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60" r:id="rId4"/>
    <p:sldMasterId id="2147483736" r:id="rId5"/>
    <p:sldMasterId id="2147483803" r:id="rId6"/>
    <p:sldMasterId id="2147483806" r:id="rId7"/>
    <p:sldMasterId id="2147483836" r:id="rId8"/>
  </p:sldMasterIdLst>
  <p:notesMasterIdLst>
    <p:notesMasterId r:id="rId28"/>
  </p:notesMasterIdLst>
  <p:sldIdLst>
    <p:sldId id="256" r:id="rId9"/>
    <p:sldId id="38420" r:id="rId10"/>
    <p:sldId id="38422" r:id="rId11"/>
    <p:sldId id="16090" r:id="rId12"/>
    <p:sldId id="672" r:id="rId13"/>
    <p:sldId id="15769" r:id="rId14"/>
    <p:sldId id="38418" r:id="rId15"/>
    <p:sldId id="38423" r:id="rId16"/>
    <p:sldId id="675" r:id="rId17"/>
    <p:sldId id="38432" r:id="rId18"/>
    <p:sldId id="38433" r:id="rId19"/>
    <p:sldId id="38428" r:id="rId20"/>
    <p:sldId id="2072577806" r:id="rId21"/>
    <p:sldId id="2072577807" r:id="rId22"/>
    <p:sldId id="2072577796" r:id="rId23"/>
    <p:sldId id="2072577800" r:id="rId24"/>
    <p:sldId id="2072577805" r:id="rId25"/>
    <p:sldId id="38424" r:id="rId26"/>
    <p:sldId id="3843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ED85663-9FC5-584B-336D-09EE2AB2B311}" name="Marshall-Goebel, Karina J (JSC-SK111)" initials="MGKJ(S" userId="S::kjmarsha@ndc.nasa.gov::b93d7d55-ef90-43be-9b96-101163b40cb3" providerId="AD"/>
  <p188:author id="{71E47AEA-71DE-4610-A47D-ED442BDC50A3}" name="Jeffrey T Somers" initials="JTS" userId="Jeffrey T Somers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igginbotham, Scott A. (KSC-VAC00)" initials="HSA(" lastIdx="13" clrIdx="0">
    <p:extLst>
      <p:ext uri="{19B8F6BF-5375-455C-9EA6-DF929625EA0E}">
        <p15:presenceInfo xmlns:p15="http://schemas.microsoft.com/office/powerpoint/2012/main" userId="S-1-5-21-330711430-3775241029-4075259233-46796" providerId="AD"/>
      </p:ext>
    </p:extLst>
  </p:cmAuthor>
  <p:cmAuthor id="2" name="Rice, Melissa F. (GSFC-1556)" initials="RMF(" lastIdx="1" clrIdx="1">
    <p:extLst>
      <p:ext uri="{19B8F6BF-5375-455C-9EA6-DF929625EA0E}">
        <p15:presenceInfo xmlns:p15="http://schemas.microsoft.com/office/powerpoint/2012/main" userId="S::mrice@ndc.nasa.gov::18b029c0-5089-40e5-980a-3112cc7eb71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7F7F"/>
    <a:srgbClr val="00B050"/>
    <a:srgbClr val="17375E"/>
    <a:srgbClr val="D6DCE5"/>
    <a:srgbClr val="DABD18"/>
    <a:srgbClr val="FB3FD7"/>
    <a:srgbClr val="00FB92"/>
    <a:srgbClr val="E6E6E6"/>
    <a:srgbClr val="25191D"/>
    <a:srgbClr val="261A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727" autoAdjust="0"/>
  </p:normalViewPr>
  <p:slideViewPr>
    <p:cSldViewPr snapToGrid="0">
      <p:cViewPr varScale="1">
        <p:scale>
          <a:sx n="110" d="100"/>
          <a:sy n="110" d="100"/>
        </p:scale>
        <p:origin x="213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microsoft.com/office/2018/10/relationships/authors" Target="author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presProps" Target="presProps.xml"/><Relationship Id="rId8" Type="http://schemas.openxmlformats.org/officeDocument/2006/relationships/slideMaster" Target="slideMasters/slideMaster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DB0EAC-A7F8-4D48-A047-E1E2BF82F685}" type="datetimeFigureOut">
              <a:rPr lang="en-US" smtClean="0"/>
              <a:t>6/28/2023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A89208-19D7-9E47-969D-1A76A4CEEE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640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6C0CBE-288C-D84B-B11F-1B62224BD7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1245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6C0CBE-288C-D84B-B11F-1B62224BD7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475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6C0CBE-288C-D84B-B11F-1B62224BD7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7773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A89208-19D7-9E47-969D-1A76A4CEEE2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2554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A89208-19D7-9E47-969D-1A76A4CEEE29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8003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A89208-19D7-9E47-969D-1A76A4CEEE29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538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6C0CBE-288C-D84B-B11F-1B62224BD7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5155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6C0CBE-288C-D84B-B11F-1B62224BD7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4058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F6964-B455-41E2-BF55-116DFBA736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40727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6C0CBE-288C-D84B-B11F-1B62224BD7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9092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FEE558-28D1-4DC0-9628-5AEF3EFE1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1130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6C0CBE-288C-D84B-B11F-1B62224BD7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13369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6C0CBE-288C-D84B-B11F-1B62224BD7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0411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6C0CBE-288C-D84B-B11F-1B62224BD7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7371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003303"/>
            <a:ext cx="11385941" cy="51228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9235440" y="6492240"/>
            <a:ext cx="2844800" cy="27432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B12537-B55F-1D4C-AACF-3B10E752272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8">
            <a:extLst>
              <a:ext uri="{FF2B5EF4-FFF2-40B4-BE49-F238E27FC236}">
                <a16:creationId xmlns:a16="http://schemas.microsoft.com/office/drawing/2014/main" id="{120087D1-089D-4713-AA0A-AA3330A2B97F}"/>
              </a:ext>
            </a:extLst>
          </p:cNvPr>
          <p:cNvSpPr txBox="1">
            <a:spLocks/>
          </p:cNvSpPr>
          <p:nvPr userDrawn="1"/>
        </p:nvSpPr>
        <p:spPr>
          <a:xfrm>
            <a:off x="284337" y="6492240"/>
            <a:ext cx="11623325" cy="27432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9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MCD PPBE25</a:t>
            </a:r>
          </a:p>
        </p:txBody>
      </p:sp>
    </p:spTree>
  </p:cSld>
  <p:clrMapOvr>
    <a:masterClrMapping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05EC13BB-0F76-D44E-A2D3-BC85C2D644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806" y="-1288"/>
            <a:ext cx="6400800" cy="6858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684B3C5-638D-1E49-A50F-3A613ADD3C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404"/>
            <a:ext cx="6400800" cy="6858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6A1A67B-7A32-0E40-917E-9089A2EA04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612" y="2369"/>
            <a:ext cx="6400800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C55FE3B-188D-BD4A-8474-60B89661002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612" y="2811"/>
            <a:ext cx="6400800" cy="6858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AE72476-A51A-104D-AD76-8701D47237F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830" y="2369"/>
            <a:ext cx="5260848" cy="6858000"/>
          </a:xfrm>
          <a:prstGeom prst="rect">
            <a:avLst/>
          </a:prstGeom>
        </p:spPr>
      </p:pic>
      <p:sp>
        <p:nvSpPr>
          <p:cNvPr id="17" name="Freeform 9">
            <a:extLst>
              <a:ext uri="{FF2B5EF4-FFF2-40B4-BE49-F238E27FC236}">
                <a16:creationId xmlns:a16="http://schemas.microsoft.com/office/drawing/2014/main" id="{BA2BCCB5-3507-4040-8FFC-F7D4CC43BB93}"/>
              </a:ext>
            </a:extLst>
          </p:cNvPr>
          <p:cNvSpPr>
            <a:spLocks/>
          </p:cNvSpPr>
          <p:nvPr userDrawn="1"/>
        </p:nvSpPr>
        <p:spPr bwMode="auto">
          <a:xfrm>
            <a:off x="-422655" y="541"/>
            <a:ext cx="2070763" cy="6857459"/>
          </a:xfrm>
          <a:custGeom>
            <a:avLst/>
            <a:gdLst>
              <a:gd name="T0" fmla="*/ 417 w 652"/>
              <a:gd name="T1" fmla="*/ 298 h 2160"/>
              <a:gd name="T2" fmla="*/ 566 w 652"/>
              <a:gd name="T3" fmla="*/ 0 h 2160"/>
              <a:gd name="T4" fmla="*/ 126 w 652"/>
              <a:gd name="T5" fmla="*/ 0 h 2160"/>
              <a:gd name="T6" fmla="*/ 126 w 652"/>
              <a:gd name="T7" fmla="*/ 2160 h 2160"/>
              <a:gd name="T8" fmla="*/ 475 w 652"/>
              <a:gd name="T9" fmla="*/ 2160 h 2160"/>
              <a:gd name="T10" fmla="*/ 309 w 652"/>
              <a:gd name="T11" fmla="*/ 1515 h 2160"/>
              <a:gd name="T12" fmla="*/ 595 w 652"/>
              <a:gd name="T13" fmla="*/ 2160 h 2160"/>
              <a:gd name="T14" fmla="*/ 652 w 652"/>
              <a:gd name="T15" fmla="*/ 2160 h 2160"/>
              <a:gd name="T16" fmla="*/ 417 w 652"/>
              <a:gd name="T17" fmla="*/ 298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52" h="2160">
                <a:moveTo>
                  <a:pt x="417" y="298"/>
                </a:moveTo>
                <a:cubicBezTo>
                  <a:pt x="464" y="189"/>
                  <a:pt x="512" y="94"/>
                  <a:pt x="566" y="0"/>
                </a:cubicBezTo>
                <a:cubicBezTo>
                  <a:pt x="126" y="0"/>
                  <a:pt x="126" y="0"/>
                  <a:pt x="126" y="0"/>
                </a:cubicBezTo>
                <a:cubicBezTo>
                  <a:pt x="126" y="2160"/>
                  <a:pt x="126" y="2160"/>
                  <a:pt x="126" y="2160"/>
                </a:cubicBezTo>
                <a:cubicBezTo>
                  <a:pt x="475" y="2160"/>
                  <a:pt x="475" y="2160"/>
                  <a:pt x="475" y="2160"/>
                </a:cubicBezTo>
                <a:cubicBezTo>
                  <a:pt x="324" y="1797"/>
                  <a:pt x="309" y="1515"/>
                  <a:pt x="309" y="1515"/>
                </a:cubicBezTo>
                <a:cubicBezTo>
                  <a:pt x="372" y="1772"/>
                  <a:pt x="476" y="1986"/>
                  <a:pt x="595" y="2160"/>
                </a:cubicBezTo>
                <a:cubicBezTo>
                  <a:pt x="652" y="2160"/>
                  <a:pt x="652" y="2160"/>
                  <a:pt x="652" y="2160"/>
                </a:cubicBezTo>
                <a:cubicBezTo>
                  <a:pt x="0" y="1268"/>
                  <a:pt x="417" y="298"/>
                  <a:pt x="417" y="298"/>
                </a:cubicBezTo>
                <a:close/>
              </a:path>
            </a:pathLst>
          </a:custGeom>
          <a:gradFill flip="none" rotWithShape="1">
            <a:gsLst>
              <a:gs pos="100000">
                <a:srgbClr val="255B74"/>
              </a:gs>
              <a:gs pos="22000">
                <a:srgbClr val="053446"/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8328F738-5EDC-3949-852D-A010F0465D5B}"/>
              </a:ext>
            </a:extLst>
          </p:cNvPr>
          <p:cNvSpPr>
            <a:spLocks/>
          </p:cNvSpPr>
          <p:nvPr userDrawn="1"/>
        </p:nvSpPr>
        <p:spPr bwMode="auto">
          <a:xfrm>
            <a:off x="1490927" y="2369"/>
            <a:ext cx="10701073" cy="6857459"/>
          </a:xfrm>
          <a:custGeom>
            <a:avLst/>
            <a:gdLst>
              <a:gd name="T0" fmla="*/ 1146 w 3370"/>
              <a:gd name="T1" fmla="*/ 0 h 2161"/>
              <a:gd name="T2" fmla="*/ 705 w 3370"/>
              <a:gd name="T3" fmla="*/ 1933 h 2161"/>
              <a:gd name="T4" fmla="*/ 511 w 3370"/>
              <a:gd name="T5" fmla="*/ 1 h 2161"/>
              <a:gd name="T6" fmla="*/ 420 w 3370"/>
              <a:gd name="T7" fmla="*/ 1 h 2161"/>
              <a:gd name="T8" fmla="*/ 650 w 3370"/>
              <a:gd name="T9" fmla="*/ 1903 h 2161"/>
              <a:gd name="T10" fmla="*/ 888 w 3370"/>
              <a:gd name="T11" fmla="*/ 2161 h 2161"/>
              <a:gd name="T12" fmla="*/ 3370 w 3370"/>
              <a:gd name="T13" fmla="*/ 2161 h 2161"/>
              <a:gd name="T14" fmla="*/ 3370 w 3370"/>
              <a:gd name="T15" fmla="*/ 0 h 2161"/>
              <a:gd name="T16" fmla="*/ 1146 w 3370"/>
              <a:gd name="T17" fmla="*/ 0 h 2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70" h="2161">
                <a:moveTo>
                  <a:pt x="1146" y="0"/>
                </a:moveTo>
                <a:cubicBezTo>
                  <a:pt x="143" y="904"/>
                  <a:pt x="705" y="1933"/>
                  <a:pt x="705" y="1933"/>
                </a:cubicBezTo>
                <a:cubicBezTo>
                  <a:pt x="192" y="1139"/>
                  <a:pt x="296" y="464"/>
                  <a:pt x="511" y="1"/>
                </a:cubicBezTo>
                <a:cubicBezTo>
                  <a:pt x="512" y="0"/>
                  <a:pt x="420" y="1"/>
                  <a:pt x="420" y="1"/>
                </a:cubicBezTo>
                <a:cubicBezTo>
                  <a:pt x="0" y="1063"/>
                  <a:pt x="650" y="1903"/>
                  <a:pt x="650" y="1903"/>
                </a:cubicBezTo>
                <a:cubicBezTo>
                  <a:pt x="729" y="2000"/>
                  <a:pt x="808" y="2085"/>
                  <a:pt x="888" y="2161"/>
                </a:cubicBezTo>
                <a:cubicBezTo>
                  <a:pt x="3370" y="2161"/>
                  <a:pt x="3370" y="2161"/>
                  <a:pt x="3370" y="2161"/>
                </a:cubicBezTo>
                <a:cubicBezTo>
                  <a:pt x="3370" y="0"/>
                  <a:pt x="3370" y="0"/>
                  <a:pt x="3370" y="0"/>
                </a:cubicBezTo>
                <a:lnTo>
                  <a:pt x="1146" y="0"/>
                </a:lnTo>
                <a:close/>
              </a:path>
            </a:pathLst>
          </a:custGeom>
          <a:gradFill flip="none" rotWithShape="1">
            <a:gsLst>
              <a:gs pos="100000">
                <a:srgbClr val="255B74"/>
              </a:gs>
              <a:gs pos="22000">
                <a:srgbClr val="053446"/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fld id="{9CFF0D17-06AD-DA41-87BA-1C5318120BAC}" type="datetime1">
              <a:rPr lang="en-US" smtClean="0"/>
              <a:pPr/>
              <a:t>6/28/2023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F974C07-795D-6E4A-A636-78A54CDA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1378" y="914400"/>
            <a:ext cx="6678105" cy="646331"/>
          </a:xfrm>
        </p:spPr>
        <p:txBody>
          <a:bodyPr>
            <a:spAutoFit/>
          </a:bodyPr>
          <a:lstStyle>
            <a:lvl1pPr algn="r"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582BB9D-FB14-6F46-8B79-7FD15AF84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1379" y="2024966"/>
            <a:ext cx="6678104" cy="1623008"/>
          </a:xfrm>
        </p:spPr>
        <p:txBody>
          <a:bodyPr>
            <a:spAutoFit/>
          </a:bodyPr>
          <a:lstStyle>
            <a:lvl1pPr algn="r">
              <a:defRPr>
                <a:solidFill>
                  <a:schemeClr val="bg1"/>
                </a:solidFill>
                <a:latin typeface="Helvetica" pitchFamily="2" charset="0"/>
              </a:defRPr>
            </a:lvl1pPr>
            <a:lvl2pPr algn="r">
              <a:defRPr>
                <a:solidFill>
                  <a:schemeClr val="bg1"/>
                </a:solidFill>
                <a:latin typeface="Helvetica" pitchFamily="2" charset="0"/>
              </a:defRPr>
            </a:lvl2pPr>
            <a:lvl3pPr algn="r">
              <a:defRPr>
                <a:solidFill>
                  <a:schemeClr val="bg1"/>
                </a:solidFill>
                <a:latin typeface="Helvetica" pitchFamily="2" charset="0"/>
              </a:defRPr>
            </a:lvl3pPr>
            <a:lvl4pPr algn="r">
              <a:defRPr>
                <a:solidFill>
                  <a:schemeClr val="bg1"/>
                </a:solidFill>
                <a:latin typeface="Helvetica" pitchFamily="2" charset="0"/>
              </a:defRPr>
            </a:lvl4pPr>
            <a:lvl5pPr algn="r">
              <a:defRPr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051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EC6CB24-2780-3F4F-851A-C54CCB05E4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7671" y="2369"/>
            <a:ext cx="5260848" cy="6858000"/>
          </a:xfrm>
          <a:prstGeom prst="rect">
            <a:avLst/>
          </a:prstGeom>
        </p:spPr>
      </p:pic>
      <p:sp>
        <p:nvSpPr>
          <p:cNvPr id="17" name="Freeform 9">
            <a:extLst>
              <a:ext uri="{FF2B5EF4-FFF2-40B4-BE49-F238E27FC236}">
                <a16:creationId xmlns:a16="http://schemas.microsoft.com/office/drawing/2014/main" id="{BA2BCCB5-3507-4040-8FFC-F7D4CC43BB93}"/>
              </a:ext>
            </a:extLst>
          </p:cNvPr>
          <p:cNvSpPr>
            <a:spLocks/>
          </p:cNvSpPr>
          <p:nvPr userDrawn="1"/>
        </p:nvSpPr>
        <p:spPr bwMode="auto">
          <a:xfrm flipH="1">
            <a:off x="10518193" y="2369"/>
            <a:ext cx="2070763" cy="6857459"/>
          </a:xfrm>
          <a:custGeom>
            <a:avLst/>
            <a:gdLst>
              <a:gd name="T0" fmla="*/ 417 w 652"/>
              <a:gd name="T1" fmla="*/ 298 h 2160"/>
              <a:gd name="T2" fmla="*/ 566 w 652"/>
              <a:gd name="T3" fmla="*/ 0 h 2160"/>
              <a:gd name="T4" fmla="*/ 126 w 652"/>
              <a:gd name="T5" fmla="*/ 0 h 2160"/>
              <a:gd name="T6" fmla="*/ 126 w 652"/>
              <a:gd name="T7" fmla="*/ 2160 h 2160"/>
              <a:gd name="T8" fmla="*/ 475 w 652"/>
              <a:gd name="T9" fmla="*/ 2160 h 2160"/>
              <a:gd name="T10" fmla="*/ 309 w 652"/>
              <a:gd name="T11" fmla="*/ 1515 h 2160"/>
              <a:gd name="T12" fmla="*/ 595 w 652"/>
              <a:gd name="T13" fmla="*/ 2160 h 2160"/>
              <a:gd name="T14" fmla="*/ 652 w 652"/>
              <a:gd name="T15" fmla="*/ 2160 h 2160"/>
              <a:gd name="T16" fmla="*/ 417 w 652"/>
              <a:gd name="T17" fmla="*/ 298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52" h="2160">
                <a:moveTo>
                  <a:pt x="417" y="298"/>
                </a:moveTo>
                <a:cubicBezTo>
                  <a:pt x="464" y="189"/>
                  <a:pt x="512" y="94"/>
                  <a:pt x="566" y="0"/>
                </a:cubicBezTo>
                <a:cubicBezTo>
                  <a:pt x="126" y="0"/>
                  <a:pt x="126" y="0"/>
                  <a:pt x="126" y="0"/>
                </a:cubicBezTo>
                <a:cubicBezTo>
                  <a:pt x="126" y="2160"/>
                  <a:pt x="126" y="2160"/>
                  <a:pt x="126" y="2160"/>
                </a:cubicBezTo>
                <a:cubicBezTo>
                  <a:pt x="475" y="2160"/>
                  <a:pt x="475" y="2160"/>
                  <a:pt x="475" y="2160"/>
                </a:cubicBezTo>
                <a:cubicBezTo>
                  <a:pt x="324" y="1797"/>
                  <a:pt x="309" y="1515"/>
                  <a:pt x="309" y="1515"/>
                </a:cubicBezTo>
                <a:cubicBezTo>
                  <a:pt x="372" y="1772"/>
                  <a:pt x="476" y="1986"/>
                  <a:pt x="595" y="2160"/>
                </a:cubicBezTo>
                <a:cubicBezTo>
                  <a:pt x="652" y="2160"/>
                  <a:pt x="652" y="2160"/>
                  <a:pt x="652" y="2160"/>
                </a:cubicBezTo>
                <a:cubicBezTo>
                  <a:pt x="0" y="1268"/>
                  <a:pt x="417" y="298"/>
                  <a:pt x="417" y="298"/>
                </a:cubicBezTo>
                <a:close/>
              </a:path>
            </a:pathLst>
          </a:custGeom>
          <a:gradFill flip="none" rotWithShape="1">
            <a:gsLst>
              <a:gs pos="100000">
                <a:srgbClr val="255B74"/>
              </a:gs>
              <a:gs pos="22000">
                <a:srgbClr val="053446"/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8328F738-5EDC-3949-852D-A010F0465D5B}"/>
              </a:ext>
            </a:extLst>
          </p:cNvPr>
          <p:cNvSpPr>
            <a:spLocks/>
          </p:cNvSpPr>
          <p:nvPr userDrawn="1"/>
        </p:nvSpPr>
        <p:spPr bwMode="auto">
          <a:xfrm flipH="1">
            <a:off x="0" y="2369"/>
            <a:ext cx="10701073" cy="6857459"/>
          </a:xfrm>
          <a:custGeom>
            <a:avLst/>
            <a:gdLst>
              <a:gd name="T0" fmla="*/ 1146 w 3370"/>
              <a:gd name="T1" fmla="*/ 0 h 2161"/>
              <a:gd name="T2" fmla="*/ 705 w 3370"/>
              <a:gd name="T3" fmla="*/ 1933 h 2161"/>
              <a:gd name="T4" fmla="*/ 511 w 3370"/>
              <a:gd name="T5" fmla="*/ 1 h 2161"/>
              <a:gd name="T6" fmla="*/ 420 w 3370"/>
              <a:gd name="T7" fmla="*/ 1 h 2161"/>
              <a:gd name="T8" fmla="*/ 650 w 3370"/>
              <a:gd name="T9" fmla="*/ 1903 h 2161"/>
              <a:gd name="T10" fmla="*/ 888 w 3370"/>
              <a:gd name="T11" fmla="*/ 2161 h 2161"/>
              <a:gd name="T12" fmla="*/ 3370 w 3370"/>
              <a:gd name="T13" fmla="*/ 2161 h 2161"/>
              <a:gd name="T14" fmla="*/ 3370 w 3370"/>
              <a:gd name="T15" fmla="*/ 0 h 2161"/>
              <a:gd name="T16" fmla="*/ 1146 w 3370"/>
              <a:gd name="T17" fmla="*/ 0 h 2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70" h="2161">
                <a:moveTo>
                  <a:pt x="1146" y="0"/>
                </a:moveTo>
                <a:cubicBezTo>
                  <a:pt x="143" y="904"/>
                  <a:pt x="705" y="1933"/>
                  <a:pt x="705" y="1933"/>
                </a:cubicBezTo>
                <a:cubicBezTo>
                  <a:pt x="192" y="1139"/>
                  <a:pt x="296" y="464"/>
                  <a:pt x="511" y="1"/>
                </a:cubicBezTo>
                <a:cubicBezTo>
                  <a:pt x="512" y="0"/>
                  <a:pt x="420" y="1"/>
                  <a:pt x="420" y="1"/>
                </a:cubicBezTo>
                <a:cubicBezTo>
                  <a:pt x="0" y="1063"/>
                  <a:pt x="650" y="1903"/>
                  <a:pt x="650" y="1903"/>
                </a:cubicBezTo>
                <a:cubicBezTo>
                  <a:pt x="729" y="2000"/>
                  <a:pt x="808" y="2085"/>
                  <a:pt x="888" y="2161"/>
                </a:cubicBezTo>
                <a:cubicBezTo>
                  <a:pt x="3370" y="2161"/>
                  <a:pt x="3370" y="2161"/>
                  <a:pt x="3370" y="2161"/>
                </a:cubicBezTo>
                <a:cubicBezTo>
                  <a:pt x="3370" y="0"/>
                  <a:pt x="3370" y="0"/>
                  <a:pt x="3370" y="0"/>
                </a:cubicBezTo>
                <a:lnTo>
                  <a:pt x="1146" y="0"/>
                </a:lnTo>
                <a:close/>
              </a:path>
            </a:pathLst>
          </a:custGeom>
          <a:gradFill flip="none" rotWithShape="1">
            <a:gsLst>
              <a:gs pos="100000">
                <a:srgbClr val="255B74"/>
              </a:gs>
              <a:gs pos="22000">
                <a:srgbClr val="053446"/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914400"/>
            <a:ext cx="6678105" cy="646331"/>
          </a:xfrm>
        </p:spPr>
        <p:txBody>
          <a:bodyPr>
            <a:spAutoFit/>
          </a:bodyPr>
          <a:lstStyle>
            <a:lvl1pPr algn="l"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2034110"/>
            <a:ext cx="6678104" cy="1541128"/>
          </a:xfrm>
        </p:spPr>
        <p:txBody>
          <a:bodyPr>
            <a:spAutoFit/>
          </a:bodyPr>
          <a:lstStyle>
            <a:lvl1pPr marL="285750" indent="-285750" algn="l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itchFamily="2" charset="0"/>
              </a:defRPr>
            </a:lvl1pPr>
            <a:lvl2pPr marL="742950" indent="-285750" algn="l">
              <a:buFont typeface="Wingdings" pitchFamily="2" charset="2"/>
              <a:buChar char="§"/>
              <a:defRPr>
                <a:solidFill>
                  <a:schemeClr val="bg1"/>
                </a:solidFill>
                <a:latin typeface="Helvetica" pitchFamily="2" charset="0"/>
              </a:defRPr>
            </a:lvl2pPr>
            <a:lvl3pPr marL="1200150" indent="-285750" algn="l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Helvetica" pitchFamily="2" charset="0"/>
              </a:defRPr>
            </a:lvl3pPr>
            <a:lvl4pPr marL="1657350" indent="-285750" algn="l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Helvetica" pitchFamily="2" charset="0"/>
              </a:defRPr>
            </a:lvl4pPr>
            <a:lvl5pPr marL="2114550" indent="-285750" algn="l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fld id="{9CFF0D17-06AD-DA41-87BA-1C5318120BAC}" type="datetime1">
              <a:rPr lang="en-US" smtClean="0"/>
              <a:pPr/>
              <a:t>6/28/2023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05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7DDE426-6C94-8F49-A1E5-DC78142408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85B63246-8530-DC48-8604-6138BECABBCB}"/>
              </a:ext>
            </a:extLst>
          </p:cNvPr>
          <p:cNvSpPr>
            <a:spLocks/>
          </p:cNvSpPr>
          <p:nvPr userDrawn="1"/>
        </p:nvSpPr>
        <p:spPr bwMode="auto">
          <a:xfrm>
            <a:off x="-461912" y="0"/>
            <a:ext cx="12653912" cy="6858000"/>
          </a:xfrm>
          <a:custGeom>
            <a:avLst/>
            <a:gdLst>
              <a:gd name="T0" fmla="*/ 1003 w 3986"/>
              <a:gd name="T1" fmla="*/ 0 h 2160"/>
              <a:gd name="T2" fmla="*/ 561 w 3986"/>
              <a:gd name="T3" fmla="*/ 1933 h 2160"/>
              <a:gd name="T4" fmla="*/ 368 w 3986"/>
              <a:gd name="T5" fmla="*/ 0 h 2160"/>
              <a:gd name="T6" fmla="*/ 277 w 3986"/>
              <a:gd name="T7" fmla="*/ 0 h 2160"/>
              <a:gd name="T8" fmla="*/ 146 w 3986"/>
              <a:gd name="T9" fmla="*/ 530 h 2160"/>
              <a:gd name="T10" fmla="*/ 146 w 3986"/>
              <a:gd name="T11" fmla="*/ 929 h 2160"/>
              <a:gd name="T12" fmla="*/ 507 w 3986"/>
              <a:gd name="T13" fmla="*/ 1903 h 2160"/>
              <a:gd name="T14" fmla="*/ 743 w 3986"/>
              <a:gd name="T15" fmla="*/ 2160 h 2160"/>
              <a:gd name="T16" fmla="*/ 3986 w 3986"/>
              <a:gd name="T17" fmla="*/ 2160 h 2160"/>
              <a:gd name="T18" fmla="*/ 3986 w 3986"/>
              <a:gd name="T19" fmla="*/ 0 h 2160"/>
              <a:gd name="T20" fmla="*/ 1003 w 3986"/>
              <a:gd name="T21" fmla="*/ 0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986" h="2160">
                <a:moveTo>
                  <a:pt x="1003" y="0"/>
                </a:moveTo>
                <a:cubicBezTo>
                  <a:pt x="0" y="904"/>
                  <a:pt x="561" y="1933"/>
                  <a:pt x="561" y="1933"/>
                </a:cubicBezTo>
                <a:cubicBezTo>
                  <a:pt x="48" y="1139"/>
                  <a:pt x="153" y="463"/>
                  <a:pt x="368" y="0"/>
                </a:cubicBezTo>
                <a:cubicBezTo>
                  <a:pt x="277" y="0"/>
                  <a:pt x="277" y="0"/>
                  <a:pt x="277" y="0"/>
                </a:cubicBezTo>
                <a:cubicBezTo>
                  <a:pt x="204" y="184"/>
                  <a:pt x="163" y="362"/>
                  <a:pt x="146" y="530"/>
                </a:cubicBezTo>
                <a:cubicBezTo>
                  <a:pt x="146" y="929"/>
                  <a:pt x="146" y="929"/>
                  <a:pt x="146" y="929"/>
                </a:cubicBezTo>
                <a:cubicBezTo>
                  <a:pt x="206" y="1513"/>
                  <a:pt x="507" y="1903"/>
                  <a:pt x="507" y="1903"/>
                </a:cubicBezTo>
                <a:cubicBezTo>
                  <a:pt x="585" y="1999"/>
                  <a:pt x="665" y="2085"/>
                  <a:pt x="743" y="2160"/>
                </a:cubicBezTo>
                <a:cubicBezTo>
                  <a:pt x="744" y="2160"/>
                  <a:pt x="3986" y="2160"/>
                  <a:pt x="3986" y="2160"/>
                </a:cubicBezTo>
                <a:cubicBezTo>
                  <a:pt x="3986" y="0"/>
                  <a:pt x="3986" y="0"/>
                  <a:pt x="3986" y="0"/>
                </a:cubicBezTo>
                <a:lnTo>
                  <a:pt x="1003" y="0"/>
                </a:lnTo>
                <a:close/>
              </a:path>
            </a:pathLst>
          </a:custGeom>
          <a:gradFill flip="none" rotWithShape="1">
            <a:gsLst>
              <a:gs pos="52000">
                <a:srgbClr val="1B4F66">
                  <a:alpha val="85000"/>
                </a:srgbClr>
              </a:gs>
              <a:gs pos="100000">
                <a:srgbClr val="255B74">
                  <a:alpha val="58000"/>
                </a:srgbClr>
              </a:gs>
              <a:gs pos="22000">
                <a:srgbClr val="053446"/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5621" y="914400"/>
            <a:ext cx="9025378" cy="646331"/>
          </a:xfrm>
        </p:spPr>
        <p:txBody>
          <a:bodyPr>
            <a:spAutoFit/>
          </a:bodyPr>
          <a:lstStyle>
            <a:lvl1pPr algn="r">
              <a:defRPr>
                <a:solidFill>
                  <a:srgbClr val="65CBF9"/>
                </a:solidFill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5621" y="2024966"/>
            <a:ext cx="9025379" cy="1623008"/>
          </a:xfrm>
        </p:spPr>
        <p:txBody>
          <a:bodyPr wrap="square">
            <a:spAutoFit/>
          </a:bodyPr>
          <a:lstStyle>
            <a:lvl1pPr algn="r">
              <a:defRPr>
                <a:solidFill>
                  <a:schemeClr val="bg1"/>
                </a:solidFill>
                <a:latin typeface="Helvetica" pitchFamily="2" charset="0"/>
              </a:defRPr>
            </a:lvl1pPr>
            <a:lvl2pPr algn="r">
              <a:defRPr>
                <a:solidFill>
                  <a:schemeClr val="bg1"/>
                </a:solidFill>
                <a:latin typeface="Helvetica" pitchFamily="2" charset="0"/>
              </a:defRPr>
            </a:lvl2pPr>
            <a:lvl3pPr algn="r">
              <a:defRPr>
                <a:solidFill>
                  <a:schemeClr val="bg1"/>
                </a:solidFill>
                <a:latin typeface="Helvetica" pitchFamily="2" charset="0"/>
              </a:defRPr>
            </a:lvl3pPr>
            <a:lvl4pPr algn="r">
              <a:defRPr>
                <a:solidFill>
                  <a:schemeClr val="bg1"/>
                </a:solidFill>
                <a:latin typeface="Helvetica" pitchFamily="2" charset="0"/>
              </a:defRPr>
            </a:lvl4pPr>
            <a:lvl5pPr algn="r">
              <a:defRPr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fld id="{BEB03FD3-66C4-D747-9D7B-436B9C4C9F56}" type="datetime1">
              <a:rPr lang="en-US" smtClean="0"/>
              <a:pPr/>
              <a:t>6/28/2023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07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7DDE426-6C94-8F49-A1E5-DC78142408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85B63246-8530-DC48-8604-6138BECABBCB}"/>
              </a:ext>
            </a:extLst>
          </p:cNvPr>
          <p:cNvSpPr>
            <a:spLocks/>
          </p:cNvSpPr>
          <p:nvPr userDrawn="1"/>
        </p:nvSpPr>
        <p:spPr bwMode="auto">
          <a:xfrm flipH="1">
            <a:off x="-461912" y="0"/>
            <a:ext cx="12653912" cy="6858000"/>
          </a:xfrm>
          <a:custGeom>
            <a:avLst/>
            <a:gdLst>
              <a:gd name="T0" fmla="*/ 1003 w 3986"/>
              <a:gd name="T1" fmla="*/ 0 h 2160"/>
              <a:gd name="T2" fmla="*/ 561 w 3986"/>
              <a:gd name="T3" fmla="*/ 1933 h 2160"/>
              <a:gd name="T4" fmla="*/ 368 w 3986"/>
              <a:gd name="T5" fmla="*/ 0 h 2160"/>
              <a:gd name="T6" fmla="*/ 277 w 3986"/>
              <a:gd name="T7" fmla="*/ 0 h 2160"/>
              <a:gd name="T8" fmla="*/ 146 w 3986"/>
              <a:gd name="T9" fmla="*/ 530 h 2160"/>
              <a:gd name="T10" fmla="*/ 146 w 3986"/>
              <a:gd name="T11" fmla="*/ 929 h 2160"/>
              <a:gd name="T12" fmla="*/ 507 w 3986"/>
              <a:gd name="T13" fmla="*/ 1903 h 2160"/>
              <a:gd name="T14" fmla="*/ 743 w 3986"/>
              <a:gd name="T15" fmla="*/ 2160 h 2160"/>
              <a:gd name="T16" fmla="*/ 3986 w 3986"/>
              <a:gd name="T17" fmla="*/ 2160 h 2160"/>
              <a:gd name="T18" fmla="*/ 3986 w 3986"/>
              <a:gd name="T19" fmla="*/ 0 h 2160"/>
              <a:gd name="T20" fmla="*/ 1003 w 3986"/>
              <a:gd name="T21" fmla="*/ 0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986" h="2160">
                <a:moveTo>
                  <a:pt x="1003" y="0"/>
                </a:moveTo>
                <a:cubicBezTo>
                  <a:pt x="0" y="904"/>
                  <a:pt x="561" y="1933"/>
                  <a:pt x="561" y="1933"/>
                </a:cubicBezTo>
                <a:cubicBezTo>
                  <a:pt x="48" y="1139"/>
                  <a:pt x="153" y="463"/>
                  <a:pt x="368" y="0"/>
                </a:cubicBezTo>
                <a:cubicBezTo>
                  <a:pt x="277" y="0"/>
                  <a:pt x="277" y="0"/>
                  <a:pt x="277" y="0"/>
                </a:cubicBezTo>
                <a:cubicBezTo>
                  <a:pt x="204" y="184"/>
                  <a:pt x="163" y="362"/>
                  <a:pt x="146" y="530"/>
                </a:cubicBezTo>
                <a:cubicBezTo>
                  <a:pt x="146" y="929"/>
                  <a:pt x="146" y="929"/>
                  <a:pt x="146" y="929"/>
                </a:cubicBezTo>
                <a:cubicBezTo>
                  <a:pt x="206" y="1513"/>
                  <a:pt x="507" y="1903"/>
                  <a:pt x="507" y="1903"/>
                </a:cubicBezTo>
                <a:cubicBezTo>
                  <a:pt x="585" y="1999"/>
                  <a:pt x="665" y="2085"/>
                  <a:pt x="743" y="2160"/>
                </a:cubicBezTo>
                <a:cubicBezTo>
                  <a:pt x="744" y="2160"/>
                  <a:pt x="3986" y="2160"/>
                  <a:pt x="3986" y="2160"/>
                </a:cubicBezTo>
                <a:cubicBezTo>
                  <a:pt x="3986" y="0"/>
                  <a:pt x="3986" y="0"/>
                  <a:pt x="3986" y="0"/>
                </a:cubicBezTo>
                <a:lnTo>
                  <a:pt x="1003" y="0"/>
                </a:lnTo>
                <a:close/>
              </a:path>
            </a:pathLst>
          </a:custGeom>
          <a:gradFill flip="none" rotWithShape="1">
            <a:gsLst>
              <a:gs pos="52000">
                <a:srgbClr val="1B4F66">
                  <a:alpha val="85000"/>
                </a:srgbClr>
              </a:gs>
              <a:gs pos="100000">
                <a:srgbClr val="255B74">
                  <a:alpha val="58000"/>
                </a:srgbClr>
              </a:gs>
              <a:gs pos="22000">
                <a:srgbClr val="053446"/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914400"/>
            <a:ext cx="9025378" cy="646331"/>
          </a:xfrm>
        </p:spPr>
        <p:txBody>
          <a:bodyPr>
            <a:spAutoFit/>
          </a:bodyPr>
          <a:lstStyle>
            <a:lvl1pPr algn="l">
              <a:defRPr>
                <a:solidFill>
                  <a:srgbClr val="65CBF9"/>
                </a:solidFill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2024966"/>
            <a:ext cx="9025379" cy="1623008"/>
          </a:xfrm>
        </p:spPr>
        <p:txBody>
          <a:bodyPr wrap="square">
            <a:spAutoFit/>
          </a:bodyPr>
          <a:lstStyle>
            <a:lvl1pPr algn="l">
              <a:defRPr>
                <a:solidFill>
                  <a:schemeClr val="bg1"/>
                </a:solidFill>
                <a:latin typeface="Helvetica" pitchFamily="2" charset="0"/>
              </a:defRPr>
            </a:lvl1pPr>
            <a:lvl2pPr algn="l">
              <a:defRPr>
                <a:solidFill>
                  <a:schemeClr val="bg1"/>
                </a:solidFill>
                <a:latin typeface="Helvetica" pitchFamily="2" charset="0"/>
              </a:defRPr>
            </a:lvl2pPr>
            <a:lvl3pPr algn="l">
              <a:defRPr>
                <a:solidFill>
                  <a:schemeClr val="bg1"/>
                </a:solidFill>
                <a:latin typeface="Helvetica" pitchFamily="2" charset="0"/>
              </a:defRPr>
            </a:lvl3pPr>
            <a:lvl4pPr algn="l">
              <a:defRPr>
                <a:solidFill>
                  <a:schemeClr val="bg1"/>
                </a:solidFill>
                <a:latin typeface="Helvetica" pitchFamily="2" charset="0"/>
              </a:defRPr>
            </a:lvl4pPr>
            <a:lvl5pPr algn="l">
              <a:defRPr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fld id="{BEB03FD3-66C4-D747-9D7B-436B9C4C9F56}" type="datetime1">
              <a:rPr lang="en-US" smtClean="0"/>
              <a:pPr/>
              <a:t>6/28/2023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67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9">
            <a:extLst>
              <a:ext uri="{FF2B5EF4-FFF2-40B4-BE49-F238E27FC236}">
                <a16:creationId xmlns:a16="http://schemas.microsoft.com/office/drawing/2014/main" id="{BA2BCCB5-3507-4040-8FFC-F7D4CC43BB93}"/>
              </a:ext>
            </a:extLst>
          </p:cNvPr>
          <p:cNvSpPr>
            <a:spLocks/>
          </p:cNvSpPr>
          <p:nvPr userDrawn="1"/>
        </p:nvSpPr>
        <p:spPr bwMode="auto">
          <a:xfrm>
            <a:off x="-422655" y="541"/>
            <a:ext cx="2070763" cy="6857459"/>
          </a:xfrm>
          <a:custGeom>
            <a:avLst/>
            <a:gdLst>
              <a:gd name="T0" fmla="*/ 417 w 652"/>
              <a:gd name="T1" fmla="*/ 298 h 2160"/>
              <a:gd name="T2" fmla="*/ 566 w 652"/>
              <a:gd name="T3" fmla="*/ 0 h 2160"/>
              <a:gd name="T4" fmla="*/ 126 w 652"/>
              <a:gd name="T5" fmla="*/ 0 h 2160"/>
              <a:gd name="T6" fmla="*/ 126 w 652"/>
              <a:gd name="T7" fmla="*/ 2160 h 2160"/>
              <a:gd name="T8" fmla="*/ 475 w 652"/>
              <a:gd name="T9" fmla="*/ 2160 h 2160"/>
              <a:gd name="T10" fmla="*/ 309 w 652"/>
              <a:gd name="T11" fmla="*/ 1515 h 2160"/>
              <a:gd name="T12" fmla="*/ 595 w 652"/>
              <a:gd name="T13" fmla="*/ 2160 h 2160"/>
              <a:gd name="T14" fmla="*/ 652 w 652"/>
              <a:gd name="T15" fmla="*/ 2160 h 2160"/>
              <a:gd name="T16" fmla="*/ 417 w 652"/>
              <a:gd name="T17" fmla="*/ 298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52" h="2160">
                <a:moveTo>
                  <a:pt x="417" y="298"/>
                </a:moveTo>
                <a:cubicBezTo>
                  <a:pt x="464" y="189"/>
                  <a:pt x="512" y="94"/>
                  <a:pt x="566" y="0"/>
                </a:cubicBezTo>
                <a:cubicBezTo>
                  <a:pt x="126" y="0"/>
                  <a:pt x="126" y="0"/>
                  <a:pt x="126" y="0"/>
                </a:cubicBezTo>
                <a:cubicBezTo>
                  <a:pt x="126" y="2160"/>
                  <a:pt x="126" y="2160"/>
                  <a:pt x="126" y="2160"/>
                </a:cubicBezTo>
                <a:cubicBezTo>
                  <a:pt x="475" y="2160"/>
                  <a:pt x="475" y="2160"/>
                  <a:pt x="475" y="2160"/>
                </a:cubicBezTo>
                <a:cubicBezTo>
                  <a:pt x="324" y="1797"/>
                  <a:pt x="309" y="1515"/>
                  <a:pt x="309" y="1515"/>
                </a:cubicBezTo>
                <a:cubicBezTo>
                  <a:pt x="372" y="1772"/>
                  <a:pt x="476" y="1986"/>
                  <a:pt x="595" y="2160"/>
                </a:cubicBezTo>
                <a:cubicBezTo>
                  <a:pt x="652" y="2160"/>
                  <a:pt x="652" y="2160"/>
                  <a:pt x="652" y="2160"/>
                </a:cubicBezTo>
                <a:cubicBezTo>
                  <a:pt x="0" y="1268"/>
                  <a:pt x="417" y="298"/>
                  <a:pt x="417" y="298"/>
                </a:cubicBezTo>
                <a:close/>
              </a:path>
            </a:pathLst>
          </a:custGeom>
          <a:gradFill flip="none" rotWithShape="1">
            <a:gsLst>
              <a:gs pos="100000">
                <a:srgbClr val="255B74"/>
              </a:gs>
              <a:gs pos="22000">
                <a:srgbClr val="053446"/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8328F738-5EDC-3949-852D-A010F0465D5B}"/>
              </a:ext>
            </a:extLst>
          </p:cNvPr>
          <p:cNvSpPr>
            <a:spLocks/>
          </p:cNvSpPr>
          <p:nvPr userDrawn="1"/>
        </p:nvSpPr>
        <p:spPr bwMode="auto">
          <a:xfrm>
            <a:off x="1490927" y="2369"/>
            <a:ext cx="10701073" cy="6857459"/>
          </a:xfrm>
          <a:custGeom>
            <a:avLst/>
            <a:gdLst>
              <a:gd name="T0" fmla="*/ 1146 w 3370"/>
              <a:gd name="T1" fmla="*/ 0 h 2161"/>
              <a:gd name="T2" fmla="*/ 705 w 3370"/>
              <a:gd name="T3" fmla="*/ 1933 h 2161"/>
              <a:gd name="T4" fmla="*/ 511 w 3370"/>
              <a:gd name="T5" fmla="*/ 1 h 2161"/>
              <a:gd name="T6" fmla="*/ 420 w 3370"/>
              <a:gd name="T7" fmla="*/ 1 h 2161"/>
              <a:gd name="T8" fmla="*/ 650 w 3370"/>
              <a:gd name="T9" fmla="*/ 1903 h 2161"/>
              <a:gd name="T10" fmla="*/ 888 w 3370"/>
              <a:gd name="T11" fmla="*/ 2161 h 2161"/>
              <a:gd name="T12" fmla="*/ 3370 w 3370"/>
              <a:gd name="T13" fmla="*/ 2161 h 2161"/>
              <a:gd name="T14" fmla="*/ 3370 w 3370"/>
              <a:gd name="T15" fmla="*/ 0 h 2161"/>
              <a:gd name="T16" fmla="*/ 1146 w 3370"/>
              <a:gd name="T17" fmla="*/ 0 h 2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70" h="2161">
                <a:moveTo>
                  <a:pt x="1146" y="0"/>
                </a:moveTo>
                <a:cubicBezTo>
                  <a:pt x="143" y="904"/>
                  <a:pt x="705" y="1933"/>
                  <a:pt x="705" y="1933"/>
                </a:cubicBezTo>
                <a:cubicBezTo>
                  <a:pt x="192" y="1139"/>
                  <a:pt x="296" y="464"/>
                  <a:pt x="511" y="1"/>
                </a:cubicBezTo>
                <a:cubicBezTo>
                  <a:pt x="512" y="0"/>
                  <a:pt x="420" y="1"/>
                  <a:pt x="420" y="1"/>
                </a:cubicBezTo>
                <a:cubicBezTo>
                  <a:pt x="0" y="1063"/>
                  <a:pt x="650" y="1903"/>
                  <a:pt x="650" y="1903"/>
                </a:cubicBezTo>
                <a:cubicBezTo>
                  <a:pt x="729" y="2000"/>
                  <a:pt x="808" y="2085"/>
                  <a:pt x="888" y="2161"/>
                </a:cubicBezTo>
                <a:cubicBezTo>
                  <a:pt x="3370" y="2161"/>
                  <a:pt x="3370" y="2161"/>
                  <a:pt x="3370" y="2161"/>
                </a:cubicBezTo>
                <a:cubicBezTo>
                  <a:pt x="3370" y="0"/>
                  <a:pt x="3370" y="0"/>
                  <a:pt x="3370" y="0"/>
                </a:cubicBezTo>
                <a:lnTo>
                  <a:pt x="1146" y="0"/>
                </a:lnTo>
                <a:close/>
              </a:path>
            </a:pathLst>
          </a:custGeom>
          <a:gradFill flip="none" rotWithShape="1">
            <a:gsLst>
              <a:gs pos="100000">
                <a:srgbClr val="255B74"/>
              </a:gs>
              <a:gs pos="22000">
                <a:srgbClr val="053446"/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3063" y="914400"/>
            <a:ext cx="6678105" cy="646331"/>
          </a:xfrm>
        </p:spPr>
        <p:txBody>
          <a:bodyPr>
            <a:spAutoFit/>
          </a:bodyPr>
          <a:lstStyle>
            <a:lvl1pPr algn="r"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3064" y="2024966"/>
            <a:ext cx="6678104" cy="1623008"/>
          </a:xfrm>
        </p:spPr>
        <p:txBody>
          <a:bodyPr>
            <a:spAutoFit/>
          </a:bodyPr>
          <a:lstStyle>
            <a:lvl1pPr algn="r">
              <a:defRPr>
                <a:solidFill>
                  <a:schemeClr val="bg1"/>
                </a:solidFill>
                <a:latin typeface="Helvetica" pitchFamily="2" charset="0"/>
              </a:defRPr>
            </a:lvl1pPr>
            <a:lvl2pPr algn="r">
              <a:defRPr>
                <a:solidFill>
                  <a:schemeClr val="bg1"/>
                </a:solidFill>
                <a:latin typeface="Helvetica" pitchFamily="2" charset="0"/>
              </a:defRPr>
            </a:lvl2pPr>
            <a:lvl3pPr algn="r">
              <a:defRPr>
                <a:solidFill>
                  <a:schemeClr val="bg1"/>
                </a:solidFill>
                <a:latin typeface="Helvetica" pitchFamily="2" charset="0"/>
              </a:defRPr>
            </a:lvl3pPr>
            <a:lvl4pPr algn="r">
              <a:defRPr>
                <a:solidFill>
                  <a:schemeClr val="bg1"/>
                </a:solidFill>
                <a:latin typeface="Helvetica" pitchFamily="2" charset="0"/>
              </a:defRPr>
            </a:lvl4pPr>
            <a:lvl5pPr algn="r">
              <a:defRPr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fld id="{9CFF0D17-06AD-DA41-87BA-1C5318120BAC}" type="datetime1">
              <a:rPr lang="en-US" smtClean="0"/>
              <a:pPr/>
              <a:t>6/28/2023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53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0">
            <a:extLst>
              <a:ext uri="{FF2B5EF4-FFF2-40B4-BE49-F238E27FC236}">
                <a16:creationId xmlns:a16="http://schemas.microsoft.com/office/drawing/2014/main" id="{8328F738-5EDC-3949-852D-A010F0465D5B}"/>
              </a:ext>
            </a:extLst>
          </p:cNvPr>
          <p:cNvSpPr>
            <a:spLocks/>
          </p:cNvSpPr>
          <p:nvPr userDrawn="1"/>
        </p:nvSpPr>
        <p:spPr bwMode="auto">
          <a:xfrm flipH="1">
            <a:off x="0" y="541"/>
            <a:ext cx="10701073" cy="6857459"/>
          </a:xfrm>
          <a:custGeom>
            <a:avLst/>
            <a:gdLst>
              <a:gd name="T0" fmla="*/ 1146 w 3370"/>
              <a:gd name="T1" fmla="*/ 0 h 2161"/>
              <a:gd name="T2" fmla="*/ 705 w 3370"/>
              <a:gd name="T3" fmla="*/ 1933 h 2161"/>
              <a:gd name="T4" fmla="*/ 511 w 3370"/>
              <a:gd name="T5" fmla="*/ 1 h 2161"/>
              <a:gd name="T6" fmla="*/ 420 w 3370"/>
              <a:gd name="T7" fmla="*/ 1 h 2161"/>
              <a:gd name="T8" fmla="*/ 650 w 3370"/>
              <a:gd name="T9" fmla="*/ 1903 h 2161"/>
              <a:gd name="T10" fmla="*/ 888 w 3370"/>
              <a:gd name="T11" fmla="*/ 2161 h 2161"/>
              <a:gd name="T12" fmla="*/ 3370 w 3370"/>
              <a:gd name="T13" fmla="*/ 2161 h 2161"/>
              <a:gd name="T14" fmla="*/ 3370 w 3370"/>
              <a:gd name="T15" fmla="*/ 0 h 2161"/>
              <a:gd name="T16" fmla="*/ 1146 w 3370"/>
              <a:gd name="T17" fmla="*/ 0 h 2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70" h="2161">
                <a:moveTo>
                  <a:pt x="1146" y="0"/>
                </a:moveTo>
                <a:cubicBezTo>
                  <a:pt x="143" y="904"/>
                  <a:pt x="705" y="1933"/>
                  <a:pt x="705" y="1933"/>
                </a:cubicBezTo>
                <a:cubicBezTo>
                  <a:pt x="192" y="1139"/>
                  <a:pt x="296" y="464"/>
                  <a:pt x="511" y="1"/>
                </a:cubicBezTo>
                <a:cubicBezTo>
                  <a:pt x="512" y="0"/>
                  <a:pt x="420" y="1"/>
                  <a:pt x="420" y="1"/>
                </a:cubicBezTo>
                <a:cubicBezTo>
                  <a:pt x="0" y="1063"/>
                  <a:pt x="650" y="1903"/>
                  <a:pt x="650" y="1903"/>
                </a:cubicBezTo>
                <a:cubicBezTo>
                  <a:pt x="729" y="2000"/>
                  <a:pt x="808" y="2085"/>
                  <a:pt x="888" y="2161"/>
                </a:cubicBezTo>
                <a:cubicBezTo>
                  <a:pt x="3370" y="2161"/>
                  <a:pt x="3370" y="2161"/>
                  <a:pt x="3370" y="2161"/>
                </a:cubicBezTo>
                <a:cubicBezTo>
                  <a:pt x="3370" y="0"/>
                  <a:pt x="3370" y="0"/>
                  <a:pt x="3370" y="0"/>
                </a:cubicBezTo>
                <a:lnTo>
                  <a:pt x="1146" y="0"/>
                </a:lnTo>
                <a:close/>
              </a:path>
            </a:pathLst>
          </a:custGeom>
          <a:gradFill flip="none" rotWithShape="1">
            <a:gsLst>
              <a:gs pos="100000">
                <a:srgbClr val="255B74"/>
              </a:gs>
              <a:gs pos="22000">
                <a:srgbClr val="053446"/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17" name="Freeform 9">
            <a:extLst>
              <a:ext uri="{FF2B5EF4-FFF2-40B4-BE49-F238E27FC236}">
                <a16:creationId xmlns:a16="http://schemas.microsoft.com/office/drawing/2014/main" id="{BA2BCCB5-3507-4040-8FFC-F7D4CC43BB93}"/>
              </a:ext>
            </a:extLst>
          </p:cNvPr>
          <p:cNvSpPr>
            <a:spLocks/>
          </p:cNvSpPr>
          <p:nvPr userDrawn="1"/>
        </p:nvSpPr>
        <p:spPr bwMode="auto">
          <a:xfrm flipH="1">
            <a:off x="10523251" y="541"/>
            <a:ext cx="2070763" cy="6857459"/>
          </a:xfrm>
          <a:custGeom>
            <a:avLst/>
            <a:gdLst>
              <a:gd name="T0" fmla="*/ 417 w 652"/>
              <a:gd name="T1" fmla="*/ 298 h 2160"/>
              <a:gd name="T2" fmla="*/ 566 w 652"/>
              <a:gd name="T3" fmla="*/ 0 h 2160"/>
              <a:gd name="T4" fmla="*/ 126 w 652"/>
              <a:gd name="T5" fmla="*/ 0 h 2160"/>
              <a:gd name="T6" fmla="*/ 126 w 652"/>
              <a:gd name="T7" fmla="*/ 2160 h 2160"/>
              <a:gd name="T8" fmla="*/ 475 w 652"/>
              <a:gd name="T9" fmla="*/ 2160 h 2160"/>
              <a:gd name="T10" fmla="*/ 309 w 652"/>
              <a:gd name="T11" fmla="*/ 1515 h 2160"/>
              <a:gd name="T12" fmla="*/ 595 w 652"/>
              <a:gd name="T13" fmla="*/ 2160 h 2160"/>
              <a:gd name="T14" fmla="*/ 652 w 652"/>
              <a:gd name="T15" fmla="*/ 2160 h 2160"/>
              <a:gd name="T16" fmla="*/ 417 w 652"/>
              <a:gd name="T17" fmla="*/ 298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52" h="2160">
                <a:moveTo>
                  <a:pt x="417" y="298"/>
                </a:moveTo>
                <a:cubicBezTo>
                  <a:pt x="464" y="189"/>
                  <a:pt x="512" y="94"/>
                  <a:pt x="566" y="0"/>
                </a:cubicBezTo>
                <a:cubicBezTo>
                  <a:pt x="126" y="0"/>
                  <a:pt x="126" y="0"/>
                  <a:pt x="126" y="0"/>
                </a:cubicBezTo>
                <a:cubicBezTo>
                  <a:pt x="126" y="2160"/>
                  <a:pt x="126" y="2160"/>
                  <a:pt x="126" y="2160"/>
                </a:cubicBezTo>
                <a:cubicBezTo>
                  <a:pt x="475" y="2160"/>
                  <a:pt x="475" y="2160"/>
                  <a:pt x="475" y="2160"/>
                </a:cubicBezTo>
                <a:cubicBezTo>
                  <a:pt x="324" y="1797"/>
                  <a:pt x="309" y="1515"/>
                  <a:pt x="309" y="1515"/>
                </a:cubicBezTo>
                <a:cubicBezTo>
                  <a:pt x="372" y="1772"/>
                  <a:pt x="476" y="1986"/>
                  <a:pt x="595" y="2160"/>
                </a:cubicBezTo>
                <a:cubicBezTo>
                  <a:pt x="652" y="2160"/>
                  <a:pt x="652" y="2160"/>
                  <a:pt x="652" y="2160"/>
                </a:cubicBezTo>
                <a:cubicBezTo>
                  <a:pt x="0" y="1268"/>
                  <a:pt x="417" y="298"/>
                  <a:pt x="417" y="298"/>
                </a:cubicBezTo>
                <a:close/>
              </a:path>
            </a:pathLst>
          </a:custGeom>
          <a:gradFill flip="none" rotWithShape="1">
            <a:gsLst>
              <a:gs pos="100000">
                <a:srgbClr val="255B74"/>
              </a:gs>
              <a:gs pos="22000">
                <a:srgbClr val="053446"/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447" y="914400"/>
            <a:ext cx="6678105" cy="646331"/>
          </a:xfrm>
        </p:spPr>
        <p:txBody>
          <a:bodyPr>
            <a:spAutoFit/>
          </a:bodyPr>
          <a:lstStyle>
            <a:lvl1pPr algn="l"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448" y="2024966"/>
            <a:ext cx="6678104" cy="1623008"/>
          </a:xfrm>
        </p:spPr>
        <p:txBody>
          <a:bodyPr>
            <a:spAutoFit/>
          </a:bodyPr>
          <a:lstStyle>
            <a:lvl1pPr algn="l">
              <a:defRPr>
                <a:solidFill>
                  <a:schemeClr val="bg1"/>
                </a:solidFill>
                <a:latin typeface="Helvetica" pitchFamily="2" charset="0"/>
              </a:defRPr>
            </a:lvl1pPr>
            <a:lvl2pPr algn="l">
              <a:defRPr>
                <a:solidFill>
                  <a:schemeClr val="bg1"/>
                </a:solidFill>
                <a:latin typeface="Helvetica" pitchFamily="2" charset="0"/>
              </a:defRPr>
            </a:lvl2pPr>
            <a:lvl3pPr algn="l">
              <a:defRPr>
                <a:solidFill>
                  <a:schemeClr val="bg1"/>
                </a:solidFill>
                <a:latin typeface="Helvetica" pitchFamily="2" charset="0"/>
              </a:defRPr>
            </a:lvl3pPr>
            <a:lvl4pPr algn="l">
              <a:defRPr>
                <a:solidFill>
                  <a:schemeClr val="bg1"/>
                </a:solidFill>
                <a:latin typeface="Helvetica" pitchFamily="2" charset="0"/>
              </a:defRPr>
            </a:lvl4pPr>
            <a:lvl5pPr algn="l">
              <a:defRPr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fld id="{9CFF0D17-06AD-DA41-87BA-1C5318120BAC}" type="datetime1">
              <a:rPr lang="en-US" smtClean="0"/>
              <a:pPr/>
              <a:t>6/28/2023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95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:a16="http://schemas.microsoft.com/office/drawing/2014/main" id="{8B114FC7-7F5D-D740-9ED5-4B5ED0600B77}"/>
              </a:ext>
            </a:extLst>
          </p:cNvPr>
          <p:cNvSpPr>
            <a:spLocks/>
          </p:cNvSpPr>
          <p:nvPr userDrawn="1"/>
        </p:nvSpPr>
        <p:spPr bwMode="auto">
          <a:xfrm>
            <a:off x="3342723" y="-43884"/>
            <a:ext cx="8963573" cy="6949445"/>
          </a:xfrm>
          <a:custGeom>
            <a:avLst/>
            <a:gdLst>
              <a:gd name="T0" fmla="*/ 1003 w 3986"/>
              <a:gd name="T1" fmla="*/ 0 h 2160"/>
              <a:gd name="T2" fmla="*/ 561 w 3986"/>
              <a:gd name="T3" fmla="*/ 1933 h 2160"/>
              <a:gd name="T4" fmla="*/ 368 w 3986"/>
              <a:gd name="T5" fmla="*/ 0 h 2160"/>
              <a:gd name="T6" fmla="*/ 277 w 3986"/>
              <a:gd name="T7" fmla="*/ 0 h 2160"/>
              <a:gd name="T8" fmla="*/ 146 w 3986"/>
              <a:gd name="T9" fmla="*/ 530 h 2160"/>
              <a:gd name="T10" fmla="*/ 146 w 3986"/>
              <a:gd name="T11" fmla="*/ 929 h 2160"/>
              <a:gd name="T12" fmla="*/ 507 w 3986"/>
              <a:gd name="T13" fmla="*/ 1903 h 2160"/>
              <a:gd name="T14" fmla="*/ 743 w 3986"/>
              <a:gd name="T15" fmla="*/ 2160 h 2160"/>
              <a:gd name="T16" fmla="*/ 3986 w 3986"/>
              <a:gd name="T17" fmla="*/ 2160 h 2160"/>
              <a:gd name="T18" fmla="*/ 3986 w 3986"/>
              <a:gd name="T19" fmla="*/ 0 h 2160"/>
              <a:gd name="T20" fmla="*/ 1003 w 3986"/>
              <a:gd name="T21" fmla="*/ 0 h 2160"/>
              <a:gd name="connsiteX0" fmla="*/ 2150 w 9634"/>
              <a:gd name="connsiteY0" fmla="*/ 0 h 10015"/>
              <a:gd name="connsiteX1" fmla="*/ 1041 w 9634"/>
              <a:gd name="connsiteY1" fmla="*/ 8949 h 10015"/>
              <a:gd name="connsiteX2" fmla="*/ 557 w 9634"/>
              <a:gd name="connsiteY2" fmla="*/ 0 h 10015"/>
              <a:gd name="connsiteX3" fmla="*/ 329 w 9634"/>
              <a:gd name="connsiteY3" fmla="*/ 0 h 10015"/>
              <a:gd name="connsiteX4" fmla="*/ 0 w 9634"/>
              <a:gd name="connsiteY4" fmla="*/ 2454 h 10015"/>
              <a:gd name="connsiteX5" fmla="*/ 0 w 9634"/>
              <a:gd name="connsiteY5" fmla="*/ 4301 h 10015"/>
              <a:gd name="connsiteX6" fmla="*/ 906 w 9634"/>
              <a:gd name="connsiteY6" fmla="*/ 8810 h 10015"/>
              <a:gd name="connsiteX7" fmla="*/ 1498 w 9634"/>
              <a:gd name="connsiteY7" fmla="*/ 10000 h 10015"/>
              <a:gd name="connsiteX8" fmla="*/ 5250 w 9634"/>
              <a:gd name="connsiteY8" fmla="*/ 10015 h 10015"/>
              <a:gd name="connsiteX9" fmla="*/ 9634 w 9634"/>
              <a:gd name="connsiteY9" fmla="*/ 0 h 10015"/>
              <a:gd name="connsiteX10" fmla="*/ 2150 w 9634"/>
              <a:gd name="connsiteY10" fmla="*/ 0 h 10015"/>
              <a:gd name="connsiteX0" fmla="*/ 2232 w 10000"/>
              <a:gd name="connsiteY0" fmla="*/ 6 h 10006"/>
              <a:gd name="connsiteX1" fmla="*/ 1081 w 10000"/>
              <a:gd name="connsiteY1" fmla="*/ 8942 h 10006"/>
              <a:gd name="connsiteX2" fmla="*/ 578 w 10000"/>
              <a:gd name="connsiteY2" fmla="*/ 6 h 10006"/>
              <a:gd name="connsiteX3" fmla="*/ 341 w 10000"/>
              <a:gd name="connsiteY3" fmla="*/ 6 h 10006"/>
              <a:gd name="connsiteX4" fmla="*/ 0 w 10000"/>
              <a:gd name="connsiteY4" fmla="*/ 2456 h 10006"/>
              <a:gd name="connsiteX5" fmla="*/ 0 w 10000"/>
              <a:gd name="connsiteY5" fmla="*/ 4301 h 10006"/>
              <a:gd name="connsiteX6" fmla="*/ 940 w 10000"/>
              <a:gd name="connsiteY6" fmla="*/ 8803 h 10006"/>
              <a:gd name="connsiteX7" fmla="*/ 1555 w 10000"/>
              <a:gd name="connsiteY7" fmla="*/ 9991 h 10006"/>
              <a:gd name="connsiteX8" fmla="*/ 5449 w 10000"/>
              <a:gd name="connsiteY8" fmla="*/ 10006 h 10006"/>
              <a:gd name="connsiteX9" fmla="*/ 10000 w 10000"/>
              <a:gd name="connsiteY9" fmla="*/ 6 h 10006"/>
              <a:gd name="connsiteX10" fmla="*/ 2232 w 10000"/>
              <a:gd name="connsiteY10" fmla="*/ 6 h 10006"/>
              <a:gd name="connsiteX0" fmla="*/ 2232 w 8188"/>
              <a:gd name="connsiteY0" fmla="*/ 33 h 10033"/>
              <a:gd name="connsiteX1" fmla="*/ 1081 w 8188"/>
              <a:gd name="connsiteY1" fmla="*/ 8969 h 10033"/>
              <a:gd name="connsiteX2" fmla="*/ 578 w 8188"/>
              <a:gd name="connsiteY2" fmla="*/ 33 h 10033"/>
              <a:gd name="connsiteX3" fmla="*/ 341 w 8188"/>
              <a:gd name="connsiteY3" fmla="*/ 33 h 10033"/>
              <a:gd name="connsiteX4" fmla="*/ 0 w 8188"/>
              <a:gd name="connsiteY4" fmla="*/ 2483 h 10033"/>
              <a:gd name="connsiteX5" fmla="*/ 0 w 8188"/>
              <a:gd name="connsiteY5" fmla="*/ 4328 h 10033"/>
              <a:gd name="connsiteX6" fmla="*/ 940 w 8188"/>
              <a:gd name="connsiteY6" fmla="*/ 8830 h 10033"/>
              <a:gd name="connsiteX7" fmla="*/ 1555 w 8188"/>
              <a:gd name="connsiteY7" fmla="*/ 10018 h 10033"/>
              <a:gd name="connsiteX8" fmla="*/ 5449 w 8188"/>
              <a:gd name="connsiteY8" fmla="*/ 10033 h 10033"/>
              <a:gd name="connsiteX9" fmla="*/ 8188 w 8188"/>
              <a:gd name="connsiteY9" fmla="*/ 3 h 10033"/>
              <a:gd name="connsiteX10" fmla="*/ 2232 w 8188"/>
              <a:gd name="connsiteY10" fmla="*/ 33 h 10033"/>
              <a:gd name="connsiteX0" fmla="*/ 2726 w 6655"/>
              <a:gd name="connsiteY0" fmla="*/ 20 h 9987"/>
              <a:gd name="connsiteX1" fmla="*/ 1320 w 6655"/>
              <a:gd name="connsiteY1" fmla="*/ 8926 h 9987"/>
              <a:gd name="connsiteX2" fmla="*/ 706 w 6655"/>
              <a:gd name="connsiteY2" fmla="*/ 20 h 9987"/>
              <a:gd name="connsiteX3" fmla="*/ 416 w 6655"/>
              <a:gd name="connsiteY3" fmla="*/ 20 h 9987"/>
              <a:gd name="connsiteX4" fmla="*/ 0 w 6655"/>
              <a:gd name="connsiteY4" fmla="*/ 2462 h 9987"/>
              <a:gd name="connsiteX5" fmla="*/ 0 w 6655"/>
              <a:gd name="connsiteY5" fmla="*/ 4301 h 9987"/>
              <a:gd name="connsiteX6" fmla="*/ 1148 w 6655"/>
              <a:gd name="connsiteY6" fmla="*/ 8788 h 9987"/>
              <a:gd name="connsiteX7" fmla="*/ 1899 w 6655"/>
              <a:gd name="connsiteY7" fmla="*/ 9972 h 9987"/>
              <a:gd name="connsiteX8" fmla="*/ 6655 w 6655"/>
              <a:gd name="connsiteY8" fmla="*/ 9987 h 9987"/>
              <a:gd name="connsiteX9" fmla="*/ 6655 w 6655"/>
              <a:gd name="connsiteY9" fmla="*/ 5 h 9987"/>
              <a:gd name="connsiteX10" fmla="*/ 2726 w 6655"/>
              <a:gd name="connsiteY10" fmla="*/ 20 h 9987"/>
              <a:gd name="connsiteX0" fmla="*/ 4096 w 10000"/>
              <a:gd name="connsiteY0" fmla="*/ 20 h 10000"/>
              <a:gd name="connsiteX1" fmla="*/ 1983 w 10000"/>
              <a:gd name="connsiteY1" fmla="*/ 8938 h 10000"/>
              <a:gd name="connsiteX2" fmla="*/ 1061 w 10000"/>
              <a:gd name="connsiteY2" fmla="*/ 20 h 10000"/>
              <a:gd name="connsiteX3" fmla="*/ 625 w 10000"/>
              <a:gd name="connsiteY3" fmla="*/ 20 h 10000"/>
              <a:gd name="connsiteX4" fmla="*/ 0 w 10000"/>
              <a:gd name="connsiteY4" fmla="*/ 2465 h 10000"/>
              <a:gd name="connsiteX5" fmla="*/ 0 w 10000"/>
              <a:gd name="connsiteY5" fmla="*/ 4307 h 10000"/>
              <a:gd name="connsiteX6" fmla="*/ 1725 w 10000"/>
              <a:gd name="connsiteY6" fmla="*/ 8799 h 10000"/>
              <a:gd name="connsiteX7" fmla="*/ 2853 w 10000"/>
              <a:gd name="connsiteY7" fmla="*/ 9985 h 10000"/>
              <a:gd name="connsiteX8" fmla="*/ 10000 w 10000"/>
              <a:gd name="connsiteY8" fmla="*/ 10000 h 10000"/>
              <a:gd name="connsiteX9" fmla="*/ 10000 w 10000"/>
              <a:gd name="connsiteY9" fmla="*/ 5 h 10000"/>
              <a:gd name="connsiteX10" fmla="*/ 4096 w 10000"/>
              <a:gd name="connsiteY10" fmla="*/ 20 h 10000"/>
              <a:gd name="connsiteX0" fmla="*/ 4096 w 10000"/>
              <a:gd name="connsiteY0" fmla="*/ 20 h 10000"/>
              <a:gd name="connsiteX1" fmla="*/ 1983 w 10000"/>
              <a:gd name="connsiteY1" fmla="*/ 8938 h 10000"/>
              <a:gd name="connsiteX2" fmla="*/ 1061 w 10000"/>
              <a:gd name="connsiteY2" fmla="*/ 20 h 10000"/>
              <a:gd name="connsiteX3" fmla="*/ 625 w 10000"/>
              <a:gd name="connsiteY3" fmla="*/ 20 h 10000"/>
              <a:gd name="connsiteX4" fmla="*/ 0 w 10000"/>
              <a:gd name="connsiteY4" fmla="*/ 2465 h 10000"/>
              <a:gd name="connsiteX5" fmla="*/ 0 w 10000"/>
              <a:gd name="connsiteY5" fmla="*/ 4307 h 10000"/>
              <a:gd name="connsiteX6" fmla="*/ 1725 w 10000"/>
              <a:gd name="connsiteY6" fmla="*/ 8799 h 10000"/>
              <a:gd name="connsiteX7" fmla="*/ 2853 w 10000"/>
              <a:gd name="connsiteY7" fmla="*/ 9985 h 10000"/>
              <a:gd name="connsiteX8" fmla="*/ 10000 w 10000"/>
              <a:gd name="connsiteY8" fmla="*/ 10000 h 10000"/>
              <a:gd name="connsiteX9" fmla="*/ 10000 w 10000"/>
              <a:gd name="connsiteY9" fmla="*/ 5 h 10000"/>
              <a:gd name="connsiteX10" fmla="*/ 4096 w 10000"/>
              <a:gd name="connsiteY10" fmla="*/ 20 h 10000"/>
              <a:gd name="connsiteX0" fmla="*/ 4096 w 12397"/>
              <a:gd name="connsiteY0" fmla="*/ 33 h 10013"/>
              <a:gd name="connsiteX1" fmla="*/ 1983 w 12397"/>
              <a:gd name="connsiteY1" fmla="*/ 8951 h 10013"/>
              <a:gd name="connsiteX2" fmla="*/ 1061 w 12397"/>
              <a:gd name="connsiteY2" fmla="*/ 33 h 10013"/>
              <a:gd name="connsiteX3" fmla="*/ 625 w 12397"/>
              <a:gd name="connsiteY3" fmla="*/ 33 h 10013"/>
              <a:gd name="connsiteX4" fmla="*/ 0 w 12397"/>
              <a:gd name="connsiteY4" fmla="*/ 2478 h 10013"/>
              <a:gd name="connsiteX5" fmla="*/ 0 w 12397"/>
              <a:gd name="connsiteY5" fmla="*/ 4320 h 10013"/>
              <a:gd name="connsiteX6" fmla="*/ 1725 w 12397"/>
              <a:gd name="connsiteY6" fmla="*/ 8812 h 10013"/>
              <a:gd name="connsiteX7" fmla="*/ 2853 w 12397"/>
              <a:gd name="connsiteY7" fmla="*/ 9998 h 10013"/>
              <a:gd name="connsiteX8" fmla="*/ 10000 w 12397"/>
              <a:gd name="connsiteY8" fmla="*/ 10013 h 10013"/>
              <a:gd name="connsiteX9" fmla="*/ 12397 w 12397"/>
              <a:gd name="connsiteY9" fmla="*/ 3 h 10013"/>
              <a:gd name="connsiteX10" fmla="*/ 4096 w 12397"/>
              <a:gd name="connsiteY10" fmla="*/ 33 h 10013"/>
              <a:gd name="connsiteX0" fmla="*/ 4096 w 12444"/>
              <a:gd name="connsiteY0" fmla="*/ 33 h 9998"/>
              <a:gd name="connsiteX1" fmla="*/ 1983 w 12444"/>
              <a:gd name="connsiteY1" fmla="*/ 8951 h 9998"/>
              <a:gd name="connsiteX2" fmla="*/ 1061 w 12444"/>
              <a:gd name="connsiteY2" fmla="*/ 33 h 9998"/>
              <a:gd name="connsiteX3" fmla="*/ 625 w 12444"/>
              <a:gd name="connsiteY3" fmla="*/ 33 h 9998"/>
              <a:gd name="connsiteX4" fmla="*/ 0 w 12444"/>
              <a:gd name="connsiteY4" fmla="*/ 2478 h 9998"/>
              <a:gd name="connsiteX5" fmla="*/ 0 w 12444"/>
              <a:gd name="connsiteY5" fmla="*/ 4320 h 9998"/>
              <a:gd name="connsiteX6" fmla="*/ 1725 w 12444"/>
              <a:gd name="connsiteY6" fmla="*/ 8812 h 9998"/>
              <a:gd name="connsiteX7" fmla="*/ 2853 w 12444"/>
              <a:gd name="connsiteY7" fmla="*/ 9998 h 9998"/>
              <a:gd name="connsiteX8" fmla="*/ 12444 w 12444"/>
              <a:gd name="connsiteY8" fmla="*/ 9983 h 9998"/>
              <a:gd name="connsiteX9" fmla="*/ 12397 w 12444"/>
              <a:gd name="connsiteY9" fmla="*/ 3 h 9998"/>
              <a:gd name="connsiteX10" fmla="*/ 4096 w 12444"/>
              <a:gd name="connsiteY10" fmla="*/ 33 h 9998"/>
              <a:gd name="connsiteX0" fmla="*/ 3308 w 10016"/>
              <a:gd name="connsiteY0" fmla="*/ 33 h 10000"/>
              <a:gd name="connsiteX1" fmla="*/ 1610 w 10016"/>
              <a:gd name="connsiteY1" fmla="*/ 8953 h 10000"/>
              <a:gd name="connsiteX2" fmla="*/ 869 w 10016"/>
              <a:gd name="connsiteY2" fmla="*/ 33 h 10000"/>
              <a:gd name="connsiteX3" fmla="*/ 518 w 10016"/>
              <a:gd name="connsiteY3" fmla="*/ 33 h 10000"/>
              <a:gd name="connsiteX4" fmla="*/ 16 w 10016"/>
              <a:gd name="connsiteY4" fmla="*/ 2478 h 10000"/>
              <a:gd name="connsiteX5" fmla="*/ 16 w 10016"/>
              <a:gd name="connsiteY5" fmla="*/ 4321 h 10000"/>
              <a:gd name="connsiteX6" fmla="*/ 1402 w 10016"/>
              <a:gd name="connsiteY6" fmla="*/ 8814 h 10000"/>
              <a:gd name="connsiteX7" fmla="*/ 2309 w 10016"/>
              <a:gd name="connsiteY7" fmla="*/ 10000 h 10000"/>
              <a:gd name="connsiteX8" fmla="*/ 10016 w 10016"/>
              <a:gd name="connsiteY8" fmla="*/ 9985 h 10000"/>
              <a:gd name="connsiteX9" fmla="*/ 9978 w 10016"/>
              <a:gd name="connsiteY9" fmla="*/ 3 h 10000"/>
              <a:gd name="connsiteX10" fmla="*/ 3308 w 10016"/>
              <a:gd name="connsiteY10" fmla="*/ 33 h 10000"/>
              <a:gd name="connsiteX0" fmla="*/ 3329 w 10037"/>
              <a:gd name="connsiteY0" fmla="*/ 33 h 10000"/>
              <a:gd name="connsiteX1" fmla="*/ 1631 w 10037"/>
              <a:gd name="connsiteY1" fmla="*/ 8953 h 10000"/>
              <a:gd name="connsiteX2" fmla="*/ 890 w 10037"/>
              <a:gd name="connsiteY2" fmla="*/ 33 h 10000"/>
              <a:gd name="connsiteX3" fmla="*/ 539 w 10037"/>
              <a:gd name="connsiteY3" fmla="*/ 33 h 10000"/>
              <a:gd name="connsiteX4" fmla="*/ 37 w 10037"/>
              <a:gd name="connsiteY4" fmla="*/ 2478 h 10000"/>
              <a:gd name="connsiteX5" fmla="*/ 37 w 10037"/>
              <a:gd name="connsiteY5" fmla="*/ 4321 h 10000"/>
              <a:gd name="connsiteX6" fmla="*/ 1423 w 10037"/>
              <a:gd name="connsiteY6" fmla="*/ 8814 h 10000"/>
              <a:gd name="connsiteX7" fmla="*/ 2330 w 10037"/>
              <a:gd name="connsiteY7" fmla="*/ 10000 h 10000"/>
              <a:gd name="connsiteX8" fmla="*/ 10037 w 10037"/>
              <a:gd name="connsiteY8" fmla="*/ 9985 h 10000"/>
              <a:gd name="connsiteX9" fmla="*/ 9999 w 10037"/>
              <a:gd name="connsiteY9" fmla="*/ 3 h 10000"/>
              <a:gd name="connsiteX10" fmla="*/ 3329 w 10037"/>
              <a:gd name="connsiteY10" fmla="*/ 33 h 10000"/>
              <a:gd name="connsiteX0" fmla="*/ 3329 w 10824"/>
              <a:gd name="connsiteY0" fmla="*/ 46 h 10013"/>
              <a:gd name="connsiteX1" fmla="*/ 1631 w 10824"/>
              <a:gd name="connsiteY1" fmla="*/ 8966 h 10013"/>
              <a:gd name="connsiteX2" fmla="*/ 890 w 10824"/>
              <a:gd name="connsiteY2" fmla="*/ 46 h 10013"/>
              <a:gd name="connsiteX3" fmla="*/ 539 w 10824"/>
              <a:gd name="connsiteY3" fmla="*/ 46 h 10013"/>
              <a:gd name="connsiteX4" fmla="*/ 37 w 10824"/>
              <a:gd name="connsiteY4" fmla="*/ 2491 h 10013"/>
              <a:gd name="connsiteX5" fmla="*/ 37 w 10824"/>
              <a:gd name="connsiteY5" fmla="*/ 4334 h 10013"/>
              <a:gd name="connsiteX6" fmla="*/ 1423 w 10824"/>
              <a:gd name="connsiteY6" fmla="*/ 8827 h 10013"/>
              <a:gd name="connsiteX7" fmla="*/ 2330 w 10824"/>
              <a:gd name="connsiteY7" fmla="*/ 10013 h 10013"/>
              <a:gd name="connsiteX8" fmla="*/ 10037 w 10824"/>
              <a:gd name="connsiteY8" fmla="*/ 9998 h 10013"/>
              <a:gd name="connsiteX9" fmla="*/ 10824 w 10824"/>
              <a:gd name="connsiteY9" fmla="*/ 2 h 10013"/>
              <a:gd name="connsiteX10" fmla="*/ 3329 w 10824"/>
              <a:gd name="connsiteY10" fmla="*/ 46 h 10013"/>
              <a:gd name="connsiteX0" fmla="*/ 3329 w 10824"/>
              <a:gd name="connsiteY0" fmla="*/ 46 h 10082"/>
              <a:gd name="connsiteX1" fmla="*/ 1631 w 10824"/>
              <a:gd name="connsiteY1" fmla="*/ 8966 h 10082"/>
              <a:gd name="connsiteX2" fmla="*/ 890 w 10824"/>
              <a:gd name="connsiteY2" fmla="*/ 46 h 10082"/>
              <a:gd name="connsiteX3" fmla="*/ 539 w 10824"/>
              <a:gd name="connsiteY3" fmla="*/ 46 h 10082"/>
              <a:gd name="connsiteX4" fmla="*/ 37 w 10824"/>
              <a:gd name="connsiteY4" fmla="*/ 2491 h 10082"/>
              <a:gd name="connsiteX5" fmla="*/ 37 w 10824"/>
              <a:gd name="connsiteY5" fmla="*/ 4334 h 10082"/>
              <a:gd name="connsiteX6" fmla="*/ 1423 w 10824"/>
              <a:gd name="connsiteY6" fmla="*/ 8827 h 10082"/>
              <a:gd name="connsiteX7" fmla="*/ 2330 w 10824"/>
              <a:gd name="connsiteY7" fmla="*/ 10013 h 10082"/>
              <a:gd name="connsiteX8" fmla="*/ 10746 w 10824"/>
              <a:gd name="connsiteY8" fmla="*/ 10082 h 10082"/>
              <a:gd name="connsiteX9" fmla="*/ 10824 w 10824"/>
              <a:gd name="connsiteY9" fmla="*/ 2 h 10082"/>
              <a:gd name="connsiteX10" fmla="*/ 3329 w 10824"/>
              <a:gd name="connsiteY10" fmla="*/ 46 h 1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824" h="10082">
                <a:moveTo>
                  <a:pt x="3329" y="46"/>
                </a:moveTo>
                <a:cubicBezTo>
                  <a:pt x="-523" y="4217"/>
                  <a:pt x="1631" y="8966"/>
                  <a:pt x="1631" y="8966"/>
                </a:cubicBezTo>
                <a:cubicBezTo>
                  <a:pt x="-338" y="5302"/>
                  <a:pt x="65" y="2183"/>
                  <a:pt x="890" y="46"/>
                </a:cubicBezTo>
                <a:lnTo>
                  <a:pt x="539" y="46"/>
                </a:lnTo>
                <a:cubicBezTo>
                  <a:pt x="261" y="895"/>
                  <a:pt x="104" y="1715"/>
                  <a:pt x="37" y="2491"/>
                </a:cubicBezTo>
                <a:cubicBezTo>
                  <a:pt x="0" y="3135"/>
                  <a:pt x="-25" y="3735"/>
                  <a:pt x="37" y="4334"/>
                </a:cubicBezTo>
                <a:cubicBezTo>
                  <a:pt x="315" y="7024"/>
                  <a:pt x="1423" y="8827"/>
                  <a:pt x="1423" y="8827"/>
                </a:cubicBezTo>
                <a:cubicBezTo>
                  <a:pt x="1724" y="9270"/>
                  <a:pt x="2029" y="9668"/>
                  <a:pt x="2330" y="10013"/>
                </a:cubicBezTo>
                <a:lnTo>
                  <a:pt x="10746" y="10082"/>
                </a:lnTo>
                <a:cubicBezTo>
                  <a:pt x="10734" y="10124"/>
                  <a:pt x="10799" y="20"/>
                  <a:pt x="10824" y="2"/>
                </a:cubicBezTo>
                <a:cubicBezTo>
                  <a:pt x="10810" y="-13"/>
                  <a:pt x="7146" y="46"/>
                  <a:pt x="3329" y="46"/>
                </a:cubicBezTo>
                <a:close/>
              </a:path>
            </a:pathLst>
          </a:custGeom>
          <a:gradFill flip="none" rotWithShape="1">
            <a:gsLst>
              <a:gs pos="100000">
                <a:srgbClr val="255B74"/>
              </a:gs>
              <a:gs pos="22000">
                <a:srgbClr val="053446"/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1501" y="914400"/>
            <a:ext cx="4509499" cy="1203406"/>
          </a:xfrm>
        </p:spPr>
        <p:txBody>
          <a:bodyPr wrap="square">
            <a:spAutoFit/>
          </a:bodyPr>
          <a:lstStyle>
            <a:lvl1pPr algn="r">
              <a:defRPr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303503"/>
            <a:ext cx="5715000" cy="1623008"/>
          </a:xfrm>
        </p:spPr>
        <p:txBody>
          <a:bodyPr wrap="square">
            <a:spAutoFit/>
          </a:bodyPr>
          <a:lstStyle>
            <a:lvl1pPr algn="r">
              <a:defRPr>
                <a:solidFill>
                  <a:schemeClr val="bg1"/>
                </a:solidFill>
                <a:latin typeface="Helvetica" pitchFamily="2" charset="0"/>
              </a:defRPr>
            </a:lvl1pPr>
            <a:lvl2pPr algn="r">
              <a:defRPr>
                <a:solidFill>
                  <a:schemeClr val="bg1"/>
                </a:solidFill>
                <a:latin typeface="Helvetica" pitchFamily="2" charset="0"/>
              </a:defRPr>
            </a:lvl2pPr>
            <a:lvl3pPr algn="r">
              <a:defRPr>
                <a:solidFill>
                  <a:schemeClr val="bg1"/>
                </a:solidFill>
                <a:latin typeface="Helvetica" pitchFamily="2" charset="0"/>
              </a:defRPr>
            </a:lvl3pPr>
            <a:lvl4pPr algn="r">
              <a:defRPr>
                <a:solidFill>
                  <a:schemeClr val="bg1"/>
                </a:solidFill>
                <a:latin typeface="Helvetica" pitchFamily="2" charset="0"/>
              </a:defRPr>
            </a:lvl4pPr>
            <a:lvl5pPr algn="r">
              <a:defRPr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fld id="{BEB03FD3-66C4-D747-9D7B-436B9C4C9F56}" type="datetime1">
              <a:rPr lang="en-US" smtClean="0"/>
              <a:pPr/>
              <a:t>6/28/2023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19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>
            <a:extLst>
              <a:ext uri="{FF2B5EF4-FFF2-40B4-BE49-F238E27FC236}">
                <a16:creationId xmlns:a16="http://schemas.microsoft.com/office/drawing/2014/main" id="{85B63246-8530-DC48-8604-6138BECABBCB}"/>
              </a:ext>
            </a:extLst>
          </p:cNvPr>
          <p:cNvSpPr>
            <a:spLocks/>
          </p:cNvSpPr>
          <p:nvPr userDrawn="1"/>
        </p:nvSpPr>
        <p:spPr bwMode="auto">
          <a:xfrm flipH="1">
            <a:off x="-111116" y="-33647"/>
            <a:ext cx="8988416" cy="6948756"/>
          </a:xfrm>
          <a:custGeom>
            <a:avLst/>
            <a:gdLst>
              <a:gd name="T0" fmla="*/ 1003 w 3986"/>
              <a:gd name="T1" fmla="*/ 0 h 2160"/>
              <a:gd name="T2" fmla="*/ 561 w 3986"/>
              <a:gd name="T3" fmla="*/ 1933 h 2160"/>
              <a:gd name="T4" fmla="*/ 368 w 3986"/>
              <a:gd name="T5" fmla="*/ 0 h 2160"/>
              <a:gd name="T6" fmla="*/ 277 w 3986"/>
              <a:gd name="T7" fmla="*/ 0 h 2160"/>
              <a:gd name="T8" fmla="*/ 146 w 3986"/>
              <a:gd name="T9" fmla="*/ 530 h 2160"/>
              <a:gd name="T10" fmla="*/ 146 w 3986"/>
              <a:gd name="T11" fmla="*/ 929 h 2160"/>
              <a:gd name="T12" fmla="*/ 507 w 3986"/>
              <a:gd name="T13" fmla="*/ 1903 h 2160"/>
              <a:gd name="T14" fmla="*/ 743 w 3986"/>
              <a:gd name="T15" fmla="*/ 2160 h 2160"/>
              <a:gd name="T16" fmla="*/ 3986 w 3986"/>
              <a:gd name="T17" fmla="*/ 2160 h 2160"/>
              <a:gd name="T18" fmla="*/ 3986 w 3986"/>
              <a:gd name="T19" fmla="*/ 0 h 2160"/>
              <a:gd name="T20" fmla="*/ 1003 w 3986"/>
              <a:gd name="T21" fmla="*/ 0 h 2160"/>
              <a:gd name="connsiteX0" fmla="*/ 2150 w 9634"/>
              <a:gd name="connsiteY0" fmla="*/ 0 h 10015"/>
              <a:gd name="connsiteX1" fmla="*/ 1041 w 9634"/>
              <a:gd name="connsiteY1" fmla="*/ 8949 h 10015"/>
              <a:gd name="connsiteX2" fmla="*/ 557 w 9634"/>
              <a:gd name="connsiteY2" fmla="*/ 0 h 10015"/>
              <a:gd name="connsiteX3" fmla="*/ 329 w 9634"/>
              <a:gd name="connsiteY3" fmla="*/ 0 h 10015"/>
              <a:gd name="connsiteX4" fmla="*/ 0 w 9634"/>
              <a:gd name="connsiteY4" fmla="*/ 2454 h 10015"/>
              <a:gd name="connsiteX5" fmla="*/ 0 w 9634"/>
              <a:gd name="connsiteY5" fmla="*/ 4301 h 10015"/>
              <a:gd name="connsiteX6" fmla="*/ 906 w 9634"/>
              <a:gd name="connsiteY6" fmla="*/ 8810 h 10015"/>
              <a:gd name="connsiteX7" fmla="*/ 1498 w 9634"/>
              <a:gd name="connsiteY7" fmla="*/ 10000 h 10015"/>
              <a:gd name="connsiteX8" fmla="*/ 5250 w 9634"/>
              <a:gd name="connsiteY8" fmla="*/ 10015 h 10015"/>
              <a:gd name="connsiteX9" fmla="*/ 9634 w 9634"/>
              <a:gd name="connsiteY9" fmla="*/ 0 h 10015"/>
              <a:gd name="connsiteX10" fmla="*/ 2150 w 9634"/>
              <a:gd name="connsiteY10" fmla="*/ 0 h 10015"/>
              <a:gd name="connsiteX0" fmla="*/ 2232 w 10000"/>
              <a:gd name="connsiteY0" fmla="*/ 6 h 10006"/>
              <a:gd name="connsiteX1" fmla="*/ 1081 w 10000"/>
              <a:gd name="connsiteY1" fmla="*/ 8942 h 10006"/>
              <a:gd name="connsiteX2" fmla="*/ 578 w 10000"/>
              <a:gd name="connsiteY2" fmla="*/ 6 h 10006"/>
              <a:gd name="connsiteX3" fmla="*/ 341 w 10000"/>
              <a:gd name="connsiteY3" fmla="*/ 6 h 10006"/>
              <a:gd name="connsiteX4" fmla="*/ 0 w 10000"/>
              <a:gd name="connsiteY4" fmla="*/ 2456 h 10006"/>
              <a:gd name="connsiteX5" fmla="*/ 0 w 10000"/>
              <a:gd name="connsiteY5" fmla="*/ 4301 h 10006"/>
              <a:gd name="connsiteX6" fmla="*/ 940 w 10000"/>
              <a:gd name="connsiteY6" fmla="*/ 8803 h 10006"/>
              <a:gd name="connsiteX7" fmla="*/ 1555 w 10000"/>
              <a:gd name="connsiteY7" fmla="*/ 9991 h 10006"/>
              <a:gd name="connsiteX8" fmla="*/ 5449 w 10000"/>
              <a:gd name="connsiteY8" fmla="*/ 10006 h 10006"/>
              <a:gd name="connsiteX9" fmla="*/ 10000 w 10000"/>
              <a:gd name="connsiteY9" fmla="*/ 6 h 10006"/>
              <a:gd name="connsiteX10" fmla="*/ 2232 w 10000"/>
              <a:gd name="connsiteY10" fmla="*/ 6 h 10006"/>
              <a:gd name="connsiteX0" fmla="*/ 2232 w 8188"/>
              <a:gd name="connsiteY0" fmla="*/ 33 h 10033"/>
              <a:gd name="connsiteX1" fmla="*/ 1081 w 8188"/>
              <a:gd name="connsiteY1" fmla="*/ 8969 h 10033"/>
              <a:gd name="connsiteX2" fmla="*/ 578 w 8188"/>
              <a:gd name="connsiteY2" fmla="*/ 33 h 10033"/>
              <a:gd name="connsiteX3" fmla="*/ 341 w 8188"/>
              <a:gd name="connsiteY3" fmla="*/ 33 h 10033"/>
              <a:gd name="connsiteX4" fmla="*/ 0 w 8188"/>
              <a:gd name="connsiteY4" fmla="*/ 2483 h 10033"/>
              <a:gd name="connsiteX5" fmla="*/ 0 w 8188"/>
              <a:gd name="connsiteY5" fmla="*/ 4328 h 10033"/>
              <a:gd name="connsiteX6" fmla="*/ 940 w 8188"/>
              <a:gd name="connsiteY6" fmla="*/ 8830 h 10033"/>
              <a:gd name="connsiteX7" fmla="*/ 1555 w 8188"/>
              <a:gd name="connsiteY7" fmla="*/ 10018 h 10033"/>
              <a:gd name="connsiteX8" fmla="*/ 5449 w 8188"/>
              <a:gd name="connsiteY8" fmla="*/ 10033 h 10033"/>
              <a:gd name="connsiteX9" fmla="*/ 8188 w 8188"/>
              <a:gd name="connsiteY9" fmla="*/ 3 h 10033"/>
              <a:gd name="connsiteX10" fmla="*/ 2232 w 8188"/>
              <a:gd name="connsiteY10" fmla="*/ 33 h 10033"/>
              <a:gd name="connsiteX0" fmla="*/ 2726 w 6655"/>
              <a:gd name="connsiteY0" fmla="*/ 20 h 9987"/>
              <a:gd name="connsiteX1" fmla="*/ 1320 w 6655"/>
              <a:gd name="connsiteY1" fmla="*/ 8926 h 9987"/>
              <a:gd name="connsiteX2" fmla="*/ 706 w 6655"/>
              <a:gd name="connsiteY2" fmla="*/ 20 h 9987"/>
              <a:gd name="connsiteX3" fmla="*/ 416 w 6655"/>
              <a:gd name="connsiteY3" fmla="*/ 20 h 9987"/>
              <a:gd name="connsiteX4" fmla="*/ 0 w 6655"/>
              <a:gd name="connsiteY4" fmla="*/ 2462 h 9987"/>
              <a:gd name="connsiteX5" fmla="*/ 0 w 6655"/>
              <a:gd name="connsiteY5" fmla="*/ 4301 h 9987"/>
              <a:gd name="connsiteX6" fmla="*/ 1148 w 6655"/>
              <a:gd name="connsiteY6" fmla="*/ 8788 h 9987"/>
              <a:gd name="connsiteX7" fmla="*/ 1899 w 6655"/>
              <a:gd name="connsiteY7" fmla="*/ 9972 h 9987"/>
              <a:gd name="connsiteX8" fmla="*/ 6655 w 6655"/>
              <a:gd name="connsiteY8" fmla="*/ 9987 h 9987"/>
              <a:gd name="connsiteX9" fmla="*/ 6655 w 6655"/>
              <a:gd name="connsiteY9" fmla="*/ 5 h 9987"/>
              <a:gd name="connsiteX10" fmla="*/ 2726 w 6655"/>
              <a:gd name="connsiteY10" fmla="*/ 20 h 9987"/>
              <a:gd name="connsiteX0" fmla="*/ 4096 w 10000"/>
              <a:gd name="connsiteY0" fmla="*/ 20 h 10000"/>
              <a:gd name="connsiteX1" fmla="*/ 1983 w 10000"/>
              <a:gd name="connsiteY1" fmla="*/ 8938 h 10000"/>
              <a:gd name="connsiteX2" fmla="*/ 1061 w 10000"/>
              <a:gd name="connsiteY2" fmla="*/ 20 h 10000"/>
              <a:gd name="connsiteX3" fmla="*/ 625 w 10000"/>
              <a:gd name="connsiteY3" fmla="*/ 20 h 10000"/>
              <a:gd name="connsiteX4" fmla="*/ 0 w 10000"/>
              <a:gd name="connsiteY4" fmla="*/ 2465 h 10000"/>
              <a:gd name="connsiteX5" fmla="*/ 0 w 10000"/>
              <a:gd name="connsiteY5" fmla="*/ 4307 h 10000"/>
              <a:gd name="connsiteX6" fmla="*/ 1725 w 10000"/>
              <a:gd name="connsiteY6" fmla="*/ 8799 h 10000"/>
              <a:gd name="connsiteX7" fmla="*/ 2853 w 10000"/>
              <a:gd name="connsiteY7" fmla="*/ 9985 h 10000"/>
              <a:gd name="connsiteX8" fmla="*/ 10000 w 10000"/>
              <a:gd name="connsiteY8" fmla="*/ 10000 h 10000"/>
              <a:gd name="connsiteX9" fmla="*/ 10000 w 10000"/>
              <a:gd name="connsiteY9" fmla="*/ 5 h 10000"/>
              <a:gd name="connsiteX10" fmla="*/ 4096 w 10000"/>
              <a:gd name="connsiteY10" fmla="*/ 20 h 10000"/>
              <a:gd name="connsiteX0" fmla="*/ 4096 w 10000"/>
              <a:gd name="connsiteY0" fmla="*/ 20 h 10000"/>
              <a:gd name="connsiteX1" fmla="*/ 1983 w 10000"/>
              <a:gd name="connsiteY1" fmla="*/ 8938 h 10000"/>
              <a:gd name="connsiteX2" fmla="*/ 1061 w 10000"/>
              <a:gd name="connsiteY2" fmla="*/ 20 h 10000"/>
              <a:gd name="connsiteX3" fmla="*/ 625 w 10000"/>
              <a:gd name="connsiteY3" fmla="*/ 20 h 10000"/>
              <a:gd name="connsiteX4" fmla="*/ 0 w 10000"/>
              <a:gd name="connsiteY4" fmla="*/ 2465 h 10000"/>
              <a:gd name="connsiteX5" fmla="*/ 0 w 10000"/>
              <a:gd name="connsiteY5" fmla="*/ 4307 h 10000"/>
              <a:gd name="connsiteX6" fmla="*/ 1725 w 10000"/>
              <a:gd name="connsiteY6" fmla="*/ 8799 h 10000"/>
              <a:gd name="connsiteX7" fmla="*/ 2853 w 10000"/>
              <a:gd name="connsiteY7" fmla="*/ 9985 h 10000"/>
              <a:gd name="connsiteX8" fmla="*/ 10000 w 10000"/>
              <a:gd name="connsiteY8" fmla="*/ 10000 h 10000"/>
              <a:gd name="connsiteX9" fmla="*/ 10000 w 10000"/>
              <a:gd name="connsiteY9" fmla="*/ 5 h 10000"/>
              <a:gd name="connsiteX10" fmla="*/ 4096 w 10000"/>
              <a:gd name="connsiteY10" fmla="*/ 20 h 10000"/>
              <a:gd name="connsiteX0" fmla="*/ 4096 w 12397"/>
              <a:gd name="connsiteY0" fmla="*/ 33 h 10013"/>
              <a:gd name="connsiteX1" fmla="*/ 1983 w 12397"/>
              <a:gd name="connsiteY1" fmla="*/ 8951 h 10013"/>
              <a:gd name="connsiteX2" fmla="*/ 1061 w 12397"/>
              <a:gd name="connsiteY2" fmla="*/ 33 h 10013"/>
              <a:gd name="connsiteX3" fmla="*/ 625 w 12397"/>
              <a:gd name="connsiteY3" fmla="*/ 33 h 10013"/>
              <a:gd name="connsiteX4" fmla="*/ 0 w 12397"/>
              <a:gd name="connsiteY4" fmla="*/ 2478 h 10013"/>
              <a:gd name="connsiteX5" fmla="*/ 0 w 12397"/>
              <a:gd name="connsiteY5" fmla="*/ 4320 h 10013"/>
              <a:gd name="connsiteX6" fmla="*/ 1725 w 12397"/>
              <a:gd name="connsiteY6" fmla="*/ 8812 h 10013"/>
              <a:gd name="connsiteX7" fmla="*/ 2853 w 12397"/>
              <a:gd name="connsiteY7" fmla="*/ 9998 h 10013"/>
              <a:gd name="connsiteX8" fmla="*/ 10000 w 12397"/>
              <a:gd name="connsiteY8" fmla="*/ 10013 h 10013"/>
              <a:gd name="connsiteX9" fmla="*/ 12397 w 12397"/>
              <a:gd name="connsiteY9" fmla="*/ 3 h 10013"/>
              <a:gd name="connsiteX10" fmla="*/ 4096 w 12397"/>
              <a:gd name="connsiteY10" fmla="*/ 33 h 10013"/>
              <a:gd name="connsiteX0" fmla="*/ 4096 w 12444"/>
              <a:gd name="connsiteY0" fmla="*/ 33 h 9998"/>
              <a:gd name="connsiteX1" fmla="*/ 1983 w 12444"/>
              <a:gd name="connsiteY1" fmla="*/ 8951 h 9998"/>
              <a:gd name="connsiteX2" fmla="*/ 1061 w 12444"/>
              <a:gd name="connsiteY2" fmla="*/ 33 h 9998"/>
              <a:gd name="connsiteX3" fmla="*/ 625 w 12444"/>
              <a:gd name="connsiteY3" fmla="*/ 33 h 9998"/>
              <a:gd name="connsiteX4" fmla="*/ 0 w 12444"/>
              <a:gd name="connsiteY4" fmla="*/ 2478 h 9998"/>
              <a:gd name="connsiteX5" fmla="*/ 0 w 12444"/>
              <a:gd name="connsiteY5" fmla="*/ 4320 h 9998"/>
              <a:gd name="connsiteX6" fmla="*/ 1725 w 12444"/>
              <a:gd name="connsiteY6" fmla="*/ 8812 h 9998"/>
              <a:gd name="connsiteX7" fmla="*/ 2853 w 12444"/>
              <a:gd name="connsiteY7" fmla="*/ 9998 h 9998"/>
              <a:gd name="connsiteX8" fmla="*/ 12444 w 12444"/>
              <a:gd name="connsiteY8" fmla="*/ 9983 h 9998"/>
              <a:gd name="connsiteX9" fmla="*/ 12397 w 12444"/>
              <a:gd name="connsiteY9" fmla="*/ 3 h 9998"/>
              <a:gd name="connsiteX10" fmla="*/ 4096 w 12444"/>
              <a:gd name="connsiteY10" fmla="*/ 33 h 9998"/>
              <a:gd name="connsiteX0" fmla="*/ 3308 w 10016"/>
              <a:gd name="connsiteY0" fmla="*/ 33 h 10000"/>
              <a:gd name="connsiteX1" fmla="*/ 1610 w 10016"/>
              <a:gd name="connsiteY1" fmla="*/ 8953 h 10000"/>
              <a:gd name="connsiteX2" fmla="*/ 869 w 10016"/>
              <a:gd name="connsiteY2" fmla="*/ 33 h 10000"/>
              <a:gd name="connsiteX3" fmla="*/ 518 w 10016"/>
              <a:gd name="connsiteY3" fmla="*/ 33 h 10000"/>
              <a:gd name="connsiteX4" fmla="*/ 16 w 10016"/>
              <a:gd name="connsiteY4" fmla="*/ 2478 h 10000"/>
              <a:gd name="connsiteX5" fmla="*/ 16 w 10016"/>
              <a:gd name="connsiteY5" fmla="*/ 4321 h 10000"/>
              <a:gd name="connsiteX6" fmla="*/ 1402 w 10016"/>
              <a:gd name="connsiteY6" fmla="*/ 8814 h 10000"/>
              <a:gd name="connsiteX7" fmla="*/ 2309 w 10016"/>
              <a:gd name="connsiteY7" fmla="*/ 10000 h 10000"/>
              <a:gd name="connsiteX8" fmla="*/ 10016 w 10016"/>
              <a:gd name="connsiteY8" fmla="*/ 9985 h 10000"/>
              <a:gd name="connsiteX9" fmla="*/ 9978 w 10016"/>
              <a:gd name="connsiteY9" fmla="*/ 3 h 10000"/>
              <a:gd name="connsiteX10" fmla="*/ 3308 w 10016"/>
              <a:gd name="connsiteY10" fmla="*/ 33 h 10000"/>
              <a:gd name="connsiteX0" fmla="*/ 3329 w 10037"/>
              <a:gd name="connsiteY0" fmla="*/ 33 h 10000"/>
              <a:gd name="connsiteX1" fmla="*/ 1631 w 10037"/>
              <a:gd name="connsiteY1" fmla="*/ 8953 h 10000"/>
              <a:gd name="connsiteX2" fmla="*/ 890 w 10037"/>
              <a:gd name="connsiteY2" fmla="*/ 33 h 10000"/>
              <a:gd name="connsiteX3" fmla="*/ 539 w 10037"/>
              <a:gd name="connsiteY3" fmla="*/ 33 h 10000"/>
              <a:gd name="connsiteX4" fmla="*/ 37 w 10037"/>
              <a:gd name="connsiteY4" fmla="*/ 2478 h 10000"/>
              <a:gd name="connsiteX5" fmla="*/ 37 w 10037"/>
              <a:gd name="connsiteY5" fmla="*/ 4321 h 10000"/>
              <a:gd name="connsiteX6" fmla="*/ 1423 w 10037"/>
              <a:gd name="connsiteY6" fmla="*/ 8814 h 10000"/>
              <a:gd name="connsiteX7" fmla="*/ 2330 w 10037"/>
              <a:gd name="connsiteY7" fmla="*/ 10000 h 10000"/>
              <a:gd name="connsiteX8" fmla="*/ 10037 w 10037"/>
              <a:gd name="connsiteY8" fmla="*/ 9985 h 10000"/>
              <a:gd name="connsiteX9" fmla="*/ 9999 w 10037"/>
              <a:gd name="connsiteY9" fmla="*/ 3 h 10000"/>
              <a:gd name="connsiteX10" fmla="*/ 3329 w 10037"/>
              <a:gd name="connsiteY10" fmla="*/ 33 h 10000"/>
              <a:gd name="connsiteX0" fmla="*/ 3329 w 10804"/>
              <a:gd name="connsiteY0" fmla="*/ 46 h 10013"/>
              <a:gd name="connsiteX1" fmla="*/ 1631 w 10804"/>
              <a:gd name="connsiteY1" fmla="*/ 8966 h 10013"/>
              <a:gd name="connsiteX2" fmla="*/ 890 w 10804"/>
              <a:gd name="connsiteY2" fmla="*/ 46 h 10013"/>
              <a:gd name="connsiteX3" fmla="*/ 539 w 10804"/>
              <a:gd name="connsiteY3" fmla="*/ 46 h 10013"/>
              <a:gd name="connsiteX4" fmla="*/ 37 w 10804"/>
              <a:gd name="connsiteY4" fmla="*/ 2491 h 10013"/>
              <a:gd name="connsiteX5" fmla="*/ 37 w 10804"/>
              <a:gd name="connsiteY5" fmla="*/ 4334 h 10013"/>
              <a:gd name="connsiteX6" fmla="*/ 1423 w 10804"/>
              <a:gd name="connsiteY6" fmla="*/ 8827 h 10013"/>
              <a:gd name="connsiteX7" fmla="*/ 2330 w 10804"/>
              <a:gd name="connsiteY7" fmla="*/ 10013 h 10013"/>
              <a:gd name="connsiteX8" fmla="*/ 10037 w 10804"/>
              <a:gd name="connsiteY8" fmla="*/ 9998 h 10013"/>
              <a:gd name="connsiteX9" fmla="*/ 10804 w 10804"/>
              <a:gd name="connsiteY9" fmla="*/ 2 h 10013"/>
              <a:gd name="connsiteX10" fmla="*/ 3329 w 10804"/>
              <a:gd name="connsiteY10" fmla="*/ 46 h 10013"/>
              <a:gd name="connsiteX0" fmla="*/ 3329 w 10854"/>
              <a:gd name="connsiteY0" fmla="*/ 46 h 10081"/>
              <a:gd name="connsiteX1" fmla="*/ 1631 w 10854"/>
              <a:gd name="connsiteY1" fmla="*/ 8966 h 10081"/>
              <a:gd name="connsiteX2" fmla="*/ 890 w 10854"/>
              <a:gd name="connsiteY2" fmla="*/ 46 h 10081"/>
              <a:gd name="connsiteX3" fmla="*/ 539 w 10854"/>
              <a:gd name="connsiteY3" fmla="*/ 46 h 10081"/>
              <a:gd name="connsiteX4" fmla="*/ 37 w 10854"/>
              <a:gd name="connsiteY4" fmla="*/ 2491 h 10081"/>
              <a:gd name="connsiteX5" fmla="*/ 37 w 10854"/>
              <a:gd name="connsiteY5" fmla="*/ 4334 h 10081"/>
              <a:gd name="connsiteX6" fmla="*/ 1423 w 10854"/>
              <a:gd name="connsiteY6" fmla="*/ 8827 h 10081"/>
              <a:gd name="connsiteX7" fmla="*/ 2330 w 10854"/>
              <a:gd name="connsiteY7" fmla="*/ 10013 h 10081"/>
              <a:gd name="connsiteX8" fmla="*/ 10854 w 10854"/>
              <a:gd name="connsiteY8" fmla="*/ 10081 h 10081"/>
              <a:gd name="connsiteX9" fmla="*/ 10804 w 10854"/>
              <a:gd name="connsiteY9" fmla="*/ 2 h 10081"/>
              <a:gd name="connsiteX10" fmla="*/ 3329 w 10854"/>
              <a:gd name="connsiteY10" fmla="*/ 46 h 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854" h="10081">
                <a:moveTo>
                  <a:pt x="3329" y="46"/>
                </a:moveTo>
                <a:cubicBezTo>
                  <a:pt x="-523" y="4217"/>
                  <a:pt x="1631" y="8966"/>
                  <a:pt x="1631" y="8966"/>
                </a:cubicBezTo>
                <a:cubicBezTo>
                  <a:pt x="-338" y="5302"/>
                  <a:pt x="65" y="2183"/>
                  <a:pt x="890" y="46"/>
                </a:cubicBezTo>
                <a:lnTo>
                  <a:pt x="539" y="46"/>
                </a:lnTo>
                <a:cubicBezTo>
                  <a:pt x="261" y="895"/>
                  <a:pt x="104" y="1715"/>
                  <a:pt x="37" y="2491"/>
                </a:cubicBezTo>
                <a:cubicBezTo>
                  <a:pt x="0" y="3135"/>
                  <a:pt x="-25" y="3735"/>
                  <a:pt x="37" y="4334"/>
                </a:cubicBezTo>
                <a:cubicBezTo>
                  <a:pt x="315" y="7024"/>
                  <a:pt x="1423" y="8827"/>
                  <a:pt x="1423" y="8827"/>
                </a:cubicBezTo>
                <a:cubicBezTo>
                  <a:pt x="1724" y="9270"/>
                  <a:pt x="2029" y="9668"/>
                  <a:pt x="2330" y="10013"/>
                </a:cubicBezTo>
                <a:lnTo>
                  <a:pt x="10854" y="10081"/>
                </a:lnTo>
                <a:cubicBezTo>
                  <a:pt x="10842" y="10123"/>
                  <a:pt x="10779" y="20"/>
                  <a:pt x="10804" y="2"/>
                </a:cubicBezTo>
                <a:cubicBezTo>
                  <a:pt x="10790" y="-13"/>
                  <a:pt x="7146" y="46"/>
                  <a:pt x="3329" y="46"/>
                </a:cubicBezTo>
                <a:close/>
              </a:path>
            </a:pathLst>
          </a:custGeom>
          <a:gradFill flip="none" rotWithShape="1">
            <a:gsLst>
              <a:gs pos="100000">
                <a:srgbClr val="255B74"/>
              </a:gs>
              <a:gs pos="22000">
                <a:srgbClr val="053446"/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914400"/>
            <a:ext cx="4509499" cy="1203406"/>
          </a:xfrm>
        </p:spPr>
        <p:txBody>
          <a:bodyPr wrap="square">
            <a:spAutoFit/>
          </a:bodyPr>
          <a:lstStyle>
            <a:lvl1pPr algn="l">
              <a:defRPr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2303503"/>
            <a:ext cx="5715000" cy="1623008"/>
          </a:xfrm>
        </p:spPr>
        <p:txBody>
          <a:bodyPr wrap="square">
            <a:spAutoFit/>
          </a:bodyPr>
          <a:lstStyle>
            <a:lvl1pPr algn="l">
              <a:defRPr>
                <a:solidFill>
                  <a:schemeClr val="bg1"/>
                </a:solidFill>
                <a:latin typeface="Helvetica" pitchFamily="2" charset="0"/>
              </a:defRPr>
            </a:lvl1pPr>
            <a:lvl2pPr algn="l">
              <a:defRPr>
                <a:solidFill>
                  <a:schemeClr val="bg1"/>
                </a:solidFill>
                <a:latin typeface="Helvetica" pitchFamily="2" charset="0"/>
              </a:defRPr>
            </a:lvl2pPr>
            <a:lvl3pPr algn="l">
              <a:defRPr>
                <a:solidFill>
                  <a:schemeClr val="bg1"/>
                </a:solidFill>
                <a:latin typeface="Helvetica" pitchFamily="2" charset="0"/>
              </a:defRPr>
            </a:lvl3pPr>
            <a:lvl4pPr algn="l">
              <a:defRPr>
                <a:solidFill>
                  <a:schemeClr val="bg1"/>
                </a:solidFill>
                <a:latin typeface="Helvetica" pitchFamily="2" charset="0"/>
              </a:defRPr>
            </a:lvl4pPr>
            <a:lvl5pPr algn="l">
              <a:defRPr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fld id="{BEB03FD3-66C4-D747-9D7B-436B9C4C9F56}" type="datetime1">
              <a:rPr lang="en-US" smtClean="0"/>
              <a:pPr/>
              <a:t>6/28/2023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23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073CC01-BC66-224D-968B-F2683BAB6B8D}"/>
              </a:ext>
            </a:extLst>
          </p:cNvPr>
          <p:cNvSpPr/>
          <p:nvPr userDrawn="1"/>
        </p:nvSpPr>
        <p:spPr>
          <a:xfrm flipH="1">
            <a:off x="0" y="6176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255B74"/>
              </a:gs>
              <a:gs pos="22000">
                <a:srgbClr val="053446"/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4435EA5-4DA0-CA4A-B441-9CD385CBC9FD}"/>
              </a:ext>
            </a:extLst>
          </p:cNvPr>
          <p:cNvGrpSpPr/>
          <p:nvPr userDrawn="1"/>
        </p:nvGrpSpPr>
        <p:grpSpPr>
          <a:xfrm>
            <a:off x="-1092628" y="-5788"/>
            <a:ext cx="5543715" cy="6881928"/>
            <a:chOff x="5313074" y="0"/>
            <a:chExt cx="4057650" cy="5037138"/>
          </a:xfrm>
          <a:gradFill>
            <a:gsLst>
              <a:gs pos="93000">
                <a:srgbClr val="7B310D"/>
              </a:gs>
              <a:gs pos="68000">
                <a:srgbClr val="D05316"/>
              </a:gs>
              <a:gs pos="38000">
                <a:srgbClr val="DD5817"/>
              </a:gs>
              <a:gs pos="9000">
                <a:srgbClr val="63270A"/>
              </a:gs>
            </a:gsLst>
            <a:lin ang="12600000" scaled="0"/>
          </a:gradFill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3AE7E38-E692-984B-9E3E-17AB16D7CB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3924" y="0"/>
              <a:ext cx="2336800" cy="4506913"/>
            </a:xfrm>
            <a:custGeom>
              <a:avLst/>
              <a:gdLst>
                <a:gd name="T0" fmla="*/ 374 w 1015"/>
                <a:gd name="T1" fmla="*/ 0 h 1960"/>
                <a:gd name="T2" fmla="*/ 568 w 1015"/>
                <a:gd name="T3" fmla="*/ 1960 h 1960"/>
                <a:gd name="T4" fmla="*/ 1015 w 1015"/>
                <a:gd name="T5" fmla="*/ 3 h 1960"/>
                <a:gd name="T6" fmla="*/ 374 w 1015"/>
                <a:gd name="T7" fmla="*/ 0 h 1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5" h="1960">
                  <a:moveTo>
                    <a:pt x="374" y="0"/>
                  </a:moveTo>
                  <a:cubicBezTo>
                    <a:pt x="155" y="468"/>
                    <a:pt x="47" y="1154"/>
                    <a:pt x="568" y="1960"/>
                  </a:cubicBezTo>
                  <a:cubicBezTo>
                    <a:pt x="568" y="1960"/>
                    <a:pt x="0" y="917"/>
                    <a:pt x="1015" y="3"/>
                  </a:cubicBezTo>
                  <a:lnTo>
                    <a:pt x="374" y="0"/>
                  </a:lnTo>
                  <a:close/>
                </a:path>
              </a:pathLst>
            </a:custGeom>
            <a:gradFill>
              <a:gsLst>
                <a:gs pos="0">
                  <a:srgbClr val="AAE3F7"/>
                </a:gs>
                <a:gs pos="81000">
                  <a:srgbClr val="52B3D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lvl="0"/>
              <a:endParaRPr lang="en-US" dirty="0"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AEC7F01A-DD15-BB40-8511-BD4AADE56A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3074" y="4762"/>
              <a:ext cx="3454400" cy="5032375"/>
            </a:xfrm>
            <a:custGeom>
              <a:avLst/>
              <a:gdLst>
                <a:gd name="T0" fmla="*/ 1501 w 1501"/>
                <a:gd name="T1" fmla="*/ 2188 h 2189"/>
                <a:gd name="T2" fmla="*/ 1261 w 1501"/>
                <a:gd name="T3" fmla="*/ 1927 h 2189"/>
                <a:gd name="T4" fmla="*/ 1028 w 1501"/>
                <a:gd name="T5" fmla="*/ 0 h 2189"/>
                <a:gd name="T6" fmla="*/ 572 w 1501"/>
                <a:gd name="T7" fmla="*/ 0 h 2189"/>
                <a:gd name="T8" fmla="*/ 422 w 1501"/>
                <a:gd name="T9" fmla="*/ 303 h 2189"/>
                <a:gd name="T10" fmla="*/ 660 w 1501"/>
                <a:gd name="T11" fmla="*/ 2188 h 2189"/>
                <a:gd name="T12" fmla="*/ 1501 w 1501"/>
                <a:gd name="T13" fmla="*/ 2188 h 2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01" h="2189">
                  <a:moveTo>
                    <a:pt x="1501" y="2188"/>
                  </a:moveTo>
                  <a:cubicBezTo>
                    <a:pt x="1421" y="2112"/>
                    <a:pt x="1341" y="2025"/>
                    <a:pt x="1261" y="1927"/>
                  </a:cubicBezTo>
                  <a:cubicBezTo>
                    <a:pt x="1261" y="1927"/>
                    <a:pt x="603" y="1075"/>
                    <a:pt x="1028" y="0"/>
                  </a:cubicBezTo>
                  <a:cubicBezTo>
                    <a:pt x="572" y="0"/>
                    <a:pt x="572" y="0"/>
                    <a:pt x="572" y="0"/>
                  </a:cubicBezTo>
                  <a:cubicBezTo>
                    <a:pt x="518" y="95"/>
                    <a:pt x="469" y="193"/>
                    <a:pt x="422" y="303"/>
                  </a:cubicBezTo>
                  <a:cubicBezTo>
                    <a:pt x="422" y="303"/>
                    <a:pt x="0" y="1285"/>
                    <a:pt x="660" y="2188"/>
                  </a:cubicBezTo>
                  <a:cubicBezTo>
                    <a:pt x="661" y="2189"/>
                    <a:pt x="1501" y="2188"/>
                    <a:pt x="1501" y="2188"/>
                  </a:cubicBezTo>
                  <a:close/>
                </a:path>
              </a:pathLst>
            </a:custGeom>
            <a:gradFill>
              <a:gsLst>
                <a:gs pos="0">
                  <a:srgbClr val="AAE3F7"/>
                </a:gs>
                <a:gs pos="81000">
                  <a:srgbClr val="52B3D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lvl="0"/>
              <a:endParaRPr lang="en-US" dirty="0"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6FB27D43-5EFF-8244-BE1A-9F1919CC52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0624" y="3533775"/>
              <a:ext cx="666750" cy="1503363"/>
            </a:xfrm>
            <a:custGeom>
              <a:avLst/>
              <a:gdLst>
                <a:gd name="T0" fmla="*/ 290 w 290"/>
                <a:gd name="T1" fmla="*/ 653 h 654"/>
                <a:gd name="T2" fmla="*/ 0 w 290"/>
                <a:gd name="T3" fmla="*/ 0 h 654"/>
                <a:gd name="T4" fmla="*/ 168 w 290"/>
                <a:gd name="T5" fmla="*/ 654 h 654"/>
                <a:gd name="T6" fmla="*/ 290 w 290"/>
                <a:gd name="T7" fmla="*/ 653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0" h="654">
                  <a:moveTo>
                    <a:pt x="290" y="653"/>
                  </a:moveTo>
                  <a:cubicBezTo>
                    <a:pt x="170" y="477"/>
                    <a:pt x="64" y="261"/>
                    <a:pt x="0" y="0"/>
                  </a:cubicBezTo>
                  <a:cubicBezTo>
                    <a:pt x="0" y="0"/>
                    <a:pt x="15" y="286"/>
                    <a:pt x="168" y="654"/>
                  </a:cubicBezTo>
                  <a:lnTo>
                    <a:pt x="290" y="653"/>
                  </a:lnTo>
                  <a:close/>
                </a:path>
              </a:pathLst>
            </a:custGeom>
            <a:gradFill>
              <a:gsLst>
                <a:gs pos="0">
                  <a:srgbClr val="AAE3F7"/>
                </a:gs>
                <a:gs pos="81000">
                  <a:srgbClr val="52B3D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lvl="0"/>
              <a:endParaRPr lang="en-US" dirty="0">
                <a:latin typeface="+mj-lt"/>
                <a:ea typeface="+mj-ea"/>
                <a:cs typeface="+mj-cs"/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BEB03FD3-66C4-D747-9D7B-436B9C4C9F56}" type="datetime1">
              <a:rPr lang="en-US" smtClean="0"/>
              <a:pPr/>
              <a:t>6/28/2023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D69C584-FC05-C444-B9EF-94BA3BAAC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5622" y="914400"/>
            <a:ext cx="9025378" cy="646331"/>
          </a:xfrm>
        </p:spPr>
        <p:txBody>
          <a:bodyPr>
            <a:spAutoFit/>
          </a:bodyPr>
          <a:lstStyle>
            <a:lvl1pPr algn="r">
              <a:defRPr>
                <a:solidFill>
                  <a:srgbClr val="65CBF9"/>
                </a:solidFill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03AD013-DDF1-5542-A1BA-3F152F7B15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5622" y="2024966"/>
            <a:ext cx="9025378" cy="1623008"/>
          </a:xfrm>
        </p:spPr>
        <p:txBody>
          <a:bodyPr wrap="square">
            <a:spAutoFit/>
          </a:bodyPr>
          <a:lstStyle>
            <a:lvl1pPr algn="r">
              <a:defRPr>
                <a:solidFill>
                  <a:schemeClr val="bg1"/>
                </a:solidFill>
                <a:latin typeface="Helvetica" pitchFamily="2" charset="0"/>
              </a:defRPr>
            </a:lvl1pPr>
            <a:lvl2pPr algn="r">
              <a:defRPr>
                <a:solidFill>
                  <a:schemeClr val="bg1"/>
                </a:solidFill>
                <a:latin typeface="Helvetica" pitchFamily="2" charset="0"/>
              </a:defRPr>
            </a:lvl2pPr>
            <a:lvl3pPr algn="r">
              <a:defRPr>
                <a:solidFill>
                  <a:schemeClr val="bg1"/>
                </a:solidFill>
                <a:latin typeface="Helvetica" pitchFamily="2" charset="0"/>
              </a:defRPr>
            </a:lvl3pPr>
            <a:lvl4pPr algn="r">
              <a:defRPr>
                <a:solidFill>
                  <a:schemeClr val="bg1"/>
                </a:solidFill>
                <a:latin typeface="Helvetica" pitchFamily="2" charset="0"/>
              </a:defRPr>
            </a:lvl4pPr>
            <a:lvl5pPr algn="r">
              <a:defRPr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240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073CC01-BC66-224D-968B-F2683BAB6B8D}"/>
              </a:ext>
            </a:extLst>
          </p:cNvPr>
          <p:cNvSpPr/>
          <p:nvPr userDrawn="1"/>
        </p:nvSpPr>
        <p:spPr>
          <a:xfrm>
            <a:off x="0" y="4729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255B74"/>
              </a:gs>
              <a:gs pos="22000">
                <a:srgbClr val="053446"/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4435EA5-4DA0-CA4A-B441-9CD385CBC9FD}"/>
              </a:ext>
            </a:extLst>
          </p:cNvPr>
          <p:cNvGrpSpPr/>
          <p:nvPr userDrawn="1"/>
        </p:nvGrpSpPr>
        <p:grpSpPr>
          <a:xfrm flipH="1">
            <a:off x="7850204" y="-7235"/>
            <a:ext cx="5543715" cy="6881928"/>
            <a:chOff x="5313074" y="0"/>
            <a:chExt cx="4057650" cy="5037138"/>
          </a:xfrm>
          <a:gradFill>
            <a:gsLst>
              <a:gs pos="93000">
                <a:srgbClr val="7B310D"/>
              </a:gs>
              <a:gs pos="68000">
                <a:srgbClr val="D05316"/>
              </a:gs>
              <a:gs pos="38000">
                <a:srgbClr val="DD5817"/>
              </a:gs>
              <a:gs pos="9000">
                <a:srgbClr val="63270A"/>
              </a:gs>
            </a:gsLst>
            <a:lin ang="12600000" scaled="0"/>
          </a:gradFill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3AE7E38-E692-984B-9E3E-17AB16D7CB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3924" y="0"/>
              <a:ext cx="2336800" cy="4506913"/>
            </a:xfrm>
            <a:custGeom>
              <a:avLst/>
              <a:gdLst>
                <a:gd name="T0" fmla="*/ 374 w 1015"/>
                <a:gd name="T1" fmla="*/ 0 h 1960"/>
                <a:gd name="T2" fmla="*/ 568 w 1015"/>
                <a:gd name="T3" fmla="*/ 1960 h 1960"/>
                <a:gd name="T4" fmla="*/ 1015 w 1015"/>
                <a:gd name="T5" fmla="*/ 3 h 1960"/>
                <a:gd name="T6" fmla="*/ 374 w 1015"/>
                <a:gd name="T7" fmla="*/ 0 h 1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5" h="1960">
                  <a:moveTo>
                    <a:pt x="374" y="0"/>
                  </a:moveTo>
                  <a:cubicBezTo>
                    <a:pt x="155" y="468"/>
                    <a:pt x="47" y="1154"/>
                    <a:pt x="568" y="1960"/>
                  </a:cubicBezTo>
                  <a:cubicBezTo>
                    <a:pt x="568" y="1960"/>
                    <a:pt x="0" y="917"/>
                    <a:pt x="1015" y="3"/>
                  </a:cubicBezTo>
                  <a:lnTo>
                    <a:pt x="374" y="0"/>
                  </a:lnTo>
                  <a:close/>
                </a:path>
              </a:pathLst>
            </a:custGeom>
            <a:gradFill>
              <a:gsLst>
                <a:gs pos="0">
                  <a:srgbClr val="AAE3F7"/>
                </a:gs>
                <a:gs pos="81000">
                  <a:srgbClr val="52B3D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lvl="0"/>
              <a:endParaRPr lang="en-US" dirty="0"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AEC7F01A-DD15-BB40-8511-BD4AADE56A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3074" y="4762"/>
              <a:ext cx="3454400" cy="5032375"/>
            </a:xfrm>
            <a:custGeom>
              <a:avLst/>
              <a:gdLst>
                <a:gd name="T0" fmla="*/ 1501 w 1501"/>
                <a:gd name="T1" fmla="*/ 2188 h 2189"/>
                <a:gd name="T2" fmla="*/ 1261 w 1501"/>
                <a:gd name="T3" fmla="*/ 1927 h 2189"/>
                <a:gd name="T4" fmla="*/ 1028 w 1501"/>
                <a:gd name="T5" fmla="*/ 0 h 2189"/>
                <a:gd name="T6" fmla="*/ 572 w 1501"/>
                <a:gd name="T7" fmla="*/ 0 h 2189"/>
                <a:gd name="T8" fmla="*/ 422 w 1501"/>
                <a:gd name="T9" fmla="*/ 303 h 2189"/>
                <a:gd name="T10" fmla="*/ 660 w 1501"/>
                <a:gd name="T11" fmla="*/ 2188 h 2189"/>
                <a:gd name="T12" fmla="*/ 1501 w 1501"/>
                <a:gd name="T13" fmla="*/ 2188 h 2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01" h="2189">
                  <a:moveTo>
                    <a:pt x="1501" y="2188"/>
                  </a:moveTo>
                  <a:cubicBezTo>
                    <a:pt x="1421" y="2112"/>
                    <a:pt x="1341" y="2025"/>
                    <a:pt x="1261" y="1927"/>
                  </a:cubicBezTo>
                  <a:cubicBezTo>
                    <a:pt x="1261" y="1927"/>
                    <a:pt x="603" y="1075"/>
                    <a:pt x="1028" y="0"/>
                  </a:cubicBezTo>
                  <a:cubicBezTo>
                    <a:pt x="572" y="0"/>
                    <a:pt x="572" y="0"/>
                    <a:pt x="572" y="0"/>
                  </a:cubicBezTo>
                  <a:cubicBezTo>
                    <a:pt x="518" y="95"/>
                    <a:pt x="469" y="193"/>
                    <a:pt x="422" y="303"/>
                  </a:cubicBezTo>
                  <a:cubicBezTo>
                    <a:pt x="422" y="303"/>
                    <a:pt x="0" y="1285"/>
                    <a:pt x="660" y="2188"/>
                  </a:cubicBezTo>
                  <a:cubicBezTo>
                    <a:pt x="661" y="2189"/>
                    <a:pt x="1501" y="2188"/>
                    <a:pt x="1501" y="2188"/>
                  </a:cubicBezTo>
                  <a:close/>
                </a:path>
              </a:pathLst>
            </a:custGeom>
            <a:gradFill>
              <a:gsLst>
                <a:gs pos="0">
                  <a:srgbClr val="AAE3F7"/>
                </a:gs>
                <a:gs pos="81000">
                  <a:srgbClr val="52B3D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lvl="0"/>
              <a:endParaRPr lang="en-US" dirty="0"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6FB27D43-5EFF-8244-BE1A-9F1919CC52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0624" y="3533775"/>
              <a:ext cx="666750" cy="1503363"/>
            </a:xfrm>
            <a:custGeom>
              <a:avLst/>
              <a:gdLst>
                <a:gd name="T0" fmla="*/ 290 w 290"/>
                <a:gd name="T1" fmla="*/ 653 h 654"/>
                <a:gd name="T2" fmla="*/ 0 w 290"/>
                <a:gd name="T3" fmla="*/ 0 h 654"/>
                <a:gd name="T4" fmla="*/ 168 w 290"/>
                <a:gd name="T5" fmla="*/ 654 h 654"/>
                <a:gd name="T6" fmla="*/ 290 w 290"/>
                <a:gd name="T7" fmla="*/ 653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0" h="654">
                  <a:moveTo>
                    <a:pt x="290" y="653"/>
                  </a:moveTo>
                  <a:cubicBezTo>
                    <a:pt x="170" y="477"/>
                    <a:pt x="64" y="261"/>
                    <a:pt x="0" y="0"/>
                  </a:cubicBezTo>
                  <a:cubicBezTo>
                    <a:pt x="0" y="0"/>
                    <a:pt x="15" y="286"/>
                    <a:pt x="168" y="654"/>
                  </a:cubicBezTo>
                  <a:lnTo>
                    <a:pt x="290" y="653"/>
                  </a:lnTo>
                  <a:close/>
                </a:path>
              </a:pathLst>
            </a:custGeom>
            <a:gradFill>
              <a:gsLst>
                <a:gs pos="0">
                  <a:srgbClr val="AAE3F7"/>
                </a:gs>
                <a:gs pos="81000">
                  <a:srgbClr val="52B3D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lvl="0"/>
              <a:endParaRPr lang="en-US" dirty="0">
                <a:latin typeface="+mj-lt"/>
                <a:ea typeface="+mj-ea"/>
                <a:cs typeface="+mj-cs"/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fld id="{BEB03FD3-66C4-D747-9D7B-436B9C4C9F56}" type="datetime1">
              <a:rPr lang="en-US" smtClean="0"/>
              <a:pPr/>
              <a:t>6/28/2023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D69C584-FC05-C444-B9EF-94BA3BAAC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914400"/>
            <a:ext cx="9025378" cy="646331"/>
          </a:xfrm>
        </p:spPr>
        <p:txBody>
          <a:bodyPr>
            <a:spAutoFit/>
          </a:bodyPr>
          <a:lstStyle>
            <a:lvl1pPr algn="l">
              <a:defRPr>
                <a:solidFill>
                  <a:srgbClr val="65CBF9"/>
                </a:solidFill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03AD013-DDF1-5542-A1BA-3F152F7B15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2024966"/>
            <a:ext cx="9251621" cy="1623008"/>
          </a:xfrm>
        </p:spPr>
        <p:txBody>
          <a:bodyPr>
            <a:spAutoFit/>
          </a:bodyPr>
          <a:lstStyle>
            <a:lvl1pPr algn="l">
              <a:defRPr>
                <a:solidFill>
                  <a:schemeClr val="bg1"/>
                </a:solidFill>
                <a:latin typeface="Helvetica" pitchFamily="2" charset="0"/>
              </a:defRPr>
            </a:lvl1pPr>
            <a:lvl2pPr algn="l">
              <a:defRPr>
                <a:solidFill>
                  <a:schemeClr val="bg1"/>
                </a:solidFill>
                <a:latin typeface="Helvetica" pitchFamily="2" charset="0"/>
              </a:defRPr>
            </a:lvl2pPr>
            <a:lvl3pPr algn="l">
              <a:defRPr>
                <a:solidFill>
                  <a:schemeClr val="bg1"/>
                </a:solidFill>
                <a:latin typeface="Helvetica" pitchFamily="2" charset="0"/>
              </a:defRPr>
            </a:lvl3pPr>
            <a:lvl4pPr algn="l">
              <a:defRPr>
                <a:solidFill>
                  <a:schemeClr val="bg1"/>
                </a:solidFill>
                <a:latin typeface="Helvetica" pitchFamily="2" charset="0"/>
              </a:defRPr>
            </a:lvl4pPr>
            <a:lvl5pPr algn="l">
              <a:defRPr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304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871FD8B-0D6C-F74D-8773-A5FE5EDAB0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0BBE337-6FE4-F74A-8847-969FD40E7926}"/>
              </a:ext>
            </a:extLst>
          </p:cNvPr>
          <p:cNvSpPr/>
          <p:nvPr userDrawn="1"/>
        </p:nvSpPr>
        <p:spPr>
          <a:xfrm>
            <a:off x="0" y="381000"/>
            <a:ext cx="12192000" cy="5975350"/>
          </a:xfrm>
          <a:prstGeom prst="rect">
            <a:avLst/>
          </a:prstGeom>
          <a:gradFill flip="none" rotWithShape="1">
            <a:gsLst>
              <a:gs pos="100000">
                <a:srgbClr val="255B74"/>
              </a:gs>
              <a:gs pos="22000">
                <a:srgbClr val="053446"/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fld id="{71845CE6-C3BF-264D-A66F-F22221B4F103}" type="datetime1">
              <a:rPr lang="en-US" smtClean="0"/>
              <a:pPr/>
              <a:t>6/28/2023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080FADD-F212-A04E-8C0D-94EE82F64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914400"/>
            <a:ext cx="11430000" cy="646331"/>
          </a:xfrm>
        </p:spPr>
        <p:txBody>
          <a:bodyPr wrap="square">
            <a:spAutoFit/>
          </a:bodyPr>
          <a:lstStyle>
            <a:lvl1pPr algn="l">
              <a:defRPr>
                <a:solidFill>
                  <a:srgbClr val="65CBF9"/>
                </a:solidFill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62F9EB5-8196-7340-BADA-73F7D31DF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2024966"/>
            <a:ext cx="11430000" cy="1623008"/>
          </a:xfrm>
        </p:spPr>
        <p:txBody>
          <a:bodyPr wrap="square">
            <a:spAutoFit/>
          </a:bodyPr>
          <a:lstStyle>
            <a:lvl1pPr algn="l">
              <a:defRPr>
                <a:solidFill>
                  <a:schemeClr val="bg1"/>
                </a:solidFill>
                <a:latin typeface="Helvetica" pitchFamily="2" charset="0"/>
              </a:defRPr>
            </a:lvl1pPr>
            <a:lvl2pPr algn="l">
              <a:defRPr>
                <a:solidFill>
                  <a:schemeClr val="bg1"/>
                </a:solidFill>
                <a:latin typeface="Helvetica" pitchFamily="2" charset="0"/>
              </a:defRPr>
            </a:lvl2pPr>
            <a:lvl3pPr algn="l">
              <a:defRPr>
                <a:solidFill>
                  <a:schemeClr val="bg1"/>
                </a:solidFill>
                <a:latin typeface="Helvetica" pitchFamily="2" charset="0"/>
              </a:defRPr>
            </a:lvl3pPr>
            <a:lvl4pPr algn="l">
              <a:defRPr>
                <a:solidFill>
                  <a:schemeClr val="bg1"/>
                </a:solidFill>
                <a:latin typeface="Helvetica" pitchFamily="2" charset="0"/>
              </a:defRPr>
            </a:lvl4pPr>
            <a:lvl5pPr algn="l">
              <a:defRPr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2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9DA3D93-A331-9B41-A85A-5588136EA3F0}"/>
              </a:ext>
            </a:extLst>
          </p:cNvPr>
          <p:cNvSpPr/>
          <p:nvPr userDrawn="1"/>
        </p:nvSpPr>
        <p:spPr>
          <a:xfrm>
            <a:off x="0" y="-2893"/>
            <a:ext cx="6096000" cy="6858000"/>
          </a:xfrm>
          <a:prstGeom prst="rect">
            <a:avLst/>
          </a:prstGeom>
          <a:gradFill flip="none" rotWithShape="1">
            <a:gsLst>
              <a:gs pos="100000">
                <a:srgbClr val="255B74"/>
              </a:gs>
              <a:gs pos="22000">
                <a:srgbClr val="053446"/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4435EA5-4DA0-CA4A-B441-9CD385CBC9FD}"/>
              </a:ext>
            </a:extLst>
          </p:cNvPr>
          <p:cNvGrpSpPr/>
          <p:nvPr userDrawn="1"/>
        </p:nvGrpSpPr>
        <p:grpSpPr>
          <a:xfrm flipH="1">
            <a:off x="3226825" y="-14857"/>
            <a:ext cx="5543715" cy="6881928"/>
            <a:chOff x="5313074" y="0"/>
            <a:chExt cx="4057650" cy="5037138"/>
          </a:xfrm>
          <a:gradFill>
            <a:gsLst>
              <a:gs pos="93000">
                <a:srgbClr val="7B310D"/>
              </a:gs>
              <a:gs pos="68000">
                <a:srgbClr val="D05316"/>
              </a:gs>
              <a:gs pos="38000">
                <a:srgbClr val="DD5817"/>
              </a:gs>
              <a:gs pos="9000">
                <a:srgbClr val="63270A"/>
              </a:gs>
            </a:gsLst>
            <a:lin ang="12600000" scaled="0"/>
          </a:gradFill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3AE7E38-E692-984B-9E3E-17AB16D7CB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3924" y="0"/>
              <a:ext cx="2336800" cy="4506913"/>
            </a:xfrm>
            <a:custGeom>
              <a:avLst/>
              <a:gdLst>
                <a:gd name="T0" fmla="*/ 374 w 1015"/>
                <a:gd name="T1" fmla="*/ 0 h 1960"/>
                <a:gd name="T2" fmla="*/ 568 w 1015"/>
                <a:gd name="T3" fmla="*/ 1960 h 1960"/>
                <a:gd name="T4" fmla="*/ 1015 w 1015"/>
                <a:gd name="T5" fmla="*/ 3 h 1960"/>
                <a:gd name="T6" fmla="*/ 374 w 1015"/>
                <a:gd name="T7" fmla="*/ 0 h 1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5" h="1960">
                  <a:moveTo>
                    <a:pt x="374" y="0"/>
                  </a:moveTo>
                  <a:cubicBezTo>
                    <a:pt x="155" y="468"/>
                    <a:pt x="47" y="1154"/>
                    <a:pt x="568" y="1960"/>
                  </a:cubicBezTo>
                  <a:cubicBezTo>
                    <a:pt x="568" y="1960"/>
                    <a:pt x="0" y="917"/>
                    <a:pt x="1015" y="3"/>
                  </a:cubicBezTo>
                  <a:lnTo>
                    <a:pt x="374" y="0"/>
                  </a:lnTo>
                  <a:close/>
                </a:path>
              </a:pathLst>
            </a:custGeom>
            <a:gradFill>
              <a:gsLst>
                <a:gs pos="0">
                  <a:srgbClr val="AAE3F7"/>
                </a:gs>
                <a:gs pos="81000">
                  <a:srgbClr val="52B3D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lvl="0"/>
              <a:endParaRPr lang="en-US" dirty="0"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AEC7F01A-DD15-BB40-8511-BD4AADE56A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3074" y="4762"/>
              <a:ext cx="3454400" cy="5032375"/>
            </a:xfrm>
            <a:custGeom>
              <a:avLst/>
              <a:gdLst>
                <a:gd name="T0" fmla="*/ 1501 w 1501"/>
                <a:gd name="T1" fmla="*/ 2188 h 2189"/>
                <a:gd name="T2" fmla="*/ 1261 w 1501"/>
                <a:gd name="T3" fmla="*/ 1927 h 2189"/>
                <a:gd name="T4" fmla="*/ 1028 w 1501"/>
                <a:gd name="T5" fmla="*/ 0 h 2189"/>
                <a:gd name="T6" fmla="*/ 572 w 1501"/>
                <a:gd name="T7" fmla="*/ 0 h 2189"/>
                <a:gd name="T8" fmla="*/ 422 w 1501"/>
                <a:gd name="T9" fmla="*/ 303 h 2189"/>
                <a:gd name="T10" fmla="*/ 660 w 1501"/>
                <a:gd name="T11" fmla="*/ 2188 h 2189"/>
                <a:gd name="T12" fmla="*/ 1501 w 1501"/>
                <a:gd name="T13" fmla="*/ 2188 h 2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01" h="2189">
                  <a:moveTo>
                    <a:pt x="1501" y="2188"/>
                  </a:moveTo>
                  <a:cubicBezTo>
                    <a:pt x="1421" y="2112"/>
                    <a:pt x="1341" y="2025"/>
                    <a:pt x="1261" y="1927"/>
                  </a:cubicBezTo>
                  <a:cubicBezTo>
                    <a:pt x="1261" y="1927"/>
                    <a:pt x="603" y="1075"/>
                    <a:pt x="1028" y="0"/>
                  </a:cubicBezTo>
                  <a:cubicBezTo>
                    <a:pt x="572" y="0"/>
                    <a:pt x="572" y="0"/>
                    <a:pt x="572" y="0"/>
                  </a:cubicBezTo>
                  <a:cubicBezTo>
                    <a:pt x="518" y="95"/>
                    <a:pt x="469" y="193"/>
                    <a:pt x="422" y="303"/>
                  </a:cubicBezTo>
                  <a:cubicBezTo>
                    <a:pt x="422" y="303"/>
                    <a:pt x="0" y="1285"/>
                    <a:pt x="660" y="2188"/>
                  </a:cubicBezTo>
                  <a:cubicBezTo>
                    <a:pt x="661" y="2189"/>
                    <a:pt x="1501" y="2188"/>
                    <a:pt x="1501" y="2188"/>
                  </a:cubicBezTo>
                  <a:close/>
                </a:path>
              </a:pathLst>
            </a:custGeom>
            <a:gradFill>
              <a:gsLst>
                <a:gs pos="0">
                  <a:srgbClr val="AAE3F7"/>
                </a:gs>
                <a:gs pos="81000">
                  <a:srgbClr val="52B3D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lvl="0"/>
              <a:endParaRPr lang="en-US" dirty="0"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6FB27D43-5EFF-8244-BE1A-9F1919CC52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0624" y="3533775"/>
              <a:ext cx="666750" cy="1503363"/>
            </a:xfrm>
            <a:custGeom>
              <a:avLst/>
              <a:gdLst>
                <a:gd name="T0" fmla="*/ 290 w 290"/>
                <a:gd name="T1" fmla="*/ 653 h 654"/>
                <a:gd name="T2" fmla="*/ 0 w 290"/>
                <a:gd name="T3" fmla="*/ 0 h 654"/>
                <a:gd name="T4" fmla="*/ 168 w 290"/>
                <a:gd name="T5" fmla="*/ 654 h 654"/>
                <a:gd name="T6" fmla="*/ 290 w 290"/>
                <a:gd name="T7" fmla="*/ 653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0" h="654">
                  <a:moveTo>
                    <a:pt x="290" y="653"/>
                  </a:moveTo>
                  <a:cubicBezTo>
                    <a:pt x="170" y="477"/>
                    <a:pt x="64" y="261"/>
                    <a:pt x="0" y="0"/>
                  </a:cubicBezTo>
                  <a:cubicBezTo>
                    <a:pt x="0" y="0"/>
                    <a:pt x="15" y="286"/>
                    <a:pt x="168" y="654"/>
                  </a:cubicBezTo>
                  <a:lnTo>
                    <a:pt x="290" y="653"/>
                  </a:lnTo>
                  <a:close/>
                </a:path>
              </a:pathLst>
            </a:custGeom>
            <a:gradFill>
              <a:gsLst>
                <a:gs pos="0">
                  <a:srgbClr val="AAE3F7"/>
                </a:gs>
                <a:gs pos="81000">
                  <a:srgbClr val="52B3D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lvl="0"/>
              <a:endParaRPr lang="en-US" dirty="0">
                <a:latin typeface="+mj-lt"/>
                <a:ea typeface="+mj-ea"/>
                <a:cs typeface="+mj-cs"/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fld id="{BEB03FD3-66C4-D747-9D7B-436B9C4C9F56}" type="datetime1">
              <a:rPr lang="en-US" smtClean="0"/>
              <a:pPr/>
              <a:t>6/28/2023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60DECE5-8CE4-524B-9831-03E48F976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926700"/>
            <a:ext cx="4171335" cy="1203406"/>
          </a:xfrm>
        </p:spPr>
        <p:txBody>
          <a:bodyPr wrap="square">
            <a:spAutoFit/>
          </a:bodyPr>
          <a:lstStyle>
            <a:lvl1pPr algn="l"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479A808-DA9D-2240-A663-10E9A1E93E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2567311"/>
            <a:ext cx="4171334" cy="1623008"/>
          </a:xfrm>
        </p:spPr>
        <p:txBody>
          <a:bodyPr wrap="square">
            <a:spAutoFit/>
          </a:bodyPr>
          <a:lstStyle>
            <a:lvl1pPr algn="l">
              <a:defRPr>
                <a:solidFill>
                  <a:schemeClr val="bg1"/>
                </a:solidFill>
                <a:latin typeface="Helvetica" pitchFamily="2" charset="0"/>
              </a:defRPr>
            </a:lvl1pPr>
            <a:lvl2pPr algn="l">
              <a:defRPr>
                <a:solidFill>
                  <a:schemeClr val="bg1"/>
                </a:solidFill>
                <a:latin typeface="Helvetica" pitchFamily="2" charset="0"/>
              </a:defRPr>
            </a:lvl2pPr>
            <a:lvl3pPr algn="l">
              <a:defRPr>
                <a:solidFill>
                  <a:schemeClr val="bg1"/>
                </a:solidFill>
                <a:latin typeface="Helvetica" pitchFamily="2" charset="0"/>
              </a:defRPr>
            </a:lvl3pPr>
            <a:lvl4pPr algn="l">
              <a:defRPr>
                <a:solidFill>
                  <a:schemeClr val="bg1"/>
                </a:solidFill>
                <a:latin typeface="Helvetica" pitchFamily="2" charset="0"/>
              </a:defRPr>
            </a:lvl4pPr>
            <a:lvl5pPr algn="l">
              <a:defRPr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102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768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9DA3D93-A331-9B41-A85A-5588136EA3F0}"/>
              </a:ext>
            </a:extLst>
          </p:cNvPr>
          <p:cNvSpPr/>
          <p:nvPr userDrawn="1"/>
        </p:nvSpPr>
        <p:spPr>
          <a:xfrm flipH="1">
            <a:off x="6108799" y="-2893"/>
            <a:ext cx="6096000" cy="6858000"/>
          </a:xfrm>
          <a:prstGeom prst="rect">
            <a:avLst/>
          </a:prstGeom>
          <a:gradFill flip="none" rotWithShape="1">
            <a:gsLst>
              <a:gs pos="100000">
                <a:srgbClr val="255B74"/>
              </a:gs>
              <a:gs pos="22000">
                <a:srgbClr val="053446"/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4435EA5-4DA0-CA4A-B441-9CD385CBC9FD}"/>
              </a:ext>
            </a:extLst>
          </p:cNvPr>
          <p:cNvGrpSpPr/>
          <p:nvPr userDrawn="1"/>
        </p:nvGrpSpPr>
        <p:grpSpPr>
          <a:xfrm>
            <a:off x="3613084" y="-14857"/>
            <a:ext cx="5543715" cy="6881928"/>
            <a:chOff x="5313074" y="0"/>
            <a:chExt cx="4057650" cy="5037138"/>
          </a:xfrm>
          <a:gradFill>
            <a:gsLst>
              <a:gs pos="93000">
                <a:srgbClr val="7B310D"/>
              </a:gs>
              <a:gs pos="68000">
                <a:srgbClr val="D05316"/>
              </a:gs>
              <a:gs pos="38000">
                <a:srgbClr val="DD5817"/>
              </a:gs>
              <a:gs pos="9000">
                <a:srgbClr val="63270A"/>
              </a:gs>
            </a:gsLst>
            <a:lin ang="12600000" scaled="0"/>
          </a:gradFill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3AE7E38-E692-984B-9E3E-17AB16D7CB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3924" y="0"/>
              <a:ext cx="2336800" cy="4506913"/>
            </a:xfrm>
            <a:custGeom>
              <a:avLst/>
              <a:gdLst>
                <a:gd name="T0" fmla="*/ 374 w 1015"/>
                <a:gd name="T1" fmla="*/ 0 h 1960"/>
                <a:gd name="T2" fmla="*/ 568 w 1015"/>
                <a:gd name="T3" fmla="*/ 1960 h 1960"/>
                <a:gd name="T4" fmla="*/ 1015 w 1015"/>
                <a:gd name="T5" fmla="*/ 3 h 1960"/>
                <a:gd name="T6" fmla="*/ 374 w 1015"/>
                <a:gd name="T7" fmla="*/ 0 h 1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5" h="1960">
                  <a:moveTo>
                    <a:pt x="374" y="0"/>
                  </a:moveTo>
                  <a:cubicBezTo>
                    <a:pt x="155" y="468"/>
                    <a:pt x="47" y="1154"/>
                    <a:pt x="568" y="1960"/>
                  </a:cubicBezTo>
                  <a:cubicBezTo>
                    <a:pt x="568" y="1960"/>
                    <a:pt x="0" y="917"/>
                    <a:pt x="1015" y="3"/>
                  </a:cubicBezTo>
                  <a:lnTo>
                    <a:pt x="374" y="0"/>
                  </a:lnTo>
                  <a:close/>
                </a:path>
              </a:pathLst>
            </a:custGeom>
            <a:gradFill>
              <a:gsLst>
                <a:gs pos="0">
                  <a:srgbClr val="AAE3F7"/>
                </a:gs>
                <a:gs pos="81000">
                  <a:srgbClr val="52B3D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lvl="0"/>
              <a:endParaRPr lang="en-US" dirty="0"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AEC7F01A-DD15-BB40-8511-BD4AADE56A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3074" y="4762"/>
              <a:ext cx="3454400" cy="5032375"/>
            </a:xfrm>
            <a:custGeom>
              <a:avLst/>
              <a:gdLst>
                <a:gd name="T0" fmla="*/ 1501 w 1501"/>
                <a:gd name="T1" fmla="*/ 2188 h 2189"/>
                <a:gd name="T2" fmla="*/ 1261 w 1501"/>
                <a:gd name="T3" fmla="*/ 1927 h 2189"/>
                <a:gd name="T4" fmla="*/ 1028 w 1501"/>
                <a:gd name="T5" fmla="*/ 0 h 2189"/>
                <a:gd name="T6" fmla="*/ 572 w 1501"/>
                <a:gd name="T7" fmla="*/ 0 h 2189"/>
                <a:gd name="T8" fmla="*/ 422 w 1501"/>
                <a:gd name="T9" fmla="*/ 303 h 2189"/>
                <a:gd name="T10" fmla="*/ 660 w 1501"/>
                <a:gd name="T11" fmla="*/ 2188 h 2189"/>
                <a:gd name="T12" fmla="*/ 1501 w 1501"/>
                <a:gd name="T13" fmla="*/ 2188 h 2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01" h="2189">
                  <a:moveTo>
                    <a:pt x="1501" y="2188"/>
                  </a:moveTo>
                  <a:cubicBezTo>
                    <a:pt x="1421" y="2112"/>
                    <a:pt x="1341" y="2025"/>
                    <a:pt x="1261" y="1927"/>
                  </a:cubicBezTo>
                  <a:cubicBezTo>
                    <a:pt x="1261" y="1927"/>
                    <a:pt x="603" y="1075"/>
                    <a:pt x="1028" y="0"/>
                  </a:cubicBezTo>
                  <a:cubicBezTo>
                    <a:pt x="572" y="0"/>
                    <a:pt x="572" y="0"/>
                    <a:pt x="572" y="0"/>
                  </a:cubicBezTo>
                  <a:cubicBezTo>
                    <a:pt x="518" y="95"/>
                    <a:pt x="469" y="193"/>
                    <a:pt x="422" y="303"/>
                  </a:cubicBezTo>
                  <a:cubicBezTo>
                    <a:pt x="422" y="303"/>
                    <a:pt x="0" y="1285"/>
                    <a:pt x="660" y="2188"/>
                  </a:cubicBezTo>
                  <a:cubicBezTo>
                    <a:pt x="661" y="2189"/>
                    <a:pt x="1501" y="2188"/>
                    <a:pt x="1501" y="2188"/>
                  </a:cubicBezTo>
                  <a:close/>
                </a:path>
              </a:pathLst>
            </a:custGeom>
            <a:gradFill>
              <a:gsLst>
                <a:gs pos="0">
                  <a:srgbClr val="AAE3F7"/>
                </a:gs>
                <a:gs pos="81000">
                  <a:srgbClr val="52B3D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lvl="0"/>
              <a:endParaRPr lang="en-US" dirty="0"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6FB27D43-5EFF-8244-BE1A-9F1919CC52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0624" y="3533775"/>
              <a:ext cx="666750" cy="1503363"/>
            </a:xfrm>
            <a:custGeom>
              <a:avLst/>
              <a:gdLst>
                <a:gd name="T0" fmla="*/ 290 w 290"/>
                <a:gd name="T1" fmla="*/ 653 h 654"/>
                <a:gd name="T2" fmla="*/ 0 w 290"/>
                <a:gd name="T3" fmla="*/ 0 h 654"/>
                <a:gd name="T4" fmla="*/ 168 w 290"/>
                <a:gd name="T5" fmla="*/ 654 h 654"/>
                <a:gd name="T6" fmla="*/ 290 w 290"/>
                <a:gd name="T7" fmla="*/ 653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0" h="654">
                  <a:moveTo>
                    <a:pt x="290" y="653"/>
                  </a:moveTo>
                  <a:cubicBezTo>
                    <a:pt x="170" y="477"/>
                    <a:pt x="64" y="261"/>
                    <a:pt x="0" y="0"/>
                  </a:cubicBezTo>
                  <a:cubicBezTo>
                    <a:pt x="0" y="0"/>
                    <a:pt x="15" y="286"/>
                    <a:pt x="168" y="654"/>
                  </a:cubicBezTo>
                  <a:lnTo>
                    <a:pt x="290" y="653"/>
                  </a:lnTo>
                  <a:close/>
                </a:path>
              </a:pathLst>
            </a:custGeom>
            <a:gradFill>
              <a:gsLst>
                <a:gs pos="0">
                  <a:srgbClr val="AAE3F7"/>
                </a:gs>
                <a:gs pos="81000">
                  <a:srgbClr val="52B3D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lvl="0"/>
              <a:endParaRPr lang="en-US" dirty="0">
                <a:latin typeface="+mj-lt"/>
                <a:ea typeface="+mj-ea"/>
                <a:cs typeface="+mj-cs"/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fld id="{BEB03FD3-66C4-D747-9D7B-436B9C4C9F56}" type="datetime1">
              <a:rPr lang="en-US" smtClean="0"/>
              <a:pPr/>
              <a:t>6/28/2023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60DECE5-8CE4-524B-9831-03E48F976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6218" y="926700"/>
            <a:ext cx="4171335" cy="1203406"/>
          </a:xfrm>
        </p:spPr>
        <p:txBody>
          <a:bodyPr wrap="square">
            <a:spAutoFit/>
          </a:bodyPr>
          <a:lstStyle>
            <a:lvl1pPr algn="r"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479A808-DA9D-2240-A663-10E9A1E93E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6219" y="2567311"/>
            <a:ext cx="4171334" cy="1623008"/>
          </a:xfrm>
        </p:spPr>
        <p:txBody>
          <a:bodyPr wrap="square">
            <a:spAutoFit/>
          </a:bodyPr>
          <a:lstStyle>
            <a:lvl1pPr algn="r">
              <a:defRPr>
                <a:solidFill>
                  <a:schemeClr val="bg1"/>
                </a:solidFill>
                <a:latin typeface="Helvetica" pitchFamily="2" charset="0"/>
              </a:defRPr>
            </a:lvl1pPr>
            <a:lvl2pPr algn="r">
              <a:defRPr>
                <a:solidFill>
                  <a:schemeClr val="bg1"/>
                </a:solidFill>
                <a:latin typeface="Helvetica" pitchFamily="2" charset="0"/>
              </a:defRPr>
            </a:lvl2pPr>
            <a:lvl3pPr algn="r">
              <a:defRPr>
                <a:solidFill>
                  <a:schemeClr val="bg1"/>
                </a:solidFill>
                <a:latin typeface="Helvetica" pitchFamily="2" charset="0"/>
              </a:defRPr>
            </a:lvl3pPr>
            <a:lvl4pPr algn="r">
              <a:defRPr>
                <a:solidFill>
                  <a:schemeClr val="bg1"/>
                </a:solidFill>
                <a:latin typeface="Helvetica" pitchFamily="2" charset="0"/>
              </a:defRPr>
            </a:lvl4pPr>
            <a:lvl5pPr algn="r">
              <a:defRPr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588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768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871FD8B-0D6C-F74D-8773-A5FE5EDAB0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0BBE337-6FE4-F74A-8847-969FD40E7926}"/>
              </a:ext>
            </a:extLst>
          </p:cNvPr>
          <p:cNvSpPr/>
          <p:nvPr userDrawn="1"/>
        </p:nvSpPr>
        <p:spPr>
          <a:xfrm>
            <a:off x="0" y="381000"/>
            <a:ext cx="12192000" cy="5975350"/>
          </a:xfrm>
          <a:prstGeom prst="rect">
            <a:avLst/>
          </a:prstGeom>
          <a:gradFill flip="none" rotWithShape="1">
            <a:gsLst>
              <a:gs pos="100000">
                <a:srgbClr val="255B74"/>
              </a:gs>
              <a:gs pos="22000">
                <a:srgbClr val="053446"/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fld id="{71845CE6-C3BF-264D-A66F-F22221B4F103}" type="datetime1">
              <a:rPr lang="en-US" smtClean="0"/>
              <a:pPr/>
              <a:t>6/28/2023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080FADD-F212-A04E-8C0D-94EE82F64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914400"/>
            <a:ext cx="11430000" cy="646331"/>
          </a:xfrm>
        </p:spPr>
        <p:txBody>
          <a:bodyPr wrap="square">
            <a:spAutoFit/>
          </a:bodyPr>
          <a:lstStyle>
            <a:lvl1pPr algn="l">
              <a:defRPr>
                <a:solidFill>
                  <a:srgbClr val="65CBF9"/>
                </a:solidFill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62F9EB5-8196-7340-BADA-73F7D31DF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2024966"/>
            <a:ext cx="11430000" cy="1623008"/>
          </a:xfrm>
        </p:spPr>
        <p:txBody>
          <a:bodyPr wrap="square">
            <a:spAutoFit/>
          </a:bodyPr>
          <a:lstStyle>
            <a:lvl1pPr algn="l">
              <a:defRPr>
                <a:solidFill>
                  <a:schemeClr val="bg1"/>
                </a:solidFill>
                <a:latin typeface="Helvetica" pitchFamily="2" charset="0"/>
              </a:defRPr>
            </a:lvl1pPr>
            <a:lvl2pPr algn="l">
              <a:defRPr>
                <a:solidFill>
                  <a:schemeClr val="bg1"/>
                </a:solidFill>
                <a:latin typeface="Helvetica" pitchFamily="2" charset="0"/>
              </a:defRPr>
            </a:lvl2pPr>
            <a:lvl3pPr algn="l">
              <a:defRPr>
                <a:solidFill>
                  <a:schemeClr val="bg1"/>
                </a:solidFill>
                <a:latin typeface="Helvetica" pitchFamily="2" charset="0"/>
              </a:defRPr>
            </a:lvl3pPr>
            <a:lvl4pPr algn="l">
              <a:defRPr>
                <a:solidFill>
                  <a:schemeClr val="bg1"/>
                </a:solidFill>
                <a:latin typeface="Helvetica" pitchFamily="2" charset="0"/>
              </a:defRPr>
            </a:lvl4pPr>
            <a:lvl5pPr algn="l">
              <a:defRPr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806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B6A81FF6-946A-DC43-A10A-05616ECCCD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255B74"/>
              </a:gs>
              <a:gs pos="22000">
                <a:srgbClr val="053446"/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A5C90657-D4BF-2E40-8D75-7274E81EDD09}" type="datetime1">
              <a:rPr lang="en-US" smtClean="0"/>
              <a:pPr/>
              <a:t>6/28/2023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0A23A82-7C99-E641-9BFA-A471B165C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914400"/>
            <a:ext cx="11430000" cy="646331"/>
          </a:xfrm>
        </p:spPr>
        <p:txBody>
          <a:bodyPr wrap="square">
            <a:spAutoFit/>
          </a:bodyPr>
          <a:lstStyle>
            <a:lvl1pPr algn="l">
              <a:defRPr>
                <a:solidFill>
                  <a:srgbClr val="65CBF9"/>
                </a:solidFill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A6CDD90-0E57-A94E-A126-53FF2C02C3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2024966"/>
            <a:ext cx="11430000" cy="1623008"/>
          </a:xfrm>
        </p:spPr>
        <p:txBody>
          <a:bodyPr wrap="square">
            <a:spAutoFit/>
          </a:bodyPr>
          <a:lstStyle>
            <a:lvl1pPr algn="l">
              <a:defRPr>
                <a:solidFill>
                  <a:schemeClr val="bg1"/>
                </a:solidFill>
                <a:latin typeface="Helvetica" pitchFamily="2" charset="0"/>
              </a:defRPr>
            </a:lvl1pPr>
            <a:lvl2pPr algn="l">
              <a:defRPr>
                <a:solidFill>
                  <a:schemeClr val="bg1"/>
                </a:solidFill>
                <a:latin typeface="Helvetica" pitchFamily="2" charset="0"/>
              </a:defRPr>
            </a:lvl2pPr>
            <a:lvl3pPr algn="l">
              <a:defRPr>
                <a:solidFill>
                  <a:schemeClr val="bg1"/>
                </a:solidFill>
                <a:latin typeface="Helvetica" pitchFamily="2" charset="0"/>
              </a:defRPr>
            </a:lvl3pPr>
            <a:lvl4pPr algn="l">
              <a:defRPr>
                <a:solidFill>
                  <a:schemeClr val="bg1"/>
                </a:solidFill>
                <a:latin typeface="Helvetica" pitchFamily="2" charset="0"/>
              </a:defRPr>
            </a:lvl4pPr>
            <a:lvl5pPr algn="l">
              <a:defRPr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592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408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81A3C94-BC39-EA4A-9DF7-4CF307B1BE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0BF54A-A67B-1B4D-AC51-881D80F31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3465" y="381000"/>
            <a:ext cx="8067535" cy="646331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9AF894-56B9-244D-94D7-548B4740F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EBD71-4233-C14F-980D-3CAEF44976C6}" type="datetime1">
              <a:rPr lang="en-US" smtClean="0"/>
              <a:pPr/>
              <a:t>6/28/2023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0B387B-3546-4A42-83B2-DC9D0DE00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BE8638-999B-964B-B1F4-BD893CE02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9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01304AC-3913-3C4D-A9BF-312DF2D057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" y="0"/>
            <a:ext cx="1218819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02EFE-7EAA-2042-BFD5-33177FA65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fld id="{68579981-7D75-EE44-A0A2-D2EA4FC6E387}" type="datetime1">
              <a:rPr lang="en-US" smtClean="0"/>
              <a:pPr/>
              <a:t>6/28/2023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1DCC9-6755-1C41-A923-BB12EA8B5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FB372-536E-3149-8638-387946DFE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3110C65-1D6D-AC4B-8EF1-9D7BDECD2874}"/>
              </a:ext>
            </a:extLst>
          </p:cNvPr>
          <p:cNvGrpSpPr/>
          <p:nvPr userDrawn="1"/>
        </p:nvGrpSpPr>
        <p:grpSpPr>
          <a:xfrm>
            <a:off x="8731250" y="365736"/>
            <a:ext cx="3223672" cy="799489"/>
            <a:chOff x="8731250" y="365736"/>
            <a:chExt cx="3223672" cy="79948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296616A-A4E5-7C40-B598-F0DF95FBB5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87212" y="365736"/>
              <a:ext cx="967710" cy="79948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C91C187-8AAF-C249-993D-491E34C59A65}"/>
                </a:ext>
              </a:extLst>
            </p:cNvPr>
            <p:cNvSpPr txBox="1"/>
            <p:nvPr userDrawn="1"/>
          </p:nvSpPr>
          <p:spPr>
            <a:xfrm>
              <a:off x="8731250" y="534648"/>
              <a:ext cx="20256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/>
                  </a:solidFill>
                  <a:latin typeface="Helvetica" pitchFamily="2" charset="0"/>
                </a:rPr>
                <a:t>National Aeronautics and Space Administration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078A529-6CF5-E342-9EA9-E6117583AF2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872056" y="384480"/>
              <a:ext cx="0" cy="762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7A2B438D-6FDC-2447-809E-4C0277C67980}"/>
              </a:ext>
            </a:extLst>
          </p:cNvPr>
          <p:cNvSpPr/>
          <p:nvPr userDrawn="1"/>
        </p:nvSpPr>
        <p:spPr>
          <a:xfrm>
            <a:off x="0" y="2739390"/>
            <a:ext cx="12192000" cy="1379219"/>
          </a:xfrm>
          <a:prstGeom prst="rect">
            <a:avLst/>
          </a:prstGeom>
          <a:gradFill flip="none" rotWithShape="1">
            <a:gsLst>
              <a:gs pos="90000">
                <a:srgbClr val="08384B">
                  <a:alpha val="50000"/>
                </a:srgbClr>
              </a:gs>
              <a:gs pos="66000">
                <a:srgbClr val="255B74">
                  <a:alpha val="50000"/>
                </a:srgbClr>
              </a:gs>
              <a:gs pos="38000">
                <a:srgbClr val="255B74">
                  <a:alpha val="50000"/>
                </a:srgbClr>
              </a:gs>
              <a:gs pos="3000">
                <a:srgbClr val="053446">
                  <a:alpha val="50000"/>
                </a:srgbClr>
              </a:gs>
            </a:gsLst>
            <a:lin ang="13200000" scaled="0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800CA0C-14DC-9949-85AA-15F817982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105834"/>
            <a:ext cx="10515600" cy="646331"/>
          </a:xfrm>
        </p:spPr>
        <p:txBody>
          <a:bodyPr anchor="ctr">
            <a:spAutoFit/>
          </a:bodyPr>
          <a:lstStyle>
            <a:lvl1pPr algn="ctr">
              <a:defRPr sz="4000">
                <a:solidFill>
                  <a:srgbClr val="65CBF9"/>
                </a:solidFill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1822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10A693C4-F351-6144-AF39-0E8AC643CE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BF9E48A-6402-B543-B732-592515407E50}"/>
              </a:ext>
            </a:extLst>
          </p:cNvPr>
          <p:cNvSpPr/>
          <p:nvPr userDrawn="1"/>
        </p:nvSpPr>
        <p:spPr>
          <a:xfrm>
            <a:off x="0" y="2739390"/>
            <a:ext cx="12192000" cy="1379219"/>
          </a:xfrm>
          <a:prstGeom prst="rect">
            <a:avLst/>
          </a:prstGeom>
          <a:gradFill flip="none" rotWithShape="1">
            <a:gsLst>
              <a:gs pos="90000">
                <a:srgbClr val="08384B">
                  <a:alpha val="50000"/>
                </a:srgbClr>
              </a:gs>
              <a:gs pos="66000">
                <a:srgbClr val="255B74">
                  <a:alpha val="50000"/>
                </a:srgbClr>
              </a:gs>
              <a:gs pos="38000">
                <a:srgbClr val="255B74">
                  <a:alpha val="50000"/>
                </a:srgbClr>
              </a:gs>
              <a:gs pos="3000">
                <a:srgbClr val="053446">
                  <a:alpha val="50000"/>
                </a:srgbClr>
              </a:gs>
            </a:gsLst>
            <a:lin ang="13200000" scaled="0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8BE70F-03DA-4747-9669-09C46A6A9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105834"/>
            <a:ext cx="10515600" cy="646331"/>
          </a:xfrm>
        </p:spPr>
        <p:txBody>
          <a:bodyPr anchor="ctr">
            <a:spAutoFit/>
          </a:bodyPr>
          <a:lstStyle>
            <a:lvl1pPr algn="ctr">
              <a:defRPr sz="4000">
                <a:solidFill>
                  <a:srgbClr val="65CBF9"/>
                </a:solidFill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02EFE-7EAA-2042-BFD5-33177FA65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fld id="{68579981-7D75-EE44-A0A2-D2EA4FC6E387}" type="datetime1">
              <a:rPr lang="en-US" smtClean="0"/>
              <a:pPr/>
              <a:t>6/28/2023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1DCC9-6755-1C41-A923-BB12EA8B5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FB372-536E-3149-8638-387946DFE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041CA17-B2D8-0345-A710-F17E70EFEFAF}"/>
              </a:ext>
            </a:extLst>
          </p:cNvPr>
          <p:cNvGrpSpPr/>
          <p:nvPr userDrawn="1"/>
        </p:nvGrpSpPr>
        <p:grpSpPr>
          <a:xfrm>
            <a:off x="163322" y="365736"/>
            <a:ext cx="3223672" cy="799489"/>
            <a:chOff x="8731250" y="365736"/>
            <a:chExt cx="3223672" cy="79948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74BE699-31E9-034E-BF43-FF5CDED734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87212" y="365736"/>
              <a:ext cx="967710" cy="79948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B0E5FE2-E310-E847-97B2-8E41B53430C8}"/>
                </a:ext>
              </a:extLst>
            </p:cNvPr>
            <p:cNvSpPr txBox="1"/>
            <p:nvPr userDrawn="1"/>
          </p:nvSpPr>
          <p:spPr>
            <a:xfrm>
              <a:off x="8731250" y="534648"/>
              <a:ext cx="20256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/>
                  </a:solidFill>
                  <a:latin typeface="Helvetica" pitchFamily="2" charset="0"/>
                </a:rPr>
                <a:t>National Aeronautics and Space Administration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4BAD297-BFC8-CC48-96A5-9BE8BBBDE7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872056" y="384480"/>
              <a:ext cx="0" cy="762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069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B56F4D-B68A-EB4E-A766-EF3104EA96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8953"/>
            <a:ext cx="12209795" cy="672904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BF9E48A-6402-B543-B732-592515407E50}"/>
              </a:ext>
            </a:extLst>
          </p:cNvPr>
          <p:cNvSpPr/>
          <p:nvPr userDrawn="1"/>
        </p:nvSpPr>
        <p:spPr>
          <a:xfrm>
            <a:off x="0" y="3429000"/>
            <a:ext cx="12192000" cy="1379219"/>
          </a:xfrm>
          <a:prstGeom prst="rect">
            <a:avLst/>
          </a:prstGeom>
          <a:gradFill flip="none" rotWithShape="1">
            <a:gsLst>
              <a:gs pos="90000">
                <a:srgbClr val="08384B">
                  <a:alpha val="50000"/>
                </a:srgbClr>
              </a:gs>
              <a:gs pos="66000">
                <a:srgbClr val="255B74">
                  <a:alpha val="50000"/>
                </a:srgbClr>
              </a:gs>
              <a:gs pos="38000">
                <a:srgbClr val="255B74">
                  <a:alpha val="50000"/>
                </a:srgbClr>
              </a:gs>
              <a:gs pos="3000">
                <a:srgbClr val="053446">
                  <a:alpha val="50000"/>
                </a:srgbClr>
              </a:gs>
            </a:gsLst>
            <a:lin ang="13200000" scaled="0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8BE70F-03DA-4747-9669-09C46A6A9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795444"/>
            <a:ext cx="10515600" cy="646331"/>
          </a:xfrm>
        </p:spPr>
        <p:txBody>
          <a:bodyPr anchor="ctr">
            <a:spAutoFit/>
          </a:bodyPr>
          <a:lstStyle>
            <a:lvl1pPr algn="ctr">
              <a:defRPr sz="4000">
                <a:solidFill>
                  <a:srgbClr val="65CBF9"/>
                </a:solidFill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02EFE-7EAA-2042-BFD5-33177FA65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fld id="{68579981-7D75-EE44-A0A2-D2EA4FC6E387}" type="datetime1">
              <a:rPr lang="en-US" smtClean="0"/>
              <a:pPr/>
              <a:t>6/28/2023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1DCC9-6755-1C41-A923-BB12EA8B5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FB372-536E-3149-8638-387946DFE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041CA17-B2D8-0345-A710-F17E70EFEFAF}"/>
              </a:ext>
            </a:extLst>
          </p:cNvPr>
          <p:cNvGrpSpPr/>
          <p:nvPr userDrawn="1"/>
        </p:nvGrpSpPr>
        <p:grpSpPr>
          <a:xfrm>
            <a:off x="8715652" y="365736"/>
            <a:ext cx="3223672" cy="799489"/>
            <a:chOff x="8731250" y="365736"/>
            <a:chExt cx="3223672" cy="79948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74BE699-31E9-034E-BF43-FF5CDED734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87212" y="365736"/>
              <a:ext cx="967710" cy="79948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B0E5FE2-E310-E847-97B2-8E41B53430C8}"/>
                </a:ext>
              </a:extLst>
            </p:cNvPr>
            <p:cNvSpPr txBox="1"/>
            <p:nvPr userDrawn="1"/>
          </p:nvSpPr>
          <p:spPr>
            <a:xfrm>
              <a:off x="8731250" y="534648"/>
              <a:ext cx="20256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/>
                  </a:solidFill>
                  <a:latin typeface="Helvetica" pitchFamily="2" charset="0"/>
                </a:rPr>
                <a:t>National Aeronautics and Space Administration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4BAD297-BFC8-CC48-96A5-9BE8BBBDE7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872056" y="384480"/>
              <a:ext cx="0" cy="762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126237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1CDCDCF-DDB5-8D48-8316-E6F2C874FC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326BB370-F0D2-F644-A3B2-F5D7C290B4A9}" type="datetime1">
              <a:rPr lang="en-US" smtClean="0"/>
              <a:pPr/>
              <a:t>6/28/2023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44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0457C3-B414-0F47-9CF2-835A1AFF4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  <a:latin typeface="Helvetica" pitchFamily="2" charset="0"/>
              </a:defRPr>
            </a:lvl1pPr>
          </a:lstStyle>
          <a:p>
            <a:fld id="{B5AD37D0-1C64-3342-BF81-1BC3096283AF}" type="datetime1">
              <a:rPr lang="en-US" smtClean="0"/>
              <a:pPr/>
              <a:t>6/28/2023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8E4F40-E7EF-7F48-9FBC-01602E6A0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943D68-3FE7-D348-8403-D560C4A8A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56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6F1D83-E553-1147-AFA6-C856D0029701}"/>
              </a:ext>
            </a:extLst>
          </p:cNvPr>
          <p:cNvSpPr/>
          <p:nvPr userDrawn="1"/>
        </p:nvSpPr>
        <p:spPr>
          <a:xfrm>
            <a:off x="-25216" y="-17775"/>
            <a:ext cx="12217216" cy="68757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4229A2-3D2F-F747-8233-57EB3ED5F0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8254" y="0"/>
            <a:ext cx="9693746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AC3942B-3506-DD42-AF29-C91638E61F73}"/>
              </a:ext>
            </a:extLst>
          </p:cNvPr>
          <p:cNvSpPr/>
          <p:nvPr userDrawn="1"/>
        </p:nvSpPr>
        <p:spPr>
          <a:xfrm>
            <a:off x="-11262" y="17774"/>
            <a:ext cx="4953965" cy="6858000"/>
          </a:xfrm>
          <a:prstGeom prst="rect">
            <a:avLst/>
          </a:prstGeom>
          <a:gradFill>
            <a:gsLst>
              <a:gs pos="0">
                <a:schemeClr val="tx1"/>
              </a:gs>
              <a:gs pos="51000">
                <a:srgbClr val="000000"/>
              </a:gs>
              <a:gs pos="100000">
                <a:schemeClr val="tx1">
                  <a:alpha val="0"/>
                </a:schemeClr>
              </a:gs>
              <a:gs pos="80000">
                <a:schemeClr val="tx1">
                  <a:alpha val="33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4703A09-AA95-0E43-A44F-1C0E32364548}"/>
              </a:ext>
            </a:extLst>
          </p:cNvPr>
          <p:cNvGrpSpPr/>
          <p:nvPr userDrawn="1"/>
        </p:nvGrpSpPr>
        <p:grpSpPr>
          <a:xfrm>
            <a:off x="-513346" y="-51751"/>
            <a:ext cx="3244986" cy="6978987"/>
            <a:chOff x="-473777" y="-10705"/>
            <a:chExt cx="3197522" cy="6876906"/>
          </a:xfrm>
        </p:grpSpPr>
        <p:sp>
          <p:nvSpPr>
            <p:cNvPr id="61" name="Freeform 5">
              <a:extLst>
                <a:ext uri="{FF2B5EF4-FFF2-40B4-BE49-F238E27FC236}">
                  <a16:creationId xmlns:a16="http://schemas.microsoft.com/office/drawing/2014/main" id="{AAD369EB-88B1-B84A-85F6-3F33A1630C2D}"/>
                </a:ext>
              </a:extLst>
            </p:cNvPr>
            <p:cNvSpPr>
              <a:spLocks/>
            </p:cNvSpPr>
            <p:nvPr/>
          </p:nvSpPr>
          <p:spPr bwMode="auto">
            <a:xfrm>
              <a:off x="-473777" y="-10705"/>
              <a:ext cx="3197522" cy="6152517"/>
            </a:xfrm>
            <a:custGeom>
              <a:avLst/>
              <a:gdLst>
                <a:gd name="T0" fmla="*/ 370 w 1003"/>
                <a:gd name="T1" fmla="*/ 0 h 1936"/>
                <a:gd name="T2" fmla="*/ 561 w 1003"/>
                <a:gd name="T3" fmla="*/ 1936 h 1936"/>
                <a:gd name="T4" fmla="*/ 1003 w 1003"/>
                <a:gd name="T5" fmla="*/ 3 h 1936"/>
                <a:gd name="T6" fmla="*/ 370 w 1003"/>
                <a:gd name="T7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3" h="1936">
                  <a:moveTo>
                    <a:pt x="370" y="0"/>
                  </a:moveTo>
                  <a:cubicBezTo>
                    <a:pt x="153" y="463"/>
                    <a:pt x="47" y="1140"/>
                    <a:pt x="561" y="1936"/>
                  </a:cubicBezTo>
                  <a:cubicBezTo>
                    <a:pt x="561" y="1936"/>
                    <a:pt x="0" y="907"/>
                    <a:pt x="1003" y="3"/>
                  </a:cubicBezTo>
                  <a:lnTo>
                    <a:pt x="370" y="0"/>
                  </a:lnTo>
                  <a:close/>
                </a:path>
              </a:pathLst>
            </a:custGeom>
            <a:gradFill>
              <a:gsLst>
                <a:gs pos="0">
                  <a:srgbClr val="AAE3F7"/>
                </a:gs>
                <a:gs pos="81000">
                  <a:srgbClr val="52B3D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dirty="0"/>
            </a:p>
          </p:txBody>
        </p:sp>
        <p:sp>
          <p:nvSpPr>
            <p:cNvPr id="62" name="Freeform 6">
              <a:extLst>
                <a:ext uri="{FF2B5EF4-FFF2-40B4-BE49-F238E27FC236}">
                  <a16:creationId xmlns:a16="http://schemas.microsoft.com/office/drawing/2014/main" id="{B51A12E4-2F44-B143-A402-D61C9C465A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4253" y="-1132"/>
              <a:ext cx="1913089" cy="6867333"/>
            </a:xfrm>
            <a:custGeom>
              <a:avLst/>
              <a:gdLst>
                <a:gd name="T0" fmla="*/ 0 w 600"/>
                <a:gd name="T1" fmla="*/ 2161 h 2161"/>
                <a:gd name="T2" fmla="*/ 600 w 600"/>
                <a:gd name="T3" fmla="*/ 2161 h 2161"/>
                <a:gd name="T4" fmla="*/ 363 w 600"/>
                <a:gd name="T5" fmla="*/ 1903 h 2161"/>
                <a:gd name="T6" fmla="*/ 1 w 600"/>
                <a:gd name="T7" fmla="*/ 918 h 2161"/>
                <a:gd name="T8" fmla="*/ 0 w 600"/>
                <a:gd name="T9" fmla="*/ 2161 h 2161"/>
                <a:gd name="T10" fmla="*/ 1 w 600"/>
                <a:gd name="T11" fmla="*/ 536 h 2161"/>
                <a:gd name="T12" fmla="*/ 133 w 600"/>
                <a:gd name="T13" fmla="*/ 0 h 2161"/>
                <a:gd name="T14" fmla="*/ 0 w 600"/>
                <a:gd name="T15" fmla="*/ 0 h 2161"/>
                <a:gd name="T16" fmla="*/ 1 w 600"/>
                <a:gd name="T17" fmla="*/ 536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0" h="2161">
                  <a:moveTo>
                    <a:pt x="0" y="2161"/>
                  </a:moveTo>
                  <a:cubicBezTo>
                    <a:pt x="246" y="2161"/>
                    <a:pt x="600" y="2161"/>
                    <a:pt x="600" y="2161"/>
                  </a:cubicBezTo>
                  <a:cubicBezTo>
                    <a:pt x="521" y="2085"/>
                    <a:pt x="442" y="2000"/>
                    <a:pt x="363" y="1903"/>
                  </a:cubicBezTo>
                  <a:cubicBezTo>
                    <a:pt x="363" y="1903"/>
                    <a:pt x="58" y="1508"/>
                    <a:pt x="1" y="918"/>
                  </a:cubicBezTo>
                  <a:lnTo>
                    <a:pt x="0" y="2161"/>
                  </a:lnTo>
                  <a:close/>
                  <a:moveTo>
                    <a:pt x="1" y="536"/>
                  </a:moveTo>
                  <a:cubicBezTo>
                    <a:pt x="18" y="367"/>
                    <a:pt x="59" y="187"/>
                    <a:pt x="133" y="0"/>
                  </a:cubicBezTo>
                  <a:cubicBezTo>
                    <a:pt x="133" y="0"/>
                    <a:pt x="74" y="0"/>
                    <a:pt x="0" y="0"/>
                  </a:cubicBezTo>
                  <a:lnTo>
                    <a:pt x="1" y="536"/>
                  </a:lnTo>
                  <a:close/>
                </a:path>
              </a:pathLst>
            </a:custGeom>
            <a:gradFill>
              <a:gsLst>
                <a:gs pos="0">
                  <a:srgbClr val="AAE3F7"/>
                </a:gs>
                <a:gs pos="81000">
                  <a:srgbClr val="52B3D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dirty="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2CE19-A11D-D94C-B77D-57C122F2B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372CC95E-30A4-D744-8BC0-DDA2BE0BB564}" type="datetime1">
              <a:rPr lang="en-US" smtClean="0"/>
              <a:pPr/>
              <a:t>6/28/2023</a:t>
            </a:fld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AD0C788-D8EB-BE48-809F-B175CFD56A4E}"/>
              </a:ext>
            </a:extLst>
          </p:cNvPr>
          <p:cNvSpPr/>
          <p:nvPr userDrawn="1"/>
        </p:nvSpPr>
        <p:spPr>
          <a:xfrm flipH="1">
            <a:off x="7129850" y="-7943"/>
            <a:ext cx="5062150" cy="1630265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31000">
                <a:srgbClr val="000000"/>
              </a:gs>
              <a:gs pos="100000">
                <a:schemeClr val="tx1">
                  <a:alpha val="0"/>
                </a:schemeClr>
              </a:gs>
              <a:gs pos="90001">
                <a:srgbClr val="000000">
                  <a:alpha val="0"/>
                </a:srgbClr>
              </a:gs>
              <a:gs pos="67000">
                <a:schemeClr val="tx1">
                  <a:alpha val="33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FFF24-A506-454C-A791-5E9C3C843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89AD3-FDEB-FB43-85E2-1EB84C13A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8" name="Subtitle 2">
            <a:extLst>
              <a:ext uri="{FF2B5EF4-FFF2-40B4-BE49-F238E27FC236}">
                <a16:creationId xmlns:a16="http://schemas.microsoft.com/office/drawing/2014/main" id="{9E8785C5-5C0A-1F49-850B-650400878A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16029" y="3152152"/>
            <a:ext cx="4592572" cy="1118255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spcBef>
                <a:spcPts val="400"/>
              </a:spcBef>
            </a:pPr>
            <a:r>
              <a:rPr lang="en-US" b="1"/>
              <a:t>PRESENTER NAME</a:t>
            </a:r>
          </a:p>
          <a:p>
            <a:pPr>
              <a:spcBef>
                <a:spcPts val="400"/>
              </a:spcBef>
            </a:pPr>
            <a:r>
              <a:rPr lang="en-US"/>
              <a:t>Title</a:t>
            </a:r>
          </a:p>
          <a:p>
            <a:pPr>
              <a:spcBef>
                <a:spcPts val="400"/>
              </a:spcBef>
            </a:pPr>
            <a:r>
              <a:rPr lang="en-US"/>
              <a:t>Date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6B0BFAF0-FE14-DA46-9D79-D0117B1E70D5}"/>
              </a:ext>
            </a:extLst>
          </p:cNvPr>
          <p:cNvGrpSpPr/>
          <p:nvPr userDrawn="1"/>
        </p:nvGrpSpPr>
        <p:grpSpPr>
          <a:xfrm>
            <a:off x="8731250" y="365736"/>
            <a:ext cx="3223672" cy="799489"/>
            <a:chOff x="8731250" y="365736"/>
            <a:chExt cx="3223672" cy="799489"/>
          </a:xfrm>
        </p:grpSpPr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D8A71FFE-F200-C540-A140-C439045009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87212" y="365736"/>
              <a:ext cx="967710" cy="799489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47F074FA-7C4E-1F47-8CAA-9A45D2D69EE9}"/>
                </a:ext>
              </a:extLst>
            </p:cNvPr>
            <p:cNvSpPr txBox="1"/>
            <p:nvPr userDrawn="1"/>
          </p:nvSpPr>
          <p:spPr>
            <a:xfrm>
              <a:off x="8731250" y="534648"/>
              <a:ext cx="20256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/>
                  </a:solidFill>
                  <a:latin typeface="Helvetica" pitchFamily="2" charset="0"/>
                </a:rPr>
                <a:t>National Aeronautics and Space Administration</a:t>
              </a:r>
            </a:p>
          </p:txBody>
        </p: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56299F4A-E039-AF47-9CF7-66A22C2FFC7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872056" y="384480"/>
              <a:ext cx="0" cy="762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4564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008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-Layout-Blank-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pPr>
              <a:defRPr/>
            </a:pPr>
            <a:fld id="{A587C384-89D6-8141-B091-9776852F31EF}" type="slidenum">
              <a:rPr lang="en-US" altLang="x-none" smtClean="0"/>
              <a:pPr>
                <a:defRPr/>
              </a:pPr>
              <a:t>‹#›</a:t>
            </a:fld>
            <a:endParaRPr lang="en-US" altLang="x-non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7F4FDE-7030-4744-A5A5-DF7D892DA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5096" y="1567544"/>
            <a:ext cx="5961807" cy="1861456"/>
          </a:xfrm>
        </p:spPr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FE34D79-4830-9B49-95B0-D9002AAA5E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8601" y="6076950"/>
            <a:ext cx="11206162" cy="55245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200" b="0">
                <a:solidFill>
                  <a:schemeClr val="bg1"/>
                </a:solidFill>
                <a:latin typeface="Helvetica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37689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48781" y="1039936"/>
            <a:ext cx="11130844" cy="5239841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365760">
              <a:spcBef>
                <a:spcPts val="0"/>
              </a:spcBef>
              <a:spcAft>
                <a:spcPts val="600"/>
              </a:spcAft>
              <a:buClrTx/>
              <a:buSzPct val="80000"/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+mn-lt"/>
                <a:cs typeface="Helvetica" pitchFamily="34" charset="0"/>
              </a:defRPr>
            </a:lvl1pPr>
            <a:lvl2pPr marL="640080" indent="-274320">
              <a:spcBef>
                <a:spcPts val="0"/>
              </a:spcBef>
              <a:spcAft>
                <a:spcPts val="600"/>
              </a:spcAft>
              <a:buClrTx/>
              <a:buSzPct val="80000"/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+mn-lt"/>
                <a:cs typeface="Helvetica" pitchFamily="34" charset="0"/>
              </a:defRPr>
            </a:lvl2pPr>
            <a:lvl3pPr marL="914400" indent="-274320">
              <a:spcBef>
                <a:spcPts val="0"/>
              </a:spcBef>
              <a:spcAft>
                <a:spcPts val="600"/>
              </a:spcAft>
              <a:buClrTx/>
              <a:buSzPct val="80000"/>
              <a:buFont typeface="Helvetica" pitchFamily="34" charset="0"/>
              <a:buChar char="–"/>
              <a:defRPr sz="2400">
                <a:solidFill>
                  <a:schemeClr val="tx1"/>
                </a:solidFill>
                <a:latin typeface="+mn-lt"/>
                <a:cs typeface="Helvetica" pitchFamily="34" charset="0"/>
              </a:defRPr>
            </a:lvl3pPr>
            <a:lvl4pPr marL="1828800" indent="-457200">
              <a:spcBef>
                <a:spcPts val="0"/>
              </a:spcBef>
              <a:spcAft>
                <a:spcPts val="600"/>
              </a:spcAft>
              <a:buClrTx/>
              <a:buSzPct val="80000"/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  <a:latin typeface="+mn-lt"/>
                <a:cs typeface="Helvetica" pitchFamily="34" charset="0"/>
              </a:defRPr>
            </a:lvl4pPr>
            <a:lvl5pPr marL="1828800" indent="0">
              <a:buClrTx/>
              <a:buSzPct val="80000"/>
              <a:buFont typeface="Courier New" panose="02070309020205020404" pitchFamily="49" charset="0"/>
              <a:buNone/>
              <a:defRPr sz="1600" baseline="0">
                <a:solidFill>
                  <a:schemeClr val="tx1"/>
                </a:solidFill>
                <a:latin typeface="Helvetica" pitchFamily="34" charset="0"/>
                <a:cs typeface="Helvetica" pitchFamily="34" charset="0"/>
              </a:defRPr>
            </a:lvl5pPr>
            <a:lvl6pPr>
              <a:buClr>
                <a:schemeClr val="tx2">
                  <a:lumMod val="50000"/>
                </a:schemeClr>
              </a:buClr>
              <a:defRPr baseline="0"/>
            </a:lvl6pPr>
            <a:lvl7pPr>
              <a:buClr>
                <a:schemeClr val="tx2">
                  <a:lumMod val="50000"/>
                </a:schemeClr>
              </a:buClr>
              <a:defRPr/>
            </a:lvl7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1016001" y="217911"/>
            <a:ext cx="10063890" cy="5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b="1">
                <a:latin typeface="+mj-lt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1079891" y="6443823"/>
            <a:ext cx="502508" cy="260385"/>
          </a:xfrm>
          <a:prstGeom prst="rect">
            <a:avLst/>
          </a:prstGeom>
        </p:spPr>
        <p:txBody>
          <a:bodyPr vert="horz" lIns="45720" tIns="45720" rIns="45720" bIns="45720" rtlCol="0" anchor="ctr"/>
          <a:lstStyle>
            <a:lvl1pPr algn="r">
              <a:defRPr sz="1100">
                <a:solidFill>
                  <a:schemeClr val="tx1"/>
                </a:solidFill>
                <a:latin typeface="+mn-lt"/>
                <a:cs typeface="Helvetica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2F8CE3-7D9C-4AA2-88D8-B653B51B101D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Helvetica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Helvetica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65CBF9"/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June 16, 2022</a:t>
            </a:r>
          </a:p>
        </p:txBody>
      </p:sp>
      <p:sp>
        <p:nvSpPr>
          <p:cNvPr id="6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2698801" y="6443822"/>
            <a:ext cx="7106509" cy="260385"/>
          </a:xfrm>
          <a:prstGeom prst="rect">
            <a:avLst/>
          </a:prstGeom>
        </p:spPr>
        <p:txBody>
          <a:bodyPr vert="horz" lIns="45720" tIns="45720" rIns="45720" bIns="45720" rtlCol="0" anchor="ctr"/>
          <a:lstStyle>
            <a:lvl1pPr algn="ctr">
              <a:defRPr sz="1100">
                <a:solidFill>
                  <a:schemeClr val="tx1"/>
                </a:solidFill>
                <a:latin typeface="+mn-lt"/>
                <a:cs typeface="Helvetica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Helvetica" pitchFamily="34" charset="0"/>
              </a:rPr>
              <a:t>Informational</a:t>
            </a:r>
          </a:p>
        </p:txBody>
      </p:sp>
    </p:spTree>
    <p:extLst>
      <p:ext uri="{BB962C8B-B14F-4D97-AF65-F5344CB8AC3E}">
        <p14:creationId xmlns:p14="http://schemas.microsoft.com/office/powerpoint/2010/main" val="33444531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3913"/>
            <a:ext cx="10972800" cy="1018440"/>
          </a:xfrm>
        </p:spPr>
        <p:txBody>
          <a:bodyPr>
            <a:normAutofit/>
          </a:bodyPr>
          <a:lstStyle>
            <a:lvl1pPr>
              <a:defRPr sz="2800" b="1" baseline="0"/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37392" y="1444239"/>
            <a:ext cx="10845008" cy="4900129"/>
          </a:xfrm>
        </p:spPr>
        <p:txBody>
          <a:bodyPr/>
          <a:lstStyle>
            <a:lvl1pPr marL="230188" indent="-230188">
              <a:buSzPct val="120000"/>
              <a:buFont typeface="Arial" panose="020B0604020202020204" pitchFamily="34" charset="0"/>
              <a:buChar char="•"/>
              <a:defRPr/>
            </a:lvl1pPr>
            <a:lvl2pPr marL="684213" indent="-227013">
              <a:buSzPct val="60000"/>
              <a:buFont typeface="Wingdings" panose="05000000000000000000" pitchFamily="2" charset="2"/>
              <a:buChar char="q"/>
              <a:defRPr sz="2000"/>
            </a:lvl2pPr>
            <a:lvl3pPr marL="1143000" indent="-228600">
              <a:buSzPct val="80000"/>
              <a:buFont typeface="Courier New" panose="02070309020205020404" pitchFamily="49" charset="0"/>
              <a:buChar char="o"/>
              <a:defRPr sz="1800"/>
            </a:lvl3pPr>
          </a:lstStyle>
          <a:p>
            <a:pPr lvl="0"/>
            <a:r>
              <a:rPr lang="en-US" dirty="0"/>
              <a:t>Enter appropriate text</a:t>
            </a:r>
          </a:p>
          <a:p>
            <a:pPr lvl="1"/>
            <a:r>
              <a:rPr lang="en-US" dirty="0"/>
              <a:t>Xxx</a:t>
            </a:r>
          </a:p>
          <a:p>
            <a:pPr lvl="2"/>
            <a:r>
              <a:rPr lang="en-US" dirty="0"/>
              <a:t>xxx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19072" y="6356351"/>
            <a:ext cx="1263328" cy="365125"/>
          </a:xfrm>
          <a:prstGeom prst="rect">
            <a:avLst/>
          </a:prstGeom>
        </p:spPr>
        <p:txBody>
          <a:bodyPr/>
          <a:lstStyle>
            <a:lvl1pPr>
              <a:defRPr sz="1400" b="0"/>
            </a:lvl1pPr>
          </a:lstStyle>
          <a:p>
            <a:fld id="{DCD57FC4-C305-C246-BAEE-1D022AE99BB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1080370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9FB6F53C-5568-4DFA-8258-326E240D01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8534" y="6356351"/>
            <a:ext cx="5051281" cy="365125"/>
          </a:xfrm>
          <a:prstGeom prst="rect">
            <a:avLst/>
          </a:prstGeom>
        </p:spPr>
        <p:txBody>
          <a:bodyPr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51st International Conference on Environmental Systems July 10-14, 2022</a:t>
            </a:r>
          </a:p>
        </p:txBody>
      </p:sp>
    </p:spTree>
    <p:extLst>
      <p:ext uri="{BB962C8B-B14F-4D97-AF65-F5344CB8AC3E}">
        <p14:creationId xmlns:p14="http://schemas.microsoft.com/office/powerpoint/2010/main" val="11318814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31D40EB6-C078-48CE-81F1-31FFB55931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8534" y="6356351"/>
            <a:ext cx="5051281" cy="365125"/>
          </a:xfrm>
          <a:prstGeom prst="rect">
            <a:avLst/>
          </a:prstGeom>
        </p:spPr>
        <p:txBody>
          <a:bodyPr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51st International Conference on Environmental Systems July 10-14, 2022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A12194C5-4186-4BE9-AE80-22AC1ED57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19072" y="6356351"/>
            <a:ext cx="1263328" cy="365125"/>
          </a:xfrm>
          <a:prstGeom prst="rect">
            <a:avLst/>
          </a:prstGeom>
        </p:spPr>
        <p:txBody>
          <a:bodyPr/>
          <a:lstStyle>
            <a:lvl1pPr>
              <a:defRPr sz="1400" b="0"/>
            </a:lvl1pPr>
          </a:lstStyle>
          <a:p>
            <a:fld id="{DCD57FC4-C305-C246-BAEE-1D022AE99BB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1503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459D5-0257-574A-B6EF-A7015AA6C8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64B662-86C9-F446-980F-E1C63AF994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15F2CA-DBA9-3945-955D-B45A276F6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89920" y="6492875"/>
            <a:ext cx="1402080" cy="365125"/>
          </a:xfrm>
        </p:spPr>
        <p:txBody>
          <a:bodyPr/>
          <a:lstStyle/>
          <a:p>
            <a:fld id="{E033C6E5-ABCA-D247-98E1-2274F89B26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7837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6193E-7458-9346-B0CB-CDAE39471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110" y="151028"/>
            <a:ext cx="10515600" cy="56841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0D92B2-9173-6445-B0A1-4DA0C7B9A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F3A73C-608E-554F-AD0E-7ED075BC6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6664" y="6489065"/>
            <a:ext cx="1085335" cy="365125"/>
          </a:xfrm>
        </p:spPr>
        <p:txBody>
          <a:bodyPr/>
          <a:lstStyle/>
          <a:p>
            <a:fld id="{E033C6E5-ABCA-D247-98E1-2274F89B26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3320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631E1-8B32-C242-94F3-5D301F754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CC9AFA-2560-7F47-9ED2-D13507F048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827C8F-D897-C449-B11F-9844E5937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4720" y="6492875"/>
            <a:ext cx="1097280" cy="365125"/>
          </a:xfrm>
        </p:spPr>
        <p:txBody>
          <a:bodyPr/>
          <a:lstStyle/>
          <a:p>
            <a:fld id="{E033C6E5-ABCA-D247-98E1-2274F89B26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9115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4D58C-3855-264E-93C9-CB41B490A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888" y="34721"/>
            <a:ext cx="10419605" cy="86022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517B2E-54EF-E242-8BD8-9CAD2D29AE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21FFA8-EC25-0840-AF98-0B2911C2E7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063B49-3942-434A-9D0E-18847E707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0880" y="6499225"/>
            <a:ext cx="1341120" cy="365125"/>
          </a:xfrm>
        </p:spPr>
        <p:txBody>
          <a:bodyPr/>
          <a:lstStyle/>
          <a:p>
            <a:fld id="{E033C6E5-ABCA-D247-98E1-2274F89B26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8771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87C4D-B96A-4746-A677-FA35AA44E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CE81AC-8D13-104B-830D-C5A139AA92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5169FF-F4F7-9144-A13F-6415679954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F4E988-A24B-E148-9AB4-5C3233A2FB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6734B1-8942-AC49-8C08-80EDDFE1E4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F3D265-F3BE-2B4E-8886-0A042EE76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5388" y="6492875"/>
            <a:ext cx="836612" cy="365125"/>
          </a:xfrm>
        </p:spPr>
        <p:txBody>
          <a:bodyPr/>
          <a:lstStyle/>
          <a:p>
            <a:fld id="{E033C6E5-ABCA-D247-98E1-2274F89B26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3013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E5039-CAB5-434A-A31B-B6CE221B2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888" y="34721"/>
            <a:ext cx="10419605" cy="86022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670A9E-689A-F04C-A030-241E4D8D6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6000" y="6489065"/>
            <a:ext cx="1016000" cy="365125"/>
          </a:xfrm>
        </p:spPr>
        <p:txBody>
          <a:bodyPr/>
          <a:lstStyle/>
          <a:p>
            <a:fld id="{E033C6E5-ABCA-D247-98E1-2274F89B26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611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D1E4810-7FCE-4643-A911-1B7ABE03B2E8}"/>
              </a:ext>
            </a:extLst>
          </p:cNvPr>
          <p:cNvSpPr/>
          <p:nvPr userDrawn="1"/>
        </p:nvSpPr>
        <p:spPr>
          <a:xfrm>
            <a:off x="3048" y="4711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6985A6-36DE-104C-BCFB-FE1913D7DE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4064" y="191001"/>
            <a:ext cx="7865784" cy="6666999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74703A09-AA95-0E43-A44F-1C0E32364548}"/>
              </a:ext>
            </a:extLst>
          </p:cNvPr>
          <p:cNvGrpSpPr/>
          <p:nvPr userDrawn="1"/>
        </p:nvGrpSpPr>
        <p:grpSpPr>
          <a:xfrm>
            <a:off x="-495043" y="-10705"/>
            <a:ext cx="3197522" cy="6876906"/>
            <a:chOff x="-473777" y="-10705"/>
            <a:chExt cx="3197522" cy="6876906"/>
          </a:xfrm>
        </p:grpSpPr>
        <p:sp>
          <p:nvSpPr>
            <p:cNvPr id="61" name="Freeform 5">
              <a:extLst>
                <a:ext uri="{FF2B5EF4-FFF2-40B4-BE49-F238E27FC236}">
                  <a16:creationId xmlns:a16="http://schemas.microsoft.com/office/drawing/2014/main" id="{AAD369EB-88B1-B84A-85F6-3F33A1630C2D}"/>
                </a:ext>
              </a:extLst>
            </p:cNvPr>
            <p:cNvSpPr>
              <a:spLocks/>
            </p:cNvSpPr>
            <p:nvPr/>
          </p:nvSpPr>
          <p:spPr bwMode="auto">
            <a:xfrm>
              <a:off x="-473777" y="-10705"/>
              <a:ext cx="3197522" cy="6152517"/>
            </a:xfrm>
            <a:custGeom>
              <a:avLst/>
              <a:gdLst>
                <a:gd name="T0" fmla="*/ 370 w 1003"/>
                <a:gd name="T1" fmla="*/ 0 h 1936"/>
                <a:gd name="T2" fmla="*/ 561 w 1003"/>
                <a:gd name="T3" fmla="*/ 1936 h 1936"/>
                <a:gd name="T4" fmla="*/ 1003 w 1003"/>
                <a:gd name="T5" fmla="*/ 3 h 1936"/>
                <a:gd name="T6" fmla="*/ 370 w 1003"/>
                <a:gd name="T7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3" h="1936">
                  <a:moveTo>
                    <a:pt x="370" y="0"/>
                  </a:moveTo>
                  <a:cubicBezTo>
                    <a:pt x="153" y="463"/>
                    <a:pt x="47" y="1140"/>
                    <a:pt x="561" y="1936"/>
                  </a:cubicBezTo>
                  <a:cubicBezTo>
                    <a:pt x="561" y="1936"/>
                    <a:pt x="0" y="907"/>
                    <a:pt x="1003" y="3"/>
                  </a:cubicBezTo>
                  <a:lnTo>
                    <a:pt x="370" y="0"/>
                  </a:lnTo>
                  <a:close/>
                </a:path>
              </a:pathLst>
            </a:custGeom>
            <a:gradFill>
              <a:gsLst>
                <a:gs pos="0">
                  <a:srgbClr val="AAE3F7"/>
                </a:gs>
                <a:gs pos="81000">
                  <a:srgbClr val="52B3D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dirty="0"/>
            </a:p>
          </p:txBody>
        </p:sp>
        <p:sp>
          <p:nvSpPr>
            <p:cNvPr id="62" name="Freeform 6">
              <a:extLst>
                <a:ext uri="{FF2B5EF4-FFF2-40B4-BE49-F238E27FC236}">
                  <a16:creationId xmlns:a16="http://schemas.microsoft.com/office/drawing/2014/main" id="{B51A12E4-2F44-B143-A402-D61C9C465A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4253" y="-1132"/>
              <a:ext cx="1913089" cy="6867333"/>
            </a:xfrm>
            <a:custGeom>
              <a:avLst/>
              <a:gdLst>
                <a:gd name="T0" fmla="*/ 0 w 600"/>
                <a:gd name="T1" fmla="*/ 2161 h 2161"/>
                <a:gd name="T2" fmla="*/ 600 w 600"/>
                <a:gd name="T3" fmla="*/ 2161 h 2161"/>
                <a:gd name="T4" fmla="*/ 363 w 600"/>
                <a:gd name="T5" fmla="*/ 1903 h 2161"/>
                <a:gd name="T6" fmla="*/ 1 w 600"/>
                <a:gd name="T7" fmla="*/ 918 h 2161"/>
                <a:gd name="T8" fmla="*/ 0 w 600"/>
                <a:gd name="T9" fmla="*/ 2161 h 2161"/>
                <a:gd name="T10" fmla="*/ 1 w 600"/>
                <a:gd name="T11" fmla="*/ 536 h 2161"/>
                <a:gd name="T12" fmla="*/ 133 w 600"/>
                <a:gd name="T13" fmla="*/ 0 h 2161"/>
                <a:gd name="T14" fmla="*/ 0 w 600"/>
                <a:gd name="T15" fmla="*/ 0 h 2161"/>
                <a:gd name="T16" fmla="*/ 1 w 600"/>
                <a:gd name="T17" fmla="*/ 536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0" h="2161">
                  <a:moveTo>
                    <a:pt x="0" y="2161"/>
                  </a:moveTo>
                  <a:cubicBezTo>
                    <a:pt x="246" y="2161"/>
                    <a:pt x="600" y="2161"/>
                    <a:pt x="600" y="2161"/>
                  </a:cubicBezTo>
                  <a:cubicBezTo>
                    <a:pt x="521" y="2085"/>
                    <a:pt x="442" y="2000"/>
                    <a:pt x="363" y="1903"/>
                  </a:cubicBezTo>
                  <a:cubicBezTo>
                    <a:pt x="363" y="1903"/>
                    <a:pt x="58" y="1508"/>
                    <a:pt x="1" y="918"/>
                  </a:cubicBezTo>
                  <a:lnTo>
                    <a:pt x="0" y="2161"/>
                  </a:lnTo>
                  <a:close/>
                  <a:moveTo>
                    <a:pt x="1" y="536"/>
                  </a:moveTo>
                  <a:cubicBezTo>
                    <a:pt x="18" y="367"/>
                    <a:pt x="59" y="187"/>
                    <a:pt x="133" y="0"/>
                  </a:cubicBezTo>
                  <a:cubicBezTo>
                    <a:pt x="133" y="0"/>
                    <a:pt x="74" y="0"/>
                    <a:pt x="0" y="0"/>
                  </a:cubicBezTo>
                  <a:lnTo>
                    <a:pt x="1" y="536"/>
                  </a:lnTo>
                  <a:close/>
                </a:path>
              </a:pathLst>
            </a:custGeom>
            <a:gradFill>
              <a:gsLst>
                <a:gs pos="0">
                  <a:srgbClr val="AAE3F7"/>
                </a:gs>
                <a:gs pos="81000">
                  <a:srgbClr val="52B3D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dirty="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2CE19-A11D-D94C-B77D-57C122F2B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372CC95E-30A4-D744-8BC0-DDA2BE0BB564}" type="datetime1">
              <a:rPr lang="en-US" smtClean="0"/>
              <a:pPr/>
              <a:t>6/28/2023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FFF24-A506-454C-A791-5E9C3C843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89AD3-FDEB-FB43-85E2-1EB84C13A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8" name="Subtitle 2">
            <a:extLst>
              <a:ext uri="{FF2B5EF4-FFF2-40B4-BE49-F238E27FC236}">
                <a16:creationId xmlns:a16="http://schemas.microsoft.com/office/drawing/2014/main" id="{9E8785C5-5C0A-1F49-850B-650400878A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16029" y="3152152"/>
            <a:ext cx="4592572" cy="1118255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spcBef>
                <a:spcPts val="400"/>
              </a:spcBef>
            </a:pPr>
            <a:r>
              <a:rPr lang="en-US" b="1"/>
              <a:t>PRESENTER NAME</a:t>
            </a:r>
          </a:p>
          <a:p>
            <a:pPr>
              <a:spcBef>
                <a:spcPts val="400"/>
              </a:spcBef>
            </a:pPr>
            <a:r>
              <a:rPr lang="en-US"/>
              <a:t>Title</a:t>
            </a:r>
          </a:p>
          <a:p>
            <a:pPr>
              <a:spcBef>
                <a:spcPts val="400"/>
              </a:spcBef>
            </a:pPr>
            <a:r>
              <a:rPr lang="en-US"/>
              <a:t>Date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0E9F58A-B51C-6441-B4E0-A3815B9E614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595809" y="1682618"/>
            <a:ext cx="3106086" cy="670378"/>
            <a:chOff x="339725" y="371475"/>
            <a:chExt cx="2647951" cy="571500"/>
          </a:xfrm>
          <a:solidFill>
            <a:srgbClr val="65CBF9"/>
          </a:solidFill>
        </p:grpSpPr>
        <p:sp>
          <p:nvSpPr>
            <p:cNvPr id="40" name="Freeform 55">
              <a:extLst>
                <a:ext uri="{FF2B5EF4-FFF2-40B4-BE49-F238E27FC236}">
                  <a16:creationId xmlns:a16="http://schemas.microsoft.com/office/drawing/2014/main" id="{74C6D53F-1BDC-B64C-B116-2D2CC8015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725" y="417513"/>
              <a:ext cx="265113" cy="487363"/>
            </a:xfrm>
            <a:custGeom>
              <a:avLst/>
              <a:gdLst>
                <a:gd name="T0" fmla="*/ 0 w 167"/>
                <a:gd name="T1" fmla="*/ 0 h 307"/>
                <a:gd name="T2" fmla="*/ 167 w 167"/>
                <a:gd name="T3" fmla="*/ 0 h 307"/>
                <a:gd name="T4" fmla="*/ 167 w 167"/>
                <a:gd name="T5" fmla="*/ 31 h 307"/>
                <a:gd name="T6" fmla="*/ 33 w 167"/>
                <a:gd name="T7" fmla="*/ 31 h 307"/>
                <a:gd name="T8" fmla="*/ 33 w 167"/>
                <a:gd name="T9" fmla="*/ 137 h 307"/>
                <a:gd name="T10" fmla="*/ 165 w 167"/>
                <a:gd name="T11" fmla="*/ 137 h 307"/>
                <a:gd name="T12" fmla="*/ 165 w 167"/>
                <a:gd name="T13" fmla="*/ 168 h 307"/>
                <a:gd name="T14" fmla="*/ 33 w 167"/>
                <a:gd name="T15" fmla="*/ 168 h 307"/>
                <a:gd name="T16" fmla="*/ 33 w 167"/>
                <a:gd name="T17" fmla="*/ 276 h 307"/>
                <a:gd name="T18" fmla="*/ 167 w 167"/>
                <a:gd name="T19" fmla="*/ 276 h 307"/>
                <a:gd name="T20" fmla="*/ 167 w 167"/>
                <a:gd name="T21" fmla="*/ 307 h 307"/>
                <a:gd name="T22" fmla="*/ 0 w 167"/>
                <a:gd name="T23" fmla="*/ 307 h 307"/>
                <a:gd name="T24" fmla="*/ 0 w 167"/>
                <a:gd name="T25" fmla="*/ 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7" h="307">
                  <a:moveTo>
                    <a:pt x="0" y="0"/>
                  </a:moveTo>
                  <a:lnTo>
                    <a:pt x="167" y="0"/>
                  </a:lnTo>
                  <a:lnTo>
                    <a:pt x="167" y="31"/>
                  </a:lnTo>
                  <a:lnTo>
                    <a:pt x="33" y="31"/>
                  </a:lnTo>
                  <a:lnTo>
                    <a:pt x="33" y="137"/>
                  </a:lnTo>
                  <a:lnTo>
                    <a:pt x="165" y="137"/>
                  </a:lnTo>
                  <a:lnTo>
                    <a:pt x="165" y="168"/>
                  </a:lnTo>
                  <a:lnTo>
                    <a:pt x="33" y="168"/>
                  </a:lnTo>
                  <a:lnTo>
                    <a:pt x="33" y="276"/>
                  </a:lnTo>
                  <a:lnTo>
                    <a:pt x="167" y="276"/>
                  </a:lnTo>
                  <a:lnTo>
                    <a:pt x="167" y="307"/>
                  </a:lnTo>
                  <a:lnTo>
                    <a:pt x="0" y="30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41" name="Freeform 56">
              <a:extLst>
                <a:ext uri="{FF2B5EF4-FFF2-40B4-BE49-F238E27FC236}">
                  <a16:creationId xmlns:a16="http://schemas.microsoft.com/office/drawing/2014/main" id="{0C933E92-5FE8-FC4F-A8BE-A9C22635D6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050" y="417513"/>
              <a:ext cx="393700" cy="487363"/>
            </a:xfrm>
            <a:custGeom>
              <a:avLst/>
              <a:gdLst>
                <a:gd name="T0" fmla="*/ 104 w 248"/>
                <a:gd name="T1" fmla="*/ 149 h 307"/>
                <a:gd name="T2" fmla="*/ 7 w 248"/>
                <a:gd name="T3" fmla="*/ 0 h 307"/>
                <a:gd name="T4" fmla="*/ 45 w 248"/>
                <a:gd name="T5" fmla="*/ 0 h 307"/>
                <a:gd name="T6" fmla="*/ 123 w 248"/>
                <a:gd name="T7" fmla="*/ 122 h 307"/>
                <a:gd name="T8" fmla="*/ 200 w 248"/>
                <a:gd name="T9" fmla="*/ 0 h 307"/>
                <a:gd name="T10" fmla="*/ 238 w 248"/>
                <a:gd name="T11" fmla="*/ 0 h 307"/>
                <a:gd name="T12" fmla="*/ 141 w 248"/>
                <a:gd name="T13" fmla="*/ 149 h 307"/>
                <a:gd name="T14" fmla="*/ 248 w 248"/>
                <a:gd name="T15" fmla="*/ 307 h 307"/>
                <a:gd name="T16" fmla="*/ 208 w 248"/>
                <a:gd name="T17" fmla="*/ 307 h 307"/>
                <a:gd name="T18" fmla="*/ 123 w 248"/>
                <a:gd name="T19" fmla="*/ 175 h 307"/>
                <a:gd name="T20" fmla="*/ 38 w 248"/>
                <a:gd name="T21" fmla="*/ 307 h 307"/>
                <a:gd name="T22" fmla="*/ 0 w 248"/>
                <a:gd name="T23" fmla="*/ 307 h 307"/>
                <a:gd name="T24" fmla="*/ 104 w 248"/>
                <a:gd name="T25" fmla="*/ 149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8" h="307">
                  <a:moveTo>
                    <a:pt x="104" y="149"/>
                  </a:moveTo>
                  <a:lnTo>
                    <a:pt x="7" y="0"/>
                  </a:lnTo>
                  <a:lnTo>
                    <a:pt x="45" y="0"/>
                  </a:lnTo>
                  <a:lnTo>
                    <a:pt x="123" y="122"/>
                  </a:lnTo>
                  <a:lnTo>
                    <a:pt x="200" y="0"/>
                  </a:lnTo>
                  <a:lnTo>
                    <a:pt x="238" y="0"/>
                  </a:lnTo>
                  <a:lnTo>
                    <a:pt x="141" y="149"/>
                  </a:lnTo>
                  <a:lnTo>
                    <a:pt x="248" y="307"/>
                  </a:lnTo>
                  <a:lnTo>
                    <a:pt x="208" y="307"/>
                  </a:lnTo>
                  <a:lnTo>
                    <a:pt x="123" y="175"/>
                  </a:lnTo>
                  <a:lnTo>
                    <a:pt x="38" y="307"/>
                  </a:lnTo>
                  <a:lnTo>
                    <a:pt x="0" y="307"/>
                  </a:lnTo>
                  <a:lnTo>
                    <a:pt x="104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42" name="Freeform 57">
              <a:extLst>
                <a:ext uri="{FF2B5EF4-FFF2-40B4-BE49-F238E27FC236}">
                  <a16:creationId xmlns:a16="http://schemas.microsoft.com/office/drawing/2014/main" id="{45EAD1A5-A368-384E-89F5-B485562C09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3313" y="417513"/>
              <a:ext cx="307975" cy="487363"/>
            </a:xfrm>
            <a:custGeom>
              <a:avLst/>
              <a:gdLst>
                <a:gd name="T0" fmla="*/ 34 w 82"/>
                <a:gd name="T1" fmla="*/ 0 h 128"/>
                <a:gd name="T2" fmla="*/ 68 w 82"/>
                <a:gd name="T3" fmla="*/ 8 h 128"/>
                <a:gd name="T4" fmla="*/ 82 w 82"/>
                <a:gd name="T5" fmla="*/ 39 h 128"/>
                <a:gd name="T6" fmla="*/ 69 w 82"/>
                <a:gd name="T7" fmla="*/ 69 h 128"/>
                <a:gd name="T8" fmla="*/ 35 w 82"/>
                <a:gd name="T9" fmla="*/ 78 h 128"/>
                <a:gd name="T10" fmla="*/ 14 w 82"/>
                <a:gd name="T11" fmla="*/ 78 h 128"/>
                <a:gd name="T12" fmla="*/ 14 w 82"/>
                <a:gd name="T13" fmla="*/ 128 h 128"/>
                <a:gd name="T14" fmla="*/ 0 w 82"/>
                <a:gd name="T15" fmla="*/ 128 h 128"/>
                <a:gd name="T16" fmla="*/ 0 w 82"/>
                <a:gd name="T17" fmla="*/ 0 h 128"/>
                <a:gd name="T18" fmla="*/ 34 w 82"/>
                <a:gd name="T19" fmla="*/ 0 h 128"/>
                <a:gd name="T20" fmla="*/ 14 w 82"/>
                <a:gd name="T21" fmla="*/ 65 h 128"/>
                <a:gd name="T22" fmla="*/ 35 w 82"/>
                <a:gd name="T23" fmla="*/ 65 h 128"/>
                <a:gd name="T24" fmla="*/ 59 w 82"/>
                <a:gd name="T25" fmla="*/ 60 h 128"/>
                <a:gd name="T26" fmla="*/ 68 w 82"/>
                <a:gd name="T27" fmla="*/ 39 h 128"/>
                <a:gd name="T28" fmla="*/ 58 w 82"/>
                <a:gd name="T29" fmla="*/ 18 h 128"/>
                <a:gd name="T30" fmla="*/ 34 w 82"/>
                <a:gd name="T31" fmla="*/ 13 h 128"/>
                <a:gd name="T32" fmla="*/ 14 w 82"/>
                <a:gd name="T33" fmla="*/ 13 h 128"/>
                <a:gd name="T34" fmla="*/ 14 w 82"/>
                <a:gd name="T35" fmla="*/ 65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2" h="128">
                  <a:moveTo>
                    <a:pt x="34" y="0"/>
                  </a:moveTo>
                  <a:cubicBezTo>
                    <a:pt x="52" y="0"/>
                    <a:pt x="60" y="2"/>
                    <a:pt x="68" y="8"/>
                  </a:cubicBezTo>
                  <a:cubicBezTo>
                    <a:pt x="77" y="15"/>
                    <a:pt x="82" y="27"/>
                    <a:pt x="82" y="39"/>
                  </a:cubicBezTo>
                  <a:cubicBezTo>
                    <a:pt x="82" y="51"/>
                    <a:pt x="77" y="63"/>
                    <a:pt x="69" y="69"/>
                  </a:cubicBezTo>
                  <a:cubicBezTo>
                    <a:pt x="60" y="76"/>
                    <a:pt x="52" y="78"/>
                    <a:pt x="35" y="78"/>
                  </a:cubicBezTo>
                  <a:cubicBezTo>
                    <a:pt x="14" y="78"/>
                    <a:pt x="14" y="78"/>
                    <a:pt x="14" y="78"/>
                  </a:cubicBezTo>
                  <a:cubicBezTo>
                    <a:pt x="14" y="128"/>
                    <a:pt x="14" y="128"/>
                    <a:pt x="14" y="128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4" y="0"/>
                  </a:lnTo>
                  <a:close/>
                  <a:moveTo>
                    <a:pt x="14" y="65"/>
                  </a:moveTo>
                  <a:cubicBezTo>
                    <a:pt x="35" y="65"/>
                    <a:pt x="35" y="65"/>
                    <a:pt x="35" y="65"/>
                  </a:cubicBezTo>
                  <a:cubicBezTo>
                    <a:pt x="46" y="65"/>
                    <a:pt x="52" y="64"/>
                    <a:pt x="59" y="60"/>
                  </a:cubicBezTo>
                  <a:cubicBezTo>
                    <a:pt x="64" y="56"/>
                    <a:pt x="68" y="48"/>
                    <a:pt x="68" y="39"/>
                  </a:cubicBezTo>
                  <a:cubicBezTo>
                    <a:pt x="68" y="30"/>
                    <a:pt x="64" y="22"/>
                    <a:pt x="58" y="18"/>
                  </a:cubicBezTo>
                  <a:cubicBezTo>
                    <a:pt x="52" y="14"/>
                    <a:pt x="45" y="13"/>
                    <a:pt x="34" y="13"/>
                  </a:cubicBezTo>
                  <a:cubicBezTo>
                    <a:pt x="14" y="13"/>
                    <a:pt x="14" y="13"/>
                    <a:pt x="14" y="13"/>
                  </a:cubicBezTo>
                  <a:lnTo>
                    <a:pt x="14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43" name="Freeform 58">
              <a:extLst>
                <a:ext uri="{FF2B5EF4-FFF2-40B4-BE49-F238E27FC236}">
                  <a16:creationId xmlns:a16="http://schemas.microsoft.com/office/drawing/2014/main" id="{0844C23A-BA99-B042-B152-8C78ACD828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6850" y="417513"/>
              <a:ext cx="236538" cy="487363"/>
            </a:xfrm>
            <a:custGeom>
              <a:avLst/>
              <a:gdLst>
                <a:gd name="T0" fmla="*/ 0 w 149"/>
                <a:gd name="T1" fmla="*/ 0 h 307"/>
                <a:gd name="T2" fmla="*/ 33 w 149"/>
                <a:gd name="T3" fmla="*/ 0 h 307"/>
                <a:gd name="T4" fmla="*/ 33 w 149"/>
                <a:gd name="T5" fmla="*/ 276 h 307"/>
                <a:gd name="T6" fmla="*/ 149 w 149"/>
                <a:gd name="T7" fmla="*/ 276 h 307"/>
                <a:gd name="T8" fmla="*/ 149 w 149"/>
                <a:gd name="T9" fmla="*/ 307 h 307"/>
                <a:gd name="T10" fmla="*/ 0 w 149"/>
                <a:gd name="T11" fmla="*/ 307 h 307"/>
                <a:gd name="T12" fmla="*/ 0 w 149"/>
                <a:gd name="T13" fmla="*/ 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307">
                  <a:moveTo>
                    <a:pt x="0" y="0"/>
                  </a:moveTo>
                  <a:lnTo>
                    <a:pt x="33" y="0"/>
                  </a:lnTo>
                  <a:lnTo>
                    <a:pt x="33" y="276"/>
                  </a:lnTo>
                  <a:lnTo>
                    <a:pt x="149" y="276"/>
                  </a:lnTo>
                  <a:lnTo>
                    <a:pt x="149" y="307"/>
                  </a:lnTo>
                  <a:lnTo>
                    <a:pt x="0" y="30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44" name="Freeform 59">
              <a:extLst>
                <a:ext uri="{FF2B5EF4-FFF2-40B4-BE49-F238E27FC236}">
                  <a16:creationId xmlns:a16="http://schemas.microsoft.com/office/drawing/2014/main" id="{51EF7663-49F9-D544-A03F-389ECC218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3150" y="417513"/>
              <a:ext cx="327025" cy="487363"/>
            </a:xfrm>
            <a:custGeom>
              <a:avLst/>
              <a:gdLst>
                <a:gd name="T0" fmla="*/ 0 w 87"/>
                <a:gd name="T1" fmla="*/ 0 h 128"/>
                <a:gd name="T2" fmla="*/ 34 w 87"/>
                <a:gd name="T3" fmla="*/ 0 h 128"/>
                <a:gd name="T4" fmla="*/ 70 w 87"/>
                <a:gd name="T5" fmla="*/ 7 h 128"/>
                <a:gd name="T6" fmla="*/ 87 w 87"/>
                <a:gd name="T7" fmla="*/ 41 h 128"/>
                <a:gd name="T8" fmla="*/ 79 w 87"/>
                <a:gd name="T9" fmla="*/ 66 h 128"/>
                <a:gd name="T10" fmla="*/ 51 w 87"/>
                <a:gd name="T11" fmla="*/ 80 h 128"/>
                <a:gd name="T12" fmla="*/ 83 w 87"/>
                <a:gd name="T13" fmla="*/ 128 h 128"/>
                <a:gd name="T14" fmla="*/ 67 w 87"/>
                <a:gd name="T15" fmla="*/ 128 h 128"/>
                <a:gd name="T16" fmla="*/ 31 w 87"/>
                <a:gd name="T17" fmla="*/ 72 h 128"/>
                <a:gd name="T18" fmla="*/ 35 w 87"/>
                <a:gd name="T19" fmla="*/ 72 h 128"/>
                <a:gd name="T20" fmla="*/ 63 w 87"/>
                <a:gd name="T21" fmla="*/ 66 h 128"/>
                <a:gd name="T22" fmla="*/ 73 w 87"/>
                <a:gd name="T23" fmla="*/ 42 h 128"/>
                <a:gd name="T24" fmla="*/ 61 w 87"/>
                <a:gd name="T25" fmla="*/ 17 h 128"/>
                <a:gd name="T26" fmla="*/ 35 w 87"/>
                <a:gd name="T27" fmla="*/ 13 h 128"/>
                <a:gd name="T28" fmla="*/ 15 w 87"/>
                <a:gd name="T29" fmla="*/ 13 h 128"/>
                <a:gd name="T30" fmla="*/ 15 w 87"/>
                <a:gd name="T31" fmla="*/ 128 h 128"/>
                <a:gd name="T32" fmla="*/ 0 w 87"/>
                <a:gd name="T33" fmla="*/ 128 h 128"/>
                <a:gd name="T34" fmla="*/ 0 w 87"/>
                <a:gd name="T3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7" h="128">
                  <a:moveTo>
                    <a:pt x="0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54" y="0"/>
                    <a:pt x="63" y="2"/>
                    <a:pt x="70" y="7"/>
                  </a:cubicBezTo>
                  <a:cubicBezTo>
                    <a:pt x="80" y="13"/>
                    <a:pt x="87" y="27"/>
                    <a:pt x="87" y="41"/>
                  </a:cubicBezTo>
                  <a:cubicBezTo>
                    <a:pt x="87" y="50"/>
                    <a:pt x="85" y="59"/>
                    <a:pt x="79" y="66"/>
                  </a:cubicBezTo>
                  <a:cubicBezTo>
                    <a:pt x="72" y="77"/>
                    <a:pt x="63" y="79"/>
                    <a:pt x="51" y="80"/>
                  </a:cubicBezTo>
                  <a:cubicBezTo>
                    <a:pt x="83" y="128"/>
                    <a:pt x="83" y="128"/>
                    <a:pt x="83" y="128"/>
                  </a:cubicBezTo>
                  <a:cubicBezTo>
                    <a:pt x="67" y="128"/>
                    <a:pt x="67" y="128"/>
                    <a:pt x="67" y="128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5" y="72"/>
                    <a:pt x="35" y="72"/>
                    <a:pt x="35" y="72"/>
                  </a:cubicBezTo>
                  <a:cubicBezTo>
                    <a:pt x="44" y="72"/>
                    <a:pt x="57" y="72"/>
                    <a:pt x="63" y="66"/>
                  </a:cubicBezTo>
                  <a:cubicBezTo>
                    <a:pt x="70" y="59"/>
                    <a:pt x="73" y="51"/>
                    <a:pt x="73" y="42"/>
                  </a:cubicBezTo>
                  <a:cubicBezTo>
                    <a:pt x="73" y="33"/>
                    <a:pt x="69" y="23"/>
                    <a:pt x="61" y="17"/>
                  </a:cubicBezTo>
                  <a:cubicBezTo>
                    <a:pt x="54" y="13"/>
                    <a:pt x="46" y="13"/>
                    <a:pt x="3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28"/>
                    <a:pt x="15" y="128"/>
                    <a:pt x="15" y="128"/>
                  </a:cubicBezTo>
                  <a:cubicBezTo>
                    <a:pt x="0" y="128"/>
                    <a:pt x="0" y="128"/>
                    <a:pt x="0" y="12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45" name="Freeform 60">
              <a:extLst>
                <a:ext uri="{FF2B5EF4-FFF2-40B4-BE49-F238E27FC236}">
                  <a16:creationId xmlns:a16="http://schemas.microsoft.com/office/drawing/2014/main" id="{318EC316-FC46-7647-A667-8F2256D26F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2563" y="417513"/>
              <a:ext cx="265113" cy="487363"/>
            </a:xfrm>
            <a:custGeom>
              <a:avLst/>
              <a:gdLst>
                <a:gd name="T0" fmla="*/ 0 w 167"/>
                <a:gd name="T1" fmla="*/ 0 h 307"/>
                <a:gd name="T2" fmla="*/ 167 w 167"/>
                <a:gd name="T3" fmla="*/ 0 h 307"/>
                <a:gd name="T4" fmla="*/ 167 w 167"/>
                <a:gd name="T5" fmla="*/ 31 h 307"/>
                <a:gd name="T6" fmla="*/ 35 w 167"/>
                <a:gd name="T7" fmla="*/ 31 h 307"/>
                <a:gd name="T8" fmla="*/ 35 w 167"/>
                <a:gd name="T9" fmla="*/ 137 h 307"/>
                <a:gd name="T10" fmla="*/ 167 w 167"/>
                <a:gd name="T11" fmla="*/ 137 h 307"/>
                <a:gd name="T12" fmla="*/ 167 w 167"/>
                <a:gd name="T13" fmla="*/ 168 h 307"/>
                <a:gd name="T14" fmla="*/ 35 w 167"/>
                <a:gd name="T15" fmla="*/ 168 h 307"/>
                <a:gd name="T16" fmla="*/ 35 w 167"/>
                <a:gd name="T17" fmla="*/ 276 h 307"/>
                <a:gd name="T18" fmla="*/ 167 w 167"/>
                <a:gd name="T19" fmla="*/ 276 h 307"/>
                <a:gd name="T20" fmla="*/ 167 w 167"/>
                <a:gd name="T21" fmla="*/ 307 h 307"/>
                <a:gd name="T22" fmla="*/ 0 w 167"/>
                <a:gd name="T23" fmla="*/ 307 h 307"/>
                <a:gd name="T24" fmla="*/ 0 w 167"/>
                <a:gd name="T25" fmla="*/ 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7" h="307">
                  <a:moveTo>
                    <a:pt x="0" y="0"/>
                  </a:moveTo>
                  <a:lnTo>
                    <a:pt x="167" y="0"/>
                  </a:lnTo>
                  <a:lnTo>
                    <a:pt x="167" y="31"/>
                  </a:lnTo>
                  <a:lnTo>
                    <a:pt x="35" y="31"/>
                  </a:lnTo>
                  <a:lnTo>
                    <a:pt x="35" y="137"/>
                  </a:lnTo>
                  <a:lnTo>
                    <a:pt x="167" y="137"/>
                  </a:lnTo>
                  <a:lnTo>
                    <a:pt x="167" y="168"/>
                  </a:lnTo>
                  <a:lnTo>
                    <a:pt x="35" y="168"/>
                  </a:lnTo>
                  <a:lnTo>
                    <a:pt x="35" y="276"/>
                  </a:lnTo>
                  <a:lnTo>
                    <a:pt x="167" y="276"/>
                  </a:lnTo>
                  <a:lnTo>
                    <a:pt x="167" y="307"/>
                  </a:lnTo>
                  <a:lnTo>
                    <a:pt x="0" y="30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46" name="Freeform 61">
              <a:extLst>
                <a:ext uri="{FF2B5EF4-FFF2-40B4-BE49-F238E27FC236}">
                  <a16:creationId xmlns:a16="http://schemas.microsoft.com/office/drawing/2014/main" id="{606DE0CA-4B14-5C4C-A528-C551D99D5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8788" y="371475"/>
              <a:ext cx="561975" cy="571500"/>
            </a:xfrm>
            <a:custGeom>
              <a:avLst/>
              <a:gdLst>
                <a:gd name="T0" fmla="*/ 75 w 150"/>
                <a:gd name="T1" fmla="*/ 0 h 150"/>
                <a:gd name="T2" fmla="*/ 71 w 150"/>
                <a:gd name="T3" fmla="*/ 1 h 150"/>
                <a:gd name="T4" fmla="*/ 134 w 150"/>
                <a:gd name="T5" fmla="*/ 67 h 150"/>
                <a:gd name="T6" fmla="*/ 68 w 150"/>
                <a:gd name="T7" fmla="*/ 133 h 150"/>
                <a:gd name="T8" fmla="*/ 1 w 150"/>
                <a:gd name="T9" fmla="*/ 67 h 150"/>
                <a:gd name="T10" fmla="*/ 1 w 150"/>
                <a:gd name="T11" fmla="*/ 63 h 150"/>
                <a:gd name="T12" fmla="*/ 0 w 150"/>
                <a:gd name="T13" fmla="*/ 75 h 150"/>
                <a:gd name="T14" fmla="*/ 75 w 150"/>
                <a:gd name="T15" fmla="*/ 150 h 150"/>
                <a:gd name="T16" fmla="*/ 150 w 150"/>
                <a:gd name="T17" fmla="*/ 75 h 150"/>
                <a:gd name="T18" fmla="*/ 75 w 150"/>
                <a:gd name="T1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0" h="150">
                  <a:moveTo>
                    <a:pt x="75" y="0"/>
                  </a:moveTo>
                  <a:cubicBezTo>
                    <a:pt x="74" y="0"/>
                    <a:pt x="72" y="0"/>
                    <a:pt x="71" y="1"/>
                  </a:cubicBezTo>
                  <a:cubicBezTo>
                    <a:pt x="106" y="2"/>
                    <a:pt x="134" y="31"/>
                    <a:pt x="134" y="67"/>
                  </a:cubicBezTo>
                  <a:cubicBezTo>
                    <a:pt x="134" y="103"/>
                    <a:pt x="104" y="133"/>
                    <a:pt x="68" y="133"/>
                  </a:cubicBezTo>
                  <a:cubicBezTo>
                    <a:pt x="31" y="133"/>
                    <a:pt x="1" y="103"/>
                    <a:pt x="1" y="67"/>
                  </a:cubicBezTo>
                  <a:cubicBezTo>
                    <a:pt x="1" y="66"/>
                    <a:pt x="1" y="64"/>
                    <a:pt x="1" y="63"/>
                  </a:cubicBezTo>
                  <a:cubicBezTo>
                    <a:pt x="1" y="67"/>
                    <a:pt x="0" y="71"/>
                    <a:pt x="0" y="75"/>
                  </a:cubicBezTo>
                  <a:cubicBezTo>
                    <a:pt x="0" y="116"/>
                    <a:pt x="34" y="150"/>
                    <a:pt x="75" y="150"/>
                  </a:cubicBezTo>
                  <a:cubicBezTo>
                    <a:pt x="116" y="150"/>
                    <a:pt x="150" y="116"/>
                    <a:pt x="150" y="75"/>
                  </a:cubicBezTo>
                  <a:cubicBezTo>
                    <a:pt x="150" y="34"/>
                    <a:pt x="116" y="0"/>
                    <a:pt x="7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6ECA884-5EE4-484E-9FB5-DC093329346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611381" y="2476133"/>
            <a:ext cx="4484620" cy="461481"/>
            <a:chOff x="3149600" y="3408363"/>
            <a:chExt cx="4921251" cy="506413"/>
          </a:xfrm>
          <a:solidFill>
            <a:schemeClr val="bg1"/>
          </a:solidFill>
        </p:grpSpPr>
        <p:sp>
          <p:nvSpPr>
            <p:cNvPr id="48" name="Freeform 120">
              <a:extLst>
                <a:ext uri="{FF2B5EF4-FFF2-40B4-BE49-F238E27FC236}">
                  <a16:creationId xmlns:a16="http://schemas.microsoft.com/office/drawing/2014/main" id="{469AE54C-B20D-E745-9D70-40B652FDC03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9600" y="3419476"/>
              <a:ext cx="360363" cy="487363"/>
            </a:xfrm>
            <a:custGeom>
              <a:avLst/>
              <a:gdLst>
                <a:gd name="T0" fmla="*/ 0 w 227"/>
                <a:gd name="T1" fmla="*/ 307 h 307"/>
                <a:gd name="T2" fmla="*/ 0 w 227"/>
                <a:gd name="T3" fmla="*/ 0 h 307"/>
                <a:gd name="T4" fmla="*/ 47 w 227"/>
                <a:gd name="T5" fmla="*/ 0 h 307"/>
                <a:gd name="T6" fmla="*/ 47 w 227"/>
                <a:gd name="T7" fmla="*/ 129 h 307"/>
                <a:gd name="T8" fmla="*/ 179 w 227"/>
                <a:gd name="T9" fmla="*/ 129 h 307"/>
                <a:gd name="T10" fmla="*/ 179 w 227"/>
                <a:gd name="T11" fmla="*/ 0 h 307"/>
                <a:gd name="T12" fmla="*/ 227 w 227"/>
                <a:gd name="T13" fmla="*/ 0 h 307"/>
                <a:gd name="T14" fmla="*/ 227 w 227"/>
                <a:gd name="T15" fmla="*/ 307 h 307"/>
                <a:gd name="T16" fmla="*/ 179 w 227"/>
                <a:gd name="T17" fmla="*/ 307 h 307"/>
                <a:gd name="T18" fmla="*/ 179 w 227"/>
                <a:gd name="T19" fmla="*/ 173 h 307"/>
                <a:gd name="T20" fmla="*/ 47 w 227"/>
                <a:gd name="T21" fmla="*/ 173 h 307"/>
                <a:gd name="T22" fmla="*/ 47 w 227"/>
                <a:gd name="T23" fmla="*/ 307 h 307"/>
                <a:gd name="T24" fmla="*/ 0 w 227"/>
                <a:gd name="T25" fmla="*/ 307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7" h="307">
                  <a:moveTo>
                    <a:pt x="0" y="307"/>
                  </a:moveTo>
                  <a:lnTo>
                    <a:pt x="0" y="0"/>
                  </a:lnTo>
                  <a:lnTo>
                    <a:pt x="47" y="0"/>
                  </a:lnTo>
                  <a:lnTo>
                    <a:pt x="47" y="129"/>
                  </a:lnTo>
                  <a:lnTo>
                    <a:pt x="179" y="129"/>
                  </a:lnTo>
                  <a:lnTo>
                    <a:pt x="179" y="0"/>
                  </a:lnTo>
                  <a:lnTo>
                    <a:pt x="227" y="0"/>
                  </a:lnTo>
                  <a:lnTo>
                    <a:pt x="227" y="307"/>
                  </a:lnTo>
                  <a:lnTo>
                    <a:pt x="179" y="307"/>
                  </a:lnTo>
                  <a:lnTo>
                    <a:pt x="179" y="173"/>
                  </a:lnTo>
                  <a:lnTo>
                    <a:pt x="47" y="173"/>
                  </a:lnTo>
                  <a:lnTo>
                    <a:pt x="47" y="307"/>
                  </a:lnTo>
                  <a:lnTo>
                    <a:pt x="0" y="3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49" name="Freeform 121">
              <a:extLst>
                <a:ext uri="{FF2B5EF4-FFF2-40B4-BE49-F238E27FC236}">
                  <a16:creationId xmlns:a16="http://schemas.microsoft.com/office/drawing/2014/main" id="{227FFA46-56D1-EF48-BFB9-34D8D7BCEB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8863" y="3419476"/>
              <a:ext cx="336550" cy="495300"/>
            </a:xfrm>
            <a:custGeom>
              <a:avLst/>
              <a:gdLst>
                <a:gd name="T0" fmla="*/ 21 w 90"/>
                <a:gd name="T1" fmla="*/ 0 h 130"/>
                <a:gd name="T2" fmla="*/ 21 w 90"/>
                <a:gd name="T3" fmla="*/ 80 h 130"/>
                <a:gd name="T4" fmla="*/ 26 w 90"/>
                <a:gd name="T5" fmla="*/ 102 h 130"/>
                <a:gd name="T6" fmla="*/ 45 w 90"/>
                <a:gd name="T7" fmla="*/ 112 h 130"/>
                <a:gd name="T8" fmla="*/ 65 w 90"/>
                <a:gd name="T9" fmla="*/ 102 h 130"/>
                <a:gd name="T10" fmla="*/ 70 w 90"/>
                <a:gd name="T11" fmla="*/ 80 h 130"/>
                <a:gd name="T12" fmla="*/ 70 w 90"/>
                <a:gd name="T13" fmla="*/ 0 h 130"/>
                <a:gd name="T14" fmla="*/ 90 w 90"/>
                <a:gd name="T15" fmla="*/ 0 h 130"/>
                <a:gd name="T16" fmla="*/ 90 w 90"/>
                <a:gd name="T17" fmla="*/ 80 h 130"/>
                <a:gd name="T18" fmla="*/ 76 w 90"/>
                <a:gd name="T19" fmla="*/ 119 h 130"/>
                <a:gd name="T20" fmla="*/ 46 w 90"/>
                <a:gd name="T21" fmla="*/ 130 h 130"/>
                <a:gd name="T22" fmla="*/ 15 w 90"/>
                <a:gd name="T23" fmla="*/ 119 h 130"/>
                <a:gd name="T24" fmla="*/ 1 w 90"/>
                <a:gd name="T25" fmla="*/ 80 h 130"/>
                <a:gd name="T26" fmla="*/ 1 w 90"/>
                <a:gd name="T27" fmla="*/ 0 h 130"/>
                <a:gd name="T28" fmla="*/ 21 w 90"/>
                <a:gd name="T29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0" h="130">
                  <a:moveTo>
                    <a:pt x="21" y="0"/>
                  </a:moveTo>
                  <a:cubicBezTo>
                    <a:pt x="21" y="80"/>
                    <a:pt x="21" y="80"/>
                    <a:pt x="21" y="80"/>
                  </a:cubicBezTo>
                  <a:cubicBezTo>
                    <a:pt x="21" y="88"/>
                    <a:pt x="21" y="95"/>
                    <a:pt x="26" y="102"/>
                  </a:cubicBezTo>
                  <a:cubicBezTo>
                    <a:pt x="30" y="108"/>
                    <a:pt x="37" y="112"/>
                    <a:pt x="45" y="112"/>
                  </a:cubicBezTo>
                  <a:cubicBezTo>
                    <a:pt x="54" y="112"/>
                    <a:pt x="61" y="108"/>
                    <a:pt x="65" y="102"/>
                  </a:cubicBezTo>
                  <a:cubicBezTo>
                    <a:pt x="70" y="95"/>
                    <a:pt x="70" y="88"/>
                    <a:pt x="70" y="8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90" y="80"/>
                    <a:pt x="90" y="80"/>
                    <a:pt x="90" y="80"/>
                  </a:cubicBezTo>
                  <a:cubicBezTo>
                    <a:pt x="90" y="97"/>
                    <a:pt x="87" y="110"/>
                    <a:pt x="76" y="119"/>
                  </a:cubicBezTo>
                  <a:cubicBezTo>
                    <a:pt x="68" y="126"/>
                    <a:pt x="58" y="130"/>
                    <a:pt x="46" y="130"/>
                  </a:cubicBezTo>
                  <a:cubicBezTo>
                    <a:pt x="36" y="130"/>
                    <a:pt x="23" y="128"/>
                    <a:pt x="15" y="119"/>
                  </a:cubicBezTo>
                  <a:cubicBezTo>
                    <a:pt x="2" y="108"/>
                    <a:pt x="0" y="95"/>
                    <a:pt x="1" y="80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2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50" name="Freeform 122">
              <a:extLst>
                <a:ext uri="{FF2B5EF4-FFF2-40B4-BE49-F238E27FC236}">
                  <a16:creationId xmlns:a16="http://schemas.microsoft.com/office/drawing/2014/main" id="{AB5C7C00-FBA8-7743-8B53-5B04FAD1E5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5900" y="3419476"/>
              <a:ext cx="504825" cy="487363"/>
            </a:xfrm>
            <a:custGeom>
              <a:avLst/>
              <a:gdLst>
                <a:gd name="T0" fmla="*/ 0 w 318"/>
                <a:gd name="T1" fmla="*/ 307 h 307"/>
                <a:gd name="T2" fmla="*/ 0 w 318"/>
                <a:gd name="T3" fmla="*/ 0 h 307"/>
                <a:gd name="T4" fmla="*/ 66 w 318"/>
                <a:gd name="T5" fmla="*/ 0 h 307"/>
                <a:gd name="T6" fmla="*/ 160 w 318"/>
                <a:gd name="T7" fmla="*/ 237 h 307"/>
                <a:gd name="T8" fmla="*/ 252 w 318"/>
                <a:gd name="T9" fmla="*/ 0 h 307"/>
                <a:gd name="T10" fmla="*/ 318 w 318"/>
                <a:gd name="T11" fmla="*/ 0 h 307"/>
                <a:gd name="T12" fmla="*/ 318 w 318"/>
                <a:gd name="T13" fmla="*/ 307 h 307"/>
                <a:gd name="T14" fmla="*/ 273 w 318"/>
                <a:gd name="T15" fmla="*/ 307 h 307"/>
                <a:gd name="T16" fmla="*/ 276 w 318"/>
                <a:gd name="T17" fmla="*/ 48 h 307"/>
                <a:gd name="T18" fmla="*/ 177 w 318"/>
                <a:gd name="T19" fmla="*/ 307 h 307"/>
                <a:gd name="T20" fmla="*/ 144 w 318"/>
                <a:gd name="T21" fmla="*/ 307 h 307"/>
                <a:gd name="T22" fmla="*/ 45 w 318"/>
                <a:gd name="T23" fmla="*/ 48 h 307"/>
                <a:gd name="T24" fmla="*/ 45 w 318"/>
                <a:gd name="T25" fmla="*/ 307 h 307"/>
                <a:gd name="T26" fmla="*/ 0 w 318"/>
                <a:gd name="T27" fmla="*/ 307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8" h="307">
                  <a:moveTo>
                    <a:pt x="0" y="307"/>
                  </a:moveTo>
                  <a:lnTo>
                    <a:pt x="0" y="0"/>
                  </a:lnTo>
                  <a:lnTo>
                    <a:pt x="66" y="0"/>
                  </a:lnTo>
                  <a:lnTo>
                    <a:pt x="160" y="237"/>
                  </a:lnTo>
                  <a:lnTo>
                    <a:pt x="252" y="0"/>
                  </a:lnTo>
                  <a:lnTo>
                    <a:pt x="318" y="0"/>
                  </a:lnTo>
                  <a:lnTo>
                    <a:pt x="318" y="307"/>
                  </a:lnTo>
                  <a:lnTo>
                    <a:pt x="273" y="307"/>
                  </a:lnTo>
                  <a:lnTo>
                    <a:pt x="276" y="48"/>
                  </a:lnTo>
                  <a:lnTo>
                    <a:pt x="177" y="307"/>
                  </a:lnTo>
                  <a:lnTo>
                    <a:pt x="144" y="307"/>
                  </a:lnTo>
                  <a:lnTo>
                    <a:pt x="45" y="48"/>
                  </a:lnTo>
                  <a:lnTo>
                    <a:pt x="45" y="307"/>
                  </a:lnTo>
                  <a:lnTo>
                    <a:pt x="0" y="3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51" name="Freeform 123">
              <a:extLst>
                <a:ext uri="{FF2B5EF4-FFF2-40B4-BE49-F238E27FC236}">
                  <a16:creationId xmlns:a16="http://schemas.microsoft.com/office/drawing/2014/main" id="{35A9BE34-9549-A848-8D5A-2B1D7949B0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83113" y="3419476"/>
              <a:ext cx="460375" cy="487363"/>
            </a:xfrm>
            <a:custGeom>
              <a:avLst/>
              <a:gdLst>
                <a:gd name="T0" fmla="*/ 52 w 290"/>
                <a:gd name="T1" fmla="*/ 307 h 307"/>
                <a:gd name="T2" fmla="*/ 0 w 290"/>
                <a:gd name="T3" fmla="*/ 307 h 307"/>
                <a:gd name="T4" fmla="*/ 125 w 290"/>
                <a:gd name="T5" fmla="*/ 0 h 307"/>
                <a:gd name="T6" fmla="*/ 168 w 290"/>
                <a:gd name="T7" fmla="*/ 0 h 307"/>
                <a:gd name="T8" fmla="*/ 290 w 290"/>
                <a:gd name="T9" fmla="*/ 307 h 307"/>
                <a:gd name="T10" fmla="*/ 238 w 290"/>
                <a:gd name="T11" fmla="*/ 307 h 307"/>
                <a:gd name="T12" fmla="*/ 210 w 290"/>
                <a:gd name="T13" fmla="*/ 235 h 307"/>
                <a:gd name="T14" fmla="*/ 80 w 290"/>
                <a:gd name="T15" fmla="*/ 235 h 307"/>
                <a:gd name="T16" fmla="*/ 52 w 290"/>
                <a:gd name="T17" fmla="*/ 307 h 307"/>
                <a:gd name="T18" fmla="*/ 144 w 290"/>
                <a:gd name="T19" fmla="*/ 57 h 307"/>
                <a:gd name="T20" fmla="*/ 94 w 290"/>
                <a:gd name="T21" fmla="*/ 194 h 307"/>
                <a:gd name="T22" fmla="*/ 196 w 290"/>
                <a:gd name="T23" fmla="*/ 194 h 307"/>
                <a:gd name="T24" fmla="*/ 144 w 290"/>
                <a:gd name="T25" fmla="*/ 57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0" h="307">
                  <a:moveTo>
                    <a:pt x="52" y="307"/>
                  </a:moveTo>
                  <a:lnTo>
                    <a:pt x="0" y="307"/>
                  </a:lnTo>
                  <a:lnTo>
                    <a:pt x="125" y="0"/>
                  </a:lnTo>
                  <a:lnTo>
                    <a:pt x="168" y="0"/>
                  </a:lnTo>
                  <a:lnTo>
                    <a:pt x="290" y="307"/>
                  </a:lnTo>
                  <a:lnTo>
                    <a:pt x="238" y="307"/>
                  </a:lnTo>
                  <a:lnTo>
                    <a:pt x="210" y="235"/>
                  </a:lnTo>
                  <a:lnTo>
                    <a:pt x="80" y="235"/>
                  </a:lnTo>
                  <a:lnTo>
                    <a:pt x="52" y="307"/>
                  </a:lnTo>
                  <a:close/>
                  <a:moveTo>
                    <a:pt x="144" y="57"/>
                  </a:moveTo>
                  <a:lnTo>
                    <a:pt x="94" y="194"/>
                  </a:lnTo>
                  <a:lnTo>
                    <a:pt x="196" y="194"/>
                  </a:lnTo>
                  <a:lnTo>
                    <a:pt x="144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52" name="Freeform 124">
              <a:extLst>
                <a:ext uri="{FF2B5EF4-FFF2-40B4-BE49-F238E27FC236}">
                  <a16:creationId xmlns:a16="http://schemas.microsoft.com/office/drawing/2014/main" id="{FDFAF812-D147-7B44-B8BA-D5920739A2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5875" y="3419476"/>
              <a:ext cx="393700" cy="487363"/>
            </a:xfrm>
            <a:custGeom>
              <a:avLst/>
              <a:gdLst>
                <a:gd name="T0" fmla="*/ 201 w 248"/>
                <a:gd name="T1" fmla="*/ 233 h 307"/>
                <a:gd name="T2" fmla="*/ 201 w 248"/>
                <a:gd name="T3" fmla="*/ 0 h 307"/>
                <a:gd name="T4" fmla="*/ 248 w 248"/>
                <a:gd name="T5" fmla="*/ 0 h 307"/>
                <a:gd name="T6" fmla="*/ 248 w 248"/>
                <a:gd name="T7" fmla="*/ 307 h 307"/>
                <a:gd name="T8" fmla="*/ 203 w 248"/>
                <a:gd name="T9" fmla="*/ 307 h 307"/>
                <a:gd name="T10" fmla="*/ 45 w 248"/>
                <a:gd name="T11" fmla="*/ 72 h 307"/>
                <a:gd name="T12" fmla="*/ 45 w 248"/>
                <a:gd name="T13" fmla="*/ 307 h 307"/>
                <a:gd name="T14" fmla="*/ 0 w 248"/>
                <a:gd name="T15" fmla="*/ 307 h 307"/>
                <a:gd name="T16" fmla="*/ 0 w 248"/>
                <a:gd name="T17" fmla="*/ 0 h 307"/>
                <a:gd name="T18" fmla="*/ 45 w 248"/>
                <a:gd name="T19" fmla="*/ 0 h 307"/>
                <a:gd name="T20" fmla="*/ 201 w 248"/>
                <a:gd name="T21" fmla="*/ 233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8" h="307">
                  <a:moveTo>
                    <a:pt x="201" y="233"/>
                  </a:moveTo>
                  <a:lnTo>
                    <a:pt x="201" y="0"/>
                  </a:lnTo>
                  <a:lnTo>
                    <a:pt x="248" y="0"/>
                  </a:lnTo>
                  <a:lnTo>
                    <a:pt x="248" y="307"/>
                  </a:lnTo>
                  <a:lnTo>
                    <a:pt x="203" y="307"/>
                  </a:lnTo>
                  <a:lnTo>
                    <a:pt x="45" y="72"/>
                  </a:lnTo>
                  <a:lnTo>
                    <a:pt x="45" y="307"/>
                  </a:lnTo>
                  <a:lnTo>
                    <a:pt x="0" y="307"/>
                  </a:lnTo>
                  <a:lnTo>
                    <a:pt x="0" y="0"/>
                  </a:lnTo>
                  <a:lnTo>
                    <a:pt x="45" y="0"/>
                  </a:lnTo>
                  <a:lnTo>
                    <a:pt x="201" y="2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53" name="Freeform 125">
              <a:extLst>
                <a:ext uri="{FF2B5EF4-FFF2-40B4-BE49-F238E27FC236}">
                  <a16:creationId xmlns:a16="http://schemas.microsoft.com/office/drawing/2014/main" id="{DF0E4478-A94A-934C-BD40-3D843C0B9A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6250" y="3408363"/>
              <a:ext cx="311150" cy="506413"/>
            </a:xfrm>
            <a:custGeom>
              <a:avLst/>
              <a:gdLst>
                <a:gd name="T0" fmla="*/ 20 w 83"/>
                <a:gd name="T1" fmla="*/ 93 h 133"/>
                <a:gd name="T2" fmla="*/ 42 w 83"/>
                <a:gd name="T3" fmla="*/ 116 h 133"/>
                <a:gd name="T4" fmla="*/ 63 w 83"/>
                <a:gd name="T5" fmla="*/ 96 h 133"/>
                <a:gd name="T6" fmla="*/ 35 w 83"/>
                <a:gd name="T7" fmla="*/ 72 h 133"/>
                <a:gd name="T8" fmla="*/ 2 w 83"/>
                <a:gd name="T9" fmla="*/ 37 h 133"/>
                <a:gd name="T10" fmla="*/ 42 w 83"/>
                <a:gd name="T11" fmla="*/ 0 h 133"/>
                <a:gd name="T12" fmla="*/ 81 w 83"/>
                <a:gd name="T13" fmla="*/ 36 h 133"/>
                <a:gd name="T14" fmla="*/ 61 w 83"/>
                <a:gd name="T15" fmla="*/ 36 h 133"/>
                <a:gd name="T16" fmla="*/ 42 w 83"/>
                <a:gd name="T17" fmla="*/ 18 h 133"/>
                <a:gd name="T18" fmla="*/ 22 w 83"/>
                <a:gd name="T19" fmla="*/ 36 h 133"/>
                <a:gd name="T20" fmla="*/ 52 w 83"/>
                <a:gd name="T21" fmla="*/ 59 h 133"/>
                <a:gd name="T22" fmla="*/ 83 w 83"/>
                <a:gd name="T23" fmla="*/ 95 h 133"/>
                <a:gd name="T24" fmla="*/ 42 w 83"/>
                <a:gd name="T25" fmla="*/ 133 h 133"/>
                <a:gd name="T26" fmla="*/ 0 w 83"/>
                <a:gd name="T27" fmla="*/ 93 h 133"/>
                <a:gd name="T28" fmla="*/ 20 w 83"/>
                <a:gd name="T29" fmla="*/ 9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3" h="133">
                  <a:moveTo>
                    <a:pt x="20" y="93"/>
                  </a:moveTo>
                  <a:cubicBezTo>
                    <a:pt x="22" y="112"/>
                    <a:pt x="35" y="116"/>
                    <a:pt x="42" y="116"/>
                  </a:cubicBezTo>
                  <a:cubicBezTo>
                    <a:pt x="53" y="116"/>
                    <a:pt x="63" y="107"/>
                    <a:pt x="63" y="96"/>
                  </a:cubicBezTo>
                  <a:cubicBezTo>
                    <a:pt x="63" y="81"/>
                    <a:pt x="51" y="78"/>
                    <a:pt x="35" y="72"/>
                  </a:cubicBezTo>
                  <a:cubicBezTo>
                    <a:pt x="24" y="69"/>
                    <a:pt x="2" y="61"/>
                    <a:pt x="2" y="37"/>
                  </a:cubicBezTo>
                  <a:cubicBezTo>
                    <a:pt x="2" y="13"/>
                    <a:pt x="22" y="0"/>
                    <a:pt x="42" y="0"/>
                  </a:cubicBezTo>
                  <a:cubicBezTo>
                    <a:pt x="59" y="0"/>
                    <a:pt x="79" y="9"/>
                    <a:pt x="81" y="36"/>
                  </a:cubicBezTo>
                  <a:cubicBezTo>
                    <a:pt x="61" y="36"/>
                    <a:pt x="61" y="36"/>
                    <a:pt x="61" y="36"/>
                  </a:cubicBezTo>
                  <a:cubicBezTo>
                    <a:pt x="60" y="29"/>
                    <a:pt x="56" y="18"/>
                    <a:pt x="42" y="18"/>
                  </a:cubicBezTo>
                  <a:cubicBezTo>
                    <a:pt x="31" y="18"/>
                    <a:pt x="22" y="25"/>
                    <a:pt x="22" y="36"/>
                  </a:cubicBezTo>
                  <a:cubicBezTo>
                    <a:pt x="22" y="48"/>
                    <a:pt x="32" y="51"/>
                    <a:pt x="52" y="59"/>
                  </a:cubicBezTo>
                  <a:cubicBezTo>
                    <a:pt x="68" y="66"/>
                    <a:pt x="83" y="74"/>
                    <a:pt x="83" y="95"/>
                  </a:cubicBezTo>
                  <a:cubicBezTo>
                    <a:pt x="83" y="115"/>
                    <a:pt x="69" y="133"/>
                    <a:pt x="42" y="133"/>
                  </a:cubicBezTo>
                  <a:cubicBezTo>
                    <a:pt x="17" y="133"/>
                    <a:pt x="0" y="118"/>
                    <a:pt x="0" y="93"/>
                  </a:cubicBezTo>
                  <a:lnTo>
                    <a:pt x="20" y="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54" name="Freeform 126">
              <a:extLst>
                <a:ext uri="{FF2B5EF4-FFF2-40B4-BE49-F238E27FC236}">
                  <a16:creationId xmlns:a16="http://schemas.microsoft.com/office/drawing/2014/main" id="{DFB71D88-286E-F249-8208-E41AE111D2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62725" y="3419476"/>
              <a:ext cx="307975" cy="487363"/>
            </a:xfrm>
            <a:custGeom>
              <a:avLst/>
              <a:gdLst>
                <a:gd name="T0" fmla="*/ 34 w 82"/>
                <a:gd name="T1" fmla="*/ 0 h 128"/>
                <a:gd name="T2" fmla="*/ 69 w 82"/>
                <a:gd name="T3" fmla="*/ 8 h 128"/>
                <a:gd name="T4" fmla="*/ 82 w 82"/>
                <a:gd name="T5" fmla="*/ 38 h 128"/>
                <a:gd name="T6" fmla="*/ 69 w 82"/>
                <a:gd name="T7" fmla="*/ 69 h 128"/>
                <a:gd name="T8" fmla="*/ 35 w 82"/>
                <a:gd name="T9" fmla="*/ 77 h 128"/>
                <a:gd name="T10" fmla="*/ 15 w 82"/>
                <a:gd name="T11" fmla="*/ 77 h 128"/>
                <a:gd name="T12" fmla="*/ 15 w 82"/>
                <a:gd name="T13" fmla="*/ 128 h 128"/>
                <a:gd name="T14" fmla="*/ 0 w 82"/>
                <a:gd name="T15" fmla="*/ 128 h 128"/>
                <a:gd name="T16" fmla="*/ 0 w 82"/>
                <a:gd name="T17" fmla="*/ 0 h 128"/>
                <a:gd name="T18" fmla="*/ 34 w 82"/>
                <a:gd name="T19" fmla="*/ 0 h 128"/>
                <a:gd name="T20" fmla="*/ 15 w 82"/>
                <a:gd name="T21" fmla="*/ 65 h 128"/>
                <a:gd name="T22" fmla="*/ 35 w 82"/>
                <a:gd name="T23" fmla="*/ 65 h 128"/>
                <a:gd name="T24" fmla="*/ 59 w 82"/>
                <a:gd name="T25" fmla="*/ 60 h 128"/>
                <a:gd name="T26" fmla="*/ 68 w 82"/>
                <a:gd name="T27" fmla="*/ 39 h 128"/>
                <a:gd name="T28" fmla="*/ 59 w 82"/>
                <a:gd name="T29" fmla="*/ 18 h 128"/>
                <a:gd name="T30" fmla="*/ 35 w 82"/>
                <a:gd name="T31" fmla="*/ 12 h 128"/>
                <a:gd name="T32" fmla="*/ 15 w 82"/>
                <a:gd name="T33" fmla="*/ 12 h 128"/>
                <a:gd name="T34" fmla="*/ 15 w 82"/>
                <a:gd name="T35" fmla="*/ 65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2" h="128">
                  <a:moveTo>
                    <a:pt x="34" y="0"/>
                  </a:moveTo>
                  <a:cubicBezTo>
                    <a:pt x="52" y="0"/>
                    <a:pt x="61" y="2"/>
                    <a:pt x="69" y="8"/>
                  </a:cubicBezTo>
                  <a:cubicBezTo>
                    <a:pt x="77" y="15"/>
                    <a:pt x="82" y="26"/>
                    <a:pt x="82" y="38"/>
                  </a:cubicBezTo>
                  <a:cubicBezTo>
                    <a:pt x="82" y="51"/>
                    <a:pt x="77" y="63"/>
                    <a:pt x="69" y="69"/>
                  </a:cubicBezTo>
                  <a:cubicBezTo>
                    <a:pt x="61" y="75"/>
                    <a:pt x="52" y="77"/>
                    <a:pt x="35" y="77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128"/>
                    <a:pt x="15" y="128"/>
                    <a:pt x="15" y="128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4" y="0"/>
                  </a:lnTo>
                  <a:close/>
                  <a:moveTo>
                    <a:pt x="15" y="65"/>
                  </a:moveTo>
                  <a:cubicBezTo>
                    <a:pt x="35" y="65"/>
                    <a:pt x="35" y="65"/>
                    <a:pt x="35" y="65"/>
                  </a:cubicBezTo>
                  <a:cubicBezTo>
                    <a:pt x="46" y="65"/>
                    <a:pt x="52" y="64"/>
                    <a:pt x="59" y="60"/>
                  </a:cubicBezTo>
                  <a:cubicBezTo>
                    <a:pt x="64" y="56"/>
                    <a:pt x="68" y="48"/>
                    <a:pt x="68" y="39"/>
                  </a:cubicBezTo>
                  <a:cubicBezTo>
                    <a:pt x="68" y="30"/>
                    <a:pt x="64" y="21"/>
                    <a:pt x="59" y="18"/>
                  </a:cubicBezTo>
                  <a:cubicBezTo>
                    <a:pt x="52" y="14"/>
                    <a:pt x="46" y="12"/>
                    <a:pt x="35" y="12"/>
                  </a:cubicBezTo>
                  <a:cubicBezTo>
                    <a:pt x="15" y="12"/>
                    <a:pt x="15" y="12"/>
                    <a:pt x="15" y="12"/>
                  </a:cubicBezTo>
                  <a:lnTo>
                    <a:pt x="15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55" name="Freeform 127">
              <a:extLst>
                <a:ext uri="{FF2B5EF4-FFF2-40B4-BE49-F238E27FC236}">
                  <a16:creationId xmlns:a16="http://schemas.microsoft.com/office/drawing/2014/main" id="{0D0BC535-7C3F-8E46-916E-C5BF12F25C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24663" y="3419476"/>
              <a:ext cx="449263" cy="487363"/>
            </a:xfrm>
            <a:custGeom>
              <a:avLst/>
              <a:gdLst>
                <a:gd name="T0" fmla="*/ 36 w 283"/>
                <a:gd name="T1" fmla="*/ 307 h 307"/>
                <a:gd name="T2" fmla="*/ 0 w 283"/>
                <a:gd name="T3" fmla="*/ 307 h 307"/>
                <a:gd name="T4" fmla="*/ 125 w 283"/>
                <a:gd name="T5" fmla="*/ 0 h 307"/>
                <a:gd name="T6" fmla="*/ 158 w 283"/>
                <a:gd name="T7" fmla="*/ 0 h 307"/>
                <a:gd name="T8" fmla="*/ 283 w 283"/>
                <a:gd name="T9" fmla="*/ 307 h 307"/>
                <a:gd name="T10" fmla="*/ 246 w 283"/>
                <a:gd name="T11" fmla="*/ 307 h 307"/>
                <a:gd name="T12" fmla="*/ 210 w 283"/>
                <a:gd name="T13" fmla="*/ 221 h 307"/>
                <a:gd name="T14" fmla="*/ 71 w 283"/>
                <a:gd name="T15" fmla="*/ 221 h 307"/>
                <a:gd name="T16" fmla="*/ 36 w 283"/>
                <a:gd name="T17" fmla="*/ 307 h 307"/>
                <a:gd name="T18" fmla="*/ 139 w 283"/>
                <a:gd name="T19" fmla="*/ 38 h 307"/>
                <a:gd name="T20" fmla="*/ 80 w 283"/>
                <a:gd name="T21" fmla="*/ 192 h 307"/>
                <a:gd name="T22" fmla="*/ 201 w 283"/>
                <a:gd name="T23" fmla="*/ 192 h 307"/>
                <a:gd name="T24" fmla="*/ 139 w 283"/>
                <a:gd name="T25" fmla="*/ 38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3" h="307">
                  <a:moveTo>
                    <a:pt x="36" y="307"/>
                  </a:moveTo>
                  <a:lnTo>
                    <a:pt x="0" y="307"/>
                  </a:lnTo>
                  <a:lnTo>
                    <a:pt x="125" y="0"/>
                  </a:lnTo>
                  <a:lnTo>
                    <a:pt x="158" y="0"/>
                  </a:lnTo>
                  <a:lnTo>
                    <a:pt x="283" y="307"/>
                  </a:lnTo>
                  <a:lnTo>
                    <a:pt x="246" y="307"/>
                  </a:lnTo>
                  <a:lnTo>
                    <a:pt x="210" y="221"/>
                  </a:lnTo>
                  <a:lnTo>
                    <a:pt x="71" y="221"/>
                  </a:lnTo>
                  <a:lnTo>
                    <a:pt x="36" y="307"/>
                  </a:lnTo>
                  <a:close/>
                  <a:moveTo>
                    <a:pt x="139" y="38"/>
                  </a:moveTo>
                  <a:lnTo>
                    <a:pt x="80" y="192"/>
                  </a:lnTo>
                  <a:lnTo>
                    <a:pt x="201" y="192"/>
                  </a:lnTo>
                  <a:lnTo>
                    <a:pt x="139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56" name="Freeform 128">
              <a:extLst>
                <a:ext uri="{FF2B5EF4-FFF2-40B4-BE49-F238E27FC236}">
                  <a16:creationId xmlns:a16="http://schemas.microsoft.com/office/drawing/2014/main" id="{38018BA1-76E8-7542-8CFE-70B78AC85F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0750" y="3411538"/>
              <a:ext cx="471488" cy="503238"/>
            </a:xfrm>
            <a:custGeom>
              <a:avLst/>
              <a:gdLst>
                <a:gd name="T0" fmla="*/ 126 w 126"/>
                <a:gd name="T1" fmla="*/ 95 h 132"/>
                <a:gd name="T2" fmla="*/ 67 w 126"/>
                <a:gd name="T3" fmla="*/ 132 h 132"/>
                <a:gd name="T4" fmla="*/ 0 w 126"/>
                <a:gd name="T5" fmla="*/ 66 h 132"/>
                <a:gd name="T6" fmla="*/ 67 w 126"/>
                <a:gd name="T7" fmla="*/ 0 h 132"/>
                <a:gd name="T8" fmla="*/ 126 w 126"/>
                <a:gd name="T9" fmla="*/ 37 h 132"/>
                <a:gd name="T10" fmla="*/ 111 w 126"/>
                <a:gd name="T11" fmla="*/ 37 h 132"/>
                <a:gd name="T12" fmla="*/ 67 w 126"/>
                <a:gd name="T13" fmla="*/ 12 h 132"/>
                <a:gd name="T14" fmla="*/ 15 w 126"/>
                <a:gd name="T15" fmla="*/ 66 h 132"/>
                <a:gd name="T16" fmla="*/ 67 w 126"/>
                <a:gd name="T17" fmla="*/ 119 h 132"/>
                <a:gd name="T18" fmla="*/ 111 w 126"/>
                <a:gd name="T19" fmla="*/ 95 h 132"/>
                <a:gd name="T20" fmla="*/ 126 w 126"/>
                <a:gd name="T21" fmla="*/ 95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6" h="132">
                  <a:moveTo>
                    <a:pt x="126" y="95"/>
                  </a:moveTo>
                  <a:cubicBezTo>
                    <a:pt x="118" y="115"/>
                    <a:pt x="95" y="132"/>
                    <a:pt x="67" y="132"/>
                  </a:cubicBezTo>
                  <a:cubicBezTo>
                    <a:pt x="29" y="132"/>
                    <a:pt x="0" y="103"/>
                    <a:pt x="0" y="66"/>
                  </a:cubicBezTo>
                  <a:cubicBezTo>
                    <a:pt x="0" y="29"/>
                    <a:pt x="29" y="0"/>
                    <a:pt x="67" y="0"/>
                  </a:cubicBezTo>
                  <a:cubicBezTo>
                    <a:pt x="99" y="0"/>
                    <a:pt x="119" y="21"/>
                    <a:pt x="126" y="37"/>
                  </a:cubicBezTo>
                  <a:cubicBezTo>
                    <a:pt x="111" y="37"/>
                    <a:pt x="111" y="37"/>
                    <a:pt x="111" y="37"/>
                  </a:cubicBezTo>
                  <a:cubicBezTo>
                    <a:pt x="106" y="29"/>
                    <a:pt x="92" y="12"/>
                    <a:pt x="67" y="12"/>
                  </a:cubicBezTo>
                  <a:cubicBezTo>
                    <a:pt x="37" y="12"/>
                    <a:pt x="15" y="36"/>
                    <a:pt x="15" y="66"/>
                  </a:cubicBezTo>
                  <a:cubicBezTo>
                    <a:pt x="15" y="96"/>
                    <a:pt x="37" y="119"/>
                    <a:pt x="67" y="119"/>
                  </a:cubicBezTo>
                  <a:cubicBezTo>
                    <a:pt x="94" y="119"/>
                    <a:pt x="108" y="100"/>
                    <a:pt x="111" y="95"/>
                  </a:cubicBezTo>
                  <a:lnTo>
                    <a:pt x="126" y="9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57" name="Freeform 129">
              <a:extLst>
                <a:ext uri="{FF2B5EF4-FFF2-40B4-BE49-F238E27FC236}">
                  <a16:creationId xmlns:a16="http://schemas.microsoft.com/office/drawing/2014/main" id="{CB1C5A28-62A0-CB43-B8B2-9D79A40CC0F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5738" y="3419476"/>
              <a:ext cx="265113" cy="487363"/>
            </a:xfrm>
            <a:custGeom>
              <a:avLst/>
              <a:gdLst>
                <a:gd name="T0" fmla="*/ 0 w 167"/>
                <a:gd name="T1" fmla="*/ 0 h 307"/>
                <a:gd name="T2" fmla="*/ 167 w 167"/>
                <a:gd name="T3" fmla="*/ 0 h 307"/>
                <a:gd name="T4" fmla="*/ 167 w 167"/>
                <a:gd name="T5" fmla="*/ 29 h 307"/>
                <a:gd name="T6" fmla="*/ 33 w 167"/>
                <a:gd name="T7" fmla="*/ 29 h 307"/>
                <a:gd name="T8" fmla="*/ 33 w 167"/>
                <a:gd name="T9" fmla="*/ 137 h 307"/>
                <a:gd name="T10" fmla="*/ 167 w 167"/>
                <a:gd name="T11" fmla="*/ 137 h 307"/>
                <a:gd name="T12" fmla="*/ 167 w 167"/>
                <a:gd name="T13" fmla="*/ 168 h 307"/>
                <a:gd name="T14" fmla="*/ 33 w 167"/>
                <a:gd name="T15" fmla="*/ 168 h 307"/>
                <a:gd name="T16" fmla="*/ 33 w 167"/>
                <a:gd name="T17" fmla="*/ 276 h 307"/>
                <a:gd name="T18" fmla="*/ 167 w 167"/>
                <a:gd name="T19" fmla="*/ 276 h 307"/>
                <a:gd name="T20" fmla="*/ 167 w 167"/>
                <a:gd name="T21" fmla="*/ 307 h 307"/>
                <a:gd name="T22" fmla="*/ 0 w 167"/>
                <a:gd name="T23" fmla="*/ 307 h 307"/>
                <a:gd name="T24" fmla="*/ 0 w 167"/>
                <a:gd name="T25" fmla="*/ 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7" h="307">
                  <a:moveTo>
                    <a:pt x="0" y="0"/>
                  </a:moveTo>
                  <a:lnTo>
                    <a:pt x="167" y="0"/>
                  </a:lnTo>
                  <a:lnTo>
                    <a:pt x="167" y="29"/>
                  </a:lnTo>
                  <a:lnTo>
                    <a:pt x="33" y="29"/>
                  </a:lnTo>
                  <a:lnTo>
                    <a:pt x="33" y="137"/>
                  </a:lnTo>
                  <a:lnTo>
                    <a:pt x="167" y="137"/>
                  </a:lnTo>
                  <a:lnTo>
                    <a:pt x="167" y="168"/>
                  </a:lnTo>
                  <a:lnTo>
                    <a:pt x="33" y="168"/>
                  </a:lnTo>
                  <a:lnTo>
                    <a:pt x="33" y="276"/>
                  </a:lnTo>
                  <a:lnTo>
                    <a:pt x="167" y="276"/>
                  </a:lnTo>
                  <a:lnTo>
                    <a:pt x="167" y="307"/>
                  </a:lnTo>
                  <a:lnTo>
                    <a:pt x="0" y="30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58" name="Freeform 130">
              <a:extLst>
                <a:ext uri="{FF2B5EF4-FFF2-40B4-BE49-F238E27FC236}">
                  <a16:creationId xmlns:a16="http://schemas.microsoft.com/office/drawing/2014/main" id="{44B8F4C0-EE2E-9F44-A00A-E5EE6723B9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5063" y="3411538"/>
              <a:ext cx="288925" cy="503238"/>
            </a:xfrm>
            <a:custGeom>
              <a:avLst/>
              <a:gdLst>
                <a:gd name="T0" fmla="*/ 46 w 77"/>
                <a:gd name="T1" fmla="*/ 60 h 132"/>
                <a:gd name="T2" fmla="*/ 14 w 77"/>
                <a:gd name="T3" fmla="*/ 34 h 132"/>
                <a:gd name="T4" fmla="*/ 38 w 77"/>
                <a:gd name="T5" fmla="*/ 12 h 132"/>
                <a:gd name="T6" fmla="*/ 60 w 77"/>
                <a:gd name="T7" fmla="*/ 33 h 132"/>
                <a:gd name="T8" fmla="*/ 74 w 77"/>
                <a:gd name="T9" fmla="*/ 33 h 132"/>
                <a:gd name="T10" fmla="*/ 38 w 77"/>
                <a:gd name="T11" fmla="*/ 0 h 132"/>
                <a:gd name="T12" fmla="*/ 0 w 77"/>
                <a:gd name="T13" fmla="*/ 35 h 132"/>
                <a:gd name="T14" fmla="*/ 33 w 77"/>
                <a:gd name="T15" fmla="*/ 69 h 132"/>
                <a:gd name="T16" fmla="*/ 63 w 77"/>
                <a:gd name="T17" fmla="*/ 96 h 132"/>
                <a:gd name="T18" fmla="*/ 37 w 77"/>
                <a:gd name="T19" fmla="*/ 120 h 132"/>
                <a:gd name="T20" fmla="*/ 21 w 77"/>
                <a:gd name="T21" fmla="*/ 114 h 132"/>
                <a:gd name="T22" fmla="*/ 18 w 77"/>
                <a:gd name="T23" fmla="*/ 128 h 132"/>
                <a:gd name="T24" fmla="*/ 38 w 77"/>
                <a:gd name="T25" fmla="*/ 132 h 132"/>
                <a:gd name="T26" fmla="*/ 77 w 77"/>
                <a:gd name="T27" fmla="*/ 95 h 132"/>
                <a:gd name="T28" fmla="*/ 46 w 77"/>
                <a:gd name="T29" fmla="*/ 6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7" h="132">
                  <a:moveTo>
                    <a:pt x="46" y="60"/>
                  </a:moveTo>
                  <a:cubicBezTo>
                    <a:pt x="27" y="53"/>
                    <a:pt x="14" y="49"/>
                    <a:pt x="14" y="34"/>
                  </a:cubicBezTo>
                  <a:cubicBezTo>
                    <a:pt x="14" y="20"/>
                    <a:pt x="25" y="12"/>
                    <a:pt x="38" y="12"/>
                  </a:cubicBezTo>
                  <a:cubicBezTo>
                    <a:pt x="54" y="12"/>
                    <a:pt x="59" y="24"/>
                    <a:pt x="60" y="33"/>
                  </a:cubicBezTo>
                  <a:cubicBezTo>
                    <a:pt x="74" y="33"/>
                    <a:pt x="74" y="33"/>
                    <a:pt x="74" y="33"/>
                  </a:cubicBezTo>
                  <a:cubicBezTo>
                    <a:pt x="72" y="8"/>
                    <a:pt x="54" y="0"/>
                    <a:pt x="38" y="0"/>
                  </a:cubicBezTo>
                  <a:cubicBezTo>
                    <a:pt x="19" y="0"/>
                    <a:pt x="0" y="12"/>
                    <a:pt x="0" y="35"/>
                  </a:cubicBezTo>
                  <a:cubicBezTo>
                    <a:pt x="0" y="59"/>
                    <a:pt x="22" y="66"/>
                    <a:pt x="33" y="69"/>
                  </a:cubicBezTo>
                  <a:cubicBezTo>
                    <a:pt x="48" y="74"/>
                    <a:pt x="63" y="78"/>
                    <a:pt x="63" y="96"/>
                  </a:cubicBezTo>
                  <a:cubicBezTo>
                    <a:pt x="63" y="110"/>
                    <a:pt x="51" y="120"/>
                    <a:pt x="37" y="120"/>
                  </a:cubicBezTo>
                  <a:cubicBezTo>
                    <a:pt x="33" y="120"/>
                    <a:pt x="26" y="119"/>
                    <a:pt x="21" y="114"/>
                  </a:cubicBezTo>
                  <a:cubicBezTo>
                    <a:pt x="18" y="128"/>
                    <a:pt x="18" y="128"/>
                    <a:pt x="18" y="128"/>
                  </a:cubicBezTo>
                  <a:cubicBezTo>
                    <a:pt x="24" y="131"/>
                    <a:pt x="30" y="132"/>
                    <a:pt x="38" y="132"/>
                  </a:cubicBezTo>
                  <a:cubicBezTo>
                    <a:pt x="61" y="132"/>
                    <a:pt x="77" y="115"/>
                    <a:pt x="77" y="95"/>
                  </a:cubicBezTo>
                  <a:cubicBezTo>
                    <a:pt x="77" y="71"/>
                    <a:pt x="58" y="64"/>
                    <a:pt x="46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59" name="Freeform 131">
              <a:extLst>
                <a:ext uri="{FF2B5EF4-FFF2-40B4-BE49-F238E27FC236}">
                  <a16:creationId xmlns:a16="http://schemas.microsoft.com/office/drawing/2014/main" id="{9923C8C8-C2F7-A242-81A5-35CC0CADC4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30900" y="3609976"/>
              <a:ext cx="104775" cy="296863"/>
            </a:xfrm>
            <a:custGeom>
              <a:avLst/>
              <a:gdLst>
                <a:gd name="T0" fmla="*/ 26 w 66"/>
                <a:gd name="T1" fmla="*/ 48 h 187"/>
                <a:gd name="T2" fmla="*/ 56 w 66"/>
                <a:gd name="T3" fmla="*/ 48 h 187"/>
                <a:gd name="T4" fmla="*/ 33 w 66"/>
                <a:gd name="T5" fmla="*/ 187 h 187"/>
                <a:gd name="T6" fmla="*/ 0 w 66"/>
                <a:gd name="T7" fmla="*/ 187 h 187"/>
                <a:gd name="T8" fmla="*/ 26 w 66"/>
                <a:gd name="T9" fmla="*/ 48 h 187"/>
                <a:gd name="T10" fmla="*/ 33 w 66"/>
                <a:gd name="T11" fmla="*/ 0 h 187"/>
                <a:gd name="T12" fmla="*/ 66 w 66"/>
                <a:gd name="T13" fmla="*/ 0 h 187"/>
                <a:gd name="T14" fmla="*/ 61 w 66"/>
                <a:gd name="T15" fmla="*/ 29 h 187"/>
                <a:gd name="T16" fmla="*/ 28 w 66"/>
                <a:gd name="T17" fmla="*/ 29 h 187"/>
                <a:gd name="T18" fmla="*/ 33 w 66"/>
                <a:gd name="T1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87">
                  <a:moveTo>
                    <a:pt x="26" y="48"/>
                  </a:moveTo>
                  <a:lnTo>
                    <a:pt x="56" y="48"/>
                  </a:lnTo>
                  <a:lnTo>
                    <a:pt x="33" y="187"/>
                  </a:lnTo>
                  <a:lnTo>
                    <a:pt x="0" y="187"/>
                  </a:lnTo>
                  <a:lnTo>
                    <a:pt x="26" y="48"/>
                  </a:lnTo>
                  <a:close/>
                  <a:moveTo>
                    <a:pt x="33" y="0"/>
                  </a:moveTo>
                  <a:lnTo>
                    <a:pt x="66" y="0"/>
                  </a:lnTo>
                  <a:lnTo>
                    <a:pt x="61" y="29"/>
                  </a:lnTo>
                  <a:lnTo>
                    <a:pt x="28" y="29"/>
                  </a:lnTo>
                  <a:lnTo>
                    <a:pt x="3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7D7D7D"/>
                </a:solidFill>
                <a:latin typeface="Helvetica" pitchFamily="2" charset="0"/>
              </a:endParaRPr>
            </a:p>
          </p:txBody>
        </p:sp>
        <p:sp>
          <p:nvSpPr>
            <p:cNvPr id="63" name="Freeform 132">
              <a:extLst>
                <a:ext uri="{FF2B5EF4-FFF2-40B4-BE49-F238E27FC236}">
                  <a16:creationId xmlns:a16="http://schemas.microsoft.com/office/drawing/2014/main" id="{26E76FB2-36D7-3E4D-B62D-04EEE88746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675" y="3678238"/>
              <a:ext cx="228600" cy="228600"/>
            </a:xfrm>
            <a:custGeom>
              <a:avLst/>
              <a:gdLst>
                <a:gd name="T0" fmla="*/ 11 w 61"/>
                <a:gd name="T1" fmla="*/ 2 h 60"/>
                <a:gd name="T2" fmla="*/ 23 w 61"/>
                <a:gd name="T3" fmla="*/ 2 h 60"/>
                <a:gd name="T4" fmla="*/ 22 w 61"/>
                <a:gd name="T5" fmla="*/ 10 h 60"/>
                <a:gd name="T6" fmla="*/ 42 w 61"/>
                <a:gd name="T7" fmla="*/ 0 h 60"/>
                <a:gd name="T8" fmla="*/ 59 w 61"/>
                <a:gd name="T9" fmla="*/ 25 h 60"/>
                <a:gd name="T10" fmla="*/ 53 w 61"/>
                <a:gd name="T11" fmla="*/ 60 h 60"/>
                <a:gd name="T12" fmla="*/ 39 w 61"/>
                <a:gd name="T13" fmla="*/ 60 h 60"/>
                <a:gd name="T14" fmla="*/ 45 w 61"/>
                <a:gd name="T15" fmla="*/ 29 h 60"/>
                <a:gd name="T16" fmla="*/ 35 w 61"/>
                <a:gd name="T17" fmla="*/ 13 h 60"/>
                <a:gd name="T18" fmla="*/ 19 w 61"/>
                <a:gd name="T19" fmla="*/ 28 h 60"/>
                <a:gd name="T20" fmla="*/ 14 w 61"/>
                <a:gd name="T21" fmla="*/ 60 h 60"/>
                <a:gd name="T22" fmla="*/ 0 w 61"/>
                <a:gd name="T23" fmla="*/ 60 h 60"/>
                <a:gd name="T24" fmla="*/ 11 w 61"/>
                <a:gd name="T25" fmla="*/ 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1" h="60">
                  <a:moveTo>
                    <a:pt x="11" y="2"/>
                  </a:moveTo>
                  <a:cubicBezTo>
                    <a:pt x="23" y="2"/>
                    <a:pt x="23" y="2"/>
                    <a:pt x="23" y="2"/>
                  </a:cubicBezTo>
                  <a:cubicBezTo>
                    <a:pt x="23" y="5"/>
                    <a:pt x="23" y="7"/>
                    <a:pt x="22" y="10"/>
                  </a:cubicBezTo>
                  <a:cubicBezTo>
                    <a:pt x="25" y="5"/>
                    <a:pt x="31" y="0"/>
                    <a:pt x="42" y="0"/>
                  </a:cubicBezTo>
                  <a:cubicBezTo>
                    <a:pt x="60" y="1"/>
                    <a:pt x="61" y="15"/>
                    <a:pt x="59" y="25"/>
                  </a:cubicBezTo>
                  <a:cubicBezTo>
                    <a:pt x="53" y="60"/>
                    <a:pt x="53" y="60"/>
                    <a:pt x="53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45" y="29"/>
                    <a:pt x="45" y="29"/>
                    <a:pt x="45" y="29"/>
                  </a:cubicBezTo>
                  <a:cubicBezTo>
                    <a:pt x="47" y="20"/>
                    <a:pt x="45" y="13"/>
                    <a:pt x="35" y="13"/>
                  </a:cubicBezTo>
                  <a:cubicBezTo>
                    <a:pt x="26" y="13"/>
                    <a:pt x="21" y="20"/>
                    <a:pt x="19" y="28"/>
                  </a:cubicBezTo>
                  <a:cubicBezTo>
                    <a:pt x="14" y="60"/>
                    <a:pt x="14" y="60"/>
                    <a:pt x="14" y="60"/>
                  </a:cubicBezTo>
                  <a:cubicBezTo>
                    <a:pt x="0" y="60"/>
                    <a:pt x="0" y="60"/>
                    <a:pt x="0" y="6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7D7D7D"/>
                </a:solidFill>
                <a:latin typeface="Helvetica" pitchFamily="2" charset="0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6B0BFAF0-FE14-DA46-9D79-D0117B1E70D5}"/>
              </a:ext>
            </a:extLst>
          </p:cNvPr>
          <p:cNvGrpSpPr/>
          <p:nvPr userDrawn="1"/>
        </p:nvGrpSpPr>
        <p:grpSpPr>
          <a:xfrm>
            <a:off x="8731250" y="365736"/>
            <a:ext cx="3223672" cy="799489"/>
            <a:chOff x="8731250" y="365736"/>
            <a:chExt cx="3223672" cy="799489"/>
          </a:xfrm>
        </p:grpSpPr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D8A71FFE-F200-C540-A140-C439045009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87212" y="365736"/>
              <a:ext cx="967710" cy="799489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47F074FA-7C4E-1F47-8CAA-9A45D2D69EE9}"/>
                </a:ext>
              </a:extLst>
            </p:cNvPr>
            <p:cNvSpPr txBox="1"/>
            <p:nvPr userDrawn="1"/>
          </p:nvSpPr>
          <p:spPr>
            <a:xfrm>
              <a:off x="8731250" y="534648"/>
              <a:ext cx="20256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/>
                  </a:solidFill>
                  <a:latin typeface="Helvetica" pitchFamily="2" charset="0"/>
                </a:rPr>
                <a:t>National Aeronautics and Space Administration</a:t>
              </a:r>
            </a:p>
          </p:txBody>
        </p: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56299F4A-E039-AF47-9CF7-66A22C2FFC7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872056" y="384480"/>
              <a:ext cx="0" cy="762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4914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008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85B702-9549-1B41-A15F-85A6E855F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7280" y="6492875"/>
            <a:ext cx="934720" cy="365125"/>
          </a:xfrm>
        </p:spPr>
        <p:txBody>
          <a:bodyPr/>
          <a:lstStyle/>
          <a:p>
            <a:fld id="{E033C6E5-ABCA-D247-98E1-2274F89B26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3018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35201" y="76200"/>
            <a:ext cx="8737600" cy="914400"/>
          </a:xfrm>
          <a:prstGeom prst="rect">
            <a:avLst/>
          </a:prstGeom>
        </p:spPr>
        <p:txBody>
          <a:bodyPr lIns="101882" tIns="50941" rIns="101882" bIns="50941" anchor="ctr"/>
          <a:lstStyle>
            <a:lvl1pPr>
              <a:defRPr sz="2735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06401" y="1295400"/>
            <a:ext cx="11480800" cy="4953000"/>
          </a:xfrm>
          <a:prstGeom prst="rect">
            <a:avLst/>
          </a:prstGeom>
        </p:spPr>
        <p:txBody>
          <a:bodyPr lIns="101882" tIns="50941" rIns="101882" bIns="50941"/>
          <a:lstStyle>
            <a:lvl1pPr>
              <a:defRPr sz="1941" b="1">
                <a:latin typeface="Arial" pitchFamily="34" charset="0"/>
                <a:cs typeface="Arial" pitchFamily="34" charset="0"/>
              </a:defRPr>
            </a:lvl1pPr>
            <a:lvl2pPr marL="730385" indent="-280918">
              <a:buFont typeface="Wingdings" pitchFamily="2" charset="2"/>
              <a:buChar char="§"/>
              <a:defRPr sz="1765">
                <a:latin typeface="Arial" pitchFamily="34" charset="0"/>
                <a:cs typeface="Arial" pitchFamily="34" charset="0"/>
              </a:defRPr>
            </a:lvl2pPr>
            <a:lvl3pPr marL="1123670" indent="-224734">
              <a:buFont typeface="Wingdings" pitchFamily="2" charset="2"/>
              <a:buChar char="Ø"/>
              <a:defRPr sz="1588">
                <a:latin typeface="Arial" pitchFamily="34" charset="0"/>
                <a:cs typeface="Arial" pitchFamily="34" charset="0"/>
              </a:defRPr>
            </a:lvl3pPr>
            <a:lvl4pPr marL="1573137" indent="-224734">
              <a:buFont typeface="Wingdings" pitchFamily="2" charset="2"/>
              <a:buChar char="v"/>
              <a:defRPr sz="1412"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44944" y="6547761"/>
            <a:ext cx="947057" cy="310243"/>
          </a:xfrm>
          <a:prstGeom prst="rect">
            <a:avLst/>
          </a:prstGeom>
        </p:spPr>
        <p:txBody>
          <a:bodyPr lIns="101882" tIns="50941" rIns="101882" bIns="50941" anchor="ctr"/>
          <a:lstStyle>
            <a:lvl1pPr algn="r">
              <a:defRPr sz="971" b="0"/>
            </a:lvl1pPr>
          </a:lstStyle>
          <a:p>
            <a:fld id="{4336D8BB-1FBA-4ECE-B83B-DC345E7EB0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3566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FF82B-8BB4-412C-868D-1613DD2B1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774943-A63F-4E0F-970A-C5D1BA024C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409BAC-088C-432F-9877-5CB5A1993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87997-2EBF-4A3D-A5B6-58F3EBCC83F4}" type="datetime1">
              <a:rPr lang="en-US" smtClean="0"/>
              <a:t>6/28/2023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9D087F-F84E-4B7A-80CF-264587EEC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37FF07-0CDF-40D1-98B0-9ABA5A920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9E328-9CE7-45C9-8F07-A7104941DF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356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D1E4810-7FCE-4643-A911-1B7ABE03B2E8}"/>
              </a:ext>
            </a:extLst>
          </p:cNvPr>
          <p:cNvSpPr/>
          <p:nvPr userDrawn="1"/>
        </p:nvSpPr>
        <p:spPr>
          <a:xfrm>
            <a:off x="3048" y="4711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6985A6-36DE-104C-BCFB-FE1913D7DE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4064" y="191001"/>
            <a:ext cx="7865784" cy="6666999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74703A09-AA95-0E43-A44F-1C0E32364548}"/>
              </a:ext>
            </a:extLst>
          </p:cNvPr>
          <p:cNvGrpSpPr/>
          <p:nvPr userDrawn="1"/>
        </p:nvGrpSpPr>
        <p:grpSpPr>
          <a:xfrm>
            <a:off x="-495043" y="-10705"/>
            <a:ext cx="3197522" cy="6876906"/>
            <a:chOff x="-473777" y="-10705"/>
            <a:chExt cx="3197522" cy="6876906"/>
          </a:xfrm>
        </p:grpSpPr>
        <p:sp>
          <p:nvSpPr>
            <p:cNvPr id="61" name="Freeform 5">
              <a:extLst>
                <a:ext uri="{FF2B5EF4-FFF2-40B4-BE49-F238E27FC236}">
                  <a16:creationId xmlns:a16="http://schemas.microsoft.com/office/drawing/2014/main" id="{AAD369EB-88B1-B84A-85F6-3F33A1630C2D}"/>
                </a:ext>
              </a:extLst>
            </p:cNvPr>
            <p:cNvSpPr>
              <a:spLocks/>
            </p:cNvSpPr>
            <p:nvPr/>
          </p:nvSpPr>
          <p:spPr bwMode="auto">
            <a:xfrm>
              <a:off x="-473777" y="-10705"/>
              <a:ext cx="3197522" cy="6152517"/>
            </a:xfrm>
            <a:custGeom>
              <a:avLst/>
              <a:gdLst>
                <a:gd name="T0" fmla="*/ 370 w 1003"/>
                <a:gd name="T1" fmla="*/ 0 h 1936"/>
                <a:gd name="T2" fmla="*/ 561 w 1003"/>
                <a:gd name="T3" fmla="*/ 1936 h 1936"/>
                <a:gd name="T4" fmla="*/ 1003 w 1003"/>
                <a:gd name="T5" fmla="*/ 3 h 1936"/>
                <a:gd name="T6" fmla="*/ 370 w 1003"/>
                <a:gd name="T7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3" h="1936">
                  <a:moveTo>
                    <a:pt x="370" y="0"/>
                  </a:moveTo>
                  <a:cubicBezTo>
                    <a:pt x="153" y="463"/>
                    <a:pt x="47" y="1140"/>
                    <a:pt x="561" y="1936"/>
                  </a:cubicBezTo>
                  <a:cubicBezTo>
                    <a:pt x="561" y="1936"/>
                    <a:pt x="0" y="907"/>
                    <a:pt x="1003" y="3"/>
                  </a:cubicBezTo>
                  <a:lnTo>
                    <a:pt x="370" y="0"/>
                  </a:lnTo>
                  <a:close/>
                </a:path>
              </a:pathLst>
            </a:custGeom>
            <a:gradFill>
              <a:gsLst>
                <a:gs pos="0">
                  <a:srgbClr val="AAE3F7"/>
                </a:gs>
                <a:gs pos="81000">
                  <a:srgbClr val="52B3D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dirty="0"/>
            </a:p>
          </p:txBody>
        </p:sp>
        <p:sp>
          <p:nvSpPr>
            <p:cNvPr id="62" name="Freeform 6">
              <a:extLst>
                <a:ext uri="{FF2B5EF4-FFF2-40B4-BE49-F238E27FC236}">
                  <a16:creationId xmlns:a16="http://schemas.microsoft.com/office/drawing/2014/main" id="{B51A12E4-2F44-B143-A402-D61C9C465A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4253" y="-1132"/>
              <a:ext cx="1913089" cy="6867333"/>
            </a:xfrm>
            <a:custGeom>
              <a:avLst/>
              <a:gdLst>
                <a:gd name="T0" fmla="*/ 0 w 600"/>
                <a:gd name="T1" fmla="*/ 2161 h 2161"/>
                <a:gd name="T2" fmla="*/ 600 w 600"/>
                <a:gd name="T3" fmla="*/ 2161 h 2161"/>
                <a:gd name="T4" fmla="*/ 363 w 600"/>
                <a:gd name="T5" fmla="*/ 1903 h 2161"/>
                <a:gd name="T6" fmla="*/ 1 w 600"/>
                <a:gd name="T7" fmla="*/ 918 h 2161"/>
                <a:gd name="T8" fmla="*/ 0 w 600"/>
                <a:gd name="T9" fmla="*/ 2161 h 2161"/>
                <a:gd name="T10" fmla="*/ 1 w 600"/>
                <a:gd name="T11" fmla="*/ 536 h 2161"/>
                <a:gd name="T12" fmla="*/ 133 w 600"/>
                <a:gd name="T13" fmla="*/ 0 h 2161"/>
                <a:gd name="T14" fmla="*/ 0 w 600"/>
                <a:gd name="T15" fmla="*/ 0 h 2161"/>
                <a:gd name="T16" fmla="*/ 1 w 600"/>
                <a:gd name="T17" fmla="*/ 536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0" h="2161">
                  <a:moveTo>
                    <a:pt x="0" y="2161"/>
                  </a:moveTo>
                  <a:cubicBezTo>
                    <a:pt x="246" y="2161"/>
                    <a:pt x="600" y="2161"/>
                    <a:pt x="600" y="2161"/>
                  </a:cubicBezTo>
                  <a:cubicBezTo>
                    <a:pt x="521" y="2085"/>
                    <a:pt x="442" y="2000"/>
                    <a:pt x="363" y="1903"/>
                  </a:cubicBezTo>
                  <a:cubicBezTo>
                    <a:pt x="363" y="1903"/>
                    <a:pt x="58" y="1508"/>
                    <a:pt x="1" y="918"/>
                  </a:cubicBezTo>
                  <a:lnTo>
                    <a:pt x="0" y="2161"/>
                  </a:lnTo>
                  <a:close/>
                  <a:moveTo>
                    <a:pt x="1" y="536"/>
                  </a:moveTo>
                  <a:cubicBezTo>
                    <a:pt x="18" y="367"/>
                    <a:pt x="59" y="187"/>
                    <a:pt x="133" y="0"/>
                  </a:cubicBezTo>
                  <a:cubicBezTo>
                    <a:pt x="133" y="0"/>
                    <a:pt x="74" y="0"/>
                    <a:pt x="0" y="0"/>
                  </a:cubicBezTo>
                  <a:lnTo>
                    <a:pt x="1" y="536"/>
                  </a:lnTo>
                  <a:close/>
                </a:path>
              </a:pathLst>
            </a:custGeom>
            <a:gradFill>
              <a:gsLst>
                <a:gs pos="0">
                  <a:srgbClr val="AAE3F7"/>
                </a:gs>
                <a:gs pos="81000">
                  <a:srgbClr val="52B3D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dirty="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2CE19-A11D-D94C-B77D-57C122F2B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372CC95E-30A4-D744-8BC0-DDA2BE0BB564}" type="datetime1">
              <a:rPr lang="en-US" smtClean="0"/>
              <a:pPr/>
              <a:t>6/28/2023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FFF24-A506-454C-A791-5E9C3C843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89AD3-FDEB-FB43-85E2-1EB84C13A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8" name="Subtitle 2">
            <a:extLst>
              <a:ext uri="{FF2B5EF4-FFF2-40B4-BE49-F238E27FC236}">
                <a16:creationId xmlns:a16="http://schemas.microsoft.com/office/drawing/2014/main" id="{9E8785C5-5C0A-1F49-850B-650400878A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16029" y="3152152"/>
            <a:ext cx="4592572" cy="1118255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spcBef>
                <a:spcPts val="400"/>
              </a:spcBef>
            </a:pPr>
            <a:r>
              <a:rPr lang="en-US" b="1"/>
              <a:t>PRESENTER NAME</a:t>
            </a:r>
          </a:p>
          <a:p>
            <a:pPr>
              <a:spcBef>
                <a:spcPts val="400"/>
              </a:spcBef>
            </a:pPr>
            <a:r>
              <a:rPr lang="en-US"/>
              <a:t>Title</a:t>
            </a:r>
          </a:p>
          <a:p>
            <a:pPr>
              <a:spcBef>
                <a:spcPts val="400"/>
              </a:spcBef>
            </a:pPr>
            <a:r>
              <a:rPr lang="en-US"/>
              <a:t>Date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6B0BFAF0-FE14-DA46-9D79-D0117B1E70D5}"/>
              </a:ext>
            </a:extLst>
          </p:cNvPr>
          <p:cNvGrpSpPr/>
          <p:nvPr userDrawn="1"/>
        </p:nvGrpSpPr>
        <p:grpSpPr>
          <a:xfrm>
            <a:off x="8731250" y="365736"/>
            <a:ext cx="3223672" cy="799489"/>
            <a:chOff x="8731250" y="365736"/>
            <a:chExt cx="3223672" cy="799489"/>
          </a:xfrm>
        </p:grpSpPr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D8A71FFE-F200-C540-A140-C439045009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87212" y="365736"/>
              <a:ext cx="967710" cy="799489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47F074FA-7C4E-1F47-8CAA-9A45D2D69EE9}"/>
                </a:ext>
              </a:extLst>
            </p:cNvPr>
            <p:cNvSpPr txBox="1"/>
            <p:nvPr userDrawn="1"/>
          </p:nvSpPr>
          <p:spPr>
            <a:xfrm>
              <a:off x="8731250" y="534648"/>
              <a:ext cx="20256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/>
                  </a:solidFill>
                  <a:latin typeface="Helvetica" pitchFamily="2" charset="0"/>
                </a:rPr>
                <a:t>National Aeronautics and Space Administration</a:t>
              </a:r>
            </a:p>
          </p:txBody>
        </p: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56299F4A-E039-AF47-9CF7-66A22C2FFC7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872056" y="384480"/>
              <a:ext cx="0" cy="762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1AFC35-92D8-6B43-878D-1C48FD0465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00200" y="1882775"/>
            <a:ext cx="8458200" cy="646331"/>
          </a:xfrm>
        </p:spPr>
        <p:txBody>
          <a:bodyPr/>
          <a:lstStyle>
            <a:lvl1pPr algn="l">
              <a:defRPr sz="3600" b="1">
                <a:latin typeface="Helvetica" pitchFamily="2" charset="0"/>
              </a:defRPr>
            </a:lvl1pPr>
            <a:lvl2pPr algn="l">
              <a:defRPr sz="3600" b="1">
                <a:latin typeface="Helvetica" pitchFamily="2" charset="0"/>
              </a:defRPr>
            </a:lvl2pPr>
            <a:lvl3pPr algn="l">
              <a:defRPr sz="3600" b="1">
                <a:latin typeface="Helvetica" pitchFamily="2" charset="0"/>
              </a:defRPr>
            </a:lvl3pPr>
            <a:lvl4pPr algn="l">
              <a:defRPr sz="3600" b="1">
                <a:latin typeface="Helvetica" pitchFamily="2" charset="0"/>
              </a:defRPr>
            </a:lvl4pPr>
            <a:lvl5pPr algn="l">
              <a:defRPr sz="3600" b="1">
                <a:latin typeface="Helvetica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378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00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EC3396A-ADD6-2747-92DA-AF7CD3CE2E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964" y="0"/>
            <a:ext cx="10300071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DE513C8-3573-414E-BB4E-4D3711AF4242}"/>
              </a:ext>
            </a:extLst>
          </p:cNvPr>
          <p:cNvSpPr/>
          <p:nvPr userDrawn="1"/>
        </p:nvSpPr>
        <p:spPr>
          <a:xfrm>
            <a:off x="-13447" y="-6085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B020B6-33DA-6141-B995-51777E0331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1885" y="461725"/>
            <a:ext cx="7946668" cy="6388397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2CE19-A11D-D94C-B77D-57C122F2B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356350"/>
            <a:ext cx="2743200" cy="365125"/>
          </a:xfrm>
        </p:spPr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fld id="{372CC95E-30A4-D744-8BC0-DDA2BE0BB564}" type="datetime1">
              <a:rPr lang="en-US" smtClean="0"/>
              <a:pPr/>
              <a:t>6/28/2023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FFF24-A506-454C-A791-5E9C3C843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89AD3-FDEB-FB43-85E2-1EB84C13A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77D0F7-4A6B-4045-B534-3DB6A60EA85B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3488837" y="2489010"/>
            <a:ext cx="4592572" cy="1118255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spcBef>
                <a:spcPts val="400"/>
              </a:spcBef>
            </a:pPr>
            <a:r>
              <a:rPr lang="en-US" b="1"/>
              <a:t>PRESENTER NAME</a:t>
            </a:r>
          </a:p>
          <a:p>
            <a:pPr>
              <a:spcBef>
                <a:spcPts val="400"/>
              </a:spcBef>
            </a:pPr>
            <a:r>
              <a:rPr lang="en-US"/>
              <a:t>Title</a:t>
            </a:r>
          </a:p>
          <a:p>
            <a:pPr>
              <a:spcBef>
                <a:spcPts val="400"/>
              </a:spcBef>
            </a:pPr>
            <a:r>
              <a:rPr lang="en-US"/>
              <a:t>Date</a:t>
            </a:r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40BDB4BB-3647-2F4C-AFBB-EE937616C491}"/>
              </a:ext>
            </a:extLst>
          </p:cNvPr>
          <p:cNvSpPr/>
          <p:nvPr/>
        </p:nvSpPr>
        <p:spPr>
          <a:xfrm>
            <a:off x="398943" y="-4292"/>
            <a:ext cx="2250128" cy="1375186"/>
          </a:xfrm>
          <a:custGeom>
            <a:avLst/>
            <a:gdLst>
              <a:gd name="connsiteX0" fmla="*/ 0 w 1574800"/>
              <a:gd name="connsiteY0" fmla="*/ 0 h 1371600"/>
              <a:gd name="connsiteX1" fmla="*/ 1574800 w 1574800"/>
              <a:gd name="connsiteY1" fmla="*/ 0 h 1371600"/>
              <a:gd name="connsiteX2" fmla="*/ 1574800 w 1574800"/>
              <a:gd name="connsiteY2" fmla="*/ 1371600 h 1371600"/>
              <a:gd name="connsiteX3" fmla="*/ 0 w 1574800"/>
              <a:gd name="connsiteY3" fmla="*/ 1371600 h 1371600"/>
              <a:gd name="connsiteX4" fmla="*/ 0 w 1574800"/>
              <a:gd name="connsiteY4" fmla="*/ 0 h 1371600"/>
              <a:gd name="connsiteX0" fmla="*/ 0 w 1929803"/>
              <a:gd name="connsiteY0" fmla="*/ 0 h 1371600"/>
              <a:gd name="connsiteX1" fmla="*/ 1929803 w 1929803"/>
              <a:gd name="connsiteY1" fmla="*/ 3586 h 1371600"/>
              <a:gd name="connsiteX2" fmla="*/ 1574800 w 1929803"/>
              <a:gd name="connsiteY2" fmla="*/ 1371600 h 1371600"/>
              <a:gd name="connsiteX3" fmla="*/ 0 w 1929803"/>
              <a:gd name="connsiteY3" fmla="*/ 1371600 h 1371600"/>
              <a:gd name="connsiteX4" fmla="*/ 0 w 1929803"/>
              <a:gd name="connsiteY4" fmla="*/ 0 h 1371600"/>
              <a:gd name="connsiteX0" fmla="*/ 0 w 1929803"/>
              <a:gd name="connsiteY0" fmla="*/ 0 h 1375186"/>
              <a:gd name="connsiteX1" fmla="*/ 1929803 w 1929803"/>
              <a:gd name="connsiteY1" fmla="*/ 3586 h 1375186"/>
              <a:gd name="connsiteX2" fmla="*/ 1531770 w 1929803"/>
              <a:gd name="connsiteY2" fmla="*/ 1375186 h 1375186"/>
              <a:gd name="connsiteX3" fmla="*/ 0 w 1929803"/>
              <a:gd name="connsiteY3" fmla="*/ 1371600 h 1375186"/>
              <a:gd name="connsiteX4" fmla="*/ 0 w 1929803"/>
              <a:gd name="connsiteY4" fmla="*/ 0 h 1375186"/>
              <a:gd name="connsiteX0" fmla="*/ 0 w 1929803"/>
              <a:gd name="connsiteY0" fmla="*/ 0 h 1378772"/>
              <a:gd name="connsiteX1" fmla="*/ 1929803 w 1929803"/>
              <a:gd name="connsiteY1" fmla="*/ 3586 h 1378772"/>
              <a:gd name="connsiteX2" fmla="*/ 1553285 w 1929803"/>
              <a:gd name="connsiteY2" fmla="*/ 1378772 h 1378772"/>
              <a:gd name="connsiteX3" fmla="*/ 0 w 1929803"/>
              <a:gd name="connsiteY3" fmla="*/ 1371600 h 1378772"/>
              <a:gd name="connsiteX4" fmla="*/ 0 w 1929803"/>
              <a:gd name="connsiteY4" fmla="*/ 0 h 1378772"/>
              <a:gd name="connsiteX0" fmla="*/ 114749 w 2044552"/>
              <a:gd name="connsiteY0" fmla="*/ 0 h 1378772"/>
              <a:gd name="connsiteX1" fmla="*/ 2044552 w 2044552"/>
              <a:gd name="connsiteY1" fmla="*/ 3586 h 1378772"/>
              <a:gd name="connsiteX2" fmla="*/ 1668034 w 2044552"/>
              <a:gd name="connsiteY2" fmla="*/ 1378772 h 1378772"/>
              <a:gd name="connsiteX3" fmla="*/ 0 w 2044552"/>
              <a:gd name="connsiteY3" fmla="*/ 1375186 h 1378772"/>
              <a:gd name="connsiteX4" fmla="*/ 114749 w 2044552"/>
              <a:gd name="connsiteY4" fmla="*/ 0 h 1378772"/>
              <a:gd name="connsiteX0" fmla="*/ 613187 w 2044552"/>
              <a:gd name="connsiteY0" fmla="*/ 0 h 1375186"/>
              <a:gd name="connsiteX1" fmla="*/ 2044552 w 2044552"/>
              <a:gd name="connsiteY1" fmla="*/ 0 h 1375186"/>
              <a:gd name="connsiteX2" fmla="*/ 1668034 w 2044552"/>
              <a:gd name="connsiteY2" fmla="*/ 1375186 h 1375186"/>
              <a:gd name="connsiteX3" fmla="*/ 0 w 2044552"/>
              <a:gd name="connsiteY3" fmla="*/ 1371600 h 1375186"/>
              <a:gd name="connsiteX4" fmla="*/ 613187 w 2044552"/>
              <a:gd name="connsiteY4" fmla="*/ 0 h 1375186"/>
              <a:gd name="connsiteX0" fmla="*/ 613187 w 2044552"/>
              <a:gd name="connsiteY0" fmla="*/ 0 h 1375186"/>
              <a:gd name="connsiteX1" fmla="*/ 2044552 w 2044552"/>
              <a:gd name="connsiteY1" fmla="*/ 0 h 1375186"/>
              <a:gd name="connsiteX2" fmla="*/ 1668034 w 2044552"/>
              <a:gd name="connsiteY2" fmla="*/ 1375186 h 1375186"/>
              <a:gd name="connsiteX3" fmla="*/ 0 w 2044552"/>
              <a:gd name="connsiteY3" fmla="*/ 1371600 h 1375186"/>
              <a:gd name="connsiteX4" fmla="*/ 613187 w 2044552"/>
              <a:gd name="connsiteY4" fmla="*/ 0 h 1375186"/>
              <a:gd name="connsiteX0" fmla="*/ 613187 w 2044552"/>
              <a:gd name="connsiteY0" fmla="*/ 0 h 1375186"/>
              <a:gd name="connsiteX1" fmla="*/ 2044552 w 2044552"/>
              <a:gd name="connsiteY1" fmla="*/ 0 h 1375186"/>
              <a:gd name="connsiteX2" fmla="*/ 1668034 w 2044552"/>
              <a:gd name="connsiteY2" fmla="*/ 1375186 h 1375186"/>
              <a:gd name="connsiteX3" fmla="*/ 0 w 2044552"/>
              <a:gd name="connsiteY3" fmla="*/ 1371600 h 1375186"/>
              <a:gd name="connsiteX4" fmla="*/ 613187 w 2044552"/>
              <a:gd name="connsiteY4" fmla="*/ 0 h 1375186"/>
              <a:gd name="connsiteX0" fmla="*/ 613187 w 2044552"/>
              <a:gd name="connsiteY0" fmla="*/ 0 h 1375186"/>
              <a:gd name="connsiteX1" fmla="*/ 2044552 w 2044552"/>
              <a:gd name="connsiteY1" fmla="*/ 0 h 1375186"/>
              <a:gd name="connsiteX2" fmla="*/ 1668034 w 2044552"/>
              <a:gd name="connsiteY2" fmla="*/ 1375186 h 1375186"/>
              <a:gd name="connsiteX3" fmla="*/ 0 w 2044552"/>
              <a:gd name="connsiteY3" fmla="*/ 1371600 h 1375186"/>
              <a:gd name="connsiteX4" fmla="*/ 613187 w 2044552"/>
              <a:gd name="connsiteY4" fmla="*/ 0 h 1375186"/>
              <a:gd name="connsiteX0" fmla="*/ 613187 w 2044552"/>
              <a:gd name="connsiteY0" fmla="*/ 0 h 1375186"/>
              <a:gd name="connsiteX1" fmla="*/ 2044552 w 2044552"/>
              <a:gd name="connsiteY1" fmla="*/ 0 h 1375186"/>
              <a:gd name="connsiteX2" fmla="*/ 1668034 w 2044552"/>
              <a:gd name="connsiteY2" fmla="*/ 1375186 h 1375186"/>
              <a:gd name="connsiteX3" fmla="*/ 0 w 2044552"/>
              <a:gd name="connsiteY3" fmla="*/ 1371600 h 1375186"/>
              <a:gd name="connsiteX4" fmla="*/ 613187 w 2044552"/>
              <a:gd name="connsiteY4" fmla="*/ 0 h 1375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4552" h="1375186">
                <a:moveTo>
                  <a:pt x="613187" y="0"/>
                </a:moveTo>
                <a:lnTo>
                  <a:pt x="2044552" y="0"/>
                </a:lnTo>
                <a:cubicBezTo>
                  <a:pt x="1797126" y="634103"/>
                  <a:pt x="1732580" y="1031539"/>
                  <a:pt x="1668034" y="1375186"/>
                </a:cubicBezTo>
                <a:lnTo>
                  <a:pt x="0" y="1371600"/>
                </a:lnTo>
                <a:cubicBezTo>
                  <a:pt x="118335" y="964602"/>
                  <a:pt x="308386" y="439270"/>
                  <a:pt x="613187" y="0"/>
                </a:cubicBezTo>
                <a:close/>
              </a:path>
            </a:pathLst>
          </a:custGeom>
          <a:gradFill>
            <a:gsLst>
              <a:gs pos="0">
                <a:srgbClr val="AAE3F7"/>
              </a:gs>
              <a:gs pos="81000">
                <a:srgbClr val="52B3D9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25CC9B08-416F-4543-B913-2FD20B46FCC8}"/>
              </a:ext>
            </a:extLst>
          </p:cNvPr>
          <p:cNvSpPr/>
          <p:nvPr/>
        </p:nvSpPr>
        <p:spPr>
          <a:xfrm>
            <a:off x="2482872" y="-4292"/>
            <a:ext cx="2521002" cy="1379998"/>
          </a:xfrm>
          <a:custGeom>
            <a:avLst/>
            <a:gdLst>
              <a:gd name="connsiteX0" fmla="*/ 0 w 1574800"/>
              <a:gd name="connsiteY0" fmla="*/ 0 h 1371600"/>
              <a:gd name="connsiteX1" fmla="*/ 1574800 w 1574800"/>
              <a:gd name="connsiteY1" fmla="*/ 0 h 1371600"/>
              <a:gd name="connsiteX2" fmla="*/ 1574800 w 1574800"/>
              <a:gd name="connsiteY2" fmla="*/ 1371600 h 1371600"/>
              <a:gd name="connsiteX3" fmla="*/ 0 w 1574800"/>
              <a:gd name="connsiteY3" fmla="*/ 1371600 h 1371600"/>
              <a:gd name="connsiteX4" fmla="*/ 0 w 1574800"/>
              <a:gd name="connsiteY4" fmla="*/ 0 h 1371600"/>
              <a:gd name="connsiteX0" fmla="*/ 0 w 1929803"/>
              <a:gd name="connsiteY0" fmla="*/ 0 h 1371600"/>
              <a:gd name="connsiteX1" fmla="*/ 1929803 w 1929803"/>
              <a:gd name="connsiteY1" fmla="*/ 3586 h 1371600"/>
              <a:gd name="connsiteX2" fmla="*/ 1574800 w 1929803"/>
              <a:gd name="connsiteY2" fmla="*/ 1371600 h 1371600"/>
              <a:gd name="connsiteX3" fmla="*/ 0 w 1929803"/>
              <a:gd name="connsiteY3" fmla="*/ 1371600 h 1371600"/>
              <a:gd name="connsiteX4" fmla="*/ 0 w 1929803"/>
              <a:gd name="connsiteY4" fmla="*/ 0 h 1371600"/>
              <a:gd name="connsiteX0" fmla="*/ 0 w 1929803"/>
              <a:gd name="connsiteY0" fmla="*/ 0 h 1375186"/>
              <a:gd name="connsiteX1" fmla="*/ 1929803 w 1929803"/>
              <a:gd name="connsiteY1" fmla="*/ 3586 h 1375186"/>
              <a:gd name="connsiteX2" fmla="*/ 1531770 w 1929803"/>
              <a:gd name="connsiteY2" fmla="*/ 1375186 h 1375186"/>
              <a:gd name="connsiteX3" fmla="*/ 0 w 1929803"/>
              <a:gd name="connsiteY3" fmla="*/ 1371600 h 1375186"/>
              <a:gd name="connsiteX4" fmla="*/ 0 w 1929803"/>
              <a:gd name="connsiteY4" fmla="*/ 0 h 1375186"/>
              <a:gd name="connsiteX0" fmla="*/ 0 w 1929803"/>
              <a:gd name="connsiteY0" fmla="*/ 0 h 1378772"/>
              <a:gd name="connsiteX1" fmla="*/ 1929803 w 1929803"/>
              <a:gd name="connsiteY1" fmla="*/ 3586 h 1378772"/>
              <a:gd name="connsiteX2" fmla="*/ 1553285 w 1929803"/>
              <a:gd name="connsiteY2" fmla="*/ 1378772 h 1378772"/>
              <a:gd name="connsiteX3" fmla="*/ 0 w 1929803"/>
              <a:gd name="connsiteY3" fmla="*/ 1371600 h 1378772"/>
              <a:gd name="connsiteX4" fmla="*/ 0 w 1929803"/>
              <a:gd name="connsiteY4" fmla="*/ 0 h 1378772"/>
              <a:gd name="connsiteX0" fmla="*/ 114749 w 2044552"/>
              <a:gd name="connsiteY0" fmla="*/ 0 h 1378772"/>
              <a:gd name="connsiteX1" fmla="*/ 2044552 w 2044552"/>
              <a:gd name="connsiteY1" fmla="*/ 3586 h 1378772"/>
              <a:gd name="connsiteX2" fmla="*/ 1668034 w 2044552"/>
              <a:gd name="connsiteY2" fmla="*/ 1378772 h 1378772"/>
              <a:gd name="connsiteX3" fmla="*/ 0 w 2044552"/>
              <a:gd name="connsiteY3" fmla="*/ 1375186 h 1378772"/>
              <a:gd name="connsiteX4" fmla="*/ 114749 w 2044552"/>
              <a:gd name="connsiteY4" fmla="*/ 0 h 1378772"/>
              <a:gd name="connsiteX0" fmla="*/ 613187 w 2044552"/>
              <a:gd name="connsiteY0" fmla="*/ 0 h 1375186"/>
              <a:gd name="connsiteX1" fmla="*/ 2044552 w 2044552"/>
              <a:gd name="connsiteY1" fmla="*/ 0 h 1375186"/>
              <a:gd name="connsiteX2" fmla="*/ 1668034 w 2044552"/>
              <a:gd name="connsiteY2" fmla="*/ 1375186 h 1375186"/>
              <a:gd name="connsiteX3" fmla="*/ 0 w 2044552"/>
              <a:gd name="connsiteY3" fmla="*/ 1371600 h 1375186"/>
              <a:gd name="connsiteX4" fmla="*/ 613187 w 2044552"/>
              <a:gd name="connsiteY4" fmla="*/ 0 h 1375186"/>
              <a:gd name="connsiteX0" fmla="*/ 613187 w 2044552"/>
              <a:gd name="connsiteY0" fmla="*/ 0 h 1375186"/>
              <a:gd name="connsiteX1" fmla="*/ 2044552 w 2044552"/>
              <a:gd name="connsiteY1" fmla="*/ 0 h 1375186"/>
              <a:gd name="connsiteX2" fmla="*/ 1668034 w 2044552"/>
              <a:gd name="connsiteY2" fmla="*/ 1375186 h 1375186"/>
              <a:gd name="connsiteX3" fmla="*/ 0 w 2044552"/>
              <a:gd name="connsiteY3" fmla="*/ 1371600 h 1375186"/>
              <a:gd name="connsiteX4" fmla="*/ 613187 w 2044552"/>
              <a:gd name="connsiteY4" fmla="*/ 0 h 1375186"/>
              <a:gd name="connsiteX0" fmla="*/ 613187 w 2044552"/>
              <a:gd name="connsiteY0" fmla="*/ 0 h 1375186"/>
              <a:gd name="connsiteX1" fmla="*/ 2044552 w 2044552"/>
              <a:gd name="connsiteY1" fmla="*/ 0 h 1375186"/>
              <a:gd name="connsiteX2" fmla="*/ 1668034 w 2044552"/>
              <a:gd name="connsiteY2" fmla="*/ 1375186 h 1375186"/>
              <a:gd name="connsiteX3" fmla="*/ 0 w 2044552"/>
              <a:gd name="connsiteY3" fmla="*/ 1371600 h 1375186"/>
              <a:gd name="connsiteX4" fmla="*/ 613187 w 2044552"/>
              <a:gd name="connsiteY4" fmla="*/ 0 h 1375186"/>
              <a:gd name="connsiteX0" fmla="*/ 613187 w 2044552"/>
              <a:gd name="connsiteY0" fmla="*/ 0 h 1375186"/>
              <a:gd name="connsiteX1" fmla="*/ 2044552 w 2044552"/>
              <a:gd name="connsiteY1" fmla="*/ 0 h 1375186"/>
              <a:gd name="connsiteX2" fmla="*/ 1668034 w 2044552"/>
              <a:gd name="connsiteY2" fmla="*/ 1375186 h 1375186"/>
              <a:gd name="connsiteX3" fmla="*/ 0 w 2044552"/>
              <a:gd name="connsiteY3" fmla="*/ 1371600 h 1375186"/>
              <a:gd name="connsiteX4" fmla="*/ 613187 w 2044552"/>
              <a:gd name="connsiteY4" fmla="*/ 0 h 1375186"/>
              <a:gd name="connsiteX0" fmla="*/ 613187 w 2044552"/>
              <a:gd name="connsiteY0" fmla="*/ 0 h 1375186"/>
              <a:gd name="connsiteX1" fmla="*/ 2044552 w 2044552"/>
              <a:gd name="connsiteY1" fmla="*/ 0 h 1375186"/>
              <a:gd name="connsiteX2" fmla="*/ 1668034 w 2044552"/>
              <a:gd name="connsiteY2" fmla="*/ 1375186 h 1375186"/>
              <a:gd name="connsiteX3" fmla="*/ 0 w 2044552"/>
              <a:gd name="connsiteY3" fmla="*/ 1371600 h 1375186"/>
              <a:gd name="connsiteX4" fmla="*/ 613187 w 2044552"/>
              <a:gd name="connsiteY4" fmla="*/ 0 h 1375186"/>
              <a:gd name="connsiteX0" fmla="*/ 372555 w 2044552"/>
              <a:gd name="connsiteY0" fmla="*/ 4813 h 1375186"/>
              <a:gd name="connsiteX1" fmla="*/ 2044552 w 2044552"/>
              <a:gd name="connsiteY1" fmla="*/ 0 h 1375186"/>
              <a:gd name="connsiteX2" fmla="*/ 1668034 w 2044552"/>
              <a:gd name="connsiteY2" fmla="*/ 1375186 h 1375186"/>
              <a:gd name="connsiteX3" fmla="*/ 0 w 2044552"/>
              <a:gd name="connsiteY3" fmla="*/ 1371600 h 1375186"/>
              <a:gd name="connsiteX4" fmla="*/ 372555 w 2044552"/>
              <a:gd name="connsiteY4" fmla="*/ 4813 h 1375186"/>
              <a:gd name="connsiteX0" fmla="*/ 372555 w 2521002"/>
              <a:gd name="connsiteY0" fmla="*/ 4813 h 1375186"/>
              <a:gd name="connsiteX1" fmla="*/ 2521002 w 2521002"/>
              <a:gd name="connsiteY1" fmla="*/ 0 h 1375186"/>
              <a:gd name="connsiteX2" fmla="*/ 1668034 w 2521002"/>
              <a:gd name="connsiteY2" fmla="*/ 1375186 h 1375186"/>
              <a:gd name="connsiteX3" fmla="*/ 0 w 2521002"/>
              <a:gd name="connsiteY3" fmla="*/ 1371600 h 1375186"/>
              <a:gd name="connsiteX4" fmla="*/ 372555 w 2521002"/>
              <a:gd name="connsiteY4" fmla="*/ 4813 h 1375186"/>
              <a:gd name="connsiteX0" fmla="*/ 372555 w 2521002"/>
              <a:gd name="connsiteY0" fmla="*/ 4813 h 1379998"/>
              <a:gd name="connsiteX1" fmla="*/ 2521002 w 2521002"/>
              <a:gd name="connsiteY1" fmla="*/ 0 h 1379998"/>
              <a:gd name="connsiteX2" fmla="*/ 1408151 w 2521002"/>
              <a:gd name="connsiteY2" fmla="*/ 1379998 h 1379998"/>
              <a:gd name="connsiteX3" fmla="*/ 0 w 2521002"/>
              <a:gd name="connsiteY3" fmla="*/ 1371600 h 1379998"/>
              <a:gd name="connsiteX4" fmla="*/ 372555 w 2521002"/>
              <a:gd name="connsiteY4" fmla="*/ 4813 h 1379998"/>
              <a:gd name="connsiteX0" fmla="*/ 372555 w 2521002"/>
              <a:gd name="connsiteY0" fmla="*/ 4813 h 1379998"/>
              <a:gd name="connsiteX1" fmla="*/ 2521002 w 2521002"/>
              <a:gd name="connsiteY1" fmla="*/ 0 h 1379998"/>
              <a:gd name="connsiteX2" fmla="*/ 1408151 w 2521002"/>
              <a:gd name="connsiteY2" fmla="*/ 1379998 h 1379998"/>
              <a:gd name="connsiteX3" fmla="*/ 0 w 2521002"/>
              <a:gd name="connsiteY3" fmla="*/ 1371600 h 1379998"/>
              <a:gd name="connsiteX4" fmla="*/ 372555 w 2521002"/>
              <a:gd name="connsiteY4" fmla="*/ 4813 h 1379998"/>
              <a:gd name="connsiteX0" fmla="*/ 372555 w 2521002"/>
              <a:gd name="connsiteY0" fmla="*/ 4813 h 1379998"/>
              <a:gd name="connsiteX1" fmla="*/ 2521002 w 2521002"/>
              <a:gd name="connsiteY1" fmla="*/ 0 h 1379998"/>
              <a:gd name="connsiteX2" fmla="*/ 1408151 w 2521002"/>
              <a:gd name="connsiteY2" fmla="*/ 1379998 h 1379998"/>
              <a:gd name="connsiteX3" fmla="*/ 0 w 2521002"/>
              <a:gd name="connsiteY3" fmla="*/ 1371600 h 1379998"/>
              <a:gd name="connsiteX4" fmla="*/ 372555 w 2521002"/>
              <a:gd name="connsiteY4" fmla="*/ 4813 h 1379998"/>
              <a:gd name="connsiteX0" fmla="*/ 372555 w 2521002"/>
              <a:gd name="connsiteY0" fmla="*/ 4813 h 1379998"/>
              <a:gd name="connsiteX1" fmla="*/ 2521002 w 2521002"/>
              <a:gd name="connsiteY1" fmla="*/ 0 h 1379998"/>
              <a:gd name="connsiteX2" fmla="*/ 1408151 w 2521002"/>
              <a:gd name="connsiteY2" fmla="*/ 1379998 h 1379998"/>
              <a:gd name="connsiteX3" fmla="*/ 0 w 2521002"/>
              <a:gd name="connsiteY3" fmla="*/ 1371600 h 1379998"/>
              <a:gd name="connsiteX4" fmla="*/ 372555 w 2521002"/>
              <a:gd name="connsiteY4" fmla="*/ 4813 h 1379998"/>
              <a:gd name="connsiteX0" fmla="*/ 372555 w 2521002"/>
              <a:gd name="connsiteY0" fmla="*/ 4813 h 1379998"/>
              <a:gd name="connsiteX1" fmla="*/ 2521002 w 2521002"/>
              <a:gd name="connsiteY1" fmla="*/ 0 h 1379998"/>
              <a:gd name="connsiteX2" fmla="*/ 1408151 w 2521002"/>
              <a:gd name="connsiteY2" fmla="*/ 1379998 h 1379998"/>
              <a:gd name="connsiteX3" fmla="*/ 0 w 2521002"/>
              <a:gd name="connsiteY3" fmla="*/ 1371600 h 1379998"/>
              <a:gd name="connsiteX4" fmla="*/ 372555 w 2521002"/>
              <a:gd name="connsiteY4" fmla="*/ 4813 h 1379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1002" h="1379998">
                <a:moveTo>
                  <a:pt x="372555" y="4813"/>
                </a:moveTo>
                <a:lnTo>
                  <a:pt x="2521002" y="0"/>
                </a:lnTo>
                <a:cubicBezTo>
                  <a:pt x="1970380" y="518600"/>
                  <a:pt x="1799956" y="737968"/>
                  <a:pt x="1408151" y="1379998"/>
                </a:cubicBezTo>
                <a:lnTo>
                  <a:pt x="0" y="1371600"/>
                </a:lnTo>
                <a:cubicBezTo>
                  <a:pt x="84647" y="954976"/>
                  <a:pt x="106255" y="689527"/>
                  <a:pt x="372555" y="4813"/>
                </a:cubicBezTo>
                <a:close/>
              </a:path>
            </a:pathLst>
          </a:custGeom>
          <a:gradFill>
            <a:gsLst>
              <a:gs pos="0">
                <a:srgbClr val="AAE3F7"/>
              </a:gs>
              <a:gs pos="81000">
                <a:srgbClr val="52B3D9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E2F7D35F-850A-6241-BFEE-33982A0ABDD8}"/>
              </a:ext>
            </a:extLst>
          </p:cNvPr>
          <p:cNvSpPr/>
          <p:nvPr/>
        </p:nvSpPr>
        <p:spPr>
          <a:xfrm>
            <a:off x="381000" y="2476500"/>
            <a:ext cx="4292203" cy="4393438"/>
          </a:xfrm>
          <a:custGeom>
            <a:avLst/>
            <a:gdLst>
              <a:gd name="connsiteX0" fmla="*/ 0 w 3797300"/>
              <a:gd name="connsiteY0" fmla="*/ 0 h 3651250"/>
              <a:gd name="connsiteX1" fmla="*/ 3797300 w 3797300"/>
              <a:gd name="connsiteY1" fmla="*/ 0 h 3651250"/>
              <a:gd name="connsiteX2" fmla="*/ 3797300 w 3797300"/>
              <a:gd name="connsiteY2" fmla="*/ 3651250 h 3651250"/>
              <a:gd name="connsiteX3" fmla="*/ 0 w 3797300"/>
              <a:gd name="connsiteY3" fmla="*/ 3651250 h 3651250"/>
              <a:gd name="connsiteX4" fmla="*/ 0 w 3797300"/>
              <a:gd name="connsiteY4" fmla="*/ 0 h 3651250"/>
              <a:gd name="connsiteX0" fmla="*/ 0 w 3797300"/>
              <a:gd name="connsiteY0" fmla="*/ 0 h 3651250"/>
              <a:gd name="connsiteX1" fmla="*/ 1917700 w 3797300"/>
              <a:gd name="connsiteY1" fmla="*/ 6350 h 3651250"/>
              <a:gd name="connsiteX2" fmla="*/ 3797300 w 3797300"/>
              <a:gd name="connsiteY2" fmla="*/ 3651250 h 3651250"/>
              <a:gd name="connsiteX3" fmla="*/ 0 w 3797300"/>
              <a:gd name="connsiteY3" fmla="*/ 3651250 h 3651250"/>
              <a:gd name="connsiteX4" fmla="*/ 0 w 3797300"/>
              <a:gd name="connsiteY4" fmla="*/ 0 h 3651250"/>
              <a:gd name="connsiteX0" fmla="*/ 0 w 3797300"/>
              <a:gd name="connsiteY0" fmla="*/ 12700 h 3663950"/>
              <a:gd name="connsiteX1" fmla="*/ 1924050 w 3797300"/>
              <a:gd name="connsiteY1" fmla="*/ 0 h 3663950"/>
              <a:gd name="connsiteX2" fmla="*/ 3797300 w 3797300"/>
              <a:gd name="connsiteY2" fmla="*/ 3663950 h 3663950"/>
              <a:gd name="connsiteX3" fmla="*/ 0 w 3797300"/>
              <a:gd name="connsiteY3" fmla="*/ 3663950 h 3663950"/>
              <a:gd name="connsiteX4" fmla="*/ 0 w 3797300"/>
              <a:gd name="connsiteY4" fmla="*/ 12700 h 3663950"/>
              <a:gd name="connsiteX0" fmla="*/ 0 w 3797300"/>
              <a:gd name="connsiteY0" fmla="*/ 6350 h 3657600"/>
              <a:gd name="connsiteX1" fmla="*/ 1924050 w 3797300"/>
              <a:gd name="connsiteY1" fmla="*/ 0 h 3657600"/>
              <a:gd name="connsiteX2" fmla="*/ 3797300 w 3797300"/>
              <a:gd name="connsiteY2" fmla="*/ 3657600 h 3657600"/>
              <a:gd name="connsiteX3" fmla="*/ 0 w 3797300"/>
              <a:gd name="connsiteY3" fmla="*/ 3657600 h 3657600"/>
              <a:gd name="connsiteX4" fmla="*/ 0 w 3797300"/>
              <a:gd name="connsiteY4" fmla="*/ 6350 h 3657600"/>
              <a:gd name="connsiteX0" fmla="*/ 0 w 3797300"/>
              <a:gd name="connsiteY0" fmla="*/ 0 h 3651250"/>
              <a:gd name="connsiteX1" fmla="*/ 1924050 w 3797300"/>
              <a:gd name="connsiteY1" fmla="*/ 0 h 3651250"/>
              <a:gd name="connsiteX2" fmla="*/ 3797300 w 3797300"/>
              <a:gd name="connsiteY2" fmla="*/ 3651250 h 3651250"/>
              <a:gd name="connsiteX3" fmla="*/ 0 w 3797300"/>
              <a:gd name="connsiteY3" fmla="*/ 3651250 h 3651250"/>
              <a:gd name="connsiteX4" fmla="*/ 0 w 3797300"/>
              <a:gd name="connsiteY4" fmla="*/ 0 h 3651250"/>
              <a:gd name="connsiteX0" fmla="*/ 0 w 3797300"/>
              <a:gd name="connsiteY0" fmla="*/ 0 h 3651250"/>
              <a:gd name="connsiteX1" fmla="*/ 1924050 w 3797300"/>
              <a:gd name="connsiteY1" fmla="*/ 0 h 3651250"/>
              <a:gd name="connsiteX2" fmla="*/ 3797300 w 3797300"/>
              <a:gd name="connsiteY2" fmla="*/ 3651250 h 3651250"/>
              <a:gd name="connsiteX3" fmla="*/ 1149350 w 3797300"/>
              <a:gd name="connsiteY3" fmla="*/ 3638550 h 3651250"/>
              <a:gd name="connsiteX4" fmla="*/ 0 w 3797300"/>
              <a:gd name="connsiteY4" fmla="*/ 0 h 3651250"/>
              <a:gd name="connsiteX0" fmla="*/ 0 w 3797300"/>
              <a:gd name="connsiteY0" fmla="*/ 0 h 3651250"/>
              <a:gd name="connsiteX1" fmla="*/ 1924050 w 3797300"/>
              <a:gd name="connsiteY1" fmla="*/ 0 h 3651250"/>
              <a:gd name="connsiteX2" fmla="*/ 3797300 w 3797300"/>
              <a:gd name="connsiteY2" fmla="*/ 3651250 h 3651250"/>
              <a:gd name="connsiteX3" fmla="*/ 1149350 w 3797300"/>
              <a:gd name="connsiteY3" fmla="*/ 3651250 h 3651250"/>
              <a:gd name="connsiteX4" fmla="*/ 0 w 3797300"/>
              <a:gd name="connsiteY4" fmla="*/ 0 h 3651250"/>
              <a:gd name="connsiteX0" fmla="*/ 0 w 3797300"/>
              <a:gd name="connsiteY0" fmla="*/ 0 h 3651250"/>
              <a:gd name="connsiteX1" fmla="*/ 1924050 w 3797300"/>
              <a:gd name="connsiteY1" fmla="*/ 0 h 3651250"/>
              <a:gd name="connsiteX2" fmla="*/ 3797300 w 3797300"/>
              <a:gd name="connsiteY2" fmla="*/ 3651250 h 3651250"/>
              <a:gd name="connsiteX3" fmla="*/ 1149350 w 3797300"/>
              <a:gd name="connsiteY3" fmla="*/ 3651250 h 3651250"/>
              <a:gd name="connsiteX4" fmla="*/ 0 w 3797300"/>
              <a:gd name="connsiteY4" fmla="*/ 0 h 3651250"/>
              <a:gd name="connsiteX0" fmla="*/ 7011 w 3804311"/>
              <a:gd name="connsiteY0" fmla="*/ 0 h 3651250"/>
              <a:gd name="connsiteX1" fmla="*/ 1931061 w 3804311"/>
              <a:gd name="connsiteY1" fmla="*/ 0 h 3651250"/>
              <a:gd name="connsiteX2" fmla="*/ 3804311 w 3804311"/>
              <a:gd name="connsiteY2" fmla="*/ 3651250 h 3651250"/>
              <a:gd name="connsiteX3" fmla="*/ 1156361 w 3804311"/>
              <a:gd name="connsiteY3" fmla="*/ 3651250 h 3651250"/>
              <a:gd name="connsiteX4" fmla="*/ 7011 w 3804311"/>
              <a:gd name="connsiteY4" fmla="*/ 0 h 3651250"/>
              <a:gd name="connsiteX0" fmla="*/ 7011 w 3804311"/>
              <a:gd name="connsiteY0" fmla="*/ 0 h 3651250"/>
              <a:gd name="connsiteX1" fmla="*/ 1931061 w 3804311"/>
              <a:gd name="connsiteY1" fmla="*/ 0 h 3651250"/>
              <a:gd name="connsiteX2" fmla="*/ 3804311 w 3804311"/>
              <a:gd name="connsiteY2" fmla="*/ 3651250 h 3651250"/>
              <a:gd name="connsiteX3" fmla="*/ 1156361 w 3804311"/>
              <a:gd name="connsiteY3" fmla="*/ 3651250 h 3651250"/>
              <a:gd name="connsiteX4" fmla="*/ 7011 w 3804311"/>
              <a:gd name="connsiteY4" fmla="*/ 0 h 3651250"/>
              <a:gd name="connsiteX0" fmla="*/ 7011 w 3804311"/>
              <a:gd name="connsiteY0" fmla="*/ 0 h 3651250"/>
              <a:gd name="connsiteX1" fmla="*/ 1931061 w 3804311"/>
              <a:gd name="connsiteY1" fmla="*/ 0 h 3651250"/>
              <a:gd name="connsiteX2" fmla="*/ 3804311 w 3804311"/>
              <a:gd name="connsiteY2" fmla="*/ 3651250 h 3651250"/>
              <a:gd name="connsiteX3" fmla="*/ 1156361 w 3804311"/>
              <a:gd name="connsiteY3" fmla="*/ 3651250 h 3651250"/>
              <a:gd name="connsiteX4" fmla="*/ 7011 w 3804311"/>
              <a:gd name="connsiteY4" fmla="*/ 0 h 3651250"/>
              <a:gd name="connsiteX0" fmla="*/ 7011 w 3804311"/>
              <a:gd name="connsiteY0" fmla="*/ 0 h 3651250"/>
              <a:gd name="connsiteX1" fmla="*/ 1931061 w 3804311"/>
              <a:gd name="connsiteY1" fmla="*/ 0 h 3651250"/>
              <a:gd name="connsiteX2" fmla="*/ 3804311 w 3804311"/>
              <a:gd name="connsiteY2" fmla="*/ 3651250 h 3651250"/>
              <a:gd name="connsiteX3" fmla="*/ 1156361 w 3804311"/>
              <a:gd name="connsiteY3" fmla="*/ 3651250 h 3651250"/>
              <a:gd name="connsiteX4" fmla="*/ 7011 w 3804311"/>
              <a:gd name="connsiteY4" fmla="*/ 0 h 3651250"/>
              <a:gd name="connsiteX0" fmla="*/ 6715 w 3816715"/>
              <a:gd name="connsiteY0" fmla="*/ 0 h 4375150"/>
              <a:gd name="connsiteX1" fmla="*/ 1943465 w 3816715"/>
              <a:gd name="connsiteY1" fmla="*/ 723900 h 4375150"/>
              <a:gd name="connsiteX2" fmla="*/ 3816715 w 3816715"/>
              <a:gd name="connsiteY2" fmla="*/ 4375150 h 4375150"/>
              <a:gd name="connsiteX3" fmla="*/ 1168765 w 3816715"/>
              <a:gd name="connsiteY3" fmla="*/ 4375150 h 4375150"/>
              <a:gd name="connsiteX4" fmla="*/ 6715 w 3816715"/>
              <a:gd name="connsiteY4" fmla="*/ 0 h 4375150"/>
              <a:gd name="connsiteX0" fmla="*/ 6715 w 3816715"/>
              <a:gd name="connsiteY0" fmla="*/ 0 h 4375150"/>
              <a:gd name="connsiteX1" fmla="*/ 1930765 w 3816715"/>
              <a:gd name="connsiteY1" fmla="*/ 6350 h 4375150"/>
              <a:gd name="connsiteX2" fmla="*/ 3816715 w 3816715"/>
              <a:gd name="connsiteY2" fmla="*/ 4375150 h 4375150"/>
              <a:gd name="connsiteX3" fmla="*/ 1168765 w 3816715"/>
              <a:gd name="connsiteY3" fmla="*/ 4375150 h 4375150"/>
              <a:gd name="connsiteX4" fmla="*/ 6715 w 3816715"/>
              <a:gd name="connsiteY4" fmla="*/ 0 h 4375150"/>
              <a:gd name="connsiteX0" fmla="*/ 6715 w 4191619"/>
              <a:gd name="connsiteY0" fmla="*/ 0 h 4384294"/>
              <a:gd name="connsiteX1" fmla="*/ 1930765 w 4191619"/>
              <a:gd name="connsiteY1" fmla="*/ 6350 h 4384294"/>
              <a:gd name="connsiteX2" fmla="*/ 4191619 w 4191619"/>
              <a:gd name="connsiteY2" fmla="*/ 4384294 h 4384294"/>
              <a:gd name="connsiteX3" fmla="*/ 1168765 w 4191619"/>
              <a:gd name="connsiteY3" fmla="*/ 4375150 h 4384294"/>
              <a:gd name="connsiteX4" fmla="*/ 6715 w 4191619"/>
              <a:gd name="connsiteY4" fmla="*/ 0 h 4384294"/>
              <a:gd name="connsiteX0" fmla="*/ 6715 w 4191619"/>
              <a:gd name="connsiteY0" fmla="*/ 0 h 4384294"/>
              <a:gd name="connsiteX1" fmla="*/ 1930765 w 4191619"/>
              <a:gd name="connsiteY1" fmla="*/ 6350 h 4384294"/>
              <a:gd name="connsiteX2" fmla="*/ 4191619 w 4191619"/>
              <a:gd name="connsiteY2" fmla="*/ 4384294 h 4384294"/>
              <a:gd name="connsiteX3" fmla="*/ 1168765 w 4191619"/>
              <a:gd name="connsiteY3" fmla="*/ 4375150 h 4384294"/>
              <a:gd name="connsiteX4" fmla="*/ 6715 w 4191619"/>
              <a:gd name="connsiteY4" fmla="*/ 0 h 4384294"/>
              <a:gd name="connsiteX0" fmla="*/ 6715 w 4438507"/>
              <a:gd name="connsiteY0" fmla="*/ 0 h 4384294"/>
              <a:gd name="connsiteX1" fmla="*/ 1930765 w 4438507"/>
              <a:gd name="connsiteY1" fmla="*/ 6350 h 4384294"/>
              <a:gd name="connsiteX2" fmla="*/ 4438507 w 4438507"/>
              <a:gd name="connsiteY2" fmla="*/ 4384294 h 4384294"/>
              <a:gd name="connsiteX3" fmla="*/ 1168765 w 4438507"/>
              <a:gd name="connsiteY3" fmla="*/ 4375150 h 4384294"/>
              <a:gd name="connsiteX4" fmla="*/ 6715 w 4438507"/>
              <a:gd name="connsiteY4" fmla="*/ 0 h 4384294"/>
              <a:gd name="connsiteX0" fmla="*/ 6715 w 4484227"/>
              <a:gd name="connsiteY0" fmla="*/ 0 h 4375150"/>
              <a:gd name="connsiteX1" fmla="*/ 1930765 w 4484227"/>
              <a:gd name="connsiteY1" fmla="*/ 6350 h 4375150"/>
              <a:gd name="connsiteX2" fmla="*/ 4484227 w 4484227"/>
              <a:gd name="connsiteY2" fmla="*/ 4375150 h 4375150"/>
              <a:gd name="connsiteX3" fmla="*/ 1168765 w 4484227"/>
              <a:gd name="connsiteY3" fmla="*/ 4375150 h 4375150"/>
              <a:gd name="connsiteX4" fmla="*/ 6715 w 4484227"/>
              <a:gd name="connsiteY4" fmla="*/ 0 h 4375150"/>
              <a:gd name="connsiteX0" fmla="*/ 6715 w 4484227"/>
              <a:gd name="connsiteY0" fmla="*/ 0 h 4402582"/>
              <a:gd name="connsiteX1" fmla="*/ 1930765 w 4484227"/>
              <a:gd name="connsiteY1" fmla="*/ 6350 h 4402582"/>
              <a:gd name="connsiteX2" fmla="*/ 4484227 w 4484227"/>
              <a:gd name="connsiteY2" fmla="*/ 4402582 h 4402582"/>
              <a:gd name="connsiteX3" fmla="*/ 1168765 w 4484227"/>
              <a:gd name="connsiteY3" fmla="*/ 4375150 h 4402582"/>
              <a:gd name="connsiteX4" fmla="*/ 6715 w 4484227"/>
              <a:gd name="connsiteY4" fmla="*/ 0 h 4402582"/>
              <a:gd name="connsiteX0" fmla="*/ 6715 w 4337923"/>
              <a:gd name="connsiteY0" fmla="*/ 0 h 4393438"/>
              <a:gd name="connsiteX1" fmla="*/ 1930765 w 4337923"/>
              <a:gd name="connsiteY1" fmla="*/ 6350 h 4393438"/>
              <a:gd name="connsiteX2" fmla="*/ 4337923 w 4337923"/>
              <a:gd name="connsiteY2" fmla="*/ 4393438 h 4393438"/>
              <a:gd name="connsiteX3" fmla="*/ 1168765 w 4337923"/>
              <a:gd name="connsiteY3" fmla="*/ 4375150 h 4393438"/>
              <a:gd name="connsiteX4" fmla="*/ 6715 w 4337923"/>
              <a:gd name="connsiteY4" fmla="*/ 0 h 4393438"/>
              <a:gd name="connsiteX0" fmla="*/ 6715 w 4319635"/>
              <a:gd name="connsiteY0" fmla="*/ 0 h 4384294"/>
              <a:gd name="connsiteX1" fmla="*/ 1930765 w 4319635"/>
              <a:gd name="connsiteY1" fmla="*/ 6350 h 4384294"/>
              <a:gd name="connsiteX2" fmla="*/ 4319635 w 4319635"/>
              <a:gd name="connsiteY2" fmla="*/ 4384294 h 4384294"/>
              <a:gd name="connsiteX3" fmla="*/ 1168765 w 4319635"/>
              <a:gd name="connsiteY3" fmla="*/ 4375150 h 4384294"/>
              <a:gd name="connsiteX4" fmla="*/ 6715 w 4319635"/>
              <a:gd name="connsiteY4" fmla="*/ 0 h 4384294"/>
              <a:gd name="connsiteX0" fmla="*/ 6715 w 4292203"/>
              <a:gd name="connsiteY0" fmla="*/ 0 h 4375150"/>
              <a:gd name="connsiteX1" fmla="*/ 1930765 w 4292203"/>
              <a:gd name="connsiteY1" fmla="*/ 6350 h 4375150"/>
              <a:gd name="connsiteX2" fmla="*/ 4292203 w 4292203"/>
              <a:gd name="connsiteY2" fmla="*/ 4375150 h 4375150"/>
              <a:gd name="connsiteX3" fmla="*/ 1168765 w 4292203"/>
              <a:gd name="connsiteY3" fmla="*/ 4375150 h 4375150"/>
              <a:gd name="connsiteX4" fmla="*/ 6715 w 4292203"/>
              <a:gd name="connsiteY4" fmla="*/ 0 h 4375150"/>
              <a:gd name="connsiteX0" fmla="*/ 6715 w 4292203"/>
              <a:gd name="connsiteY0" fmla="*/ 0 h 4393438"/>
              <a:gd name="connsiteX1" fmla="*/ 1930765 w 4292203"/>
              <a:gd name="connsiteY1" fmla="*/ 6350 h 4393438"/>
              <a:gd name="connsiteX2" fmla="*/ 4292203 w 4292203"/>
              <a:gd name="connsiteY2" fmla="*/ 4393438 h 4393438"/>
              <a:gd name="connsiteX3" fmla="*/ 1168765 w 4292203"/>
              <a:gd name="connsiteY3" fmla="*/ 4375150 h 4393438"/>
              <a:gd name="connsiteX4" fmla="*/ 6715 w 4292203"/>
              <a:gd name="connsiteY4" fmla="*/ 0 h 439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2203" h="4393438">
                <a:moveTo>
                  <a:pt x="6715" y="0"/>
                </a:moveTo>
                <a:lnTo>
                  <a:pt x="1930765" y="6350"/>
                </a:lnTo>
                <a:cubicBezTo>
                  <a:pt x="2006288" y="2060617"/>
                  <a:pt x="3134386" y="3074755"/>
                  <a:pt x="4292203" y="4393438"/>
                </a:cubicBezTo>
                <a:lnTo>
                  <a:pt x="1168765" y="4375150"/>
                </a:lnTo>
                <a:cubicBezTo>
                  <a:pt x="156998" y="3037417"/>
                  <a:pt x="-41968" y="886883"/>
                  <a:pt x="6715" y="0"/>
                </a:cubicBezTo>
                <a:close/>
              </a:path>
            </a:pathLst>
          </a:custGeom>
          <a:gradFill>
            <a:gsLst>
              <a:gs pos="0">
                <a:srgbClr val="AAE3F7"/>
              </a:gs>
              <a:gs pos="81000">
                <a:srgbClr val="52B3D9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Merge 14">
            <a:extLst>
              <a:ext uri="{FF2B5EF4-FFF2-40B4-BE49-F238E27FC236}">
                <a16:creationId xmlns:a16="http://schemas.microsoft.com/office/drawing/2014/main" id="{B7BB769D-699E-EF4F-BEC0-57127E1E2496}"/>
              </a:ext>
            </a:extLst>
          </p:cNvPr>
          <p:cNvSpPr/>
          <p:nvPr/>
        </p:nvSpPr>
        <p:spPr>
          <a:xfrm>
            <a:off x="2523246" y="2476500"/>
            <a:ext cx="1163101" cy="2940016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10000 h 10000"/>
              <a:gd name="connsiteX3" fmla="*/ 0 w 10000"/>
              <a:gd name="connsiteY3" fmla="*/ 0 h 10000"/>
              <a:gd name="connsiteX0" fmla="*/ 0 w 17706"/>
              <a:gd name="connsiteY0" fmla="*/ 0 h 18446"/>
              <a:gd name="connsiteX1" fmla="*/ 10000 w 17706"/>
              <a:gd name="connsiteY1" fmla="*/ 0 h 18446"/>
              <a:gd name="connsiteX2" fmla="*/ 17706 w 17706"/>
              <a:gd name="connsiteY2" fmla="*/ 18446 h 18446"/>
              <a:gd name="connsiteX3" fmla="*/ 0 w 17706"/>
              <a:gd name="connsiteY3" fmla="*/ 0 h 18446"/>
              <a:gd name="connsiteX0" fmla="*/ 0 w 17706"/>
              <a:gd name="connsiteY0" fmla="*/ 0 h 18446"/>
              <a:gd name="connsiteX1" fmla="*/ 10000 w 17706"/>
              <a:gd name="connsiteY1" fmla="*/ 0 h 18446"/>
              <a:gd name="connsiteX2" fmla="*/ 17706 w 17706"/>
              <a:gd name="connsiteY2" fmla="*/ 18446 h 18446"/>
              <a:gd name="connsiteX3" fmla="*/ 0 w 17706"/>
              <a:gd name="connsiteY3" fmla="*/ 0 h 18446"/>
              <a:gd name="connsiteX0" fmla="*/ 0 w 17706"/>
              <a:gd name="connsiteY0" fmla="*/ 0 h 18446"/>
              <a:gd name="connsiteX1" fmla="*/ 10000 w 17706"/>
              <a:gd name="connsiteY1" fmla="*/ 0 h 18446"/>
              <a:gd name="connsiteX2" fmla="*/ 17706 w 17706"/>
              <a:gd name="connsiteY2" fmla="*/ 18446 h 18446"/>
              <a:gd name="connsiteX3" fmla="*/ 0 w 17706"/>
              <a:gd name="connsiteY3" fmla="*/ 0 h 18446"/>
              <a:gd name="connsiteX0" fmla="*/ 0 w 17706"/>
              <a:gd name="connsiteY0" fmla="*/ 0 h 18446"/>
              <a:gd name="connsiteX1" fmla="*/ 10000 w 17706"/>
              <a:gd name="connsiteY1" fmla="*/ 0 h 18446"/>
              <a:gd name="connsiteX2" fmla="*/ 17706 w 17706"/>
              <a:gd name="connsiteY2" fmla="*/ 18446 h 18446"/>
              <a:gd name="connsiteX3" fmla="*/ 0 w 17706"/>
              <a:gd name="connsiteY3" fmla="*/ 0 h 18446"/>
              <a:gd name="connsiteX0" fmla="*/ 0 w 17706"/>
              <a:gd name="connsiteY0" fmla="*/ 0 h 18446"/>
              <a:gd name="connsiteX1" fmla="*/ 10000 w 17706"/>
              <a:gd name="connsiteY1" fmla="*/ 0 h 18446"/>
              <a:gd name="connsiteX2" fmla="*/ 17706 w 17706"/>
              <a:gd name="connsiteY2" fmla="*/ 18446 h 18446"/>
              <a:gd name="connsiteX3" fmla="*/ 0 w 17706"/>
              <a:gd name="connsiteY3" fmla="*/ 0 h 18446"/>
              <a:gd name="connsiteX0" fmla="*/ 0 w 17706"/>
              <a:gd name="connsiteY0" fmla="*/ 0 h 18446"/>
              <a:gd name="connsiteX1" fmla="*/ 10000 w 17706"/>
              <a:gd name="connsiteY1" fmla="*/ 0 h 18446"/>
              <a:gd name="connsiteX2" fmla="*/ 17706 w 17706"/>
              <a:gd name="connsiteY2" fmla="*/ 18446 h 18446"/>
              <a:gd name="connsiteX3" fmla="*/ 0 w 17706"/>
              <a:gd name="connsiteY3" fmla="*/ 0 h 18446"/>
              <a:gd name="connsiteX0" fmla="*/ 0 w 17112"/>
              <a:gd name="connsiteY0" fmla="*/ 0 h 18446"/>
              <a:gd name="connsiteX1" fmla="*/ 9406 w 17112"/>
              <a:gd name="connsiteY1" fmla="*/ 0 h 18446"/>
              <a:gd name="connsiteX2" fmla="*/ 17112 w 17112"/>
              <a:gd name="connsiteY2" fmla="*/ 18446 h 18446"/>
              <a:gd name="connsiteX3" fmla="*/ 0 w 17112"/>
              <a:gd name="connsiteY3" fmla="*/ 0 h 18446"/>
              <a:gd name="connsiteX0" fmla="*/ 0 w 17112"/>
              <a:gd name="connsiteY0" fmla="*/ 0 h 18446"/>
              <a:gd name="connsiteX1" fmla="*/ 9406 w 17112"/>
              <a:gd name="connsiteY1" fmla="*/ 0 h 18446"/>
              <a:gd name="connsiteX2" fmla="*/ 17112 w 17112"/>
              <a:gd name="connsiteY2" fmla="*/ 18446 h 18446"/>
              <a:gd name="connsiteX3" fmla="*/ 0 w 17112"/>
              <a:gd name="connsiteY3" fmla="*/ 0 h 18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12" h="18446">
                <a:moveTo>
                  <a:pt x="0" y="0"/>
                </a:moveTo>
                <a:lnTo>
                  <a:pt x="9406" y="0"/>
                </a:lnTo>
                <a:cubicBezTo>
                  <a:pt x="7771" y="6029"/>
                  <a:pt x="9965" y="11421"/>
                  <a:pt x="17112" y="18446"/>
                </a:cubicBezTo>
                <a:cubicBezTo>
                  <a:pt x="2521" y="9826"/>
                  <a:pt x="1187" y="5052"/>
                  <a:pt x="0" y="0"/>
                </a:cubicBezTo>
                <a:close/>
              </a:path>
            </a:pathLst>
          </a:custGeom>
          <a:gradFill>
            <a:gsLst>
              <a:gs pos="0">
                <a:srgbClr val="AAE3F7"/>
              </a:gs>
              <a:gs pos="81000">
                <a:srgbClr val="52B3D9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Extract 16">
            <a:extLst>
              <a:ext uri="{FF2B5EF4-FFF2-40B4-BE49-F238E27FC236}">
                <a16:creationId xmlns:a16="http://schemas.microsoft.com/office/drawing/2014/main" id="{718DA635-D6AE-2241-8008-1B8F2C636D33}"/>
              </a:ext>
            </a:extLst>
          </p:cNvPr>
          <p:cNvSpPr/>
          <p:nvPr/>
        </p:nvSpPr>
        <p:spPr>
          <a:xfrm>
            <a:off x="476460" y="4913343"/>
            <a:ext cx="857265" cy="1936779"/>
          </a:xfrm>
          <a:custGeom>
            <a:avLst/>
            <a:gdLst>
              <a:gd name="connsiteX0" fmla="*/ 0 w 10000"/>
              <a:gd name="connsiteY0" fmla="*/ 10000 h 10000"/>
              <a:gd name="connsiteX1" fmla="*/ 5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7308 w 17308"/>
              <a:gd name="connsiteY0" fmla="*/ 9935 h 9935"/>
              <a:gd name="connsiteX1" fmla="*/ 0 w 17308"/>
              <a:gd name="connsiteY1" fmla="*/ 0 h 9935"/>
              <a:gd name="connsiteX2" fmla="*/ 17308 w 17308"/>
              <a:gd name="connsiteY2" fmla="*/ 9935 h 9935"/>
              <a:gd name="connsiteX3" fmla="*/ 7308 w 17308"/>
              <a:gd name="connsiteY3" fmla="*/ 9935 h 9935"/>
              <a:gd name="connsiteX0" fmla="*/ 4222 w 10000"/>
              <a:gd name="connsiteY0" fmla="*/ 10000 h 10000"/>
              <a:gd name="connsiteX1" fmla="*/ 0 w 10000"/>
              <a:gd name="connsiteY1" fmla="*/ 0 h 10000"/>
              <a:gd name="connsiteX2" fmla="*/ 10000 w 10000"/>
              <a:gd name="connsiteY2" fmla="*/ 10000 h 10000"/>
              <a:gd name="connsiteX3" fmla="*/ 4222 w 10000"/>
              <a:gd name="connsiteY3" fmla="*/ 10000 h 10000"/>
              <a:gd name="connsiteX0" fmla="*/ 4222 w 10000"/>
              <a:gd name="connsiteY0" fmla="*/ 10000 h 10000"/>
              <a:gd name="connsiteX1" fmla="*/ 0 w 10000"/>
              <a:gd name="connsiteY1" fmla="*/ 0 h 10000"/>
              <a:gd name="connsiteX2" fmla="*/ 10000 w 10000"/>
              <a:gd name="connsiteY2" fmla="*/ 10000 h 10000"/>
              <a:gd name="connsiteX3" fmla="*/ 4222 w 10000"/>
              <a:gd name="connsiteY3" fmla="*/ 10000 h 10000"/>
              <a:gd name="connsiteX0" fmla="*/ 4222 w 10000"/>
              <a:gd name="connsiteY0" fmla="*/ 10000 h 10000"/>
              <a:gd name="connsiteX1" fmla="*/ 0 w 10000"/>
              <a:gd name="connsiteY1" fmla="*/ 0 h 10000"/>
              <a:gd name="connsiteX2" fmla="*/ 10000 w 10000"/>
              <a:gd name="connsiteY2" fmla="*/ 10000 h 10000"/>
              <a:gd name="connsiteX3" fmla="*/ 4222 w 10000"/>
              <a:gd name="connsiteY3" fmla="*/ 10000 h 10000"/>
              <a:gd name="connsiteX0" fmla="*/ 4222 w 10000"/>
              <a:gd name="connsiteY0" fmla="*/ 10000 h 10000"/>
              <a:gd name="connsiteX1" fmla="*/ 0 w 10000"/>
              <a:gd name="connsiteY1" fmla="*/ 0 h 10000"/>
              <a:gd name="connsiteX2" fmla="*/ 10000 w 10000"/>
              <a:gd name="connsiteY2" fmla="*/ 10000 h 10000"/>
              <a:gd name="connsiteX3" fmla="*/ 4222 w 10000"/>
              <a:gd name="connsiteY3" fmla="*/ 10000 h 10000"/>
              <a:gd name="connsiteX0" fmla="*/ 4222 w 10000"/>
              <a:gd name="connsiteY0" fmla="*/ 10000 h 10000"/>
              <a:gd name="connsiteX1" fmla="*/ 0 w 10000"/>
              <a:gd name="connsiteY1" fmla="*/ 0 h 10000"/>
              <a:gd name="connsiteX2" fmla="*/ 10000 w 10000"/>
              <a:gd name="connsiteY2" fmla="*/ 10000 h 10000"/>
              <a:gd name="connsiteX3" fmla="*/ 4222 w 10000"/>
              <a:gd name="connsiteY3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10000">
                <a:moveTo>
                  <a:pt x="4222" y="10000"/>
                </a:moveTo>
                <a:cubicBezTo>
                  <a:pt x="2222" y="7487"/>
                  <a:pt x="296" y="3431"/>
                  <a:pt x="0" y="0"/>
                </a:cubicBezTo>
                <a:cubicBezTo>
                  <a:pt x="2666" y="4513"/>
                  <a:pt x="6000" y="7159"/>
                  <a:pt x="10000" y="10000"/>
                </a:cubicBezTo>
                <a:lnTo>
                  <a:pt x="4222" y="10000"/>
                </a:lnTo>
                <a:close/>
              </a:path>
            </a:pathLst>
          </a:custGeom>
          <a:gradFill>
            <a:gsLst>
              <a:gs pos="0">
                <a:srgbClr val="AAE3F7"/>
              </a:gs>
              <a:gs pos="81000">
                <a:srgbClr val="52B3D9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0EFA57B-583A-F94F-AB60-8FEC9C80269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81000" y="1521510"/>
            <a:ext cx="3745616" cy="808406"/>
            <a:chOff x="339725" y="371475"/>
            <a:chExt cx="2647951" cy="571500"/>
          </a:xfrm>
          <a:solidFill>
            <a:srgbClr val="65CBF9"/>
          </a:solidFill>
        </p:grpSpPr>
        <p:sp>
          <p:nvSpPr>
            <p:cNvPr id="47" name="Freeform 55">
              <a:extLst>
                <a:ext uri="{FF2B5EF4-FFF2-40B4-BE49-F238E27FC236}">
                  <a16:creationId xmlns:a16="http://schemas.microsoft.com/office/drawing/2014/main" id="{1A96131A-0AB2-C34F-A329-C9913CC06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725" y="417513"/>
              <a:ext cx="265113" cy="487363"/>
            </a:xfrm>
            <a:custGeom>
              <a:avLst/>
              <a:gdLst>
                <a:gd name="T0" fmla="*/ 0 w 167"/>
                <a:gd name="T1" fmla="*/ 0 h 307"/>
                <a:gd name="T2" fmla="*/ 167 w 167"/>
                <a:gd name="T3" fmla="*/ 0 h 307"/>
                <a:gd name="T4" fmla="*/ 167 w 167"/>
                <a:gd name="T5" fmla="*/ 31 h 307"/>
                <a:gd name="T6" fmla="*/ 33 w 167"/>
                <a:gd name="T7" fmla="*/ 31 h 307"/>
                <a:gd name="T8" fmla="*/ 33 w 167"/>
                <a:gd name="T9" fmla="*/ 137 h 307"/>
                <a:gd name="T10" fmla="*/ 165 w 167"/>
                <a:gd name="T11" fmla="*/ 137 h 307"/>
                <a:gd name="T12" fmla="*/ 165 w 167"/>
                <a:gd name="T13" fmla="*/ 168 h 307"/>
                <a:gd name="T14" fmla="*/ 33 w 167"/>
                <a:gd name="T15" fmla="*/ 168 h 307"/>
                <a:gd name="T16" fmla="*/ 33 w 167"/>
                <a:gd name="T17" fmla="*/ 276 h 307"/>
                <a:gd name="T18" fmla="*/ 167 w 167"/>
                <a:gd name="T19" fmla="*/ 276 h 307"/>
                <a:gd name="T20" fmla="*/ 167 w 167"/>
                <a:gd name="T21" fmla="*/ 307 h 307"/>
                <a:gd name="T22" fmla="*/ 0 w 167"/>
                <a:gd name="T23" fmla="*/ 307 h 307"/>
                <a:gd name="T24" fmla="*/ 0 w 167"/>
                <a:gd name="T25" fmla="*/ 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7" h="307">
                  <a:moveTo>
                    <a:pt x="0" y="0"/>
                  </a:moveTo>
                  <a:lnTo>
                    <a:pt x="167" y="0"/>
                  </a:lnTo>
                  <a:lnTo>
                    <a:pt x="167" y="31"/>
                  </a:lnTo>
                  <a:lnTo>
                    <a:pt x="33" y="31"/>
                  </a:lnTo>
                  <a:lnTo>
                    <a:pt x="33" y="137"/>
                  </a:lnTo>
                  <a:lnTo>
                    <a:pt x="165" y="137"/>
                  </a:lnTo>
                  <a:lnTo>
                    <a:pt x="165" y="168"/>
                  </a:lnTo>
                  <a:lnTo>
                    <a:pt x="33" y="168"/>
                  </a:lnTo>
                  <a:lnTo>
                    <a:pt x="33" y="276"/>
                  </a:lnTo>
                  <a:lnTo>
                    <a:pt x="167" y="276"/>
                  </a:lnTo>
                  <a:lnTo>
                    <a:pt x="167" y="307"/>
                  </a:lnTo>
                  <a:lnTo>
                    <a:pt x="0" y="30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48" name="Freeform 56">
              <a:extLst>
                <a:ext uri="{FF2B5EF4-FFF2-40B4-BE49-F238E27FC236}">
                  <a16:creationId xmlns:a16="http://schemas.microsoft.com/office/drawing/2014/main" id="{561C8593-16E4-5149-A7FE-8841A3445F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050" y="417513"/>
              <a:ext cx="393700" cy="487363"/>
            </a:xfrm>
            <a:custGeom>
              <a:avLst/>
              <a:gdLst>
                <a:gd name="T0" fmla="*/ 104 w 248"/>
                <a:gd name="T1" fmla="*/ 149 h 307"/>
                <a:gd name="T2" fmla="*/ 7 w 248"/>
                <a:gd name="T3" fmla="*/ 0 h 307"/>
                <a:gd name="T4" fmla="*/ 45 w 248"/>
                <a:gd name="T5" fmla="*/ 0 h 307"/>
                <a:gd name="T6" fmla="*/ 123 w 248"/>
                <a:gd name="T7" fmla="*/ 122 h 307"/>
                <a:gd name="T8" fmla="*/ 200 w 248"/>
                <a:gd name="T9" fmla="*/ 0 h 307"/>
                <a:gd name="T10" fmla="*/ 238 w 248"/>
                <a:gd name="T11" fmla="*/ 0 h 307"/>
                <a:gd name="T12" fmla="*/ 141 w 248"/>
                <a:gd name="T13" fmla="*/ 149 h 307"/>
                <a:gd name="T14" fmla="*/ 248 w 248"/>
                <a:gd name="T15" fmla="*/ 307 h 307"/>
                <a:gd name="T16" fmla="*/ 208 w 248"/>
                <a:gd name="T17" fmla="*/ 307 h 307"/>
                <a:gd name="T18" fmla="*/ 123 w 248"/>
                <a:gd name="T19" fmla="*/ 175 h 307"/>
                <a:gd name="T20" fmla="*/ 38 w 248"/>
                <a:gd name="T21" fmla="*/ 307 h 307"/>
                <a:gd name="T22" fmla="*/ 0 w 248"/>
                <a:gd name="T23" fmla="*/ 307 h 307"/>
                <a:gd name="T24" fmla="*/ 104 w 248"/>
                <a:gd name="T25" fmla="*/ 149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8" h="307">
                  <a:moveTo>
                    <a:pt x="104" y="149"/>
                  </a:moveTo>
                  <a:lnTo>
                    <a:pt x="7" y="0"/>
                  </a:lnTo>
                  <a:lnTo>
                    <a:pt x="45" y="0"/>
                  </a:lnTo>
                  <a:lnTo>
                    <a:pt x="123" y="122"/>
                  </a:lnTo>
                  <a:lnTo>
                    <a:pt x="200" y="0"/>
                  </a:lnTo>
                  <a:lnTo>
                    <a:pt x="238" y="0"/>
                  </a:lnTo>
                  <a:lnTo>
                    <a:pt x="141" y="149"/>
                  </a:lnTo>
                  <a:lnTo>
                    <a:pt x="248" y="307"/>
                  </a:lnTo>
                  <a:lnTo>
                    <a:pt x="208" y="307"/>
                  </a:lnTo>
                  <a:lnTo>
                    <a:pt x="123" y="175"/>
                  </a:lnTo>
                  <a:lnTo>
                    <a:pt x="38" y="307"/>
                  </a:lnTo>
                  <a:lnTo>
                    <a:pt x="0" y="307"/>
                  </a:lnTo>
                  <a:lnTo>
                    <a:pt x="104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49" name="Freeform 57">
              <a:extLst>
                <a:ext uri="{FF2B5EF4-FFF2-40B4-BE49-F238E27FC236}">
                  <a16:creationId xmlns:a16="http://schemas.microsoft.com/office/drawing/2014/main" id="{995A5A6B-87D7-6142-85BD-02E856954C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3313" y="417513"/>
              <a:ext cx="307975" cy="487363"/>
            </a:xfrm>
            <a:custGeom>
              <a:avLst/>
              <a:gdLst>
                <a:gd name="T0" fmla="*/ 34 w 82"/>
                <a:gd name="T1" fmla="*/ 0 h 128"/>
                <a:gd name="T2" fmla="*/ 68 w 82"/>
                <a:gd name="T3" fmla="*/ 8 h 128"/>
                <a:gd name="T4" fmla="*/ 82 w 82"/>
                <a:gd name="T5" fmla="*/ 39 h 128"/>
                <a:gd name="T6" fmla="*/ 69 w 82"/>
                <a:gd name="T7" fmla="*/ 69 h 128"/>
                <a:gd name="T8" fmla="*/ 35 w 82"/>
                <a:gd name="T9" fmla="*/ 78 h 128"/>
                <a:gd name="T10" fmla="*/ 14 w 82"/>
                <a:gd name="T11" fmla="*/ 78 h 128"/>
                <a:gd name="T12" fmla="*/ 14 w 82"/>
                <a:gd name="T13" fmla="*/ 128 h 128"/>
                <a:gd name="T14" fmla="*/ 0 w 82"/>
                <a:gd name="T15" fmla="*/ 128 h 128"/>
                <a:gd name="T16" fmla="*/ 0 w 82"/>
                <a:gd name="T17" fmla="*/ 0 h 128"/>
                <a:gd name="T18" fmla="*/ 34 w 82"/>
                <a:gd name="T19" fmla="*/ 0 h 128"/>
                <a:gd name="T20" fmla="*/ 14 w 82"/>
                <a:gd name="T21" fmla="*/ 65 h 128"/>
                <a:gd name="T22" fmla="*/ 35 w 82"/>
                <a:gd name="T23" fmla="*/ 65 h 128"/>
                <a:gd name="T24" fmla="*/ 59 w 82"/>
                <a:gd name="T25" fmla="*/ 60 h 128"/>
                <a:gd name="T26" fmla="*/ 68 w 82"/>
                <a:gd name="T27" fmla="*/ 39 h 128"/>
                <a:gd name="T28" fmla="*/ 58 w 82"/>
                <a:gd name="T29" fmla="*/ 18 h 128"/>
                <a:gd name="T30" fmla="*/ 34 w 82"/>
                <a:gd name="T31" fmla="*/ 13 h 128"/>
                <a:gd name="T32" fmla="*/ 14 w 82"/>
                <a:gd name="T33" fmla="*/ 13 h 128"/>
                <a:gd name="T34" fmla="*/ 14 w 82"/>
                <a:gd name="T35" fmla="*/ 65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2" h="128">
                  <a:moveTo>
                    <a:pt x="34" y="0"/>
                  </a:moveTo>
                  <a:cubicBezTo>
                    <a:pt x="52" y="0"/>
                    <a:pt x="60" y="2"/>
                    <a:pt x="68" y="8"/>
                  </a:cubicBezTo>
                  <a:cubicBezTo>
                    <a:pt x="77" y="15"/>
                    <a:pt x="82" y="27"/>
                    <a:pt x="82" y="39"/>
                  </a:cubicBezTo>
                  <a:cubicBezTo>
                    <a:pt x="82" y="51"/>
                    <a:pt x="77" y="63"/>
                    <a:pt x="69" y="69"/>
                  </a:cubicBezTo>
                  <a:cubicBezTo>
                    <a:pt x="60" y="76"/>
                    <a:pt x="52" y="78"/>
                    <a:pt x="35" y="78"/>
                  </a:cubicBezTo>
                  <a:cubicBezTo>
                    <a:pt x="14" y="78"/>
                    <a:pt x="14" y="78"/>
                    <a:pt x="14" y="78"/>
                  </a:cubicBezTo>
                  <a:cubicBezTo>
                    <a:pt x="14" y="128"/>
                    <a:pt x="14" y="128"/>
                    <a:pt x="14" y="128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4" y="0"/>
                  </a:lnTo>
                  <a:close/>
                  <a:moveTo>
                    <a:pt x="14" y="65"/>
                  </a:moveTo>
                  <a:cubicBezTo>
                    <a:pt x="35" y="65"/>
                    <a:pt x="35" y="65"/>
                    <a:pt x="35" y="65"/>
                  </a:cubicBezTo>
                  <a:cubicBezTo>
                    <a:pt x="46" y="65"/>
                    <a:pt x="52" y="64"/>
                    <a:pt x="59" y="60"/>
                  </a:cubicBezTo>
                  <a:cubicBezTo>
                    <a:pt x="64" y="56"/>
                    <a:pt x="68" y="48"/>
                    <a:pt x="68" y="39"/>
                  </a:cubicBezTo>
                  <a:cubicBezTo>
                    <a:pt x="68" y="30"/>
                    <a:pt x="64" y="22"/>
                    <a:pt x="58" y="18"/>
                  </a:cubicBezTo>
                  <a:cubicBezTo>
                    <a:pt x="52" y="14"/>
                    <a:pt x="45" y="13"/>
                    <a:pt x="34" y="13"/>
                  </a:cubicBezTo>
                  <a:cubicBezTo>
                    <a:pt x="14" y="13"/>
                    <a:pt x="14" y="13"/>
                    <a:pt x="14" y="13"/>
                  </a:cubicBezTo>
                  <a:lnTo>
                    <a:pt x="14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50" name="Freeform 58">
              <a:extLst>
                <a:ext uri="{FF2B5EF4-FFF2-40B4-BE49-F238E27FC236}">
                  <a16:creationId xmlns:a16="http://schemas.microsoft.com/office/drawing/2014/main" id="{0BD942D1-D3B7-114C-A3CB-DF680C4B9B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6850" y="417513"/>
              <a:ext cx="236538" cy="487363"/>
            </a:xfrm>
            <a:custGeom>
              <a:avLst/>
              <a:gdLst>
                <a:gd name="T0" fmla="*/ 0 w 149"/>
                <a:gd name="T1" fmla="*/ 0 h 307"/>
                <a:gd name="T2" fmla="*/ 33 w 149"/>
                <a:gd name="T3" fmla="*/ 0 h 307"/>
                <a:gd name="T4" fmla="*/ 33 w 149"/>
                <a:gd name="T5" fmla="*/ 276 h 307"/>
                <a:gd name="T6" fmla="*/ 149 w 149"/>
                <a:gd name="T7" fmla="*/ 276 h 307"/>
                <a:gd name="T8" fmla="*/ 149 w 149"/>
                <a:gd name="T9" fmla="*/ 307 h 307"/>
                <a:gd name="T10" fmla="*/ 0 w 149"/>
                <a:gd name="T11" fmla="*/ 307 h 307"/>
                <a:gd name="T12" fmla="*/ 0 w 149"/>
                <a:gd name="T13" fmla="*/ 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307">
                  <a:moveTo>
                    <a:pt x="0" y="0"/>
                  </a:moveTo>
                  <a:lnTo>
                    <a:pt x="33" y="0"/>
                  </a:lnTo>
                  <a:lnTo>
                    <a:pt x="33" y="276"/>
                  </a:lnTo>
                  <a:lnTo>
                    <a:pt x="149" y="276"/>
                  </a:lnTo>
                  <a:lnTo>
                    <a:pt x="149" y="307"/>
                  </a:lnTo>
                  <a:lnTo>
                    <a:pt x="0" y="30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51" name="Freeform 59">
              <a:extLst>
                <a:ext uri="{FF2B5EF4-FFF2-40B4-BE49-F238E27FC236}">
                  <a16:creationId xmlns:a16="http://schemas.microsoft.com/office/drawing/2014/main" id="{D64CA4B8-678E-4F4C-A7FD-FAD1E8FC9F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3150" y="417513"/>
              <a:ext cx="327025" cy="487363"/>
            </a:xfrm>
            <a:custGeom>
              <a:avLst/>
              <a:gdLst>
                <a:gd name="T0" fmla="*/ 0 w 87"/>
                <a:gd name="T1" fmla="*/ 0 h 128"/>
                <a:gd name="T2" fmla="*/ 34 w 87"/>
                <a:gd name="T3" fmla="*/ 0 h 128"/>
                <a:gd name="T4" fmla="*/ 70 w 87"/>
                <a:gd name="T5" fmla="*/ 7 h 128"/>
                <a:gd name="T6" fmla="*/ 87 w 87"/>
                <a:gd name="T7" fmla="*/ 41 h 128"/>
                <a:gd name="T8" fmla="*/ 79 w 87"/>
                <a:gd name="T9" fmla="*/ 66 h 128"/>
                <a:gd name="T10" fmla="*/ 51 w 87"/>
                <a:gd name="T11" fmla="*/ 80 h 128"/>
                <a:gd name="T12" fmla="*/ 83 w 87"/>
                <a:gd name="T13" fmla="*/ 128 h 128"/>
                <a:gd name="T14" fmla="*/ 67 w 87"/>
                <a:gd name="T15" fmla="*/ 128 h 128"/>
                <a:gd name="T16" fmla="*/ 31 w 87"/>
                <a:gd name="T17" fmla="*/ 72 h 128"/>
                <a:gd name="T18" fmla="*/ 35 w 87"/>
                <a:gd name="T19" fmla="*/ 72 h 128"/>
                <a:gd name="T20" fmla="*/ 63 w 87"/>
                <a:gd name="T21" fmla="*/ 66 h 128"/>
                <a:gd name="T22" fmla="*/ 73 w 87"/>
                <a:gd name="T23" fmla="*/ 42 h 128"/>
                <a:gd name="T24" fmla="*/ 61 w 87"/>
                <a:gd name="T25" fmla="*/ 17 h 128"/>
                <a:gd name="T26" fmla="*/ 35 w 87"/>
                <a:gd name="T27" fmla="*/ 13 h 128"/>
                <a:gd name="T28" fmla="*/ 15 w 87"/>
                <a:gd name="T29" fmla="*/ 13 h 128"/>
                <a:gd name="T30" fmla="*/ 15 w 87"/>
                <a:gd name="T31" fmla="*/ 128 h 128"/>
                <a:gd name="T32" fmla="*/ 0 w 87"/>
                <a:gd name="T33" fmla="*/ 128 h 128"/>
                <a:gd name="T34" fmla="*/ 0 w 87"/>
                <a:gd name="T3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7" h="128">
                  <a:moveTo>
                    <a:pt x="0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54" y="0"/>
                    <a:pt x="63" y="2"/>
                    <a:pt x="70" y="7"/>
                  </a:cubicBezTo>
                  <a:cubicBezTo>
                    <a:pt x="80" y="13"/>
                    <a:pt x="87" y="27"/>
                    <a:pt x="87" y="41"/>
                  </a:cubicBezTo>
                  <a:cubicBezTo>
                    <a:pt x="87" y="50"/>
                    <a:pt x="85" y="59"/>
                    <a:pt x="79" y="66"/>
                  </a:cubicBezTo>
                  <a:cubicBezTo>
                    <a:pt x="72" y="77"/>
                    <a:pt x="63" y="79"/>
                    <a:pt x="51" y="80"/>
                  </a:cubicBezTo>
                  <a:cubicBezTo>
                    <a:pt x="83" y="128"/>
                    <a:pt x="83" y="128"/>
                    <a:pt x="83" y="128"/>
                  </a:cubicBezTo>
                  <a:cubicBezTo>
                    <a:pt x="67" y="128"/>
                    <a:pt x="67" y="128"/>
                    <a:pt x="67" y="128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5" y="72"/>
                    <a:pt x="35" y="72"/>
                    <a:pt x="35" y="72"/>
                  </a:cubicBezTo>
                  <a:cubicBezTo>
                    <a:pt x="44" y="72"/>
                    <a:pt x="57" y="72"/>
                    <a:pt x="63" y="66"/>
                  </a:cubicBezTo>
                  <a:cubicBezTo>
                    <a:pt x="70" y="59"/>
                    <a:pt x="73" y="51"/>
                    <a:pt x="73" y="42"/>
                  </a:cubicBezTo>
                  <a:cubicBezTo>
                    <a:pt x="73" y="33"/>
                    <a:pt x="69" y="23"/>
                    <a:pt x="61" y="17"/>
                  </a:cubicBezTo>
                  <a:cubicBezTo>
                    <a:pt x="54" y="13"/>
                    <a:pt x="46" y="13"/>
                    <a:pt x="3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28"/>
                    <a:pt x="15" y="128"/>
                    <a:pt x="15" y="128"/>
                  </a:cubicBezTo>
                  <a:cubicBezTo>
                    <a:pt x="0" y="128"/>
                    <a:pt x="0" y="128"/>
                    <a:pt x="0" y="12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52" name="Freeform 60">
              <a:extLst>
                <a:ext uri="{FF2B5EF4-FFF2-40B4-BE49-F238E27FC236}">
                  <a16:creationId xmlns:a16="http://schemas.microsoft.com/office/drawing/2014/main" id="{88F47F66-9BFB-344D-B34D-B621616E677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2563" y="417513"/>
              <a:ext cx="265113" cy="487363"/>
            </a:xfrm>
            <a:custGeom>
              <a:avLst/>
              <a:gdLst>
                <a:gd name="T0" fmla="*/ 0 w 167"/>
                <a:gd name="T1" fmla="*/ 0 h 307"/>
                <a:gd name="T2" fmla="*/ 167 w 167"/>
                <a:gd name="T3" fmla="*/ 0 h 307"/>
                <a:gd name="T4" fmla="*/ 167 w 167"/>
                <a:gd name="T5" fmla="*/ 31 h 307"/>
                <a:gd name="T6" fmla="*/ 35 w 167"/>
                <a:gd name="T7" fmla="*/ 31 h 307"/>
                <a:gd name="T8" fmla="*/ 35 w 167"/>
                <a:gd name="T9" fmla="*/ 137 h 307"/>
                <a:gd name="T10" fmla="*/ 167 w 167"/>
                <a:gd name="T11" fmla="*/ 137 h 307"/>
                <a:gd name="T12" fmla="*/ 167 w 167"/>
                <a:gd name="T13" fmla="*/ 168 h 307"/>
                <a:gd name="T14" fmla="*/ 35 w 167"/>
                <a:gd name="T15" fmla="*/ 168 h 307"/>
                <a:gd name="T16" fmla="*/ 35 w 167"/>
                <a:gd name="T17" fmla="*/ 276 h 307"/>
                <a:gd name="T18" fmla="*/ 167 w 167"/>
                <a:gd name="T19" fmla="*/ 276 h 307"/>
                <a:gd name="T20" fmla="*/ 167 w 167"/>
                <a:gd name="T21" fmla="*/ 307 h 307"/>
                <a:gd name="T22" fmla="*/ 0 w 167"/>
                <a:gd name="T23" fmla="*/ 307 h 307"/>
                <a:gd name="T24" fmla="*/ 0 w 167"/>
                <a:gd name="T25" fmla="*/ 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7" h="307">
                  <a:moveTo>
                    <a:pt x="0" y="0"/>
                  </a:moveTo>
                  <a:lnTo>
                    <a:pt x="167" y="0"/>
                  </a:lnTo>
                  <a:lnTo>
                    <a:pt x="167" y="31"/>
                  </a:lnTo>
                  <a:lnTo>
                    <a:pt x="35" y="31"/>
                  </a:lnTo>
                  <a:lnTo>
                    <a:pt x="35" y="137"/>
                  </a:lnTo>
                  <a:lnTo>
                    <a:pt x="167" y="137"/>
                  </a:lnTo>
                  <a:lnTo>
                    <a:pt x="167" y="168"/>
                  </a:lnTo>
                  <a:lnTo>
                    <a:pt x="35" y="168"/>
                  </a:lnTo>
                  <a:lnTo>
                    <a:pt x="35" y="276"/>
                  </a:lnTo>
                  <a:lnTo>
                    <a:pt x="167" y="276"/>
                  </a:lnTo>
                  <a:lnTo>
                    <a:pt x="167" y="307"/>
                  </a:lnTo>
                  <a:lnTo>
                    <a:pt x="0" y="30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53" name="Freeform 61">
              <a:extLst>
                <a:ext uri="{FF2B5EF4-FFF2-40B4-BE49-F238E27FC236}">
                  <a16:creationId xmlns:a16="http://schemas.microsoft.com/office/drawing/2014/main" id="{F0EC63BA-6D57-D944-BF65-44BEF3AA67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8788" y="371475"/>
              <a:ext cx="561975" cy="571500"/>
            </a:xfrm>
            <a:custGeom>
              <a:avLst/>
              <a:gdLst>
                <a:gd name="T0" fmla="*/ 75 w 150"/>
                <a:gd name="T1" fmla="*/ 0 h 150"/>
                <a:gd name="T2" fmla="*/ 71 w 150"/>
                <a:gd name="T3" fmla="*/ 1 h 150"/>
                <a:gd name="T4" fmla="*/ 134 w 150"/>
                <a:gd name="T5" fmla="*/ 67 h 150"/>
                <a:gd name="T6" fmla="*/ 68 w 150"/>
                <a:gd name="T7" fmla="*/ 133 h 150"/>
                <a:gd name="T8" fmla="*/ 1 w 150"/>
                <a:gd name="T9" fmla="*/ 67 h 150"/>
                <a:gd name="T10" fmla="*/ 1 w 150"/>
                <a:gd name="T11" fmla="*/ 63 h 150"/>
                <a:gd name="T12" fmla="*/ 0 w 150"/>
                <a:gd name="T13" fmla="*/ 75 h 150"/>
                <a:gd name="T14" fmla="*/ 75 w 150"/>
                <a:gd name="T15" fmla="*/ 150 h 150"/>
                <a:gd name="T16" fmla="*/ 150 w 150"/>
                <a:gd name="T17" fmla="*/ 75 h 150"/>
                <a:gd name="T18" fmla="*/ 75 w 150"/>
                <a:gd name="T1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0" h="150">
                  <a:moveTo>
                    <a:pt x="75" y="0"/>
                  </a:moveTo>
                  <a:cubicBezTo>
                    <a:pt x="74" y="0"/>
                    <a:pt x="72" y="0"/>
                    <a:pt x="71" y="1"/>
                  </a:cubicBezTo>
                  <a:cubicBezTo>
                    <a:pt x="106" y="2"/>
                    <a:pt x="134" y="31"/>
                    <a:pt x="134" y="67"/>
                  </a:cubicBezTo>
                  <a:cubicBezTo>
                    <a:pt x="134" y="103"/>
                    <a:pt x="104" y="133"/>
                    <a:pt x="68" y="133"/>
                  </a:cubicBezTo>
                  <a:cubicBezTo>
                    <a:pt x="31" y="133"/>
                    <a:pt x="1" y="103"/>
                    <a:pt x="1" y="67"/>
                  </a:cubicBezTo>
                  <a:cubicBezTo>
                    <a:pt x="1" y="66"/>
                    <a:pt x="1" y="64"/>
                    <a:pt x="1" y="63"/>
                  </a:cubicBezTo>
                  <a:cubicBezTo>
                    <a:pt x="1" y="67"/>
                    <a:pt x="0" y="71"/>
                    <a:pt x="0" y="75"/>
                  </a:cubicBezTo>
                  <a:cubicBezTo>
                    <a:pt x="0" y="116"/>
                    <a:pt x="34" y="150"/>
                    <a:pt x="75" y="150"/>
                  </a:cubicBezTo>
                  <a:cubicBezTo>
                    <a:pt x="116" y="150"/>
                    <a:pt x="150" y="116"/>
                    <a:pt x="150" y="75"/>
                  </a:cubicBezTo>
                  <a:cubicBezTo>
                    <a:pt x="150" y="34"/>
                    <a:pt x="116" y="0"/>
                    <a:pt x="7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D98D412-25AA-A94E-AE3B-C656BEBFF55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317324" y="1575029"/>
            <a:ext cx="6815810" cy="701368"/>
            <a:chOff x="3149600" y="3408363"/>
            <a:chExt cx="4921251" cy="506413"/>
          </a:xfrm>
          <a:solidFill>
            <a:schemeClr val="bg1"/>
          </a:solidFill>
        </p:grpSpPr>
        <p:sp>
          <p:nvSpPr>
            <p:cNvPr id="55" name="Freeform 120">
              <a:extLst>
                <a:ext uri="{FF2B5EF4-FFF2-40B4-BE49-F238E27FC236}">
                  <a16:creationId xmlns:a16="http://schemas.microsoft.com/office/drawing/2014/main" id="{FF747F34-D26D-034E-94C3-B320465618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9600" y="3419476"/>
              <a:ext cx="360363" cy="487363"/>
            </a:xfrm>
            <a:custGeom>
              <a:avLst/>
              <a:gdLst>
                <a:gd name="T0" fmla="*/ 0 w 227"/>
                <a:gd name="T1" fmla="*/ 307 h 307"/>
                <a:gd name="T2" fmla="*/ 0 w 227"/>
                <a:gd name="T3" fmla="*/ 0 h 307"/>
                <a:gd name="T4" fmla="*/ 47 w 227"/>
                <a:gd name="T5" fmla="*/ 0 h 307"/>
                <a:gd name="T6" fmla="*/ 47 w 227"/>
                <a:gd name="T7" fmla="*/ 129 h 307"/>
                <a:gd name="T8" fmla="*/ 179 w 227"/>
                <a:gd name="T9" fmla="*/ 129 h 307"/>
                <a:gd name="T10" fmla="*/ 179 w 227"/>
                <a:gd name="T11" fmla="*/ 0 h 307"/>
                <a:gd name="T12" fmla="*/ 227 w 227"/>
                <a:gd name="T13" fmla="*/ 0 h 307"/>
                <a:gd name="T14" fmla="*/ 227 w 227"/>
                <a:gd name="T15" fmla="*/ 307 h 307"/>
                <a:gd name="T16" fmla="*/ 179 w 227"/>
                <a:gd name="T17" fmla="*/ 307 h 307"/>
                <a:gd name="T18" fmla="*/ 179 w 227"/>
                <a:gd name="T19" fmla="*/ 173 h 307"/>
                <a:gd name="T20" fmla="*/ 47 w 227"/>
                <a:gd name="T21" fmla="*/ 173 h 307"/>
                <a:gd name="T22" fmla="*/ 47 w 227"/>
                <a:gd name="T23" fmla="*/ 307 h 307"/>
                <a:gd name="T24" fmla="*/ 0 w 227"/>
                <a:gd name="T25" fmla="*/ 307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7" h="307">
                  <a:moveTo>
                    <a:pt x="0" y="307"/>
                  </a:moveTo>
                  <a:lnTo>
                    <a:pt x="0" y="0"/>
                  </a:lnTo>
                  <a:lnTo>
                    <a:pt x="47" y="0"/>
                  </a:lnTo>
                  <a:lnTo>
                    <a:pt x="47" y="129"/>
                  </a:lnTo>
                  <a:lnTo>
                    <a:pt x="179" y="129"/>
                  </a:lnTo>
                  <a:lnTo>
                    <a:pt x="179" y="0"/>
                  </a:lnTo>
                  <a:lnTo>
                    <a:pt x="227" y="0"/>
                  </a:lnTo>
                  <a:lnTo>
                    <a:pt x="227" y="307"/>
                  </a:lnTo>
                  <a:lnTo>
                    <a:pt x="179" y="307"/>
                  </a:lnTo>
                  <a:lnTo>
                    <a:pt x="179" y="173"/>
                  </a:lnTo>
                  <a:lnTo>
                    <a:pt x="47" y="173"/>
                  </a:lnTo>
                  <a:lnTo>
                    <a:pt x="47" y="307"/>
                  </a:lnTo>
                  <a:lnTo>
                    <a:pt x="0" y="3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56" name="Freeform 121">
              <a:extLst>
                <a:ext uri="{FF2B5EF4-FFF2-40B4-BE49-F238E27FC236}">
                  <a16:creationId xmlns:a16="http://schemas.microsoft.com/office/drawing/2014/main" id="{89D3DB50-122F-A24D-BABD-2929E51C2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8863" y="3419476"/>
              <a:ext cx="336550" cy="495300"/>
            </a:xfrm>
            <a:custGeom>
              <a:avLst/>
              <a:gdLst>
                <a:gd name="T0" fmla="*/ 21 w 90"/>
                <a:gd name="T1" fmla="*/ 0 h 130"/>
                <a:gd name="T2" fmla="*/ 21 w 90"/>
                <a:gd name="T3" fmla="*/ 80 h 130"/>
                <a:gd name="T4" fmla="*/ 26 w 90"/>
                <a:gd name="T5" fmla="*/ 102 h 130"/>
                <a:gd name="T6" fmla="*/ 45 w 90"/>
                <a:gd name="T7" fmla="*/ 112 h 130"/>
                <a:gd name="T8" fmla="*/ 65 w 90"/>
                <a:gd name="T9" fmla="*/ 102 h 130"/>
                <a:gd name="T10" fmla="*/ 70 w 90"/>
                <a:gd name="T11" fmla="*/ 80 h 130"/>
                <a:gd name="T12" fmla="*/ 70 w 90"/>
                <a:gd name="T13" fmla="*/ 0 h 130"/>
                <a:gd name="T14" fmla="*/ 90 w 90"/>
                <a:gd name="T15" fmla="*/ 0 h 130"/>
                <a:gd name="T16" fmla="*/ 90 w 90"/>
                <a:gd name="T17" fmla="*/ 80 h 130"/>
                <a:gd name="T18" fmla="*/ 76 w 90"/>
                <a:gd name="T19" fmla="*/ 119 h 130"/>
                <a:gd name="T20" fmla="*/ 46 w 90"/>
                <a:gd name="T21" fmla="*/ 130 h 130"/>
                <a:gd name="T22" fmla="*/ 15 w 90"/>
                <a:gd name="T23" fmla="*/ 119 h 130"/>
                <a:gd name="T24" fmla="*/ 1 w 90"/>
                <a:gd name="T25" fmla="*/ 80 h 130"/>
                <a:gd name="T26" fmla="*/ 1 w 90"/>
                <a:gd name="T27" fmla="*/ 0 h 130"/>
                <a:gd name="T28" fmla="*/ 21 w 90"/>
                <a:gd name="T29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0" h="130">
                  <a:moveTo>
                    <a:pt x="21" y="0"/>
                  </a:moveTo>
                  <a:cubicBezTo>
                    <a:pt x="21" y="80"/>
                    <a:pt x="21" y="80"/>
                    <a:pt x="21" y="80"/>
                  </a:cubicBezTo>
                  <a:cubicBezTo>
                    <a:pt x="21" y="88"/>
                    <a:pt x="21" y="95"/>
                    <a:pt x="26" y="102"/>
                  </a:cubicBezTo>
                  <a:cubicBezTo>
                    <a:pt x="30" y="108"/>
                    <a:pt x="37" y="112"/>
                    <a:pt x="45" y="112"/>
                  </a:cubicBezTo>
                  <a:cubicBezTo>
                    <a:pt x="54" y="112"/>
                    <a:pt x="61" y="108"/>
                    <a:pt x="65" y="102"/>
                  </a:cubicBezTo>
                  <a:cubicBezTo>
                    <a:pt x="70" y="95"/>
                    <a:pt x="70" y="88"/>
                    <a:pt x="70" y="8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90" y="80"/>
                    <a:pt x="90" y="80"/>
                    <a:pt x="90" y="80"/>
                  </a:cubicBezTo>
                  <a:cubicBezTo>
                    <a:pt x="90" y="97"/>
                    <a:pt x="87" y="110"/>
                    <a:pt x="76" y="119"/>
                  </a:cubicBezTo>
                  <a:cubicBezTo>
                    <a:pt x="68" y="126"/>
                    <a:pt x="58" y="130"/>
                    <a:pt x="46" y="130"/>
                  </a:cubicBezTo>
                  <a:cubicBezTo>
                    <a:pt x="36" y="130"/>
                    <a:pt x="23" y="128"/>
                    <a:pt x="15" y="119"/>
                  </a:cubicBezTo>
                  <a:cubicBezTo>
                    <a:pt x="2" y="108"/>
                    <a:pt x="0" y="95"/>
                    <a:pt x="1" y="80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2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57" name="Freeform 122">
              <a:extLst>
                <a:ext uri="{FF2B5EF4-FFF2-40B4-BE49-F238E27FC236}">
                  <a16:creationId xmlns:a16="http://schemas.microsoft.com/office/drawing/2014/main" id="{BFF4E946-1D4D-1E4B-BA12-FE286AC71A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5900" y="3419476"/>
              <a:ext cx="504825" cy="487363"/>
            </a:xfrm>
            <a:custGeom>
              <a:avLst/>
              <a:gdLst>
                <a:gd name="T0" fmla="*/ 0 w 318"/>
                <a:gd name="T1" fmla="*/ 307 h 307"/>
                <a:gd name="T2" fmla="*/ 0 w 318"/>
                <a:gd name="T3" fmla="*/ 0 h 307"/>
                <a:gd name="T4" fmla="*/ 66 w 318"/>
                <a:gd name="T5" fmla="*/ 0 h 307"/>
                <a:gd name="T6" fmla="*/ 160 w 318"/>
                <a:gd name="T7" fmla="*/ 237 h 307"/>
                <a:gd name="T8" fmla="*/ 252 w 318"/>
                <a:gd name="T9" fmla="*/ 0 h 307"/>
                <a:gd name="T10" fmla="*/ 318 w 318"/>
                <a:gd name="T11" fmla="*/ 0 h 307"/>
                <a:gd name="T12" fmla="*/ 318 w 318"/>
                <a:gd name="T13" fmla="*/ 307 h 307"/>
                <a:gd name="T14" fmla="*/ 273 w 318"/>
                <a:gd name="T15" fmla="*/ 307 h 307"/>
                <a:gd name="T16" fmla="*/ 276 w 318"/>
                <a:gd name="T17" fmla="*/ 48 h 307"/>
                <a:gd name="T18" fmla="*/ 177 w 318"/>
                <a:gd name="T19" fmla="*/ 307 h 307"/>
                <a:gd name="T20" fmla="*/ 144 w 318"/>
                <a:gd name="T21" fmla="*/ 307 h 307"/>
                <a:gd name="T22" fmla="*/ 45 w 318"/>
                <a:gd name="T23" fmla="*/ 48 h 307"/>
                <a:gd name="T24" fmla="*/ 45 w 318"/>
                <a:gd name="T25" fmla="*/ 307 h 307"/>
                <a:gd name="T26" fmla="*/ 0 w 318"/>
                <a:gd name="T27" fmla="*/ 307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8" h="307">
                  <a:moveTo>
                    <a:pt x="0" y="307"/>
                  </a:moveTo>
                  <a:lnTo>
                    <a:pt x="0" y="0"/>
                  </a:lnTo>
                  <a:lnTo>
                    <a:pt x="66" y="0"/>
                  </a:lnTo>
                  <a:lnTo>
                    <a:pt x="160" y="237"/>
                  </a:lnTo>
                  <a:lnTo>
                    <a:pt x="252" y="0"/>
                  </a:lnTo>
                  <a:lnTo>
                    <a:pt x="318" y="0"/>
                  </a:lnTo>
                  <a:lnTo>
                    <a:pt x="318" y="307"/>
                  </a:lnTo>
                  <a:lnTo>
                    <a:pt x="273" y="307"/>
                  </a:lnTo>
                  <a:lnTo>
                    <a:pt x="276" y="48"/>
                  </a:lnTo>
                  <a:lnTo>
                    <a:pt x="177" y="307"/>
                  </a:lnTo>
                  <a:lnTo>
                    <a:pt x="144" y="307"/>
                  </a:lnTo>
                  <a:lnTo>
                    <a:pt x="45" y="48"/>
                  </a:lnTo>
                  <a:lnTo>
                    <a:pt x="45" y="307"/>
                  </a:lnTo>
                  <a:lnTo>
                    <a:pt x="0" y="3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58" name="Freeform 123">
              <a:extLst>
                <a:ext uri="{FF2B5EF4-FFF2-40B4-BE49-F238E27FC236}">
                  <a16:creationId xmlns:a16="http://schemas.microsoft.com/office/drawing/2014/main" id="{0EAD7690-FFC3-D945-8C1C-775AC09E9C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83113" y="3419476"/>
              <a:ext cx="460375" cy="487363"/>
            </a:xfrm>
            <a:custGeom>
              <a:avLst/>
              <a:gdLst>
                <a:gd name="T0" fmla="*/ 52 w 290"/>
                <a:gd name="T1" fmla="*/ 307 h 307"/>
                <a:gd name="T2" fmla="*/ 0 w 290"/>
                <a:gd name="T3" fmla="*/ 307 h 307"/>
                <a:gd name="T4" fmla="*/ 125 w 290"/>
                <a:gd name="T5" fmla="*/ 0 h 307"/>
                <a:gd name="T6" fmla="*/ 168 w 290"/>
                <a:gd name="T7" fmla="*/ 0 h 307"/>
                <a:gd name="T8" fmla="*/ 290 w 290"/>
                <a:gd name="T9" fmla="*/ 307 h 307"/>
                <a:gd name="T10" fmla="*/ 238 w 290"/>
                <a:gd name="T11" fmla="*/ 307 h 307"/>
                <a:gd name="T12" fmla="*/ 210 w 290"/>
                <a:gd name="T13" fmla="*/ 235 h 307"/>
                <a:gd name="T14" fmla="*/ 80 w 290"/>
                <a:gd name="T15" fmla="*/ 235 h 307"/>
                <a:gd name="T16" fmla="*/ 52 w 290"/>
                <a:gd name="T17" fmla="*/ 307 h 307"/>
                <a:gd name="T18" fmla="*/ 144 w 290"/>
                <a:gd name="T19" fmla="*/ 57 h 307"/>
                <a:gd name="T20" fmla="*/ 94 w 290"/>
                <a:gd name="T21" fmla="*/ 194 h 307"/>
                <a:gd name="T22" fmla="*/ 196 w 290"/>
                <a:gd name="T23" fmla="*/ 194 h 307"/>
                <a:gd name="T24" fmla="*/ 144 w 290"/>
                <a:gd name="T25" fmla="*/ 57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0" h="307">
                  <a:moveTo>
                    <a:pt x="52" y="307"/>
                  </a:moveTo>
                  <a:lnTo>
                    <a:pt x="0" y="307"/>
                  </a:lnTo>
                  <a:lnTo>
                    <a:pt x="125" y="0"/>
                  </a:lnTo>
                  <a:lnTo>
                    <a:pt x="168" y="0"/>
                  </a:lnTo>
                  <a:lnTo>
                    <a:pt x="290" y="307"/>
                  </a:lnTo>
                  <a:lnTo>
                    <a:pt x="238" y="307"/>
                  </a:lnTo>
                  <a:lnTo>
                    <a:pt x="210" y="235"/>
                  </a:lnTo>
                  <a:lnTo>
                    <a:pt x="80" y="235"/>
                  </a:lnTo>
                  <a:lnTo>
                    <a:pt x="52" y="307"/>
                  </a:lnTo>
                  <a:close/>
                  <a:moveTo>
                    <a:pt x="144" y="57"/>
                  </a:moveTo>
                  <a:lnTo>
                    <a:pt x="94" y="194"/>
                  </a:lnTo>
                  <a:lnTo>
                    <a:pt x="196" y="194"/>
                  </a:lnTo>
                  <a:lnTo>
                    <a:pt x="144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59" name="Freeform 124">
              <a:extLst>
                <a:ext uri="{FF2B5EF4-FFF2-40B4-BE49-F238E27FC236}">
                  <a16:creationId xmlns:a16="http://schemas.microsoft.com/office/drawing/2014/main" id="{39AC1051-510A-1643-8594-14AA53AC8A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5875" y="3419476"/>
              <a:ext cx="393700" cy="487363"/>
            </a:xfrm>
            <a:custGeom>
              <a:avLst/>
              <a:gdLst>
                <a:gd name="T0" fmla="*/ 201 w 248"/>
                <a:gd name="T1" fmla="*/ 233 h 307"/>
                <a:gd name="T2" fmla="*/ 201 w 248"/>
                <a:gd name="T3" fmla="*/ 0 h 307"/>
                <a:gd name="T4" fmla="*/ 248 w 248"/>
                <a:gd name="T5" fmla="*/ 0 h 307"/>
                <a:gd name="T6" fmla="*/ 248 w 248"/>
                <a:gd name="T7" fmla="*/ 307 h 307"/>
                <a:gd name="T8" fmla="*/ 203 w 248"/>
                <a:gd name="T9" fmla="*/ 307 h 307"/>
                <a:gd name="T10" fmla="*/ 45 w 248"/>
                <a:gd name="T11" fmla="*/ 72 h 307"/>
                <a:gd name="T12" fmla="*/ 45 w 248"/>
                <a:gd name="T13" fmla="*/ 307 h 307"/>
                <a:gd name="T14" fmla="*/ 0 w 248"/>
                <a:gd name="T15" fmla="*/ 307 h 307"/>
                <a:gd name="T16" fmla="*/ 0 w 248"/>
                <a:gd name="T17" fmla="*/ 0 h 307"/>
                <a:gd name="T18" fmla="*/ 45 w 248"/>
                <a:gd name="T19" fmla="*/ 0 h 307"/>
                <a:gd name="T20" fmla="*/ 201 w 248"/>
                <a:gd name="T21" fmla="*/ 233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8" h="307">
                  <a:moveTo>
                    <a:pt x="201" y="233"/>
                  </a:moveTo>
                  <a:lnTo>
                    <a:pt x="201" y="0"/>
                  </a:lnTo>
                  <a:lnTo>
                    <a:pt x="248" y="0"/>
                  </a:lnTo>
                  <a:lnTo>
                    <a:pt x="248" y="307"/>
                  </a:lnTo>
                  <a:lnTo>
                    <a:pt x="203" y="307"/>
                  </a:lnTo>
                  <a:lnTo>
                    <a:pt x="45" y="72"/>
                  </a:lnTo>
                  <a:lnTo>
                    <a:pt x="45" y="307"/>
                  </a:lnTo>
                  <a:lnTo>
                    <a:pt x="0" y="307"/>
                  </a:lnTo>
                  <a:lnTo>
                    <a:pt x="0" y="0"/>
                  </a:lnTo>
                  <a:lnTo>
                    <a:pt x="45" y="0"/>
                  </a:lnTo>
                  <a:lnTo>
                    <a:pt x="201" y="2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60" name="Freeform 125">
              <a:extLst>
                <a:ext uri="{FF2B5EF4-FFF2-40B4-BE49-F238E27FC236}">
                  <a16:creationId xmlns:a16="http://schemas.microsoft.com/office/drawing/2014/main" id="{5F7F6146-9598-4242-BE37-9CAA86A877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6250" y="3408363"/>
              <a:ext cx="311150" cy="506413"/>
            </a:xfrm>
            <a:custGeom>
              <a:avLst/>
              <a:gdLst>
                <a:gd name="T0" fmla="*/ 20 w 83"/>
                <a:gd name="T1" fmla="*/ 93 h 133"/>
                <a:gd name="T2" fmla="*/ 42 w 83"/>
                <a:gd name="T3" fmla="*/ 116 h 133"/>
                <a:gd name="T4" fmla="*/ 63 w 83"/>
                <a:gd name="T5" fmla="*/ 96 h 133"/>
                <a:gd name="T6" fmla="*/ 35 w 83"/>
                <a:gd name="T7" fmla="*/ 72 h 133"/>
                <a:gd name="T8" fmla="*/ 2 w 83"/>
                <a:gd name="T9" fmla="*/ 37 h 133"/>
                <a:gd name="T10" fmla="*/ 42 w 83"/>
                <a:gd name="T11" fmla="*/ 0 h 133"/>
                <a:gd name="T12" fmla="*/ 81 w 83"/>
                <a:gd name="T13" fmla="*/ 36 h 133"/>
                <a:gd name="T14" fmla="*/ 61 w 83"/>
                <a:gd name="T15" fmla="*/ 36 h 133"/>
                <a:gd name="T16" fmla="*/ 42 w 83"/>
                <a:gd name="T17" fmla="*/ 18 h 133"/>
                <a:gd name="T18" fmla="*/ 22 w 83"/>
                <a:gd name="T19" fmla="*/ 36 h 133"/>
                <a:gd name="T20" fmla="*/ 52 w 83"/>
                <a:gd name="T21" fmla="*/ 59 h 133"/>
                <a:gd name="T22" fmla="*/ 83 w 83"/>
                <a:gd name="T23" fmla="*/ 95 h 133"/>
                <a:gd name="T24" fmla="*/ 42 w 83"/>
                <a:gd name="T25" fmla="*/ 133 h 133"/>
                <a:gd name="T26" fmla="*/ 0 w 83"/>
                <a:gd name="T27" fmla="*/ 93 h 133"/>
                <a:gd name="T28" fmla="*/ 20 w 83"/>
                <a:gd name="T29" fmla="*/ 9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3" h="133">
                  <a:moveTo>
                    <a:pt x="20" y="93"/>
                  </a:moveTo>
                  <a:cubicBezTo>
                    <a:pt x="22" y="112"/>
                    <a:pt x="35" y="116"/>
                    <a:pt x="42" y="116"/>
                  </a:cubicBezTo>
                  <a:cubicBezTo>
                    <a:pt x="53" y="116"/>
                    <a:pt x="63" y="107"/>
                    <a:pt x="63" y="96"/>
                  </a:cubicBezTo>
                  <a:cubicBezTo>
                    <a:pt x="63" y="81"/>
                    <a:pt x="51" y="78"/>
                    <a:pt x="35" y="72"/>
                  </a:cubicBezTo>
                  <a:cubicBezTo>
                    <a:pt x="24" y="69"/>
                    <a:pt x="2" y="61"/>
                    <a:pt x="2" y="37"/>
                  </a:cubicBezTo>
                  <a:cubicBezTo>
                    <a:pt x="2" y="13"/>
                    <a:pt x="22" y="0"/>
                    <a:pt x="42" y="0"/>
                  </a:cubicBezTo>
                  <a:cubicBezTo>
                    <a:pt x="59" y="0"/>
                    <a:pt x="79" y="9"/>
                    <a:pt x="81" y="36"/>
                  </a:cubicBezTo>
                  <a:cubicBezTo>
                    <a:pt x="61" y="36"/>
                    <a:pt x="61" y="36"/>
                    <a:pt x="61" y="36"/>
                  </a:cubicBezTo>
                  <a:cubicBezTo>
                    <a:pt x="60" y="29"/>
                    <a:pt x="56" y="18"/>
                    <a:pt x="42" y="18"/>
                  </a:cubicBezTo>
                  <a:cubicBezTo>
                    <a:pt x="31" y="18"/>
                    <a:pt x="22" y="25"/>
                    <a:pt x="22" y="36"/>
                  </a:cubicBezTo>
                  <a:cubicBezTo>
                    <a:pt x="22" y="48"/>
                    <a:pt x="32" y="51"/>
                    <a:pt x="52" y="59"/>
                  </a:cubicBezTo>
                  <a:cubicBezTo>
                    <a:pt x="68" y="66"/>
                    <a:pt x="83" y="74"/>
                    <a:pt x="83" y="95"/>
                  </a:cubicBezTo>
                  <a:cubicBezTo>
                    <a:pt x="83" y="115"/>
                    <a:pt x="69" y="133"/>
                    <a:pt x="42" y="133"/>
                  </a:cubicBezTo>
                  <a:cubicBezTo>
                    <a:pt x="17" y="133"/>
                    <a:pt x="0" y="118"/>
                    <a:pt x="0" y="93"/>
                  </a:cubicBezTo>
                  <a:lnTo>
                    <a:pt x="20" y="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61" name="Freeform 126">
              <a:extLst>
                <a:ext uri="{FF2B5EF4-FFF2-40B4-BE49-F238E27FC236}">
                  <a16:creationId xmlns:a16="http://schemas.microsoft.com/office/drawing/2014/main" id="{52AEBD9A-03FF-2E4E-8CD5-A5355C1222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62725" y="3419476"/>
              <a:ext cx="307975" cy="487363"/>
            </a:xfrm>
            <a:custGeom>
              <a:avLst/>
              <a:gdLst>
                <a:gd name="T0" fmla="*/ 34 w 82"/>
                <a:gd name="T1" fmla="*/ 0 h 128"/>
                <a:gd name="T2" fmla="*/ 69 w 82"/>
                <a:gd name="T3" fmla="*/ 8 h 128"/>
                <a:gd name="T4" fmla="*/ 82 w 82"/>
                <a:gd name="T5" fmla="*/ 38 h 128"/>
                <a:gd name="T6" fmla="*/ 69 w 82"/>
                <a:gd name="T7" fmla="*/ 69 h 128"/>
                <a:gd name="T8" fmla="*/ 35 w 82"/>
                <a:gd name="T9" fmla="*/ 77 h 128"/>
                <a:gd name="T10" fmla="*/ 15 w 82"/>
                <a:gd name="T11" fmla="*/ 77 h 128"/>
                <a:gd name="T12" fmla="*/ 15 w 82"/>
                <a:gd name="T13" fmla="*/ 128 h 128"/>
                <a:gd name="T14" fmla="*/ 0 w 82"/>
                <a:gd name="T15" fmla="*/ 128 h 128"/>
                <a:gd name="T16" fmla="*/ 0 w 82"/>
                <a:gd name="T17" fmla="*/ 0 h 128"/>
                <a:gd name="T18" fmla="*/ 34 w 82"/>
                <a:gd name="T19" fmla="*/ 0 h 128"/>
                <a:gd name="T20" fmla="*/ 15 w 82"/>
                <a:gd name="T21" fmla="*/ 65 h 128"/>
                <a:gd name="T22" fmla="*/ 35 w 82"/>
                <a:gd name="T23" fmla="*/ 65 h 128"/>
                <a:gd name="T24" fmla="*/ 59 w 82"/>
                <a:gd name="T25" fmla="*/ 60 h 128"/>
                <a:gd name="T26" fmla="*/ 68 w 82"/>
                <a:gd name="T27" fmla="*/ 39 h 128"/>
                <a:gd name="T28" fmla="*/ 59 w 82"/>
                <a:gd name="T29" fmla="*/ 18 h 128"/>
                <a:gd name="T30" fmla="*/ 35 w 82"/>
                <a:gd name="T31" fmla="*/ 12 h 128"/>
                <a:gd name="T32" fmla="*/ 15 w 82"/>
                <a:gd name="T33" fmla="*/ 12 h 128"/>
                <a:gd name="T34" fmla="*/ 15 w 82"/>
                <a:gd name="T35" fmla="*/ 65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2" h="128">
                  <a:moveTo>
                    <a:pt x="34" y="0"/>
                  </a:moveTo>
                  <a:cubicBezTo>
                    <a:pt x="52" y="0"/>
                    <a:pt x="61" y="2"/>
                    <a:pt x="69" y="8"/>
                  </a:cubicBezTo>
                  <a:cubicBezTo>
                    <a:pt x="77" y="15"/>
                    <a:pt x="82" y="26"/>
                    <a:pt x="82" y="38"/>
                  </a:cubicBezTo>
                  <a:cubicBezTo>
                    <a:pt x="82" y="51"/>
                    <a:pt x="77" y="63"/>
                    <a:pt x="69" y="69"/>
                  </a:cubicBezTo>
                  <a:cubicBezTo>
                    <a:pt x="61" y="75"/>
                    <a:pt x="52" y="77"/>
                    <a:pt x="35" y="77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128"/>
                    <a:pt x="15" y="128"/>
                    <a:pt x="15" y="128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4" y="0"/>
                  </a:lnTo>
                  <a:close/>
                  <a:moveTo>
                    <a:pt x="15" y="65"/>
                  </a:moveTo>
                  <a:cubicBezTo>
                    <a:pt x="35" y="65"/>
                    <a:pt x="35" y="65"/>
                    <a:pt x="35" y="65"/>
                  </a:cubicBezTo>
                  <a:cubicBezTo>
                    <a:pt x="46" y="65"/>
                    <a:pt x="52" y="64"/>
                    <a:pt x="59" y="60"/>
                  </a:cubicBezTo>
                  <a:cubicBezTo>
                    <a:pt x="64" y="56"/>
                    <a:pt x="68" y="48"/>
                    <a:pt x="68" y="39"/>
                  </a:cubicBezTo>
                  <a:cubicBezTo>
                    <a:pt x="68" y="30"/>
                    <a:pt x="64" y="21"/>
                    <a:pt x="59" y="18"/>
                  </a:cubicBezTo>
                  <a:cubicBezTo>
                    <a:pt x="52" y="14"/>
                    <a:pt x="46" y="12"/>
                    <a:pt x="35" y="12"/>
                  </a:cubicBezTo>
                  <a:cubicBezTo>
                    <a:pt x="15" y="12"/>
                    <a:pt x="15" y="12"/>
                    <a:pt x="15" y="12"/>
                  </a:cubicBezTo>
                  <a:lnTo>
                    <a:pt x="15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62" name="Freeform 127">
              <a:extLst>
                <a:ext uri="{FF2B5EF4-FFF2-40B4-BE49-F238E27FC236}">
                  <a16:creationId xmlns:a16="http://schemas.microsoft.com/office/drawing/2014/main" id="{EC1EADB5-3261-8F40-A482-A2C976BB55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24663" y="3419476"/>
              <a:ext cx="449263" cy="487363"/>
            </a:xfrm>
            <a:custGeom>
              <a:avLst/>
              <a:gdLst>
                <a:gd name="T0" fmla="*/ 36 w 283"/>
                <a:gd name="T1" fmla="*/ 307 h 307"/>
                <a:gd name="T2" fmla="*/ 0 w 283"/>
                <a:gd name="T3" fmla="*/ 307 h 307"/>
                <a:gd name="T4" fmla="*/ 125 w 283"/>
                <a:gd name="T5" fmla="*/ 0 h 307"/>
                <a:gd name="T6" fmla="*/ 158 w 283"/>
                <a:gd name="T7" fmla="*/ 0 h 307"/>
                <a:gd name="T8" fmla="*/ 283 w 283"/>
                <a:gd name="T9" fmla="*/ 307 h 307"/>
                <a:gd name="T10" fmla="*/ 246 w 283"/>
                <a:gd name="T11" fmla="*/ 307 h 307"/>
                <a:gd name="T12" fmla="*/ 210 w 283"/>
                <a:gd name="T13" fmla="*/ 221 h 307"/>
                <a:gd name="T14" fmla="*/ 71 w 283"/>
                <a:gd name="T15" fmla="*/ 221 h 307"/>
                <a:gd name="T16" fmla="*/ 36 w 283"/>
                <a:gd name="T17" fmla="*/ 307 h 307"/>
                <a:gd name="T18" fmla="*/ 139 w 283"/>
                <a:gd name="T19" fmla="*/ 38 h 307"/>
                <a:gd name="T20" fmla="*/ 80 w 283"/>
                <a:gd name="T21" fmla="*/ 192 h 307"/>
                <a:gd name="T22" fmla="*/ 201 w 283"/>
                <a:gd name="T23" fmla="*/ 192 h 307"/>
                <a:gd name="T24" fmla="*/ 139 w 283"/>
                <a:gd name="T25" fmla="*/ 38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3" h="307">
                  <a:moveTo>
                    <a:pt x="36" y="307"/>
                  </a:moveTo>
                  <a:lnTo>
                    <a:pt x="0" y="307"/>
                  </a:lnTo>
                  <a:lnTo>
                    <a:pt x="125" y="0"/>
                  </a:lnTo>
                  <a:lnTo>
                    <a:pt x="158" y="0"/>
                  </a:lnTo>
                  <a:lnTo>
                    <a:pt x="283" y="307"/>
                  </a:lnTo>
                  <a:lnTo>
                    <a:pt x="246" y="307"/>
                  </a:lnTo>
                  <a:lnTo>
                    <a:pt x="210" y="221"/>
                  </a:lnTo>
                  <a:lnTo>
                    <a:pt x="71" y="221"/>
                  </a:lnTo>
                  <a:lnTo>
                    <a:pt x="36" y="307"/>
                  </a:lnTo>
                  <a:close/>
                  <a:moveTo>
                    <a:pt x="139" y="38"/>
                  </a:moveTo>
                  <a:lnTo>
                    <a:pt x="80" y="192"/>
                  </a:lnTo>
                  <a:lnTo>
                    <a:pt x="201" y="192"/>
                  </a:lnTo>
                  <a:lnTo>
                    <a:pt x="139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63" name="Freeform 128">
              <a:extLst>
                <a:ext uri="{FF2B5EF4-FFF2-40B4-BE49-F238E27FC236}">
                  <a16:creationId xmlns:a16="http://schemas.microsoft.com/office/drawing/2014/main" id="{49554CF0-0823-1B42-A802-BD462A5261A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0750" y="3411538"/>
              <a:ext cx="471488" cy="503238"/>
            </a:xfrm>
            <a:custGeom>
              <a:avLst/>
              <a:gdLst>
                <a:gd name="T0" fmla="*/ 126 w 126"/>
                <a:gd name="T1" fmla="*/ 95 h 132"/>
                <a:gd name="T2" fmla="*/ 67 w 126"/>
                <a:gd name="T3" fmla="*/ 132 h 132"/>
                <a:gd name="T4" fmla="*/ 0 w 126"/>
                <a:gd name="T5" fmla="*/ 66 h 132"/>
                <a:gd name="T6" fmla="*/ 67 w 126"/>
                <a:gd name="T7" fmla="*/ 0 h 132"/>
                <a:gd name="T8" fmla="*/ 126 w 126"/>
                <a:gd name="T9" fmla="*/ 37 h 132"/>
                <a:gd name="T10" fmla="*/ 111 w 126"/>
                <a:gd name="T11" fmla="*/ 37 h 132"/>
                <a:gd name="T12" fmla="*/ 67 w 126"/>
                <a:gd name="T13" fmla="*/ 12 h 132"/>
                <a:gd name="T14" fmla="*/ 15 w 126"/>
                <a:gd name="T15" fmla="*/ 66 h 132"/>
                <a:gd name="T16" fmla="*/ 67 w 126"/>
                <a:gd name="T17" fmla="*/ 119 h 132"/>
                <a:gd name="T18" fmla="*/ 111 w 126"/>
                <a:gd name="T19" fmla="*/ 95 h 132"/>
                <a:gd name="T20" fmla="*/ 126 w 126"/>
                <a:gd name="T21" fmla="*/ 95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6" h="132">
                  <a:moveTo>
                    <a:pt x="126" y="95"/>
                  </a:moveTo>
                  <a:cubicBezTo>
                    <a:pt x="118" y="115"/>
                    <a:pt x="95" y="132"/>
                    <a:pt x="67" y="132"/>
                  </a:cubicBezTo>
                  <a:cubicBezTo>
                    <a:pt x="29" y="132"/>
                    <a:pt x="0" y="103"/>
                    <a:pt x="0" y="66"/>
                  </a:cubicBezTo>
                  <a:cubicBezTo>
                    <a:pt x="0" y="29"/>
                    <a:pt x="29" y="0"/>
                    <a:pt x="67" y="0"/>
                  </a:cubicBezTo>
                  <a:cubicBezTo>
                    <a:pt x="99" y="0"/>
                    <a:pt x="119" y="21"/>
                    <a:pt x="126" y="37"/>
                  </a:cubicBezTo>
                  <a:cubicBezTo>
                    <a:pt x="111" y="37"/>
                    <a:pt x="111" y="37"/>
                    <a:pt x="111" y="37"/>
                  </a:cubicBezTo>
                  <a:cubicBezTo>
                    <a:pt x="106" y="29"/>
                    <a:pt x="92" y="12"/>
                    <a:pt x="67" y="12"/>
                  </a:cubicBezTo>
                  <a:cubicBezTo>
                    <a:pt x="37" y="12"/>
                    <a:pt x="15" y="36"/>
                    <a:pt x="15" y="66"/>
                  </a:cubicBezTo>
                  <a:cubicBezTo>
                    <a:pt x="15" y="96"/>
                    <a:pt x="37" y="119"/>
                    <a:pt x="67" y="119"/>
                  </a:cubicBezTo>
                  <a:cubicBezTo>
                    <a:pt x="94" y="119"/>
                    <a:pt x="108" y="100"/>
                    <a:pt x="111" y="95"/>
                  </a:cubicBezTo>
                  <a:lnTo>
                    <a:pt x="126" y="9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64" name="Freeform 129">
              <a:extLst>
                <a:ext uri="{FF2B5EF4-FFF2-40B4-BE49-F238E27FC236}">
                  <a16:creationId xmlns:a16="http://schemas.microsoft.com/office/drawing/2014/main" id="{077D9F62-8D73-DF4C-8D1F-0325706025B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5738" y="3419476"/>
              <a:ext cx="265113" cy="487363"/>
            </a:xfrm>
            <a:custGeom>
              <a:avLst/>
              <a:gdLst>
                <a:gd name="T0" fmla="*/ 0 w 167"/>
                <a:gd name="T1" fmla="*/ 0 h 307"/>
                <a:gd name="T2" fmla="*/ 167 w 167"/>
                <a:gd name="T3" fmla="*/ 0 h 307"/>
                <a:gd name="T4" fmla="*/ 167 w 167"/>
                <a:gd name="T5" fmla="*/ 29 h 307"/>
                <a:gd name="T6" fmla="*/ 33 w 167"/>
                <a:gd name="T7" fmla="*/ 29 h 307"/>
                <a:gd name="T8" fmla="*/ 33 w 167"/>
                <a:gd name="T9" fmla="*/ 137 h 307"/>
                <a:gd name="T10" fmla="*/ 167 w 167"/>
                <a:gd name="T11" fmla="*/ 137 h 307"/>
                <a:gd name="T12" fmla="*/ 167 w 167"/>
                <a:gd name="T13" fmla="*/ 168 h 307"/>
                <a:gd name="T14" fmla="*/ 33 w 167"/>
                <a:gd name="T15" fmla="*/ 168 h 307"/>
                <a:gd name="T16" fmla="*/ 33 w 167"/>
                <a:gd name="T17" fmla="*/ 276 h 307"/>
                <a:gd name="T18" fmla="*/ 167 w 167"/>
                <a:gd name="T19" fmla="*/ 276 h 307"/>
                <a:gd name="T20" fmla="*/ 167 w 167"/>
                <a:gd name="T21" fmla="*/ 307 h 307"/>
                <a:gd name="T22" fmla="*/ 0 w 167"/>
                <a:gd name="T23" fmla="*/ 307 h 307"/>
                <a:gd name="T24" fmla="*/ 0 w 167"/>
                <a:gd name="T25" fmla="*/ 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7" h="307">
                  <a:moveTo>
                    <a:pt x="0" y="0"/>
                  </a:moveTo>
                  <a:lnTo>
                    <a:pt x="167" y="0"/>
                  </a:lnTo>
                  <a:lnTo>
                    <a:pt x="167" y="29"/>
                  </a:lnTo>
                  <a:lnTo>
                    <a:pt x="33" y="29"/>
                  </a:lnTo>
                  <a:lnTo>
                    <a:pt x="33" y="137"/>
                  </a:lnTo>
                  <a:lnTo>
                    <a:pt x="167" y="137"/>
                  </a:lnTo>
                  <a:lnTo>
                    <a:pt x="167" y="168"/>
                  </a:lnTo>
                  <a:lnTo>
                    <a:pt x="33" y="168"/>
                  </a:lnTo>
                  <a:lnTo>
                    <a:pt x="33" y="276"/>
                  </a:lnTo>
                  <a:lnTo>
                    <a:pt x="167" y="276"/>
                  </a:lnTo>
                  <a:lnTo>
                    <a:pt x="167" y="307"/>
                  </a:lnTo>
                  <a:lnTo>
                    <a:pt x="0" y="30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65" name="Freeform 130">
              <a:extLst>
                <a:ext uri="{FF2B5EF4-FFF2-40B4-BE49-F238E27FC236}">
                  <a16:creationId xmlns:a16="http://schemas.microsoft.com/office/drawing/2014/main" id="{D87D0151-B578-544F-8A27-52E0E9C5D3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5063" y="3411538"/>
              <a:ext cx="288925" cy="503238"/>
            </a:xfrm>
            <a:custGeom>
              <a:avLst/>
              <a:gdLst>
                <a:gd name="T0" fmla="*/ 46 w 77"/>
                <a:gd name="T1" fmla="*/ 60 h 132"/>
                <a:gd name="T2" fmla="*/ 14 w 77"/>
                <a:gd name="T3" fmla="*/ 34 h 132"/>
                <a:gd name="T4" fmla="*/ 38 w 77"/>
                <a:gd name="T5" fmla="*/ 12 h 132"/>
                <a:gd name="T6" fmla="*/ 60 w 77"/>
                <a:gd name="T7" fmla="*/ 33 h 132"/>
                <a:gd name="T8" fmla="*/ 74 w 77"/>
                <a:gd name="T9" fmla="*/ 33 h 132"/>
                <a:gd name="T10" fmla="*/ 38 w 77"/>
                <a:gd name="T11" fmla="*/ 0 h 132"/>
                <a:gd name="T12" fmla="*/ 0 w 77"/>
                <a:gd name="T13" fmla="*/ 35 h 132"/>
                <a:gd name="T14" fmla="*/ 33 w 77"/>
                <a:gd name="T15" fmla="*/ 69 h 132"/>
                <a:gd name="T16" fmla="*/ 63 w 77"/>
                <a:gd name="T17" fmla="*/ 96 h 132"/>
                <a:gd name="T18" fmla="*/ 37 w 77"/>
                <a:gd name="T19" fmla="*/ 120 h 132"/>
                <a:gd name="T20" fmla="*/ 21 w 77"/>
                <a:gd name="T21" fmla="*/ 114 h 132"/>
                <a:gd name="T22" fmla="*/ 18 w 77"/>
                <a:gd name="T23" fmla="*/ 128 h 132"/>
                <a:gd name="T24" fmla="*/ 38 w 77"/>
                <a:gd name="T25" fmla="*/ 132 h 132"/>
                <a:gd name="T26" fmla="*/ 77 w 77"/>
                <a:gd name="T27" fmla="*/ 95 h 132"/>
                <a:gd name="T28" fmla="*/ 46 w 77"/>
                <a:gd name="T29" fmla="*/ 6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7" h="132">
                  <a:moveTo>
                    <a:pt x="46" y="60"/>
                  </a:moveTo>
                  <a:cubicBezTo>
                    <a:pt x="27" y="53"/>
                    <a:pt x="14" y="49"/>
                    <a:pt x="14" y="34"/>
                  </a:cubicBezTo>
                  <a:cubicBezTo>
                    <a:pt x="14" y="20"/>
                    <a:pt x="25" y="12"/>
                    <a:pt x="38" y="12"/>
                  </a:cubicBezTo>
                  <a:cubicBezTo>
                    <a:pt x="54" y="12"/>
                    <a:pt x="59" y="24"/>
                    <a:pt x="60" y="33"/>
                  </a:cubicBezTo>
                  <a:cubicBezTo>
                    <a:pt x="74" y="33"/>
                    <a:pt x="74" y="33"/>
                    <a:pt x="74" y="33"/>
                  </a:cubicBezTo>
                  <a:cubicBezTo>
                    <a:pt x="72" y="8"/>
                    <a:pt x="54" y="0"/>
                    <a:pt x="38" y="0"/>
                  </a:cubicBezTo>
                  <a:cubicBezTo>
                    <a:pt x="19" y="0"/>
                    <a:pt x="0" y="12"/>
                    <a:pt x="0" y="35"/>
                  </a:cubicBezTo>
                  <a:cubicBezTo>
                    <a:pt x="0" y="59"/>
                    <a:pt x="22" y="66"/>
                    <a:pt x="33" y="69"/>
                  </a:cubicBezTo>
                  <a:cubicBezTo>
                    <a:pt x="48" y="74"/>
                    <a:pt x="63" y="78"/>
                    <a:pt x="63" y="96"/>
                  </a:cubicBezTo>
                  <a:cubicBezTo>
                    <a:pt x="63" y="110"/>
                    <a:pt x="51" y="120"/>
                    <a:pt x="37" y="120"/>
                  </a:cubicBezTo>
                  <a:cubicBezTo>
                    <a:pt x="33" y="120"/>
                    <a:pt x="26" y="119"/>
                    <a:pt x="21" y="114"/>
                  </a:cubicBezTo>
                  <a:cubicBezTo>
                    <a:pt x="18" y="128"/>
                    <a:pt x="18" y="128"/>
                    <a:pt x="18" y="128"/>
                  </a:cubicBezTo>
                  <a:cubicBezTo>
                    <a:pt x="24" y="131"/>
                    <a:pt x="30" y="132"/>
                    <a:pt x="38" y="132"/>
                  </a:cubicBezTo>
                  <a:cubicBezTo>
                    <a:pt x="61" y="132"/>
                    <a:pt x="77" y="115"/>
                    <a:pt x="77" y="95"/>
                  </a:cubicBezTo>
                  <a:cubicBezTo>
                    <a:pt x="77" y="71"/>
                    <a:pt x="58" y="64"/>
                    <a:pt x="46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66" name="Freeform 131">
              <a:extLst>
                <a:ext uri="{FF2B5EF4-FFF2-40B4-BE49-F238E27FC236}">
                  <a16:creationId xmlns:a16="http://schemas.microsoft.com/office/drawing/2014/main" id="{EAAA5C5E-B43F-FB4F-883A-8C05A5CAFC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30900" y="3609976"/>
              <a:ext cx="104775" cy="296863"/>
            </a:xfrm>
            <a:custGeom>
              <a:avLst/>
              <a:gdLst>
                <a:gd name="T0" fmla="*/ 26 w 66"/>
                <a:gd name="T1" fmla="*/ 48 h 187"/>
                <a:gd name="T2" fmla="*/ 56 w 66"/>
                <a:gd name="T3" fmla="*/ 48 h 187"/>
                <a:gd name="T4" fmla="*/ 33 w 66"/>
                <a:gd name="T5" fmla="*/ 187 h 187"/>
                <a:gd name="T6" fmla="*/ 0 w 66"/>
                <a:gd name="T7" fmla="*/ 187 h 187"/>
                <a:gd name="T8" fmla="*/ 26 w 66"/>
                <a:gd name="T9" fmla="*/ 48 h 187"/>
                <a:gd name="T10" fmla="*/ 33 w 66"/>
                <a:gd name="T11" fmla="*/ 0 h 187"/>
                <a:gd name="T12" fmla="*/ 66 w 66"/>
                <a:gd name="T13" fmla="*/ 0 h 187"/>
                <a:gd name="T14" fmla="*/ 61 w 66"/>
                <a:gd name="T15" fmla="*/ 29 h 187"/>
                <a:gd name="T16" fmla="*/ 28 w 66"/>
                <a:gd name="T17" fmla="*/ 29 h 187"/>
                <a:gd name="T18" fmla="*/ 33 w 66"/>
                <a:gd name="T1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87">
                  <a:moveTo>
                    <a:pt x="26" y="48"/>
                  </a:moveTo>
                  <a:lnTo>
                    <a:pt x="56" y="48"/>
                  </a:lnTo>
                  <a:lnTo>
                    <a:pt x="33" y="187"/>
                  </a:lnTo>
                  <a:lnTo>
                    <a:pt x="0" y="187"/>
                  </a:lnTo>
                  <a:lnTo>
                    <a:pt x="26" y="48"/>
                  </a:lnTo>
                  <a:close/>
                  <a:moveTo>
                    <a:pt x="33" y="0"/>
                  </a:moveTo>
                  <a:lnTo>
                    <a:pt x="66" y="0"/>
                  </a:lnTo>
                  <a:lnTo>
                    <a:pt x="61" y="29"/>
                  </a:lnTo>
                  <a:lnTo>
                    <a:pt x="28" y="29"/>
                  </a:lnTo>
                  <a:lnTo>
                    <a:pt x="3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7D7D7D"/>
                </a:solidFill>
                <a:latin typeface="Helvetica" pitchFamily="2" charset="0"/>
              </a:endParaRPr>
            </a:p>
          </p:txBody>
        </p:sp>
        <p:sp>
          <p:nvSpPr>
            <p:cNvPr id="67" name="Freeform 132">
              <a:extLst>
                <a:ext uri="{FF2B5EF4-FFF2-40B4-BE49-F238E27FC236}">
                  <a16:creationId xmlns:a16="http://schemas.microsoft.com/office/drawing/2014/main" id="{3B0F4802-649E-2E4D-A92B-247B4FB653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675" y="3678238"/>
              <a:ext cx="228600" cy="228600"/>
            </a:xfrm>
            <a:custGeom>
              <a:avLst/>
              <a:gdLst>
                <a:gd name="T0" fmla="*/ 11 w 61"/>
                <a:gd name="T1" fmla="*/ 2 h 60"/>
                <a:gd name="T2" fmla="*/ 23 w 61"/>
                <a:gd name="T3" fmla="*/ 2 h 60"/>
                <a:gd name="T4" fmla="*/ 22 w 61"/>
                <a:gd name="T5" fmla="*/ 10 h 60"/>
                <a:gd name="T6" fmla="*/ 42 w 61"/>
                <a:gd name="T7" fmla="*/ 0 h 60"/>
                <a:gd name="T8" fmla="*/ 59 w 61"/>
                <a:gd name="T9" fmla="*/ 25 h 60"/>
                <a:gd name="T10" fmla="*/ 53 w 61"/>
                <a:gd name="T11" fmla="*/ 60 h 60"/>
                <a:gd name="T12" fmla="*/ 39 w 61"/>
                <a:gd name="T13" fmla="*/ 60 h 60"/>
                <a:gd name="T14" fmla="*/ 45 w 61"/>
                <a:gd name="T15" fmla="*/ 29 h 60"/>
                <a:gd name="T16" fmla="*/ 35 w 61"/>
                <a:gd name="T17" fmla="*/ 13 h 60"/>
                <a:gd name="T18" fmla="*/ 19 w 61"/>
                <a:gd name="T19" fmla="*/ 28 h 60"/>
                <a:gd name="T20" fmla="*/ 14 w 61"/>
                <a:gd name="T21" fmla="*/ 60 h 60"/>
                <a:gd name="T22" fmla="*/ 0 w 61"/>
                <a:gd name="T23" fmla="*/ 60 h 60"/>
                <a:gd name="T24" fmla="*/ 11 w 61"/>
                <a:gd name="T25" fmla="*/ 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1" h="60">
                  <a:moveTo>
                    <a:pt x="11" y="2"/>
                  </a:moveTo>
                  <a:cubicBezTo>
                    <a:pt x="23" y="2"/>
                    <a:pt x="23" y="2"/>
                    <a:pt x="23" y="2"/>
                  </a:cubicBezTo>
                  <a:cubicBezTo>
                    <a:pt x="23" y="5"/>
                    <a:pt x="23" y="7"/>
                    <a:pt x="22" y="10"/>
                  </a:cubicBezTo>
                  <a:cubicBezTo>
                    <a:pt x="25" y="5"/>
                    <a:pt x="31" y="0"/>
                    <a:pt x="42" y="0"/>
                  </a:cubicBezTo>
                  <a:cubicBezTo>
                    <a:pt x="60" y="1"/>
                    <a:pt x="61" y="15"/>
                    <a:pt x="59" y="25"/>
                  </a:cubicBezTo>
                  <a:cubicBezTo>
                    <a:pt x="53" y="60"/>
                    <a:pt x="53" y="60"/>
                    <a:pt x="53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45" y="29"/>
                    <a:pt x="45" y="29"/>
                    <a:pt x="45" y="29"/>
                  </a:cubicBezTo>
                  <a:cubicBezTo>
                    <a:pt x="47" y="20"/>
                    <a:pt x="45" y="13"/>
                    <a:pt x="35" y="13"/>
                  </a:cubicBezTo>
                  <a:cubicBezTo>
                    <a:pt x="26" y="13"/>
                    <a:pt x="21" y="20"/>
                    <a:pt x="19" y="28"/>
                  </a:cubicBezTo>
                  <a:cubicBezTo>
                    <a:pt x="14" y="60"/>
                    <a:pt x="14" y="60"/>
                    <a:pt x="14" y="60"/>
                  </a:cubicBezTo>
                  <a:cubicBezTo>
                    <a:pt x="0" y="60"/>
                    <a:pt x="0" y="60"/>
                    <a:pt x="0" y="6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7D7D7D"/>
                </a:solidFill>
                <a:latin typeface="Helvetica" pitchFamily="2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0A1C65F-A182-554C-AE43-191C739A627D}"/>
              </a:ext>
            </a:extLst>
          </p:cNvPr>
          <p:cNvGrpSpPr/>
          <p:nvPr userDrawn="1"/>
        </p:nvGrpSpPr>
        <p:grpSpPr>
          <a:xfrm>
            <a:off x="8731250" y="365736"/>
            <a:ext cx="3223672" cy="799489"/>
            <a:chOff x="8731250" y="365736"/>
            <a:chExt cx="3223672" cy="799489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F321D22-1B35-CF48-B512-6946C1983B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87212" y="365736"/>
              <a:ext cx="967710" cy="799489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5C7C40B-0A05-494A-8FCB-227D7CEE7D0E}"/>
                </a:ext>
              </a:extLst>
            </p:cNvPr>
            <p:cNvSpPr txBox="1"/>
            <p:nvPr userDrawn="1"/>
          </p:nvSpPr>
          <p:spPr>
            <a:xfrm>
              <a:off x="8731250" y="534648"/>
              <a:ext cx="20256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/>
                  </a:solidFill>
                  <a:latin typeface="Helvetica" pitchFamily="2" charset="0"/>
                </a:rPr>
                <a:t>National Aeronautics and Space Administration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CC96EAFD-3CFD-094A-BFE9-6B52AE49072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872056" y="384480"/>
              <a:ext cx="0" cy="762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7630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56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39B1DB2-BE74-B24E-81C6-80180F0A04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1598" y="8441"/>
            <a:ext cx="12208592" cy="6867333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74703A09-AA95-0E43-A44F-1C0E32364548}"/>
              </a:ext>
            </a:extLst>
          </p:cNvPr>
          <p:cNvGrpSpPr/>
          <p:nvPr userDrawn="1"/>
        </p:nvGrpSpPr>
        <p:grpSpPr>
          <a:xfrm>
            <a:off x="-495043" y="-10705"/>
            <a:ext cx="3197522" cy="6876906"/>
            <a:chOff x="-473777" y="-10705"/>
            <a:chExt cx="3197522" cy="6876906"/>
          </a:xfrm>
        </p:grpSpPr>
        <p:sp>
          <p:nvSpPr>
            <p:cNvPr id="61" name="Freeform 5">
              <a:extLst>
                <a:ext uri="{FF2B5EF4-FFF2-40B4-BE49-F238E27FC236}">
                  <a16:creationId xmlns:a16="http://schemas.microsoft.com/office/drawing/2014/main" id="{AAD369EB-88B1-B84A-85F6-3F33A1630C2D}"/>
                </a:ext>
              </a:extLst>
            </p:cNvPr>
            <p:cNvSpPr>
              <a:spLocks/>
            </p:cNvSpPr>
            <p:nvPr/>
          </p:nvSpPr>
          <p:spPr bwMode="auto">
            <a:xfrm>
              <a:off x="-473777" y="-10705"/>
              <a:ext cx="3197522" cy="6152517"/>
            </a:xfrm>
            <a:custGeom>
              <a:avLst/>
              <a:gdLst>
                <a:gd name="T0" fmla="*/ 370 w 1003"/>
                <a:gd name="T1" fmla="*/ 0 h 1936"/>
                <a:gd name="T2" fmla="*/ 561 w 1003"/>
                <a:gd name="T3" fmla="*/ 1936 h 1936"/>
                <a:gd name="T4" fmla="*/ 1003 w 1003"/>
                <a:gd name="T5" fmla="*/ 3 h 1936"/>
                <a:gd name="T6" fmla="*/ 370 w 1003"/>
                <a:gd name="T7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3" h="1936">
                  <a:moveTo>
                    <a:pt x="370" y="0"/>
                  </a:moveTo>
                  <a:cubicBezTo>
                    <a:pt x="153" y="463"/>
                    <a:pt x="47" y="1140"/>
                    <a:pt x="561" y="1936"/>
                  </a:cubicBezTo>
                  <a:cubicBezTo>
                    <a:pt x="561" y="1936"/>
                    <a:pt x="0" y="907"/>
                    <a:pt x="1003" y="3"/>
                  </a:cubicBezTo>
                  <a:lnTo>
                    <a:pt x="370" y="0"/>
                  </a:lnTo>
                  <a:close/>
                </a:path>
              </a:pathLst>
            </a:custGeom>
            <a:gradFill>
              <a:gsLst>
                <a:gs pos="0">
                  <a:srgbClr val="AAE3F7"/>
                </a:gs>
                <a:gs pos="81000">
                  <a:srgbClr val="52B3D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dirty="0"/>
            </a:p>
          </p:txBody>
        </p:sp>
        <p:sp>
          <p:nvSpPr>
            <p:cNvPr id="62" name="Freeform 6">
              <a:extLst>
                <a:ext uri="{FF2B5EF4-FFF2-40B4-BE49-F238E27FC236}">
                  <a16:creationId xmlns:a16="http://schemas.microsoft.com/office/drawing/2014/main" id="{B51A12E4-2F44-B143-A402-D61C9C465A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4253" y="-1132"/>
              <a:ext cx="1913089" cy="6867333"/>
            </a:xfrm>
            <a:custGeom>
              <a:avLst/>
              <a:gdLst>
                <a:gd name="T0" fmla="*/ 0 w 600"/>
                <a:gd name="T1" fmla="*/ 2161 h 2161"/>
                <a:gd name="T2" fmla="*/ 600 w 600"/>
                <a:gd name="T3" fmla="*/ 2161 h 2161"/>
                <a:gd name="T4" fmla="*/ 363 w 600"/>
                <a:gd name="T5" fmla="*/ 1903 h 2161"/>
                <a:gd name="T6" fmla="*/ 1 w 600"/>
                <a:gd name="T7" fmla="*/ 918 h 2161"/>
                <a:gd name="T8" fmla="*/ 0 w 600"/>
                <a:gd name="T9" fmla="*/ 2161 h 2161"/>
                <a:gd name="T10" fmla="*/ 1 w 600"/>
                <a:gd name="T11" fmla="*/ 536 h 2161"/>
                <a:gd name="T12" fmla="*/ 133 w 600"/>
                <a:gd name="T13" fmla="*/ 0 h 2161"/>
                <a:gd name="T14" fmla="*/ 0 w 600"/>
                <a:gd name="T15" fmla="*/ 0 h 2161"/>
                <a:gd name="T16" fmla="*/ 1 w 600"/>
                <a:gd name="T17" fmla="*/ 536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0" h="2161">
                  <a:moveTo>
                    <a:pt x="0" y="2161"/>
                  </a:moveTo>
                  <a:cubicBezTo>
                    <a:pt x="246" y="2161"/>
                    <a:pt x="600" y="2161"/>
                    <a:pt x="600" y="2161"/>
                  </a:cubicBezTo>
                  <a:cubicBezTo>
                    <a:pt x="521" y="2085"/>
                    <a:pt x="442" y="2000"/>
                    <a:pt x="363" y="1903"/>
                  </a:cubicBezTo>
                  <a:cubicBezTo>
                    <a:pt x="363" y="1903"/>
                    <a:pt x="58" y="1508"/>
                    <a:pt x="1" y="918"/>
                  </a:cubicBezTo>
                  <a:lnTo>
                    <a:pt x="0" y="2161"/>
                  </a:lnTo>
                  <a:close/>
                  <a:moveTo>
                    <a:pt x="1" y="536"/>
                  </a:moveTo>
                  <a:cubicBezTo>
                    <a:pt x="18" y="367"/>
                    <a:pt x="59" y="187"/>
                    <a:pt x="133" y="0"/>
                  </a:cubicBezTo>
                  <a:cubicBezTo>
                    <a:pt x="133" y="0"/>
                    <a:pt x="74" y="0"/>
                    <a:pt x="0" y="0"/>
                  </a:cubicBezTo>
                  <a:lnTo>
                    <a:pt x="1" y="536"/>
                  </a:lnTo>
                  <a:close/>
                </a:path>
              </a:pathLst>
            </a:custGeom>
            <a:gradFill>
              <a:gsLst>
                <a:gs pos="0">
                  <a:srgbClr val="AAE3F7"/>
                </a:gs>
                <a:gs pos="81000">
                  <a:srgbClr val="52B3D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dirty="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2CE19-A11D-D94C-B77D-57C122F2B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372CC95E-30A4-D744-8BC0-DDA2BE0BB564}" type="datetime1">
              <a:rPr lang="en-US" smtClean="0"/>
              <a:pPr/>
              <a:t>6/28/2023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FFF24-A506-454C-A791-5E9C3C843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89AD3-FDEB-FB43-85E2-1EB84C13A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8" name="Subtitle 2">
            <a:extLst>
              <a:ext uri="{FF2B5EF4-FFF2-40B4-BE49-F238E27FC236}">
                <a16:creationId xmlns:a16="http://schemas.microsoft.com/office/drawing/2014/main" id="{9E8785C5-5C0A-1F49-850B-650400878A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16029" y="3152152"/>
            <a:ext cx="4592572" cy="1118255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spcBef>
                <a:spcPts val="400"/>
              </a:spcBef>
            </a:pPr>
            <a:r>
              <a:rPr lang="en-US" b="1"/>
              <a:t>PRESENTER NAME</a:t>
            </a:r>
          </a:p>
          <a:p>
            <a:pPr>
              <a:spcBef>
                <a:spcPts val="400"/>
              </a:spcBef>
            </a:pPr>
            <a:r>
              <a:rPr lang="en-US"/>
              <a:t>Title</a:t>
            </a:r>
          </a:p>
          <a:p>
            <a:pPr>
              <a:spcBef>
                <a:spcPts val="400"/>
              </a:spcBef>
            </a:pPr>
            <a:r>
              <a:rPr lang="en-US"/>
              <a:t>Date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0E9F58A-B51C-6441-B4E0-A3815B9E614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595809" y="1682618"/>
            <a:ext cx="3106086" cy="670378"/>
            <a:chOff x="339725" y="371475"/>
            <a:chExt cx="2647951" cy="571500"/>
          </a:xfrm>
          <a:solidFill>
            <a:srgbClr val="65CBF9"/>
          </a:solidFill>
        </p:grpSpPr>
        <p:sp>
          <p:nvSpPr>
            <p:cNvPr id="40" name="Freeform 55">
              <a:extLst>
                <a:ext uri="{FF2B5EF4-FFF2-40B4-BE49-F238E27FC236}">
                  <a16:creationId xmlns:a16="http://schemas.microsoft.com/office/drawing/2014/main" id="{74C6D53F-1BDC-B64C-B116-2D2CC8015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725" y="417513"/>
              <a:ext cx="265113" cy="487363"/>
            </a:xfrm>
            <a:custGeom>
              <a:avLst/>
              <a:gdLst>
                <a:gd name="T0" fmla="*/ 0 w 167"/>
                <a:gd name="T1" fmla="*/ 0 h 307"/>
                <a:gd name="T2" fmla="*/ 167 w 167"/>
                <a:gd name="T3" fmla="*/ 0 h 307"/>
                <a:gd name="T4" fmla="*/ 167 w 167"/>
                <a:gd name="T5" fmla="*/ 31 h 307"/>
                <a:gd name="T6" fmla="*/ 33 w 167"/>
                <a:gd name="T7" fmla="*/ 31 h 307"/>
                <a:gd name="T8" fmla="*/ 33 w 167"/>
                <a:gd name="T9" fmla="*/ 137 h 307"/>
                <a:gd name="T10" fmla="*/ 165 w 167"/>
                <a:gd name="T11" fmla="*/ 137 h 307"/>
                <a:gd name="T12" fmla="*/ 165 w 167"/>
                <a:gd name="T13" fmla="*/ 168 h 307"/>
                <a:gd name="T14" fmla="*/ 33 w 167"/>
                <a:gd name="T15" fmla="*/ 168 h 307"/>
                <a:gd name="T16" fmla="*/ 33 w 167"/>
                <a:gd name="T17" fmla="*/ 276 h 307"/>
                <a:gd name="T18" fmla="*/ 167 w 167"/>
                <a:gd name="T19" fmla="*/ 276 h 307"/>
                <a:gd name="T20" fmla="*/ 167 w 167"/>
                <a:gd name="T21" fmla="*/ 307 h 307"/>
                <a:gd name="T22" fmla="*/ 0 w 167"/>
                <a:gd name="T23" fmla="*/ 307 h 307"/>
                <a:gd name="T24" fmla="*/ 0 w 167"/>
                <a:gd name="T25" fmla="*/ 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7" h="307">
                  <a:moveTo>
                    <a:pt x="0" y="0"/>
                  </a:moveTo>
                  <a:lnTo>
                    <a:pt x="167" y="0"/>
                  </a:lnTo>
                  <a:lnTo>
                    <a:pt x="167" y="31"/>
                  </a:lnTo>
                  <a:lnTo>
                    <a:pt x="33" y="31"/>
                  </a:lnTo>
                  <a:lnTo>
                    <a:pt x="33" y="137"/>
                  </a:lnTo>
                  <a:lnTo>
                    <a:pt x="165" y="137"/>
                  </a:lnTo>
                  <a:lnTo>
                    <a:pt x="165" y="168"/>
                  </a:lnTo>
                  <a:lnTo>
                    <a:pt x="33" y="168"/>
                  </a:lnTo>
                  <a:lnTo>
                    <a:pt x="33" y="276"/>
                  </a:lnTo>
                  <a:lnTo>
                    <a:pt x="167" y="276"/>
                  </a:lnTo>
                  <a:lnTo>
                    <a:pt x="167" y="307"/>
                  </a:lnTo>
                  <a:lnTo>
                    <a:pt x="0" y="30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41" name="Freeform 56">
              <a:extLst>
                <a:ext uri="{FF2B5EF4-FFF2-40B4-BE49-F238E27FC236}">
                  <a16:creationId xmlns:a16="http://schemas.microsoft.com/office/drawing/2014/main" id="{0C933E92-5FE8-FC4F-A8BE-A9C22635D6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050" y="417513"/>
              <a:ext cx="393700" cy="487363"/>
            </a:xfrm>
            <a:custGeom>
              <a:avLst/>
              <a:gdLst>
                <a:gd name="T0" fmla="*/ 104 w 248"/>
                <a:gd name="T1" fmla="*/ 149 h 307"/>
                <a:gd name="T2" fmla="*/ 7 w 248"/>
                <a:gd name="T3" fmla="*/ 0 h 307"/>
                <a:gd name="T4" fmla="*/ 45 w 248"/>
                <a:gd name="T5" fmla="*/ 0 h 307"/>
                <a:gd name="T6" fmla="*/ 123 w 248"/>
                <a:gd name="T7" fmla="*/ 122 h 307"/>
                <a:gd name="T8" fmla="*/ 200 w 248"/>
                <a:gd name="T9" fmla="*/ 0 h 307"/>
                <a:gd name="T10" fmla="*/ 238 w 248"/>
                <a:gd name="T11" fmla="*/ 0 h 307"/>
                <a:gd name="T12" fmla="*/ 141 w 248"/>
                <a:gd name="T13" fmla="*/ 149 h 307"/>
                <a:gd name="T14" fmla="*/ 248 w 248"/>
                <a:gd name="T15" fmla="*/ 307 h 307"/>
                <a:gd name="T16" fmla="*/ 208 w 248"/>
                <a:gd name="T17" fmla="*/ 307 h 307"/>
                <a:gd name="T18" fmla="*/ 123 w 248"/>
                <a:gd name="T19" fmla="*/ 175 h 307"/>
                <a:gd name="T20" fmla="*/ 38 w 248"/>
                <a:gd name="T21" fmla="*/ 307 h 307"/>
                <a:gd name="T22" fmla="*/ 0 w 248"/>
                <a:gd name="T23" fmla="*/ 307 h 307"/>
                <a:gd name="T24" fmla="*/ 104 w 248"/>
                <a:gd name="T25" fmla="*/ 149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8" h="307">
                  <a:moveTo>
                    <a:pt x="104" y="149"/>
                  </a:moveTo>
                  <a:lnTo>
                    <a:pt x="7" y="0"/>
                  </a:lnTo>
                  <a:lnTo>
                    <a:pt x="45" y="0"/>
                  </a:lnTo>
                  <a:lnTo>
                    <a:pt x="123" y="122"/>
                  </a:lnTo>
                  <a:lnTo>
                    <a:pt x="200" y="0"/>
                  </a:lnTo>
                  <a:lnTo>
                    <a:pt x="238" y="0"/>
                  </a:lnTo>
                  <a:lnTo>
                    <a:pt x="141" y="149"/>
                  </a:lnTo>
                  <a:lnTo>
                    <a:pt x="248" y="307"/>
                  </a:lnTo>
                  <a:lnTo>
                    <a:pt x="208" y="307"/>
                  </a:lnTo>
                  <a:lnTo>
                    <a:pt x="123" y="175"/>
                  </a:lnTo>
                  <a:lnTo>
                    <a:pt x="38" y="307"/>
                  </a:lnTo>
                  <a:lnTo>
                    <a:pt x="0" y="307"/>
                  </a:lnTo>
                  <a:lnTo>
                    <a:pt x="104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42" name="Freeform 57">
              <a:extLst>
                <a:ext uri="{FF2B5EF4-FFF2-40B4-BE49-F238E27FC236}">
                  <a16:creationId xmlns:a16="http://schemas.microsoft.com/office/drawing/2014/main" id="{45EAD1A5-A368-384E-89F5-B485562C09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3313" y="417513"/>
              <a:ext cx="307975" cy="487363"/>
            </a:xfrm>
            <a:custGeom>
              <a:avLst/>
              <a:gdLst>
                <a:gd name="T0" fmla="*/ 34 w 82"/>
                <a:gd name="T1" fmla="*/ 0 h 128"/>
                <a:gd name="T2" fmla="*/ 68 w 82"/>
                <a:gd name="T3" fmla="*/ 8 h 128"/>
                <a:gd name="T4" fmla="*/ 82 w 82"/>
                <a:gd name="T5" fmla="*/ 39 h 128"/>
                <a:gd name="T6" fmla="*/ 69 w 82"/>
                <a:gd name="T7" fmla="*/ 69 h 128"/>
                <a:gd name="T8" fmla="*/ 35 w 82"/>
                <a:gd name="T9" fmla="*/ 78 h 128"/>
                <a:gd name="T10" fmla="*/ 14 w 82"/>
                <a:gd name="T11" fmla="*/ 78 h 128"/>
                <a:gd name="T12" fmla="*/ 14 w 82"/>
                <a:gd name="T13" fmla="*/ 128 h 128"/>
                <a:gd name="T14" fmla="*/ 0 w 82"/>
                <a:gd name="T15" fmla="*/ 128 h 128"/>
                <a:gd name="T16" fmla="*/ 0 w 82"/>
                <a:gd name="T17" fmla="*/ 0 h 128"/>
                <a:gd name="T18" fmla="*/ 34 w 82"/>
                <a:gd name="T19" fmla="*/ 0 h 128"/>
                <a:gd name="T20" fmla="*/ 14 w 82"/>
                <a:gd name="T21" fmla="*/ 65 h 128"/>
                <a:gd name="T22" fmla="*/ 35 w 82"/>
                <a:gd name="T23" fmla="*/ 65 h 128"/>
                <a:gd name="T24" fmla="*/ 59 w 82"/>
                <a:gd name="T25" fmla="*/ 60 h 128"/>
                <a:gd name="T26" fmla="*/ 68 w 82"/>
                <a:gd name="T27" fmla="*/ 39 h 128"/>
                <a:gd name="T28" fmla="*/ 58 w 82"/>
                <a:gd name="T29" fmla="*/ 18 h 128"/>
                <a:gd name="T30" fmla="*/ 34 w 82"/>
                <a:gd name="T31" fmla="*/ 13 h 128"/>
                <a:gd name="T32" fmla="*/ 14 w 82"/>
                <a:gd name="T33" fmla="*/ 13 h 128"/>
                <a:gd name="T34" fmla="*/ 14 w 82"/>
                <a:gd name="T35" fmla="*/ 65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2" h="128">
                  <a:moveTo>
                    <a:pt x="34" y="0"/>
                  </a:moveTo>
                  <a:cubicBezTo>
                    <a:pt x="52" y="0"/>
                    <a:pt x="60" y="2"/>
                    <a:pt x="68" y="8"/>
                  </a:cubicBezTo>
                  <a:cubicBezTo>
                    <a:pt x="77" y="15"/>
                    <a:pt x="82" y="27"/>
                    <a:pt x="82" y="39"/>
                  </a:cubicBezTo>
                  <a:cubicBezTo>
                    <a:pt x="82" y="51"/>
                    <a:pt x="77" y="63"/>
                    <a:pt x="69" y="69"/>
                  </a:cubicBezTo>
                  <a:cubicBezTo>
                    <a:pt x="60" y="76"/>
                    <a:pt x="52" y="78"/>
                    <a:pt x="35" y="78"/>
                  </a:cubicBezTo>
                  <a:cubicBezTo>
                    <a:pt x="14" y="78"/>
                    <a:pt x="14" y="78"/>
                    <a:pt x="14" y="78"/>
                  </a:cubicBezTo>
                  <a:cubicBezTo>
                    <a:pt x="14" y="128"/>
                    <a:pt x="14" y="128"/>
                    <a:pt x="14" y="128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4" y="0"/>
                  </a:lnTo>
                  <a:close/>
                  <a:moveTo>
                    <a:pt x="14" y="65"/>
                  </a:moveTo>
                  <a:cubicBezTo>
                    <a:pt x="35" y="65"/>
                    <a:pt x="35" y="65"/>
                    <a:pt x="35" y="65"/>
                  </a:cubicBezTo>
                  <a:cubicBezTo>
                    <a:pt x="46" y="65"/>
                    <a:pt x="52" y="64"/>
                    <a:pt x="59" y="60"/>
                  </a:cubicBezTo>
                  <a:cubicBezTo>
                    <a:pt x="64" y="56"/>
                    <a:pt x="68" y="48"/>
                    <a:pt x="68" y="39"/>
                  </a:cubicBezTo>
                  <a:cubicBezTo>
                    <a:pt x="68" y="30"/>
                    <a:pt x="64" y="22"/>
                    <a:pt x="58" y="18"/>
                  </a:cubicBezTo>
                  <a:cubicBezTo>
                    <a:pt x="52" y="14"/>
                    <a:pt x="45" y="13"/>
                    <a:pt x="34" y="13"/>
                  </a:cubicBezTo>
                  <a:cubicBezTo>
                    <a:pt x="14" y="13"/>
                    <a:pt x="14" y="13"/>
                    <a:pt x="14" y="13"/>
                  </a:cubicBezTo>
                  <a:lnTo>
                    <a:pt x="14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43" name="Freeform 58">
              <a:extLst>
                <a:ext uri="{FF2B5EF4-FFF2-40B4-BE49-F238E27FC236}">
                  <a16:creationId xmlns:a16="http://schemas.microsoft.com/office/drawing/2014/main" id="{0844C23A-BA99-B042-B152-8C78ACD828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6850" y="417513"/>
              <a:ext cx="236538" cy="487363"/>
            </a:xfrm>
            <a:custGeom>
              <a:avLst/>
              <a:gdLst>
                <a:gd name="T0" fmla="*/ 0 w 149"/>
                <a:gd name="T1" fmla="*/ 0 h 307"/>
                <a:gd name="T2" fmla="*/ 33 w 149"/>
                <a:gd name="T3" fmla="*/ 0 h 307"/>
                <a:gd name="T4" fmla="*/ 33 w 149"/>
                <a:gd name="T5" fmla="*/ 276 h 307"/>
                <a:gd name="T6" fmla="*/ 149 w 149"/>
                <a:gd name="T7" fmla="*/ 276 h 307"/>
                <a:gd name="T8" fmla="*/ 149 w 149"/>
                <a:gd name="T9" fmla="*/ 307 h 307"/>
                <a:gd name="T10" fmla="*/ 0 w 149"/>
                <a:gd name="T11" fmla="*/ 307 h 307"/>
                <a:gd name="T12" fmla="*/ 0 w 149"/>
                <a:gd name="T13" fmla="*/ 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307">
                  <a:moveTo>
                    <a:pt x="0" y="0"/>
                  </a:moveTo>
                  <a:lnTo>
                    <a:pt x="33" y="0"/>
                  </a:lnTo>
                  <a:lnTo>
                    <a:pt x="33" y="276"/>
                  </a:lnTo>
                  <a:lnTo>
                    <a:pt x="149" y="276"/>
                  </a:lnTo>
                  <a:lnTo>
                    <a:pt x="149" y="307"/>
                  </a:lnTo>
                  <a:lnTo>
                    <a:pt x="0" y="30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44" name="Freeform 59">
              <a:extLst>
                <a:ext uri="{FF2B5EF4-FFF2-40B4-BE49-F238E27FC236}">
                  <a16:creationId xmlns:a16="http://schemas.microsoft.com/office/drawing/2014/main" id="{51EF7663-49F9-D544-A03F-389ECC218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3150" y="417513"/>
              <a:ext cx="327025" cy="487363"/>
            </a:xfrm>
            <a:custGeom>
              <a:avLst/>
              <a:gdLst>
                <a:gd name="T0" fmla="*/ 0 w 87"/>
                <a:gd name="T1" fmla="*/ 0 h 128"/>
                <a:gd name="T2" fmla="*/ 34 w 87"/>
                <a:gd name="T3" fmla="*/ 0 h 128"/>
                <a:gd name="T4" fmla="*/ 70 w 87"/>
                <a:gd name="T5" fmla="*/ 7 h 128"/>
                <a:gd name="T6" fmla="*/ 87 w 87"/>
                <a:gd name="T7" fmla="*/ 41 h 128"/>
                <a:gd name="T8" fmla="*/ 79 w 87"/>
                <a:gd name="T9" fmla="*/ 66 h 128"/>
                <a:gd name="T10" fmla="*/ 51 w 87"/>
                <a:gd name="T11" fmla="*/ 80 h 128"/>
                <a:gd name="T12" fmla="*/ 83 w 87"/>
                <a:gd name="T13" fmla="*/ 128 h 128"/>
                <a:gd name="T14" fmla="*/ 67 w 87"/>
                <a:gd name="T15" fmla="*/ 128 h 128"/>
                <a:gd name="T16" fmla="*/ 31 w 87"/>
                <a:gd name="T17" fmla="*/ 72 h 128"/>
                <a:gd name="T18" fmla="*/ 35 w 87"/>
                <a:gd name="T19" fmla="*/ 72 h 128"/>
                <a:gd name="T20" fmla="*/ 63 w 87"/>
                <a:gd name="T21" fmla="*/ 66 h 128"/>
                <a:gd name="T22" fmla="*/ 73 w 87"/>
                <a:gd name="T23" fmla="*/ 42 h 128"/>
                <a:gd name="T24" fmla="*/ 61 w 87"/>
                <a:gd name="T25" fmla="*/ 17 h 128"/>
                <a:gd name="T26" fmla="*/ 35 w 87"/>
                <a:gd name="T27" fmla="*/ 13 h 128"/>
                <a:gd name="T28" fmla="*/ 15 w 87"/>
                <a:gd name="T29" fmla="*/ 13 h 128"/>
                <a:gd name="T30" fmla="*/ 15 w 87"/>
                <a:gd name="T31" fmla="*/ 128 h 128"/>
                <a:gd name="T32" fmla="*/ 0 w 87"/>
                <a:gd name="T33" fmla="*/ 128 h 128"/>
                <a:gd name="T34" fmla="*/ 0 w 87"/>
                <a:gd name="T3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7" h="128">
                  <a:moveTo>
                    <a:pt x="0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54" y="0"/>
                    <a:pt x="63" y="2"/>
                    <a:pt x="70" y="7"/>
                  </a:cubicBezTo>
                  <a:cubicBezTo>
                    <a:pt x="80" y="13"/>
                    <a:pt x="87" y="27"/>
                    <a:pt x="87" y="41"/>
                  </a:cubicBezTo>
                  <a:cubicBezTo>
                    <a:pt x="87" y="50"/>
                    <a:pt x="85" y="59"/>
                    <a:pt x="79" y="66"/>
                  </a:cubicBezTo>
                  <a:cubicBezTo>
                    <a:pt x="72" y="77"/>
                    <a:pt x="63" y="79"/>
                    <a:pt x="51" y="80"/>
                  </a:cubicBezTo>
                  <a:cubicBezTo>
                    <a:pt x="83" y="128"/>
                    <a:pt x="83" y="128"/>
                    <a:pt x="83" y="128"/>
                  </a:cubicBezTo>
                  <a:cubicBezTo>
                    <a:pt x="67" y="128"/>
                    <a:pt x="67" y="128"/>
                    <a:pt x="67" y="128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5" y="72"/>
                    <a:pt x="35" y="72"/>
                    <a:pt x="35" y="72"/>
                  </a:cubicBezTo>
                  <a:cubicBezTo>
                    <a:pt x="44" y="72"/>
                    <a:pt x="57" y="72"/>
                    <a:pt x="63" y="66"/>
                  </a:cubicBezTo>
                  <a:cubicBezTo>
                    <a:pt x="70" y="59"/>
                    <a:pt x="73" y="51"/>
                    <a:pt x="73" y="42"/>
                  </a:cubicBezTo>
                  <a:cubicBezTo>
                    <a:pt x="73" y="33"/>
                    <a:pt x="69" y="23"/>
                    <a:pt x="61" y="17"/>
                  </a:cubicBezTo>
                  <a:cubicBezTo>
                    <a:pt x="54" y="13"/>
                    <a:pt x="46" y="13"/>
                    <a:pt x="3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28"/>
                    <a:pt x="15" y="128"/>
                    <a:pt x="15" y="128"/>
                  </a:cubicBezTo>
                  <a:cubicBezTo>
                    <a:pt x="0" y="128"/>
                    <a:pt x="0" y="128"/>
                    <a:pt x="0" y="12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45" name="Freeform 60">
              <a:extLst>
                <a:ext uri="{FF2B5EF4-FFF2-40B4-BE49-F238E27FC236}">
                  <a16:creationId xmlns:a16="http://schemas.microsoft.com/office/drawing/2014/main" id="{318EC316-FC46-7647-A667-8F2256D26F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2563" y="417513"/>
              <a:ext cx="265113" cy="487363"/>
            </a:xfrm>
            <a:custGeom>
              <a:avLst/>
              <a:gdLst>
                <a:gd name="T0" fmla="*/ 0 w 167"/>
                <a:gd name="T1" fmla="*/ 0 h 307"/>
                <a:gd name="T2" fmla="*/ 167 w 167"/>
                <a:gd name="T3" fmla="*/ 0 h 307"/>
                <a:gd name="T4" fmla="*/ 167 w 167"/>
                <a:gd name="T5" fmla="*/ 31 h 307"/>
                <a:gd name="T6" fmla="*/ 35 w 167"/>
                <a:gd name="T7" fmla="*/ 31 h 307"/>
                <a:gd name="T8" fmla="*/ 35 w 167"/>
                <a:gd name="T9" fmla="*/ 137 h 307"/>
                <a:gd name="T10" fmla="*/ 167 w 167"/>
                <a:gd name="T11" fmla="*/ 137 h 307"/>
                <a:gd name="T12" fmla="*/ 167 w 167"/>
                <a:gd name="T13" fmla="*/ 168 h 307"/>
                <a:gd name="T14" fmla="*/ 35 w 167"/>
                <a:gd name="T15" fmla="*/ 168 h 307"/>
                <a:gd name="T16" fmla="*/ 35 w 167"/>
                <a:gd name="T17" fmla="*/ 276 h 307"/>
                <a:gd name="T18" fmla="*/ 167 w 167"/>
                <a:gd name="T19" fmla="*/ 276 h 307"/>
                <a:gd name="T20" fmla="*/ 167 w 167"/>
                <a:gd name="T21" fmla="*/ 307 h 307"/>
                <a:gd name="T22" fmla="*/ 0 w 167"/>
                <a:gd name="T23" fmla="*/ 307 h 307"/>
                <a:gd name="T24" fmla="*/ 0 w 167"/>
                <a:gd name="T25" fmla="*/ 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7" h="307">
                  <a:moveTo>
                    <a:pt x="0" y="0"/>
                  </a:moveTo>
                  <a:lnTo>
                    <a:pt x="167" y="0"/>
                  </a:lnTo>
                  <a:lnTo>
                    <a:pt x="167" y="31"/>
                  </a:lnTo>
                  <a:lnTo>
                    <a:pt x="35" y="31"/>
                  </a:lnTo>
                  <a:lnTo>
                    <a:pt x="35" y="137"/>
                  </a:lnTo>
                  <a:lnTo>
                    <a:pt x="167" y="137"/>
                  </a:lnTo>
                  <a:lnTo>
                    <a:pt x="167" y="168"/>
                  </a:lnTo>
                  <a:lnTo>
                    <a:pt x="35" y="168"/>
                  </a:lnTo>
                  <a:lnTo>
                    <a:pt x="35" y="276"/>
                  </a:lnTo>
                  <a:lnTo>
                    <a:pt x="167" y="276"/>
                  </a:lnTo>
                  <a:lnTo>
                    <a:pt x="167" y="307"/>
                  </a:lnTo>
                  <a:lnTo>
                    <a:pt x="0" y="30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46" name="Freeform 61">
              <a:extLst>
                <a:ext uri="{FF2B5EF4-FFF2-40B4-BE49-F238E27FC236}">
                  <a16:creationId xmlns:a16="http://schemas.microsoft.com/office/drawing/2014/main" id="{606DE0CA-4B14-5C4C-A528-C551D99D5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8788" y="371475"/>
              <a:ext cx="561975" cy="571500"/>
            </a:xfrm>
            <a:custGeom>
              <a:avLst/>
              <a:gdLst>
                <a:gd name="T0" fmla="*/ 75 w 150"/>
                <a:gd name="T1" fmla="*/ 0 h 150"/>
                <a:gd name="T2" fmla="*/ 71 w 150"/>
                <a:gd name="T3" fmla="*/ 1 h 150"/>
                <a:gd name="T4" fmla="*/ 134 w 150"/>
                <a:gd name="T5" fmla="*/ 67 h 150"/>
                <a:gd name="T6" fmla="*/ 68 w 150"/>
                <a:gd name="T7" fmla="*/ 133 h 150"/>
                <a:gd name="T8" fmla="*/ 1 w 150"/>
                <a:gd name="T9" fmla="*/ 67 h 150"/>
                <a:gd name="T10" fmla="*/ 1 w 150"/>
                <a:gd name="T11" fmla="*/ 63 h 150"/>
                <a:gd name="T12" fmla="*/ 0 w 150"/>
                <a:gd name="T13" fmla="*/ 75 h 150"/>
                <a:gd name="T14" fmla="*/ 75 w 150"/>
                <a:gd name="T15" fmla="*/ 150 h 150"/>
                <a:gd name="T16" fmla="*/ 150 w 150"/>
                <a:gd name="T17" fmla="*/ 75 h 150"/>
                <a:gd name="T18" fmla="*/ 75 w 150"/>
                <a:gd name="T1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0" h="150">
                  <a:moveTo>
                    <a:pt x="75" y="0"/>
                  </a:moveTo>
                  <a:cubicBezTo>
                    <a:pt x="74" y="0"/>
                    <a:pt x="72" y="0"/>
                    <a:pt x="71" y="1"/>
                  </a:cubicBezTo>
                  <a:cubicBezTo>
                    <a:pt x="106" y="2"/>
                    <a:pt x="134" y="31"/>
                    <a:pt x="134" y="67"/>
                  </a:cubicBezTo>
                  <a:cubicBezTo>
                    <a:pt x="134" y="103"/>
                    <a:pt x="104" y="133"/>
                    <a:pt x="68" y="133"/>
                  </a:cubicBezTo>
                  <a:cubicBezTo>
                    <a:pt x="31" y="133"/>
                    <a:pt x="1" y="103"/>
                    <a:pt x="1" y="67"/>
                  </a:cubicBezTo>
                  <a:cubicBezTo>
                    <a:pt x="1" y="66"/>
                    <a:pt x="1" y="64"/>
                    <a:pt x="1" y="63"/>
                  </a:cubicBezTo>
                  <a:cubicBezTo>
                    <a:pt x="1" y="67"/>
                    <a:pt x="0" y="71"/>
                    <a:pt x="0" y="75"/>
                  </a:cubicBezTo>
                  <a:cubicBezTo>
                    <a:pt x="0" y="116"/>
                    <a:pt x="34" y="150"/>
                    <a:pt x="75" y="150"/>
                  </a:cubicBezTo>
                  <a:cubicBezTo>
                    <a:pt x="116" y="150"/>
                    <a:pt x="150" y="116"/>
                    <a:pt x="150" y="75"/>
                  </a:cubicBezTo>
                  <a:cubicBezTo>
                    <a:pt x="150" y="34"/>
                    <a:pt x="116" y="0"/>
                    <a:pt x="7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6ECA884-5EE4-484E-9FB5-DC093329346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611381" y="2476133"/>
            <a:ext cx="4484620" cy="461481"/>
            <a:chOff x="3149600" y="3408363"/>
            <a:chExt cx="4921251" cy="506413"/>
          </a:xfrm>
          <a:solidFill>
            <a:schemeClr val="bg1"/>
          </a:solidFill>
        </p:grpSpPr>
        <p:sp>
          <p:nvSpPr>
            <p:cNvPr id="48" name="Freeform 120">
              <a:extLst>
                <a:ext uri="{FF2B5EF4-FFF2-40B4-BE49-F238E27FC236}">
                  <a16:creationId xmlns:a16="http://schemas.microsoft.com/office/drawing/2014/main" id="{469AE54C-B20D-E745-9D70-40B652FDC03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9600" y="3419476"/>
              <a:ext cx="360363" cy="487363"/>
            </a:xfrm>
            <a:custGeom>
              <a:avLst/>
              <a:gdLst>
                <a:gd name="T0" fmla="*/ 0 w 227"/>
                <a:gd name="T1" fmla="*/ 307 h 307"/>
                <a:gd name="T2" fmla="*/ 0 w 227"/>
                <a:gd name="T3" fmla="*/ 0 h 307"/>
                <a:gd name="T4" fmla="*/ 47 w 227"/>
                <a:gd name="T5" fmla="*/ 0 h 307"/>
                <a:gd name="T6" fmla="*/ 47 w 227"/>
                <a:gd name="T7" fmla="*/ 129 h 307"/>
                <a:gd name="T8" fmla="*/ 179 w 227"/>
                <a:gd name="T9" fmla="*/ 129 h 307"/>
                <a:gd name="T10" fmla="*/ 179 w 227"/>
                <a:gd name="T11" fmla="*/ 0 h 307"/>
                <a:gd name="T12" fmla="*/ 227 w 227"/>
                <a:gd name="T13" fmla="*/ 0 h 307"/>
                <a:gd name="T14" fmla="*/ 227 w 227"/>
                <a:gd name="T15" fmla="*/ 307 h 307"/>
                <a:gd name="T16" fmla="*/ 179 w 227"/>
                <a:gd name="T17" fmla="*/ 307 h 307"/>
                <a:gd name="T18" fmla="*/ 179 w 227"/>
                <a:gd name="T19" fmla="*/ 173 h 307"/>
                <a:gd name="T20" fmla="*/ 47 w 227"/>
                <a:gd name="T21" fmla="*/ 173 h 307"/>
                <a:gd name="T22" fmla="*/ 47 w 227"/>
                <a:gd name="T23" fmla="*/ 307 h 307"/>
                <a:gd name="T24" fmla="*/ 0 w 227"/>
                <a:gd name="T25" fmla="*/ 307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7" h="307">
                  <a:moveTo>
                    <a:pt x="0" y="307"/>
                  </a:moveTo>
                  <a:lnTo>
                    <a:pt x="0" y="0"/>
                  </a:lnTo>
                  <a:lnTo>
                    <a:pt x="47" y="0"/>
                  </a:lnTo>
                  <a:lnTo>
                    <a:pt x="47" y="129"/>
                  </a:lnTo>
                  <a:lnTo>
                    <a:pt x="179" y="129"/>
                  </a:lnTo>
                  <a:lnTo>
                    <a:pt x="179" y="0"/>
                  </a:lnTo>
                  <a:lnTo>
                    <a:pt x="227" y="0"/>
                  </a:lnTo>
                  <a:lnTo>
                    <a:pt x="227" y="307"/>
                  </a:lnTo>
                  <a:lnTo>
                    <a:pt x="179" y="307"/>
                  </a:lnTo>
                  <a:lnTo>
                    <a:pt x="179" y="173"/>
                  </a:lnTo>
                  <a:lnTo>
                    <a:pt x="47" y="173"/>
                  </a:lnTo>
                  <a:lnTo>
                    <a:pt x="47" y="307"/>
                  </a:lnTo>
                  <a:lnTo>
                    <a:pt x="0" y="3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49" name="Freeform 121">
              <a:extLst>
                <a:ext uri="{FF2B5EF4-FFF2-40B4-BE49-F238E27FC236}">
                  <a16:creationId xmlns:a16="http://schemas.microsoft.com/office/drawing/2014/main" id="{227FFA46-56D1-EF48-BFB9-34D8D7BCEB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8863" y="3419476"/>
              <a:ext cx="336550" cy="495300"/>
            </a:xfrm>
            <a:custGeom>
              <a:avLst/>
              <a:gdLst>
                <a:gd name="T0" fmla="*/ 21 w 90"/>
                <a:gd name="T1" fmla="*/ 0 h 130"/>
                <a:gd name="T2" fmla="*/ 21 w 90"/>
                <a:gd name="T3" fmla="*/ 80 h 130"/>
                <a:gd name="T4" fmla="*/ 26 w 90"/>
                <a:gd name="T5" fmla="*/ 102 h 130"/>
                <a:gd name="T6" fmla="*/ 45 w 90"/>
                <a:gd name="T7" fmla="*/ 112 h 130"/>
                <a:gd name="T8" fmla="*/ 65 w 90"/>
                <a:gd name="T9" fmla="*/ 102 h 130"/>
                <a:gd name="T10" fmla="*/ 70 w 90"/>
                <a:gd name="T11" fmla="*/ 80 h 130"/>
                <a:gd name="T12" fmla="*/ 70 w 90"/>
                <a:gd name="T13" fmla="*/ 0 h 130"/>
                <a:gd name="T14" fmla="*/ 90 w 90"/>
                <a:gd name="T15" fmla="*/ 0 h 130"/>
                <a:gd name="T16" fmla="*/ 90 w 90"/>
                <a:gd name="T17" fmla="*/ 80 h 130"/>
                <a:gd name="T18" fmla="*/ 76 w 90"/>
                <a:gd name="T19" fmla="*/ 119 h 130"/>
                <a:gd name="T20" fmla="*/ 46 w 90"/>
                <a:gd name="T21" fmla="*/ 130 h 130"/>
                <a:gd name="T22" fmla="*/ 15 w 90"/>
                <a:gd name="T23" fmla="*/ 119 h 130"/>
                <a:gd name="T24" fmla="*/ 1 w 90"/>
                <a:gd name="T25" fmla="*/ 80 h 130"/>
                <a:gd name="T26" fmla="*/ 1 w 90"/>
                <a:gd name="T27" fmla="*/ 0 h 130"/>
                <a:gd name="T28" fmla="*/ 21 w 90"/>
                <a:gd name="T29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0" h="130">
                  <a:moveTo>
                    <a:pt x="21" y="0"/>
                  </a:moveTo>
                  <a:cubicBezTo>
                    <a:pt x="21" y="80"/>
                    <a:pt x="21" y="80"/>
                    <a:pt x="21" y="80"/>
                  </a:cubicBezTo>
                  <a:cubicBezTo>
                    <a:pt x="21" y="88"/>
                    <a:pt x="21" y="95"/>
                    <a:pt x="26" y="102"/>
                  </a:cubicBezTo>
                  <a:cubicBezTo>
                    <a:pt x="30" y="108"/>
                    <a:pt x="37" y="112"/>
                    <a:pt x="45" y="112"/>
                  </a:cubicBezTo>
                  <a:cubicBezTo>
                    <a:pt x="54" y="112"/>
                    <a:pt x="61" y="108"/>
                    <a:pt x="65" y="102"/>
                  </a:cubicBezTo>
                  <a:cubicBezTo>
                    <a:pt x="70" y="95"/>
                    <a:pt x="70" y="88"/>
                    <a:pt x="70" y="8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90" y="80"/>
                    <a:pt x="90" y="80"/>
                    <a:pt x="90" y="80"/>
                  </a:cubicBezTo>
                  <a:cubicBezTo>
                    <a:pt x="90" y="97"/>
                    <a:pt x="87" y="110"/>
                    <a:pt x="76" y="119"/>
                  </a:cubicBezTo>
                  <a:cubicBezTo>
                    <a:pt x="68" y="126"/>
                    <a:pt x="58" y="130"/>
                    <a:pt x="46" y="130"/>
                  </a:cubicBezTo>
                  <a:cubicBezTo>
                    <a:pt x="36" y="130"/>
                    <a:pt x="23" y="128"/>
                    <a:pt x="15" y="119"/>
                  </a:cubicBezTo>
                  <a:cubicBezTo>
                    <a:pt x="2" y="108"/>
                    <a:pt x="0" y="95"/>
                    <a:pt x="1" y="80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2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50" name="Freeform 122">
              <a:extLst>
                <a:ext uri="{FF2B5EF4-FFF2-40B4-BE49-F238E27FC236}">
                  <a16:creationId xmlns:a16="http://schemas.microsoft.com/office/drawing/2014/main" id="{AB5C7C00-FBA8-7743-8B53-5B04FAD1E5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5900" y="3419476"/>
              <a:ext cx="504825" cy="487363"/>
            </a:xfrm>
            <a:custGeom>
              <a:avLst/>
              <a:gdLst>
                <a:gd name="T0" fmla="*/ 0 w 318"/>
                <a:gd name="T1" fmla="*/ 307 h 307"/>
                <a:gd name="T2" fmla="*/ 0 w 318"/>
                <a:gd name="T3" fmla="*/ 0 h 307"/>
                <a:gd name="T4" fmla="*/ 66 w 318"/>
                <a:gd name="T5" fmla="*/ 0 h 307"/>
                <a:gd name="T6" fmla="*/ 160 w 318"/>
                <a:gd name="T7" fmla="*/ 237 h 307"/>
                <a:gd name="T8" fmla="*/ 252 w 318"/>
                <a:gd name="T9" fmla="*/ 0 h 307"/>
                <a:gd name="T10" fmla="*/ 318 w 318"/>
                <a:gd name="T11" fmla="*/ 0 h 307"/>
                <a:gd name="T12" fmla="*/ 318 w 318"/>
                <a:gd name="T13" fmla="*/ 307 h 307"/>
                <a:gd name="T14" fmla="*/ 273 w 318"/>
                <a:gd name="T15" fmla="*/ 307 h 307"/>
                <a:gd name="T16" fmla="*/ 276 w 318"/>
                <a:gd name="T17" fmla="*/ 48 h 307"/>
                <a:gd name="T18" fmla="*/ 177 w 318"/>
                <a:gd name="T19" fmla="*/ 307 h 307"/>
                <a:gd name="T20" fmla="*/ 144 w 318"/>
                <a:gd name="T21" fmla="*/ 307 h 307"/>
                <a:gd name="T22" fmla="*/ 45 w 318"/>
                <a:gd name="T23" fmla="*/ 48 h 307"/>
                <a:gd name="T24" fmla="*/ 45 w 318"/>
                <a:gd name="T25" fmla="*/ 307 h 307"/>
                <a:gd name="T26" fmla="*/ 0 w 318"/>
                <a:gd name="T27" fmla="*/ 307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8" h="307">
                  <a:moveTo>
                    <a:pt x="0" y="307"/>
                  </a:moveTo>
                  <a:lnTo>
                    <a:pt x="0" y="0"/>
                  </a:lnTo>
                  <a:lnTo>
                    <a:pt x="66" y="0"/>
                  </a:lnTo>
                  <a:lnTo>
                    <a:pt x="160" y="237"/>
                  </a:lnTo>
                  <a:lnTo>
                    <a:pt x="252" y="0"/>
                  </a:lnTo>
                  <a:lnTo>
                    <a:pt x="318" y="0"/>
                  </a:lnTo>
                  <a:lnTo>
                    <a:pt x="318" y="307"/>
                  </a:lnTo>
                  <a:lnTo>
                    <a:pt x="273" y="307"/>
                  </a:lnTo>
                  <a:lnTo>
                    <a:pt x="276" y="48"/>
                  </a:lnTo>
                  <a:lnTo>
                    <a:pt x="177" y="307"/>
                  </a:lnTo>
                  <a:lnTo>
                    <a:pt x="144" y="307"/>
                  </a:lnTo>
                  <a:lnTo>
                    <a:pt x="45" y="48"/>
                  </a:lnTo>
                  <a:lnTo>
                    <a:pt x="45" y="307"/>
                  </a:lnTo>
                  <a:lnTo>
                    <a:pt x="0" y="3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51" name="Freeform 123">
              <a:extLst>
                <a:ext uri="{FF2B5EF4-FFF2-40B4-BE49-F238E27FC236}">
                  <a16:creationId xmlns:a16="http://schemas.microsoft.com/office/drawing/2014/main" id="{35A9BE34-9549-A848-8D5A-2B1D7949B0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83113" y="3419476"/>
              <a:ext cx="460375" cy="487363"/>
            </a:xfrm>
            <a:custGeom>
              <a:avLst/>
              <a:gdLst>
                <a:gd name="T0" fmla="*/ 52 w 290"/>
                <a:gd name="T1" fmla="*/ 307 h 307"/>
                <a:gd name="T2" fmla="*/ 0 w 290"/>
                <a:gd name="T3" fmla="*/ 307 h 307"/>
                <a:gd name="T4" fmla="*/ 125 w 290"/>
                <a:gd name="T5" fmla="*/ 0 h 307"/>
                <a:gd name="T6" fmla="*/ 168 w 290"/>
                <a:gd name="T7" fmla="*/ 0 h 307"/>
                <a:gd name="T8" fmla="*/ 290 w 290"/>
                <a:gd name="T9" fmla="*/ 307 h 307"/>
                <a:gd name="T10" fmla="*/ 238 w 290"/>
                <a:gd name="T11" fmla="*/ 307 h 307"/>
                <a:gd name="T12" fmla="*/ 210 w 290"/>
                <a:gd name="T13" fmla="*/ 235 h 307"/>
                <a:gd name="T14" fmla="*/ 80 w 290"/>
                <a:gd name="T15" fmla="*/ 235 h 307"/>
                <a:gd name="T16" fmla="*/ 52 w 290"/>
                <a:gd name="T17" fmla="*/ 307 h 307"/>
                <a:gd name="T18" fmla="*/ 144 w 290"/>
                <a:gd name="T19" fmla="*/ 57 h 307"/>
                <a:gd name="T20" fmla="*/ 94 w 290"/>
                <a:gd name="T21" fmla="*/ 194 h 307"/>
                <a:gd name="T22" fmla="*/ 196 w 290"/>
                <a:gd name="T23" fmla="*/ 194 h 307"/>
                <a:gd name="T24" fmla="*/ 144 w 290"/>
                <a:gd name="T25" fmla="*/ 57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0" h="307">
                  <a:moveTo>
                    <a:pt x="52" y="307"/>
                  </a:moveTo>
                  <a:lnTo>
                    <a:pt x="0" y="307"/>
                  </a:lnTo>
                  <a:lnTo>
                    <a:pt x="125" y="0"/>
                  </a:lnTo>
                  <a:lnTo>
                    <a:pt x="168" y="0"/>
                  </a:lnTo>
                  <a:lnTo>
                    <a:pt x="290" y="307"/>
                  </a:lnTo>
                  <a:lnTo>
                    <a:pt x="238" y="307"/>
                  </a:lnTo>
                  <a:lnTo>
                    <a:pt x="210" y="235"/>
                  </a:lnTo>
                  <a:lnTo>
                    <a:pt x="80" y="235"/>
                  </a:lnTo>
                  <a:lnTo>
                    <a:pt x="52" y="307"/>
                  </a:lnTo>
                  <a:close/>
                  <a:moveTo>
                    <a:pt x="144" y="57"/>
                  </a:moveTo>
                  <a:lnTo>
                    <a:pt x="94" y="194"/>
                  </a:lnTo>
                  <a:lnTo>
                    <a:pt x="196" y="194"/>
                  </a:lnTo>
                  <a:lnTo>
                    <a:pt x="144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52" name="Freeform 124">
              <a:extLst>
                <a:ext uri="{FF2B5EF4-FFF2-40B4-BE49-F238E27FC236}">
                  <a16:creationId xmlns:a16="http://schemas.microsoft.com/office/drawing/2014/main" id="{FDFAF812-D147-7B44-B8BA-D5920739A2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5875" y="3419476"/>
              <a:ext cx="393700" cy="487363"/>
            </a:xfrm>
            <a:custGeom>
              <a:avLst/>
              <a:gdLst>
                <a:gd name="T0" fmla="*/ 201 w 248"/>
                <a:gd name="T1" fmla="*/ 233 h 307"/>
                <a:gd name="T2" fmla="*/ 201 w 248"/>
                <a:gd name="T3" fmla="*/ 0 h 307"/>
                <a:gd name="T4" fmla="*/ 248 w 248"/>
                <a:gd name="T5" fmla="*/ 0 h 307"/>
                <a:gd name="T6" fmla="*/ 248 w 248"/>
                <a:gd name="T7" fmla="*/ 307 h 307"/>
                <a:gd name="T8" fmla="*/ 203 w 248"/>
                <a:gd name="T9" fmla="*/ 307 h 307"/>
                <a:gd name="T10" fmla="*/ 45 w 248"/>
                <a:gd name="T11" fmla="*/ 72 h 307"/>
                <a:gd name="T12" fmla="*/ 45 w 248"/>
                <a:gd name="T13" fmla="*/ 307 h 307"/>
                <a:gd name="T14" fmla="*/ 0 w 248"/>
                <a:gd name="T15" fmla="*/ 307 h 307"/>
                <a:gd name="T16" fmla="*/ 0 w 248"/>
                <a:gd name="T17" fmla="*/ 0 h 307"/>
                <a:gd name="T18" fmla="*/ 45 w 248"/>
                <a:gd name="T19" fmla="*/ 0 h 307"/>
                <a:gd name="T20" fmla="*/ 201 w 248"/>
                <a:gd name="T21" fmla="*/ 233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8" h="307">
                  <a:moveTo>
                    <a:pt x="201" y="233"/>
                  </a:moveTo>
                  <a:lnTo>
                    <a:pt x="201" y="0"/>
                  </a:lnTo>
                  <a:lnTo>
                    <a:pt x="248" y="0"/>
                  </a:lnTo>
                  <a:lnTo>
                    <a:pt x="248" y="307"/>
                  </a:lnTo>
                  <a:lnTo>
                    <a:pt x="203" y="307"/>
                  </a:lnTo>
                  <a:lnTo>
                    <a:pt x="45" y="72"/>
                  </a:lnTo>
                  <a:lnTo>
                    <a:pt x="45" y="307"/>
                  </a:lnTo>
                  <a:lnTo>
                    <a:pt x="0" y="307"/>
                  </a:lnTo>
                  <a:lnTo>
                    <a:pt x="0" y="0"/>
                  </a:lnTo>
                  <a:lnTo>
                    <a:pt x="45" y="0"/>
                  </a:lnTo>
                  <a:lnTo>
                    <a:pt x="201" y="2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53" name="Freeform 125">
              <a:extLst>
                <a:ext uri="{FF2B5EF4-FFF2-40B4-BE49-F238E27FC236}">
                  <a16:creationId xmlns:a16="http://schemas.microsoft.com/office/drawing/2014/main" id="{DF0E4478-A94A-934C-BD40-3D843C0B9A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6250" y="3408363"/>
              <a:ext cx="311150" cy="506413"/>
            </a:xfrm>
            <a:custGeom>
              <a:avLst/>
              <a:gdLst>
                <a:gd name="T0" fmla="*/ 20 w 83"/>
                <a:gd name="T1" fmla="*/ 93 h 133"/>
                <a:gd name="T2" fmla="*/ 42 w 83"/>
                <a:gd name="T3" fmla="*/ 116 h 133"/>
                <a:gd name="T4" fmla="*/ 63 w 83"/>
                <a:gd name="T5" fmla="*/ 96 h 133"/>
                <a:gd name="T6" fmla="*/ 35 w 83"/>
                <a:gd name="T7" fmla="*/ 72 h 133"/>
                <a:gd name="T8" fmla="*/ 2 w 83"/>
                <a:gd name="T9" fmla="*/ 37 h 133"/>
                <a:gd name="T10" fmla="*/ 42 w 83"/>
                <a:gd name="T11" fmla="*/ 0 h 133"/>
                <a:gd name="T12" fmla="*/ 81 w 83"/>
                <a:gd name="T13" fmla="*/ 36 h 133"/>
                <a:gd name="T14" fmla="*/ 61 w 83"/>
                <a:gd name="T15" fmla="*/ 36 h 133"/>
                <a:gd name="T16" fmla="*/ 42 w 83"/>
                <a:gd name="T17" fmla="*/ 18 h 133"/>
                <a:gd name="T18" fmla="*/ 22 w 83"/>
                <a:gd name="T19" fmla="*/ 36 h 133"/>
                <a:gd name="T20" fmla="*/ 52 w 83"/>
                <a:gd name="T21" fmla="*/ 59 h 133"/>
                <a:gd name="T22" fmla="*/ 83 w 83"/>
                <a:gd name="T23" fmla="*/ 95 h 133"/>
                <a:gd name="T24" fmla="*/ 42 w 83"/>
                <a:gd name="T25" fmla="*/ 133 h 133"/>
                <a:gd name="T26" fmla="*/ 0 w 83"/>
                <a:gd name="T27" fmla="*/ 93 h 133"/>
                <a:gd name="T28" fmla="*/ 20 w 83"/>
                <a:gd name="T29" fmla="*/ 9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3" h="133">
                  <a:moveTo>
                    <a:pt x="20" y="93"/>
                  </a:moveTo>
                  <a:cubicBezTo>
                    <a:pt x="22" y="112"/>
                    <a:pt x="35" y="116"/>
                    <a:pt x="42" y="116"/>
                  </a:cubicBezTo>
                  <a:cubicBezTo>
                    <a:pt x="53" y="116"/>
                    <a:pt x="63" y="107"/>
                    <a:pt x="63" y="96"/>
                  </a:cubicBezTo>
                  <a:cubicBezTo>
                    <a:pt x="63" y="81"/>
                    <a:pt x="51" y="78"/>
                    <a:pt x="35" y="72"/>
                  </a:cubicBezTo>
                  <a:cubicBezTo>
                    <a:pt x="24" y="69"/>
                    <a:pt x="2" y="61"/>
                    <a:pt x="2" y="37"/>
                  </a:cubicBezTo>
                  <a:cubicBezTo>
                    <a:pt x="2" y="13"/>
                    <a:pt x="22" y="0"/>
                    <a:pt x="42" y="0"/>
                  </a:cubicBezTo>
                  <a:cubicBezTo>
                    <a:pt x="59" y="0"/>
                    <a:pt x="79" y="9"/>
                    <a:pt x="81" y="36"/>
                  </a:cubicBezTo>
                  <a:cubicBezTo>
                    <a:pt x="61" y="36"/>
                    <a:pt x="61" y="36"/>
                    <a:pt x="61" y="36"/>
                  </a:cubicBezTo>
                  <a:cubicBezTo>
                    <a:pt x="60" y="29"/>
                    <a:pt x="56" y="18"/>
                    <a:pt x="42" y="18"/>
                  </a:cubicBezTo>
                  <a:cubicBezTo>
                    <a:pt x="31" y="18"/>
                    <a:pt x="22" y="25"/>
                    <a:pt x="22" y="36"/>
                  </a:cubicBezTo>
                  <a:cubicBezTo>
                    <a:pt x="22" y="48"/>
                    <a:pt x="32" y="51"/>
                    <a:pt x="52" y="59"/>
                  </a:cubicBezTo>
                  <a:cubicBezTo>
                    <a:pt x="68" y="66"/>
                    <a:pt x="83" y="74"/>
                    <a:pt x="83" y="95"/>
                  </a:cubicBezTo>
                  <a:cubicBezTo>
                    <a:pt x="83" y="115"/>
                    <a:pt x="69" y="133"/>
                    <a:pt x="42" y="133"/>
                  </a:cubicBezTo>
                  <a:cubicBezTo>
                    <a:pt x="17" y="133"/>
                    <a:pt x="0" y="118"/>
                    <a:pt x="0" y="93"/>
                  </a:cubicBezTo>
                  <a:lnTo>
                    <a:pt x="20" y="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54" name="Freeform 126">
              <a:extLst>
                <a:ext uri="{FF2B5EF4-FFF2-40B4-BE49-F238E27FC236}">
                  <a16:creationId xmlns:a16="http://schemas.microsoft.com/office/drawing/2014/main" id="{DFB71D88-286E-F249-8208-E41AE111D2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62725" y="3419476"/>
              <a:ext cx="307975" cy="487363"/>
            </a:xfrm>
            <a:custGeom>
              <a:avLst/>
              <a:gdLst>
                <a:gd name="T0" fmla="*/ 34 w 82"/>
                <a:gd name="T1" fmla="*/ 0 h 128"/>
                <a:gd name="T2" fmla="*/ 69 w 82"/>
                <a:gd name="T3" fmla="*/ 8 h 128"/>
                <a:gd name="T4" fmla="*/ 82 w 82"/>
                <a:gd name="T5" fmla="*/ 38 h 128"/>
                <a:gd name="T6" fmla="*/ 69 w 82"/>
                <a:gd name="T7" fmla="*/ 69 h 128"/>
                <a:gd name="T8" fmla="*/ 35 w 82"/>
                <a:gd name="T9" fmla="*/ 77 h 128"/>
                <a:gd name="T10" fmla="*/ 15 w 82"/>
                <a:gd name="T11" fmla="*/ 77 h 128"/>
                <a:gd name="T12" fmla="*/ 15 w 82"/>
                <a:gd name="T13" fmla="*/ 128 h 128"/>
                <a:gd name="T14" fmla="*/ 0 w 82"/>
                <a:gd name="T15" fmla="*/ 128 h 128"/>
                <a:gd name="T16" fmla="*/ 0 w 82"/>
                <a:gd name="T17" fmla="*/ 0 h 128"/>
                <a:gd name="T18" fmla="*/ 34 w 82"/>
                <a:gd name="T19" fmla="*/ 0 h 128"/>
                <a:gd name="T20" fmla="*/ 15 w 82"/>
                <a:gd name="T21" fmla="*/ 65 h 128"/>
                <a:gd name="T22" fmla="*/ 35 w 82"/>
                <a:gd name="T23" fmla="*/ 65 h 128"/>
                <a:gd name="T24" fmla="*/ 59 w 82"/>
                <a:gd name="T25" fmla="*/ 60 h 128"/>
                <a:gd name="T26" fmla="*/ 68 w 82"/>
                <a:gd name="T27" fmla="*/ 39 h 128"/>
                <a:gd name="T28" fmla="*/ 59 w 82"/>
                <a:gd name="T29" fmla="*/ 18 h 128"/>
                <a:gd name="T30" fmla="*/ 35 w 82"/>
                <a:gd name="T31" fmla="*/ 12 h 128"/>
                <a:gd name="T32" fmla="*/ 15 w 82"/>
                <a:gd name="T33" fmla="*/ 12 h 128"/>
                <a:gd name="T34" fmla="*/ 15 w 82"/>
                <a:gd name="T35" fmla="*/ 65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2" h="128">
                  <a:moveTo>
                    <a:pt x="34" y="0"/>
                  </a:moveTo>
                  <a:cubicBezTo>
                    <a:pt x="52" y="0"/>
                    <a:pt x="61" y="2"/>
                    <a:pt x="69" y="8"/>
                  </a:cubicBezTo>
                  <a:cubicBezTo>
                    <a:pt x="77" y="15"/>
                    <a:pt x="82" y="26"/>
                    <a:pt x="82" y="38"/>
                  </a:cubicBezTo>
                  <a:cubicBezTo>
                    <a:pt x="82" y="51"/>
                    <a:pt x="77" y="63"/>
                    <a:pt x="69" y="69"/>
                  </a:cubicBezTo>
                  <a:cubicBezTo>
                    <a:pt x="61" y="75"/>
                    <a:pt x="52" y="77"/>
                    <a:pt x="35" y="77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128"/>
                    <a:pt x="15" y="128"/>
                    <a:pt x="15" y="128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4" y="0"/>
                  </a:lnTo>
                  <a:close/>
                  <a:moveTo>
                    <a:pt x="15" y="65"/>
                  </a:moveTo>
                  <a:cubicBezTo>
                    <a:pt x="35" y="65"/>
                    <a:pt x="35" y="65"/>
                    <a:pt x="35" y="65"/>
                  </a:cubicBezTo>
                  <a:cubicBezTo>
                    <a:pt x="46" y="65"/>
                    <a:pt x="52" y="64"/>
                    <a:pt x="59" y="60"/>
                  </a:cubicBezTo>
                  <a:cubicBezTo>
                    <a:pt x="64" y="56"/>
                    <a:pt x="68" y="48"/>
                    <a:pt x="68" y="39"/>
                  </a:cubicBezTo>
                  <a:cubicBezTo>
                    <a:pt x="68" y="30"/>
                    <a:pt x="64" y="21"/>
                    <a:pt x="59" y="18"/>
                  </a:cubicBezTo>
                  <a:cubicBezTo>
                    <a:pt x="52" y="14"/>
                    <a:pt x="46" y="12"/>
                    <a:pt x="35" y="12"/>
                  </a:cubicBezTo>
                  <a:cubicBezTo>
                    <a:pt x="15" y="12"/>
                    <a:pt x="15" y="12"/>
                    <a:pt x="15" y="12"/>
                  </a:cubicBezTo>
                  <a:lnTo>
                    <a:pt x="15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55" name="Freeform 127">
              <a:extLst>
                <a:ext uri="{FF2B5EF4-FFF2-40B4-BE49-F238E27FC236}">
                  <a16:creationId xmlns:a16="http://schemas.microsoft.com/office/drawing/2014/main" id="{0D0BC535-7C3F-8E46-916E-C5BF12F25C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24663" y="3419476"/>
              <a:ext cx="449263" cy="487363"/>
            </a:xfrm>
            <a:custGeom>
              <a:avLst/>
              <a:gdLst>
                <a:gd name="T0" fmla="*/ 36 w 283"/>
                <a:gd name="T1" fmla="*/ 307 h 307"/>
                <a:gd name="T2" fmla="*/ 0 w 283"/>
                <a:gd name="T3" fmla="*/ 307 h 307"/>
                <a:gd name="T4" fmla="*/ 125 w 283"/>
                <a:gd name="T5" fmla="*/ 0 h 307"/>
                <a:gd name="T6" fmla="*/ 158 w 283"/>
                <a:gd name="T7" fmla="*/ 0 h 307"/>
                <a:gd name="T8" fmla="*/ 283 w 283"/>
                <a:gd name="T9" fmla="*/ 307 h 307"/>
                <a:gd name="T10" fmla="*/ 246 w 283"/>
                <a:gd name="T11" fmla="*/ 307 h 307"/>
                <a:gd name="T12" fmla="*/ 210 w 283"/>
                <a:gd name="T13" fmla="*/ 221 h 307"/>
                <a:gd name="T14" fmla="*/ 71 w 283"/>
                <a:gd name="T15" fmla="*/ 221 h 307"/>
                <a:gd name="T16" fmla="*/ 36 w 283"/>
                <a:gd name="T17" fmla="*/ 307 h 307"/>
                <a:gd name="T18" fmla="*/ 139 w 283"/>
                <a:gd name="T19" fmla="*/ 38 h 307"/>
                <a:gd name="T20" fmla="*/ 80 w 283"/>
                <a:gd name="T21" fmla="*/ 192 h 307"/>
                <a:gd name="T22" fmla="*/ 201 w 283"/>
                <a:gd name="T23" fmla="*/ 192 h 307"/>
                <a:gd name="T24" fmla="*/ 139 w 283"/>
                <a:gd name="T25" fmla="*/ 38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3" h="307">
                  <a:moveTo>
                    <a:pt x="36" y="307"/>
                  </a:moveTo>
                  <a:lnTo>
                    <a:pt x="0" y="307"/>
                  </a:lnTo>
                  <a:lnTo>
                    <a:pt x="125" y="0"/>
                  </a:lnTo>
                  <a:lnTo>
                    <a:pt x="158" y="0"/>
                  </a:lnTo>
                  <a:lnTo>
                    <a:pt x="283" y="307"/>
                  </a:lnTo>
                  <a:lnTo>
                    <a:pt x="246" y="307"/>
                  </a:lnTo>
                  <a:lnTo>
                    <a:pt x="210" y="221"/>
                  </a:lnTo>
                  <a:lnTo>
                    <a:pt x="71" y="221"/>
                  </a:lnTo>
                  <a:lnTo>
                    <a:pt x="36" y="307"/>
                  </a:lnTo>
                  <a:close/>
                  <a:moveTo>
                    <a:pt x="139" y="38"/>
                  </a:moveTo>
                  <a:lnTo>
                    <a:pt x="80" y="192"/>
                  </a:lnTo>
                  <a:lnTo>
                    <a:pt x="201" y="192"/>
                  </a:lnTo>
                  <a:lnTo>
                    <a:pt x="139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56" name="Freeform 128">
              <a:extLst>
                <a:ext uri="{FF2B5EF4-FFF2-40B4-BE49-F238E27FC236}">
                  <a16:creationId xmlns:a16="http://schemas.microsoft.com/office/drawing/2014/main" id="{38018BA1-76E8-7542-8CFE-70B78AC85F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0750" y="3411538"/>
              <a:ext cx="471488" cy="503238"/>
            </a:xfrm>
            <a:custGeom>
              <a:avLst/>
              <a:gdLst>
                <a:gd name="T0" fmla="*/ 126 w 126"/>
                <a:gd name="T1" fmla="*/ 95 h 132"/>
                <a:gd name="T2" fmla="*/ 67 w 126"/>
                <a:gd name="T3" fmla="*/ 132 h 132"/>
                <a:gd name="T4" fmla="*/ 0 w 126"/>
                <a:gd name="T5" fmla="*/ 66 h 132"/>
                <a:gd name="T6" fmla="*/ 67 w 126"/>
                <a:gd name="T7" fmla="*/ 0 h 132"/>
                <a:gd name="T8" fmla="*/ 126 w 126"/>
                <a:gd name="T9" fmla="*/ 37 h 132"/>
                <a:gd name="T10" fmla="*/ 111 w 126"/>
                <a:gd name="T11" fmla="*/ 37 h 132"/>
                <a:gd name="T12" fmla="*/ 67 w 126"/>
                <a:gd name="T13" fmla="*/ 12 h 132"/>
                <a:gd name="T14" fmla="*/ 15 w 126"/>
                <a:gd name="T15" fmla="*/ 66 h 132"/>
                <a:gd name="T16" fmla="*/ 67 w 126"/>
                <a:gd name="T17" fmla="*/ 119 h 132"/>
                <a:gd name="T18" fmla="*/ 111 w 126"/>
                <a:gd name="T19" fmla="*/ 95 h 132"/>
                <a:gd name="T20" fmla="*/ 126 w 126"/>
                <a:gd name="T21" fmla="*/ 95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6" h="132">
                  <a:moveTo>
                    <a:pt x="126" y="95"/>
                  </a:moveTo>
                  <a:cubicBezTo>
                    <a:pt x="118" y="115"/>
                    <a:pt x="95" y="132"/>
                    <a:pt x="67" y="132"/>
                  </a:cubicBezTo>
                  <a:cubicBezTo>
                    <a:pt x="29" y="132"/>
                    <a:pt x="0" y="103"/>
                    <a:pt x="0" y="66"/>
                  </a:cubicBezTo>
                  <a:cubicBezTo>
                    <a:pt x="0" y="29"/>
                    <a:pt x="29" y="0"/>
                    <a:pt x="67" y="0"/>
                  </a:cubicBezTo>
                  <a:cubicBezTo>
                    <a:pt x="99" y="0"/>
                    <a:pt x="119" y="21"/>
                    <a:pt x="126" y="37"/>
                  </a:cubicBezTo>
                  <a:cubicBezTo>
                    <a:pt x="111" y="37"/>
                    <a:pt x="111" y="37"/>
                    <a:pt x="111" y="37"/>
                  </a:cubicBezTo>
                  <a:cubicBezTo>
                    <a:pt x="106" y="29"/>
                    <a:pt x="92" y="12"/>
                    <a:pt x="67" y="12"/>
                  </a:cubicBezTo>
                  <a:cubicBezTo>
                    <a:pt x="37" y="12"/>
                    <a:pt x="15" y="36"/>
                    <a:pt x="15" y="66"/>
                  </a:cubicBezTo>
                  <a:cubicBezTo>
                    <a:pt x="15" y="96"/>
                    <a:pt x="37" y="119"/>
                    <a:pt x="67" y="119"/>
                  </a:cubicBezTo>
                  <a:cubicBezTo>
                    <a:pt x="94" y="119"/>
                    <a:pt x="108" y="100"/>
                    <a:pt x="111" y="95"/>
                  </a:cubicBezTo>
                  <a:lnTo>
                    <a:pt x="126" y="9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57" name="Freeform 129">
              <a:extLst>
                <a:ext uri="{FF2B5EF4-FFF2-40B4-BE49-F238E27FC236}">
                  <a16:creationId xmlns:a16="http://schemas.microsoft.com/office/drawing/2014/main" id="{CB1C5A28-62A0-CB43-B8B2-9D79A40CC0F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5738" y="3419476"/>
              <a:ext cx="265113" cy="487363"/>
            </a:xfrm>
            <a:custGeom>
              <a:avLst/>
              <a:gdLst>
                <a:gd name="T0" fmla="*/ 0 w 167"/>
                <a:gd name="T1" fmla="*/ 0 h 307"/>
                <a:gd name="T2" fmla="*/ 167 w 167"/>
                <a:gd name="T3" fmla="*/ 0 h 307"/>
                <a:gd name="T4" fmla="*/ 167 w 167"/>
                <a:gd name="T5" fmla="*/ 29 h 307"/>
                <a:gd name="T6" fmla="*/ 33 w 167"/>
                <a:gd name="T7" fmla="*/ 29 h 307"/>
                <a:gd name="T8" fmla="*/ 33 w 167"/>
                <a:gd name="T9" fmla="*/ 137 h 307"/>
                <a:gd name="T10" fmla="*/ 167 w 167"/>
                <a:gd name="T11" fmla="*/ 137 h 307"/>
                <a:gd name="T12" fmla="*/ 167 w 167"/>
                <a:gd name="T13" fmla="*/ 168 h 307"/>
                <a:gd name="T14" fmla="*/ 33 w 167"/>
                <a:gd name="T15" fmla="*/ 168 h 307"/>
                <a:gd name="T16" fmla="*/ 33 w 167"/>
                <a:gd name="T17" fmla="*/ 276 h 307"/>
                <a:gd name="T18" fmla="*/ 167 w 167"/>
                <a:gd name="T19" fmla="*/ 276 h 307"/>
                <a:gd name="T20" fmla="*/ 167 w 167"/>
                <a:gd name="T21" fmla="*/ 307 h 307"/>
                <a:gd name="T22" fmla="*/ 0 w 167"/>
                <a:gd name="T23" fmla="*/ 307 h 307"/>
                <a:gd name="T24" fmla="*/ 0 w 167"/>
                <a:gd name="T25" fmla="*/ 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7" h="307">
                  <a:moveTo>
                    <a:pt x="0" y="0"/>
                  </a:moveTo>
                  <a:lnTo>
                    <a:pt x="167" y="0"/>
                  </a:lnTo>
                  <a:lnTo>
                    <a:pt x="167" y="29"/>
                  </a:lnTo>
                  <a:lnTo>
                    <a:pt x="33" y="29"/>
                  </a:lnTo>
                  <a:lnTo>
                    <a:pt x="33" y="137"/>
                  </a:lnTo>
                  <a:lnTo>
                    <a:pt x="167" y="137"/>
                  </a:lnTo>
                  <a:lnTo>
                    <a:pt x="167" y="168"/>
                  </a:lnTo>
                  <a:lnTo>
                    <a:pt x="33" y="168"/>
                  </a:lnTo>
                  <a:lnTo>
                    <a:pt x="33" y="276"/>
                  </a:lnTo>
                  <a:lnTo>
                    <a:pt x="167" y="276"/>
                  </a:lnTo>
                  <a:lnTo>
                    <a:pt x="167" y="307"/>
                  </a:lnTo>
                  <a:lnTo>
                    <a:pt x="0" y="30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58" name="Freeform 130">
              <a:extLst>
                <a:ext uri="{FF2B5EF4-FFF2-40B4-BE49-F238E27FC236}">
                  <a16:creationId xmlns:a16="http://schemas.microsoft.com/office/drawing/2014/main" id="{44B8F4C0-EE2E-9F44-A00A-E5EE6723B9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5063" y="3411538"/>
              <a:ext cx="288925" cy="503238"/>
            </a:xfrm>
            <a:custGeom>
              <a:avLst/>
              <a:gdLst>
                <a:gd name="T0" fmla="*/ 46 w 77"/>
                <a:gd name="T1" fmla="*/ 60 h 132"/>
                <a:gd name="T2" fmla="*/ 14 w 77"/>
                <a:gd name="T3" fmla="*/ 34 h 132"/>
                <a:gd name="T4" fmla="*/ 38 w 77"/>
                <a:gd name="T5" fmla="*/ 12 h 132"/>
                <a:gd name="T6" fmla="*/ 60 w 77"/>
                <a:gd name="T7" fmla="*/ 33 h 132"/>
                <a:gd name="T8" fmla="*/ 74 w 77"/>
                <a:gd name="T9" fmla="*/ 33 h 132"/>
                <a:gd name="T10" fmla="*/ 38 w 77"/>
                <a:gd name="T11" fmla="*/ 0 h 132"/>
                <a:gd name="T12" fmla="*/ 0 w 77"/>
                <a:gd name="T13" fmla="*/ 35 h 132"/>
                <a:gd name="T14" fmla="*/ 33 w 77"/>
                <a:gd name="T15" fmla="*/ 69 h 132"/>
                <a:gd name="T16" fmla="*/ 63 w 77"/>
                <a:gd name="T17" fmla="*/ 96 h 132"/>
                <a:gd name="T18" fmla="*/ 37 w 77"/>
                <a:gd name="T19" fmla="*/ 120 h 132"/>
                <a:gd name="T20" fmla="*/ 21 w 77"/>
                <a:gd name="T21" fmla="*/ 114 h 132"/>
                <a:gd name="T22" fmla="*/ 18 w 77"/>
                <a:gd name="T23" fmla="*/ 128 h 132"/>
                <a:gd name="T24" fmla="*/ 38 w 77"/>
                <a:gd name="T25" fmla="*/ 132 h 132"/>
                <a:gd name="T26" fmla="*/ 77 w 77"/>
                <a:gd name="T27" fmla="*/ 95 h 132"/>
                <a:gd name="T28" fmla="*/ 46 w 77"/>
                <a:gd name="T29" fmla="*/ 6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7" h="132">
                  <a:moveTo>
                    <a:pt x="46" y="60"/>
                  </a:moveTo>
                  <a:cubicBezTo>
                    <a:pt x="27" y="53"/>
                    <a:pt x="14" y="49"/>
                    <a:pt x="14" y="34"/>
                  </a:cubicBezTo>
                  <a:cubicBezTo>
                    <a:pt x="14" y="20"/>
                    <a:pt x="25" y="12"/>
                    <a:pt x="38" y="12"/>
                  </a:cubicBezTo>
                  <a:cubicBezTo>
                    <a:pt x="54" y="12"/>
                    <a:pt x="59" y="24"/>
                    <a:pt x="60" y="33"/>
                  </a:cubicBezTo>
                  <a:cubicBezTo>
                    <a:pt x="74" y="33"/>
                    <a:pt x="74" y="33"/>
                    <a:pt x="74" y="33"/>
                  </a:cubicBezTo>
                  <a:cubicBezTo>
                    <a:pt x="72" y="8"/>
                    <a:pt x="54" y="0"/>
                    <a:pt x="38" y="0"/>
                  </a:cubicBezTo>
                  <a:cubicBezTo>
                    <a:pt x="19" y="0"/>
                    <a:pt x="0" y="12"/>
                    <a:pt x="0" y="35"/>
                  </a:cubicBezTo>
                  <a:cubicBezTo>
                    <a:pt x="0" y="59"/>
                    <a:pt x="22" y="66"/>
                    <a:pt x="33" y="69"/>
                  </a:cubicBezTo>
                  <a:cubicBezTo>
                    <a:pt x="48" y="74"/>
                    <a:pt x="63" y="78"/>
                    <a:pt x="63" y="96"/>
                  </a:cubicBezTo>
                  <a:cubicBezTo>
                    <a:pt x="63" y="110"/>
                    <a:pt x="51" y="120"/>
                    <a:pt x="37" y="120"/>
                  </a:cubicBezTo>
                  <a:cubicBezTo>
                    <a:pt x="33" y="120"/>
                    <a:pt x="26" y="119"/>
                    <a:pt x="21" y="114"/>
                  </a:cubicBezTo>
                  <a:cubicBezTo>
                    <a:pt x="18" y="128"/>
                    <a:pt x="18" y="128"/>
                    <a:pt x="18" y="128"/>
                  </a:cubicBezTo>
                  <a:cubicBezTo>
                    <a:pt x="24" y="131"/>
                    <a:pt x="30" y="132"/>
                    <a:pt x="38" y="132"/>
                  </a:cubicBezTo>
                  <a:cubicBezTo>
                    <a:pt x="61" y="132"/>
                    <a:pt x="77" y="115"/>
                    <a:pt x="77" y="95"/>
                  </a:cubicBezTo>
                  <a:cubicBezTo>
                    <a:pt x="77" y="71"/>
                    <a:pt x="58" y="64"/>
                    <a:pt x="46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59" name="Freeform 131">
              <a:extLst>
                <a:ext uri="{FF2B5EF4-FFF2-40B4-BE49-F238E27FC236}">
                  <a16:creationId xmlns:a16="http://schemas.microsoft.com/office/drawing/2014/main" id="{9923C8C8-C2F7-A242-81A5-35CC0CADC4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30900" y="3609976"/>
              <a:ext cx="104775" cy="296863"/>
            </a:xfrm>
            <a:custGeom>
              <a:avLst/>
              <a:gdLst>
                <a:gd name="T0" fmla="*/ 26 w 66"/>
                <a:gd name="T1" fmla="*/ 48 h 187"/>
                <a:gd name="T2" fmla="*/ 56 w 66"/>
                <a:gd name="T3" fmla="*/ 48 h 187"/>
                <a:gd name="T4" fmla="*/ 33 w 66"/>
                <a:gd name="T5" fmla="*/ 187 h 187"/>
                <a:gd name="T6" fmla="*/ 0 w 66"/>
                <a:gd name="T7" fmla="*/ 187 h 187"/>
                <a:gd name="T8" fmla="*/ 26 w 66"/>
                <a:gd name="T9" fmla="*/ 48 h 187"/>
                <a:gd name="T10" fmla="*/ 33 w 66"/>
                <a:gd name="T11" fmla="*/ 0 h 187"/>
                <a:gd name="T12" fmla="*/ 66 w 66"/>
                <a:gd name="T13" fmla="*/ 0 h 187"/>
                <a:gd name="T14" fmla="*/ 61 w 66"/>
                <a:gd name="T15" fmla="*/ 29 h 187"/>
                <a:gd name="T16" fmla="*/ 28 w 66"/>
                <a:gd name="T17" fmla="*/ 29 h 187"/>
                <a:gd name="T18" fmla="*/ 33 w 66"/>
                <a:gd name="T1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87">
                  <a:moveTo>
                    <a:pt x="26" y="48"/>
                  </a:moveTo>
                  <a:lnTo>
                    <a:pt x="56" y="48"/>
                  </a:lnTo>
                  <a:lnTo>
                    <a:pt x="33" y="187"/>
                  </a:lnTo>
                  <a:lnTo>
                    <a:pt x="0" y="187"/>
                  </a:lnTo>
                  <a:lnTo>
                    <a:pt x="26" y="48"/>
                  </a:lnTo>
                  <a:close/>
                  <a:moveTo>
                    <a:pt x="33" y="0"/>
                  </a:moveTo>
                  <a:lnTo>
                    <a:pt x="66" y="0"/>
                  </a:lnTo>
                  <a:lnTo>
                    <a:pt x="61" y="29"/>
                  </a:lnTo>
                  <a:lnTo>
                    <a:pt x="28" y="29"/>
                  </a:lnTo>
                  <a:lnTo>
                    <a:pt x="3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7D7D7D"/>
                </a:solidFill>
                <a:latin typeface="Helvetica" pitchFamily="2" charset="0"/>
              </a:endParaRPr>
            </a:p>
          </p:txBody>
        </p:sp>
        <p:sp>
          <p:nvSpPr>
            <p:cNvPr id="63" name="Freeform 132">
              <a:extLst>
                <a:ext uri="{FF2B5EF4-FFF2-40B4-BE49-F238E27FC236}">
                  <a16:creationId xmlns:a16="http://schemas.microsoft.com/office/drawing/2014/main" id="{26E76FB2-36D7-3E4D-B62D-04EEE88746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675" y="3678238"/>
              <a:ext cx="228600" cy="228600"/>
            </a:xfrm>
            <a:custGeom>
              <a:avLst/>
              <a:gdLst>
                <a:gd name="T0" fmla="*/ 11 w 61"/>
                <a:gd name="T1" fmla="*/ 2 h 60"/>
                <a:gd name="T2" fmla="*/ 23 w 61"/>
                <a:gd name="T3" fmla="*/ 2 h 60"/>
                <a:gd name="T4" fmla="*/ 22 w 61"/>
                <a:gd name="T5" fmla="*/ 10 h 60"/>
                <a:gd name="T6" fmla="*/ 42 w 61"/>
                <a:gd name="T7" fmla="*/ 0 h 60"/>
                <a:gd name="T8" fmla="*/ 59 w 61"/>
                <a:gd name="T9" fmla="*/ 25 h 60"/>
                <a:gd name="T10" fmla="*/ 53 w 61"/>
                <a:gd name="T11" fmla="*/ 60 h 60"/>
                <a:gd name="T12" fmla="*/ 39 w 61"/>
                <a:gd name="T13" fmla="*/ 60 h 60"/>
                <a:gd name="T14" fmla="*/ 45 w 61"/>
                <a:gd name="T15" fmla="*/ 29 h 60"/>
                <a:gd name="T16" fmla="*/ 35 w 61"/>
                <a:gd name="T17" fmla="*/ 13 h 60"/>
                <a:gd name="T18" fmla="*/ 19 w 61"/>
                <a:gd name="T19" fmla="*/ 28 h 60"/>
                <a:gd name="T20" fmla="*/ 14 w 61"/>
                <a:gd name="T21" fmla="*/ 60 h 60"/>
                <a:gd name="T22" fmla="*/ 0 w 61"/>
                <a:gd name="T23" fmla="*/ 60 h 60"/>
                <a:gd name="T24" fmla="*/ 11 w 61"/>
                <a:gd name="T25" fmla="*/ 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1" h="60">
                  <a:moveTo>
                    <a:pt x="11" y="2"/>
                  </a:moveTo>
                  <a:cubicBezTo>
                    <a:pt x="23" y="2"/>
                    <a:pt x="23" y="2"/>
                    <a:pt x="23" y="2"/>
                  </a:cubicBezTo>
                  <a:cubicBezTo>
                    <a:pt x="23" y="5"/>
                    <a:pt x="23" y="7"/>
                    <a:pt x="22" y="10"/>
                  </a:cubicBezTo>
                  <a:cubicBezTo>
                    <a:pt x="25" y="5"/>
                    <a:pt x="31" y="0"/>
                    <a:pt x="42" y="0"/>
                  </a:cubicBezTo>
                  <a:cubicBezTo>
                    <a:pt x="60" y="1"/>
                    <a:pt x="61" y="15"/>
                    <a:pt x="59" y="25"/>
                  </a:cubicBezTo>
                  <a:cubicBezTo>
                    <a:pt x="53" y="60"/>
                    <a:pt x="53" y="60"/>
                    <a:pt x="53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45" y="29"/>
                    <a:pt x="45" y="29"/>
                    <a:pt x="45" y="29"/>
                  </a:cubicBezTo>
                  <a:cubicBezTo>
                    <a:pt x="47" y="20"/>
                    <a:pt x="45" y="13"/>
                    <a:pt x="35" y="13"/>
                  </a:cubicBezTo>
                  <a:cubicBezTo>
                    <a:pt x="26" y="13"/>
                    <a:pt x="21" y="20"/>
                    <a:pt x="19" y="28"/>
                  </a:cubicBezTo>
                  <a:cubicBezTo>
                    <a:pt x="14" y="60"/>
                    <a:pt x="14" y="60"/>
                    <a:pt x="14" y="60"/>
                  </a:cubicBezTo>
                  <a:cubicBezTo>
                    <a:pt x="0" y="60"/>
                    <a:pt x="0" y="60"/>
                    <a:pt x="0" y="6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7D7D7D"/>
                </a:solidFill>
                <a:latin typeface="Helvetica" pitchFamily="2" charset="0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6B0BFAF0-FE14-DA46-9D79-D0117B1E70D5}"/>
              </a:ext>
            </a:extLst>
          </p:cNvPr>
          <p:cNvGrpSpPr/>
          <p:nvPr userDrawn="1"/>
        </p:nvGrpSpPr>
        <p:grpSpPr>
          <a:xfrm>
            <a:off x="8731250" y="365736"/>
            <a:ext cx="3223672" cy="799489"/>
            <a:chOff x="8731250" y="365736"/>
            <a:chExt cx="3223672" cy="799489"/>
          </a:xfrm>
        </p:grpSpPr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D8A71FFE-F200-C540-A140-C439045009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87212" y="365736"/>
              <a:ext cx="967710" cy="799489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47F074FA-7C4E-1F47-8CAA-9A45D2D69EE9}"/>
                </a:ext>
              </a:extLst>
            </p:cNvPr>
            <p:cNvSpPr txBox="1"/>
            <p:nvPr userDrawn="1"/>
          </p:nvSpPr>
          <p:spPr>
            <a:xfrm>
              <a:off x="8731250" y="534648"/>
              <a:ext cx="20256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/>
                  </a:solidFill>
                  <a:latin typeface="Helvetica" pitchFamily="2" charset="0"/>
                </a:rPr>
                <a:t>National Aeronautics and Space Administration</a:t>
              </a:r>
            </a:p>
          </p:txBody>
        </p: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56299F4A-E039-AF47-9CF7-66A22C2FFC7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872056" y="384480"/>
              <a:ext cx="0" cy="762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1451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00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39B1DB2-BE74-B24E-81C6-80180F0A04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1598" y="8441"/>
            <a:ext cx="12208592" cy="6867333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74703A09-AA95-0E43-A44F-1C0E32364548}"/>
              </a:ext>
            </a:extLst>
          </p:cNvPr>
          <p:cNvGrpSpPr/>
          <p:nvPr userDrawn="1"/>
        </p:nvGrpSpPr>
        <p:grpSpPr>
          <a:xfrm>
            <a:off x="-495043" y="-10705"/>
            <a:ext cx="3197522" cy="6876906"/>
            <a:chOff x="-473777" y="-10705"/>
            <a:chExt cx="3197522" cy="6876906"/>
          </a:xfrm>
        </p:grpSpPr>
        <p:sp>
          <p:nvSpPr>
            <p:cNvPr id="61" name="Freeform 5">
              <a:extLst>
                <a:ext uri="{FF2B5EF4-FFF2-40B4-BE49-F238E27FC236}">
                  <a16:creationId xmlns:a16="http://schemas.microsoft.com/office/drawing/2014/main" id="{AAD369EB-88B1-B84A-85F6-3F33A1630C2D}"/>
                </a:ext>
              </a:extLst>
            </p:cNvPr>
            <p:cNvSpPr>
              <a:spLocks/>
            </p:cNvSpPr>
            <p:nvPr/>
          </p:nvSpPr>
          <p:spPr bwMode="auto">
            <a:xfrm>
              <a:off x="-473777" y="-10705"/>
              <a:ext cx="3197522" cy="6152517"/>
            </a:xfrm>
            <a:custGeom>
              <a:avLst/>
              <a:gdLst>
                <a:gd name="T0" fmla="*/ 370 w 1003"/>
                <a:gd name="T1" fmla="*/ 0 h 1936"/>
                <a:gd name="T2" fmla="*/ 561 w 1003"/>
                <a:gd name="T3" fmla="*/ 1936 h 1936"/>
                <a:gd name="T4" fmla="*/ 1003 w 1003"/>
                <a:gd name="T5" fmla="*/ 3 h 1936"/>
                <a:gd name="T6" fmla="*/ 370 w 1003"/>
                <a:gd name="T7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3" h="1936">
                  <a:moveTo>
                    <a:pt x="370" y="0"/>
                  </a:moveTo>
                  <a:cubicBezTo>
                    <a:pt x="153" y="463"/>
                    <a:pt x="47" y="1140"/>
                    <a:pt x="561" y="1936"/>
                  </a:cubicBezTo>
                  <a:cubicBezTo>
                    <a:pt x="561" y="1936"/>
                    <a:pt x="0" y="907"/>
                    <a:pt x="1003" y="3"/>
                  </a:cubicBezTo>
                  <a:lnTo>
                    <a:pt x="370" y="0"/>
                  </a:lnTo>
                  <a:close/>
                </a:path>
              </a:pathLst>
            </a:custGeom>
            <a:gradFill>
              <a:gsLst>
                <a:gs pos="0">
                  <a:srgbClr val="AAE3F7"/>
                </a:gs>
                <a:gs pos="81000">
                  <a:srgbClr val="52B3D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dirty="0"/>
            </a:p>
          </p:txBody>
        </p:sp>
        <p:sp>
          <p:nvSpPr>
            <p:cNvPr id="62" name="Freeform 6">
              <a:extLst>
                <a:ext uri="{FF2B5EF4-FFF2-40B4-BE49-F238E27FC236}">
                  <a16:creationId xmlns:a16="http://schemas.microsoft.com/office/drawing/2014/main" id="{B51A12E4-2F44-B143-A402-D61C9C465A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4253" y="-1132"/>
              <a:ext cx="1913089" cy="6867333"/>
            </a:xfrm>
            <a:custGeom>
              <a:avLst/>
              <a:gdLst>
                <a:gd name="T0" fmla="*/ 0 w 600"/>
                <a:gd name="T1" fmla="*/ 2161 h 2161"/>
                <a:gd name="T2" fmla="*/ 600 w 600"/>
                <a:gd name="T3" fmla="*/ 2161 h 2161"/>
                <a:gd name="T4" fmla="*/ 363 w 600"/>
                <a:gd name="T5" fmla="*/ 1903 h 2161"/>
                <a:gd name="T6" fmla="*/ 1 w 600"/>
                <a:gd name="T7" fmla="*/ 918 h 2161"/>
                <a:gd name="T8" fmla="*/ 0 w 600"/>
                <a:gd name="T9" fmla="*/ 2161 h 2161"/>
                <a:gd name="T10" fmla="*/ 1 w 600"/>
                <a:gd name="T11" fmla="*/ 536 h 2161"/>
                <a:gd name="T12" fmla="*/ 133 w 600"/>
                <a:gd name="T13" fmla="*/ 0 h 2161"/>
                <a:gd name="T14" fmla="*/ 0 w 600"/>
                <a:gd name="T15" fmla="*/ 0 h 2161"/>
                <a:gd name="T16" fmla="*/ 1 w 600"/>
                <a:gd name="T17" fmla="*/ 536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0" h="2161">
                  <a:moveTo>
                    <a:pt x="0" y="2161"/>
                  </a:moveTo>
                  <a:cubicBezTo>
                    <a:pt x="246" y="2161"/>
                    <a:pt x="600" y="2161"/>
                    <a:pt x="600" y="2161"/>
                  </a:cubicBezTo>
                  <a:cubicBezTo>
                    <a:pt x="521" y="2085"/>
                    <a:pt x="442" y="2000"/>
                    <a:pt x="363" y="1903"/>
                  </a:cubicBezTo>
                  <a:cubicBezTo>
                    <a:pt x="363" y="1903"/>
                    <a:pt x="58" y="1508"/>
                    <a:pt x="1" y="918"/>
                  </a:cubicBezTo>
                  <a:lnTo>
                    <a:pt x="0" y="2161"/>
                  </a:lnTo>
                  <a:close/>
                  <a:moveTo>
                    <a:pt x="1" y="536"/>
                  </a:moveTo>
                  <a:cubicBezTo>
                    <a:pt x="18" y="367"/>
                    <a:pt x="59" y="187"/>
                    <a:pt x="133" y="0"/>
                  </a:cubicBezTo>
                  <a:cubicBezTo>
                    <a:pt x="133" y="0"/>
                    <a:pt x="74" y="0"/>
                    <a:pt x="0" y="0"/>
                  </a:cubicBezTo>
                  <a:lnTo>
                    <a:pt x="1" y="536"/>
                  </a:lnTo>
                  <a:close/>
                </a:path>
              </a:pathLst>
            </a:custGeom>
            <a:gradFill>
              <a:gsLst>
                <a:gs pos="0">
                  <a:srgbClr val="AAE3F7"/>
                </a:gs>
                <a:gs pos="81000">
                  <a:srgbClr val="52B3D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dirty="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2CE19-A11D-D94C-B77D-57C122F2B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372CC95E-30A4-D744-8BC0-DDA2BE0BB564}" type="datetime1">
              <a:rPr lang="en-US" smtClean="0"/>
              <a:pPr/>
              <a:t>6/28/2023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FFF24-A506-454C-A791-5E9C3C843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89AD3-FDEB-FB43-85E2-1EB84C13A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8" name="Subtitle 2">
            <a:extLst>
              <a:ext uri="{FF2B5EF4-FFF2-40B4-BE49-F238E27FC236}">
                <a16:creationId xmlns:a16="http://schemas.microsoft.com/office/drawing/2014/main" id="{9E8785C5-5C0A-1F49-850B-650400878A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16029" y="2323852"/>
            <a:ext cx="4592572" cy="1118255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spcBef>
                <a:spcPts val="400"/>
              </a:spcBef>
            </a:pPr>
            <a:r>
              <a:rPr lang="en-US" b="1"/>
              <a:t>PRESENTER NAME</a:t>
            </a:r>
          </a:p>
          <a:p>
            <a:pPr>
              <a:spcBef>
                <a:spcPts val="400"/>
              </a:spcBef>
            </a:pPr>
            <a:r>
              <a:rPr lang="en-US"/>
              <a:t>Title</a:t>
            </a:r>
          </a:p>
          <a:p>
            <a:pPr>
              <a:spcBef>
                <a:spcPts val="400"/>
              </a:spcBef>
            </a:pPr>
            <a:r>
              <a:rPr lang="en-US"/>
              <a:t>Date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6B0BFAF0-FE14-DA46-9D79-D0117B1E70D5}"/>
              </a:ext>
            </a:extLst>
          </p:cNvPr>
          <p:cNvGrpSpPr/>
          <p:nvPr userDrawn="1"/>
        </p:nvGrpSpPr>
        <p:grpSpPr>
          <a:xfrm>
            <a:off x="8731250" y="365736"/>
            <a:ext cx="3223672" cy="799489"/>
            <a:chOff x="8731250" y="365736"/>
            <a:chExt cx="3223672" cy="799489"/>
          </a:xfrm>
        </p:grpSpPr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D8A71FFE-F200-C540-A140-C439045009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87212" y="365736"/>
              <a:ext cx="967710" cy="799489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47F074FA-7C4E-1F47-8CAA-9A45D2D69EE9}"/>
                </a:ext>
              </a:extLst>
            </p:cNvPr>
            <p:cNvSpPr txBox="1"/>
            <p:nvPr userDrawn="1"/>
          </p:nvSpPr>
          <p:spPr>
            <a:xfrm>
              <a:off x="8731250" y="534648"/>
              <a:ext cx="20256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/>
                  </a:solidFill>
                  <a:latin typeface="Helvetica" pitchFamily="2" charset="0"/>
                </a:rPr>
                <a:t>National Aeronautics and Space Administration</a:t>
              </a:r>
            </a:p>
          </p:txBody>
        </p: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56299F4A-E039-AF47-9CF7-66A22C2FFC7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872056" y="384480"/>
              <a:ext cx="0" cy="762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69452AE8-AD3F-4943-AF1F-B1FD96C732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00200" y="3780973"/>
            <a:ext cx="10210800" cy="1118255"/>
          </a:xfrm>
        </p:spPr>
        <p:txBody>
          <a:bodyPr/>
          <a:lstStyle>
            <a:lvl1pPr algn="l">
              <a:defRPr sz="3600" b="1">
                <a:latin typeface="Helvetica" pitchFamily="2" charset="0"/>
              </a:defRPr>
            </a:lvl1pPr>
            <a:lvl2pPr algn="l">
              <a:defRPr sz="3600" b="1">
                <a:latin typeface="Helvetica" pitchFamily="2" charset="0"/>
              </a:defRPr>
            </a:lvl2pPr>
            <a:lvl3pPr algn="l">
              <a:defRPr sz="3600" b="1">
                <a:latin typeface="Helvetica" pitchFamily="2" charset="0"/>
              </a:defRPr>
            </a:lvl3pPr>
            <a:lvl4pPr algn="l">
              <a:defRPr sz="3600" b="1">
                <a:latin typeface="Helvetica" pitchFamily="2" charset="0"/>
              </a:defRPr>
            </a:lvl4pPr>
            <a:lvl5pPr algn="l">
              <a:defRPr sz="3600" b="1">
                <a:latin typeface="Helvetica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836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00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5CD3AEA-3798-A14C-A046-4A1CD49A27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2CE19-A11D-D94C-B77D-57C122F2B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356350"/>
            <a:ext cx="2743200" cy="365125"/>
          </a:xfrm>
        </p:spPr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fld id="{372CC95E-30A4-D744-8BC0-DDA2BE0BB564}" type="datetime1">
              <a:rPr lang="en-US" smtClean="0"/>
              <a:pPr/>
              <a:t>6/28/2023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FFF24-A506-454C-A791-5E9C3C843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89AD3-FDEB-FB43-85E2-1EB84C13A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77D0F7-4A6B-4045-B534-3DB6A60EA85B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3600323" y="4506711"/>
            <a:ext cx="3428126" cy="1025922"/>
          </a:xfr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spcBef>
                <a:spcPts val="400"/>
              </a:spcBef>
            </a:pPr>
            <a:r>
              <a:rPr lang="en-US" b="1"/>
              <a:t>PRESENTER NAME</a:t>
            </a:r>
          </a:p>
          <a:p>
            <a:pPr>
              <a:spcBef>
                <a:spcPts val="400"/>
              </a:spcBef>
            </a:pPr>
            <a:r>
              <a:rPr lang="en-US"/>
              <a:t>Title</a:t>
            </a:r>
          </a:p>
          <a:p>
            <a:pPr>
              <a:spcBef>
                <a:spcPts val="400"/>
              </a:spcBef>
            </a:pPr>
            <a:r>
              <a:rPr lang="en-US"/>
              <a:t>Date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663D972-ACDA-4E40-A8E8-6DD7BDBA0D8E}"/>
              </a:ext>
            </a:extLst>
          </p:cNvPr>
          <p:cNvGrpSpPr>
            <a:grpSpLocks noChangeAspect="1"/>
          </p:cNvGrpSpPr>
          <p:nvPr/>
        </p:nvGrpSpPr>
        <p:grpSpPr>
          <a:xfrm>
            <a:off x="390281" y="2943665"/>
            <a:ext cx="3514301" cy="758482"/>
            <a:chOff x="339725" y="371475"/>
            <a:chExt cx="2647951" cy="571500"/>
          </a:xfrm>
          <a:solidFill>
            <a:srgbClr val="65CBF9"/>
          </a:solidFill>
        </p:grpSpPr>
        <p:sp>
          <p:nvSpPr>
            <p:cNvPr id="53" name="Freeform 55">
              <a:extLst>
                <a:ext uri="{FF2B5EF4-FFF2-40B4-BE49-F238E27FC236}">
                  <a16:creationId xmlns:a16="http://schemas.microsoft.com/office/drawing/2014/main" id="{92E122F8-E4C5-0340-AA43-4A53579DB5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725" y="417513"/>
              <a:ext cx="265113" cy="487363"/>
            </a:xfrm>
            <a:custGeom>
              <a:avLst/>
              <a:gdLst>
                <a:gd name="T0" fmla="*/ 0 w 167"/>
                <a:gd name="T1" fmla="*/ 0 h 307"/>
                <a:gd name="T2" fmla="*/ 167 w 167"/>
                <a:gd name="T3" fmla="*/ 0 h 307"/>
                <a:gd name="T4" fmla="*/ 167 w 167"/>
                <a:gd name="T5" fmla="*/ 31 h 307"/>
                <a:gd name="T6" fmla="*/ 33 w 167"/>
                <a:gd name="T7" fmla="*/ 31 h 307"/>
                <a:gd name="T8" fmla="*/ 33 w 167"/>
                <a:gd name="T9" fmla="*/ 137 h 307"/>
                <a:gd name="T10" fmla="*/ 165 w 167"/>
                <a:gd name="T11" fmla="*/ 137 h 307"/>
                <a:gd name="T12" fmla="*/ 165 w 167"/>
                <a:gd name="T13" fmla="*/ 168 h 307"/>
                <a:gd name="T14" fmla="*/ 33 w 167"/>
                <a:gd name="T15" fmla="*/ 168 h 307"/>
                <a:gd name="T16" fmla="*/ 33 w 167"/>
                <a:gd name="T17" fmla="*/ 276 h 307"/>
                <a:gd name="T18" fmla="*/ 167 w 167"/>
                <a:gd name="T19" fmla="*/ 276 h 307"/>
                <a:gd name="T20" fmla="*/ 167 w 167"/>
                <a:gd name="T21" fmla="*/ 307 h 307"/>
                <a:gd name="T22" fmla="*/ 0 w 167"/>
                <a:gd name="T23" fmla="*/ 307 h 307"/>
                <a:gd name="T24" fmla="*/ 0 w 167"/>
                <a:gd name="T25" fmla="*/ 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7" h="307">
                  <a:moveTo>
                    <a:pt x="0" y="0"/>
                  </a:moveTo>
                  <a:lnTo>
                    <a:pt x="167" y="0"/>
                  </a:lnTo>
                  <a:lnTo>
                    <a:pt x="167" y="31"/>
                  </a:lnTo>
                  <a:lnTo>
                    <a:pt x="33" y="31"/>
                  </a:lnTo>
                  <a:lnTo>
                    <a:pt x="33" y="137"/>
                  </a:lnTo>
                  <a:lnTo>
                    <a:pt x="165" y="137"/>
                  </a:lnTo>
                  <a:lnTo>
                    <a:pt x="165" y="168"/>
                  </a:lnTo>
                  <a:lnTo>
                    <a:pt x="33" y="168"/>
                  </a:lnTo>
                  <a:lnTo>
                    <a:pt x="33" y="276"/>
                  </a:lnTo>
                  <a:lnTo>
                    <a:pt x="167" y="276"/>
                  </a:lnTo>
                  <a:lnTo>
                    <a:pt x="167" y="307"/>
                  </a:lnTo>
                  <a:lnTo>
                    <a:pt x="0" y="30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54" name="Freeform 56">
              <a:extLst>
                <a:ext uri="{FF2B5EF4-FFF2-40B4-BE49-F238E27FC236}">
                  <a16:creationId xmlns:a16="http://schemas.microsoft.com/office/drawing/2014/main" id="{7E900EBB-3750-9448-8B04-E157B14A59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050" y="417513"/>
              <a:ext cx="393700" cy="487363"/>
            </a:xfrm>
            <a:custGeom>
              <a:avLst/>
              <a:gdLst>
                <a:gd name="T0" fmla="*/ 104 w 248"/>
                <a:gd name="T1" fmla="*/ 149 h 307"/>
                <a:gd name="T2" fmla="*/ 7 w 248"/>
                <a:gd name="T3" fmla="*/ 0 h 307"/>
                <a:gd name="T4" fmla="*/ 45 w 248"/>
                <a:gd name="T5" fmla="*/ 0 h 307"/>
                <a:gd name="T6" fmla="*/ 123 w 248"/>
                <a:gd name="T7" fmla="*/ 122 h 307"/>
                <a:gd name="T8" fmla="*/ 200 w 248"/>
                <a:gd name="T9" fmla="*/ 0 h 307"/>
                <a:gd name="T10" fmla="*/ 238 w 248"/>
                <a:gd name="T11" fmla="*/ 0 h 307"/>
                <a:gd name="T12" fmla="*/ 141 w 248"/>
                <a:gd name="T13" fmla="*/ 149 h 307"/>
                <a:gd name="T14" fmla="*/ 248 w 248"/>
                <a:gd name="T15" fmla="*/ 307 h 307"/>
                <a:gd name="T16" fmla="*/ 208 w 248"/>
                <a:gd name="T17" fmla="*/ 307 h 307"/>
                <a:gd name="T18" fmla="*/ 123 w 248"/>
                <a:gd name="T19" fmla="*/ 175 h 307"/>
                <a:gd name="T20" fmla="*/ 38 w 248"/>
                <a:gd name="T21" fmla="*/ 307 h 307"/>
                <a:gd name="T22" fmla="*/ 0 w 248"/>
                <a:gd name="T23" fmla="*/ 307 h 307"/>
                <a:gd name="T24" fmla="*/ 104 w 248"/>
                <a:gd name="T25" fmla="*/ 149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8" h="307">
                  <a:moveTo>
                    <a:pt x="104" y="149"/>
                  </a:moveTo>
                  <a:lnTo>
                    <a:pt x="7" y="0"/>
                  </a:lnTo>
                  <a:lnTo>
                    <a:pt x="45" y="0"/>
                  </a:lnTo>
                  <a:lnTo>
                    <a:pt x="123" y="122"/>
                  </a:lnTo>
                  <a:lnTo>
                    <a:pt x="200" y="0"/>
                  </a:lnTo>
                  <a:lnTo>
                    <a:pt x="238" y="0"/>
                  </a:lnTo>
                  <a:lnTo>
                    <a:pt x="141" y="149"/>
                  </a:lnTo>
                  <a:lnTo>
                    <a:pt x="248" y="307"/>
                  </a:lnTo>
                  <a:lnTo>
                    <a:pt x="208" y="307"/>
                  </a:lnTo>
                  <a:lnTo>
                    <a:pt x="123" y="175"/>
                  </a:lnTo>
                  <a:lnTo>
                    <a:pt x="38" y="307"/>
                  </a:lnTo>
                  <a:lnTo>
                    <a:pt x="0" y="307"/>
                  </a:lnTo>
                  <a:lnTo>
                    <a:pt x="104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55" name="Freeform 57">
              <a:extLst>
                <a:ext uri="{FF2B5EF4-FFF2-40B4-BE49-F238E27FC236}">
                  <a16:creationId xmlns:a16="http://schemas.microsoft.com/office/drawing/2014/main" id="{44B14186-A025-5C44-A996-8930F6AA7E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3313" y="417513"/>
              <a:ext cx="307975" cy="487363"/>
            </a:xfrm>
            <a:custGeom>
              <a:avLst/>
              <a:gdLst>
                <a:gd name="T0" fmla="*/ 34 w 82"/>
                <a:gd name="T1" fmla="*/ 0 h 128"/>
                <a:gd name="T2" fmla="*/ 68 w 82"/>
                <a:gd name="T3" fmla="*/ 8 h 128"/>
                <a:gd name="T4" fmla="*/ 82 w 82"/>
                <a:gd name="T5" fmla="*/ 39 h 128"/>
                <a:gd name="T6" fmla="*/ 69 w 82"/>
                <a:gd name="T7" fmla="*/ 69 h 128"/>
                <a:gd name="T8" fmla="*/ 35 w 82"/>
                <a:gd name="T9" fmla="*/ 78 h 128"/>
                <a:gd name="T10" fmla="*/ 14 w 82"/>
                <a:gd name="T11" fmla="*/ 78 h 128"/>
                <a:gd name="T12" fmla="*/ 14 w 82"/>
                <a:gd name="T13" fmla="*/ 128 h 128"/>
                <a:gd name="T14" fmla="*/ 0 w 82"/>
                <a:gd name="T15" fmla="*/ 128 h 128"/>
                <a:gd name="T16" fmla="*/ 0 w 82"/>
                <a:gd name="T17" fmla="*/ 0 h 128"/>
                <a:gd name="T18" fmla="*/ 34 w 82"/>
                <a:gd name="T19" fmla="*/ 0 h 128"/>
                <a:gd name="T20" fmla="*/ 14 w 82"/>
                <a:gd name="T21" fmla="*/ 65 h 128"/>
                <a:gd name="T22" fmla="*/ 35 w 82"/>
                <a:gd name="T23" fmla="*/ 65 h 128"/>
                <a:gd name="T24" fmla="*/ 59 w 82"/>
                <a:gd name="T25" fmla="*/ 60 h 128"/>
                <a:gd name="T26" fmla="*/ 68 w 82"/>
                <a:gd name="T27" fmla="*/ 39 h 128"/>
                <a:gd name="T28" fmla="*/ 58 w 82"/>
                <a:gd name="T29" fmla="*/ 18 h 128"/>
                <a:gd name="T30" fmla="*/ 34 w 82"/>
                <a:gd name="T31" fmla="*/ 13 h 128"/>
                <a:gd name="T32" fmla="*/ 14 w 82"/>
                <a:gd name="T33" fmla="*/ 13 h 128"/>
                <a:gd name="T34" fmla="*/ 14 w 82"/>
                <a:gd name="T35" fmla="*/ 65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2" h="128">
                  <a:moveTo>
                    <a:pt x="34" y="0"/>
                  </a:moveTo>
                  <a:cubicBezTo>
                    <a:pt x="52" y="0"/>
                    <a:pt x="60" y="2"/>
                    <a:pt x="68" y="8"/>
                  </a:cubicBezTo>
                  <a:cubicBezTo>
                    <a:pt x="77" y="15"/>
                    <a:pt x="82" y="27"/>
                    <a:pt x="82" y="39"/>
                  </a:cubicBezTo>
                  <a:cubicBezTo>
                    <a:pt x="82" y="51"/>
                    <a:pt x="77" y="63"/>
                    <a:pt x="69" y="69"/>
                  </a:cubicBezTo>
                  <a:cubicBezTo>
                    <a:pt x="60" y="76"/>
                    <a:pt x="52" y="78"/>
                    <a:pt x="35" y="78"/>
                  </a:cubicBezTo>
                  <a:cubicBezTo>
                    <a:pt x="14" y="78"/>
                    <a:pt x="14" y="78"/>
                    <a:pt x="14" y="78"/>
                  </a:cubicBezTo>
                  <a:cubicBezTo>
                    <a:pt x="14" y="128"/>
                    <a:pt x="14" y="128"/>
                    <a:pt x="14" y="128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4" y="0"/>
                  </a:lnTo>
                  <a:close/>
                  <a:moveTo>
                    <a:pt x="14" y="65"/>
                  </a:moveTo>
                  <a:cubicBezTo>
                    <a:pt x="35" y="65"/>
                    <a:pt x="35" y="65"/>
                    <a:pt x="35" y="65"/>
                  </a:cubicBezTo>
                  <a:cubicBezTo>
                    <a:pt x="46" y="65"/>
                    <a:pt x="52" y="64"/>
                    <a:pt x="59" y="60"/>
                  </a:cubicBezTo>
                  <a:cubicBezTo>
                    <a:pt x="64" y="56"/>
                    <a:pt x="68" y="48"/>
                    <a:pt x="68" y="39"/>
                  </a:cubicBezTo>
                  <a:cubicBezTo>
                    <a:pt x="68" y="30"/>
                    <a:pt x="64" y="22"/>
                    <a:pt x="58" y="18"/>
                  </a:cubicBezTo>
                  <a:cubicBezTo>
                    <a:pt x="52" y="14"/>
                    <a:pt x="45" y="13"/>
                    <a:pt x="34" y="13"/>
                  </a:cubicBezTo>
                  <a:cubicBezTo>
                    <a:pt x="14" y="13"/>
                    <a:pt x="14" y="13"/>
                    <a:pt x="14" y="13"/>
                  </a:cubicBezTo>
                  <a:lnTo>
                    <a:pt x="14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56" name="Freeform 58">
              <a:extLst>
                <a:ext uri="{FF2B5EF4-FFF2-40B4-BE49-F238E27FC236}">
                  <a16:creationId xmlns:a16="http://schemas.microsoft.com/office/drawing/2014/main" id="{046A119D-1634-B648-982D-E539287E97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6850" y="417513"/>
              <a:ext cx="236538" cy="487363"/>
            </a:xfrm>
            <a:custGeom>
              <a:avLst/>
              <a:gdLst>
                <a:gd name="T0" fmla="*/ 0 w 149"/>
                <a:gd name="T1" fmla="*/ 0 h 307"/>
                <a:gd name="T2" fmla="*/ 33 w 149"/>
                <a:gd name="T3" fmla="*/ 0 h 307"/>
                <a:gd name="T4" fmla="*/ 33 w 149"/>
                <a:gd name="T5" fmla="*/ 276 h 307"/>
                <a:gd name="T6" fmla="*/ 149 w 149"/>
                <a:gd name="T7" fmla="*/ 276 h 307"/>
                <a:gd name="T8" fmla="*/ 149 w 149"/>
                <a:gd name="T9" fmla="*/ 307 h 307"/>
                <a:gd name="T10" fmla="*/ 0 w 149"/>
                <a:gd name="T11" fmla="*/ 307 h 307"/>
                <a:gd name="T12" fmla="*/ 0 w 149"/>
                <a:gd name="T13" fmla="*/ 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307">
                  <a:moveTo>
                    <a:pt x="0" y="0"/>
                  </a:moveTo>
                  <a:lnTo>
                    <a:pt x="33" y="0"/>
                  </a:lnTo>
                  <a:lnTo>
                    <a:pt x="33" y="276"/>
                  </a:lnTo>
                  <a:lnTo>
                    <a:pt x="149" y="276"/>
                  </a:lnTo>
                  <a:lnTo>
                    <a:pt x="149" y="307"/>
                  </a:lnTo>
                  <a:lnTo>
                    <a:pt x="0" y="30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57" name="Freeform 59">
              <a:extLst>
                <a:ext uri="{FF2B5EF4-FFF2-40B4-BE49-F238E27FC236}">
                  <a16:creationId xmlns:a16="http://schemas.microsoft.com/office/drawing/2014/main" id="{FEAFE188-F1CB-EB47-ABBE-50E158C864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3150" y="417513"/>
              <a:ext cx="327025" cy="487363"/>
            </a:xfrm>
            <a:custGeom>
              <a:avLst/>
              <a:gdLst>
                <a:gd name="T0" fmla="*/ 0 w 87"/>
                <a:gd name="T1" fmla="*/ 0 h 128"/>
                <a:gd name="T2" fmla="*/ 34 w 87"/>
                <a:gd name="T3" fmla="*/ 0 h 128"/>
                <a:gd name="T4" fmla="*/ 70 w 87"/>
                <a:gd name="T5" fmla="*/ 7 h 128"/>
                <a:gd name="T6" fmla="*/ 87 w 87"/>
                <a:gd name="T7" fmla="*/ 41 h 128"/>
                <a:gd name="T8" fmla="*/ 79 w 87"/>
                <a:gd name="T9" fmla="*/ 66 h 128"/>
                <a:gd name="T10" fmla="*/ 51 w 87"/>
                <a:gd name="T11" fmla="*/ 80 h 128"/>
                <a:gd name="T12" fmla="*/ 83 w 87"/>
                <a:gd name="T13" fmla="*/ 128 h 128"/>
                <a:gd name="T14" fmla="*/ 67 w 87"/>
                <a:gd name="T15" fmla="*/ 128 h 128"/>
                <a:gd name="T16" fmla="*/ 31 w 87"/>
                <a:gd name="T17" fmla="*/ 72 h 128"/>
                <a:gd name="T18" fmla="*/ 35 w 87"/>
                <a:gd name="T19" fmla="*/ 72 h 128"/>
                <a:gd name="T20" fmla="*/ 63 w 87"/>
                <a:gd name="T21" fmla="*/ 66 h 128"/>
                <a:gd name="T22" fmla="*/ 73 w 87"/>
                <a:gd name="T23" fmla="*/ 42 h 128"/>
                <a:gd name="T24" fmla="*/ 61 w 87"/>
                <a:gd name="T25" fmla="*/ 17 h 128"/>
                <a:gd name="T26" fmla="*/ 35 w 87"/>
                <a:gd name="T27" fmla="*/ 13 h 128"/>
                <a:gd name="T28" fmla="*/ 15 w 87"/>
                <a:gd name="T29" fmla="*/ 13 h 128"/>
                <a:gd name="T30" fmla="*/ 15 w 87"/>
                <a:gd name="T31" fmla="*/ 128 h 128"/>
                <a:gd name="T32" fmla="*/ 0 w 87"/>
                <a:gd name="T33" fmla="*/ 128 h 128"/>
                <a:gd name="T34" fmla="*/ 0 w 87"/>
                <a:gd name="T3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7" h="128">
                  <a:moveTo>
                    <a:pt x="0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54" y="0"/>
                    <a:pt x="63" y="2"/>
                    <a:pt x="70" y="7"/>
                  </a:cubicBezTo>
                  <a:cubicBezTo>
                    <a:pt x="80" y="13"/>
                    <a:pt x="87" y="27"/>
                    <a:pt x="87" y="41"/>
                  </a:cubicBezTo>
                  <a:cubicBezTo>
                    <a:pt x="87" y="50"/>
                    <a:pt x="85" y="59"/>
                    <a:pt x="79" y="66"/>
                  </a:cubicBezTo>
                  <a:cubicBezTo>
                    <a:pt x="72" y="77"/>
                    <a:pt x="63" y="79"/>
                    <a:pt x="51" y="80"/>
                  </a:cubicBezTo>
                  <a:cubicBezTo>
                    <a:pt x="83" y="128"/>
                    <a:pt x="83" y="128"/>
                    <a:pt x="83" y="128"/>
                  </a:cubicBezTo>
                  <a:cubicBezTo>
                    <a:pt x="67" y="128"/>
                    <a:pt x="67" y="128"/>
                    <a:pt x="67" y="128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5" y="72"/>
                    <a:pt x="35" y="72"/>
                    <a:pt x="35" y="72"/>
                  </a:cubicBezTo>
                  <a:cubicBezTo>
                    <a:pt x="44" y="72"/>
                    <a:pt x="57" y="72"/>
                    <a:pt x="63" y="66"/>
                  </a:cubicBezTo>
                  <a:cubicBezTo>
                    <a:pt x="70" y="59"/>
                    <a:pt x="73" y="51"/>
                    <a:pt x="73" y="42"/>
                  </a:cubicBezTo>
                  <a:cubicBezTo>
                    <a:pt x="73" y="33"/>
                    <a:pt x="69" y="23"/>
                    <a:pt x="61" y="17"/>
                  </a:cubicBezTo>
                  <a:cubicBezTo>
                    <a:pt x="54" y="13"/>
                    <a:pt x="46" y="13"/>
                    <a:pt x="3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28"/>
                    <a:pt x="15" y="128"/>
                    <a:pt x="15" y="128"/>
                  </a:cubicBezTo>
                  <a:cubicBezTo>
                    <a:pt x="0" y="128"/>
                    <a:pt x="0" y="128"/>
                    <a:pt x="0" y="12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58" name="Freeform 60">
              <a:extLst>
                <a:ext uri="{FF2B5EF4-FFF2-40B4-BE49-F238E27FC236}">
                  <a16:creationId xmlns:a16="http://schemas.microsoft.com/office/drawing/2014/main" id="{849FE2B5-D0D6-134A-A0F4-BB8A364631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2563" y="417513"/>
              <a:ext cx="265113" cy="487363"/>
            </a:xfrm>
            <a:custGeom>
              <a:avLst/>
              <a:gdLst>
                <a:gd name="T0" fmla="*/ 0 w 167"/>
                <a:gd name="T1" fmla="*/ 0 h 307"/>
                <a:gd name="T2" fmla="*/ 167 w 167"/>
                <a:gd name="T3" fmla="*/ 0 h 307"/>
                <a:gd name="T4" fmla="*/ 167 w 167"/>
                <a:gd name="T5" fmla="*/ 31 h 307"/>
                <a:gd name="T6" fmla="*/ 35 w 167"/>
                <a:gd name="T7" fmla="*/ 31 h 307"/>
                <a:gd name="T8" fmla="*/ 35 w 167"/>
                <a:gd name="T9" fmla="*/ 137 h 307"/>
                <a:gd name="T10" fmla="*/ 167 w 167"/>
                <a:gd name="T11" fmla="*/ 137 h 307"/>
                <a:gd name="T12" fmla="*/ 167 w 167"/>
                <a:gd name="T13" fmla="*/ 168 h 307"/>
                <a:gd name="T14" fmla="*/ 35 w 167"/>
                <a:gd name="T15" fmla="*/ 168 h 307"/>
                <a:gd name="T16" fmla="*/ 35 w 167"/>
                <a:gd name="T17" fmla="*/ 276 h 307"/>
                <a:gd name="T18" fmla="*/ 167 w 167"/>
                <a:gd name="T19" fmla="*/ 276 h 307"/>
                <a:gd name="T20" fmla="*/ 167 w 167"/>
                <a:gd name="T21" fmla="*/ 307 h 307"/>
                <a:gd name="T22" fmla="*/ 0 w 167"/>
                <a:gd name="T23" fmla="*/ 307 h 307"/>
                <a:gd name="T24" fmla="*/ 0 w 167"/>
                <a:gd name="T25" fmla="*/ 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7" h="307">
                  <a:moveTo>
                    <a:pt x="0" y="0"/>
                  </a:moveTo>
                  <a:lnTo>
                    <a:pt x="167" y="0"/>
                  </a:lnTo>
                  <a:lnTo>
                    <a:pt x="167" y="31"/>
                  </a:lnTo>
                  <a:lnTo>
                    <a:pt x="35" y="31"/>
                  </a:lnTo>
                  <a:lnTo>
                    <a:pt x="35" y="137"/>
                  </a:lnTo>
                  <a:lnTo>
                    <a:pt x="167" y="137"/>
                  </a:lnTo>
                  <a:lnTo>
                    <a:pt x="167" y="168"/>
                  </a:lnTo>
                  <a:lnTo>
                    <a:pt x="35" y="168"/>
                  </a:lnTo>
                  <a:lnTo>
                    <a:pt x="35" y="276"/>
                  </a:lnTo>
                  <a:lnTo>
                    <a:pt x="167" y="276"/>
                  </a:lnTo>
                  <a:lnTo>
                    <a:pt x="167" y="307"/>
                  </a:lnTo>
                  <a:lnTo>
                    <a:pt x="0" y="30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59" name="Freeform 61">
              <a:extLst>
                <a:ext uri="{FF2B5EF4-FFF2-40B4-BE49-F238E27FC236}">
                  <a16:creationId xmlns:a16="http://schemas.microsoft.com/office/drawing/2014/main" id="{3E8CE322-75A9-2643-BC60-7E0E3B807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8788" y="371475"/>
              <a:ext cx="561975" cy="571500"/>
            </a:xfrm>
            <a:custGeom>
              <a:avLst/>
              <a:gdLst>
                <a:gd name="T0" fmla="*/ 75 w 150"/>
                <a:gd name="T1" fmla="*/ 0 h 150"/>
                <a:gd name="T2" fmla="*/ 71 w 150"/>
                <a:gd name="T3" fmla="*/ 1 h 150"/>
                <a:gd name="T4" fmla="*/ 134 w 150"/>
                <a:gd name="T5" fmla="*/ 67 h 150"/>
                <a:gd name="T6" fmla="*/ 68 w 150"/>
                <a:gd name="T7" fmla="*/ 133 h 150"/>
                <a:gd name="T8" fmla="*/ 1 w 150"/>
                <a:gd name="T9" fmla="*/ 67 h 150"/>
                <a:gd name="T10" fmla="*/ 1 w 150"/>
                <a:gd name="T11" fmla="*/ 63 h 150"/>
                <a:gd name="T12" fmla="*/ 0 w 150"/>
                <a:gd name="T13" fmla="*/ 75 h 150"/>
                <a:gd name="T14" fmla="*/ 75 w 150"/>
                <a:gd name="T15" fmla="*/ 150 h 150"/>
                <a:gd name="T16" fmla="*/ 150 w 150"/>
                <a:gd name="T17" fmla="*/ 75 h 150"/>
                <a:gd name="T18" fmla="*/ 75 w 150"/>
                <a:gd name="T1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0" h="150">
                  <a:moveTo>
                    <a:pt x="75" y="0"/>
                  </a:moveTo>
                  <a:cubicBezTo>
                    <a:pt x="74" y="0"/>
                    <a:pt x="72" y="0"/>
                    <a:pt x="71" y="1"/>
                  </a:cubicBezTo>
                  <a:cubicBezTo>
                    <a:pt x="106" y="2"/>
                    <a:pt x="134" y="31"/>
                    <a:pt x="134" y="67"/>
                  </a:cubicBezTo>
                  <a:cubicBezTo>
                    <a:pt x="134" y="103"/>
                    <a:pt x="104" y="133"/>
                    <a:pt x="68" y="133"/>
                  </a:cubicBezTo>
                  <a:cubicBezTo>
                    <a:pt x="31" y="133"/>
                    <a:pt x="1" y="103"/>
                    <a:pt x="1" y="67"/>
                  </a:cubicBezTo>
                  <a:cubicBezTo>
                    <a:pt x="1" y="66"/>
                    <a:pt x="1" y="64"/>
                    <a:pt x="1" y="63"/>
                  </a:cubicBezTo>
                  <a:cubicBezTo>
                    <a:pt x="1" y="67"/>
                    <a:pt x="0" y="71"/>
                    <a:pt x="0" y="75"/>
                  </a:cubicBezTo>
                  <a:cubicBezTo>
                    <a:pt x="0" y="116"/>
                    <a:pt x="34" y="150"/>
                    <a:pt x="75" y="150"/>
                  </a:cubicBezTo>
                  <a:cubicBezTo>
                    <a:pt x="116" y="150"/>
                    <a:pt x="150" y="116"/>
                    <a:pt x="150" y="75"/>
                  </a:cubicBezTo>
                  <a:cubicBezTo>
                    <a:pt x="150" y="34"/>
                    <a:pt x="116" y="0"/>
                    <a:pt x="7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50A6503-BBEA-4749-B04A-2313CEE7764B}"/>
              </a:ext>
            </a:extLst>
          </p:cNvPr>
          <p:cNvGrpSpPr>
            <a:grpSpLocks noChangeAspect="1"/>
          </p:cNvGrpSpPr>
          <p:nvPr/>
        </p:nvGrpSpPr>
        <p:grpSpPr>
          <a:xfrm>
            <a:off x="385733" y="3823983"/>
            <a:ext cx="4928403" cy="507148"/>
            <a:chOff x="3149600" y="3408363"/>
            <a:chExt cx="4921251" cy="506413"/>
          </a:xfrm>
          <a:solidFill>
            <a:schemeClr val="bg1"/>
          </a:solidFill>
        </p:grpSpPr>
        <p:sp>
          <p:nvSpPr>
            <p:cNvPr id="40" name="Freeform 120">
              <a:extLst>
                <a:ext uri="{FF2B5EF4-FFF2-40B4-BE49-F238E27FC236}">
                  <a16:creationId xmlns:a16="http://schemas.microsoft.com/office/drawing/2014/main" id="{87D7F1C7-CC19-9A4E-A3C5-BB21D9B382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9600" y="3419476"/>
              <a:ext cx="360363" cy="487363"/>
            </a:xfrm>
            <a:custGeom>
              <a:avLst/>
              <a:gdLst>
                <a:gd name="T0" fmla="*/ 0 w 227"/>
                <a:gd name="T1" fmla="*/ 307 h 307"/>
                <a:gd name="T2" fmla="*/ 0 w 227"/>
                <a:gd name="T3" fmla="*/ 0 h 307"/>
                <a:gd name="T4" fmla="*/ 47 w 227"/>
                <a:gd name="T5" fmla="*/ 0 h 307"/>
                <a:gd name="T6" fmla="*/ 47 w 227"/>
                <a:gd name="T7" fmla="*/ 129 h 307"/>
                <a:gd name="T8" fmla="*/ 179 w 227"/>
                <a:gd name="T9" fmla="*/ 129 h 307"/>
                <a:gd name="T10" fmla="*/ 179 w 227"/>
                <a:gd name="T11" fmla="*/ 0 h 307"/>
                <a:gd name="T12" fmla="*/ 227 w 227"/>
                <a:gd name="T13" fmla="*/ 0 h 307"/>
                <a:gd name="T14" fmla="*/ 227 w 227"/>
                <a:gd name="T15" fmla="*/ 307 h 307"/>
                <a:gd name="T16" fmla="*/ 179 w 227"/>
                <a:gd name="T17" fmla="*/ 307 h 307"/>
                <a:gd name="T18" fmla="*/ 179 w 227"/>
                <a:gd name="T19" fmla="*/ 173 h 307"/>
                <a:gd name="T20" fmla="*/ 47 w 227"/>
                <a:gd name="T21" fmla="*/ 173 h 307"/>
                <a:gd name="T22" fmla="*/ 47 w 227"/>
                <a:gd name="T23" fmla="*/ 307 h 307"/>
                <a:gd name="T24" fmla="*/ 0 w 227"/>
                <a:gd name="T25" fmla="*/ 307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7" h="307">
                  <a:moveTo>
                    <a:pt x="0" y="307"/>
                  </a:moveTo>
                  <a:lnTo>
                    <a:pt x="0" y="0"/>
                  </a:lnTo>
                  <a:lnTo>
                    <a:pt x="47" y="0"/>
                  </a:lnTo>
                  <a:lnTo>
                    <a:pt x="47" y="129"/>
                  </a:lnTo>
                  <a:lnTo>
                    <a:pt x="179" y="129"/>
                  </a:lnTo>
                  <a:lnTo>
                    <a:pt x="179" y="0"/>
                  </a:lnTo>
                  <a:lnTo>
                    <a:pt x="227" y="0"/>
                  </a:lnTo>
                  <a:lnTo>
                    <a:pt x="227" y="307"/>
                  </a:lnTo>
                  <a:lnTo>
                    <a:pt x="179" y="307"/>
                  </a:lnTo>
                  <a:lnTo>
                    <a:pt x="179" y="173"/>
                  </a:lnTo>
                  <a:lnTo>
                    <a:pt x="47" y="173"/>
                  </a:lnTo>
                  <a:lnTo>
                    <a:pt x="47" y="307"/>
                  </a:lnTo>
                  <a:lnTo>
                    <a:pt x="0" y="3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41" name="Freeform 121">
              <a:extLst>
                <a:ext uri="{FF2B5EF4-FFF2-40B4-BE49-F238E27FC236}">
                  <a16:creationId xmlns:a16="http://schemas.microsoft.com/office/drawing/2014/main" id="{FDE80CB4-4723-654F-8252-69E001D1C1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8863" y="3419476"/>
              <a:ext cx="336550" cy="495300"/>
            </a:xfrm>
            <a:custGeom>
              <a:avLst/>
              <a:gdLst>
                <a:gd name="T0" fmla="*/ 21 w 90"/>
                <a:gd name="T1" fmla="*/ 0 h 130"/>
                <a:gd name="T2" fmla="*/ 21 w 90"/>
                <a:gd name="T3" fmla="*/ 80 h 130"/>
                <a:gd name="T4" fmla="*/ 26 w 90"/>
                <a:gd name="T5" fmla="*/ 102 h 130"/>
                <a:gd name="T6" fmla="*/ 45 w 90"/>
                <a:gd name="T7" fmla="*/ 112 h 130"/>
                <a:gd name="T8" fmla="*/ 65 w 90"/>
                <a:gd name="T9" fmla="*/ 102 h 130"/>
                <a:gd name="T10" fmla="*/ 70 w 90"/>
                <a:gd name="T11" fmla="*/ 80 h 130"/>
                <a:gd name="T12" fmla="*/ 70 w 90"/>
                <a:gd name="T13" fmla="*/ 0 h 130"/>
                <a:gd name="T14" fmla="*/ 90 w 90"/>
                <a:gd name="T15" fmla="*/ 0 h 130"/>
                <a:gd name="T16" fmla="*/ 90 w 90"/>
                <a:gd name="T17" fmla="*/ 80 h 130"/>
                <a:gd name="T18" fmla="*/ 76 w 90"/>
                <a:gd name="T19" fmla="*/ 119 h 130"/>
                <a:gd name="T20" fmla="*/ 46 w 90"/>
                <a:gd name="T21" fmla="*/ 130 h 130"/>
                <a:gd name="T22" fmla="*/ 15 w 90"/>
                <a:gd name="T23" fmla="*/ 119 h 130"/>
                <a:gd name="T24" fmla="*/ 1 w 90"/>
                <a:gd name="T25" fmla="*/ 80 h 130"/>
                <a:gd name="T26" fmla="*/ 1 w 90"/>
                <a:gd name="T27" fmla="*/ 0 h 130"/>
                <a:gd name="T28" fmla="*/ 21 w 90"/>
                <a:gd name="T29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0" h="130">
                  <a:moveTo>
                    <a:pt x="21" y="0"/>
                  </a:moveTo>
                  <a:cubicBezTo>
                    <a:pt x="21" y="80"/>
                    <a:pt x="21" y="80"/>
                    <a:pt x="21" y="80"/>
                  </a:cubicBezTo>
                  <a:cubicBezTo>
                    <a:pt x="21" y="88"/>
                    <a:pt x="21" y="95"/>
                    <a:pt x="26" y="102"/>
                  </a:cubicBezTo>
                  <a:cubicBezTo>
                    <a:pt x="30" y="108"/>
                    <a:pt x="37" y="112"/>
                    <a:pt x="45" y="112"/>
                  </a:cubicBezTo>
                  <a:cubicBezTo>
                    <a:pt x="54" y="112"/>
                    <a:pt x="61" y="108"/>
                    <a:pt x="65" y="102"/>
                  </a:cubicBezTo>
                  <a:cubicBezTo>
                    <a:pt x="70" y="95"/>
                    <a:pt x="70" y="88"/>
                    <a:pt x="70" y="8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90" y="80"/>
                    <a:pt x="90" y="80"/>
                    <a:pt x="90" y="80"/>
                  </a:cubicBezTo>
                  <a:cubicBezTo>
                    <a:pt x="90" y="97"/>
                    <a:pt x="87" y="110"/>
                    <a:pt x="76" y="119"/>
                  </a:cubicBezTo>
                  <a:cubicBezTo>
                    <a:pt x="68" y="126"/>
                    <a:pt x="58" y="130"/>
                    <a:pt x="46" y="130"/>
                  </a:cubicBezTo>
                  <a:cubicBezTo>
                    <a:pt x="36" y="130"/>
                    <a:pt x="23" y="128"/>
                    <a:pt x="15" y="119"/>
                  </a:cubicBezTo>
                  <a:cubicBezTo>
                    <a:pt x="2" y="108"/>
                    <a:pt x="0" y="95"/>
                    <a:pt x="1" y="80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2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42" name="Freeform 122">
              <a:extLst>
                <a:ext uri="{FF2B5EF4-FFF2-40B4-BE49-F238E27FC236}">
                  <a16:creationId xmlns:a16="http://schemas.microsoft.com/office/drawing/2014/main" id="{B1F90043-6A6B-3340-AB6E-16CAF40848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5900" y="3419476"/>
              <a:ext cx="504825" cy="487363"/>
            </a:xfrm>
            <a:custGeom>
              <a:avLst/>
              <a:gdLst>
                <a:gd name="T0" fmla="*/ 0 w 318"/>
                <a:gd name="T1" fmla="*/ 307 h 307"/>
                <a:gd name="T2" fmla="*/ 0 w 318"/>
                <a:gd name="T3" fmla="*/ 0 h 307"/>
                <a:gd name="T4" fmla="*/ 66 w 318"/>
                <a:gd name="T5" fmla="*/ 0 h 307"/>
                <a:gd name="T6" fmla="*/ 160 w 318"/>
                <a:gd name="T7" fmla="*/ 237 h 307"/>
                <a:gd name="T8" fmla="*/ 252 w 318"/>
                <a:gd name="T9" fmla="*/ 0 h 307"/>
                <a:gd name="T10" fmla="*/ 318 w 318"/>
                <a:gd name="T11" fmla="*/ 0 h 307"/>
                <a:gd name="T12" fmla="*/ 318 w 318"/>
                <a:gd name="T13" fmla="*/ 307 h 307"/>
                <a:gd name="T14" fmla="*/ 273 w 318"/>
                <a:gd name="T15" fmla="*/ 307 h 307"/>
                <a:gd name="T16" fmla="*/ 276 w 318"/>
                <a:gd name="T17" fmla="*/ 48 h 307"/>
                <a:gd name="T18" fmla="*/ 177 w 318"/>
                <a:gd name="T19" fmla="*/ 307 h 307"/>
                <a:gd name="T20" fmla="*/ 144 w 318"/>
                <a:gd name="T21" fmla="*/ 307 h 307"/>
                <a:gd name="T22" fmla="*/ 45 w 318"/>
                <a:gd name="T23" fmla="*/ 48 h 307"/>
                <a:gd name="T24" fmla="*/ 45 w 318"/>
                <a:gd name="T25" fmla="*/ 307 h 307"/>
                <a:gd name="T26" fmla="*/ 0 w 318"/>
                <a:gd name="T27" fmla="*/ 307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8" h="307">
                  <a:moveTo>
                    <a:pt x="0" y="307"/>
                  </a:moveTo>
                  <a:lnTo>
                    <a:pt x="0" y="0"/>
                  </a:lnTo>
                  <a:lnTo>
                    <a:pt x="66" y="0"/>
                  </a:lnTo>
                  <a:lnTo>
                    <a:pt x="160" y="237"/>
                  </a:lnTo>
                  <a:lnTo>
                    <a:pt x="252" y="0"/>
                  </a:lnTo>
                  <a:lnTo>
                    <a:pt x="318" y="0"/>
                  </a:lnTo>
                  <a:lnTo>
                    <a:pt x="318" y="307"/>
                  </a:lnTo>
                  <a:lnTo>
                    <a:pt x="273" y="307"/>
                  </a:lnTo>
                  <a:lnTo>
                    <a:pt x="276" y="48"/>
                  </a:lnTo>
                  <a:lnTo>
                    <a:pt x="177" y="307"/>
                  </a:lnTo>
                  <a:lnTo>
                    <a:pt x="144" y="307"/>
                  </a:lnTo>
                  <a:lnTo>
                    <a:pt x="45" y="48"/>
                  </a:lnTo>
                  <a:lnTo>
                    <a:pt x="45" y="307"/>
                  </a:lnTo>
                  <a:lnTo>
                    <a:pt x="0" y="3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43" name="Freeform 123">
              <a:extLst>
                <a:ext uri="{FF2B5EF4-FFF2-40B4-BE49-F238E27FC236}">
                  <a16:creationId xmlns:a16="http://schemas.microsoft.com/office/drawing/2014/main" id="{323875E6-2184-BB4B-96D8-228C78D85F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83113" y="3419476"/>
              <a:ext cx="460375" cy="487363"/>
            </a:xfrm>
            <a:custGeom>
              <a:avLst/>
              <a:gdLst>
                <a:gd name="T0" fmla="*/ 52 w 290"/>
                <a:gd name="T1" fmla="*/ 307 h 307"/>
                <a:gd name="T2" fmla="*/ 0 w 290"/>
                <a:gd name="T3" fmla="*/ 307 h 307"/>
                <a:gd name="T4" fmla="*/ 125 w 290"/>
                <a:gd name="T5" fmla="*/ 0 h 307"/>
                <a:gd name="T6" fmla="*/ 168 w 290"/>
                <a:gd name="T7" fmla="*/ 0 h 307"/>
                <a:gd name="T8" fmla="*/ 290 w 290"/>
                <a:gd name="T9" fmla="*/ 307 h 307"/>
                <a:gd name="T10" fmla="*/ 238 w 290"/>
                <a:gd name="T11" fmla="*/ 307 h 307"/>
                <a:gd name="T12" fmla="*/ 210 w 290"/>
                <a:gd name="T13" fmla="*/ 235 h 307"/>
                <a:gd name="T14" fmla="*/ 80 w 290"/>
                <a:gd name="T15" fmla="*/ 235 h 307"/>
                <a:gd name="T16" fmla="*/ 52 w 290"/>
                <a:gd name="T17" fmla="*/ 307 h 307"/>
                <a:gd name="T18" fmla="*/ 144 w 290"/>
                <a:gd name="T19" fmla="*/ 57 h 307"/>
                <a:gd name="T20" fmla="*/ 94 w 290"/>
                <a:gd name="T21" fmla="*/ 194 h 307"/>
                <a:gd name="T22" fmla="*/ 196 w 290"/>
                <a:gd name="T23" fmla="*/ 194 h 307"/>
                <a:gd name="T24" fmla="*/ 144 w 290"/>
                <a:gd name="T25" fmla="*/ 57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0" h="307">
                  <a:moveTo>
                    <a:pt x="52" y="307"/>
                  </a:moveTo>
                  <a:lnTo>
                    <a:pt x="0" y="307"/>
                  </a:lnTo>
                  <a:lnTo>
                    <a:pt x="125" y="0"/>
                  </a:lnTo>
                  <a:lnTo>
                    <a:pt x="168" y="0"/>
                  </a:lnTo>
                  <a:lnTo>
                    <a:pt x="290" y="307"/>
                  </a:lnTo>
                  <a:lnTo>
                    <a:pt x="238" y="307"/>
                  </a:lnTo>
                  <a:lnTo>
                    <a:pt x="210" y="235"/>
                  </a:lnTo>
                  <a:lnTo>
                    <a:pt x="80" y="235"/>
                  </a:lnTo>
                  <a:lnTo>
                    <a:pt x="52" y="307"/>
                  </a:lnTo>
                  <a:close/>
                  <a:moveTo>
                    <a:pt x="144" y="57"/>
                  </a:moveTo>
                  <a:lnTo>
                    <a:pt x="94" y="194"/>
                  </a:lnTo>
                  <a:lnTo>
                    <a:pt x="196" y="194"/>
                  </a:lnTo>
                  <a:lnTo>
                    <a:pt x="144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44" name="Freeform 124">
              <a:extLst>
                <a:ext uri="{FF2B5EF4-FFF2-40B4-BE49-F238E27FC236}">
                  <a16:creationId xmlns:a16="http://schemas.microsoft.com/office/drawing/2014/main" id="{395FA5BE-466F-0B42-AD1E-DF784612C5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5875" y="3419476"/>
              <a:ext cx="393700" cy="487363"/>
            </a:xfrm>
            <a:custGeom>
              <a:avLst/>
              <a:gdLst>
                <a:gd name="T0" fmla="*/ 201 w 248"/>
                <a:gd name="T1" fmla="*/ 233 h 307"/>
                <a:gd name="T2" fmla="*/ 201 w 248"/>
                <a:gd name="T3" fmla="*/ 0 h 307"/>
                <a:gd name="T4" fmla="*/ 248 w 248"/>
                <a:gd name="T5" fmla="*/ 0 h 307"/>
                <a:gd name="T6" fmla="*/ 248 w 248"/>
                <a:gd name="T7" fmla="*/ 307 h 307"/>
                <a:gd name="T8" fmla="*/ 203 w 248"/>
                <a:gd name="T9" fmla="*/ 307 h 307"/>
                <a:gd name="T10" fmla="*/ 45 w 248"/>
                <a:gd name="T11" fmla="*/ 72 h 307"/>
                <a:gd name="T12" fmla="*/ 45 w 248"/>
                <a:gd name="T13" fmla="*/ 307 h 307"/>
                <a:gd name="T14" fmla="*/ 0 w 248"/>
                <a:gd name="T15" fmla="*/ 307 h 307"/>
                <a:gd name="T16" fmla="*/ 0 w 248"/>
                <a:gd name="T17" fmla="*/ 0 h 307"/>
                <a:gd name="T18" fmla="*/ 45 w 248"/>
                <a:gd name="T19" fmla="*/ 0 h 307"/>
                <a:gd name="T20" fmla="*/ 201 w 248"/>
                <a:gd name="T21" fmla="*/ 233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8" h="307">
                  <a:moveTo>
                    <a:pt x="201" y="233"/>
                  </a:moveTo>
                  <a:lnTo>
                    <a:pt x="201" y="0"/>
                  </a:lnTo>
                  <a:lnTo>
                    <a:pt x="248" y="0"/>
                  </a:lnTo>
                  <a:lnTo>
                    <a:pt x="248" y="307"/>
                  </a:lnTo>
                  <a:lnTo>
                    <a:pt x="203" y="307"/>
                  </a:lnTo>
                  <a:lnTo>
                    <a:pt x="45" y="72"/>
                  </a:lnTo>
                  <a:lnTo>
                    <a:pt x="45" y="307"/>
                  </a:lnTo>
                  <a:lnTo>
                    <a:pt x="0" y="307"/>
                  </a:lnTo>
                  <a:lnTo>
                    <a:pt x="0" y="0"/>
                  </a:lnTo>
                  <a:lnTo>
                    <a:pt x="45" y="0"/>
                  </a:lnTo>
                  <a:lnTo>
                    <a:pt x="201" y="2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45" name="Freeform 125">
              <a:extLst>
                <a:ext uri="{FF2B5EF4-FFF2-40B4-BE49-F238E27FC236}">
                  <a16:creationId xmlns:a16="http://schemas.microsoft.com/office/drawing/2014/main" id="{8F799F1E-B024-FD41-B3C9-28BA75A13A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6250" y="3408363"/>
              <a:ext cx="311150" cy="506413"/>
            </a:xfrm>
            <a:custGeom>
              <a:avLst/>
              <a:gdLst>
                <a:gd name="T0" fmla="*/ 20 w 83"/>
                <a:gd name="T1" fmla="*/ 93 h 133"/>
                <a:gd name="T2" fmla="*/ 42 w 83"/>
                <a:gd name="T3" fmla="*/ 116 h 133"/>
                <a:gd name="T4" fmla="*/ 63 w 83"/>
                <a:gd name="T5" fmla="*/ 96 h 133"/>
                <a:gd name="T6" fmla="*/ 35 w 83"/>
                <a:gd name="T7" fmla="*/ 72 h 133"/>
                <a:gd name="T8" fmla="*/ 2 w 83"/>
                <a:gd name="T9" fmla="*/ 37 h 133"/>
                <a:gd name="T10" fmla="*/ 42 w 83"/>
                <a:gd name="T11" fmla="*/ 0 h 133"/>
                <a:gd name="T12" fmla="*/ 81 w 83"/>
                <a:gd name="T13" fmla="*/ 36 h 133"/>
                <a:gd name="T14" fmla="*/ 61 w 83"/>
                <a:gd name="T15" fmla="*/ 36 h 133"/>
                <a:gd name="T16" fmla="*/ 42 w 83"/>
                <a:gd name="T17" fmla="*/ 18 h 133"/>
                <a:gd name="T18" fmla="*/ 22 w 83"/>
                <a:gd name="T19" fmla="*/ 36 h 133"/>
                <a:gd name="T20" fmla="*/ 52 w 83"/>
                <a:gd name="T21" fmla="*/ 59 h 133"/>
                <a:gd name="T22" fmla="*/ 83 w 83"/>
                <a:gd name="T23" fmla="*/ 95 h 133"/>
                <a:gd name="T24" fmla="*/ 42 w 83"/>
                <a:gd name="T25" fmla="*/ 133 h 133"/>
                <a:gd name="T26" fmla="*/ 0 w 83"/>
                <a:gd name="T27" fmla="*/ 93 h 133"/>
                <a:gd name="T28" fmla="*/ 20 w 83"/>
                <a:gd name="T29" fmla="*/ 9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3" h="133">
                  <a:moveTo>
                    <a:pt x="20" y="93"/>
                  </a:moveTo>
                  <a:cubicBezTo>
                    <a:pt x="22" y="112"/>
                    <a:pt x="35" y="116"/>
                    <a:pt x="42" y="116"/>
                  </a:cubicBezTo>
                  <a:cubicBezTo>
                    <a:pt x="53" y="116"/>
                    <a:pt x="63" y="107"/>
                    <a:pt x="63" y="96"/>
                  </a:cubicBezTo>
                  <a:cubicBezTo>
                    <a:pt x="63" y="81"/>
                    <a:pt x="51" y="78"/>
                    <a:pt x="35" y="72"/>
                  </a:cubicBezTo>
                  <a:cubicBezTo>
                    <a:pt x="24" y="69"/>
                    <a:pt x="2" y="61"/>
                    <a:pt x="2" y="37"/>
                  </a:cubicBezTo>
                  <a:cubicBezTo>
                    <a:pt x="2" y="13"/>
                    <a:pt x="22" y="0"/>
                    <a:pt x="42" y="0"/>
                  </a:cubicBezTo>
                  <a:cubicBezTo>
                    <a:pt x="59" y="0"/>
                    <a:pt x="79" y="9"/>
                    <a:pt x="81" y="36"/>
                  </a:cubicBezTo>
                  <a:cubicBezTo>
                    <a:pt x="61" y="36"/>
                    <a:pt x="61" y="36"/>
                    <a:pt x="61" y="36"/>
                  </a:cubicBezTo>
                  <a:cubicBezTo>
                    <a:pt x="60" y="29"/>
                    <a:pt x="56" y="18"/>
                    <a:pt x="42" y="18"/>
                  </a:cubicBezTo>
                  <a:cubicBezTo>
                    <a:pt x="31" y="18"/>
                    <a:pt x="22" y="25"/>
                    <a:pt x="22" y="36"/>
                  </a:cubicBezTo>
                  <a:cubicBezTo>
                    <a:pt x="22" y="48"/>
                    <a:pt x="32" y="51"/>
                    <a:pt x="52" y="59"/>
                  </a:cubicBezTo>
                  <a:cubicBezTo>
                    <a:pt x="68" y="66"/>
                    <a:pt x="83" y="74"/>
                    <a:pt x="83" y="95"/>
                  </a:cubicBezTo>
                  <a:cubicBezTo>
                    <a:pt x="83" y="115"/>
                    <a:pt x="69" y="133"/>
                    <a:pt x="42" y="133"/>
                  </a:cubicBezTo>
                  <a:cubicBezTo>
                    <a:pt x="17" y="133"/>
                    <a:pt x="0" y="118"/>
                    <a:pt x="0" y="93"/>
                  </a:cubicBezTo>
                  <a:lnTo>
                    <a:pt x="20" y="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46" name="Freeform 126">
              <a:extLst>
                <a:ext uri="{FF2B5EF4-FFF2-40B4-BE49-F238E27FC236}">
                  <a16:creationId xmlns:a16="http://schemas.microsoft.com/office/drawing/2014/main" id="{FB6774EB-3B06-3442-BD17-17F57249EE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62725" y="3419476"/>
              <a:ext cx="307975" cy="487363"/>
            </a:xfrm>
            <a:custGeom>
              <a:avLst/>
              <a:gdLst>
                <a:gd name="T0" fmla="*/ 34 w 82"/>
                <a:gd name="T1" fmla="*/ 0 h 128"/>
                <a:gd name="T2" fmla="*/ 69 w 82"/>
                <a:gd name="T3" fmla="*/ 8 h 128"/>
                <a:gd name="T4" fmla="*/ 82 w 82"/>
                <a:gd name="T5" fmla="*/ 38 h 128"/>
                <a:gd name="T6" fmla="*/ 69 w 82"/>
                <a:gd name="T7" fmla="*/ 69 h 128"/>
                <a:gd name="T8" fmla="*/ 35 w 82"/>
                <a:gd name="T9" fmla="*/ 77 h 128"/>
                <a:gd name="T10" fmla="*/ 15 w 82"/>
                <a:gd name="T11" fmla="*/ 77 h 128"/>
                <a:gd name="T12" fmla="*/ 15 w 82"/>
                <a:gd name="T13" fmla="*/ 128 h 128"/>
                <a:gd name="T14" fmla="*/ 0 w 82"/>
                <a:gd name="T15" fmla="*/ 128 h 128"/>
                <a:gd name="T16" fmla="*/ 0 w 82"/>
                <a:gd name="T17" fmla="*/ 0 h 128"/>
                <a:gd name="T18" fmla="*/ 34 w 82"/>
                <a:gd name="T19" fmla="*/ 0 h 128"/>
                <a:gd name="T20" fmla="*/ 15 w 82"/>
                <a:gd name="T21" fmla="*/ 65 h 128"/>
                <a:gd name="T22" fmla="*/ 35 w 82"/>
                <a:gd name="T23" fmla="*/ 65 h 128"/>
                <a:gd name="T24" fmla="*/ 59 w 82"/>
                <a:gd name="T25" fmla="*/ 60 h 128"/>
                <a:gd name="T26" fmla="*/ 68 w 82"/>
                <a:gd name="T27" fmla="*/ 39 h 128"/>
                <a:gd name="T28" fmla="*/ 59 w 82"/>
                <a:gd name="T29" fmla="*/ 18 h 128"/>
                <a:gd name="T30" fmla="*/ 35 w 82"/>
                <a:gd name="T31" fmla="*/ 12 h 128"/>
                <a:gd name="T32" fmla="*/ 15 w 82"/>
                <a:gd name="T33" fmla="*/ 12 h 128"/>
                <a:gd name="T34" fmla="*/ 15 w 82"/>
                <a:gd name="T35" fmla="*/ 65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2" h="128">
                  <a:moveTo>
                    <a:pt x="34" y="0"/>
                  </a:moveTo>
                  <a:cubicBezTo>
                    <a:pt x="52" y="0"/>
                    <a:pt x="61" y="2"/>
                    <a:pt x="69" y="8"/>
                  </a:cubicBezTo>
                  <a:cubicBezTo>
                    <a:pt x="77" y="15"/>
                    <a:pt x="82" y="26"/>
                    <a:pt x="82" y="38"/>
                  </a:cubicBezTo>
                  <a:cubicBezTo>
                    <a:pt x="82" y="51"/>
                    <a:pt x="77" y="63"/>
                    <a:pt x="69" y="69"/>
                  </a:cubicBezTo>
                  <a:cubicBezTo>
                    <a:pt x="61" y="75"/>
                    <a:pt x="52" y="77"/>
                    <a:pt x="35" y="77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128"/>
                    <a:pt x="15" y="128"/>
                    <a:pt x="15" y="128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4" y="0"/>
                  </a:lnTo>
                  <a:close/>
                  <a:moveTo>
                    <a:pt x="15" y="65"/>
                  </a:moveTo>
                  <a:cubicBezTo>
                    <a:pt x="35" y="65"/>
                    <a:pt x="35" y="65"/>
                    <a:pt x="35" y="65"/>
                  </a:cubicBezTo>
                  <a:cubicBezTo>
                    <a:pt x="46" y="65"/>
                    <a:pt x="52" y="64"/>
                    <a:pt x="59" y="60"/>
                  </a:cubicBezTo>
                  <a:cubicBezTo>
                    <a:pt x="64" y="56"/>
                    <a:pt x="68" y="48"/>
                    <a:pt x="68" y="39"/>
                  </a:cubicBezTo>
                  <a:cubicBezTo>
                    <a:pt x="68" y="30"/>
                    <a:pt x="64" y="21"/>
                    <a:pt x="59" y="18"/>
                  </a:cubicBezTo>
                  <a:cubicBezTo>
                    <a:pt x="52" y="14"/>
                    <a:pt x="46" y="12"/>
                    <a:pt x="35" y="12"/>
                  </a:cubicBezTo>
                  <a:cubicBezTo>
                    <a:pt x="15" y="12"/>
                    <a:pt x="15" y="12"/>
                    <a:pt x="15" y="12"/>
                  </a:cubicBezTo>
                  <a:lnTo>
                    <a:pt x="15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47" name="Freeform 127">
              <a:extLst>
                <a:ext uri="{FF2B5EF4-FFF2-40B4-BE49-F238E27FC236}">
                  <a16:creationId xmlns:a16="http://schemas.microsoft.com/office/drawing/2014/main" id="{94C78D63-0B0B-9944-864A-A4C21C308F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24663" y="3419476"/>
              <a:ext cx="449263" cy="487363"/>
            </a:xfrm>
            <a:custGeom>
              <a:avLst/>
              <a:gdLst>
                <a:gd name="T0" fmla="*/ 36 w 283"/>
                <a:gd name="T1" fmla="*/ 307 h 307"/>
                <a:gd name="T2" fmla="*/ 0 w 283"/>
                <a:gd name="T3" fmla="*/ 307 h 307"/>
                <a:gd name="T4" fmla="*/ 125 w 283"/>
                <a:gd name="T5" fmla="*/ 0 h 307"/>
                <a:gd name="T6" fmla="*/ 158 w 283"/>
                <a:gd name="T7" fmla="*/ 0 h 307"/>
                <a:gd name="T8" fmla="*/ 283 w 283"/>
                <a:gd name="T9" fmla="*/ 307 h 307"/>
                <a:gd name="T10" fmla="*/ 246 w 283"/>
                <a:gd name="T11" fmla="*/ 307 h 307"/>
                <a:gd name="T12" fmla="*/ 210 w 283"/>
                <a:gd name="T13" fmla="*/ 221 h 307"/>
                <a:gd name="T14" fmla="*/ 71 w 283"/>
                <a:gd name="T15" fmla="*/ 221 h 307"/>
                <a:gd name="T16" fmla="*/ 36 w 283"/>
                <a:gd name="T17" fmla="*/ 307 h 307"/>
                <a:gd name="T18" fmla="*/ 139 w 283"/>
                <a:gd name="T19" fmla="*/ 38 h 307"/>
                <a:gd name="T20" fmla="*/ 80 w 283"/>
                <a:gd name="T21" fmla="*/ 192 h 307"/>
                <a:gd name="T22" fmla="*/ 201 w 283"/>
                <a:gd name="T23" fmla="*/ 192 h 307"/>
                <a:gd name="T24" fmla="*/ 139 w 283"/>
                <a:gd name="T25" fmla="*/ 38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3" h="307">
                  <a:moveTo>
                    <a:pt x="36" y="307"/>
                  </a:moveTo>
                  <a:lnTo>
                    <a:pt x="0" y="307"/>
                  </a:lnTo>
                  <a:lnTo>
                    <a:pt x="125" y="0"/>
                  </a:lnTo>
                  <a:lnTo>
                    <a:pt x="158" y="0"/>
                  </a:lnTo>
                  <a:lnTo>
                    <a:pt x="283" y="307"/>
                  </a:lnTo>
                  <a:lnTo>
                    <a:pt x="246" y="307"/>
                  </a:lnTo>
                  <a:lnTo>
                    <a:pt x="210" y="221"/>
                  </a:lnTo>
                  <a:lnTo>
                    <a:pt x="71" y="221"/>
                  </a:lnTo>
                  <a:lnTo>
                    <a:pt x="36" y="307"/>
                  </a:lnTo>
                  <a:close/>
                  <a:moveTo>
                    <a:pt x="139" y="38"/>
                  </a:moveTo>
                  <a:lnTo>
                    <a:pt x="80" y="192"/>
                  </a:lnTo>
                  <a:lnTo>
                    <a:pt x="201" y="192"/>
                  </a:lnTo>
                  <a:lnTo>
                    <a:pt x="139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48" name="Freeform 128">
              <a:extLst>
                <a:ext uri="{FF2B5EF4-FFF2-40B4-BE49-F238E27FC236}">
                  <a16:creationId xmlns:a16="http://schemas.microsoft.com/office/drawing/2014/main" id="{35DFDFB0-6309-8045-9260-5C6ED4F2D0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0750" y="3411538"/>
              <a:ext cx="471488" cy="503238"/>
            </a:xfrm>
            <a:custGeom>
              <a:avLst/>
              <a:gdLst>
                <a:gd name="T0" fmla="*/ 126 w 126"/>
                <a:gd name="T1" fmla="*/ 95 h 132"/>
                <a:gd name="T2" fmla="*/ 67 w 126"/>
                <a:gd name="T3" fmla="*/ 132 h 132"/>
                <a:gd name="T4" fmla="*/ 0 w 126"/>
                <a:gd name="T5" fmla="*/ 66 h 132"/>
                <a:gd name="T6" fmla="*/ 67 w 126"/>
                <a:gd name="T7" fmla="*/ 0 h 132"/>
                <a:gd name="T8" fmla="*/ 126 w 126"/>
                <a:gd name="T9" fmla="*/ 37 h 132"/>
                <a:gd name="T10" fmla="*/ 111 w 126"/>
                <a:gd name="T11" fmla="*/ 37 h 132"/>
                <a:gd name="T12" fmla="*/ 67 w 126"/>
                <a:gd name="T13" fmla="*/ 12 h 132"/>
                <a:gd name="T14" fmla="*/ 15 w 126"/>
                <a:gd name="T15" fmla="*/ 66 h 132"/>
                <a:gd name="T16" fmla="*/ 67 w 126"/>
                <a:gd name="T17" fmla="*/ 119 h 132"/>
                <a:gd name="T18" fmla="*/ 111 w 126"/>
                <a:gd name="T19" fmla="*/ 95 h 132"/>
                <a:gd name="T20" fmla="*/ 126 w 126"/>
                <a:gd name="T21" fmla="*/ 95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6" h="132">
                  <a:moveTo>
                    <a:pt x="126" y="95"/>
                  </a:moveTo>
                  <a:cubicBezTo>
                    <a:pt x="118" y="115"/>
                    <a:pt x="95" y="132"/>
                    <a:pt x="67" y="132"/>
                  </a:cubicBezTo>
                  <a:cubicBezTo>
                    <a:pt x="29" y="132"/>
                    <a:pt x="0" y="103"/>
                    <a:pt x="0" y="66"/>
                  </a:cubicBezTo>
                  <a:cubicBezTo>
                    <a:pt x="0" y="29"/>
                    <a:pt x="29" y="0"/>
                    <a:pt x="67" y="0"/>
                  </a:cubicBezTo>
                  <a:cubicBezTo>
                    <a:pt x="99" y="0"/>
                    <a:pt x="119" y="21"/>
                    <a:pt x="126" y="37"/>
                  </a:cubicBezTo>
                  <a:cubicBezTo>
                    <a:pt x="111" y="37"/>
                    <a:pt x="111" y="37"/>
                    <a:pt x="111" y="37"/>
                  </a:cubicBezTo>
                  <a:cubicBezTo>
                    <a:pt x="106" y="29"/>
                    <a:pt x="92" y="12"/>
                    <a:pt x="67" y="12"/>
                  </a:cubicBezTo>
                  <a:cubicBezTo>
                    <a:pt x="37" y="12"/>
                    <a:pt x="15" y="36"/>
                    <a:pt x="15" y="66"/>
                  </a:cubicBezTo>
                  <a:cubicBezTo>
                    <a:pt x="15" y="96"/>
                    <a:pt x="37" y="119"/>
                    <a:pt x="67" y="119"/>
                  </a:cubicBezTo>
                  <a:cubicBezTo>
                    <a:pt x="94" y="119"/>
                    <a:pt x="108" y="100"/>
                    <a:pt x="111" y="95"/>
                  </a:cubicBezTo>
                  <a:lnTo>
                    <a:pt x="126" y="9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49" name="Freeform 129">
              <a:extLst>
                <a:ext uri="{FF2B5EF4-FFF2-40B4-BE49-F238E27FC236}">
                  <a16:creationId xmlns:a16="http://schemas.microsoft.com/office/drawing/2014/main" id="{BA2E5C82-D2CB-9C4D-8F51-54B8429CEA8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5738" y="3419476"/>
              <a:ext cx="265113" cy="487363"/>
            </a:xfrm>
            <a:custGeom>
              <a:avLst/>
              <a:gdLst>
                <a:gd name="T0" fmla="*/ 0 w 167"/>
                <a:gd name="T1" fmla="*/ 0 h 307"/>
                <a:gd name="T2" fmla="*/ 167 w 167"/>
                <a:gd name="T3" fmla="*/ 0 h 307"/>
                <a:gd name="T4" fmla="*/ 167 w 167"/>
                <a:gd name="T5" fmla="*/ 29 h 307"/>
                <a:gd name="T6" fmla="*/ 33 w 167"/>
                <a:gd name="T7" fmla="*/ 29 h 307"/>
                <a:gd name="T8" fmla="*/ 33 w 167"/>
                <a:gd name="T9" fmla="*/ 137 h 307"/>
                <a:gd name="T10" fmla="*/ 167 w 167"/>
                <a:gd name="T11" fmla="*/ 137 h 307"/>
                <a:gd name="T12" fmla="*/ 167 w 167"/>
                <a:gd name="T13" fmla="*/ 168 h 307"/>
                <a:gd name="T14" fmla="*/ 33 w 167"/>
                <a:gd name="T15" fmla="*/ 168 h 307"/>
                <a:gd name="T16" fmla="*/ 33 w 167"/>
                <a:gd name="T17" fmla="*/ 276 h 307"/>
                <a:gd name="T18" fmla="*/ 167 w 167"/>
                <a:gd name="T19" fmla="*/ 276 h 307"/>
                <a:gd name="T20" fmla="*/ 167 w 167"/>
                <a:gd name="T21" fmla="*/ 307 h 307"/>
                <a:gd name="T22" fmla="*/ 0 w 167"/>
                <a:gd name="T23" fmla="*/ 307 h 307"/>
                <a:gd name="T24" fmla="*/ 0 w 167"/>
                <a:gd name="T25" fmla="*/ 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7" h="307">
                  <a:moveTo>
                    <a:pt x="0" y="0"/>
                  </a:moveTo>
                  <a:lnTo>
                    <a:pt x="167" y="0"/>
                  </a:lnTo>
                  <a:lnTo>
                    <a:pt x="167" y="29"/>
                  </a:lnTo>
                  <a:lnTo>
                    <a:pt x="33" y="29"/>
                  </a:lnTo>
                  <a:lnTo>
                    <a:pt x="33" y="137"/>
                  </a:lnTo>
                  <a:lnTo>
                    <a:pt x="167" y="137"/>
                  </a:lnTo>
                  <a:lnTo>
                    <a:pt x="167" y="168"/>
                  </a:lnTo>
                  <a:lnTo>
                    <a:pt x="33" y="168"/>
                  </a:lnTo>
                  <a:lnTo>
                    <a:pt x="33" y="276"/>
                  </a:lnTo>
                  <a:lnTo>
                    <a:pt x="167" y="276"/>
                  </a:lnTo>
                  <a:lnTo>
                    <a:pt x="167" y="307"/>
                  </a:lnTo>
                  <a:lnTo>
                    <a:pt x="0" y="30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50" name="Freeform 130">
              <a:extLst>
                <a:ext uri="{FF2B5EF4-FFF2-40B4-BE49-F238E27FC236}">
                  <a16:creationId xmlns:a16="http://schemas.microsoft.com/office/drawing/2014/main" id="{B1D0F92B-625E-D249-8B6A-0878311088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5063" y="3411538"/>
              <a:ext cx="288925" cy="503238"/>
            </a:xfrm>
            <a:custGeom>
              <a:avLst/>
              <a:gdLst>
                <a:gd name="T0" fmla="*/ 46 w 77"/>
                <a:gd name="T1" fmla="*/ 60 h 132"/>
                <a:gd name="T2" fmla="*/ 14 w 77"/>
                <a:gd name="T3" fmla="*/ 34 h 132"/>
                <a:gd name="T4" fmla="*/ 38 w 77"/>
                <a:gd name="T5" fmla="*/ 12 h 132"/>
                <a:gd name="T6" fmla="*/ 60 w 77"/>
                <a:gd name="T7" fmla="*/ 33 h 132"/>
                <a:gd name="T8" fmla="*/ 74 w 77"/>
                <a:gd name="T9" fmla="*/ 33 h 132"/>
                <a:gd name="T10" fmla="*/ 38 w 77"/>
                <a:gd name="T11" fmla="*/ 0 h 132"/>
                <a:gd name="T12" fmla="*/ 0 w 77"/>
                <a:gd name="T13" fmla="*/ 35 h 132"/>
                <a:gd name="T14" fmla="*/ 33 w 77"/>
                <a:gd name="T15" fmla="*/ 69 h 132"/>
                <a:gd name="T16" fmla="*/ 63 w 77"/>
                <a:gd name="T17" fmla="*/ 96 h 132"/>
                <a:gd name="T18" fmla="*/ 37 w 77"/>
                <a:gd name="T19" fmla="*/ 120 h 132"/>
                <a:gd name="T20" fmla="*/ 21 w 77"/>
                <a:gd name="T21" fmla="*/ 114 h 132"/>
                <a:gd name="T22" fmla="*/ 18 w 77"/>
                <a:gd name="T23" fmla="*/ 128 h 132"/>
                <a:gd name="T24" fmla="*/ 38 w 77"/>
                <a:gd name="T25" fmla="*/ 132 h 132"/>
                <a:gd name="T26" fmla="*/ 77 w 77"/>
                <a:gd name="T27" fmla="*/ 95 h 132"/>
                <a:gd name="T28" fmla="*/ 46 w 77"/>
                <a:gd name="T29" fmla="*/ 6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7" h="132">
                  <a:moveTo>
                    <a:pt x="46" y="60"/>
                  </a:moveTo>
                  <a:cubicBezTo>
                    <a:pt x="27" y="53"/>
                    <a:pt x="14" y="49"/>
                    <a:pt x="14" y="34"/>
                  </a:cubicBezTo>
                  <a:cubicBezTo>
                    <a:pt x="14" y="20"/>
                    <a:pt x="25" y="12"/>
                    <a:pt x="38" y="12"/>
                  </a:cubicBezTo>
                  <a:cubicBezTo>
                    <a:pt x="54" y="12"/>
                    <a:pt x="59" y="24"/>
                    <a:pt x="60" y="33"/>
                  </a:cubicBezTo>
                  <a:cubicBezTo>
                    <a:pt x="74" y="33"/>
                    <a:pt x="74" y="33"/>
                    <a:pt x="74" y="33"/>
                  </a:cubicBezTo>
                  <a:cubicBezTo>
                    <a:pt x="72" y="8"/>
                    <a:pt x="54" y="0"/>
                    <a:pt x="38" y="0"/>
                  </a:cubicBezTo>
                  <a:cubicBezTo>
                    <a:pt x="19" y="0"/>
                    <a:pt x="0" y="12"/>
                    <a:pt x="0" y="35"/>
                  </a:cubicBezTo>
                  <a:cubicBezTo>
                    <a:pt x="0" y="59"/>
                    <a:pt x="22" y="66"/>
                    <a:pt x="33" y="69"/>
                  </a:cubicBezTo>
                  <a:cubicBezTo>
                    <a:pt x="48" y="74"/>
                    <a:pt x="63" y="78"/>
                    <a:pt x="63" y="96"/>
                  </a:cubicBezTo>
                  <a:cubicBezTo>
                    <a:pt x="63" y="110"/>
                    <a:pt x="51" y="120"/>
                    <a:pt x="37" y="120"/>
                  </a:cubicBezTo>
                  <a:cubicBezTo>
                    <a:pt x="33" y="120"/>
                    <a:pt x="26" y="119"/>
                    <a:pt x="21" y="114"/>
                  </a:cubicBezTo>
                  <a:cubicBezTo>
                    <a:pt x="18" y="128"/>
                    <a:pt x="18" y="128"/>
                    <a:pt x="18" y="128"/>
                  </a:cubicBezTo>
                  <a:cubicBezTo>
                    <a:pt x="24" y="131"/>
                    <a:pt x="30" y="132"/>
                    <a:pt x="38" y="132"/>
                  </a:cubicBezTo>
                  <a:cubicBezTo>
                    <a:pt x="61" y="132"/>
                    <a:pt x="77" y="115"/>
                    <a:pt x="77" y="95"/>
                  </a:cubicBezTo>
                  <a:cubicBezTo>
                    <a:pt x="77" y="71"/>
                    <a:pt x="58" y="64"/>
                    <a:pt x="46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51" name="Freeform 131">
              <a:extLst>
                <a:ext uri="{FF2B5EF4-FFF2-40B4-BE49-F238E27FC236}">
                  <a16:creationId xmlns:a16="http://schemas.microsoft.com/office/drawing/2014/main" id="{6CEC2DC0-6389-934B-A05A-890968C41F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30900" y="3609976"/>
              <a:ext cx="104775" cy="296863"/>
            </a:xfrm>
            <a:custGeom>
              <a:avLst/>
              <a:gdLst>
                <a:gd name="T0" fmla="*/ 26 w 66"/>
                <a:gd name="T1" fmla="*/ 48 h 187"/>
                <a:gd name="T2" fmla="*/ 56 w 66"/>
                <a:gd name="T3" fmla="*/ 48 h 187"/>
                <a:gd name="T4" fmla="*/ 33 w 66"/>
                <a:gd name="T5" fmla="*/ 187 h 187"/>
                <a:gd name="T6" fmla="*/ 0 w 66"/>
                <a:gd name="T7" fmla="*/ 187 h 187"/>
                <a:gd name="T8" fmla="*/ 26 w 66"/>
                <a:gd name="T9" fmla="*/ 48 h 187"/>
                <a:gd name="T10" fmla="*/ 33 w 66"/>
                <a:gd name="T11" fmla="*/ 0 h 187"/>
                <a:gd name="T12" fmla="*/ 66 w 66"/>
                <a:gd name="T13" fmla="*/ 0 h 187"/>
                <a:gd name="T14" fmla="*/ 61 w 66"/>
                <a:gd name="T15" fmla="*/ 29 h 187"/>
                <a:gd name="T16" fmla="*/ 28 w 66"/>
                <a:gd name="T17" fmla="*/ 29 h 187"/>
                <a:gd name="T18" fmla="*/ 33 w 66"/>
                <a:gd name="T1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87">
                  <a:moveTo>
                    <a:pt x="26" y="48"/>
                  </a:moveTo>
                  <a:lnTo>
                    <a:pt x="56" y="48"/>
                  </a:lnTo>
                  <a:lnTo>
                    <a:pt x="33" y="187"/>
                  </a:lnTo>
                  <a:lnTo>
                    <a:pt x="0" y="187"/>
                  </a:lnTo>
                  <a:lnTo>
                    <a:pt x="26" y="48"/>
                  </a:lnTo>
                  <a:close/>
                  <a:moveTo>
                    <a:pt x="33" y="0"/>
                  </a:moveTo>
                  <a:lnTo>
                    <a:pt x="66" y="0"/>
                  </a:lnTo>
                  <a:lnTo>
                    <a:pt x="61" y="29"/>
                  </a:lnTo>
                  <a:lnTo>
                    <a:pt x="28" y="29"/>
                  </a:lnTo>
                  <a:lnTo>
                    <a:pt x="3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7D7D7D"/>
                </a:solidFill>
                <a:latin typeface="Helvetica" pitchFamily="2" charset="0"/>
              </a:endParaRPr>
            </a:p>
          </p:txBody>
        </p:sp>
        <p:sp>
          <p:nvSpPr>
            <p:cNvPr id="52" name="Freeform 132">
              <a:extLst>
                <a:ext uri="{FF2B5EF4-FFF2-40B4-BE49-F238E27FC236}">
                  <a16:creationId xmlns:a16="http://schemas.microsoft.com/office/drawing/2014/main" id="{71400F58-7C35-2F47-9D36-12607DDED5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675" y="3678238"/>
              <a:ext cx="228600" cy="228600"/>
            </a:xfrm>
            <a:custGeom>
              <a:avLst/>
              <a:gdLst>
                <a:gd name="T0" fmla="*/ 11 w 61"/>
                <a:gd name="T1" fmla="*/ 2 h 60"/>
                <a:gd name="T2" fmla="*/ 23 w 61"/>
                <a:gd name="T3" fmla="*/ 2 h 60"/>
                <a:gd name="T4" fmla="*/ 22 w 61"/>
                <a:gd name="T5" fmla="*/ 10 h 60"/>
                <a:gd name="T6" fmla="*/ 42 w 61"/>
                <a:gd name="T7" fmla="*/ 0 h 60"/>
                <a:gd name="T8" fmla="*/ 59 w 61"/>
                <a:gd name="T9" fmla="*/ 25 h 60"/>
                <a:gd name="T10" fmla="*/ 53 w 61"/>
                <a:gd name="T11" fmla="*/ 60 h 60"/>
                <a:gd name="T12" fmla="*/ 39 w 61"/>
                <a:gd name="T13" fmla="*/ 60 h 60"/>
                <a:gd name="T14" fmla="*/ 45 w 61"/>
                <a:gd name="T15" fmla="*/ 29 h 60"/>
                <a:gd name="T16" fmla="*/ 35 w 61"/>
                <a:gd name="T17" fmla="*/ 13 h 60"/>
                <a:gd name="T18" fmla="*/ 19 w 61"/>
                <a:gd name="T19" fmla="*/ 28 h 60"/>
                <a:gd name="T20" fmla="*/ 14 w 61"/>
                <a:gd name="T21" fmla="*/ 60 h 60"/>
                <a:gd name="T22" fmla="*/ 0 w 61"/>
                <a:gd name="T23" fmla="*/ 60 h 60"/>
                <a:gd name="T24" fmla="*/ 11 w 61"/>
                <a:gd name="T25" fmla="*/ 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1" h="60">
                  <a:moveTo>
                    <a:pt x="11" y="2"/>
                  </a:moveTo>
                  <a:cubicBezTo>
                    <a:pt x="23" y="2"/>
                    <a:pt x="23" y="2"/>
                    <a:pt x="23" y="2"/>
                  </a:cubicBezTo>
                  <a:cubicBezTo>
                    <a:pt x="23" y="5"/>
                    <a:pt x="23" y="7"/>
                    <a:pt x="22" y="10"/>
                  </a:cubicBezTo>
                  <a:cubicBezTo>
                    <a:pt x="25" y="5"/>
                    <a:pt x="31" y="0"/>
                    <a:pt x="42" y="0"/>
                  </a:cubicBezTo>
                  <a:cubicBezTo>
                    <a:pt x="60" y="1"/>
                    <a:pt x="61" y="15"/>
                    <a:pt x="59" y="25"/>
                  </a:cubicBezTo>
                  <a:cubicBezTo>
                    <a:pt x="53" y="60"/>
                    <a:pt x="53" y="60"/>
                    <a:pt x="53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45" y="29"/>
                    <a:pt x="45" y="29"/>
                    <a:pt x="45" y="29"/>
                  </a:cubicBezTo>
                  <a:cubicBezTo>
                    <a:pt x="47" y="20"/>
                    <a:pt x="45" y="13"/>
                    <a:pt x="35" y="13"/>
                  </a:cubicBezTo>
                  <a:cubicBezTo>
                    <a:pt x="26" y="13"/>
                    <a:pt x="21" y="20"/>
                    <a:pt x="19" y="28"/>
                  </a:cubicBezTo>
                  <a:cubicBezTo>
                    <a:pt x="14" y="60"/>
                    <a:pt x="14" y="60"/>
                    <a:pt x="14" y="60"/>
                  </a:cubicBezTo>
                  <a:cubicBezTo>
                    <a:pt x="0" y="60"/>
                    <a:pt x="0" y="60"/>
                    <a:pt x="0" y="6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7D7D7D"/>
                </a:solidFill>
                <a:latin typeface="Helvetica" pitchFamily="2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5C1A48B-3139-2846-9603-1AB3C7AE001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74546" y="-19394"/>
            <a:ext cx="4606435" cy="6858000"/>
            <a:chOff x="517664" y="-19393"/>
            <a:chExt cx="4628149" cy="6890327"/>
          </a:xfrm>
        </p:grpSpPr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id="{F1E3CA26-BBBE-044E-83C3-9EF5B26B61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05718" y="-19393"/>
              <a:ext cx="2640095" cy="616377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>
              <a:gsLst>
                <a:gs pos="0">
                  <a:srgbClr val="AAE3F7"/>
                </a:gs>
                <a:gs pos="81000">
                  <a:srgbClr val="52B3D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dirty="0"/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118B9288-66C0-8845-A5EA-A00089D80E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214" y="4816344"/>
              <a:ext cx="910194" cy="2051928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gradFill>
              <a:gsLst>
                <a:gs pos="0">
                  <a:srgbClr val="AAE3F7"/>
                </a:gs>
                <a:gs pos="81000">
                  <a:srgbClr val="52B3D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dirty="0"/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324FA98E-5C48-274A-893C-DD0554DEFA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7664" y="-8747"/>
              <a:ext cx="3805782" cy="6879681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>
              <a:gsLst>
                <a:gs pos="0">
                  <a:srgbClr val="AAE3F7"/>
                </a:gs>
                <a:gs pos="81000">
                  <a:srgbClr val="52B3D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dirty="0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CD41D59-4C3B-C647-A389-8277F798F37E}"/>
              </a:ext>
            </a:extLst>
          </p:cNvPr>
          <p:cNvGrpSpPr/>
          <p:nvPr userDrawn="1"/>
        </p:nvGrpSpPr>
        <p:grpSpPr>
          <a:xfrm>
            <a:off x="8731250" y="365736"/>
            <a:ext cx="3223672" cy="799489"/>
            <a:chOff x="8731250" y="365736"/>
            <a:chExt cx="3223672" cy="799489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267959E5-8E17-A54D-A2C5-48593679E9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87212" y="365736"/>
              <a:ext cx="967710" cy="799489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20B953F6-ECF9-DA47-8BF4-7F3458591CE3}"/>
                </a:ext>
              </a:extLst>
            </p:cNvPr>
            <p:cNvSpPr txBox="1"/>
            <p:nvPr userDrawn="1"/>
          </p:nvSpPr>
          <p:spPr>
            <a:xfrm>
              <a:off x="8731250" y="534648"/>
              <a:ext cx="20256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/>
                  </a:solidFill>
                  <a:latin typeface="Helvetica" pitchFamily="2" charset="0"/>
                </a:rPr>
                <a:t>National Aeronautics and Space Administration</a:t>
              </a:r>
            </a:p>
          </p:txBody>
        </p: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4E5B4D01-C5FB-B94D-8288-98FF8CE7952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872056" y="384480"/>
              <a:ext cx="0" cy="762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904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83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26" Type="http://schemas.openxmlformats.org/officeDocument/2006/relationships/slideLayout" Target="../slideLayouts/slideLayout28.xml"/><Relationship Id="rId3" Type="http://schemas.openxmlformats.org/officeDocument/2006/relationships/slideLayout" Target="../slideLayouts/slideLayout5.xml"/><Relationship Id="rId21" Type="http://schemas.openxmlformats.org/officeDocument/2006/relationships/slideLayout" Target="../slideLayouts/slideLayout23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5" Type="http://schemas.openxmlformats.org/officeDocument/2006/relationships/slideLayout" Target="../slideLayouts/slideLayout27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22.xml"/><Relationship Id="rId29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2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23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Relationship Id="rId22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9.xml"/><Relationship Id="rId30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0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37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9"/>
          <p:cNvSpPr>
            <a:spLocks noChangeArrowheads="1"/>
          </p:cNvSpPr>
          <p:nvPr userDrawn="1"/>
        </p:nvSpPr>
        <p:spPr bwMode="auto">
          <a:xfrm>
            <a:off x="0" y="0"/>
            <a:ext cx="12192000" cy="84613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457200" eaLnBrk="1" fontAlgn="base" hangingPunct="1">
              <a:spcBef>
                <a:spcPct val="20000"/>
              </a:spcBef>
              <a:spcAft>
                <a:spcPct val="0"/>
              </a:spcAft>
              <a:defRPr/>
            </a:pPr>
            <a:endParaRPr lang="en-US" altLang="en-US" sz="1800" dirty="0">
              <a:solidFill>
                <a:srgbClr val="000000"/>
              </a:solidFill>
              <a:latin typeface="Arial" pitchFamily="34" charset="0"/>
              <a:cs typeface="ＭＳ Ｐゴシック" charset="0"/>
            </a:endParaRP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356632" y="49796"/>
            <a:ext cx="10769600" cy="7429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03303"/>
            <a:ext cx="10972800" cy="51228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F9B15C5C-0988-094E-B1BA-EF1B8BCD2926}" type="slidenum">
              <a:rPr lang="en-US">
                <a:ea typeface="ＭＳ Ｐゴシック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ea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914400" eaLnBrk="1" hangingPunct="1">
              <a:defRPr sz="900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D689FC-0ABB-4ECF-8F5D-3233FEDE0EA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5802" y="94518"/>
            <a:ext cx="786628" cy="65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810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802" r:id="rId2"/>
  </p:sldLayoutIdLst>
  <p:transition advClick="0"/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chemeClr val="bg1"/>
          </a:solidFill>
          <a:latin typeface="Arial Nova" panose="020B0504020202020204" pitchFamily="34" charset="0"/>
          <a:ea typeface="ヒラギノ角ゴ Pro W3" charset="-128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ヒラギノ角ゴ Pro W3" charset="-128"/>
          <a:cs typeface="Arial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ヒラギノ角ゴ Pro W3" charset="-128"/>
          <a:cs typeface="Arial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ヒラギノ角ゴ Pro W3" charset="-128"/>
          <a:cs typeface="Arial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ヒラギノ角ゴ Pro W3" charset="-128"/>
          <a:cs typeface="Arial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9pPr>
    </p:titleStyle>
    <p:bodyStyle>
      <a:lvl1pPr marL="177800" indent="-1778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b="1" kern="1200">
          <a:solidFill>
            <a:schemeClr val="tx1"/>
          </a:solidFill>
          <a:latin typeface="Arial Nova" panose="020B0504020202020204" pitchFamily="34" charset="0"/>
          <a:ea typeface="ヒラギノ角ゴ Pro W3" charset="-128"/>
          <a:cs typeface="Arial"/>
        </a:defRPr>
      </a:lvl1pPr>
      <a:lvl2pPr marL="685800" indent="-228600" algn="l" defTabSz="457200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kern="1200">
          <a:solidFill>
            <a:schemeClr val="tx1"/>
          </a:solidFill>
          <a:latin typeface="Arial Nova" panose="020B0504020202020204" pitchFamily="34" charset="0"/>
          <a:ea typeface="ヒラギノ角ゴ Pro W3" charset="-128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kern="1200">
          <a:solidFill>
            <a:schemeClr val="tx1"/>
          </a:solidFill>
          <a:latin typeface="Arial Nova" panose="020B0504020202020204" pitchFamily="34" charset="0"/>
          <a:ea typeface="ヒラギノ角ゴ Pro W3" charset="-128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Arial Nova" panose="020B0504020202020204" pitchFamily="34" charset="0"/>
          <a:ea typeface="ヒラギノ角ゴ Pro W3" charset="-128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Arial Nova" panose="020B0504020202020204" pitchFamily="34" charset="0"/>
          <a:ea typeface="ヒラギノ角ゴ Pro W3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9">
            <a:extLst>
              <a:ext uri="{FF2B5EF4-FFF2-40B4-BE49-F238E27FC236}">
                <a16:creationId xmlns:a16="http://schemas.microsoft.com/office/drawing/2014/main" id="{9844E079-3EBA-6146-BEF0-59FA495549B2}"/>
              </a:ext>
            </a:extLst>
          </p:cNvPr>
          <p:cNvSpPr>
            <a:spLocks/>
          </p:cNvSpPr>
          <p:nvPr userDrawn="1"/>
        </p:nvSpPr>
        <p:spPr bwMode="auto">
          <a:xfrm>
            <a:off x="-409208" y="0"/>
            <a:ext cx="2070763" cy="6857459"/>
          </a:xfrm>
          <a:custGeom>
            <a:avLst/>
            <a:gdLst>
              <a:gd name="T0" fmla="*/ 417 w 652"/>
              <a:gd name="T1" fmla="*/ 298 h 2160"/>
              <a:gd name="T2" fmla="*/ 566 w 652"/>
              <a:gd name="T3" fmla="*/ 0 h 2160"/>
              <a:gd name="T4" fmla="*/ 126 w 652"/>
              <a:gd name="T5" fmla="*/ 0 h 2160"/>
              <a:gd name="T6" fmla="*/ 126 w 652"/>
              <a:gd name="T7" fmla="*/ 2160 h 2160"/>
              <a:gd name="T8" fmla="*/ 475 w 652"/>
              <a:gd name="T9" fmla="*/ 2160 h 2160"/>
              <a:gd name="T10" fmla="*/ 309 w 652"/>
              <a:gd name="T11" fmla="*/ 1515 h 2160"/>
              <a:gd name="T12" fmla="*/ 595 w 652"/>
              <a:gd name="T13" fmla="*/ 2160 h 2160"/>
              <a:gd name="T14" fmla="*/ 652 w 652"/>
              <a:gd name="T15" fmla="*/ 2160 h 2160"/>
              <a:gd name="T16" fmla="*/ 417 w 652"/>
              <a:gd name="T17" fmla="*/ 298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52" h="2160">
                <a:moveTo>
                  <a:pt x="417" y="298"/>
                </a:moveTo>
                <a:cubicBezTo>
                  <a:pt x="464" y="189"/>
                  <a:pt x="512" y="94"/>
                  <a:pt x="566" y="0"/>
                </a:cubicBezTo>
                <a:cubicBezTo>
                  <a:pt x="126" y="0"/>
                  <a:pt x="126" y="0"/>
                  <a:pt x="126" y="0"/>
                </a:cubicBezTo>
                <a:cubicBezTo>
                  <a:pt x="126" y="2160"/>
                  <a:pt x="126" y="2160"/>
                  <a:pt x="126" y="2160"/>
                </a:cubicBezTo>
                <a:cubicBezTo>
                  <a:pt x="475" y="2160"/>
                  <a:pt x="475" y="2160"/>
                  <a:pt x="475" y="2160"/>
                </a:cubicBezTo>
                <a:cubicBezTo>
                  <a:pt x="324" y="1797"/>
                  <a:pt x="309" y="1515"/>
                  <a:pt x="309" y="1515"/>
                </a:cubicBezTo>
                <a:cubicBezTo>
                  <a:pt x="372" y="1772"/>
                  <a:pt x="476" y="1986"/>
                  <a:pt x="595" y="2160"/>
                </a:cubicBezTo>
                <a:cubicBezTo>
                  <a:pt x="652" y="2160"/>
                  <a:pt x="652" y="2160"/>
                  <a:pt x="652" y="2160"/>
                </a:cubicBezTo>
                <a:cubicBezTo>
                  <a:pt x="0" y="1268"/>
                  <a:pt x="417" y="298"/>
                  <a:pt x="417" y="298"/>
                </a:cubicBezTo>
                <a:close/>
              </a:path>
            </a:pathLst>
          </a:custGeom>
          <a:gradFill flip="none" rotWithShape="1">
            <a:gsLst>
              <a:gs pos="100000">
                <a:srgbClr val="255B74"/>
              </a:gs>
              <a:gs pos="22000">
                <a:srgbClr val="053446"/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FB2F5AE2-CD99-9E44-865F-D56B4EE8256E}"/>
              </a:ext>
            </a:extLst>
          </p:cNvPr>
          <p:cNvSpPr>
            <a:spLocks/>
          </p:cNvSpPr>
          <p:nvPr userDrawn="1"/>
        </p:nvSpPr>
        <p:spPr bwMode="auto">
          <a:xfrm>
            <a:off x="1490927" y="541"/>
            <a:ext cx="10701073" cy="6857459"/>
          </a:xfrm>
          <a:custGeom>
            <a:avLst/>
            <a:gdLst>
              <a:gd name="T0" fmla="*/ 1146 w 3370"/>
              <a:gd name="T1" fmla="*/ 0 h 2161"/>
              <a:gd name="T2" fmla="*/ 705 w 3370"/>
              <a:gd name="T3" fmla="*/ 1933 h 2161"/>
              <a:gd name="T4" fmla="*/ 511 w 3370"/>
              <a:gd name="T5" fmla="*/ 1 h 2161"/>
              <a:gd name="T6" fmla="*/ 420 w 3370"/>
              <a:gd name="T7" fmla="*/ 1 h 2161"/>
              <a:gd name="T8" fmla="*/ 650 w 3370"/>
              <a:gd name="T9" fmla="*/ 1903 h 2161"/>
              <a:gd name="T10" fmla="*/ 888 w 3370"/>
              <a:gd name="T11" fmla="*/ 2161 h 2161"/>
              <a:gd name="T12" fmla="*/ 3370 w 3370"/>
              <a:gd name="T13" fmla="*/ 2161 h 2161"/>
              <a:gd name="T14" fmla="*/ 3370 w 3370"/>
              <a:gd name="T15" fmla="*/ 0 h 2161"/>
              <a:gd name="T16" fmla="*/ 1146 w 3370"/>
              <a:gd name="T17" fmla="*/ 0 h 2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70" h="2161">
                <a:moveTo>
                  <a:pt x="1146" y="0"/>
                </a:moveTo>
                <a:cubicBezTo>
                  <a:pt x="143" y="904"/>
                  <a:pt x="705" y="1933"/>
                  <a:pt x="705" y="1933"/>
                </a:cubicBezTo>
                <a:cubicBezTo>
                  <a:pt x="192" y="1139"/>
                  <a:pt x="296" y="464"/>
                  <a:pt x="511" y="1"/>
                </a:cubicBezTo>
                <a:cubicBezTo>
                  <a:pt x="512" y="0"/>
                  <a:pt x="420" y="1"/>
                  <a:pt x="420" y="1"/>
                </a:cubicBezTo>
                <a:cubicBezTo>
                  <a:pt x="0" y="1063"/>
                  <a:pt x="650" y="1903"/>
                  <a:pt x="650" y="1903"/>
                </a:cubicBezTo>
                <a:cubicBezTo>
                  <a:pt x="729" y="2000"/>
                  <a:pt x="808" y="2085"/>
                  <a:pt x="888" y="2161"/>
                </a:cubicBezTo>
                <a:cubicBezTo>
                  <a:pt x="3370" y="2161"/>
                  <a:pt x="3370" y="2161"/>
                  <a:pt x="3370" y="2161"/>
                </a:cubicBezTo>
                <a:cubicBezTo>
                  <a:pt x="3370" y="0"/>
                  <a:pt x="3370" y="0"/>
                  <a:pt x="3370" y="0"/>
                </a:cubicBezTo>
                <a:lnTo>
                  <a:pt x="1146" y="0"/>
                </a:lnTo>
                <a:close/>
              </a:path>
            </a:pathLst>
          </a:custGeom>
          <a:gradFill flip="none" rotWithShape="1">
            <a:gsLst>
              <a:gs pos="100000">
                <a:srgbClr val="255B74"/>
              </a:gs>
              <a:gs pos="22000">
                <a:srgbClr val="053446"/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6A3198-B9B2-E544-8BCC-5966A77B5813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980594" y="924831"/>
            <a:ext cx="6816649" cy="64633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685391-15BF-3B46-8D6C-6D66A10CA21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119139" y="1801393"/>
            <a:ext cx="6678104" cy="369332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F12F1-512D-4A45-8158-704CFCF65D3B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9348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65CBF9"/>
                </a:solidFill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fld id="{FD1EBD71-4233-C14F-980D-3CAEF44976C6}" type="datetime1">
              <a:rPr lang="en-US" smtClean="0"/>
              <a:pPr/>
              <a:t>6/28/2023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0AE939-C78E-1049-B462-9DFD518C34A5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65CBF9"/>
                </a:solidFill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C78DD7-70A2-024C-B16F-25B6FC555592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5531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5CBF9"/>
                </a:solidFill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519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  <p:sldLayoutId id="2147483754" r:id="rId18"/>
    <p:sldLayoutId id="2147483755" r:id="rId19"/>
    <p:sldLayoutId id="2147483756" r:id="rId20"/>
    <p:sldLayoutId id="2147483757" r:id="rId21"/>
    <p:sldLayoutId id="2147483758" r:id="rId22"/>
    <p:sldLayoutId id="2147483759" r:id="rId23"/>
    <p:sldLayoutId id="2147483760" r:id="rId24"/>
    <p:sldLayoutId id="2147483761" r:id="rId25"/>
    <p:sldLayoutId id="2147483762" r:id="rId26"/>
    <p:sldLayoutId id="2147483763" r:id="rId27"/>
    <p:sldLayoutId id="2147483764" r:id="rId28"/>
    <p:sldLayoutId id="2147483868" r:id="rId2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b="0" kern="1200">
          <a:solidFill>
            <a:srgbClr val="65CBF9"/>
          </a:solidFill>
          <a:latin typeface="Helvetica" pitchFamily="2" charset="0"/>
          <a:ea typeface="+mj-ea"/>
          <a:cs typeface="Arial" panose="020B0604020202020204" pitchFamily="34" charset="0"/>
        </a:defRPr>
      </a:lvl1pPr>
    </p:titleStyle>
    <p:bodyStyle>
      <a:lvl1pPr marL="0" indent="0" algn="r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bg1"/>
          </a:solidFill>
          <a:latin typeface="Helvetica" pitchFamily="2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6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2160">
          <p15:clr>
            <a:srgbClr val="F26B43"/>
          </p15:clr>
        </p15:guide>
        <p15:guide id="4" orient="horz" pos="240">
          <p15:clr>
            <a:srgbClr val="F26B43"/>
          </p15:clr>
        </p15:guide>
        <p15:guide id="5" orient="horz" pos="4080">
          <p15:clr>
            <a:srgbClr val="F26B43"/>
          </p15:clr>
        </p15:guide>
        <p15:guide id="6" pos="240">
          <p15:clr>
            <a:srgbClr val="F26B43"/>
          </p15:clr>
        </p15:guide>
        <p15:guide id="7" pos="74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467286"/>
            <a:ext cx="10972800" cy="15218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Paper Title</a:t>
            </a:r>
            <a:br>
              <a:rPr lang="en-US" dirty="0"/>
            </a:br>
            <a:r>
              <a:rPr lang="en-US" sz="1800" dirty="0"/>
              <a:t>ICES Paper 20XX-XXX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29304" y="3079286"/>
            <a:ext cx="5987577" cy="21926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Author 1 – Affiliation</a:t>
            </a:r>
          </a:p>
          <a:p>
            <a:pPr lvl="0"/>
            <a:r>
              <a:rPr lang="en-US" dirty="0"/>
              <a:t>Author 2 – Affiliation</a:t>
            </a:r>
          </a:p>
          <a:p>
            <a:pPr lvl="0"/>
            <a:r>
              <a:rPr lang="en-US" dirty="0"/>
              <a:t>Author 3 – Affiliation</a:t>
            </a:r>
          </a:p>
          <a:p>
            <a:pPr lvl="0"/>
            <a:r>
              <a:rPr lang="en-US" dirty="0"/>
              <a:t>Author 4 – Affiliation</a:t>
            </a:r>
          </a:p>
          <a:p>
            <a:pPr lvl="0"/>
            <a:endParaRPr lang="en-US" dirty="0"/>
          </a:p>
        </p:txBody>
      </p:sp>
      <p:sp>
        <p:nvSpPr>
          <p:cNvPr id="8" name="Title Placeholder 1"/>
          <p:cNvSpPr txBox="1">
            <a:spLocks/>
          </p:cNvSpPr>
          <p:nvPr userDrawn="1"/>
        </p:nvSpPr>
        <p:spPr>
          <a:xfrm>
            <a:off x="4165600" y="2088610"/>
            <a:ext cx="4102669" cy="5473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800" dirty="0"/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B8C0F27E-226C-40EF-8B5A-4455622EE9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8534" y="6356351"/>
            <a:ext cx="5051281" cy="365125"/>
          </a:xfrm>
          <a:prstGeom prst="rect">
            <a:avLst/>
          </a:prstGeom>
        </p:spPr>
        <p:txBody>
          <a:bodyPr/>
          <a:lstStyle>
            <a:lvl1pPr algn="ctr"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51st International Conference on Environmental Systems July 10-14, 2022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EC9F2C-4CF0-497E-9C44-2CC965A961D7}"/>
              </a:ext>
            </a:extLst>
          </p:cNvPr>
          <p:cNvPicPr/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0973" y="6307239"/>
            <a:ext cx="500277" cy="5002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13978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</p:sldLayoutIdLst>
  <p:hf hdr="0" dt="0"/>
  <p:txStyles>
    <p:titleStyle>
      <a:lvl1pPr marL="0" marR="0" indent="0" algn="ctr" defTabSz="457200" rtl="0" eaLnBrk="1" fontAlgn="auto" latinLnBrk="0" hangingPunct="1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4572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Tx/>
        <a:buNone/>
        <a:tabLst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3B3E97-8A49-094E-A88D-DEBAE6F437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310" y="11939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1AEC7A-6012-D84E-BC2D-0A66356A89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4628" y="6492875"/>
            <a:ext cx="11591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033C6E5-ABCA-D247-98E1-2274F89B26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DEF85894-A28A-A349-BA20-6DFB2AAEDBA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-1"/>
            <a:ext cx="12192000" cy="89494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defRPr/>
            </a:pPr>
            <a:endParaRPr lang="en-US" altLang="en-US" sz="1800" dirty="0">
              <a:solidFill>
                <a:srgbClr val="000000"/>
              </a:solidFill>
              <a:latin typeface="Arial" pitchFamily="34" charset="0"/>
              <a:cs typeface="ＭＳ Ｐゴシック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FAE6FF-C6E4-2C42-9349-CE9B16A39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94" y="34721"/>
            <a:ext cx="10515600" cy="860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1" name="Picture 67" descr="NASA insignia RGB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7201" y="94163"/>
            <a:ext cx="899306" cy="684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9409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22" r:id="rId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752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−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0327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087438" indent="-23336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&gt;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F3B05E-CFFB-AC40-9BA6-C0519A24BE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5650" y="200026"/>
            <a:ext cx="1084086" cy="10103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1A37B7-33E7-FA46-8CFD-EB8568E4EC7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0516" y="381001"/>
            <a:ext cx="782109" cy="649752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3FB8F2-CD84-D948-8224-64A73CB52E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726914" y="6451964"/>
            <a:ext cx="1084086" cy="2190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DD30A3A-C24B-994C-902B-29D76E6E86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577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240">
          <p15:clr>
            <a:srgbClr val="F26B43"/>
          </p15:clr>
        </p15:guide>
        <p15:guide id="4" pos="7440">
          <p15:clr>
            <a:srgbClr val="F26B43"/>
          </p15:clr>
        </p15:guide>
        <p15:guide id="5" orient="horz" pos="240">
          <p15:clr>
            <a:srgbClr val="F26B43"/>
          </p15:clr>
        </p15:guide>
        <p15:guide id="6" orient="horz" pos="4056">
          <p15:clr>
            <a:srgbClr val="F26B43"/>
          </p15:clr>
        </p15:guide>
        <p15:guide id="7" orient="horz" pos="648">
          <p15:clr>
            <a:srgbClr val="F26B43"/>
          </p15:clr>
        </p15:guide>
        <p15:guide id="8" orient="horz" pos="792">
          <p15:clr>
            <a:srgbClr val="F26B43"/>
          </p15:clr>
        </p15:guide>
        <p15:guide id="9" pos="616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9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5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6.pn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Relationship Id="rId6" Type="http://schemas.openxmlformats.org/officeDocument/2006/relationships/image" Target="cid:image004.jpg@01D6F58E.8588BB20" TargetMode="External"/><Relationship Id="rId5" Type="http://schemas.openxmlformats.org/officeDocument/2006/relationships/image" Target="../media/image52.jpeg"/><Relationship Id="rId4" Type="http://schemas.openxmlformats.org/officeDocument/2006/relationships/image" Target="../media/image51.png"/><Relationship Id="rId9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png"/><Relationship Id="rId5" Type="http://schemas.openxmlformats.org/officeDocument/2006/relationships/image" Target="../media/image25.png"/><Relationship Id="rId4" Type="http://schemas.openxmlformats.org/officeDocument/2006/relationships/image" Target="../media/image3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517986" y="6356351"/>
            <a:ext cx="5051281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52</a:t>
            </a:r>
            <a:r>
              <a:rPr lang="en-US" sz="1400" baseline="30000" dirty="0" err="1">
                <a:solidFill>
                  <a:prstClr val="black"/>
                </a:solidFill>
                <a:latin typeface="Calibri"/>
              </a:rPr>
              <a:t>nd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International Conference on Environmental Systems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July 16-20, 2023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 idx="4294967295"/>
          </p:nvPr>
        </p:nvSpPr>
        <p:spPr>
          <a:xfrm>
            <a:off x="1928826" y="-310465"/>
            <a:ext cx="8229600" cy="29082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/>
              <a:t>NASA Crew Health &amp; Performance Capability Development for Exploration: 2022 to 2023 Overview</a:t>
            </a:r>
            <a:br>
              <a:rPr lang="en-US" dirty="0"/>
            </a:br>
            <a:r>
              <a:rPr lang="en-US" sz="2000" dirty="0"/>
              <a:t>ICES Paper 2023-255</a:t>
            </a:r>
            <a:br>
              <a:rPr lang="en-US" sz="2000" dirty="0"/>
            </a:br>
            <a:r>
              <a:rPr lang="en-US" sz="2000" dirty="0"/>
              <a:t>18 July 2023</a:t>
            </a:r>
            <a:endParaRPr lang="en-US" dirty="0"/>
          </a:p>
        </p:txBody>
      </p:sp>
      <p:pic>
        <p:nvPicPr>
          <p:cNvPr id="3076" name="Picture 4" descr="Image result for nasa meatball logo">
            <a:extLst>
              <a:ext uri="{FF2B5EF4-FFF2-40B4-BE49-F238E27FC236}">
                <a16:creationId xmlns:a16="http://schemas.microsoft.com/office/drawing/2014/main" id="{7AD3873D-75E1-4F2E-9070-925B3D2CE7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525" r="23519"/>
          <a:stretch/>
        </p:blipFill>
        <p:spPr bwMode="auto">
          <a:xfrm>
            <a:off x="10659169" y="0"/>
            <a:ext cx="1405043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8"/>
          <p:cNvSpPr>
            <a:spLocks noGrp="1"/>
          </p:cNvSpPr>
          <p:nvPr>
            <p:ph idx="4294967295"/>
          </p:nvPr>
        </p:nvSpPr>
        <p:spPr>
          <a:xfrm>
            <a:off x="523783" y="2943496"/>
            <a:ext cx="10990555" cy="3261359"/>
          </a:xfrm>
        </p:spPr>
        <p:txBody>
          <a:bodyPr>
            <a:normAutofit fontScale="92500" lnSpcReduction="20000"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Andrew F.J. Abercromby, Ph.D., Grace L. Douglas, Ph.D., Kent L. Kalogera, Karina Marshall-Goebel, Jeffrey Somers,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Rahul Suresh, M.D., M.P.H., Moriah S. Thompson, M.D., M.P.H., Scott J. Wood, Ph.D.</a:t>
            </a:r>
          </a:p>
          <a:p>
            <a:pPr marL="0" marR="0" algn="ctr">
              <a:spcBef>
                <a:spcPts val="0"/>
              </a:spcBef>
              <a:spcAft>
                <a:spcPts val="1200"/>
              </a:spcAft>
            </a:pPr>
            <a:r>
              <a:rPr lang="en-US" sz="1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NASA Johnson Space Center, Houston, TX 77058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Ralph Fritsche</a:t>
            </a:r>
          </a:p>
          <a:p>
            <a:pPr marL="0" marR="0" algn="ctr">
              <a:spcBef>
                <a:spcPts val="0"/>
              </a:spcBef>
              <a:spcAft>
                <a:spcPts val="1200"/>
              </a:spcAft>
            </a:pPr>
            <a:r>
              <a:rPr lang="en-US" sz="1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NASA Kennedy Space Center, Merritt Island, FL 32815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Emma Y. Hwang, Ph.D.</a:t>
            </a:r>
          </a:p>
          <a:p>
            <a:pPr marL="0" marR="0" algn="ctr">
              <a:spcBef>
                <a:spcPts val="0"/>
              </a:spcBef>
              <a:spcAft>
                <a:spcPts val="1200"/>
              </a:spcAft>
            </a:pPr>
            <a:r>
              <a:rPr lang="en-US" sz="1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KBR, Houston, TX 77058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Justin D. Yang</a:t>
            </a:r>
          </a:p>
          <a:p>
            <a:pPr marL="0" marR="0" algn="ctr">
              <a:spcBef>
                <a:spcPts val="0"/>
              </a:spcBef>
              <a:spcAft>
                <a:spcPts val="1200"/>
              </a:spcAft>
            </a:pPr>
            <a:r>
              <a:rPr lang="en-US" sz="1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Aegis Aerospace, Houston, TX 77058</a:t>
            </a:r>
          </a:p>
          <a:p>
            <a:pPr marL="0" marR="0" algn="ctr">
              <a:spcBef>
                <a:spcPts val="0"/>
              </a:spcBef>
              <a:spcAft>
                <a:spcPts val="1200"/>
              </a:spcAft>
            </a:pPr>
            <a:r>
              <a:rPr lang="en-US" sz="1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James L. Broyan </a:t>
            </a:r>
          </a:p>
          <a:p>
            <a:pPr marL="0" marR="0" algn="ctr">
              <a:spcBef>
                <a:spcPts val="0"/>
              </a:spcBef>
              <a:spcAft>
                <a:spcPts val="1200"/>
              </a:spcAft>
            </a:pPr>
            <a:r>
              <a:rPr lang="en-US" sz="1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NASA Headquarters, Washington, D.C. 20546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8DB269-CC26-44AC-AE61-B056ED8DA1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788" y="169625"/>
            <a:ext cx="1836876" cy="81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21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9487" y="495300"/>
            <a:ext cx="11142568" cy="646331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Example of Human System Capability Gaps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4A7C5D-C027-4967-95B6-CC43A337F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946" y="1372991"/>
            <a:ext cx="10572108" cy="4831815"/>
          </a:xfrm>
          <a:prstGeom prst="rect">
            <a:avLst/>
          </a:prstGeom>
        </p:spPr>
      </p:pic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21F4CD7F-EDC3-B5EA-6BC6-E68DF51D0E60}"/>
              </a:ext>
            </a:extLst>
          </p:cNvPr>
          <p:cNvSpPr txBox="1">
            <a:spLocks/>
          </p:cNvSpPr>
          <p:nvPr/>
        </p:nvSpPr>
        <p:spPr>
          <a:xfrm>
            <a:off x="3517986" y="6356351"/>
            <a:ext cx="505128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defRPr/>
            </a:pPr>
            <a:r>
              <a:rPr lang="en-US" sz="1400" dirty="0">
                <a:solidFill>
                  <a:schemeClr val="bg1"/>
                </a:solidFill>
                <a:latin typeface="Calibri"/>
              </a:rPr>
              <a:t>52</a:t>
            </a:r>
            <a:r>
              <a:rPr lang="en-US" sz="1400" baseline="30000" dirty="0">
                <a:solidFill>
                  <a:schemeClr val="bg1"/>
                </a:solidFill>
                <a:latin typeface="Calibri"/>
              </a:rPr>
              <a:t>nd</a:t>
            </a:r>
            <a:r>
              <a:rPr lang="en-US" sz="1400" dirty="0">
                <a:solidFill>
                  <a:schemeClr val="bg1"/>
                </a:solidFill>
                <a:latin typeface="Calibri"/>
              </a:rPr>
              <a:t> International Conference on Environmental Systems </a:t>
            </a:r>
            <a:br>
              <a:rPr lang="en-US" sz="1400" dirty="0">
                <a:solidFill>
                  <a:schemeClr val="bg1"/>
                </a:solidFill>
                <a:latin typeface="Calibri"/>
              </a:rPr>
            </a:br>
            <a:r>
              <a:rPr lang="en-US" sz="1400" dirty="0">
                <a:solidFill>
                  <a:schemeClr val="bg1"/>
                </a:solidFill>
                <a:latin typeface="Calibri"/>
              </a:rPr>
              <a:t>July 16-20, 2023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9D6D0A28-D529-89C6-8153-AA95D08D0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2703" y="6356350"/>
            <a:ext cx="62581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C51FE-49D9-314D-9957-ABBF7DDE8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05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5A528F2-FAE9-45E0-A54D-3446E7E62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468" y="623392"/>
            <a:ext cx="2290232" cy="1607060"/>
          </a:xfrm>
          <a:noFill/>
          <a:ln w="19050">
            <a:solidFill>
              <a:schemeClr val="tx1"/>
            </a:solidFill>
          </a:ln>
        </p:spPr>
        <p:txBody>
          <a:bodyPr vert="horz" wrap="square" lIns="91440" tIns="45720" rIns="91440" bIns="45720" rtlCol="0" anchor="ctr">
            <a:normAutofit fontScale="90000"/>
          </a:bodyPr>
          <a:lstStyle/>
          <a:p>
            <a:pPr algn="ctr"/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2022 Human System Capability Gaps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E9B7EC-1F0C-4F7A-84FD-C90E4E2DB6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183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72F8CE3-7D9C-4AA2-88D8-B653B51B10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Helvetica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Helvetica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865D96-6B23-4383-B028-2118BAEA37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1"/>
          <a:stretch/>
        </p:blipFill>
        <p:spPr bwMode="auto">
          <a:xfrm>
            <a:off x="3463833" y="133661"/>
            <a:ext cx="8152189" cy="658781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23626EF7-03FB-3916-FBB7-095522E47EDB}"/>
              </a:ext>
            </a:extLst>
          </p:cNvPr>
          <p:cNvSpPr txBox="1">
            <a:spLocks/>
          </p:cNvSpPr>
          <p:nvPr/>
        </p:nvSpPr>
        <p:spPr>
          <a:xfrm>
            <a:off x="11472703" y="6356350"/>
            <a:ext cx="62581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2E8C51FE-49D9-314D-9957-ABBF7DDE8782}" type="slidenum">
              <a:rPr lang="en-US" sz="1200" smtClean="0">
                <a:latin typeface="Helvetica" pitchFamily="2" charset="0"/>
                <a:cs typeface="Arial" panose="020B0604020202020204" pitchFamily="34" charset="0"/>
              </a:rPr>
              <a:pPr algn="r">
                <a:defRPr/>
              </a:pPr>
              <a:t>10</a:t>
            </a:fld>
            <a:endParaRPr lang="en-US" sz="1200" dirty="0">
              <a:latin typeface="Helvetica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2570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D676CF3-491D-4C84-BC8A-D9753F6AF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105834"/>
            <a:ext cx="6918779" cy="646331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CHP Capability Area Updates</a:t>
            </a:r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F2C66BA4-72EC-1B4F-3B68-9EFECB6484C5}"/>
              </a:ext>
            </a:extLst>
          </p:cNvPr>
          <p:cNvSpPr txBox="1">
            <a:spLocks/>
          </p:cNvSpPr>
          <p:nvPr/>
        </p:nvSpPr>
        <p:spPr>
          <a:xfrm>
            <a:off x="3517986" y="6356351"/>
            <a:ext cx="505128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defRPr/>
            </a:pPr>
            <a:r>
              <a:rPr lang="en-US" sz="1400" dirty="0">
                <a:solidFill>
                  <a:schemeClr val="bg1"/>
                </a:solidFill>
                <a:latin typeface="Calibri"/>
              </a:rPr>
              <a:t>52</a:t>
            </a:r>
            <a:r>
              <a:rPr lang="en-US" sz="1400" baseline="30000" dirty="0">
                <a:solidFill>
                  <a:schemeClr val="bg1"/>
                </a:solidFill>
                <a:latin typeface="Calibri"/>
              </a:rPr>
              <a:t>nd</a:t>
            </a:r>
            <a:r>
              <a:rPr lang="en-US" sz="1400" dirty="0">
                <a:solidFill>
                  <a:schemeClr val="bg1"/>
                </a:solidFill>
                <a:latin typeface="Calibri"/>
              </a:rPr>
              <a:t> International Conference on Environmental Systems </a:t>
            </a:r>
            <a:br>
              <a:rPr lang="en-US" sz="1400" dirty="0">
                <a:solidFill>
                  <a:schemeClr val="bg1"/>
                </a:solidFill>
                <a:latin typeface="Calibri"/>
              </a:rPr>
            </a:br>
            <a:r>
              <a:rPr lang="en-US" sz="1400" dirty="0">
                <a:solidFill>
                  <a:schemeClr val="bg1"/>
                </a:solidFill>
                <a:latin typeface="Calibri"/>
              </a:rPr>
              <a:t>July 16-20,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F9D48F-2BE1-84B3-6CD6-358F417A6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2703" y="6356350"/>
            <a:ext cx="62581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C51FE-49D9-314D-9957-ABBF7DDE8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05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>
            <a:extLst>
              <a:ext uri="{FF2B5EF4-FFF2-40B4-BE49-F238E27FC236}">
                <a16:creationId xmlns:a16="http://schemas.microsoft.com/office/drawing/2014/main" id="{F7C7A2C5-2A3C-43FE-A372-C60065C88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owchart: Manual Operation 1">
            <a:extLst>
              <a:ext uri="{FF2B5EF4-FFF2-40B4-BE49-F238E27FC236}">
                <a16:creationId xmlns:a16="http://schemas.microsoft.com/office/drawing/2014/main" id="{AB106211-9028-4640-A253-8C9C9177B306}"/>
              </a:ext>
            </a:extLst>
          </p:cNvPr>
          <p:cNvSpPr/>
          <p:nvPr/>
        </p:nvSpPr>
        <p:spPr>
          <a:xfrm rot="5400000">
            <a:off x="5277087" y="-119594"/>
            <a:ext cx="6464981" cy="7355346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7069"/>
              <a:gd name="connsiteX1" fmla="*/ 10000 w 10000"/>
              <a:gd name="connsiteY1" fmla="*/ 0 h 17069"/>
              <a:gd name="connsiteX2" fmla="*/ 8000 w 10000"/>
              <a:gd name="connsiteY2" fmla="*/ 10000 h 17069"/>
              <a:gd name="connsiteX3" fmla="*/ 2724 w 10000"/>
              <a:gd name="connsiteY3" fmla="*/ 17069 h 17069"/>
              <a:gd name="connsiteX4" fmla="*/ 0 w 10000"/>
              <a:gd name="connsiteY4" fmla="*/ 0 h 17069"/>
              <a:gd name="connsiteX0" fmla="*/ 0 w 10000"/>
              <a:gd name="connsiteY0" fmla="*/ 0 h 17120"/>
              <a:gd name="connsiteX1" fmla="*/ 10000 w 10000"/>
              <a:gd name="connsiteY1" fmla="*/ 0 h 17120"/>
              <a:gd name="connsiteX2" fmla="*/ 8539 w 10000"/>
              <a:gd name="connsiteY2" fmla="*/ 17120 h 17120"/>
              <a:gd name="connsiteX3" fmla="*/ 2724 w 10000"/>
              <a:gd name="connsiteY3" fmla="*/ 17069 h 17120"/>
              <a:gd name="connsiteX4" fmla="*/ 0 w 10000"/>
              <a:gd name="connsiteY4" fmla="*/ 0 h 17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7120">
                <a:moveTo>
                  <a:pt x="0" y="0"/>
                </a:moveTo>
                <a:lnTo>
                  <a:pt x="10000" y="0"/>
                </a:lnTo>
                <a:lnTo>
                  <a:pt x="8539" y="17120"/>
                </a:lnTo>
                <a:lnTo>
                  <a:pt x="2724" y="17069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1D7BDF5-FD17-4D35-81F8-00B151645A1A}"/>
              </a:ext>
            </a:extLst>
          </p:cNvPr>
          <p:cNvSpPr txBox="1"/>
          <p:nvPr/>
        </p:nvSpPr>
        <p:spPr>
          <a:xfrm>
            <a:off x="5584371" y="-13293"/>
            <a:ext cx="5850413" cy="1513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  <a:defRPr/>
            </a:pPr>
            <a:r>
              <a:rPr lang="en-US" sz="2800" dirty="0">
                <a:solidFill>
                  <a:srgbClr val="FFFFFF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Protecting crew health and performance during suited testing, training and operations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gency FB" panose="020B0503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Content Placeholder 7">
            <a:extLst>
              <a:ext uri="{FF2B5EF4-FFF2-40B4-BE49-F238E27FC236}">
                <a16:creationId xmlns:a16="http://schemas.microsoft.com/office/drawing/2014/main" id="{7F64EFDB-7ADD-4701-B561-9BC934404DC9}"/>
              </a:ext>
            </a:extLst>
          </p:cNvPr>
          <p:cNvSpPr txBox="1">
            <a:spLocks/>
          </p:cNvSpPr>
          <p:nvPr/>
        </p:nvSpPr>
        <p:spPr>
          <a:xfrm>
            <a:off x="195079" y="3750669"/>
            <a:ext cx="7984341" cy="1696905"/>
          </a:xfrm>
          <a:prstGeom prst="rect">
            <a:avLst/>
          </a:prstGeom>
          <a:solidFill>
            <a:schemeClr val="tx1">
              <a:alpha val="41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285750" marR="0" lvl="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 panose="020B0503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>
              <a:defRPr/>
            </a:pPr>
            <a:endParaRPr lang="en-US" sz="2000" dirty="0"/>
          </a:p>
          <a:p>
            <a:pPr lvl="0">
              <a:defRPr/>
            </a:pPr>
            <a:r>
              <a:rPr lang="en-US" sz="2000" dirty="0"/>
              <a:t>Prebreathe protocols only valid for microgravity EVAs &amp; specific atmospheres</a:t>
            </a:r>
          </a:p>
          <a:p>
            <a:pPr lvl="0">
              <a:defRPr/>
            </a:pPr>
            <a:r>
              <a:rPr lang="en-US" sz="2000" dirty="0"/>
              <a:t>Ground, ISS, and Apollo suit injuries documented; 27 potential injury mechanisms identified</a:t>
            </a:r>
          </a:p>
          <a:p>
            <a:pPr lvl="0">
              <a:defRPr/>
            </a:pPr>
            <a:r>
              <a:rPr lang="en-US" sz="2000" dirty="0"/>
              <a:t>Crew capabilities &amp; constraints adequately known for ISS EVA only</a:t>
            </a:r>
          </a:p>
          <a:p>
            <a:pPr lvl="0">
              <a:defRPr/>
            </a:pPr>
            <a:r>
              <a:rPr lang="en-US" sz="2000" dirty="0"/>
              <a:t>Limited crew state monitoring (metabolic &amp; heart rate); fully ground-based decision support</a:t>
            </a:r>
          </a:p>
        </p:txBody>
      </p:sp>
      <p:sp>
        <p:nvSpPr>
          <p:cNvPr id="20" name="Rectangle: Diagonal Corners Snipped 19">
            <a:extLst>
              <a:ext uri="{FF2B5EF4-FFF2-40B4-BE49-F238E27FC236}">
                <a16:creationId xmlns:a16="http://schemas.microsoft.com/office/drawing/2014/main" id="{DB165970-37E0-4E02-8C7B-00B8B40E4EEE}"/>
              </a:ext>
            </a:extLst>
          </p:cNvPr>
          <p:cNvSpPr/>
          <p:nvPr/>
        </p:nvSpPr>
        <p:spPr>
          <a:xfrm>
            <a:off x="381000" y="67431"/>
            <a:ext cx="5011048" cy="746339"/>
          </a:xfrm>
          <a:prstGeom prst="snip2DiagRect">
            <a:avLst>
              <a:gd name="adj1" fmla="val 0"/>
              <a:gd name="adj2" fmla="val 29429"/>
            </a:avLst>
          </a:prstGeom>
          <a:solidFill>
            <a:srgbClr val="7F7F7F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5475" marR="0" lvl="0" indent="-55563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SPACESUIT PHYSIOLOGY </a:t>
            </a:r>
          </a:p>
          <a:p>
            <a:pPr marL="625475" marR="0" lvl="0" indent="-55563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&amp; PERFORMANCE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12ABC9B-507D-413B-9CA4-083B84282E4D}"/>
              </a:ext>
            </a:extLst>
          </p:cNvPr>
          <p:cNvSpPr txBox="1"/>
          <p:nvPr/>
        </p:nvSpPr>
        <p:spPr>
          <a:xfrm>
            <a:off x="481371" y="3797846"/>
            <a:ext cx="62288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4BFEF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Arial" panose="020B0604020202020204" pitchFamily="34" charset="0"/>
              </a:rPr>
              <a:t>Current Capabilities (ISS)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  <p:sp>
        <p:nvSpPr>
          <p:cNvPr id="26" name="TextBox 53">
            <a:extLst>
              <a:ext uri="{FF2B5EF4-FFF2-40B4-BE49-F238E27FC236}">
                <a16:creationId xmlns:a16="http://schemas.microsoft.com/office/drawing/2014/main" id="{0B0587ED-81D8-4EE3-9DC5-530EC3B83BFC}"/>
              </a:ext>
            </a:extLst>
          </p:cNvPr>
          <p:cNvSpPr txBox="1"/>
          <p:nvPr/>
        </p:nvSpPr>
        <p:spPr>
          <a:xfrm>
            <a:off x="195078" y="897028"/>
            <a:ext cx="5002299" cy="278892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285750" lvl="0" indent="-285750" algn="l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FFFFFF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Decompression sickness risk quantified and efficiently mitigated for exploration destinations </a:t>
            </a:r>
          </a:p>
          <a:p>
            <a:pPr marL="285750" lvl="0" indent="-285750" algn="l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FFFFFF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Suited injury risk quantified and mitigated for all anthropometries </a:t>
            </a:r>
          </a:p>
          <a:p>
            <a:pPr marL="285750" lvl="0" indent="-285750" algn="l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FFFFFF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Physiological &amp; cognitive capabilities &amp; constraints understood for all tasks</a:t>
            </a:r>
          </a:p>
          <a:p>
            <a:pPr marL="285750" lvl="0" indent="-285750" algn="l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FFFFFF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Physiological &amp; cognitive monitoring and decision support solutions identified for operations with delayed or interrupted space-ground comm</a:t>
            </a:r>
          </a:p>
        </p:txBody>
      </p:sp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7258DF6F-4547-4031-8FB1-1F2C4D6126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4309071"/>
              </p:ext>
            </p:extLst>
          </p:nvPr>
        </p:nvGraphicFramePr>
        <p:xfrm>
          <a:off x="195079" y="5522353"/>
          <a:ext cx="11399806" cy="1250950"/>
        </p:xfrm>
        <a:graphic>
          <a:graphicData uri="http://schemas.openxmlformats.org/drawingml/2006/table">
            <a:tbl>
              <a:tblPr firstRow="1">
                <a:tableStyleId>{93296810-A885-4BE3-A3E7-6D5BEEA58F35}</a:tableStyleId>
              </a:tblPr>
              <a:tblGrid>
                <a:gridCol w="3967706">
                  <a:extLst>
                    <a:ext uri="{9D8B030D-6E8A-4147-A177-3AD203B41FA5}">
                      <a16:colId xmlns:a16="http://schemas.microsoft.com/office/drawing/2014/main" val="1665169984"/>
                    </a:ext>
                  </a:extLst>
                </a:gridCol>
                <a:gridCol w="898275">
                  <a:extLst>
                    <a:ext uri="{9D8B030D-6E8A-4147-A177-3AD203B41FA5}">
                      <a16:colId xmlns:a16="http://schemas.microsoft.com/office/drawing/2014/main" val="2250071550"/>
                    </a:ext>
                  </a:extLst>
                </a:gridCol>
                <a:gridCol w="1492453">
                  <a:extLst>
                    <a:ext uri="{9D8B030D-6E8A-4147-A177-3AD203B41FA5}">
                      <a16:colId xmlns:a16="http://schemas.microsoft.com/office/drawing/2014/main" val="105556663"/>
                    </a:ext>
                  </a:extLst>
                </a:gridCol>
                <a:gridCol w="5041372">
                  <a:extLst>
                    <a:ext uri="{9D8B030D-6E8A-4147-A177-3AD203B41FA5}">
                      <a16:colId xmlns:a16="http://schemas.microsoft.com/office/drawing/2014/main" val="1672272332"/>
                    </a:ext>
                  </a:extLst>
                </a:gridCol>
              </a:tblGrid>
              <a:tr h="5637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Capability Gap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Agency FB" panose="020B0503020202020204" pitchFamily="34" charset="0"/>
                      </a:endParaRPr>
                    </a:p>
                  </a:txBody>
                  <a:tcPr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Gaps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Agency FB" panose="020B0503020202020204" pitchFamily="34" charset="0"/>
                      </a:endParaRPr>
                    </a:p>
                  </a:txBody>
                  <a:tcPr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Priority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Agency FB" panose="020B0503020202020204" pitchFamily="34" charset="0"/>
                      </a:endParaRPr>
                    </a:p>
                  </a:txBody>
                  <a:tcPr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Projects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Agency FB" panose="020B0503020202020204" pitchFamily="34" charset="0"/>
                      </a:endParaRPr>
                    </a:p>
                  </a:txBody>
                  <a:tcPr marR="6350" marT="6350" marB="0" anchor="ctr"/>
                </a:tc>
                <a:extLst>
                  <a:ext uri="{0D108BD9-81ED-4DB2-BD59-A6C34878D82A}">
                    <a16:rowId xmlns:a16="http://schemas.microsoft.com/office/drawing/2014/main" val="2323646384"/>
                  </a:ext>
                </a:extLst>
              </a:tr>
              <a:tr h="21158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gency FB" panose="020B0503020202020204" pitchFamily="34" charset="0"/>
                        </a:rPr>
                        <a:t>Spacesuit Fit &amp; Injury</a:t>
                      </a:r>
                    </a:p>
                  </a:txBody>
                  <a:tcPr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gency FB" panose="020B0503020202020204" pitchFamily="34" charset="0"/>
                        </a:rPr>
                        <a:t>2938</a:t>
                      </a:r>
                    </a:p>
                  </a:txBody>
                  <a:tcPr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gency FB" panose="020B0503020202020204" pitchFamily="34" charset="0"/>
                        </a:rPr>
                        <a:t>Mid-term Enabling </a:t>
                      </a:r>
                    </a:p>
                  </a:txBody>
                  <a:tcPr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gency FB" panose="020B0503020202020204" pitchFamily="34" charset="0"/>
                        </a:rPr>
                        <a:t>Spacesuit Fit &amp; Injury Technologies (S-FIT)</a:t>
                      </a:r>
                    </a:p>
                  </a:txBody>
                  <a:tcPr marR="6350" marT="6350" marB="0" anchor="ctr"/>
                </a:tc>
                <a:extLst>
                  <a:ext uri="{0D108BD9-81ED-4DB2-BD59-A6C34878D82A}">
                    <a16:rowId xmlns:a16="http://schemas.microsoft.com/office/drawing/2014/main" val="577843799"/>
                  </a:ext>
                </a:extLst>
              </a:tr>
              <a:tr h="10247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gency FB" panose="020B0503020202020204" pitchFamily="34" charset="0"/>
                        </a:rPr>
                        <a:t>Suited Physiology &amp; Performance</a:t>
                      </a:r>
                    </a:p>
                  </a:txBody>
                  <a:tcPr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gency FB" panose="020B0503020202020204" pitchFamily="34" charset="0"/>
                        </a:rPr>
                        <a:t>2937</a:t>
                      </a:r>
                    </a:p>
                  </a:txBody>
                  <a:tcPr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gency FB" panose="020B0503020202020204" pitchFamily="34" charset="0"/>
                        </a:rPr>
                        <a:t>Mid-term Enabling </a:t>
                      </a:r>
                    </a:p>
                  </a:txBody>
                  <a:tcPr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gency FB" panose="020B0503020202020204" pitchFamily="34" charset="0"/>
                        </a:rPr>
                        <a:t>Crew State &amp; Risk Model (CSRM)</a:t>
                      </a:r>
                    </a:p>
                  </a:txBody>
                  <a:tcPr marR="6350" marT="6350" marB="0" anchor="ctr"/>
                </a:tc>
                <a:extLst>
                  <a:ext uri="{0D108BD9-81ED-4DB2-BD59-A6C34878D82A}">
                    <a16:rowId xmlns:a16="http://schemas.microsoft.com/office/drawing/2014/main" val="786870165"/>
                  </a:ext>
                </a:extLst>
              </a:tr>
              <a:tr h="5189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gency FB" panose="020B0503020202020204" pitchFamily="34" charset="0"/>
                        </a:rPr>
                        <a:t>Suited Autonomous Health Monitoring &amp; Decision Support</a:t>
                      </a:r>
                    </a:p>
                  </a:txBody>
                  <a:tcPr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gency FB" panose="020B0503020202020204" pitchFamily="34" charset="0"/>
                        </a:rPr>
                        <a:t>2941</a:t>
                      </a:r>
                    </a:p>
                  </a:txBody>
                  <a:tcPr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gency FB" panose="020B0503020202020204" pitchFamily="34" charset="0"/>
                        </a:rPr>
                        <a:t>Near-term Enabling </a:t>
                      </a:r>
                    </a:p>
                  </a:txBody>
                  <a:tcPr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gency FB" panose="020B0503020202020204" pitchFamily="34" charset="0"/>
                        </a:rPr>
                        <a:t>Personalized EVA Informatics &amp; Decision Support (PersEIDS)</a:t>
                      </a:r>
                    </a:p>
                  </a:txBody>
                  <a:tcPr marR="6350" marT="6350" marB="0" anchor="ctr"/>
                </a:tc>
                <a:extLst>
                  <a:ext uri="{0D108BD9-81ED-4DB2-BD59-A6C34878D82A}">
                    <a16:rowId xmlns:a16="http://schemas.microsoft.com/office/drawing/2014/main" val="1525518738"/>
                  </a:ext>
                </a:extLst>
              </a:tr>
              <a:tr h="5189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gency FB" panose="020B0503020202020204" pitchFamily="34" charset="0"/>
                        </a:rPr>
                        <a:t>Decompression Stress Prediction &amp; Mitigation</a:t>
                      </a:r>
                    </a:p>
                  </a:txBody>
                  <a:tcPr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gency FB" panose="020B0503020202020204" pitchFamily="34" charset="0"/>
                        </a:rPr>
                        <a:t>2943</a:t>
                      </a:r>
                    </a:p>
                  </a:txBody>
                  <a:tcPr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gency FB" panose="020B0503020202020204" pitchFamily="34" charset="0"/>
                        </a:rPr>
                        <a:t>Mid-term Enabling </a:t>
                      </a:r>
                    </a:p>
                  </a:txBody>
                  <a:tcPr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gency FB" panose="020B0503020202020204" pitchFamily="34" charset="0"/>
                        </a:rPr>
                        <a:t>Aerospace Estimation Tool for Hypobaric Exposure Risk (AETHER)</a:t>
                      </a:r>
                    </a:p>
                  </a:txBody>
                  <a:tcPr marR="6350" marT="6350" marB="0" anchor="ctr"/>
                </a:tc>
                <a:extLst>
                  <a:ext uri="{0D108BD9-81ED-4DB2-BD59-A6C34878D82A}">
                    <a16:rowId xmlns:a16="http://schemas.microsoft.com/office/drawing/2014/main" val="3252906568"/>
                  </a:ext>
                </a:extLst>
              </a:tr>
            </a:tbl>
          </a:graphicData>
        </a:graphic>
      </p:graphicFrame>
      <p:pic>
        <p:nvPicPr>
          <p:cNvPr id="21" name="Picture 20">
            <a:extLst>
              <a:ext uri="{FF2B5EF4-FFF2-40B4-BE49-F238E27FC236}">
                <a16:creationId xmlns:a16="http://schemas.microsoft.com/office/drawing/2014/main" id="{A227A846-F4F1-4DF5-BA0F-3BC1157CD80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29" y="111840"/>
            <a:ext cx="632786" cy="632786"/>
          </a:xfrm>
          <a:prstGeom prst="rect">
            <a:avLst/>
          </a:prstGeom>
        </p:spPr>
      </p:pic>
      <p:pic>
        <p:nvPicPr>
          <p:cNvPr id="37" name="Picture 36" descr="Graphical user interface&#10;&#10;Description automatically generated">
            <a:extLst>
              <a:ext uri="{FF2B5EF4-FFF2-40B4-BE49-F238E27FC236}">
                <a16:creationId xmlns:a16="http://schemas.microsoft.com/office/drawing/2014/main" id="{FAF8368C-24D3-4B1F-B680-386FDCF92D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35" t="6558" r="11570" b="53229"/>
          <a:stretch/>
        </p:blipFill>
        <p:spPr>
          <a:xfrm>
            <a:off x="9687025" y="1005792"/>
            <a:ext cx="2364141" cy="239392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9" name="Picture 28" descr="Graphical user interface&#10;&#10;Description automatically generated">
            <a:extLst>
              <a:ext uri="{FF2B5EF4-FFF2-40B4-BE49-F238E27FC236}">
                <a16:creationId xmlns:a16="http://schemas.microsoft.com/office/drawing/2014/main" id="{32BD96B7-8A04-4404-B680-5C7A6144D4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6" t="50535" r="52690" b="3324"/>
          <a:stretch/>
        </p:blipFill>
        <p:spPr>
          <a:xfrm>
            <a:off x="8567489" y="3139622"/>
            <a:ext cx="3277464" cy="230919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0BCA47E9-EA0E-4414-9B6A-1B58F3BF8CA2}"/>
              </a:ext>
            </a:extLst>
          </p:cNvPr>
          <p:cNvSpPr/>
          <p:nvPr/>
        </p:nvSpPr>
        <p:spPr>
          <a:xfrm>
            <a:off x="8702774" y="5104976"/>
            <a:ext cx="3142179" cy="400110"/>
          </a:xfrm>
          <a:prstGeom prst="rect">
            <a:avLst/>
          </a:prstGeom>
          <a:solidFill>
            <a:schemeClr val="tx1">
              <a:alpha val="29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PersEIDS Testing in APACHE</a:t>
            </a:r>
          </a:p>
        </p:txBody>
      </p:sp>
      <p:pic>
        <p:nvPicPr>
          <p:cNvPr id="41" name="Picture 40" descr="A picture containing indoor&#10;&#10;Description automatically generated">
            <a:extLst>
              <a:ext uri="{FF2B5EF4-FFF2-40B4-BE49-F238E27FC236}">
                <a16:creationId xmlns:a16="http://schemas.microsoft.com/office/drawing/2014/main" id="{B16BBB56-3E6A-4180-915F-E430053EF4A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268" t="20451"/>
          <a:stretch/>
        </p:blipFill>
        <p:spPr>
          <a:xfrm rot="5400000">
            <a:off x="8355902" y="1334896"/>
            <a:ext cx="1994196" cy="157102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E7C627F-6510-478B-B4AF-309C392865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2978" y="1123310"/>
            <a:ext cx="3083817" cy="227332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2107DEAB-09B8-473C-ABB2-AB2F861722B7}"/>
              </a:ext>
            </a:extLst>
          </p:cNvPr>
          <p:cNvSpPr/>
          <p:nvPr/>
        </p:nvSpPr>
        <p:spPr>
          <a:xfrm>
            <a:off x="5328009" y="2993371"/>
            <a:ext cx="31421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Suited Fit &amp; Injury</a:t>
            </a:r>
            <a:r>
              <a:rPr lang="en-US" sz="2000" dirty="0">
                <a:latin typeface="Agency FB" panose="020B0503020202020204" pitchFamily="34" charset="0"/>
              </a:rPr>
              <a:t> Technologies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6C9D8F89-D1F5-829F-9EDE-B73A47053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2703" y="6356350"/>
            <a:ext cx="62581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C51FE-49D9-314D-9957-ABBF7DDE8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46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0000A73-C669-4EF3-BA5C-D5409657A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888" y="34721"/>
            <a:ext cx="11129667" cy="86022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gency FB" panose="020B0503020202020204" pitchFamily="34" charset="0"/>
              </a:rPr>
              <a:t>Personalized EVA Informatics &amp; Decision Support (PersEIDS)</a:t>
            </a:r>
          </a:p>
        </p:txBody>
      </p:sp>
      <p:pic>
        <p:nvPicPr>
          <p:cNvPr id="3" name="perseids_demo_clip">
            <a:hlinkClick r:id="" action="ppaction://media"/>
            <a:extLst>
              <a:ext uri="{FF2B5EF4-FFF2-40B4-BE49-F238E27FC236}">
                <a16:creationId xmlns:a16="http://schemas.microsoft.com/office/drawing/2014/main" id="{2F13F738-693F-4ACE-9E46-1944E4B8C1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5133" y="876883"/>
            <a:ext cx="9607422" cy="54041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F09BAC-AC05-4DE4-A464-F0540CD57A53}"/>
              </a:ext>
            </a:extLst>
          </p:cNvPr>
          <p:cNvSpPr txBox="1"/>
          <p:nvPr/>
        </p:nvSpPr>
        <p:spPr>
          <a:xfrm>
            <a:off x="87088" y="1674426"/>
            <a:ext cx="1515542" cy="64633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solidFill>
                  <a:schemeClr val="bg1"/>
                </a:solidFill>
                <a:latin typeface="Arial"/>
                <a:cs typeface="Arial"/>
              </a:rPr>
              <a:t>Emergency return </a:t>
            </a:r>
            <a:r>
              <a:rPr lang="en-US" sz="1200" i="1" dirty="0">
                <a:solidFill>
                  <a:schemeClr val="bg1"/>
                </a:solidFill>
                <a:latin typeface="Arial"/>
                <a:cs typeface="Arial"/>
              </a:rPr>
              <a:t>timeline projection/ simulation</a:t>
            </a:r>
          </a:p>
        </p:txBody>
      </p:sp>
      <p:cxnSp>
        <p:nvCxnSpPr>
          <p:cNvPr id="5" name="Connector: Elbow 4">
            <a:extLst>
              <a:ext uri="{FF2B5EF4-FFF2-40B4-BE49-F238E27FC236}">
                <a16:creationId xmlns:a16="http://schemas.microsoft.com/office/drawing/2014/main" id="{2C9C9127-5951-4779-B781-C796E3EB28AD}"/>
              </a:ext>
            </a:extLst>
          </p:cNvPr>
          <p:cNvCxnSpPr>
            <a:cxnSpLocks/>
            <a:stCxn id="4" idx="0"/>
          </p:cNvCxnSpPr>
          <p:nvPr/>
        </p:nvCxnSpPr>
        <p:spPr>
          <a:xfrm rot="5400000" flipH="1" flipV="1">
            <a:off x="1207307" y="1074546"/>
            <a:ext cx="237432" cy="962328"/>
          </a:xfrm>
          <a:prstGeom prst="bentConnector2">
            <a:avLst/>
          </a:prstGeom>
          <a:ln w="38100">
            <a:solidFill>
              <a:srgbClr val="00B0F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91E8B7E-E48E-4236-894A-2323ADF28BA1}"/>
              </a:ext>
            </a:extLst>
          </p:cNvPr>
          <p:cNvSpPr txBox="1"/>
          <p:nvPr/>
        </p:nvSpPr>
        <p:spPr>
          <a:xfrm>
            <a:off x="5024973" y="6281058"/>
            <a:ext cx="35060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gency FB" panose="020B0503020202020204" pitchFamily="34" charset="0"/>
              </a:rPr>
              <a:t>APACHE Test Environment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546F4EE0-46AD-52DC-D708-0AE850D13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2703" y="6356350"/>
            <a:ext cx="62581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C51FE-49D9-314D-9957-ABBF7DDE8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elvetica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07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>
            <a:extLst>
              <a:ext uri="{FF2B5EF4-FFF2-40B4-BE49-F238E27FC236}">
                <a16:creationId xmlns:a16="http://schemas.microsoft.com/office/drawing/2014/main" id="{E9E57EEE-900B-4FFB-8B81-1C524D9FE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EE6CD0-ABCF-4D13-A461-F54CBD845E36}"/>
              </a:ext>
            </a:extLst>
          </p:cNvPr>
          <p:cNvSpPr/>
          <p:nvPr/>
        </p:nvSpPr>
        <p:spPr>
          <a:xfrm>
            <a:off x="369371" y="2185952"/>
            <a:ext cx="5022677" cy="2881347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Content Placeholder 7">
            <a:extLst>
              <a:ext uri="{FF2B5EF4-FFF2-40B4-BE49-F238E27FC236}">
                <a16:creationId xmlns:a16="http://schemas.microsoft.com/office/drawing/2014/main" id="{55F4BE45-167A-42A6-A5E4-BA6FD748887C}"/>
              </a:ext>
            </a:extLst>
          </p:cNvPr>
          <p:cNvSpPr txBox="1">
            <a:spLocks/>
          </p:cNvSpPr>
          <p:nvPr/>
        </p:nvSpPr>
        <p:spPr>
          <a:xfrm>
            <a:off x="382763" y="2454276"/>
            <a:ext cx="3573572" cy="92333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Helvetica" pitchFamily="2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Helvetica" pitchFamily="2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Helvetica" pitchFamily="2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Helvetica" pitchFamily="2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Helvetica" pitchFamily="2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Arial" panose="020B0604020202020204" pitchFamily="34" charset="0"/>
              </a:rPr>
              <a:t>Advanced Resistive Exercise Device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Arial" panose="020B0604020202020204" pitchFamily="34" charset="0"/>
              </a:rPr>
              <a:t>COLBERT (treadmill)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Arial" panose="020B0604020202020204" pitchFamily="34" charset="0"/>
              </a:rPr>
              <a:t>CEVIS (cycle ergometer)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AAFC2D8B-207C-4A4D-B6C6-D48EB125F29C}"/>
              </a:ext>
            </a:extLst>
          </p:cNvPr>
          <p:cNvSpPr/>
          <p:nvPr/>
        </p:nvSpPr>
        <p:spPr>
          <a:xfrm>
            <a:off x="3583381" y="2356989"/>
            <a:ext cx="21852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Times New Roman" panose="02020603050405020304" pitchFamily="18" charset="0"/>
              </a:rPr>
              <a:t>Mass: ~4300 lbs 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Times New Roman" panose="02020603050405020304" pitchFamily="18" charset="0"/>
              </a:rPr>
              <a:t>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Times New Roman" panose="02020603050405020304" pitchFamily="18" charset="0"/>
              </a:rPr>
              <a:t>Volume: ~19 m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Times New Roman" panose="02020603050405020304" pitchFamily="18" charset="0"/>
              </a:rPr>
              <a:t>3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Times New Roman" panose="02020603050405020304" pitchFamily="18" charset="0"/>
              </a:rPr>
              <a:t>Power: ~2100 Watts</a:t>
            </a:r>
          </a:p>
        </p:txBody>
      </p:sp>
      <p:sp>
        <p:nvSpPr>
          <p:cNvPr id="62" name="Right Brace 61">
            <a:extLst>
              <a:ext uri="{FF2B5EF4-FFF2-40B4-BE49-F238E27FC236}">
                <a16:creationId xmlns:a16="http://schemas.microsoft.com/office/drawing/2014/main" id="{CB33BA9B-C3AF-4623-B99F-958C5D8E8DDF}"/>
              </a:ext>
            </a:extLst>
          </p:cNvPr>
          <p:cNvSpPr/>
          <p:nvPr/>
        </p:nvSpPr>
        <p:spPr>
          <a:xfrm>
            <a:off x="3222978" y="2364371"/>
            <a:ext cx="362467" cy="1000530"/>
          </a:xfrm>
          <a:prstGeom prst="rightBrac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83D807E-00F6-4B7B-9B4B-3B4BF4ACF76E}"/>
              </a:ext>
            </a:extLst>
          </p:cNvPr>
          <p:cNvSpPr txBox="1"/>
          <p:nvPr/>
        </p:nvSpPr>
        <p:spPr>
          <a:xfrm>
            <a:off x="5610463" y="-45558"/>
            <a:ext cx="651963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Arial" panose="020B0604020202020204" pitchFamily="34" charset="0"/>
              </a:rPr>
              <a:t>Exercise devices and other technologies to mitigate the effects of spaceflight on crew health &amp; performance</a:t>
            </a:r>
          </a:p>
        </p:txBody>
      </p:sp>
      <p:sp>
        <p:nvSpPr>
          <p:cNvPr id="72" name="Rectangle: Diagonal Corners Snipped 71">
            <a:extLst>
              <a:ext uri="{FF2B5EF4-FFF2-40B4-BE49-F238E27FC236}">
                <a16:creationId xmlns:a16="http://schemas.microsoft.com/office/drawing/2014/main" id="{F5034999-1DE8-4B0F-8CA2-92E47C295864}"/>
              </a:ext>
            </a:extLst>
          </p:cNvPr>
          <p:cNvSpPr/>
          <p:nvPr/>
        </p:nvSpPr>
        <p:spPr>
          <a:xfrm>
            <a:off x="381000" y="67431"/>
            <a:ext cx="5011048" cy="746339"/>
          </a:xfrm>
          <a:prstGeom prst="snip2DiagRect">
            <a:avLst>
              <a:gd name="adj1" fmla="val 0"/>
              <a:gd name="adj2" fmla="val 29429"/>
            </a:avLst>
          </a:prstGeom>
          <a:solidFill>
            <a:srgbClr val="DABD18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5475" marR="0" lvl="0" indent="-55563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CREW HEALTH COUNTER-MEASURES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904CAA38-22FB-4D74-BDD2-9D5D820FC39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985" y="107811"/>
            <a:ext cx="635000" cy="635000"/>
          </a:xfrm>
          <a:prstGeom prst="rect">
            <a:avLst/>
          </a:prstGeom>
        </p:spPr>
      </p:pic>
      <p:sp>
        <p:nvSpPr>
          <p:cNvPr id="74" name="TextBox 53">
            <a:extLst>
              <a:ext uri="{FF2B5EF4-FFF2-40B4-BE49-F238E27FC236}">
                <a16:creationId xmlns:a16="http://schemas.microsoft.com/office/drawing/2014/main" id="{4B0ED4CB-8F5E-492C-B6C7-111C77A686D8}"/>
              </a:ext>
            </a:extLst>
          </p:cNvPr>
          <p:cNvSpPr txBox="1"/>
          <p:nvPr/>
        </p:nvSpPr>
        <p:spPr>
          <a:xfrm>
            <a:off x="369371" y="901187"/>
            <a:ext cx="5002729" cy="1205403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Arial" panose="020B0604020202020204" pitchFamily="34" charset="0"/>
              </a:rPr>
              <a:t>Reduced mass and volume; increased reliability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Arial" panose="020B0604020202020204" pitchFamily="34" charset="0"/>
              </a:rPr>
              <a:t>Maintain/monitor fitness in-flight to enable unassisted landing egress &amp; EVA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Arial" panose="020B0604020202020204" pitchFamily="34" charset="0"/>
              </a:rPr>
              <a:t>Validated lunar &amp; Mars fitness standards (incl. sensorimotor)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F8859EC-E775-430D-A1B8-FFE4587006E5}"/>
              </a:ext>
            </a:extLst>
          </p:cNvPr>
          <p:cNvSpPr txBox="1"/>
          <p:nvPr/>
        </p:nvSpPr>
        <p:spPr>
          <a:xfrm>
            <a:off x="539759" y="2185953"/>
            <a:ext cx="62288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4BFEF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Arial" panose="020B0604020202020204" pitchFamily="34" charset="0"/>
              </a:rPr>
              <a:t>Current Capabilities (ISS)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3B22E72-17B3-4D6F-9EE3-B49825D317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3819093"/>
              </p:ext>
            </p:extLst>
          </p:nvPr>
        </p:nvGraphicFramePr>
        <p:xfrm>
          <a:off x="369371" y="5210297"/>
          <a:ext cx="11522362" cy="152273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3681097">
                  <a:extLst>
                    <a:ext uri="{9D8B030D-6E8A-4147-A177-3AD203B41FA5}">
                      <a16:colId xmlns:a16="http://schemas.microsoft.com/office/drawing/2014/main" val="1665169984"/>
                    </a:ext>
                  </a:extLst>
                </a:gridCol>
                <a:gridCol w="1080692">
                  <a:extLst>
                    <a:ext uri="{9D8B030D-6E8A-4147-A177-3AD203B41FA5}">
                      <a16:colId xmlns:a16="http://schemas.microsoft.com/office/drawing/2014/main" val="2250071550"/>
                    </a:ext>
                  </a:extLst>
                </a:gridCol>
                <a:gridCol w="1936527">
                  <a:extLst>
                    <a:ext uri="{9D8B030D-6E8A-4147-A177-3AD203B41FA5}">
                      <a16:colId xmlns:a16="http://schemas.microsoft.com/office/drawing/2014/main" val="105556663"/>
                    </a:ext>
                  </a:extLst>
                </a:gridCol>
                <a:gridCol w="4824046">
                  <a:extLst>
                    <a:ext uri="{9D8B030D-6E8A-4147-A177-3AD203B41FA5}">
                      <a16:colId xmlns:a16="http://schemas.microsoft.com/office/drawing/2014/main" val="1672272332"/>
                    </a:ext>
                  </a:extLst>
                </a:gridCol>
              </a:tblGrid>
              <a:tr h="2717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gency FB" panose="020B0503020202020204" pitchFamily="34" charset="0"/>
                        </a:rPr>
                        <a:t>Capability Gap</a:t>
                      </a:r>
                    </a:p>
                  </a:txBody>
                  <a:tcPr marR="6350" marT="6350" marB="0" anchor="ctr">
                    <a:solidFill>
                      <a:srgbClr val="DABD1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gency FB" panose="020B0503020202020204" pitchFamily="34" charset="0"/>
                        </a:rPr>
                        <a:t>Gaps</a:t>
                      </a:r>
                    </a:p>
                  </a:txBody>
                  <a:tcPr marR="6350" marT="6350" marB="0" anchor="ctr">
                    <a:solidFill>
                      <a:srgbClr val="DABD1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gency FB" panose="020B0503020202020204" pitchFamily="34" charset="0"/>
                        </a:rPr>
                        <a:t>Priority</a:t>
                      </a:r>
                    </a:p>
                  </a:txBody>
                  <a:tcPr marR="6350" marT="6350" marB="0" anchor="ctr">
                    <a:solidFill>
                      <a:srgbClr val="DABD1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gency FB" panose="020B0503020202020204" pitchFamily="34" charset="0"/>
                        </a:rPr>
                        <a:t>Projects</a:t>
                      </a:r>
                    </a:p>
                  </a:txBody>
                  <a:tcPr marR="6350" marT="6350" marB="0" anchor="ctr">
                    <a:solidFill>
                      <a:srgbClr val="DABD1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64638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  <a:latin typeface="Agency FB" panose="020B0503020202020204" pitchFamily="34" charset="0"/>
                        </a:rPr>
                        <a:t>CHC and Performance Informatics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gency FB" panose="020B0503020202020204" pitchFamily="34" charset="0"/>
                      </a:endParaRPr>
                    </a:p>
                  </a:txBody>
                  <a:tcPr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gency FB" panose="020B0503020202020204" pitchFamily="34" charset="0"/>
                        </a:rPr>
                        <a:t>2954</a:t>
                      </a:r>
                    </a:p>
                  </a:txBody>
                  <a:tcPr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gency FB" panose="020B0503020202020204" pitchFamily="34" charset="0"/>
                        </a:rPr>
                        <a:t>Near-term Enabling </a:t>
                      </a:r>
                    </a:p>
                  </a:txBody>
                  <a:tcPr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gency FB" panose="020B0503020202020204" pitchFamily="34" charset="0"/>
                        </a:rPr>
                        <a:t>EPIC / HERMES</a:t>
                      </a:r>
                    </a:p>
                  </a:txBody>
                  <a:tcPr marR="6350" marT="6350" marB="0" anchor="ctr"/>
                </a:tc>
                <a:extLst>
                  <a:ext uri="{0D108BD9-81ED-4DB2-BD59-A6C34878D82A}">
                    <a16:rowId xmlns:a16="http://schemas.microsoft.com/office/drawing/2014/main" val="78687016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  <a:latin typeface="Agency FB" panose="020B0503020202020204" pitchFamily="34" charset="0"/>
                        </a:rPr>
                        <a:t>Expl. Exercise System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gency FB" panose="020B0503020202020204" pitchFamily="34" charset="0"/>
                      </a:endParaRPr>
                    </a:p>
                  </a:txBody>
                  <a:tcPr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gency FB" panose="020B0503020202020204" pitchFamily="34" charset="0"/>
                        </a:rPr>
                        <a:t>2952; 2947</a:t>
                      </a:r>
                    </a:p>
                  </a:txBody>
                  <a:tcPr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gency FB" panose="020B0503020202020204" pitchFamily="34" charset="0"/>
                        </a:rPr>
                        <a:t>Near-term Enabling </a:t>
                      </a:r>
                    </a:p>
                  </a:txBody>
                  <a:tcPr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gency FB" panose="020B0503020202020204" pitchFamily="34" charset="0"/>
                        </a:rPr>
                        <a:t>E4D (ESA) | Ex VIS | Zero-T2 Study </a:t>
                      </a:r>
                    </a:p>
                  </a:txBody>
                  <a:tcPr marR="6350" marT="6350" marB="0" anchor="ctr"/>
                </a:tc>
                <a:extLst>
                  <a:ext uri="{0D108BD9-81ED-4DB2-BD59-A6C34878D82A}">
                    <a16:rowId xmlns:a16="http://schemas.microsoft.com/office/drawing/2014/main" val="107805663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  <a:latin typeface="Agency FB" panose="020B0503020202020204" pitchFamily="34" charset="0"/>
                        </a:rPr>
                        <a:t>Expl. Sensorimotor Countermeasures (CM)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gency FB" panose="020B0503020202020204" pitchFamily="34" charset="0"/>
                      </a:endParaRPr>
                    </a:p>
                  </a:txBody>
                  <a:tcPr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gency FB" panose="020B0503020202020204" pitchFamily="34" charset="0"/>
                        </a:rPr>
                        <a:t>3492</a:t>
                      </a:r>
                    </a:p>
                  </a:txBody>
                  <a:tcPr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gency FB" panose="020B0503020202020204" pitchFamily="34" charset="0"/>
                        </a:rPr>
                        <a:t>Near-term Enabling </a:t>
                      </a:r>
                    </a:p>
                  </a:txBody>
                  <a:tcPr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gency FB" panose="020B0503020202020204" pitchFamily="34" charset="0"/>
                        </a:rPr>
                        <a:t>Balance Board</a:t>
                      </a:r>
                    </a:p>
                  </a:txBody>
                  <a:tcPr marR="6350" marT="6350" marB="0" anchor="ctr"/>
                </a:tc>
                <a:extLst>
                  <a:ext uri="{0D108BD9-81ED-4DB2-BD59-A6C34878D82A}">
                    <a16:rowId xmlns:a16="http://schemas.microsoft.com/office/drawing/2014/main" val="152551873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  <a:latin typeface="Agency FB" panose="020B0503020202020204" pitchFamily="34" charset="0"/>
                        </a:rPr>
                        <a:t>Expl. Cardiovascular CM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gency FB" panose="020B0503020202020204" pitchFamily="34" charset="0"/>
                      </a:endParaRPr>
                    </a:p>
                  </a:txBody>
                  <a:tcPr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gency FB" panose="020B0503020202020204" pitchFamily="34" charset="0"/>
                        </a:rPr>
                        <a:t>3514</a:t>
                      </a:r>
                    </a:p>
                  </a:txBody>
                  <a:tcPr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gency FB" panose="020B0503020202020204" pitchFamily="34" charset="0"/>
                        </a:rPr>
                        <a:t>Mid-term Enhancing</a:t>
                      </a:r>
                    </a:p>
                  </a:txBody>
                  <a:tcPr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gency FB" panose="020B0503020202020204" pitchFamily="34" charset="0"/>
                        </a:rPr>
                        <a:t>Fluid Loading Protocol | Orthostatic Intolerance Garment</a:t>
                      </a:r>
                    </a:p>
                  </a:txBody>
                  <a:tcPr marR="6350" marT="6350" marB="0" anchor="ctr"/>
                </a:tc>
                <a:extLst>
                  <a:ext uri="{0D108BD9-81ED-4DB2-BD59-A6C34878D82A}">
                    <a16:rowId xmlns:a16="http://schemas.microsoft.com/office/drawing/2014/main" val="3252906568"/>
                  </a:ext>
                </a:extLst>
              </a:tr>
              <a:tr h="1096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  <a:latin typeface="Agency FB" panose="020B0503020202020204" pitchFamily="34" charset="0"/>
                        </a:rPr>
                        <a:t>Expl.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gency FB" panose="020B0503020202020204" pitchFamily="34" charset="0"/>
                        </a:rPr>
                        <a:t>Behavioral Health &amp; Performance CM </a:t>
                      </a:r>
                    </a:p>
                  </a:txBody>
                  <a:tcPr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gency FB" panose="020B0503020202020204" pitchFamily="34" charset="0"/>
                        </a:rPr>
                        <a:t>New</a:t>
                      </a:r>
                    </a:p>
                  </a:txBody>
                  <a:tcPr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gency FB" panose="020B0503020202020204" pitchFamily="34" charset="0"/>
                        </a:rPr>
                        <a:t>TBD</a:t>
                      </a:r>
                    </a:p>
                  </a:txBody>
                  <a:tcPr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gency FB" panose="020B0503020202020204" pitchFamily="34" charset="0"/>
                        </a:rPr>
                        <a:t>BHP Roadmap in definition</a:t>
                      </a:r>
                    </a:p>
                  </a:txBody>
                  <a:tcPr marR="6350" marT="6350" marB="0" anchor="ctr"/>
                </a:tc>
                <a:extLst>
                  <a:ext uri="{0D108BD9-81ED-4DB2-BD59-A6C34878D82A}">
                    <a16:rowId xmlns:a16="http://schemas.microsoft.com/office/drawing/2014/main" val="1578657231"/>
                  </a:ext>
                </a:extLst>
              </a:tr>
            </a:tbl>
          </a:graphicData>
        </a:graphic>
      </p:graphicFrame>
      <p:pic>
        <p:nvPicPr>
          <p:cNvPr id="35" name="Picture 6" descr="NASA - Expedition 32 Flight Engineer Sunita Williams">
            <a:extLst>
              <a:ext uri="{FF2B5EF4-FFF2-40B4-BE49-F238E27FC236}">
                <a16:creationId xmlns:a16="http://schemas.microsoft.com/office/drawing/2014/main" id="{5238EFDF-3FDD-45E0-A5B9-B6FFC888CA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2" t="5873" r="41334"/>
          <a:stretch/>
        </p:blipFill>
        <p:spPr bwMode="auto">
          <a:xfrm>
            <a:off x="946671" y="3463119"/>
            <a:ext cx="876805" cy="150876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NASA's advanced Resistive Exercise Device (aRED) for the ISS">
            <a:extLst>
              <a:ext uri="{FF2B5EF4-FFF2-40B4-BE49-F238E27FC236}">
                <a16:creationId xmlns:a16="http://schemas.microsoft.com/office/drawing/2014/main" id="{69628CEF-C9A4-43A2-85F7-42FD9FA05E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6" t="6056" r="8774" b="8273"/>
          <a:stretch/>
        </p:blipFill>
        <p:spPr bwMode="auto">
          <a:xfrm>
            <a:off x="1977514" y="3463119"/>
            <a:ext cx="1322126" cy="150876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8" descr="NASA astronaut Sunita Williams exercises on a treadmill aboard the ISS.">
            <a:extLst>
              <a:ext uri="{FF2B5EF4-FFF2-40B4-BE49-F238E27FC236}">
                <a16:creationId xmlns:a16="http://schemas.microsoft.com/office/drawing/2014/main" id="{0CCA619D-66CB-49C3-9B2B-C37CA968D8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3" t="4867" r="18465"/>
          <a:stretch/>
        </p:blipFill>
        <p:spPr bwMode="auto">
          <a:xfrm>
            <a:off x="3453678" y="3463119"/>
            <a:ext cx="1451565" cy="150876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761FBD6C-CFA3-4E1C-95DA-8E99BB717562}"/>
              </a:ext>
            </a:extLst>
          </p:cNvPr>
          <p:cNvSpPr/>
          <p:nvPr/>
        </p:nvSpPr>
        <p:spPr>
          <a:xfrm>
            <a:off x="5697551" y="901187"/>
            <a:ext cx="6194182" cy="4152660"/>
          </a:xfrm>
          <a:prstGeom prst="rect">
            <a:avLst/>
          </a:prstGeom>
          <a:solidFill>
            <a:srgbClr val="DABD18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625475" marR="0" lvl="0" indent="-55563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E6F5388-EAF2-4018-ADC8-23BD61EAC0C4}"/>
              </a:ext>
            </a:extLst>
          </p:cNvPr>
          <p:cNvSpPr/>
          <p:nvPr/>
        </p:nvSpPr>
        <p:spPr>
          <a:xfrm>
            <a:off x="7825675" y="4648427"/>
            <a:ext cx="42492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ESA’s E4D Exercise Device Prototype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D97B8820-148B-4BD5-8D2D-0C212E3544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43" r="963"/>
          <a:stretch/>
        </p:blipFill>
        <p:spPr>
          <a:xfrm>
            <a:off x="8422711" y="1033115"/>
            <a:ext cx="3339775" cy="3611481"/>
          </a:xfrm>
          <a:prstGeom prst="rect">
            <a:avLst/>
          </a:prstGeom>
        </p:spPr>
      </p:pic>
      <p:pic>
        <p:nvPicPr>
          <p:cNvPr id="28" name="Picture 27" descr="Graphical user interface&#10;&#10;Description automatically generated">
            <a:extLst>
              <a:ext uri="{FF2B5EF4-FFF2-40B4-BE49-F238E27FC236}">
                <a16:creationId xmlns:a16="http://schemas.microsoft.com/office/drawing/2014/main" id="{7FC63E63-E766-4835-98AF-748252EA5B9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3" t="64036" r="59845" b="2337"/>
          <a:stretch/>
        </p:blipFill>
        <p:spPr>
          <a:xfrm>
            <a:off x="5814736" y="3033930"/>
            <a:ext cx="2441356" cy="161655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9" name="Picture 28" descr="Graphical user interface&#10;&#10;Description automatically generated">
            <a:extLst>
              <a:ext uri="{FF2B5EF4-FFF2-40B4-BE49-F238E27FC236}">
                <a16:creationId xmlns:a16="http://schemas.microsoft.com/office/drawing/2014/main" id="{7AB3BD52-5101-45B1-9D2A-8FC80D0F74D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16" t="1217" b="50743"/>
          <a:stretch/>
        </p:blipFill>
        <p:spPr>
          <a:xfrm>
            <a:off x="5799419" y="1026410"/>
            <a:ext cx="2486327" cy="1660631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B5DA8398-91D1-40C6-9FCA-FED4268F7391}"/>
              </a:ext>
            </a:extLst>
          </p:cNvPr>
          <p:cNvSpPr/>
          <p:nvPr/>
        </p:nvSpPr>
        <p:spPr>
          <a:xfrm>
            <a:off x="5704414" y="4644596"/>
            <a:ext cx="26900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Sensorimotor Balance Board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1BCD7CE-7295-423D-8BAC-7D51D4932A00}"/>
              </a:ext>
            </a:extLst>
          </p:cNvPr>
          <p:cNvSpPr/>
          <p:nvPr/>
        </p:nvSpPr>
        <p:spPr>
          <a:xfrm>
            <a:off x="5713026" y="2643645"/>
            <a:ext cx="25925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EPIC / HERMES Informatics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B026DAA7-2898-439C-9303-683A6F2F5472}"/>
              </a:ext>
            </a:extLst>
          </p:cNvPr>
          <p:cNvSpPr/>
          <p:nvPr/>
        </p:nvSpPr>
        <p:spPr>
          <a:xfrm>
            <a:off x="5195853" y="2434483"/>
            <a:ext cx="626759" cy="66591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BB03B820-EA72-6113-24D5-077288493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4957" y="6356350"/>
            <a:ext cx="62581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C51FE-49D9-314D-9957-ABBF7DDE8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0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>
            <a:extLst>
              <a:ext uri="{FF2B5EF4-FFF2-40B4-BE49-F238E27FC236}">
                <a16:creationId xmlns:a16="http://schemas.microsoft.com/office/drawing/2014/main" id="{F7C7A2C5-2A3C-43FE-A372-C60065C88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owchart: Manual Operation 1">
            <a:extLst>
              <a:ext uri="{FF2B5EF4-FFF2-40B4-BE49-F238E27FC236}">
                <a16:creationId xmlns:a16="http://schemas.microsoft.com/office/drawing/2014/main" id="{AB106211-9028-4640-A253-8C9C9177B306}"/>
              </a:ext>
            </a:extLst>
          </p:cNvPr>
          <p:cNvSpPr/>
          <p:nvPr/>
        </p:nvSpPr>
        <p:spPr>
          <a:xfrm rot="5400000">
            <a:off x="5241015" y="-127680"/>
            <a:ext cx="6464981" cy="7355346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7069"/>
              <a:gd name="connsiteX1" fmla="*/ 10000 w 10000"/>
              <a:gd name="connsiteY1" fmla="*/ 0 h 17069"/>
              <a:gd name="connsiteX2" fmla="*/ 8000 w 10000"/>
              <a:gd name="connsiteY2" fmla="*/ 10000 h 17069"/>
              <a:gd name="connsiteX3" fmla="*/ 2724 w 10000"/>
              <a:gd name="connsiteY3" fmla="*/ 17069 h 17069"/>
              <a:gd name="connsiteX4" fmla="*/ 0 w 10000"/>
              <a:gd name="connsiteY4" fmla="*/ 0 h 17069"/>
              <a:gd name="connsiteX0" fmla="*/ 0 w 10000"/>
              <a:gd name="connsiteY0" fmla="*/ 0 h 17120"/>
              <a:gd name="connsiteX1" fmla="*/ 10000 w 10000"/>
              <a:gd name="connsiteY1" fmla="*/ 0 h 17120"/>
              <a:gd name="connsiteX2" fmla="*/ 8539 w 10000"/>
              <a:gd name="connsiteY2" fmla="*/ 17120 h 17120"/>
              <a:gd name="connsiteX3" fmla="*/ 2724 w 10000"/>
              <a:gd name="connsiteY3" fmla="*/ 17069 h 17120"/>
              <a:gd name="connsiteX4" fmla="*/ 0 w 10000"/>
              <a:gd name="connsiteY4" fmla="*/ 0 h 17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7120">
                <a:moveTo>
                  <a:pt x="0" y="0"/>
                </a:moveTo>
                <a:lnTo>
                  <a:pt x="10000" y="0"/>
                </a:lnTo>
                <a:lnTo>
                  <a:pt x="8539" y="17120"/>
                </a:lnTo>
                <a:lnTo>
                  <a:pt x="2724" y="17069"/>
                </a:lnTo>
                <a:lnTo>
                  <a:pt x="0" y="0"/>
                </a:lnTo>
                <a:close/>
              </a:path>
            </a:pathLst>
          </a:custGeom>
          <a:solidFill>
            <a:srgbClr val="1737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1D7BDF5-FD17-4D35-81F8-00B151645A1A}"/>
              </a:ext>
            </a:extLst>
          </p:cNvPr>
          <p:cNvSpPr txBox="1"/>
          <p:nvPr/>
        </p:nvSpPr>
        <p:spPr>
          <a:xfrm>
            <a:off x="5584371" y="-13293"/>
            <a:ext cx="585041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 panose="020B0503020202020204" pitchFamily="34" charset="0"/>
                <a:cs typeface="Arial" panose="020B0604020202020204" pitchFamily="34" charset="0"/>
              </a:rPr>
              <a:t>Protocols, technology, and supplies to address in-mission medical conditions</a:t>
            </a:r>
          </a:p>
        </p:txBody>
      </p:sp>
      <p:sp>
        <p:nvSpPr>
          <p:cNvPr id="61" name="Content Placeholder 7">
            <a:extLst>
              <a:ext uri="{FF2B5EF4-FFF2-40B4-BE49-F238E27FC236}">
                <a16:creationId xmlns:a16="http://schemas.microsoft.com/office/drawing/2014/main" id="{7F64EFDB-7ADD-4701-B561-9BC934404DC9}"/>
              </a:ext>
            </a:extLst>
          </p:cNvPr>
          <p:cNvSpPr txBox="1">
            <a:spLocks/>
          </p:cNvSpPr>
          <p:nvPr/>
        </p:nvSpPr>
        <p:spPr>
          <a:xfrm>
            <a:off x="325950" y="2056837"/>
            <a:ext cx="4104536" cy="2326092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285750" marR="0" lvl="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 panose="020B0503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en-US" dirty="0"/>
          </a:p>
          <a:p>
            <a:r>
              <a:rPr lang="en-US" dirty="0"/>
              <a:t>Conventional medical capabilities with real-time supervision &amp; support always available from ground</a:t>
            </a:r>
          </a:p>
          <a:p>
            <a:r>
              <a:rPr lang="en-US" dirty="0"/>
              <a:t>Regular resupply of consumables and replacement of equipment as needed</a:t>
            </a:r>
          </a:p>
        </p:txBody>
      </p:sp>
      <p:sp>
        <p:nvSpPr>
          <p:cNvPr id="20" name="Rectangle: Diagonal Corners Snipped 19">
            <a:extLst>
              <a:ext uri="{FF2B5EF4-FFF2-40B4-BE49-F238E27FC236}">
                <a16:creationId xmlns:a16="http://schemas.microsoft.com/office/drawing/2014/main" id="{DB165970-37E0-4E02-8C7B-00B8B40E4EEE}"/>
              </a:ext>
            </a:extLst>
          </p:cNvPr>
          <p:cNvSpPr/>
          <p:nvPr/>
        </p:nvSpPr>
        <p:spPr>
          <a:xfrm>
            <a:off x="381000" y="67431"/>
            <a:ext cx="5011048" cy="746339"/>
          </a:xfrm>
          <a:prstGeom prst="snip2DiagRect">
            <a:avLst>
              <a:gd name="adj1" fmla="val 0"/>
              <a:gd name="adj2" fmla="val 29429"/>
            </a:avLst>
          </a:prstGeom>
          <a:solidFill>
            <a:srgbClr val="17375E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5475" marR="0" lvl="0" indent="-55563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EXPLORATION MEDICAL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D56A0F0-84B5-40DA-BD08-94721D30657D}"/>
              </a:ext>
            </a:extLst>
          </p:cNvPr>
          <p:cNvPicPr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216" y="164248"/>
            <a:ext cx="574438" cy="58720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12ABC9B-507D-413B-9CA4-083B84282E4D}"/>
              </a:ext>
            </a:extLst>
          </p:cNvPr>
          <p:cNvSpPr txBox="1"/>
          <p:nvPr/>
        </p:nvSpPr>
        <p:spPr>
          <a:xfrm>
            <a:off x="495517" y="2105741"/>
            <a:ext cx="62288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4BFEF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Arial" panose="020B0604020202020204" pitchFamily="34" charset="0"/>
              </a:rPr>
              <a:t>Current Capabilities (ISS)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  <p:sp>
        <p:nvSpPr>
          <p:cNvPr id="26" name="TextBox 53">
            <a:extLst>
              <a:ext uri="{FF2B5EF4-FFF2-40B4-BE49-F238E27FC236}">
                <a16:creationId xmlns:a16="http://schemas.microsoft.com/office/drawing/2014/main" id="{0B0587ED-81D8-4EE3-9DC5-530EC3B83BFC}"/>
              </a:ext>
            </a:extLst>
          </p:cNvPr>
          <p:cNvSpPr txBox="1"/>
          <p:nvPr/>
        </p:nvSpPr>
        <p:spPr>
          <a:xfrm>
            <a:off x="330198" y="1016013"/>
            <a:ext cx="7725361" cy="918717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FFFFFF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In-flight diagnostics and treatment for 100 of 120 medical risk conditions 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FFFFFF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Autonomous medical skill and &amp; decision support systems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2" name="Picture 31" descr="Graphical user interface&#10;&#10;Description automatically generated">
            <a:extLst>
              <a:ext uri="{FF2B5EF4-FFF2-40B4-BE49-F238E27FC236}">
                <a16:creationId xmlns:a16="http://schemas.microsoft.com/office/drawing/2014/main" id="{C8502CE7-F80B-43F6-91FE-50B3708A0D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627" y="2208606"/>
            <a:ext cx="2966932" cy="197795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1" name="Picture 30" descr="A picture containing engine&#10;&#10;Description automatically generated">
            <a:extLst>
              <a:ext uri="{FF2B5EF4-FFF2-40B4-BE49-F238E27FC236}">
                <a16:creationId xmlns:a16="http://schemas.microsoft.com/office/drawing/2014/main" id="{D1B015A2-DD58-442D-AE07-9845B9F183D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" t="1673"/>
          <a:stretch/>
        </p:blipFill>
        <p:spPr>
          <a:xfrm>
            <a:off x="7933089" y="2090208"/>
            <a:ext cx="4126378" cy="303852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0" name="Picture 29" descr="A picture containing person, person, indoor&#10;&#10;Description automatically generated">
            <a:extLst>
              <a:ext uri="{FF2B5EF4-FFF2-40B4-BE49-F238E27FC236}">
                <a16:creationId xmlns:a16="http://schemas.microsoft.com/office/drawing/2014/main" id="{AE08D52B-01F5-4C54-AED8-BECAE52B6E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050" y="644457"/>
            <a:ext cx="2852342" cy="1901561"/>
          </a:xfrm>
          <a:prstGeom prst="rect">
            <a:avLst/>
          </a:prstGeom>
          <a:ln>
            <a:solidFill>
              <a:schemeClr val="bg1"/>
            </a:solidFill>
          </a:ln>
        </p:spPr>
      </p:pic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7258DF6F-4547-4031-8FB1-1F2C4D6126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2088953"/>
              </p:ext>
            </p:extLst>
          </p:nvPr>
        </p:nvGraphicFramePr>
        <p:xfrm>
          <a:off x="347720" y="4713362"/>
          <a:ext cx="11399806" cy="1925958"/>
        </p:xfrm>
        <a:graphic>
          <a:graphicData uri="http://schemas.openxmlformats.org/drawingml/2006/table">
            <a:tbl>
              <a:tblPr firstRow="1">
                <a:tableStyleId>{00A15C55-8517-42AA-B614-E9B94910E393}</a:tableStyleId>
              </a:tblPr>
              <a:tblGrid>
                <a:gridCol w="3967706">
                  <a:extLst>
                    <a:ext uri="{9D8B030D-6E8A-4147-A177-3AD203B41FA5}">
                      <a16:colId xmlns:a16="http://schemas.microsoft.com/office/drawing/2014/main" val="1665169984"/>
                    </a:ext>
                  </a:extLst>
                </a:gridCol>
                <a:gridCol w="898275">
                  <a:extLst>
                    <a:ext uri="{9D8B030D-6E8A-4147-A177-3AD203B41FA5}">
                      <a16:colId xmlns:a16="http://schemas.microsoft.com/office/drawing/2014/main" val="2250071550"/>
                    </a:ext>
                  </a:extLst>
                </a:gridCol>
                <a:gridCol w="1492453">
                  <a:extLst>
                    <a:ext uri="{9D8B030D-6E8A-4147-A177-3AD203B41FA5}">
                      <a16:colId xmlns:a16="http://schemas.microsoft.com/office/drawing/2014/main" val="105556663"/>
                    </a:ext>
                  </a:extLst>
                </a:gridCol>
                <a:gridCol w="5041372">
                  <a:extLst>
                    <a:ext uri="{9D8B030D-6E8A-4147-A177-3AD203B41FA5}">
                      <a16:colId xmlns:a16="http://schemas.microsoft.com/office/drawing/2014/main" val="1672272332"/>
                    </a:ext>
                  </a:extLst>
                </a:gridCol>
              </a:tblGrid>
              <a:tr h="29737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Agency FB" panose="020B0503020202020204" pitchFamily="34" charset="0"/>
                        </a:rPr>
                        <a:t>Capability Gap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Agency FB" panose="020B0503020202020204" pitchFamily="34" charset="0"/>
                      </a:endParaRPr>
                    </a:p>
                  </a:txBody>
                  <a:tcPr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Agency FB" panose="020B0503020202020204" pitchFamily="34" charset="0"/>
                        </a:rPr>
                        <a:t>Gaps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Agency FB" panose="020B0503020202020204" pitchFamily="34" charset="0"/>
                      </a:endParaRPr>
                    </a:p>
                  </a:txBody>
                  <a:tcPr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Agency FB" panose="020B0503020202020204" pitchFamily="34" charset="0"/>
                        </a:rPr>
                        <a:t>Priority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Agency FB" panose="020B0503020202020204" pitchFamily="34" charset="0"/>
                      </a:endParaRPr>
                    </a:p>
                  </a:txBody>
                  <a:tcPr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Agency FB" panose="020B0503020202020204" pitchFamily="34" charset="0"/>
                        </a:rPr>
                        <a:t>Projects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Agency FB" panose="020B0503020202020204" pitchFamily="34" charset="0"/>
                      </a:endParaRPr>
                    </a:p>
                  </a:txBody>
                  <a:tcPr marR="6350" marT="6350" marB="0" anchor="ctr"/>
                </a:tc>
                <a:extLst>
                  <a:ext uri="{0D108BD9-81ED-4DB2-BD59-A6C34878D82A}">
                    <a16:rowId xmlns:a16="http://schemas.microsoft.com/office/drawing/2014/main" val="2323646384"/>
                  </a:ext>
                </a:extLst>
              </a:tr>
              <a:tr h="54054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gency FB" panose="020B0503020202020204" pitchFamily="34" charset="0"/>
                        </a:rPr>
                        <a:t>Imaging, Diagnostics &amp; Treatment </a:t>
                      </a:r>
                    </a:p>
                  </a:txBody>
                  <a:tcPr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gency FB" panose="020B0503020202020204" pitchFamily="34" charset="0"/>
                        </a:rPr>
                        <a:t>2950</a:t>
                      </a:r>
                    </a:p>
                  </a:txBody>
                  <a:tcPr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gency FB" panose="020B0503020202020204" pitchFamily="34" charset="0"/>
                        </a:rPr>
                        <a:t>Near-term Enabling </a:t>
                      </a:r>
                    </a:p>
                  </a:txBody>
                  <a:tcPr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gency FB" panose="020B0503020202020204" pitchFamily="34" charset="0"/>
                        </a:rPr>
                        <a:t>Regenerable IV Fluid Device Development (Mini IVGEN); Multifunctional Integrated Medical Device; SANS Diagnostic Devices; Mini X-ray;</a:t>
                      </a:r>
                    </a:p>
                  </a:txBody>
                  <a:tcPr marR="6350" marT="6350" marB="0" anchor="ctr"/>
                </a:tc>
                <a:extLst>
                  <a:ext uri="{0D108BD9-81ED-4DB2-BD59-A6C34878D82A}">
                    <a16:rowId xmlns:a16="http://schemas.microsoft.com/office/drawing/2014/main" val="577843799"/>
                  </a:ext>
                </a:extLst>
              </a:tr>
              <a:tr h="54054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gency FB" panose="020B0503020202020204" pitchFamily="34" charset="0"/>
                        </a:rPr>
                        <a:t>Medical Ops Decision Support &amp; Informatics</a:t>
                      </a:r>
                    </a:p>
                  </a:txBody>
                  <a:tcPr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gency FB" panose="020B0503020202020204" pitchFamily="34" charset="0"/>
                        </a:rPr>
                        <a:t>2904; 2905</a:t>
                      </a:r>
                    </a:p>
                  </a:txBody>
                  <a:tcPr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gency FB" panose="020B0503020202020204" pitchFamily="34" charset="0"/>
                        </a:rPr>
                        <a:t>Near-term Enabling </a:t>
                      </a:r>
                    </a:p>
                  </a:txBody>
                  <a:tcPr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gency FB" panose="020B0503020202020204" pitchFamily="34" charset="0"/>
                        </a:rPr>
                        <a:t>Automated Medical Inventory System (AMIS); Ex. Electronic Heath Record; Hololens Tech Demo; CHP Integrated Data Architecture</a:t>
                      </a:r>
                    </a:p>
                  </a:txBody>
                  <a:tcPr marR="6350" marT="6350" marB="0" anchor="ctr"/>
                </a:tc>
                <a:extLst>
                  <a:ext uri="{0D108BD9-81ED-4DB2-BD59-A6C34878D82A}">
                    <a16:rowId xmlns:a16="http://schemas.microsoft.com/office/drawing/2014/main" val="786870165"/>
                  </a:ext>
                </a:extLst>
              </a:tr>
              <a:tr h="27374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gency FB" panose="020B0503020202020204" pitchFamily="34" charset="0"/>
                        </a:rPr>
                        <a:t>Long-Duration Pharmaceuticals</a:t>
                      </a:r>
                    </a:p>
                  </a:txBody>
                  <a:tcPr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gency FB" panose="020B0503020202020204" pitchFamily="34" charset="0"/>
                        </a:rPr>
                        <a:t>3508</a:t>
                      </a:r>
                    </a:p>
                  </a:txBody>
                  <a:tcPr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gency FB" panose="020B0503020202020204" pitchFamily="34" charset="0"/>
                        </a:rPr>
                        <a:t>Mid-term Enabling </a:t>
                      </a:r>
                    </a:p>
                  </a:txBody>
                  <a:tcPr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gency FB" panose="020B0503020202020204" pitchFamily="34" charset="0"/>
                        </a:rPr>
                        <a:t>Medications Vacuum Testing; Exploration Formulary </a:t>
                      </a:r>
                    </a:p>
                  </a:txBody>
                  <a:tcPr marR="6350" marT="6350" marB="0" anchor="ctr"/>
                </a:tc>
                <a:extLst>
                  <a:ext uri="{0D108BD9-81ED-4DB2-BD59-A6C34878D82A}">
                    <a16:rowId xmlns:a16="http://schemas.microsoft.com/office/drawing/2014/main" val="1525518738"/>
                  </a:ext>
                </a:extLst>
              </a:tr>
              <a:tr h="27374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gency FB" panose="020B0503020202020204" pitchFamily="34" charset="0"/>
                        </a:rPr>
                        <a:t>Behavioral Health and Performance Medical Technologies</a:t>
                      </a:r>
                    </a:p>
                  </a:txBody>
                  <a:tcPr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gency FB" panose="020B0503020202020204" pitchFamily="34" charset="0"/>
                        </a:rPr>
                        <a:t>2911</a:t>
                      </a:r>
                    </a:p>
                  </a:txBody>
                  <a:tcPr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gency FB" panose="020B0503020202020204" pitchFamily="34" charset="0"/>
                        </a:rPr>
                        <a:t>Near-term Enabling </a:t>
                      </a:r>
                    </a:p>
                  </a:txBody>
                  <a:tcPr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gency FB" panose="020B0503020202020204" pitchFamily="34" charset="0"/>
                        </a:rPr>
                        <a:t>Autonomous BHP Diagnostic/Treatment Aides</a:t>
                      </a:r>
                    </a:p>
                  </a:txBody>
                  <a:tcPr marR="6350" marT="6350" marB="0" anchor="ctr"/>
                </a:tc>
                <a:extLst>
                  <a:ext uri="{0D108BD9-81ED-4DB2-BD59-A6C34878D82A}">
                    <a16:rowId xmlns:a16="http://schemas.microsoft.com/office/drawing/2014/main" val="3252906568"/>
                  </a:ext>
                </a:extLst>
              </a:tr>
            </a:tbl>
          </a:graphicData>
        </a:graphic>
      </p:graphicFrame>
      <p:sp>
        <p:nvSpPr>
          <p:cNvPr id="33" name="Rectangle 32">
            <a:extLst>
              <a:ext uri="{FF2B5EF4-FFF2-40B4-BE49-F238E27FC236}">
                <a16:creationId xmlns:a16="http://schemas.microsoft.com/office/drawing/2014/main" id="{FE90C747-0103-4CF4-BCCC-AE2BAF4EFFE5}"/>
              </a:ext>
            </a:extLst>
          </p:cNvPr>
          <p:cNvSpPr/>
          <p:nvPr/>
        </p:nvSpPr>
        <p:spPr>
          <a:xfrm>
            <a:off x="5068211" y="4167484"/>
            <a:ext cx="28648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Multi-functional Medical Devices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F2E561E-0ACA-4C84-A8E3-F45A674581EA}"/>
              </a:ext>
            </a:extLst>
          </p:cNvPr>
          <p:cNvSpPr/>
          <p:nvPr/>
        </p:nvSpPr>
        <p:spPr>
          <a:xfrm>
            <a:off x="10520790" y="1407258"/>
            <a:ext cx="12267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Long-Duration Pharma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212B664-FBC3-4C06-9ACF-E90DD45FF97E}"/>
              </a:ext>
            </a:extLst>
          </p:cNvPr>
          <p:cNvSpPr/>
          <p:nvPr/>
        </p:nvSpPr>
        <p:spPr>
          <a:xfrm>
            <a:off x="7933089" y="4313252"/>
            <a:ext cx="36571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BHP Diagnostics &amp; Treatment Aides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49C21D42-824D-8E2D-3E30-4893E7A67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2703" y="6356350"/>
            <a:ext cx="62581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C51FE-49D9-314D-9957-ABBF7DDE8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92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>
            <a:extLst>
              <a:ext uri="{FF2B5EF4-FFF2-40B4-BE49-F238E27FC236}">
                <a16:creationId xmlns:a16="http://schemas.microsoft.com/office/drawing/2014/main" id="{F7C7A2C5-2A3C-43FE-A372-C60065C88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31D7BDF5-FD17-4D35-81F8-00B151645A1A}"/>
              </a:ext>
            </a:extLst>
          </p:cNvPr>
          <p:cNvSpPr txBox="1"/>
          <p:nvPr/>
        </p:nvSpPr>
        <p:spPr>
          <a:xfrm>
            <a:off x="5584371" y="-13293"/>
            <a:ext cx="618655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  <a:defRPr/>
            </a:pPr>
            <a:r>
              <a:rPr lang="en-US" sz="2800" dirty="0">
                <a:solidFill>
                  <a:srgbClr val="FFFFFF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Safe, acceptable, nutritious &amp; resource-efficient foods for exploration missions</a:t>
            </a:r>
            <a:endParaRPr kumimoji="0" lang="en-US" sz="2800" b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gency FB" panose="020B0503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Content Placeholder 7">
            <a:extLst>
              <a:ext uri="{FF2B5EF4-FFF2-40B4-BE49-F238E27FC236}">
                <a16:creationId xmlns:a16="http://schemas.microsoft.com/office/drawing/2014/main" id="{7F64EFDB-7ADD-4701-B561-9BC934404DC9}"/>
              </a:ext>
            </a:extLst>
          </p:cNvPr>
          <p:cNvSpPr txBox="1">
            <a:spLocks/>
          </p:cNvSpPr>
          <p:nvPr/>
        </p:nvSpPr>
        <p:spPr>
          <a:xfrm>
            <a:off x="341084" y="2672937"/>
            <a:ext cx="5402533" cy="2339531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285750" marR="0" lvl="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 panose="020B0503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>
              <a:defRPr/>
            </a:pPr>
            <a:endParaRPr lang="en-US" sz="2800" dirty="0"/>
          </a:p>
          <a:p>
            <a:pPr lvl="0">
              <a:defRPr/>
            </a:pPr>
            <a:r>
              <a:rPr lang="en-US" dirty="0"/>
              <a:t>1.5 year shelf life, fresh food resupply every 2-3 months</a:t>
            </a:r>
          </a:p>
          <a:p>
            <a:pPr lvl="0">
              <a:defRPr/>
            </a:pPr>
            <a:r>
              <a:rPr lang="en-US" dirty="0"/>
              <a:t>~215 standard food items, </a:t>
            </a:r>
            <a:r>
              <a:rPr lang="el-GR" dirty="0"/>
              <a:t>μ</a:t>
            </a:r>
            <a:r>
              <a:rPr lang="en-US" dirty="0"/>
              <a:t>g plant experiments</a:t>
            </a:r>
          </a:p>
          <a:p>
            <a:pPr lvl="0">
              <a:defRPr/>
            </a:pPr>
            <a:r>
              <a:rPr lang="en-US" dirty="0"/>
              <a:t>~47% launched water content</a:t>
            </a:r>
          </a:p>
          <a:p>
            <a:pPr lvl="0">
              <a:defRPr/>
            </a:pPr>
            <a:r>
              <a:rPr lang="en-US" dirty="0"/>
              <a:t>In-flight nutrient intake monitoring in development</a:t>
            </a:r>
          </a:p>
        </p:txBody>
      </p:sp>
      <p:sp>
        <p:nvSpPr>
          <p:cNvPr id="20" name="Rectangle: Diagonal Corners Snipped 19">
            <a:extLst>
              <a:ext uri="{FF2B5EF4-FFF2-40B4-BE49-F238E27FC236}">
                <a16:creationId xmlns:a16="http://schemas.microsoft.com/office/drawing/2014/main" id="{DB165970-37E0-4E02-8C7B-00B8B40E4EEE}"/>
              </a:ext>
            </a:extLst>
          </p:cNvPr>
          <p:cNvSpPr/>
          <p:nvPr/>
        </p:nvSpPr>
        <p:spPr>
          <a:xfrm>
            <a:off x="381000" y="67431"/>
            <a:ext cx="5011048" cy="746339"/>
          </a:xfrm>
          <a:prstGeom prst="snip2DiagRect">
            <a:avLst>
              <a:gd name="adj1" fmla="val 0"/>
              <a:gd name="adj2" fmla="val 29429"/>
            </a:avLst>
          </a:prstGeom>
          <a:solidFill>
            <a:srgbClr val="00B05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5475" marR="0" lvl="0" indent="-55563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FOOD &amp; NUTRITION</a:t>
            </a:r>
          </a:p>
        </p:txBody>
      </p:sp>
      <p:sp>
        <p:nvSpPr>
          <p:cNvPr id="26" name="TextBox 53">
            <a:extLst>
              <a:ext uri="{FF2B5EF4-FFF2-40B4-BE49-F238E27FC236}">
                <a16:creationId xmlns:a16="http://schemas.microsoft.com/office/drawing/2014/main" id="{0B0587ED-81D8-4EE3-9DC5-530EC3B83BFC}"/>
              </a:ext>
            </a:extLst>
          </p:cNvPr>
          <p:cNvSpPr txBox="1"/>
          <p:nvPr/>
        </p:nvSpPr>
        <p:spPr>
          <a:xfrm>
            <a:off x="347722" y="1017348"/>
            <a:ext cx="5402532" cy="1583529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285750" lvl="0" indent="-285750" algn="l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FFFFFF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100% of nutrient stability &gt;5-year shelf life </a:t>
            </a:r>
          </a:p>
          <a:p>
            <a:pPr marL="285750" lvl="0" indent="-285750" algn="l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FFFFFF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Food acceptability &gt;90% </a:t>
            </a:r>
          </a:p>
          <a:p>
            <a:pPr marL="285750" lvl="0" indent="-285750" algn="l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FFFFFF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&lt; 30% launched water content</a:t>
            </a:r>
          </a:p>
          <a:p>
            <a:pPr marL="285750" lvl="0" indent="-285750" algn="l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FFFFFF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Exploration in-flight nutrition intake monitoring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7258DF6F-4547-4031-8FB1-1F2C4D6126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9007454"/>
              </p:ext>
            </p:extLst>
          </p:nvPr>
        </p:nvGraphicFramePr>
        <p:xfrm>
          <a:off x="341084" y="5218567"/>
          <a:ext cx="11679261" cy="1251894"/>
        </p:xfrm>
        <a:graphic>
          <a:graphicData uri="http://schemas.openxmlformats.org/drawingml/2006/table">
            <a:tbl>
              <a:tblPr firstRow="1">
                <a:tableStyleId>{F5AB1C69-6EDB-4FF4-983F-18BD219EF322}</a:tableStyleId>
              </a:tblPr>
              <a:tblGrid>
                <a:gridCol w="4382277">
                  <a:extLst>
                    <a:ext uri="{9D8B030D-6E8A-4147-A177-3AD203B41FA5}">
                      <a16:colId xmlns:a16="http://schemas.microsoft.com/office/drawing/2014/main" val="1665169984"/>
                    </a:ext>
                  </a:extLst>
                </a:gridCol>
                <a:gridCol w="598613">
                  <a:extLst>
                    <a:ext uri="{9D8B030D-6E8A-4147-A177-3AD203B41FA5}">
                      <a16:colId xmlns:a16="http://schemas.microsoft.com/office/drawing/2014/main" val="2250071550"/>
                    </a:ext>
                  </a:extLst>
                </a:gridCol>
                <a:gridCol w="1530038">
                  <a:extLst>
                    <a:ext uri="{9D8B030D-6E8A-4147-A177-3AD203B41FA5}">
                      <a16:colId xmlns:a16="http://schemas.microsoft.com/office/drawing/2014/main" val="105556663"/>
                    </a:ext>
                  </a:extLst>
                </a:gridCol>
                <a:gridCol w="5168333">
                  <a:extLst>
                    <a:ext uri="{9D8B030D-6E8A-4147-A177-3AD203B41FA5}">
                      <a16:colId xmlns:a16="http://schemas.microsoft.com/office/drawing/2014/main" val="1672272332"/>
                    </a:ext>
                  </a:extLst>
                </a:gridCol>
              </a:tblGrid>
              <a:tr h="14164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Capability Gap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Agency FB" panose="020B0503020202020204" pitchFamily="34" charset="0"/>
                      </a:endParaRPr>
                    </a:p>
                  </a:txBody>
                  <a:tcPr marR="6350" marT="635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Gaps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Agency FB" panose="020B0503020202020204" pitchFamily="34" charset="0"/>
                      </a:endParaRPr>
                    </a:p>
                  </a:txBody>
                  <a:tcPr marR="6350" marT="635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Priority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Agency FB" panose="020B0503020202020204" pitchFamily="34" charset="0"/>
                      </a:endParaRPr>
                    </a:p>
                  </a:txBody>
                  <a:tcPr marR="6350" marT="635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Examples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Agency FB" panose="020B0503020202020204" pitchFamily="34" charset="0"/>
                      </a:endParaRPr>
                    </a:p>
                  </a:txBody>
                  <a:tcPr marR="6350" marT="6350" marB="0"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646384"/>
                  </a:ext>
                </a:extLst>
              </a:tr>
              <a:tr h="2574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gency FB" panose="020B0503020202020204" pitchFamily="34" charset="0"/>
                          <a:ea typeface="+mn-ea"/>
                          <a:cs typeface="+mn-cs"/>
                        </a:rPr>
                        <a:t>Long Duration Food System </a:t>
                      </a:r>
                    </a:p>
                  </a:txBody>
                  <a:tcPr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gency FB" panose="020B0503020202020204" pitchFamily="34" charset="0"/>
                        </a:rPr>
                        <a:t>2944</a:t>
                      </a:r>
                    </a:p>
                  </a:txBody>
                  <a:tcPr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gency FB" panose="020B0503020202020204" pitchFamily="34" charset="0"/>
                        </a:rPr>
                        <a:t>Near-term Enabling </a:t>
                      </a:r>
                    </a:p>
                  </a:txBody>
                  <a:tcPr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gency FB" panose="020B0503020202020204" pitchFamily="34" charset="0"/>
                          <a:ea typeface="+mn-ea"/>
                          <a:cs typeface="+mn-cs"/>
                        </a:rPr>
                        <a:t>Crop systems (VEGGIE, APH; OHALO III, XROOTS); Alternative nutrition sources (bacterial, algae, fungi); Synthetic biology approaches (CUBES)</a:t>
                      </a:r>
                    </a:p>
                  </a:txBody>
                  <a:tcPr marR="6350" marT="6350" marB="0"/>
                </a:tc>
                <a:extLst>
                  <a:ext uri="{0D108BD9-81ED-4DB2-BD59-A6C34878D82A}">
                    <a16:rowId xmlns:a16="http://schemas.microsoft.com/office/drawing/2014/main" val="577843799"/>
                  </a:ext>
                </a:extLst>
              </a:tr>
              <a:tr h="2574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gency FB" panose="020B0503020202020204" pitchFamily="34" charset="0"/>
                          <a:ea typeface="+mn-ea"/>
                          <a:cs typeface="+mn-cs"/>
                        </a:rPr>
                        <a:t>Food System Efficiency</a:t>
                      </a:r>
                    </a:p>
                  </a:txBody>
                  <a:tcPr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gency FB" panose="020B0503020202020204" pitchFamily="34" charset="0"/>
                        </a:rPr>
                        <a:t>2945</a:t>
                      </a:r>
                    </a:p>
                  </a:txBody>
                  <a:tcPr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gency FB" panose="020B0503020202020204" pitchFamily="34" charset="0"/>
                        </a:rPr>
                        <a:t>Near-term Enabling </a:t>
                      </a:r>
                    </a:p>
                  </a:txBody>
                  <a:tcPr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gency FB" panose="020B0503020202020204" pitchFamily="34" charset="0"/>
                          <a:ea typeface="+mn-ea"/>
                          <a:cs typeface="+mn-cs"/>
                        </a:rPr>
                        <a:t>Prepackaged food water content reduction</a:t>
                      </a:r>
                    </a:p>
                  </a:txBody>
                  <a:tcPr marR="6350" marT="6350" marB="0" anchor="ctr"/>
                </a:tc>
                <a:extLst>
                  <a:ext uri="{0D108BD9-81ED-4DB2-BD59-A6C34878D82A}">
                    <a16:rowId xmlns:a16="http://schemas.microsoft.com/office/drawing/2014/main" val="3550989094"/>
                  </a:ext>
                </a:extLst>
              </a:tr>
              <a:tr h="20368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gency FB" panose="020B0503020202020204" pitchFamily="34" charset="0"/>
                          <a:ea typeface="+mn-ea"/>
                          <a:cs typeface="+mn-cs"/>
                        </a:rPr>
                        <a:t>Food Impacts to Health and Performance</a:t>
                      </a:r>
                    </a:p>
                  </a:txBody>
                  <a:tcPr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gency FB" panose="020B0503020202020204" pitchFamily="34" charset="0"/>
                        </a:rPr>
                        <a:t>2946</a:t>
                      </a:r>
                    </a:p>
                  </a:txBody>
                  <a:tcPr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gency FB" panose="020B0503020202020204" pitchFamily="34" charset="0"/>
                        </a:rPr>
                        <a:t>Near-term Enabling </a:t>
                      </a:r>
                    </a:p>
                  </a:txBody>
                  <a:tcPr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gency FB" panose="020B0503020202020204" pitchFamily="34" charset="0"/>
                          <a:ea typeface="+mn-ea"/>
                          <a:cs typeface="+mn-cs"/>
                        </a:rPr>
                        <a:t>Crew Health and Performance Exploration Analog (CHAPEA)</a:t>
                      </a:r>
                    </a:p>
                  </a:txBody>
                  <a:tcPr marR="6350" marT="6350" marB="0" anchor="ctr"/>
                </a:tc>
                <a:extLst>
                  <a:ext uri="{0D108BD9-81ED-4DB2-BD59-A6C34878D82A}">
                    <a16:rowId xmlns:a16="http://schemas.microsoft.com/office/drawing/2014/main" val="786870165"/>
                  </a:ext>
                </a:extLst>
              </a:tr>
            </a:tbl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80C77733-2CC9-4418-8CDC-95943D5BC2E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861" y="96604"/>
            <a:ext cx="603588" cy="60358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3A8F54A-0221-4563-B8E2-9706D2F67991}"/>
              </a:ext>
            </a:extLst>
          </p:cNvPr>
          <p:cNvSpPr/>
          <p:nvPr/>
        </p:nvSpPr>
        <p:spPr>
          <a:xfrm>
            <a:off x="5878604" y="1017349"/>
            <a:ext cx="6141742" cy="3995120"/>
          </a:xfrm>
          <a:prstGeom prst="rect">
            <a:avLst/>
          </a:prstGeom>
          <a:solidFill>
            <a:srgbClr val="00B05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54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gency FB" panose="020B0503020202020204" pitchFamily="34" charset="0"/>
            </a:endParaRPr>
          </a:p>
        </p:txBody>
      </p:sp>
      <p:pic>
        <p:nvPicPr>
          <p:cNvPr id="37" name="Picture 36" descr="CHAPEA55">
            <a:extLst>
              <a:ext uri="{FF2B5EF4-FFF2-40B4-BE49-F238E27FC236}">
                <a16:creationId xmlns:a16="http://schemas.microsoft.com/office/drawing/2014/main" id="{F2407ECB-41D5-44BA-8EDC-44969B2ABE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r:link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82" t="23519" r="13896" b="18194"/>
          <a:stretch>
            <a:fillRect/>
          </a:stretch>
        </p:blipFill>
        <p:spPr bwMode="auto">
          <a:xfrm>
            <a:off x="8555856" y="3487657"/>
            <a:ext cx="3305946" cy="1132622"/>
          </a:xfrm>
          <a:prstGeom prst="rect">
            <a:avLst/>
          </a:prstGeom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702764B0-CFD5-47DC-89AD-8EDE85689EF1}"/>
              </a:ext>
            </a:extLst>
          </p:cNvPr>
          <p:cNvSpPr/>
          <p:nvPr/>
        </p:nvSpPr>
        <p:spPr>
          <a:xfrm>
            <a:off x="9936740" y="3086839"/>
            <a:ext cx="20448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 panose="020B0503020202020204" pitchFamily="34" charset="0"/>
              </a:rPr>
              <a:t>Reduced Water Content Food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63BA94D-58C1-466A-A850-879DCE9D677E}"/>
              </a:ext>
            </a:extLst>
          </p:cNvPr>
          <p:cNvSpPr/>
          <p:nvPr/>
        </p:nvSpPr>
        <p:spPr>
          <a:xfrm>
            <a:off x="5837342" y="4581386"/>
            <a:ext cx="26900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 panose="020B0503020202020204" pitchFamily="34" charset="0"/>
              </a:rPr>
              <a:t>Aero/hydroponic crop experiment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12ABC9B-507D-413B-9CA4-083B84282E4D}"/>
              </a:ext>
            </a:extLst>
          </p:cNvPr>
          <p:cNvSpPr txBox="1"/>
          <p:nvPr/>
        </p:nvSpPr>
        <p:spPr>
          <a:xfrm>
            <a:off x="381000" y="2748967"/>
            <a:ext cx="62288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4BFEF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Arial" panose="020B0604020202020204" pitchFamily="34" charset="0"/>
              </a:rPr>
              <a:t>Current Capabilities (ISS)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307B91B-5A0E-4E27-B54B-5089A3EED3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381" y="1110640"/>
            <a:ext cx="1747421" cy="198119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D0DC9ED-CFBA-47DD-8983-5582BB449F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7976" y="1096019"/>
            <a:ext cx="3503224" cy="170788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DA1AE599-89DF-4314-A9BE-E2FE4BBAD62B}"/>
              </a:ext>
            </a:extLst>
          </p:cNvPr>
          <p:cNvSpPr txBox="1"/>
          <p:nvPr/>
        </p:nvSpPr>
        <p:spPr>
          <a:xfrm>
            <a:off x="5426990" y="2785762"/>
            <a:ext cx="4884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gency FB" panose="020B0503020202020204" pitchFamily="34" charset="0"/>
                <a:cs typeface="Arial"/>
              </a:rPr>
              <a:t>Airflow test </a:t>
            </a:r>
            <a:r>
              <a:rPr lang="en-US" dirty="0">
                <a:solidFill>
                  <a:schemeClr val="bg1"/>
                </a:solidFill>
                <a:latin typeface="Agency FB" panose="020B0503020202020204" pitchFamily="34" charset="0"/>
                <a:cs typeface="Arial"/>
              </a:rPr>
              <a:t>in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gency FB" panose="020B0503020202020204" pitchFamily="34" charset="0"/>
                <a:cs typeface="Arial"/>
              </a:rPr>
              <a:t> Ohalo growth chamber prototype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6B471516-0CA5-4AAE-B701-76E3F795F3D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9624" r="9036"/>
          <a:stretch/>
        </p:blipFill>
        <p:spPr>
          <a:xfrm>
            <a:off x="6096001" y="3183995"/>
            <a:ext cx="1959048" cy="142805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30D954B4-DB21-4046-A2AF-BE0FC1D20814}"/>
              </a:ext>
            </a:extLst>
          </p:cNvPr>
          <p:cNvSpPr/>
          <p:nvPr/>
        </p:nvSpPr>
        <p:spPr>
          <a:xfrm>
            <a:off x="8949475" y="4612164"/>
            <a:ext cx="24358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 panose="020B0503020202020204" pitchFamily="34" charset="0"/>
              </a:rPr>
              <a:t>CHAPEA: 1 year Food Study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D5DCA6D6-4DD0-9722-E5F9-A0C15CEA1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2703" y="6356350"/>
            <a:ext cx="62581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C51FE-49D9-314D-9957-ABBF7DDE8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61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854E7CF-9F81-49AD-90C8-84EB355703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269B178-4082-4D13-A109-4ACD28473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Conclusions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700C9A-B990-4983-A9BA-285F5B74A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Human System Capability gaps facilitate an integrated approach to NASA’s human-centered research and technology development </a:t>
            </a:r>
          </a:p>
          <a:p>
            <a:r>
              <a:rPr lang="en-US" sz="2000" dirty="0">
                <a:solidFill>
                  <a:srgbClr val="FFFFFF"/>
                </a:solidFill>
              </a:rPr>
              <a:t>Human </a:t>
            </a:r>
            <a:r>
              <a:rPr lang="en-US" sz="2000" u="sng" dirty="0">
                <a:solidFill>
                  <a:srgbClr val="FFFFFF"/>
                </a:solidFill>
              </a:rPr>
              <a:t>research</a:t>
            </a:r>
            <a:r>
              <a:rPr lang="en-US" sz="2000" dirty="0">
                <a:solidFill>
                  <a:srgbClr val="FFFFFF"/>
                </a:solidFill>
              </a:rPr>
              <a:t> at NASA is led by the Human Research Program; details on HRP projects can be found at </a:t>
            </a:r>
            <a:r>
              <a:rPr lang="en-US" sz="2000" i="1" dirty="0">
                <a:solidFill>
                  <a:srgbClr val="00B0F0"/>
                </a:solidFill>
              </a:rPr>
              <a:t>humanresearchroadmap.nasa.gov </a:t>
            </a:r>
          </a:p>
          <a:p>
            <a:r>
              <a:rPr lang="en-US" sz="2000" dirty="0">
                <a:solidFill>
                  <a:srgbClr val="FFFFFF"/>
                </a:solidFill>
              </a:rPr>
              <a:t>This paper summarizes NASA’s current </a:t>
            </a:r>
            <a:r>
              <a:rPr lang="en-US" sz="2000" u="sng" dirty="0">
                <a:solidFill>
                  <a:srgbClr val="FFFFFF"/>
                </a:solidFill>
              </a:rPr>
              <a:t>technology development</a:t>
            </a:r>
            <a:r>
              <a:rPr lang="en-US" sz="2000" dirty="0">
                <a:solidFill>
                  <a:srgbClr val="FFFFFF"/>
                </a:solidFill>
              </a:rPr>
              <a:t> efforts associated with four different CHP capability areas: Spacesuit Physiology &amp; Performance; Crew Health Countermeasures; Food; and Exploration Medical Systems</a:t>
            </a:r>
          </a:p>
          <a:p>
            <a:r>
              <a:rPr lang="en-US" sz="2000" dirty="0">
                <a:solidFill>
                  <a:srgbClr val="FFFFFF"/>
                </a:solidFill>
              </a:rPr>
              <a:t>Roadmaps for each capability area aim to ensure at least one technological solution is available to address each identified Capability Gap</a:t>
            </a:r>
          </a:p>
          <a:p>
            <a:r>
              <a:rPr lang="en-US" sz="2000" dirty="0">
                <a:solidFill>
                  <a:srgbClr val="FFFFFF"/>
                </a:solidFill>
              </a:rPr>
              <a:t>Gap closure does not in itself assure the health and performance of crewmembers in future spaceflight missions; definition of an integrated CHP System is a priority for NASA’s human-centered research and technology development integration 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10B88FBB-4113-69A9-B393-4F0A7C6361B5}"/>
              </a:ext>
            </a:extLst>
          </p:cNvPr>
          <p:cNvSpPr txBox="1">
            <a:spLocks/>
          </p:cNvSpPr>
          <p:nvPr/>
        </p:nvSpPr>
        <p:spPr>
          <a:xfrm>
            <a:off x="3517986" y="6356351"/>
            <a:ext cx="505128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defRPr/>
            </a:pPr>
            <a:r>
              <a:rPr lang="en-US" sz="1400" dirty="0">
                <a:latin typeface="Calibri"/>
              </a:rPr>
              <a:t>52</a:t>
            </a:r>
            <a:r>
              <a:rPr lang="en-US" sz="1400" baseline="30000" dirty="0">
                <a:latin typeface="Calibri"/>
              </a:rPr>
              <a:t>nd</a:t>
            </a:r>
            <a:r>
              <a:rPr lang="en-US" sz="1400" dirty="0">
                <a:latin typeface="Calibri"/>
              </a:rPr>
              <a:t> International Conference on Environmental Systems </a:t>
            </a:r>
            <a:br>
              <a:rPr lang="en-US" sz="1400" dirty="0">
                <a:latin typeface="Calibri"/>
              </a:rPr>
            </a:br>
            <a:r>
              <a:rPr lang="en-US" sz="1400" dirty="0">
                <a:latin typeface="Calibri"/>
              </a:rPr>
              <a:t>July 16-20, 2023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82D709DE-703A-4061-A4B4-1F126DD2A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2703" y="6356350"/>
            <a:ext cx="62581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C51FE-49D9-314D-9957-ABBF7DDE8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395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AAE99AB9-F4EB-430F-89C8-EC7888D00851}"/>
              </a:ext>
            </a:extLst>
          </p:cNvPr>
          <p:cNvSpPr txBox="1">
            <a:spLocks/>
          </p:cNvSpPr>
          <p:nvPr/>
        </p:nvSpPr>
        <p:spPr>
          <a:xfrm>
            <a:off x="3517986" y="6356351"/>
            <a:ext cx="505128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defRPr/>
            </a:pPr>
            <a:r>
              <a:rPr lang="en-US" sz="1400" dirty="0">
                <a:solidFill>
                  <a:schemeClr val="bg1"/>
                </a:solidFill>
                <a:latin typeface="Calibri"/>
              </a:rPr>
              <a:t>52</a:t>
            </a:r>
            <a:r>
              <a:rPr lang="en-US" sz="1400" baseline="30000" dirty="0">
                <a:solidFill>
                  <a:schemeClr val="bg1"/>
                </a:solidFill>
                <a:latin typeface="Calibri"/>
              </a:rPr>
              <a:t>nd</a:t>
            </a:r>
            <a:r>
              <a:rPr lang="en-US" sz="1400" dirty="0">
                <a:solidFill>
                  <a:schemeClr val="bg1"/>
                </a:solidFill>
                <a:latin typeface="Calibri"/>
              </a:rPr>
              <a:t> International Conference on Environmental Systems </a:t>
            </a:r>
            <a:br>
              <a:rPr lang="en-US" sz="1400" dirty="0">
                <a:solidFill>
                  <a:schemeClr val="bg1"/>
                </a:solidFill>
                <a:latin typeface="Calibri"/>
              </a:rPr>
            </a:br>
            <a:r>
              <a:rPr lang="en-US" sz="1400" dirty="0">
                <a:solidFill>
                  <a:schemeClr val="bg1"/>
                </a:solidFill>
                <a:latin typeface="Calibri"/>
              </a:rPr>
              <a:t>July 16-20, 2023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9962BF1A-58BF-FC72-78F4-89F7E857E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2703" y="6356350"/>
            <a:ext cx="62581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C51FE-49D9-314D-9957-ABBF7DDE8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D6E2F20-69D6-4B53-8AA3-CE01BCDFC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15827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2" descr="A space ship in space&#10;&#10;Description automatically generated with low confidence">
            <a:extLst>
              <a:ext uri="{FF2B5EF4-FFF2-40B4-BE49-F238E27FC236}">
                <a16:creationId xmlns:a16="http://schemas.microsoft.com/office/drawing/2014/main" id="{81039907-A74F-4ED3-8688-2A570B56D8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5" r="2353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C9AAD44-454E-43CA-8DD6-6B55745AE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97170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Overview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90011C-69DC-46BF-AEC2-F45C923E1C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5714" y="1336834"/>
            <a:ext cx="4865917" cy="5019516"/>
          </a:xfrm>
        </p:spPr>
        <p:txBody>
          <a:bodyPr vert="horz" lIns="91440" tIns="45720" rIns="91440" bIns="45720" rtlCol="0">
            <a:normAutofit/>
          </a:bodyPr>
          <a:lstStyle/>
          <a:p>
            <a:pPr marL="227013" indent="-227013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ECLSS-Crew Health &amp; Performance System Capability Leadership Team</a:t>
            </a:r>
          </a:p>
          <a:p>
            <a:pPr marL="227013" indent="-227013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Human System Capability Gap Updates</a:t>
            </a:r>
          </a:p>
          <a:p>
            <a:pPr marL="227013" indent="-227013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Crew Health &amp; Performance Capability Areas:</a:t>
            </a:r>
          </a:p>
          <a:p>
            <a:pPr marL="627063" lvl="1" indent="-227013" algn="l">
              <a:buFont typeface="Wingdings" panose="05000000000000000000" pitchFamily="2" charset="2"/>
              <a:buChar char="§"/>
            </a:pPr>
            <a:r>
              <a:rPr lang="en-US" sz="2000" i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Spacesuit Physiology &amp; Performance</a:t>
            </a:r>
          </a:p>
          <a:p>
            <a:pPr marL="627063" lvl="1" indent="-227013" algn="l">
              <a:buFont typeface="Wingdings" panose="05000000000000000000" pitchFamily="2" charset="2"/>
              <a:buChar char="§"/>
            </a:pPr>
            <a:r>
              <a:rPr lang="en-US" sz="2000" i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Crew Health Countermeasures </a:t>
            </a:r>
          </a:p>
          <a:p>
            <a:pPr marL="627063" lvl="1" indent="-227013" algn="l">
              <a:buFont typeface="Wingdings" panose="05000000000000000000" pitchFamily="2" charset="2"/>
              <a:buChar char="§"/>
            </a:pPr>
            <a:r>
              <a:rPr lang="en-US" sz="2000" i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Exploration Medical </a:t>
            </a:r>
          </a:p>
          <a:p>
            <a:pPr marL="627063" lvl="1" indent="-227013" algn="l">
              <a:buFont typeface="Wingdings" panose="05000000000000000000" pitchFamily="2" charset="2"/>
              <a:buChar char="§"/>
            </a:pPr>
            <a:r>
              <a:rPr lang="en-US" sz="2000" i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Food Systems</a:t>
            </a:r>
          </a:p>
          <a:p>
            <a:pPr marL="227013" indent="-227013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Conclusions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2D2CAC-5477-4E14-AA5A-3399677DE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2E8C51FE-49D9-314D-9957-ABBF7DDE878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>
                <a:spcAft>
                  <a:spcPts val="600"/>
                </a:spcAft>
                <a:defRPr/>
              </a:pPr>
              <a:t>1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ABD4A21B-3F17-77C2-4F12-24FE5175E25B}"/>
              </a:ext>
            </a:extLst>
          </p:cNvPr>
          <p:cNvSpPr txBox="1">
            <a:spLocks/>
          </p:cNvSpPr>
          <p:nvPr/>
        </p:nvSpPr>
        <p:spPr>
          <a:xfrm>
            <a:off x="3517986" y="6356351"/>
            <a:ext cx="505128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defRPr/>
            </a:pPr>
            <a:r>
              <a:rPr lang="en-US" sz="1400">
                <a:solidFill>
                  <a:schemeClr val="bg1"/>
                </a:solidFill>
                <a:latin typeface="Calibri"/>
              </a:rPr>
              <a:t>52</a:t>
            </a:r>
            <a:r>
              <a:rPr lang="en-US" sz="1400" baseline="30000">
                <a:solidFill>
                  <a:schemeClr val="bg1"/>
                </a:solidFill>
                <a:latin typeface="Calibri"/>
              </a:rPr>
              <a:t>nd</a:t>
            </a:r>
            <a:r>
              <a:rPr lang="en-US" sz="1400">
                <a:solidFill>
                  <a:schemeClr val="bg1"/>
                </a:solidFill>
                <a:latin typeface="Calibri"/>
              </a:rPr>
              <a:t> International Conference on Environmental Systems </a:t>
            </a:r>
            <a:br>
              <a:rPr lang="en-US" sz="1400">
                <a:solidFill>
                  <a:schemeClr val="bg1"/>
                </a:solidFill>
                <a:latin typeface="Calibri"/>
              </a:rPr>
            </a:br>
            <a:r>
              <a:rPr lang="en-US" sz="1400">
                <a:solidFill>
                  <a:schemeClr val="bg1"/>
                </a:solidFill>
                <a:latin typeface="Calibri"/>
              </a:rPr>
              <a:t>July 16-20, 2023</a:t>
            </a:r>
            <a:endParaRPr lang="en-US" sz="1400" dirty="0"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79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DC02C6F4-B6B6-4A47-8CC5-5E542B1E9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8D218F-F416-4591-BB08-C7C12A307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738" y="914400"/>
            <a:ext cx="9477462" cy="646331"/>
          </a:xfrm>
          <a:solidFill>
            <a:schemeClr val="tx1">
              <a:alpha val="46000"/>
            </a:schemeClr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an SCLT?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2385BD-5A7F-4E38-8ED8-78864BB26C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6738" y="1666240"/>
            <a:ext cx="9477462" cy="4039567"/>
          </a:xfrm>
          <a:solidFill>
            <a:schemeClr val="tx1">
              <a:alpha val="58000"/>
            </a:schemeClr>
          </a:solidFill>
        </p:spPr>
        <p:txBody>
          <a:bodyPr/>
          <a:lstStyle/>
          <a:p>
            <a:r>
              <a:rPr lang="en-US" sz="2000" dirty="0"/>
              <a:t>System Capability Leadership Team</a:t>
            </a:r>
          </a:p>
          <a:p>
            <a:r>
              <a:rPr lang="en-US" sz="2000" dirty="0"/>
              <a:t>Cross-agency, program-independent </a:t>
            </a:r>
          </a:p>
          <a:p>
            <a:pPr lvl="1"/>
            <a:endParaRPr lang="en-US" sz="2000" dirty="0"/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Responsibilities: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0" dirty="0"/>
              <a:t>Identify capability gaps &amp; develop strategies for closure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0" dirty="0"/>
              <a:t>Make recommendations on technology development and support architecture studies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0" dirty="0"/>
              <a:t>Establish key performance parameters and monitor progress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0" dirty="0"/>
              <a:t>Analyze assets required to execute capability advancement and recommend acquisition strategies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0" dirty="0"/>
              <a:t>Maintain cognizance of state of ECLSS &amp; CHP capabilities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0" dirty="0"/>
              <a:t>Coordinate with commercial and international partners to identify opportunities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D18E7E-31EF-486C-8B5D-F67A51E23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C51FE-49D9-314D-9957-ABBF7DDE8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6669784B-209E-60A8-97D1-0FD7036F687B}"/>
              </a:ext>
            </a:extLst>
          </p:cNvPr>
          <p:cNvSpPr txBox="1">
            <a:spLocks/>
          </p:cNvSpPr>
          <p:nvPr/>
        </p:nvSpPr>
        <p:spPr>
          <a:xfrm>
            <a:off x="3517986" y="6356351"/>
            <a:ext cx="505128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defRPr/>
            </a:pPr>
            <a:r>
              <a:rPr lang="en-US" sz="1400">
                <a:solidFill>
                  <a:schemeClr val="bg1"/>
                </a:solidFill>
                <a:latin typeface="Calibri"/>
              </a:rPr>
              <a:t>52</a:t>
            </a:r>
            <a:r>
              <a:rPr lang="en-US" sz="1400" baseline="30000">
                <a:solidFill>
                  <a:schemeClr val="bg1"/>
                </a:solidFill>
                <a:latin typeface="Calibri"/>
              </a:rPr>
              <a:t>nd</a:t>
            </a:r>
            <a:r>
              <a:rPr lang="en-US" sz="1400">
                <a:solidFill>
                  <a:schemeClr val="bg1"/>
                </a:solidFill>
                <a:latin typeface="Calibri"/>
              </a:rPr>
              <a:t> International Conference on Environmental Systems </a:t>
            </a:r>
            <a:br>
              <a:rPr lang="en-US" sz="1400">
                <a:solidFill>
                  <a:schemeClr val="bg1"/>
                </a:solidFill>
                <a:latin typeface="Calibri"/>
              </a:rPr>
            </a:br>
            <a:r>
              <a:rPr lang="en-US" sz="1400">
                <a:solidFill>
                  <a:schemeClr val="bg1"/>
                </a:solidFill>
                <a:latin typeface="Calibri"/>
              </a:rPr>
              <a:t>July 16-20, 2023</a:t>
            </a:r>
            <a:endParaRPr lang="en-US" sz="1400" dirty="0"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132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1E575-D7EC-344F-849B-7404F38E729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16641" y="26232"/>
            <a:ext cx="11588271" cy="892175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Helvetica" pitchFamily="2" charset="0"/>
              </a:rPr>
              <a:t>Capability Gaps</a:t>
            </a:r>
            <a:endParaRPr lang="en-US" sz="3200" dirty="0">
              <a:solidFill>
                <a:srgbClr val="FF0000"/>
              </a:solidFill>
              <a:latin typeface="Helvetica" pitchFamily="2" charset="0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C623AAE7-110C-844A-944E-5FD953A59577}"/>
              </a:ext>
            </a:extLst>
          </p:cNvPr>
          <p:cNvSpPr txBox="1"/>
          <p:nvPr/>
        </p:nvSpPr>
        <p:spPr>
          <a:xfrm>
            <a:off x="1257391" y="3398073"/>
            <a:ext cx="28185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60000"/>
                    <a:lumOff val="40000"/>
                  </a:srgbClr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Current Capabilities (state of the art)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60741A-938F-B145-BD87-3A603024E206}"/>
              </a:ext>
            </a:extLst>
          </p:cNvPr>
          <p:cNvSpPr txBox="1"/>
          <p:nvPr/>
        </p:nvSpPr>
        <p:spPr>
          <a:xfrm>
            <a:off x="2436942" y="1610267"/>
            <a:ext cx="91763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831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ability to meet an exploration objective through Architecture, Engineering, Development, Technology, Operations or Research for a given set of constraints and level of risk.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3A2FF12-439A-0B48-9587-F14161A65A46}"/>
              </a:ext>
            </a:extLst>
          </p:cNvPr>
          <p:cNvSpPr txBox="1"/>
          <p:nvPr/>
        </p:nvSpPr>
        <p:spPr>
          <a:xfrm>
            <a:off x="6490086" y="3446160"/>
            <a:ext cx="39629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60000"/>
                    <a:lumOff val="40000"/>
                  </a:srgbClr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Future Needed Capabilities (Envisioned Future)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DD248A3-FF4E-4F41-9210-F3F4B830F988}"/>
              </a:ext>
            </a:extLst>
          </p:cNvPr>
          <p:cNvSpPr txBox="1"/>
          <p:nvPr/>
        </p:nvSpPr>
        <p:spPr>
          <a:xfrm>
            <a:off x="1188251" y="1877913"/>
            <a:ext cx="16826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CAPABILITY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1324A4A-D9F0-5847-B9D8-489195646D87}"/>
              </a:ext>
            </a:extLst>
          </p:cNvPr>
          <p:cNvCxnSpPr>
            <a:cxnSpLocks/>
          </p:cNvCxnSpPr>
          <p:nvPr/>
        </p:nvCxnSpPr>
        <p:spPr>
          <a:xfrm>
            <a:off x="2861309" y="1720313"/>
            <a:ext cx="0" cy="75263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511A2922-0FCD-8948-A8DE-F2130243DA26}"/>
              </a:ext>
            </a:extLst>
          </p:cNvPr>
          <p:cNvSpPr txBox="1"/>
          <p:nvPr/>
        </p:nvSpPr>
        <p:spPr>
          <a:xfrm>
            <a:off x="1178672" y="4034355"/>
            <a:ext cx="2900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Capabilities we have today, supporting or available for human or robotic missions….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C18F588A-1713-7A43-A04C-5A319CC5E0C6}"/>
              </a:ext>
            </a:extLst>
          </p:cNvPr>
          <p:cNvSpPr txBox="1"/>
          <p:nvPr/>
        </p:nvSpPr>
        <p:spPr>
          <a:xfrm>
            <a:off x="6765613" y="4079840"/>
            <a:ext cx="33321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Anticipated future capabilities based on future mission architectures and </a:t>
            </a:r>
          </a:p>
          <a:p>
            <a:pPr marL="63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agency strategic planning 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EA48478-A36F-144E-967C-C3A7A263C1B9}"/>
              </a:ext>
            </a:extLst>
          </p:cNvPr>
          <p:cNvCxnSpPr>
            <a:cxnSpLocks/>
          </p:cNvCxnSpPr>
          <p:nvPr/>
        </p:nvCxnSpPr>
        <p:spPr>
          <a:xfrm>
            <a:off x="4159582" y="3509178"/>
            <a:ext cx="0" cy="17255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4D22D6F9-3A9E-C347-9339-4559E6BD8BFB}"/>
              </a:ext>
            </a:extLst>
          </p:cNvPr>
          <p:cNvCxnSpPr>
            <a:cxnSpLocks/>
          </p:cNvCxnSpPr>
          <p:nvPr/>
        </p:nvCxnSpPr>
        <p:spPr>
          <a:xfrm>
            <a:off x="6721286" y="3537243"/>
            <a:ext cx="0" cy="169744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9A16C583-3220-2547-9FDB-F9B09AAE5A8E}"/>
              </a:ext>
            </a:extLst>
          </p:cNvPr>
          <p:cNvSpPr txBox="1"/>
          <p:nvPr/>
        </p:nvSpPr>
        <p:spPr>
          <a:xfrm>
            <a:off x="5162224" y="4244550"/>
            <a:ext cx="732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GAP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7382F5D-B184-5C4D-9CE6-BFBB074A1CA3}"/>
              </a:ext>
            </a:extLst>
          </p:cNvPr>
          <p:cNvSpPr txBox="1"/>
          <p:nvPr/>
        </p:nvSpPr>
        <p:spPr>
          <a:xfrm>
            <a:off x="4749179" y="3500610"/>
            <a:ext cx="15589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DIFFERENCE IS THE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Left Arrow 37">
            <a:extLst>
              <a:ext uri="{FF2B5EF4-FFF2-40B4-BE49-F238E27FC236}">
                <a16:creationId xmlns:a16="http://schemas.microsoft.com/office/drawing/2014/main" id="{F45D9C5F-8FE9-D14F-805A-68209D5672C8}"/>
              </a:ext>
            </a:extLst>
          </p:cNvPr>
          <p:cNvSpPr/>
          <p:nvPr/>
        </p:nvSpPr>
        <p:spPr>
          <a:xfrm>
            <a:off x="4758071" y="4346420"/>
            <a:ext cx="329921" cy="230832"/>
          </a:xfrm>
          <a:prstGeom prst="lef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" name="Left Arrow 108">
            <a:extLst>
              <a:ext uri="{FF2B5EF4-FFF2-40B4-BE49-F238E27FC236}">
                <a16:creationId xmlns:a16="http://schemas.microsoft.com/office/drawing/2014/main" id="{0AC70ED8-26CB-A646-A3A9-788E20E1D406}"/>
              </a:ext>
            </a:extLst>
          </p:cNvPr>
          <p:cNvSpPr/>
          <p:nvPr/>
        </p:nvSpPr>
        <p:spPr>
          <a:xfrm rot="10800000">
            <a:off x="5969349" y="4346420"/>
            <a:ext cx="329921" cy="230832"/>
          </a:xfrm>
          <a:prstGeom prst="lef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id="{AC05211F-5204-7643-96FA-6589F9AE21A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062" y="3443434"/>
            <a:ext cx="762279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5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DD22C8-5454-4181-9854-D70D8A0B768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088690" y="3552403"/>
            <a:ext cx="1524601" cy="892174"/>
          </a:xfrm>
          <a:prstGeom prst="rect">
            <a:avLst/>
          </a:prstGeom>
        </p:spPr>
      </p:pic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FC0240D5-A35E-F6CE-3BE3-E60CA7BF891E}"/>
              </a:ext>
            </a:extLst>
          </p:cNvPr>
          <p:cNvSpPr txBox="1">
            <a:spLocks/>
          </p:cNvSpPr>
          <p:nvPr/>
        </p:nvSpPr>
        <p:spPr>
          <a:xfrm>
            <a:off x="3517986" y="6356351"/>
            <a:ext cx="505128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defRPr/>
            </a:pPr>
            <a:r>
              <a:rPr lang="en-US" sz="1400">
                <a:solidFill>
                  <a:schemeClr val="bg1"/>
                </a:solidFill>
                <a:latin typeface="Calibri"/>
              </a:rPr>
              <a:t>52</a:t>
            </a:r>
            <a:r>
              <a:rPr lang="en-US" sz="1400" baseline="30000">
                <a:solidFill>
                  <a:schemeClr val="bg1"/>
                </a:solidFill>
                <a:latin typeface="Calibri"/>
              </a:rPr>
              <a:t>nd</a:t>
            </a:r>
            <a:r>
              <a:rPr lang="en-US" sz="1400">
                <a:solidFill>
                  <a:schemeClr val="bg1"/>
                </a:solidFill>
                <a:latin typeface="Calibri"/>
              </a:rPr>
              <a:t> International Conference on Environmental Systems </a:t>
            </a:r>
            <a:br>
              <a:rPr lang="en-US" sz="1400">
                <a:solidFill>
                  <a:schemeClr val="bg1"/>
                </a:solidFill>
                <a:latin typeface="Calibri"/>
              </a:rPr>
            </a:br>
            <a:r>
              <a:rPr lang="en-US" sz="1400">
                <a:solidFill>
                  <a:schemeClr val="bg1"/>
                </a:solidFill>
                <a:latin typeface="Calibri"/>
              </a:rPr>
              <a:t>July 16-20, 2023</a:t>
            </a:r>
            <a:endParaRPr lang="en-US" sz="1400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A85E57-3DA1-36FC-2679-17C9E52EE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C51FE-49D9-314D-9957-ABBF7DDE8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21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48780" y="924186"/>
            <a:ext cx="11112295" cy="5239841"/>
          </a:xfrm>
        </p:spPr>
        <p:txBody>
          <a:bodyPr>
            <a:normAutofit/>
          </a:bodyPr>
          <a:lstStyle/>
          <a:p>
            <a:r>
              <a:rPr lang="en-US" sz="2400" dirty="0"/>
              <a:t>SCLT Roadmaps aim to include:</a:t>
            </a:r>
          </a:p>
          <a:p>
            <a:pPr lvl="1"/>
            <a:r>
              <a:rPr lang="en-US" sz="2400" dirty="0"/>
              <a:t>All work that is ongoing across the agency – regardless of funding source – that is relevant to Capability Gap closure</a:t>
            </a:r>
          </a:p>
          <a:p>
            <a:pPr lvl="1"/>
            <a:r>
              <a:rPr lang="en-US" sz="2400" dirty="0"/>
              <a:t>Future work – with identified capability products and schedule – considered necessary to close each Capability Gap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Importance of Capability Gaps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079891" y="6443823"/>
            <a:ext cx="502508" cy="260385"/>
          </a:xfrm>
          <a:prstGeom prst="rect">
            <a:avLst/>
          </a:prstGeom>
        </p:spPr>
        <p:txBody>
          <a:bodyPr vert="horz" lIns="45720" tIns="45720" rIns="4572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+mn-lt"/>
                <a:ea typeface="+mn-ea"/>
                <a:cs typeface="Helvetica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72F8CE3-7D9C-4AA2-88D8-B653B51B101D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Helvetica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Helvetica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186627" y="6445655"/>
            <a:ext cx="1466335" cy="260385"/>
          </a:xfrm>
          <a:prstGeom prst="rect">
            <a:avLst/>
          </a:prstGeom>
        </p:spPr>
        <p:txBody>
          <a:bodyPr vert="horz" lIns="45720" tIns="45720" rIns="45720" bIns="45720"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+mn-lt"/>
                <a:ea typeface="+mn-ea"/>
                <a:cs typeface="Helvetica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Helvetica" pitchFamily="34" charset="0"/>
              </a:rPr>
              <a:t>May 20,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2698801" y="6443822"/>
            <a:ext cx="7106509" cy="260385"/>
          </a:xfrm>
          <a:prstGeom prst="rect">
            <a:avLst/>
          </a:prstGeom>
        </p:spPr>
        <p:txBody>
          <a:bodyPr vert="horz" lIns="45720" tIns="45720" rIns="45720" bIns="45720" rtlCol="0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+mn-lt"/>
                <a:ea typeface="+mn-ea"/>
                <a:cs typeface="Helvetica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Helvetica" pitchFamily="34" charset="0"/>
              </a:rPr>
              <a:t>Informational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32345"/>
          <a:stretch/>
        </p:blipFill>
        <p:spPr>
          <a:xfrm>
            <a:off x="1031408" y="2892829"/>
            <a:ext cx="10511812" cy="39623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34490D-BE02-45E7-A2ED-9B757FB3294A}"/>
              </a:ext>
            </a:extLst>
          </p:cNvPr>
          <p:cNvSpPr txBox="1"/>
          <p:nvPr/>
        </p:nvSpPr>
        <p:spPr>
          <a:xfrm rot="16200000">
            <a:off x="805379" y="4165043"/>
            <a:ext cx="731290" cy="279232"/>
          </a:xfrm>
          <a:prstGeom prst="rect">
            <a:avLst/>
          </a:prstGeom>
          <a:solidFill>
            <a:srgbClr val="808080"/>
          </a:solidFill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SPACESUIT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PHYSIOLOGY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473438-394A-46CE-AEA5-BE41975FB2D8}"/>
              </a:ext>
            </a:extLst>
          </p:cNvPr>
          <p:cNvSpPr/>
          <p:nvPr/>
        </p:nvSpPr>
        <p:spPr>
          <a:xfrm>
            <a:off x="4756068" y="4501712"/>
            <a:ext cx="289771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Example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872BFB8C-44E3-4422-A10F-9028CB6D7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2703" y="6356350"/>
            <a:ext cx="62581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C51FE-49D9-314D-9957-ABBF7DDE8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93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>
            <a:extLst>
              <a:ext uri="{FF2B5EF4-FFF2-40B4-BE49-F238E27FC236}">
                <a16:creationId xmlns:a16="http://schemas.microsoft.com/office/drawing/2014/main" id="{35C65B6B-F827-48BA-9F99-AA6882D9E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086" y="0"/>
            <a:ext cx="122790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8720041-0EF5-44D6-A959-80667CE4DD13}"/>
              </a:ext>
            </a:extLst>
          </p:cNvPr>
          <p:cNvSpPr/>
          <p:nvPr/>
        </p:nvSpPr>
        <p:spPr>
          <a:xfrm>
            <a:off x="4691743" y="4604652"/>
            <a:ext cx="7162799" cy="1703161"/>
          </a:xfrm>
          <a:prstGeom prst="rect">
            <a:avLst/>
          </a:prstGeom>
          <a:solidFill>
            <a:srgbClr val="D6DC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1510AF3-93D1-4269-A4EF-260B872D5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2256" y="354303"/>
            <a:ext cx="8789263" cy="923330"/>
          </a:xfrm>
        </p:spPr>
        <p:txBody>
          <a:bodyPr/>
          <a:lstStyle/>
          <a:p>
            <a:pPr algn="r"/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ECLSS-CHP SCLT Capability Areas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AE62C0C9-EFBA-4F12-86F8-434FDCF3B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1379" y="1894334"/>
            <a:ext cx="6678104" cy="162300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925609-E687-430D-A5D3-57194960262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86" y="1345359"/>
            <a:ext cx="11702143" cy="359727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906B8A-2A86-47AF-AB12-8826CC3AC3D4}"/>
              </a:ext>
            </a:extLst>
          </p:cNvPr>
          <p:cNvSpPr txBox="1"/>
          <p:nvPr/>
        </p:nvSpPr>
        <p:spPr>
          <a:xfrm>
            <a:off x="4691743" y="6289972"/>
            <a:ext cx="73043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 panose="020B0503020202020204" pitchFamily="34" charset="0"/>
              </a:rPr>
              <a:t>Close alignment with TX.06 on NASA Technology Taxonomy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0DB81C6-8266-49DF-9DD4-CFCBA6B5CC9F}"/>
              </a:ext>
            </a:extLst>
          </p:cNvPr>
          <p:cNvSpPr/>
          <p:nvPr/>
        </p:nvSpPr>
        <p:spPr>
          <a:xfrm>
            <a:off x="5170715" y="4855026"/>
            <a:ext cx="6564085" cy="13503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New: EARTH INDEPENDENT HUMAN OPERATIONS TECHNOLOGIES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Decision Support &amp; Situation Awareness Tools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Human-Hardware Maintenance Interfaces and Tools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Procedure Execution Support Tools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Asynchronous Distributed Operations Management Systems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Integrated Earth-Independent Human Systems Simulation Technologies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A69696-C93C-4AD5-84E7-0D45234D72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113" y="5028283"/>
            <a:ext cx="3395498" cy="15033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79D2501-5E68-43E3-985C-18AF58B8F8F7}"/>
              </a:ext>
            </a:extLst>
          </p:cNvPr>
          <p:cNvCxnSpPr/>
          <p:nvPr/>
        </p:nvCxnSpPr>
        <p:spPr>
          <a:xfrm flipH="1">
            <a:off x="566056" y="3559626"/>
            <a:ext cx="185057" cy="185057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C9A06C0-B111-444C-8BCF-5A02592BF130}"/>
              </a:ext>
            </a:extLst>
          </p:cNvPr>
          <p:cNvSpPr txBox="1"/>
          <p:nvPr/>
        </p:nvSpPr>
        <p:spPr>
          <a:xfrm>
            <a:off x="337456" y="346165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</a:p>
        </p:txBody>
      </p:sp>
      <p:pic>
        <p:nvPicPr>
          <p:cNvPr id="1030" name="Picture 6" descr="Solar System Svg Png Icon Free Download (#535336) - OnlineWebFonts.COM">
            <a:extLst>
              <a:ext uri="{FF2B5EF4-FFF2-40B4-BE49-F238E27FC236}">
                <a16:creationId xmlns:a16="http://schemas.microsoft.com/office/drawing/2014/main" id="{FFEF185B-35A4-486F-A26A-82A4BB442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543" y="5346267"/>
            <a:ext cx="544297" cy="59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CB91AB0E-3891-D8B5-0637-BDDAE3702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2703" y="6356350"/>
            <a:ext cx="62581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C51FE-49D9-314D-9957-ABBF7DDE8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77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0213863B-7B57-4C40-B342-13353A209E9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1DC0293C-2284-A3B5-B0B9-70F8811FE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2703" y="6356350"/>
            <a:ext cx="62581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C51FE-49D9-314D-9957-ABBF7DDE8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14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35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BED8B6C-4A9F-4441-8771-D829C3594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23392"/>
            <a:ext cx="3363974" cy="1607060"/>
          </a:xfrm>
          <a:noFill/>
          <a:ln w="19050">
            <a:solidFill>
              <a:schemeClr val="tx1"/>
            </a:solidFill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Human System Risks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DE81BC-2128-4210-8ED6-13453FCDCD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3"/>
            <a:ext cx="3509432" cy="3915157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+mn-lt"/>
                <a:cs typeface="+mn-cs"/>
              </a:rPr>
              <a:t>NASA uses Human System Risks to aid in identifying and prioritizing human </a:t>
            </a:r>
            <a:r>
              <a:rPr lang="en-US" sz="2800" i="1" dirty="0">
                <a:solidFill>
                  <a:schemeClr val="tx1"/>
                </a:solidFill>
                <a:latin typeface="+mn-lt"/>
                <a:cs typeface="+mn-cs"/>
              </a:rPr>
              <a:t>research </a:t>
            </a:r>
            <a:r>
              <a:rPr lang="en-US" sz="2800" dirty="0">
                <a:solidFill>
                  <a:schemeClr val="tx1"/>
                </a:solidFill>
                <a:latin typeface="+mn-lt"/>
                <a:cs typeface="+mn-cs"/>
              </a:rPr>
              <a:t>needs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  <a:latin typeface="+mn-lt"/>
              <a:cs typeface="+mn-cs"/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+mn-lt"/>
                <a:cs typeface="+mn-cs"/>
              </a:rPr>
              <a:t>But… no linkage between Human System Risks (research) and Capability Gaps (tech dev)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CCB8A2-C286-416D-8409-A2C7623472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" r="3" b="10009"/>
          <a:stretch/>
        </p:blipFill>
        <p:spPr>
          <a:xfrm>
            <a:off x="4207240" y="623392"/>
            <a:ext cx="7984760" cy="528146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D4BABB2-AAB8-AFEC-9378-BF47AF948D00}"/>
              </a:ext>
            </a:extLst>
          </p:cNvPr>
          <p:cNvSpPr txBox="1">
            <a:spLocks/>
          </p:cNvSpPr>
          <p:nvPr/>
        </p:nvSpPr>
        <p:spPr>
          <a:xfrm>
            <a:off x="3517986" y="6356351"/>
            <a:ext cx="505128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defRPr/>
            </a:pPr>
            <a:r>
              <a:rPr lang="en-US" sz="1400" dirty="0">
                <a:latin typeface="Calibri"/>
              </a:rPr>
              <a:t>52</a:t>
            </a:r>
            <a:r>
              <a:rPr lang="en-US" sz="1400" baseline="30000" dirty="0">
                <a:latin typeface="Calibri"/>
              </a:rPr>
              <a:t>nd</a:t>
            </a:r>
            <a:r>
              <a:rPr lang="en-US" sz="1400" dirty="0">
                <a:latin typeface="Calibri"/>
              </a:rPr>
              <a:t> International Conference on Environmental Systems </a:t>
            </a:r>
            <a:br>
              <a:rPr lang="en-US" sz="1400" dirty="0">
                <a:latin typeface="Calibri"/>
              </a:rPr>
            </a:br>
            <a:r>
              <a:rPr lang="en-US" sz="1400" dirty="0">
                <a:latin typeface="Calibri"/>
              </a:rPr>
              <a:t>July 16-20, 2023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C90C2B4-DB15-EE8D-B6F8-6966DA041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2703" y="6356350"/>
            <a:ext cx="62581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C51FE-49D9-314D-9957-ABBF7DDE8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8520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4B018B6F-4618-4CB1-AA24-EC665D7323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4" r="19322" b="9091"/>
          <a:stretch/>
        </p:blipFill>
        <p:spPr bwMode="auto">
          <a:xfrm>
            <a:off x="3522468" y="10"/>
            <a:ext cx="866953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71094" y="1161288"/>
            <a:ext cx="6852666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dirty="0">
                <a:solidFill>
                  <a:schemeClr val="tx1"/>
                </a:solidFill>
                <a:latin typeface="Agency FB" panose="020B0503020202020204" pitchFamily="34" charset="0"/>
                <a:cs typeface="+mj-cs"/>
              </a:rPr>
              <a:t>Human System Capability Gaps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71094" y="2619248"/>
            <a:ext cx="9128506" cy="432308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gency FB" panose="020B0503020202020204" pitchFamily="34" charset="0"/>
                <a:cs typeface="+mn-cs"/>
              </a:rPr>
              <a:t>What? 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gency FB" panose="020B0503020202020204" pitchFamily="34" charset="0"/>
                <a:cs typeface="+mn-cs"/>
              </a:rPr>
              <a:t>Integrated set of capability gaps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gency FB" panose="020B0503020202020204" pitchFamily="34" charset="0"/>
                <a:cs typeface="+mn-cs"/>
              </a:rPr>
              <a:t>Mapped to Human System Risks 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gency FB" panose="020B0503020202020204" pitchFamily="34" charset="0"/>
                <a:cs typeface="+mn-cs"/>
              </a:rPr>
              <a:t>Utilized by CHP community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gency FB" panose="020B0503020202020204" pitchFamily="34" charset="0"/>
                <a:cs typeface="+mn-cs"/>
              </a:rPr>
              <a:t>Configuration managed by HSRB 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gency FB" panose="020B0503020202020204" pitchFamily="34" charset="0"/>
                <a:cs typeface="+mn-cs"/>
              </a:rPr>
              <a:t>Why? 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gency FB" panose="020B0503020202020204" pitchFamily="34" charset="0"/>
                <a:cs typeface="+mn-cs"/>
              </a:rPr>
              <a:t>Facilitate fully integrated roadmaps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gency FB" panose="020B0503020202020204" pitchFamily="34" charset="0"/>
                <a:cs typeface="+mn-cs"/>
              </a:rPr>
              <a:t>Demonstrate alignment of agency investments with Human System Risks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gency FB" panose="020B0503020202020204" pitchFamily="34" charset="0"/>
                <a:cs typeface="+mn-cs"/>
              </a:rPr>
              <a:t>Improve ability to communicate Human System Risk implications of agency investment decisions</a:t>
            </a:r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92E313A8-089C-FB4F-2258-D92382985C01}"/>
              </a:ext>
            </a:extLst>
          </p:cNvPr>
          <p:cNvSpPr txBox="1">
            <a:spLocks/>
          </p:cNvSpPr>
          <p:nvPr/>
        </p:nvSpPr>
        <p:spPr>
          <a:xfrm>
            <a:off x="3517986" y="6356351"/>
            <a:ext cx="505128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defRPr/>
            </a:pPr>
            <a:r>
              <a:rPr lang="en-US" sz="1400" dirty="0">
                <a:latin typeface="Calibri"/>
              </a:rPr>
              <a:t>52</a:t>
            </a:r>
            <a:r>
              <a:rPr lang="en-US" sz="1400" baseline="30000" dirty="0">
                <a:latin typeface="Calibri"/>
              </a:rPr>
              <a:t>nd</a:t>
            </a:r>
            <a:r>
              <a:rPr lang="en-US" sz="1400" dirty="0">
                <a:latin typeface="Calibri"/>
              </a:rPr>
              <a:t> International Conference on Environmental Systems </a:t>
            </a:r>
            <a:br>
              <a:rPr lang="en-US" sz="1400" dirty="0">
                <a:latin typeface="Calibri"/>
              </a:rPr>
            </a:br>
            <a:r>
              <a:rPr lang="en-US" sz="1400" dirty="0">
                <a:latin typeface="Calibri"/>
              </a:rPr>
              <a:t>July 16-20, 2023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3505575D-1126-D9A6-FEBE-9C71E9892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2703" y="6356350"/>
            <a:ext cx="62581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C51FE-49D9-314D-9957-ABBF7DDE8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C4FEB3-B8CE-5F40-52C2-3BA45D3FE783}"/>
              </a:ext>
            </a:extLst>
          </p:cNvPr>
          <p:cNvSpPr/>
          <p:nvPr/>
        </p:nvSpPr>
        <p:spPr>
          <a:xfrm>
            <a:off x="261257" y="705394"/>
            <a:ext cx="825814" cy="3715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6497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3_ExplorationScenario-Update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 smtClean="0">
            <a:latin typeface="Arial"/>
            <a:cs typeface="Arial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2_BLUE">
  <a:themeElements>
    <a:clrScheme name="Custom 11">
      <a:dk1>
        <a:srgbClr val="000000"/>
      </a:dk1>
      <a:lt1>
        <a:srgbClr val="FFFFFF"/>
      </a:lt1>
      <a:dk2>
        <a:srgbClr val="34BFEF"/>
      </a:dk2>
      <a:lt2>
        <a:srgbClr val="E7E6E6"/>
      </a:lt2>
      <a:accent1>
        <a:srgbClr val="FB6519"/>
      </a:accent1>
      <a:accent2>
        <a:srgbClr val="FA04FD"/>
      </a:accent2>
      <a:accent3>
        <a:srgbClr val="66FF33"/>
      </a:accent3>
      <a:accent4>
        <a:srgbClr val="0066B3"/>
      </a:accent4>
      <a:accent5>
        <a:srgbClr val="ED1C24"/>
      </a:accent5>
      <a:accent6>
        <a:srgbClr val="919191"/>
      </a:accent6>
      <a:hlink>
        <a:srgbClr val="59B8DB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itl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12AFEADA79E6643BCB5CC5824EEDFFB" ma:contentTypeVersion="15" ma:contentTypeDescription="Create a new document." ma:contentTypeScope="" ma:versionID="e41492f96340ac3f6d3081c4a643bc2d">
  <xsd:schema xmlns:xsd="http://www.w3.org/2001/XMLSchema" xmlns:xs="http://www.w3.org/2001/XMLSchema" xmlns:p="http://schemas.microsoft.com/office/2006/metadata/properties" xmlns:ns2="0d5859cf-ac6d-4b5a-80c5-20bd0f75026c" xmlns:ns3="a9e13ebb-2e63-4374-a952-7ec22842e957" xmlns:ns4="d900e117-17a0-4b24-9e47-511ef1d02c43" targetNamespace="http://schemas.microsoft.com/office/2006/metadata/properties" ma:root="true" ma:fieldsID="db32c7742f9f25e763fe65341279165a" ns2:_="" ns3:_="" ns4:_="">
    <xsd:import namespace="0d5859cf-ac6d-4b5a-80c5-20bd0f75026c"/>
    <xsd:import namespace="a9e13ebb-2e63-4374-a952-7ec22842e957"/>
    <xsd:import namespace="d900e117-17a0-4b24-9e47-511ef1d02c4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4:TaxCatchAll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Comme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5859cf-ac6d-4b5a-80c5-20bd0f75026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e13ebb-2e63-4374-a952-7ec22842e95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0fb68aea-d2ee-4a6c-85e6-e4b5686e96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21" nillable="true" ma:displayName="Comments" ma:format="Dropdown" ma:internalName="Comments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00e117-17a0-4b24-9e47-511ef1d02c43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db1b383d-2488-4ac3-aa41-87b86e325a1f}" ma:internalName="TaxCatchAll" ma:showField="CatchAllData" ma:web="0d5859cf-ac6d-4b5a-80c5-20bd0f75026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900e117-17a0-4b24-9e47-511ef1d02c43" xsi:nil="true"/>
    <lcf76f155ced4ddcb4097134ff3c332f xmlns="a9e13ebb-2e63-4374-a952-7ec22842e957">
      <Terms xmlns="http://schemas.microsoft.com/office/infopath/2007/PartnerControls"/>
    </lcf76f155ced4ddcb4097134ff3c332f>
    <Comments xmlns="a9e13ebb-2e63-4374-a952-7ec22842e95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0331767-CE55-4452-9167-7EEED43666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d5859cf-ac6d-4b5a-80c5-20bd0f75026c"/>
    <ds:schemaRef ds:uri="a9e13ebb-2e63-4374-a952-7ec22842e957"/>
    <ds:schemaRef ds:uri="d900e117-17a0-4b24-9e47-511ef1d02c4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F5F80E0-BB77-41C1-936B-F91F17E5D508}">
  <ds:schemaRefs>
    <ds:schemaRef ds:uri="http://schemas.openxmlformats.org/package/2006/metadata/core-properties"/>
    <ds:schemaRef ds:uri="http://schemas.microsoft.com/office/infopath/2007/PartnerControls"/>
    <ds:schemaRef ds:uri="a9e13ebb-2e63-4374-a952-7ec22842e957"/>
    <ds:schemaRef ds:uri="0d5859cf-ac6d-4b5a-80c5-20bd0f75026c"/>
    <ds:schemaRef ds:uri="http://schemas.microsoft.com/office/2006/documentManagement/types"/>
    <ds:schemaRef ds:uri="http://www.w3.org/XML/1998/namespace"/>
    <ds:schemaRef ds:uri="http://purl.org/dc/terms/"/>
    <ds:schemaRef ds:uri="http://schemas.microsoft.com/office/2006/metadata/properties"/>
    <ds:schemaRef ds:uri="d900e117-17a0-4b24-9e47-511ef1d02c43"/>
    <ds:schemaRef ds:uri="http://purl.org/dc/dcmitype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80A9819E-A02F-4B97-A5BE-D60710922820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7382</TotalTime>
  <Words>1522</Words>
  <Application>Microsoft Office PowerPoint</Application>
  <PresentationFormat>Widescreen</PresentationFormat>
  <Paragraphs>269</Paragraphs>
  <Slides>19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Agency FB</vt:lpstr>
      <vt:lpstr>Arial</vt:lpstr>
      <vt:lpstr>Arial Narrow</vt:lpstr>
      <vt:lpstr>Arial Nova</vt:lpstr>
      <vt:lpstr>Calibri</vt:lpstr>
      <vt:lpstr>Calibri Light</vt:lpstr>
      <vt:lpstr>Courier New</vt:lpstr>
      <vt:lpstr>Helvetica</vt:lpstr>
      <vt:lpstr>Times New Roman</vt:lpstr>
      <vt:lpstr>Wingdings</vt:lpstr>
      <vt:lpstr>3_ExplorationScenario-Updated</vt:lpstr>
      <vt:lpstr>2_BLUE</vt:lpstr>
      <vt:lpstr>Title</vt:lpstr>
      <vt:lpstr>1_Office Theme</vt:lpstr>
      <vt:lpstr>Office Theme</vt:lpstr>
      <vt:lpstr>NASA Crew Health &amp; Performance Capability Development for Exploration: 2022 to 2023 Overview ICES Paper 2023-255 18 July 2023</vt:lpstr>
      <vt:lpstr>Overview</vt:lpstr>
      <vt:lpstr>What is an SCLT? </vt:lpstr>
      <vt:lpstr>Capability Gaps</vt:lpstr>
      <vt:lpstr>Importance of Capability Gaps</vt:lpstr>
      <vt:lpstr>ECLSS-CHP SCLT Capability Areas</vt:lpstr>
      <vt:lpstr>PowerPoint Presentation</vt:lpstr>
      <vt:lpstr>Human System Risks</vt:lpstr>
      <vt:lpstr>Human System Capability Gaps</vt:lpstr>
      <vt:lpstr>Example of Human System Capability Gaps</vt:lpstr>
      <vt:lpstr>2022 Human System Capability Gaps</vt:lpstr>
      <vt:lpstr>CHP Capability Area Updates</vt:lpstr>
      <vt:lpstr>PowerPoint Presentation</vt:lpstr>
      <vt:lpstr>Personalized EVA Informatics &amp; Decision Support (PersEIDS)</vt:lpstr>
      <vt:lpstr>PowerPoint Presentation</vt:lpstr>
      <vt:lpstr>PowerPoint Presentation</vt:lpstr>
      <vt:lpstr>PowerPoint Presentation</vt:lpstr>
      <vt:lpstr>Conclusions</vt:lpstr>
      <vt:lpstr>Questions?</vt:lpstr>
    </vt:vector>
  </TitlesOfParts>
  <Manager>mmmmmm</Manager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Date  Name, Title, Organization</dc:title>
  <dc:creator>Erin Mahoney</dc:creator>
  <cp:lastModifiedBy>Broyan, James L. (JSC-BG040)</cp:lastModifiedBy>
  <cp:revision>8</cp:revision>
  <dcterms:created xsi:type="dcterms:W3CDTF">2017-12-19T14:45:56Z</dcterms:created>
  <dcterms:modified xsi:type="dcterms:W3CDTF">2023-06-28T17:32:24Z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0x010100012AFEADA79E6643BCB5CC5824EEDFFB</vt:lpwstr>
  </property>
  <property fmtid="{D5CDD505-2E9C-101B-9397-08002B2CF9AE}" pid="3" name="MediaServiceImageTags">
    <vt:lpwstr/>
  </property>
</Properties>
</file>