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9" r:id="rId1"/>
    <p:sldMasterId id="2147484632" r:id="rId2"/>
  </p:sldMasterIdLst>
  <p:notesMasterIdLst>
    <p:notesMasterId r:id="rId16"/>
  </p:notesMasterIdLst>
  <p:handoutMasterIdLst>
    <p:handoutMasterId r:id="rId17"/>
  </p:handoutMasterIdLst>
  <p:sldIdLst>
    <p:sldId id="531" r:id="rId3"/>
    <p:sldId id="1041" r:id="rId4"/>
    <p:sldId id="1042" r:id="rId5"/>
    <p:sldId id="1044" r:id="rId6"/>
    <p:sldId id="1045" r:id="rId7"/>
    <p:sldId id="1046" r:id="rId8"/>
    <p:sldId id="1047" r:id="rId9"/>
    <p:sldId id="1057" r:id="rId10"/>
    <p:sldId id="1059" r:id="rId11"/>
    <p:sldId id="1058" r:id="rId12"/>
    <p:sldId id="1048" r:id="rId13"/>
    <p:sldId id="1060" r:id="rId14"/>
    <p:sldId id="1056" r:id="rId15"/>
  </p:sldIdLst>
  <p:sldSz cx="12192000" cy="6858000"/>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28"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28"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28"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28"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28" charset="-128"/>
        <a:cs typeface="+mn-cs"/>
      </a:defRPr>
    </a:lvl5pPr>
    <a:lvl6pPr marL="2286000" algn="l" defTabSz="914400" rtl="0" eaLnBrk="1" latinLnBrk="0" hangingPunct="1">
      <a:defRPr sz="2400" kern="1200">
        <a:solidFill>
          <a:schemeClr val="tx1"/>
        </a:solidFill>
        <a:latin typeface="Arial" charset="0"/>
        <a:ea typeface="ＭＳ Ｐゴシック" pitchFamily="28" charset="-128"/>
        <a:cs typeface="+mn-cs"/>
      </a:defRPr>
    </a:lvl6pPr>
    <a:lvl7pPr marL="2743200" algn="l" defTabSz="914400" rtl="0" eaLnBrk="1" latinLnBrk="0" hangingPunct="1">
      <a:defRPr sz="2400" kern="1200">
        <a:solidFill>
          <a:schemeClr val="tx1"/>
        </a:solidFill>
        <a:latin typeface="Arial" charset="0"/>
        <a:ea typeface="ＭＳ Ｐゴシック" pitchFamily="28" charset="-128"/>
        <a:cs typeface="+mn-cs"/>
      </a:defRPr>
    </a:lvl7pPr>
    <a:lvl8pPr marL="3200400" algn="l" defTabSz="914400" rtl="0" eaLnBrk="1" latinLnBrk="0" hangingPunct="1">
      <a:defRPr sz="2400" kern="1200">
        <a:solidFill>
          <a:schemeClr val="tx1"/>
        </a:solidFill>
        <a:latin typeface="Arial" charset="0"/>
        <a:ea typeface="ＭＳ Ｐゴシック" pitchFamily="28" charset="-128"/>
        <a:cs typeface="+mn-cs"/>
      </a:defRPr>
    </a:lvl8pPr>
    <a:lvl9pPr marL="3657600" algn="l" defTabSz="914400" rtl="0" eaLnBrk="1" latinLnBrk="0" hangingPunct="1">
      <a:defRPr sz="2400" kern="1200">
        <a:solidFill>
          <a:schemeClr val="tx1"/>
        </a:solidFill>
        <a:latin typeface="Arial" charset="0"/>
        <a:ea typeface="ＭＳ Ｐゴシック" pitchFamily="28" charset="-128"/>
        <a:cs typeface="+mn-cs"/>
      </a:defRPr>
    </a:lvl9pPr>
  </p:defaultTextStyle>
  <p:extLst>
    <p:ext uri="{521415D9-36F7-43E2-AB2F-B90AF26B5E84}">
      <p14:sectionLst xmlns:p14="http://schemas.microsoft.com/office/powerpoint/2010/main">
        <p14:section name="Default Section" id="{6CAA9ED2-6FA1-44BC-8B15-0AD5F58F444A}">
          <p14:sldIdLst>
            <p14:sldId id="531"/>
            <p14:sldId id="1041"/>
            <p14:sldId id="1042"/>
            <p14:sldId id="1044"/>
            <p14:sldId id="1045"/>
            <p14:sldId id="1046"/>
            <p14:sldId id="1047"/>
            <p14:sldId id="1057"/>
            <p14:sldId id="1059"/>
            <p14:sldId id="1058"/>
            <p14:sldId id="1048"/>
            <p14:sldId id="1060"/>
            <p14:sldId id="1056"/>
          </p14:sldIdLst>
        </p14:section>
      </p14:sectionLst>
    </p:ext>
    <p:ext uri="{EFAFB233-063F-42B5-8137-9DF3F51BA10A}">
      <p15:sldGuideLst xmlns:p15="http://schemas.microsoft.com/office/powerpoint/2012/main">
        <p15:guide id="1" orient="horz" pos="2304"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3DEDF09-AAC0-78E7-E2A5-D91C2E26B0A3}" name="Mercado, Mariano (GRC-LTF0)" initials="MM(L" userId="S::mmercad3@ndc.nasa.gov::a4f626cd-3c20-4ec2-9698-13ee91aebb10" providerId="AD"/>
  <p188:author id="{2EFEE4D3-F059-9857-DE90-25059846158C}" name="Tesny, Erin M. (GRC-LTF0)" initials="TEM(L" userId="S::etesny@ndc.nasa.gov::e877cea6-5742-44fa-a42a-047f50e1e02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Kortes, Trudy F. (GRC-MT00)" initials="KTF(" lastIdx="8"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88B4D7"/>
    <a:srgbClr val="000084"/>
    <a:srgbClr val="0326BD"/>
    <a:srgbClr val="08A1DF"/>
    <a:srgbClr val="71D7FD"/>
    <a:srgbClr val="AED5F6"/>
    <a:srgbClr val="FCBA4D"/>
    <a:srgbClr val="99CCFF"/>
    <a:srgbClr val="FFFF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7" autoAdjust="0"/>
    <p:restoredTop sz="95833" autoAdjust="0"/>
  </p:normalViewPr>
  <p:slideViewPr>
    <p:cSldViewPr>
      <p:cViewPr varScale="1">
        <p:scale>
          <a:sx n="82" d="100"/>
          <a:sy n="82" d="100"/>
        </p:scale>
        <p:origin x="686" y="48"/>
      </p:cViewPr>
      <p:guideLst>
        <p:guide orient="horz" pos="2304"/>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8/10/relationships/authors" Target="authors.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9378"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pitchFamily="-112" charset="0"/>
                <a:ea typeface="ＭＳ Ｐゴシック" pitchFamily="-112" charset="-128"/>
                <a:cs typeface="ＭＳ Ｐゴシック" pitchFamily="-112" charset="-128"/>
              </a:defRPr>
            </a:lvl1pPr>
          </a:lstStyle>
          <a:p>
            <a:pPr>
              <a:defRPr/>
            </a:pPr>
            <a:endParaRPr lang="en-US" dirty="0"/>
          </a:p>
        </p:txBody>
      </p:sp>
      <p:sp>
        <p:nvSpPr>
          <p:cNvPr id="229379" name="Rectangle 3"/>
          <p:cNvSpPr>
            <a:spLocks noGrp="1" noChangeArrowheads="1"/>
          </p:cNvSpPr>
          <p:nvPr>
            <p:ph type="dt" sz="quarter" idx="1"/>
          </p:nvPr>
        </p:nvSpPr>
        <p:spPr bwMode="auto">
          <a:xfrm>
            <a:off x="397256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pitchFamily="-112" charset="0"/>
                <a:ea typeface="ＭＳ Ｐゴシック" pitchFamily="-112" charset="-128"/>
                <a:cs typeface="ＭＳ Ｐゴシック" pitchFamily="-112" charset="-128"/>
              </a:defRPr>
            </a:lvl1pPr>
          </a:lstStyle>
          <a:p>
            <a:pPr>
              <a:defRPr/>
            </a:pPr>
            <a:endParaRPr lang="en-US" dirty="0"/>
          </a:p>
        </p:txBody>
      </p:sp>
      <p:sp>
        <p:nvSpPr>
          <p:cNvPr id="229380" name="Rectangle 4"/>
          <p:cNvSpPr>
            <a:spLocks noGrp="1" noChangeArrowheads="1"/>
          </p:cNvSpPr>
          <p:nvPr>
            <p:ph type="ftr" sz="quarter" idx="2"/>
          </p:nvPr>
        </p:nvSpPr>
        <p:spPr bwMode="auto">
          <a:xfrm>
            <a:off x="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pitchFamily="-112" charset="0"/>
                <a:ea typeface="ＭＳ Ｐゴシック" pitchFamily="-112" charset="-128"/>
                <a:cs typeface="ＭＳ Ｐゴシック" pitchFamily="-112" charset="-128"/>
              </a:defRPr>
            </a:lvl1pPr>
          </a:lstStyle>
          <a:p>
            <a:pPr>
              <a:defRPr/>
            </a:pPr>
            <a:endParaRPr lang="en-US" dirty="0"/>
          </a:p>
        </p:txBody>
      </p:sp>
      <p:sp>
        <p:nvSpPr>
          <p:cNvPr id="229381" name="Rectangle 5"/>
          <p:cNvSpPr>
            <a:spLocks noGrp="1" noChangeArrowheads="1"/>
          </p:cNvSpPr>
          <p:nvPr>
            <p:ph type="sldNum" sz="quarter" idx="3"/>
          </p:nvPr>
        </p:nvSpPr>
        <p:spPr bwMode="auto">
          <a:xfrm>
            <a:off x="397256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smtClean="0">
                <a:ea typeface="ＭＳ Ｐゴシック" pitchFamily="-112" charset="-128"/>
              </a:defRPr>
            </a:lvl1pPr>
          </a:lstStyle>
          <a:p>
            <a:pPr>
              <a:defRPr/>
            </a:pPr>
            <a:fld id="{033C1A8B-92F9-4D47-9E07-89884D285246}" type="slidenum">
              <a:rPr lang="en-US"/>
              <a:pPr>
                <a:defRPr/>
              </a:pPr>
              <a:t>‹#›</a:t>
            </a:fld>
            <a:endParaRPr lang="en-US" dirty="0"/>
          </a:p>
        </p:txBody>
      </p:sp>
    </p:spTree>
    <p:extLst>
      <p:ext uri="{BB962C8B-B14F-4D97-AF65-F5344CB8AC3E}">
        <p14:creationId xmlns:p14="http://schemas.microsoft.com/office/powerpoint/2010/main" val="12887080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3037840" cy="464820"/>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defRPr sz="1200">
                <a:latin typeface="Arial" pitchFamily="-112" charset="0"/>
                <a:ea typeface="ＭＳ Ｐゴシック" pitchFamily="-112" charset="-128"/>
                <a:cs typeface="ＭＳ Ｐゴシック" pitchFamily="-112" charset="-128"/>
              </a:defRPr>
            </a:lvl1pPr>
          </a:lstStyle>
          <a:p>
            <a:pPr>
              <a:defRPr/>
            </a:pPr>
            <a:endParaRPr lang="en-US" dirty="0"/>
          </a:p>
        </p:txBody>
      </p:sp>
      <p:sp>
        <p:nvSpPr>
          <p:cNvPr id="56323" name="Rectangle 3"/>
          <p:cNvSpPr>
            <a:spLocks noGrp="1" noChangeArrowheads="1"/>
          </p:cNvSpPr>
          <p:nvPr>
            <p:ph type="dt" idx="1"/>
          </p:nvPr>
        </p:nvSpPr>
        <p:spPr bwMode="auto">
          <a:xfrm>
            <a:off x="3972560" y="0"/>
            <a:ext cx="3037840" cy="464820"/>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a:defRPr sz="1200">
                <a:latin typeface="Arial" pitchFamily="-112" charset="0"/>
                <a:ea typeface="ＭＳ Ｐゴシック" pitchFamily="-112" charset="-128"/>
                <a:cs typeface="ＭＳ Ｐゴシック" pitchFamily="-112" charset="-128"/>
              </a:defRPr>
            </a:lvl1pPr>
          </a:lstStyle>
          <a:p>
            <a:pPr>
              <a:defRPr/>
            </a:pPr>
            <a:endParaRPr lang="en-US" dirty="0"/>
          </a:p>
        </p:txBody>
      </p:sp>
      <p:sp>
        <p:nvSpPr>
          <p:cNvPr id="63492"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56325" name="Rectangle 5"/>
          <p:cNvSpPr>
            <a:spLocks noGrp="1" noChangeArrowheads="1"/>
          </p:cNvSpPr>
          <p:nvPr>
            <p:ph type="body" sz="quarter" idx="3"/>
          </p:nvPr>
        </p:nvSpPr>
        <p:spPr bwMode="auto">
          <a:xfrm>
            <a:off x="934720" y="4415790"/>
            <a:ext cx="5140960" cy="4183380"/>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6326" name="Rectangle 6"/>
          <p:cNvSpPr>
            <a:spLocks noGrp="1" noChangeArrowheads="1"/>
          </p:cNvSpPr>
          <p:nvPr>
            <p:ph type="ftr" sz="quarter" idx="4"/>
          </p:nvPr>
        </p:nvSpPr>
        <p:spPr bwMode="auto">
          <a:xfrm>
            <a:off x="0" y="8831580"/>
            <a:ext cx="3037840" cy="464820"/>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defRPr sz="1200">
                <a:latin typeface="Arial" pitchFamily="-112" charset="0"/>
                <a:ea typeface="ＭＳ Ｐゴシック" pitchFamily="-112" charset="-128"/>
                <a:cs typeface="ＭＳ Ｐゴシック" pitchFamily="-112" charset="-128"/>
              </a:defRPr>
            </a:lvl1pPr>
          </a:lstStyle>
          <a:p>
            <a:pPr>
              <a:defRPr/>
            </a:pPr>
            <a:endParaRPr lang="en-US" dirty="0"/>
          </a:p>
        </p:txBody>
      </p:sp>
      <p:sp>
        <p:nvSpPr>
          <p:cNvPr id="56327" name="Rectangle 7"/>
          <p:cNvSpPr>
            <a:spLocks noGrp="1" noChangeArrowheads="1"/>
          </p:cNvSpPr>
          <p:nvPr>
            <p:ph type="sldNum" sz="quarter" idx="5"/>
          </p:nvPr>
        </p:nvSpPr>
        <p:spPr bwMode="auto">
          <a:xfrm>
            <a:off x="3972560" y="8831580"/>
            <a:ext cx="3037840" cy="464820"/>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a:defRPr sz="1200" smtClean="0">
                <a:ea typeface="ＭＳ Ｐゴシック" pitchFamily="-112" charset="-128"/>
              </a:defRPr>
            </a:lvl1pPr>
          </a:lstStyle>
          <a:p>
            <a:pPr>
              <a:defRPr/>
            </a:pPr>
            <a:fld id="{998CDBDC-745B-4775-B854-C9936F1D9354}" type="slidenum">
              <a:rPr lang="en-US"/>
              <a:pPr>
                <a:defRPr/>
              </a:pPr>
              <a:t>‹#›</a:t>
            </a:fld>
            <a:endParaRPr lang="en-US" dirty="0"/>
          </a:p>
        </p:txBody>
      </p:sp>
    </p:spTree>
    <p:extLst>
      <p:ext uri="{BB962C8B-B14F-4D97-AF65-F5344CB8AC3E}">
        <p14:creationId xmlns:p14="http://schemas.microsoft.com/office/powerpoint/2010/main" val="214295106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itchFamily="-105" charset="0"/>
        <a:ea typeface="ＭＳ Ｐゴシック" pitchFamily="-105" charset="-128"/>
        <a:cs typeface="ＭＳ Ｐゴシック" pitchFamily="-105" charset="-128"/>
      </a:defRPr>
    </a:lvl1pPr>
    <a:lvl2pPr marL="457200" algn="l" rtl="0" eaLnBrk="0" fontAlgn="base" hangingPunct="0">
      <a:spcBef>
        <a:spcPct val="30000"/>
      </a:spcBef>
      <a:spcAft>
        <a:spcPct val="0"/>
      </a:spcAft>
      <a:defRPr sz="1200" kern="1200">
        <a:solidFill>
          <a:schemeClr val="tx1"/>
        </a:solidFill>
        <a:latin typeface="Arial" pitchFamily="-105" charset="0"/>
        <a:ea typeface="ＭＳ Ｐゴシック" pitchFamily="-105" charset="-128"/>
        <a:cs typeface="+mn-cs"/>
      </a:defRPr>
    </a:lvl2pPr>
    <a:lvl3pPr marL="914400" algn="l" rtl="0" eaLnBrk="0" fontAlgn="base" hangingPunct="0">
      <a:spcBef>
        <a:spcPct val="30000"/>
      </a:spcBef>
      <a:spcAft>
        <a:spcPct val="0"/>
      </a:spcAft>
      <a:defRPr sz="1200" kern="1200">
        <a:solidFill>
          <a:schemeClr val="tx1"/>
        </a:solidFill>
        <a:latin typeface="Arial" pitchFamily="-105" charset="0"/>
        <a:ea typeface="ＭＳ Ｐゴシック" pitchFamily="-105" charset="-128"/>
        <a:cs typeface="+mn-cs"/>
      </a:defRPr>
    </a:lvl3pPr>
    <a:lvl4pPr marL="1371600" algn="l" rtl="0" eaLnBrk="0" fontAlgn="base" hangingPunct="0">
      <a:spcBef>
        <a:spcPct val="30000"/>
      </a:spcBef>
      <a:spcAft>
        <a:spcPct val="0"/>
      </a:spcAft>
      <a:defRPr sz="1200" kern="1200">
        <a:solidFill>
          <a:schemeClr val="tx1"/>
        </a:solidFill>
        <a:latin typeface="Arial" pitchFamily="-105" charset="0"/>
        <a:ea typeface="ＭＳ Ｐゴシック" pitchFamily="-105" charset="-128"/>
        <a:cs typeface="+mn-cs"/>
      </a:defRPr>
    </a:lvl4pPr>
    <a:lvl5pPr marL="1828800" algn="l" rtl="0" eaLnBrk="0" fontAlgn="base" hangingPunct="0">
      <a:spcBef>
        <a:spcPct val="30000"/>
      </a:spcBef>
      <a:spcAft>
        <a:spcPct val="0"/>
      </a:spcAft>
      <a:defRPr sz="1200" kern="1200">
        <a:solidFill>
          <a:schemeClr val="tx1"/>
        </a:solidFill>
        <a:latin typeface="Arial" pitchFamily="-105" charset="0"/>
        <a:ea typeface="ＭＳ Ｐゴシック" pitchFamily="-10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Horizontal"/>
          <p:cNvPicPr>
            <a:picLocks noChangeAspect="1" noChangeArrowheads="1"/>
          </p:cNvPicPr>
          <p:nvPr/>
        </p:nvPicPr>
        <p:blipFill>
          <a:blip r:embed="rId2" cstate="email"/>
          <a:srcRect/>
          <a:stretch>
            <a:fillRect/>
          </a:stretch>
        </p:blipFill>
        <p:spPr bwMode="auto">
          <a:xfrm>
            <a:off x="508000" y="839788"/>
            <a:ext cx="11550651" cy="227012"/>
          </a:xfrm>
          <a:prstGeom prst="rect">
            <a:avLst/>
          </a:prstGeom>
          <a:noFill/>
          <a:ln w="9525">
            <a:noFill/>
            <a:miter lim="800000"/>
            <a:headEnd/>
            <a:tailEnd/>
          </a:ln>
        </p:spPr>
      </p:pic>
      <p:pic>
        <p:nvPicPr>
          <p:cNvPr id="5" name="Picture 6"/>
          <p:cNvPicPr>
            <a:picLocks noChangeAspect="1" noChangeArrowheads="1"/>
          </p:cNvPicPr>
          <p:nvPr/>
        </p:nvPicPr>
        <p:blipFill>
          <a:blip r:embed="rId3" cstate="email"/>
          <a:srcRect t="7217" r="6912" b="10776"/>
          <a:stretch>
            <a:fillRect/>
          </a:stretch>
        </p:blipFill>
        <p:spPr bwMode="auto">
          <a:xfrm>
            <a:off x="203200" y="76200"/>
            <a:ext cx="1117600" cy="762000"/>
          </a:xfrm>
          <a:prstGeom prst="rect">
            <a:avLst/>
          </a:prstGeom>
          <a:noFill/>
          <a:ln w="9525">
            <a:noFill/>
            <a:miter lim="800000"/>
            <a:headEnd/>
            <a:tailEnd/>
          </a:ln>
        </p:spPr>
      </p:pic>
      <p:sp>
        <p:nvSpPr>
          <p:cNvPr id="69634" name="Rectangle 2"/>
          <p:cNvSpPr>
            <a:spLocks noGrp="1" noChangeArrowheads="1"/>
          </p:cNvSpPr>
          <p:nvPr>
            <p:ph type="ctrTitle"/>
          </p:nvPr>
        </p:nvSpPr>
        <p:spPr>
          <a:xfrm>
            <a:off x="914400" y="2286000"/>
            <a:ext cx="10363200" cy="1143000"/>
          </a:xfrm>
        </p:spPr>
        <p:txBody>
          <a:bodyPr/>
          <a:lstStyle>
            <a:lvl1pPr>
              <a:defRPr/>
            </a:lvl1pPr>
          </a:lstStyle>
          <a:p>
            <a:r>
              <a:rPr lang="en-US"/>
              <a:t>Click to edit Master title style</a:t>
            </a:r>
          </a:p>
        </p:txBody>
      </p:sp>
      <p:sp>
        <p:nvSpPr>
          <p:cNvPr id="69635" name="Rectangle 3"/>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sldNum" sz="quarter" idx="10"/>
          </p:nvPr>
        </p:nvSpPr>
        <p:spPr>
          <a:ln/>
        </p:spPr>
        <p:txBody>
          <a:bodyPr/>
          <a:lstStyle>
            <a:lvl1pPr>
              <a:defRPr/>
            </a:lvl1pPr>
          </a:lstStyle>
          <a:p>
            <a:pPr>
              <a:defRPr/>
            </a:pPr>
            <a:fld id="{FC4A4BD8-80E3-4C57-83A2-B15826037D13}"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228600"/>
            <a:ext cx="2590800" cy="6477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28600"/>
            <a:ext cx="7569200" cy="6477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sldNum" sz="quarter" idx="10"/>
          </p:nvPr>
        </p:nvSpPr>
        <p:spPr>
          <a:ln/>
        </p:spPr>
        <p:txBody>
          <a:bodyPr/>
          <a:lstStyle>
            <a:lvl1pPr>
              <a:defRPr/>
            </a:lvl1pPr>
          </a:lstStyle>
          <a:p>
            <a:pPr>
              <a:defRPr/>
            </a:pPr>
            <a:fld id="{B663A9F7-0F7D-49AC-8AF5-42573334FE6E}"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9753600" cy="457200"/>
          </a:xfrm>
        </p:spPr>
        <p:txBody>
          <a:bodyPr/>
          <a:lstStyle/>
          <a:p>
            <a:r>
              <a:rPr lang="en-US"/>
              <a:t>Click to edit Master title style</a:t>
            </a:r>
          </a:p>
        </p:txBody>
      </p:sp>
      <p:sp>
        <p:nvSpPr>
          <p:cNvPr id="3" name="Text Placeholder 2"/>
          <p:cNvSpPr>
            <a:spLocks noGrp="1"/>
          </p:cNvSpPr>
          <p:nvPr>
            <p:ph type="body" sz="half" idx="1"/>
          </p:nvPr>
        </p:nvSpPr>
        <p:spPr>
          <a:xfrm>
            <a:off x="914400" y="1143000"/>
            <a:ext cx="10363200" cy="2705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914400" y="4000500"/>
            <a:ext cx="10363200" cy="2705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sldNum" sz="quarter" idx="10"/>
          </p:nvPr>
        </p:nvSpPr>
        <p:spPr>
          <a:ln/>
        </p:spPr>
        <p:txBody>
          <a:bodyPr/>
          <a:lstStyle>
            <a:lvl1pPr>
              <a:defRPr/>
            </a:lvl1pPr>
          </a:lstStyle>
          <a:p>
            <a:pPr>
              <a:defRPr/>
            </a:pPr>
            <a:fld id="{ECD08547-5216-45CE-A25F-CB67677FB196}"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9753600" cy="457200"/>
          </a:xfrm>
        </p:spPr>
        <p:txBody>
          <a:bodyPr/>
          <a:lstStyle/>
          <a:p>
            <a:r>
              <a:rPr lang="en-US"/>
              <a:t>Click to edit Master title style</a:t>
            </a:r>
          </a:p>
        </p:txBody>
      </p:sp>
      <p:sp>
        <p:nvSpPr>
          <p:cNvPr id="3" name="Table Placeholder 2"/>
          <p:cNvSpPr>
            <a:spLocks noGrp="1"/>
          </p:cNvSpPr>
          <p:nvPr>
            <p:ph type="tbl" idx="1"/>
          </p:nvPr>
        </p:nvSpPr>
        <p:spPr>
          <a:xfrm>
            <a:off x="914400" y="1143000"/>
            <a:ext cx="10363200" cy="5562600"/>
          </a:xfrm>
        </p:spPr>
        <p:txBody>
          <a:bodyPr>
            <a:normAutofit/>
          </a:bodyPr>
          <a:lstStyle/>
          <a:p>
            <a:pPr lvl="0"/>
            <a:endParaRPr lang="en-US" noProof="0" dirty="0"/>
          </a:p>
        </p:txBody>
      </p:sp>
      <p:sp>
        <p:nvSpPr>
          <p:cNvPr id="4" name="Rectangle 4"/>
          <p:cNvSpPr>
            <a:spLocks noGrp="1" noChangeArrowheads="1"/>
          </p:cNvSpPr>
          <p:nvPr>
            <p:ph type="sldNum" sz="quarter" idx="10"/>
          </p:nvPr>
        </p:nvSpPr>
        <p:spPr>
          <a:ln/>
        </p:spPr>
        <p:txBody>
          <a:bodyPr/>
          <a:lstStyle>
            <a:lvl1pPr>
              <a:defRPr/>
            </a:lvl1pPr>
          </a:lstStyle>
          <a:p>
            <a:pPr>
              <a:defRPr/>
            </a:pPr>
            <a:fld id="{9889C3C5-05A4-429F-8EEE-EB334A61B431}"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4487788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04801" y="0"/>
            <a:ext cx="9414860" cy="914400"/>
          </a:xfrm>
        </p:spPr>
        <p:txBody>
          <a:bodyPr/>
          <a:lstStyle/>
          <a:p>
            <a:r>
              <a:rPr lang="en-US" dirty="0"/>
              <a:t>Click to edit Master title style</a:t>
            </a:r>
          </a:p>
        </p:txBody>
      </p:sp>
      <p:sp>
        <p:nvSpPr>
          <p:cNvPr id="4" name="Content Placeholder 3"/>
          <p:cNvSpPr>
            <a:spLocks noGrp="1"/>
          </p:cNvSpPr>
          <p:nvPr>
            <p:ph sz="quarter" idx="10"/>
          </p:nvPr>
        </p:nvSpPr>
        <p:spPr>
          <a:xfrm>
            <a:off x="203200" y="1066800"/>
            <a:ext cx="11785600" cy="5029200"/>
          </a:xfrm>
        </p:spPr>
        <p:txBody>
          <a:bodyPr/>
          <a:lstStyle>
            <a:lvl2pPr>
              <a:buClr>
                <a:schemeClr val="tx2"/>
              </a:buClr>
              <a:defRPr sz="2300"/>
            </a:lvl2pPr>
            <a:lvl4pPr>
              <a:buClr>
                <a:schemeClr val="tx2"/>
              </a:buClr>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7911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04801" y="0"/>
            <a:ext cx="9414860" cy="914400"/>
          </a:xfrm>
        </p:spPr>
        <p:txBody>
          <a:bodyPr/>
          <a:lstStyle/>
          <a:p>
            <a:r>
              <a:rPr lang="en-US" dirty="0"/>
              <a:t>Click to edit Master title style</a:t>
            </a:r>
          </a:p>
        </p:txBody>
      </p:sp>
      <p:sp>
        <p:nvSpPr>
          <p:cNvPr id="4" name="Content Placeholder 3"/>
          <p:cNvSpPr>
            <a:spLocks noGrp="1"/>
          </p:cNvSpPr>
          <p:nvPr>
            <p:ph sz="quarter" idx="10"/>
          </p:nvPr>
        </p:nvSpPr>
        <p:spPr>
          <a:xfrm>
            <a:off x="203200" y="1066800"/>
            <a:ext cx="11785600" cy="5029200"/>
          </a:xfrm>
        </p:spPr>
        <p:txBody>
          <a:bodyPr/>
          <a:lstStyle>
            <a:lvl2pPr>
              <a:buClr>
                <a:schemeClr val="tx2"/>
              </a:buClr>
              <a:defRPr sz="2300"/>
            </a:lvl2pPr>
            <a:lvl4pPr>
              <a:buClr>
                <a:schemeClr val="tx2"/>
              </a:buClr>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267446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7BA9EA76-54E1-475B-B975-951FCDD8FC0B}" type="datetimeFigureOut">
              <a:rPr lang="en-US" smtClean="0"/>
              <a:t>6/30/2023</a:t>
            </a:fld>
            <a:endParaRPr lang="en-US"/>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6D553A41-8DAA-492B-911F-76AABA8F9341}" type="slidenum">
              <a:rPr lang="en-US" smtClean="0"/>
              <a:t>‹#›</a:t>
            </a:fld>
            <a:endParaRPr lang="en-US"/>
          </a:p>
        </p:txBody>
      </p:sp>
    </p:spTree>
    <p:extLst>
      <p:ext uri="{BB962C8B-B14F-4D97-AF65-F5344CB8AC3E}">
        <p14:creationId xmlns:p14="http://schemas.microsoft.com/office/powerpoint/2010/main" val="18021871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LANL 1">
    <p:spTree>
      <p:nvGrpSpPr>
        <p:cNvPr id="1" name=""/>
        <p:cNvGrpSpPr/>
        <p:nvPr/>
      </p:nvGrpSpPr>
      <p:grpSpPr>
        <a:xfrm>
          <a:off x="0" y="0"/>
          <a:ext cx="0" cy="0"/>
          <a:chOff x="0" y="0"/>
          <a:chExt cx="0" cy="0"/>
        </a:xfrm>
      </p:grpSpPr>
      <p:sp>
        <p:nvSpPr>
          <p:cNvPr id="7" name="Rectangle 6"/>
          <p:cNvSpPr/>
          <p:nvPr userDrawn="1"/>
        </p:nvSpPr>
        <p:spPr>
          <a:xfrm>
            <a:off x="0" y="985093"/>
            <a:ext cx="12192000" cy="5507782"/>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2" name="Title 1"/>
          <p:cNvSpPr>
            <a:spLocks noGrp="1"/>
          </p:cNvSpPr>
          <p:nvPr>
            <p:ph type="title" hasCustomPrompt="1"/>
          </p:nvPr>
        </p:nvSpPr>
        <p:spPr>
          <a:xfrm>
            <a:off x="609600" y="3"/>
            <a:ext cx="10972800" cy="985093"/>
          </a:xfrm>
          <a:prstGeom prst="rect">
            <a:avLst/>
          </a:prstGeom>
        </p:spPr>
        <p:txBody>
          <a:bodyPr anchor="ctr"/>
          <a:lstStyle/>
          <a:p>
            <a:r>
              <a:rPr lang="en-US" dirty="0"/>
              <a:t>Click to edit title</a:t>
            </a:r>
          </a:p>
        </p:txBody>
      </p:sp>
      <p:sp>
        <p:nvSpPr>
          <p:cNvPr id="8" name="Content Placeholder 2"/>
          <p:cNvSpPr>
            <a:spLocks noGrp="1"/>
          </p:cNvSpPr>
          <p:nvPr>
            <p:ph idx="1" hasCustomPrompt="1"/>
          </p:nvPr>
        </p:nvSpPr>
        <p:spPr>
          <a:xfrm>
            <a:off x="609600" y="1131636"/>
            <a:ext cx="10972800" cy="5194128"/>
          </a:xfrm>
          <a:prstGeom prst="rect">
            <a:avLst/>
          </a:prstGeom>
        </p:spPr>
        <p:txBody>
          <a:bodyPr/>
          <a:lstStyle/>
          <a:p>
            <a:pPr lvl="0"/>
            <a:r>
              <a:rPr lang="en-US" dirty="0"/>
              <a:t>Click to edit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64494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1800"/>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sldNum" sz="quarter" idx="10"/>
          </p:nvPr>
        </p:nvSpPr>
        <p:spPr>
          <a:ln/>
        </p:spPr>
        <p:txBody>
          <a:bodyPr/>
          <a:lstStyle>
            <a:lvl1pPr>
              <a:defRPr/>
            </a:lvl1pPr>
          </a:lstStyle>
          <a:p>
            <a:pPr>
              <a:defRPr/>
            </a:pPr>
            <a:fld id="{1ECED47F-FB6E-407F-B73E-FB7108BFF646}"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441EE5B5-6656-4CB8-9043-F3F8974BC673}"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143000"/>
            <a:ext cx="5080000" cy="5562600"/>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143000"/>
            <a:ext cx="5080000" cy="5562600"/>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sldNum" sz="quarter" idx="10"/>
          </p:nvPr>
        </p:nvSpPr>
        <p:spPr>
          <a:ln/>
        </p:spPr>
        <p:txBody>
          <a:bodyPr/>
          <a:lstStyle>
            <a:lvl1pPr>
              <a:defRPr/>
            </a:lvl1pPr>
          </a:lstStyle>
          <a:p>
            <a:pPr>
              <a:defRPr/>
            </a:pPr>
            <a:fld id="{D19AC61E-754C-47EB-B43A-9830B46EFD46}"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sldNum" sz="quarter" idx="10"/>
          </p:nvPr>
        </p:nvSpPr>
        <p:spPr>
          <a:ln/>
        </p:spPr>
        <p:txBody>
          <a:bodyPr/>
          <a:lstStyle>
            <a:lvl1pPr>
              <a:defRPr/>
            </a:lvl1pPr>
          </a:lstStyle>
          <a:p>
            <a:pPr>
              <a:defRPr/>
            </a:pPr>
            <a:fld id="{ECF0ECB0-599E-4E0A-9314-10B86B64730F}"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sldNum" sz="quarter" idx="10"/>
          </p:nvPr>
        </p:nvSpPr>
        <p:spPr>
          <a:ln/>
        </p:spPr>
        <p:txBody>
          <a:bodyPr/>
          <a:lstStyle>
            <a:lvl1pPr>
              <a:defRPr/>
            </a:lvl1pPr>
          </a:lstStyle>
          <a:p>
            <a:pPr>
              <a:defRPr/>
            </a:pPr>
            <a:fld id="{F0DC4DED-DC2F-43E7-A19D-5F57713303E9}"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1D51BED4-4C27-490D-8D33-33512C47DCFA}"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12C23AED-C8F9-4365-8E27-652BF7A75FBA}"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3EE76CEB-5CA2-402E-966A-43509F04704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16.xml"/><Relationship Id="rId7" Type="http://schemas.openxmlformats.org/officeDocument/2006/relationships/image" Target="../media/image3.jpeg"/><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theme" Target="../theme/theme2.xml"/><Relationship Id="rId5" Type="http://schemas.openxmlformats.org/officeDocument/2006/relationships/slideLayout" Target="../slideLayouts/slideLayout18.xml"/><Relationship Id="rId4"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0" y="228600"/>
            <a:ext cx="9753600" cy="457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143000"/>
            <a:ext cx="10363200" cy="556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6" name="Rectangle 4"/>
          <p:cNvSpPr>
            <a:spLocks noGrp="1" noChangeArrowheads="1"/>
          </p:cNvSpPr>
          <p:nvPr>
            <p:ph type="sldNum" sz="quarter" idx="4"/>
          </p:nvPr>
        </p:nvSpPr>
        <p:spPr bwMode="auto">
          <a:xfrm>
            <a:off x="11582400" y="6611938"/>
            <a:ext cx="609600" cy="2460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lvl1pPr algn="r">
              <a:defRPr sz="1000" smtClean="0">
                <a:ea typeface="ＭＳ Ｐゴシック" pitchFamily="-112" charset="-128"/>
              </a:defRPr>
            </a:lvl1pPr>
          </a:lstStyle>
          <a:p>
            <a:pPr>
              <a:defRPr/>
            </a:pPr>
            <a:fld id="{58DF8693-3422-42EE-86C9-910CB8ADDE39}" type="slidenum">
              <a:rPr lang="en-US"/>
              <a:pPr>
                <a:defRPr/>
              </a:pPr>
              <a:t>‹#›</a:t>
            </a:fld>
            <a:endParaRPr lang="en-US" dirty="0"/>
          </a:p>
        </p:txBody>
      </p:sp>
      <p:pic>
        <p:nvPicPr>
          <p:cNvPr id="1029" name="Picture 5" descr="Horizontal"/>
          <p:cNvPicPr>
            <a:picLocks noChangeAspect="1" noChangeArrowheads="1"/>
          </p:cNvPicPr>
          <p:nvPr/>
        </p:nvPicPr>
        <p:blipFill>
          <a:blip r:embed="rId15" cstate="email"/>
          <a:srcRect/>
          <a:stretch>
            <a:fillRect/>
          </a:stretch>
        </p:blipFill>
        <p:spPr bwMode="auto">
          <a:xfrm>
            <a:off x="508000" y="839788"/>
            <a:ext cx="11550651" cy="227012"/>
          </a:xfrm>
          <a:prstGeom prst="rect">
            <a:avLst/>
          </a:prstGeom>
          <a:noFill/>
          <a:ln w="9525">
            <a:noFill/>
            <a:miter lim="800000"/>
            <a:headEnd/>
            <a:tailEnd/>
          </a:ln>
        </p:spPr>
      </p:pic>
      <p:pic>
        <p:nvPicPr>
          <p:cNvPr id="1030" name="Picture 6"/>
          <p:cNvPicPr>
            <a:picLocks noChangeAspect="1" noChangeArrowheads="1"/>
          </p:cNvPicPr>
          <p:nvPr/>
        </p:nvPicPr>
        <p:blipFill>
          <a:blip r:embed="rId16" cstate="email"/>
          <a:srcRect t="7217" r="6912" b="10776"/>
          <a:stretch>
            <a:fillRect/>
          </a:stretch>
        </p:blipFill>
        <p:spPr bwMode="auto">
          <a:xfrm>
            <a:off x="203200" y="76200"/>
            <a:ext cx="1117600" cy="762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497" r:id="rId1"/>
    <p:sldLayoutId id="2147484473" r:id="rId2"/>
    <p:sldLayoutId id="2147484474" r:id="rId3"/>
    <p:sldLayoutId id="2147484475" r:id="rId4"/>
    <p:sldLayoutId id="2147484476" r:id="rId5"/>
    <p:sldLayoutId id="2147484477" r:id="rId6"/>
    <p:sldLayoutId id="2147484478" r:id="rId7"/>
    <p:sldLayoutId id="2147484479" r:id="rId8"/>
    <p:sldLayoutId id="2147484480" r:id="rId9"/>
    <p:sldLayoutId id="2147484481" r:id="rId10"/>
    <p:sldLayoutId id="2147484482" r:id="rId11"/>
    <p:sldLayoutId id="2147484483" r:id="rId12"/>
    <p:sldLayoutId id="2147484484" r:id="rId13"/>
  </p:sldLayoutIdLst>
  <p:hf hdr="0" ftr="0" dt="0"/>
  <p:txStyles>
    <p:titleStyle>
      <a:lvl1pPr algn="ctr" rtl="0" eaLnBrk="0" fontAlgn="base" hangingPunct="0">
        <a:spcBef>
          <a:spcPct val="0"/>
        </a:spcBef>
        <a:spcAft>
          <a:spcPct val="0"/>
        </a:spcAft>
        <a:defRPr sz="2400" b="1">
          <a:solidFill>
            <a:schemeClr val="tx2"/>
          </a:solidFill>
          <a:latin typeface="+mj-lt"/>
          <a:ea typeface="+mj-ea"/>
          <a:cs typeface="+mj-cs"/>
        </a:defRPr>
      </a:lvl1pPr>
      <a:lvl2pPr algn="ctr" rtl="0" eaLnBrk="0" fontAlgn="base" hangingPunct="0">
        <a:spcBef>
          <a:spcPct val="0"/>
        </a:spcBef>
        <a:spcAft>
          <a:spcPct val="0"/>
        </a:spcAft>
        <a:defRPr sz="2400" b="1">
          <a:solidFill>
            <a:schemeClr val="tx2"/>
          </a:solidFill>
          <a:latin typeface="Arial" pitchFamily="-105" charset="0"/>
          <a:ea typeface="ＭＳ Ｐゴシック" pitchFamily="-105" charset="-128"/>
          <a:cs typeface="ＭＳ Ｐゴシック" pitchFamily="-105" charset="-128"/>
        </a:defRPr>
      </a:lvl2pPr>
      <a:lvl3pPr algn="ctr" rtl="0" eaLnBrk="0" fontAlgn="base" hangingPunct="0">
        <a:spcBef>
          <a:spcPct val="0"/>
        </a:spcBef>
        <a:spcAft>
          <a:spcPct val="0"/>
        </a:spcAft>
        <a:defRPr sz="2400" b="1">
          <a:solidFill>
            <a:schemeClr val="tx2"/>
          </a:solidFill>
          <a:latin typeface="Arial" pitchFamily="-105" charset="0"/>
          <a:ea typeface="ＭＳ Ｐゴシック" pitchFamily="-105" charset="-128"/>
          <a:cs typeface="ＭＳ Ｐゴシック" pitchFamily="-105" charset="-128"/>
        </a:defRPr>
      </a:lvl3pPr>
      <a:lvl4pPr algn="ctr" rtl="0" eaLnBrk="0" fontAlgn="base" hangingPunct="0">
        <a:spcBef>
          <a:spcPct val="0"/>
        </a:spcBef>
        <a:spcAft>
          <a:spcPct val="0"/>
        </a:spcAft>
        <a:defRPr sz="2400" b="1">
          <a:solidFill>
            <a:schemeClr val="tx2"/>
          </a:solidFill>
          <a:latin typeface="Arial" pitchFamily="-105" charset="0"/>
          <a:ea typeface="ＭＳ Ｐゴシック" pitchFamily="-105" charset="-128"/>
          <a:cs typeface="ＭＳ Ｐゴシック" pitchFamily="-105" charset="-128"/>
        </a:defRPr>
      </a:lvl4pPr>
      <a:lvl5pPr algn="ctr" rtl="0" eaLnBrk="0" fontAlgn="base" hangingPunct="0">
        <a:spcBef>
          <a:spcPct val="0"/>
        </a:spcBef>
        <a:spcAft>
          <a:spcPct val="0"/>
        </a:spcAft>
        <a:defRPr sz="2400" b="1">
          <a:solidFill>
            <a:schemeClr val="tx2"/>
          </a:solidFill>
          <a:latin typeface="Arial" pitchFamily="-105" charset="0"/>
          <a:ea typeface="ＭＳ Ｐゴシック" pitchFamily="-105" charset="-128"/>
          <a:cs typeface="ＭＳ Ｐゴシック" pitchFamily="-105" charset="-128"/>
        </a:defRPr>
      </a:lvl5pPr>
      <a:lvl6pPr marL="457200" algn="ctr" rtl="0" fontAlgn="base">
        <a:spcBef>
          <a:spcPct val="0"/>
        </a:spcBef>
        <a:spcAft>
          <a:spcPct val="0"/>
        </a:spcAft>
        <a:defRPr sz="2400" b="1">
          <a:solidFill>
            <a:schemeClr val="tx2"/>
          </a:solidFill>
          <a:latin typeface="Arial" pitchFamily="-105" charset="0"/>
          <a:ea typeface="ＭＳ Ｐゴシック" pitchFamily="-105" charset="-128"/>
          <a:cs typeface="ＭＳ Ｐゴシック" pitchFamily="-105" charset="-128"/>
        </a:defRPr>
      </a:lvl6pPr>
      <a:lvl7pPr marL="914400" algn="ctr" rtl="0" fontAlgn="base">
        <a:spcBef>
          <a:spcPct val="0"/>
        </a:spcBef>
        <a:spcAft>
          <a:spcPct val="0"/>
        </a:spcAft>
        <a:defRPr sz="2400" b="1">
          <a:solidFill>
            <a:schemeClr val="tx2"/>
          </a:solidFill>
          <a:latin typeface="Arial" pitchFamily="-105" charset="0"/>
          <a:ea typeface="ＭＳ Ｐゴシック" pitchFamily="-105" charset="-128"/>
          <a:cs typeface="ＭＳ Ｐゴシック" pitchFamily="-105" charset="-128"/>
        </a:defRPr>
      </a:lvl7pPr>
      <a:lvl8pPr marL="1371600" algn="ctr" rtl="0" fontAlgn="base">
        <a:spcBef>
          <a:spcPct val="0"/>
        </a:spcBef>
        <a:spcAft>
          <a:spcPct val="0"/>
        </a:spcAft>
        <a:defRPr sz="2400" b="1">
          <a:solidFill>
            <a:schemeClr val="tx2"/>
          </a:solidFill>
          <a:latin typeface="Arial" pitchFamily="-105" charset="0"/>
          <a:ea typeface="ＭＳ Ｐゴシック" pitchFamily="-105" charset="-128"/>
          <a:cs typeface="ＭＳ Ｐゴシック" pitchFamily="-105" charset="-128"/>
        </a:defRPr>
      </a:lvl8pPr>
      <a:lvl9pPr marL="1828800" algn="ctr" rtl="0" fontAlgn="base">
        <a:spcBef>
          <a:spcPct val="0"/>
        </a:spcBef>
        <a:spcAft>
          <a:spcPct val="0"/>
        </a:spcAft>
        <a:defRPr sz="2400" b="1">
          <a:solidFill>
            <a:schemeClr val="tx2"/>
          </a:solidFill>
          <a:latin typeface="Arial" pitchFamily="-105" charset="0"/>
          <a:ea typeface="ＭＳ Ｐゴシック" pitchFamily="-105" charset="-128"/>
          <a:cs typeface="ＭＳ Ｐゴシック" pitchFamily="-105" charset="-128"/>
        </a:defRPr>
      </a:lvl9pPr>
    </p:titleStyle>
    <p:bodyStyle>
      <a:lvl1pPr marL="233363" indent="-233363" algn="l" rtl="0" eaLnBrk="0" fontAlgn="base" hangingPunct="0">
        <a:spcBef>
          <a:spcPct val="20000"/>
        </a:spcBef>
        <a:spcAft>
          <a:spcPct val="0"/>
        </a:spcAft>
        <a:buChar char="•"/>
        <a:defRPr sz="2400">
          <a:solidFill>
            <a:schemeClr val="tx1"/>
          </a:solidFill>
          <a:latin typeface="+mn-lt"/>
          <a:ea typeface="+mn-ea"/>
          <a:cs typeface="+mn-cs"/>
        </a:defRPr>
      </a:lvl1pPr>
      <a:lvl2pPr marL="568325" indent="-222250" algn="l" rtl="0" eaLnBrk="0" fontAlgn="base" hangingPunct="0">
        <a:spcBef>
          <a:spcPct val="20000"/>
        </a:spcBef>
        <a:spcAft>
          <a:spcPct val="0"/>
        </a:spcAft>
        <a:buChar char="–"/>
        <a:defRPr sz="2000">
          <a:solidFill>
            <a:schemeClr val="tx1"/>
          </a:solidFill>
          <a:latin typeface="+mn-lt"/>
          <a:ea typeface="+mn-ea"/>
        </a:defRPr>
      </a:lvl2pPr>
      <a:lvl3pPr marL="912813" indent="-222250" algn="l" rtl="0" eaLnBrk="0" fontAlgn="base" hangingPunct="0">
        <a:spcBef>
          <a:spcPct val="20000"/>
        </a:spcBef>
        <a:spcAft>
          <a:spcPct val="0"/>
        </a:spcAft>
        <a:buChar char="•"/>
        <a:defRPr>
          <a:solidFill>
            <a:schemeClr val="tx1"/>
          </a:solidFill>
          <a:latin typeface="+mn-lt"/>
          <a:ea typeface="+mn-ea"/>
        </a:defRPr>
      </a:lvl3pPr>
      <a:lvl4pPr marL="1258888" indent="-233363" algn="l" rtl="0" eaLnBrk="0" fontAlgn="base" hangingPunct="0">
        <a:spcBef>
          <a:spcPct val="20000"/>
        </a:spcBef>
        <a:spcAft>
          <a:spcPct val="0"/>
        </a:spcAft>
        <a:buChar char="–"/>
        <a:defRPr sz="1600">
          <a:solidFill>
            <a:schemeClr val="tx1"/>
          </a:solidFill>
          <a:latin typeface="+mn-lt"/>
          <a:ea typeface="+mn-ea"/>
        </a:defRPr>
      </a:lvl4pPr>
      <a:lvl5pPr marL="1604963" indent="-234950" algn="l" rtl="0" eaLnBrk="0" fontAlgn="base" hangingPunct="0">
        <a:spcBef>
          <a:spcPct val="20000"/>
        </a:spcBef>
        <a:spcAft>
          <a:spcPct val="0"/>
        </a:spcAft>
        <a:buChar char="»"/>
        <a:defRPr sz="1400">
          <a:solidFill>
            <a:schemeClr val="tx1"/>
          </a:solidFill>
          <a:latin typeface="+mn-lt"/>
          <a:ea typeface="+mn-ea"/>
        </a:defRPr>
      </a:lvl5pPr>
      <a:lvl6pPr marL="2514600" indent="-228600" algn="l" rtl="0" fontAlgn="base">
        <a:spcBef>
          <a:spcPct val="20000"/>
        </a:spcBef>
        <a:spcAft>
          <a:spcPct val="0"/>
        </a:spcAft>
        <a:buChar char="»"/>
        <a:defRPr sz="1600">
          <a:solidFill>
            <a:schemeClr val="tx1"/>
          </a:solidFill>
          <a:latin typeface="+mn-lt"/>
          <a:ea typeface="+mn-ea"/>
        </a:defRPr>
      </a:lvl6pPr>
      <a:lvl7pPr marL="2971800" indent="-228600" algn="l" rtl="0" fontAlgn="base">
        <a:spcBef>
          <a:spcPct val="20000"/>
        </a:spcBef>
        <a:spcAft>
          <a:spcPct val="0"/>
        </a:spcAft>
        <a:buChar char="»"/>
        <a:defRPr sz="1600">
          <a:solidFill>
            <a:schemeClr val="tx1"/>
          </a:solidFill>
          <a:latin typeface="+mn-lt"/>
          <a:ea typeface="+mn-ea"/>
        </a:defRPr>
      </a:lvl7pPr>
      <a:lvl8pPr marL="3429000" indent="-228600" algn="l" rtl="0" fontAlgn="base">
        <a:spcBef>
          <a:spcPct val="20000"/>
        </a:spcBef>
        <a:spcAft>
          <a:spcPct val="0"/>
        </a:spcAft>
        <a:buChar char="»"/>
        <a:defRPr sz="1600">
          <a:solidFill>
            <a:schemeClr val="tx1"/>
          </a:solidFill>
          <a:latin typeface="+mn-lt"/>
          <a:ea typeface="+mn-ea"/>
        </a:defRPr>
      </a:lvl8pPr>
      <a:lvl9pPr marL="3886200" indent="-228600" algn="l" rtl="0" fontAlgn="base">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7"/>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27235" y="152400"/>
            <a:ext cx="12090400" cy="1981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 name="Title Placeholder 1"/>
          <p:cNvSpPr>
            <a:spLocks noGrp="1"/>
          </p:cNvSpPr>
          <p:nvPr>
            <p:ph type="title"/>
          </p:nvPr>
        </p:nvSpPr>
        <p:spPr>
          <a:xfrm>
            <a:off x="203201" y="0"/>
            <a:ext cx="9516460" cy="9144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03200" y="1121924"/>
            <a:ext cx="11514520" cy="50593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Rectangle 7"/>
          <p:cNvSpPr/>
          <p:nvPr/>
        </p:nvSpPr>
        <p:spPr>
          <a:xfrm>
            <a:off x="2829171" y="6571273"/>
            <a:ext cx="6096000" cy="215444"/>
          </a:xfrm>
          <a:prstGeom prst="rect">
            <a:avLst/>
          </a:prstGeom>
        </p:spPr>
        <p:txBody>
          <a:bodyPr>
            <a:spAutoFit/>
          </a:bodyPr>
          <a:lstStyle/>
          <a:p>
            <a:pPr algn="ctr"/>
            <a:r>
              <a:rPr lang="en-US" sz="800" dirty="0">
                <a:solidFill>
                  <a:srgbClr val="FFFFFF"/>
                </a:solidFill>
                <a:latin typeface="Frutiger LT Std 57 Condensed"/>
              </a:rPr>
              <a:t>Operated by Los Alamos National Security, LLC for the U.S. Department of Energy's NNSA</a:t>
            </a:r>
          </a:p>
        </p:txBody>
      </p:sp>
      <p:sp>
        <p:nvSpPr>
          <p:cNvPr id="10" name="TextBox 9"/>
          <p:cNvSpPr txBox="1"/>
          <p:nvPr/>
        </p:nvSpPr>
        <p:spPr>
          <a:xfrm>
            <a:off x="7341104" y="6564700"/>
            <a:ext cx="4673600" cy="246221"/>
          </a:xfrm>
          <a:prstGeom prst="rect">
            <a:avLst/>
          </a:prstGeom>
          <a:noFill/>
        </p:spPr>
        <p:txBody>
          <a:bodyPr wrap="square" rtlCol="0">
            <a:spAutoFit/>
          </a:bodyPr>
          <a:lstStyle/>
          <a:p>
            <a:pPr algn="r"/>
            <a:r>
              <a:rPr lang="en-US" sz="1000" normalizeH="0" baseline="0" dirty="0">
                <a:solidFill>
                  <a:srgbClr val="F4B834"/>
                </a:solidFill>
                <a:latin typeface="Frutiger LT Std 45 Light"/>
              </a:rPr>
              <a:t>|  </a:t>
            </a:r>
            <a:r>
              <a:rPr lang="en-US" sz="1000" b="1" normalizeH="0" baseline="0" dirty="0">
                <a:solidFill>
                  <a:srgbClr val="FFFFFF"/>
                </a:solidFill>
                <a:latin typeface="Frutiger LT Std 45 Light"/>
              </a:rPr>
              <a:t>UNCLASSIFIED</a:t>
            </a:r>
            <a:endParaRPr lang="en-US" sz="1000" normalizeH="0" baseline="0" dirty="0">
              <a:solidFill>
                <a:srgbClr val="FFFFFF"/>
              </a:solidFill>
              <a:latin typeface="Frutiger LT Std 45 Light"/>
            </a:endParaRPr>
          </a:p>
        </p:txBody>
      </p:sp>
      <p:pic>
        <p:nvPicPr>
          <p:cNvPr id="1026" name="Picture 2"/>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9652000" y="1"/>
            <a:ext cx="2478168" cy="838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cxnSp>
        <p:nvCxnSpPr>
          <p:cNvPr id="6" name="Straight Connector 5"/>
          <p:cNvCxnSpPr/>
          <p:nvPr userDrawn="1"/>
        </p:nvCxnSpPr>
        <p:spPr>
          <a:xfrm flipV="1">
            <a:off x="0" y="914400"/>
            <a:ext cx="12192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6976831"/>
      </p:ext>
    </p:extLst>
  </p:cSld>
  <p:clrMap bg1="lt1" tx1="dk1" bg2="lt2" tx2="dk2" accent1="accent1" accent2="accent2" accent3="accent3" accent4="accent4" accent5="accent5" accent6="accent6" hlink="hlink" folHlink="folHlink"/>
  <p:sldLayoutIdLst>
    <p:sldLayoutId id="2147484633" r:id="rId1"/>
    <p:sldLayoutId id="2147484634" r:id="rId2"/>
    <p:sldLayoutId id="2147484635" r:id="rId3"/>
    <p:sldLayoutId id="2147484636" r:id="rId4"/>
    <p:sldLayoutId id="2147484637" r:id="rId5"/>
  </p:sldLayoutIdLst>
  <p:txStyles>
    <p:titleStyle>
      <a:lvl1pPr algn="l" defTabSz="914400" rtl="0" eaLnBrk="1" latinLnBrk="0" hangingPunct="1">
        <a:spcBef>
          <a:spcPct val="0"/>
        </a:spcBef>
        <a:buNone/>
        <a:defRPr sz="3200" b="1" kern="1200">
          <a:solidFill>
            <a:schemeClr val="tx1"/>
          </a:solidFill>
          <a:latin typeface="Arial" pitchFamily="34" charset="0"/>
          <a:ea typeface="+mj-ea"/>
          <a:cs typeface="Arial" pitchFamily="34" charset="0"/>
        </a:defRPr>
      </a:lvl1pPr>
    </p:titleStyle>
    <p:bodyStyle>
      <a:lvl1pPr marL="282575" marR="0" indent="-282575" algn="l" defTabSz="914400" rtl="0" eaLnBrk="1" fontAlgn="auto" latinLnBrk="0" hangingPunct="1">
        <a:lnSpc>
          <a:spcPct val="90000"/>
        </a:lnSpc>
        <a:spcBef>
          <a:spcPts val="900"/>
        </a:spcBef>
        <a:spcAft>
          <a:spcPts val="0"/>
        </a:spcAft>
        <a:buClr>
          <a:srgbClr val="F4B834"/>
        </a:buClr>
        <a:buSzTx/>
        <a:buFont typeface="Wingdings" pitchFamily="2" charset="2"/>
        <a:buChar char="§"/>
        <a:tabLst/>
        <a:defRPr kumimoji="0" lang="en-US" sz="26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itchFamily="34" charset="0"/>
        </a:defRPr>
      </a:lvl1pPr>
      <a:lvl2pPr marL="574675" marR="0" indent="-292100" algn="l" defTabSz="914400" rtl="0" eaLnBrk="1" fontAlgn="auto" latinLnBrk="0" hangingPunct="1">
        <a:lnSpc>
          <a:spcPct val="90000"/>
        </a:lnSpc>
        <a:spcBef>
          <a:spcPts val="600"/>
        </a:spcBef>
        <a:spcAft>
          <a:spcPts val="0"/>
        </a:spcAft>
        <a:buClr>
          <a:srgbClr val="F4B834"/>
        </a:buClr>
        <a:buSzTx/>
        <a:buFont typeface="Arial" pitchFamily="34" charset="0"/>
        <a:buChar char="–"/>
        <a:tabLst/>
        <a:defRPr sz="2400" kern="1200">
          <a:solidFill>
            <a:schemeClr val="tx2"/>
          </a:solidFill>
          <a:latin typeface="Arial" pitchFamily="34" charset="0"/>
          <a:ea typeface="+mn-ea"/>
          <a:cs typeface="Arial" pitchFamily="34" charset="0"/>
        </a:defRPr>
      </a:lvl2pPr>
      <a:lvl3pPr marL="914400" marR="0" indent="-282575" algn="l" defTabSz="914400" rtl="0" eaLnBrk="1" fontAlgn="auto" latinLnBrk="0" hangingPunct="1">
        <a:lnSpc>
          <a:spcPct val="90000"/>
        </a:lnSpc>
        <a:spcBef>
          <a:spcPts val="600"/>
        </a:spcBef>
        <a:spcAft>
          <a:spcPts val="0"/>
        </a:spcAft>
        <a:buClr>
          <a:srgbClr val="F4B834"/>
        </a:buClr>
        <a:buSzTx/>
        <a:buFont typeface="Arial"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1196975" marR="0" indent="-223838" algn="l" defTabSz="914400" rtl="0" eaLnBrk="1" fontAlgn="auto" latinLnBrk="0" hangingPunct="1">
        <a:lnSpc>
          <a:spcPct val="90000"/>
        </a:lnSpc>
        <a:spcBef>
          <a:spcPts val="600"/>
        </a:spcBef>
        <a:spcAft>
          <a:spcPts val="0"/>
        </a:spcAft>
        <a:buClr>
          <a:srgbClr val="F4B834"/>
        </a:buClr>
        <a:buSzTx/>
        <a:buFont typeface="Arial" pitchFamily="34" charset="0"/>
        <a:buChar char="–"/>
        <a:tabLst/>
        <a:defRPr sz="1800" kern="1200">
          <a:solidFill>
            <a:schemeClr val="tx2"/>
          </a:solidFill>
          <a:latin typeface="Arial" panose="020B0604020202020204" pitchFamily="34" charset="0"/>
          <a:ea typeface="+mn-ea"/>
          <a:cs typeface="Arial" panose="020B0604020202020204" pitchFamily="34" charset="0"/>
        </a:defRPr>
      </a:lvl4pPr>
      <a:lvl5pPr marL="1604963" marR="0" indent="0" algn="l" defTabSz="914400" rtl="0" eaLnBrk="1" fontAlgn="auto" latinLnBrk="0" hangingPunct="1">
        <a:lnSpc>
          <a:spcPct val="100000"/>
        </a:lnSpc>
        <a:spcBef>
          <a:spcPct val="20000"/>
        </a:spcBef>
        <a:spcAft>
          <a:spcPts val="0"/>
        </a:spcAft>
        <a:buClr>
          <a:srgbClr val="F4B834"/>
        </a:buClr>
        <a:buSzTx/>
        <a:buFont typeface="Arial" pitchFamily="34" charset="0"/>
        <a:buNone/>
        <a:tabLst/>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8.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9" descr="cover.jpg"/>
          <p:cNvPicPr>
            <a:picLocks noChangeAspect="1"/>
          </p:cNvPicPr>
          <p:nvPr/>
        </p:nvPicPr>
        <p:blipFill>
          <a:blip r:embed="rId2" cstate="email"/>
          <a:srcRect/>
          <a:stretch>
            <a:fillRect/>
          </a:stretch>
        </p:blipFill>
        <p:spPr bwMode="auto">
          <a:xfrm>
            <a:off x="0" y="0"/>
            <a:ext cx="12192000" cy="6858000"/>
          </a:xfrm>
          <a:prstGeom prst="rect">
            <a:avLst/>
          </a:prstGeom>
          <a:noFill/>
          <a:ln w="9525">
            <a:noFill/>
            <a:miter lim="800000"/>
            <a:headEnd/>
            <a:tailEnd/>
          </a:ln>
        </p:spPr>
      </p:pic>
      <p:pic>
        <p:nvPicPr>
          <p:cNvPr id="5123" name="Picture 2" descr="RGB_Color small"/>
          <p:cNvPicPr>
            <a:picLocks noChangeAspect="1" noChangeArrowheads="1"/>
          </p:cNvPicPr>
          <p:nvPr/>
        </p:nvPicPr>
        <p:blipFill>
          <a:blip r:embed="rId3" cstate="email"/>
          <a:srcRect/>
          <a:stretch>
            <a:fillRect/>
          </a:stretch>
        </p:blipFill>
        <p:spPr bwMode="auto">
          <a:xfrm>
            <a:off x="9745663" y="155575"/>
            <a:ext cx="762000" cy="636588"/>
          </a:xfrm>
          <a:prstGeom prst="rect">
            <a:avLst/>
          </a:prstGeom>
          <a:noFill/>
          <a:ln w="9525">
            <a:noFill/>
            <a:miter lim="800000"/>
            <a:headEnd/>
            <a:tailEnd/>
          </a:ln>
        </p:spPr>
      </p:pic>
      <p:sp>
        <p:nvSpPr>
          <p:cNvPr id="5125" name="Text Box 7"/>
          <p:cNvSpPr txBox="1">
            <a:spLocks noChangeArrowheads="1"/>
          </p:cNvSpPr>
          <p:nvPr/>
        </p:nvSpPr>
        <p:spPr bwMode="auto">
          <a:xfrm>
            <a:off x="7620000" y="4602539"/>
            <a:ext cx="4648200" cy="1569660"/>
          </a:xfrm>
          <a:prstGeom prst="rect">
            <a:avLst/>
          </a:prstGeom>
          <a:noFill/>
          <a:ln w="9525">
            <a:noFill/>
            <a:miter lim="800000"/>
            <a:headEnd/>
            <a:tailEnd/>
          </a:ln>
        </p:spPr>
        <p:txBody>
          <a:bodyPr wrap="square">
            <a:spAutoFit/>
          </a:bodyPr>
          <a:lstStyle/>
          <a:p>
            <a:r>
              <a:rPr lang="en-US" sz="1600" b="1" i="1" dirty="0">
                <a:solidFill>
                  <a:srgbClr val="FCBA4D"/>
                </a:solidFill>
              </a:rPr>
              <a:t>Mariano Mercado</a:t>
            </a:r>
          </a:p>
          <a:p>
            <a:r>
              <a:rPr lang="en-US" sz="1600" b="1" i="1" dirty="0">
                <a:solidFill>
                  <a:srgbClr val="FCBA4D"/>
                </a:solidFill>
              </a:rPr>
              <a:t>Jason Hartwig</a:t>
            </a:r>
          </a:p>
          <a:p>
            <a:r>
              <a:rPr lang="en-US" sz="1600" b="1" i="1" dirty="0">
                <a:solidFill>
                  <a:srgbClr val="FCBA4D"/>
                </a:solidFill>
              </a:rPr>
              <a:t>NASA Glenn Research Center</a:t>
            </a:r>
          </a:p>
          <a:p>
            <a:r>
              <a:rPr lang="en-US" sz="1600" b="1" i="1" dirty="0">
                <a:solidFill>
                  <a:srgbClr val="FCBA4D"/>
                </a:solidFill>
              </a:rPr>
              <a:t>Presented at:</a:t>
            </a:r>
          </a:p>
          <a:p>
            <a:r>
              <a:rPr lang="en-US" sz="1600" b="1" i="1" dirty="0">
                <a:solidFill>
                  <a:srgbClr val="FCBA4D"/>
                </a:solidFill>
              </a:rPr>
              <a:t>The 2023 Cryogenic Engineering Conference</a:t>
            </a:r>
          </a:p>
          <a:p>
            <a:r>
              <a:rPr lang="en-US" sz="1600" b="1" i="1" dirty="0">
                <a:solidFill>
                  <a:srgbClr val="FCBA4D"/>
                </a:solidFill>
              </a:rPr>
              <a:t>July 11</a:t>
            </a:r>
            <a:r>
              <a:rPr lang="en-US" sz="1600" b="1" i="1" baseline="30000" dirty="0">
                <a:solidFill>
                  <a:srgbClr val="FCBA4D"/>
                </a:solidFill>
              </a:rPr>
              <a:t>th</a:t>
            </a:r>
            <a:r>
              <a:rPr lang="en-US" sz="1600" b="1" i="1" dirty="0">
                <a:solidFill>
                  <a:srgbClr val="FCBA4D"/>
                </a:solidFill>
              </a:rPr>
              <a:t>, 2023</a:t>
            </a:r>
          </a:p>
        </p:txBody>
      </p:sp>
      <p:sp>
        <p:nvSpPr>
          <p:cNvPr id="6" name="Slide Number Placeholder 5"/>
          <p:cNvSpPr>
            <a:spLocks noGrp="1"/>
          </p:cNvSpPr>
          <p:nvPr>
            <p:ph type="sldNum" sz="quarter" idx="10"/>
          </p:nvPr>
        </p:nvSpPr>
        <p:spPr/>
        <p:txBody>
          <a:bodyPr/>
          <a:lstStyle/>
          <a:p>
            <a:pPr>
              <a:defRPr/>
            </a:pPr>
            <a:fld id="{1ECED47F-FB6E-407F-B73E-FB7108BFF646}" type="slidenum">
              <a:rPr lang="en-US" smtClean="0"/>
              <a:pPr>
                <a:defRPr/>
              </a:pPr>
              <a:t>1</a:t>
            </a:fld>
            <a:endParaRPr lang="en-US" dirty="0"/>
          </a:p>
        </p:txBody>
      </p:sp>
      <p:sp>
        <p:nvSpPr>
          <p:cNvPr id="4" name="Rectangle 3"/>
          <p:cNvSpPr/>
          <p:nvPr/>
        </p:nvSpPr>
        <p:spPr>
          <a:xfrm>
            <a:off x="1676400" y="685801"/>
            <a:ext cx="8686800" cy="3046988"/>
          </a:xfrm>
          <a:prstGeom prst="rect">
            <a:avLst/>
          </a:prstGeom>
          <a:noFill/>
        </p:spPr>
        <p:txBody>
          <a:bodyPr wrap="square" lIns="91440" tIns="45720" rIns="91440" bIns="45720">
            <a:spAutoFit/>
          </a:bodyPr>
          <a:lstStyle/>
          <a:p>
            <a:pPr algn="ctr"/>
            <a:r>
              <a:rPr lang="en-US" sz="4800" b="1" dirty="0">
                <a:ln w="22225">
                  <a:solidFill>
                    <a:schemeClr val="bg1"/>
                  </a:solidFill>
                  <a:prstDash val="solid"/>
                </a:ln>
                <a:solidFill>
                  <a:srgbClr val="0070C0"/>
                </a:solidFill>
              </a:rPr>
              <a:t>Parametric Analysis of the Charge-Hold-Vent Method for Cryogenic Propellant Tank Chilldown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F285C-0B33-4090-B910-9EF8EDC9D9CF}"/>
              </a:ext>
            </a:extLst>
          </p:cNvPr>
          <p:cNvSpPr>
            <a:spLocks noGrp="1"/>
          </p:cNvSpPr>
          <p:nvPr>
            <p:ph type="title"/>
          </p:nvPr>
        </p:nvSpPr>
        <p:spPr/>
        <p:txBody>
          <a:bodyPr/>
          <a:lstStyle/>
          <a:p>
            <a:r>
              <a:rPr lang="en-US" sz="3200" dirty="0"/>
              <a:t>CHV Cycles vs Mass-to-Volume Ratio </a:t>
            </a:r>
          </a:p>
        </p:txBody>
      </p:sp>
      <p:sp>
        <p:nvSpPr>
          <p:cNvPr id="3" name="Content Placeholder 2">
            <a:extLst>
              <a:ext uri="{FF2B5EF4-FFF2-40B4-BE49-F238E27FC236}">
                <a16:creationId xmlns:a16="http://schemas.microsoft.com/office/drawing/2014/main" id="{8A242DA0-776A-4623-8052-349DD3D92F90}"/>
              </a:ext>
            </a:extLst>
          </p:cNvPr>
          <p:cNvSpPr>
            <a:spLocks noGrp="1"/>
          </p:cNvSpPr>
          <p:nvPr>
            <p:ph idx="1"/>
          </p:nvPr>
        </p:nvSpPr>
        <p:spPr/>
        <p:txBody>
          <a:bodyPr/>
          <a:lstStyle/>
          <a:p>
            <a:r>
              <a:rPr lang="en-US" sz="1600" dirty="0"/>
              <a:t>Figure 3 plots smooth lines for each cryogen (hydrogen, nitrogen, oxygen, and methane) for all parameters fixed except the mass-to-volume-ratio. </a:t>
            </a:r>
          </a:p>
          <a:p>
            <a:r>
              <a:rPr lang="en-US" sz="1600" dirty="0"/>
              <a:t>As shown, there is a linear correlation between the # of CHV cycles and the mass-to-volume ratio.</a:t>
            </a:r>
          </a:p>
          <a:p>
            <a:r>
              <a:rPr lang="en-US" sz="1600" dirty="0"/>
              <a:t>While not immediately apparent, each fluid seems to have a corresponding x intercept, or a mass to volume ratio minimum for which more than 1 cycle is required.</a:t>
            </a:r>
          </a:p>
        </p:txBody>
      </p:sp>
      <p:sp>
        <p:nvSpPr>
          <p:cNvPr id="4" name="Slide Number Placeholder 3">
            <a:extLst>
              <a:ext uri="{FF2B5EF4-FFF2-40B4-BE49-F238E27FC236}">
                <a16:creationId xmlns:a16="http://schemas.microsoft.com/office/drawing/2014/main" id="{431CDE3C-757E-4C86-BC1B-492CB1CAD3C5}"/>
              </a:ext>
            </a:extLst>
          </p:cNvPr>
          <p:cNvSpPr>
            <a:spLocks noGrp="1"/>
          </p:cNvSpPr>
          <p:nvPr>
            <p:ph type="sldNum" sz="quarter" idx="10"/>
          </p:nvPr>
        </p:nvSpPr>
        <p:spPr/>
        <p:txBody>
          <a:bodyPr/>
          <a:lstStyle/>
          <a:p>
            <a:pPr>
              <a:defRPr/>
            </a:pPr>
            <a:fld id="{1ECED47F-FB6E-407F-B73E-FB7108BFF646}" type="slidenum">
              <a:rPr lang="en-US" smtClean="0"/>
              <a:pPr>
                <a:defRPr/>
              </a:pPr>
              <a:t>10</a:t>
            </a:fld>
            <a:endParaRPr lang="en-US" dirty="0"/>
          </a:p>
        </p:txBody>
      </p:sp>
      <p:sp>
        <p:nvSpPr>
          <p:cNvPr id="6" name="TextBox 5">
            <a:extLst>
              <a:ext uri="{FF2B5EF4-FFF2-40B4-BE49-F238E27FC236}">
                <a16:creationId xmlns:a16="http://schemas.microsoft.com/office/drawing/2014/main" id="{95844E9A-E8EE-4074-A9FB-E4DF4FD7F469}"/>
              </a:ext>
            </a:extLst>
          </p:cNvPr>
          <p:cNvSpPr txBox="1"/>
          <p:nvPr/>
        </p:nvSpPr>
        <p:spPr>
          <a:xfrm>
            <a:off x="3542875" y="6541170"/>
            <a:ext cx="4434689" cy="307777"/>
          </a:xfrm>
          <a:prstGeom prst="rect">
            <a:avLst/>
          </a:prstGeom>
          <a:noFill/>
        </p:spPr>
        <p:txBody>
          <a:bodyPr wrap="square" rtlCol="0">
            <a:spAutoFit/>
          </a:bodyPr>
          <a:lstStyle/>
          <a:p>
            <a:pPr algn="ctr"/>
            <a:r>
              <a:rPr lang="en-US" sz="1400" dirty="0"/>
              <a:t>Figure 3: CHV Cycles vs Tank Mass to Volume Ratio</a:t>
            </a:r>
          </a:p>
        </p:txBody>
      </p:sp>
      <p:pic>
        <p:nvPicPr>
          <p:cNvPr id="7" name="Picture 6">
            <a:extLst>
              <a:ext uri="{FF2B5EF4-FFF2-40B4-BE49-F238E27FC236}">
                <a16:creationId xmlns:a16="http://schemas.microsoft.com/office/drawing/2014/main" id="{D818BD94-7D1E-D4BA-0F91-D82FF0DD937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7547" r="7547"/>
          <a:stretch/>
        </p:blipFill>
        <p:spPr bwMode="auto">
          <a:xfrm>
            <a:off x="2620083" y="2435192"/>
            <a:ext cx="6951833" cy="410277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818023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B93CB-9E12-45A2-9FE8-905F9A96B3A6}"/>
              </a:ext>
            </a:extLst>
          </p:cNvPr>
          <p:cNvSpPr>
            <a:spLocks noGrp="1"/>
          </p:cNvSpPr>
          <p:nvPr>
            <p:ph type="title"/>
          </p:nvPr>
        </p:nvSpPr>
        <p:spPr/>
        <p:txBody>
          <a:bodyPr/>
          <a:lstStyle/>
          <a:p>
            <a:r>
              <a:rPr lang="en-US" sz="3200" dirty="0"/>
              <a:t>Conclusion and Trend Summary</a:t>
            </a:r>
          </a:p>
        </p:txBody>
      </p:sp>
      <p:sp>
        <p:nvSpPr>
          <p:cNvPr id="3" name="Content Placeholder 2">
            <a:extLst>
              <a:ext uri="{FF2B5EF4-FFF2-40B4-BE49-F238E27FC236}">
                <a16:creationId xmlns:a16="http://schemas.microsoft.com/office/drawing/2014/main" id="{3FE8C090-9C95-4ADF-AFD5-574E5D95979C}"/>
              </a:ext>
            </a:extLst>
          </p:cNvPr>
          <p:cNvSpPr>
            <a:spLocks noGrp="1"/>
          </p:cNvSpPr>
          <p:nvPr>
            <p:ph idx="1"/>
          </p:nvPr>
        </p:nvSpPr>
        <p:spPr>
          <a:xfrm>
            <a:off x="914400" y="1277938"/>
            <a:ext cx="10363200" cy="5334000"/>
          </a:xfrm>
        </p:spPr>
        <p:txBody>
          <a:bodyPr anchor="ctr"/>
          <a:lstStyle/>
          <a:p>
            <a:pPr marL="0" indent="0">
              <a:buNone/>
            </a:pPr>
            <a:r>
              <a:rPr lang="en-US" sz="1600" dirty="0"/>
              <a:t>Key takeaway points from the CHV Parametric study are as follows:</a:t>
            </a:r>
          </a:p>
          <a:p>
            <a:pPr marL="0" indent="0">
              <a:buNone/>
            </a:pPr>
            <a:endParaRPr lang="en-US" sz="1600" dirty="0"/>
          </a:p>
          <a:p>
            <a:r>
              <a:rPr lang="en-US" sz="1600" dirty="0"/>
              <a:t>The required number of CHV cycles is linearly proportional to the mass to volume ratio of the tank and is the primary parameter that impacts performance.</a:t>
            </a:r>
          </a:p>
          <a:p>
            <a:r>
              <a:rPr lang="en-US" sz="1600" dirty="0"/>
              <a:t>Tank mass is the main driver of propellant mass consumed. Mass consumed scales linearly with tank mass.</a:t>
            </a:r>
          </a:p>
          <a:p>
            <a:r>
              <a:rPr lang="en-US" sz="1600" dirty="0"/>
              <a:t>Maintaining the mass to volume ratio keeps the number of cycles constant but the propellant mass consumed is still directly proportional to the tank mass.</a:t>
            </a:r>
          </a:p>
          <a:p>
            <a:r>
              <a:rPr lang="en-US" sz="1600" dirty="0"/>
              <a:t>Increasing the tank MEOP decreases the number of cycles without changing the amount of propellant mass consumed but it is capped by the tank maximum allowable working pressure.</a:t>
            </a:r>
          </a:p>
          <a:p>
            <a:r>
              <a:rPr lang="en-US" sz="1600" dirty="0"/>
              <a:t>The tank material has a noticeable impact on performance but is primarily captured in the tank mass and MEOP.</a:t>
            </a:r>
          </a:p>
          <a:p>
            <a:r>
              <a:rPr lang="en-US" sz="1600" dirty="0"/>
              <a:t>Increasing the target temperature decreases the required number of CHV cycles and the propellant mass.</a:t>
            </a:r>
          </a:p>
          <a:p>
            <a:r>
              <a:rPr lang="en-US" sz="1600" dirty="0"/>
              <a:t>Inlet liquid temperature and pressure have a minor impact on # of cycles and mass.</a:t>
            </a:r>
          </a:p>
          <a:p>
            <a:r>
              <a:rPr lang="en-US" sz="1600" dirty="0"/>
              <a:t>The model agrees well with historical CHV data, and to make the model more conservative, a lower equilibrium temperature difference between the fluid and wall at the end of the hold phase can be chosen.</a:t>
            </a:r>
          </a:p>
          <a:p>
            <a:r>
              <a:rPr lang="en-US" sz="1600" dirty="0"/>
              <a:t>The model runs quickly and can easily be used for early-stage design, sizing, and analysis of current and future cryogenic propellant transfer systems. </a:t>
            </a:r>
          </a:p>
          <a:p>
            <a:endParaRPr lang="en-US" sz="1600" dirty="0"/>
          </a:p>
        </p:txBody>
      </p:sp>
      <p:sp>
        <p:nvSpPr>
          <p:cNvPr id="4" name="Slide Number Placeholder 3">
            <a:extLst>
              <a:ext uri="{FF2B5EF4-FFF2-40B4-BE49-F238E27FC236}">
                <a16:creationId xmlns:a16="http://schemas.microsoft.com/office/drawing/2014/main" id="{A429605C-8A46-4840-9D39-AF098E4F1733}"/>
              </a:ext>
            </a:extLst>
          </p:cNvPr>
          <p:cNvSpPr>
            <a:spLocks noGrp="1"/>
          </p:cNvSpPr>
          <p:nvPr>
            <p:ph type="sldNum" sz="quarter" idx="10"/>
          </p:nvPr>
        </p:nvSpPr>
        <p:spPr/>
        <p:txBody>
          <a:bodyPr/>
          <a:lstStyle/>
          <a:p>
            <a:pPr>
              <a:defRPr/>
            </a:pPr>
            <a:fld id="{1ECED47F-FB6E-407F-B73E-FB7108BFF646}" type="slidenum">
              <a:rPr lang="en-US" smtClean="0"/>
              <a:pPr>
                <a:defRPr/>
              </a:pPr>
              <a:t>11</a:t>
            </a:fld>
            <a:endParaRPr lang="en-US" dirty="0"/>
          </a:p>
        </p:txBody>
      </p:sp>
    </p:spTree>
    <p:extLst>
      <p:ext uri="{BB962C8B-B14F-4D97-AF65-F5344CB8AC3E}">
        <p14:creationId xmlns:p14="http://schemas.microsoft.com/office/powerpoint/2010/main" val="35808200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AD765-7FFD-4F0D-8ED9-D78C5EDC263D}"/>
              </a:ext>
            </a:extLst>
          </p:cNvPr>
          <p:cNvSpPr>
            <a:spLocks noGrp="1"/>
          </p:cNvSpPr>
          <p:nvPr>
            <p:ph type="title"/>
          </p:nvPr>
        </p:nvSpPr>
        <p:spPr/>
        <p:txBody>
          <a:bodyPr/>
          <a:lstStyle/>
          <a:p>
            <a:r>
              <a:rPr lang="en-US" sz="3200" dirty="0"/>
              <a:t>References</a:t>
            </a:r>
          </a:p>
        </p:txBody>
      </p:sp>
      <p:sp>
        <p:nvSpPr>
          <p:cNvPr id="3" name="Content Placeholder 2">
            <a:extLst>
              <a:ext uri="{FF2B5EF4-FFF2-40B4-BE49-F238E27FC236}">
                <a16:creationId xmlns:a16="http://schemas.microsoft.com/office/drawing/2014/main" id="{5CEEE38F-9524-46BC-B17C-22520B12AA08}"/>
              </a:ext>
            </a:extLst>
          </p:cNvPr>
          <p:cNvSpPr>
            <a:spLocks noGrp="1"/>
          </p:cNvSpPr>
          <p:nvPr>
            <p:ph idx="1"/>
          </p:nvPr>
        </p:nvSpPr>
        <p:spPr/>
        <p:txBody>
          <a:bodyPr/>
          <a:lstStyle/>
          <a:p>
            <a:r>
              <a:rPr lang="en-US" sz="2000" dirty="0"/>
              <a:t>[1] </a:t>
            </a:r>
            <a:r>
              <a:rPr lang="en-US" sz="2000" dirty="0" err="1"/>
              <a:t>DeFelice</a:t>
            </a:r>
            <a:r>
              <a:rPr lang="en-US" sz="2000" dirty="0"/>
              <a:t>, D.M. and </a:t>
            </a:r>
            <a:r>
              <a:rPr lang="en-US" sz="2000" dirty="0" err="1"/>
              <a:t>Aydelott</a:t>
            </a:r>
            <a:r>
              <a:rPr lang="en-US" sz="2000" dirty="0"/>
              <a:t>, A.C. “Thermodynamic Analysis and Subscale Modeling of Space-Based Orbit Transfer Vehicle Cryogenic Propellant Resupply” NASA-TM-87-1764, July, 1987.</a:t>
            </a:r>
          </a:p>
          <a:p>
            <a:r>
              <a:rPr lang="en-US" sz="2000" dirty="0"/>
              <a:t>[2] Hartwig, J.W., Stevens, J., Rhys, N. Clark, J., LeClair, A., and Majumdar, A.  “Test Data Analysis of the CRYOTE-2 TVS Augmented Top Spray Injector Liquid Nitrogen Transfer Experiments” International Journal of Heat and Mass Transfer 194, 122986. 2022.</a:t>
            </a:r>
          </a:p>
          <a:p>
            <a:r>
              <a:rPr lang="en-US" sz="2000" dirty="0"/>
              <a:t>[3] Chato, D.J., and Sanabria, R. “Review and Test of Chilldown Methods for Space-Based Cryogenic Tanks” NASA-TM-104458 June, 1991.</a:t>
            </a:r>
          </a:p>
          <a:p>
            <a:pPr marL="0" indent="0">
              <a:buNone/>
            </a:pPr>
            <a:endParaRPr lang="en-US" sz="2000" dirty="0"/>
          </a:p>
        </p:txBody>
      </p:sp>
      <p:sp>
        <p:nvSpPr>
          <p:cNvPr id="4" name="Slide Number Placeholder 3">
            <a:extLst>
              <a:ext uri="{FF2B5EF4-FFF2-40B4-BE49-F238E27FC236}">
                <a16:creationId xmlns:a16="http://schemas.microsoft.com/office/drawing/2014/main" id="{1A0ECD73-1C21-4525-AFEA-8CF81543C057}"/>
              </a:ext>
            </a:extLst>
          </p:cNvPr>
          <p:cNvSpPr>
            <a:spLocks noGrp="1"/>
          </p:cNvSpPr>
          <p:nvPr>
            <p:ph type="sldNum" sz="quarter" idx="10"/>
          </p:nvPr>
        </p:nvSpPr>
        <p:spPr/>
        <p:txBody>
          <a:bodyPr/>
          <a:lstStyle/>
          <a:p>
            <a:pPr>
              <a:defRPr/>
            </a:pPr>
            <a:fld id="{1ECED47F-FB6E-407F-B73E-FB7108BFF646}" type="slidenum">
              <a:rPr lang="en-US" smtClean="0"/>
              <a:pPr>
                <a:defRPr/>
              </a:pPr>
              <a:t>12</a:t>
            </a:fld>
            <a:endParaRPr lang="en-US" dirty="0"/>
          </a:p>
        </p:txBody>
      </p:sp>
    </p:spTree>
    <p:extLst>
      <p:ext uri="{BB962C8B-B14F-4D97-AF65-F5344CB8AC3E}">
        <p14:creationId xmlns:p14="http://schemas.microsoft.com/office/powerpoint/2010/main" val="3777837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9" descr="cover.jpg"/>
          <p:cNvPicPr>
            <a:picLocks noChangeAspect="1"/>
          </p:cNvPicPr>
          <p:nvPr/>
        </p:nvPicPr>
        <p:blipFill>
          <a:blip r:embed="rId2" cstate="email"/>
          <a:srcRect/>
          <a:stretch>
            <a:fillRect/>
          </a:stretch>
        </p:blipFill>
        <p:spPr bwMode="auto">
          <a:xfrm>
            <a:off x="0" y="0"/>
            <a:ext cx="12192000" cy="6858000"/>
          </a:xfrm>
          <a:prstGeom prst="rect">
            <a:avLst/>
          </a:prstGeom>
          <a:noFill/>
          <a:ln w="9525">
            <a:noFill/>
            <a:miter lim="800000"/>
            <a:headEnd/>
            <a:tailEnd/>
          </a:ln>
        </p:spPr>
      </p:pic>
      <p:pic>
        <p:nvPicPr>
          <p:cNvPr id="5123" name="Picture 2" descr="RGB_Color small"/>
          <p:cNvPicPr>
            <a:picLocks noChangeAspect="1" noChangeArrowheads="1"/>
          </p:cNvPicPr>
          <p:nvPr/>
        </p:nvPicPr>
        <p:blipFill>
          <a:blip r:embed="rId3" cstate="email"/>
          <a:srcRect/>
          <a:stretch>
            <a:fillRect/>
          </a:stretch>
        </p:blipFill>
        <p:spPr bwMode="auto">
          <a:xfrm>
            <a:off x="9745663" y="155575"/>
            <a:ext cx="762000" cy="636588"/>
          </a:xfrm>
          <a:prstGeom prst="rect">
            <a:avLst/>
          </a:prstGeom>
          <a:noFill/>
          <a:ln w="9525">
            <a:noFill/>
            <a:miter lim="800000"/>
            <a:headEnd/>
            <a:tailEnd/>
          </a:ln>
        </p:spPr>
      </p:pic>
      <p:sp>
        <p:nvSpPr>
          <p:cNvPr id="6" name="Slide Number Placeholder 5"/>
          <p:cNvSpPr>
            <a:spLocks noGrp="1"/>
          </p:cNvSpPr>
          <p:nvPr>
            <p:ph type="sldNum" sz="quarter" idx="10"/>
          </p:nvPr>
        </p:nvSpPr>
        <p:spPr/>
        <p:txBody>
          <a:bodyPr/>
          <a:lstStyle/>
          <a:p>
            <a:pPr>
              <a:defRPr/>
            </a:pPr>
            <a:fld id="{1ECED47F-FB6E-407F-B73E-FB7108BFF646}" type="slidenum">
              <a:rPr lang="en-US" smtClean="0"/>
              <a:pPr>
                <a:defRPr/>
              </a:pPr>
              <a:t>13</a:t>
            </a:fld>
            <a:endParaRPr lang="en-US" dirty="0"/>
          </a:p>
        </p:txBody>
      </p:sp>
      <p:sp>
        <p:nvSpPr>
          <p:cNvPr id="4" name="Rectangle 3"/>
          <p:cNvSpPr/>
          <p:nvPr/>
        </p:nvSpPr>
        <p:spPr>
          <a:xfrm>
            <a:off x="1676400" y="685801"/>
            <a:ext cx="8686800" cy="830997"/>
          </a:xfrm>
          <a:prstGeom prst="rect">
            <a:avLst/>
          </a:prstGeom>
          <a:noFill/>
        </p:spPr>
        <p:txBody>
          <a:bodyPr wrap="square" lIns="91440" tIns="45720" rIns="91440" bIns="45720">
            <a:spAutoFit/>
          </a:bodyPr>
          <a:lstStyle/>
          <a:p>
            <a:pPr algn="ctr"/>
            <a:r>
              <a:rPr lang="en-US" sz="4800" b="1" dirty="0">
                <a:ln w="22225">
                  <a:solidFill>
                    <a:schemeClr val="bg1"/>
                  </a:solidFill>
                  <a:prstDash val="solid"/>
                </a:ln>
                <a:solidFill>
                  <a:srgbClr val="0070C0"/>
                </a:solidFill>
              </a:rPr>
              <a:t>Thank you!</a:t>
            </a:r>
          </a:p>
        </p:txBody>
      </p:sp>
    </p:spTree>
    <p:extLst>
      <p:ext uri="{BB962C8B-B14F-4D97-AF65-F5344CB8AC3E}">
        <p14:creationId xmlns:p14="http://schemas.microsoft.com/office/powerpoint/2010/main" val="2808508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Outline</a:t>
            </a:r>
          </a:p>
        </p:txBody>
      </p:sp>
      <p:sp>
        <p:nvSpPr>
          <p:cNvPr id="3" name="Content Placeholder 2"/>
          <p:cNvSpPr>
            <a:spLocks noGrp="1"/>
          </p:cNvSpPr>
          <p:nvPr>
            <p:ph idx="1"/>
          </p:nvPr>
        </p:nvSpPr>
        <p:spPr>
          <a:xfrm>
            <a:off x="533400" y="1143000"/>
            <a:ext cx="11582400" cy="5562600"/>
          </a:xfrm>
        </p:spPr>
        <p:txBody>
          <a:bodyPr anchor="ctr"/>
          <a:lstStyle/>
          <a:p>
            <a:r>
              <a:rPr lang="en-US" dirty="0"/>
              <a:t>Introduction</a:t>
            </a:r>
          </a:p>
          <a:p>
            <a:r>
              <a:rPr lang="en-US" dirty="0"/>
              <a:t>CHV Model Description</a:t>
            </a:r>
          </a:p>
          <a:p>
            <a:r>
              <a:rPr lang="en-US" dirty="0"/>
              <a:t>MATLAB Implementation</a:t>
            </a:r>
          </a:p>
          <a:p>
            <a:r>
              <a:rPr lang="en-US" dirty="0"/>
              <a:t>Parametric Analysis Base Case</a:t>
            </a:r>
          </a:p>
          <a:p>
            <a:r>
              <a:rPr lang="en-US" dirty="0"/>
              <a:t>Initial Parametric Results</a:t>
            </a:r>
          </a:p>
          <a:p>
            <a:r>
              <a:rPr lang="en-US" dirty="0"/>
              <a:t>CHV Parametric Trends</a:t>
            </a:r>
          </a:p>
          <a:p>
            <a:r>
              <a:rPr lang="en-US" dirty="0"/>
              <a:t>Model Validation</a:t>
            </a:r>
          </a:p>
          <a:p>
            <a:r>
              <a:rPr lang="en-US" dirty="0"/>
              <a:t>CHV Cycles vs Mass to Volume Ratio</a:t>
            </a:r>
          </a:p>
          <a:p>
            <a:r>
              <a:rPr lang="en-US" dirty="0"/>
              <a:t>Conclusion and Trend Summary</a:t>
            </a:r>
          </a:p>
          <a:p>
            <a:r>
              <a:rPr lang="en-US" dirty="0"/>
              <a:t>References</a:t>
            </a:r>
          </a:p>
        </p:txBody>
      </p:sp>
      <p:sp>
        <p:nvSpPr>
          <p:cNvPr id="4" name="Slide Number Placeholder 3"/>
          <p:cNvSpPr>
            <a:spLocks noGrp="1"/>
          </p:cNvSpPr>
          <p:nvPr>
            <p:ph type="sldNum" sz="quarter" idx="10"/>
          </p:nvPr>
        </p:nvSpPr>
        <p:spPr/>
        <p:txBody>
          <a:bodyPr/>
          <a:lstStyle/>
          <a:p>
            <a:pPr>
              <a:defRPr/>
            </a:pPr>
            <a:fld id="{1ECED47F-FB6E-407F-B73E-FB7108BFF646}" type="slidenum">
              <a:rPr lang="en-US" smtClean="0"/>
              <a:pPr>
                <a:defRPr/>
              </a:pPr>
              <a:t>2</a:t>
            </a:fld>
            <a:endParaRPr lang="en-US" dirty="0"/>
          </a:p>
        </p:txBody>
      </p:sp>
    </p:spTree>
    <p:extLst>
      <p:ext uri="{BB962C8B-B14F-4D97-AF65-F5344CB8AC3E}">
        <p14:creationId xmlns:p14="http://schemas.microsoft.com/office/powerpoint/2010/main" val="431110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A033B-E81C-4343-86FE-5A99B824AA83}"/>
              </a:ext>
            </a:extLst>
          </p:cNvPr>
          <p:cNvSpPr>
            <a:spLocks noGrp="1"/>
          </p:cNvSpPr>
          <p:nvPr>
            <p:ph type="title"/>
          </p:nvPr>
        </p:nvSpPr>
        <p:spPr/>
        <p:txBody>
          <a:bodyPr/>
          <a:lstStyle/>
          <a:p>
            <a:r>
              <a:rPr lang="en-US" sz="3200" dirty="0"/>
              <a:t>Introduction</a:t>
            </a:r>
          </a:p>
        </p:txBody>
      </p:sp>
      <p:sp>
        <p:nvSpPr>
          <p:cNvPr id="3" name="Content Placeholder 2">
            <a:extLst>
              <a:ext uri="{FF2B5EF4-FFF2-40B4-BE49-F238E27FC236}">
                <a16:creationId xmlns:a16="http://schemas.microsoft.com/office/drawing/2014/main" id="{F3E2F64D-165A-40C7-B8A0-DC18AC21C74E}"/>
              </a:ext>
            </a:extLst>
          </p:cNvPr>
          <p:cNvSpPr>
            <a:spLocks noGrp="1"/>
          </p:cNvSpPr>
          <p:nvPr>
            <p:ph idx="1"/>
          </p:nvPr>
        </p:nvSpPr>
        <p:spPr/>
        <p:txBody>
          <a:bodyPr/>
          <a:lstStyle/>
          <a:p>
            <a:r>
              <a:rPr lang="en-US" sz="1800" dirty="0"/>
              <a:t>The transfer of cryogenic propellants from a supply tank to a receiver tank in the microgravity of space can be broken down into five stages: (1) pressurization of the supply tank, (2) acquisition of single-phase liquid via propellant management devices, (3) transfer line chilldown, (4) chilldown of the receiver tank, and (5) fill of the receiver tank.</a:t>
            </a:r>
          </a:p>
          <a:p>
            <a:endParaRPr lang="en-US" sz="1800" dirty="0"/>
          </a:p>
          <a:p>
            <a:r>
              <a:rPr lang="en-US" sz="1800" dirty="0"/>
              <a:t>Regardless of the architecture, in the absence of internal or external heat exchangers, if the receiver tank is warm at the start of propellant transfer, some pre-cooling and thus venting will need to occur to ensure the high final fill fraction.</a:t>
            </a:r>
          </a:p>
          <a:p>
            <a:endParaRPr lang="en-US" sz="1800" dirty="0"/>
          </a:p>
          <a:p>
            <a:r>
              <a:rPr lang="en-US" sz="1800" dirty="0"/>
              <a:t>The Charge-Hold-Vent (CHV) method is a technique for thermodynamically chilling a tank before an on-orbit fill of a cryogenic propellant.</a:t>
            </a:r>
          </a:p>
          <a:p>
            <a:endParaRPr lang="en-US" sz="1800" dirty="0"/>
          </a:p>
          <a:p>
            <a:r>
              <a:rPr lang="en-US" sz="1800" dirty="0"/>
              <a:t>The method follows a cyclic “charge-hold-vent” process to remove the thermal energy stored in the tank mass.</a:t>
            </a:r>
          </a:p>
          <a:p>
            <a:endParaRPr lang="en-US" sz="1800" dirty="0"/>
          </a:p>
          <a:p>
            <a:r>
              <a:rPr lang="en-US" sz="1800" dirty="0"/>
              <a:t>This approach maximizes the cooling potential of the injected liquid cryogen by allowing the resultant vapor to superheat to near the tank wall temperature.  The superheated vapor is then vented overboard, and a new cycle begins.</a:t>
            </a:r>
          </a:p>
          <a:p>
            <a:endParaRPr lang="en-US" sz="1800" dirty="0"/>
          </a:p>
        </p:txBody>
      </p:sp>
      <p:sp>
        <p:nvSpPr>
          <p:cNvPr id="4" name="Slide Number Placeholder 3">
            <a:extLst>
              <a:ext uri="{FF2B5EF4-FFF2-40B4-BE49-F238E27FC236}">
                <a16:creationId xmlns:a16="http://schemas.microsoft.com/office/drawing/2014/main" id="{FC39FC39-377D-4E9E-A179-307AD27AF8CA}"/>
              </a:ext>
            </a:extLst>
          </p:cNvPr>
          <p:cNvSpPr>
            <a:spLocks noGrp="1"/>
          </p:cNvSpPr>
          <p:nvPr>
            <p:ph type="sldNum" sz="quarter" idx="10"/>
          </p:nvPr>
        </p:nvSpPr>
        <p:spPr/>
        <p:txBody>
          <a:bodyPr/>
          <a:lstStyle/>
          <a:p>
            <a:pPr>
              <a:defRPr/>
            </a:pPr>
            <a:fld id="{1ECED47F-FB6E-407F-B73E-FB7108BFF646}" type="slidenum">
              <a:rPr lang="en-US" smtClean="0"/>
              <a:pPr>
                <a:defRPr/>
              </a:pPr>
              <a:t>3</a:t>
            </a:fld>
            <a:endParaRPr lang="en-US" dirty="0"/>
          </a:p>
        </p:txBody>
      </p:sp>
    </p:spTree>
    <p:extLst>
      <p:ext uri="{BB962C8B-B14F-4D97-AF65-F5344CB8AC3E}">
        <p14:creationId xmlns:p14="http://schemas.microsoft.com/office/powerpoint/2010/main" val="2060965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35536-AADA-413E-B665-D9259A10C7BA}"/>
              </a:ext>
            </a:extLst>
          </p:cNvPr>
          <p:cNvSpPr>
            <a:spLocks noGrp="1"/>
          </p:cNvSpPr>
          <p:nvPr>
            <p:ph type="title"/>
          </p:nvPr>
        </p:nvSpPr>
        <p:spPr/>
        <p:txBody>
          <a:bodyPr/>
          <a:lstStyle/>
          <a:p>
            <a:r>
              <a:rPr lang="en-US" sz="3200" dirty="0"/>
              <a:t>CHV Model Description</a:t>
            </a:r>
          </a:p>
        </p:txBody>
      </p:sp>
      <p:sp>
        <p:nvSpPr>
          <p:cNvPr id="4" name="Slide Number Placeholder 3">
            <a:extLst>
              <a:ext uri="{FF2B5EF4-FFF2-40B4-BE49-F238E27FC236}">
                <a16:creationId xmlns:a16="http://schemas.microsoft.com/office/drawing/2014/main" id="{E324AE33-D517-40E0-B035-7B5BA1001F22}"/>
              </a:ext>
            </a:extLst>
          </p:cNvPr>
          <p:cNvSpPr>
            <a:spLocks noGrp="1"/>
          </p:cNvSpPr>
          <p:nvPr>
            <p:ph type="sldNum" sz="quarter" idx="10"/>
          </p:nvPr>
        </p:nvSpPr>
        <p:spPr/>
        <p:txBody>
          <a:bodyPr/>
          <a:lstStyle/>
          <a:p>
            <a:pPr>
              <a:defRPr/>
            </a:pPr>
            <a:fld id="{1ECED47F-FB6E-407F-B73E-FB7108BFF646}" type="slidenum">
              <a:rPr lang="en-US" smtClean="0"/>
              <a:pPr>
                <a:defRPr/>
              </a:pPr>
              <a:t>4</a:t>
            </a:fld>
            <a:endParaRPr lang="en-US" dirty="0"/>
          </a:p>
        </p:txBody>
      </p:sp>
      <p:sp>
        <p:nvSpPr>
          <p:cNvPr id="5" name="Content Placeholder 2">
            <a:extLst>
              <a:ext uri="{FF2B5EF4-FFF2-40B4-BE49-F238E27FC236}">
                <a16:creationId xmlns:a16="http://schemas.microsoft.com/office/drawing/2014/main" id="{0094B8E3-472F-4375-9A76-A6FABB5957FB}"/>
              </a:ext>
            </a:extLst>
          </p:cNvPr>
          <p:cNvSpPr>
            <a:spLocks noGrp="1"/>
          </p:cNvSpPr>
          <p:nvPr>
            <p:ph idx="1"/>
          </p:nvPr>
        </p:nvSpPr>
        <p:spPr>
          <a:xfrm>
            <a:off x="457200" y="1147472"/>
            <a:ext cx="6705600" cy="5562600"/>
          </a:xfrm>
        </p:spPr>
        <p:txBody>
          <a:bodyPr>
            <a:normAutofit fontScale="85000" lnSpcReduction="20000"/>
          </a:bodyPr>
          <a:lstStyle/>
          <a:p>
            <a:r>
              <a:rPr lang="en-US" sz="1800" dirty="0">
                <a:effectLst/>
                <a:ea typeface="Calibri" panose="020F0502020204030204" pitchFamily="34" charset="0"/>
                <a:cs typeface="Times New Roman" panose="02020603050405020304" pitchFamily="18" charset="0"/>
              </a:rPr>
              <a:t>A time independent analytical CHV model was developed from first principles to quantify the number of cycles and propellant mass consumed</a:t>
            </a:r>
          </a:p>
          <a:p>
            <a:endParaRPr lang="en-US" sz="1800" dirty="0">
              <a:effectLst/>
              <a:ea typeface="Calibri" panose="020F0502020204030204" pitchFamily="34" charset="0"/>
              <a:cs typeface="Times New Roman" panose="02020603050405020304" pitchFamily="18" charset="0"/>
            </a:endParaRPr>
          </a:p>
          <a:p>
            <a:r>
              <a:rPr lang="en-US" sz="1800" dirty="0">
                <a:effectLst/>
                <a:ea typeface="Calibri" panose="020F0502020204030204" pitchFamily="34" charset="0"/>
                <a:cs typeface="Times New Roman" panose="02020603050405020304" pitchFamily="18" charset="0"/>
              </a:rPr>
              <a:t>The thermodynamic equilibrium model used here is adopted and updated from [1]. The model uses conservation of mass and energy on the control volume shown in Figure 1.</a:t>
            </a:r>
          </a:p>
          <a:p>
            <a:endParaRPr lang="en-US" sz="1800" dirty="0">
              <a:effectLst/>
              <a:ea typeface="Calibri" panose="020F0502020204030204" pitchFamily="34" charset="0"/>
              <a:cs typeface="Times New Roman" panose="02020603050405020304" pitchFamily="18" charset="0"/>
            </a:endParaRPr>
          </a:p>
          <a:p>
            <a:endParaRPr lang="en-US" sz="1800" dirty="0">
              <a:ea typeface="Calibri" panose="020F0502020204030204" pitchFamily="34" charset="0"/>
              <a:cs typeface="Times New Roman" panose="02020603050405020304" pitchFamily="18" charset="0"/>
            </a:endParaRPr>
          </a:p>
          <a:p>
            <a:endParaRPr lang="en-US" sz="1800" dirty="0">
              <a:effectLst/>
              <a:ea typeface="Calibri" panose="020F0502020204030204" pitchFamily="34" charset="0"/>
              <a:cs typeface="Times New Roman" panose="02020603050405020304" pitchFamily="18" charset="0"/>
            </a:endParaRPr>
          </a:p>
          <a:p>
            <a:pPr marL="0" indent="0">
              <a:buNone/>
            </a:pPr>
            <a:endParaRPr lang="en-US" sz="1800" dirty="0">
              <a:effectLst/>
              <a:ea typeface="Calibri" panose="020F0502020204030204" pitchFamily="34" charset="0"/>
              <a:cs typeface="Times New Roman" panose="02020603050405020304" pitchFamily="18" charset="0"/>
            </a:endParaRPr>
          </a:p>
          <a:p>
            <a:r>
              <a:rPr lang="en-US" sz="1800" b="1" dirty="0">
                <a:cs typeface="Times New Roman" panose="02020603050405020304" pitchFamily="18" charset="0"/>
              </a:rPr>
              <a:t>Charge and Hold Phase</a:t>
            </a:r>
            <a:r>
              <a:rPr lang="en-US" sz="1800" dirty="0">
                <a:cs typeface="Times New Roman" panose="02020603050405020304" pitchFamily="18" charset="0"/>
              </a:rPr>
              <a:t>:</a:t>
            </a:r>
          </a:p>
          <a:p>
            <a:pPr lvl="1"/>
            <a:r>
              <a:rPr lang="en-US" sz="1700" dirty="0">
                <a:cs typeface="Times New Roman" panose="02020603050405020304" pitchFamily="18" charset="0"/>
              </a:rPr>
              <a:t>Mass is injected into the tank at a user specified state</a:t>
            </a:r>
          </a:p>
          <a:p>
            <a:pPr lvl="1"/>
            <a:r>
              <a:rPr lang="en-US" sz="1700" dirty="0">
                <a:cs typeface="Times New Roman" panose="02020603050405020304" pitchFamily="18" charset="0"/>
              </a:rPr>
              <a:t>The model assumes the entirety of the charge fluid evaporates and reaches 95% of the wall temperature when the pressure at the end of the hold is equal to the tanks maximum expected operating pressure (MEOP)</a:t>
            </a:r>
          </a:p>
          <a:p>
            <a:pPr lvl="1"/>
            <a:r>
              <a:rPr lang="en-US" sz="1700" dirty="0">
                <a:cs typeface="Times New Roman" panose="02020603050405020304" pitchFamily="18" charset="0"/>
              </a:rPr>
              <a:t>The temperature at the end of the hold is solved numerically and the mass injected during charge is calculated form the conservation of energy equation</a:t>
            </a:r>
          </a:p>
          <a:p>
            <a:pPr lvl="1"/>
            <a:endParaRPr lang="en-US" sz="1700" dirty="0">
              <a:cs typeface="Times New Roman" panose="02020603050405020304" pitchFamily="18" charset="0"/>
            </a:endParaRPr>
          </a:p>
          <a:p>
            <a:r>
              <a:rPr lang="en-US" sz="2100" b="1" dirty="0">
                <a:cs typeface="Times New Roman" panose="02020603050405020304" pitchFamily="18" charset="0"/>
              </a:rPr>
              <a:t>Vent Phase</a:t>
            </a:r>
            <a:r>
              <a:rPr lang="en-US" sz="2100" dirty="0">
                <a:cs typeface="Times New Roman" panose="02020603050405020304" pitchFamily="18" charset="0"/>
              </a:rPr>
              <a:t>:</a:t>
            </a:r>
          </a:p>
          <a:p>
            <a:pPr lvl="1"/>
            <a:r>
              <a:rPr lang="en-US" sz="1700" dirty="0">
                <a:effectLst/>
                <a:ea typeface="Calibri" panose="020F0502020204030204" pitchFamily="34" charset="0"/>
                <a:cs typeface="Times New Roman" panose="02020603050405020304" pitchFamily="18" charset="0"/>
              </a:rPr>
              <a:t>Each vent cycle is modeled by two processes which are repeated until the tank is evacuated to the desired pressure and ready for the next chilldown cycle to begin</a:t>
            </a:r>
          </a:p>
          <a:p>
            <a:pPr lvl="1"/>
            <a:r>
              <a:rPr lang="en-US" sz="1700" dirty="0">
                <a:effectLst/>
                <a:ea typeface="Calibri" panose="020F0502020204030204" pitchFamily="34" charset="0"/>
                <a:cs typeface="Times New Roman" panose="02020603050405020304" pitchFamily="18" charset="0"/>
              </a:rPr>
              <a:t>The first process is an adiabatic reversible venting of the vapor to an intermediate lower pressure</a:t>
            </a:r>
          </a:p>
          <a:p>
            <a:pPr lvl="1"/>
            <a:r>
              <a:rPr lang="en-US" sz="1700" dirty="0">
                <a:effectLst/>
                <a:ea typeface="Calibri" panose="020F0502020204030204" pitchFamily="34" charset="0"/>
                <a:cs typeface="Times New Roman" panose="02020603050405020304" pitchFamily="18" charset="0"/>
              </a:rPr>
              <a:t>The second process is the energy balance between the tank and this now colder vapor mass</a:t>
            </a:r>
          </a:p>
        </p:txBody>
      </p:sp>
      <p:grpSp>
        <p:nvGrpSpPr>
          <p:cNvPr id="8" name="Group 7">
            <a:extLst>
              <a:ext uri="{FF2B5EF4-FFF2-40B4-BE49-F238E27FC236}">
                <a16:creationId xmlns:a16="http://schemas.microsoft.com/office/drawing/2014/main" id="{14D9CFA8-0C0C-4CED-A925-BD121A264655}"/>
              </a:ext>
            </a:extLst>
          </p:cNvPr>
          <p:cNvGrpSpPr/>
          <p:nvPr/>
        </p:nvGrpSpPr>
        <p:grpSpPr>
          <a:xfrm>
            <a:off x="8077200" y="1524000"/>
            <a:ext cx="3505200" cy="4744849"/>
            <a:chOff x="8077200" y="1220599"/>
            <a:chExt cx="3505200" cy="4744849"/>
          </a:xfrm>
        </p:grpSpPr>
        <p:pic>
          <p:nvPicPr>
            <p:cNvPr id="6" name="Picture 5">
              <a:extLst>
                <a:ext uri="{FF2B5EF4-FFF2-40B4-BE49-F238E27FC236}">
                  <a16:creationId xmlns:a16="http://schemas.microsoft.com/office/drawing/2014/main" id="{C0BAC589-1485-4174-927E-4FA7578D50F2}"/>
                </a:ext>
              </a:extLst>
            </p:cNvPr>
            <p:cNvPicPr>
              <a:picLocks noChangeAspect="1"/>
            </p:cNvPicPr>
            <p:nvPr/>
          </p:nvPicPr>
          <p:blipFill>
            <a:blip r:embed="rId2"/>
            <a:stretch>
              <a:fillRect/>
            </a:stretch>
          </p:blipFill>
          <p:spPr>
            <a:xfrm>
              <a:off x="8077200" y="1220599"/>
              <a:ext cx="3505200" cy="4592642"/>
            </a:xfrm>
            <a:prstGeom prst="rect">
              <a:avLst/>
            </a:prstGeom>
          </p:spPr>
        </p:pic>
        <p:sp>
          <p:nvSpPr>
            <p:cNvPr id="7" name="TextBox 6">
              <a:extLst>
                <a:ext uri="{FF2B5EF4-FFF2-40B4-BE49-F238E27FC236}">
                  <a16:creationId xmlns:a16="http://schemas.microsoft.com/office/drawing/2014/main" id="{F2A2AA4E-4EB7-468F-A002-911D6018A999}"/>
                </a:ext>
              </a:extLst>
            </p:cNvPr>
            <p:cNvSpPr txBox="1"/>
            <p:nvPr/>
          </p:nvSpPr>
          <p:spPr>
            <a:xfrm>
              <a:off x="8504222" y="5657671"/>
              <a:ext cx="2773378" cy="307777"/>
            </a:xfrm>
            <a:prstGeom prst="rect">
              <a:avLst/>
            </a:prstGeom>
            <a:noFill/>
          </p:spPr>
          <p:txBody>
            <a:bodyPr wrap="square" rtlCol="0">
              <a:spAutoFit/>
            </a:bodyPr>
            <a:lstStyle/>
            <a:p>
              <a:r>
                <a:rPr lang="en-US" sz="1400" dirty="0"/>
                <a:t>Figure 1: CHV Control Volume</a:t>
              </a:r>
            </a:p>
          </p:txBody>
        </p:sp>
      </p:grpSp>
      <p:sp>
        <p:nvSpPr>
          <p:cNvPr id="9" name="Rectangle 2">
            <a:extLst>
              <a:ext uri="{FF2B5EF4-FFF2-40B4-BE49-F238E27FC236}">
                <a16:creationId xmlns:a16="http://schemas.microsoft.com/office/drawing/2014/main" id="{4260264D-91DD-45F6-BFC4-C3F8F43B7946}"/>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Rectangle 4">
            <a:extLst>
              <a:ext uri="{FF2B5EF4-FFF2-40B4-BE49-F238E27FC236}">
                <a16:creationId xmlns:a16="http://schemas.microsoft.com/office/drawing/2014/main" id="{87013337-EF9C-4F99-B18B-D021F7C351F1}"/>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2" name="Object 11">
            <a:extLst>
              <a:ext uri="{FF2B5EF4-FFF2-40B4-BE49-F238E27FC236}">
                <a16:creationId xmlns:a16="http://schemas.microsoft.com/office/drawing/2014/main" id="{A424D4F0-5802-40FE-96B6-AC860562E7EA}"/>
              </a:ext>
            </a:extLst>
          </p:cNvPr>
          <p:cNvGraphicFramePr>
            <a:graphicFrameLocks noChangeAspect="1"/>
          </p:cNvGraphicFramePr>
          <p:nvPr>
            <p:extLst>
              <p:ext uri="{D42A27DB-BD31-4B8C-83A1-F6EECF244321}">
                <p14:modId xmlns:p14="http://schemas.microsoft.com/office/powerpoint/2010/main" val="458635192"/>
              </p:ext>
            </p:extLst>
          </p:nvPr>
        </p:nvGraphicFramePr>
        <p:xfrm>
          <a:off x="860655" y="2362200"/>
          <a:ext cx="5898690" cy="842670"/>
        </p:xfrm>
        <a:graphic>
          <a:graphicData uri="http://schemas.openxmlformats.org/presentationml/2006/ole">
            <mc:AlternateContent xmlns:mc="http://schemas.openxmlformats.org/markup-compatibility/2006">
              <mc:Choice xmlns:v="urn:schemas-microsoft-com:vml" Requires="v">
                <p:oleObj name="Equation" r:id="rId3" imgW="3530600" imgH="495300" progId="Equation.DSMT4">
                  <p:embed/>
                </p:oleObj>
              </mc:Choice>
              <mc:Fallback>
                <p:oleObj name="Equation" r:id="rId3" imgW="3530600" imgH="495300"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0655" y="2362200"/>
                        <a:ext cx="5898690" cy="842670"/>
                      </a:xfrm>
                      <a:prstGeom prst="rect">
                        <a:avLst/>
                      </a:prstGeom>
                      <a:noFill/>
                    </p:spPr>
                  </p:pic>
                </p:oleObj>
              </mc:Fallback>
            </mc:AlternateContent>
          </a:graphicData>
        </a:graphic>
      </p:graphicFrame>
    </p:spTree>
    <p:extLst>
      <p:ext uri="{BB962C8B-B14F-4D97-AF65-F5344CB8AC3E}">
        <p14:creationId xmlns:p14="http://schemas.microsoft.com/office/powerpoint/2010/main" val="1992517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B1822-BA2A-4459-A311-67F5236F1DA1}"/>
              </a:ext>
            </a:extLst>
          </p:cNvPr>
          <p:cNvSpPr>
            <a:spLocks noGrp="1"/>
          </p:cNvSpPr>
          <p:nvPr>
            <p:ph type="title"/>
          </p:nvPr>
        </p:nvSpPr>
        <p:spPr/>
        <p:txBody>
          <a:bodyPr/>
          <a:lstStyle/>
          <a:p>
            <a:r>
              <a:rPr lang="en-US" sz="3200" dirty="0"/>
              <a:t>MATLAB Implementation</a:t>
            </a:r>
          </a:p>
        </p:txBody>
      </p:sp>
      <p:sp>
        <p:nvSpPr>
          <p:cNvPr id="4" name="Slide Number Placeholder 3">
            <a:extLst>
              <a:ext uri="{FF2B5EF4-FFF2-40B4-BE49-F238E27FC236}">
                <a16:creationId xmlns:a16="http://schemas.microsoft.com/office/drawing/2014/main" id="{113B96F0-F89A-42AF-88C6-80466D934F95}"/>
              </a:ext>
            </a:extLst>
          </p:cNvPr>
          <p:cNvSpPr>
            <a:spLocks noGrp="1"/>
          </p:cNvSpPr>
          <p:nvPr>
            <p:ph type="sldNum" sz="quarter" idx="10"/>
          </p:nvPr>
        </p:nvSpPr>
        <p:spPr/>
        <p:txBody>
          <a:bodyPr/>
          <a:lstStyle/>
          <a:p>
            <a:pPr>
              <a:defRPr/>
            </a:pPr>
            <a:fld id="{1ECED47F-FB6E-407F-B73E-FB7108BFF646}" type="slidenum">
              <a:rPr lang="en-US" smtClean="0"/>
              <a:pPr>
                <a:defRPr/>
              </a:pPr>
              <a:t>5</a:t>
            </a:fld>
            <a:endParaRPr lang="en-US" dirty="0"/>
          </a:p>
        </p:txBody>
      </p:sp>
      <p:sp>
        <p:nvSpPr>
          <p:cNvPr id="5" name="Content Placeholder 2">
            <a:extLst>
              <a:ext uri="{FF2B5EF4-FFF2-40B4-BE49-F238E27FC236}">
                <a16:creationId xmlns:a16="http://schemas.microsoft.com/office/drawing/2014/main" id="{1282B0D5-840C-409B-80C6-31C179B1CB0A}"/>
              </a:ext>
            </a:extLst>
          </p:cNvPr>
          <p:cNvSpPr>
            <a:spLocks noGrp="1"/>
          </p:cNvSpPr>
          <p:nvPr>
            <p:ph idx="1"/>
          </p:nvPr>
        </p:nvSpPr>
        <p:spPr>
          <a:xfrm>
            <a:off x="914400" y="1143000"/>
            <a:ext cx="10363200" cy="5562600"/>
          </a:xfrm>
        </p:spPr>
        <p:txBody>
          <a:bodyPr/>
          <a:lstStyle/>
          <a:p>
            <a:r>
              <a:rPr lang="en-US" sz="1800" dirty="0">
                <a:effectLst/>
                <a:ea typeface="Calibri" panose="020F0502020204030204" pitchFamily="34" charset="0"/>
                <a:cs typeface="Times New Roman" panose="02020603050405020304" pitchFamily="18" charset="0"/>
              </a:rPr>
              <a:t>The model is coded up as a simple to use and quick MATLAB function with the following inputs:</a:t>
            </a:r>
          </a:p>
          <a:p>
            <a:endParaRPr lang="en-US" dirty="0"/>
          </a:p>
          <a:p>
            <a:endParaRPr lang="en-US" dirty="0"/>
          </a:p>
          <a:p>
            <a:endParaRPr lang="en-US" dirty="0"/>
          </a:p>
          <a:p>
            <a:endParaRPr lang="en-US" dirty="0"/>
          </a:p>
          <a:p>
            <a:endParaRPr lang="en-US" dirty="0"/>
          </a:p>
          <a:p>
            <a:pPr marL="0" indent="0">
              <a:buNone/>
            </a:pPr>
            <a:endParaRPr lang="en-US" dirty="0"/>
          </a:p>
          <a:p>
            <a:r>
              <a:rPr lang="en-US" sz="1800" dirty="0">
                <a:effectLst/>
                <a:ea typeface="Calibri" panose="020F0502020204030204" pitchFamily="34" charset="0"/>
                <a:cs typeface="Times New Roman" panose="02020603050405020304" pitchFamily="18" charset="0"/>
              </a:rPr>
              <a:t>The function outputs are the total (1) number of cycles, </a:t>
            </a:r>
            <a:r>
              <a:rPr lang="en-US" sz="1800" dirty="0">
                <a:ea typeface="Calibri" panose="020F0502020204030204" pitchFamily="34" charset="0"/>
                <a:cs typeface="Times New Roman" panose="02020603050405020304" pitchFamily="18" charset="0"/>
              </a:rPr>
              <a:t>(2) </a:t>
            </a:r>
            <a:r>
              <a:rPr lang="en-US" sz="1800" dirty="0">
                <a:effectLst/>
                <a:ea typeface="Calibri" panose="020F0502020204030204" pitchFamily="34" charset="0"/>
                <a:cs typeface="Times New Roman" panose="02020603050405020304" pitchFamily="18" charset="0"/>
              </a:rPr>
              <a:t>total mass injected, and (3) a summary table of the state of the tank after each charge and intermediate step as shown in an example below for a chilldown test which starts at 247K and has a goal tank temperature of 53K</a:t>
            </a:r>
          </a:p>
          <a:p>
            <a:endParaRPr lang="en-US" dirty="0"/>
          </a:p>
        </p:txBody>
      </p:sp>
      <p:graphicFrame>
        <p:nvGraphicFramePr>
          <p:cNvPr id="7" name="Table 6">
            <a:extLst>
              <a:ext uri="{FF2B5EF4-FFF2-40B4-BE49-F238E27FC236}">
                <a16:creationId xmlns:a16="http://schemas.microsoft.com/office/drawing/2014/main" id="{996566B6-33F6-40BF-AD0B-A2E20B202C81}"/>
              </a:ext>
            </a:extLst>
          </p:cNvPr>
          <p:cNvGraphicFramePr>
            <a:graphicFrameLocks noGrp="1"/>
          </p:cNvGraphicFramePr>
          <p:nvPr>
            <p:extLst>
              <p:ext uri="{D42A27DB-BD31-4B8C-83A1-F6EECF244321}">
                <p14:modId xmlns:p14="http://schemas.microsoft.com/office/powerpoint/2010/main" val="2935369341"/>
              </p:ext>
            </p:extLst>
          </p:nvPr>
        </p:nvGraphicFramePr>
        <p:xfrm>
          <a:off x="4455795" y="1600200"/>
          <a:ext cx="3280410" cy="2230380"/>
        </p:xfrm>
        <a:graphic>
          <a:graphicData uri="http://schemas.openxmlformats.org/drawingml/2006/table">
            <a:tbl>
              <a:tblPr firstRow="1" firstCol="1" bandRow="1">
                <a:tableStyleId>{5940675A-B579-460E-94D1-54222C63F5DA}</a:tableStyleId>
              </a:tblPr>
              <a:tblGrid>
                <a:gridCol w="2660650">
                  <a:extLst>
                    <a:ext uri="{9D8B030D-6E8A-4147-A177-3AD203B41FA5}">
                      <a16:colId xmlns:a16="http://schemas.microsoft.com/office/drawing/2014/main" val="2319434079"/>
                    </a:ext>
                  </a:extLst>
                </a:gridCol>
                <a:gridCol w="619760">
                  <a:extLst>
                    <a:ext uri="{9D8B030D-6E8A-4147-A177-3AD203B41FA5}">
                      <a16:colId xmlns:a16="http://schemas.microsoft.com/office/drawing/2014/main" val="130762607"/>
                    </a:ext>
                  </a:extLst>
                </a:gridCol>
              </a:tblGrid>
              <a:tr h="0">
                <a:tc>
                  <a:txBody>
                    <a:bodyPr/>
                    <a:lstStyle/>
                    <a:p>
                      <a:pPr marL="0" marR="0">
                        <a:lnSpc>
                          <a:spcPct val="107000"/>
                        </a:lnSpc>
                        <a:spcBef>
                          <a:spcPts val="0"/>
                        </a:spcBef>
                        <a:spcAft>
                          <a:spcPts val="0"/>
                        </a:spcAft>
                      </a:pPr>
                      <a:r>
                        <a:rPr lang="en-US" sz="1200" b="1" dirty="0">
                          <a:effectLst/>
                        </a:rPr>
                        <a:t>Property</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8B4D7"/>
                    </a:solidFill>
                  </a:tcPr>
                </a:tc>
                <a:tc>
                  <a:txBody>
                    <a:bodyPr/>
                    <a:lstStyle/>
                    <a:p>
                      <a:pPr marL="0" marR="0" algn="ctr">
                        <a:lnSpc>
                          <a:spcPct val="107000"/>
                        </a:lnSpc>
                        <a:spcBef>
                          <a:spcPts val="0"/>
                        </a:spcBef>
                        <a:spcAft>
                          <a:spcPts val="0"/>
                        </a:spcAft>
                      </a:pPr>
                      <a:r>
                        <a:rPr lang="en-US" sz="1200" b="1" dirty="0">
                          <a:effectLst/>
                        </a:rPr>
                        <a:t>Units</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8B4D7"/>
                    </a:solidFill>
                  </a:tcPr>
                </a:tc>
                <a:extLst>
                  <a:ext uri="{0D108BD9-81ED-4DB2-BD59-A6C34878D82A}">
                    <a16:rowId xmlns:a16="http://schemas.microsoft.com/office/drawing/2014/main" val="1128996848"/>
                  </a:ext>
                </a:extLst>
              </a:tr>
              <a:tr h="0">
                <a:tc>
                  <a:txBody>
                    <a:bodyPr/>
                    <a:lstStyle/>
                    <a:p>
                      <a:pPr marL="0" marR="0">
                        <a:lnSpc>
                          <a:spcPct val="107000"/>
                        </a:lnSpc>
                        <a:spcBef>
                          <a:spcPts val="0"/>
                        </a:spcBef>
                        <a:spcAft>
                          <a:spcPts val="0"/>
                        </a:spcAft>
                      </a:pPr>
                      <a:r>
                        <a:rPr lang="en-US" sz="1200" dirty="0">
                          <a:effectLst/>
                        </a:rPr>
                        <a:t>Tank MEOP</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psi</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803228"/>
                  </a:ext>
                </a:extLst>
              </a:tr>
              <a:tr h="0">
                <a:tc>
                  <a:txBody>
                    <a:bodyPr/>
                    <a:lstStyle/>
                    <a:p>
                      <a:pPr marL="0" marR="0">
                        <a:lnSpc>
                          <a:spcPct val="107000"/>
                        </a:lnSpc>
                        <a:spcBef>
                          <a:spcPts val="0"/>
                        </a:spcBef>
                        <a:spcAft>
                          <a:spcPts val="0"/>
                        </a:spcAft>
                      </a:pPr>
                      <a:r>
                        <a:rPr lang="en-US" sz="1200" dirty="0">
                          <a:effectLst/>
                        </a:rPr>
                        <a:t>Charge Pressure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psi</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0276795"/>
                  </a:ext>
                </a:extLst>
              </a:tr>
              <a:tr h="0">
                <a:tc>
                  <a:txBody>
                    <a:bodyPr/>
                    <a:lstStyle/>
                    <a:p>
                      <a:pPr marL="0" marR="0">
                        <a:lnSpc>
                          <a:spcPct val="107000"/>
                        </a:lnSpc>
                        <a:spcBef>
                          <a:spcPts val="0"/>
                        </a:spcBef>
                        <a:spcAft>
                          <a:spcPts val="0"/>
                        </a:spcAft>
                      </a:pPr>
                      <a:r>
                        <a:rPr lang="en-US" sz="1200">
                          <a:effectLst/>
                        </a:rPr>
                        <a:t>Charge Temperature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K</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9140460"/>
                  </a:ext>
                </a:extLst>
              </a:tr>
              <a:tr h="0">
                <a:tc>
                  <a:txBody>
                    <a:bodyPr/>
                    <a:lstStyle/>
                    <a:p>
                      <a:pPr marL="0" marR="0">
                        <a:lnSpc>
                          <a:spcPct val="107000"/>
                        </a:lnSpc>
                        <a:spcBef>
                          <a:spcPts val="0"/>
                        </a:spcBef>
                        <a:spcAft>
                          <a:spcPts val="0"/>
                        </a:spcAft>
                      </a:pPr>
                      <a:r>
                        <a:rPr lang="en-US" sz="1200">
                          <a:effectLst/>
                        </a:rPr>
                        <a:t>Intermediate Pressure Drop</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Psi</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40327502"/>
                  </a:ext>
                </a:extLst>
              </a:tr>
              <a:tr h="0">
                <a:tc>
                  <a:txBody>
                    <a:bodyPr/>
                    <a:lstStyle/>
                    <a:p>
                      <a:pPr marL="0" marR="0">
                        <a:lnSpc>
                          <a:spcPct val="107000"/>
                        </a:lnSpc>
                        <a:spcBef>
                          <a:spcPts val="0"/>
                        </a:spcBef>
                        <a:spcAft>
                          <a:spcPts val="0"/>
                        </a:spcAft>
                      </a:pPr>
                      <a:r>
                        <a:rPr lang="en-US" sz="1200">
                          <a:effectLst/>
                        </a:rPr>
                        <a:t>Tank Initial/Evacuated Pressure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Psi</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81455624"/>
                  </a:ext>
                </a:extLst>
              </a:tr>
              <a:tr h="0">
                <a:tc>
                  <a:txBody>
                    <a:bodyPr/>
                    <a:lstStyle/>
                    <a:p>
                      <a:pPr marL="0" marR="0">
                        <a:lnSpc>
                          <a:spcPct val="107000"/>
                        </a:lnSpc>
                        <a:spcBef>
                          <a:spcPts val="0"/>
                        </a:spcBef>
                        <a:spcAft>
                          <a:spcPts val="0"/>
                        </a:spcAft>
                      </a:pPr>
                      <a:r>
                        <a:rPr lang="en-US" sz="1200">
                          <a:effectLst/>
                        </a:rPr>
                        <a:t>Initial Tank Temperature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K</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03766321"/>
                  </a:ext>
                </a:extLst>
              </a:tr>
              <a:tr h="0">
                <a:tc>
                  <a:txBody>
                    <a:bodyPr/>
                    <a:lstStyle/>
                    <a:p>
                      <a:pPr marL="0" marR="0">
                        <a:lnSpc>
                          <a:spcPct val="107000"/>
                        </a:lnSpc>
                        <a:spcBef>
                          <a:spcPts val="0"/>
                        </a:spcBef>
                        <a:spcAft>
                          <a:spcPts val="0"/>
                        </a:spcAft>
                      </a:pPr>
                      <a:r>
                        <a:rPr lang="en-US" sz="1200">
                          <a:effectLst/>
                        </a:rPr>
                        <a:t>Goal Tank Temperature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K</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03847954"/>
                  </a:ext>
                </a:extLst>
              </a:tr>
              <a:tr h="0">
                <a:tc>
                  <a:txBody>
                    <a:bodyPr/>
                    <a:lstStyle/>
                    <a:p>
                      <a:pPr marL="0" marR="0">
                        <a:lnSpc>
                          <a:spcPct val="107000"/>
                        </a:lnSpc>
                        <a:spcBef>
                          <a:spcPts val="0"/>
                        </a:spcBef>
                        <a:spcAft>
                          <a:spcPts val="0"/>
                        </a:spcAft>
                      </a:pPr>
                      <a:r>
                        <a:rPr lang="en-US" sz="1200">
                          <a:effectLst/>
                        </a:rPr>
                        <a:t>Tank Volume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m</a:t>
                      </a:r>
                      <a:r>
                        <a:rPr lang="en-US" sz="1200" baseline="30000">
                          <a:effectLst/>
                        </a:rPr>
                        <a:t>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52325172"/>
                  </a:ext>
                </a:extLst>
              </a:tr>
              <a:tr h="0">
                <a:tc>
                  <a:txBody>
                    <a:bodyPr/>
                    <a:lstStyle/>
                    <a:p>
                      <a:pPr marL="0" marR="0">
                        <a:lnSpc>
                          <a:spcPct val="107000"/>
                        </a:lnSpc>
                        <a:spcBef>
                          <a:spcPts val="0"/>
                        </a:spcBef>
                        <a:spcAft>
                          <a:spcPts val="0"/>
                        </a:spcAft>
                      </a:pPr>
                      <a:r>
                        <a:rPr lang="en-US" sz="1200">
                          <a:effectLst/>
                        </a:rPr>
                        <a:t>Tank Mass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kg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54157281"/>
                  </a:ext>
                </a:extLst>
              </a:tr>
              <a:tr h="0">
                <a:tc>
                  <a:txBody>
                    <a:bodyPr/>
                    <a:lstStyle/>
                    <a:p>
                      <a:pPr marL="0" marR="0">
                        <a:lnSpc>
                          <a:spcPct val="107000"/>
                        </a:lnSpc>
                        <a:spcBef>
                          <a:spcPts val="0"/>
                        </a:spcBef>
                        <a:spcAft>
                          <a:spcPts val="0"/>
                        </a:spcAft>
                      </a:pPr>
                      <a:r>
                        <a:rPr lang="en-US" sz="1200">
                          <a:effectLst/>
                        </a:rPr>
                        <a:t>Fluid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a:effectLst/>
                        </a:rPr>
                        <a: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70074700"/>
                  </a:ext>
                </a:extLst>
              </a:tr>
              <a:tr h="0">
                <a:tc>
                  <a:txBody>
                    <a:bodyPr/>
                    <a:lstStyle/>
                    <a:p>
                      <a:pPr marL="0" marR="0">
                        <a:lnSpc>
                          <a:spcPct val="107000"/>
                        </a:lnSpc>
                        <a:spcBef>
                          <a:spcPts val="0"/>
                        </a:spcBef>
                        <a:spcAft>
                          <a:spcPts val="0"/>
                        </a:spcAft>
                      </a:pPr>
                      <a:r>
                        <a:rPr lang="en-US" sz="1200" dirty="0">
                          <a:effectLst/>
                        </a:rPr>
                        <a:t>Tank Material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53015450"/>
                  </a:ext>
                </a:extLst>
              </a:tr>
            </a:tbl>
          </a:graphicData>
        </a:graphic>
      </p:graphicFrame>
      <p:graphicFrame>
        <p:nvGraphicFramePr>
          <p:cNvPr id="8" name="Table 7">
            <a:extLst>
              <a:ext uri="{FF2B5EF4-FFF2-40B4-BE49-F238E27FC236}">
                <a16:creationId xmlns:a16="http://schemas.microsoft.com/office/drawing/2014/main" id="{F0136E33-D77E-43F1-B989-E0D4B9DDCD31}"/>
              </a:ext>
            </a:extLst>
          </p:cNvPr>
          <p:cNvGraphicFramePr>
            <a:graphicFrameLocks noGrp="1"/>
          </p:cNvGraphicFramePr>
          <p:nvPr>
            <p:extLst>
              <p:ext uri="{D42A27DB-BD31-4B8C-83A1-F6EECF244321}">
                <p14:modId xmlns:p14="http://schemas.microsoft.com/office/powerpoint/2010/main" val="1575149794"/>
              </p:ext>
            </p:extLst>
          </p:nvPr>
        </p:nvGraphicFramePr>
        <p:xfrm>
          <a:off x="1752600" y="5334000"/>
          <a:ext cx="8409945" cy="907735"/>
        </p:xfrm>
        <a:graphic>
          <a:graphicData uri="http://schemas.openxmlformats.org/drawingml/2006/table">
            <a:tbl>
              <a:tblPr firstRow="1" firstCol="1" bandRow="1">
                <a:tableStyleId>{5940675A-B579-460E-94D1-54222C63F5DA}</a:tableStyleId>
              </a:tblPr>
              <a:tblGrid>
                <a:gridCol w="2832799">
                  <a:extLst>
                    <a:ext uri="{9D8B030D-6E8A-4147-A177-3AD203B41FA5}">
                      <a16:colId xmlns:a16="http://schemas.microsoft.com/office/drawing/2014/main" val="1886297160"/>
                    </a:ext>
                  </a:extLst>
                </a:gridCol>
                <a:gridCol w="935673">
                  <a:extLst>
                    <a:ext uri="{9D8B030D-6E8A-4147-A177-3AD203B41FA5}">
                      <a16:colId xmlns:a16="http://schemas.microsoft.com/office/drawing/2014/main" val="537535213"/>
                    </a:ext>
                  </a:extLst>
                </a:gridCol>
                <a:gridCol w="935673">
                  <a:extLst>
                    <a:ext uri="{9D8B030D-6E8A-4147-A177-3AD203B41FA5}">
                      <a16:colId xmlns:a16="http://schemas.microsoft.com/office/drawing/2014/main" val="2139129395"/>
                    </a:ext>
                  </a:extLst>
                </a:gridCol>
                <a:gridCol w="935673">
                  <a:extLst>
                    <a:ext uri="{9D8B030D-6E8A-4147-A177-3AD203B41FA5}">
                      <a16:colId xmlns:a16="http://schemas.microsoft.com/office/drawing/2014/main" val="2854649564"/>
                    </a:ext>
                  </a:extLst>
                </a:gridCol>
                <a:gridCol w="935673">
                  <a:extLst>
                    <a:ext uri="{9D8B030D-6E8A-4147-A177-3AD203B41FA5}">
                      <a16:colId xmlns:a16="http://schemas.microsoft.com/office/drawing/2014/main" val="1879599860"/>
                    </a:ext>
                  </a:extLst>
                </a:gridCol>
                <a:gridCol w="935673">
                  <a:extLst>
                    <a:ext uri="{9D8B030D-6E8A-4147-A177-3AD203B41FA5}">
                      <a16:colId xmlns:a16="http://schemas.microsoft.com/office/drawing/2014/main" val="4031920154"/>
                    </a:ext>
                  </a:extLst>
                </a:gridCol>
                <a:gridCol w="898781">
                  <a:extLst>
                    <a:ext uri="{9D8B030D-6E8A-4147-A177-3AD203B41FA5}">
                      <a16:colId xmlns:a16="http://schemas.microsoft.com/office/drawing/2014/main" val="1214095575"/>
                    </a:ext>
                  </a:extLst>
                </a:gridCol>
              </a:tblGrid>
              <a:tr h="0">
                <a:tc>
                  <a:txBody>
                    <a:bodyPr/>
                    <a:lstStyle/>
                    <a:p>
                      <a:pPr marL="0" marR="0">
                        <a:lnSpc>
                          <a:spcPct val="107000"/>
                        </a:lnSpc>
                        <a:spcBef>
                          <a:spcPts val="0"/>
                        </a:spcBef>
                        <a:spcAft>
                          <a:spcPts val="0"/>
                        </a:spcAft>
                      </a:pPr>
                      <a:r>
                        <a:rPr lang="en-US" sz="1200" b="1" dirty="0">
                          <a:effectLst/>
                          <a:latin typeface="+mn-lt"/>
                        </a:rPr>
                        <a:t> </a:t>
                      </a: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solidFill>
                      <a:srgbClr val="88B4D7"/>
                    </a:solidFill>
                  </a:tcPr>
                </a:tc>
                <a:tc>
                  <a:txBody>
                    <a:bodyPr/>
                    <a:lstStyle/>
                    <a:p>
                      <a:pPr marL="0" marR="0">
                        <a:lnSpc>
                          <a:spcPct val="107000"/>
                        </a:lnSpc>
                        <a:spcBef>
                          <a:spcPts val="0"/>
                        </a:spcBef>
                        <a:spcAft>
                          <a:spcPts val="0"/>
                        </a:spcAft>
                      </a:pPr>
                      <a:r>
                        <a:rPr lang="en-US" sz="1200" b="1">
                          <a:effectLst/>
                          <a:latin typeface="+mn-lt"/>
                        </a:rPr>
                        <a:t>Charge 1</a:t>
                      </a:r>
                      <a:endParaRPr lang="en-US" sz="1200" b="1">
                        <a:effectLst/>
                        <a:latin typeface="+mn-lt"/>
                        <a:ea typeface="Calibri" panose="020F0502020204030204" pitchFamily="34" charset="0"/>
                        <a:cs typeface="Times New Roman" panose="02020603050405020304" pitchFamily="18" charset="0"/>
                      </a:endParaRPr>
                    </a:p>
                  </a:txBody>
                  <a:tcPr marL="68580" marR="68580" marT="0" marB="0">
                    <a:solidFill>
                      <a:srgbClr val="88B4D7"/>
                    </a:solidFill>
                  </a:tcPr>
                </a:tc>
                <a:tc>
                  <a:txBody>
                    <a:bodyPr/>
                    <a:lstStyle/>
                    <a:p>
                      <a:pPr marL="0" marR="0">
                        <a:lnSpc>
                          <a:spcPct val="107000"/>
                        </a:lnSpc>
                        <a:spcBef>
                          <a:spcPts val="0"/>
                        </a:spcBef>
                        <a:spcAft>
                          <a:spcPts val="0"/>
                        </a:spcAft>
                      </a:pPr>
                      <a:r>
                        <a:rPr lang="en-US" sz="1200" b="1">
                          <a:effectLst/>
                          <a:latin typeface="+mn-lt"/>
                        </a:rPr>
                        <a:t>Charge 2</a:t>
                      </a:r>
                      <a:endParaRPr lang="en-US" sz="1200" b="1">
                        <a:effectLst/>
                        <a:latin typeface="+mn-lt"/>
                        <a:ea typeface="Calibri" panose="020F0502020204030204" pitchFamily="34" charset="0"/>
                        <a:cs typeface="Times New Roman" panose="02020603050405020304" pitchFamily="18" charset="0"/>
                      </a:endParaRPr>
                    </a:p>
                  </a:txBody>
                  <a:tcPr marL="68580" marR="68580" marT="0" marB="0">
                    <a:solidFill>
                      <a:srgbClr val="88B4D7"/>
                    </a:solidFill>
                  </a:tcPr>
                </a:tc>
                <a:tc>
                  <a:txBody>
                    <a:bodyPr/>
                    <a:lstStyle/>
                    <a:p>
                      <a:pPr marL="0" marR="0">
                        <a:lnSpc>
                          <a:spcPct val="107000"/>
                        </a:lnSpc>
                        <a:spcBef>
                          <a:spcPts val="0"/>
                        </a:spcBef>
                        <a:spcAft>
                          <a:spcPts val="0"/>
                        </a:spcAft>
                      </a:pPr>
                      <a:r>
                        <a:rPr lang="en-US" sz="1200" b="1">
                          <a:effectLst/>
                          <a:latin typeface="+mn-lt"/>
                        </a:rPr>
                        <a:t>Charge 3</a:t>
                      </a:r>
                      <a:endParaRPr lang="en-US" sz="1200" b="1">
                        <a:effectLst/>
                        <a:latin typeface="+mn-lt"/>
                        <a:ea typeface="Calibri" panose="020F0502020204030204" pitchFamily="34" charset="0"/>
                        <a:cs typeface="Times New Roman" panose="02020603050405020304" pitchFamily="18" charset="0"/>
                      </a:endParaRPr>
                    </a:p>
                  </a:txBody>
                  <a:tcPr marL="68580" marR="68580" marT="0" marB="0">
                    <a:solidFill>
                      <a:srgbClr val="88B4D7"/>
                    </a:solidFill>
                  </a:tcPr>
                </a:tc>
                <a:tc>
                  <a:txBody>
                    <a:bodyPr/>
                    <a:lstStyle/>
                    <a:p>
                      <a:pPr marL="0" marR="0">
                        <a:lnSpc>
                          <a:spcPct val="107000"/>
                        </a:lnSpc>
                        <a:spcBef>
                          <a:spcPts val="0"/>
                        </a:spcBef>
                        <a:spcAft>
                          <a:spcPts val="0"/>
                        </a:spcAft>
                      </a:pPr>
                      <a:r>
                        <a:rPr lang="en-US" sz="1200" b="1">
                          <a:effectLst/>
                          <a:latin typeface="+mn-lt"/>
                        </a:rPr>
                        <a:t>Charge 4</a:t>
                      </a:r>
                      <a:endParaRPr lang="en-US" sz="1200" b="1">
                        <a:effectLst/>
                        <a:latin typeface="+mn-lt"/>
                        <a:ea typeface="Calibri" panose="020F0502020204030204" pitchFamily="34" charset="0"/>
                        <a:cs typeface="Times New Roman" panose="02020603050405020304" pitchFamily="18" charset="0"/>
                      </a:endParaRPr>
                    </a:p>
                  </a:txBody>
                  <a:tcPr marL="68580" marR="68580" marT="0" marB="0">
                    <a:solidFill>
                      <a:srgbClr val="88B4D7"/>
                    </a:solidFill>
                  </a:tcPr>
                </a:tc>
                <a:tc>
                  <a:txBody>
                    <a:bodyPr/>
                    <a:lstStyle/>
                    <a:p>
                      <a:pPr marL="0" marR="0">
                        <a:lnSpc>
                          <a:spcPct val="107000"/>
                        </a:lnSpc>
                        <a:spcBef>
                          <a:spcPts val="0"/>
                        </a:spcBef>
                        <a:spcAft>
                          <a:spcPts val="0"/>
                        </a:spcAft>
                      </a:pPr>
                      <a:r>
                        <a:rPr lang="en-US" sz="1200" b="1">
                          <a:effectLst/>
                          <a:latin typeface="+mn-lt"/>
                        </a:rPr>
                        <a:t>Charge 5</a:t>
                      </a:r>
                      <a:endParaRPr lang="en-US" sz="1200" b="1">
                        <a:effectLst/>
                        <a:latin typeface="+mn-lt"/>
                        <a:ea typeface="Calibri" panose="020F0502020204030204" pitchFamily="34" charset="0"/>
                        <a:cs typeface="Times New Roman" panose="02020603050405020304" pitchFamily="18" charset="0"/>
                      </a:endParaRPr>
                    </a:p>
                  </a:txBody>
                  <a:tcPr marL="68580" marR="68580" marT="0" marB="0">
                    <a:solidFill>
                      <a:srgbClr val="88B4D7"/>
                    </a:solidFill>
                  </a:tcPr>
                </a:tc>
                <a:tc>
                  <a:txBody>
                    <a:bodyPr/>
                    <a:lstStyle/>
                    <a:p>
                      <a:pPr marL="0" marR="0">
                        <a:lnSpc>
                          <a:spcPct val="107000"/>
                        </a:lnSpc>
                        <a:spcBef>
                          <a:spcPts val="0"/>
                        </a:spcBef>
                        <a:spcAft>
                          <a:spcPts val="0"/>
                        </a:spcAft>
                      </a:pPr>
                      <a:r>
                        <a:rPr lang="en-US" sz="1200" b="1">
                          <a:effectLst/>
                          <a:latin typeface="+mn-lt"/>
                        </a:rPr>
                        <a:t>Charge 6 </a:t>
                      </a:r>
                      <a:endParaRPr lang="en-US" sz="1200" b="1">
                        <a:effectLst/>
                        <a:latin typeface="+mn-lt"/>
                        <a:ea typeface="Calibri" panose="020F0502020204030204" pitchFamily="34" charset="0"/>
                        <a:cs typeface="Times New Roman" panose="02020603050405020304" pitchFamily="18" charset="0"/>
                      </a:endParaRPr>
                    </a:p>
                  </a:txBody>
                  <a:tcPr marL="68580" marR="68580" marT="0" marB="0">
                    <a:solidFill>
                      <a:srgbClr val="88B4D7"/>
                    </a:solidFill>
                  </a:tcPr>
                </a:tc>
                <a:extLst>
                  <a:ext uri="{0D108BD9-81ED-4DB2-BD59-A6C34878D82A}">
                    <a16:rowId xmlns:a16="http://schemas.microsoft.com/office/drawing/2014/main" val="3694064290"/>
                  </a:ext>
                </a:extLst>
              </a:tr>
              <a:tr h="0">
                <a:tc>
                  <a:txBody>
                    <a:bodyPr/>
                    <a:lstStyle/>
                    <a:p>
                      <a:pPr marL="0" marR="0">
                        <a:lnSpc>
                          <a:spcPct val="107000"/>
                        </a:lnSpc>
                        <a:spcBef>
                          <a:spcPts val="0"/>
                        </a:spcBef>
                        <a:spcAft>
                          <a:spcPts val="0"/>
                        </a:spcAft>
                      </a:pPr>
                      <a:r>
                        <a:rPr lang="en-US" sz="1200" b="1" dirty="0">
                          <a:effectLst/>
                          <a:latin typeface="+mn-lt"/>
                        </a:rPr>
                        <a:t>Initial Temperature for Cycle (K)</a:t>
                      </a: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solidFill>
                      <a:srgbClr val="88B4D7"/>
                    </a:solidFill>
                  </a:tcPr>
                </a:tc>
                <a:tc>
                  <a:txBody>
                    <a:bodyPr/>
                    <a:lstStyle/>
                    <a:p>
                      <a:pPr marL="0" marR="0" algn="ctr">
                        <a:lnSpc>
                          <a:spcPct val="107000"/>
                        </a:lnSpc>
                        <a:spcBef>
                          <a:spcPts val="0"/>
                        </a:spcBef>
                        <a:spcAft>
                          <a:spcPts val="0"/>
                        </a:spcAft>
                      </a:pPr>
                      <a:r>
                        <a:rPr lang="en-US" sz="1200" dirty="0">
                          <a:effectLst/>
                          <a:latin typeface="+mn-lt"/>
                        </a:rPr>
                        <a:t>247</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latin typeface="+mn-lt"/>
                        </a:rPr>
                        <a:t>216.3</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184.8</a:t>
                      </a:r>
                    </a:p>
                  </a:txBody>
                  <a:tcPr marL="68580" marR="68580" marT="0" marB="0"/>
                </a:tc>
                <a:tc>
                  <a:txBody>
                    <a:bodyPr/>
                    <a:lstStyle/>
                    <a:p>
                      <a:pPr marL="0" marR="0" algn="ctr">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151.84</a:t>
                      </a:r>
                    </a:p>
                  </a:txBody>
                  <a:tcPr marL="68580" marR="68580" marT="0" marB="0"/>
                </a:tc>
                <a:tc>
                  <a:txBody>
                    <a:bodyPr/>
                    <a:lstStyle/>
                    <a:p>
                      <a:pPr marL="0" marR="0" algn="ctr">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115.27</a:t>
                      </a:r>
                    </a:p>
                  </a:txBody>
                  <a:tcPr marL="68580" marR="68580" marT="0" marB="0"/>
                </a:tc>
                <a:tc>
                  <a:txBody>
                    <a:bodyPr/>
                    <a:lstStyle/>
                    <a:p>
                      <a:pPr marL="0" marR="0" algn="ctr">
                        <a:lnSpc>
                          <a:spcPct val="107000"/>
                        </a:lnSpc>
                        <a:spcBef>
                          <a:spcPts val="0"/>
                        </a:spcBef>
                        <a:spcAft>
                          <a:spcPts val="0"/>
                        </a:spcAft>
                      </a:pPr>
                      <a:r>
                        <a:rPr lang="en-US" sz="1200" dirty="0">
                          <a:effectLst/>
                          <a:latin typeface="+mn-lt"/>
                        </a:rPr>
                        <a:t>54.59</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42322183"/>
                  </a:ext>
                </a:extLst>
              </a:tr>
              <a:tr h="0">
                <a:tc>
                  <a:txBody>
                    <a:bodyPr/>
                    <a:lstStyle/>
                    <a:p>
                      <a:pPr marL="0" marR="0">
                        <a:lnSpc>
                          <a:spcPct val="107000"/>
                        </a:lnSpc>
                        <a:spcBef>
                          <a:spcPts val="0"/>
                        </a:spcBef>
                        <a:spcAft>
                          <a:spcPts val="0"/>
                        </a:spcAft>
                      </a:pPr>
                      <a:r>
                        <a:rPr lang="en-US" sz="1200" b="1" dirty="0">
                          <a:effectLst/>
                          <a:latin typeface="+mn-lt"/>
                        </a:rPr>
                        <a:t>Tank Temperature After Charge (K)</a:t>
                      </a: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solidFill>
                      <a:srgbClr val="88B4D7"/>
                    </a:solidFill>
                  </a:tcPr>
                </a:tc>
                <a:tc>
                  <a:txBody>
                    <a:bodyPr/>
                    <a:lstStyle/>
                    <a:p>
                      <a:pPr marL="0" marR="0" algn="ctr">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222</a:t>
                      </a:r>
                    </a:p>
                  </a:txBody>
                  <a:tcPr marL="68580" marR="68580" marT="0" marB="0"/>
                </a:tc>
                <a:tc>
                  <a:txBody>
                    <a:bodyPr/>
                    <a:lstStyle/>
                    <a:p>
                      <a:pPr marL="0" marR="0" algn="ctr">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190.8</a:t>
                      </a:r>
                    </a:p>
                  </a:txBody>
                  <a:tcPr marL="68580" marR="68580" marT="0" marB="0"/>
                </a:tc>
                <a:tc>
                  <a:txBody>
                    <a:bodyPr/>
                    <a:lstStyle/>
                    <a:p>
                      <a:pPr marL="0" marR="0" algn="ctr">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158.31</a:t>
                      </a:r>
                    </a:p>
                  </a:txBody>
                  <a:tcPr marL="68580" marR="68580" marT="0" marB="0"/>
                </a:tc>
                <a:tc>
                  <a:txBody>
                    <a:bodyPr/>
                    <a:lstStyle/>
                    <a:p>
                      <a:pPr marL="0" marR="0" algn="ctr">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122.61</a:t>
                      </a:r>
                    </a:p>
                  </a:txBody>
                  <a:tcPr marL="68580" marR="68580" marT="0" marB="0"/>
                </a:tc>
                <a:tc>
                  <a:txBody>
                    <a:bodyPr/>
                    <a:lstStyle/>
                    <a:p>
                      <a:pPr marL="0" marR="0" algn="ctr">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67.73</a:t>
                      </a:r>
                    </a:p>
                  </a:txBody>
                  <a:tcPr marL="68580" marR="68580" marT="0" marB="0"/>
                </a:tc>
                <a:tc>
                  <a:txBody>
                    <a:bodyPr/>
                    <a:lstStyle/>
                    <a:p>
                      <a:pPr marL="0" marR="0" algn="ctr">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53</a:t>
                      </a:r>
                    </a:p>
                  </a:txBody>
                  <a:tcPr marL="68580" marR="68580" marT="0" marB="0"/>
                </a:tc>
                <a:extLst>
                  <a:ext uri="{0D108BD9-81ED-4DB2-BD59-A6C34878D82A}">
                    <a16:rowId xmlns:a16="http://schemas.microsoft.com/office/drawing/2014/main" val="1548640328"/>
                  </a:ext>
                </a:extLst>
              </a:tr>
              <a:tr h="0">
                <a:tc>
                  <a:txBody>
                    <a:bodyPr/>
                    <a:lstStyle/>
                    <a:p>
                      <a:pPr marL="0" marR="0">
                        <a:lnSpc>
                          <a:spcPct val="107000"/>
                        </a:lnSpc>
                        <a:spcBef>
                          <a:spcPts val="0"/>
                        </a:spcBef>
                        <a:spcAft>
                          <a:spcPts val="0"/>
                        </a:spcAft>
                      </a:pPr>
                      <a:r>
                        <a:rPr lang="en-US" sz="1200" b="1" dirty="0">
                          <a:effectLst/>
                          <a:latin typeface="+mn-lt"/>
                        </a:rPr>
                        <a:t>Tank Temperature After Venting (K)</a:t>
                      </a: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solidFill>
                      <a:srgbClr val="88B4D7"/>
                    </a:solidFill>
                  </a:tcPr>
                </a:tc>
                <a:tc>
                  <a:txBody>
                    <a:bodyPr/>
                    <a:lstStyle/>
                    <a:p>
                      <a:pPr marL="0" marR="0" algn="ctr">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216.3</a:t>
                      </a:r>
                    </a:p>
                  </a:txBody>
                  <a:tcPr marL="68580" marR="68580" marT="0" marB="0"/>
                </a:tc>
                <a:tc>
                  <a:txBody>
                    <a:bodyPr/>
                    <a:lstStyle/>
                    <a:p>
                      <a:pPr marL="0" marR="0" algn="ctr">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184.8</a:t>
                      </a:r>
                    </a:p>
                  </a:txBody>
                  <a:tcPr marL="68580" marR="68580" marT="0" marB="0"/>
                </a:tc>
                <a:tc>
                  <a:txBody>
                    <a:bodyPr/>
                    <a:lstStyle/>
                    <a:p>
                      <a:pPr marL="0" marR="0" algn="ctr">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151.84</a:t>
                      </a:r>
                    </a:p>
                  </a:txBody>
                  <a:tcPr marL="68580" marR="68580" marT="0" marB="0"/>
                </a:tc>
                <a:tc>
                  <a:txBody>
                    <a:bodyPr/>
                    <a:lstStyle/>
                    <a:p>
                      <a:pPr marL="0" marR="0" algn="ctr">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115.27</a:t>
                      </a:r>
                    </a:p>
                  </a:txBody>
                  <a:tcPr marL="68580" marR="68580" marT="0" marB="0"/>
                </a:tc>
                <a:tc>
                  <a:txBody>
                    <a:bodyPr/>
                    <a:lstStyle/>
                    <a:p>
                      <a:pPr marL="0" marR="0" algn="ctr">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54.59</a:t>
                      </a:r>
                    </a:p>
                  </a:txBody>
                  <a:tcPr marL="68580" marR="68580" marT="0" marB="0"/>
                </a:tc>
                <a:tc>
                  <a:txBody>
                    <a:bodyPr/>
                    <a:lstStyle/>
                    <a:p>
                      <a:pPr marL="0" marR="0" algn="ctr">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52.7</a:t>
                      </a:r>
                    </a:p>
                  </a:txBody>
                  <a:tcPr marL="68580" marR="68580" marT="0" marB="0"/>
                </a:tc>
                <a:extLst>
                  <a:ext uri="{0D108BD9-81ED-4DB2-BD59-A6C34878D82A}">
                    <a16:rowId xmlns:a16="http://schemas.microsoft.com/office/drawing/2014/main" val="2356989501"/>
                  </a:ext>
                </a:extLst>
              </a:tr>
              <a:tr h="0">
                <a:tc>
                  <a:txBody>
                    <a:bodyPr/>
                    <a:lstStyle/>
                    <a:p>
                      <a:pPr marL="0" marR="0">
                        <a:lnSpc>
                          <a:spcPct val="107000"/>
                        </a:lnSpc>
                        <a:spcBef>
                          <a:spcPts val="0"/>
                        </a:spcBef>
                        <a:spcAft>
                          <a:spcPts val="0"/>
                        </a:spcAft>
                      </a:pPr>
                      <a:r>
                        <a:rPr lang="en-US" sz="1200" b="1" dirty="0">
                          <a:effectLst/>
                          <a:latin typeface="+mn-lt"/>
                        </a:rPr>
                        <a:t>Mass Injected per Cycle (kg)</a:t>
                      </a: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solidFill>
                      <a:srgbClr val="88B4D7"/>
                    </a:solidFill>
                  </a:tcPr>
                </a:tc>
                <a:tc>
                  <a:txBody>
                    <a:bodyPr/>
                    <a:lstStyle/>
                    <a:p>
                      <a:pPr marL="0" marR="0" algn="ctr">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1.5</a:t>
                      </a:r>
                    </a:p>
                  </a:txBody>
                  <a:tcPr marL="68580" marR="68580" marT="0" marB="0"/>
                </a:tc>
                <a:tc>
                  <a:txBody>
                    <a:bodyPr/>
                    <a:lstStyle/>
                    <a:p>
                      <a:pPr marL="0" marR="0" algn="ctr">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1.74</a:t>
                      </a:r>
                    </a:p>
                  </a:txBody>
                  <a:tcPr marL="68580" marR="68580" marT="0" marB="0"/>
                </a:tc>
                <a:tc>
                  <a:txBody>
                    <a:bodyPr/>
                    <a:lstStyle/>
                    <a:p>
                      <a:pPr marL="0" marR="0" algn="ctr">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2.11</a:t>
                      </a:r>
                    </a:p>
                  </a:txBody>
                  <a:tcPr marL="68580" marR="68580" marT="0" marB="0"/>
                </a:tc>
                <a:tc>
                  <a:txBody>
                    <a:bodyPr/>
                    <a:lstStyle/>
                    <a:p>
                      <a:pPr marL="0" marR="0" algn="ctr">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2.73</a:t>
                      </a:r>
                    </a:p>
                  </a:txBody>
                  <a:tcPr marL="68580" marR="68580" marT="0" marB="0"/>
                </a:tc>
                <a:tc>
                  <a:txBody>
                    <a:bodyPr/>
                    <a:lstStyle/>
                    <a:p>
                      <a:pPr marL="0" marR="0" algn="ctr">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5.05</a:t>
                      </a:r>
                    </a:p>
                  </a:txBody>
                  <a:tcPr marL="68580" marR="68580" marT="0" marB="0"/>
                </a:tc>
                <a:tc>
                  <a:txBody>
                    <a:bodyPr/>
                    <a:lstStyle/>
                    <a:p>
                      <a:pPr marL="0" marR="0" algn="ctr">
                        <a:lnSpc>
                          <a:spcPct val="107000"/>
                        </a:lnSpc>
                        <a:spcBef>
                          <a:spcPts val="0"/>
                        </a:spcBef>
                        <a:spcAft>
                          <a:spcPts val="0"/>
                        </a:spcAft>
                      </a:pPr>
                      <a:r>
                        <a:rPr lang="en-US" sz="1200" dirty="0">
                          <a:effectLst/>
                          <a:latin typeface="+mn-lt"/>
                          <a:ea typeface="Calibri" panose="020F0502020204030204" pitchFamily="34" charset="0"/>
                          <a:cs typeface="Times New Roman" panose="02020603050405020304" pitchFamily="18" charset="0"/>
                        </a:rPr>
                        <a:t>0.08</a:t>
                      </a:r>
                    </a:p>
                  </a:txBody>
                  <a:tcPr marL="68580" marR="68580" marT="0" marB="0"/>
                </a:tc>
                <a:extLst>
                  <a:ext uri="{0D108BD9-81ED-4DB2-BD59-A6C34878D82A}">
                    <a16:rowId xmlns:a16="http://schemas.microsoft.com/office/drawing/2014/main" val="593698731"/>
                  </a:ext>
                </a:extLst>
              </a:tr>
            </a:tbl>
          </a:graphicData>
        </a:graphic>
      </p:graphicFrame>
    </p:spTree>
    <p:extLst>
      <p:ext uri="{BB962C8B-B14F-4D97-AF65-F5344CB8AC3E}">
        <p14:creationId xmlns:p14="http://schemas.microsoft.com/office/powerpoint/2010/main" val="2587954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3C6B5-7DAD-450F-B97B-CCEDB370AEBC}"/>
              </a:ext>
            </a:extLst>
          </p:cNvPr>
          <p:cNvSpPr>
            <a:spLocks noGrp="1"/>
          </p:cNvSpPr>
          <p:nvPr>
            <p:ph type="title"/>
          </p:nvPr>
        </p:nvSpPr>
        <p:spPr/>
        <p:txBody>
          <a:bodyPr/>
          <a:lstStyle/>
          <a:p>
            <a:r>
              <a:rPr lang="en-US" sz="3200" dirty="0"/>
              <a:t>Parametric Analysis Base Case</a:t>
            </a:r>
          </a:p>
        </p:txBody>
      </p:sp>
      <p:sp>
        <p:nvSpPr>
          <p:cNvPr id="3" name="Content Placeholder 2">
            <a:extLst>
              <a:ext uri="{FF2B5EF4-FFF2-40B4-BE49-F238E27FC236}">
                <a16:creationId xmlns:a16="http://schemas.microsoft.com/office/drawing/2014/main" id="{AAF97A8F-778D-4DFB-9A83-AE7E878C7656}"/>
              </a:ext>
            </a:extLst>
          </p:cNvPr>
          <p:cNvSpPr>
            <a:spLocks noGrp="1"/>
          </p:cNvSpPr>
          <p:nvPr>
            <p:ph idx="1"/>
          </p:nvPr>
        </p:nvSpPr>
        <p:spPr/>
        <p:txBody>
          <a:bodyPr/>
          <a:lstStyle/>
          <a:p>
            <a:r>
              <a:rPr lang="en-US" dirty="0"/>
              <a:t>To evaluate the effect of each input on the overall number of cycles (N) and propellant mass consumed (m), a parametric study was conducted</a:t>
            </a:r>
          </a:p>
          <a:p>
            <a:endParaRPr lang="en-US" dirty="0"/>
          </a:p>
          <a:p>
            <a:r>
              <a:rPr lang="en-US" dirty="0"/>
              <a:t>The base case inputs are shown in the table below. Each property was then varied while holding all the other properties constant</a:t>
            </a:r>
          </a:p>
        </p:txBody>
      </p:sp>
      <p:sp>
        <p:nvSpPr>
          <p:cNvPr id="4" name="Slide Number Placeholder 3">
            <a:extLst>
              <a:ext uri="{FF2B5EF4-FFF2-40B4-BE49-F238E27FC236}">
                <a16:creationId xmlns:a16="http://schemas.microsoft.com/office/drawing/2014/main" id="{A98A1B7B-BD3E-4FDA-81D1-2A6B12ABBF61}"/>
              </a:ext>
            </a:extLst>
          </p:cNvPr>
          <p:cNvSpPr>
            <a:spLocks noGrp="1"/>
          </p:cNvSpPr>
          <p:nvPr>
            <p:ph type="sldNum" sz="quarter" idx="10"/>
          </p:nvPr>
        </p:nvSpPr>
        <p:spPr/>
        <p:txBody>
          <a:bodyPr/>
          <a:lstStyle/>
          <a:p>
            <a:pPr>
              <a:defRPr/>
            </a:pPr>
            <a:fld id="{1ECED47F-FB6E-407F-B73E-FB7108BFF646}" type="slidenum">
              <a:rPr lang="en-US" smtClean="0"/>
              <a:pPr>
                <a:defRPr/>
              </a:pPr>
              <a:t>6</a:t>
            </a:fld>
            <a:endParaRPr lang="en-US" dirty="0"/>
          </a:p>
        </p:txBody>
      </p:sp>
      <p:graphicFrame>
        <p:nvGraphicFramePr>
          <p:cNvPr id="5" name="Table 4">
            <a:extLst>
              <a:ext uri="{FF2B5EF4-FFF2-40B4-BE49-F238E27FC236}">
                <a16:creationId xmlns:a16="http://schemas.microsoft.com/office/drawing/2014/main" id="{9F9BCD0B-5A61-4EB4-B7B0-5EE7600982A7}"/>
              </a:ext>
            </a:extLst>
          </p:cNvPr>
          <p:cNvGraphicFramePr>
            <a:graphicFrameLocks noGrp="1"/>
          </p:cNvGraphicFramePr>
          <p:nvPr>
            <p:extLst>
              <p:ext uri="{D42A27DB-BD31-4B8C-83A1-F6EECF244321}">
                <p14:modId xmlns:p14="http://schemas.microsoft.com/office/powerpoint/2010/main" val="4256231201"/>
              </p:ext>
            </p:extLst>
          </p:nvPr>
        </p:nvGraphicFramePr>
        <p:xfrm>
          <a:off x="4063644" y="3581401"/>
          <a:ext cx="4586274" cy="2601468"/>
        </p:xfrm>
        <a:graphic>
          <a:graphicData uri="http://schemas.openxmlformats.org/drawingml/2006/table">
            <a:tbl>
              <a:tblPr firstRow="1" firstCol="1" bandRow="1">
                <a:tableStyleId>{5940675A-B579-460E-94D1-54222C63F5DA}</a:tableStyleId>
              </a:tblPr>
              <a:tblGrid>
                <a:gridCol w="3054350">
                  <a:extLst>
                    <a:ext uri="{9D8B030D-6E8A-4147-A177-3AD203B41FA5}">
                      <a16:colId xmlns:a16="http://schemas.microsoft.com/office/drawing/2014/main" val="540137048"/>
                    </a:ext>
                  </a:extLst>
                </a:gridCol>
                <a:gridCol w="1531924">
                  <a:extLst>
                    <a:ext uri="{9D8B030D-6E8A-4147-A177-3AD203B41FA5}">
                      <a16:colId xmlns:a16="http://schemas.microsoft.com/office/drawing/2014/main" val="3168334232"/>
                    </a:ext>
                  </a:extLst>
                </a:gridCol>
              </a:tblGrid>
              <a:tr h="188509">
                <a:tc>
                  <a:txBody>
                    <a:bodyPr/>
                    <a:lstStyle/>
                    <a:p>
                      <a:pPr marL="0" marR="0">
                        <a:lnSpc>
                          <a:spcPct val="107000"/>
                        </a:lnSpc>
                        <a:spcBef>
                          <a:spcPts val="0"/>
                        </a:spcBef>
                        <a:spcAft>
                          <a:spcPts val="0"/>
                        </a:spcAft>
                      </a:pPr>
                      <a:r>
                        <a:rPr lang="en-US" sz="1400" b="1" dirty="0">
                          <a:effectLst/>
                        </a:rPr>
                        <a:t>Property</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8B4D7"/>
                    </a:solidFill>
                  </a:tcPr>
                </a:tc>
                <a:tc>
                  <a:txBody>
                    <a:bodyPr/>
                    <a:lstStyle/>
                    <a:p>
                      <a:pPr marL="0" marR="0" algn="ctr">
                        <a:lnSpc>
                          <a:spcPct val="107000"/>
                        </a:lnSpc>
                        <a:spcBef>
                          <a:spcPts val="0"/>
                        </a:spcBef>
                        <a:spcAft>
                          <a:spcPts val="0"/>
                        </a:spcAft>
                      </a:pPr>
                      <a:r>
                        <a:rPr lang="en-US" sz="1400" b="1" dirty="0">
                          <a:effectLst/>
                        </a:rPr>
                        <a:t>Value</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88B4D7"/>
                    </a:solidFill>
                  </a:tcPr>
                </a:tc>
                <a:extLst>
                  <a:ext uri="{0D108BD9-81ED-4DB2-BD59-A6C34878D82A}">
                    <a16:rowId xmlns:a16="http://schemas.microsoft.com/office/drawing/2014/main" val="275433458"/>
                  </a:ext>
                </a:extLst>
              </a:tr>
              <a:tr h="188509">
                <a:tc>
                  <a:txBody>
                    <a:bodyPr/>
                    <a:lstStyle/>
                    <a:p>
                      <a:pPr marL="0" marR="0">
                        <a:lnSpc>
                          <a:spcPct val="107000"/>
                        </a:lnSpc>
                        <a:spcBef>
                          <a:spcPts val="0"/>
                        </a:spcBef>
                        <a:spcAft>
                          <a:spcPts val="0"/>
                        </a:spcAft>
                      </a:pPr>
                      <a:r>
                        <a:rPr lang="en-US" sz="1400" dirty="0">
                          <a:effectLst/>
                        </a:rPr>
                        <a:t>Tank MEOP (psi)</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100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68916691"/>
                  </a:ext>
                </a:extLst>
              </a:tr>
              <a:tr h="188509">
                <a:tc>
                  <a:txBody>
                    <a:bodyPr/>
                    <a:lstStyle/>
                    <a:p>
                      <a:pPr marL="0" marR="0">
                        <a:lnSpc>
                          <a:spcPct val="107000"/>
                        </a:lnSpc>
                        <a:spcBef>
                          <a:spcPts val="0"/>
                        </a:spcBef>
                        <a:spcAft>
                          <a:spcPts val="0"/>
                        </a:spcAft>
                      </a:pPr>
                      <a:r>
                        <a:rPr lang="en-US" sz="1400">
                          <a:effectLst/>
                        </a:rPr>
                        <a:t>Charge Pressure (psi)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40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49000634"/>
                  </a:ext>
                </a:extLst>
              </a:tr>
              <a:tr h="188509">
                <a:tc>
                  <a:txBody>
                    <a:bodyPr/>
                    <a:lstStyle/>
                    <a:p>
                      <a:pPr marL="0" marR="0">
                        <a:lnSpc>
                          <a:spcPct val="107000"/>
                        </a:lnSpc>
                        <a:spcBef>
                          <a:spcPts val="0"/>
                        </a:spcBef>
                        <a:spcAft>
                          <a:spcPts val="0"/>
                        </a:spcAft>
                      </a:pPr>
                      <a:r>
                        <a:rPr lang="en-US" sz="1400">
                          <a:effectLst/>
                        </a:rPr>
                        <a:t>Charge Temperature (K)</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78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89383999"/>
                  </a:ext>
                </a:extLst>
              </a:tr>
              <a:tr h="188509">
                <a:tc>
                  <a:txBody>
                    <a:bodyPr/>
                    <a:lstStyle/>
                    <a:p>
                      <a:pPr marL="0" marR="0">
                        <a:lnSpc>
                          <a:spcPct val="107000"/>
                        </a:lnSpc>
                        <a:spcBef>
                          <a:spcPts val="0"/>
                        </a:spcBef>
                        <a:spcAft>
                          <a:spcPts val="0"/>
                        </a:spcAft>
                      </a:pPr>
                      <a:r>
                        <a:rPr lang="en-US" sz="1400">
                          <a:effectLst/>
                        </a:rPr>
                        <a:t>Intermediate Pressure Drop (psi)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64576544"/>
                  </a:ext>
                </a:extLst>
              </a:tr>
              <a:tr h="188509">
                <a:tc>
                  <a:txBody>
                    <a:bodyPr/>
                    <a:lstStyle/>
                    <a:p>
                      <a:pPr marL="0" marR="0">
                        <a:lnSpc>
                          <a:spcPct val="107000"/>
                        </a:lnSpc>
                        <a:spcBef>
                          <a:spcPts val="0"/>
                        </a:spcBef>
                        <a:spcAft>
                          <a:spcPts val="0"/>
                        </a:spcAft>
                      </a:pPr>
                      <a:r>
                        <a:rPr lang="en-US" sz="1400">
                          <a:effectLst/>
                        </a:rPr>
                        <a:t>Tank Initial/Evacuated Pressure (psi)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89339765"/>
                  </a:ext>
                </a:extLst>
              </a:tr>
              <a:tr h="188509">
                <a:tc>
                  <a:txBody>
                    <a:bodyPr/>
                    <a:lstStyle/>
                    <a:p>
                      <a:pPr marL="0" marR="0">
                        <a:lnSpc>
                          <a:spcPct val="107000"/>
                        </a:lnSpc>
                        <a:spcBef>
                          <a:spcPts val="0"/>
                        </a:spcBef>
                        <a:spcAft>
                          <a:spcPts val="0"/>
                        </a:spcAft>
                      </a:pPr>
                      <a:r>
                        <a:rPr lang="en-US" sz="1400">
                          <a:effectLst/>
                        </a:rPr>
                        <a:t>Initial Tank Temperature (K)</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305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7071859"/>
                  </a:ext>
                </a:extLst>
              </a:tr>
              <a:tr h="188509">
                <a:tc>
                  <a:txBody>
                    <a:bodyPr/>
                    <a:lstStyle/>
                    <a:p>
                      <a:pPr marL="0" marR="0">
                        <a:lnSpc>
                          <a:spcPct val="107000"/>
                        </a:lnSpc>
                        <a:spcBef>
                          <a:spcPts val="0"/>
                        </a:spcBef>
                        <a:spcAft>
                          <a:spcPts val="0"/>
                        </a:spcAft>
                      </a:pPr>
                      <a:r>
                        <a:rPr lang="en-US" sz="1400">
                          <a:effectLst/>
                        </a:rPr>
                        <a:t>Goal Tank Temperature (K)</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120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72967736"/>
                  </a:ext>
                </a:extLst>
              </a:tr>
              <a:tr h="188509">
                <a:tc>
                  <a:txBody>
                    <a:bodyPr/>
                    <a:lstStyle/>
                    <a:p>
                      <a:pPr marL="0" marR="0">
                        <a:lnSpc>
                          <a:spcPct val="107000"/>
                        </a:lnSpc>
                        <a:spcBef>
                          <a:spcPts val="0"/>
                        </a:spcBef>
                        <a:spcAft>
                          <a:spcPts val="0"/>
                        </a:spcAft>
                      </a:pPr>
                      <a:r>
                        <a:rPr lang="en-US" sz="1400">
                          <a:effectLst/>
                        </a:rPr>
                        <a:t>Tank Volume (m</a:t>
                      </a:r>
                      <a:r>
                        <a:rPr lang="en-US" sz="1400" baseline="30000">
                          <a:effectLst/>
                        </a:rPr>
                        <a:t>3</a:t>
                      </a:r>
                      <a:r>
                        <a:rPr lang="en-US" sz="1400">
                          <a:effectLst/>
                        </a:rPr>
                        <a: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0.424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496010"/>
                  </a:ext>
                </a:extLst>
              </a:tr>
              <a:tr h="188509">
                <a:tc>
                  <a:txBody>
                    <a:bodyPr/>
                    <a:lstStyle/>
                    <a:p>
                      <a:pPr marL="0" marR="0">
                        <a:lnSpc>
                          <a:spcPct val="107000"/>
                        </a:lnSpc>
                        <a:spcBef>
                          <a:spcPts val="0"/>
                        </a:spcBef>
                        <a:spcAft>
                          <a:spcPts val="0"/>
                        </a:spcAft>
                      </a:pPr>
                      <a:r>
                        <a:rPr lang="en-US" sz="1400">
                          <a:effectLst/>
                        </a:rPr>
                        <a:t>Tank Mass (kg)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latin typeface="+mn-lt"/>
                          <a:ea typeface="Calibri" panose="020F0502020204030204" pitchFamily="34" charset="0"/>
                          <a:cs typeface="Times New Roman" panose="02020603050405020304" pitchFamily="18" charset="0"/>
                        </a:rPr>
                        <a:t>183.2</a:t>
                      </a:r>
                    </a:p>
                  </a:txBody>
                  <a:tcPr marL="68580" marR="68580" marT="0" marB="0"/>
                </a:tc>
                <a:extLst>
                  <a:ext uri="{0D108BD9-81ED-4DB2-BD59-A6C34878D82A}">
                    <a16:rowId xmlns:a16="http://schemas.microsoft.com/office/drawing/2014/main" val="2680884100"/>
                  </a:ext>
                </a:extLst>
              </a:tr>
              <a:tr h="188509">
                <a:tc>
                  <a:txBody>
                    <a:bodyPr/>
                    <a:lstStyle/>
                    <a:p>
                      <a:pPr marL="0" marR="0">
                        <a:lnSpc>
                          <a:spcPct val="107000"/>
                        </a:lnSpc>
                        <a:spcBef>
                          <a:spcPts val="0"/>
                        </a:spcBef>
                        <a:spcAft>
                          <a:spcPts val="0"/>
                        </a:spcAft>
                      </a:pPr>
                      <a:r>
                        <a:rPr lang="en-US" sz="1400">
                          <a:effectLst/>
                        </a:rPr>
                        <a:t>Fluid</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Nitrogen</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70555750"/>
                  </a:ext>
                </a:extLst>
              </a:tr>
              <a:tr h="212399">
                <a:tc>
                  <a:txBody>
                    <a:bodyPr/>
                    <a:lstStyle/>
                    <a:p>
                      <a:pPr marL="0" marR="0">
                        <a:lnSpc>
                          <a:spcPct val="107000"/>
                        </a:lnSpc>
                        <a:spcBef>
                          <a:spcPts val="0"/>
                        </a:spcBef>
                        <a:spcAft>
                          <a:spcPts val="0"/>
                        </a:spcAft>
                      </a:pPr>
                      <a:r>
                        <a:rPr lang="en-US" sz="1400" dirty="0">
                          <a:effectLst/>
                        </a:rPr>
                        <a:t>Tank Material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5086 Aluminum</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58348461"/>
                  </a:ext>
                </a:extLst>
              </a:tr>
            </a:tbl>
          </a:graphicData>
        </a:graphic>
      </p:graphicFrame>
    </p:spTree>
    <p:extLst>
      <p:ext uri="{BB962C8B-B14F-4D97-AF65-F5344CB8AC3E}">
        <p14:creationId xmlns:p14="http://schemas.microsoft.com/office/powerpoint/2010/main" val="712070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4362C-89B2-4AA7-995F-B4AD3FCF872C}"/>
              </a:ext>
            </a:extLst>
          </p:cNvPr>
          <p:cNvSpPr>
            <a:spLocks noGrp="1"/>
          </p:cNvSpPr>
          <p:nvPr>
            <p:ph type="title"/>
          </p:nvPr>
        </p:nvSpPr>
        <p:spPr/>
        <p:txBody>
          <a:bodyPr/>
          <a:lstStyle/>
          <a:p>
            <a:r>
              <a:rPr lang="en-US" sz="3200" dirty="0"/>
              <a:t>Initial Parametric Results</a:t>
            </a:r>
          </a:p>
        </p:txBody>
      </p:sp>
      <p:graphicFrame>
        <p:nvGraphicFramePr>
          <p:cNvPr id="5" name="Content Placeholder 4">
            <a:extLst>
              <a:ext uri="{FF2B5EF4-FFF2-40B4-BE49-F238E27FC236}">
                <a16:creationId xmlns:a16="http://schemas.microsoft.com/office/drawing/2014/main" id="{A8389B1E-4278-4182-8DCA-45A83BB576AE}"/>
              </a:ext>
            </a:extLst>
          </p:cNvPr>
          <p:cNvGraphicFramePr>
            <a:graphicFrameLocks noGrp="1"/>
          </p:cNvGraphicFramePr>
          <p:nvPr>
            <p:ph idx="1"/>
            <p:extLst>
              <p:ext uri="{D42A27DB-BD31-4B8C-83A1-F6EECF244321}">
                <p14:modId xmlns:p14="http://schemas.microsoft.com/office/powerpoint/2010/main" val="2962028193"/>
              </p:ext>
            </p:extLst>
          </p:nvPr>
        </p:nvGraphicFramePr>
        <p:xfrm>
          <a:off x="7408862" y="1431253"/>
          <a:ext cx="4173538" cy="5143500"/>
        </p:xfrm>
        <a:graphic>
          <a:graphicData uri="http://schemas.openxmlformats.org/drawingml/2006/table">
            <a:tbl>
              <a:tblPr firstRow="1" firstCol="1" bandRow="1">
                <a:tableStyleId>{5940675A-B579-460E-94D1-54222C63F5DA}</a:tableStyleId>
              </a:tblPr>
              <a:tblGrid>
                <a:gridCol w="1214438">
                  <a:extLst>
                    <a:ext uri="{9D8B030D-6E8A-4147-A177-3AD203B41FA5}">
                      <a16:colId xmlns:a16="http://schemas.microsoft.com/office/drawing/2014/main" val="113969692"/>
                    </a:ext>
                  </a:extLst>
                </a:gridCol>
                <a:gridCol w="1282700">
                  <a:extLst>
                    <a:ext uri="{9D8B030D-6E8A-4147-A177-3AD203B41FA5}">
                      <a16:colId xmlns:a16="http://schemas.microsoft.com/office/drawing/2014/main" val="760273049"/>
                    </a:ext>
                  </a:extLst>
                </a:gridCol>
                <a:gridCol w="1676400">
                  <a:extLst>
                    <a:ext uri="{9D8B030D-6E8A-4147-A177-3AD203B41FA5}">
                      <a16:colId xmlns:a16="http://schemas.microsoft.com/office/drawing/2014/main" val="884159313"/>
                    </a:ext>
                  </a:extLst>
                </a:gridCol>
              </a:tblGrid>
              <a:tr h="190500">
                <a:tc>
                  <a:txBody>
                    <a:bodyPr/>
                    <a:lstStyle/>
                    <a:p>
                      <a:pPr marL="0" marR="0" algn="l">
                        <a:lnSpc>
                          <a:spcPct val="107000"/>
                        </a:lnSpc>
                        <a:spcBef>
                          <a:spcPts val="0"/>
                        </a:spcBef>
                        <a:spcAft>
                          <a:spcPts val="0"/>
                        </a:spcAft>
                      </a:pPr>
                      <a:r>
                        <a:rPr lang="en-US" sz="1200" dirty="0">
                          <a:effectLst/>
                          <a:latin typeface="+mn-lt"/>
                        </a:rPr>
                        <a:t> </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solidFill>
                      <a:srgbClr val="88B4D7"/>
                    </a:solidFill>
                  </a:tcPr>
                </a:tc>
                <a:tc>
                  <a:txBody>
                    <a:bodyPr/>
                    <a:lstStyle/>
                    <a:p>
                      <a:pPr marL="0" marR="0" algn="ctr">
                        <a:lnSpc>
                          <a:spcPct val="107000"/>
                        </a:lnSpc>
                        <a:spcBef>
                          <a:spcPts val="0"/>
                        </a:spcBef>
                        <a:spcAft>
                          <a:spcPts val="0"/>
                        </a:spcAft>
                      </a:pPr>
                      <a:r>
                        <a:rPr lang="en-US" sz="1200" b="1" dirty="0">
                          <a:effectLst/>
                          <a:latin typeface="+mn-lt"/>
                        </a:rPr>
                        <a:t>N Cycles</a:t>
                      </a: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nchor="b">
                    <a:solidFill>
                      <a:srgbClr val="88B4D7"/>
                    </a:solidFill>
                  </a:tcPr>
                </a:tc>
                <a:tc>
                  <a:txBody>
                    <a:bodyPr/>
                    <a:lstStyle/>
                    <a:p>
                      <a:pPr marL="0" marR="0" algn="ctr">
                        <a:lnSpc>
                          <a:spcPct val="107000"/>
                        </a:lnSpc>
                        <a:spcBef>
                          <a:spcPts val="0"/>
                        </a:spcBef>
                        <a:spcAft>
                          <a:spcPts val="0"/>
                        </a:spcAft>
                      </a:pPr>
                      <a:r>
                        <a:rPr lang="en-US" sz="1200" b="1" dirty="0">
                          <a:effectLst/>
                          <a:latin typeface="+mn-lt"/>
                        </a:rPr>
                        <a:t>Mass Consumed [kg]</a:t>
                      </a: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nchor="b">
                    <a:solidFill>
                      <a:srgbClr val="88B4D7"/>
                    </a:solidFill>
                  </a:tcPr>
                </a:tc>
                <a:extLst>
                  <a:ext uri="{0D108BD9-81ED-4DB2-BD59-A6C34878D82A}">
                    <a16:rowId xmlns:a16="http://schemas.microsoft.com/office/drawing/2014/main" val="3953187446"/>
                  </a:ext>
                </a:extLst>
              </a:tr>
              <a:tr h="190500">
                <a:tc>
                  <a:txBody>
                    <a:bodyPr/>
                    <a:lstStyle/>
                    <a:p>
                      <a:pPr marL="0" marR="0" algn="just">
                        <a:lnSpc>
                          <a:spcPct val="107000"/>
                        </a:lnSpc>
                        <a:spcBef>
                          <a:spcPts val="0"/>
                        </a:spcBef>
                        <a:spcAft>
                          <a:spcPts val="0"/>
                        </a:spcAft>
                      </a:pPr>
                      <a:r>
                        <a:rPr lang="en-US" sz="1200" b="1" dirty="0">
                          <a:effectLst/>
                          <a:latin typeface="+mn-lt"/>
                        </a:rPr>
                        <a:t>Base Case</a:t>
                      </a: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nchor="b">
                    <a:solidFill>
                      <a:srgbClr val="88B4D7"/>
                    </a:solidFill>
                  </a:tcPr>
                </a:tc>
                <a:tc>
                  <a:txBody>
                    <a:bodyPr/>
                    <a:lstStyle/>
                    <a:p>
                      <a:pPr marL="0" marR="0" algn="ctr">
                        <a:lnSpc>
                          <a:spcPct val="107000"/>
                        </a:lnSpc>
                        <a:spcBef>
                          <a:spcPts val="0"/>
                        </a:spcBef>
                        <a:spcAft>
                          <a:spcPts val="0"/>
                        </a:spcAft>
                      </a:pPr>
                      <a:r>
                        <a:rPr lang="en-US" sz="1200" kern="1200" dirty="0">
                          <a:effectLst/>
                          <a:latin typeface="+mn-lt"/>
                        </a:rPr>
                        <a:t>18</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dirty="0">
                          <a:effectLst/>
                          <a:latin typeface="+mn-lt"/>
                        </a:rPr>
                        <a:t>92.5</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722269565"/>
                  </a:ext>
                </a:extLst>
              </a:tr>
              <a:tr h="190500">
                <a:tc gridSpan="3">
                  <a:txBody>
                    <a:bodyPr/>
                    <a:lstStyle/>
                    <a:p>
                      <a:pPr marL="0" marR="0" algn="just">
                        <a:lnSpc>
                          <a:spcPct val="107000"/>
                        </a:lnSpc>
                        <a:spcBef>
                          <a:spcPts val="0"/>
                        </a:spcBef>
                        <a:spcAft>
                          <a:spcPts val="0"/>
                        </a:spcAft>
                      </a:pPr>
                      <a:r>
                        <a:rPr lang="fr-FR" sz="1200" b="1" dirty="0">
                          <a:effectLst/>
                          <a:latin typeface="+mn-lt"/>
                        </a:rPr>
                        <a:t>Receiver Tank Volume Variation [0.424 m</a:t>
                      </a:r>
                      <a:r>
                        <a:rPr lang="fr-FR" sz="1200" b="1" baseline="30000" dirty="0">
                          <a:effectLst/>
                          <a:latin typeface="+mn-lt"/>
                        </a:rPr>
                        <a:t>3</a:t>
                      </a:r>
                      <a:r>
                        <a:rPr lang="fr-FR" sz="1200" b="1" dirty="0">
                          <a:effectLst/>
                          <a:latin typeface="+mn-lt"/>
                        </a:rPr>
                        <a:t> Base]</a:t>
                      </a: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88B4D7"/>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90198252"/>
                  </a:ext>
                </a:extLst>
              </a:tr>
              <a:tr h="190500">
                <a:tc>
                  <a:txBody>
                    <a:bodyPr/>
                    <a:lstStyle/>
                    <a:p>
                      <a:pPr marL="0" marR="0" algn="just">
                        <a:lnSpc>
                          <a:spcPct val="107000"/>
                        </a:lnSpc>
                        <a:spcBef>
                          <a:spcPts val="0"/>
                        </a:spcBef>
                        <a:spcAft>
                          <a:spcPts val="0"/>
                        </a:spcAft>
                      </a:pPr>
                      <a:r>
                        <a:rPr lang="en-US" sz="1200" dirty="0">
                          <a:effectLst/>
                          <a:latin typeface="+mn-lt"/>
                        </a:rPr>
                        <a:t>0.212 m</a:t>
                      </a:r>
                      <a:r>
                        <a:rPr lang="en-US" sz="1200" baseline="30000" dirty="0">
                          <a:effectLst/>
                          <a:latin typeface="+mn-lt"/>
                        </a:rPr>
                        <a:t>3</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dirty="0">
                          <a:effectLst/>
                          <a:latin typeface="+mn-lt"/>
                        </a:rPr>
                        <a:t>36</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dirty="0">
                          <a:effectLst/>
                          <a:latin typeface="+mn-lt"/>
                        </a:rPr>
                        <a:t>91.1</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861181126"/>
                  </a:ext>
                </a:extLst>
              </a:tr>
              <a:tr h="190500">
                <a:tc>
                  <a:txBody>
                    <a:bodyPr/>
                    <a:lstStyle/>
                    <a:p>
                      <a:pPr marL="0" marR="0" algn="just">
                        <a:lnSpc>
                          <a:spcPct val="107000"/>
                        </a:lnSpc>
                        <a:spcBef>
                          <a:spcPts val="0"/>
                        </a:spcBef>
                        <a:spcAft>
                          <a:spcPts val="0"/>
                        </a:spcAft>
                      </a:pPr>
                      <a:r>
                        <a:rPr lang="en-US" sz="1200">
                          <a:effectLst/>
                          <a:latin typeface="+mn-lt"/>
                        </a:rPr>
                        <a:t>0.848 m</a:t>
                      </a:r>
                      <a:r>
                        <a:rPr lang="en-US" sz="1200" baseline="30000">
                          <a:effectLst/>
                          <a:latin typeface="+mn-lt"/>
                        </a:rPr>
                        <a:t>3</a:t>
                      </a:r>
                      <a:endParaRPr lang="en-US" sz="120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dirty="0">
                          <a:effectLst/>
                          <a:latin typeface="+mn-lt"/>
                        </a:rPr>
                        <a:t>9</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dirty="0">
                          <a:effectLst/>
                          <a:latin typeface="+mn-lt"/>
                        </a:rPr>
                        <a:t>94.7</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508889191"/>
                  </a:ext>
                </a:extLst>
              </a:tr>
              <a:tr h="190500">
                <a:tc>
                  <a:txBody>
                    <a:bodyPr/>
                    <a:lstStyle/>
                    <a:p>
                      <a:pPr marL="0" marR="0" algn="just">
                        <a:lnSpc>
                          <a:spcPct val="107000"/>
                        </a:lnSpc>
                        <a:spcBef>
                          <a:spcPts val="0"/>
                        </a:spcBef>
                        <a:spcAft>
                          <a:spcPts val="0"/>
                        </a:spcAft>
                      </a:pPr>
                      <a:r>
                        <a:rPr lang="en-US" sz="1200">
                          <a:effectLst/>
                          <a:latin typeface="+mn-lt"/>
                        </a:rPr>
                        <a:t>1.696 m</a:t>
                      </a:r>
                      <a:r>
                        <a:rPr lang="en-US" sz="1200" baseline="30000">
                          <a:effectLst/>
                          <a:latin typeface="+mn-lt"/>
                        </a:rPr>
                        <a:t>3</a:t>
                      </a:r>
                      <a:endParaRPr lang="en-US" sz="120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dirty="0">
                          <a:effectLst/>
                          <a:latin typeface="+mn-lt"/>
                        </a:rPr>
                        <a:t>5</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dirty="0">
                          <a:effectLst/>
                          <a:latin typeface="+mn-lt"/>
                        </a:rPr>
                        <a:t>96.5</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581901990"/>
                  </a:ext>
                </a:extLst>
              </a:tr>
              <a:tr h="190500">
                <a:tc gridSpan="3">
                  <a:txBody>
                    <a:bodyPr/>
                    <a:lstStyle/>
                    <a:p>
                      <a:pPr marL="0" marR="0" algn="just">
                        <a:lnSpc>
                          <a:spcPct val="107000"/>
                        </a:lnSpc>
                        <a:spcBef>
                          <a:spcPts val="0"/>
                        </a:spcBef>
                        <a:spcAft>
                          <a:spcPts val="0"/>
                        </a:spcAft>
                      </a:pPr>
                      <a:r>
                        <a:rPr lang="en-US" sz="1200" b="1" dirty="0">
                          <a:effectLst/>
                          <a:latin typeface="+mn-lt"/>
                        </a:rPr>
                        <a:t>Receiver Tank Mass Variation [183.5 kg Base]</a:t>
                      </a: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88B4D7"/>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83092170"/>
                  </a:ext>
                </a:extLst>
              </a:tr>
              <a:tr h="190500">
                <a:tc>
                  <a:txBody>
                    <a:bodyPr/>
                    <a:lstStyle/>
                    <a:p>
                      <a:pPr marL="0" marR="0" algn="just">
                        <a:lnSpc>
                          <a:spcPct val="107000"/>
                        </a:lnSpc>
                        <a:spcBef>
                          <a:spcPts val="0"/>
                        </a:spcBef>
                        <a:spcAft>
                          <a:spcPts val="0"/>
                        </a:spcAft>
                      </a:pPr>
                      <a:r>
                        <a:rPr lang="en-US" sz="1200">
                          <a:effectLst/>
                          <a:latin typeface="+mn-lt"/>
                        </a:rPr>
                        <a:t>91.5 kg</a:t>
                      </a:r>
                      <a:endParaRPr lang="en-US" sz="120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dirty="0">
                          <a:effectLst/>
                          <a:latin typeface="+mn-lt"/>
                        </a:rPr>
                        <a:t>9</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dirty="0">
                          <a:effectLst/>
                          <a:latin typeface="+mn-lt"/>
                        </a:rPr>
                        <a:t>47.3</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122776461"/>
                  </a:ext>
                </a:extLst>
              </a:tr>
              <a:tr h="190500">
                <a:tc>
                  <a:txBody>
                    <a:bodyPr/>
                    <a:lstStyle/>
                    <a:p>
                      <a:pPr marL="0" marR="0" algn="just">
                        <a:lnSpc>
                          <a:spcPct val="107000"/>
                        </a:lnSpc>
                        <a:spcBef>
                          <a:spcPts val="0"/>
                        </a:spcBef>
                        <a:spcAft>
                          <a:spcPts val="0"/>
                        </a:spcAft>
                      </a:pPr>
                      <a:r>
                        <a:rPr lang="en-US" sz="1200" dirty="0">
                          <a:effectLst/>
                          <a:latin typeface="+mn-lt"/>
                        </a:rPr>
                        <a:t>366 kg</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dirty="0">
                          <a:effectLst/>
                          <a:latin typeface="+mn-lt"/>
                        </a:rPr>
                        <a:t>36</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dirty="0">
                          <a:effectLst/>
                          <a:latin typeface="+mn-lt"/>
                        </a:rPr>
                        <a:t>182.1</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741392654"/>
                  </a:ext>
                </a:extLst>
              </a:tr>
              <a:tr h="190500">
                <a:tc gridSpan="3">
                  <a:txBody>
                    <a:bodyPr/>
                    <a:lstStyle/>
                    <a:p>
                      <a:pPr marL="0" marR="0" algn="l">
                        <a:lnSpc>
                          <a:spcPct val="107000"/>
                        </a:lnSpc>
                        <a:spcBef>
                          <a:spcPts val="0"/>
                        </a:spcBef>
                        <a:spcAft>
                          <a:spcPts val="0"/>
                        </a:spcAft>
                      </a:pPr>
                      <a:r>
                        <a:rPr lang="en-US" sz="1200" b="1" dirty="0">
                          <a:effectLst/>
                          <a:latin typeface="+mn-lt"/>
                        </a:rPr>
                        <a:t>Receiver Tank Material Variation [5086 Al Base]</a:t>
                      </a: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88B4D7"/>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05244466"/>
                  </a:ext>
                </a:extLst>
              </a:tr>
              <a:tr h="190500">
                <a:tc>
                  <a:txBody>
                    <a:bodyPr/>
                    <a:lstStyle/>
                    <a:p>
                      <a:pPr marL="0" marR="0" algn="just">
                        <a:lnSpc>
                          <a:spcPct val="107000"/>
                        </a:lnSpc>
                        <a:spcBef>
                          <a:spcPts val="0"/>
                        </a:spcBef>
                        <a:spcAft>
                          <a:spcPts val="0"/>
                        </a:spcAft>
                      </a:pPr>
                      <a:r>
                        <a:rPr lang="en-US" sz="1200">
                          <a:effectLst/>
                          <a:latin typeface="+mn-lt"/>
                        </a:rPr>
                        <a:t>316 SS</a:t>
                      </a:r>
                      <a:endParaRPr lang="en-US" sz="120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a:effectLst/>
                          <a:latin typeface="+mn-lt"/>
                        </a:rPr>
                        <a:t>22</a:t>
                      </a:r>
                      <a:endParaRPr lang="en-US" sz="120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dirty="0">
                          <a:effectLst/>
                          <a:latin typeface="+mn-lt"/>
                        </a:rPr>
                        <a:t>109.2</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124597960"/>
                  </a:ext>
                </a:extLst>
              </a:tr>
              <a:tr h="190500">
                <a:tc>
                  <a:txBody>
                    <a:bodyPr/>
                    <a:lstStyle/>
                    <a:p>
                      <a:pPr marL="0" marR="0" algn="just">
                        <a:lnSpc>
                          <a:spcPct val="107000"/>
                        </a:lnSpc>
                        <a:spcBef>
                          <a:spcPts val="0"/>
                        </a:spcBef>
                        <a:spcAft>
                          <a:spcPts val="0"/>
                        </a:spcAft>
                      </a:pPr>
                      <a:r>
                        <a:rPr lang="en-US" sz="1200" dirty="0">
                          <a:effectLst/>
                          <a:latin typeface="+mn-lt"/>
                        </a:rPr>
                        <a:t>6A1-4V </a:t>
                      </a:r>
                      <a:r>
                        <a:rPr lang="en-US" sz="1200" dirty="0" err="1">
                          <a:effectLst/>
                          <a:latin typeface="+mn-lt"/>
                        </a:rPr>
                        <a:t>Ti</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a:effectLst/>
                          <a:latin typeface="+mn-lt"/>
                        </a:rPr>
                        <a:t>12</a:t>
                      </a:r>
                      <a:endParaRPr lang="en-US" sz="120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dirty="0">
                          <a:effectLst/>
                          <a:latin typeface="+mn-lt"/>
                        </a:rPr>
                        <a:t>59.8</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175436384"/>
                  </a:ext>
                </a:extLst>
              </a:tr>
              <a:tr h="190500">
                <a:tc gridSpan="3">
                  <a:txBody>
                    <a:bodyPr/>
                    <a:lstStyle/>
                    <a:p>
                      <a:pPr marL="0" marR="0" algn="just">
                        <a:lnSpc>
                          <a:spcPct val="107000"/>
                        </a:lnSpc>
                        <a:spcBef>
                          <a:spcPts val="0"/>
                        </a:spcBef>
                        <a:spcAft>
                          <a:spcPts val="0"/>
                        </a:spcAft>
                      </a:pPr>
                      <a:r>
                        <a:rPr lang="fr-FR" sz="1200" b="1" dirty="0">
                          <a:effectLst/>
                          <a:latin typeface="+mn-lt"/>
                        </a:rPr>
                        <a:t>Tank MEOP Variation [689.5 kPa Base]</a:t>
                      </a: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88B4D7"/>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7841544"/>
                  </a:ext>
                </a:extLst>
              </a:tr>
              <a:tr h="190500">
                <a:tc>
                  <a:txBody>
                    <a:bodyPr/>
                    <a:lstStyle/>
                    <a:p>
                      <a:pPr marL="0" marR="0" algn="just">
                        <a:lnSpc>
                          <a:spcPct val="107000"/>
                        </a:lnSpc>
                        <a:spcBef>
                          <a:spcPts val="0"/>
                        </a:spcBef>
                        <a:spcAft>
                          <a:spcPts val="0"/>
                        </a:spcAft>
                      </a:pPr>
                      <a:r>
                        <a:rPr lang="en-US" sz="1200">
                          <a:effectLst/>
                          <a:latin typeface="+mn-lt"/>
                        </a:rPr>
                        <a:t>344.7 kPa</a:t>
                      </a:r>
                      <a:endParaRPr lang="en-US" sz="120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dirty="0">
                          <a:effectLst/>
                          <a:latin typeface="+mn-lt"/>
                        </a:rPr>
                        <a:t>38</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dirty="0">
                          <a:effectLst/>
                          <a:latin typeface="+mn-lt"/>
                          <a:ea typeface="Calibri" panose="020F0502020204030204" pitchFamily="34" charset="0"/>
                          <a:cs typeface="Times New Roman" panose="02020603050405020304" pitchFamily="18" charset="0"/>
                        </a:rPr>
                        <a:t>91.3</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06090660"/>
                  </a:ext>
                </a:extLst>
              </a:tr>
              <a:tr h="190500">
                <a:tc>
                  <a:txBody>
                    <a:bodyPr/>
                    <a:lstStyle/>
                    <a:p>
                      <a:pPr marL="0" marR="0" algn="just">
                        <a:lnSpc>
                          <a:spcPct val="107000"/>
                        </a:lnSpc>
                        <a:spcBef>
                          <a:spcPts val="0"/>
                        </a:spcBef>
                        <a:spcAft>
                          <a:spcPts val="0"/>
                        </a:spcAft>
                      </a:pPr>
                      <a:r>
                        <a:rPr lang="en-US" sz="1200" dirty="0">
                          <a:effectLst/>
                          <a:latin typeface="+mn-lt"/>
                        </a:rPr>
                        <a:t>1034.2 kPa</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a:effectLst/>
                          <a:latin typeface="+mn-lt"/>
                        </a:rPr>
                        <a:t>12</a:t>
                      </a:r>
                      <a:endParaRPr lang="en-US" sz="120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dirty="0">
                          <a:effectLst/>
                          <a:latin typeface="+mn-lt"/>
                        </a:rPr>
                        <a:t>93.5</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159108947"/>
                  </a:ext>
                </a:extLst>
              </a:tr>
              <a:tr h="190500">
                <a:tc gridSpan="3">
                  <a:txBody>
                    <a:bodyPr/>
                    <a:lstStyle/>
                    <a:p>
                      <a:pPr marL="0" marR="0" algn="just">
                        <a:lnSpc>
                          <a:spcPct val="107000"/>
                        </a:lnSpc>
                        <a:spcBef>
                          <a:spcPts val="0"/>
                        </a:spcBef>
                        <a:spcAft>
                          <a:spcPts val="0"/>
                        </a:spcAft>
                      </a:pPr>
                      <a:r>
                        <a:rPr lang="en-US" sz="1200" b="1" dirty="0">
                          <a:effectLst/>
                          <a:latin typeface="+mn-lt"/>
                        </a:rPr>
                        <a:t>Receiver Tank Initial Pressure Variation [13.8 kPa Base]</a:t>
                      </a: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88B4D7"/>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8971103"/>
                  </a:ext>
                </a:extLst>
              </a:tr>
              <a:tr h="190500">
                <a:tc>
                  <a:txBody>
                    <a:bodyPr/>
                    <a:lstStyle/>
                    <a:p>
                      <a:pPr marL="0" marR="0" algn="just">
                        <a:lnSpc>
                          <a:spcPct val="107000"/>
                        </a:lnSpc>
                        <a:spcBef>
                          <a:spcPts val="0"/>
                        </a:spcBef>
                        <a:spcAft>
                          <a:spcPts val="0"/>
                        </a:spcAft>
                      </a:pPr>
                      <a:r>
                        <a:rPr lang="en-US" sz="1200" dirty="0">
                          <a:effectLst/>
                          <a:latin typeface="+mn-lt"/>
                        </a:rPr>
                        <a:t>48.3 kPa</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a:effectLst/>
                          <a:latin typeface="+mn-lt"/>
                        </a:rPr>
                        <a:t>19</a:t>
                      </a:r>
                      <a:endParaRPr lang="en-US" sz="120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dirty="0">
                          <a:effectLst/>
                          <a:latin typeface="+mn-lt"/>
                        </a:rPr>
                        <a:t>92.9</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671808571"/>
                  </a:ext>
                </a:extLst>
              </a:tr>
              <a:tr h="190500">
                <a:tc>
                  <a:txBody>
                    <a:bodyPr/>
                    <a:lstStyle/>
                    <a:p>
                      <a:pPr marL="0" marR="0" algn="just">
                        <a:lnSpc>
                          <a:spcPct val="107000"/>
                        </a:lnSpc>
                        <a:spcBef>
                          <a:spcPts val="0"/>
                        </a:spcBef>
                        <a:spcAft>
                          <a:spcPts val="0"/>
                        </a:spcAft>
                      </a:pPr>
                      <a:r>
                        <a:rPr lang="en-US" sz="1200" dirty="0">
                          <a:effectLst/>
                          <a:latin typeface="+mn-lt"/>
                        </a:rPr>
                        <a:t>103.4 kPa</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dirty="0">
                          <a:effectLst/>
                          <a:latin typeface="+mn-lt"/>
                        </a:rPr>
                        <a:t>21</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dirty="0">
                          <a:effectLst/>
                          <a:latin typeface="+mn-lt"/>
                        </a:rPr>
                        <a:t>91.8</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447933393"/>
                  </a:ext>
                </a:extLst>
              </a:tr>
              <a:tr h="190500">
                <a:tc gridSpan="3">
                  <a:txBody>
                    <a:bodyPr/>
                    <a:lstStyle/>
                    <a:p>
                      <a:pPr marL="0" marR="0" algn="just">
                        <a:lnSpc>
                          <a:spcPct val="107000"/>
                        </a:lnSpc>
                        <a:spcBef>
                          <a:spcPts val="0"/>
                        </a:spcBef>
                        <a:spcAft>
                          <a:spcPts val="0"/>
                        </a:spcAft>
                      </a:pPr>
                      <a:r>
                        <a:rPr lang="fr-FR" sz="1200" b="1" dirty="0" err="1">
                          <a:effectLst/>
                          <a:latin typeface="+mn-lt"/>
                        </a:rPr>
                        <a:t>Inlet</a:t>
                      </a:r>
                      <a:r>
                        <a:rPr lang="fr-FR" sz="1200" b="1" dirty="0">
                          <a:effectLst/>
                          <a:latin typeface="+mn-lt"/>
                        </a:rPr>
                        <a:t> </a:t>
                      </a:r>
                      <a:r>
                        <a:rPr lang="fr-FR" sz="1200" b="1" dirty="0" err="1">
                          <a:effectLst/>
                          <a:latin typeface="+mn-lt"/>
                        </a:rPr>
                        <a:t>Liquid</a:t>
                      </a:r>
                      <a:r>
                        <a:rPr lang="fr-FR" sz="1200" b="1" dirty="0">
                          <a:effectLst/>
                          <a:latin typeface="+mn-lt"/>
                        </a:rPr>
                        <a:t> Pressure Variation [275.8 kPa Base]</a:t>
                      </a: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88B4D7"/>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9827626"/>
                  </a:ext>
                </a:extLst>
              </a:tr>
              <a:tr h="190500">
                <a:tc>
                  <a:txBody>
                    <a:bodyPr/>
                    <a:lstStyle/>
                    <a:p>
                      <a:pPr marL="0" marR="0" algn="just">
                        <a:lnSpc>
                          <a:spcPct val="107000"/>
                        </a:lnSpc>
                        <a:spcBef>
                          <a:spcPts val="0"/>
                        </a:spcBef>
                        <a:spcAft>
                          <a:spcPts val="0"/>
                        </a:spcAft>
                      </a:pPr>
                      <a:r>
                        <a:rPr lang="en-US" sz="1200" dirty="0">
                          <a:effectLst/>
                          <a:latin typeface="+mn-lt"/>
                        </a:rPr>
                        <a:t>413.7 kPa</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a:effectLst/>
                          <a:latin typeface="+mn-lt"/>
                        </a:rPr>
                        <a:t>18</a:t>
                      </a:r>
                      <a:endParaRPr lang="en-US" sz="120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dirty="0">
                          <a:effectLst/>
                          <a:latin typeface="+mn-lt"/>
                        </a:rPr>
                        <a:t>92.4</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164526810"/>
                  </a:ext>
                </a:extLst>
              </a:tr>
              <a:tr h="190500">
                <a:tc>
                  <a:txBody>
                    <a:bodyPr/>
                    <a:lstStyle/>
                    <a:p>
                      <a:pPr marL="0" marR="0" algn="just">
                        <a:lnSpc>
                          <a:spcPct val="107000"/>
                        </a:lnSpc>
                        <a:spcBef>
                          <a:spcPts val="0"/>
                        </a:spcBef>
                        <a:spcAft>
                          <a:spcPts val="0"/>
                        </a:spcAft>
                      </a:pPr>
                      <a:r>
                        <a:rPr lang="en-US" sz="1200" dirty="0">
                          <a:effectLst/>
                          <a:latin typeface="+mn-lt"/>
                        </a:rPr>
                        <a:t>689.5 kPa</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a:effectLst/>
                          <a:latin typeface="+mn-lt"/>
                        </a:rPr>
                        <a:t>18</a:t>
                      </a:r>
                      <a:endParaRPr lang="en-US" sz="120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dirty="0">
                          <a:effectLst/>
                          <a:latin typeface="+mn-lt"/>
                        </a:rPr>
                        <a:t>92.4</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014024728"/>
                  </a:ext>
                </a:extLst>
              </a:tr>
              <a:tr h="190500">
                <a:tc gridSpan="3">
                  <a:txBody>
                    <a:bodyPr/>
                    <a:lstStyle/>
                    <a:p>
                      <a:pPr marL="0" marR="0" algn="just">
                        <a:lnSpc>
                          <a:spcPct val="107000"/>
                        </a:lnSpc>
                        <a:spcBef>
                          <a:spcPts val="0"/>
                        </a:spcBef>
                        <a:spcAft>
                          <a:spcPts val="0"/>
                        </a:spcAft>
                      </a:pPr>
                      <a:r>
                        <a:rPr lang="en-US" sz="1200" b="1" dirty="0">
                          <a:effectLst/>
                          <a:latin typeface="+mn-lt"/>
                        </a:rPr>
                        <a:t>Inlet Liquid Temperature Variation [78K Base]</a:t>
                      </a: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88B4D7"/>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56945690"/>
                  </a:ext>
                </a:extLst>
              </a:tr>
              <a:tr h="190500">
                <a:tc>
                  <a:txBody>
                    <a:bodyPr/>
                    <a:lstStyle/>
                    <a:p>
                      <a:pPr marL="0" marR="0" algn="just">
                        <a:lnSpc>
                          <a:spcPct val="107000"/>
                        </a:lnSpc>
                        <a:spcBef>
                          <a:spcPts val="0"/>
                        </a:spcBef>
                        <a:spcAft>
                          <a:spcPts val="0"/>
                        </a:spcAft>
                      </a:pPr>
                      <a:r>
                        <a:rPr lang="en-US" sz="1200" dirty="0">
                          <a:effectLst/>
                          <a:latin typeface="+mn-lt"/>
                        </a:rPr>
                        <a:t>86K</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a:effectLst/>
                          <a:latin typeface="+mn-lt"/>
                        </a:rPr>
                        <a:t>19</a:t>
                      </a:r>
                      <a:endParaRPr lang="en-US" sz="120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dirty="0">
                          <a:effectLst/>
                          <a:latin typeface="+mn-lt"/>
                        </a:rPr>
                        <a:t>97.4</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923644256"/>
                  </a:ext>
                </a:extLst>
              </a:tr>
              <a:tr h="190500">
                <a:tc>
                  <a:txBody>
                    <a:bodyPr/>
                    <a:lstStyle/>
                    <a:p>
                      <a:pPr marL="0" marR="0" algn="just">
                        <a:lnSpc>
                          <a:spcPct val="107000"/>
                        </a:lnSpc>
                        <a:spcBef>
                          <a:spcPts val="0"/>
                        </a:spcBef>
                        <a:spcAft>
                          <a:spcPts val="0"/>
                        </a:spcAft>
                      </a:pPr>
                      <a:r>
                        <a:rPr lang="en-US" sz="1200" dirty="0">
                          <a:effectLst/>
                          <a:latin typeface="+mn-lt"/>
                        </a:rPr>
                        <a:t>73K</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dirty="0">
                          <a:effectLst/>
                          <a:latin typeface="+mn-lt"/>
                        </a:rPr>
                        <a:t>18</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dirty="0">
                          <a:effectLst/>
                          <a:latin typeface="+mn-lt"/>
                        </a:rPr>
                        <a:t>88.7</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155803461"/>
                  </a:ext>
                </a:extLst>
              </a:tr>
              <a:tr h="190500">
                <a:tc gridSpan="3">
                  <a:txBody>
                    <a:bodyPr/>
                    <a:lstStyle/>
                    <a:p>
                      <a:pPr marL="0" marR="0" algn="just">
                        <a:lnSpc>
                          <a:spcPct val="107000"/>
                        </a:lnSpc>
                        <a:spcBef>
                          <a:spcPts val="0"/>
                        </a:spcBef>
                        <a:spcAft>
                          <a:spcPts val="0"/>
                        </a:spcAft>
                      </a:pPr>
                      <a:r>
                        <a:rPr lang="fr-FR" sz="1200" b="1" dirty="0">
                          <a:effectLst/>
                          <a:latin typeface="+mn-lt"/>
                        </a:rPr>
                        <a:t>Target </a:t>
                      </a:r>
                      <a:r>
                        <a:rPr lang="fr-FR" sz="1200" b="1" dirty="0" err="1">
                          <a:effectLst/>
                          <a:latin typeface="+mn-lt"/>
                        </a:rPr>
                        <a:t>Temperature</a:t>
                      </a:r>
                      <a:r>
                        <a:rPr lang="fr-FR" sz="1200" b="1" dirty="0">
                          <a:effectLst/>
                          <a:latin typeface="+mn-lt"/>
                        </a:rPr>
                        <a:t> Variation [120 K Base]</a:t>
                      </a:r>
                      <a:endParaRPr lang="en-US" sz="1200" b="1"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88B4D7"/>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25224363"/>
                  </a:ext>
                </a:extLst>
              </a:tr>
              <a:tr h="190500">
                <a:tc>
                  <a:txBody>
                    <a:bodyPr/>
                    <a:lstStyle/>
                    <a:p>
                      <a:pPr marL="0" marR="0" algn="just">
                        <a:lnSpc>
                          <a:spcPct val="107000"/>
                        </a:lnSpc>
                        <a:spcBef>
                          <a:spcPts val="0"/>
                        </a:spcBef>
                        <a:spcAft>
                          <a:spcPts val="0"/>
                        </a:spcAft>
                      </a:pPr>
                      <a:r>
                        <a:rPr lang="en-US" sz="1200" dirty="0">
                          <a:effectLst/>
                          <a:latin typeface="+mn-lt"/>
                        </a:rPr>
                        <a:t>110 K</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a:effectLst/>
                          <a:latin typeface="+mn-lt"/>
                        </a:rPr>
                        <a:t>19</a:t>
                      </a:r>
                      <a:endParaRPr lang="en-US" sz="120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dirty="0">
                          <a:effectLst/>
                          <a:latin typeface="+mn-lt"/>
                        </a:rPr>
                        <a:t>96.8</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753392511"/>
                  </a:ext>
                </a:extLst>
              </a:tr>
              <a:tr h="190500">
                <a:tc>
                  <a:txBody>
                    <a:bodyPr/>
                    <a:lstStyle/>
                    <a:p>
                      <a:pPr marL="0" marR="0" algn="just">
                        <a:lnSpc>
                          <a:spcPct val="107000"/>
                        </a:lnSpc>
                        <a:spcBef>
                          <a:spcPts val="0"/>
                        </a:spcBef>
                        <a:spcAft>
                          <a:spcPts val="0"/>
                        </a:spcAft>
                      </a:pPr>
                      <a:r>
                        <a:rPr lang="en-US" sz="1200" dirty="0">
                          <a:effectLst/>
                          <a:latin typeface="+mn-lt"/>
                        </a:rPr>
                        <a:t>160 K</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dirty="0">
                          <a:effectLst/>
                          <a:latin typeface="+mn-lt"/>
                        </a:rPr>
                        <a:t>16</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200" kern="1200" dirty="0">
                          <a:effectLst/>
                          <a:latin typeface="+mn-lt"/>
                        </a:rPr>
                        <a:t>70.5</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801538981"/>
                  </a:ext>
                </a:extLst>
              </a:tr>
            </a:tbl>
          </a:graphicData>
        </a:graphic>
      </p:graphicFrame>
      <p:sp>
        <p:nvSpPr>
          <p:cNvPr id="4" name="Slide Number Placeholder 3">
            <a:extLst>
              <a:ext uri="{FF2B5EF4-FFF2-40B4-BE49-F238E27FC236}">
                <a16:creationId xmlns:a16="http://schemas.microsoft.com/office/drawing/2014/main" id="{C2A70D3E-7B47-4C5D-B6F5-B3A7BB8BA9FD}"/>
              </a:ext>
            </a:extLst>
          </p:cNvPr>
          <p:cNvSpPr>
            <a:spLocks noGrp="1"/>
          </p:cNvSpPr>
          <p:nvPr>
            <p:ph type="sldNum" sz="quarter" idx="10"/>
          </p:nvPr>
        </p:nvSpPr>
        <p:spPr/>
        <p:txBody>
          <a:bodyPr/>
          <a:lstStyle/>
          <a:p>
            <a:pPr>
              <a:defRPr/>
            </a:pPr>
            <a:fld id="{1ECED47F-FB6E-407F-B73E-FB7108BFF646}" type="slidenum">
              <a:rPr lang="en-US" smtClean="0"/>
              <a:pPr>
                <a:defRPr/>
              </a:pPr>
              <a:t>7</a:t>
            </a:fld>
            <a:endParaRPr lang="en-US" dirty="0"/>
          </a:p>
        </p:txBody>
      </p:sp>
      <p:sp>
        <p:nvSpPr>
          <p:cNvPr id="9" name="TextBox 8">
            <a:extLst>
              <a:ext uri="{FF2B5EF4-FFF2-40B4-BE49-F238E27FC236}">
                <a16:creationId xmlns:a16="http://schemas.microsoft.com/office/drawing/2014/main" id="{A51F325E-8C7E-4E7D-82A2-00F736A79775}"/>
              </a:ext>
            </a:extLst>
          </p:cNvPr>
          <p:cNvSpPr txBox="1"/>
          <p:nvPr/>
        </p:nvSpPr>
        <p:spPr>
          <a:xfrm>
            <a:off x="762000" y="1248403"/>
            <a:ext cx="6097508" cy="5509200"/>
          </a:xfrm>
          <a:prstGeom prst="rect">
            <a:avLst/>
          </a:prstGeom>
          <a:noFill/>
        </p:spPr>
        <p:txBody>
          <a:bodyPr wrap="square">
            <a:spAutoFit/>
          </a:bodyPr>
          <a:lstStyle/>
          <a:p>
            <a:pPr marL="285750" indent="-285750">
              <a:buFont typeface="Arial" panose="020B0604020202020204" pitchFamily="34" charset="0"/>
              <a:buChar char="•"/>
            </a:pPr>
            <a:r>
              <a:rPr lang="en-US" sz="1600" dirty="0"/>
              <a:t>Results indicates that tank MEOP, tank volume, tank mass, and target temperature are the primary parameters that impact N and m and will be explored subsequently.</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The tank material does impact propellant consumed, but it is accounted for in the tank mass and MEOP. In general, lighter weight and higher-pressure capable metals will always lead to reduced # of cycles and consumed mass.</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The initial/evacuated receiver tank pressure can reduce the number of cycles but its effect on the mass consumed is more pronounced.  Lower evacuation pressures reduce the mass consumed during the chill and NVF testing has shown that the initial tank pressure at the start of fill significantly impacts the probability of successful fill as well as the total allowable final fill fraction [2].</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The inlet liquid temperature has a secondary impact on N and m; colder injected fluid per charge equates to more tank wall cooling potential per charge. Meanwhile, the inlet liquid pressure has little-to-no impact on N or m, due to weak relationship between enthalpy and pressure.</a:t>
            </a:r>
          </a:p>
        </p:txBody>
      </p:sp>
    </p:spTree>
    <p:extLst>
      <p:ext uri="{BB962C8B-B14F-4D97-AF65-F5344CB8AC3E}">
        <p14:creationId xmlns:p14="http://schemas.microsoft.com/office/powerpoint/2010/main" val="1620716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3AE00-FD75-4281-BC32-456C3BA69FBE}"/>
              </a:ext>
            </a:extLst>
          </p:cNvPr>
          <p:cNvSpPr>
            <a:spLocks noGrp="1"/>
          </p:cNvSpPr>
          <p:nvPr>
            <p:ph type="title"/>
          </p:nvPr>
        </p:nvSpPr>
        <p:spPr/>
        <p:txBody>
          <a:bodyPr/>
          <a:lstStyle/>
          <a:p>
            <a:r>
              <a:rPr lang="en-US" sz="3200" dirty="0"/>
              <a:t>CHV Parametric Trends</a:t>
            </a:r>
          </a:p>
        </p:txBody>
      </p:sp>
      <p:sp>
        <p:nvSpPr>
          <p:cNvPr id="3" name="Content Placeholder 2">
            <a:extLst>
              <a:ext uri="{FF2B5EF4-FFF2-40B4-BE49-F238E27FC236}">
                <a16:creationId xmlns:a16="http://schemas.microsoft.com/office/drawing/2014/main" id="{22B8015C-84E8-4E42-8CFC-B20F3B354FE3}"/>
              </a:ext>
            </a:extLst>
          </p:cNvPr>
          <p:cNvSpPr>
            <a:spLocks noGrp="1"/>
          </p:cNvSpPr>
          <p:nvPr>
            <p:ph idx="1"/>
          </p:nvPr>
        </p:nvSpPr>
        <p:spPr>
          <a:xfrm>
            <a:off x="341838" y="1066800"/>
            <a:ext cx="3849162" cy="5562600"/>
          </a:xfrm>
        </p:spPr>
        <p:txBody>
          <a:bodyPr anchor="ctr"/>
          <a:lstStyle/>
          <a:p>
            <a:r>
              <a:rPr lang="en-US" sz="1600" dirty="0">
                <a:effectLst/>
                <a:ea typeface="Calibri" panose="020F0502020204030204" pitchFamily="34" charset="0"/>
                <a:cs typeface="Times New Roman" panose="02020603050405020304" pitchFamily="18" charset="0"/>
              </a:rPr>
              <a:t>Figure 2a) plots the # of CHV cycles and propellant mass consumed as a function of the MEOP for all other parameters fixed.</a:t>
            </a:r>
          </a:p>
          <a:p>
            <a:endParaRPr lang="en-US" sz="1600" dirty="0">
              <a:effectLst/>
              <a:ea typeface="Calibri" panose="020F0502020204030204" pitchFamily="34" charset="0"/>
              <a:cs typeface="Times New Roman" panose="02020603050405020304" pitchFamily="18" charset="0"/>
            </a:endParaRPr>
          </a:p>
          <a:p>
            <a:r>
              <a:rPr lang="en-US" sz="1600" dirty="0"/>
              <a:t>Figure 2b) plots the effect of varying tank volume, for all other parameters fixed.</a:t>
            </a:r>
          </a:p>
          <a:p>
            <a:endParaRPr lang="en-US" sz="1600" dirty="0"/>
          </a:p>
          <a:p>
            <a:r>
              <a:rPr lang="en-US" sz="1600" dirty="0"/>
              <a:t>Figure 2c) plots the effect of varying tank mass for all other parameters fixed.</a:t>
            </a:r>
          </a:p>
          <a:p>
            <a:endParaRPr lang="en-US" sz="1600" dirty="0"/>
          </a:p>
          <a:p>
            <a:r>
              <a:rPr lang="en-US" sz="1600" dirty="0"/>
              <a:t>Figure 2d) plots the effect of target temperature for all other parameters fixed.</a:t>
            </a:r>
          </a:p>
        </p:txBody>
      </p:sp>
      <p:sp>
        <p:nvSpPr>
          <p:cNvPr id="4" name="Slide Number Placeholder 3">
            <a:extLst>
              <a:ext uri="{FF2B5EF4-FFF2-40B4-BE49-F238E27FC236}">
                <a16:creationId xmlns:a16="http://schemas.microsoft.com/office/drawing/2014/main" id="{80833536-F188-46FB-881D-E75DE6B19F93}"/>
              </a:ext>
            </a:extLst>
          </p:cNvPr>
          <p:cNvSpPr>
            <a:spLocks noGrp="1"/>
          </p:cNvSpPr>
          <p:nvPr>
            <p:ph type="sldNum" sz="quarter" idx="10"/>
          </p:nvPr>
        </p:nvSpPr>
        <p:spPr/>
        <p:txBody>
          <a:bodyPr/>
          <a:lstStyle/>
          <a:p>
            <a:pPr>
              <a:defRPr/>
            </a:pPr>
            <a:fld id="{1ECED47F-FB6E-407F-B73E-FB7108BFF646}" type="slidenum">
              <a:rPr lang="en-US" smtClean="0"/>
              <a:pPr>
                <a:defRPr/>
              </a:pPr>
              <a:t>8</a:t>
            </a:fld>
            <a:endParaRPr lang="en-US" dirty="0"/>
          </a:p>
        </p:txBody>
      </p:sp>
      <p:grpSp>
        <p:nvGrpSpPr>
          <p:cNvPr id="12" name="Group 11">
            <a:extLst>
              <a:ext uri="{FF2B5EF4-FFF2-40B4-BE49-F238E27FC236}">
                <a16:creationId xmlns:a16="http://schemas.microsoft.com/office/drawing/2014/main" id="{90D42DE6-093A-28DE-FDF3-9A4630E2B2A3}"/>
              </a:ext>
            </a:extLst>
          </p:cNvPr>
          <p:cNvGrpSpPr/>
          <p:nvPr/>
        </p:nvGrpSpPr>
        <p:grpSpPr>
          <a:xfrm>
            <a:off x="3505200" y="829489"/>
            <a:ext cx="8629650" cy="5909252"/>
            <a:chOff x="4714875" y="-1019081"/>
            <a:chExt cx="8629650" cy="5909252"/>
          </a:xfrm>
        </p:grpSpPr>
        <p:sp>
          <p:nvSpPr>
            <p:cNvPr id="6" name="TextBox 5">
              <a:extLst>
                <a:ext uri="{FF2B5EF4-FFF2-40B4-BE49-F238E27FC236}">
                  <a16:creationId xmlns:a16="http://schemas.microsoft.com/office/drawing/2014/main" id="{507000C6-E8BB-47D9-A3C1-3753BA83A24C}"/>
                </a:ext>
              </a:extLst>
            </p:cNvPr>
            <p:cNvSpPr txBox="1"/>
            <p:nvPr/>
          </p:nvSpPr>
          <p:spPr>
            <a:xfrm>
              <a:off x="7543800" y="4582394"/>
              <a:ext cx="2971800" cy="307777"/>
            </a:xfrm>
            <a:prstGeom prst="rect">
              <a:avLst/>
            </a:prstGeom>
            <a:noFill/>
          </p:spPr>
          <p:txBody>
            <a:bodyPr wrap="square" rtlCol="0">
              <a:spAutoFit/>
            </a:bodyPr>
            <a:lstStyle/>
            <a:p>
              <a:pPr algn="ctr"/>
              <a:r>
                <a:rPr lang="en-US" sz="1400" dirty="0"/>
                <a:t>Figure 2: CHV Parametric Trends</a:t>
              </a:r>
            </a:p>
          </p:txBody>
        </p:sp>
        <p:pic>
          <p:nvPicPr>
            <p:cNvPr id="11" name="Picture 10">
              <a:extLst>
                <a:ext uri="{FF2B5EF4-FFF2-40B4-BE49-F238E27FC236}">
                  <a16:creationId xmlns:a16="http://schemas.microsoft.com/office/drawing/2014/main" id="{58AA8E29-8926-9292-CB34-6167B569DEB4}"/>
                </a:ext>
              </a:extLst>
            </p:cNvPr>
            <p:cNvPicPr>
              <a:picLocks noChangeAspect="1"/>
            </p:cNvPicPr>
            <p:nvPr/>
          </p:nvPicPr>
          <p:blipFill>
            <a:blip r:embed="rId2"/>
            <a:stretch>
              <a:fillRect/>
            </a:stretch>
          </p:blipFill>
          <p:spPr>
            <a:xfrm>
              <a:off x="4714875" y="-1019081"/>
              <a:ext cx="8629650" cy="5753100"/>
            </a:xfrm>
            <a:prstGeom prst="rect">
              <a:avLst/>
            </a:prstGeom>
          </p:spPr>
        </p:pic>
      </p:grpSp>
      <p:sp>
        <p:nvSpPr>
          <p:cNvPr id="13" name="TextBox 12">
            <a:extLst>
              <a:ext uri="{FF2B5EF4-FFF2-40B4-BE49-F238E27FC236}">
                <a16:creationId xmlns:a16="http://schemas.microsoft.com/office/drawing/2014/main" id="{7EECBE08-AA6D-44BC-82DA-522718CA5B07}"/>
              </a:ext>
            </a:extLst>
          </p:cNvPr>
          <p:cNvSpPr txBox="1"/>
          <p:nvPr/>
        </p:nvSpPr>
        <p:spPr>
          <a:xfrm>
            <a:off x="4800600" y="2819400"/>
            <a:ext cx="381000" cy="276999"/>
          </a:xfrm>
          <a:prstGeom prst="rect">
            <a:avLst/>
          </a:prstGeom>
          <a:noFill/>
        </p:spPr>
        <p:txBody>
          <a:bodyPr wrap="square" rtlCol="0">
            <a:spAutoFit/>
          </a:bodyPr>
          <a:lstStyle/>
          <a:p>
            <a:r>
              <a:rPr lang="en-US" sz="1200" dirty="0"/>
              <a:t>a)</a:t>
            </a:r>
          </a:p>
        </p:txBody>
      </p:sp>
      <p:sp>
        <p:nvSpPr>
          <p:cNvPr id="14" name="TextBox 13">
            <a:extLst>
              <a:ext uri="{FF2B5EF4-FFF2-40B4-BE49-F238E27FC236}">
                <a16:creationId xmlns:a16="http://schemas.microsoft.com/office/drawing/2014/main" id="{B7904ACC-AAEC-F7BF-F9C6-19CF37E0D58F}"/>
              </a:ext>
            </a:extLst>
          </p:cNvPr>
          <p:cNvSpPr txBox="1"/>
          <p:nvPr/>
        </p:nvSpPr>
        <p:spPr>
          <a:xfrm>
            <a:off x="8610600" y="2822115"/>
            <a:ext cx="381000" cy="276999"/>
          </a:xfrm>
          <a:prstGeom prst="rect">
            <a:avLst/>
          </a:prstGeom>
          <a:noFill/>
        </p:spPr>
        <p:txBody>
          <a:bodyPr wrap="square" rtlCol="0">
            <a:spAutoFit/>
          </a:bodyPr>
          <a:lstStyle/>
          <a:p>
            <a:r>
              <a:rPr lang="en-US" sz="1200" dirty="0"/>
              <a:t>b)</a:t>
            </a:r>
          </a:p>
        </p:txBody>
      </p:sp>
      <p:sp>
        <p:nvSpPr>
          <p:cNvPr id="15" name="TextBox 14">
            <a:extLst>
              <a:ext uri="{FF2B5EF4-FFF2-40B4-BE49-F238E27FC236}">
                <a16:creationId xmlns:a16="http://schemas.microsoft.com/office/drawing/2014/main" id="{B66FF641-0CBC-1D6D-3C75-122E81009950}"/>
              </a:ext>
            </a:extLst>
          </p:cNvPr>
          <p:cNvSpPr txBox="1"/>
          <p:nvPr/>
        </p:nvSpPr>
        <p:spPr>
          <a:xfrm>
            <a:off x="4758350" y="5562600"/>
            <a:ext cx="381000" cy="276999"/>
          </a:xfrm>
          <a:prstGeom prst="rect">
            <a:avLst/>
          </a:prstGeom>
          <a:noFill/>
        </p:spPr>
        <p:txBody>
          <a:bodyPr wrap="square" rtlCol="0">
            <a:spAutoFit/>
          </a:bodyPr>
          <a:lstStyle/>
          <a:p>
            <a:r>
              <a:rPr lang="en-US" sz="1200" dirty="0"/>
              <a:t>c)</a:t>
            </a:r>
          </a:p>
        </p:txBody>
      </p:sp>
      <p:sp>
        <p:nvSpPr>
          <p:cNvPr id="16" name="TextBox 15">
            <a:extLst>
              <a:ext uri="{FF2B5EF4-FFF2-40B4-BE49-F238E27FC236}">
                <a16:creationId xmlns:a16="http://schemas.microsoft.com/office/drawing/2014/main" id="{27C0943F-BC82-942D-5D1F-50D16D69F558}"/>
              </a:ext>
            </a:extLst>
          </p:cNvPr>
          <p:cNvSpPr txBox="1"/>
          <p:nvPr/>
        </p:nvSpPr>
        <p:spPr>
          <a:xfrm>
            <a:off x="8557411" y="5562599"/>
            <a:ext cx="381000" cy="276999"/>
          </a:xfrm>
          <a:prstGeom prst="rect">
            <a:avLst/>
          </a:prstGeom>
          <a:noFill/>
        </p:spPr>
        <p:txBody>
          <a:bodyPr wrap="square" rtlCol="0">
            <a:spAutoFit/>
          </a:bodyPr>
          <a:lstStyle/>
          <a:p>
            <a:r>
              <a:rPr lang="en-US" sz="1200" dirty="0"/>
              <a:t>d)</a:t>
            </a:r>
          </a:p>
        </p:txBody>
      </p:sp>
    </p:spTree>
    <p:extLst>
      <p:ext uri="{BB962C8B-B14F-4D97-AF65-F5344CB8AC3E}">
        <p14:creationId xmlns:p14="http://schemas.microsoft.com/office/powerpoint/2010/main" val="2563164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6C529-8692-4878-9BCB-B261EB112EF6}"/>
              </a:ext>
            </a:extLst>
          </p:cNvPr>
          <p:cNvSpPr>
            <a:spLocks noGrp="1"/>
          </p:cNvSpPr>
          <p:nvPr>
            <p:ph type="title"/>
          </p:nvPr>
        </p:nvSpPr>
        <p:spPr/>
        <p:txBody>
          <a:bodyPr/>
          <a:lstStyle/>
          <a:p>
            <a:r>
              <a:rPr lang="en-US" sz="3200" dirty="0"/>
              <a:t>Model Validation</a:t>
            </a:r>
          </a:p>
        </p:txBody>
      </p:sp>
      <p:sp>
        <p:nvSpPr>
          <p:cNvPr id="3" name="Content Placeholder 2">
            <a:extLst>
              <a:ext uri="{FF2B5EF4-FFF2-40B4-BE49-F238E27FC236}">
                <a16:creationId xmlns:a16="http://schemas.microsoft.com/office/drawing/2014/main" id="{2B1B67EF-B09C-42B7-830A-4E192576DA1B}"/>
              </a:ext>
            </a:extLst>
          </p:cNvPr>
          <p:cNvSpPr>
            <a:spLocks noGrp="1"/>
          </p:cNvSpPr>
          <p:nvPr>
            <p:ph idx="1"/>
          </p:nvPr>
        </p:nvSpPr>
        <p:spPr>
          <a:xfrm>
            <a:off x="914400" y="1143000"/>
            <a:ext cx="10363200" cy="5410200"/>
          </a:xfrm>
        </p:spPr>
        <p:txBody>
          <a:bodyPr/>
          <a:lstStyle/>
          <a:p>
            <a:r>
              <a:rPr lang="en-US" sz="1600" dirty="0"/>
              <a:t>The CHV model was validated against the only publicly available datasets in literature.</a:t>
            </a:r>
          </a:p>
          <a:p>
            <a:endParaRPr lang="en-US" sz="1600" dirty="0"/>
          </a:p>
          <a:p>
            <a:r>
              <a:rPr lang="en-US" sz="1600" dirty="0"/>
              <a:t>Case 1 is from Chato and Sanabria [3] for a single CHV test using LH2 on a 116 kg, 4.94 m</a:t>
            </a:r>
            <a:r>
              <a:rPr lang="en-US" sz="1600" baseline="30000" dirty="0"/>
              <a:t>3</a:t>
            </a:r>
            <a:r>
              <a:rPr lang="en-US" sz="1600" dirty="0"/>
              <a:t> inner volume, 2219 Aluminum tank.</a:t>
            </a:r>
          </a:p>
          <a:p>
            <a:pPr lvl="1"/>
            <a:r>
              <a:rPr lang="en-US" sz="1600" dirty="0"/>
              <a:t>The tank chilled down to the target temperature in 6 CHV cycles, consuming 14.5 kgs</a:t>
            </a:r>
          </a:p>
          <a:p>
            <a:pPr lvl="1"/>
            <a:r>
              <a:rPr lang="en-US" sz="1600" dirty="0"/>
              <a:t>The model predicts 6 CHV cycles and 13.2 kgs</a:t>
            </a:r>
          </a:p>
          <a:p>
            <a:pPr marL="346075" lvl="1" indent="0">
              <a:buNone/>
            </a:pPr>
            <a:endParaRPr lang="en-US" sz="1200" dirty="0"/>
          </a:p>
          <a:p>
            <a:r>
              <a:rPr lang="en-US" sz="1600" dirty="0"/>
              <a:t>Case 2 is from Hartwig et al. [2] for a single CHV test using LN2 on a 12.3 kg, 0.22 m</a:t>
            </a:r>
            <a:r>
              <a:rPr lang="en-US" sz="1600" baseline="30000" dirty="0"/>
              <a:t>3</a:t>
            </a:r>
            <a:r>
              <a:rPr lang="en-US" sz="1600" dirty="0"/>
              <a:t> inner volume, 6-4 Titanium tank</a:t>
            </a:r>
          </a:p>
          <a:p>
            <a:pPr lvl="1"/>
            <a:r>
              <a:rPr lang="en-US" sz="1600" dirty="0"/>
              <a:t>The tank reached the target temperature in 2 cycles, consuming 6.4 kgs</a:t>
            </a:r>
          </a:p>
          <a:p>
            <a:pPr lvl="1"/>
            <a:r>
              <a:rPr lang="en-US" sz="1600" dirty="0"/>
              <a:t>The model predicts 2 cycles and 4.3 kgs</a:t>
            </a:r>
          </a:p>
          <a:p>
            <a:pPr marL="346075" lvl="1" indent="0">
              <a:buNone/>
            </a:pPr>
            <a:endParaRPr lang="en-US" sz="1200" dirty="0"/>
          </a:p>
          <a:p>
            <a:r>
              <a:rPr lang="en-US" sz="1600" dirty="0"/>
              <a:t>The model has perfect agreement on the number of CHV cycles for both cases but underpredicts the amount of mass consumed.</a:t>
            </a:r>
          </a:p>
          <a:p>
            <a:r>
              <a:rPr lang="en-US" sz="1600" dirty="0"/>
              <a:t>The reason for the discrepancy is because the model is a thermodynamic equilibrium model that does not factor in time. In other words, the hold phase runs to near-perfect equilibrium.</a:t>
            </a:r>
          </a:p>
          <a:p>
            <a:r>
              <a:rPr lang="en-US" sz="1600" dirty="0"/>
              <a:t>In the experiments, the hold phase lasted for a shorter, finite time, and not to full thermal equilibrium. The easiest way to address this in the model is to simply change the assumed final temperature difference between the fluid and wall from 95% to some lower percentage.</a:t>
            </a:r>
          </a:p>
        </p:txBody>
      </p:sp>
      <p:sp>
        <p:nvSpPr>
          <p:cNvPr id="4" name="Slide Number Placeholder 3">
            <a:extLst>
              <a:ext uri="{FF2B5EF4-FFF2-40B4-BE49-F238E27FC236}">
                <a16:creationId xmlns:a16="http://schemas.microsoft.com/office/drawing/2014/main" id="{41D95FC4-D0A5-4AEF-B9F2-3E3F1CCECD04}"/>
              </a:ext>
            </a:extLst>
          </p:cNvPr>
          <p:cNvSpPr>
            <a:spLocks noGrp="1"/>
          </p:cNvSpPr>
          <p:nvPr>
            <p:ph type="sldNum" sz="quarter" idx="10"/>
          </p:nvPr>
        </p:nvSpPr>
        <p:spPr/>
        <p:txBody>
          <a:bodyPr/>
          <a:lstStyle/>
          <a:p>
            <a:pPr>
              <a:defRPr/>
            </a:pPr>
            <a:fld id="{1ECED47F-FB6E-407F-B73E-FB7108BFF646}" type="slidenum">
              <a:rPr lang="en-US" smtClean="0"/>
              <a:pPr>
                <a:defRPr/>
              </a:pPr>
              <a:t>9</a:t>
            </a:fld>
            <a:endParaRPr lang="en-US" dirty="0"/>
          </a:p>
        </p:txBody>
      </p:sp>
    </p:spTree>
    <p:extLst>
      <p:ext uri="{BB962C8B-B14F-4D97-AF65-F5344CB8AC3E}">
        <p14:creationId xmlns:p14="http://schemas.microsoft.com/office/powerpoint/2010/main" val="411184806"/>
      </p:ext>
    </p:extLst>
  </p:cSld>
  <p:clrMapOvr>
    <a:masterClrMapping/>
  </p:clrMapOvr>
</p:sld>
</file>

<file path=ppt/theme/theme1.xml><?xml version="1.0" encoding="utf-8"?>
<a:theme xmlns:a="http://schemas.openxmlformats.org/drawingml/2006/main" name="NASA_Standard">
  <a:themeElements>
    <a:clrScheme name="NASA_Standar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ASA_Standard">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5" charset="0"/>
            <a:ea typeface="ＭＳ Ｐゴシック" pitchFamily="-105" charset="-128"/>
            <a:cs typeface="ＭＳ Ｐゴシック" pitchFamily="-105"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5" charset="0"/>
            <a:ea typeface="ＭＳ Ｐゴシック" pitchFamily="-105" charset="-128"/>
            <a:cs typeface="ＭＳ Ｐゴシック" pitchFamily="-105" charset="-128"/>
          </a:defRPr>
        </a:defPPr>
      </a:lstStyle>
    </a:lnDef>
  </a:objectDefaults>
  <a:extraClrSchemeLst>
    <a:extraClrScheme>
      <a:clrScheme name="NASA_Standar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ASA_Standar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ASA_Standar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ASA_Standar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ASA_Standar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ASA_Standar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ASA_Standard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ASA_Standar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ASA_Standar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ASA_Standar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ASA_Standar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ASA_Standar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owerpoint-2014-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70th">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HD:Users:lsmason:Documents:OS X Templates:My Templates:DOE template.pot</Template>
  <TotalTime>30472</TotalTime>
  <Words>1911</Words>
  <Application>Microsoft Office PowerPoint</Application>
  <PresentationFormat>Widescreen</PresentationFormat>
  <Paragraphs>277</Paragraphs>
  <Slides>13</Slides>
  <Notes>0</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13</vt:i4>
      </vt:variant>
    </vt:vector>
  </HeadingPairs>
  <TitlesOfParts>
    <vt:vector size="21" baseType="lpstr">
      <vt:lpstr>Arial</vt:lpstr>
      <vt:lpstr>Calibri</vt:lpstr>
      <vt:lpstr>Frutiger LT Std 45 Light</vt:lpstr>
      <vt:lpstr>Frutiger LT Std 57 Condensed</vt:lpstr>
      <vt:lpstr>Wingdings</vt:lpstr>
      <vt:lpstr>NASA_Standard</vt:lpstr>
      <vt:lpstr>powerpoint-2014-template</vt:lpstr>
      <vt:lpstr>Equation</vt:lpstr>
      <vt:lpstr>PowerPoint Presentation</vt:lpstr>
      <vt:lpstr>Outline</vt:lpstr>
      <vt:lpstr>Introduction</vt:lpstr>
      <vt:lpstr>CHV Model Description</vt:lpstr>
      <vt:lpstr>MATLAB Implementation</vt:lpstr>
      <vt:lpstr>Parametric Analysis Base Case</vt:lpstr>
      <vt:lpstr>Initial Parametric Results</vt:lpstr>
      <vt:lpstr>CHV Parametric Trends</vt:lpstr>
      <vt:lpstr>Model Validation</vt:lpstr>
      <vt:lpstr>CHV Cycles vs Mass-to-Volume Ratio </vt:lpstr>
      <vt:lpstr>Conclusion and Trend Summary</vt:lpstr>
      <vt:lpstr>References</vt:lpstr>
      <vt:lpstr>PowerPoint Presentation</vt:lpstr>
    </vt:vector>
  </TitlesOfParts>
  <Company>Chris Moore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NCPS</dc:title>
  <dc:creator>Jason Hartwig</dc:creator>
  <cp:lastModifiedBy>Buswell, Maryann (GRC-LSS0)[Alcyon Technical Services (JV), LLC]</cp:lastModifiedBy>
  <cp:revision>1270</cp:revision>
  <cp:lastPrinted>2017-10-27T13:03:21Z</cp:lastPrinted>
  <dcterms:created xsi:type="dcterms:W3CDTF">2009-08-14T14:31:50Z</dcterms:created>
  <dcterms:modified xsi:type="dcterms:W3CDTF">2023-06-30T19:53:26Z</dcterms:modified>
</cp:coreProperties>
</file>