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86" r:id="rId4"/>
    <p:sldId id="258" r:id="rId5"/>
    <p:sldId id="259" r:id="rId6"/>
    <p:sldId id="260" r:id="rId7"/>
    <p:sldId id="275" r:id="rId8"/>
    <p:sldId id="298" r:id="rId9"/>
    <p:sldId id="296" r:id="rId10"/>
    <p:sldId id="297" r:id="rId11"/>
    <p:sldId id="290" r:id="rId12"/>
    <p:sldId id="289" r:id="rId13"/>
    <p:sldId id="278" r:id="rId14"/>
    <p:sldId id="279" r:id="rId15"/>
    <p:sldId id="291" r:id="rId16"/>
    <p:sldId id="295" r:id="rId17"/>
    <p:sldId id="280" r:id="rId18"/>
    <p:sldId id="281" r:id="rId19"/>
    <p:sldId id="287" r:id="rId20"/>
    <p:sldId id="292" r:id="rId21"/>
    <p:sldId id="301" r:id="rId22"/>
    <p:sldId id="293" r:id="rId23"/>
    <p:sldId id="277" r:id="rId24"/>
    <p:sldId id="299" r:id="rId25"/>
    <p:sldId id="288" r:id="rId26"/>
    <p:sldId id="276"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270"/>
    <p:restoredTop sz="96327"/>
  </p:normalViewPr>
  <p:slideViewPr>
    <p:cSldViewPr snapToGrid="0" snapToObjects="1">
      <p:cViewPr varScale="1">
        <p:scale>
          <a:sx n="128" d="100"/>
          <a:sy n="128" d="100"/>
        </p:scale>
        <p:origin x="2696" y="176"/>
      </p:cViewPr>
      <p:guideLst/>
    </p:cSldViewPr>
  </p:slideViewPr>
  <p:outlineViewPr>
    <p:cViewPr>
      <p:scale>
        <a:sx n="33" d="100"/>
        <a:sy n="33" d="100"/>
      </p:scale>
      <p:origin x="0" y="-136152"/>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99BC1-7D4E-B047-AAFB-8A2E976E7803}" type="datetimeFigureOut">
              <a:rPr lang="en-US" smtClean="0"/>
              <a:t>7/2/23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36139-7B73-ED42-AA65-5953E0638CE0}" type="slidenum">
              <a:rPr lang="en-US" smtClean="0"/>
              <a:t>‹#›</a:t>
            </a:fld>
            <a:endParaRPr lang="en-US"/>
          </a:p>
        </p:txBody>
      </p:sp>
    </p:spTree>
    <p:extLst>
      <p:ext uri="{BB962C8B-B14F-4D97-AF65-F5344CB8AC3E}">
        <p14:creationId xmlns:p14="http://schemas.microsoft.com/office/powerpoint/2010/main" val="338894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36139-7B73-ED42-AA65-5953E0638CE0}" type="slidenum">
              <a:rPr lang="en-US" smtClean="0"/>
              <a:t>2</a:t>
            </a:fld>
            <a:endParaRPr lang="en-US"/>
          </a:p>
        </p:txBody>
      </p:sp>
    </p:spTree>
    <p:extLst>
      <p:ext uri="{BB962C8B-B14F-4D97-AF65-F5344CB8AC3E}">
        <p14:creationId xmlns:p14="http://schemas.microsoft.com/office/powerpoint/2010/main" val="307387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11</a:t>
            </a:fld>
            <a:endParaRPr lang="en-US"/>
          </a:p>
        </p:txBody>
      </p:sp>
    </p:spTree>
    <p:extLst>
      <p:ext uri="{BB962C8B-B14F-4D97-AF65-F5344CB8AC3E}">
        <p14:creationId xmlns:p14="http://schemas.microsoft.com/office/powerpoint/2010/main" val="314740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12</a:t>
            </a:fld>
            <a:endParaRPr lang="en-US"/>
          </a:p>
        </p:txBody>
      </p:sp>
    </p:spTree>
    <p:extLst>
      <p:ext uri="{BB962C8B-B14F-4D97-AF65-F5344CB8AC3E}">
        <p14:creationId xmlns:p14="http://schemas.microsoft.com/office/powerpoint/2010/main" val="319127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13</a:t>
            </a:fld>
            <a:endParaRPr lang="en-US"/>
          </a:p>
        </p:txBody>
      </p:sp>
    </p:spTree>
    <p:extLst>
      <p:ext uri="{BB962C8B-B14F-4D97-AF65-F5344CB8AC3E}">
        <p14:creationId xmlns:p14="http://schemas.microsoft.com/office/powerpoint/2010/main" val="44375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14</a:t>
            </a:fld>
            <a:endParaRPr lang="en-US"/>
          </a:p>
        </p:txBody>
      </p:sp>
    </p:spTree>
    <p:extLst>
      <p:ext uri="{BB962C8B-B14F-4D97-AF65-F5344CB8AC3E}">
        <p14:creationId xmlns:p14="http://schemas.microsoft.com/office/powerpoint/2010/main" val="270465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15</a:t>
            </a:fld>
            <a:endParaRPr lang="en-US"/>
          </a:p>
        </p:txBody>
      </p:sp>
    </p:spTree>
    <p:extLst>
      <p:ext uri="{BB962C8B-B14F-4D97-AF65-F5344CB8AC3E}">
        <p14:creationId xmlns:p14="http://schemas.microsoft.com/office/powerpoint/2010/main" val="364267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16</a:t>
            </a:fld>
            <a:endParaRPr lang="en-US"/>
          </a:p>
        </p:txBody>
      </p:sp>
    </p:spTree>
    <p:extLst>
      <p:ext uri="{BB962C8B-B14F-4D97-AF65-F5344CB8AC3E}">
        <p14:creationId xmlns:p14="http://schemas.microsoft.com/office/powerpoint/2010/main" val="103236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17</a:t>
            </a:fld>
            <a:endParaRPr lang="en-US"/>
          </a:p>
        </p:txBody>
      </p:sp>
    </p:spTree>
    <p:extLst>
      <p:ext uri="{BB962C8B-B14F-4D97-AF65-F5344CB8AC3E}">
        <p14:creationId xmlns:p14="http://schemas.microsoft.com/office/powerpoint/2010/main" val="149263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18</a:t>
            </a:fld>
            <a:endParaRPr lang="en-US"/>
          </a:p>
        </p:txBody>
      </p:sp>
    </p:spTree>
    <p:extLst>
      <p:ext uri="{BB962C8B-B14F-4D97-AF65-F5344CB8AC3E}">
        <p14:creationId xmlns:p14="http://schemas.microsoft.com/office/powerpoint/2010/main" val="96263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19</a:t>
            </a:fld>
            <a:endParaRPr lang="en-US"/>
          </a:p>
        </p:txBody>
      </p:sp>
    </p:spTree>
    <p:extLst>
      <p:ext uri="{BB962C8B-B14F-4D97-AF65-F5344CB8AC3E}">
        <p14:creationId xmlns:p14="http://schemas.microsoft.com/office/powerpoint/2010/main" val="186151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20</a:t>
            </a:fld>
            <a:endParaRPr lang="en-US"/>
          </a:p>
        </p:txBody>
      </p:sp>
    </p:spTree>
    <p:extLst>
      <p:ext uri="{BB962C8B-B14F-4D97-AF65-F5344CB8AC3E}">
        <p14:creationId xmlns:p14="http://schemas.microsoft.com/office/powerpoint/2010/main" val="15543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36139-7B73-ED42-AA65-5953E0638CE0}" type="slidenum">
              <a:rPr lang="en-US" smtClean="0"/>
              <a:t>3</a:t>
            </a:fld>
            <a:endParaRPr lang="en-US"/>
          </a:p>
        </p:txBody>
      </p:sp>
    </p:spTree>
    <p:extLst>
      <p:ext uri="{BB962C8B-B14F-4D97-AF65-F5344CB8AC3E}">
        <p14:creationId xmlns:p14="http://schemas.microsoft.com/office/powerpoint/2010/main" val="177602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21</a:t>
            </a:fld>
            <a:endParaRPr lang="en-US"/>
          </a:p>
        </p:txBody>
      </p:sp>
    </p:spTree>
    <p:extLst>
      <p:ext uri="{BB962C8B-B14F-4D97-AF65-F5344CB8AC3E}">
        <p14:creationId xmlns:p14="http://schemas.microsoft.com/office/powerpoint/2010/main" val="2861610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22</a:t>
            </a:fld>
            <a:endParaRPr lang="en-US"/>
          </a:p>
        </p:txBody>
      </p:sp>
    </p:spTree>
    <p:extLst>
      <p:ext uri="{BB962C8B-B14F-4D97-AF65-F5344CB8AC3E}">
        <p14:creationId xmlns:p14="http://schemas.microsoft.com/office/powerpoint/2010/main" val="105788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23</a:t>
            </a:fld>
            <a:endParaRPr lang="en-US"/>
          </a:p>
        </p:txBody>
      </p:sp>
    </p:spTree>
    <p:extLst>
      <p:ext uri="{BB962C8B-B14F-4D97-AF65-F5344CB8AC3E}">
        <p14:creationId xmlns:p14="http://schemas.microsoft.com/office/powerpoint/2010/main" val="1786504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24</a:t>
            </a:fld>
            <a:endParaRPr lang="en-US"/>
          </a:p>
        </p:txBody>
      </p:sp>
    </p:spTree>
    <p:extLst>
      <p:ext uri="{BB962C8B-B14F-4D97-AF65-F5344CB8AC3E}">
        <p14:creationId xmlns:p14="http://schemas.microsoft.com/office/powerpoint/2010/main" val="121643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25</a:t>
            </a:fld>
            <a:endParaRPr lang="en-US"/>
          </a:p>
        </p:txBody>
      </p:sp>
    </p:spTree>
    <p:extLst>
      <p:ext uri="{BB962C8B-B14F-4D97-AF65-F5344CB8AC3E}">
        <p14:creationId xmlns:p14="http://schemas.microsoft.com/office/powerpoint/2010/main" val="3606141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26</a:t>
            </a:fld>
            <a:endParaRPr lang="en-US"/>
          </a:p>
        </p:txBody>
      </p:sp>
    </p:spTree>
    <p:extLst>
      <p:ext uri="{BB962C8B-B14F-4D97-AF65-F5344CB8AC3E}">
        <p14:creationId xmlns:p14="http://schemas.microsoft.com/office/powerpoint/2010/main" val="1408132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27</a:t>
            </a:fld>
            <a:endParaRPr lang="en-US"/>
          </a:p>
        </p:txBody>
      </p:sp>
    </p:spTree>
    <p:extLst>
      <p:ext uri="{BB962C8B-B14F-4D97-AF65-F5344CB8AC3E}">
        <p14:creationId xmlns:p14="http://schemas.microsoft.com/office/powerpoint/2010/main" val="223740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36139-7B73-ED42-AA65-5953E0638CE0}" type="slidenum">
              <a:rPr lang="en-US" smtClean="0"/>
              <a:t>4</a:t>
            </a:fld>
            <a:endParaRPr lang="en-US" dirty="0"/>
          </a:p>
        </p:txBody>
      </p:sp>
    </p:spTree>
    <p:extLst>
      <p:ext uri="{BB962C8B-B14F-4D97-AF65-F5344CB8AC3E}">
        <p14:creationId xmlns:p14="http://schemas.microsoft.com/office/powerpoint/2010/main" val="244974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36139-7B73-ED42-AA65-5953E0638CE0}" type="slidenum">
              <a:rPr lang="en-US" smtClean="0"/>
              <a:t>5</a:t>
            </a:fld>
            <a:endParaRPr lang="en-US" dirty="0"/>
          </a:p>
        </p:txBody>
      </p:sp>
    </p:spTree>
    <p:extLst>
      <p:ext uri="{BB962C8B-B14F-4D97-AF65-F5344CB8AC3E}">
        <p14:creationId xmlns:p14="http://schemas.microsoft.com/office/powerpoint/2010/main" val="280842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6</a:t>
            </a:fld>
            <a:endParaRPr lang="en-US"/>
          </a:p>
        </p:txBody>
      </p:sp>
    </p:spTree>
    <p:extLst>
      <p:ext uri="{BB962C8B-B14F-4D97-AF65-F5344CB8AC3E}">
        <p14:creationId xmlns:p14="http://schemas.microsoft.com/office/powerpoint/2010/main" val="112314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7</a:t>
            </a:fld>
            <a:endParaRPr lang="en-US"/>
          </a:p>
        </p:txBody>
      </p:sp>
    </p:spTree>
    <p:extLst>
      <p:ext uri="{BB962C8B-B14F-4D97-AF65-F5344CB8AC3E}">
        <p14:creationId xmlns:p14="http://schemas.microsoft.com/office/powerpoint/2010/main" val="390550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8</a:t>
            </a:fld>
            <a:endParaRPr lang="en-US"/>
          </a:p>
        </p:txBody>
      </p:sp>
    </p:spTree>
    <p:extLst>
      <p:ext uri="{BB962C8B-B14F-4D97-AF65-F5344CB8AC3E}">
        <p14:creationId xmlns:p14="http://schemas.microsoft.com/office/powerpoint/2010/main" val="214731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9</a:t>
            </a:fld>
            <a:endParaRPr lang="en-US"/>
          </a:p>
        </p:txBody>
      </p:sp>
    </p:spTree>
    <p:extLst>
      <p:ext uri="{BB962C8B-B14F-4D97-AF65-F5344CB8AC3E}">
        <p14:creationId xmlns:p14="http://schemas.microsoft.com/office/powerpoint/2010/main" val="422786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36139-7B73-ED42-AA65-5953E0638CE0}" type="slidenum">
              <a:rPr lang="en-US" smtClean="0"/>
              <a:t>10</a:t>
            </a:fld>
            <a:endParaRPr lang="en-US"/>
          </a:p>
        </p:txBody>
      </p:sp>
    </p:spTree>
    <p:extLst>
      <p:ext uri="{BB962C8B-B14F-4D97-AF65-F5344CB8AC3E}">
        <p14:creationId xmlns:p14="http://schemas.microsoft.com/office/powerpoint/2010/main" val="2023562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E05E42-2E90-9F45-AD27-2E75DE9EB2E6}"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6594D-E9D7-BE49-9768-1C583889802A}" type="slidenum">
              <a:rPr lang="en-US" smtClean="0"/>
              <a:t>‹#›</a:t>
            </a:fld>
            <a:endParaRPr lang="en-US"/>
          </a:p>
        </p:txBody>
      </p:sp>
      <p:pic>
        <p:nvPicPr>
          <p:cNvPr id="7" name="Picture 6">
            <a:extLst>
              <a:ext uri="{FF2B5EF4-FFF2-40B4-BE49-F238E27FC236}">
                <a16:creationId xmlns:a16="http://schemas.microsoft.com/office/drawing/2014/main" id="{003637E6-F85C-B94F-B54D-BAB4E56120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Tree>
    <p:extLst>
      <p:ext uri="{BB962C8B-B14F-4D97-AF65-F5344CB8AC3E}">
        <p14:creationId xmlns:p14="http://schemas.microsoft.com/office/powerpoint/2010/main" val="190190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05E42-2E90-9F45-AD27-2E75DE9EB2E6}"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111537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05E42-2E90-9F45-AD27-2E75DE9EB2E6}"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74994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05E42-2E90-9F45-AD27-2E75DE9EB2E6}"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327442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05E42-2E90-9F45-AD27-2E75DE9EB2E6}" type="datetimeFigureOut">
              <a:rPr lang="en-US" smtClean="0"/>
              <a:t>7/2/23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43817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05E42-2E90-9F45-AD27-2E75DE9EB2E6}"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386808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05E42-2E90-9F45-AD27-2E75DE9EB2E6}" type="datetimeFigureOut">
              <a:rPr lang="en-US" smtClean="0"/>
              <a:t>7/2/23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172336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05E42-2E90-9F45-AD27-2E75DE9EB2E6}" type="datetimeFigureOut">
              <a:rPr lang="en-US" smtClean="0"/>
              <a:t>7/2/23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204646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05E42-2E90-9F45-AD27-2E75DE9EB2E6}" type="datetimeFigureOut">
              <a:rPr lang="en-US" smtClean="0"/>
              <a:t>7/2/23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204918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05E42-2E90-9F45-AD27-2E75DE9EB2E6}"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386316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05E42-2E90-9F45-AD27-2E75DE9EB2E6}" type="datetimeFigureOut">
              <a:rPr lang="en-US" smtClean="0"/>
              <a:t>7/2/23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6594D-E9D7-BE49-9768-1C583889802A}" type="slidenum">
              <a:rPr lang="en-US" smtClean="0"/>
              <a:t>‹#›</a:t>
            </a:fld>
            <a:endParaRPr lang="en-US"/>
          </a:p>
        </p:txBody>
      </p:sp>
    </p:spTree>
    <p:extLst>
      <p:ext uri="{BB962C8B-B14F-4D97-AF65-F5344CB8AC3E}">
        <p14:creationId xmlns:p14="http://schemas.microsoft.com/office/powerpoint/2010/main" val="90247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05E42-2E90-9F45-AD27-2E75DE9EB2E6}" type="datetimeFigureOut">
              <a:rPr lang="en-US" smtClean="0"/>
              <a:t>7/2/23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594D-E9D7-BE49-9768-1C583889802A}" type="slidenum">
              <a:rPr lang="en-US" smtClean="0"/>
              <a:t>‹#›</a:t>
            </a:fld>
            <a:endParaRPr lang="en-US"/>
          </a:p>
        </p:txBody>
      </p:sp>
    </p:spTree>
    <p:extLst>
      <p:ext uri="{BB962C8B-B14F-4D97-AF65-F5344CB8AC3E}">
        <p14:creationId xmlns:p14="http://schemas.microsoft.com/office/powerpoint/2010/main" val="2077299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inee.N.simons@nasa.gov" TargetMode="Externa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sv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9AF4F-FE63-CE49-A96F-734E4925B0B1}"/>
              </a:ext>
            </a:extLst>
          </p:cNvPr>
          <p:cNvSpPr>
            <a:spLocks noGrp="1"/>
          </p:cNvSpPr>
          <p:nvPr>
            <p:ph type="ctrTitle"/>
          </p:nvPr>
        </p:nvSpPr>
        <p:spPr>
          <a:xfrm>
            <a:off x="0" y="996356"/>
            <a:ext cx="9114757" cy="3010493"/>
          </a:xfrm>
        </p:spPr>
        <p:txBody>
          <a:bodyPr>
            <a:normAutofit fontScale="90000"/>
          </a:bodyPr>
          <a:lstStyle/>
          <a:p>
            <a:pPr>
              <a:spcAft>
                <a:spcPts val="600"/>
              </a:spcAft>
            </a:pPr>
            <a:r>
              <a:rPr lang="en-US" sz="3200" dirty="0">
                <a:solidFill>
                  <a:srgbClr val="FFFFFF"/>
                </a:solidFill>
                <a:latin typeface="Arial" panose="020B0604020202020204" pitchFamily="34" charset="0"/>
                <a:cs typeface="Arial" panose="020B0604020202020204" pitchFamily="34" charset="0"/>
              </a:rPr>
              <a:t>Ka-Band </a:t>
            </a:r>
            <a:r>
              <a:rPr lang="en-US" sz="3200" dirty="0" err="1">
                <a:solidFill>
                  <a:srgbClr val="FFFFFF"/>
                </a:solidFill>
                <a:latin typeface="Arial" panose="020B0604020202020204" pitchFamily="34" charset="0"/>
                <a:cs typeface="Arial" panose="020B0604020202020204" pitchFamily="34" charset="0"/>
              </a:rPr>
              <a:t>GaN</a:t>
            </a:r>
            <a:r>
              <a:rPr lang="en-US" sz="3200" dirty="0">
                <a:solidFill>
                  <a:srgbClr val="FFFFFF"/>
                </a:solidFill>
                <a:latin typeface="Arial" panose="020B0604020202020204" pitchFamily="34" charset="0"/>
                <a:cs typeface="Arial" panose="020B0604020202020204" pitchFamily="34" charset="0"/>
              </a:rPr>
              <a:t>-on-</a:t>
            </a:r>
            <a:r>
              <a:rPr lang="en-US" sz="3200" dirty="0" err="1">
                <a:solidFill>
                  <a:srgbClr val="FFFFFF"/>
                </a:solidFill>
                <a:latin typeface="Arial" panose="020B0604020202020204" pitchFamily="34" charset="0"/>
                <a:cs typeface="Arial" panose="020B0604020202020204" pitchFamily="34" charset="0"/>
              </a:rPr>
              <a:t>SiC</a:t>
            </a:r>
            <a:r>
              <a:rPr lang="en-US" sz="3200" dirty="0">
                <a:solidFill>
                  <a:srgbClr val="FFFFFF"/>
                </a:solidFill>
                <a:latin typeface="Arial" panose="020B0604020202020204" pitchFamily="34" charset="0"/>
                <a:cs typeface="Arial" panose="020B0604020202020204" pitchFamily="34" charset="0"/>
              </a:rPr>
              <a:t> MMIC Balanced</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High Power Amplifier for</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NASA’s Lunar Missions</a:t>
            </a:r>
            <a:br>
              <a:rPr lang="en-US" sz="3200" dirty="0">
                <a:solidFill>
                  <a:srgbClr val="FFFFFF"/>
                </a:solidFill>
                <a:latin typeface="Arial" panose="020B0604020202020204" pitchFamily="34" charset="0"/>
                <a:cs typeface="Arial" panose="020B0604020202020204" pitchFamily="34" charset="0"/>
              </a:rPr>
            </a:br>
            <a:br>
              <a:rPr lang="en-US" sz="3200" dirty="0">
                <a:solidFill>
                  <a:srgbClr val="FFFFFF"/>
                </a:solidFill>
                <a:latin typeface="Arial" panose="020B0604020202020204" pitchFamily="34" charset="0"/>
                <a:cs typeface="Arial" panose="020B0604020202020204" pitchFamily="34" charset="0"/>
              </a:rPr>
            </a:br>
            <a:r>
              <a:rPr lang="en-US" sz="2400" dirty="0" err="1">
                <a:solidFill>
                  <a:srgbClr val="FFFFFF"/>
                </a:solidFill>
                <a:latin typeface="Arial" panose="020B0604020202020204" pitchFamily="34" charset="0"/>
                <a:cs typeface="Arial" panose="020B0604020202020204" pitchFamily="34" charset="0"/>
              </a:rPr>
              <a:t>Rainee.N</a:t>
            </a:r>
            <a:r>
              <a:rPr lang="en-US" sz="2400" dirty="0">
                <a:solidFill>
                  <a:srgbClr val="FFFFFF"/>
                </a:solidFill>
                <a:latin typeface="Arial" panose="020B0604020202020204" pitchFamily="34" charset="0"/>
                <a:cs typeface="Arial" panose="020B0604020202020204" pitchFamily="34" charset="0"/>
              </a:rPr>
              <a:t>. Simons, Ph.D., </a:t>
            </a:r>
            <a:r>
              <a:rPr lang="en-US" sz="2400" i="1" dirty="0">
                <a:solidFill>
                  <a:srgbClr val="FFFFFF"/>
                </a:solidFill>
                <a:latin typeface="Arial" panose="020B0604020202020204" pitchFamily="34" charset="0"/>
                <a:cs typeface="Arial" panose="020B0604020202020204" pitchFamily="34" charset="0"/>
              </a:rPr>
              <a:t>Life Fellow, IEEE</a:t>
            </a:r>
            <a:br>
              <a:rPr lang="en-US" sz="2400" i="1"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Joseph A. Downey, Marie T. </a:t>
            </a:r>
            <a:r>
              <a:rPr lang="en-US" sz="2400" dirty="0" err="1">
                <a:solidFill>
                  <a:srgbClr val="FFFFFF"/>
                </a:solidFill>
                <a:latin typeface="Arial" panose="020B0604020202020204" pitchFamily="34" charset="0"/>
                <a:cs typeface="Arial" panose="020B0604020202020204" pitchFamily="34" charset="0"/>
              </a:rPr>
              <a:t>Piasecki</a:t>
            </a:r>
            <a:r>
              <a:rPr lang="en-US" sz="2400" dirty="0">
                <a:solidFill>
                  <a:srgbClr val="FFFFFF"/>
                </a:solidFill>
                <a:latin typeface="Arial" panose="020B0604020202020204" pitchFamily="34" charset="0"/>
                <a:cs typeface="Arial" panose="020B0604020202020204" pitchFamily="34" charset="0"/>
              </a:rPr>
              <a:t>, and Bryan L. </a:t>
            </a:r>
            <a:r>
              <a:rPr lang="en-US" sz="2400" dirty="0" err="1">
                <a:solidFill>
                  <a:srgbClr val="FFFFFF"/>
                </a:solidFill>
                <a:latin typeface="Arial" panose="020B0604020202020204" pitchFamily="34" charset="0"/>
                <a:cs typeface="Arial" panose="020B0604020202020204" pitchFamily="34" charset="0"/>
              </a:rPr>
              <a:t>Schoenholz</a:t>
            </a:r>
            <a:br>
              <a:rPr lang="en-US" sz="2400" dirty="0">
                <a:solidFill>
                  <a:srgbClr val="FFFFFF"/>
                </a:solidFill>
                <a:latin typeface="Arial" panose="020B0604020202020204" pitchFamily="34" charset="0"/>
                <a:cs typeface="Arial" panose="020B0604020202020204" pitchFamily="34" charset="0"/>
              </a:rPr>
            </a:b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NASA Glenn Research Center, MS 54-1</a:t>
            </a:r>
            <a:br>
              <a:rPr lang="en-US" sz="2400"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21000 </a:t>
            </a:r>
            <a:r>
              <a:rPr lang="en-US" sz="2400" dirty="0" err="1">
                <a:solidFill>
                  <a:srgbClr val="FFFFFF"/>
                </a:solidFill>
                <a:latin typeface="Arial" panose="020B0604020202020204" pitchFamily="34" charset="0"/>
                <a:cs typeface="Arial" panose="020B0604020202020204" pitchFamily="34" charset="0"/>
              </a:rPr>
              <a:t>Brookpark</a:t>
            </a:r>
            <a:r>
              <a:rPr lang="en-US" sz="2400" dirty="0">
                <a:solidFill>
                  <a:srgbClr val="FFFFFF"/>
                </a:solidFill>
                <a:latin typeface="Arial" panose="020B0604020202020204" pitchFamily="34" charset="0"/>
                <a:cs typeface="Arial" panose="020B0604020202020204" pitchFamily="34" charset="0"/>
              </a:rPr>
              <a:t> Road, Cleveland, OH 44135</a:t>
            </a:r>
            <a:br>
              <a:rPr lang="en-US" sz="2400" dirty="0">
                <a:solidFill>
                  <a:srgbClr val="FFFFFF"/>
                </a:solidFill>
                <a:latin typeface="Arial" panose="020B0604020202020204" pitchFamily="34" charset="0"/>
                <a:cs typeface="Arial" panose="020B0604020202020204" pitchFamily="34" charset="0"/>
              </a:rPr>
            </a:br>
            <a:r>
              <a:rPr lang="en-US" sz="2000" i="1" dirty="0">
                <a:solidFill>
                  <a:srgbClr val="FFFFFF"/>
                </a:solidFill>
                <a:latin typeface="Arial" panose="020B0604020202020204" pitchFamily="34" charset="0"/>
                <a:cs typeface="Arial" panose="020B0604020202020204" pitchFamily="34" charset="0"/>
              </a:rPr>
              <a:t>e-mail: </a:t>
            </a:r>
            <a:r>
              <a:rPr lang="en-US" sz="2000" i="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Rainee.N.Simons@nasa.gov</a:t>
            </a:r>
            <a:br>
              <a:rPr lang="en-US" sz="2400" dirty="0">
                <a:solidFill>
                  <a:srgbClr val="FFFFFF"/>
                </a:solidFill>
                <a:latin typeface="Arial" panose="020B0604020202020204" pitchFamily="34" charset="0"/>
                <a:cs typeface="Arial" panose="020B0604020202020204" pitchFamily="34" charset="0"/>
              </a:rPr>
            </a:br>
            <a:endParaRPr lang="en-US" sz="24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AC68CA7-0BD7-194F-B912-3A03E8BAF2B0}"/>
              </a:ext>
            </a:extLst>
          </p:cNvPr>
          <p:cNvSpPr>
            <a:spLocks noGrp="1"/>
          </p:cNvSpPr>
          <p:nvPr>
            <p:ph type="subTitle" idx="1"/>
          </p:nvPr>
        </p:nvSpPr>
        <p:spPr>
          <a:xfrm>
            <a:off x="571500" y="4816772"/>
            <a:ext cx="7886700" cy="1685628"/>
          </a:xfrm>
        </p:spPr>
        <p:txBody>
          <a:bodyPr>
            <a:normAutofit/>
          </a:bodyPr>
          <a:lstStyle/>
          <a:p>
            <a:r>
              <a:rPr lang="en-US" sz="1800" dirty="0">
                <a:solidFill>
                  <a:srgbClr val="002060"/>
                </a:solidFill>
                <a:latin typeface="Arial" panose="020B0604020202020204" pitchFamily="34" charset="0"/>
                <a:cs typeface="Arial" panose="020B0604020202020204" pitchFamily="34" charset="0"/>
              </a:rPr>
              <a:t>2023 IEEE International Symposium on Antennas &amp; Propagation and USNC-URSI Radio Science Meeting</a:t>
            </a:r>
          </a:p>
          <a:p>
            <a:r>
              <a:rPr lang="en-US" sz="1800" dirty="0">
                <a:solidFill>
                  <a:srgbClr val="002060"/>
                </a:solidFill>
                <a:latin typeface="Arial" panose="020B0604020202020204" pitchFamily="34" charset="0"/>
                <a:cs typeface="Arial" panose="020B0604020202020204" pitchFamily="34" charset="0"/>
              </a:rPr>
              <a:t>Portland, OR, July 23-28, 2023</a:t>
            </a:r>
          </a:p>
          <a:p>
            <a:r>
              <a:rPr lang="en-US" sz="1400" dirty="0">
                <a:solidFill>
                  <a:srgbClr val="C00000"/>
                </a:solidFill>
                <a:latin typeface="Arial" panose="020B0604020202020204" pitchFamily="34" charset="0"/>
                <a:cs typeface="Arial" panose="020B0604020202020204" pitchFamily="34" charset="0"/>
              </a:rPr>
              <a:t>Session WE-UB.1P: Microwave &amp; Optical Devices, C120-122 (OCC), Wed, July 26, 2023,</a:t>
            </a:r>
          </a:p>
          <a:p>
            <a:r>
              <a:rPr lang="en-US" sz="1400" dirty="0">
                <a:solidFill>
                  <a:srgbClr val="C00000"/>
                </a:solidFill>
                <a:latin typeface="Arial" panose="020B0604020202020204" pitchFamily="34" charset="0"/>
                <a:cs typeface="Arial" panose="020B0604020202020204" pitchFamily="34" charset="0"/>
              </a:rPr>
              <a:t>Paper # WE-UB.1P.7, presentation at 15:40-16:00 PDT</a:t>
            </a:r>
          </a:p>
        </p:txBody>
      </p:sp>
      <p:pic>
        <p:nvPicPr>
          <p:cNvPr id="144" name="Picture 143" descr="Logo, icon&#10;&#10;Description automatically generated">
            <a:extLst>
              <a:ext uri="{FF2B5EF4-FFF2-40B4-BE49-F238E27FC236}">
                <a16:creationId xmlns:a16="http://schemas.microsoft.com/office/drawing/2014/main" id="{5DEF1502-BC5B-5244-9DAF-7D45B8B240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5" name="Graphic 4">
            <a:extLst>
              <a:ext uri="{FF2B5EF4-FFF2-40B4-BE49-F238E27FC236}">
                <a16:creationId xmlns:a16="http://schemas.microsoft.com/office/drawing/2014/main" id="{52D88F49-D4EB-CF47-A43A-6A556199228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spTree>
    <p:extLst>
      <p:ext uri="{BB962C8B-B14F-4D97-AF65-F5344CB8AC3E}">
        <p14:creationId xmlns:p14="http://schemas.microsoft.com/office/powerpoint/2010/main" val="263632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Proof-of-Concept HPA Demonstration Model</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10" name="Graphic 9">
            <a:extLst>
              <a:ext uri="{FF2B5EF4-FFF2-40B4-BE49-F238E27FC236}">
                <a16:creationId xmlns:a16="http://schemas.microsoft.com/office/drawing/2014/main" id="{CC3A0944-1BB8-44CA-809B-DE3F7D2B206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14" name="Content Placeholder 13" descr="A picture containing circuit, electrical wiring, electronic engineering, electronic component&#10;&#10;Description automatically generated">
            <a:extLst>
              <a:ext uri="{FF2B5EF4-FFF2-40B4-BE49-F238E27FC236}">
                <a16:creationId xmlns:a16="http://schemas.microsoft.com/office/drawing/2014/main" id="{06A3472E-958D-C641-D323-8CB5185E9027}"/>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0" y="2389898"/>
            <a:ext cx="9044800" cy="3266178"/>
          </a:xfrm>
        </p:spPr>
      </p:pic>
    </p:spTree>
    <p:extLst>
      <p:ext uri="{BB962C8B-B14F-4D97-AF65-F5344CB8AC3E}">
        <p14:creationId xmlns:p14="http://schemas.microsoft.com/office/powerpoint/2010/main" val="55720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1319497" y="16083"/>
            <a:ext cx="6613464" cy="1325563"/>
          </a:xfrm>
          <a:solidFill>
            <a:srgbClr val="0070C0"/>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Test Set for HPA Characterization</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10418D93-1E48-E5E0-C176-45E7A9DDB2C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69" name="Content Placeholder 68">
            <a:extLst>
              <a:ext uri="{FF2B5EF4-FFF2-40B4-BE49-F238E27FC236}">
                <a16:creationId xmlns:a16="http://schemas.microsoft.com/office/drawing/2014/main" id="{65CF4960-1D38-318F-C22B-A637E76A311D}"/>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53835" y="1700855"/>
            <a:ext cx="9156840" cy="4662235"/>
          </a:xfrm>
          <a:prstGeom prst="rect">
            <a:avLst/>
          </a:prstGeom>
        </p:spPr>
      </p:pic>
    </p:spTree>
    <p:extLst>
      <p:ext uri="{BB962C8B-B14F-4D97-AF65-F5344CB8AC3E}">
        <p14:creationId xmlns:p14="http://schemas.microsoft.com/office/powerpoint/2010/main" val="132896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41025" y="31695"/>
            <a:ext cx="7403774" cy="1325563"/>
          </a:xfrm>
          <a:solidFill>
            <a:schemeClr val="accent5">
              <a:lumMod val="75000"/>
            </a:schemeClr>
          </a:solidFill>
        </p:spPr>
        <p:txBody>
          <a:bodyPr>
            <a:noAutofit/>
          </a:bodyPr>
          <a:lstStyle/>
          <a:p>
            <a:pPr marL="676656" lvl="1" algn="ctr">
              <a:buClr>
                <a:srgbClr val="FFFF00"/>
              </a:buClr>
            </a:pP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P</a:t>
            </a:r>
            <a:r>
              <a:rPr lang="en-US" sz="28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out </a:t>
            </a: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 Gain, &amp; PAE vs. P</a:t>
            </a:r>
            <a:r>
              <a:rPr lang="en-US" sz="28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in</a:t>
            </a: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 </a:t>
            </a:r>
            <a:b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2000" cap="small" dirty="0">
                <a:solidFill>
                  <a:schemeClr val="bg1"/>
                </a:solidFill>
                <a:effectLst>
                  <a:outerShdw sx="0" sy="0">
                    <a:srgbClr val="000000"/>
                  </a:outerShdw>
                </a:effectLst>
                <a:latin typeface="Arial" panose="020B0604020202020204" pitchFamily="34" charset="0"/>
                <a:cs typeface="Arial" panose="020B0604020202020204" pitchFamily="34" charset="0"/>
              </a:rPr>
              <a:t>(</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f</a:t>
            </a:r>
            <a:r>
              <a:rPr lang="en-US" sz="2000"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0</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 = 27.5 GHz. V</a:t>
            </a:r>
            <a:r>
              <a:rPr lang="en-US" sz="2000"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d1</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 = V</a:t>
            </a:r>
            <a:r>
              <a:rPr lang="en-US" sz="2000"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d2</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 = 20 V, V</a:t>
            </a:r>
            <a:r>
              <a:rPr lang="en-US" sz="2000"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g1</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 = –2.2 V, </a:t>
            </a:r>
            <a:b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V</a:t>
            </a:r>
            <a:r>
              <a:rPr lang="en-US" sz="2000"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g2</a:t>
            </a:r>
            <a: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t> = –2.15 V, T = 25 °C)</a:t>
            </a:r>
            <a:br>
              <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9BAFC2B5-2764-21E5-9874-92326AC070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10" name="Content Placeholder 9">
            <a:extLst>
              <a:ext uri="{FF2B5EF4-FFF2-40B4-BE49-F238E27FC236}">
                <a16:creationId xmlns:a16="http://schemas.microsoft.com/office/drawing/2014/main" id="{3900A5B0-4767-DC9E-48C7-57620D89D29D}"/>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56865" y="1443611"/>
            <a:ext cx="4612500" cy="3012245"/>
          </a:xfrm>
          <a:prstGeom prst="rect">
            <a:avLst/>
          </a:prstGeom>
        </p:spPr>
      </p:pic>
      <p:pic>
        <p:nvPicPr>
          <p:cNvPr id="11" name="Picture 10">
            <a:extLst>
              <a:ext uri="{FF2B5EF4-FFF2-40B4-BE49-F238E27FC236}">
                <a16:creationId xmlns:a16="http://schemas.microsoft.com/office/drawing/2014/main" id="{C5CCC687-1621-EDAD-4A1C-5178BE41B6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5188" y="1866294"/>
            <a:ext cx="4364308" cy="3033147"/>
          </a:xfrm>
          <a:prstGeom prst="rect">
            <a:avLst/>
          </a:prstGeom>
        </p:spPr>
      </p:pic>
      <p:sp>
        <p:nvSpPr>
          <p:cNvPr id="15" name="TextBox 14">
            <a:extLst>
              <a:ext uri="{FF2B5EF4-FFF2-40B4-BE49-F238E27FC236}">
                <a16:creationId xmlns:a16="http://schemas.microsoft.com/office/drawing/2014/main" id="{0D837C07-1F65-649E-0CB8-4F5D2C158455}"/>
              </a:ext>
            </a:extLst>
          </p:cNvPr>
          <p:cNvSpPr txBox="1"/>
          <p:nvPr/>
        </p:nvSpPr>
        <p:spPr>
          <a:xfrm>
            <a:off x="77634" y="5039811"/>
            <a:ext cx="8983439" cy="1754326"/>
          </a:xfrm>
          <a:prstGeom prst="rect">
            <a:avLst/>
          </a:prstGeom>
          <a:noFill/>
        </p:spPr>
        <p:txBody>
          <a:bodyPr wrap="square" rtlCol="0">
            <a:spAutoFit/>
          </a:bodyPr>
          <a:lstStyle/>
          <a:p>
            <a:pPr marL="285750" indent="-285750">
              <a:buClr>
                <a:schemeClr val="bg1"/>
              </a:buClr>
              <a:buFont typeface="Wingdings" pitchFamily="2" charset="2"/>
              <a:buChar char="ü"/>
            </a:pPr>
            <a:r>
              <a:rPr lang="en-US" sz="1800" dirty="0">
                <a:solidFill>
                  <a:schemeClr val="bg1"/>
                </a:solidFill>
                <a:latin typeface="Arial" panose="020B0604020202020204" pitchFamily="34" charset="0"/>
                <a:cs typeface="Arial" panose="020B0604020202020204" pitchFamily="34" charset="0"/>
              </a:rPr>
              <a:t>The high P</a:t>
            </a:r>
            <a:r>
              <a:rPr lang="en-US" sz="1800" baseline="-25000" dirty="0">
                <a:solidFill>
                  <a:schemeClr val="bg1"/>
                </a:solidFill>
                <a:latin typeface="Arial" panose="020B0604020202020204" pitchFamily="34" charset="0"/>
                <a:cs typeface="Arial" panose="020B0604020202020204" pitchFamily="34" charset="0"/>
              </a:rPr>
              <a:t>out</a:t>
            </a:r>
            <a:r>
              <a:rPr lang="en-US" sz="1800" dirty="0">
                <a:solidFill>
                  <a:schemeClr val="bg1"/>
                </a:solidFill>
                <a:latin typeface="Arial" panose="020B0604020202020204" pitchFamily="34" charset="0"/>
                <a:cs typeface="Arial" panose="020B0604020202020204" pitchFamily="34" charset="0"/>
              </a:rPr>
              <a:t> (13.2 watts), Gain (&gt; 30 dB), &amp; wide bandwidth can be exploited by cognitive radios to enable tunability &amp; seamless interoperability across legacy space networks that operate over different frequency bands within the Ka-band spectrum</a:t>
            </a:r>
          </a:p>
          <a:p>
            <a:pPr marL="285750" indent="-285750">
              <a:buClr>
                <a:schemeClr val="bg1"/>
              </a:buClr>
              <a:buFont typeface="Wingdings" pitchFamily="2" charset="2"/>
              <a:buChar char="ü"/>
            </a:pPr>
            <a:endParaRPr lang="en-US" sz="18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High PAE reduces power dissipation &amp; improves thermal reliability, thereby enabling smaller size, weight, &amp; power (</a:t>
            </a:r>
            <a:r>
              <a:rPr lang="en-US" dirty="0" err="1">
                <a:solidFill>
                  <a:schemeClr val="bg1"/>
                </a:solidFill>
                <a:latin typeface="Arial" panose="020B0604020202020204" pitchFamily="34" charset="0"/>
                <a:cs typeface="Arial" panose="020B0604020202020204" pitchFamily="34" charset="0"/>
              </a:rPr>
              <a:t>SWaP</a:t>
            </a:r>
            <a:r>
              <a:rPr lang="en-US" dirty="0">
                <a:solidFill>
                  <a:schemeClr val="bg1"/>
                </a:solidFill>
                <a:latin typeface="Arial" panose="020B0604020202020204" pitchFamily="34" charset="0"/>
                <a:cs typeface="Arial" panose="020B0604020202020204" pitchFamily="34" charset="0"/>
              </a:rPr>
              <a:t>) cognitive radios</a:t>
            </a:r>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01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477328"/>
          </a:xfrm>
          <a:solidFill>
            <a:schemeClr val="accent5">
              <a:lumMod val="75000"/>
            </a:schemeClr>
          </a:solidFill>
        </p:spPr>
        <p:txBody>
          <a:bodyPr>
            <a:normAutofit fontScale="90000"/>
          </a:bodyPr>
          <a:lstStyle/>
          <a:p>
            <a:pPr marL="676656" lvl="1" algn="ctr">
              <a:buClr>
                <a:srgbClr val="FFFF00"/>
              </a:buClr>
            </a:pPr>
            <a:r>
              <a:rPr lang="en-US" sz="31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RMS EVM vs. P</a:t>
            </a:r>
            <a:r>
              <a:rPr lang="en-US" sz="31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in</a:t>
            </a:r>
            <a:br>
              <a:rPr lang="en-US" sz="32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2200" cap="small" dirty="0">
                <a:solidFill>
                  <a:schemeClr val="bg1"/>
                </a:solidFill>
                <a:effectLst>
                  <a:outerShdw sx="0" sy="0">
                    <a:srgbClr val="000000"/>
                  </a:outerShdw>
                </a:effectLst>
                <a:latin typeface="Arial" panose="020B0604020202020204" pitchFamily="34" charset="0"/>
                <a:cs typeface="Arial" panose="020B0604020202020204" pitchFamily="34" charset="0"/>
              </a:rPr>
              <a:t>(F</a:t>
            </a:r>
            <a:r>
              <a:rPr lang="en-US" sz="2200"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0</a:t>
            </a:r>
            <a:r>
              <a:rPr lang="en-US" sz="2200" cap="small" dirty="0">
                <a:solidFill>
                  <a:schemeClr val="bg1"/>
                </a:solidFill>
                <a:effectLst>
                  <a:outerShdw sx="0" sy="0">
                    <a:srgbClr val="000000"/>
                  </a:outerShdw>
                </a:effectLst>
                <a:latin typeface="Arial" panose="020B0604020202020204" pitchFamily="34" charset="0"/>
                <a:cs typeface="Arial" panose="020B0604020202020204" pitchFamily="34" charset="0"/>
              </a:rPr>
              <a:t> = 27.5 GHz, </a:t>
            </a:r>
            <a:r>
              <a:rPr lang="en-US" sz="2200" cap="small" dirty="0">
                <a:solidFill>
                  <a:schemeClr val="bg1"/>
                </a:solidFill>
                <a:latin typeface="Arial" panose="020B0604020202020204" pitchFamily="34" charset="0"/>
                <a:ea typeface="SimSun" panose="02010600030101010101" pitchFamily="2" charset="-122"/>
                <a:cs typeface="Arial" panose="020B0604020202020204" pitchFamily="34" charset="0"/>
              </a:rPr>
              <a:t>S</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ymbol rate is 100 </a:t>
            </a:r>
            <a:r>
              <a:rPr lang="en-US" sz="22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Msymbols</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 per second &amp; </a:t>
            </a:r>
            <a:r>
              <a:rPr lang="en-US" sz="2200" dirty="0">
                <a:solidFill>
                  <a:schemeClr val="bg1"/>
                </a:solidFill>
                <a:latin typeface="Arial" panose="020B0604020202020204" pitchFamily="34" charset="0"/>
                <a:ea typeface="SimSun" panose="02010600030101010101" pitchFamily="2" charset="-122"/>
                <a:cs typeface="Arial" panose="020B0604020202020204" pitchFamily="34" charset="0"/>
              </a:rPr>
              <a:t>S</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quare Root </a:t>
            </a:r>
            <a:r>
              <a:rPr lang="en-US" sz="2200" dirty="0">
                <a:solidFill>
                  <a:schemeClr val="bg1"/>
                </a:solidFill>
                <a:latin typeface="Arial" panose="020B0604020202020204" pitchFamily="34" charset="0"/>
                <a:ea typeface="SimSun" panose="02010600030101010101" pitchFamily="2" charset="-122"/>
                <a:cs typeface="Arial" panose="020B0604020202020204" pitchFamily="34" charset="0"/>
              </a:rPr>
              <a:t>R</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aised </a:t>
            </a:r>
            <a:r>
              <a:rPr lang="en-US" sz="2200" dirty="0">
                <a:solidFill>
                  <a:schemeClr val="bg1"/>
                </a:solidFill>
                <a:latin typeface="Arial" panose="020B0604020202020204" pitchFamily="34" charset="0"/>
                <a:ea typeface="SimSun" panose="02010600030101010101" pitchFamily="2" charset="-122"/>
                <a:cs typeface="Arial" panose="020B0604020202020204" pitchFamily="34" charset="0"/>
              </a:rPr>
              <a:t>C</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osine (SRRC) filter is set to 0.35)</a:t>
            </a:r>
            <a:b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 icon&#10;&#10;Description automatically generated">
            <a:extLst>
              <a:ext uri="{FF2B5EF4-FFF2-40B4-BE49-F238E27FC236}">
                <a16:creationId xmlns:a16="http://schemas.microsoft.com/office/drawing/2014/main" id="{268A6E8A-B7CA-778D-DEC0-3097CD7CF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360F1D61-68F2-0516-A467-6A5AD2835A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12" name="Content Placeholder 6" descr="A picture containing text, line, plot, number&#10;&#10;Description automatically generated">
            <a:extLst>
              <a:ext uri="{FF2B5EF4-FFF2-40B4-BE49-F238E27FC236}">
                <a16:creationId xmlns:a16="http://schemas.microsoft.com/office/drawing/2014/main" id="{EB9C4739-49F9-71AF-D632-900DAFF56B2A}"/>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29243" y="1429602"/>
            <a:ext cx="5430724" cy="3792887"/>
          </a:xfrm>
        </p:spPr>
      </p:pic>
      <p:grpSp>
        <p:nvGrpSpPr>
          <p:cNvPr id="13" name="Group 12">
            <a:extLst>
              <a:ext uri="{FF2B5EF4-FFF2-40B4-BE49-F238E27FC236}">
                <a16:creationId xmlns:a16="http://schemas.microsoft.com/office/drawing/2014/main" id="{663A7971-58EE-574C-1505-9B68550109BD}"/>
              </a:ext>
            </a:extLst>
          </p:cNvPr>
          <p:cNvGrpSpPr/>
          <p:nvPr/>
        </p:nvGrpSpPr>
        <p:grpSpPr>
          <a:xfrm>
            <a:off x="5512280" y="1388856"/>
            <a:ext cx="3471160" cy="4056530"/>
            <a:chOff x="8265756" y="848453"/>
            <a:chExt cx="3154849" cy="3839243"/>
          </a:xfrm>
        </p:grpSpPr>
        <p:pic>
          <p:nvPicPr>
            <p:cNvPr id="14" name="Picture 13" descr="A picture containing text, monitor, indoor, electronics&#10;&#10;Description automatically generated">
              <a:extLst>
                <a:ext uri="{FF2B5EF4-FFF2-40B4-BE49-F238E27FC236}">
                  <a16:creationId xmlns:a16="http://schemas.microsoft.com/office/drawing/2014/main" id="{9482CF2E-E6F3-335C-06C9-FDBA7FEFF8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65756" y="1209376"/>
              <a:ext cx="1259840" cy="1185522"/>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B9B3353A-07D9-4E2E-4807-E299A9FA178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143777" y="1214942"/>
              <a:ext cx="1259840" cy="1242318"/>
            </a:xfrm>
            <a:prstGeom prst="rect">
              <a:avLst/>
            </a:prstGeom>
          </p:spPr>
        </p:pic>
        <p:pic>
          <p:nvPicPr>
            <p:cNvPr id="16" name="Picture 15">
              <a:extLst>
                <a:ext uri="{FF2B5EF4-FFF2-40B4-BE49-F238E27FC236}">
                  <a16:creationId xmlns:a16="http://schemas.microsoft.com/office/drawing/2014/main" id="{0656F2B7-0A4D-58D0-5572-BE9E6061598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65756" y="3037689"/>
              <a:ext cx="1259840" cy="1293040"/>
            </a:xfrm>
            <a:prstGeom prst="rect">
              <a:avLst/>
            </a:prstGeom>
          </p:spPr>
        </p:pic>
        <p:pic>
          <p:nvPicPr>
            <p:cNvPr id="17" name="Picture 16" descr="A computer screen with a yellow sphere on it&#10;&#10;Description automatically generated with low confidence">
              <a:extLst>
                <a:ext uri="{FF2B5EF4-FFF2-40B4-BE49-F238E27FC236}">
                  <a16:creationId xmlns:a16="http://schemas.microsoft.com/office/drawing/2014/main" id="{C7925DB1-0863-A93A-C930-112E292B5CD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143777" y="3054017"/>
              <a:ext cx="1276828" cy="1242319"/>
            </a:xfrm>
            <a:prstGeom prst="rect">
              <a:avLst/>
            </a:prstGeom>
          </p:spPr>
        </p:pic>
        <p:sp>
          <p:nvSpPr>
            <p:cNvPr id="18" name="TextBox 17">
              <a:extLst>
                <a:ext uri="{FF2B5EF4-FFF2-40B4-BE49-F238E27FC236}">
                  <a16:creationId xmlns:a16="http://schemas.microsoft.com/office/drawing/2014/main" id="{F257A0E4-994F-20E0-1F4A-73FDCE1D0B7D}"/>
                </a:ext>
              </a:extLst>
            </p:cNvPr>
            <p:cNvSpPr txBox="1"/>
            <p:nvPr/>
          </p:nvSpPr>
          <p:spPr>
            <a:xfrm>
              <a:off x="8538501" y="2394898"/>
              <a:ext cx="703988" cy="349549"/>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8PSK</a:t>
              </a:r>
            </a:p>
          </p:txBody>
        </p:sp>
        <p:sp>
          <p:nvSpPr>
            <p:cNvPr id="19" name="TextBox 18">
              <a:extLst>
                <a:ext uri="{FF2B5EF4-FFF2-40B4-BE49-F238E27FC236}">
                  <a16:creationId xmlns:a16="http://schemas.microsoft.com/office/drawing/2014/main" id="{CBFEF8CE-A207-CE58-C09B-0646C4F3B171}"/>
                </a:ext>
              </a:extLst>
            </p:cNvPr>
            <p:cNvSpPr txBox="1"/>
            <p:nvPr/>
          </p:nvSpPr>
          <p:spPr>
            <a:xfrm>
              <a:off x="10321627" y="4338146"/>
              <a:ext cx="960408" cy="349549"/>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32APSK</a:t>
              </a:r>
            </a:p>
          </p:txBody>
        </p:sp>
        <p:sp>
          <p:nvSpPr>
            <p:cNvPr id="20" name="TextBox 19">
              <a:extLst>
                <a:ext uri="{FF2B5EF4-FFF2-40B4-BE49-F238E27FC236}">
                  <a16:creationId xmlns:a16="http://schemas.microsoft.com/office/drawing/2014/main" id="{AA21781C-1804-38CD-4FEF-AB4980008339}"/>
                </a:ext>
              </a:extLst>
            </p:cNvPr>
            <p:cNvSpPr txBox="1"/>
            <p:nvPr/>
          </p:nvSpPr>
          <p:spPr>
            <a:xfrm>
              <a:off x="8397436" y="4338147"/>
              <a:ext cx="960408" cy="349549"/>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16APSK</a:t>
              </a:r>
            </a:p>
          </p:txBody>
        </p:sp>
        <p:sp>
          <p:nvSpPr>
            <p:cNvPr id="21" name="TextBox 20">
              <a:extLst>
                <a:ext uri="{FF2B5EF4-FFF2-40B4-BE49-F238E27FC236}">
                  <a16:creationId xmlns:a16="http://schemas.microsoft.com/office/drawing/2014/main" id="{36BF7066-ED57-75EF-474A-2FBA57699339}"/>
                </a:ext>
              </a:extLst>
            </p:cNvPr>
            <p:cNvSpPr txBox="1"/>
            <p:nvPr/>
          </p:nvSpPr>
          <p:spPr>
            <a:xfrm>
              <a:off x="10444523" y="2400013"/>
              <a:ext cx="793444" cy="61171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Offset-</a:t>
              </a:r>
            </a:p>
            <a:p>
              <a:r>
                <a:rPr lang="en-US" dirty="0">
                  <a:solidFill>
                    <a:schemeClr val="bg1"/>
                  </a:solidFill>
                  <a:latin typeface="Arial" panose="020B0604020202020204" pitchFamily="34" charset="0"/>
                  <a:cs typeface="Arial" panose="020B0604020202020204" pitchFamily="34" charset="0"/>
                </a:rPr>
                <a:t>QPSK</a:t>
              </a:r>
            </a:p>
          </p:txBody>
        </p:sp>
        <p:sp>
          <p:nvSpPr>
            <p:cNvPr id="22" name="TextBox 21">
              <a:extLst>
                <a:ext uri="{FF2B5EF4-FFF2-40B4-BE49-F238E27FC236}">
                  <a16:creationId xmlns:a16="http://schemas.microsoft.com/office/drawing/2014/main" id="{3AB4AAC5-9F60-98B9-3CDE-15B87DCE548F}"/>
                </a:ext>
              </a:extLst>
            </p:cNvPr>
            <p:cNvSpPr txBox="1"/>
            <p:nvPr/>
          </p:nvSpPr>
          <p:spPr>
            <a:xfrm>
              <a:off x="8281769" y="848453"/>
              <a:ext cx="2794156" cy="349549"/>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Waveforms &amp; Constellations</a:t>
              </a:r>
            </a:p>
          </p:txBody>
        </p:sp>
      </p:grpSp>
      <p:sp>
        <p:nvSpPr>
          <p:cNvPr id="24" name="TextBox 23">
            <a:extLst>
              <a:ext uri="{FF2B5EF4-FFF2-40B4-BE49-F238E27FC236}">
                <a16:creationId xmlns:a16="http://schemas.microsoft.com/office/drawing/2014/main" id="{486D7E1B-D1EC-D0DF-848F-DEB765AC113D}"/>
              </a:ext>
            </a:extLst>
          </p:cNvPr>
          <p:cNvSpPr txBox="1"/>
          <p:nvPr/>
        </p:nvSpPr>
        <p:spPr>
          <a:xfrm>
            <a:off x="0" y="5405507"/>
            <a:ext cx="8983439" cy="1477328"/>
          </a:xfrm>
          <a:prstGeom prst="rect">
            <a:avLst/>
          </a:prstGeom>
          <a:noFill/>
        </p:spPr>
        <p:txBody>
          <a:bodyPr wrap="square" rtlCol="0">
            <a:spAutoFit/>
          </a:bodyPr>
          <a:lstStyle/>
          <a:p>
            <a:pPr marL="285750" indent="-285750">
              <a:buClr>
                <a:schemeClr val="bg1"/>
              </a:buClr>
              <a:buFont typeface="Wingdings" pitchFamily="2" charset="2"/>
              <a:buChar char="ü"/>
            </a:pPr>
            <a:r>
              <a:rPr lang="en-US" dirty="0">
                <a:solidFill>
                  <a:schemeClr val="bg1"/>
                </a:solidFill>
                <a:latin typeface="Arial" panose="020B0604020202020204" pitchFamily="34" charset="0"/>
                <a:ea typeface="SimSun" panose="02010600030101010101" pitchFamily="2" charset="-122"/>
                <a:cs typeface="Arial" panose="020B0604020202020204" pitchFamily="34" charset="0"/>
              </a:rPr>
              <a:t>L</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ow RMS EVM (≤ 6%) up to the 1-dB compression point </a:t>
            </a:r>
            <a:r>
              <a:rPr lang="en-US" dirty="0">
                <a:solidFill>
                  <a:schemeClr val="bg1"/>
                </a:solidFill>
                <a:latin typeface="Arial" panose="020B0604020202020204" pitchFamily="34" charset="0"/>
                <a:ea typeface="SimSun" panose="02010600030101010101" pitchFamily="2" charset="-122"/>
                <a:cs typeface="Arial" panose="020B0604020202020204" pitchFamily="34" charset="0"/>
              </a:rPr>
              <a:t>demonstrates high linearity, which </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enables amplifying higher-order modulation waveforms, such as 8PSK, 16APSK, &amp; 32APSK. This feature enables cognitive radios to support CCSDS compliant waveforms used in many NASA missions, as well as DVB-S2 waveforms typically used by commercial service providers</a:t>
            </a:r>
          </a:p>
        </p:txBody>
      </p:sp>
    </p:spTree>
    <p:extLst>
      <p:ext uri="{BB962C8B-B14F-4D97-AF65-F5344CB8AC3E}">
        <p14:creationId xmlns:p14="http://schemas.microsoft.com/office/powerpoint/2010/main" val="244331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569341" y="31695"/>
            <a:ext cx="7625750" cy="1325563"/>
          </a:xfrm>
          <a:solidFill>
            <a:schemeClr val="accent5">
              <a:lumMod val="75000"/>
            </a:schemeClr>
          </a:solidFill>
        </p:spPr>
        <p:txBody>
          <a:bodyPr>
            <a:normAutofit fontScale="90000"/>
          </a:bodyPr>
          <a:lstStyle/>
          <a:p>
            <a:pPr marL="676656" lvl="1" algn="ctr">
              <a:buClr>
                <a:srgbClr val="FFFF00"/>
              </a:buClr>
            </a:pPr>
            <a:br>
              <a:rPr lang="en-US" sz="22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br>
              <a:rPr lang="en-US" sz="22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31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Spectrum</a:t>
            </a:r>
            <a:br>
              <a:rPr lang="en-US" sz="22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2200" cap="small" dirty="0">
                <a:solidFill>
                  <a:schemeClr val="bg1"/>
                </a:solidFill>
                <a:effectLst>
                  <a:outerShdw sx="0" sy="0">
                    <a:srgbClr val="000000"/>
                  </a:outerShdw>
                </a:effectLst>
                <a:latin typeface="Arial" panose="020B0604020202020204" pitchFamily="34" charset="0"/>
                <a:cs typeface="Arial" panose="020B0604020202020204" pitchFamily="34" charset="0"/>
              </a:rPr>
              <a:t>(F</a:t>
            </a:r>
            <a:r>
              <a:rPr lang="en-US" sz="2200"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0</a:t>
            </a:r>
            <a:r>
              <a:rPr lang="en-US" sz="2200" cap="small" dirty="0">
                <a:solidFill>
                  <a:schemeClr val="bg1"/>
                </a:solidFill>
                <a:effectLst>
                  <a:outerShdw sx="0" sy="0">
                    <a:srgbClr val="000000"/>
                  </a:outerShdw>
                </a:effectLst>
                <a:latin typeface="Arial" panose="020B0604020202020204" pitchFamily="34" charset="0"/>
                <a:cs typeface="Arial" panose="020B0604020202020204" pitchFamily="34" charset="0"/>
              </a:rPr>
              <a:t> = 27.5 GHz, </a:t>
            </a:r>
            <a:r>
              <a:rPr lang="en-US" sz="2200" cap="small" dirty="0">
                <a:solidFill>
                  <a:schemeClr val="bg1"/>
                </a:solidFill>
                <a:latin typeface="Arial" panose="020B0604020202020204" pitchFamily="34" charset="0"/>
                <a:ea typeface="SimSun" panose="02010600030101010101" pitchFamily="2" charset="-122"/>
                <a:cs typeface="Arial" panose="020B0604020202020204" pitchFamily="34" charset="0"/>
              </a:rPr>
              <a:t>S</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ymbol rate: 100 </a:t>
            </a:r>
            <a:r>
              <a:rPr lang="en-US" sz="22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Msymbols</a:t>
            </a:r>
            <a:r>
              <a:rPr lang="en-US" sz="2200" dirty="0">
                <a:solidFill>
                  <a:schemeClr val="bg1"/>
                </a:solidFill>
                <a:effectLst/>
                <a:latin typeface="Arial" panose="020B0604020202020204" pitchFamily="34" charset="0"/>
                <a:ea typeface="SimSun" panose="02010600030101010101" pitchFamily="2" charset="-122"/>
                <a:cs typeface="Arial" panose="020B0604020202020204" pitchFamily="34" charset="0"/>
              </a:rPr>
              <a:t> per second, SRRC filter: 0.35, &amp; Channel bandwidth: 135 MHz)</a:t>
            </a:r>
            <a:br>
              <a:rPr lang="en-US" sz="2800" dirty="0">
                <a:solidFill>
                  <a:srgbClr val="0070C0"/>
                </a:solidFill>
                <a:effectLst/>
                <a:latin typeface="Arial" panose="020B0604020202020204" pitchFamily="34" charset="0"/>
                <a:ea typeface="SimSun" panose="02010600030101010101" pitchFamily="2" charset="-122"/>
                <a:cs typeface="Arial" panose="020B0604020202020204" pitchFamily="34" charset="0"/>
              </a:rPr>
            </a:br>
            <a:r>
              <a:rPr lang="en-US" sz="2400" dirty="0">
                <a:solidFill>
                  <a:srgbClr val="0070C0"/>
                </a:solidFill>
                <a:effectLst/>
                <a:latin typeface="Arial" panose="020B0604020202020204" pitchFamily="34" charset="0"/>
                <a:ea typeface="SimSun" panose="02010600030101010101" pitchFamily="2" charset="-122"/>
                <a:cs typeface="Arial" panose="020B0604020202020204" pitchFamily="34" charset="0"/>
              </a:rPr>
              <a:t>(Red solid line is the NTIA mask)</a:t>
            </a:r>
            <a:br>
              <a:rPr lang="en-US" sz="2400" dirty="0">
                <a:solidFill>
                  <a:srgbClr val="0070C0"/>
                </a:solidFill>
                <a:effectLst/>
                <a:latin typeface="Arial" panose="020B0604020202020204" pitchFamily="34" charset="0"/>
                <a:ea typeface="SimSun" panose="02010600030101010101" pitchFamily="2" charset="-122"/>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 icon&#10;&#10;Description automatically generated">
            <a:extLst>
              <a:ext uri="{FF2B5EF4-FFF2-40B4-BE49-F238E27FC236}">
                <a16:creationId xmlns:a16="http://schemas.microsoft.com/office/drawing/2014/main" id="{A4C61BAB-6FAE-E310-22F2-F025588AB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9A9B0BDF-D32A-6D86-E457-9FF23A2BFAE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52" name="Content Placeholder 51" descr="A picture containing text, line, plot, diagram&#10;&#10;Description automatically generated">
            <a:extLst>
              <a:ext uri="{FF2B5EF4-FFF2-40B4-BE49-F238E27FC236}">
                <a16:creationId xmlns:a16="http://schemas.microsoft.com/office/drawing/2014/main" id="{62573AB8-CA7A-6F8D-491F-996F08D8D3EE}"/>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94094" y="1418490"/>
            <a:ext cx="3584276" cy="2133498"/>
          </a:xfrm>
          <a:prstGeom prst="rect">
            <a:avLst/>
          </a:prstGeom>
        </p:spPr>
      </p:pic>
      <p:pic>
        <p:nvPicPr>
          <p:cNvPr id="53" name="Picture 52" descr="A picture containing text, line, plot, diagram&#10;&#10;Description automatically generated">
            <a:extLst>
              <a:ext uri="{FF2B5EF4-FFF2-40B4-BE49-F238E27FC236}">
                <a16:creationId xmlns:a16="http://schemas.microsoft.com/office/drawing/2014/main" id="{3541DAEC-3649-EF37-E022-2F7924F10C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00076" y="1418489"/>
            <a:ext cx="3584276" cy="2133498"/>
          </a:xfrm>
          <a:prstGeom prst="rect">
            <a:avLst/>
          </a:prstGeom>
        </p:spPr>
      </p:pic>
      <p:pic>
        <p:nvPicPr>
          <p:cNvPr id="54" name="Picture 53" descr="A picture containing text, line, plot, diagram&#10;&#10;Description automatically generated">
            <a:extLst>
              <a:ext uri="{FF2B5EF4-FFF2-40B4-BE49-F238E27FC236}">
                <a16:creationId xmlns:a16="http://schemas.microsoft.com/office/drawing/2014/main" id="{D628CC89-D8F6-69C4-F5EF-1E30F0156E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2776" y="3645470"/>
            <a:ext cx="3584276" cy="2133498"/>
          </a:xfrm>
          <a:prstGeom prst="rect">
            <a:avLst/>
          </a:prstGeom>
        </p:spPr>
      </p:pic>
      <p:pic>
        <p:nvPicPr>
          <p:cNvPr id="55" name="Picture 54" descr="A picture containing text, line, plot, diagram&#10;&#10;Description automatically generated">
            <a:extLst>
              <a:ext uri="{FF2B5EF4-FFF2-40B4-BE49-F238E27FC236}">
                <a16:creationId xmlns:a16="http://schemas.microsoft.com/office/drawing/2014/main" id="{1DB0E5FF-D180-8B25-B6EF-430F2B6FDC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7392" y="3602331"/>
            <a:ext cx="3584276" cy="2133497"/>
          </a:xfrm>
          <a:prstGeom prst="rect">
            <a:avLst/>
          </a:prstGeom>
        </p:spPr>
      </p:pic>
      <p:sp>
        <p:nvSpPr>
          <p:cNvPr id="57" name="TextBox 56">
            <a:extLst>
              <a:ext uri="{FF2B5EF4-FFF2-40B4-BE49-F238E27FC236}">
                <a16:creationId xmlns:a16="http://schemas.microsoft.com/office/drawing/2014/main" id="{446C92B3-3BF8-860C-ED68-B863ADD4F2FE}"/>
              </a:ext>
            </a:extLst>
          </p:cNvPr>
          <p:cNvSpPr txBox="1"/>
          <p:nvPr/>
        </p:nvSpPr>
        <p:spPr>
          <a:xfrm>
            <a:off x="63747" y="5846905"/>
            <a:ext cx="9054371" cy="923330"/>
          </a:xfrm>
          <a:prstGeom prst="rect">
            <a:avLst/>
          </a:prstGeom>
          <a:noFill/>
        </p:spPr>
        <p:txBody>
          <a:bodyPr wrap="square" rtlCol="0">
            <a:spAutoFit/>
          </a:bodyPr>
          <a:lstStyle/>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For a fixed bandwidth the spectral efficiency improves from 2bits/s/Hz (OQPSK) to 5bits/s/Hz (32APSK) &amp; can be exploited by cognitive radios to enhance throughput</a:t>
            </a:r>
          </a:p>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The spectrum is compliant with the NTIA mask requirements</a:t>
            </a:r>
          </a:p>
        </p:txBody>
      </p:sp>
    </p:spTree>
    <p:extLst>
      <p:ext uri="{BB962C8B-B14F-4D97-AF65-F5344CB8AC3E}">
        <p14:creationId xmlns:p14="http://schemas.microsoft.com/office/powerpoint/2010/main" val="117261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534838" y="-2809"/>
            <a:ext cx="7491105" cy="1325563"/>
          </a:xfrm>
          <a:solidFill>
            <a:schemeClr val="accent5">
              <a:lumMod val="75000"/>
            </a:schemeClr>
          </a:solidFill>
        </p:spPr>
        <p:txBody>
          <a:bodyPr>
            <a:normAutofit fontScale="90000"/>
          </a:bodyPr>
          <a:lstStyle/>
          <a:p>
            <a:pPr marL="676656" lvl="1" algn="ctr">
              <a:buClr>
                <a:srgbClr val="FFFF00"/>
              </a:buClr>
            </a:pPr>
            <a:r>
              <a:rPr lang="en-US" sz="31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3rd-Order Intermodulation Distortion (IMD) vs. P</a:t>
            </a:r>
            <a:r>
              <a:rPr lang="en-US" sz="31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in</a:t>
            </a:r>
            <a:r>
              <a:rPr lang="en-US" sz="3100" b="1" cap="small" dirty="0">
                <a:solidFill>
                  <a:schemeClr val="bg1"/>
                </a:solidFill>
                <a:effectLst>
                  <a:outerShdw sx="0" sy="0">
                    <a:srgbClr val="000000"/>
                  </a:outerShdw>
                </a:effectLst>
                <a:latin typeface="Arial" panose="020B0604020202020204" pitchFamily="34" charset="0"/>
                <a:cs typeface="Arial" panose="020B0604020202020204" pitchFamily="34" charset="0"/>
              </a:rPr>
              <a:t> per Tone </a:t>
            </a:r>
            <a:br>
              <a:rPr lang="en-US" sz="31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cap="small" dirty="0">
                <a:solidFill>
                  <a:schemeClr val="bg1"/>
                </a:solidFill>
                <a:effectLst>
                  <a:outerShdw sx="0" sy="0">
                    <a:srgbClr val="000000"/>
                  </a:outerShdw>
                </a:effectLst>
                <a:latin typeface="Arial" panose="020B0604020202020204" pitchFamily="34" charset="0"/>
                <a:cs typeface="Arial" panose="020B0604020202020204" pitchFamily="34" charset="0"/>
              </a:rPr>
              <a:t>(Tone Frequencies: f</a:t>
            </a:r>
            <a:r>
              <a:rPr lang="en-US"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0</a:t>
            </a:r>
            <a:r>
              <a:rPr lang="en-US" cap="small" dirty="0">
                <a:solidFill>
                  <a:schemeClr val="bg1"/>
                </a:solidFill>
                <a:effectLst>
                  <a:outerShdw sx="0" sy="0">
                    <a:srgbClr val="000000"/>
                  </a:outerShdw>
                </a:effectLst>
                <a:latin typeface="Arial" panose="020B0604020202020204" pitchFamily="34" charset="0"/>
                <a:cs typeface="Arial" panose="020B0604020202020204" pitchFamily="34" charset="0"/>
              </a:rPr>
              <a:t>=27.5 GHz ± 2.5 MHz &amp; Tone Spacing: 5 MHz )</a:t>
            </a:r>
            <a:endParaRPr lang="en-US"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 icon&#10;&#10;Description automatically generated">
            <a:extLst>
              <a:ext uri="{FF2B5EF4-FFF2-40B4-BE49-F238E27FC236}">
                <a16:creationId xmlns:a16="http://schemas.microsoft.com/office/drawing/2014/main" id="{A4C61BAB-6FAE-E310-22F2-F025588AB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8" name="Content Placeholder 11" descr="A picture containing text, line, plot, screenshot&#10;&#10;Description automatically generated">
            <a:extLst>
              <a:ext uri="{FF2B5EF4-FFF2-40B4-BE49-F238E27FC236}">
                <a16:creationId xmlns:a16="http://schemas.microsoft.com/office/drawing/2014/main" id="{8711E518-C3AE-42C0-F9F6-B42B2226A52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394648" y="1415843"/>
            <a:ext cx="6224621" cy="4407032"/>
          </a:xfrm>
        </p:spPr>
      </p:pic>
      <p:pic>
        <p:nvPicPr>
          <p:cNvPr id="9" name="Graphic 8">
            <a:extLst>
              <a:ext uri="{FF2B5EF4-FFF2-40B4-BE49-F238E27FC236}">
                <a16:creationId xmlns:a16="http://schemas.microsoft.com/office/drawing/2014/main" id="{3372F22A-5859-1A11-852D-9D71459DA2D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43" y="0"/>
            <a:ext cx="1384778" cy="1384778"/>
          </a:xfrm>
          <a:prstGeom prst="rect">
            <a:avLst/>
          </a:prstGeom>
        </p:spPr>
      </p:pic>
      <p:sp>
        <p:nvSpPr>
          <p:cNvPr id="18" name="TextBox 17">
            <a:extLst>
              <a:ext uri="{FF2B5EF4-FFF2-40B4-BE49-F238E27FC236}">
                <a16:creationId xmlns:a16="http://schemas.microsoft.com/office/drawing/2014/main" id="{35AD3722-F453-CA42-8441-6F6A4C91EC17}"/>
              </a:ext>
            </a:extLst>
          </p:cNvPr>
          <p:cNvSpPr txBox="1"/>
          <p:nvPr/>
        </p:nvSpPr>
        <p:spPr>
          <a:xfrm>
            <a:off x="30480" y="5853941"/>
            <a:ext cx="8952959" cy="923330"/>
          </a:xfrm>
          <a:prstGeom prst="rect">
            <a:avLst/>
          </a:prstGeom>
          <a:noFill/>
        </p:spPr>
        <p:txBody>
          <a:bodyPr wrap="square" rtlCol="0">
            <a:spAutoFit/>
          </a:bodyPr>
          <a:lstStyle/>
          <a:p>
            <a:pPr marL="285750" indent="-285750">
              <a:buClr>
                <a:schemeClr val="bg1"/>
              </a:buClr>
              <a:buFont typeface="Wingdings" pitchFamily="2" charset="2"/>
              <a:buChar char="ü"/>
            </a:pPr>
            <a:r>
              <a:rPr lang="en-US" dirty="0">
                <a:solidFill>
                  <a:schemeClr val="bg1"/>
                </a:solidFill>
                <a:latin typeface="Arial" panose="020B0604020202020204" pitchFamily="34" charset="0"/>
                <a:ea typeface="SimSun" panose="02010600030101010101" pitchFamily="2" charset="-122"/>
                <a:cs typeface="Arial" panose="020B0604020202020204" pitchFamily="34" charset="0"/>
              </a:rPr>
              <a:t>The high OIP3 of 56 dBm demonstrated that the </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3rd-order IMD products generated is small.</a:t>
            </a:r>
            <a:r>
              <a:rPr lang="en-US" dirty="0">
                <a:solidFill>
                  <a:schemeClr val="bg1"/>
                </a:solidFill>
                <a:latin typeface="Arial" panose="020B0604020202020204" pitchFamily="34" charset="0"/>
                <a:ea typeface="SimSun" panose="02010600030101010101" pitchFamily="2" charset="-122"/>
                <a:cs typeface="Arial" panose="020B0604020202020204" pitchFamily="34" charset="0"/>
              </a:rPr>
              <a:t> Hence</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 interference signals generated within the cognitive radio channel bandwidth due to HPA nonlinearity is </a:t>
            </a:r>
            <a:r>
              <a:rPr lang="en-US" dirty="0">
                <a:solidFill>
                  <a:schemeClr val="bg1"/>
                </a:solidFill>
                <a:latin typeface="Arial" panose="020B0604020202020204" pitchFamily="34" charset="0"/>
                <a:ea typeface="SimSun" panose="02010600030101010101" pitchFamily="2" charset="-122"/>
                <a:cs typeface="Arial" panose="020B0604020202020204" pitchFamily="34" charset="0"/>
              </a:rPr>
              <a:t>also small</a:t>
            </a:r>
            <a:endPar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2337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Out-Of-Band Spectral Regrowth</a:t>
            </a:r>
            <a:endParaRPr lang="en-US" sz="28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 icon&#10;&#10;Description automatically generated">
            <a:extLst>
              <a:ext uri="{FF2B5EF4-FFF2-40B4-BE49-F238E27FC236}">
                <a16:creationId xmlns:a16="http://schemas.microsoft.com/office/drawing/2014/main" id="{A4C61BAB-6FAE-E310-22F2-F025588AB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
        <p:nvSpPr>
          <p:cNvPr id="4" name="Content Placeholder 3">
            <a:extLst>
              <a:ext uri="{FF2B5EF4-FFF2-40B4-BE49-F238E27FC236}">
                <a16:creationId xmlns:a16="http://schemas.microsoft.com/office/drawing/2014/main" id="{B9A8CD93-1376-D47A-4A2D-7A371CF49A88}"/>
              </a:ext>
            </a:extLst>
          </p:cNvPr>
          <p:cNvSpPr>
            <a:spLocks noGrp="1"/>
          </p:cNvSpPr>
          <p:nvPr>
            <p:ph idx="1"/>
          </p:nvPr>
        </p:nvSpPr>
        <p:spPr>
          <a:xfrm>
            <a:off x="33689" y="1462087"/>
            <a:ext cx="9032673" cy="1056823"/>
          </a:xfrm>
        </p:spPr>
        <p:txBody>
          <a:bodyPr>
            <a:normAutofit/>
          </a:bodyPr>
          <a:lstStyle/>
          <a:p>
            <a:pPr marL="285750" indent="-285750">
              <a:buClr>
                <a:schemeClr val="bg1"/>
              </a:buClr>
              <a:buFont typeface="Wingdings" pitchFamily="2" charset="2"/>
              <a:buChar char="ü"/>
            </a:pPr>
            <a:r>
              <a:rPr lang="en-US" sz="2000" dirty="0">
                <a:solidFill>
                  <a:schemeClr val="bg1"/>
                </a:solidFill>
                <a:latin typeface="Arial" panose="020B0604020202020204" pitchFamily="34" charset="0"/>
                <a:cs typeface="Arial" panose="020B0604020202020204" pitchFamily="34" charset="0"/>
              </a:rPr>
              <a:t>The out of band spectral regrowth is measured at 1-symbol rate (100 MHz) away from the center frequency or carrier frequency (27.5 GHz) for all four waveforms and the results are summarized below</a:t>
            </a:r>
          </a:p>
          <a:p>
            <a:endParaRPr lang="en-US" sz="2000" dirty="0">
              <a:solidFill>
                <a:schemeClr val="bg1"/>
              </a:solidFill>
            </a:endParaRPr>
          </a:p>
        </p:txBody>
      </p:sp>
      <p:graphicFrame>
        <p:nvGraphicFramePr>
          <p:cNvPr id="7" name="Table 14">
            <a:extLst>
              <a:ext uri="{FF2B5EF4-FFF2-40B4-BE49-F238E27FC236}">
                <a16:creationId xmlns:a16="http://schemas.microsoft.com/office/drawing/2014/main" id="{A43CA5D7-381F-FD02-BAF5-55E73C60B38C}"/>
              </a:ext>
            </a:extLst>
          </p:cNvPr>
          <p:cNvGraphicFramePr>
            <a:graphicFrameLocks/>
          </p:cNvGraphicFramePr>
          <p:nvPr>
            <p:extLst>
              <p:ext uri="{D42A27DB-BD31-4B8C-83A1-F6EECF244321}">
                <p14:modId xmlns:p14="http://schemas.microsoft.com/office/powerpoint/2010/main" val="1228632080"/>
              </p:ext>
            </p:extLst>
          </p:nvPr>
        </p:nvGraphicFramePr>
        <p:xfrm>
          <a:off x="720306" y="2764149"/>
          <a:ext cx="7703387" cy="2261180"/>
        </p:xfrm>
        <a:graphic>
          <a:graphicData uri="http://schemas.openxmlformats.org/drawingml/2006/table">
            <a:tbl>
              <a:tblPr firstRow="1" bandRow="1">
                <a:tableStyleId>{5C22544A-7EE6-4342-B048-85BDC9FD1C3A}</a:tableStyleId>
              </a:tblPr>
              <a:tblGrid>
                <a:gridCol w="2464224">
                  <a:extLst>
                    <a:ext uri="{9D8B030D-6E8A-4147-A177-3AD203B41FA5}">
                      <a16:colId xmlns:a16="http://schemas.microsoft.com/office/drawing/2014/main" val="2305832598"/>
                    </a:ext>
                  </a:extLst>
                </a:gridCol>
                <a:gridCol w="5239163">
                  <a:extLst>
                    <a:ext uri="{9D8B030D-6E8A-4147-A177-3AD203B41FA5}">
                      <a16:colId xmlns:a16="http://schemas.microsoft.com/office/drawing/2014/main" val="3298304318"/>
                    </a:ext>
                  </a:extLst>
                </a:gridCol>
              </a:tblGrid>
              <a:tr h="452236">
                <a:tc>
                  <a:txBody>
                    <a:bodyPr/>
                    <a:lstStyle/>
                    <a:p>
                      <a:pPr algn="ctr"/>
                      <a:r>
                        <a:rPr lang="en-US" dirty="0">
                          <a:solidFill>
                            <a:schemeClr val="bg1"/>
                          </a:solidFill>
                          <a:latin typeface="Arial" panose="020B0604020202020204" pitchFamily="34" charset="0"/>
                          <a:cs typeface="Arial" panose="020B0604020202020204" pitchFamily="34" charset="0"/>
                        </a:rPr>
                        <a:t>Waveform</a:t>
                      </a:r>
                    </a:p>
                  </a:txBody>
                  <a:tcPr/>
                </a:tc>
                <a:tc>
                  <a:txBody>
                    <a:bodyPr/>
                    <a:lstStyle/>
                    <a:p>
                      <a:pPr algn="ctr"/>
                      <a:r>
                        <a:rPr lang="en-US" dirty="0">
                          <a:latin typeface="Arial" panose="020B0604020202020204" pitchFamily="34" charset="0"/>
                          <a:cs typeface="Arial" panose="020B0604020202020204" pitchFamily="34" charset="0"/>
                        </a:rPr>
                        <a:t>Spectral Regrowth (</a:t>
                      </a:r>
                      <a:r>
                        <a:rPr lang="en-US" dirty="0" err="1">
                          <a:latin typeface="Arial" panose="020B0604020202020204" pitchFamily="34" charset="0"/>
                          <a:cs typeface="Arial" panose="020B0604020202020204" pitchFamily="34" charset="0"/>
                        </a:rPr>
                        <a:t>dBc</a:t>
                      </a:r>
                      <a:r>
                        <a:rPr lang="en-US" dirty="0">
                          <a:latin typeface="Arial" panose="020B0604020202020204" pitchFamily="34" charset="0"/>
                          <a:cs typeface="Arial" panose="020B0604020202020204" pitchFamily="34" charset="0"/>
                        </a:rPr>
                        <a:t>) (@27.6 GHz)</a:t>
                      </a:r>
                    </a:p>
                  </a:txBody>
                  <a:tcPr/>
                </a:tc>
                <a:extLst>
                  <a:ext uri="{0D108BD9-81ED-4DB2-BD59-A6C34878D82A}">
                    <a16:rowId xmlns:a16="http://schemas.microsoft.com/office/drawing/2014/main" val="3797954719"/>
                  </a:ext>
                </a:extLst>
              </a:tr>
              <a:tr h="452236">
                <a:tc>
                  <a:txBody>
                    <a:bodyPr/>
                    <a:lstStyle/>
                    <a:p>
                      <a:pPr algn="ctr"/>
                      <a:r>
                        <a:rPr lang="en-US" dirty="0">
                          <a:solidFill>
                            <a:srgbClr val="002060"/>
                          </a:solidFill>
                          <a:latin typeface="Arial" panose="020B0604020202020204" pitchFamily="34" charset="0"/>
                          <a:cs typeface="Arial" panose="020B0604020202020204" pitchFamily="34" charset="0"/>
                        </a:rPr>
                        <a:t>Offset-QPSK</a:t>
                      </a:r>
                    </a:p>
                  </a:txBody>
                  <a:tcPr/>
                </a:tc>
                <a:tc>
                  <a:txBody>
                    <a:bodyPr/>
                    <a:lstStyle/>
                    <a:p>
                      <a:pPr algn="ctr"/>
                      <a:r>
                        <a:rPr lang="en-US" dirty="0">
                          <a:solidFill>
                            <a:srgbClr val="002060"/>
                          </a:solidFill>
                          <a:latin typeface="Arial" panose="020B0604020202020204" pitchFamily="34" charset="0"/>
                          <a:cs typeface="Arial" panose="020B0604020202020204" pitchFamily="34" charset="0"/>
                        </a:rPr>
                        <a:t>-35.1</a:t>
                      </a:r>
                    </a:p>
                  </a:txBody>
                  <a:tcPr/>
                </a:tc>
                <a:extLst>
                  <a:ext uri="{0D108BD9-81ED-4DB2-BD59-A6C34878D82A}">
                    <a16:rowId xmlns:a16="http://schemas.microsoft.com/office/drawing/2014/main" val="1251064904"/>
                  </a:ext>
                </a:extLst>
              </a:tr>
              <a:tr h="452236">
                <a:tc>
                  <a:txBody>
                    <a:bodyPr/>
                    <a:lstStyle/>
                    <a:p>
                      <a:pPr algn="ctr"/>
                      <a:r>
                        <a:rPr lang="en-US" dirty="0">
                          <a:solidFill>
                            <a:srgbClr val="002060"/>
                          </a:solidFill>
                          <a:latin typeface="Arial" panose="020B0604020202020204" pitchFamily="34" charset="0"/>
                          <a:cs typeface="Arial" panose="020B0604020202020204" pitchFamily="34" charset="0"/>
                        </a:rPr>
                        <a:t>8PSK</a:t>
                      </a:r>
                    </a:p>
                  </a:txBody>
                  <a:tcPr/>
                </a:tc>
                <a:tc>
                  <a:txBody>
                    <a:bodyPr/>
                    <a:lstStyle/>
                    <a:p>
                      <a:pPr algn="ctr"/>
                      <a:r>
                        <a:rPr lang="en-US" dirty="0">
                          <a:solidFill>
                            <a:srgbClr val="002060"/>
                          </a:solidFill>
                          <a:latin typeface="Arial" panose="020B0604020202020204" pitchFamily="34" charset="0"/>
                          <a:cs typeface="Arial" panose="020B0604020202020204" pitchFamily="34" charset="0"/>
                        </a:rPr>
                        <a:t>-34.1</a:t>
                      </a:r>
                    </a:p>
                  </a:txBody>
                  <a:tcPr/>
                </a:tc>
                <a:extLst>
                  <a:ext uri="{0D108BD9-81ED-4DB2-BD59-A6C34878D82A}">
                    <a16:rowId xmlns:a16="http://schemas.microsoft.com/office/drawing/2014/main" val="727230446"/>
                  </a:ext>
                </a:extLst>
              </a:tr>
              <a:tr h="452236">
                <a:tc>
                  <a:txBody>
                    <a:bodyPr/>
                    <a:lstStyle/>
                    <a:p>
                      <a:pPr algn="ctr"/>
                      <a:r>
                        <a:rPr lang="en-US" dirty="0">
                          <a:solidFill>
                            <a:srgbClr val="002060"/>
                          </a:solidFill>
                          <a:latin typeface="Arial" panose="020B0604020202020204" pitchFamily="34" charset="0"/>
                          <a:cs typeface="Arial" panose="020B0604020202020204" pitchFamily="34" charset="0"/>
                        </a:rPr>
                        <a:t>16APSK</a:t>
                      </a:r>
                    </a:p>
                  </a:txBody>
                  <a:tcPr/>
                </a:tc>
                <a:tc>
                  <a:txBody>
                    <a:bodyPr/>
                    <a:lstStyle/>
                    <a:p>
                      <a:pPr algn="ctr"/>
                      <a:r>
                        <a:rPr lang="en-US" dirty="0">
                          <a:solidFill>
                            <a:srgbClr val="002060"/>
                          </a:solidFill>
                          <a:latin typeface="Arial" panose="020B0604020202020204" pitchFamily="34" charset="0"/>
                          <a:cs typeface="Arial" panose="020B0604020202020204" pitchFamily="34" charset="0"/>
                        </a:rPr>
                        <a:t>-32.8</a:t>
                      </a:r>
                    </a:p>
                  </a:txBody>
                  <a:tcPr/>
                </a:tc>
                <a:extLst>
                  <a:ext uri="{0D108BD9-81ED-4DB2-BD59-A6C34878D82A}">
                    <a16:rowId xmlns:a16="http://schemas.microsoft.com/office/drawing/2014/main" val="846045965"/>
                  </a:ext>
                </a:extLst>
              </a:tr>
              <a:tr h="452236">
                <a:tc>
                  <a:txBody>
                    <a:bodyPr/>
                    <a:lstStyle/>
                    <a:p>
                      <a:pPr algn="ctr"/>
                      <a:r>
                        <a:rPr lang="en-US" dirty="0">
                          <a:solidFill>
                            <a:srgbClr val="002060"/>
                          </a:solidFill>
                          <a:latin typeface="Arial" panose="020B0604020202020204" pitchFamily="34" charset="0"/>
                          <a:cs typeface="Arial" panose="020B0604020202020204" pitchFamily="34" charset="0"/>
                        </a:rPr>
                        <a:t>32APSK</a:t>
                      </a:r>
                    </a:p>
                  </a:txBody>
                  <a:tcPr/>
                </a:tc>
                <a:tc>
                  <a:txBody>
                    <a:bodyPr/>
                    <a:lstStyle/>
                    <a:p>
                      <a:pPr algn="ctr"/>
                      <a:r>
                        <a:rPr lang="en-US" dirty="0">
                          <a:solidFill>
                            <a:srgbClr val="002060"/>
                          </a:solidFill>
                          <a:latin typeface="Arial" panose="020B0604020202020204" pitchFamily="34" charset="0"/>
                          <a:cs typeface="Arial" panose="020B0604020202020204" pitchFamily="34" charset="0"/>
                        </a:rPr>
                        <a:t>-31.5</a:t>
                      </a:r>
                    </a:p>
                  </a:txBody>
                  <a:tcPr/>
                </a:tc>
                <a:extLst>
                  <a:ext uri="{0D108BD9-81ED-4DB2-BD59-A6C34878D82A}">
                    <a16:rowId xmlns:a16="http://schemas.microsoft.com/office/drawing/2014/main" val="2126575917"/>
                  </a:ext>
                </a:extLst>
              </a:tr>
            </a:tbl>
          </a:graphicData>
        </a:graphic>
      </p:graphicFrame>
      <p:sp>
        <p:nvSpPr>
          <p:cNvPr id="21" name="TextBox 20">
            <a:extLst>
              <a:ext uri="{FF2B5EF4-FFF2-40B4-BE49-F238E27FC236}">
                <a16:creationId xmlns:a16="http://schemas.microsoft.com/office/drawing/2014/main" id="{BACAEC1C-AF70-69A0-AAA2-46D54A68A866}"/>
              </a:ext>
            </a:extLst>
          </p:cNvPr>
          <p:cNvSpPr txBox="1"/>
          <p:nvPr/>
        </p:nvSpPr>
        <p:spPr>
          <a:xfrm>
            <a:off x="33689" y="5500742"/>
            <a:ext cx="9032672" cy="1261884"/>
          </a:xfrm>
          <a:prstGeom prst="rect">
            <a:avLst/>
          </a:prstGeom>
          <a:noFill/>
        </p:spPr>
        <p:txBody>
          <a:bodyPr wrap="square" rtlCol="0">
            <a:spAutoFit/>
          </a:bodyPr>
          <a:lstStyle/>
          <a:p>
            <a:pPr marL="285750" marR="0" indent="-285750" algn="just">
              <a:lnSpc>
                <a:spcPct val="95000"/>
              </a:lnSpc>
              <a:spcBef>
                <a:spcPts val="0"/>
              </a:spcBef>
              <a:spcAft>
                <a:spcPts val="600"/>
              </a:spcAft>
              <a:buClr>
                <a:schemeClr val="bg1"/>
              </a:buClr>
              <a:buFont typeface="Wingdings" pitchFamily="2" charset="2"/>
              <a:buChar char="ü"/>
              <a:tabLst>
                <a:tab pos="182880" algn="l"/>
              </a:tabLst>
            </a:pPr>
            <a:r>
              <a:rPr lang="en-US" sz="2000"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The </a:t>
            </a:r>
            <a:r>
              <a:rPr lang="x-none" sz="2000" spc="-5">
                <a:solidFill>
                  <a:schemeClr val="bg1"/>
                </a:solidFill>
                <a:effectLst/>
                <a:latin typeface="Arial" panose="020B0604020202020204" pitchFamily="34" charset="0"/>
                <a:ea typeface="SimSun" panose="02010600030101010101" pitchFamily="2" charset="-122"/>
                <a:cs typeface="Arial" panose="020B0604020202020204" pitchFamily="34" charset="0"/>
              </a:rPr>
              <a:t>data indicate that the spectral regrowth is less than –30 dBc, which demonstrates low adjacent channel interference or adjacent channel power ratio (ACPR)</a:t>
            </a:r>
            <a:r>
              <a:rPr lang="en-US" sz="2000"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 A cognitive radio with this capability enables roaming &amp; interoperability</a:t>
            </a:r>
          </a:p>
        </p:txBody>
      </p:sp>
      <p:pic>
        <p:nvPicPr>
          <p:cNvPr id="24" name="Graphic 23">
            <a:extLst>
              <a:ext uri="{FF2B5EF4-FFF2-40B4-BE49-F238E27FC236}">
                <a16:creationId xmlns:a16="http://schemas.microsoft.com/office/drawing/2014/main" id="{4A3BEC73-6611-568B-B95E-2091E08FD1E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spTree>
    <p:extLst>
      <p:ext uri="{BB962C8B-B14F-4D97-AF65-F5344CB8AC3E}">
        <p14:creationId xmlns:p14="http://schemas.microsoft.com/office/powerpoint/2010/main" val="70633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C/I vs. P</a:t>
            </a:r>
            <a:r>
              <a:rPr lang="en-US" sz="28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in</a:t>
            </a: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 per Tone</a:t>
            </a:r>
            <a:b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1600" cap="small" dirty="0">
                <a:solidFill>
                  <a:schemeClr val="bg1"/>
                </a:solidFill>
                <a:effectLst>
                  <a:outerShdw sx="0" sy="0">
                    <a:srgbClr val="000000"/>
                  </a:outerShdw>
                </a:effectLst>
                <a:latin typeface="Arial" panose="020B0604020202020204" pitchFamily="34" charset="0"/>
                <a:cs typeface="Arial" panose="020B0604020202020204" pitchFamily="34" charset="0"/>
              </a:rPr>
              <a:t>(Tone Frequencies: f</a:t>
            </a:r>
            <a:r>
              <a:rPr lang="en-US" sz="1600"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0</a:t>
            </a:r>
            <a:r>
              <a:rPr lang="en-US" sz="1600" cap="small" dirty="0">
                <a:solidFill>
                  <a:schemeClr val="bg1"/>
                </a:solidFill>
                <a:effectLst>
                  <a:outerShdw sx="0" sy="0">
                    <a:srgbClr val="000000"/>
                  </a:outerShdw>
                </a:effectLst>
                <a:latin typeface="Arial" panose="020B0604020202020204" pitchFamily="34" charset="0"/>
                <a:cs typeface="Arial" panose="020B0604020202020204" pitchFamily="34" charset="0"/>
              </a:rPr>
              <a:t>=27.5 GHz ± 2.5 MHz &amp; Tone Spacing: 5 MHz )</a:t>
            </a:r>
            <a:endParaRPr lang="en-US" sz="16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67532"/>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Logo, icon&#10;&#10;Description automatically generated">
            <a:extLst>
              <a:ext uri="{FF2B5EF4-FFF2-40B4-BE49-F238E27FC236}">
                <a16:creationId xmlns:a16="http://schemas.microsoft.com/office/drawing/2014/main" id="{054E315D-E4EE-CA6E-8709-1F24FB0B12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8" name="Graphic 7">
            <a:extLst>
              <a:ext uri="{FF2B5EF4-FFF2-40B4-BE49-F238E27FC236}">
                <a16:creationId xmlns:a16="http://schemas.microsoft.com/office/drawing/2014/main" id="{9A7B4D1C-FA63-1D95-AB33-258EE72AE6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878" y="2087"/>
            <a:ext cx="1384778" cy="1384778"/>
          </a:xfrm>
          <a:prstGeom prst="rect">
            <a:avLst/>
          </a:prstGeom>
        </p:spPr>
      </p:pic>
      <p:pic>
        <p:nvPicPr>
          <p:cNvPr id="9" name="Content Placeholder 11" descr="A picture containing text, diagram, line, plot&#10;&#10;Description automatically generated">
            <a:extLst>
              <a:ext uri="{FF2B5EF4-FFF2-40B4-BE49-F238E27FC236}">
                <a16:creationId xmlns:a16="http://schemas.microsoft.com/office/drawing/2014/main" id="{1336C179-812A-D617-2931-040D24B10BB0}"/>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619218" y="1413111"/>
            <a:ext cx="5480321" cy="4031778"/>
          </a:xfrm>
        </p:spPr>
      </p:pic>
      <p:sp>
        <p:nvSpPr>
          <p:cNvPr id="11" name="TextBox 10">
            <a:extLst>
              <a:ext uri="{FF2B5EF4-FFF2-40B4-BE49-F238E27FC236}">
                <a16:creationId xmlns:a16="http://schemas.microsoft.com/office/drawing/2014/main" id="{9AFF5C8D-F068-B278-FFAE-4F6399A03EDC}"/>
              </a:ext>
            </a:extLst>
          </p:cNvPr>
          <p:cNvSpPr txBox="1"/>
          <p:nvPr/>
        </p:nvSpPr>
        <p:spPr>
          <a:xfrm>
            <a:off x="49756" y="5625976"/>
            <a:ext cx="8999353" cy="1200329"/>
          </a:xfrm>
          <a:prstGeom prst="rect">
            <a:avLst/>
          </a:prstGeom>
          <a:noFill/>
        </p:spPr>
        <p:txBody>
          <a:bodyPr wrap="square" rtlCol="0">
            <a:spAutoFit/>
          </a:bodyPr>
          <a:lstStyle/>
          <a:p>
            <a:pPr marL="285750" indent="-285750">
              <a:buClr>
                <a:schemeClr val="bg1"/>
              </a:buClr>
              <a:buFont typeface="Wingdings" pitchFamily="2" charset="2"/>
              <a:buChar char="ü"/>
            </a:pP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C/I is less than –50.0 </a:t>
            </a:r>
            <a:r>
              <a:rPr lang="en-US" sz="18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dBc</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 initially &amp; gradually increases to about –20.0 </a:t>
            </a:r>
            <a:r>
              <a:rPr lang="en-US" sz="18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dBc</a:t>
            </a:r>
            <a:r>
              <a:rPr lang="en-US" sz="1800" dirty="0">
                <a:solidFill>
                  <a:schemeClr val="bg1"/>
                </a:solidFill>
                <a:effectLst/>
                <a:latin typeface="Arial" panose="020B0604020202020204" pitchFamily="34" charset="0"/>
                <a:ea typeface="SimSun" panose="02010600030101010101" pitchFamily="2" charset="-122"/>
                <a:cs typeface="Arial" panose="020B0604020202020204" pitchFamily="34" charset="0"/>
              </a:rPr>
              <a:t> as the HPA is driven from small signal to the 1-dB compression point &amp; beyond. This feature enables roaming without needing complex lookup tables to prevent adjacent band interference</a:t>
            </a:r>
          </a:p>
        </p:txBody>
      </p:sp>
    </p:spTree>
    <p:extLst>
      <p:ext uri="{BB962C8B-B14F-4D97-AF65-F5344CB8AC3E}">
        <p14:creationId xmlns:p14="http://schemas.microsoft.com/office/powerpoint/2010/main" val="314029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12476" y="4176"/>
            <a:ext cx="7441255" cy="1325563"/>
          </a:xfrm>
          <a:solidFill>
            <a:schemeClr val="accent5">
              <a:lumMod val="75000"/>
            </a:schemeClr>
          </a:solidFill>
        </p:spPr>
        <p:txBody>
          <a:bodyPr>
            <a:normAutofit/>
          </a:bodyPr>
          <a:lstStyle/>
          <a:p>
            <a:pPr marL="676656" lvl="1" algn="ctr">
              <a:buClr>
                <a:srgbClr val="FFFF00"/>
              </a:buClr>
            </a:pP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Noise Figure vs. Frequency</a:t>
            </a:r>
            <a:endParaRPr lang="en-US" sz="28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FDE920-1623-2AFC-97FA-99CD681A5892}"/>
              </a:ext>
            </a:extLst>
          </p:cNvPr>
          <p:cNvSpPr txBox="1"/>
          <p:nvPr/>
        </p:nvSpPr>
        <p:spPr>
          <a:xfrm>
            <a:off x="69011" y="5798146"/>
            <a:ext cx="9074989" cy="923330"/>
          </a:xfrm>
          <a:prstGeom prst="rect">
            <a:avLst/>
          </a:prstGeom>
          <a:noFill/>
        </p:spPr>
        <p:txBody>
          <a:bodyPr wrap="square" rtlCol="0">
            <a:spAutoFit/>
          </a:bodyPr>
          <a:lstStyle/>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In a cognitive radio while transmitting a HPA with low noise figure (≤9.0 dB) implies less S/N ratio degradation of the adjacent channels &amp; while receiving less deviation of the constellation points from their desired locations</a:t>
            </a:r>
          </a:p>
        </p:txBody>
      </p:sp>
      <p:pic>
        <p:nvPicPr>
          <p:cNvPr id="9" name="Picture 8" descr="Logo, icon&#10;&#10;Description automatically generated">
            <a:extLst>
              <a:ext uri="{FF2B5EF4-FFF2-40B4-BE49-F238E27FC236}">
                <a16:creationId xmlns:a16="http://schemas.microsoft.com/office/drawing/2014/main" id="{6323B76E-7105-8B1E-8D33-1756A0E19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11" name="Content Placeholder 11" descr="A picture containing text, line, plot, font&#10;&#10;Description automatically generated">
            <a:extLst>
              <a:ext uri="{FF2B5EF4-FFF2-40B4-BE49-F238E27FC236}">
                <a16:creationId xmlns:a16="http://schemas.microsoft.com/office/drawing/2014/main" id="{627AB437-2A93-0FB0-902A-1BEDD7AE93E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33106" y="1750779"/>
            <a:ext cx="8877787" cy="3580956"/>
          </a:xfrm>
        </p:spPr>
      </p:pic>
      <p:pic>
        <p:nvPicPr>
          <p:cNvPr id="12" name="Graphic 11">
            <a:extLst>
              <a:ext uri="{FF2B5EF4-FFF2-40B4-BE49-F238E27FC236}">
                <a16:creationId xmlns:a16="http://schemas.microsoft.com/office/drawing/2014/main" id="{F813D0EA-BCEA-747B-1A25-DF212F57456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78" y="0"/>
            <a:ext cx="1384778" cy="1384778"/>
          </a:xfrm>
          <a:prstGeom prst="rect">
            <a:avLst/>
          </a:prstGeom>
        </p:spPr>
      </p:pic>
    </p:spTree>
    <p:extLst>
      <p:ext uri="{BB962C8B-B14F-4D97-AF65-F5344CB8AC3E}">
        <p14:creationId xmlns:p14="http://schemas.microsoft.com/office/powerpoint/2010/main" val="331580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64644" cy="1325563"/>
          </a:xfrm>
          <a:solidFill>
            <a:schemeClr val="accent5">
              <a:lumMod val="75000"/>
            </a:schemeClr>
          </a:solidFill>
        </p:spPr>
        <p:txBody>
          <a:bodyPr>
            <a:noAutofit/>
          </a:bodyPr>
          <a:lstStyle/>
          <a:p>
            <a:pPr marL="676656" lvl="1" algn="ctr">
              <a:buClr>
                <a:srgbClr val="FFFF00"/>
              </a:buClr>
            </a:pPr>
            <a:r>
              <a:rPr lang="en-US" sz="2400" b="1" cap="small" dirty="0">
                <a:solidFill>
                  <a:schemeClr val="bg1"/>
                </a:solidFill>
                <a:effectLst>
                  <a:outerShdw sx="0" sy="0">
                    <a:srgbClr val="000000"/>
                  </a:outerShdw>
                </a:effectLst>
                <a:latin typeface="Arial" panose="020B0604020202020204" pitchFamily="34" charset="0"/>
                <a:cs typeface="Arial" panose="020B0604020202020204" pitchFamily="34" charset="0"/>
              </a:rPr>
              <a:t>Measured SSB Phase Noise Spectral Power Density vs. Frequency Offset </a:t>
            </a:r>
            <a:br>
              <a:rPr lang="en-US" sz="2400" b="1" cap="small" dirty="0">
                <a:solidFill>
                  <a:schemeClr val="bg1"/>
                </a:solidFill>
                <a:effectLst>
                  <a:outerShdw sx="0" sy="0">
                    <a:srgbClr val="000000"/>
                  </a:outerShdw>
                </a:effectLst>
                <a:latin typeface="Arial" panose="020B0604020202020204" pitchFamily="34" charset="0"/>
                <a:cs typeface="Arial" panose="020B0604020202020204" pitchFamily="34" charset="0"/>
              </a:rPr>
            </a:br>
            <a:r>
              <a:rPr lang="en-US" sz="2400" b="1" cap="small" dirty="0">
                <a:solidFill>
                  <a:schemeClr val="bg1"/>
                </a:solidFill>
                <a:effectLst>
                  <a:outerShdw sx="0" sy="0">
                    <a:srgbClr val="000000"/>
                  </a:outerShdw>
                </a:effectLst>
                <a:latin typeface="Arial" panose="020B0604020202020204" pitchFamily="34" charset="0"/>
                <a:cs typeface="Arial" panose="020B0604020202020204" pitchFamily="34" charset="0"/>
              </a:rPr>
              <a:t>from F</a:t>
            </a:r>
            <a:r>
              <a:rPr lang="en-US" sz="2400" b="1" cap="small" baseline="-25000" dirty="0">
                <a:solidFill>
                  <a:schemeClr val="bg1"/>
                </a:solidFill>
                <a:effectLst>
                  <a:outerShdw sx="0" sy="0">
                    <a:srgbClr val="000000"/>
                  </a:outerShdw>
                </a:effectLst>
                <a:latin typeface="Arial" panose="020B0604020202020204" pitchFamily="34" charset="0"/>
                <a:cs typeface="Arial" panose="020B0604020202020204" pitchFamily="34" charset="0"/>
              </a:rPr>
              <a:t>0</a:t>
            </a:r>
            <a:r>
              <a:rPr lang="en-US" sz="2400" b="1" cap="small" dirty="0">
                <a:solidFill>
                  <a:schemeClr val="bg1"/>
                </a:solidFill>
                <a:effectLst>
                  <a:outerShdw sx="0" sy="0">
                    <a:srgbClr val="000000"/>
                  </a:outerShdw>
                </a:effectLst>
                <a:latin typeface="Arial" panose="020B0604020202020204" pitchFamily="34" charset="0"/>
                <a:cs typeface="Arial" panose="020B0604020202020204" pitchFamily="34" charset="0"/>
              </a:rPr>
              <a:t> = 27.5 GHz</a:t>
            </a:r>
            <a:endParaRPr lang="en-US" sz="2400"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FDE920-1623-2AFC-97FA-99CD681A5892}"/>
              </a:ext>
            </a:extLst>
          </p:cNvPr>
          <p:cNvSpPr txBox="1"/>
          <p:nvPr/>
        </p:nvSpPr>
        <p:spPr>
          <a:xfrm>
            <a:off x="33688" y="5902975"/>
            <a:ext cx="9024047" cy="923330"/>
          </a:xfrm>
          <a:prstGeom prst="rect">
            <a:avLst/>
          </a:prstGeom>
          <a:noFill/>
        </p:spPr>
        <p:txBody>
          <a:bodyPr wrap="square" rtlCol="0">
            <a:spAutoFit/>
          </a:bodyPr>
          <a:lstStyle/>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The HPA phase noise spectrum is compliant with the standards</a:t>
            </a:r>
          </a:p>
          <a:p>
            <a:pPr marL="285750" indent="-285750">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Low HPA phase noise implies less rotation of the waveform constellation points which improves BER performance of the cognitive radio</a:t>
            </a:r>
          </a:p>
        </p:txBody>
      </p:sp>
      <p:pic>
        <p:nvPicPr>
          <p:cNvPr id="10" name="Picture 9" descr="Logo, icon&#10;&#10;Description automatically generated">
            <a:extLst>
              <a:ext uri="{FF2B5EF4-FFF2-40B4-BE49-F238E27FC236}">
                <a16:creationId xmlns:a16="http://schemas.microsoft.com/office/drawing/2014/main" id="{59FA5010-7AB9-4CA1-128B-2295BDA173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3522" y="144900"/>
            <a:ext cx="1050478" cy="859832"/>
          </a:xfrm>
          <a:prstGeom prst="rect">
            <a:avLst/>
          </a:prstGeom>
          <a:effectLst/>
        </p:spPr>
      </p:pic>
      <p:pic>
        <p:nvPicPr>
          <p:cNvPr id="11" name="Content Placeholder 6" descr="A picture containing text, line, plot, slope&#10;&#10;Description automatically generated">
            <a:extLst>
              <a:ext uri="{FF2B5EF4-FFF2-40B4-BE49-F238E27FC236}">
                <a16:creationId xmlns:a16="http://schemas.microsoft.com/office/drawing/2014/main" id="{2AFAED30-0301-3A9C-4FD6-0DC394001C4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23358" y="1422775"/>
            <a:ext cx="5581291" cy="3920192"/>
          </a:xfrm>
        </p:spPr>
      </p:pic>
      <p:sp>
        <p:nvSpPr>
          <p:cNvPr id="13" name="TextBox 12">
            <a:extLst>
              <a:ext uri="{FF2B5EF4-FFF2-40B4-BE49-F238E27FC236}">
                <a16:creationId xmlns:a16="http://schemas.microsoft.com/office/drawing/2014/main" id="{ADDC718E-FE26-1817-3CA5-5E3B08A9807A}"/>
              </a:ext>
            </a:extLst>
          </p:cNvPr>
          <p:cNvSpPr txBox="1"/>
          <p:nvPr/>
        </p:nvSpPr>
        <p:spPr>
          <a:xfrm>
            <a:off x="-1" y="5327337"/>
            <a:ext cx="8950961" cy="646331"/>
          </a:xfrm>
          <a:prstGeom prst="rect">
            <a:avLst/>
          </a:prstGeom>
          <a:noFill/>
        </p:spPr>
        <p:txBody>
          <a:bodyPr wrap="square" rtlCol="0">
            <a:spAutoFit/>
          </a:bodyPr>
          <a:lstStyle/>
          <a:p>
            <a:pPr algn="ctr"/>
            <a:r>
              <a:rPr lang="en-US" sz="1800" cap="small" dirty="0">
                <a:solidFill>
                  <a:schemeClr val="bg1"/>
                </a:solidFill>
                <a:effectLst>
                  <a:outerShdw sx="0" sy="0">
                    <a:srgbClr val="000000"/>
                  </a:outerShdw>
                </a:effectLst>
                <a:latin typeface="Arial" panose="020B0604020202020204" pitchFamily="34" charset="0"/>
                <a:cs typeface="Arial" panose="020B0604020202020204" pitchFamily="34" charset="0"/>
              </a:rPr>
              <a:t>The red, green, and black dotted lines are the MIL-STD-188-164C &amp; DVB-S2X aggregate Phase Noise &amp; Professional Services Masks, respectively</a:t>
            </a:r>
            <a:endParaRPr lang="en-US" dirty="0">
              <a:solidFill>
                <a:schemeClr val="bg1"/>
              </a:solidFill>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43CBAA0B-E92C-F791-8711-FAA053D4E54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688" y="0"/>
            <a:ext cx="1384778" cy="1384778"/>
          </a:xfrm>
          <a:prstGeom prst="rect">
            <a:avLst/>
          </a:prstGeom>
        </p:spPr>
      </p:pic>
    </p:spTree>
    <p:extLst>
      <p:ext uri="{BB962C8B-B14F-4D97-AF65-F5344CB8AC3E}">
        <p14:creationId xmlns:p14="http://schemas.microsoft.com/office/powerpoint/2010/main" val="29706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886700" cy="1325563"/>
          </a:xfrm>
          <a:solidFill>
            <a:schemeClr val="accent5">
              <a:lumMod val="75000"/>
            </a:schemeClr>
          </a:solidFill>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Abstract</a:t>
            </a:r>
          </a:p>
        </p:txBody>
      </p:sp>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35828" y="1495424"/>
            <a:ext cx="9108172" cy="5260971"/>
          </a:xfrm>
          <a:solidFill>
            <a:schemeClr val="accent5">
              <a:lumMod val="75000"/>
            </a:schemeClr>
          </a:solidFill>
        </p:spPr>
        <p:txBody>
          <a:bodyPr>
            <a:normAutofit fontScale="92500" lnSpcReduction="10000"/>
          </a:bodyPr>
          <a:lstStyle/>
          <a:p>
            <a:pPr indent="0">
              <a:buClr>
                <a:srgbClr val="FFFF00"/>
              </a:buClr>
              <a:buNone/>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The feasibility of Ka-band </a:t>
            </a:r>
            <a:r>
              <a:rPr lang="en-US"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GaN</a:t>
            </a: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-on-</a:t>
            </a:r>
            <a:r>
              <a:rPr lang="en-US"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SiC</a:t>
            </a: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 MMIC based balanced high power amplifier (HPA) for science data downlinks from NASA’s Lunar mission assets in space is investigated. </a:t>
            </a:r>
          </a:p>
          <a:p>
            <a:pPr indent="0">
              <a:buClr>
                <a:srgbClr val="FFFF00"/>
              </a:buClr>
              <a:buNone/>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The HPA combines the RF output power from two PAs using a rectangular waveguide based 3-dB hybrid coupler. </a:t>
            </a:r>
          </a:p>
          <a:p>
            <a:pPr indent="0">
              <a:buClr>
                <a:srgbClr val="FFFF00"/>
              </a:buClr>
              <a:buNone/>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The investigation includes characterizing the HPA for the overall RF output power, Gain, PAE, RMS EVM for offset-QPSK, 8PSK, 16APSK, and 32APSK waveforms, Spectrum, 3rd order IMD products, noise figure, phase noise, &amp; group delay. </a:t>
            </a:r>
          </a:p>
          <a:p>
            <a:pPr indent="0">
              <a:buClr>
                <a:srgbClr val="FFFF00"/>
              </a:buClr>
              <a:buNone/>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The HPA has high P</a:t>
            </a:r>
            <a:r>
              <a:rPr lang="en-US" baseline="-25000" dirty="0">
                <a:solidFill>
                  <a:schemeClr val="bg1"/>
                </a:solidFill>
                <a:effectLst/>
                <a:latin typeface="Arial" panose="020B0604020202020204" pitchFamily="34" charset="0"/>
                <a:ea typeface="SimSun" panose="02010600030101010101" pitchFamily="2" charset="-122"/>
                <a:cs typeface="Arial" panose="020B0604020202020204" pitchFamily="34" charset="0"/>
              </a:rPr>
              <a:t>out</a:t>
            </a: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 and good linearity and can support high data rate downlinks from the surface and vicinity of the Moon to Earth. </a:t>
            </a:r>
            <a:endParaRPr lang="en-US"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EA729CF1-4EC4-860E-2A62-0C3694486A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4" name="Graphic 3">
            <a:extLst>
              <a:ext uri="{FF2B5EF4-FFF2-40B4-BE49-F238E27FC236}">
                <a16:creationId xmlns:a16="http://schemas.microsoft.com/office/drawing/2014/main" id="{8E7443B9-ACB3-47E3-A4DA-A4039CBAF3C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9427"/>
            <a:ext cx="1384778" cy="1384778"/>
          </a:xfrm>
          <a:prstGeom prst="rect">
            <a:avLst/>
          </a:prstGeom>
        </p:spPr>
      </p:pic>
    </p:spTree>
    <p:extLst>
      <p:ext uri="{BB962C8B-B14F-4D97-AF65-F5344CB8AC3E}">
        <p14:creationId xmlns:p14="http://schemas.microsoft.com/office/powerpoint/2010/main" val="1074429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64644" cy="1325563"/>
          </a:xfrm>
          <a:solidFill>
            <a:schemeClr val="accent5">
              <a:lumMod val="75000"/>
            </a:schemeClr>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Test Result Summary</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 icon&#10;&#10;Description automatically generated">
            <a:extLst>
              <a:ext uri="{FF2B5EF4-FFF2-40B4-BE49-F238E27FC236}">
                <a16:creationId xmlns:a16="http://schemas.microsoft.com/office/drawing/2014/main" id="{59FA5010-7AB9-4CA1-128B-2295BDA173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3522" y="144900"/>
            <a:ext cx="1050478" cy="859832"/>
          </a:xfrm>
          <a:prstGeom prst="rect">
            <a:avLst/>
          </a:prstGeom>
          <a:effectLst/>
        </p:spPr>
      </p:pic>
      <p:sp>
        <p:nvSpPr>
          <p:cNvPr id="4" name="Content Placeholder 3">
            <a:extLst>
              <a:ext uri="{FF2B5EF4-FFF2-40B4-BE49-F238E27FC236}">
                <a16:creationId xmlns:a16="http://schemas.microsoft.com/office/drawing/2014/main" id="{25BD0D6A-749C-41A2-F5B8-7C9F443560ED}"/>
              </a:ext>
            </a:extLst>
          </p:cNvPr>
          <p:cNvSpPr>
            <a:spLocks noGrp="1"/>
          </p:cNvSpPr>
          <p:nvPr>
            <p:ph idx="1"/>
          </p:nvPr>
        </p:nvSpPr>
        <p:spPr>
          <a:xfrm>
            <a:off x="2820298" y="3542282"/>
            <a:ext cx="3503403" cy="762286"/>
          </a:xfrm>
        </p:spPr>
        <p:txBody>
          <a:bodyPr/>
          <a:lstStyle/>
          <a:p>
            <a:endParaRPr lang="en-US" dirty="0"/>
          </a:p>
        </p:txBody>
      </p:sp>
      <p:graphicFrame>
        <p:nvGraphicFramePr>
          <p:cNvPr id="9" name="Table 14">
            <a:extLst>
              <a:ext uri="{FF2B5EF4-FFF2-40B4-BE49-F238E27FC236}">
                <a16:creationId xmlns:a16="http://schemas.microsoft.com/office/drawing/2014/main" id="{A27D3393-32F0-75B8-5E43-EC7F4B52E2CD}"/>
              </a:ext>
            </a:extLst>
          </p:cNvPr>
          <p:cNvGraphicFramePr>
            <a:graphicFrameLocks/>
          </p:cNvGraphicFramePr>
          <p:nvPr>
            <p:extLst>
              <p:ext uri="{D42A27DB-BD31-4B8C-83A1-F6EECF244321}">
                <p14:modId xmlns:p14="http://schemas.microsoft.com/office/powerpoint/2010/main" val="2083329724"/>
              </p:ext>
            </p:extLst>
          </p:nvPr>
        </p:nvGraphicFramePr>
        <p:xfrm>
          <a:off x="181155" y="1422775"/>
          <a:ext cx="8755811" cy="5403526"/>
        </p:xfrm>
        <a:graphic>
          <a:graphicData uri="http://schemas.openxmlformats.org/drawingml/2006/table">
            <a:tbl>
              <a:tblPr firstRow="1" bandRow="1">
                <a:tableStyleId>{5C22544A-7EE6-4342-B048-85BDC9FD1C3A}</a:tableStyleId>
              </a:tblPr>
              <a:tblGrid>
                <a:gridCol w="6590865">
                  <a:extLst>
                    <a:ext uri="{9D8B030D-6E8A-4147-A177-3AD203B41FA5}">
                      <a16:colId xmlns:a16="http://schemas.microsoft.com/office/drawing/2014/main" val="2305832598"/>
                    </a:ext>
                  </a:extLst>
                </a:gridCol>
                <a:gridCol w="2164946">
                  <a:extLst>
                    <a:ext uri="{9D8B030D-6E8A-4147-A177-3AD203B41FA5}">
                      <a16:colId xmlns:a16="http://schemas.microsoft.com/office/drawing/2014/main" val="3298304318"/>
                    </a:ext>
                  </a:extLst>
                </a:gridCol>
              </a:tblGrid>
              <a:tr h="397238">
                <a:tc>
                  <a:txBody>
                    <a:bodyPr/>
                    <a:lstStyle/>
                    <a:p>
                      <a:pPr marL="0" marR="0" algn="ctr">
                        <a:spcBef>
                          <a:spcPts val="0"/>
                        </a:spcBef>
                        <a:spcAft>
                          <a:spcPts val="0"/>
                        </a:spcAft>
                      </a:pPr>
                      <a:r>
                        <a:rPr lang="en-US" sz="1200" b="1" dirty="0">
                          <a:effectLst/>
                          <a:latin typeface="Arial" panose="020B0604020202020204" pitchFamily="34" charset="0"/>
                          <a:ea typeface="SimSun" panose="02010600030101010101" pitchFamily="2" charset="-122"/>
                          <a:cs typeface="Arial" panose="020B0604020202020204" pitchFamily="34" charset="0"/>
                        </a:rPr>
                        <a:t>Parameter</a:t>
                      </a:r>
                      <a:endParaRPr lang="en-US"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a:effectLst/>
                          <a:latin typeface="Arial" panose="020B0604020202020204" pitchFamily="34" charset="0"/>
                          <a:ea typeface="SimSun" panose="02010600030101010101" pitchFamily="2" charset="-122"/>
                          <a:cs typeface="Arial" panose="020B0604020202020204" pitchFamily="34" charset="0"/>
                        </a:rPr>
                        <a:t>Measured Value</a:t>
                      </a:r>
                      <a:endParaRPr lang="en-US"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97954719"/>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Frequency Range (GHz) </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27.5±1.0</a:t>
                      </a:r>
                    </a:p>
                  </a:txBody>
                  <a:tcPr marL="68580" marR="68580" marT="0" marB="0" anchor="ctr"/>
                </a:tc>
                <a:extLst>
                  <a:ext uri="{0D108BD9-81ED-4DB2-BD59-A6C34878D82A}">
                    <a16:rowId xmlns:a16="http://schemas.microsoft.com/office/drawing/2014/main" val="1251064904"/>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Output Power (</a:t>
                      </a:r>
                      <a:r>
                        <a:rPr lang="en-US" sz="12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P</a:t>
                      </a:r>
                      <a:r>
                        <a:rPr lang="en-US" sz="1200" baseline="-250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sat</a:t>
                      </a: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 (dBm)</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40.8±0.4 (12±1.2 W)</a:t>
                      </a:r>
                    </a:p>
                  </a:txBody>
                  <a:tcPr marL="68580" marR="68580" marT="0" marB="0" anchor="ctr"/>
                </a:tc>
                <a:extLst>
                  <a:ext uri="{0D108BD9-81ED-4DB2-BD59-A6C34878D82A}">
                    <a16:rowId xmlns:a16="http://schemas.microsoft.com/office/drawing/2014/main" val="727230446"/>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Small Signal Gain (dB)</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30.0±0.75</a:t>
                      </a:r>
                    </a:p>
                  </a:txBody>
                  <a:tcPr marL="68580" marR="68580" marT="0" marB="0" anchor="ctr"/>
                </a:tc>
                <a:extLst>
                  <a:ext uri="{0D108BD9-81ED-4DB2-BD59-A6C34878D82A}">
                    <a16:rowId xmlns:a16="http://schemas.microsoft.com/office/drawing/2014/main" val="846045965"/>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Peak PAE (%)</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17.6±1.7</a:t>
                      </a:r>
                    </a:p>
                  </a:txBody>
                  <a:tcPr marL="68580" marR="68580" marT="0" marB="0" anchor="ctr"/>
                </a:tc>
                <a:extLst>
                  <a:ext uri="{0D108BD9-81ED-4DB2-BD59-A6C34878D82A}">
                    <a16:rowId xmlns:a16="http://schemas.microsoft.com/office/drawing/2014/main" val="2126575917"/>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Gain at peak PAE (dB)</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23.5±1.1</a:t>
                      </a:r>
                    </a:p>
                  </a:txBody>
                  <a:tcPr marL="68580" marR="68580" marT="0" marB="0" anchor="ctr"/>
                </a:tc>
                <a:extLst>
                  <a:ext uri="{0D108BD9-81ED-4DB2-BD59-A6C34878D82A}">
                    <a16:rowId xmlns:a16="http://schemas.microsoft.com/office/drawing/2014/main" val="1639786786"/>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Return Loss (dB)</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&lt; –10.0</a:t>
                      </a:r>
                    </a:p>
                  </a:txBody>
                  <a:tcPr marL="68580" marR="68580" marT="0" marB="0" anchor="ctr"/>
                </a:tc>
                <a:extLst>
                  <a:ext uri="{0D108BD9-81ED-4DB2-BD59-A6C34878D82A}">
                    <a16:rowId xmlns:a16="http://schemas.microsoft.com/office/drawing/2014/main" val="3095651885"/>
                  </a:ext>
                </a:extLst>
              </a:tr>
              <a:tr h="457096">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RMS EVM Offset-QPSK, 8PSK, 16APSK, and 32APSK </a:t>
                      </a:r>
                    </a:p>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(Drive at 1-dB compression point and carrier frequency of 27.5 GHz)</a:t>
                      </a:r>
                    </a:p>
                  </a:txBody>
                  <a:tcPr marL="68580" marR="68580" marT="0" marB="0" anchor="ctr"/>
                </a:tc>
                <a:tc>
                  <a:txBody>
                    <a:bodyPr/>
                    <a:lstStyle/>
                    <a:p>
                      <a:pPr marL="0" marR="0" algn="ctr">
                        <a:spcBef>
                          <a:spcPts val="0"/>
                        </a:spcBef>
                        <a:spcAft>
                          <a:spcPts val="0"/>
                        </a:spcAft>
                      </a:pPr>
                      <a:r>
                        <a:rPr lang="en-US" sz="1200">
                          <a:solidFill>
                            <a:srgbClr val="002060"/>
                          </a:solidFill>
                          <a:effectLst/>
                          <a:latin typeface="Arial" panose="020B0604020202020204" pitchFamily="34" charset="0"/>
                          <a:ea typeface="SimSun" panose="02010600030101010101" pitchFamily="2" charset="-122"/>
                          <a:cs typeface="Arial" panose="020B0604020202020204" pitchFamily="34" charset="0"/>
                        </a:rPr>
                        <a:t>≤ 6%</a:t>
                      </a:r>
                    </a:p>
                  </a:txBody>
                  <a:tcPr marL="68580" marR="68580" marT="0" marB="0" anchor="ctr"/>
                </a:tc>
                <a:extLst>
                  <a:ext uri="{0D108BD9-81ED-4DB2-BD59-A6C34878D82A}">
                    <a16:rowId xmlns:a16="http://schemas.microsoft.com/office/drawing/2014/main" val="2391411100"/>
                  </a:ext>
                </a:extLst>
              </a:tr>
              <a:tr h="457096">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Out-of-Band Spectral Regrowth (</a:t>
                      </a:r>
                      <a:r>
                        <a:rPr lang="en-US" sz="12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dBc</a:t>
                      </a: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 </a:t>
                      </a:r>
                      <a:b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b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 27.6 GHz</a:t>
                      </a:r>
                    </a:p>
                  </a:txBody>
                  <a:tcPr marL="68580" marR="68580" marT="0" marB="0" anchor="ctr"/>
                </a:tc>
                <a:tc>
                  <a:txBody>
                    <a:bodyPr/>
                    <a:lstStyle/>
                    <a:p>
                      <a:pPr marL="0" marR="0" algn="ctr">
                        <a:spcBef>
                          <a:spcPts val="0"/>
                        </a:spcBef>
                        <a:spcAft>
                          <a:spcPts val="0"/>
                        </a:spcAft>
                      </a:pPr>
                      <a:r>
                        <a:rPr lang="en-US" sz="1200">
                          <a:solidFill>
                            <a:srgbClr val="002060"/>
                          </a:solidFill>
                          <a:effectLst/>
                          <a:latin typeface="Arial" panose="020B0604020202020204" pitchFamily="34" charset="0"/>
                          <a:ea typeface="SimSun" panose="02010600030101010101" pitchFamily="2" charset="-122"/>
                          <a:cs typeface="Arial" panose="020B0604020202020204" pitchFamily="34" charset="0"/>
                        </a:rPr>
                        <a:t>&lt; –30.0 dBc</a:t>
                      </a:r>
                    </a:p>
                  </a:txBody>
                  <a:tcPr marL="68580" marR="68580" marT="0" marB="0" anchor="ctr"/>
                </a:tc>
                <a:extLst>
                  <a:ext uri="{0D108BD9-81ED-4DB2-BD59-A6C34878D82A}">
                    <a16:rowId xmlns:a16="http://schemas.microsoft.com/office/drawing/2014/main" val="1359592473"/>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OIP3 (dBm) at carrier frequency of 27.5 GHz</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56</a:t>
                      </a:r>
                    </a:p>
                  </a:txBody>
                  <a:tcPr marL="68580" marR="68580" marT="0" marB="0" anchor="ctr"/>
                </a:tc>
                <a:extLst>
                  <a:ext uri="{0D108BD9-81ED-4DB2-BD59-A6C34878D82A}">
                    <a16:rowId xmlns:a16="http://schemas.microsoft.com/office/drawing/2014/main" val="2219597318"/>
                  </a:ext>
                </a:extLst>
              </a:tr>
              <a:tr h="397238">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Noise Figure (dB) across the above frequency range</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&lt; 9.0</a:t>
                      </a:r>
                    </a:p>
                  </a:txBody>
                  <a:tcPr marL="68580" marR="68580" marT="0" marB="0" anchor="ctr"/>
                </a:tc>
                <a:extLst>
                  <a:ext uri="{0D108BD9-81ED-4DB2-BD59-A6C34878D82A}">
                    <a16:rowId xmlns:a16="http://schemas.microsoft.com/office/drawing/2014/main" val="269615086"/>
                  </a:ext>
                </a:extLst>
              </a:tr>
              <a:tr h="457096">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SSB Phase Noise Power Density (</a:t>
                      </a:r>
                      <a:r>
                        <a:rPr lang="en-US" sz="12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dBc</a:t>
                      </a: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/Hz)</a:t>
                      </a:r>
                    </a:p>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(Drive at 1-dB compression point)</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Compliant with the MIL-STD Mask</a:t>
                      </a:r>
                    </a:p>
                  </a:txBody>
                  <a:tcPr marL="68580" marR="68580" marT="0" marB="0" anchor="ctr"/>
                </a:tc>
                <a:extLst>
                  <a:ext uri="{0D108BD9-81ED-4DB2-BD59-A6C34878D82A}">
                    <a16:rowId xmlns:a16="http://schemas.microsoft.com/office/drawing/2014/main" val="2048021751"/>
                  </a:ext>
                </a:extLst>
              </a:tr>
              <a:tr h="457096">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Group Delay (ns) (Over 320 MHz band centered at 27.5 GHz)</a:t>
                      </a:r>
                    </a:p>
                  </a:txBody>
                  <a:tcPr marL="68580" marR="68580" marT="0" marB="0" anchor="ctr"/>
                </a:tc>
                <a:tc>
                  <a:txBody>
                    <a:bodyPr/>
                    <a:lstStyle/>
                    <a:p>
                      <a:pPr marL="0" marR="0" algn="ctr">
                        <a:spcBef>
                          <a:spcPts val="0"/>
                        </a:spcBef>
                        <a:spcAft>
                          <a:spcPts val="0"/>
                        </a:spcAft>
                      </a:pPr>
                      <a:r>
                        <a:rPr lang="en-US" sz="1200" dirty="0">
                          <a:solidFill>
                            <a:srgbClr val="002060"/>
                          </a:solidFill>
                          <a:effectLst/>
                          <a:latin typeface="Arial" panose="020B0604020202020204" pitchFamily="34" charset="0"/>
                          <a:ea typeface="SimSun" panose="02010600030101010101" pitchFamily="2" charset="-122"/>
                          <a:cs typeface="Arial" panose="020B0604020202020204" pitchFamily="34" charset="0"/>
                        </a:rPr>
                        <a:t>2.0±0.33</a:t>
                      </a:r>
                    </a:p>
                  </a:txBody>
                  <a:tcPr marL="68580" marR="68580" marT="0" marB="0" anchor="ctr"/>
                </a:tc>
                <a:extLst>
                  <a:ext uri="{0D108BD9-81ED-4DB2-BD59-A6C34878D82A}">
                    <a16:rowId xmlns:a16="http://schemas.microsoft.com/office/drawing/2014/main" val="2233568072"/>
                  </a:ext>
                </a:extLst>
              </a:tr>
            </a:tbl>
          </a:graphicData>
        </a:graphic>
      </p:graphicFrame>
      <p:pic>
        <p:nvPicPr>
          <p:cNvPr id="12" name="Graphic 11">
            <a:extLst>
              <a:ext uri="{FF2B5EF4-FFF2-40B4-BE49-F238E27FC236}">
                <a16:creationId xmlns:a16="http://schemas.microsoft.com/office/drawing/2014/main" id="{5E0AE204-801A-0433-61B5-77DB39253E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315" y="2087"/>
            <a:ext cx="1384778" cy="1384778"/>
          </a:xfrm>
          <a:prstGeom prst="rect">
            <a:avLst/>
          </a:prstGeom>
        </p:spPr>
      </p:pic>
    </p:spTree>
    <p:extLst>
      <p:ext uri="{BB962C8B-B14F-4D97-AF65-F5344CB8AC3E}">
        <p14:creationId xmlns:p14="http://schemas.microsoft.com/office/powerpoint/2010/main" val="197142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64644" cy="1325563"/>
          </a:xfrm>
          <a:solidFill>
            <a:schemeClr val="accent5">
              <a:lumMod val="75000"/>
            </a:schemeClr>
          </a:solidFill>
        </p:spPr>
        <p:txBody>
          <a:bodyPr>
            <a:noAutofit/>
          </a:bodyPr>
          <a:lstStyle/>
          <a:p>
            <a:pPr marL="676656" lvl="1" algn="ctr">
              <a:buClr>
                <a:srgbClr val="FFFF00"/>
              </a:buClr>
            </a:pPr>
            <a:r>
              <a:rPr lang="en-US" sz="2400" b="1" cap="small" dirty="0">
                <a:solidFill>
                  <a:schemeClr val="bg1"/>
                </a:solidFill>
                <a:effectLst/>
                <a:latin typeface="Arial" panose="020B0604020202020204" pitchFamily="34" charset="0"/>
                <a:ea typeface="SimSun" panose="02010600030101010101" pitchFamily="2" charset="-122"/>
                <a:cs typeface="Arial" panose="020B0604020202020204" pitchFamily="34" charset="0"/>
              </a:rPr>
              <a:t>Summary of Power Amplifier Performance Characteristics vs. Benefits to Cognitive Radio Platforms</a:t>
            </a:r>
            <a:endParaRPr lang="en-US" sz="2800"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 icon&#10;&#10;Description automatically generated">
            <a:extLst>
              <a:ext uri="{FF2B5EF4-FFF2-40B4-BE49-F238E27FC236}">
                <a16:creationId xmlns:a16="http://schemas.microsoft.com/office/drawing/2014/main" id="{59FA5010-7AB9-4CA1-128B-2295BDA173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3522" y="144900"/>
            <a:ext cx="1050478" cy="859832"/>
          </a:xfrm>
          <a:prstGeom prst="rect">
            <a:avLst/>
          </a:prstGeom>
          <a:effectLst/>
        </p:spPr>
      </p:pic>
      <p:sp>
        <p:nvSpPr>
          <p:cNvPr id="4" name="Content Placeholder 3">
            <a:extLst>
              <a:ext uri="{FF2B5EF4-FFF2-40B4-BE49-F238E27FC236}">
                <a16:creationId xmlns:a16="http://schemas.microsoft.com/office/drawing/2014/main" id="{25BD0D6A-749C-41A2-F5B8-7C9F443560ED}"/>
              </a:ext>
            </a:extLst>
          </p:cNvPr>
          <p:cNvSpPr>
            <a:spLocks noGrp="1"/>
          </p:cNvSpPr>
          <p:nvPr>
            <p:ph idx="1"/>
          </p:nvPr>
        </p:nvSpPr>
        <p:spPr>
          <a:xfrm>
            <a:off x="2820298" y="3542282"/>
            <a:ext cx="3503403" cy="762286"/>
          </a:xfrm>
        </p:spPr>
        <p:txBody>
          <a:bodyPr/>
          <a:lstStyle/>
          <a:p>
            <a:endParaRPr lang="en-US" dirty="0"/>
          </a:p>
        </p:txBody>
      </p:sp>
      <p:graphicFrame>
        <p:nvGraphicFramePr>
          <p:cNvPr id="9" name="Table 14">
            <a:extLst>
              <a:ext uri="{FF2B5EF4-FFF2-40B4-BE49-F238E27FC236}">
                <a16:creationId xmlns:a16="http://schemas.microsoft.com/office/drawing/2014/main" id="{A27D3393-32F0-75B8-5E43-EC7F4B52E2CD}"/>
              </a:ext>
            </a:extLst>
          </p:cNvPr>
          <p:cNvGraphicFramePr>
            <a:graphicFrameLocks/>
          </p:cNvGraphicFramePr>
          <p:nvPr/>
        </p:nvGraphicFramePr>
        <p:xfrm>
          <a:off x="43567" y="1402083"/>
          <a:ext cx="9031422" cy="5394498"/>
        </p:xfrm>
        <a:graphic>
          <a:graphicData uri="http://schemas.openxmlformats.org/drawingml/2006/table">
            <a:tbl>
              <a:tblPr firstRow="1" bandRow="1">
                <a:tableStyleId>{5C22544A-7EE6-4342-B048-85BDC9FD1C3A}</a:tableStyleId>
              </a:tblPr>
              <a:tblGrid>
                <a:gridCol w="2144406">
                  <a:extLst>
                    <a:ext uri="{9D8B030D-6E8A-4147-A177-3AD203B41FA5}">
                      <a16:colId xmlns:a16="http://schemas.microsoft.com/office/drawing/2014/main" val="2305832598"/>
                    </a:ext>
                  </a:extLst>
                </a:gridCol>
                <a:gridCol w="6887016">
                  <a:extLst>
                    <a:ext uri="{9D8B030D-6E8A-4147-A177-3AD203B41FA5}">
                      <a16:colId xmlns:a16="http://schemas.microsoft.com/office/drawing/2014/main" val="3298304318"/>
                    </a:ext>
                  </a:extLst>
                </a:gridCol>
              </a:tblGrid>
              <a:tr h="596556">
                <a:tc>
                  <a:txBody>
                    <a:bodyPr/>
                    <a:lstStyle/>
                    <a:p>
                      <a:pPr marL="0" marR="0" algn="ctr">
                        <a:spcBef>
                          <a:spcPts val="0"/>
                        </a:spcBef>
                        <a:spcAft>
                          <a:spcPts val="0"/>
                        </a:spcAft>
                      </a:pPr>
                      <a:r>
                        <a:rPr lang="en-US" sz="2000" b="1" kern="1200" dirty="0">
                          <a:solidFill>
                            <a:schemeClr val="bg1"/>
                          </a:solidFill>
                          <a:effectLst/>
                          <a:latin typeface="Arial" panose="020B0604020202020204" pitchFamily="34" charset="0"/>
                          <a:ea typeface="+mn-ea"/>
                          <a:cs typeface="Arial" panose="020B0604020202020204" pitchFamily="34" charset="0"/>
                        </a:rPr>
                        <a:t>Performance Characteristics</a:t>
                      </a:r>
                      <a:r>
                        <a:rPr lang="en-US" sz="2000" dirty="0">
                          <a:solidFill>
                            <a:schemeClr val="bg1"/>
                          </a:solidFill>
                          <a:effectLst/>
                          <a:latin typeface="Arial" panose="020B0604020202020204" pitchFamily="34" charset="0"/>
                          <a:cs typeface="Arial" panose="020B0604020202020204" pitchFamily="34" charset="0"/>
                        </a:rPr>
                        <a:t> </a:t>
                      </a:r>
                      <a:endParaRPr lang="en-US" sz="20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a:solidFill>
                            <a:schemeClr val="bg1"/>
                          </a:solidFill>
                          <a:effectLst/>
                          <a:latin typeface="Arial" panose="020B0604020202020204" pitchFamily="34" charset="0"/>
                          <a:ea typeface="SimSun" panose="02010600030101010101" pitchFamily="2" charset="-122"/>
                          <a:cs typeface="Arial" panose="020B0604020202020204" pitchFamily="34" charset="0"/>
                        </a:rPr>
                        <a:t>Benefits to Cognitive Radio Platforms</a:t>
                      </a:r>
                      <a:endParaRPr lang="en-US" sz="20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797954719"/>
                  </a:ext>
                </a:extLst>
              </a:tr>
              <a:tr h="536901">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Wide bandwidth</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Enables tunability &amp; seamless interoperability across legacy space networks</a:t>
                      </a:r>
                    </a:p>
                  </a:txBody>
                  <a:tcPr marL="68580" marR="68580" marT="0" marB="0"/>
                </a:tc>
                <a:extLst>
                  <a:ext uri="{0D108BD9-81ED-4DB2-BD59-A6C34878D82A}">
                    <a16:rowId xmlns:a16="http://schemas.microsoft.com/office/drawing/2014/main" val="1251064904"/>
                  </a:ext>
                </a:extLst>
              </a:tr>
              <a:tr h="536901">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High </a:t>
                      </a:r>
                      <a:r>
                        <a:rPr lang="en-US" sz="18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P</a:t>
                      </a:r>
                      <a:r>
                        <a:rPr lang="en-US" sz="1800" baseline="-25000" dirty="0" err="1">
                          <a:solidFill>
                            <a:srgbClr val="002060"/>
                          </a:solidFill>
                          <a:effectLst/>
                          <a:latin typeface="Arial" panose="020B0604020202020204" pitchFamily="34" charset="0"/>
                          <a:ea typeface="SimSun" panose="02010600030101010101" pitchFamily="2" charset="-122"/>
                          <a:cs typeface="Arial" panose="020B0604020202020204" pitchFamily="34" charset="0"/>
                        </a:rPr>
                        <a:t>sat</a:t>
                      </a: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 , Gain, and PAE</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Improves communication distance or range, smaller size &amp; mass, and reduces power dissipation which improves thermal reliability</a:t>
                      </a:r>
                    </a:p>
                  </a:txBody>
                  <a:tcPr marL="68580" marR="68580" marT="0" marB="0"/>
                </a:tc>
                <a:extLst>
                  <a:ext uri="{0D108BD9-81ED-4DB2-BD59-A6C34878D82A}">
                    <a16:rowId xmlns:a16="http://schemas.microsoft.com/office/drawing/2014/main" val="727230446"/>
                  </a:ext>
                </a:extLst>
              </a:tr>
              <a:tr h="1073801">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Amplifies higher-order waveforms with low EVM</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Good linearity &amp; improves spectral efficiency which enhances throughput.</a:t>
                      </a:r>
                    </a:p>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Enables supporting CCSDS compliant waveforms used by NASA &amp; DVB-S2 waveforms used by commercial service providers</a:t>
                      </a:r>
                    </a:p>
                  </a:txBody>
                  <a:tcPr marL="68580" marR="68580" marT="0" marB="0"/>
                </a:tc>
                <a:extLst>
                  <a:ext uri="{0D108BD9-81ED-4DB2-BD59-A6C34878D82A}">
                    <a16:rowId xmlns:a16="http://schemas.microsoft.com/office/drawing/2014/main" val="846045965"/>
                  </a:ext>
                </a:extLst>
              </a:tr>
              <a:tr h="536901">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out-of-band spectral regrowth</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adjacent channel interference. Compliance with NTIA mask requirements. Enables roaming &amp; interoperability.</a:t>
                      </a:r>
                    </a:p>
                  </a:txBody>
                  <a:tcPr marL="68580" marR="68580" marT="0" marB="0"/>
                </a:tc>
                <a:extLst>
                  <a:ext uri="{0D108BD9-81ED-4DB2-BD59-A6C34878D82A}">
                    <a16:rowId xmlns:a16="http://schemas.microsoft.com/office/drawing/2014/main" val="2126575917"/>
                  </a:ext>
                </a:extLst>
              </a:tr>
              <a:tr h="536901">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High 3rd-order intercept point</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Interference signals generated within the radio’s bandwidth due to amplifier nonlinearity </a:t>
                      </a:r>
                      <a:r>
                        <a:rPr lang="en-US" sz="1800">
                          <a:solidFill>
                            <a:srgbClr val="002060"/>
                          </a:solidFill>
                          <a:effectLst/>
                          <a:latin typeface="Arial" panose="020B0604020202020204" pitchFamily="34" charset="0"/>
                          <a:ea typeface="SimSun" panose="02010600030101010101" pitchFamily="2" charset="-122"/>
                          <a:cs typeface="Arial" panose="020B0604020202020204" pitchFamily="34" charset="0"/>
                        </a:rPr>
                        <a:t>is small. </a:t>
                      </a: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Enables roaming</a:t>
                      </a:r>
                    </a:p>
                  </a:txBody>
                  <a:tcPr marL="68580" marR="68580" marT="0" marB="0"/>
                </a:tc>
                <a:extLst>
                  <a:ext uri="{0D108BD9-81ED-4DB2-BD59-A6C34878D82A}">
                    <a16:rowId xmlns:a16="http://schemas.microsoft.com/office/drawing/2014/main" val="1639786786"/>
                  </a:ext>
                </a:extLst>
              </a:tr>
              <a:tr h="317802">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noise figure</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While transmitting, less S/N degradation of adjacent channels</a:t>
                      </a:r>
                    </a:p>
                  </a:txBody>
                  <a:tcPr marL="68580" marR="68580" marT="0" marB="0"/>
                </a:tc>
                <a:extLst>
                  <a:ext uri="{0D108BD9-81ED-4DB2-BD59-A6C34878D82A}">
                    <a16:rowId xmlns:a16="http://schemas.microsoft.com/office/drawing/2014/main" val="3095651885"/>
                  </a:ext>
                </a:extLst>
              </a:tr>
              <a:tr h="587628">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phase noise</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rotation of waveform constellation point which improves BER.</a:t>
                      </a:r>
                    </a:p>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Compliance with standards</a:t>
                      </a:r>
                    </a:p>
                  </a:txBody>
                  <a:tcPr marL="68580" marR="68580" marT="0" marB="0"/>
                </a:tc>
                <a:extLst>
                  <a:ext uri="{0D108BD9-81ED-4DB2-BD59-A6C34878D82A}">
                    <a16:rowId xmlns:a16="http://schemas.microsoft.com/office/drawing/2014/main" val="2391411100"/>
                  </a:ext>
                </a:extLst>
              </a:tr>
              <a:tr h="587628">
                <a:tc>
                  <a:txBody>
                    <a:bodyPr/>
                    <a:lstStyle/>
                    <a:p>
                      <a:pPr marL="0" marR="0" algn="ctr">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group delay</a:t>
                      </a:r>
                    </a:p>
                  </a:txBody>
                  <a:tcPr marL="68580" marR="68580" marT="0" marB="0"/>
                </a:tc>
                <a:tc>
                  <a:txBody>
                    <a:bodyPr/>
                    <a:lstStyle/>
                    <a:p>
                      <a:pPr marL="0" marR="0" algn="l">
                        <a:spcBef>
                          <a:spcPts val="0"/>
                        </a:spcBef>
                        <a:spcAft>
                          <a:spcPts val="0"/>
                        </a:spcAft>
                      </a:pPr>
                      <a:r>
                        <a:rPr lang="en-US" sz="1800" dirty="0">
                          <a:solidFill>
                            <a:srgbClr val="002060"/>
                          </a:solidFill>
                          <a:effectLst/>
                          <a:latin typeface="Arial" panose="020B0604020202020204" pitchFamily="34" charset="0"/>
                          <a:ea typeface="SimSun" panose="02010600030101010101" pitchFamily="2" charset="-122"/>
                          <a:cs typeface="Arial" panose="020B0604020202020204" pitchFamily="34" charset="0"/>
                        </a:rPr>
                        <a:t>Low phase distortion which improves BER</a:t>
                      </a:r>
                    </a:p>
                  </a:txBody>
                  <a:tcPr marL="68580" marR="68580" marT="0" marB="0"/>
                </a:tc>
                <a:extLst>
                  <a:ext uri="{0D108BD9-81ED-4DB2-BD59-A6C34878D82A}">
                    <a16:rowId xmlns:a16="http://schemas.microsoft.com/office/drawing/2014/main" val="1359592473"/>
                  </a:ext>
                </a:extLst>
              </a:tr>
            </a:tbl>
          </a:graphicData>
        </a:graphic>
      </p:graphicFrame>
      <p:pic>
        <p:nvPicPr>
          <p:cNvPr id="12" name="Graphic 11">
            <a:extLst>
              <a:ext uri="{FF2B5EF4-FFF2-40B4-BE49-F238E27FC236}">
                <a16:creationId xmlns:a16="http://schemas.microsoft.com/office/drawing/2014/main" id="{5E0AE204-801A-0433-61B5-77DB39253E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5" y="2087"/>
            <a:ext cx="1384778" cy="1384778"/>
          </a:xfrm>
          <a:prstGeom prst="rect">
            <a:avLst/>
          </a:prstGeom>
        </p:spPr>
      </p:pic>
    </p:spTree>
    <p:extLst>
      <p:ext uri="{BB962C8B-B14F-4D97-AF65-F5344CB8AC3E}">
        <p14:creationId xmlns:p14="http://schemas.microsoft.com/office/powerpoint/2010/main" val="40106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cap="small" dirty="0">
                <a:solidFill>
                  <a:schemeClr val="bg1"/>
                </a:solidFill>
                <a:effectLst>
                  <a:outerShdw sx="0" sy="0">
                    <a:srgbClr val="000000"/>
                  </a:outerShdw>
                </a:effectLst>
                <a:latin typeface="Arial" panose="020B0604020202020204" pitchFamily="34" charset="0"/>
                <a:cs typeface="Arial" panose="020B0604020202020204" pitchFamily="34" charset="0"/>
              </a:rPr>
              <a:t>Potential Use Cases for Cognitive Radio Platforms with Wideband HPA</a:t>
            </a:r>
            <a:endParaRPr lang="en-US" sz="2800"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Logo, icon&#10;&#10;Description automatically generated">
            <a:extLst>
              <a:ext uri="{FF2B5EF4-FFF2-40B4-BE49-F238E27FC236}">
                <a16:creationId xmlns:a16="http://schemas.microsoft.com/office/drawing/2014/main" id="{A4C61BAB-6FAE-E310-22F2-F025588AB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
        <p:nvSpPr>
          <p:cNvPr id="13" name="Content Placeholder 4">
            <a:extLst>
              <a:ext uri="{FF2B5EF4-FFF2-40B4-BE49-F238E27FC236}">
                <a16:creationId xmlns:a16="http://schemas.microsoft.com/office/drawing/2014/main" id="{B62EC07D-C717-7793-594D-7E66FFC0C98F}"/>
              </a:ext>
            </a:extLst>
          </p:cNvPr>
          <p:cNvSpPr>
            <a:spLocks noGrp="1"/>
          </p:cNvSpPr>
          <p:nvPr>
            <p:ph idx="1"/>
          </p:nvPr>
        </p:nvSpPr>
        <p:spPr>
          <a:xfrm>
            <a:off x="69011" y="1462086"/>
            <a:ext cx="8980098" cy="5259381"/>
          </a:xfrm>
        </p:spPr>
        <p:txBody>
          <a:bodyPr>
            <a:normAutofit fontScale="85000" lnSpcReduction="20000"/>
          </a:bodyPr>
          <a:lstStyle/>
          <a:p>
            <a:pPr>
              <a:buClr>
                <a:schemeClr val="bg1"/>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Wide Tunable Bandwidth</a:t>
            </a:r>
          </a:p>
          <a:p>
            <a:pPr lvl="1">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Enables interoperability between several space network service providers especially in the near-Earth domain</a:t>
            </a:r>
          </a:p>
          <a:p>
            <a:pPr lvl="2">
              <a:buClr>
                <a:schemeClr val="bg1"/>
              </a:buClr>
              <a:buFont typeface="Wingdings" pitchFamily="2" charset="2"/>
              <a:buChar char="§"/>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This flexibility can be leveraged by an intelligent agent that resides onboard to optimize the selection of a provider by trading several factors, such as cost, latency, &amp; peak data rates, &amp; considering real-time &amp; learned performance, such as weather, availability, &amp; interference</a:t>
            </a:r>
            <a:endParaRPr lang="en-US" dirty="0">
              <a:solidFill>
                <a:schemeClr val="bg1"/>
              </a:solidFill>
              <a:latin typeface="Arial" panose="020B0604020202020204" pitchFamily="34" charset="0"/>
              <a:cs typeface="Arial" panose="020B0604020202020204" pitchFamily="34" charset="0"/>
            </a:endParaRPr>
          </a:p>
          <a:p>
            <a:pPr>
              <a:buClr>
                <a:schemeClr val="bg1"/>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Higher-Order Modulation Waveform Amplification</a:t>
            </a:r>
          </a:p>
          <a:p>
            <a:pPr lvl="1">
              <a:buClr>
                <a:schemeClr val="bg1"/>
              </a:buClr>
              <a:buFont typeface="Wingdings" pitchFamily="2" charset="2"/>
              <a:buChar char="ü"/>
            </a:pPr>
            <a:r>
              <a:rPr lang="en-US" dirty="0">
                <a:solidFill>
                  <a:schemeClr val="bg1"/>
                </a:solidFill>
                <a:latin typeface="Arial" panose="020B0604020202020204" pitchFamily="34" charset="0"/>
                <a:cs typeface="Arial" panose="020B0604020202020204" pitchFamily="34" charset="0"/>
              </a:rPr>
              <a:t>Capable of amplifying higher-order modulation waveforms with low EVM of ≤6%</a:t>
            </a:r>
          </a:p>
          <a:p>
            <a:pPr lvl="2">
              <a:buClr>
                <a:schemeClr val="bg1"/>
              </a:buClr>
              <a:buFont typeface="Wingdings" pitchFamily="2" charset="2"/>
              <a:buChar char="§"/>
            </a:pPr>
            <a:r>
              <a:rPr lang="en-US" dirty="0">
                <a:solidFill>
                  <a:schemeClr val="bg1"/>
                </a:solidFill>
                <a:effectLst/>
                <a:latin typeface="Arial" panose="020B0604020202020204" pitchFamily="34" charset="0"/>
                <a:ea typeface="SimSun" panose="02010600030101010101" pitchFamily="2" charset="-122"/>
                <a:cs typeface="Arial" panose="020B0604020202020204" pitchFamily="34" charset="0"/>
              </a:rPr>
              <a:t>This is significant because it allows standards such as DVB-S2 to allow frame-by-frame selection of modulation from QPSK to 32APSK, allowing the onboard intelligent agent to trade </a:t>
            </a:r>
            <a:r>
              <a:rPr lang="en-US" spc="-10" dirty="0">
                <a:solidFill>
                  <a:schemeClr val="bg1"/>
                </a:solidFill>
                <a:effectLst/>
                <a:latin typeface="Arial" panose="020B0604020202020204" pitchFamily="34" charset="0"/>
                <a:ea typeface="SimSun" panose="02010600030101010101" pitchFamily="2" charset="-122"/>
                <a:cs typeface="Arial" panose="020B0604020202020204" pitchFamily="34" charset="0"/>
              </a:rPr>
              <a:t>reliability vs. throughput &amp; spectral efficiency</a:t>
            </a:r>
          </a:p>
          <a:p>
            <a:pPr>
              <a:buClr>
                <a:schemeClr val="bg1"/>
              </a:buClr>
              <a:buFont typeface="Wingdings" pitchFamily="2" charset="2"/>
              <a:buChar char="Ø"/>
            </a:pPr>
            <a:r>
              <a:rPr lang="en-US" spc="-10" dirty="0">
                <a:solidFill>
                  <a:schemeClr val="bg1"/>
                </a:solidFill>
                <a:latin typeface="Arial" panose="020B0604020202020204" pitchFamily="34" charset="0"/>
                <a:ea typeface="SimSun" panose="02010600030101010101" pitchFamily="2" charset="-122"/>
                <a:cs typeface="Arial" panose="020B0604020202020204" pitchFamily="34" charset="0"/>
              </a:rPr>
              <a:t>Low Intermodulation Distortion Interference</a:t>
            </a:r>
          </a:p>
          <a:p>
            <a:pPr lvl="1">
              <a:buClr>
                <a:schemeClr val="bg1"/>
              </a:buClr>
              <a:buFont typeface="Wingdings" pitchFamily="2" charset="2"/>
              <a:buChar char="ü"/>
            </a:pPr>
            <a:r>
              <a:rPr lang="en-US" spc="-10" dirty="0">
                <a:solidFill>
                  <a:schemeClr val="bg1"/>
                </a:solidFill>
                <a:latin typeface="Arial" panose="020B0604020202020204" pitchFamily="34" charset="0"/>
                <a:ea typeface="SimSun" panose="02010600030101010101" pitchFamily="2" charset="-122"/>
                <a:cs typeface="Arial" panose="020B0604020202020204" pitchFamily="34" charset="0"/>
              </a:rPr>
              <a:t>Output OIP3 is on the order of 56 dBm &amp; C/I is ≤-50 </a:t>
            </a:r>
            <a:r>
              <a:rPr lang="en-US" spc="-10" dirty="0" err="1">
                <a:solidFill>
                  <a:schemeClr val="bg1"/>
                </a:solidFill>
                <a:latin typeface="Arial" panose="020B0604020202020204" pitchFamily="34" charset="0"/>
                <a:ea typeface="SimSun" panose="02010600030101010101" pitchFamily="2" charset="-122"/>
                <a:cs typeface="Arial" panose="020B0604020202020204" pitchFamily="34" charset="0"/>
              </a:rPr>
              <a:t>dBc</a:t>
            </a:r>
            <a:r>
              <a:rPr lang="en-US" spc="-10" dirty="0">
                <a:solidFill>
                  <a:schemeClr val="bg1"/>
                </a:solidFill>
                <a:latin typeface="Arial" panose="020B0604020202020204" pitchFamily="34" charset="0"/>
                <a:ea typeface="SimSun" panose="02010600030101010101" pitchFamily="2" charset="-122"/>
                <a:cs typeface="Arial" panose="020B0604020202020204" pitchFamily="34" charset="0"/>
              </a:rPr>
              <a:t> initially &amp; gradually increases to -20 </a:t>
            </a:r>
            <a:r>
              <a:rPr lang="en-US" spc="-10" dirty="0" err="1">
                <a:solidFill>
                  <a:schemeClr val="bg1"/>
                </a:solidFill>
                <a:latin typeface="Arial" panose="020B0604020202020204" pitchFamily="34" charset="0"/>
                <a:ea typeface="SimSun" panose="02010600030101010101" pitchFamily="2" charset="-122"/>
                <a:cs typeface="Arial" panose="020B0604020202020204" pitchFamily="34" charset="0"/>
              </a:rPr>
              <a:t>dBc</a:t>
            </a:r>
            <a:r>
              <a:rPr lang="en-US" spc="-10" dirty="0">
                <a:solidFill>
                  <a:schemeClr val="bg1"/>
                </a:solidFill>
                <a:latin typeface="Arial" panose="020B0604020202020204" pitchFamily="34" charset="0"/>
                <a:ea typeface="SimSun" panose="02010600030101010101" pitchFamily="2" charset="-122"/>
                <a:cs typeface="Arial" panose="020B0604020202020204" pitchFamily="34" charset="0"/>
              </a:rPr>
              <a:t> when driven from small signal to the 1-dB compression point</a:t>
            </a:r>
          </a:p>
          <a:p>
            <a:pPr lvl="2">
              <a:buClr>
                <a:schemeClr val="bg1"/>
              </a:buClr>
              <a:buFont typeface="Wingdings" pitchFamily="2" charset="2"/>
              <a:buChar char="§"/>
            </a:pPr>
            <a:r>
              <a:rPr lang="en-US" dirty="0">
                <a:solidFill>
                  <a:schemeClr val="bg1"/>
                </a:solidFill>
                <a:latin typeface="Arial" panose="020B0604020202020204" pitchFamily="34" charset="0"/>
                <a:cs typeface="Arial" panose="020B0604020202020204" pitchFamily="34" charset="0"/>
              </a:rPr>
              <a:t>This characteristic is important for a lunar relay satellite that is transmitting data to several user assets on the lunar surface using FDMA technique. An intelligent agent on the relay satellite could determine which of the several users are within the wide service area that needs to be contacted at any given time</a:t>
            </a:r>
          </a:p>
        </p:txBody>
      </p:sp>
      <p:pic>
        <p:nvPicPr>
          <p:cNvPr id="14" name="Graphic 13">
            <a:extLst>
              <a:ext uri="{FF2B5EF4-FFF2-40B4-BE49-F238E27FC236}">
                <a16:creationId xmlns:a16="http://schemas.microsoft.com/office/drawing/2014/main" id="{E0DD48CB-25D3-F689-B221-96BE8DFC9A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27" y="11304"/>
            <a:ext cx="1384778" cy="1384778"/>
          </a:xfrm>
          <a:prstGeom prst="rect">
            <a:avLst/>
          </a:prstGeom>
        </p:spPr>
      </p:pic>
    </p:spTree>
    <p:extLst>
      <p:ext uri="{BB962C8B-B14F-4D97-AF65-F5344CB8AC3E}">
        <p14:creationId xmlns:p14="http://schemas.microsoft.com/office/powerpoint/2010/main" val="323099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886700" cy="1325563"/>
          </a:xfrm>
          <a:solidFill>
            <a:schemeClr val="accent5">
              <a:lumMod val="75000"/>
            </a:schemeClr>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Conclusions &amp; Discussions</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491BD106-AF1F-E72C-6E39-AE3AA4415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
        <p:nvSpPr>
          <p:cNvPr id="4" name="Content Placeholder 2">
            <a:extLst>
              <a:ext uri="{FF2B5EF4-FFF2-40B4-BE49-F238E27FC236}">
                <a16:creationId xmlns:a16="http://schemas.microsoft.com/office/drawing/2014/main" id="{1762F863-E8CC-43B9-8AEA-21DFC71C7C6A}"/>
              </a:ext>
            </a:extLst>
          </p:cNvPr>
          <p:cNvSpPr>
            <a:spLocks noGrp="1"/>
          </p:cNvSpPr>
          <p:nvPr>
            <p:ph idx="1"/>
          </p:nvPr>
        </p:nvSpPr>
        <p:spPr>
          <a:xfrm>
            <a:off x="87312" y="1895930"/>
            <a:ext cx="8969375" cy="4478990"/>
          </a:xfrm>
        </p:spPr>
        <p:txBody>
          <a:bodyPr>
            <a:noAutofit/>
          </a:bodyPr>
          <a:lstStyle/>
          <a:p>
            <a:pPr>
              <a:spcBef>
                <a:spcPts val="2200"/>
              </a:spcBef>
              <a:buClr>
                <a:schemeClr val="bg1"/>
              </a:buClr>
              <a:buFont typeface="Wingdings" pitchFamily="2" charset="2"/>
              <a:buChar char="Ø"/>
            </a:pP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design, architecture &amp; advantages of a Ka-band </a:t>
            </a:r>
            <a:r>
              <a:rPr lang="en-US" sz="24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GaN</a:t>
            </a: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 HEMT MMIC based balanced HPA are presented</a:t>
            </a:r>
          </a:p>
          <a:p>
            <a:pPr>
              <a:spcBef>
                <a:spcPts val="2200"/>
              </a:spcBef>
              <a:buClr>
                <a:schemeClr val="bg1"/>
              </a:buClr>
              <a:buFont typeface="Wingdings" pitchFamily="2" charset="2"/>
              <a:buChar char="Ø"/>
            </a:pP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architecture is validated by characterizing the HPA. The measured output power, gain, PAE, RMS EVM for Offset-QPSK, 8PSK, 16APSK, and 32APSK waveforms, spectral efficiency, 3rd-order IMD products, spectrum, spectral regrowth, NF, phase noise, group delay are presented</a:t>
            </a:r>
          </a:p>
          <a:p>
            <a:pPr>
              <a:spcBef>
                <a:spcPts val="2200"/>
              </a:spcBef>
              <a:buClr>
                <a:schemeClr val="bg1"/>
              </a:buClr>
              <a:buFont typeface="Wingdings" pitchFamily="2" charset="2"/>
              <a:buChar char="Ø"/>
            </a:pP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measured performance characteristics indicates that the HPA meets NTIA, military, and commercial spectral mask requirements &amp; hence enables user terminals that can interoperate and roam. </a:t>
            </a:r>
            <a:endParaRPr lang="en-US" sz="2400" dirty="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C223FC67-E28E-5FDE-C8AC-59FE238CAE6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27" y="11304"/>
            <a:ext cx="1384778" cy="1384778"/>
          </a:xfrm>
          <a:prstGeom prst="rect">
            <a:avLst/>
          </a:prstGeom>
        </p:spPr>
      </p:pic>
    </p:spTree>
    <p:extLst>
      <p:ext uri="{BB962C8B-B14F-4D97-AF65-F5344CB8AC3E}">
        <p14:creationId xmlns:p14="http://schemas.microsoft.com/office/powerpoint/2010/main" val="172228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783918" y="31695"/>
            <a:ext cx="7886700" cy="1325563"/>
          </a:xfrm>
          <a:solidFill>
            <a:schemeClr val="accent5">
              <a:lumMod val="75000"/>
            </a:schemeClr>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Conclusions &amp; Discussions</a:t>
            </a:r>
            <a:r>
              <a:rPr lang="en-US" sz="28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(Continued)</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491BD106-AF1F-E72C-6E39-AE3AA4415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
        <p:nvSpPr>
          <p:cNvPr id="4" name="Content Placeholder 2">
            <a:extLst>
              <a:ext uri="{FF2B5EF4-FFF2-40B4-BE49-F238E27FC236}">
                <a16:creationId xmlns:a16="http://schemas.microsoft.com/office/drawing/2014/main" id="{1762F863-E8CC-43B9-8AEA-21DFC71C7C6A}"/>
              </a:ext>
            </a:extLst>
          </p:cNvPr>
          <p:cNvSpPr>
            <a:spLocks noGrp="1"/>
          </p:cNvSpPr>
          <p:nvPr>
            <p:ph idx="1"/>
          </p:nvPr>
        </p:nvSpPr>
        <p:spPr>
          <a:xfrm>
            <a:off x="33689" y="2959252"/>
            <a:ext cx="8969375" cy="2676074"/>
          </a:xfrm>
        </p:spPr>
        <p:txBody>
          <a:bodyPr>
            <a:noAutofit/>
          </a:bodyPr>
          <a:lstStyle/>
          <a:p>
            <a:pPr>
              <a:spcBef>
                <a:spcPts val="2200"/>
              </a:spcBef>
              <a:buClr>
                <a:schemeClr val="bg1"/>
              </a:buClr>
              <a:buFont typeface="Wingdings" pitchFamily="2" charset="2"/>
              <a:buChar char="Ø"/>
            </a:pP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In addition, the </a:t>
            </a:r>
            <a:r>
              <a:rPr lang="en-US" sz="2400" dirty="0">
                <a:solidFill>
                  <a:schemeClr val="bg1"/>
                </a:solidFill>
                <a:latin typeface="Arial" panose="020B0604020202020204" pitchFamily="34" charset="0"/>
                <a:ea typeface="SimSun" panose="02010600030101010101" pitchFamily="2" charset="-122"/>
                <a:cs typeface="Arial" panose="020B0604020202020204" pitchFamily="34" charset="0"/>
              </a:rPr>
              <a:t>b</a:t>
            </a: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enefits of the above performance characteristics toward the design &amp; implementation of cognitive radio platforms is also discussed </a:t>
            </a:r>
          </a:p>
          <a:p>
            <a:pPr>
              <a:spcBef>
                <a:spcPts val="2200"/>
              </a:spcBef>
              <a:buClr>
                <a:schemeClr val="bg1"/>
              </a:buClr>
              <a:buFont typeface="Wingdings" pitchFamily="2" charset="2"/>
              <a:buChar char="Ø"/>
            </a:pPr>
            <a:r>
              <a:rPr lang="en-US" sz="2400" dirty="0">
                <a:solidFill>
                  <a:schemeClr val="bg1"/>
                </a:solidFill>
                <a:effectLst/>
                <a:latin typeface="Arial" panose="020B0604020202020204" pitchFamily="34" charset="0"/>
                <a:ea typeface="SimSun" panose="02010600030101010101" pitchFamily="2" charset="-122"/>
                <a:cs typeface="Arial" panose="020B0604020202020204" pitchFamily="34" charset="0"/>
              </a:rPr>
              <a:t>Lastly, as examples, three potential use cases that exploit AI and ML techniques for cognitive radios with an integrated wideband balanced HPA are discussed</a:t>
            </a:r>
            <a:endParaRPr lang="en-US" sz="2400" dirty="0">
              <a:solidFill>
                <a:schemeClr val="bg1"/>
              </a:solidFill>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9BFB6B36-B77E-4747-4C9F-4F633A6363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27" y="11304"/>
            <a:ext cx="1384778" cy="1384778"/>
          </a:xfrm>
          <a:prstGeom prst="rect">
            <a:avLst/>
          </a:prstGeom>
        </p:spPr>
      </p:pic>
    </p:spTree>
    <p:extLst>
      <p:ext uri="{BB962C8B-B14F-4D97-AF65-F5344CB8AC3E}">
        <p14:creationId xmlns:p14="http://schemas.microsoft.com/office/powerpoint/2010/main" val="196778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886700" cy="1325563"/>
          </a:xfrm>
          <a:solidFill>
            <a:schemeClr val="accent5">
              <a:lumMod val="75000"/>
            </a:schemeClr>
          </a:solidFill>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86628" y="3073622"/>
            <a:ext cx="8970744" cy="960903"/>
          </a:xfrm>
          <a:solidFill>
            <a:schemeClr val="accent5">
              <a:lumMod val="75000"/>
            </a:schemeClr>
          </a:solidFill>
        </p:spPr>
        <p:txBody>
          <a:bodyPr>
            <a:normAutofit/>
          </a:bodyPr>
          <a:lstStyle/>
          <a:p>
            <a:r>
              <a:rPr lang="en-US" dirty="0">
                <a:solidFill>
                  <a:schemeClr val="bg1"/>
                </a:solidFill>
                <a:latin typeface="Arial" panose="020B0604020202020204" pitchFamily="34" charset="0"/>
                <a:cs typeface="Arial" panose="020B0604020202020204" pitchFamily="34" charset="0"/>
              </a:rPr>
              <a:t>The authors would also like to thank Nicholas </a:t>
            </a:r>
            <a:r>
              <a:rPr lang="en-US" dirty="0" err="1">
                <a:solidFill>
                  <a:schemeClr val="bg1"/>
                </a:solidFill>
                <a:latin typeface="Arial" panose="020B0604020202020204" pitchFamily="34" charset="0"/>
                <a:cs typeface="Arial" panose="020B0604020202020204" pitchFamily="34" charset="0"/>
              </a:rPr>
              <a:t>Varaljay</a:t>
            </a:r>
            <a:r>
              <a:rPr lang="en-US" dirty="0">
                <a:solidFill>
                  <a:schemeClr val="bg1"/>
                </a:solidFill>
                <a:latin typeface="Arial" panose="020B0604020202020204" pitchFamily="34" charset="0"/>
                <a:cs typeface="Arial" panose="020B0604020202020204" pitchFamily="34" charset="0"/>
              </a:rPr>
              <a:t> for installing the DC bias harness on the HPAs.</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70A25310-C648-7E9D-87E3-F7C093D16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4" name="Graphic 3">
            <a:extLst>
              <a:ext uri="{FF2B5EF4-FFF2-40B4-BE49-F238E27FC236}">
                <a16:creationId xmlns:a16="http://schemas.microsoft.com/office/drawing/2014/main" id="{F7789399-D2DA-6A5F-BBE1-EBAAFEC2732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27" y="11304"/>
            <a:ext cx="1384778" cy="1384778"/>
          </a:xfrm>
          <a:prstGeom prst="rect">
            <a:avLst/>
          </a:prstGeom>
        </p:spPr>
      </p:pic>
    </p:spTree>
    <p:extLst>
      <p:ext uri="{BB962C8B-B14F-4D97-AF65-F5344CB8AC3E}">
        <p14:creationId xmlns:p14="http://schemas.microsoft.com/office/powerpoint/2010/main" val="36216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2994794" y="3429000"/>
            <a:ext cx="3154412" cy="414182"/>
          </a:xfrm>
          <a:solidFill>
            <a:schemeClr val="accent5">
              <a:lumMod val="75000"/>
            </a:schemeClr>
          </a:solidFill>
        </p:spPr>
        <p:txBody>
          <a:bodyPr>
            <a:noAutofit/>
          </a:bodyPr>
          <a:lstStyle/>
          <a:p>
            <a:r>
              <a:rPr lang="en-US" dirty="0">
                <a:solidFill>
                  <a:schemeClr val="bg1"/>
                </a:solidFill>
                <a:latin typeface="Arial" panose="020B0604020202020204" pitchFamily="34" charset="0"/>
                <a:cs typeface="Arial" panose="020B0604020202020204" pitchFamily="34" charset="0"/>
              </a:rPr>
              <a:t>Extra Material</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25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1" y="31695"/>
            <a:ext cx="9143998" cy="1325563"/>
          </a:xfrm>
          <a:solidFill>
            <a:srgbClr val="0070C0"/>
          </a:solidFill>
        </p:spPr>
        <p:txBody>
          <a:bodyPr>
            <a:normAutofit/>
          </a:bodyPr>
          <a:lstStyle/>
          <a:p>
            <a:pPr algn="ctr"/>
            <a:r>
              <a:rPr lang="en-US" sz="4000" dirty="0">
                <a:solidFill>
                  <a:schemeClr val="bg1"/>
                </a:solidFill>
                <a:latin typeface="Arial" panose="020B0604020202020204" pitchFamily="34" charset="0"/>
                <a:cs typeface="Arial" panose="020B0604020202020204" pitchFamily="34" charset="0"/>
              </a:rPr>
              <a:t>Relevant Material Properties — Wide Bandgap Semiconductors</a:t>
            </a:r>
          </a:p>
        </p:txBody>
      </p:sp>
      <p:graphicFrame>
        <p:nvGraphicFramePr>
          <p:cNvPr id="4" name="Table 6">
            <a:extLst>
              <a:ext uri="{FF2B5EF4-FFF2-40B4-BE49-F238E27FC236}">
                <a16:creationId xmlns:a16="http://schemas.microsoft.com/office/drawing/2014/main" id="{ED19F781-4926-CF46-91AB-F0B179A75678}"/>
              </a:ext>
            </a:extLst>
          </p:cNvPr>
          <p:cNvGraphicFramePr>
            <a:graphicFrameLocks noGrp="1"/>
          </p:cNvGraphicFramePr>
          <p:nvPr>
            <p:ph idx="1"/>
            <p:extLst>
              <p:ext uri="{D42A27DB-BD31-4B8C-83A1-F6EECF244321}">
                <p14:modId xmlns:p14="http://schemas.microsoft.com/office/powerpoint/2010/main" val="1850713353"/>
              </p:ext>
            </p:extLst>
          </p:nvPr>
        </p:nvGraphicFramePr>
        <p:xfrm>
          <a:off x="-1" y="2542709"/>
          <a:ext cx="9143991" cy="2575560"/>
        </p:xfrm>
        <a:graphic>
          <a:graphicData uri="http://schemas.openxmlformats.org/drawingml/2006/table">
            <a:tbl>
              <a:tblPr firstRow="1" bandRow="1">
                <a:tableStyleId>{5C22544A-7EE6-4342-B048-85BDC9FD1C3A}</a:tableStyleId>
              </a:tblPr>
              <a:tblGrid>
                <a:gridCol w="1005936">
                  <a:extLst>
                    <a:ext uri="{9D8B030D-6E8A-4147-A177-3AD203B41FA5}">
                      <a16:colId xmlns:a16="http://schemas.microsoft.com/office/drawing/2014/main" val="826217859"/>
                    </a:ext>
                  </a:extLst>
                </a:gridCol>
                <a:gridCol w="1311444">
                  <a:extLst>
                    <a:ext uri="{9D8B030D-6E8A-4147-A177-3AD203B41FA5}">
                      <a16:colId xmlns:a16="http://schemas.microsoft.com/office/drawing/2014/main" val="3793618402"/>
                    </a:ext>
                  </a:extLst>
                </a:gridCol>
                <a:gridCol w="1054656">
                  <a:extLst>
                    <a:ext uri="{9D8B030D-6E8A-4147-A177-3AD203B41FA5}">
                      <a16:colId xmlns:a16="http://schemas.microsoft.com/office/drawing/2014/main" val="2672206696"/>
                    </a:ext>
                  </a:extLst>
                </a:gridCol>
                <a:gridCol w="1164708">
                  <a:extLst>
                    <a:ext uri="{9D8B030D-6E8A-4147-A177-3AD203B41FA5}">
                      <a16:colId xmlns:a16="http://schemas.microsoft.com/office/drawing/2014/main" val="2115626603"/>
                    </a:ext>
                  </a:extLst>
                </a:gridCol>
                <a:gridCol w="1348127">
                  <a:extLst>
                    <a:ext uri="{9D8B030D-6E8A-4147-A177-3AD203B41FA5}">
                      <a16:colId xmlns:a16="http://schemas.microsoft.com/office/drawing/2014/main" val="43389997"/>
                    </a:ext>
                  </a:extLst>
                </a:gridCol>
                <a:gridCol w="1629560">
                  <a:extLst>
                    <a:ext uri="{9D8B030D-6E8A-4147-A177-3AD203B41FA5}">
                      <a16:colId xmlns:a16="http://schemas.microsoft.com/office/drawing/2014/main" val="3794585246"/>
                    </a:ext>
                  </a:extLst>
                </a:gridCol>
                <a:gridCol w="1629560">
                  <a:extLst>
                    <a:ext uri="{9D8B030D-6E8A-4147-A177-3AD203B41FA5}">
                      <a16:colId xmlns:a16="http://schemas.microsoft.com/office/drawing/2014/main" val="1751002842"/>
                    </a:ext>
                  </a:extLst>
                </a:gridCol>
              </a:tblGrid>
              <a:tr h="370840">
                <a:tc>
                  <a:txBody>
                    <a:bodyPr/>
                    <a:lstStyle/>
                    <a:p>
                      <a:pPr algn="ctr"/>
                      <a:r>
                        <a:rPr lang="en-US" sz="1400" dirty="0">
                          <a:latin typeface="Arial" panose="020B0604020202020204" pitchFamily="34" charset="0"/>
                          <a:cs typeface="Arial" panose="020B0604020202020204" pitchFamily="34" charset="0"/>
                        </a:rPr>
                        <a:t>Material</a:t>
                      </a:r>
                    </a:p>
                  </a:txBody>
                  <a:tcPr/>
                </a:tc>
                <a:tc>
                  <a:txBody>
                    <a:bodyPr/>
                    <a:lstStyle/>
                    <a:p>
                      <a:pPr algn="ctr"/>
                      <a:r>
                        <a:rPr lang="en-US" sz="1400" dirty="0">
                          <a:latin typeface="Arial" panose="020B0604020202020204" pitchFamily="34" charset="0"/>
                          <a:cs typeface="Arial" panose="020B0604020202020204" pitchFamily="34" charset="0"/>
                        </a:rPr>
                        <a:t>Mobility,</a:t>
                      </a:r>
                    </a:p>
                    <a:p>
                      <a:pPr algn="ctr"/>
                      <a:r>
                        <a:rPr lang="en-US" sz="1400" dirty="0" err="1">
                          <a:latin typeface="Arial" panose="020B0604020202020204" pitchFamily="34" charset="0"/>
                          <a:cs typeface="Arial" panose="020B0604020202020204" pitchFamily="34" charset="0"/>
                        </a:rPr>
                        <a:t>μ</a:t>
                      </a:r>
                      <a:r>
                        <a:rPr lang="en-US" sz="1400" baseline="-25000" dirty="0" err="1">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 cm</a:t>
                      </a:r>
                      <a:r>
                        <a:rPr lang="en-US" sz="1400" baseline="30000" dirty="0">
                          <a:latin typeface="Arial" panose="020B0604020202020204" pitchFamily="34" charset="0"/>
                          <a:cs typeface="Arial" panose="020B0604020202020204" pitchFamily="34" charset="0"/>
                        </a:rPr>
                        <a:t>2</a:t>
                      </a:r>
                      <a:r>
                        <a:rPr lang="en-US" sz="1400" baseline="0" dirty="0">
                          <a:latin typeface="Arial" panose="020B0604020202020204" pitchFamily="34" charset="0"/>
                          <a:cs typeface="Arial" panose="020B0604020202020204" pitchFamily="34" charset="0"/>
                        </a:rPr>
                        <a:t>/V.s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a:latin typeface="Arial" panose="020B0604020202020204" pitchFamily="34" charset="0"/>
                          <a:cs typeface="Arial" panose="020B0604020202020204" pitchFamily="34" charset="0"/>
                        </a:rPr>
                        <a:t>Bandgap,</a:t>
                      </a:r>
                    </a:p>
                    <a:p>
                      <a:pPr algn="ctr"/>
                      <a:r>
                        <a:rPr lang="en-US" sz="1400" err="1">
                          <a:latin typeface="Arial" panose="020B0604020202020204" pitchFamily="34" charset="0"/>
                          <a:cs typeface="Arial" panose="020B0604020202020204" pitchFamily="34" charset="0"/>
                        </a:rPr>
                        <a:t>E</a:t>
                      </a:r>
                      <a:r>
                        <a:rPr lang="en-US" sz="1400" baseline="-25000" err="1">
                          <a:latin typeface="Arial" panose="020B0604020202020204" pitchFamily="34" charset="0"/>
                          <a:cs typeface="Arial" panose="020B0604020202020204" pitchFamily="34" charset="0"/>
                        </a:rPr>
                        <a:t>g</a:t>
                      </a:r>
                      <a:r>
                        <a:rPr lang="en-US" sz="1400">
                          <a:latin typeface="Arial" panose="020B0604020202020204" pitchFamily="34" charset="0"/>
                          <a:cs typeface="Arial" panose="020B0604020202020204" pitchFamily="34" charset="0"/>
                        </a:rPr>
                        <a:t>, eV</a:t>
                      </a:r>
                    </a:p>
                  </a:txBody>
                  <a:tcPr/>
                </a:tc>
                <a:tc>
                  <a:txBody>
                    <a:bodyPr/>
                    <a:lstStyle/>
                    <a:p>
                      <a:pPr algn="ctr"/>
                      <a:r>
                        <a:rPr lang="en-US" sz="1400">
                          <a:latin typeface="Arial" panose="020B0604020202020204" pitchFamily="34" charset="0"/>
                          <a:cs typeface="Arial" panose="020B0604020202020204" pitchFamily="34" charset="0"/>
                        </a:rPr>
                        <a:t>Relative Dielectric Constant,</a:t>
                      </a:r>
                    </a:p>
                    <a:p>
                      <a:pPr algn="ctr"/>
                      <a:r>
                        <a:rPr lang="en-US" sz="1400">
                          <a:latin typeface="Arial" panose="020B0604020202020204" pitchFamily="34" charset="0"/>
                          <a:cs typeface="Arial" panose="020B0604020202020204" pitchFamily="34" charset="0"/>
                        </a:rPr>
                        <a:t>𝛆</a:t>
                      </a:r>
                      <a:r>
                        <a:rPr lang="en-US" sz="1400" baseline="-25000">
                          <a:latin typeface="Arial" panose="020B0604020202020204" pitchFamily="34" charset="0"/>
                          <a:cs typeface="Arial" panose="020B0604020202020204" pitchFamily="34" charset="0"/>
                        </a:rPr>
                        <a:t>r</a:t>
                      </a:r>
                      <a:endParaRPr lang="en-US" sz="1400">
                        <a:latin typeface="Arial" panose="020B0604020202020204" pitchFamily="34" charset="0"/>
                        <a:cs typeface="Arial" panose="020B0604020202020204" pitchFamily="34" charset="0"/>
                      </a:endParaRPr>
                    </a:p>
                  </a:txBody>
                  <a:tcPr/>
                </a:tc>
                <a:tc>
                  <a:txBody>
                    <a:bodyPr/>
                    <a:lstStyle/>
                    <a:p>
                      <a:pPr algn="ctr"/>
                      <a:r>
                        <a:rPr lang="en-US" sz="1400">
                          <a:latin typeface="Arial" panose="020B0604020202020204" pitchFamily="34" charset="0"/>
                          <a:cs typeface="Arial" panose="020B0604020202020204" pitchFamily="34" charset="0"/>
                        </a:rPr>
                        <a:t>Breakdown Voltage, </a:t>
                      </a:r>
                    </a:p>
                    <a:p>
                      <a:pPr algn="ctr"/>
                      <a:r>
                        <a:rPr lang="en-US" sz="1400">
                          <a:latin typeface="Arial" panose="020B0604020202020204" pitchFamily="34" charset="0"/>
                          <a:cs typeface="Arial" panose="020B0604020202020204" pitchFamily="34" charset="0"/>
                        </a:rPr>
                        <a:t>E</a:t>
                      </a:r>
                      <a:r>
                        <a:rPr lang="en-US" sz="1400" baseline="-25000">
                          <a:latin typeface="Arial" panose="020B0604020202020204" pitchFamily="34" charset="0"/>
                          <a:cs typeface="Arial" panose="020B0604020202020204" pitchFamily="34" charset="0"/>
                        </a:rPr>
                        <a:t>b</a:t>
                      </a:r>
                      <a:r>
                        <a:rPr lang="en-US" sz="1400" baseline="0">
                          <a:latin typeface="Arial" panose="020B0604020202020204" pitchFamily="34" charset="0"/>
                          <a:cs typeface="Arial" panose="020B0604020202020204" pitchFamily="34" charset="0"/>
                        </a:rPr>
                        <a:t>, 10</a:t>
                      </a:r>
                      <a:r>
                        <a:rPr lang="en-US" sz="1400" baseline="30000">
                          <a:latin typeface="Arial" panose="020B0604020202020204" pitchFamily="34" charset="0"/>
                          <a:cs typeface="Arial" panose="020B0604020202020204" pitchFamily="34" charset="0"/>
                        </a:rPr>
                        <a:t>6 </a:t>
                      </a:r>
                      <a:r>
                        <a:rPr lang="en-US" sz="1400" baseline="0">
                          <a:latin typeface="Arial" panose="020B0604020202020204" pitchFamily="34" charset="0"/>
                          <a:cs typeface="Arial" panose="020B0604020202020204" pitchFamily="34" charset="0"/>
                        </a:rPr>
                        <a:t>V/cm</a:t>
                      </a:r>
                    </a:p>
                  </a:txBody>
                  <a:tcPr/>
                </a:tc>
                <a:tc>
                  <a:txBody>
                    <a:bodyPr/>
                    <a:lstStyle/>
                    <a:p>
                      <a:pPr algn="ctr"/>
                      <a:r>
                        <a:rPr lang="en-US" sz="1400">
                          <a:latin typeface="Arial" panose="020B0604020202020204" pitchFamily="34" charset="0"/>
                          <a:cs typeface="Arial" panose="020B0604020202020204" pitchFamily="34" charset="0"/>
                        </a:rPr>
                        <a:t>Saturation Drift Velocity,</a:t>
                      </a:r>
                    </a:p>
                    <a:p>
                      <a:pPr algn="ctr"/>
                      <a:r>
                        <a:rPr lang="en-US" sz="1400" err="1">
                          <a:latin typeface="Arial" panose="020B0604020202020204" pitchFamily="34" charset="0"/>
                          <a:cs typeface="Arial" panose="020B0604020202020204" pitchFamily="34" charset="0"/>
                        </a:rPr>
                        <a:t>V</a:t>
                      </a:r>
                      <a:r>
                        <a:rPr lang="en-US" sz="1400" baseline="-25000" err="1">
                          <a:latin typeface="Arial" panose="020B0604020202020204" pitchFamily="34" charset="0"/>
                          <a:cs typeface="Arial" panose="020B0604020202020204" pitchFamily="34" charset="0"/>
                        </a:rPr>
                        <a:t>sat</a:t>
                      </a:r>
                      <a:r>
                        <a:rPr lang="en-US" sz="1400" baseline="0">
                          <a:latin typeface="Arial" panose="020B0604020202020204" pitchFamily="34" charset="0"/>
                          <a:cs typeface="Arial" panose="020B0604020202020204" pitchFamily="34" charset="0"/>
                        </a:rPr>
                        <a:t>, 10</a:t>
                      </a:r>
                      <a:r>
                        <a:rPr lang="en-US" sz="1400" baseline="30000">
                          <a:latin typeface="Arial" panose="020B0604020202020204" pitchFamily="34" charset="0"/>
                          <a:cs typeface="Arial" panose="020B0604020202020204" pitchFamily="34" charset="0"/>
                        </a:rPr>
                        <a:t>6</a:t>
                      </a:r>
                      <a:r>
                        <a:rPr lang="en-US" sz="1400" baseline="0">
                          <a:latin typeface="Arial" panose="020B0604020202020204" pitchFamily="34" charset="0"/>
                          <a:cs typeface="Arial" panose="020B0604020202020204" pitchFamily="34" charset="0"/>
                        </a:rPr>
                        <a:t> cm/s</a:t>
                      </a:r>
                      <a:endParaRPr lang="en-US" sz="1400">
                        <a:latin typeface="Arial" panose="020B0604020202020204" pitchFamily="34" charset="0"/>
                        <a:cs typeface="Arial" panose="020B0604020202020204" pitchFamily="34" charset="0"/>
                      </a:endParaRPr>
                    </a:p>
                  </a:txBody>
                  <a:tcPr/>
                </a:tc>
                <a:tc>
                  <a:txBody>
                    <a:bodyPr/>
                    <a:lstStyle/>
                    <a:p>
                      <a:pPr algn="ctr"/>
                      <a:r>
                        <a:rPr lang="en-US" sz="1400">
                          <a:latin typeface="Arial" panose="020B0604020202020204" pitchFamily="34" charset="0"/>
                          <a:cs typeface="Arial" panose="020B0604020202020204" pitchFamily="34" charset="0"/>
                        </a:rPr>
                        <a:t>Thermal Conductivity, </a:t>
                      </a:r>
                    </a:p>
                    <a:p>
                      <a:pPr algn="ctr"/>
                      <a:r>
                        <a:rPr lang="en-US" sz="1400">
                          <a:latin typeface="Arial" panose="020B0604020202020204" pitchFamily="34" charset="0"/>
                          <a:cs typeface="Arial" panose="020B0604020202020204" pitchFamily="34" charset="0"/>
                        </a:rPr>
                        <a:t>𝜥, W/cm K</a:t>
                      </a:r>
                    </a:p>
                  </a:txBody>
                  <a:tcPr/>
                </a:tc>
                <a:extLst>
                  <a:ext uri="{0D108BD9-81ED-4DB2-BD59-A6C34878D82A}">
                    <a16:rowId xmlns:a16="http://schemas.microsoft.com/office/drawing/2014/main" val="87956356"/>
                  </a:ext>
                </a:extLst>
              </a:tr>
              <a:tr h="370840">
                <a:tc>
                  <a:txBody>
                    <a:bodyPr/>
                    <a:lstStyle/>
                    <a:p>
                      <a:r>
                        <a:rPr lang="en-US" sz="1400">
                          <a:solidFill>
                            <a:srgbClr val="002060"/>
                          </a:solidFill>
                          <a:latin typeface="Arial" panose="020B0604020202020204" pitchFamily="34" charset="0"/>
                          <a:cs typeface="Arial" panose="020B0604020202020204" pitchFamily="34" charset="0"/>
                        </a:rPr>
                        <a:t>Si</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1350</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1.1</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11.8</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0.3</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10</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2889312207"/>
                  </a:ext>
                </a:extLst>
              </a:tr>
              <a:tr h="370840">
                <a:tc>
                  <a:txBody>
                    <a:bodyPr/>
                    <a:lstStyle/>
                    <a:p>
                      <a:r>
                        <a:rPr lang="en-US" sz="1400">
                          <a:solidFill>
                            <a:srgbClr val="002060"/>
                          </a:solidFill>
                          <a:latin typeface="Arial" panose="020B0604020202020204" pitchFamily="34" charset="0"/>
                          <a:cs typeface="Arial" panose="020B0604020202020204" pitchFamily="34" charset="0"/>
                        </a:rPr>
                        <a:t>GaAs</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8500</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1.42</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13.1</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0.4</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10</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0.43</a:t>
                      </a:r>
                    </a:p>
                  </a:txBody>
                  <a:tcPr/>
                </a:tc>
                <a:extLst>
                  <a:ext uri="{0D108BD9-81ED-4DB2-BD59-A6C34878D82A}">
                    <a16:rowId xmlns:a16="http://schemas.microsoft.com/office/drawing/2014/main" val="2551596152"/>
                  </a:ext>
                </a:extLst>
              </a:tr>
              <a:tr h="370840">
                <a:tc>
                  <a:txBody>
                    <a:bodyPr/>
                    <a:lstStyle/>
                    <a:p>
                      <a:r>
                        <a:rPr lang="en-US" sz="1400">
                          <a:solidFill>
                            <a:srgbClr val="002060"/>
                          </a:solidFill>
                          <a:latin typeface="Arial" panose="020B0604020202020204" pitchFamily="34" charset="0"/>
                          <a:cs typeface="Arial" panose="020B0604020202020204" pitchFamily="34" charset="0"/>
                        </a:rPr>
                        <a:t>4H-SiC</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700</a:t>
                      </a: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3.26</a:t>
                      </a: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10</a:t>
                      </a: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3.0</a:t>
                      </a:r>
                      <a:endParaRPr 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400" b="0">
                          <a:solidFill>
                            <a:srgbClr val="002060"/>
                          </a:solidFill>
                          <a:latin typeface="Arial" panose="020B0604020202020204" pitchFamily="34" charset="0"/>
                          <a:cs typeface="Arial" panose="020B0604020202020204" pitchFamily="34" charset="0"/>
                        </a:rPr>
                        <a:t>20</a:t>
                      </a: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3.3 – 4.5</a:t>
                      </a:r>
                      <a:endParaRPr lang="en-US" sz="14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8139717"/>
                  </a:ext>
                </a:extLst>
              </a:tr>
              <a:tr h="370840">
                <a:tc>
                  <a:txBody>
                    <a:bodyPr/>
                    <a:lstStyle/>
                    <a:p>
                      <a:r>
                        <a:rPr lang="en-US" sz="1400" err="1">
                          <a:solidFill>
                            <a:srgbClr val="002060"/>
                          </a:solidFill>
                          <a:latin typeface="Arial" panose="020B0604020202020204" pitchFamily="34" charset="0"/>
                          <a:cs typeface="Arial" panose="020B0604020202020204" pitchFamily="34" charset="0"/>
                        </a:rPr>
                        <a:t>GaN</a:t>
                      </a:r>
                      <a:endParaRPr lang="en-US" sz="140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1200 (Bulk)</a:t>
                      </a:r>
                    </a:p>
                    <a:p>
                      <a:pPr algn="ctr"/>
                      <a:r>
                        <a:rPr lang="en-US" sz="1400" dirty="0">
                          <a:solidFill>
                            <a:srgbClr val="002060"/>
                          </a:solidFill>
                          <a:latin typeface="Arial" panose="020B0604020202020204" pitchFamily="34" charset="0"/>
                          <a:cs typeface="Arial" panose="020B0604020202020204" pitchFamily="34" charset="0"/>
                        </a:rPr>
                        <a:t>2000 </a:t>
                      </a:r>
                      <a:r>
                        <a:rPr lang="en-US" sz="1200" dirty="0">
                          <a:solidFill>
                            <a:srgbClr val="002060"/>
                          </a:solidFill>
                          <a:latin typeface="Arial" panose="020B0604020202020204" pitchFamily="34" charset="0"/>
                          <a:cs typeface="Arial" panose="020B0604020202020204" pitchFamily="34" charset="0"/>
                        </a:rPr>
                        <a:t>(2DEG)</a:t>
                      </a:r>
                      <a:endParaRPr 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3.39</a:t>
                      </a:r>
                      <a:endParaRPr 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400">
                          <a:solidFill>
                            <a:srgbClr val="002060"/>
                          </a:solidFill>
                          <a:latin typeface="Arial" panose="020B0604020202020204" pitchFamily="34" charset="0"/>
                          <a:cs typeface="Arial" panose="020B0604020202020204" pitchFamily="34" charset="0"/>
                        </a:rPr>
                        <a:t>9.0</a:t>
                      </a: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3.3</a:t>
                      </a:r>
                      <a:endParaRPr 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25</a:t>
                      </a:r>
                    </a:p>
                  </a:txBody>
                  <a:tcPr/>
                </a:tc>
                <a:tc>
                  <a:txBody>
                    <a:bodyPr/>
                    <a:lstStyle/>
                    <a:p>
                      <a:pPr algn="ctr"/>
                      <a:r>
                        <a:rPr lang="en-US" sz="1400" dirty="0">
                          <a:solidFill>
                            <a:srgbClr val="002060"/>
                          </a:solidFill>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273184526"/>
                  </a:ext>
                </a:extLst>
              </a:tr>
            </a:tbl>
          </a:graphicData>
        </a:graphic>
      </p:graphicFrame>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1B09417-D413-5E43-A90B-83379CA6F40C}"/>
              </a:ext>
            </a:extLst>
          </p:cNvPr>
          <p:cNvGrpSpPr/>
          <p:nvPr/>
        </p:nvGrpSpPr>
        <p:grpSpPr>
          <a:xfrm>
            <a:off x="-1" y="1506947"/>
            <a:ext cx="9155070" cy="5105609"/>
            <a:chOff x="-1" y="1506947"/>
            <a:chExt cx="9155070" cy="5105609"/>
          </a:xfrm>
        </p:grpSpPr>
        <p:sp>
          <p:nvSpPr>
            <p:cNvPr id="27" name="TextBox 26">
              <a:extLst>
                <a:ext uri="{FF2B5EF4-FFF2-40B4-BE49-F238E27FC236}">
                  <a16:creationId xmlns:a16="http://schemas.microsoft.com/office/drawing/2014/main" id="{FCD696F0-03E7-CD46-8EA4-7357ED49C659}"/>
                </a:ext>
              </a:extLst>
            </p:cNvPr>
            <p:cNvSpPr txBox="1"/>
            <p:nvPr/>
          </p:nvSpPr>
          <p:spPr>
            <a:xfrm>
              <a:off x="-1" y="1506947"/>
              <a:ext cx="9155070" cy="923330"/>
            </a:xfrm>
            <a:prstGeom prst="rect">
              <a:avLst/>
            </a:prstGeom>
            <a:solidFill>
              <a:srgbClr val="0070C0"/>
            </a:solidFill>
          </p:spPr>
          <p:txBody>
            <a:bodyPr wrap="none" rtlCol="0">
              <a:spAutoFit/>
            </a:bodyPr>
            <a:lstStyle/>
            <a:p>
              <a:pPr marL="285750" indent="-285750">
                <a:buFont typeface="Arial" panose="020B0604020202020204" pitchFamily="34" charset="0"/>
                <a:buChar char="•"/>
              </a:pPr>
              <a:r>
                <a:rPr lang="en-US">
                  <a:solidFill>
                    <a:schemeClr val="bg1"/>
                  </a:solidFill>
                  <a:latin typeface="Arial" panose="020B0604020202020204" pitchFamily="34" charset="0"/>
                  <a:cs typeface="Arial" panose="020B0604020202020204" pitchFamily="34" charset="0"/>
                </a:rPr>
                <a:t>Literature search indicates that wide bandgap semiconductors such as </a:t>
              </a:r>
              <a:r>
                <a:rPr lang="en-US" err="1">
                  <a:solidFill>
                    <a:schemeClr val="bg1"/>
                  </a:solidFill>
                  <a:latin typeface="Arial" panose="020B0604020202020204" pitchFamily="34" charset="0"/>
                  <a:cs typeface="Arial" panose="020B0604020202020204" pitchFamily="34" charset="0"/>
                </a:rPr>
                <a:t>SiC</a:t>
              </a:r>
              <a:r>
                <a:rPr lang="en-US">
                  <a:solidFill>
                    <a:schemeClr val="bg1"/>
                  </a:solidFill>
                  <a:latin typeface="Arial" panose="020B0604020202020204" pitchFamily="34" charset="0"/>
                  <a:cs typeface="Arial" panose="020B0604020202020204" pitchFamily="34" charset="0"/>
                </a:rPr>
                <a:t> and </a:t>
              </a:r>
              <a:r>
                <a:rPr lang="en-US" err="1">
                  <a:solidFill>
                    <a:schemeClr val="bg1"/>
                  </a:solidFill>
                  <a:latin typeface="Arial" panose="020B0604020202020204" pitchFamily="34" charset="0"/>
                  <a:cs typeface="Arial" panose="020B0604020202020204" pitchFamily="34" charset="0"/>
                </a:rPr>
                <a:t>GaN</a:t>
              </a:r>
              <a:r>
                <a:rPr lang="en-US">
                  <a:solidFill>
                    <a:schemeClr val="bg1"/>
                  </a:solidFill>
                  <a:latin typeface="Arial" panose="020B0604020202020204" pitchFamily="34" charset="0"/>
                  <a:cs typeface="Arial" panose="020B0604020202020204" pitchFamily="34" charset="0"/>
                </a:rPr>
                <a:t> </a:t>
              </a:r>
            </a:p>
            <a:p>
              <a:pPr marL="283464"/>
              <a:r>
                <a:rPr lang="en-US">
                  <a:solidFill>
                    <a:schemeClr val="bg1"/>
                  </a:solidFill>
                  <a:latin typeface="Arial" panose="020B0604020202020204" pitchFamily="34" charset="0"/>
                  <a:cs typeface="Arial" panose="020B0604020202020204" pitchFamily="34" charset="0"/>
                </a:rPr>
                <a:t>have unique material properties which enable them to operate in harsh </a:t>
              </a:r>
            </a:p>
            <a:p>
              <a:pPr marL="283464"/>
              <a:r>
                <a:rPr lang="en-US">
                  <a:solidFill>
                    <a:schemeClr val="bg1"/>
                  </a:solidFill>
                  <a:latin typeface="Arial" panose="020B0604020202020204" pitchFamily="34" charset="0"/>
                  <a:cs typeface="Arial" panose="020B0604020202020204" pitchFamily="34" charset="0"/>
                </a:rPr>
                <a:t>environments</a:t>
              </a:r>
            </a:p>
          </p:txBody>
        </p:sp>
        <p:grpSp>
          <p:nvGrpSpPr>
            <p:cNvPr id="29" name="Group 28">
              <a:extLst>
                <a:ext uri="{FF2B5EF4-FFF2-40B4-BE49-F238E27FC236}">
                  <a16:creationId xmlns:a16="http://schemas.microsoft.com/office/drawing/2014/main" id="{CBDC93ED-8DA6-F442-8C9F-F9C35EADD267}"/>
                </a:ext>
              </a:extLst>
            </p:cNvPr>
            <p:cNvGrpSpPr/>
            <p:nvPr/>
          </p:nvGrpSpPr>
          <p:grpSpPr>
            <a:xfrm>
              <a:off x="1434164" y="5207266"/>
              <a:ext cx="6604243" cy="1405290"/>
              <a:chOff x="1434164" y="5207266"/>
              <a:chExt cx="6604243" cy="1405290"/>
            </a:xfrm>
          </p:grpSpPr>
          <p:sp>
            <p:nvSpPr>
              <p:cNvPr id="7" name="Rectangle 6">
                <a:extLst>
                  <a:ext uri="{FF2B5EF4-FFF2-40B4-BE49-F238E27FC236}">
                    <a16:creationId xmlns:a16="http://schemas.microsoft.com/office/drawing/2014/main" id="{F86A685F-A68D-1449-A3B1-F780F155A982}"/>
                  </a:ext>
                </a:extLst>
              </p:cNvPr>
              <p:cNvSpPr/>
              <p:nvPr/>
            </p:nvSpPr>
            <p:spPr>
              <a:xfrm>
                <a:off x="2204188" y="6210678"/>
                <a:ext cx="4061858" cy="2189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latin typeface="Arial" panose="020B0604020202020204" pitchFamily="34" charset="0"/>
                    <a:cs typeface="Arial" panose="020B0604020202020204" pitchFamily="34" charset="0"/>
                  </a:rPr>
                  <a:t>100-mm High Purity Semi-insulating 4H-SiC Wafer</a:t>
                </a:r>
              </a:p>
            </p:txBody>
          </p:sp>
          <p:sp>
            <p:nvSpPr>
              <p:cNvPr id="8" name="Rectangle 7">
                <a:extLst>
                  <a:ext uri="{FF2B5EF4-FFF2-40B4-BE49-F238E27FC236}">
                    <a16:creationId xmlns:a16="http://schemas.microsoft.com/office/drawing/2014/main" id="{2D20C357-E397-A449-98E0-AB1311E0CB62}"/>
                  </a:ext>
                </a:extLst>
              </p:cNvPr>
              <p:cNvSpPr/>
              <p:nvPr/>
            </p:nvSpPr>
            <p:spPr>
              <a:xfrm>
                <a:off x="2204188" y="6083165"/>
                <a:ext cx="4061858" cy="1179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err="1">
                    <a:solidFill>
                      <a:srgbClr val="002060"/>
                    </a:solidFill>
                    <a:latin typeface="Arial" panose="020B0604020202020204" pitchFamily="34" charset="0"/>
                    <a:cs typeface="Arial" panose="020B0604020202020204" pitchFamily="34" charset="0"/>
                  </a:rPr>
                  <a:t>AlGaN</a:t>
                </a:r>
                <a:r>
                  <a:rPr lang="en-US" sz="1000">
                    <a:solidFill>
                      <a:srgbClr val="002060"/>
                    </a:solidFill>
                    <a:latin typeface="Arial" panose="020B0604020202020204" pitchFamily="34" charset="0"/>
                    <a:cs typeface="Arial" panose="020B0604020202020204" pitchFamily="34" charset="0"/>
                  </a:rPr>
                  <a:t>/</a:t>
                </a:r>
                <a:r>
                  <a:rPr lang="en-US" sz="1000" err="1">
                    <a:solidFill>
                      <a:srgbClr val="002060"/>
                    </a:solidFill>
                    <a:latin typeface="Arial" panose="020B0604020202020204" pitchFamily="34" charset="0"/>
                    <a:cs typeface="Arial" panose="020B0604020202020204" pitchFamily="34" charset="0"/>
                  </a:rPr>
                  <a:t>GaN</a:t>
                </a:r>
                <a:r>
                  <a:rPr lang="en-US" sz="1000">
                    <a:solidFill>
                      <a:srgbClr val="002060"/>
                    </a:solidFill>
                    <a:latin typeface="Arial" panose="020B0604020202020204" pitchFamily="34" charset="0"/>
                    <a:cs typeface="Arial" panose="020B0604020202020204" pitchFamily="34" charset="0"/>
                  </a:rPr>
                  <a:t> Epilayer</a:t>
                </a:r>
              </a:p>
            </p:txBody>
          </p:sp>
          <p:sp>
            <p:nvSpPr>
              <p:cNvPr id="9" name="Rectangle 8">
                <a:extLst>
                  <a:ext uri="{FF2B5EF4-FFF2-40B4-BE49-F238E27FC236}">
                    <a16:creationId xmlns:a16="http://schemas.microsoft.com/office/drawing/2014/main" id="{84609984-FDFA-484D-91B3-B2E4AC35F25D}"/>
                  </a:ext>
                </a:extLst>
              </p:cNvPr>
              <p:cNvSpPr/>
              <p:nvPr/>
            </p:nvSpPr>
            <p:spPr>
              <a:xfrm>
                <a:off x="2204188" y="5938785"/>
                <a:ext cx="1511162" cy="1443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latin typeface="Arial" panose="020B0604020202020204" pitchFamily="34" charset="0"/>
                    <a:cs typeface="Arial" panose="020B0604020202020204" pitchFamily="34" charset="0"/>
                  </a:rPr>
                  <a:t>Source Ohmic Contact</a:t>
                </a:r>
              </a:p>
            </p:txBody>
          </p:sp>
          <p:sp>
            <p:nvSpPr>
              <p:cNvPr id="10" name="Rectangle 9">
                <a:extLst>
                  <a:ext uri="{FF2B5EF4-FFF2-40B4-BE49-F238E27FC236}">
                    <a16:creationId xmlns:a16="http://schemas.microsoft.com/office/drawing/2014/main" id="{36D40308-5DBF-074D-B5FF-E54CF2B13394}"/>
                  </a:ext>
                </a:extLst>
              </p:cNvPr>
              <p:cNvSpPr/>
              <p:nvPr/>
            </p:nvSpPr>
            <p:spPr>
              <a:xfrm>
                <a:off x="4114799" y="5948411"/>
                <a:ext cx="168442" cy="1347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latin typeface="Arial" panose="020B0604020202020204" pitchFamily="34" charset="0"/>
                    <a:cs typeface="Arial" panose="020B0604020202020204" pitchFamily="34" charset="0"/>
                  </a:rPr>
                  <a:t>G</a:t>
                </a:r>
              </a:p>
            </p:txBody>
          </p:sp>
          <p:sp>
            <p:nvSpPr>
              <p:cNvPr id="11" name="Rectangle 10">
                <a:extLst>
                  <a:ext uri="{FF2B5EF4-FFF2-40B4-BE49-F238E27FC236}">
                    <a16:creationId xmlns:a16="http://schemas.microsoft.com/office/drawing/2014/main" id="{645BA581-A3F9-C74A-82CF-4983CD145520}"/>
                  </a:ext>
                </a:extLst>
              </p:cNvPr>
              <p:cNvSpPr/>
              <p:nvPr/>
            </p:nvSpPr>
            <p:spPr>
              <a:xfrm>
                <a:off x="4870383" y="5948411"/>
                <a:ext cx="1395663" cy="1347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latin typeface="Arial" panose="020B0604020202020204" pitchFamily="34" charset="0"/>
                    <a:cs typeface="Arial" panose="020B0604020202020204" pitchFamily="34" charset="0"/>
                  </a:rPr>
                  <a:t>Drain Ohmic Contact</a:t>
                </a:r>
              </a:p>
            </p:txBody>
          </p:sp>
          <p:cxnSp>
            <p:nvCxnSpPr>
              <p:cNvPr id="13" name="Straight Connector 12">
                <a:extLst>
                  <a:ext uri="{FF2B5EF4-FFF2-40B4-BE49-F238E27FC236}">
                    <a16:creationId xmlns:a16="http://schemas.microsoft.com/office/drawing/2014/main" id="{BEE9A89A-5A68-9C43-93FD-34F025A7FF31}"/>
                  </a:ext>
                </a:extLst>
              </p:cNvPr>
              <p:cNvCxnSpPr/>
              <p:nvPr/>
            </p:nvCxnSpPr>
            <p:spPr>
              <a:xfrm>
                <a:off x="4114799" y="5543962"/>
                <a:ext cx="0" cy="36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4B1DDB-7577-B94F-81E9-BCCD8557DEA8}"/>
                  </a:ext>
                </a:extLst>
              </p:cNvPr>
              <p:cNvCxnSpPr/>
              <p:nvPr/>
            </p:nvCxnSpPr>
            <p:spPr>
              <a:xfrm>
                <a:off x="4283241" y="5535938"/>
                <a:ext cx="0" cy="36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9FAAC9-0574-1C42-9A15-DDDC75439A6A}"/>
                  </a:ext>
                </a:extLst>
              </p:cNvPr>
              <p:cNvCxnSpPr>
                <a:cxnSpLocks/>
              </p:cNvCxnSpPr>
              <p:nvPr/>
            </p:nvCxnSpPr>
            <p:spPr>
              <a:xfrm>
                <a:off x="3715350" y="5207266"/>
                <a:ext cx="0" cy="710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8C74C6-4010-D44E-BF81-6A02CF9515BB}"/>
                  </a:ext>
                </a:extLst>
              </p:cNvPr>
              <p:cNvCxnSpPr>
                <a:cxnSpLocks/>
              </p:cNvCxnSpPr>
              <p:nvPr/>
            </p:nvCxnSpPr>
            <p:spPr>
              <a:xfrm>
                <a:off x="4865568" y="5207266"/>
                <a:ext cx="0" cy="710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9A56C9-0E15-2E4C-931F-AAFBA3667B28}"/>
                  </a:ext>
                </a:extLst>
              </p:cNvPr>
              <p:cNvCxnSpPr/>
              <p:nvPr/>
            </p:nvCxnSpPr>
            <p:spPr>
              <a:xfrm>
                <a:off x="3878981" y="5707780"/>
                <a:ext cx="2358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D65B80-9296-D449-A10B-E2A5687F2744}"/>
                  </a:ext>
                </a:extLst>
              </p:cNvPr>
              <p:cNvCxnSpPr>
                <a:cxnSpLocks/>
              </p:cNvCxnSpPr>
              <p:nvPr/>
            </p:nvCxnSpPr>
            <p:spPr>
              <a:xfrm flipH="1">
                <a:off x="4281638" y="5706174"/>
                <a:ext cx="2358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C96C3BD-1AB6-6B48-8D93-08484DD1ED43}"/>
                  </a:ext>
                </a:extLst>
              </p:cNvPr>
              <p:cNvCxnSpPr/>
              <p:nvPr/>
            </p:nvCxnSpPr>
            <p:spPr>
              <a:xfrm>
                <a:off x="3715350" y="5404488"/>
                <a:ext cx="1150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EFE8FD-624D-2243-BBD6-EFA78A824398}"/>
                  </a:ext>
                </a:extLst>
              </p:cNvPr>
              <p:cNvSpPr txBox="1"/>
              <p:nvPr/>
            </p:nvSpPr>
            <p:spPr>
              <a:xfrm>
                <a:off x="4114799" y="5207266"/>
                <a:ext cx="468398" cy="246221"/>
              </a:xfrm>
              <a:prstGeom prst="rect">
                <a:avLst/>
              </a:prstGeom>
              <a:noFill/>
            </p:spPr>
            <p:txBody>
              <a:bodyPr wrap="none" rtlCol="0">
                <a:spAutoFit/>
              </a:bodyPr>
              <a:lstStyle/>
              <a:p>
                <a:r>
                  <a:rPr lang="en-US" sz="1000">
                    <a:solidFill>
                      <a:srgbClr val="002060"/>
                    </a:solidFill>
                    <a:latin typeface="Arial" panose="020B0604020202020204" pitchFamily="34" charset="0"/>
                    <a:cs typeface="Arial" panose="020B0604020202020204" pitchFamily="34" charset="0"/>
                  </a:rPr>
                  <a:t>2 𝜇m</a:t>
                </a:r>
              </a:p>
            </p:txBody>
          </p:sp>
          <p:sp>
            <p:nvSpPr>
              <p:cNvPr id="24" name="TextBox 23">
                <a:extLst>
                  <a:ext uri="{FF2B5EF4-FFF2-40B4-BE49-F238E27FC236}">
                    <a16:creationId xmlns:a16="http://schemas.microsoft.com/office/drawing/2014/main" id="{ACE17C80-2240-8F4B-BE4B-2004A44B9D9A}"/>
                  </a:ext>
                </a:extLst>
              </p:cNvPr>
              <p:cNvSpPr txBox="1"/>
              <p:nvPr/>
            </p:nvSpPr>
            <p:spPr>
              <a:xfrm>
                <a:off x="4469330" y="5590674"/>
                <a:ext cx="574196" cy="246221"/>
              </a:xfrm>
              <a:prstGeom prst="rect">
                <a:avLst/>
              </a:prstGeom>
              <a:noFill/>
            </p:spPr>
            <p:txBody>
              <a:bodyPr wrap="none" rtlCol="0">
                <a:spAutoFit/>
              </a:bodyPr>
              <a:lstStyle/>
              <a:p>
                <a:r>
                  <a:rPr lang="en-US" sz="1000">
                    <a:solidFill>
                      <a:srgbClr val="002060"/>
                    </a:solidFill>
                    <a:latin typeface="Arial" panose="020B0604020202020204" pitchFamily="34" charset="0"/>
                    <a:cs typeface="Arial" panose="020B0604020202020204" pitchFamily="34" charset="0"/>
                  </a:rPr>
                  <a:t>0.2 𝜇m</a:t>
                </a:r>
              </a:p>
            </p:txBody>
          </p:sp>
          <p:sp>
            <p:nvSpPr>
              <p:cNvPr id="25" name="TextBox 24">
                <a:extLst>
                  <a:ext uri="{FF2B5EF4-FFF2-40B4-BE49-F238E27FC236}">
                    <a16:creationId xmlns:a16="http://schemas.microsoft.com/office/drawing/2014/main" id="{69E25959-4793-1848-AC17-AEE6C4FEF495}"/>
                  </a:ext>
                </a:extLst>
              </p:cNvPr>
              <p:cNvSpPr txBox="1"/>
              <p:nvPr/>
            </p:nvSpPr>
            <p:spPr>
              <a:xfrm>
                <a:off x="5099782" y="5625434"/>
                <a:ext cx="2938625" cy="246221"/>
              </a:xfrm>
              <a:prstGeom prst="rect">
                <a:avLst/>
              </a:prstGeom>
              <a:noFill/>
            </p:spPr>
            <p:txBody>
              <a:bodyPr wrap="none" rtlCol="0">
                <a:spAutoFit/>
              </a:bodyPr>
              <a:lstStyle/>
              <a:p>
                <a:r>
                  <a:rPr lang="en-US" sz="1000">
                    <a:solidFill>
                      <a:srgbClr val="002060"/>
                    </a:solidFill>
                    <a:latin typeface="Arial" panose="020B0604020202020204" pitchFamily="34" charset="0"/>
                    <a:cs typeface="Arial" panose="020B0604020202020204" pitchFamily="34" charset="0"/>
                  </a:rPr>
                  <a:t>                                   G = Gate Schottky Contact</a:t>
                </a:r>
              </a:p>
            </p:txBody>
          </p:sp>
          <p:sp>
            <p:nvSpPr>
              <p:cNvPr id="28" name="Rectangle 27">
                <a:extLst>
                  <a:ext uri="{FF2B5EF4-FFF2-40B4-BE49-F238E27FC236}">
                    <a16:creationId xmlns:a16="http://schemas.microsoft.com/office/drawing/2014/main" id="{2F239C31-5FCE-3648-A1B5-133665560BAD}"/>
                  </a:ext>
                </a:extLst>
              </p:cNvPr>
              <p:cNvSpPr/>
              <p:nvPr/>
            </p:nvSpPr>
            <p:spPr>
              <a:xfrm>
                <a:off x="1434164" y="6429675"/>
                <a:ext cx="5515276" cy="182881"/>
              </a:xfrm>
              <a:prstGeom prst="rect">
                <a:avLst/>
              </a:prstGeom>
              <a:pattFill prst="pct5">
                <a:fgClr>
                  <a:srgbClr val="00B0F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latin typeface="Arial" panose="020B0604020202020204" pitchFamily="34" charset="0"/>
                    <a:cs typeface="Arial" panose="020B0604020202020204" pitchFamily="34" charset="0"/>
                  </a:rPr>
                  <a:t>Cu-Mo Carrier plate as a heat spreader</a:t>
                </a:r>
              </a:p>
            </p:txBody>
          </p:sp>
        </p:grpSp>
      </p:grpSp>
    </p:spTree>
    <p:extLst>
      <p:ext uri="{BB962C8B-B14F-4D97-AF65-F5344CB8AC3E}">
        <p14:creationId xmlns:p14="http://schemas.microsoft.com/office/powerpoint/2010/main" val="408129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886700" cy="1325563"/>
          </a:xfrm>
          <a:solidFill>
            <a:schemeClr val="accent5">
              <a:lumMod val="75000"/>
            </a:schemeClr>
          </a:solidFill>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35828" y="1495424"/>
            <a:ext cx="9108172" cy="5260971"/>
          </a:xfrm>
          <a:solidFill>
            <a:schemeClr val="accent5">
              <a:lumMod val="75000"/>
            </a:schemeClr>
          </a:solidFill>
        </p:spPr>
        <p:txBody>
          <a:bodyPr>
            <a:normAutofit fontScale="92500" lnSpcReduction="10000"/>
          </a:bodyPr>
          <a:lstStyle/>
          <a:p>
            <a:pPr marL="685800" indent="-457200">
              <a:buClr>
                <a:srgbClr val="FFFF00"/>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Introduction</a:t>
            </a:r>
          </a:p>
          <a:p>
            <a:pPr marL="685800" indent="-457200">
              <a:buClr>
                <a:srgbClr val="FFFF00"/>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HPA Architecture &amp; Specifications</a:t>
            </a:r>
          </a:p>
          <a:p>
            <a:pPr marL="685800" indent="-457200">
              <a:buClr>
                <a:srgbClr val="FFFF00"/>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Benefits of Balanced HPA</a:t>
            </a:r>
          </a:p>
          <a:p>
            <a:pPr marL="685800" indent="-457200">
              <a:buClr>
                <a:srgbClr val="FFFF00"/>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HPA Performance Validation</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Output Power &amp; Power Added Efficiency (PAE) vs. Input Drive Power</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Error Vector Magnitude (EVM) for OQPSK, 8PSK, 16APSK, &amp; 32APSK Waveforms</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Output Spectrum &amp; Spectral Regrowth</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Third-Order Intermodulation Distortion Products</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Noise Figure</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Phase Noise</a:t>
            </a:r>
          </a:p>
          <a:p>
            <a:pPr marL="1024128" lvl="1" indent="-347472">
              <a:buClr>
                <a:srgbClr val="FFFF00"/>
              </a:buClr>
              <a:buFont typeface="Courier New" panose="02070309020205020404" pitchFamily="49" charset="0"/>
              <a:buChar char="o"/>
            </a:pPr>
            <a:r>
              <a:rPr lang="en-US" dirty="0">
                <a:solidFill>
                  <a:schemeClr val="bg1"/>
                </a:solidFill>
                <a:latin typeface="Arial" panose="020B0604020202020204" pitchFamily="34" charset="0"/>
                <a:cs typeface="Arial" panose="020B0604020202020204" pitchFamily="34" charset="0"/>
              </a:rPr>
              <a:t>Group Delay</a:t>
            </a:r>
          </a:p>
          <a:p>
            <a:pPr marL="685800" indent="-457200">
              <a:buClr>
                <a:srgbClr val="FFFF00"/>
              </a:buClr>
              <a:buFont typeface="Wingdings" pitchFamily="2" charset="2"/>
              <a:buChar char="Ø"/>
            </a:pPr>
            <a:r>
              <a:rPr lang="en-US" dirty="0">
                <a:solidFill>
                  <a:schemeClr val="bg1"/>
                </a:solidFill>
                <a:latin typeface="Arial" panose="020B0604020202020204" pitchFamily="34" charset="0"/>
                <a:cs typeface="Arial" panose="020B0604020202020204" pitchFamily="34" charset="0"/>
              </a:rPr>
              <a:t>Conclusions &amp; Discussions</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AE9003B7-F1CD-5D10-2023-510C72CB9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46798"/>
            <a:ext cx="1050478" cy="859832"/>
          </a:xfrm>
          <a:prstGeom prst="rect">
            <a:avLst/>
          </a:prstGeom>
          <a:effectLst/>
        </p:spPr>
      </p:pic>
      <p:pic>
        <p:nvPicPr>
          <p:cNvPr id="4" name="Graphic 3">
            <a:extLst>
              <a:ext uri="{FF2B5EF4-FFF2-40B4-BE49-F238E27FC236}">
                <a16:creationId xmlns:a16="http://schemas.microsoft.com/office/drawing/2014/main" id="{B59DD66F-ECBF-9940-C001-40270C12C2B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28" y="31694"/>
            <a:ext cx="1384778" cy="1384778"/>
          </a:xfrm>
          <a:prstGeom prst="rect">
            <a:avLst/>
          </a:prstGeom>
        </p:spPr>
      </p:pic>
    </p:spTree>
    <p:extLst>
      <p:ext uri="{BB962C8B-B14F-4D97-AF65-F5344CB8AC3E}">
        <p14:creationId xmlns:p14="http://schemas.microsoft.com/office/powerpoint/2010/main" val="175543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556222" y="31695"/>
            <a:ext cx="7886700" cy="1325563"/>
          </a:xfrm>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Introduction</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10">
            <a:extLst>
              <a:ext uri="{FF2B5EF4-FFF2-40B4-BE49-F238E27FC236}">
                <a16:creationId xmlns:a16="http://schemas.microsoft.com/office/drawing/2014/main" id="{52F9656E-112E-5B26-E2B3-15AF7FB2B6AC}"/>
              </a:ext>
            </a:extLst>
          </p:cNvPr>
          <p:cNvSpPr>
            <a:spLocks noGrp="1"/>
          </p:cNvSpPr>
          <p:nvPr>
            <p:ph idx="1"/>
          </p:nvPr>
        </p:nvSpPr>
        <p:spPr>
          <a:xfrm>
            <a:off x="0" y="1402082"/>
            <a:ext cx="9144000" cy="5455918"/>
          </a:xfrm>
        </p:spPr>
        <p:txBody>
          <a:bodyPr>
            <a:normAutofit fontScale="92500"/>
          </a:bodyPr>
          <a:lstStyle/>
          <a:p>
            <a:pPr marL="685800" indent="-457200">
              <a:lnSpc>
                <a:spcPct val="100000"/>
              </a:lnSpc>
              <a:spcAft>
                <a:spcPts val="500"/>
              </a:spcAft>
              <a:buClr>
                <a:srgbClr val="FFFF00"/>
              </a:buCl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NASA’s Artemis program plans to build systems for sustainable human presence on the Moon and use Moon as a steppingstone for missions to Mars &amp; beyond</a:t>
            </a:r>
          </a:p>
          <a:p>
            <a:pPr marL="685800" indent="-457200">
              <a:lnSpc>
                <a:spcPct val="100000"/>
              </a:lnSpc>
              <a:spcAft>
                <a:spcPts val="500"/>
              </a:spcAft>
              <a:buClr>
                <a:srgbClr val="FFFF00"/>
              </a:buCl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Additionally, to support the Artemis program NASA plans to establish terrestrial as a well as non-terrestrial network of communication, navigation, timing, &amp; tracking systems consisting of large diameter antennas</a:t>
            </a:r>
          </a:p>
          <a:p>
            <a:pPr marL="685800" indent="-457200">
              <a:lnSpc>
                <a:spcPct val="100000"/>
              </a:lnSpc>
              <a:buClr>
                <a:srgbClr val="FFFF00"/>
              </a:buCl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Furthermore, to ensure availability of adequate bandwidth to support the high data rate down links, the Agency plans to use Ka-band as much as practical for telecommunication services</a:t>
            </a:r>
            <a:endParaRPr lang="en-US" dirty="0">
              <a:solidFill>
                <a:srgbClr val="002060"/>
              </a:solidFill>
              <a:latin typeface="Arial" panose="020B0604020202020204" pitchFamily="34" charset="0"/>
              <a:cs typeface="Arial" panose="020B0604020202020204" pitchFamily="34" charset="0"/>
            </a:endParaRPr>
          </a:p>
        </p:txBody>
      </p:sp>
      <p:pic>
        <p:nvPicPr>
          <p:cNvPr id="9" name="Picture 8" descr="Logo, icon&#10;&#10;Description automatically generated">
            <a:extLst>
              <a:ext uri="{FF2B5EF4-FFF2-40B4-BE49-F238E27FC236}">
                <a16:creationId xmlns:a16="http://schemas.microsoft.com/office/drawing/2014/main" id="{D559AF95-4EFE-80DD-8310-CE12DC902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AC15BBD0-3F94-8835-7D33-AC0B440533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097" y="17304"/>
            <a:ext cx="1384778" cy="1384778"/>
          </a:xfrm>
          <a:prstGeom prst="rect">
            <a:avLst/>
          </a:prstGeom>
        </p:spPr>
      </p:pic>
    </p:spTree>
    <p:extLst>
      <p:ext uri="{BB962C8B-B14F-4D97-AF65-F5344CB8AC3E}">
        <p14:creationId xmlns:p14="http://schemas.microsoft.com/office/powerpoint/2010/main" val="75747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1" y="48544"/>
            <a:ext cx="9143999" cy="1325563"/>
          </a:xfrm>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Introduction</a:t>
            </a:r>
            <a:r>
              <a:rPr lang="en-US" sz="4000" dirty="0">
                <a:solidFill>
                  <a:schemeClr val="bg1"/>
                </a:solidFill>
                <a:latin typeface="Arial" panose="020B0604020202020204" pitchFamily="34" charset="0"/>
                <a:cs typeface="Arial" panose="020B0604020202020204" pitchFamily="34" charset="0"/>
              </a:rPr>
              <a:t> </a:t>
            </a:r>
            <a:r>
              <a:rPr lang="en-US" sz="3600" dirty="0">
                <a:solidFill>
                  <a:schemeClr val="bg1"/>
                </a:solidFill>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1" y="2576322"/>
            <a:ext cx="9143999" cy="2969243"/>
          </a:xfrm>
        </p:spPr>
        <p:txBody>
          <a:bodyPr>
            <a:noAutofit/>
          </a:bodyPr>
          <a:lstStyle/>
          <a:p>
            <a:pPr marL="685800" indent="-457200">
              <a:spcAft>
                <a:spcPts val="500"/>
              </a:spcAft>
              <a:buClr>
                <a:srgbClr val="FFFF00"/>
              </a:buClr>
              <a:buFont typeface="Wingdings" pitchFamily="2" charset="2"/>
              <a:buChar char="Ø"/>
            </a:pPr>
            <a:r>
              <a:rPr lang="en-US" sz="2600" dirty="0">
                <a:solidFill>
                  <a:schemeClr val="bg1"/>
                </a:solidFill>
                <a:latin typeface="Arial" panose="020B0604020202020204" pitchFamily="34" charset="0"/>
                <a:cs typeface="Arial" panose="020B0604020202020204" pitchFamily="34" charset="0"/>
              </a:rPr>
              <a:t>This paper builds on our prior development efforts in gallium nitride (</a:t>
            </a:r>
            <a:r>
              <a:rPr lang="en-US" sz="2600" dirty="0" err="1">
                <a:solidFill>
                  <a:schemeClr val="bg1"/>
                </a:solidFill>
                <a:latin typeface="Arial" panose="020B0604020202020204" pitchFamily="34" charset="0"/>
                <a:cs typeface="Arial" panose="020B0604020202020204" pitchFamily="34" charset="0"/>
              </a:rPr>
              <a:t>GaN</a:t>
            </a:r>
            <a:r>
              <a:rPr lang="en-US" sz="2600" dirty="0">
                <a:solidFill>
                  <a:schemeClr val="bg1"/>
                </a:solidFill>
                <a:latin typeface="Arial" panose="020B0604020202020204" pitchFamily="34" charset="0"/>
                <a:cs typeface="Arial" panose="020B0604020202020204" pitchFamily="34" charset="0"/>
              </a:rPr>
              <a:t>) MMIC based microwave power modules (MPMs) and single-ended power amplifiers (PAs)</a:t>
            </a:r>
          </a:p>
          <a:p>
            <a:pPr marL="685800" indent="-457200">
              <a:spcAft>
                <a:spcPts val="500"/>
              </a:spcAft>
              <a:buClr>
                <a:srgbClr val="FFFF00"/>
              </a:buClr>
              <a:buFont typeface="Wingdings" pitchFamily="2" charset="2"/>
              <a:buChar char="Ø"/>
            </a:pPr>
            <a:r>
              <a:rPr lang="en-US" sz="2600" dirty="0">
                <a:solidFill>
                  <a:schemeClr val="bg1"/>
                </a:solidFill>
                <a:latin typeface="Arial" panose="020B0604020202020204" pitchFamily="34" charset="0"/>
                <a:cs typeface="Arial" panose="020B0604020202020204" pitchFamily="34" charset="0"/>
              </a:rPr>
              <a:t>In this paper, we extend the above effort to the demonstration of a Ka-band </a:t>
            </a:r>
            <a:r>
              <a:rPr lang="en-US" sz="2600" dirty="0" err="1">
                <a:solidFill>
                  <a:schemeClr val="bg1"/>
                </a:solidFill>
                <a:latin typeface="Arial" panose="020B0604020202020204" pitchFamily="34" charset="0"/>
                <a:cs typeface="Arial" panose="020B0604020202020204" pitchFamily="34" charset="0"/>
              </a:rPr>
              <a:t>GaN</a:t>
            </a:r>
            <a:r>
              <a:rPr lang="en-US" sz="2600" dirty="0">
                <a:solidFill>
                  <a:schemeClr val="bg1"/>
                </a:solidFill>
                <a:latin typeface="Arial" panose="020B0604020202020204" pitchFamily="34" charset="0"/>
                <a:cs typeface="Arial" panose="020B0604020202020204" pitchFamily="34" charset="0"/>
              </a:rPr>
              <a:t> MMIC based balanced HPA</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F1C8E264-909A-3D8D-F7C2-35D437D7E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4" name="Graphic 3">
            <a:extLst>
              <a:ext uri="{FF2B5EF4-FFF2-40B4-BE49-F238E27FC236}">
                <a16:creationId xmlns:a16="http://schemas.microsoft.com/office/drawing/2014/main" id="{4DD5808A-6589-3976-BFB7-0B155EFC29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spTree>
    <p:extLst>
      <p:ext uri="{BB962C8B-B14F-4D97-AF65-F5344CB8AC3E}">
        <p14:creationId xmlns:p14="http://schemas.microsoft.com/office/powerpoint/2010/main" val="281618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1403720" y="-13130"/>
            <a:ext cx="6529242" cy="1415210"/>
          </a:xfrm>
          <a:solidFill>
            <a:schemeClr val="accent5">
              <a:lumMod val="75000"/>
            </a:schemeClr>
          </a:solidFill>
        </p:spPr>
        <p:txBody>
          <a:bodyPr>
            <a:normAutofit/>
          </a:bodyPr>
          <a:lstStyle/>
          <a:p>
            <a:pPr algn="ctr"/>
            <a:r>
              <a:rPr lang="en-US" sz="2800" b="1" dirty="0" err="1">
                <a:solidFill>
                  <a:schemeClr val="bg1"/>
                </a:solidFill>
                <a:latin typeface="Arial" panose="020B0604020202020204" pitchFamily="34" charset="0"/>
                <a:cs typeface="Arial" panose="020B0604020202020204" pitchFamily="34" charset="0"/>
              </a:rPr>
              <a:t>GaN</a:t>
            </a:r>
            <a:r>
              <a:rPr lang="en-US" sz="2800" b="1" dirty="0">
                <a:solidFill>
                  <a:schemeClr val="bg1"/>
                </a:solidFill>
                <a:latin typeface="Arial" panose="020B0604020202020204" pitchFamily="34" charset="0"/>
                <a:cs typeface="Arial" panose="020B0604020202020204" pitchFamily="34" charset="0"/>
              </a:rPr>
              <a:t> for Microwave High Power Amplifiers —Advantages</a:t>
            </a:r>
          </a:p>
        </p:txBody>
      </p:sp>
      <p:sp>
        <p:nvSpPr>
          <p:cNvPr id="3" name="Content Placeholder 2">
            <a:extLst>
              <a:ext uri="{FF2B5EF4-FFF2-40B4-BE49-F238E27FC236}">
                <a16:creationId xmlns:a16="http://schemas.microsoft.com/office/drawing/2014/main" id="{4F4FC32D-2E10-BE4F-891C-C6251663C76B}"/>
              </a:ext>
            </a:extLst>
          </p:cNvPr>
          <p:cNvSpPr>
            <a:spLocks noGrp="1"/>
          </p:cNvSpPr>
          <p:nvPr>
            <p:ph idx="1"/>
          </p:nvPr>
        </p:nvSpPr>
        <p:spPr>
          <a:xfrm>
            <a:off x="-1" y="1402082"/>
            <a:ext cx="9143999" cy="5455901"/>
          </a:xfrm>
          <a:solidFill>
            <a:schemeClr val="accent5">
              <a:lumMod val="75000"/>
            </a:schemeClr>
          </a:solidFill>
        </p:spPr>
        <p:txBody>
          <a:bodyPr>
            <a:noAutofit/>
          </a:bodyPr>
          <a:lstStyle/>
          <a:p>
            <a:r>
              <a:rPr lang="en-US" dirty="0">
                <a:solidFill>
                  <a:schemeClr val="bg1"/>
                </a:solidFill>
                <a:latin typeface="Arial" panose="020B0604020202020204" pitchFamily="34" charset="0"/>
                <a:cs typeface="Arial" panose="020B0604020202020204" pitchFamily="34" charset="0"/>
              </a:rPr>
              <a:t>Gallium nitride (</a:t>
            </a:r>
            <a:r>
              <a:rPr lang="en-US" dirty="0" err="1">
                <a:solidFill>
                  <a:schemeClr val="bg1"/>
                </a:solidFill>
                <a:latin typeface="Arial" panose="020B0604020202020204" pitchFamily="34" charset="0"/>
                <a:cs typeface="Arial" panose="020B0604020202020204" pitchFamily="34" charset="0"/>
              </a:rPr>
              <a:t>GaN</a:t>
            </a:r>
            <a:r>
              <a:rPr lang="en-US" dirty="0">
                <a:solidFill>
                  <a:schemeClr val="bg1"/>
                </a:solidFill>
                <a:latin typeface="Arial" panose="020B0604020202020204" pitchFamily="34" charset="0"/>
                <a:cs typeface="Arial" panose="020B0604020202020204" pitchFamily="34" charset="0"/>
              </a:rPr>
              <a:t>) has large bandgap, high electron saturation velocity, excellent thermal properties, &amp; good chemical stability </a:t>
            </a:r>
          </a:p>
          <a:p>
            <a:r>
              <a:rPr lang="en-US" dirty="0">
                <a:solidFill>
                  <a:schemeClr val="bg1"/>
                </a:solidFill>
                <a:latin typeface="Arial" panose="020B0604020202020204" pitchFamily="34" charset="0"/>
                <a:cs typeface="Arial" panose="020B0604020202020204" pitchFamily="34" charset="0"/>
              </a:rPr>
              <a:t>Consequently, high electron mobility transistors (HEMTs) fabricated on epitaxially grown </a:t>
            </a:r>
            <a:r>
              <a:rPr lang="en-US" dirty="0" err="1">
                <a:solidFill>
                  <a:schemeClr val="bg1"/>
                </a:solidFill>
                <a:latin typeface="Arial" panose="020B0604020202020204" pitchFamily="34" charset="0"/>
                <a:cs typeface="Arial" panose="020B0604020202020204" pitchFamily="34" charset="0"/>
              </a:rPr>
              <a:t>GaN</a:t>
            </a:r>
            <a:r>
              <a:rPr lang="en-US" dirty="0">
                <a:solidFill>
                  <a:schemeClr val="bg1"/>
                </a:solidFill>
                <a:latin typeface="Arial" panose="020B0604020202020204" pitchFamily="34" charset="0"/>
                <a:cs typeface="Arial" panose="020B0604020202020204" pitchFamily="34" charset="0"/>
              </a:rPr>
              <a:t>-on-</a:t>
            </a:r>
            <a:r>
              <a:rPr lang="en-US" dirty="0" err="1">
                <a:solidFill>
                  <a:schemeClr val="bg1"/>
                </a:solidFill>
                <a:latin typeface="Arial" panose="020B0604020202020204" pitchFamily="34" charset="0"/>
                <a:cs typeface="Arial" panose="020B0604020202020204" pitchFamily="34" charset="0"/>
              </a:rPr>
              <a:t>SiC</a:t>
            </a:r>
            <a:r>
              <a:rPr lang="en-US" dirty="0">
                <a:solidFill>
                  <a:schemeClr val="bg1"/>
                </a:solidFill>
                <a:latin typeface="Arial" panose="020B0604020202020204" pitchFamily="34" charset="0"/>
                <a:cs typeface="Arial" panose="020B0604020202020204" pitchFamily="34" charset="0"/>
              </a:rPr>
              <a:t> wafers can</a:t>
            </a:r>
          </a:p>
          <a:p>
            <a:pPr lvl="1"/>
            <a:r>
              <a:rPr lang="en-US" dirty="0">
                <a:solidFill>
                  <a:schemeClr val="bg1"/>
                </a:solidFill>
                <a:latin typeface="Arial" panose="020B0604020202020204" pitchFamily="34" charset="0"/>
                <a:cs typeface="Arial" panose="020B0604020202020204" pitchFamily="34" charset="0"/>
              </a:rPr>
              <a:t>Operate at high frequencies </a:t>
            </a:r>
          </a:p>
          <a:p>
            <a:pPr lvl="1"/>
            <a:r>
              <a:rPr lang="en-US" dirty="0">
                <a:solidFill>
                  <a:schemeClr val="bg1"/>
                </a:solidFill>
                <a:latin typeface="Arial" panose="020B0604020202020204" pitchFamily="34" charset="0"/>
                <a:cs typeface="Arial" panose="020B0604020202020204" pitchFamily="34" charset="0"/>
              </a:rPr>
              <a:t>Deliver high RF output power </a:t>
            </a:r>
          </a:p>
          <a:p>
            <a:pPr lvl="1"/>
            <a:r>
              <a:rPr lang="en-US" dirty="0">
                <a:solidFill>
                  <a:schemeClr val="bg1"/>
                </a:solidFill>
                <a:latin typeface="Arial" panose="020B0604020202020204" pitchFamily="34" charset="0"/>
                <a:cs typeface="Arial" panose="020B0604020202020204" pitchFamily="34" charset="0"/>
              </a:rPr>
              <a:t>Offer good linearity</a:t>
            </a:r>
          </a:p>
          <a:p>
            <a:pPr lvl="1"/>
            <a:r>
              <a:rPr lang="en-US" dirty="0">
                <a:solidFill>
                  <a:schemeClr val="bg1"/>
                </a:solidFill>
                <a:latin typeface="Arial" panose="020B0604020202020204" pitchFamily="34" charset="0"/>
                <a:cs typeface="Arial" panose="020B0604020202020204" pitchFamily="34" charset="0"/>
              </a:rPr>
              <a:t>Bestow high power added efficiency</a:t>
            </a:r>
          </a:p>
          <a:p>
            <a:pPr lvl="1"/>
            <a:r>
              <a:rPr lang="en-US" dirty="0">
                <a:solidFill>
                  <a:schemeClr val="bg1"/>
                </a:solidFill>
                <a:latin typeface="Arial" panose="020B0604020202020204" pitchFamily="34" charset="0"/>
                <a:cs typeface="Arial" panose="020B0604020202020204" pitchFamily="34" charset="0"/>
              </a:rPr>
              <a:t>Perform at elevated temperatures</a:t>
            </a:r>
          </a:p>
          <a:p>
            <a:pPr lvl="1"/>
            <a:r>
              <a:rPr lang="en-US" dirty="0">
                <a:solidFill>
                  <a:schemeClr val="bg1"/>
                </a:solidFill>
                <a:latin typeface="Arial" panose="020B0604020202020204" pitchFamily="34" charset="0"/>
                <a:cs typeface="Arial" panose="020B0604020202020204" pitchFamily="34" charset="0"/>
              </a:rPr>
              <a:t>Radiation hard </a:t>
            </a:r>
            <a:endParaRPr lang="en-US" sz="22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5B293365-7175-2360-5FB5-9395B8A302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4" name="Graphic 3">
            <a:extLst>
              <a:ext uri="{FF2B5EF4-FFF2-40B4-BE49-F238E27FC236}">
                <a16:creationId xmlns:a16="http://schemas.microsoft.com/office/drawing/2014/main" id="{39198800-C13B-D098-14F0-AC2B1C0B632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42" y="2086"/>
            <a:ext cx="1384778" cy="1384778"/>
          </a:xfrm>
          <a:prstGeom prst="rect">
            <a:avLst/>
          </a:prstGeom>
        </p:spPr>
      </p:pic>
    </p:spTree>
    <p:extLst>
      <p:ext uri="{BB962C8B-B14F-4D97-AF65-F5344CB8AC3E}">
        <p14:creationId xmlns:p14="http://schemas.microsoft.com/office/powerpoint/2010/main" val="342613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Simplified Balanced HPA Architecture</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31337979-B26F-D960-83C3-7D6249A033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pic>
        <p:nvPicPr>
          <p:cNvPr id="12" name="Content Placeholder 11" descr="A picture containing diagram, line, text, plan&#10;&#10;Description automatically generated">
            <a:extLst>
              <a:ext uri="{FF2B5EF4-FFF2-40B4-BE49-F238E27FC236}">
                <a16:creationId xmlns:a16="http://schemas.microsoft.com/office/drawing/2014/main" id="{8DCE21C9-240D-9FB8-799C-019488293DCB}"/>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7441" y="1700855"/>
            <a:ext cx="9002925" cy="4577391"/>
          </a:xfrm>
        </p:spPr>
      </p:pic>
    </p:spTree>
    <p:extLst>
      <p:ext uri="{BB962C8B-B14F-4D97-AF65-F5344CB8AC3E}">
        <p14:creationId xmlns:p14="http://schemas.microsoft.com/office/powerpoint/2010/main" val="61683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Brief Set of Specifications</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pic>
        <p:nvPicPr>
          <p:cNvPr id="3" name="Graphic 2">
            <a:extLst>
              <a:ext uri="{FF2B5EF4-FFF2-40B4-BE49-F238E27FC236}">
                <a16:creationId xmlns:a16="http://schemas.microsoft.com/office/drawing/2014/main" id="{31337979-B26F-D960-83C3-7D6249A033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sp>
        <p:nvSpPr>
          <p:cNvPr id="7" name="Content Placeholder 6">
            <a:extLst>
              <a:ext uri="{FF2B5EF4-FFF2-40B4-BE49-F238E27FC236}">
                <a16:creationId xmlns:a16="http://schemas.microsoft.com/office/drawing/2014/main" id="{EF7C7FDF-0512-AD55-98C8-055B3E95D474}"/>
              </a:ext>
            </a:extLst>
          </p:cNvPr>
          <p:cNvSpPr>
            <a:spLocks noGrp="1"/>
          </p:cNvSpPr>
          <p:nvPr>
            <p:ph idx="1"/>
          </p:nvPr>
        </p:nvSpPr>
        <p:spPr>
          <a:xfrm>
            <a:off x="491706" y="2096221"/>
            <a:ext cx="8023644" cy="3873249"/>
          </a:xfrm>
        </p:spPr>
        <p:txBody>
          <a:bodyPr>
            <a:normAutofit fontScale="92500" lnSpcReduction="10000"/>
          </a:bodyPr>
          <a:lstStyle/>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Saturated output power (</a:t>
            </a:r>
            <a:r>
              <a:rPr lang="en-US" spc="-5"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P</a:t>
            </a:r>
            <a:r>
              <a:rPr lang="en-US" spc="-5" baseline="-250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sat</a:t>
            </a: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 10 to 15 W (CW)</a:t>
            </a:r>
          </a:p>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Bandwidth: 25.25 to 31.0 GHz</a:t>
            </a:r>
          </a:p>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PAE: 18 to 22 percent</a:t>
            </a:r>
          </a:p>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Small signal gain: 28 to 32 dB</a:t>
            </a:r>
          </a:p>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Input/output return loss: &lt; –10.0 dB</a:t>
            </a:r>
          </a:p>
          <a:p>
            <a:pPr marL="342900" marR="0" lvl="0" indent="-342900" algn="l">
              <a:lnSpc>
                <a:spcPct val="165000"/>
              </a:lnSpc>
              <a:spcBef>
                <a:spcPts val="0"/>
              </a:spcBef>
              <a:spcAft>
                <a:spcPts val="0"/>
              </a:spcAft>
              <a:buFont typeface="Symbol" pitchFamily="2" charset="2"/>
              <a:buChar char=""/>
              <a:tabLst>
                <a:tab pos="182880" algn="l"/>
              </a:tabLst>
            </a:pPr>
            <a:r>
              <a:rPr lang="en-US" spc="-5" dirty="0">
                <a:solidFill>
                  <a:schemeClr val="bg1"/>
                </a:solidFill>
                <a:effectLst/>
                <a:latin typeface="Arial" panose="020B0604020202020204" pitchFamily="34" charset="0"/>
                <a:ea typeface="SimSun" panose="02010600030101010101" pitchFamily="2" charset="-122"/>
                <a:cs typeface="Arial" panose="020B0604020202020204" pitchFamily="34" charset="0"/>
              </a:rPr>
              <a:t>Gain flatness over full bandwidth: ± 1 dB</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9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A4B-3265-0D4F-BA18-95A853967BD4}"/>
              </a:ext>
            </a:extLst>
          </p:cNvPr>
          <p:cNvSpPr>
            <a:spLocks noGrp="1"/>
          </p:cNvSpPr>
          <p:nvPr>
            <p:ph type="title"/>
          </p:nvPr>
        </p:nvSpPr>
        <p:spPr>
          <a:xfrm>
            <a:off x="628650" y="31695"/>
            <a:ext cx="7304311" cy="1325563"/>
          </a:xfrm>
          <a:solidFill>
            <a:schemeClr val="accent5">
              <a:lumMod val="75000"/>
            </a:schemeClr>
          </a:solidFill>
        </p:spPr>
        <p:txBody>
          <a:bodyPr>
            <a:normAutofit/>
          </a:bodyPr>
          <a:lstStyle/>
          <a:p>
            <a:pPr marL="676656" lvl="1" algn="ctr">
              <a:buClr>
                <a:srgbClr val="FFFF00"/>
              </a:buClr>
            </a:pPr>
            <a:r>
              <a:rPr lang="en-US" sz="2800" b="1" dirty="0">
                <a:solidFill>
                  <a:schemeClr val="bg1"/>
                </a:solidFill>
                <a:latin typeface="Arial" panose="020B0604020202020204" pitchFamily="34" charset="0"/>
                <a:cs typeface="Arial" panose="020B0604020202020204" pitchFamily="34" charset="0"/>
              </a:rPr>
              <a:t>Advantages of Balanced HPA over Single-Ended HPA</a:t>
            </a:r>
          </a:p>
        </p:txBody>
      </p:sp>
      <p:cxnSp>
        <p:nvCxnSpPr>
          <p:cNvPr id="5" name="Straight Connector 4">
            <a:extLst>
              <a:ext uri="{FF2B5EF4-FFF2-40B4-BE49-F238E27FC236}">
                <a16:creationId xmlns:a16="http://schemas.microsoft.com/office/drawing/2014/main" id="{E2C05A63-9C77-194E-BD6B-E7D5BD16D6C3}"/>
              </a:ext>
            </a:extLst>
          </p:cNvPr>
          <p:cNvCxnSpPr/>
          <p:nvPr/>
        </p:nvCxnSpPr>
        <p:spPr>
          <a:xfrm>
            <a:off x="0" y="1312433"/>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30B0B-7E48-154E-B014-59A0807D8A59}"/>
              </a:ext>
            </a:extLst>
          </p:cNvPr>
          <p:cNvCxnSpPr/>
          <p:nvPr/>
        </p:nvCxnSpPr>
        <p:spPr>
          <a:xfrm>
            <a:off x="0" y="1357258"/>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B73AF5D2-C65A-4BE4-92C5-CB79FE12C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961" y="136524"/>
            <a:ext cx="1050478" cy="859832"/>
          </a:xfrm>
          <a:prstGeom prst="rect">
            <a:avLst/>
          </a:prstGeom>
          <a:effectLst/>
        </p:spPr>
      </p:pic>
      <p:sp>
        <p:nvSpPr>
          <p:cNvPr id="4" name="Content Placeholder 3">
            <a:extLst>
              <a:ext uri="{FF2B5EF4-FFF2-40B4-BE49-F238E27FC236}">
                <a16:creationId xmlns:a16="http://schemas.microsoft.com/office/drawing/2014/main" id="{81204C96-A1A8-0898-8092-7C3152BDD477}"/>
              </a:ext>
            </a:extLst>
          </p:cNvPr>
          <p:cNvSpPr>
            <a:spLocks noGrp="1"/>
          </p:cNvSpPr>
          <p:nvPr>
            <p:ph idx="1"/>
          </p:nvPr>
        </p:nvSpPr>
        <p:spPr>
          <a:xfrm>
            <a:off x="33688" y="1409644"/>
            <a:ext cx="9034897" cy="5311825"/>
          </a:xfrm>
        </p:spPr>
        <p:txBody>
          <a:bodyPr>
            <a:noAutofit/>
          </a:bodyPr>
          <a:lstStyle/>
          <a:p>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Better stability across the coupler bandwidth because of the good isolation between the two amplification paths or PAs. </a:t>
            </a:r>
          </a:p>
          <a:p>
            <a:r>
              <a:rPr lang="en-US" sz="2100" dirty="0">
                <a:solidFill>
                  <a:schemeClr val="bg1"/>
                </a:solidFill>
                <a:latin typeface="Arial" panose="020B0604020202020204" pitchFamily="34" charset="0"/>
                <a:ea typeface="SimSun" panose="02010600030101010101" pitchFamily="2" charset="-122"/>
                <a:cs typeface="Arial" panose="020B0604020202020204" pitchFamily="34" charset="0"/>
              </a:rPr>
              <a:t>P</a:t>
            </a:r>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rovides excellent input/output return loss characteristics because any reflected power is absorbed by the matched loads connected to the isolated ports. This feature provides a constant load impedance to the driver amplifier, which improves gain flatness &amp; phase stability. </a:t>
            </a:r>
          </a:p>
          <a:p>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HPA gain can be controlled by changing the drain &amp; gate bias voltages without impacting the input/output impedance match or return loss.</a:t>
            </a:r>
          </a:p>
          <a:p>
            <a:r>
              <a:rPr lang="en-US" sz="2100" dirty="0">
                <a:solidFill>
                  <a:schemeClr val="bg1"/>
                </a:solidFill>
                <a:latin typeface="Arial" panose="020B0604020202020204" pitchFamily="34" charset="0"/>
                <a:ea typeface="SimSun" panose="02010600030101010101" pitchFamily="2" charset="-122"/>
                <a:cs typeface="Arial" panose="020B0604020202020204" pitchFamily="34" charset="0"/>
              </a:rPr>
              <a:t>S</a:t>
            </a:r>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ince the input drive power is divided between two PAs, a given amount of gain compression &amp; intermodulation distortion is reached at a 3-dB higher signal drive level than a single-ended amplifier with identical PAs. </a:t>
            </a:r>
          </a:p>
          <a:p>
            <a:r>
              <a:rPr lang="en-US" sz="2100" dirty="0">
                <a:solidFill>
                  <a:schemeClr val="bg1"/>
                </a:solidFill>
                <a:latin typeface="Arial" panose="020B0604020202020204" pitchFamily="34" charset="0"/>
                <a:ea typeface="SimSun" panose="02010600030101010101" pitchFamily="2" charset="-122"/>
                <a:cs typeface="Arial" panose="020B0604020202020204" pitchFamily="34" charset="0"/>
              </a:rPr>
              <a:t>I</a:t>
            </a:r>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f one of the PAs were to fail, the HPA output power would drop by 6 dB, thus avoiding a catastrophic failure &amp; providing graceful degradation reliability. </a:t>
            </a:r>
          </a:p>
          <a:p>
            <a:r>
              <a:rPr lang="en-US" sz="210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disadvantages include greater number of components &amp; consequently higher cost. </a:t>
            </a:r>
          </a:p>
          <a:p>
            <a:endParaRPr lang="en-US" sz="2100" dirty="0">
              <a:solidFill>
                <a:schemeClr val="bg1"/>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C8B9DE17-5507-0094-DB8A-142ABF17F42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243" y="0"/>
            <a:ext cx="1384778" cy="1384778"/>
          </a:xfrm>
          <a:prstGeom prst="rect">
            <a:avLst/>
          </a:prstGeom>
        </p:spPr>
      </p:pic>
    </p:spTree>
    <p:extLst>
      <p:ext uri="{BB962C8B-B14F-4D97-AF65-F5344CB8AC3E}">
        <p14:creationId xmlns:p14="http://schemas.microsoft.com/office/powerpoint/2010/main" val="3830683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6913</TotalTime>
  <Words>2321</Words>
  <Application>Microsoft Macintosh PowerPoint</Application>
  <PresentationFormat>On-screen Show (4:3)</PresentationFormat>
  <Paragraphs>245</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Symbol</vt:lpstr>
      <vt:lpstr>Wingdings</vt:lpstr>
      <vt:lpstr>Office Theme</vt:lpstr>
      <vt:lpstr>Ka-Band GaN-on-SiC MMIC Balanced High Power Amplifier for NASA’s Lunar Missions  Rainee.N. Simons, Ph.D., Life Fellow, IEEE Joseph A. Downey, Marie T. Piasecki, and Bryan L. Schoenholz  NASA Glenn Research Center, MS 54-1 21000 Brookpark Road, Cleveland, OH 44135 e-mail: Rainee.N.Simons@nasa.gov </vt:lpstr>
      <vt:lpstr>Abstract</vt:lpstr>
      <vt:lpstr>Outline</vt:lpstr>
      <vt:lpstr>Introduction</vt:lpstr>
      <vt:lpstr>Introduction (continued)</vt:lpstr>
      <vt:lpstr>GaN for Microwave High Power Amplifiers —Advantages</vt:lpstr>
      <vt:lpstr>Simplified Balanced HPA Architecture</vt:lpstr>
      <vt:lpstr>Brief Set of Specifications</vt:lpstr>
      <vt:lpstr>Advantages of Balanced HPA over Single-Ended HPA</vt:lpstr>
      <vt:lpstr>Proof-of-Concept HPA Demonstration Model</vt:lpstr>
      <vt:lpstr>Test Set for HPA Characterization</vt:lpstr>
      <vt:lpstr>Measured Pout , Gain, &amp; PAE vs. Pin  (f0 = 27.5 GHz. Vd1 = Vd2 = 20 V, Vg1 = –2.2 V,  Vg2 = –2.15 V, T = 25 °C) </vt:lpstr>
      <vt:lpstr>Measured RMS EVM vs. Pin (F0 = 27.5 GHz, Symbol rate is 100 Msymbols per second &amp; Square Root Raised Cosine (SRRC) filter is set to 0.35) </vt:lpstr>
      <vt:lpstr>  Measured Spectrum (F0 = 27.5 GHz, Symbol rate: 100 Msymbols per second, SRRC filter: 0.35, &amp; Channel bandwidth: 135 MHz) (Red solid line is the NTIA mask) </vt:lpstr>
      <vt:lpstr>Measured 3rd-Order Intermodulation Distortion (IMD) vs. Pin per Tone  (Tone Frequencies: f0=27.5 GHz ± 2.5 MHz &amp; Tone Spacing: 5 MHz )</vt:lpstr>
      <vt:lpstr>Out-Of-Band Spectral Regrowth</vt:lpstr>
      <vt:lpstr>Measured C/I vs. Pin per Tone (Tone Frequencies: f0=27.5 GHz ± 2.5 MHz &amp; Tone Spacing: 5 MHz )</vt:lpstr>
      <vt:lpstr>Measured Noise Figure vs. Frequency</vt:lpstr>
      <vt:lpstr>Measured SSB Phase Noise Spectral Power Density vs. Frequency Offset  from F0 = 27.5 GHz</vt:lpstr>
      <vt:lpstr>Test Result Summary</vt:lpstr>
      <vt:lpstr>Summary of Power Amplifier Performance Characteristics vs. Benefits to Cognitive Radio Platforms</vt:lpstr>
      <vt:lpstr>Potential Use Cases for Cognitive Radio Platforms with Wideband HPA</vt:lpstr>
      <vt:lpstr>Conclusions &amp; Discussions</vt:lpstr>
      <vt:lpstr>Conclusions &amp; Discussions (Continued)</vt:lpstr>
      <vt:lpstr>Acknowledgements</vt:lpstr>
      <vt:lpstr>PowerPoint Presentation</vt:lpstr>
      <vt:lpstr>Relevant Material Properties — Wide Bandgap Semiconductors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Bandgap Semiconductor Devices &amp; Systems for Communications in Extreme Environment  Rainee.N. Simons, Ph.D. NASA Glenn Research Center 21000 Brookpark Road, Cleveland, OH 44135</dc:title>
  <dc:creator>Simons, Rainee N. (GRC-LCF0)</dc:creator>
  <cp:lastModifiedBy>Simons, Rainee N. (GRC-LCF0)</cp:lastModifiedBy>
  <cp:revision>138</cp:revision>
  <cp:lastPrinted>2023-07-01T20:48:08Z</cp:lastPrinted>
  <dcterms:created xsi:type="dcterms:W3CDTF">2021-09-27T18:00:11Z</dcterms:created>
  <dcterms:modified xsi:type="dcterms:W3CDTF">2023-07-02T19:34:47Z</dcterms:modified>
</cp:coreProperties>
</file>