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9"/>
  </p:sldMasterIdLst>
  <p:notesMasterIdLst>
    <p:notesMasterId r:id="rId22"/>
  </p:notesMasterIdLst>
  <p:handoutMasterIdLst>
    <p:handoutMasterId r:id="rId23"/>
  </p:handoutMasterIdLst>
  <p:sldIdLst>
    <p:sldId id="258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558"/>
  </p:normalViewPr>
  <p:slideViewPr>
    <p:cSldViewPr snapToGrid="0">
      <p:cViewPr varScale="1">
        <p:scale>
          <a:sx n="59" d="100"/>
          <a:sy n="59" d="100"/>
        </p:scale>
        <p:origin x="142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commentAuthors" Target="commentAuthors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*https://</a:t>
            </a:r>
            <a:r>
              <a:rPr lang="en-US" altLang="en-US" dirty="0" err="1">
                <a:ea typeface="ＭＳ Ｐゴシック" panose="020B0600070205080204" pitchFamily="34" charset="-128"/>
              </a:rPr>
              <a:t>www.nsf.gov</a:t>
            </a:r>
            <a:r>
              <a:rPr lang="en-US" altLang="en-US" dirty="0">
                <a:ea typeface="ＭＳ Ｐゴシック" panose="020B0600070205080204" pitchFamily="34" charset="-128"/>
              </a:rPr>
              <a:t>/news/</a:t>
            </a:r>
            <a:r>
              <a:rPr lang="en-US" altLang="en-US" dirty="0" err="1">
                <a:ea typeface="ＭＳ Ｐゴシック" panose="020B0600070205080204" pitchFamily="34" charset="-128"/>
              </a:rPr>
              <a:t>mmg</a:t>
            </a:r>
            <a:r>
              <a:rPr lang="en-US" altLang="en-US" dirty="0">
                <a:ea typeface="ＭＳ Ｐゴシック" panose="020B0600070205080204" pitchFamily="34" charset="-128"/>
              </a:rPr>
              <a:t>/media/images/dmsp3_h.jpg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158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180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7753828" y="6567141"/>
            <a:ext cx="1201328" cy="134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ESIP Summer 2023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18256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altLang="en-US" dirty="0" err="1"/>
              <a:t>OPeNDAP</a:t>
            </a:r>
            <a:r>
              <a:rPr lang="en-US" altLang="en-US" dirty="0"/>
              <a:t> and the </a:t>
            </a:r>
            <a:br>
              <a:rPr lang="en-US" altLang="en-US" dirty="0"/>
            </a:br>
            <a:r>
              <a:rPr lang="en-US" altLang="en-US" dirty="0"/>
              <a:t>Data Access Protocol (DAP)</a:t>
            </a:r>
            <a:endParaRPr sz="44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405650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/>
              <a:t>ESIP Summer 2023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80GSFC21CA001.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" name="Shape 50"/>
          <p:cNvSpPr txBox="1">
            <a:spLocks noGrp="1"/>
          </p:cNvSpPr>
          <p:nvPr>
            <p:ph type="subTitle" idx="1"/>
          </p:nvPr>
        </p:nvSpPr>
        <p:spPr>
          <a:xfrm>
            <a:off x="970400" y="4091013"/>
            <a:ext cx="3398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James Gallagher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NASA EED-3 / </a:t>
            </a:r>
            <a:r>
              <a:rPr lang="en-US" sz="1400" dirty="0" err="1"/>
              <a:t>OPeNDAP</a:t>
            </a:r>
            <a:r>
              <a:rPr lang="en-US" sz="1400" dirty="0"/>
              <a:t> </a:t>
            </a:r>
            <a:r>
              <a:rPr lang="en-US" sz="1400" i="1" u="sng" dirty="0" err="1">
                <a:solidFill>
                  <a:schemeClr val="hlink"/>
                </a:solidFill>
              </a:rPr>
              <a:t>jgallagher@opendap.org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Shape 50">
            <a:extLst>
              <a:ext uri="{FF2B5EF4-FFF2-40B4-BE49-F238E27FC236}">
                <a16:creationId xmlns:a16="http://schemas.microsoft.com/office/drawing/2014/main" id="{BC971FB4-7BE4-640D-C2CD-FB06FBE80C78}"/>
              </a:ext>
            </a:extLst>
          </p:cNvPr>
          <p:cNvSpPr txBox="1">
            <a:spLocks/>
          </p:cNvSpPr>
          <p:nvPr/>
        </p:nvSpPr>
        <p:spPr>
          <a:xfrm>
            <a:off x="4572000" y="4091013"/>
            <a:ext cx="3398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indent="0"/>
            <a:r>
              <a:rPr lang="en-US" sz="1400" dirty="0"/>
              <a:t>David </a:t>
            </a:r>
            <a:r>
              <a:rPr lang="en-US" sz="1400" dirty="0" err="1"/>
              <a:t>Fulker</a:t>
            </a:r>
            <a:endParaRPr lang="en-US" sz="1400" dirty="0"/>
          </a:p>
          <a:p>
            <a:pPr marL="0" indent="0"/>
            <a:r>
              <a:rPr lang="en-US" sz="1400" dirty="0" err="1"/>
              <a:t>OPeNDAP</a:t>
            </a:r>
            <a:endParaRPr lang="en-US" sz="1400" dirty="0"/>
          </a:p>
          <a:p>
            <a:pPr marL="0" indent="0"/>
            <a:r>
              <a:rPr lang="en-US" sz="1400" dirty="0"/>
              <a:t> </a:t>
            </a:r>
            <a:r>
              <a:rPr lang="en-US" sz="1400" i="1" u="sng" dirty="0" err="1">
                <a:solidFill>
                  <a:schemeClr val="hlink"/>
                </a:solidFill>
              </a:rPr>
              <a:t>dfulker@opendap.org</a:t>
            </a:r>
            <a:endParaRPr lang="en-US" sz="1400" i="1" dirty="0"/>
          </a:p>
          <a:p>
            <a:pPr marL="0" indent="0"/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F4DA3FC-BF2F-5EFB-286E-F015109B7B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5722883" cy="4742516"/>
          </a:xfrm>
        </p:spPr>
        <p:txBody>
          <a:bodyPr/>
          <a:lstStyle/>
          <a:p>
            <a:r>
              <a:rPr lang="en-US" altLang="en-US" sz="3200" dirty="0"/>
              <a:t>Scientists studying ocean fluxes &amp; temps (1993) envisaged using </a:t>
            </a:r>
            <a:r>
              <a:rPr lang="en-US" altLang="en-US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Futura" panose="020B0602020204020303" pitchFamily="34" charset="-79"/>
              </a:rPr>
              <a:t>HTTP*</a:t>
            </a:r>
            <a:r>
              <a:rPr lang="en-US" alt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Futura" panose="020B0602020204020303" pitchFamily="34" charset="-79"/>
              </a:rPr>
              <a:t> for remote data access</a:t>
            </a:r>
            <a:endParaRPr lang="en-US" alt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lvl="1"/>
            <a:r>
              <a:rPr lang="en-US" altLang="en-US" sz="2800" dirty="0"/>
              <a:t>This led to the Distributed Ocean Data System (DODS)</a:t>
            </a:r>
          </a:p>
          <a:p>
            <a:pPr lvl="1"/>
            <a:r>
              <a:rPr lang="en-US" altLang="en-US" sz="2800" dirty="0"/>
              <a:t>DODS later was renamed the Open-source Project for a Data Access Protocol (</a:t>
            </a:r>
            <a:r>
              <a:rPr lang="en-US" altLang="en-US" sz="2800" dirty="0" err="1"/>
              <a:t>OPeNDAP</a:t>
            </a:r>
            <a:r>
              <a:rPr lang="en-US" altLang="en-US" sz="2800" dirty="0"/>
              <a:t>)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AEBD0D-95CE-0BA3-25E6-98A2D02B4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OPeNDAP</a:t>
            </a:r>
            <a:r>
              <a:rPr lang="en-US" altLang="en-US" dirty="0"/>
              <a:t> Origins</a:t>
            </a:r>
            <a:endParaRPr lang="en-US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BD25FB4A-14A9-D19A-713D-3338EF503DC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024" y="513255"/>
            <a:ext cx="3078607" cy="311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60619D66-2F66-5ACC-F16D-2642423A8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834" y="3655528"/>
            <a:ext cx="28167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1pPr>
            <a:lvl2pPr marL="742950" indent="-285750" algn="ctr"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2pPr>
            <a:lvl3pPr marL="1143000" indent="-228600" algn="ctr"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3pPr>
            <a:lvl4pPr marL="1600200" indent="-228600" algn="ctr"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4pPr>
            <a:lvl5pPr marL="2057400" indent="-228600" algn="ctr"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9pPr>
          </a:lstStyle>
          <a:p>
            <a:pPr algn="r" eaLnBrk="1" hangingPunct="1"/>
            <a:r>
              <a:rPr lang="en-US" altLang="en-US" sz="1200" dirty="0"/>
              <a:t>Image credit: </a:t>
            </a:r>
            <a:r>
              <a:rPr lang="en-US" sz="800" b="0" i="1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U.S. Joint Global Ocean Flux Study (JGOFS)</a:t>
            </a:r>
            <a:r>
              <a:rPr lang="en-US" altLang="en-US" sz="1200" dirty="0"/>
              <a:t>*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C3028C-4EEE-3818-D640-0AEF04C78BCA}"/>
              </a:ext>
            </a:extLst>
          </p:cNvPr>
          <p:cNvSpPr txBox="1"/>
          <p:nvPr/>
        </p:nvSpPr>
        <p:spPr>
          <a:xfrm>
            <a:off x="2522483" y="6379779"/>
            <a:ext cx="4645572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*HTTP: </a:t>
            </a:r>
            <a:r>
              <a:rPr lang="en-US" dirty="0" err="1"/>
              <a:t>HyperText</a:t>
            </a:r>
            <a:r>
              <a:rPr lang="en-US" dirty="0"/>
              <a:t> Transport Protocol</a:t>
            </a:r>
          </a:p>
        </p:txBody>
      </p:sp>
    </p:spTree>
    <p:extLst>
      <p:ext uri="{BB962C8B-B14F-4D97-AF65-F5344CB8AC3E}">
        <p14:creationId xmlns:p14="http://schemas.microsoft.com/office/powerpoint/2010/main" val="2441782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F37163-8097-6781-7973-1C61AC0538E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sz="2800" dirty="0"/>
              <a:t>A not-for-profit corp. that develops &amp; supports</a:t>
            </a:r>
          </a:p>
          <a:p>
            <a:pPr lvl="1"/>
            <a:r>
              <a:rPr lang="ja-JP" altLang="en-US" sz="2400">
                <a:latin typeface="Arial" panose="020B0604020202020204" pitchFamily="34" charset="0"/>
              </a:rPr>
              <a:t>“</a:t>
            </a:r>
            <a:r>
              <a:rPr lang="en-US" altLang="ja-JP" sz="2400" dirty="0" err="1"/>
              <a:t>DAPx</a:t>
            </a:r>
            <a:r>
              <a:rPr lang="ja-JP" altLang="en-US" sz="2400">
                <a:latin typeface="Arial" panose="020B0604020202020204" pitchFamily="34" charset="0"/>
              </a:rPr>
              <a:t>”</a:t>
            </a:r>
            <a:r>
              <a:rPr lang="en-US" altLang="ja-JP" sz="2400" dirty="0"/>
              <a:t> — a web-service protocol for data access</a:t>
            </a:r>
          </a:p>
          <a:p>
            <a:pPr lvl="2"/>
            <a:r>
              <a:rPr lang="en-US" altLang="en-US" sz="2000" dirty="0"/>
              <a:t>Deployed by hundreds of data providers internationally</a:t>
            </a:r>
          </a:p>
          <a:p>
            <a:pPr lvl="2"/>
            <a:r>
              <a:rPr lang="en-US" altLang="en-US" sz="2000" dirty="0"/>
              <a:t>Employed in many analysis packages (MATLAB, e.g.)</a:t>
            </a:r>
          </a:p>
          <a:p>
            <a:pPr lvl="2"/>
            <a:r>
              <a:rPr lang="en-US" altLang="en-US" sz="2000" dirty="0"/>
              <a:t>NASA has designated DAP2 </a:t>
            </a:r>
            <a:r>
              <a:rPr lang="ja-JP" altLang="en-US" sz="2000">
                <a:latin typeface="Arial" panose="020B0604020202020204" pitchFamily="34" charset="0"/>
              </a:rPr>
              <a:t>“</a:t>
            </a:r>
            <a:r>
              <a:rPr lang="en-US" altLang="ja-JP" sz="2000" dirty="0"/>
              <a:t>Community Standard</a:t>
            </a:r>
            <a:r>
              <a:rPr lang="ja-JP" altLang="en-US" sz="2000">
                <a:latin typeface="Arial" panose="020B0604020202020204" pitchFamily="34" charset="0"/>
              </a:rPr>
              <a:t>”</a:t>
            </a:r>
            <a:endParaRPr lang="en-US" altLang="ja-JP" sz="2000" dirty="0"/>
          </a:p>
          <a:p>
            <a:pPr lvl="1"/>
            <a:r>
              <a:rPr lang="en-US" altLang="en-US" sz="2400" dirty="0"/>
              <a:t>Server &amp; client </a:t>
            </a:r>
            <a:r>
              <a:rPr lang="en-US" altLang="en-US" sz="2400" u="sng" dirty="0"/>
              <a:t>software</a:t>
            </a:r>
            <a:r>
              <a:rPr lang="en-US" altLang="en-US" sz="2400" dirty="0"/>
              <a:t> implementing the DAP</a:t>
            </a:r>
          </a:p>
          <a:p>
            <a:r>
              <a:rPr lang="en-US" altLang="en-US" sz="2800" dirty="0"/>
              <a:t>A name used to indicate any server that includes DAP</a:t>
            </a:r>
          </a:p>
          <a:p>
            <a:pPr lvl="1"/>
            <a:r>
              <a:rPr lang="en-US" altLang="en-US" sz="2400" dirty="0"/>
              <a:t>Servers that “include </a:t>
            </a:r>
            <a:r>
              <a:rPr lang="en-US" altLang="en-US" sz="2400" dirty="0" err="1"/>
              <a:t>OPeNDAP</a:t>
            </a:r>
            <a:r>
              <a:rPr lang="en-US" altLang="en-US" sz="2400" dirty="0"/>
              <a:t>”: ERDDAP*, TDS*, </a:t>
            </a:r>
            <a:r>
              <a:rPr lang="en-US" altLang="en-US" sz="2400" dirty="0" err="1"/>
              <a:t>PyDAP</a:t>
            </a:r>
            <a:r>
              <a:rPr lang="en-US" altLang="en-US" sz="2400" dirty="0"/>
              <a:t>*, … </a:t>
            </a:r>
          </a:p>
          <a:p>
            <a:endParaRPr lang="en-US" altLang="en-US" sz="2800" dirty="0"/>
          </a:p>
          <a:p>
            <a:pPr lvl="1"/>
            <a:endParaRPr lang="en-US" altLang="en-US" dirty="0"/>
          </a:p>
          <a:p>
            <a:pPr lvl="2"/>
            <a:endParaRPr lang="en-US" altLang="ja-JP" dirty="0"/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DEF54D-FEBB-7EB1-D917-482A1F7AF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OPeNDAP</a:t>
            </a:r>
            <a:r>
              <a:rPr lang="en-US" altLang="en-US" dirty="0"/>
              <a:t> Now Is: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2CF1C-3468-04C4-E3CF-949A1843D69D}"/>
              </a:ext>
            </a:extLst>
          </p:cNvPr>
          <p:cNvSpPr txBox="1"/>
          <p:nvPr/>
        </p:nvSpPr>
        <p:spPr>
          <a:xfrm>
            <a:off x="2480442" y="6098576"/>
            <a:ext cx="46455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*ERDDAP:  Environmental Research Division Data Access Program; *TDS: THREDDS Data Server; </a:t>
            </a:r>
            <a:r>
              <a:rPr lang="en-US" dirty="0" err="1"/>
              <a:t>PyDAP</a:t>
            </a:r>
            <a:r>
              <a:rPr lang="en-US" dirty="0"/>
              <a:t>: Python Data Access protocol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4180606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A6B64B-107F-2501-1E1E-E5D3D79DEF1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sz="2800" dirty="0"/>
              <a:t>Accessing data via URL*s (i.e., URL = dataset)</a:t>
            </a:r>
          </a:p>
          <a:p>
            <a:pPr lvl="1"/>
            <a:r>
              <a:rPr lang="en-US" altLang="en-US" sz="2400" dirty="0"/>
              <a:t>Appending query strings to invoke server functions</a:t>
            </a:r>
          </a:p>
          <a:p>
            <a:r>
              <a:rPr lang="en-US" altLang="en-US" sz="2800" dirty="0"/>
              <a:t>Getting responses of 2 (general) types:</a:t>
            </a:r>
          </a:p>
          <a:p>
            <a:pPr lvl="1"/>
            <a:r>
              <a:rPr lang="en-US" altLang="en-US" sz="2400" i="1" dirty="0">
                <a:latin typeface="Futura" panose="020B0602020204020303" pitchFamily="34" charset="-79"/>
                <a:sym typeface="Futura" panose="020B0602020204020303" pitchFamily="34" charset="-79"/>
              </a:rPr>
              <a:t>Metadata</a:t>
            </a:r>
            <a:r>
              <a:rPr lang="en-US" altLang="en-US" sz="2400" dirty="0"/>
              <a:t> - dataset descriptions &amp; catalogs (textual)</a:t>
            </a:r>
          </a:p>
          <a:p>
            <a:pPr lvl="1"/>
            <a:r>
              <a:rPr lang="en-US" altLang="en-US" sz="2400" i="1" dirty="0">
                <a:latin typeface="Futura" panose="020B0602020204020303" pitchFamily="34" charset="-79"/>
                <a:sym typeface="Futura" panose="020B0602020204020303" pitchFamily="34" charset="-79"/>
              </a:rPr>
              <a:t>Content</a:t>
            </a:r>
            <a:r>
              <a:rPr lang="en-US" altLang="en-US" sz="2400" dirty="0"/>
              <a:t> - values and metadata (binary or textual)</a:t>
            </a:r>
          </a:p>
          <a:p>
            <a:r>
              <a:rPr lang="en-US" altLang="en-US" sz="2800" dirty="0"/>
              <a:t>Using responses in diverse ways, e.g.</a:t>
            </a:r>
          </a:p>
          <a:p>
            <a:pPr lvl="1"/>
            <a:r>
              <a:rPr lang="en-US" altLang="en-US" sz="2400" dirty="0"/>
              <a:t>MATLAB maps responses to its internal math types</a:t>
            </a:r>
          </a:p>
          <a:p>
            <a:pPr lvl="1"/>
            <a:r>
              <a:rPr lang="en-US" altLang="en-US" sz="2400" dirty="0" err="1"/>
              <a:t>netCDF</a:t>
            </a:r>
            <a:r>
              <a:rPr lang="en-US" altLang="en-US" sz="2400" dirty="0"/>
              <a:t> library allows apps to work as though reading a local file</a:t>
            </a:r>
          </a:p>
          <a:p>
            <a:pPr lvl="1"/>
            <a:endParaRPr lang="en-US" altLang="en-US" sz="2400" dirty="0"/>
          </a:p>
          <a:p>
            <a:endParaRPr lang="en-US" altLang="en-US" sz="2800" dirty="0"/>
          </a:p>
          <a:p>
            <a:endParaRPr lang="en-US" sz="2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C37D91-4D49-8378-C24E-1AA2E99BF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400" dirty="0"/>
              <a:t>Concept: </a:t>
            </a:r>
            <a:br>
              <a:rPr lang="en-US" altLang="en-US" sz="1400" dirty="0"/>
            </a:br>
            <a:r>
              <a:rPr lang="en-US" altLang="en-US" sz="2400" dirty="0"/>
              <a:t>Clients Get </a:t>
            </a:r>
            <a:r>
              <a:rPr lang="en-US" altLang="en-US" sz="2400" u="sng" dirty="0"/>
              <a:t>Just</a:t>
            </a:r>
            <a:r>
              <a:rPr lang="en-US" altLang="en-US" sz="2400" dirty="0"/>
              <a:t> the Data They Need, as They Need them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1B0496-B048-8A94-608B-CF3E62225177}"/>
              </a:ext>
            </a:extLst>
          </p:cNvPr>
          <p:cNvSpPr txBox="1"/>
          <p:nvPr/>
        </p:nvSpPr>
        <p:spPr>
          <a:xfrm>
            <a:off x="2480442" y="6429473"/>
            <a:ext cx="46455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*URL: Universal Resource Locator</a:t>
            </a:r>
          </a:p>
        </p:txBody>
      </p:sp>
    </p:spTree>
    <p:extLst>
      <p:ext uri="{BB962C8B-B14F-4D97-AF65-F5344CB8AC3E}">
        <p14:creationId xmlns:p14="http://schemas.microsoft.com/office/powerpoint/2010/main" val="964492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651CB2-0190-581B-E4A9-E0AFFB51BE1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sz="2800" dirty="0"/>
              <a:t>Data often depict (scientific) phenomena, where</a:t>
            </a:r>
          </a:p>
          <a:p>
            <a:pPr lvl="1"/>
            <a:r>
              <a:rPr lang="en-US" altLang="en-US" sz="2400" dirty="0"/>
              <a:t>Geospatial maps are </a:t>
            </a:r>
            <a:r>
              <a:rPr lang="en-US" altLang="en-US" sz="2400" u="sng" dirty="0"/>
              <a:t>one of several</a:t>
            </a:r>
            <a:r>
              <a:rPr lang="en-US" altLang="en-US" sz="2400" dirty="0"/>
              <a:t> useful view types</a:t>
            </a:r>
          </a:p>
          <a:p>
            <a:pPr lvl="1"/>
            <a:r>
              <a:rPr lang="en-US" altLang="en-US" sz="2400" dirty="0"/>
              <a:t>Coordinates are 3-, 4- &amp; 5-dimensional</a:t>
            </a:r>
          </a:p>
          <a:p>
            <a:pPr lvl="2"/>
            <a:r>
              <a:rPr lang="en-US" altLang="en-US" sz="2000" dirty="0">
                <a:solidFill>
                  <a:schemeClr val="tx1"/>
                </a:solidFill>
              </a:rPr>
              <a:t>These may include (time-dependent) coordinate-proxies</a:t>
            </a:r>
          </a:p>
          <a:p>
            <a:r>
              <a:rPr lang="en-US" altLang="en-US" sz="2800" dirty="0"/>
              <a:t>Servers (publishing files or DB*s via DAP) often</a:t>
            </a:r>
          </a:p>
          <a:p>
            <a:pPr lvl="1"/>
            <a:r>
              <a:rPr lang="en-US" altLang="en-US" sz="2400" u="sng" dirty="0"/>
              <a:t>Aggregate</a:t>
            </a:r>
            <a:r>
              <a:rPr lang="en-US" altLang="en-US" sz="2400" dirty="0"/>
              <a:t> datasets, correct or enrich metadata...</a:t>
            </a:r>
          </a:p>
          <a:p>
            <a:pPr lvl="1"/>
            <a:r>
              <a:rPr lang="en-US" altLang="en-US" sz="2400" dirty="0"/>
              <a:t>Perform data </a:t>
            </a:r>
            <a:r>
              <a:rPr lang="en-US" altLang="en-US" sz="2400" u="sng" dirty="0"/>
              <a:t>translations</a:t>
            </a:r>
            <a:r>
              <a:rPr lang="en-US" altLang="en-US" sz="2400" dirty="0"/>
              <a:t> (more on this later)</a:t>
            </a:r>
          </a:p>
          <a:p>
            <a:pPr lvl="1"/>
            <a:endParaRPr lang="en-US" altLang="en-US" sz="2400" dirty="0"/>
          </a:p>
          <a:p>
            <a:endParaRPr lang="en-US" sz="2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168D93-7F8A-FE2D-D3B8-72F5797BC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000" dirty="0"/>
              <a:t>Some of the </a:t>
            </a:r>
            <a:r>
              <a:rPr lang="en-US" altLang="en-US" sz="2000" dirty="0" err="1"/>
              <a:t>OPeNDAP</a:t>
            </a:r>
            <a:r>
              <a:rPr lang="en-US" altLang="en-US" sz="2000" dirty="0"/>
              <a:t> Community</a:t>
            </a:r>
            <a:r>
              <a:rPr lang="ja-JP" altLang="en-US" sz="2000">
                <a:latin typeface="Arial" panose="020B0604020202020204" pitchFamily="34" charset="0"/>
              </a:rPr>
              <a:t>’</a:t>
            </a:r>
            <a:r>
              <a:rPr lang="en-US" altLang="ja-JP" sz="2000" dirty="0"/>
              <a:t>s</a:t>
            </a:r>
            <a:br>
              <a:rPr lang="en-US" altLang="ja-JP" sz="2000" dirty="0"/>
            </a:br>
            <a:r>
              <a:rPr lang="en-US" altLang="ja-JP" sz="3200" dirty="0"/>
              <a:t>Distinguishing Traits 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3D6127-33BF-AEC5-D207-628C2124E3BD}"/>
              </a:ext>
            </a:extLst>
          </p:cNvPr>
          <p:cNvSpPr txBox="1"/>
          <p:nvPr/>
        </p:nvSpPr>
        <p:spPr>
          <a:xfrm>
            <a:off x="2480442" y="6429473"/>
            <a:ext cx="46455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*DB: Database</a:t>
            </a:r>
          </a:p>
        </p:txBody>
      </p:sp>
    </p:spTree>
    <p:extLst>
      <p:ext uri="{BB962C8B-B14F-4D97-AF65-F5344CB8AC3E}">
        <p14:creationId xmlns:p14="http://schemas.microsoft.com/office/powerpoint/2010/main" val="2395112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DD51DC-A941-38EB-FB76-179EE7391DF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sz="2800" dirty="0"/>
              <a:t>The data model has </a:t>
            </a:r>
            <a:r>
              <a:rPr lang="en-US" altLang="en-US" sz="2800" u="sng" dirty="0"/>
              <a:t>few</a:t>
            </a:r>
            <a:r>
              <a:rPr lang="en-US" altLang="en-US" sz="2800" dirty="0"/>
              <a:t> data types</a:t>
            </a:r>
          </a:p>
          <a:p>
            <a:pPr lvl="1"/>
            <a:r>
              <a:rPr lang="en-US" altLang="en-US" sz="2400" dirty="0"/>
              <a:t>For simplified programming &amp; lowered risk of errors</a:t>
            </a:r>
          </a:p>
          <a:p>
            <a:r>
              <a:rPr lang="en-US" altLang="en-US" sz="2800" dirty="0"/>
              <a:t>Types are deliberately domain-neutral</a:t>
            </a:r>
          </a:p>
          <a:p>
            <a:pPr lvl="1"/>
            <a:r>
              <a:rPr lang="en-US" altLang="en-US" sz="2400" dirty="0"/>
              <a:t>For better trans-domain utility &amp; programmer uptake</a:t>
            </a:r>
          </a:p>
          <a:p>
            <a:pPr lvl="1"/>
            <a:r>
              <a:rPr lang="en-US" altLang="en-US" sz="2400" dirty="0"/>
              <a:t>But they allow for both syntactic &amp; semantic metadata</a:t>
            </a:r>
          </a:p>
          <a:p>
            <a:r>
              <a:rPr lang="en-US" altLang="en-US" sz="2800" dirty="0"/>
              <a:t>The Types do in fact support domain needs</a:t>
            </a:r>
          </a:p>
          <a:p>
            <a:pPr lvl="1"/>
            <a:r>
              <a:rPr lang="en-US" altLang="en-US" sz="2400" dirty="0" err="1"/>
              <a:t>NetCDF</a:t>
            </a:r>
            <a:r>
              <a:rPr lang="en-US" altLang="en-US" sz="2400" dirty="0"/>
              <a:t>*-like (can represent functions on 4- or 5-D domains, e.g.)</a:t>
            </a:r>
          </a:p>
          <a:p>
            <a:pPr lvl="1"/>
            <a:r>
              <a:rPr lang="en-US" altLang="en-US" sz="2400" dirty="0"/>
              <a:t>Sequences &amp; selections match DBMS* sensibilities</a:t>
            </a:r>
          </a:p>
          <a:p>
            <a:pPr lvl="1"/>
            <a:endParaRPr lang="en-US" altLang="en-US" sz="2400" dirty="0"/>
          </a:p>
          <a:p>
            <a:endParaRPr lang="en-US" sz="2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F67F96-7736-059C-7985-3197AAE17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 err="1"/>
              <a:t>OPeNDAP</a:t>
            </a:r>
            <a:r>
              <a:rPr lang="en-US" altLang="en-US" sz="4000" dirty="0"/>
              <a:t> Data-Type Philosophy</a:t>
            </a: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6502B6-E203-927E-0D43-07272EA929EB}"/>
              </a:ext>
            </a:extLst>
          </p:cNvPr>
          <p:cNvSpPr txBox="1"/>
          <p:nvPr/>
        </p:nvSpPr>
        <p:spPr>
          <a:xfrm>
            <a:off x="2480442" y="6321752"/>
            <a:ext cx="4645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en-US" dirty="0" err="1"/>
              <a:t>NetCDF</a:t>
            </a:r>
            <a:r>
              <a:rPr lang="en-US" dirty="0"/>
              <a:t>: network Common Data Format; DBMS: Database Management Systems</a:t>
            </a:r>
          </a:p>
        </p:txBody>
      </p:sp>
    </p:spTree>
    <p:extLst>
      <p:ext uri="{BB962C8B-B14F-4D97-AF65-F5344CB8AC3E}">
        <p14:creationId xmlns:p14="http://schemas.microsoft.com/office/powerpoint/2010/main" val="352982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58BB02A-D091-C89A-B296-8B8D60746E7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029135964"/>
              </p:ext>
            </p:extLst>
          </p:nvPr>
        </p:nvGraphicFramePr>
        <p:xfrm>
          <a:off x="457200" y="1284288"/>
          <a:ext cx="8229600" cy="2144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1523419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8544562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5405599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6057346"/>
                    </a:ext>
                  </a:extLst>
                </a:gridCol>
              </a:tblGrid>
              <a:tr h="63130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(unadorned)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URL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 =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dataset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 = a collection of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variables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947542"/>
                  </a:ext>
                </a:extLst>
              </a:tr>
              <a:tr h="63130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each </a:t>
                      </a: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variable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 comprises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788077"/>
                  </a:ext>
                </a:extLst>
              </a:tr>
              <a:tr h="8820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>
                          <a:ln>
                            <a:noFill/>
                          </a:ln>
                          <a:solidFill>
                            <a:srgbClr val="2D4141"/>
                          </a:solidFill>
                          <a:effectLst/>
                          <a:latin typeface="Helvetica Neue" panose="02000503000000020004" pitchFamily="2" charset="0"/>
                          <a:ea typeface="ヒラギノ角ゴ ProN W3"/>
                          <a:cs typeface="Helvetica Neue" panose="02000503000000020004" pitchFamily="2" charset="0"/>
                        </a:rPr>
                        <a:t>a </a:t>
                      </a:r>
                      <a:r>
                        <a:rPr lang="en-US" sz="2400" b="1" i="0" u="none" strike="noStrike" kern="1200" baseline="0" dirty="0">
                          <a:ln>
                            <a:noFill/>
                          </a:ln>
                          <a:solidFill>
                            <a:srgbClr val="2D4141"/>
                          </a:solidFill>
                          <a:effectLst/>
                          <a:latin typeface="Helvetica Neue" panose="02000503000000020004" pitchFamily="2" charset="0"/>
                          <a:ea typeface="ヒラギノ角ゴ ProN W3"/>
                          <a:cs typeface="Helvetica Neue" panose="02000503000000020004" pitchFamily="2" charset="0"/>
                        </a:rPr>
                        <a:t>name</a:t>
                      </a:r>
                      <a:endParaRPr 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>
                          <a:ln>
                            <a:noFill/>
                          </a:ln>
                          <a:solidFill>
                            <a:srgbClr val="2D4141"/>
                          </a:solidFill>
                          <a:effectLst/>
                          <a:latin typeface="Helvetica Neue" panose="02000503000000020004" pitchFamily="2" charset="0"/>
                          <a:ea typeface="ヒラギノ角ゴ ProN W3"/>
                          <a:cs typeface="Helvetica Neue" panose="02000503000000020004" pitchFamily="2" charset="0"/>
                        </a:rPr>
                        <a:t>a </a:t>
                      </a:r>
                      <a:r>
                        <a:rPr lang="en-US" sz="2400" b="1" i="0" u="none" strike="noStrike" kern="1200" baseline="0" dirty="0">
                          <a:ln>
                            <a:noFill/>
                          </a:ln>
                          <a:solidFill>
                            <a:srgbClr val="2D4141"/>
                          </a:solidFill>
                          <a:effectLst/>
                          <a:latin typeface="Helvetica Neue" panose="02000503000000020004" pitchFamily="2" charset="0"/>
                          <a:ea typeface="ヒラギノ角ゴ ProN W3"/>
                          <a:cs typeface="Helvetica Neue" panose="02000503000000020004" pitchFamily="2" charset="0"/>
                        </a:rPr>
                        <a:t>type</a:t>
                      </a:r>
                      <a:br>
                        <a:rPr lang="en-US" sz="2400" b="1" i="0" u="none" strike="noStrike" kern="1200" baseline="0" dirty="0">
                          <a:ln>
                            <a:noFill/>
                          </a:ln>
                          <a:solidFill>
                            <a:srgbClr val="2D4141"/>
                          </a:solidFill>
                          <a:effectLst/>
                          <a:latin typeface="Helvetica Neue" panose="02000503000000020004" pitchFamily="2" charset="0"/>
                          <a:ea typeface="ヒラギノ角ゴ ProN W3"/>
                          <a:cs typeface="Helvetica Neue" panose="02000503000000020004" pitchFamily="2" charset="0"/>
                        </a:rPr>
                      </a:br>
                      <a:r>
                        <a:rPr lang="en-US" sz="2400" b="0" i="0" u="none" strike="noStrike" kern="1200" baseline="0" dirty="0">
                          <a:ln>
                            <a:noFill/>
                          </a:ln>
                          <a:solidFill>
                            <a:srgbClr val="2D4141"/>
                          </a:solidFill>
                          <a:effectLst/>
                          <a:latin typeface="Helvetica Neue" panose="02000503000000020004" pitchFamily="2" charset="0"/>
                          <a:ea typeface="ヒラギノ角ゴ ProN W3"/>
                          <a:cs typeface="Helvetica Neue" panose="02000503000000020004" pitchFamily="2" charset="0"/>
                        </a:rPr>
                        <a:t>(incl. shape)</a:t>
                      </a:r>
                      <a:endParaRPr 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>
                          <a:ln>
                            <a:noFill/>
                          </a:ln>
                          <a:solidFill>
                            <a:srgbClr val="2D4141"/>
                          </a:solidFill>
                          <a:effectLst/>
                          <a:latin typeface="Helvetica Neue" panose="02000503000000020004" pitchFamily="2" charset="0"/>
                          <a:ea typeface="ヒラギノ角ゴ ProN W3"/>
                          <a:cs typeface="Helvetica Neue" panose="02000503000000020004" pitchFamily="2" charset="0"/>
                        </a:rPr>
                        <a:t>a </a:t>
                      </a:r>
                      <a:r>
                        <a:rPr lang="en-US" sz="2400" b="1" i="0" u="none" strike="noStrike" kern="1200" baseline="0" dirty="0">
                          <a:ln>
                            <a:noFill/>
                          </a:ln>
                          <a:solidFill>
                            <a:srgbClr val="2D4141"/>
                          </a:solidFill>
                          <a:effectLst/>
                          <a:latin typeface="Helvetica Neue" panose="02000503000000020004" pitchFamily="2" charset="0"/>
                          <a:ea typeface="ヒラギノ角ゴ ProN W3"/>
                          <a:cs typeface="Helvetica Neue" panose="02000503000000020004" pitchFamily="2" charset="0"/>
                        </a:rPr>
                        <a:t>value</a:t>
                      </a:r>
                      <a:r>
                        <a:rPr lang="en-US" sz="2400" b="0" i="0" u="none" strike="noStrike" kern="1200" baseline="32000" dirty="0">
                          <a:ln>
                            <a:noFill/>
                          </a:ln>
                          <a:solidFill>
                            <a:srgbClr val="2D4141"/>
                          </a:solidFill>
                          <a:effectLst/>
                          <a:latin typeface="Helvetica Neue" panose="02000503000000020004" pitchFamily="2" charset="0"/>
                          <a:ea typeface="ヒラギノ角ゴ ProN W3"/>
                          <a:cs typeface="Helvetica Neue" panose="02000503000000020004" pitchFamily="2" charset="0"/>
                        </a:rPr>
                        <a:t>2</a:t>
                      </a:r>
                      <a:endParaRPr 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>
                          <a:ln>
                            <a:noFill/>
                          </a:ln>
                          <a:solidFill>
                            <a:srgbClr val="2D4141"/>
                          </a:solidFill>
                          <a:effectLst/>
                          <a:latin typeface="Helvetica Neue" panose="02000503000000020004" pitchFamily="2" charset="0"/>
                          <a:ea typeface="ヒラギノ角ゴ ProN W3"/>
                          <a:cs typeface="Helvetica Neue" panose="02000503000000020004" pitchFamily="2" charset="0"/>
                        </a:rPr>
                        <a:t>optional </a:t>
                      </a:r>
                      <a:r>
                        <a:rPr lang="en-US" sz="2400" b="1" i="0" u="none" strike="noStrike" kern="1200" baseline="0" dirty="0">
                          <a:ln>
                            <a:noFill/>
                          </a:ln>
                          <a:solidFill>
                            <a:srgbClr val="2D4141"/>
                          </a:solidFill>
                          <a:effectLst/>
                          <a:latin typeface="Helvetica Neue" panose="02000503000000020004" pitchFamily="2" charset="0"/>
                          <a:ea typeface="ヒラギノ角ゴ ProN W3"/>
                          <a:cs typeface="Helvetica Neue" panose="02000503000000020004" pitchFamily="2" charset="0"/>
                        </a:rPr>
                        <a:t>attributes</a:t>
                      </a:r>
                      <a:r>
                        <a:rPr lang="en-US" sz="2400" b="0" i="0" u="none" strike="noStrike" kern="1200" baseline="32000" dirty="0">
                          <a:ln>
                            <a:noFill/>
                          </a:ln>
                          <a:solidFill>
                            <a:srgbClr val="2D4141"/>
                          </a:solidFill>
                          <a:effectLst/>
                          <a:latin typeface="Helvetica Neue" panose="02000503000000020004" pitchFamily="2" charset="0"/>
                          <a:ea typeface="ヒラギノ角ゴ ProN W3"/>
                          <a:cs typeface="Helvetica Neue" panose="02000503000000020004" pitchFamily="2" charset="0"/>
                        </a:rPr>
                        <a:t>3</a:t>
                      </a:r>
                      <a:endParaRPr lang="en-US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673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1081693-51BE-78AA-3CA6-354FAE708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DAP Data Model</a:t>
            </a:r>
            <a:r>
              <a:rPr lang="en-US" altLang="en-US" baseline="32000" dirty="0"/>
              <a:t>1</a:t>
            </a:r>
            <a:r>
              <a:rPr lang="en-US" altLang="en-US" dirty="0"/>
              <a:t> (simplified)</a:t>
            </a:r>
            <a:endParaRPr lang="en-US" dirty="0"/>
          </a:p>
        </p:txBody>
      </p:sp>
      <p:sp>
        <p:nvSpPr>
          <p:cNvPr id="7" name="Rectangle 28">
            <a:extLst>
              <a:ext uri="{FF2B5EF4-FFF2-40B4-BE49-F238E27FC236}">
                <a16:creationId xmlns:a16="http://schemas.microsoft.com/office/drawing/2014/main" id="{6FCEF6F3-696F-89C7-2615-27AD4F6B7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449594"/>
            <a:ext cx="8229600" cy="280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0" bIns="45720" numCol="1" anchor="ctr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06400" indent="-355600">
              <a:buSzPct val="99000"/>
              <a:buFontTx/>
              <a:buAutoNum type="arabicPeriod"/>
            </a:pPr>
            <a:r>
              <a:rPr lang="en-US" altLang="en-US" sz="1800" dirty="0"/>
              <a:t>Our use of </a:t>
            </a:r>
            <a:r>
              <a:rPr lang="en-US" altLang="en-US" sz="1800" u="sng" dirty="0"/>
              <a:t>Data Model</a:t>
            </a:r>
            <a:r>
              <a:rPr lang="en-US" altLang="en-US" sz="1800" dirty="0"/>
              <a:t> seems roughly equivalent to </a:t>
            </a:r>
            <a:r>
              <a:rPr lang="en-US" altLang="en-US" sz="1800" u="sng" dirty="0"/>
              <a:t>Abstract Specification</a:t>
            </a:r>
            <a:r>
              <a:rPr lang="en-US" altLang="en-US" sz="1800" dirty="0"/>
              <a:t> in OGC parlance.</a:t>
            </a:r>
          </a:p>
          <a:p>
            <a:pPr marL="406400" indent="-355600">
              <a:spcBef>
                <a:spcPts val="1200"/>
              </a:spcBef>
              <a:buSzPct val="99000"/>
              <a:buFontTx/>
              <a:buAutoNum type="arabicPeriod"/>
            </a:pPr>
            <a:r>
              <a:rPr lang="en-US" altLang="en-US" sz="1800" dirty="0"/>
              <a:t>Depending on its </a:t>
            </a:r>
            <a:r>
              <a:rPr lang="en-US" altLang="en-US" sz="1800" u="sng" dirty="0"/>
              <a:t>type</a:t>
            </a:r>
            <a:r>
              <a:rPr lang="en-US" altLang="en-US" sz="1800" dirty="0"/>
              <a:t> (i.e., syntax) the </a:t>
            </a:r>
            <a:r>
              <a:rPr lang="en-US" altLang="en-US" sz="1800" u="sng" dirty="0"/>
              <a:t>value</a:t>
            </a:r>
            <a:r>
              <a:rPr lang="en-US" altLang="en-US" sz="1800" dirty="0"/>
              <a:t> of a </a:t>
            </a:r>
            <a:r>
              <a:rPr lang="en-US" altLang="en-US" sz="1800" u="sng" dirty="0"/>
              <a:t>variable</a:t>
            </a:r>
            <a:r>
              <a:rPr lang="en-US" altLang="en-US" sz="1800" dirty="0"/>
              <a:t> may comprise (vast) quantities of numbers...</a:t>
            </a:r>
          </a:p>
          <a:p>
            <a:pPr marL="406400" indent="-355600">
              <a:spcBef>
                <a:spcPts val="1200"/>
              </a:spcBef>
              <a:buSzPct val="99000"/>
              <a:buFontTx/>
              <a:buAutoNum type="arabicPeriod"/>
            </a:pPr>
            <a:r>
              <a:rPr lang="en-US" altLang="en-US" sz="1800" u="sng" dirty="0"/>
              <a:t>Attributes</a:t>
            </a:r>
            <a:r>
              <a:rPr lang="en-US" altLang="en-US" sz="1800" dirty="0"/>
              <a:t> are much like variables, but their purpose is semantic, i.e., to make a </a:t>
            </a:r>
            <a:r>
              <a:rPr lang="en-US" altLang="en-US" sz="1800" u="sng" dirty="0"/>
              <a:t>variable</a:t>
            </a:r>
            <a:r>
              <a:rPr lang="en-US" altLang="en-US" sz="1800" dirty="0"/>
              <a:t> more meaningful. For example, variables often have a </a:t>
            </a:r>
            <a:r>
              <a:rPr lang="ja-JP" altLang="en-US" sz="1800">
                <a:latin typeface="Arial" panose="020B0604020202020204" pitchFamily="34" charset="0"/>
              </a:rPr>
              <a:t>“</a:t>
            </a:r>
            <a:r>
              <a:rPr lang="en-US" altLang="ja-JP" sz="1800" dirty="0"/>
              <a:t>units</a:t>
            </a:r>
            <a:r>
              <a:rPr lang="ja-JP" altLang="en-US" sz="1800">
                <a:latin typeface="Arial" panose="020B0604020202020204" pitchFamily="34" charset="0"/>
              </a:rPr>
              <a:t>”</a:t>
            </a:r>
            <a:r>
              <a:rPr lang="en-US" altLang="ja-JP" sz="1800" dirty="0"/>
              <a:t> attribute of type string. Variables of type 2-D grid often have </a:t>
            </a:r>
            <a:r>
              <a:rPr lang="ja-JP" altLang="en-US" sz="1800">
                <a:latin typeface="Arial" panose="020B0604020202020204" pitchFamily="34" charset="0"/>
              </a:rPr>
              <a:t>“</a:t>
            </a:r>
            <a:r>
              <a:rPr lang="en-US" altLang="ja-JP" sz="1800" dirty="0"/>
              <a:t>Lat</a:t>
            </a:r>
            <a:r>
              <a:rPr lang="ja-JP" altLang="en-US" sz="1800">
                <a:latin typeface="Arial" panose="020B0604020202020204" pitchFamily="34" charset="0"/>
              </a:rPr>
              <a:t>”</a:t>
            </a:r>
            <a:r>
              <a:rPr lang="en-US" altLang="ja-JP" sz="1800" dirty="0"/>
              <a:t> and </a:t>
            </a:r>
            <a:r>
              <a:rPr lang="ja-JP" altLang="en-US" sz="1800">
                <a:latin typeface="Arial" panose="020B0604020202020204" pitchFamily="34" charset="0"/>
              </a:rPr>
              <a:t>“</a:t>
            </a:r>
            <a:r>
              <a:rPr lang="en-US" altLang="ja-JP" sz="1800" dirty="0"/>
              <a:t>Lon</a:t>
            </a:r>
            <a:r>
              <a:rPr lang="ja-JP" altLang="en-US" sz="1800">
                <a:latin typeface="Arial" panose="020B0604020202020204" pitchFamily="34" charset="0"/>
              </a:rPr>
              <a:t>”</a:t>
            </a:r>
            <a:r>
              <a:rPr lang="en-US" altLang="ja-JP" sz="1800" dirty="0"/>
              <a:t> attributes whose types are real arrays.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952288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AC33D9-4CF3-0E78-CC1F-DED3413B7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DAP Data Types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C4F2C29-A9AC-07D2-9E2C-67E61B420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003612"/>
              </p:ext>
            </p:extLst>
          </p:nvPr>
        </p:nvGraphicFramePr>
        <p:xfrm>
          <a:off x="457200" y="1150704"/>
          <a:ext cx="8229600" cy="4919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386">
                  <a:extLst>
                    <a:ext uri="{9D8B030D-6E8A-4147-A177-3AD203B41FA5}">
                      <a16:colId xmlns:a16="http://schemas.microsoft.com/office/drawing/2014/main" val="2224165019"/>
                    </a:ext>
                  </a:extLst>
                </a:gridCol>
                <a:gridCol w="2627586">
                  <a:extLst>
                    <a:ext uri="{9D8B030D-6E8A-4147-A177-3AD203B41FA5}">
                      <a16:colId xmlns:a16="http://schemas.microsoft.com/office/drawing/2014/main" val="2346176889"/>
                    </a:ext>
                  </a:extLst>
                </a:gridCol>
                <a:gridCol w="3431628">
                  <a:extLst>
                    <a:ext uri="{9D8B030D-6E8A-4147-A177-3AD203B41FA5}">
                      <a16:colId xmlns:a16="http://schemas.microsoft.com/office/drawing/2014/main" val="4113058154"/>
                    </a:ext>
                  </a:extLst>
                </a:gridCol>
              </a:tblGrid>
              <a:tr h="1024937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the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type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 of a DAP </a:t>
                      </a: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variable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 falls into one of few categories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449142"/>
                  </a:ext>
                </a:extLst>
              </a:tr>
              <a:tr h="6850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(indivisible)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(compound, often 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recursively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514321"/>
                  </a:ext>
                </a:extLst>
              </a:tr>
              <a:tr h="9229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atoms, as in C or Java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constructors, as in C or Java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constructors with more complex semantics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98699"/>
                  </a:ext>
                </a:extLst>
              </a:tr>
              <a:tr h="152981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integer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float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string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structure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array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 (n-dim)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Helvetica Neue" charset="0"/>
                        <a:sym typeface="Helvetica Neue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(incl. arrays of structures, 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6400" marR="0" lvl="0" indent="-406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coverage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 (has coordinate maps 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Lucida Grande" charset="0"/>
                          <a:sym typeface="Helvetica Neue" charset="0"/>
                        </a:rPr>
                        <a:t>→ measured values)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Helvetica Neue" charset="0"/>
                        <a:sym typeface="Helvetica Neue" charset="0"/>
                      </a:endParaRPr>
                    </a:p>
                    <a:p>
                      <a:pPr marL="406400" marR="0" lvl="0" indent="-406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sequence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 (with relation-like traits, i.e., tabular)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070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0547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9DEA96-310C-6563-498F-5CDB85081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DAP Operations (invoked as query strings)</a:t>
            </a:r>
            <a:endParaRPr lang="en-US" sz="32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F229E26-4B1F-882C-856E-1F422C4052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398239"/>
              </p:ext>
            </p:extLst>
          </p:nvPr>
        </p:nvGraphicFramePr>
        <p:xfrm>
          <a:off x="457200" y="1397000"/>
          <a:ext cx="8229600" cy="46359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57406269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555542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4038476407"/>
                    </a:ext>
                  </a:extLst>
                </a:gridCol>
              </a:tblGrid>
              <a:tr h="105254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3 kinds of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constraint expressions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 (i.e., query strings) yield subsets or invoke (server-side) processing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272829"/>
                  </a:ext>
                </a:extLst>
              </a:tr>
              <a:tr h="10973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projection</a:t>
                      </a:r>
                      <a:b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</a:b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(define a subset)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selection</a:t>
                      </a:r>
                      <a:b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</a:b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(define a subset)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function</a:t>
                      </a:r>
                      <a:b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</a:b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(optional)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081746"/>
                  </a:ext>
                </a:extLst>
              </a:tr>
              <a:tr h="24860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spec the included </a:t>
                      </a: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variables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 (by 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name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) &amp; spec the 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indices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 of included </a:t>
                      </a: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array elements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limit the elements of a </a:t>
                      </a: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sequence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 to those whose </a:t>
                      </a: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values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 satisfy a relational-style 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predicate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invoke a (server-specific) function to 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calculate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 a return (e.g., a subset by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lat-lon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 limits)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030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693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EEB3C-2457-1E0F-EDDE-F2F24C094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2909996"/>
          </a:xfrm>
        </p:spPr>
        <p:txBody>
          <a:bodyPr/>
          <a:lstStyle/>
          <a:p>
            <a:r>
              <a:rPr lang="en-US" altLang="en-US" dirty="0" err="1">
                <a:solidFill>
                  <a:schemeClr val="tx1"/>
                </a:solidFill>
              </a:rPr>
              <a:t>OPeNDAP</a:t>
            </a:r>
            <a:r>
              <a:rPr lang="en-US" altLang="en-US" dirty="0">
                <a:solidFill>
                  <a:schemeClr val="tx1"/>
                </a:solidFill>
              </a:rPr>
              <a:t>      Projection Operators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3A7803-C839-52C1-B183-E396F184DB80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9796" y="519004"/>
            <a:ext cx="3447003" cy="2909996"/>
          </a:xfrm>
          <a:prstGeom prst="rect">
            <a:avLst/>
          </a:prstGeom>
          <a:noFill/>
          <a:ln>
            <a:noFill/>
          </a:ln>
          <a:effectLst>
            <a:outerShdw blurRad="254000" dist="126999" dir="13500000" algn="ctr" rotWithShape="0">
              <a:schemeClr val="bg2">
                <a:alpha val="70000"/>
              </a:schemeClr>
            </a:outerShdw>
          </a:effec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83CB310-3BFC-44A9-EE3C-F671BF6E0D67}"/>
              </a:ext>
            </a:extLst>
          </p:cNvPr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119139"/>
            <a:ext cx="3620814" cy="3106135"/>
          </a:xfrm>
          <a:prstGeom prst="rect">
            <a:avLst/>
          </a:prstGeom>
          <a:noFill/>
          <a:ln>
            <a:noFill/>
          </a:ln>
          <a:effectLst>
            <a:outerShdw blurRad="254000" dist="126999" dir="13500000" algn="ctr" rotWithShape="0">
              <a:schemeClr val="bg2">
                <a:alpha val="70000"/>
              </a:scheme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71DA66-F364-F90E-AE2F-F96FC780D7D7}"/>
              </a:ext>
            </a:extLst>
          </p:cNvPr>
          <p:cNvSpPr txBox="1"/>
          <p:nvPr/>
        </p:nvSpPr>
        <p:spPr>
          <a:xfrm>
            <a:off x="4887310" y="3563007"/>
            <a:ext cx="3799489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buFontTx/>
              <a:buNone/>
            </a:pPr>
            <a:r>
              <a:rPr lang="en-US" altLang="en-US" sz="2800" dirty="0">
                <a:latin typeface="Futura" panose="020B0602020204020303" pitchFamily="34" charset="-79"/>
                <a:sym typeface="Futura" panose="020B0602020204020303" pitchFamily="34" charset="-79"/>
              </a:rPr>
              <a:t>Like </a:t>
            </a:r>
            <a:r>
              <a:rPr lang="en-US" altLang="en-US" sz="2800" dirty="0" err="1">
                <a:latin typeface="Futura" panose="020B0602020204020303" pitchFamily="34" charset="-79"/>
                <a:sym typeface="Futura" panose="020B0602020204020303" pitchFamily="34" charset="-79"/>
              </a:rPr>
              <a:t>netCDF</a:t>
            </a:r>
            <a:r>
              <a:rPr lang="en-US" altLang="en-US" sz="2800" dirty="0">
                <a:latin typeface="Futura" panose="020B0602020204020303" pitchFamily="34" charset="-79"/>
                <a:sym typeface="Futura" panose="020B0602020204020303" pitchFamily="34" charset="-79"/>
              </a:rPr>
              <a:t>, Python, </a:t>
            </a:r>
            <a:r>
              <a:rPr lang="en-US" altLang="en-US" sz="2800" i="1" dirty="0">
                <a:latin typeface="Futura" panose="020B0602020204020303" pitchFamily="34" charset="-79"/>
                <a:sym typeface="Futura" panose="020B0602020204020303" pitchFamily="34" charset="-79"/>
              </a:rPr>
              <a:t>but as a Web service</a:t>
            </a:r>
            <a:r>
              <a:rPr lang="en-US" altLang="en-US" sz="2800" dirty="0">
                <a:latin typeface="Futura" panose="020B0602020204020303" pitchFamily="34" charset="-79"/>
                <a:sym typeface="Futura" panose="020B0602020204020303" pitchFamily="34" charset="-79"/>
              </a:rPr>
              <a:t>, users may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Skip indices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Limit index ranges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Reduce dimensionality</a:t>
            </a:r>
          </a:p>
          <a:p>
            <a:endParaRPr lang="en-US" sz="1050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7049A073-3F3A-5DD0-7A58-13AFD9802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1885" y="6086774"/>
            <a:ext cx="20249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1pPr>
            <a:lvl2pPr marL="742950" indent="-285750" algn="ctr"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2pPr>
            <a:lvl3pPr marL="1143000" indent="-228600" algn="ctr"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3pPr>
            <a:lvl4pPr marL="1600200" indent="-228600" algn="ctr"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4pPr>
            <a:lvl5pPr marL="2057400" indent="-228600" algn="ctr"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2D4141"/>
                </a:solidFill>
                <a:latin typeface="Futura Condensed" panose="020B0602020204020303" pitchFamily="34" charset="-79"/>
                <a:ea typeface="ヒラギノ角ゴ ProN W3" charset="-128"/>
                <a:sym typeface="Futura Condensed" panose="020B0602020204020303" pitchFamily="34" charset="-79"/>
              </a:defRPr>
            </a:lvl9pPr>
          </a:lstStyle>
          <a:p>
            <a:pPr algn="r" eaLnBrk="1" hangingPunct="1"/>
            <a:r>
              <a:rPr lang="en-US" altLang="en-US" sz="1200" dirty="0"/>
              <a:t>Image credit: Dave </a:t>
            </a:r>
            <a:r>
              <a:rPr lang="en-US" altLang="en-US" sz="1200" dirty="0" err="1"/>
              <a:t>Fulker</a:t>
            </a:r>
            <a:r>
              <a:rPr lang="en-US" altLang="en-US" sz="1200" dirty="0"/>
              <a:t> / </a:t>
            </a:r>
            <a:r>
              <a:rPr lang="en-US" altLang="en-US" sz="1200" dirty="0" err="1"/>
              <a:t>OPeNDAP</a:t>
            </a:r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313064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975935-455A-8AB4-8285-DD7AB02A7FF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702676"/>
            <a:ext cx="8229600" cy="4324110"/>
          </a:xfrm>
        </p:spPr>
        <p:txBody>
          <a:bodyPr/>
          <a:lstStyle/>
          <a:p>
            <a:r>
              <a:rPr lang="en-US" altLang="en-US" sz="2800" dirty="0"/>
              <a:t>Many DAP-based servers (from </a:t>
            </a:r>
            <a:r>
              <a:rPr lang="en-US" altLang="en-US" sz="2800" dirty="0" err="1"/>
              <a:t>Unidata</a:t>
            </a:r>
            <a:r>
              <a:rPr lang="en-US" altLang="en-US" sz="2800" dirty="0"/>
              <a:t> &amp; </a:t>
            </a:r>
            <a:r>
              <a:rPr lang="en-US" altLang="en-US" sz="2800" dirty="0" err="1"/>
              <a:t>OPeNDAP</a:t>
            </a:r>
            <a:r>
              <a:rPr lang="en-US" altLang="en-US" sz="2800" dirty="0"/>
              <a:t>, e.g.)</a:t>
            </a:r>
          </a:p>
          <a:p>
            <a:pPr lvl="1"/>
            <a:r>
              <a:rPr lang="en-US" altLang="en-US" sz="2400" dirty="0"/>
              <a:t>Accept multiple types of data as inputs</a:t>
            </a:r>
          </a:p>
          <a:p>
            <a:pPr lvl="1"/>
            <a:r>
              <a:rPr lang="en-US" altLang="en-US" sz="2400" u="sng" dirty="0"/>
              <a:t>Present</a:t>
            </a:r>
            <a:r>
              <a:rPr lang="en-US" altLang="en-US" sz="2400" dirty="0"/>
              <a:t> multiple views of them over the web</a:t>
            </a:r>
          </a:p>
          <a:p>
            <a:pPr lvl="2"/>
            <a:r>
              <a:rPr lang="en-US" altLang="en-US" sz="2000" u="sng" dirty="0">
                <a:solidFill>
                  <a:schemeClr val="tx1"/>
                </a:solidFill>
              </a:rPr>
              <a:t>Native DAP web services</a:t>
            </a:r>
            <a:r>
              <a:rPr lang="en-US" altLang="en-US" sz="2000" dirty="0">
                <a:solidFill>
                  <a:schemeClr val="tx1"/>
                </a:solidFill>
              </a:rPr>
              <a:t>: for DAP-enabled clients </a:t>
            </a:r>
          </a:p>
          <a:p>
            <a:pPr lvl="2"/>
            <a:r>
              <a:rPr lang="en-US" altLang="en-US" sz="2000" u="sng" dirty="0">
                <a:solidFill>
                  <a:schemeClr val="tx1"/>
                </a:solidFill>
              </a:rPr>
              <a:t>Source format (lossless)</a:t>
            </a:r>
            <a:r>
              <a:rPr lang="en-US" altLang="en-US" sz="2000" dirty="0">
                <a:solidFill>
                  <a:schemeClr val="tx1"/>
                </a:solidFill>
              </a:rPr>
              <a:t>: CSV*, </a:t>
            </a:r>
            <a:r>
              <a:rPr lang="en-US" altLang="en-US" sz="2000" dirty="0" err="1">
                <a:solidFill>
                  <a:schemeClr val="tx1"/>
                </a:solidFill>
              </a:rPr>
              <a:t>netCDF</a:t>
            </a:r>
            <a:r>
              <a:rPr lang="en-US" altLang="en-US" sz="2000" dirty="0">
                <a:solidFill>
                  <a:schemeClr val="tx1"/>
                </a:solidFill>
              </a:rPr>
              <a:t> or </a:t>
            </a:r>
            <a:r>
              <a:rPr lang="en-US" altLang="en-US" sz="2000" dirty="0" err="1">
                <a:solidFill>
                  <a:schemeClr val="tx1"/>
                </a:solidFill>
              </a:rPr>
              <a:t>geoTIFF</a:t>
            </a:r>
            <a:r>
              <a:rPr lang="en-US" altLang="en-US" sz="2000" dirty="0">
                <a:solidFill>
                  <a:schemeClr val="tx1"/>
                </a:solidFill>
              </a:rPr>
              <a:t>* files</a:t>
            </a:r>
          </a:p>
          <a:p>
            <a:pPr lvl="2"/>
            <a:r>
              <a:rPr lang="en-US" altLang="en-US" sz="2000" u="sng" dirty="0">
                <a:solidFill>
                  <a:schemeClr val="tx1"/>
                </a:solidFill>
              </a:rPr>
              <a:t>Alternative web services</a:t>
            </a:r>
            <a:r>
              <a:rPr lang="en-US" altLang="en-US" sz="2000" dirty="0">
                <a:solidFill>
                  <a:schemeClr val="tx1"/>
                </a:solidFill>
              </a:rPr>
              <a:t>: html (browser views</a:t>
            </a:r>
            <a:r>
              <a:rPr lang="en-US" altLang="en-US" sz="2000">
                <a:solidFill>
                  <a:schemeClr val="tx1"/>
                </a:solidFill>
              </a:rPr>
              <a:t>), WCS*, </a:t>
            </a:r>
            <a:r>
              <a:rPr lang="en-US" altLang="en-US" sz="2000" dirty="0">
                <a:solidFill>
                  <a:schemeClr val="tx1"/>
                </a:solidFill>
              </a:rPr>
              <a:t>etc.</a:t>
            </a:r>
          </a:p>
          <a:p>
            <a:r>
              <a:rPr lang="en-US" altLang="en-US" sz="2800" dirty="0"/>
              <a:t>Such servers are, in essence, </a:t>
            </a:r>
            <a:r>
              <a:rPr lang="en-US" altLang="en-US" sz="2800" u="sng" dirty="0"/>
              <a:t>data-format brokers</a:t>
            </a:r>
          </a:p>
          <a:p>
            <a:endParaRPr lang="en-US" sz="2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F45398-F28C-F508-A73F-B7B580774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354465"/>
          </a:xfrm>
        </p:spPr>
        <p:txBody>
          <a:bodyPr/>
          <a:lstStyle/>
          <a:p>
            <a:r>
              <a:rPr lang="en-US" altLang="en-US" dirty="0"/>
              <a:t>More on Data Translation</a:t>
            </a:r>
            <a:br>
              <a:rPr lang="en-US" altLang="en-US" dirty="0"/>
            </a:br>
            <a:r>
              <a:rPr lang="en-US" altLang="en-US" sz="2000" dirty="0"/>
              <a:t>Note: this function is </a:t>
            </a:r>
            <a:r>
              <a:rPr lang="en-US" altLang="en-US" sz="2000" u="sng" dirty="0"/>
              <a:t>not</a:t>
            </a:r>
            <a:r>
              <a:rPr lang="en-US" altLang="en-US" sz="2000" dirty="0"/>
              <a:t> part of the DAP protocol per se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B15235-1F43-4ACE-3B96-A4EFA027FCD1}"/>
              </a:ext>
            </a:extLst>
          </p:cNvPr>
          <p:cNvSpPr txBox="1"/>
          <p:nvPr/>
        </p:nvSpPr>
        <p:spPr>
          <a:xfrm>
            <a:off x="2404242" y="6275586"/>
            <a:ext cx="4577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/>
                <a:latin typeface="Calibri" panose="020F0502020204030204" pitchFamily="34" charset="0"/>
              </a:rPr>
              <a:t>*CSV: Comma Separated Values; </a:t>
            </a:r>
            <a:r>
              <a:rPr lang="en-US" dirty="0" err="1">
                <a:effectLst/>
                <a:latin typeface="Calibri" panose="020F0502020204030204" pitchFamily="34" charset="0"/>
              </a:rPr>
              <a:t>geoTIFF</a:t>
            </a:r>
            <a:r>
              <a:rPr lang="en-US" dirty="0">
                <a:effectLst/>
                <a:latin typeface="Calibri" panose="020F0502020204030204" pitchFamily="34" charset="0"/>
              </a:rPr>
              <a:t>: geospatial Tagged Image File Format; WCS: Web Coverage Service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664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80GSFC21CA001.</a:t>
            </a:r>
          </a:p>
        </p:txBody>
      </p:sp>
    </p:spTree>
    <p:extLst>
      <p:ext uri="{BB962C8B-B14F-4D97-AF65-F5344CB8AC3E}">
        <p14:creationId xmlns:p14="http://schemas.microsoft.com/office/powerpoint/2010/main" val="1725710501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  <TaxCatchAll xmlns="fe34d738-14f9-41f7-b2e9-b0dcb82b8793">
      <Value>1</Value>
    </TaxCatchAll>
    <TaxKeywordTaxHTField xmlns="fe34d738-14f9-41f7-b2e9-b0dcb82b8793">
      <Terms xmlns="http://schemas.microsoft.com/office/infopath/2007/PartnerControls"/>
    </TaxKeywordTaxHTField>
  </documentManagement>
</p:properties>
</file>

<file path=customXml/item2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10" ma:contentTypeDescription="" ma:contentTypeScope="" ma:versionID="e987e5e90e6c59517972a714319cf4f2">
  <xsd:schema xmlns:xsd="http://www.w3.org/2001/XMLSchema" xmlns:xs="http://www.w3.org/2001/XMLSchema" xmlns:p="http://schemas.microsoft.com/office/2006/metadata/properties" xmlns:ns1="http://schemas.microsoft.com/sharepoint/v3" xmlns:ns2="3ce633a2-3058-4a23-ba20-731e7ccb36da" xmlns:ns3="fe34d738-14f9-41f7-b2e9-b0dcb82b8793" targetNamespace="http://schemas.microsoft.com/office/2006/metadata/properties" ma:root="true" ma:fieldsID="69f45762d6af46c7419d8c02a48c75a7" ns1:_="" ns2:_="" ns3:_="">
    <xsd:import namespace="http://schemas.microsoft.com/sharepoint/v3"/>
    <xsd:import namespace="3ce633a2-3058-4a23-ba20-731e7ccb36da"/>
    <xsd:import namespace="fe34d738-14f9-41f7-b2e9-b0dcb82b8793"/>
    <xsd:element name="properties">
      <xsd:complexType>
        <xsd:sequence>
          <xsd:element name="documentManagement">
            <xsd:complexType>
              <xsd:all>
                <xsd:element ref="ns3:TaxCatchAll" minOccurs="0"/>
                <xsd:element ref="ns3:TaxCatchAllLabel" minOccurs="0"/>
                <xsd:element ref="ns2:n10c1010ed1f4cfb9545b2ac2ee5bd96" minOccurs="0"/>
                <xsd:element ref="ns2:aeab462c4fbe49358ed363bfb79a4230" minOccurs="0"/>
                <xsd:element ref="ns3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1:_dlc_Exempt" minOccurs="0"/>
                <xsd:element ref="ns1:_dlc_ExpireDateSaved" minOccurs="0"/>
                <xsd:element ref="ns1:_dlc_Expire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24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25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26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n10c1010ed1f4cfb9545b2ac2ee5bd96" ma:index="12" nillable="true" ma:taxonomy="true" ma:internalName="n10c1010ed1f4cfb9545b2ac2ee5bd96" ma:taxonomyFieldName="Business" ma:displayName="Business" ma:indexed="true" ma:default="" ma:fieldId="{710c1010-ed1f-4cfb-9545-b2ac2ee5bd96}" ma:sspId="1b2ae492-db31-4f2b-b2a3-fb50a0f5cb2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1b2ae492-db31-4f2b-b2a3-fb50a0f5cb2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default="" ma:fieldId="{e6d1ff0a-ba50-448d-9824-fe3bb34f0ef2}" ma:sspId="1b2ae492-db31-4f2b-b2a3-fb50a0f5cb2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default="" ma:fieldId="{0dd46717-841f-4335-8d4d-e268a1d4b6aa}" ma:sspId="1b2ae492-db31-4f2b-b2a3-fb50a0f5cb2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default="1;#Work In Progress|c1d885b6-a307-4881-8ac3-0fa4069098db" ma:fieldId="{c6e3c91c-8be1-4d80-b989-bd3ac29e755b}" ma:sspId="1b2ae492-db31-4f2b-b2a3-fb50a0f5cb2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default="" ma:fieldId="{096bee04-28ce-4c16-9fad-82ca64ceaa53}" ma:taxonomyMulti="true" ma:sspId="1b2ae492-db31-4f2b-b2a3-fb50a0f5cb2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4d738-14f9-41f7-b2e9-b0dcb82b8793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1b2ae492-db31-4f2b-b2a3-fb50a0f5cb2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Policy Auditing</Name>
    <Synchronization>Synchronous</Synchronization>
    <Type>10001</Type>
    <SequenceNumber>1100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Version=16.0.0.0, Culture=neutral, PublicKeyToken=71e9bce111e9429c</Assembly>
    <Class>Microsoft.Office.RecordsManagement.Internal.AuditHandler</Class>
    <Data/>
    <Filter/>
  </Receiver>
</spe:Receivers>
</file>

<file path=customXml/item5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6.xml><?xml version="1.0" encoding="utf-8"?>
<?mso-contentType ?>
<SharedContentType xmlns="Microsoft.SharePoint.Taxonomy.ContentTypeSync" SourceId="1b2ae492-db31-4f2b-b2a3-fb50a0f5cb20" ContentTypeId="0x010100E9DB6D9FC5E73544AFB130023D3F5BEB" PreviousValue="true"/>
</file>

<file path=customXml/item7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8.xml><?xml version="1.0" encoding="utf-8"?>
<?mso-contentType ?>
<p:Policy xmlns:p="office.server.policy" id="" local="true">
  <p:Name>RTN Document</p:Name>
  <p:Description/>
  <p:Statement/>
  <p:PolicyItems>
    <p:PolicyItem featureId="Microsoft.Office.RecordsManagement.PolicyFeatures.Expiration" staticId="0x010100E9DB6D9FC5E73544AFB130023D3F5BEB|-756479664" UniqueId="9e1fa511-092a-4c4d-b9d0-9b01ccc102ea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>
                <formula id="Microsoft.Office.RecordsManagement.PolicyFeatures.Expiration.Formula.BuiltIn">
                  <number>0</number>
                  <property>_vti_ItemDeclaredRecord</property>
                  <propertyId>f9a44731-84eb-43a4-9973-cd2953ad8646</propertyId>
                  <period>days</period>
                </formula>
                <action type="action" id="Microsoft.Office.RecordsManagement.PolicyFeatures.Expiration.Action.SubmitFileLink" destnExplanation="Transferred due to organizational policy" destnId="2dda0e5d-8900-4f1a-a1ea-3667fa27512d" destnName="record center" destnUrl="https://raytheon.sharepoint.us/sites/dev-recordcenter/_vti_bin/officialfile.asmx"/>
              </data>
            </stages>
          </Schedule>
        </Schedules>
      </p:CustomData>
    </p:PolicyItem>
    <p:PolicyItem featureId="Microsoft.Office.RecordsManagement.PolicyFeatures.PolicyAudit" staticId="0x010100E9DB6D9FC5E73544AFB130023D3F5BEB|-421390505" UniqueId="3cc27d55-1272-4de1-8a5d-6082d9920bb9">
      <p:Name>Auditing</p:Name>
      <p:Description>Audits user actions on documents and list items to the Audit Log.</p:Description>
      <p:CustomData>
        <Audit>
          <Update/>
          <DeleteRestore/>
        </Audit>
      </p:CustomData>
    </p:PolicyItem>
  </p:PolicyItems>
</p:Policy>
</file>

<file path=customXml/itemProps1.xml><?xml version="1.0" encoding="utf-8"?>
<ds:datastoreItem xmlns:ds="http://schemas.openxmlformats.org/officeDocument/2006/customXml" ds:itemID="{F7EC5A3E-D6A7-4267-8550-F843AC74F629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terms/"/>
    <ds:schemaRef ds:uri="3ce633a2-3058-4a23-ba20-731e7ccb36da"/>
    <ds:schemaRef ds:uri="http://purl.org/dc/dcmitype/"/>
    <ds:schemaRef ds:uri="fe34d738-14f9-41f7-b2e9-b0dcb82b8793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3.xml><?xml version="1.0" encoding="utf-8"?>
<ds:datastoreItem xmlns:ds="http://schemas.openxmlformats.org/officeDocument/2006/customXml" ds:itemID="{36FF6B3B-963B-4FB3-8FD4-53D73060A2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e633a2-3058-4a23-ba20-731e7ccb36da"/>
    <ds:schemaRef ds:uri="fe34d738-14f9-41f7-b2e9-b0dcb82b87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8F7197E-2DA3-4914-83E3-2CDCD85FD6CC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C246F852-B867-4695-9A13-718F8DF8A0A5}">
  <ds:schemaRefs>
    <ds:schemaRef ds:uri="http://www.w3.org/2001/XMLSchema"/>
    <ds:schemaRef ds:uri="http://www.boldonjames.com/2008/01/sie/internal/label"/>
  </ds:schemaRefs>
</ds:datastoreItem>
</file>

<file path=customXml/itemProps6.xml><?xml version="1.0" encoding="utf-8"?>
<ds:datastoreItem xmlns:ds="http://schemas.openxmlformats.org/officeDocument/2006/customXml" ds:itemID="{5539F3BB-88D2-4E12-8916-B33EA618B0B3}">
  <ds:schemaRefs>
    <ds:schemaRef ds:uri="Microsoft.SharePoint.Taxonomy.ContentTypeSync"/>
  </ds:schemaRefs>
</ds:datastoreItem>
</file>

<file path=customXml/itemProps7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customXml/itemProps8.xml><?xml version="1.0" encoding="utf-8"?>
<ds:datastoreItem xmlns:ds="http://schemas.openxmlformats.org/officeDocument/2006/customXml" ds:itemID="{D00DD56A-698E-40E5-9B1F-68EB24697DCF}">
  <ds:schemaRefs>
    <ds:schemaRef ds:uri="office.server.policy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4974</TotalTime>
  <Words>998</Words>
  <Application>Microsoft Office PowerPoint</Application>
  <PresentationFormat>On-screen Show (4:3)</PresentationFormat>
  <Paragraphs>108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Avenir</vt:lpstr>
      <vt:lpstr>Calibri</vt:lpstr>
      <vt:lpstr>Futura</vt:lpstr>
      <vt:lpstr>Futura Condensed</vt:lpstr>
      <vt:lpstr>Helvetica Neue</vt:lpstr>
      <vt:lpstr>Open Sans</vt:lpstr>
      <vt:lpstr>Source Sans Pro</vt:lpstr>
      <vt:lpstr>Verdana</vt:lpstr>
      <vt:lpstr>EOSDIS-EED</vt:lpstr>
      <vt:lpstr>OPeNDAP and the  Data Access Protocol (DAP)</vt:lpstr>
      <vt:lpstr>OPeNDAP Origins</vt:lpstr>
      <vt:lpstr>OPeNDAP Now Is: </vt:lpstr>
      <vt:lpstr>Concept:  Clients Get Just the Data They Need, as They Need them</vt:lpstr>
      <vt:lpstr>Some of the OPeNDAP Community’s Distinguishing Traits </vt:lpstr>
      <vt:lpstr>OPeNDAP Data-Type Philosophy</vt:lpstr>
      <vt:lpstr>DAP Data Model1 (simplified)</vt:lpstr>
      <vt:lpstr>DAP Data Types</vt:lpstr>
      <vt:lpstr>DAP Operations (invoked as query strings)</vt:lpstr>
      <vt:lpstr>OPeNDAP      Projection Operators</vt:lpstr>
      <vt:lpstr>More on Data Translation Note: this function is not part of the DAP protocol per 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rtnipcontrolcode:unrestricted|rtnipcontrolcodevm:noipvm|rtnexportcontrolcountry:usa|rtnexportcontrolcode:otherinfo|rtnexportcontrolcodevm:nousecvm</dc:subject>
  <dc:creator>Dana Shum</dc:creator>
  <cp:lastModifiedBy>Trakas, Diane E. (GSFC-423.0)[ASRC FEDERAL SYSTEM SOLUTIONS]</cp:lastModifiedBy>
  <cp:revision>51</cp:revision>
  <dcterms:modified xsi:type="dcterms:W3CDTF">2023-07-03T11:52:19Z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5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6" name="bjDocumentLabelXML-1">
    <vt:lpwstr>e7d-88d1-fc61674f86fd" value="" /&gt;&lt;element uid="92e993a3-af32-4afb-aa19-3a49cdb82c7a" value="" /&gt;&lt;/sisl&gt;</vt:lpwstr>
  </property>
  <property fmtid="{D5CDD505-2E9C-101B-9397-08002B2CF9AE}" pid="7" name="bjLabelHistoryID">
    <vt:lpwstr>{49D24783-1A73-4953-A251-03BC9F51BED6}</vt:lpwstr>
  </property>
  <property fmtid="{D5CDD505-2E9C-101B-9397-08002B2CF9AE}" pid="8" name="ContentTypeId">
    <vt:lpwstr>0x010100E9DB6D9FC5E73544AFB130023D3F5BEB007329FAAA20657F418E761A5BE9E4B0ED</vt:lpwstr>
  </property>
  <property fmtid="{D5CDD505-2E9C-101B-9397-08002B2CF9AE}" pid="9" name="Work Product">
    <vt:lpwstr>1;#Work In Progress|c1d885b6-a307-4881-8ac3-0fa4069098db</vt:lpwstr>
  </property>
  <property fmtid="{D5CDD505-2E9C-101B-9397-08002B2CF9AE}" pid="10" name="TaxKeyword">
    <vt:lpwstr/>
  </property>
  <property fmtid="{D5CDD505-2E9C-101B-9397-08002B2CF9AE}" pid="11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2" name="rtnLocale">
    <vt:lpwstr/>
  </property>
  <property fmtid="{D5CDD505-2E9C-101B-9397-08002B2CF9AE}" pid="13" name="rtnDocumentType">
    <vt:lpwstr/>
  </property>
  <property fmtid="{D5CDD505-2E9C-101B-9397-08002B2CF9AE}" pid="14" name="Business">
    <vt:lpwstr/>
  </property>
  <property fmtid="{D5CDD505-2E9C-101B-9397-08002B2CF9AE}" pid="15" name="Function">
    <vt:lpwstr/>
  </property>
  <property fmtid="{D5CDD505-2E9C-101B-9397-08002B2CF9AE}" pid="16" name="ExportControl">
    <vt:lpwstr/>
  </property>
  <property fmtid="{D5CDD505-2E9C-101B-9397-08002B2CF9AE}" pid="17" name="bjClsUserRVM">
    <vt:lpwstr>[]</vt:lpwstr>
  </property>
  <property fmtid="{D5CDD505-2E9C-101B-9397-08002B2CF9AE}" pid="18" name="_dlc_policyId">
    <vt:lpwstr>0x010100E9DB6D9FC5E73544AFB130023D3F5BEB|-756479664</vt:lpwstr>
  </property>
  <property fmtid="{D5CDD505-2E9C-101B-9397-08002B2CF9AE}" pid="19" name="ItemRetentionFormula">
    <vt:lpwstr>&lt;formula id="Microsoft.Office.RecordsManagement.PolicyFeatures.Expiration.Formula.BuiltIn"&gt;&lt;number&gt;0&lt;/number&gt;&lt;property&gt;_vti_ItemDeclaredRecord&lt;/property&gt;&lt;propertyId&gt;f9a44731-84eb-43a4-9973-cd2953ad8646&lt;/propertyId&gt;&lt;period&gt;days&lt;/period&gt;&lt;/formula&gt;</vt:lpwstr>
  </property>
  <property fmtid="{D5CDD505-2E9C-101B-9397-08002B2CF9AE}" pid="20" name="rtxCustomDocumentProperties">
    <vt:lpwstr>rtnipcontrolcode:unrestricted|rtnipcontrolcodevm:noipvm|rtnexportcontrolcountry:usa|rtnexportcontrolcode:otherinfo|rtnexportcontrolcodevm:nousecvm|</vt:lpwstr>
  </property>
</Properties>
</file>