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34"/>
  </p:notesMasterIdLst>
  <p:sldIdLst>
    <p:sldId id="2072577770" r:id="rId6"/>
    <p:sldId id="2072577803" r:id="rId7"/>
    <p:sldId id="2072577792" r:id="rId8"/>
    <p:sldId id="2072577771" r:id="rId9"/>
    <p:sldId id="2072577793" r:id="rId10"/>
    <p:sldId id="2072577772" r:id="rId11"/>
    <p:sldId id="2072577773" r:id="rId12"/>
    <p:sldId id="2072577774" r:id="rId13"/>
    <p:sldId id="2072577794" r:id="rId14"/>
    <p:sldId id="2072577776" r:id="rId15"/>
    <p:sldId id="2072577778" r:id="rId16"/>
    <p:sldId id="2072577781" r:id="rId17"/>
    <p:sldId id="2072577780" r:id="rId18"/>
    <p:sldId id="2072577791" r:id="rId19"/>
    <p:sldId id="2072577783" r:id="rId20"/>
    <p:sldId id="2072577795" r:id="rId21"/>
    <p:sldId id="2072577782" r:id="rId22"/>
    <p:sldId id="2072577796" r:id="rId23"/>
    <p:sldId id="2072577790" r:id="rId24"/>
    <p:sldId id="2072577797" r:id="rId25"/>
    <p:sldId id="2072577801" r:id="rId26"/>
    <p:sldId id="2072577798" r:id="rId27"/>
    <p:sldId id="2072577802" r:id="rId28"/>
    <p:sldId id="2072577784" r:id="rId29"/>
    <p:sldId id="2072577788" r:id="rId30"/>
    <p:sldId id="2072577786" r:id="rId31"/>
    <p:sldId id="2072577799" r:id="rId32"/>
    <p:sldId id="2072577800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FF"/>
    <a:srgbClr val="3399FF"/>
    <a:srgbClr val="33CCFF"/>
    <a:srgbClr val="0099FF"/>
    <a:srgbClr val="00CCFF"/>
    <a:srgbClr val="29D7E9"/>
    <a:srgbClr val="00FB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43"/>
  </p:normalViewPr>
  <p:slideViewPr>
    <p:cSldViewPr snapToGrid="0" snapToObjects="1">
      <p:cViewPr varScale="1">
        <p:scale>
          <a:sx n="159" d="100"/>
          <a:sy n="159" d="100"/>
        </p:scale>
        <p:origin x="150" y="2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CDB0EAC-A7F8-4D48-A047-E1E2BF82F685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A89208-19D7-9E47-969D-1A76A4CEEE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640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011B8AA-0BEE-841D-5375-EB319C5E71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AA592C1A-59FF-F772-6BDB-AE0E2C93C9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83AB5366-ED0D-CA92-B39F-1D18579F58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15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3438A04B-431A-7F3E-86E8-E2F38BC844A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568" y="6016"/>
            <a:ext cx="10769600" cy="7429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C17C062F-5FB6-7DF1-2CEE-57372AB40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09780A2-3298-E0CC-435F-0CC686F0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244693C-B1AC-C5C7-8736-42CE7DB6A8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5BAF5BAE-114D-3C9E-9F49-C319B2D861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6FA838C0-5F7D-5CE8-C608-7117D39C47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422AC1C7-25E7-35CF-3111-193799B2D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4E8CF2-93CB-F9D1-3FD2-A9A019756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CA3D407-3C46-D0D5-AECB-99B8DE65F7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blue and black Americ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9FAAFCB-1AF4-23F6-B845-FD94EDDB7A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F928B1E-FE12-20DA-53DB-40D8244A1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F6E3A5D-B834-5211-94AA-4A41DB884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ransition spd="med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CaN 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9">
            <a:extLst>
              <a:ext uri="{FF2B5EF4-FFF2-40B4-BE49-F238E27FC236}">
                <a16:creationId xmlns:a16="http://schemas.microsoft.com/office/drawing/2014/main" id="{B94DDB41-69C6-46EB-B5D3-2495638A87F1}"/>
              </a:ext>
            </a:extLst>
          </p:cNvPr>
          <p:cNvSpPr txBox="1">
            <a:spLocks/>
          </p:cNvSpPr>
          <p:nvPr userDrawn="1"/>
        </p:nvSpPr>
        <p:spPr>
          <a:xfrm>
            <a:off x="9352646" y="6332237"/>
            <a:ext cx="2742595" cy="36462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8280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6560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48410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31213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1401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96819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79622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62426" algn="l" defTabSz="965606" rtl="0" eaLnBrk="1" latinLnBrk="0" hangingPunct="1">
              <a:defRPr sz="19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EFF71948-E2E2-6041-95DB-4C03EE5F2F12}" type="slidenum">
              <a:rPr lang="en-US" sz="1273" smtClean="0">
                <a:solidFill>
                  <a:schemeClr val="bg1"/>
                </a:solidFill>
              </a:rPr>
              <a:pPr algn="r"/>
              <a:t>‹#›</a:t>
            </a:fld>
            <a:endParaRPr lang="en-US" sz="1273" dirty="0">
              <a:solidFill>
                <a:schemeClr val="bg1"/>
              </a:solidFill>
            </a:endParaRP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F63030EF-D373-406A-8E29-9A61893138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257300"/>
            <a:ext cx="11430000" cy="5194664"/>
          </a:xfrm>
          <a:prstGeom prst="rect">
            <a:avLst/>
          </a:prstGeom>
        </p:spPr>
        <p:txBody>
          <a:bodyPr/>
          <a:lstStyle>
            <a:lvl1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marL="457200" marR="0" lvl="1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to edit Master text styles</a:t>
            </a:r>
          </a:p>
          <a:p>
            <a:pPr lvl="0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2629900-F0C1-6277-FE8C-51B0E293F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0816AF0-69A6-D673-819B-8C957137F2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807006"/>
      </p:ext>
    </p:extLst>
  </p:cSld>
  <p:clrMapOvr>
    <a:masterClrMapping/>
  </p:clrMapOvr>
  <p:transition spd="slow" advClick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3429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35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93981" y="71171"/>
            <a:ext cx="876761" cy="66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5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FAFD7E86-9BB0-2B94-FF7E-6BF46B17F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356350"/>
            <a:ext cx="5641144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  <a:p>
            <a:pPr defTabSz="457200">
              <a:defRPr/>
            </a:pPr>
            <a:endParaRPr lang="en-US" sz="1400" dirty="0">
              <a:solidFill>
                <a:prstClr val="black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C56C770-EEC6-E1EB-4D69-58EFC3B7D5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7568" y="64896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850CEB3-1772-4C1F-BF19-329B3BECE0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004DB9-DD13-344D-0350-24007DD4DAA4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8874" y="57150"/>
            <a:ext cx="731837" cy="73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810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</p:sldLayoutIdLst>
  <p:transition advClick="0"/>
  <p:hf hdr="0" dt="0"/>
  <p:txStyles>
    <p:titleStyle>
      <a:lvl1pPr algn="l" defTabSz="342900" rtl="0" eaLnBrk="0" fontAlgn="base" hangingPunct="0">
        <a:spcBef>
          <a:spcPct val="0"/>
        </a:spcBef>
        <a:spcAft>
          <a:spcPct val="0"/>
        </a:spcAft>
        <a:defRPr sz="18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342900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342900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342900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342900" rtl="0" eaLnBrk="0" fontAlgn="base" hangingPunct="0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3429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6858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0287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371600" algn="ctr" defTabSz="3429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33350" indent="-1333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5143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8572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2001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1543050" indent="-171450" algn="l" defTabSz="3429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0.png"/><Relationship Id="rId7" Type="http://schemas.openxmlformats.org/officeDocument/2006/relationships/image" Target="../media/image83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2.png"/><Relationship Id="rId5" Type="http://schemas.openxmlformats.org/officeDocument/2006/relationships/image" Target="../media/image81.jpg"/><Relationship Id="rId4" Type="http://schemas.openxmlformats.org/officeDocument/2006/relationships/hyperlink" Target="https://nanoporetech.com/products/minion#device-video&amp;modal=device-video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A704284-FCDF-41A2-B028-096466FDE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9B6D085-3EA7-A744-99A8-ED1F8CB9BFAF}"/>
              </a:ext>
            </a:extLst>
          </p:cNvPr>
          <p:cNvSpPr/>
          <p:nvPr/>
        </p:nvSpPr>
        <p:spPr>
          <a:xfrm flipH="1">
            <a:off x="-88818" y="-121371"/>
            <a:ext cx="6359963" cy="7100741"/>
          </a:xfrm>
          <a:prstGeom prst="parallelogram">
            <a:avLst>
              <a:gd name="adj" fmla="val 40897"/>
            </a:avLst>
          </a:prstGeom>
          <a:solidFill>
            <a:schemeClr val="bg2">
              <a:lumMod val="1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862153-B66D-40A8-885E-F8B221127803}"/>
              </a:ext>
            </a:extLst>
          </p:cNvPr>
          <p:cNvSpPr/>
          <p:nvPr/>
        </p:nvSpPr>
        <p:spPr>
          <a:xfrm>
            <a:off x="-88818" y="-121371"/>
            <a:ext cx="3139448" cy="710074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itle 26">
            <a:extLst>
              <a:ext uri="{FF2B5EF4-FFF2-40B4-BE49-F238E27FC236}">
                <a16:creationId xmlns:a16="http://schemas.microsoft.com/office/drawing/2014/main" id="{42A344ED-30DA-4341-B13C-CCAE79ECE629}"/>
              </a:ext>
            </a:extLst>
          </p:cNvPr>
          <p:cNvSpPr txBox="1">
            <a:spLocks/>
          </p:cNvSpPr>
          <p:nvPr/>
        </p:nvSpPr>
        <p:spPr>
          <a:xfrm>
            <a:off x="256193" y="2605606"/>
            <a:ext cx="4442138" cy="16227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i="1" dirty="0">
                <a:solidFill>
                  <a:srgbClr val="968C8C">
                    <a:lumMod val="20000"/>
                    <a:lumOff val="80000"/>
                  </a:srgb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NASA Environmental Control and Life Support Technology Development for Exploration: 2022-2023 Status</a:t>
            </a:r>
          </a:p>
          <a:p>
            <a:pPr>
              <a:defRPr/>
            </a:pPr>
            <a:r>
              <a:rPr lang="en-US" sz="2400" i="1" dirty="0">
                <a:solidFill>
                  <a:srgbClr val="968C8C">
                    <a:lumMod val="20000"/>
                    <a:lumOff val="80000"/>
                  </a:srgbClr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ICES-2023-312</a:t>
            </a:r>
          </a:p>
        </p:txBody>
      </p:sp>
      <p:sp>
        <p:nvSpPr>
          <p:cNvPr id="16" name="Subtitle 27">
            <a:extLst>
              <a:ext uri="{FF2B5EF4-FFF2-40B4-BE49-F238E27FC236}">
                <a16:creationId xmlns:a16="http://schemas.microsoft.com/office/drawing/2014/main" id="{FD5D9AC5-5716-436F-97EB-508975B38D2C}"/>
              </a:ext>
            </a:extLst>
          </p:cNvPr>
          <p:cNvSpPr txBox="1">
            <a:spLocks/>
          </p:cNvSpPr>
          <p:nvPr/>
        </p:nvSpPr>
        <p:spPr>
          <a:xfrm>
            <a:off x="272965" y="4648147"/>
            <a:ext cx="4996046" cy="212456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Walter Schneider, NASA Marshall Space Flight Center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7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Arthur Brown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NASA Marshall Space Flight Center</a:t>
            </a:r>
            <a:endParaRPr lang="en-US" sz="1700" b="1" dirty="0">
              <a:solidFill>
                <a:prstClr val="whit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7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Chris Allen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NASA Johnson Space Center</a:t>
            </a:r>
            <a:endParaRPr lang="en-US" sz="1700" b="1" dirty="0">
              <a:solidFill>
                <a:prstClr val="whit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7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Daniel Barta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NASA Johnson Space Center</a:t>
            </a:r>
            <a:endParaRPr lang="en-US" sz="1700" b="1" dirty="0">
              <a:solidFill>
                <a:prstClr val="whit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7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Daniel Gazda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NASA Johnson Space Center</a:t>
            </a:r>
            <a:endParaRPr lang="en-US" sz="1700" b="1" dirty="0">
              <a:solidFill>
                <a:prstClr val="whit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7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Melissa McKinley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NASA Johnson Space Center</a:t>
            </a:r>
            <a:endParaRPr lang="en-US" sz="1700" b="1" dirty="0">
              <a:solidFill>
                <a:prstClr val="whit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7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Alesha Ridley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NASA Johnson Space Center</a:t>
            </a:r>
            <a:endParaRPr lang="en-US" sz="1700" b="1" dirty="0">
              <a:solidFill>
                <a:prstClr val="whit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  <a:defRPr/>
            </a:pPr>
            <a:r>
              <a:rPr lang="en-US" sz="1700" b="1" dirty="0">
                <a:solidFill>
                  <a:prstClr val="white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Imelda Stambaugh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rial" panose="020B0604020202020204" pitchFamily="34" charset="0"/>
              </a:rPr>
              <a:t>, NASA Johnson Space Center</a:t>
            </a:r>
            <a:endParaRPr lang="en-US" sz="1500" b="1" dirty="0">
              <a:solidFill>
                <a:prstClr val="white"/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7109BC-060D-48FD-AFD2-5652F8259248}"/>
              </a:ext>
            </a:extLst>
          </p:cNvPr>
          <p:cNvSpPr txBox="1"/>
          <p:nvPr/>
        </p:nvSpPr>
        <p:spPr>
          <a:xfrm>
            <a:off x="256193" y="904562"/>
            <a:ext cx="37623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10803020104030203" pitchFamily="2" charset="-79"/>
              </a:rPr>
              <a:t>52</a:t>
            </a:r>
            <a:r>
              <a:rPr kumimoji="0" lang="en-US" sz="24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10803020104030203" pitchFamily="2" charset="-79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Aharoni" panose="02010803020104030203" pitchFamily="2" charset="-79"/>
              </a:rPr>
              <a:t> International Conference</a:t>
            </a:r>
            <a:r>
              <a:rPr lang="en-US" sz="2400" b="1" dirty="0">
                <a:solidFill>
                  <a:prstClr val="white"/>
                </a:solidFill>
                <a:latin typeface="Century Gothic" panose="020B0502020202020204" pitchFamily="34" charset="0"/>
                <a:cs typeface="Aharoni" panose="02010803020104030203" pitchFamily="2" charset="-79"/>
              </a:rPr>
              <a:t> on Environmental Systems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Aharoni" panose="02010803020104030203" pitchFamily="2" charset="-79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B7184D-D203-43DF-B2ED-1E27A29653AB}"/>
              </a:ext>
            </a:extLst>
          </p:cNvPr>
          <p:cNvSpPr/>
          <p:nvPr/>
        </p:nvSpPr>
        <p:spPr>
          <a:xfrm>
            <a:off x="-376084" y="-300975"/>
            <a:ext cx="4277032" cy="29538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73D98C-D718-4A39-86C0-B4045CB2F0FC}"/>
              </a:ext>
            </a:extLst>
          </p:cNvPr>
          <p:cNvSpPr/>
          <p:nvPr/>
        </p:nvSpPr>
        <p:spPr>
          <a:xfrm>
            <a:off x="-287594" y="6858000"/>
            <a:ext cx="6663813" cy="295382"/>
          </a:xfrm>
          <a:prstGeom prst="rect">
            <a:avLst/>
          </a:prstGeom>
          <a:solidFill>
            <a:srgbClr val="E6E6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97E77-DF86-E1F0-5CEA-8587965FDC8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/>
          <a:lstStyle/>
          <a:p>
            <a:pPr defTabSz="342900" fontAlgn="base">
              <a:spcBef>
                <a:spcPct val="0"/>
              </a:spcBef>
              <a:spcAft>
                <a:spcPct val="0"/>
              </a:spcAft>
              <a:defRPr/>
            </a:pPr>
            <a:fld id="{F9B15C5C-0988-094E-B1BA-EF1B8BCD2926}" type="slidenum">
              <a:rPr lang="en-US" smtClean="0">
                <a:ea typeface="ＭＳ Ｐゴシック" charset="0"/>
              </a:rPr>
              <a:pPr defTabSz="342900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863057"/>
      </p:ext>
    </p:extLst>
  </p:cSld>
  <p:clrMapOvr>
    <a:masterClrMapping/>
  </p:clrMapOvr>
  <p:transition spd="slow" advClick="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D5172-C31C-41F7-95FC-EC7C43264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52" y="103188"/>
            <a:ext cx="10769600" cy="742950"/>
          </a:xfrm>
        </p:spPr>
        <p:txBody>
          <a:bodyPr/>
          <a:lstStyle/>
          <a:p>
            <a:r>
              <a:rPr lang="en-US" dirty="0"/>
              <a:t>Background of ICES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28BC1-9AC6-4BA3-8C24-4DB74CF1F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102" y="883687"/>
            <a:ext cx="5311448" cy="40108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Overview of Paper</a:t>
            </a:r>
          </a:p>
          <a:p>
            <a:r>
              <a:rPr lang="en-US" sz="1600" b="0" dirty="0"/>
              <a:t>Paper provides top-level summary of ECLS and Environmental Monitoring and includes references</a:t>
            </a:r>
          </a:p>
          <a:p>
            <a:r>
              <a:rPr lang="en-US" sz="1600" b="0" dirty="0"/>
              <a:t>Technology solutions to close capability gaps</a:t>
            </a:r>
          </a:p>
          <a:p>
            <a:r>
              <a:rPr lang="en-US" sz="1600" b="0" dirty="0"/>
              <a:t>Technology solutions that have advantages over currents ECLS systems</a:t>
            </a:r>
          </a:p>
          <a:p>
            <a:pPr lvl="1"/>
            <a:r>
              <a:rPr lang="en-US" sz="1600" dirty="0"/>
              <a:t>Mass, Power, Volume</a:t>
            </a:r>
          </a:p>
          <a:p>
            <a:pPr lvl="1"/>
            <a:r>
              <a:rPr lang="en-US" sz="1600" dirty="0"/>
              <a:t>Operations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Current and Potential Mission Application</a:t>
            </a:r>
          </a:p>
          <a:p>
            <a:r>
              <a:rPr lang="en-US" sz="1600" b="0" dirty="0"/>
              <a:t>International Space Station</a:t>
            </a:r>
          </a:p>
          <a:p>
            <a:r>
              <a:rPr lang="en-US" sz="1600" b="0" dirty="0"/>
              <a:t>Orion</a:t>
            </a:r>
          </a:p>
          <a:p>
            <a:r>
              <a:rPr lang="en-US" sz="1600" b="0" dirty="0"/>
              <a:t>Gateway</a:t>
            </a:r>
          </a:p>
          <a:p>
            <a:r>
              <a:rPr lang="en-US" sz="1600" b="0" dirty="0"/>
              <a:t>Lunar Surface</a:t>
            </a:r>
          </a:p>
          <a:p>
            <a:r>
              <a:rPr lang="en-US" sz="1600" b="0" dirty="0"/>
              <a:t>Mars Transit</a:t>
            </a:r>
          </a:p>
          <a:p>
            <a:r>
              <a:rPr lang="en-US" sz="1600" b="0" dirty="0"/>
              <a:t>Mars Surface</a:t>
            </a:r>
          </a:p>
          <a:p>
            <a:pPr marL="0" indent="0">
              <a:buNone/>
            </a:pPr>
            <a:endParaRPr lang="en-US" sz="1600" b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FDCED-50E6-1B4C-7FB5-491B3D076F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7788" y="648653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452800A-40B0-9F47-AA4E-26F2C6069B2B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0D0BE7D4-9C9C-B264-D9E6-849296B7E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  <p:pic>
        <p:nvPicPr>
          <p:cNvPr id="8" name="Picture 7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9D704C7B-BFBB-D869-78BA-8E12B351811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9551" y="3811378"/>
            <a:ext cx="4883150" cy="27467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96AE4A-8D5F-ACFB-1A50-657CC5786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6778" y="932927"/>
            <a:ext cx="4572396" cy="25666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42CDEB8-5964-9AD5-B510-6649E03581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7788" y="1262196"/>
            <a:ext cx="2584928" cy="2365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377644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9D60870-03C4-4FEE-B8FE-65491CAD3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3941" y="1399540"/>
            <a:ext cx="6712957" cy="47398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6D5172-C31C-41F7-95FC-EC7C43264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52" y="103188"/>
            <a:ext cx="10769600" cy="742950"/>
          </a:xfrm>
        </p:spPr>
        <p:txBody>
          <a:bodyPr/>
          <a:lstStyle/>
          <a:p>
            <a:r>
              <a:rPr lang="en-US" dirty="0"/>
              <a:t>Background of ICES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28BC1-9AC6-4BA3-8C24-4DB74CF1F9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102" y="883687"/>
            <a:ext cx="7217718" cy="401088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ECLSS Environmental &amp; Monitoring Technology Areas</a:t>
            </a:r>
          </a:p>
          <a:p>
            <a:r>
              <a:rPr lang="en-US" sz="1600" b="0" dirty="0"/>
              <a:t>Atmosphere Revitalization</a:t>
            </a:r>
          </a:p>
          <a:p>
            <a:pPr lvl="1"/>
            <a:r>
              <a:rPr lang="en-US" sz="1300" dirty="0"/>
              <a:t>Carbon Dioxide Removal</a:t>
            </a:r>
          </a:p>
          <a:p>
            <a:pPr lvl="1"/>
            <a:r>
              <a:rPr lang="en-US" sz="1300" b="0" dirty="0"/>
              <a:t>Trace Contaminant Control</a:t>
            </a:r>
          </a:p>
          <a:p>
            <a:pPr lvl="1"/>
            <a:r>
              <a:rPr lang="en-US" sz="1300" dirty="0"/>
              <a:t>Particulate Filtration</a:t>
            </a:r>
          </a:p>
          <a:p>
            <a:pPr lvl="1"/>
            <a:r>
              <a:rPr lang="en-US" sz="1300" b="0" dirty="0"/>
              <a:t>Condensing Heat Exchanger</a:t>
            </a:r>
          </a:p>
          <a:p>
            <a:pPr lvl="1"/>
            <a:r>
              <a:rPr lang="en-US" sz="1300" dirty="0"/>
              <a:t>Oxygen Recovery from Carbon Dioxide</a:t>
            </a:r>
          </a:p>
          <a:p>
            <a:pPr lvl="1"/>
            <a:r>
              <a:rPr lang="en-US" sz="1300" b="0" dirty="0"/>
              <a:t>Oxygen Generation</a:t>
            </a:r>
          </a:p>
          <a:p>
            <a:pPr lvl="1"/>
            <a:r>
              <a:rPr lang="en-US" sz="1300" dirty="0"/>
              <a:t>High Pressure Oxygen</a:t>
            </a:r>
            <a:endParaRPr lang="en-US" sz="1300" b="0" dirty="0"/>
          </a:p>
          <a:p>
            <a:r>
              <a:rPr lang="en-US" sz="1600" b="0" dirty="0"/>
              <a:t>Water Recovery and Management</a:t>
            </a:r>
          </a:p>
          <a:p>
            <a:pPr lvl="1"/>
            <a:r>
              <a:rPr lang="en-US" sz="1300" dirty="0"/>
              <a:t>Distillate/Condensate Processing to Potable Water</a:t>
            </a:r>
          </a:p>
          <a:p>
            <a:pPr lvl="1"/>
            <a:r>
              <a:rPr lang="en-US" sz="1300" b="0" dirty="0"/>
              <a:t>Wastewater Processing</a:t>
            </a:r>
            <a:r>
              <a:rPr lang="en-US" sz="1300" dirty="0"/>
              <a:t>, including Urine, Brine, and Hygiene</a:t>
            </a:r>
          </a:p>
          <a:p>
            <a:pPr lvl="1"/>
            <a:r>
              <a:rPr lang="en-US" sz="1300" b="0" dirty="0"/>
              <a:t>Microbial Contro</a:t>
            </a:r>
            <a:r>
              <a:rPr lang="en-US" sz="1300" dirty="0"/>
              <a:t>l and Dormancy</a:t>
            </a:r>
            <a:endParaRPr lang="en-US" sz="1300" b="0" dirty="0"/>
          </a:p>
          <a:p>
            <a:r>
              <a:rPr lang="en-US" sz="1600" b="0" dirty="0"/>
              <a:t>Waste Management</a:t>
            </a:r>
          </a:p>
          <a:p>
            <a:pPr lvl="1"/>
            <a:r>
              <a:rPr lang="en-US" sz="1300" dirty="0"/>
              <a:t>Universal Waste Management System</a:t>
            </a:r>
          </a:p>
          <a:p>
            <a:pPr lvl="1"/>
            <a:r>
              <a:rPr lang="en-US" sz="1300" b="0" dirty="0"/>
              <a:t>Fecal Can Alternate </a:t>
            </a:r>
            <a:r>
              <a:rPr lang="en-US" sz="1300" dirty="0"/>
              <a:t>Design</a:t>
            </a:r>
            <a:endParaRPr lang="en-US" sz="1600" b="0" dirty="0"/>
          </a:p>
          <a:p>
            <a:r>
              <a:rPr lang="en-US" sz="1600" b="0" dirty="0"/>
              <a:t>Environmental Monitoring</a:t>
            </a:r>
          </a:p>
          <a:p>
            <a:pPr lvl="1"/>
            <a:r>
              <a:rPr lang="en-US" sz="1300" dirty="0"/>
              <a:t>Atmosphere Monitoring</a:t>
            </a:r>
          </a:p>
          <a:p>
            <a:pPr lvl="1"/>
            <a:r>
              <a:rPr lang="en-US" sz="1300" b="0" dirty="0"/>
              <a:t>Water Monitoring</a:t>
            </a:r>
          </a:p>
          <a:p>
            <a:pPr lvl="1"/>
            <a:r>
              <a:rPr lang="en-US" sz="1300" dirty="0"/>
              <a:t>Microbial Monitoring</a:t>
            </a:r>
          </a:p>
          <a:p>
            <a:pPr lvl="1"/>
            <a:r>
              <a:rPr lang="en-US" sz="1300" b="0" dirty="0"/>
              <a:t>Particulate Monitoring</a:t>
            </a:r>
          </a:p>
          <a:p>
            <a:pPr lvl="1"/>
            <a:r>
              <a:rPr lang="en-US" sz="1300" dirty="0"/>
              <a:t>Spacecraft </a:t>
            </a:r>
            <a:r>
              <a:rPr lang="en-US" sz="1300" dirty="0" err="1"/>
              <a:t>Acoutics</a:t>
            </a:r>
            <a:endParaRPr lang="en-US" sz="1300" b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0FDCED-50E6-1B4C-7FB5-491B3D076F6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7788" y="6486530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452800A-40B0-9F47-AA4E-26F2C6069B2B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0D0BE7D4-9C9C-B264-D9E6-849296B7E4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2588927172"/>
      </p:ext>
    </p:extLst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53" y="97175"/>
            <a:ext cx="10769600" cy="742950"/>
          </a:xfrm>
        </p:spPr>
        <p:txBody>
          <a:bodyPr/>
          <a:lstStyle/>
          <a:p>
            <a:r>
              <a:rPr lang="en-US" sz="1500" b="0" dirty="0"/>
              <a:t>Atmosphere Revitalization</a:t>
            </a:r>
            <a:br>
              <a:rPr lang="en-US" sz="2000" b="0" dirty="0"/>
            </a:b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Removal</a:t>
            </a:r>
            <a:br>
              <a:rPr lang="en-US" dirty="0"/>
            </a:b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EA9DC4-0E8F-4989-8A67-5BC9CDFE19B7}"/>
              </a:ext>
            </a:extLst>
          </p:cNvPr>
          <p:cNvSpPr/>
          <p:nvPr/>
        </p:nvSpPr>
        <p:spPr>
          <a:xfrm>
            <a:off x="760553" y="590551"/>
            <a:ext cx="9384365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2896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Highly reliable, closed-loop-forward carbon dioxide removal systems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F997236-6A94-4673-824B-31847C58A7CE}"/>
              </a:ext>
            </a:extLst>
          </p:cNvPr>
          <p:cNvGrpSpPr/>
          <p:nvPr/>
        </p:nvGrpSpPr>
        <p:grpSpPr>
          <a:xfrm>
            <a:off x="7627623" y="1093457"/>
            <a:ext cx="3721928" cy="4767457"/>
            <a:chOff x="6485186" y="983716"/>
            <a:chExt cx="3721928" cy="4767457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A1238B0-50E7-4567-A776-747779DEE90A}"/>
                </a:ext>
              </a:extLst>
            </p:cNvPr>
            <p:cNvSpPr/>
            <p:nvPr/>
          </p:nvSpPr>
          <p:spPr>
            <a:xfrm>
              <a:off x="6485186" y="983716"/>
              <a:ext cx="3383452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Thermal Amine System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removal based on thermally regenerated solid amine with passive water save</a:t>
              </a:r>
              <a:endParaRPr lang="en-US" sz="1200" i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58C64F5-E318-4A95-80D1-30A58D18A4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85186" y="2006153"/>
              <a:ext cx="3721928" cy="3384301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A24A727-5068-4C41-9C3C-9479F43F37DA}"/>
                </a:ext>
              </a:extLst>
            </p:cNvPr>
            <p:cNvSpPr txBox="1"/>
            <p:nvPr/>
          </p:nvSpPr>
          <p:spPr>
            <a:xfrm>
              <a:off x="7007932" y="5474174"/>
              <a:ext cx="26764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Thermal Amine System on the ISS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F9BC6CD-F73B-4935-B1DE-2422B66BDF0E}"/>
              </a:ext>
            </a:extLst>
          </p:cNvPr>
          <p:cNvGrpSpPr/>
          <p:nvPr/>
        </p:nvGrpSpPr>
        <p:grpSpPr>
          <a:xfrm>
            <a:off x="201130" y="1093457"/>
            <a:ext cx="6030023" cy="4895734"/>
            <a:chOff x="201130" y="1093457"/>
            <a:chExt cx="6030023" cy="4895734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A4E92BC-EA4E-4EF6-8CC1-95C59F33C1D8}"/>
                </a:ext>
              </a:extLst>
            </p:cNvPr>
            <p:cNvSpPr/>
            <p:nvPr/>
          </p:nvSpPr>
          <p:spPr>
            <a:xfrm>
              <a:off x="1440659" y="1093457"/>
              <a:ext cx="365915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Four Bed Carbon Dioxide Removal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Uses a zeolite-based sorbent to remove CO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E7302AD-D957-43A5-8812-816E3B73FD34}"/>
                </a:ext>
              </a:extLst>
            </p:cNvPr>
            <p:cNvGrpSpPr/>
            <p:nvPr/>
          </p:nvGrpSpPr>
          <p:grpSpPr>
            <a:xfrm>
              <a:off x="201130" y="1678232"/>
              <a:ext cx="6030023" cy="3877311"/>
              <a:chOff x="201130" y="1678232"/>
              <a:chExt cx="6030023" cy="3877311"/>
            </a:xfrm>
          </p:grpSpPr>
          <p:pic>
            <p:nvPicPr>
              <p:cNvPr id="1026" name="Picture 1">
                <a:extLst>
                  <a:ext uri="{FF2B5EF4-FFF2-40B4-BE49-F238E27FC236}">
                    <a16:creationId xmlns:a16="http://schemas.microsoft.com/office/drawing/2014/main" id="{23517D41-68DE-41D9-A7C0-74B10808FB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1130" y="1678233"/>
                <a:ext cx="3036570" cy="3877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E0A40B06-0BC0-465E-B3DF-893B309A37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37700" y="1678232"/>
                <a:ext cx="2993453" cy="3872803"/>
              </a:xfrm>
              <a:prstGeom prst="rect">
                <a:avLst/>
              </a:prstGeom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BFF147-8E6D-4899-A39A-E029AA6BDF8D}"/>
                </a:ext>
              </a:extLst>
            </p:cNvPr>
            <p:cNvSpPr txBox="1"/>
            <p:nvPr/>
          </p:nvSpPr>
          <p:spPr>
            <a:xfrm>
              <a:off x="586974" y="5527526"/>
              <a:ext cx="530145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Four Bed CO</a:t>
              </a:r>
              <a:r>
                <a:rPr lang="en-US" sz="1200" b="1" baseline="-25000" dirty="0">
                  <a:latin typeface="Arial"/>
                  <a:cs typeface="Arial"/>
                </a:rPr>
                <a:t>2</a:t>
              </a:r>
              <a:r>
                <a:rPr lang="en-US" sz="1200" b="1" dirty="0">
                  <a:latin typeface="Arial"/>
                  <a:cs typeface="Arial"/>
                </a:rPr>
                <a:t> Removal System</a:t>
              </a:r>
            </a:p>
            <a:p>
              <a:pPr algn="ctr"/>
              <a:r>
                <a:rPr lang="en-US" sz="1200" b="1" dirty="0">
                  <a:latin typeface="Arial"/>
                  <a:cs typeface="Arial"/>
                </a:rPr>
                <a:t>During Ground Testing              		Installed on the ISS</a:t>
              </a:r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5E2FFA33-8FA7-684A-C0E8-31C2EE0774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4500" y="6483879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8BE935A6-5D93-B5DD-BED9-79DFC1777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4278386954"/>
      </p:ext>
    </p:extLst>
  </p:cSld>
  <p:clrMapOvr>
    <a:masterClrMapping/>
  </p:clrMapOvr>
  <p:transition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051" y="95076"/>
            <a:ext cx="10769600" cy="742950"/>
          </a:xfrm>
        </p:spPr>
        <p:txBody>
          <a:bodyPr/>
          <a:lstStyle/>
          <a:p>
            <a:r>
              <a:rPr lang="en-US" sz="1500" b="0" dirty="0"/>
              <a:t>Atmosphere Revitalization</a:t>
            </a:r>
            <a:br>
              <a:rPr lang="en-US" sz="2000" b="0" dirty="0"/>
            </a:b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Removal</a:t>
            </a:r>
            <a:br>
              <a:rPr lang="en-US" dirty="0"/>
            </a:b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EA9DC4-0E8F-4989-8A67-5BC9CDFE19B7}"/>
              </a:ext>
            </a:extLst>
          </p:cNvPr>
          <p:cNvSpPr/>
          <p:nvPr/>
        </p:nvSpPr>
        <p:spPr>
          <a:xfrm>
            <a:off x="764051" y="578813"/>
            <a:ext cx="9384365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2896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Highly reliable, closed-loop-forward carbon dioxide removal systems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7203797-7B95-4886-A5CA-EE4184643D57}"/>
              </a:ext>
            </a:extLst>
          </p:cNvPr>
          <p:cNvGrpSpPr/>
          <p:nvPr/>
        </p:nvGrpSpPr>
        <p:grpSpPr>
          <a:xfrm>
            <a:off x="4107344" y="900623"/>
            <a:ext cx="3459240" cy="4419600"/>
            <a:chOff x="4497123" y="799227"/>
            <a:chExt cx="2602466" cy="323671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A1238B0-50E7-4567-A776-747779DEE90A}"/>
                </a:ext>
              </a:extLst>
            </p:cNvPr>
            <p:cNvSpPr/>
            <p:nvPr/>
          </p:nvSpPr>
          <p:spPr>
            <a:xfrm>
              <a:off x="4653585" y="799227"/>
              <a:ext cx="2230829" cy="495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Deposition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Creating a cold surface to capture CO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and then recover the CO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B84C0B6-4AAE-49F0-8C91-D49285EB504A}"/>
                </a:ext>
              </a:extLst>
            </p:cNvPr>
            <p:cNvSpPr txBox="1"/>
            <p:nvPr/>
          </p:nvSpPr>
          <p:spPr>
            <a:xfrm>
              <a:off x="4605384" y="3833079"/>
              <a:ext cx="2327230" cy="202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CDep Full Scale Test Stand</a:t>
              </a:r>
            </a:p>
          </p:txBody>
        </p:sp>
        <p:pic>
          <p:nvPicPr>
            <p:cNvPr id="43" name="Picture 3">
              <a:extLst>
                <a:ext uri="{FF2B5EF4-FFF2-40B4-BE49-F238E27FC236}">
                  <a16:creationId xmlns:a16="http://schemas.microsoft.com/office/drawing/2014/main" id="{00C49E4B-5E44-4C77-89DB-F9A755F4469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497123" y="1459411"/>
              <a:ext cx="2602466" cy="237366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17C66C3-425B-40DC-8D63-D3E4290DAA89}"/>
              </a:ext>
            </a:extLst>
          </p:cNvPr>
          <p:cNvGrpSpPr/>
          <p:nvPr/>
        </p:nvGrpSpPr>
        <p:grpSpPr>
          <a:xfrm>
            <a:off x="8070520" y="860534"/>
            <a:ext cx="3859223" cy="5726429"/>
            <a:chOff x="405079" y="866967"/>
            <a:chExt cx="3669251" cy="516146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4B1585F-8F89-4C43-8A4D-4EF64119BB81}"/>
                </a:ext>
              </a:extLst>
            </p:cNvPr>
            <p:cNvGrpSpPr/>
            <p:nvPr/>
          </p:nvGrpSpPr>
          <p:grpSpPr>
            <a:xfrm>
              <a:off x="405079" y="866967"/>
              <a:ext cx="3659153" cy="2840688"/>
              <a:chOff x="125181" y="3604285"/>
              <a:chExt cx="3659153" cy="2840688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A4E92BC-EA4E-4EF6-8CC1-95C59F33C1D8}"/>
                  </a:ext>
                </a:extLst>
              </p:cNvPr>
              <p:cNvSpPr/>
              <p:nvPr/>
            </p:nvSpPr>
            <p:spPr>
              <a:xfrm>
                <a:off x="125181" y="3604285"/>
                <a:ext cx="3659153" cy="6103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Liquid Amines</a:t>
                </a:r>
              </a:p>
              <a:p>
                <a:pPr algn="ctr"/>
                <a:r>
                  <a:rPr lang="en-US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Liquid amines supported by capillary structures to remove CO</a:t>
                </a:r>
                <a:r>
                  <a:rPr lang="en-US" sz="12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AF0FC773-6540-4FD9-B5DA-638E798FC131}"/>
                  </a:ext>
                </a:extLst>
              </p:cNvPr>
              <p:cNvGrpSpPr/>
              <p:nvPr/>
            </p:nvGrpSpPr>
            <p:grpSpPr>
              <a:xfrm>
                <a:off x="491912" y="4302509"/>
                <a:ext cx="3038881" cy="2142464"/>
                <a:chOff x="413236" y="4302509"/>
                <a:chExt cx="3038881" cy="2142464"/>
              </a:xfrm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C9E65743-8715-4C42-947B-67BD5F5596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413236" y="4302509"/>
                  <a:ext cx="3038881" cy="1880116"/>
                </a:xfrm>
                <a:prstGeom prst="rect">
                  <a:avLst/>
                </a:prstGeom>
              </p:spPr>
            </p:pic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CCC7E5E0-8F54-48B9-BFD1-D0F3F26DEA98}"/>
                    </a:ext>
                  </a:extLst>
                </p:cNvPr>
                <p:cNvSpPr txBox="1"/>
                <p:nvPr/>
              </p:nvSpPr>
              <p:spPr>
                <a:xfrm>
                  <a:off x="944809" y="6195302"/>
                  <a:ext cx="1878478" cy="24967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>
                      <a:latin typeface="Arial"/>
                      <a:cs typeface="Arial"/>
                    </a:rPr>
                    <a:t>Liquid Amine Test Stand</a:t>
                  </a:r>
                </a:p>
              </p:txBody>
            </p:sp>
          </p:grp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3821ACC6-040C-4E31-B8FB-46C735BCEAD2}"/>
                </a:ext>
              </a:extLst>
            </p:cNvPr>
            <p:cNvGrpSpPr/>
            <p:nvPr/>
          </p:nvGrpSpPr>
          <p:grpSpPr>
            <a:xfrm>
              <a:off x="573487" y="3792438"/>
              <a:ext cx="3500843" cy="2235997"/>
              <a:chOff x="365223" y="3820265"/>
              <a:chExt cx="3500843" cy="223599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493701B3-9017-4633-A8B3-3423203008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4551" t="16292" r="6685" b="2226"/>
              <a:stretch/>
            </p:blipFill>
            <p:spPr>
              <a:xfrm>
                <a:off x="365223" y="3820265"/>
                <a:ext cx="3500843" cy="1974834"/>
              </a:xfrm>
              <a:prstGeom prst="rect">
                <a:avLst/>
              </a:prstGeom>
            </p:spPr>
          </p:pic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6372D698-A1E5-4290-9AC0-780F588BEA4D}"/>
                  </a:ext>
                </a:extLst>
              </p:cNvPr>
              <p:cNvSpPr txBox="1"/>
              <p:nvPr/>
            </p:nvSpPr>
            <p:spPr>
              <a:xfrm>
                <a:off x="736615" y="5806591"/>
                <a:ext cx="2504391" cy="2496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/>
                    <a:cs typeface="Arial"/>
                  </a:rPr>
                  <a:t>Capillary</a:t>
                </a:r>
                <a:r>
                  <a:rPr lang="en-US" sz="1100" b="1" dirty="0">
                    <a:latin typeface="Arial"/>
                    <a:cs typeface="Arial"/>
                  </a:rPr>
                  <a:t> Sorbent Flight Experiment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ABEFCB-BE92-2F9D-FA93-575E10874E42}"/>
              </a:ext>
            </a:extLst>
          </p:cNvPr>
          <p:cNvGrpSpPr/>
          <p:nvPr/>
        </p:nvGrpSpPr>
        <p:grpSpPr>
          <a:xfrm>
            <a:off x="-120429" y="903186"/>
            <a:ext cx="4274112" cy="5396433"/>
            <a:chOff x="-167562" y="903186"/>
            <a:chExt cx="4274112" cy="539643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F3B9E8F4-FDFC-45C7-8BFD-3ECFE3605D19}"/>
                </a:ext>
              </a:extLst>
            </p:cNvPr>
            <p:cNvSpPr/>
            <p:nvPr/>
          </p:nvSpPr>
          <p:spPr>
            <a:xfrm>
              <a:off x="-167562" y="903186"/>
              <a:ext cx="427411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Ionic Liquid/Honeywell Collaboration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Removal of Carbon Dioxide using ionic liquids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EA0CF7F-79AA-7229-F7B4-6CC3289193C7}"/>
                </a:ext>
              </a:extLst>
            </p:cNvPr>
            <p:cNvSpPr txBox="1"/>
            <p:nvPr/>
          </p:nvSpPr>
          <p:spPr>
            <a:xfrm>
              <a:off x="819529" y="6084175"/>
              <a:ext cx="233749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i="1" dirty="0">
                  <a:latin typeface="Arial"/>
                  <a:cs typeface="Arial"/>
                </a:rPr>
                <a:t>Photo Courtesy of Honeywell International, Inc.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2BDBCAD-17F1-3135-BDAC-B67B9BF957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2810" r="12847"/>
            <a:stretch/>
          </p:blipFill>
          <p:spPr>
            <a:xfrm>
              <a:off x="388079" y="1425768"/>
              <a:ext cx="3200400" cy="4304762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60F794-BD93-675E-8141-1E940E774D2F}"/>
                </a:ext>
              </a:extLst>
            </p:cNvPr>
            <p:cNvSpPr txBox="1"/>
            <p:nvPr/>
          </p:nvSpPr>
          <p:spPr>
            <a:xfrm>
              <a:off x="352614" y="5730530"/>
              <a:ext cx="323375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Carbon Dioxide Removal by Ionic Liquid System (CDRILS) Four-Crew Prototype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6DFEBF1-3DDC-91AE-4FE9-FEA42CC8333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4500" y="6490229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72281245-DE33-F9FD-154F-ACBDC802CC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3608906932"/>
      </p:ext>
    </p:extLst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574" y="103188"/>
            <a:ext cx="10769600" cy="742950"/>
          </a:xfrm>
        </p:spPr>
        <p:txBody>
          <a:bodyPr/>
          <a:lstStyle/>
          <a:p>
            <a:r>
              <a:rPr lang="en-US" sz="1500" b="0" dirty="0"/>
              <a:t>Atmosphere Revitalization</a:t>
            </a:r>
            <a:br>
              <a:rPr lang="en-US" sz="2000" b="0" dirty="0"/>
            </a:b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Removal</a:t>
            </a:r>
            <a:br>
              <a:rPr lang="en-US" dirty="0"/>
            </a:br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2EA9DC4-0E8F-4989-8A67-5BC9CDFE19B7}"/>
              </a:ext>
            </a:extLst>
          </p:cNvPr>
          <p:cNvSpPr/>
          <p:nvPr/>
        </p:nvSpPr>
        <p:spPr>
          <a:xfrm>
            <a:off x="766574" y="592612"/>
            <a:ext cx="9384365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Gap 2896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– Highly reliable, closed-loop-forward carbon dioxide removal systems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41F13FC-8EAB-4D16-A805-C1E0CECB889E}"/>
              </a:ext>
            </a:extLst>
          </p:cNvPr>
          <p:cNvGrpSpPr/>
          <p:nvPr/>
        </p:nvGrpSpPr>
        <p:grpSpPr>
          <a:xfrm>
            <a:off x="213680" y="951241"/>
            <a:ext cx="4312871" cy="4703031"/>
            <a:chOff x="1166182" y="1076621"/>
            <a:chExt cx="5228638" cy="5303704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D4C0CCB-BE75-4DAD-A91E-83A45B1830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70632" y="1970307"/>
              <a:ext cx="3173472" cy="2447371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DA13983-85EA-4894-8FBE-DF14A8910D12}"/>
                </a:ext>
              </a:extLst>
            </p:cNvPr>
            <p:cNvSpPr/>
            <p:nvPr/>
          </p:nvSpPr>
          <p:spPr>
            <a:xfrm>
              <a:off x="1284569" y="1076621"/>
              <a:ext cx="5110251" cy="121480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CO</a:t>
              </a:r>
              <a:r>
                <a:rPr lang="en-US" sz="14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 Removal by Rapid Cycle Temperature Swing Adsorption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Zeolite coated plates with active thermal control to improve CO</a:t>
              </a:r>
              <a:r>
                <a:rPr lang="en-US" sz="1200" i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removal resulting in faster heat transfer and lower pressure drop resulting in smaller bed sizes.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53486FBC-0140-46F3-90BA-D2C86312095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166182" y="4412810"/>
              <a:ext cx="5228637" cy="1967515"/>
              <a:chOff x="3232191" y="4376106"/>
              <a:chExt cx="6120313" cy="2303049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FCAA1636-0EBF-4814-9BBB-2D07B94968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32191" y="4376106"/>
                <a:ext cx="6120313" cy="1937396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6EDBACC-9075-4983-8805-CC0A02217B83}"/>
                  </a:ext>
                </a:extLst>
              </p:cNvPr>
              <p:cNvSpPr txBox="1"/>
              <p:nvPr/>
            </p:nvSpPr>
            <p:spPr>
              <a:xfrm>
                <a:off x="4603438" y="6313506"/>
                <a:ext cx="3310277" cy="36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/>
                    <a:cs typeface="Arial"/>
                  </a:rPr>
                  <a:t>Beds Coated with Zeolite 13X</a:t>
                </a:r>
              </a:p>
            </p:txBody>
          </p:sp>
        </p:grp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BCF70C3-DD37-BAF1-D7AD-83E0BDB8255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4500" y="6483879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FB12537-B55F-1D4C-AACF-3B10E7522722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ED58DE-2DB2-186A-36B3-58967C1865F2}"/>
              </a:ext>
            </a:extLst>
          </p:cNvPr>
          <p:cNvGrpSpPr/>
          <p:nvPr/>
        </p:nvGrpSpPr>
        <p:grpSpPr>
          <a:xfrm>
            <a:off x="4933086" y="947267"/>
            <a:ext cx="2969189" cy="4055501"/>
            <a:chOff x="4927482" y="957040"/>
            <a:chExt cx="2969189" cy="405550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1E66561-27FB-48CD-992D-688D4A0D1BCC}"/>
                </a:ext>
              </a:extLst>
            </p:cNvPr>
            <p:cNvGrpSpPr/>
            <p:nvPr/>
          </p:nvGrpSpPr>
          <p:grpSpPr>
            <a:xfrm>
              <a:off x="4927482" y="957040"/>
              <a:ext cx="2969189" cy="4055501"/>
              <a:chOff x="4810466" y="909469"/>
              <a:chExt cx="2969189" cy="3761521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55CA088-3BAC-4A06-AC51-EDEF1AEF50B5}"/>
                  </a:ext>
                </a:extLst>
              </p:cNvPr>
              <p:cNvSpPr txBox="1"/>
              <p:nvPr/>
            </p:nvSpPr>
            <p:spPr>
              <a:xfrm>
                <a:off x="5294630" y="4393991"/>
                <a:ext cx="200086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Four-inch Printed Lattice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5B6D469-2A81-4D70-AC05-BB290BA0354D}"/>
                  </a:ext>
                </a:extLst>
              </p:cNvPr>
              <p:cNvSpPr txBox="1"/>
              <p:nvPr/>
            </p:nvSpPr>
            <p:spPr>
              <a:xfrm>
                <a:off x="4810466" y="909469"/>
                <a:ext cx="2969189" cy="11704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/>
                    <a:cs typeface="Arial"/>
                  </a:rPr>
                  <a:t>Monolithic Sorbents for CO</a:t>
                </a:r>
                <a:r>
                  <a:rPr lang="en-US" sz="1400" b="1" baseline="-25000" dirty="0">
                    <a:latin typeface="Arial"/>
                    <a:cs typeface="Arial"/>
                  </a:rPr>
                  <a:t>2</a:t>
                </a:r>
                <a:r>
                  <a:rPr lang="en-US" sz="1400" b="1" dirty="0">
                    <a:latin typeface="Arial"/>
                    <a:cs typeface="Arial"/>
                  </a:rPr>
                  <a:t> Removal</a:t>
                </a:r>
              </a:p>
              <a:p>
                <a:pPr algn="ctr"/>
                <a:r>
                  <a:rPr lang="en-US" sz="1200" i="1" dirty="0">
                    <a:latin typeface="Arial"/>
                    <a:cs typeface="Arial"/>
                  </a:rPr>
                  <a:t>Mitigates dust generation issues common to packed beds, providing higher packing efficiency, improved pressure drop and capacity</a:t>
                </a: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42AC7CE-1676-9992-5107-082DED3E4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59239" y="2326992"/>
              <a:ext cx="2505673" cy="2450804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11026A2-3289-A735-487E-60E5B0E6B3C2}"/>
              </a:ext>
            </a:extLst>
          </p:cNvPr>
          <p:cNvGrpSpPr/>
          <p:nvPr/>
        </p:nvGrpSpPr>
        <p:grpSpPr>
          <a:xfrm>
            <a:off x="8101662" y="951241"/>
            <a:ext cx="3902701" cy="5313680"/>
            <a:chOff x="8083419" y="962530"/>
            <a:chExt cx="3902701" cy="531368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72BB588-E7AE-17C4-B541-883A25E07B8F}"/>
                </a:ext>
              </a:extLst>
            </p:cNvPr>
            <p:cNvGrpSpPr/>
            <p:nvPr/>
          </p:nvGrpSpPr>
          <p:grpSpPr>
            <a:xfrm>
              <a:off x="8083419" y="962530"/>
              <a:ext cx="3902701" cy="5313680"/>
              <a:chOff x="8108626" y="1231332"/>
              <a:chExt cx="3902701" cy="5313680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9693987E-06A1-4487-935A-6648A2A0ACB6}"/>
                  </a:ext>
                </a:extLst>
              </p:cNvPr>
              <p:cNvSpPr/>
              <p:nvPr/>
            </p:nvSpPr>
            <p:spPr>
              <a:xfrm>
                <a:off x="8202788" y="1484658"/>
                <a:ext cx="3714376" cy="12618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Air Cooled Thermal Swing Adsorption Compression</a:t>
                </a:r>
              </a:p>
              <a:p>
                <a:pPr algn="ctr"/>
                <a:r>
                  <a:rPr lang="en-US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Captures and stores CO</a:t>
                </a:r>
                <a:r>
                  <a:rPr lang="en-US" sz="12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in high surface area, high-capacity sorbents, compresses the CO</a:t>
                </a:r>
                <a:r>
                  <a:rPr lang="en-US" sz="1200" i="1" baseline="-25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US" sz="12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 gas until it reaches the right pressure and then delivers it down stream (ex. to a Sabatier)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3B18461-4335-4A2C-A27A-73F00E8EEC36}"/>
                  </a:ext>
                </a:extLst>
              </p:cNvPr>
              <p:cNvSpPr txBox="1"/>
              <p:nvPr/>
            </p:nvSpPr>
            <p:spPr>
              <a:xfrm>
                <a:off x="8108626" y="1231332"/>
                <a:ext cx="390270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b="1" dirty="0">
                    <a:latin typeface="Arial"/>
                    <a:cs typeface="Arial"/>
                  </a:rPr>
                  <a:t>CO</a:t>
                </a:r>
                <a:r>
                  <a:rPr lang="en-US" sz="1400" b="1" baseline="-25000" dirty="0">
                    <a:latin typeface="Arial"/>
                    <a:cs typeface="Arial"/>
                  </a:rPr>
                  <a:t>2 </a:t>
                </a:r>
                <a:r>
                  <a:rPr lang="en-US" sz="1400" b="1" dirty="0">
                    <a:latin typeface="Arial"/>
                    <a:cs typeface="Arial"/>
                  </a:rPr>
                  <a:t>Compression and Storage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8689A43-208D-1928-FFFE-198C2D4D6944}"/>
                  </a:ext>
                </a:extLst>
              </p:cNvPr>
              <p:cNvSpPr txBox="1"/>
              <p:nvPr/>
            </p:nvSpPr>
            <p:spPr>
              <a:xfrm>
                <a:off x="8573656" y="6083347"/>
                <a:ext cx="321191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Air Cooled Thermal Swing Adsorption Compression Ground Unit</a:t>
                </a:r>
              </a:p>
            </p:txBody>
          </p:sp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752900CF-DCC0-921B-262C-59E5C8BE8C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7920" y="2601448"/>
              <a:ext cx="2332690" cy="31102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82DF488F-937F-3B8D-0753-BC75489A35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273978124"/>
      </p:ext>
    </p:extLst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461" y="-780"/>
            <a:ext cx="10769600" cy="742950"/>
          </a:xfrm>
        </p:spPr>
        <p:txBody>
          <a:bodyPr/>
          <a:lstStyle/>
          <a:p>
            <a:r>
              <a:rPr lang="en-US" sz="1500" b="0" dirty="0"/>
              <a:t>Air Revitalization</a:t>
            </a:r>
            <a:br>
              <a:rPr lang="en-US" sz="2000" b="0" dirty="0"/>
            </a:br>
            <a:r>
              <a:rPr lang="en-US" dirty="0"/>
              <a:t>Trace Contaminant Control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813462F-372F-4787-8667-8566FAE3C3AA}"/>
              </a:ext>
            </a:extLst>
          </p:cNvPr>
          <p:cNvSpPr/>
          <p:nvPr/>
        </p:nvSpPr>
        <p:spPr>
          <a:xfrm>
            <a:off x="765461" y="587725"/>
            <a:ext cx="9367301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Gap 2898 - Adsorbents and catalyst media to address Trace Contaminant Control System Obsolescence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0A5C939-DAF1-C266-0738-09ED16BA51F1}"/>
              </a:ext>
            </a:extLst>
          </p:cNvPr>
          <p:cNvGrpSpPr/>
          <p:nvPr/>
        </p:nvGrpSpPr>
        <p:grpSpPr>
          <a:xfrm>
            <a:off x="160744" y="1075994"/>
            <a:ext cx="6695160" cy="3936078"/>
            <a:chOff x="260607" y="923390"/>
            <a:chExt cx="6695160" cy="3936078"/>
          </a:xfrm>
        </p:grpSpPr>
        <p:pic>
          <p:nvPicPr>
            <p:cNvPr id="24" name="Picture 12">
              <a:extLst>
                <a:ext uri="{FF2B5EF4-FFF2-40B4-BE49-F238E27FC236}">
                  <a16:creationId xmlns:a16="http://schemas.microsoft.com/office/drawing/2014/main" id="{7FD6BD0F-A729-4145-8C9D-685BD1D880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773" r="69221" b="4245"/>
            <a:stretch/>
          </p:blipFill>
          <p:spPr>
            <a:xfrm>
              <a:off x="552131" y="2095765"/>
              <a:ext cx="2160525" cy="2155159"/>
            </a:xfrm>
            <a:prstGeom prst="rect">
              <a:avLst/>
            </a:prstGeom>
          </p:spPr>
        </p:pic>
        <p:sp>
          <p:nvSpPr>
            <p:cNvPr id="33" name="TextBox 84">
              <a:extLst>
                <a:ext uri="{FF2B5EF4-FFF2-40B4-BE49-F238E27FC236}">
                  <a16:creationId xmlns:a16="http://schemas.microsoft.com/office/drawing/2014/main" id="{C683493A-90EC-4751-9846-565CA6E5D39C}"/>
                </a:ext>
              </a:extLst>
            </p:cNvPr>
            <p:cNvSpPr txBox="1"/>
            <p:nvPr/>
          </p:nvSpPr>
          <p:spPr>
            <a:xfrm>
              <a:off x="260607" y="4145103"/>
              <a:ext cx="29151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Third Generation Catalytic Oxidizer</a:t>
              </a:r>
            </a:p>
            <a:p>
              <a:pPr algn="ctr"/>
              <a:r>
                <a:rPr lang="en-US" sz="800" i="1" dirty="0">
                  <a:latin typeface="Arial" panose="020B0604020202020204" pitchFamily="34" charset="0"/>
                  <a:cs typeface="Arial" panose="020B0604020202020204" pitchFamily="34" charset="0"/>
                </a:rPr>
                <a:t>Photo Courtesy of Precision Combustion, Inc.</a:t>
              </a:r>
            </a:p>
            <a:p>
              <a:pPr algn="ctr"/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876AE7A-B4E0-4901-B835-F4660CE812D7}"/>
                </a:ext>
              </a:extLst>
            </p:cNvPr>
            <p:cNvSpPr txBox="1"/>
            <p:nvPr/>
          </p:nvSpPr>
          <p:spPr>
            <a:xfrm>
              <a:off x="1264850" y="923390"/>
              <a:ext cx="4874577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High Temperature Catalytic Oxidizer Evolution</a:t>
              </a:r>
              <a:endParaRPr lang="en-US" sz="1200" i="1" dirty="0">
                <a:latin typeface="Arial"/>
                <a:cs typeface="Arial"/>
              </a:endParaRP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An exploration forward design consisting of a redesigned adsorption guard bed and a novel high-temperature catalytic oxidizer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90D4D78-7F2E-4138-A7B1-558176D9DD7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239577" y="1756380"/>
              <a:ext cx="3716190" cy="3103088"/>
              <a:chOff x="4363026" y="4084534"/>
              <a:chExt cx="3559578" cy="2972314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CD60767E-6E8A-4013-802E-9307B4B766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63026" y="4084534"/>
                <a:ext cx="3559578" cy="2745004"/>
              </a:xfrm>
              <a:prstGeom prst="rect">
                <a:avLst/>
              </a:prstGeom>
            </p:spPr>
          </p:pic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FAD6733-F794-4510-92C3-166DAFFE343A}"/>
                  </a:ext>
                </a:extLst>
              </p:cNvPr>
              <p:cNvSpPr txBox="1"/>
              <p:nvPr/>
            </p:nvSpPr>
            <p:spPr>
              <a:xfrm>
                <a:off x="4694569" y="6808591"/>
                <a:ext cx="3023501" cy="2482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Catalytic Oxidizer Assembly Life Test Stand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1882180-2B20-ECF1-B349-C08BBECE5EC0}"/>
              </a:ext>
            </a:extLst>
          </p:cNvPr>
          <p:cNvGrpSpPr/>
          <p:nvPr/>
        </p:nvGrpSpPr>
        <p:grpSpPr>
          <a:xfrm>
            <a:off x="7265831" y="1072488"/>
            <a:ext cx="4642341" cy="4709518"/>
            <a:chOff x="7404119" y="886534"/>
            <a:chExt cx="4642341" cy="4709518"/>
          </a:xfrm>
        </p:grpSpPr>
        <p:grpSp>
          <p:nvGrpSpPr>
            <p:cNvPr id="22" name="Group 21"/>
            <p:cNvGrpSpPr>
              <a:grpSpLocks noChangeAspect="1"/>
            </p:cNvGrpSpPr>
            <p:nvPr/>
          </p:nvGrpSpPr>
          <p:grpSpPr>
            <a:xfrm>
              <a:off x="7404119" y="2204123"/>
              <a:ext cx="4642341" cy="3391929"/>
              <a:chOff x="7983420" y="4070455"/>
              <a:chExt cx="3638638" cy="2728979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83420" y="4070455"/>
                <a:ext cx="3638638" cy="2728979"/>
              </a:xfrm>
              <a:prstGeom prst="rect">
                <a:avLst/>
              </a:prstGeom>
            </p:spPr>
          </p:pic>
          <p:sp>
            <p:nvSpPr>
              <p:cNvPr id="21" name="TextBox 20"/>
              <p:cNvSpPr txBox="1"/>
              <p:nvPr/>
            </p:nvSpPr>
            <p:spPr>
              <a:xfrm>
                <a:off x="9657949" y="6207100"/>
                <a:ext cx="144790" cy="2228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endParaRPr lang="en-US" sz="1200" b="1" i="1" dirty="0">
                  <a:latin typeface="Arial"/>
                  <a:cs typeface="Arial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7C46E6-6E53-4A04-A101-89BF5CDDDAAA}"/>
                </a:ext>
              </a:extLst>
            </p:cNvPr>
            <p:cNvSpPr txBox="1"/>
            <p:nvPr/>
          </p:nvSpPr>
          <p:spPr>
            <a:xfrm>
              <a:off x="7817942" y="886534"/>
              <a:ext cx="3902746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Sorbent Development Test Facility at Kennedy Space Center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New sorbents are under evaluation to replace obsolescent SOA materials.  In addition, new and alternative sorbents have been evaluated, including sorbents for acid-gas removal</a:t>
              </a: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A8283-38D6-07DA-7AF7-A8431FA5493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450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8DA164C3-C4FB-649F-51FC-5FB32F5A34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76182323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340" y="-52011"/>
            <a:ext cx="10769600" cy="742950"/>
          </a:xfrm>
        </p:spPr>
        <p:txBody>
          <a:bodyPr/>
          <a:lstStyle/>
          <a:p>
            <a:r>
              <a:rPr lang="en-US" sz="1500" b="0" dirty="0"/>
              <a:t>Air Revitalization</a:t>
            </a:r>
            <a:br>
              <a:rPr lang="en-US" sz="2000" b="0" dirty="0"/>
            </a:br>
            <a:r>
              <a:rPr lang="en-US" dirty="0"/>
              <a:t>Particulate Filtration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FB5A36-C453-46AA-9D6B-D3969258E883}"/>
              </a:ext>
            </a:extLst>
          </p:cNvPr>
          <p:cNvSpPr/>
          <p:nvPr/>
        </p:nvSpPr>
        <p:spPr>
          <a:xfrm>
            <a:off x="743308" y="587833"/>
            <a:ext cx="9399574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Gap 2962 - Particle Filtration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2073083-80AD-4DFC-9037-2447431710F6}"/>
              </a:ext>
            </a:extLst>
          </p:cNvPr>
          <p:cNvGrpSpPr/>
          <p:nvPr/>
        </p:nvGrpSpPr>
        <p:grpSpPr>
          <a:xfrm>
            <a:off x="5871131" y="1127222"/>
            <a:ext cx="6006068" cy="4759022"/>
            <a:chOff x="5586442" y="1118728"/>
            <a:chExt cx="6006068" cy="475902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09EE97D-D493-4835-BF45-68EBB5CB1BBD}"/>
                </a:ext>
              </a:extLst>
            </p:cNvPr>
            <p:cNvSpPr txBox="1"/>
            <p:nvPr/>
          </p:nvSpPr>
          <p:spPr>
            <a:xfrm>
              <a:off x="5792125" y="1409929"/>
              <a:ext cx="53201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i="1" dirty="0">
                  <a:latin typeface="Arial"/>
                  <a:cs typeface="Arial"/>
                </a:rPr>
                <a:t>Technologies to filter waste carbon from Methane Post Processor Assembly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C619D69-6C02-4E71-9AEC-21F2BCDCFB7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586442" y="1736673"/>
              <a:ext cx="3151158" cy="4140052"/>
              <a:chOff x="5110573" y="1920456"/>
              <a:chExt cx="2982817" cy="3918882"/>
            </a:xfrm>
          </p:grpSpPr>
          <p:pic>
            <p:nvPicPr>
              <p:cNvPr id="29" name="Picture 4">
                <a:extLst>
                  <a:ext uri="{FF2B5EF4-FFF2-40B4-BE49-F238E27FC236}">
                    <a16:creationId xmlns:a16="http://schemas.microsoft.com/office/drawing/2014/main" id="{83DC8399-85D9-4F1A-A7C6-DFB760EB856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98" r="2947"/>
              <a:stretch/>
            </p:blipFill>
            <p:spPr>
              <a:xfrm rot="5400000">
                <a:off x="4819147" y="2321678"/>
                <a:ext cx="3543648" cy="2741204"/>
              </a:xfrm>
              <a:prstGeom prst="rect">
                <a:avLst/>
              </a:prstGeom>
            </p:spPr>
          </p:pic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EAE69EE-7E11-4093-B3CF-0354DED1F394}"/>
                  </a:ext>
                </a:extLst>
              </p:cNvPr>
              <p:cNvSpPr txBox="1"/>
              <p:nvPr/>
            </p:nvSpPr>
            <p:spPr>
              <a:xfrm>
                <a:off x="5110573" y="5577137"/>
                <a:ext cx="2982817" cy="2622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833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Umpqua Regenerable Carbon Filter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6D515F3-C4F3-48C5-B394-C9FFA7920AF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452181" y="1736674"/>
              <a:ext cx="3140329" cy="4141076"/>
              <a:chOff x="8549211" y="1957926"/>
              <a:chExt cx="2982817" cy="3933370"/>
            </a:xfrm>
          </p:grpSpPr>
          <p:pic>
            <p:nvPicPr>
              <p:cNvPr id="32" name="Picture 5">
                <a:extLst>
                  <a:ext uri="{FF2B5EF4-FFF2-40B4-BE49-F238E27FC236}">
                    <a16:creationId xmlns:a16="http://schemas.microsoft.com/office/drawing/2014/main" id="{BC545E26-44E8-40A4-ADA9-512B9B5469C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3454" t="10537" b="13943"/>
              <a:stretch/>
            </p:blipFill>
            <p:spPr>
              <a:xfrm rot="5400000">
                <a:off x="8231015" y="2583219"/>
                <a:ext cx="3619211" cy="236862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1FFBB486-03EA-4AE9-B25A-8426FAA63CE5}"/>
                  </a:ext>
                </a:extLst>
              </p:cNvPr>
              <p:cNvSpPr txBox="1"/>
              <p:nvPr/>
            </p:nvSpPr>
            <p:spPr>
              <a:xfrm>
                <a:off x="8549211" y="5628191"/>
                <a:ext cx="2982817" cy="263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833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Assembled Cold trap filter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552F85B-5600-4174-9B8D-EA666FBD3D51}"/>
                </a:ext>
              </a:extLst>
            </p:cNvPr>
            <p:cNvSpPr txBox="1"/>
            <p:nvPr/>
          </p:nvSpPr>
          <p:spPr>
            <a:xfrm>
              <a:off x="6757030" y="1118728"/>
              <a:ext cx="35731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833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Waste</a:t>
              </a:r>
              <a:r>
                <a:rPr lang="en-US" sz="1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Carbon Filtration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B515B07-07AE-B8FD-B371-AB09A592F53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450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99EC98-3F27-912B-6AEA-74FED1150246}"/>
              </a:ext>
            </a:extLst>
          </p:cNvPr>
          <p:cNvGrpSpPr/>
          <p:nvPr/>
        </p:nvGrpSpPr>
        <p:grpSpPr>
          <a:xfrm>
            <a:off x="743308" y="1598353"/>
            <a:ext cx="3857136" cy="3718771"/>
            <a:chOff x="667108" y="882390"/>
            <a:chExt cx="3857136" cy="3718771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CE0743-7E60-4B94-BE99-89728B882739}"/>
                </a:ext>
              </a:extLst>
            </p:cNvPr>
            <p:cNvSpPr txBox="1"/>
            <p:nvPr/>
          </p:nvSpPr>
          <p:spPr>
            <a:xfrm>
              <a:off x="809085" y="882390"/>
              <a:ext cx="35731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833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Spacecraft </a:t>
              </a:r>
              <a:r>
                <a:rPr kumimoji="0" lang="en-US" sz="1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Atmosp</a:t>
              </a:r>
              <a:r>
                <a:rPr lang="en-US" sz="1400" b="1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here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Filtration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C768C19-F2EE-A0A7-1171-A95021FA1685}"/>
                </a:ext>
              </a:extLst>
            </p:cNvPr>
            <p:cNvGrpSpPr/>
            <p:nvPr/>
          </p:nvGrpSpPr>
          <p:grpSpPr>
            <a:xfrm>
              <a:off x="667108" y="1220944"/>
              <a:ext cx="3857136" cy="3380217"/>
              <a:chOff x="667108" y="1220944"/>
              <a:chExt cx="3857136" cy="338021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0CB0ABBE-947B-4F9A-B842-BE8A5CAA2DAB}"/>
                  </a:ext>
                </a:extLst>
              </p:cNvPr>
              <p:cNvGrpSpPr/>
              <p:nvPr/>
            </p:nvGrpSpPr>
            <p:grpSpPr>
              <a:xfrm>
                <a:off x="667108" y="1220944"/>
                <a:ext cx="3857136" cy="3380217"/>
                <a:chOff x="463127" y="1816545"/>
                <a:chExt cx="3857136" cy="3380217"/>
              </a:xfrm>
            </p:grpSpPr>
            <p:pic>
              <p:nvPicPr>
                <p:cNvPr id="25" name="Picture 24">
                  <a:extLst>
                    <a:ext uri="{FF2B5EF4-FFF2-40B4-BE49-F238E27FC236}">
                      <a16:creationId xmlns:a16="http://schemas.microsoft.com/office/drawing/2014/main" id="{5A3F75BC-38E1-4AAF-9C5D-54442E33BAC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/>
                <a:srcRect t="1" b="11988"/>
                <a:stretch/>
              </p:blipFill>
              <p:spPr>
                <a:xfrm>
                  <a:off x="463127" y="1816545"/>
                  <a:ext cx="3857136" cy="2560320"/>
                </a:xfrm>
                <a:prstGeom prst="rect">
                  <a:avLst/>
                </a:prstGeom>
              </p:spPr>
            </p:pic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A04D5C1B-C415-44A1-8A1A-318F4E2EEA68}"/>
                    </a:ext>
                  </a:extLst>
                </p:cNvPr>
                <p:cNvSpPr txBox="1"/>
                <p:nvPr/>
              </p:nvSpPr>
              <p:spPr>
                <a:xfrm>
                  <a:off x="830998" y="4725631"/>
                  <a:ext cx="2895910" cy="4711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200" i="1" dirty="0">
                      <a:latin typeface="Arial"/>
                      <a:cs typeface="Arial"/>
                    </a:rPr>
                    <a:t>Scrolls filter element eliminates periodic cleaning or replacement by astronauts</a:t>
                  </a:r>
                </a:p>
              </p:txBody>
            </p:sp>
          </p:grp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7D43D78-88D2-8F4F-061F-7C84AD07875D}"/>
                  </a:ext>
                </a:extLst>
              </p:cNvPr>
              <p:cNvSpPr txBox="1"/>
              <p:nvPr/>
            </p:nvSpPr>
            <p:spPr>
              <a:xfrm>
                <a:off x="886232" y="3853031"/>
                <a:ext cx="31511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833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Scroll Bacteria Filter Element</a:t>
                </a:r>
              </a:p>
            </p:txBody>
          </p:sp>
        </p:grpSp>
      </p:grp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B51636BE-49EB-A8B4-32FC-1C56112079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2545523989"/>
      </p:ext>
    </p:extLst>
  </p:cSld>
  <p:clrMapOvr>
    <a:masterClrMapping/>
  </p:clrMapOvr>
  <p:transition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745" y="-30080"/>
            <a:ext cx="10769600" cy="742950"/>
          </a:xfrm>
        </p:spPr>
        <p:txBody>
          <a:bodyPr/>
          <a:lstStyle/>
          <a:p>
            <a:r>
              <a:rPr lang="en-US" sz="1500" b="0" dirty="0"/>
              <a:t>Air Revitalization</a:t>
            </a:r>
            <a:br>
              <a:rPr lang="en-US" sz="2000" b="0" dirty="0"/>
            </a:br>
            <a:r>
              <a:rPr lang="en-US" dirty="0"/>
              <a:t>Condensing Heat Exchanger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04F9A1-B171-44BA-9F4F-C639EEB18B01}"/>
              </a:ext>
            </a:extLst>
          </p:cNvPr>
          <p:cNvSpPr/>
          <p:nvPr/>
        </p:nvSpPr>
        <p:spPr>
          <a:xfrm>
            <a:off x="757745" y="588404"/>
            <a:ext cx="9330675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Gap 2960 – Robust Condensing Heat Exchanger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209DCAF-0512-415A-960C-B2D7028EB355}"/>
              </a:ext>
            </a:extLst>
          </p:cNvPr>
          <p:cNvGrpSpPr>
            <a:grpSpLocks noChangeAspect="1"/>
          </p:cNvGrpSpPr>
          <p:nvPr/>
        </p:nvGrpSpPr>
        <p:grpSpPr>
          <a:xfrm>
            <a:off x="1182608" y="858477"/>
            <a:ext cx="3795333" cy="5208921"/>
            <a:chOff x="442610" y="882390"/>
            <a:chExt cx="4186819" cy="574621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ECE0743-7E60-4B94-BE99-89728B882739}"/>
                </a:ext>
              </a:extLst>
            </p:cNvPr>
            <p:cNvSpPr txBox="1"/>
            <p:nvPr/>
          </p:nvSpPr>
          <p:spPr>
            <a:xfrm>
              <a:off x="442610" y="882390"/>
              <a:ext cx="4104988" cy="950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833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ISS Condensing Heat Exchanger</a:t>
              </a:r>
            </a:p>
            <a:p>
              <a:pPr algn="ctr" defTabSz="483306">
                <a:defRPr/>
              </a:pP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Improved hydrophilic coating for better microbial control, siloxane resistance and overall lifetime. Lower mass, additively manufactured with titanium.</a:t>
              </a:r>
            </a:p>
          </p:txBody>
        </p:sp>
        <p:pic>
          <p:nvPicPr>
            <p:cNvPr id="12" name="Content Placeholder 5">
              <a:extLst>
                <a:ext uri="{FF2B5EF4-FFF2-40B4-BE49-F238E27FC236}">
                  <a16:creationId xmlns:a16="http://schemas.microsoft.com/office/drawing/2014/main" id="{B963A19F-3E85-49C4-AAF8-3CDA34DB1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3689" y="1941467"/>
              <a:ext cx="3985740" cy="4351338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1F59EB6-20F5-4A6B-B87B-D976FDD8848B}"/>
                </a:ext>
              </a:extLst>
            </p:cNvPr>
            <p:cNvSpPr txBox="1"/>
            <p:nvPr/>
          </p:nvSpPr>
          <p:spPr>
            <a:xfrm>
              <a:off x="1064654" y="6351608"/>
              <a:ext cx="314380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Condensing Heat Exchanger CAD Model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07D767-CFBF-C65F-C77B-E07533A4EDF5}"/>
              </a:ext>
            </a:extLst>
          </p:cNvPr>
          <p:cNvGrpSpPr/>
          <p:nvPr/>
        </p:nvGrpSpPr>
        <p:grpSpPr>
          <a:xfrm>
            <a:off x="6311213" y="858477"/>
            <a:ext cx="4365918" cy="5036678"/>
            <a:chOff x="6161519" y="1060356"/>
            <a:chExt cx="4365918" cy="503667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809EE97D-D493-4835-BF45-68EBB5CB1BBD}"/>
                </a:ext>
              </a:extLst>
            </p:cNvPr>
            <p:cNvSpPr txBox="1"/>
            <p:nvPr/>
          </p:nvSpPr>
          <p:spPr>
            <a:xfrm>
              <a:off x="6161519" y="1267904"/>
              <a:ext cx="41425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/>
                  <a:cs typeface="Arial"/>
                </a:rPr>
                <a:t>Uses a femtosecond laser ablation process to engineer micro/nano surfaces on a silver plated condensing surface to mitigate microbial growth as well as treat the condensate water collected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552F85B-5600-4174-9B8D-EA666FBD3D51}"/>
                </a:ext>
              </a:extLst>
            </p:cNvPr>
            <p:cNvSpPr txBox="1"/>
            <p:nvPr/>
          </p:nvSpPr>
          <p:spPr>
            <a:xfrm>
              <a:off x="6161519" y="1060356"/>
              <a:ext cx="4365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4833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Laser Processed Condensing Heat Exchanger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5E37BE-664D-4130-A352-90DB559438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1213" y="2085935"/>
              <a:ext cx="4066530" cy="367706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329FB86-D12A-4E14-B9A3-D9B856B32D10}"/>
                </a:ext>
              </a:extLst>
            </p:cNvPr>
            <p:cNvSpPr txBox="1"/>
            <p:nvPr/>
          </p:nvSpPr>
          <p:spPr>
            <a:xfrm>
              <a:off x="7421973" y="5820035"/>
              <a:ext cx="25015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LP-CHX 1/10</a:t>
              </a:r>
              <a:r>
                <a:rPr lang="en-US" sz="1200" b="1" baseline="30000" dirty="0">
                  <a:latin typeface="Arial"/>
                  <a:cs typeface="Arial"/>
                </a:rPr>
                <a:t>th</a:t>
              </a:r>
              <a:r>
                <a:rPr lang="en-US" sz="1200" b="1" dirty="0">
                  <a:latin typeface="Arial"/>
                  <a:cs typeface="Arial"/>
                </a:rPr>
                <a:t> Scale Test Article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199920-B257-0FD8-DEA1-E2889E3BAE4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48970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5C848129-AF60-F66B-BD27-E255B5B60B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2090415213"/>
      </p:ext>
    </p:extLst>
  </p:cSld>
  <p:clrMapOvr>
    <a:masterClrMapping/>
  </p:clrMapOvr>
  <p:transition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roup 54">
            <a:extLst>
              <a:ext uri="{FF2B5EF4-FFF2-40B4-BE49-F238E27FC236}">
                <a16:creationId xmlns:a16="http://schemas.microsoft.com/office/drawing/2014/main" id="{A2FD3B1B-379A-46F2-9F95-BEBCC5974250}"/>
              </a:ext>
            </a:extLst>
          </p:cNvPr>
          <p:cNvGrpSpPr>
            <a:grpSpLocks noChangeAspect="1"/>
          </p:cNvGrpSpPr>
          <p:nvPr/>
        </p:nvGrpSpPr>
        <p:grpSpPr>
          <a:xfrm>
            <a:off x="3295370" y="2221667"/>
            <a:ext cx="2536975" cy="1620852"/>
            <a:chOff x="4120306" y="4684757"/>
            <a:chExt cx="2692587" cy="172027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5E110E22-73D3-450B-83DE-D5E865B34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7936" y="4684757"/>
              <a:ext cx="2190750" cy="1543050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75EAFB9-EFD6-483B-B695-07B3CB24F804}"/>
                </a:ext>
              </a:extLst>
            </p:cNvPr>
            <p:cNvSpPr txBox="1"/>
            <p:nvPr/>
          </p:nvSpPr>
          <p:spPr>
            <a:xfrm>
              <a:off x="4120306" y="6023971"/>
              <a:ext cx="2692587" cy="38105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AYRSORB F25 and AYRSORB F100 MOFs </a:t>
              </a:r>
            </a:p>
            <a:p>
              <a:pPr algn="ctr"/>
              <a:r>
                <a:rPr lang="en-US" sz="1200" b="1" dirty="0">
                  <a:latin typeface="Arial"/>
                  <a:cs typeface="Arial"/>
                </a:rPr>
                <a:t>for Hydrogen Separation 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084" y="-42142"/>
            <a:ext cx="10769600" cy="742950"/>
          </a:xfrm>
        </p:spPr>
        <p:txBody>
          <a:bodyPr/>
          <a:lstStyle/>
          <a:p>
            <a:r>
              <a:rPr lang="en-US" sz="1500" b="0" dirty="0"/>
              <a:t>Air Revitalization</a:t>
            </a:r>
            <a:br>
              <a:rPr lang="en-US" sz="2000" b="0" dirty="0"/>
            </a:br>
            <a:r>
              <a:rPr lang="en-US" dirty="0"/>
              <a:t>Oxygen Recovery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119202" y="2236064"/>
            <a:ext cx="3358374" cy="3523968"/>
            <a:chOff x="5315611" y="1600041"/>
            <a:chExt cx="2043193" cy="2399845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60866" y="1600041"/>
              <a:ext cx="1684483" cy="2245977"/>
            </a:xfrm>
            <a:prstGeom prst="rect">
              <a:avLst/>
            </a:prstGeom>
            <a:ln w="889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5315611" y="3811248"/>
              <a:ext cx="2043193" cy="1886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Plasma Pyrolysis Testbed</a:t>
              </a:r>
              <a:endParaRPr lang="en-US" sz="1200" b="1" i="1" dirty="0">
                <a:latin typeface="Arial"/>
                <a:cs typeface="Arial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1025974" y="1538566"/>
            <a:ext cx="3162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Methane Post Processor Assembly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6C4B34-6B8C-473D-ADE2-D367966820F2}"/>
              </a:ext>
            </a:extLst>
          </p:cNvPr>
          <p:cNvSpPr/>
          <p:nvPr/>
        </p:nvSpPr>
        <p:spPr>
          <a:xfrm>
            <a:off x="758084" y="581243"/>
            <a:ext cx="9368817" cy="25391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Gap 2897 - Recovering and Recycling Additional Oxygen from Metabolic Carbon Dioxide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AA29A2F-D140-4826-A645-E06E7E032395}"/>
              </a:ext>
            </a:extLst>
          </p:cNvPr>
          <p:cNvSpPr txBox="1"/>
          <p:nvPr/>
        </p:nvSpPr>
        <p:spPr>
          <a:xfrm>
            <a:off x="1549959" y="1066130"/>
            <a:ext cx="83677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latin typeface="Arial"/>
                <a:cs typeface="Arial"/>
              </a:rPr>
              <a:t>Increasing the amount of CO</a:t>
            </a:r>
            <a:r>
              <a:rPr lang="en-US" sz="1200" i="1" baseline="-25000" dirty="0">
                <a:latin typeface="Arial"/>
                <a:cs typeface="Arial"/>
              </a:rPr>
              <a:t>2</a:t>
            </a:r>
            <a:r>
              <a:rPr lang="en-US" sz="1200" i="1" dirty="0">
                <a:latin typeface="Arial"/>
                <a:cs typeface="Arial"/>
              </a:rPr>
              <a:t> processed by the Sabatier by recovering hydrogen from the Sabatier’s methane byproduct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48596AA-C8E7-42F5-963E-A8740D1FD6E8}"/>
              </a:ext>
            </a:extLst>
          </p:cNvPr>
          <p:cNvSpPr txBox="1"/>
          <p:nvPr/>
        </p:nvSpPr>
        <p:spPr>
          <a:xfrm>
            <a:off x="1282449" y="1741617"/>
            <a:ext cx="26468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Arial"/>
                <a:cs typeface="Arial"/>
              </a:rPr>
              <a:t>Plasma Pyrolysis and H</a:t>
            </a:r>
            <a:r>
              <a:rPr lang="en-US" sz="1200" i="1" baseline="-25000" dirty="0">
                <a:latin typeface="Arial"/>
                <a:cs typeface="Arial"/>
              </a:rPr>
              <a:t>2</a:t>
            </a:r>
            <a:r>
              <a:rPr lang="en-US" sz="1200" i="1" dirty="0">
                <a:latin typeface="Arial"/>
                <a:cs typeface="Arial"/>
              </a:rPr>
              <a:t> Separation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54534A-FD57-47EC-ACBD-3C46682B7C44}"/>
              </a:ext>
            </a:extLst>
          </p:cNvPr>
          <p:cNvSpPr txBox="1"/>
          <p:nvPr/>
        </p:nvSpPr>
        <p:spPr>
          <a:xfrm>
            <a:off x="2474767" y="835159"/>
            <a:ext cx="5965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/>
                <a:cs typeface="Arial"/>
              </a:rPr>
              <a:t>Increase Oxygen Recovery from ~ 50% to Greater than 75%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F347BAB-ED2B-4474-AE34-7A4CF5796CA2}"/>
              </a:ext>
            </a:extLst>
          </p:cNvPr>
          <p:cNvGrpSpPr/>
          <p:nvPr/>
        </p:nvGrpSpPr>
        <p:grpSpPr>
          <a:xfrm>
            <a:off x="3084699" y="4203467"/>
            <a:ext cx="3543300" cy="1904663"/>
            <a:chOff x="2952067" y="4941164"/>
            <a:chExt cx="3543300" cy="1904663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AEDF634F-5480-4777-92DC-74FA72195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52067" y="4941164"/>
              <a:ext cx="3543300" cy="1447800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B960954-A3DC-405D-9646-DBFD817F1F2C}"/>
                </a:ext>
              </a:extLst>
            </p:cNvPr>
            <p:cNvSpPr txBox="1"/>
            <p:nvPr/>
          </p:nvSpPr>
          <p:spPr>
            <a:xfrm>
              <a:off x="3553012" y="6384162"/>
              <a:ext cx="23414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solidFill>
                    <a:prstClr val="black"/>
                  </a:solidFill>
                  <a:latin typeface="Arial"/>
                  <a:ea typeface="+mn-ea"/>
                  <a:cs typeface="Arial"/>
                </a:rPr>
                <a:t>Solid Oxide Electrochemical Cell for Hydrogen Separation</a:t>
              </a:r>
              <a:endParaRPr lang="en-US" sz="1200" b="1" i="1" dirty="0">
                <a:solidFill>
                  <a:prstClr val="black"/>
                </a:solidFill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BD779CA-7CAB-B488-CF78-ED41B34ABDA7}"/>
              </a:ext>
            </a:extLst>
          </p:cNvPr>
          <p:cNvGrpSpPr/>
          <p:nvPr/>
        </p:nvGrpSpPr>
        <p:grpSpPr>
          <a:xfrm>
            <a:off x="7611720" y="1471265"/>
            <a:ext cx="3729272" cy="5033785"/>
            <a:chOff x="7611720" y="1471265"/>
            <a:chExt cx="3729272" cy="5033785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0C5369C-2667-44AD-A1BD-3CBDF467E510}"/>
                </a:ext>
              </a:extLst>
            </p:cNvPr>
            <p:cNvSpPr txBox="1"/>
            <p:nvPr/>
          </p:nvSpPr>
          <p:spPr>
            <a:xfrm>
              <a:off x="7753975" y="1471265"/>
              <a:ext cx="326698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Honeywell Carbon Vapor Deposition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2BBF060-F5D4-4133-9AE9-49A9A40C7C7D}"/>
                </a:ext>
              </a:extLst>
            </p:cNvPr>
            <p:cNvSpPr txBox="1"/>
            <p:nvPr/>
          </p:nvSpPr>
          <p:spPr>
            <a:xfrm>
              <a:off x="7611720" y="1688079"/>
              <a:ext cx="37292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latin typeface="Arial"/>
                  <a:cs typeface="Arial"/>
                </a:rPr>
                <a:t>Deposition of waste carbon within substrate.  Produces a dense solid carbon product.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C0AB03A-842D-4FC5-9CF9-2CDE5B56C4A6}"/>
                </a:ext>
              </a:extLst>
            </p:cNvPr>
            <p:cNvSpPr txBox="1"/>
            <p:nvPr/>
          </p:nvSpPr>
          <p:spPr>
            <a:xfrm>
              <a:off x="8299500" y="6100640"/>
              <a:ext cx="24304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Methane Pyrolysis </a:t>
              </a:r>
              <a:r>
                <a:rPr lang="en-US" sz="1200" b="1" dirty="0" err="1">
                  <a:latin typeface="Arial"/>
                  <a:cs typeface="Arial"/>
                </a:rPr>
                <a:t>Brassboard</a:t>
              </a:r>
              <a:endParaRPr lang="en-US" sz="1200" b="1" dirty="0">
                <a:latin typeface="Arial"/>
                <a:cs typeface="Arial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CC65A55-1CA6-384C-F22B-B31A690A77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6000" t="17333" r="17000" b="-1"/>
            <a:stretch/>
          </p:blipFill>
          <p:spPr>
            <a:xfrm>
              <a:off x="7691564" y="2148617"/>
              <a:ext cx="3646347" cy="396620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E782D1F-8FFE-6C3A-4B37-15664B9C638E}"/>
                </a:ext>
              </a:extLst>
            </p:cNvPr>
            <p:cNvSpPr txBox="1"/>
            <p:nvPr/>
          </p:nvSpPr>
          <p:spPr>
            <a:xfrm>
              <a:off x="8368565" y="6289606"/>
              <a:ext cx="233749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i="1" dirty="0">
                  <a:latin typeface="Arial"/>
                  <a:cs typeface="Arial"/>
                </a:rPr>
                <a:t>Photo Courtesy of Honeywell International, Inc.</a:t>
              </a:r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A1E7F39-B184-AFEC-A441-B4B5ABF93BF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53550" y="6487439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DA39C679-10DB-F9FA-5BC3-DF276FBB33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1917186736"/>
      </p:ext>
    </p:extLst>
  </p:cSld>
  <p:clrMapOvr>
    <a:masterClrMapping/>
  </p:clrMapOvr>
  <p:transition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4101" y="-36402"/>
            <a:ext cx="10769600" cy="742950"/>
          </a:xfrm>
        </p:spPr>
        <p:txBody>
          <a:bodyPr/>
          <a:lstStyle/>
          <a:p>
            <a:r>
              <a:rPr lang="en-US" sz="1500" b="0" dirty="0"/>
              <a:t>Air Revitalization</a:t>
            </a:r>
            <a:br>
              <a:rPr lang="en-US" sz="2000" b="0" dirty="0"/>
            </a:br>
            <a:r>
              <a:rPr lang="en-US" dirty="0"/>
              <a:t>Oxygen Recovery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854534A-FD57-47EC-ACBD-3C46682B7C44}"/>
              </a:ext>
            </a:extLst>
          </p:cNvPr>
          <p:cNvSpPr txBox="1"/>
          <p:nvPr/>
        </p:nvSpPr>
        <p:spPr>
          <a:xfrm>
            <a:off x="2806726" y="791571"/>
            <a:ext cx="59650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>
                <a:latin typeface="Arial"/>
                <a:cs typeface="Arial"/>
              </a:rPr>
              <a:t>Increase Oxygen Recovery from ~ 50% to Greater than 75%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14E2B3A-33C8-45DC-8B75-E7627C307350}"/>
              </a:ext>
            </a:extLst>
          </p:cNvPr>
          <p:cNvGrpSpPr/>
          <p:nvPr/>
        </p:nvGrpSpPr>
        <p:grpSpPr>
          <a:xfrm>
            <a:off x="716556" y="1084406"/>
            <a:ext cx="5265498" cy="5252796"/>
            <a:chOff x="309128" y="1251809"/>
            <a:chExt cx="5210196" cy="499546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7375B2B-F3E8-450F-91DA-95EC497A6014}"/>
                </a:ext>
              </a:extLst>
            </p:cNvPr>
            <p:cNvSpPr txBox="1"/>
            <p:nvPr/>
          </p:nvSpPr>
          <p:spPr>
            <a:xfrm>
              <a:off x="2015837" y="1251809"/>
              <a:ext cx="1796777" cy="2889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Bosch Technologies</a:t>
              </a: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084B5D3-83CD-4126-8751-8188B39C7AD4}"/>
                </a:ext>
              </a:extLst>
            </p:cNvPr>
            <p:cNvGrpSpPr/>
            <p:nvPr/>
          </p:nvGrpSpPr>
          <p:grpSpPr>
            <a:xfrm>
              <a:off x="309128" y="1484909"/>
              <a:ext cx="5210196" cy="4762369"/>
              <a:chOff x="404540" y="1399815"/>
              <a:chExt cx="5210196" cy="4762369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13DA52D8-7282-4FF2-A581-AEDF581F5B1C}"/>
                  </a:ext>
                </a:extLst>
              </p:cNvPr>
              <p:cNvSpPr txBox="1"/>
              <p:nvPr/>
            </p:nvSpPr>
            <p:spPr>
              <a:xfrm>
                <a:off x="404540" y="1399815"/>
                <a:ext cx="5210196" cy="4390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i="1" dirty="0">
                    <a:latin typeface="Arial"/>
                    <a:cs typeface="Arial"/>
                  </a:rPr>
                  <a:t>Theoretical 100% oxygen recovery.</a:t>
                </a:r>
              </a:p>
              <a:p>
                <a:pPr algn="ctr"/>
                <a:r>
                  <a:rPr lang="en-US" sz="1200" i="1" dirty="0">
                    <a:latin typeface="Arial"/>
                    <a:cs typeface="Arial"/>
                  </a:rPr>
                  <a:t>Replaces the Sabatier and Methane Processing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DDBB49A7-A682-40E5-A852-F4772EA805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65731" y="1836761"/>
                <a:ext cx="3034358" cy="4045811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08A0CC7-B893-449A-AF1D-F0B22DA4A61F}"/>
                  </a:ext>
                </a:extLst>
              </p:cNvPr>
              <p:cNvSpPr txBox="1"/>
              <p:nvPr/>
            </p:nvSpPr>
            <p:spPr>
              <a:xfrm>
                <a:off x="1887243" y="5900574"/>
                <a:ext cx="1838965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Series Bosch Test Stand</a:t>
                </a:r>
                <a:endParaRPr lang="en-US" sz="1200" b="1" i="1" dirty="0">
                  <a:latin typeface="Arial"/>
                  <a:cs typeface="Arial"/>
                </a:endParaRPr>
              </a:p>
            </p:txBody>
          </p:sp>
        </p:grp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97F23744-97F3-453D-9E96-21E722EEEF4C}"/>
              </a:ext>
            </a:extLst>
          </p:cNvPr>
          <p:cNvSpPr/>
          <p:nvPr/>
        </p:nvSpPr>
        <p:spPr>
          <a:xfrm>
            <a:off x="764101" y="587414"/>
            <a:ext cx="9368817" cy="253916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Gap 2897 - Recovering and Recycling Additional Oxygen from Metabolic Carbon Dioxide 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C5BDBB-18CA-4386-923F-CACC043BA41C}"/>
              </a:ext>
            </a:extLst>
          </p:cNvPr>
          <p:cNvGrpSpPr/>
          <p:nvPr/>
        </p:nvGrpSpPr>
        <p:grpSpPr>
          <a:xfrm>
            <a:off x="7389930" y="1118353"/>
            <a:ext cx="3497867" cy="4820068"/>
            <a:chOff x="7590950" y="1330364"/>
            <a:chExt cx="3497867" cy="482006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AC64239-BC75-40B2-A18A-FC0DE857D26E}"/>
                </a:ext>
              </a:extLst>
            </p:cNvPr>
            <p:cNvSpPr txBox="1"/>
            <p:nvPr/>
          </p:nvSpPr>
          <p:spPr>
            <a:xfrm>
              <a:off x="7740298" y="1330364"/>
              <a:ext cx="3073791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ISS Sabatier Upgrades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Replaceable getter, additional temperature sensors on the reactor, humidity sensors, and a focus on maintainability 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9188496-BD51-4A86-9A2B-669967E287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0950" y="2192138"/>
              <a:ext cx="3497867" cy="36647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6E6207-1730-4496-AD4B-5D4D5B809D61}"/>
                </a:ext>
              </a:extLst>
            </p:cNvPr>
            <p:cNvSpPr txBox="1"/>
            <p:nvPr/>
          </p:nvSpPr>
          <p:spPr>
            <a:xfrm>
              <a:off x="8556110" y="5873433"/>
              <a:ext cx="204716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Sabatier 2.0 in Test Stand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958735A-2A86-D5FD-1C24-3E12A3CFC08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0D8BBC84-590F-DADB-25A3-64BEF03E6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3080269961"/>
      </p:ext>
    </p:extLst>
  </p:cSld>
  <p:clrMapOvr>
    <a:masterClrMapping/>
  </p:clrMapOvr>
  <p:transition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552" y="-27400"/>
            <a:ext cx="10769600" cy="742950"/>
          </a:xfrm>
        </p:spPr>
        <p:txBody>
          <a:bodyPr/>
          <a:lstStyle/>
          <a:p>
            <a:r>
              <a:rPr lang="en-US" sz="1500" b="0" dirty="0"/>
              <a:t>Air Revitalization</a:t>
            </a:r>
            <a:br>
              <a:rPr lang="en-US" sz="2000" b="0" dirty="0"/>
            </a:br>
            <a:r>
              <a:rPr lang="en-US" dirty="0"/>
              <a:t>Oxygen Generation										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D1A724-7E18-499A-B4E3-EC10F6D86710}"/>
              </a:ext>
            </a:extLst>
          </p:cNvPr>
          <p:cNvSpPr/>
          <p:nvPr/>
        </p:nvSpPr>
        <p:spPr>
          <a:xfrm>
            <a:off x="760552" y="588592"/>
            <a:ext cx="9346805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2903 - Oxygen generation system improved reliability and decreased complexity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83E7F60-9429-14A1-C2DB-579B380716AA}"/>
              </a:ext>
            </a:extLst>
          </p:cNvPr>
          <p:cNvGrpSpPr/>
          <p:nvPr/>
        </p:nvGrpSpPr>
        <p:grpSpPr>
          <a:xfrm>
            <a:off x="916580" y="1060438"/>
            <a:ext cx="4276636" cy="4512756"/>
            <a:chOff x="428900" y="1060438"/>
            <a:chExt cx="4276636" cy="451275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94B5BC3-F853-4691-9D5A-27E762980B12}"/>
                </a:ext>
              </a:extLst>
            </p:cNvPr>
            <p:cNvSpPr/>
            <p:nvPr/>
          </p:nvSpPr>
          <p:spPr>
            <a:xfrm>
              <a:off x="622133" y="1060438"/>
              <a:ext cx="3682130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Advanced Oxygen Generation Assembly</a:t>
              </a:r>
            </a:p>
            <a:p>
              <a:pPr algn="ctr"/>
              <a:r>
                <a:rPr lang="en-US" sz="1200" i="1" dirty="0"/>
                <a:t>Redesigned for maintainability, separate domes for cell stack and rotary separator accumulator, a new cell stack design, improved membrane support structure, and a recirculation loop purge and flush for dormancy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F479098-FA66-404C-A8C9-E9C5783A1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900" y="2255856"/>
              <a:ext cx="4276636" cy="2919791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15278FD-5505-4252-8F8D-305491BA22C5}"/>
                </a:ext>
              </a:extLst>
            </p:cNvPr>
            <p:cNvSpPr txBox="1"/>
            <p:nvPr/>
          </p:nvSpPr>
          <p:spPr>
            <a:xfrm>
              <a:off x="622133" y="5296195"/>
              <a:ext cx="390985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AOGA Oxygen Hydrogen Dome Assembly Mock-up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FB50B1-EF5E-ABA2-10CE-C5B7433D5CE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450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BBD84FA-8CAF-B255-1E4B-027AED244D04}"/>
              </a:ext>
            </a:extLst>
          </p:cNvPr>
          <p:cNvGrpSpPr/>
          <p:nvPr/>
        </p:nvGrpSpPr>
        <p:grpSpPr>
          <a:xfrm>
            <a:off x="5989788" y="1060438"/>
            <a:ext cx="6004417" cy="4110099"/>
            <a:chOff x="5989788" y="1060438"/>
            <a:chExt cx="6004417" cy="4110099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F96185F-2D51-4ADF-8F18-C80F271E90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10698"/>
            <a:stretch/>
          </p:blipFill>
          <p:spPr>
            <a:xfrm>
              <a:off x="6096001" y="2581059"/>
              <a:ext cx="1640966" cy="218702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C505C3D0-F09A-4777-8DB4-8E69DC734669}"/>
                </a:ext>
              </a:extLst>
            </p:cNvPr>
            <p:cNvSpPr/>
            <p:nvPr/>
          </p:nvSpPr>
          <p:spPr>
            <a:xfrm>
              <a:off x="6667194" y="1060438"/>
              <a:ext cx="3648149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Static Vapor Feed Electrolysis</a:t>
              </a:r>
            </a:p>
            <a:p>
              <a:pPr algn="ctr"/>
              <a:r>
                <a:rPr lang="en-US" sz="1200" i="1" dirty="0" err="1"/>
                <a:t>Electrolyzer</a:t>
              </a:r>
              <a:r>
                <a:rPr lang="en-US" sz="1200" i="1" dirty="0"/>
                <a:t> technology to generate low pressure oxygen without a recirculation loop for water feed, no need for water-hydrogen phase separator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00630F1-5CFB-43C1-5278-55BEFB2451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863840" y="2174015"/>
              <a:ext cx="4130365" cy="27510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6588618-8490-E066-532C-B5CB6FF5FBCA}"/>
                </a:ext>
              </a:extLst>
            </p:cNvPr>
            <p:cNvSpPr txBox="1"/>
            <p:nvPr/>
          </p:nvSpPr>
          <p:spPr>
            <a:xfrm>
              <a:off x="5989788" y="4755039"/>
              <a:ext cx="18533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latin typeface="Arial"/>
                  <a:cs typeface="Arial"/>
                </a:rPr>
                <a:t>Giner</a:t>
              </a:r>
              <a:r>
                <a:rPr lang="en-US" sz="1200" b="1" dirty="0">
                  <a:latin typeface="Arial"/>
                  <a:cs typeface="Arial"/>
                </a:rPr>
                <a:t> SVFE Cell Stack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060D082-680D-4FF1-423A-1CCEBDF7B167}"/>
                </a:ext>
              </a:extLst>
            </p:cNvPr>
            <p:cNvSpPr txBox="1"/>
            <p:nvPr/>
          </p:nvSpPr>
          <p:spPr>
            <a:xfrm>
              <a:off x="8960647" y="4893538"/>
              <a:ext cx="193674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latin typeface="Arial"/>
                  <a:cs typeface="Arial"/>
                </a:rPr>
                <a:t>Giner</a:t>
              </a:r>
              <a:r>
                <a:rPr lang="en-US" sz="1200" b="1" dirty="0">
                  <a:latin typeface="Arial"/>
                  <a:cs typeface="Arial"/>
                </a:rPr>
                <a:t> Prototype System</a:t>
              </a:r>
            </a:p>
          </p:txBody>
        </p:sp>
      </p:grp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3C517B9C-A8AD-0D8B-6780-2AB9C93F42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1199672882"/>
      </p:ext>
    </p:extLst>
  </p:cSld>
  <p:clrMapOvr>
    <a:masterClrMapping/>
  </p:clrMapOvr>
  <p:transition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960" y="-42394"/>
            <a:ext cx="10769600" cy="742950"/>
          </a:xfrm>
        </p:spPr>
        <p:txBody>
          <a:bodyPr/>
          <a:lstStyle/>
          <a:p>
            <a:r>
              <a:rPr lang="en-US" sz="1500" b="0" dirty="0"/>
              <a:t>Air Revitalization</a:t>
            </a:r>
            <a:br>
              <a:rPr lang="en-US" sz="2000" b="0" dirty="0"/>
            </a:br>
            <a:r>
              <a:rPr lang="en-US" dirty="0"/>
              <a:t>High Pressure Oxygen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963E809-9480-42FE-8BB5-6829B3372AC0}"/>
              </a:ext>
            </a:extLst>
          </p:cNvPr>
          <p:cNvSpPr/>
          <p:nvPr/>
        </p:nvSpPr>
        <p:spPr>
          <a:xfrm>
            <a:off x="746830" y="589585"/>
            <a:ext cx="9339458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2956 - High </a:t>
            </a: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pressure oxygen for EVA tank resupply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B7D883A-CB48-4F4D-BC8D-90FEAB1A94D1}"/>
              </a:ext>
            </a:extLst>
          </p:cNvPr>
          <p:cNvGrpSpPr/>
          <p:nvPr/>
        </p:nvGrpSpPr>
        <p:grpSpPr>
          <a:xfrm>
            <a:off x="8168758" y="843501"/>
            <a:ext cx="3707857" cy="5617222"/>
            <a:chOff x="4327821" y="895219"/>
            <a:chExt cx="4031942" cy="597700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71E2C704-770A-42F0-8CA9-943FDC0E24F0}"/>
                </a:ext>
              </a:extLst>
            </p:cNvPr>
            <p:cNvSpPr txBox="1"/>
            <p:nvPr/>
          </p:nvSpPr>
          <p:spPr>
            <a:xfrm>
              <a:off x="4327821" y="895219"/>
              <a:ext cx="3964991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Electrochemical Oxygen Generation and Compression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Utilizes solid state process and materials to separate and compress oxygen</a:t>
              </a:r>
            </a:p>
            <a:p>
              <a:pPr algn="ctr"/>
              <a:endParaRPr lang="en-US" sz="1400" b="1" dirty="0">
                <a:latin typeface="Arial"/>
                <a:cs typeface="Arial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26724C54-E923-4A14-B5F1-81F35BF97028}"/>
                </a:ext>
              </a:extLst>
            </p:cNvPr>
            <p:cNvGrpSpPr/>
            <p:nvPr/>
          </p:nvGrpSpPr>
          <p:grpSpPr>
            <a:xfrm>
              <a:off x="4779284" y="1823381"/>
              <a:ext cx="3329695" cy="2128761"/>
              <a:chOff x="1719059" y="1894682"/>
              <a:chExt cx="3329695" cy="2128761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E1D6B2EC-0955-45BB-A122-BA62459505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200392" y="1894682"/>
                <a:ext cx="2099389" cy="1824548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3138175-54D2-428F-A8FE-798EDF479941}"/>
                  </a:ext>
                </a:extLst>
              </p:cNvPr>
              <p:cNvSpPr txBox="1"/>
              <p:nvPr/>
            </p:nvSpPr>
            <p:spPr>
              <a:xfrm>
                <a:off x="1719059" y="3728702"/>
                <a:ext cx="3329695" cy="2947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>
                    <a:latin typeface="Arial"/>
                    <a:cs typeface="Arial"/>
                  </a:rPr>
                  <a:t>Ceramic O</a:t>
                </a:r>
                <a:r>
                  <a:rPr lang="en-US" sz="1200" b="1" baseline="-25000" dirty="0">
                    <a:latin typeface="Arial"/>
                    <a:cs typeface="Arial"/>
                  </a:rPr>
                  <a:t>2</a:t>
                </a:r>
                <a:r>
                  <a:rPr lang="en-US" sz="1200" b="1" dirty="0">
                    <a:latin typeface="Arial"/>
                    <a:cs typeface="Arial"/>
                  </a:rPr>
                  <a:t> Generator (COG) Cell Stack</a:t>
                </a:r>
              </a:p>
            </p:txBody>
          </p:sp>
        </p:grp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AAC2B57C-EBA6-4E98-8FA6-7056DFC9B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96829" y="3972442"/>
              <a:ext cx="2238701" cy="2605038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6B8A590-FED5-4DFE-9CA8-1F2D1C47BE92}"/>
                </a:ext>
              </a:extLst>
            </p:cNvPr>
            <p:cNvSpPr txBox="1"/>
            <p:nvPr/>
          </p:nvSpPr>
          <p:spPr>
            <a:xfrm>
              <a:off x="4651906" y="6577480"/>
              <a:ext cx="3707857" cy="2947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COG Cell Stack producing Oxygen at WSTF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41CC7C-75BB-7E93-783E-7089EC46143E}"/>
              </a:ext>
            </a:extLst>
          </p:cNvPr>
          <p:cNvGrpSpPr/>
          <p:nvPr/>
        </p:nvGrpSpPr>
        <p:grpSpPr>
          <a:xfrm>
            <a:off x="-27422" y="843501"/>
            <a:ext cx="4411927" cy="5136003"/>
            <a:chOff x="-83442" y="891776"/>
            <a:chExt cx="4411927" cy="5136003"/>
          </a:xfrm>
        </p:grpSpPr>
        <p:grpSp>
          <p:nvGrpSpPr>
            <p:cNvPr id="18" name="Group 17"/>
            <p:cNvGrpSpPr>
              <a:grpSpLocks noChangeAspect="1"/>
            </p:cNvGrpSpPr>
            <p:nvPr/>
          </p:nvGrpSpPr>
          <p:grpSpPr>
            <a:xfrm>
              <a:off x="222760" y="1604536"/>
              <a:ext cx="2693523" cy="3692447"/>
              <a:chOff x="638311" y="1249904"/>
              <a:chExt cx="2645215" cy="3950513"/>
            </a:xfrm>
          </p:grpSpPr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8311" y="1249904"/>
                <a:ext cx="2645215" cy="3496761"/>
              </a:xfrm>
              <a:prstGeom prst="rect">
                <a:avLst/>
              </a:prstGeom>
            </p:spPr>
          </p:pic>
          <p:sp>
            <p:nvSpPr>
              <p:cNvPr id="17" name="TextBox 16"/>
              <p:cNvSpPr txBox="1"/>
              <p:nvPr/>
            </p:nvSpPr>
            <p:spPr>
              <a:xfrm>
                <a:off x="1103987" y="4706486"/>
                <a:ext cx="1900182" cy="493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High Pressure Oxygen Test Rig</a:t>
                </a:r>
                <a:endParaRPr lang="en-US" sz="1200" b="1" i="1" dirty="0">
                  <a:latin typeface="Arial"/>
                  <a:cs typeface="Arial"/>
                </a:endParaRPr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-83442" y="891776"/>
              <a:ext cx="396499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High Pressure Electrolysis</a:t>
              </a:r>
            </a:p>
            <a:p>
              <a:pPr algn="ctr"/>
              <a:r>
                <a:rPr lang="en-US" sz="1100" i="1" dirty="0">
                  <a:latin typeface="Arial"/>
                  <a:cs typeface="Arial"/>
                </a:rPr>
                <a:t>Generate Oxygen at 3600 psi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Regulate pressure down for spacecraft O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 generation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747CC76-BAFD-493F-9F50-80718BB25B34}"/>
                </a:ext>
              </a:extLst>
            </p:cNvPr>
            <p:cNvGrpSpPr/>
            <p:nvPr/>
          </p:nvGrpSpPr>
          <p:grpSpPr>
            <a:xfrm>
              <a:off x="2454549" y="3549278"/>
              <a:ext cx="1873936" cy="2478501"/>
              <a:chOff x="3258002" y="2220984"/>
              <a:chExt cx="1873936" cy="2478501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3258002" y="4237820"/>
                <a:ext cx="18739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High Pressure Electroly</a:t>
                </a:r>
                <a:r>
                  <a:rPr lang="en-US" sz="1000" b="1" dirty="0">
                    <a:latin typeface="Arial"/>
                    <a:cs typeface="Arial"/>
                  </a:rPr>
                  <a:t>sis Cell Stack</a:t>
                </a:r>
                <a:endParaRPr lang="en-US" sz="1000" b="1" i="1" dirty="0">
                  <a:latin typeface="Arial"/>
                  <a:cs typeface="Arial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4E62DE2-5FF9-4218-8336-13CFB48B2D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35277" y="2220984"/>
                <a:ext cx="1520363" cy="2030390"/>
              </a:xfrm>
              <a:prstGeom prst="rect">
                <a:avLst/>
              </a:prstGeom>
            </p:spPr>
          </p:pic>
        </p:grp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5829633-F782-FEC9-9B53-91D7AB893F7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970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345861-272C-F287-B9DE-E794E4F7A944}"/>
              </a:ext>
            </a:extLst>
          </p:cNvPr>
          <p:cNvGrpSpPr/>
          <p:nvPr/>
        </p:nvGrpSpPr>
        <p:grpSpPr>
          <a:xfrm>
            <a:off x="4364872" y="862254"/>
            <a:ext cx="3585413" cy="3594976"/>
            <a:chOff x="4473783" y="1076600"/>
            <a:chExt cx="3585413" cy="3594976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41BC1B6-E9F0-4162-8EE2-E289D1F9CC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11148"/>
            <a:stretch/>
          </p:blipFill>
          <p:spPr>
            <a:xfrm>
              <a:off x="5236900" y="2017137"/>
              <a:ext cx="2648702" cy="2377440"/>
            </a:xfrm>
            <a:prstGeom prst="rect">
              <a:avLst/>
            </a:prstGeom>
          </p:spPr>
        </p:pic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3976D07B-0D01-4ADE-A8D1-8365E20688E4}"/>
                </a:ext>
              </a:extLst>
            </p:cNvPr>
            <p:cNvSpPr/>
            <p:nvPr/>
          </p:nvSpPr>
          <p:spPr>
            <a:xfrm>
              <a:off x="4473783" y="1076600"/>
              <a:ext cx="3585413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Low Pressure Oxygen Compression</a:t>
              </a:r>
            </a:p>
            <a:p>
              <a:pPr algn="ctr"/>
              <a:r>
                <a:rPr lang="en-US" sz="1200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Cobham</a:t>
              </a:r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 oxygen compressor for use in conjunction with the AOGA or SVFE to deliver high pressure oxygen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FB1A6EE-CE39-04E8-2798-ACC52B78BE08}"/>
                </a:ext>
              </a:extLst>
            </p:cNvPr>
            <p:cNvSpPr txBox="1"/>
            <p:nvPr/>
          </p:nvSpPr>
          <p:spPr>
            <a:xfrm>
              <a:off x="5207856" y="4394577"/>
              <a:ext cx="244009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latin typeface="Arial"/>
                  <a:cs typeface="Arial"/>
                </a:rPr>
                <a:t>Cobham</a:t>
              </a:r>
              <a:r>
                <a:rPr lang="en-US" sz="1200" b="1" dirty="0">
                  <a:latin typeface="Arial"/>
                  <a:cs typeface="Arial"/>
                </a:rPr>
                <a:t> Oxygen Compressor</a:t>
              </a:r>
            </a:p>
          </p:txBody>
        </p:sp>
      </p:grp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27BF9B1F-0E38-1983-3EF6-9C971934BE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4152349443"/>
      </p:ext>
    </p:extLst>
  </p:cSld>
  <p:clrMapOvr>
    <a:masterClrMapping/>
  </p:clrMapOvr>
  <p:transition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454" y="-49983"/>
            <a:ext cx="10769600" cy="742950"/>
          </a:xfrm>
        </p:spPr>
        <p:txBody>
          <a:bodyPr/>
          <a:lstStyle/>
          <a:p>
            <a:r>
              <a:rPr lang="en-US" sz="1500" b="0" dirty="0"/>
              <a:t>Water Recovery and Management</a:t>
            </a:r>
            <a:br>
              <a:rPr lang="en-US" sz="2000" b="0" dirty="0"/>
            </a:br>
            <a:r>
              <a:rPr lang="en-US" dirty="0"/>
              <a:t>Wastewater Processing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70923D-F3C6-46C6-BC01-7CA476875B84}"/>
              </a:ext>
            </a:extLst>
          </p:cNvPr>
          <p:cNvSpPr txBox="1"/>
          <p:nvPr/>
        </p:nvSpPr>
        <p:spPr>
          <a:xfrm>
            <a:off x="6660996" y="1080737"/>
            <a:ext cx="436850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err="1">
                <a:latin typeface="Arial"/>
                <a:cs typeface="Arial"/>
              </a:rPr>
              <a:t>eXploration</a:t>
            </a:r>
            <a:r>
              <a:rPr lang="en-US" sz="1400" b="1" dirty="0">
                <a:latin typeface="Arial"/>
                <a:cs typeface="Arial"/>
              </a:rPr>
              <a:t> Potable Water Dispenser</a:t>
            </a:r>
          </a:p>
          <a:p>
            <a:pPr algn="ctr"/>
            <a:r>
              <a:rPr lang="en-US" sz="1200" i="1" dirty="0">
                <a:latin typeface="Arial"/>
                <a:cs typeface="Arial"/>
              </a:rPr>
              <a:t>Eliminates dead legs and utilizes in-situ ultraviolet sterilization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743C012-6773-4FD6-AA3D-D1D283A8B658}"/>
              </a:ext>
            </a:extLst>
          </p:cNvPr>
          <p:cNvSpPr/>
          <p:nvPr/>
        </p:nvSpPr>
        <p:spPr>
          <a:xfrm>
            <a:off x="766454" y="570662"/>
            <a:ext cx="7834869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Gap 2925 - Robust Advanced Water Recovery System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C6237E2-05F6-4897-AF54-CFDD9048429D}"/>
              </a:ext>
            </a:extLst>
          </p:cNvPr>
          <p:cNvSpPr/>
          <p:nvPr/>
        </p:nvSpPr>
        <p:spPr>
          <a:xfrm>
            <a:off x="6442299" y="576328"/>
            <a:ext cx="4698943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Gap 2918 - Potable water dispenser (PWD) design </a:t>
            </a:r>
            <a:r>
              <a:rPr lang="en-US" sz="1050">
                <a:solidFill>
                  <a:srgbClr val="00B0F0"/>
                </a:solidFill>
                <a:latin typeface="Helvetica" pitchFamily="2" charset="0"/>
              </a:rPr>
              <a:t>(</a:t>
            </a:r>
            <a:r>
              <a:rPr kumimoji="0" lang="en-US" sz="105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sparing and dormancy)</a:t>
            </a:r>
          </a:p>
        </p:txBody>
      </p:sp>
      <p:pic>
        <p:nvPicPr>
          <p:cNvPr id="15" name="Content Placeholder 5">
            <a:extLst>
              <a:ext uri="{FF2B5EF4-FFF2-40B4-BE49-F238E27FC236}">
                <a16:creationId xmlns:a16="http://schemas.microsoft.com/office/drawing/2014/main" id="{CA83DAE3-6638-4874-8F85-B71CAF599ADC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/>
          <a:srcRect l="16251" t="4878" r="28079" b="1991"/>
          <a:stretch/>
        </p:blipFill>
        <p:spPr>
          <a:xfrm>
            <a:off x="6976899" y="1752936"/>
            <a:ext cx="3901584" cy="43513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69650FC-5565-49F2-BCD0-7A7A9BEAA67C}"/>
              </a:ext>
            </a:extLst>
          </p:cNvPr>
          <p:cNvSpPr txBox="1"/>
          <p:nvPr/>
        </p:nvSpPr>
        <p:spPr>
          <a:xfrm>
            <a:off x="5968181" y="6118185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b="1" dirty="0" err="1">
                <a:latin typeface="Arial"/>
                <a:cs typeface="Arial"/>
              </a:rPr>
              <a:t>eXploration</a:t>
            </a:r>
            <a:r>
              <a:rPr lang="en-US" sz="1200" b="1" dirty="0">
                <a:latin typeface="Arial"/>
                <a:cs typeface="Arial"/>
              </a:rPr>
              <a:t> Potable Water Dispenser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7867F24-5CCA-4DC4-A30C-33E772236BB1}"/>
              </a:ext>
            </a:extLst>
          </p:cNvPr>
          <p:cNvGrpSpPr/>
          <p:nvPr/>
        </p:nvGrpSpPr>
        <p:grpSpPr>
          <a:xfrm>
            <a:off x="574122" y="1080737"/>
            <a:ext cx="4956883" cy="4525271"/>
            <a:chOff x="574122" y="1080737"/>
            <a:chExt cx="4956883" cy="452527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0379663-B840-4E83-AF25-96792D411A07}"/>
                </a:ext>
              </a:extLst>
            </p:cNvPr>
            <p:cNvSpPr txBox="1"/>
            <p:nvPr/>
          </p:nvSpPr>
          <p:spPr>
            <a:xfrm>
              <a:off x="692287" y="1080737"/>
              <a:ext cx="4838718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Water Processor Assembly Upgrades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Upgrades include improvement to the life of the Catalytic Reactor, multi-filtration bed with synthetic resin, new microbial check valve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A400339-AE44-44B9-A42E-93A1CC4D05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4122" y="1993091"/>
              <a:ext cx="4853843" cy="323253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32FEC0A-9CDA-4F6D-AA8F-6F8BE9AD7E77}"/>
                </a:ext>
              </a:extLst>
            </p:cNvPr>
            <p:cNvSpPr txBox="1"/>
            <p:nvPr/>
          </p:nvSpPr>
          <p:spPr>
            <a:xfrm>
              <a:off x="1426140" y="5329009"/>
              <a:ext cx="299793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Upgraded Catalytic Reactor on the ISS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3061F8F-D4AC-7203-0E23-E7E6973AC6A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970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2434A81A-5905-0997-C24E-B65603F0B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1072002727"/>
      </p:ext>
    </p:extLst>
  </p:cSld>
  <p:clrMapOvr>
    <a:masterClrMapping/>
  </p:clrMapOvr>
  <p:transition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454" y="-43638"/>
            <a:ext cx="10769600" cy="742950"/>
          </a:xfrm>
        </p:spPr>
        <p:txBody>
          <a:bodyPr/>
          <a:lstStyle/>
          <a:p>
            <a:r>
              <a:rPr lang="en-US" sz="1500" b="0" dirty="0"/>
              <a:t>Water Recovery and Management</a:t>
            </a:r>
            <a:br>
              <a:rPr lang="en-US" sz="2000" b="0" dirty="0"/>
            </a:br>
            <a:r>
              <a:rPr lang="en-US" dirty="0"/>
              <a:t>Wastewater Processing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8239F4E-7AE7-49D8-A754-86E32FDE38E6}"/>
              </a:ext>
            </a:extLst>
          </p:cNvPr>
          <p:cNvSpPr/>
          <p:nvPr/>
        </p:nvSpPr>
        <p:spPr>
          <a:xfrm>
            <a:off x="766454" y="575248"/>
            <a:ext cx="9413084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Gap 3612 - Water Recovery System for Surface Missions (lunar and Mars)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FCA5683-3073-9958-17E6-68ECEEDF7F47}"/>
              </a:ext>
            </a:extLst>
          </p:cNvPr>
          <p:cNvGrpSpPr/>
          <p:nvPr/>
        </p:nvGrpSpPr>
        <p:grpSpPr>
          <a:xfrm>
            <a:off x="355679" y="577357"/>
            <a:ext cx="11525275" cy="5900218"/>
            <a:chOff x="348119" y="577357"/>
            <a:chExt cx="11525275" cy="5900218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7765102-3C8B-4D7F-949E-6908763644DE}"/>
                </a:ext>
              </a:extLst>
            </p:cNvPr>
            <p:cNvGrpSpPr/>
            <p:nvPr/>
          </p:nvGrpSpPr>
          <p:grpSpPr>
            <a:xfrm>
              <a:off x="9589405" y="3344450"/>
              <a:ext cx="2283989" cy="3133125"/>
              <a:chOff x="9420639" y="963990"/>
              <a:chExt cx="2100990" cy="2935401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0E8CD668-2E84-4251-8B74-44C496B0F9B3}"/>
                  </a:ext>
                </a:extLst>
              </p:cNvPr>
              <p:cNvSpPr txBox="1"/>
              <p:nvPr/>
            </p:nvSpPr>
            <p:spPr>
              <a:xfrm>
                <a:off x="9420639" y="3293848"/>
                <a:ext cx="2100990" cy="605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SAMBR: Urine and Grey Water Carbon Removal and Nitrogen Conversion </a:t>
                </a:r>
              </a:p>
            </p:txBody>
          </p:sp>
          <p:pic>
            <p:nvPicPr>
              <p:cNvPr id="43" name="Picture 42">
                <a:extLst>
                  <a:ext uri="{FF2B5EF4-FFF2-40B4-BE49-F238E27FC236}">
                    <a16:creationId xmlns:a16="http://schemas.microsoft.com/office/drawing/2014/main" id="{90CBE32D-6618-4C51-8BB3-D19BF09EF6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590424" y="963990"/>
                <a:ext cx="1931205" cy="2476303"/>
              </a:xfrm>
              <a:prstGeom prst="rect">
                <a:avLst/>
              </a:prstGeom>
            </p:spPr>
          </p:pic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6F81065-FE01-49EA-BE43-6FAAC4644BA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679403" y="3902036"/>
              <a:ext cx="3040571" cy="2390873"/>
              <a:chOff x="9065418" y="1096567"/>
              <a:chExt cx="3098269" cy="2342373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D0C94895-FEE1-4CC6-8075-18D446B2AB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306169" y="1096567"/>
                <a:ext cx="2564247" cy="1898747"/>
              </a:xfrm>
              <a:prstGeom prst="rect">
                <a:avLst/>
              </a:prstGeom>
            </p:spPr>
          </p:pic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9DB03461-49F9-487A-9DF0-83A9EEC850A3}"/>
                  </a:ext>
                </a:extLst>
              </p:cNvPr>
              <p:cNvSpPr/>
              <p:nvPr/>
            </p:nvSpPr>
            <p:spPr>
              <a:xfrm>
                <a:off x="9065418" y="2986640"/>
                <a:ext cx="3098269" cy="4523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MABR: Urine and Grey Water Carbon Removal and </a:t>
                </a:r>
                <a:r>
                  <a:rPr lang="en-US" sz="1200" b="1" dirty="0">
                    <a:latin typeface="Arial"/>
                    <a:cs typeface="Arial"/>
                  </a:rPr>
                  <a:t>Nitrogen</a:t>
                </a:r>
                <a:r>
                  <a:rPr lang="en-US" sz="12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Conversion 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2CE6AC67-3186-477D-AD74-04140B02A5D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543419" y="577357"/>
              <a:ext cx="1931196" cy="2900595"/>
              <a:chOff x="6631101" y="934945"/>
              <a:chExt cx="2252752" cy="3089111"/>
            </a:xfrm>
          </p:grpSpPr>
          <p:pic>
            <p:nvPicPr>
              <p:cNvPr id="47" name="Picture 46">
                <a:extLst>
                  <a:ext uri="{FF2B5EF4-FFF2-40B4-BE49-F238E27FC236}">
                    <a16:creationId xmlns:a16="http://schemas.microsoft.com/office/drawing/2014/main" id="{761E59AA-0B3A-45E7-B72B-CF2414E8AA7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14282"/>
              <a:stretch/>
            </p:blipFill>
            <p:spPr>
              <a:xfrm>
                <a:off x="6868828" y="934945"/>
                <a:ext cx="1757767" cy="2424943"/>
              </a:xfrm>
              <a:prstGeom prst="rect">
                <a:avLst/>
              </a:prstGeom>
            </p:spPr>
          </p:pic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8528AEC-36CB-4079-81AD-38BE37A871B1}"/>
                  </a:ext>
                </a:extLst>
              </p:cNvPr>
              <p:cNvSpPr txBox="1"/>
              <p:nvPr/>
            </p:nvSpPr>
            <p:spPr>
              <a:xfrm>
                <a:off x="6631101" y="3335719"/>
                <a:ext cx="2252752" cy="688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 err="1">
                    <a:latin typeface="Arial"/>
                    <a:cs typeface="Arial"/>
                  </a:rPr>
                  <a:t>AnMBR</a:t>
                </a:r>
                <a:r>
                  <a:rPr lang="en-US" sz="1200" b="1" dirty="0">
                    <a:latin typeface="Arial"/>
                    <a:cs typeface="Arial"/>
                  </a:rPr>
                  <a:t>: Organic Waste Solids and Carbon Removal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233DFC2-0BC7-49D1-83F3-C6AFBA6C7A88}"/>
                </a:ext>
              </a:extLst>
            </p:cNvPr>
            <p:cNvGrpSpPr/>
            <p:nvPr/>
          </p:nvGrpSpPr>
          <p:grpSpPr>
            <a:xfrm>
              <a:off x="348119" y="1397237"/>
              <a:ext cx="6313605" cy="4349945"/>
              <a:chOff x="348119" y="1499365"/>
              <a:chExt cx="6313605" cy="4349945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034C69A0-727F-4627-BFBD-6951383E0A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8119" y="1499365"/>
                <a:ext cx="6313605" cy="4349945"/>
              </a:xfrm>
              <a:prstGeom prst="rect">
                <a:avLst/>
              </a:prstGeom>
            </p:spPr>
          </p:pic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8C04389-ECC5-4352-AA34-7706B4EB5DFB}"/>
                  </a:ext>
                </a:extLst>
              </p:cNvPr>
              <p:cNvSpPr txBox="1"/>
              <p:nvPr/>
            </p:nvSpPr>
            <p:spPr>
              <a:xfrm>
                <a:off x="1286539" y="3144876"/>
                <a:ext cx="526106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/MABR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0CBEFF1-1514-44C0-BE54-B7B7108E1C55}"/>
                  </a:ext>
                </a:extLst>
              </p:cNvPr>
              <p:cNvSpPr txBox="1"/>
              <p:nvPr/>
            </p:nvSpPr>
            <p:spPr>
              <a:xfrm>
                <a:off x="5428525" y="3982057"/>
                <a:ext cx="783026" cy="238527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95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or MABR</a:t>
                </a:r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18A18278-91B7-4469-BE8C-A2D704A39554}"/>
                </a:ext>
              </a:extLst>
            </p:cNvPr>
            <p:cNvGrpSpPr/>
            <p:nvPr/>
          </p:nvGrpSpPr>
          <p:grpSpPr>
            <a:xfrm>
              <a:off x="9773975" y="867117"/>
              <a:ext cx="1951555" cy="2558068"/>
              <a:chOff x="6868828" y="4139187"/>
              <a:chExt cx="2083605" cy="2802862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9DE730AE-1A31-4056-9F7D-E8B930F43A1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9124"/>
              <a:stretch/>
            </p:blipFill>
            <p:spPr>
              <a:xfrm>
                <a:off x="6868828" y="4139187"/>
                <a:ext cx="2061868" cy="2346674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484656F-A3E8-4E0D-8C3C-577CD765FA89}"/>
                  </a:ext>
                </a:extLst>
              </p:cNvPr>
              <p:cNvSpPr txBox="1"/>
              <p:nvPr/>
            </p:nvSpPr>
            <p:spPr>
              <a:xfrm>
                <a:off x="6939360" y="6436205"/>
                <a:ext cx="2013073" cy="5058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PMBR: Organic Waste Nitrogen Conversion</a:t>
                </a:r>
              </a:p>
            </p:txBody>
          </p:sp>
        </p:grp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F81AE7D-DD99-4870-8696-B9C2BAAD70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88136" y="3609474"/>
              <a:ext cx="3617864" cy="23712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5AC2451-F3F8-4091-81FA-5463735A4D4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59787" y="3008841"/>
              <a:ext cx="3646213" cy="742152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BD2F025-3929-4B02-A99E-6EBC61B94E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36347" y="1501579"/>
              <a:ext cx="510867" cy="266445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D8214DA9-7BBC-4604-802B-2E51FDC215D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268155" y="3969885"/>
              <a:ext cx="674849" cy="627831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0D76C9E-3FDB-42DD-88D2-CD7BC8E76D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38246" y="5207718"/>
              <a:ext cx="167670" cy="680384"/>
            </a:xfrm>
            <a:prstGeom prst="straightConnector1">
              <a:avLst/>
            </a:prstGeom>
            <a:ln>
              <a:solidFill>
                <a:schemeClr val="tx1"/>
              </a:solidFill>
              <a:headEnd type="none"/>
              <a:tailEnd type="stealth" w="lg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16AC791-3A43-4DE9-B503-E918BCF2F674}"/>
                </a:ext>
              </a:extLst>
            </p:cNvPr>
            <p:cNvSpPr/>
            <p:nvPr/>
          </p:nvSpPr>
          <p:spPr>
            <a:xfrm>
              <a:off x="3409991" y="5877411"/>
              <a:ext cx="2410047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CDI: Sodium Removal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BEFCA253-835B-4542-9D69-F075B52D563B}"/>
              </a:ext>
            </a:extLst>
          </p:cNvPr>
          <p:cNvSpPr txBox="1"/>
          <p:nvPr/>
        </p:nvSpPr>
        <p:spPr>
          <a:xfrm>
            <a:off x="1105405" y="820292"/>
            <a:ext cx="463824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Wastewater Processing Using Bioreactors</a:t>
            </a:r>
          </a:p>
          <a:p>
            <a:r>
              <a:rPr lang="en-US" sz="1200" dirty="0">
                <a:latin typeface="Arial"/>
                <a:cs typeface="Arial"/>
              </a:rPr>
              <a:t> </a:t>
            </a:r>
          </a:p>
        </p:txBody>
      </p:sp>
      <p:sp>
        <p:nvSpPr>
          <p:cNvPr id="78" name="Slide Number Placeholder 77">
            <a:extLst>
              <a:ext uri="{FF2B5EF4-FFF2-40B4-BE49-F238E27FC236}">
                <a16:creationId xmlns:a16="http://schemas.microsoft.com/office/drawing/2014/main" id="{C45A1EA6-8890-857D-DF33-C16285DECC7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2783DCBE-F52B-8069-F784-9843E2B19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4252915289"/>
      </p:ext>
    </p:extLst>
  </p:cSld>
  <p:clrMapOvr>
    <a:masterClrMapping/>
  </p:clrMapOvr>
  <p:transition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44" y="-82111"/>
            <a:ext cx="10769600" cy="742950"/>
          </a:xfrm>
        </p:spPr>
        <p:txBody>
          <a:bodyPr/>
          <a:lstStyle/>
          <a:p>
            <a:r>
              <a:rPr lang="en-US" sz="1500" b="0" dirty="0"/>
              <a:t>Water Recovery and Management</a:t>
            </a:r>
            <a:br>
              <a:rPr lang="en-US" sz="2000" b="0" dirty="0"/>
            </a:br>
            <a:r>
              <a:rPr lang="en-US" dirty="0"/>
              <a:t>Urine and Brine Processing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379663-B840-4E83-AF25-96792D411A07}"/>
              </a:ext>
            </a:extLst>
          </p:cNvPr>
          <p:cNvSpPr txBox="1"/>
          <p:nvPr/>
        </p:nvSpPr>
        <p:spPr>
          <a:xfrm>
            <a:off x="7917316" y="1165024"/>
            <a:ext cx="391738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Brine Processor Assembly</a:t>
            </a:r>
          </a:p>
          <a:p>
            <a:pPr algn="ctr"/>
            <a:r>
              <a:rPr lang="en-US" sz="1200" i="1" dirty="0">
                <a:latin typeface="Arial"/>
                <a:cs typeface="Arial"/>
              </a:rPr>
              <a:t>Recovers water from the Urine Processor Assembly waste brine effluent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1E63950-0996-4049-A917-E6C69B2A19E9}"/>
              </a:ext>
            </a:extLst>
          </p:cNvPr>
          <p:cNvGrpSpPr/>
          <p:nvPr/>
        </p:nvGrpSpPr>
        <p:grpSpPr>
          <a:xfrm>
            <a:off x="7836714" y="2455667"/>
            <a:ext cx="4148801" cy="3144786"/>
            <a:chOff x="7699510" y="2695890"/>
            <a:chExt cx="3504130" cy="262456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199B637-F6A9-4E64-A20C-BF226FF7B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699510" y="2695890"/>
              <a:ext cx="3504130" cy="2336086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59390B1-5EC1-487E-81C3-8536B187947F}"/>
                </a:ext>
              </a:extLst>
            </p:cNvPr>
            <p:cNvSpPr txBox="1"/>
            <p:nvPr/>
          </p:nvSpPr>
          <p:spPr>
            <a:xfrm>
              <a:off x="8609581" y="5043454"/>
              <a:ext cx="16839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BPA Installed on ISS</a:t>
              </a:r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80E87389-5213-4F22-A8E2-36307B042116}"/>
              </a:ext>
            </a:extLst>
          </p:cNvPr>
          <p:cNvSpPr/>
          <p:nvPr/>
        </p:nvSpPr>
        <p:spPr>
          <a:xfrm>
            <a:off x="7905306" y="430050"/>
            <a:ext cx="3168128" cy="41549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Gap 2914 - Brine processing to recover water from urine brine.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0998E80-2C33-4276-A4E4-601F1ADBB9CB}"/>
              </a:ext>
            </a:extLst>
          </p:cNvPr>
          <p:cNvGrpSpPr/>
          <p:nvPr/>
        </p:nvGrpSpPr>
        <p:grpSpPr>
          <a:xfrm>
            <a:off x="4174021" y="1189935"/>
            <a:ext cx="3168128" cy="4587624"/>
            <a:chOff x="4623132" y="1542487"/>
            <a:chExt cx="3168128" cy="458762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7E609B7-7D25-4863-B99E-027DD7B81E80}"/>
                </a:ext>
              </a:extLst>
            </p:cNvPr>
            <p:cNvSpPr/>
            <p:nvPr/>
          </p:nvSpPr>
          <p:spPr>
            <a:xfrm>
              <a:off x="4717593" y="1542487"/>
              <a:ext cx="3073667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Planetary Urine Processor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A simplified distillation technology to process urine that takes advantage of the gravity environment</a:t>
              </a: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D1ACC12C-0FD7-404B-9905-A98929187D21}"/>
                </a:ext>
              </a:extLst>
            </p:cNvPr>
            <p:cNvGrpSpPr/>
            <p:nvPr/>
          </p:nvGrpSpPr>
          <p:grpSpPr>
            <a:xfrm>
              <a:off x="4623132" y="2647287"/>
              <a:ext cx="3168128" cy="3482824"/>
              <a:chOff x="8855621" y="2270449"/>
              <a:chExt cx="3168128" cy="3482824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BC46E0A0-5DD0-4A65-930C-9D4CD35D9B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855621" y="2270449"/>
                <a:ext cx="3168128" cy="3239798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3429080-5864-4FA5-826C-CF2208F2C828}"/>
                  </a:ext>
                </a:extLst>
              </p:cNvPr>
              <p:cNvSpPr txBox="1"/>
              <p:nvPr/>
            </p:nvSpPr>
            <p:spPr>
              <a:xfrm>
                <a:off x="9235249" y="5476274"/>
                <a:ext cx="2408871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Arial"/>
                    <a:cs typeface="Arial"/>
                  </a:rPr>
                  <a:t>Concept 1a on PUP Test Stand</a:t>
                </a:r>
              </a:p>
            </p:txBody>
          </p:sp>
        </p:grp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13A1BB6E-C4A1-4426-B26D-D6D8D089C748}"/>
              </a:ext>
            </a:extLst>
          </p:cNvPr>
          <p:cNvSpPr/>
          <p:nvPr/>
        </p:nvSpPr>
        <p:spPr>
          <a:xfrm>
            <a:off x="4268482" y="430050"/>
            <a:ext cx="3073667" cy="415498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Gap 3612 - Water Recovery System for Surface Missions (lunar and Mars)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01F1FA-E0F1-4BBD-9473-1683A6CEAC6D}"/>
              </a:ext>
            </a:extLst>
          </p:cNvPr>
          <p:cNvSpPr/>
          <p:nvPr/>
        </p:nvSpPr>
        <p:spPr>
          <a:xfrm>
            <a:off x="765344" y="544401"/>
            <a:ext cx="3528820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Gap 2925 - Robust Advanced Water Recovery System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14E79E5-EE81-42C7-BDEE-D7560134DD30}"/>
              </a:ext>
            </a:extLst>
          </p:cNvPr>
          <p:cNvGrpSpPr/>
          <p:nvPr/>
        </p:nvGrpSpPr>
        <p:grpSpPr>
          <a:xfrm>
            <a:off x="68961" y="1189935"/>
            <a:ext cx="4024631" cy="4530573"/>
            <a:chOff x="68961" y="1189935"/>
            <a:chExt cx="4024631" cy="453057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A25541D-92F9-471E-9BAD-A1C8B096E640}"/>
                </a:ext>
              </a:extLst>
            </p:cNvPr>
            <p:cNvSpPr txBox="1"/>
            <p:nvPr/>
          </p:nvSpPr>
          <p:spPr>
            <a:xfrm>
              <a:off x="526081" y="1189935"/>
              <a:ext cx="2896741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Urine Processor Assembly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Upgrades include a Pressure Pump Separator Assembly, Distillation Assembly Upgrades, and Single Channel Pump</a:t>
              </a:r>
            </a:p>
            <a:p>
              <a:pPr algn="ctr"/>
              <a:endParaRPr lang="en-US" sz="1200" b="1" dirty="0">
                <a:latin typeface="Arial"/>
                <a:cs typeface="Arial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7F3C1D2-FE4E-4DAA-95F7-F6AC5774B369}"/>
                </a:ext>
              </a:extLst>
            </p:cNvPr>
            <p:cNvGrpSpPr/>
            <p:nvPr/>
          </p:nvGrpSpPr>
          <p:grpSpPr>
            <a:xfrm>
              <a:off x="219018" y="2241523"/>
              <a:ext cx="3761854" cy="3192978"/>
              <a:chOff x="219018" y="2241523"/>
              <a:chExt cx="3761854" cy="3192978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8B96931C-2D5D-4067-8A62-29DAB703E9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19018" y="2241523"/>
                <a:ext cx="1779922" cy="2374954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7CE72BA-0788-422F-B3FF-56A607B0B1F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r="28132"/>
              <a:stretch/>
            </p:blipFill>
            <p:spPr>
              <a:xfrm>
                <a:off x="1969192" y="2625127"/>
                <a:ext cx="2011680" cy="2809374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B52ED3D-429A-474F-9AA5-C7100B0FF610}"/>
                </a:ext>
              </a:extLst>
            </p:cNvPr>
            <p:cNvSpPr txBox="1"/>
            <p:nvPr/>
          </p:nvSpPr>
          <p:spPr>
            <a:xfrm>
              <a:off x="68961" y="4609990"/>
              <a:ext cx="20116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PPSA Prior to Flight to the ISS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4BA4CDE-687F-4835-BCC9-BAD4CF470AD8}"/>
                </a:ext>
              </a:extLst>
            </p:cNvPr>
            <p:cNvSpPr txBox="1"/>
            <p:nvPr/>
          </p:nvSpPr>
          <p:spPr>
            <a:xfrm>
              <a:off x="2133696" y="5443509"/>
              <a:ext cx="195989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/>
                  <a:cs typeface="Arial"/>
                </a:rPr>
                <a:t>Upgraded DA on the ISS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038A2F2-25EA-850A-C592-7C11E660AE3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970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173A1745-BEDA-2FB0-AC59-42872EF630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4112627961"/>
      </p:ext>
    </p:extLst>
  </p:cSld>
  <p:clrMapOvr>
    <a:masterClrMapping/>
  </p:clrMapOvr>
  <p:transition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674" y="34245"/>
            <a:ext cx="10769600" cy="742950"/>
          </a:xfrm>
        </p:spPr>
        <p:txBody>
          <a:bodyPr/>
          <a:lstStyle/>
          <a:p>
            <a:r>
              <a:rPr lang="en-US" sz="1500" b="0" dirty="0"/>
              <a:t>Water Recovery and Management</a:t>
            </a:r>
            <a:br>
              <a:rPr lang="en-US" sz="2000" b="0" dirty="0"/>
            </a:br>
            <a:r>
              <a:rPr lang="en-US" dirty="0"/>
              <a:t>Microbial Control and Dormancy</a:t>
            </a:r>
            <a:br>
              <a:rPr lang="en-US" dirty="0"/>
            </a:b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767779" y="4948066"/>
            <a:ext cx="227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/>
                <a:cs typeface="Arial"/>
              </a:rPr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54028C-E95B-48E8-9A9E-E21010F6EC8B}"/>
              </a:ext>
            </a:extLst>
          </p:cNvPr>
          <p:cNvSpPr/>
          <p:nvPr/>
        </p:nvSpPr>
        <p:spPr>
          <a:xfrm>
            <a:off x="786440" y="570316"/>
            <a:ext cx="9209286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2933 - Disinfection Strategy That Complies with the Potable Water Microbial Specification during Nominal and Uncrewed Ops</a:t>
            </a:r>
            <a:endParaRPr kumimoji="0" lang="en-US" sz="105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3383777-2D8C-4160-8988-EAB8468AC443}"/>
              </a:ext>
            </a:extLst>
          </p:cNvPr>
          <p:cNvGrpSpPr/>
          <p:nvPr/>
        </p:nvGrpSpPr>
        <p:grpSpPr>
          <a:xfrm>
            <a:off x="4426907" y="1529719"/>
            <a:ext cx="4107903" cy="3307640"/>
            <a:chOff x="7993800" y="2957250"/>
            <a:chExt cx="4107903" cy="3307640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A030831-C80D-4BA6-AA3A-8CFFBA6753FC}"/>
                </a:ext>
              </a:extLst>
            </p:cNvPr>
            <p:cNvSpPr/>
            <p:nvPr/>
          </p:nvSpPr>
          <p:spPr>
            <a:xfrm>
              <a:off x="8017152" y="2957250"/>
              <a:ext cx="381107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Silver Dosing, Passive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Technology to dose water using silver impregnated foam that releases slowly over time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D08CF617-237C-463A-BF61-80472FD4EA7C}"/>
                </a:ext>
              </a:extLst>
            </p:cNvPr>
            <p:cNvGrpSpPr/>
            <p:nvPr/>
          </p:nvGrpSpPr>
          <p:grpSpPr>
            <a:xfrm>
              <a:off x="7993800" y="3652943"/>
              <a:ext cx="4107903" cy="2611947"/>
              <a:chOff x="7145816" y="1972938"/>
              <a:chExt cx="5108507" cy="3069510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624D2F40-40C1-4A82-93C1-906A153D25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145816" y="1972938"/>
                <a:ext cx="4716831" cy="2532243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5EFA4CA-1BCD-46C6-A815-77B0B01396BF}"/>
                  </a:ext>
                </a:extLst>
              </p:cNvPr>
              <p:cNvSpPr txBox="1"/>
              <p:nvPr/>
            </p:nvSpPr>
            <p:spPr>
              <a:xfrm>
                <a:off x="7174855" y="4499908"/>
                <a:ext cx="5079468" cy="542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Full scale silver foam cartridge (22 cm x 4.1 cm </a:t>
                </a:r>
                <a:r>
                  <a:rPr lang="en-US" sz="1200" b="1" dirty="0" err="1">
                    <a:latin typeface="Arial"/>
                    <a:cs typeface="Arial"/>
                  </a:rPr>
                  <a:t>dia</a:t>
                </a:r>
                <a:r>
                  <a:rPr lang="en-US" sz="1200" b="1" dirty="0">
                    <a:latin typeface="Arial"/>
                    <a:cs typeface="Arial"/>
                  </a:rPr>
                  <a:t>, 290 mL volume, 27.8 g) and flow through test bed</a:t>
                </a: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3B35CCF-FFBF-4EC6-8C1C-A88DE4DF76B8}"/>
              </a:ext>
            </a:extLst>
          </p:cNvPr>
          <p:cNvGrpSpPr/>
          <p:nvPr/>
        </p:nvGrpSpPr>
        <p:grpSpPr>
          <a:xfrm>
            <a:off x="8483449" y="3965301"/>
            <a:ext cx="3472564" cy="2507908"/>
            <a:chOff x="4137112" y="806247"/>
            <a:chExt cx="3472564" cy="2507908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B6866CED-639C-4B39-A08A-68770EDA734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223364" y="1382775"/>
              <a:ext cx="3223959" cy="1931380"/>
              <a:chOff x="6095066" y="3785705"/>
              <a:chExt cx="4679169" cy="2803154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773C4364-D69B-4255-830E-DAE4546F4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36151" y="3785705"/>
                <a:ext cx="2026393" cy="2451189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0EF6C98-3D9D-4AF2-9B02-88C0F19F49F7}"/>
                  </a:ext>
                </a:extLst>
              </p:cNvPr>
              <p:cNvSpPr txBox="1"/>
              <p:nvPr/>
            </p:nvSpPr>
            <p:spPr>
              <a:xfrm>
                <a:off x="6095066" y="6186830"/>
                <a:ext cx="4679169" cy="4020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Intelligent Optical Systems Silver Monitor</a:t>
                </a:r>
              </a:p>
            </p:txBody>
          </p:sp>
        </p:grp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F5B543A-4523-47C1-ADB1-85A77C940A95}"/>
                </a:ext>
              </a:extLst>
            </p:cNvPr>
            <p:cNvSpPr/>
            <p:nvPr/>
          </p:nvSpPr>
          <p:spPr>
            <a:xfrm>
              <a:off x="4137112" y="806247"/>
              <a:ext cx="3472564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Silver Monitor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Technology monitor silver levels in potable water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E63727B0-D8EC-4DFF-9ED7-134414CA64E1}"/>
              </a:ext>
            </a:extLst>
          </p:cNvPr>
          <p:cNvGrpSpPr/>
          <p:nvPr/>
        </p:nvGrpSpPr>
        <p:grpSpPr>
          <a:xfrm>
            <a:off x="304485" y="3187830"/>
            <a:ext cx="3778150" cy="2966061"/>
            <a:chOff x="4046104" y="3785010"/>
            <a:chExt cx="4046448" cy="290227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BF630003-52ED-438C-AB60-5BBB2CC0E4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144055" y="4426506"/>
              <a:ext cx="3948497" cy="1809043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44E2F9C-F466-493C-9457-042C17D4F7A8}"/>
                </a:ext>
              </a:extLst>
            </p:cNvPr>
            <p:cNvSpPr txBox="1"/>
            <p:nvPr/>
          </p:nvSpPr>
          <p:spPr>
            <a:xfrm>
              <a:off x="4351122" y="6235549"/>
              <a:ext cx="3398703" cy="4517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6012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solidFill>
                    <a:srgbClr val="000000"/>
                  </a:solidFill>
                  <a:latin typeface="Arial" pitchFamily="34" charset="0"/>
                  <a:ea typeface="ＭＳ Ｐゴシック" charset="-128"/>
                </a:rPr>
                <a:t>Front-top view of </a:t>
              </a:r>
              <a:r>
                <a:rPr lang="en-US" sz="1200" b="1" dirty="0" err="1">
                  <a:solidFill>
                    <a:srgbClr val="000000"/>
                  </a:solidFill>
                  <a:latin typeface="Arial" pitchFamily="34" charset="0"/>
                  <a:ea typeface="ＭＳ Ｐゴシック" charset="-128"/>
                </a:rPr>
                <a:t>DirectINJECT</a:t>
              </a:r>
              <a:r>
                <a:rPr lang="en-US" sz="1200" b="1" dirty="0">
                  <a:solidFill>
                    <a:srgbClr val="000000"/>
                  </a:solidFill>
                  <a:latin typeface="Arial" pitchFamily="34" charset="0"/>
                  <a:ea typeface="ＭＳ Ｐゴシック" charset="-128"/>
                </a:rPr>
                <a:t> dosing system test bed 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E1FB6FC-774F-4D7F-A2B5-50B5676C6F61}"/>
                </a:ext>
              </a:extLst>
            </p:cNvPr>
            <p:cNvSpPr txBox="1"/>
            <p:nvPr/>
          </p:nvSpPr>
          <p:spPr>
            <a:xfrm>
              <a:off x="4046104" y="3785010"/>
              <a:ext cx="3895108" cy="67710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Silver Dosing, Active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Technology to continuously dose a silver biocide solution into the potable water stream</a:t>
              </a:r>
            </a:p>
          </p:txBody>
        </p:sp>
      </p:grp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35B70B7-0783-479C-6EAB-11358305200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2A846074-DAB2-8E3D-DBBF-4ADDBC137D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09DFD3D-4D85-945C-5EDF-A8BE134D1BAB}"/>
              </a:ext>
            </a:extLst>
          </p:cNvPr>
          <p:cNvGrpSpPr/>
          <p:nvPr/>
        </p:nvGrpSpPr>
        <p:grpSpPr>
          <a:xfrm>
            <a:off x="50641" y="897657"/>
            <a:ext cx="4480209" cy="2205943"/>
            <a:chOff x="93000" y="868043"/>
            <a:chExt cx="4480209" cy="220594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C9700AB-55F9-4DDC-A2EE-89B3E32389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148" t="-13928" r="-1148" b="13928"/>
            <a:stretch/>
          </p:blipFill>
          <p:spPr>
            <a:xfrm>
              <a:off x="194609" y="1070253"/>
              <a:ext cx="4227219" cy="176330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A710278-757C-41BF-A442-D11563ACD536}"/>
                </a:ext>
              </a:extLst>
            </p:cNvPr>
            <p:cNvSpPr/>
            <p:nvPr/>
          </p:nvSpPr>
          <p:spPr>
            <a:xfrm>
              <a:off x="93000" y="868043"/>
              <a:ext cx="4480209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Silver Dosing, Active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Technology to dose water with silver using a silver electrolysis reactor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FA731A7-3E45-EAB6-ACF2-B36B11818F46}"/>
                </a:ext>
              </a:extLst>
            </p:cNvPr>
            <p:cNvSpPr txBox="1"/>
            <p:nvPr/>
          </p:nvSpPr>
          <p:spPr>
            <a:xfrm>
              <a:off x="1107543" y="2796987"/>
              <a:ext cx="212269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Silver Electrolysis Reactor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E4A62F-0C7A-C266-8EB6-671859E47C50}"/>
              </a:ext>
            </a:extLst>
          </p:cNvPr>
          <p:cNvGrpSpPr/>
          <p:nvPr/>
        </p:nvGrpSpPr>
        <p:grpSpPr>
          <a:xfrm>
            <a:off x="8048515" y="795780"/>
            <a:ext cx="3991235" cy="3101755"/>
            <a:chOff x="8282085" y="868043"/>
            <a:chExt cx="3991235" cy="3101755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C8EBA8C5-0EDD-4721-B1D7-FCF1DC04B2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-4041" t="-18466" r="4041" b="18466"/>
            <a:stretch/>
          </p:blipFill>
          <p:spPr>
            <a:xfrm>
              <a:off x="8282085" y="1339726"/>
              <a:ext cx="3676648" cy="2469761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321938E-573B-4B79-947D-71FB50D81FBA}"/>
                </a:ext>
              </a:extLst>
            </p:cNvPr>
            <p:cNvSpPr/>
            <p:nvPr/>
          </p:nvSpPr>
          <p:spPr>
            <a:xfrm>
              <a:off x="8695728" y="868043"/>
              <a:ext cx="357759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Materials Compatibility with Silver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Effort to determine materials and coatings that will prevent or minimize silver plating on surfaces to maintain levels of silver in solution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D3828C5-4B54-5D53-92A5-7BE47CC7BC8A}"/>
                </a:ext>
              </a:extLst>
            </p:cNvPr>
            <p:cNvSpPr txBox="1"/>
            <p:nvPr/>
          </p:nvSpPr>
          <p:spPr>
            <a:xfrm>
              <a:off x="8717019" y="3692799"/>
              <a:ext cx="34725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316L bellows ready for </a:t>
              </a:r>
              <a:r>
                <a:rPr lang="en-US" sz="1200" b="1" dirty="0" err="1">
                  <a:latin typeface="Arial"/>
                  <a:cs typeface="Arial"/>
                </a:rPr>
                <a:t>parylene</a:t>
              </a:r>
              <a:r>
                <a:rPr lang="en-US" sz="1200" b="1" dirty="0">
                  <a:latin typeface="Arial"/>
                  <a:cs typeface="Arial"/>
                </a:rPr>
                <a:t>-C deposition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6366157"/>
      </p:ext>
    </p:extLst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007" y="35567"/>
            <a:ext cx="10769600" cy="742950"/>
          </a:xfrm>
        </p:spPr>
        <p:txBody>
          <a:bodyPr/>
          <a:lstStyle/>
          <a:p>
            <a:r>
              <a:rPr lang="en-US" sz="1500" b="0" dirty="0"/>
              <a:t>Water Recovery and Management</a:t>
            </a:r>
            <a:br>
              <a:rPr lang="en-US" sz="2000" b="0" dirty="0"/>
            </a:br>
            <a:r>
              <a:rPr lang="en-US" dirty="0"/>
              <a:t>Microbial Control and Dormancy</a:t>
            </a:r>
            <a:br>
              <a:rPr lang="en-US" dirty="0"/>
            </a:b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767779" y="4948066"/>
            <a:ext cx="227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/>
                <a:cs typeface="Arial"/>
              </a:rPr>
              <a:t>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54028C-E95B-48E8-9A9E-E21010F6EC8B}"/>
              </a:ext>
            </a:extLst>
          </p:cNvPr>
          <p:cNvSpPr/>
          <p:nvPr/>
        </p:nvSpPr>
        <p:spPr>
          <a:xfrm>
            <a:off x="786440" y="582348"/>
            <a:ext cx="9209286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2933 - Disinfection Strategy That Complies with the Potable Water Microbial Specification during Nominal and Uncrewed Ops</a:t>
            </a:r>
            <a:endParaRPr kumimoji="0" lang="en-US" sz="105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FC858CC-9011-4E77-8CDB-21B4D3F89532}"/>
              </a:ext>
            </a:extLst>
          </p:cNvPr>
          <p:cNvGrpSpPr/>
          <p:nvPr/>
        </p:nvGrpSpPr>
        <p:grpSpPr>
          <a:xfrm>
            <a:off x="507450" y="3680622"/>
            <a:ext cx="4258607" cy="2750321"/>
            <a:chOff x="419596" y="3427192"/>
            <a:chExt cx="4258607" cy="2750321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321938E-573B-4B79-947D-71FB50D81FBA}"/>
                </a:ext>
              </a:extLst>
            </p:cNvPr>
            <p:cNvSpPr/>
            <p:nvPr/>
          </p:nvSpPr>
          <p:spPr>
            <a:xfrm>
              <a:off x="419596" y="3427192"/>
              <a:ext cx="420035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Ultraviolet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Non-chemical alternative to microbial control in potable water and for biofilm prevention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1280FA6-95C6-B4E1-E286-BEF4998573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941" b="20601"/>
            <a:stretch/>
          </p:blipFill>
          <p:spPr>
            <a:xfrm rot="5400000">
              <a:off x="-6652" y="4654035"/>
              <a:ext cx="2023645" cy="1023311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E092E0F-957F-A2AF-7367-21FD27A6F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48294" y="4153868"/>
              <a:ext cx="3029909" cy="1316375"/>
            </a:xfrm>
            <a:prstGeom prst="rect">
              <a:avLst/>
            </a:prstGeom>
          </p:spPr>
        </p:pic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57217011-8AEE-2B7C-C51A-713238C72C10}"/>
                </a:ext>
              </a:extLst>
            </p:cNvPr>
            <p:cNvSpPr txBox="1"/>
            <p:nvPr/>
          </p:nvSpPr>
          <p:spPr>
            <a:xfrm>
              <a:off x="1590040" y="5528641"/>
              <a:ext cx="302990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Pipe loop experiment using UV-C side-emitting optical fiber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CDB9098-FD45-4CB7-B6BB-2E7C6D00C032}"/>
              </a:ext>
            </a:extLst>
          </p:cNvPr>
          <p:cNvGrpSpPr/>
          <p:nvPr/>
        </p:nvGrpSpPr>
        <p:grpSpPr>
          <a:xfrm>
            <a:off x="6027140" y="3632062"/>
            <a:ext cx="5420919" cy="2100965"/>
            <a:chOff x="6433298" y="3427192"/>
            <a:chExt cx="5420919" cy="210096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A710278-757C-41BF-A442-D11563ACD536}"/>
                </a:ext>
              </a:extLst>
            </p:cNvPr>
            <p:cNvSpPr/>
            <p:nvPr/>
          </p:nvSpPr>
          <p:spPr>
            <a:xfrm>
              <a:off x="7292525" y="3427192"/>
              <a:ext cx="4480209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Hydrogen Peroxide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Alternative to the start-of-the-art urine pretreatment</a:t>
              </a: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1DB877F-3A05-48D3-AD96-C0A3049989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33298" y="3995957"/>
              <a:ext cx="5420919" cy="125520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DA94997-2F93-450D-A534-8B0C623695DA}"/>
                </a:ext>
              </a:extLst>
            </p:cNvPr>
            <p:cNvSpPr txBox="1"/>
            <p:nvPr/>
          </p:nvSpPr>
          <p:spPr>
            <a:xfrm>
              <a:off x="7135132" y="5251158"/>
              <a:ext cx="40172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Three sets of Hydrogen Peroxide Pretreatment Tests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FE1B74-07E2-42F9-88D2-0E75AF0CDAD1}"/>
              </a:ext>
            </a:extLst>
          </p:cNvPr>
          <p:cNvGrpSpPr/>
          <p:nvPr/>
        </p:nvGrpSpPr>
        <p:grpSpPr>
          <a:xfrm>
            <a:off x="782842" y="888103"/>
            <a:ext cx="3620173" cy="2642219"/>
            <a:chOff x="651875" y="889956"/>
            <a:chExt cx="3620173" cy="264221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E6C54E-5EB5-411F-B3BE-6C8EA6F0D906}"/>
                </a:ext>
              </a:extLst>
            </p:cNvPr>
            <p:cNvSpPr/>
            <p:nvPr/>
          </p:nvSpPr>
          <p:spPr>
            <a:xfrm>
              <a:off x="651875" y="889956"/>
              <a:ext cx="3620173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Bromine</a:t>
              </a: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Halogen binding resins for dosing bromine for potable water disinfection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9F9F98D-F277-4E4D-ACBA-0E6C98BC34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76912" y="1547940"/>
              <a:ext cx="2451090" cy="1733122"/>
            </a:xfrm>
            <a:prstGeom prst="rect">
              <a:avLst/>
            </a:prstGeom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CF4DB8-703F-472D-8254-FE41349A19BF}"/>
                </a:ext>
              </a:extLst>
            </p:cNvPr>
            <p:cNvSpPr txBox="1"/>
            <p:nvPr/>
          </p:nvSpPr>
          <p:spPr>
            <a:xfrm>
              <a:off x="1243212" y="3255176"/>
              <a:ext cx="246689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Bromine Microbial Check Valve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C8FCD9-BDB4-80CC-0C63-F834EB98E459}"/>
              </a:ext>
            </a:extLst>
          </p:cNvPr>
          <p:cNvGrpSpPr/>
          <p:nvPr/>
        </p:nvGrpSpPr>
        <p:grpSpPr>
          <a:xfrm>
            <a:off x="5150985" y="872131"/>
            <a:ext cx="6791017" cy="2646477"/>
            <a:chOff x="5150985" y="872131"/>
            <a:chExt cx="6791017" cy="2646477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F5B543A-4523-47C1-ADB1-85A77C940A95}"/>
                </a:ext>
              </a:extLst>
            </p:cNvPr>
            <p:cNvSpPr/>
            <p:nvPr/>
          </p:nvSpPr>
          <p:spPr>
            <a:xfrm>
              <a:off x="5292810" y="872131"/>
              <a:ext cx="4209535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SilverXX</a:t>
              </a:r>
              <a:endParaRPr lang="en-US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200" i="1" dirty="0"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A passive coating that generates reactive oxygen species for disinfection and prevention of biofilm growth</a:t>
              </a:r>
              <a:endParaRPr lang="en-US" sz="12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E82B88C-30A9-4607-84F8-F137BA78C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50985" y="1581551"/>
              <a:ext cx="4778572" cy="1829753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3CCC76D-9173-4D13-A21F-A73D90F39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53209" y="2029815"/>
              <a:ext cx="1488793" cy="1488793"/>
            </a:xfrm>
            <a:prstGeom prst="rect">
              <a:avLst/>
            </a:prstGeom>
            <a:effectLst>
              <a:outerShdw blurRad="292100" dist="139700" dir="2700000" algn="ctr" rotWithShape="0">
                <a:srgbClr val="000000">
                  <a:alpha val="65000"/>
                </a:srgbClr>
              </a:outerShdw>
            </a:effec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0962BB4-D918-484D-836E-242E9F040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686854" y="872131"/>
              <a:ext cx="1829753" cy="1829753"/>
            </a:xfrm>
            <a:prstGeom prst="rect">
              <a:avLst/>
            </a:prstGeom>
          </p:spPr>
        </p:pic>
      </p:grp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1AFDF8F3-EA37-A734-80D8-FD84073B95D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8130" y="648970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7E8C16F8-7C4F-2B02-7947-615FC14BD0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1592668046"/>
      </p:ext>
    </p:extLst>
  </p:cSld>
  <p:clrMapOvr>
    <a:masterClrMapping/>
  </p:clrMapOvr>
  <p:transition advClick="0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898" y="62486"/>
            <a:ext cx="10769600" cy="742950"/>
          </a:xfrm>
        </p:spPr>
        <p:txBody>
          <a:bodyPr/>
          <a:lstStyle/>
          <a:p>
            <a:r>
              <a:rPr lang="en-US" sz="1500" b="0" dirty="0"/>
              <a:t>Water Recovery and Management</a:t>
            </a:r>
            <a:br>
              <a:rPr lang="en-US" sz="2000" b="0" dirty="0"/>
            </a:br>
            <a:r>
              <a:rPr lang="en-US" dirty="0"/>
              <a:t>Dormancy</a:t>
            </a:r>
            <a:br>
              <a:rPr lang="en-US" dirty="0"/>
            </a:b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9767779" y="4948066"/>
            <a:ext cx="2279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Arial"/>
                <a:cs typeface="Arial"/>
              </a:rPr>
              <a:t> 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ABE71D9-F087-4DDB-A989-31AA4A73FFFF}"/>
              </a:ext>
            </a:extLst>
          </p:cNvPr>
          <p:cNvSpPr/>
          <p:nvPr/>
        </p:nvSpPr>
        <p:spPr>
          <a:xfrm>
            <a:off x="746916" y="576047"/>
            <a:ext cx="9413084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Gap 2908 - Dormancy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D5A3E6-33E1-4CFF-AF23-593813BD38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510" b="-7510"/>
          <a:stretch/>
        </p:blipFill>
        <p:spPr>
          <a:xfrm>
            <a:off x="260212" y="2541444"/>
            <a:ext cx="4416978" cy="3652888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75540F-8768-D26B-AB3D-7129C50C53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B00E8F-B3BC-422C-BE8D-F4A8F1FED52A}"/>
              </a:ext>
            </a:extLst>
          </p:cNvPr>
          <p:cNvSpPr txBox="1"/>
          <p:nvPr/>
        </p:nvSpPr>
        <p:spPr>
          <a:xfrm>
            <a:off x="241335" y="911417"/>
            <a:ext cx="68423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/>
                <a:cs typeface="Arial"/>
              </a:rPr>
              <a:t>Dormancy could last for up to one year depending on the specific mission, but could be up to three years due to contingencies</a:t>
            </a:r>
          </a:p>
          <a:p>
            <a:r>
              <a:rPr lang="en-US" sz="1200" dirty="0">
                <a:latin typeface="Arial"/>
                <a:cs typeface="Arial"/>
              </a:rPr>
              <a:t>     NASA is investigating methods for: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Preventing biofilm growth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Controlling biofilm growth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/>
                <a:cs typeface="Arial"/>
              </a:rPr>
              <a:t>Removing biofilm growth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sz="1200" b="1" dirty="0">
              <a:latin typeface="Arial"/>
              <a:cs typeface="Arial"/>
            </a:endParaRPr>
          </a:p>
          <a:p>
            <a:endParaRPr lang="en-US" sz="1200" dirty="0">
              <a:latin typeface="Arial"/>
              <a:cs typeface="Arial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95A4BF8-D5B2-C55A-B3C9-415AAA9DFFAB}"/>
              </a:ext>
            </a:extLst>
          </p:cNvPr>
          <p:cNvGrpSpPr/>
          <p:nvPr/>
        </p:nvGrpSpPr>
        <p:grpSpPr>
          <a:xfrm>
            <a:off x="7165176" y="893794"/>
            <a:ext cx="5007731" cy="2997967"/>
            <a:chOff x="6942934" y="937566"/>
            <a:chExt cx="5007731" cy="2997967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39D97F7-46C2-46C9-A195-D2F916235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-1" b="8104"/>
            <a:stretch/>
          </p:blipFill>
          <p:spPr>
            <a:xfrm>
              <a:off x="6942934" y="937566"/>
              <a:ext cx="5007731" cy="278034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6E6EC9F-01DE-A883-4AD8-92E890F78F53}"/>
                </a:ext>
              </a:extLst>
            </p:cNvPr>
            <p:cNvSpPr txBox="1"/>
            <p:nvPr/>
          </p:nvSpPr>
          <p:spPr>
            <a:xfrm>
              <a:off x="7603770" y="3645102"/>
              <a:ext cx="4328018" cy="290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Microbe and Microbial Simulated Microgravity Testing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25310CF-3526-89B3-9E04-09C964D9D5D0}"/>
              </a:ext>
            </a:extLst>
          </p:cNvPr>
          <p:cNvGrpSpPr/>
          <p:nvPr/>
        </p:nvGrpSpPr>
        <p:grpSpPr>
          <a:xfrm>
            <a:off x="5077779" y="4007282"/>
            <a:ext cx="4912242" cy="2274671"/>
            <a:chOff x="5310592" y="4236243"/>
            <a:chExt cx="4912242" cy="2274671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56265B7-156A-41A3-AF59-374ECF6887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-1" b="12976"/>
            <a:stretch/>
          </p:blipFill>
          <p:spPr>
            <a:xfrm>
              <a:off x="5583438" y="4236243"/>
              <a:ext cx="4366553" cy="192024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2E81C4B-4D31-CEEE-7F3E-A0EEF23314BF}"/>
                </a:ext>
              </a:extLst>
            </p:cNvPr>
            <p:cNvSpPr txBox="1"/>
            <p:nvPr/>
          </p:nvSpPr>
          <p:spPr>
            <a:xfrm>
              <a:off x="5310592" y="6110804"/>
              <a:ext cx="49122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latin typeface="Arial"/>
                  <a:cs typeface="Arial"/>
                </a:rPr>
                <a:t>Sanuwave</a:t>
              </a:r>
              <a:r>
                <a:rPr lang="en-US" sz="1200" b="1" dirty="0">
                  <a:latin typeface="Arial"/>
                  <a:cs typeface="Arial"/>
                </a:rPr>
                <a:t> Bellows Tank and Shockwave Applicators Test Set Up</a:t>
              </a:r>
            </a:p>
            <a:p>
              <a:pPr algn="ctr"/>
              <a:r>
                <a:rPr lang="en-US" sz="800" i="1" dirty="0">
                  <a:latin typeface="Arial"/>
                  <a:cs typeface="Arial"/>
                </a:rPr>
                <a:t>Photo courtesy of </a:t>
              </a:r>
              <a:r>
                <a:rPr lang="en-US" sz="800" i="1" dirty="0" err="1">
                  <a:latin typeface="Arial"/>
                  <a:cs typeface="Arial"/>
                </a:rPr>
                <a:t>Sanuwave</a:t>
              </a:r>
              <a:endParaRPr lang="en-US" sz="800" i="1" dirty="0">
                <a:latin typeface="Arial"/>
                <a:cs typeface="Arial"/>
              </a:endParaRPr>
            </a:p>
          </p:txBody>
        </p:sp>
      </p:grp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A6DEC833-5D3C-5B33-A528-8D74984E6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3702358773"/>
      </p:ext>
    </p:extLst>
  </p:cSld>
  <p:clrMapOvr>
    <a:masterClrMapping/>
  </p:clrMapOvr>
  <p:transition advClick="0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454" y="-45791"/>
            <a:ext cx="10769600" cy="742950"/>
          </a:xfrm>
        </p:spPr>
        <p:txBody>
          <a:bodyPr/>
          <a:lstStyle/>
          <a:p>
            <a:r>
              <a:rPr lang="en-US" sz="1500" b="0" dirty="0"/>
              <a:t>Waste Management</a:t>
            </a:r>
            <a:br>
              <a:rPr lang="en-US" sz="2000" b="0" dirty="0"/>
            </a:br>
            <a:r>
              <a:rPr lang="en-US" dirty="0"/>
              <a:t>Waste Management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379663-B840-4E83-AF25-96792D411A07}"/>
              </a:ext>
            </a:extLst>
          </p:cNvPr>
          <p:cNvSpPr txBox="1"/>
          <p:nvPr/>
        </p:nvSpPr>
        <p:spPr>
          <a:xfrm>
            <a:off x="497163" y="1080737"/>
            <a:ext cx="50777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Universal Waste Management System</a:t>
            </a:r>
          </a:p>
          <a:p>
            <a:pPr algn="ctr"/>
            <a:r>
              <a:rPr lang="en-US" sz="1200" i="1" dirty="0">
                <a:latin typeface="Arial"/>
                <a:cs typeface="Arial"/>
              </a:rPr>
              <a:t>An exploration class toilet for use on long duration missions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70923D-F3C6-46C6-BC01-7CA476875B84}"/>
              </a:ext>
            </a:extLst>
          </p:cNvPr>
          <p:cNvSpPr txBox="1"/>
          <p:nvPr/>
        </p:nvSpPr>
        <p:spPr>
          <a:xfrm>
            <a:off x="6437377" y="1080737"/>
            <a:ext cx="4815742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latin typeface="Arial"/>
                <a:cs typeface="Arial"/>
              </a:rPr>
              <a:t>Fecal Can Alternate Design</a:t>
            </a:r>
          </a:p>
          <a:p>
            <a:pPr algn="ctr"/>
            <a:r>
              <a:rPr lang="en-US" sz="1200" i="1" dirty="0">
                <a:latin typeface="Arial"/>
                <a:cs typeface="Arial"/>
              </a:rPr>
              <a:t>Lower mass and volume alternative to the hard sided fecal canister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1B2874D-C7C8-47ED-A757-AFBA759AB90B}"/>
              </a:ext>
            </a:extLst>
          </p:cNvPr>
          <p:cNvSpPr/>
          <p:nvPr/>
        </p:nvSpPr>
        <p:spPr>
          <a:xfrm>
            <a:off x="769112" y="580542"/>
            <a:ext cx="9390888" cy="26161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itchFamily="2" charset="0"/>
              </a:rPr>
              <a:t>Gap 2931 -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Compact Low Logistics Commode for Exploration (Primary Toilet Systems)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E4F2DBF-2FC3-4ED3-90A2-FAF60924B69E}"/>
              </a:ext>
            </a:extLst>
          </p:cNvPr>
          <p:cNvGrpSpPr>
            <a:grpSpLocks noChangeAspect="1"/>
          </p:cNvGrpSpPr>
          <p:nvPr/>
        </p:nvGrpSpPr>
        <p:grpSpPr>
          <a:xfrm>
            <a:off x="6096000" y="2033337"/>
            <a:ext cx="5742658" cy="3205251"/>
            <a:chOff x="6096000" y="1903166"/>
            <a:chExt cx="4992316" cy="2609651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A73EA7D-D65C-4C8E-84A9-525DF183E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0" y="1903166"/>
              <a:ext cx="4992316" cy="215167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0EA5B5A-F651-4AC7-94E7-0381162AADF4}"/>
                </a:ext>
              </a:extLst>
            </p:cNvPr>
            <p:cNvSpPr txBox="1"/>
            <p:nvPr/>
          </p:nvSpPr>
          <p:spPr>
            <a:xfrm>
              <a:off x="6545047" y="4136939"/>
              <a:ext cx="4385105" cy="3758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Alternate Fecal Canister in full configuration, empty (stowed) configuration and Hard-sided Canister</a:t>
              </a:r>
              <a:endParaRPr 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AABE15-D5CA-4F7F-83B6-13DE2F86231A}"/>
              </a:ext>
            </a:extLst>
          </p:cNvPr>
          <p:cNvGrpSpPr>
            <a:grpSpLocks noChangeAspect="1"/>
          </p:cNvGrpSpPr>
          <p:nvPr/>
        </p:nvGrpSpPr>
        <p:grpSpPr>
          <a:xfrm>
            <a:off x="497163" y="1680934"/>
            <a:ext cx="5158522" cy="4123819"/>
            <a:chOff x="611501" y="1872366"/>
            <a:chExt cx="4992316" cy="39909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DF09F06-AF55-4748-A1A8-EC9C3B596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1501" y="1872366"/>
              <a:ext cx="4992316" cy="3722876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1CD6B47-5F9F-446A-BB8E-8DD4F82137CC}"/>
                </a:ext>
              </a:extLst>
            </p:cNvPr>
            <p:cNvSpPr txBox="1"/>
            <p:nvPr/>
          </p:nvSpPr>
          <p:spPr>
            <a:xfrm>
              <a:off x="1832719" y="5595242"/>
              <a:ext cx="2796871" cy="2680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Toilet on Artemis-2 vehicle</a:t>
              </a:r>
              <a:endParaRPr lang="en-US" sz="1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C01877-4B4B-FFC1-A3FD-AAF128E4775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3450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DC950606-86F8-3168-3626-01EB7C2DDE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3817925682"/>
      </p:ext>
    </p:extLst>
  </p:cSld>
  <p:clrMapOvr>
    <a:masterClrMapping/>
  </p:clrMapOvr>
  <p:transition advClick="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573" y="-71363"/>
            <a:ext cx="10769600" cy="742950"/>
          </a:xfrm>
        </p:spPr>
        <p:txBody>
          <a:bodyPr/>
          <a:lstStyle/>
          <a:p>
            <a:r>
              <a:rPr lang="en-US" sz="1500" b="0" dirty="0"/>
              <a:t>Environmental Monitoring</a:t>
            </a:r>
            <a:br>
              <a:rPr lang="en-US" sz="2000" b="0" dirty="0"/>
            </a:br>
            <a:r>
              <a:rPr lang="en-US" dirty="0"/>
              <a:t>Atmosphere Monitoring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49E7D69-6D67-4051-956F-75D384E2CA0D}"/>
              </a:ext>
            </a:extLst>
          </p:cNvPr>
          <p:cNvSpPr/>
          <p:nvPr/>
        </p:nvSpPr>
        <p:spPr>
          <a:xfrm>
            <a:off x="771877" y="579747"/>
            <a:ext cx="9388123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2899 - Major constituent and trace contaminant gas monitoring for cabin air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17244AD-B724-4518-A8CA-11C845CB39BB}"/>
              </a:ext>
            </a:extLst>
          </p:cNvPr>
          <p:cNvGrpSpPr/>
          <p:nvPr/>
        </p:nvGrpSpPr>
        <p:grpSpPr>
          <a:xfrm>
            <a:off x="5531738" y="1237623"/>
            <a:ext cx="5863649" cy="3721774"/>
            <a:chOff x="191814" y="1103868"/>
            <a:chExt cx="5863649" cy="372177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AB20D374-76B3-4E3B-915D-C37988F1B022}"/>
                </a:ext>
              </a:extLst>
            </p:cNvPr>
            <p:cNvGrpSpPr/>
            <p:nvPr/>
          </p:nvGrpSpPr>
          <p:grpSpPr>
            <a:xfrm>
              <a:off x="191814" y="1957147"/>
              <a:ext cx="5863649" cy="2868495"/>
              <a:chOff x="288743" y="2279465"/>
              <a:chExt cx="5092700" cy="2283463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288743" y="2279466"/>
                <a:ext cx="2296519" cy="2283462"/>
                <a:chOff x="315383" y="1103585"/>
                <a:chExt cx="2711595" cy="2515680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315383" y="1103585"/>
                  <a:ext cx="2711595" cy="2272751"/>
                </a:xfrm>
                <a:prstGeom prst="rect">
                  <a:avLst/>
                </a:prstGeom>
              </p:spPr>
            </p:pic>
            <p:sp>
              <p:nvSpPr>
                <p:cNvPr id="5" name="TextBox 4"/>
                <p:cNvSpPr txBox="1"/>
                <p:nvPr/>
              </p:nvSpPr>
              <p:spPr>
                <a:xfrm>
                  <a:off x="385391" y="3376336"/>
                  <a:ext cx="2582662" cy="24292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b="1" dirty="0">
                      <a:latin typeface="Arial"/>
                      <a:cs typeface="Arial"/>
                    </a:rPr>
                    <a:t>Technology Development Unit 1</a:t>
                  </a:r>
                </a:p>
              </p:txBody>
            </p:sp>
          </p:grpSp>
          <p:pic>
            <p:nvPicPr>
              <p:cNvPr id="71" name="Picture 70">
                <a:extLst>
                  <a:ext uri="{FF2B5EF4-FFF2-40B4-BE49-F238E27FC236}">
                    <a16:creationId xmlns:a16="http://schemas.microsoft.com/office/drawing/2014/main" id="{258C3B62-1C68-41EA-AE74-B274D6D84E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4869" t="2844" r="14294" b="7410"/>
              <a:stretch/>
            </p:blipFill>
            <p:spPr>
              <a:xfrm>
                <a:off x="3084924" y="2279465"/>
                <a:ext cx="2296519" cy="2062958"/>
              </a:xfrm>
              <a:prstGeom prst="rect">
                <a:avLst/>
              </a:prstGeom>
            </p:spPr>
          </p:pic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7B460817-58CD-4D1B-85CF-A3F2B780CD49}"/>
                  </a:ext>
                </a:extLst>
              </p:cNvPr>
              <p:cNvSpPr txBox="1"/>
              <p:nvPr/>
            </p:nvSpPr>
            <p:spPr>
              <a:xfrm>
                <a:off x="3139939" y="4342423"/>
                <a:ext cx="2192280" cy="2205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Technology Development Unit 2</a:t>
                </a:r>
              </a:p>
            </p:txBody>
          </p:sp>
        </p:grp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B87548-E5A5-41FE-A627-AECCE40555FB}"/>
                </a:ext>
              </a:extLst>
            </p:cNvPr>
            <p:cNvSpPr txBox="1"/>
            <p:nvPr/>
          </p:nvSpPr>
          <p:spPr>
            <a:xfrm>
              <a:off x="524332" y="1103868"/>
              <a:ext cx="5170416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Spacecraft Atmosphere Monitor</a:t>
              </a:r>
            </a:p>
            <a:p>
              <a:pPr algn="ctr"/>
              <a:r>
                <a:rPr lang="en-US" sz="1100" i="1" dirty="0">
                  <a:latin typeface="Arial"/>
                  <a:cs typeface="Arial"/>
                </a:rPr>
                <a:t>Single Instrument that Measures both Major Constituents (N</a:t>
              </a:r>
              <a:r>
                <a:rPr lang="en-US" sz="1100" i="1" baseline="-25000" dirty="0">
                  <a:latin typeface="Arial"/>
                  <a:cs typeface="Arial"/>
                </a:rPr>
                <a:t>2</a:t>
              </a:r>
              <a:r>
                <a:rPr lang="en-US" sz="1100" i="1" dirty="0">
                  <a:latin typeface="Arial"/>
                  <a:cs typeface="Arial"/>
                </a:rPr>
                <a:t>, O</a:t>
              </a:r>
              <a:r>
                <a:rPr lang="en-US" sz="1100" i="1" baseline="-25000" dirty="0">
                  <a:latin typeface="Arial"/>
                  <a:cs typeface="Arial"/>
                </a:rPr>
                <a:t>2</a:t>
              </a:r>
              <a:r>
                <a:rPr lang="en-US" sz="1100" i="1" dirty="0">
                  <a:latin typeface="Arial"/>
                  <a:cs typeface="Arial"/>
                </a:rPr>
                <a:t>, CO</a:t>
              </a:r>
              <a:r>
                <a:rPr lang="en-US" sz="1100" i="1" baseline="-25000" dirty="0">
                  <a:latin typeface="Arial"/>
                  <a:cs typeface="Arial"/>
                </a:rPr>
                <a:t>2</a:t>
              </a:r>
              <a:r>
                <a:rPr lang="en-US" sz="1100" i="1" dirty="0">
                  <a:latin typeface="Arial"/>
                  <a:cs typeface="Arial"/>
                </a:rPr>
                <a:t>, and water vapor) and trace volatile organic concentrations (e.g. benzene, alcohols) using Gas Chromatograph and Mass Spectrometry Technology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2D8F71E-A96D-4D57-AE23-B29C3A2809EA}"/>
              </a:ext>
            </a:extLst>
          </p:cNvPr>
          <p:cNvGrpSpPr>
            <a:grpSpLocks noChangeAspect="1"/>
          </p:cNvGrpSpPr>
          <p:nvPr/>
        </p:nvGrpSpPr>
        <p:grpSpPr>
          <a:xfrm>
            <a:off x="549947" y="1237623"/>
            <a:ext cx="4080657" cy="3216850"/>
            <a:chOff x="8124080" y="1305989"/>
            <a:chExt cx="3958082" cy="312022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577821-3F05-404D-A642-89A79C7C7FC1}"/>
                </a:ext>
              </a:extLst>
            </p:cNvPr>
            <p:cNvSpPr txBox="1"/>
            <p:nvPr/>
          </p:nvSpPr>
          <p:spPr>
            <a:xfrm>
              <a:off x="8363337" y="1305989"/>
              <a:ext cx="321906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Anomaly Gas Analyzer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Measures combustion gases in the spacecraft atmosphere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A48A11E-2154-4F76-8653-A8E1C6B8F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24080" y="2188420"/>
              <a:ext cx="3958082" cy="1941128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D3C7FD2-51CF-46A1-B9C2-2EE072826919}"/>
                </a:ext>
              </a:extLst>
            </p:cNvPr>
            <p:cNvSpPr txBox="1"/>
            <p:nvPr/>
          </p:nvSpPr>
          <p:spPr>
            <a:xfrm>
              <a:off x="8677606" y="4149212"/>
              <a:ext cx="29647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Anomaly Gas Analyzer During Testing</a:t>
              </a:r>
            </a:p>
          </p:txBody>
        </p:sp>
      </p:grp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A92FBA8-E149-CAAC-C0B8-F9CB2DCB0C1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48970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17E34B5A-F6F3-AA90-70B8-3F03E1321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2584792912"/>
      </p:ext>
    </p:extLst>
  </p:cSld>
  <p:clrMapOvr>
    <a:masterClrMapping/>
  </p:clrMapOvr>
  <p:transition advClick="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344" y="-59797"/>
            <a:ext cx="10769600" cy="742950"/>
          </a:xfrm>
        </p:spPr>
        <p:txBody>
          <a:bodyPr/>
          <a:lstStyle/>
          <a:p>
            <a:r>
              <a:rPr lang="en-US" sz="1500" b="0" dirty="0"/>
              <a:t>Environmental Monitoring</a:t>
            </a:r>
            <a:br>
              <a:rPr lang="en-US" sz="2000" b="0" dirty="0"/>
            </a:br>
            <a:r>
              <a:rPr lang="en-US" dirty="0"/>
              <a:t>Atmosphere Monitoring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49E7D69-6D67-4051-956F-75D384E2CA0D}"/>
              </a:ext>
            </a:extLst>
          </p:cNvPr>
          <p:cNvSpPr/>
          <p:nvPr/>
        </p:nvSpPr>
        <p:spPr>
          <a:xfrm>
            <a:off x="798606" y="580115"/>
            <a:ext cx="9388123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2899 - Major constituent and trace contaminant gas monitoring for cabin air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8B8D0FB-8283-4DAF-955C-C63E38C00227}"/>
              </a:ext>
            </a:extLst>
          </p:cNvPr>
          <p:cNvGrpSpPr/>
          <p:nvPr/>
        </p:nvGrpSpPr>
        <p:grpSpPr>
          <a:xfrm>
            <a:off x="6039563" y="1164987"/>
            <a:ext cx="4529511" cy="3490735"/>
            <a:chOff x="595942" y="1164987"/>
            <a:chExt cx="4529511" cy="349073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B87548-E5A5-41FE-A627-AECCE40555FB}"/>
                </a:ext>
              </a:extLst>
            </p:cNvPr>
            <p:cNvSpPr txBox="1"/>
            <p:nvPr/>
          </p:nvSpPr>
          <p:spPr>
            <a:xfrm>
              <a:off x="595942" y="1164987"/>
              <a:ext cx="4529511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FLIR Griffin Trace Gas Monitor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A COTS portable gas chromatograph-mass spectrometer to monitor volatile organics in the habitable volume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B5B5DF0-D7BA-4002-96B9-0683C98176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978286" y="1878372"/>
              <a:ext cx="3764822" cy="2777350"/>
              <a:chOff x="1054435" y="1746513"/>
              <a:chExt cx="4230043" cy="312054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25AD9D1-C1B1-4531-8B0F-7600F29F49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054435" y="1746513"/>
                <a:ext cx="4230043" cy="2809314"/>
              </a:xfrm>
              <a:prstGeom prst="rect">
                <a:avLst/>
              </a:prstGeom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5D3AB34-7EDA-4917-9DAB-5ABEB36F5B28}"/>
                  </a:ext>
                </a:extLst>
              </p:cNvPr>
              <p:cNvSpPr txBox="1"/>
              <p:nvPr/>
            </p:nvSpPr>
            <p:spPr>
              <a:xfrm>
                <a:off x="2047890" y="4555827"/>
                <a:ext cx="2365878" cy="3112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833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FLIR in Benchtop Testing</a:t>
                </a:r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F5EFD4D-15DF-4280-BD8C-B0B68BD0FC16}"/>
              </a:ext>
            </a:extLst>
          </p:cNvPr>
          <p:cNvGrpSpPr/>
          <p:nvPr/>
        </p:nvGrpSpPr>
        <p:grpSpPr>
          <a:xfrm>
            <a:off x="23657" y="1164987"/>
            <a:ext cx="5170416" cy="4361794"/>
            <a:chOff x="6527460" y="1325047"/>
            <a:chExt cx="5170416" cy="436179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9807BC-45EA-42F7-89E1-DCB50F5F159B}"/>
                </a:ext>
              </a:extLst>
            </p:cNvPr>
            <p:cNvSpPr txBox="1"/>
            <p:nvPr/>
          </p:nvSpPr>
          <p:spPr>
            <a:xfrm>
              <a:off x="6527460" y="1325047"/>
              <a:ext cx="517041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Air Quality Monitor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For monitoring Trace Contaminants</a:t>
              </a: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09E1255-D545-421B-B40D-11D599444A9E}"/>
                </a:ext>
              </a:extLst>
            </p:cNvPr>
            <p:cNvGrpSpPr/>
            <p:nvPr/>
          </p:nvGrpSpPr>
          <p:grpSpPr>
            <a:xfrm>
              <a:off x="7288937" y="1789926"/>
              <a:ext cx="3569563" cy="3896915"/>
              <a:chOff x="7288937" y="1789926"/>
              <a:chExt cx="3569563" cy="389691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3CA4C27B-0F0E-4B72-B1BB-544C2CF51BE8}"/>
                  </a:ext>
                </a:extLst>
              </p:cNvPr>
              <p:cNvSpPr txBox="1"/>
              <p:nvPr/>
            </p:nvSpPr>
            <p:spPr>
              <a:xfrm>
                <a:off x="8039301" y="5409842"/>
                <a:ext cx="21467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AQMs deployed on the ISS</a:t>
                </a: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064170BF-9BC3-4D20-86EB-C99974C940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288937" y="1789926"/>
                <a:ext cx="3569563" cy="3616708"/>
              </a:xfrm>
              <a:prstGeom prst="rect">
                <a:avLst/>
              </a:prstGeom>
            </p:spPr>
          </p:pic>
        </p:grpSp>
      </p:grp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ACB9CA3-5FDE-747D-EE08-3E86E4B2688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535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1982EF96-A90A-A876-7103-830496BB8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4294217858"/>
      </p:ext>
    </p:extLst>
  </p:cSld>
  <p:clrMapOvr>
    <a:masterClrMapping/>
  </p:clrMapOvr>
  <p:transition advClick="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374" y="-71363"/>
            <a:ext cx="10769600" cy="742950"/>
          </a:xfrm>
        </p:spPr>
        <p:txBody>
          <a:bodyPr/>
          <a:lstStyle/>
          <a:p>
            <a:r>
              <a:rPr lang="en-US" sz="1500" b="0" dirty="0"/>
              <a:t>Environmental Monitoring</a:t>
            </a:r>
            <a:br>
              <a:rPr lang="en-US" sz="2000" b="0" dirty="0"/>
            </a:br>
            <a:r>
              <a:rPr lang="en-US" dirty="0"/>
              <a:t>Atmosphere Monitoring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49E7D69-6D67-4051-956F-75D384E2CA0D}"/>
              </a:ext>
            </a:extLst>
          </p:cNvPr>
          <p:cNvSpPr/>
          <p:nvPr/>
        </p:nvSpPr>
        <p:spPr>
          <a:xfrm>
            <a:off x="793998" y="592063"/>
            <a:ext cx="9388123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2899 - Major constituent and trace contaminant gas monitoring for cabin air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Helvetica" panose="020B0604020202020204" pitchFamily="34" charset="0"/>
              <a:ea typeface="+mn-ea"/>
              <a:cs typeface="Helvetica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34F68E8-A514-4629-BA3D-EDA61D1BC441}"/>
              </a:ext>
            </a:extLst>
          </p:cNvPr>
          <p:cNvGrpSpPr/>
          <p:nvPr/>
        </p:nvGrpSpPr>
        <p:grpSpPr>
          <a:xfrm>
            <a:off x="38791" y="1119462"/>
            <a:ext cx="4278616" cy="4358065"/>
            <a:chOff x="211207" y="1295275"/>
            <a:chExt cx="4278616" cy="435806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AB87548-E5A5-41FE-A627-AECCE40555FB}"/>
                </a:ext>
              </a:extLst>
            </p:cNvPr>
            <p:cNvSpPr txBox="1"/>
            <p:nvPr/>
          </p:nvSpPr>
          <p:spPr>
            <a:xfrm>
              <a:off x="487308" y="1295275"/>
              <a:ext cx="3653195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Laser Air Monitor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Tunable laser diode adsorption spectroscopy to measure CO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O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water vapor, and cabin pressure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BAB1443-E646-4111-83B8-E3DDF948C6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488" b="7952"/>
            <a:stretch/>
          </p:blipFill>
          <p:spPr>
            <a:xfrm>
              <a:off x="211207" y="2012025"/>
              <a:ext cx="4278616" cy="329184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004524F-2556-4CBA-9161-1CFCB325908E}"/>
                </a:ext>
              </a:extLst>
            </p:cNvPr>
            <p:cNvSpPr txBox="1"/>
            <p:nvPr/>
          </p:nvSpPr>
          <p:spPr>
            <a:xfrm>
              <a:off x="1116257" y="5376341"/>
              <a:ext cx="211628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Orion Flight Configuration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EEAE535-2465-48AC-95F1-D48D97A20852}"/>
              </a:ext>
            </a:extLst>
          </p:cNvPr>
          <p:cNvGrpSpPr>
            <a:grpSpLocks noChangeAspect="1"/>
          </p:cNvGrpSpPr>
          <p:nvPr/>
        </p:nvGrpSpPr>
        <p:grpSpPr>
          <a:xfrm>
            <a:off x="4419680" y="1120824"/>
            <a:ext cx="3358487" cy="4549471"/>
            <a:chOff x="4443629" y="1411243"/>
            <a:chExt cx="3200400" cy="433532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DE2F27-7BAD-45B9-8D44-5F0B0AE8A4A8}"/>
                </a:ext>
              </a:extLst>
            </p:cNvPr>
            <p:cNvSpPr txBox="1"/>
            <p:nvPr/>
          </p:nvSpPr>
          <p:spPr>
            <a:xfrm>
              <a:off x="4732305" y="1411243"/>
              <a:ext cx="2506759" cy="645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Major Constituents Analyzer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Measures CO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O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N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CH</a:t>
              </a:r>
              <a:r>
                <a:rPr lang="en-US" sz="1200" i="1" baseline="-25000" dirty="0">
                  <a:latin typeface="Arial"/>
                  <a:cs typeface="Arial"/>
                </a:rPr>
                <a:t>4</a:t>
              </a:r>
              <a:r>
                <a:rPr lang="en-US" sz="1200" i="1" dirty="0">
                  <a:latin typeface="Arial"/>
                  <a:cs typeface="Arial"/>
                </a:rPr>
                <a:t>, H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and water vapor 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F67B4AA-84C3-4F6E-8716-88682D1B41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86" r="4258"/>
            <a:stretch/>
          </p:blipFill>
          <p:spPr bwMode="auto">
            <a:xfrm>
              <a:off x="4443629" y="2055177"/>
              <a:ext cx="3200400" cy="34382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700AC60-4A08-407C-BF0A-15405E173351}"/>
                </a:ext>
              </a:extLst>
            </p:cNvPr>
            <p:cNvSpPr txBox="1"/>
            <p:nvPr/>
          </p:nvSpPr>
          <p:spPr>
            <a:xfrm>
              <a:off x="4660244" y="5482606"/>
              <a:ext cx="2910958" cy="2639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Major Constituents Analyzer on the ISS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24A567-E49D-4677-BE51-8805A3D37F38}"/>
              </a:ext>
            </a:extLst>
          </p:cNvPr>
          <p:cNvGrpSpPr/>
          <p:nvPr/>
        </p:nvGrpSpPr>
        <p:grpSpPr>
          <a:xfrm>
            <a:off x="8107727" y="1117440"/>
            <a:ext cx="3474673" cy="4670713"/>
            <a:chOff x="8107727" y="1117440"/>
            <a:chExt cx="3474673" cy="467071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D925FFF-6D65-4DB6-B5D2-8F3100BE9920}"/>
                </a:ext>
              </a:extLst>
            </p:cNvPr>
            <p:cNvSpPr txBox="1"/>
            <p:nvPr/>
          </p:nvSpPr>
          <p:spPr>
            <a:xfrm>
              <a:off x="8107727" y="1117440"/>
              <a:ext cx="347467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Portable Tunable Laser Spectrometer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Measures CO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O</a:t>
              </a:r>
              <a:r>
                <a:rPr lang="en-US" sz="1200" i="1" baseline="-25000" dirty="0">
                  <a:latin typeface="Arial"/>
                  <a:cs typeface="Arial"/>
                </a:rPr>
                <a:t>2</a:t>
              </a:r>
              <a:r>
                <a:rPr lang="en-US" sz="1200" i="1" dirty="0">
                  <a:latin typeface="Arial"/>
                  <a:cs typeface="Arial"/>
                </a:rPr>
                <a:t>, and water vapor.  Multiple units can be placed in multiple locations for evaluate special difference in concentration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8E03E6B-2181-4156-AEAA-0BCFC73C3CE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84152" y="1979214"/>
              <a:ext cx="3358487" cy="3808939"/>
              <a:chOff x="8379440" y="1949015"/>
              <a:chExt cx="2487748" cy="2821414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FAFABEFC-2140-4179-BB80-DFA1A33AEC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79440" y="1949015"/>
                <a:ext cx="2487748" cy="2604979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8B4526-D5DC-4BC9-9AFC-E3DFA44C8AF0}"/>
                  </a:ext>
                </a:extLst>
              </p:cNvPr>
              <p:cNvSpPr txBox="1"/>
              <p:nvPr/>
            </p:nvSpPr>
            <p:spPr>
              <a:xfrm>
                <a:off x="8745367" y="4565246"/>
                <a:ext cx="1999766" cy="2051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8330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PTLS Sensor Feb 2023</a:t>
                </a:r>
              </a:p>
            </p:txBody>
          </p:sp>
        </p:grp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E37FB61-02DD-0E4C-455D-4140CAAB7B6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66175244-D550-88FF-72C9-F55D8C20A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1892042421"/>
      </p:ext>
    </p:extLst>
  </p:cSld>
  <p:clrMapOvr>
    <a:masterClrMapping/>
  </p:clrMapOvr>
  <p:transition advClick="0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432" y="-67839"/>
            <a:ext cx="10769600" cy="742950"/>
          </a:xfrm>
        </p:spPr>
        <p:txBody>
          <a:bodyPr/>
          <a:lstStyle/>
          <a:p>
            <a:r>
              <a:rPr lang="en-US" sz="1500" b="0" dirty="0"/>
              <a:t>Environmental Monitoring</a:t>
            </a:r>
            <a:br>
              <a:rPr lang="en-US" sz="2000" b="0" dirty="0"/>
            </a:br>
            <a:r>
              <a:rPr lang="en-US" dirty="0"/>
              <a:t>Water Monitoring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F6EDAF8-87B9-4CAB-ADD7-771820F07065}"/>
              </a:ext>
            </a:extLst>
          </p:cNvPr>
          <p:cNvSpPr/>
          <p:nvPr/>
        </p:nvSpPr>
        <p:spPr>
          <a:xfrm>
            <a:off x="814694" y="583758"/>
            <a:ext cx="5385523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2902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– In-Flight Water Quality Monitors for Quantification and Identification (TOC)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7CED055-39F4-46D4-B70D-5C569871AD7A}"/>
              </a:ext>
            </a:extLst>
          </p:cNvPr>
          <p:cNvSpPr/>
          <p:nvPr/>
        </p:nvSpPr>
        <p:spPr>
          <a:xfrm>
            <a:off x="6429643" y="421202"/>
            <a:ext cx="4615914" cy="4154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2902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– In-Flight Water Quality Monitors for Quantification and Identification (</a:t>
            </a: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Organic and Inorganic Identification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E9C8DC8-4A6D-4C01-A270-CA329E2EEB5B}"/>
              </a:ext>
            </a:extLst>
          </p:cNvPr>
          <p:cNvGrpSpPr/>
          <p:nvPr/>
        </p:nvGrpSpPr>
        <p:grpSpPr>
          <a:xfrm>
            <a:off x="202588" y="1549817"/>
            <a:ext cx="4910834" cy="4246344"/>
            <a:chOff x="202588" y="1073631"/>
            <a:chExt cx="4910834" cy="424634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ADA2B5F-228F-437A-8173-15D5FA4BC040}"/>
                </a:ext>
              </a:extLst>
            </p:cNvPr>
            <p:cNvSpPr txBox="1"/>
            <p:nvPr/>
          </p:nvSpPr>
          <p:spPr>
            <a:xfrm>
              <a:off x="202588" y="1073631"/>
              <a:ext cx="4910834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Mini-Total Organic Carbon Analyzer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Measures organic carbon in the potable water to determine if the water is safe for use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9245F34-BDBA-43E6-8458-9BEF2F99A8E9}"/>
                </a:ext>
              </a:extLst>
            </p:cNvPr>
            <p:cNvGrpSpPr/>
            <p:nvPr/>
          </p:nvGrpSpPr>
          <p:grpSpPr>
            <a:xfrm>
              <a:off x="753400" y="1985871"/>
              <a:ext cx="4073019" cy="3334104"/>
              <a:chOff x="753400" y="1985871"/>
              <a:chExt cx="4073019" cy="3334104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DE3FA2D-B5C9-4DD0-9C00-A027BCD27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53400" y="1985871"/>
                <a:ext cx="4073019" cy="3057105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9EAE00E-0C67-4A0C-B8F1-7A9FA3AF3048}"/>
                  </a:ext>
                </a:extLst>
              </p:cNvPr>
              <p:cNvSpPr txBox="1"/>
              <p:nvPr/>
            </p:nvSpPr>
            <p:spPr>
              <a:xfrm>
                <a:off x="1054265" y="5042976"/>
                <a:ext cx="320748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b="1" dirty="0" err="1">
                    <a:latin typeface="Arial"/>
                    <a:cs typeface="Arial"/>
                  </a:rPr>
                  <a:t>MiniTOCA</a:t>
                </a:r>
                <a:r>
                  <a:rPr lang="en-US" sz="1200" b="1" dirty="0">
                    <a:latin typeface="Arial"/>
                    <a:cs typeface="Arial"/>
                  </a:rPr>
                  <a:t> Engineering Development Unit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4ED749-CBCE-402B-A7C2-02D960B85B99}"/>
              </a:ext>
            </a:extLst>
          </p:cNvPr>
          <p:cNvGrpSpPr/>
          <p:nvPr/>
        </p:nvGrpSpPr>
        <p:grpSpPr>
          <a:xfrm>
            <a:off x="6263165" y="1101898"/>
            <a:ext cx="5653736" cy="4817373"/>
            <a:chOff x="6263165" y="1101898"/>
            <a:chExt cx="5653736" cy="481737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81708C-53D5-4471-967F-D3A0D9C12A4D}"/>
                </a:ext>
              </a:extLst>
            </p:cNvPr>
            <p:cNvSpPr txBox="1"/>
            <p:nvPr/>
          </p:nvSpPr>
          <p:spPr>
            <a:xfrm>
              <a:off x="6938060" y="1101898"/>
              <a:ext cx="452018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Spacecraft Water Impurity Monitor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Measures organics and inorganics in potable water using mass spectrometry and gas chromatography.  Full characterization in situ, without the need to return water samples to Earth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AA686FE-290E-4E5F-852C-559DFF8755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63165" y="2298991"/>
              <a:ext cx="5653736" cy="333523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AE5F8DB-1DC6-4B21-89F1-48FB96688EDE}"/>
                </a:ext>
              </a:extLst>
            </p:cNvPr>
            <p:cNvSpPr txBox="1"/>
            <p:nvPr/>
          </p:nvSpPr>
          <p:spPr>
            <a:xfrm>
              <a:off x="8021471" y="5642272"/>
              <a:ext cx="21371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latin typeface="Arial"/>
                  <a:cs typeface="Arial"/>
                </a:rPr>
                <a:t>SWIM Conceptual Drawing</a:t>
              </a:r>
            </a:p>
          </p:txBody>
        </p: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9A00350-8E2E-77BD-50ED-1582AA94D28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248DFAF7-1736-A0D8-58F1-5489FED8B5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799270050"/>
      </p:ext>
    </p:extLst>
  </p:cSld>
  <p:clrMapOvr>
    <a:masterClrMapping/>
  </p:clrMapOvr>
  <p:transition advClick="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C69C5268-0DA9-FDEF-0A06-7511A8B35A68}"/>
              </a:ext>
            </a:extLst>
          </p:cNvPr>
          <p:cNvGrpSpPr/>
          <p:nvPr/>
        </p:nvGrpSpPr>
        <p:grpSpPr>
          <a:xfrm>
            <a:off x="5555155" y="1068306"/>
            <a:ext cx="6385199" cy="2225904"/>
            <a:chOff x="5061005" y="1178335"/>
            <a:chExt cx="6385199" cy="222590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C965F3A-5A03-4681-B2C5-F021235173B5}"/>
                </a:ext>
              </a:extLst>
            </p:cNvPr>
            <p:cNvSpPr txBox="1"/>
            <p:nvPr/>
          </p:nvSpPr>
          <p:spPr>
            <a:xfrm>
              <a:off x="6520657" y="1178335"/>
              <a:ext cx="41408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Swab Method for Surface Microbial Monitoring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E02A1FC-C506-8DC7-5AB8-F19BC2864B5D}"/>
                </a:ext>
              </a:extLst>
            </p:cNvPr>
            <p:cNvGrpSpPr/>
            <p:nvPr/>
          </p:nvGrpSpPr>
          <p:grpSpPr>
            <a:xfrm>
              <a:off x="5061005" y="1415861"/>
              <a:ext cx="6385199" cy="1988378"/>
              <a:chOff x="4410221" y="1009654"/>
              <a:chExt cx="6385199" cy="1988378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25C02526-7B6C-478E-B97B-B2B7BBC7D04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-353" t="-1429" r="10534" b="47142"/>
              <a:stretch/>
            </p:blipFill>
            <p:spPr>
              <a:xfrm>
                <a:off x="4480560" y="1009654"/>
                <a:ext cx="6035040" cy="1737360"/>
              </a:xfrm>
              <a:prstGeom prst="rect">
                <a:avLst/>
              </a:prstGeom>
            </p:spPr>
          </p:pic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F413F06-0C4B-221B-E359-5C7F82A73F3A}"/>
                  </a:ext>
                </a:extLst>
              </p:cNvPr>
              <p:cNvSpPr/>
              <p:nvPr/>
            </p:nvSpPr>
            <p:spPr>
              <a:xfrm>
                <a:off x="4410221" y="1620891"/>
                <a:ext cx="1258765" cy="119493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9C418AB-C111-F85E-A17F-6B3B2162959B}"/>
                  </a:ext>
                </a:extLst>
              </p:cNvPr>
              <p:cNvSpPr/>
              <p:nvPr/>
            </p:nvSpPr>
            <p:spPr>
              <a:xfrm>
                <a:off x="5739325" y="2671779"/>
                <a:ext cx="4776276" cy="32625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11813D2-E9EF-D989-1DEE-B42C81FC1BD0}"/>
                  </a:ext>
                </a:extLst>
              </p:cNvPr>
              <p:cNvSpPr/>
              <p:nvPr/>
            </p:nvSpPr>
            <p:spPr>
              <a:xfrm>
                <a:off x="10367888" y="2638706"/>
                <a:ext cx="427532" cy="1925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726F98AE-6667-FF1F-CC1D-AF53D7B971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-9352" r="9352"/>
              <a:stretch/>
            </p:blipFill>
            <p:spPr>
              <a:xfrm>
                <a:off x="4554661" y="1263043"/>
                <a:ext cx="1114325" cy="1358757"/>
              </a:xfrm>
              <a:prstGeom prst="rect">
                <a:avLst/>
              </a:prstGeom>
            </p:spPr>
          </p:pic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890" y="-68772"/>
            <a:ext cx="10769600" cy="742950"/>
          </a:xfrm>
        </p:spPr>
        <p:txBody>
          <a:bodyPr/>
          <a:lstStyle/>
          <a:p>
            <a:r>
              <a:rPr lang="en-US" sz="1500" b="0" dirty="0"/>
              <a:t>Environmental Monitoring</a:t>
            </a:r>
            <a:br>
              <a:rPr lang="en-US" sz="2000" b="0" dirty="0"/>
            </a:br>
            <a:r>
              <a:rPr lang="en-US" dirty="0"/>
              <a:t>Microbial Monitoring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16DDD10-0FBA-4041-939C-220BE02A0617}"/>
              </a:ext>
            </a:extLst>
          </p:cNvPr>
          <p:cNvSpPr/>
          <p:nvPr/>
        </p:nvSpPr>
        <p:spPr>
          <a:xfrm>
            <a:off x="847020" y="588985"/>
            <a:ext cx="9312980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2900 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– On-board monitors that measure particles in the crew respiratory hazard range, survive dormancy, and work in low pressure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A07A59A-C819-C421-220B-8CCA5F9D039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720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3DFBC301-20CF-698E-146D-A10AFA3CB1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3C3315D-9076-1D4D-0865-049B89F8B7EA}"/>
              </a:ext>
            </a:extLst>
          </p:cNvPr>
          <p:cNvGrpSpPr/>
          <p:nvPr/>
        </p:nvGrpSpPr>
        <p:grpSpPr>
          <a:xfrm>
            <a:off x="200771" y="926272"/>
            <a:ext cx="3950120" cy="1789819"/>
            <a:chOff x="136023" y="929986"/>
            <a:chExt cx="3950120" cy="1789819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0E8C8E0F-8EA8-65AB-3AB0-5B54EB966345}"/>
                </a:ext>
              </a:extLst>
            </p:cNvPr>
            <p:cNvGrpSpPr/>
            <p:nvPr/>
          </p:nvGrpSpPr>
          <p:grpSpPr>
            <a:xfrm>
              <a:off x="1098766" y="1474957"/>
              <a:ext cx="2226593" cy="1244848"/>
              <a:chOff x="1430967" y="1502935"/>
              <a:chExt cx="2226593" cy="1244848"/>
            </a:xfrm>
          </p:grpSpPr>
          <p:pic>
            <p:nvPicPr>
              <p:cNvPr id="90" name="Content Placeholder 6">
                <a:hlinkClick r:id="rId4"/>
                <a:extLst>
                  <a:ext uri="{FF2B5EF4-FFF2-40B4-BE49-F238E27FC236}">
                    <a16:creationId xmlns:a16="http://schemas.microsoft.com/office/drawing/2014/main" id="{8C95B1AD-21A7-4287-9033-29D618EF9E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 bwMode="auto">
              <a:xfrm>
                <a:off x="2212063" y="1502935"/>
                <a:ext cx="1445497" cy="1244848"/>
              </a:xfrm>
              <a:prstGeom prst="rect">
                <a:avLst/>
              </a:prstGeom>
              <a:noFill/>
              <a:ln>
                <a:noFill/>
              </a:ln>
              <a:extLst>
                <a:ext uri="{FAA26D3D-D897-4be2-8F04-BA451C77F1D7}">
                  <ma14:placeholderFlag xmlns="" xmlns:ma14="http://schemas.microsoft.com/office/mac/drawingml/2011/main" val="1"/>
                </a:ex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63DCCA5-EB9C-4DDB-A751-35E7F5AD9BB1}"/>
                  </a:ext>
                </a:extLst>
              </p:cNvPr>
              <p:cNvSpPr txBox="1"/>
              <p:nvPr/>
            </p:nvSpPr>
            <p:spPr>
              <a:xfrm>
                <a:off x="1558576" y="2166766"/>
                <a:ext cx="1621946" cy="182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MinION 1.0 (on ISS)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41CDD1D2-4746-41AF-B485-0BB8DAF12BB7}"/>
                  </a:ext>
                </a:extLst>
              </p:cNvPr>
              <p:cNvSpPr txBox="1"/>
              <p:nvPr/>
            </p:nvSpPr>
            <p:spPr>
              <a:xfrm>
                <a:off x="1430967" y="1550962"/>
                <a:ext cx="908705" cy="182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MinION</a:t>
                </a:r>
                <a:r>
                  <a:rPr lang="en-US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 2.0</a:t>
                </a: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C6CE83B-DAD3-AEBE-E2A6-52DB8CCE833B}"/>
                </a:ext>
              </a:extLst>
            </p:cNvPr>
            <p:cNvSpPr txBox="1"/>
            <p:nvPr/>
          </p:nvSpPr>
          <p:spPr>
            <a:xfrm>
              <a:off x="136023" y="929986"/>
              <a:ext cx="395012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 err="1">
                  <a:latin typeface="Arial"/>
                  <a:cs typeface="Arial"/>
                </a:rPr>
                <a:t>BioMole</a:t>
              </a:r>
              <a:r>
                <a:rPr lang="en-US" sz="1400" b="1" dirty="0">
                  <a:latin typeface="Arial"/>
                  <a:cs typeface="Arial"/>
                </a:rPr>
                <a:t>/</a:t>
              </a:r>
              <a:r>
                <a:rPr lang="en-US" sz="1400" b="1" dirty="0" err="1">
                  <a:latin typeface="Arial"/>
                  <a:cs typeface="Arial"/>
                </a:rPr>
                <a:t>MinION</a:t>
              </a:r>
              <a:endParaRPr lang="en-US" sz="1400" b="1" dirty="0">
                <a:latin typeface="Arial"/>
                <a:cs typeface="Arial"/>
              </a:endParaRP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Biomolecule sequencer for in-flight microbial monitoring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CCB640C-ABAB-6CC4-5434-8C34BA7AE706}"/>
              </a:ext>
            </a:extLst>
          </p:cNvPr>
          <p:cNvGrpSpPr/>
          <p:nvPr/>
        </p:nvGrpSpPr>
        <p:grpSpPr>
          <a:xfrm>
            <a:off x="308770" y="3020845"/>
            <a:ext cx="6548063" cy="1846736"/>
            <a:chOff x="308770" y="3020845"/>
            <a:chExt cx="6548063" cy="184673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4A31715-436E-EB43-2A19-C9775F30AAD9}"/>
                </a:ext>
              </a:extLst>
            </p:cNvPr>
            <p:cNvGrpSpPr/>
            <p:nvPr/>
          </p:nvGrpSpPr>
          <p:grpSpPr>
            <a:xfrm>
              <a:off x="308770" y="3020845"/>
              <a:ext cx="6548063" cy="1846736"/>
              <a:chOff x="4194105" y="2778473"/>
              <a:chExt cx="6548063" cy="1846736"/>
            </a:xfrm>
          </p:grpSpPr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619B623B-D226-4F06-BFEA-C92D471198FB}"/>
                  </a:ext>
                </a:extLst>
              </p:cNvPr>
              <p:cNvGrpSpPr/>
              <p:nvPr/>
            </p:nvGrpSpPr>
            <p:grpSpPr>
              <a:xfrm>
                <a:off x="4194105" y="2778473"/>
                <a:ext cx="6548063" cy="1819523"/>
                <a:chOff x="4055159" y="508904"/>
                <a:chExt cx="7917030" cy="2169944"/>
              </a:xfrm>
            </p:grpSpPr>
            <p:pic>
              <p:nvPicPr>
                <p:cNvPr id="87" name="Picture 86">
                  <a:extLst>
                    <a:ext uri="{FF2B5EF4-FFF2-40B4-BE49-F238E27FC236}">
                      <a16:creationId xmlns:a16="http://schemas.microsoft.com/office/drawing/2014/main" id="{3797E93F-9F38-4542-9B93-C4208B8DBD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55159" y="809549"/>
                  <a:ext cx="7917030" cy="1869299"/>
                </a:xfrm>
                <a:prstGeom prst="rect">
                  <a:avLst/>
                </a:prstGeom>
              </p:spPr>
            </p:pic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86CFC5A0-7DEB-4558-A1C0-BE08C9AA58D4}"/>
                    </a:ext>
                  </a:extLst>
                </p:cNvPr>
                <p:cNvSpPr txBox="1"/>
                <p:nvPr/>
              </p:nvSpPr>
              <p:spPr>
                <a:xfrm>
                  <a:off x="5809748" y="508904"/>
                  <a:ext cx="5035349" cy="3670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latin typeface="Arial"/>
                      <a:cs typeface="Arial"/>
                    </a:rPr>
                    <a:t>Syringe Method for Water Microbial Monitoring</a:t>
                  </a:r>
                </a:p>
              </p:txBody>
            </p:sp>
          </p:grp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DF15F93C-C422-7EEF-FF2E-F2C32BADF4A8}"/>
                  </a:ext>
                </a:extLst>
              </p:cNvPr>
              <p:cNvSpPr/>
              <p:nvPr/>
            </p:nvSpPr>
            <p:spPr>
              <a:xfrm>
                <a:off x="4249752" y="4378988"/>
                <a:ext cx="171214" cy="2462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BFEB0B2-9ADC-E4FC-0C7B-873D8909BF60}"/>
                  </a:ext>
                </a:extLst>
              </p:cNvPr>
              <p:cNvSpPr/>
              <p:nvPr/>
            </p:nvSpPr>
            <p:spPr>
              <a:xfrm>
                <a:off x="7702261" y="4079941"/>
                <a:ext cx="171214" cy="2462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CCCDD76-5C52-4683-D829-D331FA960FF0}"/>
                  </a:ext>
                </a:extLst>
              </p:cNvPr>
              <p:cNvSpPr/>
              <p:nvPr/>
            </p:nvSpPr>
            <p:spPr>
              <a:xfrm>
                <a:off x="5559694" y="3975640"/>
                <a:ext cx="171214" cy="2462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8679057-6F9A-15DA-0D53-F612DA8F420F}"/>
                </a:ext>
              </a:extLst>
            </p:cNvPr>
            <p:cNvSpPr/>
            <p:nvPr/>
          </p:nvSpPr>
          <p:spPr>
            <a:xfrm>
              <a:off x="3941892" y="4401307"/>
              <a:ext cx="268641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C9418A5-701F-1BCA-9DAF-9F08C8B7ED4B}"/>
              </a:ext>
            </a:extLst>
          </p:cNvPr>
          <p:cNvGrpSpPr/>
          <p:nvPr/>
        </p:nvGrpSpPr>
        <p:grpSpPr>
          <a:xfrm>
            <a:off x="3902533" y="4591727"/>
            <a:ext cx="8161326" cy="1840992"/>
            <a:chOff x="3941892" y="4573032"/>
            <a:chExt cx="8161326" cy="184099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D73BE1F2-4948-39A4-845F-AE6C3EACCA41}"/>
                </a:ext>
              </a:extLst>
            </p:cNvPr>
            <p:cNvGrpSpPr/>
            <p:nvPr/>
          </p:nvGrpSpPr>
          <p:grpSpPr>
            <a:xfrm>
              <a:off x="3941892" y="4573032"/>
              <a:ext cx="8161326" cy="1840992"/>
              <a:chOff x="2879612" y="4502099"/>
              <a:chExt cx="8161326" cy="1840992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95827DBC-5267-49EE-9CB9-81478417A7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01" t="6327" r="73041" b="60961"/>
              <a:stretch/>
            </p:blipFill>
            <p:spPr>
              <a:xfrm>
                <a:off x="2890172" y="4614565"/>
                <a:ext cx="1543415" cy="1486575"/>
              </a:xfrm>
              <a:prstGeom prst="rect">
                <a:avLst/>
              </a:prstGeom>
            </p:spPr>
          </p:pic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9F28A7F1-CCF1-3724-F5A6-1F9946632CDF}"/>
                  </a:ext>
                </a:extLst>
              </p:cNvPr>
              <p:cNvGrpSpPr/>
              <p:nvPr/>
            </p:nvGrpSpPr>
            <p:grpSpPr>
              <a:xfrm>
                <a:off x="4492875" y="4502099"/>
                <a:ext cx="6548063" cy="1819523"/>
                <a:chOff x="4055159" y="508904"/>
                <a:chExt cx="7917030" cy="2169944"/>
              </a:xfrm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3AC7D60F-D9DD-CB19-9AA1-E1BBBEE467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055159" y="809549"/>
                  <a:ext cx="7917030" cy="1869299"/>
                </a:xfrm>
                <a:prstGeom prst="rect">
                  <a:avLst/>
                </a:prstGeom>
              </p:spPr>
            </p:pic>
            <p:sp>
              <p:nvSpPr>
                <p:cNvPr id="19" name="TextBox 18">
                  <a:extLst>
                    <a:ext uri="{FF2B5EF4-FFF2-40B4-BE49-F238E27FC236}">
                      <a16:creationId xmlns:a16="http://schemas.microsoft.com/office/drawing/2014/main" id="{6BC48537-F2C3-B7E7-4105-ACD0C1A0A96B}"/>
                    </a:ext>
                  </a:extLst>
                </p:cNvPr>
                <p:cNvSpPr txBox="1"/>
                <p:nvPr/>
              </p:nvSpPr>
              <p:spPr>
                <a:xfrm>
                  <a:off x="5959953" y="508904"/>
                  <a:ext cx="4734938" cy="3670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400" b="1" dirty="0">
                      <a:latin typeface="Arial"/>
                      <a:cs typeface="Arial"/>
                    </a:rPr>
                    <a:t>Syringe Method for Air Microbial Monitoring</a:t>
                  </a:r>
                </a:p>
              </p:txBody>
            </p:sp>
          </p:grp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3AEC699B-8A6D-9809-D20F-B0293AD123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146399" y="5216572"/>
                <a:ext cx="760231" cy="321335"/>
              </a:xfrm>
              <a:prstGeom prst="rect">
                <a:avLst/>
              </a:prstGeom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C3ED30D-0409-254A-64DE-5823189E4C00}"/>
                  </a:ext>
                </a:extLst>
              </p:cNvPr>
              <p:cNvSpPr/>
              <p:nvPr/>
            </p:nvSpPr>
            <p:spPr>
              <a:xfrm>
                <a:off x="5857001" y="5678052"/>
                <a:ext cx="171214" cy="2462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9284559F-BBD0-68AD-C2A8-7A8777C898B3}"/>
                  </a:ext>
                </a:extLst>
              </p:cNvPr>
              <p:cNvSpPr/>
              <p:nvPr/>
            </p:nvSpPr>
            <p:spPr>
              <a:xfrm>
                <a:off x="4563023" y="6096870"/>
                <a:ext cx="171214" cy="2462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0BAF112-BA0F-EA94-60BF-361EE48E03EC}"/>
                  </a:ext>
                </a:extLst>
              </p:cNvPr>
              <p:cNvSpPr/>
              <p:nvPr/>
            </p:nvSpPr>
            <p:spPr>
              <a:xfrm>
                <a:off x="7950601" y="5838403"/>
                <a:ext cx="171214" cy="2462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2140DBA-EB4B-9AE6-7254-41E9D28E1FC9}"/>
                  </a:ext>
                </a:extLst>
              </p:cNvPr>
              <p:cNvSpPr txBox="1"/>
              <p:nvPr/>
            </p:nvSpPr>
            <p:spPr>
              <a:xfrm flipH="1">
                <a:off x="2879612" y="6060012"/>
                <a:ext cx="1401307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 Nova Cond Light" panose="020B0306020202020204" pitchFamily="34" charset="0"/>
                    <a:cs typeface="Arial"/>
                  </a:rPr>
                  <a:t>Collect air sample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763D2955-991C-ECCD-B988-FCF074400833}"/>
                </a:ext>
              </a:extLst>
            </p:cNvPr>
            <p:cNvSpPr/>
            <p:nvPr/>
          </p:nvSpPr>
          <p:spPr>
            <a:xfrm>
              <a:off x="9177555" y="5904319"/>
              <a:ext cx="268641" cy="246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4451157"/>
      </p:ext>
    </p:extLst>
  </p:cSld>
  <p:clrMapOvr>
    <a:masterClrMapping/>
  </p:clrMapOvr>
  <p:transition advClick="0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569" y="-71363"/>
            <a:ext cx="10769600" cy="742950"/>
          </a:xfrm>
        </p:spPr>
        <p:txBody>
          <a:bodyPr/>
          <a:lstStyle/>
          <a:p>
            <a:r>
              <a:rPr lang="en-US" sz="1500" b="0" dirty="0"/>
              <a:t>Environmental Monitoring</a:t>
            </a:r>
            <a:br>
              <a:rPr lang="en-US" sz="2000" b="0" dirty="0"/>
            </a:br>
            <a:r>
              <a:rPr lang="en-US" dirty="0"/>
              <a:t>Particulate Monitoring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16DDD10-0FBA-4041-939C-220BE02A0617}"/>
              </a:ext>
            </a:extLst>
          </p:cNvPr>
          <p:cNvSpPr/>
          <p:nvPr/>
        </p:nvSpPr>
        <p:spPr>
          <a:xfrm>
            <a:off x="766569" y="592966"/>
            <a:ext cx="9312980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2900 </a:t>
            </a:r>
            <a:r>
              <a:rPr kumimoji="0" lang="en-US" sz="105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– On-board monitors that measure particles in the crew respiratory hazard range, survive dormancy, and work in low pressure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440D29D-B8A8-34B5-9218-CB6ED59E05ED}"/>
              </a:ext>
            </a:extLst>
          </p:cNvPr>
          <p:cNvGrpSpPr/>
          <p:nvPr/>
        </p:nvGrpSpPr>
        <p:grpSpPr>
          <a:xfrm>
            <a:off x="1308517" y="1335916"/>
            <a:ext cx="2910539" cy="4623228"/>
            <a:chOff x="1451612" y="1156819"/>
            <a:chExt cx="2910539" cy="462322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90D3BA0-B6D4-4887-A37D-ED94D53D54D0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817573" y="1906117"/>
              <a:ext cx="2124076" cy="3873930"/>
              <a:chOff x="9050969" y="2161365"/>
              <a:chExt cx="2291159" cy="4178659"/>
            </a:xfrm>
          </p:grpSpPr>
          <p:pic>
            <p:nvPicPr>
              <p:cNvPr id="77" name="Picture 76">
                <a:extLst>
                  <a:ext uri="{FF2B5EF4-FFF2-40B4-BE49-F238E27FC236}">
                    <a16:creationId xmlns:a16="http://schemas.microsoft.com/office/drawing/2014/main" id="{1B902E0C-88E2-45F2-8A73-158F392F19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rot="16200000">
                <a:off x="8346695" y="2865639"/>
                <a:ext cx="3699706" cy="2291158"/>
              </a:xfrm>
              <a:prstGeom prst="rect">
                <a:avLst/>
              </a:prstGeom>
            </p:spPr>
          </p:pic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296475A-3F5F-4768-938A-8DB45406158D}"/>
                  </a:ext>
                </a:extLst>
              </p:cNvPr>
              <p:cNvSpPr txBox="1"/>
              <p:nvPr/>
            </p:nvSpPr>
            <p:spPr>
              <a:xfrm>
                <a:off x="9274503" y="5842044"/>
                <a:ext cx="2067625" cy="4979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APM in the ISS US Laboratory Module</a:t>
                </a:r>
              </a:p>
            </p:txBody>
          </p:sp>
        </p:grp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84D69D6-C604-4B10-83C9-856EF6F01D5D}"/>
                </a:ext>
              </a:extLst>
            </p:cNvPr>
            <p:cNvSpPr txBox="1"/>
            <p:nvPr/>
          </p:nvSpPr>
          <p:spPr>
            <a:xfrm>
              <a:off x="1451612" y="1156819"/>
              <a:ext cx="2910539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Airborne Particulate Monitor</a:t>
              </a:r>
              <a:endParaRPr lang="en-US" sz="1200" dirty="0">
                <a:latin typeface="Arial"/>
                <a:cs typeface="Arial"/>
              </a:endParaRP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Measures a range of particle size and concentrations</a:t>
              </a: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CC74E6A-B3E8-B2D7-DFAD-6A8080588DD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D3FDC6-17EE-62E9-9980-1DC2D7DC396F}"/>
              </a:ext>
            </a:extLst>
          </p:cNvPr>
          <p:cNvGrpSpPr/>
          <p:nvPr/>
        </p:nvGrpSpPr>
        <p:grpSpPr>
          <a:xfrm>
            <a:off x="5095462" y="1335916"/>
            <a:ext cx="6802291" cy="3846981"/>
            <a:chOff x="5253818" y="1476665"/>
            <a:chExt cx="6802291" cy="3846981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8278960-0FD9-4C34-86C5-EFE4E69FE7B3}"/>
                </a:ext>
              </a:extLst>
            </p:cNvPr>
            <p:cNvSpPr txBox="1"/>
            <p:nvPr/>
          </p:nvSpPr>
          <p:spPr>
            <a:xfrm>
              <a:off x="6006808" y="1476665"/>
              <a:ext cx="4342243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Exploration Particulate Monitor Instrument Suite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A suite of instruments for aerosol monitoring on future space missions</a:t>
              </a:r>
              <a:endParaRPr lang="en-US" sz="1100" i="1" dirty="0">
                <a:latin typeface="Arial"/>
                <a:cs typeface="Arial"/>
              </a:endParaRP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788E621-791B-42B4-AA38-16A699A6E5C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253818" y="2242310"/>
              <a:ext cx="2019213" cy="2869483"/>
              <a:chOff x="8273925" y="1088266"/>
              <a:chExt cx="1886075" cy="2680281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16D406A0-BFD6-450A-A038-01C765734F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73925" y="1088266"/>
                <a:ext cx="1886075" cy="2123530"/>
              </a:xfrm>
              <a:prstGeom prst="rect">
                <a:avLst/>
              </a:prstGeom>
            </p:spPr>
          </p:pic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D6A20CD-F21E-494D-BA0C-6AE94E745D23}"/>
                  </a:ext>
                </a:extLst>
              </p:cNvPr>
              <p:cNvSpPr txBox="1"/>
              <p:nvPr/>
            </p:nvSpPr>
            <p:spPr>
              <a:xfrm>
                <a:off x="8334260" y="3222330"/>
                <a:ext cx="1737705" cy="5462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Small size particle counter</a:t>
                </a:r>
              </a:p>
              <a:p>
                <a:pPr algn="ctr"/>
                <a:r>
                  <a:rPr lang="en-US" sz="800" i="1" dirty="0">
                    <a:latin typeface="Arial"/>
                    <a:cs typeface="Arial"/>
                  </a:rPr>
                  <a:t>Photo courtesy of Aerosol Dynamics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4EF6693-079D-455F-A7A1-DF828081C563}"/>
                </a:ext>
              </a:extLst>
            </p:cNvPr>
            <p:cNvGrpSpPr/>
            <p:nvPr/>
          </p:nvGrpSpPr>
          <p:grpSpPr>
            <a:xfrm>
              <a:off x="9412765" y="2221298"/>
              <a:ext cx="2643344" cy="3075161"/>
              <a:chOff x="9426119" y="2187270"/>
              <a:chExt cx="2643344" cy="3075161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1A9B0E12-01C6-4D9D-A735-AC3D8CA368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158987" y="2187270"/>
                <a:ext cx="992171" cy="502759"/>
              </a:xfrm>
              <a:prstGeom prst="rect">
                <a:avLst/>
              </a:prstGeom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A66CF66-AC9E-4686-B1F1-0A2F811C82CF}"/>
                  </a:ext>
                </a:extLst>
              </p:cNvPr>
              <p:cNvSpPr txBox="1"/>
              <p:nvPr/>
            </p:nvSpPr>
            <p:spPr>
              <a:xfrm>
                <a:off x="9466579" y="4492990"/>
                <a:ext cx="260288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Aerosol sampler and sensor that distinguishes between cabin dust, lunar dust and smoke</a:t>
                </a:r>
              </a:p>
              <a:p>
                <a:pPr algn="ctr"/>
                <a:r>
                  <a:rPr lang="en-US" sz="800" i="1" dirty="0">
                    <a:latin typeface="Arial"/>
                    <a:cs typeface="Arial"/>
                  </a:rPr>
                  <a:t>Photo courtesy of </a:t>
                </a:r>
                <a:r>
                  <a:rPr lang="en-US" sz="800" i="1" dirty="0" err="1">
                    <a:latin typeface="Arial"/>
                    <a:cs typeface="Arial"/>
                  </a:rPr>
                  <a:t>telosair</a:t>
                </a:r>
                <a:endParaRPr lang="en-US" sz="800" i="1" dirty="0">
                  <a:latin typeface="Arial"/>
                  <a:cs typeface="Arial"/>
                </a:endParaRPr>
              </a:p>
            </p:txBody>
          </p: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005866F0-4EF1-4E01-A5B3-2C8FACDE6A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426119" y="2687868"/>
                <a:ext cx="2643344" cy="1764536"/>
              </a:xfrm>
              <a:prstGeom prst="rect">
                <a:avLst/>
              </a:prstGeom>
            </p:spPr>
          </p:pic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E55FB79-D2FE-0DC2-E0E0-30AAE592B210}"/>
                </a:ext>
              </a:extLst>
            </p:cNvPr>
            <p:cNvGrpSpPr/>
            <p:nvPr/>
          </p:nvGrpSpPr>
          <p:grpSpPr>
            <a:xfrm>
              <a:off x="7501160" y="2221298"/>
              <a:ext cx="1728104" cy="3102348"/>
              <a:chOff x="7501160" y="2221298"/>
              <a:chExt cx="1728104" cy="3102348"/>
            </a:xfrm>
          </p:grpSpPr>
          <p:pic>
            <p:nvPicPr>
              <p:cNvPr id="80" name="Picture 79">
                <a:extLst>
                  <a:ext uri="{FF2B5EF4-FFF2-40B4-BE49-F238E27FC236}">
                    <a16:creationId xmlns:a16="http://schemas.microsoft.com/office/drawing/2014/main" id="{8E30632F-65B3-46EC-AD4D-D0F5EA3A05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t="-1" b="77721"/>
              <a:stretch/>
            </p:blipFill>
            <p:spPr>
              <a:xfrm>
                <a:off x="7697694" y="2221298"/>
                <a:ext cx="1330869" cy="548640"/>
              </a:xfrm>
              <a:prstGeom prst="rect">
                <a:avLst/>
              </a:prstGeom>
            </p:spPr>
          </p:pic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27C91765-EF5F-4643-9F7F-8F9375601361}"/>
                  </a:ext>
                </a:extLst>
              </p:cNvPr>
              <p:cNvSpPr txBox="1"/>
              <p:nvPr/>
            </p:nvSpPr>
            <p:spPr>
              <a:xfrm>
                <a:off x="7514193" y="4615760"/>
                <a:ext cx="171507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dirty="0">
                    <a:latin typeface="Arial"/>
                    <a:cs typeface="Arial"/>
                  </a:rPr>
                  <a:t>Mass concentration gravimetric sensor</a:t>
                </a:r>
              </a:p>
              <a:p>
                <a:pPr algn="ctr"/>
                <a:r>
                  <a:rPr lang="en-US" sz="800" i="1" dirty="0">
                    <a:latin typeface="Arial"/>
                    <a:cs typeface="Arial"/>
                  </a:rPr>
                  <a:t>Photo courtesy of Access Sensor Technologies</a:t>
                </a: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84914BC7-7269-8A72-177C-86ADB42932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t="5004" b="10003"/>
              <a:stretch/>
            </p:blipFill>
            <p:spPr>
              <a:xfrm>
                <a:off x="7501160" y="2758552"/>
                <a:ext cx="1723936" cy="1816387"/>
              </a:xfrm>
              <a:prstGeom prst="rect">
                <a:avLst/>
              </a:prstGeom>
            </p:spPr>
          </p:pic>
        </p:grpSp>
      </p:grp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58BEE7C-F5FD-C401-F573-038812F9C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970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  <a:endParaRPr lang="en-US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300201"/>
      </p:ext>
    </p:extLst>
  </p:cSld>
  <p:clrMapOvr>
    <a:masterClrMapping/>
  </p:clrMapOvr>
  <p:transition advClick="0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6454" y="-78600"/>
            <a:ext cx="10769600" cy="742950"/>
          </a:xfrm>
        </p:spPr>
        <p:txBody>
          <a:bodyPr/>
          <a:lstStyle/>
          <a:p>
            <a:r>
              <a:rPr lang="en-US" sz="1500" b="0" dirty="0"/>
              <a:t>Acoustic Control</a:t>
            </a:r>
            <a:br>
              <a:rPr lang="en-US" sz="2000" b="0" dirty="0"/>
            </a:br>
            <a:r>
              <a:rPr lang="en-US" dirty="0"/>
              <a:t>Acoustic Control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B1AA57-62DA-4AF8-A96D-375EC2D2D6E5}"/>
              </a:ext>
            </a:extLst>
          </p:cNvPr>
          <p:cNvSpPr/>
          <p:nvPr/>
        </p:nvSpPr>
        <p:spPr>
          <a:xfrm>
            <a:off x="766454" y="593572"/>
            <a:ext cx="9311728" cy="2539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Gap 2959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 – Acoustic Monitoring and Control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F4B3F2-C140-491D-B6E3-B198BBEF1E3A}"/>
              </a:ext>
            </a:extLst>
          </p:cNvPr>
          <p:cNvGrpSpPr/>
          <p:nvPr/>
        </p:nvGrpSpPr>
        <p:grpSpPr>
          <a:xfrm>
            <a:off x="622448" y="929293"/>
            <a:ext cx="5077736" cy="5224342"/>
            <a:chOff x="692287" y="1075828"/>
            <a:chExt cx="5077736" cy="522434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0379663-B840-4E83-AF25-96792D411A07}"/>
                </a:ext>
              </a:extLst>
            </p:cNvPr>
            <p:cNvSpPr txBox="1"/>
            <p:nvPr/>
          </p:nvSpPr>
          <p:spPr>
            <a:xfrm>
              <a:off x="692287" y="1075828"/>
              <a:ext cx="5077736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Quiet Fans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Fans designed to meet noise requirements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246E7F-A480-4395-8811-E086506A03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19727" y="1672914"/>
              <a:ext cx="3632467" cy="4165591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6CF616-6136-478A-8DAF-465F145F1A37}"/>
                </a:ext>
              </a:extLst>
            </p:cNvPr>
            <p:cNvSpPr txBox="1"/>
            <p:nvPr/>
          </p:nvSpPr>
          <p:spPr>
            <a:xfrm>
              <a:off x="1419727" y="5838505"/>
              <a:ext cx="379610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Prototype quiet fan built for acoustic and aerodynamic testing to verify the design concept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7CFD788-173E-4FD6-AED0-DF5BB365A3F2}"/>
              </a:ext>
            </a:extLst>
          </p:cNvPr>
          <p:cNvGrpSpPr/>
          <p:nvPr/>
        </p:nvGrpSpPr>
        <p:grpSpPr>
          <a:xfrm>
            <a:off x="6976171" y="929293"/>
            <a:ext cx="3796104" cy="5370877"/>
            <a:chOff x="7062396" y="1080737"/>
            <a:chExt cx="3796104" cy="5370877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770923D-F3C6-46C6-BC01-7CA476875B84}"/>
                </a:ext>
              </a:extLst>
            </p:cNvPr>
            <p:cNvSpPr txBox="1"/>
            <p:nvPr/>
          </p:nvSpPr>
          <p:spPr>
            <a:xfrm>
              <a:off x="7274945" y="1080737"/>
              <a:ext cx="3140604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latin typeface="Arial"/>
                  <a:cs typeface="Arial"/>
                </a:rPr>
                <a:t>Noise Abatement</a:t>
              </a:r>
            </a:p>
            <a:p>
              <a:pPr algn="ctr"/>
              <a:r>
                <a:rPr lang="en-US" sz="1200" i="1" dirty="0">
                  <a:latin typeface="Arial"/>
                  <a:cs typeface="Arial"/>
                </a:rPr>
                <a:t>Noise mitigation along the propagation path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DC102A1-87C0-4002-AAA7-469362EE2B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57212" y="1617810"/>
              <a:ext cx="3140605" cy="418747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A265D34-D0D3-46B2-936D-C59E40AAC55A}"/>
                </a:ext>
              </a:extLst>
            </p:cNvPr>
            <p:cNvSpPr txBox="1"/>
            <p:nvPr/>
          </p:nvSpPr>
          <p:spPr>
            <a:xfrm>
              <a:off x="7062396" y="5805283"/>
              <a:ext cx="3796104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algn="ctr">
                <a:spcBef>
                  <a:spcPts val="0"/>
                </a:spcBef>
                <a:spcAft>
                  <a:spcPts val="0"/>
                </a:spcAft>
              </a:pPr>
              <a:r>
                <a:rPr lang="en-US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Noise mitigation in the toilet compartment mock-up using a newly  developed absorbent foam encased within a cleanable </a:t>
              </a:r>
              <a:r>
                <a:rPr lang="en-US" sz="1200" b="1" dirty="0" err="1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Kaption</a:t>
              </a:r>
              <a:r>
                <a:rPr lang="en-US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</a:rPr>
                <a:t> coating</a:t>
              </a:r>
              <a:endParaRPr lang="en-US" sz="1200" dirty="0">
                <a:effectLst/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CD327C4-6C50-01EF-FA03-C7A26AF9799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056EC02B-389E-CCCD-8307-ADEEF28DC4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3929396527"/>
      </p:ext>
    </p:extLst>
  </p:cSld>
  <p:clrMapOvr>
    <a:masterClrMapping/>
  </p:clrMapOvr>
  <p:transition advClick="0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0438" y="-72979"/>
            <a:ext cx="10769600" cy="742950"/>
          </a:xfrm>
        </p:spPr>
        <p:txBody>
          <a:bodyPr/>
          <a:lstStyle/>
          <a:p>
            <a:br>
              <a:rPr lang="en-US" sz="2000" b="0" dirty="0"/>
            </a:br>
            <a:r>
              <a:rPr lang="en-US" dirty="0"/>
              <a:t>Conclusion and Acknowledgements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30A2746-F626-48A0-B484-13A4980833D5}"/>
              </a:ext>
            </a:extLst>
          </p:cNvPr>
          <p:cNvSpPr txBox="1">
            <a:spLocks/>
          </p:cNvSpPr>
          <p:nvPr/>
        </p:nvSpPr>
        <p:spPr>
          <a:xfrm>
            <a:off x="105104" y="937418"/>
            <a:ext cx="5430723" cy="4525963"/>
          </a:xfrm>
          <a:prstGeom prst="rect">
            <a:avLst/>
          </a:prstGeom>
        </p:spPr>
        <p:txBody>
          <a:bodyPr/>
          <a:lstStyle>
            <a:lvl1pPr marL="133350" indent="-1333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5143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572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2001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15430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/>
              <a:t>Conclusion</a:t>
            </a:r>
          </a:p>
          <a:p>
            <a:r>
              <a:rPr lang="en-US" b="0" dirty="0"/>
              <a:t>This paper summarizes NASA current technology development efforts in Atmosphere Revitalization, Water Recovery and Management, Waste Management, and Environmental Monitoring</a:t>
            </a:r>
          </a:p>
          <a:p>
            <a:endParaRPr lang="en-US" b="0" dirty="0"/>
          </a:p>
          <a:p>
            <a:r>
              <a:rPr lang="en-US" b="0" dirty="0"/>
              <a:t>Significant progress has been made in the development and evaluation of exploration forward ECLSS and Environmental Monitoring technologies.</a:t>
            </a:r>
          </a:p>
          <a:p>
            <a:endParaRPr lang="en-US" b="0" dirty="0"/>
          </a:p>
          <a:p>
            <a:r>
              <a:rPr lang="en-US" b="0" dirty="0"/>
              <a:t>Technology developments are reflected in the NASA roadmaps to support capability gap closure for future space missions</a:t>
            </a:r>
          </a:p>
          <a:p>
            <a:endParaRPr lang="en-US" b="0" dirty="0"/>
          </a:p>
          <a:p>
            <a:r>
              <a:rPr lang="en-US" b="0" dirty="0"/>
              <a:t>The paper includes 71 references for the reader to find more detail in the technology areas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B874177-EF59-4C02-9FEC-04156F05F50B}"/>
              </a:ext>
            </a:extLst>
          </p:cNvPr>
          <p:cNvSpPr txBox="1">
            <a:spLocks/>
          </p:cNvSpPr>
          <p:nvPr/>
        </p:nvSpPr>
        <p:spPr>
          <a:xfrm>
            <a:off x="5793331" y="937418"/>
            <a:ext cx="7012388" cy="4525963"/>
          </a:xfrm>
          <a:prstGeom prst="rect">
            <a:avLst/>
          </a:prstGeom>
        </p:spPr>
        <p:txBody>
          <a:bodyPr/>
          <a:lstStyle>
            <a:lvl1pPr marL="133350" indent="-1333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5143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8572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2001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1543050" indent="-171450" algn="l" defTabSz="3429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charset="0"/>
              <a:buNone/>
            </a:pPr>
            <a:r>
              <a:rPr lang="en-US" dirty="0"/>
              <a:t>Acknowledgements</a:t>
            </a:r>
          </a:p>
          <a:p>
            <a:pPr marL="381000" lvl="1" indent="0">
              <a:buNone/>
            </a:pPr>
            <a:r>
              <a:rPr lang="en-US" b="1" dirty="0"/>
              <a:t>ECLSS Community</a:t>
            </a:r>
          </a:p>
          <a:p>
            <a:pPr lvl="1"/>
            <a:r>
              <a:rPr lang="en-US" dirty="0"/>
              <a:t>NASA Civil Servants</a:t>
            </a:r>
          </a:p>
          <a:p>
            <a:pPr lvl="1"/>
            <a:r>
              <a:rPr lang="en-US" dirty="0"/>
              <a:t>NASA Support Contractors</a:t>
            </a:r>
          </a:p>
          <a:p>
            <a:pPr lvl="1"/>
            <a:r>
              <a:rPr lang="en-US" dirty="0"/>
              <a:t>Industry Partners</a:t>
            </a:r>
          </a:p>
          <a:p>
            <a:pPr lvl="1"/>
            <a:r>
              <a:rPr lang="en-US" dirty="0"/>
              <a:t>Academic Partners</a:t>
            </a:r>
          </a:p>
          <a:p>
            <a:pPr lvl="1"/>
            <a:endParaRPr lang="en-US" sz="1100" dirty="0"/>
          </a:p>
          <a:p>
            <a:pPr marL="381000" lvl="1" indent="0">
              <a:buNone/>
            </a:pPr>
            <a:r>
              <a:rPr lang="en-US" b="1" dirty="0"/>
              <a:t>Funding Programs</a:t>
            </a:r>
          </a:p>
          <a:p>
            <a:pPr lvl="1"/>
            <a:r>
              <a:rPr lang="en-US" dirty="0"/>
              <a:t>Exploration Systems Development Mission Directorate</a:t>
            </a:r>
          </a:p>
          <a:p>
            <a:pPr lvl="2"/>
            <a:r>
              <a:rPr lang="en-US" dirty="0"/>
              <a:t>Mars Campaign Office</a:t>
            </a:r>
          </a:p>
          <a:p>
            <a:pPr lvl="2"/>
            <a:r>
              <a:rPr lang="en-US" dirty="0"/>
              <a:t>Gateway Program</a:t>
            </a:r>
          </a:p>
          <a:p>
            <a:pPr lvl="2"/>
            <a:r>
              <a:rPr lang="en-US" dirty="0"/>
              <a:t>Orion Program</a:t>
            </a:r>
          </a:p>
          <a:p>
            <a:pPr lvl="1"/>
            <a:r>
              <a:rPr lang="en-US" dirty="0"/>
              <a:t>Space Technology Mission Directorate</a:t>
            </a:r>
          </a:p>
          <a:p>
            <a:pPr lvl="2"/>
            <a:r>
              <a:rPr lang="en-US" dirty="0"/>
              <a:t>Small Business Innovative Research Program</a:t>
            </a:r>
          </a:p>
          <a:p>
            <a:pPr lvl="2"/>
            <a:r>
              <a:rPr lang="en-US" dirty="0"/>
              <a:t>Game Changing</a:t>
            </a:r>
          </a:p>
          <a:p>
            <a:pPr lvl="1"/>
            <a:r>
              <a:rPr lang="en-US" dirty="0"/>
              <a:t>Space Operations Mission Directorate</a:t>
            </a:r>
          </a:p>
          <a:p>
            <a:pPr lvl="2"/>
            <a:r>
              <a:rPr lang="en-US" dirty="0"/>
              <a:t>International Space Station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02FFD-6127-5514-008B-0BBDF053E43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340850" y="6483355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E5059B5-FA2A-D14A-9FA4-0D0A48FB7DF0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3" name="Footer Placeholder 1">
            <a:extLst>
              <a:ext uri="{FF2B5EF4-FFF2-40B4-BE49-F238E27FC236}">
                <a16:creationId xmlns:a16="http://schemas.microsoft.com/office/drawing/2014/main" id="{42449B80-48B3-5F27-5641-32CC2F9B3F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79612" y="6483350"/>
            <a:ext cx="5641144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ctr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/>
            </a:pPr>
            <a:r>
              <a:rPr lang="en-US" sz="1400" dirty="0"/>
              <a:t>52</a:t>
            </a:r>
            <a:r>
              <a:rPr lang="en-US" sz="1400" baseline="30000" dirty="0"/>
              <a:t>nd</a:t>
            </a:r>
            <a:r>
              <a:rPr lang="en-US" sz="1400" dirty="0"/>
              <a:t> International Conference on Environmental Systems, July 16-20, 2023</a:t>
            </a:r>
          </a:p>
        </p:txBody>
      </p:sp>
    </p:spTree>
    <p:extLst>
      <p:ext uri="{BB962C8B-B14F-4D97-AF65-F5344CB8AC3E}">
        <p14:creationId xmlns:p14="http://schemas.microsoft.com/office/powerpoint/2010/main" val="1280435879"/>
      </p:ext>
    </p:extLst>
  </p:cSld>
  <p:clrMapOvr>
    <a:masterClrMapping/>
  </p:clrMapOvr>
  <p:transition advClick="0"/>
</p:sld>
</file>

<file path=ppt/theme/theme1.xml><?xml version="1.0" encoding="utf-8"?>
<a:theme xmlns:a="http://schemas.openxmlformats.org/drawingml/2006/main" name="3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7030A0"/>
          </a:solidFill>
          <a:prstDash val="lgDashDotDot"/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1200" b="1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3C9F883869F24EA0687AB6C57D63A7" ma:contentTypeVersion="0" ma:contentTypeDescription="Create a new document." ma:contentTypeScope="" ma:versionID="d5b0e5bd9fab02f6a8321104e0f0bf83">
  <xsd:schema xmlns:xsd="http://www.w3.org/2001/XMLSchema" xmlns:xs="http://www.w3.org/2001/XMLSchema" xmlns:p="http://schemas.microsoft.com/office/2006/metadata/properties" xmlns:ns2="f3ec2f79-f415-450d-a94e-47d8ad81a929" targetNamespace="http://schemas.microsoft.com/office/2006/metadata/properties" ma:root="true" ma:fieldsID="ae6465398b5cc908f4fb494968910495" ns2:_="">
    <xsd:import namespace="f3ec2f79-f415-450d-a94e-47d8ad81a92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ec2f79-f415-450d-a94e-47d8ad81a92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f3ec2f79-f415-450d-a94e-47d8ad81a929">ADY5CRWUJY4X-267-217</_dlc_DocId>
    <_dlc_DocIdUrl xmlns="f3ec2f79-f415-450d-a94e-47d8ad81a929">
      <Url>https://sharepoint.msfc.nasa.gov/sites/fppo/FP30/AES/LSS/_layouts/15/DocIdRedir.aspx?ID=ADY5CRWUJY4X-267-217</Url>
      <Description>ADY5CRWUJY4X-267-217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1621A83-CC39-4AC9-AB80-F261A93B5D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ec2f79-f415-450d-a94e-47d8ad81a92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A5695C-BEB6-4767-99AA-D1FB93894538}">
  <ds:schemaRefs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f3ec2f79-f415-450d-a94e-47d8ad81a92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1589B36-B315-4F35-B6E9-E8F2CC07397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854B84B-5452-4ED2-81EE-35B3BAF86D3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10769</TotalTime>
  <Words>2759</Words>
  <Application>Microsoft Office PowerPoint</Application>
  <PresentationFormat>Widescreen</PresentationFormat>
  <Paragraphs>392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Arial Nova Cond Light</vt:lpstr>
      <vt:lpstr>Calibri</vt:lpstr>
      <vt:lpstr>Century Gothic</vt:lpstr>
      <vt:lpstr>Helvetica</vt:lpstr>
      <vt:lpstr>Times New Roman</vt:lpstr>
      <vt:lpstr>3_ExplorationScenario-Updated</vt:lpstr>
      <vt:lpstr>PowerPoint Presentation</vt:lpstr>
      <vt:lpstr>Background of ICES Paper</vt:lpstr>
      <vt:lpstr>Background of ICES Paper</vt:lpstr>
      <vt:lpstr>Atmosphere Revitalization CO2 Removal </vt:lpstr>
      <vt:lpstr>Atmosphere Revitalization CO2 Removal </vt:lpstr>
      <vt:lpstr>Atmosphere Revitalization CO2 Removal </vt:lpstr>
      <vt:lpstr>Air Revitalization Trace Contaminant Control</vt:lpstr>
      <vt:lpstr>Air Revitalization Particulate Filtration</vt:lpstr>
      <vt:lpstr>Air Revitalization Condensing Heat Exchanger</vt:lpstr>
      <vt:lpstr>Air Revitalization Oxygen Recovery</vt:lpstr>
      <vt:lpstr>Air Revitalization Oxygen Recovery</vt:lpstr>
      <vt:lpstr>Air Revitalization Oxygen Generation          </vt:lpstr>
      <vt:lpstr>Air Revitalization High Pressure Oxygen</vt:lpstr>
      <vt:lpstr>Water Recovery and Management Wastewater Processing</vt:lpstr>
      <vt:lpstr>Water Recovery and Management Wastewater Processing</vt:lpstr>
      <vt:lpstr>Water Recovery and Management Urine and Brine Processing</vt:lpstr>
      <vt:lpstr>Water Recovery and Management Microbial Control and Dormancy </vt:lpstr>
      <vt:lpstr>Water Recovery and Management Microbial Control and Dormancy </vt:lpstr>
      <vt:lpstr>Water Recovery and Management Dormancy </vt:lpstr>
      <vt:lpstr>Waste Management Waste Management</vt:lpstr>
      <vt:lpstr>Environmental Monitoring Atmosphere Monitoring</vt:lpstr>
      <vt:lpstr>Environmental Monitoring Atmosphere Monitoring</vt:lpstr>
      <vt:lpstr>Environmental Monitoring Atmosphere Monitoring</vt:lpstr>
      <vt:lpstr>Environmental Monitoring Water Monitoring</vt:lpstr>
      <vt:lpstr>Environmental Monitoring Microbial Monitoring</vt:lpstr>
      <vt:lpstr>Environmental Monitoring Particulate Monitoring</vt:lpstr>
      <vt:lpstr>Acoustic Control Acoustic Control</vt:lpstr>
      <vt:lpstr> Conclusion and Acknowledgements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Date  Name, Title, Organization</dc:title>
  <dc:creator>Erin Mahoney</dc:creator>
  <cp:lastModifiedBy>Schneider, Walter F. (MSFC-HP30)</cp:lastModifiedBy>
  <cp:revision>627</cp:revision>
  <cp:lastPrinted>2023-02-21T14:33:22Z</cp:lastPrinted>
  <dcterms:created xsi:type="dcterms:W3CDTF">2017-12-19T14:45:56Z</dcterms:created>
  <dcterms:modified xsi:type="dcterms:W3CDTF">2023-07-03T12:18:06Z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0x010100423C9F883869F24EA0687AB6C57D63A7</vt:lpwstr>
  </property>
  <property fmtid="{D5CDD505-2E9C-101B-9397-08002B2CF9AE}" pid="3" name="_dlc_DocIdItemGuid">
    <vt:lpwstr>83a39a82-e8c7-47ea-b6aa-4e578f5f3712</vt:lpwstr>
  </property>
</Properties>
</file>