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48" r:id="rId1"/>
  </p:sldMasterIdLst>
  <p:notesMasterIdLst>
    <p:notesMasterId r:id="rId35"/>
  </p:notesMasterIdLst>
  <p:sldIdLst>
    <p:sldId id="303" r:id="rId2"/>
    <p:sldId id="258" r:id="rId3"/>
    <p:sldId id="305" r:id="rId4"/>
    <p:sldId id="1016" r:id="rId5"/>
    <p:sldId id="1015" r:id="rId6"/>
    <p:sldId id="1116" r:id="rId7"/>
    <p:sldId id="270" r:id="rId8"/>
    <p:sldId id="1117" r:id="rId9"/>
    <p:sldId id="1118" r:id="rId10"/>
    <p:sldId id="1119" r:id="rId11"/>
    <p:sldId id="1122" r:id="rId12"/>
    <p:sldId id="285" r:id="rId13"/>
    <p:sldId id="1120" r:id="rId14"/>
    <p:sldId id="275" r:id="rId15"/>
    <p:sldId id="260" r:id="rId16"/>
    <p:sldId id="261" r:id="rId17"/>
    <p:sldId id="265" r:id="rId18"/>
    <p:sldId id="1121" r:id="rId19"/>
    <p:sldId id="1135" r:id="rId20"/>
    <p:sldId id="1123" r:id="rId21"/>
    <p:sldId id="1034" r:id="rId22"/>
    <p:sldId id="1125" r:id="rId23"/>
    <p:sldId id="1126" r:id="rId24"/>
    <p:sldId id="1127" r:id="rId25"/>
    <p:sldId id="1128" r:id="rId26"/>
    <p:sldId id="1129" r:id="rId27"/>
    <p:sldId id="1130" r:id="rId28"/>
    <p:sldId id="1132" r:id="rId29"/>
    <p:sldId id="267" r:id="rId30"/>
    <p:sldId id="268" r:id="rId31"/>
    <p:sldId id="1131" r:id="rId32"/>
    <p:sldId id="1136" r:id="rId33"/>
    <p:sldId id="274" r:id="rId34"/>
  </p:sldIdLst>
  <p:sldSz cx="12192000" cy="6858000"/>
  <p:notesSz cx="6997700" cy="9283700"/>
  <p:embeddedFontLst>
    <p:embeddedFont>
      <p:font typeface="Arial Narrow" panose="020B0606020202030204" pitchFamily="34" charset="0"/>
      <p:regular r:id="rId36"/>
      <p:bold r:id="rId37"/>
      <p:italic r:id="rId38"/>
      <p:boldItalic r:id="rId39"/>
    </p:embeddedFont>
    <p:embeddedFont>
      <p:font typeface="Calibri" panose="020F0502020204030204" pitchFamily="34" charset="0"/>
      <p:regular r:id="rId40"/>
      <p:bold r:id="rId41"/>
      <p:italic r:id="rId42"/>
      <p:boldItalic r:id="rId43"/>
    </p:embeddedFont>
    <p:embeddedFont>
      <p:font typeface="Corbel" panose="020B0503020204020204" pitchFamily="34" charset="0"/>
      <p:regular r:id="rId44"/>
      <p:bold r:id="rId45"/>
      <p:italic r:id="rId46"/>
      <p:boldItalic r:id="rId47"/>
    </p:embeddedFont>
    <p:embeddedFont>
      <p:font typeface="Lato" panose="020F0502020204030203" pitchFamily="34" charset="0"/>
      <p:regular r:id="rId48"/>
      <p:bold r:id="rId49"/>
      <p:italic r:id="rId50"/>
      <p:boldItalic r:id="rId51"/>
    </p:embeddedFont>
    <p:embeddedFont>
      <p:font typeface="Open Sans" panose="020B0606030504020204" pitchFamily="34" charset="0"/>
      <p:regular r:id="rId52"/>
      <p:bold r:id="rId53"/>
      <p:italic r:id="rId54"/>
      <p:boldItalic r:id="rId55"/>
    </p:embeddedFont>
    <p:embeddedFont>
      <p:font typeface="Roboto" panose="02000000000000000000" pitchFamily="2" charset="0"/>
      <p:regular r:id="rId56"/>
      <p:bold r:id="rId57"/>
      <p:italic r:id="rId58"/>
      <p:boldItalic r:id="rId59"/>
    </p:embeddedFont>
    <p:embeddedFont>
      <p:font typeface="Source Serif Pro" panose="02040603050405020204" pitchFamily="18" charset="0"/>
      <p:regular r:id="rId60"/>
      <p:bold r:id="rId61"/>
      <p:italic r:id="rId62"/>
      <p:boldItalic r:id="rId63"/>
    </p:embeddedFont>
    <p:embeddedFont>
      <p:font typeface="Tahoma" panose="020B0604030504040204" pitchFamily="34" charset="0"/>
      <p:regular r:id="rId64"/>
      <p:bold r:id="rId6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7" roundtripDataSignature="AMtx7mi15jqa4KqkTtNBkgSiu3NwMtdam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3412" autoAdjust="0"/>
  </p:normalViewPr>
  <p:slideViewPr>
    <p:cSldViewPr snapToGrid="0">
      <p:cViewPr varScale="1">
        <p:scale>
          <a:sx n="52" d="100"/>
          <a:sy n="52" d="100"/>
        </p:scale>
        <p:origin x="1136" y="56"/>
      </p:cViewPr>
      <p:guideLst>
        <p:guide orient="horz" pos="2160"/>
        <p:guide pos="3840"/>
      </p:guideLst>
    </p:cSldViewPr>
  </p:slideViewPr>
  <p:notesTextViewPr>
    <p:cViewPr>
      <p:scale>
        <a:sx n="3" d="2"/>
        <a:sy n="3" d="2"/>
      </p:scale>
      <p:origin x="0" y="0"/>
    </p:cViewPr>
  </p:notesTextViewPr>
  <p:sorterViewPr>
    <p:cViewPr>
      <p:scale>
        <a:sx n="100" d="100"/>
        <a:sy n="100" d="100"/>
      </p:scale>
      <p:origin x="0" y="-139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font" Target="fonts/font7.fntdata"/><Relationship Id="rId47" Type="http://schemas.openxmlformats.org/officeDocument/2006/relationships/font" Target="fonts/font12.fntdata"/><Relationship Id="rId63" Type="http://schemas.openxmlformats.org/officeDocument/2006/relationships/font" Target="fonts/font28.fntdata"/><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font" Target="fonts/font18.fntdata"/><Relationship Id="rId58" Type="http://schemas.openxmlformats.org/officeDocument/2006/relationships/font" Target="fonts/font23.fntdata"/><Relationship Id="rId5" Type="http://schemas.openxmlformats.org/officeDocument/2006/relationships/slide" Target="slides/slide4.xml"/><Relationship Id="rId61" Type="http://schemas.openxmlformats.org/officeDocument/2006/relationships/font" Target="fonts/font26.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56" Type="http://schemas.openxmlformats.org/officeDocument/2006/relationships/font" Target="fonts/font21.fntdata"/><Relationship Id="rId64" Type="http://schemas.openxmlformats.org/officeDocument/2006/relationships/font" Target="fonts/font29.fntdata"/><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1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font" Target="fonts/font11.fntdata"/><Relationship Id="rId59" Type="http://schemas.openxmlformats.org/officeDocument/2006/relationships/font" Target="fonts/font24.fntdata"/><Relationship Id="rId67" Type="http://customschemas.google.com/relationships/presentationmetadata" Target="metadata"/><Relationship Id="rId20" Type="http://schemas.openxmlformats.org/officeDocument/2006/relationships/slide" Target="slides/slide19.xml"/><Relationship Id="rId41" Type="http://schemas.openxmlformats.org/officeDocument/2006/relationships/font" Target="fonts/font6.fntdata"/><Relationship Id="rId54" Type="http://schemas.openxmlformats.org/officeDocument/2006/relationships/font" Target="fonts/font19.fntdata"/><Relationship Id="rId62" Type="http://schemas.openxmlformats.org/officeDocument/2006/relationships/font" Target="fonts/font27.fntdata"/><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49" Type="http://schemas.openxmlformats.org/officeDocument/2006/relationships/font" Target="fonts/font14.fntdata"/><Relationship Id="rId57" Type="http://schemas.openxmlformats.org/officeDocument/2006/relationships/font" Target="fonts/font22.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9.fntdata"/><Relationship Id="rId52" Type="http://schemas.openxmlformats.org/officeDocument/2006/relationships/font" Target="fonts/font17.fntdata"/><Relationship Id="rId60" Type="http://schemas.openxmlformats.org/officeDocument/2006/relationships/font" Target="fonts/font25.fntdata"/><Relationship Id="rId65" Type="http://schemas.openxmlformats.org/officeDocument/2006/relationships/font" Target="fonts/font30.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font" Target="fonts/font4.fntdata"/><Relationship Id="rId34" Type="http://schemas.openxmlformats.org/officeDocument/2006/relationships/slide" Target="slides/slide33.xml"/><Relationship Id="rId50" Type="http://schemas.openxmlformats.org/officeDocument/2006/relationships/font" Target="fonts/font15.fntdata"/><Relationship Id="rId55" Type="http://schemas.openxmlformats.org/officeDocument/2006/relationships/font" Target="fonts/font20.fntdata"/></Relationships>
</file>

<file path=ppt/diagrams/_rels/data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image" Target="../media/image53.png"/></Relationships>
</file>

<file path=ppt/diagrams/_rels/drawing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5.png"/><Relationship Id="rId1" Type="http://schemas.openxmlformats.org/officeDocument/2006/relationships/image" Target="../media/image54.png"/></Relationships>
</file>

<file path=ppt/diagrams/colors1.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228468A-558E-8B43-8679-08B815B935BD}" type="doc">
      <dgm:prSet loTypeId="urn:microsoft.com/office/officeart/2008/layout/HexagonCluster" loCatId="relationship" qsTypeId="urn:microsoft.com/office/officeart/2005/8/quickstyle/simple5" qsCatId="simple" csTypeId="urn:microsoft.com/office/officeart/2005/8/colors/accent6_5" csCatId="accent6" phldr="1"/>
      <dgm:spPr/>
      <dgm:t>
        <a:bodyPr/>
        <a:lstStyle/>
        <a:p>
          <a:endParaRPr lang="en-US"/>
        </a:p>
      </dgm:t>
    </dgm:pt>
    <dgm:pt modelId="{BA6A75C9-8B42-D645-8FAC-47EF2061F9A5}">
      <dgm:prSet/>
      <dgm:spPr>
        <a:solidFill>
          <a:srgbClr val="9BB0B6"/>
        </a:solidFill>
      </dgm:spPr>
      <dgm:t>
        <a:bodyPr/>
        <a:lstStyle/>
        <a:p>
          <a:r>
            <a:rPr lang="en-US" b="0" i="0" dirty="0">
              <a:solidFill>
                <a:schemeClr val="tx2">
                  <a:lumMod val="10000"/>
                </a:schemeClr>
              </a:solidFill>
            </a:rPr>
            <a:t>Over 280 image and derived data products </a:t>
          </a:r>
          <a:endParaRPr lang="en-US" dirty="0">
            <a:solidFill>
              <a:schemeClr val="tx2">
                <a:lumMod val="10000"/>
              </a:schemeClr>
            </a:solidFill>
          </a:endParaRPr>
        </a:p>
      </dgm:t>
    </dgm:pt>
    <dgm:pt modelId="{EDC5DDAB-09A8-DA42-A078-06DC4854FF7D}" type="parTrans" cxnId="{EAA9C105-DAED-CA46-AC9F-61022754DC30}">
      <dgm:prSet/>
      <dgm:spPr/>
      <dgm:t>
        <a:bodyPr/>
        <a:lstStyle/>
        <a:p>
          <a:endParaRPr lang="en-US">
            <a:solidFill>
              <a:schemeClr val="tx2">
                <a:lumMod val="10000"/>
              </a:schemeClr>
            </a:solidFill>
          </a:endParaRPr>
        </a:p>
      </dgm:t>
    </dgm:pt>
    <dgm:pt modelId="{5D383DB9-10BE-D740-9848-80FC76F8BC0E}" type="sibTrans" cxnId="{EAA9C105-DAED-CA46-AC9F-61022754DC30}">
      <dgm:prSet/>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t>
        <a:bodyPr/>
        <a:lstStyle/>
        <a:p>
          <a:endParaRPr lang="en-US">
            <a:solidFill>
              <a:schemeClr val="tx2">
                <a:lumMod val="10000"/>
              </a:schemeClr>
            </a:solidFill>
          </a:endParaRPr>
        </a:p>
      </dgm:t>
    </dgm:pt>
    <dgm:pt modelId="{D660F1C6-838E-1442-B5D1-BB3018A7814F}">
      <dgm:prSet/>
      <dgm:spPr/>
      <dgm:t>
        <a:bodyPr/>
        <a:lstStyle/>
        <a:p>
          <a:r>
            <a:rPr lang="en-US" b="0" i="0" dirty="0">
              <a:solidFill>
                <a:schemeClr val="tx2">
                  <a:lumMod val="10000"/>
                </a:schemeClr>
              </a:solidFill>
            </a:rPr>
            <a:t>Distribute</a:t>
          </a:r>
        </a:p>
        <a:p>
          <a:r>
            <a:rPr lang="en-US" b="0" i="0" dirty="0">
              <a:solidFill>
                <a:schemeClr val="tx2">
                  <a:lumMod val="10000"/>
                </a:schemeClr>
              </a:solidFill>
            </a:rPr>
            <a:t>40-75 TB of data/week</a:t>
          </a:r>
          <a:endParaRPr lang="en-US" dirty="0">
            <a:solidFill>
              <a:schemeClr val="tx2">
                <a:lumMod val="10000"/>
              </a:schemeClr>
            </a:solidFill>
          </a:endParaRPr>
        </a:p>
      </dgm:t>
    </dgm:pt>
    <dgm:pt modelId="{5D2340E1-681A-E64F-BA21-FD600EC1AC84}" type="parTrans" cxnId="{80AE745F-DCBC-C440-B3B4-1C8D49558344}">
      <dgm:prSet/>
      <dgm:spPr/>
      <dgm:t>
        <a:bodyPr/>
        <a:lstStyle/>
        <a:p>
          <a:endParaRPr lang="en-US">
            <a:solidFill>
              <a:schemeClr val="tx2">
                <a:lumMod val="10000"/>
              </a:schemeClr>
            </a:solidFill>
          </a:endParaRPr>
        </a:p>
      </dgm:t>
    </dgm:pt>
    <dgm:pt modelId="{BDBC40C5-61A1-6544-9A8E-40C27549E639}" type="sibTrans" cxnId="{80AE745F-DCBC-C440-B3B4-1C8D49558344}">
      <dgm:prSet/>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t>
        <a:bodyPr/>
        <a:lstStyle/>
        <a:p>
          <a:endParaRPr lang="en-US">
            <a:solidFill>
              <a:schemeClr val="tx2">
                <a:lumMod val="10000"/>
              </a:schemeClr>
            </a:solidFill>
          </a:endParaRPr>
        </a:p>
      </dgm:t>
    </dgm:pt>
    <dgm:pt modelId="{BD31BC78-7118-4040-B5F6-D84004586723}">
      <dgm:prSet/>
      <dgm:spPr>
        <a:solidFill>
          <a:srgbClr val="FFC000"/>
        </a:solidFill>
        <a:ln>
          <a:solidFill>
            <a:srgbClr val="FFC000">
              <a:alpha val="70000"/>
            </a:srgbClr>
          </a:solidFill>
        </a:ln>
      </dgm:spPr>
      <dgm:t>
        <a:bodyPr/>
        <a:lstStyle/>
        <a:p>
          <a:r>
            <a:rPr lang="en-US" b="0" i="0" dirty="0">
              <a:solidFill>
                <a:schemeClr val="tx2">
                  <a:lumMod val="10000"/>
                </a:schemeClr>
              </a:solidFill>
            </a:rPr>
            <a:t>Users in over 200 countries</a:t>
          </a:r>
          <a:endParaRPr lang="en-US" dirty="0">
            <a:solidFill>
              <a:schemeClr val="tx2">
                <a:lumMod val="10000"/>
              </a:schemeClr>
            </a:solidFill>
          </a:endParaRPr>
        </a:p>
      </dgm:t>
    </dgm:pt>
    <dgm:pt modelId="{76D39AD0-C3EE-824F-9AF7-9005CC80E997}" type="parTrans" cxnId="{58264350-E306-C442-A6B7-A80830094D45}">
      <dgm:prSet/>
      <dgm:spPr/>
      <dgm:t>
        <a:bodyPr/>
        <a:lstStyle/>
        <a:p>
          <a:endParaRPr lang="en-US">
            <a:solidFill>
              <a:schemeClr val="tx2">
                <a:lumMod val="10000"/>
              </a:schemeClr>
            </a:solidFill>
          </a:endParaRPr>
        </a:p>
      </dgm:t>
    </dgm:pt>
    <dgm:pt modelId="{2395233F-C67F-854F-9C64-590591A5763D}" type="sibTrans" cxnId="{58264350-E306-C442-A6B7-A80830094D45}">
      <dgm:prSet/>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t>
        <a:bodyPr/>
        <a:lstStyle/>
        <a:p>
          <a:endParaRPr lang="en-US">
            <a:solidFill>
              <a:schemeClr val="tx2">
                <a:lumMod val="10000"/>
              </a:schemeClr>
            </a:solidFill>
          </a:endParaRPr>
        </a:p>
      </dgm:t>
    </dgm:pt>
    <dgm:pt modelId="{4FD668BB-A46F-2242-B8BD-1D9B9FCEED92}" type="pres">
      <dgm:prSet presAssocID="{A228468A-558E-8B43-8679-08B815B935BD}" presName="Name0" presStyleCnt="0">
        <dgm:presLayoutVars>
          <dgm:chMax val="21"/>
          <dgm:chPref val="21"/>
        </dgm:presLayoutVars>
      </dgm:prSet>
      <dgm:spPr/>
    </dgm:pt>
    <dgm:pt modelId="{B8F49ACD-51D3-4149-B6CF-55F8CF24741A}" type="pres">
      <dgm:prSet presAssocID="{D660F1C6-838E-1442-B5D1-BB3018A7814F}" presName="text1" presStyleCnt="0"/>
      <dgm:spPr/>
    </dgm:pt>
    <dgm:pt modelId="{7F77784D-BD6B-2A42-B753-61CFCB2024D8}" type="pres">
      <dgm:prSet presAssocID="{D660F1C6-838E-1442-B5D1-BB3018A7814F}" presName="textRepeatNode" presStyleLbl="alignNode1" presStyleIdx="0" presStyleCnt="3" custLinFactNeighborX="57865" custLinFactNeighborY="-2306">
        <dgm:presLayoutVars>
          <dgm:chMax val="0"/>
          <dgm:chPref val="0"/>
          <dgm:bulletEnabled val="1"/>
        </dgm:presLayoutVars>
      </dgm:prSet>
      <dgm:spPr/>
    </dgm:pt>
    <dgm:pt modelId="{2BFC67E0-77FB-0E48-AE93-037776A7ACE3}" type="pres">
      <dgm:prSet presAssocID="{D660F1C6-838E-1442-B5D1-BB3018A7814F}" presName="textaccent1" presStyleCnt="0"/>
      <dgm:spPr/>
    </dgm:pt>
    <dgm:pt modelId="{F5C400AE-A899-8248-AD14-673B68391923}" type="pres">
      <dgm:prSet presAssocID="{D660F1C6-838E-1442-B5D1-BB3018A7814F}" presName="accentRepeatNode" presStyleLbl="solidAlignAcc1" presStyleIdx="0" presStyleCnt="6"/>
      <dgm:spPr/>
    </dgm:pt>
    <dgm:pt modelId="{ADDD13AF-FE42-674B-AA7B-B859548658B0}" type="pres">
      <dgm:prSet presAssocID="{BDBC40C5-61A1-6544-9A8E-40C27549E639}" presName="image1" presStyleCnt="0"/>
      <dgm:spPr/>
    </dgm:pt>
    <dgm:pt modelId="{DC06F40F-5F56-8A49-A1B9-E18906415B42}" type="pres">
      <dgm:prSet presAssocID="{BDBC40C5-61A1-6544-9A8E-40C27549E639}" presName="imageRepeatNode" presStyleLbl="alignAcc1" presStyleIdx="0" presStyleCnt="3" custLinFactNeighborX="57941" custLinFactNeighborY="1492"/>
      <dgm:spPr/>
    </dgm:pt>
    <dgm:pt modelId="{5CC0BE42-03F4-6443-A9C4-2CA400D284D0}" type="pres">
      <dgm:prSet presAssocID="{BDBC40C5-61A1-6544-9A8E-40C27549E639}" presName="imageaccent1" presStyleCnt="0"/>
      <dgm:spPr/>
    </dgm:pt>
    <dgm:pt modelId="{5CE1CBE2-262A-D943-BD13-36DE72CBE7BC}" type="pres">
      <dgm:prSet presAssocID="{BDBC40C5-61A1-6544-9A8E-40C27549E639}" presName="accentRepeatNode" presStyleLbl="solidAlignAcc1" presStyleIdx="1" presStyleCnt="6"/>
      <dgm:spPr/>
    </dgm:pt>
    <dgm:pt modelId="{E3529DE4-52C1-D24F-9755-2B638529817C}" type="pres">
      <dgm:prSet presAssocID="{BD31BC78-7118-4040-B5F6-D84004586723}" presName="text2" presStyleCnt="0"/>
      <dgm:spPr/>
    </dgm:pt>
    <dgm:pt modelId="{D394D4F0-51AA-9F4E-B569-F73098759616}" type="pres">
      <dgm:prSet presAssocID="{BD31BC78-7118-4040-B5F6-D84004586723}" presName="textRepeatNode" presStyleLbl="alignNode1" presStyleIdx="1" presStyleCnt="3" custLinFactNeighborX="55032" custLinFactNeighborY="-1726">
        <dgm:presLayoutVars>
          <dgm:chMax val="0"/>
          <dgm:chPref val="0"/>
          <dgm:bulletEnabled val="1"/>
        </dgm:presLayoutVars>
      </dgm:prSet>
      <dgm:spPr/>
    </dgm:pt>
    <dgm:pt modelId="{C88C0254-B3B7-A34E-8EA3-7B27FFDC229A}" type="pres">
      <dgm:prSet presAssocID="{BD31BC78-7118-4040-B5F6-D84004586723}" presName="textaccent2" presStyleCnt="0"/>
      <dgm:spPr/>
    </dgm:pt>
    <dgm:pt modelId="{81E498A7-1444-354A-B3E4-254388E2DC05}" type="pres">
      <dgm:prSet presAssocID="{BD31BC78-7118-4040-B5F6-D84004586723}" presName="accentRepeatNode" presStyleLbl="solidAlignAcc1" presStyleIdx="2" presStyleCnt="6"/>
      <dgm:spPr/>
    </dgm:pt>
    <dgm:pt modelId="{BE60681D-7531-114C-8D11-50BEBB3B39C2}" type="pres">
      <dgm:prSet presAssocID="{2395233F-C67F-854F-9C64-590591A5763D}" presName="image2" presStyleCnt="0"/>
      <dgm:spPr/>
    </dgm:pt>
    <dgm:pt modelId="{154BAC4F-3542-DC4E-85D7-1C772047E95E}" type="pres">
      <dgm:prSet presAssocID="{2395233F-C67F-854F-9C64-590591A5763D}" presName="imageRepeatNode" presStyleLbl="alignAcc1" presStyleIdx="1" presStyleCnt="3" custLinFactNeighborX="49393" custLinFactNeighborY="-1889"/>
      <dgm:spPr/>
    </dgm:pt>
    <dgm:pt modelId="{4DCFEF34-8427-144C-8CDB-9EAB8EEBACAC}" type="pres">
      <dgm:prSet presAssocID="{2395233F-C67F-854F-9C64-590591A5763D}" presName="imageaccent2" presStyleCnt="0"/>
      <dgm:spPr/>
    </dgm:pt>
    <dgm:pt modelId="{6BAAA988-4C79-F34F-9036-9983A8CE14D8}" type="pres">
      <dgm:prSet presAssocID="{2395233F-C67F-854F-9C64-590591A5763D}" presName="accentRepeatNode" presStyleLbl="solidAlignAcc1" presStyleIdx="3" presStyleCnt="6"/>
      <dgm:spPr/>
    </dgm:pt>
    <dgm:pt modelId="{5157B439-E014-B749-9B1E-7C84783B6A7A}" type="pres">
      <dgm:prSet presAssocID="{BA6A75C9-8B42-D645-8FAC-47EF2061F9A5}" presName="text3" presStyleCnt="0"/>
      <dgm:spPr/>
    </dgm:pt>
    <dgm:pt modelId="{5D2BEA10-370E-2546-B144-B0335EAA7A5E}" type="pres">
      <dgm:prSet presAssocID="{BA6A75C9-8B42-D645-8FAC-47EF2061F9A5}" presName="textRepeatNode" presStyleLbl="alignNode1" presStyleIdx="2" presStyleCnt="3" custLinFactNeighborX="55155" custLinFactNeighborY="551">
        <dgm:presLayoutVars>
          <dgm:chMax val="0"/>
          <dgm:chPref val="0"/>
          <dgm:bulletEnabled val="1"/>
        </dgm:presLayoutVars>
      </dgm:prSet>
      <dgm:spPr/>
    </dgm:pt>
    <dgm:pt modelId="{5E020F82-D7FF-F240-BC9D-560859C8A937}" type="pres">
      <dgm:prSet presAssocID="{BA6A75C9-8B42-D645-8FAC-47EF2061F9A5}" presName="textaccent3" presStyleCnt="0"/>
      <dgm:spPr/>
    </dgm:pt>
    <dgm:pt modelId="{863E6CEF-8044-ED45-AFF4-04CC5D9E4365}" type="pres">
      <dgm:prSet presAssocID="{BA6A75C9-8B42-D645-8FAC-47EF2061F9A5}" presName="accentRepeatNode" presStyleLbl="solidAlignAcc1" presStyleIdx="4" presStyleCnt="6"/>
      <dgm:spPr/>
    </dgm:pt>
    <dgm:pt modelId="{2B4FF4AE-9B82-1549-9A15-E1454AD0C43B}" type="pres">
      <dgm:prSet presAssocID="{5D383DB9-10BE-D740-9848-80FC76F8BC0E}" presName="image3" presStyleCnt="0"/>
      <dgm:spPr/>
    </dgm:pt>
    <dgm:pt modelId="{981E2ADE-BDF7-BA47-AB0A-52769D2CDD6F}" type="pres">
      <dgm:prSet presAssocID="{5D383DB9-10BE-D740-9848-80FC76F8BC0E}" presName="imageRepeatNode" presStyleLbl="alignAcc1" presStyleIdx="2" presStyleCnt="3" custLinFactNeighborX="55032" custLinFactNeighborY="14"/>
      <dgm:spPr/>
    </dgm:pt>
    <dgm:pt modelId="{E95A3107-5E0C-B84A-9F4F-F17A34F49BA3}" type="pres">
      <dgm:prSet presAssocID="{5D383DB9-10BE-D740-9848-80FC76F8BC0E}" presName="imageaccent3" presStyleCnt="0"/>
      <dgm:spPr/>
    </dgm:pt>
    <dgm:pt modelId="{CCC83DBD-AB0E-D847-B94C-96EE7469F378}" type="pres">
      <dgm:prSet presAssocID="{5D383DB9-10BE-D740-9848-80FC76F8BC0E}" presName="accentRepeatNode" presStyleLbl="solidAlignAcc1" presStyleIdx="5" presStyleCnt="6"/>
      <dgm:spPr/>
    </dgm:pt>
  </dgm:ptLst>
  <dgm:cxnLst>
    <dgm:cxn modelId="{1C595C04-92DC-9D4A-BFCB-3C6D9595F356}" type="presOf" srcId="{2395233F-C67F-854F-9C64-590591A5763D}" destId="{154BAC4F-3542-DC4E-85D7-1C772047E95E}" srcOrd="0" destOrd="0" presId="urn:microsoft.com/office/officeart/2008/layout/HexagonCluster"/>
    <dgm:cxn modelId="{EAA9C105-DAED-CA46-AC9F-61022754DC30}" srcId="{A228468A-558E-8B43-8679-08B815B935BD}" destId="{BA6A75C9-8B42-D645-8FAC-47EF2061F9A5}" srcOrd="2" destOrd="0" parTransId="{EDC5DDAB-09A8-DA42-A078-06DC4854FF7D}" sibTransId="{5D383DB9-10BE-D740-9848-80FC76F8BC0E}"/>
    <dgm:cxn modelId="{80AE745F-DCBC-C440-B3B4-1C8D49558344}" srcId="{A228468A-558E-8B43-8679-08B815B935BD}" destId="{D660F1C6-838E-1442-B5D1-BB3018A7814F}" srcOrd="0" destOrd="0" parTransId="{5D2340E1-681A-E64F-BA21-FD600EC1AC84}" sibTransId="{BDBC40C5-61A1-6544-9A8E-40C27549E639}"/>
    <dgm:cxn modelId="{B654D364-7958-C044-B8FC-621CD9E75286}" type="presOf" srcId="{BD31BC78-7118-4040-B5F6-D84004586723}" destId="{D394D4F0-51AA-9F4E-B569-F73098759616}" srcOrd="0" destOrd="0" presId="urn:microsoft.com/office/officeart/2008/layout/HexagonCluster"/>
    <dgm:cxn modelId="{4369B54F-ADCF-7B45-B719-07586D5245AA}" type="presOf" srcId="{BA6A75C9-8B42-D645-8FAC-47EF2061F9A5}" destId="{5D2BEA10-370E-2546-B144-B0335EAA7A5E}" srcOrd="0" destOrd="0" presId="urn:microsoft.com/office/officeart/2008/layout/HexagonCluster"/>
    <dgm:cxn modelId="{8EDC4150-7B59-464E-B0F7-8C36CCF57744}" type="presOf" srcId="{A228468A-558E-8B43-8679-08B815B935BD}" destId="{4FD668BB-A46F-2242-B8BD-1D9B9FCEED92}" srcOrd="0" destOrd="0" presId="urn:microsoft.com/office/officeart/2008/layout/HexagonCluster"/>
    <dgm:cxn modelId="{58264350-E306-C442-A6B7-A80830094D45}" srcId="{A228468A-558E-8B43-8679-08B815B935BD}" destId="{BD31BC78-7118-4040-B5F6-D84004586723}" srcOrd="1" destOrd="0" parTransId="{76D39AD0-C3EE-824F-9AF7-9005CC80E997}" sibTransId="{2395233F-C67F-854F-9C64-590591A5763D}"/>
    <dgm:cxn modelId="{2FA252AB-746A-464C-AF3D-167E12686085}" type="presOf" srcId="{D660F1C6-838E-1442-B5D1-BB3018A7814F}" destId="{7F77784D-BD6B-2A42-B753-61CFCB2024D8}" srcOrd="0" destOrd="0" presId="urn:microsoft.com/office/officeart/2008/layout/HexagonCluster"/>
    <dgm:cxn modelId="{0AA314B7-1C10-9648-86DE-C5A41CA63DB8}" type="presOf" srcId="{5D383DB9-10BE-D740-9848-80FC76F8BC0E}" destId="{981E2ADE-BDF7-BA47-AB0A-52769D2CDD6F}" srcOrd="0" destOrd="0" presId="urn:microsoft.com/office/officeart/2008/layout/HexagonCluster"/>
    <dgm:cxn modelId="{0D31EBD3-7AEC-DD4B-ACF1-1F531B9296EA}" type="presOf" srcId="{BDBC40C5-61A1-6544-9A8E-40C27549E639}" destId="{DC06F40F-5F56-8A49-A1B9-E18906415B42}" srcOrd="0" destOrd="0" presId="urn:microsoft.com/office/officeart/2008/layout/HexagonCluster"/>
    <dgm:cxn modelId="{6348C807-BE2B-2444-B9D9-8EDD6943FD17}" type="presParOf" srcId="{4FD668BB-A46F-2242-B8BD-1D9B9FCEED92}" destId="{B8F49ACD-51D3-4149-B6CF-55F8CF24741A}" srcOrd="0" destOrd="0" presId="urn:microsoft.com/office/officeart/2008/layout/HexagonCluster"/>
    <dgm:cxn modelId="{765155BE-CB0E-9646-97F0-E7A716DF3F48}" type="presParOf" srcId="{B8F49ACD-51D3-4149-B6CF-55F8CF24741A}" destId="{7F77784D-BD6B-2A42-B753-61CFCB2024D8}" srcOrd="0" destOrd="0" presId="urn:microsoft.com/office/officeart/2008/layout/HexagonCluster"/>
    <dgm:cxn modelId="{A60E733B-99AB-8C42-9D52-97A6E10E3E76}" type="presParOf" srcId="{4FD668BB-A46F-2242-B8BD-1D9B9FCEED92}" destId="{2BFC67E0-77FB-0E48-AE93-037776A7ACE3}" srcOrd="1" destOrd="0" presId="urn:microsoft.com/office/officeart/2008/layout/HexagonCluster"/>
    <dgm:cxn modelId="{3F6C1045-987C-F94B-A49A-812B108747DE}" type="presParOf" srcId="{2BFC67E0-77FB-0E48-AE93-037776A7ACE3}" destId="{F5C400AE-A899-8248-AD14-673B68391923}" srcOrd="0" destOrd="0" presId="urn:microsoft.com/office/officeart/2008/layout/HexagonCluster"/>
    <dgm:cxn modelId="{DF2B6138-5A87-1847-98D2-080EF256D622}" type="presParOf" srcId="{4FD668BB-A46F-2242-B8BD-1D9B9FCEED92}" destId="{ADDD13AF-FE42-674B-AA7B-B859548658B0}" srcOrd="2" destOrd="0" presId="urn:microsoft.com/office/officeart/2008/layout/HexagonCluster"/>
    <dgm:cxn modelId="{5EBB55B4-AE6E-7040-BD63-2A63E9011CEE}" type="presParOf" srcId="{ADDD13AF-FE42-674B-AA7B-B859548658B0}" destId="{DC06F40F-5F56-8A49-A1B9-E18906415B42}" srcOrd="0" destOrd="0" presId="urn:microsoft.com/office/officeart/2008/layout/HexagonCluster"/>
    <dgm:cxn modelId="{4786077C-9BBF-9042-A0E0-828E7F3B2C0E}" type="presParOf" srcId="{4FD668BB-A46F-2242-B8BD-1D9B9FCEED92}" destId="{5CC0BE42-03F4-6443-A9C4-2CA400D284D0}" srcOrd="3" destOrd="0" presId="urn:microsoft.com/office/officeart/2008/layout/HexagonCluster"/>
    <dgm:cxn modelId="{A9A8F546-900D-E24A-84F4-35FE3DD122CA}" type="presParOf" srcId="{5CC0BE42-03F4-6443-A9C4-2CA400D284D0}" destId="{5CE1CBE2-262A-D943-BD13-36DE72CBE7BC}" srcOrd="0" destOrd="0" presId="urn:microsoft.com/office/officeart/2008/layout/HexagonCluster"/>
    <dgm:cxn modelId="{18EC666C-97C9-BE4F-8EAB-6C378CFA7182}" type="presParOf" srcId="{4FD668BB-A46F-2242-B8BD-1D9B9FCEED92}" destId="{E3529DE4-52C1-D24F-9755-2B638529817C}" srcOrd="4" destOrd="0" presId="urn:microsoft.com/office/officeart/2008/layout/HexagonCluster"/>
    <dgm:cxn modelId="{F423E8DD-92A7-DA4F-AD45-DF405A355C32}" type="presParOf" srcId="{E3529DE4-52C1-D24F-9755-2B638529817C}" destId="{D394D4F0-51AA-9F4E-B569-F73098759616}" srcOrd="0" destOrd="0" presId="urn:microsoft.com/office/officeart/2008/layout/HexagonCluster"/>
    <dgm:cxn modelId="{A7B1B03E-4DA0-BF46-A901-BC7D78B87507}" type="presParOf" srcId="{4FD668BB-A46F-2242-B8BD-1D9B9FCEED92}" destId="{C88C0254-B3B7-A34E-8EA3-7B27FFDC229A}" srcOrd="5" destOrd="0" presId="urn:microsoft.com/office/officeart/2008/layout/HexagonCluster"/>
    <dgm:cxn modelId="{541B363A-FD3B-514D-83C3-5CF58DAB0C44}" type="presParOf" srcId="{C88C0254-B3B7-A34E-8EA3-7B27FFDC229A}" destId="{81E498A7-1444-354A-B3E4-254388E2DC05}" srcOrd="0" destOrd="0" presId="urn:microsoft.com/office/officeart/2008/layout/HexagonCluster"/>
    <dgm:cxn modelId="{36B94E30-6A2A-9B49-9704-0DB953033A14}" type="presParOf" srcId="{4FD668BB-A46F-2242-B8BD-1D9B9FCEED92}" destId="{BE60681D-7531-114C-8D11-50BEBB3B39C2}" srcOrd="6" destOrd="0" presId="urn:microsoft.com/office/officeart/2008/layout/HexagonCluster"/>
    <dgm:cxn modelId="{474A2BE9-C6F6-954B-8D9D-B4E80FAFF663}" type="presParOf" srcId="{BE60681D-7531-114C-8D11-50BEBB3B39C2}" destId="{154BAC4F-3542-DC4E-85D7-1C772047E95E}" srcOrd="0" destOrd="0" presId="urn:microsoft.com/office/officeart/2008/layout/HexagonCluster"/>
    <dgm:cxn modelId="{CAD8B501-9D20-7640-8F39-30CEAB60A0ED}" type="presParOf" srcId="{4FD668BB-A46F-2242-B8BD-1D9B9FCEED92}" destId="{4DCFEF34-8427-144C-8CDB-9EAB8EEBACAC}" srcOrd="7" destOrd="0" presId="urn:microsoft.com/office/officeart/2008/layout/HexagonCluster"/>
    <dgm:cxn modelId="{6B56E89F-1065-7B49-9D8E-EC4993EFAB9C}" type="presParOf" srcId="{4DCFEF34-8427-144C-8CDB-9EAB8EEBACAC}" destId="{6BAAA988-4C79-F34F-9036-9983A8CE14D8}" srcOrd="0" destOrd="0" presId="urn:microsoft.com/office/officeart/2008/layout/HexagonCluster"/>
    <dgm:cxn modelId="{B6DB3647-FEDA-C447-B3A8-69CB5CC10A48}" type="presParOf" srcId="{4FD668BB-A46F-2242-B8BD-1D9B9FCEED92}" destId="{5157B439-E014-B749-9B1E-7C84783B6A7A}" srcOrd="8" destOrd="0" presId="urn:microsoft.com/office/officeart/2008/layout/HexagonCluster"/>
    <dgm:cxn modelId="{F02210C4-CECF-1543-92DF-2A9BE6E6F72A}" type="presParOf" srcId="{5157B439-E014-B749-9B1E-7C84783B6A7A}" destId="{5D2BEA10-370E-2546-B144-B0335EAA7A5E}" srcOrd="0" destOrd="0" presId="urn:microsoft.com/office/officeart/2008/layout/HexagonCluster"/>
    <dgm:cxn modelId="{B98095EF-0628-CF4F-9381-F6C4AB50F31B}" type="presParOf" srcId="{4FD668BB-A46F-2242-B8BD-1D9B9FCEED92}" destId="{5E020F82-D7FF-F240-BC9D-560859C8A937}" srcOrd="9" destOrd="0" presId="urn:microsoft.com/office/officeart/2008/layout/HexagonCluster"/>
    <dgm:cxn modelId="{472A76E8-4991-1B4B-BDDA-FD13F6D2D2F1}" type="presParOf" srcId="{5E020F82-D7FF-F240-BC9D-560859C8A937}" destId="{863E6CEF-8044-ED45-AFF4-04CC5D9E4365}" srcOrd="0" destOrd="0" presId="urn:microsoft.com/office/officeart/2008/layout/HexagonCluster"/>
    <dgm:cxn modelId="{8BC1751B-9E89-0645-9BD8-63AF15D4EA7B}" type="presParOf" srcId="{4FD668BB-A46F-2242-B8BD-1D9B9FCEED92}" destId="{2B4FF4AE-9B82-1549-9A15-E1454AD0C43B}" srcOrd="10" destOrd="0" presId="urn:microsoft.com/office/officeart/2008/layout/HexagonCluster"/>
    <dgm:cxn modelId="{01F50E50-540C-F04E-BE5F-8DD496C1839D}" type="presParOf" srcId="{2B4FF4AE-9B82-1549-9A15-E1454AD0C43B}" destId="{981E2ADE-BDF7-BA47-AB0A-52769D2CDD6F}" srcOrd="0" destOrd="0" presId="urn:microsoft.com/office/officeart/2008/layout/HexagonCluster"/>
    <dgm:cxn modelId="{82B12167-B61D-7140-81C0-F91123A3DAE2}" type="presParOf" srcId="{4FD668BB-A46F-2242-B8BD-1D9B9FCEED92}" destId="{E95A3107-5E0C-B84A-9F4F-F17A34F49BA3}" srcOrd="11" destOrd="0" presId="urn:microsoft.com/office/officeart/2008/layout/HexagonCluster"/>
    <dgm:cxn modelId="{2970B00E-DEB2-7540-811D-87CB76A21186}" type="presParOf" srcId="{E95A3107-5E0C-B84A-9F4F-F17A34F49BA3}" destId="{CCC83DBD-AB0E-D847-B94C-96EE7469F378}" srcOrd="0" destOrd="0" presId="urn:microsoft.com/office/officeart/2008/layout/HexagonCluster"/>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77784D-BD6B-2A42-B753-61CFCB2024D8}">
      <dsp:nvSpPr>
        <dsp:cNvPr id="0" name=""/>
        <dsp:cNvSpPr/>
      </dsp:nvSpPr>
      <dsp:spPr>
        <a:xfrm>
          <a:off x="2053236" y="1485629"/>
          <a:ext cx="1064345" cy="917651"/>
        </a:xfrm>
        <a:prstGeom prst="hexagon">
          <a:avLst>
            <a:gd name="adj" fmla="val 25000"/>
            <a:gd name="vf" fmla="val 115470"/>
          </a:avLst>
        </a:prstGeom>
        <a:gradFill rotWithShape="0">
          <a:gsLst>
            <a:gs pos="0">
              <a:schemeClr val="accent6">
                <a:alpha val="90000"/>
                <a:hueOff val="0"/>
                <a:satOff val="0"/>
                <a:lumOff val="0"/>
                <a:alphaOff val="0"/>
                <a:tint val="100000"/>
                <a:shade val="100000"/>
                <a:satMod val="130000"/>
              </a:schemeClr>
            </a:gs>
            <a:gs pos="100000">
              <a:schemeClr val="accent6">
                <a:alpha val="90000"/>
                <a:hueOff val="0"/>
                <a:satOff val="0"/>
                <a:lumOff val="0"/>
                <a:alphaOff val="0"/>
                <a:tint val="50000"/>
                <a:shade val="100000"/>
                <a:satMod val="350000"/>
              </a:schemeClr>
            </a:gs>
          </a:gsLst>
          <a:lin ang="16200000" scaled="0"/>
        </a:gradFill>
        <a:ln w="9525" cap="flat" cmpd="sng" algn="ctr">
          <a:solidFill>
            <a:schemeClr val="accent6">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0" tIns="12700" rIns="0" bIns="12700" numCol="1" spcCol="1270" anchor="ctr" anchorCtr="0">
          <a:noAutofit/>
        </a:bodyPr>
        <a:lstStyle/>
        <a:p>
          <a:pPr marL="0" lvl="0" indent="0" algn="ctr" defTabSz="444500">
            <a:lnSpc>
              <a:spcPct val="90000"/>
            </a:lnSpc>
            <a:spcBef>
              <a:spcPct val="0"/>
            </a:spcBef>
            <a:spcAft>
              <a:spcPct val="35000"/>
            </a:spcAft>
            <a:buNone/>
          </a:pPr>
          <a:r>
            <a:rPr lang="en-US" sz="1000" b="0" i="0" kern="1200" dirty="0">
              <a:solidFill>
                <a:schemeClr val="tx2">
                  <a:lumMod val="10000"/>
                </a:schemeClr>
              </a:solidFill>
            </a:rPr>
            <a:t>Distribute</a:t>
          </a:r>
        </a:p>
        <a:p>
          <a:pPr marL="0" lvl="0" indent="0" algn="ctr" defTabSz="444500">
            <a:lnSpc>
              <a:spcPct val="90000"/>
            </a:lnSpc>
            <a:spcBef>
              <a:spcPct val="0"/>
            </a:spcBef>
            <a:spcAft>
              <a:spcPct val="35000"/>
            </a:spcAft>
            <a:buNone/>
          </a:pPr>
          <a:r>
            <a:rPr lang="en-US" sz="1000" b="0" i="0" kern="1200" dirty="0">
              <a:solidFill>
                <a:schemeClr val="tx2">
                  <a:lumMod val="10000"/>
                </a:schemeClr>
              </a:solidFill>
            </a:rPr>
            <a:t>40-75 TB of data/week</a:t>
          </a:r>
          <a:endParaRPr lang="en-US" sz="1000" kern="1200" dirty="0">
            <a:solidFill>
              <a:schemeClr val="tx2">
                <a:lumMod val="10000"/>
              </a:schemeClr>
            </a:solidFill>
          </a:endParaRPr>
        </a:p>
      </dsp:txBody>
      <dsp:txXfrm>
        <a:off x="2218402" y="1628031"/>
        <a:ext cx="734013" cy="632847"/>
      </dsp:txXfrm>
    </dsp:sp>
    <dsp:sp modelId="{F5C400AE-A899-8248-AD14-673B68391923}">
      <dsp:nvSpPr>
        <dsp:cNvPr id="0" name=""/>
        <dsp:cNvSpPr/>
      </dsp:nvSpPr>
      <dsp:spPr>
        <a:xfrm>
          <a:off x="1465003" y="1911914"/>
          <a:ext cx="124615" cy="107402"/>
        </a:xfrm>
        <a:prstGeom prst="hexagon">
          <a:avLst>
            <a:gd name="adj" fmla="val 25000"/>
            <a:gd name="vf" fmla="val 115470"/>
          </a:avLst>
        </a:prstGeom>
        <a:solidFill>
          <a:schemeClr val="lt1">
            <a:hueOff val="0"/>
            <a:satOff val="0"/>
            <a:lumOff val="0"/>
            <a:alphaOff val="0"/>
          </a:schemeClr>
        </a:solidFill>
        <a:ln w="9525" cap="flat" cmpd="sng" algn="ctr">
          <a:solidFill>
            <a:schemeClr val="accent6">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1">
          <a:scrgbClr r="0" g="0" b="0"/>
        </a:fillRef>
        <a:effectRef idx="3">
          <a:scrgbClr r="0" g="0" b="0"/>
        </a:effectRef>
        <a:fontRef idx="minor"/>
      </dsp:style>
    </dsp:sp>
    <dsp:sp modelId="{DC06F40F-5F56-8A49-A1B9-E18906415B42}">
      <dsp:nvSpPr>
        <dsp:cNvPr id="0" name=""/>
        <dsp:cNvSpPr/>
      </dsp:nvSpPr>
      <dsp:spPr>
        <a:xfrm>
          <a:off x="1144238" y="1027593"/>
          <a:ext cx="1064345" cy="917651"/>
        </a:xfrm>
        <a:prstGeom prst="hexagon">
          <a:avLst>
            <a:gd name="adj" fmla="val 25000"/>
            <a:gd name="vf" fmla="val 115470"/>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9525" cap="flat" cmpd="sng" algn="ctr">
          <a:solidFill>
            <a:schemeClr val="accent6">
              <a:alpha val="9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5CE1CBE2-262A-D943-BD13-36DE72CBE7BC}">
      <dsp:nvSpPr>
        <dsp:cNvPr id="0" name=""/>
        <dsp:cNvSpPr/>
      </dsp:nvSpPr>
      <dsp:spPr>
        <a:xfrm>
          <a:off x="1252134" y="1810330"/>
          <a:ext cx="124615" cy="107402"/>
        </a:xfrm>
        <a:prstGeom prst="hexagon">
          <a:avLst>
            <a:gd name="adj" fmla="val 25000"/>
            <a:gd name="vf" fmla="val 115470"/>
          </a:avLst>
        </a:prstGeom>
        <a:solidFill>
          <a:schemeClr val="lt1">
            <a:hueOff val="0"/>
            <a:satOff val="0"/>
            <a:lumOff val="0"/>
            <a:alphaOff val="0"/>
          </a:schemeClr>
        </a:solidFill>
        <a:ln w="9525" cap="flat" cmpd="sng" algn="ctr">
          <a:solidFill>
            <a:schemeClr val="accent6">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1">
          <a:scrgbClr r="0" g="0" b="0"/>
        </a:fillRef>
        <a:effectRef idx="3">
          <a:scrgbClr r="0" g="0" b="0"/>
        </a:effectRef>
        <a:fontRef idx="minor"/>
      </dsp:style>
    </dsp:sp>
    <dsp:sp modelId="{D394D4F0-51AA-9F4E-B569-F73098759616}">
      <dsp:nvSpPr>
        <dsp:cNvPr id="0" name=""/>
        <dsp:cNvSpPr/>
      </dsp:nvSpPr>
      <dsp:spPr>
        <a:xfrm>
          <a:off x="2929860" y="987152"/>
          <a:ext cx="1064345" cy="917651"/>
        </a:xfrm>
        <a:prstGeom prst="hexagon">
          <a:avLst>
            <a:gd name="adj" fmla="val 25000"/>
            <a:gd name="vf" fmla="val 115470"/>
          </a:avLst>
        </a:prstGeom>
        <a:solidFill>
          <a:srgbClr val="FFC000"/>
        </a:solidFill>
        <a:ln w="9525" cap="flat" cmpd="sng" algn="ctr">
          <a:solidFill>
            <a:srgbClr val="FFC000">
              <a:alpha val="70000"/>
            </a:srgb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0" tIns="12700" rIns="0" bIns="12700" numCol="1" spcCol="1270" anchor="ctr" anchorCtr="0">
          <a:noAutofit/>
        </a:bodyPr>
        <a:lstStyle/>
        <a:p>
          <a:pPr marL="0" lvl="0" indent="0" algn="ctr" defTabSz="444500">
            <a:lnSpc>
              <a:spcPct val="90000"/>
            </a:lnSpc>
            <a:spcBef>
              <a:spcPct val="0"/>
            </a:spcBef>
            <a:spcAft>
              <a:spcPct val="35000"/>
            </a:spcAft>
            <a:buNone/>
          </a:pPr>
          <a:r>
            <a:rPr lang="en-US" sz="1000" b="0" i="0" kern="1200" dirty="0">
              <a:solidFill>
                <a:schemeClr val="tx2">
                  <a:lumMod val="10000"/>
                </a:schemeClr>
              </a:solidFill>
            </a:rPr>
            <a:t>Users in over 200 countries</a:t>
          </a:r>
          <a:endParaRPr lang="en-US" sz="1000" kern="1200" dirty="0">
            <a:solidFill>
              <a:schemeClr val="tx2">
                <a:lumMod val="10000"/>
              </a:schemeClr>
            </a:solidFill>
          </a:endParaRPr>
        </a:p>
      </dsp:txBody>
      <dsp:txXfrm>
        <a:off x="3095026" y="1129554"/>
        <a:ext cx="734013" cy="632847"/>
      </dsp:txXfrm>
    </dsp:sp>
    <dsp:sp modelId="{81E498A7-1444-354A-B3E4-254388E2DC05}">
      <dsp:nvSpPr>
        <dsp:cNvPr id="0" name=""/>
        <dsp:cNvSpPr/>
      </dsp:nvSpPr>
      <dsp:spPr>
        <a:xfrm>
          <a:off x="3071748" y="1798451"/>
          <a:ext cx="124615" cy="107402"/>
        </a:xfrm>
        <a:prstGeom prst="hexagon">
          <a:avLst>
            <a:gd name="adj" fmla="val 25000"/>
            <a:gd name="vf" fmla="val 115470"/>
          </a:avLst>
        </a:prstGeom>
        <a:solidFill>
          <a:schemeClr val="lt1">
            <a:hueOff val="0"/>
            <a:satOff val="0"/>
            <a:lumOff val="0"/>
            <a:alphaOff val="0"/>
          </a:schemeClr>
        </a:solidFill>
        <a:ln w="9525" cap="flat" cmpd="sng" algn="ctr">
          <a:solidFill>
            <a:schemeClr val="accent6">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1">
          <a:scrgbClr r="0" g="0" b="0"/>
        </a:fillRef>
        <a:effectRef idx="3">
          <a:scrgbClr r="0" g="0" b="0"/>
        </a:effectRef>
        <a:fontRef idx="minor"/>
      </dsp:style>
    </dsp:sp>
    <dsp:sp modelId="{154BAC4F-3542-DC4E-85D7-1C772047E95E}">
      <dsp:nvSpPr>
        <dsp:cNvPr id="0" name=""/>
        <dsp:cNvSpPr/>
      </dsp:nvSpPr>
      <dsp:spPr>
        <a:xfrm>
          <a:off x="3776618" y="1489456"/>
          <a:ext cx="1064345" cy="917651"/>
        </a:xfrm>
        <a:prstGeom prst="hexagon">
          <a:avLst>
            <a:gd name="adj" fmla="val 25000"/>
            <a:gd name="vf" fmla="val 115470"/>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9525" cap="flat" cmpd="sng" algn="ctr">
          <a:solidFill>
            <a:schemeClr val="accent6">
              <a:alpha val="90000"/>
              <a:hueOff val="0"/>
              <a:satOff val="0"/>
              <a:lumOff val="0"/>
              <a:alphaOff val="-2000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6BAAA988-4C79-F34F-9036-9983A8CE14D8}">
      <dsp:nvSpPr>
        <dsp:cNvPr id="0" name=""/>
        <dsp:cNvSpPr/>
      </dsp:nvSpPr>
      <dsp:spPr>
        <a:xfrm>
          <a:off x="3278556" y="1911914"/>
          <a:ext cx="124615" cy="107402"/>
        </a:xfrm>
        <a:prstGeom prst="hexagon">
          <a:avLst>
            <a:gd name="adj" fmla="val 25000"/>
            <a:gd name="vf" fmla="val 115470"/>
          </a:avLst>
        </a:prstGeom>
        <a:solidFill>
          <a:schemeClr val="lt1">
            <a:hueOff val="0"/>
            <a:satOff val="0"/>
            <a:lumOff val="0"/>
            <a:alphaOff val="0"/>
          </a:schemeClr>
        </a:solidFill>
        <a:ln w="9525" cap="flat" cmpd="sng" algn="ctr">
          <a:solidFill>
            <a:schemeClr val="accent6">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1">
          <a:scrgbClr r="0" g="0" b="0"/>
        </a:fillRef>
        <a:effectRef idx="3">
          <a:scrgbClr r="0" g="0" b="0"/>
        </a:effectRef>
        <a:fontRef idx="minor"/>
      </dsp:style>
    </dsp:sp>
    <dsp:sp modelId="{5D2BEA10-370E-2546-B144-B0335EAA7A5E}">
      <dsp:nvSpPr>
        <dsp:cNvPr id="0" name=""/>
        <dsp:cNvSpPr/>
      </dsp:nvSpPr>
      <dsp:spPr>
        <a:xfrm>
          <a:off x="2024392" y="506430"/>
          <a:ext cx="1064345" cy="917651"/>
        </a:xfrm>
        <a:prstGeom prst="hexagon">
          <a:avLst>
            <a:gd name="adj" fmla="val 25000"/>
            <a:gd name="vf" fmla="val 115470"/>
          </a:avLst>
        </a:prstGeom>
        <a:solidFill>
          <a:srgbClr val="9BB0B6"/>
        </a:solidFill>
        <a:ln w="9525" cap="flat" cmpd="sng" algn="ctr">
          <a:solidFill>
            <a:schemeClr val="accent6">
              <a:alpha val="90000"/>
              <a:hueOff val="0"/>
              <a:satOff val="0"/>
              <a:lumOff val="0"/>
              <a:alphaOff val="-4000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0" tIns="12700" rIns="0" bIns="12700" numCol="1" spcCol="1270" anchor="ctr" anchorCtr="0">
          <a:noAutofit/>
        </a:bodyPr>
        <a:lstStyle/>
        <a:p>
          <a:pPr marL="0" lvl="0" indent="0" algn="ctr" defTabSz="444500">
            <a:lnSpc>
              <a:spcPct val="90000"/>
            </a:lnSpc>
            <a:spcBef>
              <a:spcPct val="0"/>
            </a:spcBef>
            <a:spcAft>
              <a:spcPct val="35000"/>
            </a:spcAft>
            <a:buNone/>
          </a:pPr>
          <a:r>
            <a:rPr lang="en-US" sz="1000" b="0" i="0" kern="1200" dirty="0">
              <a:solidFill>
                <a:schemeClr val="tx2">
                  <a:lumMod val="10000"/>
                </a:schemeClr>
              </a:solidFill>
            </a:rPr>
            <a:t>Over 280 image and derived data products </a:t>
          </a:r>
          <a:endParaRPr lang="en-US" sz="1000" kern="1200" dirty="0">
            <a:solidFill>
              <a:schemeClr val="tx2">
                <a:lumMod val="10000"/>
              </a:schemeClr>
            </a:solidFill>
          </a:endParaRPr>
        </a:p>
      </dsp:txBody>
      <dsp:txXfrm>
        <a:off x="2189558" y="648832"/>
        <a:ext cx="734013" cy="632847"/>
      </dsp:txXfrm>
    </dsp:sp>
    <dsp:sp modelId="{863E6CEF-8044-ED45-AFF4-04CC5D9E4365}">
      <dsp:nvSpPr>
        <dsp:cNvPr id="0" name=""/>
        <dsp:cNvSpPr/>
      </dsp:nvSpPr>
      <dsp:spPr>
        <a:xfrm>
          <a:off x="2158910" y="521255"/>
          <a:ext cx="124615" cy="107402"/>
        </a:xfrm>
        <a:prstGeom prst="hexagon">
          <a:avLst>
            <a:gd name="adj" fmla="val 25000"/>
            <a:gd name="vf" fmla="val 115470"/>
          </a:avLst>
        </a:prstGeom>
        <a:solidFill>
          <a:schemeClr val="lt1">
            <a:hueOff val="0"/>
            <a:satOff val="0"/>
            <a:lumOff val="0"/>
            <a:alphaOff val="0"/>
          </a:schemeClr>
        </a:solidFill>
        <a:ln w="9525" cap="flat" cmpd="sng" algn="ctr">
          <a:solidFill>
            <a:schemeClr val="accent6">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1">
          <a:scrgbClr r="0" g="0" b="0"/>
        </a:fillRef>
        <a:effectRef idx="3">
          <a:scrgbClr r="0" g="0" b="0"/>
        </a:effectRef>
        <a:fontRef idx="minor"/>
      </dsp:style>
    </dsp:sp>
    <dsp:sp modelId="{981E2ADE-BDF7-BA47-AB0A-52769D2CDD6F}">
      <dsp:nvSpPr>
        <dsp:cNvPr id="0" name=""/>
        <dsp:cNvSpPr/>
      </dsp:nvSpPr>
      <dsp:spPr>
        <a:xfrm>
          <a:off x="2929860" y="128"/>
          <a:ext cx="1064345" cy="917651"/>
        </a:xfrm>
        <a:prstGeom prst="hexagon">
          <a:avLst>
            <a:gd name="adj" fmla="val 25000"/>
            <a:gd name="vf" fmla="val 115470"/>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9525" cap="flat" cmpd="sng" algn="ctr">
          <a:solidFill>
            <a:schemeClr val="accent6">
              <a:alpha val="90000"/>
              <a:hueOff val="0"/>
              <a:satOff val="0"/>
              <a:lumOff val="0"/>
              <a:alphaOff val="-4000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CCC83DBD-AB0E-D847-B94C-96EE7469F378}">
      <dsp:nvSpPr>
        <dsp:cNvPr id="0" name=""/>
        <dsp:cNvSpPr/>
      </dsp:nvSpPr>
      <dsp:spPr>
        <a:xfrm>
          <a:off x="2375567" y="402942"/>
          <a:ext cx="124615" cy="107402"/>
        </a:xfrm>
        <a:prstGeom prst="hexagon">
          <a:avLst>
            <a:gd name="adj" fmla="val 25000"/>
            <a:gd name="vf" fmla="val 115470"/>
          </a:avLst>
        </a:prstGeom>
        <a:solidFill>
          <a:schemeClr val="lt1">
            <a:hueOff val="0"/>
            <a:satOff val="0"/>
            <a:lumOff val="0"/>
            <a:alphaOff val="0"/>
          </a:schemeClr>
        </a:solidFill>
        <a:ln w="9525" cap="flat" cmpd="sng" algn="ctr">
          <a:solidFill>
            <a:schemeClr val="accent6">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1">
          <a:scrgbClr r="0" g="0" b="0"/>
        </a:fillRef>
        <a:effectRef idx="3">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2125" cy="463550"/>
          </a:xfrm>
          <a:prstGeom prst="rect">
            <a:avLst/>
          </a:prstGeom>
          <a:noFill/>
          <a:ln>
            <a:noFill/>
          </a:ln>
        </p:spPr>
        <p:txBody>
          <a:bodyPr spcFirstLastPara="1" wrap="square" lIns="93025" tIns="46500" rIns="93025" bIns="465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963988" y="0"/>
            <a:ext cx="3032125" cy="463550"/>
          </a:xfrm>
          <a:prstGeom prst="rect">
            <a:avLst/>
          </a:prstGeom>
          <a:noFill/>
          <a:ln>
            <a:noFill/>
          </a:ln>
        </p:spPr>
        <p:txBody>
          <a:bodyPr spcFirstLastPara="1" wrap="square" lIns="93025" tIns="46500" rIns="93025" bIns="465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404813" y="696913"/>
            <a:ext cx="6188075" cy="3481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0088" y="4410075"/>
            <a:ext cx="5597525" cy="4176713"/>
          </a:xfrm>
          <a:prstGeom prst="rect">
            <a:avLst/>
          </a:prstGeom>
          <a:noFill/>
          <a:ln>
            <a:noFill/>
          </a:ln>
        </p:spPr>
        <p:txBody>
          <a:bodyPr spcFirstLastPara="1" wrap="square" lIns="93025" tIns="46500" rIns="93025" bIns="46500" anchor="t" anchorCtr="0">
            <a:normAutofit/>
          </a:bodyPr>
          <a:lstStyle>
            <a:lvl1pPr marL="457200" marR="0" lvl="0"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18563"/>
            <a:ext cx="3032125" cy="463550"/>
          </a:xfrm>
          <a:prstGeom prst="rect">
            <a:avLst/>
          </a:prstGeom>
          <a:noFill/>
          <a:ln>
            <a:noFill/>
          </a:ln>
        </p:spPr>
        <p:txBody>
          <a:bodyPr spcFirstLastPara="1" wrap="square" lIns="93025" tIns="46500" rIns="93025" bIns="465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963988" y="8818563"/>
            <a:ext cx="3032125" cy="463550"/>
          </a:xfrm>
          <a:prstGeom prst="rect">
            <a:avLst/>
          </a:prstGeom>
          <a:noFill/>
          <a:ln>
            <a:noFill/>
          </a:ln>
        </p:spPr>
        <p:txBody>
          <a:bodyPr spcFirstLastPara="1" wrap="square" lIns="93025" tIns="46500" rIns="93025" bIns="465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www.cpc.ncep.noaa.gov/products/NMME/"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www.arcus.org/search-program/seaiceoutlook"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novayagazeta.eu/articles/2023/03/01/poisk-deportirovannykh-iz-ukrainy-detei-i-eshche-5-antivoennykh-issledovanii"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aljazeera.com/news/2023/2/5/chile-expands-emergency-as-toll-from-wildfires-rises"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ildfiretoday.com/2023/02/04/chile-wildfires-intensify-disaster-impacts-expand/"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p1:notes"/>
          <p:cNvSpPr>
            <a:spLocks noGrp="1" noRot="1" noChangeAspect="1"/>
          </p:cNvSpPr>
          <p:nvPr>
            <p:ph type="sldImg" idx="2"/>
          </p:nvPr>
        </p:nvSpPr>
        <p:spPr>
          <a:xfrm>
            <a:off x="404813" y="696913"/>
            <a:ext cx="6188075" cy="3481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 name="Google Shape;75;p1:notes"/>
          <p:cNvSpPr txBox="1">
            <a:spLocks noGrp="1"/>
          </p:cNvSpPr>
          <p:nvPr>
            <p:ph type="body" idx="1"/>
          </p:nvPr>
        </p:nvSpPr>
        <p:spPr>
          <a:xfrm>
            <a:off x="700088" y="4410075"/>
            <a:ext cx="5597525" cy="4176713"/>
          </a:xfrm>
          <a:prstGeom prst="rect">
            <a:avLst/>
          </a:prstGeom>
          <a:noFill/>
          <a:ln>
            <a:noFill/>
          </a:ln>
        </p:spPr>
        <p:txBody>
          <a:bodyPr spcFirstLastPara="1" wrap="square" lIns="93025" tIns="46500" rIns="93025" bIns="46500" anchor="t" anchorCtr="0">
            <a:normAutofit/>
          </a:bodyPr>
          <a:lstStyle/>
          <a:p>
            <a:pPr marL="0" lvl="0" indent="0" algn="l" rtl="0">
              <a:spcBef>
                <a:spcPts val="0"/>
              </a:spcBef>
              <a:spcAft>
                <a:spcPts val="0"/>
              </a:spcAft>
              <a:buNone/>
            </a:pPr>
            <a:endParaRPr/>
          </a:p>
        </p:txBody>
      </p:sp>
      <p:sp>
        <p:nvSpPr>
          <p:cNvPr id="76" name="Google Shape;76;p1:notes"/>
          <p:cNvSpPr txBox="1">
            <a:spLocks noGrp="1"/>
          </p:cNvSpPr>
          <p:nvPr>
            <p:ph type="sldNum" idx="12"/>
          </p:nvPr>
        </p:nvSpPr>
        <p:spPr>
          <a:xfrm>
            <a:off x="3963988" y="8818563"/>
            <a:ext cx="3032125" cy="463550"/>
          </a:xfrm>
          <a:prstGeom prst="rect">
            <a:avLst/>
          </a:prstGeom>
          <a:noFill/>
          <a:ln>
            <a:noFill/>
          </a:ln>
        </p:spPr>
        <p:txBody>
          <a:bodyPr spcFirstLastPara="1" wrap="square" lIns="93025" tIns="46500" rIns="93025" bIns="465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xfrm>
            <a:off x="404813" y="696913"/>
            <a:ext cx="6188075" cy="34813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buFontTx/>
              <a:buNone/>
            </a:pPr>
            <a:endParaRPr lang="en-US" altLang="en-US" dirty="0"/>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BC0B1D1-757D-487F-85B6-CB708625A474}" type="slidenum">
              <a:rPr lang="en-US" altLang="en-US">
                <a:latin typeface="Arial" panose="020B0604020202020204" pitchFamily="34" charset="0"/>
              </a:rPr>
              <a:pPr>
                <a:spcBef>
                  <a:spcPct val="0"/>
                </a:spcBef>
              </a:pPr>
              <a:t>10</a:t>
            </a:fld>
            <a:endParaRPr lang="en-US" altLang="en-US" dirty="0">
              <a:latin typeface="Arial" panose="020B0604020202020204" pitchFamily="34" charset="0"/>
            </a:endParaRPr>
          </a:p>
        </p:txBody>
      </p:sp>
    </p:spTree>
    <p:extLst>
      <p:ext uri="{BB962C8B-B14F-4D97-AF65-F5344CB8AC3E}">
        <p14:creationId xmlns:p14="http://schemas.microsoft.com/office/powerpoint/2010/main" val="38847310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xfrm>
            <a:off x="404813" y="696913"/>
            <a:ext cx="6188075" cy="34813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buFontTx/>
              <a:buNone/>
            </a:pPr>
            <a:endParaRPr lang="en-US" altLang="en-US" dirty="0"/>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BC0B1D1-757D-487F-85B6-CB708625A474}" type="slidenum">
              <a:rPr lang="en-US" altLang="en-US">
                <a:latin typeface="Arial" panose="020B0604020202020204" pitchFamily="34" charset="0"/>
              </a:rPr>
              <a:pPr>
                <a:spcBef>
                  <a:spcPct val="0"/>
                </a:spcBef>
              </a:pPr>
              <a:t>11</a:t>
            </a:fld>
            <a:endParaRPr lang="en-US" altLang="en-US" dirty="0">
              <a:latin typeface="Arial" panose="020B0604020202020204" pitchFamily="34" charset="0"/>
            </a:endParaRPr>
          </a:p>
        </p:txBody>
      </p:sp>
    </p:spTree>
    <p:extLst>
      <p:ext uri="{BB962C8B-B14F-4D97-AF65-F5344CB8AC3E}">
        <p14:creationId xmlns:p14="http://schemas.microsoft.com/office/powerpoint/2010/main" val="28409502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xfrm>
            <a:off x="404813" y="696913"/>
            <a:ext cx="6188075" cy="34813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buFontTx/>
              <a:buNone/>
            </a:pPr>
            <a:endParaRPr lang="en-US" altLang="en-US" dirty="0"/>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BC0B1D1-757D-487F-85B6-CB708625A474}" type="slidenum">
              <a:rPr lang="en-US" altLang="en-US">
                <a:latin typeface="Arial" panose="020B0604020202020204" pitchFamily="34" charset="0"/>
              </a:rPr>
              <a:pPr>
                <a:spcBef>
                  <a:spcPct val="0"/>
                </a:spcBef>
              </a:pPr>
              <a:t>12</a:t>
            </a:fld>
            <a:endParaRPr lang="en-US" altLang="en-US">
              <a:latin typeface="Arial" panose="020B0604020202020204" pitchFamily="34" charset="0"/>
            </a:endParaRPr>
          </a:p>
        </p:txBody>
      </p:sp>
    </p:spTree>
    <p:extLst>
      <p:ext uri="{BB962C8B-B14F-4D97-AF65-F5344CB8AC3E}">
        <p14:creationId xmlns:p14="http://schemas.microsoft.com/office/powerpoint/2010/main" val="28409502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xfrm>
            <a:off x="404813" y="696913"/>
            <a:ext cx="6188075" cy="34813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buFontTx/>
              <a:buNone/>
            </a:pPr>
            <a:r>
              <a:rPr lang="en-US" sz="1800" dirty="0">
                <a:effectLst/>
                <a:latin typeface="Calibri" panose="020F0502020204030204" pitchFamily="34" charset="0"/>
                <a:ea typeface="Times New Roman" panose="02020603050405020304" pitchFamily="18" charset="0"/>
              </a:rPr>
              <a:t>It was initially thought Worldview would replace the Modis RR subsets but users in remote areas (</a:t>
            </a:r>
            <a:r>
              <a:rPr lang="en-US" sz="1800" dirty="0" err="1">
                <a:effectLst/>
                <a:latin typeface="Calibri" panose="020F0502020204030204" pitchFamily="34" charset="0"/>
                <a:ea typeface="Times New Roman" panose="02020603050405020304" pitchFamily="18" charset="0"/>
              </a:rPr>
              <a:t>e.g</a:t>
            </a:r>
            <a:r>
              <a:rPr lang="en-US" sz="1800" dirty="0">
                <a:effectLst/>
                <a:latin typeface="Calibri" panose="020F0502020204030204" pitchFamily="34" charset="0"/>
                <a:ea typeface="Times New Roman" panose="02020603050405020304" pitchFamily="18" charset="0"/>
              </a:rPr>
              <a:t> on field campaigns) struggled with the bandwidth hence the development of WV Snapshots.</a:t>
            </a:r>
            <a:endParaRPr lang="en-US" altLang="en-US" dirty="0"/>
          </a:p>
          <a:p>
            <a:pPr eaLnBrk="1" hangingPunct="1">
              <a:spcBef>
                <a:spcPct val="0"/>
              </a:spcBef>
              <a:buFontTx/>
              <a:buNone/>
            </a:pPr>
            <a:endParaRPr lang="en-US" altLang="en-US" dirty="0"/>
          </a:p>
          <a:p>
            <a:pPr eaLnBrk="1" hangingPunct="1">
              <a:spcBef>
                <a:spcPct val="0"/>
              </a:spcBef>
              <a:buFontTx/>
              <a:buNone/>
            </a:pPr>
            <a:r>
              <a:rPr lang="en-US" altLang="en-US" dirty="0"/>
              <a:t>Lightweight (particularly helpful where bandwidth is limited)</a:t>
            </a:r>
          </a:p>
          <a:p>
            <a:pPr eaLnBrk="1" hangingPunct="1">
              <a:spcBef>
                <a:spcPct val="0"/>
              </a:spcBef>
              <a:buFontTx/>
              <a:buNone/>
            </a:pPr>
            <a:r>
              <a:rPr lang="en-US" altLang="en-US" dirty="0"/>
              <a:t>Contains most popular image layers</a:t>
            </a:r>
          </a:p>
          <a:p>
            <a:pPr eaLnBrk="1" hangingPunct="1">
              <a:spcBef>
                <a:spcPct val="0"/>
              </a:spcBef>
              <a:buFontTx/>
              <a:buNone/>
            </a:pPr>
            <a:r>
              <a:rPr lang="en-US" altLang="en-US" dirty="0"/>
              <a:t>4 different projections available</a:t>
            </a:r>
          </a:p>
          <a:p>
            <a:pPr eaLnBrk="1" hangingPunct="1">
              <a:spcBef>
                <a:spcPct val="0"/>
              </a:spcBef>
              <a:buFontTx/>
              <a:buNone/>
            </a:pPr>
            <a:r>
              <a:rPr lang="en-US" altLang="en-US" dirty="0"/>
              <a:t>Contains historical archive</a:t>
            </a:r>
          </a:p>
          <a:p>
            <a:pPr eaLnBrk="1" hangingPunct="1">
              <a:spcBef>
                <a:spcPct val="0"/>
              </a:spcBef>
              <a:buFontTx/>
              <a:buNone/>
            </a:pPr>
            <a:r>
              <a:rPr lang="en-US" altLang="en-US" dirty="0"/>
              <a:t>You can add to display fires (the fires layer will be matched to the base layer you selected…earliest available (2012 (MODIS); VIIRS begins 2015); coastlines, plus borders and roads (note: this info is derived from OpenStreetMap and down to 1</a:t>
            </a:r>
            <a:r>
              <a:rPr lang="en-US" altLang="en-US" baseline="30000" dirty="0"/>
              <a:t>st</a:t>
            </a:r>
            <a:r>
              <a:rPr lang="en-US" altLang="en-US" dirty="0"/>
              <a:t> order administrative division and major roads)</a:t>
            </a:r>
          </a:p>
          <a:p>
            <a:pPr eaLnBrk="1" hangingPunct="1">
              <a:spcBef>
                <a:spcPct val="0"/>
              </a:spcBef>
              <a:buFontTx/>
              <a:buNone/>
            </a:pPr>
            <a:r>
              <a:rPr lang="en-US" altLang="en-US" dirty="0"/>
              <a:t>Select AOI by country (for US and Canada, down to state delineation). Or select your own AOI</a:t>
            </a:r>
          </a:p>
          <a:p>
            <a:pPr eaLnBrk="1" hangingPunct="1">
              <a:spcBef>
                <a:spcPct val="0"/>
              </a:spcBef>
              <a:buFontTx/>
              <a:buNone/>
            </a:pPr>
            <a:r>
              <a:rPr lang="en-US" altLang="en-US" dirty="0"/>
              <a:t>Download in multiple formats JPG/PNG, jpg/PNG+worldfile, KMZ, </a:t>
            </a:r>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BC0B1D1-757D-487F-85B6-CB708625A474}" type="slidenum">
              <a:rPr lang="en-US" altLang="en-US">
                <a:latin typeface="Arial" panose="020B0604020202020204" pitchFamily="34" charset="0"/>
              </a:rPr>
              <a:pPr>
                <a:spcBef>
                  <a:spcPct val="0"/>
                </a:spcBef>
              </a:pPr>
              <a:t>13</a:t>
            </a:fld>
            <a:endParaRPr lang="en-US" altLang="en-US" dirty="0">
              <a:latin typeface="Arial" panose="020B0604020202020204" pitchFamily="34" charset="0"/>
            </a:endParaRPr>
          </a:p>
        </p:txBody>
      </p:sp>
    </p:spTree>
    <p:extLst>
      <p:ext uri="{BB962C8B-B14F-4D97-AF65-F5344CB8AC3E}">
        <p14:creationId xmlns:p14="http://schemas.microsoft.com/office/powerpoint/2010/main" val="33750385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6:notes"/>
          <p:cNvSpPr>
            <a:spLocks noGrp="1" noRot="1" noChangeAspect="1"/>
          </p:cNvSpPr>
          <p:nvPr>
            <p:ph type="sldImg" idx="2"/>
          </p:nvPr>
        </p:nvSpPr>
        <p:spPr>
          <a:xfrm>
            <a:off x="404813" y="696913"/>
            <a:ext cx="6188075" cy="3481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5" name="Google Shape;225;p6:notes"/>
          <p:cNvSpPr txBox="1">
            <a:spLocks noGrp="1"/>
          </p:cNvSpPr>
          <p:nvPr>
            <p:ph type="body" idx="1"/>
          </p:nvPr>
        </p:nvSpPr>
        <p:spPr>
          <a:xfrm>
            <a:off x="700088" y="4410075"/>
            <a:ext cx="5597525" cy="4176713"/>
          </a:xfrm>
          <a:prstGeom prst="rect">
            <a:avLst/>
          </a:prstGeom>
          <a:noFill/>
          <a:ln>
            <a:noFill/>
          </a:ln>
        </p:spPr>
        <p:txBody>
          <a:bodyPr spcFirstLastPara="1" wrap="square" lIns="93025" tIns="46500" rIns="93025" bIns="46500" anchor="t" anchorCtr="0">
            <a:normAutofit/>
          </a:bodyPr>
          <a:lstStyle/>
          <a:p>
            <a:pPr marL="0" marR="0" lvl="0" indent="0" algn="l" rtl="0">
              <a:spcBef>
                <a:spcPts val="0"/>
              </a:spcBef>
              <a:spcAft>
                <a:spcPts val="0"/>
              </a:spcAft>
              <a:buNone/>
            </a:pPr>
            <a:r>
              <a:rPr lang="en-US" sz="1800" dirty="0">
                <a:latin typeface="Calibri"/>
                <a:ea typeface="Calibri"/>
                <a:cs typeface="Calibri"/>
                <a:sym typeface="Calibri"/>
              </a:rPr>
              <a:t>This slide shows some of the agencies and groups that use LANCE data. LANCE products are routinely used by </a:t>
            </a:r>
            <a:r>
              <a:rPr lang="en-US" sz="1800" b="1" dirty="0">
                <a:latin typeface="Calibri"/>
                <a:ea typeface="Calibri"/>
                <a:cs typeface="Calibri"/>
                <a:sym typeface="Calibri"/>
              </a:rPr>
              <a:t>direct users</a:t>
            </a:r>
            <a:r>
              <a:rPr lang="en-US" sz="1800" dirty="0">
                <a:latin typeface="Calibri"/>
                <a:ea typeface="Calibri"/>
                <a:cs typeface="Calibri"/>
                <a:sym typeface="Calibri"/>
              </a:rPr>
              <a:t>, who access data for their own purposes, and by </a:t>
            </a:r>
            <a:r>
              <a:rPr lang="en-US" sz="1800" b="1" dirty="0">
                <a:latin typeface="Calibri"/>
                <a:ea typeface="Calibri"/>
                <a:cs typeface="Calibri"/>
                <a:sym typeface="Calibri"/>
              </a:rPr>
              <a:t>brokers </a:t>
            </a:r>
            <a:r>
              <a:rPr lang="en-US" sz="1800" dirty="0">
                <a:latin typeface="Calibri"/>
                <a:ea typeface="Calibri"/>
                <a:cs typeface="Calibri"/>
                <a:sym typeface="Calibri"/>
              </a:rPr>
              <a:t>who add value to the data by combining it with other specialist knowledge and serve it to targeted end users. As you will see this chart includes some major news outlets. Increasingly we see that when LANCE data is picked up for a news story – we see a spike in our metrics.</a:t>
            </a:r>
          </a:p>
          <a:p>
            <a:pPr marL="0" marR="0" lvl="0" indent="0" algn="l" rtl="0">
              <a:spcBef>
                <a:spcPts val="0"/>
              </a:spcBef>
              <a:spcAft>
                <a:spcPts val="0"/>
              </a:spcAft>
              <a:buNone/>
            </a:pPr>
            <a:r>
              <a:rPr lang="en-US" sz="1800" dirty="0">
                <a:latin typeface="Calibri"/>
                <a:ea typeface="Calibri"/>
                <a:cs typeface="Calibri"/>
                <a:sym typeface="Calibri"/>
              </a:rPr>
              <a:t>FEWSNET – Famine Early Warning System</a:t>
            </a:r>
          </a:p>
          <a:p>
            <a:pPr marL="0" marR="0" lvl="0" indent="0" algn="l" rtl="0">
              <a:spcBef>
                <a:spcPts val="0"/>
              </a:spcBef>
              <a:spcAft>
                <a:spcPts val="0"/>
              </a:spcAft>
              <a:buNone/>
            </a:pPr>
            <a:endParaRPr sz="1800" dirty="0">
              <a:latin typeface="Calibri"/>
              <a:ea typeface="Calibri"/>
              <a:cs typeface="Calibri"/>
              <a:sym typeface="Calibri"/>
            </a:endParaRPr>
          </a:p>
        </p:txBody>
      </p:sp>
      <p:sp>
        <p:nvSpPr>
          <p:cNvPr id="226" name="Google Shape;226;p6:notes"/>
          <p:cNvSpPr txBox="1">
            <a:spLocks noGrp="1"/>
          </p:cNvSpPr>
          <p:nvPr>
            <p:ph type="sldNum" idx="12"/>
          </p:nvPr>
        </p:nvSpPr>
        <p:spPr>
          <a:xfrm>
            <a:off x="3963988" y="8818563"/>
            <a:ext cx="3032125" cy="463550"/>
          </a:xfrm>
          <a:prstGeom prst="rect">
            <a:avLst/>
          </a:prstGeom>
          <a:noFill/>
          <a:ln>
            <a:noFill/>
          </a:ln>
        </p:spPr>
        <p:txBody>
          <a:bodyPr spcFirstLastPara="1" wrap="square" lIns="93025" tIns="46500" rIns="93025" bIns="46500" anchor="b" anchorCtr="0">
            <a:noAutofit/>
          </a:bodyPr>
          <a:lstStyle/>
          <a:p>
            <a:pPr marL="0" marR="0" lvl="0" indent="0" algn="r" rtl="0">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25196d48aed_0_9:notes"/>
          <p:cNvSpPr>
            <a:spLocks noGrp="1" noRot="1" noChangeAspect="1"/>
          </p:cNvSpPr>
          <p:nvPr>
            <p:ph type="sldImg" idx="2"/>
          </p:nvPr>
        </p:nvSpPr>
        <p:spPr>
          <a:xfrm>
            <a:off x="404813" y="696913"/>
            <a:ext cx="6188075" cy="34813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25196d48aed_0_9:notes"/>
          <p:cNvSpPr txBox="1">
            <a:spLocks noGrp="1"/>
          </p:cNvSpPr>
          <p:nvPr>
            <p:ph type="body" idx="1"/>
          </p:nvPr>
        </p:nvSpPr>
        <p:spPr>
          <a:xfrm>
            <a:off x="700088" y="4410075"/>
            <a:ext cx="5597400" cy="4176600"/>
          </a:xfrm>
          <a:prstGeom prst="rect">
            <a:avLst/>
          </a:prstGeom>
        </p:spPr>
        <p:txBody>
          <a:bodyPr spcFirstLastPara="1" wrap="square" lIns="93025" tIns="46500" rIns="93025" bIns="46500" anchor="t" anchorCtr="0">
            <a:noAutofit/>
          </a:bodyPr>
          <a:lstStyle/>
          <a:p>
            <a:pPr marL="0" lvl="0" indent="0" algn="l" rtl="0">
              <a:spcBef>
                <a:spcPts val="360"/>
              </a:spcBef>
              <a:spcAft>
                <a:spcPts val="0"/>
              </a:spcAft>
              <a:buNone/>
            </a:pPr>
            <a:r>
              <a:rPr lang="en-US" dirty="0"/>
              <a:t>This does not include users accessing imagery from Worldview / GIBS or those accessing FIRMS</a:t>
            </a:r>
            <a:endParaRPr dirty="0"/>
          </a:p>
        </p:txBody>
      </p:sp>
      <p:sp>
        <p:nvSpPr>
          <p:cNvPr id="104" name="Google Shape;104;g25196d48aed_0_9:notes"/>
          <p:cNvSpPr txBox="1">
            <a:spLocks noGrp="1"/>
          </p:cNvSpPr>
          <p:nvPr>
            <p:ph type="sldNum" idx="12"/>
          </p:nvPr>
        </p:nvSpPr>
        <p:spPr>
          <a:xfrm>
            <a:off x="3963988" y="8818563"/>
            <a:ext cx="3032100" cy="463500"/>
          </a:xfrm>
          <a:prstGeom prst="rect">
            <a:avLst/>
          </a:prstGeom>
        </p:spPr>
        <p:txBody>
          <a:bodyPr spcFirstLastPara="1" wrap="square" lIns="93025" tIns="46500" rIns="93025" bIns="465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25196d48aed_0_15:notes"/>
          <p:cNvSpPr>
            <a:spLocks noGrp="1" noRot="1" noChangeAspect="1"/>
          </p:cNvSpPr>
          <p:nvPr>
            <p:ph type="sldImg" idx="2"/>
          </p:nvPr>
        </p:nvSpPr>
        <p:spPr>
          <a:xfrm>
            <a:off x="404813" y="696913"/>
            <a:ext cx="6188075" cy="34813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25196d48aed_0_15:notes"/>
          <p:cNvSpPr txBox="1">
            <a:spLocks noGrp="1"/>
          </p:cNvSpPr>
          <p:nvPr>
            <p:ph type="body" idx="1"/>
          </p:nvPr>
        </p:nvSpPr>
        <p:spPr>
          <a:xfrm>
            <a:off x="700088" y="4410075"/>
            <a:ext cx="5597400" cy="4176600"/>
          </a:xfrm>
          <a:prstGeom prst="rect">
            <a:avLst/>
          </a:prstGeom>
        </p:spPr>
        <p:txBody>
          <a:bodyPr spcFirstLastPara="1" wrap="square" lIns="93025" tIns="46500" rIns="93025" bIns="46500" anchor="t" anchorCtr="0">
            <a:noAutofit/>
          </a:bodyPr>
          <a:lstStyle/>
          <a:p>
            <a:pPr marL="171450" lvl="0" indent="-171450" algn="l" rtl="0">
              <a:spcBef>
                <a:spcPts val="360"/>
              </a:spcBef>
              <a:spcAft>
                <a:spcPts val="0"/>
              </a:spcAft>
              <a:buFont typeface="Arial" panose="020B0604020202020204" pitchFamily="34" charset="0"/>
              <a:buChar char="•"/>
            </a:pPr>
            <a:r>
              <a:rPr lang="en-US" dirty="0"/>
              <a:t>The increase between 2020 and 2021 is thought to be due to </a:t>
            </a:r>
            <a:r>
              <a:rPr lang="en-GB" sz="1800" dirty="0">
                <a:effectLst/>
                <a:latin typeface="Calibri" panose="020F0502020204030204" pitchFamily="34" charset="0"/>
                <a:ea typeface="Times New Roman" panose="02020603050405020304" pitchFamily="18" charset="0"/>
              </a:rPr>
              <a:t>an increase in MODIS/Terra and Aqua Level 1 data being pulled and, to a lesser extent, more AIRS data being pulled by NOAA after they decommissioned their NRT system at NOAA Satellite Operations Facility (NSOF). </a:t>
            </a:r>
            <a:endParaRPr dirty="0"/>
          </a:p>
        </p:txBody>
      </p:sp>
      <p:sp>
        <p:nvSpPr>
          <p:cNvPr id="110" name="Google Shape;110;g25196d48aed_0_15:notes"/>
          <p:cNvSpPr txBox="1">
            <a:spLocks noGrp="1"/>
          </p:cNvSpPr>
          <p:nvPr>
            <p:ph type="sldNum" idx="12"/>
          </p:nvPr>
        </p:nvSpPr>
        <p:spPr>
          <a:xfrm>
            <a:off x="3963988" y="8818563"/>
            <a:ext cx="3032100" cy="463500"/>
          </a:xfrm>
          <a:prstGeom prst="rect">
            <a:avLst/>
          </a:prstGeom>
        </p:spPr>
        <p:txBody>
          <a:bodyPr spcFirstLastPara="1" wrap="square" lIns="93025" tIns="46500" rIns="93025" bIns="465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2517c69975f_2_63:notes"/>
          <p:cNvSpPr txBox="1">
            <a:spLocks noGrp="1"/>
          </p:cNvSpPr>
          <p:nvPr>
            <p:ph type="body" idx="1"/>
          </p:nvPr>
        </p:nvSpPr>
        <p:spPr>
          <a:xfrm>
            <a:off x="700088" y="4410075"/>
            <a:ext cx="5597400" cy="4176600"/>
          </a:xfrm>
          <a:prstGeom prst="rect">
            <a:avLst/>
          </a:prstGeom>
        </p:spPr>
        <p:txBody>
          <a:bodyPr spcFirstLastPara="1" wrap="square" lIns="93025" tIns="46500" rIns="93025" bIns="46500" anchor="t" anchorCtr="0">
            <a:noAutofit/>
          </a:bodyPr>
          <a:lstStyle/>
          <a:p>
            <a:pPr marL="0" lvl="0" indent="0" algn="l" rtl="0">
              <a:spcBef>
                <a:spcPts val="360"/>
              </a:spcBef>
              <a:spcAft>
                <a:spcPts val="0"/>
              </a:spcAft>
              <a:buNone/>
            </a:pPr>
            <a:endParaRPr/>
          </a:p>
        </p:txBody>
      </p:sp>
      <p:sp>
        <p:nvSpPr>
          <p:cNvPr id="135" name="Google Shape;135;g2517c69975f_2_63:notes"/>
          <p:cNvSpPr>
            <a:spLocks noGrp="1" noRot="1" noChangeAspect="1"/>
          </p:cNvSpPr>
          <p:nvPr>
            <p:ph type="sldImg" idx="2"/>
          </p:nvPr>
        </p:nvSpPr>
        <p:spPr>
          <a:xfrm>
            <a:off x="404813" y="696913"/>
            <a:ext cx="6188075" cy="34813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3:notes"/>
          <p:cNvSpPr txBox="1">
            <a:spLocks noGrp="1"/>
          </p:cNvSpPr>
          <p:nvPr>
            <p:ph type="body" idx="1"/>
          </p:nvPr>
        </p:nvSpPr>
        <p:spPr>
          <a:xfrm>
            <a:off x="700088" y="4410075"/>
            <a:ext cx="5597525" cy="4176713"/>
          </a:xfrm>
          <a:prstGeom prst="rect">
            <a:avLst/>
          </a:prstGeom>
        </p:spPr>
        <p:txBody>
          <a:bodyPr spcFirstLastPara="1" wrap="square" lIns="93025" tIns="46500" rIns="93025" bIns="46500" anchor="t" anchorCtr="0">
            <a:noAutofit/>
          </a:bodyPr>
          <a:lstStyle/>
          <a:p>
            <a:pPr marL="0" lvl="0" indent="0" algn="l" rtl="0">
              <a:spcBef>
                <a:spcPts val="360"/>
              </a:spcBef>
              <a:spcAft>
                <a:spcPts val="0"/>
              </a:spcAft>
              <a:buNone/>
            </a:pPr>
            <a:endParaRPr/>
          </a:p>
        </p:txBody>
      </p:sp>
      <p:sp>
        <p:nvSpPr>
          <p:cNvPr id="92" name="Google Shape;92;p3:notes"/>
          <p:cNvSpPr>
            <a:spLocks noGrp="1" noRot="1" noChangeAspect="1"/>
          </p:cNvSpPr>
          <p:nvPr>
            <p:ph type="sldImg" idx="2"/>
          </p:nvPr>
        </p:nvSpPr>
        <p:spPr>
          <a:xfrm>
            <a:off x="404813" y="696913"/>
            <a:ext cx="6188075" cy="34813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609808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3:notes"/>
          <p:cNvSpPr txBox="1">
            <a:spLocks noGrp="1"/>
          </p:cNvSpPr>
          <p:nvPr>
            <p:ph type="body" idx="1"/>
          </p:nvPr>
        </p:nvSpPr>
        <p:spPr>
          <a:xfrm>
            <a:off x="700088" y="4410075"/>
            <a:ext cx="5597525" cy="4176713"/>
          </a:xfrm>
          <a:prstGeom prst="rect">
            <a:avLst/>
          </a:prstGeom>
        </p:spPr>
        <p:txBody>
          <a:bodyPr spcFirstLastPara="1" wrap="square" lIns="93025" tIns="46500" rIns="93025" bIns="46500" anchor="t" anchorCtr="0">
            <a:noAutofit/>
          </a:bodyPr>
          <a:lstStyle/>
          <a:p>
            <a:pPr marL="0" lvl="0" indent="0" algn="l" rtl="0">
              <a:spcBef>
                <a:spcPts val="360"/>
              </a:spcBef>
              <a:spcAft>
                <a:spcPts val="0"/>
              </a:spcAft>
              <a:buNone/>
            </a:pPr>
            <a:endParaRPr/>
          </a:p>
        </p:txBody>
      </p:sp>
      <p:sp>
        <p:nvSpPr>
          <p:cNvPr id="92" name="Google Shape;92;p3:notes"/>
          <p:cNvSpPr>
            <a:spLocks noGrp="1" noRot="1" noChangeAspect="1"/>
          </p:cNvSpPr>
          <p:nvPr>
            <p:ph type="sldImg" idx="2"/>
          </p:nvPr>
        </p:nvSpPr>
        <p:spPr>
          <a:xfrm>
            <a:off x="404813" y="696913"/>
            <a:ext cx="6188075" cy="34813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843296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3:notes"/>
          <p:cNvSpPr txBox="1">
            <a:spLocks noGrp="1"/>
          </p:cNvSpPr>
          <p:nvPr>
            <p:ph type="body" idx="1"/>
          </p:nvPr>
        </p:nvSpPr>
        <p:spPr>
          <a:xfrm>
            <a:off x="700088" y="4410075"/>
            <a:ext cx="5597525" cy="4176713"/>
          </a:xfrm>
          <a:prstGeom prst="rect">
            <a:avLst/>
          </a:prstGeom>
        </p:spPr>
        <p:txBody>
          <a:bodyPr spcFirstLastPara="1" wrap="square" lIns="93025" tIns="46500" rIns="93025" bIns="46500" anchor="t" anchorCtr="0">
            <a:noAutofit/>
          </a:bodyPr>
          <a:lstStyle/>
          <a:p>
            <a:pPr marL="0" lvl="0" indent="0" algn="l" rtl="0">
              <a:spcBef>
                <a:spcPts val="360"/>
              </a:spcBef>
              <a:spcAft>
                <a:spcPts val="0"/>
              </a:spcAft>
              <a:buNone/>
            </a:pPr>
            <a:endParaRPr/>
          </a:p>
        </p:txBody>
      </p:sp>
      <p:sp>
        <p:nvSpPr>
          <p:cNvPr id="92" name="Google Shape;92;p3:notes"/>
          <p:cNvSpPr>
            <a:spLocks noGrp="1" noRot="1" noChangeAspect="1"/>
          </p:cNvSpPr>
          <p:nvPr>
            <p:ph type="sldImg" idx="2"/>
          </p:nvPr>
        </p:nvSpPr>
        <p:spPr>
          <a:xfrm>
            <a:off x="404813" y="696913"/>
            <a:ext cx="6188075" cy="34813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3:notes"/>
          <p:cNvSpPr txBox="1">
            <a:spLocks noGrp="1"/>
          </p:cNvSpPr>
          <p:nvPr>
            <p:ph type="body" idx="1"/>
          </p:nvPr>
        </p:nvSpPr>
        <p:spPr>
          <a:xfrm>
            <a:off x="700088" y="4410075"/>
            <a:ext cx="5597525" cy="4176713"/>
          </a:xfrm>
          <a:prstGeom prst="rect">
            <a:avLst/>
          </a:prstGeom>
        </p:spPr>
        <p:txBody>
          <a:bodyPr spcFirstLastPara="1" wrap="square" lIns="93025" tIns="46500" rIns="93025" bIns="46500" anchor="t" anchorCtr="0">
            <a:noAutofit/>
          </a:bodyPr>
          <a:lstStyle/>
          <a:p>
            <a:pPr marL="0" lvl="0" indent="0" algn="l" rtl="0">
              <a:spcBef>
                <a:spcPts val="360"/>
              </a:spcBef>
              <a:spcAft>
                <a:spcPts val="0"/>
              </a:spcAft>
              <a:buNone/>
            </a:pPr>
            <a:endParaRPr/>
          </a:p>
        </p:txBody>
      </p:sp>
      <p:sp>
        <p:nvSpPr>
          <p:cNvPr id="92" name="Google Shape;92;p3:notes"/>
          <p:cNvSpPr>
            <a:spLocks noGrp="1" noRot="1" noChangeAspect="1"/>
          </p:cNvSpPr>
          <p:nvPr>
            <p:ph type="sldImg" idx="2"/>
          </p:nvPr>
        </p:nvSpPr>
        <p:spPr>
          <a:xfrm>
            <a:off x="404813" y="696913"/>
            <a:ext cx="6188075" cy="34813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163314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xfrm>
            <a:off x="404813" y="696913"/>
            <a:ext cx="6188075" cy="34813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spcBef>
                <a:spcPct val="0"/>
              </a:spcBef>
              <a:buFont typeface="Arial" panose="020B0604020202020204" pitchFamily="34" charset="0"/>
              <a:buChar char="•"/>
            </a:pPr>
            <a:endParaRPr lang="en-US" altLang="en-US" dirty="0"/>
          </a:p>
          <a:p>
            <a:pPr eaLnBrk="1" hangingPunct="1">
              <a:spcBef>
                <a:spcPct val="0"/>
              </a:spcBef>
              <a:buFontTx/>
              <a:buChar char="•"/>
            </a:pPr>
            <a:endParaRPr lang="en-US" altLang="en-US" dirty="0"/>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BC0B1D1-757D-487F-85B6-CB708625A474}" type="slidenum">
              <a:rPr lang="en-US" altLang="en-US">
                <a:latin typeface="Arial" panose="020B0604020202020204" pitchFamily="34" charset="0"/>
              </a:rPr>
              <a:pPr>
                <a:spcBef>
                  <a:spcPct val="0"/>
                </a:spcBef>
              </a:pPr>
              <a:t>21</a:t>
            </a:fld>
            <a:endParaRPr lang="en-US" altLang="en-US">
              <a:latin typeface="Arial" panose="020B0604020202020204" pitchFamily="34" charset="0"/>
            </a:endParaRPr>
          </a:p>
        </p:txBody>
      </p:sp>
    </p:spTree>
    <p:extLst>
      <p:ext uri="{BB962C8B-B14F-4D97-AF65-F5344CB8AC3E}">
        <p14:creationId xmlns:p14="http://schemas.microsoft.com/office/powerpoint/2010/main" val="18624667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2520d3f480d_0_17:notes"/>
          <p:cNvSpPr>
            <a:spLocks noGrp="1" noRot="1" noChangeAspect="1"/>
          </p:cNvSpPr>
          <p:nvPr>
            <p:ph type="sldImg" idx="2"/>
          </p:nvPr>
        </p:nvSpPr>
        <p:spPr>
          <a:xfrm>
            <a:off x="404813" y="696913"/>
            <a:ext cx="6188075" cy="3481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4" name="Google Shape;274;g2520d3f480d_0_17:notes"/>
          <p:cNvSpPr txBox="1">
            <a:spLocks noGrp="1"/>
          </p:cNvSpPr>
          <p:nvPr>
            <p:ph type="body" idx="1"/>
          </p:nvPr>
        </p:nvSpPr>
        <p:spPr>
          <a:xfrm>
            <a:off x="700088" y="4410075"/>
            <a:ext cx="5597400" cy="4176600"/>
          </a:xfrm>
          <a:prstGeom prst="rect">
            <a:avLst/>
          </a:prstGeom>
          <a:noFill/>
          <a:ln>
            <a:noFill/>
          </a:ln>
        </p:spPr>
        <p:txBody>
          <a:bodyPr spcFirstLastPara="1" wrap="square" lIns="93025" tIns="46500" rIns="93025" bIns="46500" anchor="t" anchorCtr="0">
            <a:noAutofit/>
          </a:bodyPr>
          <a:lstStyle/>
          <a:p>
            <a:pPr marL="0" lvl="0" indent="0" algn="l" rtl="0">
              <a:spcBef>
                <a:spcPts val="0"/>
              </a:spcBef>
              <a:spcAft>
                <a:spcPts val="0"/>
              </a:spcAft>
              <a:buNone/>
            </a:pPr>
            <a:r>
              <a:rPr lang="en-US" sz="1150" dirty="0">
                <a:highlight>
                  <a:srgbClr val="FFFFFF"/>
                </a:highlight>
                <a:latin typeface="Arial"/>
                <a:ea typeface="Arial"/>
                <a:cs typeface="Arial"/>
                <a:sym typeface="Arial"/>
              </a:rPr>
              <a:t>Of these LANCE users, some of the ways the data are being used</a:t>
            </a:r>
          </a:p>
          <a:p>
            <a:pPr marL="0" lvl="0" indent="0" algn="l" rtl="0">
              <a:spcBef>
                <a:spcPts val="0"/>
              </a:spcBef>
              <a:spcAft>
                <a:spcPts val="0"/>
              </a:spcAft>
              <a:buNone/>
            </a:pPr>
            <a:r>
              <a:rPr lang="en-US" sz="1150" dirty="0">
                <a:highlight>
                  <a:srgbClr val="FFFFFF"/>
                </a:highlight>
                <a:latin typeface="Arial"/>
                <a:ea typeface="Arial"/>
                <a:cs typeface="Arial"/>
                <a:sym typeface="Arial"/>
              </a:rPr>
              <a:t>PM 2.5 – particulate matter</a:t>
            </a:r>
          </a:p>
          <a:p>
            <a:pPr marL="0" lvl="0" indent="0" algn="l" rtl="0">
              <a:spcBef>
                <a:spcPts val="0"/>
              </a:spcBef>
              <a:spcAft>
                <a:spcPts val="0"/>
              </a:spcAft>
              <a:buNone/>
            </a:pPr>
            <a:endParaRPr lang="en-US" sz="1150" dirty="0">
              <a:highlight>
                <a:srgbClr val="FFFFFF"/>
              </a:highlight>
              <a:latin typeface="Arial"/>
              <a:ea typeface="Arial"/>
              <a:cs typeface="Arial"/>
              <a:sym typeface="Arial"/>
            </a:endParaRPr>
          </a:p>
          <a:p>
            <a:pPr marL="0" lvl="0" indent="0" algn="l" rtl="0">
              <a:spcBef>
                <a:spcPts val="0"/>
              </a:spcBef>
              <a:spcAft>
                <a:spcPts val="0"/>
              </a:spcAft>
              <a:buNone/>
            </a:pPr>
            <a:r>
              <a:rPr lang="en-US" sz="1150" dirty="0">
                <a:highlight>
                  <a:srgbClr val="FFFFFF"/>
                </a:highlight>
                <a:latin typeface="Arial"/>
                <a:ea typeface="Arial"/>
                <a:cs typeface="Arial"/>
                <a:sym typeface="Arial"/>
              </a:rPr>
              <a:t>GMAO’s research activities include a broad scope of activities related to </a:t>
            </a:r>
            <a:r>
              <a:rPr lang="en-US" sz="1150" b="1" dirty="0" err="1">
                <a:highlight>
                  <a:srgbClr val="FFFFFF"/>
                </a:highlight>
                <a:latin typeface="Arial"/>
                <a:ea typeface="Arial"/>
                <a:cs typeface="Arial"/>
                <a:sym typeface="Arial"/>
              </a:rPr>
              <a:t>subseasonal</a:t>
            </a:r>
            <a:r>
              <a:rPr lang="en-US" sz="1150" b="1" dirty="0">
                <a:highlight>
                  <a:srgbClr val="FFFFFF"/>
                </a:highlight>
                <a:latin typeface="Arial"/>
                <a:ea typeface="Arial"/>
                <a:cs typeface="Arial"/>
                <a:sym typeface="Arial"/>
              </a:rPr>
              <a:t> to seasonal variability</a:t>
            </a:r>
            <a:r>
              <a:rPr lang="en-US" sz="1150" dirty="0">
                <a:highlight>
                  <a:srgbClr val="FFFFFF"/>
                </a:highlight>
                <a:latin typeface="Arial"/>
                <a:ea typeface="Arial"/>
                <a:cs typeface="Arial"/>
                <a:sym typeface="Arial"/>
              </a:rPr>
              <a:t>. These include diverse subjects such as the Madden-Julian Oscillation, the variability of </a:t>
            </a:r>
            <a:r>
              <a:rPr lang="en-US" sz="1150" b="1" dirty="0">
                <a:highlight>
                  <a:srgbClr val="FFFFFF"/>
                </a:highlight>
                <a:latin typeface="Arial"/>
                <a:ea typeface="Arial"/>
                <a:cs typeface="Arial"/>
                <a:sym typeface="Arial"/>
              </a:rPr>
              <a:t>monsoons </a:t>
            </a:r>
            <a:r>
              <a:rPr lang="en-US" sz="1150" dirty="0">
                <a:highlight>
                  <a:srgbClr val="FFFFFF"/>
                </a:highlight>
                <a:latin typeface="Arial"/>
                <a:ea typeface="Arial"/>
                <a:cs typeface="Arial"/>
                <a:sym typeface="Arial"/>
              </a:rPr>
              <a:t>and ENSO, and the hydrological and meteorological factors responsible for </a:t>
            </a:r>
            <a:r>
              <a:rPr lang="en-US" sz="1150" b="1" dirty="0">
                <a:highlight>
                  <a:srgbClr val="FFFFFF"/>
                </a:highlight>
                <a:latin typeface="Arial"/>
                <a:ea typeface="Arial"/>
                <a:cs typeface="Arial"/>
                <a:sym typeface="Arial"/>
              </a:rPr>
              <a:t>droughts, flooding and other extreme events</a:t>
            </a:r>
            <a:r>
              <a:rPr lang="en-US" sz="1150" dirty="0">
                <a:highlight>
                  <a:srgbClr val="FFFFFF"/>
                </a:highlight>
                <a:latin typeface="Arial"/>
                <a:ea typeface="Arial"/>
                <a:cs typeface="Arial"/>
                <a:sym typeface="Arial"/>
              </a:rPr>
              <a:t>. Using initialized land-atmosphere-ocean-ice states, seasonal forecasts are run on a regular basis and information is provided monthly to a variety of partners. Predictions of sea-surface temperature, precipitation, and near-surface temperatures are provided to the </a:t>
            </a:r>
            <a:r>
              <a:rPr lang="en-US" sz="1100" dirty="0">
                <a:solidFill>
                  <a:srgbClr val="004D93"/>
                </a:solidFill>
                <a:highlight>
                  <a:srgbClr val="FFFFFF"/>
                </a:highlight>
                <a:uFill>
                  <a:noFill/>
                </a:uFill>
                <a:latin typeface="Arial"/>
                <a:ea typeface="Arial"/>
                <a:cs typeface="Arial"/>
                <a:sym typeface="Arial"/>
                <a:hlinkClick r:id="rId3">
                  <a:extLst>
                    <a:ext uri="{A12FA001-AC4F-418D-AE19-62706E023703}">
                      <ahyp:hlinkClr xmlns:ahyp="http://schemas.microsoft.com/office/drawing/2018/hyperlinkcolor" val="tx"/>
                    </a:ext>
                  </a:extLst>
                </a:hlinkClick>
              </a:rPr>
              <a:t>National Multi-Model Ensemble (NMME)</a:t>
            </a:r>
            <a:r>
              <a:rPr lang="en-US" sz="1150" dirty="0">
                <a:highlight>
                  <a:srgbClr val="FFFFFF"/>
                </a:highlight>
                <a:latin typeface="Arial"/>
                <a:ea typeface="Arial"/>
                <a:cs typeface="Arial"/>
                <a:sym typeface="Arial"/>
              </a:rPr>
              <a:t> project, which compares and distributes seasonal forecasts of ENSO events. Since June 2013, GEOS forecasts of the Arctic sea-ice distribution are provided to the </a:t>
            </a:r>
            <a:r>
              <a:rPr lang="en-US" sz="1100" dirty="0">
                <a:solidFill>
                  <a:srgbClr val="004D93"/>
                </a:solidFill>
                <a:highlight>
                  <a:srgbClr val="FFFFFF"/>
                </a:highlight>
                <a:uFill>
                  <a:noFill/>
                </a:uFill>
                <a:latin typeface="Arial"/>
                <a:ea typeface="Arial"/>
                <a:cs typeface="Arial"/>
                <a:sym typeface="Arial"/>
                <a:hlinkClick r:id="rId4">
                  <a:extLst>
                    <a:ext uri="{A12FA001-AC4F-418D-AE19-62706E023703}">
                      <ahyp:hlinkClr xmlns:ahyp="http://schemas.microsoft.com/office/drawing/2018/hyperlinkcolor" val="tx"/>
                    </a:ext>
                  </a:extLst>
                </a:hlinkClick>
              </a:rPr>
              <a:t>Sea-Ice Outlook</a:t>
            </a:r>
            <a:r>
              <a:rPr lang="en-US" sz="1150" dirty="0">
                <a:highlight>
                  <a:srgbClr val="FFFFFF"/>
                </a:highlight>
                <a:latin typeface="Arial"/>
                <a:ea typeface="Arial"/>
                <a:cs typeface="Arial"/>
                <a:sym typeface="Arial"/>
              </a:rPr>
              <a:t> project.</a:t>
            </a:r>
            <a:endParaRPr dirty="0"/>
          </a:p>
        </p:txBody>
      </p:sp>
      <p:sp>
        <p:nvSpPr>
          <p:cNvPr id="275" name="Google Shape;275;g2520d3f480d_0_17:notes"/>
          <p:cNvSpPr txBox="1">
            <a:spLocks noGrp="1"/>
          </p:cNvSpPr>
          <p:nvPr>
            <p:ph type="sldNum" idx="12"/>
          </p:nvPr>
        </p:nvSpPr>
        <p:spPr>
          <a:xfrm>
            <a:off x="3963988" y="8818563"/>
            <a:ext cx="3032100" cy="463500"/>
          </a:xfrm>
          <a:prstGeom prst="rect">
            <a:avLst/>
          </a:prstGeom>
          <a:noFill/>
          <a:ln>
            <a:noFill/>
          </a:ln>
        </p:spPr>
        <p:txBody>
          <a:bodyPr spcFirstLastPara="1" wrap="square" lIns="93025" tIns="46500" rIns="93025" bIns="465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2520d3f480d_0_0:notes"/>
          <p:cNvSpPr>
            <a:spLocks noGrp="1" noRot="1" noChangeAspect="1"/>
          </p:cNvSpPr>
          <p:nvPr>
            <p:ph type="sldImg" idx="2"/>
          </p:nvPr>
        </p:nvSpPr>
        <p:spPr>
          <a:xfrm>
            <a:off x="404813" y="696913"/>
            <a:ext cx="6188075" cy="3481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6" name="Google Shape;266;g2520d3f480d_0_0:notes"/>
          <p:cNvSpPr txBox="1">
            <a:spLocks noGrp="1"/>
          </p:cNvSpPr>
          <p:nvPr>
            <p:ph type="body" idx="1"/>
          </p:nvPr>
        </p:nvSpPr>
        <p:spPr>
          <a:xfrm>
            <a:off x="700088" y="4410075"/>
            <a:ext cx="5597400" cy="4176600"/>
          </a:xfrm>
          <a:prstGeom prst="rect">
            <a:avLst/>
          </a:prstGeom>
          <a:noFill/>
          <a:ln>
            <a:noFill/>
          </a:ln>
        </p:spPr>
        <p:txBody>
          <a:bodyPr spcFirstLastPara="1" wrap="square" lIns="93025" tIns="46500" rIns="93025" bIns="46500" anchor="t" anchorCtr="0">
            <a:noAutofit/>
          </a:bodyPr>
          <a:lstStyle/>
          <a:p>
            <a:pPr marL="0" lvl="0" indent="0" algn="l" rtl="0">
              <a:spcBef>
                <a:spcPts val="0"/>
              </a:spcBef>
              <a:spcAft>
                <a:spcPts val="0"/>
              </a:spcAft>
              <a:buNone/>
            </a:pPr>
            <a:r>
              <a:rPr lang="en-US" b="0" i="0" dirty="0">
                <a:solidFill>
                  <a:srgbClr val="212529"/>
                </a:solidFill>
                <a:effectLst/>
                <a:latin typeface="Lato" panose="020F0502020204030203" pitchFamily="34" charset="0"/>
              </a:rPr>
              <a:t>The Copernicus Atmosphere Monitoring Service (CAMS) provides consistent and quality-controlled information related to air pollution and health, solar energy, greenhouse gases and climate forcing, everywhere in the world</a:t>
            </a:r>
          </a:p>
          <a:p>
            <a:pPr marL="0" lvl="0" indent="0" algn="l" rtl="0">
              <a:spcBef>
                <a:spcPts val="0"/>
              </a:spcBef>
              <a:spcAft>
                <a:spcPts val="0"/>
              </a:spcAft>
              <a:buNone/>
            </a:pPr>
            <a:r>
              <a:rPr lang="en-US" b="0" i="0" dirty="0">
                <a:solidFill>
                  <a:srgbClr val="212529"/>
                </a:solidFill>
                <a:effectLst/>
                <a:latin typeface="Lato" panose="020F0502020204030203" pitchFamily="34" charset="0"/>
              </a:rPr>
              <a:t>FRP – fire radiative power</a:t>
            </a:r>
            <a:endParaRPr dirty="0"/>
          </a:p>
        </p:txBody>
      </p:sp>
      <p:sp>
        <p:nvSpPr>
          <p:cNvPr id="267" name="Google Shape;267;g2520d3f480d_0_0:notes"/>
          <p:cNvSpPr txBox="1">
            <a:spLocks noGrp="1"/>
          </p:cNvSpPr>
          <p:nvPr>
            <p:ph type="sldNum" idx="12"/>
          </p:nvPr>
        </p:nvSpPr>
        <p:spPr>
          <a:xfrm>
            <a:off x="3963988" y="8818563"/>
            <a:ext cx="3032100" cy="463500"/>
          </a:xfrm>
          <a:prstGeom prst="rect">
            <a:avLst/>
          </a:prstGeom>
          <a:noFill/>
          <a:ln>
            <a:noFill/>
          </a:ln>
        </p:spPr>
        <p:txBody>
          <a:bodyPr spcFirstLastPara="1" wrap="square" lIns="93025" tIns="46500" rIns="93025" bIns="465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22716d4f105_1_0:notes"/>
          <p:cNvSpPr>
            <a:spLocks noGrp="1" noRot="1" noChangeAspect="1"/>
          </p:cNvSpPr>
          <p:nvPr>
            <p:ph type="sldImg" idx="2"/>
          </p:nvPr>
        </p:nvSpPr>
        <p:spPr>
          <a:xfrm>
            <a:off x="404813" y="696913"/>
            <a:ext cx="6188075" cy="3481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g22716d4f105_1_0:notes"/>
          <p:cNvSpPr txBox="1">
            <a:spLocks noGrp="1"/>
          </p:cNvSpPr>
          <p:nvPr>
            <p:ph type="body" idx="1"/>
          </p:nvPr>
        </p:nvSpPr>
        <p:spPr>
          <a:xfrm>
            <a:off x="700088" y="4410075"/>
            <a:ext cx="5597400" cy="4176600"/>
          </a:xfrm>
          <a:prstGeom prst="rect">
            <a:avLst/>
          </a:prstGeom>
          <a:noFill/>
          <a:ln>
            <a:noFill/>
          </a:ln>
        </p:spPr>
        <p:txBody>
          <a:bodyPr spcFirstLastPara="1" wrap="square" lIns="93025" tIns="46500" rIns="93025" bIns="46500" anchor="t" anchorCtr="0">
            <a:noAutofit/>
          </a:bodyPr>
          <a:lstStyle/>
          <a:p>
            <a:pPr marL="0" lvl="0" indent="0" algn="l" rtl="0">
              <a:spcBef>
                <a:spcPts val="0"/>
              </a:spcBef>
              <a:spcAft>
                <a:spcPts val="0"/>
              </a:spcAft>
              <a:buNone/>
            </a:pPr>
            <a:r>
              <a:rPr lang="en-US" dirty="0"/>
              <a:t>VIIRS nighttime imagery (ENCC product) NRT (20 Jan 2018 – Somalia; 30 Jul 2019 – S of Java; 17 Jan 2021 – Socotra (Arabian Sea)</a:t>
            </a:r>
          </a:p>
          <a:p>
            <a:pPr marL="0" lvl="0" indent="0" algn="l" rtl="0">
              <a:spcBef>
                <a:spcPts val="0"/>
              </a:spcBef>
              <a:spcAft>
                <a:spcPts val="0"/>
              </a:spcAft>
              <a:buNone/>
            </a:pPr>
            <a:r>
              <a:rPr lang="en-US" dirty="0"/>
              <a:t>ENCC Enhanced Near Constant Contrast product (qualitative product that highlights low-light emission sources)</a:t>
            </a:r>
          </a:p>
          <a:p>
            <a:pPr marL="0" lvl="0" indent="0" algn="l" rtl="0">
              <a:spcBef>
                <a:spcPts val="0"/>
              </a:spcBef>
              <a:spcAft>
                <a:spcPts val="0"/>
              </a:spcAft>
              <a:buNone/>
            </a:pPr>
            <a:r>
              <a:rPr lang="en-US" dirty="0"/>
              <a:t>CIRA </a:t>
            </a:r>
            <a:r>
              <a:rPr lang="en-US"/>
              <a:t>– Co</a:t>
            </a:r>
            <a:r>
              <a:rPr lang="en-US" b="0" i="0">
                <a:solidFill>
                  <a:srgbClr val="71777D"/>
                </a:solidFill>
                <a:effectLst/>
                <a:latin typeface="Roboto" panose="02000000000000000000" pitchFamily="2" charset="0"/>
              </a:rPr>
              <a:t>operative </a:t>
            </a:r>
            <a:r>
              <a:rPr lang="en-US" b="0" i="0" dirty="0">
                <a:solidFill>
                  <a:srgbClr val="71777D"/>
                </a:solidFill>
                <a:effectLst/>
                <a:latin typeface="Roboto" panose="02000000000000000000" pitchFamily="2" charset="0"/>
              </a:rPr>
              <a:t>Institute for Research in the Atmosphere (Cooperative for Atmospheric Research in Colorado)</a:t>
            </a:r>
            <a:endParaRPr dirty="0"/>
          </a:p>
        </p:txBody>
      </p:sp>
      <p:sp>
        <p:nvSpPr>
          <p:cNvPr id="284" name="Google Shape;284;g22716d4f105_1_0:notes"/>
          <p:cNvSpPr txBox="1">
            <a:spLocks noGrp="1"/>
          </p:cNvSpPr>
          <p:nvPr>
            <p:ph type="sldNum" idx="12"/>
          </p:nvPr>
        </p:nvSpPr>
        <p:spPr>
          <a:xfrm>
            <a:off x="3963988" y="8818563"/>
            <a:ext cx="3032100" cy="463500"/>
          </a:xfrm>
          <a:prstGeom prst="rect">
            <a:avLst/>
          </a:prstGeom>
          <a:noFill/>
          <a:ln>
            <a:noFill/>
          </a:ln>
        </p:spPr>
        <p:txBody>
          <a:bodyPr spcFirstLastPara="1" wrap="square" lIns="93025" tIns="46500" rIns="93025" bIns="465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13:notes"/>
          <p:cNvSpPr>
            <a:spLocks noGrp="1" noRot="1" noChangeAspect="1"/>
          </p:cNvSpPr>
          <p:nvPr>
            <p:ph type="sldImg" idx="2"/>
          </p:nvPr>
        </p:nvSpPr>
        <p:spPr>
          <a:xfrm>
            <a:off x="404813" y="696913"/>
            <a:ext cx="6188075" cy="3481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6" name="Google Shape;256;p13:notes"/>
          <p:cNvSpPr txBox="1">
            <a:spLocks noGrp="1"/>
          </p:cNvSpPr>
          <p:nvPr>
            <p:ph type="body" idx="1"/>
          </p:nvPr>
        </p:nvSpPr>
        <p:spPr>
          <a:xfrm>
            <a:off x="700088" y="4410075"/>
            <a:ext cx="5597525" cy="4176713"/>
          </a:xfrm>
          <a:prstGeom prst="rect">
            <a:avLst/>
          </a:prstGeom>
          <a:noFill/>
          <a:ln>
            <a:noFill/>
          </a:ln>
        </p:spPr>
        <p:txBody>
          <a:bodyPr spcFirstLastPara="1" wrap="square" lIns="93025" tIns="46500" rIns="93025" bIns="46500" anchor="t" anchorCtr="0">
            <a:normAutofit/>
          </a:bodyPr>
          <a:lstStyle/>
          <a:p>
            <a:pPr marL="0" lvl="0" indent="0" algn="l" rtl="0">
              <a:spcBef>
                <a:spcPts val="0"/>
              </a:spcBef>
              <a:spcAft>
                <a:spcPts val="0"/>
              </a:spcAft>
              <a:buNone/>
            </a:pPr>
            <a:r>
              <a:rPr lang="en-US" dirty="0"/>
              <a:t>Humanitarian Assessments</a:t>
            </a:r>
          </a:p>
          <a:p>
            <a:pPr marL="0" lvl="0" indent="0" algn="l" rtl="0">
              <a:spcBef>
                <a:spcPts val="0"/>
              </a:spcBef>
              <a:spcAft>
                <a:spcPts val="0"/>
              </a:spcAft>
              <a:buNone/>
            </a:pPr>
            <a:r>
              <a:rPr lang="en-US" dirty="0"/>
              <a:t>This is an example from a UN Satellite Centre (provided by Ranjay Shrestha) of a recent report assessing the damage extent and recovery efforts since the earthquake in Turkey/Syria early this year. This is the Black Marble NRT product from VIIRS onboard (SNPP)</a:t>
            </a:r>
          </a:p>
          <a:p>
            <a:pPr marL="0" lvl="0" indent="0" algn="l" rtl="0">
              <a:spcBef>
                <a:spcPts val="0"/>
              </a:spcBef>
              <a:spcAft>
                <a:spcPts val="0"/>
              </a:spcAft>
              <a:buNone/>
            </a:pPr>
            <a:r>
              <a:rPr lang="en-US" dirty="0"/>
              <a:t>On the left is the black marble ‘nightlights’ product from Jan 24, prior to the earthquake. Note the nightlights in Antakya (S Turkey) and Aleppo (W Syria)</a:t>
            </a:r>
          </a:p>
          <a:p>
            <a:pPr marL="0" lvl="0" indent="0" algn="l" rtl="0">
              <a:spcBef>
                <a:spcPts val="0"/>
              </a:spcBef>
              <a:spcAft>
                <a:spcPts val="0"/>
              </a:spcAft>
              <a:buNone/>
            </a:pPr>
            <a:r>
              <a:rPr lang="en-US" dirty="0"/>
              <a:t>2</a:t>
            </a:r>
            <a:r>
              <a:rPr lang="en-US" baseline="30000" dirty="0"/>
              <a:t>nd</a:t>
            </a:r>
            <a:r>
              <a:rPr lang="en-US" dirty="0"/>
              <a:t> image is the black marble ‘nightlights’ product from 8</a:t>
            </a:r>
            <a:r>
              <a:rPr lang="en-US" baseline="30000" dirty="0"/>
              <a:t>th</a:t>
            </a:r>
            <a:r>
              <a:rPr lang="en-US" dirty="0"/>
              <a:t> Feb (2 days after the earthquake) – significant decrease in presence of nightlights</a:t>
            </a:r>
          </a:p>
          <a:p>
            <a:pPr marL="0" lvl="0" indent="0" algn="l" rtl="0">
              <a:spcBef>
                <a:spcPts val="0"/>
              </a:spcBef>
              <a:spcAft>
                <a:spcPts val="0"/>
              </a:spcAft>
              <a:buNone/>
            </a:pPr>
            <a:r>
              <a:rPr lang="en-US" dirty="0"/>
              <a:t>2 subsequent images from 21at Feb and 3</a:t>
            </a:r>
            <a:r>
              <a:rPr lang="en-US" baseline="30000" dirty="0"/>
              <a:t>rd</a:t>
            </a:r>
            <a:r>
              <a:rPr lang="en-US" dirty="0"/>
              <a:t> April as recovery progresses and power is restored in different areas</a:t>
            </a:r>
          </a:p>
          <a:p>
            <a:pPr marL="0" lvl="0" indent="0" algn="l" rtl="0">
              <a:spcBef>
                <a:spcPts val="0"/>
              </a:spcBef>
              <a:spcAft>
                <a:spcPts val="0"/>
              </a:spcAft>
              <a:buNone/>
            </a:pPr>
            <a:r>
              <a:rPr lang="en-US" dirty="0"/>
              <a:t>Black Marble vs ENCC: Black Marble is </a:t>
            </a:r>
            <a:r>
              <a:rPr lang="en-US" b="0" i="0" dirty="0">
                <a:solidFill>
                  <a:srgbClr val="333333"/>
                </a:solidFill>
                <a:effectLst/>
                <a:latin typeface="Open Sans" panose="020B0606030504020204" pitchFamily="34" charset="0"/>
              </a:rPr>
              <a:t>stretched up to 38 </a:t>
            </a:r>
            <a:r>
              <a:rPr lang="en-US" b="0" i="0" dirty="0" err="1">
                <a:solidFill>
                  <a:srgbClr val="333333"/>
                </a:solidFill>
                <a:effectLst/>
                <a:latin typeface="Open Sans" panose="020B0606030504020204" pitchFamily="34" charset="0"/>
              </a:rPr>
              <a:t>nW</a:t>
            </a:r>
            <a:r>
              <a:rPr lang="en-US" b="0" i="0" dirty="0">
                <a:solidFill>
                  <a:srgbClr val="333333"/>
                </a:solidFill>
                <a:effectLst/>
                <a:latin typeface="Open Sans" panose="020B0606030504020204" pitchFamily="34" charset="0"/>
              </a:rPr>
              <a:t>/(cm</a:t>
            </a:r>
            <a:r>
              <a:rPr lang="en-US" b="0" i="0" baseline="30000" dirty="0">
                <a:solidFill>
                  <a:srgbClr val="333333"/>
                </a:solidFill>
                <a:effectLst/>
                <a:latin typeface="Open Sans" panose="020B0606030504020204" pitchFamily="34" charset="0"/>
              </a:rPr>
              <a:t>2</a:t>
            </a:r>
            <a:r>
              <a:rPr lang="en-US" b="0" i="0" dirty="0">
                <a:solidFill>
                  <a:srgbClr val="333333"/>
                </a:solidFill>
                <a:effectLst/>
                <a:latin typeface="Open Sans" panose="020B0606030504020204" pitchFamily="34" charset="0"/>
              </a:rPr>
              <a:t> </a:t>
            </a:r>
            <a:r>
              <a:rPr lang="en-US" b="0" i="0" dirty="0" err="1">
                <a:solidFill>
                  <a:srgbClr val="333333"/>
                </a:solidFill>
                <a:effectLst/>
                <a:latin typeface="Open Sans" panose="020B0606030504020204" pitchFamily="34" charset="0"/>
              </a:rPr>
              <a:t>sr</a:t>
            </a:r>
            <a:r>
              <a:rPr lang="en-US" b="0" i="0" dirty="0">
                <a:solidFill>
                  <a:srgbClr val="333333"/>
                </a:solidFill>
                <a:effectLst/>
                <a:latin typeface="Open Sans" panose="020B0606030504020204" pitchFamily="34" charset="0"/>
              </a:rPr>
              <a:t>) resulting in improvements in capturing city lights in greater spatial detail than traditional Nighttime Imagery (e.g., Day/Night Band, Enhanced Near Constant Contrast (ENCC)).</a:t>
            </a:r>
            <a:endParaRPr dirty="0"/>
          </a:p>
        </p:txBody>
      </p:sp>
      <p:sp>
        <p:nvSpPr>
          <p:cNvPr id="257" name="Google Shape;257;p13:notes"/>
          <p:cNvSpPr txBox="1">
            <a:spLocks noGrp="1"/>
          </p:cNvSpPr>
          <p:nvPr>
            <p:ph type="sldNum" idx="12"/>
          </p:nvPr>
        </p:nvSpPr>
        <p:spPr>
          <a:xfrm>
            <a:off x="3963988" y="8818563"/>
            <a:ext cx="3032125" cy="463550"/>
          </a:xfrm>
          <a:prstGeom prst="rect">
            <a:avLst/>
          </a:prstGeom>
          <a:noFill/>
          <a:ln>
            <a:noFill/>
          </a:ln>
        </p:spPr>
        <p:txBody>
          <a:bodyPr spcFirstLastPara="1" wrap="square" lIns="93025" tIns="46500" rIns="93025" bIns="465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2517612b4fc_0_39:notes"/>
          <p:cNvSpPr>
            <a:spLocks noGrp="1" noRot="1" noChangeAspect="1"/>
          </p:cNvSpPr>
          <p:nvPr>
            <p:ph type="sldImg" idx="2"/>
          </p:nvPr>
        </p:nvSpPr>
        <p:spPr>
          <a:xfrm>
            <a:off x="404813" y="696913"/>
            <a:ext cx="6188075" cy="34813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2517612b4fc_0_39:notes"/>
          <p:cNvSpPr txBox="1">
            <a:spLocks noGrp="1"/>
          </p:cNvSpPr>
          <p:nvPr>
            <p:ph type="body" idx="1"/>
          </p:nvPr>
        </p:nvSpPr>
        <p:spPr>
          <a:xfrm>
            <a:off x="700088" y="4410075"/>
            <a:ext cx="5597400" cy="4176600"/>
          </a:xfrm>
          <a:prstGeom prst="rect">
            <a:avLst/>
          </a:prstGeom>
        </p:spPr>
        <p:txBody>
          <a:bodyPr spcFirstLastPara="1" wrap="square" lIns="93025" tIns="46500" rIns="93025" bIns="46500" anchor="t" anchorCtr="0">
            <a:noAutofit/>
          </a:bodyPr>
          <a:lstStyle/>
          <a:p>
            <a:pPr marL="0" lvl="0" indent="0" algn="l" rtl="0">
              <a:spcBef>
                <a:spcPts val="360"/>
              </a:spcBef>
              <a:spcAft>
                <a:spcPts val="0"/>
              </a:spcAft>
              <a:buNone/>
            </a:pPr>
            <a:r>
              <a:rPr lang="en-US" dirty="0">
                <a:hlinkClick r:id="" action="ppaction://noaction"/>
              </a:rPr>
              <a:t>Use of black marble product to highlight extensive impact of power outages on residents in Kyiv and elsewhere. Black marble imagery provided by Ranjay Shrestha</a:t>
            </a:r>
          </a:p>
          <a:p>
            <a:pPr marL="0" lvl="0" indent="0" algn="l" rtl="0">
              <a:spcBef>
                <a:spcPts val="360"/>
              </a:spcBef>
              <a:spcAft>
                <a:spcPts val="0"/>
              </a:spcAft>
              <a:buNone/>
            </a:pPr>
            <a:r>
              <a:rPr lang="en-US" dirty="0">
                <a:hlinkClick r:id="" action="ppaction://noaction"/>
              </a:rPr>
              <a:t>Map are 5 miles by 5 miles</a:t>
            </a:r>
          </a:p>
          <a:p>
            <a:pPr marL="0" lvl="0" indent="0" algn="l" rtl="0">
              <a:spcBef>
                <a:spcPts val="360"/>
              </a:spcBef>
              <a:spcAft>
                <a:spcPts val="0"/>
              </a:spcAft>
              <a:buNone/>
            </a:pPr>
            <a:r>
              <a:rPr lang="en-US" sz="1200" b="0" i="0" dirty="0">
                <a:solidFill>
                  <a:srgbClr val="111111"/>
                </a:solidFill>
                <a:effectLst/>
                <a:latin typeface="Corbel" panose="020B0503020204020204" pitchFamily="34" charset="0"/>
              </a:rPr>
              <a:t>were provided by Dr. Ranjay Shrestha at NASA Black Marble. Black Marble HD imagery combines data from the Visible Infrared Imaging Radiometer Suite (VIIRS) sensor on the NASA-NOAA Suomi NPP satellite with high resolution base layers built from Landsat-9 data. Base satellite imagery is from Planet Labs PBC.</a:t>
            </a:r>
            <a:endParaRPr lang="en-US" dirty="0">
              <a:hlinkClick r:id="" action="ppaction://noaction"/>
            </a:endParaRPr>
          </a:p>
          <a:p>
            <a:pPr marL="0" lvl="0" indent="0" algn="l" rtl="0">
              <a:spcBef>
                <a:spcPts val="360"/>
              </a:spcBef>
              <a:spcAft>
                <a:spcPts val="0"/>
              </a:spcAft>
              <a:buNone/>
            </a:pPr>
            <a:endParaRPr lang="en-US" dirty="0">
              <a:hlinkClick r:id="" action="ppaction://noaction"/>
            </a:endParaRPr>
          </a:p>
          <a:p>
            <a:pPr marL="0" lvl="0" indent="0" algn="l" rtl="0">
              <a:spcBef>
                <a:spcPts val="360"/>
              </a:spcBef>
              <a:spcAft>
                <a:spcPts val="0"/>
              </a:spcAft>
              <a:buNone/>
            </a:pPr>
            <a:r>
              <a:rPr lang="en-US" dirty="0">
                <a:hlinkClick r:id="" action="ppaction://noaction"/>
              </a:rPr>
              <a:t>How is the black marble product made?</a:t>
            </a:r>
          </a:p>
          <a:p>
            <a:pPr marL="0" lvl="0" indent="0" algn="l" rtl="0">
              <a:spcBef>
                <a:spcPts val="360"/>
              </a:spcBef>
              <a:spcAft>
                <a:spcPts val="0"/>
              </a:spcAft>
              <a:buNone/>
            </a:pPr>
            <a:r>
              <a:rPr lang="en-US" dirty="0">
                <a:hlinkClick r:id="" action="ppaction://noaction"/>
              </a:rPr>
              <a:t>A Kyiv apartment building's power outages captures toll of Ukraine war - Washington Post</a:t>
            </a:r>
            <a:endParaRPr dirty="0"/>
          </a:p>
        </p:txBody>
      </p:sp>
      <p:sp>
        <p:nvSpPr>
          <p:cNvPr id="321" name="Google Shape;321;g2517612b4fc_0_39:notes"/>
          <p:cNvSpPr txBox="1">
            <a:spLocks noGrp="1"/>
          </p:cNvSpPr>
          <p:nvPr>
            <p:ph type="sldNum" idx="12"/>
          </p:nvPr>
        </p:nvSpPr>
        <p:spPr>
          <a:xfrm>
            <a:off x="3963988" y="8818563"/>
            <a:ext cx="3032100" cy="463500"/>
          </a:xfrm>
          <a:prstGeom prst="rect">
            <a:avLst/>
          </a:prstGeom>
        </p:spPr>
        <p:txBody>
          <a:bodyPr spcFirstLastPara="1" wrap="square" lIns="93025" tIns="46500" rIns="93025" bIns="465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26</a:t>
            </a:fld>
            <a:endParaRPr/>
          </a:p>
        </p:txBody>
      </p:sp>
    </p:spTree>
    <p:extLst>
      <p:ext uri="{BB962C8B-B14F-4D97-AF65-F5344CB8AC3E}">
        <p14:creationId xmlns:p14="http://schemas.microsoft.com/office/powerpoint/2010/main" val="12628791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2517612b4fc_0_21:notes"/>
          <p:cNvSpPr>
            <a:spLocks noGrp="1" noRot="1" noChangeAspect="1"/>
          </p:cNvSpPr>
          <p:nvPr>
            <p:ph type="sldImg" idx="2"/>
          </p:nvPr>
        </p:nvSpPr>
        <p:spPr>
          <a:xfrm>
            <a:off x="404813" y="696913"/>
            <a:ext cx="6188075" cy="34813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 name="Google Shape;312;g2517612b4fc_0_21:notes"/>
          <p:cNvSpPr txBox="1">
            <a:spLocks noGrp="1"/>
          </p:cNvSpPr>
          <p:nvPr>
            <p:ph type="body" idx="1"/>
          </p:nvPr>
        </p:nvSpPr>
        <p:spPr>
          <a:xfrm>
            <a:off x="700088" y="4410075"/>
            <a:ext cx="5597400" cy="4176600"/>
          </a:xfrm>
          <a:prstGeom prst="rect">
            <a:avLst/>
          </a:prstGeom>
        </p:spPr>
        <p:txBody>
          <a:bodyPr spcFirstLastPara="1" wrap="square" lIns="93025" tIns="46500" rIns="93025" bIns="46500" anchor="t" anchorCtr="0">
            <a:noAutofit/>
          </a:bodyPr>
          <a:lstStyle/>
          <a:p>
            <a:pPr marL="0" lvl="0" indent="0" algn="l" rtl="0">
              <a:spcBef>
                <a:spcPts val="360"/>
              </a:spcBef>
              <a:spcAft>
                <a:spcPts val="0"/>
              </a:spcAft>
              <a:buNone/>
            </a:pPr>
            <a:r>
              <a:rPr lang="en-US" u="sng" dirty="0">
                <a:solidFill>
                  <a:schemeClr val="tx1"/>
                </a:solidFill>
                <a:hlinkClick r:id="" action="ppaction://noaction">
                  <a:extLst>
                    <a:ext uri="{A12FA001-AC4F-418D-AE19-62706E023703}">
                      <ahyp:hlinkClr xmlns:ahyp="http://schemas.microsoft.com/office/drawing/2018/hyperlinkcolor" val="tx"/>
                    </a:ext>
                  </a:extLst>
                </a:hlinkClick>
              </a:rPr>
              <a:t>Another example of LANCE data being used to support awareness, this time of ECOLOGIAL disasters</a:t>
            </a:r>
          </a:p>
          <a:p>
            <a:pPr marL="0" lvl="0" indent="0" algn="l" rtl="0">
              <a:spcBef>
                <a:spcPts val="360"/>
              </a:spcBef>
              <a:spcAft>
                <a:spcPts val="0"/>
              </a:spcAft>
              <a:buNone/>
            </a:pPr>
            <a:r>
              <a:rPr lang="en-US" u="sng" dirty="0">
                <a:solidFill>
                  <a:schemeClr val="tx1"/>
                </a:solidFill>
                <a:hlinkClick r:id="" action="ppaction://noaction">
                  <a:extLst>
                    <a:ext uri="{A12FA001-AC4F-418D-AE19-62706E023703}">
                      <ahyp:hlinkClr xmlns:ahyp="http://schemas.microsoft.com/office/drawing/2018/hyperlinkcolor" val="tx"/>
                    </a:ext>
                  </a:extLst>
                </a:hlinkClick>
              </a:rPr>
              <a:t>In this example, active fire data from FIRMS is being used to inform the extent of wildfires in protected areas in Ukraine throughout the 27 regions of Ukraine</a:t>
            </a:r>
          </a:p>
          <a:p>
            <a:pPr marL="0" lvl="0" indent="0" algn="l" rtl="0">
              <a:spcBef>
                <a:spcPts val="360"/>
              </a:spcBef>
              <a:spcAft>
                <a:spcPts val="0"/>
              </a:spcAft>
              <a:buNone/>
            </a:pPr>
            <a:endParaRPr lang="en-US" u="sng" dirty="0">
              <a:solidFill>
                <a:srgbClr val="0000FF"/>
              </a:solidFill>
              <a:hlinkClick r:id="" action="ppaction://noaction">
                <a:extLst>
                  <a:ext uri="{A12FA001-AC4F-418D-AE19-62706E023703}">
                    <ahyp:hlinkClr xmlns:ahyp="http://schemas.microsoft.com/office/drawing/2018/hyperlinkcolor" val="tx"/>
                  </a:ext>
                </a:extLst>
              </a:hlinkClick>
            </a:endParaRPr>
          </a:p>
          <a:p>
            <a:pPr marL="0" lvl="0" indent="0" algn="l" rtl="0">
              <a:spcBef>
                <a:spcPts val="360"/>
              </a:spcBef>
              <a:spcAft>
                <a:spcPts val="0"/>
              </a:spcAft>
              <a:buNone/>
            </a:pPr>
            <a:r>
              <a:rPr lang="en-US" u="sng" dirty="0">
                <a:solidFill>
                  <a:srgbClr val="0000FF"/>
                </a:solidFill>
                <a:hlinkClick r:id="" action="ppaction://noaction">
                  <a:extLst>
                    <a:ext uri="{A12FA001-AC4F-418D-AE19-62706E023703}">
                      <ahyp:hlinkClr xmlns:ahyp="http://schemas.microsoft.com/office/drawing/2018/hyperlinkcolor" val="tx"/>
                    </a:ext>
                  </a:extLst>
                </a:hlinkClick>
              </a:rPr>
              <a:t>https://novayagazeta.eu/articles/2023/03/01/poisk-deportirovannykh-iz-ukrainy-detei-i-eshche-5-antivoennykh-issledovanii</a:t>
            </a:r>
            <a:endParaRPr dirty="0"/>
          </a:p>
          <a:p>
            <a:pPr marL="0" lvl="0" indent="0" algn="l" rtl="0">
              <a:spcBef>
                <a:spcPts val="360"/>
              </a:spcBef>
              <a:spcAft>
                <a:spcPts val="0"/>
              </a:spcAft>
              <a:buNone/>
            </a:pPr>
            <a:endParaRPr lang="en-US" dirty="0"/>
          </a:p>
          <a:p>
            <a:pPr marL="0" lvl="0" indent="0" algn="l" rtl="0">
              <a:spcBef>
                <a:spcPts val="360"/>
              </a:spcBef>
              <a:spcAft>
                <a:spcPts val="0"/>
              </a:spcAft>
              <a:buNone/>
            </a:pPr>
            <a:r>
              <a:rPr lang="en-US" dirty="0">
                <a:hlinkClick r:id="rId3"/>
              </a:rPr>
              <a:t>Search for children deported from Ukraine and 5 more anti-war studies (novayagazeta.eu)</a:t>
            </a:r>
            <a:endParaRPr dirty="0"/>
          </a:p>
        </p:txBody>
      </p:sp>
      <p:sp>
        <p:nvSpPr>
          <p:cNvPr id="313" name="Google Shape;313;g2517612b4fc_0_21:notes"/>
          <p:cNvSpPr txBox="1">
            <a:spLocks noGrp="1"/>
          </p:cNvSpPr>
          <p:nvPr>
            <p:ph type="sldNum" idx="12"/>
          </p:nvPr>
        </p:nvSpPr>
        <p:spPr>
          <a:xfrm>
            <a:off x="3963988" y="8818563"/>
            <a:ext cx="3032100" cy="463500"/>
          </a:xfrm>
          <a:prstGeom prst="rect">
            <a:avLst/>
          </a:prstGeom>
        </p:spPr>
        <p:txBody>
          <a:bodyPr spcFirstLastPara="1" wrap="square" lIns="93025" tIns="46500" rIns="93025" bIns="465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2517c69975f_2_25:notes"/>
          <p:cNvSpPr>
            <a:spLocks noGrp="1" noRot="1" noChangeAspect="1"/>
          </p:cNvSpPr>
          <p:nvPr>
            <p:ph type="sldImg" idx="2"/>
          </p:nvPr>
        </p:nvSpPr>
        <p:spPr>
          <a:xfrm>
            <a:off x="404813" y="696913"/>
            <a:ext cx="6188075" cy="34813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2517c69975f_2_25:notes"/>
          <p:cNvSpPr txBox="1">
            <a:spLocks noGrp="1"/>
          </p:cNvSpPr>
          <p:nvPr>
            <p:ph type="body" idx="1"/>
          </p:nvPr>
        </p:nvSpPr>
        <p:spPr>
          <a:xfrm>
            <a:off x="700088" y="4410075"/>
            <a:ext cx="5597400" cy="4176600"/>
          </a:xfrm>
          <a:prstGeom prst="rect">
            <a:avLst/>
          </a:prstGeom>
        </p:spPr>
        <p:txBody>
          <a:bodyPr spcFirstLastPara="1" wrap="square" lIns="93025" tIns="46500" rIns="93025" bIns="465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dirty="0"/>
              <a:t>Credits:</a:t>
            </a:r>
          </a:p>
          <a:p>
            <a:pPr marL="0" lvl="0" indent="0" algn="l" rtl="0">
              <a:lnSpc>
                <a:spcPct val="115000"/>
              </a:lnSpc>
              <a:spcBef>
                <a:spcPts val="0"/>
              </a:spcBef>
              <a:spcAft>
                <a:spcPts val="0"/>
              </a:spcAft>
              <a:buClr>
                <a:schemeClr val="dk1"/>
              </a:buClr>
              <a:buSzPts val="1100"/>
              <a:buFont typeface="Arial"/>
              <a:buNone/>
            </a:pPr>
            <a:r>
              <a:rPr lang="en-US" dirty="0"/>
              <a:t>https://www.newsweek.com/cyclone-mocha-myanmar-nasa-photo-1800598</a:t>
            </a:r>
          </a:p>
          <a:p>
            <a:pPr marL="0" lvl="0" indent="0" algn="l" rtl="0">
              <a:lnSpc>
                <a:spcPct val="115000"/>
              </a:lnSpc>
              <a:spcBef>
                <a:spcPts val="0"/>
              </a:spcBef>
              <a:spcAft>
                <a:spcPts val="0"/>
              </a:spcAft>
              <a:buClr>
                <a:schemeClr val="dk1"/>
              </a:buClr>
              <a:buSzPts val="1100"/>
              <a:buFont typeface="Arial"/>
              <a:buNone/>
            </a:pPr>
            <a:r>
              <a:rPr lang="en-US" dirty="0"/>
              <a:t>https://www.guardian.co.tt/news/ttms-aboveaverage-hurricane-season-likely-6.2.1704621.500822e015</a:t>
            </a:r>
          </a:p>
          <a:p>
            <a:pPr marL="0" lvl="0" indent="0" algn="l" rtl="0">
              <a:lnSpc>
                <a:spcPct val="115000"/>
              </a:lnSpc>
              <a:spcBef>
                <a:spcPts val="0"/>
              </a:spcBef>
              <a:spcAft>
                <a:spcPts val="0"/>
              </a:spcAft>
              <a:buClr>
                <a:schemeClr val="dk1"/>
              </a:buClr>
              <a:buSzPts val="1100"/>
              <a:buFont typeface="Arial"/>
              <a:buNone/>
            </a:pPr>
            <a:r>
              <a:rPr lang="en-US" dirty="0"/>
              <a:t>We increasingly see LANCE data being used in the MEDIA</a:t>
            </a:r>
          </a:p>
          <a:p>
            <a:pPr marL="0" lvl="0" indent="0" algn="l" rtl="0">
              <a:lnSpc>
                <a:spcPct val="115000"/>
              </a:lnSpc>
              <a:spcBef>
                <a:spcPts val="0"/>
              </a:spcBef>
              <a:spcAft>
                <a:spcPts val="0"/>
              </a:spcAft>
              <a:buClr>
                <a:schemeClr val="dk1"/>
              </a:buClr>
              <a:buSzPts val="1100"/>
              <a:buFont typeface="Arial"/>
              <a:buNone/>
            </a:pPr>
            <a:r>
              <a:rPr lang="en-US" dirty="0"/>
              <a:t>MODIS image of Cyclone Mocha over Myanmar in early May 2023 from Newsweek magazine online. Category 5 over ocean (wind speeds: 175mph); category 4 over land (wind speed: 130mph)</a:t>
            </a:r>
          </a:p>
          <a:p>
            <a:pPr marL="0" lvl="0" indent="0" algn="l" rtl="0">
              <a:lnSpc>
                <a:spcPct val="115000"/>
              </a:lnSpc>
              <a:spcBef>
                <a:spcPts val="0"/>
              </a:spcBef>
              <a:spcAft>
                <a:spcPts val="0"/>
              </a:spcAft>
              <a:buClr>
                <a:schemeClr val="dk1"/>
              </a:buClr>
              <a:buSzPts val="1100"/>
              <a:buFont typeface="Arial"/>
              <a:buNone/>
            </a:pPr>
            <a:r>
              <a:rPr lang="en-US" dirty="0"/>
              <a:t>VIIRS true color image (NOAA-20) of Hurricane Ian last fall over Cuba (part of a story by the Guardian Trinidad and Tobago Newspaper of the above-average hurricane season forecast for Trinidad and Tobago by the Trinidad and Tobago Meteorological Service (accessed from the Associated Press by the Guardian…shows the downstream use of images from LANCE &amp; Worldview beyond the original access point (i.e. AP)</a:t>
            </a:r>
          </a:p>
          <a:p>
            <a:pPr marL="0" lvl="0" indent="0" algn="l" rtl="0">
              <a:lnSpc>
                <a:spcPct val="115000"/>
              </a:lnSpc>
              <a:spcBef>
                <a:spcPts val="0"/>
              </a:spcBef>
              <a:spcAft>
                <a:spcPts val="0"/>
              </a:spcAft>
              <a:buClr>
                <a:schemeClr val="dk1"/>
              </a:buClr>
              <a:buSzPts val="1100"/>
              <a:buFont typeface="Arial"/>
              <a:buNone/>
            </a:pPr>
            <a:r>
              <a:rPr lang="en-US" dirty="0"/>
              <a:t>https://www.newsweek.com/cyclone-mocha-myanmar-nasa-photo-1800598</a:t>
            </a:r>
          </a:p>
          <a:p>
            <a:pPr marL="0" lvl="0" indent="0" algn="l" rtl="0">
              <a:lnSpc>
                <a:spcPct val="115000"/>
              </a:lnSpc>
              <a:spcBef>
                <a:spcPts val="0"/>
              </a:spcBef>
              <a:spcAft>
                <a:spcPts val="0"/>
              </a:spcAft>
              <a:buClr>
                <a:schemeClr val="dk1"/>
              </a:buClr>
              <a:buSzPts val="1100"/>
              <a:buFont typeface="Arial"/>
              <a:buNone/>
            </a:pPr>
            <a:r>
              <a:rPr lang="en-US" dirty="0"/>
              <a:t>	</a:t>
            </a:r>
          </a:p>
          <a:p>
            <a:pPr marL="0" lvl="0" indent="0" algn="l" rtl="0">
              <a:lnSpc>
                <a:spcPct val="115000"/>
              </a:lnSpc>
              <a:spcBef>
                <a:spcPts val="0"/>
              </a:spcBef>
              <a:spcAft>
                <a:spcPts val="0"/>
              </a:spcAft>
              <a:buClr>
                <a:schemeClr val="dk1"/>
              </a:buClr>
              <a:buSzPts val="1100"/>
              <a:buFont typeface="Arial"/>
              <a:buNone/>
            </a:pPr>
            <a:endParaRPr dirty="0"/>
          </a:p>
          <a:p>
            <a:pPr marL="0" lvl="0" indent="0" algn="l" rtl="0">
              <a:lnSpc>
                <a:spcPct val="115000"/>
              </a:lnSpc>
              <a:spcBef>
                <a:spcPts val="0"/>
              </a:spcBef>
              <a:spcAft>
                <a:spcPts val="0"/>
              </a:spcAft>
              <a:buClr>
                <a:schemeClr val="dk1"/>
              </a:buClr>
              <a:buSzPts val="1100"/>
              <a:buFont typeface="Arial"/>
              <a:buNone/>
            </a:pPr>
            <a:r>
              <a:rPr lang="en-US" dirty="0"/>
              <a:t>https://www.guardian.co.tt/news/ttms-aboveaverage-hurricane-season-likely-6.2.1704621.500822e015</a:t>
            </a:r>
            <a:endParaRPr dirty="0"/>
          </a:p>
          <a:p>
            <a:pPr marL="0" lvl="0" indent="0" algn="l" rtl="0">
              <a:spcBef>
                <a:spcPts val="360"/>
              </a:spcBef>
              <a:spcAft>
                <a:spcPts val="0"/>
              </a:spcAft>
              <a:buNone/>
            </a:pPr>
            <a:endParaRPr dirty="0"/>
          </a:p>
        </p:txBody>
      </p:sp>
      <p:sp>
        <p:nvSpPr>
          <p:cNvPr id="303" name="Google Shape;303;g2517c69975f_2_25:notes"/>
          <p:cNvSpPr txBox="1">
            <a:spLocks noGrp="1"/>
          </p:cNvSpPr>
          <p:nvPr>
            <p:ph type="sldNum" idx="12"/>
          </p:nvPr>
        </p:nvSpPr>
        <p:spPr>
          <a:xfrm>
            <a:off x="3963988" y="8818563"/>
            <a:ext cx="3032100" cy="463500"/>
          </a:xfrm>
          <a:prstGeom prst="rect">
            <a:avLst/>
          </a:prstGeom>
        </p:spPr>
        <p:txBody>
          <a:bodyPr spcFirstLastPara="1" wrap="square" lIns="93025" tIns="46500" rIns="93025" bIns="465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2517612b4fc_0_31:notes"/>
          <p:cNvSpPr>
            <a:spLocks noGrp="1" noRot="1" noChangeAspect="1"/>
          </p:cNvSpPr>
          <p:nvPr>
            <p:ph type="sldImg" idx="2"/>
          </p:nvPr>
        </p:nvSpPr>
        <p:spPr>
          <a:xfrm>
            <a:off x="404813" y="696913"/>
            <a:ext cx="6188075" cy="34813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2517612b4fc_0_31:notes"/>
          <p:cNvSpPr txBox="1">
            <a:spLocks noGrp="1"/>
          </p:cNvSpPr>
          <p:nvPr>
            <p:ph type="body" idx="1"/>
          </p:nvPr>
        </p:nvSpPr>
        <p:spPr>
          <a:xfrm>
            <a:off x="700088" y="4410075"/>
            <a:ext cx="5597400" cy="4176600"/>
          </a:xfrm>
          <a:prstGeom prst="rect">
            <a:avLst/>
          </a:prstGeom>
        </p:spPr>
        <p:txBody>
          <a:bodyPr spcFirstLastPara="1" wrap="square" lIns="93025" tIns="46500" rIns="93025" bIns="46500" anchor="t" anchorCtr="0">
            <a:noAutofit/>
          </a:bodyPr>
          <a:lstStyle/>
          <a:p>
            <a:pPr marL="0" lvl="0" indent="0" algn="l" rtl="0">
              <a:spcBef>
                <a:spcPts val="360"/>
              </a:spcBef>
              <a:spcAft>
                <a:spcPts val="0"/>
              </a:spcAft>
              <a:buNone/>
            </a:pPr>
            <a:r>
              <a:rPr lang="en-US" u="sng" dirty="0">
                <a:solidFill>
                  <a:schemeClr val="hlink"/>
                </a:solidFill>
                <a:hlinkClick r:id="rId3"/>
              </a:rPr>
              <a:t>https://www.aljazeera.com/news/2023/2/5/chile-expands-emergency-as-toll-from-wildfires-rises</a:t>
            </a:r>
            <a:endParaRPr dirty="0"/>
          </a:p>
          <a:p>
            <a:pPr marL="0" lvl="0" indent="0" algn="l" rtl="0">
              <a:spcBef>
                <a:spcPts val="360"/>
              </a:spcBef>
              <a:spcAft>
                <a:spcPts val="0"/>
              </a:spcAft>
              <a:buNone/>
            </a:pPr>
            <a:r>
              <a:rPr lang="en-US" u="sng" dirty="0">
                <a:solidFill>
                  <a:schemeClr val="hlink"/>
                </a:solidFill>
                <a:hlinkClick r:id="rId4"/>
              </a:rPr>
              <a:t>https://wildfiretoday.com/2023/02/04/chile-wildfires-intensify-disaster-impacts-expand/</a:t>
            </a:r>
            <a:endParaRPr dirty="0"/>
          </a:p>
          <a:p>
            <a:pPr marL="0" lvl="0" indent="0" algn="l" rtl="0">
              <a:spcBef>
                <a:spcPts val="360"/>
              </a:spcBef>
              <a:spcAft>
                <a:spcPts val="0"/>
              </a:spcAft>
              <a:buNone/>
            </a:pPr>
            <a:endParaRPr dirty="0"/>
          </a:p>
        </p:txBody>
      </p:sp>
      <p:sp>
        <p:nvSpPr>
          <p:cNvPr id="157" name="Google Shape;157;g2517612b4fc_0_31:notes"/>
          <p:cNvSpPr txBox="1">
            <a:spLocks noGrp="1"/>
          </p:cNvSpPr>
          <p:nvPr>
            <p:ph type="sldNum" idx="12"/>
          </p:nvPr>
        </p:nvSpPr>
        <p:spPr>
          <a:xfrm>
            <a:off x="3963988" y="8818563"/>
            <a:ext cx="3032100" cy="463500"/>
          </a:xfrm>
          <a:prstGeom prst="rect">
            <a:avLst/>
          </a:prstGeom>
        </p:spPr>
        <p:txBody>
          <a:bodyPr spcFirstLastPara="1" wrap="square" lIns="93025" tIns="46500" rIns="93025" bIns="465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3:notes"/>
          <p:cNvSpPr txBox="1">
            <a:spLocks noGrp="1"/>
          </p:cNvSpPr>
          <p:nvPr>
            <p:ph type="body" idx="1"/>
          </p:nvPr>
        </p:nvSpPr>
        <p:spPr>
          <a:xfrm>
            <a:off x="700088" y="4410075"/>
            <a:ext cx="5597525" cy="4176713"/>
          </a:xfrm>
          <a:prstGeom prst="rect">
            <a:avLst/>
          </a:prstGeom>
        </p:spPr>
        <p:txBody>
          <a:bodyPr spcFirstLastPara="1" wrap="square" lIns="93025" tIns="46500" rIns="93025" bIns="46500" anchor="t" anchorCtr="0">
            <a:noAutofit/>
          </a:bodyPr>
          <a:lstStyle/>
          <a:p>
            <a:pPr marL="0" lvl="0" indent="0" algn="l" rtl="0">
              <a:spcBef>
                <a:spcPts val="360"/>
              </a:spcBef>
              <a:spcAft>
                <a:spcPts val="0"/>
              </a:spcAft>
              <a:buNone/>
            </a:pPr>
            <a:endParaRPr/>
          </a:p>
        </p:txBody>
      </p:sp>
      <p:sp>
        <p:nvSpPr>
          <p:cNvPr id="92" name="Google Shape;92;p3:notes"/>
          <p:cNvSpPr>
            <a:spLocks noGrp="1" noRot="1" noChangeAspect="1"/>
          </p:cNvSpPr>
          <p:nvPr>
            <p:ph type="sldImg" idx="2"/>
          </p:nvPr>
        </p:nvSpPr>
        <p:spPr>
          <a:xfrm>
            <a:off x="404813" y="696913"/>
            <a:ext cx="6188075" cy="34813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336250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2517612b4fc_0_52:notes"/>
          <p:cNvSpPr>
            <a:spLocks noGrp="1" noRot="1" noChangeAspect="1"/>
          </p:cNvSpPr>
          <p:nvPr>
            <p:ph type="sldImg" idx="2"/>
          </p:nvPr>
        </p:nvSpPr>
        <p:spPr>
          <a:xfrm>
            <a:off x="404813" y="696913"/>
            <a:ext cx="6188075" cy="34813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2517612b4fc_0_52:notes"/>
          <p:cNvSpPr txBox="1">
            <a:spLocks noGrp="1"/>
          </p:cNvSpPr>
          <p:nvPr>
            <p:ph type="body" idx="1"/>
          </p:nvPr>
        </p:nvSpPr>
        <p:spPr>
          <a:xfrm>
            <a:off x="700088" y="4410075"/>
            <a:ext cx="5597400" cy="4176600"/>
          </a:xfrm>
          <a:prstGeom prst="rect">
            <a:avLst/>
          </a:prstGeom>
        </p:spPr>
        <p:txBody>
          <a:bodyPr spcFirstLastPara="1" wrap="square" lIns="93025" tIns="46500" rIns="93025" bIns="46500" anchor="t" anchorCtr="0">
            <a:noAutofit/>
          </a:bodyPr>
          <a:lstStyle/>
          <a:p>
            <a:pPr marL="0" lvl="0" indent="0" algn="l" rtl="0">
              <a:spcBef>
                <a:spcPts val="360"/>
              </a:spcBef>
              <a:spcAft>
                <a:spcPts val="0"/>
              </a:spcAft>
              <a:buNone/>
            </a:pPr>
            <a:r>
              <a:rPr lang="en-US" dirty="0"/>
              <a:t>https://www.bbc.com/news/world-us-canada-65856819</a:t>
            </a:r>
            <a:endParaRPr dirty="0"/>
          </a:p>
        </p:txBody>
      </p:sp>
      <p:sp>
        <p:nvSpPr>
          <p:cNvPr id="167" name="Google Shape;167;g2517612b4fc_0_52:notes"/>
          <p:cNvSpPr txBox="1">
            <a:spLocks noGrp="1"/>
          </p:cNvSpPr>
          <p:nvPr>
            <p:ph type="sldNum" idx="12"/>
          </p:nvPr>
        </p:nvSpPr>
        <p:spPr>
          <a:xfrm>
            <a:off x="3963988" y="8818563"/>
            <a:ext cx="3032100" cy="463500"/>
          </a:xfrm>
          <a:prstGeom prst="rect">
            <a:avLst/>
          </a:prstGeom>
        </p:spPr>
        <p:txBody>
          <a:bodyPr spcFirstLastPara="1" wrap="square" lIns="93025" tIns="46500" rIns="93025" bIns="465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2517612b4fc_0_0:notes"/>
          <p:cNvSpPr>
            <a:spLocks noGrp="1" noRot="1" noChangeAspect="1"/>
          </p:cNvSpPr>
          <p:nvPr>
            <p:ph type="sldImg" idx="2"/>
          </p:nvPr>
        </p:nvSpPr>
        <p:spPr>
          <a:xfrm>
            <a:off x="404813" y="696913"/>
            <a:ext cx="6188075" cy="34813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2517612b4fc_0_0:notes"/>
          <p:cNvSpPr txBox="1">
            <a:spLocks noGrp="1"/>
          </p:cNvSpPr>
          <p:nvPr>
            <p:ph type="body" idx="1"/>
          </p:nvPr>
        </p:nvSpPr>
        <p:spPr>
          <a:xfrm>
            <a:off x="700088" y="4410075"/>
            <a:ext cx="5597400" cy="4176600"/>
          </a:xfrm>
          <a:prstGeom prst="rect">
            <a:avLst/>
          </a:prstGeom>
        </p:spPr>
        <p:txBody>
          <a:bodyPr spcFirstLastPara="1" wrap="square" lIns="93025" tIns="46500" rIns="93025" bIns="46500" anchor="t" anchorCtr="0">
            <a:noAutofit/>
          </a:bodyPr>
          <a:lstStyle/>
          <a:p>
            <a:pPr marL="0" lvl="0" indent="0" algn="l" rtl="0">
              <a:spcBef>
                <a:spcPts val="360"/>
              </a:spcBef>
              <a:spcAft>
                <a:spcPts val="0"/>
              </a:spcAft>
              <a:buNone/>
            </a:pPr>
            <a:r>
              <a:rPr lang="en-US" dirty="0"/>
              <a:t>El </a:t>
            </a:r>
            <a:r>
              <a:rPr lang="en-US" dirty="0" err="1"/>
              <a:t>nino</a:t>
            </a:r>
            <a:r>
              <a:rPr lang="en-US" dirty="0"/>
              <a:t> – large wildfires in SE Asia, fire use tool – FIRMS is main source for citizen science</a:t>
            </a:r>
            <a:endParaRPr dirty="0"/>
          </a:p>
        </p:txBody>
      </p:sp>
      <p:sp>
        <p:nvSpPr>
          <p:cNvPr id="328" name="Google Shape;328;g2517612b4fc_0_0:notes"/>
          <p:cNvSpPr txBox="1">
            <a:spLocks noGrp="1"/>
          </p:cNvSpPr>
          <p:nvPr>
            <p:ph type="sldNum" idx="12"/>
          </p:nvPr>
        </p:nvSpPr>
        <p:spPr>
          <a:xfrm>
            <a:off x="3963988" y="8818563"/>
            <a:ext cx="3032100" cy="463500"/>
          </a:xfrm>
          <a:prstGeom prst="rect">
            <a:avLst/>
          </a:prstGeom>
        </p:spPr>
        <p:txBody>
          <a:bodyPr spcFirstLastPara="1" wrap="square" lIns="93025" tIns="46500" rIns="93025" bIns="465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2517612b4fc_0_0:notes"/>
          <p:cNvSpPr>
            <a:spLocks noGrp="1" noRot="1" noChangeAspect="1"/>
          </p:cNvSpPr>
          <p:nvPr>
            <p:ph type="sldImg" idx="2"/>
          </p:nvPr>
        </p:nvSpPr>
        <p:spPr>
          <a:xfrm>
            <a:off x="404813" y="696913"/>
            <a:ext cx="6188075" cy="34813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2517612b4fc_0_0:notes"/>
          <p:cNvSpPr txBox="1">
            <a:spLocks noGrp="1"/>
          </p:cNvSpPr>
          <p:nvPr>
            <p:ph type="body" idx="1"/>
          </p:nvPr>
        </p:nvSpPr>
        <p:spPr>
          <a:xfrm>
            <a:off x="700088" y="4410075"/>
            <a:ext cx="5597400" cy="4176600"/>
          </a:xfrm>
          <a:prstGeom prst="rect">
            <a:avLst/>
          </a:prstGeom>
        </p:spPr>
        <p:txBody>
          <a:bodyPr spcFirstLastPara="1" wrap="square" lIns="93025" tIns="46500" rIns="93025" bIns="46500" anchor="t" anchorCtr="0">
            <a:noAutofit/>
          </a:bodyPr>
          <a:lstStyle/>
          <a:p>
            <a:pPr marL="0" lvl="0" indent="0" algn="l" rtl="0">
              <a:spcBef>
                <a:spcPts val="360"/>
              </a:spcBef>
              <a:spcAft>
                <a:spcPts val="0"/>
              </a:spcAft>
              <a:buNone/>
            </a:pPr>
            <a:endParaRPr dirty="0"/>
          </a:p>
        </p:txBody>
      </p:sp>
      <p:sp>
        <p:nvSpPr>
          <p:cNvPr id="328" name="Google Shape;328;g2517612b4fc_0_0:notes"/>
          <p:cNvSpPr txBox="1">
            <a:spLocks noGrp="1"/>
          </p:cNvSpPr>
          <p:nvPr>
            <p:ph type="sldNum" idx="12"/>
          </p:nvPr>
        </p:nvSpPr>
        <p:spPr>
          <a:xfrm>
            <a:off x="3963988" y="8818563"/>
            <a:ext cx="3032100" cy="463500"/>
          </a:xfrm>
          <a:prstGeom prst="rect">
            <a:avLst/>
          </a:prstGeom>
        </p:spPr>
        <p:txBody>
          <a:bodyPr spcFirstLastPara="1" wrap="square" lIns="93025" tIns="46500" rIns="93025" bIns="465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32</a:t>
            </a:fld>
            <a:endParaRPr/>
          </a:p>
        </p:txBody>
      </p:sp>
    </p:spTree>
    <p:extLst>
      <p:ext uri="{BB962C8B-B14F-4D97-AF65-F5344CB8AC3E}">
        <p14:creationId xmlns:p14="http://schemas.microsoft.com/office/powerpoint/2010/main" val="22762262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5:notes"/>
          <p:cNvSpPr txBox="1">
            <a:spLocks noGrp="1"/>
          </p:cNvSpPr>
          <p:nvPr>
            <p:ph type="body" idx="1"/>
          </p:nvPr>
        </p:nvSpPr>
        <p:spPr>
          <a:xfrm>
            <a:off x="700088" y="4410075"/>
            <a:ext cx="5597525" cy="4176713"/>
          </a:xfrm>
          <a:prstGeom prst="rect">
            <a:avLst/>
          </a:prstGeom>
        </p:spPr>
        <p:txBody>
          <a:bodyPr spcFirstLastPara="1" wrap="square" lIns="93025" tIns="46500" rIns="93025" bIns="46500" anchor="t" anchorCtr="0">
            <a:noAutofit/>
          </a:bodyPr>
          <a:lstStyle/>
          <a:p>
            <a:pPr marL="0" lvl="0" indent="0" algn="l" rtl="0">
              <a:spcBef>
                <a:spcPts val="360"/>
              </a:spcBef>
              <a:spcAft>
                <a:spcPts val="0"/>
              </a:spcAft>
              <a:buNone/>
            </a:pPr>
            <a:endParaRPr/>
          </a:p>
        </p:txBody>
      </p:sp>
      <p:sp>
        <p:nvSpPr>
          <p:cNvPr id="220" name="Google Shape;220;p5:notes"/>
          <p:cNvSpPr>
            <a:spLocks noGrp="1" noRot="1" noChangeAspect="1"/>
          </p:cNvSpPr>
          <p:nvPr>
            <p:ph type="sldImg" idx="2"/>
          </p:nvPr>
        </p:nvSpPr>
        <p:spPr>
          <a:xfrm>
            <a:off x="404813" y="696913"/>
            <a:ext cx="6188075" cy="34813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3:notes"/>
          <p:cNvSpPr txBox="1">
            <a:spLocks noGrp="1"/>
          </p:cNvSpPr>
          <p:nvPr>
            <p:ph type="body" idx="1"/>
          </p:nvPr>
        </p:nvSpPr>
        <p:spPr>
          <a:xfrm>
            <a:off x="700088" y="4410075"/>
            <a:ext cx="5597525" cy="4176713"/>
          </a:xfrm>
          <a:prstGeom prst="rect">
            <a:avLst/>
          </a:prstGeom>
        </p:spPr>
        <p:txBody>
          <a:bodyPr spcFirstLastPara="1" wrap="square" lIns="93025" tIns="46500" rIns="93025" bIns="46500" anchor="t" anchorCtr="0">
            <a:noAutofit/>
          </a:bodyPr>
          <a:lstStyle/>
          <a:p>
            <a:pPr marL="0" lvl="0" indent="0" algn="l" rtl="0">
              <a:spcBef>
                <a:spcPts val="360"/>
              </a:spcBef>
              <a:spcAft>
                <a:spcPts val="0"/>
              </a:spcAft>
              <a:buNone/>
            </a:pPr>
            <a:endParaRPr/>
          </a:p>
        </p:txBody>
      </p:sp>
      <p:sp>
        <p:nvSpPr>
          <p:cNvPr id="92" name="Google Shape;92;p3:notes"/>
          <p:cNvSpPr>
            <a:spLocks noGrp="1" noRot="1" noChangeAspect="1"/>
          </p:cNvSpPr>
          <p:nvPr>
            <p:ph type="sldImg" idx="2"/>
          </p:nvPr>
        </p:nvSpPr>
        <p:spPr>
          <a:xfrm>
            <a:off x="404813" y="696913"/>
            <a:ext cx="6188075" cy="34813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093104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5" name="Google Shape;38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86" name="Google Shape;386;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extLst>
      <p:ext uri="{BB962C8B-B14F-4D97-AF65-F5344CB8AC3E}">
        <p14:creationId xmlns:p14="http://schemas.microsoft.com/office/powerpoint/2010/main" val="37112818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https://commons.wikimedia.org/wiki/File:Smog_descends_on_Wuhan,_Hubei,_China.jpg</a:t>
            </a:r>
          </a:p>
          <a:p>
            <a:r>
              <a:rPr lang="en-US" dirty="0"/>
              <a:t>https://firms.modaps.eosdis.nasa.gov/map/#t:adv;m:advanced,custom;d:2022-05-15;l:viirs_crtc;@53.1,19.8,7z</a:t>
            </a:r>
          </a:p>
          <a:p>
            <a:r>
              <a:rPr lang="en-US" dirty="0"/>
              <a:t>https://commons.wikimedia.org/wiki/File:Northwest_Crown_Fire_Experiment.png</a:t>
            </a:r>
          </a:p>
          <a:p>
            <a:r>
              <a:rPr lang="en-US" dirty="0"/>
              <a:t>https://commons.wikimedia.org/wiki/File:Barley_field-2007-02-22(large).jpg</a:t>
            </a:r>
          </a:p>
          <a:p>
            <a:r>
              <a:rPr lang="en-US" dirty="0"/>
              <a:t>https://commons.wikimedia.org/wiki/File:2020_Hyderabad_floods.jpg</a:t>
            </a:r>
          </a:p>
          <a:p>
            <a:r>
              <a:rPr lang="en-US" dirty="0"/>
              <a:t>https://commons.wikimedia.org/wiki/File:Sandstorm_in_Al_Asad,_Iraq.jpg</a:t>
            </a:r>
          </a:p>
          <a:p>
            <a:r>
              <a:rPr lang="en-US" dirty="0"/>
              <a:t>https://commons.wikimedia.org/wiki/File:Dry_mother_earth.jpg</a:t>
            </a:r>
          </a:p>
          <a:p>
            <a:r>
              <a:rPr lang="en-US" dirty="0"/>
              <a:t>https://worldview.earthdata.nasa.gov/?v=-163.02751863261688,5.147248307541254,-5.713073290721965,84.17005692583314&amp;l=Reference_Labels_15m(hidden),Reference_Features_15m(hidden),Coastlines_15m,OMPS_Aerosol_Index(hidden,opacity=0.27,palette=purple_3),OMPS_Aerosol_Index_PyroCumuloNimbus(opacity=0.92,palette=blue_1,min=3.25,squash=true),VIIRS_NOAA20_CorrectedReflectance_TrueColor(hidden),VIIRS_SNPP_CorrectedReflectance_TrueColor(hidden),MODIS_Aqua_CorrectedReflectance_TrueColor,MODIS_Terra_CorrectedReflectance_TrueColor(hidden)&amp;lg=false&amp;t=2023-06-24-T22%3A30%3A55Z</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412716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sz="1400" dirty="0"/>
          </a:p>
        </p:txBody>
      </p:sp>
      <p:sp>
        <p:nvSpPr>
          <p:cNvPr id="443" name="Google Shape;443;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https://commons.wikimedia.org/wiki/File:Smog_descends_on_Wuhan,_Hubei,_China.jpg</a:t>
            </a:r>
          </a:p>
          <a:p>
            <a:r>
              <a:rPr lang="en-US" dirty="0"/>
              <a:t>https://firms.modaps.eosdis.nasa.gov/map/#t:adv;m:advanced,custom;d:2022-05-15;l:viirs_crtc;@53.1,19.8,7z</a:t>
            </a:r>
          </a:p>
          <a:p>
            <a:r>
              <a:rPr lang="en-US" dirty="0"/>
              <a:t>https://commons.wikimedia.org/wiki/File:Northwest_Crown_Fire_Experiment.png</a:t>
            </a:r>
          </a:p>
          <a:p>
            <a:r>
              <a:rPr lang="en-US" dirty="0"/>
              <a:t>https://commons.wikimedia.org/wiki/File:Barley_field-2007-02-22(large).jpg</a:t>
            </a:r>
          </a:p>
          <a:p>
            <a:r>
              <a:rPr lang="en-US" dirty="0"/>
              <a:t>https://commons.wikimedia.org/wiki/File:2020_Hyderabad_floods.jpg</a:t>
            </a:r>
          </a:p>
          <a:p>
            <a:r>
              <a:rPr lang="en-US" dirty="0"/>
              <a:t>https://commons.wikimedia.org/wiki/File:Sandstorm_in_Al_Asad,_Iraq.jpg</a:t>
            </a:r>
          </a:p>
          <a:p>
            <a:r>
              <a:rPr lang="en-US" dirty="0"/>
              <a:t>https://commons.wikimedia.org/wiki/File:Dry_mother_earth.jpg</a:t>
            </a:r>
          </a:p>
          <a:p>
            <a:r>
              <a:rPr lang="en-US" dirty="0"/>
              <a:t>https://worldview.earthdata.nasa.gov/?v=-163.02751863261688,5.147248307541254,-5.713073290721965,84.17005692583314&amp;l=Reference_Labels_15m(hidden),Reference_Features_15m(hidden),Coastlines_15m,OMPS_Aerosol_Index(hidden,opacity=0.27,palette=purple_3),OMPS_Aerosol_Index_PyroCumuloNimbus(opacity=0.92,palette=blue_1,min=3.25,squash=true),VIIRS_NOAA20_CorrectedReflectance_TrueColor(hidden),VIIRS_SNPP_CorrectedReflectance_TrueColor(hidden),MODIS_Aqua_CorrectedReflectance_TrueColor,MODIS_Terra_CorrectedReflectance_TrueColor(hidden)&amp;lg=false&amp;t=2023-06-24-T22%3A30%3A55Z</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894262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xfrm>
            <a:off x="404813" y="696913"/>
            <a:ext cx="6188075" cy="34813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eaLnBrk="1" hangingPunct="1">
              <a:spcBef>
                <a:spcPct val="0"/>
              </a:spcBef>
              <a:buFontTx/>
              <a:buChar char="•"/>
            </a:pPr>
            <a:r>
              <a:rPr lang="en-US" altLang="en-US" dirty="0"/>
              <a:t>To make data ever more </a:t>
            </a:r>
            <a:r>
              <a:rPr lang="en-US" altLang="en-US" b="1" dirty="0"/>
              <a:t>accessible</a:t>
            </a:r>
            <a:r>
              <a:rPr lang="en-US" altLang="en-US" dirty="0"/>
              <a:t> to a wider range of users…2009 - 2 new developments born out of LANCE:</a:t>
            </a:r>
          </a:p>
          <a:p>
            <a:pPr eaLnBrk="1" hangingPunct="1">
              <a:spcBef>
                <a:spcPct val="0"/>
              </a:spcBef>
              <a:buFontTx/>
              <a:buChar char="•"/>
            </a:pPr>
            <a:r>
              <a:rPr lang="en-US" altLang="en-US" dirty="0"/>
              <a:t>GIBS – QUICK and EASY access to &gt;1000 satellite IMAGERY products</a:t>
            </a:r>
          </a:p>
          <a:p>
            <a:pPr eaLnBrk="1" hangingPunct="1">
              <a:spcBef>
                <a:spcPct val="0"/>
              </a:spcBef>
              <a:buFontTx/>
              <a:buChar char="•"/>
            </a:pPr>
            <a:r>
              <a:rPr lang="en-US" altLang="en-US" dirty="0"/>
              <a:t>Imagery available daily (most products), generally w/in a few hours of satellite observation, some span 30 years</a:t>
            </a:r>
          </a:p>
          <a:p>
            <a:pPr eaLnBrk="1" hangingPunct="1">
              <a:spcBef>
                <a:spcPct val="0"/>
              </a:spcBef>
              <a:buFontTx/>
              <a:buChar char="•"/>
            </a:pPr>
            <a:r>
              <a:rPr lang="en-US" altLang="en-US" dirty="0"/>
              <a:t>IMAGERY can be RENDERED BY users in their web client or GIS application (KEY POINT…not for use by novices)</a:t>
            </a:r>
          </a:p>
          <a:p>
            <a:pPr eaLnBrk="1" hangingPunct="1">
              <a:spcBef>
                <a:spcPct val="0"/>
              </a:spcBef>
              <a:buFontTx/>
              <a:buChar char="•"/>
            </a:pPr>
            <a:r>
              <a:rPr lang="en-US" altLang="en-US" dirty="0"/>
              <a:t>Available in 4 PROJECTIONS: geographic, artic, Antarctic, mercator</a:t>
            </a:r>
          </a:p>
          <a:p>
            <a:pPr eaLnBrk="1" hangingPunct="1">
              <a:spcBef>
                <a:spcPct val="0"/>
              </a:spcBef>
              <a:buFontTx/>
              <a:buChar char="•"/>
            </a:pPr>
            <a:r>
              <a:rPr lang="en-US" altLang="en-US" dirty="0"/>
              <a:t>NOTE: FULL RESOLUTION VISUAL representations</a:t>
            </a:r>
          </a:p>
          <a:p>
            <a:pPr eaLnBrk="1" hangingPunct="1">
              <a:spcBef>
                <a:spcPct val="0"/>
              </a:spcBef>
              <a:buFontTx/>
              <a:buChar char="•"/>
            </a:pPr>
            <a:r>
              <a:rPr lang="en-US" altLang="en-US" dirty="0"/>
              <a:t>To VIEW the imagery from GIBS use:</a:t>
            </a:r>
          </a:p>
          <a:p>
            <a:pPr lvl="1" eaLnBrk="1" hangingPunct="1">
              <a:spcBef>
                <a:spcPct val="0"/>
              </a:spcBef>
              <a:buFontTx/>
              <a:buChar char="•"/>
            </a:pPr>
            <a:r>
              <a:rPr lang="en-US" altLang="en-US" dirty="0"/>
              <a:t>Worldview</a:t>
            </a:r>
          </a:p>
          <a:p>
            <a:pPr lvl="1" eaLnBrk="1" hangingPunct="1">
              <a:spcBef>
                <a:spcPct val="0"/>
              </a:spcBef>
              <a:buFontTx/>
              <a:buChar char="•"/>
            </a:pPr>
            <a:r>
              <a:rPr lang="en-US" altLang="en-US" dirty="0"/>
              <a:t>Render in own web client</a:t>
            </a:r>
          </a:p>
          <a:p>
            <a:pPr lvl="1" eaLnBrk="1" hangingPunct="1">
              <a:spcBef>
                <a:spcPct val="0"/>
              </a:spcBef>
              <a:buFontTx/>
              <a:buChar char="•"/>
            </a:pPr>
            <a:r>
              <a:rPr lang="en-US" altLang="en-US" dirty="0"/>
              <a:t>Visualize in GIS application</a:t>
            </a:r>
          </a:p>
          <a:p>
            <a:pPr lvl="0" eaLnBrk="1" hangingPunct="1">
              <a:spcBef>
                <a:spcPct val="0"/>
              </a:spcBef>
              <a:buFontTx/>
              <a:buChar char="•"/>
            </a:pPr>
            <a:r>
              <a:rPr lang="en-US" altLang="en-US" dirty="0"/>
              <a:t>Data are available in multiple web services &amp; formats (Web map tile service, WMS, etc.)</a:t>
            </a:r>
          </a:p>
          <a:p>
            <a:pPr lvl="0" eaLnBrk="1" hangingPunct="1">
              <a:spcBef>
                <a:spcPct val="0"/>
              </a:spcBef>
              <a:buFontTx/>
              <a:buChar char="•"/>
            </a:pPr>
            <a:r>
              <a:rPr lang="en-US" altLang="en-US" dirty="0"/>
              <a:t>GIBS data can be </a:t>
            </a:r>
            <a:r>
              <a:rPr lang="en-US" altLang="en-US" b="1" dirty="0"/>
              <a:t>accessed through multiple GIS clients</a:t>
            </a:r>
            <a:r>
              <a:rPr lang="en-US" altLang="en-US" dirty="0"/>
              <a:t>: QGIS, ArcGIS pro/online/desktop (ArcMap), Google Earth</a:t>
            </a:r>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BC0B1D1-757D-487F-85B6-CB708625A474}" type="slidenum">
              <a:rPr lang="en-US" altLang="en-US">
                <a:latin typeface="Arial" panose="020B0604020202020204" pitchFamily="34" charset="0"/>
              </a:rPr>
              <a:pPr>
                <a:spcBef>
                  <a:spcPct val="0"/>
                </a:spcBef>
              </a:pPr>
              <a:t>9</a:t>
            </a:fld>
            <a:endParaRPr lang="en-US" altLang="en-US" dirty="0">
              <a:latin typeface="Arial" panose="020B0604020202020204" pitchFamily="34" charset="0"/>
            </a:endParaRPr>
          </a:p>
        </p:txBody>
      </p:sp>
    </p:spTree>
    <p:extLst>
      <p:ext uri="{BB962C8B-B14F-4D97-AF65-F5344CB8AC3E}">
        <p14:creationId xmlns:p14="http://schemas.microsoft.com/office/powerpoint/2010/main" val="20035023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8"/>
        <p:cNvGrpSpPr/>
        <p:nvPr/>
      </p:nvGrpSpPr>
      <p:grpSpPr>
        <a:xfrm>
          <a:off x="0" y="0"/>
          <a:ext cx="0" cy="0"/>
          <a:chOff x="0" y="0"/>
          <a:chExt cx="0" cy="0"/>
        </a:xfrm>
      </p:grpSpPr>
      <p:sp>
        <p:nvSpPr>
          <p:cNvPr id="19" name="Google Shape;19;p20"/>
          <p:cNvSpPr txBox="1">
            <a:spLocks noGrp="1"/>
          </p:cNvSpPr>
          <p:nvPr>
            <p:ph type="ftr" idx="11"/>
          </p:nvPr>
        </p:nvSpPr>
        <p:spPr>
          <a:xfrm>
            <a:off x="1422400" y="6613528"/>
            <a:ext cx="9652000" cy="244475"/>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Clr>
                <a:srgbClr val="777777"/>
              </a:buClr>
              <a:buSzPts val="1000"/>
              <a:buFont typeface="Arial"/>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0"/>
          <p:cNvSpPr/>
          <p:nvPr/>
        </p:nvSpPr>
        <p:spPr>
          <a:xfrm>
            <a:off x="0" y="7941"/>
            <a:ext cx="12192000" cy="822325"/>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pic>
        <p:nvPicPr>
          <p:cNvPr id="21" name="Google Shape;21;p20" descr="https://directreadout.sci.gsfc.nasa.gov/images/drl-global.pn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972800" y="0"/>
            <a:ext cx="951180" cy="896112"/>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69"/>
        <p:cNvGrpSpPr/>
        <p:nvPr/>
      </p:nvGrpSpPr>
      <p:grpSpPr>
        <a:xfrm>
          <a:off x="0" y="0"/>
          <a:ext cx="0" cy="0"/>
          <a:chOff x="0" y="0"/>
          <a:chExt cx="0" cy="0"/>
        </a:xfrm>
      </p:grpSpPr>
      <p:sp>
        <p:nvSpPr>
          <p:cNvPr id="70" name="Google Shape;70;p29"/>
          <p:cNvSpPr txBox="1">
            <a:spLocks noGrp="1"/>
          </p:cNvSpPr>
          <p:nvPr>
            <p:ph type="title"/>
          </p:nvPr>
        </p:nvSpPr>
        <p:spPr>
          <a:xfrm rot="5400000">
            <a:off x="7477919" y="1818484"/>
            <a:ext cx="5973763" cy="2641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1" name="Google Shape;71;p29"/>
          <p:cNvSpPr txBox="1">
            <a:spLocks noGrp="1"/>
          </p:cNvSpPr>
          <p:nvPr>
            <p:ph type="body" idx="1"/>
          </p:nvPr>
        </p:nvSpPr>
        <p:spPr>
          <a:xfrm rot="5400000">
            <a:off x="2093119" y="-721516"/>
            <a:ext cx="5973763" cy="77216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2" name="Google Shape;72;p29"/>
          <p:cNvSpPr txBox="1">
            <a:spLocks noGrp="1"/>
          </p:cNvSpPr>
          <p:nvPr>
            <p:ph type="ftr" idx="11"/>
          </p:nvPr>
        </p:nvSpPr>
        <p:spPr>
          <a:xfrm>
            <a:off x="1422400" y="6613528"/>
            <a:ext cx="9652000" cy="244475"/>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Clr>
                <a:srgbClr val="777777"/>
              </a:buClr>
              <a:buSzPts val="1000"/>
              <a:buFont typeface="Arial"/>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3"/>
        <p:cNvGrpSpPr/>
        <p:nvPr/>
      </p:nvGrpSpPr>
      <p:grpSpPr>
        <a:xfrm>
          <a:off x="0" y="0"/>
          <a:ext cx="0" cy="0"/>
          <a:chOff x="0" y="0"/>
          <a:chExt cx="0" cy="0"/>
        </a:xfrm>
      </p:grpSpPr>
      <p:sp>
        <p:nvSpPr>
          <p:cNvPr id="14" name="Google Shape;14;p19"/>
          <p:cNvSpPr/>
          <p:nvPr/>
        </p:nvSpPr>
        <p:spPr>
          <a:xfrm>
            <a:off x="4572000" y="2362200"/>
            <a:ext cx="7416800" cy="152400"/>
          </a:xfrm>
          <a:prstGeom prst="wave">
            <a:avLst>
              <a:gd name="adj1" fmla="val 13005"/>
              <a:gd name="adj2" fmla="val 0"/>
            </a:avLst>
          </a:prstGeom>
          <a:gradFill>
            <a:gsLst>
              <a:gs pos="0">
                <a:schemeClr val="accent2"/>
              </a:gs>
              <a:gs pos="50000">
                <a:srgbClr val="E1E1E1"/>
              </a:gs>
              <a:gs pos="100000">
                <a:schemeClr val="accent2"/>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15" name="Google Shape;15;p19"/>
          <p:cNvSpPr txBox="1">
            <a:spLocks noGrp="1"/>
          </p:cNvSpPr>
          <p:nvPr>
            <p:ph type="subTitle" idx="1"/>
          </p:nvPr>
        </p:nvSpPr>
        <p:spPr>
          <a:xfrm>
            <a:off x="4978400" y="2819400"/>
            <a:ext cx="6908800" cy="1752600"/>
          </a:xfrm>
          <a:prstGeom prst="rect">
            <a:avLst/>
          </a:prstGeom>
          <a:noFill/>
          <a:ln>
            <a:noFill/>
          </a:ln>
        </p:spPr>
        <p:txBody>
          <a:bodyPr spcFirstLastPara="1" wrap="square" lIns="91425" tIns="45700" rIns="91425" bIns="45700" anchor="t" anchorCtr="0">
            <a:noAutofit/>
          </a:bodyPr>
          <a:lstStyle>
            <a:lvl1pPr lvl="0" algn="r">
              <a:spcBef>
                <a:spcPts val="480"/>
              </a:spcBef>
              <a:spcAft>
                <a:spcPts val="0"/>
              </a:spcAft>
              <a:buClr>
                <a:schemeClr val="dk1"/>
              </a:buClr>
              <a:buSzPts val="2400"/>
              <a:buFont typeface="Tahoma"/>
              <a:buNone/>
              <a:defRPr sz="2400"/>
            </a:lvl1pPr>
            <a:lvl2pPr lvl="1" algn="l">
              <a:spcBef>
                <a:spcPts val="360"/>
              </a:spcBef>
              <a:spcAft>
                <a:spcPts val="0"/>
              </a:spcAft>
              <a:buClr>
                <a:schemeClr val="dk1"/>
              </a:buClr>
              <a:buSzPts val="1800"/>
              <a:buChar char="–"/>
              <a:defRPr/>
            </a:lvl2pPr>
            <a:lvl3pPr lvl="2" algn="l">
              <a:spcBef>
                <a:spcPts val="360"/>
              </a:spcBef>
              <a:spcAft>
                <a:spcPts val="0"/>
              </a:spcAft>
              <a:buClr>
                <a:schemeClr val="dk1"/>
              </a:buClr>
              <a:buSzPts val="1800"/>
              <a:buChar char="•"/>
              <a:defRPr/>
            </a:lvl3pPr>
            <a:lvl4pPr lvl="3" algn="l">
              <a:spcBef>
                <a:spcPts val="360"/>
              </a:spcBef>
              <a:spcAft>
                <a:spcPts val="0"/>
              </a:spcAft>
              <a:buClr>
                <a:schemeClr val="dk1"/>
              </a:buClr>
              <a:buSzPts val="1800"/>
              <a:buChar char="–"/>
              <a:defRPr/>
            </a:lvl4pPr>
            <a:lvl5pPr lvl="4" algn="l">
              <a:spcBef>
                <a:spcPts val="360"/>
              </a:spcBef>
              <a:spcAft>
                <a:spcPts val="0"/>
              </a:spcAft>
              <a:buClr>
                <a:schemeClr val="dk1"/>
              </a:buClr>
              <a:buSzPts val="1800"/>
              <a:buChar char="»"/>
              <a:defRPr/>
            </a:lvl5pPr>
            <a:lvl6pPr lvl="5" algn="l">
              <a:spcBef>
                <a:spcPts val="360"/>
              </a:spcBef>
              <a:spcAft>
                <a:spcPts val="0"/>
              </a:spcAft>
              <a:buClr>
                <a:schemeClr val="dk1"/>
              </a:buClr>
              <a:buSzPts val="1800"/>
              <a:buChar char="»"/>
              <a:defRPr/>
            </a:lvl6pPr>
            <a:lvl7pPr lvl="6" algn="l">
              <a:spcBef>
                <a:spcPts val="360"/>
              </a:spcBef>
              <a:spcAft>
                <a:spcPts val="0"/>
              </a:spcAft>
              <a:buClr>
                <a:schemeClr val="dk1"/>
              </a:buClr>
              <a:buSzPts val="1800"/>
              <a:buChar char="»"/>
              <a:defRPr/>
            </a:lvl7pPr>
            <a:lvl8pPr lvl="7" algn="l">
              <a:spcBef>
                <a:spcPts val="360"/>
              </a:spcBef>
              <a:spcAft>
                <a:spcPts val="0"/>
              </a:spcAft>
              <a:buClr>
                <a:schemeClr val="dk1"/>
              </a:buClr>
              <a:buSzPts val="1800"/>
              <a:buChar char="»"/>
              <a:defRPr/>
            </a:lvl8pPr>
            <a:lvl9pPr lvl="8" algn="l">
              <a:spcBef>
                <a:spcPts val="360"/>
              </a:spcBef>
              <a:spcAft>
                <a:spcPts val="0"/>
              </a:spcAft>
              <a:buClr>
                <a:schemeClr val="dk1"/>
              </a:buClr>
              <a:buSzPts val="1800"/>
              <a:buChar char="»"/>
              <a:defRPr/>
            </a:lvl9pPr>
          </a:lstStyle>
          <a:p>
            <a:endParaRPr/>
          </a:p>
        </p:txBody>
      </p:sp>
      <p:sp>
        <p:nvSpPr>
          <p:cNvPr id="16" name="Google Shape;16;p19"/>
          <p:cNvSpPr txBox="1">
            <a:spLocks noGrp="1"/>
          </p:cNvSpPr>
          <p:nvPr>
            <p:ph type="ctrTitle"/>
          </p:nvPr>
        </p:nvSpPr>
        <p:spPr>
          <a:xfrm>
            <a:off x="4775200" y="1143001"/>
            <a:ext cx="7010400" cy="14700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u="none">
                <a:solidFill>
                  <a:schemeClr val="dk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7" name="Google Shape;17;p19"/>
          <p:cNvSpPr txBox="1">
            <a:spLocks noGrp="1"/>
          </p:cNvSpPr>
          <p:nvPr>
            <p:ph type="ftr" idx="11"/>
          </p:nvPr>
        </p:nvSpPr>
        <p:spPr>
          <a:xfrm>
            <a:off x="7010400" y="5943600"/>
            <a:ext cx="4876800" cy="762000"/>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19318546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2"/>
        <p:cNvGrpSpPr/>
        <p:nvPr/>
      </p:nvGrpSpPr>
      <p:grpSpPr>
        <a:xfrm>
          <a:off x="0" y="0"/>
          <a:ext cx="0" cy="0"/>
          <a:chOff x="0" y="0"/>
          <a:chExt cx="0" cy="0"/>
        </a:xfrm>
      </p:grpSpPr>
      <p:sp>
        <p:nvSpPr>
          <p:cNvPr id="23" name="Google Shape;23;p21"/>
          <p:cNvSpPr txBox="1">
            <a:spLocks noGrp="1"/>
          </p:cNvSpPr>
          <p:nvPr>
            <p:ph type="title"/>
          </p:nvPr>
        </p:nvSpPr>
        <p:spPr>
          <a:xfrm>
            <a:off x="963084" y="4406903"/>
            <a:ext cx="103632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cap="none">
                <a:solidFill>
                  <a:schemeClr val="dk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4" name="Google Shape;24;p21"/>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chemeClr val="dk1"/>
              </a:buClr>
              <a:buSzPts val="2000"/>
              <a:buFont typeface="Tahoma"/>
              <a:buNone/>
              <a:defRPr sz="2000"/>
            </a:lvl1pPr>
            <a:lvl2pPr marL="914400" lvl="1" indent="-228600" algn="l">
              <a:spcBef>
                <a:spcPts val="360"/>
              </a:spcBef>
              <a:spcAft>
                <a:spcPts val="0"/>
              </a:spcAft>
              <a:buClr>
                <a:schemeClr val="dk1"/>
              </a:buClr>
              <a:buSzPts val="1800"/>
              <a:buFont typeface="Tahoma"/>
              <a:buNone/>
              <a:defRPr sz="1800"/>
            </a:lvl2pPr>
            <a:lvl3pPr marL="1371600" lvl="2" indent="-228600" algn="l">
              <a:spcBef>
                <a:spcPts val="320"/>
              </a:spcBef>
              <a:spcAft>
                <a:spcPts val="0"/>
              </a:spcAft>
              <a:buClr>
                <a:schemeClr val="dk1"/>
              </a:buClr>
              <a:buSzPts val="1600"/>
              <a:buFont typeface="Tahoma"/>
              <a:buNone/>
              <a:defRPr sz="1600"/>
            </a:lvl3pPr>
            <a:lvl4pPr marL="1828800" lvl="3" indent="-228600" algn="l">
              <a:spcBef>
                <a:spcPts val="280"/>
              </a:spcBef>
              <a:spcAft>
                <a:spcPts val="0"/>
              </a:spcAft>
              <a:buClr>
                <a:schemeClr val="dk1"/>
              </a:buClr>
              <a:buSzPts val="1400"/>
              <a:buFont typeface="Tahoma"/>
              <a:buNone/>
              <a:defRPr sz="1400"/>
            </a:lvl4pPr>
            <a:lvl5pPr marL="2286000" lvl="4" indent="-228600" algn="l">
              <a:spcBef>
                <a:spcPts val="280"/>
              </a:spcBef>
              <a:spcAft>
                <a:spcPts val="0"/>
              </a:spcAft>
              <a:buClr>
                <a:schemeClr val="dk1"/>
              </a:buClr>
              <a:buSzPts val="1400"/>
              <a:buFont typeface="Tahoma"/>
              <a:buNone/>
              <a:defRPr sz="1400"/>
            </a:lvl5pPr>
            <a:lvl6pPr marL="2743200" lvl="5" indent="-228600" algn="l">
              <a:spcBef>
                <a:spcPts val="280"/>
              </a:spcBef>
              <a:spcAft>
                <a:spcPts val="0"/>
              </a:spcAft>
              <a:buClr>
                <a:schemeClr val="dk1"/>
              </a:buClr>
              <a:buSzPts val="1400"/>
              <a:buFont typeface="Corbel"/>
              <a:buNone/>
              <a:defRPr sz="1400"/>
            </a:lvl6pPr>
            <a:lvl7pPr marL="3200400" lvl="6" indent="-228600" algn="l">
              <a:spcBef>
                <a:spcPts val="280"/>
              </a:spcBef>
              <a:spcAft>
                <a:spcPts val="0"/>
              </a:spcAft>
              <a:buClr>
                <a:schemeClr val="dk1"/>
              </a:buClr>
              <a:buSzPts val="1400"/>
              <a:buFont typeface="Corbel"/>
              <a:buNone/>
              <a:defRPr sz="1400"/>
            </a:lvl7pPr>
            <a:lvl8pPr marL="3657600" lvl="7" indent="-228600" algn="l">
              <a:spcBef>
                <a:spcPts val="280"/>
              </a:spcBef>
              <a:spcAft>
                <a:spcPts val="0"/>
              </a:spcAft>
              <a:buClr>
                <a:schemeClr val="dk1"/>
              </a:buClr>
              <a:buSzPts val="1400"/>
              <a:buFont typeface="Corbel"/>
              <a:buNone/>
              <a:defRPr sz="1400"/>
            </a:lvl8pPr>
            <a:lvl9pPr marL="4114800" lvl="8" indent="-228600" algn="l">
              <a:spcBef>
                <a:spcPts val="280"/>
              </a:spcBef>
              <a:spcAft>
                <a:spcPts val="0"/>
              </a:spcAft>
              <a:buClr>
                <a:schemeClr val="dk1"/>
              </a:buClr>
              <a:buSzPts val="1400"/>
              <a:buFont typeface="Corbel"/>
              <a:buNone/>
              <a:defRPr sz="1400"/>
            </a:lvl9pPr>
          </a:lstStyle>
          <a:p>
            <a:endParaRPr/>
          </a:p>
        </p:txBody>
      </p:sp>
      <p:sp>
        <p:nvSpPr>
          <p:cNvPr id="25" name="Google Shape;25;p21"/>
          <p:cNvSpPr txBox="1">
            <a:spLocks noGrp="1"/>
          </p:cNvSpPr>
          <p:nvPr>
            <p:ph type="ftr" idx="11"/>
          </p:nvPr>
        </p:nvSpPr>
        <p:spPr>
          <a:xfrm>
            <a:off x="1422400" y="6613528"/>
            <a:ext cx="9652000" cy="244475"/>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Clr>
                <a:srgbClr val="777777"/>
              </a:buClr>
              <a:buSzPts val="1000"/>
              <a:buFont typeface="Arial"/>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1"/>
          <p:cNvSpPr/>
          <p:nvPr/>
        </p:nvSpPr>
        <p:spPr>
          <a:xfrm>
            <a:off x="0" y="7941"/>
            <a:ext cx="12192000" cy="822325"/>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pic>
        <p:nvPicPr>
          <p:cNvPr id="27" name="Google Shape;27;p21" descr="https://directreadout.sci.gsfc.nasa.gov/images/drl-global.pn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972800" y="0"/>
            <a:ext cx="951180" cy="896112"/>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
        <p:cNvGrpSpPr/>
        <p:nvPr/>
      </p:nvGrpSpPr>
      <p:grpSpPr>
        <a:xfrm>
          <a:off x="0" y="0"/>
          <a:ext cx="0" cy="0"/>
          <a:chOff x="0" y="0"/>
          <a:chExt cx="0" cy="0"/>
        </a:xfrm>
      </p:grpSpPr>
      <p:sp>
        <p:nvSpPr>
          <p:cNvPr id="29" name="Google Shape;29;p22"/>
          <p:cNvSpPr/>
          <p:nvPr/>
        </p:nvSpPr>
        <p:spPr>
          <a:xfrm>
            <a:off x="0" y="7941"/>
            <a:ext cx="12192000" cy="822325"/>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30" name="Google Shape;30;p22"/>
          <p:cNvSpPr txBox="1">
            <a:spLocks noGrp="1"/>
          </p:cNvSpPr>
          <p:nvPr>
            <p:ph type="title"/>
          </p:nvPr>
        </p:nvSpPr>
        <p:spPr>
          <a:xfrm>
            <a:off x="203200" y="114300"/>
            <a:ext cx="10566400" cy="609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1" name="Google Shape;31;p22"/>
          <p:cNvSpPr txBox="1">
            <a:spLocks noGrp="1"/>
          </p:cNvSpPr>
          <p:nvPr>
            <p:ph type="ftr" idx="11"/>
          </p:nvPr>
        </p:nvSpPr>
        <p:spPr>
          <a:xfrm>
            <a:off x="1422400" y="6613528"/>
            <a:ext cx="9652000" cy="244475"/>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Clr>
                <a:srgbClr val="777777"/>
              </a:buClr>
              <a:buSzPts val="1000"/>
              <a:buFont typeface="Arial"/>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32" name="Google Shape;32;p22" descr="https://directreadout.sci.gsfc.nasa.gov/images/drl-global.pn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972800" y="0"/>
            <a:ext cx="951180" cy="896112"/>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3"/>
        <p:cNvGrpSpPr/>
        <p:nvPr/>
      </p:nvGrpSpPr>
      <p:grpSpPr>
        <a:xfrm>
          <a:off x="0" y="0"/>
          <a:ext cx="0" cy="0"/>
          <a:chOff x="0" y="0"/>
          <a:chExt cx="0" cy="0"/>
        </a:xfrm>
      </p:grpSpPr>
      <p:sp>
        <p:nvSpPr>
          <p:cNvPr id="34" name="Google Shape;34;p23"/>
          <p:cNvSpPr/>
          <p:nvPr/>
        </p:nvSpPr>
        <p:spPr>
          <a:xfrm>
            <a:off x="0" y="321"/>
            <a:ext cx="12192000" cy="822325"/>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35" name="Google Shape;35;p23"/>
          <p:cNvSpPr txBox="1">
            <a:spLocks noGrp="1"/>
          </p:cNvSpPr>
          <p:nvPr>
            <p:ph type="title"/>
          </p:nvPr>
        </p:nvSpPr>
        <p:spPr>
          <a:xfrm>
            <a:off x="101600" y="106680"/>
            <a:ext cx="10566400" cy="609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6" name="Google Shape;36;p23"/>
          <p:cNvSpPr txBox="1">
            <a:spLocks noGrp="1"/>
          </p:cNvSpPr>
          <p:nvPr>
            <p:ph type="body" idx="1"/>
          </p:nvPr>
        </p:nvSpPr>
        <p:spPr>
          <a:xfrm>
            <a:off x="1320800" y="1143003"/>
            <a:ext cx="10261600" cy="4983163"/>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7" name="Google Shape;37;p23"/>
          <p:cNvSpPr txBox="1">
            <a:spLocks noGrp="1"/>
          </p:cNvSpPr>
          <p:nvPr>
            <p:ph type="ftr" idx="11"/>
          </p:nvPr>
        </p:nvSpPr>
        <p:spPr>
          <a:xfrm>
            <a:off x="1422400" y="6613528"/>
            <a:ext cx="9652000" cy="244475"/>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Clr>
                <a:srgbClr val="777777"/>
              </a:buClr>
              <a:buSzPts val="1000"/>
              <a:buFont typeface="Arial"/>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38" name="Google Shape;38;p23" descr="https://directreadout.sci.gsfc.nasa.gov/images/drl-global.pn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972800" y="0"/>
            <a:ext cx="951180" cy="896112"/>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9"/>
        <p:cNvGrpSpPr/>
        <p:nvPr/>
      </p:nvGrpSpPr>
      <p:grpSpPr>
        <a:xfrm>
          <a:off x="0" y="0"/>
          <a:ext cx="0" cy="0"/>
          <a:chOff x="0" y="0"/>
          <a:chExt cx="0" cy="0"/>
        </a:xfrm>
      </p:grpSpPr>
      <p:sp>
        <p:nvSpPr>
          <p:cNvPr id="40" name="Google Shape;40;p24"/>
          <p:cNvSpPr/>
          <p:nvPr/>
        </p:nvSpPr>
        <p:spPr>
          <a:xfrm>
            <a:off x="0" y="7941"/>
            <a:ext cx="12192000" cy="822325"/>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41" name="Google Shape;41;p24"/>
          <p:cNvSpPr txBox="1">
            <a:spLocks noGrp="1"/>
          </p:cNvSpPr>
          <p:nvPr>
            <p:ph type="title"/>
          </p:nvPr>
        </p:nvSpPr>
        <p:spPr>
          <a:xfrm>
            <a:off x="203200" y="114300"/>
            <a:ext cx="10566400" cy="609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2" name="Google Shape;42;p24"/>
          <p:cNvSpPr txBox="1">
            <a:spLocks noGrp="1"/>
          </p:cNvSpPr>
          <p:nvPr>
            <p:ph type="body" idx="1"/>
          </p:nvPr>
        </p:nvSpPr>
        <p:spPr>
          <a:xfrm>
            <a:off x="1320800" y="1143003"/>
            <a:ext cx="5029200" cy="49831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Tahoma"/>
              <a:buChar char="•"/>
              <a:defRPr sz="2800"/>
            </a:lvl1pPr>
            <a:lvl2pPr marL="914400" lvl="1" indent="-381000" algn="l">
              <a:spcBef>
                <a:spcPts val="480"/>
              </a:spcBef>
              <a:spcAft>
                <a:spcPts val="0"/>
              </a:spcAft>
              <a:buClr>
                <a:schemeClr val="dk1"/>
              </a:buClr>
              <a:buSzPts val="2400"/>
              <a:buFont typeface="Tahoma"/>
              <a:buChar char="–"/>
              <a:defRPr sz="2400"/>
            </a:lvl2pPr>
            <a:lvl3pPr marL="1371600" lvl="2" indent="-355600" algn="l">
              <a:spcBef>
                <a:spcPts val="400"/>
              </a:spcBef>
              <a:spcAft>
                <a:spcPts val="0"/>
              </a:spcAft>
              <a:buClr>
                <a:schemeClr val="dk1"/>
              </a:buClr>
              <a:buSzPts val="2000"/>
              <a:buFont typeface="Tahoma"/>
              <a:buChar char="•"/>
              <a:defRPr sz="2000"/>
            </a:lvl3pPr>
            <a:lvl4pPr marL="1828800" lvl="3" indent="-342900" algn="l">
              <a:spcBef>
                <a:spcPts val="360"/>
              </a:spcBef>
              <a:spcAft>
                <a:spcPts val="0"/>
              </a:spcAft>
              <a:buClr>
                <a:schemeClr val="dk1"/>
              </a:buClr>
              <a:buSzPts val="1800"/>
              <a:buFont typeface="Tahoma"/>
              <a:buChar char="–"/>
              <a:defRPr sz="1800"/>
            </a:lvl4pPr>
            <a:lvl5pPr marL="2286000" lvl="4" indent="-342900" algn="l">
              <a:spcBef>
                <a:spcPts val="360"/>
              </a:spcBef>
              <a:spcAft>
                <a:spcPts val="0"/>
              </a:spcAft>
              <a:buClr>
                <a:schemeClr val="dk1"/>
              </a:buClr>
              <a:buSzPts val="1800"/>
              <a:buFont typeface="Tahoma"/>
              <a:buChar char="»"/>
              <a:defRPr sz="1800"/>
            </a:lvl5pPr>
            <a:lvl6pPr marL="2743200" lvl="5" indent="-342900" algn="l">
              <a:spcBef>
                <a:spcPts val="360"/>
              </a:spcBef>
              <a:spcAft>
                <a:spcPts val="0"/>
              </a:spcAft>
              <a:buClr>
                <a:schemeClr val="dk1"/>
              </a:buClr>
              <a:buSzPts val="1800"/>
              <a:buFont typeface="Corbel"/>
              <a:buChar char="»"/>
              <a:defRPr sz="1800"/>
            </a:lvl6pPr>
            <a:lvl7pPr marL="3200400" lvl="6" indent="-342900" algn="l">
              <a:spcBef>
                <a:spcPts val="360"/>
              </a:spcBef>
              <a:spcAft>
                <a:spcPts val="0"/>
              </a:spcAft>
              <a:buClr>
                <a:schemeClr val="dk1"/>
              </a:buClr>
              <a:buSzPts val="1800"/>
              <a:buFont typeface="Corbel"/>
              <a:buChar char="»"/>
              <a:defRPr sz="1800"/>
            </a:lvl7pPr>
            <a:lvl8pPr marL="3657600" lvl="7" indent="-342900" algn="l">
              <a:spcBef>
                <a:spcPts val="360"/>
              </a:spcBef>
              <a:spcAft>
                <a:spcPts val="0"/>
              </a:spcAft>
              <a:buClr>
                <a:schemeClr val="dk1"/>
              </a:buClr>
              <a:buSzPts val="1800"/>
              <a:buFont typeface="Corbel"/>
              <a:buChar char="»"/>
              <a:defRPr sz="1800"/>
            </a:lvl8pPr>
            <a:lvl9pPr marL="4114800" lvl="8" indent="-342900" algn="l">
              <a:spcBef>
                <a:spcPts val="360"/>
              </a:spcBef>
              <a:spcAft>
                <a:spcPts val="0"/>
              </a:spcAft>
              <a:buClr>
                <a:schemeClr val="dk1"/>
              </a:buClr>
              <a:buSzPts val="1800"/>
              <a:buFont typeface="Corbel"/>
              <a:buChar char="»"/>
              <a:defRPr sz="1800"/>
            </a:lvl9pPr>
          </a:lstStyle>
          <a:p>
            <a:endParaRPr/>
          </a:p>
        </p:txBody>
      </p:sp>
      <p:sp>
        <p:nvSpPr>
          <p:cNvPr id="43" name="Google Shape;43;p24"/>
          <p:cNvSpPr txBox="1">
            <a:spLocks noGrp="1"/>
          </p:cNvSpPr>
          <p:nvPr>
            <p:ph type="body" idx="2"/>
          </p:nvPr>
        </p:nvSpPr>
        <p:spPr>
          <a:xfrm>
            <a:off x="6553200" y="1143003"/>
            <a:ext cx="5029200" cy="49831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Tahoma"/>
              <a:buChar char="•"/>
              <a:defRPr sz="2800"/>
            </a:lvl1pPr>
            <a:lvl2pPr marL="914400" lvl="1" indent="-381000" algn="l">
              <a:spcBef>
                <a:spcPts val="480"/>
              </a:spcBef>
              <a:spcAft>
                <a:spcPts val="0"/>
              </a:spcAft>
              <a:buClr>
                <a:schemeClr val="dk1"/>
              </a:buClr>
              <a:buSzPts val="2400"/>
              <a:buFont typeface="Tahoma"/>
              <a:buChar char="–"/>
              <a:defRPr sz="2400"/>
            </a:lvl2pPr>
            <a:lvl3pPr marL="1371600" lvl="2" indent="-355600" algn="l">
              <a:spcBef>
                <a:spcPts val="400"/>
              </a:spcBef>
              <a:spcAft>
                <a:spcPts val="0"/>
              </a:spcAft>
              <a:buClr>
                <a:schemeClr val="dk1"/>
              </a:buClr>
              <a:buSzPts val="2000"/>
              <a:buFont typeface="Tahoma"/>
              <a:buChar char="•"/>
              <a:defRPr sz="2000"/>
            </a:lvl3pPr>
            <a:lvl4pPr marL="1828800" lvl="3" indent="-342900" algn="l">
              <a:spcBef>
                <a:spcPts val="360"/>
              </a:spcBef>
              <a:spcAft>
                <a:spcPts val="0"/>
              </a:spcAft>
              <a:buClr>
                <a:schemeClr val="dk1"/>
              </a:buClr>
              <a:buSzPts val="1800"/>
              <a:buFont typeface="Tahoma"/>
              <a:buChar char="–"/>
              <a:defRPr sz="1800"/>
            </a:lvl4pPr>
            <a:lvl5pPr marL="2286000" lvl="4" indent="-342900" algn="l">
              <a:spcBef>
                <a:spcPts val="360"/>
              </a:spcBef>
              <a:spcAft>
                <a:spcPts val="0"/>
              </a:spcAft>
              <a:buClr>
                <a:schemeClr val="dk1"/>
              </a:buClr>
              <a:buSzPts val="1800"/>
              <a:buFont typeface="Tahoma"/>
              <a:buChar char="»"/>
              <a:defRPr sz="1800"/>
            </a:lvl5pPr>
            <a:lvl6pPr marL="2743200" lvl="5" indent="-342900" algn="l">
              <a:spcBef>
                <a:spcPts val="360"/>
              </a:spcBef>
              <a:spcAft>
                <a:spcPts val="0"/>
              </a:spcAft>
              <a:buClr>
                <a:schemeClr val="dk1"/>
              </a:buClr>
              <a:buSzPts val="1800"/>
              <a:buFont typeface="Corbel"/>
              <a:buChar char="»"/>
              <a:defRPr sz="1800"/>
            </a:lvl6pPr>
            <a:lvl7pPr marL="3200400" lvl="6" indent="-342900" algn="l">
              <a:spcBef>
                <a:spcPts val="360"/>
              </a:spcBef>
              <a:spcAft>
                <a:spcPts val="0"/>
              </a:spcAft>
              <a:buClr>
                <a:schemeClr val="dk1"/>
              </a:buClr>
              <a:buSzPts val="1800"/>
              <a:buFont typeface="Corbel"/>
              <a:buChar char="»"/>
              <a:defRPr sz="1800"/>
            </a:lvl7pPr>
            <a:lvl8pPr marL="3657600" lvl="7" indent="-342900" algn="l">
              <a:spcBef>
                <a:spcPts val="360"/>
              </a:spcBef>
              <a:spcAft>
                <a:spcPts val="0"/>
              </a:spcAft>
              <a:buClr>
                <a:schemeClr val="dk1"/>
              </a:buClr>
              <a:buSzPts val="1800"/>
              <a:buFont typeface="Corbel"/>
              <a:buChar char="»"/>
              <a:defRPr sz="1800"/>
            </a:lvl8pPr>
            <a:lvl9pPr marL="4114800" lvl="8" indent="-342900" algn="l">
              <a:spcBef>
                <a:spcPts val="360"/>
              </a:spcBef>
              <a:spcAft>
                <a:spcPts val="0"/>
              </a:spcAft>
              <a:buClr>
                <a:schemeClr val="dk1"/>
              </a:buClr>
              <a:buSzPts val="1800"/>
              <a:buFont typeface="Corbel"/>
              <a:buChar char="»"/>
              <a:defRPr sz="1800"/>
            </a:lvl9pPr>
          </a:lstStyle>
          <a:p>
            <a:endParaRPr/>
          </a:p>
        </p:txBody>
      </p:sp>
      <p:sp>
        <p:nvSpPr>
          <p:cNvPr id="44" name="Google Shape;44;p24"/>
          <p:cNvSpPr txBox="1">
            <a:spLocks noGrp="1"/>
          </p:cNvSpPr>
          <p:nvPr>
            <p:ph type="ftr" idx="11"/>
          </p:nvPr>
        </p:nvSpPr>
        <p:spPr>
          <a:xfrm>
            <a:off x="1422400" y="6613528"/>
            <a:ext cx="9652000" cy="244475"/>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Clr>
                <a:srgbClr val="777777"/>
              </a:buClr>
              <a:buSzPts val="1000"/>
              <a:buFont typeface="Arial"/>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45" name="Google Shape;45;p24" descr="https://directreadout.sci.gsfc.nasa.gov/images/drl-global.pn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972800" y="0"/>
            <a:ext cx="951180" cy="896112"/>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6"/>
        <p:cNvGrpSpPr/>
        <p:nvPr/>
      </p:nvGrpSpPr>
      <p:grpSpPr>
        <a:xfrm>
          <a:off x="0" y="0"/>
          <a:ext cx="0" cy="0"/>
          <a:chOff x="0" y="0"/>
          <a:chExt cx="0" cy="0"/>
        </a:xfrm>
      </p:grpSpPr>
      <p:sp>
        <p:nvSpPr>
          <p:cNvPr id="47" name="Google Shape;47;p25"/>
          <p:cNvSpPr/>
          <p:nvPr/>
        </p:nvSpPr>
        <p:spPr>
          <a:xfrm>
            <a:off x="0" y="7941"/>
            <a:ext cx="12192000" cy="822325"/>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48" name="Google Shape;48;p25"/>
          <p:cNvSpPr txBox="1">
            <a:spLocks noGrp="1"/>
          </p:cNvSpPr>
          <p:nvPr>
            <p:ph type="title"/>
          </p:nvPr>
        </p:nvSpPr>
        <p:spPr>
          <a:xfrm>
            <a:off x="203200" y="118272"/>
            <a:ext cx="10972800" cy="6016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9" name="Google Shape;49;p25"/>
          <p:cNvSpPr txBox="1">
            <a:spLocks noGrp="1"/>
          </p:cNvSpPr>
          <p:nvPr>
            <p:ph type="body" idx="1"/>
          </p:nvPr>
        </p:nvSpPr>
        <p:spPr>
          <a:xfrm>
            <a:off x="609600" y="1535113"/>
            <a:ext cx="5386917"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Tahoma"/>
              <a:buNone/>
              <a:defRPr sz="2400" b="1"/>
            </a:lvl1pPr>
            <a:lvl2pPr marL="914400" lvl="1" indent="-228600" algn="l">
              <a:spcBef>
                <a:spcPts val="400"/>
              </a:spcBef>
              <a:spcAft>
                <a:spcPts val="0"/>
              </a:spcAft>
              <a:buClr>
                <a:schemeClr val="dk1"/>
              </a:buClr>
              <a:buSzPts val="2000"/>
              <a:buFont typeface="Tahoma"/>
              <a:buNone/>
              <a:defRPr sz="2000" b="1"/>
            </a:lvl2pPr>
            <a:lvl3pPr marL="1371600" lvl="2" indent="-228600" algn="l">
              <a:spcBef>
                <a:spcPts val="360"/>
              </a:spcBef>
              <a:spcAft>
                <a:spcPts val="0"/>
              </a:spcAft>
              <a:buClr>
                <a:schemeClr val="dk1"/>
              </a:buClr>
              <a:buSzPts val="1800"/>
              <a:buFont typeface="Tahoma"/>
              <a:buNone/>
              <a:defRPr sz="1800" b="1"/>
            </a:lvl3pPr>
            <a:lvl4pPr marL="1828800" lvl="3" indent="-228600" algn="l">
              <a:spcBef>
                <a:spcPts val="320"/>
              </a:spcBef>
              <a:spcAft>
                <a:spcPts val="0"/>
              </a:spcAft>
              <a:buClr>
                <a:schemeClr val="dk1"/>
              </a:buClr>
              <a:buSzPts val="1600"/>
              <a:buFont typeface="Tahoma"/>
              <a:buNone/>
              <a:defRPr sz="1600" b="1"/>
            </a:lvl4pPr>
            <a:lvl5pPr marL="2286000" lvl="4" indent="-228600" algn="l">
              <a:spcBef>
                <a:spcPts val="320"/>
              </a:spcBef>
              <a:spcAft>
                <a:spcPts val="0"/>
              </a:spcAft>
              <a:buClr>
                <a:schemeClr val="dk1"/>
              </a:buClr>
              <a:buSzPts val="1600"/>
              <a:buFont typeface="Tahoma"/>
              <a:buNone/>
              <a:defRPr sz="1600" b="1"/>
            </a:lvl5pPr>
            <a:lvl6pPr marL="2743200" lvl="5" indent="-228600" algn="l">
              <a:spcBef>
                <a:spcPts val="320"/>
              </a:spcBef>
              <a:spcAft>
                <a:spcPts val="0"/>
              </a:spcAft>
              <a:buClr>
                <a:schemeClr val="dk1"/>
              </a:buClr>
              <a:buSzPts val="1600"/>
              <a:buFont typeface="Corbel"/>
              <a:buNone/>
              <a:defRPr sz="1600" b="1"/>
            </a:lvl6pPr>
            <a:lvl7pPr marL="3200400" lvl="6" indent="-228600" algn="l">
              <a:spcBef>
                <a:spcPts val="320"/>
              </a:spcBef>
              <a:spcAft>
                <a:spcPts val="0"/>
              </a:spcAft>
              <a:buClr>
                <a:schemeClr val="dk1"/>
              </a:buClr>
              <a:buSzPts val="1600"/>
              <a:buFont typeface="Corbel"/>
              <a:buNone/>
              <a:defRPr sz="1600" b="1"/>
            </a:lvl7pPr>
            <a:lvl8pPr marL="3657600" lvl="7" indent="-228600" algn="l">
              <a:spcBef>
                <a:spcPts val="320"/>
              </a:spcBef>
              <a:spcAft>
                <a:spcPts val="0"/>
              </a:spcAft>
              <a:buClr>
                <a:schemeClr val="dk1"/>
              </a:buClr>
              <a:buSzPts val="1600"/>
              <a:buFont typeface="Corbel"/>
              <a:buNone/>
              <a:defRPr sz="1600" b="1"/>
            </a:lvl8pPr>
            <a:lvl9pPr marL="4114800" lvl="8" indent="-228600" algn="l">
              <a:spcBef>
                <a:spcPts val="320"/>
              </a:spcBef>
              <a:spcAft>
                <a:spcPts val="0"/>
              </a:spcAft>
              <a:buClr>
                <a:schemeClr val="dk1"/>
              </a:buClr>
              <a:buSzPts val="1600"/>
              <a:buFont typeface="Corbel"/>
              <a:buNone/>
              <a:defRPr sz="1600" b="1"/>
            </a:lvl9pPr>
          </a:lstStyle>
          <a:p>
            <a:endParaRPr/>
          </a:p>
        </p:txBody>
      </p:sp>
      <p:sp>
        <p:nvSpPr>
          <p:cNvPr id="50" name="Google Shape;50;p25"/>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Tahoma"/>
              <a:buChar char="•"/>
              <a:defRPr sz="2400"/>
            </a:lvl1pPr>
            <a:lvl2pPr marL="914400" lvl="1" indent="-355600" algn="l">
              <a:spcBef>
                <a:spcPts val="400"/>
              </a:spcBef>
              <a:spcAft>
                <a:spcPts val="0"/>
              </a:spcAft>
              <a:buClr>
                <a:schemeClr val="dk1"/>
              </a:buClr>
              <a:buSzPts val="2000"/>
              <a:buFont typeface="Tahoma"/>
              <a:buChar char="–"/>
              <a:defRPr sz="2000"/>
            </a:lvl2pPr>
            <a:lvl3pPr marL="1371600" lvl="2" indent="-342900" algn="l">
              <a:spcBef>
                <a:spcPts val="360"/>
              </a:spcBef>
              <a:spcAft>
                <a:spcPts val="0"/>
              </a:spcAft>
              <a:buClr>
                <a:schemeClr val="dk1"/>
              </a:buClr>
              <a:buSzPts val="1800"/>
              <a:buFont typeface="Tahoma"/>
              <a:buChar char="•"/>
              <a:defRPr sz="1800"/>
            </a:lvl3pPr>
            <a:lvl4pPr marL="1828800" lvl="3" indent="-330200" algn="l">
              <a:spcBef>
                <a:spcPts val="320"/>
              </a:spcBef>
              <a:spcAft>
                <a:spcPts val="0"/>
              </a:spcAft>
              <a:buClr>
                <a:schemeClr val="dk1"/>
              </a:buClr>
              <a:buSzPts val="1600"/>
              <a:buFont typeface="Tahoma"/>
              <a:buChar char="–"/>
              <a:defRPr sz="1600"/>
            </a:lvl4pPr>
            <a:lvl5pPr marL="2286000" lvl="4" indent="-330200" algn="l">
              <a:spcBef>
                <a:spcPts val="320"/>
              </a:spcBef>
              <a:spcAft>
                <a:spcPts val="0"/>
              </a:spcAft>
              <a:buClr>
                <a:schemeClr val="dk1"/>
              </a:buClr>
              <a:buSzPts val="1600"/>
              <a:buFont typeface="Tahoma"/>
              <a:buChar char="»"/>
              <a:defRPr sz="1600"/>
            </a:lvl5pPr>
            <a:lvl6pPr marL="2743200" lvl="5" indent="-330200" algn="l">
              <a:spcBef>
                <a:spcPts val="320"/>
              </a:spcBef>
              <a:spcAft>
                <a:spcPts val="0"/>
              </a:spcAft>
              <a:buClr>
                <a:schemeClr val="dk1"/>
              </a:buClr>
              <a:buSzPts val="1600"/>
              <a:buFont typeface="Corbel"/>
              <a:buChar char="»"/>
              <a:defRPr sz="1600"/>
            </a:lvl6pPr>
            <a:lvl7pPr marL="3200400" lvl="6" indent="-330200" algn="l">
              <a:spcBef>
                <a:spcPts val="320"/>
              </a:spcBef>
              <a:spcAft>
                <a:spcPts val="0"/>
              </a:spcAft>
              <a:buClr>
                <a:schemeClr val="dk1"/>
              </a:buClr>
              <a:buSzPts val="1600"/>
              <a:buFont typeface="Corbel"/>
              <a:buChar char="»"/>
              <a:defRPr sz="1600"/>
            </a:lvl7pPr>
            <a:lvl8pPr marL="3657600" lvl="7" indent="-330200" algn="l">
              <a:spcBef>
                <a:spcPts val="320"/>
              </a:spcBef>
              <a:spcAft>
                <a:spcPts val="0"/>
              </a:spcAft>
              <a:buClr>
                <a:schemeClr val="dk1"/>
              </a:buClr>
              <a:buSzPts val="1600"/>
              <a:buFont typeface="Corbel"/>
              <a:buChar char="»"/>
              <a:defRPr sz="1600"/>
            </a:lvl8pPr>
            <a:lvl9pPr marL="4114800" lvl="8" indent="-330200" algn="l">
              <a:spcBef>
                <a:spcPts val="320"/>
              </a:spcBef>
              <a:spcAft>
                <a:spcPts val="0"/>
              </a:spcAft>
              <a:buClr>
                <a:schemeClr val="dk1"/>
              </a:buClr>
              <a:buSzPts val="1600"/>
              <a:buFont typeface="Corbel"/>
              <a:buChar char="»"/>
              <a:defRPr sz="1600"/>
            </a:lvl9pPr>
          </a:lstStyle>
          <a:p>
            <a:endParaRPr/>
          </a:p>
        </p:txBody>
      </p:sp>
      <p:sp>
        <p:nvSpPr>
          <p:cNvPr id="51" name="Google Shape;51;p25"/>
          <p:cNvSpPr txBox="1">
            <a:spLocks noGrp="1"/>
          </p:cNvSpPr>
          <p:nvPr>
            <p:ph type="body" idx="3"/>
          </p:nvPr>
        </p:nvSpPr>
        <p:spPr>
          <a:xfrm>
            <a:off x="6193369" y="1535113"/>
            <a:ext cx="5389033"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Tahoma"/>
              <a:buNone/>
              <a:defRPr sz="2400" b="1"/>
            </a:lvl1pPr>
            <a:lvl2pPr marL="914400" lvl="1" indent="-228600" algn="l">
              <a:spcBef>
                <a:spcPts val="400"/>
              </a:spcBef>
              <a:spcAft>
                <a:spcPts val="0"/>
              </a:spcAft>
              <a:buClr>
                <a:schemeClr val="dk1"/>
              </a:buClr>
              <a:buSzPts val="2000"/>
              <a:buFont typeface="Tahoma"/>
              <a:buNone/>
              <a:defRPr sz="2000" b="1"/>
            </a:lvl2pPr>
            <a:lvl3pPr marL="1371600" lvl="2" indent="-228600" algn="l">
              <a:spcBef>
                <a:spcPts val="360"/>
              </a:spcBef>
              <a:spcAft>
                <a:spcPts val="0"/>
              </a:spcAft>
              <a:buClr>
                <a:schemeClr val="dk1"/>
              </a:buClr>
              <a:buSzPts val="1800"/>
              <a:buFont typeface="Tahoma"/>
              <a:buNone/>
              <a:defRPr sz="1800" b="1"/>
            </a:lvl3pPr>
            <a:lvl4pPr marL="1828800" lvl="3" indent="-228600" algn="l">
              <a:spcBef>
                <a:spcPts val="320"/>
              </a:spcBef>
              <a:spcAft>
                <a:spcPts val="0"/>
              </a:spcAft>
              <a:buClr>
                <a:schemeClr val="dk1"/>
              </a:buClr>
              <a:buSzPts val="1600"/>
              <a:buFont typeface="Tahoma"/>
              <a:buNone/>
              <a:defRPr sz="1600" b="1"/>
            </a:lvl4pPr>
            <a:lvl5pPr marL="2286000" lvl="4" indent="-228600" algn="l">
              <a:spcBef>
                <a:spcPts val="320"/>
              </a:spcBef>
              <a:spcAft>
                <a:spcPts val="0"/>
              </a:spcAft>
              <a:buClr>
                <a:schemeClr val="dk1"/>
              </a:buClr>
              <a:buSzPts val="1600"/>
              <a:buFont typeface="Tahoma"/>
              <a:buNone/>
              <a:defRPr sz="1600" b="1"/>
            </a:lvl5pPr>
            <a:lvl6pPr marL="2743200" lvl="5" indent="-228600" algn="l">
              <a:spcBef>
                <a:spcPts val="320"/>
              </a:spcBef>
              <a:spcAft>
                <a:spcPts val="0"/>
              </a:spcAft>
              <a:buClr>
                <a:schemeClr val="dk1"/>
              </a:buClr>
              <a:buSzPts val="1600"/>
              <a:buFont typeface="Corbel"/>
              <a:buNone/>
              <a:defRPr sz="1600" b="1"/>
            </a:lvl6pPr>
            <a:lvl7pPr marL="3200400" lvl="6" indent="-228600" algn="l">
              <a:spcBef>
                <a:spcPts val="320"/>
              </a:spcBef>
              <a:spcAft>
                <a:spcPts val="0"/>
              </a:spcAft>
              <a:buClr>
                <a:schemeClr val="dk1"/>
              </a:buClr>
              <a:buSzPts val="1600"/>
              <a:buFont typeface="Corbel"/>
              <a:buNone/>
              <a:defRPr sz="1600" b="1"/>
            </a:lvl7pPr>
            <a:lvl8pPr marL="3657600" lvl="7" indent="-228600" algn="l">
              <a:spcBef>
                <a:spcPts val="320"/>
              </a:spcBef>
              <a:spcAft>
                <a:spcPts val="0"/>
              </a:spcAft>
              <a:buClr>
                <a:schemeClr val="dk1"/>
              </a:buClr>
              <a:buSzPts val="1600"/>
              <a:buFont typeface="Corbel"/>
              <a:buNone/>
              <a:defRPr sz="1600" b="1"/>
            </a:lvl8pPr>
            <a:lvl9pPr marL="4114800" lvl="8" indent="-228600" algn="l">
              <a:spcBef>
                <a:spcPts val="320"/>
              </a:spcBef>
              <a:spcAft>
                <a:spcPts val="0"/>
              </a:spcAft>
              <a:buClr>
                <a:schemeClr val="dk1"/>
              </a:buClr>
              <a:buSzPts val="1600"/>
              <a:buFont typeface="Corbel"/>
              <a:buNone/>
              <a:defRPr sz="1600" b="1"/>
            </a:lvl9pPr>
          </a:lstStyle>
          <a:p>
            <a:endParaRPr/>
          </a:p>
        </p:txBody>
      </p:sp>
      <p:sp>
        <p:nvSpPr>
          <p:cNvPr id="52" name="Google Shape;52;p25"/>
          <p:cNvSpPr txBox="1">
            <a:spLocks noGrp="1"/>
          </p:cNvSpPr>
          <p:nvPr>
            <p:ph type="body" idx="4"/>
          </p:nvPr>
        </p:nvSpPr>
        <p:spPr>
          <a:xfrm>
            <a:off x="6193369" y="2174875"/>
            <a:ext cx="5389033"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Tahoma"/>
              <a:buChar char="•"/>
              <a:defRPr sz="2400"/>
            </a:lvl1pPr>
            <a:lvl2pPr marL="914400" lvl="1" indent="-355600" algn="l">
              <a:spcBef>
                <a:spcPts val="400"/>
              </a:spcBef>
              <a:spcAft>
                <a:spcPts val="0"/>
              </a:spcAft>
              <a:buClr>
                <a:schemeClr val="dk1"/>
              </a:buClr>
              <a:buSzPts val="2000"/>
              <a:buFont typeface="Tahoma"/>
              <a:buChar char="–"/>
              <a:defRPr sz="2000"/>
            </a:lvl2pPr>
            <a:lvl3pPr marL="1371600" lvl="2" indent="-342900" algn="l">
              <a:spcBef>
                <a:spcPts val="360"/>
              </a:spcBef>
              <a:spcAft>
                <a:spcPts val="0"/>
              </a:spcAft>
              <a:buClr>
                <a:schemeClr val="dk1"/>
              </a:buClr>
              <a:buSzPts val="1800"/>
              <a:buFont typeface="Tahoma"/>
              <a:buChar char="•"/>
              <a:defRPr sz="1800"/>
            </a:lvl3pPr>
            <a:lvl4pPr marL="1828800" lvl="3" indent="-330200" algn="l">
              <a:spcBef>
                <a:spcPts val="320"/>
              </a:spcBef>
              <a:spcAft>
                <a:spcPts val="0"/>
              </a:spcAft>
              <a:buClr>
                <a:schemeClr val="dk1"/>
              </a:buClr>
              <a:buSzPts val="1600"/>
              <a:buFont typeface="Tahoma"/>
              <a:buChar char="–"/>
              <a:defRPr sz="1600"/>
            </a:lvl4pPr>
            <a:lvl5pPr marL="2286000" lvl="4" indent="-330200" algn="l">
              <a:spcBef>
                <a:spcPts val="320"/>
              </a:spcBef>
              <a:spcAft>
                <a:spcPts val="0"/>
              </a:spcAft>
              <a:buClr>
                <a:schemeClr val="dk1"/>
              </a:buClr>
              <a:buSzPts val="1600"/>
              <a:buFont typeface="Tahoma"/>
              <a:buChar char="»"/>
              <a:defRPr sz="1600"/>
            </a:lvl5pPr>
            <a:lvl6pPr marL="2743200" lvl="5" indent="-330200" algn="l">
              <a:spcBef>
                <a:spcPts val="320"/>
              </a:spcBef>
              <a:spcAft>
                <a:spcPts val="0"/>
              </a:spcAft>
              <a:buClr>
                <a:schemeClr val="dk1"/>
              </a:buClr>
              <a:buSzPts val="1600"/>
              <a:buFont typeface="Corbel"/>
              <a:buChar char="»"/>
              <a:defRPr sz="1600"/>
            </a:lvl6pPr>
            <a:lvl7pPr marL="3200400" lvl="6" indent="-330200" algn="l">
              <a:spcBef>
                <a:spcPts val="320"/>
              </a:spcBef>
              <a:spcAft>
                <a:spcPts val="0"/>
              </a:spcAft>
              <a:buClr>
                <a:schemeClr val="dk1"/>
              </a:buClr>
              <a:buSzPts val="1600"/>
              <a:buFont typeface="Corbel"/>
              <a:buChar char="»"/>
              <a:defRPr sz="1600"/>
            </a:lvl7pPr>
            <a:lvl8pPr marL="3657600" lvl="7" indent="-330200" algn="l">
              <a:spcBef>
                <a:spcPts val="320"/>
              </a:spcBef>
              <a:spcAft>
                <a:spcPts val="0"/>
              </a:spcAft>
              <a:buClr>
                <a:schemeClr val="dk1"/>
              </a:buClr>
              <a:buSzPts val="1600"/>
              <a:buFont typeface="Corbel"/>
              <a:buChar char="»"/>
              <a:defRPr sz="1600"/>
            </a:lvl8pPr>
            <a:lvl9pPr marL="4114800" lvl="8" indent="-330200" algn="l">
              <a:spcBef>
                <a:spcPts val="320"/>
              </a:spcBef>
              <a:spcAft>
                <a:spcPts val="0"/>
              </a:spcAft>
              <a:buClr>
                <a:schemeClr val="dk1"/>
              </a:buClr>
              <a:buSzPts val="1600"/>
              <a:buFont typeface="Corbel"/>
              <a:buChar char="»"/>
              <a:defRPr sz="1600"/>
            </a:lvl9pPr>
          </a:lstStyle>
          <a:p>
            <a:endParaRPr/>
          </a:p>
        </p:txBody>
      </p:sp>
      <p:sp>
        <p:nvSpPr>
          <p:cNvPr id="53" name="Google Shape;53;p25"/>
          <p:cNvSpPr txBox="1">
            <a:spLocks noGrp="1"/>
          </p:cNvSpPr>
          <p:nvPr>
            <p:ph type="ftr" idx="11"/>
          </p:nvPr>
        </p:nvSpPr>
        <p:spPr>
          <a:xfrm>
            <a:off x="1422400" y="6613528"/>
            <a:ext cx="9652000" cy="244475"/>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Clr>
                <a:srgbClr val="777777"/>
              </a:buClr>
              <a:buSzPts val="1000"/>
              <a:buFont typeface="Arial"/>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54" name="Google Shape;54;p25" descr="https://directreadout.sci.gsfc.nasa.gov/images/drl-global.pn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972800" y="0"/>
            <a:ext cx="951180" cy="896112"/>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5"/>
        <p:cNvGrpSpPr/>
        <p:nvPr/>
      </p:nvGrpSpPr>
      <p:grpSpPr>
        <a:xfrm>
          <a:off x="0" y="0"/>
          <a:ext cx="0" cy="0"/>
          <a:chOff x="0" y="0"/>
          <a:chExt cx="0" cy="0"/>
        </a:xfrm>
      </p:grpSpPr>
      <p:sp>
        <p:nvSpPr>
          <p:cNvPr id="56" name="Google Shape;56;p26"/>
          <p:cNvSpPr txBox="1">
            <a:spLocks noGrp="1"/>
          </p:cNvSpPr>
          <p:nvPr>
            <p:ph type="title"/>
          </p:nvPr>
        </p:nvSpPr>
        <p:spPr>
          <a:xfrm>
            <a:off x="609602" y="273050"/>
            <a:ext cx="4011084"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7" name="Google Shape;57;p26"/>
          <p:cNvSpPr txBox="1">
            <a:spLocks noGrp="1"/>
          </p:cNvSpPr>
          <p:nvPr>
            <p:ph type="body" idx="1"/>
          </p:nvPr>
        </p:nvSpPr>
        <p:spPr>
          <a:xfrm>
            <a:off x="4766733" y="273053"/>
            <a:ext cx="6815667" cy="585311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Font typeface="Tahoma"/>
              <a:buChar char="•"/>
              <a:defRPr sz="3200"/>
            </a:lvl1pPr>
            <a:lvl2pPr marL="914400" lvl="1" indent="-406400" algn="l">
              <a:spcBef>
                <a:spcPts val="560"/>
              </a:spcBef>
              <a:spcAft>
                <a:spcPts val="0"/>
              </a:spcAft>
              <a:buClr>
                <a:schemeClr val="dk1"/>
              </a:buClr>
              <a:buSzPts val="2800"/>
              <a:buFont typeface="Tahoma"/>
              <a:buChar char="–"/>
              <a:defRPr sz="2800"/>
            </a:lvl2pPr>
            <a:lvl3pPr marL="1371600" lvl="2" indent="-381000" algn="l">
              <a:spcBef>
                <a:spcPts val="480"/>
              </a:spcBef>
              <a:spcAft>
                <a:spcPts val="0"/>
              </a:spcAft>
              <a:buClr>
                <a:schemeClr val="dk1"/>
              </a:buClr>
              <a:buSzPts val="2400"/>
              <a:buFont typeface="Tahoma"/>
              <a:buChar char="•"/>
              <a:defRPr sz="2400"/>
            </a:lvl3pPr>
            <a:lvl4pPr marL="1828800" lvl="3" indent="-355600" algn="l">
              <a:spcBef>
                <a:spcPts val="400"/>
              </a:spcBef>
              <a:spcAft>
                <a:spcPts val="0"/>
              </a:spcAft>
              <a:buClr>
                <a:schemeClr val="dk1"/>
              </a:buClr>
              <a:buSzPts val="2000"/>
              <a:buFont typeface="Tahoma"/>
              <a:buChar char="–"/>
              <a:defRPr sz="2000"/>
            </a:lvl4pPr>
            <a:lvl5pPr marL="2286000" lvl="4" indent="-355600" algn="l">
              <a:spcBef>
                <a:spcPts val="400"/>
              </a:spcBef>
              <a:spcAft>
                <a:spcPts val="0"/>
              </a:spcAft>
              <a:buClr>
                <a:schemeClr val="dk1"/>
              </a:buClr>
              <a:buSzPts val="2000"/>
              <a:buFont typeface="Tahoma"/>
              <a:buChar char="»"/>
              <a:defRPr sz="2000"/>
            </a:lvl5pPr>
            <a:lvl6pPr marL="2743200" lvl="5" indent="-355600" algn="l">
              <a:spcBef>
                <a:spcPts val="400"/>
              </a:spcBef>
              <a:spcAft>
                <a:spcPts val="0"/>
              </a:spcAft>
              <a:buClr>
                <a:schemeClr val="dk1"/>
              </a:buClr>
              <a:buSzPts val="2000"/>
              <a:buFont typeface="Corbel"/>
              <a:buChar char="»"/>
              <a:defRPr sz="2000"/>
            </a:lvl6pPr>
            <a:lvl7pPr marL="3200400" lvl="6" indent="-355600" algn="l">
              <a:spcBef>
                <a:spcPts val="400"/>
              </a:spcBef>
              <a:spcAft>
                <a:spcPts val="0"/>
              </a:spcAft>
              <a:buClr>
                <a:schemeClr val="dk1"/>
              </a:buClr>
              <a:buSzPts val="2000"/>
              <a:buFont typeface="Corbel"/>
              <a:buChar char="»"/>
              <a:defRPr sz="2000"/>
            </a:lvl7pPr>
            <a:lvl8pPr marL="3657600" lvl="7" indent="-355600" algn="l">
              <a:spcBef>
                <a:spcPts val="400"/>
              </a:spcBef>
              <a:spcAft>
                <a:spcPts val="0"/>
              </a:spcAft>
              <a:buClr>
                <a:schemeClr val="dk1"/>
              </a:buClr>
              <a:buSzPts val="2000"/>
              <a:buFont typeface="Corbel"/>
              <a:buChar char="»"/>
              <a:defRPr sz="2000"/>
            </a:lvl8pPr>
            <a:lvl9pPr marL="4114800" lvl="8" indent="-355600" algn="l">
              <a:spcBef>
                <a:spcPts val="400"/>
              </a:spcBef>
              <a:spcAft>
                <a:spcPts val="0"/>
              </a:spcAft>
              <a:buClr>
                <a:schemeClr val="dk1"/>
              </a:buClr>
              <a:buSzPts val="2000"/>
              <a:buFont typeface="Corbel"/>
              <a:buChar char="»"/>
              <a:defRPr sz="2000"/>
            </a:lvl9pPr>
          </a:lstStyle>
          <a:p>
            <a:endParaRPr/>
          </a:p>
        </p:txBody>
      </p:sp>
      <p:sp>
        <p:nvSpPr>
          <p:cNvPr id="58" name="Google Shape;58;p26"/>
          <p:cNvSpPr txBox="1">
            <a:spLocks noGrp="1"/>
          </p:cNvSpPr>
          <p:nvPr>
            <p:ph type="body" idx="2"/>
          </p:nvPr>
        </p:nvSpPr>
        <p:spPr>
          <a:xfrm>
            <a:off x="609602" y="1435103"/>
            <a:ext cx="4011084"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Tahoma"/>
              <a:buNone/>
              <a:defRPr sz="1400"/>
            </a:lvl1pPr>
            <a:lvl2pPr marL="914400" lvl="1" indent="-228600" algn="l">
              <a:spcBef>
                <a:spcPts val="240"/>
              </a:spcBef>
              <a:spcAft>
                <a:spcPts val="0"/>
              </a:spcAft>
              <a:buClr>
                <a:schemeClr val="dk1"/>
              </a:buClr>
              <a:buSzPts val="1200"/>
              <a:buFont typeface="Tahoma"/>
              <a:buNone/>
              <a:defRPr sz="1200"/>
            </a:lvl2pPr>
            <a:lvl3pPr marL="1371600" lvl="2" indent="-228600" algn="l">
              <a:spcBef>
                <a:spcPts val="200"/>
              </a:spcBef>
              <a:spcAft>
                <a:spcPts val="0"/>
              </a:spcAft>
              <a:buClr>
                <a:schemeClr val="dk1"/>
              </a:buClr>
              <a:buSzPts val="1000"/>
              <a:buFont typeface="Tahoma"/>
              <a:buNone/>
              <a:defRPr sz="1000"/>
            </a:lvl3pPr>
            <a:lvl4pPr marL="1828800" lvl="3" indent="-228600" algn="l">
              <a:spcBef>
                <a:spcPts val="180"/>
              </a:spcBef>
              <a:spcAft>
                <a:spcPts val="0"/>
              </a:spcAft>
              <a:buClr>
                <a:schemeClr val="dk1"/>
              </a:buClr>
              <a:buSzPts val="900"/>
              <a:buFont typeface="Tahoma"/>
              <a:buNone/>
              <a:defRPr sz="900"/>
            </a:lvl4pPr>
            <a:lvl5pPr marL="2286000" lvl="4" indent="-228600" algn="l">
              <a:spcBef>
                <a:spcPts val="180"/>
              </a:spcBef>
              <a:spcAft>
                <a:spcPts val="0"/>
              </a:spcAft>
              <a:buClr>
                <a:schemeClr val="dk1"/>
              </a:buClr>
              <a:buSzPts val="900"/>
              <a:buFont typeface="Tahoma"/>
              <a:buNone/>
              <a:defRPr sz="900"/>
            </a:lvl5pPr>
            <a:lvl6pPr marL="2743200" lvl="5" indent="-228600" algn="l">
              <a:spcBef>
                <a:spcPts val="180"/>
              </a:spcBef>
              <a:spcAft>
                <a:spcPts val="0"/>
              </a:spcAft>
              <a:buClr>
                <a:schemeClr val="dk1"/>
              </a:buClr>
              <a:buSzPts val="900"/>
              <a:buFont typeface="Corbel"/>
              <a:buNone/>
              <a:defRPr sz="900"/>
            </a:lvl6pPr>
            <a:lvl7pPr marL="3200400" lvl="6" indent="-228600" algn="l">
              <a:spcBef>
                <a:spcPts val="180"/>
              </a:spcBef>
              <a:spcAft>
                <a:spcPts val="0"/>
              </a:spcAft>
              <a:buClr>
                <a:schemeClr val="dk1"/>
              </a:buClr>
              <a:buSzPts val="900"/>
              <a:buFont typeface="Corbel"/>
              <a:buNone/>
              <a:defRPr sz="900"/>
            </a:lvl7pPr>
            <a:lvl8pPr marL="3657600" lvl="7" indent="-228600" algn="l">
              <a:spcBef>
                <a:spcPts val="180"/>
              </a:spcBef>
              <a:spcAft>
                <a:spcPts val="0"/>
              </a:spcAft>
              <a:buClr>
                <a:schemeClr val="dk1"/>
              </a:buClr>
              <a:buSzPts val="900"/>
              <a:buFont typeface="Corbel"/>
              <a:buNone/>
              <a:defRPr sz="900"/>
            </a:lvl8pPr>
            <a:lvl9pPr marL="4114800" lvl="8" indent="-228600" algn="l">
              <a:spcBef>
                <a:spcPts val="180"/>
              </a:spcBef>
              <a:spcAft>
                <a:spcPts val="0"/>
              </a:spcAft>
              <a:buClr>
                <a:schemeClr val="dk1"/>
              </a:buClr>
              <a:buSzPts val="900"/>
              <a:buFont typeface="Corbel"/>
              <a:buNone/>
              <a:defRPr sz="900"/>
            </a:lvl9pPr>
          </a:lstStyle>
          <a:p>
            <a:endParaRPr/>
          </a:p>
        </p:txBody>
      </p:sp>
      <p:sp>
        <p:nvSpPr>
          <p:cNvPr id="59" name="Google Shape;59;p26"/>
          <p:cNvSpPr txBox="1">
            <a:spLocks noGrp="1"/>
          </p:cNvSpPr>
          <p:nvPr>
            <p:ph type="ftr" idx="11"/>
          </p:nvPr>
        </p:nvSpPr>
        <p:spPr>
          <a:xfrm>
            <a:off x="1422400" y="6613528"/>
            <a:ext cx="9652000" cy="244475"/>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Clr>
                <a:srgbClr val="777777"/>
              </a:buClr>
              <a:buSzPts val="1000"/>
              <a:buFont typeface="Arial"/>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0"/>
        <p:cNvGrpSpPr/>
        <p:nvPr/>
      </p:nvGrpSpPr>
      <p:grpSpPr>
        <a:xfrm>
          <a:off x="0" y="0"/>
          <a:ext cx="0" cy="0"/>
          <a:chOff x="0" y="0"/>
          <a:chExt cx="0" cy="0"/>
        </a:xfrm>
      </p:grpSpPr>
      <p:sp>
        <p:nvSpPr>
          <p:cNvPr id="61" name="Google Shape;61;p27"/>
          <p:cNvSpPr txBox="1">
            <a:spLocks noGrp="1"/>
          </p:cNvSpPr>
          <p:nvPr>
            <p:ph type="title"/>
          </p:nvPr>
        </p:nvSpPr>
        <p:spPr>
          <a:xfrm>
            <a:off x="2389717" y="4800600"/>
            <a:ext cx="73152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2" name="Google Shape;62;p27"/>
          <p:cNvSpPr>
            <a:spLocks noGrp="1"/>
          </p:cNvSpPr>
          <p:nvPr>
            <p:ph type="pic" idx="2"/>
          </p:nvPr>
        </p:nvSpPr>
        <p:spPr>
          <a:xfrm>
            <a:off x="2389717" y="612775"/>
            <a:ext cx="7315200" cy="4114800"/>
          </a:xfrm>
          <a:prstGeom prst="rect">
            <a:avLst/>
          </a:prstGeom>
          <a:noFill/>
          <a:ln>
            <a:noFill/>
          </a:ln>
        </p:spPr>
      </p:sp>
      <p:sp>
        <p:nvSpPr>
          <p:cNvPr id="63" name="Google Shape;63;p27"/>
          <p:cNvSpPr txBox="1">
            <a:spLocks noGrp="1"/>
          </p:cNvSpPr>
          <p:nvPr>
            <p:ph type="body" idx="1"/>
          </p:nvPr>
        </p:nvSpPr>
        <p:spPr>
          <a:xfrm>
            <a:off x="2389717" y="5367338"/>
            <a:ext cx="73152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Tahoma"/>
              <a:buNone/>
              <a:defRPr sz="1400"/>
            </a:lvl1pPr>
            <a:lvl2pPr marL="914400" lvl="1" indent="-228600" algn="l">
              <a:spcBef>
                <a:spcPts val="240"/>
              </a:spcBef>
              <a:spcAft>
                <a:spcPts val="0"/>
              </a:spcAft>
              <a:buClr>
                <a:schemeClr val="dk1"/>
              </a:buClr>
              <a:buSzPts val="1200"/>
              <a:buFont typeface="Tahoma"/>
              <a:buNone/>
              <a:defRPr sz="1200"/>
            </a:lvl2pPr>
            <a:lvl3pPr marL="1371600" lvl="2" indent="-228600" algn="l">
              <a:spcBef>
                <a:spcPts val="200"/>
              </a:spcBef>
              <a:spcAft>
                <a:spcPts val="0"/>
              </a:spcAft>
              <a:buClr>
                <a:schemeClr val="dk1"/>
              </a:buClr>
              <a:buSzPts val="1000"/>
              <a:buFont typeface="Tahoma"/>
              <a:buNone/>
              <a:defRPr sz="1000"/>
            </a:lvl3pPr>
            <a:lvl4pPr marL="1828800" lvl="3" indent="-228600" algn="l">
              <a:spcBef>
                <a:spcPts val="180"/>
              </a:spcBef>
              <a:spcAft>
                <a:spcPts val="0"/>
              </a:spcAft>
              <a:buClr>
                <a:schemeClr val="dk1"/>
              </a:buClr>
              <a:buSzPts val="900"/>
              <a:buFont typeface="Tahoma"/>
              <a:buNone/>
              <a:defRPr sz="900"/>
            </a:lvl4pPr>
            <a:lvl5pPr marL="2286000" lvl="4" indent="-228600" algn="l">
              <a:spcBef>
                <a:spcPts val="180"/>
              </a:spcBef>
              <a:spcAft>
                <a:spcPts val="0"/>
              </a:spcAft>
              <a:buClr>
                <a:schemeClr val="dk1"/>
              </a:buClr>
              <a:buSzPts val="900"/>
              <a:buFont typeface="Tahoma"/>
              <a:buNone/>
              <a:defRPr sz="900"/>
            </a:lvl5pPr>
            <a:lvl6pPr marL="2743200" lvl="5" indent="-228600" algn="l">
              <a:spcBef>
                <a:spcPts val="180"/>
              </a:spcBef>
              <a:spcAft>
                <a:spcPts val="0"/>
              </a:spcAft>
              <a:buClr>
                <a:schemeClr val="dk1"/>
              </a:buClr>
              <a:buSzPts val="900"/>
              <a:buFont typeface="Corbel"/>
              <a:buNone/>
              <a:defRPr sz="900"/>
            </a:lvl6pPr>
            <a:lvl7pPr marL="3200400" lvl="6" indent="-228600" algn="l">
              <a:spcBef>
                <a:spcPts val="180"/>
              </a:spcBef>
              <a:spcAft>
                <a:spcPts val="0"/>
              </a:spcAft>
              <a:buClr>
                <a:schemeClr val="dk1"/>
              </a:buClr>
              <a:buSzPts val="900"/>
              <a:buFont typeface="Corbel"/>
              <a:buNone/>
              <a:defRPr sz="900"/>
            </a:lvl7pPr>
            <a:lvl8pPr marL="3657600" lvl="7" indent="-228600" algn="l">
              <a:spcBef>
                <a:spcPts val="180"/>
              </a:spcBef>
              <a:spcAft>
                <a:spcPts val="0"/>
              </a:spcAft>
              <a:buClr>
                <a:schemeClr val="dk1"/>
              </a:buClr>
              <a:buSzPts val="900"/>
              <a:buFont typeface="Corbel"/>
              <a:buNone/>
              <a:defRPr sz="900"/>
            </a:lvl8pPr>
            <a:lvl9pPr marL="4114800" lvl="8" indent="-228600" algn="l">
              <a:spcBef>
                <a:spcPts val="180"/>
              </a:spcBef>
              <a:spcAft>
                <a:spcPts val="0"/>
              </a:spcAft>
              <a:buClr>
                <a:schemeClr val="dk1"/>
              </a:buClr>
              <a:buSzPts val="900"/>
              <a:buFont typeface="Corbel"/>
              <a:buNone/>
              <a:defRPr sz="900"/>
            </a:lvl9pPr>
          </a:lstStyle>
          <a:p>
            <a:endParaRPr/>
          </a:p>
        </p:txBody>
      </p:sp>
      <p:sp>
        <p:nvSpPr>
          <p:cNvPr id="64" name="Google Shape;64;p27"/>
          <p:cNvSpPr txBox="1">
            <a:spLocks noGrp="1"/>
          </p:cNvSpPr>
          <p:nvPr>
            <p:ph type="ftr" idx="11"/>
          </p:nvPr>
        </p:nvSpPr>
        <p:spPr>
          <a:xfrm>
            <a:off x="1422400" y="6613528"/>
            <a:ext cx="9652000" cy="244475"/>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Clr>
                <a:srgbClr val="777777"/>
              </a:buClr>
              <a:buSzPts val="1000"/>
              <a:buFont typeface="Arial"/>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5"/>
        <p:cNvGrpSpPr/>
        <p:nvPr/>
      </p:nvGrpSpPr>
      <p:grpSpPr>
        <a:xfrm>
          <a:off x="0" y="0"/>
          <a:ext cx="0" cy="0"/>
          <a:chOff x="0" y="0"/>
          <a:chExt cx="0" cy="0"/>
        </a:xfrm>
      </p:grpSpPr>
      <p:sp>
        <p:nvSpPr>
          <p:cNvPr id="66" name="Google Shape;66;p28"/>
          <p:cNvSpPr txBox="1">
            <a:spLocks noGrp="1"/>
          </p:cNvSpPr>
          <p:nvPr>
            <p:ph type="title"/>
          </p:nvPr>
        </p:nvSpPr>
        <p:spPr>
          <a:xfrm>
            <a:off x="203200" y="152400"/>
            <a:ext cx="10566400" cy="609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7" name="Google Shape;67;p28"/>
          <p:cNvSpPr txBox="1">
            <a:spLocks noGrp="1"/>
          </p:cNvSpPr>
          <p:nvPr>
            <p:ph type="body" idx="1"/>
          </p:nvPr>
        </p:nvSpPr>
        <p:spPr>
          <a:xfrm rot="5400000">
            <a:off x="3960019" y="-1496215"/>
            <a:ext cx="4983163" cy="102616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8" name="Google Shape;68;p28"/>
          <p:cNvSpPr txBox="1">
            <a:spLocks noGrp="1"/>
          </p:cNvSpPr>
          <p:nvPr>
            <p:ph type="ftr" idx="11"/>
          </p:nvPr>
        </p:nvSpPr>
        <p:spPr>
          <a:xfrm>
            <a:off x="1422400" y="6613528"/>
            <a:ext cx="9652000" cy="244475"/>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Clr>
                <a:srgbClr val="777777"/>
              </a:buClr>
              <a:buSzPts val="1000"/>
              <a:buFont typeface="Arial"/>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title"/>
          </p:nvPr>
        </p:nvSpPr>
        <p:spPr>
          <a:xfrm>
            <a:off x="203200" y="152400"/>
            <a:ext cx="10566400" cy="6096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3200" b="0" i="0" u="none" strike="noStrike" cap="none">
                <a:solidFill>
                  <a:schemeClr val="lt1"/>
                </a:solidFill>
                <a:latin typeface="Tahoma"/>
                <a:ea typeface="Tahoma"/>
                <a:cs typeface="Tahoma"/>
                <a:sym typeface="Tahoma"/>
              </a:defRPr>
            </a:lvl1pPr>
            <a:lvl2pPr marR="0" lvl="1" algn="ctr" rtl="0">
              <a:spcBef>
                <a:spcPts val="0"/>
              </a:spcBef>
              <a:spcAft>
                <a:spcPts val="0"/>
              </a:spcAft>
              <a:buSzPts val="1400"/>
              <a:buNone/>
              <a:defRPr sz="3200" b="0" i="0" u="sng" strike="noStrike" cap="none">
                <a:solidFill>
                  <a:srgbClr val="003300"/>
                </a:solidFill>
                <a:latin typeface="Arial"/>
                <a:ea typeface="Arial"/>
                <a:cs typeface="Arial"/>
                <a:sym typeface="Arial"/>
              </a:defRPr>
            </a:lvl2pPr>
            <a:lvl3pPr marR="0" lvl="2" algn="ctr" rtl="0">
              <a:spcBef>
                <a:spcPts val="0"/>
              </a:spcBef>
              <a:spcAft>
                <a:spcPts val="0"/>
              </a:spcAft>
              <a:buSzPts val="1400"/>
              <a:buNone/>
              <a:defRPr sz="3200" b="0" i="0" u="sng" strike="noStrike" cap="none">
                <a:solidFill>
                  <a:srgbClr val="003300"/>
                </a:solidFill>
                <a:latin typeface="Arial"/>
                <a:ea typeface="Arial"/>
                <a:cs typeface="Arial"/>
                <a:sym typeface="Arial"/>
              </a:defRPr>
            </a:lvl3pPr>
            <a:lvl4pPr marR="0" lvl="3" algn="ctr" rtl="0">
              <a:spcBef>
                <a:spcPts val="0"/>
              </a:spcBef>
              <a:spcAft>
                <a:spcPts val="0"/>
              </a:spcAft>
              <a:buSzPts val="1400"/>
              <a:buNone/>
              <a:defRPr sz="3200" b="0" i="0" u="sng" strike="noStrike" cap="none">
                <a:solidFill>
                  <a:srgbClr val="003300"/>
                </a:solidFill>
                <a:latin typeface="Arial"/>
                <a:ea typeface="Arial"/>
                <a:cs typeface="Arial"/>
                <a:sym typeface="Arial"/>
              </a:defRPr>
            </a:lvl4pPr>
            <a:lvl5pPr marR="0" lvl="4" algn="ctr" rtl="0">
              <a:spcBef>
                <a:spcPts val="0"/>
              </a:spcBef>
              <a:spcAft>
                <a:spcPts val="0"/>
              </a:spcAft>
              <a:buSzPts val="1400"/>
              <a:buNone/>
              <a:defRPr sz="3200" b="0" i="0" u="sng" strike="noStrike" cap="none">
                <a:solidFill>
                  <a:srgbClr val="003300"/>
                </a:solidFill>
                <a:latin typeface="Arial"/>
                <a:ea typeface="Arial"/>
                <a:cs typeface="Arial"/>
                <a:sym typeface="Arial"/>
              </a:defRPr>
            </a:lvl5pPr>
            <a:lvl6pPr marR="0" lvl="5" algn="ctr" rtl="0">
              <a:spcBef>
                <a:spcPts val="0"/>
              </a:spcBef>
              <a:spcAft>
                <a:spcPts val="0"/>
              </a:spcAft>
              <a:buSzPts val="1400"/>
              <a:buNone/>
              <a:defRPr sz="3200" b="0" i="0" u="sng" strike="noStrike" cap="none">
                <a:solidFill>
                  <a:srgbClr val="003300"/>
                </a:solidFill>
                <a:latin typeface="Arial"/>
                <a:ea typeface="Arial"/>
                <a:cs typeface="Arial"/>
                <a:sym typeface="Arial"/>
              </a:defRPr>
            </a:lvl6pPr>
            <a:lvl7pPr marR="0" lvl="6" algn="ctr" rtl="0">
              <a:spcBef>
                <a:spcPts val="0"/>
              </a:spcBef>
              <a:spcAft>
                <a:spcPts val="0"/>
              </a:spcAft>
              <a:buSzPts val="1400"/>
              <a:buNone/>
              <a:defRPr sz="3200" b="0" i="0" u="sng" strike="noStrike" cap="none">
                <a:solidFill>
                  <a:srgbClr val="003300"/>
                </a:solidFill>
                <a:latin typeface="Arial"/>
                <a:ea typeface="Arial"/>
                <a:cs typeface="Arial"/>
                <a:sym typeface="Arial"/>
              </a:defRPr>
            </a:lvl7pPr>
            <a:lvl8pPr marR="0" lvl="7" algn="ctr" rtl="0">
              <a:spcBef>
                <a:spcPts val="0"/>
              </a:spcBef>
              <a:spcAft>
                <a:spcPts val="0"/>
              </a:spcAft>
              <a:buSzPts val="1400"/>
              <a:buNone/>
              <a:defRPr sz="3200" b="0" i="0" u="sng" strike="noStrike" cap="none">
                <a:solidFill>
                  <a:srgbClr val="003300"/>
                </a:solidFill>
                <a:latin typeface="Arial"/>
                <a:ea typeface="Arial"/>
                <a:cs typeface="Arial"/>
                <a:sym typeface="Arial"/>
              </a:defRPr>
            </a:lvl8pPr>
            <a:lvl9pPr marR="0" lvl="8" algn="ctr" rtl="0">
              <a:spcBef>
                <a:spcPts val="0"/>
              </a:spcBef>
              <a:spcAft>
                <a:spcPts val="0"/>
              </a:spcAft>
              <a:buSzPts val="1400"/>
              <a:buNone/>
              <a:defRPr sz="3200" b="0" i="0" u="sng" strike="noStrike" cap="none">
                <a:solidFill>
                  <a:srgbClr val="003300"/>
                </a:solidFill>
                <a:latin typeface="Arial"/>
                <a:ea typeface="Arial"/>
                <a:cs typeface="Arial"/>
                <a:sym typeface="Arial"/>
              </a:defRPr>
            </a:lvl9pPr>
          </a:lstStyle>
          <a:p>
            <a:endParaRPr/>
          </a:p>
        </p:txBody>
      </p:sp>
      <p:sp>
        <p:nvSpPr>
          <p:cNvPr id="11" name="Google Shape;11;p18"/>
          <p:cNvSpPr txBox="1">
            <a:spLocks noGrp="1"/>
          </p:cNvSpPr>
          <p:nvPr>
            <p:ph type="body" idx="1"/>
          </p:nvPr>
        </p:nvSpPr>
        <p:spPr>
          <a:xfrm>
            <a:off x="1320800" y="1143003"/>
            <a:ext cx="10261600" cy="4983163"/>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Tahoma"/>
              <a:buChar char="•"/>
              <a:defRPr sz="3200" b="0" i="0" u="none" strike="noStrike" cap="none">
                <a:solidFill>
                  <a:schemeClr val="dk1"/>
                </a:solidFill>
                <a:latin typeface="Tahoma"/>
                <a:ea typeface="Tahoma"/>
                <a:cs typeface="Tahoma"/>
                <a:sym typeface="Tahoma"/>
              </a:defRPr>
            </a:lvl1pPr>
            <a:lvl2pPr marL="914400" marR="0" lvl="1" indent="-406400" algn="l" rtl="0">
              <a:spcBef>
                <a:spcPts val="560"/>
              </a:spcBef>
              <a:spcAft>
                <a:spcPts val="0"/>
              </a:spcAft>
              <a:buClr>
                <a:schemeClr val="dk1"/>
              </a:buClr>
              <a:buSzPts val="2800"/>
              <a:buFont typeface="Tahoma"/>
              <a:buChar char="–"/>
              <a:defRPr sz="2800" b="0" i="0" u="none" strike="noStrike" cap="none">
                <a:solidFill>
                  <a:schemeClr val="dk1"/>
                </a:solidFill>
                <a:latin typeface="Tahoma"/>
                <a:ea typeface="Tahoma"/>
                <a:cs typeface="Tahoma"/>
                <a:sym typeface="Tahoma"/>
              </a:defRPr>
            </a:lvl2pPr>
            <a:lvl3pPr marL="1371600" marR="0" lvl="2" indent="-381000" algn="l" rtl="0">
              <a:spcBef>
                <a:spcPts val="480"/>
              </a:spcBef>
              <a:spcAft>
                <a:spcPts val="0"/>
              </a:spcAft>
              <a:buClr>
                <a:schemeClr val="dk1"/>
              </a:buClr>
              <a:buSzPts val="2400"/>
              <a:buFont typeface="Tahoma"/>
              <a:buChar char="•"/>
              <a:defRPr sz="2400" b="0" i="0" u="none" strike="noStrike" cap="none">
                <a:solidFill>
                  <a:schemeClr val="dk1"/>
                </a:solidFill>
                <a:latin typeface="Tahoma"/>
                <a:ea typeface="Tahoma"/>
                <a:cs typeface="Tahoma"/>
                <a:sym typeface="Tahoma"/>
              </a:defRPr>
            </a:lvl3pPr>
            <a:lvl4pPr marL="1828800" marR="0" lvl="3" indent="-355600" algn="l" rtl="0">
              <a:spcBef>
                <a:spcPts val="400"/>
              </a:spcBef>
              <a:spcAft>
                <a:spcPts val="0"/>
              </a:spcAft>
              <a:buClr>
                <a:schemeClr val="dk1"/>
              </a:buClr>
              <a:buSzPts val="2000"/>
              <a:buFont typeface="Tahoma"/>
              <a:buChar char="–"/>
              <a:defRPr sz="2000" b="0" i="0" u="none" strike="noStrike" cap="none">
                <a:solidFill>
                  <a:schemeClr val="dk1"/>
                </a:solidFill>
                <a:latin typeface="Tahoma"/>
                <a:ea typeface="Tahoma"/>
                <a:cs typeface="Tahoma"/>
                <a:sym typeface="Tahoma"/>
              </a:defRPr>
            </a:lvl4pPr>
            <a:lvl5pPr marL="2286000" marR="0" lvl="4" indent="-355600" algn="l" rtl="0">
              <a:spcBef>
                <a:spcPts val="400"/>
              </a:spcBef>
              <a:spcAft>
                <a:spcPts val="0"/>
              </a:spcAft>
              <a:buClr>
                <a:schemeClr val="dk1"/>
              </a:buClr>
              <a:buSzPts val="2000"/>
              <a:buFont typeface="Tahoma"/>
              <a:buChar char="»"/>
              <a:defRPr sz="2000" b="0" i="0" u="none" strike="noStrike" cap="none">
                <a:solidFill>
                  <a:schemeClr val="dk1"/>
                </a:solidFill>
                <a:latin typeface="Tahoma"/>
                <a:ea typeface="Tahoma"/>
                <a:cs typeface="Tahoma"/>
                <a:sym typeface="Tahoma"/>
              </a:defRPr>
            </a:lvl5pPr>
            <a:lvl6pPr marL="2743200" marR="0" lvl="5" indent="-355600" algn="l" rtl="0">
              <a:spcBef>
                <a:spcPts val="400"/>
              </a:spcBef>
              <a:spcAft>
                <a:spcPts val="0"/>
              </a:spcAft>
              <a:buClr>
                <a:schemeClr val="dk1"/>
              </a:buClr>
              <a:buSzPts val="2000"/>
              <a:buFont typeface="Corbel"/>
              <a:buChar char="»"/>
              <a:defRPr sz="2000" b="0" i="0" u="none" strike="noStrike" cap="none">
                <a:solidFill>
                  <a:schemeClr val="dk1"/>
                </a:solidFill>
                <a:latin typeface="Corbel"/>
                <a:ea typeface="Corbel"/>
                <a:cs typeface="Corbel"/>
                <a:sym typeface="Corbel"/>
              </a:defRPr>
            </a:lvl6pPr>
            <a:lvl7pPr marL="3200400" marR="0" lvl="6" indent="-355600" algn="l" rtl="0">
              <a:spcBef>
                <a:spcPts val="400"/>
              </a:spcBef>
              <a:spcAft>
                <a:spcPts val="0"/>
              </a:spcAft>
              <a:buClr>
                <a:schemeClr val="dk1"/>
              </a:buClr>
              <a:buSzPts val="2000"/>
              <a:buFont typeface="Corbel"/>
              <a:buChar char="»"/>
              <a:defRPr sz="2000" b="0" i="0" u="none" strike="noStrike" cap="none">
                <a:solidFill>
                  <a:schemeClr val="dk1"/>
                </a:solidFill>
                <a:latin typeface="Corbel"/>
                <a:ea typeface="Corbel"/>
                <a:cs typeface="Corbel"/>
                <a:sym typeface="Corbel"/>
              </a:defRPr>
            </a:lvl7pPr>
            <a:lvl8pPr marL="3657600" marR="0" lvl="7" indent="-355600" algn="l" rtl="0">
              <a:spcBef>
                <a:spcPts val="400"/>
              </a:spcBef>
              <a:spcAft>
                <a:spcPts val="0"/>
              </a:spcAft>
              <a:buClr>
                <a:schemeClr val="dk1"/>
              </a:buClr>
              <a:buSzPts val="2000"/>
              <a:buFont typeface="Corbel"/>
              <a:buChar char="»"/>
              <a:defRPr sz="2000" b="0" i="0" u="none" strike="noStrike" cap="none">
                <a:solidFill>
                  <a:schemeClr val="dk1"/>
                </a:solidFill>
                <a:latin typeface="Corbel"/>
                <a:ea typeface="Corbel"/>
                <a:cs typeface="Corbel"/>
                <a:sym typeface="Corbel"/>
              </a:defRPr>
            </a:lvl8pPr>
            <a:lvl9pPr marL="4114800" marR="0" lvl="8" indent="-355600" algn="l" rtl="0">
              <a:spcBef>
                <a:spcPts val="400"/>
              </a:spcBef>
              <a:spcAft>
                <a:spcPts val="0"/>
              </a:spcAft>
              <a:buClr>
                <a:schemeClr val="dk1"/>
              </a:buClr>
              <a:buSzPts val="2000"/>
              <a:buFont typeface="Corbel"/>
              <a:buChar char="»"/>
              <a:defRPr sz="2000" b="0" i="0" u="none" strike="noStrike" cap="none">
                <a:solidFill>
                  <a:schemeClr val="dk1"/>
                </a:solidFill>
                <a:latin typeface="Corbel"/>
                <a:ea typeface="Corbel"/>
                <a:cs typeface="Corbel"/>
                <a:sym typeface="Corbel"/>
              </a:defRPr>
            </a:lvl9pPr>
          </a:lstStyle>
          <a:p>
            <a:endParaRPr/>
          </a:p>
        </p:txBody>
      </p:sp>
      <p:sp>
        <p:nvSpPr>
          <p:cNvPr id="12" name="Google Shape;12;p18"/>
          <p:cNvSpPr txBox="1">
            <a:spLocks noGrp="1"/>
          </p:cNvSpPr>
          <p:nvPr>
            <p:ph type="ftr" idx="11"/>
          </p:nvPr>
        </p:nvSpPr>
        <p:spPr>
          <a:xfrm>
            <a:off x="1422400" y="6613528"/>
            <a:ext cx="9652000" cy="244475"/>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1000" b="0" i="0" u="none" strike="noStrike" cap="none">
                <a:solidFill>
                  <a:srgbClr val="777777"/>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11.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jpeg"/><Relationship Id="rId7" Type="http://schemas.openxmlformats.org/officeDocument/2006/relationships/image" Target="../media/image80.jpe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79.jpeg"/><Relationship Id="rId11" Type="http://schemas.openxmlformats.org/officeDocument/2006/relationships/image" Target="../media/image84.png"/><Relationship Id="rId5" Type="http://schemas.openxmlformats.org/officeDocument/2006/relationships/image" Target="../media/image78.jpeg"/><Relationship Id="rId10" Type="http://schemas.openxmlformats.org/officeDocument/2006/relationships/image" Target="../media/image83.jpeg"/><Relationship Id="rId4" Type="http://schemas.openxmlformats.org/officeDocument/2006/relationships/image" Target="../media/image77.png"/><Relationship Id="rId9" Type="http://schemas.openxmlformats.org/officeDocument/2006/relationships/image" Target="../media/image82.png"/></Relationships>
</file>

<file path=ppt/slides/_rels/slide12.xml.rels><?xml version="1.0" encoding="UTF-8" standalone="yes"?>
<Relationships xmlns="http://schemas.openxmlformats.org/package/2006/relationships"><Relationship Id="rId3" Type="http://schemas.openxmlformats.org/officeDocument/2006/relationships/image" Target="../media/image85.gif"/><Relationship Id="rId7" Type="http://schemas.openxmlformats.org/officeDocument/2006/relationships/image" Target="../media/image89.gif"/><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eg"/></Relationships>
</file>

<file path=ppt/slides/_rels/slide1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92.png"/><Relationship Id="rId4" Type="http://schemas.openxmlformats.org/officeDocument/2006/relationships/image" Target="../media/image91.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97.png"/><Relationship Id="rId4" Type="http://schemas.openxmlformats.org/officeDocument/2006/relationships/image" Target="../media/image96.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01.jpeg"/><Relationship Id="rId5" Type="http://schemas.openxmlformats.org/officeDocument/2006/relationships/image" Target="../media/image100.png"/><Relationship Id="rId4" Type="http://schemas.openxmlformats.org/officeDocument/2006/relationships/image" Target="../media/image9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hyperlink" Target="https://firms.modaps.eosdis.nasa.gov/usfs" TargetMode="External"/><Relationship Id="rId5" Type="http://schemas.openxmlformats.org/officeDocument/2006/relationships/hyperlink" Target="https://firms.modaps.eosdis.nasa.gov/" TargetMode="External"/><Relationship Id="rId4" Type="http://schemas.openxmlformats.org/officeDocument/2006/relationships/image" Target="../media/image103.jpeg"/></Relationships>
</file>

<file path=ppt/slides/_rels/slide2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105.png"/></Relationships>
</file>

<file path=ppt/slides/_rels/slide23.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06.png"/><Relationship Id="rId7" Type="http://schemas.openxmlformats.org/officeDocument/2006/relationships/image" Target="../media/image110.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24.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hyperlink" Target="https://go.nasa.gov/3pdgTdI" TargetMode="External"/><Relationship Id="rId7" Type="http://schemas.openxmlformats.org/officeDocument/2006/relationships/hyperlink" Target="https://go.nasa.gov/3DK1mX0" TargetMode="External"/><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113.png"/><Relationship Id="rId5" Type="http://schemas.openxmlformats.org/officeDocument/2006/relationships/hyperlink" Target="https://go.nasa.gov/3oVywB9" TargetMode="External"/><Relationship Id="rId4" Type="http://schemas.openxmlformats.org/officeDocument/2006/relationships/image" Target="../media/image112.png"/><Relationship Id="rId9" Type="http://schemas.openxmlformats.org/officeDocument/2006/relationships/image" Target="../media/image115.png"/></Relationships>
</file>

<file path=ppt/slides/_rels/slide2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117.emf"/></Relationships>
</file>

<file path=ppt/slides/_rels/slide2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120.jpeg"/><Relationship Id="rId4" Type="http://schemas.openxmlformats.org/officeDocument/2006/relationships/image" Target="../media/image119.jpeg"/></Relationships>
</file>

<file path=ppt/slides/_rels/slide2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hyperlink" Target="https://www.esa.int/" TargetMode="External"/><Relationship Id="rId5" Type="http://schemas.openxmlformats.org/officeDocument/2006/relationships/hyperlink" Target="http://liveuamap.com/" TargetMode="External"/><Relationship Id="rId4" Type="http://schemas.openxmlformats.org/officeDocument/2006/relationships/hyperlink" Target="https://www.earthdata.nasa.gov/learn/find-data/near-real-time/firms"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123.png"/></Relationships>
</file>

<file path=ppt/slides/_rels/slide2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s>
</file>

<file path=ppt/slides/_rels/slide3.xml.rels><?xml version="1.0" encoding="UTF-8" standalone="yes"?>
<Relationships xmlns="http://schemas.openxmlformats.org/package/2006/relationships"><Relationship Id="rId13" Type="http://schemas.openxmlformats.org/officeDocument/2006/relationships/image" Target="../media/image14.png"/><Relationship Id="rId18" Type="http://schemas.openxmlformats.org/officeDocument/2006/relationships/image" Target="../media/image19.png"/><Relationship Id="rId26" Type="http://schemas.openxmlformats.org/officeDocument/2006/relationships/image" Target="../media/image27.png"/><Relationship Id="rId39" Type="http://schemas.openxmlformats.org/officeDocument/2006/relationships/image" Target="../media/image40.png"/><Relationship Id="rId21" Type="http://schemas.openxmlformats.org/officeDocument/2006/relationships/image" Target="../media/image22.png"/><Relationship Id="rId34" Type="http://schemas.openxmlformats.org/officeDocument/2006/relationships/image" Target="../media/image35.png"/><Relationship Id="rId42" Type="http://schemas.openxmlformats.org/officeDocument/2006/relationships/image" Target="../media/image43.png"/><Relationship Id="rId7" Type="http://schemas.openxmlformats.org/officeDocument/2006/relationships/image" Target="../media/image8.png"/><Relationship Id="rId2" Type="http://schemas.openxmlformats.org/officeDocument/2006/relationships/notesSlide" Target="../notesSlides/notesSlide3.xml"/><Relationship Id="rId16" Type="http://schemas.openxmlformats.org/officeDocument/2006/relationships/image" Target="../media/image17.png"/><Relationship Id="rId29"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24" Type="http://schemas.openxmlformats.org/officeDocument/2006/relationships/image" Target="../media/image25.png"/><Relationship Id="rId32" Type="http://schemas.openxmlformats.org/officeDocument/2006/relationships/image" Target="../media/image33.png"/><Relationship Id="rId37" Type="http://schemas.openxmlformats.org/officeDocument/2006/relationships/image" Target="../media/image38.png"/><Relationship Id="rId40" Type="http://schemas.openxmlformats.org/officeDocument/2006/relationships/image" Target="../media/image41.png"/><Relationship Id="rId45" Type="http://schemas.openxmlformats.org/officeDocument/2006/relationships/image" Target="../media/image46.png"/><Relationship Id="rId5" Type="http://schemas.openxmlformats.org/officeDocument/2006/relationships/image" Target="../media/image6.png"/><Relationship Id="rId15" Type="http://schemas.openxmlformats.org/officeDocument/2006/relationships/image" Target="../media/image16.png"/><Relationship Id="rId23" Type="http://schemas.openxmlformats.org/officeDocument/2006/relationships/image" Target="../media/image24.png"/><Relationship Id="rId28" Type="http://schemas.openxmlformats.org/officeDocument/2006/relationships/image" Target="../media/image29.png"/><Relationship Id="rId36" Type="http://schemas.openxmlformats.org/officeDocument/2006/relationships/image" Target="../media/image37.png"/><Relationship Id="rId10" Type="http://schemas.openxmlformats.org/officeDocument/2006/relationships/image" Target="../media/image11.png"/><Relationship Id="rId19" Type="http://schemas.openxmlformats.org/officeDocument/2006/relationships/image" Target="../media/image20.png"/><Relationship Id="rId31" Type="http://schemas.openxmlformats.org/officeDocument/2006/relationships/image" Target="../media/image32.png"/><Relationship Id="rId44" Type="http://schemas.openxmlformats.org/officeDocument/2006/relationships/image" Target="../media/image45.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 Id="rId22" Type="http://schemas.openxmlformats.org/officeDocument/2006/relationships/image" Target="../media/image23.png"/><Relationship Id="rId27" Type="http://schemas.openxmlformats.org/officeDocument/2006/relationships/image" Target="../media/image28.png"/><Relationship Id="rId30" Type="http://schemas.openxmlformats.org/officeDocument/2006/relationships/image" Target="../media/image31.png"/><Relationship Id="rId35" Type="http://schemas.openxmlformats.org/officeDocument/2006/relationships/image" Target="../media/image36.png"/><Relationship Id="rId43" Type="http://schemas.openxmlformats.org/officeDocument/2006/relationships/image" Target="../media/image44.png"/><Relationship Id="rId8" Type="http://schemas.openxmlformats.org/officeDocument/2006/relationships/image" Target="../media/image9.png"/><Relationship Id="rId3" Type="http://schemas.openxmlformats.org/officeDocument/2006/relationships/image" Target="../media/image4.jpeg"/><Relationship Id="rId12" Type="http://schemas.openxmlformats.org/officeDocument/2006/relationships/image" Target="../media/image13.png"/><Relationship Id="rId17" Type="http://schemas.openxmlformats.org/officeDocument/2006/relationships/image" Target="../media/image18.png"/><Relationship Id="rId25" Type="http://schemas.openxmlformats.org/officeDocument/2006/relationships/image" Target="../media/image26.png"/><Relationship Id="rId33" Type="http://schemas.openxmlformats.org/officeDocument/2006/relationships/image" Target="../media/image34.png"/><Relationship Id="rId38" Type="http://schemas.openxmlformats.org/officeDocument/2006/relationships/image" Target="../media/image39.png"/><Relationship Id="rId20" Type="http://schemas.openxmlformats.org/officeDocument/2006/relationships/image" Target="../media/image21.png"/><Relationship Id="rId41" Type="http://schemas.openxmlformats.org/officeDocument/2006/relationships/image" Target="../media/image42.png"/></Relationships>
</file>

<file path=ppt/slides/_rels/slide30.xml.rels><?xml version="1.0" encoding="UTF-8" standalone="yes"?>
<Relationships xmlns="http://schemas.openxmlformats.org/package/2006/relationships"><Relationship Id="rId8" Type="http://schemas.openxmlformats.org/officeDocument/2006/relationships/hyperlink" Target="https://www.fastcompany.com/90906356/where-are-the-fires-in-canada-these-maps-let-you-track-wildfires-smothering-the-u-s-in-smoke" TargetMode="External"/><Relationship Id="rId3" Type="http://schemas.openxmlformats.org/officeDocument/2006/relationships/image" Target="../media/image128.png"/><Relationship Id="rId7" Type="http://schemas.openxmlformats.org/officeDocument/2006/relationships/image" Target="../media/image132.png"/><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131.jpeg"/><Relationship Id="rId5" Type="http://schemas.openxmlformats.org/officeDocument/2006/relationships/image" Target="../media/image130.png"/><Relationship Id="rId4" Type="http://schemas.openxmlformats.org/officeDocument/2006/relationships/image" Target="../media/image129.png"/><Relationship Id="rId9" Type="http://schemas.openxmlformats.org/officeDocument/2006/relationships/image" Target="../media/image133.png"/></Relationships>
</file>

<file path=ppt/slides/_rels/slide31.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135.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image" Target="../media/image136.emf"/><Relationship Id="rId7" Type="http://schemas.openxmlformats.org/officeDocument/2006/relationships/image" Target="../media/image74.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137.emf"/><Relationship Id="rId4" Type="http://schemas.openxmlformats.org/officeDocument/2006/relationships/image" Target="../media/image50.emf"/></Relationships>
</file>

<file path=ppt/slides/_rels/slide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jpeg"/></Relationships>
</file>

<file path=ppt/slides/_rels/slide5.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image" Target="../media/image60.jpeg"/><Relationship Id="rId18" Type="http://schemas.openxmlformats.org/officeDocument/2006/relationships/image" Target="../media/image64.png"/><Relationship Id="rId3" Type="http://schemas.openxmlformats.org/officeDocument/2006/relationships/image" Target="../media/image52.png"/><Relationship Id="rId7" Type="http://schemas.openxmlformats.org/officeDocument/2006/relationships/diagramColors" Target="../diagrams/colors1.xml"/><Relationship Id="rId12" Type="http://schemas.openxmlformats.org/officeDocument/2006/relationships/image" Target="../media/image59.jpeg"/><Relationship Id="rId17" Type="http://schemas.openxmlformats.org/officeDocument/2006/relationships/image" Target="../media/image63.jpeg"/><Relationship Id="rId2" Type="http://schemas.openxmlformats.org/officeDocument/2006/relationships/notesSlide" Target="../notesSlides/notesSlide6.xml"/><Relationship Id="rId16" Type="http://schemas.openxmlformats.org/officeDocument/2006/relationships/image" Target="../media/image62.jpeg"/><Relationship Id="rId1" Type="http://schemas.openxmlformats.org/officeDocument/2006/relationships/slideLayout" Target="../slideLayouts/slideLayout4.xml"/><Relationship Id="rId6" Type="http://schemas.openxmlformats.org/officeDocument/2006/relationships/diagramQuickStyle" Target="../diagrams/quickStyle1.xml"/><Relationship Id="rId11" Type="http://schemas.openxmlformats.org/officeDocument/2006/relationships/image" Target="../media/image58.jpeg"/><Relationship Id="rId5" Type="http://schemas.openxmlformats.org/officeDocument/2006/relationships/diagramLayout" Target="../diagrams/layout1.xml"/><Relationship Id="rId15" Type="http://schemas.openxmlformats.org/officeDocument/2006/relationships/hyperlink" Target="https://commons.wikimedia.org/wiki/File:Barley_field-2007-02-22(large).jpg" TargetMode="External"/><Relationship Id="rId10" Type="http://schemas.openxmlformats.org/officeDocument/2006/relationships/image" Target="../media/image57.jpeg"/><Relationship Id="rId19" Type="http://schemas.openxmlformats.org/officeDocument/2006/relationships/image" Target="../media/image65.png"/><Relationship Id="rId4" Type="http://schemas.openxmlformats.org/officeDocument/2006/relationships/diagramData" Target="../diagrams/data1.xml"/><Relationship Id="rId9" Type="http://schemas.openxmlformats.org/officeDocument/2006/relationships/image" Target="../media/image56.jpeg"/><Relationship Id="rId14" Type="http://schemas.openxmlformats.org/officeDocument/2006/relationships/image" Target="../media/image61.jpeg"/></Relationships>
</file>

<file path=ppt/slides/_rels/slide7.xml.rels><?xml version="1.0" encoding="UTF-8" standalone="yes"?>
<Relationships xmlns="http://schemas.openxmlformats.org/package/2006/relationships"><Relationship Id="rId3" Type="http://schemas.openxmlformats.org/officeDocument/2006/relationships/hyperlink" Target="https://earthdata.nasa.gov/learn/articles/data-latency" TargetMode="External"/><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60.jpeg"/><Relationship Id="rId13" Type="http://schemas.openxmlformats.org/officeDocument/2006/relationships/image" Target="../media/image64.png"/><Relationship Id="rId3" Type="http://schemas.openxmlformats.org/officeDocument/2006/relationships/image" Target="../media/image66.png"/><Relationship Id="rId7" Type="http://schemas.openxmlformats.org/officeDocument/2006/relationships/image" Target="../media/image59.jpeg"/><Relationship Id="rId12" Type="http://schemas.openxmlformats.org/officeDocument/2006/relationships/image" Target="../media/image63.jpeg"/><Relationship Id="rId2" Type="http://schemas.openxmlformats.org/officeDocument/2006/relationships/notesSlide" Target="../notesSlides/notesSlide8.xml"/><Relationship Id="rId16" Type="http://schemas.openxmlformats.org/officeDocument/2006/relationships/image" Target="../media/image68.png"/><Relationship Id="rId1" Type="http://schemas.openxmlformats.org/officeDocument/2006/relationships/slideLayout" Target="../slideLayouts/slideLayout4.xml"/><Relationship Id="rId6" Type="http://schemas.openxmlformats.org/officeDocument/2006/relationships/image" Target="../media/image58.jpeg"/><Relationship Id="rId11" Type="http://schemas.openxmlformats.org/officeDocument/2006/relationships/image" Target="../media/image62.jpeg"/><Relationship Id="rId5" Type="http://schemas.openxmlformats.org/officeDocument/2006/relationships/image" Target="../media/image57.jpeg"/><Relationship Id="rId15" Type="http://schemas.openxmlformats.org/officeDocument/2006/relationships/image" Target="../media/image67.jpeg"/><Relationship Id="rId10" Type="http://schemas.openxmlformats.org/officeDocument/2006/relationships/hyperlink" Target="https://commons.wikimedia.org/wiki/File:Barley_field-2007-02-22(large).jpg" TargetMode="External"/><Relationship Id="rId4" Type="http://schemas.openxmlformats.org/officeDocument/2006/relationships/image" Target="../media/image56.jpeg"/><Relationship Id="rId9" Type="http://schemas.openxmlformats.org/officeDocument/2006/relationships/image" Target="../media/image61.jpeg"/><Relationship Id="rId14" Type="http://schemas.openxmlformats.org/officeDocument/2006/relationships/image" Target="../media/image65.png"/></Relationships>
</file>

<file path=ppt/slides/_rels/slide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71.png"/><Relationship Id="rId4" Type="http://schemas.openxmlformats.org/officeDocument/2006/relationships/image" Target="../media/image7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cstate="email">
            <a:alphaModFix/>
            <a:extLst>
              <a:ext uri="{28A0092B-C50C-407E-A947-70E740481C1C}">
                <a14:useLocalDpi xmlns:a14="http://schemas.microsoft.com/office/drawing/2010/main"/>
              </a:ext>
            </a:extLst>
          </a:blip>
          <a:stretch>
            <a:fillRect/>
          </a:stretch>
        </a:blipFill>
        <a:effectLst/>
      </p:bgPr>
    </p:bg>
    <p:spTree>
      <p:nvGrpSpPr>
        <p:cNvPr id="1" name="Shape 77"/>
        <p:cNvGrpSpPr/>
        <p:nvPr/>
      </p:nvGrpSpPr>
      <p:grpSpPr>
        <a:xfrm>
          <a:off x="0" y="0"/>
          <a:ext cx="0" cy="0"/>
          <a:chOff x="0" y="0"/>
          <a:chExt cx="0" cy="0"/>
        </a:xfrm>
      </p:grpSpPr>
      <p:sp>
        <p:nvSpPr>
          <p:cNvPr id="78" name="Google Shape;78;p1"/>
          <p:cNvSpPr txBox="1">
            <a:spLocks noGrp="1"/>
          </p:cNvSpPr>
          <p:nvPr>
            <p:ph type="ctrTitle"/>
          </p:nvPr>
        </p:nvSpPr>
        <p:spPr>
          <a:xfrm>
            <a:off x="3239656" y="838203"/>
            <a:ext cx="8723744" cy="14700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dirty="0"/>
              <a:t>The Evolution of NASA’s Land, Atmosphere Near real-time Capability for Earth Observing Systems (LANCE) to Support an Increasingly Diverse Range of User Needs</a:t>
            </a:r>
            <a:br>
              <a:rPr lang="en-US" dirty="0"/>
            </a:br>
            <a:endParaRPr dirty="0"/>
          </a:p>
        </p:txBody>
      </p:sp>
      <p:sp>
        <p:nvSpPr>
          <p:cNvPr id="79" name="Google Shape;79;p1"/>
          <p:cNvSpPr txBox="1">
            <a:spLocks noGrp="1"/>
          </p:cNvSpPr>
          <p:nvPr>
            <p:ph type="subTitle" idx="1"/>
          </p:nvPr>
        </p:nvSpPr>
        <p:spPr>
          <a:xfrm>
            <a:off x="6629400" y="2667000"/>
            <a:ext cx="5410200" cy="16002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Clr>
                <a:schemeClr val="dk1"/>
              </a:buClr>
              <a:buSzPts val="3200"/>
              <a:buFont typeface="Tahoma"/>
              <a:buNone/>
            </a:pPr>
            <a:r>
              <a:rPr lang="en-US" sz="2800" dirty="0"/>
              <a:t>Jenny Hewson, Diane Davies, Karen Michael, Dawn Lowe </a:t>
            </a:r>
            <a:br>
              <a:rPr lang="en-US" sz="2800" dirty="0"/>
            </a:br>
            <a:br>
              <a:rPr lang="en-US" sz="2800" dirty="0"/>
            </a:br>
            <a:endParaRPr sz="2800" dirty="0"/>
          </a:p>
          <a:p>
            <a:pPr marL="0" lvl="0" indent="0" algn="r" rtl="0">
              <a:spcBef>
                <a:spcPts val="480"/>
              </a:spcBef>
              <a:spcAft>
                <a:spcPts val="0"/>
              </a:spcAft>
              <a:buClr>
                <a:schemeClr val="dk1"/>
              </a:buClr>
              <a:buSzPts val="2400"/>
              <a:buFont typeface="Tahoma"/>
              <a:buNone/>
            </a:pPr>
            <a:br>
              <a:rPr lang="en-US" sz="2800" dirty="0"/>
            </a:br>
            <a:br>
              <a:rPr lang="en-US" sz="2800" dirty="0"/>
            </a:br>
            <a:endParaRPr sz="2800" dirty="0"/>
          </a:p>
        </p:txBody>
      </p:sp>
      <p:pic>
        <p:nvPicPr>
          <p:cNvPr id="80" name="Google Shape;80;p1" descr="Logo&#10;&#10;Description automatically generated"/>
          <p:cNvPicPr preferRelativeResize="0"/>
          <p:nvPr/>
        </p:nvPicPr>
        <p:blipFill rotWithShape="1">
          <a:blip r:embed="rId4" cstate="email">
            <a:alphaModFix/>
            <a:extLst>
              <a:ext uri="{28A0092B-C50C-407E-A947-70E740481C1C}">
                <a14:useLocalDpi xmlns:a14="http://schemas.microsoft.com/office/drawing/2010/main"/>
              </a:ext>
            </a:extLst>
          </a:blip>
          <a:srcRect l="23006" t="31156" r="21485" b="29954"/>
          <a:stretch/>
        </p:blipFill>
        <p:spPr>
          <a:xfrm>
            <a:off x="10888591" y="5609519"/>
            <a:ext cx="1119478" cy="1014984"/>
          </a:xfrm>
          <a:prstGeom prst="rect">
            <a:avLst/>
          </a:prstGeom>
          <a:noFill/>
          <a:ln>
            <a:noFill/>
          </a:ln>
        </p:spPr>
      </p:pic>
      <p:sp>
        <p:nvSpPr>
          <p:cNvPr id="81" name="Google Shape;81;p1"/>
          <p:cNvSpPr txBox="1"/>
          <p:nvPr/>
        </p:nvSpPr>
        <p:spPr>
          <a:xfrm>
            <a:off x="3239656" y="3650547"/>
            <a:ext cx="8190300" cy="12006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0000"/>
                </a:solidFill>
                <a:effectLst/>
                <a:uLnTx/>
                <a:uFillTx/>
                <a:latin typeface="Corbel"/>
                <a:ea typeface="Corbel"/>
                <a:cs typeface="Corbel"/>
                <a:sym typeface="Corbel"/>
              </a:rPr>
              <a:t>Karen Michael: LANCE Manager</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0000"/>
                </a:solidFill>
                <a:effectLst/>
                <a:uLnTx/>
                <a:uFillTx/>
                <a:latin typeface="Corbel"/>
                <a:ea typeface="Corbel"/>
                <a:cs typeface="Corbel"/>
                <a:sym typeface="Corbel"/>
              </a:rPr>
              <a:t>Diane Davies: LANCE Operations Manager</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Corbel"/>
                <a:ea typeface="Corbel"/>
                <a:cs typeface="Corbel"/>
                <a:sym typeface="Corbel"/>
              </a:rPr>
              <a:t>Jenny Hewson: Outreach &amp; Implementation Manager</a:t>
            </a:r>
            <a:endParaRPr kumimoji="0" sz="1800" b="0" i="0" u="none" strike="noStrike" kern="0" cap="none" spc="0" normalizeH="0" baseline="0" noProof="0">
              <a:ln>
                <a:noFill/>
              </a:ln>
              <a:solidFill>
                <a:srgbClr val="000000"/>
              </a:solidFill>
              <a:effectLst/>
              <a:uLnTx/>
              <a:uFillTx/>
              <a:latin typeface="Corbel"/>
              <a:ea typeface="Corbel"/>
              <a:cs typeface="Corbel"/>
              <a:sym typeface="Corbe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0000"/>
                </a:solidFill>
                <a:effectLst/>
                <a:uLnTx/>
                <a:uFillTx/>
                <a:latin typeface="Corbel"/>
                <a:ea typeface="Corbel"/>
                <a:cs typeface="Corbel"/>
                <a:sym typeface="Corbel"/>
              </a:rPr>
              <a:t>Dawn Lowe: ESDIS Consultant</a:t>
            </a:r>
            <a:endParaRPr kumimoji="0" sz="1800" b="0" i="0" u="none" strike="noStrike" kern="0" cap="none" spc="0" normalizeH="0" baseline="0" noProof="0" dirty="0">
              <a:ln>
                <a:noFill/>
              </a:ln>
              <a:solidFill>
                <a:srgbClr val="000000"/>
              </a:solidFill>
              <a:effectLst/>
              <a:uLnTx/>
              <a:uFillTx/>
              <a:latin typeface="Corbel"/>
              <a:ea typeface="Corbel"/>
              <a:cs typeface="Corbel"/>
              <a:sym typeface="Corbel"/>
            </a:endParaRPr>
          </a:p>
        </p:txBody>
      </p:sp>
      <p:sp>
        <p:nvSpPr>
          <p:cNvPr id="82" name="Google Shape;82;p1"/>
          <p:cNvSpPr txBox="1"/>
          <p:nvPr/>
        </p:nvSpPr>
        <p:spPr>
          <a:xfrm>
            <a:off x="2599981" y="5828381"/>
            <a:ext cx="8288610" cy="923289"/>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7F7F7F"/>
                </a:solidFill>
                <a:effectLst/>
                <a:uLnTx/>
                <a:uFillTx/>
                <a:latin typeface="Corbel"/>
                <a:ea typeface="Corbel"/>
                <a:cs typeface="Corbel"/>
                <a:sym typeface="Corbel"/>
              </a:rPr>
              <a:t>IGARSS 2023: Session TU1.R15: Bridging the Gap Between Near Real-Time Remote Sensing Data Products and User Needs for Geoscience Applications l</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7F7F7F"/>
                </a:solidFill>
                <a:effectLst/>
                <a:uLnTx/>
                <a:uFillTx/>
                <a:latin typeface="Corbel"/>
                <a:ea typeface="Corbel"/>
                <a:cs typeface="Corbel"/>
                <a:sym typeface="Corbel"/>
              </a:rPr>
              <a:t>Tuesday, 18</a:t>
            </a:r>
            <a:r>
              <a:rPr kumimoji="0" lang="en-US" sz="1800" b="0" i="0" u="none" strike="noStrike" kern="0" cap="none" spc="0" normalizeH="0" baseline="30000" noProof="0" dirty="0">
                <a:ln>
                  <a:noFill/>
                </a:ln>
                <a:solidFill>
                  <a:srgbClr val="7F7F7F"/>
                </a:solidFill>
                <a:effectLst/>
                <a:uLnTx/>
                <a:uFillTx/>
                <a:latin typeface="Corbel"/>
                <a:ea typeface="Corbel"/>
                <a:cs typeface="Corbel"/>
                <a:sym typeface="Corbel"/>
              </a:rPr>
              <a:t>th</a:t>
            </a:r>
            <a:r>
              <a:rPr kumimoji="0" lang="en-US" sz="1800" b="0" i="0" u="none" strike="noStrike" kern="0" cap="none" spc="0" normalizeH="0" baseline="0" noProof="0" dirty="0">
                <a:ln>
                  <a:noFill/>
                </a:ln>
                <a:solidFill>
                  <a:srgbClr val="7F7F7F"/>
                </a:solidFill>
                <a:effectLst/>
                <a:uLnTx/>
                <a:uFillTx/>
                <a:latin typeface="Corbel"/>
                <a:ea typeface="Corbel"/>
                <a:cs typeface="Corbel"/>
                <a:sym typeface="Corbel"/>
              </a:rPr>
              <a:t> July, 8:30-9.45am PT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cSld>
  <p:clrMapOvr>
    <a:masterClrMapping/>
  </p:clrMapOvr>
  <p:transition>
    <p:wipe dir="d"/>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369;p68">
            <a:extLst>
              <a:ext uri="{FF2B5EF4-FFF2-40B4-BE49-F238E27FC236}">
                <a16:creationId xmlns:a16="http://schemas.microsoft.com/office/drawing/2014/main" id="{4B706BC5-206D-4E63-8921-956FE6083C88}"/>
              </a:ext>
            </a:extLst>
          </p:cNvPr>
          <p:cNvSpPr txBox="1">
            <a:spLocks/>
          </p:cNvSpPr>
          <p:nvPr/>
        </p:nvSpPr>
        <p:spPr>
          <a:xfrm>
            <a:off x="3591308" y="978906"/>
            <a:ext cx="7463392" cy="2000321"/>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lnSpc>
                <a:spcPct val="90000"/>
              </a:lnSpc>
              <a:buClr>
                <a:schemeClr val="tx1"/>
              </a:buClr>
              <a:buFont typeface="Wingdings" panose="05000000000000000000" pitchFamily="2" charset="2"/>
              <a:buChar char="q"/>
            </a:pPr>
            <a:r>
              <a:rPr lang="en-US" sz="2400" i="1" dirty="0">
                <a:solidFill>
                  <a:schemeClr val="tx1"/>
                </a:solidFill>
                <a:latin typeface="+mn-lt"/>
                <a:ea typeface="Calibri"/>
                <a:cs typeface="Calibri"/>
                <a:sym typeface="Calibri"/>
              </a:rPr>
              <a:t>Visual-first</a:t>
            </a:r>
          </a:p>
          <a:p>
            <a:pPr marL="342900" indent="-342900">
              <a:lnSpc>
                <a:spcPct val="90000"/>
              </a:lnSpc>
              <a:buClr>
                <a:schemeClr val="tx1"/>
              </a:buClr>
              <a:buFont typeface="Wingdings" panose="05000000000000000000" pitchFamily="2" charset="2"/>
              <a:buChar char="q"/>
            </a:pPr>
            <a:r>
              <a:rPr lang="en-US" sz="2400" dirty="0">
                <a:solidFill>
                  <a:schemeClr val="tx1"/>
                </a:solidFill>
                <a:ea typeface="Calibri"/>
                <a:cs typeface="Calibri"/>
                <a:sym typeface="Calibri"/>
              </a:rPr>
              <a:t>Expand/broaden user base (NRT + historical)</a:t>
            </a:r>
          </a:p>
          <a:p>
            <a:pPr marL="342900" indent="-342900">
              <a:lnSpc>
                <a:spcPct val="90000"/>
              </a:lnSpc>
              <a:buClr>
                <a:schemeClr val="tx1"/>
              </a:buClr>
              <a:buFont typeface="Wingdings" panose="05000000000000000000" pitchFamily="2" charset="2"/>
              <a:buChar char="q"/>
            </a:pPr>
            <a:r>
              <a:rPr lang="en-US" sz="2400" dirty="0">
                <a:solidFill>
                  <a:schemeClr val="tx1"/>
                </a:solidFill>
                <a:ea typeface="Calibri"/>
                <a:cs typeface="Calibri"/>
                <a:sym typeface="Calibri"/>
              </a:rPr>
              <a:t>Aim: easier access, interactive searching/browsing</a:t>
            </a:r>
          </a:p>
          <a:p>
            <a:pPr marL="342900" indent="-342900">
              <a:lnSpc>
                <a:spcPct val="90000"/>
              </a:lnSpc>
              <a:buClr>
                <a:schemeClr val="tx1"/>
              </a:buClr>
              <a:buFont typeface="Wingdings" panose="05000000000000000000" pitchFamily="2" charset="2"/>
              <a:buChar char="q"/>
            </a:pPr>
            <a:r>
              <a:rPr lang="en-US" sz="2400" i="1" dirty="0">
                <a:solidFill>
                  <a:schemeClr val="tx1"/>
                </a:solidFill>
                <a:latin typeface="+mn-lt"/>
                <a:ea typeface="Calibri"/>
                <a:cs typeface="Calibri"/>
                <a:sym typeface="Calibri"/>
              </a:rPr>
              <a:t>Tour stories</a:t>
            </a:r>
          </a:p>
          <a:p>
            <a:pPr marL="342900" indent="-342900">
              <a:lnSpc>
                <a:spcPct val="90000"/>
              </a:lnSpc>
              <a:buClr>
                <a:schemeClr val="tx1"/>
              </a:buClr>
              <a:buFont typeface="Wingdings" panose="05000000000000000000" pitchFamily="2" charset="2"/>
              <a:buChar char="q"/>
            </a:pPr>
            <a:r>
              <a:rPr lang="en-US" sz="2400" dirty="0">
                <a:solidFill>
                  <a:schemeClr val="tx1"/>
                </a:solidFill>
                <a:latin typeface="+mn-lt"/>
                <a:ea typeface="Calibri"/>
                <a:cs typeface="Calibri"/>
                <a:sym typeface="Calibri"/>
              </a:rPr>
              <a:t>Export (jpg, Geotiff)</a:t>
            </a:r>
          </a:p>
        </p:txBody>
      </p:sp>
      <p:pic>
        <p:nvPicPr>
          <p:cNvPr id="8" name="Picture 7">
            <a:extLst>
              <a:ext uri="{FF2B5EF4-FFF2-40B4-BE49-F238E27FC236}">
                <a16:creationId xmlns:a16="http://schemas.microsoft.com/office/drawing/2014/main" id="{A216833C-1B78-4173-9A5A-82E6CD0ED82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696471" y="2674591"/>
            <a:ext cx="8371426" cy="4072463"/>
          </a:xfrm>
          <a:prstGeom prst="rect">
            <a:avLst/>
          </a:prstGeom>
        </p:spPr>
      </p:pic>
      <p:pic>
        <p:nvPicPr>
          <p:cNvPr id="10" name="Picture 9">
            <a:extLst>
              <a:ext uri="{FF2B5EF4-FFF2-40B4-BE49-F238E27FC236}">
                <a16:creationId xmlns:a16="http://schemas.microsoft.com/office/drawing/2014/main" id="{FDE56E29-9059-4558-8D26-54B6FA12628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83227" y="2295354"/>
            <a:ext cx="5458481" cy="4494560"/>
          </a:xfrm>
          <a:prstGeom prst="rect">
            <a:avLst/>
          </a:prstGeom>
        </p:spPr>
      </p:pic>
      <p:pic>
        <p:nvPicPr>
          <p:cNvPr id="12" name="Picture 11" descr="Scatter chart, qr code&#10;&#10;Description automatically generated">
            <a:extLst>
              <a:ext uri="{FF2B5EF4-FFF2-40B4-BE49-F238E27FC236}">
                <a16:creationId xmlns:a16="http://schemas.microsoft.com/office/drawing/2014/main" id="{ED875FB4-C0FC-4361-8AD0-8EC20FD436E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870692" y="914400"/>
            <a:ext cx="1271016" cy="1271016"/>
          </a:xfrm>
          <a:prstGeom prst="rect">
            <a:avLst/>
          </a:prstGeom>
        </p:spPr>
      </p:pic>
      <p:pic>
        <p:nvPicPr>
          <p:cNvPr id="3" name="Picture 2">
            <a:extLst>
              <a:ext uri="{FF2B5EF4-FFF2-40B4-BE49-F238E27FC236}">
                <a16:creationId xmlns:a16="http://schemas.microsoft.com/office/drawing/2014/main" id="{A9B71A0F-1D6C-486E-A567-88FD9C1554E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0293" y="2227793"/>
            <a:ext cx="3581558" cy="4515878"/>
          </a:xfrm>
          <a:prstGeom prst="rect">
            <a:avLst/>
          </a:prstGeom>
        </p:spPr>
      </p:pic>
      <p:sp>
        <p:nvSpPr>
          <p:cNvPr id="7" name="Google Shape;228;p6">
            <a:extLst>
              <a:ext uri="{FF2B5EF4-FFF2-40B4-BE49-F238E27FC236}">
                <a16:creationId xmlns:a16="http://schemas.microsoft.com/office/drawing/2014/main" id="{91FA4914-55AD-D6B8-CB70-F29AC1AD3BCE}"/>
              </a:ext>
            </a:extLst>
          </p:cNvPr>
          <p:cNvSpPr txBox="1">
            <a:spLocks noGrp="1"/>
          </p:cNvSpPr>
          <p:nvPr>
            <p:ph type="title"/>
          </p:nvPr>
        </p:nvSpPr>
        <p:spPr>
          <a:xfrm>
            <a:off x="609599" y="0"/>
            <a:ext cx="10337417" cy="80446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3300" b="1" dirty="0">
                <a:solidFill>
                  <a:schemeClr val="bg1"/>
                </a:solidFill>
              </a:rPr>
              <a:t>Responding to the Growing Diversity of Users</a:t>
            </a:r>
            <a:endParaRPr sz="3300" b="1" dirty="0">
              <a:solidFill>
                <a:schemeClr val="bg1"/>
              </a:solidFill>
            </a:endParaRPr>
          </a:p>
        </p:txBody>
      </p:sp>
      <p:sp>
        <p:nvSpPr>
          <p:cNvPr id="9" name="TextBox 8">
            <a:extLst>
              <a:ext uri="{FF2B5EF4-FFF2-40B4-BE49-F238E27FC236}">
                <a16:creationId xmlns:a16="http://schemas.microsoft.com/office/drawing/2014/main" id="{2B1A93D3-4D29-A0FC-7940-A176841D4001}"/>
              </a:ext>
            </a:extLst>
          </p:cNvPr>
          <p:cNvSpPr txBox="1"/>
          <p:nvPr/>
        </p:nvSpPr>
        <p:spPr>
          <a:xfrm>
            <a:off x="232611" y="1081495"/>
            <a:ext cx="3653589" cy="523220"/>
          </a:xfrm>
          <a:prstGeom prst="rect">
            <a:avLst/>
          </a:prstGeom>
          <a:noFill/>
        </p:spPr>
        <p:txBody>
          <a:bodyPr wrap="square">
            <a:spAutoFit/>
          </a:bodyPr>
          <a:lstStyle/>
          <a:p>
            <a:pPr marR="0" lvl="0" algn="l" rtl="0">
              <a:spcBef>
                <a:spcPts val="1200"/>
              </a:spcBef>
              <a:spcAft>
                <a:spcPts val="1200"/>
              </a:spcAft>
              <a:buClr>
                <a:schemeClr val="dk1"/>
              </a:buClr>
              <a:buSzPts val="2200"/>
            </a:pPr>
            <a:r>
              <a:rPr lang="en-US" sz="2800" b="1" dirty="0">
                <a:latin typeface="Corbel" panose="020B0503020204020204" pitchFamily="34" charset="0"/>
                <a:ea typeface="Tahoma" panose="020B0604030504040204" pitchFamily="34" charset="0"/>
                <a:cs typeface="Tahoma" panose="020B0604030504040204" pitchFamily="34" charset="0"/>
              </a:rPr>
              <a:t>Worldview</a:t>
            </a:r>
          </a:p>
        </p:txBody>
      </p:sp>
    </p:spTree>
    <p:extLst>
      <p:ext uri="{BB962C8B-B14F-4D97-AF65-F5344CB8AC3E}">
        <p14:creationId xmlns:p14="http://schemas.microsoft.com/office/powerpoint/2010/main" val="1219750933"/>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Effect transition="in" filter="fade">
                                      <p:cBhvr>
                                        <p:cTn id="19" dur="1000"/>
                                        <p:tgtEl>
                                          <p:spTgt spid="5">
                                            <p:txEl>
                                              <p:pRg st="1" end="1"/>
                                            </p:txEl>
                                          </p:spTgt>
                                        </p:tgtEl>
                                      </p:cBhvr>
                                    </p:animEffect>
                                    <p:anim calcmode="lin" valueType="num">
                                      <p:cBhvr>
                                        <p:cTn id="20"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5">
                                            <p:txEl>
                                              <p:pRg st="2" end="2"/>
                                            </p:txEl>
                                          </p:spTgt>
                                        </p:tgtEl>
                                        <p:attrNameLst>
                                          <p:attrName>style.visibility</p:attrName>
                                        </p:attrNameLst>
                                      </p:cBhvr>
                                      <p:to>
                                        <p:strVal val="visible"/>
                                      </p:to>
                                    </p:set>
                                    <p:animEffect transition="in" filter="fade">
                                      <p:cBhvr>
                                        <p:cTn id="26" dur="1000"/>
                                        <p:tgtEl>
                                          <p:spTgt spid="5">
                                            <p:txEl>
                                              <p:pRg st="2" end="2"/>
                                            </p:txEl>
                                          </p:spTgt>
                                        </p:tgtEl>
                                      </p:cBhvr>
                                    </p:animEffect>
                                    <p:anim calcmode="lin" valueType="num">
                                      <p:cBhvr>
                                        <p:cTn id="27"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5">
                                            <p:txEl>
                                              <p:pRg st="2" end="2"/>
                                            </p:txEl>
                                          </p:spTgt>
                                        </p:tgtEl>
                                        <p:attrNameLst>
                                          <p:attrName>ppt_y</p:attrName>
                                        </p:attrNameLst>
                                      </p:cBhvr>
                                      <p:tavLst>
                                        <p:tav tm="0">
                                          <p:val>
                                            <p:strVal val="#ppt_y+.1"/>
                                          </p:val>
                                        </p:tav>
                                        <p:tav tm="100000">
                                          <p:val>
                                            <p:strVal val="#ppt_y"/>
                                          </p:val>
                                        </p:tav>
                                      </p:tavLst>
                                    </p:anim>
                                  </p:childTnLst>
                                </p:cTn>
                              </p:par>
                              <p:par>
                                <p:cTn id="29" presetID="53" presetClass="entr" presetSubtype="16"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Effect transition="in" filter="fade">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5">
                                            <p:txEl>
                                              <p:pRg st="3" end="3"/>
                                            </p:txEl>
                                          </p:spTgt>
                                        </p:tgtEl>
                                        <p:attrNameLst>
                                          <p:attrName>style.visibility</p:attrName>
                                        </p:attrNameLst>
                                      </p:cBhvr>
                                      <p:to>
                                        <p:strVal val="visible"/>
                                      </p:to>
                                    </p:set>
                                    <p:animEffect transition="in" filter="fade">
                                      <p:cBhvr>
                                        <p:cTn id="38" dur="1000"/>
                                        <p:tgtEl>
                                          <p:spTgt spid="5">
                                            <p:txEl>
                                              <p:pRg st="3" end="3"/>
                                            </p:txEl>
                                          </p:spTgt>
                                        </p:tgtEl>
                                      </p:cBhvr>
                                    </p:animEffect>
                                    <p:anim calcmode="lin" valueType="num">
                                      <p:cBhvr>
                                        <p:cTn id="3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40" dur="1000" fill="hold"/>
                                        <p:tgtEl>
                                          <p:spTgt spid="5">
                                            <p:txEl>
                                              <p:pRg st="3" end="3"/>
                                            </p:txEl>
                                          </p:spTgt>
                                        </p:tgtEl>
                                        <p:attrNameLst>
                                          <p:attrName>ppt_y</p:attrName>
                                        </p:attrNameLst>
                                      </p:cBhvr>
                                      <p:tavLst>
                                        <p:tav tm="0">
                                          <p:val>
                                            <p:strVal val="#ppt_y+.1"/>
                                          </p:val>
                                        </p:tav>
                                        <p:tav tm="100000">
                                          <p:val>
                                            <p:strVal val="#ppt_y"/>
                                          </p:val>
                                        </p:tav>
                                      </p:tavLst>
                                    </p:anim>
                                  </p:childTnLst>
                                </p:cTn>
                              </p:par>
                              <p:par>
                                <p:cTn id="41" presetID="53" presetClass="entr" presetSubtype="16" fill="hold" nodeType="withEffect">
                                  <p:stCondLst>
                                    <p:cond delay="0"/>
                                  </p:stCondLst>
                                  <p:childTnLst>
                                    <p:set>
                                      <p:cBhvr>
                                        <p:cTn id="42" dur="1" fill="hold">
                                          <p:stCondLst>
                                            <p:cond delay="0"/>
                                          </p:stCondLst>
                                        </p:cTn>
                                        <p:tgtEl>
                                          <p:spTgt spid="3"/>
                                        </p:tgtEl>
                                        <p:attrNameLst>
                                          <p:attrName>style.visibility</p:attrName>
                                        </p:attrNameLst>
                                      </p:cBhvr>
                                      <p:to>
                                        <p:strVal val="visible"/>
                                      </p:to>
                                    </p:set>
                                    <p:anim calcmode="lin" valueType="num">
                                      <p:cBhvr>
                                        <p:cTn id="43" dur="500" fill="hold"/>
                                        <p:tgtEl>
                                          <p:spTgt spid="3"/>
                                        </p:tgtEl>
                                        <p:attrNameLst>
                                          <p:attrName>ppt_w</p:attrName>
                                        </p:attrNameLst>
                                      </p:cBhvr>
                                      <p:tavLst>
                                        <p:tav tm="0">
                                          <p:val>
                                            <p:fltVal val="0"/>
                                          </p:val>
                                        </p:tav>
                                        <p:tav tm="100000">
                                          <p:val>
                                            <p:strVal val="#ppt_w"/>
                                          </p:val>
                                        </p:tav>
                                      </p:tavLst>
                                    </p:anim>
                                    <p:anim calcmode="lin" valueType="num">
                                      <p:cBhvr>
                                        <p:cTn id="44" dur="500" fill="hold"/>
                                        <p:tgtEl>
                                          <p:spTgt spid="3"/>
                                        </p:tgtEl>
                                        <p:attrNameLst>
                                          <p:attrName>ppt_h</p:attrName>
                                        </p:attrNameLst>
                                      </p:cBhvr>
                                      <p:tavLst>
                                        <p:tav tm="0">
                                          <p:val>
                                            <p:fltVal val="0"/>
                                          </p:val>
                                        </p:tav>
                                        <p:tav tm="100000">
                                          <p:val>
                                            <p:strVal val="#ppt_h"/>
                                          </p:val>
                                        </p:tav>
                                      </p:tavLst>
                                    </p:anim>
                                    <p:animEffect transition="in" filter="fade">
                                      <p:cBhvr>
                                        <p:cTn id="45" dur="500"/>
                                        <p:tgtEl>
                                          <p:spTgt spid="3"/>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5">
                                            <p:txEl>
                                              <p:pRg st="4" end="4"/>
                                            </p:txEl>
                                          </p:spTgt>
                                        </p:tgtEl>
                                        <p:attrNameLst>
                                          <p:attrName>style.visibility</p:attrName>
                                        </p:attrNameLst>
                                      </p:cBhvr>
                                      <p:to>
                                        <p:strVal val="visible"/>
                                      </p:to>
                                    </p:set>
                                    <p:animEffect transition="in" filter="fade">
                                      <p:cBhvr>
                                        <p:cTn id="50" dur="1000"/>
                                        <p:tgtEl>
                                          <p:spTgt spid="5">
                                            <p:txEl>
                                              <p:pRg st="4" end="4"/>
                                            </p:txEl>
                                          </p:spTgt>
                                        </p:tgtEl>
                                      </p:cBhvr>
                                    </p:animEffect>
                                    <p:anim calcmode="lin" valueType="num">
                                      <p:cBhvr>
                                        <p:cTn id="51"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52"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8C1DCA-593C-4E51-9A60-6D568D49210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92152" y="1143000"/>
            <a:ext cx="10714048" cy="5212080"/>
          </a:xfrm>
          <a:prstGeom prst="rect">
            <a:avLst/>
          </a:prstGeom>
        </p:spPr>
      </p:pic>
      <p:pic>
        <p:nvPicPr>
          <p:cNvPr id="7" name="Picture 6">
            <a:extLst>
              <a:ext uri="{FF2B5EF4-FFF2-40B4-BE49-F238E27FC236}">
                <a16:creationId xmlns:a16="http://schemas.microsoft.com/office/drawing/2014/main" id="{A3224051-1FD4-4E8D-BE13-67772687577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92152" y="1143000"/>
            <a:ext cx="1722448" cy="3200400"/>
          </a:xfrm>
          <a:prstGeom prst="rect">
            <a:avLst/>
          </a:prstGeom>
        </p:spPr>
      </p:pic>
      <p:pic>
        <p:nvPicPr>
          <p:cNvPr id="8" name="Picture 7">
            <a:extLst>
              <a:ext uri="{FF2B5EF4-FFF2-40B4-BE49-F238E27FC236}">
                <a16:creationId xmlns:a16="http://schemas.microsoft.com/office/drawing/2014/main" id="{21886BBA-128B-4EB1-A538-B2FFE79B3715}"/>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b="-11"/>
          <a:stretch/>
        </p:blipFill>
        <p:spPr>
          <a:xfrm>
            <a:off x="792152" y="5791200"/>
            <a:ext cx="10714048" cy="533400"/>
          </a:xfrm>
          <a:prstGeom prst="rect">
            <a:avLst/>
          </a:prstGeom>
        </p:spPr>
      </p:pic>
      <p:pic>
        <p:nvPicPr>
          <p:cNvPr id="9" name="Picture 8">
            <a:extLst>
              <a:ext uri="{FF2B5EF4-FFF2-40B4-BE49-F238E27FC236}">
                <a16:creationId xmlns:a16="http://schemas.microsoft.com/office/drawing/2014/main" id="{700903AC-8D0A-4D6D-BFF3-E5132374013B}"/>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0363200" y="5181600"/>
            <a:ext cx="1143000" cy="685800"/>
          </a:xfrm>
          <a:prstGeom prst="rect">
            <a:avLst/>
          </a:prstGeom>
        </p:spPr>
      </p:pic>
      <p:pic>
        <p:nvPicPr>
          <p:cNvPr id="10" name="Picture 9">
            <a:extLst>
              <a:ext uri="{FF2B5EF4-FFF2-40B4-BE49-F238E27FC236}">
                <a16:creationId xmlns:a16="http://schemas.microsoft.com/office/drawing/2014/main" id="{D0817D5A-C012-4BF6-94B8-2B8B91B963F7}"/>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8415669" y="1143000"/>
            <a:ext cx="3117112" cy="324293"/>
          </a:xfrm>
          <a:prstGeom prst="rect">
            <a:avLst/>
          </a:prstGeom>
        </p:spPr>
      </p:pic>
      <p:pic>
        <p:nvPicPr>
          <p:cNvPr id="11" name="Picture 10">
            <a:extLst>
              <a:ext uri="{FF2B5EF4-FFF2-40B4-BE49-F238E27FC236}">
                <a16:creationId xmlns:a16="http://schemas.microsoft.com/office/drawing/2014/main" id="{865BC09C-5588-4BA4-BEDE-317529F8D298}"/>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505200" y="1447800"/>
            <a:ext cx="5108330" cy="4206240"/>
          </a:xfrm>
          <a:prstGeom prst="rect">
            <a:avLst/>
          </a:prstGeom>
        </p:spPr>
      </p:pic>
      <p:pic>
        <p:nvPicPr>
          <p:cNvPr id="20" name="Picture 19">
            <a:extLst>
              <a:ext uri="{FF2B5EF4-FFF2-40B4-BE49-F238E27FC236}">
                <a16:creationId xmlns:a16="http://schemas.microsoft.com/office/drawing/2014/main" id="{451850D1-6C3B-4D63-889B-59D10CF0C7DD}"/>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2590800" y="1988038"/>
            <a:ext cx="7052733" cy="3733800"/>
          </a:xfrm>
          <a:prstGeom prst="rect">
            <a:avLst/>
          </a:prstGeom>
        </p:spPr>
      </p:pic>
      <p:sp>
        <p:nvSpPr>
          <p:cNvPr id="24" name="Arrow: Down 23">
            <a:extLst>
              <a:ext uri="{FF2B5EF4-FFF2-40B4-BE49-F238E27FC236}">
                <a16:creationId xmlns:a16="http://schemas.microsoft.com/office/drawing/2014/main" id="{E8A45F55-7B06-402D-BB1B-B9717E483F55}"/>
              </a:ext>
            </a:extLst>
          </p:cNvPr>
          <p:cNvSpPr/>
          <p:nvPr/>
        </p:nvSpPr>
        <p:spPr bwMode="auto">
          <a:xfrm>
            <a:off x="3505200" y="990600"/>
            <a:ext cx="271132" cy="426720"/>
          </a:xfrm>
          <a:prstGeom prst="downArrow">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pic>
        <p:nvPicPr>
          <p:cNvPr id="30" name="Picture 29">
            <a:extLst>
              <a:ext uri="{FF2B5EF4-FFF2-40B4-BE49-F238E27FC236}">
                <a16:creationId xmlns:a16="http://schemas.microsoft.com/office/drawing/2014/main" id="{1D0D5831-00CF-41F2-9C71-7931B830BB67}"/>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6324600" y="2045023"/>
            <a:ext cx="5791200" cy="4665956"/>
          </a:xfrm>
          <a:prstGeom prst="rect">
            <a:avLst/>
          </a:prstGeom>
        </p:spPr>
      </p:pic>
      <p:pic>
        <p:nvPicPr>
          <p:cNvPr id="32" name="Picture 31">
            <a:extLst>
              <a:ext uri="{FF2B5EF4-FFF2-40B4-BE49-F238E27FC236}">
                <a16:creationId xmlns:a16="http://schemas.microsoft.com/office/drawing/2014/main" id="{508229B1-42E9-4538-B3B5-376D98C29BCF}"/>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76200" y="1905000"/>
            <a:ext cx="7543800" cy="4801990"/>
          </a:xfrm>
          <a:prstGeom prst="rect">
            <a:avLst/>
          </a:prstGeom>
        </p:spPr>
      </p:pic>
      <p:sp>
        <p:nvSpPr>
          <p:cNvPr id="33" name="Arrow: Down 32">
            <a:extLst>
              <a:ext uri="{FF2B5EF4-FFF2-40B4-BE49-F238E27FC236}">
                <a16:creationId xmlns:a16="http://schemas.microsoft.com/office/drawing/2014/main" id="{2944650C-F753-404B-852D-F7A67A05C481}"/>
              </a:ext>
            </a:extLst>
          </p:cNvPr>
          <p:cNvSpPr/>
          <p:nvPr/>
        </p:nvSpPr>
        <p:spPr bwMode="auto">
          <a:xfrm>
            <a:off x="3996068" y="1295400"/>
            <a:ext cx="271132" cy="426720"/>
          </a:xfrm>
          <a:prstGeom prst="downArrow">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4" name="Arrow: Down 33">
            <a:extLst>
              <a:ext uri="{FF2B5EF4-FFF2-40B4-BE49-F238E27FC236}">
                <a16:creationId xmlns:a16="http://schemas.microsoft.com/office/drawing/2014/main" id="{54112281-F61B-4D3F-870B-8E31511D3DAE}"/>
              </a:ext>
            </a:extLst>
          </p:cNvPr>
          <p:cNvSpPr/>
          <p:nvPr/>
        </p:nvSpPr>
        <p:spPr bwMode="auto">
          <a:xfrm>
            <a:off x="5046034" y="1271758"/>
            <a:ext cx="271132" cy="426720"/>
          </a:xfrm>
          <a:prstGeom prst="downArrow">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5" name="Arrow: Down 34">
            <a:extLst>
              <a:ext uri="{FF2B5EF4-FFF2-40B4-BE49-F238E27FC236}">
                <a16:creationId xmlns:a16="http://schemas.microsoft.com/office/drawing/2014/main" id="{CFDE1644-9CA5-4BFA-AE89-CC194D423C59}"/>
              </a:ext>
            </a:extLst>
          </p:cNvPr>
          <p:cNvSpPr/>
          <p:nvPr/>
        </p:nvSpPr>
        <p:spPr bwMode="auto">
          <a:xfrm>
            <a:off x="5788233" y="1246657"/>
            <a:ext cx="271132" cy="426720"/>
          </a:xfrm>
          <a:prstGeom prst="downArrow">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4" name="Google Shape;228;p6">
            <a:extLst>
              <a:ext uri="{FF2B5EF4-FFF2-40B4-BE49-F238E27FC236}">
                <a16:creationId xmlns:a16="http://schemas.microsoft.com/office/drawing/2014/main" id="{22035A56-5CF7-1D5E-0CA4-C04764D8B75C}"/>
              </a:ext>
            </a:extLst>
          </p:cNvPr>
          <p:cNvSpPr txBox="1">
            <a:spLocks noGrp="1"/>
          </p:cNvSpPr>
          <p:nvPr>
            <p:ph type="title"/>
          </p:nvPr>
        </p:nvSpPr>
        <p:spPr>
          <a:xfrm>
            <a:off x="609599" y="0"/>
            <a:ext cx="10337417" cy="80446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3300" b="1" dirty="0">
                <a:solidFill>
                  <a:schemeClr val="bg1"/>
                </a:solidFill>
              </a:rPr>
              <a:t>Responding to the Growing Diversity of Users</a:t>
            </a:r>
            <a:endParaRPr sz="3300" b="1" dirty="0">
              <a:solidFill>
                <a:schemeClr val="bg1"/>
              </a:solidFill>
            </a:endParaRPr>
          </a:p>
        </p:txBody>
      </p:sp>
    </p:spTree>
    <p:extLst>
      <p:ext uri="{BB962C8B-B14F-4D97-AF65-F5344CB8AC3E}">
        <p14:creationId xmlns:p14="http://schemas.microsoft.com/office/powerpoint/2010/main" val="1995187237"/>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7"/>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2000" fill="hold"/>
                                        <p:tgtEl>
                                          <p:spTgt spid="8"/>
                                        </p:tgtEl>
                                      </p:cBhvr>
                                      <p:by x="150000" y="150000"/>
                                    </p:animScale>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nodeType="clickEffect">
                                  <p:stCondLst>
                                    <p:cond delay="0"/>
                                  </p:stCondLst>
                                  <p:childTnLst>
                                    <p:animScale>
                                      <p:cBhvr>
                                        <p:cTn id="14" dur="2000" fill="hold"/>
                                        <p:tgtEl>
                                          <p:spTgt spid="9"/>
                                        </p:tgtEl>
                                      </p:cBhvr>
                                      <p:by x="150000" y="150000"/>
                                    </p:animScale>
                                  </p:childTnLst>
                                </p:cTn>
                              </p:par>
                            </p:childTnLst>
                          </p:cTn>
                        </p:par>
                      </p:childTnLst>
                    </p:cTn>
                  </p:par>
                  <p:par>
                    <p:cTn id="15" fill="hold">
                      <p:stCondLst>
                        <p:cond delay="indefinite"/>
                      </p:stCondLst>
                      <p:childTnLst>
                        <p:par>
                          <p:cTn id="16" fill="hold">
                            <p:stCondLst>
                              <p:cond delay="0"/>
                            </p:stCondLst>
                            <p:childTnLst>
                              <p:par>
                                <p:cTn id="17" presetID="6" presetClass="emph" presetSubtype="0" fill="hold" nodeType="clickEffect">
                                  <p:stCondLst>
                                    <p:cond delay="0"/>
                                  </p:stCondLst>
                                  <p:childTnLst>
                                    <p:animScale>
                                      <p:cBhvr>
                                        <p:cTn id="18" dur="2000" fill="hold"/>
                                        <p:tgtEl>
                                          <p:spTgt spid="10"/>
                                        </p:tgtEl>
                                      </p:cBhvr>
                                      <p:by x="150000" y="150000"/>
                                    </p:animScale>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animEffect transition="in" filter="fade">
                                      <p:cBhvr>
                                        <p:cTn id="25" dur="500"/>
                                        <p:tgtEl>
                                          <p:spTgt spid="11"/>
                                        </p:tgtEl>
                                      </p:cBhvr>
                                    </p:animEffect>
                                  </p:childTnLst>
                                </p:cTn>
                              </p:par>
                              <p:par>
                                <p:cTn id="26" presetID="31" presetClass="entr" presetSubtype="0"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anim calcmode="lin" valueType="num">
                                      <p:cBhvr>
                                        <p:cTn id="28" dur="1000" fill="hold"/>
                                        <p:tgtEl>
                                          <p:spTgt spid="24"/>
                                        </p:tgtEl>
                                        <p:attrNameLst>
                                          <p:attrName>ppt_w</p:attrName>
                                        </p:attrNameLst>
                                      </p:cBhvr>
                                      <p:tavLst>
                                        <p:tav tm="0">
                                          <p:val>
                                            <p:fltVal val="0"/>
                                          </p:val>
                                        </p:tav>
                                        <p:tav tm="100000">
                                          <p:val>
                                            <p:strVal val="#ppt_w"/>
                                          </p:val>
                                        </p:tav>
                                      </p:tavLst>
                                    </p:anim>
                                    <p:anim calcmode="lin" valueType="num">
                                      <p:cBhvr>
                                        <p:cTn id="29" dur="1000" fill="hold"/>
                                        <p:tgtEl>
                                          <p:spTgt spid="24"/>
                                        </p:tgtEl>
                                        <p:attrNameLst>
                                          <p:attrName>ppt_h</p:attrName>
                                        </p:attrNameLst>
                                      </p:cBhvr>
                                      <p:tavLst>
                                        <p:tav tm="0">
                                          <p:val>
                                            <p:fltVal val="0"/>
                                          </p:val>
                                        </p:tav>
                                        <p:tav tm="100000">
                                          <p:val>
                                            <p:strVal val="#ppt_h"/>
                                          </p:val>
                                        </p:tav>
                                      </p:tavLst>
                                    </p:anim>
                                    <p:anim calcmode="lin" valueType="num">
                                      <p:cBhvr>
                                        <p:cTn id="30" dur="1000" fill="hold"/>
                                        <p:tgtEl>
                                          <p:spTgt spid="24"/>
                                        </p:tgtEl>
                                        <p:attrNameLst>
                                          <p:attrName>style.rotation</p:attrName>
                                        </p:attrNameLst>
                                      </p:cBhvr>
                                      <p:tavLst>
                                        <p:tav tm="0">
                                          <p:val>
                                            <p:fltVal val="90"/>
                                          </p:val>
                                        </p:tav>
                                        <p:tav tm="100000">
                                          <p:val>
                                            <p:fltVal val="0"/>
                                          </p:val>
                                        </p:tav>
                                      </p:tavLst>
                                    </p:anim>
                                    <p:animEffect transition="in" filter="fade">
                                      <p:cBhvr>
                                        <p:cTn id="31" dur="10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xit" presetSubtype="4" fill="hold" nodeType="clickEffect">
                                  <p:stCondLst>
                                    <p:cond delay="0"/>
                                  </p:stCondLst>
                                  <p:childTnLst>
                                    <p:anim calcmode="lin" valueType="num">
                                      <p:cBhvr additive="base">
                                        <p:cTn id="35" dur="500"/>
                                        <p:tgtEl>
                                          <p:spTgt spid="7"/>
                                        </p:tgtEl>
                                        <p:attrNameLst>
                                          <p:attrName>ppt_x</p:attrName>
                                        </p:attrNameLst>
                                      </p:cBhvr>
                                      <p:tavLst>
                                        <p:tav tm="0">
                                          <p:val>
                                            <p:strVal val="ppt_x"/>
                                          </p:val>
                                        </p:tav>
                                        <p:tav tm="100000">
                                          <p:val>
                                            <p:strVal val="ppt_x"/>
                                          </p:val>
                                        </p:tav>
                                      </p:tavLst>
                                    </p:anim>
                                    <p:anim calcmode="lin" valueType="num">
                                      <p:cBhvr additive="base">
                                        <p:cTn id="36" dur="500"/>
                                        <p:tgtEl>
                                          <p:spTgt spid="7"/>
                                        </p:tgtEl>
                                        <p:attrNameLst>
                                          <p:attrName>ppt_y</p:attrName>
                                        </p:attrNameLst>
                                      </p:cBhvr>
                                      <p:tavLst>
                                        <p:tav tm="0">
                                          <p:val>
                                            <p:strVal val="ppt_y"/>
                                          </p:val>
                                        </p:tav>
                                        <p:tav tm="100000">
                                          <p:val>
                                            <p:strVal val="1+ppt_h/2"/>
                                          </p:val>
                                        </p:tav>
                                      </p:tavLst>
                                    </p:anim>
                                    <p:set>
                                      <p:cBhvr>
                                        <p:cTn id="37" dur="1" fill="hold">
                                          <p:stCondLst>
                                            <p:cond delay="499"/>
                                          </p:stCondLst>
                                        </p:cTn>
                                        <p:tgtEl>
                                          <p:spTgt spid="7"/>
                                        </p:tgtEl>
                                        <p:attrNameLst>
                                          <p:attrName>style.visibility</p:attrName>
                                        </p:attrNameLst>
                                      </p:cBhvr>
                                      <p:to>
                                        <p:strVal val="hidden"/>
                                      </p:to>
                                    </p:set>
                                  </p:childTnLst>
                                </p:cTn>
                              </p:par>
                              <p:par>
                                <p:cTn id="38" presetID="2" presetClass="exit" presetSubtype="4" fill="hold" nodeType="withEffect">
                                  <p:stCondLst>
                                    <p:cond delay="0"/>
                                  </p:stCondLst>
                                  <p:childTnLst>
                                    <p:anim calcmode="lin" valueType="num">
                                      <p:cBhvr additive="base">
                                        <p:cTn id="39" dur="500"/>
                                        <p:tgtEl>
                                          <p:spTgt spid="8"/>
                                        </p:tgtEl>
                                        <p:attrNameLst>
                                          <p:attrName>ppt_x</p:attrName>
                                        </p:attrNameLst>
                                      </p:cBhvr>
                                      <p:tavLst>
                                        <p:tav tm="0">
                                          <p:val>
                                            <p:strVal val="ppt_x"/>
                                          </p:val>
                                        </p:tav>
                                        <p:tav tm="100000">
                                          <p:val>
                                            <p:strVal val="ppt_x"/>
                                          </p:val>
                                        </p:tav>
                                      </p:tavLst>
                                    </p:anim>
                                    <p:anim calcmode="lin" valueType="num">
                                      <p:cBhvr additive="base">
                                        <p:cTn id="40" dur="500"/>
                                        <p:tgtEl>
                                          <p:spTgt spid="8"/>
                                        </p:tgtEl>
                                        <p:attrNameLst>
                                          <p:attrName>ppt_y</p:attrName>
                                        </p:attrNameLst>
                                      </p:cBhvr>
                                      <p:tavLst>
                                        <p:tav tm="0">
                                          <p:val>
                                            <p:strVal val="ppt_y"/>
                                          </p:val>
                                        </p:tav>
                                        <p:tav tm="100000">
                                          <p:val>
                                            <p:strVal val="1+ppt_h/2"/>
                                          </p:val>
                                        </p:tav>
                                      </p:tavLst>
                                    </p:anim>
                                    <p:set>
                                      <p:cBhvr>
                                        <p:cTn id="41" dur="1" fill="hold">
                                          <p:stCondLst>
                                            <p:cond delay="499"/>
                                          </p:stCondLst>
                                        </p:cTn>
                                        <p:tgtEl>
                                          <p:spTgt spid="8"/>
                                        </p:tgtEl>
                                        <p:attrNameLst>
                                          <p:attrName>style.visibility</p:attrName>
                                        </p:attrNameLst>
                                      </p:cBhvr>
                                      <p:to>
                                        <p:strVal val="hidden"/>
                                      </p:to>
                                    </p:set>
                                  </p:childTnLst>
                                </p:cTn>
                              </p:par>
                              <p:par>
                                <p:cTn id="42" presetID="2" presetClass="exit" presetSubtype="4" fill="hold" nodeType="withEffect">
                                  <p:stCondLst>
                                    <p:cond delay="0"/>
                                  </p:stCondLst>
                                  <p:childTnLst>
                                    <p:anim calcmode="lin" valueType="num">
                                      <p:cBhvr additive="base">
                                        <p:cTn id="43" dur="500"/>
                                        <p:tgtEl>
                                          <p:spTgt spid="9"/>
                                        </p:tgtEl>
                                        <p:attrNameLst>
                                          <p:attrName>ppt_x</p:attrName>
                                        </p:attrNameLst>
                                      </p:cBhvr>
                                      <p:tavLst>
                                        <p:tav tm="0">
                                          <p:val>
                                            <p:strVal val="ppt_x"/>
                                          </p:val>
                                        </p:tav>
                                        <p:tav tm="100000">
                                          <p:val>
                                            <p:strVal val="ppt_x"/>
                                          </p:val>
                                        </p:tav>
                                      </p:tavLst>
                                    </p:anim>
                                    <p:anim calcmode="lin" valueType="num">
                                      <p:cBhvr additive="base">
                                        <p:cTn id="44" dur="500"/>
                                        <p:tgtEl>
                                          <p:spTgt spid="9"/>
                                        </p:tgtEl>
                                        <p:attrNameLst>
                                          <p:attrName>ppt_y</p:attrName>
                                        </p:attrNameLst>
                                      </p:cBhvr>
                                      <p:tavLst>
                                        <p:tav tm="0">
                                          <p:val>
                                            <p:strVal val="ppt_y"/>
                                          </p:val>
                                        </p:tav>
                                        <p:tav tm="100000">
                                          <p:val>
                                            <p:strVal val="1+ppt_h/2"/>
                                          </p:val>
                                        </p:tav>
                                      </p:tavLst>
                                    </p:anim>
                                    <p:set>
                                      <p:cBhvr>
                                        <p:cTn id="45" dur="1" fill="hold">
                                          <p:stCondLst>
                                            <p:cond delay="499"/>
                                          </p:stCondLst>
                                        </p:cTn>
                                        <p:tgtEl>
                                          <p:spTgt spid="9"/>
                                        </p:tgtEl>
                                        <p:attrNameLst>
                                          <p:attrName>style.visibility</p:attrName>
                                        </p:attrNameLst>
                                      </p:cBhvr>
                                      <p:to>
                                        <p:strVal val="hidden"/>
                                      </p:to>
                                    </p:set>
                                  </p:childTnLst>
                                </p:cTn>
                              </p:par>
                              <p:par>
                                <p:cTn id="46" presetID="2" presetClass="exit" presetSubtype="4" fill="hold" nodeType="withEffect">
                                  <p:stCondLst>
                                    <p:cond delay="0"/>
                                  </p:stCondLst>
                                  <p:childTnLst>
                                    <p:anim calcmode="lin" valueType="num">
                                      <p:cBhvr additive="base">
                                        <p:cTn id="47" dur="500"/>
                                        <p:tgtEl>
                                          <p:spTgt spid="10"/>
                                        </p:tgtEl>
                                        <p:attrNameLst>
                                          <p:attrName>ppt_x</p:attrName>
                                        </p:attrNameLst>
                                      </p:cBhvr>
                                      <p:tavLst>
                                        <p:tav tm="0">
                                          <p:val>
                                            <p:strVal val="ppt_x"/>
                                          </p:val>
                                        </p:tav>
                                        <p:tav tm="100000">
                                          <p:val>
                                            <p:strVal val="ppt_x"/>
                                          </p:val>
                                        </p:tav>
                                      </p:tavLst>
                                    </p:anim>
                                    <p:anim calcmode="lin" valueType="num">
                                      <p:cBhvr additive="base">
                                        <p:cTn id="48" dur="500"/>
                                        <p:tgtEl>
                                          <p:spTgt spid="10"/>
                                        </p:tgtEl>
                                        <p:attrNameLst>
                                          <p:attrName>ppt_y</p:attrName>
                                        </p:attrNameLst>
                                      </p:cBhvr>
                                      <p:tavLst>
                                        <p:tav tm="0">
                                          <p:val>
                                            <p:strVal val="ppt_y"/>
                                          </p:val>
                                        </p:tav>
                                        <p:tav tm="100000">
                                          <p:val>
                                            <p:strVal val="1+ppt_h/2"/>
                                          </p:val>
                                        </p:tav>
                                      </p:tavLst>
                                    </p:anim>
                                    <p:set>
                                      <p:cBhvr>
                                        <p:cTn id="49" dur="1" fill="hold">
                                          <p:stCondLst>
                                            <p:cond delay="499"/>
                                          </p:stCondLst>
                                        </p:cTn>
                                        <p:tgtEl>
                                          <p:spTgt spid="10"/>
                                        </p:tgtEl>
                                        <p:attrNameLst>
                                          <p:attrName>style.visibility</p:attrName>
                                        </p:attrNameLst>
                                      </p:cBhvr>
                                      <p:to>
                                        <p:strVal val="hidden"/>
                                      </p:to>
                                    </p:set>
                                  </p:childTnLst>
                                </p:cTn>
                              </p:par>
                              <p:par>
                                <p:cTn id="50" presetID="2" presetClass="exit" presetSubtype="4" fill="hold" nodeType="withEffect">
                                  <p:stCondLst>
                                    <p:cond delay="0"/>
                                  </p:stCondLst>
                                  <p:childTnLst>
                                    <p:anim calcmode="lin" valueType="num">
                                      <p:cBhvr additive="base">
                                        <p:cTn id="51" dur="500"/>
                                        <p:tgtEl>
                                          <p:spTgt spid="5"/>
                                        </p:tgtEl>
                                        <p:attrNameLst>
                                          <p:attrName>ppt_x</p:attrName>
                                        </p:attrNameLst>
                                      </p:cBhvr>
                                      <p:tavLst>
                                        <p:tav tm="0">
                                          <p:val>
                                            <p:strVal val="ppt_x"/>
                                          </p:val>
                                        </p:tav>
                                        <p:tav tm="100000">
                                          <p:val>
                                            <p:strVal val="ppt_x"/>
                                          </p:val>
                                        </p:tav>
                                      </p:tavLst>
                                    </p:anim>
                                    <p:anim calcmode="lin" valueType="num">
                                      <p:cBhvr additive="base">
                                        <p:cTn id="52" dur="500"/>
                                        <p:tgtEl>
                                          <p:spTgt spid="5"/>
                                        </p:tgtEl>
                                        <p:attrNameLst>
                                          <p:attrName>ppt_y</p:attrName>
                                        </p:attrNameLst>
                                      </p:cBhvr>
                                      <p:tavLst>
                                        <p:tav tm="0">
                                          <p:val>
                                            <p:strVal val="ppt_y"/>
                                          </p:val>
                                        </p:tav>
                                        <p:tav tm="100000">
                                          <p:val>
                                            <p:strVal val="1+ppt_h/2"/>
                                          </p:val>
                                        </p:tav>
                                      </p:tavLst>
                                    </p:anim>
                                    <p:set>
                                      <p:cBhvr>
                                        <p:cTn id="53" dur="1" fill="hold">
                                          <p:stCondLst>
                                            <p:cond delay="499"/>
                                          </p:stCondLst>
                                        </p:cTn>
                                        <p:tgtEl>
                                          <p:spTgt spid="5"/>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nodeType="clickEffect">
                                  <p:stCondLst>
                                    <p:cond delay="0"/>
                                  </p:stCondLst>
                                  <p:childTnLst>
                                    <p:set>
                                      <p:cBhvr>
                                        <p:cTn id="57" dur="1" fill="hold">
                                          <p:stCondLst>
                                            <p:cond delay="0"/>
                                          </p:stCondLst>
                                        </p:cTn>
                                        <p:tgtEl>
                                          <p:spTgt spid="20"/>
                                        </p:tgtEl>
                                        <p:attrNameLst>
                                          <p:attrName>style.visibility</p:attrName>
                                        </p:attrNameLst>
                                      </p:cBhvr>
                                      <p:to>
                                        <p:strVal val="visible"/>
                                      </p:to>
                                    </p:set>
                                    <p:anim calcmode="lin" valueType="num">
                                      <p:cBhvr>
                                        <p:cTn id="58" dur="500" fill="hold"/>
                                        <p:tgtEl>
                                          <p:spTgt spid="20"/>
                                        </p:tgtEl>
                                        <p:attrNameLst>
                                          <p:attrName>ppt_w</p:attrName>
                                        </p:attrNameLst>
                                      </p:cBhvr>
                                      <p:tavLst>
                                        <p:tav tm="0">
                                          <p:val>
                                            <p:fltVal val="0"/>
                                          </p:val>
                                        </p:tav>
                                        <p:tav tm="100000">
                                          <p:val>
                                            <p:strVal val="#ppt_w"/>
                                          </p:val>
                                        </p:tav>
                                      </p:tavLst>
                                    </p:anim>
                                    <p:anim calcmode="lin" valueType="num">
                                      <p:cBhvr>
                                        <p:cTn id="59" dur="500" fill="hold"/>
                                        <p:tgtEl>
                                          <p:spTgt spid="20"/>
                                        </p:tgtEl>
                                        <p:attrNameLst>
                                          <p:attrName>ppt_h</p:attrName>
                                        </p:attrNameLst>
                                      </p:cBhvr>
                                      <p:tavLst>
                                        <p:tav tm="0">
                                          <p:val>
                                            <p:fltVal val="0"/>
                                          </p:val>
                                        </p:tav>
                                        <p:tav tm="100000">
                                          <p:val>
                                            <p:strVal val="#ppt_h"/>
                                          </p:val>
                                        </p:tav>
                                      </p:tavLst>
                                    </p:anim>
                                    <p:animEffect transition="in" filter="fade">
                                      <p:cBhvr>
                                        <p:cTn id="60" dur="500"/>
                                        <p:tgtEl>
                                          <p:spTgt spid="20"/>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xit" presetSubtype="4" fill="hold" grpId="1" nodeType="clickEffect">
                                  <p:stCondLst>
                                    <p:cond delay="0"/>
                                  </p:stCondLst>
                                  <p:childTnLst>
                                    <p:anim calcmode="lin" valueType="num">
                                      <p:cBhvr additive="base">
                                        <p:cTn id="64" dur="500"/>
                                        <p:tgtEl>
                                          <p:spTgt spid="24"/>
                                        </p:tgtEl>
                                        <p:attrNameLst>
                                          <p:attrName>ppt_x</p:attrName>
                                        </p:attrNameLst>
                                      </p:cBhvr>
                                      <p:tavLst>
                                        <p:tav tm="0">
                                          <p:val>
                                            <p:strVal val="ppt_x"/>
                                          </p:val>
                                        </p:tav>
                                        <p:tav tm="100000">
                                          <p:val>
                                            <p:strVal val="ppt_x"/>
                                          </p:val>
                                        </p:tav>
                                      </p:tavLst>
                                    </p:anim>
                                    <p:anim calcmode="lin" valueType="num">
                                      <p:cBhvr additive="base">
                                        <p:cTn id="65" dur="500"/>
                                        <p:tgtEl>
                                          <p:spTgt spid="24"/>
                                        </p:tgtEl>
                                        <p:attrNameLst>
                                          <p:attrName>ppt_y</p:attrName>
                                        </p:attrNameLst>
                                      </p:cBhvr>
                                      <p:tavLst>
                                        <p:tav tm="0">
                                          <p:val>
                                            <p:strVal val="ppt_y"/>
                                          </p:val>
                                        </p:tav>
                                        <p:tav tm="100000">
                                          <p:val>
                                            <p:strVal val="1+ppt_h/2"/>
                                          </p:val>
                                        </p:tav>
                                      </p:tavLst>
                                    </p:anim>
                                    <p:set>
                                      <p:cBhvr>
                                        <p:cTn id="66" dur="1" fill="hold">
                                          <p:stCondLst>
                                            <p:cond delay="499"/>
                                          </p:stCondLst>
                                        </p:cTn>
                                        <p:tgtEl>
                                          <p:spTgt spid="24"/>
                                        </p:tgtEl>
                                        <p:attrNameLst>
                                          <p:attrName>style.visibility</p:attrName>
                                        </p:attrNameLst>
                                      </p:cBhvr>
                                      <p:to>
                                        <p:strVal val="hidden"/>
                                      </p:to>
                                    </p:set>
                                  </p:childTnLst>
                                </p:cTn>
                              </p:par>
                              <p:par>
                                <p:cTn id="67" presetID="2" presetClass="exit" presetSubtype="4" fill="hold" nodeType="withEffect">
                                  <p:stCondLst>
                                    <p:cond delay="0"/>
                                  </p:stCondLst>
                                  <p:childTnLst>
                                    <p:anim calcmode="lin" valueType="num">
                                      <p:cBhvr additive="base">
                                        <p:cTn id="68" dur="500"/>
                                        <p:tgtEl>
                                          <p:spTgt spid="20"/>
                                        </p:tgtEl>
                                        <p:attrNameLst>
                                          <p:attrName>ppt_x</p:attrName>
                                        </p:attrNameLst>
                                      </p:cBhvr>
                                      <p:tavLst>
                                        <p:tav tm="0">
                                          <p:val>
                                            <p:strVal val="ppt_x"/>
                                          </p:val>
                                        </p:tav>
                                        <p:tav tm="100000">
                                          <p:val>
                                            <p:strVal val="ppt_x"/>
                                          </p:val>
                                        </p:tav>
                                      </p:tavLst>
                                    </p:anim>
                                    <p:anim calcmode="lin" valueType="num">
                                      <p:cBhvr additive="base">
                                        <p:cTn id="69" dur="500"/>
                                        <p:tgtEl>
                                          <p:spTgt spid="20"/>
                                        </p:tgtEl>
                                        <p:attrNameLst>
                                          <p:attrName>ppt_y</p:attrName>
                                        </p:attrNameLst>
                                      </p:cBhvr>
                                      <p:tavLst>
                                        <p:tav tm="0">
                                          <p:val>
                                            <p:strVal val="ppt_y"/>
                                          </p:val>
                                        </p:tav>
                                        <p:tav tm="100000">
                                          <p:val>
                                            <p:strVal val="1+ppt_h/2"/>
                                          </p:val>
                                        </p:tav>
                                      </p:tavLst>
                                    </p:anim>
                                    <p:set>
                                      <p:cBhvr>
                                        <p:cTn id="70" dur="1" fill="hold">
                                          <p:stCondLst>
                                            <p:cond delay="499"/>
                                          </p:stCondLst>
                                        </p:cTn>
                                        <p:tgtEl>
                                          <p:spTgt spid="20"/>
                                        </p:tgtEl>
                                        <p:attrNameLst>
                                          <p:attrName>style.visibility</p:attrName>
                                        </p:attrNameLst>
                                      </p:cBhvr>
                                      <p:to>
                                        <p:strVal val="hidden"/>
                                      </p:to>
                                    </p:set>
                                  </p:childTnLst>
                                </p:cTn>
                              </p:par>
                              <p:par>
                                <p:cTn id="71" presetID="31" presetClass="entr" presetSubtype="0" fill="hold" grpId="0" nodeType="withEffect">
                                  <p:stCondLst>
                                    <p:cond delay="0"/>
                                  </p:stCondLst>
                                  <p:childTnLst>
                                    <p:set>
                                      <p:cBhvr>
                                        <p:cTn id="72" dur="1" fill="hold">
                                          <p:stCondLst>
                                            <p:cond delay="0"/>
                                          </p:stCondLst>
                                        </p:cTn>
                                        <p:tgtEl>
                                          <p:spTgt spid="33"/>
                                        </p:tgtEl>
                                        <p:attrNameLst>
                                          <p:attrName>style.visibility</p:attrName>
                                        </p:attrNameLst>
                                      </p:cBhvr>
                                      <p:to>
                                        <p:strVal val="visible"/>
                                      </p:to>
                                    </p:set>
                                    <p:anim calcmode="lin" valueType="num">
                                      <p:cBhvr>
                                        <p:cTn id="73" dur="1000" fill="hold"/>
                                        <p:tgtEl>
                                          <p:spTgt spid="33"/>
                                        </p:tgtEl>
                                        <p:attrNameLst>
                                          <p:attrName>ppt_w</p:attrName>
                                        </p:attrNameLst>
                                      </p:cBhvr>
                                      <p:tavLst>
                                        <p:tav tm="0">
                                          <p:val>
                                            <p:fltVal val="0"/>
                                          </p:val>
                                        </p:tav>
                                        <p:tav tm="100000">
                                          <p:val>
                                            <p:strVal val="#ppt_w"/>
                                          </p:val>
                                        </p:tav>
                                      </p:tavLst>
                                    </p:anim>
                                    <p:anim calcmode="lin" valueType="num">
                                      <p:cBhvr>
                                        <p:cTn id="74" dur="1000" fill="hold"/>
                                        <p:tgtEl>
                                          <p:spTgt spid="33"/>
                                        </p:tgtEl>
                                        <p:attrNameLst>
                                          <p:attrName>ppt_h</p:attrName>
                                        </p:attrNameLst>
                                      </p:cBhvr>
                                      <p:tavLst>
                                        <p:tav tm="0">
                                          <p:val>
                                            <p:fltVal val="0"/>
                                          </p:val>
                                        </p:tav>
                                        <p:tav tm="100000">
                                          <p:val>
                                            <p:strVal val="#ppt_h"/>
                                          </p:val>
                                        </p:tav>
                                      </p:tavLst>
                                    </p:anim>
                                    <p:anim calcmode="lin" valueType="num">
                                      <p:cBhvr>
                                        <p:cTn id="75" dur="1000" fill="hold"/>
                                        <p:tgtEl>
                                          <p:spTgt spid="33"/>
                                        </p:tgtEl>
                                        <p:attrNameLst>
                                          <p:attrName>style.rotation</p:attrName>
                                        </p:attrNameLst>
                                      </p:cBhvr>
                                      <p:tavLst>
                                        <p:tav tm="0">
                                          <p:val>
                                            <p:fltVal val="90"/>
                                          </p:val>
                                        </p:tav>
                                        <p:tav tm="100000">
                                          <p:val>
                                            <p:fltVal val="0"/>
                                          </p:val>
                                        </p:tav>
                                      </p:tavLst>
                                    </p:anim>
                                    <p:animEffect transition="in" filter="fade">
                                      <p:cBhvr>
                                        <p:cTn id="76" dur="1000"/>
                                        <p:tgtEl>
                                          <p:spTgt spid="33"/>
                                        </p:tgtEl>
                                      </p:cBhvr>
                                    </p:animEffect>
                                  </p:childTnLst>
                                </p:cTn>
                              </p:par>
                            </p:childTnLst>
                          </p:cTn>
                        </p:par>
                      </p:childTnLst>
                    </p:cTn>
                  </p:par>
                  <p:par>
                    <p:cTn id="77" fill="hold">
                      <p:stCondLst>
                        <p:cond delay="indefinite"/>
                      </p:stCondLst>
                      <p:childTnLst>
                        <p:par>
                          <p:cTn id="78" fill="hold">
                            <p:stCondLst>
                              <p:cond delay="0"/>
                            </p:stCondLst>
                            <p:childTnLst>
                              <p:par>
                                <p:cTn id="79" presetID="2" presetClass="exit" presetSubtype="4" fill="hold" grpId="1" nodeType="clickEffect">
                                  <p:stCondLst>
                                    <p:cond delay="0"/>
                                  </p:stCondLst>
                                  <p:childTnLst>
                                    <p:anim calcmode="lin" valueType="num">
                                      <p:cBhvr additive="base">
                                        <p:cTn id="80" dur="500"/>
                                        <p:tgtEl>
                                          <p:spTgt spid="33"/>
                                        </p:tgtEl>
                                        <p:attrNameLst>
                                          <p:attrName>ppt_x</p:attrName>
                                        </p:attrNameLst>
                                      </p:cBhvr>
                                      <p:tavLst>
                                        <p:tav tm="0">
                                          <p:val>
                                            <p:strVal val="ppt_x"/>
                                          </p:val>
                                        </p:tav>
                                        <p:tav tm="100000">
                                          <p:val>
                                            <p:strVal val="ppt_x"/>
                                          </p:val>
                                        </p:tav>
                                      </p:tavLst>
                                    </p:anim>
                                    <p:anim calcmode="lin" valueType="num">
                                      <p:cBhvr additive="base">
                                        <p:cTn id="81" dur="500"/>
                                        <p:tgtEl>
                                          <p:spTgt spid="33"/>
                                        </p:tgtEl>
                                        <p:attrNameLst>
                                          <p:attrName>ppt_y</p:attrName>
                                        </p:attrNameLst>
                                      </p:cBhvr>
                                      <p:tavLst>
                                        <p:tav tm="0">
                                          <p:val>
                                            <p:strVal val="ppt_y"/>
                                          </p:val>
                                        </p:tav>
                                        <p:tav tm="100000">
                                          <p:val>
                                            <p:strVal val="1+ppt_h/2"/>
                                          </p:val>
                                        </p:tav>
                                      </p:tavLst>
                                    </p:anim>
                                    <p:set>
                                      <p:cBhvr>
                                        <p:cTn id="82" dur="1" fill="hold">
                                          <p:stCondLst>
                                            <p:cond delay="499"/>
                                          </p:stCondLst>
                                        </p:cTn>
                                        <p:tgtEl>
                                          <p:spTgt spid="33"/>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53" presetClass="entr" presetSubtype="16" fill="hold" nodeType="clickEffect">
                                  <p:stCondLst>
                                    <p:cond delay="0"/>
                                  </p:stCondLst>
                                  <p:childTnLst>
                                    <p:set>
                                      <p:cBhvr>
                                        <p:cTn id="86" dur="1" fill="hold">
                                          <p:stCondLst>
                                            <p:cond delay="0"/>
                                          </p:stCondLst>
                                        </p:cTn>
                                        <p:tgtEl>
                                          <p:spTgt spid="30"/>
                                        </p:tgtEl>
                                        <p:attrNameLst>
                                          <p:attrName>style.visibility</p:attrName>
                                        </p:attrNameLst>
                                      </p:cBhvr>
                                      <p:to>
                                        <p:strVal val="visible"/>
                                      </p:to>
                                    </p:set>
                                    <p:anim calcmode="lin" valueType="num">
                                      <p:cBhvr>
                                        <p:cTn id="87" dur="500" fill="hold"/>
                                        <p:tgtEl>
                                          <p:spTgt spid="30"/>
                                        </p:tgtEl>
                                        <p:attrNameLst>
                                          <p:attrName>ppt_w</p:attrName>
                                        </p:attrNameLst>
                                      </p:cBhvr>
                                      <p:tavLst>
                                        <p:tav tm="0">
                                          <p:val>
                                            <p:fltVal val="0"/>
                                          </p:val>
                                        </p:tav>
                                        <p:tav tm="100000">
                                          <p:val>
                                            <p:strVal val="#ppt_w"/>
                                          </p:val>
                                        </p:tav>
                                      </p:tavLst>
                                    </p:anim>
                                    <p:anim calcmode="lin" valueType="num">
                                      <p:cBhvr>
                                        <p:cTn id="88" dur="500" fill="hold"/>
                                        <p:tgtEl>
                                          <p:spTgt spid="30"/>
                                        </p:tgtEl>
                                        <p:attrNameLst>
                                          <p:attrName>ppt_h</p:attrName>
                                        </p:attrNameLst>
                                      </p:cBhvr>
                                      <p:tavLst>
                                        <p:tav tm="0">
                                          <p:val>
                                            <p:fltVal val="0"/>
                                          </p:val>
                                        </p:tav>
                                        <p:tav tm="100000">
                                          <p:val>
                                            <p:strVal val="#ppt_h"/>
                                          </p:val>
                                        </p:tav>
                                      </p:tavLst>
                                    </p:anim>
                                    <p:animEffect transition="in" filter="fade">
                                      <p:cBhvr>
                                        <p:cTn id="89" dur="500"/>
                                        <p:tgtEl>
                                          <p:spTgt spid="30"/>
                                        </p:tgtEl>
                                      </p:cBhvr>
                                    </p:animEffect>
                                  </p:childTnLst>
                                </p:cTn>
                              </p:par>
                              <p:par>
                                <p:cTn id="90" presetID="31" presetClass="entr" presetSubtype="0" fill="hold" grpId="0" nodeType="withEffect">
                                  <p:stCondLst>
                                    <p:cond delay="0"/>
                                  </p:stCondLst>
                                  <p:childTnLst>
                                    <p:set>
                                      <p:cBhvr>
                                        <p:cTn id="91" dur="1" fill="hold">
                                          <p:stCondLst>
                                            <p:cond delay="0"/>
                                          </p:stCondLst>
                                        </p:cTn>
                                        <p:tgtEl>
                                          <p:spTgt spid="34"/>
                                        </p:tgtEl>
                                        <p:attrNameLst>
                                          <p:attrName>style.visibility</p:attrName>
                                        </p:attrNameLst>
                                      </p:cBhvr>
                                      <p:to>
                                        <p:strVal val="visible"/>
                                      </p:to>
                                    </p:set>
                                    <p:anim calcmode="lin" valueType="num">
                                      <p:cBhvr>
                                        <p:cTn id="92" dur="1000" fill="hold"/>
                                        <p:tgtEl>
                                          <p:spTgt spid="34"/>
                                        </p:tgtEl>
                                        <p:attrNameLst>
                                          <p:attrName>ppt_w</p:attrName>
                                        </p:attrNameLst>
                                      </p:cBhvr>
                                      <p:tavLst>
                                        <p:tav tm="0">
                                          <p:val>
                                            <p:fltVal val="0"/>
                                          </p:val>
                                        </p:tav>
                                        <p:tav tm="100000">
                                          <p:val>
                                            <p:strVal val="#ppt_w"/>
                                          </p:val>
                                        </p:tav>
                                      </p:tavLst>
                                    </p:anim>
                                    <p:anim calcmode="lin" valueType="num">
                                      <p:cBhvr>
                                        <p:cTn id="93" dur="1000" fill="hold"/>
                                        <p:tgtEl>
                                          <p:spTgt spid="34"/>
                                        </p:tgtEl>
                                        <p:attrNameLst>
                                          <p:attrName>ppt_h</p:attrName>
                                        </p:attrNameLst>
                                      </p:cBhvr>
                                      <p:tavLst>
                                        <p:tav tm="0">
                                          <p:val>
                                            <p:fltVal val="0"/>
                                          </p:val>
                                        </p:tav>
                                        <p:tav tm="100000">
                                          <p:val>
                                            <p:strVal val="#ppt_h"/>
                                          </p:val>
                                        </p:tav>
                                      </p:tavLst>
                                    </p:anim>
                                    <p:anim calcmode="lin" valueType="num">
                                      <p:cBhvr>
                                        <p:cTn id="94" dur="1000" fill="hold"/>
                                        <p:tgtEl>
                                          <p:spTgt spid="34"/>
                                        </p:tgtEl>
                                        <p:attrNameLst>
                                          <p:attrName>style.rotation</p:attrName>
                                        </p:attrNameLst>
                                      </p:cBhvr>
                                      <p:tavLst>
                                        <p:tav tm="0">
                                          <p:val>
                                            <p:fltVal val="90"/>
                                          </p:val>
                                        </p:tav>
                                        <p:tav tm="100000">
                                          <p:val>
                                            <p:fltVal val="0"/>
                                          </p:val>
                                        </p:tav>
                                      </p:tavLst>
                                    </p:anim>
                                    <p:animEffect transition="in" filter="fade">
                                      <p:cBhvr>
                                        <p:cTn id="95" dur="1000"/>
                                        <p:tgtEl>
                                          <p:spTgt spid="34"/>
                                        </p:tgtEl>
                                      </p:cBhvr>
                                    </p:animEffect>
                                  </p:childTnLst>
                                </p:cTn>
                              </p:par>
                            </p:childTnLst>
                          </p:cTn>
                        </p:par>
                      </p:childTnLst>
                    </p:cTn>
                  </p:par>
                  <p:par>
                    <p:cTn id="96" fill="hold">
                      <p:stCondLst>
                        <p:cond delay="indefinite"/>
                      </p:stCondLst>
                      <p:childTnLst>
                        <p:par>
                          <p:cTn id="97" fill="hold">
                            <p:stCondLst>
                              <p:cond delay="0"/>
                            </p:stCondLst>
                            <p:childTnLst>
                              <p:par>
                                <p:cTn id="98" presetID="2" presetClass="exit" presetSubtype="4" fill="hold" grpId="1" nodeType="clickEffect">
                                  <p:stCondLst>
                                    <p:cond delay="0"/>
                                  </p:stCondLst>
                                  <p:childTnLst>
                                    <p:anim calcmode="lin" valueType="num">
                                      <p:cBhvr additive="base">
                                        <p:cTn id="99" dur="500"/>
                                        <p:tgtEl>
                                          <p:spTgt spid="34"/>
                                        </p:tgtEl>
                                        <p:attrNameLst>
                                          <p:attrName>ppt_x</p:attrName>
                                        </p:attrNameLst>
                                      </p:cBhvr>
                                      <p:tavLst>
                                        <p:tav tm="0">
                                          <p:val>
                                            <p:strVal val="ppt_x"/>
                                          </p:val>
                                        </p:tav>
                                        <p:tav tm="100000">
                                          <p:val>
                                            <p:strVal val="ppt_x"/>
                                          </p:val>
                                        </p:tav>
                                      </p:tavLst>
                                    </p:anim>
                                    <p:anim calcmode="lin" valueType="num">
                                      <p:cBhvr additive="base">
                                        <p:cTn id="100" dur="500"/>
                                        <p:tgtEl>
                                          <p:spTgt spid="34"/>
                                        </p:tgtEl>
                                        <p:attrNameLst>
                                          <p:attrName>ppt_y</p:attrName>
                                        </p:attrNameLst>
                                      </p:cBhvr>
                                      <p:tavLst>
                                        <p:tav tm="0">
                                          <p:val>
                                            <p:strVal val="ppt_y"/>
                                          </p:val>
                                        </p:tav>
                                        <p:tav tm="100000">
                                          <p:val>
                                            <p:strVal val="1+ppt_h/2"/>
                                          </p:val>
                                        </p:tav>
                                      </p:tavLst>
                                    </p:anim>
                                    <p:set>
                                      <p:cBhvr>
                                        <p:cTn id="101" dur="1" fill="hold">
                                          <p:stCondLst>
                                            <p:cond delay="499"/>
                                          </p:stCondLst>
                                        </p:cTn>
                                        <p:tgtEl>
                                          <p:spTgt spid="34"/>
                                        </p:tgtEl>
                                        <p:attrNameLst>
                                          <p:attrName>style.visibility</p:attrName>
                                        </p:attrNameLst>
                                      </p:cBhvr>
                                      <p:to>
                                        <p:strVal val="hidden"/>
                                      </p:to>
                                    </p:set>
                                  </p:childTnLst>
                                </p:cTn>
                              </p:par>
                            </p:childTnLst>
                          </p:cTn>
                        </p:par>
                      </p:childTnLst>
                    </p:cTn>
                  </p:par>
                  <p:par>
                    <p:cTn id="102" fill="hold">
                      <p:stCondLst>
                        <p:cond delay="indefinite"/>
                      </p:stCondLst>
                      <p:childTnLst>
                        <p:par>
                          <p:cTn id="103" fill="hold">
                            <p:stCondLst>
                              <p:cond delay="0"/>
                            </p:stCondLst>
                            <p:childTnLst>
                              <p:par>
                                <p:cTn id="104" presetID="2" presetClass="exit" presetSubtype="4" fill="hold" nodeType="clickEffect">
                                  <p:stCondLst>
                                    <p:cond delay="0"/>
                                  </p:stCondLst>
                                  <p:childTnLst>
                                    <p:anim calcmode="lin" valueType="num">
                                      <p:cBhvr additive="base">
                                        <p:cTn id="105" dur="500"/>
                                        <p:tgtEl>
                                          <p:spTgt spid="30"/>
                                        </p:tgtEl>
                                        <p:attrNameLst>
                                          <p:attrName>ppt_x</p:attrName>
                                        </p:attrNameLst>
                                      </p:cBhvr>
                                      <p:tavLst>
                                        <p:tav tm="0">
                                          <p:val>
                                            <p:strVal val="ppt_x"/>
                                          </p:val>
                                        </p:tav>
                                        <p:tav tm="100000">
                                          <p:val>
                                            <p:strVal val="ppt_x"/>
                                          </p:val>
                                        </p:tav>
                                      </p:tavLst>
                                    </p:anim>
                                    <p:anim calcmode="lin" valueType="num">
                                      <p:cBhvr additive="base">
                                        <p:cTn id="106" dur="500"/>
                                        <p:tgtEl>
                                          <p:spTgt spid="30"/>
                                        </p:tgtEl>
                                        <p:attrNameLst>
                                          <p:attrName>ppt_y</p:attrName>
                                        </p:attrNameLst>
                                      </p:cBhvr>
                                      <p:tavLst>
                                        <p:tav tm="0">
                                          <p:val>
                                            <p:strVal val="ppt_y"/>
                                          </p:val>
                                        </p:tav>
                                        <p:tav tm="100000">
                                          <p:val>
                                            <p:strVal val="1+ppt_h/2"/>
                                          </p:val>
                                        </p:tav>
                                      </p:tavLst>
                                    </p:anim>
                                    <p:set>
                                      <p:cBhvr>
                                        <p:cTn id="107" dur="1" fill="hold">
                                          <p:stCondLst>
                                            <p:cond delay="499"/>
                                          </p:stCondLst>
                                        </p:cTn>
                                        <p:tgtEl>
                                          <p:spTgt spid="30"/>
                                        </p:tgtEl>
                                        <p:attrNameLst>
                                          <p:attrName>style.visibility</p:attrName>
                                        </p:attrNameLst>
                                      </p:cBhvr>
                                      <p:to>
                                        <p:strVal val="hidden"/>
                                      </p:to>
                                    </p:set>
                                  </p:childTnLst>
                                </p:cTn>
                              </p:par>
                              <p:par>
                                <p:cTn id="108" presetID="31" presetClass="entr" presetSubtype="0" fill="hold" grpId="0" nodeType="withEffect">
                                  <p:stCondLst>
                                    <p:cond delay="0"/>
                                  </p:stCondLst>
                                  <p:childTnLst>
                                    <p:set>
                                      <p:cBhvr>
                                        <p:cTn id="109" dur="1" fill="hold">
                                          <p:stCondLst>
                                            <p:cond delay="0"/>
                                          </p:stCondLst>
                                        </p:cTn>
                                        <p:tgtEl>
                                          <p:spTgt spid="35"/>
                                        </p:tgtEl>
                                        <p:attrNameLst>
                                          <p:attrName>style.visibility</p:attrName>
                                        </p:attrNameLst>
                                      </p:cBhvr>
                                      <p:to>
                                        <p:strVal val="visible"/>
                                      </p:to>
                                    </p:set>
                                    <p:anim calcmode="lin" valueType="num">
                                      <p:cBhvr>
                                        <p:cTn id="110" dur="1000" fill="hold"/>
                                        <p:tgtEl>
                                          <p:spTgt spid="35"/>
                                        </p:tgtEl>
                                        <p:attrNameLst>
                                          <p:attrName>ppt_w</p:attrName>
                                        </p:attrNameLst>
                                      </p:cBhvr>
                                      <p:tavLst>
                                        <p:tav tm="0">
                                          <p:val>
                                            <p:fltVal val="0"/>
                                          </p:val>
                                        </p:tav>
                                        <p:tav tm="100000">
                                          <p:val>
                                            <p:strVal val="#ppt_w"/>
                                          </p:val>
                                        </p:tav>
                                      </p:tavLst>
                                    </p:anim>
                                    <p:anim calcmode="lin" valueType="num">
                                      <p:cBhvr>
                                        <p:cTn id="111" dur="1000" fill="hold"/>
                                        <p:tgtEl>
                                          <p:spTgt spid="35"/>
                                        </p:tgtEl>
                                        <p:attrNameLst>
                                          <p:attrName>ppt_h</p:attrName>
                                        </p:attrNameLst>
                                      </p:cBhvr>
                                      <p:tavLst>
                                        <p:tav tm="0">
                                          <p:val>
                                            <p:fltVal val="0"/>
                                          </p:val>
                                        </p:tav>
                                        <p:tav tm="100000">
                                          <p:val>
                                            <p:strVal val="#ppt_h"/>
                                          </p:val>
                                        </p:tav>
                                      </p:tavLst>
                                    </p:anim>
                                    <p:anim calcmode="lin" valueType="num">
                                      <p:cBhvr>
                                        <p:cTn id="112" dur="1000" fill="hold"/>
                                        <p:tgtEl>
                                          <p:spTgt spid="35"/>
                                        </p:tgtEl>
                                        <p:attrNameLst>
                                          <p:attrName>style.rotation</p:attrName>
                                        </p:attrNameLst>
                                      </p:cBhvr>
                                      <p:tavLst>
                                        <p:tav tm="0">
                                          <p:val>
                                            <p:fltVal val="90"/>
                                          </p:val>
                                        </p:tav>
                                        <p:tav tm="100000">
                                          <p:val>
                                            <p:fltVal val="0"/>
                                          </p:val>
                                        </p:tav>
                                      </p:tavLst>
                                    </p:anim>
                                    <p:animEffect transition="in" filter="fade">
                                      <p:cBhvr>
                                        <p:cTn id="113" dur="1000"/>
                                        <p:tgtEl>
                                          <p:spTgt spid="35"/>
                                        </p:tgtEl>
                                      </p:cBhvr>
                                    </p:animEffect>
                                  </p:childTnLst>
                                </p:cTn>
                              </p:par>
                            </p:childTnLst>
                          </p:cTn>
                        </p:par>
                      </p:childTnLst>
                    </p:cTn>
                  </p:par>
                  <p:par>
                    <p:cTn id="114" fill="hold">
                      <p:stCondLst>
                        <p:cond delay="indefinite"/>
                      </p:stCondLst>
                      <p:childTnLst>
                        <p:par>
                          <p:cTn id="115" fill="hold">
                            <p:stCondLst>
                              <p:cond delay="0"/>
                            </p:stCondLst>
                            <p:childTnLst>
                              <p:par>
                                <p:cTn id="116" presetID="53" presetClass="entr" presetSubtype="16" fill="hold" nodeType="clickEffect">
                                  <p:stCondLst>
                                    <p:cond delay="0"/>
                                  </p:stCondLst>
                                  <p:childTnLst>
                                    <p:set>
                                      <p:cBhvr>
                                        <p:cTn id="117" dur="1" fill="hold">
                                          <p:stCondLst>
                                            <p:cond delay="0"/>
                                          </p:stCondLst>
                                        </p:cTn>
                                        <p:tgtEl>
                                          <p:spTgt spid="32"/>
                                        </p:tgtEl>
                                        <p:attrNameLst>
                                          <p:attrName>style.visibility</p:attrName>
                                        </p:attrNameLst>
                                      </p:cBhvr>
                                      <p:to>
                                        <p:strVal val="visible"/>
                                      </p:to>
                                    </p:set>
                                    <p:anim calcmode="lin" valueType="num">
                                      <p:cBhvr>
                                        <p:cTn id="118" dur="500" fill="hold"/>
                                        <p:tgtEl>
                                          <p:spTgt spid="32"/>
                                        </p:tgtEl>
                                        <p:attrNameLst>
                                          <p:attrName>ppt_w</p:attrName>
                                        </p:attrNameLst>
                                      </p:cBhvr>
                                      <p:tavLst>
                                        <p:tav tm="0">
                                          <p:val>
                                            <p:fltVal val="0"/>
                                          </p:val>
                                        </p:tav>
                                        <p:tav tm="100000">
                                          <p:val>
                                            <p:strVal val="#ppt_w"/>
                                          </p:val>
                                        </p:tav>
                                      </p:tavLst>
                                    </p:anim>
                                    <p:anim calcmode="lin" valueType="num">
                                      <p:cBhvr>
                                        <p:cTn id="119" dur="500" fill="hold"/>
                                        <p:tgtEl>
                                          <p:spTgt spid="32"/>
                                        </p:tgtEl>
                                        <p:attrNameLst>
                                          <p:attrName>ppt_h</p:attrName>
                                        </p:attrNameLst>
                                      </p:cBhvr>
                                      <p:tavLst>
                                        <p:tav tm="0">
                                          <p:val>
                                            <p:fltVal val="0"/>
                                          </p:val>
                                        </p:tav>
                                        <p:tav tm="100000">
                                          <p:val>
                                            <p:strVal val="#ppt_h"/>
                                          </p:val>
                                        </p:tav>
                                      </p:tavLst>
                                    </p:anim>
                                    <p:animEffect transition="in" filter="fade">
                                      <p:cBhvr>
                                        <p:cTn id="12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4" grpId="1" animBg="1"/>
      <p:bldP spid="33" grpId="0" animBg="1"/>
      <p:bldP spid="33" grpId="1" animBg="1"/>
      <p:bldP spid="34" grpId="0" animBg="1"/>
      <p:bldP spid="34" grpId="1" animBg="1"/>
      <p:bldP spid="3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Map&#10;&#10;Description automatically generated">
            <a:extLst>
              <a:ext uri="{FF2B5EF4-FFF2-40B4-BE49-F238E27FC236}">
                <a16:creationId xmlns:a16="http://schemas.microsoft.com/office/drawing/2014/main" id="{22470BD7-3B2C-408A-956D-D4139E5D090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28875" y="933351"/>
            <a:ext cx="7248525" cy="5610225"/>
          </a:xfrm>
          <a:prstGeom prst="rect">
            <a:avLst/>
          </a:prstGeom>
        </p:spPr>
      </p:pic>
      <p:grpSp>
        <p:nvGrpSpPr>
          <p:cNvPr id="16" name="Group 15">
            <a:extLst>
              <a:ext uri="{FF2B5EF4-FFF2-40B4-BE49-F238E27FC236}">
                <a16:creationId xmlns:a16="http://schemas.microsoft.com/office/drawing/2014/main" id="{E74047E6-77CA-43D6-AF3B-4D7D0A7D3218}"/>
              </a:ext>
            </a:extLst>
          </p:cNvPr>
          <p:cNvGrpSpPr/>
          <p:nvPr/>
        </p:nvGrpSpPr>
        <p:grpSpPr>
          <a:xfrm>
            <a:off x="2554436" y="1905000"/>
            <a:ext cx="7122964" cy="3374036"/>
            <a:chOff x="2554436" y="1905000"/>
            <a:chExt cx="7122964" cy="3374036"/>
          </a:xfrm>
        </p:grpSpPr>
        <p:pic>
          <p:nvPicPr>
            <p:cNvPr id="12" name="Picture 11">
              <a:extLst>
                <a:ext uri="{FF2B5EF4-FFF2-40B4-BE49-F238E27FC236}">
                  <a16:creationId xmlns:a16="http://schemas.microsoft.com/office/drawing/2014/main" id="{10164CF1-28FF-412F-A373-13DE956F55F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554436" y="1905000"/>
              <a:ext cx="7122964" cy="3374036"/>
            </a:xfrm>
            <a:prstGeom prst="rect">
              <a:avLst/>
            </a:prstGeom>
          </p:spPr>
        </p:pic>
        <p:sp>
          <p:nvSpPr>
            <p:cNvPr id="15" name="Rectangle 14">
              <a:extLst>
                <a:ext uri="{FF2B5EF4-FFF2-40B4-BE49-F238E27FC236}">
                  <a16:creationId xmlns:a16="http://schemas.microsoft.com/office/drawing/2014/main" id="{DF1264C7-F0C6-44F5-821F-C2F1553DA747}"/>
                </a:ext>
              </a:extLst>
            </p:cNvPr>
            <p:cNvSpPr/>
            <p:nvPr/>
          </p:nvSpPr>
          <p:spPr bwMode="auto">
            <a:xfrm>
              <a:off x="3810000" y="4953000"/>
              <a:ext cx="304800" cy="258466"/>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pic>
        <p:nvPicPr>
          <p:cNvPr id="20" name="Picture 19">
            <a:extLst>
              <a:ext uri="{FF2B5EF4-FFF2-40B4-BE49-F238E27FC236}">
                <a16:creationId xmlns:a16="http://schemas.microsoft.com/office/drawing/2014/main" id="{0A008BF8-6190-45ED-A244-00AFA38BC73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28600" y="957163"/>
            <a:ext cx="11582400" cy="5448300"/>
          </a:xfrm>
          <a:prstGeom prst="rect">
            <a:avLst/>
          </a:prstGeom>
        </p:spPr>
      </p:pic>
      <p:pic>
        <p:nvPicPr>
          <p:cNvPr id="24" name="Picture 23">
            <a:extLst>
              <a:ext uri="{FF2B5EF4-FFF2-40B4-BE49-F238E27FC236}">
                <a16:creationId xmlns:a16="http://schemas.microsoft.com/office/drawing/2014/main" id="{8161510A-7FC7-4A34-BFCB-D50873EBF390}"/>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28600" y="914400"/>
            <a:ext cx="11582400" cy="5491063"/>
          </a:xfrm>
          <a:prstGeom prst="rect">
            <a:avLst/>
          </a:prstGeom>
        </p:spPr>
      </p:pic>
      <p:pic>
        <p:nvPicPr>
          <p:cNvPr id="32" name="Picture 31" descr="A picture containing text, outdoor, plant&#10;&#10;Description automatically generated">
            <a:extLst>
              <a:ext uri="{FF2B5EF4-FFF2-40B4-BE49-F238E27FC236}">
                <a16:creationId xmlns:a16="http://schemas.microsoft.com/office/drawing/2014/main" id="{DFFE50EE-0BC9-4AA2-949D-70D97650D8A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600200" y="838200"/>
            <a:ext cx="9032119" cy="5943601"/>
          </a:xfrm>
          <a:prstGeom prst="rect">
            <a:avLst/>
          </a:prstGeom>
        </p:spPr>
      </p:pic>
      <p:sp>
        <p:nvSpPr>
          <p:cNvPr id="4" name="Google Shape;228;p6">
            <a:extLst>
              <a:ext uri="{FF2B5EF4-FFF2-40B4-BE49-F238E27FC236}">
                <a16:creationId xmlns:a16="http://schemas.microsoft.com/office/drawing/2014/main" id="{160CDD4A-C9F7-4480-43A5-573ED13226D1}"/>
              </a:ext>
            </a:extLst>
          </p:cNvPr>
          <p:cNvSpPr txBox="1">
            <a:spLocks noGrp="1"/>
          </p:cNvSpPr>
          <p:nvPr>
            <p:ph type="title"/>
          </p:nvPr>
        </p:nvSpPr>
        <p:spPr>
          <a:xfrm>
            <a:off x="609599" y="0"/>
            <a:ext cx="10337417" cy="80446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3300" b="1" dirty="0">
                <a:solidFill>
                  <a:schemeClr val="bg1"/>
                </a:solidFill>
              </a:rPr>
              <a:t>Responding to the Growing Diversity of Users</a:t>
            </a:r>
            <a:endParaRPr sz="3300" b="1" dirty="0">
              <a:solidFill>
                <a:schemeClr val="bg1"/>
              </a:solidFill>
            </a:endParaRPr>
          </a:p>
        </p:txBody>
      </p:sp>
    </p:spTree>
    <p:extLst>
      <p:ext uri="{BB962C8B-B14F-4D97-AF65-F5344CB8AC3E}">
        <p14:creationId xmlns:p14="http://schemas.microsoft.com/office/powerpoint/2010/main" val="665073045"/>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xit" presetSubtype="4" fill="hold" nodeType="clickEffect">
                                  <p:stCondLst>
                                    <p:cond delay="0"/>
                                  </p:stCondLst>
                                  <p:childTnLst>
                                    <p:anim calcmode="lin" valueType="num">
                                      <p:cBhvr additive="base">
                                        <p:cTn id="13" dur="500"/>
                                        <p:tgtEl>
                                          <p:spTgt spid="16"/>
                                        </p:tgtEl>
                                        <p:attrNameLst>
                                          <p:attrName>ppt_x</p:attrName>
                                        </p:attrNameLst>
                                      </p:cBhvr>
                                      <p:tavLst>
                                        <p:tav tm="0">
                                          <p:val>
                                            <p:strVal val="ppt_x"/>
                                          </p:val>
                                        </p:tav>
                                        <p:tav tm="100000">
                                          <p:val>
                                            <p:strVal val="ppt_x"/>
                                          </p:val>
                                        </p:tav>
                                      </p:tavLst>
                                    </p:anim>
                                    <p:anim calcmode="lin" valueType="num">
                                      <p:cBhvr additive="base">
                                        <p:cTn id="14" dur="500"/>
                                        <p:tgtEl>
                                          <p:spTgt spid="16"/>
                                        </p:tgtEl>
                                        <p:attrNameLst>
                                          <p:attrName>ppt_y</p:attrName>
                                        </p:attrNameLst>
                                      </p:cBhvr>
                                      <p:tavLst>
                                        <p:tav tm="0">
                                          <p:val>
                                            <p:strVal val="ppt_y"/>
                                          </p:val>
                                        </p:tav>
                                        <p:tav tm="100000">
                                          <p:val>
                                            <p:strVal val="1+ppt_h/2"/>
                                          </p:val>
                                        </p:tav>
                                      </p:tavLst>
                                    </p:anim>
                                    <p:set>
                                      <p:cBhvr>
                                        <p:cTn id="15" dur="1" fill="hold">
                                          <p:stCondLst>
                                            <p:cond delay="499"/>
                                          </p:stCondLst>
                                        </p:cTn>
                                        <p:tgtEl>
                                          <p:spTgt spid="16"/>
                                        </p:tgtEl>
                                        <p:attrNameLst>
                                          <p:attrName>style.visibility</p:attrName>
                                        </p:attrNameLst>
                                      </p:cBhvr>
                                      <p:to>
                                        <p:strVal val="hidden"/>
                                      </p:to>
                                    </p:set>
                                  </p:childTnLst>
                                </p:cTn>
                              </p:par>
                              <p:par>
                                <p:cTn id="16" presetID="53" presetClass="entr" presetSubtype="16"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500" fill="hold"/>
                                        <p:tgtEl>
                                          <p:spTgt spid="14"/>
                                        </p:tgtEl>
                                        <p:attrNameLst>
                                          <p:attrName>ppt_w</p:attrName>
                                        </p:attrNameLst>
                                      </p:cBhvr>
                                      <p:tavLst>
                                        <p:tav tm="0">
                                          <p:val>
                                            <p:fltVal val="0"/>
                                          </p:val>
                                        </p:tav>
                                        <p:tav tm="100000">
                                          <p:val>
                                            <p:strVal val="#ppt_w"/>
                                          </p:val>
                                        </p:tav>
                                      </p:tavLst>
                                    </p:anim>
                                    <p:anim calcmode="lin" valueType="num">
                                      <p:cBhvr>
                                        <p:cTn id="19" dur="500" fill="hold"/>
                                        <p:tgtEl>
                                          <p:spTgt spid="14"/>
                                        </p:tgtEl>
                                        <p:attrNameLst>
                                          <p:attrName>ppt_h</p:attrName>
                                        </p:attrNameLst>
                                      </p:cBhvr>
                                      <p:tavLst>
                                        <p:tav tm="0">
                                          <p:val>
                                            <p:fltVal val="0"/>
                                          </p:val>
                                        </p:tav>
                                        <p:tav tm="100000">
                                          <p:val>
                                            <p:strVal val="#ppt_h"/>
                                          </p:val>
                                        </p:tav>
                                      </p:tavLst>
                                    </p:anim>
                                    <p:animEffect transition="in" filter="fade">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14"/>
                                        </p:tgtEl>
                                        <p:attrNameLst>
                                          <p:attrName>ppt_x</p:attrName>
                                        </p:attrNameLst>
                                      </p:cBhvr>
                                      <p:tavLst>
                                        <p:tav tm="0">
                                          <p:val>
                                            <p:strVal val="ppt_x"/>
                                          </p:val>
                                        </p:tav>
                                        <p:tav tm="100000">
                                          <p:val>
                                            <p:strVal val="ppt_x"/>
                                          </p:val>
                                        </p:tav>
                                      </p:tavLst>
                                    </p:anim>
                                    <p:anim calcmode="lin" valueType="num">
                                      <p:cBhvr additive="base">
                                        <p:cTn id="25" dur="500"/>
                                        <p:tgtEl>
                                          <p:spTgt spid="14"/>
                                        </p:tgtEl>
                                        <p:attrNameLst>
                                          <p:attrName>ppt_y</p:attrName>
                                        </p:attrNameLst>
                                      </p:cBhvr>
                                      <p:tavLst>
                                        <p:tav tm="0">
                                          <p:val>
                                            <p:strVal val="ppt_y"/>
                                          </p:val>
                                        </p:tav>
                                        <p:tav tm="100000">
                                          <p:val>
                                            <p:strVal val="1+ppt_h/2"/>
                                          </p:val>
                                        </p:tav>
                                      </p:tavLst>
                                    </p:anim>
                                    <p:set>
                                      <p:cBhvr>
                                        <p:cTn id="26" dur="1" fill="hold">
                                          <p:stCondLst>
                                            <p:cond delay="499"/>
                                          </p:stCondLst>
                                        </p:cTn>
                                        <p:tgtEl>
                                          <p:spTgt spid="14"/>
                                        </p:tgtEl>
                                        <p:attrNameLst>
                                          <p:attrName>style.visibility</p:attrName>
                                        </p:attrNameLst>
                                      </p:cBhvr>
                                      <p:to>
                                        <p:strVal val="hidden"/>
                                      </p:to>
                                    </p:set>
                                  </p:childTnLst>
                                </p:cTn>
                              </p:par>
                              <p:par>
                                <p:cTn id="27" presetID="53" presetClass="entr" presetSubtype="16" fill="hold" nodeType="withEffect">
                                  <p:stCondLst>
                                    <p:cond delay="0"/>
                                  </p:stCondLst>
                                  <p:childTnLst>
                                    <p:set>
                                      <p:cBhvr>
                                        <p:cTn id="28" dur="1" fill="hold">
                                          <p:stCondLst>
                                            <p:cond delay="0"/>
                                          </p:stCondLst>
                                        </p:cTn>
                                        <p:tgtEl>
                                          <p:spTgt spid="32"/>
                                        </p:tgtEl>
                                        <p:attrNameLst>
                                          <p:attrName>style.visibility</p:attrName>
                                        </p:attrNameLst>
                                      </p:cBhvr>
                                      <p:to>
                                        <p:strVal val="visible"/>
                                      </p:to>
                                    </p:set>
                                    <p:anim calcmode="lin" valueType="num">
                                      <p:cBhvr>
                                        <p:cTn id="29" dur="500" fill="hold"/>
                                        <p:tgtEl>
                                          <p:spTgt spid="32"/>
                                        </p:tgtEl>
                                        <p:attrNameLst>
                                          <p:attrName>ppt_w</p:attrName>
                                        </p:attrNameLst>
                                      </p:cBhvr>
                                      <p:tavLst>
                                        <p:tav tm="0">
                                          <p:val>
                                            <p:fltVal val="0"/>
                                          </p:val>
                                        </p:tav>
                                        <p:tav tm="100000">
                                          <p:val>
                                            <p:strVal val="#ppt_w"/>
                                          </p:val>
                                        </p:tav>
                                      </p:tavLst>
                                    </p:anim>
                                    <p:anim calcmode="lin" valueType="num">
                                      <p:cBhvr>
                                        <p:cTn id="30" dur="500" fill="hold"/>
                                        <p:tgtEl>
                                          <p:spTgt spid="32"/>
                                        </p:tgtEl>
                                        <p:attrNameLst>
                                          <p:attrName>ppt_h</p:attrName>
                                        </p:attrNameLst>
                                      </p:cBhvr>
                                      <p:tavLst>
                                        <p:tav tm="0">
                                          <p:val>
                                            <p:fltVal val="0"/>
                                          </p:val>
                                        </p:tav>
                                        <p:tav tm="100000">
                                          <p:val>
                                            <p:strVal val="#ppt_h"/>
                                          </p:val>
                                        </p:tav>
                                      </p:tavLst>
                                    </p:anim>
                                    <p:animEffect transition="in" filter="fade">
                                      <p:cBhvr>
                                        <p:cTn id="31" dur="500"/>
                                        <p:tgtEl>
                                          <p:spTgt spid="32"/>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xit" presetSubtype="4" fill="hold" nodeType="clickEffect">
                                  <p:stCondLst>
                                    <p:cond delay="0"/>
                                  </p:stCondLst>
                                  <p:childTnLst>
                                    <p:anim calcmode="lin" valueType="num">
                                      <p:cBhvr additive="base">
                                        <p:cTn id="35" dur="500"/>
                                        <p:tgtEl>
                                          <p:spTgt spid="32"/>
                                        </p:tgtEl>
                                        <p:attrNameLst>
                                          <p:attrName>ppt_x</p:attrName>
                                        </p:attrNameLst>
                                      </p:cBhvr>
                                      <p:tavLst>
                                        <p:tav tm="0">
                                          <p:val>
                                            <p:strVal val="ppt_x"/>
                                          </p:val>
                                        </p:tav>
                                        <p:tav tm="100000">
                                          <p:val>
                                            <p:strVal val="ppt_x"/>
                                          </p:val>
                                        </p:tav>
                                      </p:tavLst>
                                    </p:anim>
                                    <p:anim calcmode="lin" valueType="num">
                                      <p:cBhvr additive="base">
                                        <p:cTn id="36" dur="500"/>
                                        <p:tgtEl>
                                          <p:spTgt spid="32"/>
                                        </p:tgtEl>
                                        <p:attrNameLst>
                                          <p:attrName>ppt_y</p:attrName>
                                        </p:attrNameLst>
                                      </p:cBhvr>
                                      <p:tavLst>
                                        <p:tav tm="0">
                                          <p:val>
                                            <p:strVal val="ppt_y"/>
                                          </p:val>
                                        </p:tav>
                                        <p:tav tm="100000">
                                          <p:val>
                                            <p:strVal val="1+ppt_h/2"/>
                                          </p:val>
                                        </p:tav>
                                      </p:tavLst>
                                    </p:anim>
                                    <p:set>
                                      <p:cBhvr>
                                        <p:cTn id="37" dur="1" fill="hold">
                                          <p:stCondLst>
                                            <p:cond delay="499"/>
                                          </p:stCondLst>
                                        </p:cTn>
                                        <p:tgtEl>
                                          <p:spTgt spid="32"/>
                                        </p:tgtEl>
                                        <p:attrNameLst>
                                          <p:attrName>style.visibility</p:attrName>
                                        </p:attrNameLst>
                                      </p:cBhvr>
                                      <p:to>
                                        <p:strVal val="hidden"/>
                                      </p:to>
                                    </p:set>
                                  </p:childTnLst>
                                </p:cTn>
                              </p:par>
                              <p:par>
                                <p:cTn id="38" presetID="53" presetClass="entr" presetSubtype="16" fill="hold" nodeType="with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randombar(horizontal)">
                                      <p:cBhvr>
                                        <p:cTn id="4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6C5ADE5-F9D9-4C56-9789-370814BD22A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59502" y="874485"/>
            <a:ext cx="4334044" cy="3200400"/>
          </a:xfrm>
          <a:prstGeom prst="rect">
            <a:avLst/>
          </a:prstGeom>
        </p:spPr>
      </p:pic>
      <p:pic>
        <p:nvPicPr>
          <p:cNvPr id="4" name="Picture 3">
            <a:extLst>
              <a:ext uri="{FF2B5EF4-FFF2-40B4-BE49-F238E27FC236}">
                <a16:creationId xmlns:a16="http://schemas.microsoft.com/office/drawing/2014/main" id="{9440A70C-78CD-46B7-93AD-B654998BBA5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58603" y="1611990"/>
            <a:ext cx="4334044" cy="5180762"/>
          </a:xfrm>
          <a:prstGeom prst="rect">
            <a:avLst/>
          </a:prstGeom>
        </p:spPr>
      </p:pic>
      <p:sp>
        <p:nvSpPr>
          <p:cNvPr id="18" name="Rectangle 17">
            <a:extLst>
              <a:ext uri="{FF2B5EF4-FFF2-40B4-BE49-F238E27FC236}">
                <a16:creationId xmlns:a16="http://schemas.microsoft.com/office/drawing/2014/main" id="{7D0AAFD3-6526-4756-A902-703C8BF2F96A}"/>
              </a:ext>
            </a:extLst>
          </p:cNvPr>
          <p:cNvSpPr/>
          <p:nvPr/>
        </p:nvSpPr>
        <p:spPr bwMode="auto">
          <a:xfrm>
            <a:off x="1618301" y="1924352"/>
            <a:ext cx="2039299" cy="316662"/>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19" name="Rectangle 18">
            <a:extLst>
              <a:ext uri="{FF2B5EF4-FFF2-40B4-BE49-F238E27FC236}">
                <a16:creationId xmlns:a16="http://schemas.microsoft.com/office/drawing/2014/main" id="{B89E392A-1FC2-4C69-A2FD-44B7E5D29291}"/>
              </a:ext>
            </a:extLst>
          </p:cNvPr>
          <p:cNvSpPr/>
          <p:nvPr/>
        </p:nvSpPr>
        <p:spPr bwMode="auto">
          <a:xfrm>
            <a:off x="1618301" y="2309652"/>
            <a:ext cx="2039299" cy="357348"/>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20" name="Rectangle 19">
            <a:extLst>
              <a:ext uri="{FF2B5EF4-FFF2-40B4-BE49-F238E27FC236}">
                <a16:creationId xmlns:a16="http://schemas.microsoft.com/office/drawing/2014/main" id="{4D1927A3-DB30-40E3-8C2A-9A36216173C6}"/>
              </a:ext>
            </a:extLst>
          </p:cNvPr>
          <p:cNvSpPr/>
          <p:nvPr/>
        </p:nvSpPr>
        <p:spPr bwMode="auto">
          <a:xfrm>
            <a:off x="925886" y="1924352"/>
            <a:ext cx="692415" cy="742648"/>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21" name="Rectangle 20">
            <a:extLst>
              <a:ext uri="{FF2B5EF4-FFF2-40B4-BE49-F238E27FC236}">
                <a16:creationId xmlns:a16="http://schemas.microsoft.com/office/drawing/2014/main" id="{0A8AEC34-13C0-4E3F-9B74-8BE6D585B56E}"/>
              </a:ext>
            </a:extLst>
          </p:cNvPr>
          <p:cNvSpPr/>
          <p:nvPr/>
        </p:nvSpPr>
        <p:spPr bwMode="auto">
          <a:xfrm>
            <a:off x="990600" y="4067427"/>
            <a:ext cx="2743200" cy="809373"/>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22" name="Rectangle 21">
            <a:extLst>
              <a:ext uri="{FF2B5EF4-FFF2-40B4-BE49-F238E27FC236}">
                <a16:creationId xmlns:a16="http://schemas.microsoft.com/office/drawing/2014/main" id="{B5E14449-D1A6-470F-A8F6-CF5198BFC0E6}"/>
              </a:ext>
            </a:extLst>
          </p:cNvPr>
          <p:cNvSpPr/>
          <p:nvPr/>
        </p:nvSpPr>
        <p:spPr bwMode="auto">
          <a:xfrm>
            <a:off x="983985" y="6400800"/>
            <a:ext cx="692415" cy="317281"/>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25" name="Rectangle 24">
            <a:extLst>
              <a:ext uri="{FF2B5EF4-FFF2-40B4-BE49-F238E27FC236}">
                <a16:creationId xmlns:a16="http://schemas.microsoft.com/office/drawing/2014/main" id="{6640B132-B00D-41DB-8E7D-F984481970B1}"/>
              </a:ext>
            </a:extLst>
          </p:cNvPr>
          <p:cNvSpPr/>
          <p:nvPr/>
        </p:nvSpPr>
        <p:spPr bwMode="auto">
          <a:xfrm>
            <a:off x="9775903" y="3170663"/>
            <a:ext cx="609600" cy="2286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grpSp>
        <p:nvGrpSpPr>
          <p:cNvPr id="2" name="Group 1">
            <a:extLst>
              <a:ext uri="{FF2B5EF4-FFF2-40B4-BE49-F238E27FC236}">
                <a16:creationId xmlns:a16="http://schemas.microsoft.com/office/drawing/2014/main" id="{094C168E-5F9F-63C9-3CBC-7B1A0A480A5F}"/>
              </a:ext>
            </a:extLst>
          </p:cNvPr>
          <p:cNvGrpSpPr/>
          <p:nvPr/>
        </p:nvGrpSpPr>
        <p:grpSpPr>
          <a:xfrm>
            <a:off x="7546555" y="3458738"/>
            <a:ext cx="4460026" cy="3303709"/>
            <a:chOff x="8074345" y="3849270"/>
            <a:chExt cx="3932235" cy="2913177"/>
          </a:xfrm>
        </p:grpSpPr>
        <p:pic>
          <p:nvPicPr>
            <p:cNvPr id="17" name="Picture 16">
              <a:extLst>
                <a:ext uri="{FF2B5EF4-FFF2-40B4-BE49-F238E27FC236}">
                  <a16:creationId xmlns:a16="http://schemas.microsoft.com/office/drawing/2014/main" id="{612DE599-3B73-4DAB-B7ED-C976786E6D7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074345" y="3849270"/>
              <a:ext cx="3932235" cy="2913177"/>
            </a:xfrm>
            <a:prstGeom prst="rect">
              <a:avLst/>
            </a:prstGeom>
          </p:spPr>
        </p:pic>
        <p:sp>
          <p:nvSpPr>
            <p:cNvPr id="24" name="Rectangle 23">
              <a:extLst>
                <a:ext uri="{FF2B5EF4-FFF2-40B4-BE49-F238E27FC236}">
                  <a16:creationId xmlns:a16="http://schemas.microsoft.com/office/drawing/2014/main" id="{6046A52F-31BA-4B06-92BD-F1A7C6FCAEE6}"/>
                </a:ext>
              </a:extLst>
            </p:cNvPr>
            <p:cNvSpPr/>
            <p:nvPr/>
          </p:nvSpPr>
          <p:spPr bwMode="auto">
            <a:xfrm>
              <a:off x="8153400" y="6477001"/>
              <a:ext cx="1825945" cy="188685"/>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26" name="Rectangle 25">
              <a:extLst>
                <a:ext uri="{FF2B5EF4-FFF2-40B4-BE49-F238E27FC236}">
                  <a16:creationId xmlns:a16="http://schemas.microsoft.com/office/drawing/2014/main" id="{4B4834E3-DC29-4AE7-B618-9646CDAE3851}"/>
                </a:ext>
              </a:extLst>
            </p:cNvPr>
            <p:cNvSpPr/>
            <p:nvPr/>
          </p:nvSpPr>
          <p:spPr bwMode="auto">
            <a:xfrm>
              <a:off x="8153400" y="6372947"/>
              <a:ext cx="2365055" cy="104054"/>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grpSp>
      <p:sp>
        <p:nvSpPr>
          <p:cNvPr id="5" name="Google Shape;228;p6">
            <a:extLst>
              <a:ext uri="{FF2B5EF4-FFF2-40B4-BE49-F238E27FC236}">
                <a16:creationId xmlns:a16="http://schemas.microsoft.com/office/drawing/2014/main" id="{5F0028B3-631E-8139-2D1E-264FB3C55D15}"/>
              </a:ext>
            </a:extLst>
          </p:cNvPr>
          <p:cNvSpPr txBox="1">
            <a:spLocks noGrp="1"/>
          </p:cNvSpPr>
          <p:nvPr>
            <p:ph type="title"/>
          </p:nvPr>
        </p:nvSpPr>
        <p:spPr>
          <a:xfrm>
            <a:off x="609599" y="0"/>
            <a:ext cx="10337417" cy="80446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3300" b="1" dirty="0">
                <a:solidFill>
                  <a:schemeClr val="bg1"/>
                </a:solidFill>
              </a:rPr>
              <a:t>Responding to the Growing Diversity of Users</a:t>
            </a:r>
            <a:endParaRPr sz="3300" b="1" dirty="0">
              <a:solidFill>
                <a:schemeClr val="bg1"/>
              </a:solidFill>
            </a:endParaRPr>
          </a:p>
        </p:txBody>
      </p:sp>
      <p:sp>
        <p:nvSpPr>
          <p:cNvPr id="7" name="Google Shape;369;p68">
            <a:extLst>
              <a:ext uri="{FF2B5EF4-FFF2-40B4-BE49-F238E27FC236}">
                <a16:creationId xmlns:a16="http://schemas.microsoft.com/office/drawing/2014/main" id="{24BCCCBC-574A-4537-BC1A-EFAB17BAF920}"/>
              </a:ext>
            </a:extLst>
          </p:cNvPr>
          <p:cNvSpPr txBox="1">
            <a:spLocks/>
          </p:cNvSpPr>
          <p:nvPr/>
        </p:nvSpPr>
        <p:spPr>
          <a:xfrm>
            <a:off x="2381522" y="6082888"/>
            <a:ext cx="5643880" cy="476552"/>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lgn="ctr">
              <a:lnSpc>
                <a:spcPct val="90000"/>
              </a:lnSpc>
              <a:buClr>
                <a:schemeClr val="tx1"/>
              </a:buClr>
              <a:buFont typeface="Wingdings" panose="05000000000000000000" pitchFamily="2" charset="2"/>
              <a:buChar char="q"/>
            </a:pPr>
            <a:r>
              <a:rPr lang="en-US" sz="2400" i="1" dirty="0">
                <a:solidFill>
                  <a:schemeClr val="tx1"/>
                </a:solidFill>
                <a:latin typeface="Corbel" panose="020B0503020204020204" pitchFamily="34" charset="0"/>
                <a:ea typeface="Calibri"/>
                <a:cs typeface="Calibri"/>
                <a:sym typeface="Calibri"/>
              </a:rPr>
              <a:t>Lightweight</a:t>
            </a:r>
            <a:r>
              <a:rPr lang="en-US" sz="2400" dirty="0">
                <a:solidFill>
                  <a:schemeClr val="tx1"/>
                </a:solidFill>
                <a:latin typeface="Corbel" panose="020B0503020204020204" pitchFamily="34" charset="0"/>
                <a:ea typeface="Calibri"/>
                <a:cs typeface="Calibri"/>
                <a:sym typeface="Calibri"/>
              </a:rPr>
              <a:t> tool</a:t>
            </a:r>
          </a:p>
          <a:p>
            <a:pPr marL="342900" indent="-342900" algn="ctr">
              <a:lnSpc>
                <a:spcPct val="90000"/>
              </a:lnSpc>
              <a:buClr>
                <a:schemeClr val="tx1"/>
              </a:buClr>
              <a:buFont typeface="Wingdings" panose="05000000000000000000" pitchFamily="2" charset="2"/>
              <a:buChar char="q"/>
            </a:pPr>
            <a:endParaRPr lang="en-US" sz="2400" dirty="0">
              <a:solidFill>
                <a:schemeClr val="tx1"/>
              </a:solidFill>
              <a:latin typeface="Corbel" panose="020B0503020204020204" pitchFamily="34" charset="0"/>
              <a:ea typeface="Calibri"/>
              <a:cs typeface="Calibri"/>
              <a:sym typeface="Calibri"/>
            </a:endParaRPr>
          </a:p>
        </p:txBody>
      </p:sp>
      <p:sp>
        <p:nvSpPr>
          <p:cNvPr id="8" name="TextBox 7">
            <a:extLst>
              <a:ext uri="{FF2B5EF4-FFF2-40B4-BE49-F238E27FC236}">
                <a16:creationId xmlns:a16="http://schemas.microsoft.com/office/drawing/2014/main" id="{8C05798A-9929-B28F-1B8C-C014571BA7BB}"/>
              </a:ext>
            </a:extLst>
          </p:cNvPr>
          <p:cNvSpPr txBox="1"/>
          <p:nvPr/>
        </p:nvSpPr>
        <p:spPr>
          <a:xfrm>
            <a:off x="232611" y="1081495"/>
            <a:ext cx="3653589" cy="523220"/>
          </a:xfrm>
          <a:prstGeom prst="rect">
            <a:avLst/>
          </a:prstGeom>
          <a:noFill/>
        </p:spPr>
        <p:txBody>
          <a:bodyPr wrap="square">
            <a:spAutoFit/>
          </a:bodyPr>
          <a:lstStyle/>
          <a:p>
            <a:pPr marR="0" lvl="0" algn="l" rtl="0">
              <a:spcBef>
                <a:spcPts val="1200"/>
              </a:spcBef>
              <a:spcAft>
                <a:spcPts val="1200"/>
              </a:spcAft>
              <a:buClr>
                <a:schemeClr val="dk1"/>
              </a:buClr>
              <a:buSzPts val="2200"/>
            </a:pPr>
            <a:r>
              <a:rPr lang="en-US" sz="2800" b="1" dirty="0">
                <a:latin typeface="Corbel" panose="020B0503020204020204" pitchFamily="34" charset="0"/>
                <a:ea typeface="Tahoma" panose="020B0604030504040204" pitchFamily="34" charset="0"/>
                <a:cs typeface="Tahoma" panose="020B0604030504040204" pitchFamily="34" charset="0"/>
              </a:rPr>
              <a:t>Worldview Snapshots</a:t>
            </a:r>
          </a:p>
        </p:txBody>
      </p:sp>
    </p:spTree>
    <p:extLst>
      <p:ext uri="{BB962C8B-B14F-4D97-AF65-F5344CB8AC3E}">
        <p14:creationId xmlns:p14="http://schemas.microsoft.com/office/powerpoint/2010/main" val="185521958"/>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p:cTn id="19" dur="500" fill="hold"/>
                                        <p:tgtEl>
                                          <p:spTgt spid="18"/>
                                        </p:tgtEl>
                                        <p:attrNameLst>
                                          <p:attrName>ppt_w</p:attrName>
                                        </p:attrNameLst>
                                      </p:cBhvr>
                                      <p:tavLst>
                                        <p:tav tm="0">
                                          <p:val>
                                            <p:fltVal val="0"/>
                                          </p:val>
                                        </p:tav>
                                        <p:tav tm="100000">
                                          <p:val>
                                            <p:strVal val="#ppt_w"/>
                                          </p:val>
                                        </p:tav>
                                      </p:tavLst>
                                    </p:anim>
                                    <p:anim calcmode="lin" valueType="num">
                                      <p:cBhvr>
                                        <p:cTn id="20" dur="500" fill="hold"/>
                                        <p:tgtEl>
                                          <p:spTgt spid="18"/>
                                        </p:tgtEl>
                                        <p:attrNameLst>
                                          <p:attrName>ppt_h</p:attrName>
                                        </p:attrNameLst>
                                      </p:cBhvr>
                                      <p:tavLst>
                                        <p:tav tm="0">
                                          <p:val>
                                            <p:fltVal val="0"/>
                                          </p:val>
                                        </p:tav>
                                        <p:tav tm="100000">
                                          <p:val>
                                            <p:strVal val="#ppt_h"/>
                                          </p:val>
                                        </p:tav>
                                      </p:tavLst>
                                    </p:anim>
                                    <p:animEffect transition="in" filter="fade">
                                      <p:cBhvr>
                                        <p:cTn id="21" dur="500"/>
                                        <p:tgtEl>
                                          <p:spTgt spid="18"/>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p:cTn id="24" dur="500" fill="hold"/>
                                        <p:tgtEl>
                                          <p:spTgt spid="20"/>
                                        </p:tgtEl>
                                        <p:attrNameLst>
                                          <p:attrName>ppt_w</p:attrName>
                                        </p:attrNameLst>
                                      </p:cBhvr>
                                      <p:tavLst>
                                        <p:tav tm="0">
                                          <p:val>
                                            <p:fltVal val="0"/>
                                          </p:val>
                                        </p:tav>
                                        <p:tav tm="100000">
                                          <p:val>
                                            <p:strVal val="#ppt_w"/>
                                          </p:val>
                                        </p:tav>
                                      </p:tavLst>
                                    </p:anim>
                                    <p:anim calcmode="lin" valueType="num">
                                      <p:cBhvr>
                                        <p:cTn id="25" dur="500" fill="hold"/>
                                        <p:tgtEl>
                                          <p:spTgt spid="20"/>
                                        </p:tgtEl>
                                        <p:attrNameLst>
                                          <p:attrName>ppt_h</p:attrName>
                                        </p:attrNameLst>
                                      </p:cBhvr>
                                      <p:tavLst>
                                        <p:tav tm="0">
                                          <p:val>
                                            <p:fltVal val="0"/>
                                          </p:val>
                                        </p:tav>
                                        <p:tav tm="100000">
                                          <p:val>
                                            <p:strVal val="#ppt_h"/>
                                          </p:val>
                                        </p:tav>
                                      </p:tavLst>
                                    </p:anim>
                                    <p:animEffect transition="in" filter="fade">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p:cTn id="31" dur="500" fill="hold"/>
                                        <p:tgtEl>
                                          <p:spTgt spid="19"/>
                                        </p:tgtEl>
                                        <p:attrNameLst>
                                          <p:attrName>ppt_w</p:attrName>
                                        </p:attrNameLst>
                                      </p:cBhvr>
                                      <p:tavLst>
                                        <p:tav tm="0">
                                          <p:val>
                                            <p:fltVal val="0"/>
                                          </p:val>
                                        </p:tav>
                                        <p:tav tm="100000">
                                          <p:val>
                                            <p:strVal val="#ppt_w"/>
                                          </p:val>
                                        </p:tav>
                                      </p:tavLst>
                                    </p:anim>
                                    <p:anim calcmode="lin" valueType="num">
                                      <p:cBhvr>
                                        <p:cTn id="32" dur="500" fill="hold"/>
                                        <p:tgtEl>
                                          <p:spTgt spid="19"/>
                                        </p:tgtEl>
                                        <p:attrNameLst>
                                          <p:attrName>ppt_h</p:attrName>
                                        </p:attrNameLst>
                                      </p:cBhvr>
                                      <p:tavLst>
                                        <p:tav tm="0">
                                          <p:val>
                                            <p:fltVal val="0"/>
                                          </p:val>
                                        </p:tav>
                                        <p:tav tm="100000">
                                          <p:val>
                                            <p:strVal val="#ppt_h"/>
                                          </p:val>
                                        </p:tav>
                                      </p:tavLst>
                                    </p:anim>
                                    <p:animEffect transition="in" filter="fade">
                                      <p:cBhvr>
                                        <p:cTn id="33" dur="500"/>
                                        <p:tgtEl>
                                          <p:spTgt spid="19"/>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500" fill="hold"/>
                                        <p:tgtEl>
                                          <p:spTgt spid="21"/>
                                        </p:tgtEl>
                                        <p:attrNameLst>
                                          <p:attrName>ppt_w</p:attrName>
                                        </p:attrNameLst>
                                      </p:cBhvr>
                                      <p:tavLst>
                                        <p:tav tm="0">
                                          <p:val>
                                            <p:fltVal val="0"/>
                                          </p:val>
                                        </p:tav>
                                        <p:tav tm="100000">
                                          <p:val>
                                            <p:strVal val="#ppt_w"/>
                                          </p:val>
                                        </p:tav>
                                      </p:tavLst>
                                    </p:anim>
                                    <p:anim calcmode="lin" valueType="num">
                                      <p:cBhvr>
                                        <p:cTn id="37" dur="500" fill="hold"/>
                                        <p:tgtEl>
                                          <p:spTgt spid="21"/>
                                        </p:tgtEl>
                                        <p:attrNameLst>
                                          <p:attrName>ppt_h</p:attrName>
                                        </p:attrNameLst>
                                      </p:cBhvr>
                                      <p:tavLst>
                                        <p:tav tm="0">
                                          <p:val>
                                            <p:fltVal val="0"/>
                                          </p:val>
                                        </p:tav>
                                        <p:tav tm="100000">
                                          <p:val>
                                            <p:strVal val="#ppt_h"/>
                                          </p:val>
                                        </p:tav>
                                      </p:tavLst>
                                    </p:anim>
                                    <p:animEffect transition="in" filter="fade">
                                      <p:cBhvr>
                                        <p:cTn id="38" dur="500"/>
                                        <p:tgtEl>
                                          <p:spTgt spid="21"/>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p:cTn id="43" dur="500" fill="hold"/>
                                        <p:tgtEl>
                                          <p:spTgt spid="22"/>
                                        </p:tgtEl>
                                        <p:attrNameLst>
                                          <p:attrName>ppt_w</p:attrName>
                                        </p:attrNameLst>
                                      </p:cBhvr>
                                      <p:tavLst>
                                        <p:tav tm="0">
                                          <p:val>
                                            <p:fltVal val="0"/>
                                          </p:val>
                                        </p:tav>
                                        <p:tav tm="100000">
                                          <p:val>
                                            <p:strVal val="#ppt_w"/>
                                          </p:val>
                                        </p:tav>
                                      </p:tavLst>
                                    </p:anim>
                                    <p:anim calcmode="lin" valueType="num">
                                      <p:cBhvr>
                                        <p:cTn id="44" dur="500" fill="hold"/>
                                        <p:tgtEl>
                                          <p:spTgt spid="22"/>
                                        </p:tgtEl>
                                        <p:attrNameLst>
                                          <p:attrName>ppt_h</p:attrName>
                                        </p:attrNameLst>
                                      </p:cBhvr>
                                      <p:tavLst>
                                        <p:tav tm="0">
                                          <p:val>
                                            <p:fltVal val="0"/>
                                          </p:val>
                                        </p:tav>
                                        <p:tav tm="100000">
                                          <p:val>
                                            <p:strVal val="#ppt_h"/>
                                          </p:val>
                                        </p:tav>
                                      </p:tavLst>
                                    </p:anim>
                                    <p:animEffect transition="in" filter="fade">
                                      <p:cBhvr>
                                        <p:cTn id="45" dur="500"/>
                                        <p:tgtEl>
                                          <p:spTgt spid="22"/>
                                        </p:tgtEl>
                                      </p:cBhvr>
                                    </p:animEffect>
                                  </p:childTnLst>
                                </p:cTn>
                              </p:par>
                              <p:par>
                                <p:cTn id="46" presetID="53" presetClass="entr" presetSubtype="16" fill="hold" nodeType="withEffect">
                                  <p:stCondLst>
                                    <p:cond delay="0"/>
                                  </p:stCondLst>
                                  <p:childTnLst>
                                    <p:set>
                                      <p:cBhvr>
                                        <p:cTn id="47" dur="1" fill="hold">
                                          <p:stCondLst>
                                            <p:cond delay="0"/>
                                          </p:stCondLst>
                                        </p:cTn>
                                        <p:tgtEl>
                                          <p:spTgt spid="12"/>
                                        </p:tgtEl>
                                        <p:attrNameLst>
                                          <p:attrName>style.visibility</p:attrName>
                                        </p:attrNameLst>
                                      </p:cBhvr>
                                      <p:to>
                                        <p:strVal val="visible"/>
                                      </p:to>
                                    </p:set>
                                    <p:anim calcmode="lin" valueType="num">
                                      <p:cBhvr>
                                        <p:cTn id="48" dur="500" fill="hold"/>
                                        <p:tgtEl>
                                          <p:spTgt spid="12"/>
                                        </p:tgtEl>
                                        <p:attrNameLst>
                                          <p:attrName>ppt_w</p:attrName>
                                        </p:attrNameLst>
                                      </p:cBhvr>
                                      <p:tavLst>
                                        <p:tav tm="0">
                                          <p:val>
                                            <p:fltVal val="0"/>
                                          </p:val>
                                        </p:tav>
                                        <p:tav tm="100000">
                                          <p:val>
                                            <p:strVal val="#ppt_w"/>
                                          </p:val>
                                        </p:tav>
                                      </p:tavLst>
                                    </p:anim>
                                    <p:anim calcmode="lin" valueType="num">
                                      <p:cBhvr>
                                        <p:cTn id="49" dur="500" fill="hold"/>
                                        <p:tgtEl>
                                          <p:spTgt spid="12"/>
                                        </p:tgtEl>
                                        <p:attrNameLst>
                                          <p:attrName>ppt_h</p:attrName>
                                        </p:attrNameLst>
                                      </p:cBhvr>
                                      <p:tavLst>
                                        <p:tav tm="0">
                                          <p:val>
                                            <p:fltVal val="0"/>
                                          </p:val>
                                        </p:tav>
                                        <p:tav tm="100000">
                                          <p:val>
                                            <p:strVal val="#ppt_h"/>
                                          </p:val>
                                        </p:tav>
                                      </p:tavLst>
                                    </p:anim>
                                    <p:animEffect transition="in" filter="fade">
                                      <p:cBhvr>
                                        <p:cTn id="50" dur="500"/>
                                        <p:tgtEl>
                                          <p:spTgt spid="12"/>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25"/>
                                        </p:tgtEl>
                                        <p:attrNameLst>
                                          <p:attrName>style.visibility</p:attrName>
                                        </p:attrNameLst>
                                      </p:cBhvr>
                                      <p:to>
                                        <p:strVal val="visible"/>
                                      </p:to>
                                    </p:set>
                                    <p:anim calcmode="lin" valueType="num">
                                      <p:cBhvr>
                                        <p:cTn id="53" dur="500" fill="hold"/>
                                        <p:tgtEl>
                                          <p:spTgt spid="25"/>
                                        </p:tgtEl>
                                        <p:attrNameLst>
                                          <p:attrName>ppt_w</p:attrName>
                                        </p:attrNameLst>
                                      </p:cBhvr>
                                      <p:tavLst>
                                        <p:tav tm="0">
                                          <p:val>
                                            <p:fltVal val="0"/>
                                          </p:val>
                                        </p:tav>
                                        <p:tav tm="100000">
                                          <p:val>
                                            <p:strVal val="#ppt_w"/>
                                          </p:val>
                                        </p:tav>
                                      </p:tavLst>
                                    </p:anim>
                                    <p:anim calcmode="lin" valueType="num">
                                      <p:cBhvr>
                                        <p:cTn id="54" dur="500" fill="hold"/>
                                        <p:tgtEl>
                                          <p:spTgt spid="25"/>
                                        </p:tgtEl>
                                        <p:attrNameLst>
                                          <p:attrName>ppt_h</p:attrName>
                                        </p:attrNameLst>
                                      </p:cBhvr>
                                      <p:tavLst>
                                        <p:tav tm="0">
                                          <p:val>
                                            <p:fltVal val="0"/>
                                          </p:val>
                                        </p:tav>
                                        <p:tav tm="100000">
                                          <p:val>
                                            <p:strVal val="#ppt_h"/>
                                          </p:val>
                                        </p:tav>
                                      </p:tavLst>
                                    </p:anim>
                                    <p:animEffect transition="in" filter="fade">
                                      <p:cBhvr>
                                        <p:cTn id="5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P spid="2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9" name="Google Shape;229;p6"/>
          <p:cNvSpPr txBox="1">
            <a:spLocks noGrp="1"/>
          </p:cNvSpPr>
          <p:nvPr>
            <p:ph type="body" idx="1"/>
          </p:nvPr>
        </p:nvSpPr>
        <p:spPr>
          <a:xfrm>
            <a:off x="1626465" y="925034"/>
            <a:ext cx="9093895" cy="2008270"/>
          </a:xfrm>
          <a:prstGeom prst="rect">
            <a:avLst/>
          </a:prstGeom>
          <a:solidFill>
            <a:srgbClr val="F6A21C"/>
          </a:solidFill>
          <a:ln>
            <a:noFill/>
          </a:ln>
        </p:spPr>
        <p:txBody>
          <a:bodyPr spcFirstLastPara="1" wrap="square" lIns="91425" tIns="45700" rIns="91425" bIns="45700" anchor="t" anchorCtr="0">
            <a:noAutofit/>
          </a:bodyPr>
          <a:lstStyle/>
          <a:p>
            <a:pPr marL="0" lvl="0" indent="0" algn="ctr" rtl="0">
              <a:spcBef>
                <a:spcPts val="0"/>
              </a:spcBef>
              <a:spcAft>
                <a:spcPts val="0"/>
              </a:spcAft>
              <a:buClr>
                <a:schemeClr val="lt1"/>
              </a:buClr>
              <a:buSzPts val="2800"/>
              <a:buFont typeface="Tahoma"/>
              <a:buNone/>
            </a:pPr>
            <a:r>
              <a:rPr lang="en-US" sz="2800">
                <a:solidFill>
                  <a:schemeClr val="lt1"/>
                </a:solidFill>
              </a:rPr>
              <a:t>LANCE products are routinely used by </a:t>
            </a:r>
            <a:r>
              <a:rPr lang="en-US" sz="2800" b="1">
                <a:solidFill>
                  <a:schemeClr val="lt1"/>
                </a:solidFill>
              </a:rPr>
              <a:t>direct users</a:t>
            </a:r>
            <a:r>
              <a:rPr lang="en-US" sz="2800">
                <a:solidFill>
                  <a:schemeClr val="lt1"/>
                </a:solidFill>
              </a:rPr>
              <a:t>, who access data for their own purposes and by </a:t>
            </a:r>
            <a:r>
              <a:rPr lang="en-US" sz="2800" b="1">
                <a:solidFill>
                  <a:schemeClr val="lt1"/>
                </a:solidFill>
              </a:rPr>
              <a:t>brokers</a:t>
            </a:r>
            <a:r>
              <a:rPr lang="en-US" sz="2800">
                <a:solidFill>
                  <a:schemeClr val="lt1"/>
                </a:solidFill>
              </a:rPr>
              <a:t> who add value to the data by combining it with other specialist knowledge and serve it to targeted end users.</a:t>
            </a:r>
            <a:endParaRPr/>
          </a:p>
        </p:txBody>
      </p:sp>
      <p:sp>
        <p:nvSpPr>
          <p:cNvPr id="230" name="Google Shape;230;p6"/>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888888"/>
                </a:solidFill>
                <a:latin typeface="Calibri"/>
                <a:ea typeface="Calibri"/>
                <a:cs typeface="Calibri"/>
                <a:sym typeface="Calibri"/>
              </a:rPr>
              <a:t>14</a:t>
            </a:fld>
            <a:endParaRPr sz="1200" b="0" i="0" u="none" strike="noStrike" cap="none">
              <a:solidFill>
                <a:srgbClr val="888888"/>
              </a:solidFill>
              <a:latin typeface="Calibri"/>
              <a:ea typeface="Calibri"/>
              <a:cs typeface="Calibri"/>
              <a:sym typeface="Calibri"/>
            </a:endParaRPr>
          </a:p>
        </p:txBody>
      </p:sp>
      <p:grpSp>
        <p:nvGrpSpPr>
          <p:cNvPr id="231" name="Google Shape;231;p6"/>
          <p:cNvGrpSpPr/>
          <p:nvPr/>
        </p:nvGrpSpPr>
        <p:grpSpPr>
          <a:xfrm>
            <a:off x="1364776" y="2980671"/>
            <a:ext cx="5056200" cy="3174660"/>
            <a:chOff x="0" y="74663"/>
            <a:chExt cx="5056200" cy="3174660"/>
          </a:xfrm>
        </p:grpSpPr>
        <p:sp>
          <p:nvSpPr>
            <p:cNvPr id="232" name="Google Shape;232;p6"/>
            <p:cNvSpPr/>
            <p:nvPr/>
          </p:nvSpPr>
          <p:spPr>
            <a:xfrm>
              <a:off x="0" y="251783"/>
              <a:ext cx="4660104" cy="907200"/>
            </a:xfrm>
            <a:prstGeom prst="rect">
              <a:avLst/>
            </a:prstGeom>
            <a:solidFill>
              <a:schemeClr val="lt1">
                <a:alpha val="89803"/>
              </a:schemeClr>
            </a:solidFill>
            <a:ln w="25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6"/>
            <p:cNvSpPr txBox="1"/>
            <p:nvPr/>
          </p:nvSpPr>
          <p:spPr>
            <a:xfrm>
              <a:off x="0" y="251783"/>
              <a:ext cx="4660104" cy="907200"/>
            </a:xfrm>
            <a:prstGeom prst="rect">
              <a:avLst/>
            </a:prstGeom>
            <a:noFill/>
            <a:ln>
              <a:noFill/>
            </a:ln>
          </p:spPr>
          <p:txBody>
            <a:bodyPr spcFirstLastPara="1" wrap="square" lIns="361675" tIns="249925" rIns="361675" bIns="85325" anchor="t" anchorCtr="0">
              <a:noAutofit/>
            </a:bodyPr>
            <a:lstStyle/>
            <a:p>
              <a:pPr marL="114300" marR="0" lvl="1" indent="-114300" algn="l" rtl="0">
                <a:lnSpc>
                  <a:spcPct val="90000"/>
                </a:lnSpc>
                <a:spcBef>
                  <a:spcPts val="0"/>
                </a:spcBef>
                <a:spcAft>
                  <a:spcPts val="0"/>
                </a:spcAft>
                <a:buClr>
                  <a:schemeClr val="dk1"/>
                </a:buClr>
                <a:buSzPts val="1200"/>
                <a:buFont typeface="Arial"/>
                <a:buChar char="•"/>
              </a:pPr>
              <a:r>
                <a:rPr lang="en-US" sz="1300" b="0" i="0" u="none" strike="noStrike" cap="none" dirty="0">
                  <a:solidFill>
                    <a:schemeClr val="dk1"/>
                  </a:solidFill>
                  <a:latin typeface="Corbel" panose="020B0503020204020204" pitchFamily="34" charset="0"/>
                  <a:sym typeface="Arial"/>
                </a:rPr>
                <a:t>European Centre for Medium-Range Weather Forecasts</a:t>
              </a:r>
              <a:endParaRPr sz="1300" dirty="0">
                <a:latin typeface="Corbel" panose="020B0503020204020204" pitchFamily="34" charset="0"/>
              </a:endParaRPr>
            </a:p>
            <a:p>
              <a:pPr marL="114300" marR="0" lvl="1" indent="-114300" algn="l" rtl="0">
                <a:lnSpc>
                  <a:spcPct val="90000"/>
                </a:lnSpc>
                <a:spcBef>
                  <a:spcPts val="180"/>
                </a:spcBef>
                <a:spcAft>
                  <a:spcPts val="0"/>
                </a:spcAft>
                <a:buClr>
                  <a:schemeClr val="dk1"/>
                </a:buClr>
                <a:buSzPts val="1200"/>
                <a:buFont typeface="Arial"/>
                <a:buChar char="•"/>
              </a:pPr>
              <a:r>
                <a:rPr lang="en-US" sz="1300" b="0" i="0" u="none" strike="noStrike" cap="none" dirty="0">
                  <a:solidFill>
                    <a:schemeClr val="dk1"/>
                  </a:solidFill>
                  <a:latin typeface="Corbel" panose="020B0503020204020204" pitchFamily="34" charset="0"/>
                  <a:sym typeface="Arial"/>
                </a:rPr>
                <a:t>NASA’s Global Modeling and Assimilation Office</a:t>
              </a:r>
              <a:endParaRPr sz="1300" b="0" i="0" u="none" strike="noStrike" cap="none" dirty="0">
                <a:solidFill>
                  <a:schemeClr val="dk1"/>
                </a:solidFill>
                <a:latin typeface="Corbel" panose="020B0503020204020204" pitchFamily="34" charset="0"/>
                <a:sym typeface="Arial"/>
              </a:endParaRPr>
            </a:p>
            <a:p>
              <a:pPr marL="114300" marR="0" lvl="1" indent="-114300" algn="l" rtl="0">
                <a:lnSpc>
                  <a:spcPct val="90000"/>
                </a:lnSpc>
                <a:spcBef>
                  <a:spcPts val="180"/>
                </a:spcBef>
                <a:spcAft>
                  <a:spcPts val="0"/>
                </a:spcAft>
                <a:buClr>
                  <a:schemeClr val="dk1"/>
                </a:buClr>
                <a:buSzPts val="1200"/>
                <a:buFont typeface="Arial"/>
                <a:buChar char="•"/>
              </a:pPr>
              <a:r>
                <a:rPr lang="en-US" sz="1300" b="0" i="0" u="none" strike="noStrike" cap="none" dirty="0">
                  <a:solidFill>
                    <a:schemeClr val="dk1"/>
                  </a:solidFill>
                  <a:latin typeface="Corbel" panose="020B0503020204020204" pitchFamily="34" charset="0"/>
                  <a:sym typeface="Arial"/>
                </a:rPr>
                <a:t>Naval Research Laboratory</a:t>
              </a:r>
              <a:endParaRPr sz="1300" b="0" i="0" u="none" strike="noStrike" cap="none" dirty="0">
                <a:solidFill>
                  <a:schemeClr val="dk1"/>
                </a:solidFill>
                <a:latin typeface="Corbel" panose="020B0503020204020204" pitchFamily="34" charset="0"/>
                <a:sym typeface="Arial"/>
              </a:endParaRPr>
            </a:p>
          </p:txBody>
        </p:sp>
        <p:sp>
          <p:nvSpPr>
            <p:cNvPr id="234" name="Google Shape;234;p6"/>
            <p:cNvSpPr/>
            <p:nvPr/>
          </p:nvSpPr>
          <p:spPr>
            <a:xfrm>
              <a:off x="233005" y="74663"/>
              <a:ext cx="3262072" cy="354240"/>
            </a:xfrm>
            <a:prstGeom prst="roundRect">
              <a:avLst>
                <a:gd name="adj" fmla="val 16667"/>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6"/>
            <p:cNvSpPr txBox="1"/>
            <p:nvPr/>
          </p:nvSpPr>
          <p:spPr>
            <a:xfrm>
              <a:off x="250298" y="91956"/>
              <a:ext cx="3227486" cy="319654"/>
            </a:xfrm>
            <a:prstGeom prst="rect">
              <a:avLst/>
            </a:prstGeom>
            <a:noFill/>
            <a:ln>
              <a:noFill/>
            </a:ln>
          </p:spPr>
          <p:txBody>
            <a:bodyPr spcFirstLastPara="1" wrap="square" lIns="123275" tIns="0" rIns="123275" bIns="0" anchor="ctr" anchorCtr="0">
              <a:noAutofit/>
            </a:bodyPr>
            <a:lstStyle/>
            <a:p>
              <a:pPr marL="0" marR="0" lvl="0" indent="0" algn="l" rtl="0">
                <a:lnSpc>
                  <a:spcPct val="90000"/>
                </a:lnSpc>
                <a:spcBef>
                  <a:spcPts val="0"/>
                </a:spcBef>
                <a:spcAft>
                  <a:spcPts val="0"/>
                </a:spcAft>
                <a:buClr>
                  <a:schemeClr val="lt1"/>
                </a:buClr>
                <a:buSzPts val="1200"/>
                <a:buFont typeface="Arial"/>
                <a:buNone/>
              </a:pPr>
              <a:r>
                <a:rPr lang="en-US" sz="1200" b="0" i="0">
                  <a:solidFill>
                    <a:schemeClr val="lt1"/>
                  </a:solidFill>
                  <a:latin typeface="Arial"/>
                  <a:ea typeface="Arial"/>
                  <a:cs typeface="Arial"/>
                  <a:sym typeface="Arial"/>
                </a:rPr>
                <a:t>Weather / Aerosols</a:t>
              </a:r>
              <a:endParaRPr sz="1200">
                <a:solidFill>
                  <a:schemeClr val="lt1"/>
                </a:solidFill>
                <a:latin typeface="Arial"/>
                <a:ea typeface="Arial"/>
                <a:cs typeface="Arial"/>
                <a:sym typeface="Arial"/>
              </a:endParaRPr>
            </a:p>
          </p:txBody>
        </p:sp>
        <p:sp>
          <p:nvSpPr>
            <p:cNvPr id="236" name="Google Shape;236;p6"/>
            <p:cNvSpPr/>
            <p:nvPr/>
          </p:nvSpPr>
          <p:spPr>
            <a:xfrm>
              <a:off x="0" y="1400903"/>
              <a:ext cx="4660104" cy="907200"/>
            </a:xfrm>
            <a:prstGeom prst="rect">
              <a:avLst/>
            </a:prstGeom>
            <a:solidFill>
              <a:schemeClr val="lt1">
                <a:alpha val="89803"/>
              </a:schemeClr>
            </a:solidFill>
            <a:ln w="25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6"/>
            <p:cNvSpPr txBox="1"/>
            <p:nvPr/>
          </p:nvSpPr>
          <p:spPr>
            <a:xfrm>
              <a:off x="0" y="1400903"/>
              <a:ext cx="4660104" cy="907200"/>
            </a:xfrm>
            <a:prstGeom prst="rect">
              <a:avLst/>
            </a:prstGeom>
            <a:noFill/>
            <a:ln>
              <a:noFill/>
            </a:ln>
          </p:spPr>
          <p:txBody>
            <a:bodyPr spcFirstLastPara="1" wrap="square" lIns="361675" tIns="249925" rIns="361675" bIns="85325" anchor="t" anchorCtr="0">
              <a:noAutofit/>
            </a:bodyPr>
            <a:lstStyle/>
            <a:p>
              <a:pPr marL="114300" marR="0" lvl="1" indent="-114300" algn="l" rtl="0">
                <a:lnSpc>
                  <a:spcPct val="90000"/>
                </a:lnSpc>
                <a:spcBef>
                  <a:spcPts val="0"/>
                </a:spcBef>
                <a:spcAft>
                  <a:spcPts val="0"/>
                </a:spcAft>
                <a:buClr>
                  <a:schemeClr val="dk1"/>
                </a:buClr>
                <a:buSzPts val="1200"/>
                <a:buFont typeface="Arial"/>
                <a:buChar char="•"/>
              </a:pPr>
              <a:r>
                <a:rPr lang="en-US" sz="1300" b="0" i="0" u="none" strike="noStrike" cap="none" dirty="0">
                  <a:solidFill>
                    <a:schemeClr val="dk1"/>
                  </a:solidFill>
                  <a:latin typeface="Corbel" panose="020B0503020204020204" pitchFamily="34" charset="0"/>
                  <a:sym typeface="Arial"/>
                </a:rPr>
                <a:t>Federal Emergency Management Agency</a:t>
              </a:r>
              <a:endParaRPr sz="1300" b="0" i="0" u="none" strike="noStrike" cap="none" dirty="0">
                <a:solidFill>
                  <a:schemeClr val="dk1"/>
                </a:solidFill>
                <a:latin typeface="Corbel" panose="020B0503020204020204" pitchFamily="34" charset="0"/>
                <a:sym typeface="Arial"/>
              </a:endParaRPr>
            </a:p>
            <a:p>
              <a:pPr marL="114300" marR="0" lvl="1" indent="-114300" algn="l" rtl="0">
                <a:lnSpc>
                  <a:spcPct val="90000"/>
                </a:lnSpc>
                <a:spcBef>
                  <a:spcPts val="180"/>
                </a:spcBef>
                <a:spcAft>
                  <a:spcPts val="0"/>
                </a:spcAft>
                <a:buClr>
                  <a:schemeClr val="dk1"/>
                </a:buClr>
                <a:buSzPts val="1200"/>
                <a:buFont typeface="Arial"/>
                <a:buChar char="•"/>
              </a:pPr>
              <a:r>
                <a:rPr lang="en-US" sz="1300" b="0" i="0" u="none" strike="noStrike" cap="none" dirty="0">
                  <a:solidFill>
                    <a:schemeClr val="dk1"/>
                  </a:solidFill>
                  <a:latin typeface="Corbel" panose="020B0503020204020204" pitchFamily="34" charset="0"/>
                  <a:sym typeface="Arial"/>
                </a:rPr>
                <a:t>Dartmouth Flood Observatory</a:t>
              </a:r>
              <a:endParaRPr sz="1300" b="0" i="0" u="none" strike="noStrike" cap="none" dirty="0">
                <a:solidFill>
                  <a:schemeClr val="dk1"/>
                </a:solidFill>
                <a:latin typeface="Corbel" panose="020B0503020204020204" pitchFamily="34" charset="0"/>
                <a:sym typeface="Arial"/>
              </a:endParaRPr>
            </a:p>
            <a:p>
              <a:pPr marL="114300" marR="0" lvl="1" indent="-114300" algn="l" rtl="0">
                <a:lnSpc>
                  <a:spcPct val="90000"/>
                </a:lnSpc>
                <a:spcBef>
                  <a:spcPts val="180"/>
                </a:spcBef>
                <a:spcAft>
                  <a:spcPts val="0"/>
                </a:spcAft>
                <a:buClr>
                  <a:schemeClr val="dk1"/>
                </a:buClr>
                <a:buSzPts val="1200"/>
                <a:buFont typeface="Arial"/>
                <a:buChar char="•"/>
              </a:pPr>
              <a:r>
                <a:rPr lang="en-US" sz="1300" b="0" i="0" u="none" strike="noStrike" cap="none" dirty="0">
                  <a:solidFill>
                    <a:schemeClr val="dk1"/>
                  </a:solidFill>
                  <a:latin typeface="Corbel" panose="020B0503020204020204" pitchFamily="34" charset="0"/>
                  <a:sym typeface="Arial"/>
                </a:rPr>
                <a:t>United Nations Satellite Centre</a:t>
              </a:r>
              <a:endParaRPr sz="1300" b="0" i="0" u="none" strike="noStrike" cap="none" dirty="0">
                <a:solidFill>
                  <a:schemeClr val="dk1"/>
                </a:solidFill>
                <a:latin typeface="Corbel" panose="020B0503020204020204" pitchFamily="34" charset="0"/>
                <a:sym typeface="Arial"/>
              </a:endParaRPr>
            </a:p>
          </p:txBody>
        </p:sp>
        <p:sp>
          <p:nvSpPr>
            <p:cNvPr id="238" name="Google Shape;238;p6"/>
            <p:cNvSpPr/>
            <p:nvPr/>
          </p:nvSpPr>
          <p:spPr>
            <a:xfrm>
              <a:off x="233005" y="1223783"/>
              <a:ext cx="3262072" cy="354240"/>
            </a:xfrm>
            <a:prstGeom prst="roundRect">
              <a:avLst>
                <a:gd name="adj" fmla="val 16667"/>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6"/>
            <p:cNvSpPr txBox="1"/>
            <p:nvPr/>
          </p:nvSpPr>
          <p:spPr>
            <a:xfrm>
              <a:off x="250298" y="1241076"/>
              <a:ext cx="3227486" cy="319654"/>
            </a:xfrm>
            <a:prstGeom prst="rect">
              <a:avLst/>
            </a:prstGeom>
            <a:noFill/>
            <a:ln>
              <a:noFill/>
            </a:ln>
          </p:spPr>
          <p:txBody>
            <a:bodyPr spcFirstLastPara="1" wrap="square" lIns="123275" tIns="0" rIns="123275" bIns="0" anchor="ctr" anchorCtr="0">
              <a:noAutofit/>
            </a:bodyPr>
            <a:lstStyle/>
            <a:p>
              <a:pPr marL="0" marR="0" lvl="0" indent="0" algn="l" rtl="0">
                <a:lnSpc>
                  <a:spcPct val="90000"/>
                </a:lnSpc>
                <a:spcBef>
                  <a:spcPts val="0"/>
                </a:spcBef>
                <a:spcAft>
                  <a:spcPts val="0"/>
                </a:spcAft>
                <a:buClr>
                  <a:schemeClr val="lt1"/>
                </a:buClr>
                <a:buSzPts val="1200"/>
                <a:buFont typeface="Arial"/>
                <a:buNone/>
              </a:pPr>
              <a:r>
                <a:rPr lang="en-US" sz="1200" b="0" i="0">
                  <a:solidFill>
                    <a:schemeClr val="lt1"/>
                  </a:solidFill>
                  <a:latin typeface="Arial"/>
                  <a:ea typeface="Arial"/>
                  <a:cs typeface="Arial"/>
                  <a:sym typeface="Arial"/>
                </a:rPr>
                <a:t>Flood</a:t>
              </a:r>
              <a:endParaRPr sz="1200">
                <a:solidFill>
                  <a:schemeClr val="lt1"/>
                </a:solidFill>
                <a:latin typeface="Arial"/>
                <a:ea typeface="Arial"/>
                <a:cs typeface="Arial"/>
                <a:sym typeface="Arial"/>
              </a:endParaRPr>
            </a:p>
          </p:txBody>
        </p:sp>
        <p:sp>
          <p:nvSpPr>
            <p:cNvPr id="240" name="Google Shape;240;p6"/>
            <p:cNvSpPr/>
            <p:nvPr/>
          </p:nvSpPr>
          <p:spPr>
            <a:xfrm>
              <a:off x="0" y="2550023"/>
              <a:ext cx="4660104" cy="699300"/>
            </a:xfrm>
            <a:prstGeom prst="rect">
              <a:avLst/>
            </a:prstGeom>
            <a:solidFill>
              <a:schemeClr val="lt1">
                <a:alpha val="89803"/>
              </a:schemeClr>
            </a:solidFill>
            <a:ln w="25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6"/>
            <p:cNvSpPr txBox="1"/>
            <p:nvPr/>
          </p:nvSpPr>
          <p:spPr>
            <a:xfrm>
              <a:off x="0" y="2550023"/>
              <a:ext cx="5056200" cy="699300"/>
            </a:xfrm>
            <a:prstGeom prst="rect">
              <a:avLst/>
            </a:prstGeom>
            <a:noFill/>
            <a:ln>
              <a:noFill/>
            </a:ln>
          </p:spPr>
          <p:txBody>
            <a:bodyPr spcFirstLastPara="1" wrap="square" lIns="361675" tIns="249925" rIns="361675" bIns="85325" anchor="t" anchorCtr="0">
              <a:noAutofit/>
            </a:bodyPr>
            <a:lstStyle/>
            <a:p>
              <a:pPr marL="114300" marR="0" lvl="1" indent="-114300" algn="l" rtl="0">
                <a:lnSpc>
                  <a:spcPct val="90000"/>
                </a:lnSpc>
                <a:spcBef>
                  <a:spcPts val="0"/>
                </a:spcBef>
                <a:spcAft>
                  <a:spcPts val="0"/>
                </a:spcAft>
                <a:buClr>
                  <a:schemeClr val="dk1"/>
                </a:buClr>
                <a:buSzPts val="1200"/>
                <a:buFont typeface="Arial"/>
                <a:buChar char="•"/>
              </a:pPr>
              <a:r>
                <a:rPr lang="en-US" sz="1300" b="0" i="0" u="none" strike="noStrike" cap="none" dirty="0">
                  <a:solidFill>
                    <a:schemeClr val="dk1"/>
                  </a:solidFill>
                  <a:latin typeface="Corbel" panose="020B0503020204020204" pitchFamily="34" charset="0"/>
                  <a:sym typeface="Arial"/>
                </a:rPr>
                <a:t>NASA Disasters Program</a:t>
              </a:r>
              <a:endParaRPr sz="1300" b="0" i="0" u="none" strike="noStrike" cap="none" dirty="0">
                <a:solidFill>
                  <a:schemeClr val="dk1"/>
                </a:solidFill>
                <a:latin typeface="Corbel" panose="020B0503020204020204" pitchFamily="34" charset="0"/>
                <a:sym typeface="Arial"/>
              </a:endParaRPr>
            </a:p>
            <a:p>
              <a:pPr marL="114300" marR="0" lvl="1" indent="-114300" algn="l" rtl="0">
                <a:lnSpc>
                  <a:spcPct val="90000"/>
                </a:lnSpc>
                <a:spcBef>
                  <a:spcPts val="180"/>
                </a:spcBef>
                <a:spcAft>
                  <a:spcPts val="0"/>
                </a:spcAft>
                <a:buClr>
                  <a:schemeClr val="dk1"/>
                </a:buClr>
                <a:buSzPts val="1200"/>
                <a:buFont typeface="Arial"/>
                <a:buChar char="•"/>
              </a:pPr>
              <a:r>
                <a:rPr lang="en-US" sz="1300" b="0" i="0" u="none" strike="noStrike" cap="none" dirty="0">
                  <a:solidFill>
                    <a:schemeClr val="dk1"/>
                  </a:solidFill>
                  <a:latin typeface="Corbel" panose="020B0503020204020204" pitchFamily="34" charset="0"/>
                  <a:sym typeface="Arial"/>
                </a:rPr>
                <a:t>NASA Short-term Prediction Research and Transition Center</a:t>
              </a:r>
              <a:endParaRPr sz="1300" b="0" i="0" u="none" strike="noStrike" cap="none" dirty="0">
                <a:solidFill>
                  <a:schemeClr val="dk1"/>
                </a:solidFill>
                <a:latin typeface="Corbel" panose="020B0503020204020204" pitchFamily="34" charset="0"/>
                <a:sym typeface="Arial"/>
              </a:endParaRPr>
            </a:p>
          </p:txBody>
        </p:sp>
        <p:sp>
          <p:nvSpPr>
            <p:cNvPr id="242" name="Google Shape;242;p6"/>
            <p:cNvSpPr/>
            <p:nvPr/>
          </p:nvSpPr>
          <p:spPr>
            <a:xfrm>
              <a:off x="233005" y="2372903"/>
              <a:ext cx="3262072" cy="354240"/>
            </a:xfrm>
            <a:prstGeom prst="roundRect">
              <a:avLst>
                <a:gd name="adj" fmla="val 16667"/>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6"/>
            <p:cNvSpPr txBox="1"/>
            <p:nvPr/>
          </p:nvSpPr>
          <p:spPr>
            <a:xfrm>
              <a:off x="250298" y="2390196"/>
              <a:ext cx="3227486" cy="319654"/>
            </a:xfrm>
            <a:prstGeom prst="rect">
              <a:avLst/>
            </a:prstGeom>
            <a:noFill/>
            <a:ln>
              <a:noFill/>
            </a:ln>
          </p:spPr>
          <p:txBody>
            <a:bodyPr spcFirstLastPara="1" wrap="square" lIns="123275" tIns="0" rIns="123275" bIns="0" anchor="ctr" anchorCtr="0">
              <a:noAutofit/>
            </a:bodyPr>
            <a:lstStyle/>
            <a:p>
              <a:pPr marL="0" marR="0" lvl="0" indent="0" algn="l" rtl="0">
                <a:lnSpc>
                  <a:spcPct val="90000"/>
                </a:lnSpc>
                <a:spcBef>
                  <a:spcPts val="0"/>
                </a:spcBef>
                <a:spcAft>
                  <a:spcPts val="0"/>
                </a:spcAft>
                <a:buClr>
                  <a:schemeClr val="lt1"/>
                </a:buClr>
                <a:buSzPts val="1200"/>
                <a:buFont typeface="Arial"/>
                <a:buNone/>
              </a:pPr>
              <a:r>
                <a:rPr lang="en-US" sz="1200" b="0" i="0">
                  <a:solidFill>
                    <a:schemeClr val="lt1"/>
                  </a:solidFill>
                  <a:latin typeface="Arial"/>
                  <a:ea typeface="Arial"/>
                  <a:cs typeface="Arial"/>
                  <a:sym typeface="Arial"/>
                </a:rPr>
                <a:t>Disasters monitoring</a:t>
              </a:r>
              <a:endParaRPr sz="1200">
                <a:solidFill>
                  <a:schemeClr val="lt1"/>
                </a:solidFill>
                <a:latin typeface="Arial"/>
                <a:ea typeface="Arial"/>
                <a:cs typeface="Arial"/>
                <a:sym typeface="Arial"/>
              </a:endParaRPr>
            </a:p>
          </p:txBody>
        </p:sp>
      </p:grpSp>
      <p:grpSp>
        <p:nvGrpSpPr>
          <p:cNvPr id="244" name="Google Shape;244;p6"/>
          <p:cNvGrpSpPr/>
          <p:nvPr/>
        </p:nvGrpSpPr>
        <p:grpSpPr>
          <a:xfrm>
            <a:off x="6167122" y="2970183"/>
            <a:ext cx="4957560" cy="2838780"/>
            <a:chOff x="-6291" y="36879"/>
            <a:chExt cx="4957560" cy="2838780"/>
          </a:xfrm>
        </p:grpSpPr>
        <p:sp>
          <p:nvSpPr>
            <p:cNvPr id="245" name="Google Shape;245;p6"/>
            <p:cNvSpPr/>
            <p:nvPr/>
          </p:nvSpPr>
          <p:spPr>
            <a:xfrm>
              <a:off x="0" y="239196"/>
              <a:ext cx="4951269" cy="699300"/>
            </a:xfrm>
            <a:prstGeom prst="rect">
              <a:avLst/>
            </a:prstGeom>
            <a:solidFill>
              <a:schemeClr val="lt1">
                <a:alpha val="89803"/>
              </a:schemeClr>
            </a:solidFill>
            <a:ln w="25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6"/>
            <p:cNvSpPr txBox="1"/>
            <p:nvPr/>
          </p:nvSpPr>
          <p:spPr>
            <a:xfrm>
              <a:off x="0" y="239196"/>
              <a:ext cx="4951269" cy="699300"/>
            </a:xfrm>
            <a:prstGeom prst="rect">
              <a:avLst/>
            </a:prstGeom>
            <a:noFill/>
            <a:ln>
              <a:noFill/>
            </a:ln>
          </p:spPr>
          <p:txBody>
            <a:bodyPr spcFirstLastPara="1" wrap="square" lIns="384250" tIns="249925" rIns="384250" bIns="85325" anchor="t" anchorCtr="0">
              <a:noAutofit/>
            </a:bodyPr>
            <a:lstStyle/>
            <a:p>
              <a:pPr marL="114300" marR="0" lvl="1" indent="-114300" algn="l" rtl="0">
                <a:lnSpc>
                  <a:spcPct val="90000"/>
                </a:lnSpc>
                <a:spcBef>
                  <a:spcPts val="0"/>
                </a:spcBef>
                <a:spcAft>
                  <a:spcPts val="0"/>
                </a:spcAft>
                <a:buClr>
                  <a:schemeClr val="dk1"/>
                </a:buClr>
                <a:buSzPts val="1200"/>
                <a:buFont typeface="Arial"/>
                <a:buChar char="•"/>
              </a:pPr>
              <a:r>
                <a:rPr lang="en-US" sz="1300" b="0" i="0" u="none" strike="noStrike" cap="none" dirty="0">
                  <a:solidFill>
                    <a:schemeClr val="dk1"/>
                  </a:solidFill>
                  <a:latin typeface="Corbel" panose="020B0503020204020204" pitchFamily="34" charset="0"/>
                  <a:sym typeface="Arial"/>
                </a:rPr>
                <a:t>USDA /USAID – </a:t>
              </a:r>
              <a:r>
                <a:rPr lang="en-US" sz="1300" b="0" i="0" u="none" strike="noStrike" cap="none" dirty="0" err="1">
                  <a:solidFill>
                    <a:schemeClr val="dk1"/>
                  </a:solidFill>
                  <a:latin typeface="Corbel" panose="020B0503020204020204" pitchFamily="34" charset="0"/>
                  <a:sym typeface="Arial"/>
                </a:rPr>
                <a:t>FEWSNet</a:t>
              </a:r>
              <a:endParaRPr sz="1300" b="0" i="0" u="none" strike="noStrike" cap="none" dirty="0">
                <a:solidFill>
                  <a:schemeClr val="dk1"/>
                </a:solidFill>
                <a:latin typeface="Corbel" panose="020B0503020204020204" pitchFamily="34" charset="0"/>
                <a:sym typeface="Arial"/>
              </a:endParaRPr>
            </a:p>
            <a:p>
              <a:pPr marL="114300" marR="0" lvl="1" indent="-114300" algn="l" rtl="0">
                <a:lnSpc>
                  <a:spcPct val="90000"/>
                </a:lnSpc>
                <a:spcBef>
                  <a:spcPts val="180"/>
                </a:spcBef>
                <a:spcAft>
                  <a:spcPts val="0"/>
                </a:spcAft>
                <a:buClr>
                  <a:schemeClr val="dk1"/>
                </a:buClr>
                <a:buSzPts val="1200"/>
                <a:buFont typeface="Arial"/>
                <a:buChar char="•"/>
              </a:pPr>
              <a:r>
                <a:rPr lang="en-US" sz="1300" b="0" i="0" u="none" strike="noStrike" cap="none" dirty="0">
                  <a:solidFill>
                    <a:schemeClr val="dk1"/>
                  </a:solidFill>
                  <a:latin typeface="Corbel" panose="020B0503020204020204" pitchFamily="34" charset="0"/>
                  <a:sym typeface="Arial"/>
                </a:rPr>
                <a:t>USDA Foreign Agricultural Service</a:t>
              </a:r>
              <a:endParaRPr sz="1300" b="0" i="0" u="none" strike="noStrike" cap="none" dirty="0">
                <a:solidFill>
                  <a:schemeClr val="dk1"/>
                </a:solidFill>
                <a:latin typeface="Corbel" panose="020B0503020204020204" pitchFamily="34" charset="0"/>
                <a:sym typeface="Arial"/>
              </a:endParaRPr>
            </a:p>
          </p:txBody>
        </p:sp>
        <p:sp>
          <p:nvSpPr>
            <p:cNvPr id="247" name="Google Shape;247;p6"/>
            <p:cNvSpPr/>
            <p:nvPr/>
          </p:nvSpPr>
          <p:spPr>
            <a:xfrm>
              <a:off x="247563" y="36879"/>
              <a:ext cx="3465888" cy="354240"/>
            </a:xfrm>
            <a:prstGeom prst="roundRect">
              <a:avLst>
                <a:gd name="adj" fmla="val 16667"/>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6"/>
            <p:cNvSpPr txBox="1"/>
            <p:nvPr/>
          </p:nvSpPr>
          <p:spPr>
            <a:xfrm>
              <a:off x="264856" y="54172"/>
              <a:ext cx="3431302" cy="319654"/>
            </a:xfrm>
            <a:prstGeom prst="rect">
              <a:avLst/>
            </a:prstGeom>
            <a:noFill/>
            <a:ln>
              <a:noFill/>
            </a:ln>
          </p:spPr>
          <p:txBody>
            <a:bodyPr spcFirstLastPara="1" wrap="square" lIns="131000" tIns="0" rIns="131000" bIns="0" anchor="ctr" anchorCtr="0">
              <a:noAutofit/>
            </a:bodyPr>
            <a:lstStyle/>
            <a:p>
              <a:pPr marL="0" marR="0" lvl="0" indent="0" algn="l" rtl="0">
                <a:lnSpc>
                  <a:spcPct val="90000"/>
                </a:lnSpc>
                <a:spcBef>
                  <a:spcPts val="0"/>
                </a:spcBef>
                <a:spcAft>
                  <a:spcPts val="0"/>
                </a:spcAft>
                <a:buClr>
                  <a:schemeClr val="lt1"/>
                </a:buClr>
                <a:buSzPts val="1200"/>
                <a:buFont typeface="Arial"/>
                <a:buNone/>
              </a:pPr>
              <a:r>
                <a:rPr lang="en-US" sz="1200" b="0" i="0">
                  <a:solidFill>
                    <a:schemeClr val="lt1"/>
                  </a:solidFill>
                  <a:latin typeface="Arial"/>
                  <a:ea typeface="Arial"/>
                  <a:cs typeface="Arial"/>
                  <a:sym typeface="Arial"/>
                </a:rPr>
                <a:t>Agricultural Monitoring</a:t>
              </a:r>
              <a:endParaRPr sz="1200">
                <a:solidFill>
                  <a:schemeClr val="lt1"/>
                </a:solidFill>
                <a:latin typeface="Arial"/>
                <a:ea typeface="Arial"/>
                <a:cs typeface="Arial"/>
                <a:sym typeface="Arial"/>
              </a:endParaRPr>
            </a:p>
          </p:txBody>
        </p:sp>
        <p:sp>
          <p:nvSpPr>
            <p:cNvPr id="249" name="Google Shape;249;p6"/>
            <p:cNvSpPr/>
            <p:nvPr/>
          </p:nvSpPr>
          <p:spPr>
            <a:xfrm>
              <a:off x="0" y="1155219"/>
              <a:ext cx="4951269" cy="1701000"/>
            </a:xfrm>
            <a:prstGeom prst="rect">
              <a:avLst/>
            </a:prstGeom>
            <a:solidFill>
              <a:schemeClr val="lt1">
                <a:alpha val="89803"/>
              </a:schemeClr>
            </a:solidFill>
            <a:ln w="25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6"/>
            <p:cNvSpPr txBox="1"/>
            <p:nvPr/>
          </p:nvSpPr>
          <p:spPr>
            <a:xfrm>
              <a:off x="-6291" y="1174659"/>
              <a:ext cx="4951269" cy="1701000"/>
            </a:xfrm>
            <a:prstGeom prst="rect">
              <a:avLst/>
            </a:prstGeom>
            <a:noFill/>
            <a:ln>
              <a:noFill/>
            </a:ln>
          </p:spPr>
          <p:txBody>
            <a:bodyPr spcFirstLastPara="1" wrap="square" lIns="384250" tIns="249925" rIns="384250" bIns="85325" anchor="t" anchorCtr="0">
              <a:noAutofit/>
            </a:bodyPr>
            <a:lstStyle/>
            <a:p>
              <a:pPr marL="114300" marR="0" lvl="1" indent="-114300" algn="l" rtl="0">
                <a:lnSpc>
                  <a:spcPct val="90000"/>
                </a:lnSpc>
                <a:spcBef>
                  <a:spcPts val="0"/>
                </a:spcBef>
                <a:spcAft>
                  <a:spcPts val="0"/>
                </a:spcAft>
                <a:buClr>
                  <a:schemeClr val="dk1"/>
                </a:buClr>
                <a:buSzPts val="1200"/>
                <a:buFont typeface="Arial"/>
                <a:buChar char="•"/>
              </a:pPr>
              <a:r>
                <a:rPr lang="en-US" sz="1200" b="0" i="0" u="none" strike="noStrike" cap="none" dirty="0">
                  <a:solidFill>
                    <a:schemeClr val="dk1"/>
                  </a:solidFill>
                  <a:latin typeface="Corbel" panose="020B0503020204020204" pitchFamily="34" charset="0"/>
                  <a:sym typeface="Arial"/>
                </a:rPr>
                <a:t>US Forest Service</a:t>
              </a:r>
              <a:endParaRPr sz="1200" b="0" i="0" u="none" strike="noStrike" cap="none" dirty="0">
                <a:solidFill>
                  <a:schemeClr val="dk1"/>
                </a:solidFill>
                <a:latin typeface="Corbel" panose="020B0503020204020204" pitchFamily="34" charset="0"/>
                <a:sym typeface="Arial"/>
              </a:endParaRPr>
            </a:p>
            <a:p>
              <a:pPr marL="114300" marR="0" lvl="1" indent="-114300" algn="l" rtl="0">
                <a:lnSpc>
                  <a:spcPct val="90000"/>
                </a:lnSpc>
                <a:spcBef>
                  <a:spcPts val="180"/>
                </a:spcBef>
                <a:spcAft>
                  <a:spcPts val="0"/>
                </a:spcAft>
                <a:buClr>
                  <a:schemeClr val="dk1"/>
                </a:buClr>
                <a:buSzPts val="1200"/>
                <a:buFont typeface="Arial"/>
                <a:buChar char="•"/>
              </a:pPr>
              <a:r>
                <a:rPr lang="en-US" sz="1200" b="0" i="0" u="none" strike="noStrike" cap="none" dirty="0">
                  <a:solidFill>
                    <a:schemeClr val="dk1"/>
                  </a:solidFill>
                  <a:latin typeface="Corbel" panose="020B0503020204020204" pitchFamily="34" charset="0"/>
                  <a:sym typeface="Arial"/>
                </a:rPr>
                <a:t>US Climate Resilience Toolkit</a:t>
              </a:r>
              <a:endParaRPr sz="1200" b="0" i="0" u="none" strike="noStrike" cap="none" dirty="0">
                <a:solidFill>
                  <a:schemeClr val="dk1"/>
                </a:solidFill>
                <a:latin typeface="Corbel" panose="020B0503020204020204" pitchFamily="34" charset="0"/>
                <a:sym typeface="Arial"/>
              </a:endParaRPr>
            </a:p>
            <a:p>
              <a:pPr marL="114300" marR="0" lvl="1" indent="-114300" algn="l" rtl="0">
                <a:lnSpc>
                  <a:spcPct val="90000"/>
                </a:lnSpc>
                <a:spcBef>
                  <a:spcPts val="180"/>
                </a:spcBef>
                <a:spcAft>
                  <a:spcPts val="0"/>
                </a:spcAft>
                <a:buClr>
                  <a:schemeClr val="dk1"/>
                </a:buClr>
                <a:buSzPts val="1200"/>
                <a:buFont typeface="Arial"/>
                <a:buChar char="•"/>
              </a:pPr>
              <a:r>
                <a:rPr lang="en-US" sz="1200" b="0" i="0" u="none" strike="noStrike" cap="none" dirty="0">
                  <a:solidFill>
                    <a:schemeClr val="dk1"/>
                  </a:solidFill>
                  <a:latin typeface="Corbel" panose="020B0503020204020204" pitchFamily="34" charset="0"/>
                  <a:sym typeface="Arial"/>
                </a:rPr>
                <a:t>Conservation International </a:t>
              </a:r>
              <a:endParaRPr sz="1200" b="0" i="0" u="none" strike="noStrike" cap="none" dirty="0">
                <a:solidFill>
                  <a:schemeClr val="dk1"/>
                </a:solidFill>
                <a:latin typeface="Corbel" panose="020B0503020204020204" pitchFamily="34" charset="0"/>
                <a:sym typeface="Arial"/>
              </a:endParaRPr>
            </a:p>
            <a:p>
              <a:pPr marL="114300" marR="0" lvl="1" indent="-114300" algn="l" rtl="0">
                <a:lnSpc>
                  <a:spcPct val="90000"/>
                </a:lnSpc>
                <a:spcBef>
                  <a:spcPts val="180"/>
                </a:spcBef>
                <a:spcAft>
                  <a:spcPts val="0"/>
                </a:spcAft>
                <a:buClr>
                  <a:schemeClr val="dk1"/>
                </a:buClr>
                <a:buSzPts val="1200"/>
                <a:buFont typeface="Arial"/>
                <a:buChar char="•"/>
              </a:pPr>
              <a:r>
                <a:rPr lang="en-US" sz="1200" b="0" i="0" u="none" strike="noStrike" cap="none" dirty="0">
                  <a:solidFill>
                    <a:schemeClr val="dk1"/>
                  </a:solidFill>
                  <a:latin typeface="Corbel" panose="020B0503020204020204" pitchFamily="34" charset="0"/>
                  <a:sym typeface="Arial"/>
                </a:rPr>
                <a:t>World Resources Institute</a:t>
              </a:r>
              <a:endParaRPr sz="1200" b="0" i="0" u="none" strike="noStrike" cap="none" dirty="0">
                <a:solidFill>
                  <a:schemeClr val="dk1"/>
                </a:solidFill>
                <a:latin typeface="Corbel" panose="020B0503020204020204" pitchFamily="34" charset="0"/>
                <a:sym typeface="Arial"/>
              </a:endParaRPr>
            </a:p>
            <a:p>
              <a:pPr marL="114300" lvl="1" indent="-114300">
                <a:lnSpc>
                  <a:spcPct val="90000"/>
                </a:lnSpc>
                <a:spcBef>
                  <a:spcPts val="180"/>
                </a:spcBef>
                <a:buClr>
                  <a:schemeClr val="dk1"/>
                </a:buClr>
                <a:buSzPts val="1200"/>
                <a:buFont typeface="Arial"/>
                <a:buChar char="•"/>
              </a:pPr>
              <a:r>
                <a:rPr lang="en-US" sz="1200" dirty="0">
                  <a:solidFill>
                    <a:schemeClr val="dk1"/>
                  </a:solidFill>
                  <a:latin typeface="Corbel" panose="020B0503020204020204" pitchFamily="34" charset="0"/>
                </a:rPr>
                <a:t>Greenpeace</a:t>
              </a:r>
              <a:endParaRPr lang="en-US" sz="1200" b="0" i="0" u="none" strike="noStrike" cap="none" dirty="0">
                <a:solidFill>
                  <a:schemeClr val="dk1"/>
                </a:solidFill>
                <a:latin typeface="Corbel" panose="020B0503020204020204" pitchFamily="34" charset="0"/>
                <a:sym typeface="Arial"/>
              </a:endParaRPr>
            </a:p>
            <a:p>
              <a:pPr marL="114300" marR="0" lvl="1" indent="-114300" algn="l" rtl="0">
                <a:lnSpc>
                  <a:spcPct val="90000"/>
                </a:lnSpc>
                <a:spcBef>
                  <a:spcPts val="180"/>
                </a:spcBef>
                <a:spcAft>
                  <a:spcPts val="0"/>
                </a:spcAft>
                <a:buClr>
                  <a:schemeClr val="dk1"/>
                </a:buClr>
                <a:buSzPts val="1200"/>
                <a:buFont typeface="Arial"/>
                <a:buChar char="•"/>
              </a:pPr>
              <a:r>
                <a:rPr lang="en-US" sz="1200" b="0" i="0" u="none" strike="noStrike" cap="none" dirty="0">
                  <a:solidFill>
                    <a:schemeClr val="dk1"/>
                  </a:solidFill>
                  <a:latin typeface="Corbel" panose="020B0503020204020204" pitchFamily="34" charset="0"/>
                  <a:sym typeface="Arial"/>
                </a:rPr>
                <a:t>Governments in India, Thailand, Colombia</a:t>
              </a:r>
              <a:endParaRPr sz="1200" b="0" i="0" u="none" strike="noStrike" cap="none" dirty="0">
                <a:solidFill>
                  <a:schemeClr val="dk1"/>
                </a:solidFill>
                <a:latin typeface="Corbel" panose="020B0503020204020204" pitchFamily="34" charset="0"/>
                <a:sym typeface="Arial"/>
              </a:endParaRPr>
            </a:p>
            <a:p>
              <a:pPr marL="114300" marR="0" lvl="1" indent="-114300" algn="l" rtl="0">
                <a:lnSpc>
                  <a:spcPct val="90000"/>
                </a:lnSpc>
                <a:spcBef>
                  <a:spcPts val="180"/>
                </a:spcBef>
                <a:spcAft>
                  <a:spcPts val="0"/>
                </a:spcAft>
                <a:buClr>
                  <a:schemeClr val="dk1"/>
                </a:buClr>
                <a:buSzPts val="1200"/>
                <a:buFont typeface="Arial"/>
                <a:buChar char="•"/>
              </a:pPr>
              <a:r>
                <a:rPr lang="en-US" sz="1200" b="0" i="0" u="none" strike="noStrike" cap="none" dirty="0" err="1">
                  <a:solidFill>
                    <a:schemeClr val="dk1"/>
                  </a:solidFill>
                  <a:latin typeface="Corbel" panose="020B0503020204020204" pitchFamily="34" charset="0"/>
                  <a:sym typeface="Arial"/>
                </a:rPr>
                <a:t>Breezometer</a:t>
              </a:r>
              <a:endParaRPr lang="en-US" sz="1200" b="0" i="0" u="none" strike="noStrike" cap="none" dirty="0">
                <a:solidFill>
                  <a:schemeClr val="dk1"/>
                </a:solidFill>
                <a:latin typeface="Corbel" panose="020B0503020204020204" pitchFamily="34" charset="0"/>
                <a:sym typeface="Arial"/>
              </a:endParaRPr>
            </a:p>
            <a:p>
              <a:pPr marL="114300" marR="0" lvl="1" indent="-114300" algn="l" rtl="0">
                <a:lnSpc>
                  <a:spcPct val="90000"/>
                </a:lnSpc>
                <a:spcBef>
                  <a:spcPts val="180"/>
                </a:spcBef>
                <a:spcAft>
                  <a:spcPts val="0"/>
                </a:spcAft>
                <a:buClr>
                  <a:schemeClr val="dk1"/>
                </a:buClr>
                <a:buSzPts val="1200"/>
                <a:buFont typeface="Arial"/>
                <a:buChar char="•"/>
              </a:pPr>
              <a:r>
                <a:rPr lang="en-US" sz="1200" dirty="0">
                  <a:solidFill>
                    <a:schemeClr val="dk1"/>
                  </a:solidFill>
                  <a:latin typeface="Corbel" panose="020B0503020204020204" pitchFamily="34" charset="0"/>
                </a:rPr>
                <a:t>AT&amp;T</a:t>
              </a:r>
              <a:endParaRPr sz="1200" b="0" i="0" u="none" strike="noStrike" cap="none" dirty="0">
                <a:solidFill>
                  <a:schemeClr val="dk1"/>
                </a:solidFill>
                <a:latin typeface="Corbel" panose="020B0503020204020204" pitchFamily="34" charset="0"/>
                <a:sym typeface="Arial"/>
              </a:endParaRPr>
            </a:p>
          </p:txBody>
        </p:sp>
        <p:sp>
          <p:nvSpPr>
            <p:cNvPr id="251" name="Google Shape;251;p6"/>
            <p:cNvSpPr/>
            <p:nvPr/>
          </p:nvSpPr>
          <p:spPr>
            <a:xfrm>
              <a:off x="247563" y="978099"/>
              <a:ext cx="3465888" cy="354240"/>
            </a:xfrm>
            <a:prstGeom prst="roundRect">
              <a:avLst>
                <a:gd name="adj" fmla="val 16667"/>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6"/>
            <p:cNvSpPr txBox="1"/>
            <p:nvPr/>
          </p:nvSpPr>
          <p:spPr>
            <a:xfrm>
              <a:off x="264856" y="995392"/>
              <a:ext cx="3431302" cy="319654"/>
            </a:xfrm>
            <a:prstGeom prst="rect">
              <a:avLst/>
            </a:prstGeom>
            <a:noFill/>
            <a:ln>
              <a:noFill/>
            </a:ln>
          </p:spPr>
          <p:txBody>
            <a:bodyPr spcFirstLastPara="1" wrap="square" lIns="131000" tIns="0" rIns="131000" bIns="0" anchor="ctr" anchorCtr="0">
              <a:noAutofit/>
            </a:bodyPr>
            <a:lstStyle/>
            <a:p>
              <a:pPr marL="0" marR="0" lvl="0" indent="0" algn="l" rtl="0">
                <a:lnSpc>
                  <a:spcPct val="90000"/>
                </a:lnSpc>
                <a:spcBef>
                  <a:spcPts val="0"/>
                </a:spcBef>
                <a:spcAft>
                  <a:spcPts val="0"/>
                </a:spcAft>
                <a:buClr>
                  <a:schemeClr val="lt1"/>
                </a:buClr>
                <a:buSzPts val="1200"/>
                <a:buFont typeface="Arial"/>
                <a:buNone/>
              </a:pPr>
              <a:r>
                <a:rPr lang="en-US" sz="1200" b="0" i="0">
                  <a:solidFill>
                    <a:schemeClr val="lt1"/>
                  </a:solidFill>
                  <a:latin typeface="Arial"/>
                  <a:ea typeface="Arial"/>
                  <a:cs typeface="Arial"/>
                  <a:sym typeface="Arial"/>
                </a:rPr>
                <a:t>Fires, Smoke and Air Quality</a:t>
              </a:r>
              <a:endParaRPr sz="1200">
                <a:solidFill>
                  <a:schemeClr val="lt1"/>
                </a:solidFill>
                <a:latin typeface="Arial"/>
                <a:ea typeface="Arial"/>
                <a:cs typeface="Arial"/>
                <a:sym typeface="Arial"/>
              </a:endParaRPr>
            </a:p>
          </p:txBody>
        </p:sp>
      </p:grpSp>
      <p:sp>
        <p:nvSpPr>
          <p:cNvPr id="253" name="Google Shape;253;p6"/>
          <p:cNvSpPr/>
          <p:nvPr/>
        </p:nvSpPr>
        <p:spPr>
          <a:xfrm>
            <a:off x="6167122" y="5929524"/>
            <a:ext cx="4951269" cy="55395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500" dirty="0">
                <a:solidFill>
                  <a:schemeClr val="dk1"/>
                </a:solidFill>
                <a:latin typeface="Corbel" panose="020B0503020204020204" pitchFamily="34" charset="0"/>
                <a:sym typeface="Arial"/>
              </a:rPr>
              <a:t>News Outlets: The Washington Post,  The New York Times, BBC, CNN</a:t>
            </a:r>
            <a:endParaRPr sz="1500" dirty="0">
              <a:latin typeface="Corbel" panose="020B0503020204020204" pitchFamily="34" charset="0"/>
            </a:endParaRPr>
          </a:p>
        </p:txBody>
      </p:sp>
      <p:sp>
        <p:nvSpPr>
          <p:cNvPr id="4" name="Google Shape;228;p6">
            <a:extLst>
              <a:ext uri="{FF2B5EF4-FFF2-40B4-BE49-F238E27FC236}">
                <a16:creationId xmlns:a16="http://schemas.microsoft.com/office/drawing/2014/main" id="{1EFF4010-05D3-3112-E3F4-D81D73EF9B1D}"/>
              </a:ext>
            </a:extLst>
          </p:cNvPr>
          <p:cNvSpPr txBox="1">
            <a:spLocks noGrp="1"/>
          </p:cNvSpPr>
          <p:nvPr>
            <p:ph type="title"/>
          </p:nvPr>
        </p:nvSpPr>
        <p:spPr>
          <a:xfrm>
            <a:off x="609599" y="0"/>
            <a:ext cx="10337417" cy="80446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3300" b="1" dirty="0">
                <a:solidFill>
                  <a:schemeClr val="bg1"/>
                </a:solidFill>
              </a:rPr>
              <a:t>Responding to the Growing Diversity of Users</a:t>
            </a:r>
            <a:endParaRPr sz="3300" b="1" dirty="0">
              <a:solidFill>
                <a:schemeClr val="bg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pic>
        <p:nvPicPr>
          <p:cNvPr id="106" name="Google Shape;106;g25196d48aed_0_9"/>
          <p:cNvPicPr preferRelativeResize="0">
            <a:picLocks noChangeAspect="1"/>
          </p:cNvPicPr>
          <p:nvPr/>
        </p:nvPicPr>
        <p:blipFill>
          <a:blip r:embed="rId3" cstate="email">
            <a:alphaModFix/>
            <a:extLst>
              <a:ext uri="{28A0092B-C50C-407E-A947-70E740481C1C}">
                <a14:useLocalDpi xmlns:a14="http://schemas.microsoft.com/office/drawing/2010/main"/>
              </a:ext>
            </a:extLst>
          </a:blip>
          <a:stretch>
            <a:fillRect/>
          </a:stretch>
        </p:blipFill>
        <p:spPr>
          <a:xfrm>
            <a:off x="1874029" y="604520"/>
            <a:ext cx="8443941" cy="6126480"/>
          </a:xfrm>
          <a:prstGeom prst="rect">
            <a:avLst/>
          </a:prstGeom>
          <a:noFill/>
          <a:ln>
            <a:noFill/>
          </a:ln>
        </p:spPr>
      </p:pic>
      <p:sp>
        <p:nvSpPr>
          <p:cNvPr id="2" name="Google Shape;228;p6">
            <a:extLst>
              <a:ext uri="{FF2B5EF4-FFF2-40B4-BE49-F238E27FC236}">
                <a16:creationId xmlns:a16="http://schemas.microsoft.com/office/drawing/2014/main" id="{AF4625C4-0231-094D-DB5F-0C1C875B4D48}"/>
              </a:ext>
            </a:extLst>
          </p:cNvPr>
          <p:cNvSpPr txBox="1">
            <a:spLocks noGrp="1"/>
          </p:cNvSpPr>
          <p:nvPr>
            <p:ph type="title"/>
          </p:nvPr>
        </p:nvSpPr>
        <p:spPr>
          <a:xfrm>
            <a:off x="609599" y="0"/>
            <a:ext cx="10337417" cy="80446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3300" b="1" dirty="0">
                <a:solidFill>
                  <a:schemeClr val="bg1"/>
                </a:solidFill>
              </a:rPr>
              <a:t>Responding to the Growing Diversity of Users</a:t>
            </a:r>
            <a:endParaRPr sz="3300" b="1" dirty="0">
              <a:solidFill>
                <a:schemeClr val="bg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pic>
        <p:nvPicPr>
          <p:cNvPr id="112" name="Google Shape;112;g25196d48aed_0_15"/>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022684" y="152399"/>
            <a:ext cx="9045263" cy="655320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g2517c69975f_2_63"/>
          <p:cNvSpPr txBox="1">
            <a:spLocks noGrp="1"/>
          </p:cNvSpPr>
          <p:nvPr>
            <p:ph type="title"/>
          </p:nvPr>
        </p:nvSpPr>
        <p:spPr>
          <a:xfrm>
            <a:off x="152400" y="114300"/>
            <a:ext cx="10566300" cy="6096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b="1">
                <a:latin typeface="Corbel"/>
                <a:ea typeface="Corbel"/>
                <a:cs typeface="Corbel"/>
                <a:sym typeface="Corbel"/>
              </a:rPr>
              <a:t>LANCE USer Metrics - 1 Nov 2022 - 14 June 2023</a:t>
            </a:r>
            <a:endParaRPr/>
          </a:p>
        </p:txBody>
      </p:sp>
      <p:pic>
        <p:nvPicPr>
          <p:cNvPr id="138" name="Google Shape;138;g2517c69975f_2_63"/>
          <p:cNvPicPr preferRelativeResize="0"/>
          <p:nvPr/>
        </p:nvPicPr>
        <p:blipFill>
          <a:blip r:embed="rId3">
            <a:alphaModFix/>
          </a:blip>
          <a:stretch>
            <a:fillRect/>
          </a:stretch>
        </p:blipFill>
        <p:spPr>
          <a:xfrm>
            <a:off x="0" y="5001225"/>
            <a:ext cx="12192001" cy="1847850"/>
          </a:xfrm>
          <a:prstGeom prst="rect">
            <a:avLst/>
          </a:prstGeom>
          <a:noFill/>
          <a:ln>
            <a:noFill/>
          </a:ln>
        </p:spPr>
      </p:pic>
      <p:pic>
        <p:nvPicPr>
          <p:cNvPr id="139" name="Google Shape;139;g2517c69975f_2_63"/>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838200" y="876300"/>
            <a:ext cx="6288498" cy="3743926"/>
          </a:xfrm>
          <a:prstGeom prst="rect">
            <a:avLst/>
          </a:prstGeom>
          <a:noFill/>
          <a:ln>
            <a:noFill/>
          </a:ln>
        </p:spPr>
      </p:pic>
      <p:pic>
        <p:nvPicPr>
          <p:cNvPr id="140" name="Google Shape;140;g2517c69975f_2_63"/>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7050498" y="876300"/>
            <a:ext cx="4223915" cy="3743925"/>
          </a:xfrm>
          <a:prstGeom prst="rect">
            <a:avLst/>
          </a:prstGeom>
          <a:noFill/>
          <a:ln>
            <a:noFill/>
          </a:ln>
        </p:spPr>
      </p:pic>
      <p:sp>
        <p:nvSpPr>
          <p:cNvPr id="141" name="Google Shape;141;g2517c69975f_2_63"/>
          <p:cNvSpPr txBox="1"/>
          <p:nvPr/>
        </p:nvSpPr>
        <p:spPr>
          <a:xfrm>
            <a:off x="3636081" y="4669775"/>
            <a:ext cx="4433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a:solidFill>
                  <a:schemeClr val="lt1"/>
                </a:solidFill>
                <a:latin typeface="Tahoma"/>
                <a:ea typeface="Tahoma"/>
                <a:cs typeface="Tahoma"/>
                <a:sym typeface="Tahoma"/>
              </a:rPr>
              <a:t>Recent Global Wildfire &amp; Disaster  Events</a:t>
            </a:r>
            <a:endParaRPr b="1">
              <a:solidFill>
                <a:schemeClr val="lt1"/>
              </a:solidFill>
              <a:latin typeface="Tahoma"/>
              <a:ea typeface="Tahoma"/>
              <a:cs typeface="Tahoma"/>
              <a:sym typeface="Tahoma"/>
            </a:endParaRPr>
          </a:p>
        </p:txBody>
      </p:sp>
      <p:sp>
        <p:nvSpPr>
          <p:cNvPr id="142" name="Google Shape;142;g2517c69975f_2_63"/>
          <p:cNvSpPr txBox="1"/>
          <p:nvPr/>
        </p:nvSpPr>
        <p:spPr>
          <a:xfrm>
            <a:off x="4963869" y="5387225"/>
            <a:ext cx="1472700" cy="923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200">
                <a:latin typeface="Tahoma"/>
                <a:ea typeface="Tahoma"/>
                <a:cs typeface="Tahoma"/>
                <a:sym typeface="Tahoma"/>
              </a:rPr>
              <a:t>Chile</a:t>
            </a:r>
            <a:endParaRPr sz="1200">
              <a:latin typeface="Tahoma"/>
              <a:ea typeface="Tahoma"/>
              <a:cs typeface="Tahoma"/>
              <a:sym typeface="Tahoma"/>
            </a:endParaRPr>
          </a:p>
          <a:p>
            <a:pPr marL="0" lvl="0" indent="0" algn="ctr" rtl="0">
              <a:spcBef>
                <a:spcPts val="0"/>
              </a:spcBef>
              <a:spcAft>
                <a:spcPts val="0"/>
              </a:spcAft>
              <a:buNone/>
            </a:pPr>
            <a:r>
              <a:rPr lang="en-US" sz="1200">
                <a:latin typeface="Tahoma"/>
                <a:ea typeface="Tahoma"/>
                <a:cs typeface="Tahoma"/>
                <a:sym typeface="Tahoma"/>
              </a:rPr>
              <a:t>Wildfires &amp; Marash/Antep Earthquake</a:t>
            </a:r>
            <a:endParaRPr sz="1200">
              <a:latin typeface="Tahoma"/>
              <a:ea typeface="Tahoma"/>
              <a:cs typeface="Tahoma"/>
              <a:sym typeface="Tahoma"/>
            </a:endParaRPr>
          </a:p>
        </p:txBody>
      </p:sp>
      <p:sp>
        <p:nvSpPr>
          <p:cNvPr id="143" name="Google Shape;143;g2517c69975f_2_63"/>
          <p:cNvSpPr txBox="1"/>
          <p:nvPr/>
        </p:nvSpPr>
        <p:spPr>
          <a:xfrm>
            <a:off x="7177994" y="5992775"/>
            <a:ext cx="14727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200">
                <a:latin typeface="Tahoma"/>
                <a:ea typeface="Tahoma"/>
                <a:cs typeface="Tahoma"/>
                <a:sym typeface="Tahoma"/>
              </a:rPr>
              <a:t>SE Asia</a:t>
            </a:r>
            <a:endParaRPr sz="1200">
              <a:latin typeface="Tahoma"/>
              <a:ea typeface="Tahoma"/>
              <a:cs typeface="Tahoma"/>
              <a:sym typeface="Tahoma"/>
            </a:endParaRPr>
          </a:p>
          <a:p>
            <a:pPr marL="0" lvl="0" indent="0" algn="ctr" rtl="0">
              <a:spcBef>
                <a:spcPts val="0"/>
              </a:spcBef>
              <a:spcAft>
                <a:spcPts val="0"/>
              </a:spcAft>
              <a:buNone/>
            </a:pPr>
            <a:r>
              <a:rPr lang="en-US" sz="1200">
                <a:latin typeface="Tahoma"/>
                <a:ea typeface="Tahoma"/>
                <a:cs typeface="Tahoma"/>
                <a:sym typeface="Tahoma"/>
              </a:rPr>
              <a:t>Wildfires</a:t>
            </a:r>
            <a:endParaRPr sz="1200">
              <a:latin typeface="Tahoma"/>
              <a:ea typeface="Tahoma"/>
              <a:cs typeface="Tahoma"/>
              <a:sym typeface="Tahoma"/>
            </a:endParaRPr>
          </a:p>
        </p:txBody>
      </p:sp>
      <p:sp>
        <p:nvSpPr>
          <p:cNvPr id="144" name="Google Shape;144;g2517c69975f_2_63"/>
          <p:cNvSpPr txBox="1"/>
          <p:nvPr/>
        </p:nvSpPr>
        <p:spPr>
          <a:xfrm>
            <a:off x="8704019" y="5805325"/>
            <a:ext cx="14727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200">
                <a:latin typeface="Tahoma"/>
                <a:ea typeface="Tahoma"/>
                <a:cs typeface="Tahoma"/>
                <a:sym typeface="Tahoma"/>
              </a:rPr>
              <a:t>Russia</a:t>
            </a:r>
            <a:endParaRPr sz="1200">
              <a:latin typeface="Tahoma"/>
              <a:ea typeface="Tahoma"/>
              <a:cs typeface="Tahoma"/>
              <a:sym typeface="Tahoma"/>
            </a:endParaRPr>
          </a:p>
          <a:p>
            <a:pPr marL="0" lvl="0" indent="0" algn="ctr" rtl="0">
              <a:spcBef>
                <a:spcPts val="0"/>
              </a:spcBef>
              <a:spcAft>
                <a:spcPts val="0"/>
              </a:spcAft>
              <a:buNone/>
            </a:pPr>
            <a:r>
              <a:rPr lang="en-US" sz="1200">
                <a:latin typeface="Tahoma"/>
                <a:ea typeface="Tahoma"/>
                <a:cs typeface="Tahoma"/>
                <a:sym typeface="Tahoma"/>
              </a:rPr>
              <a:t>Wildfires</a:t>
            </a:r>
            <a:endParaRPr sz="1200">
              <a:latin typeface="Tahoma"/>
              <a:ea typeface="Tahoma"/>
              <a:cs typeface="Tahoma"/>
              <a:sym typeface="Tahoma"/>
            </a:endParaRPr>
          </a:p>
        </p:txBody>
      </p:sp>
      <p:sp>
        <p:nvSpPr>
          <p:cNvPr id="145" name="Google Shape;145;g2517c69975f_2_63"/>
          <p:cNvSpPr txBox="1"/>
          <p:nvPr/>
        </p:nvSpPr>
        <p:spPr>
          <a:xfrm>
            <a:off x="9588744" y="5604125"/>
            <a:ext cx="14727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200">
                <a:latin typeface="Tahoma"/>
                <a:ea typeface="Tahoma"/>
                <a:cs typeface="Tahoma"/>
                <a:sym typeface="Tahoma"/>
              </a:rPr>
              <a:t>West Canada</a:t>
            </a:r>
            <a:endParaRPr sz="1200">
              <a:latin typeface="Tahoma"/>
              <a:ea typeface="Tahoma"/>
              <a:cs typeface="Tahoma"/>
              <a:sym typeface="Tahoma"/>
            </a:endParaRPr>
          </a:p>
          <a:p>
            <a:pPr marL="0" lvl="0" indent="0" algn="ctr" rtl="0">
              <a:spcBef>
                <a:spcPts val="0"/>
              </a:spcBef>
              <a:spcAft>
                <a:spcPts val="0"/>
              </a:spcAft>
              <a:buNone/>
            </a:pPr>
            <a:r>
              <a:rPr lang="en-US" sz="1200">
                <a:latin typeface="Tahoma"/>
                <a:ea typeface="Tahoma"/>
                <a:cs typeface="Tahoma"/>
                <a:sym typeface="Tahoma"/>
              </a:rPr>
              <a:t>Wildfires</a:t>
            </a:r>
            <a:endParaRPr sz="1200">
              <a:latin typeface="Tahoma"/>
              <a:ea typeface="Tahoma"/>
              <a:cs typeface="Tahoma"/>
              <a:sym typeface="Tahoma"/>
            </a:endParaRPr>
          </a:p>
        </p:txBody>
      </p:sp>
      <p:sp>
        <p:nvSpPr>
          <p:cNvPr id="146" name="Google Shape;146;g2517c69975f_2_63"/>
          <p:cNvSpPr txBox="1"/>
          <p:nvPr/>
        </p:nvSpPr>
        <p:spPr>
          <a:xfrm>
            <a:off x="10184119" y="4973825"/>
            <a:ext cx="14727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200">
                <a:latin typeface="Tahoma"/>
                <a:ea typeface="Tahoma"/>
                <a:cs typeface="Tahoma"/>
                <a:sym typeface="Tahoma"/>
              </a:rPr>
              <a:t>East Canada</a:t>
            </a:r>
            <a:endParaRPr sz="1200">
              <a:latin typeface="Tahoma"/>
              <a:ea typeface="Tahoma"/>
              <a:cs typeface="Tahoma"/>
              <a:sym typeface="Tahoma"/>
            </a:endParaRPr>
          </a:p>
          <a:p>
            <a:pPr marL="0" lvl="0" indent="0" algn="ctr" rtl="0">
              <a:spcBef>
                <a:spcPts val="0"/>
              </a:spcBef>
              <a:spcAft>
                <a:spcPts val="0"/>
              </a:spcAft>
              <a:buNone/>
            </a:pPr>
            <a:r>
              <a:rPr lang="en-US" sz="1200">
                <a:latin typeface="Tahoma"/>
                <a:ea typeface="Tahoma"/>
                <a:cs typeface="Tahoma"/>
                <a:sym typeface="Tahoma"/>
              </a:rPr>
              <a:t>Wildfires</a:t>
            </a:r>
            <a:endParaRPr sz="1200">
              <a:latin typeface="Tahoma"/>
              <a:ea typeface="Tahoma"/>
              <a:cs typeface="Tahoma"/>
              <a:sym typeface="Tahoma"/>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2" name="Google Shape;296;g22716d4f105_1_0">
            <a:extLst>
              <a:ext uri="{FF2B5EF4-FFF2-40B4-BE49-F238E27FC236}">
                <a16:creationId xmlns:a16="http://schemas.microsoft.com/office/drawing/2014/main" id="{3B8DB935-5C3D-B244-ADA7-4C632233773A}"/>
              </a:ext>
            </a:extLst>
          </p:cNvPr>
          <p:cNvSpPr txBox="1"/>
          <p:nvPr/>
        </p:nvSpPr>
        <p:spPr>
          <a:xfrm>
            <a:off x="152401" y="1693121"/>
            <a:ext cx="11582400" cy="3046948"/>
          </a:xfrm>
          <a:prstGeom prst="rect">
            <a:avLst/>
          </a:prstGeom>
          <a:noFill/>
          <a:ln>
            <a:noFill/>
          </a:ln>
        </p:spPr>
        <p:txBody>
          <a:bodyPr spcFirstLastPara="1" wrap="square" lIns="91425" tIns="45700" rIns="91425" bIns="45700" anchor="t" anchorCtr="0">
            <a:spAutoFit/>
          </a:bodyPr>
          <a:lstStyle/>
          <a:p>
            <a:pPr marL="457200" marR="0" lvl="0" indent="-457200" algn="l" rtl="0">
              <a:spcBef>
                <a:spcPts val="1200"/>
              </a:spcBef>
              <a:spcAft>
                <a:spcPts val="1200"/>
              </a:spcAft>
              <a:buClr>
                <a:schemeClr val="dk1"/>
              </a:buClr>
              <a:buSzPts val="2200"/>
              <a:buFont typeface="Noto Sans Symbols"/>
              <a:buChar char="❑"/>
            </a:pPr>
            <a:r>
              <a:rPr lang="en-US" sz="2800" b="1" dirty="0">
                <a:latin typeface="Corbel" panose="020B0503020204020204" pitchFamily="34" charset="0"/>
                <a:ea typeface="Tahoma" panose="020B0604030504040204" pitchFamily="34" charset="0"/>
                <a:cs typeface="Tahoma" panose="020B0604030504040204" pitchFamily="34" charset="0"/>
              </a:rPr>
              <a:t>User Working Group (</a:t>
            </a:r>
            <a:r>
              <a:rPr lang="en-US" sz="2800" b="1" dirty="0" err="1">
                <a:latin typeface="Corbel" panose="020B0503020204020204" pitchFamily="34" charset="0"/>
                <a:ea typeface="Tahoma" panose="020B0604030504040204" pitchFamily="34" charset="0"/>
                <a:cs typeface="Tahoma" panose="020B0604030504040204" pitchFamily="34" charset="0"/>
              </a:rPr>
              <a:t>estab</a:t>
            </a:r>
            <a:r>
              <a:rPr lang="en-US" sz="2800" b="1" dirty="0">
                <a:latin typeface="Corbel" panose="020B0503020204020204" pitchFamily="34" charset="0"/>
                <a:ea typeface="Tahoma" panose="020B0604030504040204" pitchFamily="34" charset="0"/>
                <a:cs typeface="Tahoma" panose="020B0604030504040204" pitchFamily="34" charset="0"/>
              </a:rPr>
              <a:t>. 2009)</a:t>
            </a:r>
          </a:p>
          <a:p>
            <a:pPr marL="457200" marR="0" lvl="0" indent="-457200" algn="l" rtl="0">
              <a:spcBef>
                <a:spcPts val="1200"/>
              </a:spcBef>
              <a:spcAft>
                <a:spcPts val="1200"/>
              </a:spcAft>
              <a:buClr>
                <a:schemeClr val="dk1"/>
              </a:buClr>
              <a:buSzPts val="2200"/>
              <a:buFont typeface="Noto Sans Symbols"/>
              <a:buChar char="❑"/>
            </a:pPr>
            <a:r>
              <a:rPr lang="en-US" sz="2800" b="1" dirty="0">
                <a:latin typeface="Corbel" panose="020B0503020204020204" pitchFamily="34" charset="0"/>
                <a:ea typeface="Tahoma" panose="020B0604030504040204" pitchFamily="34" charset="0"/>
                <a:cs typeface="Tahoma" panose="020B0604030504040204" pitchFamily="34" charset="0"/>
              </a:rPr>
              <a:t>SMEs representing user communities</a:t>
            </a:r>
          </a:p>
          <a:p>
            <a:pPr marL="457200" marR="0" lvl="0" indent="-457200" algn="l" rtl="0">
              <a:spcBef>
                <a:spcPts val="1200"/>
              </a:spcBef>
              <a:spcAft>
                <a:spcPts val="1200"/>
              </a:spcAft>
              <a:buClr>
                <a:schemeClr val="dk1"/>
              </a:buClr>
              <a:buSzPts val="2200"/>
              <a:buFont typeface="Noto Sans Symbols"/>
              <a:buChar char="❑"/>
            </a:pPr>
            <a:r>
              <a:rPr lang="en-US" sz="2800" b="1" dirty="0">
                <a:latin typeface="Corbel" panose="020B0503020204020204" pitchFamily="34" charset="0"/>
                <a:ea typeface="Tahoma" panose="020B0604030504040204" pitchFamily="34" charset="0"/>
                <a:cs typeface="Tahoma" panose="020B0604030504040204" pitchFamily="34" charset="0"/>
              </a:rPr>
              <a:t>Interagency representatives, NGO applications users, researchers</a:t>
            </a:r>
          </a:p>
          <a:p>
            <a:pPr marL="457200" marR="0" lvl="0" indent="-457200" algn="l" rtl="0">
              <a:spcBef>
                <a:spcPts val="1200"/>
              </a:spcBef>
              <a:spcAft>
                <a:spcPts val="1200"/>
              </a:spcAft>
              <a:buClr>
                <a:schemeClr val="dk1"/>
              </a:buClr>
              <a:buSzPts val="2200"/>
              <a:buFont typeface="Noto Sans Symbols"/>
              <a:buChar char="❑"/>
            </a:pPr>
            <a:r>
              <a:rPr lang="en-US" sz="2800" b="1" dirty="0">
                <a:latin typeface="Corbel" panose="020B0503020204020204" pitchFamily="34" charset="0"/>
                <a:ea typeface="Tahoma" panose="020B0604030504040204" pitchFamily="34" charset="0"/>
                <a:cs typeface="Tahoma" panose="020B0604030504040204" pitchFamily="34" charset="0"/>
              </a:rPr>
              <a:t>Recommendations/suggestions </a:t>
            </a:r>
            <a:r>
              <a:rPr lang="en-US" sz="2800" b="1" dirty="0">
                <a:latin typeface="Corbel" panose="020B0503020204020204" pitchFamily="34" charset="0"/>
                <a:ea typeface="Tahoma" panose="020B0604030504040204" pitchFamily="34" charset="0"/>
                <a:cs typeface="Tahoma" panose="020B0604030504040204" pitchFamily="34" charset="0"/>
                <a:sym typeface="Wingdings" panose="05000000000000000000" pitchFamily="2" charset="2"/>
              </a:rPr>
              <a:t> enhancements to LANCE</a:t>
            </a:r>
            <a:endParaRPr lang="en-US" sz="2800" b="1" dirty="0">
              <a:latin typeface="Corbel" panose="020B0503020204020204" pitchFamily="34" charset="0"/>
              <a:ea typeface="Tahoma" panose="020B0604030504040204" pitchFamily="34" charset="0"/>
              <a:cs typeface="Tahoma" panose="020B0604030504040204" pitchFamily="34" charset="0"/>
            </a:endParaRPr>
          </a:p>
        </p:txBody>
      </p:sp>
      <p:sp>
        <p:nvSpPr>
          <p:cNvPr id="5" name="Google Shape;228;p6">
            <a:extLst>
              <a:ext uri="{FF2B5EF4-FFF2-40B4-BE49-F238E27FC236}">
                <a16:creationId xmlns:a16="http://schemas.microsoft.com/office/drawing/2014/main" id="{276644D8-0065-A813-622E-FC829B98FC81}"/>
              </a:ext>
            </a:extLst>
          </p:cNvPr>
          <p:cNvSpPr txBox="1">
            <a:spLocks noGrp="1"/>
          </p:cNvSpPr>
          <p:nvPr>
            <p:ph type="title"/>
          </p:nvPr>
        </p:nvSpPr>
        <p:spPr>
          <a:xfrm>
            <a:off x="609600" y="0"/>
            <a:ext cx="10210800" cy="80446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4000" dirty="0">
                <a:solidFill>
                  <a:schemeClr val="bg1"/>
                </a:solidFill>
              </a:rPr>
              <a:t>User Driven </a:t>
            </a:r>
            <a:r>
              <a:rPr lang="en-US" sz="4000" u="sng" dirty="0">
                <a:solidFill>
                  <a:schemeClr val="bg1"/>
                </a:solidFill>
              </a:rPr>
              <a:t>Guidance</a:t>
            </a:r>
            <a:r>
              <a:rPr lang="en-US" sz="4000" dirty="0">
                <a:solidFill>
                  <a:schemeClr val="bg1"/>
                </a:solidFill>
              </a:rPr>
              <a:t> &amp; Partnerships</a:t>
            </a:r>
            <a:endParaRPr sz="4000" dirty="0">
              <a:solidFill>
                <a:schemeClr val="bg1"/>
              </a:solidFill>
            </a:endParaRPr>
          </a:p>
        </p:txBody>
      </p:sp>
    </p:spTree>
    <p:extLst>
      <p:ext uri="{BB962C8B-B14F-4D97-AF65-F5344CB8AC3E}">
        <p14:creationId xmlns:p14="http://schemas.microsoft.com/office/powerpoint/2010/main" val="244422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pic>
        <p:nvPicPr>
          <p:cNvPr id="8" name="Picture 7">
            <a:extLst>
              <a:ext uri="{FF2B5EF4-FFF2-40B4-BE49-F238E27FC236}">
                <a16:creationId xmlns:a16="http://schemas.microsoft.com/office/drawing/2014/main" id="{EFDE359B-8B99-AB58-2478-1B3FDF31242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559790" y="1608802"/>
            <a:ext cx="2574123" cy="1801886"/>
          </a:xfrm>
          <a:prstGeom prst="rect">
            <a:avLst/>
          </a:prstGeom>
        </p:spPr>
      </p:pic>
      <p:sp>
        <p:nvSpPr>
          <p:cNvPr id="2" name="Google Shape;296;g22716d4f105_1_0">
            <a:extLst>
              <a:ext uri="{FF2B5EF4-FFF2-40B4-BE49-F238E27FC236}">
                <a16:creationId xmlns:a16="http://schemas.microsoft.com/office/drawing/2014/main" id="{3B8DB935-5C3D-B244-ADA7-4C632233773A}"/>
              </a:ext>
            </a:extLst>
          </p:cNvPr>
          <p:cNvSpPr txBox="1"/>
          <p:nvPr/>
        </p:nvSpPr>
        <p:spPr>
          <a:xfrm>
            <a:off x="297445" y="969600"/>
            <a:ext cx="7204258" cy="5760511"/>
          </a:xfrm>
          <a:prstGeom prst="rect">
            <a:avLst/>
          </a:prstGeom>
          <a:noFill/>
          <a:ln>
            <a:noFill/>
          </a:ln>
        </p:spPr>
        <p:txBody>
          <a:bodyPr spcFirstLastPara="1" wrap="square" lIns="91425" tIns="45700" rIns="91425" bIns="45700" anchor="t" anchorCtr="0">
            <a:spAutoFit/>
          </a:bodyPr>
          <a:lstStyle/>
          <a:p>
            <a:pPr marL="457200" marR="0" lvl="0" indent="-457200" algn="l" rtl="0">
              <a:spcAft>
                <a:spcPts val="5000"/>
              </a:spcAft>
              <a:buClr>
                <a:schemeClr val="dk1"/>
              </a:buClr>
              <a:buSzPts val="2200"/>
              <a:buFont typeface="Noto Sans Symbols"/>
              <a:buChar char="❑"/>
            </a:pPr>
            <a:r>
              <a:rPr lang="en-US" sz="2000" b="0" i="0" u="none" strike="noStrike" baseline="0" dirty="0">
                <a:solidFill>
                  <a:srgbClr val="000000"/>
                </a:solidFill>
                <a:latin typeface="Corbel" panose="020B0503020204020204" pitchFamily="34" charset="0"/>
              </a:rPr>
              <a:t>NRT global flood product</a:t>
            </a:r>
            <a:endParaRPr lang="en-US" sz="2000" b="1" dirty="0">
              <a:latin typeface="Corbel" panose="020B0503020204020204" pitchFamily="34" charset="0"/>
              <a:ea typeface="Tahoma" panose="020B0604030504040204" pitchFamily="34" charset="0"/>
              <a:cs typeface="Tahoma" panose="020B0604030504040204" pitchFamily="34" charset="0"/>
            </a:endParaRPr>
          </a:p>
          <a:p>
            <a:pPr marL="457200" marR="0" lvl="0" indent="-457200" algn="l" rtl="0">
              <a:spcAft>
                <a:spcPts val="5000"/>
              </a:spcAft>
              <a:buClr>
                <a:schemeClr val="dk1"/>
              </a:buClr>
              <a:buSzPts val="2200"/>
              <a:buFont typeface="Noto Sans Symbols"/>
              <a:buChar char="❑"/>
            </a:pPr>
            <a:r>
              <a:rPr lang="en-US" sz="2000" dirty="0">
                <a:latin typeface="Corbel" panose="020B0503020204020204" pitchFamily="34" charset="0"/>
              </a:rPr>
              <a:t>E</a:t>
            </a:r>
            <a:r>
              <a:rPr lang="en-US" sz="2000" b="0" i="0" u="none" strike="noStrike" baseline="0" dirty="0">
                <a:solidFill>
                  <a:srgbClr val="000000"/>
                </a:solidFill>
                <a:latin typeface="Corbel" panose="020B0503020204020204" pitchFamily="34" charset="0"/>
              </a:rPr>
              <a:t>nhanced aerosol index product from OMPS for detecting PyroCumulonimbus events</a:t>
            </a:r>
          </a:p>
          <a:p>
            <a:pPr marL="457200" marR="0" lvl="0" indent="-457200" algn="l" rtl="0">
              <a:spcAft>
                <a:spcPts val="5000"/>
              </a:spcAft>
              <a:buClr>
                <a:schemeClr val="dk1"/>
              </a:buClr>
              <a:buSzPts val="2200"/>
              <a:buFont typeface="Noto Sans Symbols"/>
              <a:buChar char="❑"/>
            </a:pPr>
            <a:r>
              <a:rPr lang="en-US" sz="2000" b="0" i="0" u="none" strike="noStrike" baseline="0" dirty="0">
                <a:solidFill>
                  <a:srgbClr val="000000"/>
                </a:solidFill>
                <a:latin typeface="Corbel" panose="020B0503020204020204" pitchFamily="34" charset="0"/>
              </a:rPr>
              <a:t>NRT MODIS thermal alerts to serve the volcano monitoring community</a:t>
            </a:r>
          </a:p>
          <a:p>
            <a:pPr marL="457200" marR="0" lvl="0" indent="-457200" algn="l" rtl="0">
              <a:spcAft>
                <a:spcPts val="5000"/>
              </a:spcAft>
              <a:buClr>
                <a:schemeClr val="dk1"/>
              </a:buClr>
              <a:buSzPts val="2200"/>
              <a:buFont typeface="Noto Sans Symbols"/>
              <a:buChar char="❑"/>
            </a:pPr>
            <a:r>
              <a:rPr lang="en-US" sz="2000" dirty="0">
                <a:latin typeface="Corbel" panose="020B0503020204020204" pitchFamily="34" charset="0"/>
              </a:rPr>
              <a:t>N</a:t>
            </a:r>
            <a:r>
              <a:rPr lang="en-US" sz="2000" b="0" i="0" u="none" strike="noStrike" baseline="0" dirty="0">
                <a:solidFill>
                  <a:srgbClr val="000000"/>
                </a:solidFill>
                <a:latin typeface="Corbel" panose="020B0503020204020204" pitchFamily="34" charset="0"/>
              </a:rPr>
              <a:t>ew Black Marble Nighttime Blue/Yellow composite product to detect power outages </a:t>
            </a:r>
            <a:endParaRPr lang="en-US" sz="2000" dirty="0">
              <a:latin typeface="Corbel" panose="020B0503020204020204" pitchFamily="34" charset="0"/>
            </a:endParaRPr>
          </a:p>
          <a:p>
            <a:pPr marL="457200" marR="0" lvl="0" indent="-457200" algn="l" rtl="0">
              <a:spcAft>
                <a:spcPts val="5000"/>
              </a:spcAft>
              <a:buClr>
                <a:schemeClr val="dk1"/>
              </a:buClr>
              <a:buSzPts val="2200"/>
              <a:buFont typeface="Noto Sans Symbols"/>
              <a:buChar char="❑"/>
            </a:pPr>
            <a:r>
              <a:rPr lang="en-US" sz="2000" b="0" i="0" u="none" strike="noStrike" baseline="0" dirty="0">
                <a:solidFill>
                  <a:srgbClr val="000000"/>
                </a:solidFill>
                <a:latin typeface="Corbel" panose="020B0503020204020204" pitchFamily="34" charset="0"/>
              </a:rPr>
              <a:t>ICESat-2 Quick Look products* </a:t>
            </a:r>
            <a:endParaRPr lang="en-US" sz="2000" b="1" dirty="0">
              <a:latin typeface="Corbel" panose="020B0503020204020204" pitchFamily="34" charset="0"/>
              <a:ea typeface="Tahoma" panose="020B0604030504040204" pitchFamily="34" charset="0"/>
              <a:cs typeface="Tahoma" panose="020B0604030504040204" pitchFamily="34" charset="0"/>
            </a:endParaRPr>
          </a:p>
        </p:txBody>
      </p:sp>
      <p:sp>
        <p:nvSpPr>
          <p:cNvPr id="5" name="Google Shape;228;p6">
            <a:extLst>
              <a:ext uri="{FF2B5EF4-FFF2-40B4-BE49-F238E27FC236}">
                <a16:creationId xmlns:a16="http://schemas.microsoft.com/office/drawing/2014/main" id="{276644D8-0065-A813-622E-FC829B98FC81}"/>
              </a:ext>
            </a:extLst>
          </p:cNvPr>
          <p:cNvSpPr txBox="1">
            <a:spLocks noGrp="1"/>
          </p:cNvSpPr>
          <p:nvPr>
            <p:ph type="title"/>
          </p:nvPr>
        </p:nvSpPr>
        <p:spPr>
          <a:xfrm>
            <a:off x="609600" y="0"/>
            <a:ext cx="10210800" cy="80446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4000" dirty="0">
                <a:solidFill>
                  <a:schemeClr val="bg1"/>
                </a:solidFill>
              </a:rPr>
              <a:t>User Driven </a:t>
            </a:r>
            <a:r>
              <a:rPr lang="en-US" sz="4000" u="sng" dirty="0">
                <a:solidFill>
                  <a:schemeClr val="bg1"/>
                </a:solidFill>
              </a:rPr>
              <a:t>Guidance</a:t>
            </a:r>
            <a:r>
              <a:rPr lang="en-US" sz="4000" dirty="0">
                <a:solidFill>
                  <a:schemeClr val="bg1"/>
                </a:solidFill>
              </a:rPr>
              <a:t> &amp; Partnerships</a:t>
            </a:r>
            <a:endParaRPr sz="4000" dirty="0">
              <a:solidFill>
                <a:schemeClr val="bg1"/>
              </a:solidFill>
            </a:endParaRPr>
          </a:p>
        </p:txBody>
      </p:sp>
      <p:sp>
        <p:nvSpPr>
          <p:cNvPr id="3" name="Google Shape;296;g22716d4f105_1_0">
            <a:extLst>
              <a:ext uri="{FF2B5EF4-FFF2-40B4-BE49-F238E27FC236}">
                <a16:creationId xmlns:a16="http://schemas.microsoft.com/office/drawing/2014/main" id="{729D1FE3-B616-2CCD-0651-C20420172839}"/>
              </a:ext>
            </a:extLst>
          </p:cNvPr>
          <p:cNvSpPr txBox="1"/>
          <p:nvPr/>
        </p:nvSpPr>
        <p:spPr>
          <a:xfrm>
            <a:off x="6926180" y="6162186"/>
            <a:ext cx="5265820" cy="677068"/>
          </a:xfrm>
          <a:prstGeom prst="rect">
            <a:avLst/>
          </a:prstGeom>
          <a:noFill/>
          <a:ln>
            <a:noFill/>
          </a:ln>
        </p:spPr>
        <p:txBody>
          <a:bodyPr spcFirstLastPara="1" wrap="square" lIns="91425" tIns="45700" rIns="91425" bIns="45700" anchor="t" anchorCtr="0">
            <a:spAutoFit/>
          </a:bodyPr>
          <a:lstStyle/>
          <a:p>
            <a:pPr marR="0" lvl="0" algn="r" rtl="0">
              <a:spcBef>
                <a:spcPts val="1200"/>
              </a:spcBef>
              <a:spcAft>
                <a:spcPts val="1200"/>
              </a:spcAft>
              <a:buClr>
                <a:schemeClr val="dk1"/>
              </a:buClr>
              <a:buSzPts val="2200"/>
            </a:pPr>
            <a:r>
              <a:rPr lang="en-US" sz="1800" dirty="0">
                <a:latin typeface="Corbel" panose="020B0503020204020204" pitchFamily="34" charset="0"/>
                <a:ea typeface="Tahoma" panose="020B0604030504040204" pitchFamily="34" charset="0"/>
                <a:cs typeface="Tahoma" panose="020B0604030504040204" pitchFamily="34" charset="0"/>
              </a:rPr>
              <a:t>*Expedited (beyond 3-hour latency)</a:t>
            </a:r>
          </a:p>
        </p:txBody>
      </p:sp>
      <p:pic>
        <p:nvPicPr>
          <p:cNvPr id="6" name="Google Shape;344;g2520d3f480d_0_23">
            <a:extLst>
              <a:ext uri="{FF2B5EF4-FFF2-40B4-BE49-F238E27FC236}">
                <a16:creationId xmlns:a16="http://schemas.microsoft.com/office/drawing/2014/main" id="{282EF736-A72D-8136-3F4B-B23EE2CC4FDE}"/>
              </a:ext>
            </a:extLst>
          </p:cNvPr>
          <p:cNvPicPr preferRelativeResize="0">
            <a:picLocks noChangeAspect="1"/>
          </p:cNvPicPr>
          <p:nvPr/>
        </p:nvPicPr>
        <p:blipFill rotWithShape="1">
          <a:blip r:embed="rId4" cstate="email">
            <a:alphaModFix/>
            <a:extLst>
              <a:ext uri="{28A0092B-C50C-407E-A947-70E740481C1C}">
                <a14:useLocalDpi xmlns:a14="http://schemas.microsoft.com/office/drawing/2010/main"/>
              </a:ext>
            </a:extLst>
          </a:blip>
          <a:srcRect/>
          <a:stretch/>
        </p:blipFill>
        <p:spPr>
          <a:xfrm>
            <a:off x="10359587" y="969600"/>
            <a:ext cx="1786545" cy="1751118"/>
          </a:xfrm>
          <a:prstGeom prst="rect">
            <a:avLst/>
          </a:prstGeom>
          <a:noFill/>
          <a:ln>
            <a:noFill/>
          </a:ln>
        </p:spPr>
      </p:pic>
      <p:pic>
        <p:nvPicPr>
          <p:cNvPr id="12" name="Picture 11">
            <a:extLst>
              <a:ext uri="{FF2B5EF4-FFF2-40B4-BE49-F238E27FC236}">
                <a16:creationId xmlns:a16="http://schemas.microsoft.com/office/drawing/2014/main" id="{95F4247A-895D-F8E9-8FE3-518FE46FC9E6}"/>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501703" y="3555960"/>
            <a:ext cx="2967053" cy="1554480"/>
          </a:xfrm>
          <a:prstGeom prst="rect">
            <a:avLst/>
          </a:prstGeom>
        </p:spPr>
      </p:pic>
      <p:pic>
        <p:nvPicPr>
          <p:cNvPr id="10" name="Google Shape;382;p68">
            <a:extLst>
              <a:ext uri="{FF2B5EF4-FFF2-40B4-BE49-F238E27FC236}">
                <a16:creationId xmlns:a16="http://schemas.microsoft.com/office/drawing/2014/main" id="{99F40AE9-A579-0D86-1E4B-8C1C9607CDAC}"/>
              </a:ext>
            </a:extLst>
          </p:cNvPr>
          <p:cNvPicPr preferRelativeResize="0">
            <a:picLocks noChangeAspect="1"/>
          </p:cNvPicPr>
          <p:nvPr/>
        </p:nvPicPr>
        <p:blipFill>
          <a:blip r:embed="rId6" cstate="email">
            <a:alphaModFix/>
            <a:extLst>
              <a:ext uri="{28A0092B-C50C-407E-A947-70E740481C1C}">
                <a14:useLocalDpi xmlns:a14="http://schemas.microsoft.com/office/drawing/2010/main"/>
              </a:ext>
            </a:extLst>
          </a:blip>
          <a:stretch>
            <a:fillRect/>
          </a:stretch>
        </p:blipFill>
        <p:spPr>
          <a:xfrm>
            <a:off x="10168378" y="4625448"/>
            <a:ext cx="1931070" cy="1371600"/>
          </a:xfrm>
          <a:prstGeom prst="rect">
            <a:avLst/>
          </a:prstGeom>
          <a:noFill/>
          <a:ln>
            <a:noFill/>
          </a:ln>
          <a:effectLst>
            <a:outerShdw blurRad="57150" dist="19050" dir="5400000" algn="bl" rotWithShape="0">
              <a:srgbClr val="000000">
                <a:alpha val="50000"/>
              </a:srgbClr>
            </a:outerShdw>
          </a:effectLst>
        </p:spPr>
      </p:pic>
    </p:spTree>
    <p:extLst>
      <p:ext uri="{BB962C8B-B14F-4D97-AF65-F5344CB8AC3E}">
        <p14:creationId xmlns:p14="http://schemas.microsoft.com/office/powerpoint/2010/main" val="19726776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2" name="Google Shape;296;g22716d4f105_1_0">
            <a:extLst>
              <a:ext uri="{FF2B5EF4-FFF2-40B4-BE49-F238E27FC236}">
                <a16:creationId xmlns:a16="http://schemas.microsoft.com/office/drawing/2014/main" id="{3B8DB935-5C3D-B244-ADA7-4C632233773A}"/>
              </a:ext>
            </a:extLst>
          </p:cNvPr>
          <p:cNvSpPr txBox="1"/>
          <p:nvPr/>
        </p:nvSpPr>
        <p:spPr>
          <a:xfrm>
            <a:off x="152401" y="1693121"/>
            <a:ext cx="11582400" cy="4216499"/>
          </a:xfrm>
          <a:prstGeom prst="rect">
            <a:avLst/>
          </a:prstGeom>
          <a:noFill/>
          <a:ln>
            <a:noFill/>
          </a:ln>
        </p:spPr>
        <p:txBody>
          <a:bodyPr spcFirstLastPara="1" wrap="square" lIns="91425" tIns="45700" rIns="91425" bIns="45700" anchor="t" anchorCtr="0">
            <a:spAutoFit/>
          </a:bodyPr>
          <a:lstStyle/>
          <a:p>
            <a:pPr marL="457200" marR="0" lvl="0" indent="-457200" algn="l" rtl="0">
              <a:spcBef>
                <a:spcPts val="1200"/>
              </a:spcBef>
              <a:spcAft>
                <a:spcPts val="1200"/>
              </a:spcAft>
              <a:buClr>
                <a:schemeClr val="dk1"/>
              </a:buClr>
              <a:buSzPts val="2200"/>
              <a:buFont typeface="Noto Sans Symbols"/>
              <a:buChar char="❑"/>
            </a:pPr>
            <a:r>
              <a:rPr lang="en-US" sz="2800" b="1" dirty="0">
                <a:solidFill>
                  <a:schemeClr val="tx1"/>
                </a:solidFill>
                <a:latin typeface="Tahoma" panose="020B0604030504040204" pitchFamily="34" charset="0"/>
                <a:ea typeface="Tahoma" panose="020B0604030504040204" pitchFamily="34" charset="0"/>
                <a:cs typeface="Tahoma" panose="020B0604030504040204" pitchFamily="34" charset="0"/>
              </a:rPr>
              <a:t>WHY AND HOW OF LANCE</a:t>
            </a:r>
          </a:p>
          <a:p>
            <a:pPr marL="457200" marR="0" lvl="0" indent="-457200" algn="l" rtl="0">
              <a:spcBef>
                <a:spcPts val="1200"/>
              </a:spcBef>
              <a:spcAft>
                <a:spcPts val="1200"/>
              </a:spcAft>
              <a:buClr>
                <a:schemeClr val="dk1"/>
              </a:buClr>
              <a:buSzPts val="2200"/>
              <a:buFont typeface="Noto Sans Symbols"/>
              <a:buChar char="❑"/>
            </a:pPr>
            <a:r>
              <a:rPr lang="en-US" sz="2800" b="1" dirty="0">
                <a:solidFill>
                  <a:schemeClr val="tx1"/>
                </a:solidFill>
                <a:latin typeface="Tahoma" panose="020B0604030504040204" pitchFamily="34" charset="0"/>
                <a:ea typeface="Tahoma" panose="020B0604030504040204" pitchFamily="34" charset="0"/>
                <a:cs typeface="Tahoma" panose="020B0604030504040204" pitchFamily="34" charset="0"/>
              </a:rPr>
              <a:t>RESPONDING TO THE GROWING NEED FOR NRT DATA</a:t>
            </a:r>
          </a:p>
          <a:p>
            <a:pPr marL="457200" marR="0" lvl="0" indent="-457200" algn="l" rtl="0">
              <a:spcBef>
                <a:spcPts val="1200"/>
              </a:spcBef>
              <a:spcAft>
                <a:spcPts val="1200"/>
              </a:spcAft>
              <a:buClr>
                <a:schemeClr val="dk1"/>
              </a:buClr>
              <a:buSzPts val="2200"/>
              <a:buFont typeface="Noto Sans Symbols"/>
              <a:buChar char="❑"/>
            </a:pPr>
            <a:r>
              <a:rPr lang="en-US" sz="2800" b="1" dirty="0">
                <a:solidFill>
                  <a:schemeClr val="tx1"/>
                </a:solidFill>
                <a:latin typeface="Tahoma" panose="020B0604030504040204" pitchFamily="34" charset="0"/>
                <a:ea typeface="Tahoma" panose="020B0604030504040204" pitchFamily="34" charset="0"/>
                <a:cs typeface="Tahoma" panose="020B0604030504040204" pitchFamily="34" charset="0"/>
              </a:rPr>
              <a:t>RESPONDING TO THE GROWING DIVERSITY OF USERS</a:t>
            </a:r>
          </a:p>
          <a:p>
            <a:pPr marL="457200" marR="0" lvl="0" indent="-457200" algn="l" rtl="0">
              <a:spcBef>
                <a:spcPts val="1200"/>
              </a:spcBef>
              <a:spcAft>
                <a:spcPts val="1200"/>
              </a:spcAft>
              <a:buClr>
                <a:schemeClr val="dk1"/>
              </a:buClr>
              <a:buSzPts val="2200"/>
              <a:buFont typeface="Noto Sans Symbols"/>
              <a:buChar char="❑"/>
            </a:pPr>
            <a:r>
              <a:rPr lang="en-US" sz="2800" b="1" dirty="0">
                <a:solidFill>
                  <a:schemeClr val="tx1"/>
                </a:solidFill>
                <a:latin typeface="Tahoma" panose="020B0604030504040204" pitchFamily="34" charset="0"/>
                <a:ea typeface="Tahoma" panose="020B0604030504040204" pitchFamily="34" charset="0"/>
                <a:cs typeface="Tahoma" panose="020B0604030504040204" pitchFamily="34" charset="0"/>
              </a:rPr>
              <a:t>USER DRIVEN GUIDANCE AND PARTNERSHIPS</a:t>
            </a:r>
          </a:p>
          <a:p>
            <a:pPr marL="457200" marR="0" lvl="0" indent="-457200" algn="l" rtl="0">
              <a:spcBef>
                <a:spcPts val="1200"/>
              </a:spcBef>
              <a:spcAft>
                <a:spcPts val="1200"/>
              </a:spcAft>
              <a:buClr>
                <a:schemeClr val="dk1"/>
              </a:buClr>
              <a:buSzPts val="2200"/>
              <a:buFont typeface="Noto Sans Symbols"/>
              <a:buChar char="❑"/>
            </a:pPr>
            <a:r>
              <a:rPr lang="en-US" sz="2800" b="1" cap="all" dirty="0">
                <a:solidFill>
                  <a:schemeClr val="tx1"/>
                </a:solidFill>
                <a:latin typeface="Tahoma" panose="020B0604030504040204" pitchFamily="34" charset="0"/>
                <a:ea typeface="Tahoma" panose="020B0604030504040204" pitchFamily="34" charset="0"/>
                <a:cs typeface="Tahoma" panose="020B0604030504040204" pitchFamily="34" charset="0"/>
              </a:rPr>
              <a:t>Continuing to Bridge NRT Data and Users through LANCE </a:t>
            </a:r>
            <a:endParaRPr lang="en-US" sz="2800" b="1" u="sng" cap="all"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5" name="Google Shape;228;p6">
            <a:extLst>
              <a:ext uri="{FF2B5EF4-FFF2-40B4-BE49-F238E27FC236}">
                <a16:creationId xmlns:a16="http://schemas.microsoft.com/office/drawing/2014/main" id="{276644D8-0065-A813-622E-FC829B98FC81}"/>
              </a:ext>
            </a:extLst>
          </p:cNvPr>
          <p:cNvSpPr txBox="1">
            <a:spLocks noGrp="1"/>
          </p:cNvSpPr>
          <p:nvPr>
            <p:ph type="title"/>
          </p:nvPr>
        </p:nvSpPr>
        <p:spPr>
          <a:xfrm>
            <a:off x="609600" y="0"/>
            <a:ext cx="9351264" cy="80446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4000" dirty="0">
                <a:solidFill>
                  <a:schemeClr val="bg1"/>
                </a:solidFill>
              </a:rPr>
              <a:t>OVERVIEW</a:t>
            </a:r>
            <a:endParaRPr sz="4000" dirty="0">
              <a:solidFill>
                <a:schemeClr val="bg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2" name="Google Shape;296;g22716d4f105_1_0">
            <a:extLst>
              <a:ext uri="{FF2B5EF4-FFF2-40B4-BE49-F238E27FC236}">
                <a16:creationId xmlns:a16="http://schemas.microsoft.com/office/drawing/2014/main" id="{3B8DB935-5C3D-B244-ADA7-4C632233773A}"/>
              </a:ext>
            </a:extLst>
          </p:cNvPr>
          <p:cNvSpPr txBox="1"/>
          <p:nvPr/>
        </p:nvSpPr>
        <p:spPr>
          <a:xfrm>
            <a:off x="152401" y="1693121"/>
            <a:ext cx="11582400" cy="2308284"/>
          </a:xfrm>
          <a:prstGeom prst="rect">
            <a:avLst/>
          </a:prstGeom>
          <a:noFill/>
          <a:ln>
            <a:noFill/>
          </a:ln>
        </p:spPr>
        <p:txBody>
          <a:bodyPr spcFirstLastPara="1" wrap="square" lIns="91425" tIns="45700" rIns="91425" bIns="45700" anchor="t" anchorCtr="0">
            <a:spAutoFit/>
          </a:bodyPr>
          <a:lstStyle/>
          <a:p>
            <a:pPr marL="457200" marR="0" lvl="0" indent="-457200" algn="l" rtl="0">
              <a:spcBef>
                <a:spcPts val="1200"/>
              </a:spcBef>
              <a:spcAft>
                <a:spcPts val="1200"/>
              </a:spcAft>
              <a:buClr>
                <a:schemeClr val="dk1"/>
              </a:buClr>
              <a:buSzPts val="2200"/>
              <a:buFont typeface="Noto Sans Symbols"/>
              <a:buChar char="❑"/>
            </a:pPr>
            <a:r>
              <a:rPr lang="en-US" sz="2800" b="1" dirty="0">
                <a:latin typeface="Corbel" panose="020B0503020204020204" pitchFamily="34" charset="0"/>
                <a:ea typeface="Tahoma" panose="020B0604030504040204" pitchFamily="34" charset="0"/>
                <a:cs typeface="Tahoma" panose="020B0604030504040204" pitchFamily="34" charset="0"/>
              </a:rPr>
              <a:t>2001 – USFS</a:t>
            </a:r>
          </a:p>
          <a:p>
            <a:pPr marL="457200" marR="0" lvl="0" indent="-457200" algn="l" rtl="0">
              <a:spcBef>
                <a:spcPts val="1200"/>
              </a:spcBef>
              <a:spcAft>
                <a:spcPts val="1200"/>
              </a:spcAft>
              <a:buClr>
                <a:schemeClr val="dk1"/>
              </a:buClr>
              <a:buSzPts val="2200"/>
              <a:buFont typeface="Noto Sans Symbols"/>
              <a:buChar char="❑"/>
            </a:pPr>
            <a:r>
              <a:rPr lang="en-US" sz="2800" b="1" dirty="0">
                <a:latin typeface="Corbel" panose="020B0503020204020204" pitchFamily="34" charset="0"/>
                <a:ea typeface="Tahoma" panose="020B0604030504040204" pitchFamily="34" charset="0"/>
                <a:cs typeface="Tahoma" panose="020B0604030504040204" pitchFamily="34" charset="0"/>
              </a:rPr>
              <a:t>2012 – NASA Fire Information for Resource Management (FIRMS)</a:t>
            </a:r>
          </a:p>
          <a:p>
            <a:pPr marL="457200" marR="0" lvl="0" indent="-457200" algn="l" rtl="0">
              <a:spcBef>
                <a:spcPts val="1200"/>
              </a:spcBef>
              <a:spcAft>
                <a:spcPts val="1200"/>
              </a:spcAft>
              <a:buClr>
                <a:schemeClr val="dk1"/>
              </a:buClr>
              <a:buSzPts val="2200"/>
              <a:buFont typeface="Noto Sans Symbols"/>
              <a:buChar char="❑"/>
            </a:pPr>
            <a:r>
              <a:rPr lang="en-US" sz="2800" b="1" dirty="0">
                <a:latin typeface="Corbel" panose="020B0503020204020204" pitchFamily="34" charset="0"/>
                <a:ea typeface="Tahoma" panose="020B0604030504040204" pitchFamily="34" charset="0"/>
                <a:cs typeface="Tahoma" panose="020B0604030504040204" pitchFamily="34" charset="0"/>
              </a:rPr>
              <a:t>2021 – FIRMS US/Canada</a:t>
            </a:r>
          </a:p>
        </p:txBody>
      </p:sp>
      <p:sp>
        <p:nvSpPr>
          <p:cNvPr id="5" name="Google Shape;228;p6">
            <a:extLst>
              <a:ext uri="{FF2B5EF4-FFF2-40B4-BE49-F238E27FC236}">
                <a16:creationId xmlns:a16="http://schemas.microsoft.com/office/drawing/2014/main" id="{276644D8-0065-A813-622E-FC829B98FC81}"/>
              </a:ext>
            </a:extLst>
          </p:cNvPr>
          <p:cNvSpPr txBox="1">
            <a:spLocks noGrp="1"/>
          </p:cNvSpPr>
          <p:nvPr>
            <p:ph type="title"/>
          </p:nvPr>
        </p:nvSpPr>
        <p:spPr>
          <a:xfrm>
            <a:off x="609600" y="0"/>
            <a:ext cx="10210800" cy="80446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4000" dirty="0">
                <a:solidFill>
                  <a:schemeClr val="bg1"/>
                </a:solidFill>
              </a:rPr>
              <a:t>User Driven Guidance &amp; </a:t>
            </a:r>
            <a:r>
              <a:rPr lang="en-US" sz="4000" u="sng" dirty="0">
                <a:solidFill>
                  <a:schemeClr val="bg1"/>
                </a:solidFill>
              </a:rPr>
              <a:t>Partnerships</a:t>
            </a:r>
            <a:endParaRPr sz="4000" u="sng" dirty="0">
              <a:solidFill>
                <a:schemeClr val="bg1"/>
              </a:solidFill>
            </a:endParaRPr>
          </a:p>
        </p:txBody>
      </p:sp>
    </p:spTree>
    <p:extLst>
      <p:ext uri="{BB962C8B-B14F-4D97-AF65-F5344CB8AC3E}">
        <p14:creationId xmlns:p14="http://schemas.microsoft.com/office/powerpoint/2010/main" val="31021812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A132D4-8075-6E8B-A156-91959593E0C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5329" y="914397"/>
            <a:ext cx="5486400" cy="2855106"/>
          </a:xfrm>
          <a:prstGeom prst="rect">
            <a:avLst/>
          </a:prstGeom>
        </p:spPr>
      </p:pic>
      <p:pic>
        <p:nvPicPr>
          <p:cNvPr id="3" name="Picture 2">
            <a:extLst>
              <a:ext uri="{FF2B5EF4-FFF2-40B4-BE49-F238E27FC236}">
                <a16:creationId xmlns:a16="http://schemas.microsoft.com/office/drawing/2014/main" id="{6B7A7913-1F5E-8201-2C0A-2BF676213EB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74780" y="883918"/>
            <a:ext cx="5486400" cy="2859582"/>
          </a:xfrm>
          <a:prstGeom prst="rect">
            <a:avLst/>
          </a:prstGeom>
        </p:spPr>
      </p:pic>
      <p:sp>
        <p:nvSpPr>
          <p:cNvPr id="7" name="TextBox 6">
            <a:extLst>
              <a:ext uri="{FF2B5EF4-FFF2-40B4-BE49-F238E27FC236}">
                <a16:creationId xmlns:a16="http://schemas.microsoft.com/office/drawing/2014/main" id="{9E81817B-884B-9772-C3D3-866876D62B76}"/>
              </a:ext>
            </a:extLst>
          </p:cNvPr>
          <p:cNvSpPr txBox="1"/>
          <p:nvPr/>
        </p:nvSpPr>
        <p:spPr>
          <a:xfrm>
            <a:off x="304799" y="3894142"/>
            <a:ext cx="5596929" cy="1985159"/>
          </a:xfrm>
          <a:prstGeom prst="rect">
            <a:avLst/>
          </a:prstGeom>
          <a:noFill/>
        </p:spPr>
        <p:txBody>
          <a:bodyPr wrap="square" rtlCol="0">
            <a:spAutoFit/>
          </a:bodyPr>
          <a:lstStyle/>
          <a:p>
            <a:pPr marL="285750" indent="-285750">
              <a:spcAft>
                <a:spcPts val="600"/>
              </a:spcAft>
              <a:buFont typeface="Wingdings" panose="05000000000000000000" pitchFamily="2" charset="2"/>
              <a:buChar char="q"/>
            </a:pPr>
            <a:r>
              <a:rPr lang="en-US" sz="1800" dirty="0">
                <a:latin typeface="Corbel" panose="020B0503020204020204" pitchFamily="34" charset="0"/>
                <a:ea typeface="Tahoma" panose="020B0604030504040204" pitchFamily="34" charset="0"/>
                <a:cs typeface="Tahoma" panose="020B0604030504040204" pitchFamily="34" charset="0"/>
                <a:hlinkClick r:id="rId5"/>
              </a:rPr>
              <a:t>https://firms.modaps.eosdis.nasa.gov</a:t>
            </a:r>
            <a:endParaRPr lang="en-US" sz="1800" dirty="0">
              <a:latin typeface="Corbel" panose="020B0503020204020204" pitchFamily="34" charset="0"/>
              <a:ea typeface="Tahoma" panose="020B0604030504040204" pitchFamily="34" charset="0"/>
              <a:cs typeface="Tahoma" panose="020B0604030504040204" pitchFamily="34" charset="0"/>
            </a:endParaRPr>
          </a:p>
          <a:p>
            <a:pPr marL="285750" indent="-285750">
              <a:spcAft>
                <a:spcPts val="600"/>
              </a:spcAft>
              <a:buFont typeface="Wingdings" panose="05000000000000000000" pitchFamily="2" charset="2"/>
              <a:buChar char="q"/>
            </a:pPr>
            <a:r>
              <a:rPr lang="en-US" sz="1800" dirty="0">
                <a:latin typeface="Corbel" panose="020B0503020204020204" pitchFamily="34" charset="0"/>
                <a:ea typeface="Tahoma" panose="020B0604030504040204" pitchFamily="34" charset="0"/>
                <a:cs typeface="Tahoma" panose="020B0604030504040204" pitchFamily="34" charset="0"/>
              </a:rPr>
              <a:t>NRT and RT imagery and fire remote sensing products for the world.</a:t>
            </a:r>
          </a:p>
          <a:p>
            <a:pPr marL="285750" indent="-285750">
              <a:spcAft>
                <a:spcPts val="600"/>
              </a:spcAft>
              <a:buFont typeface="Wingdings" panose="05000000000000000000" pitchFamily="2" charset="2"/>
              <a:buChar char="q"/>
            </a:pPr>
            <a:r>
              <a:rPr lang="en-US" sz="1800" strike="sngStrike" dirty="0">
                <a:latin typeface="Corbel" panose="020B0503020204020204" pitchFamily="34" charset="0"/>
                <a:ea typeface="Tahoma" panose="020B0604030504040204" pitchFamily="34" charset="0"/>
                <a:cs typeface="Tahoma" panose="020B0604030504040204" pitchFamily="34" charset="0"/>
              </a:rPr>
              <a:t>Developed by U of Maryland in early 2000s and used data from MODIS Rapid Response.</a:t>
            </a:r>
          </a:p>
          <a:p>
            <a:pPr marL="285750" indent="-285750">
              <a:spcAft>
                <a:spcPts val="600"/>
              </a:spcAft>
              <a:buFont typeface="Wingdings" panose="05000000000000000000" pitchFamily="2" charset="2"/>
              <a:buChar char="q"/>
            </a:pPr>
            <a:r>
              <a:rPr lang="en-US" sz="1800" strike="sngStrike" dirty="0">
                <a:latin typeface="Corbel" panose="020B0503020204020204" pitchFamily="34" charset="0"/>
                <a:ea typeface="Tahoma" panose="020B0604030504040204" pitchFamily="34" charset="0"/>
                <a:cs typeface="Tahoma" panose="020B0604030504040204" pitchFamily="34" charset="0"/>
              </a:rPr>
              <a:t>Transitioned to NASA LANCE in 2012.</a:t>
            </a:r>
          </a:p>
        </p:txBody>
      </p:sp>
      <p:sp>
        <p:nvSpPr>
          <p:cNvPr id="8" name="TextBox 7">
            <a:extLst>
              <a:ext uri="{FF2B5EF4-FFF2-40B4-BE49-F238E27FC236}">
                <a16:creationId xmlns:a16="http://schemas.microsoft.com/office/drawing/2014/main" id="{62D24DA4-4B59-7F9E-9C52-9984B3775A4E}"/>
              </a:ext>
            </a:extLst>
          </p:cNvPr>
          <p:cNvSpPr txBox="1"/>
          <p:nvPr/>
        </p:nvSpPr>
        <p:spPr>
          <a:xfrm>
            <a:off x="2282229" y="927619"/>
            <a:ext cx="1752600" cy="369332"/>
          </a:xfrm>
          <a:prstGeom prst="rect">
            <a:avLst/>
          </a:prstGeom>
          <a:solidFill>
            <a:schemeClr val="bg1">
              <a:alpha val="20000"/>
            </a:schemeClr>
          </a:solidFill>
        </p:spPr>
        <p:txBody>
          <a:bodyPr wrap="square" rtlCol="0">
            <a:spAutoFit/>
          </a:bodyPr>
          <a:lstStyle/>
          <a:p>
            <a:pPr algn="ctr"/>
            <a:r>
              <a:rPr lang="en-US"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FIRMS Global</a:t>
            </a:r>
          </a:p>
        </p:txBody>
      </p:sp>
      <p:sp>
        <p:nvSpPr>
          <p:cNvPr id="10" name="TextBox 9">
            <a:extLst>
              <a:ext uri="{FF2B5EF4-FFF2-40B4-BE49-F238E27FC236}">
                <a16:creationId xmlns:a16="http://schemas.microsoft.com/office/drawing/2014/main" id="{934B8231-3F2E-4DEB-0D86-97299D4F9BB4}"/>
              </a:ext>
            </a:extLst>
          </p:cNvPr>
          <p:cNvSpPr txBox="1"/>
          <p:nvPr/>
        </p:nvSpPr>
        <p:spPr>
          <a:xfrm>
            <a:off x="6324599" y="3886200"/>
            <a:ext cx="5534025" cy="2816156"/>
          </a:xfrm>
          <a:prstGeom prst="rect">
            <a:avLst/>
          </a:prstGeom>
          <a:noFill/>
        </p:spPr>
        <p:txBody>
          <a:bodyPr wrap="square" rtlCol="0">
            <a:spAutoFit/>
          </a:bodyPr>
          <a:lstStyle/>
          <a:p>
            <a:pPr marL="285750" indent="-285750">
              <a:spcAft>
                <a:spcPts val="600"/>
              </a:spcAft>
              <a:buFont typeface="Wingdings" panose="05000000000000000000" pitchFamily="2" charset="2"/>
              <a:buChar char="q"/>
            </a:pPr>
            <a:r>
              <a:rPr lang="en-US" sz="1800" dirty="0">
                <a:latin typeface="Corbel" panose="020B0503020204020204" pitchFamily="34" charset="0"/>
                <a:ea typeface="Tahoma" panose="020B0604030504040204" pitchFamily="34" charset="0"/>
                <a:cs typeface="Tahoma" panose="020B0604030504040204" pitchFamily="34" charset="0"/>
                <a:hlinkClick r:id="rId6"/>
              </a:rPr>
              <a:t>https://firms.modaps.eosdis.nasa.gov/usfs</a:t>
            </a:r>
            <a:endParaRPr lang="en-US" sz="1800" dirty="0">
              <a:latin typeface="Corbel" panose="020B0503020204020204" pitchFamily="34" charset="0"/>
              <a:ea typeface="Tahoma" panose="020B0604030504040204" pitchFamily="34" charset="0"/>
              <a:cs typeface="Tahoma" panose="020B0604030504040204" pitchFamily="34" charset="0"/>
            </a:endParaRPr>
          </a:p>
          <a:p>
            <a:pPr marL="285750" indent="-285750">
              <a:spcAft>
                <a:spcPts val="600"/>
              </a:spcAft>
              <a:buFont typeface="Wingdings" panose="05000000000000000000" pitchFamily="2" charset="2"/>
              <a:buChar char="q"/>
            </a:pPr>
            <a:r>
              <a:rPr lang="en-US" sz="1800" dirty="0">
                <a:latin typeface="Corbel" panose="020B0503020204020204" pitchFamily="34" charset="0"/>
                <a:ea typeface="Tahoma" panose="020B0604030504040204" pitchFamily="34" charset="0"/>
                <a:cs typeface="Tahoma" panose="020B0604030504040204" pitchFamily="34" charset="0"/>
              </a:rPr>
              <a:t>NRT, RT and URT imagery and fire remote sensing products for the US &amp; Canada.</a:t>
            </a:r>
          </a:p>
          <a:p>
            <a:pPr marL="285750" indent="-285750">
              <a:spcAft>
                <a:spcPts val="600"/>
              </a:spcAft>
              <a:buFont typeface="Wingdings" panose="05000000000000000000" pitchFamily="2" charset="2"/>
              <a:buChar char="q"/>
            </a:pPr>
            <a:r>
              <a:rPr lang="en-US" sz="1800" dirty="0">
                <a:latin typeface="Corbel" panose="020B0503020204020204" pitchFamily="34" charset="0"/>
                <a:ea typeface="Tahoma" panose="020B0604030504040204" pitchFamily="34" charset="0"/>
                <a:cs typeface="Tahoma" panose="020B0604030504040204" pitchFamily="34" charset="0"/>
              </a:rPr>
              <a:t>Extension of legacy Forest Service Active Fire Mapping Program developed in 2001 that used data from MODIS Rapid Response and direct broadcast/direct readout.</a:t>
            </a:r>
          </a:p>
          <a:p>
            <a:pPr marL="285750" indent="-285750">
              <a:spcAft>
                <a:spcPts val="600"/>
              </a:spcAft>
              <a:buFont typeface="Wingdings" panose="05000000000000000000" pitchFamily="2" charset="2"/>
              <a:buChar char="q"/>
            </a:pPr>
            <a:r>
              <a:rPr lang="en-US" sz="1800" dirty="0">
                <a:latin typeface="Corbel" panose="020B0503020204020204" pitchFamily="34" charset="0"/>
                <a:ea typeface="Tahoma" panose="020B0604030504040204" pitchFamily="34" charset="0"/>
                <a:cs typeface="Tahoma" panose="020B0604030504040204" pitchFamily="34" charset="0"/>
              </a:rPr>
              <a:t>Integrated with FIRMS Global within NASA LANCE in 2021.</a:t>
            </a:r>
          </a:p>
        </p:txBody>
      </p:sp>
      <p:sp>
        <p:nvSpPr>
          <p:cNvPr id="4" name="TextBox 3">
            <a:extLst>
              <a:ext uri="{FF2B5EF4-FFF2-40B4-BE49-F238E27FC236}">
                <a16:creationId xmlns:a16="http://schemas.microsoft.com/office/drawing/2014/main" id="{482BBEF2-9324-24F6-7810-BB2DA944638B}"/>
              </a:ext>
            </a:extLst>
          </p:cNvPr>
          <p:cNvSpPr txBox="1"/>
          <p:nvPr/>
        </p:nvSpPr>
        <p:spPr>
          <a:xfrm>
            <a:off x="7936880" y="927619"/>
            <a:ext cx="2362200" cy="369332"/>
          </a:xfrm>
          <a:prstGeom prst="rect">
            <a:avLst/>
          </a:prstGeom>
          <a:solidFill>
            <a:schemeClr val="bg1">
              <a:alpha val="20000"/>
            </a:schemeClr>
          </a:solidFill>
        </p:spPr>
        <p:txBody>
          <a:bodyPr wrap="square" rtlCol="0">
            <a:spAutoFit/>
          </a:bodyPr>
          <a:lstStyle/>
          <a:p>
            <a:pPr algn="ctr"/>
            <a:r>
              <a:rPr lang="en-US"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FIRMS US/Canada</a:t>
            </a:r>
          </a:p>
        </p:txBody>
      </p:sp>
      <p:sp>
        <p:nvSpPr>
          <p:cNvPr id="11" name="Google Shape;228;p6">
            <a:extLst>
              <a:ext uri="{FF2B5EF4-FFF2-40B4-BE49-F238E27FC236}">
                <a16:creationId xmlns:a16="http://schemas.microsoft.com/office/drawing/2014/main" id="{FAC6D24E-4124-BDDC-456C-B45B4A0C2E41}"/>
              </a:ext>
            </a:extLst>
          </p:cNvPr>
          <p:cNvSpPr txBox="1">
            <a:spLocks noGrp="1"/>
          </p:cNvSpPr>
          <p:nvPr>
            <p:ph type="title"/>
          </p:nvPr>
        </p:nvSpPr>
        <p:spPr>
          <a:xfrm>
            <a:off x="609600" y="0"/>
            <a:ext cx="10210800" cy="80446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4000" b="1" dirty="0">
                <a:solidFill>
                  <a:schemeClr val="bg1"/>
                </a:solidFill>
              </a:rPr>
              <a:t>User Driven Guidance &amp; </a:t>
            </a:r>
            <a:r>
              <a:rPr lang="en-US" sz="4000" b="1" u="sng" dirty="0">
                <a:solidFill>
                  <a:schemeClr val="bg1"/>
                </a:solidFill>
              </a:rPr>
              <a:t>Partnerships</a:t>
            </a:r>
            <a:endParaRPr sz="4000" b="1" u="sng" dirty="0">
              <a:solidFill>
                <a:schemeClr val="bg1"/>
              </a:solidFill>
            </a:endParaRPr>
          </a:p>
        </p:txBody>
      </p:sp>
    </p:spTree>
    <p:extLst>
      <p:ext uri="{BB962C8B-B14F-4D97-AF65-F5344CB8AC3E}">
        <p14:creationId xmlns:p14="http://schemas.microsoft.com/office/powerpoint/2010/main" val="3065611222"/>
      </p:ext>
    </p:extLst>
  </p:cSld>
  <p:clrMapOvr>
    <a:masterClrMapping/>
  </p:clrMapOvr>
  <p:transition spd="slow">
    <p:wipe dir="d"/>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g2520d3f480d_0_17"/>
          <p:cNvSpPr txBox="1"/>
          <p:nvPr/>
        </p:nvSpPr>
        <p:spPr>
          <a:xfrm>
            <a:off x="232611" y="1891357"/>
            <a:ext cx="7805603" cy="1446509"/>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chemeClr val="dk1"/>
              </a:buClr>
              <a:buSzPts val="2200"/>
              <a:buFont typeface="Corbel"/>
              <a:buChar char="❑"/>
            </a:pPr>
            <a:r>
              <a:rPr lang="en-US" sz="2200" dirty="0">
                <a:solidFill>
                  <a:schemeClr val="dk1"/>
                </a:solidFill>
                <a:latin typeface="Corbel"/>
                <a:ea typeface="Corbel"/>
                <a:cs typeface="Corbel"/>
                <a:sym typeface="Corbel"/>
              </a:rPr>
              <a:t>Global Modeling and Assimilation Office</a:t>
            </a:r>
          </a:p>
          <a:p>
            <a:pPr marL="457200" marR="0" lvl="0" indent="-457200" algn="l" rtl="0">
              <a:spcBef>
                <a:spcPts val="0"/>
              </a:spcBef>
              <a:spcAft>
                <a:spcPts val="0"/>
              </a:spcAft>
              <a:buClr>
                <a:schemeClr val="dk1"/>
              </a:buClr>
              <a:buSzPts val="2200"/>
              <a:buFont typeface="Corbel"/>
              <a:buChar char="❑"/>
            </a:pPr>
            <a:r>
              <a:rPr lang="en-US" sz="2200" dirty="0">
                <a:solidFill>
                  <a:schemeClr val="dk1"/>
                </a:solidFill>
                <a:latin typeface="Corbel"/>
                <a:ea typeface="Corbel"/>
                <a:cs typeface="Corbel"/>
                <a:sym typeface="Corbel"/>
              </a:rPr>
              <a:t>Ingesting 12 products</a:t>
            </a:r>
            <a:endParaRPr sz="2200" dirty="0">
              <a:solidFill>
                <a:schemeClr val="dk1"/>
              </a:solidFill>
              <a:latin typeface="Corbel"/>
              <a:ea typeface="Corbel"/>
              <a:cs typeface="Corbel"/>
              <a:sym typeface="Corbel"/>
            </a:endParaRPr>
          </a:p>
          <a:p>
            <a:pPr marL="914400" marR="0" lvl="1" indent="-368300" algn="l" rtl="0">
              <a:spcBef>
                <a:spcPts val="0"/>
              </a:spcBef>
              <a:spcAft>
                <a:spcPts val="0"/>
              </a:spcAft>
              <a:buClr>
                <a:schemeClr val="dk1"/>
              </a:buClr>
              <a:buSzPts val="2200"/>
              <a:buFont typeface="Corbel"/>
              <a:buChar char="○"/>
            </a:pPr>
            <a:r>
              <a:rPr lang="en-US" sz="2200" dirty="0">
                <a:solidFill>
                  <a:schemeClr val="dk1"/>
                </a:solidFill>
                <a:latin typeface="Corbel"/>
                <a:ea typeface="Corbel"/>
                <a:cs typeface="Corbel"/>
                <a:sym typeface="Corbel"/>
              </a:rPr>
              <a:t>Aerosols, AOT, albedo, BRDF, fire &amp; thermal anomalies</a:t>
            </a:r>
            <a:endParaRPr sz="2200" dirty="0">
              <a:solidFill>
                <a:schemeClr val="dk1"/>
              </a:solidFill>
              <a:latin typeface="Corbel"/>
              <a:ea typeface="Corbel"/>
              <a:cs typeface="Corbel"/>
              <a:sym typeface="Corbel"/>
            </a:endParaRPr>
          </a:p>
          <a:p>
            <a:pPr marL="546100" marR="0" lvl="1" algn="l" rtl="0">
              <a:spcBef>
                <a:spcPts val="0"/>
              </a:spcBef>
              <a:spcAft>
                <a:spcPts val="0"/>
              </a:spcAft>
              <a:buClr>
                <a:schemeClr val="dk1"/>
              </a:buClr>
              <a:buSzPts val="2200"/>
            </a:pPr>
            <a:r>
              <a:rPr lang="en-US" sz="2200" dirty="0">
                <a:solidFill>
                  <a:schemeClr val="dk1"/>
                </a:solidFill>
                <a:latin typeface="Corbel"/>
                <a:ea typeface="Corbel"/>
                <a:cs typeface="Corbel"/>
                <a:sym typeface="Corbel"/>
              </a:rPr>
              <a:t> </a:t>
            </a:r>
            <a:endParaRPr sz="2200" dirty="0">
              <a:solidFill>
                <a:srgbClr val="FF0000"/>
              </a:solidFill>
              <a:latin typeface="Corbel"/>
              <a:ea typeface="Corbel"/>
              <a:cs typeface="Corbel"/>
              <a:sym typeface="Corbel"/>
            </a:endParaRPr>
          </a:p>
        </p:txBody>
      </p:sp>
      <p:pic>
        <p:nvPicPr>
          <p:cNvPr id="1026" name="Picture 2">
            <a:extLst>
              <a:ext uri="{FF2B5EF4-FFF2-40B4-BE49-F238E27FC236}">
                <a16:creationId xmlns:a16="http://schemas.microsoft.com/office/drawing/2014/main" id="{79B09E9E-46CB-4061-BE86-03B6F6FE13E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657642" y="2954055"/>
            <a:ext cx="36576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8D2B5CB0-9E3A-4E09-B29F-EB805396310C}"/>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638261" y="2954055"/>
            <a:ext cx="3657600" cy="2743200"/>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228;p6">
            <a:extLst>
              <a:ext uri="{FF2B5EF4-FFF2-40B4-BE49-F238E27FC236}">
                <a16:creationId xmlns:a16="http://schemas.microsoft.com/office/drawing/2014/main" id="{7381CBFC-997C-0446-E0A1-E0C87ED47A45}"/>
              </a:ext>
            </a:extLst>
          </p:cNvPr>
          <p:cNvSpPr txBox="1">
            <a:spLocks/>
          </p:cNvSpPr>
          <p:nvPr/>
        </p:nvSpPr>
        <p:spPr>
          <a:xfrm>
            <a:off x="609600" y="0"/>
            <a:ext cx="10629014" cy="804462"/>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Continuing to Bridge NRT Data and Users through LANCE </a:t>
            </a:r>
            <a:endParaRPr lang="en-US" sz="2800" b="1" u="sng"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id="{AEDDA00D-2A07-67DA-1C2A-4F02E897C9D8}"/>
              </a:ext>
            </a:extLst>
          </p:cNvPr>
          <p:cNvSpPr txBox="1"/>
          <p:nvPr/>
        </p:nvSpPr>
        <p:spPr>
          <a:xfrm>
            <a:off x="232611" y="1081495"/>
            <a:ext cx="6097772" cy="523220"/>
          </a:xfrm>
          <a:prstGeom prst="rect">
            <a:avLst/>
          </a:prstGeom>
          <a:noFill/>
        </p:spPr>
        <p:txBody>
          <a:bodyPr wrap="square">
            <a:spAutoFit/>
          </a:bodyPr>
          <a:lstStyle/>
          <a:p>
            <a:pPr marR="0" lvl="0" algn="l" rtl="0">
              <a:spcBef>
                <a:spcPts val="1200"/>
              </a:spcBef>
              <a:spcAft>
                <a:spcPts val="1200"/>
              </a:spcAft>
              <a:buClr>
                <a:schemeClr val="dk1"/>
              </a:buClr>
              <a:buSzPts val="2200"/>
            </a:pPr>
            <a:r>
              <a:rPr lang="en-US" sz="2800" b="1" dirty="0">
                <a:latin typeface="Corbel" panose="020B0503020204020204" pitchFamily="34" charset="0"/>
                <a:ea typeface="Tahoma" panose="020B0604030504040204" pitchFamily="34" charset="0"/>
                <a:cs typeface="Tahoma" panose="020B0604030504040204" pitchFamily="34" charset="0"/>
              </a:rPr>
              <a:t>For Modeling</a:t>
            </a:r>
          </a:p>
        </p:txBody>
      </p:sp>
      <p:sp>
        <p:nvSpPr>
          <p:cNvPr id="5" name="Google Shape;299;g22716d4f105_1_0">
            <a:extLst>
              <a:ext uri="{FF2B5EF4-FFF2-40B4-BE49-F238E27FC236}">
                <a16:creationId xmlns:a16="http://schemas.microsoft.com/office/drawing/2014/main" id="{0970EEF9-C825-9DBB-036E-14BC376FF957}"/>
              </a:ext>
            </a:extLst>
          </p:cNvPr>
          <p:cNvSpPr txBox="1"/>
          <p:nvPr/>
        </p:nvSpPr>
        <p:spPr>
          <a:xfrm>
            <a:off x="40995" y="6484997"/>
            <a:ext cx="6289388" cy="43084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dirty="0">
                <a:solidFill>
                  <a:srgbClr val="7F7F7F"/>
                </a:solidFill>
                <a:latin typeface="Corbel"/>
                <a:ea typeface="Corbel"/>
                <a:cs typeface="Corbel"/>
                <a:sym typeface="Corbel"/>
              </a:rPr>
              <a:t>Courtesy: Global Modeling and Assimilation Office</a:t>
            </a:r>
            <a:endParaRPr sz="2200" dirty="0">
              <a:solidFill>
                <a:srgbClr val="7F7F7F"/>
              </a:solidFill>
              <a:latin typeface="Corbel"/>
              <a:ea typeface="Corbel"/>
              <a:cs typeface="Corbel"/>
              <a:sym typeface="Corbe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71" name="Google Shape;271;g2520d3f480d_0_0"/>
          <p:cNvSpPr txBox="1"/>
          <p:nvPr/>
        </p:nvSpPr>
        <p:spPr>
          <a:xfrm>
            <a:off x="4899" y="6533125"/>
            <a:ext cx="8537522" cy="32312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500" dirty="0">
                <a:solidFill>
                  <a:srgbClr val="7F7F7F"/>
                </a:solidFill>
                <a:latin typeface="Corbel"/>
                <a:ea typeface="Corbel"/>
                <a:cs typeface="Corbel"/>
                <a:sym typeface="Corbel"/>
              </a:rPr>
              <a:t>Courtesy: Angela Benedetti (European Centre for Medium-Range Weather Forecasts (ECMWF))</a:t>
            </a:r>
            <a:endParaRPr sz="1500" dirty="0">
              <a:solidFill>
                <a:srgbClr val="7F7F7F"/>
              </a:solidFill>
              <a:latin typeface="Corbel"/>
              <a:ea typeface="Corbel"/>
              <a:cs typeface="Corbel"/>
              <a:sym typeface="Corbel"/>
            </a:endParaRPr>
          </a:p>
        </p:txBody>
      </p:sp>
      <p:pic>
        <p:nvPicPr>
          <p:cNvPr id="6" name="Picture 5" descr="A map of the world with red dots&#10;&#10;Description automatically generated with low confidence">
            <a:extLst>
              <a:ext uri="{FF2B5EF4-FFF2-40B4-BE49-F238E27FC236}">
                <a16:creationId xmlns:a16="http://schemas.microsoft.com/office/drawing/2014/main" id="{40789F92-345F-43BA-93A4-2A952E2787A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30185" y="1648517"/>
            <a:ext cx="4928359" cy="3566160"/>
          </a:xfrm>
          <a:prstGeom prst="rect">
            <a:avLst/>
          </a:prstGeom>
        </p:spPr>
      </p:pic>
      <p:pic>
        <p:nvPicPr>
          <p:cNvPr id="7" name="Picture 6" descr="A picture containing text, map, screenshot&#10;&#10;Description automatically generated">
            <a:extLst>
              <a:ext uri="{FF2B5EF4-FFF2-40B4-BE49-F238E27FC236}">
                <a16:creationId xmlns:a16="http://schemas.microsoft.com/office/drawing/2014/main" id="{7EFD549E-85F8-4AE2-A4D3-E4457901AEA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396966" y="2248673"/>
            <a:ext cx="5291667" cy="4212910"/>
          </a:xfrm>
          <a:prstGeom prst="rect">
            <a:avLst/>
          </a:prstGeom>
        </p:spPr>
      </p:pic>
      <p:pic>
        <p:nvPicPr>
          <p:cNvPr id="9" name="Picture 8">
            <a:extLst>
              <a:ext uri="{FF2B5EF4-FFF2-40B4-BE49-F238E27FC236}">
                <a16:creationId xmlns:a16="http://schemas.microsoft.com/office/drawing/2014/main" id="{58B7723C-0B29-4E9E-9665-D97E00CB3A2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t="-5850" b="-1"/>
          <a:stretch/>
        </p:blipFill>
        <p:spPr>
          <a:xfrm>
            <a:off x="10732167" y="6461583"/>
            <a:ext cx="1455827" cy="396417"/>
          </a:xfrm>
          <a:prstGeom prst="rect">
            <a:avLst/>
          </a:prstGeom>
        </p:spPr>
      </p:pic>
      <p:sp>
        <p:nvSpPr>
          <p:cNvPr id="11" name="TextBox 10">
            <a:extLst>
              <a:ext uri="{FF2B5EF4-FFF2-40B4-BE49-F238E27FC236}">
                <a16:creationId xmlns:a16="http://schemas.microsoft.com/office/drawing/2014/main" id="{7C6C873C-4338-4534-86DD-D85B47916065}"/>
              </a:ext>
            </a:extLst>
          </p:cNvPr>
          <p:cNvSpPr txBox="1"/>
          <p:nvPr/>
        </p:nvSpPr>
        <p:spPr>
          <a:xfrm>
            <a:off x="6166050" y="1144252"/>
            <a:ext cx="5610831" cy="1200329"/>
          </a:xfrm>
          <a:prstGeom prst="rect">
            <a:avLst/>
          </a:prstGeom>
          <a:solidFill>
            <a:schemeClr val="accent1"/>
          </a:solidFill>
        </p:spPr>
        <p:txBody>
          <a:bodyPr wrap="none" rtlCol="0">
            <a:spAutoFit/>
          </a:bodyPr>
          <a:lstStyle/>
          <a:p>
            <a:r>
              <a:rPr lang="en-GB" sz="1800" b="0" i="0" dirty="0">
                <a:solidFill>
                  <a:schemeClr val="bg1"/>
                </a:solidFill>
                <a:effectLst/>
                <a:latin typeface="Corbel" panose="020B0503020204020204" pitchFamily="34" charset="0"/>
              </a:rPr>
              <a:t>The </a:t>
            </a:r>
            <a:r>
              <a:rPr lang="en-GB" sz="1800" b="1" i="0" dirty="0">
                <a:solidFill>
                  <a:schemeClr val="bg1"/>
                </a:solidFill>
                <a:effectLst/>
                <a:latin typeface="Corbel" panose="020B0503020204020204" pitchFamily="34" charset="0"/>
              </a:rPr>
              <a:t>CAMS global aerosol system </a:t>
            </a:r>
            <a:r>
              <a:rPr lang="en-GB" sz="1800" b="0" i="0" dirty="0">
                <a:solidFill>
                  <a:schemeClr val="bg1"/>
                </a:solidFill>
                <a:effectLst/>
                <a:latin typeface="Corbel" panose="020B0503020204020204" pitchFamily="34" charset="0"/>
              </a:rPr>
              <a:t>includes </a:t>
            </a:r>
            <a:r>
              <a:rPr lang="en-GB" sz="1800" b="1" i="0" dirty="0">
                <a:solidFill>
                  <a:schemeClr val="bg1"/>
                </a:solidFill>
                <a:effectLst/>
                <a:latin typeface="Corbel" panose="020B0503020204020204" pitchFamily="34" charset="0"/>
              </a:rPr>
              <a:t>assimilation</a:t>
            </a:r>
          </a:p>
          <a:p>
            <a:r>
              <a:rPr lang="en-GB" sz="1800" b="1" dirty="0">
                <a:solidFill>
                  <a:schemeClr val="bg1"/>
                </a:solidFill>
                <a:latin typeface="Corbel" panose="020B0503020204020204" pitchFamily="34" charset="0"/>
              </a:rPr>
              <a:t>of aerosol optical depth (AOD) from the MODIS </a:t>
            </a:r>
            <a:r>
              <a:rPr lang="en-GB" sz="1800" dirty="0">
                <a:solidFill>
                  <a:schemeClr val="bg1"/>
                </a:solidFill>
                <a:latin typeface="Corbel" panose="020B0503020204020204" pitchFamily="34" charset="0"/>
              </a:rPr>
              <a:t>sensors</a:t>
            </a:r>
          </a:p>
          <a:p>
            <a:r>
              <a:rPr lang="en-GB" sz="1800" dirty="0">
                <a:solidFill>
                  <a:schemeClr val="bg1"/>
                </a:solidFill>
                <a:latin typeface="Corbel" panose="020B0503020204020204" pitchFamily="34" charset="0"/>
              </a:rPr>
              <a:t>(among other datasets) </a:t>
            </a:r>
            <a:r>
              <a:rPr lang="en-GB" sz="1800" b="1" dirty="0">
                <a:solidFill>
                  <a:schemeClr val="bg1"/>
                </a:solidFill>
                <a:latin typeface="Corbel" panose="020B0503020204020204" pitchFamily="34" charset="0"/>
              </a:rPr>
              <a:t>to produce operational  aerosol </a:t>
            </a:r>
          </a:p>
          <a:p>
            <a:r>
              <a:rPr lang="en-GB" sz="1800" b="1" dirty="0">
                <a:solidFill>
                  <a:schemeClr val="bg1"/>
                </a:solidFill>
                <a:latin typeface="Corbel" panose="020B0503020204020204" pitchFamily="34" charset="0"/>
              </a:rPr>
              <a:t>forecasts </a:t>
            </a:r>
            <a:r>
              <a:rPr lang="en-GB" sz="1800" dirty="0">
                <a:solidFill>
                  <a:schemeClr val="bg1"/>
                </a:solidFill>
                <a:latin typeface="Corbel" panose="020B0503020204020204" pitchFamily="34" charset="0"/>
              </a:rPr>
              <a:t>out to day 5. </a:t>
            </a:r>
          </a:p>
        </p:txBody>
      </p:sp>
      <p:sp>
        <p:nvSpPr>
          <p:cNvPr id="12" name="TextBox 11">
            <a:extLst>
              <a:ext uri="{FF2B5EF4-FFF2-40B4-BE49-F238E27FC236}">
                <a16:creationId xmlns:a16="http://schemas.microsoft.com/office/drawing/2014/main" id="{F946F030-534F-4A19-B28F-AE77D027C26D}"/>
              </a:ext>
            </a:extLst>
          </p:cNvPr>
          <p:cNvSpPr txBox="1"/>
          <p:nvPr/>
        </p:nvSpPr>
        <p:spPr>
          <a:xfrm>
            <a:off x="5010627" y="758914"/>
            <a:ext cx="6227987" cy="430887"/>
          </a:xfrm>
          <a:prstGeom prst="rect">
            <a:avLst/>
          </a:prstGeom>
          <a:solidFill>
            <a:srgbClr val="FFFF00"/>
          </a:solidFill>
        </p:spPr>
        <p:txBody>
          <a:bodyPr wrap="none" rtlCol="0">
            <a:spAutoFit/>
          </a:bodyPr>
          <a:lstStyle/>
          <a:p>
            <a:r>
              <a:rPr lang="en-US" sz="2200" dirty="0">
                <a:latin typeface="Corbel" panose="020B0503020204020204" pitchFamily="34" charset="0"/>
              </a:rPr>
              <a:t>FRP and AOD data are acquired in NRT from LANCE</a:t>
            </a:r>
          </a:p>
        </p:txBody>
      </p:sp>
      <p:sp>
        <p:nvSpPr>
          <p:cNvPr id="13" name="TextBox 12">
            <a:extLst>
              <a:ext uri="{FF2B5EF4-FFF2-40B4-BE49-F238E27FC236}">
                <a16:creationId xmlns:a16="http://schemas.microsoft.com/office/drawing/2014/main" id="{00D89B64-1A06-4ECB-8D4A-87F6B2DC175F}"/>
              </a:ext>
            </a:extLst>
          </p:cNvPr>
          <p:cNvSpPr txBox="1"/>
          <p:nvPr/>
        </p:nvSpPr>
        <p:spPr>
          <a:xfrm>
            <a:off x="1727225" y="1406384"/>
            <a:ext cx="3108543" cy="338554"/>
          </a:xfrm>
          <a:prstGeom prst="rect">
            <a:avLst/>
          </a:prstGeom>
          <a:noFill/>
        </p:spPr>
        <p:txBody>
          <a:bodyPr wrap="none" rtlCol="0">
            <a:spAutoFit/>
          </a:bodyPr>
          <a:lstStyle/>
          <a:p>
            <a:r>
              <a:rPr lang="en-US" sz="1600" dirty="0">
                <a:solidFill>
                  <a:srgbClr val="0070C0"/>
                </a:solidFill>
                <a:latin typeface="Corbel" panose="020B0503020204020204" pitchFamily="34" charset="0"/>
              </a:rPr>
              <a:t>https://</a:t>
            </a:r>
            <a:r>
              <a:rPr lang="en-US" sz="1600" dirty="0" err="1">
                <a:solidFill>
                  <a:srgbClr val="0070C0"/>
                </a:solidFill>
                <a:latin typeface="Corbel" panose="020B0503020204020204" pitchFamily="34" charset="0"/>
              </a:rPr>
              <a:t>atmosphere.copernicus.eu</a:t>
            </a:r>
            <a:r>
              <a:rPr lang="en-US" sz="1600" dirty="0">
                <a:solidFill>
                  <a:srgbClr val="0070C0"/>
                </a:solidFill>
                <a:latin typeface="Corbel" panose="020B0503020204020204" pitchFamily="34" charset="0"/>
              </a:rPr>
              <a:t>/</a:t>
            </a:r>
          </a:p>
        </p:txBody>
      </p:sp>
      <p:sp>
        <p:nvSpPr>
          <p:cNvPr id="8" name="TextBox 7">
            <a:extLst>
              <a:ext uri="{FF2B5EF4-FFF2-40B4-BE49-F238E27FC236}">
                <a16:creationId xmlns:a16="http://schemas.microsoft.com/office/drawing/2014/main" id="{45207B07-3C95-4E9D-87E4-29D8ABF77154}"/>
              </a:ext>
            </a:extLst>
          </p:cNvPr>
          <p:cNvSpPr txBox="1"/>
          <p:nvPr/>
        </p:nvSpPr>
        <p:spPr>
          <a:xfrm>
            <a:off x="490115" y="5225440"/>
            <a:ext cx="5418514" cy="1200329"/>
          </a:xfrm>
          <a:prstGeom prst="rect">
            <a:avLst/>
          </a:prstGeom>
          <a:solidFill>
            <a:schemeClr val="accent1"/>
          </a:solidFill>
        </p:spPr>
        <p:txBody>
          <a:bodyPr wrap="square" rtlCol="0">
            <a:spAutoFit/>
          </a:bodyPr>
          <a:lstStyle/>
          <a:p>
            <a:r>
              <a:rPr lang="en-GB" sz="1800" b="0" i="0" dirty="0">
                <a:solidFill>
                  <a:schemeClr val="bg1"/>
                </a:solidFill>
                <a:effectLst/>
                <a:latin typeface="Corbel" panose="020B0503020204020204" pitchFamily="34" charset="0"/>
              </a:rPr>
              <a:t>The CAMS </a:t>
            </a:r>
            <a:r>
              <a:rPr lang="en-GB" sz="1800" b="1" i="0" dirty="0">
                <a:solidFill>
                  <a:schemeClr val="bg1"/>
                </a:solidFill>
                <a:effectLst/>
                <a:latin typeface="Corbel" panose="020B0503020204020204" pitchFamily="34" charset="0"/>
              </a:rPr>
              <a:t>Global Fire Assimilation System (GFAS) </a:t>
            </a:r>
          </a:p>
          <a:p>
            <a:r>
              <a:rPr lang="en-GB" sz="1800" b="1" i="0" dirty="0">
                <a:solidFill>
                  <a:schemeClr val="bg1"/>
                </a:solidFill>
                <a:effectLst/>
                <a:latin typeface="Corbel" panose="020B0503020204020204" pitchFamily="34" charset="0"/>
              </a:rPr>
              <a:t>assimilates</a:t>
            </a:r>
            <a:r>
              <a:rPr lang="en-GB" sz="1800" b="0" i="0" dirty="0">
                <a:solidFill>
                  <a:schemeClr val="bg1"/>
                </a:solidFill>
                <a:effectLst/>
                <a:latin typeface="Corbel" panose="020B0503020204020204" pitchFamily="34" charset="0"/>
              </a:rPr>
              <a:t> </a:t>
            </a:r>
            <a:r>
              <a:rPr lang="en-GB" sz="1800" b="1" i="0" dirty="0">
                <a:solidFill>
                  <a:schemeClr val="bg1"/>
                </a:solidFill>
                <a:effectLst/>
                <a:latin typeface="Corbel" panose="020B0503020204020204" pitchFamily="34" charset="0"/>
              </a:rPr>
              <a:t>fire radiative power (FRP) </a:t>
            </a:r>
            <a:r>
              <a:rPr lang="en-GB" sz="1800" b="0" i="0" dirty="0">
                <a:solidFill>
                  <a:schemeClr val="bg1"/>
                </a:solidFill>
                <a:effectLst/>
                <a:latin typeface="Corbel" panose="020B0503020204020204" pitchFamily="34" charset="0"/>
              </a:rPr>
              <a:t>observations </a:t>
            </a:r>
          </a:p>
          <a:p>
            <a:r>
              <a:rPr lang="en-GB" sz="1800" b="0" i="0" dirty="0">
                <a:solidFill>
                  <a:schemeClr val="bg1"/>
                </a:solidFill>
                <a:effectLst/>
                <a:latin typeface="Corbel" panose="020B0503020204020204" pitchFamily="34" charset="0"/>
              </a:rPr>
              <a:t>from satellite-based sensors to produce </a:t>
            </a:r>
            <a:r>
              <a:rPr lang="en-GB" sz="1800" b="1" i="0" dirty="0">
                <a:solidFill>
                  <a:schemeClr val="bg1"/>
                </a:solidFill>
                <a:effectLst/>
                <a:latin typeface="Corbel" panose="020B0503020204020204" pitchFamily="34" charset="0"/>
              </a:rPr>
              <a:t>daily estimates of </a:t>
            </a:r>
            <a:r>
              <a:rPr lang="en-GB" sz="1800" b="0" i="0" dirty="0">
                <a:solidFill>
                  <a:schemeClr val="bg1"/>
                </a:solidFill>
                <a:effectLst/>
                <a:latin typeface="Corbel" panose="020B0503020204020204" pitchFamily="34" charset="0"/>
              </a:rPr>
              <a:t>wildfire and biomass burning </a:t>
            </a:r>
            <a:r>
              <a:rPr lang="en-GB" sz="1800" b="1" i="0" dirty="0">
                <a:solidFill>
                  <a:schemeClr val="bg1"/>
                </a:solidFill>
                <a:effectLst/>
                <a:latin typeface="Corbel" panose="020B0503020204020204" pitchFamily="34" charset="0"/>
              </a:rPr>
              <a:t>emissions</a:t>
            </a:r>
            <a:r>
              <a:rPr lang="en-GB" sz="1800" b="0" i="0" dirty="0">
                <a:solidFill>
                  <a:schemeClr val="bg1"/>
                </a:solidFill>
                <a:effectLst/>
                <a:latin typeface="Corbel" panose="020B0503020204020204" pitchFamily="34" charset="0"/>
              </a:rPr>
              <a:t>.</a:t>
            </a:r>
          </a:p>
        </p:txBody>
      </p:sp>
      <p:sp>
        <p:nvSpPr>
          <p:cNvPr id="2" name="TextBox 1">
            <a:extLst>
              <a:ext uri="{FF2B5EF4-FFF2-40B4-BE49-F238E27FC236}">
                <a16:creationId xmlns:a16="http://schemas.microsoft.com/office/drawing/2014/main" id="{78C6A2E7-CC63-C5C7-3F9B-AC3BEADCD8E4}"/>
              </a:ext>
            </a:extLst>
          </p:cNvPr>
          <p:cNvSpPr txBox="1"/>
          <p:nvPr/>
        </p:nvSpPr>
        <p:spPr>
          <a:xfrm>
            <a:off x="232611" y="998370"/>
            <a:ext cx="6097772" cy="523220"/>
          </a:xfrm>
          <a:prstGeom prst="rect">
            <a:avLst/>
          </a:prstGeom>
          <a:noFill/>
        </p:spPr>
        <p:txBody>
          <a:bodyPr wrap="square">
            <a:spAutoFit/>
          </a:bodyPr>
          <a:lstStyle/>
          <a:p>
            <a:pPr marR="0" lvl="0" algn="l" rtl="0">
              <a:spcBef>
                <a:spcPts val="1200"/>
              </a:spcBef>
              <a:spcAft>
                <a:spcPts val="1200"/>
              </a:spcAft>
              <a:buClr>
                <a:schemeClr val="dk1"/>
              </a:buClr>
              <a:buSzPts val="2200"/>
            </a:pPr>
            <a:r>
              <a:rPr lang="en-US" sz="2800" b="1" dirty="0">
                <a:latin typeface="Corbel" panose="020B0503020204020204" pitchFamily="34" charset="0"/>
                <a:ea typeface="Tahoma" panose="020B0604030504040204" pitchFamily="34" charset="0"/>
                <a:cs typeface="Tahoma" panose="020B0604030504040204" pitchFamily="34" charset="0"/>
              </a:rPr>
              <a:t>For Modeling/Analysis</a:t>
            </a:r>
          </a:p>
        </p:txBody>
      </p:sp>
      <p:pic>
        <p:nvPicPr>
          <p:cNvPr id="10" name="Picture 9" descr="Blue text on a white background&#10;&#10;Description automatically generated with medium confidence">
            <a:extLst>
              <a:ext uri="{FF2B5EF4-FFF2-40B4-BE49-F238E27FC236}">
                <a16:creationId xmlns:a16="http://schemas.microsoft.com/office/drawing/2014/main" id="{35F7FEA7-D1D0-4407-82DB-DDF3669ED12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0995" y="1727592"/>
            <a:ext cx="1892410" cy="548640"/>
          </a:xfrm>
          <a:prstGeom prst="rect">
            <a:avLst/>
          </a:prstGeom>
        </p:spPr>
      </p:pic>
      <p:sp>
        <p:nvSpPr>
          <p:cNvPr id="3" name="Google Shape;228;p6">
            <a:extLst>
              <a:ext uri="{FF2B5EF4-FFF2-40B4-BE49-F238E27FC236}">
                <a16:creationId xmlns:a16="http://schemas.microsoft.com/office/drawing/2014/main" id="{EDA29877-6CA6-BF60-B6AF-BCD82CD82D8D}"/>
              </a:ext>
            </a:extLst>
          </p:cNvPr>
          <p:cNvSpPr txBox="1">
            <a:spLocks/>
          </p:cNvSpPr>
          <p:nvPr/>
        </p:nvSpPr>
        <p:spPr>
          <a:xfrm>
            <a:off x="609600" y="0"/>
            <a:ext cx="10629014" cy="804462"/>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Continuing to Bridge NRT Data and Users through LANCE </a:t>
            </a:r>
            <a:endParaRPr lang="en-US" sz="2800" b="1" u="sng"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14" name="Picture 13">
            <a:extLst>
              <a:ext uri="{FF2B5EF4-FFF2-40B4-BE49-F238E27FC236}">
                <a16:creationId xmlns:a16="http://schemas.microsoft.com/office/drawing/2014/main" id="{8080136F-C4BE-914F-DA08-CDDC2E9FA4BE}"/>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b="-3414"/>
          <a:stretch/>
        </p:blipFill>
        <p:spPr>
          <a:xfrm>
            <a:off x="9372598" y="6472336"/>
            <a:ext cx="1359569" cy="387293"/>
          </a:xfrm>
          <a:prstGeom prst="rect">
            <a:avLst/>
          </a:prstGeom>
        </p:spPr>
      </p:pic>
      <p:pic>
        <p:nvPicPr>
          <p:cNvPr id="15" name="Picture 14">
            <a:extLst>
              <a:ext uri="{FF2B5EF4-FFF2-40B4-BE49-F238E27FC236}">
                <a16:creationId xmlns:a16="http://schemas.microsoft.com/office/drawing/2014/main" id="{2E331032-D7BC-FBDD-2090-C2D1F8C1764A}"/>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8071061" y="6460695"/>
            <a:ext cx="1301537" cy="338554"/>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g22716d4f105_1_0"/>
          <p:cNvSpPr txBox="1"/>
          <p:nvPr/>
        </p:nvSpPr>
        <p:spPr>
          <a:xfrm>
            <a:off x="152400" y="3364544"/>
            <a:ext cx="6754517" cy="923289"/>
          </a:xfrm>
          <a:prstGeom prst="rect">
            <a:avLst/>
          </a:prstGeom>
          <a:noFill/>
          <a:ln>
            <a:noFill/>
          </a:ln>
        </p:spPr>
        <p:txBody>
          <a:bodyPr spcFirstLastPara="1" wrap="square" lIns="91425" tIns="45700" rIns="91425" bIns="45700" anchor="t" anchorCtr="0">
            <a:spAutoFit/>
          </a:bodyPr>
          <a:lstStyle/>
          <a:p>
            <a:pPr marR="0" lvl="0" algn="ctr" rtl="0">
              <a:spcBef>
                <a:spcPts val="0"/>
              </a:spcBef>
              <a:spcAft>
                <a:spcPts val="0"/>
              </a:spcAft>
              <a:buClr>
                <a:schemeClr val="dk1"/>
              </a:buClr>
              <a:buSzPts val="2200"/>
            </a:pPr>
            <a:r>
              <a:rPr lang="en-US" sz="1800" i="1" dirty="0">
                <a:solidFill>
                  <a:schemeClr val="dk1"/>
                </a:solidFill>
                <a:latin typeface="Corbel" panose="020B0503020204020204" pitchFamily="34" charset="0"/>
                <a:ea typeface="Corbel"/>
                <a:cs typeface="Corbel"/>
                <a:sym typeface="Corbel"/>
              </a:rPr>
              <a:t>“Worldview, with its ease of navigation and stepping through different kinds of imagery in near real-time (thanks to LANCE) has been instrumental in milky seas research!”</a:t>
            </a:r>
            <a:endParaRPr sz="1800" i="1" dirty="0">
              <a:latin typeface="Corbel" panose="020B0503020204020204" pitchFamily="34" charset="0"/>
            </a:endParaRPr>
          </a:p>
        </p:txBody>
      </p:sp>
      <p:grpSp>
        <p:nvGrpSpPr>
          <p:cNvPr id="287" name="Google Shape;287;g22716d4f105_1_0"/>
          <p:cNvGrpSpPr/>
          <p:nvPr/>
        </p:nvGrpSpPr>
        <p:grpSpPr>
          <a:xfrm>
            <a:off x="2868396" y="3445067"/>
            <a:ext cx="9125385" cy="3202257"/>
            <a:chOff x="966959" y="3258381"/>
            <a:chExt cx="9839925" cy="3502306"/>
          </a:xfrm>
        </p:grpSpPr>
        <p:sp>
          <p:nvSpPr>
            <p:cNvPr id="288" name="Google Shape;288;g22716d4f105_1_0"/>
            <p:cNvSpPr/>
            <p:nvPr/>
          </p:nvSpPr>
          <p:spPr>
            <a:xfrm>
              <a:off x="966959" y="4490495"/>
              <a:ext cx="4006500" cy="523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a:latin typeface="Corbel" panose="020B0503020204020204" pitchFamily="34" charset="0"/>
                </a:rPr>
                <a:t>    </a:t>
              </a:r>
              <a:r>
                <a:rPr lang="en-US" sz="2800" u="sng">
                  <a:solidFill>
                    <a:srgbClr val="00B0F0"/>
                  </a:solidFill>
                  <a:latin typeface="Corbel" panose="020B0503020204020204" pitchFamily="34" charset="0"/>
                  <a:sym typeface="Arial"/>
                  <a:hlinkClick r:id="rId3">
                    <a:extLst>
                      <a:ext uri="{A12FA001-AC4F-418D-AE19-62706E023703}">
                        <ahyp:hlinkClr xmlns:ahyp="http://schemas.microsoft.com/office/drawing/2018/hyperlinkcolor" val="tx"/>
                      </a:ext>
                    </a:extLst>
                  </a:hlinkClick>
                </a:rPr>
                <a:t>Jan 2018, Somalia</a:t>
              </a:r>
              <a:endParaRPr sz="2800">
                <a:solidFill>
                  <a:srgbClr val="00B0F0"/>
                </a:solidFill>
                <a:latin typeface="Corbel" panose="020B0503020204020204" pitchFamily="34" charset="0"/>
                <a:sym typeface="Arial"/>
              </a:endParaRPr>
            </a:p>
          </p:txBody>
        </p:sp>
        <p:pic>
          <p:nvPicPr>
            <p:cNvPr id="289" name="Google Shape;289;g22716d4f105_1_0"/>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5609017" y="3258381"/>
              <a:ext cx="5197867" cy="3502306"/>
            </a:xfrm>
            <a:prstGeom prst="rect">
              <a:avLst/>
            </a:prstGeom>
            <a:noFill/>
            <a:ln>
              <a:noFill/>
            </a:ln>
          </p:spPr>
        </p:pic>
      </p:grpSp>
      <p:grpSp>
        <p:nvGrpSpPr>
          <p:cNvPr id="290" name="Google Shape;290;g22716d4f105_1_0"/>
          <p:cNvGrpSpPr/>
          <p:nvPr/>
        </p:nvGrpSpPr>
        <p:grpSpPr>
          <a:xfrm>
            <a:off x="2868396" y="3445067"/>
            <a:ext cx="9111918" cy="3202257"/>
            <a:chOff x="1010065" y="2954077"/>
            <a:chExt cx="9825403" cy="3502306"/>
          </a:xfrm>
        </p:grpSpPr>
        <p:sp>
          <p:nvSpPr>
            <p:cNvPr id="291" name="Google Shape;291;g22716d4f105_1_0"/>
            <p:cNvSpPr/>
            <p:nvPr/>
          </p:nvSpPr>
          <p:spPr>
            <a:xfrm>
              <a:off x="1010065" y="4880691"/>
              <a:ext cx="3733800" cy="523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a:latin typeface="Corbel" panose="020B0503020204020204" pitchFamily="34" charset="0"/>
                </a:rPr>
                <a:t>    </a:t>
              </a:r>
              <a:r>
                <a:rPr lang="en-US" sz="2800" u="sng">
                  <a:solidFill>
                    <a:srgbClr val="00B0F0"/>
                  </a:solidFill>
                  <a:latin typeface="Corbel" panose="020B0503020204020204" pitchFamily="34" charset="0"/>
                  <a:sym typeface="Arial"/>
                  <a:hlinkClick r:id="rId5">
                    <a:extLst>
                      <a:ext uri="{A12FA001-AC4F-418D-AE19-62706E023703}">
                        <ahyp:hlinkClr xmlns:ahyp="http://schemas.microsoft.com/office/drawing/2018/hyperlinkcolor" val="tx"/>
                      </a:ext>
                    </a:extLst>
                  </a:hlinkClick>
                </a:rPr>
                <a:t>Jul 2019,  Java</a:t>
              </a:r>
              <a:endParaRPr sz="2800" i="1">
                <a:solidFill>
                  <a:srgbClr val="FFFF00"/>
                </a:solidFill>
                <a:latin typeface="Corbel" panose="020B0503020204020204" pitchFamily="34" charset="0"/>
                <a:sym typeface="Arial"/>
              </a:endParaRPr>
            </a:p>
          </p:txBody>
        </p:sp>
        <p:pic>
          <p:nvPicPr>
            <p:cNvPr id="292" name="Google Shape;292;g22716d4f105_1_0"/>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5628958" y="2954077"/>
              <a:ext cx="5206510" cy="3502306"/>
            </a:xfrm>
            <a:prstGeom prst="rect">
              <a:avLst/>
            </a:prstGeom>
            <a:noFill/>
            <a:ln>
              <a:noFill/>
            </a:ln>
          </p:spPr>
        </p:pic>
      </p:grpSp>
      <p:grpSp>
        <p:nvGrpSpPr>
          <p:cNvPr id="293" name="Google Shape;293;g22716d4f105_1_0"/>
          <p:cNvGrpSpPr/>
          <p:nvPr/>
        </p:nvGrpSpPr>
        <p:grpSpPr>
          <a:xfrm>
            <a:off x="3030546" y="3315372"/>
            <a:ext cx="8949768" cy="3220404"/>
            <a:chOff x="1184911" y="2954078"/>
            <a:chExt cx="9650556" cy="3522153"/>
          </a:xfrm>
        </p:grpSpPr>
        <p:sp>
          <p:nvSpPr>
            <p:cNvPr id="294" name="Google Shape;294;g22716d4f105_1_0"/>
            <p:cNvSpPr/>
            <p:nvPr/>
          </p:nvSpPr>
          <p:spPr>
            <a:xfrm>
              <a:off x="1184911" y="5580928"/>
              <a:ext cx="4179900" cy="523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u="sng">
                  <a:solidFill>
                    <a:srgbClr val="00B0F0"/>
                  </a:solidFill>
                  <a:latin typeface="Corbel" panose="020B0503020204020204" pitchFamily="34" charset="0"/>
                  <a:sym typeface="Arial"/>
                  <a:hlinkClick r:id="rId7">
                    <a:extLst>
                      <a:ext uri="{A12FA001-AC4F-418D-AE19-62706E023703}">
                        <ahyp:hlinkClr xmlns:ahyp="http://schemas.microsoft.com/office/drawing/2018/hyperlinkcolor" val="tx"/>
                      </a:ext>
                    </a:extLst>
                  </a:hlinkClick>
                </a:rPr>
                <a:t>Jan 2021,  Socotra</a:t>
              </a:r>
              <a:endParaRPr sz="2800">
                <a:solidFill>
                  <a:srgbClr val="00B0F0"/>
                </a:solidFill>
                <a:latin typeface="Corbel" panose="020B0503020204020204" pitchFamily="34" charset="0"/>
                <a:sym typeface="Arial"/>
              </a:endParaRPr>
            </a:p>
          </p:txBody>
        </p:sp>
        <p:pic>
          <p:nvPicPr>
            <p:cNvPr id="295" name="Google Shape;295;g22716d4f105_1_0"/>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5628958" y="2954078"/>
              <a:ext cx="5206509" cy="3522153"/>
            </a:xfrm>
            <a:prstGeom prst="rect">
              <a:avLst/>
            </a:prstGeom>
            <a:noFill/>
            <a:ln>
              <a:noFill/>
            </a:ln>
          </p:spPr>
        </p:pic>
      </p:grpSp>
      <p:sp>
        <p:nvSpPr>
          <p:cNvPr id="299" name="Google Shape;299;g22716d4f105_1_0"/>
          <p:cNvSpPr txBox="1"/>
          <p:nvPr/>
        </p:nvSpPr>
        <p:spPr>
          <a:xfrm>
            <a:off x="7943" y="6529065"/>
            <a:ext cx="6436923" cy="32312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500" dirty="0">
                <a:solidFill>
                  <a:srgbClr val="7F7F7F"/>
                </a:solidFill>
                <a:latin typeface="Corbel" panose="020B0503020204020204" pitchFamily="34" charset="0"/>
                <a:ea typeface="Corbel"/>
                <a:cs typeface="Corbel"/>
                <a:sym typeface="Corbel"/>
              </a:rPr>
              <a:t>Courtesy: Steve Miller (Cooperative Institute for Research in the Atmosphere)</a:t>
            </a:r>
            <a:endParaRPr sz="1500" dirty="0">
              <a:solidFill>
                <a:srgbClr val="7F7F7F"/>
              </a:solidFill>
              <a:latin typeface="Corbel" panose="020B0503020204020204" pitchFamily="34" charset="0"/>
              <a:ea typeface="Corbel"/>
              <a:cs typeface="Corbel"/>
              <a:sym typeface="Corbel"/>
            </a:endParaRPr>
          </a:p>
        </p:txBody>
      </p:sp>
      <p:sp>
        <p:nvSpPr>
          <p:cNvPr id="297" name="Google Shape;297;g22716d4f105_1_0"/>
          <p:cNvSpPr txBox="1"/>
          <p:nvPr/>
        </p:nvSpPr>
        <p:spPr>
          <a:xfrm>
            <a:off x="216198" y="2177929"/>
            <a:ext cx="10931700" cy="923289"/>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chemeClr val="dk1"/>
              </a:buClr>
              <a:buSzPts val="2200"/>
              <a:buFont typeface="Noto Sans Symbols"/>
              <a:buChar char="❑"/>
            </a:pPr>
            <a:r>
              <a:rPr lang="en-US" sz="1800" dirty="0">
                <a:solidFill>
                  <a:schemeClr val="dk1"/>
                </a:solidFill>
                <a:latin typeface="Corbel" panose="020B0503020204020204" pitchFamily="34" charset="0"/>
                <a:ea typeface="Corbel"/>
                <a:cs typeface="Corbel"/>
                <a:sym typeface="Corbel"/>
              </a:rPr>
              <a:t>Their exact cause, composition and implications are unclear, making them a focus of active research in Earth System Science.</a:t>
            </a:r>
          </a:p>
          <a:p>
            <a:pPr marL="457200" indent="-457200">
              <a:buClr>
                <a:schemeClr val="dk1"/>
              </a:buClr>
              <a:buSzPts val="2200"/>
              <a:buFont typeface="Noto Sans Symbols"/>
              <a:buChar char="❑"/>
            </a:pPr>
            <a:r>
              <a:rPr lang="en-US" sz="1800" dirty="0">
                <a:solidFill>
                  <a:schemeClr val="dk1"/>
                </a:solidFill>
                <a:latin typeface="Corbel" panose="020B0503020204020204" pitchFamily="34" charset="0"/>
                <a:ea typeface="Corbel"/>
                <a:cs typeface="Corbel"/>
                <a:sym typeface="Corbel"/>
              </a:rPr>
              <a:t>Worldview- helping CIRA’s Search for Bioluminescent Milky Seas</a:t>
            </a:r>
            <a:endParaRPr lang="en-US" sz="1800" dirty="0">
              <a:latin typeface="Corbel" panose="020B0503020204020204" pitchFamily="34" charset="0"/>
            </a:endParaRPr>
          </a:p>
        </p:txBody>
      </p:sp>
      <p:grpSp>
        <p:nvGrpSpPr>
          <p:cNvPr id="7" name="Group 6">
            <a:extLst>
              <a:ext uri="{FF2B5EF4-FFF2-40B4-BE49-F238E27FC236}">
                <a16:creationId xmlns:a16="http://schemas.microsoft.com/office/drawing/2014/main" id="{50DE3A47-6429-DFD3-A50C-C4E252E215A4}"/>
              </a:ext>
            </a:extLst>
          </p:cNvPr>
          <p:cNvGrpSpPr/>
          <p:nvPr/>
        </p:nvGrpSpPr>
        <p:grpSpPr>
          <a:xfrm>
            <a:off x="216199" y="883101"/>
            <a:ext cx="11863294" cy="1252766"/>
            <a:chOff x="216199" y="883101"/>
            <a:chExt cx="11863294" cy="1252766"/>
          </a:xfrm>
        </p:grpSpPr>
        <p:sp>
          <p:nvSpPr>
            <p:cNvPr id="296" name="Google Shape;296;g22716d4f105_1_0"/>
            <p:cNvSpPr txBox="1"/>
            <p:nvPr/>
          </p:nvSpPr>
          <p:spPr>
            <a:xfrm>
              <a:off x="216199" y="1489577"/>
              <a:ext cx="11582400" cy="646290"/>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chemeClr val="dk1"/>
                </a:buClr>
                <a:buSzPts val="2200"/>
                <a:buFont typeface="Noto Sans Symbols"/>
                <a:buChar char="❑"/>
              </a:pPr>
              <a:r>
                <a:rPr lang="en-US" sz="1800" dirty="0">
                  <a:solidFill>
                    <a:schemeClr val="dk1"/>
                  </a:solidFill>
                  <a:latin typeface="Corbel" panose="020B0503020204020204" pitchFamily="34" charset="0"/>
                  <a:ea typeface="Corbel"/>
                  <a:cs typeface="Corbel"/>
                  <a:sym typeface="Corbel"/>
                </a:rPr>
                <a:t>Milky Seas are massive swaths of glowing ocean, thought to be caused by huge bacterial blooms in the near-surface waters.</a:t>
              </a:r>
              <a:endParaRPr sz="1800" dirty="0">
                <a:latin typeface="Corbel" panose="020B0503020204020204" pitchFamily="34" charset="0"/>
              </a:endParaRPr>
            </a:p>
          </p:txBody>
        </p:sp>
        <p:pic>
          <p:nvPicPr>
            <p:cNvPr id="3" name="Picture 2">
              <a:extLst>
                <a:ext uri="{FF2B5EF4-FFF2-40B4-BE49-F238E27FC236}">
                  <a16:creationId xmlns:a16="http://schemas.microsoft.com/office/drawing/2014/main" id="{19C4C5DA-238E-4BB4-AA53-61A577FF60B1}"/>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8025163" y="883101"/>
              <a:ext cx="4054330" cy="640080"/>
            </a:xfrm>
            <a:prstGeom prst="rect">
              <a:avLst/>
            </a:prstGeom>
          </p:spPr>
        </p:pic>
      </p:grpSp>
      <p:sp>
        <p:nvSpPr>
          <p:cNvPr id="2" name="Google Shape;228;p6">
            <a:extLst>
              <a:ext uri="{FF2B5EF4-FFF2-40B4-BE49-F238E27FC236}">
                <a16:creationId xmlns:a16="http://schemas.microsoft.com/office/drawing/2014/main" id="{62E09D0D-0333-8F9C-A57E-502CB24D1E93}"/>
              </a:ext>
            </a:extLst>
          </p:cNvPr>
          <p:cNvSpPr txBox="1">
            <a:spLocks/>
          </p:cNvSpPr>
          <p:nvPr/>
        </p:nvSpPr>
        <p:spPr>
          <a:xfrm>
            <a:off x="609600" y="0"/>
            <a:ext cx="10629014" cy="804462"/>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Continuing to Bridge NRT Data and Users through LANCE </a:t>
            </a:r>
            <a:endParaRPr lang="en-US" sz="2800" b="1" u="sng"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5" name="TextBox 4">
            <a:extLst>
              <a:ext uri="{FF2B5EF4-FFF2-40B4-BE49-F238E27FC236}">
                <a16:creationId xmlns:a16="http://schemas.microsoft.com/office/drawing/2014/main" id="{0DFA18C1-DDFE-D1B7-0079-0B0AB0349083}"/>
              </a:ext>
            </a:extLst>
          </p:cNvPr>
          <p:cNvSpPr txBox="1"/>
          <p:nvPr/>
        </p:nvSpPr>
        <p:spPr>
          <a:xfrm>
            <a:off x="232611" y="1081495"/>
            <a:ext cx="6097772" cy="523220"/>
          </a:xfrm>
          <a:prstGeom prst="rect">
            <a:avLst/>
          </a:prstGeom>
          <a:noFill/>
        </p:spPr>
        <p:txBody>
          <a:bodyPr wrap="square">
            <a:spAutoFit/>
          </a:bodyPr>
          <a:lstStyle/>
          <a:p>
            <a:pPr marR="0" lvl="0" algn="l" rtl="0">
              <a:spcBef>
                <a:spcPts val="1200"/>
              </a:spcBef>
              <a:spcAft>
                <a:spcPts val="1200"/>
              </a:spcAft>
              <a:buClr>
                <a:schemeClr val="dk1"/>
              </a:buClr>
              <a:buSzPts val="2200"/>
            </a:pPr>
            <a:r>
              <a:rPr lang="en-US" sz="2800" b="1" dirty="0">
                <a:latin typeface="Corbel" panose="020B0503020204020204" pitchFamily="34" charset="0"/>
                <a:ea typeface="Tahoma" panose="020B0604030504040204" pitchFamily="34" charset="0"/>
                <a:cs typeface="Tahoma" panose="020B0604030504040204" pitchFamily="34" charset="0"/>
              </a:rPr>
              <a:t>For Research</a:t>
            </a:r>
          </a:p>
        </p:txBody>
      </p:sp>
      <p:sp>
        <p:nvSpPr>
          <p:cNvPr id="4" name="TextBox 3">
            <a:extLst>
              <a:ext uri="{FF2B5EF4-FFF2-40B4-BE49-F238E27FC236}">
                <a16:creationId xmlns:a16="http://schemas.microsoft.com/office/drawing/2014/main" id="{FCF9352B-F744-829F-8B21-4B15996BD96B}"/>
              </a:ext>
            </a:extLst>
          </p:cNvPr>
          <p:cNvSpPr txBox="1"/>
          <p:nvPr/>
        </p:nvSpPr>
        <p:spPr>
          <a:xfrm>
            <a:off x="815247" y="5552501"/>
            <a:ext cx="1586429" cy="523220"/>
          </a:xfrm>
          <a:prstGeom prst="rect">
            <a:avLst/>
          </a:prstGeom>
          <a:noFill/>
        </p:spPr>
        <p:txBody>
          <a:bodyPr wrap="square" rtlCol="0">
            <a:spAutoFit/>
          </a:bodyPr>
          <a:lstStyle/>
          <a:p>
            <a:r>
              <a:rPr lang="en-US" dirty="0">
                <a:solidFill>
                  <a:srgbClr val="FF0000"/>
                </a:solidFill>
              </a:rPr>
              <a:t>MAKE FULL SCREEN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97"/>
                                        </p:tgtEl>
                                        <p:attrNameLst>
                                          <p:attrName>style.visibility</p:attrName>
                                        </p:attrNameLst>
                                      </p:cBhvr>
                                      <p:to>
                                        <p:strVal val="visible"/>
                                      </p:to>
                                    </p:set>
                                    <p:anim calcmode="lin" valueType="num">
                                      <p:cBhvr additive="base">
                                        <p:cTn id="13" dur="500" fill="hold"/>
                                        <p:tgtEl>
                                          <p:spTgt spid="297"/>
                                        </p:tgtEl>
                                        <p:attrNameLst>
                                          <p:attrName>ppt_x</p:attrName>
                                        </p:attrNameLst>
                                      </p:cBhvr>
                                      <p:tavLst>
                                        <p:tav tm="0">
                                          <p:val>
                                            <p:strVal val="#ppt_x"/>
                                          </p:val>
                                        </p:tav>
                                        <p:tav tm="100000">
                                          <p:val>
                                            <p:strVal val="#ppt_x"/>
                                          </p:val>
                                        </p:tav>
                                      </p:tavLst>
                                    </p:anim>
                                    <p:anim calcmode="lin" valueType="num">
                                      <p:cBhvr additive="base">
                                        <p:cTn id="14" dur="500" fill="hold"/>
                                        <p:tgtEl>
                                          <p:spTgt spid="29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86"/>
                                        </p:tgtEl>
                                        <p:attrNameLst>
                                          <p:attrName>style.visibility</p:attrName>
                                        </p:attrNameLst>
                                      </p:cBhvr>
                                      <p:to>
                                        <p:strVal val="visible"/>
                                      </p:to>
                                    </p:set>
                                    <p:anim calcmode="lin" valueType="num">
                                      <p:cBhvr additive="base">
                                        <p:cTn id="19" dur="500" fill="hold"/>
                                        <p:tgtEl>
                                          <p:spTgt spid="286"/>
                                        </p:tgtEl>
                                        <p:attrNameLst>
                                          <p:attrName>ppt_x</p:attrName>
                                        </p:attrNameLst>
                                      </p:cBhvr>
                                      <p:tavLst>
                                        <p:tav tm="0">
                                          <p:val>
                                            <p:strVal val="#ppt_x"/>
                                          </p:val>
                                        </p:tav>
                                        <p:tav tm="100000">
                                          <p:val>
                                            <p:strVal val="#ppt_x"/>
                                          </p:val>
                                        </p:tav>
                                      </p:tavLst>
                                    </p:anim>
                                    <p:anim calcmode="lin" valueType="num">
                                      <p:cBhvr additive="base">
                                        <p:cTn id="20" dur="500" fill="hold"/>
                                        <p:tgtEl>
                                          <p:spTgt spid="28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87"/>
                                        </p:tgtEl>
                                        <p:attrNameLst>
                                          <p:attrName>style.visibility</p:attrName>
                                        </p:attrNameLst>
                                      </p:cBhvr>
                                      <p:to>
                                        <p:strVal val="visible"/>
                                      </p:to>
                                    </p:set>
                                    <p:animEffect transition="in" filter="wipe(down)">
                                      <p:cBhvr>
                                        <p:cTn id="25" dur="500"/>
                                        <p:tgtEl>
                                          <p:spTgt spid="28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290"/>
                                        </p:tgtEl>
                                        <p:attrNameLst>
                                          <p:attrName>style.visibility</p:attrName>
                                        </p:attrNameLst>
                                      </p:cBhvr>
                                      <p:to>
                                        <p:strVal val="visible"/>
                                      </p:to>
                                    </p:set>
                                    <p:animEffect transition="in" filter="wipe(down)">
                                      <p:cBhvr>
                                        <p:cTn id="30" dur="500"/>
                                        <p:tgtEl>
                                          <p:spTgt spid="29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293"/>
                                        </p:tgtEl>
                                        <p:attrNameLst>
                                          <p:attrName>style.visibility</p:attrName>
                                        </p:attrNameLst>
                                      </p:cBhvr>
                                      <p:to>
                                        <p:strVal val="visible"/>
                                      </p:to>
                                    </p:set>
                                    <p:animEffect transition="in" filter="wipe(down)">
                                      <p:cBhvr>
                                        <p:cTn id="35" dur="500"/>
                                        <p:tgtEl>
                                          <p:spTgt spid="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 grpId="0"/>
      <p:bldP spid="29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13"/>
          <p:cNvSpPr txBox="1"/>
          <p:nvPr/>
        </p:nvSpPr>
        <p:spPr>
          <a:xfrm>
            <a:off x="223292" y="1561463"/>
            <a:ext cx="4712700" cy="3139281"/>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chemeClr val="dk1"/>
              </a:buClr>
              <a:buSzPts val="2200"/>
              <a:buFont typeface="Corbel"/>
              <a:buChar char="❑"/>
            </a:pPr>
            <a:r>
              <a:rPr lang="en-US" sz="1800" dirty="0">
                <a:solidFill>
                  <a:schemeClr val="dk1"/>
                </a:solidFill>
                <a:latin typeface="Corbel"/>
                <a:ea typeface="Corbel"/>
                <a:cs typeface="Corbel"/>
                <a:sym typeface="Corbel"/>
              </a:rPr>
              <a:t>The United Nations Satellite Centre (UNOSAT) released a report on damage and recovery assessment in </a:t>
            </a:r>
            <a:r>
              <a:rPr lang="en-US" sz="1800" dirty="0" err="1">
                <a:solidFill>
                  <a:schemeClr val="dk1"/>
                </a:solidFill>
                <a:latin typeface="Corbel"/>
                <a:ea typeface="Corbel"/>
                <a:cs typeface="Corbel"/>
                <a:sym typeface="Corbel"/>
              </a:rPr>
              <a:t>Türkiye</a:t>
            </a:r>
            <a:r>
              <a:rPr lang="en-US" sz="1800" dirty="0">
                <a:solidFill>
                  <a:schemeClr val="dk1"/>
                </a:solidFill>
                <a:latin typeface="Corbel"/>
                <a:ea typeface="Corbel"/>
                <a:cs typeface="Corbel"/>
                <a:sym typeface="Corbel"/>
              </a:rPr>
              <a:t> and Syria after the </a:t>
            </a:r>
            <a:r>
              <a:rPr lang="en-US" sz="1800" dirty="0" err="1">
                <a:solidFill>
                  <a:schemeClr val="dk1"/>
                </a:solidFill>
                <a:latin typeface="Corbel"/>
                <a:ea typeface="Corbel"/>
                <a:cs typeface="Corbel"/>
                <a:sym typeface="Corbel"/>
              </a:rPr>
              <a:t>Marash</a:t>
            </a:r>
            <a:r>
              <a:rPr lang="en-US" sz="1800" dirty="0">
                <a:solidFill>
                  <a:schemeClr val="dk1"/>
                </a:solidFill>
                <a:latin typeface="Corbel"/>
                <a:ea typeface="Corbel"/>
                <a:cs typeface="Corbel"/>
                <a:sym typeface="Corbel"/>
              </a:rPr>
              <a:t>/Antep Earthquake in Feb 2023. </a:t>
            </a:r>
            <a:endParaRPr sz="1800" dirty="0">
              <a:solidFill>
                <a:schemeClr val="dk1"/>
              </a:solidFill>
              <a:latin typeface="Corbel"/>
              <a:ea typeface="Corbel"/>
              <a:cs typeface="Corbel"/>
              <a:sym typeface="Corbel"/>
            </a:endParaRPr>
          </a:p>
          <a:p>
            <a:pPr marL="457200" marR="0" lvl="0" indent="-457200" algn="l" rtl="0">
              <a:spcBef>
                <a:spcPts val="0"/>
              </a:spcBef>
              <a:spcAft>
                <a:spcPts val="0"/>
              </a:spcAft>
              <a:buClr>
                <a:schemeClr val="dk1"/>
              </a:buClr>
              <a:buSzPts val="2200"/>
              <a:buFont typeface="Corbel"/>
              <a:buChar char="❑"/>
            </a:pPr>
            <a:r>
              <a:rPr lang="en-US" sz="1800" dirty="0">
                <a:solidFill>
                  <a:schemeClr val="dk1"/>
                </a:solidFill>
                <a:latin typeface="Corbel"/>
                <a:ea typeface="Corbel"/>
                <a:cs typeface="Corbel"/>
                <a:sym typeface="Corbel"/>
              </a:rPr>
              <a:t>NASA's Black Marble NRT products were instrumental in identifying the areas heavily impacted by the earthquake. </a:t>
            </a:r>
            <a:endParaRPr sz="1800" dirty="0">
              <a:solidFill>
                <a:schemeClr val="dk1"/>
              </a:solidFill>
              <a:latin typeface="Corbel"/>
              <a:ea typeface="Corbel"/>
              <a:cs typeface="Corbel"/>
              <a:sym typeface="Corbel"/>
            </a:endParaRPr>
          </a:p>
          <a:p>
            <a:pPr marL="457200" marR="0" lvl="0" indent="-457200" algn="l" rtl="0">
              <a:spcBef>
                <a:spcPts val="0"/>
              </a:spcBef>
              <a:spcAft>
                <a:spcPts val="0"/>
              </a:spcAft>
              <a:buClr>
                <a:schemeClr val="dk1"/>
              </a:buClr>
              <a:buSzPts val="2200"/>
              <a:buFont typeface="Corbel"/>
              <a:buChar char="❑"/>
            </a:pPr>
            <a:r>
              <a:rPr lang="en-US" sz="1800" dirty="0">
                <a:solidFill>
                  <a:schemeClr val="dk1"/>
                </a:solidFill>
                <a:latin typeface="Corbel"/>
                <a:ea typeface="Corbel"/>
                <a:cs typeface="Corbel"/>
                <a:sym typeface="Corbel"/>
              </a:rPr>
              <a:t>The time-series data derived from nighttime lights proved valuable in capturing the patterns of power recovery.</a:t>
            </a:r>
            <a:endParaRPr sz="1800" dirty="0">
              <a:solidFill>
                <a:schemeClr val="dk1"/>
              </a:solidFill>
              <a:latin typeface="Corbel"/>
              <a:ea typeface="Corbel"/>
              <a:cs typeface="Corbel"/>
              <a:sym typeface="Corbel"/>
            </a:endParaRPr>
          </a:p>
        </p:txBody>
      </p:sp>
      <p:sp>
        <p:nvSpPr>
          <p:cNvPr id="260" name="Google Shape;260;p13"/>
          <p:cNvSpPr txBox="1"/>
          <p:nvPr/>
        </p:nvSpPr>
        <p:spPr>
          <a:xfrm>
            <a:off x="4865099" y="795720"/>
            <a:ext cx="7194925" cy="823597"/>
          </a:xfrm>
          <a:prstGeom prst="rect">
            <a:avLst/>
          </a:prstGeom>
          <a:noFill/>
          <a:ln>
            <a:noFill/>
          </a:ln>
        </p:spPr>
        <p:txBody>
          <a:bodyPr spcFirstLastPara="1" wrap="square" lIns="91425" tIns="45700" rIns="91425" bIns="45700" anchor="b" anchorCtr="0">
            <a:normAutofit/>
          </a:bodyPr>
          <a:lstStyle/>
          <a:p>
            <a:pPr marL="0" marR="0" lvl="0" indent="0" algn="ctr" rtl="0">
              <a:lnSpc>
                <a:spcPct val="90000"/>
              </a:lnSpc>
              <a:spcBef>
                <a:spcPts val="0"/>
              </a:spcBef>
              <a:spcAft>
                <a:spcPts val="0"/>
              </a:spcAft>
              <a:buClr>
                <a:schemeClr val="lt1"/>
              </a:buClr>
              <a:buSzPts val="3000"/>
              <a:buFont typeface="Tahoma"/>
              <a:buNone/>
            </a:pPr>
            <a:r>
              <a:rPr lang="en-US" sz="2200" b="1" i="1" dirty="0" err="1">
                <a:solidFill>
                  <a:schemeClr val="tx1"/>
                </a:solidFill>
                <a:latin typeface="Corbel" panose="020B0503020204020204" pitchFamily="34" charset="0"/>
                <a:ea typeface="Tahoma"/>
                <a:cs typeface="Tahoma"/>
                <a:sym typeface="Tahoma"/>
              </a:rPr>
              <a:t>Marash</a:t>
            </a:r>
            <a:r>
              <a:rPr lang="en-US" sz="2200" b="1" i="1" dirty="0">
                <a:solidFill>
                  <a:schemeClr val="tx1"/>
                </a:solidFill>
                <a:latin typeface="Corbel" panose="020B0503020204020204" pitchFamily="34" charset="0"/>
                <a:ea typeface="Tahoma"/>
                <a:cs typeface="Tahoma"/>
                <a:sym typeface="Tahoma"/>
              </a:rPr>
              <a:t>/Antep Earthquake Impact and Recovery Assessment using Black Marble</a:t>
            </a:r>
            <a:endParaRPr sz="2200" b="1" i="1" dirty="0">
              <a:solidFill>
                <a:schemeClr val="tx1"/>
              </a:solidFill>
              <a:latin typeface="Corbel" panose="020B0503020204020204" pitchFamily="34" charset="0"/>
            </a:endParaRPr>
          </a:p>
        </p:txBody>
      </p:sp>
      <p:sp>
        <p:nvSpPr>
          <p:cNvPr id="261" name="Google Shape;261;p13"/>
          <p:cNvSpPr txBox="1"/>
          <p:nvPr/>
        </p:nvSpPr>
        <p:spPr>
          <a:xfrm>
            <a:off x="40994" y="6527382"/>
            <a:ext cx="5676760" cy="32312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500" dirty="0">
                <a:solidFill>
                  <a:srgbClr val="7F7F7F"/>
                </a:solidFill>
                <a:latin typeface="Corbel"/>
                <a:ea typeface="Corbel"/>
                <a:cs typeface="Corbel"/>
                <a:sym typeface="Corbel"/>
              </a:rPr>
              <a:t>Courtesy: Ranjay Shrestha (SSAI/NASA GSFC)</a:t>
            </a:r>
            <a:endParaRPr sz="1500" dirty="0">
              <a:solidFill>
                <a:srgbClr val="7F7F7F"/>
              </a:solidFill>
              <a:latin typeface="Corbel"/>
              <a:ea typeface="Corbel"/>
              <a:cs typeface="Corbel"/>
              <a:sym typeface="Corbel"/>
            </a:endParaRPr>
          </a:p>
        </p:txBody>
      </p:sp>
      <p:pic>
        <p:nvPicPr>
          <p:cNvPr id="262" name="Google Shape;262;p13"/>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4865100" y="1767936"/>
            <a:ext cx="7194925" cy="4722826"/>
          </a:xfrm>
          <a:prstGeom prst="rect">
            <a:avLst/>
          </a:prstGeom>
          <a:noFill/>
          <a:ln>
            <a:noFill/>
          </a:ln>
        </p:spPr>
      </p:pic>
      <p:sp>
        <p:nvSpPr>
          <p:cNvPr id="263" name="Google Shape;263;p13"/>
          <p:cNvSpPr txBox="1"/>
          <p:nvPr/>
        </p:nvSpPr>
        <p:spPr>
          <a:xfrm>
            <a:off x="9176405" y="6490762"/>
            <a:ext cx="3000000" cy="43085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dirty="0">
                <a:latin typeface="Corbel" panose="020B0503020204020204" pitchFamily="34" charset="0"/>
              </a:rPr>
              <a:t>https://unosat.org/products/3565</a:t>
            </a:r>
            <a:endParaRPr sz="1600" dirty="0">
              <a:latin typeface="Corbel" panose="020B0503020204020204" pitchFamily="34" charset="0"/>
            </a:endParaRPr>
          </a:p>
        </p:txBody>
      </p:sp>
      <p:pic>
        <p:nvPicPr>
          <p:cNvPr id="6" name="Picture 5">
            <a:extLst>
              <a:ext uri="{FF2B5EF4-FFF2-40B4-BE49-F238E27FC236}">
                <a16:creationId xmlns:a16="http://schemas.microsoft.com/office/drawing/2014/main" id="{4A33BA09-08C6-49C7-AF3C-59C5CCF9A0F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63863" y="4759918"/>
            <a:ext cx="3201237" cy="1710062"/>
          </a:xfrm>
          <a:prstGeom prst="rect">
            <a:avLst/>
          </a:prstGeom>
        </p:spPr>
      </p:pic>
      <p:sp>
        <p:nvSpPr>
          <p:cNvPr id="2" name="TextBox 1">
            <a:extLst>
              <a:ext uri="{FF2B5EF4-FFF2-40B4-BE49-F238E27FC236}">
                <a16:creationId xmlns:a16="http://schemas.microsoft.com/office/drawing/2014/main" id="{AF695B2C-B8FD-306F-2504-8D13A6599EB9}"/>
              </a:ext>
            </a:extLst>
          </p:cNvPr>
          <p:cNvSpPr txBox="1"/>
          <p:nvPr/>
        </p:nvSpPr>
        <p:spPr>
          <a:xfrm>
            <a:off x="232611" y="1081495"/>
            <a:ext cx="6097772" cy="523220"/>
          </a:xfrm>
          <a:prstGeom prst="rect">
            <a:avLst/>
          </a:prstGeom>
          <a:noFill/>
        </p:spPr>
        <p:txBody>
          <a:bodyPr wrap="square">
            <a:spAutoFit/>
          </a:bodyPr>
          <a:lstStyle/>
          <a:p>
            <a:pPr marR="0" lvl="0" algn="l" rtl="0">
              <a:spcBef>
                <a:spcPts val="1200"/>
              </a:spcBef>
              <a:spcAft>
                <a:spcPts val="1200"/>
              </a:spcAft>
              <a:buClr>
                <a:schemeClr val="dk1"/>
              </a:buClr>
              <a:buSzPts val="2200"/>
            </a:pPr>
            <a:r>
              <a:rPr lang="en-US" sz="2800" b="1" dirty="0">
                <a:latin typeface="Corbel" panose="020B0503020204020204" pitchFamily="34" charset="0"/>
                <a:ea typeface="Tahoma" panose="020B0604030504040204" pitchFamily="34" charset="0"/>
                <a:cs typeface="Tahoma" panose="020B0604030504040204" pitchFamily="34" charset="0"/>
              </a:rPr>
              <a:t>For Disasters/Recovery</a:t>
            </a:r>
          </a:p>
        </p:txBody>
      </p:sp>
      <p:sp>
        <p:nvSpPr>
          <p:cNvPr id="3" name="Google Shape;228;p6">
            <a:extLst>
              <a:ext uri="{FF2B5EF4-FFF2-40B4-BE49-F238E27FC236}">
                <a16:creationId xmlns:a16="http://schemas.microsoft.com/office/drawing/2014/main" id="{9650B557-0479-6C31-7A44-A8E32B5B37B9}"/>
              </a:ext>
            </a:extLst>
          </p:cNvPr>
          <p:cNvSpPr txBox="1">
            <a:spLocks/>
          </p:cNvSpPr>
          <p:nvPr/>
        </p:nvSpPr>
        <p:spPr>
          <a:xfrm>
            <a:off x="609600" y="0"/>
            <a:ext cx="10629014" cy="804462"/>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Continuing to Bridge NRT Data and Users through LANCE </a:t>
            </a:r>
            <a:endParaRPr lang="en-US" sz="2800" b="1" u="sng"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g2517612b4fc_0_39"/>
          <p:cNvSpPr txBox="1"/>
          <p:nvPr/>
        </p:nvSpPr>
        <p:spPr>
          <a:xfrm>
            <a:off x="156241" y="3907459"/>
            <a:ext cx="5788757" cy="2985402"/>
          </a:xfrm>
          <a:prstGeom prst="rect">
            <a:avLst/>
          </a:prstGeom>
          <a:noFill/>
          <a:ln>
            <a:noFill/>
          </a:ln>
        </p:spPr>
        <p:txBody>
          <a:bodyPr spcFirstLastPara="1" wrap="square" lIns="91425" tIns="91425" rIns="91425" bIns="91425" anchor="t" anchorCtr="0">
            <a:spAutoFit/>
          </a:bodyPr>
          <a:lstStyle/>
          <a:p>
            <a:pPr marL="457200" lvl="0" indent="-457200" algn="l" rtl="0">
              <a:spcBef>
                <a:spcPts val="0"/>
              </a:spcBef>
              <a:spcAft>
                <a:spcPts val="0"/>
              </a:spcAft>
              <a:buFont typeface="Wingdings" panose="05000000000000000000" pitchFamily="2" charset="2"/>
              <a:buChar char="q"/>
            </a:pPr>
            <a:r>
              <a:rPr lang="en-US" sz="2600" b="0" i="0" dirty="0">
                <a:solidFill>
                  <a:srgbClr val="111111"/>
                </a:solidFill>
                <a:effectLst/>
                <a:latin typeface="Corbel" panose="020B0503020204020204" pitchFamily="34" charset="0"/>
              </a:rPr>
              <a:t>Nighttime light monthly composites </a:t>
            </a:r>
            <a:r>
              <a:rPr lang="en-US" sz="2600" dirty="0">
                <a:solidFill>
                  <a:srgbClr val="111111"/>
                </a:solidFill>
                <a:latin typeface="Corbel" panose="020B0503020204020204" pitchFamily="34" charset="0"/>
              </a:rPr>
              <a:t>(</a:t>
            </a:r>
            <a:r>
              <a:rPr lang="en-US" sz="2600" b="0" i="0" dirty="0">
                <a:solidFill>
                  <a:srgbClr val="111111"/>
                </a:solidFill>
                <a:effectLst/>
                <a:latin typeface="Corbel" panose="020B0503020204020204" pitchFamily="34" charset="0"/>
              </a:rPr>
              <a:t>January 2022 and January 2023)</a:t>
            </a:r>
          </a:p>
          <a:p>
            <a:pPr marL="457200" lvl="0" indent="-457200" algn="l" rtl="0">
              <a:spcBef>
                <a:spcPts val="0"/>
              </a:spcBef>
              <a:spcAft>
                <a:spcPts val="0"/>
              </a:spcAft>
              <a:buFont typeface="Wingdings" panose="05000000000000000000" pitchFamily="2" charset="2"/>
              <a:buChar char="q"/>
            </a:pPr>
            <a:endParaRPr lang="en-US" sz="2600" b="0" i="0" dirty="0">
              <a:solidFill>
                <a:srgbClr val="111111"/>
              </a:solidFill>
              <a:effectLst/>
              <a:latin typeface="Corbel" panose="020B0503020204020204" pitchFamily="34" charset="0"/>
            </a:endParaRPr>
          </a:p>
          <a:p>
            <a:pPr marL="457200" lvl="0" indent="-457200" algn="l" rtl="0">
              <a:spcBef>
                <a:spcPts val="0"/>
              </a:spcBef>
              <a:spcAft>
                <a:spcPts val="0"/>
              </a:spcAft>
              <a:buFont typeface="Wingdings" panose="05000000000000000000" pitchFamily="2" charset="2"/>
              <a:buChar char="q"/>
            </a:pPr>
            <a:r>
              <a:rPr lang="en-US" sz="2600" b="0" i="0" dirty="0">
                <a:solidFill>
                  <a:srgbClr val="111111"/>
                </a:solidFill>
                <a:effectLst/>
                <a:latin typeface="Corbel" panose="020B0503020204020204" pitchFamily="34" charset="0"/>
              </a:rPr>
              <a:t>Impact on working, providing food, daily activities </a:t>
            </a:r>
          </a:p>
          <a:p>
            <a:pPr marL="457200" lvl="0" indent="-457200" algn="l" rtl="0">
              <a:spcBef>
                <a:spcPts val="0"/>
              </a:spcBef>
              <a:spcAft>
                <a:spcPts val="0"/>
              </a:spcAft>
              <a:buFont typeface="Wingdings" panose="05000000000000000000" pitchFamily="2" charset="2"/>
              <a:buChar char="q"/>
            </a:pPr>
            <a:r>
              <a:rPr lang="en-US" sz="2600" dirty="0">
                <a:solidFill>
                  <a:srgbClr val="111111"/>
                </a:solidFill>
                <a:latin typeface="Corbel" panose="020B0503020204020204" pitchFamily="34" charset="0"/>
              </a:rPr>
              <a:t>Constant battle to restore power grid</a:t>
            </a:r>
            <a:endParaRPr lang="en-US" sz="2600" b="0" i="0" dirty="0">
              <a:solidFill>
                <a:srgbClr val="111111"/>
              </a:solidFill>
              <a:effectLst/>
              <a:latin typeface="Corbel" panose="020B0503020204020204" pitchFamily="34" charset="0"/>
            </a:endParaRPr>
          </a:p>
          <a:p>
            <a:pPr marL="0" lvl="0" indent="0" algn="l" rtl="0">
              <a:spcBef>
                <a:spcPts val="0"/>
              </a:spcBef>
              <a:spcAft>
                <a:spcPts val="0"/>
              </a:spcAft>
              <a:buNone/>
            </a:pPr>
            <a:r>
              <a:rPr lang="en-US" sz="2600" b="0" i="0" dirty="0">
                <a:solidFill>
                  <a:srgbClr val="111111"/>
                </a:solidFill>
                <a:effectLst/>
                <a:latin typeface="Corbel" panose="020B0503020204020204" pitchFamily="34" charset="0"/>
              </a:rPr>
              <a:t> </a:t>
            </a:r>
            <a:endParaRPr sz="2600" dirty="0">
              <a:latin typeface="Corbel" panose="020B0503020204020204" pitchFamily="34" charset="0"/>
            </a:endParaRPr>
          </a:p>
        </p:txBody>
      </p:sp>
      <p:grpSp>
        <p:nvGrpSpPr>
          <p:cNvPr id="15" name="Group 14">
            <a:extLst>
              <a:ext uri="{FF2B5EF4-FFF2-40B4-BE49-F238E27FC236}">
                <a16:creationId xmlns:a16="http://schemas.microsoft.com/office/drawing/2014/main" id="{CF4D7A59-B814-488C-B2A5-C0457B1A3E4E}"/>
              </a:ext>
            </a:extLst>
          </p:cNvPr>
          <p:cNvGrpSpPr/>
          <p:nvPr/>
        </p:nvGrpSpPr>
        <p:grpSpPr>
          <a:xfrm>
            <a:off x="5944998" y="2501899"/>
            <a:ext cx="6129325" cy="4297680"/>
            <a:chOff x="5928956" y="1892300"/>
            <a:chExt cx="6129325" cy="4297680"/>
          </a:xfrm>
        </p:grpSpPr>
        <p:pic>
          <p:nvPicPr>
            <p:cNvPr id="1026" name="Picture 2">
              <a:extLst>
                <a:ext uri="{FF2B5EF4-FFF2-40B4-BE49-F238E27FC236}">
                  <a16:creationId xmlns:a16="http://schemas.microsoft.com/office/drawing/2014/main" id="{FFDBF876-DDA1-4A7B-A57C-3D1F3FD90F7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954975" y="1892300"/>
              <a:ext cx="6103306" cy="4297680"/>
            </a:xfrm>
            <a:prstGeom prst="rect">
              <a:avLst/>
            </a:prstGeom>
            <a:blipFill>
              <a:blip r:embed="rId4"/>
              <a:tile tx="0" ty="0" sx="100000" sy="100000" flip="none" algn="tl"/>
            </a:blipFill>
          </p:spPr>
        </p:pic>
        <p:sp>
          <p:nvSpPr>
            <p:cNvPr id="2" name="TextBox 1">
              <a:extLst>
                <a:ext uri="{FF2B5EF4-FFF2-40B4-BE49-F238E27FC236}">
                  <a16:creationId xmlns:a16="http://schemas.microsoft.com/office/drawing/2014/main" id="{C78D537D-1161-45A0-9230-B99B69DE3763}"/>
                </a:ext>
              </a:extLst>
            </p:cNvPr>
            <p:cNvSpPr txBox="1"/>
            <p:nvPr/>
          </p:nvSpPr>
          <p:spPr>
            <a:xfrm>
              <a:off x="5928956" y="3121223"/>
              <a:ext cx="649537" cy="646331"/>
            </a:xfrm>
            <a:prstGeom prst="rect">
              <a:avLst/>
            </a:prstGeom>
            <a:noFill/>
          </p:spPr>
          <p:txBody>
            <a:bodyPr wrap="none" rtlCol="0">
              <a:spAutoFit/>
            </a:bodyPr>
            <a:lstStyle/>
            <a:p>
              <a:pPr algn="ctr"/>
              <a:r>
                <a:rPr lang="en-US" sz="1800" b="1" dirty="0">
                  <a:solidFill>
                    <a:schemeClr val="bg1"/>
                  </a:solidFill>
                  <a:latin typeface="Corbel" panose="020B0503020204020204" pitchFamily="34" charset="0"/>
                </a:rPr>
                <a:t>Jan</a:t>
              </a:r>
            </a:p>
            <a:p>
              <a:pPr algn="ctr"/>
              <a:r>
                <a:rPr lang="en-US" sz="1800" b="1" dirty="0">
                  <a:solidFill>
                    <a:schemeClr val="bg1"/>
                  </a:solidFill>
                  <a:latin typeface="Corbel" panose="020B0503020204020204" pitchFamily="34" charset="0"/>
                </a:rPr>
                <a:t>2022</a:t>
              </a:r>
            </a:p>
          </p:txBody>
        </p:sp>
        <p:sp>
          <p:nvSpPr>
            <p:cNvPr id="6" name="TextBox 5">
              <a:extLst>
                <a:ext uri="{FF2B5EF4-FFF2-40B4-BE49-F238E27FC236}">
                  <a16:creationId xmlns:a16="http://schemas.microsoft.com/office/drawing/2014/main" id="{8C6522E2-34EF-4FE9-8E8D-6402F6D9BB7F}"/>
                </a:ext>
              </a:extLst>
            </p:cNvPr>
            <p:cNvSpPr txBox="1"/>
            <p:nvPr/>
          </p:nvSpPr>
          <p:spPr>
            <a:xfrm>
              <a:off x="5956578" y="4940011"/>
              <a:ext cx="646332" cy="646331"/>
            </a:xfrm>
            <a:prstGeom prst="rect">
              <a:avLst/>
            </a:prstGeom>
            <a:noFill/>
          </p:spPr>
          <p:txBody>
            <a:bodyPr wrap="none" rtlCol="0">
              <a:spAutoFit/>
            </a:bodyPr>
            <a:lstStyle/>
            <a:p>
              <a:pPr algn="ctr"/>
              <a:r>
                <a:rPr lang="en-US" sz="1800" b="1" dirty="0">
                  <a:solidFill>
                    <a:schemeClr val="bg1"/>
                  </a:solidFill>
                  <a:latin typeface="Corbel" panose="020B0503020204020204" pitchFamily="34" charset="0"/>
                </a:rPr>
                <a:t>Jan</a:t>
              </a:r>
            </a:p>
            <a:p>
              <a:pPr algn="ctr"/>
              <a:r>
                <a:rPr lang="en-US" sz="1800" b="1" dirty="0">
                  <a:solidFill>
                    <a:schemeClr val="bg1"/>
                  </a:solidFill>
                  <a:latin typeface="Corbel" panose="020B0503020204020204" pitchFamily="34" charset="0"/>
                </a:rPr>
                <a:t>2023</a:t>
              </a:r>
            </a:p>
          </p:txBody>
        </p:sp>
        <p:sp>
          <p:nvSpPr>
            <p:cNvPr id="7" name="TextBox 6">
              <a:extLst>
                <a:ext uri="{FF2B5EF4-FFF2-40B4-BE49-F238E27FC236}">
                  <a16:creationId xmlns:a16="http://schemas.microsoft.com/office/drawing/2014/main" id="{56808579-8598-4E9A-9050-E42224164733}"/>
                </a:ext>
              </a:extLst>
            </p:cNvPr>
            <p:cNvSpPr txBox="1"/>
            <p:nvPr/>
          </p:nvSpPr>
          <p:spPr>
            <a:xfrm>
              <a:off x="7059764" y="2143323"/>
              <a:ext cx="620683" cy="369332"/>
            </a:xfrm>
            <a:prstGeom prst="rect">
              <a:avLst/>
            </a:prstGeom>
            <a:noFill/>
          </p:spPr>
          <p:txBody>
            <a:bodyPr wrap="none" rtlCol="0">
              <a:spAutoFit/>
            </a:bodyPr>
            <a:lstStyle/>
            <a:p>
              <a:pPr algn="ctr"/>
              <a:r>
                <a:rPr lang="en-US" sz="1800" b="1" dirty="0">
                  <a:solidFill>
                    <a:schemeClr val="bg1"/>
                  </a:solidFill>
                  <a:latin typeface="Corbel" panose="020B0503020204020204" pitchFamily="34" charset="0"/>
                </a:rPr>
                <a:t>Kyiv</a:t>
              </a:r>
            </a:p>
          </p:txBody>
        </p:sp>
        <p:sp>
          <p:nvSpPr>
            <p:cNvPr id="8" name="TextBox 7">
              <a:extLst>
                <a:ext uri="{FF2B5EF4-FFF2-40B4-BE49-F238E27FC236}">
                  <a16:creationId xmlns:a16="http://schemas.microsoft.com/office/drawing/2014/main" id="{479E3F37-548A-45F7-94CA-3BFCCD4830E4}"/>
                </a:ext>
              </a:extLst>
            </p:cNvPr>
            <p:cNvSpPr txBox="1"/>
            <p:nvPr/>
          </p:nvSpPr>
          <p:spPr>
            <a:xfrm>
              <a:off x="10703330" y="2143323"/>
              <a:ext cx="864339" cy="369332"/>
            </a:xfrm>
            <a:prstGeom prst="rect">
              <a:avLst/>
            </a:prstGeom>
            <a:noFill/>
          </p:spPr>
          <p:txBody>
            <a:bodyPr wrap="none" rtlCol="0">
              <a:spAutoFit/>
            </a:bodyPr>
            <a:lstStyle/>
            <a:p>
              <a:pPr algn="ctr"/>
              <a:r>
                <a:rPr lang="en-US" sz="1800" b="1" dirty="0">
                  <a:solidFill>
                    <a:schemeClr val="bg1"/>
                  </a:solidFill>
                  <a:latin typeface="Corbel" panose="020B0503020204020204" pitchFamily="34" charset="0"/>
                </a:rPr>
                <a:t>Dnipro</a:t>
              </a:r>
            </a:p>
          </p:txBody>
        </p:sp>
        <p:sp>
          <p:nvSpPr>
            <p:cNvPr id="9" name="TextBox 8">
              <a:extLst>
                <a:ext uri="{FF2B5EF4-FFF2-40B4-BE49-F238E27FC236}">
                  <a16:creationId xmlns:a16="http://schemas.microsoft.com/office/drawing/2014/main" id="{519A565D-17B9-401E-9242-CB594796E903}"/>
                </a:ext>
              </a:extLst>
            </p:cNvPr>
            <p:cNvSpPr txBox="1"/>
            <p:nvPr/>
          </p:nvSpPr>
          <p:spPr>
            <a:xfrm>
              <a:off x="8773329" y="2147212"/>
              <a:ext cx="949299" cy="369332"/>
            </a:xfrm>
            <a:prstGeom prst="rect">
              <a:avLst/>
            </a:prstGeom>
            <a:noFill/>
          </p:spPr>
          <p:txBody>
            <a:bodyPr wrap="none" rtlCol="0">
              <a:spAutoFit/>
            </a:bodyPr>
            <a:lstStyle/>
            <a:p>
              <a:pPr algn="ctr"/>
              <a:r>
                <a:rPr lang="en-US" sz="1800" b="1" dirty="0" err="1">
                  <a:solidFill>
                    <a:schemeClr val="bg1"/>
                  </a:solidFill>
                  <a:latin typeface="Corbel" panose="020B0503020204020204" pitchFamily="34" charset="0"/>
                </a:rPr>
                <a:t>Kharkiv</a:t>
              </a:r>
              <a:endParaRPr lang="en-US" sz="1800" b="1" dirty="0">
                <a:solidFill>
                  <a:schemeClr val="bg1"/>
                </a:solidFill>
                <a:latin typeface="Corbel" panose="020B0503020204020204" pitchFamily="34" charset="0"/>
              </a:endParaRPr>
            </a:p>
          </p:txBody>
        </p:sp>
      </p:grpSp>
      <p:pic>
        <p:nvPicPr>
          <p:cNvPr id="14" name="Picture 13">
            <a:extLst>
              <a:ext uri="{FF2B5EF4-FFF2-40B4-BE49-F238E27FC236}">
                <a16:creationId xmlns:a16="http://schemas.microsoft.com/office/drawing/2014/main" id="{55BCF129-EAD8-47AD-9BFB-1391C05498A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55628" y="1781351"/>
            <a:ext cx="5168469" cy="2142525"/>
          </a:xfrm>
          <a:prstGeom prst="rect">
            <a:avLst/>
          </a:prstGeom>
        </p:spPr>
      </p:pic>
      <p:sp>
        <p:nvSpPr>
          <p:cNvPr id="3" name="TextBox 2">
            <a:extLst>
              <a:ext uri="{FF2B5EF4-FFF2-40B4-BE49-F238E27FC236}">
                <a16:creationId xmlns:a16="http://schemas.microsoft.com/office/drawing/2014/main" id="{F60E5A95-499D-11C4-A9BD-4BC845C75715}"/>
              </a:ext>
            </a:extLst>
          </p:cNvPr>
          <p:cNvSpPr txBox="1"/>
          <p:nvPr/>
        </p:nvSpPr>
        <p:spPr>
          <a:xfrm>
            <a:off x="232611" y="1081495"/>
            <a:ext cx="6097772" cy="523220"/>
          </a:xfrm>
          <a:prstGeom prst="rect">
            <a:avLst/>
          </a:prstGeom>
          <a:noFill/>
        </p:spPr>
        <p:txBody>
          <a:bodyPr wrap="square">
            <a:spAutoFit/>
          </a:bodyPr>
          <a:lstStyle/>
          <a:p>
            <a:pPr marR="0" lvl="0" algn="l" rtl="0">
              <a:spcBef>
                <a:spcPts val="1200"/>
              </a:spcBef>
              <a:spcAft>
                <a:spcPts val="1200"/>
              </a:spcAft>
              <a:buClr>
                <a:schemeClr val="dk1"/>
              </a:buClr>
              <a:buSzPts val="2200"/>
            </a:pPr>
            <a:r>
              <a:rPr lang="en-US" sz="2800" b="1" dirty="0">
                <a:latin typeface="Corbel" panose="020B0503020204020204" pitchFamily="34" charset="0"/>
                <a:ea typeface="Tahoma" panose="020B0604030504040204" pitchFamily="34" charset="0"/>
                <a:cs typeface="Tahoma" panose="020B0604030504040204" pitchFamily="34" charset="0"/>
              </a:rPr>
              <a:t>For Monitoring</a:t>
            </a:r>
          </a:p>
        </p:txBody>
      </p:sp>
      <p:sp>
        <p:nvSpPr>
          <p:cNvPr id="5" name="Google Shape;228;p6">
            <a:extLst>
              <a:ext uri="{FF2B5EF4-FFF2-40B4-BE49-F238E27FC236}">
                <a16:creationId xmlns:a16="http://schemas.microsoft.com/office/drawing/2014/main" id="{A924A421-72B8-E3D3-AD92-C0A8F5A1FE87}"/>
              </a:ext>
            </a:extLst>
          </p:cNvPr>
          <p:cNvSpPr txBox="1">
            <a:spLocks/>
          </p:cNvSpPr>
          <p:nvPr/>
        </p:nvSpPr>
        <p:spPr>
          <a:xfrm>
            <a:off x="609600" y="0"/>
            <a:ext cx="10629014" cy="804462"/>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Continuing to Bridge NRT Data and Users through LANCE </a:t>
            </a:r>
            <a:endParaRPr lang="en-US" sz="2800" b="1" u="sng"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6" name="TextBox 15">
            <a:extLst>
              <a:ext uri="{FF2B5EF4-FFF2-40B4-BE49-F238E27FC236}">
                <a16:creationId xmlns:a16="http://schemas.microsoft.com/office/drawing/2014/main" id="{68A8EF1E-638B-8499-8661-A04A904AC3DC}"/>
              </a:ext>
            </a:extLst>
          </p:cNvPr>
          <p:cNvSpPr txBox="1"/>
          <p:nvPr/>
        </p:nvSpPr>
        <p:spPr>
          <a:xfrm>
            <a:off x="5971017" y="1116870"/>
            <a:ext cx="6093822" cy="1169551"/>
          </a:xfrm>
          <a:prstGeom prst="rect">
            <a:avLst/>
          </a:prstGeom>
          <a:noFill/>
        </p:spPr>
        <p:txBody>
          <a:bodyPr wrap="square">
            <a:spAutoFit/>
          </a:bodyPr>
          <a:lstStyle/>
          <a:p>
            <a:r>
              <a:rPr lang="en-US" sz="1000" b="0" i="0" dirty="0">
                <a:solidFill>
                  <a:srgbClr val="111111"/>
                </a:solidFill>
                <a:effectLst/>
                <a:latin typeface="Corbel" panose="020B0503020204020204" pitchFamily="34" charset="0"/>
              </a:rPr>
              <a:t>https://www.washingtonpost.com/world/interactive/2023/ukriane-war-power-outages-kyiv-blackouts/?pwapi_token=eyJ0eXAiOiJKV1QiLCJhbGciOiJIUzI1NiJ9.eyJzdWJpZCI6IjE4ODAxMDQ1IiwicmVhc29uIjoiZ2lmdCIsIm5iZiI6MTY3NzY0NjgwMCwiaXNzIjoic3Vic2NyaXB0aW9ucyIsImV4cCI6MTY3ODkzOTE5OSwiaWF0IjoxNjc3NjQ2ODAwLCJqdGkiOiJkMTU4ODg0OC01NDZkLTQ0ODAtYTBhNy0wM2UxZDlkYjkwYjUiLCJ1cmwiOiJodHRwczovL3d3dy53YXNoaW5ndG9ucG9zdC5jb20vd29ybGQvaW50ZXJhY3RpdmUvMjAyMy91a3JpYW5lLXdhci1wb3dlci1vdXRhZ2VzLWt5aXYtYmxhY2tvdXRzLyJ9.GsBaJMIdxFhuGh6Iy59nXypRW7eGxUl0Xu_qENZhFmw&amp;itid=gfta</a:t>
            </a:r>
            <a:endParaRPr lang="en-US" sz="1000" dirty="0"/>
          </a:p>
        </p:txBody>
      </p:sp>
    </p:spTree>
    <p:extLst>
      <p:ext uri="{BB962C8B-B14F-4D97-AF65-F5344CB8AC3E}">
        <p14:creationId xmlns:p14="http://schemas.microsoft.com/office/powerpoint/2010/main" val="11667347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pic>
        <p:nvPicPr>
          <p:cNvPr id="316" name="Google Shape;316;g2517612b4fc_0_21"/>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6004001" y="917656"/>
            <a:ext cx="6015474" cy="5421850"/>
          </a:xfrm>
          <a:prstGeom prst="rect">
            <a:avLst/>
          </a:prstGeom>
          <a:noFill/>
          <a:ln>
            <a:noFill/>
          </a:ln>
        </p:spPr>
      </p:pic>
      <p:sp>
        <p:nvSpPr>
          <p:cNvPr id="317" name="Google Shape;317;g2517612b4fc_0_21"/>
          <p:cNvSpPr txBox="1"/>
          <p:nvPr/>
        </p:nvSpPr>
        <p:spPr>
          <a:xfrm>
            <a:off x="172525" y="1509836"/>
            <a:ext cx="5675382" cy="5405039"/>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800"/>
              </a:spcBef>
              <a:spcAft>
                <a:spcPts val="0"/>
              </a:spcAft>
              <a:buNone/>
            </a:pPr>
            <a:r>
              <a:rPr lang="en-US" b="1" dirty="0">
                <a:solidFill>
                  <a:srgbClr val="172B4D"/>
                </a:solidFill>
                <a:highlight>
                  <a:srgbClr val="FFFFFF"/>
                </a:highlight>
                <a:latin typeface="Corbel" panose="020B0503020204020204" pitchFamily="34" charset="0"/>
                <a:ea typeface="Roboto"/>
                <a:cs typeface="Roboto"/>
                <a:sym typeface="Roboto"/>
              </a:rPr>
              <a:t>War with Nature</a:t>
            </a:r>
            <a:endParaRPr b="1" dirty="0">
              <a:solidFill>
                <a:srgbClr val="172B4D"/>
              </a:solidFill>
              <a:highlight>
                <a:srgbClr val="FFFFFF"/>
              </a:highlight>
              <a:latin typeface="Corbel" panose="020B0503020204020204" pitchFamily="34" charset="0"/>
              <a:ea typeface="Roboto"/>
              <a:cs typeface="Roboto"/>
              <a:sym typeface="Roboto"/>
            </a:endParaRPr>
          </a:p>
          <a:p>
            <a:pPr marL="0" lvl="0" indent="0" algn="l" rtl="0">
              <a:lnSpc>
                <a:spcPct val="115000"/>
              </a:lnSpc>
              <a:spcBef>
                <a:spcPts val="800"/>
              </a:spcBef>
              <a:spcAft>
                <a:spcPts val="0"/>
              </a:spcAft>
              <a:buNone/>
            </a:pPr>
            <a:r>
              <a:rPr lang="en-US" dirty="0">
                <a:solidFill>
                  <a:srgbClr val="172B4D"/>
                </a:solidFill>
                <a:highlight>
                  <a:srgbClr val="FFFFFF"/>
                </a:highlight>
                <a:latin typeface="Corbel" panose="020B0503020204020204" pitchFamily="34" charset="0"/>
                <a:ea typeface="Roboto"/>
                <a:cs typeface="Roboto"/>
                <a:sym typeface="Roboto"/>
              </a:rPr>
              <a:t>A group of researchers is looking for a connection between Russian aggression in Ukraine and the growth of wildfires in the country's protected areas. “</a:t>
            </a:r>
            <a:r>
              <a:rPr lang="en-US" dirty="0">
                <a:solidFill>
                  <a:srgbClr val="172B4D"/>
                </a:solidFill>
                <a:highlight>
                  <a:srgbClr val="FFFF00"/>
                </a:highlight>
                <a:latin typeface="Corbel" panose="020B0503020204020204" pitchFamily="34" charset="0"/>
                <a:ea typeface="Roboto"/>
                <a:cs typeface="Roboto"/>
                <a:sym typeface="Roboto"/>
              </a:rPr>
              <a:t>It was obvious to me that the war would bring not only a humanitarian, but also an ecological catastrophe</a:t>
            </a:r>
            <a:r>
              <a:rPr lang="en-US" dirty="0">
                <a:solidFill>
                  <a:srgbClr val="172B4D"/>
                </a:solidFill>
                <a:highlight>
                  <a:srgbClr val="FFFFFF"/>
                </a:highlight>
                <a:latin typeface="Corbel" panose="020B0503020204020204" pitchFamily="34" charset="0"/>
                <a:ea typeface="Roboto"/>
                <a:cs typeface="Roboto"/>
                <a:sym typeface="Roboto"/>
              </a:rPr>
              <a:t>,” admits one of the authors of the project. “And the </a:t>
            </a:r>
            <a:r>
              <a:rPr lang="en-US" dirty="0">
                <a:solidFill>
                  <a:srgbClr val="172B4D"/>
                </a:solidFill>
                <a:highlight>
                  <a:srgbClr val="FFFF00"/>
                </a:highlight>
                <a:latin typeface="Corbel" panose="020B0503020204020204" pitchFamily="34" charset="0"/>
                <a:ea typeface="Roboto"/>
                <a:cs typeface="Roboto"/>
                <a:sym typeface="Roboto"/>
              </a:rPr>
              <a:t>effects of this damage will be felt for decades to come</a:t>
            </a:r>
            <a:r>
              <a:rPr lang="en-US" dirty="0">
                <a:solidFill>
                  <a:srgbClr val="172B4D"/>
                </a:solidFill>
                <a:highlight>
                  <a:srgbClr val="FFFFFF"/>
                </a:highlight>
                <a:latin typeface="Corbel" panose="020B0503020204020204" pitchFamily="34" charset="0"/>
                <a:ea typeface="Roboto"/>
                <a:cs typeface="Roboto"/>
                <a:sym typeface="Roboto"/>
              </a:rPr>
              <a:t>.”</a:t>
            </a:r>
            <a:endParaRPr dirty="0">
              <a:solidFill>
                <a:srgbClr val="172B4D"/>
              </a:solidFill>
              <a:highlight>
                <a:srgbClr val="FFFFFF"/>
              </a:highlight>
              <a:latin typeface="Corbel" panose="020B0503020204020204" pitchFamily="34" charset="0"/>
              <a:ea typeface="Roboto"/>
              <a:cs typeface="Roboto"/>
              <a:sym typeface="Roboto"/>
            </a:endParaRPr>
          </a:p>
          <a:p>
            <a:pPr marL="0" lvl="0" indent="0" algn="l" rtl="0">
              <a:lnSpc>
                <a:spcPct val="115000"/>
              </a:lnSpc>
              <a:spcBef>
                <a:spcPts val="800"/>
              </a:spcBef>
              <a:spcAft>
                <a:spcPts val="0"/>
              </a:spcAft>
              <a:buNone/>
            </a:pPr>
            <a:r>
              <a:rPr lang="en-US" dirty="0">
                <a:solidFill>
                  <a:srgbClr val="172B4D"/>
                </a:solidFill>
                <a:highlight>
                  <a:srgbClr val="FFFFFF"/>
                </a:highlight>
                <a:latin typeface="Corbel" panose="020B0503020204020204" pitchFamily="34" charset="0"/>
                <a:ea typeface="Roboto"/>
                <a:cs typeface="Roboto"/>
                <a:sym typeface="Roboto"/>
              </a:rPr>
              <a:t>To map the dynamics of wildfires at the hackathon, the team worked with data on temperature anomalies (</a:t>
            </a:r>
            <a:r>
              <a:rPr lang="en-US" dirty="0" err="1">
                <a:solidFill>
                  <a:srgbClr val="172B4D"/>
                </a:solidFill>
                <a:highlight>
                  <a:srgbClr val="FFFFFF"/>
                </a:highlight>
                <a:latin typeface="Corbel" panose="020B0503020204020204" pitchFamily="34" charset="0"/>
                <a:ea typeface="Roboto"/>
                <a:cs typeface="Roboto"/>
                <a:sym typeface="Roboto"/>
              </a:rPr>
              <a:t>thermopoints</a:t>
            </a:r>
            <a:r>
              <a:rPr lang="en-US" dirty="0">
                <a:solidFill>
                  <a:srgbClr val="172B4D"/>
                </a:solidFill>
                <a:highlight>
                  <a:srgbClr val="FFFFFF"/>
                </a:highlight>
                <a:latin typeface="Corbel" panose="020B0503020204020204" pitchFamily="34" charset="0"/>
                <a:ea typeface="Roboto"/>
                <a:cs typeface="Roboto"/>
                <a:sym typeface="Roboto"/>
              </a:rPr>
              <a:t>) from the </a:t>
            </a:r>
            <a:r>
              <a:rPr lang="en-US" dirty="0">
                <a:solidFill>
                  <a:srgbClr val="3B73AF"/>
                </a:solidFill>
                <a:highlight>
                  <a:srgbClr val="FFFFFF"/>
                </a:highlight>
                <a:uFill>
                  <a:noFill/>
                </a:uFill>
                <a:latin typeface="Corbel" panose="020B0503020204020204" pitchFamily="34" charset="0"/>
                <a:ea typeface="Roboto"/>
                <a:cs typeface="Roboto"/>
                <a:sym typeface="Roboto"/>
                <a:hlinkClick r:id="rId4">
                  <a:extLst>
                    <a:ext uri="{A12FA001-AC4F-418D-AE19-62706E023703}">
                      <ahyp:hlinkClr xmlns:ahyp="http://schemas.microsoft.com/office/drawing/2018/hyperlinkcolor" val="tx"/>
                    </a:ext>
                  </a:extLst>
                </a:hlinkClick>
              </a:rPr>
              <a:t>Fire Information for Resource Management System</a:t>
            </a:r>
            <a:r>
              <a:rPr lang="en-US" dirty="0">
                <a:solidFill>
                  <a:srgbClr val="172B4D"/>
                </a:solidFill>
                <a:highlight>
                  <a:srgbClr val="FFFFFF"/>
                </a:highlight>
                <a:latin typeface="Corbel" panose="020B0503020204020204" pitchFamily="34" charset="0"/>
                <a:ea typeface="Roboto"/>
                <a:cs typeface="Roboto"/>
                <a:sym typeface="Roboto"/>
              </a:rPr>
              <a:t> from NASA, images from the Sentinel-2 satellite, a </a:t>
            </a:r>
            <a:r>
              <a:rPr lang="en-US" u="sng" dirty="0">
                <a:solidFill>
                  <a:srgbClr val="3B73AF"/>
                </a:solidFill>
                <a:highlight>
                  <a:srgbClr val="FFFFFF"/>
                </a:highlight>
                <a:latin typeface="Corbel" panose="020B0503020204020204" pitchFamily="34" charset="0"/>
                <a:ea typeface="Roboto"/>
                <a:cs typeface="Roboto"/>
                <a:sym typeface="Roboto"/>
                <a:hlinkClick r:id="rId5">
                  <a:extLst>
                    <a:ext uri="{A12FA001-AC4F-418D-AE19-62706E023703}">
                      <ahyp:hlinkClr xmlns:ahyp="http://schemas.microsoft.com/office/drawing/2018/hyperlinkcolor" val="tx"/>
                    </a:ext>
                  </a:extLst>
                </a:hlinkClick>
              </a:rPr>
              <a:t>liveuamap.com</a:t>
            </a:r>
            <a:r>
              <a:rPr lang="en-US" dirty="0">
                <a:solidFill>
                  <a:srgbClr val="172B4D"/>
                </a:solidFill>
                <a:highlight>
                  <a:srgbClr val="FFFFFF"/>
                </a:highlight>
                <a:latin typeface="Corbel" panose="020B0503020204020204" pitchFamily="34" charset="0"/>
                <a:ea typeface="Roboto"/>
                <a:cs typeface="Roboto"/>
                <a:sym typeface="Roboto"/>
              </a:rPr>
              <a:t> combat map and a land classification dataset from </a:t>
            </a:r>
            <a:r>
              <a:rPr lang="en-US" dirty="0">
                <a:solidFill>
                  <a:srgbClr val="3B73AF"/>
                </a:solidFill>
                <a:highlight>
                  <a:srgbClr val="FFFFFF"/>
                </a:highlight>
                <a:uFill>
                  <a:noFill/>
                </a:uFill>
                <a:latin typeface="Corbel" panose="020B0503020204020204" pitchFamily="34" charset="0"/>
                <a:ea typeface="Roboto"/>
                <a:cs typeface="Roboto"/>
                <a:sym typeface="Roboto"/>
                <a:hlinkClick r:id="rId6">
                  <a:extLst>
                    <a:ext uri="{A12FA001-AC4F-418D-AE19-62706E023703}">
                      <ahyp:hlinkClr xmlns:ahyp="http://schemas.microsoft.com/office/drawing/2018/hyperlinkcolor" val="tx"/>
                    </a:ext>
                  </a:extLst>
                </a:hlinkClick>
              </a:rPr>
              <a:t>the European Space agencies</a:t>
            </a:r>
            <a:r>
              <a:rPr lang="en-US" dirty="0">
                <a:solidFill>
                  <a:srgbClr val="172B4D"/>
                </a:solidFill>
                <a:highlight>
                  <a:srgbClr val="FFFFFF"/>
                </a:highlight>
                <a:latin typeface="Corbel" panose="020B0503020204020204" pitchFamily="34" charset="0"/>
                <a:ea typeface="Roboto"/>
                <a:cs typeface="Roboto"/>
                <a:sym typeface="Roboto"/>
              </a:rPr>
              <a:t> .</a:t>
            </a:r>
            <a:endParaRPr dirty="0">
              <a:solidFill>
                <a:srgbClr val="172B4D"/>
              </a:solidFill>
              <a:highlight>
                <a:srgbClr val="FFFFFF"/>
              </a:highlight>
              <a:latin typeface="Corbel" panose="020B0503020204020204" pitchFamily="34" charset="0"/>
              <a:ea typeface="Roboto"/>
              <a:cs typeface="Roboto"/>
              <a:sym typeface="Roboto"/>
            </a:endParaRPr>
          </a:p>
          <a:p>
            <a:pPr marL="0" lvl="0" indent="0" algn="l" rtl="0">
              <a:lnSpc>
                <a:spcPct val="115000"/>
              </a:lnSpc>
              <a:spcBef>
                <a:spcPts val="800"/>
              </a:spcBef>
              <a:spcAft>
                <a:spcPts val="0"/>
              </a:spcAft>
              <a:buNone/>
            </a:pPr>
            <a:r>
              <a:rPr lang="en-US" dirty="0">
                <a:solidFill>
                  <a:srgbClr val="172B4D"/>
                </a:solidFill>
                <a:highlight>
                  <a:srgbClr val="FFFFFF"/>
                </a:highlight>
                <a:latin typeface="Corbel" panose="020B0503020204020204" pitchFamily="34" charset="0"/>
                <a:ea typeface="Roboto"/>
                <a:cs typeface="Roboto"/>
                <a:sym typeface="Roboto"/>
              </a:rPr>
              <a:t>“We want to get the most information from open data, because collecting field data in the face of ongoing military aggression is simply impossible,” says one of the authors of the investigation. “It is important to show how war interferes with (and this is too weak a word for such a serious situation) the sustainable development goals and the climate agenda, which has been talked about so much in recent years.”</a:t>
            </a:r>
            <a:endParaRPr dirty="0">
              <a:solidFill>
                <a:srgbClr val="172B4D"/>
              </a:solidFill>
              <a:highlight>
                <a:srgbClr val="FFFFFF"/>
              </a:highlight>
              <a:latin typeface="Corbel" panose="020B0503020204020204" pitchFamily="34" charset="0"/>
              <a:ea typeface="Roboto"/>
              <a:cs typeface="Roboto"/>
              <a:sym typeface="Roboto"/>
            </a:endParaRPr>
          </a:p>
          <a:p>
            <a:pPr marL="0" lvl="0" indent="0" algn="l" rtl="0">
              <a:lnSpc>
                <a:spcPct val="115000"/>
              </a:lnSpc>
              <a:spcBef>
                <a:spcPts val="800"/>
              </a:spcBef>
              <a:spcAft>
                <a:spcPts val="0"/>
              </a:spcAft>
              <a:buNone/>
            </a:pPr>
            <a:r>
              <a:rPr lang="en-US" dirty="0">
                <a:solidFill>
                  <a:srgbClr val="172B4D"/>
                </a:solidFill>
                <a:highlight>
                  <a:srgbClr val="FFFFFF"/>
                </a:highlight>
                <a:latin typeface="Corbel" panose="020B0503020204020204" pitchFamily="34" charset="0"/>
                <a:ea typeface="Roboto"/>
                <a:cs typeface="Roboto"/>
                <a:sym typeface="Roboto"/>
              </a:rPr>
              <a:t>The full version of this study will be published by Novaya Gazeta Europe.</a:t>
            </a:r>
            <a:endParaRPr dirty="0">
              <a:solidFill>
                <a:srgbClr val="172B4D"/>
              </a:solidFill>
              <a:highlight>
                <a:srgbClr val="FFFFFF"/>
              </a:highlight>
              <a:latin typeface="Corbel" panose="020B0503020204020204" pitchFamily="34" charset="0"/>
              <a:ea typeface="Roboto"/>
              <a:cs typeface="Roboto"/>
              <a:sym typeface="Roboto"/>
            </a:endParaRPr>
          </a:p>
        </p:txBody>
      </p:sp>
      <p:sp>
        <p:nvSpPr>
          <p:cNvPr id="2" name="TextBox 1">
            <a:extLst>
              <a:ext uri="{FF2B5EF4-FFF2-40B4-BE49-F238E27FC236}">
                <a16:creationId xmlns:a16="http://schemas.microsoft.com/office/drawing/2014/main" id="{96B77BFF-DA74-C3FA-FA9A-1CEDFDB5EA06}"/>
              </a:ext>
            </a:extLst>
          </p:cNvPr>
          <p:cNvSpPr txBox="1"/>
          <p:nvPr/>
        </p:nvSpPr>
        <p:spPr>
          <a:xfrm>
            <a:off x="232611" y="1081495"/>
            <a:ext cx="6097772" cy="523220"/>
          </a:xfrm>
          <a:prstGeom prst="rect">
            <a:avLst/>
          </a:prstGeom>
          <a:noFill/>
        </p:spPr>
        <p:txBody>
          <a:bodyPr wrap="square">
            <a:spAutoFit/>
          </a:bodyPr>
          <a:lstStyle/>
          <a:p>
            <a:pPr marR="0" lvl="0" algn="l" rtl="0">
              <a:spcBef>
                <a:spcPts val="1200"/>
              </a:spcBef>
              <a:spcAft>
                <a:spcPts val="1200"/>
              </a:spcAft>
              <a:buClr>
                <a:schemeClr val="dk1"/>
              </a:buClr>
              <a:buSzPts val="2200"/>
            </a:pPr>
            <a:r>
              <a:rPr lang="en-US" sz="2800" b="1" dirty="0">
                <a:latin typeface="Corbel" panose="020B0503020204020204" pitchFamily="34" charset="0"/>
                <a:ea typeface="Tahoma" panose="020B0604030504040204" pitchFamily="34" charset="0"/>
                <a:cs typeface="Tahoma" panose="020B0604030504040204" pitchFamily="34" charset="0"/>
              </a:rPr>
              <a:t>For Assessing Impacts</a:t>
            </a:r>
          </a:p>
        </p:txBody>
      </p:sp>
      <p:sp>
        <p:nvSpPr>
          <p:cNvPr id="6" name="Google Shape;228;p6">
            <a:extLst>
              <a:ext uri="{FF2B5EF4-FFF2-40B4-BE49-F238E27FC236}">
                <a16:creationId xmlns:a16="http://schemas.microsoft.com/office/drawing/2014/main" id="{8B62831E-EAF3-8DAF-570B-69A1C734CDAF}"/>
              </a:ext>
            </a:extLst>
          </p:cNvPr>
          <p:cNvSpPr txBox="1">
            <a:spLocks/>
          </p:cNvSpPr>
          <p:nvPr/>
        </p:nvSpPr>
        <p:spPr>
          <a:xfrm>
            <a:off x="609600" y="0"/>
            <a:ext cx="10629014" cy="804462"/>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Continuing to Bridge NRT Data and Users through LANCE </a:t>
            </a:r>
            <a:endParaRPr lang="en-US" sz="2800" b="1" u="sng"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8" name="TextBox 7">
            <a:extLst>
              <a:ext uri="{FF2B5EF4-FFF2-40B4-BE49-F238E27FC236}">
                <a16:creationId xmlns:a16="http://schemas.microsoft.com/office/drawing/2014/main" id="{AABA2E50-73A3-4354-E885-E65FC562E33B}"/>
              </a:ext>
            </a:extLst>
          </p:cNvPr>
          <p:cNvSpPr txBox="1"/>
          <p:nvPr/>
        </p:nvSpPr>
        <p:spPr>
          <a:xfrm>
            <a:off x="5989422" y="6416484"/>
            <a:ext cx="609382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360"/>
              </a:spcBef>
              <a:spcAft>
                <a:spcPts val="0"/>
              </a:spcAft>
              <a:buClr>
                <a:srgbClr val="000000"/>
              </a:buClr>
              <a:buSzPts val="1400"/>
              <a:buFont typeface="Arial"/>
              <a:buNone/>
              <a:tabLst/>
              <a:defRPr/>
            </a:pPr>
            <a:r>
              <a:rPr kumimoji="0" lang="en-US" sz="1200" b="0" i="0" u="sng" strike="noStrike" kern="0" cap="none" spc="0" normalizeH="0" baseline="0" noProof="0" dirty="0">
                <a:ln>
                  <a:noFill/>
                </a:ln>
                <a:solidFill>
                  <a:schemeClr val="tx1"/>
                </a:solidFill>
                <a:effectLst/>
                <a:uLnTx/>
                <a:uFillTx/>
                <a:latin typeface="Corbel" panose="020B0503020204020204" pitchFamily="34" charset="0"/>
                <a:cs typeface="Calibri"/>
                <a:sym typeface="Calibri"/>
                <a:hlinkClick r:id="" action="ppaction://noaction">
                  <a:extLst>
                    <a:ext uri="{A12FA001-AC4F-418D-AE19-62706E023703}">
                      <ahyp:hlinkClr xmlns:ahyp="http://schemas.microsoft.com/office/drawing/2018/hyperlinkcolor" val="tx"/>
                    </a:ext>
                  </a:extLst>
                </a:hlinkClick>
              </a:rPr>
              <a:t>https://novayagazeta.eu/articles/2023/03/01/poisk-deportirovannykh-iz-ukrainy-detei-i-eshche-5-antivoennykh-issledovanii</a:t>
            </a:r>
            <a:endParaRPr kumimoji="0" lang="en-US" sz="1200" b="0" i="0" u="none" strike="noStrike" kern="0" cap="none" spc="0" normalizeH="0" baseline="0" noProof="0" dirty="0">
              <a:ln>
                <a:noFill/>
              </a:ln>
              <a:solidFill>
                <a:schemeClr val="tx1"/>
              </a:solidFill>
              <a:effectLst/>
              <a:uLnTx/>
              <a:uFillTx/>
              <a:latin typeface="Corbel" panose="020B0503020204020204" pitchFamily="34" charset="0"/>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pic>
        <p:nvPicPr>
          <p:cNvPr id="306" name="Google Shape;306;g2517c69975f_2_2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80739" y="2183674"/>
            <a:ext cx="4486743" cy="4114800"/>
          </a:xfrm>
          <a:prstGeom prst="rect">
            <a:avLst/>
          </a:prstGeom>
          <a:noFill/>
          <a:ln>
            <a:noFill/>
          </a:ln>
        </p:spPr>
      </p:pic>
      <p:pic>
        <p:nvPicPr>
          <p:cNvPr id="307" name="Google Shape;307;g2517c69975f_2_25"/>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4991050" y="1798520"/>
            <a:ext cx="6947974" cy="5033299"/>
          </a:xfrm>
          <a:prstGeom prst="rect">
            <a:avLst/>
          </a:prstGeom>
          <a:noFill/>
          <a:ln>
            <a:noFill/>
          </a:ln>
        </p:spPr>
      </p:pic>
      <p:sp>
        <p:nvSpPr>
          <p:cNvPr id="309" name="Google Shape;309;g2517c69975f_2_25"/>
          <p:cNvSpPr txBox="1"/>
          <p:nvPr/>
        </p:nvSpPr>
        <p:spPr>
          <a:xfrm>
            <a:off x="5017176" y="1166712"/>
            <a:ext cx="6850250" cy="61552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dirty="0">
                <a:solidFill>
                  <a:schemeClr val="dk1"/>
                </a:solidFill>
                <a:latin typeface="Corbel" panose="020B0503020204020204" pitchFamily="34" charset="0"/>
                <a:ea typeface="Calibri"/>
                <a:cs typeface="Calibri"/>
                <a:sym typeface="Calibri"/>
              </a:rPr>
              <a:t>The </a:t>
            </a:r>
            <a:r>
              <a:rPr lang="en-US" dirty="0">
                <a:solidFill>
                  <a:schemeClr val="dk1"/>
                </a:solidFill>
                <a:highlight>
                  <a:srgbClr val="FFFF00"/>
                </a:highlight>
                <a:latin typeface="Corbel" panose="020B0503020204020204" pitchFamily="34" charset="0"/>
                <a:ea typeface="Calibri"/>
                <a:cs typeface="Calibri"/>
                <a:sym typeface="Calibri"/>
              </a:rPr>
              <a:t>Trinidad and Tobago Meteorological Service (TTMS</a:t>
            </a:r>
            <a:r>
              <a:rPr lang="en-US" dirty="0">
                <a:solidFill>
                  <a:schemeClr val="dk1"/>
                </a:solidFill>
                <a:latin typeface="Corbel" panose="020B0503020204020204" pitchFamily="34" charset="0"/>
                <a:ea typeface="Calibri"/>
                <a:cs typeface="Calibri"/>
                <a:sym typeface="Calibri"/>
              </a:rPr>
              <a:t>) is forecasting an </a:t>
            </a:r>
            <a:r>
              <a:rPr lang="en-US" dirty="0">
                <a:solidFill>
                  <a:schemeClr val="dk1"/>
                </a:solidFill>
                <a:highlight>
                  <a:srgbClr val="FFFF00"/>
                </a:highlight>
                <a:latin typeface="Corbel" panose="020B0503020204020204" pitchFamily="34" charset="0"/>
                <a:ea typeface="Calibri"/>
                <a:cs typeface="Calibri"/>
                <a:sym typeface="Calibri"/>
              </a:rPr>
              <a:t>above-average 2023 Atlantic Hurricane Season </a:t>
            </a:r>
            <a:r>
              <a:rPr lang="en-US" dirty="0">
                <a:solidFill>
                  <a:schemeClr val="dk1"/>
                </a:solidFill>
                <a:latin typeface="Corbel" panose="020B0503020204020204" pitchFamily="34" charset="0"/>
                <a:ea typeface="Calibri"/>
                <a:cs typeface="Calibri"/>
                <a:sym typeface="Calibri"/>
              </a:rPr>
              <a:t>for Trinidad and Tobago</a:t>
            </a:r>
            <a:endParaRPr sz="1000" dirty="0">
              <a:latin typeface="Corbel" panose="020B0503020204020204" pitchFamily="34" charset="0"/>
            </a:endParaRPr>
          </a:p>
        </p:txBody>
      </p:sp>
      <p:sp>
        <p:nvSpPr>
          <p:cNvPr id="2" name="Google Shape;228;p6">
            <a:extLst>
              <a:ext uri="{FF2B5EF4-FFF2-40B4-BE49-F238E27FC236}">
                <a16:creationId xmlns:a16="http://schemas.microsoft.com/office/drawing/2014/main" id="{FD799D4F-FCCB-AA3C-7A19-9DA9C52A92E2}"/>
              </a:ext>
            </a:extLst>
          </p:cNvPr>
          <p:cNvSpPr txBox="1">
            <a:spLocks/>
          </p:cNvSpPr>
          <p:nvPr/>
        </p:nvSpPr>
        <p:spPr>
          <a:xfrm>
            <a:off x="609600" y="0"/>
            <a:ext cx="10629014" cy="804462"/>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Continuing to Bridge NRT Data and Users through LANCE </a:t>
            </a:r>
            <a:endParaRPr lang="en-US" sz="2800" b="1" u="sng"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5" name="TextBox 4">
            <a:extLst>
              <a:ext uri="{FF2B5EF4-FFF2-40B4-BE49-F238E27FC236}">
                <a16:creationId xmlns:a16="http://schemas.microsoft.com/office/drawing/2014/main" id="{A595AB55-6364-8867-BC67-1A059B9F8903}"/>
              </a:ext>
            </a:extLst>
          </p:cNvPr>
          <p:cNvSpPr txBox="1"/>
          <p:nvPr/>
        </p:nvSpPr>
        <p:spPr>
          <a:xfrm>
            <a:off x="280739" y="913050"/>
            <a:ext cx="6097772" cy="523220"/>
          </a:xfrm>
          <a:prstGeom prst="rect">
            <a:avLst/>
          </a:prstGeom>
          <a:noFill/>
        </p:spPr>
        <p:txBody>
          <a:bodyPr wrap="square">
            <a:spAutoFit/>
          </a:bodyPr>
          <a:lstStyle/>
          <a:p>
            <a:pPr marR="0" lvl="0" algn="l" rtl="0">
              <a:spcBef>
                <a:spcPts val="1200"/>
              </a:spcBef>
              <a:spcAft>
                <a:spcPts val="1200"/>
              </a:spcAft>
              <a:buClr>
                <a:schemeClr val="dk1"/>
              </a:buClr>
              <a:buSzPts val="2200"/>
            </a:pPr>
            <a:r>
              <a:rPr lang="en-US" sz="2800" b="1" dirty="0">
                <a:latin typeface="Corbel" panose="020B0503020204020204" pitchFamily="34" charset="0"/>
                <a:ea typeface="Tahoma" panose="020B0604030504040204" pitchFamily="34" charset="0"/>
                <a:cs typeface="Tahoma" panose="020B0604030504040204" pitchFamily="34" charset="0"/>
              </a:rPr>
              <a:t>For Public Awareness</a:t>
            </a:r>
          </a:p>
        </p:txBody>
      </p:sp>
      <p:sp>
        <p:nvSpPr>
          <p:cNvPr id="6" name="Google Shape;309;g2517c69975f_2_25">
            <a:extLst>
              <a:ext uri="{FF2B5EF4-FFF2-40B4-BE49-F238E27FC236}">
                <a16:creationId xmlns:a16="http://schemas.microsoft.com/office/drawing/2014/main" id="{358E96FF-6AE0-4B82-D6BF-A6FBE201BB93}"/>
              </a:ext>
            </a:extLst>
          </p:cNvPr>
          <p:cNvSpPr txBox="1"/>
          <p:nvPr/>
        </p:nvSpPr>
        <p:spPr>
          <a:xfrm>
            <a:off x="252976" y="1590338"/>
            <a:ext cx="4486743" cy="61552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dirty="0">
                <a:solidFill>
                  <a:schemeClr val="dk1"/>
                </a:solidFill>
                <a:latin typeface="Corbel" panose="020B0503020204020204" pitchFamily="34" charset="0"/>
                <a:ea typeface="Calibri"/>
                <a:cs typeface="Calibri"/>
                <a:sym typeface="Calibri"/>
              </a:rPr>
              <a:t>NASA Image Shows Powerful Cyclone That Injured 700 People</a:t>
            </a:r>
            <a:endParaRPr sz="1000" dirty="0">
              <a:latin typeface="Corbel" panose="020B0503020204020204" pitchFamily="34" charset="0"/>
            </a:endParaRPr>
          </a:p>
        </p:txBody>
      </p:sp>
      <p:sp>
        <p:nvSpPr>
          <p:cNvPr id="9" name="TextBox 8">
            <a:extLst>
              <a:ext uri="{FF2B5EF4-FFF2-40B4-BE49-F238E27FC236}">
                <a16:creationId xmlns:a16="http://schemas.microsoft.com/office/drawing/2014/main" id="{E18BD033-15EF-867F-AE93-D5AB2ADF441E}"/>
              </a:ext>
            </a:extLst>
          </p:cNvPr>
          <p:cNvSpPr txBox="1"/>
          <p:nvPr/>
        </p:nvSpPr>
        <p:spPr>
          <a:xfrm>
            <a:off x="0" y="6174819"/>
            <a:ext cx="6093822" cy="716991"/>
          </a:xfrm>
          <a:prstGeom prst="rect">
            <a:avLst/>
          </a:prstGeom>
          <a:noFill/>
        </p:spPr>
        <p:txBody>
          <a:bodyPr wrap="square">
            <a:spAutoFit/>
          </a:bodyPr>
          <a:lstStyle/>
          <a:p>
            <a:pPr marL="0" lvl="0" indent="0" algn="l" rtl="0">
              <a:lnSpc>
                <a:spcPct val="115000"/>
              </a:lnSpc>
              <a:spcBef>
                <a:spcPts val="0"/>
              </a:spcBef>
              <a:spcAft>
                <a:spcPts val="0"/>
              </a:spcAft>
              <a:buClr>
                <a:schemeClr val="dk1"/>
              </a:buClr>
              <a:buSzPts val="1100"/>
              <a:buFont typeface="Arial"/>
              <a:buNone/>
            </a:pPr>
            <a:r>
              <a:rPr lang="en-US" sz="1200" dirty="0">
                <a:latin typeface="Corbel" panose="020B0503020204020204" pitchFamily="34" charset="0"/>
              </a:rPr>
              <a:t>https://www.newsweek.com/cyclone-mocha-myanmar-nasa-photo-1800598</a:t>
            </a:r>
          </a:p>
          <a:p>
            <a:pPr marL="0" lvl="0" indent="0" algn="l" rtl="0">
              <a:lnSpc>
                <a:spcPct val="115000"/>
              </a:lnSpc>
              <a:spcBef>
                <a:spcPts val="0"/>
              </a:spcBef>
              <a:spcAft>
                <a:spcPts val="0"/>
              </a:spcAft>
              <a:buClr>
                <a:schemeClr val="dk1"/>
              </a:buClr>
              <a:buSzPts val="1100"/>
              <a:buFont typeface="Arial"/>
              <a:buNone/>
            </a:pPr>
            <a:r>
              <a:rPr lang="en-US" sz="1200" dirty="0">
                <a:latin typeface="Corbel" panose="020B0503020204020204" pitchFamily="34" charset="0"/>
              </a:rPr>
              <a:t>https://www.guardian.co.tt/news/ttms-aboveaverage-hurricane-season-likely-6.2.1704621.500822e015</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g2517612b4fc_0_31"/>
          <p:cNvSpPr txBox="1">
            <a:spLocks noGrp="1"/>
          </p:cNvSpPr>
          <p:nvPr>
            <p:ph type="title"/>
          </p:nvPr>
        </p:nvSpPr>
        <p:spPr>
          <a:xfrm>
            <a:off x="101600" y="106680"/>
            <a:ext cx="10566300" cy="6096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Wildfires in Chile</a:t>
            </a:r>
            <a:endParaRPr/>
          </a:p>
        </p:txBody>
      </p:sp>
      <p:pic>
        <p:nvPicPr>
          <p:cNvPr id="161" name="Google Shape;161;g2517612b4fc_0_3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5073775" y="2748433"/>
            <a:ext cx="3438525" cy="814992"/>
          </a:xfrm>
          <a:prstGeom prst="rect">
            <a:avLst/>
          </a:prstGeom>
          <a:noFill/>
          <a:ln>
            <a:noFill/>
          </a:ln>
        </p:spPr>
      </p:pic>
      <p:pic>
        <p:nvPicPr>
          <p:cNvPr id="162" name="Google Shape;162;g2517612b4fc_0_31"/>
          <p:cNvPicPr preferRelativeResize="0"/>
          <p:nvPr/>
        </p:nvPicPr>
        <p:blipFill>
          <a:blip r:embed="rId4">
            <a:alphaModFix/>
          </a:blip>
          <a:stretch>
            <a:fillRect/>
          </a:stretch>
        </p:blipFill>
        <p:spPr>
          <a:xfrm>
            <a:off x="5140750" y="3635445"/>
            <a:ext cx="4276872" cy="3115875"/>
          </a:xfrm>
          <a:prstGeom prst="rect">
            <a:avLst/>
          </a:prstGeom>
          <a:noFill/>
          <a:ln>
            <a:noFill/>
          </a:ln>
        </p:spPr>
      </p:pic>
      <p:pic>
        <p:nvPicPr>
          <p:cNvPr id="163" name="Google Shape;163;g2517612b4fc_0_31"/>
          <p:cNvPicPr preferRelativeResize="0"/>
          <p:nvPr/>
        </p:nvPicPr>
        <p:blipFill>
          <a:blip r:embed="rId5">
            <a:alphaModFix/>
          </a:blip>
          <a:stretch>
            <a:fillRect/>
          </a:stretch>
        </p:blipFill>
        <p:spPr>
          <a:xfrm>
            <a:off x="8646820" y="2384412"/>
            <a:ext cx="3210277" cy="3799981"/>
          </a:xfrm>
          <a:prstGeom prst="rect">
            <a:avLst/>
          </a:prstGeom>
          <a:noFill/>
          <a:ln>
            <a:noFill/>
          </a:ln>
        </p:spPr>
      </p:pic>
      <p:grpSp>
        <p:nvGrpSpPr>
          <p:cNvPr id="3" name="Group 2">
            <a:extLst>
              <a:ext uri="{FF2B5EF4-FFF2-40B4-BE49-F238E27FC236}">
                <a16:creationId xmlns:a16="http://schemas.microsoft.com/office/drawing/2014/main" id="{D01C1A24-5D10-C8C0-FD36-EAA1FFE8B20E}"/>
              </a:ext>
            </a:extLst>
          </p:cNvPr>
          <p:cNvGrpSpPr/>
          <p:nvPr/>
        </p:nvGrpSpPr>
        <p:grpSpPr>
          <a:xfrm>
            <a:off x="216775" y="1982903"/>
            <a:ext cx="4992802" cy="4454434"/>
            <a:chOff x="242900" y="1201783"/>
            <a:chExt cx="4992802" cy="4454434"/>
          </a:xfrm>
        </p:grpSpPr>
        <p:pic>
          <p:nvPicPr>
            <p:cNvPr id="160" name="Google Shape;160;g2517612b4fc_0_31"/>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242900" y="1201783"/>
              <a:ext cx="4992802" cy="4297680"/>
            </a:xfrm>
            <a:prstGeom prst="rect">
              <a:avLst/>
            </a:prstGeom>
            <a:noFill/>
            <a:ln>
              <a:noFill/>
            </a:ln>
          </p:spPr>
        </p:pic>
        <p:sp>
          <p:nvSpPr>
            <p:cNvPr id="2" name="Rectangle 1">
              <a:extLst>
                <a:ext uri="{FF2B5EF4-FFF2-40B4-BE49-F238E27FC236}">
                  <a16:creationId xmlns:a16="http://schemas.microsoft.com/office/drawing/2014/main" id="{CE52346A-50EA-1A3B-F5AD-ABE7193DB89C}"/>
                </a:ext>
              </a:extLst>
            </p:cNvPr>
            <p:cNvSpPr/>
            <p:nvPr/>
          </p:nvSpPr>
          <p:spPr>
            <a:xfrm>
              <a:off x="2808514" y="5238206"/>
              <a:ext cx="2194560" cy="418011"/>
            </a:xfrm>
            <a:prstGeom prst="rect">
              <a:avLst/>
            </a:prstGeom>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sp>
        <p:nvSpPr>
          <p:cNvPr id="4" name="TextBox 3">
            <a:extLst>
              <a:ext uri="{FF2B5EF4-FFF2-40B4-BE49-F238E27FC236}">
                <a16:creationId xmlns:a16="http://schemas.microsoft.com/office/drawing/2014/main" id="{41F8F477-FB12-CDE2-B4A1-71CBE51F471C}"/>
              </a:ext>
            </a:extLst>
          </p:cNvPr>
          <p:cNvSpPr txBox="1"/>
          <p:nvPr/>
        </p:nvSpPr>
        <p:spPr>
          <a:xfrm>
            <a:off x="280739" y="913050"/>
            <a:ext cx="6097772" cy="523220"/>
          </a:xfrm>
          <a:prstGeom prst="rect">
            <a:avLst/>
          </a:prstGeom>
          <a:noFill/>
        </p:spPr>
        <p:txBody>
          <a:bodyPr wrap="square">
            <a:spAutoFit/>
          </a:bodyPr>
          <a:lstStyle/>
          <a:p>
            <a:pPr marR="0" lvl="0" algn="l" rtl="0">
              <a:spcBef>
                <a:spcPts val="1200"/>
              </a:spcBef>
              <a:spcAft>
                <a:spcPts val="1200"/>
              </a:spcAft>
              <a:buClr>
                <a:schemeClr val="dk1"/>
              </a:buClr>
              <a:buSzPts val="2200"/>
            </a:pPr>
            <a:r>
              <a:rPr lang="en-US" sz="2800" b="1" dirty="0">
                <a:latin typeface="Corbel" panose="020B0503020204020204" pitchFamily="34" charset="0"/>
                <a:ea typeface="Tahoma" panose="020B0604030504040204" pitchFamily="34" charset="0"/>
                <a:cs typeface="Tahoma" panose="020B0604030504040204" pitchFamily="34" charset="0"/>
              </a:rPr>
              <a:t>For Public Awareness</a:t>
            </a:r>
          </a:p>
        </p:txBody>
      </p:sp>
      <p:sp>
        <p:nvSpPr>
          <p:cNvPr id="6" name="TextBox 5">
            <a:extLst>
              <a:ext uri="{FF2B5EF4-FFF2-40B4-BE49-F238E27FC236}">
                <a16:creationId xmlns:a16="http://schemas.microsoft.com/office/drawing/2014/main" id="{7875B3FD-B836-9437-A77A-AF339870B99A}"/>
              </a:ext>
            </a:extLst>
          </p:cNvPr>
          <p:cNvSpPr txBox="1"/>
          <p:nvPr/>
        </p:nvSpPr>
        <p:spPr>
          <a:xfrm>
            <a:off x="5586846" y="1130338"/>
            <a:ext cx="6119948" cy="1005403"/>
          </a:xfrm>
          <a:prstGeom prst="rect">
            <a:avLst/>
          </a:prstGeom>
          <a:noFill/>
        </p:spPr>
        <p:txBody>
          <a:bodyPr wrap="square">
            <a:spAutoFit/>
          </a:bodyPr>
          <a:lstStyle/>
          <a:p>
            <a:pPr marL="0" lvl="0" indent="0" algn="l" rtl="0">
              <a:spcBef>
                <a:spcPts val="360"/>
              </a:spcBef>
              <a:spcAft>
                <a:spcPts val="0"/>
              </a:spcAft>
              <a:buNone/>
            </a:pPr>
            <a:r>
              <a:rPr lang="en-US" dirty="0">
                <a:solidFill>
                  <a:schemeClr val="tx1"/>
                </a:solidFill>
                <a:latin typeface="Corbel" panose="020B0503020204020204" pitchFamily="34" charset="0"/>
              </a:rPr>
              <a:t>https://www.aljazeera.com/news/2023/2/5/chile-expands-emergency-as-toll-from-wildfires-rises</a:t>
            </a:r>
          </a:p>
          <a:p>
            <a:pPr marL="0" lvl="0" indent="0" algn="l" rtl="0">
              <a:spcBef>
                <a:spcPts val="360"/>
              </a:spcBef>
              <a:spcAft>
                <a:spcPts val="0"/>
              </a:spcAft>
              <a:buNone/>
            </a:pPr>
            <a:r>
              <a:rPr lang="en-US" dirty="0">
                <a:solidFill>
                  <a:schemeClr val="tx1"/>
                </a:solidFill>
                <a:latin typeface="Corbel" panose="020B0503020204020204" pitchFamily="34" charset="0"/>
              </a:rPr>
              <a:t>https://wildfiretoday.com/2023/02/04/chile-wildfires-intensify-disaster-impacts-expand/</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2" name="Google Shape;296;g22716d4f105_1_0">
            <a:extLst>
              <a:ext uri="{FF2B5EF4-FFF2-40B4-BE49-F238E27FC236}">
                <a16:creationId xmlns:a16="http://schemas.microsoft.com/office/drawing/2014/main" id="{3B8DB935-5C3D-B244-ADA7-4C632233773A}"/>
              </a:ext>
            </a:extLst>
          </p:cNvPr>
          <p:cNvSpPr txBox="1"/>
          <p:nvPr/>
        </p:nvSpPr>
        <p:spPr>
          <a:xfrm>
            <a:off x="152401" y="1693121"/>
            <a:ext cx="11582400" cy="3785611"/>
          </a:xfrm>
          <a:prstGeom prst="rect">
            <a:avLst/>
          </a:prstGeom>
          <a:noFill/>
          <a:ln>
            <a:noFill/>
          </a:ln>
        </p:spPr>
        <p:txBody>
          <a:bodyPr spcFirstLastPara="1" wrap="square" lIns="91425" tIns="45700" rIns="91425" bIns="45700" anchor="t" anchorCtr="0">
            <a:spAutoFit/>
          </a:bodyPr>
          <a:lstStyle/>
          <a:p>
            <a:pPr marL="457200" marR="0" lvl="0" indent="-457200" algn="l" rtl="0">
              <a:spcBef>
                <a:spcPts val="1200"/>
              </a:spcBef>
              <a:spcAft>
                <a:spcPts val="1200"/>
              </a:spcAft>
              <a:buClr>
                <a:schemeClr val="dk1"/>
              </a:buClr>
              <a:buSzPts val="2200"/>
              <a:buFont typeface="Noto Sans Symbols"/>
              <a:buChar char="❑"/>
            </a:pPr>
            <a:r>
              <a:rPr lang="en-US" sz="2800" b="1" dirty="0">
                <a:latin typeface="Tahoma" panose="020B0604030504040204" pitchFamily="34" charset="0"/>
                <a:ea typeface="Tahoma" panose="020B0604030504040204" pitchFamily="34" charset="0"/>
                <a:cs typeface="Tahoma" panose="020B0604030504040204" pitchFamily="34" charset="0"/>
              </a:rPr>
              <a:t>WHY AND HOW OF LANCE</a:t>
            </a:r>
          </a:p>
          <a:p>
            <a:pPr marL="457200" marR="0" lvl="0" indent="-457200" algn="l" rtl="0">
              <a:spcBef>
                <a:spcPts val="1200"/>
              </a:spcBef>
              <a:spcAft>
                <a:spcPts val="1200"/>
              </a:spcAft>
              <a:buClr>
                <a:schemeClr val="dk1"/>
              </a:buClr>
              <a:buSzPts val="2200"/>
              <a:buFont typeface="Noto Sans Symbols"/>
              <a:buChar char="❑"/>
            </a:pPr>
            <a:r>
              <a:rPr lang="en-US" sz="2800" b="1" dirty="0">
                <a:latin typeface="Tahoma" panose="020B0604030504040204" pitchFamily="34" charset="0"/>
                <a:ea typeface="Tahoma" panose="020B0604030504040204" pitchFamily="34" charset="0"/>
                <a:cs typeface="Tahoma" panose="020B0604030504040204" pitchFamily="34" charset="0"/>
              </a:rPr>
              <a:t>RESPONDING TO THE GROWING NEED FOR NRT DATA</a:t>
            </a:r>
          </a:p>
          <a:p>
            <a:pPr marL="457200" marR="0" lvl="0" indent="-457200" algn="l" rtl="0">
              <a:spcBef>
                <a:spcPts val="1200"/>
              </a:spcBef>
              <a:spcAft>
                <a:spcPts val="1200"/>
              </a:spcAft>
              <a:buClr>
                <a:schemeClr val="dk1"/>
              </a:buClr>
              <a:buSzPts val="2200"/>
              <a:buFont typeface="Noto Sans Symbols"/>
              <a:buChar char="❑"/>
            </a:pPr>
            <a:r>
              <a:rPr lang="en-US" sz="2800" b="1" dirty="0">
                <a:latin typeface="Tahoma" panose="020B0604030504040204" pitchFamily="34" charset="0"/>
                <a:ea typeface="Tahoma" panose="020B0604030504040204" pitchFamily="34" charset="0"/>
                <a:cs typeface="Tahoma" panose="020B0604030504040204" pitchFamily="34" charset="0"/>
              </a:rPr>
              <a:t>RESPONDING TO THE GROWING DIVERSITY OF USERS</a:t>
            </a:r>
          </a:p>
          <a:p>
            <a:pPr marL="457200" marR="0" lvl="0" indent="-457200" algn="l" rtl="0">
              <a:spcBef>
                <a:spcPts val="1200"/>
              </a:spcBef>
              <a:spcAft>
                <a:spcPts val="1200"/>
              </a:spcAft>
              <a:buClr>
                <a:schemeClr val="dk1"/>
              </a:buClr>
              <a:buSzPts val="2200"/>
              <a:buFont typeface="Noto Sans Symbols"/>
              <a:buChar char="❑"/>
            </a:pPr>
            <a:r>
              <a:rPr lang="en-US" sz="2800" b="1" dirty="0">
                <a:latin typeface="Tahoma" panose="020B0604030504040204" pitchFamily="34" charset="0"/>
                <a:ea typeface="Tahoma" panose="020B0604030504040204" pitchFamily="34" charset="0"/>
                <a:cs typeface="Tahoma" panose="020B0604030504040204" pitchFamily="34" charset="0"/>
              </a:rPr>
              <a:t>USER DRIVEN GUIDANCE AND PARTNERSHIPS</a:t>
            </a:r>
          </a:p>
          <a:p>
            <a:pPr marL="457200" marR="0" lvl="0" indent="-457200" algn="l" rtl="0">
              <a:spcBef>
                <a:spcPts val="1200"/>
              </a:spcBef>
              <a:spcAft>
                <a:spcPts val="1200"/>
              </a:spcAft>
              <a:buClr>
                <a:schemeClr val="dk1"/>
              </a:buClr>
              <a:buSzPts val="2200"/>
              <a:buFont typeface="Noto Sans Symbols"/>
              <a:buChar char="❑"/>
            </a:pPr>
            <a:r>
              <a:rPr lang="en-US" sz="2800" b="1" dirty="0">
                <a:latin typeface="Tahoma" panose="020B0604030504040204" pitchFamily="34" charset="0"/>
                <a:ea typeface="Tahoma" panose="020B0604030504040204" pitchFamily="34" charset="0"/>
                <a:cs typeface="Tahoma" panose="020B0604030504040204" pitchFamily="34" charset="0"/>
              </a:rPr>
              <a:t>CONTINUAL EVOLUTION OF LANCE TO SUPPORT USERS</a:t>
            </a:r>
          </a:p>
        </p:txBody>
      </p:sp>
      <p:sp>
        <p:nvSpPr>
          <p:cNvPr id="5" name="Google Shape;228;p6">
            <a:extLst>
              <a:ext uri="{FF2B5EF4-FFF2-40B4-BE49-F238E27FC236}">
                <a16:creationId xmlns:a16="http://schemas.microsoft.com/office/drawing/2014/main" id="{276644D8-0065-A813-622E-FC829B98FC81}"/>
              </a:ext>
            </a:extLst>
          </p:cNvPr>
          <p:cNvSpPr txBox="1">
            <a:spLocks noGrp="1"/>
          </p:cNvSpPr>
          <p:nvPr>
            <p:ph type="title"/>
          </p:nvPr>
        </p:nvSpPr>
        <p:spPr>
          <a:xfrm>
            <a:off x="609600" y="0"/>
            <a:ext cx="9351264" cy="80446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4000" u="sng" dirty="0">
                <a:solidFill>
                  <a:schemeClr val="bg1"/>
                </a:solidFill>
              </a:rPr>
              <a:t>Why</a:t>
            </a:r>
            <a:r>
              <a:rPr lang="en-US" sz="4000" dirty="0">
                <a:solidFill>
                  <a:schemeClr val="bg1"/>
                </a:solidFill>
              </a:rPr>
              <a:t> and How of LANCE</a:t>
            </a:r>
            <a:endParaRPr sz="4000" dirty="0">
              <a:solidFill>
                <a:schemeClr val="bg1"/>
              </a:solidFill>
            </a:endParaRPr>
          </a:p>
        </p:txBody>
      </p:sp>
      <p:grpSp>
        <p:nvGrpSpPr>
          <p:cNvPr id="7" name="Group 6">
            <a:extLst>
              <a:ext uri="{FF2B5EF4-FFF2-40B4-BE49-F238E27FC236}">
                <a16:creationId xmlns:a16="http://schemas.microsoft.com/office/drawing/2014/main" id="{17EF29EC-F49F-C762-A84B-5F54C0FB27BB}"/>
              </a:ext>
            </a:extLst>
          </p:cNvPr>
          <p:cNvGrpSpPr/>
          <p:nvPr/>
        </p:nvGrpSpPr>
        <p:grpSpPr>
          <a:xfrm>
            <a:off x="4168" y="0"/>
            <a:ext cx="12192000" cy="6858000"/>
            <a:chOff x="4168" y="0"/>
            <a:chExt cx="12192000" cy="6858000"/>
          </a:xfrm>
        </p:grpSpPr>
        <p:pic>
          <p:nvPicPr>
            <p:cNvPr id="8" name="Google Shape;280;p8" descr="A planet in space&#10;&#10;Description automatically generated with low confidence">
              <a:extLst>
                <a:ext uri="{FF2B5EF4-FFF2-40B4-BE49-F238E27FC236}">
                  <a16:creationId xmlns:a16="http://schemas.microsoft.com/office/drawing/2014/main" id="{5301A496-FBD2-E717-EFB8-736C58D1DBBD}"/>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168" y="0"/>
              <a:ext cx="12192000" cy="6858000"/>
            </a:xfrm>
            <a:prstGeom prst="rect">
              <a:avLst/>
            </a:prstGeom>
            <a:noFill/>
            <a:ln>
              <a:noFill/>
            </a:ln>
          </p:spPr>
        </p:pic>
        <p:grpSp>
          <p:nvGrpSpPr>
            <p:cNvPr id="9" name="Group 8">
              <a:extLst>
                <a:ext uri="{FF2B5EF4-FFF2-40B4-BE49-F238E27FC236}">
                  <a16:creationId xmlns:a16="http://schemas.microsoft.com/office/drawing/2014/main" id="{8DBA9381-CA13-652C-E1AC-FC66BF0DDA7A}"/>
                </a:ext>
              </a:extLst>
            </p:cNvPr>
            <p:cNvGrpSpPr/>
            <p:nvPr/>
          </p:nvGrpSpPr>
          <p:grpSpPr>
            <a:xfrm>
              <a:off x="209863" y="152400"/>
              <a:ext cx="11767126" cy="6612783"/>
              <a:chOff x="209863" y="152400"/>
              <a:chExt cx="11767126" cy="6612783"/>
            </a:xfrm>
          </p:grpSpPr>
          <p:grpSp>
            <p:nvGrpSpPr>
              <p:cNvPr id="10" name="Google Shape;281;p8">
                <a:extLst>
                  <a:ext uri="{FF2B5EF4-FFF2-40B4-BE49-F238E27FC236}">
                    <a16:creationId xmlns:a16="http://schemas.microsoft.com/office/drawing/2014/main" id="{5881D17F-D50A-D019-76A8-44C22CE155D3}"/>
                  </a:ext>
                </a:extLst>
              </p:cNvPr>
              <p:cNvGrpSpPr/>
              <p:nvPr/>
            </p:nvGrpSpPr>
            <p:grpSpPr>
              <a:xfrm>
                <a:off x="6010312" y="5805095"/>
                <a:ext cx="900414" cy="531953"/>
                <a:chOff x="5326765" y="5830747"/>
                <a:chExt cx="900414" cy="531953"/>
              </a:xfrm>
            </p:grpSpPr>
            <p:pic>
              <p:nvPicPr>
                <p:cNvPr id="188" name="Google Shape;282;p8" descr="A picture containing window, building, wheel&#10;&#10;Description automatically generated">
                  <a:extLst>
                    <a:ext uri="{FF2B5EF4-FFF2-40B4-BE49-F238E27FC236}">
                      <a16:creationId xmlns:a16="http://schemas.microsoft.com/office/drawing/2014/main" id="{B3652E51-9011-3CB0-CD7C-834F6D1D4F7C}"/>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5326765" y="5886450"/>
                  <a:ext cx="111126" cy="111126"/>
                </a:xfrm>
                <a:prstGeom prst="rect">
                  <a:avLst/>
                </a:prstGeom>
                <a:noFill/>
                <a:ln>
                  <a:noFill/>
                </a:ln>
              </p:spPr>
            </p:pic>
            <p:pic>
              <p:nvPicPr>
                <p:cNvPr id="189" name="Google Shape;283;p8" descr="A picture containing insect&#10;&#10;Description automatically generated">
                  <a:extLst>
                    <a:ext uri="{FF2B5EF4-FFF2-40B4-BE49-F238E27FC236}">
                      <a16:creationId xmlns:a16="http://schemas.microsoft.com/office/drawing/2014/main" id="{C422E8A6-744F-930D-278E-545880722106}"/>
                    </a:ext>
                  </a:extLst>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5391150" y="6045200"/>
                  <a:ext cx="596900" cy="317500"/>
                </a:xfrm>
                <a:prstGeom prst="rect">
                  <a:avLst/>
                </a:prstGeom>
                <a:noFill/>
                <a:ln>
                  <a:noFill/>
                </a:ln>
              </p:spPr>
            </p:pic>
            <p:sp>
              <p:nvSpPr>
                <p:cNvPr id="190" name="Google Shape;284;p8">
                  <a:extLst>
                    <a:ext uri="{FF2B5EF4-FFF2-40B4-BE49-F238E27FC236}">
                      <a16:creationId xmlns:a16="http://schemas.microsoft.com/office/drawing/2014/main" id="{81B4C774-290D-4F3A-808C-C30D734155E0}"/>
                    </a:ext>
                  </a:extLst>
                </p:cNvPr>
                <p:cNvSpPr txBox="1"/>
                <p:nvPr/>
              </p:nvSpPr>
              <p:spPr>
                <a:xfrm>
                  <a:off x="5369688" y="5830747"/>
                  <a:ext cx="857491" cy="23339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1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C3E7FE"/>
                      </a:solidFill>
                      <a:effectLst/>
                      <a:uLnTx/>
                      <a:uFillTx/>
                      <a:latin typeface="Arial Narrow"/>
                      <a:ea typeface="Arial Narrow"/>
                      <a:cs typeface="Arial Narrow"/>
                      <a:sym typeface="Arial Narrow"/>
                    </a:rPr>
                    <a:t>SENTINEL-6B</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 name="Google Shape;285;p8">
                <a:extLst>
                  <a:ext uri="{FF2B5EF4-FFF2-40B4-BE49-F238E27FC236}">
                    <a16:creationId xmlns:a16="http://schemas.microsoft.com/office/drawing/2014/main" id="{08DC96DE-1243-73A9-69E4-DA108DAC8CC5}"/>
                  </a:ext>
                </a:extLst>
              </p:cNvPr>
              <p:cNvGrpSpPr/>
              <p:nvPr/>
            </p:nvGrpSpPr>
            <p:grpSpPr>
              <a:xfrm>
                <a:off x="5753100" y="3677856"/>
                <a:ext cx="686193" cy="460794"/>
                <a:chOff x="5753100" y="3677856"/>
                <a:chExt cx="686193" cy="460794"/>
              </a:xfrm>
            </p:grpSpPr>
            <p:sp>
              <p:nvSpPr>
                <p:cNvPr id="185" name="Google Shape;286;p8">
                  <a:extLst>
                    <a:ext uri="{FF2B5EF4-FFF2-40B4-BE49-F238E27FC236}">
                      <a16:creationId xmlns:a16="http://schemas.microsoft.com/office/drawing/2014/main" id="{44BCF27C-8A31-ACFA-2F23-2B8F1F92AB1B}"/>
                    </a:ext>
                  </a:extLst>
                </p:cNvPr>
                <p:cNvSpPr txBox="1"/>
                <p:nvPr/>
              </p:nvSpPr>
              <p:spPr>
                <a:xfrm>
                  <a:off x="5796023" y="3677856"/>
                  <a:ext cx="643270" cy="24622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C3E7FE"/>
                      </a:solidFill>
                      <a:effectLst/>
                      <a:uLnTx/>
                      <a:uFillTx/>
                      <a:latin typeface="Arial Narrow"/>
                      <a:ea typeface="Arial Narrow"/>
                      <a:cs typeface="Arial Narrow"/>
                      <a:sym typeface="Arial Narrow"/>
                    </a:rPr>
                    <a:t>AURA</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186" name="Google Shape;287;p8" descr="A picture containing window, building, wheel&#10;&#10;Description automatically generated">
                  <a:extLst>
                    <a:ext uri="{FF2B5EF4-FFF2-40B4-BE49-F238E27FC236}">
                      <a16:creationId xmlns:a16="http://schemas.microsoft.com/office/drawing/2014/main" id="{CBE2EBCF-78E5-FD06-9F0F-62919CCDD937}"/>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5753100" y="3743325"/>
                  <a:ext cx="111126" cy="111126"/>
                </a:xfrm>
                <a:prstGeom prst="rect">
                  <a:avLst/>
                </a:prstGeom>
                <a:noFill/>
                <a:ln>
                  <a:noFill/>
                </a:ln>
              </p:spPr>
            </p:pic>
            <p:pic>
              <p:nvPicPr>
                <p:cNvPr id="187" name="Google Shape;288;p8" descr="A picture containing gear&#10;&#10;Description automatically generated">
                  <a:extLst>
                    <a:ext uri="{FF2B5EF4-FFF2-40B4-BE49-F238E27FC236}">
                      <a16:creationId xmlns:a16="http://schemas.microsoft.com/office/drawing/2014/main" id="{9F494FC9-21B7-1C49-91D2-72BD47A575C2}"/>
                    </a:ext>
                  </a:extLst>
                </p:cNvPr>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5772150" y="3897350"/>
                  <a:ext cx="635000" cy="241300"/>
                </a:xfrm>
                <a:prstGeom prst="rect">
                  <a:avLst/>
                </a:prstGeom>
                <a:noFill/>
                <a:ln>
                  <a:noFill/>
                </a:ln>
              </p:spPr>
            </p:pic>
          </p:grpSp>
          <p:grpSp>
            <p:nvGrpSpPr>
              <p:cNvPr id="12" name="Google Shape;289;p8">
                <a:extLst>
                  <a:ext uri="{FF2B5EF4-FFF2-40B4-BE49-F238E27FC236}">
                    <a16:creationId xmlns:a16="http://schemas.microsoft.com/office/drawing/2014/main" id="{60E51B97-E4F7-E3EA-144B-1C7D3628C95D}"/>
                  </a:ext>
                </a:extLst>
              </p:cNvPr>
              <p:cNvGrpSpPr/>
              <p:nvPr/>
            </p:nvGrpSpPr>
            <p:grpSpPr>
              <a:xfrm>
                <a:off x="7069100" y="2880167"/>
                <a:ext cx="865622" cy="487733"/>
                <a:chOff x="7069100" y="2880167"/>
                <a:chExt cx="865622" cy="487733"/>
              </a:xfrm>
            </p:grpSpPr>
            <p:sp>
              <p:nvSpPr>
                <p:cNvPr id="182" name="Google Shape;290;p8">
                  <a:extLst>
                    <a:ext uri="{FF2B5EF4-FFF2-40B4-BE49-F238E27FC236}">
                      <a16:creationId xmlns:a16="http://schemas.microsoft.com/office/drawing/2014/main" id="{A5BA11EC-272B-3B30-F8FB-E686805F32AF}"/>
                    </a:ext>
                  </a:extLst>
                </p:cNvPr>
                <p:cNvSpPr txBox="1"/>
                <p:nvPr/>
              </p:nvSpPr>
              <p:spPr>
                <a:xfrm>
                  <a:off x="7149572" y="2880167"/>
                  <a:ext cx="785150" cy="24622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C3E7FE"/>
                      </a:solidFill>
                      <a:effectLst/>
                      <a:uLnTx/>
                      <a:uFillTx/>
                      <a:latin typeface="Arial Narrow"/>
                      <a:ea typeface="Arial Narrow"/>
                      <a:cs typeface="Arial Narrow"/>
                      <a:sym typeface="Arial Narrow"/>
                    </a:rPr>
                    <a:t>CALIPSO</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183" name="Google Shape;291;p8" descr="A picture containing window, building, wheel&#10;&#10;Description automatically generated">
                  <a:extLst>
                    <a:ext uri="{FF2B5EF4-FFF2-40B4-BE49-F238E27FC236}">
                      <a16:creationId xmlns:a16="http://schemas.microsoft.com/office/drawing/2014/main" id="{DB9B1900-5BEB-6680-74CE-24474CA371AA}"/>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099300" y="2952750"/>
                  <a:ext cx="111126" cy="111126"/>
                </a:xfrm>
                <a:prstGeom prst="rect">
                  <a:avLst/>
                </a:prstGeom>
                <a:noFill/>
                <a:ln>
                  <a:noFill/>
                </a:ln>
              </p:spPr>
            </p:pic>
            <p:pic>
              <p:nvPicPr>
                <p:cNvPr id="184" name="Google Shape;292;p8" descr="A picture containing satellite, transport&#10;&#10;Description automatically generated">
                  <a:extLst>
                    <a:ext uri="{FF2B5EF4-FFF2-40B4-BE49-F238E27FC236}">
                      <a16:creationId xmlns:a16="http://schemas.microsoft.com/office/drawing/2014/main" id="{97DEC4FA-3081-75EA-ABBA-FB37341D4D0A}"/>
                    </a:ext>
                  </a:extLst>
                </p:cNvPr>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7069100" y="3101200"/>
                  <a:ext cx="520700" cy="266700"/>
                </a:xfrm>
                <a:prstGeom prst="rect">
                  <a:avLst/>
                </a:prstGeom>
                <a:noFill/>
                <a:ln>
                  <a:noFill/>
                </a:ln>
              </p:spPr>
            </p:pic>
          </p:grpSp>
          <p:grpSp>
            <p:nvGrpSpPr>
              <p:cNvPr id="13" name="Google Shape;293;p8">
                <a:extLst>
                  <a:ext uri="{FF2B5EF4-FFF2-40B4-BE49-F238E27FC236}">
                    <a16:creationId xmlns:a16="http://schemas.microsoft.com/office/drawing/2014/main" id="{ABA87ECD-754B-A13D-7929-458979750B1B}"/>
                  </a:ext>
                </a:extLst>
              </p:cNvPr>
              <p:cNvGrpSpPr/>
              <p:nvPr/>
            </p:nvGrpSpPr>
            <p:grpSpPr>
              <a:xfrm>
                <a:off x="1931228" y="464121"/>
                <a:ext cx="993896" cy="462820"/>
                <a:chOff x="1911350" y="523755"/>
                <a:chExt cx="993896" cy="462820"/>
              </a:xfrm>
            </p:grpSpPr>
            <p:sp>
              <p:nvSpPr>
                <p:cNvPr id="179" name="Google Shape;294;p8">
                  <a:extLst>
                    <a:ext uri="{FF2B5EF4-FFF2-40B4-BE49-F238E27FC236}">
                      <a16:creationId xmlns:a16="http://schemas.microsoft.com/office/drawing/2014/main" id="{53074052-46B6-6A64-4FA8-4220FAABA75E}"/>
                    </a:ext>
                  </a:extLst>
                </p:cNvPr>
                <p:cNvSpPr txBox="1"/>
                <p:nvPr/>
              </p:nvSpPr>
              <p:spPr>
                <a:xfrm>
                  <a:off x="1962874" y="523755"/>
                  <a:ext cx="942372" cy="24622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C3E7FE"/>
                      </a:solidFill>
                      <a:effectLst/>
                      <a:uLnTx/>
                      <a:uFillTx/>
                      <a:latin typeface="Arial Narrow"/>
                      <a:ea typeface="Arial Narrow"/>
                      <a:cs typeface="Arial Narrow"/>
                      <a:sym typeface="Arial Narrow"/>
                    </a:rPr>
                    <a:t>GRACE-FO (2)</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180" name="Google Shape;295;p8" descr="A picture containing window, building, wheel&#10;&#10;Description automatically generated">
                  <a:extLst>
                    <a:ext uri="{FF2B5EF4-FFF2-40B4-BE49-F238E27FC236}">
                      <a16:creationId xmlns:a16="http://schemas.microsoft.com/office/drawing/2014/main" id="{54EE2DA5-5356-83E0-DD56-48C36D270E5D}"/>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911350" y="596900"/>
                  <a:ext cx="111126" cy="111126"/>
                </a:xfrm>
                <a:prstGeom prst="rect">
                  <a:avLst/>
                </a:prstGeom>
                <a:noFill/>
                <a:ln>
                  <a:noFill/>
                </a:ln>
              </p:spPr>
            </p:pic>
            <p:pic>
              <p:nvPicPr>
                <p:cNvPr id="181" name="Google Shape;296;p8">
                  <a:extLst>
                    <a:ext uri="{FF2B5EF4-FFF2-40B4-BE49-F238E27FC236}">
                      <a16:creationId xmlns:a16="http://schemas.microsoft.com/office/drawing/2014/main" id="{068B85EF-3CA3-79CD-6235-2FAD654990F4}"/>
                    </a:ext>
                  </a:extLst>
                </p:cNvPr>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2111375" y="770675"/>
                  <a:ext cx="508000" cy="215900"/>
                </a:xfrm>
                <a:prstGeom prst="rect">
                  <a:avLst/>
                </a:prstGeom>
                <a:noFill/>
                <a:ln>
                  <a:noFill/>
                </a:ln>
              </p:spPr>
            </p:pic>
          </p:grpSp>
          <p:grpSp>
            <p:nvGrpSpPr>
              <p:cNvPr id="14" name="Google Shape;297;p8">
                <a:extLst>
                  <a:ext uri="{FF2B5EF4-FFF2-40B4-BE49-F238E27FC236}">
                    <a16:creationId xmlns:a16="http://schemas.microsoft.com/office/drawing/2014/main" id="{A7B0642B-522B-1F37-23F9-9AB818C8B2CF}"/>
                  </a:ext>
                </a:extLst>
              </p:cNvPr>
              <p:cNvGrpSpPr/>
              <p:nvPr/>
            </p:nvGrpSpPr>
            <p:grpSpPr>
              <a:xfrm>
                <a:off x="2251075" y="4441559"/>
                <a:ext cx="736600" cy="395784"/>
                <a:chOff x="4885475" y="5353291"/>
                <a:chExt cx="736600" cy="395784"/>
              </a:xfrm>
            </p:grpSpPr>
            <p:sp>
              <p:nvSpPr>
                <p:cNvPr id="176" name="Google Shape;298;p8">
                  <a:extLst>
                    <a:ext uri="{FF2B5EF4-FFF2-40B4-BE49-F238E27FC236}">
                      <a16:creationId xmlns:a16="http://schemas.microsoft.com/office/drawing/2014/main" id="{A0247113-101C-C754-3400-C6BB3EFD30AE}"/>
                    </a:ext>
                  </a:extLst>
                </p:cNvPr>
                <p:cNvSpPr txBox="1"/>
                <p:nvPr/>
              </p:nvSpPr>
              <p:spPr>
                <a:xfrm>
                  <a:off x="5008944" y="5353291"/>
                  <a:ext cx="516038" cy="23339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1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C3E7FE"/>
                      </a:solidFill>
                      <a:effectLst/>
                      <a:uLnTx/>
                      <a:uFillTx/>
                      <a:latin typeface="Arial Narrow"/>
                      <a:ea typeface="Arial Narrow"/>
                      <a:cs typeface="Arial Narrow"/>
                      <a:sym typeface="Arial Narrow"/>
                    </a:rPr>
                    <a:t>PACE</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177" name="Google Shape;299;p8" descr="A picture containing window, building, wheel&#10;&#10;Description automatically generated">
                  <a:extLst>
                    <a:ext uri="{FF2B5EF4-FFF2-40B4-BE49-F238E27FC236}">
                      <a16:creationId xmlns:a16="http://schemas.microsoft.com/office/drawing/2014/main" id="{EC8C59CF-67BA-4EA8-D3D1-4072C3CBA667}"/>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4965700" y="5410200"/>
                  <a:ext cx="111126" cy="111126"/>
                </a:xfrm>
                <a:prstGeom prst="rect">
                  <a:avLst/>
                </a:prstGeom>
                <a:noFill/>
                <a:ln>
                  <a:noFill/>
                </a:ln>
              </p:spPr>
            </p:pic>
            <p:pic>
              <p:nvPicPr>
                <p:cNvPr id="178" name="Google Shape;300;p8" descr="A picture containing weapon&#10;&#10;Description automatically generated">
                  <a:extLst>
                    <a:ext uri="{FF2B5EF4-FFF2-40B4-BE49-F238E27FC236}">
                      <a16:creationId xmlns:a16="http://schemas.microsoft.com/office/drawing/2014/main" id="{EF008BF0-D00C-805A-4222-A2148FC24AD7}"/>
                    </a:ext>
                  </a:extLst>
                </p:cNvPr>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4885475" y="5533175"/>
                  <a:ext cx="736600" cy="215900"/>
                </a:xfrm>
                <a:prstGeom prst="rect">
                  <a:avLst/>
                </a:prstGeom>
                <a:noFill/>
                <a:ln>
                  <a:noFill/>
                </a:ln>
              </p:spPr>
            </p:pic>
          </p:grpSp>
          <p:grpSp>
            <p:nvGrpSpPr>
              <p:cNvPr id="15" name="Google Shape;301;p8">
                <a:extLst>
                  <a:ext uri="{FF2B5EF4-FFF2-40B4-BE49-F238E27FC236}">
                    <a16:creationId xmlns:a16="http://schemas.microsoft.com/office/drawing/2014/main" id="{346D5E6D-D707-D415-0F03-C5C4741ED04D}"/>
                  </a:ext>
                </a:extLst>
              </p:cNvPr>
              <p:cNvGrpSpPr/>
              <p:nvPr/>
            </p:nvGrpSpPr>
            <p:grpSpPr>
              <a:xfrm>
                <a:off x="873761" y="2798767"/>
                <a:ext cx="695325" cy="598508"/>
                <a:chOff x="1793875" y="3706792"/>
                <a:chExt cx="695325" cy="598508"/>
              </a:xfrm>
            </p:grpSpPr>
            <p:sp>
              <p:nvSpPr>
                <p:cNvPr id="173" name="Google Shape;302;p8">
                  <a:extLst>
                    <a:ext uri="{FF2B5EF4-FFF2-40B4-BE49-F238E27FC236}">
                      <a16:creationId xmlns:a16="http://schemas.microsoft.com/office/drawing/2014/main" id="{02E9FDB6-AECA-EA48-8BC1-EBEC748879DC}"/>
                    </a:ext>
                  </a:extLst>
                </p:cNvPr>
                <p:cNvSpPr txBox="1"/>
                <p:nvPr/>
              </p:nvSpPr>
              <p:spPr>
                <a:xfrm>
                  <a:off x="1840374" y="3706792"/>
                  <a:ext cx="527613" cy="23339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1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C3E7FE"/>
                      </a:solidFill>
                      <a:effectLst/>
                      <a:uLnTx/>
                      <a:uFillTx/>
                      <a:latin typeface="Arial Narrow"/>
                      <a:ea typeface="Arial Narrow"/>
                      <a:cs typeface="Arial Narrow"/>
                      <a:sym typeface="Arial Narrow"/>
                    </a:rPr>
                    <a:t>SWOT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174" name="Google Shape;303;p8" descr="A picture containing window, building, wheel&#10;&#10;Description automatically generated">
                  <a:extLst>
                    <a:ext uri="{FF2B5EF4-FFF2-40B4-BE49-F238E27FC236}">
                      <a16:creationId xmlns:a16="http://schemas.microsoft.com/office/drawing/2014/main" id="{35BD8F03-49F5-83E9-A53B-2E68E990AF34}"/>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793875" y="3762375"/>
                  <a:ext cx="111126" cy="111126"/>
                </a:xfrm>
                <a:prstGeom prst="rect">
                  <a:avLst/>
                </a:prstGeom>
                <a:noFill/>
                <a:ln>
                  <a:noFill/>
                </a:ln>
              </p:spPr>
            </p:pic>
            <p:pic>
              <p:nvPicPr>
                <p:cNvPr id="175" name="Google Shape;304;p8" descr="A close-up of a satellite&#10;&#10;Description automatically generated with low confidence">
                  <a:extLst>
                    <a:ext uri="{FF2B5EF4-FFF2-40B4-BE49-F238E27FC236}">
                      <a16:creationId xmlns:a16="http://schemas.microsoft.com/office/drawing/2014/main" id="{D7176973-72E8-D2DC-008B-75557DF09D4C}"/>
                    </a:ext>
                  </a:extLst>
                </p:cNvPr>
                <p:cNvPicPr preferRelativeResize="0"/>
                <p:nvPr/>
              </p:nvPicPr>
              <p:blipFill rotWithShape="1">
                <a:blip r:embed="rId10" cstate="email">
                  <a:alphaModFix/>
                  <a:extLst>
                    <a:ext uri="{28A0092B-C50C-407E-A947-70E740481C1C}">
                      <a14:useLocalDpi xmlns:a14="http://schemas.microsoft.com/office/drawing/2010/main"/>
                    </a:ext>
                  </a:extLst>
                </a:blip>
                <a:srcRect/>
                <a:stretch/>
              </p:blipFill>
              <p:spPr>
                <a:xfrm>
                  <a:off x="1879600" y="3886200"/>
                  <a:ext cx="609600" cy="419100"/>
                </a:xfrm>
                <a:prstGeom prst="rect">
                  <a:avLst/>
                </a:prstGeom>
                <a:noFill/>
                <a:ln>
                  <a:noFill/>
                </a:ln>
              </p:spPr>
            </p:pic>
          </p:grpSp>
          <p:pic>
            <p:nvPicPr>
              <p:cNvPr id="16" name="Google Shape;305;p8">
                <a:extLst>
                  <a:ext uri="{FF2B5EF4-FFF2-40B4-BE49-F238E27FC236}">
                    <a16:creationId xmlns:a16="http://schemas.microsoft.com/office/drawing/2014/main" id="{230CFDCD-B52C-326F-D810-BA362E7F5CF7}"/>
                  </a:ext>
                </a:extLst>
              </p:cNvPr>
              <p:cNvPicPr preferRelativeResize="0"/>
              <p:nvPr/>
            </p:nvPicPr>
            <p:blipFill rotWithShape="1">
              <a:blip r:embed="rId11" cstate="email">
                <a:alphaModFix/>
                <a:extLst>
                  <a:ext uri="{28A0092B-C50C-407E-A947-70E740481C1C}">
                    <a14:useLocalDpi xmlns:a14="http://schemas.microsoft.com/office/drawing/2010/main"/>
                  </a:ext>
                </a:extLst>
              </a:blip>
              <a:srcRect/>
              <a:stretch/>
            </p:blipFill>
            <p:spPr>
              <a:xfrm>
                <a:off x="9189720" y="188468"/>
                <a:ext cx="2787269" cy="845792"/>
              </a:xfrm>
              <a:prstGeom prst="rect">
                <a:avLst/>
              </a:prstGeom>
              <a:noFill/>
              <a:ln>
                <a:noFill/>
              </a:ln>
            </p:spPr>
          </p:pic>
          <p:sp>
            <p:nvSpPr>
              <p:cNvPr id="17" name="Google Shape;306;p8">
                <a:extLst>
                  <a:ext uri="{FF2B5EF4-FFF2-40B4-BE49-F238E27FC236}">
                    <a16:creationId xmlns:a16="http://schemas.microsoft.com/office/drawing/2014/main" id="{D99B2FF8-461C-9548-EA27-8EF6AB1DE39E}"/>
                  </a:ext>
                </a:extLst>
              </p:cNvPr>
              <p:cNvSpPr txBox="1"/>
              <p:nvPr/>
            </p:nvSpPr>
            <p:spPr>
              <a:xfrm>
                <a:off x="8778240" y="1293352"/>
                <a:ext cx="3145536" cy="569387"/>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100" b="0" i="0" u="none" strike="noStrike" kern="0" cap="none" spc="0" normalizeH="0" baseline="0" noProof="0">
                    <a:ln>
                      <a:noFill/>
                    </a:ln>
                    <a:solidFill>
                      <a:srgbClr val="FFFFFF"/>
                    </a:solidFill>
                    <a:effectLst/>
                    <a:uLnTx/>
                    <a:uFillTx/>
                    <a:latin typeface="Arial"/>
                    <a:ea typeface="Arial"/>
                    <a:cs typeface="Arial"/>
                    <a:sym typeface="Arial"/>
                  </a:rPr>
                  <a:t>EARTH FLEET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8" name="Google Shape;307;p8">
                <a:extLst>
                  <a:ext uri="{FF2B5EF4-FFF2-40B4-BE49-F238E27FC236}">
                    <a16:creationId xmlns:a16="http://schemas.microsoft.com/office/drawing/2014/main" id="{283C5654-55EB-C1B2-B643-ED3440DE4BA6}"/>
                  </a:ext>
                </a:extLst>
              </p:cNvPr>
              <p:cNvGrpSpPr/>
              <p:nvPr/>
            </p:nvGrpSpPr>
            <p:grpSpPr>
              <a:xfrm>
                <a:off x="9406277" y="3658240"/>
                <a:ext cx="2518448" cy="1080782"/>
                <a:chOff x="9380943" y="3828288"/>
                <a:chExt cx="2518448" cy="1080782"/>
              </a:xfrm>
            </p:grpSpPr>
            <p:grpSp>
              <p:nvGrpSpPr>
                <p:cNvPr id="167" name="Google Shape;308;p8">
                  <a:extLst>
                    <a:ext uri="{FF2B5EF4-FFF2-40B4-BE49-F238E27FC236}">
                      <a16:creationId xmlns:a16="http://schemas.microsoft.com/office/drawing/2014/main" id="{BBC4B768-D784-D288-F866-2E9140F100DA}"/>
                    </a:ext>
                  </a:extLst>
                </p:cNvPr>
                <p:cNvGrpSpPr/>
                <p:nvPr/>
              </p:nvGrpSpPr>
              <p:grpSpPr>
                <a:xfrm>
                  <a:off x="9380943" y="4139629"/>
                  <a:ext cx="2468157" cy="769441"/>
                  <a:chOff x="9380943" y="4139629"/>
                  <a:chExt cx="2468157" cy="769441"/>
                </a:xfrm>
              </p:grpSpPr>
              <p:sp>
                <p:nvSpPr>
                  <p:cNvPr id="169" name="Google Shape;309;p8">
                    <a:extLst>
                      <a:ext uri="{FF2B5EF4-FFF2-40B4-BE49-F238E27FC236}">
                        <a16:creationId xmlns:a16="http://schemas.microsoft.com/office/drawing/2014/main" id="{D401FF7E-F2CD-C097-FE3A-FBB5381833FA}"/>
                      </a:ext>
                    </a:extLst>
                  </p:cNvPr>
                  <p:cNvSpPr txBox="1"/>
                  <p:nvPr/>
                </p:nvSpPr>
                <p:spPr>
                  <a:xfrm>
                    <a:off x="9380943" y="4139629"/>
                    <a:ext cx="2330602" cy="769441"/>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a:ln>
                          <a:noFill/>
                        </a:ln>
                        <a:solidFill>
                          <a:srgbClr val="C3E7FE"/>
                        </a:solidFill>
                        <a:effectLst/>
                        <a:uLnTx/>
                        <a:uFillTx/>
                        <a:latin typeface="Arial Narrow"/>
                        <a:ea typeface="Arial Narrow"/>
                        <a:cs typeface="Arial Narrow"/>
                        <a:sym typeface="Arial Narrow"/>
                      </a:rPr>
                      <a:t>OMPS-LIMB 2022</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a:ln>
                          <a:noFill/>
                        </a:ln>
                        <a:solidFill>
                          <a:srgbClr val="C3E7FE"/>
                        </a:solidFill>
                        <a:effectLst/>
                        <a:uLnTx/>
                        <a:uFillTx/>
                        <a:latin typeface="Arial Narrow"/>
                        <a:ea typeface="Arial Narrow"/>
                        <a:cs typeface="Arial Narrow"/>
                        <a:sym typeface="Arial Narrow"/>
                      </a:rPr>
                      <a:t>LIBERA 2027</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a:ln>
                          <a:noFill/>
                        </a:ln>
                        <a:solidFill>
                          <a:srgbClr val="C3E7FE"/>
                        </a:solidFill>
                        <a:effectLst/>
                        <a:uLnTx/>
                        <a:uFillTx/>
                        <a:latin typeface="Arial Narrow"/>
                        <a:ea typeface="Arial Narrow"/>
                        <a:cs typeface="Arial Narrow"/>
                        <a:sym typeface="Arial Narrow"/>
                      </a:rPr>
                      <a:t>OMPS-LIMB 2027</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a:ln>
                          <a:noFill/>
                        </a:ln>
                        <a:solidFill>
                          <a:srgbClr val="C3E7FE"/>
                        </a:solidFill>
                        <a:effectLst/>
                        <a:uLnTx/>
                        <a:uFillTx/>
                        <a:latin typeface="Arial Narrow"/>
                        <a:ea typeface="Arial Narrow"/>
                        <a:cs typeface="Arial Narrow"/>
                        <a:sym typeface="Arial Narrow"/>
                      </a:rPr>
                      <a:t>OMPS-LIMB 2032</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170" name="Google Shape;310;p8">
                    <a:extLst>
                      <a:ext uri="{FF2B5EF4-FFF2-40B4-BE49-F238E27FC236}">
                        <a16:creationId xmlns:a16="http://schemas.microsoft.com/office/drawing/2014/main" id="{E64745AB-CB74-7C18-0779-5230D4E78273}"/>
                      </a:ext>
                    </a:extLst>
                  </p:cNvPr>
                  <p:cNvPicPr preferRelativeResize="0"/>
                  <p:nvPr/>
                </p:nvPicPr>
                <p:blipFill rotWithShape="1">
                  <a:blip r:embed="rId12" cstate="email">
                    <a:alphaModFix/>
                    <a:extLst>
                      <a:ext uri="{28A0092B-C50C-407E-A947-70E740481C1C}">
                        <a14:useLocalDpi xmlns:a14="http://schemas.microsoft.com/office/drawing/2010/main"/>
                      </a:ext>
                    </a:extLst>
                  </a:blip>
                  <a:srcRect/>
                  <a:stretch/>
                </p:blipFill>
                <p:spPr>
                  <a:xfrm>
                    <a:off x="11645900" y="4210050"/>
                    <a:ext cx="203200" cy="127000"/>
                  </a:xfrm>
                  <a:prstGeom prst="rect">
                    <a:avLst/>
                  </a:prstGeom>
                  <a:noFill/>
                  <a:ln>
                    <a:noFill/>
                  </a:ln>
                </p:spPr>
              </p:pic>
              <p:pic>
                <p:nvPicPr>
                  <p:cNvPr id="171" name="Google Shape;311;p8" descr="A black and white image of a person's face&#10;&#10;Description automatically generated with low confidence">
                    <a:extLst>
                      <a:ext uri="{FF2B5EF4-FFF2-40B4-BE49-F238E27FC236}">
                        <a16:creationId xmlns:a16="http://schemas.microsoft.com/office/drawing/2014/main" id="{951AFAD4-CB1D-7B54-DCFA-D689F143D3C8}"/>
                      </a:ext>
                    </a:extLst>
                  </p:cNvPr>
                  <p:cNvPicPr preferRelativeResize="0"/>
                  <p:nvPr/>
                </p:nvPicPr>
                <p:blipFill rotWithShape="1">
                  <a:blip r:embed="rId13" cstate="email">
                    <a:alphaModFix/>
                    <a:extLst>
                      <a:ext uri="{28A0092B-C50C-407E-A947-70E740481C1C}">
                        <a14:useLocalDpi xmlns:a14="http://schemas.microsoft.com/office/drawing/2010/main"/>
                      </a:ext>
                    </a:extLst>
                  </a:blip>
                  <a:srcRect/>
                  <a:stretch/>
                </p:blipFill>
                <p:spPr>
                  <a:xfrm>
                    <a:off x="10517630" y="4206512"/>
                    <a:ext cx="158857" cy="114730"/>
                  </a:xfrm>
                  <a:prstGeom prst="rect">
                    <a:avLst/>
                  </a:prstGeom>
                  <a:noFill/>
                  <a:ln>
                    <a:noFill/>
                  </a:ln>
                </p:spPr>
              </p:pic>
              <p:pic>
                <p:nvPicPr>
                  <p:cNvPr id="172" name="Google Shape;312;p8" descr="A black and white image of a person's face&#10;&#10;Description automatically generated with low confidence">
                    <a:extLst>
                      <a:ext uri="{FF2B5EF4-FFF2-40B4-BE49-F238E27FC236}">
                        <a16:creationId xmlns:a16="http://schemas.microsoft.com/office/drawing/2014/main" id="{2C404B13-4CE7-7190-A802-03618D52B7E7}"/>
                      </a:ext>
                    </a:extLst>
                  </p:cNvPr>
                  <p:cNvPicPr preferRelativeResize="0"/>
                  <p:nvPr/>
                </p:nvPicPr>
                <p:blipFill rotWithShape="1">
                  <a:blip r:embed="rId13" cstate="email">
                    <a:alphaModFix/>
                    <a:extLst>
                      <a:ext uri="{28A0092B-C50C-407E-A947-70E740481C1C}">
                        <a14:useLocalDpi xmlns:a14="http://schemas.microsoft.com/office/drawing/2010/main"/>
                      </a:ext>
                    </a:extLst>
                  </a:blip>
                  <a:srcRect/>
                  <a:stretch/>
                </p:blipFill>
                <p:spPr>
                  <a:xfrm>
                    <a:off x="10738382" y="4386206"/>
                    <a:ext cx="158857" cy="114730"/>
                  </a:xfrm>
                  <a:prstGeom prst="rect">
                    <a:avLst/>
                  </a:prstGeom>
                  <a:noFill/>
                  <a:ln>
                    <a:noFill/>
                  </a:ln>
                </p:spPr>
              </p:pic>
            </p:grpSp>
            <p:sp>
              <p:nvSpPr>
                <p:cNvPr id="168" name="Google Shape;313;p8">
                  <a:extLst>
                    <a:ext uri="{FF2B5EF4-FFF2-40B4-BE49-F238E27FC236}">
                      <a16:creationId xmlns:a16="http://schemas.microsoft.com/office/drawing/2014/main" id="{E06D55FA-04EF-D1BA-46BB-4ED5C89BD17B}"/>
                    </a:ext>
                  </a:extLst>
                </p:cNvPr>
                <p:cNvSpPr txBox="1"/>
                <p:nvPr/>
              </p:nvSpPr>
              <p:spPr>
                <a:xfrm>
                  <a:off x="9815512" y="3828288"/>
                  <a:ext cx="2083879" cy="353943"/>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0" i="0" u="none" strike="noStrike" kern="0" cap="none" spc="0" normalizeH="0" baseline="0" noProof="0">
                      <a:ln>
                        <a:noFill/>
                      </a:ln>
                      <a:solidFill>
                        <a:srgbClr val="FFFFFF"/>
                      </a:solidFill>
                      <a:effectLst/>
                      <a:uLnTx/>
                      <a:uFillTx/>
                      <a:latin typeface="Arial Narrow"/>
                      <a:ea typeface="Arial Narrow"/>
                      <a:cs typeface="Arial Narrow"/>
                      <a:sym typeface="Arial Narrow"/>
                    </a:rPr>
                    <a:t>JPSS INSTRUMENTS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9" name="Google Shape;314;p8">
                <a:extLst>
                  <a:ext uri="{FF2B5EF4-FFF2-40B4-BE49-F238E27FC236}">
                    <a16:creationId xmlns:a16="http://schemas.microsoft.com/office/drawing/2014/main" id="{62D7FBB1-6C4B-8823-5F30-30E7FBEC7359}"/>
                  </a:ext>
                </a:extLst>
              </p:cNvPr>
              <p:cNvSpPr txBox="1"/>
              <p:nvPr/>
            </p:nvSpPr>
            <p:spPr>
              <a:xfrm>
                <a:off x="9958388" y="5004816"/>
                <a:ext cx="1941004" cy="353943"/>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0" i="0" u="none" strike="noStrike" kern="0" cap="none" spc="0" normalizeH="0" baseline="0" noProof="0">
                    <a:ln>
                      <a:noFill/>
                    </a:ln>
                    <a:solidFill>
                      <a:srgbClr val="FFFFFF"/>
                    </a:solidFill>
                    <a:effectLst/>
                    <a:uLnTx/>
                    <a:uFillTx/>
                    <a:latin typeface="Arial Narrow"/>
                    <a:ea typeface="Arial Narrow"/>
                    <a:cs typeface="Arial Narrow"/>
                    <a:sym typeface="Arial Narrow"/>
                  </a:rPr>
                  <a:t>ISS INSTRUMENTS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315;p8">
                <a:extLst>
                  <a:ext uri="{FF2B5EF4-FFF2-40B4-BE49-F238E27FC236}">
                    <a16:creationId xmlns:a16="http://schemas.microsoft.com/office/drawing/2014/main" id="{A75B04A7-A118-F48F-3994-7E877B552889}"/>
                  </a:ext>
                </a:extLst>
              </p:cNvPr>
              <p:cNvSpPr txBox="1"/>
              <p:nvPr/>
            </p:nvSpPr>
            <p:spPr>
              <a:xfrm>
                <a:off x="10529888" y="5876544"/>
                <a:ext cx="1369504" cy="353943"/>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0" i="0" u="none" strike="noStrike" kern="0" cap="none" spc="0" normalizeH="0" baseline="0" noProof="0">
                    <a:ln>
                      <a:noFill/>
                    </a:ln>
                    <a:solidFill>
                      <a:srgbClr val="FFFFFF"/>
                    </a:solidFill>
                    <a:effectLst/>
                    <a:uLnTx/>
                    <a:uFillTx/>
                    <a:latin typeface="Arial Narrow"/>
                    <a:ea typeface="Arial Narrow"/>
                    <a:cs typeface="Arial Narrow"/>
                    <a:sym typeface="Arial Narrow"/>
                  </a:rPr>
                  <a:t>MISSIONS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1" name="Google Shape;316;p8">
                <a:extLst>
                  <a:ext uri="{FF2B5EF4-FFF2-40B4-BE49-F238E27FC236}">
                    <a16:creationId xmlns:a16="http://schemas.microsoft.com/office/drawing/2014/main" id="{3ABD9A0A-3FCA-4F0D-1688-094615FA17F1}"/>
                  </a:ext>
                </a:extLst>
              </p:cNvPr>
              <p:cNvGrpSpPr/>
              <p:nvPr/>
            </p:nvGrpSpPr>
            <p:grpSpPr>
              <a:xfrm>
                <a:off x="8766432" y="2076945"/>
                <a:ext cx="3145536" cy="1735271"/>
                <a:chOff x="8720907" y="2565404"/>
                <a:chExt cx="3145536" cy="1735271"/>
              </a:xfrm>
            </p:grpSpPr>
            <p:sp>
              <p:nvSpPr>
                <p:cNvPr id="162" name="Google Shape;317;p8">
                  <a:extLst>
                    <a:ext uri="{FF2B5EF4-FFF2-40B4-BE49-F238E27FC236}">
                      <a16:creationId xmlns:a16="http://schemas.microsoft.com/office/drawing/2014/main" id="{E9A28353-2C98-9CD9-029E-4C1FD9EB3593}"/>
                    </a:ext>
                  </a:extLst>
                </p:cNvPr>
                <p:cNvSpPr txBox="1"/>
                <p:nvPr/>
              </p:nvSpPr>
              <p:spPr>
                <a:xfrm>
                  <a:off x="8720907" y="2565404"/>
                  <a:ext cx="3145536" cy="353943"/>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0" i="0" u="none" strike="noStrike" kern="0" cap="none" spc="0" normalizeH="0" baseline="0" noProof="0">
                      <a:ln>
                        <a:noFill/>
                      </a:ln>
                      <a:solidFill>
                        <a:srgbClr val="FFFFFF"/>
                      </a:solidFill>
                      <a:effectLst/>
                      <a:uLnTx/>
                      <a:uFillTx/>
                      <a:latin typeface="Arial Narrow"/>
                      <a:ea typeface="Arial Narrow"/>
                      <a:cs typeface="Arial Narrow"/>
                      <a:sym typeface="Arial Narrow"/>
                    </a:rPr>
                    <a:t>INVEST/CUBESATS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63" name="Google Shape;318;p8">
                  <a:extLst>
                    <a:ext uri="{FF2B5EF4-FFF2-40B4-BE49-F238E27FC236}">
                      <a16:creationId xmlns:a16="http://schemas.microsoft.com/office/drawing/2014/main" id="{AA876242-A4B6-7052-2368-6548E800F05A}"/>
                    </a:ext>
                  </a:extLst>
                </p:cNvPr>
                <p:cNvGrpSpPr/>
                <p:nvPr/>
              </p:nvGrpSpPr>
              <p:grpSpPr>
                <a:xfrm>
                  <a:off x="9305096" y="2854125"/>
                  <a:ext cx="2476904" cy="1446550"/>
                  <a:chOff x="9305096" y="2854125"/>
                  <a:chExt cx="2476904" cy="1446550"/>
                </a:xfrm>
              </p:grpSpPr>
              <p:pic>
                <p:nvPicPr>
                  <p:cNvPr id="164" name="Google Shape;319;p8">
                    <a:extLst>
                      <a:ext uri="{FF2B5EF4-FFF2-40B4-BE49-F238E27FC236}">
                        <a16:creationId xmlns:a16="http://schemas.microsoft.com/office/drawing/2014/main" id="{47B64A22-D26C-4E55-85B1-19BFC049F3E9}"/>
                      </a:ext>
                    </a:extLst>
                  </p:cNvPr>
                  <p:cNvPicPr preferRelativeResize="0"/>
                  <p:nvPr/>
                </p:nvPicPr>
                <p:blipFill rotWithShape="1">
                  <a:blip r:embed="rId14" cstate="email">
                    <a:alphaModFix/>
                    <a:extLst>
                      <a:ext uri="{28A0092B-C50C-407E-A947-70E740481C1C}">
                        <a14:useLocalDpi xmlns:a14="http://schemas.microsoft.com/office/drawing/2010/main"/>
                      </a:ext>
                    </a:extLst>
                  </a:blip>
                  <a:srcRect/>
                  <a:stretch/>
                </p:blipFill>
                <p:spPr>
                  <a:xfrm>
                    <a:off x="11655000" y="2899897"/>
                    <a:ext cx="127000" cy="127000"/>
                  </a:xfrm>
                  <a:prstGeom prst="rect">
                    <a:avLst/>
                  </a:prstGeom>
                  <a:noFill/>
                  <a:ln>
                    <a:noFill/>
                  </a:ln>
                </p:spPr>
              </p:pic>
              <p:sp>
                <p:nvSpPr>
                  <p:cNvPr id="165" name="Google Shape;320;p8">
                    <a:extLst>
                      <a:ext uri="{FF2B5EF4-FFF2-40B4-BE49-F238E27FC236}">
                        <a16:creationId xmlns:a16="http://schemas.microsoft.com/office/drawing/2014/main" id="{0EA16851-3856-C13A-2783-69E6CEF9B34D}"/>
                      </a:ext>
                    </a:extLst>
                  </p:cNvPr>
                  <p:cNvSpPr txBox="1"/>
                  <p:nvPr/>
                </p:nvSpPr>
                <p:spPr>
                  <a:xfrm>
                    <a:off x="9305096" y="2854125"/>
                    <a:ext cx="2370649" cy="1446550"/>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a:ln>
                          <a:noFill/>
                        </a:ln>
                        <a:solidFill>
                          <a:srgbClr val="C3E7FE"/>
                        </a:solidFill>
                        <a:effectLst/>
                        <a:uLnTx/>
                        <a:uFillTx/>
                        <a:latin typeface="Arial Narrow"/>
                        <a:ea typeface="Arial Narrow"/>
                        <a:cs typeface="Arial Narrow"/>
                        <a:sym typeface="Arial Narrow"/>
                      </a:rPr>
                      <a:t>CIRIS 2023</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a:ln>
                          <a:noFill/>
                        </a:ln>
                        <a:solidFill>
                          <a:srgbClr val="C3E7FE"/>
                        </a:solidFill>
                        <a:effectLst/>
                        <a:uLnTx/>
                        <a:uFillTx/>
                        <a:latin typeface="Arial Narrow"/>
                        <a:ea typeface="Arial Narrow"/>
                        <a:cs typeface="Arial Narrow"/>
                        <a:sym typeface="Arial Narrow"/>
                      </a:rPr>
                      <a:t>NACHOS 2022</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a:ln>
                          <a:noFill/>
                        </a:ln>
                        <a:solidFill>
                          <a:srgbClr val="C3E7FE"/>
                        </a:solidFill>
                        <a:effectLst/>
                        <a:uLnTx/>
                        <a:uFillTx/>
                        <a:latin typeface="Arial Narrow"/>
                        <a:ea typeface="Arial Narrow"/>
                        <a:cs typeface="Arial Narrow"/>
                        <a:sym typeface="Arial Narrow"/>
                      </a:rPr>
                      <a:t>CTIM 2022</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a:ln>
                          <a:noFill/>
                        </a:ln>
                        <a:solidFill>
                          <a:srgbClr val="C3E7FE"/>
                        </a:solidFill>
                        <a:effectLst/>
                        <a:uLnTx/>
                        <a:uFillTx/>
                        <a:latin typeface="Arial Narrow"/>
                        <a:ea typeface="Arial Narrow"/>
                        <a:cs typeface="Arial Narrow"/>
                        <a:sym typeface="Arial Narrow"/>
                      </a:rPr>
                      <a:t>NACHOS-2 2022</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a:ln>
                          <a:noFill/>
                        </a:ln>
                        <a:solidFill>
                          <a:srgbClr val="C3E7FE"/>
                        </a:solidFill>
                        <a:effectLst/>
                        <a:uLnTx/>
                        <a:uFillTx/>
                        <a:latin typeface="Arial Narrow"/>
                        <a:ea typeface="Arial Narrow"/>
                        <a:cs typeface="Arial Narrow"/>
                        <a:sym typeface="Arial Narrow"/>
                      </a:rPr>
                      <a:t>MURI-FD 2022</a:t>
                    </a:r>
                    <a:endParaRPr kumimoji="0" sz="1800" b="0" i="0" u="none" strike="noStrike" kern="0" cap="none" spc="0" normalizeH="0" baseline="0" noProof="0">
                      <a:ln>
                        <a:noFill/>
                      </a:ln>
                      <a:solidFill>
                        <a:srgbClr val="323232"/>
                      </a:solidFill>
                      <a:effectLst/>
                      <a:uLnTx/>
                      <a:uFillTx/>
                      <a:latin typeface="Arial Narrow"/>
                      <a:ea typeface="Arial Narrow"/>
                      <a:cs typeface="Arial Narrow"/>
                      <a:sym typeface="Arial Narrow"/>
                    </a:endParaRP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a:ln>
                          <a:noFill/>
                        </a:ln>
                        <a:solidFill>
                          <a:srgbClr val="C3E7FE"/>
                        </a:solidFill>
                        <a:effectLst/>
                        <a:uLnTx/>
                        <a:uFillTx/>
                        <a:latin typeface="Arial Narrow"/>
                        <a:ea typeface="Arial Narrow"/>
                        <a:cs typeface="Arial Narrow"/>
                        <a:sym typeface="Arial Narrow"/>
                      </a:rPr>
                      <a:t>SNOOPI* 2023</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a:ln>
                          <a:noFill/>
                        </a:ln>
                        <a:solidFill>
                          <a:srgbClr val="C3E7FE"/>
                        </a:solidFill>
                        <a:effectLst/>
                        <a:uLnTx/>
                        <a:uFillTx/>
                        <a:latin typeface="Arial Narrow"/>
                        <a:ea typeface="Arial Narrow"/>
                        <a:cs typeface="Arial Narrow"/>
                        <a:sym typeface="Arial Narrow"/>
                      </a:rPr>
                      <a:t>HYTI* 2023</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C3E7FE"/>
                      </a:solidFill>
                      <a:effectLst/>
                      <a:uLnTx/>
                      <a:uFillTx/>
                      <a:latin typeface="Arial Narrow"/>
                      <a:ea typeface="Arial Narrow"/>
                      <a:cs typeface="Arial Narrow"/>
                      <a:sym typeface="Arial Narrow"/>
                    </a:endParaRPr>
                  </a:p>
                </p:txBody>
              </p:sp>
              <p:pic>
                <p:nvPicPr>
                  <p:cNvPr id="166" name="Google Shape;321;p8">
                    <a:extLst>
                      <a:ext uri="{FF2B5EF4-FFF2-40B4-BE49-F238E27FC236}">
                        <a16:creationId xmlns:a16="http://schemas.microsoft.com/office/drawing/2014/main" id="{14F7EE4E-5158-8AA4-E5D3-3F61217C7744}"/>
                      </a:ext>
                    </a:extLst>
                  </p:cNvPr>
                  <p:cNvPicPr preferRelativeResize="0"/>
                  <p:nvPr/>
                </p:nvPicPr>
                <p:blipFill rotWithShape="1">
                  <a:blip r:embed="rId15" cstate="email">
                    <a:alphaModFix/>
                    <a:extLst>
                      <a:ext uri="{28A0092B-C50C-407E-A947-70E740481C1C}">
                        <a14:useLocalDpi xmlns:a14="http://schemas.microsoft.com/office/drawing/2010/main"/>
                      </a:ext>
                    </a:extLst>
                  </a:blip>
                  <a:srcRect/>
                  <a:stretch/>
                </p:blipFill>
                <p:spPr>
                  <a:xfrm>
                    <a:off x="11655000" y="3747320"/>
                    <a:ext cx="127000" cy="127000"/>
                  </a:xfrm>
                  <a:prstGeom prst="rect">
                    <a:avLst/>
                  </a:prstGeom>
                  <a:noFill/>
                  <a:ln>
                    <a:noFill/>
                  </a:ln>
                </p:spPr>
              </p:pic>
            </p:grpSp>
          </p:grpSp>
          <p:grpSp>
            <p:nvGrpSpPr>
              <p:cNvPr id="22" name="Google Shape;322;p8">
                <a:extLst>
                  <a:ext uri="{FF2B5EF4-FFF2-40B4-BE49-F238E27FC236}">
                    <a16:creationId xmlns:a16="http://schemas.microsoft.com/office/drawing/2014/main" id="{49ADE70F-5206-96BD-B4C6-FC9AAF7712FF}"/>
                  </a:ext>
                </a:extLst>
              </p:cNvPr>
              <p:cNvGrpSpPr/>
              <p:nvPr/>
            </p:nvGrpSpPr>
            <p:grpSpPr>
              <a:xfrm>
                <a:off x="3543300" y="2889452"/>
                <a:ext cx="897252" cy="398223"/>
                <a:chOff x="3543300" y="2889452"/>
                <a:chExt cx="897252" cy="398223"/>
              </a:xfrm>
            </p:grpSpPr>
            <p:pic>
              <p:nvPicPr>
                <p:cNvPr id="159" name="Google Shape;323;p8" descr="A black and white image of a person's face&#10;&#10;Description automatically generated with low confidence">
                  <a:extLst>
                    <a:ext uri="{FF2B5EF4-FFF2-40B4-BE49-F238E27FC236}">
                      <a16:creationId xmlns:a16="http://schemas.microsoft.com/office/drawing/2014/main" id="{18E58DDA-AF41-2BBD-1E4B-6CDC3DB6998A}"/>
                    </a:ext>
                  </a:extLst>
                </p:cNvPr>
                <p:cNvPicPr preferRelativeResize="0"/>
                <p:nvPr/>
              </p:nvPicPr>
              <p:blipFill rotWithShape="1">
                <a:blip r:embed="rId13" cstate="email">
                  <a:alphaModFix/>
                  <a:extLst>
                    <a:ext uri="{28A0092B-C50C-407E-A947-70E740481C1C}">
                      <a14:useLocalDpi xmlns:a14="http://schemas.microsoft.com/office/drawing/2010/main"/>
                    </a:ext>
                  </a:extLst>
                </a:blip>
                <a:srcRect/>
                <a:stretch/>
              </p:blipFill>
              <p:spPr>
                <a:xfrm>
                  <a:off x="3543300" y="2968625"/>
                  <a:ext cx="158857" cy="114730"/>
                </a:xfrm>
                <a:prstGeom prst="rect">
                  <a:avLst/>
                </a:prstGeom>
                <a:noFill/>
                <a:ln>
                  <a:noFill/>
                </a:ln>
              </p:spPr>
            </p:pic>
            <p:pic>
              <p:nvPicPr>
                <p:cNvPr id="160" name="Google Shape;324;p8" descr="A picture containing text, satellite&#10;&#10;Description automatically generated">
                  <a:extLst>
                    <a:ext uri="{FF2B5EF4-FFF2-40B4-BE49-F238E27FC236}">
                      <a16:creationId xmlns:a16="http://schemas.microsoft.com/office/drawing/2014/main" id="{6A87C158-3D8F-7E83-92E3-012FAF551C73}"/>
                    </a:ext>
                  </a:extLst>
                </p:cNvPr>
                <p:cNvPicPr preferRelativeResize="0"/>
                <p:nvPr/>
              </p:nvPicPr>
              <p:blipFill rotWithShape="1">
                <a:blip r:embed="rId16" cstate="email">
                  <a:alphaModFix/>
                  <a:extLst>
                    <a:ext uri="{28A0092B-C50C-407E-A947-70E740481C1C}">
                      <a14:useLocalDpi xmlns:a14="http://schemas.microsoft.com/office/drawing/2010/main"/>
                    </a:ext>
                  </a:extLst>
                </a:blip>
                <a:srcRect/>
                <a:stretch/>
              </p:blipFill>
              <p:spPr>
                <a:xfrm>
                  <a:off x="3713125" y="3109875"/>
                  <a:ext cx="469900" cy="177800"/>
                </a:xfrm>
                <a:prstGeom prst="rect">
                  <a:avLst/>
                </a:prstGeom>
                <a:noFill/>
                <a:ln>
                  <a:noFill/>
                </a:ln>
              </p:spPr>
            </p:pic>
            <p:sp>
              <p:nvSpPr>
                <p:cNvPr id="161" name="Google Shape;325;p8">
                  <a:extLst>
                    <a:ext uri="{FF2B5EF4-FFF2-40B4-BE49-F238E27FC236}">
                      <a16:creationId xmlns:a16="http://schemas.microsoft.com/office/drawing/2014/main" id="{4D44888B-A270-4879-0398-2199D25CA58F}"/>
                    </a:ext>
                  </a:extLst>
                </p:cNvPr>
                <p:cNvSpPr txBox="1"/>
                <p:nvPr/>
              </p:nvSpPr>
              <p:spPr>
                <a:xfrm>
                  <a:off x="3621845" y="2889452"/>
                  <a:ext cx="818707" cy="24622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C3E7FE"/>
                      </a:solidFill>
                      <a:effectLst/>
                      <a:uLnTx/>
                      <a:uFillTx/>
                      <a:latin typeface="Arial Narrow"/>
                      <a:ea typeface="Arial Narrow"/>
                      <a:cs typeface="Arial Narrow"/>
                      <a:sym typeface="Arial Narrow"/>
                    </a:rPr>
                    <a:t>LANDSAT 7</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 name="Google Shape;326;p8">
                <a:extLst>
                  <a:ext uri="{FF2B5EF4-FFF2-40B4-BE49-F238E27FC236}">
                    <a16:creationId xmlns:a16="http://schemas.microsoft.com/office/drawing/2014/main" id="{A1557D8C-9E51-BB5B-2435-E58E373D51C6}"/>
                  </a:ext>
                </a:extLst>
              </p:cNvPr>
              <p:cNvGrpSpPr/>
              <p:nvPr/>
            </p:nvGrpSpPr>
            <p:grpSpPr>
              <a:xfrm>
                <a:off x="4168775" y="3322675"/>
                <a:ext cx="690305" cy="492050"/>
                <a:chOff x="4168775" y="3322675"/>
                <a:chExt cx="690305" cy="492050"/>
              </a:xfrm>
            </p:grpSpPr>
            <p:pic>
              <p:nvPicPr>
                <p:cNvPr id="156" name="Google Shape;327;p8" descr="A picture containing window, building, wheel&#10;&#10;Description automatically generated">
                  <a:extLst>
                    <a:ext uri="{FF2B5EF4-FFF2-40B4-BE49-F238E27FC236}">
                      <a16:creationId xmlns:a16="http://schemas.microsoft.com/office/drawing/2014/main" id="{2590717A-B935-7A01-53B2-46583C31C892}"/>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4168775" y="3387725"/>
                  <a:ext cx="111126" cy="111126"/>
                </a:xfrm>
                <a:prstGeom prst="rect">
                  <a:avLst/>
                </a:prstGeom>
                <a:noFill/>
                <a:ln>
                  <a:noFill/>
                </a:ln>
              </p:spPr>
            </p:pic>
            <p:pic>
              <p:nvPicPr>
                <p:cNvPr id="157" name="Google Shape;328;p8" descr="A picture containing gear&#10;&#10;Description automatically generated">
                  <a:extLst>
                    <a:ext uri="{FF2B5EF4-FFF2-40B4-BE49-F238E27FC236}">
                      <a16:creationId xmlns:a16="http://schemas.microsoft.com/office/drawing/2014/main" id="{5AFE0929-8B34-6C0B-ADDC-52DD44B1CCCC}"/>
                    </a:ext>
                  </a:extLst>
                </p:cNvPr>
                <p:cNvPicPr preferRelativeResize="0"/>
                <p:nvPr/>
              </p:nvPicPr>
              <p:blipFill rotWithShape="1">
                <a:blip r:embed="rId17" cstate="email">
                  <a:alphaModFix/>
                  <a:extLst>
                    <a:ext uri="{28A0092B-C50C-407E-A947-70E740481C1C}">
                      <a14:useLocalDpi xmlns:a14="http://schemas.microsoft.com/office/drawing/2010/main"/>
                    </a:ext>
                  </a:extLst>
                </a:blip>
                <a:srcRect/>
                <a:stretch/>
              </p:blipFill>
              <p:spPr>
                <a:xfrm>
                  <a:off x="4338600" y="3522625"/>
                  <a:ext cx="393700" cy="292100"/>
                </a:xfrm>
                <a:prstGeom prst="rect">
                  <a:avLst/>
                </a:prstGeom>
                <a:noFill/>
                <a:ln>
                  <a:noFill/>
                </a:ln>
              </p:spPr>
            </p:pic>
            <p:sp>
              <p:nvSpPr>
                <p:cNvPr id="158" name="Google Shape;329;p8">
                  <a:extLst>
                    <a:ext uri="{FF2B5EF4-FFF2-40B4-BE49-F238E27FC236}">
                      <a16:creationId xmlns:a16="http://schemas.microsoft.com/office/drawing/2014/main" id="{5107D9B7-1872-995C-E902-012E806898C5}"/>
                    </a:ext>
                  </a:extLst>
                </p:cNvPr>
                <p:cNvSpPr txBox="1"/>
                <p:nvPr/>
              </p:nvSpPr>
              <p:spPr>
                <a:xfrm>
                  <a:off x="4215810" y="3322675"/>
                  <a:ext cx="643270" cy="24622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C3E7FE"/>
                      </a:solidFill>
                      <a:effectLst/>
                      <a:uLnTx/>
                      <a:uFillTx/>
                      <a:latin typeface="Arial Narrow"/>
                      <a:ea typeface="Arial Narrow"/>
                      <a:cs typeface="Arial Narrow"/>
                      <a:sym typeface="Arial Narrow"/>
                    </a:rPr>
                    <a:t>TERRA</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 name="Google Shape;330;p8">
                <a:extLst>
                  <a:ext uri="{FF2B5EF4-FFF2-40B4-BE49-F238E27FC236}">
                    <a16:creationId xmlns:a16="http://schemas.microsoft.com/office/drawing/2014/main" id="{76A27D0F-58B6-45C6-361A-3D8FCAC14003}"/>
                  </a:ext>
                </a:extLst>
              </p:cNvPr>
              <p:cNvGrpSpPr/>
              <p:nvPr/>
            </p:nvGrpSpPr>
            <p:grpSpPr>
              <a:xfrm>
                <a:off x="4955484" y="3591658"/>
                <a:ext cx="683843" cy="493898"/>
                <a:chOff x="4895850" y="3551902"/>
                <a:chExt cx="683843" cy="493898"/>
              </a:xfrm>
            </p:grpSpPr>
            <p:pic>
              <p:nvPicPr>
                <p:cNvPr id="153" name="Google Shape;331;p8" descr="A picture containing window, building, wheel&#10;&#10;Description automatically generated">
                  <a:extLst>
                    <a:ext uri="{FF2B5EF4-FFF2-40B4-BE49-F238E27FC236}">
                      <a16:creationId xmlns:a16="http://schemas.microsoft.com/office/drawing/2014/main" id="{1282877B-AC43-B50A-0E17-23264B58E9B6}"/>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4895850" y="3619500"/>
                  <a:ext cx="111126" cy="111126"/>
                </a:xfrm>
                <a:prstGeom prst="rect">
                  <a:avLst/>
                </a:prstGeom>
                <a:noFill/>
                <a:ln>
                  <a:noFill/>
                </a:ln>
              </p:spPr>
            </p:pic>
            <p:pic>
              <p:nvPicPr>
                <p:cNvPr id="154" name="Google Shape;332;p8" descr="A black and white image of a world map&#10;&#10;Description automatically generated with low confidence">
                  <a:extLst>
                    <a:ext uri="{FF2B5EF4-FFF2-40B4-BE49-F238E27FC236}">
                      <a16:creationId xmlns:a16="http://schemas.microsoft.com/office/drawing/2014/main" id="{1329F4A6-869C-F4AC-9D57-CC7ED8E157F6}"/>
                    </a:ext>
                  </a:extLst>
                </p:cNvPr>
                <p:cNvPicPr preferRelativeResize="0"/>
                <p:nvPr/>
              </p:nvPicPr>
              <p:blipFill rotWithShape="1">
                <a:blip r:embed="rId18" cstate="email">
                  <a:alphaModFix/>
                  <a:extLst>
                    <a:ext uri="{28A0092B-C50C-407E-A947-70E740481C1C}">
                      <a14:useLocalDpi xmlns:a14="http://schemas.microsoft.com/office/drawing/2010/main"/>
                    </a:ext>
                  </a:extLst>
                </a:blip>
                <a:srcRect/>
                <a:stretch/>
              </p:blipFill>
              <p:spPr>
                <a:xfrm>
                  <a:off x="4997450" y="3766400"/>
                  <a:ext cx="406400" cy="279400"/>
                </a:xfrm>
                <a:prstGeom prst="rect">
                  <a:avLst/>
                </a:prstGeom>
                <a:noFill/>
                <a:ln>
                  <a:noFill/>
                </a:ln>
              </p:spPr>
            </p:pic>
            <p:sp>
              <p:nvSpPr>
                <p:cNvPr id="155" name="Google Shape;333;p8">
                  <a:extLst>
                    <a:ext uri="{FF2B5EF4-FFF2-40B4-BE49-F238E27FC236}">
                      <a16:creationId xmlns:a16="http://schemas.microsoft.com/office/drawing/2014/main" id="{434D9036-78A5-3880-78E0-718B337FC90D}"/>
                    </a:ext>
                  </a:extLst>
                </p:cNvPr>
                <p:cNvSpPr txBox="1"/>
                <p:nvPr/>
              </p:nvSpPr>
              <p:spPr>
                <a:xfrm>
                  <a:off x="4936423" y="3551902"/>
                  <a:ext cx="643270" cy="24622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C3E7FE"/>
                      </a:solidFill>
                      <a:effectLst/>
                      <a:uLnTx/>
                      <a:uFillTx/>
                      <a:latin typeface="Arial Narrow"/>
                      <a:ea typeface="Arial Narrow"/>
                      <a:cs typeface="Arial Narrow"/>
                      <a:sym typeface="Arial Narrow"/>
                    </a:rPr>
                    <a:t>AQUA</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 name="Google Shape;334;p8">
                <a:extLst>
                  <a:ext uri="{FF2B5EF4-FFF2-40B4-BE49-F238E27FC236}">
                    <a16:creationId xmlns:a16="http://schemas.microsoft.com/office/drawing/2014/main" id="{F011A630-AA0C-7AE3-A234-C41AAE9663D1}"/>
                  </a:ext>
                </a:extLst>
              </p:cNvPr>
              <p:cNvGrpSpPr/>
              <p:nvPr/>
            </p:nvGrpSpPr>
            <p:grpSpPr>
              <a:xfrm>
                <a:off x="6629400" y="3482051"/>
                <a:ext cx="836270" cy="486699"/>
                <a:chOff x="6629400" y="3482051"/>
                <a:chExt cx="836270" cy="486699"/>
              </a:xfrm>
            </p:grpSpPr>
            <p:pic>
              <p:nvPicPr>
                <p:cNvPr id="150" name="Google Shape;335;p8" descr="A picture containing window, building, wheel&#10;&#10;Description automatically generated">
                  <a:extLst>
                    <a:ext uri="{FF2B5EF4-FFF2-40B4-BE49-F238E27FC236}">
                      <a16:creationId xmlns:a16="http://schemas.microsoft.com/office/drawing/2014/main" id="{9C282FAE-3C05-A2A0-191F-0C65C01B5C5B}"/>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6629400" y="3549649"/>
                  <a:ext cx="111126" cy="111126"/>
                </a:xfrm>
                <a:prstGeom prst="rect">
                  <a:avLst/>
                </a:prstGeom>
                <a:noFill/>
                <a:ln>
                  <a:noFill/>
                </a:ln>
              </p:spPr>
            </p:pic>
            <p:pic>
              <p:nvPicPr>
                <p:cNvPr id="151" name="Google Shape;336;p8">
                  <a:extLst>
                    <a:ext uri="{FF2B5EF4-FFF2-40B4-BE49-F238E27FC236}">
                      <a16:creationId xmlns:a16="http://schemas.microsoft.com/office/drawing/2014/main" id="{A8666A51-1BF5-7914-6F29-0877D8E3F616}"/>
                    </a:ext>
                  </a:extLst>
                </p:cNvPr>
                <p:cNvPicPr preferRelativeResize="0"/>
                <p:nvPr/>
              </p:nvPicPr>
              <p:blipFill rotWithShape="1">
                <a:blip r:embed="rId19" cstate="email">
                  <a:alphaModFix/>
                  <a:extLst>
                    <a:ext uri="{28A0092B-C50C-407E-A947-70E740481C1C}">
                      <a14:useLocalDpi xmlns:a14="http://schemas.microsoft.com/office/drawing/2010/main"/>
                    </a:ext>
                  </a:extLst>
                </a:blip>
                <a:srcRect/>
                <a:stretch/>
              </p:blipFill>
              <p:spPr>
                <a:xfrm>
                  <a:off x="6768250" y="3689350"/>
                  <a:ext cx="355600" cy="279400"/>
                </a:xfrm>
                <a:prstGeom prst="rect">
                  <a:avLst/>
                </a:prstGeom>
                <a:noFill/>
                <a:ln>
                  <a:noFill/>
                </a:ln>
              </p:spPr>
            </p:pic>
            <p:sp>
              <p:nvSpPr>
                <p:cNvPr id="152" name="Google Shape;337;p8">
                  <a:extLst>
                    <a:ext uri="{FF2B5EF4-FFF2-40B4-BE49-F238E27FC236}">
                      <a16:creationId xmlns:a16="http://schemas.microsoft.com/office/drawing/2014/main" id="{138E9FB7-E5F9-08DC-1250-4B8159E39EB3}"/>
                    </a:ext>
                  </a:extLst>
                </p:cNvPr>
                <p:cNvSpPr txBox="1"/>
                <p:nvPr/>
              </p:nvSpPr>
              <p:spPr>
                <a:xfrm>
                  <a:off x="6680520" y="3482051"/>
                  <a:ext cx="785150" cy="24622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C3E7FE"/>
                      </a:solidFill>
                      <a:effectLst/>
                      <a:uLnTx/>
                      <a:uFillTx/>
                      <a:latin typeface="Arial Narrow"/>
                      <a:ea typeface="Arial Narrow"/>
                      <a:cs typeface="Arial Narrow"/>
                      <a:sym typeface="Arial Narrow"/>
                    </a:rPr>
                    <a:t>CLOUDSAT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6" name="Google Shape;338;p8">
                <a:extLst>
                  <a:ext uri="{FF2B5EF4-FFF2-40B4-BE49-F238E27FC236}">
                    <a16:creationId xmlns:a16="http://schemas.microsoft.com/office/drawing/2014/main" id="{F4F6B0ED-AF4C-93D3-A10A-B7E244F49EFE}"/>
                  </a:ext>
                </a:extLst>
              </p:cNvPr>
              <p:cNvGrpSpPr/>
              <p:nvPr/>
            </p:nvGrpSpPr>
            <p:grpSpPr>
              <a:xfrm>
                <a:off x="6908693" y="2100805"/>
                <a:ext cx="862743" cy="466920"/>
                <a:chOff x="6908693" y="2100805"/>
                <a:chExt cx="862743" cy="466920"/>
              </a:xfrm>
            </p:grpSpPr>
            <p:pic>
              <p:nvPicPr>
                <p:cNvPr id="147" name="Google Shape;339;p8" descr="A black and white image of a person's face&#10;&#10;Description automatically generated with low confidence">
                  <a:extLst>
                    <a:ext uri="{FF2B5EF4-FFF2-40B4-BE49-F238E27FC236}">
                      <a16:creationId xmlns:a16="http://schemas.microsoft.com/office/drawing/2014/main" id="{A17D3984-4FF4-6C48-7A45-88BACD718B82}"/>
                    </a:ext>
                  </a:extLst>
                </p:cNvPr>
                <p:cNvPicPr preferRelativeResize="0"/>
                <p:nvPr/>
              </p:nvPicPr>
              <p:blipFill rotWithShape="1">
                <a:blip r:embed="rId13" cstate="email">
                  <a:alphaModFix/>
                  <a:extLst>
                    <a:ext uri="{28A0092B-C50C-407E-A947-70E740481C1C}">
                      <a14:useLocalDpi xmlns:a14="http://schemas.microsoft.com/office/drawing/2010/main"/>
                    </a:ext>
                  </a:extLst>
                </a:blip>
                <a:srcRect/>
                <a:stretch/>
              </p:blipFill>
              <p:spPr>
                <a:xfrm>
                  <a:off x="6908693" y="2176796"/>
                  <a:ext cx="158857" cy="114730"/>
                </a:xfrm>
                <a:prstGeom prst="rect">
                  <a:avLst/>
                </a:prstGeom>
                <a:noFill/>
                <a:ln>
                  <a:noFill/>
                </a:ln>
              </p:spPr>
            </p:pic>
            <p:pic>
              <p:nvPicPr>
                <p:cNvPr id="148" name="Google Shape;340;p8" descr="A screenshot of a computer&#10;&#10;Description automatically generated with medium confidence">
                  <a:extLst>
                    <a:ext uri="{FF2B5EF4-FFF2-40B4-BE49-F238E27FC236}">
                      <a16:creationId xmlns:a16="http://schemas.microsoft.com/office/drawing/2014/main" id="{B8E0C04A-9089-341C-FE7A-0E2DDE6FA76D}"/>
                    </a:ext>
                  </a:extLst>
                </p:cNvPr>
                <p:cNvPicPr preferRelativeResize="0"/>
                <p:nvPr/>
              </p:nvPicPr>
              <p:blipFill rotWithShape="1">
                <a:blip r:embed="rId20" cstate="email">
                  <a:alphaModFix/>
                  <a:extLst>
                    <a:ext uri="{28A0092B-C50C-407E-A947-70E740481C1C}">
                      <a14:useLocalDpi xmlns:a14="http://schemas.microsoft.com/office/drawing/2010/main"/>
                    </a:ext>
                  </a:extLst>
                </a:blip>
                <a:srcRect/>
                <a:stretch/>
              </p:blipFill>
              <p:spPr>
                <a:xfrm>
                  <a:off x="7047650" y="2339125"/>
                  <a:ext cx="495300" cy="228600"/>
                </a:xfrm>
                <a:prstGeom prst="rect">
                  <a:avLst/>
                </a:prstGeom>
                <a:noFill/>
                <a:ln>
                  <a:noFill/>
                </a:ln>
              </p:spPr>
            </p:pic>
            <p:sp>
              <p:nvSpPr>
                <p:cNvPr id="149" name="Google Shape;341;p8">
                  <a:extLst>
                    <a:ext uri="{FF2B5EF4-FFF2-40B4-BE49-F238E27FC236}">
                      <a16:creationId xmlns:a16="http://schemas.microsoft.com/office/drawing/2014/main" id="{A8D85191-9240-C24D-4F9D-DFC75BEFDE8A}"/>
                    </a:ext>
                  </a:extLst>
                </p:cNvPr>
                <p:cNvSpPr txBox="1"/>
                <p:nvPr/>
              </p:nvSpPr>
              <p:spPr>
                <a:xfrm>
                  <a:off x="6986286" y="2100805"/>
                  <a:ext cx="785150" cy="24622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C3E7FE"/>
                      </a:solidFill>
                      <a:effectLst/>
                      <a:uLnTx/>
                      <a:uFillTx/>
                      <a:latin typeface="Arial Narrow"/>
                      <a:ea typeface="Arial Narrow"/>
                      <a:cs typeface="Arial Narrow"/>
                      <a:sym typeface="Arial Narrow"/>
                    </a:rPr>
                    <a:t>SUOMI NPP</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7" name="Google Shape;342;p8">
                <a:extLst>
                  <a:ext uri="{FF2B5EF4-FFF2-40B4-BE49-F238E27FC236}">
                    <a16:creationId xmlns:a16="http://schemas.microsoft.com/office/drawing/2014/main" id="{2EDC8091-CA43-60E5-C48F-3F8296408A2C}"/>
                  </a:ext>
                </a:extLst>
              </p:cNvPr>
              <p:cNvGrpSpPr/>
              <p:nvPr/>
            </p:nvGrpSpPr>
            <p:grpSpPr>
              <a:xfrm>
                <a:off x="6479812" y="1525405"/>
                <a:ext cx="877830" cy="394620"/>
                <a:chOff x="6479812" y="1525405"/>
                <a:chExt cx="877830" cy="394620"/>
              </a:xfrm>
            </p:grpSpPr>
            <p:pic>
              <p:nvPicPr>
                <p:cNvPr id="144" name="Google Shape;343;p8" descr="A black and white image of a person's face&#10;&#10;Description automatically generated with low confidence">
                  <a:extLst>
                    <a:ext uri="{FF2B5EF4-FFF2-40B4-BE49-F238E27FC236}">
                      <a16:creationId xmlns:a16="http://schemas.microsoft.com/office/drawing/2014/main" id="{3D69FA2C-2CA5-3D90-2E34-A74F2234DDC8}"/>
                    </a:ext>
                  </a:extLst>
                </p:cNvPr>
                <p:cNvPicPr preferRelativeResize="0"/>
                <p:nvPr/>
              </p:nvPicPr>
              <p:blipFill rotWithShape="1">
                <a:blip r:embed="rId13" cstate="email">
                  <a:alphaModFix/>
                  <a:extLst>
                    <a:ext uri="{28A0092B-C50C-407E-A947-70E740481C1C}">
                      <a14:useLocalDpi xmlns:a14="http://schemas.microsoft.com/office/drawing/2010/main"/>
                    </a:ext>
                  </a:extLst>
                </a:blip>
                <a:srcRect/>
                <a:stretch/>
              </p:blipFill>
              <p:spPr>
                <a:xfrm>
                  <a:off x="6479812" y="1609725"/>
                  <a:ext cx="158857" cy="114730"/>
                </a:xfrm>
                <a:prstGeom prst="rect">
                  <a:avLst/>
                </a:prstGeom>
                <a:noFill/>
                <a:ln>
                  <a:noFill/>
                </a:ln>
              </p:spPr>
            </p:pic>
            <p:pic>
              <p:nvPicPr>
                <p:cNvPr id="145" name="Google Shape;344;p8" descr="A screenshot of a video game&#10;&#10;Description automatically generated with medium confidence">
                  <a:extLst>
                    <a:ext uri="{FF2B5EF4-FFF2-40B4-BE49-F238E27FC236}">
                      <a16:creationId xmlns:a16="http://schemas.microsoft.com/office/drawing/2014/main" id="{D0F929EB-A68F-8A14-5D23-95F1B1D15537}"/>
                    </a:ext>
                  </a:extLst>
                </p:cNvPr>
                <p:cNvPicPr preferRelativeResize="0"/>
                <p:nvPr/>
              </p:nvPicPr>
              <p:blipFill rotWithShape="1">
                <a:blip r:embed="rId21" cstate="email">
                  <a:alphaModFix/>
                  <a:extLst>
                    <a:ext uri="{28A0092B-C50C-407E-A947-70E740481C1C}">
                      <a14:useLocalDpi xmlns:a14="http://schemas.microsoft.com/office/drawing/2010/main"/>
                    </a:ext>
                  </a:extLst>
                </a:blip>
                <a:srcRect/>
                <a:stretch/>
              </p:blipFill>
              <p:spPr>
                <a:xfrm>
                  <a:off x="6660300" y="1767625"/>
                  <a:ext cx="584200" cy="152400"/>
                </a:xfrm>
                <a:prstGeom prst="rect">
                  <a:avLst/>
                </a:prstGeom>
                <a:noFill/>
                <a:ln>
                  <a:noFill/>
                </a:ln>
              </p:spPr>
            </p:pic>
            <p:sp>
              <p:nvSpPr>
                <p:cNvPr id="146" name="Google Shape;345;p8">
                  <a:extLst>
                    <a:ext uri="{FF2B5EF4-FFF2-40B4-BE49-F238E27FC236}">
                      <a16:creationId xmlns:a16="http://schemas.microsoft.com/office/drawing/2014/main" id="{41BE437E-7A87-DC47-C85B-3118B473B234}"/>
                    </a:ext>
                  </a:extLst>
                </p:cNvPr>
                <p:cNvSpPr txBox="1"/>
                <p:nvPr/>
              </p:nvSpPr>
              <p:spPr>
                <a:xfrm>
                  <a:off x="6572492" y="1525405"/>
                  <a:ext cx="785150" cy="24622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C3E7FE"/>
                      </a:solidFill>
                      <a:effectLst/>
                      <a:uLnTx/>
                      <a:uFillTx/>
                      <a:latin typeface="Arial Narrow"/>
                      <a:ea typeface="Arial Narrow"/>
                      <a:cs typeface="Arial Narrow"/>
                      <a:sym typeface="Arial Narrow"/>
                    </a:rPr>
                    <a:t>LANDSAT 8</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8" name="Google Shape;346;p8">
                <a:extLst>
                  <a:ext uri="{FF2B5EF4-FFF2-40B4-BE49-F238E27FC236}">
                    <a16:creationId xmlns:a16="http://schemas.microsoft.com/office/drawing/2014/main" id="{84C5AF8C-50E3-C760-7B5D-1C50C81A2EA4}"/>
                  </a:ext>
                </a:extLst>
              </p:cNvPr>
              <p:cNvGrpSpPr/>
              <p:nvPr/>
            </p:nvGrpSpPr>
            <p:grpSpPr>
              <a:xfrm>
                <a:off x="6019800" y="1027253"/>
                <a:ext cx="694550" cy="450672"/>
                <a:chOff x="6019800" y="1027253"/>
                <a:chExt cx="694550" cy="450672"/>
              </a:xfrm>
            </p:grpSpPr>
            <p:pic>
              <p:nvPicPr>
                <p:cNvPr id="141" name="Google Shape;347;p8" descr="A picture containing window, building, wheel&#10;&#10;Description automatically generated">
                  <a:extLst>
                    <a:ext uri="{FF2B5EF4-FFF2-40B4-BE49-F238E27FC236}">
                      <a16:creationId xmlns:a16="http://schemas.microsoft.com/office/drawing/2014/main" id="{CCA559D8-B4BB-FE27-8B82-74A19479DB49}"/>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6019800" y="1089025"/>
                  <a:ext cx="111126" cy="111126"/>
                </a:xfrm>
                <a:prstGeom prst="rect">
                  <a:avLst/>
                </a:prstGeom>
                <a:noFill/>
                <a:ln>
                  <a:noFill/>
                </a:ln>
              </p:spPr>
            </p:pic>
            <p:pic>
              <p:nvPicPr>
                <p:cNvPr id="142" name="Google Shape;348;p8" descr="A picture containing satellite, transport&#10;&#10;Description automatically generated">
                  <a:extLst>
                    <a:ext uri="{FF2B5EF4-FFF2-40B4-BE49-F238E27FC236}">
                      <a16:creationId xmlns:a16="http://schemas.microsoft.com/office/drawing/2014/main" id="{06D8005C-3319-1F79-835E-6C0C06F6782D}"/>
                    </a:ext>
                  </a:extLst>
                </p:cNvPr>
                <p:cNvPicPr preferRelativeResize="0"/>
                <p:nvPr/>
              </p:nvPicPr>
              <p:blipFill rotWithShape="1">
                <a:blip r:embed="rId22" cstate="email">
                  <a:alphaModFix/>
                  <a:extLst>
                    <a:ext uri="{28A0092B-C50C-407E-A947-70E740481C1C}">
                      <a14:useLocalDpi xmlns:a14="http://schemas.microsoft.com/office/drawing/2010/main"/>
                    </a:ext>
                  </a:extLst>
                </a:blip>
                <a:srcRect/>
                <a:stretch/>
              </p:blipFill>
              <p:spPr>
                <a:xfrm>
                  <a:off x="6193650" y="1223925"/>
                  <a:ext cx="520700" cy="254000"/>
                </a:xfrm>
                <a:prstGeom prst="rect">
                  <a:avLst/>
                </a:prstGeom>
                <a:noFill/>
                <a:ln>
                  <a:noFill/>
                </a:ln>
              </p:spPr>
            </p:pic>
            <p:sp>
              <p:nvSpPr>
                <p:cNvPr id="143" name="Google Shape;349;p8">
                  <a:extLst>
                    <a:ext uri="{FF2B5EF4-FFF2-40B4-BE49-F238E27FC236}">
                      <a16:creationId xmlns:a16="http://schemas.microsoft.com/office/drawing/2014/main" id="{31D08E07-1BE5-4AFE-CECF-3043780F0ADB}"/>
                    </a:ext>
                  </a:extLst>
                </p:cNvPr>
                <p:cNvSpPr txBox="1"/>
                <p:nvPr/>
              </p:nvSpPr>
              <p:spPr>
                <a:xfrm>
                  <a:off x="6068992" y="1027253"/>
                  <a:ext cx="428264" cy="24622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C3E7FE"/>
                      </a:solidFill>
                      <a:effectLst/>
                      <a:uLnTx/>
                      <a:uFillTx/>
                      <a:latin typeface="Arial Narrow"/>
                      <a:ea typeface="Arial Narrow"/>
                      <a:cs typeface="Arial Narrow"/>
                      <a:sym typeface="Arial Narrow"/>
                    </a:rPr>
                    <a:t>GPM</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9" name="Google Shape;350;p8">
                <a:extLst>
                  <a:ext uri="{FF2B5EF4-FFF2-40B4-BE49-F238E27FC236}">
                    <a16:creationId xmlns:a16="http://schemas.microsoft.com/office/drawing/2014/main" id="{50B33657-D296-7268-095D-14E96AD902AF}"/>
                  </a:ext>
                </a:extLst>
              </p:cNvPr>
              <p:cNvGrpSpPr/>
              <p:nvPr/>
            </p:nvGrpSpPr>
            <p:grpSpPr>
              <a:xfrm>
                <a:off x="5302168" y="679048"/>
                <a:ext cx="762082" cy="411527"/>
                <a:chOff x="5302168" y="679048"/>
                <a:chExt cx="762082" cy="411527"/>
              </a:xfrm>
            </p:grpSpPr>
            <p:pic>
              <p:nvPicPr>
                <p:cNvPr id="139" name="Google Shape;351;p8" descr="A picture containing transport, satellite&#10;&#10;Description automatically generated">
                  <a:extLst>
                    <a:ext uri="{FF2B5EF4-FFF2-40B4-BE49-F238E27FC236}">
                      <a16:creationId xmlns:a16="http://schemas.microsoft.com/office/drawing/2014/main" id="{3426C791-A067-E4F8-AAD3-141026F1BCF9}"/>
                    </a:ext>
                  </a:extLst>
                </p:cNvPr>
                <p:cNvPicPr preferRelativeResize="0"/>
                <p:nvPr/>
              </p:nvPicPr>
              <p:blipFill rotWithShape="1">
                <a:blip r:embed="rId23" cstate="email">
                  <a:alphaModFix/>
                  <a:extLst>
                    <a:ext uri="{28A0092B-C50C-407E-A947-70E740481C1C}">
                      <a14:useLocalDpi xmlns:a14="http://schemas.microsoft.com/office/drawing/2010/main"/>
                    </a:ext>
                  </a:extLst>
                </a:blip>
                <a:srcRect/>
                <a:stretch/>
              </p:blipFill>
              <p:spPr>
                <a:xfrm>
                  <a:off x="5378450" y="874675"/>
                  <a:ext cx="685800" cy="215900"/>
                </a:xfrm>
                <a:prstGeom prst="rect">
                  <a:avLst/>
                </a:prstGeom>
                <a:noFill/>
                <a:ln>
                  <a:noFill/>
                </a:ln>
              </p:spPr>
            </p:pic>
            <p:sp>
              <p:nvSpPr>
                <p:cNvPr id="140" name="Google Shape;352;p8">
                  <a:extLst>
                    <a:ext uri="{FF2B5EF4-FFF2-40B4-BE49-F238E27FC236}">
                      <a16:creationId xmlns:a16="http://schemas.microsoft.com/office/drawing/2014/main" id="{D325F55B-7EC0-E154-8C1C-F538E0EB654E}"/>
                    </a:ext>
                  </a:extLst>
                </p:cNvPr>
                <p:cNvSpPr txBox="1"/>
                <p:nvPr/>
              </p:nvSpPr>
              <p:spPr>
                <a:xfrm>
                  <a:off x="5302168" y="679048"/>
                  <a:ext cx="539188" cy="24622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C3E7FE"/>
                      </a:solidFill>
                      <a:effectLst/>
                      <a:uLnTx/>
                      <a:uFillTx/>
                      <a:latin typeface="Arial Narrow"/>
                      <a:ea typeface="Arial Narrow"/>
                      <a:cs typeface="Arial Narrow"/>
                      <a:sym typeface="Arial Narrow"/>
                    </a:rPr>
                    <a:t>OCO-2</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0" name="Google Shape;353;p8">
                <a:extLst>
                  <a:ext uri="{FF2B5EF4-FFF2-40B4-BE49-F238E27FC236}">
                    <a16:creationId xmlns:a16="http://schemas.microsoft.com/office/drawing/2014/main" id="{8BF6B1B9-EA1E-3BDD-16B0-C0E3DC0D7004}"/>
                  </a:ext>
                </a:extLst>
              </p:cNvPr>
              <p:cNvGrpSpPr/>
              <p:nvPr/>
            </p:nvGrpSpPr>
            <p:grpSpPr>
              <a:xfrm>
                <a:off x="4622157" y="420547"/>
                <a:ext cx="592743" cy="562078"/>
                <a:chOff x="4622157" y="420547"/>
                <a:chExt cx="592743" cy="562078"/>
              </a:xfrm>
            </p:grpSpPr>
            <p:pic>
              <p:nvPicPr>
                <p:cNvPr id="137" name="Google Shape;354;p8" descr="A close-up of a planet&#10;&#10;Description automatically generated with low confidence">
                  <a:extLst>
                    <a:ext uri="{FF2B5EF4-FFF2-40B4-BE49-F238E27FC236}">
                      <a16:creationId xmlns:a16="http://schemas.microsoft.com/office/drawing/2014/main" id="{38F21010-273F-F87C-E788-26B7718A2480}"/>
                    </a:ext>
                  </a:extLst>
                </p:cNvPr>
                <p:cNvPicPr preferRelativeResize="0"/>
                <p:nvPr/>
              </p:nvPicPr>
              <p:blipFill rotWithShape="1">
                <a:blip r:embed="rId24" cstate="email">
                  <a:alphaModFix/>
                  <a:extLst>
                    <a:ext uri="{28A0092B-C50C-407E-A947-70E740481C1C}">
                      <a14:useLocalDpi xmlns:a14="http://schemas.microsoft.com/office/drawing/2010/main"/>
                    </a:ext>
                  </a:extLst>
                </a:blip>
                <a:srcRect/>
                <a:stretch/>
              </p:blipFill>
              <p:spPr>
                <a:xfrm>
                  <a:off x="4922800" y="525425"/>
                  <a:ext cx="292100" cy="457200"/>
                </a:xfrm>
                <a:prstGeom prst="rect">
                  <a:avLst/>
                </a:prstGeom>
                <a:noFill/>
                <a:ln>
                  <a:noFill/>
                </a:ln>
              </p:spPr>
            </p:pic>
            <p:sp>
              <p:nvSpPr>
                <p:cNvPr id="138" name="Google Shape;355;p8">
                  <a:extLst>
                    <a:ext uri="{FF2B5EF4-FFF2-40B4-BE49-F238E27FC236}">
                      <a16:creationId xmlns:a16="http://schemas.microsoft.com/office/drawing/2014/main" id="{171DD955-D4B9-C5BB-5227-BB7EE4EEDBAE}"/>
                    </a:ext>
                  </a:extLst>
                </p:cNvPr>
                <p:cNvSpPr txBox="1"/>
                <p:nvPr/>
              </p:nvSpPr>
              <p:spPr>
                <a:xfrm>
                  <a:off x="4622157" y="420547"/>
                  <a:ext cx="539188" cy="24622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C3E7FE"/>
                      </a:solidFill>
                      <a:effectLst/>
                      <a:uLnTx/>
                      <a:uFillTx/>
                      <a:latin typeface="Arial Narrow"/>
                      <a:ea typeface="Arial Narrow"/>
                      <a:cs typeface="Arial Narrow"/>
                      <a:sym typeface="Arial Narrow"/>
                    </a:rPr>
                    <a:t>SMAP</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1" name="Google Shape;356;p8">
                <a:extLst>
                  <a:ext uri="{FF2B5EF4-FFF2-40B4-BE49-F238E27FC236}">
                    <a16:creationId xmlns:a16="http://schemas.microsoft.com/office/drawing/2014/main" id="{15FB3C48-3AAF-D52D-1FFF-8989145D15D4}"/>
                  </a:ext>
                </a:extLst>
              </p:cNvPr>
              <p:cNvGrpSpPr/>
              <p:nvPr/>
            </p:nvGrpSpPr>
            <p:grpSpPr>
              <a:xfrm>
                <a:off x="3733800" y="250785"/>
                <a:ext cx="1042686" cy="543740"/>
                <a:chOff x="3733800" y="250785"/>
                <a:chExt cx="1042686" cy="543740"/>
              </a:xfrm>
            </p:grpSpPr>
            <p:pic>
              <p:nvPicPr>
                <p:cNvPr id="134" name="Google Shape;357;p8" descr="A black and white image of a person's face&#10;&#10;Description automatically generated with low confidence">
                  <a:extLst>
                    <a:ext uri="{FF2B5EF4-FFF2-40B4-BE49-F238E27FC236}">
                      <a16:creationId xmlns:a16="http://schemas.microsoft.com/office/drawing/2014/main" id="{CEC542DF-5FFA-B9D3-A179-86C7B08FF536}"/>
                    </a:ext>
                  </a:extLst>
                </p:cNvPr>
                <p:cNvPicPr preferRelativeResize="0"/>
                <p:nvPr/>
              </p:nvPicPr>
              <p:blipFill rotWithShape="1">
                <a:blip r:embed="rId13" cstate="email">
                  <a:alphaModFix/>
                  <a:extLst>
                    <a:ext uri="{28A0092B-C50C-407E-A947-70E740481C1C}">
                      <a14:useLocalDpi xmlns:a14="http://schemas.microsoft.com/office/drawing/2010/main"/>
                    </a:ext>
                  </a:extLst>
                </a:blip>
                <a:srcRect/>
                <a:stretch/>
              </p:blipFill>
              <p:spPr>
                <a:xfrm>
                  <a:off x="3733800" y="320675"/>
                  <a:ext cx="158857" cy="114730"/>
                </a:xfrm>
                <a:prstGeom prst="rect">
                  <a:avLst/>
                </a:prstGeom>
                <a:noFill/>
                <a:ln>
                  <a:noFill/>
                </a:ln>
              </p:spPr>
            </p:pic>
            <p:pic>
              <p:nvPicPr>
                <p:cNvPr id="135" name="Google Shape;358;p8">
                  <a:extLst>
                    <a:ext uri="{FF2B5EF4-FFF2-40B4-BE49-F238E27FC236}">
                      <a16:creationId xmlns:a16="http://schemas.microsoft.com/office/drawing/2014/main" id="{AF1ED642-7706-2B5A-ACCA-C5E507A73773}"/>
                    </a:ext>
                  </a:extLst>
                </p:cNvPr>
                <p:cNvPicPr preferRelativeResize="0"/>
                <p:nvPr/>
              </p:nvPicPr>
              <p:blipFill rotWithShape="1">
                <a:blip r:embed="rId25" cstate="email">
                  <a:alphaModFix/>
                  <a:extLst>
                    <a:ext uri="{28A0092B-C50C-407E-A947-70E740481C1C}">
                      <a14:useLocalDpi xmlns:a14="http://schemas.microsoft.com/office/drawing/2010/main"/>
                    </a:ext>
                  </a:extLst>
                </a:blip>
                <a:srcRect/>
                <a:stretch/>
              </p:blipFill>
              <p:spPr>
                <a:xfrm>
                  <a:off x="4013975" y="489725"/>
                  <a:ext cx="444500" cy="304800"/>
                </a:xfrm>
                <a:prstGeom prst="rect">
                  <a:avLst/>
                </a:prstGeom>
                <a:noFill/>
                <a:ln>
                  <a:noFill/>
                </a:ln>
              </p:spPr>
            </p:pic>
            <p:sp>
              <p:nvSpPr>
                <p:cNvPr id="136" name="Google Shape;359;p8">
                  <a:extLst>
                    <a:ext uri="{FF2B5EF4-FFF2-40B4-BE49-F238E27FC236}">
                      <a16:creationId xmlns:a16="http://schemas.microsoft.com/office/drawing/2014/main" id="{920EB132-E39E-414E-5210-93648DC9D614}"/>
                    </a:ext>
                  </a:extLst>
                </p:cNvPr>
                <p:cNvSpPr txBox="1"/>
                <p:nvPr/>
              </p:nvSpPr>
              <p:spPr>
                <a:xfrm>
                  <a:off x="3823504" y="250785"/>
                  <a:ext cx="952982" cy="24622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C3E7FE"/>
                      </a:solidFill>
                      <a:effectLst/>
                      <a:uLnTx/>
                      <a:uFillTx/>
                      <a:latin typeface="Arial Narrow"/>
                      <a:ea typeface="Arial Narrow"/>
                      <a:cs typeface="Arial Narrow"/>
                      <a:sym typeface="Arial Narrow"/>
                    </a:rPr>
                    <a:t>NISTAR, EPIC</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2" name="Google Shape;360;p8">
                <a:extLst>
                  <a:ext uri="{FF2B5EF4-FFF2-40B4-BE49-F238E27FC236}">
                    <a16:creationId xmlns:a16="http://schemas.microsoft.com/office/drawing/2014/main" id="{2E65EB48-6E8A-EC44-A5AB-EDAE242A66D3}"/>
                  </a:ext>
                </a:extLst>
              </p:cNvPr>
              <p:cNvGrpSpPr/>
              <p:nvPr/>
            </p:nvGrpSpPr>
            <p:grpSpPr>
              <a:xfrm>
                <a:off x="2877273" y="264289"/>
                <a:ext cx="870077" cy="446911"/>
                <a:chOff x="2877273" y="264289"/>
                <a:chExt cx="870077" cy="446911"/>
              </a:xfrm>
            </p:grpSpPr>
            <p:pic>
              <p:nvPicPr>
                <p:cNvPr id="132" name="Google Shape;361;p8" descr="A screenshot of a computer&#10;&#10;Description automatically generated with medium confidence">
                  <a:extLst>
                    <a:ext uri="{FF2B5EF4-FFF2-40B4-BE49-F238E27FC236}">
                      <a16:creationId xmlns:a16="http://schemas.microsoft.com/office/drawing/2014/main" id="{9A1B9B88-5635-FDE4-3A70-4BE7D47D8A5F}"/>
                    </a:ext>
                  </a:extLst>
                </p:cNvPr>
                <p:cNvPicPr preferRelativeResize="0"/>
                <p:nvPr/>
              </p:nvPicPr>
              <p:blipFill rotWithShape="1">
                <a:blip r:embed="rId26" cstate="email">
                  <a:alphaModFix/>
                  <a:extLst>
                    <a:ext uri="{28A0092B-C50C-407E-A947-70E740481C1C}">
                      <a14:useLocalDpi xmlns:a14="http://schemas.microsoft.com/office/drawing/2010/main"/>
                    </a:ext>
                  </a:extLst>
                </a:blip>
                <a:srcRect/>
                <a:stretch/>
              </p:blipFill>
              <p:spPr>
                <a:xfrm>
                  <a:off x="2972650" y="533400"/>
                  <a:ext cx="774700" cy="177800"/>
                </a:xfrm>
                <a:prstGeom prst="rect">
                  <a:avLst/>
                </a:prstGeom>
                <a:noFill/>
                <a:ln>
                  <a:noFill/>
                </a:ln>
              </p:spPr>
            </p:pic>
            <p:sp>
              <p:nvSpPr>
                <p:cNvPr id="133" name="Google Shape;362;p8">
                  <a:extLst>
                    <a:ext uri="{FF2B5EF4-FFF2-40B4-BE49-F238E27FC236}">
                      <a16:creationId xmlns:a16="http://schemas.microsoft.com/office/drawing/2014/main" id="{9E55C668-B4C2-0243-E61F-DC933AD2E71D}"/>
                    </a:ext>
                  </a:extLst>
                </p:cNvPr>
                <p:cNvSpPr txBox="1"/>
                <p:nvPr/>
              </p:nvSpPr>
              <p:spPr>
                <a:xfrm>
                  <a:off x="2877273" y="264289"/>
                  <a:ext cx="822767" cy="24622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C3E7FE"/>
                      </a:solidFill>
                      <a:effectLst/>
                      <a:uLnTx/>
                      <a:uFillTx/>
                      <a:latin typeface="Arial Narrow"/>
                      <a:ea typeface="Arial Narrow"/>
                      <a:cs typeface="Arial Narrow"/>
                      <a:sym typeface="Arial Narrow"/>
                    </a:rPr>
                    <a:t>CYGNSS (8)</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3" name="Google Shape;363;p8">
                <a:extLst>
                  <a:ext uri="{FF2B5EF4-FFF2-40B4-BE49-F238E27FC236}">
                    <a16:creationId xmlns:a16="http://schemas.microsoft.com/office/drawing/2014/main" id="{E458B67A-D8FE-C623-D64B-D2A6E77B2B74}"/>
                  </a:ext>
                </a:extLst>
              </p:cNvPr>
              <p:cNvSpPr txBox="1"/>
              <p:nvPr/>
            </p:nvSpPr>
            <p:spPr>
              <a:xfrm>
                <a:off x="2144774" y="2314066"/>
                <a:ext cx="497711" cy="24622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C3E7FE"/>
                    </a:solidFill>
                    <a:effectLst/>
                    <a:uLnTx/>
                    <a:uFillTx/>
                    <a:latin typeface="Arial Narrow"/>
                    <a:ea typeface="Arial Narrow"/>
                    <a:cs typeface="Arial Narrow"/>
                    <a:sym typeface="Arial Narrow"/>
                  </a:rPr>
                  <a:t>GEDI</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4" name="Google Shape;364;p8">
                <a:extLst>
                  <a:ext uri="{FF2B5EF4-FFF2-40B4-BE49-F238E27FC236}">
                    <a16:creationId xmlns:a16="http://schemas.microsoft.com/office/drawing/2014/main" id="{B9B9DBA7-E65E-87C6-25FD-557C60D55907}"/>
                  </a:ext>
                </a:extLst>
              </p:cNvPr>
              <p:cNvGrpSpPr/>
              <p:nvPr/>
            </p:nvGrpSpPr>
            <p:grpSpPr>
              <a:xfrm>
                <a:off x="1962874" y="1815744"/>
                <a:ext cx="834342" cy="316523"/>
                <a:chOff x="1912716" y="2331160"/>
                <a:chExt cx="834342" cy="316523"/>
              </a:xfrm>
            </p:grpSpPr>
            <p:pic>
              <p:nvPicPr>
                <p:cNvPr id="130" name="Google Shape;365;p8">
                  <a:extLst>
                    <a:ext uri="{FF2B5EF4-FFF2-40B4-BE49-F238E27FC236}">
                      <a16:creationId xmlns:a16="http://schemas.microsoft.com/office/drawing/2014/main" id="{1D0836CD-82D7-89F1-121E-258629620490}"/>
                    </a:ext>
                  </a:extLst>
                </p:cNvPr>
                <p:cNvPicPr preferRelativeResize="0"/>
                <p:nvPr/>
              </p:nvPicPr>
              <p:blipFill rotWithShape="1">
                <a:blip r:embed="rId27" cstate="email">
                  <a:alphaModFix/>
                  <a:extLst>
                    <a:ext uri="{28A0092B-C50C-407E-A947-70E740481C1C}">
                      <a14:useLocalDpi xmlns:a14="http://schemas.microsoft.com/office/drawing/2010/main"/>
                    </a:ext>
                  </a:extLst>
                </a:blip>
                <a:srcRect/>
                <a:stretch/>
              </p:blipFill>
              <p:spPr>
                <a:xfrm>
                  <a:off x="2040150" y="2331160"/>
                  <a:ext cx="172954" cy="100890"/>
                </a:xfrm>
                <a:prstGeom prst="rect">
                  <a:avLst/>
                </a:prstGeom>
                <a:noFill/>
                <a:ln>
                  <a:noFill/>
                </a:ln>
              </p:spPr>
            </p:pic>
            <p:sp>
              <p:nvSpPr>
                <p:cNvPr id="131" name="Google Shape;366;p8">
                  <a:extLst>
                    <a:ext uri="{FF2B5EF4-FFF2-40B4-BE49-F238E27FC236}">
                      <a16:creationId xmlns:a16="http://schemas.microsoft.com/office/drawing/2014/main" id="{62AB2892-EE55-B207-9F68-B6935CA2FE45}"/>
                    </a:ext>
                  </a:extLst>
                </p:cNvPr>
                <p:cNvSpPr txBox="1"/>
                <p:nvPr/>
              </p:nvSpPr>
              <p:spPr>
                <a:xfrm>
                  <a:off x="1912716" y="2414286"/>
                  <a:ext cx="834342" cy="23339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1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C3E7FE"/>
                      </a:solidFill>
                      <a:effectLst/>
                      <a:uLnTx/>
                      <a:uFillTx/>
                      <a:latin typeface="Arial Narrow"/>
                      <a:ea typeface="Arial Narrow"/>
                      <a:cs typeface="Arial Narrow"/>
                      <a:sym typeface="Arial Narrow"/>
                    </a:rPr>
                    <a:t>ECOSTRESS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5" name="Google Shape;367;p8">
                <a:extLst>
                  <a:ext uri="{FF2B5EF4-FFF2-40B4-BE49-F238E27FC236}">
                    <a16:creationId xmlns:a16="http://schemas.microsoft.com/office/drawing/2014/main" id="{FD42C24F-13C4-CA58-092D-25E645022171}"/>
                  </a:ext>
                </a:extLst>
              </p:cNvPr>
              <p:cNvGrpSpPr/>
              <p:nvPr/>
            </p:nvGrpSpPr>
            <p:grpSpPr>
              <a:xfrm>
                <a:off x="880620" y="1312762"/>
                <a:ext cx="1218256" cy="669213"/>
                <a:chOff x="880620" y="1312762"/>
                <a:chExt cx="1218256" cy="669213"/>
              </a:xfrm>
            </p:grpSpPr>
            <p:pic>
              <p:nvPicPr>
                <p:cNvPr id="127" name="Google Shape;368;p8" descr="A picture containing window, building, wheel&#10;&#10;Description automatically generated">
                  <a:extLst>
                    <a:ext uri="{FF2B5EF4-FFF2-40B4-BE49-F238E27FC236}">
                      <a16:creationId xmlns:a16="http://schemas.microsoft.com/office/drawing/2014/main" id="{0EB278ED-98FC-2DDA-0445-EB45ED5D2DFB}"/>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880620" y="1371600"/>
                  <a:ext cx="111126" cy="111126"/>
                </a:xfrm>
                <a:prstGeom prst="rect">
                  <a:avLst/>
                </a:prstGeom>
                <a:noFill/>
                <a:ln>
                  <a:noFill/>
                </a:ln>
              </p:spPr>
            </p:pic>
            <p:pic>
              <p:nvPicPr>
                <p:cNvPr id="128" name="Google Shape;369;p8" descr="A picture containing text&#10;&#10;Description automatically generated">
                  <a:extLst>
                    <a:ext uri="{FF2B5EF4-FFF2-40B4-BE49-F238E27FC236}">
                      <a16:creationId xmlns:a16="http://schemas.microsoft.com/office/drawing/2014/main" id="{11B27FBB-0ED7-C969-95E1-38D97F6746DB}"/>
                    </a:ext>
                  </a:extLst>
                </p:cNvPr>
                <p:cNvPicPr preferRelativeResize="0"/>
                <p:nvPr/>
              </p:nvPicPr>
              <p:blipFill rotWithShape="1">
                <a:blip r:embed="rId28" cstate="email">
                  <a:alphaModFix/>
                  <a:extLst>
                    <a:ext uri="{28A0092B-C50C-407E-A947-70E740481C1C}">
                      <a14:useLocalDpi xmlns:a14="http://schemas.microsoft.com/office/drawing/2010/main"/>
                    </a:ext>
                  </a:extLst>
                </a:blip>
                <a:srcRect/>
                <a:stretch/>
              </p:blipFill>
              <p:spPr>
                <a:xfrm>
                  <a:off x="962800" y="1702575"/>
                  <a:ext cx="558800" cy="279400"/>
                </a:xfrm>
                <a:prstGeom prst="rect">
                  <a:avLst/>
                </a:prstGeom>
                <a:noFill/>
                <a:ln>
                  <a:noFill/>
                </a:ln>
              </p:spPr>
            </p:pic>
            <p:sp>
              <p:nvSpPr>
                <p:cNvPr id="129" name="Google Shape;370;p8">
                  <a:extLst>
                    <a:ext uri="{FF2B5EF4-FFF2-40B4-BE49-F238E27FC236}">
                      <a16:creationId xmlns:a16="http://schemas.microsoft.com/office/drawing/2014/main" id="{9E442A83-3CF9-F848-F767-9E1EFE8EA5D7}"/>
                    </a:ext>
                  </a:extLst>
                </p:cNvPr>
                <p:cNvSpPr txBox="1"/>
                <p:nvPr/>
              </p:nvSpPr>
              <p:spPr>
                <a:xfrm>
                  <a:off x="933691" y="1312762"/>
                  <a:ext cx="1165185" cy="37446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1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C3E7FE"/>
                      </a:solidFill>
                      <a:effectLst/>
                      <a:uLnTx/>
                      <a:uFillTx/>
                      <a:latin typeface="Arial Narrow"/>
                      <a:ea typeface="Arial Narrow"/>
                      <a:cs typeface="Arial Narrow"/>
                      <a:sym typeface="Arial Narrow"/>
                    </a:rPr>
                    <a:t>SENTINEL-6</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1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C3E7FE"/>
                      </a:solidFill>
                      <a:effectLst/>
                      <a:uLnTx/>
                      <a:uFillTx/>
                      <a:latin typeface="Arial Narrow"/>
                      <a:ea typeface="Arial Narrow"/>
                      <a:cs typeface="Arial Narrow"/>
                      <a:sym typeface="Arial Narrow"/>
                    </a:rPr>
                    <a:t>MICHAEL FREILICH</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pSp>
          <p:grpSp>
            <p:nvGrpSpPr>
              <p:cNvPr id="36" name="Google Shape;371;p8">
                <a:extLst>
                  <a:ext uri="{FF2B5EF4-FFF2-40B4-BE49-F238E27FC236}">
                    <a16:creationId xmlns:a16="http://schemas.microsoft.com/office/drawing/2014/main" id="{2AD6AD3C-0CB6-3C9D-4E59-564F542AB428}"/>
                  </a:ext>
                </a:extLst>
              </p:cNvPr>
              <p:cNvGrpSpPr/>
              <p:nvPr/>
            </p:nvGrpSpPr>
            <p:grpSpPr>
              <a:xfrm>
                <a:off x="3543300" y="5218562"/>
                <a:ext cx="723900" cy="520700"/>
                <a:chOff x="1069975" y="2565400"/>
                <a:chExt cx="723900" cy="520700"/>
              </a:xfrm>
            </p:grpSpPr>
            <p:pic>
              <p:nvPicPr>
                <p:cNvPr id="124" name="Google Shape;372;p8" descr="A picture containing window, building, wheel&#10;&#10;Description automatically generated">
                  <a:extLst>
                    <a:ext uri="{FF2B5EF4-FFF2-40B4-BE49-F238E27FC236}">
                      <a16:creationId xmlns:a16="http://schemas.microsoft.com/office/drawing/2014/main" id="{00DAC651-FF70-8BD5-7CB4-FDB54C196CA1}"/>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069975" y="2743200"/>
                  <a:ext cx="111126" cy="111126"/>
                </a:xfrm>
                <a:prstGeom prst="rect">
                  <a:avLst/>
                </a:prstGeom>
                <a:noFill/>
                <a:ln>
                  <a:noFill/>
                </a:ln>
              </p:spPr>
            </p:pic>
            <p:pic>
              <p:nvPicPr>
                <p:cNvPr id="125" name="Google Shape;373;p8">
                  <a:extLst>
                    <a:ext uri="{FF2B5EF4-FFF2-40B4-BE49-F238E27FC236}">
                      <a16:creationId xmlns:a16="http://schemas.microsoft.com/office/drawing/2014/main" id="{C8599A45-1388-18BB-7D6B-E953B9ABD620}"/>
                    </a:ext>
                  </a:extLst>
                </p:cNvPr>
                <p:cNvPicPr preferRelativeResize="0"/>
                <p:nvPr/>
              </p:nvPicPr>
              <p:blipFill rotWithShape="1">
                <a:blip r:embed="rId29" cstate="email">
                  <a:alphaModFix/>
                  <a:extLst>
                    <a:ext uri="{28A0092B-C50C-407E-A947-70E740481C1C}">
                      <a14:useLocalDpi xmlns:a14="http://schemas.microsoft.com/office/drawing/2010/main"/>
                    </a:ext>
                  </a:extLst>
                </a:blip>
                <a:srcRect/>
                <a:stretch/>
              </p:blipFill>
              <p:spPr>
                <a:xfrm>
                  <a:off x="1476375" y="2565400"/>
                  <a:ext cx="317500" cy="520700"/>
                </a:xfrm>
                <a:prstGeom prst="rect">
                  <a:avLst/>
                </a:prstGeom>
                <a:noFill/>
                <a:ln>
                  <a:noFill/>
                </a:ln>
              </p:spPr>
            </p:pic>
            <p:sp>
              <p:nvSpPr>
                <p:cNvPr id="126" name="Google Shape;374;p8">
                  <a:extLst>
                    <a:ext uri="{FF2B5EF4-FFF2-40B4-BE49-F238E27FC236}">
                      <a16:creationId xmlns:a16="http://schemas.microsoft.com/office/drawing/2014/main" id="{37886E65-70D5-7038-DA72-68EFC793E41E}"/>
                    </a:ext>
                  </a:extLst>
                </p:cNvPr>
                <p:cNvSpPr txBox="1"/>
                <p:nvPr/>
              </p:nvSpPr>
              <p:spPr>
                <a:xfrm>
                  <a:off x="1121779" y="2687256"/>
                  <a:ext cx="517967" cy="23339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1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C3E7FE"/>
                      </a:solidFill>
                      <a:effectLst/>
                      <a:uLnTx/>
                      <a:uFillTx/>
                      <a:latin typeface="Arial Narrow"/>
                      <a:ea typeface="Arial Narrow"/>
                      <a:cs typeface="Arial Narrow"/>
                      <a:sym typeface="Arial Narrow"/>
                    </a:rPr>
                    <a:t>NISAR</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7" name="Google Shape;375;p8">
                <a:extLst>
                  <a:ext uri="{FF2B5EF4-FFF2-40B4-BE49-F238E27FC236}">
                    <a16:creationId xmlns:a16="http://schemas.microsoft.com/office/drawing/2014/main" id="{343EBC59-0B6B-CB2F-220D-160724874B38}"/>
                  </a:ext>
                </a:extLst>
              </p:cNvPr>
              <p:cNvGrpSpPr/>
              <p:nvPr/>
            </p:nvGrpSpPr>
            <p:grpSpPr>
              <a:xfrm>
                <a:off x="660905" y="2043255"/>
                <a:ext cx="878792" cy="543499"/>
                <a:chOff x="946150" y="3241876"/>
                <a:chExt cx="878792" cy="543499"/>
              </a:xfrm>
            </p:grpSpPr>
            <p:pic>
              <p:nvPicPr>
                <p:cNvPr id="121" name="Google Shape;376;p8" descr="A black and white image of a person's face&#10;&#10;Description automatically generated with low confidence">
                  <a:extLst>
                    <a:ext uri="{FF2B5EF4-FFF2-40B4-BE49-F238E27FC236}">
                      <a16:creationId xmlns:a16="http://schemas.microsoft.com/office/drawing/2014/main" id="{61F476E2-2D3F-8C28-A1EF-2D65523A7AA3}"/>
                    </a:ext>
                  </a:extLst>
                </p:cNvPr>
                <p:cNvPicPr preferRelativeResize="0"/>
                <p:nvPr/>
              </p:nvPicPr>
              <p:blipFill rotWithShape="1">
                <a:blip r:embed="rId13" cstate="email">
                  <a:alphaModFix/>
                  <a:extLst>
                    <a:ext uri="{28A0092B-C50C-407E-A947-70E740481C1C}">
                      <a14:useLocalDpi xmlns:a14="http://schemas.microsoft.com/office/drawing/2010/main"/>
                    </a:ext>
                  </a:extLst>
                </a:blip>
                <a:srcRect/>
                <a:stretch/>
              </p:blipFill>
              <p:spPr>
                <a:xfrm>
                  <a:off x="946150" y="3309099"/>
                  <a:ext cx="158857" cy="114730"/>
                </a:xfrm>
                <a:prstGeom prst="rect">
                  <a:avLst/>
                </a:prstGeom>
                <a:noFill/>
                <a:ln>
                  <a:noFill/>
                </a:ln>
              </p:spPr>
            </p:pic>
            <p:pic>
              <p:nvPicPr>
                <p:cNvPr id="122" name="Google Shape;377;p8">
                  <a:extLst>
                    <a:ext uri="{FF2B5EF4-FFF2-40B4-BE49-F238E27FC236}">
                      <a16:creationId xmlns:a16="http://schemas.microsoft.com/office/drawing/2014/main" id="{9F898403-8C75-397C-99AA-8A82775605D5}"/>
                    </a:ext>
                  </a:extLst>
                </p:cNvPr>
                <p:cNvPicPr preferRelativeResize="0"/>
                <p:nvPr/>
              </p:nvPicPr>
              <p:blipFill rotWithShape="1">
                <a:blip r:embed="rId30" cstate="email">
                  <a:alphaModFix/>
                  <a:extLst>
                    <a:ext uri="{28A0092B-C50C-407E-A947-70E740481C1C}">
                      <a14:useLocalDpi xmlns:a14="http://schemas.microsoft.com/office/drawing/2010/main"/>
                    </a:ext>
                  </a:extLst>
                </a:blip>
                <a:srcRect/>
                <a:stretch/>
              </p:blipFill>
              <p:spPr>
                <a:xfrm>
                  <a:off x="1070750" y="3493275"/>
                  <a:ext cx="660400" cy="292100"/>
                </a:xfrm>
                <a:prstGeom prst="rect">
                  <a:avLst/>
                </a:prstGeom>
                <a:noFill/>
                <a:ln>
                  <a:noFill/>
                </a:ln>
              </p:spPr>
            </p:pic>
            <p:sp>
              <p:nvSpPr>
                <p:cNvPr id="123" name="Google Shape;378;p8">
                  <a:extLst>
                    <a:ext uri="{FF2B5EF4-FFF2-40B4-BE49-F238E27FC236}">
                      <a16:creationId xmlns:a16="http://schemas.microsoft.com/office/drawing/2014/main" id="{5C3085E5-4D03-408A-263E-80CB12138985}"/>
                    </a:ext>
                  </a:extLst>
                </p:cNvPr>
                <p:cNvSpPr txBox="1"/>
                <p:nvPr/>
              </p:nvSpPr>
              <p:spPr>
                <a:xfrm>
                  <a:off x="1047509" y="3241876"/>
                  <a:ext cx="777433" cy="23339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1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C3E7FE"/>
                      </a:solidFill>
                      <a:effectLst/>
                      <a:uLnTx/>
                      <a:uFillTx/>
                      <a:latin typeface="Arial Narrow"/>
                      <a:ea typeface="Arial Narrow"/>
                      <a:cs typeface="Arial Narrow"/>
                      <a:sym typeface="Arial Narrow"/>
                    </a:rPr>
                    <a:t>LANDSAT-9</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8" name="Google Shape;379;p8">
                <a:extLst>
                  <a:ext uri="{FF2B5EF4-FFF2-40B4-BE49-F238E27FC236}">
                    <a16:creationId xmlns:a16="http://schemas.microsoft.com/office/drawing/2014/main" id="{BEE8204A-C159-6E9C-BB09-619337212AA0}"/>
                  </a:ext>
                </a:extLst>
              </p:cNvPr>
              <p:cNvGrpSpPr/>
              <p:nvPr/>
            </p:nvGrpSpPr>
            <p:grpSpPr>
              <a:xfrm>
                <a:off x="2629956" y="3695012"/>
                <a:ext cx="872924" cy="307404"/>
                <a:chOff x="2638063" y="3709950"/>
                <a:chExt cx="872924" cy="307404"/>
              </a:xfrm>
            </p:grpSpPr>
            <p:pic>
              <p:nvPicPr>
                <p:cNvPr id="119" name="Google Shape;380;p8">
                  <a:extLst>
                    <a:ext uri="{FF2B5EF4-FFF2-40B4-BE49-F238E27FC236}">
                      <a16:creationId xmlns:a16="http://schemas.microsoft.com/office/drawing/2014/main" id="{65E2DE58-B09A-A4BE-951B-22C091B713DB}"/>
                    </a:ext>
                  </a:extLst>
                </p:cNvPr>
                <p:cNvPicPr preferRelativeResize="0"/>
                <p:nvPr/>
              </p:nvPicPr>
              <p:blipFill rotWithShape="1">
                <a:blip r:embed="rId31" cstate="email">
                  <a:alphaModFix/>
                  <a:extLst>
                    <a:ext uri="{28A0092B-C50C-407E-A947-70E740481C1C}">
                      <a14:useLocalDpi xmlns:a14="http://schemas.microsoft.com/office/drawing/2010/main"/>
                    </a:ext>
                  </a:extLst>
                </a:blip>
                <a:srcRect/>
                <a:stretch/>
              </p:blipFill>
              <p:spPr>
                <a:xfrm>
                  <a:off x="2665375" y="3709950"/>
                  <a:ext cx="165100" cy="88900"/>
                </a:xfrm>
                <a:prstGeom prst="rect">
                  <a:avLst/>
                </a:prstGeom>
                <a:noFill/>
                <a:ln>
                  <a:noFill/>
                </a:ln>
              </p:spPr>
            </p:pic>
            <p:sp>
              <p:nvSpPr>
                <p:cNvPr id="120" name="Google Shape;381;p8">
                  <a:extLst>
                    <a:ext uri="{FF2B5EF4-FFF2-40B4-BE49-F238E27FC236}">
                      <a16:creationId xmlns:a16="http://schemas.microsoft.com/office/drawing/2014/main" id="{F3114256-3D70-4A20-BD27-814BB449F88A}"/>
                    </a:ext>
                  </a:extLst>
                </p:cNvPr>
                <p:cNvSpPr txBox="1"/>
                <p:nvPr/>
              </p:nvSpPr>
              <p:spPr>
                <a:xfrm>
                  <a:off x="2638063" y="3783957"/>
                  <a:ext cx="872924" cy="23339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1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C3E7FE"/>
                      </a:solidFill>
                      <a:effectLst/>
                      <a:uLnTx/>
                      <a:uFillTx/>
                      <a:latin typeface="Arial Narrow"/>
                      <a:ea typeface="Arial Narrow"/>
                      <a:cs typeface="Arial Narrow"/>
                      <a:sym typeface="Arial Narrow"/>
                    </a:rPr>
                    <a:t>CLARREO-PF</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9" name="Google Shape;382;p8">
                <a:extLst>
                  <a:ext uri="{FF2B5EF4-FFF2-40B4-BE49-F238E27FC236}">
                    <a16:creationId xmlns:a16="http://schemas.microsoft.com/office/drawing/2014/main" id="{CD23579D-FF63-CB77-9E8F-340961331629}"/>
                  </a:ext>
                </a:extLst>
              </p:cNvPr>
              <p:cNvGrpSpPr/>
              <p:nvPr/>
            </p:nvGrpSpPr>
            <p:grpSpPr>
              <a:xfrm>
                <a:off x="2341849" y="1409704"/>
                <a:ext cx="622007" cy="233397"/>
                <a:chOff x="3074175" y="4068501"/>
                <a:chExt cx="622007" cy="233397"/>
              </a:xfrm>
            </p:grpSpPr>
            <p:pic>
              <p:nvPicPr>
                <p:cNvPr id="117" name="Google Shape;383;p8">
                  <a:extLst>
                    <a:ext uri="{FF2B5EF4-FFF2-40B4-BE49-F238E27FC236}">
                      <a16:creationId xmlns:a16="http://schemas.microsoft.com/office/drawing/2014/main" id="{9279634C-7163-6F6D-069C-56259746FC95}"/>
                    </a:ext>
                  </a:extLst>
                </p:cNvPr>
                <p:cNvPicPr preferRelativeResize="0"/>
                <p:nvPr/>
              </p:nvPicPr>
              <p:blipFill rotWithShape="1">
                <a:blip r:embed="rId32" cstate="email">
                  <a:alphaModFix/>
                  <a:extLst>
                    <a:ext uri="{28A0092B-C50C-407E-A947-70E740481C1C}">
                      <a14:useLocalDpi xmlns:a14="http://schemas.microsoft.com/office/drawing/2010/main"/>
                    </a:ext>
                  </a:extLst>
                </a:blip>
                <a:srcRect/>
                <a:stretch/>
              </p:blipFill>
              <p:spPr>
                <a:xfrm>
                  <a:off x="3074175" y="4137800"/>
                  <a:ext cx="165100" cy="88900"/>
                </a:xfrm>
                <a:prstGeom prst="rect">
                  <a:avLst/>
                </a:prstGeom>
                <a:noFill/>
                <a:ln>
                  <a:noFill/>
                </a:ln>
              </p:spPr>
            </p:pic>
            <p:sp>
              <p:nvSpPr>
                <p:cNvPr id="118" name="Google Shape;384;p8">
                  <a:extLst>
                    <a:ext uri="{FF2B5EF4-FFF2-40B4-BE49-F238E27FC236}">
                      <a16:creationId xmlns:a16="http://schemas.microsoft.com/office/drawing/2014/main" id="{3AAD8648-44E1-187A-6166-27F142E054F7}"/>
                    </a:ext>
                  </a:extLst>
                </p:cNvPr>
                <p:cNvSpPr txBox="1"/>
                <p:nvPr/>
              </p:nvSpPr>
              <p:spPr>
                <a:xfrm>
                  <a:off x="3182073" y="4068501"/>
                  <a:ext cx="514109" cy="23339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1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C3E7FE"/>
                      </a:solidFill>
                      <a:effectLst/>
                      <a:uLnTx/>
                      <a:uFillTx/>
                      <a:latin typeface="Arial Narrow"/>
                      <a:ea typeface="Arial Narrow"/>
                      <a:cs typeface="Arial Narrow"/>
                      <a:sym typeface="Arial Narrow"/>
                    </a:rPr>
                    <a:t>TSIS-1</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0" name="Google Shape;385;p8">
                <a:extLst>
                  <a:ext uri="{FF2B5EF4-FFF2-40B4-BE49-F238E27FC236}">
                    <a16:creationId xmlns:a16="http://schemas.microsoft.com/office/drawing/2014/main" id="{BAB0398F-19F2-5446-E02E-B36815CB2BD6}"/>
                  </a:ext>
                </a:extLst>
              </p:cNvPr>
              <p:cNvGrpSpPr/>
              <p:nvPr/>
            </p:nvGrpSpPr>
            <p:grpSpPr>
              <a:xfrm>
                <a:off x="1229387" y="3424934"/>
                <a:ext cx="662542" cy="466013"/>
                <a:chOff x="2735483" y="4513162"/>
                <a:chExt cx="662542" cy="466013"/>
              </a:xfrm>
            </p:grpSpPr>
            <p:pic>
              <p:nvPicPr>
                <p:cNvPr id="115" name="Google Shape;386;p8">
                  <a:extLst>
                    <a:ext uri="{FF2B5EF4-FFF2-40B4-BE49-F238E27FC236}">
                      <a16:creationId xmlns:a16="http://schemas.microsoft.com/office/drawing/2014/main" id="{C01BBC1E-8628-4920-6A16-AED5DF5BD0D8}"/>
                    </a:ext>
                  </a:extLst>
                </p:cNvPr>
                <p:cNvPicPr preferRelativeResize="0"/>
                <p:nvPr/>
              </p:nvPicPr>
              <p:blipFill rotWithShape="1">
                <a:blip r:embed="rId33" cstate="email">
                  <a:alphaModFix/>
                  <a:extLst>
                    <a:ext uri="{28A0092B-C50C-407E-A947-70E740481C1C}">
                      <a14:useLocalDpi xmlns:a14="http://schemas.microsoft.com/office/drawing/2010/main"/>
                    </a:ext>
                  </a:extLst>
                </a:blip>
                <a:srcRect/>
                <a:stretch/>
              </p:blipFill>
              <p:spPr>
                <a:xfrm>
                  <a:off x="2763025" y="4725175"/>
                  <a:ext cx="635000" cy="254000"/>
                </a:xfrm>
                <a:prstGeom prst="rect">
                  <a:avLst/>
                </a:prstGeom>
                <a:noFill/>
                <a:ln>
                  <a:noFill/>
                </a:ln>
              </p:spPr>
            </p:pic>
            <p:sp>
              <p:nvSpPr>
                <p:cNvPr id="116" name="Google Shape;387;p8">
                  <a:extLst>
                    <a:ext uri="{FF2B5EF4-FFF2-40B4-BE49-F238E27FC236}">
                      <a16:creationId xmlns:a16="http://schemas.microsoft.com/office/drawing/2014/main" id="{42C48BCC-F93B-44DD-611C-F566F8D17D9D}"/>
                    </a:ext>
                  </a:extLst>
                </p:cNvPr>
                <p:cNvSpPr txBox="1"/>
                <p:nvPr/>
              </p:nvSpPr>
              <p:spPr>
                <a:xfrm>
                  <a:off x="2735483" y="4513162"/>
                  <a:ext cx="578734" cy="23339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1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C3E7FE"/>
                      </a:solidFill>
                      <a:effectLst/>
                      <a:uLnTx/>
                      <a:uFillTx/>
                      <a:latin typeface="Arial Narrow"/>
                      <a:ea typeface="Arial Narrow"/>
                      <a:cs typeface="Arial Narrow"/>
                      <a:sym typeface="Arial Narrow"/>
                    </a:rPr>
                    <a:t>TEMPO</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1" name="Google Shape;388;p8">
                <a:extLst>
                  <a:ext uri="{FF2B5EF4-FFF2-40B4-BE49-F238E27FC236}">
                    <a16:creationId xmlns:a16="http://schemas.microsoft.com/office/drawing/2014/main" id="{203A118C-6187-D70E-FB5B-F9ABDF01AAB8}"/>
                  </a:ext>
                </a:extLst>
              </p:cNvPr>
              <p:cNvGrpSpPr/>
              <p:nvPr/>
            </p:nvGrpSpPr>
            <p:grpSpPr>
              <a:xfrm>
                <a:off x="3304168" y="936702"/>
                <a:ext cx="503700" cy="233397"/>
                <a:chOff x="3470275" y="4307712"/>
                <a:chExt cx="503700" cy="233397"/>
              </a:xfrm>
            </p:grpSpPr>
            <p:pic>
              <p:nvPicPr>
                <p:cNvPr id="113" name="Google Shape;389;p8">
                  <a:extLst>
                    <a:ext uri="{FF2B5EF4-FFF2-40B4-BE49-F238E27FC236}">
                      <a16:creationId xmlns:a16="http://schemas.microsoft.com/office/drawing/2014/main" id="{826348C2-205D-D1BC-6305-0032F022FCF1}"/>
                    </a:ext>
                  </a:extLst>
                </p:cNvPr>
                <p:cNvPicPr preferRelativeResize="0"/>
                <p:nvPr/>
              </p:nvPicPr>
              <p:blipFill rotWithShape="1">
                <a:blip r:embed="rId34" cstate="email">
                  <a:alphaModFix/>
                  <a:extLst>
                    <a:ext uri="{28A0092B-C50C-407E-A947-70E740481C1C}">
                      <a14:useLocalDpi xmlns:a14="http://schemas.microsoft.com/office/drawing/2010/main"/>
                    </a:ext>
                  </a:extLst>
                </a:blip>
                <a:srcRect/>
                <a:stretch/>
              </p:blipFill>
              <p:spPr>
                <a:xfrm>
                  <a:off x="3470275" y="4378325"/>
                  <a:ext cx="152400" cy="88900"/>
                </a:xfrm>
                <a:prstGeom prst="rect">
                  <a:avLst/>
                </a:prstGeom>
                <a:noFill/>
                <a:ln>
                  <a:noFill/>
                </a:ln>
              </p:spPr>
            </p:pic>
            <p:sp>
              <p:nvSpPr>
                <p:cNvPr id="114" name="Google Shape;390;p8">
                  <a:extLst>
                    <a:ext uri="{FF2B5EF4-FFF2-40B4-BE49-F238E27FC236}">
                      <a16:creationId xmlns:a16="http://schemas.microsoft.com/office/drawing/2014/main" id="{4DE68E13-9842-C8C8-A080-54FB738EEDE5}"/>
                    </a:ext>
                  </a:extLst>
                </p:cNvPr>
                <p:cNvSpPr txBox="1"/>
                <p:nvPr/>
              </p:nvSpPr>
              <p:spPr>
                <a:xfrm>
                  <a:off x="3581400" y="4307712"/>
                  <a:ext cx="392575" cy="23339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1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C3E7FE"/>
                      </a:solidFill>
                      <a:effectLst/>
                      <a:uLnTx/>
                      <a:uFillTx/>
                      <a:latin typeface="Arial Narrow"/>
                      <a:ea typeface="Arial Narrow"/>
                      <a:cs typeface="Arial Narrow"/>
                      <a:sym typeface="Arial Narrow"/>
                    </a:rPr>
                    <a:t>LIS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2" name="Google Shape;391;p8">
                <a:extLst>
                  <a:ext uri="{FF2B5EF4-FFF2-40B4-BE49-F238E27FC236}">
                    <a16:creationId xmlns:a16="http://schemas.microsoft.com/office/drawing/2014/main" id="{9EFBBBC0-A3C8-DCBE-60EA-1A1C64E4CC77}"/>
                  </a:ext>
                </a:extLst>
              </p:cNvPr>
              <p:cNvGrpSpPr/>
              <p:nvPr/>
            </p:nvGrpSpPr>
            <p:grpSpPr>
              <a:xfrm>
                <a:off x="2651084" y="1154152"/>
                <a:ext cx="732501" cy="233397"/>
                <a:chOff x="3816350" y="4529560"/>
                <a:chExt cx="732501" cy="233397"/>
              </a:xfrm>
            </p:grpSpPr>
            <p:pic>
              <p:nvPicPr>
                <p:cNvPr id="111" name="Google Shape;392;p8">
                  <a:extLst>
                    <a:ext uri="{FF2B5EF4-FFF2-40B4-BE49-F238E27FC236}">
                      <a16:creationId xmlns:a16="http://schemas.microsoft.com/office/drawing/2014/main" id="{F079B39B-4C88-0A77-3BBA-14F033B9030E}"/>
                    </a:ext>
                  </a:extLst>
                </p:cNvPr>
                <p:cNvPicPr preferRelativeResize="0"/>
                <p:nvPr/>
              </p:nvPicPr>
              <p:blipFill rotWithShape="1">
                <a:blip r:embed="rId34" cstate="email">
                  <a:alphaModFix/>
                  <a:extLst>
                    <a:ext uri="{28A0092B-C50C-407E-A947-70E740481C1C}">
                      <a14:useLocalDpi xmlns:a14="http://schemas.microsoft.com/office/drawing/2010/main"/>
                    </a:ext>
                  </a:extLst>
                </a:blip>
                <a:srcRect/>
                <a:stretch/>
              </p:blipFill>
              <p:spPr>
                <a:xfrm>
                  <a:off x="3816350" y="4600575"/>
                  <a:ext cx="152400" cy="88900"/>
                </a:xfrm>
                <a:prstGeom prst="rect">
                  <a:avLst/>
                </a:prstGeom>
                <a:noFill/>
                <a:ln>
                  <a:noFill/>
                </a:ln>
              </p:spPr>
            </p:pic>
            <p:sp>
              <p:nvSpPr>
                <p:cNvPr id="112" name="Google Shape;393;p8">
                  <a:extLst>
                    <a:ext uri="{FF2B5EF4-FFF2-40B4-BE49-F238E27FC236}">
                      <a16:creationId xmlns:a16="http://schemas.microsoft.com/office/drawing/2014/main" id="{B864F102-FE83-23DA-71D7-47478F36168D}"/>
                    </a:ext>
                  </a:extLst>
                </p:cNvPr>
                <p:cNvSpPr txBox="1"/>
                <p:nvPr/>
              </p:nvSpPr>
              <p:spPr>
                <a:xfrm>
                  <a:off x="3912243" y="4529560"/>
                  <a:ext cx="636608" cy="23339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1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C3E7FE"/>
                      </a:solidFill>
                      <a:effectLst/>
                      <a:uLnTx/>
                      <a:uFillTx/>
                      <a:latin typeface="Arial Narrow"/>
                      <a:ea typeface="Arial Narrow"/>
                      <a:cs typeface="Arial Narrow"/>
                      <a:sym typeface="Arial Narrow"/>
                    </a:rPr>
                    <a:t>SAGE III</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3" name="Google Shape;394;p8">
                <a:extLst>
                  <a:ext uri="{FF2B5EF4-FFF2-40B4-BE49-F238E27FC236}">
                    <a16:creationId xmlns:a16="http://schemas.microsoft.com/office/drawing/2014/main" id="{D483DF7E-1C7A-C01A-A889-5B4CF02D70DF}"/>
                  </a:ext>
                </a:extLst>
              </p:cNvPr>
              <p:cNvGrpSpPr/>
              <p:nvPr/>
            </p:nvGrpSpPr>
            <p:grpSpPr>
              <a:xfrm>
                <a:off x="5251131" y="5688963"/>
                <a:ext cx="622300" cy="486780"/>
                <a:chOff x="3819525" y="5050420"/>
                <a:chExt cx="622300" cy="486780"/>
              </a:xfrm>
            </p:grpSpPr>
            <p:pic>
              <p:nvPicPr>
                <p:cNvPr id="109" name="Google Shape;395;p8" descr="A picture containing text, building material&#10;&#10;Description automatically generated">
                  <a:extLst>
                    <a:ext uri="{FF2B5EF4-FFF2-40B4-BE49-F238E27FC236}">
                      <a16:creationId xmlns:a16="http://schemas.microsoft.com/office/drawing/2014/main" id="{6917B183-04C1-EE6F-6789-5EE5466D7683}"/>
                    </a:ext>
                  </a:extLst>
                </p:cNvPr>
                <p:cNvPicPr preferRelativeResize="0"/>
                <p:nvPr/>
              </p:nvPicPr>
              <p:blipFill rotWithShape="1">
                <a:blip r:embed="rId35" cstate="email">
                  <a:alphaModFix/>
                  <a:extLst>
                    <a:ext uri="{28A0092B-C50C-407E-A947-70E740481C1C}">
                      <a14:useLocalDpi xmlns:a14="http://schemas.microsoft.com/office/drawing/2010/main"/>
                    </a:ext>
                  </a:extLst>
                </a:blip>
                <a:srcRect/>
                <a:stretch/>
              </p:blipFill>
              <p:spPr>
                <a:xfrm>
                  <a:off x="3819525" y="5219700"/>
                  <a:ext cx="622300" cy="317500"/>
                </a:xfrm>
                <a:prstGeom prst="rect">
                  <a:avLst/>
                </a:prstGeom>
                <a:noFill/>
                <a:ln>
                  <a:noFill/>
                </a:ln>
              </p:spPr>
            </p:pic>
            <p:sp>
              <p:nvSpPr>
                <p:cNvPr id="110" name="Google Shape;396;p8">
                  <a:extLst>
                    <a:ext uri="{FF2B5EF4-FFF2-40B4-BE49-F238E27FC236}">
                      <a16:creationId xmlns:a16="http://schemas.microsoft.com/office/drawing/2014/main" id="{4ADE5A48-83F1-54C7-0680-5957D1142575}"/>
                    </a:ext>
                  </a:extLst>
                </p:cNvPr>
                <p:cNvSpPr txBox="1"/>
                <p:nvPr/>
              </p:nvSpPr>
              <p:spPr>
                <a:xfrm>
                  <a:off x="3841830" y="5050420"/>
                  <a:ext cx="489173" cy="23339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1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C3E7FE"/>
                      </a:solidFill>
                      <a:effectLst/>
                      <a:uLnTx/>
                      <a:uFillTx/>
                      <a:latin typeface="Arial Narrow"/>
                      <a:ea typeface="Arial Narrow"/>
                      <a:cs typeface="Arial Narrow"/>
                      <a:sym typeface="Arial Narrow"/>
                    </a:rPr>
                    <a:t>MAIA*</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4" name="Google Shape;397;p8">
                <a:extLst>
                  <a:ext uri="{FF2B5EF4-FFF2-40B4-BE49-F238E27FC236}">
                    <a16:creationId xmlns:a16="http://schemas.microsoft.com/office/drawing/2014/main" id="{5A6830CB-C8E3-C061-9804-3574BF4DF473}"/>
                  </a:ext>
                </a:extLst>
              </p:cNvPr>
              <p:cNvGrpSpPr/>
              <p:nvPr/>
            </p:nvGrpSpPr>
            <p:grpSpPr>
              <a:xfrm>
                <a:off x="217251" y="5290668"/>
                <a:ext cx="2851641" cy="1186072"/>
                <a:chOff x="217251" y="5463054"/>
                <a:chExt cx="2851641" cy="1186072"/>
              </a:xfrm>
            </p:grpSpPr>
            <p:grpSp>
              <p:nvGrpSpPr>
                <p:cNvPr id="94" name="Google Shape;398;p8">
                  <a:extLst>
                    <a:ext uri="{FF2B5EF4-FFF2-40B4-BE49-F238E27FC236}">
                      <a16:creationId xmlns:a16="http://schemas.microsoft.com/office/drawing/2014/main" id="{B5DEA889-C8AD-5A63-725F-4A787278742D}"/>
                    </a:ext>
                  </a:extLst>
                </p:cNvPr>
                <p:cNvGrpSpPr/>
                <p:nvPr/>
              </p:nvGrpSpPr>
              <p:grpSpPr>
                <a:xfrm>
                  <a:off x="292025" y="5722782"/>
                  <a:ext cx="1447282" cy="926344"/>
                  <a:chOff x="292025" y="5722782"/>
                  <a:chExt cx="1447282" cy="926344"/>
                </a:xfrm>
              </p:grpSpPr>
              <p:sp>
                <p:nvSpPr>
                  <p:cNvPr id="102" name="Google Shape;399;p8">
                    <a:extLst>
                      <a:ext uri="{FF2B5EF4-FFF2-40B4-BE49-F238E27FC236}">
                        <a16:creationId xmlns:a16="http://schemas.microsoft.com/office/drawing/2014/main" id="{BEF7BF1D-BB69-7745-579B-080EEDD9BCE4}"/>
                      </a:ext>
                    </a:extLst>
                  </p:cNvPr>
                  <p:cNvSpPr txBox="1"/>
                  <p:nvPr/>
                </p:nvSpPr>
                <p:spPr>
                  <a:xfrm>
                    <a:off x="388783" y="5722782"/>
                    <a:ext cx="1350524" cy="92634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32500"/>
                      </a:lnSpc>
                      <a:spcBef>
                        <a:spcPts val="0"/>
                      </a:spcBef>
                      <a:spcAft>
                        <a:spcPts val="0"/>
                      </a:spcAft>
                      <a:buClr>
                        <a:srgbClr val="000000"/>
                      </a:buClr>
                      <a:buSzTx/>
                      <a:buFont typeface="Arial"/>
                      <a:buNone/>
                      <a:tabLst/>
                      <a:defRPr/>
                    </a:pPr>
                    <a:r>
                      <a:rPr kumimoji="0" lang="en-US" sz="800" b="0" i="0" u="none" strike="noStrike" kern="0" cap="none" spc="0" normalizeH="0" baseline="0" noProof="0">
                        <a:ln>
                          <a:noFill/>
                        </a:ln>
                        <a:solidFill>
                          <a:srgbClr val="C3E7FE"/>
                        </a:solidFill>
                        <a:effectLst/>
                        <a:uLnTx/>
                        <a:uFillTx/>
                        <a:latin typeface="Arial Narrow"/>
                        <a:ea typeface="Arial Narrow"/>
                        <a:cs typeface="Arial Narrow"/>
                        <a:sym typeface="Arial Narrow"/>
                      </a:rPr>
                      <a:t>INTERNATIONAL PARTNERS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32500"/>
                      </a:lnSpc>
                      <a:spcBef>
                        <a:spcPts val="0"/>
                      </a:spcBef>
                      <a:spcAft>
                        <a:spcPts val="0"/>
                      </a:spcAft>
                      <a:buClr>
                        <a:srgbClr val="000000"/>
                      </a:buClr>
                      <a:buSzTx/>
                      <a:buFont typeface="Arial"/>
                      <a:buNone/>
                      <a:tabLst/>
                      <a:defRPr/>
                    </a:pPr>
                    <a:r>
                      <a:rPr kumimoji="0" lang="en-US" sz="800" b="0" i="0" u="none" strike="noStrike" kern="0" cap="none" spc="0" normalizeH="0" baseline="0" noProof="0">
                        <a:ln>
                          <a:noFill/>
                        </a:ln>
                        <a:solidFill>
                          <a:srgbClr val="C3E7FE"/>
                        </a:solidFill>
                        <a:effectLst/>
                        <a:uLnTx/>
                        <a:uFillTx/>
                        <a:latin typeface="Arial Narrow"/>
                        <a:ea typeface="Arial Narrow"/>
                        <a:cs typeface="Arial Narrow"/>
                        <a:sym typeface="Arial Narrow"/>
                      </a:rPr>
                      <a:t>U.S. PARTNER</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32500"/>
                      </a:lnSpc>
                      <a:spcBef>
                        <a:spcPts val="0"/>
                      </a:spcBef>
                      <a:spcAft>
                        <a:spcPts val="0"/>
                      </a:spcAft>
                      <a:buClr>
                        <a:srgbClr val="000000"/>
                      </a:buClr>
                      <a:buSzTx/>
                      <a:buFont typeface="Arial"/>
                      <a:buNone/>
                      <a:tabLst/>
                      <a:defRPr/>
                    </a:pPr>
                    <a:r>
                      <a:rPr kumimoji="0" lang="en-US" sz="800" b="0" i="0" u="none" strike="noStrike" kern="0" cap="none" spc="0" normalizeH="0" baseline="0" noProof="0">
                        <a:ln>
                          <a:noFill/>
                        </a:ln>
                        <a:solidFill>
                          <a:srgbClr val="C3E7FE"/>
                        </a:solidFill>
                        <a:effectLst/>
                        <a:uLnTx/>
                        <a:uFillTx/>
                        <a:latin typeface="Arial Narrow"/>
                        <a:ea typeface="Arial Narrow"/>
                        <a:cs typeface="Arial Narrow"/>
                        <a:sym typeface="Arial Narrow"/>
                      </a:rPr>
                      <a:t>ISS INSTRUMENT</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32500"/>
                      </a:lnSpc>
                      <a:spcBef>
                        <a:spcPts val="0"/>
                      </a:spcBef>
                      <a:spcAft>
                        <a:spcPts val="0"/>
                      </a:spcAft>
                      <a:buClr>
                        <a:srgbClr val="000000"/>
                      </a:buClr>
                      <a:buSzTx/>
                      <a:buFont typeface="Arial"/>
                      <a:buNone/>
                      <a:tabLst/>
                      <a:defRPr/>
                    </a:pPr>
                    <a:r>
                      <a:rPr kumimoji="0" lang="en-US" sz="800" b="0" i="0" u="none" strike="noStrike" kern="0" cap="none" spc="0" normalizeH="0" baseline="0" noProof="0">
                        <a:ln>
                          <a:noFill/>
                        </a:ln>
                        <a:solidFill>
                          <a:srgbClr val="C3E7FE"/>
                        </a:solidFill>
                        <a:effectLst/>
                        <a:uLnTx/>
                        <a:uFillTx/>
                        <a:latin typeface="Arial Narrow"/>
                        <a:ea typeface="Arial Narrow"/>
                        <a:cs typeface="Arial Narrow"/>
                        <a:sym typeface="Arial Narrow"/>
                      </a:rPr>
                      <a:t>JPSS INSTRUMENT</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32500"/>
                      </a:lnSpc>
                      <a:spcBef>
                        <a:spcPts val="0"/>
                      </a:spcBef>
                      <a:spcAft>
                        <a:spcPts val="0"/>
                      </a:spcAft>
                      <a:buClr>
                        <a:srgbClr val="000000"/>
                      </a:buClr>
                      <a:buSzTx/>
                      <a:buFont typeface="Arial"/>
                      <a:buNone/>
                      <a:tabLst/>
                      <a:defRPr/>
                    </a:pPr>
                    <a:r>
                      <a:rPr kumimoji="0" lang="en-US" sz="800" b="0" i="0" u="none" strike="noStrike" kern="0" cap="none" spc="0" normalizeH="0" baseline="0" noProof="0">
                        <a:ln>
                          <a:noFill/>
                        </a:ln>
                        <a:solidFill>
                          <a:srgbClr val="C3E7FE"/>
                        </a:solidFill>
                        <a:effectLst/>
                        <a:uLnTx/>
                        <a:uFillTx/>
                        <a:latin typeface="Arial Narrow"/>
                        <a:ea typeface="Arial Narrow"/>
                        <a:cs typeface="Arial Narrow"/>
                        <a:sym typeface="Arial Narrow"/>
                      </a:rPr>
                      <a:t>CUBESAT</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32500"/>
                      </a:lnSpc>
                      <a:spcBef>
                        <a:spcPts val="0"/>
                      </a:spcBef>
                      <a:spcAft>
                        <a:spcPts val="0"/>
                      </a:spcAft>
                      <a:buClr>
                        <a:srgbClr val="000000"/>
                      </a:buClr>
                      <a:buSzTx/>
                      <a:buFont typeface="Arial"/>
                      <a:buNone/>
                      <a:tabLst/>
                      <a:defRPr/>
                    </a:pPr>
                    <a:r>
                      <a:rPr kumimoji="0" lang="en-US" sz="800" b="0" i="0" u="none" strike="noStrike" kern="0" cap="none" spc="0" normalizeH="0" baseline="0" noProof="0">
                        <a:ln>
                          <a:noFill/>
                        </a:ln>
                        <a:solidFill>
                          <a:srgbClr val="C3E7FE"/>
                        </a:solidFill>
                        <a:effectLst/>
                        <a:uLnTx/>
                        <a:uFillTx/>
                        <a:latin typeface="Arial Narrow"/>
                        <a:ea typeface="Arial Narrow"/>
                        <a:cs typeface="Arial Narrow"/>
                        <a:sym typeface="Arial Narrow"/>
                      </a:rPr>
                      <a:t>LAUNCH DATE TBD</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103" name="Google Shape;400;p8">
                    <a:extLst>
                      <a:ext uri="{FF2B5EF4-FFF2-40B4-BE49-F238E27FC236}">
                        <a16:creationId xmlns:a16="http://schemas.microsoft.com/office/drawing/2014/main" id="{56D67730-A05C-3746-34D3-025018F48A6F}"/>
                      </a:ext>
                    </a:extLst>
                  </p:cNvPr>
                  <p:cNvPicPr preferRelativeResize="0"/>
                  <p:nvPr/>
                </p:nvPicPr>
                <p:blipFill rotWithShape="1">
                  <a:blip r:embed="rId36" cstate="email">
                    <a:alphaModFix/>
                    <a:extLst>
                      <a:ext uri="{28A0092B-C50C-407E-A947-70E740481C1C}">
                        <a14:useLocalDpi xmlns:a14="http://schemas.microsoft.com/office/drawing/2010/main"/>
                      </a:ext>
                    </a:extLst>
                  </a:blip>
                  <a:srcRect/>
                  <a:stretch/>
                </p:blipFill>
                <p:spPr>
                  <a:xfrm>
                    <a:off x="330200" y="6508750"/>
                    <a:ext cx="63500" cy="50800"/>
                  </a:xfrm>
                  <a:prstGeom prst="rect">
                    <a:avLst/>
                  </a:prstGeom>
                  <a:noFill/>
                  <a:ln>
                    <a:noFill/>
                  </a:ln>
                </p:spPr>
              </p:pic>
              <p:pic>
                <p:nvPicPr>
                  <p:cNvPr id="104" name="Google Shape;401;p8">
                    <a:extLst>
                      <a:ext uri="{FF2B5EF4-FFF2-40B4-BE49-F238E27FC236}">
                        <a16:creationId xmlns:a16="http://schemas.microsoft.com/office/drawing/2014/main" id="{7692E777-5F0B-E6A5-FDD3-00C7794F4DF2}"/>
                      </a:ext>
                    </a:extLst>
                  </p:cNvPr>
                  <p:cNvPicPr preferRelativeResize="0"/>
                  <p:nvPr/>
                </p:nvPicPr>
                <p:blipFill rotWithShape="1">
                  <a:blip r:embed="rId37" cstate="email">
                    <a:alphaModFix/>
                    <a:extLst>
                      <a:ext uri="{28A0092B-C50C-407E-A947-70E740481C1C}">
                        <a14:useLocalDpi xmlns:a14="http://schemas.microsoft.com/office/drawing/2010/main"/>
                      </a:ext>
                    </a:extLst>
                  </a:blip>
                  <a:srcRect/>
                  <a:stretch/>
                </p:blipFill>
                <p:spPr>
                  <a:xfrm>
                    <a:off x="315100" y="6331725"/>
                    <a:ext cx="101600" cy="101600"/>
                  </a:xfrm>
                  <a:prstGeom prst="rect">
                    <a:avLst/>
                  </a:prstGeom>
                  <a:noFill/>
                  <a:ln>
                    <a:noFill/>
                  </a:ln>
                </p:spPr>
              </p:pic>
              <p:pic>
                <p:nvPicPr>
                  <p:cNvPr id="105" name="Google Shape;402;p8">
                    <a:extLst>
                      <a:ext uri="{FF2B5EF4-FFF2-40B4-BE49-F238E27FC236}">
                        <a16:creationId xmlns:a16="http://schemas.microsoft.com/office/drawing/2014/main" id="{AC20C909-A92B-37FC-9E1E-AFCD79F7CA3F}"/>
                      </a:ext>
                    </a:extLst>
                  </p:cNvPr>
                  <p:cNvPicPr preferRelativeResize="0"/>
                  <p:nvPr/>
                </p:nvPicPr>
                <p:blipFill rotWithShape="1">
                  <a:blip r:embed="rId38" cstate="email">
                    <a:alphaModFix/>
                    <a:extLst>
                      <a:ext uri="{28A0092B-C50C-407E-A947-70E740481C1C}">
                        <a14:useLocalDpi xmlns:a14="http://schemas.microsoft.com/office/drawing/2010/main"/>
                      </a:ext>
                    </a:extLst>
                  </a:blip>
                  <a:srcRect/>
                  <a:stretch/>
                </p:blipFill>
                <p:spPr>
                  <a:xfrm>
                    <a:off x="319050" y="5802275"/>
                    <a:ext cx="88900" cy="76200"/>
                  </a:xfrm>
                  <a:prstGeom prst="rect">
                    <a:avLst/>
                  </a:prstGeom>
                  <a:noFill/>
                  <a:ln>
                    <a:noFill/>
                  </a:ln>
                </p:spPr>
              </p:pic>
              <p:pic>
                <p:nvPicPr>
                  <p:cNvPr id="106" name="Google Shape;403;p8">
                    <a:extLst>
                      <a:ext uri="{FF2B5EF4-FFF2-40B4-BE49-F238E27FC236}">
                        <a16:creationId xmlns:a16="http://schemas.microsoft.com/office/drawing/2014/main" id="{E7E40AAE-BAD7-467A-4184-A14BC9FCE0B2}"/>
                      </a:ext>
                    </a:extLst>
                  </p:cNvPr>
                  <p:cNvPicPr preferRelativeResize="0"/>
                  <p:nvPr/>
                </p:nvPicPr>
                <p:blipFill rotWithShape="1">
                  <a:blip r:embed="rId39" cstate="email">
                    <a:alphaModFix/>
                    <a:extLst>
                      <a:ext uri="{28A0092B-C50C-407E-A947-70E740481C1C}">
                        <a14:useLocalDpi xmlns:a14="http://schemas.microsoft.com/office/drawing/2010/main"/>
                      </a:ext>
                    </a:extLst>
                  </a:blip>
                  <a:srcRect/>
                  <a:stretch/>
                </p:blipFill>
                <p:spPr>
                  <a:xfrm>
                    <a:off x="297600" y="6082450"/>
                    <a:ext cx="127000" cy="63500"/>
                  </a:xfrm>
                  <a:prstGeom prst="rect">
                    <a:avLst/>
                  </a:prstGeom>
                  <a:noFill/>
                  <a:ln>
                    <a:noFill/>
                  </a:ln>
                </p:spPr>
              </p:pic>
              <p:pic>
                <p:nvPicPr>
                  <p:cNvPr id="107" name="Google Shape;404;p8">
                    <a:extLst>
                      <a:ext uri="{FF2B5EF4-FFF2-40B4-BE49-F238E27FC236}">
                        <a16:creationId xmlns:a16="http://schemas.microsoft.com/office/drawing/2014/main" id="{DAD06F09-2EDD-5F3E-3E10-490000369491}"/>
                      </a:ext>
                    </a:extLst>
                  </p:cNvPr>
                  <p:cNvPicPr preferRelativeResize="0"/>
                  <p:nvPr/>
                </p:nvPicPr>
                <p:blipFill rotWithShape="1">
                  <a:blip r:embed="rId40" cstate="email">
                    <a:alphaModFix/>
                    <a:extLst>
                      <a:ext uri="{28A0092B-C50C-407E-A947-70E740481C1C}">
                        <a14:useLocalDpi xmlns:a14="http://schemas.microsoft.com/office/drawing/2010/main"/>
                      </a:ext>
                    </a:extLst>
                  </a:blip>
                  <a:srcRect/>
                  <a:stretch/>
                </p:blipFill>
                <p:spPr>
                  <a:xfrm>
                    <a:off x="292025" y="6232450"/>
                    <a:ext cx="139700" cy="38100"/>
                  </a:xfrm>
                  <a:prstGeom prst="rect">
                    <a:avLst/>
                  </a:prstGeom>
                  <a:noFill/>
                  <a:ln>
                    <a:noFill/>
                  </a:ln>
                </p:spPr>
              </p:pic>
              <p:pic>
                <p:nvPicPr>
                  <p:cNvPr id="108" name="Google Shape;405;p8">
                    <a:extLst>
                      <a:ext uri="{FF2B5EF4-FFF2-40B4-BE49-F238E27FC236}">
                        <a16:creationId xmlns:a16="http://schemas.microsoft.com/office/drawing/2014/main" id="{5FE0FE3F-0773-D0FB-5C25-D01A66F08BBD}"/>
                      </a:ext>
                    </a:extLst>
                  </p:cNvPr>
                  <p:cNvPicPr preferRelativeResize="0"/>
                  <p:nvPr/>
                </p:nvPicPr>
                <p:blipFill rotWithShape="1">
                  <a:blip r:embed="rId41" cstate="email">
                    <a:alphaModFix/>
                    <a:extLst>
                      <a:ext uri="{28A0092B-C50C-407E-A947-70E740481C1C}">
                        <a14:useLocalDpi xmlns:a14="http://schemas.microsoft.com/office/drawing/2010/main"/>
                      </a:ext>
                    </a:extLst>
                  </a:blip>
                  <a:srcRect/>
                  <a:stretch/>
                </p:blipFill>
                <p:spPr>
                  <a:xfrm>
                    <a:off x="315025" y="5937950"/>
                    <a:ext cx="101600" cy="76200"/>
                  </a:xfrm>
                  <a:prstGeom prst="rect">
                    <a:avLst/>
                  </a:prstGeom>
                  <a:noFill/>
                  <a:ln>
                    <a:noFill/>
                  </a:ln>
                </p:spPr>
              </p:pic>
            </p:grpSp>
            <p:grpSp>
              <p:nvGrpSpPr>
                <p:cNvPr id="95" name="Google Shape;406;p8">
                  <a:extLst>
                    <a:ext uri="{FF2B5EF4-FFF2-40B4-BE49-F238E27FC236}">
                      <a16:creationId xmlns:a16="http://schemas.microsoft.com/office/drawing/2014/main" id="{F528EE64-04CD-D1C4-92B0-5DC90FB77801}"/>
                    </a:ext>
                  </a:extLst>
                </p:cNvPr>
                <p:cNvGrpSpPr/>
                <p:nvPr/>
              </p:nvGrpSpPr>
              <p:grpSpPr>
                <a:xfrm>
                  <a:off x="1646237" y="5999047"/>
                  <a:ext cx="1422655" cy="644215"/>
                  <a:chOff x="1646237" y="5999047"/>
                  <a:chExt cx="1422655" cy="644215"/>
                </a:xfrm>
              </p:grpSpPr>
              <p:sp>
                <p:nvSpPr>
                  <p:cNvPr id="97" name="Google Shape;407;p8">
                    <a:extLst>
                      <a:ext uri="{FF2B5EF4-FFF2-40B4-BE49-F238E27FC236}">
                        <a16:creationId xmlns:a16="http://schemas.microsoft.com/office/drawing/2014/main" id="{A63AEB79-78A0-245C-F4FC-D1DF871A75F8}"/>
                      </a:ext>
                    </a:extLst>
                  </p:cNvPr>
                  <p:cNvSpPr/>
                  <p:nvPr/>
                </p:nvSpPr>
                <p:spPr>
                  <a:xfrm>
                    <a:off x="1646237" y="6064250"/>
                    <a:ext cx="92075" cy="92075"/>
                  </a:xfrm>
                  <a:prstGeom prst="ellipse">
                    <a:avLst/>
                  </a:prstGeom>
                  <a:solidFill>
                    <a:srgbClr val="FCE29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CE294"/>
                      </a:solidFill>
                      <a:effectLst/>
                      <a:uLnTx/>
                      <a:uFillTx/>
                      <a:latin typeface="Calibri"/>
                      <a:ea typeface="Calibri"/>
                      <a:cs typeface="Calibri"/>
                      <a:sym typeface="Calibri"/>
                    </a:endParaRPr>
                  </a:p>
                </p:txBody>
              </p:sp>
              <p:sp>
                <p:nvSpPr>
                  <p:cNvPr id="98" name="Google Shape;408;p8">
                    <a:extLst>
                      <a:ext uri="{FF2B5EF4-FFF2-40B4-BE49-F238E27FC236}">
                        <a16:creationId xmlns:a16="http://schemas.microsoft.com/office/drawing/2014/main" id="{C4468FEB-34D4-4579-B9FD-573850665548}"/>
                      </a:ext>
                    </a:extLst>
                  </p:cNvPr>
                  <p:cNvSpPr/>
                  <p:nvPr/>
                </p:nvSpPr>
                <p:spPr>
                  <a:xfrm>
                    <a:off x="1646237" y="6203950"/>
                    <a:ext cx="92075" cy="92075"/>
                  </a:xfrm>
                  <a:prstGeom prst="ellipse">
                    <a:avLst/>
                  </a:prstGeom>
                  <a:solidFill>
                    <a:srgbClr val="FFAA5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CE294"/>
                      </a:solidFill>
                      <a:effectLst/>
                      <a:uLnTx/>
                      <a:uFillTx/>
                      <a:latin typeface="Calibri"/>
                      <a:ea typeface="Calibri"/>
                      <a:cs typeface="Calibri"/>
                      <a:sym typeface="Calibri"/>
                    </a:endParaRPr>
                  </a:p>
                </p:txBody>
              </p:sp>
              <p:sp>
                <p:nvSpPr>
                  <p:cNvPr id="99" name="Google Shape;409;p8">
                    <a:extLst>
                      <a:ext uri="{FF2B5EF4-FFF2-40B4-BE49-F238E27FC236}">
                        <a16:creationId xmlns:a16="http://schemas.microsoft.com/office/drawing/2014/main" id="{60181966-F7FB-374C-4E68-9A88DBBEA23D}"/>
                      </a:ext>
                    </a:extLst>
                  </p:cNvPr>
                  <p:cNvSpPr/>
                  <p:nvPr/>
                </p:nvSpPr>
                <p:spPr>
                  <a:xfrm>
                    <a:off x="1646237" y="6343650"/>
                    <a:ext cx="92075" cy="92075"/>
                  </a:xfrm>
                  <a:prstGeom prst="ellipse">
                    <a:avLst/>
                  </a:prstGeom>
                  <a:solidFill>
                    <a:srgbClr val="61DEA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CE294"/>
                      </a:solidFill>
                      <a:effectLst/>
                      <a:uLnTx/>
                      <a:uFillTx/>
                      <a:latin typeface="Calibri"/>
                      <a:ea typeface="Calibri"/>
                      <a:cs typeface="Calibri"/>
                      <a:sym typeface="Calibri"/>
                    </a:endParaRPr>
                  </a:p>
                </p:txBody>
              </p:sp>
              <p:sp>
                <p:nvSpPr>
                  <p:cNvPr id="100" name="Google Shape;410;p8">
                    <a:extLst>
                      <a:ext uri="{FF2B5EF4-FFF2-40B4-BE49-F238E27FC236}">
                        <a16:creationId xmlns:a16="http://schemas.microsoft.com/office/drawing/2014/main" id="{78698D50-19A2-2F43-8A5C-7E0D4F26DFC9}"/>
                      </a:ext>
                    </a:extLst>
                  </p:cNvPr>
                  <p:cNvSpPr/>
                  <p:nvPr/>
                </p:nvSpPr>
                <p:spPr>
                  <a:xfrm>
                    <a:off x="1646237" y="6486525"/>
                    <a:ext cx="92075" cy="92075"/>
                  </a:xfrm>
                  <a:prstGeom prst="ellipse">
                    <a:avLst/>
                  </a:prstGeom>
                  <a:solidFill>
                    <a:srgbClr val="26B6F6"/>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CE294"/>
                      </a:solidFill>
                      <a:effectLst/>
                      <a:uLnTx/>
                      <a:uFillTx/>
                      <a:latin typeface="Calibri"/>
                      <a:ea typeface="Calibri"/>
                      <a:cs typeface="Calibri"/>
                      <a:sym typeface="Calibri"/>
                    </a:endParaRPr>
                  </a:p>
                </p:txBody>
              </p:sp>
              <p:sp>
                <p:nvSpPr>
                  <p:cNvPr id="101" name="Google Shape;411;p8">
                    <a:extLst>
                      <a:ext uri="{FF2B5EF4-FFF2-40B4-BE49-F238E27FC236}">
                        <a16:creationId xmlns:a16="http://schemas.microsoft.com/office/drawing/2014/main" id="{74FCD1CF-CA32-46B6-93B8-F3E235AE8439}"/>
                      </a:ext>
                    </a:extLst>
                  </p:cNvPr>
                  <p:cNvSpPr txBox="1"/>
                  <p:nvPr/>
                </p:nvSpPr>
                <p:spPr>
                  <a:xfrm>
                    <a:off x="1718368" y="5999047"/>
                    <a:ext cx="1350524" cy="64421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32500"/>
                      </a:lnSpc>
                      <a:spcBef>
                        <a:spcPts val="0"/>
                      </a:spcBef>
                      <a:spcAft>
                        <a:spcPts val="0"/>
                      </a:spcAft>
                      <a:buClr>
                        <a:srgbClr val="000000"/>
                      </a:buClr>
                      <a:buSzTx/>
                      <a:buFont typeface="Arial"/>
                      <a:buNone/>
                      <a:tabLst/>
                      <a:defRPr/>
                    </a:pPr>
                    <a:r>
                      <a:rPr kumimoji="0" lang="en-US" sz="800" b="0" i="0" u="none" strike="noStrike" kern="0" cap="none" spc="0" normalizeH="0" baseline="0" noProof="0">
                        <a:ln>
                          <a:noFill/>
                        </a:ln>
                        <a:solidFill>
                          <a:srgbClr val="C3E7FE"/>
                        </a:solidFill>
                        <a:effectLst/>
                        <a:uLnTx/>
                        <a:uFillTx/>
                        <a:latin typeface="Arial Narrow"/>
                        <a:ea typeface="Arial Narrow"/>
                        <a:cs typeface="Arial Narrow"/>
                        <a:sym typeface="Arial Narrow"/>
                      </a:rPr>
                      <a:t>(PRE) FORMULATION</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32500"/>
                      </a:lnSpc>
                      <a:spcBef>
                        <a:spcPts val="0"/>
                      </a:spcBef>
                      <a:spcAft>
                        <a:spcPts val="0"/>
                      </a:spcAft>
                      <a:buClr>
                        <a:srgbClr val="000000"/>
                      </a:buClr>
                      <a:buSzTx/>
                      <a:buFont typeface="Arial"/>
                      <a:buNone/>
                      <a:tabLst/>
                      <a:defRPr/>
                    </a:pPr>
                    <a:r>
                      <a:rPr kumimoji="0" lang="en-US" sz="800" b="0" i="0" u="none" strike="noStrike" kern="0" cap="none" spc="0" normalizeH="0" baseline="0" noProof="0">
                        <a:ln>
                          <a:noFill/>
                        </a:ln>
                        <a:solidFill>
                          <a:srgbClr val="C3E7FE"/>
                        </a:solidFill>
                        <a:effectLst/>
                        <a:uLnTx/>
                        <a:uFillTx/>
                        <a:latin typeface="Arial Narrow"/>
                        <a:ea typeface="Arial Narrow"/>
                        <a:cs typeface="Arial Narrow"/>
                        <a:sym typeface="Arial Narrow"/>
                      </a:rPr>
                      <a:t>IMPLEMENTATION</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32500"/>
                      </a:lnSpc>
                      <a:spcBef>
                        <a:spcPts val="0"/>
                      </a:spcBef>
                      <a:spcAft>
                        <a:spcPts val="0"/>
                      </a:spcAft>
                      <a:buClr>
                        <a:srgbClr val="000000"/>
                      </a:buClr>
                      <a:buSzTx/>
                      <a:buFont typeface="Arial"/>
                      <a:buNone/>
                      <a:tabLst/>
                      <a:defRPr/>
                    </a:pPr>
                    <a:r>
                      <a:rPr kumimoji="0" lang="en-US" sz="800" b="0" i="0" u="none" strike="noStrike" kern="0" cap="none" spc="0" normalizeH="0" baseline="0" noProof="0">
                        <a:ln>
                          <a:noFill/>
                        </a:ln>
                        <a:solidFill>
                          <a:srgbClr val="C3E7FE"/>
                        </a:solidFill>
                        <a:effectLst/>
                        <a:uLnTx/>
                        <a:uFillTx/>
                        <a:latin typeface="Arial Narrow"/>
                        <a:ea typeface="Arial Narrow"/>
                        <a:cs typeface="Arial Narrow"/>
                        <a:sym typeface="Arial Narrow"/>
                      </a:rPr>
                      <a:t>OPERATING</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32500"/>
                      </a:lnSpc>
                      <a:spcBef>
                        <a:spcPts val="0"/>
                      </a:spcBef>
                      <a:spcAft>
                        <a:spcPts val="0"/>
                      </a:spcAft>
                      <a:buClr>
                        <a:srgbClr val="000000"/>
                      </a:buClr>
                      <a:buSzTx/>
                      <a:buFont typeface="Arial"/>
                      <a:buNone/>
                      <a:tabLst/>
                      <a:defRPr/>
                    </a:pPr>
                    <a:r>
                      <a:rPr kumimoji="0" lang="en-US" sz="800" b="0" i="0" u="none" strike="noStrike" kern="0" cap="none" spc="0" normalizeH="0" baseline="0" noProof="0">
                        <a:ln>
                          <a:noFill/>
                        </a:ln>
                        <a:solidFill>
                          <a:srgbClr val="C3E7FE"/>
                        </a:solidFill>
                        <a:effectLst/>
                        <a:uLnTx/>
                        <a:uFillTx/>
                        <a:latin typeface="Arial Narrow"/>
                        <a:ea typeface="Arial Narrow"/>
                        <a:cs typeface="Arial Narrow"/>
                        <a:sym typeface="Arial Narrow"/>
                      </a:rPr>
                      <a:t>EXTENDED</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96" name="Google Shape;412;p8">
                  <a:extLst>
                    <a:ext uri="{FF2B5EF4-FFF2-40B4-BE49-F238E27FC236}">
                      <a16:creationId xmlns:a16="http://schemas.microsoft.com/office/drawing/2014/main" id="{68CE8AAE-9A60-C360-D168-33FC0A5DA5DF}"/>
                    </a:ext>
                  </a:extLst>
                </p:cNvPr>
                <p:cNvSpPr txBox="1"/>
                <p:nvPr/>
              </p:nvSpPr>
              <p:spPr>
                <a:xfrm>
                  <a:off x="217251" y="5463054"/>
                  <a:ext cx="1350524" cy="24384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6625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C3E7FE"/>
                      </a:solidFill>
                      <a:effectLst/>
                      <a:uLnTx/>
                      <a:uFillTx/>
                      <a:latin typeface="Arial Narrow"/>
                      <a:ea typeface="Arial Narrow"/>
                      <a:cs typeface="Arial Narrow"/>
                      <a:sym typeface="Arial Narrow"/>
                    </a:rPr>
                    <a:t>KEY</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5" name="Google Shape;413;p8">
                <a:extLst>
                  <a:ext uri="{FF2B5EF4-FFF2-40B4-BE49-F238E27FC236}">
                    <a16:creationId xmlns:a16="http://schemas.microsoft.com/office/drawing/2014/main" id="{12B80814-7B33-F576-BB9A-1B22369B57A8}"/>
                  </a:ext>
                </a:extLst>
              </p:cNvPr>
              <p:cNvSpPr txBox="1"/>
              <p:nvPr/>
            </p:nvSpPr>
            <p:spPr>
              <a:xfrm>
                <a:off x="7805057" y="2551610"/>
                <a:ext cx="772626" cy="30777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63ACD0"/>
                    </a:solidFill>
                    <a:effectLst/>
                    <a:uLnTx/>
                    <a:uFillTx/>
                    <a:latin typeface="Arial Narrow"/>
                    <a:ea typeface="Arial Narrow"/>
                    <a:cs typeface="Arial Narrow"/>
                    <a:sym typeface="Arial Narrow"/>
                  </a:rPr>
                  <a:t>2010</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14;p8">
                <a:extLst>
                  <a:ext uri="{FF2B5EF4-FFF2-40B4-BE49-F238E27FC236}">
                    <a16:creationId xmlns:a16="http://schemas.microsoft.com/office/drawing/2014/main" id="{E513D247-5E07-B75E-FFE2-FA0B3CC57336}"/>
                  </a:ext>
                </a:extLst>
              </p:cNvPr>
              <p:cNvSpPr txBox="1"/>
              <p:nvPr/>
            </p:nvSpPr>
            <p:spPr>
              <a:xfrm>
                <a:off x="6540138" y="4191000"/>
                <a:ext cx="772626" cy="30777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63ACD0"/>
                    </a:solidFill>
                    <a:effectLst/>
                    <a:uLnTx/>
                    <a:uFillTx/>
                    <a:latin typeface="Arial Narrow"/>
                    <a:ea typeface="Arial Narrow"/>
                    <a:cs typeface="Arial Narrow"/>
                    <a:sym typeface="Arial Narrow"/>
                  </a:rPr>
                  <a:t>2005</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15;p8">
                <a:extLst>
                  <a:ext uri="{FF2B5EF4-FFF2-40B4-BE49-F238E27FC236}">
                    <a16:creationId xmlns:a16="http://schemas.microsoft.com/office/drawing/2014/main" id="{8BA4B98C-B91F-0117-0DCF-498EB0793A43}"/>
                  </a:ext>
                </a:extLst>
              </p:cNvPr>
              <p:cNvSpPr txBox="1"/>
              <p:nvPr/>
            </p:nvSpPr>
            <p:spPr>
              <a:xfrm>
                <a:off x="4245429" y="3953691"/>
                <a:ext cx="574766" cy="30777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63ACD0"/>
                    </a:solidFill>
                    <a:effectLst/>
                    <a:uLnTx/>
                    <a:uFillTx/>
                    <a:latin typeface="Arial Narrow"/>
                    <a:ea typeface="Arial Narrow"/>
                    <a:cs typeface="Arial Narrow"/>
                    <a:sym typeface="Arial Narrow"/>
                  </a:rPr>
                  <a:t>2000</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16;p8">
                <a:extLst>
                  <a:ext uri="{FF2B5EF4-FFF2-40B4-BE49-F238E27FC236}">
                    <a16:creationId xmlns:a16="http://schemas.microsoft.com/office/drawing/2014/main" id="{08D753EA-8934-4692-4CED-FAA94C1A22AB}"/>
                  </a:ext>
                </a:extLst>
              </p:cNvPr>
              <p:cNvSpPr txBox="1"/>
              <p:nvPr/>
            </p:nvSpPr>
            <p:spPr>
              <a:xfrm>
                <a:off x="2764972" y="2588622"/>
                <a:ext cx="574766" cy="30777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4C8AA8"/>
                    </a:solidFill>
                    <a:effectLst/>
                    <a:uLnTx/>
                    <a:uFillTx/>
                    <a:latin typeface="Arial Narrow"/>
                    <a:ea typeface="Arial Narrow"/>
                    <a:cs typeface="Arial Narrow"/>
                    <a:sym typeface="Arial Narrow"/>
                  </a:rPr>
                  <a:t>1995</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17;p8">
                <a:extLst>
                  <a:ext uri="{FF2B5EF4-FFF2-40B4-BE49-F238E27FC236}">
                    <a16:creationId xmlns:a16="http://schemas.microsoft.com/office/drawing/2014/main" id="{7E1229AD-DB0F-8B57-E8BE-6861C9C267B1}"/>
                  </a:ext>
                </a:extLst>
              </p:cNvPr>
              <p:cNvSpPr txBox="1"/>
              <p:nvPr/>
            </p:nvSpPr>
            <p:spPr>
              <a:xfrm>
                <a:off x="5111931" y="152400"/>
                <a:ext cx="772626" cy="30777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63ACD0"/>
                    </a:solidFill>
                    <a:effectLst/>
                    <a:uLnTx/>
                    <a:uFillTx/>
                    <a:latin typeface="Arial Narrow"/>
                    <a:ea typeface="Arial Narrow"/>
                    <a:cs typeface="Arial Narrow"/>
                    <a:sym typeface="Arial Narrow"/>
                  </a:rPr>
                  <a:t>2015</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418;p8">
                <a:extLst>
                  <a:ext uri="{FF2B5EF4-FFF2-40B4-BE49-F238E27FC236}">
                    <a16:creationId xmlns:a16="http://schemas.microsoft.com/office/drawing/2014/main" id="{039CD668-F95B-B474-B9A4-746721880933}"/>
                  </a:ext>
                </a:extLst>
              </p:cNvPr>
              <p:cNvSpPr txBox="1"/>
              <p:nvPr/>
            </p:nvSpPr>
            <p:spPr>
              <a:xfrm>
                <a:off x="365760" y="820783"/>
                <a:ext cx="646352" cy="307777"/>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4C8AA8"/>
                    </a:solidFill>
                    <a:effectLst/>
                    <a:uLnTx/>
                    <a:uFillTx/>
                    <a:latin typeface="Arial Narrow"/>
                    <a:ea typeface="Arial Narrow"/>
                    <a:cs typeface="Arial Narrow"/>
                    <a:sym typeface="Arial Narrow"/>
                  </a:rPr>
                  <a:t>2020</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419;p8">
                <a:extLst>
                  <a:ext uri="{FF2B5EF4-FFF2-40B4-BE49-F238E27FC236}">
                    <a16:creationId xmlns:a16="http://schemas.microsoft.com/office/drawing/2014/main" id="{78A456C9-6C59-7CD4-18FC-19E80F8F5275}"/>
                  </a:ext>
                </a:extLst>
              </p:cNvPr>
              <p:cNvSpPr txBox="1"/>
              <p:nvPr/>
            </p:nvSpPr>
            <p:spPr>
              <a:xfrm>
                <a:off x="4746171" y="6457406"/>
                <a:ext cx="772626" cy="307777"/>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63ACD0"/>
                    </a:solidFill>
                    <a:effectLst/>
                    <a:uLnTx/>
                    <a:uFillTx/>
                    <a:latin typeface="Arial Narrow"/>
                    <a:ea typeface="Arial Narrow"/>
                    <a:cs typeface="Arial Narrow"/>
                    <a:sym typeface="Arial Narrow"/>
                  </a:rPr>
                  <a:t>2025</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420;p8">
                <a:extLst>
                  <a:ext uri="{FF2B5EF4-FFF2-40B4-BE49-F238E27FC236}">
                    <a16:creationId xmlns:a16="http://schemas.microsoft.com/office/drawing/2014/main" id="{3100B0AB-401C-C5FC-4A60-B9059F396317}"/>
                  </a:ext>
                </a:extLst>
              </p:cNvPr>
              <p:cNvSpPr txBox="1"/>
              <p:nvPr/>
            </p:nvSpPr>
            <p:spPr>
              <a:xfrm>
                <a:off x="209863" y="6505731"/>
                <a:ext cx="1491521" cy="21544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a:ln>
                      <a:noFill/>
                    </a:ln>
                    <a:solidFill>
                      <a:srgbClr val="C3E7FE"/>
                    </a:solidFill>
                    <a:effectLst/>
                    <a:uLnTx/>
                    <a:uFillTx/>
                    <a:latin typeface="Arial Narrow"/>
                    <a:ea typeface="Arial Narrow"/>
                    <a:cs typeface="Arial Narrow"/>
                    <a:sym typeface="Arial Narrow"/>
                  </a:rPr>
                  <a:t>04.18.23</a:t>
                </a:r>
                <a:endParaRPr kumimoji="0" sz="800" b="0" i="0" u="none" strike="noStrike" kern="0" cap="none" spc="0" normalizeH="0" baseline="0" noProof="0">
                  <a:ln>
                    <a:noFill/>
                  </a:ln>
                  <a:solidFill>
                    <a:srgbClr val="C3E7FE"/>
                  </a:solidFill>
                  <a:effectLst/>
                  <a:uLnTx/>
                  <a:uFillTx/>
                  <a:latin typeface="Arial Narrow"/>
                  <a:ea typeface="Arial Narrow"/>
                  <a:cs typeface="Arial Narrow"/>
                  <a:sym typeface="Arial Narrow"/>
                </a:endParaRPr>
              </a:p>
            </p:txBody>
          </p:sp>
          <p:pic>
            <p:nvPicPr>
              <p:cNvPr id="53" name="Google Shape;421;p8">
                <a:extLst>
                  <a:ext uri="{FF2B5EF4-FFF2-40B4-BE49-F238E27FC236}">
                    <a16:creationId xmlns:a16="http://schemas.microsoft.com/office/drawing/2014/main" id="{93503929-6478-EF52-1287-CFA19CA83F89}"/>
                  </a:ext>
                </a:extLst>
              </p:cNvPr>
              <p:cNvPicPr preferRelativeResize="0"/>
              <p:nvPr/>
            </p:nvPicPr>
            <p:blipFill rotWithShape="1">
              <a:blip r:embed="rId34" cstate="email">
                <a:alphaModFix/>
                <a:extLst>
                  <a:ext uri="{28A0092B-C50C-407E-A947-70E740481C1C}">
                    <a14:useLocalDpi xmlns:a14="http://schemas.microsoft.com/office/drawing/2010/main"/>
                  </a:ext>
                </a:extLst>
              </a:blip>
              <a:srcRect/>
              <a:stretch/>
            </p:blipFill>
            <p:spPr>
              <a:xfrm>
                <a:off x="2030144" y="2397612"/>
                <a:ext cx="152400" cy="88900"/>
              </a:xfrm>
              <a:prstGeom prst="rect">
                <a:avLst/>
              </a:prstGeom>
              <a:noFill/>
              <a:ln>
                <a:noFill/>
              </a:ln>
            </p:spPr>
          </p:pic>
          <p:grpSp>
            <p:nvGrpSpPr>
              <p:cNvPr id="54" name="Google Shape;422;p8">
                <a:extLst>
                  <a:ext uri="{FF2B5EF4-FFF2-40B4-BE49-F238E27FC236}">
                    <a16:creationId xmlns:a16="http://schemas.microsoft.com/office/drawing/2014/main" id="{62D837E6-F3F1-8DE6-AEF2-CF61CA448968}"/>
                  </a:ext>
                </a:extLst>
              </p:cNvPr>
              <p:cNvGrpSpPr/>
              <p:nvPr/>
            </p:nvGrpSpPr>
            <p:grpSpPr>
              <a:xfrm>
                <a:off x="2727284" y="4874220"/>
                <a:ext cx="846117" cy="513298"/>
                <a:chOff x="2821330" y="5024378"/>
                <a:chExt cx="846117" cy="513298"/>
              </a:xfrm>
            </p:grpSpPr>
            <p:sp>
              <p:nvSpPr>
                <p:cNvPr id="92" name="Google Shape;423;p8">
                  <a:extLst>
                    <a:ext uri="{FF2B5EF4-FFF2-40B4-BE49-F238E27FC236}">
                      <a16:creationId xmlns:a16="http://schemas.microsoft.com/office/drawing/2014/main" id="{B5F3B29C-0A84-8A90-3288-2501A365B6EE}"/>
                    </a:ext>
                  </a:extLst>
                </p:cNvPr>
                <p:cNvSpPr txBox="1"/>
                <p:nvPr/>
              </p:nvSpPr>
              <p:spPr>
                <a:xfrm>
                  <a:off x="2821330" y="5024378"/>
                  <a:ext cx="816980" cy="23339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1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C3E7FE"/>
                      </a:solidFill>
                      <a:effectLst/>
                      <a:uLnTx/>
                      <a:uFillTx/>
                      <a:latin typeface="Arial Narrow"/>
                      <a:ea typeface="Arial Narrow"/>
                      <a:cs typeface="Arial Narrow"/>
                      <a:sym typeface="Arial Narrow"/>
                    </a:rPr>
                    <a:t>PREFIRE (2)</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93" name="Google Shape;424;p8" descr="A picture containing text, building material&#10;&#10;Description automatically generated">
                  <a:extLst>
                    <a:ext uri="{FF2B5EF4-FFF2-40B4-BE49-F238E27FC236}">
                      <a16:creationId xmlns:a16="http://schemas.microsoft.com/office/drawing/2014/main" id="{839C44BD-2413-8C8C-CAEE-40993A8AE80D}"/>
                    </a:ext>
                  </a:extLst>
                </p:cNvPr>
                <p:cNvPicPr preferRelativeResize="0"/>
                <p:nvPr/>
              </p:nvPicPr>
              <p:blipFill rotWithShape="1">
                <a:blip r:embed="rId35" cstate="email">
                  <a:alphaModFix/>
                  <a:extLst>
                    <a:ext uri="{28A0092B-C50C-407E-A947-70E740481C1C}">
                      <a14:useLocalDpi xmlns:a14="http://schemas.microsoft.com/office/drawing/2010/main"/>
                    </a:ext>
                  </a:extLst>
                </a:blip>
                <a:srcRect/>
                <a:stretch/>
              </p:blipFill>
              <p:spPr>
                <a:xfrm>
                  <a:off x="3045147" y="5220176"/>
                  <a:ext cx="622300" cy="317500"/>
                </a:xfrm>
                <a:prstGeom prst="rect">
                  <a:avLst/>
                </a:prstGeom>
                <a:noFill/>
                <a:ln>
                  <a:noFill/>
                </a:ln>
              </p:spPr>
            </p:pic>
          </p:grpSp>
          <p:grpSp>
            <p:nvGrpSpPr>
              <p:cNvPr id="55" name="Google Shape;425;p8">
                <a:extLst>
                  <a:ext uri="{FF2B5EF4-FFF2-40B4-BE49-F238E27FC236}">
                    <a16:creationId xmlns:a16="http://schemas.microsoft.com/office/drawing/2014/main" id="{646050CC-C15C-DC50-E98B-7308A2ED9D4F}"/>
                  </a:ext>
                </a:extLst>
              </p:cNvPr>
              <p:cNvGrpSpPr/>
              <p:nvPr/>
            </p:nvGrpSpPr>
            <p:grpSpPr>
              <a:xfrm>
                <a:off x="7823874" y="5822596"/>
                <a:ext cx="635632" cy="551135"/>
                <a:chOff x="6741300" y="5628190"/>
                <a:chExt cx="635632" cy="551135"/>
              </a:xfrm>
            </p:grpSpPr>
            <p:pic>
              <p:nvPicPr>
                <p:cNvPr id="90" name="Google Shape;426;p8" descr="A picture containing text&#10;&#10;Description automatically generated">
                  <a:extLst>
                    <a:ext uri="{FF2B5EF4-FFF2-40B4-BE49-F238E27FC236}">
                      <a16:creationId xmlns:a16="http://schemas.microsoft.com/office/drawing/2014/main" id="{3FB1B400-A894-8319-AF74-37DA375413FF}"/>
                    </a:ext>
                  </a:extLst>
                </p:cNvPr>
                <p:cNvPicPr preferRelativeResize="0"/>
                <p:nvPr/>
              </p:nvPicPr>
              <p:blipFill rotWithShape="1">
                <a:blip r:embed="rId42" cstate="email">
                  <a:alphaModFix/>
                  <a:extLst>
                    <a:ext uri="{28A0092B-C50C-407E-A947-70E740481C1C}">
                      <a14:useLocalDpi xmlns:a14="http://schemas.microsoft.com/office/drawing/2010/main"/>
                    </a:ext>
                  </a:extLst>
                </a:blip>
                <a:srcRect/>
                <a:stretch/>
              </p:blipFill>
              <p:spPr>
                <a:xfrm>
                  <a:off x="6741300" y="5836425"/>
                  <a:ext cx="635000" cy="342900"/>
                </a:xfrm>
                <a:prstGeom prst="rect">
                  <a:avLst/>
                </a:prstGeom>
                <a:noFill/>
                <a:ln>
                  <a:noFill/>
                </a:ln>
              </p:spPr>
            </p:pic>
            <p:sp>
              <p:nvSpPr>
                <p:cNvPr id="91" name="Google Shape;427;p8">
                  <a:extLst>
                    <a:ext uri="{FF2B5EF4-FFF2-40B4-BE49-F238E27FC236}">
                      <a16:creationId xmlns:a16="http://schemas.microsoft.com/office/drawing/2014/main" id="{1B1BE299-E5C3-557A-9498-BE10742C2E82}"/>
                    </a:ext>
                  </a:extLst>
                </p:cNvPr>
                <p:cNvSpPr txBox="1"/>
                <p:nvPr/>
              </p:nvSpPr>
              <p:spPr>
                <a:xfrm>
                  <a:off x="6795304" y="5628190"/>
                  <a:ext cx="581628" cy="23339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1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C3E7FE"/>
                      </a:solidFill>
                      <a:effectLst/>
                      <a:uLnTx/>
                      <a:uFillTx/>
                      <a:latin typeface="Arial Narrow"/>
                      <a:ea typeface="Arial Narrow"/>
                      <a:cs typeface="Arial Narrow"/>
                      <a:sym typeface="Arial Narrow"/>
                    </a:rPr>
                    <a:t>INCUS*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6" name="Google Shape;428;p8">
                <a:extLst>
                  <a:ext uri="{FF2B5EF4-FFF2-40B4-BE49-F238E27FC236}">
                    <a16:creationId xmlns:a16="http://schemas.microsoft.com/office/drawing/2014/main" id="{2896ADF2-AF0B-5B3D-769C-77D7B09A1C7E}"/>
                  </a:ext>
                </a:extLst>
              </p:cNvPr>
              <p:cNvGrpSpPr/>
              <p:nvPr/>
            </p:nvGrpSpPr>
            <p:grpSpPr>
              <a:xfrm>
                <a:off x="1695206" y="3931912"/>
                <a:ext cx="897038" cy="612730"/>
                <a:chOff x="772179" y="2674679"/>
                <a:chExt cx="897038" cy="612730"/>
              </a:xfrm>
            </p:grpSpPr>
            <p:sp>
              <p:nvSpPr>
                <p:cNvPr id="88" name="Google Shape;429;p8">
                  <a:extLst>
                    <a:ext uri="{FF2B5EF4-FFF2-40B4-BE49-F238E27FC236}">
                      <a16:creationId xmlns:a16="http://schemas.microsoft.com/office/drawing/2014/main" id="{DC0F3A84-29AB-C043-6791-EAF33FBFCEA4}"/>
                    </a:ext>
                  </a:extLst>
                </p:cNvPr>
                <p:cNvSpPr txBox="1"/>
                <p:nvPr/>
              </p:nvSpPr>
              <p:spPr>
                <a:xfrm>
                  <a:off x="772179" y="2674679"/>
                  <a:ext cx="897038" cy="23339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1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C3E7FE"/>
                      </a:solidFill>
                      <a:effectLst/>
                      <a:uLnTx/>
                      <a:uFillTx/>
                      <a:latin typeface="Arial Narrow"/>
                      <a:ea typeface="Arial Narrow"/>
                      <a:cs typeface="Arial Narrow"/>
                      <a:sym typeface="Arial Narrow"/>
                    </a:rPr>
                    <a:t>TROPICS (4)</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89" name="Google Shape;430;p8" descr="A picture containing text, building material, brick&#10;&#10;Description automatically generated">
                  <a:extLst>
                    <a:ext uri="{FF2B5EF4-FFF2-40B4-BE49-F238E27FC236}">
                      <a16:creationId xmlns:a16="http://schemas.microsoft.com/office/drawing/2014/main" id="{726321C1-F847-6989-E542-D6B9064E4706}"/>
                    </a:ext>
                  </a:extLst>
                </p:cNvPr>
                <p:cNvPicPr preferRelativeResize="0"/>
                <p:nvPr/>
              </p:nvPicPr>
              <p:blipFill rotWithShape="1">
                <a:blip r:embed="rId43" cstate="email">
                  <a:alphaModFix/>
                  <a:extLst>
                    <a:ext uri="{28A0092B-C50C-407E-A947-70E740481C1C}">
                      <a14:useLocalDpi xmlns:a14="http://schemas.microsoft.com/office/drawing/2010/main"/>
                    </a:ext>
                  </a:extLst>
                </a:blip>
                <a:srcRect/>
                <a:stretch/>
              </p:blipFill>
              <p:spPr>
                <a:xfrm rot="-498535">
                  <a:off x="896206" y="2885254"/>
                  <a:ext cx="495300" cy="368300"/>
                </a:xfrm>
                <a:prstGeom prst="rect">
                  <a:avLst/>
                </a:prstGeom>
                <a:noFill/>
                <a:ln>
                  <a:noFill/>
                </a:ln>
              </p:spPr>
            </p:pic>
          </p:grpSp>
          <p:grpSp>
            <p:nvGrpSpPr>
              <p:cNvPr id="57" name="Google Shape;431;p8">
                <a:extLst>
                  <a:ext uri="{FF2B5EF4-FFF2-40B4-BE49-F238E27FC236}">
                    <a16:creationId xmlns:a16="http://schemas.microsoft.com/office/drawing/2014/main" id="{0D6FB301-2860-9668-7C04-B71DDC347AC5}"/>
                  </a:ext>
                </a:extLst>
              </p:cNvPr>
              <p:cNvGrpSpPr/>
              <p:nvPr/>
            </p:nvGrpSpPr>
            <p:grpSpPr>
              <a:xfrm>
                <a:off x="8565640" y="5828533"/>
                <a:ext cx="1036761" cy="558631"/>
                <a:chOff x="8662017" y="5909433"/>
                <a:chExt cx="1036761" cy="558631"/>
              </a:xfrm>
            </p:grpSpPr>
            <p:pic>
              <p:nvPicPr>
                <p:cNvPr id="86" name="Google Shape;432;p8" descr="A picture containing text&#10;&#10;Description automatically generated">
                  <a:extLst>
                    <a:ext uri="{FF2B5EF4-FFF2-40B4-BE49-F238E27FC236}">
                      <a16:creationId xmlns:a16="http://schemas.microsoft.com/office/drawing/2014/main" id="{1DD47104-8321-B69E-3273-0515CEC403B4}"/>
                    </a:ext>
                  </a:extLst>
                </p:cNvPr>
                <p:cNvPicPr preferRelativeResize="0"/>
                <p:nvPr/>
              </p:nvPicPr>
              <p:blipFill rotWithShape="1">
                <a:blip r:embed="rId44" cstate="email">
                  <a:alphaModFix/>
                  <a:extLst>
                    <a:ext uri="{28A0092B-C50C-407E-A947-70E740481C1C}">
                      <a14:useLocalDpi xmlns:a14="http://schemas.microsoft.com/office/drawing/2010/main"/>
                    </a:ext>
                  </a:extLst>
                </a:blip>
                <a:srcRect/>
                <a:stretch/>
              </p:blipFill>
              <p:spPr>
                <a:xfrm>
                  <a:off x="8739093" y="6123639"/>
                  <a:ext cx="646177" cy="344425"/>
                </a:xfrm>
                <a:prstGeom prst="rect">
                  <a:avLst/>
                </a:prstGeom>
                <a:noFill/>
                <a:ln>
                  <a:noFill/>
                </a:ln>
              </p:spPr>
            </p:pic>
            <p:sp>
              <p:nvSpPr>
                <p:cNvPr id="87" name="Google Shape;433;p8">
                  <a:extLst>
                    <a:ext uri="{FF2B5EF4-FFF2-40B4-BE49-F238E27FC236}">
                      <a16:creationId xmlns:a16="http://schemas.microsoft.com/office/drawing/2014/main" id="{E8DE91B7-DF8D-CE7C-70C0-BE22128B2473}"/>
                    </a:ext>
                  </a:extLst>
                </p:cNvPr>
                <p:cNvSpPr txBox="1"/>
                <p:nvPr/>
              </p:nvSpPr>
              <p:spPr>
                <a:xfrm>
                  <a:off x="8662017" y="5909433"/>
                  <a:ext cx="1036761" cy="23339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1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C3E7FE"/>
                      </a:solidFill>
                      <a:effectLst/>
                      <a:uLnTx/>
                      <a:uFillTx/>
                      <a:latin typeface="Arial Narrow"/>
                      <a:ea typeface="Arial Narrow"/>
                      <a:cs typeface="Arial Narrow"/>
                      <a:sym typeface="Arial Narrow"/>
                    </a:rPr>
                    <a:t>LANDSAT NEXT*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8" name="Google Shape;434;p8">
                <a:extLst>
                  <a:ext uri="{FF2B5EF4-FFF2-40B4-BE49-F238E27FC236}">
                    <a16:creationId xmlns:a16="http://schemas.microsoft.com/office/drawing/2014/main" id="{47895FE7-218F-D5DF-137E-7664E12E6BA6}"/>
                  </a:ext>
                </a:extLst>
              </p:cNvPr>
              <p:cNvGrpSpPr/>
              <p:nvPr/>
            </p:nvGrpSpPr>
            <p:grpSpPr>
              <a:xfrm>
                <a:off x="9610481" y="5828533"/>
                <a:ext cx="919407" cy="568820"/>
                <a:chOff x="9626673" y="5850507"/>
                <a:chExt cx="919407" cy="568820"/>
              </a:xfrm>
            </p:grpSpPr>
            <p:sp>
              <p:nvSpPr>
                <p:cNvPr id="84" name="Google Shape;435;p8">
                  <a:extLst>
                    <a:ext uri="{FF2B5EF4-FFF2-40B4-BE49-F238E27FC236}">
                      <a16:creationId xmlns:a16="http://schemas.microsoft.com/office/drawing/2014/main" id="{A6BA2EBE-35D9-AEEE-8818-8C0BF5885F7F}"/>
                    </a:ext>
                  </a:extLst>
                </p:cNvPr>
                <p:cNvSpPr txBox="1"/>
                <p:nvPr/>
              </p:nvSpPr>
              <p:spPr>
                <a:xfrm>
                  <a:off x="9626673" y="5850507"/>
                  <a:ext cx="919407" cy="23339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1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C3E7FE"/>
                      </a:solidFill>
                      <a:effectLst/>
                      <a:uLnTx/>
                      <a:uFillTx/>
                      <a:latin typeface="Arial Narrow"/>
                      <a:ea typeface="Arial Narrow"/>
                      <a:cs typeface="Arial Narrow"/>
                      <a:sym typeface="Arial Narrow"/>
                    </a:rPr>
                    <a:t>ESO-1, 2, 3, 4*</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85" name="Google Shape;436;p8" descr="A picture containing text&#10;&#10;Description automatically generated">
                  <a:extLst>
                    <a:ext uri="{FF2B5EF4-FFF2-40B4-BE49-F238E27FC236}">
                      <a16:creationId xmlns:a16="http://schemas.microsoft.com/office/drawing/2014/main" id="{3532105C-1CF7-52EF-76E1-8FECCAEF30C7}"/>
                    </a:ext>
                  </a:extLst>
                </p:cNvPr>
                <p:cNvPicPr preferRelativeResize="0"/>
                <p:nvPr/>
              </p:nvPicPr>
              <p:blipFill rotWithShape="1">
                <a:blip r:embed="rId44" cstate="email">
                  <a:alphaModFix/>
                  <a:extLst>
                    <a:ext uri="{28A0092B-C50C-407E-A947-70E740481C1C}">
                      <a14:useLocalDpi xmlns:a14="http://schemas.microsoft.com/office/drawing/2010/main"/>
                    </a:ext>
                  </a:extLst>
                </a:blip>
                <a:srcRect/>
                <a:stretch/>
              </p:blipFill>
              <p:spPr>
                <a:xfrm>
                  <a:off x="9663690" y="6074902"/>
                  <a:ext cx="646177" cy="344425"/>
                </a:xfrm>
                <a:prstGeom prst="rect">
                  <a:avLst/>
                </a:prstGeom>
                <a:noFill/>
                <a:ln>
                  <a:noFill/>
                </a:ln>
              </p:spPr>
            </p:pic>
          </p:grpSp>
          <p:pic>
            <p:nvPicPr>
              <p:cNvPr id="59" name="Google Shape;437;p8">
                <a:extLst>
                  <a:ext uri="{FF2B5EF4-FFF2-40B4-BE49-F238E27FC236}">
                    <a16:creationId xmlns:a16="http://schemas.microsoft.com/office/drawing/2014/main" id="{455C3031-F745-60C4-5EC2-A6CBD70209B2}"/>
                  </a:ext>
                </a:extLst>
              </p:cNvPr>
              <p:cNvPicPr preferRelativeResize="0"/>
              <p:nvPr/>
            </p:nvPicPr>
            <p:blipFill rotWithShape="1">
              <a:blip r:embed="rId12" cstate="email">
                <a:alphaModFix/>
                <a:extLst>
                  <a:ext uri="{28A0092B-C50C-407E-A947-70E740481C1C}">
                    <a14:useLocalDpi xmlns:a14="http://schemas.microsoft.com/office/drawing/2010/main"/>
                  </a:ext>
                </a:extLst>
              </a:blip>
              <a:srcRect/>
              <a:stretch/>
            </p:blipFill>
            <p:spPr>
              <a:xfrm>
                <a:off x="11664211" y="4216158"/>
                <a:ext cx="203200" cy="127000"/>
              </a:xfrm>
              <a:prstGeom prst="rect">
                <a:avLst/>
              </a:prstGeom>
              <a:noFill/>
              <a:ln>
                <a:noFill/>
              </a:ln>
            </p:spPr>
          </p:pic>
          <p:pic>
            <p:nvPicPr>
              <p:cNvPr id="60" name="Google Shape;438;p8" descr="A black and white image of a person's face&#10;&#10;Description automatically generated with low confidence">
                <a:extLst>
                  <a:ext uri="{FF2B5EF4-FFF2-40B4-BE49-F238E27FC236}">
                    <a16:creationId xmlns:a16="http://schemas.microsoft.com/office/drawing/2014/main" id="{66512AB5-88E7-E703-3A00-D1450CB80620}"/>
                  </a:ext>
                </a:extLst>
              </p:cNvPr>
              <p:cNvPicPr preferRelativeResize="0"/>
              <p:nvPr/>
            </p:nvPicPr>
            <p:blipFill rotWithShape="1">
              <a:blip r:embed="rId13" cstate="email">
                <a:alphaModFix/>
                <a:extLst>
                  <a:ext uri="{28A0092B-C50C-407E-A947-70E740481C1C}">
                    <a14:useLocalDpi xmlns:a14="http://schemas.microsoft.com/office/drawing/2010/main"/>
                  </a:ext>
                </a:extLst>
              </a:blip>
              <a:srcRect/>
              <a:stretch/>
            </p:blipFill>
            <p:spPr>
              <a:xfrm>
                <a:off x="10529888" y="4387743"/>
                <a:ext cx="158857" cy="114730"/>
              </a:xfrm>
              <a:prstGeom prst="rect">
                <a:avLst/>
              </a:prstGeom>
              <a:noFill/>
              <a:ln>
                <a:noFill/>
              </a:ln>
            </p:spPr>
          </p:pic>
          <p:pic>
            <p:nvPicPr>
              <p:cNvPr id="61" name="Google Shape;439;p8" descr="A black and white image of a person's face&#10;&#10;Description automatically generated with low confidence">
                <a:extLst>
                  <a:ext uri="{FF2B5EF4-FFF2-40B4-BE49-F238E27FC236}">
                    <a16:creationId xmlns:a16="http://schemas.microsoft.com/office/drawing/2014/main" id="{EF2963ED-C55E-B0BE-39AC-46C89F946CB0}"/>
                  </a:ext>
                </a:extLst>
              </p:cNvPr>
              <p:cNvPicPr preferRelativeResize="0"/>
              <p:nvPr/>
            </p:nvPicPr>
            <p:blipFill rotWithShape="1">
              <a:blip r:embed="rId13" cstate="email">
                <a:alphaModFix/>
                <a:extLst>
                  <a:ext uri="{28A0092B-C50C-407E-A947-70E740481C1C}">
                    <a14:useLocalDpi xmlns:a14="http://schemas.microsoft.com/office/drawing/2010/main"/>
                  </a:ext>
                </a:extLst>
              </a:blip>
              <a:srcRect/>
              <a:stretch/>
            </p:blipFill>
            <p:spPr>
              <a:xfrm>
                <a:off x="10542964" y="4558919"/>
                <a:ext cx="158857" cy="114730"/>
              </a:xfrm>
              <a:prstGeom prst="rect">
                <a:avLst/>
              </a:prstGeom>
              <a:noFill/>
              <a:ln>
                <a:noFill/>
              </a:ln>
            </p:spPr>
          </p:pic>
          <p:pic>
            <p:nvPicPr>
              <p:cNvPr id="62" name="Google Shape;440;p8">
                <a:extLst>
                  <a:ext uri="{FF2B5EF4-FFF2-40B4-BE49-F238E27FC236}">
                    <a16:creationId xmlns:a16="http://schemas.microsoft.com/office/drawing/2014/main" id="{DAE2315E-8F49-B8D9-D931-9950654C9601}"/>
                  </a:ext>
                </a:extLst>
              </p:cNvPr>
              <p:cNvPicPr preferRelativeResize="0"/>
              <p:nvPr/>
            </p:nvPicPr>
            <p:blipFill rotWithShape="1">
              <a:blip r:embed="rId12" cstate="email">
                <a:alphaModFix/>
                <a:extLst>
                  <a:ext uri="{28A0092B-C50C-407E-A947-70E740481C1C}">
                    <a14:useLocalDpi xmlns:a14="http://schemas.microsoft.com/office/drawing/2010/main"/>
                  </a:ext>
                </a:extLst>
              </a:blip>
              <a:srcRect/>
              <a:stretch/>
            </p:blipFill>
            <p:spPr>
              <a:xfrm>
                <a:off x="11662425" y="4390892"/>
                <a:ext cx="203200" cy="127000"/>
              </a:xfrm>
              <a:prstGeom prst="rect">
                <a:avLst/>
              </a:prstGeom>
              <a:noFill/>
              <a:ln>
                <a:noFill/>
              </a:ln>
            </p:spPr>
          </p:pic>
          <p:pic>
            <p:nvPicPr>
              <p:cNvPr id="63" name="Google Shape;441;p8">
                <a:extLst>
                  <a:ext uri="{FF2B5EF4-FFF2-40B4-BE49-F238E27FC236}">
                    <a16:creationId xmlns:a16="http://schemas.microsoft.com/office/drawing/2014/main" id="{523A243F-0607-9284-26CA-BD61B2BBD6B1}"/>
                  </a:ext>
                </a:extLst>
              </p:cNvPr>
              <p:cNvPicPr preferRelativeResize="0"/>
              <p:nvPr/>
            </p:nvPicPr>
            <p:blipFill rotWithShape="1">
              <a:blip r:embed="rId12" cstate="email">
                <a:alphaModFix/>
                <a:extLst>
                  <a:ext uri="{28A0092B-C50C-407E-A947-70E740481C1C}">
                    <a14:useLocalDpi xmlns:a14="http://schemas.microsoft.com/office/drawing/2010/main"/>
                  </a:ext>
                </a:extLst>
              </a:blip>
              <a:srcRect/>
              <a:stretch/>
            </p:blipFill>
            <p:spPr>
              <a:xfrm>
                <a:off x="11671234" y="4558919"/>
                <a:ext cx="203200" cy="127000"/>
              </a:xfrm>
              <a:prstGeom prst="rect">
                <a:avLst/>
              </a:prstGeom>
              <a:noFill/>
              <a:ln>
                <a:noFill/>
              </a:ln>
            </p:spPr>
          </p:pic>
          <p:pic>
            <p:nvPicPr>
              <p:cNvPr id="64" name="Google Shape;442;p8">
                <a:extLst>
                  <a:ext uri="{FF2B5EF4-FFF2-40B4-BE49-F238E27FC236}">
                    <a16:creationId xmlns:a16="http://schemas.microsoft.com/office/drawing/2014/main" id="{FC4AF357-7AB0-6B61-02F2-A046951F675B}"/>
                  </a:ext>
                </a:extLst>
              </p:cNvPr>
              <p:cNvPicPr preferRelativeResize="0"/>
              <p:nvPr/>
            </p:nvPicPr>
            <p:blipFill rotWithShape="1">
              <a:blip r:embed="rId15" cstate="email">
                <a:alphaModFix/>
                <a:extLst>
                  <a:ext uri="{28A0092B-C50C-407E-A947-70E740481C1C}">
                    <a14:useLocalDpi xmlns:a14="http://schemas.microsoft.com/office/drawing/2010/main"/>
                  </a:ext>
                </a:extLst>
              </a:blip>
              <a:srcRect/>
              <a:stretch/>
            </p:blipFill>
            <p:spPr>
              <a:xfrm>
                <a:off x="11696548" y="3433514"/>
                <a:ext cx="127000" cy="127000"/>
              </a:xfrm>
              <a:prstGeom prst="rect">
                <a:avLst/>
              </a:prstGeom>
              <a:noFill/>
              <a:ln>
                <a:noFill/>
              </a:ln>
            </p:spPr>
          </p:pic>
          <p:grpSp>
            <p:nvGrpSpPr>
              <p:cNvPr id="65" name="Google Shape;443;p8">
                <a:extLst>
                  <a:ext uri="{FF2B5EF4-FFF2-40B4-BE49-F238E27FC236}">
                    <a16:creationId xmlns:a16="http://schemas.microsoft.com/office/drawing/2014/main" id="{CD5BED77-A2BC-52DF-EF65-1E98C3BCEA77}"/>
                  </a:ext>
                </a:extLst>
              </p:cNvPr>
              <p:cNvGrpSpPr/>
              <p:nvPr/>
            </p:nvGrpSpPr>
            <p:grpSpPr>
              <a:xfrm>
                <a:off x="4343307" y="5513307"/>
                <a:ext cx="777985" cy="480754"/>
                <a:chOff x="4641019" y="5538276"/>
                <a:chExt cx="777985" cy="480754"/>
              </a:xfrm>
            </p:grpSpPr>
            <p:sp>
              <p:nvSpPr>
                <p:cNvPr id="82" name="Google Shape;444;p8">
                  <a:extLst>
                    <a:ext uri="{FF2B5EF4-FFF2-40B4-BE49-F238E27FC236}">
                      <a16:creationId xmlns:a16="http://schemas.microsoft.com/office/drawing/2014/main" id="{D8716CF3-ED59-2D7B-50C0-ADA0F7E12546}"/>
                    </a:ext>
                  </a:extLst>
                </p:cNvPr>
                <p:cNvSpPr txBox="1"/>
                <p:nvPr/>
              </p:nvSpPr>
              <p:spPr>
                <a:xfrm>
                  <a:off x="4641019" y="5538276"/>
                  <a:ext cx="559420" cy="23339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1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C3E7FE"/>
                      </a:solidFill>
                      <a:effectLst/>
                      <a:uLnTx/>
                      <a:uFillTx/>
                      <a:latin typeface="Arial Narrow"/>
                      <a:ea typeface="Arial Narrow"/>
                      <a:cs typeface="Arial Narrow"/>
                      <a:sym typeface="Arial Narrow"/>
                    </a:rPr>
                    <a:t>TSIS-2*</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83" name="Google Shape;445;p8" descr="A picture containing text, building material&#10;&#10;Description automatically generated">
                  <a:extLst>
                    <a:ext uri="{FF2B5EF4-FFF2-40B4-BE49-F238E27FC236}">
                      <a16:creationId xmlns:a16="http://schemas.microsoft.com/office/drawing/2014/main" id="{DBB1985C-79BE-7A55-CEB7-11B1EE60A398}"/>
                    </a:ext>
                  </a:extLst>
                </p:cNvPr>
                <p:cNvPicPr preferRelativeResize="0"/>
                <p:nvPr/>
              </p:nvPicPr>
              <p:blipFill rotWithShape="1">
                <a:blip r:embed="rId35" cstate="email">
                  <a:alphaModFix/>
                  <a:extLst>
                    <a:ext uri="{28A0092B-C50C-407E-A947-70E740481C1C}">
                      <a14:useLocalDpi xmlns:a14="http://schemas.microsoft.com/office/drawing/2010/main"/>
                    </a:ext>
                  </a:extLst>
                </a:blip>
                <a:srcRect/>
                <a:stretch/>
              </p:blipFill>
              <p:spPr>
                <a:xfrm>
                  <a:off x="4796704" y="5701530"/>
                  <a:ext cx="622300" cy="317500"/>
                </a:xfrm>
                <a:prstGeom prst="rect">
                  <a:avLst/>
                </a:prstGeom>
                <a:noFill/>
                <a:ln>
                  <a:noFill/>
                </a:ln>
              </p:spPr>
            </p:pic>
          </p:grpSp>
          <p:grpSp>
            <p:nvGrpSpPr>
              <p:cNvPr id="66" name="Google Shape;446;p8">
                <a:extLst>
                  <a:ext uri="{FF2B5EF4-FFF2-40B4-BE49-F238E27FC236}">
                    <a16:creationId xmlns:a16="http://schemas.microsoft.com/office/drawing/2014/main" id="{0E686EEE-A75A-821B-E6B1-39ED4258DF3E}"/>
                  </a:ext>
                </a:extLst>
              </p:cNvPr>
              <p:cNvGrpSpPr/>
              <p:nvPr/>
            </p:nvGrpSpPr>
            <p:grpSpPr>
              <a:xfrm>
                <a:off x="1295400" y="810228"/>
                <a:ext cx="756226" cy="402103"/>
                <a:chOff x="1295400" y="810228"/>
                <a:chExt cx="756226" cy="402103"/>
              </a:xfrm>
            </p:grpSpPr>
            <p:sp>
              <p:nvSpPr>
                <p:cNvPr id="80" name="Google Shape;447;p8">
                  <a:extLst>
                    <a:ext uri="{FF2B5EF4-FFF2-40B4-BE49-F238E27FC236}">
                      <a16:creationId xmlns:a16="http://schemas.microsoft.com/office/drawing/2014/main" id="{3D98743E-2A36-24F7-331F-59297309FE1F}"/>
                    </a:ext>
                  </a:extLst>
                </p:cNvPr>
                <p:cNvSpPr txBox="1"/>
                <p:nvPr/>
              </p:nvSpPr>
              <p:spPr>
                <a:xfrm>
                  <a:off x="1295400" y="810228"/>
                  <a:ext cx="734028" cy="24622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C3E7FE"/>
                      </a:solidFill>
                      <a:effectLst/>
                      <a:uLnTx/>
                      <a:uFillTx/>
                      <a:latin typeface="Arial Narrow"/>
                      <a:ea typeface="Arial Narrow"/>
                      <a:cs typeface="Arial Narrow"/>
                      <a:sym typeface="Arial Narrow"/>
                    </a:rPr>
                    <a:t>ICESAT-2</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81" name="Google Shape;448;p8">
                  <a:extLst>
                    <a:ext uri="{FF2B5EF4-FFF2-40B4-BE49-F238E27FC236}">
                      <a16:creationId xmlns:a16="http://schemas.microsoft.com/office/drawing/2014/main" id="{6BC91701-CBE4-B99F-F181-37EF952BC041}"/>
                    </a:ext>
                  </a:extLst>
                </p:cNvPr>
                <p:cNvPicPr preferRelativeResize="0"/>
                <p:nvPr/>
              </p:nvPicPr>
              <p:blipFill rotWithShape="1">
                <a:blip r:embed="rId45" cstate="email">
                  <a:alphaModFix/>
                  <a:extLst>
                    <a:ext uri="{28A0092B-C50C-407E-A947-70E740481C1C}">
                      <a14:useLocalDpi xmlns:a14="http://schemas.microsoft.com/office/drawing/2010/main"/>
                    </a:ext>
                  </a:extLst>
                </a:blip>
                <a:srcRect/>
                <a:stretch/>
              </p:blipFill>
              <p:spPr>
                <a:xfrm>
                  <a:off x="1423737" y="1032499"/>
                  <a:ext cx="627889" cy="179832"/>
                </a:xfrm>
                <a:prstGeom prst="rect">
                  <a:avLst/>
                </a:prstGeom>
                <a:noFill/>
                <a:ln>
                  <a:noFill/>
                </a:ln>
              </p:spPr>
            </p:pic>
          </p:grpSp>
          <p:grpSp>
            <p:nvGrpSpPr>
              <p:cNvPr id="67" name="Google Shape;449;p8">
                <a:extLst>
                  <a:ext uri="{FF2B5EF4-FFF2-40B4-BE49-F238E27FC236}">
                    <a16:creationId xmlns:a16="http://schemas.microsoft.com/office/drawing/2014/main" id="{A52E79A1-2A49-5633-DD98-07783862D004}"/>
                  </a:ext>
                </a:extLst>
              </p:cNvPr>
              <p:cNvGrpSpPr/>
              <p:nvPr/>
            </p:nvGrpSpPr>
            <p:grpSpPr>
              <a:xfrm>
                <a:off x="2370745" y="3222382"/>
                <a:ext cx="612420" cy="307283"/>
                <a:chOff x="2241205" y="3016642"/>
                <a:chExt cx="612420" cy="307283"/>
              </a:xfrm>
            </p:grpSpPr>
            <p:sp>
              <p:nvSpPr>
                <p:cNvPr id="78" name="Google Shape;450;p8">
                  <a:extLst>
                    <a:ext uri="{FF2B5EF4-FFF2-40B4-BE49-F238E27FC236}">
                      <a16:creationId xmlns:a16="http://schemas.microsoft.com/office/drawing/2014/main" id="{59431D31-9884-5619-D06F-77E3DB020825}"/>
                    </a:ext>
                  </a:extLst>
                </p:cNvPr>
                <p:cNvSpPr txBox="1"/>
                <p:nvPr/>
              </p:nvSpPr>
              <p:spPr>
                <a:xfrm>
                  <a:off x="2352055" y="3016642"/>
                  <a:ext cx="501570" cy="30728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1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C3E7FE"/>
                      </a:solidFill>
                      <a:effectLst/>
                      <a:uLnTx/>
                      <a:uFillTx/>
                      <a:latin typeface="Arial Narrow"/>
                      <a:ea typeface="Arial Narrow"/>
                      <a:cs typeface="Arial Narrow"/>
                      <a:sym typeface="Arial Narrow"/>
                    </a:rPr>
                    <a:t>EMIT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79" name="Google Shape;451;p8">
                  <a:extLst>
                    <a:ext uri="{FF2B5EF4-FFF2-40B4-BE49-F238E27FC236}">
                      <a16:creationId xmlns:a16="http://schemas.microsoft.com/office/drawing/2014/main" id="{F94BD2F3-3FE3-7C04-59DE-B73B9A18C200}"/>
                    </a:ext>
                  </a:extLst>
                </p:cNvPr>
                <p:cNvPicPr preferRelativeResize="0"/>
                <p:nvPr/>
              </p:nvPicPr>
              <p:blipFill rotWithShape="1">
                <a:blip r:embed="rId32" cstate="email">
                  <a:alphaModFix/>
                  <a:extLst>
                    <a:ext uri="{28A0092B-C50C-407E-A947-70E740481C1C}">
                      <a14:useLocalDpi xmlns:a14="http://schemas.microsoft.com/office/drawing/2010/main"/>
                    </a:ext>
                  </a:extLst>
                </a:blip>
                <a:srcRect/>
                <a:stretch/>
              </p:blipFill>
              <p:spPr>
                <a:xfrm>
                  <a:off x="2241205" y="3088941"/>
                  <a:ext cx="165100" cy="88900"/>
                </a:xfrm>
                <a:prstGeom prst="rect">
                  <a:avLst/>
                </a:prstGeom>
                <a:noFill/>
                <a:ln>
                  <a:noFill/>
                </a:ln>
              </p:spPr>
            </p:pic>
          </p:grpSp>
          <p:pic>
            <p:nvPicPr>
              <p:cNvPr id="68" name="Google Shape;452;p8">
                <a:extLst>
                  <a:ext uri="{FF2B5EF4-FFF2-40B4-BE49-F238E27FC236}">
                    <a16:creationId xmlns:a16="http://schemas.microsoft.com/office/drawing/2014/main" id="{79A09540-7E73-BAB0-D94B-19E644A39609}"/>
                  </a:ext>
                </a:extLst>
              </p:cNvPr>
              <p:cNvPicPr preferRelativeResize="0"/>
              <p:nvPr/>
            </p:nvPicPr>
            <p:blipFill rotWithShape="1">
              <a:blip r:embed="rId14" cstate="email">
                <a:alphaModFix/>
                <a:extLst>
                  <a:ext uri="{28A0092B-C50C-407E-A947-70E740481C1C}">
                    <a14:useLocalDpi xmlns:a14="http://schemas.microsoft.com/office/drawing/2010/main"/>
                  </a:ext>
                </a:extLst>
              </a:blip>
              <a:srcRect/>
              <a:stretch/>
            </p:blipFill>
            <p:spPr>
              <a:xfrm>
                <a:off x="11700525" y="2758116"/>
                <a:ext cx="127000" cy="127000"/>
              </a:xfrm>
              <a:prstGeom prst="rect">
                <a:avLst/>
              </a:prstGeom>
              <a:noFill/>
              <a:ln>
                <a:noFill/>
              </a:ln>
            </p:spPr>
          </p:pic>
          <p:pic>
            <p:nvPicPr>
              <p:cNvPr id="69" name="Google Shape;453;p8">
                <a:extLst>
                  <a:ext uri="{FF2B5EF4-FFF2-40B4-BE49-F238E27FC236}">
                    <a16:creationId xmlns:a16="http://schemas.microsoft.com/office/drawing/2014/main" id="{71E31A01-D97B-AAF3-BF9C-94AEFAFC2DEB}"/>
                  </a:ext>
                </a:extLst>
              </p:cNvPr>
              <p:cNvPicPr preferRelativeResize="0"/>
              <p:nvPr/>
            </p:nvPicPr>
            <p:blipFill rotWithShape="1">
              <a:blip r:embed="rId14" cstate="email">
                <a:alphaModFix/>
                <a:extLst>
                  <a:ext uri="{28A0092B-C50C-407E-A947-70E740481C1C}">
                    <a14:useLocalDpi xmlns:a14="http://schemas.microsoft.com/office/drawing/2010/main"/>
                  </a:ext>
                </a:extLst>
              </a:blip>
              <a:srcRect/>
              <a:stretch/>
            </p:blipFill>
            <p:spPr>
              <a:xfrm>
                <a:off x="11700525" y="2582888"/>
                <a:ext cx="127000" cy="127000"/>
              </a:xfrm>
              <a:prstGeom prst="rect">
                <a:avLst/>
              </a:prstGeom>
              <a:noFill/>
              <a:ln>
                <a:noFill/>
              </a:ln>
            </p:spPr>
          </p:pic>
          <p:pic>
            <p:nvPicPr>
              <p:cNvPr id="70" name="Google Shape;454;p8">
                <a:extLst>
                  <a:ext uri="{FF2B5EF4-FFF2-40B4-BE49-F238E27FC236}">
                    <a16:creationId xmlns:a16="http://schemas.microsoft.com/office/drawing/2014/main" id="{F6833F6E-B239-7EB8-A6A8-1AF61F400D8A}"/>
                  </a:ext>
                </a:extLst>
              </p:cNvPr>
              <p:cNvPicPr preferRelativeResize="0"/>
              <p:nvPr/>
            </p:nvPicPr>
            <p:blipFill rotWithShape="1">
              <a:blip r:embed="rId14" cstate="email">
                <a:alphaModFix/>
                <a:extLst>
                  <a:ext uri="{28A0092B-C50C-407E-A947-70E740481C1C}">
                    <a14:useLocalDpi xmlns:a14="http://schemas.microsoft.com/office/drawing/2010/main"/>
                  </a:ext>
                </a:extLst>
              </a:blip>
              <a:srcRect/>
              <a:stretch/>
            </p:blipFill>
            <p:spPr>
              <a:xfrm>
                <a:off x="11700525" y="2925788"/>
                <a:ext cx="127000" cy="127000"/>
              </a:xfrm>
              <a:prstGeom prst="rect">
                <a:avLst/>
              </a:prstGeom>
              <a:noFill/>
              <a:ln>
                <a:noFill/>
              </a:ln>
            </p:spPr>
          </p:pic>
          <p:pic>
            <p:nvPicPr>
              <p:cNvPr id="71" name="Google Shape;455;p8">
                <a:extLst>
                  <a:ext uri="{FF2B5EF4-FFF2-40B4-BE49-F238E27FC236}">
                    <a16:creationId xmlns:a16="http://schemas.microsoft.com/office/drawing/2014/main" id="{15938AAA-557B-E0A1-7617-6D54C573E3A1}"/>
                  </a:ext>
                </a:extLst>
              </p:cNvPr>
              <p:cNvPicPr preferRelativeResize="0"/>
              <p:nvPr/>
            </p:nvPicPr>
            <p:blipFill rotWithShape="1">
              <a:blip r:embed="rId14" cstate="email">
                <a:alphaModFix/>
                <a:extLst>
                  <a:ext uri="{28A0092B-C50C-407E-A947-70E740481C1C}">
                    <a14:useLocalDpi xmlns:a14="http://schemas.microsoft.com/office/drawing/2010/main"/>
                  </a:ext>
                </a:extLst>
              </a:blip>
              <a:srcRect/>
              <a:stretch/>
            </p:blipFill>
            <p:spPr>
              <a:xfrm>
                <a:off x="11700525" y="3096118"/>
                <a:ext cx="127000" cy="127000"/>
              </a:xfrm>
              <a:prstGeom prst="rect">
                <a:avLst/>
              </a:prstGeom>
              <a:noFill/>
              <a:ln>
                <a:noFill/>
              </a:ln>
            </p:spPr>
          </p:pic>
          <p:grpSp>
            <p:nvGrpSpPr>
              <p:cNvPr id="72" name="Google Shape;456;p8">
                <a:extLst>
                  <a:ext uri="{FF2B5EF4-FFF2-40B4-BE49-F238E27FC236}">
                    <a16:creationId xmlns:a16="http://schemas.microsoft.com/office/drawing/2014/main" id="{7DBFA9E8-113B-AD36-C624-3FFF408E32BF}"/>
                  </a:ext>
                </a:extLst>
              </p:cNvPr>
              <p:cNvGrpSpPr/>
              <p:nvPr/>
            </p:nvGrpSpPr>
            <p:grpSpPr>
              <a:xfrm>
                <a:off x="2079138" y="2672149"/>
                <a:ext cx="633868" cy="233397"/>
                <a:chOff x="2079138" y="2672149"/>
                <a:chExt cx="633868" cy="233397"/>
              </a:xfrm>
            </p:grpSpPr>
            <p:sp>
              <p:nvSpPr>
                <p:cNvPr id="76" name="Google Shape;457;p8">
                  <a:extLst>
                    <a:ext uri="{FF2B5EF4-FFF2-40B4-BE49-F238E27FC236}">
                      <a16:creationId xmlns:a16="http://schemas.microsoft.com/office/drawing/2014/main" id="{013B4636-1569-B4AD-9AB1-20F5FFD26E1B}"/>
                    </a:ext>
                  </a:extLst>
                </p:cNvPr>
                <p:cNvSpPr txBox="1"/>
                <p:nvPr/>
              </p:nvSpPr>
              <p:spPr>
                <a:xfrm>
                  <a:off x="2185393" y="2672149"/>
                  <a:ext cx="527613" cy="23339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1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C3E7FE"/>
                      </a:solidFill>
                      <a:effectLst/>
                      <a:uLnTx/>
                      <a:uFillTx/>
                      <a:latin typeface="Arial Narrow"/>
                      <a:ea typeface="Arial Narrow"/>
                      <a:cs typeface="Arial Narrow"/>
                      <a:sym typeface="Arial Narrow"/>
                    </a:rPr>
                    <a:t>OCO-3</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77" name="Google Shape;458;p8">
                  <a:extLst>
                    <a:ext uri="{FF2B5EF4-FFF2-40B4-BE49-F238E27FC236}">
                      <a16:creationId xmlns:a16="http://schemas.microsoft.com/office/drawing/2014/main" id="{CFE62180-0EDC-A643-FD57-1FC56B30D395}"/>
                    </a:ext>
                  </a:extLst>
                </p:cNvPr>
                <p:cNvPicPr preferRelativeResize="0"/>
                <p:nvPr/>
              </p:nvPicPr>
              <p:blipFill rotWithShape="1">
                <a:blip r:embed="rId34" cstate="email">
                  <a:alphaModFix/>
                  <a:extLst>
                    <a:ext uri="{28A0092B-C50C-407E-A947-70E740481C1C}">
                      <a14:useLocalDpi xmlns:a14="http://schemas.microsoft.com/office/drawing/2010/main"/>
                    </a:ext>
                  </a:extLst>
                </a:blip>
                <a:srcRect/>
                <a:stretch/>
              </p:blipFill>
              <p:spPr>
                <a:xfrm>
                  <a:off x="2079138" y="2744656"/>
                  <a:ext cx="152400" cy="88900"/>
                </a:xfrm>
                <a:prstGeom prst="rect">
                  <a:avLst/>
                </a:prstGeom>
                <a:noFill/>
                <a:ln>
                  <a:noFill/>
                </a:ln>
              </p:spPr>
            </p:pic>
          </p:grpSp>
          <p:grpSp>
            <p:nvGrpSpPr>
              <p:cNvPr id="73" name="Google Shape;459;p8">
                <a:extLst>
                  <a:ext uri="{FF2B5EF4-FFF2-40B4-BE49-F238E27FC236}">
                    <a16:creationId xmlns:a16="http://schemas.microsoft.com/office/drawing/2014/main" id="{C1E08AE7-50E0-9715-0379-56D94BDA6846}"/>
                  </a:ext>
                </a:extLst>
              </p:cNvPr>
              <p:cNvGrpSpPr/>
              <p:nvPr/>
            </p:nvGrpSpPr>
            <p:grpSpPr>
              <a:xfrm>
                <a:off x="7003794" y="5834445"/>
                <a:ext cx="622300" cy="552719"/>
                <a:chOff x="7003794" y="5834445"/>
                <a:chExt cx="622300" cy="552719"/>
              </a:xfrm>
            </p:grpSpPr>
            <p:sp>
              <p:nvSpPr>
                <p:cNvPr id="74" name="Google Shape;460;p8">
                  <a:extLst>
                    <a:ext uri="{FF2B5EF4-FFF2-40B4-BE49-F238E27FC236}">
                      <a16:creationId xmlns:a16="http://schemas.microsoft.com/office/drawing/2014/main" id="{26B26D03-3661-3CB7-33AD-01E0A0516641}"/>
                    </a:ext>
                  </a:extLst>
                </p:cNvPr>
                <p:cNvSpPr txBox="1"/>
                <p:nvPr/>
              </p:nvSpPr>
              <p:spPr>
                <a:xfrm>
                  <a:off x="7044466" y="5834445"/>
                  <a:ext cx="581628" cy="23339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1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C3E7FE"/>
                      </a:solidFill>
                      <a:effectLst/>
                      <a:uLnTx/>
                      <a:uFillTx/>
                      <a:latin typeface="Arial Narrow"/>
                      <a:ea typeface="Arial Narrow"/>
                      <a:cs typeface="Arial Narrow"/>
                      <a:sym typeface="Arial Narrow"/>
                    </a:rPr>
                    <a:t>GLIMR*</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75" name="Google Shape;461;p8" descr="A picture containing text, building material&#10;&#10;Description automatically generated">
                  <a:extLst>
                    <a:ext uri="{FF2B5EF4-FFF2-40B4-BE49-F238E27FC236}">
                      <a16:creationId xmlns:a16="http://schemas.microsoft.com/office/drawing/2014/main" id="{32CDAD9C-FBA4-B8A8-B351-A28170A97745}"/>
                    </a:ext>
                  </a:extLst>
                </p:cNvPr>
                <p:cNvPicPr preferRelativeResize="0"/>
                <p:nvPr/>
              </p:nvPicPr>
              <p:blipFill rotWithShape="1">
                <a:blip r:embed="rId35" cstate="email">
                  <a:alphaModFix/>
                  <a:extLst>
                    <a:ext uri="{28A0092B-C50C-407E-A947-70E740481C1C}">
                      <a14:useLocalDpi xmlns:a14="http://schemas.microsoft.com/office/drawing/2010/main"/>
                    </a:ext>
                  </a:extLst>
                </a:blip>
                <a:srcRect/>
                <a:stretch/>
              </p:blipFill>
              <p:spPr>
                <a:xfrm>
                  <a:off x="7003794" y="6069664"/>
                  <a:ext cx="622300" cy="317500"/>
                </a:xfrm>
                <a:prstGeom prst="rect">
                  <a:avLst/>
                </a:prstGeom>
                <a:noFill/>
                <a:ln>
                  <a:noFill/>
                </a:ln>
              </p:spPr>
            </p:pic>
          </p:grpSp>
        </p:grpSp>
      </p:grpSp>
      <p:sp>
        <p:nvSpPr>
          <p:cNvPr id="192" name="Star: 5 Points 191">
            <a:extLst>
              <a:ext uri="{FF2B5EF4-FFF2-40B4-BE49-F238E27FC236}">
                <a16:creationId xmlns:a16="http://schemas.microsoft.com/office/drawing/2014/main" id="{8254B268-950F-38F7-678D-22E21E5F7BAF}"/>
              </a:ext>
            </a:extLst>
          </p:cNvPr>
          <p:cNvSpPr>
            <a:spLocks noChangeAspect="1"/>
          </p:cNvSpPr>
          <p:nvPr/>
        </p:nvSpPr>
        <p:spPr>
          <a:xfrm>
            <a:off x="3974752" y="2936807"/>
            <a:ext cx="1097280" cy="1097280"/>
          </a:xfrm>
          <a:prstGeom prst="star5">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3254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92"/>
                                        </p:tgtEl>
                                        <p:attrNameLst>
                                          <p:attrName>style.visibility</p:attrName>
                                        </p:attrNameLst>
                                      </p:cBhvr>
                                      <p:to>
                                        <p:strVal val="visible"/>
                                      </p:to>
                                    </p:set>
                                    <p:anim calcmode="lin" valueType="num">
                                      <p:cBhvr>
                                        <p:cTn id="7" dur="1000" fill="hold"/>
                                        <p:tgtEl>
                                          <p:spTgt spid="192"/>
                                        </p:tgtEl>
                                        <p:attrNameLst>
                                          <p:attrName>ppt_w</p:attrName>
                                        </p:attrNameLst>
                                      </p:cBhvr>
                                      <p:tavLst>
                                        <p:tav tm="0">
                                          <p:val>
                                            <p:fltVal val="0"/>
                                          </p:val>
                                        </p:tav>
                                        <p:tav tm="100000">
                                          <p:val>
                                            <p:strVal val="#ppt_w"/>
                                          </p:val>
                                        </p:tav>
                                      </p:tavLst>
                                    </p:anim>
                                    <p:anim calcmode="lin" valueType="num">
                                      <p:cBhvr>
                                        <p:cTn id="8" dur="1000" fill="hold"/>
                                        <p:tgtEl>
                                          <p:spTgt spid="192"/>
                                        </p:tgtEl>
                                        <p:attrNameLst>
                                          <p:attrName>ppt_h</p:attrName>
                                        </p:attrNameLst>
                                      </p:cBhvr>
                                      <p:tavLst>
                                        <p:tav tm="0">
                                          <p:val>
                                            <p:fltVal val="0"/>
                                          </p:val>
                                        </p:tav>
                                        <p:tav tm="100000">
                                          <p:val>
                                            <p:strVal val="#ppt_h"/>
                                          </p:val>
                                        </p:tav>
                                      </p:tavLst>
                                    </p:anim>
                                    <p:anim calcmode="lin" valueType="num">
                                      <p:cBhvr>
                                        <p:cTn id="9" dur="1000" fill="hold"/>
                                        <p:tgtEl>
                                          <p:spTgt spid="192"/>
                                        </p:tgtEl>
                                        <p:attrNameLst>
                                          <p:attrName>style.rotation</p:attrName>
                                        </p:attrNameLst>
                                      </p:cBhvr>
                                      <p:tavLst>
                                        <p:tav tm="0">
                                          <p:val>
                                            <p:fltVal val="90"/>
                                          </p:val>
                                        </p:tav>
                                        <p:tav tm="100000">
                                          <p:val>
                                            <p:fltVal val="0"/>
                                          </p:val>
                                        </p:tav>
                                      </p:tavLst>
                                    </p:anim>
                                    <p:animEffect transition="in" filter="fade">
                                      <p:cBhvr>
                                        <p:cTn id="10" dur="1000"/>
                                        <p:tgtEl>
                                          <p:spTgt spid="1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pic>
        <p:nvPicPr>
          <p:cNvPr id="1027" name="Picture 3">
            <a:extLst>
              <a:ext uri="{FF2B5EF4-FFF2-40B4-BE49-F238E27FC236}">
                <a16:creationId xmlns:a16="http://schemas.microsoft.com/office/drawing/2014/main" id="{2AFE6BF0-9292-7447-5F7A-6D4C6C249A6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1600" y="4022981"/>
            <a:ext cx="2905256" cy="2835019"/>
          </a:xfrm>
          <a:prstGeom prst="rect">
            <a:avLst/>
          </a:prstGeom>
          <a:noFill/>
          <a:extLst>
            <a:ext uri="{909E8E84-426E-40DD-AFC4-6F175D3DCCD1}">
              <a14:hiddenFill xmlns:a14="http://schemas.microsoft.com/office/drawing/2010/main">
                <a:solidFill>
                  <a:srgbClr val="FFFFFF"/>
                </a:solidFill>
              </a14:hiddenFill>
            </a:ext>
          </a:extLst>
        </p:spPr>
      </p:pic>
      <p:sp>
        <p:nvSpPr>
          <p:cNvPr id="169" name="Google Shape;169;g2517612b4fc_0_52"/>
          <p:cNvSpPr txBox="1">
            <a:spLocks noGrp="1"/>
          </p:cNvSpPr>
          <p:nvPr>
            <p:ph type="title"/>
          </p:nvPr>
        </p:nvSpPr>
        <p:spPr>
          <a:xfrm>
            <a:off x="101600" y="106680"/>
            <a:ext cx="10566300" cy="6096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Canadian Wildfires</a:t>
            </a:r>
            <a:endParaRPr/>
          </a:p>
        </p:txBody>
      </p:sp>
      <p:pic>
        <p:nvPicPr>
          <p:cNvPr id="177" name="Google Shape;177;g2517612b4fc_0_52"/>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3689625" y="3984884"/>
            <a:ext cx="3664724" cy="2786492"/>
          </a:xfrm>
          <a:prstGeom prst="rect">
            <a:avLst/>
          </a:prstGeom>
          <a:noFill/>
          <a:ln>
            <a:noFill/>
          </a:ln>
        </p:spPr>
      </p:pic>
      <p:sp>
        <p:nvSpPr>
          <p:cNvPr id="179" name="Google Shape;179;g2517612b4fc_0_52"/>
          <p:cNvSpPr txBox="1"/>
          <p:nvPr/>
        </p:nvSpPr>
        <p:spPr>
          <a:xfrm>
            <a:off x="5039650" y="1768034"/>
            <a:ext cx="5486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Tahoma"/>
              <a:ea typeface="Tahoma"/>
              <a:cs typeface="Tahoma"/>
              <a:sym typeface="Tahoma"/>
            </a:endParaRPr>
          </a:p>
        </p:txBody>
      </p:sp>
      <p:pic>
        <p:nvPicPr>
          <p:cNvPr id="1026" name="Picture 2">
            <a:extLst>
              <a:ext uri="{FF2B5EF4-FFF2-40B4-BE49-F238E27FC236}">
                <a16:creationId xmlns:a16="http://schemas.microsoft.com/office/drawing/2014/main" id="{4116B6B7-6B23-D022-B1E2-6B23BD0BD87C}"/>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35980" y="1390550"/>
            <a:ext cx="3168486" cy="3579979"/>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99823F89-4E00-983D-EC66-78EB181836B7}"/>
              </a:ext>
            </a:extLst>
          </p:cNvPr>
          <p:cNvGrpSpPr/>
          <p:nvPr/>
        </p:nvGrpSpPr>
        <p:grpSpPr>
          <a:xfrm>
            <a:off x="8006420" y="1010656"/>
            <a:ext cx="3904841" cy="5486400"/>
            <a:chOff x="397644" y="954067"/>
            <a:chExt cx="3904841" cy="5486400"/>
          </a:xfrm>
        </p:grpSpPr>
        <p:grpSp>
          <p:nvGrpSpPr>
            <p:cNvPr id="4" name="Group 3">
              <a:extLst>
                <a:ext uri="{FF2B5EF4-FFF2-40B4-BE49-F238E27FC236}">
                  <a16:creationId xmlns:a16="http://schemas.microsoft.com/office/drawing/2014/main" id="{6EF07A0B-A4D0-63CE-7E87-BE1062D40D73}"/>
                </a:ext>
              </a:extLst>
            </p:cNvPr>
            <p:cNvGrpSpPr>
              <a:grpSpLocks noChangeAspect="1"/>
            </p:cNvGrpSpPr>
            <p:nvPr/>
          </p:nvGrpSpPr>
          <p:grpSpPr>
            <a:xfrm>
              <a:off x="397644" y="954067"/>
              <a:ext cx="3904841" cy="5486400"/>
              <a:chOff x="81199" y="296329"/>
              <a:chExt cx="4572000" cy="6423775"/>
            </a:xfrm>
          </p:grpSpPr>
          <p:pic>
            <p:nvPicPr>
              <p:cNvPr id="6" name="Picture 5">
                <a:extLst>
                  <a:ext uri="{FF2B5EF4-FFF2-40B4-BE49-F238E27FC236}">
                    <a16:creationId xmlns:a16="http://schemas.microsoft.com/office/drawing/2014/main" id="{9936B628-6E21-F0ED-BA2F-D121FAD0B99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1199" y="976190"/>
                <a:ext cx="4572000" cy="5743914"/>
              </a:xfrm>
              <a:prstGeom prst="rect">
                <a:avLst/>
              </a:prstGeom>
            </p:spPr>
          </p:pic>
          <p:pic>
            <p:nvPicPr>
              <p:cNvPr id="7" name="Picture 6">
                <a:extLst>
                  <a:ext uri="{FF2B5EF4-FFF2-40B4-BE49-F238E27FC236}">
                    <a16:creationId xmlns:a16="http://schemas.microsoft.com/office/drawing/2014/main" id="{F53EB3A4-0170-F9FC-F96D-C4242A1D471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1199" y="296329"/>
                <a:ext cx="4572000" cy="843680"/>
              </a:xfrm>
              <a:prstGeom prst="rect">
                <a:avLst/>
              </a:prstGeom>
            </p:spPr>
          </p:pic>
        </p:grpSp>
        <p:sp>
          <p:nvSpPr>
            <p:cNvPr id="5" name="TextBox 4">
              <a:extLst>
                <a:ext uri="{FF2B5EF4-FFF2-40B4-BE49-F238E27FC236}">
                  <a16:creationId xmlns:a16="http://schemas.microsoft.com/office/drawing/2014/main" id="{8BF23E35-F2F3-84AD-9FBF-4A173C82FC77}"/>
                </a:ext>
              </a:extLst>
            </p:cNvPr>
            <p:cNvSpPr txBox="1"/>
            <p:nvPr/>
          </p:nvSpPr>
          <p:spPr>
            <a:xfrm>
              <a:off x="2895600" y="4249579"/>
              <a:ext cx="1363980" cy="246221"/>
            </a:xfrm>
            <a:prstGeom prst="rect">
              <a:avLst/>
            </a:prstGeom>
            <a:noFill/>
          </p:spPr>
          <p:txBody>
            <a:bodyPr wrap="square" rtlCol="0">
              <a:spAutoFit/>
            </a:bodyPr>
            <a:lstStyle/>
            <a:p>
              <a:pPr algn="ctr"/>
              <a:r>
                <a:rPr lang="en-US" sz="1000" dirty="0">
                  <a:solidFill>
                    <a:srgbClr val="0000FF"/>
                  </a:solidFill>
                  <a:latin typeface="Calibri" panose="020F0502020204030204" pitchFamily="34" charset="0"/>
                  <a:ea typeface="Tahoma" panose="020B0604030504040204" pitchFamily="34" charset="0"/>
                  <a:cs typeface="Calibri" panose="020F0502020204030204" pitchFamily="34" charset="0"/>
                  <a:hlinkClick r:id="rId8">
                    <a:extLst>
                      <a:ext uri="{A12FA001-AC4F-418D-AE19-62706E023703}">
                        <ahyp:hlinkClr xmlns:ahyp="http://schemas.microsoft.com/office/drawing/2018/hyperlinkcolor" val="tx"/>
                      </a:ext>
                    </a:extLst>
                  </a:hlinkClick>
                </a:rPr>
                <a:t>FastCompany – June 7</a:t>
              </a:r>
              <a:endParaRPr lang="en-US" sz="1000" dirty="0">
                <a:solidFill>
                  <a:srgbClr val="0000FF"/>
                </a:solidFill>
                <a:latin typeface="Calibri" panose="020F0502020204030204" pitchFamily="34" charset="0"/>
                <a:ea typeface="Tahoma" panose="020B0604030504040204" pitchFamily="34" charset="0"/>
                <a:cs typeface="Calibri" panose="020F0502020204030204" pitchFamily="34" charset="0"/>
              </a:endParaRPr>
            </a:p>
          </p:txBody>
        </p:sp>
      </p:grpSp>
      <p:pic>
        <p:nvPicPr>
          <p:cNvPr id="8" name="Picture 7">
            <a:extLst>
              <a:ext uri="{FF2B5EF4-FFF2-40B4-BE49-F238E27FC236}">
                <a16:creationId xmlns:a16="http://schemas.microsoft.com/office/drawing/2014/main" id="{69D49328-6556-360B-533F-57E7E01F1DA2}"/>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555950" y="1516336"/>
            <a:ext cx="3657600" cy="1903625"/>
          </a:xfrm>
          <a:prstGeom prst="rect">
            <a:avLst/>
          </a:prstGeom>
        </p:spPr>
      </p:pic>
      <p:sp>
        <p:nvSpPr>
          <p:cNvPr id="9" name="TextBox 8">
            <a:extLst>
              <a:ext uri="{FF2B5EF4-FFF2-40B4-BE49-F238E27FC236}">
                <a16:creationId xmlns:a16="http://schemas.microsoft.com/office/drawing/2014/main" id="{103052E1-BC07-47E0-B105-11EC1B677009}"/>
              </a:ext>
            </a:extLst>
          </p:cNvPr>
          <p:cNvSpPr txBox="1"/>
          <p:nvPr/>
        </p:nvSpPr>
        <p:spPr>
          <a:xfrm>
            <a:off x="280739" y="913050"/>
            <a:ext cx="6097772" cy="523220"/>
          </a:xfrm>
          <a:prstGeom prst="rect">
            <a:avLst/>
          </a:prstGeom>
          <a:noFill/>
        </p:spPr>
        <p:txBody>
          <a:bodyPr wrap="square">
            <a:spAutoFit/>
          </a:bodyPr>
          <a:lstStyle/>
          <a:p>
            <a:pPr marR="0" lvl="0" algn="l" rtl="0">
              <a:spcBef>
                <a:spcPts val="1200"/>
              </a:spcBef>
              <a:spcAft>
                <a:spcPts val="1200"/>
              </a:spcAft>
              <a:buClr>
                <a:schemeClr val="dk1"/>
              </a:buClr>
              <a:buSzPts val="2200"/>
            </a:pPr>
            <a:r>
              <a:rPr lang="en-US" sz="2800" b="1" dirty="0">
                <a:latin typeface="Corbel" panose="020B0503020204020204" pitchFamily="34" charset="0"/>
                <a:ea typeface="Tahoma" panose="020B0604030504040204" pitchFamily="34" charset="0"/>
                <a:cs typeface="Tahoma" panose="020B0604030504040204" pitchFamily="34" charset="0"/>
              </a:rPr>
              <a:t>For Public Awareness</a:t>
            </a:r>
          </a:p>
        </p:txBody>
      </p:sp>
      <p:sp>
        <p:nvSpPr>
          <p:cNvPr id="11" name="TextBox 10">
            <a:extLst>
              <a:ext uri="{FF2B5EF4-FFF2-40B4-BE49-F238E27FC236}">
                <a16:creationId xmlns:a16="http://schemas.microsoft.com/office/drawing/2014/main" id="{95AE2F73-51FF-CE19-FCEA-101FA181323F}"/>
              </a:ext>
            </a:extLst>
          </p:cNvPr>
          <p:cNvSpPr txBox="1"/>
          <p:nvPr/>
        </p:nvSpPr>
        <p:spPr>
          <a:xfrm>
            <a:off x="7906295" y="6497056"/>
            <a:ext cx="6119948" cy="307777"/>
          </a:xfrm>
          <a:prstGeom prst="rect">
            <a:avLst/>
          </a:prstGeom>
          <a:noFill/>
        </p:spPr>
        <p:txBody>
          <a:bodyPr wrap="square">
            <a:spAutoFit/>
          </a:bodyPr>
          <a:lstStyle/>
          <a:p>
            <a:pPr marL="0" lvl="0" indent="0" algn="l" rtl="0">
              <a:spcBef>
                <a:spcPts val="360"/>
              </a:spcBef>
              <a:spcAft>
                <a:spcPts val="0"/>
              </a:spcAft>
              <a:buNone/>
            </a:pPr>
            <a:r>
              <a:rPr lang="en-US" dirty="0">
                <a:latin typeface="Corbel" panose="020B0503020204020204" pitchFamily="34" charset="0"/>
              </a:rPr>
              <a:t>https://www.bbc.com/news/world-us-canada-65856819</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pic>
        <p:nvPicPr>
          <p:cNvPr id="331" name="Google Shape;331;g2517612b4fc_0_0"/>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52400" y="1554480"/>
            <a:ext cx="11887201" cy="3221385"/>
          </a:xfrm>
          <a:prstGeom prst="rect">
            <a:avLst/>
          </a:prstGeom>
          <a:noFill/>
          <a:ln>
            <a:noFill/>
          </a:ln>
        </p:spPr>
      </p:pic>
      <p:sp>
        <p:nvSpPr>
          <p:cNvPr id="332" name="Google Shape;332;g2517612b4fc_0_0"/>
          <p:cNvSpPr txBox="1"/>
          <p:nvPr/>
        </p:nvSpPr>
        <p:spPr>
          <a:xfrm>
            <a:off x="456644" y="5481328"/>
            <a:ext cx="9969438" cy="1111043"/>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600"/>
              </a:spcAft>
              <a:buNone/>
            </a:pPr>
            <a:r>
              <a:rPr lang="en-US" sz="2400" dirty="0">
                <a:solidFill>
                  <a:schemeClr val="dk1"/>
                </a:solidFill>
                <a:latin typeface="Corbel" panose="020B0503020204020204" pitchFamily="34" charset="0"/>
                <a:ea typeface="Corbel"/>
                <a:cs typeface="Corbel"/>
                <a:sym typeface="Corbel"/>
              </a:rPr>
              <a:t> “FIRMS becomes the </a:t>
            </a:r>
            <a:r>
              <a:rPr lang="en-US" sz="2400" dirty="0">
                <a:solidFill>
                  <a:schemeClr val="dk1"/>
                </a:solidFill>
                <a:highlight>
                  <a:srgbClr val="FFFF00"/>
                </a:highlight>
                <a:latin typeface="Corbel" panose="020B0503020204020204" pitchFamily="34" charset="0"/>
                <a:ea typeface="Corbel"/>
                <a:cs typeface="Corbel"/>
                <a:sym typeface="Corbel"/>
              </a:rPr>
              <a:t>main tool for citizen science fire monitoring </a:t>
            </a:r>
            <a:r>
              <a:rPr lang="en-US" sz="2400" dirty="0">
                <a:solidFill>
                  <a:schemeClr val="dk1"/>
                </a:solidFill>
                <a:latin typeface="Corbel" panose="020B0503020204020204" pitchFamily="34" charset="0"/>
                <a:ea typeface="Corbel"/>
                <a:cs typeface="Corbel"/>
                <a:sym typeface="Corbel"/>
              </a:rPr>
              <a:t>during the fire season </a:t>
            </a:r>
            <a:r>
              <a:rPr lang="en-US" sz="2400" dirty="0">
                <a:solidFill>
                  <a:schemeClr val="dk1"/>
                </a:solidFill>
                <a:highlight>
                  <a:srgbClr val="FFFF00"/>
                </a:highlight>
                <a:latin typeface="Corbel" panose="020B0503020204020204" pitchFamily="34" charset="0"/>
                <a:ea typeface="Corbel"/>
                <a:cs typeface="Corbel"/>
                <a:sym typeface="Corbel"/>
              </a:rPr>
              <a:t>in Thailand</a:t>
            </a:r>
            <a:r>
              <a:rPr lang="en-US" sz="2400" dirty="0">
                <a:solidFill>
                  <a:schemeClr val="dk1"/>
                </a:solidFill>
                <a:latin typeface="Corbel" panose="020B0503020204020204" pitchFamily="34" charset="0"/>
                <a:ea typeface="Corbel"/>
                <a:cs typeface="Corbel"/>
                <a:sym typeface="Corbel"/>
              </a:rPr>
              <a:t>”.</a:t>
            </a:r>
            <a:endParaRPr sz="2400" dirty="0">
              <a:solidFill>
                <a:schemeClr val="dk1"/>
              </a:solidFill>
              <a:latin typeface="Corbel" panose="020B0503020204020204" pitchFamily="34" charset="0"/>
              <a:ea typeface="Corbel"/>
              <a:cs typeface="Corbel"/>
              <a:sym typeface="Corbel"/>
            </a:endParaRPr>
          </a:p>
        </p:txBody>
      </p:sp>
      <p:sp>
        <p:nvSpPr>
          <p:cNvPr id="333" name="Google Shape;333;g2517612b4fc_0_0"/>
          <p:cNvSpPr txBox="1"/>
          <p:nvPr/>
        </p:nvSpPr>
        <p:spPr>
          <a:xfrm>
            <a:off x="256850" y="4721950"/>
            <a:ext cx="60489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700">
              <a:latin typeface="Corbel" panose="020B0503020204020204" pitchFamily="34" charset="0"/>
            </a:endParaRPr>
          </a:p>
        </p:txBody>
      </p:sp>
      <p:sp>
        <p:nvSpPr>
          <p:cNvPr id="334" name="Google Shape;334;g2517612b4fc_0_0"/>
          <p:cNvSpPr txBox="1"/>
          <p:nvPr/>
        </p:nvSpPr>
        <p:spPr>
          <a:xfrm>
            <a:off x="6549775" y="4478675"/>
            <a:ext cx="5489700" cy="1140282"/>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US" sz="1800" dirty="0">
                <a:solidFill>
                  <a:srgbClr val="242424"/>
                </a:solidFill>
                <a:latin typeface="Corbel" panose="020B0503020204020204" pitchFamily="34" charset="0"/>
                <a:ea typeface="Corbel"/>
                <a:cs typeface="Corbel"/>
                <a:sym typeface="Corbel"/>
              </a:rPr>
              <a:t>FIRMS data are incorporated into Thai dashboards and maps  by the Geo-Informatics and Space Technology Development Agency (GISTDA)</a:t>
            </a:r>
            <a:endParaRPr sz="1800" dirty="0">
              <a:solidFill>
                <a:srgbClr val="242424"/>
              </a:solidFill>
              <a:latin typeface="Corbel" panose="020B0503020204020204" pitchFamily="34" charset="0"/>
              <a:ea typeface="Corbel"/>
              <a:cs typeface="Corbel"/>
              <a:sym typeface="Corbel"/>
            </a:endParaRPr>
          </a:p>
        </p:txBody>
      </p:sp>
      <p:pic>
        <p:nvPicPr>
          <p:cNvPr id="335" name="Google Shape;335;g2517612b4fc_0_0"/>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0826506" y="5530925"/>
            <a:ext cx="1289304" cy="914400"/>
          </a:xfrm>
          <a:prstGeom prst="rect">
            <a:avLst/>
          </a:prstGeom>
          <a:noFill/>
          <a:ln>
            <a:noFill/>
          </a:ln>
          <a:effectLst>
            <a:reflection stA="52000" endA="300" endPos="35000" fadeDir="5400012" sy="-100000" algn="bl" rotWithShape="0"/>
          </a:effectLst>
        </p:spPr>
      </p:pic>
      <p:sp>
        <p:nvSpPr>
          <p:cNvPr id="2" name="Google Shape;228;p6">
            <a:extLst>
              <a:ext uri="{FF2B5EF4-FFF2-40B4-BE49-F238E27FC236}">
                <a16:creationId xmlns:a16="http://schemas.microsoft.com/office/drawing/2014/main" id="{4D245FC4-228B-E539-79E7-D649A8E23B1B}"/>
              </a:ext>
            </a:extLst>
          </p:cNvPr>
          <p:cNvSpPr txBox="1">
            <a:spLocks/>
          </p:cNvSpPr>
          <p:nvPr/>
        </p:nvSpPr>
        <p:spPr>
          <a:xfrm>
            <a:off x="609600" y="0"/>
            <a:ext cx="10629014" cy="804462"/>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Continuing to Bridge NRT Data and Users through LANCE </a:t>
            </a:r>
            <a:endParaRPr lang="en-US" sz="2800" b="1" u="sng"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id="{5BCB0D7B-8AC7-B800-59DB-91D1632F7F0F}"/>
              </a:ext>
            </a:extLst>
          </p:cNvPr>
          <p:cNvSpPr txBox="1"/>
          <p:nvPr/>
        </p:nvSpPr>
        <p:spPr>
          <a:xfrm>
            <a:off x="232611" y="1081495"/>
            <a:ext cx="6097772" cy="523220"/>
          </a:xfrm>
          <a:prstGeom prst="rect">
            <a:avLst/>
          </a:prstGeom>
          <a:noFill/>
        </p:spPr>
        <p:txBody>
          <a:bodyPr wrap="square">
            <a:spAutoFit/>
          </a:bodyPr>
          <a:lstStyle/>
          <a:p>
            <a:pPr marR="0" lvl="0" algn="l" rtl="0">
              <a:spcBef>
                <a:spcPts val="1200"/>
              </a:spcBef>
              <a:spcAft>
                <a:spcPts val="1200"/>
              </a:spcAft>
              <a:buClr>
                <a:schemeClr val="dk1"/>
              </a:buClr>
              <a:buSzPts val="2200"/>
            </a:pPr>
            <a:r>
              <a:rPr lang="en-US" sz="2800" b="1" dirty="0">
                <a:latin typeface="Corbel" panose="020B0503020204020204" pitchFamily="34" charset="0"/>
                <a:ea typeface="Tahoma" panose="020B0604030504040204" pitchFamily="34" charset="0"/>
                <a:cs typeface="Tahoma" panose="020B0604030504040204" pitchFamily="34" charset="0"/>
              </a:rPr>
              <a:t>For Citizen Science</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3" name="Google Shape;333;g2517612b4fc_0_0"/>
          <p:cNvSpPr txBox="1"/>
          <p:nvPr/>
        </p:nvSpPr>
        <p:spPr>
          <a:xfrm>
            <a:off x="256850" y="4721950"/>
            <a:ext cx="60489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700"/>
          </a:p>
        </p:txBody>
      </p:sp>
      <p:sp>
        <p:nvSpPr>
          <p:cNvPr id="2" name="Google Shape;228;p6">
            <a:extLst>
              <a:ext uri="{FF2B5EF4-FFF2-40B4-BE49-F238E27FC236}">
                <a16:creationId xmlns:a16="http://schemas.microsoft.com/office/drawing/2014/main" id="{4D245FC4-228B-E539-79E7-D649A8E23B1B}"/>
              </a:ext>
            </a:extLst>
          </p:cNvPr>
          <p:cNvSpPr txBox="1">
            <a:spLocks/>
          </p:cNvSpPr>
          <p:nvPr/>
        </p:nvSpPr>
        <p:spPr>
          <a:xfrm>
            <a:off x="609600" y="0"/>
            <a:ext cx="10629014" cy="804462"/>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Continuing to Bridge NRT Data and Users through LANCE </a:t>
            </a:r>
            <a:endParaRPr lang="en-US" sz="2800" b="1" u="sng"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id="{5BCB0D7B-8AC7-B800-59DB-91D1632F7F0F}"/>
              </a:ext>
            </a:extLst>
          </p:cNvPr>
          <p:cNvSpPr txBox="1"/>
          <p:nvPr/>
        </p:nvSpPr>
        <p:spPr>
          <a:xfrm>
            <a:off x="232611" y="1081495"/>
            <a:ext cx="10178486" cy="523220"/>
          </a:xfrm>
          <a:prstGeom prst="rect">
            <a:avLst/>
          </a:prstGeom>
          <a:noFill/>
        </p:spPr>
        <p:txBody>
          <a:bodyPr wrap="square">
            <a:spAutoFit/>
          </a:bodyPr>
          <a:lstStyle/>
          <a:p>
            <a:pPr marR="0" lvl="0" algn="l" rtl="0">
              <a:spcBef>
                <a:spcPts val="1200"/>
              </a:spcBef>
              <a:spcAft>
                <a:spcPts val="1200"/>
              </a:spcAft>
              <a:buClr>
                <a:schemeClr val="dk1"/>
              </a:buClr>
              <a:buSzPts val="2200"/>
            </a:pPr>
            <a:r>
              <a:rPr lang="en-US" sz="2800" b="1" dirty="0">
                <a:latin typeface="Corbel" panose="020B0503020204020204" pitchFamily="34" charset="0"/>
                <a:ea typeface="Tahoma" panose="020B0604030504040204" pitchFamily="34" charset="0"/>
                <a:cs typeface="Tahoma" panose="020B0604030504040204" pitchFamily="34" charset="0"/>
              </a:rPr>
              <a:t>Sentinel 3 pilot study </a:t>
            </a:r>
            <a:r>
              <a:rPr lang="en-US" sz="2800" b="1" dirty="0">
                <a:latin typeface="Corbel" panose="020B0503020204020204" pitchFamily="34" charset="0"/>
                <a:ea typeface="Tahoma" panose="020B0604030504040204" pitchFamily="34" charset="0"/>
                <a:cs typeface="Tahoma" panose="020B0604030504040204" pitchFamily="34" charset="0"/>
                <a:sym typeface="Wingdings" panose="05000000000000000000" pitchFamily="2" charset="2"/>
              </a:rPr>
              <a:t> Terra MODIS Continuity</a:t>
            </a:r>
            <a:endParaRPr lang="en-US" sz="2800" b="1" dirty="0">
              <a:latin typeface="Corbel" panose="020B0503020204020204" pitchFamily="34" charset="0"/>
              <a:ea typeface="Tahoma" panose="020B0604030504040204" pitchFamily="34" charset="0"/>
              <a:cs typeface="Tahoma" panose="020B0604030504040204" pitchFamily="34" charset="0"/>
            </a:endParaRPr>
          </a:p>
        </p:txBody>
      </p:sp>
      <p:sp>
        <p:nvSpPr>
          <p:cNvPr id="8" name="TextBox 7">
            <a:extLst>
              <a:ext uri="{FF2B5EF4-FFF2-40B4-BE49-F238E27FC236}">
                <a16:creationId xmlns:a16="http://schemas.microsoft.com/office/drawing/2014/main" id="{97555987-D473-2515-9590-E6D51BC1650C}"/>
              </a:ext>
            </a:extLst>
          </p:cNvPr>
          <p:cNvSpPr txBox="1"/>
          <p:nvPr/>
        </p:nvSpPr>
        <p:spPr>
          <a:xfrm>
            <a:off x="647700" y="1604715"/>
            <a:ext cx="10896600" cy="5644815"/>
          </a:xfrm>
          <a:prstGeom prst="rect">
            <a:avLst/>
          </a:prstGeom>
          <a:noFill/>
        </p:spPr>
        <p:txBody>
          <a:bodyPr wrap="square" rtlCol="0">
            <a:spAutoFit/>
          </a:bodyPr>
          <a:lstStyle/>
          <a:p>
            <a:pPr marL="457200" indent="-457200">
              <a:lnSpc>
                <a:spcPct val="150000"/>
              </a:lnSpc>
              <a:spcAft>
                <a:spcPts val="1200"/>
              </a:spcAft>
              <a:buFont typeface="Wingdings" panose="05000000000000000000" pitchFamily="2" charset="2"/>
              <a:buChar char="q"/>
            </a:pPr>
            <a:r>
              <a:rPr lang="en-US" sz="2800" dirty="0">
                <a:latin typeface="+mj-lt"/>
              </a:rPr>
              <a:t>Goal 1: Integrate the Sentinel 3 NRT Fire Products into LANCE FIRMS and Worldview to provide continuity from Terra MODIS AM active fire/thermal anomaly products</a:t>
            </a:r>
          </a:p>
          <a:p>
            <a:pPr marL="457200" indent="-457200">
              <a:lnSpc>
                <a:spcPct val="150000"/>
              </a:lnSpc>
              <a:spcAft>
                <a:spcPts val="1200"/>
              </a:spcAft>
              <a:buFont typeface="Wingdings" panose="05000000000000000000" pitchFamily="2" charset="2"/>
              <a:buChar char="q"/>
            </a:pPr>
            <a:r>
              <a:rPr lang="en-US" sz="2800" dirty="0">
                <a:latin typeface="+mj-lt"/>
              </a:rPr>
              <a:t>Goal 2: Develop an NRT Sentinel 3 Corrected Reflectance (CR) Product</a:t>
            </a:r>
          </a:p>
          <a:p>
            <a:pPr marL="457200" indent="-457200">
              <a:lnSpc>
                <a:spcPct val="150000"/>
              </a:lnSpc>
              <a:spcAft>
                <a:spcPts val="1200"/>
              </a:spcAft>
              <a:buFont typeface="Wingdings" panose="05000000000000000000" pitchFamily="2" charset="2"/>
              <a:buChar char="q"/>
            </a:pPr>
            <a:r>
              <a:rPr lang="en-US" sz="2800" dirty="0">
                <a:latin typeface="+mj-lt"/>
              </a:rPr>
              <a:t>Goal 3: Prototype a Standard Sentinel 3 Land Surface Reflectance (LSR) Product</a:t>
            </a:r>
          </a:p>
          <a:p>
            <a:pPr marL="457200" indent="-457200">
              <a:lnSpc>
                <a:spcPct val="150000"/>
              </a:lnSpc>
              <a:spcAft>
                <a:spcPts val="1200"/>
              </a:spcAft>
              <a:buFont typeface="Wingdings" panose="05000000000000000000" pitchFamily="2" charset="2"/>
              <a:buChar char="q"/>
            </a:pPr>
            <a:endParaRPr lang="en-US" sz="2800" dirty="0">
              <a:latin typeface="+mj-lt"/>
            </a:endParaRPr>
          </a:p>
        </p:txBody>
      </p:sp>
      <p:sp>
        <p:nvSpPr>
          <p:cNvPr id="3" name="TextBox 2">
            <a:extLst>
              <a:ext uri="{FF2B5EF4-FFF2-40B4-BE49-F238E27FC236}">
                <a16:creationId xmlns:a16="http://schemas.microsoft.com/office/drawing/2014/main" id="{68C7D697-A1C8-D524-0FCF-9BF4E6799ABA}"/>
              </a:ext>
            </a:extLst>
          </p:cNvPr>
          <p:cNvSpPr txBox="1"/>
          <p:nvPr/>
        </p:nvSpPr>
        <p:spPr>
          <a:xfrm>
            <a:off x="7987229" y="4721950"/>
            <a:ext cx="1438214" cy="307777"/>
          </a:xfrm>
          <a:prstGeom prst="rect">
            <a:avLst/>
          </a:prstGeom>
          <a:noFill/>
        </p:spPr>
        <p:txBody>
          <a:bodyPr wrap="none" rtlCol="0">
            <a:spAutoFit/>
          </a:bodyPr>
          <a:lstStyle/>
          <a:p>
            <a:r>
              <a:rPr lang="en-US" dirty="0">
                <a:solidFill>
                  <a:srgbClr val="FF0000"/>
                </a:solidFill>
              </a:rPr>
              <a:t>May not include</a:t>
            </a:r>
          </a:p>
        </p:txBody>
      </p:sp>
    </p:spTree>
    <p:extLst>
      <p:ext uri="{BB962C8B-B14F-4D97-AF65-F5344CB8AC3E}">
        <p14:creationId xmlns:p14="http://schemas.microsoft.com/office/powerpoint/2010/main" val="41632333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4" name="Google Shape;228;p6">
            <a:extLst>
              <a:ext uri="{FF2B5EF4-FFF2-40B4-BE49-F238E27FC236}">
                <a16:creationId xmlns:a16="http://schemas.microsoft.com/office/drawing/2014/main" id="{302A0CEA-5398-E767-98DC-78E53B417906}"/>
              </a:ext>
            </a:extLst>
          </p:cNvPr>
          <p:cNvSpPr txBox="1">
            <a:spLocks/>
          </p:cNvSpPr>
          <p:nvPr/>
        </p:nvSpPr>
        <p:spPr>
          <a:xfrm>
            <a:off x="609600" y="0"/>
            <a:ext cx="10629014" cy="804462"/>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For More Information</a:t>
            </a:r>
            <a:endParaRPr lang="en-US" sz="2800" b="1" u="sng"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5" name="Google Shape;595;p86">
            <a:extLst>
              <a:ext uri="{FF2B5EF4-FFF2-40B4-BE49-F238E27FC236}">
                <a16:creationId xmlns:a16="http://schemas.microsoft.com/office/drawing/2014/main" id="{73FD25F5-CA52-F0F6-961F-971DBD70D057}"/>
              </a:ext>
            </a:extLst>
          </p:cNvPr>
          <p:cNvSpPr txBox="1">
            <a:spLocks noGrp="1"/>
          </p:cNvSpPr>
          <p:nvPr>
            <p:ph type="body" idx="1"/>
          </p:nvPr>
        </p:nvSpPr>
        <p:spPr>
          <a:xfrm>
            <a:off x="609600" y="1269663"/>
            <a:ext cx="1736865" cy="416324"/>
          </a:xfrm>
          <a:prstGeom prst="rect">
            <a:avLst/>
          </a:prstGeom>
        </p:spPr>
        <p:txBody>
          <a:bodyPr spcFirstLastPara="1" lIns="91425" tIns="45700" rIns="91425" bIns="45700" anchorCtr="0">
            <a:noAutofit/>
          </a:bodyPr>
          <a:lstStyle/>
          <a:p>
            <a:pPr marL="0" lvl="0" indent="0" rtl="0">
              <a:lnSpc>
                <a:spcPct val="100000"/>
              </a:lnSpc>
              <a:spcBef>
                <a:spcPts val="0"/>
              </a:spcBef>
              <a:spcAft>
                <a:spcPts val="0"/>
              </a:spcAft>
              <a:buNone/>
            </a:pPr>
            <a:r>
              <a:rPr lang="en-US" sz="2300" b="1" dirty="0">
                <a:solidFill>
                  <a:srgbClr val="0070C0"/>
                </a:solidFill>
                <a:latin typeface="Corbel" panose="020B0503020204020204" pitchFamily="34" charset="0"/>
              </a:rPr>
              <a:t>LANCE</a:t>
            </a:r>
          </a:p>
        </p:txBody>
      </p:sp>
      <p:pic>
        <p:nvPicPr>
          <p:cNvPr id="6" name="Picture 5">
            <a:extLst>
              <a:ext uri="{FF2B5EF4-FFF2-40B4-BE49-F238E27FC236}">
                <a16:creationId xmlns:a16="http://schemas.microsoft.com/office/drawing/2014/main" id="{9F7DFEC8-2B41-E55E-F307-E98ED9BD10B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06419" y="1868666"/>
            <a:ext cx="1339985" cy="1271016"/>
          </a:xfrm>
          <a:prstGeom prst="rect">
            <a:avLst/>
          </a:prstGeom>
        </p:spPr>
      </p:pic>
      <p:pic>
        <p:nvPicPr>
          <p:cNvPr id="7" name="Picture 6">
            <a:extLst>
              <a:ext uri="{FF2B5EF4-FFF2-40B4-BE49-F238E27FC236}">
                <a16:creationId xmlns:a16="http://schemas.microsoft.com/office/drawing/2014/main" id="{F6E795DB-DDB5-7A4A-70BC-0FCB6C2BF31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8719" y="1836173"/>
            <a:ext cx="1277279" cy="1271016"/>
          </a:xfrm>
          <a:prstGeom prst="rect">
            <a:avLst/>
          </a:prstGeom>
        </p:spPr>
      </p:pic>
      <p:sp>
        <p:nvSpPr>
          <p:cNvPr id="8" name="Google Shape;595;p86">
            <a:extLst>
              <a:ext uri="{FF2B5EF4-FFF2-40B4-BE49-F238E27FC236}">
                <a16:creationId xmlns:a16="http://schemas.microsoft.com/office/drawing/2014/main" id="{B446A453-455B-2009-3D2F-C7CA75F2ADCC}"/>
              </a:ext>
            </a:extLst>
          </p:cNvPr>
          <p:cNvSpPr txBox="1">
            <a:spLocks/>
          </p:cNvSpPr>
          <p:nvPr/>
        </p:nvSpPr>
        <p:spPr>
          <a:xfrm>
            <a:off x="4196331" y="1258535"/>
            <a:ext cx="2869058" cy="521729"/>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nSpc>
                <a:spcPct val="100000"/>
              </a:lnSpc>
              <a:spcBef>
                <a:spcPts val="0"/>
              </a:spcBef>
              <a:buFont typeface="Arial"/>
              <a:buNone/>
            </a:pPr>
            <a:r>
              <a:rPr lang="en-US" sz="2300" b="1" dirty="0">
                <a:solidFill>
                  <a:srgbClr val="0070C0"/>
                </a:solidFill>
                <a:latin typeface="Corbel" panose="020B0503020204020204" pitchFamily="34" charset="0"/>
              </a:rPr>
              <a:t>FIRMS US/CANADA</a:t>
            </a:r>
          </a:p>
          <a:p>
            <a:pPr marL="0" indent="0">
              <a:lnSpc>
                <a:spcPct val="100000"/>
              </a:lnSpc>
              <a:spcBef>
                <a:spcPts val="0"/>
              </a:spcBef>
              <a:spcAft>
                <a:spcPts val="1200"/>
              </a:spcAft>
              <a:buFont typeface="Arial"/>
              <a:buNone/>
            </a:pPr>
            <a:endParaRPr lang="en-US" sz="2300" u="sng" dirty="0">
              <a:solidFill>
                <a:srgbClr val="0070C0"/>
              </a:solidFill>
              <a:latin typeface="Corbel" panose="020B0503020204020204" pitchFamily="34" charset="0"/>
            </a:endParaRPr>
          </a:p>
        </p:txBody>
      </p:sp>
      <p:sp>
        <p:nvSpPr>
          <p:cNvPr id="9" name="Google Shape;595;p86">
            <a:extLst>
              <a:ext uri="{FF2B5EF4-FFF2-40B4-BE49-F238E27FC236}">
                <a16:creationId xmlns:a16="http://schemas.microsoft.com/office/drawing/2014/main" id="{F8AD2D69-6FAF-61B1-7209-179E03AF7F8C}"/>
              </a:ext>
            </a:extLst>
          </p:cNvPr>
          <p:cNvSpPr txBox="1">
            <a:spLocks/>
          </p:cNvSpPr>
          <p:nvPr/>
        </p:nvSpPr>
        <p:spPr>
          <a:xfrm>
            <a:off x="629060" y="4365306"/>
            <a:ext cx="2869058" cy="521729"/>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nSpc>
                <a:spcPct val="100000"/>
              </a:lnSpc>
              <a:spcBef>
                <a:spcPts val="0"/>
              </a:spcBef>
              <a:buFont typeface="Arial"/>
              <a:buNone/>
            </a:pPr>
            <a:r>
              <a:rPr lang="en-US" sz="2300" b="1" dirty="0">
                <a:solidFill>
                  <a:srgbClr val="0070C0"/>
                </a:solidFill>
                <a:latin typeface="Corbel" panose="020B0503020204020204" pitchFamily="34" charset="0"/>
              </a:rPr>
              <a:t>FIRMS GLOBAL</a:t>
            </a:r>
          </a:p>
          <a:p>
            <a:pPr marL="0" indent="0">
              <a:lnSpc>
                <a:spcPct val="100000"/>
              </a:lnSpc>
              <a:spcBef>
                <a:spcPts val="0"/>
              </a:spcBef>
              <a:spcAft>
                <a:spcPts val="1200"/>
              </a:spcAft>
              <a:buFont typeface="Arial"/>
              <a:buNone/>
            </a:pPr>
            <a:endParaRPr lang="en-US" sz="2300" u="sng" dirty="0">
              <a:solidFill>
                <a:srgbClr val="0070C0"/>
              </a:solidFill>
              <a:latin typeface="Corbel" panose="020B0503020204020204" pitchFamily="34" charset="0"/>
            </a:endParaRPr>
          </a:p>
        </p:txBody>
      </p:sp>
      <p:pic>
        <p:nvPicPr>
          <p:cNvPr id="12" name="Picture 11">
            <a:extLst>
              <a:ext uri="{FF2B5EF4-FFF2-40B4-BE49-F238E27FC236}">
                <a16:creationId xmlns:a16="http://schemas.microsoft.com/office/drawing/2014/main" id="{740BCA68-D1DF-82AD-CB05-2F307E362DE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83495" y="4853393"/>
            <a:ext cx="1343645" cy="1271016"/>
          </a:xfrm>
          <a:prstGeom prst="rect">
            <a:avLst/>
          </a:prstGeom>
        </p:spPr>
      </p:pic>
      <p:sp>
        <p:nvSpPr>
          <p:cNvPr id="14" name="Google Shape;595;p86">
            <a:extLst>
              <a:ext uri="{FF2B5EF4-FFF2-40B4-BE49-F238E27FC236}">
                <a16:creationId xmlns:a16="http://schemas.microsoft.com/office/drawing/2014/main" id="{21B3423B-14D5-6ADF-4056-1B4C46F3AD5A}"/>
              </a:ext>
            </a:extLst>
          </p:cNvPr>
          <p:cNvSpPr txBox="1">
            <a:spLocks/>
          </p:cNvSpPr>
          <p:nvPr/>
        </p:nvSpPr>
        <p:spPr>
          <a:xfrm>
            <a:off x="8782617" y="1258534"/>
            <a:ext cx="2869058" cy="521729"/>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r">
              <a:lnSpc>
                <a:spcPct val="100000"/>
              </a:lnSpc>
              <a:spcBef>
                <a:spcPts val="0"/>
              </a:spcBef>
              <a:buFont typeface="Arial"/>
              <a:buNone/>
            </a:pPr>
            <a:r>
              <a:rPr lang="en-US" sz="2300" b="1" dirty="0">
                <a:solidFill>
                  <a:srgbClr val="0070C0"/>
                </a:solidFill>
                <a:latin typeface="Corbel" panose="020B0503020204020204" pitchFamily="34" charset="0"/>
              </a:rPr>
              <a:t>WORLDVIEW</a:t>
            </a:r>
          </a:p>
          <a:p>
            <a:pPr marL="0" indent="0" algn="r">
              <a:lnSpc>
                <a:spcPct val="100000"/>
              </a:lnSpc>
              <a:spcBef>
                <a:spcPts val="0"/>
              </a:spcBef>
              <a:spcAft>
                <a:spcPts val="1200"/>
              </a:spcAft>
              <a:buFont typeface="Arial"/>
              <a:buNone/>
            </a:pPr>
            <a:endParaRPr lang="en-US" sz="2300" u="sng" dirty="0">
              <a:solidFill>
                <a:srgbClr val="0070C0"/>
              </a:solidFill>
              <a:latin typeface="Corbel" panose="020B0503020204020204" pitchFamily="34" charset="0"/>
            </a:endParaRPr>
          </a:p>
        </p:txBody>
      </p:sp>
      <p:sp>
        <p:nvSpPr>
          <p:cNvPr id="15" name="Google Shape;595;p86">
            <a:extLst>
              <a:ext uri="{FF2B5EF4-FFF2-40B4-BE49-F238E27FC236}">
                <a16:creationId xmlns:a16="http://schemas.microsoft.com/office/drawing/2014/main" id="{50B0DE13-7181-7866-477C-5D4F831B57D4}"/>
              </a:ext>
            </a:extLst>
          </p:cNvPr>
          <p:cNvSpPr txBox="1">
            <a:spLocks/>
          </p:cNvSpPr>
          <p:nvPr/>
        </p:nvSpPr>
        <p:spPr>
          <a:xfrm>
            <a:off x="7455544" y="4365305"/>
            <a:ext cx="4211343" cy="521729"/>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r">
              <a:lnSpc>
                <a:spcPct val="100000"/>
              </a:lnSpc>
              <a:spcBef>
                <a:spcPts val="0"/>
              </a:spcBef>
              <a:buFont typeface="Arial"/>
              <a:buNone/>
            </a:pPr>
            <a:r>
              <a:rPr lang="en-US" sz="2300" b="1" dirty="0">
                <a:solidFill>
                  <a:srgbClr val="0070C0"/>
                </a:solidFill>
                <a:latin typeface="Corbel" panose="020B0503020204020204" pitchFamily="34" charset="0"/>
              </a:rPr>
              <a:t>WORLDVIEW SNAPSHOTS</a:t>
            </a:r>
          </a:p>
          <a:p>
            <a:pPr marL="0" indent="0" algn="r">
              <a:lnSpc>
                <a:spcPct val="100000"/>
              </a:lnSpc>
              <a:spcBef>
                <a:spcPts val="0"/>
              </a:spcBef>
              <a:spcAft>
                <a:spcPts val="1200"/>
              </a:spcAft>
              <a:buFont typeface="Arial"/>
              <a:buNone/>
            </a:pPr>
            <a:endParaRPr lang="en-US" sz="2300" u="sng" dirty="0">
              <a:solidFill>
                <a:srgbClr val="0070C0"/>
              </a:solidFill>
              <a:latin typeface="Corbel" panose="020B0503020204020204" pitchFamily="34" charset="0"/>
            </a:endParaRPr>
          </a:p>
        </p:txBody>
      </p:sp>
      <p:pic>
        <p:nvPicPr>
          <p:cNvPr id="17" name="Picture 16" descr="Scatter chart, qr code&#10;&#10;Description automatically generated">
            <a:extLst>
              <a:ext uri="{FF2B5EF4-FFF2-40B4-BE49-F238E27FC236}">
                <a16:creationId xmlns:a16="http://schemas.microsoft.com/office/drawing/2014/main" id="{121328FD-F7AB-154F-49C0-1855C5748AC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315884" y="4853393"/>
            <a:ext cx="1271016" cy="1271016"/>
          </a:xfrm>
          <a:prstGeom prst="rect">
            <a:avLst/>
          </a:prstGeom>
        </p:spPr>
      </p:pic>
      <p:pic>
        <p:nvPicPr>
          <p:cNvPr id="19" name="Picture 18" descr="Scatter chart, qr code&#10;&#10;Description automatically generated">
            <a:extLst>
              <a:ext uri="{FF2B5EF4-FFF2-40B4-BE49-F238E27FC236}">
                <a16:creationId xmlns:a16="http://schemas.microsoft.com/office/drawing/2014/main" id="{2F64119F-6F2D-1B09-DAAC-6C0AB6B8514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407699" y="1836173"/>
            <a:ext cx="1271016" cy="1271016"/>
          </a:xfrm>
          <a:prstGeom prst="rect">
            <a:avLst/>
          </a:prstGeom>
        </p:spPr>
      </p:pic>
      <p:pic>
        <p:nvPicPr>
          <p:cNvPr id="21" name="Picture 20" descr="Qr code&#10;&#10;Description automatically generated">
            <a:extLst>
              <a:ext uri="{FF2B5EF4-FFF2-40B4-BE49-F238E27FC236}">
                <a16:creationId xmlns:a16="http://schemas.microsoft.com/office/drawing/2014/main" id="{AD62DB9E-2135-4BB9-55CC-768AA9E3C5DA}"/>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394296" y="4864870"/>
            <a:ext cx="1271016" cy="1271016"/>
          </a:xfrm>
          <a:prstGeom prst="rect">
            <a:avLst/>
          </a:prstGeom>
        </p:spPr>
      </p:pic>
      <p:sp>
        <p:nvSpPr>
          <p:cNvPr id="22" name="Google Shape;595;p86">
            <a:extLst>
              <a:ext uri="{FF2B5EF4-FFF2-40B4-BE49-F238E27FC236}">
                <a16:creationId xmlns:a16="http://schemas.microsoft.com/office/drawing/2014/main" id="{20985682-974B-7F0A-5063-1E0411A291AF}"/>
              </a:ext>
            </a:extLst>
          </p:cNvPr>
          <p:cNvSpPr txBox="1">
            <a:spLocks/>
          </p:cNvSpPr>
          <p:nvPr/>
        </p:nvSpPr>
        <p:spPr>
          <a:xfrm>
            <a:off x="4211875" y="4343141"/>
            <a:ext cx="2869058" cy="521729"/>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nSpc>
                <a:spcPct val="100000"/>
              </a:lnSpc>
              <a:spcBef>
                <a:spcPts val="0"/>
              </a:spcBef>
              <a:buFont typeface="Arial"/>
              <a:buNone/>
            </a:pPr>
            <a:r>
              <a:rPr lang="en-US" sz="2300" b="1" dirty="0">
                <a:solidFill>
                  <a:srgbClr val="0070C0"/>
                </a:solidFill>
                <a:latin typeface="Corbel" panose="020B0503020204020204" pitchFamily="34" charset="0"/>
              </a:rPr>
              <a:t>GIBS</a:t>
            </a:r>
          </a:p>
          <a:p>
            <a:pPr marL="0" indent="0">
              <a:lnSpc>
                <a:spcPct val="100000"/>
              </a:lnSpc>
              <a:spcBef>
                <a:spcPts val="0"/>
              </a:spcBef>
              <a:spcAft>
                <a:spcPts val="1200"/>
              </a:spcAft>
              <a:buFont typeface="Arial"/>
              <a:buNone/>
            </a:pPr>
            <a:endParaRPr lang="en-US" sz="2300" u="sng" dirty="0">
              <a:solidFill>
                <a:srgbClr val="0070C0"/>
              </a:solidFill>
              <a:latin typeface="Corbel" panose="020B0503020204020204" pitchFamily="34" charset="0"/>
            </a:endParaRPr>
          </a:p>
        </p:txBody>
      </p:sp>
      <p:sp>
        <p:nvSpPr>
          <p:cNvPr id="23" name="Google Shape;595;p86">
            <a:extLst>
              <a:ext uri="{FF2B5EF4-FFF2-40B4-BE49-F238E27FC236}">
                <a16:creationId xmlns:a16="http://schemas.microsoft.com/office/drawing/2014/main" id="{FFD2C3D6-E727-BCF4-8556-C5261FEEA77C}"/>
              </a:ext>
            </a:extLst>
          </p:cNvPr>
          <p:cNvSpPr txBox="1">
            <a:spLocks/>
          </p:cNvSpPr>
          <p:nvPr/>
        </p:nvSpPr>
        <p:spPr>
          <a:xfrm>
            <a:off x="609599" y="3107189"/>
            <a:ext cx="3114102" cy="416324"/>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L="457200" marR="0" lvl="0" indent="-228600" algn="l" rtl="0">
              <a:lnSpc>
                <a:spcPct val="100000"/>
              </a:lnSpc>
              <a:spcBef>
                <a:spcPts val="400"/>
              </a:spcBef>
              <a:spcAft>
                <a:spcPts val="0"/>
              </a:spcAft>
              <a:buClr>
                <a:schemeClr val="dk1"/>
              </a:buClr>
              <a:buSzPts val="2000"/>
              <a:buFont typeface="Tahoma"/>
              <a:buNone/>
              <a:defRPr sz="2000" b="0" i="0" u="none" strike="noStrike" cap="none">
                <a:solidFill>
                  <a:schemeClr val="dk1"/>
                </a:solidFill>
                <a:latin typeface="Tahoma"/>
                <a:ea typeface="Tahoma"/>
                <a:cs typeface="Tahoma"/>
                <a:sym typeface="Tahoma"/>
              </a:defRPr>
            </a:lvl1pPr>
            <a:lvl2pPr marL="914400" marR="0" lvl="1" indent="-228600" algn="l" rtl="0">
              <a:lnSpc>
                <a:spcPct val="100000"/>
              </a:lnSpc>
              <a:spcBef>
                <a:spcPts val="360"/>
              </a:spcBef>
              <a:spcAft>
                <a:spcPts val="0"/>
              </a:spcAft>
              <a:buClr>
                <a:schemeClr val="dk1"/>
              </a:buClr>
              <a:buSzPts val="1800"/>
              <a:buFont typeface="Tahoma"/>
              <a:buNone/>
              <a:defRPr sz="1800" b="0" i="0" u="none" strike="noStrike" cap="none">
                <a:solidFill>
                  <a:schemeClr val="dk1"/>
                </a:solidFill>
                <a:latin typeface="Tahoma"/>
                <a:ea typeface="Tahoma"/>
                <a:cs typeface="Tahoma"/>
                <a:sym typeface="Tahoma"/>
              </a:defRPr>
            </a:lvl2pPr>
            <a:lvl3pPr marL="1371600" marR="0" lvl="2" indent="-228600" algn="l" rtl="0">
              <a:lnSpc>
                <a:spcPct val="100000"/>
              </a:lnSpc>
              <a:spcBef>
                <a:spcPts val="320"/>
              </a:spcBef>
              <a:spcAft>
                <a:spcPts val="0"/>
              </a:spcAft>
              <a:buClr>
                <a:schemeClr val="dk1"/>
              </a:buClr>
              <a:buSzPts val="1600"/>
              <a:buFont typeface="Tahoma"/>
              <a:buNone/>
              <a:defRPr sz="1600" b="0" i="0" u="none" strike="noStrike" cap="none">
                <a:solidFill>
                  <a:schemeClr val="dk1"/>
                </a:solidFill>
                <a:latin typeface="Tahoma"/>
                <a:ea typeface="Tahoma"/>
                <a:cs typeface="Tahoma"/>
                <a:sym typeface="Tahoma"/>
              </a:defRPr>
            </a:lvl3pPr>
            <a:lvl4pPr marL="1828800" marR="0" lvl="3" indent="-228600" algn="l" rtl="0">
              <a:lnSpc>
                <a:spcPct val="100000"/>
              </a:lnSpc>
              <a:spcBef>
                <a:spcPts val="280"/>
              </a:spcBef>
              <a:spcAft>
                <a:spcPts val="0"/>
              </a:spcAft>
              <a:buClr>
                <a:schemeClr val="dk1"/>
              </a:buClr>
              <a:buSzPts val="1400"/>
              <a:buFont typeface="Tahoma"/>
              <a:buNone/>
              <a:defRPr sz="1400" b="0" i="0" u="none" strike="noStrike" cap="none">
                <a:solidFill>
                  <a:schemeClr val="dk1"/>
                </a:solidFill>
                <a:latin typeface="Tahoma"/>
                <a:ea typeface="Tahoma"/>
                <a:cs typeface="Tahoma"/>
                <a:sym typeface="Tahoma"/>
              </a:defRPr>
            </a:lvl4pPr>
            <a:lvl5pPr marL="2286000" marR="0" lvl="4" indent="-228600" algn="l" rtl="0">
              <a:lnSpc>
                <a:spcPct val="100000"/>
              </a:lnSpc>
              <a:spcBef>
                <a:spcPts val="280"/>
              </a:spcBef>
              <a:spcAft>
                <a:spcPts val="0"/>
              </a:spcAft>
              <a:buClr>
                <a:schemeClr val="dk1"/>
              </a:buClr>
              <a:buSzPts val="1400"/>
              <a:buFont typeface="Tahoma"/>
              <a:buNone/>
              <a:defRPr sz="1400" b="0" i="0" u="none" strike="noStrike" cap="none">
                <a:solidFill>
                  <a:schemeClr val="dk1"/>
                </a:solidFill>
                <a:latin typeface="Tahoma"/>
                <a:ea typeface="Tahoma"/>
                <a:cs typeface="Tahoma"/>
                <a:sym typeface="Tahoma"/>
              </a:defRPr>
            </a:lvl5pPr>
            <a:lvl6pPr marL="2743200" marR="0" lvl="5" indent="-228600" algn="l" rtl="0">
              <a:lnSpc>
                <a:spcPct val="100000"/>
              </a:lnSpc>
              <a:spcBef>
                <a:spcPts val="280"/>
              </a:spcBef>
              <a:spcAft>
                <a:spcPts val="0"/>
              </a:spcAft>
              <a:buClr>
                <a:schemeClr val="dk1"/>
              </a:buClr>
              <a:buSzPts val="1400"/>
              <a:buFont typeface="Corbel"/>
              <a:buNone/>
              <a:defRPr sz="1400" b="0" i="0" u="none" strike="noStrike" cap="none">
                <a:solidFill>
                  <a:schemeClr val="dk1"/>
                </a:solidFill>
                <a:latin typeface="Corbel"/>
                <a:ea typeface="Corbel"/>
                <a:cs typeface="Corbel"/>
                <a:sym typeface="Corbel"/>
              </a:defRPr>
            </a:lvl6pPr>
            <a:lvl7pPr marL="3200400" marR="0" lvl="6" indent="-228600" algn="l" rtl="0">
              <a:lnSpc>
                <a:spcPct val="100000"/>
              </a:lnSpc>
              <a:spcBef>
                <a:spcPts val="280"/>
              </a:spcBef>
              <a:spcAft>
                <a:spcPts val="0"/>
              </a:spcAft>
              <a:buClr>
                <a:schemeClr val="dk1"/>
              </a:buClr>
              <a:buSzPts val="1400"/>
              <a:buFont typeface="Corbel"/>
              <a:buNone/>
              <a:defRPr sz="1400" b="0" i="0" u="none" strike="noStrike" cap="none">
                <a:solidFill>
                  <a:schemeClr val="dk1"/>
                </a:solidFill>
                <a:latin typeface="Corbel"/>
                <a:ea typeface="Corbel"/>
                <a:cs typeface="Corbel"/>
                <a:sym typeface="Corbel"/>
              </a:defRPr>
            </a:lvl7pPr>
            <a:lvl8pPr marL="3657600" marR="0" lvl="7" indent="-228600" algn="l" rtl="0">
              <a:lnSpc>
                <a:spcPct val="100000"/>
              </a:lnSpc>
              <a:spcBef>
                <a:spcPts val="280"/>
              </a:spcBef>
              <a:spcAft>
                <a:spcPts val="0"/>
              </a:spcAft>
              <a:buClr>
                <a:schemeClr val="dk1"/>
              </a:buClr>
              <a:buSzPts val="1400"/>
              <a:buFont typeface="Corbel"/>
              <a:buNone/>
              <a:defRPr sz="1400" b="0" i="0" u="none" strike="noStrike" cap="none">
                <a:solidFill>
                  <a:schemeClr val="dk1"/>
                </a:solidFill>
                <a:latin typeface="Corbel"/>
                <a:ea typeface="Corbel"/>
                <a:cs typeface="Corbel"/>
                <a:sym typeface="Corbel"/>
              </a:defRPr>
            </a:lvl8pPr>
            <a:lvl9pPr marL="4114800" marR="0" lvl="8" indent="-228600" algn="l" rtl="0">
              <a:lnSpc>
                <a:spcPct val="100000"/>
              </a:lnSpc>
              <a:spcBef>
                <a:spcPts val="280"/>
              </a:spcBef>
              <a:spcAft>
                <a:spcPts val="0"/>
              </a:spcAft>
              <a:buClr>
                <a:schemeClr val="dk1"/>
              </a:buClr>
              <a:buSzPts val="1400"/>
              <a:buFont typeface="Corbel"/>
              <a:buNone/>
              <a:defRPr sz="1400" b="0" i="0" u="none" strike="noStrike" cap="none">
                <a:solidFill>
                  <a:schemeClr val="dk1"/>
                </a:solidFill>
                <a:latin typeface="Corbel"/>
                <a:ea typeface="Corbel"/>
                <a:cs typeface="Corbel"/>
                <a:sym typeface="Corbel"/>
              </a:defRPr>
            </a:lvl9pPr>
          </a:lstStyle>
          <a:p>
            <a:pPr marL="0" indent="0">
              <a:spcBef>
                <a:spcPts val="0"/>
              </a:spcBef>
            </a:pPr>
            <a:r>
              <a:rPr lang="en-US" dirty="0"/>
              <a:t>earthdata.nasa.gov/lance</a:t>
            </a:r>
            <a:endParaRPr lang="en-US" b="1" dirty="0">
              <a:solidFill>
                <a:srgbClr val="0070C0"/>
              </a:solidFill>
              <a:latin typeface="Corbel" panose="020B0503020204020204" pitchFamily="34" charset="0"/>
            </a:endParaRPr>
          </a:p>
        </p:txBody>
      </p:sp>
      <p:sp>
        <p:nvSpPr>
          <p:cNvPr id="25" name="Google Shape;595;p86">
            <a:extLst>
              <a:ext uri="{FF2B5EF4-FFF2-40B4-BE49-F238E27FC236}">
                <a16:creationId xmlns:a16="http://schemas.microsoft.com/office/drawing/2014/main" id="{43BCBB21-6BA8-61C3-B92C-80A480DB0E10}"/>
              </a:ext>
            </a:extLst>
          </p:cNvPr>
          <p:cNvSpPr txBox="1">
            <a:spLocks/>
          </p:cNvSpPr>
          <p:nvPr/>
        </p:nvSpPr>
        <p:spPr>
          <a:xfrm>
            <a:off x="678719" y="6400360"/>
            <a:ext cx="3114102" cy="416324"/>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L="457200" marR="0" lvl="0" indent="-228600" algn="l" rtl="0">
              <a:lnSpc>
                <a:spcPct val="100000"/>
              </a:lnSpc>
              <a:spcBef>
                <a:spcPts val="400"/>
              </a:spcBef>
              <a:spcAft>
                <a:spcPts val="0"/>
              </a:spcAft>
              <a:buClr>
                <a:schemeClr val="dk1"/>
              </a:buClr>
              <a:buSzPts val="2000"/>
              <a:buFont typeface="Tahoma"/>
              <a:buNone/>
              <a:defRPr sz="2000" b="0" i="0" u="none" strike="noStrike" cap="none">
                <a:solidFill>
                  <a:schemeClr val="dk1"/>
                </a:solidFill>
                <a:latin typeface="Tahoma"/>
                <a:ea typeface="Tahoma"/>
                <a:cs typeface="Tahoma"/>
                <a:sym typeface="Tahoma"/>
              </a:defRPr>
            </a:lvl1pPr>
            <a:lvl2pPr marL="914400" marR="0" lvl="1" indent="-228600" algn="l" rtl="0">
              <a:lnSpc>
                <a:spcPct val="100000"/>
              </a:lnSpc>
              <a:spcBef>
                <a:spcPts val="360"/>
              </a:spcBef>
              <a:spcAft>
                <a:spcPts val="0"/>
              </a:spcAft>
              <a:buClr>
                <a:schemeClr val="dk1"/>
              </a:buClr>
              <a:buSzPts val="1800"/>
              <a:buFont typeface="Tahoma"/>
              <a:buNone/>
              <a:defRPr sz="1800" b="0" i="0" u="none" strike="noStrike" cap="none">
                <a:solidFill>
                  <a:schemeClr val="dk1"/>
                </a:solidFill>
                <a:latin typeface="Tahoma"/>
                <a:ea typeface="Tahoma"/>
                <a:cs typeface="Tahoma"/>
                <a:sym typeface="Tahoma"/>
              </a:defRPr>
            </a:lvl2pPr>
            <a:lvl3pPr marL="1371600" marR="0" lvl="2" indent="-228600" algn="l" rtl="0">
              <a:lnSpc>
                <a:spcPct val="100000"/>
              </a:lnSpc>
              <a:spcBef>
                <a:spcPts val="320"/>
              </a:spcBef>
              <a:spcAft>
                <a:spcPts val="0"/>
              </a:spcAft>
              <a:buClr>
                <a:schemeClr val="dk1"/>
              </a:buClr>
              <a:buSzPts val="1600"/>
              <a:buFont typeface="Tahoma"/>
              <a:buNone/>
              <a:defRPr sz="1600" b="0" i="0" u="none" strike="noStrike" cap="none">
                <a:solidFill>
                  <a:schemeClr val="dk1"/>
                </a:solidFill>
                <a:latin typeface="Tahoma"/>
                <a:ea typeface="Tahoma"/>
                <a:cs typeface="Tahoma"/>
                <a:sym typeface="Tahoma"/>
              </a:defRPr>
            </a:lvl3pPr>
            <a:lvl4pPr marL="1828800" marR="0" lvl="3" indent="-228600" algn="l" rtl="0">
              <a:lnSpc>
                <a:spcPct val="100000"/>
              </a:lnSpc>
              <a:spcBef>
                <a:spcPts val="280"/>
              </a:spcBef>
              <a:spcAft>
                <a:spcPts val="0"/>
              </a:spcAft>
              <a:buClr>
                <a:schemeClr val="dk1"/>
              </a:buClr>
              <a:buSzPts val="1400"/>
              <a:buFont typeface="Tahoma"/>
              <a:buNone/>
              <a:defRPr sz="1400" b="0" i="0" u="none" strike="noStrike" cap="none">
                <a:solidFill>
                  <a:schemeClr val="dk1"/>
                </a:solidFill>
                <a:latin typeface="Tahoma"/>
                <a:ea typeface="Tahoma"/>
                <a:cs typeface="Tahoma"/>
                <a:sym typeface="Tahoma"/>
              </a:defRPr>
            </a:lvl4pPr>
            <a:lvl5pPr marL="2286000" marR="0" lvl="4" indent="-228600" algn="l" rtl="0">
              <a:lnSpc>
                <a:spcPct val="100000"/>
              </a:lnSpc>
              <a:spcBef>
                <a:spcPts val="280"/>
              </a:spcBef>
              <a:spcAft>
                <a:spcPts val="0"/>
              </a:spcAft>
              <a:buClr>
                <a:schemeClr val="dk1"/>
              </a:buClr>
              <a:buSzPts val="1400"/>
              <a:buFont typeface="Tahoma"/>
              <a:buNone/>
              <a:defRPr sz="1400" b="0" i="0" u="none" strike="noStrike" cap="none">
                <a:solidFill>
                  <a:schemeClr val="dk1"/>
                </a:solidFill>
                <a:latin typeface="Tahoma"/>
                <a:ea typeface="Tahoma"/>
                <a:cs typeface="Tahoma"/>
                <a:sym typeface="Tahoma"/>
              </a:defRPr>
            </a:lvl5pPr>
            <a:lvl6pPr marL="2743200" marR="0" lvl="5" indent="-228600" algn="l" rtl="0">
              <a:lnSpc>
                <a:spcPct val="100000"/>
              </a:lnSpc>
              <a:spcBef>
                <a:spcPts val="280"/>
              </a:spcBef>
              <a:spcAft>
                <a:spcPts val="0"/>
              </a:spcAft>
              <a:buClr>
                <a:schemeClr val="dk1"/>
              </a:buClr>
              <a:buSzPts val="1400"/>
              <a:buFont typeface="Corbel"/>
              <a:buNone/>
              <a:defRPr sz="1400" b="0" i="0" u="none" strike="noStrike" cap="none">
                <a:solidFill>
                  <a:schemeClr val="dk1"/>
                </a:solidFill>
                <a:latin typeface="Corbel"/>
                <a:ea typeface="Corbel"/>
                <a:cs typeface="Corbel"/>
                <a:sym typeface="Corbel"/>
              </a:defRPr>
            </a:lvl6pPr>
            <a:lvl7pPr marL="3200400" marR="0" lvl="6" indent="-228600" algn="l" rtl="0">
              <a:lnSpc>
                <a:spcPct val="100000"/>
              </a:lnSpc>
              <a:spcBef>
                <a:spcPts val="280"/>
              </a:spcBef>
              <a:spcAft>
                <a:spcPts val="0"/>
              </a:spcAft>
              <a:buClr>
                <a:schemeClr val="dk1"/>
              </a:buClr>
              <a:buSzPts val="1400"/>
              <a:buFont typeface="Corbel"/>
              <a:buNone/>
              <a:defRPr sz="1400" b="0" i="0" u="none" strike="noStrike" cap="none">
                <a:solidFill>
                  <a:schemeClr val="dk1"/>
                </a:solidFill>
                <a:latin typeface="Corbel"/>
                <a:ea typeface="Corbel"/>
                <a:cs typeface="Corbel"/>
                <a:sym typeface="Corbel"/>
              </a:defRPr>
            </a:lvl7pPr>
            <a:lvl8pPr marL="3657600" marR="0" lvl="7" indent="-228600" algn="l" rtl="0">
              <a:lnSpc>
                <a:spcPct val="100000"/>
              </a:lnSpc>
              <a:spcBef>
                <a:spcPts val="280"/>
              </a:spcBef>
              <a:spcAft>
                <a:spcPts val="0"/>
              </a:spcAft>
              <a:buClr>
                <a:schemeClr val="dk1"/>
              </a:buClr>
              <a:buSzPts val="1400"/>
              <a:buFont typeface="Corbel"/>
              <a:buNone/>
              <a:defRPr sz="1400" b="0" i="0" u="none" strike="noStrike" cap="none">
                <a:solidFill>
                  <a:schemeClr val="dk1"/>
                </a:solidFill>
                <a:latin typeface="Corbel"/>
                <a:ea typeface="Corbel"/>
                <a:cs typeface="Corbel"/>
                <a:sym typeface="Corbel"/>
              </a:defRPr>
            </a:lvl8pPr>
            <a:lvl9pPr marL="4114800" marR="0" lvl="8" indent="-228600" algn="l" rtl="0">
              <a:lnSpc>
                <a:spcPct val="100000"/>
              </a:lnSpc>
              <a:spcBef>
                <a:spcPts val="280"/>
              </a:spcBef>
              <a:spcAft>
                <a:spcPts val="0"/>
              </a:spcAft>
              <a:buClr>
                <a:schemeClr val="dk1"/>
              </a:buClr>
              <a:buSzPts val="1400"/>
              <a:buFont typeface="Corbel"/>
              <a:buNone/>
              <a:defRPr sz="1400" b="0" i="0" u="none" strike="noStrike" cap="none">
                <a:solidFill>
                  <a:schemeClr val="dk1"/>
                </a:solidFill>
                <a:latin typeface="Corbel"/>
                <a:ea typeface="Corbel"/>
                <a:cs typeface="Corbel"/>
                <a:sym typeface="Corbel"/>
              </a:defRPr>
            </a:lvl9pPr>
          </a:lstStyle>
          <a:p>
            <a:pPr marL="0" indent="0">
              <a:spcBef>
                <a:spcPts val="0"/>
              </a:spcBef>
            </a:pPr>
            <a:r>
              <a:rPr lang="en-US" dirty="0"/>
              <a:t>earthdata.nasa.gov/firms</a:t>
            </a:r>
            <a:endParaRPr lang="en-US" b="1" dirty="0">
              <a:solidFill>
                <a:srgbClr val="0070C0"/>
              </a:solidFill>
              <a:latin typeface="Corbel" panose="020B0503020204020204" pitchFamily="34" charset="0"/>
            </a:endParaRPr>
          </a:p>
        </p:txBody>
      </p:sp>
      <p:sp>
        <p:nvSpPr>
          <p:cNvPr id="26" name="Google Shape;595;p86">
            <a:extLst>
              <a:ext uri="{FF2B5EF4-FFF2-40B4-BE49-F238E27FC236}">
                <a16:creationId xmlns:a16="http://schemas.microsoft.com/office/drawing/2014/main" id="{21FBF5BF-34B3-1FDF-9BEF-BE192FBBCCA9}"/>
              </a:ext>
            </a:extLst>
          </p:cNvPr>
          <p:cNvSpPr txBox="1">
            <a:spLocks/>
          </p:cNvSpPr>
          <p:nvPr/>
        </p:nvSpPr>
        <p:spPr>
          <a:xfrm>
            <a:off x="4345507" y="6398522"/>
            <a:ext cx="3114102" cy="416324"/>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L="457200" marR="0" lvl="0" indent="-228600" algn="l" rtl="0">
              <a:lnSpc>
                <a:spcPct val="100000"/>
              </a:lnSpc>
              <a:spcBef>
                <a:spcPts val="400"/>
              </a:spcBef>
              <a:spcAft>
                <a:spcPts val="0"/>
              </a:spcAft>
              <a:buClr>
                <a:schemeClr val="dk1"/>
              </a:buClr>
              <a:buSzPts val="2000"/>
              <a:buFont typeface="Tahoma"/>
              <a:buNone/>
              <a:defRPr sz="2000" b="0" i="0" u="none" strike="noStrike" cap="none">
                <a:solidFill>
                  <a:schemeClr val="dk1"/>
                </a:solidFill>
                <a:latin typeface="Tahoma"/>
                <a:ea typeface="Tahoma"/>
                <a:cs typeface="Tahoma"/>
                <a:sym typeface="Tahoma"/>
              </a:defRPr>
            </a:lvl1pPr>
            <a:lvl2pPr marL="914400" marR="0" lvl="1" indent="-228600" algn="l" rtl="0">
              <a:lnSpc>
                <a:spcPct val="100000"/>
              </a:lnSpc>
              <a:spcBef>
                <a:spcPts val="360"/>
              </a:spcBef>
              <a:spcAft>
                <a:spcPts val="0"/>
              </a:spcAft>
              <a:buClr>
                <a:schemeClr val="dk1"/>
              </a:buClr>
              <a:buSzPts val="1800"/>
              <a:buFont typeface="Tahoma"/>
              <a:buNone/>
              <a:defRPr sz="1800" b="0" i="0" u="none" strike="noStrike" cap="none">
                <a:solidFill>
                  <a:schemeClr val="dk1"/>
                </a:solidFill>
                <a:latin typeface="Tahoma"/>
                <a:ea typeface="Tahoma"/>
                <a:cs typeface="Tahoma"/>
                <a:sym typeface="Tahoma"/>
              </a:defRPr>
            </a:lvl2pPr>
            <a:lvl3pPr marL="1371600" marR="0" lvl="2" indent="-228600" algn="l" rtl="0">
              <a:lnSpc>
                <a:spcPct val="100000"/>
              </a:lnSpc>
              <a:spcBef>
                <a:spcPts val="320"/>
              </a:spcBef>
              <a:spcAft>
                <a:spcPts val="0"/>
              </a:spcAft>
              <a:buClr>
                <a:schemeClr val="dk1"/>
              </a:buClr>
              <a:buSzPts val="1600"/>
              <a:buFont typeface="Tahoma"/>
              <a:buNone/>
              <a:defRPr sz="1600" b="0" i="0" u="none" strike="noStrike" cap="none">
                <a:solidFill>
                  <a:schemeClr val="dk1"/>
                </a:solidFill>
                <a:latin typeface="Tahoma"/>
                <a:ea typeface="Tahoma"/>
                <a:cs typeface="Tahoma"/>
                <a:sym typeface="Tahoma"/>
              </a:defRPr>
            </a:lvl3pPr>
            <a:lvl4pPr marL="1828800" marR="0" lvl="3" indent="-228600" algn="l" rtl="0">
              <a:lnSpc>
                <a:spcPct val="100000"/>
              </a:lnSpc>
              <a:spcBef>
                <a:spcPts val="280"/>
              </a:spcBef>
              <a:spcAft>
                <a:spcPts val="0"/>
              </a:spcAft>
              <a:buClr>
                <a:schemeClr val="dk1"/>
              </a:buClr>
              <a:buSzPts val="1400"/>
              <a:buFont typeface="Tahoma"/>
              <a:buNone/>
              <a:defRPr sz="1400" b="0" i="0" u="none" strike="noStrike" cap="none">
                <a:solidFill>
                  <a:schemeClr val="dk1"/>
                </a:solidFill>
                <a:latin typeface="Tahoma"/>
                <a:ea typeface="Tahoma"/>
                <a:cs typeface="Tahoma"/>
                <a:sym typeface="Tahoma"/>
              </a:defRPr>
            </a:lvl4pPr>
            <a:lvl5pPr marL="2286000" marR="0" lvl="4" indent="-228600" algn="l" rtl="0">
              <a:lnSpc>
                <a:spcPct val="100000"/>
              </a:lnSpc>
              <a:spcBef>
                <a:spcPts val="280"/>
              </a:spcBef>
              <a:spcAft>
                <a:spcPts val="0"/>
              </a:spcAft>
              <a:buClr>
                <a:schemeClr val="dk1"/>
              </a:buClr>
              <a:buSzPts val="1400"/>
              <a:buFont typeface="Tahoma"/>
              <a:buNone/>
              <a:defRPr sz="1400" b="0" i="0" u="none" strike="noStrike" cap="none">
                <a:solidFill>
                  <a:schemeClr val="dk1"/>
                </a:solidFill>
                <a:latin typeface="Tahoma"/>
                <a:ea typeface="Tahoma"/>
                <a:cs typeface="Tahoma"/>
                <a:sym typeface="Tahoma"/>
              </a:defRPr>
            </a:lvl5pPr>
            <a:lvl6pPr marL="2743200" marR="0" lvl="5" indent="-228600" algn="l" rtl="0">
              <a:lnSpc>
                <a:spcPct val="100000"/>
              </a:lnSpc>
              <a:spcBef>
                <a:spcPts val="280"/>
              </a:spcBef>
              <a:spcAft>
                <a:spcPts val="0"/>
              </a:spcAft>
              <a:buClr>
                <a:schemeClr val="dk1"/>
              </a:buClr>
              <a:buSzPts val="1400"/>
              <a:buFont typeface="Corbel"/>
              <a:buNone/>
              <a:defRPr sz="1400" b="0" i="0" u="none" strike="noStrike" cap="none">
                <a:solidFill>
                  <a:schemeClr val="dk1"/>
                </a:solidFill>
                <a:latin typeface="Corbel"/>
                <a:ea typeface="Corbel"/>
                <a:cs typeface="Corbel"/>
                <a:sym typeface="Corbel"/>
              </a:defRPr>
            </a:lvl6pPr>
            <a:lvl7pPr marL="3200400" marR="0" lvl="6" indent="-228600" algn="l" rtl="0">
              <a:lnSpc>
                <a:spcPct val="100000"/>
              </a:lnSpc>
              <a:spcBef>
                <a:spcPts val="280"/>
              </a:spcBef>
              <a:spcAft>
                <a:spcPts val="0"/>
              </a:spcAft>
              <a:buClr>
                <a:schemeClr val="dk1"/>
              </a:buClr>
              <a:buSzPts val="1400"/>
              <a:buFont typeface="Corbel"/>
              <a:buNone/>
              <a:defRPr sz="1400" b="0" i="0" u="none" strike="noStrike" cap="none">
                <a:solidFill>
                  <a:schemeClr val="dk1"/>
                </a:solidFill>
                <a:latin typeface="Corbel"/>
                <a:ea typeface="Corbel"/>
                <a:cs typeface="Corbel"/>
                <a:sym typeface="Corbel"/>
              </a:defRPr>
            </a:lvl7pPr>
            <a:lvl8pPr marL="3657600" marR="0" lvl="7" indent="-228600" algn="l" rtl="0">
              <a:lnSpc>
                <a:spcPct val="100000"/>
              </a:lnSpc>
              <a:spcBef>
                <a:spcPts val="280"/>
              </a:spcBef>
              <a:spcAft>
                <a:spcPts val="0"/>
              </a:spcAft>
              <a:buClr>
                <a:schemeClr val="dk1"/>
              </a:buClr>
              <a:buSzPts val="1400"/>
              <a:buFont typeface="Corbel"/>
              <a:buNone/>
              <a:defRPr sz="1400" b="0" i="0" u="none" strike="noStrike" cap="none">
                <a:solidFill>
                  <a:schemeClr val="dk1"/>
                </a:solidFill>
                <a:latin typeface="Corbel"/>
                <a:ea typeface="Corbel"/>
                <a:cs typeface="Corbel"/>
                <a:sym typeface="Corbel"/>
              </a:defRPr>
            </a:lvl8pPr>
            <a:lvl9pPr marL="4114800" marR="0" lvl="8" indent="-228600" algn="l" rtl="0">
              <a:lnSpc>
                <a:spcPct val="100000"/>
              </a:lnSpc>
              <a:spcBef>
                <a:spcPts val="280"/>
              </a:spcBef>
              <a:spcAft>
                <a:spcPts val="0"/>
              </a:spcAft>
              <a:buClr>
                <a:schemeClr val="dk1"/>
              </a:buClr>
              <a:buSzPts val="1400"/>
              <a:buFont typeface="Corbel"/>
              <a:buNone/>
              <a:defRPr sz="1400" b="0" i="0" u="none" strike="noStrike" cap="none">
                <a:solidFill>
                  <a:schemeClr val="dk1"/>
                </a:solidFill>
                <a:latin typeface="Corbel"/>
                <a:ea typeface="Corbel"/>
                <a:cs typeface="Corbel"/>
                <a:sym typeface="Corbel"/>
              </a:defRPr>
            </a:lvl9pPr>
          </a:lstStyle>
          <a:p>
            <a:pPr marL="0" indent="0">
              <a:spcBef>
                <a:spcPts val="0"/>
              </a:spcBef>
            </a:pPr>
            <a:r>
              <a:rPr lang="en-US" dirty="0"/>
              <a:t>earthdata.nasa.gov/gibs</a:t>
            </a:r>
            <a:endParaRPr lang="en-US" b="1" dirty="0">
              <a:solidFill>
                <a:srgbClr val="0070C0"/>
              </a:solidFill>
              <a:latin typeface="Corbel" panose="020B0503020204020204" pitchFamily="34" charset="0"/>
            </a:endParaRPr>
          </a:p>
        </p:txBody>
      </p:sp>
      <p:sp>
        <p:nvSpPr>
          <p:cNvPr id="27" name="Google Shape;595;p86">
            <a:extLst>
              <a:ext uri="{FF2B5EF4-FFF2-40B4-BE49-F238E27FC236}">
                <a16:creationId xmlns:a16="http://schemas.microsoft.com/office/drawing/2014/main" id="{56741743-7ACD-99CE-A7D0-757967FEDD77}"/>
              </a:ext>
            </a:extLst>
          </p:cNvPr>
          <p:cNvSpPr txBox="1">
            <a:spLocks/>
          </p:cNvSpPr>
          <p:nvPr/>
        </p:nvSpPr>
        <p:spPr>
          <a:xfrm>
            <a:off x="4295402" y="3095614"/>
            <a:ext cx="3114102" cy="416324"/>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L="457200" marR="0" lvl="0" indent="-228600" algn="l" rtl="0">
              <a:lnSpc>
                <a:spcPct val="100000"/>
              </a:lnSpc>
              <a:spcBef>
                <a:spcPts val="400"/>
              </a:spcBef>
              <a:spcAft>
                <a:spcPts val="0"/>
              </a:spcAft>
              <a:buClr>
                <a:schemeClr val="dk1"/>
              </a:buClr>
              <a:buSzPts val="2000"/>
              <a:buFont typeface="Tahoma"/>
              <a:buNone/>
              <a:defRPr sz="2000" b="0" i="0" u="none" strike="noStrike" cap="none">
                <a:solidFill>
                  <a:schemeClr val="dk1"/>
                </a:solidFill>
                <a:latin typeface="Tahoma"/>
                <a:ea typeface="Tahoma"/>
                <a:cs typeface="Tahoma"/>
                <a:sym typeface="Tahoma"/>
              </a:defRPr>
            </a:lvl1pPr>
            <a:lvl2pPr marL="914400" marR="0" lvl="1" indent="-228600" algn="l" rtl="0">
              <a:lnSpc>
                <a:spcPct val="100000"/>
              </a:lnSpc>
              <a:spcBef>
                <a:spcPts val="360"/>
              </a:spcBef>
              <a:spcAft>
                <a:spcPts val="0"/>
              </a:spcAft>
              <a:buClr>
                <a:schemeClr val="dk1"/>
              </a:buClr>
              <a:buSzPts val="1800"/>
              <a:buFont typeface="Tahoma"/>
              <a:buNone/>
              <a:defRPr sz="1800" b="0" i="0" u="none" strike="noStrike" cap="none">
                <a:solidFill>
                  <a:schemeClr val="dk1"/>
                </a:solidFill>
                <a:latin typeface="Tahoma"/>
                <a:ea typeface="Tahoma"/>
                <a:cs typeface="Tahoma"/>
                <a:sym typeface="Tahoma"/>
              </a:defRPr>
            </a:lvl2pPr>
            <a:lvl3pPr marL="1371600" marR="0" lvl="2" indent="-228600" algn="l" rtl="0">
              <a:lnSpc>
                <a:spcPct val="100000"/>
              </a:lnSpc>
              <a:spcBef>
                <a:spcPts val="320"/>
              </a:spcBef>
              <a:spcAft>
                <a:spcPts val="0"/>
              </a:spcAft>
              <a:buClr>
                <a:schemeClr val="dk1"/>
              </a:buClr>
              <a:buSzPts val="1600"/>
              <a:buFont typeface="Tahoma"/>
              <a:buNone/>
              <a:defRPr sz="1600" b="0" i="0" u="none" strike="noStrike" cap="none">
                <a:solidFill>
                  <a:schemeClr val="dk1"/>
                </a:solidFill>
                <a:latin typeface="Tahoma"/>
                <a:ea typeface="Tahoma"/>
                <a:cs typeface="Tahoma"/>
                <a:sym typeface="Tahoma"/>
              </a:defRPr>
            </a:lvl3pPr>
            <a:lvl4pPr marL="1828800" marR="0" lvl="3" indent="-228600" algn="l" rtl="0">
              <a:lnSpc>
                <a:spcPct val="100000"/>
              </a:lnSpc>
              <a:spcBef>
                <a:spcPts val="280"/>
              </a:spcBef>
              <a:spcAft>
                <a:spcPts val="0"/>
              </a:spcAft>
              <a:buClr>
                <a:schemeClr val="dk1"/>
              </a:buClr>
              <a:buSzPts val="1400"/>
              <a:buFont typeface="Tahoma"/>
              <a:buNone/>
              <a:defRPr sz="1400" b="0" i="0" u="none" strike="noStrike" cap="none">
                <a:solidFill>
                  <a:schemeClr val="dk1"/>
                </a:solidFill>
                <a:latin typeface="Tahoma"/>
                <a:ea typeface="Tahoma"/>
                <a:cs typeface="Tahoma"/>
                <a:sym typeface="Tahoma"/>
              </a:defRPr>
            </a:lvl4pPr>
            <a:lvl5pPr marL="2286000" marR="0" lvl="4" indent="-228600" algn="l" rtl="0">
              <a:lnSpc>
                <a:spcPct val="100000"/>
              </a:lnSpc>
              <a:spcBef>
                <a:spcPts val="280"/>
              </a:spcBef>
              <a:spcAft>
                <a:spcPts val="0"/>
              </a:spcAft>
              <a:buClr>
                <a:schemeClr val="dk1"/>
              </a:buClr>
              <a:buSzPts val="1400"/>
              <a:buFont typeface="Tahoma"/>
              <a:buNone/>
              <a:defRPr sz="1400" b="0" i="0" u="none" strike="noStrike" cap="none">
                <a:solidFill>
                  <a:schemeClr val="dk1"/>
                </a:solidFill>
                <a:latin typeface="Tahoma"/>
                <a:ea typeface="Tahoma"/>
                <a:cs typeface="Tahoma"/>
                <a:sym typeface="Tahoma"/>
              </a:defRPr>
            </a:lvl5pPr>
            <a:lvl6pPr marL="2743200" marR="0" lvl="5" indent="-228600" algn="l" rtl="0">
              <a:lnSpc>
                <a:spcPct val="100000"/>
              </a:lnSpc>
              <a:spcBef>
                <a:spcPts val="280"/>
              </a:spcBef>
              <a:spcAft>
                <a:spcPts val="0"/>
              </a:spcAft>
              <a:buClr>
                <a:schemeClr val="dk1"/>
              </a:buClr>
              <a:buSzPts val="1400"/>
              <a:buFont typeface="Corbel"/>
              <a:buNone/>
              <a:defRPr sz="1400" b="0" i="0" u="none" strike="noStrike" cap="none">
                <a:solidFill>
                  <a:schemeClr val="dk1"/>
                </a:solidFill>
                <a:latin typeface="Corbel"/>
                <a:ea typeface="Corbel"/>
                <a:cs typeface="Corbel"/>
                <a:sym typeface="Corbel"/>
              </a:defRPr>
            </a:lvl6pPr>
            <a:lvl7pPr marL="3200400" marR="0" lvl="6" indent="-228600" algn="l" rtl="0">
              <a:lnSpc>
                <a:spcPct val="100000"/>
              </a:lnSpc>
              <a:spcBef>
                <a:spcPts val="280"/>
              </a:spcBef>
              <a:spcAft>
                <a:spcPts val="0"/>
              </a:spcAft>
              <a:buClr>
                <a:schemeClr val="dk1"/>
              </a:buClr>
              <a:buSzPts val="1400"/>
              <a:buFont typeface="Corbel"/>
              <a:buNone/>
              <a:defRPr sz="1400" b="0" i="0" u="none" strike="noStrike" cap="none">
                <a:solidFill>
                  <a:schemeClr val="dk1"/>
                </a:solidFill>
                <a:latin typeface="Corbel"/>
                <a:ea typeface="Corbel"/>
                <a:cs typeface="Corbel"/>
                <a:sym typeface="Corbel"/>
              </a:defRPr>
            </a:lvl7pPr>
            <a:lvl8pPr marL="3657600" marR="0" lvl="7" indent="-228600" algn="l" rtl="0">
              <a:lnSpc>
                <a:spcPct val="100000"/>
              </a:lnSpc>
              <a:spcBef>
                <a:spcPts val="280"/>
              </a:spcBef>
              <a:spcAft>
                <a:spcPts val="0"/>
              </a:spcAft>
              <a:buClr>
                <a:schemeClr val="dk1"/>
              </a:buClr>
              <a:buSzPts val="1400"/>
              <a:buFont typeface="Corbel"/>
              <a:buNone/>
              <a:defRPr sz="1400" b="0" i="0" u="none" strike="noStrike" cap="none">
                <a:solidFill>
                  <a:schemeClr val="dk1"/>
                </a:solidFill>
                <a:latin typeface="Corbel"/>
                <a:ea typeface="Corbel"/>
                <a:cs typeface="Corbel"/>
                <a:sym typeface="Corbel"/>
              </a:defRPr>
            </a:lvl8pPr>
            <a:lvl9pPr marL="4114800" marR="0" lvl="8" indent="-228600" algn="l" rtl="0">
              <a:lnSpc>
                <a:spcPct val="100000"/>
              </a:lnSpc>
              <a:spcBef>
                <a:spcPts val="280"/>
              </a:spcBef>
              <a:spcAft>
                <a:spcPts val="0"/>
              </a:spcAft>
              <a:buClr>
                <a:schemeClr val="dk1"/>
              </a:buClr>
              <a:buSzPts val="1400"/>
              <a:buFont typeface="Corbel"/>
              <a:buNone/>
              <a:defRPr sz="1400" b="0" i="0" u="none" strike="noStrike" cap="none">
                <a:solidFill>
                  <a:schemeClr val="dk1"/>
                </a:solidFill>
                <a:latin typeface="Corbel"/>
                <a:ea typeface="Corbel"/>
                <a:cs typeface="Corbel"/>
                <a:sym typeface="Corbel"/>
              </a:defRPr>
            </a:lvl9pPr>
          </a:lstStyle>
          <a:p>
            <a:pPr marL="0" indent="0">
              <a:spcBef>
                <a:spcPts val="0"/>
              </a:spcBef>
            </a:pPr>
            <a:r>
              <a:rPr lang="en-US" dirty="0"/>
              <a:t>earthdata.nasa.gov/firms</a:t>
            </a:r>
            <a:endParaRPr lang="en-US" b="1" dirty="0">
              <a:solidFill>
                <a:srgbClr val="0070C0"/>
              </a:solidFill>
              <a:latin typeface="Corbel" panose="020B0503020204020204" pitchFamily="34" charset="0"/>
            </a:endParaRPr>
          </a:p>
        </p:txBody>
      </p:sp>
      <p:sp>
        <p:nvSpPr>
          <p:cNvPr id="28" name="Google Shape;595;p86">
            <a:extLst>
              <a:ext uri="{FF2B5EF4-FFF2-40B4-BE49-F238E27FC236}">
                <a16:creationId xmlns:a16="http://schemas.microsoft.com/office/drawing/2014/main" id="{0B41D105-1A10-1E36-DC1A-F3499709B902}"/>
              </a:ext>
            </a:extLst>
          </p:cNvPr>
          <p:cNvSpPr txBox="1">
            <a:spLocks/>
          </p:cNvSpPr>
          <p:nvPr/>
        </p:nvSpPr>
        <p:spPr>
          <a:xfrm>
            <a:off x="7965196" y="3082759"/>
            <a:ext cx="3694995" cy="416324"/>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L="457200" marR="0" lvl="0" indent="-228600" algn="l" rtl="0">
              <a:lnSpc>
                <a:spcPct val="100000"/>
              </a:lnSpc>
              <a:spcBef>
                <a:spcPts val="400"/>
              </a:spcBef>
              <a:spcAft>
                <a:spcPts val="0"/>
              </a:spcAft>
              <a:buClr>
                <a:schemeClr val="dk1"/>
              </a:buClr>
              <a:buSzPts val="2000"/>
              <a:buFont typeface="Tahoma"/>
              <a:buNone/>
              <a:defRPr sz="2000" b="0" i="0" u="none" strike="noStrike" cap="none">
                <a:solidFill>
                  <a:schemeClr val="dk1"/>
                </a:solidFill>
                <a:latin typeface="Tahoma"/>
                <a:ea typeface="Tahoma"/>
                <a:cs typeface="Tahoma"/>
                <a:sym typeface="Tahoma"/>
              </a:defRPr>
            </a:lvl1pPr>
            <a:lvl2pPr marL="914400" marR="0" lvl="1" indent="-228600" algn="l" rtl="0">
              <a:lnSpc>
                <a:spcPct val="100000"/>
              </a:lnSpc>
              <a:spcBef>
                <a:spcPts val="360"/>
              </a:spcBef>
              <a:spcAft>
                <a:spcPts val="0"/>
              </a:spcAft>
              <a:buClr>
                <a:schemeClr val="dk1"/>
              </a:buClr>
              <a:buSzPts val="1800"/>
              <a:buFont typeface="Tahoma"/>
              <a:buNone/>
              <a:defRPr sz="1800" b="0" i="0" u="none" strike="noStrike" cap="none">
                <a:solidFill>
                  <a:schemeClr val="dk1"/>
                </a:solidFill>
                <a:latin typeface="Tahoma"/>
                <a:ea typeface="Tahoma"/>
                <a:cs typeface="Tahoma"/>
                <a:sym typeface="Tahoma"/>
              </a:defRPr>
            </a:lvl2pPr>
            <a:lvl3pPr marL="1371600" marR="0" lvl="2" indent="-228600" algn="l" rtl="0">
              <a:lnSpc>
                <a:spcPct val="100000"/>
              </a:lnSpc>
              <a:spcBef>
                <a:spcPts val="320"/>
              </a:spcBef>
              <a:spcAft>
                <a:spcPts val="0"/>
              </a:spcAft>
              <a:buClr>
                <a:schemeClr val="dk1"/>
              </a:buClr>
              <a:buSzPts val="1600"/>
              <a:buFont typeface="Tahoma"/>
              <a:buNone/>
              <a:defRPr sz="1600" b="0" i="0" u="none" strike="noStrike" cap="none">
                <a:solidFill>
                  <a:schemeClr val="dk1"/>
                </a:solidFill>
                <a:latin typeface="Tahoma"/>
                <a:ea typeface="Tahoma"/>
                <a:cs typeface="Tahoma"/>
                <a:sym typeface="Tahoma"/>
              </a:defRPr>
            </a:lvl3pPr>
            <a:lvl4pPr marL="1828800" marR="0" lvl="3" indent="-228600" algn="l" rtl="0">
              <a:lnSpc>
                <a:spcPct val="100000"/>
              </a:lnSpc>
              <a:spcBef>
                <a:spcPts val="280"/>
              </a:spcBef>
              <a:spcAft>
                <a:spcPts val="0"/>
              </a:spcAft>
              <a:buClr>
                <a:schemeClr val="dk1"/>
              </a:buClr>
              <a:buSzPts val="1400"/>
              <a:buFont typeface="Tahoma"/>
              <a:buNone/>
              <a:defRPr sz="1400" b="0" i="0" u="none" strike="noStrike" cap="none">
                <a:solidFill>
                  <a:schemeClr val="dk1"/>
                </a:solidFill>
                <a:latin typeface="Tahoma"/>
                <a:ea typeface="Tahoma"/>
                <a:cs typeface="Tahoma"/>
                <a:sym typeface="Tahoma"/>
              </a:defRPr>
            </a:lvl4pPr>
            <a:lvl5pPr marL="2286000" marR="0" lvl="4" indent="-228600" algn="l" rtl="0">
              <a:lnSpc>
                <a:spcPct val="100000"/>
              </a:lnSpc>
              <a:spcBef>
                <a:spcPts val="280"/>
              </a:spcBef>
              <a:spcAft>
                <a:spcPts val="0"/>
              </a:spcAft>
              <a:buClr>
                <a:schemeClr val="dk1"/>
              </a:buClr>
              <a:buSzPts val="1400"/>
              <a:buFont typeface="Tahoma"/>
              <a:buNone/>
              <a:defRPr sz="1400" b="0" i="0" u="none" strike="noStrike" cap="none">
                <a:solidFill>
                  <a:schemeClr val="dk1"/>
                </a:solidFill>
                <a:latin typeface="Tahoma"/>
                <a:ea typeface="Tahoma"/>
                <a:cs typeface="Tahoma"/>
                <a:sym typeface="Tahoma"/>
              </a:defRPr>
            </a:lvl5pPr>
            <a:lvl6pPr marL="2743200" marR="0" lvl="5" indent="-228600" algn="l" rtl="0">
              <a:lnSpc>
                <a:spcPct val="100000"/>
              </a:lnSpc>
              <a:spcBef>
                <a:spcPts val="280"/>
              </a:spcBef>
              <a:spcAft>
                <a:spcPts val="0"/>
              </a:spcAft>
              <a:buClr>
                <a:schemeClr val="dk1"/>
              </a:buClr>
              <a:buSzPts val="1400"/>
              <a:buFont typeface="Corbel"/>
              <a:buNone/>
              <a:defRPr sz="1400" b="0" i="0" u="none" strike="noStrike" cap="none">
                <a:solidFill>
                  <a:schemeClr val="dk1"/>
                </a:solidFill>
                <a:latin typeface="Corbel"/>
                <a:ea typeface="Corbel"/>
                <a:cs typeface="Corbel"/>
                <a:sym typeface="Corbel"/>
              </a:defRPr>
            </a:lvl6pPr>
            <a:lvl7pPr marL="3200400" marR="0" lvl="6" indent="-228600" algn="l" rtl="0">
              <a:lnSpc>
                <a:spcPct val="100000"/>
              </a:lnSpc>
              <a:spcBef>
                <a:spcPts val="280"/>
              </a:spcBef>
              <a:spcAft>
                <a:spcPts val="0"/>
              </a:spcAft>
              <a:buClr>
                <a:schemeClr val="dk1"/>
              </a:buClr>
              <a:buSzPts val="1400"/>
              <a:buFont typeface="Corbel"/>
              <a:buNone/>
              <a:defRPr sz="1400" b="0" i="0" u="none" strike="noStrike" cap="none">
                <a:solidFill>
                  <a:schemeClr val="dk1"/>
                </a:solidFill>
                <a:latin typeface="Corbel"/>
                <a:ea typeface="Corbel"/>
                <a:cs typeface="Corbel"/>
                <a:sym typeface="Corbel"/>
              </a:defRPr>
            </a:lvl7pPr>
            <a:lvl8pPr marL="3657600" marR="0" lvl="7" indent="-228600" algn="l" rtl="0">
              <a:lnSpc>
                <a:spcPct val="100000"/>
              </a:lnSpc>
              <a:spcBef>
                <a:spcPts val="280"/>
              </a:spcBef>
              <a:spcAft>
                <a:spcPts val="0"/>
              </a:spcAft>
              <a:buClr>
                <a:schemeClr val="dk1"/>
              </a:buClr>
              <a:buSzPts val="1400"/>
              <a:buFont typeface="Corbel"/>
              <a:buNone/>
              <a:defRPr sz="1400" b="0" i="0" u="none" strike="noStrike" cap="none">
                <a:solidFill>
                  <a:schemeClr val="dk1"/>
                </a:solidFill>
                <a:latin typeface="Corbel"/>
                <a:ea typeface="Corbel"/>
                <a:cs typeface="Corbel"/>
                <a:sym typeface="Corbel"/>
              </a:defRPr>
            </a:lvl8pPr>
            <a:lvl9pPr marL="4114800" marR="0" lvl="8" indent="-228600" algn="l" rtl="0">
              <a:lnSpc>
                <a:spcPct val="100000"/>
              </a:lnSpc>
              <a:spcBef>
                <a:spcPts val="280"/>
              </a:spcBef>
              <a:spcAft>
                <a:spcPts val="0"/>
              </a:spcAft>
              <a:buClr>
                <a:schemeClr val="dk1"/>
              </a:buClr>
              <a:buSzPts val="1400"/>
              <a:buFont typeface="Corbel"/>
              <a:buNone/>
              <a:defRPr sz="1400" b="0" i="0" u="none" strike="noStrike" cap="none">
                <a:solidFill>
                  <a:schemeClr val="dk1"/>
                </a:solidFill>
                <a:latin typeface="Corbel"/>
                <a:ea typeface="Corbel"/>
                <a:cs typeface="Corbel"/>
                <a:sym typeface="Corbel"/>
              </a:defRPr>
            </a:lvl9pPr>
          </a:lstStyle>
          <a:p>
            <a:pPr marL="0" indent="0" algn="r">
              <a:spcBef>
                <a:spcPts val="0"/>
              </a:spcBef>
            </a:pPr>
            <a:r>
              <a:rPr lang="en-US" dirty="0"/>
              <a:t>earthdata.nasa.gov/worldview</a:t>
            </a:r>
            <a:endParaRPr lang="en-US" b="1" dirty="0">
              <a:solidFill>
                <a:srgbClr val="0070C0"/>
              </a:solidFill>
              <a:latin typeface="Corbel" panose="020B0503020204020204" pitchFamily="34" charset="0"/>
            </a:endParaRPr>
          </a:p>
        </p:txBody>
      </p:sp>
      <p:sp>
        <p:nvSpPr>
          <p:cNvPr id="30" name="TextBox 29">
            <a:extLst>
              <a:ext uri="{FF2B5EF4-FFF2-40B4-BE49-F238E27FC236}">
                <a16:creationId xmlns:a16="http://schemas.microsoft.com/office/drawing/2014/main" id="{99FE5CBE-0816-4A2A-F826-7C38063F772E}"/>
              </a:ext>
            </a:extLst>
          </p:cNvPr>
          <p:cNvSpPr txBox="1"/>
          <p:nvPr/>
        </p:nvSpPr>
        <p:spPr>
          <a:xfrm>
            <a:off x="7967370" y="6150114"/>
            <a:ext cx="3727454" cy="707886"/>
          </a:xfrm>
          <a:prstGeom prst="rect">
            <a:avLst/>
          </a:prstGeom>
          <a:noFill/>
        </p:spPr>
        <p:txBody>
          <a:bodyPr wrap="square">
            <a:spAutoFit/>
          </a:bodyPr>
          <a:lstStyle/>
          <a:p>
            <a:pPr algn="r"/>
            <a:r>
              <a:rPr lang="en-US" sz="2000" b="0" i="0" strike="noStrike" dirty="0">
                <a:solidFill>
                  <a:schemeClr val="tx1"/>
                </a:solidFill>
                <a:effectLst/>
                <a:latin typeface="Tahoma" panose="020B0604030504040204" pitchFamily="34" charset="0"/>
                <a:ea typeface="Tahoma" panose="020B0604030504040204" pitchFamily="34" charset="0"/>
                <a:cs typeface="Tahoma" panose="020B0604030504040204" pitchFamily="34" charset="0"/>
              </a:rPr>
              <a:t>earthdata.nasa.gov/worldview/worldview-snapshots</a:t>
            </a:r>
            <a:endParaRPr lang="en-US" sz="20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8" grpId="0"/>
      <p:bldP spid="9" grpId="0"/>
      <p:bldP spid="14" grpId="0"/>
      <p:bldP spid="15" grpId="0"/>
      <p:bldP spid="22" grpId="0"/>
      <p:bldP spid="23" grpId="0" build="p"/>
      <p:bldP spid="25" grpId="0" build="p"/>
      <p:bldP spid="26" grpId="0" build="p"/>
      <p:bldP spid="27" grpId="0" build="p"/>
      <p:bldP spid="28"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2" name="Google Shape;296;g22716d4f105_1_0">
            <a:extLst>
              <a:ext uri="{FF2B5EF4-FFF2-40B4-BE49-F238E27FC236}">
                <a16:creationId xmlns:a16="http://schemas.microsoft.com/office/drawing/2014/main" id="{3B8DB935-5C3D-B244-ADA7-4C632233773A}"/>
              </a:ext>
            </a:extLst>
          </p:cNvPr>
          <p:cNvSpPr txBox="1"/>
          <p:nvPr/>
        </p:nvSpPr>
        <p:spPr>
          <a:xfrm>
            <a:off x="152401" y="1401021"/>
            <a:ext cx="11582400" cy="5386049"/>
          </a:xfrm>
          <a:prstGeom prst="rect">
            <a:avLst/>
          </a:prstGeom>
          <a:noFill/>
          <a:ln>
            <a:noFill/>
          </a:ln>
        </p:spPr>
        <p:txBody>
          <a:bodyPr spcFirstLastPara="1" wrap="square" lIns="91425" tIns="45700" rIns="91425" bIns="45700" anchor="t" anchorCtr="0">
            <a:spAutoFit/>
          </a:bodyPr>
          <a:lstStyle/>
          <a:p>
            <a:pPr marL="514350" marR="0" lvl="0" indent="-514350" algn="l" rtl="0">
              <a:spcBef>
                <a:spcPts val="1200"/>
              </a:spcBef>
              <a:spcAft>
                <a:spcPts val="1200"/>
              </a:spcAft>
              <a:buClr>
                <a:schemeClr val="dk1"/>
              </a:buClr>
              <a:buSzPts val="2200"/>
              <a:buFont typeface="+mj-lt"/>
              <a:buAutoNum type="arabicPeriod"/>
            </a:pPr>
            <a:r>
              <a:rPr lang="en-US" sz="2800" i="0" dirty="0">
                <a:solidFill>
                  <a:srgbClr val="323232"/>
                </a:solidFill>
                <a:effectLst/>
                <a:latin typeface="Corbel" panose="020B0503020204020204" pitchFamily="34" charset="0"/>
              </a:rPr>
              <a:t>NASA/NOAA/DoD </a:t>
            </a:r>
            <a:r>
              <a:rPr lang="en-US" sz="2800" i="1" dirty="0">
                <a:solidFill>
                  <a:srgbClr val="323232"/>
                </a:solidFill>
                <a:effectLst/>
                <a:latin typeface="Corbel" panose="020B0503020204020204" pitchFamily="34" charset="0"/>
              </a:rPr>
              <a:t>Near Real-Time Processing Effort </a:t>
            </a:r>
            <a:r>
              <a:rPr lang="en-US" sz="2800" i="0" dirty="0">
                <a:solidFill>
                  <a:srgbClr val="323232"/>
                </a:solidFill>
                <a:effectLst/>
                <a:latin typeface="Corbel" panose="020B0503020204020204" pitchFamily="34" charset="0"/>
              </a:rPr>
              <a:t>(NRTPE) </a:t>
            </a:r>
            <a:r>
              <a:rPr lang="en-US" sz="2800" i="0" dirty="0">
                <a:solidFill>
                  <a:srgbClr val="323232"/>
                </a:solidFill>
                <a:effectLst/>
                <a:latin typeface="Corbel" panose="020B0503020204020204" pitchFamily="34" charset="0"/>
                <a:sym typeface="Wingdings" panose="05000000000000000000" pitchFamily="2" charset="2"/>
              </a:rPr>
              <a:t> </a:t>
            </a:r>
            <a:r>
              <a:rPr lang="en-US" sz="2800" i="0" dirty="0">
                <a:solidFill>
                  <a:srgbClr val="FF0000"/>
                </a:solidFill>
                <a:effectLst/>
                <a:latin typeface="Corbel" panose="020B0503020204020204" pitchFamily="34" charset="0"/>
                <a:sym typeface="Wingdings" panose="05000000000000000000" pitchFamily="2" charset="2"/>
              </a:rPr>
              <a:t>Disaster relief / Middle East operations</a:t>
            </a:r>
            <a:endParaRPr lang="en-US" sz="2800" i="0" dirty="0">
              <a:solidFill>
                <a:srgbClr val="FF0000"/>
              </a:solidFill>
              <a:effectLst/>
              <a:latin typeface="Corbel" panose="020B0503020204020204" pitchFamily="34" charset="0"/>
            </a:endParaRPr>
          </a:p>
          <a:p>
            <a:pPr marL="457200" marR="0" lvl="0" indent="-457200" algn="l" rtl="0">
              <a:spcBef>
                <a:spcPts val="1200"/>
              </a:spcBef>
              <a:spcAft>
                <a:spcPts val="1200"/>
              </a:spcAft>
              <a:buClr>
                <a:schemeClr val="dk1"/>
              </a:buClr>
              <a:buSzPts val="2200"/>
              <a:buFont typeface="Noto Sans Symbols"/>
              <a:buChar char="❑"/>
            </a:pPr>
            <a:r>
              <a:rPr lang="en-US" sz="2800" dirty="0">
                <a:solidFill>
                  <a:srgbClr val="323232"/>
                </a:solidFill>
                <a:latin typeface="Corbel" panose="020B0503020204020204" pitchFamily="34" charset="0"/>
                <a:ea typeface="Tahoma" panose="020B0604030504040204" pitchFamily="34" charset="0"/>
                <a:cs typeface="Tahoma" panose="020B0604030504040204" pitchFamily="34" charset="0"/>
              </a:rPr>
              <a:t>USFS </a:t>
            </a:r>
            <a:r>
              <a:rPr lang="en-US" sz="2800" dirty="0">
                <a:solidFill>
                  <a:srgbClr val="323232"/>
                </a:solidFill>
                <a:latin typeface="Corbel" panose="020B0503020204020204" pitchFamily="34" charset="0"/>
                <a:ea typeface="Tahoma" panose="020B0604030504040204" pitchFamily="34" charset="0"/>
                <a:cs typeface="Tahoma" panose="020B0604030504040204" pitchFamily="34" charset="0"/>
                <a:sym typeface="Wingdings" panose="05000000000000000000" pitchFamily="2" charset="2"/>
              </a:rPr>
              <a:t> NASA &amp; University of Maryland Scientists  NRT data/imagery  </a:t>
            </a:r>
            <a:r>
              <a:rPr lang="en-US" sz="2800" dirty="0">
                <a:solidFill>
                  <a:srgbClr val="FF0000"/>
                </a:solidFill>
                <a:latin typeface="Corbel" panose="020B0503020204020204" pitchFamily="34" charset="0"/>
                <a:ea typeface="Tahoma" panose="020B0604030504040204" pitchFamily="34" charset="0"/>
                <a:cs typeface="Tahoma" panose="020B0604030504040204" pitchFamily="34" charset="0"/>
                <a:sym typeface="Wingdings" panose="05000000000000000000" pitchFamily="2" charset="2"/>
              </a:rPr>
              <a:t>Wildfire management/response</a:t>
            </a:r>
            <a:endParaRPr lang="en-US" sz="2800" dirty="0">
              <a:solidFill>
                <a:srgbClr val="FF0000"/>
              </a:solidFill>
              <a:latin typeface="Corbel" panose="020B0503020204020204" pitchFamily="34" charset="0"/>
              <a:ea typeface="Tahoma" panose="020B0604030504040204" pitchFamily="34" charset="0"/>
              <a:cs typeface="Tahoma" panose="020B0604030504040204" pitchFamily="34" charset="0"/>
            </a:endParaRPr>
          </a:p>
          <a:p>
            <a:pPr marR="0" lvl="0" algn="l" rtl="0">
              <a:spcBef>
                <a:spcPts val="1200"/>
              </a:spcBef>
              <a:spcAft>
                <a:spcPts val="1200"/>
              </a:spcAft>
              <a:buClr>
                <a:schemeClr val="dk1"/>
              </a:buClr>
              <a:buSzPts val="2200"/>
            </a:pPr>
            <a:endParaRPr lang="en-US" sz="2800" dirty="0">
              <a:latin typeface="Corbel" panose="020B0503020204020204" pitchFamily="34" charset="0"/>
              <a:ea typeface="Tahoma" panose="020B0604030504040204" pitchFamily="34" charset="0"/>
              <a:cs typeface="Tahoma" panose="020B0604030504040204" pitchFamily="34" charset="0"/>
            </a:endParaRPr>
          </a:p>
          <a:p>
            <a:pPr marL="457200" marR="0" lvl="0" indent="-457200" algn="l" rtl="0">
              <a:spcBef>
                <a:spcPts val="1200"/>
              </a:spcBef>
              <a:spcAft>
                <a:spcPts val="1200"/>
              </a:spcAft>
              <a:buClr>
                <a:schemeClr val="dk1"/>
              </a:buClr>
              <a:buSzPts val="2200"/>
              <a:buFont typeface="Noto Sans Symbols"/>
              <a:buChar char="❑"/>
            </a:pPr>
            <a:endParaRPr lang="en-US" sz="2800" dirty="0">
              <a:latin typeface="Corbel" panose="020B0503020204020204" pitchFamily="34" charset="0"/>
              <a:ea typeface="Tahoma" panose="020B0604030504040204" pitchFamily="34" charset="0"/>
              <a:cs typeface="Tahoma" panose="020B0604030504040204" pitchFamily="34" charset="0"/>
            </a:endParaRPr>
          </a:p>
          <a:p>
            <a:pPr marR="0" lvl="0" algn="l" rtl="0">
              <a:spcBef>
                <a:spcPts val="1200"/>
              </a:spcBef>
              <a:spcAft>
                <a:spcPts val="1200"/>
              </a:spcAft>
              <a:buClr>
                <a:schemeClr val="dk1"/>
              </a:buClr>
              <a:buSzPts val="2200"/>
            </a:pPr>
            <a:endParaRPr lang="en-US" sz="2800" dirty="0">
              <a:latin typeface="Corbel" panose="020B0503020204020204" pitchFamily="34" charset="0"/>
              <a:ea typeface="Tahoma" panose="020B0604030504040204" pitchFamily="34" charset="0"/>
              <a:cs typeface="Tahoma" panose="020B0604030504040204" pitchFamily="34" charset="0"/>
            </a:endParaRPr>
          </a:p>
          <a:p>
            <a:pPr marL="514350" marR="0" lvl="0" indent="-514350" algn="l" rtl="0">
              <a:spcBef>
                <a:spcPts val="1200"/>
              </a:spcBef>
              <a:spcAft>
                <a:spcPts val="1200"/>
              </a:spcAft>
              <a:buClr>
                <a:schemeClr val="dk1"/>
              </a:buClr>
              <a:buSzPts val="2200"/>
              <a:buFont typeface="+mj-lt"/>
              <a:buAutoNum type="arabicPeriod" startAt="2"/>
            </a:pPr>
            <a:r>
              <a:rPr lang="en-US" sz="2800" dirty="0">
                <a:latin typeface="Corbel" panose="020B0503020204020204" pitchFamily="34" charset="0"/>
                <a:ea typeface="Tahoma" panose="020B0604030504040204" pitchFamily="34" charset="0"/>
                <a:cs typeface="Tahoma" panose="020B0604030504040204" pitchFamily="34" charset="0"/>
              </a:rPr>
              <a:t>MODIS Land Rapid Response System</a:t>
            </a:r>
          </a:p>
        </p:txBody>
      </p:sp>
      <p:sp>
        <p:nvSpPr>
          <p:cNvPr id="5" name="Google Shape;228;p6">
            <a:extLst>
              <a:ext uri="{FF2B5EF4-FFF2-40B4-BE49-F238E27FC236}">
                <a16:creationId xmlns:a16="http://schemas.microsoft.com/office/drawing/2014/main" id="{276644D8-0065-A813-622E-FC829B98FC81}"/>
              </a:ext>
            </a:extLst>
          </p:cNvPr>
          <p:cNvSpPr txBox="1">
            <a:spLocks noGrp="1"/>
          </p:cNvSpPr>
          <p:nvPr>
            <p:ph type="title"/>
          </p:nvPr>
        </p:nvSpPr>
        <p:spPr>
          <a:xfrm>
            <a:off x="609600" y="0"/>
            <a:ext cx="9351264" cy="80446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u="sng" dirty="0">
                <a:solidFill>
                  <a:schemeClr val="bg1"/>
                </a:solidFill>
              </a:rPr>
              <a:t>WHY</a:t>
            </a:r>
            <a:r>
              <a:rPr lang="en-US" dirty="0">
                <a:solidFill>
                  <a:schemeClr val="bg1"/>
                </a:solidFill>
              </a:rPr>
              <a:t> AND HOW OF LANCE</a:t>
            </a:r>
            <a:endParaRPr sz="4000" dirty="0">
              <a:solidFill>
                <a:schemeClr val="bg1"/>
              </a:solidFill>
            </a:endParaRPr>
          </a:p>
        </p:txBody>
      </p:sp>
      <p:pic>
        <p:nvPicPr>
          <p:cNvPr id="3" name="Google Shape;444;p72">
            <a:extLst>
              <a:ext uri="{FF2B5EF4-FFF2-40B4-BE49-F238E27FC236}">
                <a16:creationId xmlns:a16="http://schemas.microsoft.com/office/drawing/2014/main" id="{7915F470-F0D2-CF84-5AF2-17564FC8BB76}"/>
              </a:ext>
            </a:extLst>
          </p:cNvPr>
          <p:cNvPicPr preferRelativeResize="0">
            <a:picLocks noChangeAspect="1"/>
          </p:cNvPicPr>
          <p:nvPr/>
        </p:nvPicPr>
        <p:blipFill rotWithShape="1">
          <a:blip r:embed="rId3" cstate="email">
            <a:alphaModFix/>
            <a:extLst>
              <a:ext uri="{28A0092B-C50C-407E-A947-70E740481C1C}">
                <a14:useLocalDpi xmlns:a14="http://schemas.microsoft.com/office/drawing/2010/main"/>
              </a:ext>
            </a:extLst>
          </a:blip>
          <a:srcRect/>
          <a:stretch/>
        </p:blipFill>
        <p:spPr>
          <a:xfrm>
            <a:off x="613999" y="3724945"/>
            <a:ext cx="3852054" cy="2377440"/>
          </a:xfrm>
          <a:prstGeom prst="rect">
            <a:avLst/>
          </a:prstGeom>
          <a:noFill/>
          <a:ln>
            <a:noFill/>
          </a:ln>
        </p:spPr>
      </p:pic>
      <p:sp>
        <p:nvSpPr>
          <p:cNvPr id="6" name="Google Shape;445;p72">
            <a:extLst>
              <a:ext uri="{FF2B5EF4-FFF2-40B4-BE49-F238E27FC236}">
                <a16:creationId xmlns:a16="http://schemas.microsoft.com/office/drawing/2014/main" id="{4AAFD27F-3F50-A76E-17EC-519C0604E123}"/>
              </a:ext>
            </a:extLst>
          </p:cNvPr>
          <p:cNvSpPr/>
          <p:nvPr/>
        </p:nvSpPr>
        <p:spPr>
          <a:xfrm>
            <a:off x="613999" y="5309018"/>
            <a:ext cx="3852054" cy="107721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1" u="none" strike="noStrike" cap="none" dirty="0">
                <a:solidFill>
                  <a:schemeClr val="bg1"/>
                </a:solidFill>
                <a:latin typeface="Source Serif Pro"/>
                <a:ea typeface="Source Serif Pro"/>
                <a:cs typeface="Source Serif Pro"/>
                <a:sym typeface="Source Serif Pro"/>
              </a:rPr>
              <a:t>Photo by John McColgan, Bureau of Land Management, Alaska Fire Service. Source https://commons.wikimedia.org/wiki/File:Deerfire_high_res.jpg</a:t>
            </a:r>
            <a:endParaRPr sz="1200" i="1" dirty="0">
              <a:solidFill>
                <a:schemeClr val="bg1"/>
              </a:solidFill>
              <a:latin typeface="Source Serif Pro"/>
              <a:ea typeface="Source Serif Pro"/>
              <a:cs typeface="Source Serif Pro"/>
              <a:sym typeface="Source Serif Pro"/>
            </a:endParaRPr>
          </a:p>
          <a:p>
            <a:pPr marL="0" marR="0" lvl="0" indent="0" algn="l" rtl="0">
              <a:spcBef>
                <a:spcPts val="0"/>
              </a:spcBef>
              <a:spcAft>
                <a:spcPts val="0"/>
              </a:spcAft>
              <a:buNone/>
            </a:pPr>
            <a:endParaRPr sz="1200" dirty="0">
              <a:solidFill>
                <a:schemeClr val="bg1"/>
              </a:solidFill>
              <a:latin typeface="Calibri"/>
              <a:ea typeface="Calibri"/>
              <a:cs typeface="Calibri"/>
              <a:sym typeface="Calibri"/>
            </a:endParaRPr>
          </a:p>
        </p:txBody>
      </p:sp>
      <p:pic>
        <p:nvPicPr>
          <p:cNvPr id="8" name="Google Shape;453;p73">
            <a:extLst>
              <a:ext uri="{FF2B5EF4-FFF2-40B4-BE49-F238E27FC236}">
                <a16:creationId xmlns:a16="http://schemas.microsoft.com/office/drawing/2014/main" id="{B16DDB47-27F3-6CB3-46FC-63B3101A72A4}"/>
              </a:ext>
            </a:extLst>
          </p:cNvPr>
          <p:cNvPicPr preferRelativeResize="0">
            <a:picLocks noChangeAspect="1"/>
          </p:cNvPicPr>
          <p:nvPr/>
        </p:nvPicPr>
        <p:blipFill>
          <a:blip r:embed="rId4" cstate="email">
            <a:alphaModFix/>
            <a:extLst>
              <a:ext uri="{28A0092B-C50C-407E-A947-70E740481C1C}">
                <a14:useLocalDpi xmlns:a14="http://schemas.microsoft.com/office/drawing/2010/main"/>
              </a:ext>
            </a:extLst>
          </a:blip>
          <a:stretch>
            <a:fillRect/>
          </a:stretch>
        </p:blipFill>
        <p:spPr>
          <a:xfrm>
            <a:off x="8351520" y="4878369"/>
            <a:ext cx="3840480" cy="1938516"/>
          </a:xfrm>
          <a:prstGeom prst="rect">
            <a:avLst/>
          </a:prstGeom>
          <a:noFill/>
          <a:ln>
            <a:noFill/>
          </a:ln>
        </p:spPr>
      </p:pic>
      <p:pic>
        <p:nvPicPr>
          <p:cNvPr id="7" name="Google Shape;452;p73">
            <a:extLst>
              <a:ext uri="{FF2B5EF4-FFF2-40B4-BE49-F238E27FC236}">
                <a16:creationId xmlns:a16="http://schemas.microsoft.com/office/drawing/2014/main" id="{8EC7349C-FE81-66BA-FE01-E5580139C677}"/>
              </a:ext>
            </a:extLst>
          </p:cNvPr>
          <p:cNvPicPr preferRelativeResize="0">
            <a:picLocks noChangeAspect="1"/>
          </p:cNvPicPr>
          <p:nvPr/>
        </p:nvPicPr>
        <p:blipFill>
          <a:blip r:embed="rId5" cstate="email">
            <a:alphaModFix/>
            <a:extLst>
              <a:ext uri="{28A0092B-C50C-407E-A947-70E740481C1C}">
                <a14:useLocalDpi xmlns:a14="http://schemas.microsoft.com/office/drawing/2010/main"/>
              </a:ext>
            </a:extLst>
          </a:blip>
          <a:stretch>
            <a:fillRect/>
          </a:stretch>
        </p:blipFill>
        <p:spPr>
          <a:xfrm>
            <a:off x="5285232" y="3739852"/>
            <a:ext cx="3981285" cy="2011680"/>
          </a:xfrm>
          <a:prstGeom prst="rect">
            <a:avLst/>
          </a:prstGeom>
          <a:noFill/>
          <a:ln>
            <a:noFill/>
          </a:ln>
        </p:spPr>
      </p:pic>
    </p:spTree>
    <p:extLst>
      <p:ext uri="{BB962C8B-B14F-4D97-AF65-F5344CB8AC3E}">
        <p14:creationId xmlns:p14="http://schemas.microsoft.com/office/powerpoint/2010/main" val="5737956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 name="Google Shape;369;p68">
            <a:extLst>
              <a:ext uri="{FF2B5EF4-FFF2-40B4-BE49-F238E27FC236}">
                <a16:creationId xmlns:a16="http://schemas.microsoft.com/office/drawing/2014/main" id="{DFDC1C87-FE47-4024-AF74-B5C968185EFA}"/>
              </a:ext>
            </a:extLst>
          </p:cNvPr>
          <p:cNvSpPr txBox="1">
            <a:spLocks/>
          </p:cNvSpPr>
          <p:nvPr/>
        </p:nvSpPr>
        <p:spPr>
          <a:xfrm>
            <a:off x="60769" y="854005"/>
            <a:ext cx="11439150" cy="2206645"/>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lnSpc>
                <a:spcPct val="90000"/>
              </a:lnSpc>
              <a:buClr>
                <a:schemeClr val="tx1"/>
              </a:buClr>
              <a:buFont typeface="Wingdings" panose="05000000000000000000" pitchFamily="2" charset="2"/>
              <a:buChar char="q"/>
            </a:pPr>
            <a:r>
              <a:rPr lang="en-US" sz="2400" dirty="0">
                <a:solidFill>
                  <a:schemeClr val="tx1"/>
                </a:solidFill>
                <a:latin typeface="Corbel" panose="020B0503020204020204" pitchFamily="34" charset="0"/>
                <a:ea typeface="Calibri"/>
                <a:cs typeface="Calibri"/>
                <a:sym typeface="Calibri"/>
              </a:rPr>
              <a:t>Virtual System</a:t>
            </a:r>
          </a:p>
          <a:p>
            <a:pPr marL="342900" indent="-342900">
              <a:lnSpc>
                <a:spcPct val="90000"/>
              </a:lnSpc>
              <a:buClr>
                <a:schemeClr val="tx1"/>
              </a:buClr>
              <a:buFont typeface="Wingdings" panose="05000000000000000000" pitchFamily="2" charset="2"/>
              <a:buChar char="q"/>
            </a:pPr>
            <a:r>
              <a:rPr lang="en-US" sz="2400" dirty="0">
                <a:solidFill>
                  <a:schemeClr val="tx1"/>
                </a:solidFill>
                <a:latin typeface="Corbel" panose="020B0503020204020204" pitchFamily="34" charset="0"/>
                <a:ea typeface="Calibri"/>
                <a:cs typeface="Calibri"/>
                <a:sym typeface="Calibri"/>
              </a:rPr>
              <a:t>Leverages existing science processing and archive components</a:t>
            </a:r>
          </a:p>
          <a:p>
            <a:pPr marL="342900" indent="-342900">
              <a:lnSpc>
                <a:spcPct val="90000"/>
              </a:lnSpc>
              <a:buClr>
                <a:schemeClr val="tx1"/>
              </a:buClr>
              <a:buFont typeface="Wingdings" panose="05000000000000000000" pitchFamily="2" charset="2"/>
              <a:buChar char="q"/>
            </a:pPr>
            <a:r>
              <a:rPr lang="en-US" sz="2400" dirty="0">
                <a:solidFill>
                  <a:schemeClr val="tx1"/>
                </a:solidFill>
                <a:latin typeface="Corbel" panose="020B0503020204020204" pitchFamily="34" charset="0"/>
                <a:ea typeface="Calibri"/>
                <a:cs typeface="Calibri"/>
                <a:sym typeface="Calibri"/>
              </a:rPr>
              <a:t>Gather all NRT under one LANCE management umbrella</a:t>
            </a:r>
          </a:p>
          <a:p>
            <a:pPr marL="342900" indent="-342900">
              <a:lnSpc>
                <a:spcPct val="90000"/>
              </a:lnSpc>
              <a:buClr>
                <a:schemeClr val="tx1"/>
              </a:buClr>
              <a:buFont typeface="Wingdings" panose="05000000000000000000" pitchFamily="2" charset="2"/>
              <a:buChar char="q"/>
            </a:pPr>
            <a:r>
              <a:rPr lang="en-US" sz="2400" dirty="0">
                <a:solidFill>
                  <a:schemeClr val="tx1"/>
                </a:solidFill>
                <a:latin typeface="Corbel" panose="020B0503020204020204" pitchFamily="34" charset="0"/>
                <a:ea typeface="Calibri"/>
                <a:cs typeface="Calibri"/>
                <a:sym typeface="Calibri"/>
              </a:rPr>
              <a:t>Key: minimize latency (impact of every ‘hop’) for time dependent applications</a:t>
            </a:r>
          </a:p>
        </p:txBody>
      </p:sp>
      <p:pic>
        <p:nvPicPr>
          <p:cNvPr id="10" name="Picture 9">
            <a:extLst>
              <a:ext uri="{FF2B5EF4-FFF2-40B4-BE49-F238E27FC236}">
                <a16:creationId xmlns:a16="http://schemas.microsoft.com/office/drawing/2014/main" id="{F65EBCFB-381F-406D-B52D-65911247C30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615888" y="241667"/>
            <a:ext cx="1277279" cy="1271016"/>
          </a:xfrm>
          <a:prstGeom prst="rect">
            <a:avLst/>
          </a:prstGeom>
        </p:spPr>
      </p:pic>
      <p:sp>
        <p:nvSpPr>
          <p:cNvPr id="4" name="Google Shape;228;p6">
            <a:extLst>
              <a:ext uri="{FF2B5EF4-FFF2-40B4-BE49-F238E27FC236}">
                <a16:creationId xmlns:a16="http://schemas.microsoft.com/office/drawing/2014/main" id="{A564840D-A371-44F9-50D1-E9BBEFEF84BC}"/>
              </a:ext>
            </a:extLst>
          </p:cNvPr>
          <p:cNvSpPr txBox="1">
            <a:spLocks noGrp="1"/>
          </p:cNvSpPr>
          <p:nvPr>
            <p:ph type="title"/>
          </p:nvPr>
        </p:nvSpPr>
        <p:spPr>
          <a:xfrm>
            <a:off x="609600" y="0"/>
            <a:ext cx="9351264" cy="80446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4000" b="1" dirty="0">
                <a:solidFill>
                  <a:schemeClr val="bg1"/>
                </a:solidFill>
              </a:rPr>
              <a:t>WHY AND </a:t>
            </a:r>
            <a:r>
              <a:rPr lang="en-US" sz="4000" b="1" u="sng" dirty="0">
                <a:solidFill>
                  <a:schemeClr val="bg1"/>
                </a:solidFill>
              </a:rPr>
              <a:t>HOW</a:t>
            </a:r>
            <a:r>
              <a:rPr lang="en-US" sz="4000" b="1" dirty="0">
                <a:solidFill>
                  <a:schemeClr val="bg1"/>
                </a:solidFill>
              </a:rPr>
              <a:t> OF LANCE</a:t>
            </a:r>
            <a:endParaRPr sz="4000" b="1" dirty="0">
              <a:solidFill>
                <a:schemeClr val="bg1"/>
              </a:solidFill>
            </a:endParaRPr>
          </a:p>
        </p:txBody>
      </p:sp>
      <p:grpSp>
        <p:nvGrpSpPr>
          <p:cNvPr id="6" name="Group 5">
            <a:extLst>
              <a:ext uri="{FF2B5EF4-FFF2-40B4-BE49-F238E27FC236}">
                <a16:creationId xmlns:a16="http://schemas.microsoft.com/office/drawing/2014/main" id="{2A7B4240-D6DD-5E37-CBC6-B64FA6E48127}"/>
              </a:ext>
            </a:extLst>
          </p:cNvPr>
          <p:cNvGrpSpPr/>
          <p:nvPr/>
        </p:nvGrpSpPr>
        <p:grpSpPr>
          <a:xfrm>
            <a:off x="927600" y="2320112"/>
            <a:ext cx="8557921" cy="4526871"/>
            <a:chOff x="2231136" y="2342146"/>
            <a:chExt cx="7626746" cy="3661849"/>
          </a:xfrm>
        </p:grpSpPr>
        <p:pic>
          <p:nvPicPr>
            <p:cNvPr id="388" name="Google Shape;388;p69"/>
            <p:cNvPicPr preferRelativeResize="0"/>
            <p:nvPr/>
          </p:nvPicPr>
          <p:blipFill rotWithShape="1">
            <a:blip r:embed="rId4" cstate="email">
              <a:alphaModFix/>
              <a:extLst>
                <a:ext uri="{28A0092B-C50C-407E-A947-70E740481C1C}">
                  <a14:useLocalDpi xmlns:a14="http://schemas.microsoft.com/office/drawing/2010/main"/>
                </a:ext>
              </a:extLst>
            </a:blip>
            <a:srcRect t="-3"/>
            <a:stretch/>
          </p:blipFill>
          <p:spPr>
            <a:xfrm>
              <a:off x="2298650" y="2342146"/>
              <a:ext cx="7559232" cy="3300805"/>
            </a:xfrm>
            <a:prstGeom prst="rect">
              <a:avLst/>
            </a:prstGeom>
            <a:noFill/>
            <a:ln>
              <a:noFill/>
            </a:ln>
          </p:spPr>
        </p:pic>
        <p:sp>
          <p:nvSpPr>
            <p:cNvPr id="5" name="Rectangle 4">
              <a:extLst>
                <a:ext uri="{FF2B5EF4-FFF2-40B4-BE49-F238E27FC236}">
                  <a16:creationId xmlns:a16="http://schemas.microsoft.com/office/drawing/2014/main" id="{9A704646-8AF9-3081-8BF3-F7017DDD019C}"/>
                </a:ext>
              </a:extLst>
            </p:cNvPr>
            <p:cNvSpPr/>
            <p:nvPr/>
          </p:nvSpPr>
          <p:spPr>
            <a:xfrm>
              <a:off x="2231136" y="5343181"/>
              <a:ext cx="2329847" cy="6608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17464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ext, screenshot, font&#10;&#10;Description automatically generated">
            <a:extLst>
              <a:ext uri="{FF2B5EF4-FFF2-40B4-BE49-F238E27FC236}">
                <a16:creationId xmlns:a16="http://schemas.microsoft.com/office/drawing/2014/main" id="{BDD9DDF3-8C53-1345-2292-648630E1FD60}"/>
              </a:ext>
            </a:extLst>
          </p:cNvPr>
          <p:cNvPicPr>
            <a:picLocks noChangeAspect="1"/>
          </p:cNvPicPr>
          <p:nvPr/>
        </p:nvPicPr>
        <p:blipFill>
          <a:blip r:embed="rId3"/>
          <a:stretch>
            <a:fillRect/>
          </a:stretch>
        </p:blipFill>
        <p:spPr>
          <a:xfrm>
            <a:off x="144296" y="1893803"/>
            <a:ext cx="8385734" cy="3108960"/>
          </a:xfrm>
          <a:prstGeom prst="rect">
            <a:avLst/>
          </a:prstGeom>
        </p:spPr>
      </p:pic>
      <p:sp>
        <p:nvSpPr>
          <p:cNvPr id="3" name="Content Placeholder 2"/>
          <p:cNvSpPr>
            <a:spLocks noGrp="1"/>
          </p:cNvSpPr>
          <p:nvPr>
            <p:ph idx="1"/>
          </p:nvPr>
        </p:nvSpPr>
        <p:spPr>
          <a:xfrm>
            <a:off x="16070" y="881163"/>
            <a:ext cx="11984878" cy="708551"/>
          </a:xfrm>
        </p:spPr>
        <p:txBody>
          <a:bodyPr>
            <a:noAutofit/>
          </a:bodyPr>
          <a:lstStyle/>
          <a:p>
            <a:pPr>
              <a:buFont typeface="Wingdings" panose="05000000000000000000" pitchFamily="2" charset="2"/>
              <a:buChar char="q"/>
            </a:pPr>
            <a:r>
              <a:rPr lang="en-US" sz="2000" dirty="0">
                <a:latin typeface="Corbel" panose="020B0503020204020204" pitchFamily="34" charset="0"/>
                <a:cs typeface="Arial" panose="020B0604020202020204" pitchFamily="34" charset="0"/>
              </a:rPr>
              <a:t>Goal: global NRT data products within 3 hours of observation to meet the timely needs of applications users</a:t>
            </a:r>
          </a:p>
          <a:p>
            <a:pPr>
              <a:buFont typeface="Wingdings" panose="05000000000000000000" pitchFamily="2" charset="2"/>
              <a:buChar char="q"/>
            </a:pPr>
            <a:r>
              <a:rPr lang="en-US" sz="2000" dirty="0">
                <a:latin typeface="Corbel" panose="020B0503020204020204" pitchFamily="34" charset="0"/>
                <a:cs typeface="Arial" panose="020B0604020202020204" pitchFamily="34" charset="0"/>
              </a:rPr>
              <a:t>Data and imagery from 12 instruments much quicker than routine processing allows</a:t>
            </a:r>
          </a:p>
          <a:p>
            <a:pPr marL="342900">
              <a:buFont typeface="Wingdings" panose="05000000000000000000" pitchFamily="2" charset="2"/>
              <a:buChar char="q"/>
            </a:pPr>
            <a:endParaRPr lang="en-US" sz="2000" dirty="0">
              <a:latin typeface="Corbel" panose="020B0503020204020204" pitchFamily="34" charset="0"/>
              <a:cs typeface="Arial" panose="020B0604020202020204" pitchFamily="34" charset="0"/>
            </a:endParaRPr>
          </a:p>
          <a:p>
            <a:pPr>
              <a:buFont typeface="Wingdings" panose="05000000000000000000" pitchFamily="2" charset="2"/>
              <a:buChar char="q"/>
            </a:pPr>
            <a:endParaRPr lang="en-US" sz="2000" dirty="0">
              <a:latin typeface="Corbel" panose="020B0503020204020204" pitchFamily="34" charset="0"/>
              <a:cs typeface="Arial" panose="020B0604020202020204" pitchFamily="34" charset="0"/>
            </a:endParaRPr>
          </a:p>
          <a:p>
            <a:pPr>
              <a:buFont typeface="Wingdings" panose="05000000000000000000" pitchFamily="2" charset="2"/>
              <a:buChar char="q"/>
            </a:pPr>
            <a:endParaRPr lang="en-US" sz="2000" dirty="0">
              <a:latin typeface="Corbel" panose="020B0503020204020204" pitchFamily="34" charset="0"/>
              <a:cs typeface="Arial" panose="020B0604020202020204" pitchFamily="34" charset="0"/>
            </a:endParaRPr>
          </a:p>
          <a:p>
            <a:pPr marL="0" indent="0">
              <a:buNone/>
            </a:pPr>
            <a:endParaRPr lang="en-US" sz="2000" dirty="0">
              <a:latin typeface="Corbel" panose="020B0503020204020204" pitchFamily="34" charset="0"/>
              <a:cs typeface="Arial" panose="020B0604020202020204" pitchFamily="34" charset="0"/>
            </a:endParaRPr>
          </a:p>
          <a:p>
            <a:pPr marL="342900">
              <a:buFont typeface="Wingdings" panose="05000000000000000000" pitchFamily="2" charset="2"/>
              <a:buChar char="q"/>
            </a:pPr>
            <a:endParaRPr lang="en-US" sz="2000" dirty="0">
              <a:latin typeface="Corbel" panose="020B0503020204020204" pitchFamily="34" charset="0"/>
              <a:cs typeface="Arial" panose="020B0604020202020204" pitchFamily="34" charset="0"/>
            </a:endParaRPr>
          </a:p>
          <a:p>
            <a:pPr marL="342900">
              <a:buFont typeface="Wingdings" panose="05000000000000000000" pitchFamily="2" charset="2"/>
              <a:buChar char="q"/>
            </a:pPr>
            <a:endParaRPr lang="en-US" sz="2000" dirty="0">
              <a:latin typeface="Corbel" panose="020B0503020204020204" pitchFamily="34" charset="0"/>
              <a:cs typeface="Arial" panose="020B0604020202020204" pitchFamily="34" charset="0"/>
            </a:endParaRPr>
          </a:p>
          <a:p>
            <a:pPr marL="342900">
              <a:buFont typeface="Wingdings" panose="05000000000000000000" pitchFamily="2" charset="2"/>
              <a:buChar char="q"/>
            </a:pPr>
            <a:endParaRPr lang="en-US" sz="2000" dirty="0">
              <a:latin typeface="Corbel" panose="020B0503020204020204" pitchFamily="34" charset="0"/>
              <a:cs typeface="Arial" panose="020B0604020202020204" pitchFamily="34" charset="0"/>
            </a:endParaRPr>
          </a:p>
          <a:p>
            <a:pPr marL="342900">
              <a:buFont typeface="Wingdings" panose="05000000000000000000" pitchFamily="2" charset="2"/>
              <a:buChar char="q"/>
            </a:pPr>
            <a:endParaRPr lang="en-US" sz="2000" dirty="0">
              <a:latin typeface="Corbel" panose="020B0503020204020204" pitchFamily="34" charset="0"/>
              <a:cs typeface="Arial" panose="020B0604020202020204" pitchFamily="34" charset="0"/>
            </a:endParaRPr>
          </a:p>
          <a:p>
            <a:pPr marL="342900">
              <a:buFont typeface="Wingdings" panose="05000000000000000000" pitchFamily="2" charset="2"/>
              <a:buChar char="q"/>
            </a:pPr>
            <a:endParaRPr lang="en-US" sz="2000" dirty="0">
              <a:latin typeface="Corbel" panose="020B0503020204020204" pitchFamily="34" charset="0"/>
              <a:cs typeface="Arial" panose="020B0604020202020204" pitchFamily="34" charset="0"/>
            </a:endParaRPr>
          </a:p>
          <a:p>
            <a:pPr marL="342900">
              <a:buFont typeface="Wingdings" panose="05000000000000000000" pitchFamily="2" charset="2"/>
              <a:buChar char="q"/>
            </a:pPr>
            <a:endParaRPr lang="en-US" sz="2000" dirty="0">
              <a:latin typeface="Corbel" panose="020B0503020204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9507A77D-D222-0040-8293-3AEB2D360D10}"/>
              </a:ext>
            </a:extLst>
          </p:cNvPr>
          <p:cNvSpPr>
            <a:spLocks noGrp="1"/>
          </p:cNvSpPr>
          <p:nvPr>
            <p:ph type="sldNum" sz="quarter"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6</a:t>
            </a:fld>
            <a:endParaRPr lang="en-US"/>
          </a:p>
        </p:txBody>
      </p:sp>
      <p:sp>
        <p:nvSpPr>
          <p:cNvPr id="17" name="Slide Number Placeholder 3">
            <a:extLst>
              <a:ext uri="{FF2B5EF4-FFF2-40B4-BE49-F238E27FC236}">
                <a16:creationId xmlns:a16="http://schemas.microsoft.com/office/drawing/2014/main" id="{895567FA-97EB-44F7-9954-128926198BF0}"/>
              </a:ext>
            </a:extLst>
          </p:cNvPr>
          <p:cNvSpPr txBox="1">
            <a:spLocks/>
          </p:cNvSpPr>
          <p:nvPr/>
        </p:nvSpPr>
        <p:spPr>
          <a:xfrm>
            <a:off x="8737600" y="6425626"/>
            <a:ext cx="2844800" cy="365125"/>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200" b="0" i="0" u="none" strike="noStrike" cap="none">
                <a:solidFill>
                  <a:schemeClr val="tx1">
                    <a:tint val="75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D40E7579-1315-D84F-B621-1D76663BF0B6}" type="slidenum">
              <a:rPr lang="en-US" smtClean="0"/>
              <a:pPr/>
              <a:t>6</a:t>
            </a:fld>
            <a:endParaRPr lang="en-US"/>
          </a:p>
        </p:txBody>
      </p:sp>
      <p:graphicFrame>
        <p:nvGraphicFramePr>
          <p:cNvPr id="31" name="Diagram 30">
            <a:extLst>
              <a:ext uri="{FF2B5EF4-FFF2-40B4-BE49-F238E27FC236}">
                <a16:creationId xmlns:a16="http://schemas.microsoft.com/office/drawing/2014/main" id="{BE29C5B1-FDD4-4727-8DCF-BFBB045FBE49}"/>
              </a:ext>
            </a:extLst>
          </p:cNvPr>
          <p:cNvGraphicFramePr/>
          <p:nvPr/>
        </p:nvGraphicFramePr>
        <p:xfrm>
          <a:off x="7262982" y="1838731"/>
          <a:ext cx="4842798" cy="242444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Google Shape;228;p6">
            <a:extLst>
              <a:ext uri="{FF2B5EF4-FFF2-40B4-BE49-F238E27FC236}">
                <a16:creationId xmlns:a16="http://schemas.microsoft.com/office/drawing/2014/main" id="{D90951F3-8750-8581-10B8-60C56848AC2C}"/>
              </a:ext>
            </a:extLst>
          </p:cNvPr>
          <p:cNvSpPr txBox="1">
            <a:spLocks noGrp="1"/>
          </p:cNvSpPr>
          <p:nvPr>
            <p:ph type="title"/>
          </p:nvPr>
        </p:nvSpPr>
        <p:spPr>
          <a:xfrm>
            <a:off x="609600" y="0"/>
            <a:ext cx="9351264" cy="80446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4000" b="1" dirty="0">
                <a:solidFill>
                  <a:schemeClr val="bg1"/>
                </a:solidFill>
              </a:rPr>
              <a:t>WHY AND </a:t>
            </a:r>
            <a:r>
              <a:rPr lang="en-US" sz="4000" b="1" u="sng" dirty="0">
                <a:solidFill>
                  <a:schemeClr val="bg1"/>
                </a:solidFill>
              </a:rPr>
              <a:t>HOW</a:t>
            </a:r>
            <a:r>
              <a:rPr lang="en-US" sz="4000" b="1" dirty="0">
                <a:solidFill>
                  <a:schemeClr val="bg1"/>
                </a:solidFill>
              </a:rPr>
              <a:t> OF LANCE</a:t>
            </a:r>
            <a:endParaRPr sz="4000" b="1" dirty="0">
              <a:solidFill>
                <a:schemeClr val="bg1"/>
              </a:solidFill>
            </a:endParaRPr>
          </a:p>
        </p:txBody>
      </p:sp>
      <p:grpSp>
        <p:nvGrpSpPr>
          <p:cNvPr id="10" name="Group 9">
            <a:extLst>
              <a:ext uri="{FF2B5EF4-FFF2-40B4-BE49-F238E27FC236}">
                <a16:creationId xmlns:a16="http://schemas.microsoft.com/office/drawing/2014/main" id="{D63AEB30-6E12-8989-3F25-8559118A668C}"/>
              </a:ext>
            </a:extLst>
          </p:cNvPr>
          <p:cNvGrpSpPr/>
          <p:nvPr/>
        </p:nvGrpSpPr>
        <p:grpSpPr>
          <a:xfrm>
            <a:off x="105000" y="5148931"/>
            <a:ext cx="12000780" cy="1377777"/>
            <a:chOff x="105000" y="5083616"/>
            <a:chExt cx="12000780" cy="1377777"/>
          </a:xfrm>
        </p:grpSpPr>
        <p:pic>
          <p:nvPicPr>
            <p:cNvPr id="11" name="Google Shape;381;p68">
              <a:extLst>
                <a:ext uri="{FF2B5EF4-FFF2-40B4-BE49-F238E27FC236}">
                  <a16:creationId xmlns:a16="http://schemas.microsoft.com/office/drawing/2014/main" id="{D614B6CE-BE42-E68A-929B-615046C3A8A1}"/>
                </a:ext>
              </a:extLst>
            </p:cNvPr>
            <p:cNvPicPr preferRelativeResize="0">
              <a:picLocks noChangeAspect="1"/>
            </p:cNvPicPr>
            <p:nvPr/>
          </p:nvPicPr>
          <p:blipFill>
            <a:blip r:embed="rId9" cstate="email">
              <a:alphaModFix/>
              <a:extLst>
                <a:ext uri="{28A0092B-C50C-407E-A947-70E740481C1C}">
                  <a14:useLocalDpi xmlns:a14="http://schemas.microsoft.com/office/drawing/2010/main"/>
                </a:ext>
              </a:extLst>
            </a:blip>
            <a:stretch>
              <a:fillRect/>
            </a:stretch>
          </p:blipFill>
          <p:spPr>
            <a:xfrm>
              <a:off x="10818398" y="5083616"/>
              <a:ext cx="1287382" cy="914400"/>
            </a:xfrm>
            <a:prstGeom prst="rect">
              <a:avLst/>
            </a:prstGeom>
            <a:noFill/>
            <a:ln>
              <a:noFill/>
            </a:ln>
            <a:effectLst>
              <a:reflection blurRad="6350" stA="52000" endPos="35000" dir="5400000" fadeDir="5400012" sy="-100000" algn="bl" rotWithShape="0"/>
            </a:effectLst>
          </p:spPr>
        </p:pic>
        <p:pic>
          <p:nvPicPr>
            <p:cNvPr id="12" name="Google Shape;382;p68">
              <a:extLst>
                <a:ext uri="{FF2B5EF4-FFF2-40B4-BE49-F238E27FC236}">
                  <a16:creationId xmlns:a16="http://schemas.microsoft.com/office/drawing/2014/main" id="{886FE7EA-5060-49F8-9BF9-560E091FD047}"/>
                </a:ext>
              </a:extLst>
            </p:cNvPr>
            <p:cNvPicPr preferRelativeResize="0">
              <a:picLocks noChangeAspect="1"/>
            </p:cNvPicPr>
            <p:nvPr/>
          </p:nvPicPr>
          <p:blipFill>
            <a:blip r:embed="rId10" cstate="email">
              <a:alphaModFix/>
              <a:extLst>
                <a:ext uri="{28A0092B-C50C-407E-A947-70E740481C1C}">
                  <a14:useLocalDpi xmlns:a14="http://schemas.microsoft.com/office/drawing/2010/main"/>
                </a:ext>
              </a:extLst>
            </a:blip>
            <a:stretch>
              <a:fillRect/>
            </a:stretch>
          </p:blipFill>
          <p:spPr>
            <a:xfrm>
              <a:off x="9659637" y="5484135"/>
              <a:ext cx="1287380" cy="914400"/>
            </a:xfrm>
            <a:prstGeom prst="rect">
              <a:avLst/>
            </a:prstGeom>
            <a:noFill/>
            <a:ln>
              <a:noFill/>
            </a:ln>
            <a:effectLst>
              <a:outerShdw blurRad="57150" dist="19050" dir="5400000" algn="bl" rotWithShape="0">
                <a:srgbClr val="000000">
                  <a:alpha val="50000"/>
                </a:srgbClr>
              </a:outerShdw>
              <a:reflection blurRad="6350" stA="52000" endPos="35000" dir="5400000" fadeDir="5400012" sy="-100000" algn="bl" rotWithShape="0"/>
            </a:effectLst>
          </p:spPr>
        </p:pic>
        <p:pic>
          <p:nvPicPr>
            <p:cNvPr id="13" name="Picture 12">
              <a:extLst>
                <a:ext uri="{FF2B5EF4-FFF2-40B4-BE49-F238E27FC236}">
                  <a16:creationId xmlns:a16="http://schemas.microsoft.com/office/drawing/2014/main" id="{D804CCAA-FC16-F3E8-5166-3814F579C278}"/>
                </a:ext>
              </a:extLst>
            </p:cNvPr>
            <p:cNvPicPr>
              <a:picLocks/>
            </p:cNvPicPr>
            <p:nvPr/>
          </p:nvPicPr>
          <p:blipFill rotWithShape="1">
            <a:blip r:embed="rId11" cstate="email">
              <a:extLst>
                <a:ext uri="{28A0092B-C50C-407E-A947-70E740481C1C}">
                  <a14:useLocalDpi xmlns:a14="http://schemas.microsoft.com/office/drawing/2010/main"/>
                </a:ext>
              </a:extLst>
            </a:blip>
            <a:srcRect/>
            <a:stretch/>
          </p:blipFill>
          <p:spPr>
            <a:xfrm>
              <a:off x="8454921" y="5141858"/>
              <a:ext cx="1453896" cy="914400"/>
            </a:xfrm>
            <a:prstGeom prst="rect">
              <a:avLst/>
            </a:prstGeom>
            <a:effectLst>
              <a:reflection blurRad="6350" stA="52000" endA="300" endPos="35000" dir="5400000" sy="-100000" algn="bl" rotWithShape="0"/>
            </a:effectLst>
          </p:spPr>
        </p:pic>
        <p:pic>
          <p:nvPicPr>
            <p:cNvPr id="14" name="Picture 13">
              <a:extLst>
                <a:ext uri="{FF2B5EF4-FFF2-40B4-BE49-F238E27FC236}">
                  <a16:creationId xmlns:a16="http://schemas.microsoft.com/office/drawing/2014/main" id="{242041D9-96C4-BA24-52C2-128052A2A06C}"/>
                </a:ext>
              </a:extLst>
            </p:cNvPr>
            <p:cNvPicPr>
              <a:picLocks/>
            </p:cNvPicPr>
            <p:nvPr/>
          </p:nvPicPr>
          <p:blipFill rotWithShape="1">
            <a:blip r:embed="rId12" cstate="email">
              <a:extLst>
                <a:ext uri="{28A0092B-C50C-407E-A947-70E740481C1C}">
                  <a14:useLocalDpi xmlns:a14="http://schemas.microsoft.com/office/drawing/2010/main"/>
                </a:ext>
              </a:extLst>
            </a:blip>
            <a:srcRect/>
            <a:stretch/>
          </p:blipFill>
          <p:spPr>
            <a:xfrm>
              <a:off x="7189243" y="5452985"/>
              <a:ext cx="1289304" cy="1008408"/>
            </a:xfrm>
            <a:prstGeom prst="rect">
              <a:avLst/>
            </a:prstGeom>
            <a:effectLst>
              <a:reflection blurRad="6350" stA="52000" endA="300" endPos="35000" dir="5400000" sy="-100000" algn="bl" rotWithShape="0"/>
            </a:effectLst>
          </p:spPr>
        </p:pic>
        <p:pic>
          <p:nvPicPr>
            <p:cNvPr id="15" name="Picture 14">
              <a:extLst>
                <a:ext uri="{FF2B5EF4-FFF2-40B4-BE49-F238E27FC236}">
                  <a16:creationId xmlns:a16="http://schemas.microsoft.com/office/drawing/2014/main" id="{E98E3E4F-076D-30A4-DE8A-9318D7758494}"/>
                </a:ext>
              </a:extLst>
            </p:cNvPr>
            <p:cNvPicPr>
              <a:picLocks/>
            </p:cNvPicPr>
            <p:nvPr/>
          </p:nvPicPr>
          <p:blipFill rotWithShape="1">
            <a:blip r:embed="rId13" cstate="email">
              <a:extLst>
                <a:ext uri="{28A0092B-C50C-407E-A947-70E740481C1C}">
                  <a14:useLocalDpi xmlns:a14="http://schemas.microsoft.com/office/drawing/2010/main"/>
                </a:ext>
              </a:extLst>
            </a:blip>
            <a:srcRect/>
            <a:stretch/>
          </p:blipFill>
          <p:spPr>
            <a:xfrm>
              <a:off x="6008509" y="5085396"/>
              <a:ext cx="1289304" cy="914400"/>
            </a:xfrm>
            <a:prstGeom prst="rect">
              <a:avLst/>
            </a:prstGeom>
            <a:effectLst>
              <a:reflection blurRad="6350" stA="52000" endA="300" endPos="35000" dir="5400000" sy="-100000" algn="bl" rotWithShape="0"/>
            </a:effectLst>
          </p:spPr>
        </p:pic>
        <p:pic>
          <p:nvPicPr>
            <p:cNvPr id="16" name="Picture 15">
              <a:extLst>
                <a:ext uri="{FF2B5EF4-FFF2-40B4-BE49-F238E27FC236}">
                  <a16:creationId xmlns:a16="http://schemas.microsoft.com/office/drawing/2014/main" id="{A49C485A-7A3A-9F75-944B-86CA613F8582}"/>
                </a:ext>
              </a:extLst>
            </p:cNvPr>
            <p:cNvPicPr>
              <a:picLocks/>
            </p:cNvPicPr>
            <p:nvPr/>
          </p:nvPicPr>
          <p:blipFill>
            <a:blip r:embed="rId14" cstate="email">
              <a:extLst>
                <a:ext uri="{28A0092B-C50C-407E-A947-70E740481C1C}">
                  <a14:useLocalDpi xmlns:a14="http://schemas.microsoft.com/office/drawing/2010/main"/>
                </a:ext>
              </a:extLst>
            </a:blip>
            <a:stretch>
              <a:fillRect/>
            </a:stretch>
          </p:blipFill>
          <p:spPr>
            <a:xfrm>
              <a:off x="4857775" y="5469877"/>
              <a:ext cx="1289304" cy="914400"/>
            </a:xfrm>
            <a:prstGeom prst="rect">
              <a:avLst/>
            </a:prstGeom>
            <a:effectLst>
              <a:reflection blurRad="6350" stA="52000" endA="300" endPos="35000" dir="5400000" sy="-100000" algn="bl" rotWithShape="0"/>
            </a:effectLst>
          </p:spPr>
        </p:pic>
        <p:pic>
          <p:nvPicPr>
            <p:cNvPr id="20" name="Picture 3" descr="Barley field-2007-02-22(large).jpg">
              <a:hlinkClick r:id="rId15" tooltip="File:Barley field-2007-02-22(large).jpg"/>
              <a:extLst>
                <a:ext uri="{FF2B5EF4-FFF2-40B4-BE49-F238E27FC236}">
                  <a16:creationId xmlns:a16="http://schemas.microsoft.com/office/drawing/2014/main" id="{BD01D47A-0EE9-252E-1ADF-AA875BD7FD45}"/>
                </a:ext>
              </a:extLst>
            </p:cNvPr>
            <p:cNvPicPr>
              <a:picLocks noChangeArrowheads="1"/>
            </p:cNvPicPr>
            <p:nvPr/>
          </p:nvPicPr>
          <p:blipFill rotWithShape="1">
            <a:blip r:embed="rId16" cstate="email">
              <a:extLst>
                <a:ext uri="{28A0092B-C50C-407E-A947-70E740481C1C}">
                  <a14:useLocalDpi xmlns:a14="http://schemas.microsoft.com/office/drawing/2010/main"/>
                </a:ext>
              </a:extLst>
            </a:blip>
            <a:srcRect/>
            <a:stretch/>
          </p:blipFill>
          <p:spPr bwMode="auto">
            <a:xfrm>
              <a:off x="3692511" y="5085396"/>
              <a:ext cx="1289304" cy="914400"/>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F64FCE2F-7D73-65EA-6D80-92FD2AA6E141}"/>
                </a:ext>
              </a:extLst>
            </p:cNvPr>
            <p:cNvPicPr>
              <a:picLocks/>
            </p:cNvPicPr>
            <p:nvPr/>
          </p:nvPicPr>
          <p:blipFill rotWithShape="1">
            <a:blip r:embed="rId17" cstate="email">
              <a:extLst>
                <a:ext uri="{28A0092B-C50C-407E-A947-70E740481C1C}">
                  <a14:useLocalDpi xmlns:a14="http://schemas.microsoft.com/office/drawing/2010/main"/>
                </a:ext>
              </a:extLst>
            </a:blip>
            <a:srcRect/>
            <a:stretch/>
          </p:blipFill>
          <p:spPr>
            <a:xfrm>
              <a:off x="2500559" y="5444780"/>
              <a:ext cx="1289304" cy="914400"/>
            </a:xfrm>
            <a:prstGeom prst="rect">
              <a:avLst/>
            </a:prstGeom>
            <a:effectLst>
              <a:reflection blurRad="6350" stA="52000" endA="300" endPos="35000" dir="5400000" sy="-100000" algn="bl" rotWithShape="0"/>
            </a:effectLst>
          </p:spPr>
        </p:pic>
        <p:pic>
          <p:nvPicPr>
            <p:cNvPr id="22" name="Picture 21">
              <a:extLst>
                <a:ext uri="{FF2B5EF4-FFF2-40B4-BE49-F238E27FC236}">
                  <a16:creationId xmlns:a16="http://schemas.microsoft.com/office/drawing/2014/main" id="{68FCF3E1-15DF-FD04-E731-A6DECC1E5DB2}"/>
                </a:ext>
              </a:extLst>
            </p:cNvPr>
            <p:cNvPicPr>
              <a:picLocks noChangeAspect="1"/>
            </p:cNvPicPr>
            <p:nvPr/>
          </p:nvPicPr>
          <p:blipFill rotWithShape="1">
            <a:blip r:embed="rId18" cstate="email">
              <a:extLst>
                <a:ext uri="{28A0092B-C50C-407E-A947-70E740481C1C}">
                  <a14:useLocalDpi xmlns:a14="http://schemas.microsoft.com/office/drawing/2010/main"/>
                </a:ext>
              </a:extLst>
            </a:blip>
            <a:srcRect/>
            <a:stretch/>
          </p:blipFill>
          <p:spPr>
            <a:xfrm>
              <a:off x="1329034" y="5114106"/>
              <a:ext cx="1289304" cy="838505"/>
            </a:xfrm>
            <a:prstGeom prst="rect">
              <a:avLst/>
            </a:prstGeom>
            <a:effectLst>
              <a:reflection blurRad="6350" stA="52000" endPos="35000" dir="5400000" sy="-100000" algn="bl" rotWithShape="0"/>
            </a:effectLst>
          </p:spPr>
        </p:pic>
        <p:pic>
          <p:nvPicPr>
            <p:cNvPr id="23" name="Google Shape;375;p68">
              <a:extLst>
                <a:ext uri="{FF2B5EF4-FFF2-40B4-BE49-F238E27FC236}">
                  <a16:creationId xmlns:a16="http://schemas.microsoft.com/office/drawing/2014/main" id="{C5714FC5-A057-C9A5-9009-FE8D5C19FAD8}"/>
                </a:ext>
              </a:extLst>
            </p:cNvPr>
            <p:cNvPicPr preferRelativeResize="0">
              <a:picLocks/>
            </p:cNvPicPr>
            <p:nvPr/>
          </p:nvPicPr>
          <p:blipFill rotWithShape="1">
            <a:blip r:embed="rId19" cstate="email">
              <a:alphaModFix/>
              <a:extLst>
                <a:ext uri="{28A0092B-C50C-407E-A947-70E740481C1C}">
                  <a14:useLocalDpi xmlns:a14="http://schemas.microsoft.com/office/drawing/2010/main"/>
                </a:ext>
              </a:extLst>
            </a:blip>
            <a:srcRect/>
            <a:stretch/>
          </p:blipFill>
          <p:spPr>
            <a:xfrm>
              <a:off x="105000" y="5377962"/>
              <a:ext cx="1289304" cy="914400"/>
            </a:xfrm>
            <a:prstGeom prst="rect">
              <a:avLst/>
            </a:prstGeom>
            <a:noFill/>
            <a:ln>
              <a:noFill/>
            </a:ln>
            <a:effectLst>
              <a:outerShdw blurRad="57150" dist="19050" dir="5400000" algn="bl" rotWithShape="0">
                <a:srgbClr val="000000">
                  <a:alpha val="50000"/>
                </a:srgbClr>
              </a:outerShdw>
              <a:reflection blurRad="6350" stA="52000" endPos="35000" dir="5400000" fadeDir="5400012" sy="-100000" algn="bl" rotWithShape="0"/>
            </a:effectLst>
          </p:spPr>
        </p:pic>
      </p:grpSp>
    </p:spTree>
    <p:extLst>
      <p:ext uri="{BB962C8B-B14F-4D97-AF65-F5344CB8AC3E}">
        <p14:creationId xmlns:p14="http://schemas.microsoft.com/office/powerpoint/2010/main" val="18500560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graphicFrame>
        <p:nvGraphicFramePr>
          <p:cNvPr id="446" name="Google Shape;446;p41"/>
          <p:cNvGraphicFramePr/>
          <p:nvPr/>
        </p:nvGraphicFramePr>
        <p:xfrm>
          <a:off x="1648353" y="2518013"/>
          <a:ext cx="8438100" cy="3331350"/>
        </p:xfrm>
        <a:graphic>
          <a:graphicData uri="http://schemas.openxmlformats.org/drawingml/2006/table">
            <a:tbl>
              <a:tblPr firstRow="1" firstCol="1" bandRow="1">
                <a:noFill/>
              </a:tblPr>
              <a:tblGrid>
                <a:gridCol w="1625025">
                  <a:extLst>
                    <a:ext uri="{9D8B030D-6E8A-4147-A177-3AD203B41FA5}">
                      <a16:colId xmlns:a16="http://schemas.microsoft.com/office/drawing/2014/main" val="20000"/>
                    </a:ext>
                  </a:extLst>
                </a:gridCol>
                <a:gridCol w="2580300">
                  <a:extLst>
                    <a:ext uri="{9D8B030D-6E8A-4147-A177-3AD203B41FA5}">
                      <a16:colId xmlns:a16="http://schemas.microsoft.com/office/drawing/2014/main" val="20001"/>
                    </a:ext>
                  </a:extLst>
                </a:gridCol>
                <a:gridCol w="4232775">
                  <a:extLst>
                    <a:ext uri="{9D8B030D-6E8A-4147-A177-3AD203B41FA5}">
                      <a16:colId xmlns:a16="http://schemas.microsoft.com/office/drawing/2014/main" val="20002"/>
                    </a:ext>
                  </a:extLst>
                </a:gridCol>
              </a:tblGrid>
              <a:tr h="423850">
                <a:tc>
                  <a:txBody>
                    <a:bodyPr/>
                    <a:lstStyle/>
                    <a:p>
                      <a:pPr marL="0" marR="0" lvl="0" indent="0" algn="ctr" rtl="0">
                        <a:spcBef>
                          <a:spcPts val="0"/>
                        </a:spcBef>
                        <a:spcAft>
                          <a:spcPts val="0"/>
                        </a:spcAft>
                        <a:buNone/>
                      </a:pPr>
                      <a:r>
                        <a:rPr lang="en-US" sz="1600" dirty="0">
                          <a:solidFill>
                            <a:schemeClr val="tx1"/>
                          </a:solidFill>
                          <a:latin typeface="Calibri" panose="020F0502020204030204" pitchFamily="34" charset="0"/>
                          <a:ea typeface="Arial"/>
                          <a:cs typeface="Calibri" panose="020F0502020204030204" pitchFamily="34" charset="0"/>
                          <a:sym typeface="Arial"/>
                        </a:rPr>
                        <a:t>Term</a:t>
                      </a:r>
                      <a:endParaRPr sz="1600" dirty="0">
                        <a:solidFill>
                          <a:schemeClr val="tx1"/>
                        </a:solidFill>
                        <a:latin typeface="Calibri" panose="020F0502020204030204" pitchFamily="34" charset="0"/>
                        <a:ea typeface="Arial"/>
                        <a:cs typeface="Calibri" panose="020F0502020204030204" pitchFamily="34" charset="0"/>
                        <a:sym typeface="Arial"/>
                      </a:endParaRPr>
                    </a:p>
                  </a:txBody>
                  <a:tcPr marL="92625" marR="92625" marT="0" marB="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0" marR="0" lvl="0" indent="0" algn="ctr" rtl="0">
                        <a:spcBef>
                          <a:spcPts val="0"/>
                        </a:spcBef>
                        <a:spcAft>
                          <a:spcPts val="0"/>
                        </a:spcAft>
                        <a:buNone/>
                      </a:pPr>
                      <a:r>
                        <a:rPr lang="en-US" sz="1600" dirty="0">
                          <a:solidFill>
                            <a:schemeClr val="tx1"/>
                          </a:solidFill>
                          <a:latin typeface="Calibri" panose="020F0502020204030204" pitchFamily="34" charset="0"/>
                          <a:ea typeface="Arial"/>
                          <a:cs typeface="Calibri" panose="020F0502020204030204" pitchFamily="34" charset="0"/>
                          <a:sym typeface="Arial"/>
                        </a:rPr>
                        <a:t>Latency*</a:t>
                      </a:r>
                      <a:r>
                        <a:rPr lang="en-US" sz="1600" dirty="0">
                          <a:latin typeface="Calibri" panose="020F0502020204030204" pitchFamily="34" charset="0"/>
                          <a:ea typeface="Arial"/>
                          <a:cs typeface="Calibri" panose="020F0502020204030204" pitchFamily="34" charset="0"/>
                          <a:sym typeface="Arial"/>
                        </a:rPr>
                        <a:t> </a:t>
                      </a:r>
                      <a:endParaRPr sz="1600" dirty="0">
                        <a:latin typeface="Calibri" panose="020F0502020204030204" pitchFamily="34" charset="0"/>
                        <a:ea typeface="Arial"/>
                        <a:cs typeface="Calibri" panose="020F0502020204030204" pitchFamily="34" charset="0"/>
                        <a:sym typeface="Arial"/>
                      </a:endParaRPr>
                    </a:p>
                  </a:txBody>
                  <a:tcPr marL="92625" marR="92625" marT="0" marB="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0" marR="0" lvl="0" indent="0" algn="ctr" rtl="0">
                        <a:spcBef>
                          <a:spcPts val="0"/>
                        </a:spcBef>
                        <a:spcAft>
                          <a:spcPts val="0"/>
                        </a:spcAft>
                        <a:buNone/>
                      </a:pPr>
                      <a:r>
                        <a:rPr lang="en-US" sz="1600" dirty="0">
                          <a:solidFill>
                            <a:schemeClr val="tx1"/>
                          </a:solidFill>
                          <a:latin typeface="Calibri" panose="020F0502020204030204" pitchFamily="34" charset="0"/>
                          <a:ea typeface="Arial"/>
                          <a:cs typeface="Calibri" panose="020F0502020204030204" pitchFamily="34" charset="0"/>
                          <a:sym typeface="Arial"/>
                        </a:rPr>
                        <a:t>Purpose</a:t>
                      </a:r>
                      <a:endParaRPr sz="1600" dirty="0">
                        <a:solidFill>
                          <a:schemeClr val="tx1"/>
                        </a:solidFill>
                        <a:latin typeface="Calibri" panose="020F0502020204030204" pitchFamily="34" charset="0"/>
                        <a:ea typeface="Arial"/>
                        <a:cs typeface="Calibri" panose="020F0502020204030204" pitchFamily="34" charset="0"/>
                        <a:sym typeface="Arial"/>
                      </a:endParaRPr>
                    </a:p>
                  </a:txBody>
                  <a:tcPr marL="92625" marR="92625" marT="0" marB="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10000"/>
                  </a:ext>
                </a:extLst>
              </a:tr>
              <a:tr h="276450">
                <a:tc>
                  <a:txBody>
                    <a:bodyPr/>
                    <a:lstStyle/>
                    <a:p>
                      <a:pPr marL="0" marR="0" lvl="0" indent="0" algn="l" rtl="0">
                        <a:spcBef>
                          <a:spcPts val="0"/>
                        </a:spcBef>
                        <a:spcAft>
                          <a:spcPts val="0"/>
                        </a:spcAft>
                        <a:buNone/>
                      </a:pPr>
                      <a:r>
                        <a:rPr lang="en-US" sz="1600" dirty="0">
                          <a:solidFill>
                            <a:schemeClr val="tx1"/>
                          </a:solidFill>
                          <a:latin typeface="Calibri" panose="020F0502020204030204" pitchFamily="34" charset="0"/>
                          <a:ea typeface="Arial"/>
                          <a:cs typeface="Calibri" panose="020F0502020204030204" pitchFamily="34" charset="0"/>
                          <a:sym typeface="Arial"/>
                        </a:rPr>
                        <a:t>Real-time</a:t>
                      </a:r>
                      <a:endParaRPr sz="1600" dirty="0">
                        <a:solidFill>
                          <a:schemeClr val="tx1"/>
                        </a:solidFill>
                        <a:latin typeface="Calibri" panose="020F0502020204030204" pitchFamily="34" charset="0"/>
                        <a:ea typeface="Arial"/>
                        <a:cs typeface="Calibri" panose="020F0502020204030204" pitchFamily="34" charset="0"/>
                        <a:sym typeface="Arial"/>
                      </a:endParaRPr>
                    </a:p>
                  </a:txBody>
                  <a:tcPr marL="92625" marR="92625" marT="0" marB="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0" marR="0" lvl="0" indent="0" algn="l" rtl="0">
                        <a:spcBef>
                          <a:spcPts val="0"/>
                        </a:spcBef>
                        <a:spcAft>
                          <a:spcPts val="0"/>
                        </a:spcAft>
                        <a:buNone/>
                      </a:pPr>
                      <a:r>
                        <a:rPr lang="en-US" sz="1600" dirty="0">
                          <a:latin typeface="Calibri" panose="020F0502020204030204" pitchFamily="34" charset="0"/>
                          <a:ea typeface="Arial"/>
                          <a:cs typeface="Calibri" panose="020F0502020204030204" pitchFamily="34" charset="0"/>
                          <a:sym typeface="Arial"/>
                        </a:rPr>
                        <a:t>Less than 1 hour</a:t>
                      </a:r>
                      <a:endParaRPr sz="1600" dirty="0">
                        <a:latin typeface="Calibri" panose="020F0502020204030204" pitchFamily="34" charset="0"/>
                        <a:ea typeface="Arial"/>
                        <a:cs typeface="Calibri" panose="020F0502020204030204" pitchFamily="34" charset="0"/>
                        <a:sym typeface="Arial"/>
                      </a:endParaRPr>
                    </a:p>
                  </a:txBody>
                  <a:tcPr marL="92625" marR="92625" marT="0" marB="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rowSpan="4">
                  <a:txBody>
                    <a:bodyPr/>
                    <a:lstStyle/>
                    <a:p>
                      <a:pPr marL="0" marR="0" lvl="0" indent="0" algn="l" rtl="0">
                        <a:spcBef>
                          <a:spcPts val="0"/>
                        </a:spcBef>
                        <a:spcAft>
                          <a:spcPts val="0"/>
                        </a:spcAft>
                        <a:buNone/>
                      </a:pPr>
                      <a:r>
                        <a:rPr lang="en-US" sz="1600" dirty="0">
                          <a:latin typeface="Calibri" panose="020F0502020204030204" pitchFamily="34" charset="0"/>
                          <a:ea typeface="Arial"/>
                          <a:cs typeface="Calibri" panose="020F0502020204030204" pitchFamily="34" charset="0"/>
                          <a:sym typeface="Arial"/>
                        </a:rPr>
                        <a:t>These terms are often used to refer to data that are made quicker than routine processing allows. They are used for a range of applied sciences, decision and tactical support, monitoring and early warning of events. </a:t>
                      </a:r>
                      <a:endParaRPr sz="1600" dirty="0">
                        <a:latin typeface="Calibri" panose="020F0502020204030204" pitchFamily="34" charset="0"/>
                        <a:ea typeface="Arial"/>
                        <a:cs typeface="Calibri" panose="020F0502020204030204" pitchFamily="34" charset="0"/>
                        <a:sym typeface="Arial"/>
                      </a:endParaRPr>
                    </a:p>
                  </a:txBody>
                  <a:tcPr marL="123475" marR="123475" marT="61750" marB="6175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10001"/>
                  </a:ext>
                </a:extLst>
              </a:tr>
              <a:tr h="650125">
                <a:tc>
                  <a:txBody>
                    <a:bodyPr/>
                    <a:lstStyle/>
                    <a:p>
                      <a:pPr marL="0" marR="0" lvl="0" indent="0" algn="l" rtl="0">
                        <a:spcBef>
                          <a:spcPts val="0"/>
                        </a:spcBef>
                        <a:spcAft>
                          <a:spcPts val="0"/>
                        </a:spcAft>
                        <a:buNone/>
                      </a:pPr>
                      <a:r>
                        <a:rPr lang="en-US" sz="1600" dirty="0">
                          <a:solidFill>
                            <a:schemeClr val="tx1"/>
                          </a:solidFill>
                          <a:latin typeface="Calibri" panose="020F0502020204030204" pitchFamily="34" charset="0"/>
                          <a:ea typeface="Arial"/>
                          <a:cs typeface="Calibri" panose="020F0502020204030204" pitchFamily="34" charset="0"/>
                          <a:sym typeface="Arial"/>
                        </a:rPr>
                        <a:t>Near real-time (NRT)</a:t>
                      </a:r>
                      <a:endParaRPr sz="1600" dirty="0">
                        <a:solidFill>
                          <a:schemeClr val="tx1"/>
                        </a:solidFill>
                        <a:latin typeface="Calibri" panose="020F0502020204030204" pitchFamily="34" charset="0"/>
                        <a:ea typeface="Arial"/>
                        <a:cs typeface="Calibri" panose="020F0502020204030204" pitchFamily="34" charset="0"/>
                        <a:sym typeface="Arial"/>
                      </a:endParaRPr>
                    </a:p>
                  </a:txBody>
                  <a:tcPr marL="92625" marR="92625" marT="0" marB="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0" marR="0" lvl="0" indent="0" algn="l" rtl="0">
                        <a:spcBef>
                          <a:spcPts val="0"/>
                        </a:spcBef>
                        <a:spcAft>
                          <a:spcPts val="0"/>
                        </a:spcAft>
                        <a:buNone/>
                      </a:pPr>
                      <a:r>
                        <a:rPr lang="en-US" sz="1600" dirty="0">
                          <a:latin typeface="Calibri" panose="020F0502020204030204" pitchFamily="34" charset="0"/>
                          <a:ea typeface="Arial"/>
                          <a:cs typeface="Calibri" panose="020F0502020204030204" pitchFamily="34" charset="0"/>
                          <a:sym typeface="Arial"/>
                        </a:rPr>
                        <a:t>1-3 hours</a:t>
                      </a:r>
                      <a:endParaRPr sz="1600" dirty="0">
                        <a:latin typeface="Calibri" panose="020F0502020204030204" pitchFamily="34" charset="0"/>
                        <a:ea typeface="Arial"/>
                        <a:cs typeface="Calibri" panose="020F0502020204030204" pitchFamily="34" charset="0"/>
                        <a:sym typeface="Arial"/>
                      </a:endParaRPr>
                    </a:p>
                  </a:txBody>
                  <a:tcPr marL="92625" marR="92625" marT="0" marB="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vMerge="1">
                  <a:txBody>
                    <a:bodyPr/>
                    <a:lstStyle/>
                    <a:p>
                      <a:endParaRPr lang="en-US"/>
                    </a:p>
                  </a:txBody>
                  <a:tcPr/>
                </a:tc>
                <a:extLst>
                  <a:ext uri="{0D108BD9-81ED-4DB2-BD59-A6C34878D82A}">
                    <a16:rowId xmlns:a16="http://schemas.microsoft.com/office/drawing/2014/main" val="10002"/>
                  </a:ext>
                </a:extLst>
              </a:tr>
              <a:tr h="456875">
                <a:tc>
                  <a:txBody>
                    <a:bodyPr/>
                    <a:lstStyle/>
                    <a:p>
                      <a:pPr marL="0" marR="0" lvl="0" indent="0" algn="l" rtl="0">
                        <a:spcBef>
                          <a:spcPts val="0"/>
                        </a:spcBef>
                        <a:spcAft>
                          <a:spcPts val="0"/>
                        </a:spcAft>
                        <a:buNone/>
                      </a:pPr>
                      <a:r>
                        <a:rPr lang="en-US" sz="1600" dirty="0">
                          <a:solidFill>
                            <a:schemeClr val="tx1"/>
                          </a:solidFill>
                          <a:latin typeface="Calibri" panose="020F0502020204030204" pitchFamily="34" charset="0"/>
                          <a:ea typeface="Arial"/>
                          <a:cs typeface="Calibri" panose="020F0502020204030204" pitchFamily="34" charset="0"/>
                          <a:sym typeface="Arial"/>
                        </a:rPr>
                        <a:t>Low latency</a:t>
                      </a:r>
                      <a:endParaRPr sz="1600" dirty="0">
                        <a:solidFill>
                          <a:schemeClr val="tx1"/>
                        </a:solidFill>
                        <a:latin typeface="Calibri" panose="020F0502020204030204" pitchFamily="34" charset="0"/>
                        <a:ea typeface="Arial"/>
                        <a:cs typeface="Calibri" panose="020F0502020204030204" pitchFamily="34" charset="0"/>
                        <a:sym typeface="Arial"/>
                      </a:endParaRPr>
                    </a:p>
                  </a:txBody>
                  <a:tcPr marL="92625" marR="92625" marT="0" marB="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0" marR="0" lvl="0" indent="0" algn="l" rtl="0">
                        <a:spcBef>
                          <a:spcPts val="0"/>
                        </a:spcBef>
                        <a:spcAft>
                          <a:spcPts val="0"/>
                        </a:spcAft>
                        <a:buNone/>
                      </a:pPr>
                      <a:r>
                        <a:rPr lang="en-US" sz="1600">
                          <a:latin typeface="Calibri" panose="020F0502020204030204" pitchFamily="34" charset="0"/>
                          <a:ea typeface="Arial"/>
                          <a:cs typeface="Calibri" panose="020F0502020204030204" pitchFamily="34" charset="0"/>
                          <a:sym typeface="Arial"/>
                        </a:rPr>
                        <a:t>3-24 hours</a:t>
                      </a:r>
                      <a:endParaRPr sz="1600">
                        <a:latin typeface="Calibri" panose="020F0502020204030204" pitchFamily="34" charset="0"/>
                        <a:ea typeface="Arial"/>
                        <a:cs typeface="Calibri" panose="020F0502020204030204" pitchFamily="34" charset="0"/>
                        <a:sym typeface="Arial"/>
                      </a:endParaRPr>
                    </a:p>
                  </a:txBody>
                  <a:tcPr marL="92625" marR="92625" marT="0" marB="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vMerge="1">
                  <a:txBody>
                    <a:bodyPr/>
                    <a:lstStyle/>
                    <a:p>
                      <a:endParaRPr lang="en-US"/>
                    </a:p>
                  </a:txBody>
                  <a:tcPr/>
                </a:tc>
                <a:extLst>
                  <a:ext uri="{0D108BD9-81ED-4DB2-BD59-A6C34878D82A}">
                    <a16:rowId xmlns:a16="http://schemas.microsoft.com/office/drawing/2014/main" val="10003"/>
                  </a:ext>
                </a:extLst>
              </a:tr>
              <a:tr h="405050">
                <a:tc>
                  <a:txBody>
                    <a:bodyPr/>
                    <a:lstStyle/>
                    <a:p>
                      <a:pPr marL="0" marR="0" lvl="0" indent="0" algn="l" rtl="0">
                        <a:spcBef>
                          <a:spcPts val="0"/>
                        </a:spcBef>
                        <a:spcAft>
                          <a:spcPts val="0"/>
                        </a:spcAft>
                        <a:buNone/>
                      </a:pPr>
                      <a:r>
                        <a:rPr lang="en-US" sz="1600" dirty="0">
                          <a:solidFill>
                            <a:schemeClr val="tx1"/>
                          </a:solidFill>
                          <a:latin typeface="Calibri" panose="020F0502020204030204" pitchFamily="34" charset="0"/>
                          <a:ea typeface="Arial"/>
                          <a:cs typeface="Calibri" panose="020F0502020204030204" pitchFamily="34" charset="0"/>
                          <a:sym typeface="Arial"/>
                        </a:rPr>
                        <a:t>Expedited</a:t>
                      </a:r>
                      <a:endParaRPr sz="1600" dirty="0">
                        <a:solidFill>
                          <a:schemeClr val="tx1"/>
                        </a:solidFill>
                        <a:latin typeface="Calibri" panose="020F0502020204030204" pitchFamily="34" charset="0"/>
                        <a:ea typeface="Arial"/>
                        <a:cs typeface="Calibri" panose="020F0502020204030204" pitchFamily="34" charset="0"/>
                        <a:sym typeface="Arial"/>
                      </a:endParaRPr>
                    </a:p>
                  </a:txBody>
                  <a:tcPr marL="92625" marR="92625" marT="0" marB="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0" marR="0" lvl="0" indent="0" algn="l" rtl="0">
                        <a:spcBef>
                          <a:spcPts val="0"/>
                        </a:spcBef>
                        <a:spcAft>
                          <a:spcPts val="0"/>
                        </a:spcAft>
                        <a:buNone/>
                      </a:pPr>
                      <a:r>
                        <a:rPr lang="en-US" sz="1600">
                          <a:latin typeface="Calibri" panose="020F0502020204030204" pitchFamily="34" charset="0"/>
                          <a:ea typeface="Arial"/>
                          <a:cs typeface="Calibri" panose="020F0502020204030204" pitchFamily="34" charset="0"/>
                          <a:sym typeface="Arial"/>
                        </a:rPr>
                        <a:t>1-4 days</a:t>
                      </a:r>
                      <a:endParaRPr sz="1600">
                        <a:latin typeface="Calibri" panose="020F0502020204030204" pitchFamily="34" charset="0"/>
                        <a:ea typeface="Arial"/>
                        <a:cs typeface="Calibri" panose="020F0502020204030204" pitchFamily="34" charset="0"/>
                        <a:sym typeface="Arial"/>
                      </a:endParaRPr>
                    </a:p>
                  </a:txBody>
                  <a:tcPr marL="92625" marR="92625" marT="0" marB="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vMerge="1">
                  <a:txBody>
                    <a:bodyPr/>
                    <a:lstStyle/>
                    <a:p>
                      <a:endParaRPr lang="en-US"/>
                    </a:p>
                  </a:txBody>
                  <a:tcPr/>
                </a:tc>
                <a:extLst>
                  <a:ext uri="{0D108BD9-81ED-4DB2-BD59-A6C34878D82A}">
                    <a16:rowId xmlns:a16="http://schemas.microsoft.com/office/drawing/2014/main" val="10004"/>
                  </a:ext>
                </a:extLst>
              </a:tr>
              <a:tr h="1119000">
                <a:tc>
                  <a:txBody>
                    <a:bodyPr/>
                    <a:lstStyle/>
                    <a:p>
                      <a:pPr marL="0" marR="0" lvl="0" indent="0" algn="l" rtl="0">
                        <a:spcBef>
                          <a:spcPts val="0"/>
                        </a:spcBef>
                        <a:spcAft>
                          <a:spcPts val="0"/>
                        </a:spcAft>
                        <a:buNone/>
                      </a:pPr>
                      <a:r>
                        <a:rPr lang="en-US" sz="1600" dirty="0">
                          <a:solidFill>
                            <a:schemeClr val="tx1"/>
                          </a:solidFill>
                          <a:latin typeface="Calibri" panose="020F0502020204030204" pitchFamily="34" charset="0"/>
                          <a:ea typeface="Arial"/>
                          <a:cs typeface="Calibri" panose="020F0502020204030204" pitchFamily="34" charset="0"/>
                          <a:sym typeface="Arial"/>
                        </a:rPr>
                        <a:t>Standard routine processing</a:t>
                      </a:r>
                      <a:endParaRPr sz="1600" dirty="0">
                        <a:solidFill>
                          <a:schemeClr val="tx1"/>
                        </a:solidFill>
                        <a:latin typeface="Calibri" panose="020F0502020204030204" pitchFamily="34" charset="0"/>
                        <a:ea typeface="Arial"/>
                        <a:cs typeface="Calibri" panose="020F0502020204030204" pitchFamily="34" charset="0"/>
                        <a:sym typeface="Arial"/>
                      </a:endParaRPr>
                    </a:p>
                  </a:txBody>
                  <a:tcPr marL="92625" marR="92625" marT="0" marB="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0" marR="0" lvl="0" indent="0" algn="l" rtl="0">
                        <a:spcBef>
                          <a:spcPts val="0"/>
                        </a:spcBef>
                        <a:spcAft>
                          <a:spcPts val="0"/>
                        </a:spcAft>
                        <a:buNone/>
                      </a:pPr>
                      <a:r>
                        <a:rPr lang="en-US" sz="1600" dirty="0">
                          <a:latin typeface="Calibri" panose="020F0502020204030204" pitchFamily="34" charset="0"/>
                          <a:ea typeface="Arial"/>
                          <a:cs typeface="Calibri" panose="020F0502020204030204" pitchFamily="34" charset="0"/>
                          <a:sym typeface="Arial"/>
                        </a:rPr>
                        <a:t>Generally, 8 – 40 hours but up to 2 months for some higher-level products </a:t>
                      </a:r>
                      <a:endParaRPr sz="1600" dirty="0">
                        <a:latin typeface="Calibri" panose="020F0502020204030204" pitchFamily="34" charset="0"/>
                        <a:ea typeface="Arial"/>
                        <a:cs typeface="Calibri" panose="020F0502020204030204" pitchFamily="34" charset="0"/>
                        <a:sym typeface="Arial"/>
                      </a:endParaRPr>
                    </a:p>
                  </a:txBody>
                  <a:tcPr marL="92625" marR="92625" marT="0" marB="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0" marR="0" lvl="0" indent="0" algn="l" rtl="0">
                        <a:spcBef>
                          <a:spcPts val="0"/>
                        </a:spcBef>
                        <a:spcAft>
                          <a:spcPts val="0"/>
                        </a:spcAft>
                        <a:buNone/>
                      </a:pPr>
                      <a:r>
                        <a:rPr lang="en-US" sz="1600" dirty="0">
                          <a:latin typeface="Calibri" panose="020F0502020204030204" pitchFamily="34" charset="0"/>
                          <a:ea typeface="Arial"/>
                          <a:cs typeface="Calibri" panose="020F0502020204030204" pitchFamily="34" charset="0"/>
                          <a:sym typeface="Arial"/>
                        </a:rPr>
                        <a:t>Standard products provide an internally consistent, well-calibrated record of the Earth’s geophysical properties to support science</a:t>
                      </a:r>
                      <a:endParaRPr sz="1600" dirty="0">
                        <a:latin typeface="Calibri" panose="020F0502020204030204" pitchFamily="34" charset="0"/>
                        <a:ea typeface="Arial"/>
                        <a:cs typeface="Calibri" panose="020F0502020204030204" pitchFamily="34" charset="0"/>
                        <a:sym typeface="Arial"/>
                      </a:endParaRPr>
                    </a:p>
                  </a:txBody>
                  <a:tcPr marL="92625" marR="92625" marT="0" marB="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10005"/>
                  </a:ext>
                </a:extLst>
              </a:tr>
            </a:tbl>
          </a:graphicData>
        </a:graphic>
      </p:graphicFrame>
      <p:sp>
        <p:nvSpPr>
          <p:cNvPr id="450" name="Google Shape;450;p41"/>
          <p:cNvSpPr txBox="1"/>
          <p:nvPr/>
        </p:nvSpPr>
        <p:spPr>
          <a:xfrm>
            <a:off x="1648350" y="6030850"/>
            <a:ext cx="8225100" cy="554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000000"/>
              </a:buClr>
              <a:buFont typeface="Arial"/>
              <a:buNone/>
            </a:pPr>
            <a:r>
              <a:rPr lang="en-US" sz="1800" dirty="0">
                <a:latin typeface="Calibri"/>
                <a:ea typeface="Calibri"/>
                <a:cs typeface="Calibri"/>
                <a:sym typeface="Calibri"/>
              </a:rPr>
              <a:t>Earthdata article on latency (</a:t>
            </a:r>
            <a:r>
              <a:rPr lang="en-US" sz="1800" u="sng" dirty="0">
                <a:solidFill>
                  <a:srgbClr val="0563C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https://earthdata.nasa.gov/learn/articles/data-latency</a:t>
            </a:r>
            <a:r>
              <a:rPr lang="en-US" sz="1800" u="sng" dirty="0">
                <a:solidFill>
                  <a:srgbClr val="0563C1"/>
                </a:solidFill>
                <a:latin typeface="Calibri"/>
                <a:ea typeface="Calibri"/>
                <a:cs typeface="Calibri"/>
                <a:sym typeface="Calibri"/>
              </a:rPr>
              <a:t>)</a:t>
            </a:r>
          </a:p>
          <a:p>
            <a:pPr marL="0" lvl="0" indent="0" algn="l" rtl="0">
              <a:spcBef>
                <a:spcPts val="0"/>
              </a:spcBef>
              <a:spcAft>
                <a:spcPts val="0"/>
              </a:spcAft>
              <a:buClr>
                <a:srgbClr val="000000"/>
              </a:buClr>
              <a:buFont typeface="Arial"/>
              <a:buNone/>
            </a:pPr>
            <a:endParaRPr sz="1800" dirty="0">
              <a:solidFill>
                <a:schemeClr val="tx1"/>
              </a:solidFill>
              <a:latin typeface="Calibri"/>
              <a:ea typeface="Calibri"/>
              <a:cs typeface="Calibri"/>
              <a:sym typeface="Calibri"/>
            </a:endParaRPr>
          </a:p>
        </p:txBody>
      </p:sp>
      <p:sp>
        <p:nvSpPr>
          <p:cNvPr id="451" name="Google Shape;451;p41"/>
          <p:cNvSpPr txBox="1"/>
          <p:nvPr/>
        </p:nvSpPr>
        <p:spPr>
          <a:xfrm>
            <a:off x="1822950" y="734756"/>
            <a:ext cx="8546100" cy="50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dirty="0">
                <a:latin typeface="Calibri"/>
                <a:ea typeface="Calibri"/>
                <a:cs typeface="Calibri"/>
                <a:sym typeface="Calibri"/>
              </a:rPr>
              <a:t>Data latency is defined here as the elapsed time between satellite observation and the time data are available to the end user. </a:t>
            </a:r>
            <a:r>
              <a:rPr lang="en-US" sz="1800" dirty="0">
                <a:solidFill>
                  <a:schemeClr val="dk1"/>
                </a:solidFill>
                <a:latin typeface="Calibri"/>
                <a:ea typeface="Calibri"/>
                <a:cs typeface="Calibri"/>
                <a:sym typeface="Calibri"/>
              </a:rPr>
              <a:t>The definitions were adopted by NASA EOSDIS Terminology Specification (423-SPEC-002) in May 2018.</a:t>
            </a:r>
            <a:endParaRPr sz="1800" dirty="0">
              <a:solidFill>
                <a:schemeClr val="dk1"/>
              </a:solidFill>
              <a:latin typeface="Calibri"/>
              <a:ea typeface="Calibri"/>
              <a:cs typeface="Calibri"/>
              <a:sym typeface="Calibri"/>
            </a:endParaRPr>
          </a:p>
          <a:p>
            <a:pPr marL="457200" lvl="0" indent="-323850" algn="l" rtl="0">
              <a:spcBef>
                <a:spcPts val="0"/>
              </a:spcBef>
              <a:spcAft>
                <a:spcPts val="0"/>
              </a:spcAft>
              <a:buSzPts val="1500"/>
              <a:buFont typeface="Calibri"/>
              <a:buChar char="-"/>
            </a:pPr>
            <a:r>
              <a:rPr lang="en-US" sz="1800" i="1" dirty="0">
                <a:latin typeface="Calibri"/>
                <a:ea typeface="Calibri"/>
                <a:cs typeface="Calibri"/>
                <a:sym typeface="Calibri"/>
              </a:rPr>
              <a:t>Recommend these definitions be used in NASA Proposal calls to ensure consistent terms are used </a:t>
            </a:r>
          </a:p>
          <a:p>
            <a:pPr marL="457200" lvl="0" indent="-323850" algn="l" rtl="0">
              <a:spcBef>
                <a:spcPts val="0"/>
              </a:spcBef>
              <a:spcAft>
                <a:spcPts val="0"/>
              </a:spcAft>
              <a:buSzPts val="1500"/>
              <a:buFont typeface="Calibri"/>
              <a:buChar char="-"/>
            </a:pPr>
            <a:r>
              <a:rPr lang="en-US" sz="1800" i="1" dirty="0">
                <a:solidFill>
                  <a:schemeClr val="tx1"/>
                </a:solidFill>
                <a:latin typeface="Calibri"/>
                <a:ea typeface="Calibri"/>
                <a:cs typeface="Calibri"/>
                <a:sym typeface="Calibri"/>
              </a:rPr>
              <a:t>Ultra real-time</a:t>
            </a:r>
            <a:r>
              <a:rPr lang="en-US" sz="1800" i="1" baseline="30000" dirty="0">
                <a:solidFill>
                  <a:schemeClr val="tx1"/>
                </a:solidFill>
                <a:latin typeface="Calibri"/>
                <a:ea typeface="Calibri"/>
                <a:cs typeface="Calibri"/>
                <a:sym typeface="Calibri"/>
              </a:rPr>
              <a:t>1</a:t>
            </a:r>
            <a:r>
              <a:rPr lang="en-US" sz="1800" i="1" dirty="0">
                <a:solidFill>
                  <a:schemeClr val="tx1"/>
                </a:solidFill>
                <a:latin typeface="Calibri"/>
                <a:ea typeface="Calibri"/>
                <a:cs typeface="Calibri"/>
                <a:sym typeface="Calibri"/>
              </a:rPr>
              <a:t> data added recently (~&lt;5mins)</a:t>
            </a:r>
          </a:p>
          <a:p>
            <a:pPr marL="457200" lvl="0" indent="-323850" algn="l" rtl="0">
              <a:spcBef>
                <a:spcPts val="0"/>
              </a:spcBef>
              <a:spcAft>
                <a:spcPts val="0"/>
              </a:spcAft>
              <a:buSzPts val="1500"/>
              <a:buFont typeface="Calibri"/>
              <a:buChar char="-"/>
            </a:pPr>
            <a:endParaRPr sz="1800" i="1" dirty="0">
              <a:latin typeface="Calibri"/>
              <a:ea typeface="Calibri"/>
              <a:cs typeface="Calibri"/>
              <a:sym typeface="Calibri"/>
            </a:endParaRPr>
          </a:p>
        </p:txBody>
      </p:sp>
      <p:sp>
        <p:nvSpPr>
          <p:cNvPr id="8" name="Slide Number Placeholder 5">
            <a:extLst>
              <a:ext uri="{FF2B5EF4-FFF2-40B4-BE49-F238E27FC236}">
                <a16:creationId xmlns:a16="http://schemas.microsoft.com/office/drawing/2014/main" id="{6567EA41-23DC-8E4D-AE16-EC4464A42DBE}"/>
              </a:ext>
            </a:extLst>
          </p:cNvPr>
          <p:cNvSpPr>
            <a:spLocks noGrp="1"/>
          </p:cNvSpPr>
          <p:nvPr>
            <p:ph type="sldNum" sz="quarter"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7</a:t>
            </a:fld>
            <a:endParaRPr lang="en-US" dirty="0"/>
          </a:p>
        </p:txBody>
      </p:sp>
      <p:sp>
        <p:nvSpPr>
          <p:cNvPr id="4" name="Google Shape;228;p6">
            <a:extLst>
              <a:ext uri="{FF2B5EF4-FFF2-40B4-BE49-F238E27FC236}">
                <a16:creationId xmlns:a16="http://schemas.microsoft.com/office/drawing/2014/main" id="{64F9421C-8B1D-889C-7F55-8C549958F763}"/>
              </a:ext>
            </a:extLst>
          </p:cNvPr>
          <p:cNvSpPr txBox="1">
            <a:spLocks noGrp="1"/>
          </p:cNvSpPr>
          <p:nvPr>
            <p:ph type="title"/>
          </p:nvPr>
        </p:nvSpPr>
        <p:spPr>
          <a:xfrm>
            <a:off x="609600" y="0"/>
            <a:ext cx="9351264" cy="80446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4000" b="1" dirty="0">
                <a:solidFill>
                  <a:schemeClr val="bg1"/>
                </a:solidFill>
              </a:rPr>
              <a:t>WHY AND </a:t>
            </a:r>
            <a:r>
              <a:rPr lang="en-US" sz="4000" b="1" u="sng" dirty="0">
                <a:solidFill>
                  <a:schemeClr val="bg1"/>
                </a:solidFill>
              </a:rPr>
              <a:t>HOW</a:t>
            </a:r>
            <a:r>
              <a:rPr lang="en-US" sz="4000" b="1" dirty="0">
                <a:solidFill>
                  <a:schemeClr val="bg1"/>
                </a:solidFill>
              </a:rPr>
              <a:t> OF LANCE</a:t>
            </a:r>
            <a:endParaRPr sz="4000" b="1" dirty="0">
              <a:solidFill>
                <a:schemeClr val="bg1"/>
              </a:solidFill>
            </a:endParaRPr>
          </a:p>
        </p:txBody>
      </p:sp>
      <p:sp>
        <p:nvSpPr>
          <p:cNvPr id="5" name="TextBox 4">
            <a:extLst>
              <a:ext uri="{FF2B5EF4-FFF2-40B4-BE49-F238E27FC236}">
                <a16:creationId xmlns:a16="http://schemas.microsoft.com/office/drawing/2014/main" id="{5A628EB8-ADC3-B2CA-DDB4-A1001A2CE498}"/>
              </a:ext>
            </a:extLst>
          </p:cNvPr>
          <p:cNvSpPr txBox="1"/>
          <p:nvPr/>
        </p:nvSpPr>
        <p:spPr>
          <a:xfrm>
            <a:off x="232611" y="1081495"/>
            <a:ext cx="1590339" cy="954107"/>
          </a:xfrm>
          <a:prstGeom prst="rect">
            <a:avLst/>
          </a:prstGeom>
          <a:noFill/>
        </p:spPr>
        <p:txBody>
          <a:bodyPr wrap="square">
            <a:spAutoFit/>
          </a:bodyPr>
          <a:lstStyle/>
          <a:p>
            <a:pPr marR="0" lvl="0" algn="l" rtl="0">
              <a:spcBef>
                <a:spcPts val="1200"/>
              </a:spcBef>
              <a:spcAft>
                <a:spcPts val="1200"/>
              </a:spcAft>
              <a:buClr>
                <a:schemeClr val="dk1"/>
              </a:buClr>
              <a:buSzPts val="2200"/>
            </a:pPr>
            <a:r>
              <a:rPr lang="en-US" sz="2800" b="1" dirty="0">
                <a:latin typeface="Corbel" panose="020B0503020204020204" pitchFamily="34" charset="0"/>
                <a:ea typeface="Tahoma" panose="020B0604030504040204" pitchFamily="34" charset="0"/>
                <a:cs typeface="Tahoma" panose="020B0604030504040204" pitchFamily="34" charset="0"/>
              </a:rPr>
              <a:t>Latency Defined</a:t>
            </a:r>
          </a:p>
        </p:txBody>
      </p:sp>
      <p:sp>
        <p:nvSpPr>
          <p:cNvPr id="2" name="TextBox 1">
            <a:extLst>
              <a:ext uri="{FF2B5EF4-FFF2-40B4-BE49-F238E27FC236}">
                <a16:creationId xmlns:a16="http://schemas.microsoft.com/office/drawing/2014/main" id="{788D6EA4-3D79-25EB-FCD7-5FAD34B7B406}"/>
              </a:ext>
            </a:extLst>
          </p:cNvPr>
          <p:cNvSpPr txBox="1"/>
          <p:nvPr/>
        </p:nvSpPr>
        <p:spPr>
          <a:xfrm>
            <a:off x="10034037" y="6584950"/>
            <a:ext cx="2157963" cy="307777"/>
          </a:xfrm>
          <a:prstGeom prst="rect">
            <a:avLst/>
          </a:prstGeom>
          <a:noFill/>
        </p:spPr>
        <p:txBody>
          <a:bodyPr wrap="none" rtlCol="0">
            <a:spAutoFit/>
          </a:bodyPr>
          <a:lstStyle/>
          <a:p>
            <a:r>
              <a:rPr lang="en-US" sz="1400" i="1" baseline="30000" dirty="0">
                <a:solidFill>
                  <a:schemeClr val="tx1"/>
                </a:solidFill>
                <a:latin typeface="Corbel" panose="020B0503020204020204" pitchFamily="34" charset="0"/>
                <a:ea typeface="Calibri"/>
                <a:cs typeface="Calibri"/>
                <a:sym typeface="Calibri"/>
              </a:rPr>
              <a:t>1</a:t>
            </a:r>
            <a:r>
              <a:rPr lang="en-US" dirty="0">
                <a:latin typeface="Corbel" panose="020B0503020204020204" pitchFamily="34" charset="0"/>
              </a:rPr>
              <a:t>Not part of 423-SPEC-002</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978CC38-4ECB-4336-FBD7-6C3A9BB73EC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41453" y="1202389"/>
            <a:ext cx="3749040" cy="3989690"/>
          </a:xfrm>
          <a:prstGeom prst="rect">
            <a:avLst/>
          </a:prstGeom>
        </p:spPr>
      </p:pic>
      <p:sp>
        <p:nvSpPr>
          <p:cNvPr id="3" name="Content Placeholder 2"/>
          <p:cNvSpPr>
            <a:spLocks noGrp="1"/>
          </p:cNvSpPr>
          <p:nvPr>
            <p:ph idx="1"/>
          </p:nvPr>
        </p:nvSpPr>
        <p:spPr>
          <a:xfrm>
            <a:off x="16071" y="815848"/>
            <a:ext cx="5175432" cy="1280739"/>
          </a:xfrm>
        </p:spPr>
        <p:txBody>
          <a:bodyPr>
            <a:noAutofit/>
          </a:bodyPr>
          <a:lstStyle/>
          <a:p>
            <a:pPr>
              <a:spcAft>
                <a:spcPts val="1200"/>
              </a:spcAft>
              <a:buFont typeface="Wingdings" panose="05000000000000000000" pitchFamily="2" charset="2"/>
              <a:buChar char="q"/>
            </a:pPr>
            <a:r>
              <a:rPr lang="en-US" sz="1900" dirty="0">
                <a:latin typeface="Corbel" panose="020B0503020204020204" pitchFamily="34" charset="0"/>
                <a:cs typeface="Arial" panose="020B0604020202020204" pitchFamily="34" charset="0"/>
              </a:rPr>
              <a:t>NASA Global Imagery Browse Services (GIBS)</a:t>
            </a:r>
          </a:p>
          <a:p>
            <a:pPr>
              <a:spcAft>
                <a:spcPts val="1200"/>
              </a:spcAft>
              <a:buFont typeface="Wingdings" panose="05000000000000000000" pitchFamily="2" charset="2"/>
              <a:buChar char="q"/>
            </a:pPr>
            <a:r>
              <a:rPr lang="en-US" sz="1900" dirty="0">
                <a:latin typeface="Corbel" panose="020B0503020204020204" pitchFamily="34" charset="0"/>
                <a:cs typeface="Arial" panose="020B0604020202020204" pitchFamily="34" charset="0"/>
              </a:rPr>
              <a:t>NASA Worldview</a:t>
            </a:r>
          </a:p>
          <a:p>
            <a:pPr>
              <a:spcAft>
                <a:spcPts val="1200"/>
              </a:spcAft>
              <a:buFont typeface="Wingdings" panose="05000000000000000000" pitchFamily="2" charset="2"/>
              <a:buChar char="q"/>
            </a:pPr>
            <a:r>
              <a:rPr lang="en-US" sz="1900" dirty="0">
                <a:latin typeface="Corbel" panose="020B0503020204020204" pitchFamily="34" charset="0"/>
                <a:cs typeface="Arial" panose="020B0604020202020204" pitchFamily="34" charset="0"/>
              </a:rPr>
              <a:t>NASA Fire Information for Resource Management System (FIRMS)</a:t>
            </a:r>
          </a:p>
          <a:p>
            <a:pPr marL="342900">
              <a:spcAft>
                <a:spcPts val="1200"/>
              </a:spcAft>
              <a:buFont typeface="Wingdings" panose="05000000000000000000" pitchFamily="2" charset="2"/>
              <a:buChar char="q"/>
            </a:pPr>
            <a:endParaRPr lang="en-US" sz="1900" dirty="0">
              <a:latin typeface="Corbel" panose="020B0503020204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9507A77D-D222-0040-8293-3AEB2D360D10}"/>
              </a:ext>
            </a:extLst>
          </p:cNvPr>
          <p:cNvSpPr>
            <a:spLocks noGrp="1"/>
          </p:cNvSpPr>
          <p:nvPr>
            <p:ph type="sldNum" sz="quarter"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8</a:t>
            </a:fld>
            <a:endParaRPr lang="en-US"/>
          </a:p>
        </p:txBody>
      </p:sp>
      <p:sp>
        <p:nvSpPr>
          <p:cNvPr id="8" name="Google Shape;228;p6">
            <a:extLst>
              <a:ext uri="{FF2B5EF4-FFF2-40B4-BE49-F238E27FC236}">
                <a16:creationId xmlns:a16="http://schemas.microsoft.com/office/drawing/2014/main" id="{D90951F3-8750-8581-10B8-60C56848AC2C}"/>
              </a:ext>
            </a:extLst>
          </p:cNvPr>
          <p:cNvSpPr txBox="1">
            <a:spLocks noGrp="1"/>
          </p:cNvSpPr>
          <p:nvPr>
            <p:ph type="title"/>
          </p:nvPr>
        </p:nvSpPr>
        <p:spPr>
          <a:xfrm>
            <a:off x="609599" y="0"/>
            <a:ext cx="10337417" cy="80446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3300" b="1" dirty="0">
                <a:solidFill>
                  <a:schemeClr val="bg1"/>
                </a:solidFill>
              </a:rPr>
              <a:t>Responding to the Growing Diversity of Users</a:t>
            </a:r>
            <a:endParaRPr sz="3300" b="1" dirty="0">
              <a:solidFill>
                <a:schemeClr val="bg1"/>
              </a:solidFill>
            </a:endParaRPr>
          </a:p>
        </p:txBody>
      </p:sp>
      <p:grpSp>
        <p:nvGrpSpPr>
          <p:cNvPr id="13" name="Group 12">
            <a:extLst>
              <a:ext uri="{FF2B5EF4-FFF2-40B4-BE49-F238E27FC236}">
                <a16:creationId xmlns:a16="http://schemas.microsoft.com/office/drawing/2014/main" id="{0FBA195D-BAAA-8851-E68C-0D27324FBD57}"/>
              </a:ext>
            </a:extLst>
          </p:cNvPr>
          <p:cNvGrpSpPr/>
          <p:nvPr/>
        </p:nvGrpSpPr>
        <p:grpSpPr>
          <a:xfrm>
            <a:off x="105000" y="5175057"/>
            <a:ext cx="12000780" cy="1377777"/>
            <a:chOff x="105000" y="5083616"/>
            <a:chExt cx="12000780" cy="1377777"/>
          </a:xfrm>
        </p:grpSpPr>
        <p:pic>
          <p:nvPicPr>
            <p:cNvPr id="27" name="Google Shape;381;p68">
              <a:extLst>
                <a:ext uri="{FF2B5EF4-FFF2-40B4-BE49-F238E27FC236}">
                  <a16:creationId xmlns:a16="http://schemas.microsoft.com/office/drawing/2014/main" id="{3088A970-035E-4DD1-8910-1533CB42843A}"/>
                </a:ext>
              </a:extLst>
            </p:cNvPr>
            <p:cNvPicPr preferRelativeResize="0">
              <a:picLocks noChangeAspect="1"/>
            </p:cNvPicPr>
            <p:nvPr/>
          </p:nvPicPr>
          <p:blipFill>
            <a:blip r:embed="rId4" cstate="email">
              <a:alphaModFix/>
              <a:extLst>
                <a:ext uri="{28A0092B-C50C-407E-A947-70E740481C1C}">
                  <a14:useLocalDpi xmlns:a14="http://schemas.microsoft.com/office/drawing/2010/main"/>
                </a:ext>
              </a:extLst>
            </a:blip>
            <a:stretch>
              <a:fillRect/>
            </a:stretch>
          </p:blipFill>
          <p:spPr>
            <a:xfrm>
              <a:off x="10818398" y="5083616"/>
              <a:ext cx="1287382" cy="914400"/>
            </a:xfrm>
            <a:prstGeom prst="rect">
              <a:avLst/>
            </a:prstGeom>
            <a:noFill/>
            <a:ln>
              <a:noFill/>
            </a:ln>
            <a:effectLst>
              <a:reflection blurRad="6350" stA="52000" endPos="35000" dir="5400000" fadeDir="5400012" sy="-100000" algn="bl" rotWithShape="0"/>
            </a:effectLst>
          </p:spPr>
        </p:pic>
        <p:pic>
          <p:nvPicPr>
            <p:cNvPr id="26" name="Google Shape;382;p68">
              <a:extLst>
                <a:ext uri="{FF2B5EF4-FFF2-40B4-BE49-F238E27FC236}">
                  <a16:creationId xmlns:a16="http://schemas.microsoft.com/office/drawing/2014/main" id="{EF99830A-B49F-43DB-9DF1-66ED429A78B7}"/>
                </a:ext>
              </a:extLst>
            </p:cNvPr>
            <p:cNvPicPr preferRelativeResize="0">
              <a:picLocks noChangeAspect="1"/>
            </p:cNvPicPr>
            <p:nvPr/>
          </p:nvPicPr>
          <p:blipFill>
            <a:blip r:embed="rId5" cstate="email">
              <a:alphaModFix/>
              <a:extLst>
                <a:ext uri="{28A0092B-C50C-407E-A947-70E740481C1C}">
                  <a14:useLocalDpi xmlns:a14="http://schemas.microsoft.com/office/drawing/2010/main"/>
                </a:ext>
              </a:extLst>
            </a:blip>
            <a:stretch>
              <a:fillRect/>
            </a:stretch>
          </p:blipFill>
          <p:spPr>
            <a:xfrm>
              <a:off x="9659637" y="5484135"/>
              <a:ext cx="1287380" cy="914400"/>
            </a:xfrm>
            <a:prstGeom prst="rect">
              <a:avLst/>
            </a:prstGeom>
            <a:noFill/>
            <a:ln>
              <a:noFill/>
            </a:ln>
            <a:effectLst>
              <a:outerShdw blurRad="57150" dist="19050" dir="5400000" algn="bl" rotWithShape="0">
                <a:srgbClr val="000000">
                  <a:alpha val="50000"/>
                </a:srgbClr>
              </a:outerShdw>
              <a:reflection blurRad="6350" stA="52000" endPos="35000" dir="5400000" fadeDir="5400012" sy="-100000" algn="bl" rotWithShape="0"/>
            </a:effectLst>
          </p:spPr>
        </p:pic>
        <p:pic>
          <p:nvPicPr>
            <p:cNvPr id="11" name="Picture 10">
              <a:extLst>
                <a:ext uri="{FF2B5EF4-FFF2-40B4-BE49-F238E27FC236}">
                  <a16:creationId xmlns:a16="http://schemas.microsoft.com/office/drawing/2014/main" id="{4B06FFAE-5F6C-2C0B-3096-FFDB32244735}"/>
                </a:ext>
              </a:extLst>
            </p:cNvPr>
            <p:cNvPicPr>
              <a:picLocks/>
            </p:cNvPicPr>
            <p:nvPr/>
          </p:nvPicPr>
          <p:blipFill rotWithShape="1">
            <a:blip r:embed="rId6" cstate="email">
              <a:extLst>
                <a:ext uri="{28A0092B-C50C-407E-A947-70E740481C1C}">
                  <a14:useLocalDpi xmlns:a14="http://schemas.microsoft.com/office/drawing/2010/main"/>
                </a:ext>
              </a:extLst>
            </a:blip>
            <a:srcRect/>
            <a:stretch/>
          </p:blipFill>
          <p:spPr>
            <a:xfrm>
              <a:off x="8454921" y="5141858"/>
              <a:ext cx="1453896" cy="914400"/>
            </a:xfrm>
            <a:prstGeom prst="rect">
              <a:avLst/>
            </a:prstGeom>
            <a:effectLst>
              <a:reflection blurRad="6350" stA="52000" endA="300" endPos="35000" dir="5400000" sy="-100000" algn="bl" rotWithShape="0"/>
            </a:effectLst>
          </p:spPr>
        </p:pic>
        <p:pic>
          <p:nvPicPr>
            <p:cNvPr id="36" name="Picture 35">
              <a:extLst>
                <a:ext uri="{FF2B5EF4-FFF2-40B4-BE49-F238E27FC236}">
                  <a16:creationId xmlns:a16="http://schemas.microsoft.com/office/drawing/2014/main" id="{CD87F248-1F5A-4FFB-8A51-FD348CEC441C}"/>
                </a:ext>
              </a:extLst>
            </p:cNvPr>
            <p:cNvPicPr>
              <a:picLocks/>
            </p:cNvPicPr>
            <p:nvPr/>
          </p:nvPicPr>
          <p:blipFill rotWithShape="1">
            <a:blip r:embed="rId7" cstate="email">
              <a:extLst>
                <a:ext uri="{28A0092B-C50C-407E-A947-70E740481C1C}">
                  <a14:useLocalDpi xmlns:a14="http://schemas.microsoft.com/office/drawing/2010/main"/>
                </a:ext>
              </a:extLst>
            </a:blip>
            <a:srcRect/>
            <a:stretch/>
          </p:blipFill>
          <p:spPr>
            <a:xfrm>
              <a:off x="7189243" y="5452985"/>
              <a:ext cx="1289304" cy="1008408"/>
            </a:xfrm>
            <a:prstGeom prst="rect">
              <a:avLst/>
            </a:prstGeom>
            <a:effectLst>
              <a:reflection blurRad="6350" stA="52000" endA="300" endPos="35000" dir="5400000" sy="-100000" algn="bl" rotWithShape="0"/>
            </a:effectLst>
          </p:spPr>
        </p:pic>
        <p:pic>
          <p:nvPicPr>
            <p:cNvPr id="35" name="Picture 34">
              <a:extLst>
                <a:ext uri="{FF2B5EF4-FFF2-40B4-BE49-F238E27FC236}">
                  <a16:creationId xmlns:a16="http://schemas.microsoft.com/office/drawing/2014/main" id="{9A75B748-3DE8-4CDE-B9C3-DD4D12BC3F8F}"/>
                </a:ext>
              </a:extLst>
            </p:cNvPr>
            <p:cNvPicPr>
              <a:picLocks/>
            </p:cNvPicPr>
            <p:nvPr/>
          </p:nvPicPr>
          <p:blipFill rotWithShape="1">
            <a:blip r:embed="rId8" cstate="email">
              <a:extLst>
                <a:ext uri="{28A0092B-C50C-407E-A947-70E740481C1C}">
                  <a14:useLocalDpi xmlns:a14="http://schemas.microsoft.com/office/drawing/2010/main"/>
                </a:ext>
              </a:extLst>
            </a:blip>
            <a:srcRect/>
            <a:stretch/>
          </p:blipFill>
          <p:spPr>
            <a:xfrm>
              <a:off x="6008509" y="5085396"/>
              <a:ext cx="1289304" cy="914400"/>
            </a:xfrm>
            <a:prstGeom prst="rect">
              <a:avLst/>
            </a:prstGeom>
            <a:effectLst>
              <a:reflection blurRad="6350" stA="52000" endA="300" endPos="35000" dir="5400000" sy="-100000" algn="bl" rotWithShape="0"/>
            </a:effectLst>
          </p:spPr>
        </p:pic>
        <p:pic>
          <p:nvPicPr>
            <p:cNvPr id="34" name="Picture 33">
              <a:extLst>
                <a:ext uri="{FF2B5EF4-FFF2-40B4-BE49-F238E27FC236}">
                  <a16:creationId xmlns:a16="http://schemas.microsoft.com/office/drawing/2014/main" id="{58586026-8AB3-4CAA-AB7C-6EABDAA18C18}"/>
                </a:ext>
              </a:extLst>
            </p:cNvPr>
            <p:cNvPicPr>
              <a:picLocks/>
            </p:cNvPicPr>
            <p:nvPr/>
          </p:nvPicPr>
          <p:blipFill>
            <a:blip r:embed="rId9" cstate="email">
              <a:extLst>
                <a:ext uri="{28A0092B-C50C-407E-A947-70E740481C1C}">
                  <a14:useLocalDpi xmlns:a14="http://schemas.microsoft.com/office/drawing/2010/main"/>
                </a:ext>
              </a:extLst>
            </a:blip>
            <a:stretch>
              <a:fillRect/>
            </a:stretch>
          </p:blipFill>
          <p:spPr>
            <a:xfrm>
              <a:off x="4857775" y="5469877"/>
              <a:ext cx="1289304" cy="914400"/>
            </a:xfrm>
            <a:prstGeom prst="rect">
              <a:avLst/>
            </a:prstGeom>
            <a:effectLst>
              <a:reflection blurRad="6350" stA="52000" endA="300" endPos="35000" dir="5400000" sy="-100000" algn="bl" rotWithShape="0"/>
            </a:effectLst>
          </p:spPr>
        </p:pic>
        <p:pic>
          <p:nvPicPr>
            <p:cNvPr id="33" name="Picture 3" descr="Barley field-2007-02-22(large).jpg">
              <a:hlinkClick r:id="rId10" tooltip="File:Barley field-2007-02-22(large).jpg"/>
              <a:extLst>
                <a:ext uri="{FF2B5EF4-FFF2-40B4-BE49-F238E27FC236}">
                  <a16:creationId xmlns:a16="http://schemas.microsoft.com/office/drawing/2014/main" id="{F6F88DB3-5661-45F0-9A4B-05828825F713}"/>
                </a:ext>
              </a:extLst>
            </p:cNvPr>
            <p:cNvPicPr>
              <a:picLocks noChangeArrowheads="1"/>
            </p:cNvPicPr>
            <p:nvPr/>
          </p:nvPicPr>
          <p:blipFill rotWithShape="1">
            <a:blip r:embed="rId11" cstate="email">
              <a:extLst>
                <a:ext uri="{28A0092B-C50C-407E-A947-70E740481C1C}">
                  <a14:useLocalDpi xmlns:a14="http://schemas.microsoft.com/office/drawing/2010/main"/>
                </a:ext>
              </a:extLst>
            </a:blip>
            <a:srcRect/>
            <a:stretch/>
          </p:blipFill>
          <p:spPr bwMode="auto">
            <a:xfrm>
              <a:off x="3692511" y="5085396"/>
              <a:ext cx="1289304" cy="914400"/>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29" name="Picture 28">
              <a:extLst>
                <a:ext uri="{FF2B5EF4-FFF2-40B4-BE49-F238E27FC236}">
                  <a16:creationId xmlns:a16="http://schemas.microsoft.com/office/drawing/2014/main" id="{019C70E5-B7D5-4250-A1F0-340A9DBBFDF6}"/>
                </a:ext>
              </a:extLst>
            </p:cNvPr>
            <p:cNvPicPr>
              <a:picLocks/>
            </p:cNvPicPr>
            <p:nvPr/>
          </p:nvPicPr>
          <p:blipFill rotWithShape="1">
            <a:blip r:embed="rId12" cstate="email">
              <a:extLst>
                <a:ext uri="{28A0092B-C50C-407E-A947-70E740481C1C}">
                  <a14:useLocalDpi xmlns:a14="http://schemas.microsoft.com/office/drawing/2010/main"/>
                </a:ext>
              </a:extLst>
            </a:blip>
            <a:srcRect/>
            <a:stretch/>
          </p:blipFill>
          <p:spPr>
            <a:xfrm>
              <a:off x="2500559" y="5444780"/>
              <a:ext cx="1289304" cy="914400"/>
            </a:xfrm>
            <a:prstGeom prst="rect">
              <a:avLst/>
            </a:prstGeom>
            <a:effectLst>
              <a:reflection blurRad="6350" stA="52000" endA="300" endPos="35000" dir="5400000" sy="-100000" algn="bl" rotWithShape="0"/>
            </a:effectLst>
          </p:spPr>
        </p:pic>
        <p:pic>
          <p:nvPicPr>
            <p:cNvPr id="7" name="Picture 6">
              <a:extLst>
                <a:ext uri="{FF2B5EF4-FFF2-40B4-BE49-F238E27FC236}">
                  <a16:creationId xmlns:a16="http://schemas.microsoft.com/office/drawing/2014/main" id="{3BE5F855-9BEA-E76A-7B66-1DA4F2867A0C}"/>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1329034" y="5114106"/>
              <a:ext cx="1289304" cy="838505"/>
            </a:xfrm>
            <a:prstGeom prst="rect">
              <a:avLst/>
            </a:prstGeom>
            <a:effectLst>
              <a:reflection blurRad="6350" stA="52000" endPos="35000" dir="5400000" sy="-100000" algn="bl" rotWithShape="0"/>
            </a:effectLst>
          </p:spPr>
        </p:pic>
        <p:pic>
          <p:nvPicPr>
            <p:cNvPr id="18" name="Google Shape;375;p68">
              <a:extLst>
                <a:ext uri="{FF2B5EF4-FFF2-40B4-BE49-F238E27FC236}">
                  <a16:creationId xmlns:a16="http://schemas.microsoft.com/office/drawing/2014/main" id="{B0A92443-82BD-4348-8834-A7208B206288}"/>
                </a:ext>
              </a:extLst>
            </p:cNvPr>
            <p:cNvPicPr preferRelativeResize="0">
              <a:picLocks/>
            </p:cNvPicPr>
            <p:nvPr/>
          </p:nvPicPr>
          <p:blipFill rotWithShape="1">
            <a:blip r:embed="rId14" cstate="email">
              <a:alphaModFix/>
              <a:extLst>
                <a:ext uri="{28A0092B-C50C-407E-A947-70E740481C1C}">
                  <a14:useLocalDpi xmlns:a14="http://schemas.microsoft.com/office/drawing/2010/main"/>
                </a:ext>
              </a:extLst>
            </a:blip>
            <a:srcRect/>
            <a:stretch/>
          </p:blipFill>
          <p:spPr>
            <a:xfrm>
              <a:off x="105000" y="5377962"/>
              <a:ext cx="1289304" cy="914400"/>
            </a:xfrm>
            <a:prstGeom prst="rect">
              <a:avLst/>
            </a:prstGeom>
            <a:noFill/>
            <a:ln>
              <a:noFill/>
            </a:ln>
            <a:effectLst>
              <a:outerShdw blurRad="57150" dist="19050" dir="5400000" algn="bl" rotWithShape="0">
                <a:srgbClr val="000000">
                  <a:alpha val="50000"/>
                </a:srgbClr>
              </a:outerShdw>
              <a:reflection blurRad="6350" stA="52000" endPos="35000" dir="5400000" fadeDir="5400012" sy="-100000" algn="bl" rotWithShape="0"/>
            </a:effectLst>
          </p:spPr>
        </p:pic>
      </p:grpSp>
      <p:pic>
        <p:nvPicPr>
          <p:cNvPr id="20" name="Picture 19">
            <a:extLst>
              <a:ext uri="{FF2B5EF4-FFF2-40B4-BE49-F238E27FC236}">
                <a16:creationId xmlns:a16="http://schemas.microsoft.com/office/drawing/2014/main" id="{C08C26EE-A0CD-BAF2-A83A-E304735238E9}"/>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69126" y="2579919"/>
            <a:ext cx="4114800" cy="2011713"/>
          </a:xfrm>
          <a:prstGeom prst="rect">
            <a:avLst/>
          </a:prstGeom>
        </p:spPr>
      </p:pic>
      <p:pic>
        <p:nvPicPr>
          <p:cNvPr id="22" name="Picture 21">
            <a:extLst>
              <a:ext uri="{FF2B5EF4-FFF2-40B4-BE49-F238E27FC236}">
                <a16:creationId xmlns:a16="http://schemas.microsoft.com/office/drawing/2014/main" id="{49CD158B-2CDD-59BE-F164-5998C054FF4F}"/>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8061882" y="2645881"/>
            <a:ext cx="4114800" cy="2008022"/>
          </a:xfrm>
          <a:prstGeom prst="rect">
            <a:avLst/>
          </a:prstGeom>
        </p:spPr>
      </p:pic>
    </p:spTree>
    <p:extLst>
      <p:ext uri="{BB962C8B-B14F-4D97-AF65-F5344CB8AC3E}">
        <p14:creationId xmlns:p14="http://schemas.microsoft.com/office/powerpoint/2010/main" val="38308419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B4B12FF3-C92E-49A6-B2E6-A84144E2389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86200" y="831390"/>
            <a:ext cx="4489326" cy="5852160"/>
          </a:xfrm>
          <a:prstGeom prst="rect">
            <a:avLst/>
          </a:prstGeom>
        </p:spPr>
      </p:pic>
      <p:pic>
        <p:nvPicPr>
          <p:cNvPr id="31" name="Picture 30">
            <a:extLst>
              <a:ext uri="{FF2B5EF4-FFF2-40B4-BE49-F238E27FC236}">
                <a16:creationId xmlns:a16="http://schemas.microsoft.com/office/drawing/2014/main" id="{70585EFB-7BA3-42AF-AA3F-C8CEE09288E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784840" y="1005840"/>
            <a:ext cx="1280160" cy="1280160"/>
          </a:xfrm>
          <a:prstGeom prst="rect">
            <a:avLst/>
          </a:prstGeom>
        </p:spPr>
      </p:pic>
      <p:sp>
        <p:nvSpPr>
          <p:cNvPr id="37" name="Rectangle 36">
            <a:extLst>
              <a:ext uri="{FF2B5EF4-FFF2-40B4-BE49-F238E27FC236}">
                <a16:creationId xmlns:a16="http://schemas.microsoft.com/office/drawing/2014/main" id="{E35CBAB4-532D-45CF-BC0E-97E03EA903FF}"/>
              </a:ext>
            </a:extLst>
          </p:cNvPr>
          <p:cNvSpPr/>
          <p:nvPr/>
        </p:nvSpPr>
        <p:spPr bwMode="auto">
          <a:xfrm>
            <a:off x="5486401" y="2118583"/>
            <a:ext cx="2209800" cy="167417"/>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38" name="Rectangle 37">
            <a:extLst>
              <a:ext uri="{FF2B5EF4-FFF2-40B4-BE49-F238E27FC236}">
                <a16:creationId xmlns:a16="http://schemas.microsoft.com/office/drawing/2014/main" id="{DDF07BAC-C690-4A58-BEF5-46A44817792C}"/>
              </a:ext>
            </a:extLst>
          </p:cNvPr>
          <p:cNvSpPr/>
          <p:nvPr/>
        </p:nvSpPr>
        <p:spPr bwMode="auto">
          <a:xfrm>
            <a:off x="4038600" y="5199757"/>
            <a:ext cx="1905001" cy="768812"/>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grpSp>
        <p:nvGrpSpPr>
          <p:cNvPr id="4" name="Group 3">
            <a:extLst>
              <a:ext uri="{FF2B5EF4-FFF2-40B4-BE49-F238E27FC236}">
                <a16:creationId xmlns:a16="http://schemas.microsoft.com/office/drawing/2014/main" id="{8661AD50-7083-40CC-AF02-9D41FA76A039}"/>
              </a:ext>
            </a:extLst>
          </p:cNvPr>
          <p:cNvGrpSpPr/>
          <p:nvPr/>
        </p:nvGrpSpPr>
        <p:grpSpPr>
          <a:xfrm>
            <a:off x="4038599" y="4003948"/>
            <a:ext cx="8147583" cy="2286000"/>
            <a:chOff x="4038599" y="4003948"/>
            <a:chExt cx="8147583" cy="2286000"/>
          </a:xfrm>
        </p:grpSpPr>
        <p:sp>
          <p:nvSpPr>
            <p:cNvPr id="36" name="Rectangle 35">
              <a:extLst>
                <a:ext uri="{FF2B5EF4-FFF2-40B4-BE49-F238E27FC236}">
                  <a16:creationId xmlns:a16="http://schemas.microsoft.com/office/drawing/2014/main" id="{E1ADF924-2320-40D9-91B6-FB4C22EA9534}"/>
                </a:ext>
              </a:extLst>
            </p:cNvPr>
            <p:cNvSpPr/>
            <p:nvPr/>
          </p:nvSpPr>
          <p:spPr bwMode="auto">
            <a:xfrm>
              <a:off x="4038599" y="4114800"/>
              <a:ext cx="1066801" cy="863166"/>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pic>
          <p:nvPicPr>
            <p:cNvPr id="3" name="Picture 2">
              <a:extLst>
                <a:ext uri="{FF2B5EF4-FFF2-40B4-BE49-F238E27FC236}">
                  <a16:creationId xmlns:a16="http://schemas.microsoft.com/office/drawing/2014/main" id="{13B36018-8064-498D-BFC4-EA5EB929CB7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43919" y="4003948"/>
              <a:ext cx="5942263" cy="2286000"/>
            </a:xfrm>
            <a:prstGeom prst="rect">
              <a:avLst/>
            </a:prstGeom>
          </p:spPr>
        </p:pic>
      </p:grpSp>
      <p:sp>
        <p:nvSpPr>
          <p:cNvPr id="8" name="Google Shape;228;p6">
            <a:extLst>
              <a:ext uri="{FF2B5EF4-FFF2-40B4-BE49-F238E27FC236}">
                <a16:creationId xmlns:a16="http://schemas.microsoft.com/office/drawing/2014/main" id="{364B5867-DF34-2F86-8E8E-A3A5DD4FBFD3}"/>
              </a:ext>
            </a:extLst>
          </p:cNvPr>
          <p:cNvSpPr txBox="1">
            <a:spLocks noGrp="1"/>
          </p:cNvSpPr>
          <p:nvPr>
            <p:ph type="title"/>
          </p:nvPr>
        </p:nvSpPr>
        <p:spPr>
          <a:xfrm>
            <a:off x="609599" y="0"/>
            <a:ext cx="10337417" cy="80446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3300" b="1" dirty="0">
                <a:solidFill>
                  <a:schemeClr val="bg1"/>
                </a:solidFill>
              </a:rPr>
              <a:t>Responding to the Growing Diversity of Users</a:t>
            </a:r>
            <a:endParaRPr sz="3300" b="1" dirty="0">
              <a:solidFill>
                <a:schemeClr val="bg1"/>
              </a:solidFill>
            </a:endParaRPr>
          </a:p>
        </p:txBody>
      </p:sp>
      <p:sp>
        <p:nvSpPr>
          <p:cNvPr id="9" name="TextBox 8">
            <a:extLst>
              <a:ext uri="{FF2B5EF4-FFF2-40B4-BE49-F238E27FC236}">
                <a16:creationId xmlns:a16="http://schemas.microsoft.com/office/drawing/2014/main" id="{BB745264-00AA-82AD-31EC-255760E5D8A7}"/>
              </a:ext>
            </a:extLst>
          </p:cNvPr>
          <p:cNvSpPr txBox="1"/>
          <p:nvPr/>
        </p:nvSpPr>
        <p:spPr>
          <a:xfrm>
            <a:off x="232611" y="1081495"/>
            <a:ext cx="3653589" cy="1384995"/>
          </a:xfrm>
          <a:prstGeom prst="rect">
            <a:avLst/>
          </a:prstGeom>
          <a:noFill/>
        </p:spPr>
        <p:txBody>
          <a:bodyPr wrap="square">
            <a:spAutoFit/>
          </a:bodyPr>
          <a:lstStyle/>
          <a:p>
            <a:pPr marR="0" lvl="0" algn="l" rtl="0">
              <a:spcBef>
                <a:spcPts val="1200"/>
              </a:spcBef>
              <a:spcAft>
                <a:spcPts val="1200"/>
              </a:spcAft>
              <a:buClr>
                <a:schemeClr val="dk1"/>
              </a:buClr>
              <a:buSzPts val="2200"/>
            </a:pPr>
            <a:r>
              <a:rPr lang="en-US" sz="2800" b="1" dirty="0">
                <a:latin typeface="Corbel" panose="020B0503020204020204" pitchFamily="34" charset="0"/>
                <a:ea typeface="Tahoma" panose="020B0604030504040204" pitchFamily="34" charset="0"/>
                <a:cs typeface="Tahoma" panose="020B0604030504040204" pitchFamily="34" charset="0"/>
              </a:rPr>
              <a:t>Global Imagery Browse Services (GIBS)</a:t>
            </a:r>
          </a:p>
        </p:txBody>
      </p:sp>
    </p:spTree>
    <p:extLst>
      <p:ext uri="{BB962C8B-B14F-4D97-AF65-F5344CB8AC3E}">
        <p14:creationId xmlns:p14="http://schemas.microsoft.com/office/powerpoint/2010/main" val="4264349116"/>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Effect transition="in" filter="fade">
                                      <p:cBhvr>
                                        <p:cTn id="9" dur="500"/>
                                        <p:tgtEl>
                                          <p:spTgt spid="2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p:cTn id="12" dur="500" fill="hold"/>
                                        <p:tgtEl>
                                          <p:spTgt spid="37"/>
                                        </p:tgtEl>
                                        <p:attrNameLst>
                                          <p:attrName>ppt_w</p:attrName>
                                        </p:attrNameLst>
                                      </p:cBhvr>
                                      <p:tavLst>
                                        <p:tav tm="0">
                                          <p:val>
                                            <p:fltVal val="0"/>
                                          </p:val>
                                        </p:tav>
                                        <p:tav tm="100000">
                                          <p:val>
                                            <p:strVal val="#ppt_w"/>
                                          </p:val>
                                        </p:tav>
                                      </p:tavLst>
                                    </p:anim>
                                    <p:anim calcmode="lin" valueType="num">
                                      <p:cBhvr>
                                        <p:cTn id="13" dur="500" fill="hold"/>
                                        <p:tgtEl>
                                          <p:spTgt spid="37"/>
                                        </p:tgtEl>
                                        <p:attrNameLst>
                                          <p:attrName>ppt_h</p:attrName>
                                        </p:attrNameLst>
                                      </p:cBhvr>
                                      <p:tavLst>
                                        <p:tav tm="0">
                                          <p:val>
                                            <p:fltVal val="0"/>
                                          </p:val>
                                        </p:tav>
                                        <p:tav tm="100000">
                                          <p:val>
                                            <p:strVal val="#ppt_h"/>
                                          </p:val>
                                        </p:tav>
                                      </p:tavLst>
                                    </p:anim>
                                    <p:animEffect transition="in" filter="fade">
                                      <p:cBhvr>
                                        <p:cTn id="14" dur="500"/>
                                        <p:tgtEl>
                                          <p:spTgt spid="3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p:cTn id="17" dur="500" fill="hold"/>
                                        <p:tgtEl>
                                          <p:spTgt spid="38"/>
                                        </p:tgtEl>
                                        <p:attrNameLst>
                                          <p:attrName>ppt_w</p:attrName>
                                        </p:attrNameLst>
                                      </p:cBhvr>
                                      <p:tavLst>
                                        <p:tav tm="0">
                                          <p:val>
                                            <p:fltVal val="0"/>
                                          </p:val>
                                        </p:tav>
                                        <p:tav tm="100000">
                                          <p:val>
                                            <p:strVal val="#ppt_w"/>
                                          </p:val>
                                        </p:tav>
                                      </p:tavLst>
                                    </p:anim>
                                    <p:anim calcmode="lin" valueType="num">
                                      <p:cBhvr>
                                        <p:cTn id="18" dur="500" fill="hold"/>
                                        <p:tgtEl>
                                          <p:spTgt spid="38"/>
                                        </p:tgtEl>
                                        <p:attrNameLst>
                                          <p:attrName>ppt_h</p:attrName>
                                        </p:attrNameLst>
                                      </p:cBhvr>
                                      <p:tavLst>
                                        <p:tav tm="0">
                                          <p:val>
                                            <p:fltVal val="0"/>
                                          </p:val>
                                        </p:tav>
                                        <p:tav tm="100000">
                                          <p:val>
                                            <p:strVal val="#ppt_h"/>
                                          </p:val>
                                        </p:tav>
                                      </p:tavLst>
                                    </p:anim>
                                    <p:animEffect transition="in" filter="fade">
                                      <p:cBhvr>
                                        <p:cTn id="19" dur="500"/>
                                        <p:tgtEl>
                                          <p:spTgt spid="38"/>
                                        </p:tgtEl>
                                      </p:cBhvr>
                                    </p:animEffect>
                                  </p:childTnLst>
                                </p:cTn>
                              </p:par>
                              <p:par>
                                <p:cTn id="20" presetID="53" presetClass="entr" presetSubtype="16"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 calcmode="lin" valueType="num">
                                      <p:cBhvr>
                                        <p:cTn id="22" dur="500" fill="hold"/>
                                        <p:tgtEl>
                                          <p:spTgt spid="31"/>
                                        </p:tgtEl>
                                        <p:attrNameLst>
                                          <p:attrName>ppt_w</p:attrName>
                                        </p:attrNameLst>
                                      </p:cBhvr>
                                      <p:tavLst>
                                        <p:tav tm="0">
                                          <p:val>
                                            <p:fltVal val="0"/>
                                          </p:val>
                                        </p:tav>
                                        <p:tav tm="100000">
                                          <p:val>
                                            <p:strVal val="#ppt_w"/>
                                          </p:val>
                                        </p:tav>
                                      </p:tavLst>
                                    </p:anim>
                                    <p:anim calcmode="lin" valueType="num">
                                      <p:cBhvr>
                                        <p:cTn id="23" dur="500" fill="hold"/>
                                        <p:tgtEl>
                                          <p:spTgt spid="31"/>
                                        </p:tgtEl>
                                        <p:attrNameLst>
                                          <p:attrName>ppt_h</p:attrName>
                                        </p:attrNameLst>
                                      </p:cBhvr>
                                      <p:tavLst>
                                        <p:tav tm="0">
                                          <p:val>
                                            <p:fltVal val="0"/>
                                          </p:val>
                                        </p:tav>
                                        <p:tav tm="100000">
                                          <p:val>
                                            <p:strVal val="#ppt_h"/>
                                          </p:val>
                                        </p:tav>
                                      </p:tavLst>
                                    </p:anim>
                                    <p:animEffect transition="in" filter="fade">
                                      <p:cBhvr>
                                        <p:cTn id="24" dur="500"/>
                                        <p:tgtEl>
                                          <p:spTgt spid="31"/>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500" fill="hold"/>
                                        <p:tgtEl>
                                          <p:spTgt spid="4"/>
                                        </p:tgtEl>
                                        <p:attrNameLst>
                                          <p:attrName>ppt_w</p:attrName>
                                        </p:attrNameLst>
                                      </p:cBhvr>
                                      <p:tavLst>
                                        <p:tav tm="0">
                                          <p:val>
                                            <p:fltVal val="0"/>
                                          </p:val>
                                        </p:tav>
                                        <p:tav tm="100000">
                                          <p:val>
                                            <p:strVal val="#ppt_w"/>
                                          </p:val>
                                        </p:tav>
                                      </p:tavLst>
                                    </p:anim>
                                    <p:anim calcmode="lin" valueType="num">
                                      <p:cBhvr>
                                        <p:cTn id="30" dur="500" fill="hold"/>
                                        <p:tgtEl>
                                          <p:spTgt spid="4"/>
                                        </p:tgtEl>
                                        <p:attrNameLst>
                                          <p:attrName>ppt_h</p:attrName>
                                        </p:attrNameLst>
                                      </p:cBhvr>
                                      <p:tavLst>
                                        <p:tav tm="0">
                                          <p:val>
                                            <p:fltVal val="0"/>
                                          </p:val>
                                        </p:tav>
                                        <p:tav tm="100000">
                                          <p:val>
                                            <p:strVal val="#ppt_h"/>
                                          </p:val>
                                        </p:tav>
                                      </p:tavLst>
                                    </p:anim>
                                    <p:animEffect transition="in" filter="fade">
                                      <p:cBhvr>
                                        <p:cTn id="3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Lst>
  </p:timing>
</p:sld>
</file>

<file path=ppt/theme/theme1.xml><?xml version="1.0" encoding="utf-8"?>
<a:theme xmlns:a="http://schemas.openxmlformats.org/drawingml/2006/main" name="MTBS_BlackTemplate">
  <a:themeElements>
    <a:clrScheme name="MTBS_Black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4688</TotalTime>
  <Words>4098</Words>
  <Application>Microsoft Office PowerPoint</Application>
  <PresentationFormat>Widescreen</PresentationFormat>
  <Paragraphs>438</Paragraphs>
  <Slides>33</Slides>
  <Notes>33</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33</vt:i4>
      </vt:variant>
    </vt:vector>
  </HeadingPairs>
  <TitlesOfParts>
    <vt:vector size="45" baseType="lpstr">
      <vt:lpstr>Corbel</vt:lpstr>
      <vt:lpstr>Arial Narrow</vt:lpstr>
      <vt:lpstr>Tahoma</vt:lpstr>
      <vt:lpstr>Roboto</vt:lpstr>
      <vt:lpstr>Arial</vt:lpstr>
      <vt:lpstr>Source Serif Pro</vt:lpstr>
      <vt:lpstr>Open Sans</vt:lpstr>
      <vt:lpstr>Wingdings</vt:lpstr>
      <vt:lpstr>Calibri</vt:lpstr>
      <vt:lpstr>Lato</vt:lpstr>
      <vt:lpstr>Noto Sans Symbols</vt:lpstr>
      <vt:lpstr>MTBS_BlackTemplate</vt:lpstr>
      <vt:lpstr>The Evolution of NASA’s Land, Atmosphere Near real-time Capability for Earth Observing Systems (LANCE) to Support an Increasingly Diverse Range of User Needs </vt:lpstr>
      <vt:lpstr>OVERVIEW</vt:lpstr>
      <vt:lpstr>Why and How of LANCE</vt:lpstr>
      <vt:lpstr>WHY AND HOW OF LANCE</vt:lpstr>
      <vt:lpstr>WHY AND HOW OF LANCE</vt:lpstr>
      <vt:lpstr>WHY AND HOW OF LANCE</vt:lpstr>
      <vt:lpstr>WHY AND HOW OF LANCE</vt:lpstr>
      <vt:lpstr>Responding to the Growing Diversity of Users</vt:lpstr>
      <vt:lpstr>Responding to the Growing Diversity of Users</vt:lpstr>
      <vt:lpstr>Responding to the Growing Diversity of Users</vt:lpstr>
      <vt:lpstr>Responding to the Growing Diversity of Users</vt:lpstr>
      <vt:lpstr>Responding to the Growing Diversity of Users</vt:lpstr>
      <vt:lpstr>Responding to the Growing Diversity of Users</vt:lpstr>
      <vt:lpstr>Responding to the Growing Diversity of Users</vt:lpstr>
      <vt:lpstr>Responding to the Growing Diversity of Users</vt:lpstr>
      <vt:lpstr>PowerPoint Presentation</vt:lpstr>
      <vt:lpstr>LANCE USer Metrics - 1 Nov 2022 - 14 June 2023</vt:lpstr>
      <vt:lpstr>User Driven Guidance &amp; Partnerships</vt:lpstr>
      <vt:lpstr>User Driven Guidance &amp; Partnerships</vt:lpstr>
      <vt:lpstr>User Driven Guidance &amp; Partnerships</vt:lpstr>
      <vt:lpstr>User Driven Guidance &amp; Partnerships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Wildfires in Chile</vt:lpstr>
      <vt:lpstr>Canadian Wildfires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LANCE: Metrics, Impacts, Outreach </dc:title>
  <dc:creator>Quayle, Brad -FS</dc:creator>
  <cp:lastModifiedBy>Trakas, Diane E. (GSFC-423.0)[ASRC FEDERAL SYSTEM SOLUTIONS]</cp:lastModifiedBy>
  <cp:revision>42</cp:revision>
  <dcterms:created xsi:type="dcterms:W3CDTF">2016-06-13T15:15:20Z</dcterms:created>
  <dcterms:modified xsi:type="dcterms:W3CDTF">2023-07-03T15:29:43Z</dcterms:modified>
</cp:coreProperties>
</file>