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7" r:id="rId6"/>
    <p:sldId id="260" r:id="rId7"/>
    <p:sldId id="268" r:id="rId8"/>
    <p:sldId id="261" r:id="rId9"/>
    <p:sldId id="270" r:id="rId10"/>
    <p:sldId id="262" r:id="rId11"/>
    <p:sldId id="273" r:id="rId12"/>
    <p:sldId id="274" r:id="rId13"/>
    <p:sldId id="276" r:id="rId14"/>
    <p:sldId id="271" r:id="rId15"/>
    <p:sldId id="272" r:id="rId16"/>
    <p:sldId id="269" r:id="rId17"/>
    <p:sldId id="275" r:id="rId18"/>
    <p:sldId id="264" r:id="rId19"/>
    <p:sldId id="265"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6" d="100"/>
          <a:sy n="156" d="100"/>
        </p:scale>
        <p:origin x="44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F3294-9A8C-4F68-B843-648C5BBE6067}"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784C2-3722-406C-A109-BE0E6D3A228A}" type="slidenum">
              <a:rPr lang="en-US" smtClean="0"/>
              <a:t>‹#›</a:t>
            </a:fld>
            <a:endParaRPr lang="en-US"/>
          </a:p>
        </p:txBody>
      </p:sp>
    </p:spTree>
    <p:extLst>
      <p:ext uri="{BB962C8B-B14F-4D97-AF65-F5344CB8AC3E}">
        <p14:creationId xmlns:p14="http://schemas.microsoft.com/office/powerpoint/2010/main" val="37534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784C2-3722-406C-A109-BE0E6D3A228A}" type="slidenum">
              <a:rPr lang="en-US" smtClean="0"/>
              <a:t>6</a:t>
            </a:fld>
            <a:endParaRPr lang="en-US"/>
          </a:p>
        </p:txBody>
      </p:sp>
    </p:spTree>
    <p:extLst>
      <p:ext uri="{BB962C8B-B14F-4D97-AF65-F5344CB8AC3E}">
        <p14:creationId xmlns:p14="http://schemas.microsoft.com/office/powerpoint/2010/main" val="3962979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5C9F-B982-494D-B305-34DCF05D77D2}"/>
              </a:ext>
            </a:extLst>
          </p:cNvPr>
          <p:cNvSpPr>
            <a:spLocks noGrp="1"/>
          </p:cNvSpPr>
          <p:nvPr>
            <p:ph type="ctrTitle"/>
          </p:nvPr>
        </p:nvSpPr>
        <p:spPr>
          <a:xfrm>
            <a:off x="4839854" y="3698875"/>
            <a:ext cx="7093527" cy="2387600"/>
          </a:xfrm>
        </p:spPr>
        <p:txBody>
          <a:bodyPr anchor="t"/>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11BE9CD-6E69-44F6-B8BB-A1EDCDCC14E0}"/>
              </a:ext>
            </a:extLst>
          </p:cNvPr>
          <p:cNvSpPr>
            <a:spLocks noGrp="1"/>
          </p:cNvSpPr>
          <p:nvPr>
            <p:ph type="subTitle" idx="1"/>
          </p:nvPr>
        </p:nvSpPr>
        <p:spPr>
          <a:xfrm>
            <a:off x="7490691" y="1773238"/>
            <a:ext cx="4442690" cy="1655762"/>
          </a:xfrm>
        </p:spPr>
        <p:txBody>
          <a:bodyPr anchor="b"/>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17E4B40-458A-492C-9D9B-FD7D1B0F3556}"/>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5" name="Footer Placeholder 4">
            <a:extLst>
              <a:ext uri="{FF2B5EF4-FFF2-40B4-BE49-F238E27FC236}">
                <a16:creationId xmlns:a16="http://schemas.microsoft.com/office/drawing/2014/main" id="{0AB9939C-4025-4E34-8A53-681931F27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B4B4F-C1FD-491A-AED6-68901BC3FC98}"/>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223690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D73-CFCF-4F2D-93FB-D52DCA1CF1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3726AF-360A-4083-A5C9-182F46342A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716C1-4CE2-4191-98AA-A022559ED432}"/>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5" name="Footer Placeholder 4">
            <a:extLst>
              <a:ext uri="{FF2B5EF4-FFF2-40B4-BE49-F238E27FC236}">
                <a16:creationId xmlns:a16="http://schemas.microsoft.com/office/drawing/2014/main" id="{903FEA76-9F7E-4168-B4E3-82A43BCB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0BB2-A34E-4867-A496-F975A1936C12}"/>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213271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8642A-13D8-415E-8B28-8E37D57D13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BB7BA1-9D69-40CD-95FF-34801E3BC4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D1C37-C67A-4945-8503-6A46DAEEE24C}"/>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5" name="Footer Placeholder 4">
            <a:extLst>
              <a:ext uri="{FF2B5EF4-FFF2-40B4-BE49-F238E27FC236}">
                <a16:creationId xmlns:a16="http://schemas.microsoft.com/office/drawing/2014/main" id="{E091CF69-32EB-4952-AD66-9D26840AD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233CA-592A-45F1-9CE3-6B156EF0845E}"/>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111829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33E5-4F71-4B46-B7BE-87E9EB0C1AE1}"/>
              </a:ext>
            </a:extLst>
          </p:cNvPr>
          <p:cNvSpPr>
            <a:spLocks noGrp="1"/>
          </p:cNvSpPr>
          <p:nvPr>
            <p:ph type="title"/>
          </p:nvPr>
        </p:nvSpPr>
        <p:spPr>
          <a:xfrm>
            <a:off x="1290782" y="16453"/>
            <a:ext cx="9635836" cy="1045730"/>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550B3D94-6309-4F98-95B1-32EBD52B3C0D}"/>
              </a:ext>
            </a:extLst>
          </p:cNvPr>
          <p:cNvSpPr>
            <a:spLocks noGrp="1"/>
          </p:cNvSpPr>
          <p:nvPr>
            <p:ph idx="1"/>
          </p:nvPr>
        </p:nvSpPr>
        <p:spPr>
          <a:xfrm>
            <a:off x="838200" y="1348509"/>
            <a:ext cx="10515600" cy="4828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8817D-FA77-4F04-895C-4AD6C4444514}"/>
              </a:ext>
            </a:extLst>
          </p:cNvPr>
          <p:cNvSpPr>
            <a:spLocks noGrp="1"/>
          </p:cNvSpPr>
          <p:nvPr>
            <p:ph type="dt" sz="half" idx="10"/>
          </p:nvPr>
        </p:nvSpPr>
        <p:spPr>
          <a:xfrm>
            <a:off x="838200" y="6463289"/>
            <a:ext cx="2743200" cy="365125"/>
          </a:xfrm>
        </p:spPr>
        <p:txBody>
          <a:bodyPr/>
          <a:lstStyle>
            <a:lvl1pPr>
              <a:defRPr>
                <a:solidFill>
                  <a:schemeClr val="bg1"/>
                </a:solidFill>
              </a:defRPr>
            </a:lvl1pPr>
          </a:lstStyle>
          <a:p>
            <a:fld id="{C14324B9-3678-4F14-B04D-07BA3180E547}" type="datetimeFigureOut">
              <a:rPr lang="en-US" smtClean="0"/>
              <a:pPr/>
              <a:t>7/3/2023</a:t>
            </a:fld>
            <a:endParaRPr lang="en-US" dirty="0"/>
          </a:p>
        </p:txBody>
      </p:sp>
      <p:sp>
        <p:nvSpPr>
          <p:cNvPr id="5" name="Footer Placeholder 4">
            <a:extLst>
              <a:ext uri="{FF2B5EF4-FFF2-40B4-BE49-F238E27FC236}">
                <a16:creationId xmlns:a16="http://schemas.microsoft.com/office/drawing/2014/main" id="{60ACA748-5DC0-490D-9D91-42380706482C}"/>
              </a:ext>
            </a:extLst>
          </p:cNvPr>
          <p:cNvSpPr>
            <a:spLocks noGrp="1"/>
          </p:cNvSpPr>
          <p:nvPr>
            <p:ph type="ftr" sz="quarter" idx="11"/>
          </p:nvPr>
        </p:nvSpPr>
        <p:spPr>
          <a:xfrm>
            <a:off x="4038600" y="6463288"/>
            <a:ext cx="4114800"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F133A6B8-512C-4949-A898-00561D4D0893}"/>
              </a:ext>
            </a:extLst>
          </p:cNvPr>
          <p:cNvSpPr>
            <a:spLocks noGrp="1"/>
          </p:cNvSpPr>
          <p:nvPr>
            <p:ph type="sldNum" sz="quarter" idx="12"/>
          </p:nvPr>
        </p:nvSpPr>
        <p:spPr>
          <a:xfrm>
            <a:off x="8610600" y="6446547"/>
            <a:ext cx="2743200" cy="365125"/>
          </a:xfrm>
        </p:spPr>
        <p:txBody>
          <a:bodyPr/>
          <a:lstStyle>
            <a:lvl1pPr>
              <a:defRPr>
                <a:solidFill>
                  <a:schemeClr val="bg1"/>
                </a:solidFill>
              </a:defRPr>
            </a:lvl1pPr>
          </a:lstStyle>
          <a:p>
            <a:fld id="{B996D674-8E0B-4922-BABA-919FD7E4C41E}" type="slidenum">
              <a:rPr lang="en-US" smtClean="0"/>
              <a:pPr/>
              <a:t>‹#›</a:t>
            </a:fld>
            <a:endParaRPr lang="en-US" dirty="0"/>
          </a:p>
        </p:txBody>
      </p:sp>
    </p:spTree>
    <p:extLst>
      <p:ext uri="{BB962C8B-B14F-4D97-AF65-F5344CB8AC3E}">
        <p14:creationId xmlns:p14="http://schemas.microsoft.com/office/powerpoint/2010/main" val="294736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9751-E317-483B-829E-C52471783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72EEC-3D37-4552-BB5C-8529D6C6C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446C6-7609-45F4-83DC-2EF40771D6FD}"/>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5" name="Footer Placeholder 4">
            <a:extLst>
              <a:ext uri="{FF2B5EF4-FFF2-40B4-BE49-F238E27FC236}">
                <a16:creationId xmlns:a16="http://schemas.microsoft.com/office/drawing/2014/main" id="{7A179943-806B-41E3-BEF3-AD411A76A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A31FA-4EAD-47F3-821B-879EB3EB3329}"/>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209853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61DC-BD36-4137-BF10-372188197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F725A-9BAA-42CA-A0E9-CA9185EFCC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B6242-1361-4BF1-834B-C1B1A6104B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8F027-A153-400E-99F1-8640653A66C4}"/>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6" name="Footer Placeholder 5">
            <a:extLst>
              <a:ext uri="{FF2B5EF4-FFF2-40B4-BE49-F238E27FC236}">
                <a16:creationId xmlns:a16="http://schemas.microsoft.com/office/drawing/2014/main" id="{6154FFF3-AA66-4D97-852C-0B5B81F36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B45BC-A44F-40C8-964B-92EE0FBBD15B}"/>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151797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ED86-790E-4A34-9867-CD6A004111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0EC31-F9AA-4886-B1C4-1F76B8B0B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6E11B-CE94-4AB2-AFD7-6A1FFFFD3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9F2041-267F-45AC-B5D6-1BD5A8DC1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8E62E4-8C64-44A0-BB30-1AE64CDCE2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1D051B-4952-4F4F-97E0-7577423528B3}"/>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8" name="Footer Placeholder 7">
            <a:extLst>
              <a:ext uri="{FF2B5EF4-FFF2-40B4-BE49-F238E27FC236}">
                <a16:creationId xmlns:a16="http://schemas.microsoft.com/office/drawing/2014/main" id="{1DCB82DB-C277-43ED-9C3A-A5354D72BC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BDC77-4970-43FE-B6B5-FEFD33F485A9}"/>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361365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D25D-9CB1-4FB0-AC3F-3E9E088CB1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EB6D3-21F6-4202-81A4-CFC264F71985}"/>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4" name="Footer Placeholder 3">
            <a:extLst>
              <a:ext uri="{FF2B5EF4-FFF2-40B4-BE49-F238E27FC236}">
                <a16:creationId xmlns:a16="http://schemas.microsoft.com/office/drawing/2014/main" id="{4DCCC5B1-FAC7-48BC-8A0D-E9004776D0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4A44A0-9D2E-444E-84C7-5E47A8ACEAC6}"/>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426409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D8667-8A56-465B-B655-61C0302A9A2A}"/>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3" name="Footer Placeholder 2">
            <a:extLst>
              <a:ext uri="{FF2B5EF4-FFF2-40B4-BE49-F238E27FC236}">
                <a16:creationId xmlns:a16="http://schemas.microsoft.com/office/drawing/2014/main" id="{9B26AD9E-08E3-445B-BA72-0FC1357EC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262B7E-38B3-4D6B-A2ED-8DD0337005D2}"/>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200686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72BE-FE47-4A2A-822A-EC8172089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B7BEA-B616-41E0-9890-326685C8F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069C7-8007-49A1-9FA9-E49F51EA7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00A68-84F6-4543-B42D-8D908143FE10}"/>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6" name="Footer Placeholder 5">
            <a:extLst>
              <a:ext uri="{FF2B5EF4-FFF2-40B4-BE49-F238E27FC236}">
                <a16:creationId xmlns:a16="http://schemas.microsoft.com/office/drawing/2014/main" id="{143C457F-6D13-431A-B732-1C702ACEB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DA8EFD-9121-4508-96E7-823F7E13FE1C}"/>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1382338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0D48-DC85-40B5-BC37-D4BAB44B2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1F321-8F62-4FDA-8492-36175B4CC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EA3C2-9FB3-4A14-9876-FF2BAC9BA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7E0FAF-133D-412B-BB94-916360AAFE87}"/>
              </a:ext>
            </a:extLst>
          </p:cNvPr>
          <p:cNvSpPr>
            <a:spLocks noGrp="1"/>
          </p:cNvSpPr>
          <p:nvPr>
            <p:ph type="dt" sz="half" idx="10"/>
          </p:nvPr>
        </p:nvSpPr>
        <p:spPr/>
        <p:txBody>
          <a:bodyPr/>
          <a:lstStyle/>
          <a:p>
            <a:fld id="{C14324B9-3678-4F14-B04D-07BA3180E547}" type="datetimeFigureOut">
              <a:rPr lang="en-US" smtClean="0"/>
              <a:t>7/3/2023</a:t>
            </a:fld>
            <a:endParaRPr lang="en-US"/>
          </a:p>
        </p:txBody>
      </p:sp>
      <p:sp>
        <p:nvSpPr>
          <p:cNvPr id="6" name="Footer Placeholder 5">
            <a:extLst>
              <a:ext uri="{FF2B5EF4-FFF2-40B4-BE49-F238E27FC236}">
                <a16:creationId xmlns:a16="http://schemas.microsoft.com/office/drawing/2014/main" id="{6CB130BB-8311-423B-BEE6-ABE6A6C33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4C143-4415-486D-90C1-E17EDE27992E}"/>
              </a:ext>
            </a:extLst>
          </p:cNvPr>
          <p:cNvSpPr>
            <a:spLocks noGrp="1"/>
          </p:cNvSpPr>
          <p:nvPr>
            <p:ph type="sldNum" sz="quarter" idx="12"/>
          </p:nvPr>
        </p:nvSpPr>
        <p:spPr/>
        <p:txBody>
          <a:bodyPr/>
          <a:lstStyle/>
          <a:p>
            <a:fld id="{B996D674-8E0B-4922-BABA-919FD7E4C41E}" type="slidenum">
              <a:rPr lang="en-US" smtClean="0"/>
              <a:t>‹#›</a:t>
            </a:fld>
            <a:endParaRPr lang="en-US"/>
          </a:p>
        </p:txBody>
      </p:sp>
    </p:spTree>
    <p:extLst>
      <p:ext uri="{BB962C8B-B14F-4D97-AF65-F5344CB8AC3E}">
        <p14:creationId xmlns:p14="http://schemas.microsoft.com/office/powerpoint/2010/main" val="120906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38D44-DEC3-45B8-926C-19038389D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1278F-7F11-49DB-86AE-B0D6950E5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0B983-3F2B-4BAB-A4B5-CD8847A6F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324B9-3678-4F14-B04D-07BA3180E547}" type="datetimeFigureOut">
              <a:rPr lang="en-US" smtClean="0"/>
              <a:t>7/3/2023</a:t>
            </a:fld>
            <a:endParaRPr lang="en-US"/>
          </a:p>
        </p:txBody>
      </p:sp>
      <p:sp>
        <p:nvSpPr>
          <p:cNvPr id="5" name="Footer Placeholder 4">
            <a:extLst>
              <a:ext uri="{FF2B5EF4-FFF2-40B4-BE49-F238E27FC236}">
                <a16:creationId xmlns:a16="http://schemas.microsoft.com/office/drawing/2014/main" id="{83F4E181-4612-4C4E-B5CE-A361FC03E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8B2A96-1835-4A7D-A82B-CB1DC578C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674-8E0B-4922-BABA-919FD7E4C41E}" type="slidenum">
              <a:rPr lang="en-US" smtClean="0"/>
              <a:t>‹#›</a:t>
            </a:fld>
            <a:endParaRPr lang="en-US"/>
          </a:p>
        </p:txBody>
      </p:sp>
    </p:spTree>
    <p:extLst>
      <p:ext uri="{BB962C8B-B14F-4D97-AF65-F5344CB8AC3E}">
        <p14:creationId xmlns:p14="http://schemas.microsoft.com/office/powerpoint/2010/main" val="2896301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0.png"/><Relationship Id="rId4" Type="http://schemas.openxmlformats.org/officeDocument/2006/relationships/image" Target="../media/image470.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2666-606D-4FD2-B0D2-BA5F354D6B9B}"/>
              </a:ext>
            </a:extLst>
          </p:cNvPr>
          <p:cNvSpPr>
            <a:spLocks noGrp="1"/>
          </p:cNvSpPr>
          <p:nvPr>
            <p:ph type="ctrTitle"/>
          </p:nvPr>
        </p:nvSpPr>
        <p:spPr>
          <a:xfrm>
            <a:off x="4472608" y="3698875"/>
            <a:ext cx="7798703" cy="2387600"/>
          </a:xfrm>
        </p:spPr>
        <p:txBody>
          <a:bodyPr>
            <a:normAutofit fontScale="90000"/>
          </a:bodyPr>
          <a:lstStyle/>
          <a:p>
            <a:r>
              <a:rPr lang="en-US" sz="4800" dirty="0"/>
              <a:t>Thermal Vacuum and Vibration Testing of the Differential Thermal Expansion Thermal Switch</a:t>
            </a:r>
          </a:p>
        </p:txBody>
      </p:sp>
      <p:sp>
        <p:nvSpPr>
          <p:cNvPr id="3" name="Subtitle 2">
            <a:extLst>
              <a:ext uri="{FF2B5EF4-FFF2-40B4-BE49-F238E27FC236}">
                <a16:creationId xmlns:a16="http://schemas.microsoft.com/office/drawing/2014/main" id="{21711C63-1288-4F6A-A805-FE0E58FC457E}"/>
              </a:ext>
            </a:extLst>
          </p:cNvPr>
          <p:cNvSpPr>
            <a:spLocks noGrp="1"/>
          </p:cNvSpPr>
          <p:nvPr>
            <p:ph type="subTitle" idx="1"/>
          </p:nvPr>
        </p:nvSpPr>
        <p:spPr/>
        <p:txBody>
          <a:bodyPr/>
          <a:lstStyle/>
          <a:p>
            <a:r>
              <a:rPr lang="en-US" dirty="0">
                <a:solidFill>
                  <a:schemeClr val="bg1">
                    <a:lumMod val="50000"/>
                  </a:schemeClr>
                </a:solidFill>
              </a:rPr>
              <a:t>Stephanie Mauro</a:t>
            </a:r>
          </a:p>
          <a:p>
            <a:r>
              <a:rPr lang="en-US" dirty="0">
                <a:solidFill>
                  <a:schemeClr val="bg1">
                    <a:lumMod val="50000"/>
                  </a:schemeClr>
                </a:solidFill>
              </a:rPr>
              <a:t>NASA MSFC ES22</a:t>
            </a:r>
          </a:p>
        </p:txBody>
      </p:sp>
    </p:spTree>
    <p:extLst>
      <p:ext uri="{BB962C8B-B14F-4D97-AF65-F5344CB8AC3E}">
        <p14:creationId xmlns:p14="http://schemas.microsoft.com/office/powerpoint/2010/main" val="2103191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F5DE220-546B-B738-5086-563CA1DB4E1E}"/>
              </a:ext>
            </a:extLst>
          </p:cNvPr>
          <p:cNvSpPr txBox="1">
            <a:spLocks/>
          </p:cNvSpPr>
          <p:nvPr/>
        </p:nvSpPr>
        <p:spPr>
          <a:xfrm>
            <a:off x="5883293" y="1263885"/>
            <a:ext cx="6236589" cy="173376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u="sng" dirty="0"/>
              <a:t>Cool down / TS opening</a:t>
            </a:r>
          </a:p>
          <a:p>
            <a:pPr lvl="1" algn="just"/>
            <a:r>
              <a:rPr lang="en-US" dirty="0"/>
              <a:t>The instrument cube reaches lower temperatures before the TS opens during post-vibe than pre-vibe.</a:t>
            </a:r>
          </a:p>
          <a:p>
            <a:pPr lvl="2" algn="just"/>
            <a:r>
              <a:rPr lang="en-US" dirty="0"/>
              <a:t>During pre-vibe the IC temperatures reach ~7 </a:t>
            </a:r>
            <a:r>
              <a:rPr lang="en-US" dirty="0">
                <a:latin typeface="Calibri" panose="020F0502020204030204" pitchFamily="34" charset="0"/>
                <a:cs typeface="Calibri" panose="020F0502020204030204" pitchFamily="34" charset="0"/>
              </a:rPr>
              <a:t>°C before the TS opens and the IC cube temperatures begin to increase. During post-vibe this value is ~ 0 °C. </a:t>
            </a:r>
            <a:endParaRPr lang="en-US" dirty="0"/>
          </a:p>
          <a:p>
            <a:pPr lvl="1" algn="just"/>
            <a:r>
              <a:rPr lang="en-US" dirty="0"/>
              <a:t>The TS begins to open at a higher temperature during post-vibe than pre-vibe</a:t>
            </a:r>
          </a:p>
          <a:p>
            <a:pPr lvl="2" algn="just"/>
            <a:r>
              <a:rPr lang="en-US" dirty="0"/>
              <a:t>During pre-vibe the average TS IF temperature is ~-57 </a:t>
            </a:r>
            <a:r>
              <a:rPr lang="en-US" dirty="0">
                <a:latin typeface="Calibri" panose="020F0502020204030204" pitchFamily="34" charset="0"/>
                <a:cs typeface="Calibri" panose="020F0502020204030204" pitchFamily="34" charset="0"/>
              </a:rPr>
              <a:t>°C</a:t>
            </a:r>
            <a:r>
              <a:rPr lang="en-US" dirty="0"/>
              <a:t> when it begins to fully open</a:t>
            </a:r>
          </a:p>
          <a:p>
            <a:pPr lvl="2" algn="just"/>
            <a:r>
              <a:rPr lang="en-US" dirty="0"/>
              <a:t>During post-vibe the average TS IF temperature is ~-45 </a:t>
            </a:r>
            <a:r>
              <a:rPr lang="en-US" dirty="0">
                <a:latin typeface="Calibri" panose="020F0502020204030204" pitchFamily="34" charset="0"/>
                <a:cs typeface="Calibri" panose="020F0502020204030204" pitchFamily="34" charset="0"/>
              </a:rPr>
              <a:t>°C</a:t>
            </a:r>
            <a:r>
              <a:rPr lang="en-US" dirty="0"/>
              <a:t> when it begins to fully open</a:t>
            </a:r>
          </a:p>
        </p:txBody>
      </p:sp>
      <p:sp>
        <p:nvSpPr>
          <p:cNvPr id="2" name="Title 1">
            <a:extLst>
              <a:ext uri="{FF2B5EF4-FFF2-40B4-BE49-F238E27FC236}">
                <a16:creationId xmlns:a16="http://schemas.microsoft.com/office/drawing/2014/main" id="{56F2C21A-4E9F-4F3D-9282-17ED9868F688}"/>
              </a:ext>
            </a:extLst>
          </p:cNvPr>
          <p:cNvSpPr>
            <a:spLocks noGrp="1"/>
          </p:cNvSpPr>
          <p:nvPr>
            <p:ph type="title"/>
          </p:nvPr>
        </p:nvSpPr>
        <p:spPr/>
        <p:txBody>
          <a:bodyPr>
            <a:noAutofit/>
          </a:bodyPr>
          <a:lstStyle/>
          <a:p>
            <a:r>
              <a:rPr lang="en-US" sz="2800" dirty="0"/>
              <a:t>Pre- and Post- Vibration Thermal Vacuum Cycle Comparison</a:t>
            </a:r>
          </a:p>
        </p:txBody>
      </p:sp>
      <p:sp>
        <p:nvSpPr>
          <p:cNvPr id="3" name="Content Placeholder 2">
            <a:extLst>
              <a:ext uri="{FF2B5EF4-FFF2-40B4-BE49-F238E27FC236}">
                <a16:creationId xmlns:a16="http://schemas.microsoft.com/office/drawing/2014/main" id="{9B68BA5F-AFA3-4367-80F3-1F3E6EAE5856}"/>
              </a:ext>
            </a:extLst>
          </p:cNvPr>
          <p:cNvSpPr>
            <a:spLocks noGrp="1"/>
          </p:cNvSpPr>
          <p:nvPr>
            <p:ph idx="1"/>
          </p:nvPr>
        </p:nvSpPr>
        <p:spPr>
          <a:xfrm>
            <a:off x="139401" y="1260138"/>
            <a:ext cx="5721195" cy="2283628"/>
          </a:xfrm>
        </p:spPr>
        <p:txBody>
          <a:bodyPr>
            <a:normAutofit fontScale="55000" lnSpcReduction="20000"/>
          </a:bodyPr>
          <a:lstStyle/>
          <a:p>
            <a:pPr algn="just"/>
            <a:r>
              <a:rPr lang="en-US" u="sng" dirty="0"/>
              <a:t>Hot plateau</a:t>
            </a:r>
          </a:p>
          <a:p>
            <a:pPr lvl="1" algn="just"/>
            <a:r>
              <a:rPr lang="en-US" dirty="0"/>
              <a:t>The TS instrument IF and instrument cube temperatures are greater during pre-vibe than post-vibe.</a:t>
            </a:r>
          </a:p>
          <a:p>
            <a:pPr lvl="2" algn="just"/>
            <a:r>
              <a:rPr lang="en-US" dirty="0"/>
              <a:t>The pre-vibe IC max temperature reaches ~ 10 </a:t>
            </a:r>
            <a:r>
              <a:rPr lang="en-US" dirty="0">
                <a:latin typeface="Calibri" panose="020F0502020204030204" pitchFamily="34" charset="0"/>
                <a:cs typeface="Calibri" panose="020F0502020204030204" pitchFamily="34" charset="0"/>
              </a:rPr>
              <a:t>°C hotter than the post vibe IC max temperature during hot plateau 2.</a:t>
            </a:r>
            <a:endParaRPr lang="en-US" dirty="0"/>
          </a:p>
          <a:p>
            <a:pPr lvl="2" algn="just"/>
            <a:r>
              <a:rPr lang="en-US" dirty="0"/>
              <a:t>Because the temperature control plate is colder than the instrument cube, the thermal contact between the IC and the temperature control plate is greater when the IC is lower in temperature, so the contact is greater during post-vibe.</a:t>
            </a:r>
          </a:p>
          <a:p>
            <a:pPr lvl="1" algn="just"/>
            <a:r>
              <a:rPr lang="en-US" dirty="0"/>
              <a:t>The difference between TS IF disks is greater during pre-vibe than post-vibe.</a:t>
            </a:r>
          </a:p>
          <a:p>
            <a:pPr lvl="2" algn="just"/>
            <a:r>
              <a:rPr lang="en-US" dirty="0"/>
              <a:t>Closer temperatures indicate a greater thermal contact between IFs during post-vibe.</a:t>
            </a:r>
          </a:p>
        </p:txBody>
      </p:sp>
      <p:pic>
        <p:nvPicPr>
          <p:cNvPr id="4" name="Picture 3">
            <a:extLst>
              <a:ext uri="{FF2B5EF4-FFF2-40B4-BE49-F238E27FC236}">
                <a16:creationId xmlns:a16="http://schemas.microsoft.com/office/drawing/2014/main" id="{7609F175-B07B-3FFE-2AE1-1DCF744A1BA6}"/>
              </a:ext>
            </a:extLst>
          </p:cNvPr>
          <p:cNvPicPr>
            <a:picLocks noChangeAspect="1"/>
          </p:cNvPicPr>
          <p:nvPr/>
        </p:nvPicPr>
        <p:blipFill>
          <a:blip r:embed="rId2"/>
          <a:stretch>
            <a:fillRect/>
          </a:stretch>
        </p:blipFill>
        <p:spPr>
          <a:xfrm>
            <a:off x="290469" y="3276131"/>
            <a:ext cx="4199418" cy="3098447"/>
          </a:xfrm>
          <a:prstGeom prst="rect">
            <a:avLst/>
          </a:prstGeom>
        </p:spPr>
      </p:pic>
      <p:sp>
        <p:nvSpPr>
          <p:cNvPr id="5" name="Right Brace 4">
            <a:extLst>
              <a:ext uri="{FF2B5EF4-FFF2-40B4-BE49-F238E27FC236}">
                <a16:creationId xmlns:a16="http://schemas.microsoft.com/office/drawing/2014/main" id="{51701597-2B37-8720-9898-956B303BB104}"/>
              </a:ext>
            </a:extLst>
          </p:cNvPr>
          <p:cNvSpPr/>
          <p:nvPr/>
        </p:nvSpPr>
        <p:spPr>
          <a:xfrm>
            <a:off x="4373485" y="3716606"/>
            <a:ext cx="174171" cy="435428"/>
          </a:xfrm>
          <a:prstGeom prst="rightBrace">
            <a:avLst>
              <a:gd name="adj1" fmla="val 34115"/>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18730856-F94C-00D0-9950-986B2FCB6ADF}"/>
              </a:ext>
            </a:extLst>
          </p:cNvPr>
          <p:cNvSpPr txBox="1"/>
          <p:nvPr/>
        </p:nvSpPr>
        <p:spPr>
          <a:xfrm>
            <a:off x="4605426" y="3482340"/>
            <a:ext cx="127786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The pre-vibe IC max temperature reached is greater during pre-vibe than post-vibe</a:t>
            </a:r>
          </a:p>
        </p:txBody>
      </p:sp>
      <p:pic>
        <p:nvPicPr>
          <p:cNvPr id="10" name="Picture 9">
            <a:extLst>
              <a:ext uri="{FF2B5EF4-FFF2-40B4-BE49-F238E27FC236}">
                <a16:creationId xmlns:a16="http://schemas.microsoft.com/office/drawing/2014/main" id="{93D1B931-BA60-E727-B821-B92DB3515A66}"/>
              </a:ext>
            </a:extLst>
          </p:cNvPr>
          <p:cNvPicPr>
            <a:picLocks noChangeAspect="1"/>
          </p:cNvPicPr>
          <p:nvPr/>
        </p:nvPicPr>
        <p:blipFill>
          <a:blip r:embed="rId3"/>
          <a:stretch>
            <a:fillRect/>
          </a:stretch>
        </p:blipFill>
        <p:spPr>
          <a:xfrm>
            <a:off x="7173843" y="2998944"/>
            <a:ext cx="4602818" cy="3353652"/>
          </a:xfrm>
          <a:prstGeom prst="rect">
            <a:avLst/>
          </a:prstGeom>
        </p:spPr>
      </p:pic>
      <p:cxnSp>
        <p:nvCxnSpPr>
          <p:cNvPr id="9" name="Straight Arrow Connector 8">
            <a:extLst>
              <a:ext uri="{FF2B5EF4-FFF2-40B4-BE49-F238E27FC236}">
                <a16:creationId xmlns:a16="http://schemas.microsoft.com/office/drawing/2014/main" id="{69524770-344B-8CE3-EDEB-5B684FA08302}"/>
              </a:ext>
            </a:extLst>
          </p:cNvPr>
          <p:cNvCxnSpPr>
            <a:cxnSpLocks/>
          </p:cNvCxnSpPr>
          <p:nvPr/>
        </p:nvCxnSpPr>
        <p:spPr>
          <a:xfrm flipV="1">
            <a:off x="8714685" y="4318907"/>
            <a:ext cx="427322" cy="78438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23A39F8-7EB0-2C8B-C0A2-DF48B2BE4054}"/>
              </a:ext>
            </a:extLst>
          </p:cNvPr>
          <p:cNvSpPr txBox="1"/>
          <p:nvPr/>
        </p:nvSpPr>
        <p:spPr>
          <a:xfrm>
            <a:off x="7905489" y="5104587"/>
            <a:ext cx="1187533"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Post-vibe TS opening</a:t>
            </a:r>
          </a:p>
        </p:txBody>
      </p:sp>
      <p:sp>
        <p:nvSpPr>
          <p:cNvPr id="14" name="TextBox 13">
            <a:extLst>
              <a:ext uri="{FF2B5EF4-FFF2-40B4-BE49-F238E27FC236}">
                <a16:creationId xmlns:a16="http://schemas.microsoft.com/office/drawing/2014/main" id="{32A158EE-B93A-A2ED-D6DB-12D2431D6ECB}"/>
              </a:ext>
            </a:extLst>
          </p:cNvPr>
          <p:cNvSpPr txBox="1"/>
          <p:nvPr/>
        </p:nvSpPr>
        <p:spPr>
          <a:xfrm>
            <a:off x="10709088" y="4831025"/>
            <a:ext cx="1143141"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Pre-vibe TS opening</a:t>
            </a:r>
          </a:p>
        </p:txBody>
      </p:sp>
      <p:cxnSp>
        <p:nvCxnSpPr>
          <p:cNvPr id="15" name="Straight Arrow Connector 14">
            <a:extLst>
              <a:ext uri="{FF2B5EF4-FFF2-40B4-BE49-F238E27FC236}">
                <a16:creationId xmlns:a16="http://schemas.microsoft.com/office/drawing/2014/main" id="{6B6B7D73-811F-4F0D-8412-4C4B1025F69F}"/>
              </a:ext>
            </a:extLst>
          </p:cNvPr>
          <p:cNvCxnSpPr>
            <a:cxnSpLocks/>
            <a:stCxn id="14" idx="1"/>
          </p:cNvCxnSpPr>
          <p:nvPr/>
        </p:nvCxnSpPr>
        <p:spPr>
          <a:xfrm flipH="1" flipV="1">
            <a:off x="10187397" y="4523014"/>
            <a:ext cx="521691" cy="42342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F79B440-628E-465A-BFD6-C4138E249940}"/>
              </a:ext>
            </a:extLst>
          </p:cNvPr>
          <p:cNvSpPr txBox="1"/>
          <p:nvPr/>
        </p:nvSpPr>
        <p:spPr>
          <a:xfrm>
            <a:off x="10741003" y="2845583"/>
            <a:ext cx="1035658"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IC cube lowest temperatures before TS opening</a:t>
            </a:r>
          </a:p>
        </p:txBody>
      </p:sp>
      <p:cxnSp>
        <p:nvCxnSpPr>
          <p:cNvPr id="22" name="Straight Arrow Connector 21">
            <a:extLst>
              <a:ext uri="{FF2B5EF4-FFF2-40B4-BE49-F238E27FC236}">
                <a16:creationId xmlns:a16="http://schemas.microsoft.com/office/drawing/2014/main" id="{D1AFE97F-BC83-F7C2-1AD6-8B312CF5B3D4}"/>
              </a:ext>
            </a:extLst>
          </p:cNvPr>
          <p:cNvCxnSpPr>
            <a:cxnSpLocks/>
            <a:stCxn id="20" idx="1"/>
          </p:cNvCxnSpPr>
          <p:nvPr/>
        </p:nvCxnSpPr>
        <p:spPr>
          <a:xfrm flipH="1">
            <a:off x="9556296" y="3099499"/>
            <a:ext cx="1184707" cy="48431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29D722E-10D9-5AF4-FE2F-2F66F8135813}"/>
              </a:ext>
            </a:extLst>
          </p:cNvPr>
          <p:cNvCxnSpPr>
            <a:cxnSpLocks/>
            <a:stCxn id="20" idx="1"/>
          </p:cNvCxnSpPr>
          <p:nvPr/>
        </p:nvCxnSpPr>
        <p:spPr>
          <a:xfrm flipH="1">
            <a:off x="10358382" y="3099499"/>
            <a:ext cx="382621" cy="32216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9AF427BD-9272-2E08-8E60-9893BAE38D4B}"/>
              </a:ext>
            </a:extLst>
          </p:cNvPr>
          <p:cNvPicPr>
            <a:picLocks noChangeAspect="1"/>
          </p:cNvPicPr>
          <p:nvPr/>
        </p:nvPicPr>
        <p:blipFill>
          <a:blip r:embed="rId4"/>
          <a:stretch>
            <a:fillRect/>
          </a:stretch>
        </p:blipFill>
        <p:spPr>
          <a:xfrm>
            <a:off x="4559497" y="4318907"/>
            <a:ext cx="2495434" cy="1929124"/>
          </a:xfrm>
          <a:prstGeom prst="rect">
            <a:avLst/>
          </a:prstGeom>
        </p:spPr>
      </p:pic>
      <p:sp>
        <p:nvSpPr>
          <p:cNvPr id="33" name="TextBox 32">
            <a:extLst>
              <a:ext uri="{FF2B5EF4-FFF2-40B4-BE49-F238E27FC236}">
                <a16:creationId xmlns:a16="http://schemas.microsoft.com/office/drawing/2014/main" id="{52A3F317-AEFE-C484-BB73-56A54D5E6DE4}"/>
              </a:ext>
            </a:extLst>
          </p:cNvPr>
          <p:cNvSpPr txBox="1"/>
          <p:nvPr/>
        </p:nvSpPr>
        <p:spPr>
          <a:xfrm>
            <a:off x="4642205" y="6178307"/>
            <a:ext cx="2321858" cy="230832"/>
          </a:xfrm>
          <a:prstGeom prst="rect">
            <a:avLst/>
          </a:prstGeom>
          <a:noFill/>
        </p:spPr>
        <p:txBody>
          <a:bodyPr wrap="square" rtlCol="0">
            <a:spAutoFit/>
          </a:bodyPr>
          <a:lstStyle/>
          <a:p>
            <a:pPr algn="ctr"/>
            <a:r>
              <a:rPr lang="en-US" sz="900" i="1" dirty="0"/>
              <a:t>Thermocouple locations</a:t>
            </a:r>
          </a:p>
        </p:txBody>
      </p:sp>
      <p:sp>
        <p:nvSpPr>
          <p:cNvPr id="34" name="TextBox 33">
            <a:extLst>
              <a:ext uri="{FF2B5EF4-FFF2-40B4-BE49-F238E27FC236}">
                <a16:creationId xmlns:a16="http://schemas.microsoft.com/office/drawing/2014/main" id="{8E54C9C4-D776-0B00-086A-2C29E9B54142}"/>
              </a:ext>
            </a:extLst>
          </p:cNvPr>
          <p:cNvSpPr txBox="1"/>
          <p:nvPr/>
        </p:nvSpPr>
        <p:spPr>
          <a:xfrm>
            <a:off x="636554" y="3543766"/>
            <a:ext cx="698307"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Hot plateau 2</a:t>
            </a:r>
          </a:p>
        </p:txBody>
      </p:sp>
      <p:sp>
        <p:nvSpPr>
          <p:cNvPr id="35" name="TextBox 34">
            <a:extLst>
              <a:ext uri="{FF2B5EF4-FFF2-40B4-BE49-F238E27FC236}">
                <a16:creationId xmlns:a16="http://schemas.microsoft.com/office/drawing/2014/main" id="{85512FDB-4155-65AD-5381-350E06849786}"/>
              </a:ext>
            </a:extLst>
          </p:cNvPr>
          <p:cNvSpPr txBox="1"/>
          <p:nvPr/>
        </p:nvSpPr>
        <p:spPr>
          <a:xfrm>
            <a:off x="7602052" y="3237998"/>
            <a:ext cx="640998"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Cool down 2</a:t>
            </a:r>
          </a:p>
        </p:txBody>
      </p:sp>
    </p:spTree>
    <p:extLst>
      <p:ext uri="{BB962C8B-B14F-4D97-AF65-F5344CB8AC3E}">
        <p14:creationId xmlns:p14="http://schemas.microsoft.com/office/powerpoint/2010/main" val="92137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C21A-4E9F-4F3D-9282-17ED9868F688}"/>
              </a:ext>
            </a:extLst>
          </p:cNvPr>
          <p:cNvSpPr>
            <a:spLocks noGrp="1"/>
          </p:cNvSpPr>
          <p:nvPr>
            <p:ph type="title"/>
          </p:nvPr>
        </p:nvSpPr>
        <p:spPr/>
        <p:txBody>
          <a:bodyPr>
            <a:noAutofit/>
          </a:bodyPr>
          <a:lstStyle/>
          <a:p>
            <a:r>
              <a:rPr lang="en-US" sz="2800" dirty="0"/>
              <a:t>Pre- and Post- Vibration Thermal Vacuum Cycle Comparison</a:t>
            </a:r>
          </a:p>
        </p:txBody>
      </p:sp>
      <p:sp>
        <p:nvSpPr>
          <p:cNvPr id="3" name="Content Placeholder 2">
            <a:extLst>
              <a:ext uri="{FF2B5EF4-FFF2-40B4-BE49-F238E27FC236}">
                <a16:creationId xmlns:a16="http://schemas.microsoft.com/office/drawing/2014/main" id="{9B68BA5F-AFA3-4367-80F3-1F3E6EAE5856}"/>
              </a:ext>
            </a:extLst>
          </p:cNvPr>
          <p:cNvSpPr>
            <a:spLocks noGrp="1"/>
          </p:cNvSpPr>
          <p:nvPr>
            <p:ph idx="1"/>
          </p:nvPr>
        </p:nvSpPr>
        <p:spPr>
          <a:xfrm>
            <a:off x="363313" y="1461658"/>
            <a:ext cx="3927019" cy="978310"/>
          </a:xfrm>
        </p:spPr>
        <p:txBody>
          <a:bodyPr>
            <a:normAutofit fontScale="55000" lnSpcReduction="20000"/>
          </a:bodyPr>
          <a:lstStyle/>
          <a:p>
            <a:pPr algn="just"/>
            <a:r>
              <a:rPr lang="en-US" u="sng" dirty="0"/>
              <a:t>Cold plateau</a:t>
            </a:r>
          </a:p>
          <a:p>
            <a:pPr lvl="1" algn="just"/>
            <a:r>
              <a:rPr lang="en-US" dirty="0"/>
              <a:t>The TS radiator IF thermocouples are less thermally coupled to the surface during post-vibe than in pre-vibe.</a:t>
            </a:r>
          </a:p>
          <a:p>
            <a:pPr lvl="2" algn="just"/>
            <a:r>
              <a:rPr lang="en-US" dirty="0"/>
              <a:t>Consistent with post-test observations</a:t>
            </a:r>
          </a:p>
        </p:txBody>
      </p:sp>
      <p:sp>
        <p:nvSpPr>
          <p:cNvPr id="7" name="Content Placeholder 2">
            <a:extLst>
              <a:ext uri="{FF2B5EF4-FFF2-40B4-BE49-F238E27FC236}">
                <a16:creationId xmlns:a16="http://schemas.microsoft.com/office/drawing/2014/main" id="{5205F5DF-DAC3-5711-89A7-0BBB086656B4}"/>
              </a:ext>
            </a:extLst>
          </p:cNvPr>
          <p:cNvSpPr txBox="1">
            <a:spLocks/>
          </p:cNvSpPr>
          <p:nvPr/>
        </p:nvSpPr>
        <p:spPr>
          <a:xfrm>
            <a:off x="6323239" y="1455482"/>
            <a:ext cx="5247956" cy="151223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u="sng" dirty="0"/>
              <a:t>Heat up / TS closing</a:t>
            </a:r>
          </a:p>
          <a:p>
            <a:pPr lvl="1" algn="just"/>
            <a:r>
              <a:rPr lang="en-US" dirty="0"/>
              <a:t>The TS IF temperatures converge more gradually during post-vibe than in pre-vibe.</a:t>
            </a:r>
          </a:p>
          <a:p>
            <a:pPr lvl="2" algn="just"/>
            <a:r>
              <a:rPr lang="en-US" dirty="0"/>
              <a:t>Likely due to TC detachment</a:t>
            </a:r>
          </a:p>
          <a:p>
            <a:pPr lvl="1" algn="just"/>
            <a:r>
              <a:rPr lang="en-US" dirty="0"/>
              <a:t>“False closing” observed during post-vibe heat up 3 during which TC would appear to close  and temperature trends of the TS IFs then reversed before the TS actually closed. This was also observed during the long duration test.</a:t>
            </a:r>
          </a:p>
          <a:p>
            <a:pPr lvl="1" algn="just"/>
            <a:endParaRPr lang="en-US" dirty="0"/>
          </a:p>
        </p:txBody>
      </p:sp>
      <p:pic>
        <p:nvPicPr>
          <p:cNvPr id="5" name="Picture 4">
            <a:extLst>
              <a:ext uri="{FF2B5EF4-FFF2-40B4-BE49-F238E27FC236}">
                <a16:creationId xmlns:a16="http://schemas.microsoft.com/office/drawing/2014/main" id="{63AC3028-E5A1-6613-FD6E-F5844B2E1EAB}"/>
              </a:ext>
            </a:extLst>
          </p:cNvPr>
          <p:cNvPicPr>
            <a:picLocks noChangeAspect="1"/>
          </p:cNvPicPr>
          <p:nvPr/>
        </p:nvPicPr>
        <p:blipFill>
          <a:blip r:embed="rId2"/>
          <a:stretch>
            <a:fillRect/>
          </a:stretch>
        </p:blipFill>
        <p:spPr>
          <a:xfrm>
            <a:off x="4324349" y="1364597"/>
            <a:ext cx="2073729" cy="1603121"/>
          </a:xfrm>
          <a:prstGeom prst="rect">
            <a:avLst/>
          </a:prstGeom>
        </p:spPr>
      </p:pic>
      <p:pic>
        <p:nvPicPr>
          <p:cNvPr id="9" name="Picture 8">
            <a:extLst>
              <a:ext uri="{FF2B5EF4-FFF2-40B4-BE49-F238E27FC236}">
                <a16:creationId xmlns:a16="http://schemas.microsoft.com/office/drawing/2014/main" id="{C2FC573E-46AA-723B-DC96-C007095FD331}"/>
              </a:ext>
            </a:extLst>
          </p:cNvPr>
          <p:cNvPicPr>
            <a:picLocks noChangeAspect="1"/>
          </p:cNvPicPr>
          <p:nvPr/>
        </p:nvPicPr>
        <p:blipFill rotWithShape="1">
          <a:blip r:embed="rId3"/>
          <a:srcRect r="528"/>
          <a:stretch/>
        </p:blipFill>
        <p:spPr>
          <a:xfrm>
            <a:off x="8254873" y="3106568"/>
            <a:ext cx="3883797" cy="2855275"/>
          </a:xfrm>
          <a:prstGeom prst="rect">
            <a:avLst/>
          </a:prstGeom>
        </p:spPr>
      </p:pic>
      <p:cxnSp>
        <p:nvCxnSpPr>
          <p:cNvPr id="10" name="Straight Arrow Connector 9">
            <a:extLst>
              <a:ext uri="{FF2B5EF4-FFF2-40B4-BE49-F238E27FC236}">
                <a16:creationId xmlns:a16="http://schemas.microsoft.com/office/drawing/2014/main" id="{DEC2AFA3-FE08-7443-64BD-02EE0C9346F1}"/>
              </a:ext>
            </a:extLst>
          </p:cNvPr>
          <p:cNvCxnSpPr>
            <a:cxnSpLocks/>
            <a:stCxn id="11" idx="0"/>
          </p:cNvCxnSpPr>
          <p:nvPr/>
        </p:nvCxnSpPr>
        <p:spPr>
          <a:xfrm flipV="1">
            <a:off x="9234619" y="3988254"/>
            <a:ext cx="435977" cy="22662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7ED4C7A-0B5B-C788-F438-3B2DAA269653}"/>
              </a:ext>
            </a:extLst>
          </p:cNvPr>
          <p:cNvSpPr txBox="1"/>
          <p:nvPr/>
        </p:nvSpPr>
        <p:spPr>
          <a:xfrm>
            <a:off x="8841922" y="4214879"/>
            <a:ext cx="785393"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False closing</a:t>
            </a:r>
          </a:p>
        </p:txBody>
      </p:sp>
      <p:cxnSp>
        <p:nvCxnSpPr>
          <p:cNvPr id="14" name="Straight Arrow Connector 13">
            <a:extLst>
              <a:ext uri="{FF2B5EF4-FFF2-40B4-BE49-F238E27FC236}">
                <a16:creationId xmlns:a16="http://schemas.microsoft.com/office/drawing/2014/main" id="{68CF3031-13D5-7995-47D2-D780FC9403A3}"/>
              </a:ext>
            </a:extLst>
          </p:cNvPr>
          <p:cNvCxnSpPr>
            <a:cxnSpLocks/>
            <a:stCxn id="11" idx="2"/>
          </p:cNvCxnSpPr>
          <p:nvPr/>
        </p:nvCxnSpPr>
        <p:spPr>
          <a:xfrm>
            <a:off x="9234619" y="4445711"/>
            <a:ext cx="392696" cy="19160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488693AD-457A-1525-4099-41E0E47FC67D}"/>
              </a:ext>
            </a:extLst>
          </p:cNvPr>
          <p:cNvPicPr>
            <a:picLocks noChangeAspect="1"/>
          </p:cNvPicPr>
          <p:nvPr/>
        </p:nvPicPr>
        <p:blipFill>
          <a:blip r:embed="rId4"/>
          <a:stretch>
            <a:fillRect/>
          </a:stretch>
        </p:blipFill>
        <p:spPr>
          <a:xfrm>
            <a:off x="4154759" y="3113765"/>
            <a:ext cx="4098751" cy="2876283"/>
          </a:xfrm>
          <a:prstGeom prst="rect">
            <a:avLst/>
          </a:prstGeom>
        </p:spPr>
      </p:pic>
      <p:sp>
        <p:nvSpPr>
          <p:cNvPr id="19" name="TextBox 18">
            <a:extLst>
              <a:ext uri="{FF2B5EF4-FFF2-40B4-BE49-F238E27FC236}">
                <a16:creationId xmlns:a16="http://schemas.microsoft.com/office/drawing/2014/main" id="{02ACB3B8-2A2B-3A12-7BD7-7F89CB70E8C5}"/>
              </a:ext>
            </a:extLst>
          </p:cNvPr>
          <p:cNvSpPr txBox="1"/>
          <p:nvPr/>
        </p:nvSpPr>
        <p:spPr>
          <a:xfrm>
            <a:off x="8628308" y="3325739"/>
            <a:ext cx="554071"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Heat up 3</a:t>
            </a:r>
          </a:p>
        </p:txBody>
      </p:sp>
      <p:sp>
        <p:nvSpPr>
          <p:cNvPr id="20" name="TextBox 19">
            <a:extLst>
              <a:ext uri="{FF2B5EF4-FFF2-40B4-BE49-F238E27FC236}">
                <a16:creationId xmlns:a16="http://schemas.microsoft.com/office/drawing/2014/main" id="{EFB369B3-5712-D6E9-3568-5622CEBCFF6F}"/>
              </a:ext>
            </a:extLst>
          </p:cNvPr>
          <p:cNvSpPr txBox="1"/>
          <p:nvPr/>
        </p:nvSpPr>
        <p:spPr>
          <a:xfrm>
            <a:off x="4529557" y="3355229"/>
            <a:ext cx="554071"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Heat up 2</a:t>
            </a:r>
          </a:p>
        </p:txBody>
      </p:sp>
      <p:pic>
        <p:nvPicPr>
          <p:cNvPr id="22" name="Picture 21">
            <a:extLst>
              <a:ext uri="{FF2B5EF4-FFF2-40B4-BE49-F238E27FC236}">
                <a16:creationId xmlns:a16="http://schemas.microsoft.com/office/drawing/2014/main" id="{709EDC44-3CB4-90C9-6E91-A30248252ED3}"/>
              </a:ext>
            </a:extLst>
          </p:cNvPr>
          <p:cNvPicPr>
            <a:picLocks noChangeAspect="1"/>
          </p:cNvPicPr>
          <p:nvPr/>
        </p:nvPicPr>
        <p:blipFill>
          <a:blip r:embed="rId5"/>
          <a:stretch>
            <a:fillRect/>
          </a:stretch>
        </p:blipFill>
        <p:spPr>
          <a:xfrm>
            <a:off x="53330" y="3106568"/>
            <a:ext cx="4100067" cy="2876283"/>
          </a:xfrm>
          <a:prstGeom prst="rect">
            <a:avLst/>
          </a:prstGeom>
        </p:spPr>
      </p:pic>
      <p:sp>
        <p:nvSpPr>
          <p:cNvPr id="23" name="TextBox 22">
            <a:extLst>
              <a:ext uri="{FF2B5EF4-FFF2-40B4-BE49-F238E27FC236}">
                <a16:creationId xmlns:a16="http://schemas.microsoft.com/office/drawing/2014/main" id="{2E671350-844B-0A2D-281C-00FBEFF67AD6}"/>
              </a:ext>
            </a:extLst>
          </p:cNvPr>
          <p:cNvSpPr txBox="1"/>
          <p:nvPr/>
        </p:nvSpPr>
        <p:spPr>
          <a:xfrm>
            <a:off x="420199" y="3325739"/>
            <a:ext cx="722801"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Cold plateau 2</a:t>
            </a:r>
          </a:p>
        </p:txBody>
      </p:sp>
      <p:cxnSp>
        <p:nvCxnSpPr>
          <p:cNvPr id="24" name="Straight Arrow Connector 23">
            <a:extLst>
              <a:ext uri="{FF2B5EF4-FFF2-40B4-BE49-F238E27FC236}">
                <a16:creationId xmlns:a16="http://schemas.microsoft.com/office/drawing/2014/main" id="{7C6C03E3-5177-2721-5381-46E3B2F1C44A}"/>
              </a:ext>
            </a:extLst>
          </p:cNvPr>
          <p:cNvCxnSpPr>
            <a:cxnSpLocks/>
            <a:stCxn id="30" idx="1"/>
          </p:cNvCxnSpPr>
          <p:nvPr/>
        </p:nvCxnSpPr>
        <p:spPr>
          <a:xfrm flipH="1">
            <a:off x="1566910" y="4879433"/>
            <a:ext cx="976671" cy="43623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1D426E5-CC06-1C43-9112-2F0AFC273FB5}"/>
              </a:ext>
            </a:extLst>
          </p:cNvPr>
          <p:cNvCxnSpPr>
            <a:cxnSpLocks/>
            <a:stCxn id="30" idx="1"/>
          </p:cNvCxnSpPr>
          <p:nvPr/>
        </p:nvCxnSpPr>
        <p:spPr>
          <a:xfrm flipH="1">
            <a:off x="2061482" y="4879433"/>
            <a:ext cx="482099" cy="51690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9079FEA0-6EBA-3DB5-ADC2-939AAD388042}"/>
              </a:ext>
            </a:extLst>
          </p:cNvPr>
          <p:cNvSpPr txBox="1"/>
          <p:nvPr/>
        </p:nvSpPr>
        <p:spPr>
          <a:xfrm>
            <a:off x="2543581" y="4764017"/>
            <a:ext cx="979975"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LN2 Dewar Swap</a:t>
            </a:r>
          </a:p>
        </p:txBody>
      </p:sp>
      <p:sp>
        <p:nvSpPr>
          <p:cNvPr id="4" name="TextBox 3">
            <a:extLst>
              <a:ext uri="{FF2B5EF4-FFF2-40B4-BE49-F238E27FC236}">
                <a16:creationId xmlns:a16="http://schemas.microsoft.com/office/drawing/2014/main" id="{79B6561F-2A83-F181-5AD4-9EFDAEE91B9F}"/>
              </a:ext>
            </a:extLst>
          </p:cNvPr>
          <p:cNvSpPr txBox="1"/>
          <p:nvPr/>
        </p:nvSpPr>
        <p:spPr>
          <a:xfrm>
            <a:off x="4200284" y="2902915"/>
            <a:ext cx="2321858" cy="230832"/>
          </a:xfrm>
          <a:prstGeom prst="rect">
            <a:avLst/>
          </a:prstGeom>
          <a:noFill/>
        </p:spPr>
        <p:txBody>
          <a:bodyPr wrap="square" rtlCol="0">
            <a:spAutoFit/>
          </a:bodyPr>
          <a:lstStyle/>
          <a:p>
            <a:pPr algn="ctr"/>
            <a:r>
              <a:rPr lang="en-US" sz="900" i="1" dirty="0"/>
              <a:t>Thermocouple locations</a:t>
            </a:r>
          </a:p>
        </p:txBody>
      </p:sp>
    </p:spTree>
    <p:extLst>
      <p:ext uri="{BB962C8B-B14F-4D97-AF65-F5344CB8AC3E}">
        <p14:creationId xmlns:p14="http://schemas.microsoft.com/office/powerpoint/2010/main" val="4087441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F39C-951E-32B7-11DB-94A4BCBA0193}"/>
              </a:ext>
            </a:extLst>
          </p:cNvPr>
          <p:cNvSpPr>
            <a:spLocks noGrp="1"/>
          </p:cNvSpPr>
          <p:nvPr>
            <p:ph type="title"/>
          </p:nvPr>
        </p:nvSpPr>
        <p:spPr/>
        <p:txBody>
          <a:bodyPr>
            <a:noAutofit/>
          </a:bodyPr>
          <a:lstStyle/>
          <a:p>
            <a:r>
              <a:rPr lang="en-US" sz="2800" dirty="0"/>
              <a:t>Long Duration Thermal Vacuum Cycle Data Overview</a:t>
            </a:r>
          </a:p>
        </p:txBody>
      </p:sp>
      <p:sp>
        <p:nvSpPr>
          <p:cNvPr id="3" name="Content Placeholder 2">
            <a:extLst>
              <a:ext uri="{FF2B5EF4-FFF2-40B4-BE49-F238E27FC236}">
                <a16:creationId xmlns:a16="http://schemas.microsoft.com/office/drawing/2014/main" id="{99514405-122C-5121-B9A0-94F8BACCDF68}"/>
              </a:ext>
            </a:extLst>
          </p:cNvPr>
          <p:cNvSpPr>
            <a:spLocks noGrp="1"/>
          </p:cNvSpPr>
          <p:nvPr>
            <p:ph idx="1"/>
          </p:nvPr>
        </p:nvSpPr>
        <p:spPr>
          <a:xfrm>
            <a:off x="187235" y="1348509"/>
            <a:ext cx="4680856" cy="2875148"/>
          </a:xfrm>
        </p:spPr>
        <p:txBody>
          <a:bodyPr>
            <a:normAutofit fontScale="47500" lnSpcReduction="20000"/>
          </a:bodyPr>
          <a:lstStyle/>
          <a:p>
            <a:r>
              <a:rPr lang="en-US" dirty="0"/>
              <a:t>Long duration total time of testing = 407.5 hrs (~ 17 days)</a:t>
            </a:r>
          </a:p>
          <a:p>
            <a:r>
              <a:rPr lang="en-US" dirty="0"/>
              <a:t>Minimum plateau length goal = 20 hrs</a:t>
            </a:r>
          </a:p>
          <a:p>
            <a:r>
              <a:rPr lang="en-US" dirty="0"/>
              <a:t>Rate of change goal = +/- 2 </a:t>
            </a:r>
            <a:r>
              <a:rPr lang="en-US" dirty="0">
                <a:latin typeface="Calibri" panose="020F0502020204030204" pitchFamily="34" charset="0"/>
                <a:cs typeface="Calibri" panose="020F0502020204030204" pitchFamily="34" charset="0"/>
              </a:rPr>
              <a:t>°C/min</a:t>
            </a:r>
          </a:p>
          <a:p>
            <a:r>
              <a:rPr lang="en-US" dirty="0">
                <a:latin typeface="Calibri" panose="020F0502020204030204" pitchFamily="34" charset="0"/>
                <a:cs typeface="Calibri" panose="020F0502020204030204" pitchFamily="34" charset="0"/>
              </a:rPr>
              <a:t>Heat up 3 and Heat up 5 include a test pause throughout the weekend during which the test set up was allowed to reach ambient temperatures before restarting heat up phase.</a:t>
            </a:r>
          </a:p>
          <a:p>
            <a:r>
              <a:rPr lang="en-US" dirty="0">
                <a:latin typeface="Calibri" panose="020F0502020204030204" pitchFamily="34" charset="0"/>
                <a:cs typeface="Calibri" panose="020F0502020204030204" pitchFamily="34" charset="0"/>
              </a:rPr>
              <a:t>TC4 is hidden in plot on this slide due to erratic readings.</a:t>
            </a:r>
          </a:p>
          <a:p>
            <a:r>
              <a:rPr lang="en-US" dirty="0">
                <a:latin typeface="Calibri" panose="020F0502020204030204" pitchFamily="34" charset="0"/>
                <a:cs typeface="Calibri" panose="020F0502020204030204" pitchFamily="34" charset="0"/>
              </a:rPr>
              <a:t>Challenges evident in data:</a:t>
            </a:r>
          </a:p>
          <a:p>
            <a:pPr lvl="1"/>
            <a:r>
              <a:rPr lang="en-US" dirty="0">
                <a:latin typeface="Calibri" panose="020F0502020204030204" pitchFamily="34" charset="0"/>
                <a:cs typeface="Calibri" panose="020F0502020204030204" pitchFamily="34" charset="0"/>
              </a:rPr>
              <a:t>TC3 nearly aligned with TC5. No detachment confirmed by post-test inspection)</a:t>
            </a:r>
          </a:p>
          <a:p>
            <a:pPr lvl="1"/>
            <a:r>
              <a:rPr lang="en-US" dirty="0">
                <a:latin typeface="Calibri" panose="020F0502020204030204" pitchFamily="34" charset="0"/>
                <a:cs typeface="Calibri" panose="020F0502020204030204" pitchFamily="34" charset="0"/>
              </a:rPr>
              <a:t>Loss of data during hot plateau 2 and 4</a:t>
            </a:r>
          </a:p>
          <a:p>
            <a:pPr lvl="1"/>
            <a:r>
              <a:rPr lang="en-US" dirty="0">
                <a:latin typeface="Calibri" panose="020F0502020204030204" pitchFamily="34" charset="0"/>
                <a:cs typeface="Calibri" panose="020F0502020204030204" pitchFamily="34" charset="0"/>
              </a:rPr>
              <a:t>Loss of data and cooling during cold plateau 1</a:t>
            </a:r>
          </a:p>
          <a:p>
            <a:pPr lvl="1"/>
            <a:r>
              <a:rPr lang="en-US" dirty="0">
                <a:latin typeface="Calibri" panose="020F0502020204030204" pitchFamily="34" charset="0"/>
                <a:cs typeface="Calibri" panose="020F0502020204030204" pitchFamily="34" charset="0"/>
              </a:rPr>
              <a:t>LN2 loss during cold plateau 2 (at ~19 hours into plateau)</a:t>
            </a:r>
          </a:p>
          <a:p>
            <a:pPr lvl="1"/>
            <a:endParaRPr lang="en-US" dirty="0">
              <a:latin typeface="Calibri" panose="020F0502020204030204" pitchFamily="34" charset="0"/>
              <a:cs typeface="Calibri" panose="020F0502020204030204" pitchFamily="34" charset="0"/>
            </a:endParaRPr>
          </a:p>
          <a:p>
            <a:pPr lvl="1"/>
            <a:endParaRPr lang="en-US" dirty="0"/>
          </a:p>
          <a:p>
            <a:endParaRPr lang="en-US" dirty="0"/>
          </a:p>
        </p:txBody>
      </p:sp>
      <p:pic>
        <p:nvPicPr>
          <p:cNvPr id="5" name="Picture 4">
            <a:extLst>
              <a:ext uri="{FF2B5EF4-FFF2-40B4-BE49-F238E27FC236}">
                <a16:creationId xmlns:a16="http://schemas.microsoft.com/office/drawing/2014/main" id="{D386B253-E728-2321-E5FC-1DD9103F80B1}"/>
              </a:ext>
            </a:extLst>
          </p:cNvPr>
          <p:cNvPicPr>
            <a:picLocks noChangeAspect="1"/>
          </p:cNvPicPr>
          <p:nvPr/>
        </p:nvPicPr>
        <p:blipFill>
          <a:blip r:embed="rId2"/>
          <a:stretch>
            <a:fillRect/>
          </a:stretch>
        </p:blipFill>
        <p:spPr>
          <a:xfrm>
            <a:off x="4868092" y="1155179"/>
            <a:ext cx="7177578" cy="5142568"/>
          </a:xfrm>
          <a:prstGeom prst="rect">
            <a:avLst/>
          </a:prstGeom>
        </p:spPr>
      </p:pic>
      <p:pic>
        <p:nvPicPr>
          <p:cNvPr id="6" name="Picture 5">
            <a:extLst>
              <a:ext uri="{FF2B5EF4-FFF2-40B4-BE49-F238E27FC236}">
                <a16:creationId xmlns:a16="http://schemas.microsoft.com/office/drawing/2014/main" id="{591C1EF0-5B3B-B2A8-8C55-C73C8E30C5CD}"/>
              </a:ext>
            </a:extLst>
          </p:cNvPr>
          <p:cNvPicPr>
            <a:picLocks noChangeAspect="1"/>
          </p:cNvPicPr>
          <p:nvPr/>
        </p:nvPicPr>
        <p:blipFill>
          <a:blip r:embed="rId3"/>
          <a:stretch>
            <a:fillRect/>
          </a:stretch>
        </p:blipFill>
        <p:spPr>
          <a:xfrm>
            <a:off x="66677" y="4062946"/>
            <a:ext cx="2834049" cy="2190895"/>
          </a:xfrm>
          <a:prstGeom prst="rect">
            <a:avLst/>
          </a:prstGeom>
        </p:spPr>
      </p:pic>
      <p:pic>
        <p:nvPicPr>
          <p:cNvPr id="8" name="Picture 7">
            <a:extLst>
              <a:ext uri="{FF2B5EF4-FFF2-40B4-BE49-F238E27FC236}">
                <a16:creationId xmlns:a16="http://schemas.microsoft.com/office/drawing/2014/main" id="{7F02DA74-DE82-7B96-69B7-831D3606B123}"/>
              </a:ext>
            </a:extLst>
          </p:cNvPr>
          <p:cNvPicPr>
            <a:picLocks noChangeAspect="1"/>
          </p:cNvPicPr>
          <p:nvPr/>
        </p:nvPicPr>
        <p:blipFill>
          <a:blip r:embed="rId4"/>
          <a:stretch>
            <a:fillRect/>
          </a:stretch>
        </p:blipFill>
        <p:spPr>
          <a:xfrm>
            <a:off x="3086032" y="4140636"/>
            <a:ext cx="1271855" cy="2157111"/>
          </a:xfrm>
          <a:prstGeom prst="rect">
            <a:avLst/>
          </a:prstGeom>
        </p:spPr>
      </p:pic>
      <p:sp>
        <p:nvSpPr>
          <p:cNvPr id="4" name="TextBox 3">
            <a:extLst>
              <a:ext uri="{FF2B5EF4-FFF2-40B4-BE49-F238E27FC236}">
                <a16:creationId xmlns:a16="http://schemas.microsoft.com/office/drawing/2014/main" id="{2139C769-FEE1-8FFE-1313-7E3A187A714A}"/>
              </a:ext>
            </a:extLst>
          </p:cNvPr>
          <p:cNvSpPr txBox="1"/>
          <p:nvPr/>
        </p:nvSpPr>
        <p:spPr>
          <a:xfrm>
            <a:off x="322772" y="6182331"/>
            <a:ext cx="2321858" cy="230832"/>
          </a:xfrm>
          <a:prstGeom prst="rect">
            <a:avLst/>
          </a:prstGeom>
          <a:noFill/>
        </p:spPr>
        <p:txBody>
          <a:bodyPr wrap="square" rtlCol="0">
            <a:spAutoFit/>
          </a:bodyPr>
          <a:lstStyle/>
          <a:p>
            <a:pPr algn="ctr"/>
            <a:r>
              <a:rPr lang="en-US" sz="900" i="1" dirty="0"/>
              <a:t>Thermocouple locations</a:t>
            </a:r>
          </a:p>
        </p:txBody>
      </p:sp>
    </p:spTree>
    <p:extLst>
      <p:ext uri="{BB962C8B-B14F-4D97-AF65-F5344CB8AC3E}">
        <p14:creationId xmlns:p14="http://schemas.microsoft.com/office/powerpoint/2010/main" val="73565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59B5-798C-9388-7408-2035D8DE3A8C}"/>
              </a:ext>
            </a:extLst>
          </p:cNvPr>
          <p:cNvSpPr>
            <a:spLocks noGrp="1"/>
          </p:cNvSpPr>
          <p:nvPr>
            <p:ph type="title"/>
          </p:nvPr>
        </p:nvSpPr>
        <p:spPr/>
        <p:txBody>
          <a:bodyPr>
            <a:noAutofit/>
          </a:bodyPr>
          <a:lstStyle/>
          <a:p>
            <a:r>
              <a:rPr lang="en-US" sz="3200" dirty="0"/>
              <a:t>Long Duration Thermal Vacuum Cycle Data Observations</a:t>
            </a:r>
          </a:p>
        </p:txBody>
      </p:sp>
      <p:sp>
        <p:nvSpPr>
          <p:cNvPr id="3" name="Content Placeholder 2">
            <a:extLst>
              <a:ext uri="{FF2B5EF4-FFF2-40B4-BE49-F238E27FC236}">
                <a16:creationId xmlns:a16="http://schemas.microsoft.com/office/drawing/2014/main" id="{E8FA2090-8EF6-1BC5-B2B5-3C4AC10A32A6}"/>
              </a:ext>
            </a:extLst>
          </p:cNvPr>
          <p:cNvSpPr>
            <a:spLocks noGrp="1"/>
          </p:cNvSpPr>
          <p:nvPr>
            <p:ph idx="1"/>
          </p:nvPr>
        </p:nvSpPr>
        <p:spPr>
          <a:xfrm>
            <a:off x="838200" y="1348509"/>
            <a:ext cx="4855723" cy="749712"/>
          </a:xfrm>
        </p:spPr>
        <p:txBody>
          <a:bodyPr>
            <a:normAutofit fontScale="55000" lnSpcReduction="20000"/>
          </a:bodyPr>
          <a:lstStyle/>
          <a:p>
            <a:r>
              <a:rPr lang="en-US" dirty="0"/>
              <a:t>TCs remained attached. TC3 and TC4 (TS radiator IF) are much closer to TC5 (temperature control IF plate) during the cool down and cold plateaus once TS is open.</a:t>
            </a:r>
          </a:p>
        </p:txBody>
      </p:sp>
      <p:pic>
        <p:nvPicPr>
          <p:cNvPr id="5" name="Picture 4">
            <a:extLst>
              <a:ext uri="{FF2B5EF4-FFF2-40B4-BE49-F238E27FC236}">
                <a16:creationId xmlns:a16="http://schemas.microsoft.com/office/drawing/2014/main" id="{0C008E51-C134-F2BD-51DB-0B92E5F5F185}"/>
              </a:ext>
            </a:extLst>
          </p:cNvPr>
          <p:cNvPicPr>
            <a:picLocks noChangeAspect="1"/>
          </p:cNvPicPr>
          <p:nvPr/>
        </p:nvPicPr>
        <p:blipFill>
          <a:blip r:embed="rId2"/>
          <a:stretch>
            <a:fillRect/>
          </a:stretch>
        </p:blipFill>
        <p:spPr>
          <a:xfrm>
            <a:off x="5990187" y="2042810"/>
            <a:ext cx="5832162" cy="4290238"/>
          </a:xfrm>
          <a:prstGeom prst="rect">
            <a:avLst/>
          </a:prstGeom>
        </p:spPr>
      </p:pic>
      <p:sp>
        <p:nvSpPr>
          <p:cNvPr id="6" name="Content Placeholder 2">
            <a:extLst>
              <a:ext uri="{FF2B5EF4-FFF2-40B4-BE49-F238E27FC236}">
                <a16:creationId xmlns:a16="http://schemas.microsoft.com/office/drawing/2014/main" id="{C7661C2C-4ACE-8C61-4D68-565ADB119CAD}"/>
              </a:ext>
            </a:extLst>
          </p:cNvPr>
          <p:cNvSpPr txBox="1">
            <a:spLocks/>
          </p:cNvSpPr>
          <p:nvPr/>
        </p:nvSpPr>
        <p:spPr>
          <a:xfrm>
            <a:off x="6619673" y="1338389"/>
            <a:ext cx="4855723" cy="8989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False closing was observed during which the TS appears to begin to close, temperature trends reverse, and then TS closes.</a:t>
            </a:r>
          </a:p>
        </p:txBody>
      </p:sp>
      <p:cxnSp>
        <p:nvCxnSpPr>
          <p:cNvPr id="7" name="Straight Arrow Connector 6">
            <a:extLst>
              <a:ext uri="{FF2B5EF4-FFF2-40B4-BE49-F238E27FC236}">
                <a16:creationId xmlns:a16="http://schemas.microsoft.com/office/drawing/2014/main" id="{59900668-2C65-ED93-66CB-91B97E7ABEAC}"/>
              </a:ext>
            </a:extLst>
          </p:cNvPr>
          <p:cNvCxnSpPr>
            <a:cxnSpLocks/>
            <a:stCxn id="9" idx="0"/>
          </p:cNvCxnSpPr>
          <p:nvPr/>
        </p:nvCxnSpPr>
        <p:spPr>
          <a:xfrm flipV="1">
            <a:off x="8162450" y="3217990"/>
            <a:ext cx="0" cy="33363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4C9055C-82CA-C5D6-F88A-FCC39032CD28}"/>
              </a:ext>
            </a:extLst>
          </p:cNvPr>
          <p:cNvCxnSpPr>
            <a:cxnSpLocks/>
            <a:stCxn id="9" idx="2"/>
          </p:cNvCxnSpPr>
          <p:nvPr/>
        </p:nvCxnSpPr>
        <p:spPr>
          <a:xfrm>
            <a:off x="8162450" y="3782454"/>
            <a:ext cx="0" cy="43623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230BB8B-5217-D652-799C-C17BC91DB3BA}"/>
              </a:ext>
            </a:extLst>
          </p:cNvPr>
          <p:cNvSpPr txBox="1"/>
          <p:nvPr/>
        </p:nvSpPr>
        <p:spPr>
          <a:xfrm>
            <a:off x="7776890" y="3551622"/>
            <a:ext cx="771120"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False closing</a:t>
            </a:r>
          </a:p>
        </p:txBody>
      </p:sp>
      <p:sp>
        <p:nvSpPr>
          <p:cNvPr id="17" name="TextBox 16">
            <a:extLst>
              <a:ext uri="{FF2B5EF4-FFF2-40B4-BE49-F238E27FC236}">
                <a16:creationId xmlns:a16="http://schemas.microsoft.com/office/drawing/2014/main" id="{D357C58E-7456-AD73-FEA0-3010CC4385A2}"/>
              </a:ext>
            </a:extLst>
          </p:cNvPr>
          <p:cNvSpPr txBox="1"/>
          <p:nvPr/>
        </p:nvSpPr>
        <p:spPr>
          <a:xfrm>
            <a:off x="8824680" y="4367649"/>
            <a:ext cx="822819"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TS radiator IF</a:t>
            </a:r>
          </a:p>
        </p:txBody>
      </p:sp>
      <p:sp>
        <p:nvSpPr>
          <p:cNvPr id="18" name="TextBox 17">
            <a:extLst>
              <a:ext uri="{FF2B5EF4-FFF2-40B4-BE49-F238E27FC236}">
                <a16:creationId xmlns:a16="http://schemas.microsoft.com/office/drawing/2014/main" id="{9A47F25A-8C9B-FBD3-8BB3-4617968AA181}"/>
              </a:ext>
            </a:extLst>
          </p:cNvPr>
          <p:cNvSpPr txBox="1"/>
          <p:nvPr/>
        </p:nvSpPr>
        <p:spPr>
          <a:xfrm>
            <a:off x="8492736" y="2389151"/>
            <a:ext cx="969782"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TS instrument IF</a:t>
            </a:r>
          </a:p>
        </p:txBody>
      </p:sp>
      <p:sp>
        <p:nvSpPr>
          <p:cNvPr id="19" name="TextBox 18">
            <a:extLst>
              <a:ext uri="{FF2B5EF4-FFF2-40B4-BE49-F238E27FC236}">
                <a16:creationId xmlns:a16="http://schemas.microsoft.com/office/drawing/2014/main" id="{B0EF7F50-7334-901A-0F2E-78B21DF4877C}"/>
              </a:ext>
            </a:extLst>
          </p:cNvPr>
          <p:cNvSpPr txBox="1"/>
          <p:nvPr/>
        </p:nvSpPr>
        <p:spPr>
          <a:xfrm>
            <a:off x="8923563" y="3088028"/>
            <a:ext cx="650263"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t>TS closing</a:t>
            </a:r>
          </a:p>
        </p:txBody>
      </p:sp>
      <p:sp>
        <p:nvSpPr>
          <p:cNvPr id="20" name="TextBox 19">
            <a:extLst>
              <a:ext uri="{FF2B5EF4-FFF2-40B4-BE49-F238E27FC236}">
                <a16:creationId xmlns:a16="http://schemas.microsoft.com/office/drawing/2014/main" id="{5841ADBD-9980-F7E7-0CB4-81DB03B63657}"/>
              </a:ext>
            </a:extLst>
          </p:cNvPr>
          <p:cNvSpPr txBox="1"/>
          <p:nvPr/>
        </p:nvSpPr>
        <p:spPr>
          <a:xfrm>
            <a:off x="10231618" y="2376442"/>
            <a:ext cx="273791"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900" dirty="0"/>
              <a:t>IC</a:t>
            </a:r>
          </a:p>
        </p:txBody>
      </p:sp>
      <p:sp>
        <p:nvSpPr>
          <p:cNvPr id="21" name="TextBox 20">
            <a:extLst>
              <a:ext uri="{FF2B5EF4-FFF2-40B4-BE49-F238E27FC236}">
                <a16:creationId xmlns:a16="http://schemas.microsoft.com/office/drawing/2014/main" id="{7D354CE0-8564-7BEA-B555-FDA42A39FC8B}"/>
              </a:ext>
            </a:extLst>
          </p:cNvPr>
          <p:cNvSpPr txBox="1"/>
          <p:nvPr/>
        </p:nvSpPr>
        <p:spPr>
          <a:xfrm>
            <a:off x="6505315" y="2291803"/>
            <a:ext cx="554071"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Heat up 4</a:t>
            </a:r>
          </a:p>
        </p:txBody>
      </p:sp>
      <p:cxnSp>
        <p:nvCxnSpPr>
          <p:cNvPr id="22" name="Straight Arrow Connector 21">
            <a:extLst>
              <a:ext uri="{FF2B5EF4-FFF2-40B4-BE49-F238E27FC236}">
                <a16:creationId xmlns:a16="http://schemas.microsoft.com/office/drawing/2014/main" id="{6E9AEBA0-FBCE-610A-2AC6-2492C9A63FA0}"/>
              </a:ext>
            </a:extLst>
          </p:cNvPr>
          <p:cNvCxnSpPr>
            <a:cxnSpLocks/>
            <a:stCxn id="18" idx="2"/>
          </p:cNvCxnSpPr>
          <p:nvPr/>
        </p:nvCxnSpPr>
        <p:spPr>
          <a:xfrm>
            <a:off x="8977627" y="2619983"/>
            <a:ext cx="76566" cy="32180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F83A639-6D74-3F3A-3C06-1E9691C5B913}"/>
              </a:ext>
            </a:extLst>
          </p:cNvPr>
          <p:cNvCxnSpPr>
            <a:cxnSpLocks/>
            <a:stCxn id="20" idx="1"/>
          </p:cNvCxnSpPr>
          <p:nvPr/>
        </p:nvCxnSpPr>
        <p:spPr>
          <a:xfrm flipH="1">
            <a:off x="9989004" y="2491858"/>
            <a:ext cx="242614" cy="21460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2301671C-8A86-257F-5EE2-4BCABE524EDC}"/>
              </a:ext>
            </a:extLst>
          </p:cNvPr>
          <p:cNvCxnSpPr>
            <a:cxnSpLocks/>
            <a:stCxn id="17" idx="0"/>
          </p:cNvCxnSpPr>
          <p:nvPr/>
        </p:nvCxnSpPr>
        <p:spPr>
          <a:xfrm flipH="1" flipV="1">
            <a:off x="8957697" y="4037827"/>
            <a:ext cx="278393" cy="32982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9" name="Left Brace 38">
            <a:extLst>
              <a:ext uri="{FF2B5EF4-FFF2-40B4-BE49-F238E27FC236}">
                <a16:creationId xmlns:a16="http://schemas.microsoft.com/office/drawing/2014/main" id="{797E1583-24FB-EEC6-9B5A-E003F01A4D43}"/>
              </a:ext>
            </a:extLst>
          </p:cNvPr>
          <p:cNvSpPr/>
          <p:nvPr/>
        </p:nvSpPr>
        <p:spPr>
          <a:xfrm>
            <a:off x="9573827" y="2893523"/>
            <a:ext cx="147344" cy="597891"/>
          </a:xfrm>
          <a:prstGeom prst="leftBrace">
            <a:avLst>
              <a:gd name="adj1" fmla="val 37979"/>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41" name="Picture 40">
            <a:extLst>
              <a:ext uri="{FF2B5EF4-FFF2-40B4-BE49-F238E27FC236}">
                <a16:creationId xmlns:a16="http://schemas.microsoft.com/office/drawing/2014/main" id="{E6F0A04D-3543-46CF-4A49-8E38B07AF39C}"/>
              </a:ext>
            </a:extLst>
          </p:cNvPr>
          <p:cNvPicPr>
            <a:picLocks noChangeAspect="1"/>
          </p:cNvPicPr>
          <p:nvPr/>
        </p:nvPicPr>
        <p:blipFill>
          <a:blip r:embed="rId3"/>
          <a:stretch>
            <a:fillRect/>
          </a:stretch>
        </p:blipFill>
        <p:spPr>
          <a:xfrm>
            <a:off x="179840" y="2042810"/>
            <a:ext cx="5858069" cy="4281884"/>
          </a:xfrm>
          <a:prstGeom prst="rect">
            <a:avLst/>
          </a:prstGeom>
        </p:spPr>
      </p:pic>
      <p:sp>
        <p:nvSpPr>
          <p:cNvPr id="42" name="TextBox 41">
            <a:extLst>
              <a:ext uri="{FF2B5EF4-FFF2-40B4-BE49-F238E27FC236}">
                <a16:creationId xmlns:a16="http://schemas.microsoft.com/office/drawing/2014/main" id="{10D1BEAC-0577-A308-68BC-5BB848EEE332}"/>
              </a:ext>
            </a:extLst>
          </p:cNvPr>
          <p:cNvSpPr txBox="1"/>
          <p:nvPr/>
        </p:nvSpPr>
        <p:spPr>
          <a:xfrm>
            <a:off x="736711" y="2106734"/>
            <a:ext cx="651218" cy="2000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700" dirty="0"/>
              <a:t>Cool down 2</a:t>
            </a:r>
          </a:p>
        </p:txBody>
      </p:sp>
      <p:sp>
        <p:nvSpPr>
          <p:cNvPr id="43" name="TextBox 42">
            <a:extLst>
              <a:ext uri="{FF2B5EF4-FFF2-40B4-BE49-F238E27FC236}">
                <a16:creationId xmlns:a16="http://schemas.microsoft.com/office/drawing/2014/main" id="{EB6639BB-2BCD-3EEF-E0CD-049D4D6815B0}"/>
              </a:ext>
            </a:extLst>
          </p:cNvPr>
          <p:cNvSpPr txBox="1"/>
          <p:nvPr/>
        </p:nvSpPr>
        <p:spPr>
          <a:xfrm>
            <a:off x="2744660" y="3102573"/>
            <a:ext cx="731203"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t>TS opening</a:t>
            </a:r>
          </a:p>
        </p:txBody>
      </p:sp>
      <p:sp>
        <p:nvSpPr>
          <p:cNvPr id="44" name="Right Brace 43">
            <a:extLst>
              <a:ext uri="{FF2B5EF4-FFF2-40B4-BE49-F238E27FC236}">
                <a16:creationId xmlns:a16="http://schemas.microsoft.com/office/drawing/2014/main" id="{81AC6314-E00C-3433-5A8F-BAE6198BC95C}"/>
              </a:ext>
            </a:extLst>
          </p:cNvPr>
          <p:cNvSpPr/>
          <p:nvPr/>
        </p:nvSpPr>
        <p:spPr>
          <a:xfrm>
            <a:off x="2551125" y="2812721"/>
            <a:ext cx="193535" cy="810537"/>
          </a:xfrm>
          <a:prstGeom prst="rightBrace">
            <a:avLst>
              <a:gd name="adj1" fmla="val 41666"/>
              <a:gd name="adj2" fmla="val 5000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FB121650-98C5-09F4-F38C-555ECDAA32B6}"/>
              </a:ext>
            </a:extLst>
          </p:cNvPr>
          <p:cNvSpPr txBox="1"/>
          <p:nvPr/>
        </p:nvSpPr>
        <p:spPr>
          <a:xfrm>
            <a:off x="3464342" y="3413122"/>
            <a:ext cx="101546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t>TC3 and TC4 closely follow TC5 after TS opening</a:t>
            </a:r>
          </a:p>
        </p:txBody>
      </p:sp>
      <p:cxnSp>
        <p:nvCxnSpPr>
          <p:cNvPr id="46" name="Straight Arrow Connector 45">
            <a:extLst>
              <a:ext uri="{FF2B5EF4-FFF2-40B4-BE49-F238E27FC236}">
                <a16:creationId xmlns:a16="http://schemas.microsoft.com/office/drawing/2014/main" id="{4A8A7BBF-190B-2096-43B5-858A08069B40}"/>
              </a:ext>
            </a:extLst>
          </p:cNvPr>
          <p:cNvCxnSpPr>
            <a:cxnSpLocks/>
            <a:stCxn id="45" idx="1"/>
          </p:cNvCxnSpPr>
          <p:nvPr/>
        </p:nvCxnSpPr>
        <p:spPr>
          <a:xfrm flipH="1">
            <a:off x="2915580" y="3667038"/>
            <a:ext cx="548762" cy="33353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C5D56B3D-FB93-DB90-F09F-0B60907DCC3B}"/>
              </a:ext>
            </a:extLst>
          </p:cNvPr>
          <p:cNvSpPr txBox="1"/>
          <p:nvPr/>
        </p:nvSpPr>
        <p:spPr>
          <a:xfrm>
            <a:off x="4820762" y="3952150"/>
            <a:ext cx="101546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t>TC3 and TC4 are colder than TC5 once cold plateau is reached</a:t>
            </a:r>
          </a:p>
        </p:txBody>
      </p:sp>
      <p:cxnSp>
        <p:nvCxnSpPr>
          <p:cNvPr id="50" name="Straight Arrow Connector 49">
            <a:extLst>
              <a:ext uri="{FF2B5EF4-FFF2-40B4-BE49-F238E27FC236}">
                <a16:creationId xmlns:a16="http://schemas.microsoft.com/office/drawing/2014/main" id="{E079E2CF-E431-3157-DD71-9F824531329C}"/>
              </a:ext>
            </a:extLst>
          </p:cNvPr>
          <p:cNvCxnSpPr>
            <a:cxnSpLocks/>
            <a:stCxn id="49" idx="2"/>
          </p:cNvCxnSpPr>
          <p:nvPr/>
        </p:nvCxnSpPr>
        <p:spPr>
          <a:xfrm flipH="1">
            <a:off x="5135336" y="4598481"/>
            <a:ext cx="193158" cy="63070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384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7807-3CD7-41D9-82E5-5ECD944E665C}"/>
              </a:ext>
            </a:extLst>
          </p:cNvPr>
          <p:cNvSpPr>
            <a:spLocks noGrp="1"/>
          </p:cNvSpPr>
          <p:nvPr>
            <p:ph type="title"/>
          </p:nvPr>
        </p:nvSpPr>
        <p:spPr/>
        <p:txBody>
          <a:bodyPr>
            <a:noAutofit/>
          </a:bodyPr>
          <a:lstStyle/>
          <a:p>
            <a:r>
              <a:rPr lang="en-US" sz="3600" dirty="0"/>
              <a:t>Long Duration Comparison to Pre- and Post- Vibe Thermal Vacuum Cycle </a:t>
            </a:r>
          </a:p>
        </p:txBody>
      </p:sp>
      <p:sp>
        <p:nvSpPr>
          <p:cNvPr id="3" name="Content Placeholder 2">
            <a:extLst>
              <a:ext uri="{FF2B5EF4-FFF2-40B4-BE49-F238E27FC236}">
                <a16:creationId xmlns:a16="http://schemas.microsoft.com/office/drawing/2014/main" id="{5584900B-27FF-47AB-8F88-FB0E5C431A5A}"/>
              </a:ext>
            </a:extLst>
          </p:cNvPr>
          <p:cNvSpPr>
            <a:spLocks noGrp="1"/>
          </p:cNvSpPr>
          <p:nvPr>
            <p:ph idx="1"/>
          </p:nvPr>
        </p:nvSpPr>
        <p:spPr>
          <a:xfrm>
            <a:off x="306161" y="1348509"/>
            <a:ext cx="5419725" cy="1740452"/>
          </a:xfrm>
        </p:spPr>
        <p:txBody>
          <a:bodyPr>
            <a:normAutofit fontScale="70000" lnSpcReduction="20000"/>
          </a:bodyPr>
          <a:lstStyle/>
          <a:p>
            <a:r>
              <a:rPr lang="en-US" dirty="0"/>
              <a:t>Compared at 14.5 hrs into each plateau</a:t>
            </a:r>
          </a:p>
          <a:p>
            <a:pPr lvl="1"/>
            <a:r>
              <a:rPr lang="en-US" dirty="0"/>
              <a:t>In general, the long duration temperatures recorded at each point are between the pre- and post-vibration temperatures, and slightly closer to the post-vibration values.</a:t>
            </a:r>
          </a:p>
          <a:p>
            <a:pPr lvl="1"/>
            <a:r>
              <a:rPr lang="en-US" dirty="0"/>
              <a:t>TC2, TC3 and TC4 became detached from surfaces during pre- and post-vibration thermal cycle tests.</a:t>
            </a:r>
          </a:p>
          <a:p>
            <a:pPr lvl="1"/>
            <a:endParaRPr lang="en-US" dirty="0"/>
          </a:p>
        </p:txBody>
      </p:sp>
      <p:sp>
        <p:nvSpPr>
          <p:cNvPr id="6" name="Content Placeholder 2">
            <a:extLst>
              <a:ext uri="{FF2B5EF4-FFF2-40B4-BE49-F238E27FC236}">
                <a16:creationId xmlns:a16="http://schemas.microsoft.com/office/drawing/2014/main" id="{D491C350-B6F0-5D07-D727-BF95A57F114E}"/>
              </a:ext>
            </a:extLst>
          </p:cNvPr>
          <p:cNvSpPr txBox="1">
            <a:spLocks/>
          </p:cNvSpPr>
          <p:nvPr/>
        </p:nvSpPr>
        <p:spPr>
          <a:xfrm>
            <a:off x="5725886" y="1284553"/>
            <a:ext cx="6332764" cy="4626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During cool down phases / TS opening</a:t>
            </a:r>
          </a:p>
          <a:p>
            <a:pPr lvl="1"/>
            <a:r>
              <a:rPr lang="en-US" sz="1600" dirty="0"/>
              <a:t>Long duration temperatures are more like the post-vibe data than the pre-vibe data collected. </a:t>
            </a:r>
          </a:p>
          <a:p>
            <a:endParaRPr lang="en-US" sz="2000" dirty="0"/>
          </a:p>
          <a:p>
            <a:endParaRPr lang="en-US" sz="2000" dirty="0"/>
          </a:p>
          <a:p>
            <a:pPr marL="0" indent="0">
              <a:buNone/>
            </a:pPr>
            <a:endParaRPr lang="en-US" sz="2000" dirty="0"/>
          </a:p>
          <a:p>
            <a:r>
              <a:rPr lang="en-US" sz="2000" dirty="0"/>
              <a:t>During heat up phases / TS closing</a:t>
            </a:r>
          </a:p>
          <a:p>
            <a:pPr lvl="1"/>
            <a:r>
              <a:rPr lang="en-US" sz="1800" dirty="0"/>
              <a:t>Less data was collected during TS closing because heat up 1 for each test started from room temperature with the TS already closed and heat up 3 and 5 during the long duration test was a gradual warming to ambient temp without using the temperature control plate heaters.</a:t>
            </a:r>
          </a:p>
        </p:txBody>
      </p:sp>
      <p:pic>
        <p:nvPicPr>
          <p:cNvPr id="4" name="Picture 3">
            <a:extLst>
              <a:ext uri="{FF2B5EF4-FFF2-40B4-BE49-F238E27FC236}">
                <a16:creationId xmlns:a16="http://schemas.microsoft.com/office/drawing/2014/main" id="{D4210A18-89FC-78AC-0C84-2675A64492C6}"/>
              </a:ext>
            </a:extLst>
          </p:cNvPr>
          <p:cNvPicPr>
            <a:picLocks noChangeAspect="1"/>
          </p:cNvPicPr>
          <p:nvPr/>
        </p:nvPicPr>
        <p:blipFill>
          <a:blip r:embed="rId2"/>
          <a:stretch>
            <a:fillRect/>
          </a:stretch>
        </p:blipFill>
        <p:spPr>
          <a:xfrm>
            <a:off x="367936" y="3088960"/>
            <a:ext cx="5190582" cy="2680582"/>
          </a:xfrm>
          <a:prstGeom prst="rect">
            <a:avLst/>
          </a:prstGeom>
        </p:spPr>
      </p:pic>
      <p:pic>
        <p:nvPicPr>
          <p:cNvPr id="5" name="Picture 4">
            <a:extLst>
              <a:ext uri="{FF2B5EF4-FFF2-40B4-BE49-F238E27FC236}">
                <a16:creationId xmlns:a16="http://schemas.microsoft.com/office/drawing/2014/main" id="{9C5062E6-E425-A08A-087A-0444C987AA3C}"/>
              </a:ext>
            </a:extLst>
          </p:cNvPr>
          <p:cNvPicPr>
            <a:picLocks noChangeAspect="1"/>
          </p:cNvPicPr>
          <p:nvPr/>
        </p:nvPicPr>
        <p:blipFill>
          <a:blip r:embed="rId3"/>
          <a:stretch>
            <a:fillRect/>
          </a:stretch>
        </p:blipFill>
        <p:spPr>
          <a:xfrm>
            <a:off x="5949043" y="2194693"/>
            <a:ext cx="6109607" cy="1013349"/>
          </a:xfrm>
          <a:prstGeom prst="rect">
            <a:avLst/>
          </a:prstGeom>
        </p:spPr>
      </p:pic>
      <p:pic>
        <p:nvPicPr>
          <p:cNvPr id="7" name="Picture 6">
            <a:extLst>
              <a:ext uri="{FF2B5EF4-FFF2-40B4-BE49-F238E27FC236}">
                <a16:creationId xmlns:a16="http://schemas.microsoft.com/office/drawing/2014/main" id="{BE241778-738C-E9D8-6A18-82CB6E464710}"/>
              </a:ext>
            </a:extLst>
          </p:cNvPr>
          <p:cNvPicPr>
            <a:picLocks noChangeAspect="1"/>
          </p:cNvPicPr>
          <p:nvPr/>
        </p:nvPicPr>
        <p:blipFill>
          <a:blip r:embed="rId4"/>
          <a:stretch>
            <a:fillRect/>
          </a:stretch>
        </p:blipFill>
        <p:spPr>
          <a:xfrm>
            <a:off x="5949043" y="5054495"/>
            <a:ext cx="4527096" cy="1119546"/>
          </a:xfrm>
          <a:prstGeom prst="rect">
            <a:avLst/>
          </a:prstGeom>
        </p:spPr>
      </p:pic>
    </p:spTree>
    <p:extLst>
      <p:ext uri="{BB962C8B-B14F-4D97-AF65-F5344CB8AC3E}">
        <p14:creationId xmlns:p14="http://schemas.microsoft.com/office/powerpoint/2010/main" val="123513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7807-3CD7-41D9-82E5-5ECD944E665C}"/>
              </a:ext>
            </a:extLst>
          </p:cNvPr>
          <p:cNvSpPr>
            <a:spLocks noGrp="1"/>
          </p:cNvSpPr>
          <p:nvPr>
            <p:ph type="title"/>
          </p:nvPr>
        </p:nvSpPr>
        <p:spPr/>
        <p:txBody>
          <a:bodyPr>
            <a:noAutofit/>
          </a:bodyPr>
          <a:lstStyle/>
          <a:p>
            <a:r>
              <a:rPr lang="en-US" sz="3600" dirty="0"/>
              <a:t>Performance Calculations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584900B-27FF-47AB-8F88-FB0E5C431A5A}"/>
                  </a:ext>
                </a:extLst>
              </p:cNvPr>
              <p:cNvSpPr>
                <a:spLocks noGrp="1"/>
              </p:cNvSpPr>
              <p:nvPr>
                <p:ph idx="1"/>
              </p:nvPr>
            </p:nvSpPr>
            <p:spPr>
              <a:xfrm>
                <a:off x="216523" y="1348508"/>
                <a:ext cx="10050066" cy="5011471"/>
              </a:xfrm>
            </p:spPr>
            <p:txBody>
              <a:bodyPr>
                <a:normAutofit fontScale="70000" lnSpcReduction="20000"/>
              </a:bodyPr>
              <a:lstStyle/>
              <a:p>
                <a:r>
                  <a:rPr lang="en-US" dirty="0"/>
                  <a:t>Metrics calculated from data collected:</a:t>
                </a:r>
              </a:p>
              <a:p>
                <a:pPr lvl="1"/>
                <a14:m>
                  <m:oMath xmlns:m="http://schemas.openxmlformats.org/officeDocument/2006/math">
                    <m:r>
                      <a:rPr lang="en-US" i="1" dirty="0" smtClean="0">
                        <a:latin typeface="Cambria Math" panose="02040503050406030204" pitchFamily="18" charset="0"/>
                      </a:rPr>
                      <m:t>𝐺</m:t>
                    </m:r>
                    <m:r>
                      <a:rPr lang="en-US" i="1" baseline="-25000" dirty="0">
                        <a:latin typeface="Cambria Math" panose="02040503050406030204" pitchFamily="18" charset="0"/>
                      </a:rPr>
                      <m:t>𝑜𝑛</m:t>
                    </m:r>
                  </m:oMath>
                </a14:m>
                <a:r>
                  <a:rPr lang="en-US" dirty="0"/>
                  <a:t> = thermal conductance between TS IFs when on/TS closed/hot plateau</a:t>
                </a:r>
              </a:p>
              <a:p>
                <a:pPr lvl="1"/>
                <a14:m>
                  <m:oMath xmlns:m="http://schemas.openxmlformats.org/officeDocument/2006/math">
                    <m:r>
                      <a:rPr lang="en-US" i="1" dirty="0" smtClean="0">
                        <a:latin typeface="Cambria Math" panose="02040503050406030204" pitchFamily="18" charset="0"/>
                      </a:rPr>
                      <m:t>𝐺</m:t>
                    </m:r>
                    <m:r>
                      <a:rPr lang="en-US" i="1" baseline="-25000" dirty="0">
                        <a:latin typeface="Cambria Math" panose="02040503050406030204" pitchFamily="18" charset="0"/>
                      </a:rPr>
                      <m:t>𝑜𝑓𝑓</m:t>
                    </m:r>
                  </m:oMath>
                </a14:m>
                <a:r>
                  <a:rPr lang="en-US" dirty="0"/>
                  <a:t> = thermal conductance between TS IFs when off/TS open/cold plateau</a:t>
                </a:r>
              </a:p>
              <a:p>
                <a:pPr lvl="1"/>
                <a:r>
                  <a:rPr lang="en-US" dirty="0"/>
                  <a:t>Turndown Ratio = </a:t>
                </a:r>
                <a14:m>
                  <m:oMath xmlns:m="http://schemas.openxmlformats.org/officeDocument/2006/math">
                    <m:r>
                      <a:rPr lang="en-US" i="1" dirty="0" smtClean="0">
                        <a:latin typeface="Cambria Math" panose="02040503050406030204" pitchFamily="18" charset="0"/>
                      </a:rPr>
                      <m:t>𝐺</m:t>
                    </m:r>
                    <m:r>
                      <a:rPr lang="en-US" i="1" baseline="-25000" dirty="0">
                        <a:latin typeface="Cambria Math" panose="02040503050406030204" pitchFamily="18" charset="0"/>
                      </a:rPr>
                      <m:t>𝑜𝑛</m:t>
                    </m:r>
                    <m:r>
                      <a:rPr lang="en-US" i="1" dirty="0">
                        <a:latin typeface="Cambria Math" panose="02040503050406030204" pitchFamily="18" charset="0"/>
                      </a:rPr>
                      <m:t>/</m:t>
                    </m:r>
                    <m:r>
                      <a:rPr lang="en-US" i="1" dirty="0" smtClean="0">
                        <a:latin typeface="Cambria Math" panose="02040503050406030204" pitchFamily="18" charset="0"/>
                      </a:rPr>
                      <m:t>𝐺</m:t>
                    </m:r>
                    <m:r>
                      <a:rPr lang="en-US" i="1" baseline="-25000" dirty="0" smtClean="0">
                        <a:latin typeface="Cambria Math" panose="02040503050406030204" pitchFamily="18" charset="0"/>
                      </a:rPr>
                      <m:t>𝑜𝑓𝑓</m:t>
                    </m:r>
                  </m:oMath>
                </a14:m>
                <a:endParaRPr lang="en-US" baseline="-25000" dirty="0"/>
              </a:p>
              <a:p>
                <a:pPr lvl="1"/>
                <a:endParaRPr lang="en-US" baseline="-25000" dirty="0"/>
              </a:p>
              <a:p>
                <a:pPr lvl="1"/>
                <a:endParaRPr lang="en-US" baseline="-25000" dirty="0"/>
              </a:p>
              <a:p>
                <a:pPr lvl="1"/>
                <a:endParaRPr lang="en-US" baseline="-25000" dirty="0"/>
              </a:p>
              <a:p>
                <a:pPr marL="457200" lvl="1" indent="0">
                  <a:buNone/>
                </a:pPr>
                <a:endParaRPr lang="en-US" baseline="-25000" dirty="0"/>
              </a:p>
              <a:p>
                <a:pPr marL="285750" indent="-285750">
                  <a:buFont typeface="Arial" panose="020B0604020202020204" pitchFamily="34" charset="0"/>
                  <a:buChar char="•"/>
                </a:pPr>
                <a14:m>
                  <m:oMath xmlns:m="http://schemas.openxmlformats.org/officeDocument/2006/math">
                    <m:r>
                      <a:rPr lang="en-US" i="1" smtClean="0">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dirty="0"/>
                  <a:t> = heat applied to IC heaters, </a:t>
                </a:r>
                <a:r>
                  <a:rPr lang="en-US" u="sng" dirty="0"/>
                  <a:t>assumes no heat lost through the MLI</a:t>
                </a:r>
              </a:p>
              <a:p>
                <a:pPr marL="742950" lvl="1" indent="-285750"/>
                <a:r>
                  <a:rPr lang="en-US" dirty="0"/>
                  <a:t>Hot plateau, </a:t>
                </a:r>
                <a14:m>
                  <m:oMath xmlns:m="http://schemas.openxmlformats.org/officeDocument/2006/math">
                    <m:r>
                      <a:rPr lang="en-US" i="1" dirty="0" smtClean="0">
                        <a:latin typeface="Cambria Math" panose="02040503050406030204" pitchFamily="18" charset="0"/>
                      </a:rPr>
                      <m:t>𝐺</m:t>
                    </m:r>
                    <m:r>
                      <a:rPr lang="en-US" i="1" baseline="-25000" dirty="0" smtClean="0">
                        <a:latin typeface="Cambria Math" panose="02040503050406030204" pitchFamily="18" charset="0"/>
                      </a:rPr>
                      <m:t>𝑜𝑛</m:t>
                    </m:r>
                  </m:oMath>
                </a14:m>
                <a:r>
                  <a:rPr lang="en-US" dirty="0"/>
                  <a:t> calculation, </a:t>
                </a:r>
                <a14:m>
                  <m:oMath xmlns:m="http://schemas.openxmlformats.org/officeDocument/2006/math">
                    <m:r>
                      <a:rPr lang="en-US" i="1" dirty="0" smtClean="0">
                        <a:latin typeface="Cambria Math" panose="02040503050406030204" pitchFamily="18" charset="0"/>
                      </a:rPr>
                      <m:t>𝑃</m:t>
                    </m:r>
                  </m:oMath>
                </a14:m>
                <a:r>
                  <a:rPr lang="en-US" dirty="0"/>
                  <a:t> = 14 W </a:t>
                </a:r>
              </a:p>
              <a:p>
                <a:pPr marL="742950" lvl="1" indent="-285750"/>
                <a:r>
                  <a:rPr lang="en-US" dirty="0"/>
                  <a:t>Cold plateau, </a:t>
                </a:r>
                <a14:m>
                  <m:oMath xmlns:m="http://schemas.openxmlformats.org/officeDocument/2006/math">
                    <m:r>
                      <a:rPr lang="en-US" i="1" dirty="0" smtClean="0">
                        <a:latin typeface="Cambria Math" panose="02040503050406030204" pitchFamily="18" charset="0"/>
                      </a:rPr>
                      <m:t>𝐺</m:t>
                    </m:r>
                    <m:r>
                      <a:rPr lang="en-US" i="1" baseline="-25000" dirty="0" smtClean="0">
                        <a:latin typeface="Cambria Math" panose="02040503050406030204" pitchFamily="18" charset="0"/>
                      </a:rPr>
                      <m:t>𝑜𝑓𝑓</m:t>
                    </m:r>
                  </m:oMath>
                </a14:m>
                <a:r>
                  <a:rPr lang="en-US" dirty="0"/>
                  <a:t> calculation, </a:t>
                </a:r>
                <a14:m>
                  <m:oMath xmlns:m="http://schemas.openxmlformats.org/officeDocument/2006/math">
                    <m:r>
                      <a:rPr lang="en-US" i="1" dirty="0" smtClean="0">
                        <a:latin typeface="Cambria Math" panose="02040503050406030204" pitchFamily="18" charset="0"/>
                      </a:rPr>
                      <m:t>𝑃</m:t>
                    </m:r>
                  </m:oMath>
                </a14:m>
                <a:r>
                  <a:rPr lang="en-US" dirty="0"/>
                  <a:t> = 2 W </a:t>
                </a:r>
                <a:endParaRPr lang="en-US" sz="1800" i="1" dirty="0">
                  <a:effectLst/>
                  <a:latin typeface="Cambria Math" panose="02040503050406030204" pitchFamily="18" charset="0"/>
                  <a:ea typeface="Times New Roman" panose="02020603050405020304" pitchFamily="18" charset="0"/>
                  <a:cs typeface="Times New Roman" panose="02020603050405020304" pitchFamily="18" charset="0"/>
                </a:endParaRPr>
              </a:p>
              <a:p>
                <a:pPr marL="285750" indent="-285750"/>
                <a14:m>
                  <m:oMath xmlns:m="http://schemas.openxmlformats.org/officeDocument/2006/math">
                    <m:r>
                      <a:rPr lang="en-US" sz="29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900" i="1" smtClean="0">
                        <a:effectLst/>
                        <a:latin typeface="Cambria Math" panose="02040503050406030204" pitchFamily="18" charset="0"/>
                        <a:ea typeface="Times New Roman" panose="02020603050405020304" pitchFamily="18" charset="0"/>
                        <a:cs typeface="Times New Roman" panose="02020603050405020304" pitchFamily="18" charset="0"/>
                      </a:rPr>
                      <m:t>𝑇</m:t>
                    </m:r>
                    <m:r>
                      <a:rPr lang="en-US" sz="2900" b="0" i="1"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900" b="0" i="1" smtClean="0">
                            <a:effectLst/>
                            <a:latin typeface="Cambria Math" panose="02040503050406030204" pitchFamily="18" charset="0"/>
                            <a:cs typeface="Times New Roman" panose="02020603050405020304" pitchFamily="18" charset="0"/>
                          </a:rPr>
                        </m:ctrlPr>
                      </m:sSubPr>
                      <m:e>
                        <m:r>
                          <a:rPr lang="en-US" sz="2900" b="0" i="1" smtClean="0">
                            <a:effectLst/>
                            <a:latin typeface="Cambria Math" panose="02040503050406030204" pitchFamily="18" charset="0"/>
                            <a:cs typeface="Times New Roman" panose="02020603050405020304" pitchFamily="18" charset="0"/>
                          </a:rPr>
                          <m:t>𝑇</m:t>
                        </m:r>
                      </m:e>
                      <m:sub>
                        <m:r>
                          <a:rPr lang="en-US" sz="2900" b="0" i="1" smtClean="0">
                            <a:effectLst/>
                            <a:latin typeface="Cambria Math" panose="02040503050406030204" pitchFamily="18" charset="0"/>
                            <a:cs typeface="Times New Roman" panose="02020603050405020304" pitchFamily="18" charset="0"/>
                          </a:rPr>
                          <m:t>𝑖𝑛𝑠𝑡</m:t>
                        </m:r>
                        <m:r>
                          <a:rPr lang="en-US" sz="2900" b="0" i="1" smtClean="0">
                            <a:effectLst/>
                            <a:latin typeface="Cambria Math" panose="02040503050406030204" pitchFamily="18" charset="0"/>
                            <a:cs typeface="Times New Roman" panose="02020603050405020304" pitchFamily="18" charset="0"/>
                          </a:rPr>
                          <m:t>_</m:t>
                        </m:r>
                        <m:r>
                          <a:rPr lang="en-US" sz="2900" b="0" i="1" smtClean="0">
                            <a:effectLst/>
                            <a:latin typeface="Cambria Math" panose="02040503050406030204" pitchFamily="18" charset="0"/>
                            <a:cs typeface="Times New Roman" panose="02020603050405020304" pitchFamily="18" charset="0"/>
                          </a:rPr>
                          <m:t>𝐼𝐹</m:t>
                        </m:r>
                      </m:sub>
                    </m:sSub>
                    <m:r>
                      <a:rPr lang="en-US" sz="2900" b="0" i="1" smtClean="0">
                        <a:effectLst/>
                        <a:latin typeface="Cambria Math" panose="02040503050406030204" pitchFamily="18" charset="0"/>
                        <a:cs typeface="Times New Roman" panose="02020603050405020304" pitchFamily="18" charset="0"/>
                      </a:rPr>
                      <m:t>−</m:t>
                    </m:r>
                    <m:sSub>
                      <m:sSubPr>
                        <m:ctrlPr>
                          <a:rPr lang="en-US" sz="2900" b="0" i="1" smtClean="0">
                            <a:effectLst/>
                            <a:latin typeface="Cambria Math" panose="02040503050406030204" pitchFamily="18" charset="0"/>
                            <a:cs typeface="Times New Roman" panose="02020603050405020304" pitchFamily="18" charset="0"/>
                          </a:rPr>
                        </m:ctrlPr>
                      </m:sSubPr>
                      <m:e>
                        <m:r>
                          <a:rPr lang="en-US" sz="2900" b="0" i="1" smtClean="0">
                            <a:effectLst/>
                            <a:latin typeface="Cambria Math" panose="02040503050406030204" pitchFamily="18" charset="0"/>
                            <a:cs typeface="Times New Roman" panose="02020603050405020304" pitchFamily="18" charset="0"/>
                          </a:rPr>
                          <m:t>𝑇</m:t>
                        </m:r>
                      </m:e>
                      <m:sub>
                        <m:r>
                          <a:rPr lang="en-US" sz="2900" b="0" i="1" smtClean="0">
                            <a:effectLst/>
                            <a:latin typeface="Cambria Math" panose="02040503050406030204" pitchFamily="18" charset="0"/>
                            <a:cs typeface="Times New Roman" panose="02020603050405020304" pitchFamily="18" charset="0"/>
                          </a:rPr>
                          <m:t>𝑟𝑎𝑑</m:t>
                        </m:r>
                        <m:r>
                          <a:rPr lang="en-US" sz="2900" b="0" i="1" smtClean="0">
                            <a:effectLst/>
                            <a:latin typeface="Cambria Math" panose="02040503050406030204" pitchFamily="18" charset="0"/>
                            <a:cs typeface="Times New Roman" panose="02020603050405020304" pitchFamily="18" charset="0"/>
                          </a:rPr>
                          <m:t>_</m:t>
                        </m:r>
                        <m:r>
                          <a:rPr lang="en-US" sz="2900" b="0" i="1" smtClean="0">
                            <a:effectLst/>
                            <a:latin typeface="Cambria Math" panose="02040503050406030204" pitchFamily="18" charset="0"/>
                            <a:cs typeface="Times New Roman" panose="02020603050405020304" pitchFamily="18" charset="0"/>
                          </a:rPr>
                          <m:t>𝐼𝐹</m:t>
                        </m:r>
                      </m:sub>
                    </m:sSub>
                  </m:oMath>
                </a14:m>
                <a:r>
                  <a:rPr lang="en-US" sz="2900" dirty="0"/>
                  <a:t> </a:t>
                </a:r>
                <a:r>
                  <a:rPr lang="en-US" dirty="0"/>
                  <a:t>= temperature difference between TS instrument IF and radiator IF</a:t>
                </a:r>
              </a:p>
              <a:p>
                <a:pPr marL="742950" lvl="1" indent="-285750"/>
                <a14:m>
                  <m:oMath xmlns:m="http://schemas.openxmlformats.org/officeDocument/2006/math">
                    <m:sSub>
                      <m:sSubPr>
                        <m:ctrlPr>
                          <a:rPr lang="en-US" sz="2400" b="0" i="1" smtClean="0">
                            <a:effectLst/>
                            <a:latin typeface="Cambria Math" panose="02040503050406030204" pitchFamily="18" charset="0"/>
                            <a:cs typeface="Times New Roman" panose="02020603050405020304" pitchFamily="18" charset="0"/>
                          </a:rPr>
                        </m:ctrlPr>
                      </m:sSubPr>
                      <m:e>
                        <m:r>
                          <a:rPr lang="en-US" sz="2400" b="0" i="1" smtClean="0">
                            <a:effectLst/>
                            <a:latin typeface="Cambria Math" panose="02040503050406030204" pitchFamily="18" charset="0"/>
                            <a:cs typeface="Times New Roman" panose="02020603050405020304" pitchFamily="18" charset="0"/>
                          </a:rPr>
                          <m:t>𝑇</m:t>
                        </m:r>
                      </m:e>
                      <m:sub>
                        <m:r>
                          <a:rPr lang="en-US" sz="2400" b="0" i="1" smtClean="0">
                            <a:effectLst/>
                            <a:latin typeface="Cambria Math" panose="02040503050406030204" pitchFamily="18" charset="0"/>
                            <a:cs typeface="Times New Roman" panose="02020603050405020304" pitchFamily="18" charset="0"/>
                          </a:rPr>
                          <m:t>𝑖𝑛𝑠𝑡</m:t>
                        </m:r>
                        <m:r>
                          <a:rPr lang="en-US" sz="2400" b="0" i="1" smtClean="0">
                            <a:effectLst/>
                            <a:latin typeface="Cambria Math" panose="02040503050406030204" pitchFamily="18" charset="0"/>
                            <a:cs typeface="Times New Roman" panose="02020603050405020304" pitchFamily="18" charset="0"/>
                          </a:rPr>
                          <m:t>_</m:t>
                        </m:r>
                        <m:r>
                          <a:rPr lang="en-US" sz="2400" b="0" i="1" smtClean="0">
                            <a:effectLst/>
                            <a:latin typeface="Cambria Math" panose="02040503050406030204" pitchFamily="18" charset="0"/>
                            <a:cs typeface="Times New Roman" panose="02020603050405020304" pitchFamily="18" charset="0"/>
                          </a:rPr>
                          <m:t>𝐼𝐹</m:t>
                        </m:r>
                      </m:sub>
                    </m:sSub>
                    <m:r>
                      <a:rPr lang="en-US" sz="2400" b="0" i="1" smtClean="0">
                        <a:effectLst/>
                        <a:latin typeface="Cambria Math" panose="02040503050406030204" pitchFamily="18" charset="0"/>
                        <a:cs typeface="Times New Roman" panose="02020603050405020304" pitchFamily="18" charset="0"/>
                      </a:rPr>
                      <m:t> </m:t>
                    </m:r>
                  </m:oMath>
                </a14:m>
                <a:r>
                  <a:rPr lang="en-US" dirty="0"/>
                  <a:t>= measured by TC1 and TC2</a:t>
                </a:r>
              </a:p>
              <a:p>
                <a:pPr marL="1200150" lvl="2" indent="-285750"/>
                <a:r>
                  <a:rPr lang="en-US" dirty="0"/>
                  <a:t>Long duration,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𝑇</m:t>
                        </m:r>
                      </m:e>
                      <m:sub>
                        <m:r>
                          <a:rPr lang="en-US" sz="2000" b="0" i="1" smtClean="0">
                            <a:effectLst/>
                            <a:latin typeface="Cambria Math" panose="02040503050406030204" pitchFamily="18" charset="0"/>
                            <a:cs typeface="Times New Roman" panose="02020603050405020304" pitchFamily="18" charset="0"/>
                          </a:rPr>
                          <m:t>𝑖𝑛𝑠𝑡</m:t>
                        </m:r>
                        <m:r>
                          <a:rPr lang="en-US" sz="2000" b="0" i="1" smtClean="0">
                            <a:effectLst/>
                            <a:latin typeface="Cambria Math" panose="02040503050406030204" pitchFamily="18" charset="0"/>
                            <a:cs typeface="Times New Roman" panose="02020603050405020304" pitchFamily="18" charset="0"/>
                          </a:rPr>
                          <m:t>_</m:t>
                        </m:r>
                        <m:r>
                          <a:rPr lang="en-US" sz="2000" b="0" i="1" smtClean="0">
                            <a:effectLst/>
                            <a:latin typeface="Cambria Math" panose="02040503050406030204" pitchFamily="18" charset="0"/>
                            <a:cs typeface="Times New Roman" panose="02020603050405020304" pitchFamily="18" charset="0"/>
                          </a:rPr>
                          <m:t>𝐼𝐹</m:t>
                        </m:r>
                      </m:sub>
                    </m:sSub>
                  </m:oMath>
                </a14:m>
                <a:r>
                  <a:rPr lang="en-US" dirty="0"/>
                  <a:t> = average of TC1 and TC2</a:t>
                </a:r>
              </a:p>
              <a:p>
                <a:pPr marL="1200150" lvl="2" indent="-285750"/>
                <a:r>
                  <a:rPr lang="en-US" dirty="0"/>
                  <a:t>Pre- and post-vibe,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𝑇</m:t>
                        </m:r>
                      </m:e>
                      <m:sub>
                        <m:r>
                          <a:rPr lang="en-US" sz="2000" b="0" i="1" smtClean="0">
                            <a:effectLst/>
                            <a:latin typeface="Cambria Math" panose="02040503050406030204" pitchFamily="18" charset="0"/>
                            <a:cs typeface="Times New Roman" panose="02020603050405020304" pitchFamily="18" charset="0"/>
                          </a:rPr>
                          <m:t>𝑖𝑛𝑠𝑡</m:t>
                        </m:r>
                        <m:r>
                          <a:rPr lang="en-US" sz="2000" b="0" i="1" smtClean="0">
                            <a:effectLst/>
                            <a:latin typeface="Cambria Math" panose="02040503050406030204" pitchFamily="18" charset="0"/>
                            <a:cs typeface="Times New Roman" panose="02020603050405020304" pitchFamily="18" charset="0"/>
                          </a:rPr>
                          <m:t>_</m:t>
                        </m:r>
                        <m:r>
                          <a:rPr lang="en-US" sz="2000" b="0" i="1" smtClean="0">
                            <a:effectLst/>
                            <a:latin typeface="Cambria Math" panose="02040503050406030204" pitchFamily="18" charset="0"/>
                            <a:cs typeface="Times New Roman" panose="02020603050405020304" pitchFamily="18" charset="0"/>
                          </a:rPr>
                          <m:t>𝐼𝐹</m:t>
                        </m:r>
                      </m:sub>
                    </m:sSub>
                  </m:oMath>
                </a14:m>
                <a:r>
                  <a:rPr lang="en-US" dirty="0"/>
                  <a:t> = TC1, which remained attached for both tests</a:t>
                </a:r>
              </a:p>
              <a:p>
                <a:pPr marL="742950" lvl="1" indent="-285750"/>
                <a14:m>
                  <m:oMath xmlns:m="http://schemas.openxmlformats.org/officeDocument/2006/math">
                    <m:sSub>
                      <m:sSubPr>
                        <m:ctrlPr>
                          <a:rPr lang="en-US" sz="2400" b="0" i="1" smtClean="0">
                            <a:effectLst/>
                            <a:latin typeface="Cambria Math" panose="02040503050406030204" pitchFamily="18" charset="0"/>
                            <a:cs typeface="Times New Roman" panose="02020603050405020304" pitchFamily="18" charset="0"/>
                          </a:rPr>
                        </m:ctrlPr>
                      </m:sSubPr>
                      <m:e>
                        <m:r>
                          <a:rPr lang="en-US" sz="2400" b="0" i="1" smtClean="0">
                            <a:effectLst/>
                            <a:latin typeface="Cambria Math" panose="02040503050406030204" pitchFamily="18" charset="0"/>
                            <a:cs typeface="Times New Roman" panose="02020603050405020304" pitchFamily="18" charset="0"/>
                          </a:rPr>
                          <m:t>𝑇</m:t>
                        </m:r>
                      </m:e>
                      <m:sub>
                        <m:r>
                          <a:rPr lang="en-US" sz="2400" b="0" i="1" smtClean="0">
                            <a:effectLst/>
                            <a:latin typeface="Cambria Math" panose="02040503050406030204" pitchFamily="18" charset="0"/>
                            <a:cs typeface="Times New Roman" panose="02020603050405020304" pitchFamily="18" charset="0"/>
                          </a:rPr>
                          <m:t>𝑟𝑎𝑑</m:t>
                        </m:r>
                        <m:r>
                          <a:rPr lang="en-US" sz="2400" b="0" i="1" smtClean="0">
                            <a:effectLst/>
                            <a:latin typeface="Cambria Math" panose="02040503050406030204" pitchFamily="18" charset="0"/>
                            <a:cs typeface="Times New Roman" panose="02020603050405020304" pitchFamily="18" charset="0"/>
                          </a:rPr>
                          <m:t>_</m:t>
                        </m:r>
                        <m:r>
                          <a:rPr lang="en-US" sz="2400" b="0" i="1" smtClean="0">
                            <a:effectLst/>
                            <a:latin typeface="Cambria Math" panose="02040503050406030204" pitchFamily="18" charset="0"/>
                            <a:cs typeface="Times New Roman" panose="02020603050405020304" pitchFamily="18" charset="0"/>
                          </a:rPr>
                          <m:t>𝐼𝐹</m:t>
                        </m:r>
                      </m:sub>
                    </m:sSub>
                  </m:oMath>
                </a14:m>
                <a:r>
                  <a:rPr lang="en-US" dirty="0"/>
                  <a:t> = measured by TC3 and TC4</a:t>
                </a:r>
              </a:p>
              <a:p>
                <a:pPr marL="1200150" lvl="2" indent="-285750"/>
                <a:r>
                  <a:rPr lang="en-US" dirty="0"/>
                  <a:t>Long duration,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𝑇</m:t>
                        </m:r>
                      </m:e>
                      <m:sub>
                        <m:r>
                          <a:rPr lang="en-US" sz="2000" b="0" i="1" smtClean="0">
                            <a:effectLst/>
                            <a:latin typeface="Cambria Math" panose="02040503050406030204" pitchFamily="18" charset="0"/>
                            <a:cs typeface="Times New Roman" panose="02020603050405020304" pitchFamily="18" charset="0"/>
                          </a:rPr>
                          <m:t>𝑟𝑎𝑑</m:t>
                        </m:r>
                        <m:r>
                          <a:rPr lang="en-US" sz="2000" b="0" i="1" smtClean="0">
                            <a:effectLst/>
                            <a:latin typeface="Cambria Math" panose="02040503050406030204" pitchFamily="18" charset="0"/>
                            <a:cs typeface="Times New Roman" panose="02020603050405020304" pitchFamily="18" charset="0"/>
                          </a:rPr>
                          <m:t>_</m:t>
                        </m:r>
                        <m:r>
                          <a:rPr lang="en-US" sz="2000" b="0" i="1" smtClean="0">
                            <a:effectLst/>
                            <a:latin typeface="Cambria Math" panose="02040503050406030204" pitchFamily="18" charset="0"/>
                            <a:cs typeface="Times New Roman" panose="02020603050405020304" pitchFamily="18" charset="0"/>
                          </a:rPr>
                          <m:t>𝐼𝐹</m:t>
                        </m:r>
                      </m:sub>
                    </m:sSub>
                  </m:oMath>
                </a14:m>
                <a:r>
                  <a:rPr lang="en-US" dirty="0"/>
                  <a:t> = average of TC3 and TC4 or only TC3 when TC4 behaved erratically</a:t>
                </a:r>
              </a:p>
              <a:p>
                <a:pPr marL="1200150" lvl="2" indent="-285750"/>
                <a:r>
                  <a:rPr lang="en-US" dirty="0"/>
                  <a:t>Pre- and post-vibe, hot plateau,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𝑇</m:t>
                        </m:r>
                      </m:e>
                      <m:sub>
                        <m:r>
                          <a:rPr lang="en-US" sz="2000" b="0" i="1" smtClean="0">
                            <a:effectLst/>
                            <a:latin typeface="Cambria Math" panose="02040503050406030204" pitchFamily="18" charset="0"/>
                            <a:cs typeface="Times New Roman" panose="02020603050405020304" pitchFamily="18" charset="0"/>
                          </a:rPr>
                          <m:t>𝑟𝑎𝑑</m:t>
                        </m:r>
                        <m:r>
                          <a:rPr lang="en-US" sz="2000" b="0" i="1" smtClean="0">
                            <a:effectLst/>
                            <a:latin typeface="Cambria Math" panose="02040503050406030204" pitchFamily="18" charset="0"/>
                            <a:cs typeface="Times New Roman" panose="02020603050405020304" pitchFamily="18" charset="0"/>
                          </a:rPr>
                          <m:t>_</m:t>
                        </m:r>
                        <m:r>
                          <a:rPr lang="en-US" sz="2000" b="0" i="1" smtClean="0">
                            <a:effectLst/>
                            <a:latin typeface="Cambria Math" panose="02040503050406030204" pitchFamily="18" charset="0"/>
                            <a:cs typeface="Times New Roman" panose="02020603050405020304" pitchFamily="18" charset="0"/>
                          </a:rPr>
                          <m:t>𝐼𝐹</m:t>
                        </m:r>
                      </m:sub>
                    </m:sSub>
                  </m:oMath>
                </a14:m>
                <a:r>
                  <a:rPr lang="en-US" dirty="0"/>
                  <a:t> = average of TC3 and TC4</a:t>
                </a:r>
              </a:p>
              <a:p>
                <a:pPr marL="1200150" lvl="2" indent="-285750"/>
                <a:r>
                  <a:rPr lang="en-US" dirty="0"/>
                  <a:t>Pre- and post-vibe, cold plateau,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𝑇</m:t>
                        </m:r>
                      </m:e>
                      <m:sub>
                        <m:r>
                          <a:rPr lang="en-US" sz="2000" b="0" i="1" smtClean="0">
                            <a:effectLst/>
                            <a:latin typeface="Cambria Math" panose="02040503050406030204" pitchFamily="18" charset="0"/>
                            <a:cs typeface="Times New Roman" panose="02020603050405020304" pitchFamily="18" charset="0"/>
                          </a:rPr>
                          <m:t>𝑟𝑎𝑑</m:t>
                        </m:r>
                        <m:r>
                          <a:rPr lang="en-US" sz="2000" b="0" i="1" smtClean="0">
                            <a:effectLst/>
                            <a:latin typeface="Cambria Math" panose="02040503050406030204" pitchFamily="18" charset="0"/>
                            <a:cs typeface="Times New Roman" panose="02020603050405020304" pitchFamily="18" charset="0"/>
                          </a:rPr>
                          <m:t>_</m:t>
                        </m:r>
                        <m:r>
                          <a:rPr lang="en-US" sz="2000" b="0" i="1" smtClean="0">
                            <a:effectLst/>
                            <a:latin typeface="Cambria Math" panose="02040503050406030204" pitchFamily="18" charset="0"/>
                            <a:cs typeface="Times New Roman" panose="02020603050405020304" pitchFamily="18" charset="0"/>
                          </a:rPr>
                          <m:t>𝐼𝐹</m:t>
                        </m:r>
                      </m:sub>
                    </m:sSub>
                  </m:oMath>
                </a14:m>
                <a:r>
                  <a:rPr lang="en-US" dirty="0"/>
                  <a:t> = TC5 (temperature control IF) due to detachment of TC3 and TC4</a:t>
                </a:r>
              </a:p>
              <a:p>
                <a:endParaRPr lang="en-US" baseline="-25000" dirty="0"/>
              </a:p>
            </p:txBody>
          </p:sp>
        </mc:Choice>
        <mc:Fallback>
          <p:sp>
            <p:nvSpPr>
              <p:cNvPr id="3" name="Content Placeholder 2">
                <a:extLst>
                  <a:ext uri="{FF2B5EF4-FFF2-40B4-BE49-F238E27FC236}">
                    <a16:creationId xmlns:a16="http://schemas.microsoft.com/office/drawing/2014/main" id="{5584900B-27FF-47AB-8F88-FB0E5C431A5A}"/>
                  </a:ext>
                </a:extLst>
              </p:cNvPr>
              <p:cNvSpPr>
                <a:spLocks noGrp="1" noRot="1" noChangeAspect="1" noMove="1" noResize="1" noEditPoints="1" noAdjustHandles="1" noChangeArrowheads="1" noChangeShapeType="1" noTextEdit="1"/>
              </p:cNvSpPr>
              <p:nvPr>
                <p:ph idx="1"/>
              </p:nvPr>
            </p:nvSpPr>
            <p:spPr>
              <a:xfrm>
                <a:off x="216523" y="1348508"/>
                <a:ext cx="10050066" cy="5011471"/>
              </a:xfrm>
              <a:blipFill>
                <a:blip r:embed="rId2"/>
                <a:stretch>
                  <a:fillRect l="-546" t="-2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963B41-9F85-5D67-89FF-A68104062205}"/>
                  </a:ext>
                </a:extLst>
              </p:cNvPr>
              <p:cNvSpPr txBox="1"/>
              <p:nvPr/>
            </p:nvSpPr>
            <p:spPr>
              <a:xfrm>
                <a:off x="983796" y="2433590"/>
                <a:ext cx="952161" cy="6090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𝐺</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effectLst/>
                              <a:latin typeface="Cambria Math" panose="020405030504060302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den>
                      </m:f>
                    </m:oMath>
                  </m:oMathPara>
                </a14:m>
                <a:endParaRPr lang="en-US" dirty="0"/>
              </a:p>
            </p:txBody>
          </p:sp>
        </mc:Choice>
        <mc:Fallback xmlns="">
          <p:sp>
            <p:nvSpPr>
              <p:cNvPr id="5" name="TextBox 4">
                <a:extLst>
                  <a:ext uri="{FF2B5EF4-FFF2-40B4-BE49-F238E27FC236}">
                    <a16:creationId xmlns:a16="http://schemas.microsoft.com/office/drawing/2014/main" id="{95963B41-9F85-5D67-89FF-A68104062205}"/>
                  </a:ext>
                </a:extLst>
              </p:cNvPr>
              <p:cNvSpPr txBox="1">
                <a:spLocks noRot="1" noChangeAspect="1" noMove="1" noResize="1" noEditPoints="1" noAdjustHandles="1" noChangeArrowheads="1" noChangeShapeType="1" noTextEdit="1"/>
              </p:cNvSpPr>
              <p:nvPr/>
            </p:nvSpPr>
            <p:spPr>
              <a:xfrm>
                <a:off x="983796" y="2433590"/>
                <a:ext cx="952161" cy="609077"/>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F607500-7068-2364-7AB3-97708FCB1D3C}"/>
              </a:ext>
            </a:extLst>
          </p:cNvPr>
          <p:cNvPicPr>
            <a:picLocks noChangeAspect="1"/>
          </p:cNvPicPr>
          <p:nvPr/>
        </p:nvPicPr>
        <p:blipFill>
          <a:blip r:embed="rId4"/>
          <a:stretch>
            <a:fillRect/>
          </a:stretch>
        </p:blipFill>
        <p:spPr>
          <a:xfrm>
            <a:off x="7981682" y="1126885"/>
            <a:ext cx="3226522" cy="2613410"/>
          </a:xfrm>
          <a:prstGeom prst="rect">
            <a:avLst/>
          </a:prstGeom>
        </p:spPr>
      </p:pic>
      <p:sp>
        <p:nvSpPr>
          <p:cNvPr id="8" name="TextBox 7">
            <a:extLst>
              <a:ext uri="{FF2B5EF4-FFF2-40B4-BE49-F238E27FC236}">
                <a16:creationId xmlns:a16="http://schemas.microsoft.com/office/drawing/2014/main" id="{F612FEE4-AE83-4EBF-AA75-5313860CB3AD}"/>
              </a:ext>
            </a:extLst>
          </p:cNvPr>
          <p:cNvSpPr txBox="1"/>
          <p:nvPr/>
        </p:nvSpPr>
        <p:spPr>
          <a:xfrm>
            <a:off x="8434014" y="3651396"/>
            <a:ext cx="2321858" cy="230832"/>
          </a:xfrm>
          <a:prstGeom prst="rect">
            <a:avLst/>
          </a:prstGeom>
          <a:noFill/>
        </p:spPr>
        <p:txBody>
          <a:bodyPr wrap="square" rtlCol="0">
            <a:spAutoFit/>
          </a:bodyPr>
          <a:lstStyle/>
          <a:p>
            <a:pPr algn="ctr"/>
            <a:r>
              <a:rPr lang="en-US" sz="900" i="1" dirty="0"/>
              <a:t>Diagram assuming Q</a:t>
            </a:r>
            <a:r>
              <a:rPr lang="en-US" sz="900" i="1" baseline="-25000" dirty="0"/>
              <a:t>loss_MLI</a:t>
            </a:r>
            <a:r>
              <a:rPr lang="en-US" sz="900" i="1" dirty="0"/>
              <a:t>=0</a:t>
            </a:r>
          </a:p>
        </p:txBody>
      </p:sp>
    </p:spTree>
    <p:extLst>
      <p:ext uri="{BB962C8B-B14F-4D97-AF65-F5344CB8AC3E}">
        <p14:creationId xmlns:p14="http://schemas.microsoft.com/office/powerpoint/2010/main" val="196717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A7C1-3AA7-4C46-96AE-A0697E99A59F}"/>
              </a:ext>
            </a:extLst>
          </p:cNvPr>
          <p:cNvSpPr>
            <a:spLocks noGrp="1"/>
          </p:cNvSpPr>
          <p:nvPr>
            <p:ph type="title"/>
          </p:nvPr>
        </p:nvSpPr>
        <p:spPr/>
        <p:txBody>
          <a:bodyPr/>
          <a:lstStyle/>
          <a:p>
            <a:r>
              <a:rPr lang="en-US" dirty="0"/>
              <a:t>MLI Assumptions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43F39E4-D593-41F8-B7B1-0D8CFCB05BA6}"/>
                  </a:ext>
                </a:extLst>
              </p:cNvPr>
              <p:cNvSpPr>
                <a:spLocks noGrp="1"/>
              </p:cNvSpPr>
              <p:nvPr>
                <p:ph idx="1"/>
              </p:nvPr>
            </p:nvSpPr>
            <p:spPr>
              <a:xfrm>
                <a:off x="449034" y="1169060"/>
                <a:ext cx="7009041" cy="5382779"/>
              </a:xfrm>
            </p:spPr>
            <p:txBody>
              <a:bodyPr>
                <a:normAutofit fontScale="55000" lnSpcReduction="20000"/>
              </a:bodyPr>
              <a:lstStyle/>
              <a:p>
                <a:r>
                  <a:rPr lang="en-US" dirty="0"/>
                  <a:t>Calculating heat loss through MLI</a:t>
                </a:r>
              </a:p>
              <a:p>
                <a:pPr lvl="1"/>
                <a:r>
                  <a:rPr lang="en-US" dirty="0"/>
                  <a:t>Heat loss through MLI was calculated separately for each side of the IC and summed to calculate the total heat loss</a:t>
                </a:r>
              </a:p>
              <a:p>
                <a:endParaRPr lang="en-US" dirty="0"/>
              </a:p>
              <a:p>
                <a:endParaRPr lang="en-US" dirty="0"/>
              </a:p>
              <a:p>
                <a:pPr marL="0" indent="0">
                  <a:buNone/>
                </a:pPr>
                <a:endParaRPr lang="en-US" dirty="0"/>
              </a:p>
              <a:p>
                <a14:m>
                  <m:oMath xmlns:m="http://schemas.openxmlformats.org/officeDocument/2006/math">
                    <m:r>
                      <a:rPr lang="en-US" i="1" smtClean="0">
                        <a:latin typeface="Cambria Math" panose="02040503050406030204" pitchFamily="18" charset="0"/>
                      </a:rPr>
                      <m:t>𝜎</m:t>
                    </m:r>
                  </m:oMath>
                </a14:m>
                <a:r>
                  <a:rPr lang="en-US" dirty="0"/>
                  <a:t> = Stephan Boltzmann Constant = 5.67*10-8 W/m</a:t>
                </a:r>
                <a:r>
                  <a:rPr lang="en-US" baseline="30000" dirty="0"/>
                  <a:t>2</a:t>
                </a:r>
                <a:r>
                  <a:rPr lang="en-US" dirty="0"/>
                  <a:t>K</a:t>
                </a:r>
                <a:r>
                  <a:rPr lang="en-US" baseline="30000" dirty="0"/>
                  <a:t>4</a:t>
                </a:r>
              </a:p>
              <a:p>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𝜀</m:t>
                        </m:r>
                      </m:e>
                      <m:sup>
                        <m:r>
                          <a:rPr lang="en-US" sz="2800" i="0">
                            <a:solidFill>
                              <a:schemeClr val="tx1"/>
                            </a:solidFill>
                            <a:latin typeface="Cambria Math" panose="02040503050406030204" pitchFamily="18" charset="0"/>
                          </a:rPr>
                          <m:t>∗</m:t>
                        </m:r>
                      </m:sup>
                    </m:sSup>
                  </m:oMath>
                </a14:m>
                <a:r>
                  <a:rPr lang="en-US" baseline="30000" dirty="0">
                    <a:solidFill>
                      <a:schemeClr val="tx1"/>
                    </a:solidFill>
                  </a:rPr>
                  <a:t> </a:t>
                </a:r>
                <a:r>
                  <a:rPr lang="en-US" dirty="0">
                    <a:solidFill>
                      <a:schemeClr val="tx1"/>
                    </a:solidFill>
                  </a:rPr>
                  <a:t>= MLI effective emissivity</a:t>
                </a:r>
                <a:endParaRPr lang="en-US" baseline="30000" dirty="0">
                  <a:solidFill>
                    <a:schemeClr val="tx1"/>
                  </a:solidFill>
                </a:endParaRPr>
              </a:p>
              <a:p>
                <a14:m>
                  <m:oMath xmlns:m="http://schemas.openxmlformats.org/officeDocument/2006/math">
                    <m:r>
                      <a:rPr lang="en-US" i="1" smtClean="0">
                        <a:latin typeface="Cambria Math" panose="02040503050406030204" pitchFamily="18" charset="0"/>
                      </a:rPr>
                      <m:t>𝐴</m:t>
                    </m:r>
                  </m:oMath>
                </a14:m>
                <a:r>
                  <a:rPr lang="en-US" dirty="0"/>
                  <a:t> = area through which heat is lost</a:t>
                </a:r>
              </a:p>
              <a:p>
                <a:pPr lvl="1"/>
                <a:r>
                  <a:rPr lang="en-US" dirty="0"/>
                  <a:t>Equal for all surfaces of the IC besides the side to which the TS mounts</a:t>
                </a:r>
              </a:p>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𝑇</m:t>
                        </m:r>
                      </m:e>
                      <m:sub>
                        <m:r>
                          <a:rPr lang="en-US" i="1">
                            <a:solidFill>
                              <a:schemeClr val="tx1"/>
                            </a:solidFill>
                            <a:latin typeface="Cambria Math" panose="02040503050406030204" pitchFamily="18" charset="0"/>
                          </a:rPr>
                          <m:t>h𝑜𝑡</m:t>
                        </m:r>
                      </m:sub>
                    </m:sSub>
                  </m:oMath>
                </a14:m>
                <a:r>
                  <a:rPr lang="en-US" dirty="0">
                    <a:solidFill>
                      <a:schemeClr val="tx1"/>
                    </a:solidFill>
                  </a:rPr>
                  <a:t> = IC temperature of given surface</a:t>
                </a:r>
              </a:p>
              <a:p>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𝑇</m:t>
                        </m:r>
                      </m:e>
                      <m:sub>
                        <m:r>
                          <a:rPr lang="en-US" sz="2800" i="1">
                            <a:solidFill>
                              <a:schemeClr val="tx1"/>
                            </a:solidFill>
                            <a:latin typeface="Cambria Math" panose="02040503050406030204" pitchFamily="18" charset="0"/>
                          </a:rPr>
                          <m:t>𝑐𝑜𝑙𝑑</m:t>
                        </m:r>
                      </m:sub>
                    </m:sSub>
                  </m:oMath>
                </a14:m>
                <a:r>
                  <a:rPr lang="en-US" dirty="0">
                    <a:solidFill>
                      <a:schemeClr val="tx1"/>
                    </a:solidFill>
                  </a:rPr>
                  <a:t> = heat sink temperature of given surface</a:t>
                </a:r>
              </a:p>
              <a:p>
                <a:pPr lvl="1"/>
                <a:r>
                  <a:rPr lang="en-US" dirty="0"/>
                  <a:t>For the IC surface to which the TS mounts, </a:t>
                </a:r>
                <a14:m>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𝑐𝑜𝑙𝑑</m:t>
                        </m:r>
                      </m:sub>
                    </m:sSub>
                  </m:oMath>
                </a14:m>
                <a:r>
                  <a:rPr lang="en-US" dirty="0"/>
                  <a:t> is the temperature control IF plate temperature</a:t>
                </a:r>
              </a:p>
              <a:p>
                <a:pPr lvl="1"/>
                <a:r>
                  <a:rPr lang="en-US" dirty="0"/>
                  <a:t>For all other IC surfaces, </a:t>
                </a:r>
                <a14:m>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𝑐𝑜𝑙𝑑</m:t>
                        </m:r>
                      </m:sub>
                    </m:sSub>
                  </m:oMath>
                </a14:m>
                <a:r>
                  <a:rPr lang="en-US" dirty="0"/>
                  <a:t> is the chamber wall temp, assumed to be 22 </a:t>
                </a:r>
                <a:r>
                  <a:rPr lang="en-US" dirty="0">
                    <a:latin typeface="Calibri" panose="020F0502020204030204" pitchFamily="34" charset="0"/>
                    <a:cs typeface="Calibri" panose="020F0502020204030204" pitchFamily="34" charset="0"/>
                  </a:rPr>
                  <a:t>°C</a:t>
                </a:r>
              </a:p>
              <a:p>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𝑐𝑎𝑙𝑐</m:t>
                        </m:r>
                      </m:sub>
                      <m:sup>
                        <m:r>
                          <a:rPr lang="en-US" i="1">
                            <a:latin typeface="Cambria Math" panose="02040503050406030204" pitchFamily="18" charset="0"/>
                          </a:rPr>
                          <m:t>∗</m:t>
                        </m:r>
                      </m:sup>
                    </m:sSubSup>
                  </m:oMath>
                </a14:m>
                <a:r>
                  <a:rPr lang="en-US" dirty="0"/>
                  <a:t> = MLI effective emissivity calculated theoretically</a:t>
                </a:r>
              </a:p>
              <a:p>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𝑒𝑥𝑝</m:t>
                        </m:r>
                      </m:sub>
                      <m:sup>
                        <m:r>
                          <a:rPr lang="en-US" i="1">
                            <a:latin typeface="Cambria Math" panose="02040503050406030204" pitchFamily="18" charset="0"/>
                          </a:rPr>
                          <m:t>∗</m:t>
                        </m:r>
                      </m:sup>
                    </m:sSubSup>
                  </m:oMath>
                </a14:m>
                <a:r>
                  <a:rPr lang="en-US" dirty="0"/>
                  <a:t> = MLI effective emissivity estimated from Spacelab experimental data referenced in Spacecraft Thermal Control Handbook</a:t>
                </a:r>
              </a:p>
              <a:p>
                <a14:m>
                  <m:oMath xmlns:m="http://schemas.openxmlformats.org/officeDocument/2006/math">
                    <m:r>
                      <a:rPr lang="en-US" sz="2800" i="1" smtClean="0">
                        <a:latin typeface="Cambria Math" panose="02040503050406030204" pitchFamily="18" charset="0"/>
                        <a:ea typeface="Cambria Math" panose="02040503050406030204" pitchFamily="18" charset="0"/>
                      </a:rPr>
                      <m:t>𝜀</m:t>
                    </m:r>
                  </m:oMath>
                </a14:m>
                <a:r>
                  <a:rPr lang="en-US" dirty="0"/>
                  <a:t> = Infrared emissivity of MLI layers = 0.03 for aluminum, both sides</a:t>
                </a:r>
              </a:p>
              <a:p>
                <a14:m>
                  <m:oMath xmlns:m="http://schemas.openxmlformats.org/officeDocument/2006/math">
                    <m:r>
                      <a:rPr lang="en-US" sz="2800" i="1" smtClean="0">
                        <a:latin typeface="Cambria Math" panose="02040503050406030204" pitchFamily="18" charset="0"/>
                      </a:rPr>
                      <m:t>𝑁</m:t>
                    </m:r>
                  </m:oMath>
                </a14:m>
                <a:r>
                  <a:rPr lang="en-US" dirty="0"/>
                  <a:t> = number of layers</a:t>
                </a:r>
              </a:p>
              <a:p>
                <a:endParaRPr lang="en-US" dirty="0"/>
              </a:p>
            </p:txBody>
          </p:sp>
        </mc:Choice>
        <mc:Fallback>
          <p:sp>
            <p:nvSpPr>
              <p:cNvPr id="3" name="Content Placeholder 2">
                <a:extLst>
                  <a:ext uri="{FF2B5EF4-FFF2-40B4-BE49-F238E27FC236}">
                    <a16:creationId xmlns:a16="http://schemas.microsoft.com/office/drawing/2014/main" id="{B43F39E4-D593-41F8-B7B1-0D8CFCB05BA6}"/>
                  </a:ext>
                </a:extLst>
              </p:cNvPr>
              <p:cNvSpPr>
                <a:spLocks noGrp="1" noRot="1" noChangeAspect="1" noMove="1" noResize="1" noEditPoints="1" noAdjustHandles="1" noChangeArrowheads="1" noChangeShapeType="1" noTextEdit="1"/>
              </p:cNvSpPr>
              <p:nvPr>
                <p:ph idx="1"/>
              </p:nvPr>
            </p:nvSpPr>
            <p:spPr>
              <a:xfrm>
                <a:off x="449034" y="1169060"/>
                <a:ext cx="7009041" cy="5382779"/>
              </a:xfrm>
              <a:blipFill>
                <a:blip r:embed="rId2"/>
                <a:stretch>
                  <a:fillRect l="-261" t="-124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DD47097-F1F7-206E-127F-EE44246FA62C}"/>
              </a:ext>
            </a:extLst>
          </p:cNvPr>
          <p:cNvPicPr>
            <a:picLocks noChangeAspect="1"/>
          </p:cNvPicPr>
          <p:nvPr/>
        </p:nvPicPr>
        <p:blipFill rotWithShape="1">
          <a:blip r:embed="rId3"/>
          <a:srcRect t="2557"/>
          <a:stretch/>
        </p:blipFill>
        <p:spPr>
          <a:xfrm>
            <a:off x="8998131" y="1283360"/>
            <a:ext cx="3130865" cy="248641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53DCDE-14E2-6A46-A500-07D9B2CBCC78}"/>
                  </a:ext>
                </a:extLst>
              </p:cNvPr>
              <p:cNvSpPr txBox="1"/>
              <p:nvPr/>
            </p:nvSpPr>
            <p:spPr>
              <a:xfrm>
                <a:off x="974205" y="2024732"/>
                <a:ext cx="2390656" cy="3021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i="1">
                              <a:latin typeface="Cambria Math" panose="02040503050406030204" pitchFamily="18" charset="0"/>
                            </a:rPr>
                            <m:t>𝑄</m:t>
                          </m:r>
                        </m:e>
                        <m:sub>
                          <m:r>
                            <a:rPr lang="en-US" sz="1200" i="1">
                              <a:latin typeface="Cambria Math" panose="02040503050406030204" pitchFamily="18" charset="0"/>
                            </a:rPr>
                            <m:t>𝑙𝑜𝑠</m:t>
                          </m:r>
                          <m:r>
                            <a:rPr lang="en-US" sz="1200" b="0" i="1" smtClean="0">
                              <a:latin typeface="Cambria Math" panose="02040503050406030204" pitchFamily="18" charset="0"/>
                            </a:rPr>
                            <m:t>𝑠</m:t>
                          </m:r>
                          <m:r>
                            <a:rPr lang="en-US" sz="1200" b="0" i="1" smtClean="0">
                              <a:latin typeface="Cambria Math" panose="02040503050406030204" pitchFamily="18" charset="0"/>
                            </a:rPr>
                            <m:t>_</m:t>
                          </m:r>
                          <m:r>
                            <a:rPr lang="en-US" sz="1200" b="0" i="1" smtClean="0">
                              <a:latin typeface="Cambria Math" panose="02040503050406030204" pitchFamily="18" charset="0"/>
                            </a:rPr>
                            <m:t>𝑀𝐿𝐼</m:t>
                          </m:r>
                        </m:sub>
                      </m:sSub>
                      <m:r>
                        <a:rPr lang="en-US" sz="1200" i="0">
                          <a:latin typeface="Cambria Math" panose="02040503050406030204" pitchFamily="18" charset="0"/>
                        </a:rPr>
                        <m:t>=</m:t>
                      </m:r>
                      <m:r>
                        <a:rPr lang="en-US" sz="1200" i="1">
                          <a:latin typeface="Cambria Math" panose="02040503050406030204" pitchFamily="18" charset="0"/>
                        </a:rPr>
                        <m:t>𝜎</m:t>
                      </m:r>
                      <m:sSup>
                        <m:sSupPr>
                          <m:ctrlPr>
                            <a:rPr lang="en-US" sz="1200" i="1">
                              <a:solidFill>
                                <a:srgbClr val="836967"/>
                              </a:solidFill>
                              <a:latin typeface="Cambria Math" panose="02040503050406030204" pitchFamily="18" charset="0"/>
                            </a:rPr>
                          </m:ctrlPr>
                        </m:sSupPr>
                        <m:e>
                          <m:r>
                            <a:rPr lang="en-US" sz="1200" i="1">
                              <a:latin typeface="Cambria Math" panose="02040503050406030204" pitchFamily="18" charset="0"/>
                            </a:rPr>
                            <m:t>𝜀</m:t>
                          </m:r>
                        </m:e>
                        <m:sup>
                          <m:r>
                            <a:rPr lang="en-US" sz="1200" i="0">
                              <a:latin typeface="Cambria Math" panose="02040503050406030204" pitchFamily="18" charset="0"/>
                            </a:rPr>
                            <m:t>∗</m:t>
                          </m:r>
                        </m:sup>
                      </m:sSup>
                      <m:r>
                        <a:rPr lang="en-US" sz="1200" i="1">
                          <a:latin typeface="Cambria Math" panose="02040503050406030204" pitchFamily="18" charset="0"/>
                        </a:rPr>
                        <m:t>𝐴</m:t>
                      </m:r>
                      <m:d>
                        <m:dPr>
                          <m:ctrlPr>
                            <a:rPr lang="en-US" sz="1200" i="1">
                              <a:solidFill>
                                <a:srgbClr val="836967"/>
                              </a:solidFill>
                              <a:latin typeface="Cambria Math" panose="02040503050406030204" pitchFamily="18" charset="0"/>
                            </a:rPr>
                          </m:ctrlPr>
                        </m:dPr>
                        <m:e>
                          <m:sSup>
                            <m:sSupPr>
                              <m:ctrlPr>
                                <a:rPr lang="en-US" sz="1200" i="1">
                                  <a:solidFill>
                                    <a:srgbClr val="836967"/>
                                  </a:solidFill>
                                  <a:latin typeface="Cambria Math" panose="02040503050406030204" pitchFamily="18" charset="0"/>
                                </a:rPr>
                              </m:ctrlPr>
                            </m:sSupPr>
                            <m:e>
                              <m:sSub>
                                <m:sSubPr>
                                  <m:ctrlPr>
                                    <a:rPr lang="en-US" sz="1200" i="1">
                                      <a:solidFill>
                                        <a:srgbClr val="836967"/>
                                      </a:solidFill>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h𝑜𝑡</m:t>
                                  </m:r>
                                </m:sub>
                              </m:sSub>
                            </m:e>
                            <m:sup>
                              <m:r>
                                <a:rPr lang="en-US" sz="1200" i="0">
                                  <a:latin typeface="Cambria Math" panose="02040503050406030204" pitchFamily="18" charset="0"/>
                                </a:rPr>
                                <m:t>4</m:t>
                              </m:r>
                            </m:sup>
                          </m:sSup>
                          <m:r>
                            <a:rPr lang="en-US" sz="1200" i="0">
                              <a:latin typeface="Cambria Math" panose="02040503050406030204" pitchFamily="18" charset="0"/>
                            </a:rPr>
                            <m:t>−</m:t>
                          </m:r>
                          <m:sSup>
                            <m:sSupPr>
                              <m:ctrlPr>
                                <a:rPr lang="en-US" sz="1200" i="1">
                                  <a:solidFill>
                                    <a:srgbClr val="836967"/>
                                  </a:solidFill>
                                  <a:latin typeface="Cambria Math" panose="02040503050406030204" pitchFamily="18" charset="0"/>
                                </a:rPr>
                              </m:ctrlPr>
                            </m:sSupPr>
                            <m:e>
                              <m:sSub>
                                <m:sSubPr>
                                  <m:ctrlPr>
                                    <a:rPr lang="en-US" sz="1200" i="1">
                                      <a:solidFill>
                                        <a:srgbClr val="836967"/>
                                      </a:solidFill>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𝑐𝑜𝑙𝑑</m:t>
                                  </m:r>
                                </m:sub>
                              </m:sSub>
                            </m:e>
                            <m:sup>
                              <m:r>
                                <a:rPr lang="en-US" sz="1200" i="0">
                                  <a:latin typeface="Cambria Math" panose="02040503050406030204" pitchFamily="18" charset="0"/>
                                </a:rPr>
                                <m:t>4</m:t>
                              </m:r>
                            </m:sup>
                          </m:sSup>
                        </m:e>
                      </m:d>
                    </m:oMath>
                  </m:oMathPara>
                </a14:m>
                <a:endParaRPr lang="en-US" sz="1200" dirty="0"/>
              </a:p>
            </p:txBody>
          </p:sp>
        </mc:Choice>
        <mc:Fallback xmlns="">
          <p:sp>
            <p:nvSpPr>
              <p:cNvPr id="7" name="TextBox 6">
                <a:extLst>
                  <a:ext uri="{FF2B5EF4-FFF2-40B4-BE49-F238E27FC236}">
                    <a16:creationId xmlns:a16="http://schemas.microsoft.com/office/drawing/2014/main" id="{1F53DCDE-14E2-6A46-A500-07D9B2CBCC78}"/>
                  </a:ext>
                </a:extLst>
              </p:cNvPr>
              <p:cNvSpPr txBox="1">
                <a:spLocks noRot="1" noChangeAspect="1" noMove="1" noResize="1" noEditPoints="1" noAdjustHandles="1" noChangeArrowheads="1" noChangeShapeType="1" noTextEdit="1"/>
              </p:cNvSpPr>
              <p:nvPr/>
            </p:nvSpPr>
            <p:spPr>
              <a:xfrm>
                <a:off x="974205" y="2024732"/>
                <a:ext cx="2390656" cy="3021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23F77B-BAA9-EC51-D4D0-DE98283F2C72}"/>
                  </a:ext>
                </a:extLst>
              </p:cNvPr>
              <p:cNvSpPr txBox="1"/>
              <p:nvPr/>
            </p:nvSpPr>
            <p:spPr>
              <a:xfrm>
                <a:off x="3868784" y="1669478"/>
                <a:ext cx="1982833" cy="6081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200" i="1" smtClean="0">
                              <a:latin typeface="Cambria Math" panose="02040503050406030204" pitchFamily="18" charset="0"/>
                            </a:rPr>
                          </m:ctrlPr>
                        </m:sSubSupPr>
                        <m:e>
                          <m:r>
                            <a:rPr lang="en-US" sz="120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rPr>
                            <m:t>𝑐𝑎𝑙𝑐</m:t>
                          </m:r>
                        </m:sub>
                        <m:sup>
                          <m:r>
                            <a:rPr lang="en-US" sz="1200" b="0" i="1" smtClean="0">
                              <a:latin typeface="Cambria Math" panose="02040503050406030204" pitchFamily="18" charset="0"/>
                            </a:rPr>
                            <m:t>∗</m:t>
                          </m:r>
                        </m:sup>
                      </m:sSubSup>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1</m:t>
                          </m:r>
                        </m:num>
                        <m:den>
                          <m:f>
                            <m:fPr>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smtClean="0">
                                  <a:latin typeface="Cambria Math" panose="02040503050406030204" pitchFamily="18" charset="0"/>
                                  <a:ea typeface="Cambria Math" panose="02040503050406030204" pitchFamily="18" charset="0"/>
                                </a:rPr>
                                <m:t>𝜀</m:t>
                              </m:r>
                            </m:den>
                          </m:f>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smtClean="0">
                                  <a:latin typeface="Cambria Math" panose="02040503050406030204" pitchFamily="18" charset="0"/>
                                  <a:ea typeface="Cambria Math" panose="02040503050406030204" pitchFamily="18" charset="0"/>
                                </a:rPr>
                                <m:t>𝜀</m:t>
                              </m:r>
                            </m:den>
                          </m:f>
                          <m:r>
                            <a:rPr lang="en-US" sz="1200" i="1">
                              <a:latin typeface="Cambria Math" panose="02040503050406030204" pitchFamily="18" charset="0"/>
                            </a:rPr>
                            <m:t>−1</m:t>
                          </m:r>
                        </m:den>
                      </m:f>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a:latin typeface="Cambria Math" panose="02040503050406030204" pitchFamily="18" charset="0"/>
                                </a:rPr>
                                <m:t>𝑁</m:t>
                              </m:r>
                              <m:r>
                                <a:rPr lang="en-US" sz="1200" i="1">
                                  <a:latin typeface="Cambria Math" panose="02040503050406030204" pitchFamily="18" charset="0"/>
                                </a:rPr>
                                <m:t>+1</m:t>
                              </m:r>
                            </m:den>
                          </m:f>
                        </m:e>
                      </m:d>
                    </m:oMath>
                  </m:oMathPara>
                </a14:m>
                <a:endParaRPr lang="en-US" sz="1200" dirty="0"/>
              </a:p>
            </p:txBody>
          </p:sp>
        </mc:Choice>
        <mc:Fallback xmlns="">
          <p:sp>
            <p:nvSpPr>
              <p:cNvPr id="8" name="TextBox 7">
                <a:extLst>
                  <a:ext uri="{FF2B5EF4-FFF2-40B4-BE49-F238E27FC236}">
                    <a16:creationId xmlns:a16="http://schemas.microsoft.com/office/drawing/2014/main" id="{9723F77B-BAA9-EC51-D4D0-DE98283F2C72}"/>
                  </a:ext>
                </a:extLst>
              </p:cNvPr>
              <p:cNvSpPr txBox="1">
                <a:spLocks noRot="1" noChangeAspect="1" noMove="1" noResize="1" noEditPoints="1" noAdjustHandles="1" noChangeArrowheads="1" noChangeShapeType="1" noTextEdit="1"/>
              </p:cNvSpPr>
              <p:nvPr/>
            </p:nvSpPr>
            <p:spPr>
              <a:xfrm>
                <a:off x="3868784" y="1669478"/>
                <a:ext cx="1982833" cy="608180"/>
              </a:xfrm>
              <a:prstGeom prst="rect">
                <a:avLst/>
              </a:prstGeom>
              <a:blipFill>
                <a:blip r:embed="rId5"/>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118ED14-44A9-EF59-C4A1-78C646609F8C}"/>
              </a:ext>
            </a:extLst>
          </p:cNvPr>
          <p:cNvPicPr>
            <a:picLocks noChangeAspect="1"/>
          </p:cNvPicPr>
          <p:nvPr/>
        </p:nvPicPr>
        <p:blipFill>
          <a:blip r:embed="rId6"/>
          <a:stretch>
            <a:fillRect/>
          </a:stretch>
        </p:blipFill>
        <p:spPr>
          <a:xfrm>
            <a:off x="7458075" y="4814816"/>
            <a:ext cx="3993226" cy="68890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907C25-2199-A807-4A36-E47A5552F797}"/>
                  </a:ext>
                </a:extLst>
              </p:cNvPr>
              <p:cNvSpPr txBox="1"/>
              <p:nvPr/>
            </p:nvSpPr>
            <p:spPr>
              <a:xfrm>
                <a:off x="3784011" y="2349531"/>
                <a:ext cx="2152377" cy="2912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200" i="1" smtClean="0">
                              <a:latin typeface="Cambria Math" panose="02040503050406030204" pitchFamily="18" charset="0"/>
                            </a:rPr>
                          </m:ctrlPr>
                        </m:sSubSupPr>
                        <m:e>
                          <m:r>
                            <a:rPr lang="en-US" sz="120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rPr>
                            <m:t>𝑒𝑥𝑝</m:t>
                          </m:r>
                        </m:sub>
                        <m:sup>
                          <m:r>
                            <a:rPr lang="en-US" sz="1200" b="0" i="1" smtClean="0">
                              <a:latin typeface="Cambria Math" panose="02040503050406030204" pitchFamily="18" charset="0"/>
                            </a:rPr>
                            <m:t>∗</m:t>
                          </m:r>
                        </m:sup>
                      </m:sSubSup>
                      <m:r>
                        <a:rPr lang="en-US" sz="1200" i="1">
                          <a:latin typeface="Cambria Math" panose="02040503050406030204" pitchFamily="18" charset="0"/>
                        </a:rPr>
                        <m:t>=</m:t>
                      </m:r>
                      <m:r>
                        <a:rPr lang="en-US" sz="1200" b="0" i="1" smtClean="0">
                          <a:latin typeface="Cambria Math" panose="02040503050406030204" pitchFamily="18" charset="0"/>
                        </a:rPr>
                        <m:t>𝑒𝑠𝑡𝑖𝑚𝑎𝑡𝑒𝑑</m:t>
                      </m:r>
                      <m:r>
                        <a:rPr lang="en-US" sz="1200" b="0" i="1" smtClean="0">
                          <a:latin typeface="Cambria Math" panose="02040503050406030204" pitchFamily="18" charset="0"/>
                        </a:rPr>
                        <m:t> </m:t>
                      </m:r>
                      <m:r>
                        <a:rPr lang="en-US" sz="1200" b="0" i="1" smtClean="0">
                          <a:latin typeface="Cambria Math" panose="02040503050406030204" pitchFamily="18" charset="0"/>
                        </a:rPr>
                        <m:t>𝑓𝑟𝑜𝑚</m:t>
                      </m:r>
                      <m:r>
                        <a:rPr lang="en-US" sz="1200" b="0" i="1" smtClean="0">
                          <a:latin typeface="Cambria Math" panose="02040503050406030204" pitchFamily="18" charset="0"/>
                        </a:rPr>
                        <m:t> </m:t>
                      </m:r>
                      <m:r>
                        <a:rPr lang="en-US" sz="1200" b="0" i="1" smtClean="0">
                          <a:latin typeface="Cambria Math" panose="02040503050406030204" pitchFamily="18" charset="0"/>
                        </a:rPr>
                        <m:t>𝑝𝑙𝑜𝑡</m:t>
                      </m:r>
                    </m:oMath>
                  </m:oMathPara>
                </a14:m>
                <a:endParaRPr lang="en-US" sz="1200" dirty="0"/>
              </a:p>
            </p:txBody>
          </p:sp>
        </mc:Choice>
        <mc:Fallback xmlns="">
          <p:sp>
            <p:nvSpPr>
              <p:cNvPr id="10" name="TextBox 9">
                <a:extLst>
                  <a:ext uri="{FF2B5EF4-FFF2-40B4-BE49-F238E27FC236}">
                    <a16:creationId xmlns:a16="http://schemas.microsoft.com/office/drawing/2014/main" id="{75907C25-2199-A807-4A36-E47A5552F797}"/>
                  </a:ext>
                </a:extLst>
              </p:cNvPr>
              <p:cNvSpPr txBox="1">
                <a:spLocks noRot="1" noChangeAspect="1" noMove="1" noResize="1" noEditPoints="1" noAdjustHandles="1" noChangeArrowheads="1" noChangeShapeType="1" noTextEdit="1"/>
              </p:cNvSpPr>
              <p:nvPr/>
            </p:nvSpPr>
            <p:spPr>
              <a:xfrm>
                <a:off x="3784011" y="2349531"/>
                <a:ext cx="2152377" cy="291298"/>
              </a:xfrm>
              <a:prstGeom prst="rect">
                <a:avLst/>
              </a:prstGeom>
              <a:blipFill>
                <a:blip r:embed="rId7"/>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732C14C5-9799-FE73-5184-CC7FB2300D10}"/>
              </a:ext>
            </a:extLst>
          </p:cNvPr>
          <p:cNvPicPr>
            <a:picLocks noChangeAspect="1"/>
          </p:cNvPicPr>
          <p:nvPr/>
        </p:nvPicPr>
        <p:blipFill>
          <a:blip r:embed="rId8"/>
          <a:stretch>
            <a:fillRect/>
          </a:stretch>
        </p:blipFill>
        <p:spPr>
          <a:xfrm>
            <a:off x="6350781" y="1619972"/>
            <a:ext cx="2647350" cy="1906092"/>
          </a:xfrm>
          <a:prstGeom prst="rect">
            <a:avLst/>
          </a:prstGeom>
        </p:spPr>
      </p:pic>
      <p:sp>
        <p:nvSpPr>
          <p:cNvPr id="13" name="TextBox 12">
            <a:extLst>
              <a:ext uri="{FF2B5EF4-FFF2-40B4-BE49-F238E27FC236}">
                <a16:creationId xmlns:a16="http://schemas.microsoft.com/office/drawing/2014/main" id="{BD5F0EE9-F328-88A2-F4BA-214FDB4B1B01}"/>
              </a:ext>
            </a:extLst>
          </p:cNvPr>
          <p:cNvSpPr txBox="1"/>
          <p:nvPr/>
        </p:nvSpPr>
        <p:spPr>
          <a:xfrm>
            <a:off x="9405014" y="3688136"/>
            <a:ext cx="2321858" cy="230832"/>
          </a:xfrm>
          <a:prstGeom prst="rect">
            <a:avLst/>
          </a:prstGeom>
          <a:noFill/>
        </p:spPr>
        <p:txBody>
          <a:bodyPr wrap="square" rtlCol="0">
            <a:spAutoFit/>
          </a:bodyPr>
          <a:lstStyle/>
          <a:p>
            <a:pPr algn="ctr"/>
            <a:r>
              <a:rPr lang="en-US" sz="900" i="1" dirty="0"/>
              <a:t>Diagram assuming Q</a:t>
            </a:r>
            <a:r>
              <a:rPr lang="en-US" sz="900" i="1" baseline="-25000" dirty="0"/>
              <a:t>loss_MLI ≠</a:t>
            </a:r>
            <a:r>
              <a:rPr lang="en-US" sz="900" i="1" dirty="0"/>
              <a:t> 0</a:t>
            </a:r>
          </a:p>
        </p:txBody>
      </p:sp>
      <p:sp>
        <p:nvSpPr>
          <p:cNvPr id="14" name="TextBox 13">
            <a:extLst>
              <a:ext uri="{FF2B5EF4-FFF2-40B4-BE49-F238E27FC236}">
                <a16:creationId xmlns:a16="http://schemas.microsoft.com/office/drawing/2014/main" id="{FBEB8708-9DCD-12EB-79EF-7CABBBE3566E}"/>
              </a:ext>
            </a:extLst>
          </p:cNvPr>
          <p:cNvSpPr txBox="1"/>
          <p:nvPr/>
        </p:nvSpPr>
        <p:spPr>
          <a:xfrm>
            <a:off x="6346022" y="3483121"/>
            <a:ext cx="2647350" cy="507831"/>
          </a:xfrm>
          <a:prstGeom prst="rect">
            <a:avLst/>
          </a:prstGeom>
          <a:noFill/>
        </p:spPr>
        <p:txBody>
          <a:bodyPr wrap="square" rtlCol="0">
            <a:spAutoFit/>
          </a:bodyPr>
          <a:lstStyle/>
          <a:p>
            <a:pPr algn="ctr"/>
            <a:r>
              <a:rPr lang="en-US" sz="900" dirty="0">
                <a:effectLst/>
                <a:latin typeface="Times New Roman" panose="02020603050405020304" pitchFamily="18" charset="0"/>
                <a:ea typeface="Times New Roman" panose="02020603050405020304" pitchFamily="18" charset="0"/>
              </a:rPr>
              <a:t>Gilmore, D. G. (2002). </a:t>
            </a:r>
            <a:r>
              <a:rPr lang="en-US" sz="900" i="1" dirty="0">
                <a:effectLst/>
                <a:latin typeface="Times New Roman" panose="02020603050405020304" pitchFamily="18" charset="0"/>
                <a:ea typeface="Times New Roman" panose="02020603050405020304" pitchFamily="18" charset="0"/>
              </a:rPr>
              <a:t>Spacecraft Thermal Control Handbook Volume I: Fundamental Technologies.</a:t>
            </a:r>
            <a:r>
              <a:rPr lang="en-US" sz="900" dirty="0">
                <a:effectLst/>
                <a:latin typeface="Times New Roman" panose="02020603050405020304" pitchFamily="18" charset="0"/>
                <a:ea typeface="Times New Roman" panose="02020603050405020304" pitchFamily="18" charset="0"/>
              </a:rPr>
              <a:t> El Segundo, California: The Aerospace Press.</a:t>
            </a:r>
            <a:endParaRPr lang="en-US" sz="900" i="1" dirty="0"/>
          </a:p>
        </p:txBody>
      </p:sp>
      <p:sp>
        <p:nvSpPr>
          <p:cNvPr id="15" name="TextBox 14">
            <a:extLst>
              <a:ext uri="{FF2B5EF4-FFF2-40B4-BE49-F238E27FC236}">
                <a16:creationId xmlns:a16="http://schemas.microsoft.com/office/drawing/2014/main" id="{8A006672-215D-48CA-4E00-1D9BF359B1A0}"/>
              </a:ext>
            </a:extLst>
          </p:cNvPr>
          <p:cNvSpPr txBox="1"/>
          <p:nvPr/>
        </p:nvSpPr>
        <p:spPr>
          <a:xfrm>
            <a:off x="8374281" y="4596713"/>
            <a:ext cx="2321858" cy="230832"/>
          </a:xfrm>
          <a:prstGeom prst="rect">
            <a:avLst/>
          </a:prstGeom>
          <a:noFill/>
        </p:spPr>
        <p:txBody>
          <a:bodyPr wrap="square" rtlCol="0">
            <a:spAutoFit/>
          </a:bodyPr>
          <a:lstStyle/>
          <a:p>
            <a:pPr algn="ctr"/>
            <a:r>
              <a:rPr lang="en-US" sz="900" i="1" dirty="0"/>
              <a:t>Effective emissivity summary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09D9AF-B1FF-266B-A207-D0F1F5C6194B}"/>
                  </a:ext>
                </a:extLst>
              </p:cNvPr>
              <p:cNvSpPr txBox="1"/>
              <p:nvPr/>
            </p:nvSpPr>
            <p:spPr>
              <a:xfrm>
                <a:off x="7458075" y="5560826"/>
                <a:ext cx="3238064" cy="291298"/>
              </a:xfrm>
              <a:prstGeom prst="rect">
                <a:avLst/>
              </a:prstGeom>
              <a:noFill/>
            </p:spPr>
            <p:txBody>
              <a:bodyPr wrap="square" rtlCol="0">
                <a:spAutoFit/>
              </a:bodyPr>
              <a:lstStyle/>
              <a:p>
                <a14:m>
                  <m:oMath xmlns:m="http://schemas.openxmlformats.org/officeDocument/2006/math">
                    <m:sSubSup>
                      <m:sSubSupPr>
                        <m:ctrlPr>
                          <a:rPr lang="en-US" sz="1200" i="1" smtClean="0">
                            <a:latin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ea typeface="Cambria Math" panose="02040503050406030204" pitchFamily="18" charset="0"/>
                          </a:rPr>
                          <m:t>𝑒𝑥𝑝</m:t>
                        </m:r>
                      </m:sub>
                      <m:sup>
                        <m:r>
                          <a:rPr lang="en-US" sz="1200" i="1">
                            <a:latin typeface="Cambria Math" panose="02040503050406030204" pitchFamily="18" charset="0"/>
                          </a:rPr>
                          <m:t>∗</m:t>
                        </m:r>
                      </m:sup>
                    </m:sSubSup>
                  </m:oMath>
                </a14:m>
                <a:r>
                  <a:rPr lang="en-US" sz="1200" i="1" dirty="0"/>
                  <a:t> </a:t>
                </a:r>
                <a:r>
                  <a:rPr lang="en-US" sz="1200" dirty="0"/>
                  <a:t>is about 10x greater than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𝜀</m:t>
                        </m:r>
                      </m:e>
                      <m:sub>
                        <m:r>
                          <a:rPr lang="en-US" sz="1200" i="1">
                            <a:latin typeface="Cambria Math" panose="02040503050406030204" pitchFamily="18" charset="0"/>
                          </a:rPr>
                          <m:t>𝑐𝑎𝑙𝑐</m:t>
                        </m:r>
                      </m:sub>
                      <m:sup>
                        <m:r>
                          <a:rPr lang="en-US" sz="1200" i="1">
                            <a:latin typeface="Cambria Math" panose="02040503050406030204" pitchFamily="18" charset="0"/>
                          </a:rPr>
                          <m:t>∗</m:t>
                        </m:r>
                      </m:sup>
                    </m:sSubSup>
                  </m:oMath>
                </a14:m>
                <a:r>
                  <a:rPr lang="en-US" sz="1200" i="1" dirty="0"/>
                  <a:t> </a:t>
                </a:r>
              </a:p>
            </p:txBody>
          </p:sp>
        </mc:Choice>
        <mc:Fallback xmlns="">
          <p:sp>
            <p:nvSpPr>
              <p:cNvPr id="4" name="TextBox 3">
                <a:extLst>
                  <a:ext uri="{FF2B5EF4-FFF2-40B4-BE49-F238E27FC236}">
                    <a16:creationId xmlns:a16="http://schemas.microsoft.com/office/drawing/2014/main" id="{A209D9AF-B1FF-266B-A207-D0F1F5C6194B}"/>
                  </a:ext>
                </a:extLst>
              </p:cNvPr>
              <p:cNvSpPr txBox="1">
                <a:spLocks noRot="1" noChangeAspect="1" noMove="1" noResize="1" noEditPoints="1" noAdjustHandles="1" noChangeArrowheads="1" noChangeShapeType="1" noTextEdit="1"/>
              </p:cNvSpPr>
              <p:nvPr/>
            </p:nvSpPr>
            <p:spPr>
              <a:xfrm>
                <a:off x="7458075" y="5560826"/>
                <a:ext cx="3238064" cy="291298"/>
              </a:xfrm>
              <a:prstGeom prst="rect">
                <a:avLst/>
              </a:prstGeom>
              <a:blipFill>
                <a:blip r:embed="rId9"/>
                <a:stretch>
                  <a:fillRect b="-12500"/>
                </a:stretch>
              </a:blipFill>
            </p:spPr>
            <p:txBody>
              <a:bodyPr/>
              <a:lstStyle/>
              <a:p>
                <a:r>
                  <a:rPr lang="en-US">
                    <a:noFill/>
                  </a:rPr>
                  <a:t> </a:t>
                </a:r>
              </a:p>
            </p:txBody>
          </p:sp>
        </mc:Fallback>
      </mc:AlternateContent>
    </p:spTree>
    <p:extLst>
      <p:ext uri="{BB962C8B-B14F-4D97-AF65-F5344CB8AC3E}">
        <p14:creationId xmlns:p14="http://schemas.microsoft.com/office/powerpoint/2010/main" val="375955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35C5-69A3-73B5-1012-ED43FE0719D5}"/>
              </a:ext>
            </a:extLst>
          </p:cNvPr>
          <p:cNvSpPr>
            <a:spLocks noGrp="1"/>
          </p:cNvSpPr>
          <p:nvPr>
            <p:ph type="title"/>
          </p:nvPr>
        </p:nvSpPr>
        <p:spPr>
          <a:xfrm>
            <a:off x="1290781" y="16453"/>
            <a:ext cx="10213241" cy="1045730"/>
          </a:xfrm>
        </p:spPr>
        <p:txBody>
          <a:bodyPr>
            <a:noAutofit/>
          </a:bodyPr>
          <a:lstStyle/>
          <a:p>
            <a:r>
              <a:rPr lang="en-US" sz="3600" dirty="0"/>
              <a:t>Long Duration Thermal Vacuum Cycle Calculations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9E92BF2-EDEC-443B-BED9-CFD9941AB93E}"/>
                  </a:ext>
                </a:extLst>
              </p:cNvPr>
              <p:cNvSpPr>
                <a:spLocks noGrp="1"/>
              </p:cNvSpPr>
              <p:nvPr>
                <p:ph idx="1"/>
              </p:nvPr>
            </p:nvSpPr>
            <p:spPr>
              <a:xfrm>
                <a:off x="118381" y="1204233"/>
                <a:ext cx="11645537" cy="1982072"/>
              </a:xfrm>
            </p:spPr>
            <p:txBody>
              <a:bodyPr>
                <a:normAutofit fontScale="70000" lnSpcReduction="20000"/>
              </a:bodyPr>
              <a:lstStyle/>
              <a:p>
                <a:r>
                  <a:rPr lang="en-US" dirty="0"/>
                  <a:t>The performance metrics of </a:t>
                </a:r>
                <a14:m>
                  <m:oMath xmlns:m="http://schemas.openxmlformats.org/officeDocument/2006/math">
                    <m:r>
                      <a:rPr lang="en-US" i="1" dirty="0" smtClean="0">
                        <a:latin typeface="Cambria Math" panose="02040503050406030204" pitchFamily="18" charset="0"/>
                      </a:rPr>
                      <m:t>𝐺</m:t>
                    </m:r>
                    <m:r>
                      <a:rPr lang="en-US" i="1" baseline="-25000" dirty="0" smtClean="0">
                        <a:latin typeface="Cambria Math" panose="02040503050406030204" pitchFamily="18" charset="0"/>
                      </a:rPr>
                      <m:t>𝑜𝑛</m:t>
                    </m:r>
                    <m:r>
                      <a:rPr lang="en-US" i="1" baseline="-25000" dirty="0" smtClean="0">
                        <a:latin typeface="Cambria Math" panose="02040503050406030204" pitchFamily="18" charset="0"/>
                      </a:rPr>
                      <m:t> </m:t>
                    </m:r>
                  </m:oMath>
                </a14:m>
                <a:r>
                  <a:rPr lang="en-US" dirty="0"/>
                  <a:t>, </a:t>
                </a:r>
                <a14:m>
                  <m:oMath xmlns:m="http://schemas.openxmlformats.org/officeDocument/2006/math">
                    <m:r>
                      <a:rPr lang="en-US" i="1" dirty="0">
                        <a:latin typeface="Cambria Math" panose="02040503050406030204" pitchFamily="18" charset="0"/>
                      </a:rPr>
                      <m:t>𝐺</m:t>
                    </m:r>
                    <m:r>
                      <a:rPr lang="en-US" i="1" baseline="-25000" dirty="0">
                        <a:latin typeface="Cambria Math" panose="02040503050406030204" pitchFamily="18" charset="0"/>
                      </a:rPr>
                      <m:t>𝑜</m:t>
                    </m:r>
                    <m:r>
                      <a:rPr lang="en-US" b="0" i="1" baseline="-25000" dirty="0" smtClean="0">
                        <a:latin typeface="Cambria Math" panose="02040503050406030204" pitchFamily="18" charset="0"/>
                      </a:rPr>
                      <m:t>𝑓𝑓</m:t>
                    </m:r>
                    <m:r>
                      <a:rPr lang="en-US" i="1" baseline="-25000" dirty="0">
                        <a:latin typeface="Cambria Math" panose="02040503050406030204" pitchFamily="18" charset="0"/>
                      </a:rPr>
                      <m:t> </m:t>
                    </m:r>
                  </m:oMath>
                </a14:m>
                <a:r>
                  <a:rPr lang="en-US" dirty="0"/>
                  <a:t>, and the turndown ratio were calculated with three different assumptions regarding heat loss through the MLI.</a:t>
                </a:r>
              </a:p>
              <a:p>
                <a:pPr lvl="1"/>
                <a:r>
                  <a:rPr lang="en-US" dirty="0">
                    <a:solidFill>
                      <a:schemeClr val="tx1"/>
                    </a:solidFill>
                  </a:rPr>
                  <a:t>No heat loss through MLI</a:t>
                </a:r>
              </a:p>
              <a:p>
                <a:pPr lvl="1"/>
                <a:r>
                  <a:rPr lang="en-US" dirty="0">
                    <a:solidFill>
                      <a:schemeClr val="tx1"/>
                    </a:solidFill>
                  </a:rPr>
                  <a:t>Heat loss through MLI assuming </a:t>
                </a:r>
                <a14:m>
                  <m:oMath xmlns:m="http://schemas.openxmlformats.org/officeDocument/2006/math">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𝜀</m:t>
                        </m:r>
                      </m:e>
                      <m:sup>
                        <m:r>
                          <a:rPr lang="en-US" sz="2400" i="0">
                            <a:solidFill>
                              <a:schemeClr val="tx1"/>
                            </a:solidFill>
                            <a:latin typeface="Cambria Math" panose="02040503050406030204" pitchFamily="18" charset="0"/>
                          </a:rPr>
                          <m:t>∗</m:t>
                        </m:r>
                      </m:sup>
                    </m:sSup>
                    <m:r>
                      <a:rPr lang="en-US" sz="2400" b="0" i="1" smtClean="0">
                        <a:solidFill>
                          <a:schemeClr val="tx1"/>
                        </a:solidFill>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𝑐𝑎𝑙𝑐</m:t>
                        </m:r>
                      </m:sub>
                      <m:sup>
                        <m:r>
                          <a:rPr lang="en-US" i="1">
                            <a:latin typeface="Cambria Math" panose="02040503050406030204" pitchFamily="18" charset="0"/>
                          </a:rPr>
                          <m:t>∗</m:t>
                        </m:r>
                      </m:sup>
                    </m:sSubSup>
                  </m:oMath>
                </a14:m>
                <a:endParaRPr lang="en-US" dirty="0">
                  <a:solidFill>
                    <a:schemeClr val="tx1"/>
                  </a:solidFill>
                </a:endParaRPr>
              </a:p>
              <a:p>
                <a:pPr lvl="1"/>
                <a:r>
                  <a:rPr lang="en-US" dirty="0">
                    <a:solidFill>
                      <a:schemeClr val="tx1"/>
                    </a:solidFill>
                  </a:rPr>
                  <a:t>Heat loss through MLI assuming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𝜀</m:t>
                        </m:r>
                      </m:e>
                      <m:sup>
                        <m:r>
                          <a:rPr lang="en-US" i="0">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𝑒𝑥𝑝</m:t>
                        </m:r>
                      </m:sub>
                      <m:sup>
                        <m:r>
                          <a:rPr lang="en-US" i="1">
                            <a:latin typeface="Cambria Math" panose="02040503050406030204" pitchFamily="18" charset="0"/>
                          </a:rPr>
                          <m:t>∗</m:t>
                        </m:r>
                      </m:sup>
                    </m:sSubSup>
                  </m:oMath>
                </a14:m>
                <a:endParaRPr lang="en-US" dirty="0">
                  <a:solidFill>
                    <a:schemeClr val="tx1"/>
                  </a:solidFill>
                </a:endParaRPr>
              </a:p>
              <a:p>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𝑄</m:t>
                        </m:r>
                      </m:e>
                      <m:sub>
                        <m:r>
                          <a:rPr lang="en-US" sz="2800" i="1">
                            <a:solidFill>
                              <a:schemeClr val="tx1"/>
                            </a:solidFill>
                            <a:latin typeface="Cambria Math" panose="02040503050406030204" pitchFamily="18" charset="0"/>
                          </a:rPr>
                          <m:t>𝑙𝑜𝑠</m:t>
                        </m:r>
                        <m:r>
                          <a:rPr lang="en-US" sz="2800" b="0" i="1" smtClean="0">
                            <a:solidFill>
                              <a:schemeClr val="tx1"/>
                            </a:solidFill>
                            <a:latin typeface="Cambria Math" panose="02040503050406030204" pitchFamily="18" charset="0"/>
                          </a:rPr>
                          <m:t>𝑠</m:t>
                        </m:r>
                        <m:r>
                          <a:rPr lang="en-US" sz="2800" b="0" i="1" smtClean="0">
                            <a:solidFill>
                              <a:schemeClr val="tx1"/>
                            </a:solidFill>
                            <a:latin typeface="Cambria Math" panose="02040503050406030204" pitchFamily="18" charset="0"/>
                          </a:rPr>
                          <m:t>_</m:t>
                        </m:r>
                        <m:r>
                          <a:rPr lang="en-US" sz="2800" b="0" i="1" smtClean="0">
                            <a:solidFill>
                              <a:schemeClr val="tx1"/>
                            </a:solidFill>
                            <a:latin typeface="Cambria Math" panose="02040503050406030204" pitchFamily="18" charset="0"/>
                          </a:rPr>
                          <m:t>𝑀𝐿𝐼</m:t>
                        </m:r>
                      </m:sub>
                    </m:sSub>
                  </m:oMath>
                </a14:m>
                <a:r>
                  <a:rPr lang="en-US" dirty="0">
                    <a:solidFill>
                      <a:schemeClr val="tx1"/>
                    </a:solidFill>
                  </a:rPr>
                  <a:t> is subtracted from the heat applied to the IC heaters, </a:t>
                </a:r>
                <a14:m>
                  <m:oMath xmlns:m="http://schemas.openxmlformats.org/officeDocument/2006/math">
                    <m:r>
                      <a:rPr lang="en-US"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dirty="0">
                    <a:solidFill>
                      <a:schemeClr val="tx1"/>
                    </a:solidFill>
                  </a:rPr>
                  <a:t>.</a:t>
                </a:r>
              </a:p>
              <a:p>
                <a:r>
                  <a:rPr lang="en-US" dirty="0"/>
                  <a:t>Temperatures and powers used in the calculations are the data recorded at the end of each plateau.</a:t>
                </a:r>
                <a:endParaRPr lang="en-US" dirty="0">
                  <a:solidFill>
                    <a:schemeClr val="tx1"/>
                  </a:solidFill>
                </a:endParaRPr>
              </a:p>
            </p:txBody>
          </p:sp>
        </mc:Choice>
        <mc:Fallback>
          <p:sp>
            <p:nvSpPr>
              <p:cNvPr id="3" name="Content Placeholder 2">
                <a:extLst>
                  <a:ext uri="{FF2B5EF4-FFF2-40B4-BE49-F238E27FC236}">
                    <a16:creationId xmlns:a16="http://schemas.microsoft.com/office/drawing/2014/main" id="{39E92BF2-EDEC-443B-BED9-CFD9941AB93E}"/>
                  </a:ext>
                </a:extLst>
              </p:cNvPr>
              <p:cNvSpPr>
                <a:spLocks noGrp="1" noRot="1" noChangeAspect="1" noMove="1" noResize="1" noEditPoints="1" noAdjustHandles="1" noChangeArrowheads="1" noChangeShapeType="1" noTextEdit="1"/>
              </p:cNvSpPr>
              <p:nvPr>
                <p:ph idx="1"/>
              </p:nvPr>
            </p:nvSpPr>
            <p:spPr>
              <a:xfrm>
                <a:off x="118381" y="1204233"/>
                <a:ext cx="11645537" cy="1982072"/>
              </a:xfrm>
              <a:blipFill>
                <a:blip r:embed="rId2"/>
                <a:stretch>
                  <a:fillRect l="-471" t="-5846" b="-492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FB2281E-8699-EA76-E0EE-D48B76CEF4DB}"/>
              </a:ext>
            </a:extLst>
          </p:cNvPr>
          <p:cNvPicPr>
            <a:picLocks noChangeAspect="1"/>
          </p:cNvPicPr>
          <p:nvPr/>
        </p:nvPicPr>
        <p:blipFill>
          <a:blip r:embed="rId3"/>
          <a:stretch>
            <a:fillRect/>
          </a:stretch>
        </p:blipFill>
        <p:spPr>
          <a:xfrm>
            <a:off x="186417" y="3186305"/>
            <a:ext cx="8315326" cy="2907848"/>
          </a:xfrm>
          <a:prstGeom prst="rect">
            <a:avLst/>
          </a:prstGeom>
        </p:spPr>
      </p:pic>
      <p:pic>
        <p:nvPicPr>
          <p:cNvPr id="8" name="Picture 7">
            <a:extLst>
              <a:ext uri="{FF2B5EF4-FFF2-40B4-BE49-F238E27FC236}">
                <a16:creationId xmlns:a16="http://schemas.microsoft.com/office/drawing/2014/main" id="{ECBD5B55-07A9-F5CB-38FC-595874E2418B}"/>
              </a:ext>
            </a:extLst>
          </p:cNvPr>
          <p:cNvPicPr>
            <a:picLocks noChangeAspect="1"/>
          </p:cNvPicPr>
          <p:nvPr/>
        </p:nvPicPr>
        <p:blipFill>
          <a:blip r:embed="rId4"/>
          <a:stretch>
            <a:fillRect/>
          </a:stretch>
        </p:blipFill>
        <p:spPr>
          <a:xfrm>
            <a:off x="8753830" y="4030390"/>
            <a:ext cx="3251753" cy="1223328"/>
          </a:xfrm>
          <a:prstGeom prst="rect">
            <a:avLst/>
          </a:prstGeom>
        </p:spPr>
      </p:pic>
    </p:spTree>
    <p:extLst>
      <p:ext uri="{BB962C8B-B14F-4D97-AF65-F5344CB8AC3E}">
        <p14:creationId xmlns:p14="http://schemas.microsoft.com/office/powerpoint/2010/main" val="359492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0CA0-3DA3-422D-9A72-A571D5A61E22}"/>
              </a:ext>
            </a:extLst>
          </p:cNvPr>
          <p:cNvSpPr>
            <a:spLocks noGrp="1"/>
          </p:cNvSpPr>
          <p:nvPr>
            <p:ph type="title"/>
          </p:nvPr>
        </p:nvSpPr>
        <p:spPr/>
        <p:txBody>
          <a:bodyPr/>
          <a:lstStyle/>
          <a:p>
            <a:r>
              <a:rPr lang="en-US" dirty="0"/>
              <a:t>Summary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21D4BE-DC6A-4628-B0EF-5E17AE1F7CF9}"/>
                  </a:ext>
                </a:extLst>
              </p:cNvPr>
              <p:cNvSpPr>
                <a:spLocks noGrp="1"/>
              </p:cNvSpPr>
              <p:nvPr>
                <p:ph idx="1"/>
              </p:nvPr>
            </p:nvSpPr>
            <p:spPr/>
            <p:txBody>
              <a:bodyPr>
                <a:normAutofit fontScale="70000" lnSpcReduction="20000"/>
              </a:bodyPr>
              <a:lstStyle/>
              <a:p>
                <a:r>
                  <a:rPr lang="en-US" dirty="0"/>
                  <a:t>Tests performed to raise TRL To 6</a:t>
                </a:r>
              </a:p>
              <a:p>
                <a:pPr lvl="1"/>
                <a:r>
                  <a:rPr lang="en-US" dirty="0"/>
                  <a:t>Pre-vibration thermal vacuum cycle</a:t>
                </a:r>
              </a:p>
              <a:p>
                <a:pPr lvl="2"/>
                <a:r>
                  <a:rPr lang="en-US" dirty="0"/>
                  <a:t>3 cycles, 2 hr long hot and cold plateaus</a:t>
                </a:r>
              </a:p>
              <a:p>
                <a:pPr lvl="1"/>
                <a:r>
                  <a:rPr lang="en-US" dirty="0"/>
                  <a:t>Vibration test</a:t>
                </a:r>
              </a:p>
              <a:p>
                <a:pPr lvl="2"/>
                <a:r>
                  <a:rPr lang="en-US" dirty="0"/>
                  <a:t>To GEVS qualification levels</a:t>
                </a:r>
              </a:p>
              <a:p>
                <a:pPr lvl="1"/>
                <a:r>
                  <a:rPr lang="en-US" dirty="0"/>
                  <a:t>Post-vibration thermal vacuum cycle</a:t>
                </a:r>
              </a:p>
              <a:p>
                <a:pPr lvl="2"/>
                <a:r>
                  <a:rPr lang="en-US" dirty="0"/>
                  <a:t>Timed to match pre-vibration test timing</a:t>
                </a:r>
              </a:p>
              <a:p>
                <a:pPr lvl="1"/>
                <a:r>
                  <a:rPr lang="en-US" dirty="0"/>
                  <a:t>Long duration thermal vacuum cycle</a:t>
                </a:r>
              </a:p>
              <a:p>
                <a:pPr lvl="2"/>
                <a:r>
                  <a:rPr lang="en-US" dirty="0"/>
                  <a:t>6 cycles, 20 hour long hot and cold plateaus</a:t>
                </a:r>
              </a:p>
              <a:p>
                <a:r>
                  <a:rPr lang="en-US" dirty="0"/>
                  <a:t>In comparing the pre- and post-vibration data, there are differences showing an improved performance of the TS during the post-vibration thermal vacuum cycle test. There is also a “false-closing” observed during heat up phases of the post-vibration and long duration thermal vacuum cycle tests.</a:t>
                </a:r>
              </a:p>
              <a:p>
                <a:r>
                  <a:rPr lang="en-US" dirty="0"/>
                  <a:t>Performance metrics were calculated from the long duration thermal vacuum cycle test data. The values calculated assuming there is no heat loss through the MLI, which yields the most conservative turndown ratio, are:</a:t>
                </a:r>
              </a:p>
              <a:p>
                <a:pPr lvl="1"/>
                <a14:m>
                  <m:oMath xmlns:m="http://schemas.openxmlformats.org/officeDocument/2006/math">
                    <m:r>
                      <a:rPr lang="en-US" i="1" dirty="0" smtClean="0">
                        <a:latin typeface="Cambria Math" panose="02040503050406030204" pitchFamily="18" charset="0"/>
                      </a:rPr>
                      <m:t>𝐺</m:t>
                    </m:r>
                    <m:r>
                      <a:rPr lang="en-US" i="1" baseline="-25000" dirty="0" smtClean="0">
                        <a:latin typeface="Cambria Math" panose="02040503050406030204" pitchFamily="18" charset="0"/>
                      </a:rPr>
                      <m:t>𝑜𝑛</m:t>
                    </m:r>
                    <m:r>
                      <a:rPr lang="en-US" i="1" baseline="-25000" dirty="0" smtClean="0">
                        <a:latin typeface="Cambria Math" panose="02040503050406030204" pitchFamily="18" charset="0"/>
                      </a:rPr>
                      <m:t> </m:t>
                    </m:r>
                  </m:oMath>
                </a14:m>
                <a:r>
                  <a:rPr lang="en-US" dirty="0"/>
                  <a:t>= 6.66 W/K</a:t>
                </a:r>
                <a:endParaRPr lang="en-US" i="1" baseline="-25000"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𝐺</m:t>
                    </m:r>
                    <m:r>
                      <a:rPr lang="en-US" i="1" baseline="-25000" dirty="0">
                        <a:latin typeface="Cambria Math" panose="02040503050406030204" pitchFamily="18" charset="0"/>
                      </a:rPr>
                      <m:t>𝑜</m:t>
                    </m:r>
                    <m:r>
                      <a:rPr lang="en-US" b="0" i="1" baseline="-25000" dirty="0" smtClean="0">
                        <a:latin typeface="Cambria Math" panose="02040503050406030204" pitchFamily="18" charset="0"/>
                      </a:rPr>
                      <m:t>𝑓𝑓</m:t>
                    </m:r>
                  </m:oMath>
                </a14:m>
                <a:r>
                  <a:rPr lang="en-US" dirty="0"/>
                  <a:t> = 0.0086 W/K</a:t>
                </a:r>
              </a:p>
              <a:p>
                <a:pPr lvl="1"/>
                <a:r>
                  <a:rPr lang="en-US" dirty="0"/>
                  <a:t>Turndown ratio = 774.2</a:t>
                </a:r>
              </a:p>
              <a:p>
                <a:pPr lvl="1"/>
                <a:endParaRPr lang="en-US" dirty="0"/>
              </a:p>
              <a:p>
                <a:endParaRPr lang="en-US" dirty="0"/>
              </a:p>
              <a:p>
                <a:endParaRPr lang="en-US" dirty="0"/>
              </a:p>
              <a:p>
                <a:pPr lvl="1"/>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5B21D4BE-DC6A-4628-B0EF-5E17AE1F7CF9}"/>
                  </a:ext>
                </a:extLst>
              </p:cNvPr>
              <p:cNvSpPr>
                <a:spLocks noGrp="1" noRot="1" noChangeAspect="1" noMove="1" noResize="1" noEditPoints="1" noAdjustHandles="1" noChangeArrowheads="1" noChangeShapeType="1" noTextEdit="1"/>
              </p:cNvSpPr>
              <p:nvPr>
                <p:ph idx="1"/>
              </p:nvPr>
            </p:nvSpPr>
            <p:spPr>
              <a:blipFill>
                <a:blip r:embed="rId2"/>
                <a:stretch>
                  <a:fillRect l="-522" t="-2273" r="-116"/>
                </a:stretch>
              </a:blipFill>
            </p:spPr>
            <p:txBody>
              <a:bodyPr/>
              <a:lstStyle/>
              <a:p>
                <a:r>
                  <a:rPr lang="en-US">
                    <a:noFill/>
                  </a:rPr>
                  <a:t> </a:t>
                </a:r>
              </a:p>
            </p:txBody>
          </p:sp>
        </mc:Fallback>
      </mc:AlternateContent>
    </p:spTree>
    <p:extLst>
      <p:ext uri="{BB962C8B-B14F-4D97-AF65-F5344CB8AC3E}">
        <p14:creationId xmlns:p14="http://schemas.microsoft.com/office/powerpoint/2010/main" val="268817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F1BE-828E-458A-BDF3-59F26DAC784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1E24C52C-0A40-476D-8B44-B327FD516113}"/>
              </a:ext>
            </a:extLst>
          </p:cNvPr>
          <p:cNvSpPr>
            <a:spLocks noGrp="1"/>
          </p:cNvSpPr>
          <p:nvPr>
            <p:ph idx="1"/>
          </p:nvPr>
        </p:nvSpPr>
        <p:spPr/>
        <p:txBody>
          <a:bodyPr>
            <a:normAutofit fontScale="92500" lnSpcReduction="10000"/>
          </a:bodyPr>
          <a:lstStyle/>
          <a:p>
            <a:pPr marL="0" indent="0">
              <a:buNone/>
            </a:pPr>
            <a:r>
              <a:rPr lang="en-US" dirty="0"/>
              <a:t>I would like to acknowledge the following people for making this work possible:</a:t>
            </a:r>
          </a:p>
          <a:p>
            <a:r>
              <a:rPr lang="en-US" dirty="0"/>
              <a:t>CIF and TIP selection committees for funding the projects to design, build and test this technology</a:t>
            </a:r>
          </a:p>
          <a:p>
            <a:r>
              <a:rPr lang="en-US" dirty="0"/>
              <a:t>Dave Bugby and Jose Rivera for acting as the PI and Co-I of the CIF at JPL to design and develop the thermal switch</a:t>
            </a:r>
          </a:p>
          <a:p>
            <a:r>
              <a:rPr lang="en-US" dirty="0"/>
              <a:t>Jeff Farmer for his thermal expertise provided throughout the project</a:t>
            </a:r>
          </a:p>
          <a:p>
            <a:r>
              <a:rPr lang="en-US" dirty="0"/>
              <a:t>Erin Hayward, Jason Vaughn, and Todd Schneider for their test assistance in both using the EM vacuum chamber and test materials and with conducting the test</a:t>
            </a:r>
          </a:p>
          <a:p>
            <a:r>
              <a:rPr lang="en-US" dirty="0"/>
              <a:t>Savanna Lyles for testing help and effort correlating the thermal switch test model to the test data</a:t>
            </a:r>
          </a:p>
        </p:txBody>
      </p:sp>
    </p:spTree>
    <p:extLst>
      <p:ext uri="{BB962C8B-B14F-4D97-AF65-F5344CB8AC3E}">
        <p14:creationId xmlns:p14="http://schemas.microsoft.com/office/powerpoint/2010/main" val="332509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F3B0-5867-4413-967D-B9DB52A9DAF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A7E2D28-28C0-4FCA-90E9-62798959F533}"/>
              </a:ext>
            </a:extLst>
          </p:cNvPr>
          <p:cNvSpPr>
            <a:spLocks noGrp="1"/>
          </p:cNvSpPr>
          <p:nvPr>
            <p:ph idx="1"/>
          </p:nvPr>
        </p:nvSpPr>
        <p:spPr>
          <a:xfrm>
            <a:off x="838200" y="1348508"/>
            <a:ext cx="10515600" cy="5064537"/>
          </a:xfrm>
        </p:spPr>
        <p:txBody>
          <a:bodyPr>
            <a:normAutofit fontScale="62500" lnSpcReduction="20000"/>
          </a:bodyPr>
          <a:lstStyle/>
          <a:p>
            <a:pPr algn="just"/>
            <a:r>
              <a:rPr lang="en-US" dirty="0"/>
              <a:t>The Differential Thermal Expansion Thermal Switch</a:t>
            </a:r>
          </a:p>
          <a:p>
            <a:pPr algn="just"/>
            <a:r>
              <a:rPr lang="en-US" dirty="0"/>
              <a:t>Test Campaign to Raise TRL</a:t>
            </a:r>
          </a:p>
          <a:p>
            <a:pPr algn="just"/>
            <a:r>
              <a:rPr lang="en-US" dirty="0"/>
              <a:t>Thermal Vacuum Test Set Up</a:t>
            </a:r>
          </a:p>
          <a:p>
            <a:pPr algn="just"/>
            <a:r>
              <a:rPr lang="en-US" dirty="0"/>
              <a:t>Test Challenges</a:t>
            </a:r>
          </a:p>
          <a:p>
            <a:pPr algn="just"/>
            <a:r>
              <a:rPr lang="en-US" dirty="0"/>
              <a:t>Vibration Test</a:t>
            </a:r>
          </a:p>
          <a:p>
            <a:pPr algn="just"/>
            <a:r>
              <a:rPr lang="en-US" dirty="0"/>
              <a:t>Pre- and Post- Vibration Thermal Vacuum Cycle</a:t>
            </a:r>
          </a:p>
          <a:p>
            <a:pPr lvl="1" algn="just"/>
            <a:r>
              <a:rPr lang="en-US" dirty="0"/>
              <a:t>Data Overview</a:t>
            </a:r>
          </a:p>
          <a:p>
            <a:pPr lvl="1" algn="just"/>
            <a:r>
              <a:rPr lang="en-US" dirty="0"/>
              <a:t>Comparison</a:t>
            </a:r>
          </a:p>
          <a:p>
            <a:pPr algn="just"/>
            <a:r>
              <a:rPr lang="en-US" dirty="0"/>
              <a:t>Long Duration Thermal Vacuum Cycle</a:t>
            </a:r>
          </a:p>
          <a:p>
            <a:pPr lvl="1" algn="just"/>
            <a:r>
              <a:rPr lang="en-US" dirty="0"/>
              <a:t>Data Overview</a:t>
            </a:r>
          </a:p>
          <a:p>
            <a:pPr lvl="1" algn="just"/>
            <a:r>
              <a:rPr lang="en-US" dirty="0"/>
              <a:t>Data Observations</a:t>
            </a:r>
          </a:p>
          <a:p>
            <a:pPr lvl="1" algn="just"/>
            <a:r>
              <a:rPr lang="en-US" dirty="0"/>
              <a:t>Comparison to Pre- and Post-Vibration</a:t>
            </a:r>
          </a:p>
          <a:p>
            <a:pPr algn="just"/>
            <a:r>
              <a:rPr lang="en-US" dirty="0"/>
              <a:t>Performance Calculations</a:t>
            </a:r>
          </a:p>
          <a:p>
            <a:pPr lvl="1" algn="just"/>
            <a:r>
              <a:rPr lang="en-US" dirty="0"/>
              <a:t>MLI Assumptions</a:t>
            </a:r>
          </a:p>
          <a:p>
            <a:pPr lvl="1" algn="just"/>
            <a:r>
              <a:rPr lang="en-US" dirty="0"/>
              <a:t>Long Duration Thermal Vacuum Cycle Calculations</a:t>
            </a:r>
          </a:p>
          <a:p>
            <a:pPr algn="just"/>
            <a:r>
              <a:rPr lang="en-US" dirty="0"/>
              <a:t>Summary</a:t>
            </a:r>
          </a:p>
          <a:p>
            <a:pPr algn="just"/>
            <a:r>
              <a:rPr lang="en-US" dirty="0"/>
              <a:t>Acknowledgements</a:t>
            </a:r>
          </a:p>
          <a:p>
            <a:pPr marL="0" indent="0" algn="just">
              <a:buNone/>
            </a:pPr>
            <a:endParaRPr lang="en-US" dirty="0"/>
          </a:p>
        </p:txBody>
      </p:sp>
    </p:spTree>
    <p:extLst>
      <p:ext uri="{BB962C8B-B14F-4D97-AF65-F5344CB8AC3E}">
        <p14:creationId xmlns:p14="http://schemas.microsoft.com/office/powerpoint/2010/main" val="80625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CB49-C338-4E80-B455-F82548C6ED7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44AC771C-7282-4F1E-9A7D-7C3ED117D255}"/>
              </a:ext>
            </a:extLst>
          </p:cNvPr>
          <p:cNvSpPr>
            <a:spLocks noGrp="1"/>
          </p:cNvSpPr>
          <p:nvPr>
            <p:ph idx="1"/>
          </p:nvPr>
        </p:nvSpPr>
        <p:spPr/>
        <p:txBody>
          <a:bodyPr/>
          <a:lstStyle/>
          <a:p>
            <a:pPr marL="0" indent="0">
              <a:buNone/>
            </a:pPr>
            <a:r>
              <a:rPr lang="en-US" dirty="0"/>
              <a:t>Contact information:</a:t>
            </a:r>
          </a:p>
          <a:p>
            <a:pPr marL="0" indent="0">
              <a:buNone/>
            </a:pPr>
            <a:r>
              <a:rPr lang="en-US" dirty="0"/>
              <a:t>Stephanie Mauro</a:t>
            </a:r>
          </a:p>
          <a:p>
            <a:pPr marL="0" indent="0">
              <a:buNone/>
            </a:pPr>
            <a:r>
              <a:rPr lang="en-US" dirty="0"/>
              <a:t>Stephanie.L.Mauro@nasa.gov</a:t>
            </a:r>
          </a:p>
          <a:p>
            <a:pPr marL="0" indent="0">
              <a:buNone/>
            </a:pPr>
            <a:endParaRPr lang="en-US" dirty="0"/>
          </a:p>
        </p:txBody>
      </p:sp>
    </p:spTree>
    <p:extLst>
      <p:ext uri="{BB962C8B-B14F-4D97-AF65-F5344CB8AC3E}">
        <p14:creationId xmlns:p14="http://schemas.microsoft.com/office/powerpoint/2010/main" val="1922814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F9CC-F3E9-4E4B-8CA8-B153A282F377}"/>
              </a:ext>
            </a:extLst>
          </p:cNvPr>
          <p:cNvSpPr>
            <a:spLocks noGrp="1"/>
          </p:cNvSpPr>
          <p:nvPr>
            <p:ph type="title"/>
          </p:nvPr>
        </p:nvSpPr>
        <p:spPr/>
        <p:txBody>
          <a:bodyPr>
            <a:noAutofit/>
          </a:bodyPr>
          <a:lstStyle/>
          <a:p>
            <a:r>
              <a:rPr lang="en-US" sz="3600" dirty="0"/>
              <a:t>The Differential Thermal Expansion Thermal Switch</a:t>
            </a:r>
          </a:p>
        </p:txBody>
      </p:sp>
      <p:sp>
        <p:nvSpPr>
          <p:cNvPr id="3" name="Content Placeholder 2">
            <a:extLst>
              <a:ext uri="{FF2B5EF4-FFF2-40B4-BE49-F238E27FC236}">
                <a16:creationId xmlns:a16="http://schemas.microsoft.com/office/drawing/2014/main" id="{B62749DA-79D0-42FA-86D6-B05C016918ED}"/>
              </a:ext>
            </a:extLst>
          </p:cNvPr>
          <p:cNvSpPr>
            <a:spLocks noGrp="1"/>
          </p:cNvSpPr>
          <p:nvPr>
            <p:ph idx="1"/>
          </p:nvPr>
        </p:nvSpPr>
        <p:spPr>
          <a:xfrm>
            <a:off x="4714874" y="1348508"/>
            <a:ext cx="7372623" cy="4934725"/>
          </a:xfrm>
        </p:spPr>
        <p:txBody>
          <a:bodyPr>
            <a:normAutofit fontScale="62500" lnSpcReduction="20000"/>
          </a:bodyPr>
          <a:lstStyle/>
          <a:p>
            <a:pPr algn="just"/>
            <a:r>
              <a:rPr lang="en-US" dirty="0"/>
              <a:t>Development</a:t>
            </a:r>
          </a:p>
          <a:p>
            <a:pPr lvl="1" algn="just"/>
            <a:r>
              <a:rPr lang="en-US" dirty="0"/>
              <a:t>Design, build, and preliminary testing of thermal switch (TS) funded through JPL Center Innovation Fund (CIF)</a:t>
            </a:r>
          </a:p>
          <a:p>
            <a:pPr lvl="2" algn="just"/>
            <a:r>
              <a:rPr lang="en-US" dirty="0"/>
              <a:t>PI: Dave Bugby, Co-I: Jose Rivera</a:t>
            </a:r>
          </a:p>
          <a:p>
            <a:pPr lvl="1" algn="just"/>
            <a:r>
              <a:rPr lang="en-US" dirty="0"/>
              <a:t>Testing to raise TRL to 6 funded through MSFC Technology Investment Program (TIP)</a:t>
            </a:r>
          </a:p>
          <a:p>
            <a:pPr lvl="2" algn="just"/>
            <a:r>
              <a:rPr lang="en-US" dirty="0"/>
              <a:t>PI: Stephanie Mauro, Co-I: Jeff Farmer</a:t>
            </a:r>
          </a:p>
          <a:p>
            <a:pPr lvl="1" algn="just"/>
            <a:r>
              <a:rPr lang="en-US" dirty="0"/>
              <a:t>Purpose: to develop a high turndown ratio variable control technology to be used in both near-vacuum and low-atmosphere applications experiencing extreme variable environments</a:t>
            </a:r>
          </a:p>
          <a:p>
            <a:pPr algn="just"/>
            <a:r>
              <a:rPr lang="en-US" dirty="0"/>
              <a:t>Key Features</a:t>
            </a:r>
          </a:p>
          <a:p>
            <a:pPr lvl="1" algn="just"/>
            <a:r>
              <a:rPr lang="en-US" dirty="0"/>
              <a:t>Reverse operation differential thermal expansion thermal switch</a:t>
            </a:r>
          </a:p>
          <a:p>
            <a:pPr lvl="2" algn="just"/>
            <a:r>
              <a:rPr lang="en-US" dirty="0"/>
              <a:t>ON when closed: high thermal contact</a:t>
            </a:r>
          </a:p>
          <a:p>
            <a:pPr lvl="2" algn="just"/>
            <a:r>
              <a:rPr lang="en-US" dirty="0"/>
              <a:t>OFF when open: low thermal contact</a:t>
            </a:r>
          </a:p>
          <a:p>
            <a:pPr lvl="1" algn="just"/>
            <a:r>
              <a:rPr lang="en-US" dirty="0"/>
              <a:t>Utilizes materials with both positive and negative coefficients of thermal expansion (CTE) </a:t>
            </a:r>
          </a:p>
          <a:p>
            <a:pPr lvl="1" algn="just"/>
            <a:r>
              <a:rPr lang="en-US" dirty="0"/>
              <a:t>Extended stroke: a larger gap (~</a:t>
            </a:r>
            <a:r>
              <a:rPr lang="en-US" dirty="0" err="1"/>
              <a:t>1mm</a:t>
            </a:r>
            <a:r>
              <a:rPr lang="en-US" dirty="0"/>
              <a:t>) forms when thermal switch is off and fully open</a:t>
            </a:r>
          </a:p>
          <a:p>
            <a:pPr lvl="1" algn="just"/>
            <a:r>
              <a:rPr lang="en-US" dirty="0"/>
              <a:t>Small size:</a:t>
            </a:r>
          </a:p>
          <a:p>
            <a:pPr lvl="2" algn="just"/>
            <a:r>
              <a:rPr lang="en-US" dirty="0"/>
              <a:t>Total height = 12 cm in total height</a:t>
            </a:r>
          </a:p>
          <a:p>
            <a:pPr lvl="2" algn="just"/>
            <a:r>
              <a:rPr lang="en-US" dirty="0"/>
              <a:t>Diameter at widest point (instrument IF) = 5.75 cm</a:t>
            </a:r>
          </a:p>
          <a:p>
            <a:pPr lvl="2" algn="just"/>
            <a:r>
              <a:rPr lang="en-US" dirty="0"/>
              <a:t>Main body diameter = 3.5 cm</a:t>
            </a:r>
          </a:p>
          <a:p>
            <a:pPr lvl="1" algn="just"/>
            <a:r>
              <a:rPr lang="en-US" dirty="0"/>
              <a:t>Passively operates, no power required</a:t>
            </a:r>
          </a:p>
          <a:p>
            <a:pPr algn="just"/>
            <a:endParaRPr lang="en-US" dirty="0"/>
          </a:p>
        </p:txBody>
      </p:sp>
      <p:pic>
        <p:nvPicPr>
          <p:cNvPr id="5" name="Picture 4">
            <a:extLst>
              <a:ext uri="{FF2B5EF4-FFF2-40B4-BE49-F238E27FC236}">
                <a16:creationId xmlns:a16="http://schemas.microsoft.com/office/drawing/2014/main" id="{EF672B8E-64E4-4724-BA29-1E27CE057C64}"/>
              </a:ext>
            </a:extLst>
          </p:cNvPr>
          <p:cNvPicPr>
            <a:picLocks noChangeAspect="1"/>
          </p:cNvPicPr>
          <p:nvPr/>
        </p:nvPicPr>
        <p:blipFill>
          <a:blip r:embed="rId2"/>
          <a:stretch>
            <a:fillRect/>
          </a:stretch>
        </p:blipFill>
        <p:spPr>
          <a:xfrm>
            <a:off x="261530" y="1190859"/>
            <a:ext cx="4336869" cy="2238141"/>
          </a:xfrm>
          <a:prstGeom prst="rect">
            <a:avLst/>
          </a:prstGeom>
        </p:spPr>
      </p:pic>
      <p:pic>
        <p:nvPicPr>
          <p:cNvPr id="7" name="Picture 6">
            <a:extLst>
              <a:ext uri="{FF2B5EF4-FFF2-40B4-BE49-F238E27FC236}">
                <a16:creationId xmlns:a16="http://schemas.microsoft.com/office/drawing/2014/main" id="{248CE7D4-59C4-47CF-B954-695F242FD1EF}"/>
              </a:ext>
            </a:extLst>
          </p:cNvPr>
          <p:cNvPicPr>
            <a:picLocks noChangeAspect="1"/>
          </p:cNvPicPr>
          <p:nvPr/>
        </p:nvPicPr>
        <p:blipFill rotWithShape="1">
          <a:blip r:embed="rId3"/>
          <a:srcRect t="1" b="3442"/>
          <a:stretch/>
        </p:blipFill>
        <p:spPr>
          <a:xfrm>
            <a:off x="3965527" y="4297450"/>
            <a:ext cx="957805" cy="1812471"/>
          </a:xfrm>
          <a:prstGeom prst="rect">
            <a:avLst/>
          </a:prstGeom>
        </p:spPr>
      </p:pic>
      <p:cxnSp>
        <p:nvCxnSpPr>
          <p:cNvPr id="8" name="Connector: Curved 7">
            <a:extLst>
              <a:ext uri="{FF2B5EF4-FFF2-40B4-BE49-F238E27FC236}">
                <a16:creationId xmlns:a16="http://schemas.microsoft.com/office/drawing/2014/main" id="{9C9F1C3B-C7EE-4A67-A8C5-A2E103CD3AB9}"/>
              </a:ext>
            </a:extLst>
          </p:cNvPr>
          <p:cNvCxnSpPr>
            <a:cxnSpLocks/>
            <a:endCxn id="9" idx="3"/>
          </p:cNvCxnSpPr>
          <p:nvPr/>
        </p:nvCxnSpPr>
        <p:spPr>
          <a:xfrm rot="10800000">
            <a:off x="3525880" y="4221832"/>
            <a:ext cx="632267" cy="340934"/>
          </a:xfrm>
          <a:prstGeom prst="curvedConnector3">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284B7399-8F24-43DB-91C1-F9D65EA48008}"/>
              </a:ext>
            </a:extLst>
          </p:cNvPr>
          <p:cNvSpPr txBox="1"/>
          <p:nvPr/>
        </p:nvSpPr>
        <p:spPr>
          <a:xfrm>
            <a:off x="2738296" y="4006388"/>
            <a:ext cx="787583" cy="430887"/>
          </a:xfrm>
          <a:prstGeom prst="rect">
            <a:avLst/>
          </a:prstGeom>
          <a:solidFill>
            <a:srgbClr val="93C9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1050" dirty="0"/>
              <a:t>Heat sink / radiator</a:t>
            </a:r>
          </a:p>
        </p:txBody>
      </p:sp>
      <p:cxnSp>
        <p:nvCxnSpPr>
          <p:cNvPr id="10" name="Connector: Curved 9">
            <a:extLst>
              <a:ext uri="{FF2B5EF4-FFF2-40B4-BE49-F238E27FC236}">
                <a16:creationId xmlns:a16="http://schemas.microsoft.com/office/drawing/2014/main" id="{FC1236B5-B8E2-4F65-B2AC-49F15E1B0F70}"/>
              </a:ext>
            </a:extLst>
          </p:cNvPr>
          <p:cNvCxnSpPr>
            <a:cxnSpLocks/>
          </p:cNvCxnSpPr>
          <p:nvPr/>
        </p:nvCxnSpPr>
        <p:spPr>
          <a:xfrm rot="10800000" flipV="1">
            <a:off x="3675101" y="4763084"/>
            <a:ext cx="426604" cy="40160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452E06-6780-4836-A4F7-CA26B8615585}"/>
              </a:ext>
            </a:extLst>
          </p:cNvPr>
          <p:cNvSpPr txBox="1"/>
          <p:nvPr/>
        </p:nvSpPr>
        <p:spPr>
          <a:xfrm>
            <a:off x="2645576" y="4826219"/>
            <a:ext cx="1030877" cy="738664"/>
          </a:xfrm>
          <a:prstGeom prst="rect">
            <a:avLst/>
          </a:prstGeom>
          <a:solidFill>
            <a:srgbClr val="FFA893"/>
          </a:solidFill>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1050" dirty="0"/>
              <a:t>Instrument being thermally controlled with thermal switch</a:t>
            </a:r>
          </a:p>
        </p:txBody>
      </p:sp>
      <p:sp>
        <p:nvSpPr>
          <p:cNvPr id="15" name="TextBox 14">
            <a:extLst>
              <a:ext uri="{FF2B5EF4-FFF2-40B4-BE49-F238E27FC236}">
                <a16:creationId xmlns:a16="http://schemas.microsoft.com/office/drawing/2014/main" id="{86656475-B602-4015-8CDC-3F97FFEFA250}"/>
              </a:ext>
            </a:extLst>
          </p:cNvPr>
          <p:cNvSpPr txBox="1"/>
          <p:nvPr/>
        </p:nvSpPr>
        <p:spPr>
          <a:xfrm>
            <a:off x="1465908" y="3338299"/>
            <a:ext cx="1504032" cy="369332"/>
          </a:xfrm>
          <a:prstGeom prst="rect">
            <a:avLst/>
          </a:prstGeom>
          <a:noFill/>
        </p:spPr>
        <p:txBody>
          <a:bodyPr wrap="square" rtlCol="0">
            <a:spAutoFit/>
          </a:bodyPr>
          <a:lstStyle/>
          <a:p>
            <a:pPr algn="ctr"/>
            <a:r>
              <a:rPr lang="en-US" sz="900" i="1" dirty="0"/>
              <a:t>Thermal switch ON – gap is closed, high thermal contact</a:t>
            </a:r>
          </a:p>
        </p:txBody>
      </p:sp>
      <p:sp>
        <p:nvSpPr>
          <p:cNvPr id="17" name="TextBox 16">
            <a:extLst>
              <a:ext uri="{FF2B5EF4-FFF2-40B4-BE49-F238E27FC236}">
                <a16:creationId xmlns:a16="http://schemas.microsoft.com/office/drawing/2014/main" id="{E527C6AC-CF1A-4249-B350-D94867EE68C6}"/>
              </a:ext>
            </a:extLst>
          </p:cNvPr>
          <p:cNvSpPr txBox="1"/>
          <p:nvPr/>
        </p:nvSpPr>
        <p:spPr>
          <a:xfrm>
            <a:off x="2923084" y="3338299"/>
            <a:ext cx="1504032" cy="369332"/>
          </a:xfrm>
          <a:prstGeom prst="rect">
            <a:avLst/>
          </a:prstGeom>
          <a:noFill/>
        </p:spPr>
        <p:txBody>
          <a:bodyPr wrap="square" rtlCol="0">
            <a:spAutoFit/>
          </a:bodyPr>
          <a:lstStyle/>
          <a:p>
            <a:pPr algn="ctr"/>
            <a:r>
              <a:rPr lang="en-US" sz="900" i="1" dirty="0"/>
              <a:t>Thermal switch OFF – gap is open, low thermal contact</a:t>
            </a:r>
          </a:p>
        </p:txBody>
      </p:sp>
      <p:sp>
        <p:nvSpPr>
          <p:cNvPr id="18" name="TextBox 17">
            <a:extLst>
              <a:ext uri="{FF2B5EF4-FFF2-40B4-BE49-F238E27FC236}">
                <a16:creationId xmlns:a16="http://schemas.microsoft.com/office/drawing/2014/main" id="{F971CBA7-FDBE-4B75-88C0-47E1235FDCF5}"/>
              </a:ext>
            </a:extLst>
          </p:cNvPr>
          <p:cNvSpPr txBox="1"/>
          <p:nvPr/>
        </p:nvSpPr>
        <p:spPr>
          <a:xfrm>
            <a:off x="136534" y="3360574"/>
            <a:ext cx="1391872" cy="230832"/>
          </a:xfrm>
          <a:prstGeom prst="rect">
            <a:avLst/>
          </a:prstGeom>
          <a:noFill/>
        </p:spPr>
        <p:txBody>
          <a:bodyPr wrap="square" rtlCol="0">
            <a:spAutoFit/>
          </a:bodyPr>
          <a:lstStyle/>
          <a:p>
            <a:pPr algn="ctr"/>
            <a:r>
              <a:rPr lang="en-US" sz="900" i="1" dirty="0"/>
              <a:t>Model of thermal switch</a:t>
            </a:r>
          </a:p>
        </p:txBody>
      </p:sp>
      <p:sp>
        <p:nvSpPr>
          <p:cNvPr id="21" name="TextBox 20">
            <a:extLst>
              <a:ext uri="{FF2B5EF4-FFF2-40B4-BE49-F238E27FC236}">
                <a16:creationId xmlns:a16="http://schemas.microsoft.com/office/drawing/2014/main" id="{1F752631-844E-451F-8535-46C14AC5AEA3}"/>
              </a:ext>
            </a:extLst>
          </p:cNvPr>
          <p:cNvSpPr txBox="1"/>
          <p:nvPr/>
        </p:nvSpPr>
        <p:spPr>
          <a:xfrm>
            <a:off x="179967" y="3946773"/>
            <a:ext cx="2438727" cy="2446824"/>
          </a:xfrm>
          <a:prstGeom prst="rect">
            <a:avLst/>
          </a:prstGeom>
          <a:noFill/>
        </p:spPr>
        <p:txBody>
          <a:bodyPr wrap="square" rtlCol="0">
            <a:spAutoFit/>
          </a:bodyPr>
          <a:lstStyle/>
          <a:p>
            <a:pPr algn="just"/>
            <a:r>
              <a:rPr lang="en-US" sz="900" u="sng" dirty="0"/>
              <a:t>When integrated into a thermal control system:</a:t>
            </a:r>
          </a:p>
          <a:p>
            <a:pPr marL="171450" indent="-171450" algn="just">
              <a:buFont typeface="Arial" panose="020B0604020202020204" pitchFamily="34" charset="0"/>
              <a:buChar char="•"/>
            </a:pPr>
            <a:r>
              <a:rPr lang="en-US" sz="900" dirty="0"/>
              <a:t>The radiator interface (IF) is thermally coupled to a heat sink / radiator.</a:t>
            </a:r>
          </a:p>
          <a:p>
            <a:pPr marL="171450" indent="-171450" algn="just">
              <a:buFont typeface="Arial" panose="020B0604020202020204" pitchFamily="34" charset="0"/>
              <a:buChar char="•"/>
            </a:pPr>
            <a:r>
              <a:rPr lang="en-US" sz="900" dirty="0"/>
              <a:t>The instrument IF is thermally coupled to the instrument or system being thermally controlled.</a:t>
            </a:r>
          </a:p>
          <a:p>
            <a:pPr marL="171450" indent="-171450" algn="just">
              <a:buFont typeface="Arial" panose="020B0604020202020204" pitchFamily="34" charset="0"/>
              <a:buChar char="•"/>
            </a:pPr>
            <a:r>
              <a:rPr lang="en-US" sz="900" dirty="0"/>
              <a:t>When the temperature increases, the TS is ON, the gap is closed, and a high thermal contact is created between the two IF disks to dissipate heat from the instrument to the heat sink.</a:t>
            </a:r>
          </a:p>
          <a:p>
            <a:pPr marL="171450" indent="-171450" algn="just">
              <a:buFont typeface="Arial" panose="020B0604020202020204" pitchFamily="34" charset="0"/>
              <a:buChar char="•"/>
            </a:pPr>
            <a:r>
              <a:rPr lang="en-US" sz="900" dirty="0"/>
              <a:t>When the temperature decreases, the TS is OFF, the gap is open, and a low thermal contact is created between the two IF disks to conserve the component heat.</a:t>
            </a:r>
          </a:p>
          <a:p>
            <a:pPr marL="171450" indent="-171450" algn="just">
              <a:buFont typeface="Arial" panose="020B0604020202020204" pitchFamily="34" charset="0"/>
              <a:buChar char="•"/>
            </a:pPr>
            <a:endParaRPr lang="en-US" sz="900" dirty="0"/>
          </a:p>
          <a:p>
            <a:pPr algn="just"/>
            <a:endParaRPr lang="en-US" sz="900" dirty="0"/>
          </a:p>
        </p:txBody>
      </p:sp>
    </p:spTree>
    <p:extLst>
      <p:ext uri="{BB962C8B-B14F-4D97-AF65-F5344CB8AC3E}">
        <p14:creationId xmlns:p14="http://schemas.microsoft.com/office/powerpoint/2010/main" val="259714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E371-344B-4D11-BA77-EAD6489D1EE9}"/>
              </a:ext>
            </a:extLst>
          </p:cNvPr>
          <p:cNvSpPr>
            <a:spLocks noGrp="1"/>
          </p:cNvSpPr>
          <p:nvPr>
            <p:ph type="title"/>
          </p:nvPr>
        </p:nvSpPr>
        <p:spPr/>
        <p:txBody>
          <a:bodyPr/>
          <a:lstStyle/>
          <a:p>
            <a:r>
              <a:rPr lang="en-US" dirty="0"/>
              <a:t>Test Campaign to Raise TRL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3CC99AB-12F1-4CBC-BC50-E44F5DBA8C5F}"/>
                  </a:ext>
                </a:extLst>
              </p:cNvPr>
              <p:cNvSpPr>
                <a:spLocks noGrp="1"/>
              </p:cNvSpPr>
              <p:nvPr>
                <p:ph idx="1"/>
              </p:nvPr>
            </p:nvSpPr>
            <p:spPr>
              <a:xfrm>
                <a:off x="165736" y="1279111"/>
                <a:ext cx="6435634" cy="5280891"/>
              </a:xfrm>
            </p:spPr>
            <p:txBody>
              <a:bodyPr>
                <a:normAutofit fontScale="70000" lnSpcReduction="20000"/>
              </a:bodyPr>
              <a:lstStyle/>
              <a:p>
                <a:pPr algn="just"/>
                <a:r>
                  <a:rPr lang="en-US" dirty="0"/>
                  <a:t>Goal = to raise TRL to 6</a:t>
                </a:r>
              </a:p>
              <a:p>
                <a:pPr algn="just"/>
                <a:r>
                  <a:rPr lang="en-US" dirty="0"/>
                  <a:t>Vibration test</a:t>
                </a:r>
              </a:p>
              <a:p>
                <a:pPr lvl="1" algn="just"/>
                <a:r>
                  <a:rPr lang="en-US" dirty="0"/>
                  <a:t>A specific vibration environment is unknown.</a:t>
                </a:r>
              </a:p>
              <a:p>
                <a:pPr lvl="1" algn="just"/>
                <a:r>
                  <a:rPr lang="en-US" dirty="0"/>
                  <a:t>A conservative vibration environment is used for vibration testing: generalized vibration test specifications provided in The General Environmental Verification Standards (GEVS) for qualification.</a:t>
                </a:r>
              </a:p>
              <a:p>
                <a:pPr algn="just"/>
                <a:r>
                  <a:rPr lang="en-US" dirty="0"/>
                  <a:t>Pre- and post-vibration thermal vacuum (t-vac) cycle</a:t>
                </a:r>
              </a:p>
              <a:p>
                <a:pPr lvl="1" algn="just"/>
                <a:r>
                  <a:rPr lang="en-US" dirty="0"/>
                  <a:t>Pre-vibration is conducted to establish a performance baseline.</a:t>
                </a:r>
              </a:p>
              <a:p>
                <a:pPr lvl="1" algn="just"/>
                <a:r>
                  <a:rPr lang="en-US" dirty="0"/>
                  <a:t>Post-vibration is conducted to compare performance before and after vibration testing to determine if there is any impact from the vibration test.</a:t>
                </a:r>
              </a:p>
              <a:p>
                <a:pPr algn="just"/>
                <a:r>
                  <a:rPr lang="en-US" dirty="0"/>
                  <a:t>Long Duration t-vac cycle</a:t>
                </a:r>
              </a:p>
              <a:p>
                <a:pPr lvl="1" algn="just"/>
                <a:r>
                  <a:rPr lang="en-US" dirty="0"/>
                  <a:t>Performed to test in a relevant thermal environment</a:t>
                </a:r>
              </a:p>
              <a:p>
                <a:pPr lvl="1" algn="just"/>
                <a:r>
                  <a:rPr lang="en-US" dirty="0"/>
                  <a:t>Data from this test is used to calculate performance metrics of the thermal switch:</a:t>
                </a:r>
              </a:p>
              <a:p>
                <a:pPr lvl="2" algn="just"/>
                <a:r>
                  <a:rPr lang="en-US" dirty="0"/>
                  <a:t>On thermal conductance, </a:t>
                </a:r>
                <a14:m>
                  <m:oMath xmlns:m="http://schemas.openxmlformats.org/officeDocument/2006/math">
                    <m:r>
                      <a:rPr lang="en-US" i="1" dirty="0" smtClean="0">
                        <a:latin typeface="Cambria Math" panose="02040503050406030204" pitchFamily="18" charset="0"/>
                      </a:rPr>
                      <m:t>𝐺</m:t>
                    </m:r>
                    <m:r>
                      <a:rPr lang="en-US" i="1" baseline="-25000" dirty="0">
                        <a:latin typeface="Cambria Math" panose="02040503050406030204" pitchFamily="18" charset="0"/>
                      </a:rPr>
                      <m:t>𝑜𝑛</m:t>
                    </m:r>
                  </m:oMath>
                </a14:m>
                <a:r>
                  <a:rPr lang="en-US" dirty="0"/>
                  <a:t> = the thermal conductance between the TS radiator and instrument IFs when the thermal switch is on / gap fully closed</a:t>
                </a:r>
              </a:p>
              <a:p>
                <a:pPr lvl="2" algn="just"/>
                <a:r>
                  <a:rPr lang="en-US" dirty="0"/>
                  <a:t>Off thermal conductance, </a:t>
                </a:r>
                <a14:m>
                  <m:oMath xmlns:m="http://schemas.openxmlformats.org/officeDocument/2006/math">
                    <m:r>
                      <a:rPr lang="en-US" i="1" dirty="0" smtClean="0">
                        <a:latin typeface="Cambria Math" panose="02040503050406030204" pitchFamily="18" charset="0"/>
                      </a:rPr>
                      <m:t>𝐺</m:t>
                    </m:r>
                    <m:r>
                      <a:rPr lang="en-US" i="1" baseline="-25000" dirty="0" smtClean="0">
                        <a:latin typeface="Cambria Math" panose="02040503050406030204" pitchFamily="18" charset="0"/>
                      </a:rPr>
                      <m:t>𝑜𝑓𝑓</m:t>
                    </m:r>
                  </m:oMath>
                </a14:m>
                <a:r>
                  <a:rPr lang="en-US" dirty="0"/>
                  <a:t> = the thermal conductance between the TS radiator and instrument IFs when the thermal switch is off / gap fully open</a:t>
                </a:r>
              </a:p>
              <a:p>
                <a:pPr lvl="2" algn="just"/>
                <a:r>
                  <a:rPr lang="en-US" dirty="0"/>
                  <a:t>Turndown ratio, </a:t>
                </a:r>
                <a14:m>
                  <m:oMath xmlns:m="http://schemas.openxmlformats.org/officeDocument/2006/math">
                    <m:r>
                      <a:rPr lang="en-US" i="1" dirty="0" smtClean="0">
                        <a:latin typeface="Cambria Math" panose="02040503050406030204" pitchFamily="18" charset="0"/>
                      </a:rPr>
                      <m:t>𝐺</m:t>
                    </m:r>
                    <m:r>
                      <a:rPr lang="en-US" i="1" baseline="-25000" dirty="0">
                        <a:latin typeface="Cambria Math" panose="02040503050406030204" pitchFamily="18" charset="0"/>
                      </a:rPr>
                      <m:t>𝑜𝑛</m:t>
                    </m:r>
                    <m:r>
                      <a:rPr lang="en-US" i="1" dirty="0">
                        <a:latin typeface="Cambria Math" panose="02040503050406030204" pitchFamily="18" charset="0"/>
                      </a:rPr>
                      <m:t>/</m:t>
                    </m:r>
                    <m:r>
                      <a:rPr lang="en-US" i="1" dirty="0" smtClean="0">
                        <a:latin typeface="Cambria Math" panose="02040503050406030204" pitchFamily="18" charset="0"/>
                      </a:rPr>
                      <m:t>𝐺</m:t>
                    </m:r>
                    <m:r>
                      <a:rPr lang="en-US" i="1" baseline="-25000" dirty="0" smtClean="0">
                        <a:latin typeface="Cambria Math" panose="02040503050406030204" pitchFamily="18" charset="0"/>
                      </a:rPr>
                      <m:t>𝑜𝑓𝑓</m:t>
                    </m:r>
                  </m:oMath>
                </a14:m>
                <a:endParaRPr lang="en-US" dirty="0"/>
              </a:p>
            </p:txBody>
          </p:sp>
        </mc:Choice>
        <mc:Fallback>
          <p:sp>
            <p:nvSpPr>
              <p:cNvPr id="3" name="Content Placeholder 2">
                <a:extLst>
                  <a:ext uri="{FF2B5EF4-FFF2-40B4-BE49-F238E27FC236}">
                    <a16:creationId xmlns:a16="http://schemas.microsoft.com/office/drawing/2014/main" id="{63CC99AB-12F1-4CBC-BC50-E44F5DBA8C5F}"/>
                  </a:ext>
                </a:extLst>
              </p:cNvPr>
              <p:cNvSpPr>
                <a:spLocks noGrp="1" noRot="1" noChangeAspect="1" noMove="1" noResize="1" noEditPoints="1" noAdjustHandles="1" noChangeArrowheads="1" noChangeShapeType="1" noTextEdit="1"/>
              </p:cNvSpPr>
              <p:nvPr>
                <p:ph idx="1"/>
              </p:nvPr>
            </p:nvSpPr>
            <p:spPr>
              <a:xfrm>
                <a:off x="165736" y="1279111"/>
                <a:ext cx="6435634" cy="5280891"/>
              </a:xfrm>
              <a:blipFill>
                <a:blip r:embed="rId2"/>
                <a:stretch>
                  <a:fillRect l="-852" t="-2194" r="-6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D66A93D-9990-4E07-84A4-F53348A206C9}"/>
              </a:ext>
            </a:extLst>
          </p:cNvPr>
          <p:cNvPicPr>
            <a:picLocks noChangeAspect="1"/>
          </p:cNvPicPr>
          <p:nvPr/>
        </p:nvPicPr>
        <p:blipFill>
          <a:blip r:embed="rId3"/>
          <a:stretch>
            <a:fillRect/>
          </a:stretch>
        </p:blipFill>
        <p:spPr>
          <a:xfrm>
            <a:off x="6798644" y="1464792"/>
            <a:ext cx="4966675" cy="693651"/>
          </a:xfrm>
          <a:prstGeom prst="rect">
            <a:avLst/>
          </a:prstGeom>
        </p:spPr>
      </p:pic>
      <p:pic>
        <p:nvPicPr>
          <p:cNvPr id="4" name="Picture 3">
            <a:extLst>
              <a:ext uri="{FF2B5EF4-FFF2-40B4-BE49-F238E27FC236}">
                <a16:creationId xmlns:a16="http://schemas.microsoft.com/office/drawing/2014/main" id="{57D04B4D-4E2C-4BBD-9477-513ABFC6E914}"/>
              </a:ext>
            </a:extLst>
          </p:cNvPr>
          <p:cNvPicPr>
            <a:picLocks noChangeAspect="1"/>
          </p:cNvPicPr>
          <p:nvPr/>
        </p:nvPicPr>
        <p:blipFill>
          <a:blip r:embed="rId4"/>
          <a:stretch>
            <a:fillRect/>
          </a:stretch>
        </p:blipFill>
        <p:spPr>
          <a:xfrm>
            <a:off x="6797019" y="2274726"/>
            <a:ext cx="4968300" cy="1610239"/>
          </a:xfrm>
          <a:prstGeom prst="rect">
            <a:avLst/>
          </a:prstGeom>
        </p:spPr>
      </p:pic>
      <p:pic>
        <p:nvPicPr>
          <p:cNvPr id="7" name="Picture 6">
            <a:extLst>
              <a:ext uri="{FF2B5EF4-FFF2-40B4-BE49-F238E27FC236}">
                <a16:creationId xmlns:a16="http://schemas.microsoft.com/office/drawing/2014/main" id="{13DA57D0-C848-C164-5993-FD77A94355C9}"/>
              </a:ext>
            </a:extLst>
          </p:cNvPr>
          <p:cNvPicPr>
            <a:picLocks noChangeAspect="1"/>
          </p:cNvPicPr>
          <p:nvPr/>
        </p:nvPicPr>
        <p:blipFill>
          <a:blip r:embed="rId5"/>
          <a:stretch>
            <a:fillRect/>
          </a:stretch>
        </p:blipFill>
        <p:spPr>
          <a:xfrm>
            <a:off x="7160768" y="4001248"/>
            <a:ext cx="4240802" cy="2201882"/>
          </a:xfrm>
          <a:prstGeom prst="rect">
            <a:avLst/>
          </a:prstGeom>
        </p:spPr>
      </p:pic>
      <p:sp>
        <p:nvSpPr>
          <p:cNvPr id="6" name="TextBox 5">
            <a:extLst>
              <a:ext uri="{FF2B5EF4-FFF2-40B4-BE49-F238E27FC236}">
                <a16:creationId xmlns:a16="http://schemas.microsoft.com/office/drawing/2014/main" id="{BB97EC90-825C-8959-A924-6095C82FCC4F}"/>
              </a:ext>
            </a:extLst>
          </p:cNvPr>
          <p:cNvSpPr txBox="1"/>
          <p:nvPr/>
        </p:nvSpPr>
        <p:spPr>
          <a:xfrm>
            <a:off x="8012298" y="6087714"/>
            <a:ext cx="2537742" cy="230832"/>
          </a:xfrm>
          <a:prstGeom prst="rect">
            <a:avLst/>
          </a:prstGeom>
          <a:noFill/>
        </p:spPr>
        <p:txBody>
          <a:bodyPr wrap="square" rtlCol="0">
            <a:spAutoFit/>
          </a:bodyPr>
          <a:lstStyle/>
          <a:p>
            <a:pPr algn="ctr"/>
            <a:r>
              <a:rPr lang="en-US" sz="900" i="1" dirty="0"/>
              <a:t>Summary diagram of pre-vibe test phases.</a:t>
            </a:r>
          </a:p>
        </p:txBody>
      </p:sp>
    </p:spTree>
    <p:extLst>
      <p:ext uri="{BB962C8B-B14F-4D97-AF65-F5344CB8AC3E}">
        <p14:creationId xmlns:p14="http://schemas.microsoft.com/office/powerpoint/2010/main" val="305035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DE8E-6554-48B1-AF8B-B7996F866214}"/>
              </a:ext>
            </a:extLst>
          </p:cNvPr>
          <p:cNvSpPr>
            <a:spLocks noGrp="1"/>
          </p:cNvSpPr>
          <p:nvPr>
            <p:ph type="title"/>
          </p:nvPr>
        </p:nvSpPr>
        <p:spPr/>
        <p:txBody>
          <a:bodyPr/>
          <a:lstStyle/>
          <a:p>
            <a:r>
              <a:rPr lang="en-US" dirty="0"/>
              <a:t>Thermal Vacuum Test Set Up</a:t>
            </a:r>
          </a:p>
        </p:txBody>
      </p:sp>
      <p:sp>
        <p:nvSpPr>
          <p:cNvPr id="3" name="Content Placeholder 2">
            <a:extLst>
              <a:ext uri="{FF2B5EF4-FFF2-40B4-BE49-F238E27FC236}">
                <a16:creationId xmlns:a16="http://schemas.microsoft.com/office/drawing/2014/main" id="{047EEA9E-05E1-420D-A3FE-20EE5ABB03B7}"/>
              </a:ext>
            </a:extLst>
          </p:cNvPr>
          <p:cNvSpPr>
            <a:spLocks noGrp="1"/>
          </p:cNvSpPr>
          <p:nvPr>
            <p:ph idx="1"/>
          </p:nvPr>
        </p:nvSpPr>
        <p:spPr>
          <a:xfrm>
            <a:off x="187235" y="1348510"/>
            <a:ext cx="6635932" cy="3393308"/>
          </a:xfrm>
        </p:spPr>
        <p:txBody>
          <a:bodyPr>
            <a:normAutofit fontScale="55000" lnSpcReduction="20000"/>
          </a:bodyPr>
          <a:lstStyle/>
          <a:p>
            <a:pPr algn="just"/>
            <a:r>
              <a:rPr lang="en-US" dirty="0"/>
              <a:t>T-vac test set up</a:t>
            </a:r>
          </a:p>
          <a:p>
            <a:pPr lvl="1" algn="just"/>
            <a:r>
              <a:rPr lang="en-US" dirty="0"/>
              <a:t>The TS is mounted in an instrument cube (IC) through the instrument IF to represent an instrument to be thermally controlled.</a:t>
            </a:r>
          </a:p>
          <a:p>
            <a:pPr lvl="1" algn="just"/>
            <a:r>
              <a:rPr lang="en-US" dirty="0"/>
              <a:t>There are 2 heaters on opposite sides of the IC to represent an instrument heat dissipation.</a:t>
            </a:r>
          </a:p>
          <a:p>
            <a:pPr lvl="1" algn="just"/>
            <a:r>
              <a:rPr lang="en-US" dirty="0"/>
              <a:t>The radiator IF is mounted to a temperature control IF plate. The temperature control plate temperature is controlled through LN2 flow and heaters mounted on the same plate.</a:t>
            </a:r>
          </a:p>
          <a:p>
            <a:pPr algn="just"/>
            <a:r>
              <a:rPr lang="en-US" dirty="0"/>
              <a:t>Transition to vibration testing</a:t>
            </a:r>
          </a:p>
          <a:p>
            <a:pPr lvl="1" algn="just"/>
            <a:r>
              <a:rPr lang="en-US" dirty="0"/>
              <a:t>The test set up must be partially disassembled to transition to/from vibration testing, including:</a:t>
            </a:r>
          </a:p>
          <a:p>
            <a:pPr lvl="2" algn="just"/>
            <a:r>
              <a:rPr lang="en-US" dirty="0"/>
              <a:t>MLI removal</a:t>
            </a:r>
          </a:p>
          <a:p>
            <a:pPr lvl="2" algn="just"/>
            <a:r>
              <a:rPr lang="en-US" dirty="0"/>
              <a:t>Detachment of temp control IF plate (and test set up above the plate) from temp control plate</a:t>
            </a:r>
          </a:p>
          <a:p>
            <a:pPr lvl="2" algn="just"/>
            <a:r>
              <a:rPr lang="en-US" dirty="0"/>
              <a:t>Detachment of temp control IF plate from TS</a:t>
            </a:r>
          </a:p>
          <a:p>
            <a:pPr lvl="2" algn="just"/>
            <a:r>
              <a:rPr lang="en-US" dirty="0"/>
              <a:t>Removal of IC side to which TS is mounted</a:t>
            </a:r>
          </a:p>
          <a:p>
            <a:pPr lvl="2" algn="just"/>
            <a:r>
              <a:rPr lang="en-US" dirty="0"/>
              <a:t>Removal of TS from IC plate</a:t>
            </a:r>
          </a:p>
          <a:p>
            <a:pPr lvl="2" algn="just"/>
            <a:r>
              <a:rPr lang="en-US" dirty="0"/>
              <a:t>Removal of thermocouples (TCs) from TS instrument and radiator IFs</a:t>
            </a:r>
          </a:p>
        </p:txBody>
      </p:sp>
      <p:pic>
        <p:nvPicPr>
          <p:cNvPr id="7" name="Picture 6">
            <a:extLst>
              <a:ext uri="{FF2B5EF4-FFF2-40B4-BE49-F238E27FC236}">
                <a16:creationId xmlns:a16="http://schemas.microsoft.com/office/drawing/2014/main" id="{65241229-FE87-4805-95DD-7D3504A86954}"/>
              </a:ext>
            </a:extLst>
          </p:cNvPr>
          <p:cNvPicPr>
            <a:picLocks noChangeAspect="1"/>
          </p:cNvPicPr>
          <p:nvPr/>
        </p:nvPicPr>
        <p:blipFill>
          <a:blip r:embed="rId2"/>
          <a:stretch>
            <a:fillRect/>
          </a:stretch>
        </p:blipFill>
        <p:spPr>
          <a:xfrm>
            <a:off x="7476387" y="1159506"/>
            <a:ext cx="3653167" cy="2176179"/>
          </a:xfrm>
          <a:prstGeom prst="rect">
            <a:avLst/>
          </a:prstGeom>
        </p:spPr>
      </p:pic>
      <p:pic>
        <p:nvPicPr>
          <p:cNvPr id="8" name="Picture 7">
            <a:extLst>
              <a:ext uri="{FF2B5EF4-FFF2-40B4-BE49-F238E27FC236}">
                <a16:creationId xmlns:a16="http://schemas.microsoft.com/office/drawing/2014/main" id="{82FB57C6-59FF-47AE-B7C1-A238C48D73FB}"/>
              </a:ext>
            </a:extLst>
          </p:cNvPr>
          <p:cNvPicPr>
            <a:picLocks noChangeAspect="1"/>
          </p:cNvPicPr>
          <p:nvPr/>
        </p:nvPicPr>
        <p:blipFill>
          <a:blip r:embed="rId3"/>
          <a:stretch>
            <a:fillRect/>
          </a:stretch>
        </p:blipFill>
        <p:spPr>
          <a:xfrm>
            <a:off x="9936479" y="3967387"/>
            <a:ext cx="2214695" cy="2036629"/>
          </a:xfrm>
          <a:prstGeom prst="rect">
            <a:avLst/>
          </a:prstGeom>
        </p:spPr>
      </p:pic>
      <p:pic>
        <p:nvPicPr>
          <p:cNvPr id="10" name="Picture 9">
            <a:extLst>
              <a:ext uri="{FF2B5EF4-FFF2-40B4-BE49-F238E27FC236}">
                <a16:creationId xmlns:a16="http://schemas.microsoft.com/office/drawing/2014/main" id="{98287B36-A3C8-45EF-8107-2B3EF7F6D78B}"/>
              </a:ext>
            </a:extLst>
          </p:cNvPr>
          <p:cNvPicPr>
            <a:picLocks noChangeAspect="1"/>
          </p:cNvPicPr>
          <p:nvPr/>
        </p:nvPicPr>
        <p:blipFill>
          <a:blip r:embed="rId4"/>
          <a:stretch>
            <a:fillRect/>
          </a:stretch>
        </p:blipFill>
        <p:spPr>
          <a:xfrm>
            <a:off x="6637546" y="3677602"/>
            <a:ext cx="3298933" cy="2499361"/>
          </a:xfrm>
          <a:prstGeom prst="rect">
            <a:avLst/>
          </a:prstGeom>
        </p:spPr>
      </p:pic>
      <p:sp>
        <p:nvSpPr>
          <p:cNvPr id="11" name="TextBox 10">
            <a:extLst>
              <a:ext uri="{FF2B5EF4-FFF2-40B4-BE49-F238E27FC236}">
                <a16:creationId xmlns:a16="http://schemas.microsoft.com/office/drawing/2014/main" id="{7CDCB102-D277-48E1-A8CE-4C51C436BA0B}"/>
              </a:ext>
            </a:extLst>
          </p:cNvPr>
          <p:cNvSpPr txBox="1"/>
          <p:nvPr/>
        </p:nvSpPr>
        <p:spPr>
          <a:xfrm>
            <a:off x="8287012" y="6164202"/>
            <a:ext cx="2537742" cy="230832"/>
          </a:xfrm>
          <a:prstGeom prst="rect">
            <a:avLst/>
          </a:prstGeom>
          <a:noFill/>
        </p:spPr>
        <p:txBody>
          <a:bodyPr wrap="square" rtlCol="0">
            <a:spAutoFit/>
          </a:bodyPr>
          <a:lstStyle/>
          <a:p>
            <a:pPr algn="ctr"/>
            <a:r>
              <a:rPr lang="en-US" sz="900" i="1" dirty="0"/>
              <a:t>Thermocouple location diagram and summary.</a:t>
            </a:r>
          </a:p>
        </p:txBody>
      </p:sp>
      <p:sp>
        <p:nvSpPr>
          <p:cNvPr id="12" name="TextBox 11">
            <a:extLst>
              <a:ext uri="{FF2B5EF4-FFF2-40B4-BE49-F238E27FC236}">
                <a16:creationId xmlns:a16="http://schemas.microsoft.com/office/drawing/2014/main" id="{8EBCF09F-3D8C-4769-94AB-81F73C55E971}"/>
              </a:ext>
            </a:extLst>
          </p:cNvPr>
          <p:cNvSpPr txBox="1"/>
          <p:nvPr/>
        </p:nvSpPr>
        <p:spPr>
          <a:xfrm>
            <a:off x="8317492" y="3322825"/>
            <a:ext cx="2537742" cy="230832"/>
          </a:xfrm>
          <a:prstGeom prst="rect">
            <a:avLst/>
          </a:prstGeom>
          <a:noFill/>
        </p:spPr>
        <p:txBody>
          <a:bodyPr wrap="square" rtlCol="0">
            <a:spAutoFit/>
          </a:bodyPr>
          <a:lstStyle/>
          <a:p>
            <a:pPr algn="ctr"/>
            <a:r>
              <a:rPr lang="en-US" sz="900" i="1" dirty="0"/>
              <a:t>TS mounted in instrument cube.</a:t>
            </a:r>
          </a:p>
        </p:txBody>
      </p:sp>
      <p:pic>
        <p:nvPicPr>
          <p:cNvPr id="4" name="Picture 3">
            <a:extLst>
              <a:ext uri="{FF2B5EF4-FFF2-40B4-BE49-F238E27FC236}">
                <a16:creationId xmlns:a16="http://schemas.microsoft.com/office/drawing/2014/main" id="{7EBDE44D-365F-0FF9-85C3-1C525A7C92F9}"/>
              </a:ext>
            </a:extLst>
          </p:cNvPr>
          <p:cNvPicPr>
            <a:picLocks noChangeAspect="1"/>
          </p:cNvPicPr>
          <p:nvPr/>
        </p:nvPicPr>
        <p:blipFill rotWithShape="1">
          <a:blip r:embed="rId5"/>
          <a:srcRect l="7824" t="28214" r="5735" b="14108"/>
          <a:stretch/>
        </p:blipFill>
        <p:spPr>
          <a:xfrm>
            <a:off x="1738521" y="4746831"/>
            <a:ext cx="1734912" cy="1543519"/>
          </a:xfrm>
          <a:prstGeom prst="rect">
            <a:avLst/>
          </a:prstGeom>
        </p:spPr>
      </p:pic>
      <p:pic>
        <p:nvPicPr>
          <p:cNvPr id="5" name="Picture 4">
            <a:extLst>
              <a:ext uri="{FF2B5EF4-FFF2-40B4-BE49-F238E27FC236}">
                <a16:creationId xmlns:a16="http://schemas.microsoft.com/office/drawing/2014/main" id="{DD13D788-759A-C5F8-CBB5-F62EAEF3BC2E}"/>
              </a:ext>
            </a:extLst>
          </p:cNvPr>
          <p:cNvPicPr>
            <a:picLocks noChangeAspect="1"/>
          </p:cNvPicPr>
          <p:nvPr/>
        </p:nvPicPr>
        <p:blipFill rotWithShape="1">
          <a:blip r:embed="rId6"/>
          <a:srcRect t="12381" b="3749"/>
          <a:stretch/>
        </p:blipFill>
        <p:spPr>
          <a:xfrm>
            <a:off x="3544768" y="4733849"/>
            <a:ext cx="1382206" cy="1545657"/>
          </a:xfrm>
          <a:prstGeom prst="rect">
            <a:avLst/>
          </a:prstGeom>
        </p:spPr>
      </p:pic>
      <p:pic>
        <p:nvPicPr>
          <p:cNvPr id="9" name="Picture 8" descr="A picture containing indoor, old, dirty&#10;&#10;Description automatically generated">
            <a:extLst>
              <a:ext uri="{FF2B5EF4-FFF2-40B4-BE49-F238E27FC236}">
                <a16:creationId xmlns:a16="http://schemas.microsoft.com/office/drawing/2014/main" id="{06493C3D-1788-8E2D-C5A3-E511B50B4525}"/>
              </a:ext>
            </a:extLst>
          </p:cNvPr>
          <p:cNvPicPr>
            <a:picLocks noChangeAspect="1"/>
          </p:cNvPicPr>
          <p:nvPr/>
        </p:nvPicPr>
        <p:blipFill rotWithShape="1">
          <a:blip r:embed="rId7">
            <a:extLst>
              <a:ext uri="{28A0092B-C50C-407E-A947-70E740481C1C}">
                <a14:useLocalDpi xmlns:a14="http://schemas.microsoft.com/office/drawing/2010/main" val="0"/>
              </a:ext>
            </a:extLst>
          </a:blip>
          <a:srcRect l="10341" r="7159"/>
          <a:stretch/>
        </p:blipFill>
        <p:spPr>
          <a:xfrm>
            <a:off x="4998308" y="4733848"/>
            <a:ext cx="1700223" cy="1545657"/>
          </a:xfrm>
          <a:prstGeom prst="rect">
            <a:avLst/>
          </a:prstGeom>
        </p:spPr>
      </p:pic>
      <p:pic>
        <p:nvPicPr>
          <p:cNvPr id="13" name="Picture 12">
            <a:extLst>
              <a:ext uri="{FF2B5EF4-FFF2-40B4-BE49-F238E27FC236}">
                <a16:creationId xmlns:a16="http://schemas.microsoft.com/office/drawing/2014/main" id="{CDEAF814-580F-036E-E0C9-4466294EF53F}"/>
              </a:ext>
            </a:extLst>
          </p:cNvPr>
          <p:cNvPicPr>
            <a:picLocks noChangeAspect="1"/>
          </p:cNvPicPr>
          <p:nvPr/>
        </p:nvPicPr>
        <p:blipFill rotWithShape="1">
          <a:blip r:embed="rId8"/>
          <a:srcRect l="5053" t="11131" b="17440"/>
          <a:stretch/>
        </p:blipFill>
        <p:spPr>
          <a:xfrm>
            <a:off x="126251" y="4746831"/>
            <a:ext cx="1540935" cy="1545658"/>
          </a:xfrm>
          <a:prstGeom prst="rect">
            <a:avLst/>
          </a:prstGeom>
        </p:spPr>
      </p:pic>
    </p:spTree>
    <p:extLst>
      <p:ext uri="{BB962C8B-B14F-4D97-AF65-F5344CB8AC3E}">
        <p14:creationId xmlns:p14="http://schemas.microsoft.com/office/powerpoint/2010/main" val="1920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9A94B6-5134-CBBB-0579-0BEEBF92BF13}"/>
              </a:ext>
            </a:extLst>
          </p:cNvPr>
          <p:cNvPicPr>
            <a:picLocks noChangeAspect="1"/>
          </p:cNvPicPr>
          <p:nvPr/>
        </p:nvPicPr>
        <p:blipFill>
          <a:blip r:embed="rId3"/>
          <a:stretch>
            <a:fillRect/>
          </a:stretch>
        </p:blipFill>
        <p:spPr>
          <a:xfrm>
            <a:off x="8725356" y="3812571"/>
            <a:ext cx="3410619" cy="2204060"/>
          </a:xfrm>
          <a:prstGeom prst="rect">
            <a:avLst/>
          </a:prstGeom>
        </p:spPr>
      </p:pic>
      <p:pic>
        <p:nvPicPr>
          <p:cNvPr id="8" name="Picture 7">
            <a:extLst>
              <a:ext uri="{FF2B5EF4-FFF2-40B4-BE49-F238E27FC236}">
                <a16:creationId xmlns:a16="http://schemas.microsoft.com/office/drawing/2014/main" id="{19E5E194-5256-79A7-8BCE-BF1253A43C99}"/>
              </a:ext>
            </a:extLst>
          </p:cNvPr>
          <p:cNvPicPr>
            <a:picLocks noChangeAspect="1"/>
          </p:cNvPicPr>
          <p:nvPr/>
        </p:nvPicPr>
        <p:blipFill>
          <a:blip r:embed="rId4"/>
          <a:stretch>
            <a:fillRect/>
          </a:stretch>
        </p:blipFill>
        <p:spPr>
          <a:xfrm>
            <a:off x="5326345" y="3791598"/>
            <a:ext cx="3396337" cy="2223597"/>
          </a:xfrm>
          <a:prstGeom prst="rect">
            <a:avLst/>
          </a:prstGeom>
        </p:spPr>
      </p:pic>
      <p:sp>
        <p:nvSpPr>
          <p:cNvPr id="2" name="Title 1">
            <a:extLst>
              <a:ext uri="{FF2B5EF4-FFF2-40B4-BE49-F238E27FC236}">
                <a16:creationId xmlns:a16="http://schemas.microsoft.com/office/drawing/2014/main" id="{D274337E-CEAB-4595-9788-F9777E61A37F}"/>
              </a:ext>
            </a:extLst>
          </p:cNvPr>
          <p:cNvSpPr>
            <a:spLocks noGrp="1"/>
          </p:cNvSpPr>
          <p:nvPr>
            <p:ph type="title"/>
          </p:nvPr>
        </p:nvSpPr>
        <p:spPr/>
        <p:txBody>
          <a:bodyPr/>
          <a:lstStyle/>
          <a:p>
            <a:r>
              <a:rPr lang="en-US" dirty="0"/>
              <a:t>Test Challenges</a:t>
            </a:r>
          </a:p>
        </p:txBody>
      </p:sp>
      <p:sp>
        <p:nvSpPr>
          <p:cNvPr id="3" name="Content Placeholder 2">
            <a:extLst>
              <a:ext uri="{FF2B5EF4-FFF2-40B4-BE49-F238E27FC236}">
                <a16:creationId xmlns:a16="http://schemas.microsoft.com/office/drawing/2014/main" id="{8BDB1666-8296-44C6-BCAF-BC9D71D67E27}"/>
              </a:ext>
            </a:extLst>
          </p:cNvPr>
          <p:cNvSpPr>
            <a:spLocks noGrp="1"/>
          </p:cNvSpPr>
          <p:nvPr>
            <p:ph idx="1"/>
          </p:nvPr>
        </p:nvSpPr>
        <p:spPr>
          <a:xfrm>
            <a:off x="56026" y="1340345"/>
            <a:ext cx="5069284" cy="5035962"/>
          </a:xfrm>
        </p:spPr>
        <p:txBody>
          <a:bodyPr>
            <a:normAutofit fontScale="62500" lnSpcReduction="20000"/>
          </a:bodyPr>
          <a:lstStyle/>
          <a:p>
            <a:pPr algn="just"/>
            <a:r>
              <a:rPr lang="en-US" dirty="0"/>
              <a:t>Thermocouple attachment</a:t>
            </a:r>
          </a:p>
          <a:p>
            <a:pPr lvl="1" algn="just"/>
            <a:r>
              <a:rPr lang="en-US" u="sng" dirty="0"/>
              <a:t>Challenge:</a:t>
            </a:r>
            <a:r>
              <a:rPr lang="en-US" dirty="0"/>
              <a:t> The TCs attached to the TS IFs became uncoupled from the IF surfaces during pre- and post-vibe t-vac cycle tests.</a:t>
            </a:r>
          </a:p>
          <a:p>
            <a:pPr lvl="2" algn="just"/>
            <a:r>
              <a:rPr lang="en-US" dirty="0"/>
              <a:t>The tape is partially peeled away from the surfaces during post test inspection.</a:t>
            </a:r>
          </a:p>
          <a:p>
            <a:pPr lvl="3" algn="just"/>
            <a:r>
              <a:rPr lang="en-US" dirty="0"/>
              <a:t>TC detachment was observed only on the TS IFs due to the small, curved, application surface</a:t>
            </a:r>
          </a:p>
          <a:p>
            <a:pPr lvl="2" algn="just"/>
            <a:r>
              <a:rPr lang="en-US" dirty="0"/>
              <a:t>Initial attachment method: Kapton “sandwich” around TC and covered with Aluminum tape</a:t>
            </a:r>
          </a:p>
          <a:p>
            <a:pPr lvl="3" algn="just"/>
            <a:r>
              <a:rPr lang="en-US" dirty="0"/>
              <a:t>Placed Kapton tape on TS surface, then TC bead, then additional piece of Kapton tape, then covered with aluminum tape</a:t>
            </a:r>
          </a:p>
          <a:p>
            <a:pPr lvl="1" algn="just"/>
            <a:r>
              <a:rPr lang="en-US" u="sng" dirty="0"/>
              <a:t>Solution:</a:t>
            </a:r>
            <a:r>
              <a:rPr lang="en-US" dirty="0"/>
              <a:t> attach TCs on TS IFs with only aluminum tape (no Kapton)</a:t>
            </a:r>
          </a:p>
          <a:p>
            <a:pPr lvl="2" algn="just"/>
            <a:r>
              <a:rPr lang="en-US" dirty="0"/>
              <a:t>The solution was implemented prior to the long duration test, but after pre- and post-vibration t-vac cycle tests.</a:t>
            </a:r>
          </a:p>
          <a:p>
            <a:pPr lvl="1" algn="just"/>
            <a:r>
              <a:rPr lang="en-US" u="sng" dirty="0"/>
              <a:t>Impact: </a:t>
            </a:r>
          </a:p>
          <a:p>
            <a:pPr lvl="2" algn="just"/>
            <a:r>
              <a:rPr lang="en-US" dirty="0"/>
              <a:t>During the pre- and post-vibration t-vac cycle test cool down phases the radiator IF TCs periodically jump in temperature and do not provide accurate temperatures of the TS radiator IF.</a:t>
            </a:r>
          </a:p>
          <a:p>
            <a:pPr lvl="2" algn="just"/>
            <a:r>
              <a:rPr lang="en-US" dirty="0"/>
              <a:t>Long duration t-vac cycle data shows that after the TS is open during a cool down phase the radiator IF temperature is very close to the temperature control IF plate temperature.</a:t>
            </a:r>
          </a:p>
          <a:p>
            <a:pPr lvl="2" algn="just"/>
            <a:r>
              <a:rPr lang="en-US" dirty="0"/>
              <a:t>For pre- and post-vibe comparison, the temperature control IF plate temperature is used to represent the TS radiator IF temperature.</a:t>
            </a:r>
          </a:p>
        </p:txBody>
      </p:sp>
      <p:sp>
        <p:nvSpPr>
          <p:cNvPr id="4" name="TextBox 3">
            <a:extLst>
              <a:ext uri="{FF2B5EF4-FFF2-40B4-BE49-F238E27FC236}">
                <a16:creationId xmlns:a16="http://schemas.microsoft.com/office/drawing/2014/main" id="{E8CBC45B-72A9-498A-A7CE-41073E47A051}"/>
              </a:ext>
            </a:extLst>
          </p:cNvPr>
          <p:cNvSpPr txBox="1"/>
          <p:nvPr/>
        </p:nvSpPr>
        <p:spPr>
          <a:xfrm>
            <a:off x="10459638" y="3478876"/>
            <a:ext cx="1587692" cy="230832"/>
          </a:xfrm>
          <a:prstGeom prst="rect">
            <a:avLst/>
          </a:prstGeom>
          <a:noFill/>
        </p:spPr>
        <p:txBody>
          <a:bodyPr wrap="square" rtlCol="0">
            <a:spAutoFit/>
          </a:bodyPr>
          <a:lstStyle/>
          <a:p>
            <a:pPr algn="ctr"/>
            <a:r>
              <a:rPr lang="en-US" sz="900" i="1" dirty="0"/>
              <a:t>Post-vibe TC detachment.</a:t>
            </a:r>
          </a:p>
        </p:txBody>
      </p:sp>
      <p:sp>
        <p:nvSpPr>
          <p:cNvPr id="5" name="TextBox 4">
            <a:extLst>
              <a:ext uri="{FF2B5EF4-FFF2-40B4-BE49-F238E27FC236}">
                <a16:creationId xmlns:a16="http://schemas.microsoft.com/office/drawing/2014/main" id="{618471FF-4B45-4D4F-9CAF-E9B64940263D}"/>
              </a:ext>
            </a:extLst>
          </p:cNvPr>
          <p:cNvSpPr txBox="1"/>
          <p:nvPr/>
        </p:nvSpPr>
        <p:spPr>
          <a:xfrm>
            <a:off x="7101646" y="3439310"/>
            <a:ext cx="1587692" cy="230832"/>
          </a:xfrm>
          <a:prstGeom prst="rect">
            <a:avLst/>
          </a:prstGeom>
          <a:noFill/>
        </p:spPr>
        <p:txBody>
          <a:bodyPr wrap="square" rtlCol="0">
            <a:spAutoFit/>
          </a:bodyPr>
          <a:lstStyle/>
          <a:p>
            <a:pPr algn="ctr"/>
            <a:r>
              <a:rPr lang="en-US" sz="900" i="1" dirty="0"/>
              <a:t>Pre-vibe TC detachment.</a:t>
            </a:r>
          </a:p>
        </p:txBody>
      </p:sp>
      <p:pic>
        <p:nvPicPr>
          <p:cNvPr id="7" name="Picture 6">
            <a:extLst>
              <a:ext uri="{FF2B5EF4-FFF2-40B4-BE49-F238E27FC236}">
                <a16:creationId xmlns:a16="http://schemas.microsoft.com/office/drawing/2014/main" id="{80F45489-50B7-4E8D-A8DC-0A5A101B0AAF}"/>
              </a:ext>
            </a:extLst>
          </p:cNvPr>
          <p:cNvPicPr>
            <a:picLocks noChangeAspect="1"/>
          </p:cNvPicPr>
          <p:nvPr/>
        </p:nvPicPr>
        <p:blipFill>
          <a:blip r:embed="rId5"/>
          <a:stretch>
            <a:fillRect/>
          </a:stretch>
        </p:blipFill>
        <p:spPr>
          <a:xfrm>
            <a:off x="6600180" y="1124071"/>
            <a:ext cx="2155049" cy="718350"/>
          </a:xfrm>
          <a:prstGeom prst="rect">
            <a:avLst/>
          </a:prstGeom>
        </p:spPr>
      </p:pic>
      <p:pic>
        <p:nvPicPr>
          <p:cNvPr id="9" name="Picture 8">
            <a:extLst>
              <a:ext uri="{FF2B5EF4-FFF2-40B4-BE49-F238E27FC236}">
                <a16:creationId xmlns:a16="http://schemas.microsoft.com/office/drawing/2014/main" id="{D36C6C9A-2785-F1B4-95B1-BFE3726B3F0E}"/>
              </a:ext>
            </a:extLst>
          </p:cNvPr>
          <p:cNvPicPr>
            <a:picLocks noChangeAspect="1"/>
          </p:cNvPicPr>
          <p:nvPr/>
        </p:nvPicPr>
        <p:blipFill rotWithShape="1">
          <a:blip r:embed="rId6"/>
          <a:srcRect l="13181"/>
          <a:stretch/>
        </p:blipFill>
        <p:spPr>
          <a:xfrm>
            <a:off x="5519433" y="1911476"/>
            <a:ext cx="1647798" cy="1551781"/>
          </a:xfrm>
          <a:prstGeom prst="rect">
            <a:avLst/>
          </a:prstGeom>
        </p:spPr>
      </p:pic>
      <p:pic>
        <p:nvPicPr>
          <p:cNvPr id="11" name="Picture 10">
            <a:extLst>
              <a:ext uri="{FF2B5EF4-FFF2-40B4-BE49-F238E27FC236}">
                <a16:creationId xmlns:a16="http://schemas.microsoft.com/office/drawing/2014/main" id="{7C660374-6119-0B26-C3A0-7D2CD8C12824}"/>
              </a:ext>
            </a:extLst>
          </p:cNvPr>
          <p:cNvPicPr>
            <a:picLocks noChangeAspect="1"/>
          </p:cNvPicPr>
          <p:nvPr/>
        </p:nvPicPr>
        <p:blipFill>
          <a:blip r:embed="rId7"/>
          <a:stretch>
            <a:fillRect/>
          </a:stretch>
        </p:blipFill>
        <p:spPr>
          <a:xfrm>
            <a:off x="8879358" y="1911476"/>
            <a:ext cx="1291712" cy="1556547"/>
          </a:xfrm>
          <a:prstGeom prst="rect">
            <a:avLst/>
          </a:prstGeom>
        </p:spPr>
      </p:pic>
      <p:pic>
        <p:nvPicPr>
          <p:cNvPr id="15" name="Picture 14">
            <a:extLst>
              <a:ext uri="{FF2B5EF4-FFF2-40B4-BE49-F238E27FC236}">
                <a16:creationId xmlns:a16="http://schemas.microsoft.com/office/drawing/2014/main" id="{B745EE89-2C3D-BFDA-BF87-7F37FDDF7F7B}"/>
              </a:ext>
            </a:extLst>
          </p:cNvPr>
          <p:cNvPicPr>
            <a:picLocks noChangeAspect="1"/>
          </p:cNvPicPr>
          <p:nvPr/>
        </p:nvPicPr>
        <p:blipFill rotWithShape="1">
          <a:blip r:embed="rId8"/>
          <a:srcRect l="8642" t="14699" r="15240" b="504"/>
          <a:stretch/>
        </p:blipFill>
        <p:spPr>
          <a:xfrm>
            <a:off x="10324653" y="1556677"/>
            <a:ext cx="1792346" cy="1922199"/>
          </a:xfrm>
          <a:prstGeom prst="rect">
            <a:avLst/>
          </a:prstGeom>
        </p:spPr>
      </p:pic>
      <p:cxnSp>
        <p:nvCxnSpPr>
          <p:cNvPr id="17" name="Straight Arrow Connector 16">
            <a:extLst>
              <a:ext uri="{FF2B5EF4-FFF2-40B4-BE49-F238E27FC236}">
                <a16:creationId xmlns:a16="http://schemas.microsoft.com/office/drawing/2014/main" id="{217F90F6-30AB-DD5E-2B64-FD685FFF6E1A}"/>
              </a:ext>
            </a:extLst>
          </p:cNvPr>
          <p:cNvCxnSpPr>
            <a:cxnSpLocks/>
          </p:cNvCxnSpPr>
          <p:nvPr/>
        </p:nvCxnSpPr>
        <p:spPr>
          <a:xfrm flipH="1" flipV="1">
            <a:off x="6079644" y="3201927"/>
            <a:ext cx="99963" cy="20258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CA7EC901-AF07-135D-7368-EE3338FBEA13}"/>
              </a:ext>
            </a:extLst>
          </p:cNvPr>
          <p:cNvCxnSpPr>
            <a:cxnSpLocks/>
          </p:cNvCxnSpPr>
          <p:nvPr/>
        </p:nvCxnSpPr>
        <p:spPr>
          <a:xfrm flipV="1">
            <a:off x="9650750" y="2852289"/>
            <a:ext cx="103050" cy="255949"/>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04874CF-F406-0A18-3CC9-D9369395B72F}"/>
              </a:ext>
            </a:extLst>
          </p:cNvPr>
          <p:cNvCxnSpPr>
            <a:cxnSpLocks/>
          </p:cNvCxnSpPr>
          <p:nvPr/>
        </p:nvCxnSpPr>
        <p:spPr>
          <a:xfrm flipH="1" flipV="1">
            <a:off x="10782060" y="2996636"/>
            <a:ext cx="99963" cy="20258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1B9919A9-6E31-02C5-18DC-D5784DB1C854}"/>
              </a:ext>
            </a:extLst>
          </p:cNvPr>
          <p:cNvCxnSpPr>
            <a:cxnSpLocks/>
          </p:cNvCxnSpPr>
          <p:nvPr/>
        </p:nvCxnSpPr>
        <p:spPr>
          <a:xfrm>
            <a:off x="11123753" y="1621338"/>
            <a:ext cx="0" cy="22852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3F32C716-9C49-9A95-4E38-A5BF0084A2DD}"/>
              </a:ext>
            </a:extLst>
          </p:cNvPr>
          <p:cNvCxnSpPr>
            <a:cxnSpLocks/>
          </p:cNvCxnSpPr>
          <p:nvPr/>
        </p:nvCxnSpPr>
        <p:spPr>
          <a:xfrm flipV="1">
            <a:off x="11220826" y="3014029"/>
            <a:ext cx="32484" cy="2302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2" name="TextBox 31">
            <a:extLst>
              <a:ext uri="{FF2B5EF4-FFF2-40B4-BE49-F238E27FC236}">
                <a16:creationId xmlns:a16="http://schemas.microsoft.com/office/drawing/2014/main" id="{0CFD5D6A-B705-64A9-AFA2-F8662D1A2EAB}"/>
              </a:ext>
            </a:extLst>
          </p:cNvPr>
          <p:cNvSpPr txBox="1"/>
          <p:nvPr/>
        </p:nvSpPr>
        <p:spPr>
          <a:xfrm>
            <a:off x="5525507" y="5982813"/>
            <a:ext cx="3314720" cy="230832"/>
          </a:xfrm>
          <a:prstGeom prst="rect">
            <a:avLst/>
          </a:prstGeom>
          <a:noFill/>
        </p:spPr>
        <p:txBody>
          <a:bodyPr wrap="square" rtlCol="0">
            <a:spAutoFit/>
          </a:bodyPr>
          <a:lstStyle/>
          <a:p>
            <a:pPr algn="ctr"/>
            <a:r>
              <a:rPr lang="en-US" sz="900" i="1" dirty="0"/>
              <a:t>Post-vibe cool down and cold plateau 2 with TC3 and TC4 detached.</a:t>
            </a:r>
          </a:p>
        </p:txBody>
      </p:sp>
      <p:sp>
        <p:nvSpPr>
          <p:cNvPr id="34" name="TextBox 33">
            <a:extLst>
              <a:ext uri="{FF2B5EF4-FFF2-40B4-BE49-F238E27FC236}">
                <a16:creationId xmlns:a16="http://schemas.microsoft.com/office/drawing/2014/main" id="{B0288B1D-93ED-84E4-C046-F63674D0FA46}"/>
              </a:ext>
            </a:extLst>
          </p:cNvPr>
          <p:cNvSpPr txBox="1"/>
          <p:nvPr/>
        </p:nvSpPr>
        <p:spPr>
          <a:xfrm>
            <a:off x="8001459" y="5114822"/>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TC3</a:t>
            </a:r>
          </a:p>
        </p:txBody>
      </p:sp>
      <p:sp>
        <p:nvSpPr>
          <p:cNvPr id="35" name="TextBox 34">
            <a:extLst>
              <a:ext uri="{FF2B5EF4-FFF2-40B4-BE49-F238E27FC236}">
                <a16:creationId xmlns:a16="http://schemas.microsoft.com/office/drawing/2014/main" id="{B43312E3-EE8F-97F2-E560-24A671C06675}"/>
              </a:ext>
            </a:extLst>
          </p:cNvPr>
          <p:cNvSpPr txBox="1"/>
          <p:nvPr/>
        </p:nvSpPr>
        <p:spPr>
          <a:xfrm>
            <a:off x="7524550" y="4287700"/>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TC4</a:t>
            </a:r>
          </a:p>
        </p:txBody>
      </p:sp>
      <p:sp>
        <p:nvSpPr>
          <p:cNvPr id="36" name="TextBox 35">
            <a:extLst>
              <a:ext uri="{FF2B5EF4-FFF2-40B4-BE49-F238E27FC236}">
                <a16:creationId xmlns:a16="http://schemas.microsoft.com/office/drawing/2014/main" id="{721325F4-D543-B339-28A8-38BFAB626497}"/>
              </a:ext>
            </a:extLst>
          </p:cNvPr>
          <p:cNvSpPr txBox="1"/>
          <p:nvPr/>
        </p:nvSpPr>
        <p:spPr>
          <a:xfrm>
            <a:off x="6255150" y="5376432"/>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TC5</a:t>
            </a:r>
          </a:p>
        </p:txBody>
      </p:sp>
      <p:cxnSp>
        <p:nvCxnSpPr>
          <p:cNvPr id="38" name="Straight Arrow Connector 37">
            <a:extLst>
              <a:ext uri="{FF2B5EF4-FFF2-40B4-BE49-F238E27FC236}">
                <a16:creationId xmlns:a16="http://schemas.microsoft.com/office/drawing/2014/main" id="{4CE83F58-135D-0418-2314-66FD5E6043F1}"/>
              </a:ext>
            </a:extLst>
          </p:cNvPr>
          <p:cNvCxnSpPr>
            <a:cxnSpLocks/>
            <a:stCxn id="35" idx="1"/>
          </p:cNvCxnSpPr>
          <p:nvPr/>
        </p:nvCxnSpPr>
        <p:spPr>
          <a:xfrm flipH="1">
            <a:off x="7340854" y="4418505"/>
            <a:ext cx="183696" cy="25399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8AC2D6CF-7407-21CF-9182-4281935AA251}"/>
              </a:ext>
            </a:extLst>
          </p:cNvPr>
          <p:cNvCxnSpPr>
            <a:cxnSpLocks/>
            <a:stCxn id="34" idx="1"/>
          </p:cNvCxnSpPr>
          <p:nvPr/>
        </p:nvCxnSpPr>
        <p:spPr>
          <a:xfrm flipH="1" flipV="1">
            <a:off x="7723414" y="5056077"/>
            <a:ext cx="278045" cy="1895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C2E4A2DE-5620-77CE-5989-64238B57499E}"/>
              </a:ext>
            </a:extLst>
          </p:cNvPr>
          <p:cNvCxnSpPr>
            <a:cxnSpLocks/>
            <a:stCxn id="36" idx="3"/>
          </p:cNvCxnSpPr>
          <p:nvPr/>
        </p:nvCxnSpPr>
        <p:spPr>
          <a:xfrm flipV="1">
            <a:off x="6649273" y="5304745"/>
            <a:ext cx="187762" cy="20249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7689C0EB-EF5C-FAB2-6DEC-B10BDCA689D0}"/>
              </a:ext>
            </a:extLst>
          </p:cNvPr>
          <p:cNvSpPr txBox="1"/>
          <p:nvPr/>
        </p:nvSpPr>
        <p:spPr>
          <a:xfrm>
            <a:off x="8957771" y="6002240"/>
            <a:ext cx="3166629" cy="369332"/>
          </a:xfrm>
          <a:prstGeom prst="rect">
            <a:avLst/>
          </a:prstGeom>
          <a:noFill/>
        </p:spPr>
        <p:txBody>
          <a:bodyPr wrap="square" rtlCol="0">
            <a:spAutoFit/>
          </a:bodyPr>
          <a:lstStyle/>
          <a:p>
            <a:pPr algn="ctr"/>
            <a:r>
              <a:rPr lang="en-US" sz="900" i="1" dirty="0"/>
              <a:t>Long duration cool down and cold plateau 1 with TC3 and TC4 remaining attached.</a:t>
            </a:r>
          </a:p>
        </p:txBody>
      </p:sp>
      <p:sp>
        <p:nvSpPr>
          <p:cNvPr id="53" name="TextBox 52">
            <a:extLst>
              <a:ext uri="{FF2B5EF4-FFF2-40B4-BE49-F238E27FC236}">
                <a16:creationId xmlns:a16="http://schemas.microsoft.com/office/drawing/2014/main" id="{AE795761-80F5-46B2-5E22-C486DBDE96F5}"/>
              </a:ext>
            </a:extLst>
          </p:cNvPr>
          <p:cNvSpPr txBox="1"/>
          <p:nvPr/>
        </p:nvSpPr>
        <p:spPr>
          <a:xfrm>
            <a:off x="10532495" y="5276182"/>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TC3</a:t>
            </a:r>
          </a:p>
        </p:txBody>
      </p:sp>
      <p:sp>
        <p:nvSpPr>
          <p:cNvPr id="54" name="TextBox 53">
            <a:extLst>
              <a:ext uri="{FF2B5EF4-FFF2-40B4-BE49-F238E27FC236}">
                <a16:creationId xmlns:a16="http://schemas.microsoft.com/office/drawing/2014/main" id="{2E9741E2-6103-A59A-1B0D-EEBA112FD23F}"/>
              </a:ext>
            </a:extLst>
          </p:cNvPr>
          <p:cNvSpPr txBox="1"/>
          <p:nvPr/>
        </p:nvSpPr>
        <p:spPr>
          <a:xfrm>
            <a:off x="10969389" y="5276218"/>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TC4</a:t>
            </a:r>
          </a:p>
        </p:txBody>
      </p:sp>
      <p:sp>
        <p:nvSpPr>
          <p:cNvPr id="55" name="TextBox 54">
            <a:extLst>
              <a:ext uri="{FF2B5EF4-FFF2-40B4-BE49-F238E27FC236}">
                <a16:creationId xmlns:a16="http://schemas.microsoft.com/office/drawing/2014/main" id="{235519DD-6583-79D8-2E93-42F002EC0189}"/>
              </a:ext>
            </a:extLst>
          </p:cNvPr>
          <p:cNvSpPr txBox="1"/>
          <p:nvPr/>
        </p:nvSpPr>
        <p:spPr>
          <a:xfrm>
            <a:off x="11406283" y="5278235"/>
            <a:ext cx="394123"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TC5</a:t>
            </a:r>
          </a:p>
        </p:txBody>
      </p:sp>
      <p:cxnSp>
        <p:nvCxnSpPr>
          <p:cNvPr id="56" name="Straight Arrow Connector 55">
            <a:extLst>
              <a:ext uri="{FF2B5EF4-FFF2-40B4-BE49-F238E27FC236}">
                <a16:creationId xmlns:a16="http://schemas.microsoft.com/office/drawing/2014/main" id="{649ACDBD-41FA-5C65-84FB-7CE8A7099ADF}"/>
              </a:ext>
            </a:extLst>
          </p:cNvPr>
          <p:cNvCxnSpPr>
            <a:cxnSpLocks/>
            <a:stCxn id="54" idx="2"/>
          </p:cNvCxnSpPr>
          <p:nvPr/>
        </p:nvCxnSpPr>
        <p:spPr>
          <a:xfrm flipH="1">
            <a:off x="11093931" y="5537828"/>
            <a:ext cx="72520" cy="20280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FA0F58FA-E8EF-28D5-55D2-C868BB7761F6}"/>
              </a:ext>
            </a:extLst>
          </p:cNvPr>
          <p:cNvCxnSpPr>
            <a:cxnSpLocks/>
            <a:stCxn id="53" idx="2"/>
          </p:cNvCxnSpPr>
          <p:nvPr/>
        </p:nvCxnSpPr>
        <p:spPr>
          <a:xfrm flipH="1">
            <a:off x="10657036" y="5537792"/>
            <a:ext cx="72521" cy="20394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0D7787DA-B223-C223-8092-7B006E374B9F}"/>
              </a:ext>
            </a:extLst>
          </p:cNvPr>
          <p:cNvCxnSpPr>
            <a:cxnSpLocks/>
            <a:stCxn id="55" idx="2"/>
          </p:cNvCxnSpPr>
          <p:nvPr/>
        </p:nvCxnSpPr>
        <p:spPr>
          <a:xfrm flipH="1">
            <a:off x="11544030" y="5539845"/>
            <a:ext cx="59315" cy="1668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70" name="Picture 69">
            <a:extLst>
              <a:ext uri="{FF2B5EF4-FFF2-40B4-BE49-F238E27FC236}">
                <a16:creationId xmlns:a16="http://schemas.microsoft.com/office/drawing/2014/main" id="{BE7AEDC7-B3E6-79DD-88C0-55C586344456}"/>
              </a:ext>
            </a:extLst>
          </p:cNvPr>
          <p:cNvPicPr>
            <a:picLocks noChangeAspect="1"/>
          </p:cNvPicPr>
          <p:nvPr/>
        </p:nvPicPr>
        <p:blipFill rotWithShape="1">
          <a:blip r:embed="rId9"/>
          <a:srcRect t="21603" r="9410"/>
          <a:stretch/>
        </p:blipFill>
        <p:spPr>
          <a:xfrm>
            <a:off x="7203743" y="1911476"/>
            <a:ext cx="1653884" cy="1551781"/>
          </a:xfrm>
          <a:prstGeom prst="rect">
            <a:avLst/>
          </a:prstGeom>
        </p:spPr>
      </p:pic>
      <p:cxnSp>
        <p:nvCxnSpPr>
          <p:cNvPr id="71" name="Straight Arrow Connector 70">
            <a:extLst>
              <a:ext uri="{FF2B5EF4-FFF2-40B4-BE49-F238E27FC236}">
                <a16:creationId xmlns:a16="http://schemas.microsoft.com/office/drawing/2014/main" id="{BDE9AFA8-09F3-83E0-006B-9C7A977EA126}"/>
              </a:ext>
            </a:extLst>
          </p:cNvPr>
          <p:cNvCxnSpPr>
            <a:cxnSpLocks/>
          </p:cNvCxnSpPr>
          <p:nvPr/>
        </p:nvCxnSpPr>
        <p:spPr>
          <a:xfrm>
            <a:off x="7944774" y="2469137"/>
            <a:ext cx="269753" cy="8195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83295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337E-CEAB-4595-9788-F9777E61A37F}"/>
              </a:ext>
            </a:extLst>
          </p:cNvPr>
          <p:cNvSpPr>
            <a:spLocks noGrp="1"/>
          </p:cNvSpPr>
          <p:nvPr>
            <p:ph type="title"/>
          </p:nvPr>
        </p:nvSpPr>
        <p:spPr/>
        <p:txBody>
          <a:bodyPr/>
          <a:lstStyle/>
          <a:p>
            <a:r>
              <a:rPr lang="en-US" dirty="0"/>
              <a:t>Test Challenges</a:t>
            </a:r>
          </a:p>
        </p:txBody>
      </p:sp>
      <p:sp>
        <p:nvSpPr>
          <p:cNvPr id="3" name="Content Placeholder 2">
            <a:extLst>
              <a:ext uri="{FF2B5EF4-FFF2-40B4-BE49-F238E27FC236}">
                <a16:creationId xmlns:a16="http://schemas.microsoft.com/office/drawing/2014/main" id="{8BDB1666-8296-44C6-BCAF-BC9D71D67E27}"/>
              </a:ext>
            </a:extLst>
          </p:cNvPr>
          <p:cNvSpPr>
            <a:spLocks noGrp="1"/>
          </p:cNvSpPr>
          <p:nvPr>
            <p:ph idx="1"/>
          </p:nvPr>
        </p:nvSpPr>
        <p:spPr>
          <a:xfrm>
            <a:off x="428625" y="1368919"/>
            <a:ext cx="4723039" cy="4876760"/>
          </a:xfrm>
        </p:spPr>
        <p:txBody>
          <a:bodyPr>
            <a:normAutofit fontScale="70000" lnSpcReduction="20000"/>
          </a:bodyPr>
          <a:lstStyle/>
          <a:p>
            <a:r>
              <a:rPr lang="en-US" dirty="0"/>
              <a:t>Data collection errors</a:t>
            </a:r>
          </a:p>
          <a:p>
            <a:pPr lvl="1"/>
            <a:r>
              <a:rPr lang="en-US" u="sng" dirty="0"/>
              <a:t>Challenge:</a:t>
            </a:r>
            <a:r>
              <a:rPr lang="en-US" dirty="0"/>
              <a:t> Unpredictable </a:t>
            </a:r>
            <a:r>
              <a:rPr lang="en-US" dirty="0" err="1"/>
              <a:t>Labview</a:t>
            </a:r>
            <a:r>
              <a:rPr lang="en-US" dirty="0"/>
              <a:t> error </a:t>
            </a:r>
          </a:p>
          <a:p>
            <a:pPr lvl="1"/>
            <a:r>
              <a:rPr lang="en-US" u="sng" dirty="0"/>
              <a:t>Solution:</a:t>
            </a:r>
            <a:r>
              <a:rPr lang="en-US" dirty="0"/>
              <a:t> Disconnected the test computer from network</a:t>
            </a:r>
          </a:p>
          <a:p>
            <a:pPr lvl="1"/>
            <a:r>
              <a:rPr lang="en-US" u="sng" dirty="0"/>
              <a:t>Impact:</a:t>
            </a:r>
            <a:r>
              <a:rPr lang="en-US" dirty="0"/>
              <a:t> No data collection when error occurs until program is restarted</a:t>
            </a:r>
          </a:p>
          <a:p>
            <a:pPr lvl="2"/>
            <a:r>
              <a:rPr lang="en-US" dirty="0"/>
              <a:t>During hot plateau – data is not collected, but heaters remain on, and test continues</a:t>
            </a:r>
          </a:p>
          <a:p>
            <a:pPr lvl="2"/>
            <a:r>
              <a:rPr lang="en-US" dirty="0"/>
              <a:t>During cold plateau – data is not collected, and flow of LN</a:t>
            </a:r>
            <a:r>
              <a:rPr lang="en-US" baseline="-25000" dirty="0"/>
              <a:t>2</a:t>
            </a:r>
            <a:r>
              <a:rPr lang="en-US" dirty="0"/>
              <a:t> is turned off, halting test</a:t>
            </a:r>
          </a:p>
          <a:p>
            <a:r>
              <a:rPr lang="en-US" dirty="0"/>
              <a:t>LN</a:t>
            </a:r>
            <a:r>
              <a:rPr lang="en-US" baseline="-25000" dirty="0"/>
              <a:t>2</a:t>
            </a:r>
            <a:r>
              <a:rPr lang="en-US" dirty="0"/>
              <a:t> </a:t>
            </a:r>
            <a:r>
              <a:rPr lang="en-US" dirty="0" err="1"/>
              <a:t>dewar</a:t>
            </a:r>
            <a:r>
              <a:rPr lang="en-US" dirty="0"/>
              <a:t> sizing</a:t>
            </a:r>
          </a:p>
          <a:p>
            <a:pPr lvl="1"/>
            <a:r>
              <a:rPr lang="en-US" u="sng" dirty="0"/>
              <a:t>Challenge:</a:t>
            </a:r>
            <a:r>
              <a:rPr lang="en-US" dirty="0"/>
              <a:t> LN</a:t>
            </a:r>
            <a:r>
              <a:rPr lang="en-US" baseline="-25000" dirty="0"/>
              <a:t>2</a:t>
            </a:r>
            <a:r>
              <a:rPr lang="en-US" dirty="0"/>
              <a:t> </a:t>
            </a:r>
            <a:r>
              <a:rPr lang="en-US" dirty="0" err="1"/>
              <a:t>dewar</a:t>
            </a:r>
            <a:r>
              <a:rPr lang="en-US" dirty="0"/>
              <a:t> needed to be swapped during testing to provide needed LN</a:t>
            </a:r>
            <a:r>
              <a:rPr lang="en-US" baseline="-25000" dirty="0"/>
              <a:t>2</a:t>
            </a:r>
            <a:r>
              <a:rPr lang="en-US" dirty="0"/>
              <a:t> continuously</a:t>
            </a:r>
          </a:p>
          <a:p>
            <a:pPr lvl="1"/>
            <a:r>
              <a:rPr lang="en-US" u="sng" dirty="0"/>
              <a:t>Solution:</a:t>
            </a:r>
            <a:r>
              <a:rPr lang="en-US" dirty="0"/>
              <a:t> Developed plan to swap LN</a:t>
            </a:r>
            <a:r>
              <a:rPr lang="en-US" baseline="-25000" dirty="0"/>
              <a:t>2</a:t>
            </a:r>
            <a:r>
              <a:rPr lang="en-US" dirty="0"/>
              <a:t> </a:t>
            </a:r>
            <a:r>
              <a:rPr lang="en-US" dirty="0" err="1"/>
              <a:t>dewars</a:t>
            </a:r>
            <a:r>
              <a:rPr lang="en-US" dirty="0"/>
              <a:t> before long hold periods</a:t>
            </a:r>
          </a:p>
          <a:p>
            <a:pPr lvl="1"/>
            <a:r>
              <a:rPr lang="en-US" u="sng" dirty="0"/>
              <a:t>Impact:</a:t>
            </a:r>
            <a:r>
              <a:rPr lang="en-US" dirty="0"/>
              <a:t> LN</a:t>
            </a:r>
            <a:r>
              <a:rPr lang="en-US" baseline="-25000" dirty="0"/>
              <a:t>2</a:t>
            </a:r>
            <a:r>
              <a:rPr lang="en-US" dirty="0"/>
              <a:t> ran out before the planned end of usage and prematurely ended the cold plateau during post-vibe cold plateau 2 and long duration cold plateau 2</a:t>
            </a:r>
          </a:p>
        </p:txBody>
      </p:sp>
      <p:sp>
        <p:nvSpPr>
          <p:cNvPr id="5" name="TextBox 4">
            <a:extLst>
              <a:ext uri="{FF2B5EF4-FFF2-40B4-BE49-F238E27FC236}">
                <a16:creationId xmlns:a16="http://schemas.microsoft.com/office/drawing/2014/main" id="{5B169E50-7CE2-452B-B3CC-36DA489E08A2}"/>
              </a:ext>
            </a:extLst>
          </p:cNvPr>
          <p:cNvSpPr txBox="1"/>
          <p:nvPr/>
        </p:nvSpPr>
        <p:spPr>
          <a:xfrm>
            <a:off x="5695781" y="3204274"/>
            <a:ext cx="2321858" cy="230832"/>
          </a:xfrm>
          <a:prstGeom prst="rect">
            <a:avLst/>
          </a:prstGeom>
          <a:noFill/>
        </p:spPr>
        <p:txBody>
          <a:bodyPr wrap="square" rtlCol="0">
            <a:spAutoFit/>
          </a:bodyPr>
          <a:lstStyle/>
          <a:p>
            <a:pPr algn="ctr"/>
            <a:r>
              <a:rPr lang="en-US" sz="900" i="1" dirty="0"/>
              <a:t>Example of data loss: post-vibe hot plateau 2</a:t>
            </a:r>
          </a:p>
        </p:txBody>
      </p:sp>
      <p:pic>
        <p:nvPicPr>
          <p:cNvPr id="8" name="Picture 7">
            <a:extLst>
              <a:ext uri="{FF2B5EF4-FFF2-40B4-BE49-F238E27FC236}">
                <a16:creationId xmlns:a16="http://schemas.microsoft.com/office/drawing/2014/main" id="{9B95805B-130A-53F0-37E0-31D666E1F576}"/>
              </a:ext>
            </a:extLst>
          </p:cNvPr>
          <p:cNvPicPr>
            <a:picLocks noChangeAspect="1"/>
          </p:cNvPicPr>
          <p:nvPr/>
        </p:nvPicPr>
        <p:blipFill>
          <a:blip r:embed="rId2"/>
          <a:stretch>
            <a:fillRect/>
          </a:stretch>
        </p:blipFill>
        <p:spPr>
          <a:xfrm>
            <a:off x="5328699" y="1271094"/>
            <a:ext cx="3056022" cy="1988480"/>
          </a:xfrm>
          <a:prstGeom prst="rect">
            <a:avLst/>
          </a:prstGeom>
        </p:spPr>
      </p:pic>
      <p:sp>
        <p:nvSpPr>
          <p:cNvPr id="9" name="TextBox 8">
            <a:extLst>
              <a:ext uri="{FF2B5EF4-FFF2-40B4-BE49-F238E27FC236}">
                <a16:creationId xmlns:a16="http://schemas.microsoft.com/office/drawing/2014/main" id="{A37BF1E5-378B-78CE-AE09-8718D0F3F3D3}"/>
              </a:ext>
            </a:extLst>
          </p:cNvPr>
          <p:cNvSpPr txBox="1"/>
          <p:nvPr/>
        </p:nvSpPr>
        <p:spPr>
          <a:xfrm>
            <a:off x="6841671" y="1900888"/>
            <a:ext cx="1312335"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Program is restarted</a:t>
            </a:r>
          </a:p>
        </p:txBody>
      </p:sp>
      <p:sp>
        <p:nvSpPr>
          <p:cNvPr id="10" name="TextBox 9">
            <a:extLst>
              <a:ext uri="{FF2B5EF4-FFF2-40B4-BE49-F238E27FC236}">
                <a16:creationId xmlns:a16="http://schemas.microsoft.com/office/drawing/2014/main" id="{AA24231A-A049-D888-F74B-DF7E33229450}"/>
              </a:ext>
            </a:extLst>
          </p:cNvPr>
          <p:cNvSpPr txBox="1"/>
          <p:nvPr/>
        </p:nvSpPr>
        <p:spPr>
          <a:xfrm>
            <a:off x="5727488" y="2394466"/>
            <a:ext cx="1412180" cy="4154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Data collection stops, but heating continues</a:t>
            </a:r>
          </a:p>
        </p:txBody>
      </p:sp>
      <p:cxnSp>
        <p:nvCxnSpPr>
          <p:cNvPr id="11" name="Straight Arrow Connector 10">
            <a:extLst>
              <a:ext uri="{FF2B5EF4-FFF2-40B4-BE49-F238E27FC236}">
                <a16:creationId xmlns:a16="http://schemas.microsoft.com/office/drawing/2014/main" id="{07A829AA-5798-C585-EAFD-3A8B52CC0A3F}"/>
              </a:ext>
            </a:extLst>
          </p:cNvPr>
          <p:cNvCxnSpPr>
            <a:cxnSpLocks/>
          </p:cNvCxnSpPr>
          <p:nvPr/>
        </p:nvCxnSpPr>
        <p:spPr>
          <a:xfrm flipH="1" flipV="1">
            <a:off x="5796642" y="1900888"/>
            <a:ext cx="160317" cy="49357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C01C52C-35D3-8B6B-7C81-12AB780936DB}"/>
              </a:ext>
            </a:extLst>
          </p:cNvPr>
          <p:cNvCxnSpPr>
            <a:cxnSpLocks/>
          </p:cNvCxnSpPr>
          <p:nvPr/>
        </p:nvCxnSpPr>
        <p:spPr>
          <a:xfrm flipV="1">
            <a:off x="7731579" y="1604282"/>
            <a:ext cx="236764" cy="29660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D25FBEE-A8D2-BCEB-E410-B770D17F457D}"/>
              </a:ext>
            </a:extLst>
          </p:cNvPr>
          <p:cNvSpPr txBox="1"/>
          <p:nvPr/>
        </p:nvSpPr>
        <p:spPr>
          <a:xfrm>
            <a:off x="6697722" y="6040571"/>
            <a:ext cx="3306794" cy="230832"/>
          </a:xfrm>
          <a:prstGeom prst="rect">
            <a:avLst/>
          </a:prstGeom>
          <a:noFill/>
        </p:spPr>
        <p:txBody>
          <a:bodyPr wrap="square" rtlCol="0">
            <a:spAutoFit/>
          </a:bodyPr>
          <a:lstStyle/>
          <a:p>
            <a:pPr algn="ctr"/>
            <a:r>
              <a:rPr lang="en-US" sz="900" i="1" dirty="0"/>
              <a:t>Example of LN2 loss: post-vibe cold plateau 2</a:t>
            </a:r>
          </a:p>
        </p:txBody>
      </p:sp>
      <p:pic>
        <p:nvPicPr>
          <p:cNvPr id="23" name="Picture 22">
            <a:extLst>
              <a:ext uri="{FF2B5EF4-FFF2-40B4-BE49-F238E27FC236}">
                <a16:creationId xmlns:a16="http://schemas.microsoft.com/office/drawing/2014/main" id="{3D26D36D-83AC-9661-02B3-317E2087098B}"/>
              </a:ext>
            </a:extLst>
          </p:cNvPr>
          <p:cNvPicPr>
            <a:picLocks noChangeAspect="1"/>
          </p:cNvPicPr>
          <p:nvPr/>
        </p:nvPicPr>
        <p:blipFill>
          <a:blip r:embed="rId3"/>
          <a:stretch>
            <a:fillRect/>
          </a:stretch>
        </p:blipFill>
        <p:spPr>
          <a:xfrm>
            <a:off x="8639117" y="1398302"/>
            <a:ext cx="2856197" cy="1861272"/>
          </a:xfrm>
          <a:prstGeom prst="rect">
            <a:avLst/>
          </a:prstGeom>
        </p:spPr>
      </p:pic>
      <p:sp>
        <p:nvSpPr>
          <p:cNvPr id="25" name="TextBox 24">
            <a:extLst>
              <a:ext uri="{FF2B5EF4-FFF2-40B4-BE49-F238E27FC236}">
                <a16:creationId xmlns:a16="http://schemas.microsoft.com/office/drawing/2014/main" id="{CF6CC8E8-06B4-110D-2ADF-7E8B92DB4313}"/>
              </a:ext>
            </a:extLst>
          </p:cNvPr>
          <p:cNvSpPr txBox="1"/>
          <p:nvPr/>
        </p:nvSpPr>
        <p:spPr>
          <a:xfrm>
            <a:off x="8966938" y="3226588"/>
            <a:ext cx="2528376" cy="230832"/>
          </a:xfrm>
          <a:prstGeom prst="rect">
            <a:avLst/>
          </a:prstGeom>
          <a:noFill/>
        </p:spPr>
        <p:txBody>
          <a:bodyPr wrap="square" rtlCol="0">
            <a:spAutoFit/>
          </a:bodyPr>
          <a:lstStyle/>
          <a:p>
            <a:pPr algn="ctr"/>
            <a:r>
              <a:rPr lang="en-US" sz="900" i="1" dirty="0"/>
              <a:t>Example of data loss: long duration cold plateau 1</a:t>
            </a:r>
          </a:p>
        </p:txBody>
      </p:sp>
      <p:sp>
        <p:nvSpPr>
          <p:cNvPr id="26" name="TextBox 25">
            <a:extLst>
              <a:ext uri="{FF2B5EF4-FFF2-40B4-BE49-F238E27FC236}">
                <a16:creationId xmlns:a16="http://schemas.microsoft.com/office/drawing/2014/main" id="{4C83E50E-1AB4-5378-2F9F-74F385BC8CB2}"/>
              </a:ext>
            </a:extLst>
          </p:cNvPr>
          <p:cNvSpPr txBox="1"/>
          <p:nvPr/>
        </p:nvSpPr>
        <p:spPr>
          <a:xfrm>
            <a:off x="8957660" y="2150921"/>
            <a:ext cx="1349751" cy="5770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Data collection stops, heating continues, cooling is lost</a:t>
            </a:r>
          </a:p>
        </p:txBody>
      </p:sp>
      <p:cxnSp>
        <p:nvCxnSpPr>
          <p:cNvPr id="27" name="Straight Arrow Connector 26">
            <a:extLst>
              <a:ext uri="{FF2B5EF4-FFF2-40B4-BE49-F238E27FC236}">
                <a16:creationId xmlns:a16="http://schemas.microsoft.com/office/drawing/2014/main" id="{F884D65F-AD47-885C-7994-C1BC74899726}"/>
              </a:ext>
            </a:extLst>
          </p:cNvPr>
          <p:cNvCxnSpPr>
            <a:cxnSpLocks/>
            <a:stCxn id="26" idx="0"/>
          </p:cNvCxnSpPr>
          <p:nvPr/>
        </p:nvCxnSpPr>
        <p:spPr>
          <a:xfrm flipH="1" flipV="1">
            <a:off x="9606433" y="1568013"/>
            <a:ext cx="26103" cy="58290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A4353EB5-9654-3EBE-A087-D15357F41898}"/>
              </a:ext>
            </a:extLst>
          </p:cNvPr>
          <p:cNvCxnSpPr>
            <a:cxnSpLocks/>
            <a:stCxn id="26" idx="2"/>
          </p:cNvCxnSpPr>
          <p:nvPr/>
        </p:nvCxnSpPr>
        <p:spPr>
          <a:xfrm>
            <a:off x="9632536" y="2728002"/>
            <a:ext cx="38060" cy="26829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6B48FF6B-195B-5786-F91C-F48F46B50DEB}"/>
              </a:ext>
            </a:extLst>
          </p:cNvPr>
          <p:cNvSpPr txBox="1"/>
          <p:nvPr/>
        </p:nvSpPr>
        <p:spPr>
          <a:xfrm>
            <a:off x="10510878" y="2354048"/>
            <a:ext cx="1302979"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Program is restarted</a:t>
            </a:r>
          </a:p>
        </p:txBody>
      </p:sp>
      <p:cxnSp>
        <p:nvCxnSpPr>
          <p:cNvPr id="34" name="Straight Arrow Connector 33">
            <a:extLst>
              <a:ext uri="{FF2B5EF4-FFF2-40B4-BE49-F238E27FC236}">
                <a16:creationId xmlns:a16="http://schemas.microsoft.com/office/drawing/2014/main" id="{6B6975DF-9694-C52E-289A-D64626EA2546}"/>
              </a:ext>
            </a:extLst>
          </p:cNvPr>
          <p:cNvCxnSpPr>
            <a:cxnSpLocks/>
            <a:stCxn id="33" idx="0"/>
          </p:cNvCxnSpPr>
          <p:nvPr/>
        </p:nvCxnSpPr>
        <p:spPr>
          <a:xfrm flipH="1" flipV="1">
            <a:off x="10997293" y="2094139"/>
            <a:ext cx="165075" cy="25990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8" name="Picture 37">
            <a:extLst>
              <a:ext uri="{FF2B5EF4-FFF2-40B4-BE49-F238E27FC236}">
                <a16:creationId xmlns:a16="http://schemas.microsoft.com/office/drawing/2014/main" id="{9044DBDB-C49C-5B14-7EDB-15346A65698B}"/>
              </a:ext>
            </a:extLst>
          </p:cNvPr>
          <p:cNvPicPr>
            <a:picLocks noChangeAspect="1"/>
          </p:cNvPicPr>
          <p:nvPr/>
        </p:nvPicPr>
        <p:blipFill>
          <a:blip r:embed="rId4"/>
          <a:stretch>
            <a:fillRect/>
          </a:stretch>
        </p:blipFill>
        <p:spPr>
          <a:xfrm>
            <a:off x="6635024" y="3783064"/>
            <a:ext cx="3432191" cy="2308983"/>
          </a:xfrm>
          <a:prstGeom prst="rect">
            <a:avLst/>
          </a:prstGeom>
        </p:spPr>
      </p:pic>
      <p:sp>
        <p:nvSpPr>
          <p:cNvPr id="4" name="TextBox 3">
            <a:extLst>
              <a:ext uri="{FF2B5EF4-FFF2-40B4-BE49-F238E27FC236}">
                <a16:creationId xmlns:a16="http://schemas.microsoft.com/office/drawing/2014/main" id="{E6AA6EC2-C93E-1FE9-C03F-90FB0BB2C962}"/>
              </a:ext>
            </a:extLst>
          </p:cNvPr>
          <p:cNvSpPr txBox="1"/>
          <p:nvPr/>
        </p:nvSpPr>
        <p:spPr>
          <a:xfrm>
            <a:off x="7987627" y="3979207"/>
            <a:ext cx="1302979" cy="5770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Gradual increase in temperature due to loss of LN</a:t>
            </a:r>
            <a:r>
              <a:rPr lang="en-US" sz="1050" baseline="-25000" dirty="0"/>
              <a:t>2</a:t>
            </a:r>
          </a:p>
        </p:txBody>
      </p:sp>
      <p:cxnSp>
        <p:nvCxnSpPr>
          <p:cNvPr id="6" name="Straight Arrow Connector 5">
            <a:extLst>
              <a:ext uri="{FF2B5EF4-FFF2-40B4-BE49-F238E27FC236}">
                <a16:creationId xmlns:a16="http://schemas.microsoft.com/office/drawing/2014/main" id="{1409C899-D250-B6EB-4DFC-796233816AB6}"/>
              </a:ext>
            </a:extLst>
          </p:cNvPr>
          <p:cNvCxnSpPr>
            <a:cxnSpLocks/>
            <a:stCxn id="4" idx="2"/>
          </p:cNvCxnSpPr>
          <p:nvPr/>
        </p:nvCxnSpPr>
        <p:spPr>
          <a:xfrm>
            <a:off x="8639117" y="4556288"/>
            <a:ext cx="362008" cy="38126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505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D6FFCC-454F-42FB-A1E6-AF0CBA1C8B74}"/>
              </a:ext>
            </a:extLst>
          </p:cNvPr>
          <p:cNvPicPr>
            <a:picLocks noChangeAspect="1"/>
          </p:cNvPicPr>
          <p:nvPr/>
        </p:nvPicPr>
        <p:blipFill>
          <a:blip r:embed="rId2"/>
          <a:stretch>
            <a:fillRect/>
          </a:stretch>
        </p:blipFill>
        <p:spPr>
          <a:xfrm>
            <a:off x="534840" y="4685795"/>
            <a:ext cx="5032654" cy="1574725"/>
          </a:xfrm>
          <a:prstGeom prst="rect">
            <a:avLst/>
          </a:prstGeom>
        </p:spPr>
      </p:pic>
      <p:sp>
        <p:nvSpPr>
          <p:cNvPr id="2" name="Title 1">
            <a:extLst>
              <a:ext uri="{FF2B5EF4-FFF2-40B4-BE49-F238E27FC236}">
                <a16:creationId xmlns:a16="http://schemas.microsoft.com/office/drawing/2014/main" id="{67A66C7F-EB4B-4AF2-BDF1-A5D50835FC99}"/>
              </a:ext>
            </a:extLst>
          </p:cNvPr>
          <p:cNvSpPr>
            <a:spLocks noGrp="1"/>
          </p:cNvSpPr>
          <p:nvPr>
            <p:ph type="title"/>
          </p:nvPr>
        </p:nvSpPr>
        <p:spPr/>
        <p:txBody>
          <a:bodyPr/>
          <a:lstStyle/>
          <a:p>
            <a:r>
              <a:rPr lang="en-US" dirty="0"/>
              <a:t>Vibration Test</a:t>
            </a:r>
          </a:p>
        </p:txBody>
      </p:sp>
      <p:sp>
        <p:nvSpPr>
          <p:cNvPr id="3" name="Content Placeholder 2">
            <a:extLst>
              <a:ext uri="{FF2B5EF4-FFF2-40B4-BE49-F238E27FC236}">
                <a16:creationId xmlns:a16="http://schemas.microsoft.com/office/drawing/2014/main" id="{79080326-47CE-475B-A159-74DA005D61F3}"/>
              </a:ext>
            </a:extLst>
          </p:cNvPr>
          <p:cNvSpPr>
            <a:spLocks noGrp="1"/>
          </p:cNvSpPr>
          <p:nvPr>
            <p:ph idx="1"/>
          </p:nvPr>
        </p:nvSpPr>
        <p:spPr>
          <a:xfrm>
            <a:off x="368021" y="1348509"/>
            <a:ext cx="5199473" cy="3529652"/>
          </a:xfrm>
        </p:spPr>
        <p:txBody>
          <a:bodyPr>
            <a:normAutofit fontScale="55000" lnSpcReduction="20000"/>
          </a:bodyPr>
          <a:lstStyle/>
          <a:p>
            <a:pPr algn="just"/>
            <a:r>
              <a:rPr lang="en-US" dirty="0"/>
              <a:t>The General Environmental Verification Standard (GEVS) was used as a reference to determine a conservative vibration environment.</a:t>
            </a:r>
          </a:p>
          <a:p>
            <a:pPr lvl="1" algn="just"/>
            <a:r>
              <a:rPr lang="en-US" dirty="0"/>
              <a:t>Future flight vibration environment unknown</a:t>
            </a:r>
          </a:p>
          <a:p>
            <a:pPr lvl="1" algn="just"/>
            <a:r>
              <a:rPr lang="en-US" dirty="0"/>
              <a:t>Used the generalized random vibration test levels for qualification hardware</a:t>
            </a:r>
          </a:p>
          <a:p>
            <a:pPr algn="just"/>
            <a:r>
              <a:rPr lang="en-US" dirty="0"/>
              <a:t>The thermal switch was mounted in an interface plate and attached to the shaker table horizontal mount for z-axis testing, and vertical mount for x- and y-axis testing.</a:t>
            </a:r>
          </a:p>
          <a:p>
            <a:pPr lvl="1" algn="just"/>
            <a:r>
              <a:rPr lang="en-US" dirty="0"/>
              <a:t>Because the cylindrical TS is symmetrical, one test was performed for both the x- and y- axis test (labeled as </a:t>
            </a:r>
            <a:r>
              <a:rPr lang="en-US" dirty="0" err="1"/>
              <a:t>xy</a:t>
            </a:r>
            <a:r>
              <a:rPr lang="en-US" dirty="0"/>
              <a:t>-axis).</a:t>
            </a:r>
          </a:p>
          <a:p>
            <a:pPr algn="just"/>
            <a:r>
              <a:rPr lang="en-US" dirty="0"/>
              <a:t>Observed results</a:t>
            </a:r>
          </a:p>
          <a:p>
            <a:pPr lvl="1" algn="just"/>
            <a:r>
              <a:rPr lang="en-US" dirty="0"/>
              <a:t>Chatter was audible during the </a:t>
            </a:r>
            <a:r>
              <a:rPr lang="en-US" dirty="0" err="1"/>
              <a:t>xy</a:t>
            </a:r>
            <a:r>
              <a:rPr lang="en-US" dirty="0"/>
              <a:t>-axis test from the TS internal concentric tubes making contact.</a:t>
            </a:r>
          </a:p>
          <a:p>
            <a:pPr lvl="1" algn="just"/>
            <a:r>
              <a:rPr lang="en-US" dirty="0"/>
              <a:t>No chatter was audible during the z-axis test.</a:t>
            </a:r>
          </a:p>
          <a:p>
            <a:pPr lvl="1" algn="just"/>
            <a:r>
              <a:rPr lang="en-US" dirty="0"/>
              <a:t>No physical changes or damage were observed after either test, but the thermal switch was not disassembled for internal examination.</a:t>
            </a:r>
          </a:p>
          <a:p>
            <a:pPr lvl="2" algn="just"/>
            <a:endParaRPr lang="en-US" dirty="0"/>
          </a:p>
        </p:txBody>
      </p:sp>
      <p:pic>
        <p:nvPicPr>
          <p:cNvPr id="4" name="Picture 3">
            <a:extLst>
              <a:ext uri="{FF2B5EF4-FFF2-40B4-BE49-F238E27FC236}">
                <a16:creationId xmlns:a16="http://schemas.microsoft.com/office/drawing/2014/main" id="{B9C89E55-75F7-490F-BBC4-4563F1DDF16C}"/>
              </a:ext>
            </a:extLst>
          </p:cNvPr>
          <p:cNvPicPr>
            <a:picLocks noChangeAspect="1"/>
          </p:cNvPicPr>
          <p:nvPr/>
        </p:nvPicPr>
        <p:blipFill rotWithShape="1">
          <a:blip r:embed="rId3"/>
          <a:srcRect t="2701"/>
          <a:stretch/>
        </p:blipFill>
        <p:spPr bwMode="auto">
          <a:xfrm>
            <a:off x="9886751" y="1194363"/>
            <a:ext cx="2143889" cy="328019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9267E87-BE1A-433A-91F3-4EA7A08E5B82}"/>
              </a:ext>
            </a:extLst>
          </p:cNvPr>
          <p:cNvPicPr>
            <a:picLocks noChangeAspect="1"/>
          </p:cNvPicPr>
          <p:nvPr/>
        </p:nvPicPr>
        <p:blipFill>
          <a:blip r:embed="rId4"/>
          <a:stretch>
            <a:fillRect/>
          </a:stretch>
        </p:blipFill>
        <p:spPr>
          <a:xfrm>
            <a:off x="5567494" y="4685795"/>
            <a:ext cx="4977713" cy="1578655"/>
          </a:xfrm>
          <a:prstGeom prst="rect">
            <a:avLst/>
          </a:prstGeom>
        </p:spPr>
      </p:pic>
      <p:sp>
        <p:nvSpPr>
          <p:cNvPr id="7" name="TextBox 6">
            <a:extLst>
              <a:ext uri="{FF2B5EF4-FFF2-40B4-BE49-F238E27FC236}">
                <a16:creationId xmlns:a16="http://schemas.microsoft.com/office/drawing/2014/main" id="{F60596A3-C0EE-4F8A-A806-E66324B66605}"/>
              </a:ext>
            </a:extLst>
          </p:cNvPr>
          <p:cNvSpPr txBox="1"/>
          <p:nvPr/>
        </p:nvSpPr>
        <p:spPr>
          <a:xfrm>
            <a:off x="7262504" y="6187420"/>
            <a:ext cx="1587692" cy="230832"/>
          </a:xfrm>
          <a:prstGeom prst="rect">
            <a:avLst/>
          </a:prstGeom>
          <a:noFill/>
        </p:spPr>
        <p:txBody>
          <a:bodyPr wrap="square" rtlCol="0">
            <a:spAutoFit/>
          </a:bodyPr>
          <a:lstStyle/>
          <a:p>
            <a:pPr algn="ctr"/>
            <a:r>
              <a:rPr lang="en-US" sz="900" i="1" dirty="0"/>
              <a:t>z-axis data.</a:t>
            </a:r>
          </a:p>
        </p:txBody>
      </p:sp>
      <p:sp>
        <p:nvSpPr>
          <p:cNvPr id="10" name="TextBox 9">
            <a:extLst>
              <a:ext uri="{FF2B5EF4-FFF2-40B4-BE49-F238E27FC236}">
                <a16:creationId xmlns:a16="http://schemas.microsoft.com/office/drawing/2014/main" id="{BFD86F45-33B2-46AD-8515-3DF256AAAC93}"/>
              </a:ext>
            </a:extLst>
          </p:cNvPr>
          <p:cNvSpPr txBox="1"/>
          <p:nvPr/>
        </p:nvSpPr>
        <p:spPr>
          <a:xfrm>
            <a:off x="2257321" y="6177231"/>
            <a:ext cx="1587692" cy="230832"/>
          </a:xfrm>
          <a:prstGeom prst="rect">
            <a:avLst/>
          </a:prstGeom>
          <a:noFill/>
        </p:spPr>
        <p:txBody>
          <a:bodyPr wrap="square" rtlCol="0">
            <a:spAutoFit/>
          </a:bodyPr>
          <a:lstStyle/>
          <a:p>
            <a:pPr algn="ctr"/>
            <a:r>
              <a:rPr lang="en-US" sz="900" i="1" dirty="0" err="1"/>
              <a:t>xy</a:t>
            </a:r>
            <a:r>
              <a:rPr lang="en-US" sz="900" i="1" dirty="0"/>
              <a:t>-axis data.</a:t>
            </a:r>
          </a:p>
        </p:txBody>
      </p:sp>
      <p:pic>
        <p:nvPicPr>
          <p:cNvPr id="5" name="Picture 4">
            <a:extLst>
              <a:ext uri="{FF2B5EF4-FFF2-40B4-BE49-F238E27FC236}">
                <a16:creationId xmlns:a16="http://schemas.microsoft.com/office/drawing/2014/main" id="{0119A820-6280-A409-90DB-E04089E0A263}"/>
              </a:ext>
            </a:extLst>
          </p:cNvPr>
          <p:cNvPicPr>
            <a:picLocks noChangeAspect="1"/>
          </p:cNvPicPr>
          <p:nvPr/>
        </p:nvPicPr>
        <p:blipFill rotWithShape="1">
          <a:blip r:embed="rId5"/>
          <a:srcRect t="16369"/>
          <a:stretch/>
        </p:blipFill>
        <p:spPr>
          <a:xfrm>
            <a:off x="5567494" y="1421560"/>
            <a:ext cx="2106351" cy="2348749"/>
          </a:xfrm>
          <a:prstGeom prst="rect">
            <a:avLst/>
          </a:prstGeom>
        </p:spPr>
      </p:pic>
      <p:sp>
        <p:nvSpPr>
          <p:cNvPr id="8" name="TextBox 7">
            <a:extLst>
              <a:ext uri="{FF2B5EF4-FFF2-40B4-BE49-F238E27FC236}">
                <a16:creationId xmlns:a16="http://schemas.microsoft.com/office/drawing/2014/main" id="{840B7B5C-4621-D162-6B25-B0E4F7BF28D2}"/>
              </a:ext>
            </a:extLst>
          </p:cNvPr>
          <p:cNvSpPr txBox="1"/>
          <p:nvPr/>
        </p:nvSpPr>
        <p:spPr>
          <a:xfrm>
            <a:off x="5880101" y="3770309"/>
            <a:ext cx="1587692" cy="230832"/>
          </a:xfrm>
          <a:prstGeom prst="rect">
            <a:avLst/>
          </a:prstGeom>
          <a:noFill/>
        </p:spPr>
        <p:txBody>
          <a:bodyPr wrap="square" rtlCol="0">
            <a:spAutoFit/>
          </a:bodyPr>
          <a:lstStyle/>
          <a:p>
            <a:pPr algn="ctr"/>
            <a:r>
              <a:rPr lang="en-US" sz="900" i="1" dirty="0" err="1"/>
              <a:t>xy</a:t>
            </a:r>
            <a:r>
              <a:rPr lang="en-US" sz="900" i="1" dirty="0"/>
              <a:t>-axis test set up.</a:t>
            </a:r>
          </a:p>
        </p:txBody>
      </p:sp>
      <p:pic>
        <p:nvPicPr>
          <p:cNvPr id="11" name="Picture 10">
            <a:extLst>
              <a:ext uri="{FF2B5EF4-FFF2-40B4-BE49-F238E27FC236}">
                <a16:creationId xmlns:a16="http://schemas.microsoft.com/office/drawing/2014/main" id="{5F5A811A-614B-24DF-6723-CEF49E3DC64C}"/>
              </a:ext>
            </a:extLst>
          </p:cNvPr>
          <p:cNvPicPr>
            <a:picLocks noChangeAspect="1"/>
          </p:cNvPicPr>
          <p:nvPr/>
        </p:nvPicPr>
        <p:blipFill rotWithShape="1">
          <a:blip r:embed="rId6"/>
          <a:srcRect t="24167" r="13206"/>
          <a:stretch/>
        </p:blipFill>
        <p:spPr>
          <a:xfrm>
            <a:off x="7749592" y="1421560"/>
            <a:ext cx="2016172" cy="2348749"/>
          </a:xfrm>
          <a:prstGeom prst="rect">
            <a:avLst/>
          </a:prstGeom>
        </p:spPr>
      </p:pic>
      <p:sp>
        <p:nvSpPr>
          <p:cNvPr id="12" name="TextBox 11">
            <a:extLst>
              <a:ext uri="{FF2B5EF4-FFF2-40B4-BE49-F238E27FC236}">
                <a16:creationId xmlns:a16="http://schemas.microsoft.com/office/drawing/2014/main" id="{69EAFB1A-E1C7-91A3-5271-546BFFB56304}"/>
              </a:ext>
            </a:extLst>
          </p:cNvPr>
          <p:cNvSpPr txBox="1"/>
          <p:nvPr/>
        </p:nvSpPr>
        <p:spPr>
          <a:xfrm>
            <a:off x="7986452" y="3770309"/>
            <a:ext cx="1587692" cy="230832"/>
          </a:xfrm>
          <a:prstGeom prst="rect">
            <a:avLst/>
          </a:prstGeom>
          <a:noFill/>
        </p:spPr>
        <p:txBody>
          <a:bodyPr wrap="square" rtlCol="0">
            <a:spAutoFit/>
          </a:bodyPr>
          <a:lstStyle/>
          <a:p>
            <a:pPr algn="ctr"/>
            <a:r>
              <a:rPr lang="en-US" sz="900" i="1" dirty="0"/>
              <a:t>z-axis test set up.</a:t>
            </a:r>
          </a:p>
        </p:txBody>
      </p:sp>
      <p:sp>
        <p:nvSpPr>
          <p:cNvPr id="13" name="TextBox 12">
            <a:extLst>
              <a:ext uri="{FF2B5EF4-FFF2-40B4-BE49-F238E27FC236}">
                <a16:creationId xmlns:a16="http://schemas.microsoft.com/office/drawing/2014/main" id="{1C486466-E797-5056-3254-1B8C30433105}"/>
              </a:ext>
            </a:extLst>
          </p:cNvPr>
          <p:cNvSpPr txBox="1"/>
          <p:nvPr/>
        </p:nvSpPr>
        <p:spPr>
          <a:xfrm>
            <a:off x="9923688" y="4426437"/>
            <a:ext cx="2077811" cy="369332"/>
          </a:xfrm>
          <a:prstGeom prst="rect">
            <a:avLst/>
          </a:prstGeom>
          <a:noFill/>
        </p:spPr>
        <p:txBody>
          <a:bodyPr wrap="square" rtlCol="0">
            <a:spAutoFit/>
          </a:bodyPr>
          <a:lstStyle/>
          <a:p>
            <a:pPr algn="ctr"/>
            <a:r>
              <a:rPr lang="en-US" sz="900" i="1" dirty="0"/>
              <a:t>Generalized Random Vibration Test Levels from GEVS.</a:t>
            </a:r>
          </a:p>
        </p:txBody>
      </p:sp>
    </p:spTree>
    <p:extLst>
      <p:ext uri="{BB962C8B-B14F-4D97-AF65-F5344CB8AC3E}">
        <p14:creationId xmlns:p14="http://schemas.microsoft.com/office/powerpoint/2010/main" val="391294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F2D571-CEB5-5381-2BE7-A1C2F32D77BE}"/>
              </a:ext>
            </a:extLst>
          </p:cNvPr>
          <p:cNvPicPr>
            <a:picLocks noChangeAspect="1"/>
          </p:cNvPicPr>
          <p:nvPr/>
        </p:nvPicPr>
        <p:blipFill>
          <a:blip r:embed="rId2"/>
          <a:stretch>
            <a:fillRect/>
          </a:stretch>
        </p:blipFill>
        <p:spPr>
          <a:xfrm>
            <a:off x="4562943" y="1187904"/>
            <a:ext cx="7154165" cy="5194882"/>
          </a:xfrm>
          <a:prstGeom prst="rect">
            <a:avLst/>
          </a:prstGeom>
        </p:spPr>
      </p:pic>
      <p:sp>
        <p:nvSpPr>
          <p:cNvPr id="2" name="Title 1">
            <a:extLst>
              <a:ext uri="{FF2B5EF4-FFF2-40B4-BE49-F238E27FC236}">
                <a16:creationId xmlns:a16="http://schemas.microsoft.com/office/drawing/2014/main" id="{56F2C21A-4E9F-4F3D-9282-17ED9868F688}"/>
              </a:ext>
            </a:extLst>
          </p:cNvPr>
          <p:cNvSpPr>
            <a:spLocks noGrp="1"/>
          </p:cNvSpPr>
          <p:nvPr>
            <p:ph type="title"/>
          </p:nvPr>
        </p:nvSpPr>
        <p:spPr/>
        <p:txBody>
          <a:bodyPr>
            <a:noAutofit/>
          </a:bodyPr>
          <a:lstStyle/>
          <a:p>
            <a:r>
              <a:rPr lang="en-US" sz="2800" dirty="0"/>
              <a:t>Pre- and Post- Vibration Thermal Vacuum Cycle Data Overview</a:t>
            </a:r>
          </a:p>
        </p:txBody>
      </p:sp>
      <p:sp>
        <p:nvSpPr>
          <p:cNvPr id="10" name="Content Placeholder 9">
            <a:extLst>
              <a:ext uri="{FF2B5EF4-FFF2-40B4-BE49-F238E27FC236}">
                <a16:creationId xmlns:a16="http://schemas.microsoft.com/office/drawing/2014/main" id="{FF71FF63-E7C8-76C3-A74C-1C1B62CC0CE7}"/>
              </a:ext>
            </a:extLst>
          </p:cNvPr>
          <p:cNvSpPr>
            <a:spLocks noGrp="1"/>
          </p:cNvSpPr>
          <p:nvPr>
            <p:ph idx="1"/>
          </p:nvPr>
        </p:nvSpPr>
        <p:spPr>
          <a:xfrm>
            <a:off x="337457" y="1368625"/>
            <a:ext cx="4283529" cy="2759237"/>
          </a:xfrm>
        </p:spPr>
        <p:txBody>
          <a:bodyPr>
            <a:normAutofit fontScale="55000" lnSpcReduction="20000"/>
          </a:bodyPr>
          <a:lstStyle/>
          <a:p>
            <a:r>
              <a:rPr lang="en-US" dirty="0"/>
              <a:t>Post-vibe test phases were timed to match the pre-vibe test for easier data comparison.</a:t>
            </a:r>
          </a:p>
          <a:p>
            <a:r>
              <a:rPr lang="en-US" dirty="0"/>
              <a:t>Minimum plateau hold time goal = 2 hrs</a:t>
            </a:r>
          </a:p>
          <a:p>
            <a:r>
              <a:rPr lang="en-US" dirty="0"/>
              <a:t>Rate of change goal = +/- 2 </a:t>
            </a:r>
            <a:r>
              <a:rPr lang="en-US" dirty="0">
                <a:latin typeface="Calibri" panose="020F0502020204030204" pitchFamily="34" charset="0"/>
                <a:cs typeface="Calibri" panose="020F0502020204030204" pitchFamily="34" charset="0"/>
              </a:rPr>
              <a:t>°C/min</a:t>
            </a:r>
            <a:endParaRPr lang="en-US" dirty="0"/>
          </a:p>
          <a:p>
            <a:r>
              <a:rPr lang="en-US" dirty="0"/>
              <a:t>Long holds were performed for hot plateau 2 and cold plateau 2 to collect nearer steady-state-like data and convenience of avoiding 24/7 test support.</a:t>
            </a:r>
          </a:p>
          <a:p>
            <a:r>
              <a:rPr lang="en-US" dirty="0"/>
              <a:t>Challenges evident in data: </a:t>
            </a:r>
          </a:p>
          <a:p>
            <a:pPr lvl="1"/>
            <a:r>
              <a:rPr lang="en-US" dirty="0"/>
              <a:t>TC3 and TC4 detachment</a:t>
            </a:r>
          </a:p>
          <a:p>
            <a:pPr lvl="1"/>
            <a:r>
              <a:rPr lang="en-US" dirty="0"/>
              <a:t>Data loss during post-vibe hot plateau 2</a:t>
            </a:r>
          </a:p>
          <a:p>
            <a:pPr lvl="1"/>
            <a:r>
              <a:rPr lang="en-US" dirty="0"/>
              <a:t>LN</a:t>
            </a:r>
            <a:r>
              <a:rPr lang="en-US" baseline="-25000" dirty="0"/>
              <a:t>2</a:t>
            </a:r>
            <a:r>
              <a:rPr lang="en-US" dirty="0"/>
              <a:t> loss during pre-vibe cold plateau 2</a:t>
            </a:r>
          </a:p>
        </p:txBody>
      </p:sp>
      <p:sp>
        <p:nvSpPr>
          <p:cNvPr id="9" name="TextBox 8">
            <a:extLst>
              <a:ext uri="{FF2B5EF4-FFF2-40B4-BE49-F238E27FC236}">
                <a16:creationId xmlns:a16="http://schemas.microsoft.com/office/drawing/2014/main" id="{1C22E65B-BF04-D301-D040-BFEEDBE7D662}"/>
              </a:ext>
            </a:extLst>
          </p:cNvPr>
          <p:cNvSpPr txBox="1"/>
          <p:nvPr/>
        </p:nvSpPr>
        <p:spPr>
          <a:xfrm>
            <a:off x="291504" y="6209104"/>
            <a:ext cx="2321858" cy="230832"/>
          </a:xfrm>
          <a:prstGeom prst="rect">
            <a:avLst/>
          </a:prstGeom>
          <a:noFill/>
        </p:spPr>
        <p:txBody>
          <a:bodyPr wrap="square" rtlCol="0">
            <a:spAutoFit/>
          </a:bodyPr>
          <a:lstStyle/>
          <a:p>
            <a:pPr algn="ctr"/>
            <a:r>
              <a:rPr lang="en-US" sz="900" i="1" dirty="0"/>
              <a:t>Thermocouple locations</a:t>
            </a:r>
          </a:p>
        </p:txBody>
      </p:sp>
      <p:pic>
        <p:nvPicPr>
          <p:cNvPr id="4" name="Picture 3">
            <a:extLst>
              <a:ext uri="{FF2B5EF4-FFF2-40B4-BE49-F238E27FC236}">
                <a16:creationId xmlns:a16="http://schemas.microsoft.com/office/drawing/2014/main" id="{6A360AFD-8DE6-713C-1213-00E92C46486E}"/>
              </a:ext>
            </a:extLst>
          </p:cNvPr>
          <p:cNvPicPr>
            <a:picLocks noChangeAspect="1"/>
          </p:cNvPicPr>
          <p:nvPr/>
        </p:nvPicPr>
        <p:blipFill>
          <a:blip r:embed="rId3"/>
          <a:stretch>
            <a:fillRect/>
          </a:stretch>
        </p:blipFill>
        <p:spPr>
          <a:xfrm>
            <a:off x="66677" y="4062946"/>
            <a:ext cx="2834049" cy="2190895"/>
          </a:xfrm>
          <a:prstGeom prst="rect">
            <a:avLst/>
          </a:prstGeom>
        </p:spPr>
      </p:pic>
      <p:pic>
        <p:nvPicPr>
          <p:cNvPr id="3" name="Picture 2">
            <a:extLst>
              <a:ext uri="{FF2B5EF4-FFF2-40B4-BE49-F238E27FC236}">
                <a16:creationId xmlns:a16="http://schemas.microsoft.com/office/drawing/2014/main" id="{7F2AF4E9-A141-E844-83BE-5AB8F5BD8FEC}"/>
              </a:ext>
            </a:extLst>
          </p:cNvPr>
          <p:cNvPicPr>
            <a:picLocks noChangeAspect="1"/>
          </p:cNvPicPr>
          <p:nvPr/>
        </p:nvPicPr>
        <p:blipFill>
          <a:blip r:embed="rId4"/>
          <a:stretch>
            <a:fillRect/>
          </a:stretch>
        </p:blipFill>
        <p:spPr>
          <a:xfrm>
            <a:off x="2970391" y="4651037"/>
            <a:ext cx="1670050" cy="1485900"/>
          </a:xfrm>
          <a:prstGeom prst="rect">
            <a:avLst/>
          </a:prstGeom>
        </p:spPr>
      </p:pic>
    </p:spTree>
    <p:extLst>
      <p:ext uri="{BB962C8B-B14F-4D97-AF65-F5344CB8AC3E}">
        <p14:creationId xmlns:p14="http://schemas.microsoft.com/office/powerpoint/2010/main" val="1342633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2975</Words>
  <Application>Microsoft Office PowerPoint</Application>
  <PresentationFormat>Widescreen</PresentationFormat>
  <Paragraphs>302</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Cambria Math</vt:lpstr>
      <vt:lpstr>Times New Roman</vt:lpstr>
      <vt:lpstr>Office Theme</vt:lpstr>
      <vt:lpstr>Thermal Vacuum and Vibration Testing of the Differential Thermal Expansion Thermal Switch</vt:lpstr>
      <vt:lpstr>Outline</vt:lpstr>
      <vt:lpstr>The Differential Thermal Expansion Thermal Switch</vt:lpstr>
      <vt:lpstr>Test Campaign to Raise TRL</vt:lpstr>
      <vt:lpstr>Thermal Vacuum Test Set Up</vt:lpstr>
      <vt:lpstr>Test Challenges</vt:lpstr>
      <vt:lpstr>Test Challenges</vt:lpstr>
      <vt:lpstr>Vibration Test</vt:lpstr>
      <vt:lpstr>Pre- and Post- Vibration Thermal Vacuum Cycle Data Overview</vt:lpstr>
      <vt:lpstr>Pre- and Post- Vibration Thermal Vacuum Cycle Comparison</vt:lpstr>
      <vt:lpstr>Pre- and Post- Vibration Thermal Vacuum Cycle Comparison</vt:lpstr>
      <vt:lpstr>Long Duration Thermal Vacuum Cycle Data Overview</vt:lpstr>
      <vt:lpstr>Long Duration Thermal Vacuum Cycle Data Observations</vt:lpstr>
      <vt:lpstr>Long Duration Comparison to Pre- and Post- Vibe Thermal Vacuum Cycle </vt:lpstr>
      <vt:lpstr>Performance Calculations</vt:lpstr>
      <vt:lpstr>MLI Assumptions</vt:lpstr>
      <vt:lpstr>Long Duration Thermal Vacuum Cycle Calculations</vt:lpstr>
      <vt:lpstr>Summary</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MAURO, STEPHANIE L. (MSFC-ES22)</dc:creator>
  <cp:lastModifiedBy>Mauro, Stephanie (MSFC-ES22)</cp:lastModifiedBy>
  <cp:revision>29</cp:revision>
  <dcterms:created xsi:type="dcterms:W3CDTF">2020-07-09T12:45:32Z</dcterms:created>
  <dcterms:modified xsi:type="dcterms:W3CDTF">2023-07-03T17:45:49Z</dcterms:modified>
</cp:coreProperties>
</file>