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1964" r:id="rId2"/>
    <p:sldId id="257" r:id="rId3"/>
    <p:sldId id="1963" r:id="rId4"/>
    <p:sldId id="258" r:id="rId5"/>
    <p:sldId id="388" r:id="rId6"/>
    <p:sldId id="262" r:id="rId7"/>
    <p:sldId id="260" r:id="rId8"/>
    <p:sldId id="1961" r:id="rId9"/>
    <p:sldId id="259" r:id="rId10"/>
    <p:sldId id="263" r:id="rId11"/>
    <p:sldId id="26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4B7F72-F1D8-D040-A2E8-1B65CD1566FD}" type="datetimeFigureOut">
              <a:rPr lang="en-US" smtClean="0"/>
              <a:t>6/30/23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D915C8-0649-8C42-9DFC-D3C065045C89}" type="slidenum">
              <a:rPr lang="en-US" smtClean="0"/>
              <a:t>‹#›</a:t>
            </a:fld>
            <a:endParaRPr lang="en-US"/>
          </a:p>
        </p:txBody>
      </p:sp>
    </p:spTree>
    <p:extLst>
      <p:ext uri="{BB962C8B-B14F-4D97-AF65-F5344CB8AC3E}">
        <p14:creationId xmlns:p14="http://schemas.microsoft.com/office/powerpoint/2010/main" val="4148992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arctic, we need a good model. </a:t>
            </a:r>
          </a:p>
          <a:p>
            <a:r>
              <a:rPr lang="en-US" dirty="0"/>
              <a:t>Instrument, satellites consistency, no AERONET assimilation. Use AERONET as an independent validation. Adjust fine/coarse modes independently </a:t>
            </a:r>
          </a:p>
          <a:p>
            <a:r>
              <a:rPr lang="en-US" dirty="0"/>
              <a:t>TOA clear-sky EBAF anomalies</a:t>
            </a:r>
          </a:p>
        </p:txBody>
      </p:sp>
      <p:sp>
        <p:nvSpPr>
          <p:cNvPr id="4" name="Slide Number Placeholder 3"/>
          <p:cNvSpPr>
            <a:spLocks noGrp="1"/>
          </p:cNvSpPr>
          <p:nvPr>
            <p:ph type="sldNum" sz="quarter" idx="5"/>
          </p:nvPr>
        </p:nvSpPr>
        <p:spPr/>
        <p:txBody>
          <a:bodyPr/>
          <a:lstStyle/>
          <a:p>
            <a:fld id="{B4C0029A-8A19-1042-8579-591ED6DB84BE}" type="slidenum">
              <a:rPr lang="en-US" smtClean="0"/>
              <a:t>5</a:t>
            </a:fld>
            <a:endParaRPr lang="en-US"/>
          </a:p>
        </p:txBody>
      </p:sp>
    </p:spTree>
    <p:extLst>
      <p:ext uri="{BB962C8B-B14F-4D97-AF65-F5344CB8AC3E}">
        <p14:creationId xmlns:p14="http://schemas.microsoft.com/office/powerpoint/2010/main" val="3497097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Launched in December 2017, the CERES Flight Model 6 scanned Earth for the first time, joining 5 other operational CERES instruments to extend a critical climate data record begun in 1997. CERES FM6 supports NASA’s continuing goal to understand and measure the solar energy reflected by Earth, the heat the planet emits, and the role of clouds in that process. The first data products were released to the public for the CERES Flight Model 6 (FM6) instrument on JPSS/NOAA-20 on June 13, 2018.  A year later the instrument on-orbit performance is excellent – functioning as designed.  </a:t>
            </a:r>
          </a:p>
          <a:p>
            <a:endParaRPr lang="en-US" dirty="0">
              <a:cs typeface="Calibri"/>
            </a:endParaRPr>
          </a:p>
          <a:p>
            <a:r>
              <a:rPr lang="en-US" dirty="0">
                <a:cs typeface="Calibri"/>
              </a:rPr>
              <a:t>Zonal changes in climate - LEADERSHIP</a:t>
            </a:r>
          </a:p>
          <a:p>
            <a:endParaRPr lang="en-US" dirty="0"/>
          </a:p>
        </p:txBody>
      </p:sp>
      <p:sp>
        <p:nvSpPr>
          <p:cNvPr id="4" name="Slide Number Placeholder 3"/>
          <p:cNvSpPr>
            <a:spLocks noGrp="1"/>
          </p:cNvSpPr>
          <p:nvPr>
            <p:ph type="sldNum" sz="quarter" idx="5"/>
          </p:nvPr>
        </p:nvSpPr>
        <p:spPr/>
        <p:txBody>
          <a:bodyPr/>
          <a:lstStyle/>
          <a:p>
            <a:fld id="{98BEE48C-0193-1343-A2B9-9E68715A0AE7}" type="slidenum">
              <a:rPr lang="en-US" smtClean="0"/>
              <a:t>8</a:t>
            </a:fld>
            <a:endParaRPr lang="en-US"/>
          </a:p>
        </p:txBody>
      </p:sp>
    </p:spTree>
    <p:extLst>
      <p:ext uri="{BB962C8B-B14F-4D97-AF65-F5344CB8AC3E}">
        <p14:creationId xmlns:p14="http://schemas.microsoft.com/office/powerpoint/2010/main" val="1653094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C5D5C-5F13-D3E1-464C-AE397D8A29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0A1A10D-1355-284B-2554-D29BE370F5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4BC97D7-0852-4130-83A5-95C7948E963B}"/>
              </a:ext>
            </a:extLst>
          </p:cNvPr>
          <p:cNvSpPr>
            <a:spLocks noGrp="1"/>
          </p:cNvSpPr>
          <p:nvPr>
            <p:ph type="dt" sz="half" idx="10"/>
          </p:nvPr>
        </p:nvSpPr>
        <p:spPr/>
        <p:txBody>
          <a:bodyPr/>
          <a:lstStyle/>
          <a:p>
            <a:fld id="{401938E6-18AC-AE4D-A468-BBB5FCB11BC3}" type="datetimeFigureOut">
              <a:rPr lang="en-US" smtClean="0"/>
              <a:t>6/30/23</a:t>
            </a:fld>
            <a:endParaRPr lang="en-US"/>
          </a:p>
        </p:txBody>
      </p:sp>
      <p:sp>
        <p:nvSpPr>
          <p:cNvPr id="5" name="Footer Placeholder 4">
            <a:extLst>
              <a:ext uri="{FF2B5EF4-FFF2-40B4-BE49-F238E27FC236}">
                <a16:creationId xmlns:a16="http://schemas.microsoft.com/office/drawing/2014/main" id="{C5FFE797-E2AA-F7F8-8BBC-29D780F3AA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167B2C-9F88-06E8-7422-26B28DCDBA71}"/>
              </a:ext>
            </a:extLst>
          </p:cNvPr>
          <p:cNvSpPr>
            <a:spLocks noGrp="1"/>
          </p:cNvSpPr>
          <p:nvPr>
            <p:ph type="sldNum" sz="quarter" idx="12"/>
          </p:nvPr>
        </p:nvSpPr>
        <p:spPr/>
        <p:txBody>
          <a:bodyPr/>
          <a:lstStyle/>
          <a:p>
            <a:fld id="{C188C6CD-2C4E-7944-9AA1-B67B394F36F2}" type="slidenum">
              <a:rPr lang="en-US" smtClean="0"/>
              <a:t>‹#›</a:t>
            </a:fld>
            <a:endParaRPr lang="en-US"/>
          </a:p>
        </p:txBody>
      </p:sp>
    </p:spTree>
    <p:extLst>
      <p:ext uri="{BB962C8B-B14F-4D97-AF65-F5344CB8AC3E}">
        <p14:creationId xmlns:p14="http://schemas.microsoft.com/office/powerpoint/2010/main" val="1236055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66F41-3E7D-E000-7D99-BD08173DC1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196E30-3F13-C5F1-B48C-030981A546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C1700C-D90E-CB95-70D6-342710C59759}"/>
              </a:ext>
            </a:extLst>
          </p:cNvPr>
          <p:cNvSpPr>
            <a:spLocks noGrp="1"/>
          </p:cNvSpPr>
          <p:nvPr>
            <p:ph type="dt" sz="half" idx="10"/>
          </p:nvPr>
        </p:nvSpPr>
        <p:spPr/>
        <p:txBody>
          <a:bodyPr/>
          <a:lstStyle/>
          <a:p>
            <a:fld id="{401938E6-18AC-AE4D-A468-BBB5FCB11BC3}" type="datetimeFigureOut">
              <a:rPr lang="en-US" smtClean="0"/>
              <a:t>6/30/23</a:t>
            </a:fld>
            <a:endParaRPr lang="en-US"/>
          </a:p>
        </p:txBody>
      </p:sp>
      <p:sp>
        <p:nvSpPr>
          <p:cNvPr id="5" name="Footer Placeholder 4">
            <a:extLst>
              <a:ext uri="{FF2B5EF4-FFF2-40B4-BE49-F238E27FC236}">
                <a16:creationId xmlns:a16="http://schemas.microsoft.com/office/drawing/2014/main" id="{2780BB7F-16E9-B3CB-C78D-823920D5FB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70BA76-02BF-2910-9770-F26943525BD8}"/>
              </a:ext>
            </a:extLst>
          </p:cNvPr>
          <p:cNvSpPr>
            <a:spLocks noGrp="1"/>
          </p:cNvSpPr>
          <p:nvPr>
            <p:ph type="sldNum" sz="quarter" idx="12"/>
          </p:nvPr>
        </p:nvSpPr>
        <p:spPr/>
        <p:txBody>
          <a:bodyPr/>
          <a:lstStyle/>
          <a:p>
            <a:fld id="{C188C6CD-2C4E-7944-9AA1-B67B394F36F2}" type="slidenum">
              <a:rPr lang="en-US" smtClean="0"/>
              <a:t>‹#›</a:t>
            </a:fld>
            <a:endParaRPr lang="en-US"/>
          </a:p>
        </p:txBody>
      </p:sp>
    </p:spTree>
    <p:extLst>
      <p:ext uri="{BB962C8B-B14F-4D97-AF65-F5344CB8AC3E}">
        <p14:creationId xmlns:p14="http://schemas.microsoft.com/office/powerpoint/2010/main" val="201153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AD2DE-42C3-2BD6-12BE-BD126BE151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978419C-5945-E8C9-EDCB-D2AAD8980D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DDD032-0CF1-EAAE-80FD-FA51A2B51A3F}"/>
              </a:ext>
            </a:extLst>
          </p:cNvPr>
          <p:cNvSpPr>
            <a:spLocks noGrp="1"/>
          </p:cNvSpPr>
          <p:nvPr>
            <p:ph type="dt" sz="half" idx="10"/>
          </p:nvPr>
        </p:nvSpPr>
        <p:spPr/>
        <p:txBody>
          <a:bodyPr/>
          <a:lstStyle/>
          <a:p>
            <a:fld id="{401938E6-18AC-AE4D-A468-BBB5FCB11BC3}" type="datetimeFigureOut">
              <a:rPr lang="en-US" smtClean="0"/>
              <a:t>6/30/23</a:t>
            </a:fld>
            <a:endParaRPr lang="en-US"/>
          </a:p>
        </p:txBody>
      </p:sp>
      <p:sp>
        <p:nvSpPr>
          <p:cNvPr id="5" name="Footer Placeholder 4">
            <a:extLst>
              <a:ext uri="{FF2B5EF4-FFF2-40B4-BE49-F238E27FC236}">
                <a16:creationId xmlns:a16="http://schemas.microsoft.com/office/drawing/2014/main" id="{28325FE8-011D-4DBD-E0C1-BA5A03587B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74901C-1754-7520-8A26-387BF668465D}"/>
              </a:ext>
            </a:extLst>
          </p:cNvPr>
          <p:cNvSpPr>
            <a:spLocks noGrp="1"/>
          </p:cNvSpPr>
          <p:nvPr>
            <p:ph type="sldNum" sz="quarter" idx="12"/>
          </p:nvPr>
        </p:nvSpPr>
        <p:spPr/>
        <p:txBody>
          <a:bodyPr/>
          <a:lstStyle/>
          <a:p>
            <a:fld id="{C188C6CD-2C4E-7944-9AA1-B67B394F36F2}" type="slidenum">
              <a:rPr lang="en-US" smtClean="0"/>
              <a:t>‹#›</a:t>
            </a:fld>
            <a:endParaRPr lang="en-US"/>
          </a:p>
        </p:txBody>
      </p:sp>
    </p:spTree>
    <p:extLst>
      <p:ext uri="{BB962C8B-B14F-4D97-AF65-F5344CB8AC3E}">
        <p14:creationId xmlns:p14="http://schemas.microsoft.com/office/powerpoint/2010/main" val="926678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E5B8E-ECAF-0256-BD60-3BF89E9076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2858A7-5040-F28F-6B6F-1D9562AE62F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8F35F6D-A4DE-E243-BA70-AE8EC67F8B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12E5CD7-4BEE-3083-7CF2-F44B2F4591A3}"/>
              </a:ext>
            </a:extLst>
          </p:cNvPr>
          <p:cNvSpPr>
            <a:spLocks noGrp="1"/>
          </p:cNvSpPr>
          <p:nvPr>
            <p:ph type="dt" sz="half" idx="10"/>
          </p:nvPr>
        </p:nvSpPr>
        <p:spPr/>
        <p:txBody>
          <a:bodyPr/>
          <a:lstStyle/>
          <a:p>
            <a:fld id="{401938E6-18AC-AE4D-A468-BBB5FCB11BC3}" type="datetimeFigureOut">
              <a:rPr lang="en-US" smtClean="0"/>
              <a:t>6/30/23</a:t>
            </a:fld>
            <a:endParaRPr lang="en-US"/>
          </a:p>
        </p:txBody>
      </p:sp>
      <p:sp>
        <p:nvSpPr>
          <p:cNvPr id="6" name="Footer Placeholder 5">
            <a:extLst>
              <a:ext uri="{FF2B5EF4-FFF2-40B4-BE49-F238E27FC236}">
                <a16:creationId xmlns:a16="http://schemas.microsoft.com/office/drawing/2014/main" id="{47BB9384-D7F5-7CE7-63BB-5CC0C2279B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F7EC76-D517-9162-A229-4A7E3B4F47AF}"/>
              </a:ext>
            </a:extLst>
          </p:cNvPr>
          <p:cNvSpPr>
            <a:spLocks noGrp="1"/>
          </p:cNvSpPr>
          <p:nvPr>
            <p:ph type="sldNum" sz="quarter" idx="12"/>
          </p:nvPr>
        </p:nvSpPr>
        <p:spPr/>
        <p:txBody>
          <a:bodyPr/>
          <a:lstStyle/>
          <a:p>
            <a:fld id="{C188C6CD-2C4E-7944-9AA1-B67B394F36F2}" type="slidenum">
              <a:rPr lang="en-US" smtClean="0"/>
              <a:t>‹#›</a:t>
            </a:fld>
            <a:endParaRPr lang="en-US"/>
          </a:p>
        </p:txBody>
      </p:sp>
    </p:spTree>
    <p:extLst>
      <p:ext uri="{BB962C8B-B14F-4D97-AF65-F5344CB8AC3E}">
        <p14:creationId xmlns:p14="http://schemas.microsoft.com/office/powerpoint/2010/main" val="307730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419F9-0C8C-A177-47AC-C020AB73CD6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25B314B-1040-5E3F-4C75-AABFD8C935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1325B7-038E-5A1B-C507-7AC52741738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A9E68C-4FBA-7089-AD4C-071350A34A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9F4EA09-C168-576A-4128-BDD90FE832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50A959C-EB69-D441-BDAE-DA931EC8FB78}"/>
              </a:ext>
            </a:extLst>
          </p:cNvPr>
          <p:cNvSpPr>
            <a:spLocks noGrp="1"/>
          </p:cNvSpPr>
          <p:nvPr>
            <p:ph type="dt" sz="half" idx="10"/>
          </p:nvPr>
        </p:nvSpPr>
        <p:spPr/>
        <p:txBody>
          <a:bodyPr/>
          <a:lstStyle/>
          <a:p>
            <a:fld id="{401938E6-18AC-AE4D-A468-BBB5FCB11BC3}" type="datetimeFigureOut">
              <a:rPr lang="en-US" smtClean="0"/>
              <a:t>6/30/23</a:t>
            </a:fld>
            <a:endParaRPr lang="en-US"/>
          </a:p>
        </p:txBody>
      </p:sp>
      <p:sp>
        <p:nvSpPr>
          <p:cNvPr id="8" name="Footer Placeholder 7">
            <a:extLst>
              <a:ext uri="{FF2B5EF4-FFF2-40B4-BE49-F238E27FC236}">
                <a16:creationId xmlns:a16="http://schemas.microsoft.com/office/drawing/2014/main" id="{31692BBC-4B0F-DF99-5DA9-95AFE0BA69F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8AE4151-80DE-733E-3B67-E6E3478D1F20}"/>
              </a:ext>
            </a:extLst>
          </p:cNvPr>
          <p:cNvSpPr>
            <a:spLocks noGrp="1"/>
          </p:cNvSpPr>
          <p:nvPr>
            <p:ph type="sldNum" sz="quarter" idx="12"/>
          </p:nvPr>
        </p:nvSpPr>
        <p:spPr/>
        <p:txBody>
          <a:bodyPr/>
          <a:lstStyle/>
          <a:p>
            <a:fld id="{C188C6CD-2C4E-7944-9AA1-B67B394F36F2}" type="slidenum">
              <a:rPr lang="en-US" smtClean="0"/>
              <a:t>‹#›</a:t>
            </a:fld>
            <a:endParaRPr lang="en-US"/>
          </a:p>
        </p:txBody>
      </p:sp>
    </p:spTree>
    <p:extLst>
      <p:ext uri="{BB962C8B-B14F-4D97-AF65-F5344CB8AC3E}">
        <p14:creationId xmlns:p14="http://schemas.microsoft.com/office/powerpoint/2010/main" val="2501980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E28F8-05B2-8E27-5BAE-33C552D9CF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2035FF7-DCBC-5654-6566-38232BDC2F77}"/>
              </a:ext>
            </a:extLst>
          </p:cNvPr>
          <p:cNvSpPr>
            <a:spLocks noGrp="1"/>
          </p:cNvSpPr>
          <p:nvPr>
            <p:ph type="dt" sz="half" idx="10"/>
          </p:nvPr>
        </p:nvSpPr>
        <p:spPr/>
        <p:txBody>
          <a:bodyPr/>
          <a:lstStyle/>
          <a:p>
            <a:fld id="{401938E6-18AC-AE4D-A468-BBB5FCB11BC3}" type="datetimeFigureOut">
              <a:rPr lang="en-US" smtClean="0"/>
              <a:t>6/30/23</a:t>
            </a:fld>
            <a:endParaRPr lang="en-US"/>
          </a:p>
        </p:txBody>
      </p:sp>
      <p:sp>
        <p:nvSpPr>
          <p:cNvPr id="4" name="Footer Placeholder 3">
            <a:extLst>
              <a:ext uri="{FF2B5EF4-FFF2-40B4-BE49-F238E27FC236}">
                <a16:creationId xmlns:a16="http://schemas.microsoft.com/office/drawing/2014/main" id="{23373B64-9CBA-85D3-1E43-E774D58B3AD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63D0559-C0DF-0C2A-0C01-6E9CC69C591E}"/>
              </a:ext>
            </a:extLst>
          </p:cNvPr>
          <p:cNvSpPr>
            <a:spLocks noGrp="1"/>
          </p:cNvSpPr>
          <p:nvPr>
            <p:ph type="sldNum" sz="quarter" idx="12"/>
          </p:nvPr>
        </p:nvSpPr>
        <p:spPr/>
        <p:txBody>
          <a:bodyPr/>
          <a:lstStyle/>
          <a:p>
            <a:fld id="{C188C6CD-2C4E-7944-9AA1-B67B394F36F2}" type="slidenum">
              <a:rPr lang="en-US" smtClean="0"/>
              <a:t>‹#›</a:t>
            </a:fld>
            <a:endParaRPr lang="en-US"/>
          </a:p>
        </p:txBody>
      </p:sp>
    </p:spTree>
    <p:extLst>
      <p:ext uri="{BB962C8B-B14F-4D97-AF65-F5344CB8AC3E}">
        <p14:creationId xmlns:p14="http://schemas.microsoft.com/office/powerpoint/2010/main" val="2430188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012227-C9DE-D13A-09D8-1FC0994DB72F}"/>
              </a:ext>
            </a:extLst>
          </p:cNvPr>
          <p:cNvSpPr>
            <a:spLocks noGrp="1"/>
          </p:cNvSpPr>
          <p:nvPr>
            <p:ph type="dt" sz="half" idx="10"/>
          </p:nvPr>
        </p:nvSpPr>
        <p:spPr/>
        <p:txBody>
          <a:bodyPr/>
          <a:lstStyle/>
          <a:p>
            <a:fld id="{401938E6-18AC-AE4D-A468-BBB5FCB11BC3}" type="datetimeFigureOut">
              <a:rPr lang="en-US" smtClean="0"/>
              <a:t>6/30/23</a:t>
            </a:fld>
            <a:endParaRPr lang="en-US"/>
          </a:p>
        </p:txBody>
      </p:sp>
      <p:sp>
        <p:nvSpPr>
          <p:cNvPr id="3" name="Footer Placeholder 2">
            <a:extLst>
              <a:ext uri="{FF2B5EF4-FFF2-40B4-BE49-F238E27FC236}">
                <a16:creationId xmlns:a16="http://schemas.microsoft.com/office/drawing/2014/main" id="{6860607C-E27A-D4C8-63BD-E7576597ECB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5C2A6B0-DD65-57B7-47DE-49E5A352BE8E}"/>
              </a:ext>
            </a:extLst>
          </p:cNvPr>
          <p:cNvSpPr>
            <a:spLocks noGrp="1"/>
          </p:cNvSpPr>
          <p:nvPr>
            <p:ph type="sldNum" sz="quarter" idx="12"/>
          </p:nvPr>
        </p:nvSpPr>
        <p:spPr/>
        <p:txBody>
          <a:bodyPr/>
          <a:lstStyle/>
          <a:p>
            <a:fld id="{C188C6CD-2C4E-7944-9AA1-B67B394F36F2}" type="slidenum">
              <a:rPr lang="en-US" smtClean="0"/>
              <a:t>‹#›</a:t>
            </a:fld>
            <a:endParaRPr lang="en-US"/>
          </a:p>
        </p:txBody>
      </p:sp>
    </p:spTree>
    <p:extLst>
      <p:ext uri="{BB962C8B-B14F-4D97-AF65-F5344CB8AC3E}">
        <p14:creationId xmlns:p14="http://schemas.microsoft.com/office/powerpoint/2010/main" val="395584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196EA-E015-B55C-A8A6-354587E3C3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28D946F-4272-0D17-22FD-28CE39E712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550A79-23AF-21F6-E854-928BC208F4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914339-E0EE-0BC5-26E2-FD648C69E0CD}"/>
              </a:ext>
            </a:extLst>
          </p:cNvPr>
          <p:cNvSpPr>
            <a:spLocks noGrp="1"/>
          </p:cNvSpPr>
          <p:nvPr>
            <p:ph type="dt" sz="half" idx="10"/>
          </p:nvPr>
        </p:nvSpPr>
        <p:spPr/>
        <p:txBody>
          <a:bodyPr/>
          <a:lstStyle/>
          <a:p>
            <a:fld id="{401938E6-18AC-AE4D-A468-BBB5FCB11BC3}" type="datetimeFigureOut">
              <a:rPr lang="en-US" smtClean="0"/>
              <a:t>6/30/23</a:t>
            </a:fld>
            <a:endParaRPr lang="en-US"/>
          </a:p>
        </p:txBody>
      </p:sp>
      <p:sp>
        <p:nvSpPr>
          <p:cNvPr id="6" name="Footer Placeholder 5">
            <a:extLst>
              <a:ext uri="{FF2B5EF4-FFF2-40B4-BE49-F238E27FC236}">
                <a16:creationId xmlns:a16="http://schemas.microsoft.com/office/drawing/2014/main" id="{81966B01-9760-4EC3-9D40-D7D6DA037F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162617-D151-170B-17C0-330E5DADD8A9}"/>
              </a:ext>
            </a:extLst>
          </p:cNvPr>
          <p:cNvSpPr>
            <a:spLocks noGrp="1"/>
          </p:cNvSpPr>
          <p:nvPr>
            <p:ph type="sldNum" sz="quarter" idx="12"/>
          </p:nvPr>
        </p:nvSpPr>
        <p:spPr/>
        <p:txBody>
          <a:bodyPr/>
          <a:lstStyle/>
          <a:p>
            <a:fld id="{C188C6CD-2C4E-7944-9AA1-B67B394F36F2}" type="slidenum">
              <a:rPr lang="en-US" smtClean="0"/>
              <a:t>‹#›</a:t>
            </a:fld>
            <a:endParaRPr lang="en-US"/>
          </a:p>
        </p:txBody>
      </p:sp>
    </p:spTree>
    <p:extLst>
      <p:ext uri="{BB962C8B-B14F-4D97-AF65-F5344CB8AC3E}">
        <p14:creationId xmlns:p14="http://schemas.microsoft.com/office/powerpoint/2010/main" val="82003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BDB9B-F050-855E-D527-7C95502457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234F95D-A5B7-028D-60B4-5069EECD7F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5461B75-38DC-6BC2-0212-1D81CAD3A7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050C8A-00BA-2F92-1D01-D95E36403C10}"/>
              </a:ext>
            </a:extLst>
          </p:cNvPr>
          <p:cNvSpPr>
            <a:spLocks noGrp="1"/>
          </p:cNvSpPr>
          <p:nvPr>
            <p:ph type="dt" sz="half" idx="10"/>
          </p:nvPr>
        </p:nvSpPr>
        <p:spPr/>
        <p:txBody>
          <a:bodyPr/>
          <a:lstStyle/>
          <a:p>
            <a:fld id="{401938E6-18AC-AE4D-A468-BBB5FCB11BC3}" type="datetimeFigureOut">
              <a:rPr lang="en-US" smtClean="0"/>
              <a:t>6/30/23</a:t>
            </a:fld>
            <a:endParaRPr lang="en-US"/>
          </a:p>
        </p:txBody>
      </p:sp>
      <p:sp>
        <p:nvSpPr>
          <p:cNvPr id="6" name="Footer Placeholder 5">
            <a:extLst>
              <a:ext uri="{FF2B5EF4-FFF2-40B4-BE49-F238E27FC236}">
                <a16:creationId xmlns:a16="http://schemas.microsoft.com/office/drawing/2014/main" id="{8C973149-3E9D-BB3D-2AB3-BC38431B24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F439DC-ABC7-C0D0-88C8-E34FBD11531F}"/>
              </a:ext>
            </a:extLst>
          </p:cNvPr>
          <p:cNvSpPr>
            <a:spLocks noGrp="1"/>
          </p:cNvSpPr>
          <p:nvPr>
            <p:ph type="sldNum" sz="quarter" idx="12"/>
          </p:nvPr>
        </p:nvSpPr>
        <p:spPr/>
        <p:txBody>
          <a:bodyPr/>
          <a:lstStyle/>
          <a:p>
            <a:fld id="{C188C6CD-2C4E-7944-9AA1-B67B394F36F2}" type="slidenum">
              <a:rPr lang="en-US" smtClean="0"/>
              <a:t>‹#›</a:t>
            </a:fld>
            <a:endParaRPr lang="en-US"/>
          </a:p>
        </p:txBody>
      </p:sp>
    </p:spTree>
    <p:extLst>
      <p:ext uri="{BB962C8B-B14F-4D97-AF65-F5344CB8AC3E}">
        <p14:creationId xmlns:p14="http://schemas.microsoft.com/office/powerpoint/2010/main" val="3377950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FB16F-6E2C-781B-72BD-E6721AB04C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A54BFC-446A-ECE6-B3F5-E8661C3401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169C24-58A5-FF98-79CF-DC7189A9C1DD}"/>
              </a:ext>
            </a:extLst>
          </p:cNvPr>
          <p:cNvSpPr>
            <a:spLocks noGrp="1"/>
          </p:cNvSpPr>
          <p:nvPr>
            <p:ph type="dt" sz="half" idx="10"/>
          </p:nvPr>
        </p:nvSpPr>
        <p:spPr/>
        <p:txBody>
          <a:bodyPr/>
          <a:lstStyle/>
          <a:p>
            <a:fld id="{401938E6-18AC-AE4D-A468-BBB5FCB11BC3}" type="datetimeFigureOut">
              <a:rPr lang="en-US" smtClean="0"/>
              <a:t>6/30/23</a:t>
            </a:fld>
            <a:endParaRPr lang="en-US"/>
          </a:p>
        </p:txBody>
      </p:sp>
      <p:sp>
        <p:nvSpPr>
          <p:cNvPr id="5" name="Footer Placeholder 4">
            <a:extLst>
              <a:ext uri="{FF2B5EF4-FFF2-40B4-BE49-F238E27FC236}">
                <a16:creationId xmlns:a16="http://schemas.microsoft.com/office/drawing/2014/main" id="{E29559E5-BF2F-E710-E1D1-0FB474F212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E540BC-796D-BD5B-277C-B4DCBE43A50E}"/>
              </a:ext>
            </a:extLst>
          </p:cNvPr>
          <p:cNvSpPr>
            <a:spLocks noGrp="1"/>
          </p:cNvSpPr>
          <p:nvPr>
            <p:ph type="sldNum" sz="quarter" idx="12"/>
          </p:nvPr>
        </p:nvSpPr>
        <p:spPr/>
        <p:txBody>
          <a:bodyPr/>
          <a:lstStyle/>
          <a:p>
            <a:fld id="{C188C6CD-2C4E-7944-9AA1-B67B394F36F2}" type="slidenum">
              <a:rPr lang="en-US" smtClean="0"/>
              <a:t>‹#›</a:t>
            </a:fld>
            <a:endParaRPr lang="en-US"/>
          </a:p>
        </p:txBody>
      </p:sp>
    </p:spTree>
    <p:extLst>
      <p:ext uri="{BB962C8B-B14F-4D97-AF65-F5344CB8AC3E}">
        <p14:creationId xmlns:p14="http://schemas.microsoft.com/office/powerpoint/2010/main" val="4192838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BCA8ED-4F73-43EF-04DF-F8A773955A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FF22BCA-4831-5BCD-6845-5DB43397BF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D1C773-7447-3908-4B79-99B1FCD1F047}"/>
              </a:ext>
            </a:extLst>
          </p:cNvPr>
          <p:cNvSpPr>
            <a:spLocks noGrp="1"/>
          </p:cNvSpPr>
          <p:nvPr>
            <p:ph type="dt" sz="half" idx="10"/>
          </p:nvPr>
        </p:nvSpPr>
        <p:spPr/>
        <p:txBody>
          <a:bodyPr/>
          <a:lstStyle/>
          <a:p>
            <a:fld id="{401938E6-18AC-AE4D-A468-BBB5FCB11BC3}" type="datetimeFigureOut">
              <a:rPr lang="en-US" smtClean="0"/>
              <a:t>6/30/23</a:t>
            </a:fld>
            <a:endParaRPr lang="en-US"/>
          </a:p>
        </p:txBody>
      </p:sp>
      <p:sp>
        <p:nvSpPr>
          <p:cNvPr id="5" name="Footer Placeholder 4">
            <a:extLst>
              <a:ext uri="{FF2B5EF4-FFF2-40B4-BE49-F238E27FC236}">
                <a16:creationId xmlns:a16="http://schemas.microsoft.com/office/drawing/2014/main" id="{9410ACDF-0EDD-94C6-218D-1BB5C84EC1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C1CF3F-0F70-D269-E0B3-684218097A7B}"/>
              </a:ext>
            </a:extLst>
          </p:cNvPr>
          <p:cNvSpPr>
            <a:spLocks noGrp="1"/>
          </p:cNvSpPr>
          <p:nvPr>
            <p:ph type="sldNum" sz="quarter" idx="12"/>
          </p:nvPr>
        </p:nvSpPr>
        <p:spPr/>
        <p:txBody>
          <a:bodyPr/>
          <a:lstStyle/>
          <a:p>
            <a:fld id="{C188C6CD-2C4E-7944-9AA1-B67B394F36F2}" type="slidenum">
              <a:rPr lang="en-US" smtClean="0"/>
              <a:t>‹#›</a:t>
            </a:fld>
            <a:endParaRPr lang="en-US"/>
          </a:p>
        </p:txBody>
      </p:sp>
    </p:spTree>
    <p:extLst>
      <p:ext uri="{BB962C8B-B14F-4D97-AF65-F5344CB8AC3E}">
        <p14:creationId xmlns:p14="http://schemas.microsoft.com/office/powerpoint/2010/main" val="1745230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76FB25-5C97-A4E2-EF7C-8A4E563334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823CEF7-9A8E-9523-C235-1CFB0D84FC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ED6FA7-C18D-11D2-C38B-A05D3C6D40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1938E6-18AC-AE4D-A468-BBB5FCB11BC3}" type="datetimeFigureOut">
              <a:rPr lang="en-US" smtClean="0"/>
              <a:t>6/30/23</a:t>
            </a:fld>
            <a:endParaRPr lang="en-US"/>
          </a:p>
        </p:txBody>
      </p:sp>
      <p:sp>
        <p:nvSpPr>
          <p:cNvPr id="5" name="Footer Placeholder 4">
            <a:extLst>
              <a:ext uri="{FF2B5EF4-FFF2-40B4-BE49-F238E27FC236}">
                <a16:creationId xmlns:a16="http://schemas.microsoft.com/office/drawing/2014/main" id="{374D00FF-701C-C9B1-8B5B-C535FCAB0B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1F55B07-644A-23C3-7BD5-4526135878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88C6CD-2C4E-7944-9AA1-B67B394F36F2}" type="slidenum">
              <a:rPr lang="en-US" smtClean="0"/>
              <a:t>‹#›</a:t>
            </a:fld>
            <a:endParaRPr lang="en-US"/>
          </a:p>
        </p:txBody>
      </p:sp>
    </p:spTree>
    <p:extLst>
      <p:ext uri="{BB962C8B-B14F-4D97-AF65-F5344CB8AC3E}">
        <p14:creationId xmlns:p14="http://schemas.microsoft.com/office/powerpoint/2010/main" val="40173020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hyperlink" Target="https://gcc02.safelinks.protection.outlook.com/?url=https%3A%2F%2Fscience.sciencemag.org%2Fcontent%2F308%2F5727%2F1431&amp;data=04%7C01%7Crosemary.r.baize%40nasa.gov%7C7cfe7771aff446d5a3ca08d8b80ce1e4%7C7005d45845be48ae8140d43da96dd17b%7C0%7C0%7C637461712748532621%7CUnknown%7CTWFpbGZsb3d8eyJWIjoiMC4wLjAwMDAiLCJQIjoiV2luMzIiLCJBTiI6Ik1haWwiLCJXVCI6Mn0%3D%7C1000&amp;sdata=IJFpgk36HGEj6j4mk9b7sZPO%2Bf6AkayY5J%2BRV1G6%2F4A%3D&amp;reserved=0" TargetMode="Externa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agupubs.onlinelibrary.wiley.com/doi/full/10.1029/2019GL086705" TargetMode="External"/><Relationship Id="rId5" Type="http://schemas.openxmlformats.org/officeDocument/2006/relationships/image" Target="../media/image10.png"/><Relationship Id="rId4"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F094DC-3DE6-C478-EE8F-F3EB1D905315}"/>
              </a:ext>
            </a:extLst>
          </p:cNvPr>
          <p:cNvSpPr>
            <a:spLocks noGrp="1"/>
          </p:cNvSpPr>
          <p:nvPr>
            <p:ph type="ctrTitle"/>
          </p:nvPr>
        </p:nvSpPr>
        <p:spPr>
          <a:xfrm>
            <a:off x="849085" y="556306"/>
            <a:ext cx="10842171" cy="2387600"/>
          </a:xfrm>
        </p:spPr>
        <p:txBody>
          <a:bodyPr>
            <a:normAutofit/>
          </a:bodyPr>
          <a:lstStyle/>
          <a:p>
            <a:r>
              <a:rPr lang="en-US" dirty="0"/>
              <a:t>Observing Earth radiation budget</a:t>
            </a:r>
          </a:p>
        </p:txBody>
      </p:sp>
      <p:sp>
        <p:nvSpPr>
          <p:cNvPr id="4" name="Subtitle 3">
            <a:extLst>
              <a:ext uri="{FF2B5EF4-FFF2-40B4-BE49-F238E27FC236}">
                <a16:creationId xmlns:a16="http://schemas.microsoft.com/office/drawing/2014/main" id="{F1688EC9-0A8F-E41C-9C30-F0B5F1311270}"/>
              </a:ext>
            </a:extLst>
          </p:cNvPr>
          <p:cNvSpPr>
            <a:spLocks noGrp="1"/>
          </p:cNvSpPr>
          <p:nvPr>
            <p:ph type="subTitle" idx="1"/>
          </p:nvPr>
        </p:nvSpPr>
        <p:spPr>
          <a:xfrm>
            <a:off x="1524000" y="3242809"/>
            <a:ext cx="9144000" cy="1655762"/>
          </a:xfrm>
        </p:spPr>
        <p:txBody>
          <a:bodyPr/>
          <a:lstStyle/>
          <a:p>
            <a:r>
              <a:rPr lang="en-US" dirty="0"/>
              <a:t>Seiji Kato, Norman G. Loeb, and the CERES science team</a:t>
            </a:r>
          </a:p>
          <a:p>
            <a:endParaRPr lang="en-US" dirty="0"/>
          </a:p>
          <a:p>
            <a:r>
              <a:rPr lang="en-US" dirty="0"/>
              <a:t>NASA Langley Research Center</a:t>
            </a:r>
          </a:p>
        </p:txBody>
      </p:sp>
      <p:pic>
        <p:nvPicPr>
          <p:cNvPr id="5" name="Picture 2" descr="NASA_logo.svg.png">
            <a:extLst>
              <a:ext uri="{FF2B5EF4-FFF2-40B4-BE49-F238E27FC236}">
                <a16:creationId xmlns:a16="http://schemas.microsoft.com/office/drawing/2014/main" id="{782D2446-3013-8385-D5ED-1E8F0AFA39F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48439" y="5257800"/>
            <a:ext cx="1311666" cy="1165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descr="ceres_logo_round">
            <a:extLst>
              <a:ext uri="{FF2B5EF4-FFF2-40B4-BE49-F238E27FC236}">
                <a16:creationId xmlns:a16="http://schemas.microsoft.com/office/drawing/2014/main" id="{D5C6AB1C-B712-F216-DE53-E255E62C58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2478" y="5072062"/>
            <a:ext cx="1338262" cy="1327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73048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B0584-BB0E-3F0F-1792-7988C8FCD73D}"/>
              </a:ext>
            </a:extLst>
          </p:cNvPr>
          <p:cNvSpPr>
            <a:spLocks noGrp="1"/>
          </p:cNvSpPr>
          <p:nvPr>
            <p:ph type="title"/>
          </p:nvPr>
        </p:nvSpPr>
        <p:spPr>
          <a:xfrm>
            <a:off x="838200" y="272193"/>
            <a:ext cx="10515600" cy="486645"/>
          </a:xfrm>
        </p:spPr>
        <p:txBody>
          <a:bodyPr>
            <a:normAutofit fontScale="90000"/>
          </a:bodyPr>
          <a:lstStyle/>
          <a:p>
            <a:r>
              <a:rPr lang="en-US" dirty="0"/>
              <a:t>Energy diagram of Earth’s climate system</a:t>
            </a:r>
          </a:p>
        </p:txBody>
      </p:sp>
      <p:pic>
        <p:nvPicPr>
          <p:cNvPr id="4" name="Picture 3">
            <a:extLst>
              <a:ext uri="{FF2B5EF4-FFF2-40B4-BE49-F238E27FC236}">
                <a16:creationId xmlns:a16="http://schemas.microsoft.com/office/drawing/2014/main" id="{CB745554-B381-E0F0-F4F0-900AB95E61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3968" y="821212"/>
            <a:ext cx="7523911" cy="5258225"/>
          </a:xfrm>
          <a:prstGeom prst="rect">
            <a:avLst/>
          </a:prstGeom>
        </p:spPr>
      </p:pic>
      <p:sp>
        <p:nvSpPr>
          <p:cNvPr id="5" name="TextBox 4">
            <a:extLst>
              <a:ext uri="{FF2B5EF4-FFF2-40B4-BE49-F238E27FC236}">
                <a16:creationId xmlns:a16="http://schemas.microsoft.com/office/drawing/2014/main" id="{7B492B2F-4560-1A38-E3D8-9EC02FC37CB3}"/>
              </a:ext>
            </a:extLst>
          </p:cNvPr>
          <p:cNvSpPr txBox="1"/>
          <p:nvPr/>
        </p:nvSpPr>
        <p:spPr>
          <a:xfrm>
            <a:off x="1531509" y="6141811"/>
            <a:ext cx="9727663" cy="646331"/>
          </a:xfrm>
          <a:prstGeom prst="rect">
            <a:avLst/>
          </a:prstGeom>
          <a:noFill/>
        </p:spPr>
        <p:txBody>
          <a:bodyPr wrap="none" rtlCol="0">
            <a:spAutoFit/>
          </a:bodyPr>
          <a:lstStyle/>
          <a:p>
            <a:r>
              <a:rPr lang="en-US" dirty="0"/>
              <a:t>CERES project provides most of the fluxes and is observing radiative flux changes in the last 23 years</a:t>
            </a:r>
          </a:p>
          <a:p>
            <a:r>
              <a:rPr lang="en-US" dirty="0"/>
              <a:t>CERES is the only project that can provide observationally constrained radiative fluxes at a global scale</a:t>
            </a:r>
          </a:p>
        </p:txBody>
      </p:sp>
    </p:spTree>
    <p:extLst>
      <p:ext uri="{BB962C8B-B14F-4D97-AF65-F5344CB8AC3E}">
        <p14:creationId xmlns:p14="http://schemas.microsoft.com/office/powerpoint/2010/main" val="1398976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BEB621F-EB18-2031-4E99-EE83D4804FBB}"/>
              </a:ext>
            </a:extLst>
          </p:cNvPr>
          <p:cNvSpPr>
            <a:spLocks noGrp="1"/>
          </p:cNvSpPr>
          <p:nvPr>
            <p:ph type="title"/>
          </p:nvPr>
        </p:nvSpPr>
        <p:spPr>
          <a:xfrm>
            <a:off x="838200" y="365125"/>
            <a:ext cx="10515600" cy="483961"/>
          </a:xfrm>
        </p:spPr>
        <p:txBody>
          <a:bodyPr>
            <a:normAutofit fontScale="90000"/>
          </a:bodyPr>
          <a:lstStyle/>
          <a:p>
            <a:r>
              <a:rPr lang="en-US" dirty="0"/>
              <a:t>NET TOA and surface radiative fluxes</a:t>
            </a:r>
            <a:br>
              <a:rPr lang="en-US" dirty="0"/>
            </a:br>
            <a:r>
              <a:rPr lang="en-US" dirty="0"/>
              <a:t>July 2005 to June 2015 mean</a:t>
            </a:r>
          </a:p>
        </p:txBody>
      </p:sp>
      <p:grpSp>
        <p:nvGrpSpPr>
          <p:cNvPr id="9" name="Group 8">
            <a:extLst>
              <a:ext uri="{FF2B5EF4-FFF2-40B4-BE49-F238E27FC236}">
                <a16:creationId xmlns:a16="http://schemas.microsoft.com/office/drawing/2014/main" id="{588099FB-DB08-0C7A-2C0D-D18777787A97}"/>
              </a:ext>
            </a:extLst>
          </p:cNvPr>
          <p:cNvGrpSpPr/>
          <p:nvPr/>
        </p:nvGrpSpPr>
        <p:grpSpPr>
          <a:xfrm>
            <a:off x="2599141" y="1202000"/>
            <a:ext cx="4811693" cy="5503600"/>
            <a:chOff x="3404684" y="1354400"/>
            <a:chExt cx="4811693" cy="5503600"/>
          </a:xfrm>
        </p:grpSpPr>
        <p:pic>
          <p:nvPicPr>
            <p:cNvPr id="6" name="Picture 5">
              <a:extLst>
                <a:ext uri="{FF2B5EF4-FFF2-40B4-BE49-F238E27FC236}">
                  <a16:creationId xmlns:a16="http://schemas.microsoft.com/office/drawing/2014/main" id="{B5438D8F-534D-67D7-1DDC-DAA8BBE94221}"/>
                </a:ext>
              </a:extLst>
            </p:cNvPr>
            <p:cNvPicPr>
              <a:picLocks noChangeAspect="1"/>
            </p:cNvPicPr>
            <p:nvPr/>
          </p:nvPicPr>
          <p:blipFill>
            <a:blip r:embed="rId2"/>
            <a:stretch>
              <a:fillRect/>
            </a:stretch>
          </p:blipFill>
          <p:spPr>
            <a:xfrm>
              <a:off x="3404684" y="1354400"/>
              <a:ext cx="4811693" cy="2574906"/>
            </a:xfrm>
            <a:prstGeom prst="rect">
              <a:avLst/>
            </a:prstGeom>
          </p:spPr>
        </p:pic>
        <p:pic>
          <p:nvPicPr>
            <p:cNvPr id="5" name="Picture 4">
              <a:extLst>
                <a:ext uri="{FF2B5EF4-FFF2-40B4-BE49-F238E27FC236}">
                  <a16:creationId xmlns:a16="http://schemas.microsoft.com/office/drawing/2014/main" id="{08497A53-1AAE-15B7-4591-15FE82512D94}"/>
                </a:ext>
              </a:extLst>
            </p:cNvPr>
            <p:cNvPicPr>
              <a:picLocks noChangeAspect="1"/>
            </p:cNvPicPr>
            <p:nvPr/>
          </p:nvPicPr>
          <p:blipFill>
            <a:blip r:embed="rId3"/>
            <a:stretch>
              <a:fillRect/>
            </a:stretch>
          </p:blipFill>
          <p:spPr>
            <a:xfrm>
              <a:off x="3455485" y="3593017"/>
              <a:ext cx="4760892" cy="3264983"/>
            </a:xfrm>
            <a:prstGeom prst="rect">
              <a:avLst/>
            </a:prstGeom>
          </p:spPr>
        </p:pic>
      </p:grpSp>
      <p:sp>
        <p:nvSpPr>
          <p:cNvPr id="11" name="TextBox 10">
            <a:extLst>
              <a:ext uri="{FF2B5EF4-FFF2-40B4-BE49-F238E27FC236}">
                <a16:creationId xmlns:a16="http://schemas.microsoft.com/office/drawing/2014/main" id="{65357DB6-2229-E8F3-9210-C7757E3C2F90}"/>
              </a:ext>
            </a:extLst>
          </p:cNvPr>
          <p:cNvSpPr txBox="1"/>
          <p:nvPr/>
        </p:nvSpPr>
        <p:spPr>
          <a:xfrm>
            <a:off x="310079" y="1391138"/>
            <a:ext cx="2124694" cy="923330"/>
          </a:xfrm>
          <a:prstGeom prst="rect">
            <a:avLst/>
          </a:prstGeom>
          <a:noFill/>
        </p:spPr>
        <p:txBody>
          <a:bodyPr wrap="square" rtlCol="0">
            <a:spAutoFit/>
          </a:bodyPr>
          <a:lstStyle/>
          <a:p>
            <a:r>
              <a:rPr lang="en-US" b="1" dirty="0"/>
              <a:t>Top-of-atmosphere</a:t>
            </a:r>
          </a:p>
          <a:p>
            <a:r>
              <a:rPr lang="en-US" dirty="0"/>
              <a:t>Shortwave + longwave net</a:t>
            </a:r>
          </a:p>
        </p:txBody>
      </p:sp>
      <p:sp>
        <p:nvSpPr>
          <p:cNvPr id="12" name="TextBox 11">
            <a:extLst>
              <a:ext uri="{FF2B5EF4-FFF2-40B4-BE49-F238E27FC236}">
                <a16:creationId xmlns:a16="http://schemas.microsoft.com/office/drawing/2014/main" id="{5C81E329-555A-20EB-4500-A101223A4A0B}"/>
              </a:ext>
            </a:extLst>
          </p:cNvPr>
          <p:cNvSpPr txBox="1"/>
          <p:nvPr/>
        </p:nvSpPr>
        <p:spPr>
          <a:xfrm>
            <a:off x="217714" y="4015725"/>
            <a:ext cx="2340755" cy="923330"/>
          </a:xfrm>
          <a:prstGeom prst="rect">
            <a:avLst/>
          </a:prstGeom>
          <a:noFill/>
        </p:spPr>
        <p:txBody>
          <a:bodyPr wrap="square" rtlCol="0">
            <a:spAutoFit/>
          </a:bodyPr>
          <a:lstStyle/>
          <a:p>
            <a:r>
              <a:rPr lang="en-US" b="1" dirty="0"/>
              <a:t>Surface</a:t>
            </a:r>
          </a:p>
          <a:p>
            <a:r>
              <a:rPr lang="en-US" dirty="0"/>
              <a:t>Shortwave + longwave net</a:t>
            </a:r>
          </a:p>
        </p:txBody>
      </p:sp>
      <p:sp>
        <p:nvSpPr>
          <p:cNvPr id="13" name="TextBox 12">
            <a:extLst>
              <a:ext uri="{FF2B5EF4-FFF2-40B4-BE49-F238E27FC236}">
                <a16:creationId xmlns:a16="http://schemas.microsoft.com/office/drawing/2014/main" id="{78C5F75F-89BB-44FE-0212-BA6CFB49D171}"/>
              </a:ext>
            </a:extLst>
          </p:cNvPr>
          <p:cNvSpPr txBox="1"/>
          <p:nvPr/>
        </p:nvSpPr>
        <p:spPr>
          <a:xfrm>
            <a:off x="7502307" y="2874646"/>
            <a:ext cx="4616798" cy="1477328"/>
          </a:xfrm>
          <a:prstGeom prst="rect">
            <a:avLst/>
          </a:prstGeom>
          <a:noFill/>
        </p:spPr>
        <p:txBody>
          <a:bodyPr wrap="square" rtlCol="0">
            <a:spAutoFit/>
          </a:bodyPr>
          <a:lstStyle/>
          <a:p>
            <a:r>
              <a:rPr lang="en-US" dirty="0"/>
              <a:t>Larger radiative flux at the surface over the tropics.</a:t>
            </a:r>
          </a:p>
          <a:p>
            <a:endParaRPr lang="en-US" dirty="0"/>
          </a:p>
          <a:p>
            <a:r>
              <a:rPr lang="en-US" dirty="0"/>
              <a:t>Energy is transported toward polar regions by the atmosphere and ocean. </a:t>
            </a:r>
          </a:p>
        </p:txBody>
      </p:sp>
    </p:spTree>
    <p:extLst>
      <p:ext uri="{BB962C8B-B14F-4D97-AF65-F5344CB8AC3E}">
        <p14:creationId xmlns:p14="http://schemas.microsoft.com/office/powerpoint/2010/main" val="1622909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21351-8828-8A19-7DBD-23FF04A0BE88}"/>
              </a:ext>
            </a:extLst>
          </p:cNvPr>
          <p:cNvSpPr>
            <a:spLocks noGrp="1"/>
          </p:cNvSpPr>
          <p:nvPr>
            <p:ph type="title"/>
          </p:nvPr>
        </p:nvSpPr>
        <p:spPr>
          <a:xfrm>
            <a:off x="838200" y="365125"/>
            <a:ext cx="10515600" cy="462189"/>
          </a:xfrm>
        </p:spPr>
        <p:txBody>
          <a:bodyPr>
            <a:normAutofit fontScale="90000"/>
          </a:bodyPr>
          <a:lstStyle/>
          <a:p>
            <a:r>
              <a:rPr lang="en-US" sz="3200" dirty="0"/>
              <a:t>Earth energy budget observations by CERES (Clouds and the Earth’s Radiant Energy System) instruments</a:t>
            </a:r>
          </a:p>
        </p:txBody>
      </p:sp>
      <p:pic>
        <p:nvPicPr>
          <p:cNvPr id="4" name="Picture 3">
            <a:extLst>
              <a:ext uri="{FF2B5EF4-FFF2-40B4-BE49-F238E27FC236}">
                <a16:creationId xmlns:a16="http://schemas.microsoft.com/office/drawing/2014/main" id="{62520624-AC81-BF54-91CE-F4F3B599B264}"/>
              </a:ext>
            </a:extLst>
          </p:cNvPr>
          <p:cNvPicPr>
            <a:picLocks noChangeAspect="1"/>
          </p:cNvPicPr>
          <p:nvPr/>
        </p:nvPicPr>
        <p:blipFill>
          <a:blip r:embed="rId2"/>
          <a:stretch>
            <a:fillRect/>
          </a:stretch>
        </p:blipFill>
        <p:spPr>
          <a:xfrm>
            <a:off x="1132114" y="964677"/>
            <a:ext cx="9612086" cy="5324681"/>
          </a:xfrm>
          <a:prstGeom prst="rect">
            <a:avLst/>
          </a:prstGeom>
        </p:spPr>
      </p:pic>
    </p:spTree>
    <p:extLst>
      <p:ext uri="{BB962C8B-B14F-4D97-AF65-F5344CB8AC3E}">
        <p14:creationId xmlns:p14="http://schemas.microsoft.com/office/powerpoint/2010/main" val="1289884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333BB69-2771-284F-B0A5-616EECCAD9ED}"/>
              </a:ext>
            </a:extLst>
          </p:cNvPr>
          <p:cNvPicPr>
            <a:picLocks noChangeAspect="1"/>
          </p:cNvPicPr>
          <p:nvPr/>
        </p:nvPicPr>
        <p:blipFill>
          <a:blip r:embed="rId3"/>
          <a:stretch>
            <a:fillRect/>
          </a:stretch>
        </p:blipFill>
        <p:spPr>
          <a:xfrm>
            <a:off x="820161" y="1053938"/>
            <a:ext cx="10110952" cy="5673715"/>
          </a:xfrm>
          <a:prstGeom prst="rect">
            <a:avLst/>
          </a:prstGeom>
        </p:spPr>
      </p:pic>
      <p:sp>
        <p:nvSpPr>
          <p:cNvPr id="7" name="Title 6">
            <a:extLst>
              <a:ext uri="{FF2B5EF4-FFF2-40B4-BE49-F238E27FC236}">
                <a16:creationId xmlns:a16="http://schemas.microsoft.com/office/drawing/2014/main" id="{2967C50A-0AE0-6142-B865-8817FA75C1B5}"/>
              </a:ext>
            </a:extLst>
          </p:cNvPr>
          <p:cNvSpPr>
            <a:spLocks noGrp="1"/>
          </p:cNvSpPr>
          <p:nvPr>
            <p:ph type="title"/>
          </p:nvPr>
        </p:nvSpPr>
        <p:spPr>
          <a:xfrm>
            <a:off x="756667" y="203043"/>
            <a:ext cx="11133437" cy="686030"/>
          </a:xfrm>
        </p:spPr>
        <p:txBody>
          <a:bodyPr>
            <a:normAutofit/>
          </a:bodyPr>
          <a:lstStyle/>
          <a:p>
            <a:r>
              <a:rPr lang="en-US" sz="3200" dirty="0"/>
              <a:t>Global monthly surface clear-sky downward shortwave anomalies</a:t>
            </a:r>
          </a:p>
        </p:txBody>
      </p:sp>
      <p:sp>
        <p:nvSpPr>
          <p:cNvPr id="8" name="TextBox 7">
            <a:extLst>
              <a:ext uri="{FF2B5EF4-FFF2-40B4-BE49-F238E27FC236}">
                <a16:creationId xmlns:a16="http://schemas.microsoft.com/office/drawing/2014/main" id="{7C2A551E-8BF1-1841-BA4F-9D82B48C8CBA}"/>
              </a:ext>
            </a:extLst>
          </p:cNvPr>
          <p:cNvSpPr txBox="1"/>
          <p:nvPr/>
        </p:nvSpPr>
        <p:spPr>
          <a:xfrm>
            <a:off x="2013016" y="1255871"/>
            <a:ext cx="1879297" cy="646331"/>
          </a:xfrm>
          <a:prstGeom prst="rect">
            <a:avLst/>
          </a:prstGeom>
          <a:noFill/>
        </p:spPr>
        <p:txBody>
          <a:bodyPr wrap="none" rtlCol="0">
            <a:spAutoFit/>
          </a:bodyPr>
          <a:lstStyle/>
          <a:p>
            <a:r>
              <a:rPr lang="en-US" dirty="0"/>
              <a:t>August 2000</a:t>
            </a:r>
          </a:p>
          <a:p>
            <a:r>
              <a:rPr lang="en-US" dirty="0"/>
              <a:t>missing Terra data</a:t>
            </a:r>
          </a:p>
        </p:txBody>
      </p:sp>
      <p:sp>
        <p:nvSpPr>
          <p:cNvPr id="9" name="TextBox 8">
            <a:extLst>
              <a:ext uri="{FF2B5EF4-FFF2-40B4-BE49-F238E27FC236}">
                <a16:creationId xmlns:a16="http://schemas.microsoft.com/office/drawing/2014/main" id="{F5020BA0-6C9A-6440-9220-2CC4D67A0D22}"/>
              </a:ext>
            </a:extLst>
          </p:cNvPr>
          <p:cNvSpPr txBox="1"/>
          <p:nvPr/>
        </p:nvSpPr>
        <p:spPr>
          <a:xfrm>
            <a:off x="5853830" y="4679429"/>
            <a:ext cx="1719317" cy="646331"/>
          </a:xfrm>
          <a:prstGeom prst="rect">
            <a:avLst/>
          </a:prstGeom>
          <a:noFill/>
        </p:spPr>
        <p:txBody>
          <a:bodyPr wrap="none" rtlCol="0">
            <a:spAutoFit/>
          </a:bodyPr>
          <a:lstStyle/>
          <a:p>
            <a:r>
              <a:rPr lang="en-US" dirty="0"/>
              <a:t>June 2011</a:t>
            </a:r>
          </a:p>
          <a:p>
            <a:r>
              <a:rPr lang="en-US" dirty="0"/>
              <a:t>Canadian smoke</a:t>
            </a:r>
          </a:p>
        </p:txBody>
      </p:sp>
      <p:sp>
        <p:nvSpPr>
          <p:cNvPr id="10" name="TextBox 9">
            <a:extLst>
              <a:ext uri="{FF2B5EF4-FFF2-40B4-BE49-F238E27FC236}">
                <a16:creationId xmlns:a16="http://schemas.microsoft.com/office/drawing/2014/main" id="{4EEC1595-9B9A-D349-B328-774089B1AE84}"/>
              </a:ext>
            </a:extLst>
          </p:cNvPr>
          <p:cNvSpPr txBox="1"/>
          <p:nvPr/>
        </p:nvSpPr>
        <p:spPr>
          <a:xfrm>
            <a:off x="8017689" y="4679430"/>
            <a:ext cx="1881221" cy="646331"/>
          </a:xfrm>
          <a:prstGeom prst="rect">
            <a:avLst/>
          </a:prstGeom>
          <a:noFill/>
        </p:spPr>
        <p:txBody>
          <a:bodyPr wrap="none" rtlCol="0">
            <a:spAutoFit/>
          </a:bodyPr>
          <a:lstStyle/>
          <a:p>
            <a:r>
              <a:rPr lang="en-US" dirty="0"/>
              <a:t>October 2015</a:t>
            </a:r>
          </a:p>
          <a:p>
            <a:r>
              <a:rPr lang="en-US" dirty="0"/>
              <a:t>Indonesian smoke</a:t>
            </a:r>
          </a:p>
        </p:txBody>
      </p:sp>
      <p:sp>
        <p:nvSpPr>
          <p:cNvPr id="11" name="TextBox 10">
            <a:extLst>
              <a:ext uri="{FF2B5EF4-FFF2-40B4-BE49-F238E27FC236}">
                <a16:creationId xmlns:a16="http://schemas.microsoft.com/office/drawing/2014/main" id="{41EBC819-610A-BE4C-BAF9-62B4C53908AB}"/>
              </a:ext>
            </a:extLst>
          </p:cNvPr>
          <p:cNvSpPr txBox="1"/>
          <p:nvPr/>
        </p:nvSpPr>
        <p:spPr>
          <a:xfrm>
            <a:off x="10067639" y="4533833"/>
            <a:ext cx="1726948" cy="1754326"/>
          </a:xfrm>
          <a:prstGeom prst="rect">
            <a:avLst/>
          </a:prstGeom>
          <a:noFill/>
        </p:spPr>
        <p:txBody>
          <a:bodyPr wrap="none" rtlCol="0">
            <a:spAutoFit/>
          </a:bodyPr>
          <a:lstStyle/>
          <a:p>
            <a:r>
              <a:rPr lang="en-US" dirty="0"/>
              <a:t>August 2019</a:t>
            </a:r>
          </a:p>
          <a:p>
            <a:r>
              <a:rPr lang="en-US" dirty="0"/>
              <a:t>Siberian wildfire</a:t>
            </a:r>
          </a:p>
          <a:p>
            <a:r>
              <a:rPr lang="en-US" dirty="0"/>
              <a:t>January 2020</a:t>
            </a:r>
          </a:p>
          <a:p>
            <a:r>
              <a:rPr lang="en-US" dirty="0"/>
              <a:t>Australian fire</a:t>
            </a:r>
          </a:p>
          <a:p>
            <a:r>
              <a:rPr lang="en-US" dirty="0"/>
              <a:t>August 2021</a:t>
            </a:r>
          </a:p>
          <a:p>
            <a:r>
              <a:rPr lang="en-US" dirty="0"/>
              <a:t>Siberian wildfire</a:t>
            </a:r>
          </a:p>
        </p:txBody>
      </p:sp>
      <p:sp>
        <p:nvSpPr>
          <p:cNvPr id="12" name="TextBox 11">
            <a:extLst>
              <a:ext uri="{FF2B5EF4-FFF2-40B4-BE49-F238E27FC236}">
                <a16:creationId xmlns:a16="http://schemas.microsoft.com/office/drawing/2014/main" id="{7F915596-058A-7145-B56C-D8D87E2260FB}"/>
              </a:ext>
            </a:extLst>
          </p:cNvPr>
          <p:cNvSpPr txBox="1"/>
          <p:nvPr/>
        </p:nvSpPr>
        <p:spPr>
          <a:xfrm>
            <a:off x="3422239" y="4542406"/>
            <a:ext cx="2126864" cy="646331"/>
          </a:xfrm>
          <a:prstGeom prst="rect">
            <a:avLst/>
          </a:prstGeom>
          <a:noFill/>
        </p:spPr>
        <p:txBody>
          <a:bodyPr wrap="none" rtlCol="0">
            <a:spAutoFit/>
          </a:bodyPr>
          <a:lstStyle/>
          <a:p>
            <a:r>
              <a:rPr lang="en-US" dirty="0"/>
              <a:t>May 2003</a:t>
            </a:r>
          </a:p>
          <a:p>
            <a:r>
              <a:rPr lang="en-US" dirty="0"/>
              <a:t>Siberian forest fire??</a:t>
            </a:r>
          </a:p>
        </p:txBody>
      </p:sp>
      <p:sp>
        <p:nvSpPr>
          <p:cNvPr id="3" name="TextBox 2">
            <a:extLst>
              <a:ext uri="{FF2B5EF4-FFF2-40B4-BE49-F238E27FC236}">
                <a16:creationId xmlns:a16="http://schemas.microsoft.com/office/drawing/2014/main" id="{C4A41074-86F8-EF4C-995B-35A375629A77}"/>
              </a:ext>
            </a:extLst>
          </p:cNvPr>
          <p:cNvSpPr txBox="1"/>
          <p:nvPr/>
        </p:nvSpPr>
        <p:spPr>
          <a:xfrm>
            <a:off x="4656222" y="5696617"/>
            <a:ext cx="3930371" cy="1200329"/>
          </a:xfrm>
          <a:prstGeom prst="rect">
            <a:avLst/>
          </a:prstGeom>
          <a:noFill/>
        </p:spPr>
        <p:txBody>
          <a:bodyPr wrap="none" rtlCol="0">
            <a:spAutoFit/>
          </a:bodyPr>
          <a:lstStyle/>
          <a:p>
            <a:r>
              <a:rPr lang="en-US" dirty="0"/>
              <a:t>Standard deviation = 0.59 Wm</a:t>
            </a:r>
            <a:r>
              <a:rPr lang="en-US" baseline="30000" dirty="0"/>
              <a:t>-2</a:t>
            </a:r>
            <a:endParaRPr lang="en-US" dirty="0"/>
          </a:p>
          <a:p>
            <a:r>
              <a:rPr lang="en-US" dirty="0"/>
              <a:t>Number of month &gt; 2𝝈: 14 (out of 261) </a:t>
            </a:r>
          </a:p>
          <a:p>
            <a:r>
              <a:rPr lang="en-US" dirty="0"/>
              <a:t>8 occurred after 2010</a:t>
            </a:r>
          </a:p>
          <a:p>
            <a:r>
              <a:rPr lang="en-US" dirty="0"/>
              <a:t>5 occurred after 2019</a:t>
            </a:r>
          </a:p>
        </p:txBody>
      </p:sp>
    </p:spTree>
    <p:extLst>
      <p:ext uri="{BB962C8B-B14F-4D97-AF65-F5344CB8AC3E}">
        <p14:creationId xmlns:p14="http://schemas.microsoft.com/office/powerpoint/2010/main" val="1607802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161BF45-F28D-28FC-ACC0-AE1A8C3255E6}"/>
              </a:ext>
            </a:extLst>
          </p:cNvPr>
          <p:cNvSpPr txBox="1"/>
          <p:nvPr/>
        </p:nvSpPr>
        <p:spPr>
          <a:xfrm>
            <a:off x="375781" y="4177070"/>
            <a:ext cx="11201549" cy="2677656"/>
          </a:xfrm>
          <a:prstGeom prst="rect">
            <a:avLst/>
          </a:prstGeom>
          <a:noFill/>
        </p:spPr>
        <p:txBody>
          <a:bodyPr wrap="square" rtlCol="0">
            <a:spAutoFit/>
          </a:bodyPr>
          <a:lstStyle/>
          <a:p>
            <a:pPr marL="285750" indent="-285750">
              <a:buFont typeface="Arial" panose="020B0604020202020204" pitchFamily="34" charset="0"/>
              <a:buChar char="•"/>
            </a:pPr>
            <a:r>
              <a:rPr lang="en-US" sz="2400" dirty="0"/>
              <a:t>Earth’s energy imbalance at the top-of-atmosphere is energy input to Earth’s climate system.</a:t>
            </a:r>
          </a:p>
          <a:p>
            <a:pPr marL="285750" indent="-285750">
              <a:buFont typeface="Arial" panose="020B0604020202020204" pitchFamily="34" charset="0"/>
              <a:buChar char="•"/>
            </a:pPr>
            <a:r>
              <a:rPr lang="en-US" sz="2400" dirty="0"/>
              <a:t>Both satellite and in situ observations show doubling of Earth’s energy imbalance from 2005 to 2019.</a:t>
            </a:r>
          </a:p>
          <a:p>
            <a:pPr marL="285750" indent="-285750">
              <a:buFont typeface="Arial" panose="020B0604020202020204" pitchFamily="34" charset="0"/>
              <a:buChar char="•"/>
            </a:pPr>
            <a:r>
              <a:rPr lang="en-US" sz="2400" dirty="0"/>
              <a:t> Marked decreases in cloud cover and sea ice extent and increases in trace gas concentrations and water vapor amount contribute </a:t>
            </a:r>
            <a:r>
              <a:rPr lang="en-US" sz="2400"/>
              <a:t>the increase </a:t>
            </a:r>
            <a:r>
              <a:rPr lang="en-US" sz="2400" dirty="0"/>
              <a:t>Earth’s energy imbalance</a:t>
            </a:r>
          </a:p>
        </p:txBody>
      </p:sp>
      <p:grpSp>
        <p:nvGrpSpPr>
          <p:cNvPr id="7" name="Group 6">
            <a:extLst>
              <a:ext uri="{FF2B5EF4-FFF2-40B4-BE49-F238E27FC236}">
                <a16:creationId xmlns:a16="http://schemas.microsoft.com/office/drawing/2014/main" id="{53BD6B14-66B0-1469-0764-90C169663D5F}"/>
              </a:ext>
            </a:extLst>
          </p:cNvPr>
          <p:cNvGrpSpPr/>
          <p:nvPr/>
        </p:nvGrpSpPr>
        <p:grpSpPr>
          <a:xfrm>
            <a:off x="375781" y="0"/>
            <a:ext cx="11889586" cy="4310851"/>
            <a:chOff x="344019" y="308524"/>
            <a:chExt cx="11889586" cy="4310851"/>
          </a:xfrm>
        </p:grpSpPr>
        <p:pic>
          <p:nvPicPr>
            <p:cNvPr id="4" name="Picture 3">
              <a:extLst>
                <a:ext uri="{FF2B5EF4-FFF2-40B4-BE49-F238E27FC236}">
                  <a16:creationId xmlns:a16="http://schemas.microsoft.com/office/drawing/2014/main" id="{92B018D6-8759-0B6C-E54F-1002A09AD76C}"/>
                </a:ext>
              </a:extLst>
            </p:cNvPr>
            <p:cNvPicPr>
              <a:picLocks noChangeAspect="1"/>
            </p:cNvPicPr>
            <p:nvPr/>
          </p:nvPicPr>
          <p:blipFill>
            <a:blip r:embed="rId2"/>
            <a:stretch>
              <a:fillRect/>
            </a:stretch>
          </p:blipFill>
          <p:spPr>
            <a:xfrm>
              <a:off x="344019" y="308524"/>
              <a:ext cx="11889586" cy="4192945"/>
            </a:xfrm>
            <a:prstGeom prst="rect">
              <a:avLst/>
            </a:prstGeom>
            <a:noFill/>
          </p:spPr>
        </p:pic>
        <p:sp>
          <p:nvSpPr>
            <p:cNvPr id="6" name="Rectangle 5">
              <a:extLst>
                <a:ext uri="{FF2B5EF4-FFF2-40B4-BE49-F238E27FC236}">
                  <a16:creationId xmlns:a16="http://schemas.microsoft.com/office/drawing/2014/main" id="{408FC353-BF51-EF80-8401-6489A73AD28A}"/>
                </a:ext>
              </a:extLst>
            </p:cNvPr>
            <p:cNvSpPr/>
            <p:nvPr/>
          </p:nvSpPr>
          <p:spPr>
            <a:xfrm>
              <a:off x="438411" y="2737767"/>
              <a:ext cx="2799119" cy="18816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14777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8C31F-087B-2C3E-7AEF-8B4D7A11030B}"/>
              </a:ext>
            </a:extLst>
          </p:cNvPr>
          <p:cNvSpPr>
            <a:spLocks noGrp="1"/>
          </p:cNvSpPr>
          <p:nvPr>
            <p:ph type="title"/>
          </p:nvPr>
        </p:nvSpPr>
        <p:spPr>
          <a:xfrm>
            <a:off x="149268" y="87868"/>
            <a:ext cx="10515600" cy="726510"/>
          </a:xfrm>
        </p:spPr>
        <p:txBody>
          <a:bodyPr/>
          <a:lstStyle/>
          <a:p>
            <a:r>
              <a:rPr lang="en-US" dirty="0"/>
              <a:t>Inventory of absorbed energy by Earth</a:t>
            </a:r>
          </a:p>
        </p:txBody>
      </p:sp>
      <p:pic>
        <p:nvPicPr>
          <p:cNvPr id="3" name="Picture 2">
            <a:extLst>
              <a:ext uri="{FF2B5EF4-FFF2-40B4-BE49-F238E27FC236}">
                <a16:creationId xmlns:a16="http://schemas.microsoft.com/office/drawing/2014/main" id="{7EE70DC7-1742-4B02-54BD-BBE9E24A9F40}"/>
              </a:ext>
            </a:extLst>
          </p:cNvPr>
          <p:cNvPicPr>
            <a:picLocks noChangeAspect="1"/>
          </p:cNvPicPr>
          <p:nvPr/>
        </p:nvPicPr>
        <p:blipFill>
          <a:blip r:embed="rId2"/>
          <a:stretch>
            <a:fillRect/>
          </a:stretch>
        </p:blipFill>
        <p:spPr>
          <a:xfrm>
            <a:off x="3432132" y="1030287"/>
            <a:ext cx="6989176" cy="5480985"/>
          </a:xfrm>
          <a:prstGeom prst="rect">
            <a:avLst/>
          </a:prstGeom>
        </p:spPr>
      </p:pic>
      <p:sp>
        <p:nvSpPr>
          <p:cNvPr id="4" name="TextBox 3">
            <a:extLst>
              <a:ext uri="{FF2B5EF4-FFF2-40B4-BE49-F238E27FC236}">
                <a16:creationId xmlns:a16="http://schemas.microsoft.com/office/drawing/2014/main" id="{19E23117-FB0A-329A-8929-69787CF4F2CF}"/>
              </a:ext>
            </a:extLst>
          </p:cNvPr>
          <p:cNvSpPr txBox="1"/>
          <p:nvPr/>
        </p:nvSpPr>
        <p:spPr>
          <a:xfrm>
            <a:off x="8947760" y="5962389"/>
            <a:ext cx="3244240" cy="369332"/>
          </a:xfrm>
          <a:prstGeom prst="rect">
            <a:avLst/>
          </a:prstGeom>
          <a:noFill/>
        </p:spPr>
        <p:txBody>
          <a:bodyPr wrap="square" rtlCol="0">
            <a:spAutoFit/>
          </a:bodyPr>
          <a:lstStyle/>
          <a:p>
            <a:r>
              <a:rPr lang="en-US" dirty="0"/>
              <a:t>Von </a:t>
            </a:r>
            <a:r>
              <a:rPr lang="en-US" dirty="0" err="1"/>
              <a:t>Schuckmann</a:t>
            </a:r>
            <a:r>
              <a:rPr lang="en-US" dirty="0"/>
              <a:t> et al. 2020</a:t>
            </a:r>
          </a:p>
        </p:txBody>
      </p:sp>
      <p:sp>
        <p:nvSpPr>
          <p:cNvPr id="5" name="TextBox 4">
            <a:extLst>
              <a:ext uri="{FF2B5EF4-FFF2-40B4-BE49-F238E27FC236}">
                <a16:creationId xmlns:a16="http://schemas.microsoft.com/office/drawing/2014/main" id="{3E391FED-67B7-F971-CC03-5A925EFE6BAE}"/>
              </a:ext>
            </a:extLst>
          </p:cNvPr>
          <p:cNvSpPr txBox="1"/>
          <p:nvPr/>
        </p:nvSpPr>
        <p:spPr>
          <a:xfrm>
            <a:off x="362210" y="2141951"/>
            <a:ext cx="3282864" cy="1246432"/>
          </a:xfrm>
          <a:prstGeom prst="rect">
            <a:avLst/>
          </a:prstGeom>
          <a:noFill/>
        </p:spPr>
        <p:txBody>
          <a:bodyPr wrap="square" rtlCol="0">
            <a:spAutoFit/>
          </a:bodyPr>
          <a:lstStyle/>
          <a:p>
            <a:r>
              <a:rPr lang="en-US" dirty="0"/>
              <a:t>Annual global mean top-of-atmosphere net radiative flux is sum of all energy absorbed by Earth</a:t>
            </a:r>
          </a:p>
        </p:txBody>
      </p:sp>
    </p:spTree>
    <p:extLst>
      <p:ext uri="{BB962C8B-B14F-4D97-AF65-F5344CB8AC3E}">
        <p14:creationId xmlns:p14="http://schemas.microsoft.com/office/powerpoint/2010/main" val="3866078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45060-B748-0D47-BBE6-419DC3FF3BAA}"/>
              </a:ext>
            </a:extLst>
          </p:cNvPr>
          <p:cNvSpPr>
            <a:spLocks noGrp="1"/>
          </p:cNvSpPr>
          <p:nvPr>
            <p:ph type="title"/>
          </p:nvPr>
        </p:nvSpPr>
        <p:spPr>
          <a:xfrm>
            <a:off x="233199" y="93620"/>
            <a:ext cx="10515600" cy="662782"/>
          </a:xfrm>
        </p:spPr>
        <p:txBody>
          <a:bodyPr>
            <a:normAutofit/>
          </a:bodyPr>
          <a:lstStyle/>
          <a:p>
            <a:r>
              <a:rPr lang="en-US" sz="3200" dirty="0"/>
              <a:t>Ocean heat content estimated from CERES measurements</a:t>
            </a:r>
          </a:p>
        </p:txBody>
      </p:sp>
      <p:pic>
        <p:nvPicPr>
          <p:cNvPr id="19" name="slide6_planetary_heat_uptake.mp4" descr="slide6_planetary_heat_uptake.mp4">
            <a:hlinkClick r:id="" action="ppaction://media"/>
            <a:extLst>
              <a:ext uri="{FF2B5EF4-FFF2-40B4-BE49-F238E27FC236}">
                <a16:creationId xmlns:a16="http://schemas.microsoft.com/office/drawing/2014/main" id="{E28B32C5-A733-9E40-B20A-3B566DB0995A}"/>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071397" y="756402"/>
            <a:ext cx="7735146" cy="4350738"/>
          </a:xfrm>
        </p:spPr>
      </p:pic>
      <p:sp>
        <p:nvSpPr>
          <p:cNvPr id="7" name="TextBox 4">
            <a:extLst>
              <a:ext uri="{FF2B5EF4-FFF2-40B4-BE49-F238E27FC236}">
                <a16:creationId xmlns:a16="http://schemas.microsoft.com/office/drawing/2014/main" id="{24F6009E-BCD0-7041-ACDF-29E84B1E2CA3}"/>
              </a:ext>
            </a:extLst>
          </p:cNvPr>
          <p:cNvSpPr txBox="1"/>
          <p:nvPr/>
        </p:nvSpPr>
        <p:spPr>
          <a:xfrm>
            <a:off x="233199" y="5545354"/>
            <a:ext cx="7037008" cy="830997"/>
          </a:xfrm>
          <a:prstGeom prst="rect">
            <a:avLst/>
          </a:prstGeom>
          <a:noFill/>
        </p:spPr>
        <p:style>
          <a:lnRef idx="0">
            <a:scrgbClr r="0" g="0" b="0"/>
          </a:lnRef>
          <a:fillRef idx="0">
            <a:scrgbClr r="0" g="0" b="0"/>
          </a:fillRef>
          <a:effectRef idx="0">
            <a:scrgbClr r="0" g="0" b="0"/>
          </a:effectRef>
          <a:fontRef idx="major"/>
        </p:style>
        <p:txBody>
          <a:bodyPr rot="0" spcFirstLastPara="0" vert="horz" wrap="square" lIns="91440" tIns="45720" rIns="91440" bIns="45720" numCol="1" spcCol="0" rtlCol="0" fromWordArt="0" anchor="t" anchorCtr="0" forceAA="0" compatLnSpc="1">
            <a:prstTxWarp prst="textNoShape">
              <a:avLst/>
            </a:prstTxWarp>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1200" dirty="0">
                <a:solidFill>
                  <a:srgbClr val="0070C0"/>
                </a:solidFill>
                <a:latin typeface="Avenir Next" panose="020B0503020202020204" pitchFamily="34" charset="0"/>
                <a:hlinkClick r:id="rId6">
                  <a:extLst>
                    <a:ext uri="{A12FA001-AC4F-418D-AE19-62706E023703}">
                      <ahyp:hlinkClr xmlns:ahyp="http://schemas.microsoft.com/office/drawing/2018/hyperlinkcolor" val="tx"/>
                    </a:ext>
                  </a:extLst>
                </a:hlinkClick>
              </a:rPr>
              <a:t>https://agupubs.onlinelibrary.wiley.com/doi/full/10.1029/2019GL086705</a:t>
            </a:r>
            <a:endParaRPr lang="en-US" sz="1200" dirty="0">
              <a:solidFill>
                <a:srgbClr val="0070C0"/>
              </a:solidFill>
              <a:latin typeface="Avenir Next" panose="020B0503020202020204" pitchFamily="34" charset="0"/>
              <a:cs typeface="Calibri"/>
            </a:endParaRPr>
          </a:p>
          <a:p>
            <a:endParaRPr lang="en-US" sz="1200" dirty="0">
              <a:solidFill>
                <a:srgbClr val="0070C0"/>
              </a:solidFill>
              <a:latin typeface="Avenir Next" panose="020B0503020202020204" pitchFamily="34" charset="0"/>
              <a:ea typeface="+mn-lt"/>
              <a:cs typeface="+mn-lt"/>
            </a:endParaRPr>
          </a:p>
          <a:p>
            <a:r>
              <a:rPr lang="en-US" sz="1200" dirty="0">
                <a:solidFill>
                  <a:srgbClr val="0070C0"/>
                </a:solidFill>
                <a:latin typeface="Avenir Next" panose="020B0503020202020204" pitchFamily="34" charset="0"/>
                <a:ea typeface="+mn-lt"/>
                <a:cs typeface="+mn-lt"/>
              </a:rPr>
              <a:t>“Earth’s Energy Imbalance: Confirmation and Implications” and available from </a:t>
            </a:r>
            <a:endParaRPr lang="en-US" sz="1200" dirty="0">
              <a:solidFill>
                <a:srgbClr val="0070C0"/>
              </a:solidFill>
              <a:latin typeface="Avenir Next" panose="020B0503020202020204" pitchFamily="34" charset="0"/>
              <a:cs typeface="Calibri"/>
            </a:endParaRPr>
          </a:p>
          <a:p>
            <a:r>
              <a:rPr lang="en-US" sz="1200" dirty="0">
                <a:solidFill>
                  <a:srgbClr val="0070C0"/>
                </a:solidFill>
                <a:latin typeface="Avenir Next" panose="020B0503020202020204" pitchFamily="34" charset="0"/>
                <a:ea typeface="+mn-lt"/>
                <a:cs typeface="+mn-lt"/>
                <a:hlinkClick r:id="rId7">
                  <a:extLst>
                    <a:ext uri="{A12FA001-AC4F-418D-AE19-62706E023703}">
                      <ahyp:hlinkClr xmlns:ahyp="http://schemas.microsoft.com/office/drawing/2018/hyperlinkcolor" val="tx"/>
                    </a:ext>
                  </a:extLst>
                </a:hlinkClick>
              </a:rPr>
              <a:t>https://science.sciencemag.org/content/308/5727/1431</a:t>
            </a:r>
            <a:r>
              <a:rPr lang="en-US" sz="1200" dirty="0">
                <a:solidFill>
                  <a:srgbClr val="0070C0"/>
                </a:solidFill>
                <a:latin typeface="Avenir Next" panose="020B0503020202020204" pitchFamily="34" charset="0"/>
                <a:ea typeface="+mn-lt"/>
                <a:cs typeface="+mn-lt"/>
              </a:rPr>
              <a:t> </a:t>
            </a:r>
            <a:endParaRPr lang="en-US" sz="1200" dirty="0">
              <a:solidFill>
                <a:srgbClr val="0070C0"/>
              </a:solidFill>
              <a:latin typeface="Avenir Next" panose="020B0503020202020204" pitchFamily="34" charset="0"/>
              <a:cs typeface="Calibri"/>
            </a:endParaRPr>
          </a:p>
        </p:txBody>
      </p:sp>
      <p:sp>
        <p:nvSpPr>
          <p:cNvPr id="3" name="TextBox 2">
            <a:extLst>
              <a:ext uri="{FF2B5EF4-FFF2-40B4-BE49-F238E27FC236}">
                <a16:creationId xmlns:a16="http://schemas.microsoft.com/office/drawing/2014/main" id="{F507DE77-2E38-E01A-8CAD-5BB02C60050C}"/>
              </a:ext>
            </a:extLst>
          </p:cNvPr>
          <p:cNvSpPr txBox="1"/>
          <p:nvPr/>
        </p:nvSpPr>
        <p:spPr>
          <a:xfrm>
            <a:off x="9318172" y="1676400"/>
            <a:ext cx="2514600" cy="2585323"/>
          </a:xfrm>
          <a:prstGeom prst="rect">
            <a:avLst/>
          </a:prstGeom>
          <a:noFill/>
        </p:spPr>
        <p:txBody>
          <a:bodyPr wrap="square" rtlCol="0">
            <a:spAutoFit/>
          </a:bodyPr>
          <a:lstStyle/>
          <a:p>
            <a:r>
              <a:rPr lang="en-US" dirty="0"/>
              <a:t>Ocean heat content is an integration of net top-of-atmosphere radiative flux with time.</a:t>
            </a:r>
          </a:p>
          <a:p>
            <a:endParaRPr lang="en-US" dirty="0"/>
          </a:p>
          <a:p>
            <a:r>
              <a:rPr lang="en-US" dirty="0"/>
              <a:t>The trend of Earth energy imbalance is the second derivative of ocean heat content.</a:t>
            </a:r>
          </a:p>
        </p:txBody>
      </p:sp>
    </p:spTree>
    <p:extLst>
      <p:ext uri="{BB962C8B-B14F-4D97-AF65-F5344CB8AC3E}">
        <p14:creationId xmlns:p14="http://schemas.microsoft.com/office/powerpoint/2010/main" val="1269833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000"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9"/>
                </p:tgtEl>
              </p:cMediaNode>
            </p:video>
            <p:seq concurrent="1" nextAc="seek">
              <p:cTn id="8" restart="whenNotActive" fill="hold" evtFilter="cancelBubble" nodeType="interactiveSeq">
                <p:stCondLst>
                  <p:cond evt="onClick" delay="0">
                    <p:tgtEl>
                      <p:spTgt spid="1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9"/>
                                        </p:tgtEl>
                                      </p:cBhvr>
                                    </p:cmd>
                                  </p:childTnLst>
                                </p:cTn>
                              </p:par>
                            </p:childTnLst>
                          </p:cTn>
                        </p:par>
                      </p:childTnLst>
                    </p:cTn>
                  </p:par>
                </p:childTnLst>
              </p:cTn>
              <p:nextCondLst>
                <p:cond evt="onClick" delay="0">
                  <p:tgtEl>
                    <p:spTgt spid="19"/>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493B20-7B15-4B78-7299-111F5BCB21B0}"/>
              </a:ext>
            </a:extLst>
          </p:cNvPr>
          <p:cNvSpPr>
            <a:spLocks noGrp="1"/>
          </p:cNvSpPr>
          <p:nvPr>
            <p:ph type="title"/>
          </p:nvPr>
        </p:nvSpPr>
        <p:spPr>
          <a:xfrm>
            <a:off x="187444" y="157945"/>
            <a:ext cx="11612670" cy="1075368"/>
          </a:xfrm>
        </p:spPr>
        <p:txBody>
          <a:bodyPr>
            <a:normAutofit fontScale="90000"/>
          </a:bodyPr>
          <a:lstStyle/>
          <a:p>
            <a:r>
              <a:rPr lang="en-US" sz="3600" dirty="0"/>
              <a:t>Time series of annual global mean net top-of-atmosphere radiative flux (red)</a:t>
            </a:r>
          </a:p>
        </p:txBody>
      </p:sp>
      <p:pic>
        <p:nvPicPr>
          <p:cNvPr id="5" name="Picture 4">
            <a:extLst>
              <a:ext uri="{FF2B5EF4-FFF2-40B4-BE49-F238E27FC236}">
                <a16:creationId xmlns:a16="http://schemas.microsoft.com/office/drawing/2014/main" id="{D600BD79-D37B-BEB8-3F0F-8CAAB80F9D44}"/>
              </a:ext>
            </a:extLst>
          </p:cNvPr>
          <p:cNvPicPr>
            <a:picLocks noChangeAspect="1"/>
          </p:cNvPicPr>
          <p:nvPr/>
        </p:nvPicPr>
        <p:blipFill>
          <a:blip r:embed="rId2"/>
          <a:stretch>
            <a:fillRect/>
          </a:stretch>
        </p:blipFill>
        <p:spPr>
          <a:xfrm>
            <a:off x="1877003" y="870857"/>
            <a:ext cx="6173766" cy="4874914"/>
          </a:xfrm>
          <a:prstGeom prst="rect">
            <a:avLst/>
          </a:prstGeom>
        </p:spPr>
      </p:pic>
      <p:sp>
        <p:nvSpPr>
          <p:cNvPr id="6" name="TextBox 5">
            <a:extLst>
              <a:ext uri="{FF2B5EF4-FFF2-40B4-BE49-F238E27FC236}">
                <a16:creationId xmlns:a16="http://schemas.microsoft.com/office/drawing/2014/main" id="{07057769-5F9A-B423-2AFA-F9054320E7EB}"/>
              </a:ext>
            </a:extLst>
          </p:cNvPr>
          <p:cNvSpPr txBox="1"/>
          <p:nvPr/>
        </p:nvSpPr>
        <p:spPr>
          <a:xfrm>
            <a:off x="1990880" y="5745771"/>
            <a:ext cx="8935395" cy="923330"/>
          </a:xfrm>
          <a:prstGeom prst="rect">
            <a:avLst/>
          </a:prstGeom>
          <a:noFill/>
        </p:spPr>
        <p:txBody>
          <a:bodyPr wrap="none" rtlCol="0">
            <a:spAutoFit/>
          </a:bodyPr>
          <a:lstStyle/>
          <a:p>
            <a:r>
              <a:rPr lang="en-US" dirty="0"/>
              <a:t>Annual variabilities derived from two different methods agree very well.</a:t>
            </a:r>
          </a:p>
          <a:p>
            <a:r>
              <a:rPr lang="en-US" dirty="0"/>
              <a:t>Net top of atmosphere radiative flux is changing at the rate of 0.5±0.3 Wm</a:t>
            </a:r>
            <a:r>
              <a:rPr lang="en-US" baseline="30000" dirty="0"/>
              <a:t>-2</a:t>
            </a:r>
            <a:r>
              <a:rPr lang="en-US" dirty="0"/>
              <a:t> decade</a:t>
            </a:r>
            <a:r>
              <a:rPr lang="en-US" baseline="30000" dirty="0"/>
              <a:t>-1</a:t>
            </a:r>
          </a:p>
          <a:p>
            <a:r>
              <a:rPr lang="en-US" dirty="0"/>
              <a:t>If the rate continues, energy imbalance will be twice as large as the current value in 20 years. </a:t>
            </a:r>
          </a:p>
        </p:txBody>
      </p:sp>
      <p:sp>
        <p:nvSpPr>
          <p:cNvPr id="2" name="TextBox 1">
            <a:extLst>
              <a:ext uri="{FF2B5EF4-FFF2-40B4-BE49-F238E27FC236}">
                <a16:creationId xmlns:a16="http://schemas.microsoft.com/office/drawing/2014/main" id="{8C752B54-44FF-4580-8898-D963932DEE24}"/>
              </a:ext>
            </a:extLst>
          </p:cNvPr>
          <p:cNvSpPr txBox="1"/>
          <p:nvPr/>
        </p:nvSpPr>
        <p:spPr>
          <a:xfrm>
            <a:off x="8142515" y="3131507"/>
            <a:ext cx="3769738" cy="1200329"/>
          </a:xfrm>
          <a:prstGeom prst="rect">
            <a:avLst/>
          </a:prstGeom>
          <a:noFill/>
        </p:spPr>
        <p:txBody>
          <a:bodyPr wrap="square" rtlCol="0">
            <a:spAutoFit/>
          </a:bodyPr>
          <a:lstStyle/>
          <a:p>
            <a:r>
              <a:rPr lang="en-US" dirty="0"/>
              <a:t>Inter annual variability and trend derived from CERES observations and in situ ocean temperature, sea ice, etc. measurements are independent. </a:t>
            </a:r>
          </a:p>
        </p:txBody>
      </p:sp>
      <p:grpSp>
        <p:nvGrpSpPr>
          <p:cNvPr id="8" name="Group 7">
            <a:extLst>
              <a:ext uri="{FF2B5EF4-FFF2-40B4-BE49-F238E27FC236}">
                <a16:creationId xmlns:a16="http://schemas.microsoft.com/office/drawing/2014/main" id="{3E999593-3834-6C40-95F7-99EB6DA5AFB3}"/>
              </a:ext>
            </a:extLst>
          </p:cNvPr>
          <p:cNvGrpSpPr/>
          <p:nvPr/>
        </p:nvGrpSpPr>
        <p:grpSpPr>
          <a:xfrm>
            <a:off x="8142514" y="1075368"/>
            <a:ext cx="3657600" cy="1676400"/>
            <a:chOff x="8142514" y="1075368"/>
            <a:chExt cx="3657600" cy="1676400"/>
          </a:xfrm>
        </p:grpSpPr>
        <p:pic>
          <p:nvPicPr>
            <p:cNvPr id="7" name="Picture 6">
              <a:extLst>
                <a:ext uri="{FF2B5EF4-FFF2-40B4-BE49-F238E27FC236}">
                  <a16:creationId xmlns:a16="http://schemas.microsoft.com/office/drawing/2014/main" id="{362AD4DF-10A9-33B9-B723-FB09B7A679D9}"/>
                </a:ext>
              </a:extLst>
            </p:cNvPr>
            <p:cNvPicPr>
              <a:picLocks noChangeAspect="1"/>
            </p:cNvPicPr>
            <p:nvPr/>
          </p:nvPicPr>
          <p:blipFill>
            <a:blip r:embed="rId3"/>
            <a:stretch>
              <a:fillRect/>
            </a:stretch>
          </p:blipFill>
          <p:spPr>
            <a:xfrm>
              <a:off x="8142514" y="1075368"/>
              <a:ext cx="3657600" cy="1676400"/>
            </a:xfrm>
            <a:prstGeom prst="rect">
              <a:avLst/>
            </a:prstGeom>
          </p:spPr>
        </p:pic>
        <p:sp>
          <p:nvSpPr>
            <p:cNvPr id="3" name="Rectangle 2">
              <a:extLst>
                <a:ext uri="{FF2B5EF4-FFF2-40B4-BE49-F238E27FC236}">
                  <a16:creationId xmlns:a16="http://schemas.microsoft.com/office/drawing/2014/main" id="{7F6628C2-61B3-9108-C8E7-CCC7FA7720D0}"/>
                </a:ext>
              </a:extLst>
            </p:cNvPr>
            <p:cNvSpPr/>
            <p:nvPr/>
          </p:nvSpPr>
          <p:spPr>
            <a:xfrm>
              <a:off x="8142514" y="2379945"/>
              <a:ext cx="3657600" cy="26730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55738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A39AA7-EB4D-89BC-9CAE-657F597B7D1D}"/>
              </a:ext>
            </a:extLst>
          </p:cNvPr>
          <p:cNvSpPr>
            <a:spLocks noGrp="1"/>
          </p:cNvSpPr>
          <p:nvPr>
            <p:ph type="title"/>
          </p:nvPr>
        </p:nvSpPr>
        <p:spPr>
          <a:xfrm>
            <a:off x="838200" y="365126"/>
            <a:ext cx="10515600" cy="745218"/>
          </a:xfrm>
        </p:spPr>
        <p:txBody>
          <a:bodyPr/>
          <a:lstStyle/>
          <a:p>
            <a:r>
              <a:rPr lang="en-US" dirty="0"/>
              <a:t>Conclusions</a:t>
            </a:r>
          </a:p>
        </p:txBody>
      </p:sp>
      <p:sp>
        <p:nvSpPr>
          <p:cNvPr id="4" name="Content Placeholder 3">
            <a:extLst>
              <a:ext uri="{FF2B5EF4-FFF2-40B4-BE49-F238E27FC236}">
                <a16:creationId xmlns:a16="http://schemas.microsoft.com/office/drawing/2014/main" id="{A20270FD-2C43-F3B9-BCB4-6D44DD2272ED}"/>
              </a:ext>
            </a:extLst>
          </p:cNvPr>
          <p:cNvSpPr>
            <a:spLocks noGrp="1"/>
          </p:cNvSpPr>
          <p:nvPr>
            <p:ph idx="1"/>
          </p:nvPr>
        </p:nvSpPr>
        <p:spPr>
          <a:xfrm>
            <a:off x="838200" y="1251856"/>
            <a:ext cx="10515600" cy="5072743"/>
          </a:xfrm>
        </p:spPr>
        <p:txBody>
          <a:bodyPr>
            <a:normAutofit/>
          </a:bodyPr>
          <a:lstStyle/>
          <a:p>
            <a:pPr marL="285750" indent="-285750">
              <a:buFont typeface="Arial" panose="020B0604020202020204" pitchFamily="34" charset="0"/>
              <a:buChar char="•"/>
            </a:pPr>
            <a:r>
              <a:rPr lang="en-US" sz="2800" dirty="0"/>
              <a:t>NASA is observing earth radiation budget by CERES instruments since March 2000.</a:t>
            </a:r>
          </a:p>
          <a:p>
            <a:pPr marL="285750" indent="-285750">
              <a:buFont typeface="Arial" panose="020B0604020202020204" pitchFamily="34" charset="0"/>
              <a:buChar char="•"/>
            </a:pPr>
            <a:r>
              <a:rPr lang="en-US" sz="2800" dirty="0"/>
              <a:t>CERES instruments capture changes that influence radiation.</a:t>
            </a:r>
          </a:p>
          <a:p>
            <a:pPr marL="285750" indent="-285750">
              <a:buFont typeface="Arial" panose="020B0604020202020204" pitchFamily="34" charset="0"/>
              <a:buChar char="•"/>
            </a:pPr>
            <a:r>
              <a:rPr lang="en-US" sz="2800" dirty="0"/>
              <a:t>Frequency of large forest fire that influence clear-sky downward shortwave irradiance at a global scale is increasing.</a:t>
            </a:r>
          </a:p>
          <a:p>
            <a:pPr marL="285750" indent="-285750">
              <a:buFont typeface="Arial" panose="020B0604020202020204" pitchFamily="34" charset="0"/>
              <a:buChar char="•"/>
            </a:pPr>
            <a:r>
              <a:rPr lang="en-US" sz="2800" dirty="0"/>
              <a:t>Earth’s energy imbalance at the top-of-atmosphere is energy input to Earth’s climate system.</a:t>
            </a:r>
          </a:p>
          <a:p>
            <a:pPr marL="285750" indent="-285750">
              <a:buFont typeface="Arial" panose="020B0604020202020204" pitchFamily="34" charset="0"/>
              <a:buChar char="•"/>
            </a:pPr>
            <a:r>
              <a:rPr lang="en-US" sz="2800" dirty="0"/>
              <a:t>Both satellite and in situ observations show doubling of Earth’s energy imbalance from 2005 to 2019.</a:t>
            </a:r>
          </a:p>
        </p:txBody>
      </p:sp>
    </p:spTree>
    <p:extLst>
      <p:ext uri="{BB962C8B-B14F-4D97-AF65-F5344CB8AC3E}">
        <p14:creationId xmlns:p14="http://schemas.microsoft.com/office/powerpoint/2010/main" val="2254990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9FA24-3DBA-6577-71A4-FA15C284297F}"/>
              </a:ext>
            </a:extLst>
          </p:cNvPr>
          <p:cNvSpPr>
            <a:spLocks noGrp="1"/>
          </p:cNvSpPr>
          <p:nvPr>
            <p:ph type="title"/>
          </p:nvPr>
        </p:nvSpPr>
        <p:spPr>
          <a:xfrm>
            <a:off x="423275" y="89552"/>
            <a:ext cx="5399762" cy="1325563"/>
          </a:xfrm>
        </p:spPr>
        <p:txBody>
          <a:bodyPr>
            <a:normAutofit fontScale="90000"/>
          </a:bodyPr>
          <a:lstStyle/>
          <a:p>
            <a:r>
              <a:rPr lang="en-US" dirty="0"/>
              <a:t>Contribution to Earth Energy Imbalance trend</a:t>
            </a:r>
          </a:p>
        </p:txBody>
      </p:sp>
      <p:pic>
        <p:nvPicPr>
          <p:cNvPr id="3" name="Picture 2">
            <a:extLst>
              <a:ext uri="{FF2B5EF4-FFF2-40B4-BE49-F238E27FC236}">
                <a16:creationId xmlns:a16="http://schemas.microsoft.com/office/drawing/2014/main" id="{FE77B544-1D3E-421B-6EE2-572851BE50EC}"/>
              </a:ext>
            </a:extLst>
          </p:cNvPr>
          <p:cNvPicPr>
            <a:picLocks noChangeAspect="1"/>
          </p:cNvPicPr>
          <p:nvPr/>
        </p:nvPicPr>
        <p:blipFill>
          <a:blip r:embed="rId2"/>
          <a:stretch>
            <a:fillRect/>
          </a:stretch>
        </p:blipFill>
        <p:spPr>
          <a:xfrm>
            <a:off x="5823037" y="355601"/>
            <a:ext cx="5751012" cy="6137274"/>
          </a:xfrm>
          <a:prstGeom prst="rect">
            <a:avLst/>
          </a:prstGeom>
        </p:spPr>
      </p:pic>
      <p:sp>
        <p:nvSpPr>
          <p:cNvPr id="4" name="TextBox 3">
            <a:extLst>
              <a:ext uri="{FF2B5EF4-FFF2-40B4-BE49-F238E27FC236}">
                <a16:creationId xmlns:a16="http://schemas.microsoft.com/office/drawing/2014/main" id="{598AA921-FBE9-A031-79CE-CFD2065BCF25}"/>
              </a:ext>
            </a:extLst>
          </p:cNvPr>
          <p:cNvSpPr txBox="1"/>
          <p:nvPr/>
        </p:nvSpPr>
        <p:spPr>
          <a:xfrm>
            <a:off x="520613" y="1413136"/>
            <a:ext cx="5205086" cy="5355312"/>
          </a:xfrm>
          <a:prstGeom prst="rect">
            <a:avLst/>
          </a:prstGeom>
          <a:noFill/>
        </p:spPr>
        <p:txBody>
          <a:bodyPr wrap="square" rtlCol="0">
            <a:spAutoFit/>
          </a:bodyPr>
          <a:lstStyle/>
          <a:p>
            <a:r>
              <a:rPr lang="en-US" dirty="0"/>
              <a:t>The contribution depends on region</a:t>
            </a:r>
          </a:p>
          <a:p>
            <a:r>
              <a:rPr lang="en-US" b="1" dirty="0"/>
              <a:t>Cloud cover</a:t>
            </a:r>
            <a:r>
              <a:rPr lang="en-US" dirty="0"/>
              <a:t>: e.g. low-level clouds are influenced by sea surface temperature increases</a:t>
            </a:r>
          </a:p>
          <a:p>
            <a:endParaRPr lang="en-US" dirty="0"/>
          </a:p>
          <a:p>
            <a:r>
              <a:rPr lang="en-US" b="1" dirty="0"/>
              <a:t>Surface</a:t>
            </a:r>
            <a:r>
              <a:rPr lang="en-US" dirty="0"/>
              <a:t>: Sea ice extent and snow over land</a:t>
            </a:r>
          </a:p>
          <a:p>
            <a:endParaRPr lang="en-US" dirty="0"/>
          </a:p>
          <a:p>
            <a:r>
              <a:rPr lang="en-US" b="1" dirty="0"/>
              <a:t>Temperature</a:t>
            </a:r>
            <a:r>
              <a:rPr lang="en-US" dirty="0"/>
              <a:t>: Increasing temperature reduces the imbalance</a:t>
            </a:r>
          </a:p>
          <a:p>
            <a:endParaRPr lang="en-US" dirty="0"/>
          </a:p>
          <a:p>
            <a:r>
              <a:rPr lang="en-US" b="1" dirty="0"/>
              <a:t>Other</a:t>
            </a:r>
            <a:r>
              <a:rPr lang="en-US" dirty="0"/>
              <a:t>: e.g. increasing CO2 concentration reduces longwave emission to space.</a:t>
            </a:r>
          </a:p>
          <a:p>
            <a:endParaRPr lang="en-US" dirty="0"/>
          </a:p>
          <a:p>
            <a:r>
              <a:rPr lang="en-US" b="1" dirty="0"/>
              <a:t>Water vapor</a:t>
            </a:r>
            <a:r>
              <a:rPr lang="en-US" dirty="0"/>
              <a:t>: increasing water vapor amount associated with a temperature increase increases absorption of solar radiation and reduces longwave emission to space.</a:t>
            </a:r>
          </a:p>
          <a:p>
            <a:endParaRPr lang="en-US" dirty="0"/>
          </a:p>
          <a:p>
            <a:r>
              <a:rPr lang="en-US" b="1" dirty="0"/>
              <a:t>Aerosols</a:t>
            </a:r>
            <a:r>
              <a:rPr lang="en-US" dirty="0"/>
              <a:t>: decreasing aerosol loading increases absorption of </a:t>
            </a:r>
            <a:r>
              <a:rPr lang="en-US"/>
              <a:t>solar radiation</a:t>
            </a:r>
            <a:endParaRPr lang="en-US" dirty="0"/>
          </a:p>
        </p:txBody>
      </p:sp>
    </p:spTree>
    <p:extLst>
      <p:ext uri="{BB962C8B-B14F-4D97-AF65-F5344CB8AC3E}">
        <p14:creationId xmlns:p14="http://schemas.microsoft.com/office/powerpoint/2010/main" val="11002459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433</TotalTime>
  <Words>742</Words>
  <Application>Microsoft Macintosh PowerPoint</Application>
  <PresentationFormat>Widescreen</PresentationFormat>
  <Paragraphs>81</Paragraphs>
  <Slides>11</Slides>
  <Notes>2</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Avenir Next</vt:lpstr>
      <vt:lpstr>Calibri</vt:lpstr>
      <vt:lpstr>Calibri Light</vt:lpstr>
      <vt:lpstr>Office Theme</vt:lpstr>
      <vt:lpstr>Observing Earth radiation budget</vt:lpstr>
      <vt:lpstr>Energy diagram of Earth’s climate system</vt:lpstr>
      <vt:lpstr>NET TOA and surface radiative fluxes July 2005 to June 2015 mean</vt:lpstr>
      <vt:lpstr>Earth energy budget observations by CERES (Clouds and the Earth’s Radiant Energy System) instruments</vt:lpstr>
      <vt:lpstr>Global monthly surface clear-sky downward shortwave anomalies</vt:lpstr>
      <vt:lpstr>PowerPoint Presentation</vt:lpstr>
      <vt:lpstr>Inventory of absorbed energy by Earth</vt:lpstr>
      <vt:lpstr>Ocean heat content estimated from CERES measurements</vt:lpstr>
      <vt:lpstr>Time series of annual global mean net top-of-atmosphere radiative flux (red)</vt:lpstr>
      <vt:lpstr>Conclusions</vt:lpstr>
      <vt:lpstr>Contribution to Earth Energy Imbalance trend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Satellite and ocean data reveal marked increase in Earth’s heating rate</dc:title>
  <dc:creator>Kato, Seiji (LARC-E302)</dc:creator>
  <cp:lastModifiedBy>Kato, Seiji (LARC-E302)</cp:lastModifiedBy>
  <cp:revision>31</cp:revision>
  <dcterms:created xsi:type="dcterms:W3CDTF">2023-06-26T20:07:47Z</dcterms:created>
  <dcterms:modified xsi:type="dcterms:W3CDTF">2023-06-30T20:18:36Z</dcterms:modified>
</cp:coreProperties>
</file>