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338_7B76EAA3.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3" r:id="rId5"/>
    <p:sldMasterId id="2147483657" r:id="rId6"/>
  </p:sldMasterIdLst>
  <p:notesMasterIdLst>
    <p:notesMasterId r:id="rId54"/>
  </p:notesMasterIdLst>
  <p:sldIdLst>
    <p:sldId id="4904" r:id="rId7"/>
    <p:sldId id="283" r:id="rId8"/>
    <p:sldId id="19334" r:id="rId9"/>
    <p:sldId id="19335" r:id="rId10"/>
    <p:sldId id="19341" r:id="rId11"/>
    <p:sldId id="19308" r:id="rId12"/>
    <p:sldId id="3775" r:id="rId13"/>
    <p:sldId id="19336" r:id="rId14"/>
    <p:sldId id="19326" r:id="rId15"/>
    <p:sldId id="4922" r:id="rId16"/>
    <p:sldId id="806" r:id="rId17"/>
    <p:sldId id="835" r:id="rId18"/>
    <p:sldId id="281" r:id="rId19"/>
    <p:sldId id="990" r:id="rId20"/>
    <p:sldId id="805" r:id="rId21"/>
    <p:sldId id="19379" r:id="rId22"/>
    <p:sldId id="4933" r:id="rId23"/>
    <p:sldId id="4930" r:id="rId24"/>
    <p:sldId id="4943" r:id="rId25"/>
    <p:sldId id="4935" r:id="rId26"/>
    <p:sldId id="4939" r:id="rId27"/>
    <p:sldId id="4937" r:id="rId28"/>
    <p:sldId id="4941" r:id="rId29"/>
    <p:sldId id="4944" r:id="rId30"/>
    <p:sldId id="4932" r:id="rId31"/>
    <p:sldId id="4920" r:id="rId32"/>
    <p:sldId id="4923" r:id="rId33"/>
    <p:sldId id="4946" r:id="rId34"/>
    <p:sldId id="4924" r:id="rId35"/>
    <p:sldId id="4921" r:id="rId36"/>
    <p:sldId id="4919" r:id="rId37"/>
    <p:sldId id="19375" r:id="rId38"/>
    <p:sldId id="4927" r:id="rId39"/>
    <p:sldId id="4913" r:id="rId40"/>
    <p:sldId id="4945" r:id="rId41"/>
    <p:sldId id="19381" r:id="rId42"/>
    <p:sldId id="19378" r:id="rId43"/>
    <p:sldId id="4931" r:id="rId44"/>
    <p:sldId id="430" r:id="rId45"/>
    <p:sldId id="408" r:id="rId46"/>
    <p:sldId id="410" r:id="rId47"/>
    <p:sldId id="415" r:id="rId48"/>
    <p:sldId id="416" r:id="rId49"/>
    <p:sldId id="412" r:id="rId50"/>
    <p:sldId id="432" r:id="rId51"/>
    <p:sldId id="418" r:id="rId52"/>
    <p:sldId id="440"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56" userDrawn="1">
          <p15:clr>
            <a:srgbClr val="A4A3A4"/>
          </p15:clr>
        </p15:guide>
        <p15:guide id="2" pos="13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31BE27-F8D2-03B5-3926-1FAD6576E19F}" name="Stephens, Chad L. (LARC-D318)" initials="SCL(D" userId="S::clstephe@ndc.nasa.gov::e6e69f54-a855-458a-a29b-72dd4b3fc04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ED7D31"/>
    <a:srgbClr val="FFFFFF"/>
    <a:srgbClr val="C1FFA6"/>
    <a:srgbClr val="E1EEFF"/>
    <a:srgbClr val="FE4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900947-BA34-D043-A058-578281EF8597}" v="303" dt="2023-07-04T14:25:34.8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53"/>
    <p:restoredTop sz="80894" autoAdjust="0"/>
  </p:normalViewPr>
  <p:slideViewPr>
    <p:cSldViewPr snapToGrid="0">
      <p:cViewPr varScale="1">
        <p:scale>
          <a:sx n="111" d="100"/>
          <a:sy n="111" d="100"/>
        </p:scale>
        <p:origin x="224" y="320"/>
      </p:cViewPr>
      <p:guideLst>
        <p:guide orient="horz" pos="3456"/>
        <p:guide pos="13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8/10/relationships/authors" Target="authors.xml"/></Relationships>
</file>

<file path=ppt/comments/modernComment_1338_7B76EAA3.xml><?xml version="1.0" encoding="utf-8"?>
<p188:cmLst xmlns:a="http://schemas.openxmlformats.org/drawingml/2006/main" xmlns:r="http://schemas.openxmlformats.org/officeDocument/2006/relationships" xmlns:p188="http://schemas.microsoft.com/office/powerpoint/2018/8/main">
  <p188:cm id="{2CFDAB7A-6D88-48A2-B349-FD7045E435F4}" authorId="{C931BE27-F8D2-03B5-3926-1FAD6576E19F}" created="2023-06-28T16:58:20.435">
    <pc:sldMkLst xmlns:pc="http://schemas.microsoft.com/office/powerpoint/2013/main/command">
      <pc:docMk/>
      <pc:sldMk cId="2071390883" sldId="4920"/>
    </pc:sldMkLst>
    <p188:txBody>
      <a:bodyPr/>
      <a:lstStyle/>
      <a:p>
        <a:r>
          <a:rPr lang="en-US"/>
          <a:t>Remove the specific reference to SAA numbers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D02AA-959E-C04D-8BD5-F11D4BB2302A}" type="datetimeFigureOut">
              <a:rPr lang="en-US" smtClean="0"/>
              <a:t>7/4/23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46F22-35C6-2E41-84EF-A1DDCCEDE119}" type="slidenum">
              <a:rPr lang="en-US" smtClean="0"/>
              <a:t>‹#›</a:t>
            </a:fld>
            <a:endParaRPr lang="en-US"/>
          </a:p>
        </p:txBody>
      </p:sp>
    </p:spTree>
    <p:extLst>
      <p:ext uri="{BB962C8B-B14F-4D97-AF65-F5344CB8AC3E}">
        <p14:creationId xmlns:p14="http://schemas.microsoft.com/office/powerpoint/2010/main" val="4012763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83" name="Shape 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9386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effectLst/>
            </a:endParaRPr>
          </a:p>
        </p:txBody>
      </p:sp>
      <p:sp>
        <p:nvSpPr>
          <p:cNvPr id="4" name="Slide Number Placeholder 3"/>
          <p:cNvSpPr>
            <a:spLocks noGrp="1"/>
          </p:cNvSpPr>
          <p:nvPr>
            <p:ph type="sldNum" sz="quarter" idx="5"/>
          </p:nvPr>
        </p:nvSpPr>
        <p:spPr/>
        <p:txBody>
          <a:bodyPr/>
          <a:lstStyle/>
          <a:p>
            <a:fld id="{ED7AC3E4-16F0-4F23-905C-35E831C63A3F}" type="slidenum">
              <a:rPr lang="en-US" smtClean="0"/>
              <a:t>2</a:t>
            </a:fld>
            <a:endParaRPr lang="en-US"/>
          </a:p>
        </p:txBody>
      </p:sp>
    </p:spTree>
    <p:extLst>
      <p:ext uri="{BB962C8B-B14F-4D97-AF65-F5344CB8AC3E}">
        <p14:creationId xmlns:p14="http://schemas.microsoft.com/office/powerpoint/2010/main" val="2893495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noStrike" dirty="0"/>
          </a:p>
        </p:txBody>
      </p:sp>
      <p:sp>
        <p:nvSpPr>
          <p:cNvPr id="4" name="Slide Number Placeholder 3"/>
          <p:cNvSpPr>
            <a:spLocks noGrp="1"/>
          </p:cNvSpPr>
          <p:nvPr>
            <p:ph type="sldNum" sz="quarter" idx="5"/>
          </p:nvPr>
        </p:nvSpPr>
        <p:spPr/>
        <p:txBody>
          <a:bodyPr/>
          <a:lstStyle/>
          <a:p>
            <a:fld id="{ED7AC3E4-16F0-4F23-905C-35E831C63A3F}" type="slidenum">
              <a:rPr lang="en-US" smtClean="0"/>
              <a:t>3</a:t>
            </a:fld>
            <a:endParaRPr lang="en-US"/>
          </a:p>
        </p:txBody>
      </p:sp>
    </p:spTree>
    <p:extLst>
      <p:ext uri="{BB962C8B-B14F-4D97-AF65-F5344CB8AC3E}">
        <p14:creationId xmlns:p14="http://schemas.microsoft.com/office/powerpoint/2010/main" val="2093263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noStrike" dirty="0"/>
          </a:p>
        </p:txBody>
      </p:sp>
      <p:sp>
        <p:nvSpPr>
          <p:cNvPr id="4" name="Slide Number Placeholder 3"/>
          <p:cNvSpPr>
            <a:spLocks noGrp="1"/>
          </p:cNvSpPr>
          <p:nvPr>
            <p:ph type="sldNum" sz="quarter" idx="5"/>
          </p:nvPr>
        </p:nvSpPr>
        <p:spPr/>
        <p:txBody>
          <a:bodyPr/>
          <a:lstStyle/>
          <a:p>
            <a:fld id="{ED7AC3E4-16F0-4F23-905C-35E831C63A3F}" type="slidenum">
              <a:rPr lang="en-US" smtClean="0"/>
              <a:t>4</a:t>
            </a:fld>
            <a:endParaRPr lang="en-US"/>
          </a:p>
        </p:txBody>
      </p:sp>
    </p:spTree>
    <p:extLst>
      <p:ext uri="{BB962C8B-B14F-4D97-AF65-F5344CB8AC3E}">
        <p14:creationId xmlns:p14="http://schemas.microsoft.com/office/powerpoint/2010/main" val="3560703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strike="noStrike" dirty="0">
              <a:latin typeface="+mj-lt"/>
            </a:endParaRPr>
          </a:p>
        </p:txBody>
      </p:sp>
      <p:sp>
        <p:nvSpPr>
          <p:cNvPr id="4" name="Slide Number Placeholder 3"/>
          <p:cNvSpPr>
            <a:spLocks noGrp="1"/>
          </p:cNvSpPr>
          <p:nvPr>
            <p:ph type="sldNum" sz="quarter" idx="5"/>
          </p:nvPr>
        </p:nvSpPr>
        <p:spPr/>
        <p:txBody>
          <a:bodyPr/>
          <a:lstStyle/>
          <a:p>
            <a:fld id="{8797C3FF-81E5-2942-9B0A-F5A8116C8367}" type="slidenum">
              <a:rPr lang="en-US" smtClean="0"/>
              <a:t>5</a:t>
            </a:fld>
            <a:endParaRPr lang="en-US"/>
          </a:p>
        </p:txBody>
      </p:sp>
    </p:spTree>
    <p:extLst>
      <p:ext uri="{BB962C8B-B14F-4D97-AF65-F5344CB8AC3E}">
        <p14:creationId xmlns:p14="http://schemas.microsoft.com/office/powerpoint/2010/main" val="1914122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C602CA-3D6A-416C-B8DE-B1E7C5B5F7EC}" type="slidenum">
              <a:rPr lang="en-US" smtClean="0"/>
              <a:t>6</a:t>
            </a:fld>
            <a:endParaRPr lang="en-US"/>
          </a:p>
        </p:txBody>
      </p:sp>
    </p:spTree>
    <p:extLst>
      <p:ext uri="{BB962C8B-B14F-4D97-AF65-F5344CB8AC3E}">
        <p14:creationId xmlns:p14="http://schemas.microsoft.com/office/powerpoint/2010/main" val="3863746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C602CA-3D6A-416C-B8DE-B1E7C5B5F7EC}" type="slidenum">
              <a:rPr lang="en-US" smtClean="0"/>
              <a:t>7</a:t>
            </a:fld>
            <a:endParaRPr lang="en-US"/>
          </a:p>
        </p:txBody>
      </p:sp>
    </p:spTree>
    <p:extLst>
      <p:ext uri="{BB962C8B-B14F-4D97-AF65-F5344CB8AC3E}">
        <p14:creationId xmlns:p14="http://schemas.microsoft.com/office/powerpoint/2010/main" val="1235668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D46F22-35C6-2E41-84EF-A1DDCCEDE119}" type="slidenum">
              <a:rPr lang="en-US" smtClean="0"/>
              <a:t>8</a:t>
            </a:fld>
            <a:endParaRPr lang="en-US"/>
          </a:p>
        </p:txBody>
      </p:sp>
    </p:spTree>
    <p:extLst>
      <p:ext uri="{BB962C8B-B14F-4D97-AF65-F5344CB8AC3E}">
        <p14:creationId xmlns:p14="http://schemas.microsoft.com/office/powerpoint/2010/main" val="1499449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noStrike" dirty="0"/>
          </a:p>
        </p:txBody>
      </p:sp>
      <p:sp>
        <p:nvSpPr>
          <p:cNvPr id="4" name="Slide Number Placeholder 3"/>
          <p:cNvSpPr>
            <a:spLocks noGrp="1"/>
          </p:cNvSpPr>
          <p:nvPr>
            <p:ph type="sldNum" sz="quarter" idx="5"/>
          </p:nvPr>
        </p:nvSpPr>
        <p:spPr/>
        <p:txBody>
          <a:bodyPr/>
          <a:lstStyle/>
          <a:p>
            <a:fld id="{ED7AC3E4-16F0-4F23-905C-35E831C63A3F}" type="slidenum">
              <a:rPr lang="en-US" smtClean="0"/>
              <a:t>9</a:t>
            </a:fld>
            <a:endParaRPr lang="en-US"/>
          </a:p>
        </p:txBody>
      </p:sp>
    </p:spTree>
    <p:extLst>
      <p:ext uri="{BB962C8B-B14F-4D97-AF65-F5344CB8AC3E}">
        <p14:creationId xmlns:p14="http://schemas.microsoft.com/office/powerpoint/2010/main" val="2558401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4A5B50E-B33E-446A-9D18-2E02C9E7B3D7}" type="slidenum">
              <a:rPr lang="en-US" smtClean="0"/>
              <a:pPr>
                <a:defRPr/>
              </a:pPr>
              <a:t>12</a:t>
            </a:fld>
            <a:endParaRPr lang="en-US"/>
          </a:p>
        </p:txBody>
      </p:sp>
    </p:spTree>
    <p:extLst>
      <p:ext uri="{BB962C8B-B14F-4D97-AF65-F5344CB8AC3E}">
        <p14:creationId xmlns:p14="http://schemas.microsoft.com/office/powerpoint/2010/main" val="3659821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3A207B-8DB6-4C3C-97BE-92787B4F7B58}" type="slidenum">
              <a:rPr lang="en-US" smtClean="0"/>
              <a:t>14</a:t>
            </a:fld>
            <a:endParaRPr lang="en-US"/>
          </a:p>
        </p:txBody>
      </p:sp>
    </p:spTree>
    <p:extLst>
      <p:ext uri="{BB962C8B-B14F-4D97-AF65-F5344CB8AC3E}">
        <p14:creationId xmlns:p14="http://schemas.microsoft.com/office/powerpoint/2010/main" val="2824223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D46F22-35C6-2E41-84EF-A1DDCCEDE119}" type="slidenum">
              <a:rPr lang="en-US" smtClean="0"/>
              <a:t>20</a:t>
            </a:fld>
            <a:endParaRPr lang="en-US"/>
          </a:p>
        </p:txBody>
      </p:sp>
    </p:spTree>
    <p:extLst>
      <p:ext uri="{BB962C8B-B14F-4D97-AF65-F5344CB8AC3E}">
        <p14:creationId xmlns:p14="http://schemas.microsoft.com/office/powerpoint/2010/main" val="2715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D46F22-35C6-2E41-84EF-A1DDCCEDE119}" type="slidenum">
              <a:rPr lang="en-US" smtClean="0"/>
              <a:t>23</a:t>
            </a:fld>
            <a:endParaRPr lang="en-US"/>
          </a:p>
        </p:txBody>
      </p:sp>
    </p:spTree>
    <p:extLst>
      <p:ext uri="{BB962C8B-B14F-4D97-AF65-F5344CB8AC3E}">
        <p14:creationId xmlns:p14="http://schemas.microsoft.com/office/powerpoint/2010/main" val="2121864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D46F22-35C6-2E41-84EF-A1DDCCEDE119}" type="slidenum">
              <a:rPr lang="en-US" smtClean="0"/>
              <a:t>24</a:t>
            </a:fld>
            <a:endParaRPr lang="en-US"/>
          </a:p>
        </p:txBody>
      </p:sp>
    </p:spTree>
    <p:extLst>
      <p:ext uri="{BB962C8B-B14F-4D97-AF65-F5344CB8AC3E}">
        <p14:creationId xmlns:p14="http://schemas.microsoft.com/office/powerpoint/2010/main" val="2934598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D46F22-35C6-2E41-84EF-A1DDCCEDE119}" type="slidenum">
              <a:rPr lang="en-US" smtClean="0"/>
              <a:t>26</a:t>
            </a:fld>
            <a:endParaRPr lang="en-US"/>
          </a:p>
        </p:txBody>
      </p:sp>
    </p:spTree>
    <p:extLst>
      <p:ext uri="{BB962C8B-B14F-4D97-AF65-F5344CB8AC3E}">
        <p14:creationId xmlns:p14="http://schemas.microsoft.com/office/powerpoint/2010/main" val="931226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D46F22-35C6-2E41-84EF-A1DDCCEDE119}" type="slidenum">
              <a:rPr lang="en-US" smtClean="0"/>
              <a:t>27</a:t>
            </a:fld>
            <a:endParaRPr lang="en-US"/>
          </a:p>
        </p:txBody>
      </p:sp>
    </p:spTree>
    <p:extLst>
      <p:ext uri="{BB962C8B-B14F-4D97-AF65-F5344CB8AC3E}">
        <p14:creationId xmlns:p14="http://schemas.microsoft.com/office/powerpoint/2010/main" val="573992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D46F22-35C6-2E41-84EF-A1DDCCEDE119}" type="slidenum">
              <a:rPr lang="en-US" smtClean="0"/>
              <a:t>28</a:t>
            </a:fld>
            <a:endParaRPr lang="en-US"/>
          </a:p>
        </p:txBody>
      </p:sp>
    </p:spTree>
    <p:extLst>
      <p:ext uri="{BB962C8B-B14F-4D97-AF65-F5344CB8AC3E}">
        <p14:creationId xmlns:p14="http://schemas.microsoft.com/office/powerpoint/2010/main" val="4048187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D46F22-35C6-2E41-84EF-A1DDCCEDE119}" type="slidenum">
              <a:rPr lang="en-US" smtClean="0"/>
              <a:t>29</a:t>
            </a:fld>
            <a:endParaRPr lang="en-US"/>
          </a:p>
        </p:txBody>
      </p:sp>
    </p:spTree>
    <p:extLst>
      <p:ext uri="{BB962C8B-B14F-4D97-AF65-F5344CB8AC3E}">
        <p14:creationId xmlns:p14="http://schemas.microsoft.com/office/powerpoint/2010/main" val="2564339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D46F22-35C6-2E41-84EF-A1DDCCEDE119}" type="slidenum">
              <a:rPr lang="en-US" smtClean="0"/>
              <a:t>30</a:t>
            </a:fld>
            <a:endParaRPr lang="en-US"/>
          </a:p>
        </p:txBody>
      </p:sp>
    </p:spTree>
    <p:extLst>
      <p:ext uri="{BB962C8B-B14F-4D97-AF65-F5344CB8AC3E}">
        <p14:creationId xmlns:p14="http://schemas.microsoft.com/office/powerpoint/2010/main" val="590523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C602CA-3D6A-416C-B8DE-B1E7C5B5F7EC}" type="slidenum">
              <a:rPr lang="en-US" smtClean="0"/>
              <a:t>31</a:t>
            </a:fld>
            <a:endParaRPr lang="en-US"/>
          </a:p>
        </p:txBody>
      </p:sp>
    </p:spTree>
    <p:extLst>
      <p:ext uri="{BB962C8B-B14F-4D97-AF65-F5344CB8AC3E}">
        <p14:creationId xmlns:p14="http://schemas.microsoft.com/office/powerpoint/2010/main" val="2500471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C602CA-3D6A-416C-B8DE-B1E7C5B5F7EC}" type="slidenum">
              <a:rPr lang="en-US" smtClean="0"/>
              <a:t>32</a:t>
            </a:fld>
            <a:endParaRPr lang="en-US"/>
          </a:p>
        </p:txBody>
      </p:sp>
    </p:spTree>
    <p:extLst>
      <p:ext uri="{BB962C8B-B14F-4D97-AF65-F5344CB8AC3E}">
        <p14:creationId xmlns:p14="http://schemas.microsoft.com/office/powerpoint/2010/main" val="3011265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D46F22-35C6-2E41-84EF-A1DDCCEDE119}" type="slidenum">
              <a:rPr lang="en-US" smtClean="0"/>
              <a:t>33</a:t>
            </a:fld>
            <a:endParaRPr lang="en-US"/>
          </a:p>
        </p:txBody>
      </p:sp>
    </p:spTree>
    <p:extLst>
      <p:ext uri="{BB962C8B-B14F-4D97-AF65-F5344CB8AC3E}">
        <p14:creationId xmlns:p14="http://schemas.microsoft.com/office/powerpoint/2010/main" val="2717971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39</a:t>
            </a:fld>
            <a:endParaRPr lang="en-US"/>
          </a:p>
        </p:txBody>
      </p:sp>
    </p:spTree>
    <p:extLst>
      <p:ext uri="{BB962C8B-B14F-4D97-AF65-F5344CB8AC3E}">
        <p14:creationId xmlns:p14="http://schemas.microsoft.com/office/powerpoint/2010/main" val="4058134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41</a:t>
            </a:fld>
            <a:endParaRPr lang="en-US"/>
          </a:p>
        </p:txBody>
      </p:sp>
    </p:spTree>
    <p:extLst>
      <p:ext uri="{BB962C8B-B14F-4D97-AF65-F5344CB8AC3E}">
        <p14:creationId xmlns:p14="http://schemas.microsoft.com/office/powerpoint/2010/main" val="3538467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44</a:t>
            </a:fld>
            <a:endParaRPr lang="en-US"/>
          </a:p>
        </p:txBody>
      </p:sp>
    </p:spTree>
    <p:extLst>
      <p:ext uri="{BB962C8B-B14F-4D97-AF65-F5344CB8AC3E}">
        <p14:creationId xmlns:p14="http://schemas.microsoft.com/office/powerpoint/2010/main" val="3096898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46</a:t>
            </a:fld>
            <a:endParaRPr lang="en-US"/>
          </a:p>
        </p:txBody>
      </p:sp>
    </p:spTree>
    <p:extLst>
      <p:ext uri="{BB962C8B-B14F-4D97-AF65-F5344CB8AC3E}">
        <p14:creationId xmlns:p14="http://schemas.microsoft.com/office/powerpoint/2010/main" val="40821824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47</a:t>
            </a:fld>
            <a:endParaRPr lang="en-US"/>
          </a:p>
        </p:txBody>
      </p:sp>
    </p:spTree>
    <p:extLst>
      <p:ext uri="{BB962C8B-B14F-4D97-AF65-F5344CB8AC3E}">
        <p14:creationId xmlns:p14="http://schemas.microsoft.com/office/powerpoint/2010/main" val="4050923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BEC0AA-C041-2743-B16A-61AF16CD3021}"/>
              </a:ext>
            </a:extLst>
          </p:cNvPr>
          <p:cNvSpPr/>
          <p:nvPr userDrawn="1"/>
        </p:nvSpPr>
        <p:spPr>
          <a:xfrm>
            <a:off x="10668000" y="5546559"/>
            <a:ext cx="1524000" cy="104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2361883"/>
            <a:ext cx="9144000" cy="2387600"/>
          </a:xfrm>
        </p:spPr>
        <p:txBody>
          <a:bodyPr anchor="ct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484155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3CC236D2-3F6E-4641-99EF-2E8A0F54362F}" type="datetime1">
              <a:rPr lang="en-US" smtClean="0"/>
              <a:t>7/4/23</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pic>
        <p:nvPicPr>
          <p:cNvPr id="7" name="Picture 6">
            <a:extLst>
              <a:ext uri="{FF2B5EF4-FFF2-40B4-BE49-F238E27FC236}">
                <a16:creationId xmlns:a16="http://schemas.microsoft.com/office/drawing/2014/main" id="{840D8468-FA19-744E-820E-12C8BC51AE51}"/>
              </a:ext>
            </a:extLst>
          </p:cNvPr>
          <p:cNvPicPr>
            <a:picLocks noChangeAspect="1"/>
          </p:cNvPicPr>
          <p:nvPr userDrawn="1"/>
        </p:nvPicPr>
        <p:blipFill>
          <a:blip r:embed="rId2"/>
          <a:stretch>
            <a:fillRect/>
          </a:stretch>
        </p:blipFill>
        <p:spPr>
          <a:xfrm>
            <a:off x="4086728" y="165099"/>
            <a:ext cx="3970755" cy="2196784"/>
          </a:xfrm>
          <a:prstGeom prst="rect">
            <a:avLst/>
          </a:prstGeom>
        </p:spPr>
      </p:pic>
    </p:spTree>
    <p:extLst>
      <p:ext uri="{BB962C8B-B14F-4D97-AF65-F5344CB8AC3E}">
        <p14:creationId xmlns:p14="http://schemas.microsoft.com/office/powerpoint/2010/main" val="195323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4949-8C76-B34B-92F9-C86D1E9FD2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D41EA-14FB-7B44-A31D-E3C01534B8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6BAC6135-CB8F-804A-9527-93FA2A1F9285}" type="datetime1">
              <a:rPr lang="en-US" smtClean="0"/>
              <a:t>7/4/23</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80802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4EA3C2F-41CC-9D44-A5E0-7BD056A79D43}"/>
              </a:ext>
            </a:extLst>
          </p:cNvPr>
          <p:cNvSpPr>
            <a:spLocks noGrp="1"/>
          </p:cNvSpPr>
          <p:nvPr>
            <p:ph type="dt" sz="half" idx="10"/>
          </p:nvPr>
        </p:nvSpPr>
        <p:spPr/>
        <p:txBody>
          <a:bodyPr/>
          <a:lstStyle/>
          <a:p>
            <a:fld id="{0C523361-041C-F64B-8EFD-0FFFAF00467D}" type="datetime1">
              <a:rPr lang="en-US" smtClean="0"/>
              <a:t>7/4/23</a:t>
            </a:fld>
            <a:endParaRPr lang="en-US"/>
          </a:p>
        </p:txBody>
      </p:sp>
      <p:sp>
        <p:nvSpPr>
          <p:cNvPr id="5" name="Footer Placeholder 4">
            <a:extLst>
              <a:ext uri="{FF2B5EF4-FFF2-40B4-BE49-F238E27FC236}">
                <a16:creationId xmlns:a16="http://schemas.microsoft.com/office/drawing/2014/main" id="{8B000EC0-F4B6-7448-B7C8-222007856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AD68D9-7C3F-304A-A7B7-566BB623902A}"/>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3" name="Rectangle 2">
            <a:extLst>
              <a:ext uri="{FF2B5EF4-FFF2-40B4-BE49-F238E27FC236}">
                <a16:creationId xmlns:a16="http://schemas.microsoft.com/office/drawing/2014/main" id="{EB7C3937-E98C-A144-A68F-1DAA647AF0B0}"/>
              </a:ext>
            </a:extLst>
          </p:cNvPr>
          <p:cNvSpPr/>
          <p:nvPr userDrawn="1"/>
        </p:nvSpPr>
        <p:spPr>
          <a:xfrm>
            <a:off x="10417629" y="5671458"/>
            <a:ext cx="1774371" cy="9315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29A7D338-683B-ED49-AC46-8F247D00D775}"/>
              </a:ext>
            </a:extLst>
          </p:cNvPr>
          <p:cNvSpPr>
            <a:spLocks noGrp="1"/>
          </p:cNvSpPr>
          <p:nvPr>
            <p:ph type="ctrTitle" hasCustomPrompt="1"/>
          </p:nvPr>
        </p:nvSpPr>
        <p:spPr>
          <a:xfrm>
            <a:off x="8316686" y="1208313"/>
            <a:ext cx="3875314" cy="2715308"/>
          </a:xfrm>
        </p:spPr>
        <p:txBody>
          <a:bodyPr anchor="t">
            <a:normAutofit/>
          </a:bodyPr>
          <a:lstStyle>
            <a:lvl1pPr algn="r">
              <a:defRPr sz="4400"/>
            </a:lvl1pPr>
          </a:lstStyle>
          <a:p>
            <a:r>
              <a:rPr lang="en-US"/>
              <a:t>Master title</a:t>
            </a:r>
          </a:p>
        </p:txBody>
      </p:sp>
      <p:sp>
        <p:nvSpPr>
          <p:cNvPr id="22" name="Subtitle 2">
            <a:extLst>
              <a:ext uri="{FF2B5EF4-FFF2-40B4-BE49-F238E27FC236}">
                <a16:creationId xmlns:a16="http://schemas.microsoft.com/office/drawing/2014/main" id="{448C0329-E41D-514C-AE18-18B7EC84F658}"/>
              </a:ext>
            </a:extLst>
          </p:cNvPr>
          <p:cNvSpPr>
            <a:spLocks noGrp="1"/>
          </p:cNvSpPr>
          <p:nvPr>
            <p:ph type="subTitle" idx="1" hasCustomPrompt="1"/>
          </p:nvPr>
        </p:nvSpPr>
        <p:spPr>
          <a:xfrm>
            <a:off x="8414656" y="4136570"/>
            <a:ext cx="3777343" cy="1534887"/>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a:t>
            </a:r>
          </a:p>
        </p:txBody>
      </p:sp>
      <p:grpSp>
        <p:nvGrpSpPr>
          <p:cNvPr id="24" name="Group 23">
            <a:extLst>
              <a:ext uri="{FF2B5EF4-FFF2-40B4-BE49-F238E27FC236}">
                <a16:creationId xmlns:a16="http://schemas.microsoft.com/office/drawing/2014/main" id="{FD0D91F3-B36F-D642-AD54-D672A7577F31}"/>
              </a:ext>
            </a:extLst>
          </p:cNvPr>
          <p:cNvGrpSpPr/>
          <p:nvPr userDrawn="1"/>
        </p:nvGrpSpPr>
        <p:grpSpPr>
          <a:xfrm>
            <a:off x="-57505" y="545424"/>
            <a:ext cx="10185112" cy="6094860"/>
            <a:chOff x="-57505" y="545424"/>
            <a:chExt cx="10185112" cy="6094860"/>
          </a:xfrm>
        </p:grpSpPr>
        <p:pic>
          <p:nvPicPr>
            <p:cNvPr id="14" name="Picture 13">
              <a:extLst>
                <a:ext uri="{FF2B5EF4-FFF2-40B4-BE49-F238E27FC236}">
                  <a16:creationId xmlns:a16="http://schemas.microsoft.com/office/drawing/2014/main" id="{0EB8A55F-6462-FA4D-B84B-9A6DC363C81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4808" y="545424"/>
              <a:ext cx="10142415" cy="5104263"/>
            </a:xfrm>
            <a:prstGeom prst="rect">
              <a:avLst/>
            </a:prstGeom>
          </p:spPr>
        </p:pic>
        <p:pic>
          <p:nvPicPr>
            <p:cNvPr id="23" name="Picture 22">
              <a:extLst>
                <a:ext uri="{FF2B5EF4-FFF2-40B4-BE49-F238E27FC236}">
                  <a16:creationId xmlns:a16="http://schemas.microsoft.com/office/drawing/2014/main" id="{4D0504EC-DE66-6544-9FBB-512EA0ACF2D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7505" y="5708739"/>
              <a:ext cx="9990720" cy="931545"/>
            </a:xfrm>
            <a:prstGeom prst="rect">
              <a:avLst/>
            </a:prstGeom>
          </p:spPr>
        </p:pic>
      </p:grpSp>
    </p:spTree>
    <p:extLst>
      <p:ext uri="{BB962C8B-B14F-4D97-AF65-F5344CB8AC3E}">
        <p14:creationId xmlns:p14="http://schemas.microsoft.com/office/powerpoint/2010/main" val="2619365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BF9EFB5C-7D79-134A-A0FC-0A4EFCEE8E27}" type="datetime1">
              <a:rPr lang="en-US" smtClean="0"/>
              <a:t>7/4/23</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509171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81701-2A38-BB4A-833E-A9E79F89E3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6DC11-36D3-7D4F-8C24-51A518D05F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AB29E7-DD71-B74A-92EB-F41479270A5F}"/>
              </a:ext>
            </a:extLst>
          </p:cNvPr>
          <p:cNvSpPr>
            <a:spLocks noGrp="1"/>
          </p:cNvSpPr>
          <p:nvPr>
            <p:ph type="dt" sz="half" idx="10"/>
          </p:nvPr>
        </p:nvSpPr>
        <p:spPr/>
        <p:txBody>
          <a:bodyPr/>
          <a:lstStyle/>
          <a:p>
            <a:fld id="{1C8C5E6C-E160-8446-892A-0BD99F75A808}" type="datetime1">
              <a:rPr lang="en-US" smtClean="0"/>
              <a:t>7/4/23</a:t>
            </a:fld>
            <a:endParaRPr lang="en-US"/>
          </a:p>
        </p:txBody>
      </p:sp>
      <p:sp>
        <p:nvSpPr>
          <p:cNvPr id="5" name="Footer Placeholder 4">
            <a:extLst>
              <a:ext uri="{FF2B5EF4-FFF2-40B4-BE49-F238E27FC236}">
                <a16:creationId xmlns:a16="http://schemas.microsoft.com/office/drawing/2014/main" id="{A101EE8F-1B52-F143-BCE4-5294F77CD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F2339-0C1E-BA44-8F76-DC23A3D9CC1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9662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1130968"/>
            <a:ext cx="5618748" cy="5045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1130968"/>
            <a:ext cx="5466347" cy="50459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2D024359-8C62-A941-91CE-C62967103102}" type="datetime1">
              <a:rPr lang="en-US" smtClean="0"/>
              <a:t>7/4/23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4419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1B38190F-4DFE-1745-B979-7EDAAB493187}" type="datetime1">
              <a:rPr lang="en-US" smtClean="0"/>
              <a:t>7/4/23</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90510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AFFD3-FE6D-5B4C-83C1-7A7C0E9AA1B2}"/>
              </a:ext>
            </a:extLst>
          </p:cNvPr>
          <p:cNvSpPr>
            <a:spLocks noGrp="1"/>
          </p:cNvSpPr>
          <p:nvPr>
            <p:ph type="dt" sz="half" idx="10"/>
          </p:nvPr>
        </p:nvSpPr>
        <p:spPr/>
        <p:txBody>
          <a:bodyPr/>
          <a:lstStyle/>
          <a:p>
            <a:fld id="{2FF60C71-EC01-3A4D-9DEB-FB0C1F98101E}" type="datetime1">
              <a:rPr lang="en-US" smtClean="0"/>
              <a:t>7/4/23</a:t>
            </a:fld>
            <a:endParaRPr lang="en-US"/>
          </a:p>
        </p:txBody>
      </p:sp>
      <p:sp>
        <p:nvSpPr>
          <p:cNvPr id="3" name="Footer Placeholder 2">
            <a:extLst>
              <a:ext uri="{FF2B5EF4-FFF2-40B4-BE49-F238E27FC236}">
                <a16:creationId xmlns:a16="http://schemas.microsoft.com/office/drawing/2014/main" id="{F2B6B3DC-2D23-F841-B19B-2942180D78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76C5F9-EB85-F447-8950-94496397ECF7}"/>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119778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6A25E-A04C-F84E-8AB5-E2BDE8A426F0}"/>
              </a:ext>
            </a:extLst>
          </p:cNvPr>
          <p:cNvSpPr>
            <a:spLocks noGrp="1"/>
          </p:cNvSpPr>
          <p:nvPr>
            <p:ph type="title"/>
          </p:nvPr>
        </p:nvSpPr>
        <p:spPr>
          <a:xfrm>
            <a:off x="836612" y="877507"/>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7D51ED-0A45-9C4D-A033-7B6AE2E7D151}"/>
              </a:ext>
            </a:extLst>
          </p:cNvPr>
          <p:cNvSpPr>
            <a:spLocks noGrp="1"/>
          </p:cNvSpPr>
          <p:nvPr>
            <p:ph idx="1"/>
          </p:nvPr>
        </p:nvSpPr>
        <p:spPr>
          <a:xfrm>
            <a:off x="5183188" y="14927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40D04-3A2A-964A-8040-858D8D319C10}"/>
              </a:ext>
            </a:extLst>
          </p:cNvPr>
          <p:cNvSpPr>
            <a:spLocks noGrp="1"/>
          </p:cNvSpPr>
          <p:nvPr>
            <p:ph type="body" sz="half" idx="2"/>
          </p:nvPr>
        </p:nvSpPr>
        <p:spPr>
          <a:xfrm>
            <a:off x="839788" y="257969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EEB7B3D-FF5B-3249-AA4B-1548D269F71D}"/>
              </a:ext>
            </a:extLst>
          </p:cNvPr>
          <p:cNvSpPr>
            <a:spLocks noGrp="1"/>
          </p:cNvSpPr>
          <p:nvPr>
            <p:ph type="dt" sz="half" idx="10"/>
          </p:nvPr>
        </p:nvSpPr>
        <p:spPr/>
        <p:txBody>
          <a:bodyPr/>
          <a:lstStyle/>
          <a:p>
            <a:fld id="{3F6DDD7D-FACC-8F47-A5D1-D569CDDAD977}" type="datetime1">
              <a:rPr lang="en-US" smtClean="0"/>
              <a:t>7/4/23</a:t>
            </a:fld>
            <a:endParaRPr lang="en-US"/>
          </a:p>
        </p:txBody>
      </p:sp>
      <p:sp>
        <p:nvSpPr>
          <p:cNvPr id="6" name="Footer Placeholder 5">
            <a:extLst>
              <a:ext uri="{FF2B5EF4-FFF2-40B4-BE49-F238E27FC236}">
                <a16:creationId xmlns:a16="http://schemas.microsoft.com/office/drawing/2014/main" id="{8AA4522E-71D7-B042-8DF2-8B5EBF6FC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D450A7-98BB-5D43-A3A1-3FD75B0DBBE6}"/>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4015267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p:nvPr>
        </p:nvSpPr>
        <p:spPr>
          <a:xfrm>
            <a:off x="401052" y="3610303"/>
            <a:ext cx="5618748"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p:nvPr>
        </p:nvSpPr>
        <p:spPr>
          <a:xfrm>
            <a:off x="6172199" y="3610303"/>
            <a:ext cx="5466347"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2E857DA3-A62A-E441-9949-5FB2E57FE28A}" type="datetime1">
              <a:rPr lang="en-US" smtClean="0"/>
              <a:t>7/4/23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4D542C1-677E-2F48-B446-8ED5A2D65171}"/>
              </a:ext>
            </a:extLst>
          </p:cNvPr>
          <p:cNvSpPr>
            <a:spLocks noGrp="1"/>
          </p:cNvSpPr>
          <p:nvPr>
            <p:ph sz="half" idx="13"/>
          </p:nvPr>
        </p:nvSpPr>
        <p:spPr>
          <a:xfrm>
            <a:off x="401052" y="977461"/>
            <a:ext cx="5618748"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A2468D9E-DDA9-804C-879B-8FF8FE8C3013}"/>
              </a:ext>
            </a:extLst>
          </p:cNvPr>
          <p:cNvSpPr>
            <a:spLocks noGrp="1"/>
          </p:cNvSpPr>
          <p:nvPr>
            <p:ph sz="half" idx="14"/>
          </p:nvPr>
        </p:nvSpPr>
        <p:spPr>
          <a:xfrm>
            <a:off x="6172199" y="977461"/>
            <a:ext cx="5466347" cy="2566660"/>
          </a:xfrm>
        </p:spPr>
        <p:txBody>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8800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0" y="0"/>
            <a:ext cx="12192000" cy="1143000"/>
          </a:xfrm>
        </p:spPr>
        <p:txBody>
          <a:bodyPr/>
          <a:lstStyle>
            <a:lvl1pPr>
              <a:defRPr sz="2800">
                <a:solidFill>
                  <a:schemeClr val="tx1"/>
                </a:solidFill>
              </a:defRPr>
            </a:lvl1pPr>
          </a:lstStyle>
          <a:p>
            <a:r>
              <a:rPr lang="en-US" noProof="0" err="1"/>
              <a:t>Clic</a:t>
            </a:r>
            <a:endParaRPr lang="en-US" noProof="0"/>
          </a:p>
        </p:txBody>
      </p:sp>
      <p:sp>
        <p:nvSpPr>
          <p:cNvPr id="3" name="Segnaposto contenuto 2"/>
          <p:cNvSpPr>
            <a:spLocks noGrp="1"/>
          </p:cNvSpPr>
          <p:nvPr>
            <p:ph idx="1"/>
          </p:nvPr>
        </p:nvSpPr>
        <p:spPr>
          <a:xfrm>
            <a:off x="304800" y="1371600"/>
            <a:ext cx="11379200" cy="4724400"/>
          </a:xfrm>
        </p:spPr>
        <p:txBody>
          <a:bodyPr/>
          <a:lstStyle/>
          <a:p>
            <a:pPr lvl="0"/>
            <a:r>
              <a:rPr lang="en-US" noProof="0"/>
              <a:t>Fare </a:t>
            </a:r>
            <a:r>
              <a:rPr lang="en-US" noProof="0" err="1"/>
              <a:t>clic</a:t>
            </a:r>
            <a:r>
              <a:rPr lang="en-US" noProof="0"/>
              <a:t> per </a:t>
            </a:r>
            <a:r>
              <a:rPr lang="en-US" noProof="0" err="1"/>
              <a:t>modificare</a:t>
            </a:r>
            <a:r>
              <a:rPr lang="en-US" noProof="0"/>
              <a:t> </a:t>
            </a:r>
            <a:r>
              <a:rPr lang="en-US" noProof="0" err="1"/>
              <a:t>stili</a:t>
            </a:r>
            <a:r>
              <a:rPr lang="en-US" noProof="0"/>
              <a:t> del </a:t>
            </a:r>
            <a:r>
              <a:rPr lang="en-US" noProof="0" err="1"/>
              <a:t>testo</a:t>
            </a:r>
            <a:r>
              <a:rPr lang="en-US" noProof="0"/>
              <a:t> </a:t>
            </a:r>
            <a:r>
              <a:rPr lang="en-US" noProof="0" err="1"/>
              <a:t>dello</a:t>
            </a:r>
            <a:r>
              <a:rPr lang="en-US" noProof="0"/>
              <a:t> schema</a:t>
            </a:r>
          </a:p>
          <a:p>
            <a:pPr lvl="1"/>
            <a:r>
              <a:rPr lang="en-US" noProof="0"/>
              <a:t>Secondo </a:t>
            </a:r>
            <a:r>
              <a:rPr lang="en-US" noProof="0" err="1"/>
              <a:t>livello</a:t>
            </a:r>
            <a:endParaRPr lang="en-US" noProof="0"/>
          </a:p>
          <a:p>
            <a:pPr lvl="2"/>
            <a:r>
              <a:rPr lang="en-US" noProof="0" err="1"/>
              <a:t>Terzo</a:t>
            </a:r>
            <a:r>
              <a:rPr lang="en-US" noProof="0"/>
              <a:t> </a:t>
            </a:r>
            <a:r>
              <a:rPr lang="en-US" noProof="0" err="1"/>
              <a:t>livello</a:t>
            </a:r>
            <a:endParaRPr lang="en-US" noProof="0"/>
          </a:p>
          <a:p>
            <a:pPr lvl="3"/>
            <a:r>
              <a:rPr lang="en-US" noProof="0"/>
              <a:t>Quarto </a:t>
            </a:r>
            <a:r>
              <a:rPr lang="en-US" noProof="0" err="1"/>
              <a:t>livello</a:t>
            </a:r>
            <a:endParaRPr lang="en-US" noProof="0"/>
          </a:p>
          <a:p>
            <a:pPr lvl="4"/>
            <a:r>
              <a:rPr lang="en-US" noProof="0"/>
              <a:t>Quinto </a:t>
            </a:r>
            <a:r>
              <a:rPr lang="en-US" noProof="0" err="1"/>
              <a:t>livello</a:t>
            </a:r>
            <a:endParaRPr lang="en-US" noProof="0"/>
          </a:p>
        </p:txBody>
      </p:sp>
      <p:sp>
        <p:nvSpPr>
          <p:cNvPr id="8" name="Rectangle 7"/>
          <p:cNvSpPr/>
          <p:nvPr userDrawn="1"/>
        </p:nvSpPr>
        <p:spPr>
          <a:xfrm>
            <a:off x="11769362" y="6250773"/>
            <a:ext cx="425116" cy="338554"/>
          </a:xfrm>
          <a:prstGeom prst="rect">
            <a:avLst/>
          </a:prstGeom>
        </p:spPr>
        <p:txBody>
          <a:bodyPr wrap="none">
            <a:spAutoFit/>
          </a:bodyPr>
          <a:lstStyle/>
          <a:p>
            <a:pPr algn="ctr"/>
            <a:fld id="{26E303B6-52E1-41F8-991E-C83D58573C02}" type="slidenum">
              <a:rPr lang="en-US" sz="1600" smtClean="0">
                <a:solidFill>
                  <a:schemeClr val="bg1"/>
                </a:solidFill>
              </a:rPr>
              <a:pPr algn="ctr"/>
              <a:t>‹#›</a:t>
            </a:fld>
            <a:endParaRPr lang="en-US" sz="1800">
              <a:solidFill>
                <a:schemeClr val="bg1"/>
              </a:solidFill>
            </a:endParaRPr>
          </a:p>
        </p:txBody>
      </p:sp>
    </p:spTree>
    <p:extLst>
      <p:ext uri="{BB962C8B-B14F-4D97-AF65-F5344CB8AC3E}">
        <p14:creationId xmlns:p14="http://schemas.microsoft.com/office/powerpoint/2010/main" val="991059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F3915419-A4A2-3443-B025-EC89A02A4492}" type="datetime1">
              <a:rPr lang="en-US" smtClean="0"/>
              <a:t>7/4/23</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853458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25226D03-37A7-EF4C-BA60-4C582FFDDF67}" type="datetime1">
              <a:rPr lang="en-US" smtClean="0"/>
              <a:t>7/4/23</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4048442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112632D8-0F2D-FA4F-86EF-A7B00AD257E7}" type="datetime1">
              <a:rPr lang="en-US" smtClean="0"/>
              <a:t>7/4/23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9480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043D5DB1-74F8-2F4C-B9D7-A59800795D44}" type="datetime1">
              <a:rPr lang="en-US" smtClean="0"/>
              <a:t>7/4/23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8322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0" y="0"/>
            <a:ext cx="12192000" cy="1143000"/>
          </a:xfrm>
        </p:spPr>
        <p:txBody>
          <a:bodyPr/>
          <a:lstStyle>
            <a:lvl1pPr>
              <a:defRPr sz="2800">
                <a:solidFill>
                  <a:schemeClr val="tx1"/>
                </a:solidFill>
              </a:defRPr>
            </a:lvl1pPr>
          </a:lstStyle>
          <a:p>
            <a:r>
              <a:rPr lang="en-US" noProof="0" err="1"/>
              <a:t>Clic</a:t>
            </a:r>
            <a:endParaRPr lang="en-US" noProof="0"/>
          </a:p>
        </p:txBody>
      </p:sp>
      <p:sp>
        <p:nvSpPr>
          <p:cNvPr id="3" name="Segnaposto contenuto 2"/>
          <p:cNvSpPr>
            <a:spLocks noGrp="1"/>
          </p:cNvSpPr>
          <p:nvPr>
            <p:ph idx="1"/>
          </p:nvPr>
        </p:nvSpPr>
        <p:spPr>
          <a:xfrm>
            <a:off x="304800" y="1371600"/>
            <a:ext cx="11379200" cy="4724400"/>
          </a:xfrm>
        </p:spPr>
        <p:txBody>
          <a:bodyPr/>
          <a:lstStyle/>
          <a:p>
            <a:pPr lvl="0"/>
            <a:r>
              <a:rPr lang="en-US" noProof="0"/>
              <a:t>Fare </a:t>
            </a:r>
            <a:r>
              <a:rPr lang="en-US" noProof="0" err="1"/>
              <a:t>clic</a:t>
            </a:r>
            <a:r>
              <a:rPr lang="en-US" noProof="0"/>
              <a:t> per </a:t>
            </a:r>
            <a:r>
              <a:rPr lang="en-US" noProof="0" err="1"/>
              <a:t>modificare</a:t>
            </a:r>
            <a:r>
              <a:rPr lang="en-US" noProof="0"/>
              <a:t> </a:t>
            </a:r>
            <a:r>
              <a:rPr lang="en-US" noProof="0" err="1"/>
              <a:t>stili</a:t>
            </a:r>
            <a:r>
              <a:rPr lang="en-US" noProof="0"/>
              <a:t> del </a:t>
            </a:r>
            <a:r>
              <a:rPr lang="en-US" noProof="0" err="1"/>
              <a:t>testo</a:t>
            </a:r>
            <a:r>
              <a:rPr lang="en-US" noProof="0"/>
              <a:t> </a:t>
            </a:r>
            <a:r>
              <a:rPr lang="en-US" noProof="0" err="1"/>
              <a:t>dello</a:t>
            </a:r>
            <a:r>
              <a:rPr lang="en-US" noProof="0"/>
              <a:t> schema</a:t>
            </a:r>
          </a:p>
          <a:p>
            <a:pPr lvl="1"/>
            <a:r>
              <a:rPr lang="en-US" noProof="0"/>
              <a:t>Secondo </a:t>
            </a:r>
            <a:r>
              <a:rPr lang="en-US" noProof="0" err="1"/>
              <a:t>livello</a:t>
            </a:r>
            <a:endParaRPr lang="en-US" noProof="0"/>
          </a:p>
          <a:p>
            <a:pPr lvl="2"/>
            <a:r>
              <a:rPr lang="en-US" noProof="0" err="1"/>
              <a:t>Terzo</a:t>
            </a:r>
            <a:r>
              <a:rPr lang="en-US" noProof="0"/>
              <a:t> </a:t>
            </a:r>
            <a:r>
              <a:rPr lang="en-US" noProof="0" err="1"/>
              <a:t>livello</a:t>
            </a:r>
            <a:endParaRPr lang="en-US" noProof="0"/>
          </a:p>
          <a:p>
            <a:pPr lvl="3"/>
            <a:r>
              <a:rPr lang="en-US" noProof="0"/>
              <a:t>Quarto </a:t>
            </a:r>
            <a:r>
              <a:rPr lang="en-US" noProof="0" err="1"/>
              <a:t>livello</a:t>
            </a:r>
            <a:endParaRPr lang="en-US" noProof="0"/>
          </a:p>
          <a:p>
            <a:pPr lvl="4"/>
            <a:r>
              <a:rPr lang="en-US" noProof="0"/>
              <a:t>Quinto </a:t>
            </a:r>
            <a:r>
              <a:rPr lang="en-US" noProof="0" err="1"/>
              <a:t>livello</a:t>
            </a:r>
            <a:endParaRPr lang="en-US" noProof="0"/>
          </a:p>
        </p:txBody>
      </p:sp>
      <p:pic>
        <p:nvPicPr>
          <p:cNvPr id="7" name="Picture 6"/>
          <p:cNvPicPr>
            <a:picLocks noChangeAspect="1"/>
          </p:cNvPicPr>
          <p:nvPr userDrawn="1"/>
        </p:nvPicPr>
        <p:blipFill rotWithShape="1">
          <a:blip r:embed="rId2"/>
          <a:srcRect r="48920"/>
          <a:stretch/>
        </p:blipFill>
        <p:spPr>
          <a:xfrm>
            <a:off x="11698600" y="6039050"/>
            <a:ext cx="493401" cy="762000"/>
          </a:xfrm>
          <a:prstGeom prst="rect">
            <a:avLst/>
          </a:prstGeom>
        </p:spPr>
      </p:pic>
      <p:sp>
        <p:nvSpPr>
          <p:cNvPr id="8" name="Rectangle 7"/>
          <p:cNvSpPr/>
          <p:nvPr userDrawn="1"/>
        </p:nvSpPr>
        <p:spPr>
          <a:xfrm>
            <a:off x="11769362" y="6250773"/>
            <a:ext cx="425116" cy="338554"/>
          </a:xfrm>
          <a:prstGeom prst="rect">
            <a:avLst/>
          </a:prstGeom>
        </p:spPr>
        <p:txBody>
          <a:bodyPr wrap="none">
            <a:spAutoFit/>
          </a:bodyPr>
          <a:lstStyle/>
          <a:p>
            <a:pPr algn="ctr"/>
            <a:fld id="{26E303B6-52E1-41F8-991E-C83D58573C02}" type="slidenum">
              <a:rPr lang="en-US" sz="1600" smtClean="0">
                <a:solidFill>
                  <a:schemeClr val="bg1"/>
                </a:solidFill>
              </a:rPr>
              <a:pPr algn="ctr"/>
              <a:t>‹#›</a:t>
            </a:fld>
            <a:endParaRPr lang="en-US" sz="1800">
              <a:solidFill>
                <a:schemeClr val="bg1"/>
              </a:solidFill>
            </a:endParaRPr>
          </a:p>
        </p:txBody>
      </p:sp>
    </p:spTree>
    <p:extLst>
      <p:ext uri="{BB962C8B-B14F-4D97-AF65-F5344CB8AC3E}">
        <p14:creationId xmlns:p14="http://schemas.microsoft.com/office/powerpoint/2010/main" val="3844408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A79-4E77-284D-84A8-D0E1ED49F446}"/>
              </a:ext>
            </a:extLst>
          </p:cNvPr>
          <p:cNvSpPr>
            <a:spLocks noGrp="1"/>
          </p:cNvSpPr>
          <p:nvPr>
            <p:ph type="title"/>
          </p:nvPr>
        </p:nvSpPr>
        <p:spPr>
          <a:xfrm>
            <a:off x="433137"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B222E9-4C25-7749-B1A0-6CA7948F3833}"/>
              </a:ext>
            </a:extLst>
          </p:cNvPr>
          <p:cNvSpPr>
            <a:spLocks noGrp="1"/>
          </p:cNvSpPr>
          <p:nvPr>
            <p:ph idx="1"/>
          </p:nvPr>
        </p:nvSpPr>
        <p:spPr>
          <a:xfrm>
            <a:off x="433137" y="1118937"/>
            <a:ext cx="11237495" cy="515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C8AE69-0E9F-B648-A4AD-C853BDA5598B}"/>
              </a:ext>
            </a:extLst>
          </p:cNvPr>
          <p:cNvSpPr>
            <a:spLocks noGrp="1"/>
          </p:cNvSpPr>
          <p:nvPr>
            <p:ph type="dt" sz="half" idx="10"/>
          </p:nvPr>
        </p:nvSpPr>
        <p:spPr/>
        <p:txBody>
          <a:bodyPr/>
          <a:lstStyle/>
          <a:p>
            <a:fld id="{1A15D6D0-5E79-3D49-ACBD-697C166668FB}" type="datetime1">
              <a:rPr lang="en-US" smtClean="0"/>
              <a:t>7/4/23</a:t>
            </a:fld>
            <a:endParaRPr lang="en-US"/>
          </a:p>
        </p:txBody>
      </p:sp>
      <p:sp>
        <p:nvSpPr>
          <p:cNvPr id="5" name="Footer Placeholder 4">
            <a:extLst>
              <a:ext uri="{FF2B5EF4-FFF2-40B4-BE49-F238E27FC236}">
                <a16:creationId xmlns:a16="http://schemas.microsoft.com/office/drawing/2014/main" id="{24A1034A-B2AB-0C42-92F0-BC5AA71A8C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F45AA-761C-D24F-8DAC-8EAD4C5E008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299853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8E66-2275-134A-876E-2967AEF70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3CC4C2-C94B-FA4E-88B3-758CEFAA0B6A}"/>
              </a:ext>
            </a:extLst>
          </p:cNvPr>
          <p:cNvSpPr>
            <a:spLocks noGrp="1"/>
          </p:cNvSpPr>
          <p:nvPr>
            <p:ph type="dt" sz="half" idx="10"/>
          </p:nvPr>
        </p:nvSpPr>
        <p:spPr/>
        <p:txBody>
          <a:bodyPr/>
          <a:lstStyle/>
          <a:p>
            <a:fld id="{AADF63CA-B25A-F248-8E83-FBBFB4520F45}" type="datetime1">
              <a:rPr lang="en-US" smtClean="0"/>
              <a:t>7/4/23</a:t>
            </a:fld>
            <a:endParaRPr lang="en-US"/>
          </a:p>
        </p:txBody>
      </p:sp>
      <p:sp>
        <p:nvSpPr>
          <p:cNvPr id="4" name="Footer Placeholder 3">
            <a:extLst>
              <a:ext uri="{FF2B5EF4-FFF2-40B4-BE49-F238E27FC236}">
                <a16:creationId xmlns:a16="http://schemas.microsoft.com/office/drawing/2014/main" id="{7E4845AD-4354-0747-BD05-519D351186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AC4B7B-B783-0240-B394-291FFEFBFB79}"/>
              </a:ext>
            </a:extLst>
          </p:cNvPr>
          <p:cNvSpPr>
            <a:spLocks noGrp="1"/>
          </p:cNvSpPr>
          <p:nvPr>
            <p:ph type="sldNum" sz="quarter" idx="12"/>
          </p:nvPr>
        </p:nvSpPr>
        <p:spPr/>
        <p:txBody>
          <a:bodyPr/>
          <a:lstStyle/>
          <a:p>
            <a:fld id="{4F721D84-F6D2-3543-9891-5E083154C075}" type="slidenum">
              <a:rPr lang="en-US" smtClean="0"/>
              <a:t>‹#›</a:t>
            </a:fld>
            <a:endParaRPr lang="en-US"/>
          </a:p>
        </p:txBody>
      </p:sp>
    </p:spTree>
    <p:extLst>
      <p:ext uri="{BB962C8B-B14F-4D97-AF65-F5344CB8AC3E}">
        <p14:creationId xmlns:p14="http://schemas.microsoft.com/office/powerpoint/2010/main" val="3878926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94D619B9-8826-3047-A552-935C12D05751}" type="datetime1">
              <a:rPr lang="en-US" smtClean="0"/>
              <a:t>7/4/23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4661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FA77-5063-2F4F-9C2A-997129D5224F}"/>
              </a:ext>
            </a:extLst>
          </p:cNvPr>
          <p:cNvSpPr>
            <a:spLocks noGrp="1"/>
          </p:cNvSpPr>
          <p:nvPr>
            <p:ph type="title"/>
          </p:nvPr>
        </p:nvSpPr>
        <p:spPr>
          <a:xfrm>
            <a:off x="401052" y="0"/>
            <a:ext cx="11237495" cy="85580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443A05E-0938-DF4E-B710-16D413065898}"/>
              </a:ext>
            </a:extLst>
          </p:cNvPr>
          <p:cNvSpPr>
            <a:spLocks noGrp="1"/>
          </p:cNvSpPr>
          <p:nvPr>
            <p:ph sz="half" idx="1" hasCustomPrompt="1"/>
          </p:nvPr>
        </p:nvSpPr>
        <p:spPr>
          <a:xfrm>
            <a:off x="401052" y="3708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8CD00E-6075-6A41-B590-4562414EBE35}"/>
              </a:ext>
            </a:extLst>
          </p:cNvPr>
          <p:cNvSpPr>
            <a:spLocks noGrp="1"/>
          </p:cNvSpPr>
          <p:nvPr>
            <p:ph sz="half" idx="2" hasCustomPrompt="1"/>
          </p:nvPr>
        </p:nvSpPr>
        <p:spPr>
          <a:xfrm>
            <a:off x="6172199" y="3708400"/>
            <a:ext cx="5618746"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95C508-51D9-B04B-9019-3F2E8AB07F20}"/>
              </a:ext>
            </a:extLst>
          </p:cNvPr>
          <p:cNvSpPr>
            <a:spLocks noGrp="1"/>
          </p:cNvSpPr>
          <p:nvPr>
            <p:ph type="dt" sz="half" idx="10"/>
          </p:nvPr>
        </p:nvSpPr>
        <p:spPr/>
        <p:txBody>
          <a:bodyPr/>
          <a:lstStyle/>
          <a:p>
            <a:fld id="{3367A5C6-B08C-6542-816A-4339C52611A5}" type="datetime1">
              <a:rPr lang="en-US" smtClean="0"/>
              <a:t>7/4/23</a:t>
            </a:fld>
            <a:endParaRPr lang="en-US"/>
          </a:p>
        </p:txBody>
      </p:sp>
      <p:sp>
        <p:nvSpPr>
          <p:cNvPr id="6" name="Footer Placeholder 5">
            <a:extLst>
              <a:ext uri="{FF2B5EF4-FFF2-40B4-BE49-F238E27FC236}">
                <a16:creationId xmlns:a16="http://schemas.microsoft.com/office/drawing/2014/main" id="{C4C6A670-D312-A443-B597-5088E642AA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E38D8B-9D87-724F-BA17-EF11B8B34EA3}"/>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8" name="Content Placeholder 2">
            <a:extLst>
              <a:ext uri="{FF2B5EF4-FFF2-40B4-BE49-F238E27FC236}">
                <a16:creationId xmlns:a16="http://schemas.microsoft.com/office/drawing/2014/main" id="{328AA025-173B-D74F-BCDF-55E71813E1E6}"/>
              </a:ext>
            </a:extLst>
          </p:cNvPr>
          <p:cNvSpPr>
            <a:spLocks noGrp="1"/>
          </p:cNvSpPr>
          <p:nvPr>
            <p:ph sz="half" idx="13" hasCustomPrompt="1"/>
          </p:nvPr>
        </p:nvSpPr>
        <p:spPr>
          <a:xfrm>
            <a:off x="401052" y="1041400"/>
            <a:ext cx="5618748"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1FCE6D07-2EB7-B146-A184-C7D11595FA73}"/>
              </a:ext>
            </a:extLst>
          </p:cNvPr>
          <p:cNvSpPr>
            <a:spLocks noGrp="1"/>
          </p:cNvSpPr>
          <p:nvPr>
            <p:ph sz="half" idx="14" hasCustomPrompt="1"/>
          </p:nvPr>
        </p:nvSpPr>
        <p:spPr>
          <a:xfrm>
            <a:off x="6172199" y="1041400"/>
            <a:ext cx="5618744" cy="2595391"/>
          </a:xfrm>
        </p:spPr>
        <p:txBody>
          <a:bodyPr>
            <a:noAutofit/>
          </a:bodyPr>
          <a:lstStyle>
            <a:lvl1pPr>
              <a:defRPr sz="2000" u="sng"/>
            </a:lvl1pPr>
            <a:lvl2pPr>
              <a:defRPr sz="1600"/>
            </a:lvl2pPr>
            <a:lvl3pPr>
              <a:defRPr sz="14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188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C7DE2E73-3C09-5C4B-BC11-AF75360B5F5D}" type="datetime1">
              <a:rPr lang="en-US" smtClean="0"/>
              <a:t>7/4/23</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a:t>Click to edit Master title style</a:t>
            </a:r>
          </a:p>
        </p:txBody>
      </p:sp>
      <p:pic>
        <p:nvPicPr>
          <p:cNvPr id="12" name="Picture 11">
            <a:extLst>
              <a:ext uri="{FF2B5EF4-FFF2-40B4-BE49-F238E27FC236}">
                <a16:creationId xmlns:a16="http://schemas.microsoft.com/office/drawing/2014/main" id="{22915D42-A110-2849-8ACF-3F9B1F019E8A}"/>
              </a:ext>
            </a:extLst>
          </p:cNvPr>
          <p:cNvPicPr>
            <a:picLocks noChangeAspect="1"/>
          </p:cNvPicPr>
          <p:nvPr userDrawn="1"/>
        </p:nvPicPr>
        <p:blipFill>
          <a:blip r:embed="rId14" cstate="hqprint">
            <a:extLst>
              <a:ext uri="{28A0092B-C50C-407E-A947-70E740481C1C}">
                <a14:useLocalDpi xmlns:a14="http://schemas.microsoft.com/office/drawing/2010/main"/>
              </a:ext>
            </a:extLst>
          </a:blip>
          <a:stretch>
            <a:fillRect/>
          </a:stretch>
        </p:blipFill>
        <p:spPr>
          <a:xfrm>
            <a:off x="10706582" y="5805151"/>
            <a:ext cx="1425925" cy="788880"/>
          </a:xfrm>
          <a:prstGeom prst="rect">
            <a:avLst/>
          </a:prstGeom>
        </p:spPr>
      </p:pic>
    </p:spTree>
    <p:extLst>
      <p:ext uri="{BB962C8B-B14F-4D97-AF65-F5344CB8AC3E}">
        <p14:creationId xmlns:p14="http://schemas.microsoft.com/office/powerpoint/2010/main" val="2122057812"/>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78" r:id="rId3"/>
    <p:sldLayoutId id="2147483650" r:id="rId4"/>
    <p:sldLayoutId id="2147483651" r:id="rId5"/>
    <p:sldLayoutId id="2147483652" r:id="rId6"/>
    <p:sldLayoutId id="2147483654" r:id="rId7"/>
    <p:sldLayoutId id="2147483655" r:id="rId8"/>
    <p:sldLayoutId id="2147483656" r:id="rId9"/>
    <p:sldLayoutId id="2147483676" r:id="rId10"/>
    <p:sldLayoutId id="2147483680" r:id="rId11"/>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17AFBA47-E41E-BF44-A03A-BF6A2B0BC771}" type="datetime1">
              <a:rPr lang="en-US" smtClean="0"/>
              <a:t>7/4/23</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a:t>Click to edit Master title style</a:t>
            </a:r>
          </a:p>
        </p:txBody>
      </p:sp>
      <p:pic>
        <p:nvPicPr>
          <p:cNvPr id="12" name="Picture 11">
            <a:extLst>
              <a:ext uri="{FF2B5EF4-FFF2-40B4-BE49-F238E27FC236}">
                <a16:creationId xmlns:a16="http://schemas.microsoft.com/office/drawing/2014/main" id="{0D376EC8-625D-B649-B352-B034FAFEEDBD}"/>
              </a:ext>
            </a:extLst>
          </p:cNvPr>
          <p:cNvPicPr>
            <a:picLocks noChangeAspect="1"/>
          </p:cNvPicPr>
          <p:nvPr userDrawn="1"/>
        </p:nvPicPr>
        <p:blipFill>
          <a:blip r:embed="rId8" cstate="hqprint">
            <a:alphaModFix amt="24000"/>
            <a:extLst>
              <a:ext uri="{28A0092B-C50C-407E-A947-70E740481C1C}">
                <a14:useLocalDpi xmlns:a14="http://schemas.microsoft.com/office/drawing/2010/main"/>
              </a:ext>
            </a:extLst>
          </a:blip>
          <a:stretch>
            <a:fillRect/>
          </a:stretch>
        </p:blipFill>
        <p:spPr>
          <a:xfrm>
            <a:off x="10706582" y="5805151"/>
            <a:ext cx="1425925" cy="788880"/>
          </a:xfrm>
          <a:prstGeom prst="rect">
            <a:avLst/>
          </a:prstGeom>
        </p:spPr>
      </p:pic>
    </p:spTree>
    <p:extLst>
      <p:ext uri="{BB962C8B-B14F-4D97-AF65-F5344CB8AC3E}">
        <p14:creationId xmlns:p14="http://schemas.microsoft.com/office/powerpoint/2010/main" val="2362844162"/>
      </p:ext>
    </p:extLst>
  </p:cSld>
  <p:clrMap bg1="lt1" tx1="dk1" bg2="lt2" tx2="dk2" accent1="accent1" accent2="accent2" accent3="accent3" accent4="accent4" accent5="accent5" accent6="accent6" hlink="hlink" folHlink="folHlink"/>
  <p:sldLayoutIdLst>
    <p:sldLayoutId id="2147483665" r:id="rId1"/>
    <p:sldLayoutId id="2147483668" r:id="rId2"/>
    <p:sldLayoutId id="2147483671" r:id="rId3"/>
    <p:sldLayoutId id="2147483673" r:id="rId4"/>
    <p:sldLayoutId id="2147483679" r:id="rId5"/>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50C5D-1B3A-7345-B42C-94DE2B843356}"/>
              </a:ext>
            </a:extLst>
          </p:cNvPr>
          <p:cNvSpPr>
            <a:spLocks noGrp="1"/>
          </p:cNvSpPr>
          <p:nvPr>
            <p:ph type="body" idx="1"/>
          </p:nvPr>
        </p:nvSpPr>
        <p:spPr>
          <a:xfrm>
            <a:off x="433137" y="1206591"/>
            <a:ext cx="11237495" cy="506662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992B-9EFF-D946-8E94-B3D307D384E1}"/>
              </a:ext>
            </a:extLst>
          </p:cNvPr>
          <p:cNvSpPr>
            <a:spLocks noGrp="1"/>
          </p:cNvSpPr>
          <p:nvPr>
            <p:ph type="dt" sz="half" idx="2"/>
          </p:nvPr>
        </p:nvSpPr>
        <p:spPr>
          <a:xfrm>
            <a:off x="0" y="6570345"/>
            <a:ext cx="2743200" cy="287655"/>
          </a:xfrm>
          <a:prstGeom prst="rect">
            <a:avLst/>
          </a:prstGeom>
        </p:spPr>
        <p:txBody>
          <a:bodyPr vert="horz" lIns="91440" tIns="45720" rIns="91440" bIns="45720" rtlCol="0" anchor="ctr"/>
          <a:lstStyle>
            <a:lvl1pPr algn="l">
              <a:defRPr sz="1200">
                <a:solidFill>
                  <a:schemeClr val="tx1">
                    <a:tint val="75000"/>
                  </a:schemeClr>
                </a:solidFill>
              </a:defRPr>
            </a:lvl1pPr>
          </a:lstStyle>
          <a:p>
            <a:fld id="{53C3484C-D919-4843-B193-F390B0DB3693}" type="datetime1">
              <a:rPr lang="en-US" smtClean="0"/>
              <a:t>7/4/23</a:t>
            </a:fld>
            <a:endParaRPr lang="en-US"/>
          </a:p>
        </p:txBody>
      </p:sp>
      <p:sp>
        <p:nvSpPr>
          <p:cNvPr id="5" name="Footer Placeholder 4">
            <a:extLst>
              <a:ext uri="{FF2B5EF4-FFF2-40B4-BE49-F238E27FC236}">
                <a16:creationId xmlns:a16="http://schemas.microsoft.com/office/drawing/2014/main" id="{18F06162-58AA-104A-9D83-BEFDA18576C7}"/>
              </a:ext>
            </a:extLst>
          </p:cNvPr>
          <p:cNvSpPr>
            <a:spLocks noGrp="1"/>
          </p:cNvSpPr>
          <p:nvPr>
            <p:ph type="ftr" sz="quarter" idx="3"/>
          </p:nvPr>
        </p:nvSpPr>
        <p:spPr>
          <a:xfrm>
            <a:off x="4038600" y="6570345"/>
            <a:ext cx="4114800" cy="28765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387921-A76A-484E-AD78-2277B03E4638}"/>
              </a:ext>
            </a:extLst>
          </p:cNvPr>
          <p:cNvSpPr>
            <a:spLocks noGrp="1"/>
          </p:cNvSpPr>
          <p:nvPr>
            <p:ph type="sldNum" sz="quarter" idx="4"/>
          </p:nvPr>
        </p:nvSpPr>
        <p:spPr>
          <a:xfrm>
            <a:off x="9448800" y="6570345"/>
            <a:ext cx="2743200" cy="287655"/>
          </a:xfrm>
          <a:prstGeom prst="rect">
            <a:avLst/>
          </a:prstGeom>
        </p:spPr>
        <p:txBody>
          <a:bodyPr vert="horz" lIns="91440" tIns="45720" rIns="91440" bIns="45720" rtlCol="0" anchor="ctr"/>
          <a:lstStyle>
            <a:lvl1pPr algn="r">
              <a:defRPr sz="1200">
                <a:solidFill>
                  <a:schemeClr val="tx1">
                    <a:tint val="75000"/>
                  </a:schemeClr>
                </a:solidFill>
              </a:defRPr>
            </a:lvl1pPr>
          </a:lstStyle>
          <a:p>
            <a:fld id="{4F721D84-F6D2-3543-9891-5E083154C075}" type="slidenum">
              <a:rPr lang="en-US" smtClean="0"/>
              <a:t>‹#›</a:t>
            </a:fld>
            <a:endParaRPr lang="en-US"/>
          </a:p>
        </p:txBody>
      </p:sp>
      <p:sp>
        <p:nvSpPr>
          <p:cNvPr id="9" name="Rectangle 21">
            <a:extLst>
              <a:ext uri="{FF2B5EF4-FFF2-40B4-BE49-F238E27FC236}">
                <a16:creationId xmlns:a16="http://schemas.microsoft.com/office/drawing/2014/main" id="{868DFD88-B003-E44B-AAD2-74B283D63530}"/>
              </a:ext>
            </a:extLst>
          </p:cNvPr>
          <p:cNvSpPr>
            <a:spLocks noChangeArrowheads="1"/>
          </p:cNvSpPr>
          <p:nvPr userDrawn="1"/>
        </p:nvSpPr>
        <p:spPr bwMode="auto">
          <a:xfrm>
            <a:off x="7928" y="6565"/>
            <a:ext cx="12184072" cy="838200"/>
          </a:xfrm>
          <a:prstGeom prst="rect">
            <a:avLst/>
          </a:prstGeom>
          <a:gradFill rotWithShape="0">
            <a:gsLst>
              <a:gs pos="0">
                <a:srgbClr val="FFFFFF"/>
              </a:gs>
              <a:gs pos="100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5AF7071-19A1-8345-BF42-B8B474CB7334}"/>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1245113" y="125287"/>
            <a:ext cx="753665" cy="621076"/>
          </a:xfrm>
          <a:prstGeom prst="rect">
            <a:avLst/>
          </a:prstGeom>
        </p:spPr>
      </p:pic>
      <p:sp>
        <p:nvSpPr>
          <p:cNvPr id="11" name="Rectangle 21">
            <a:extLst>
              <a:ext uri="{FF2B5EF4-FFF2-40B4-BE49-F238E27FC236}">
                <a16:creationId xmlns:a16="http://schemas.microsoft.com/office/drawing/2014/main" id="{223159B2-E72C-A644-965B-8DA33BC1533C}"/>
              </a:ext>
            </a:extLst>
          </p:cNvPr>
          <p:cNvSpPr>
            <a:spLocks noChangeArrowheads="1"/>
          </p:cNvSpPr>
          <p:nvPr userDrawn="1"/>
        </p:nvSpPr>
        <p:spPr bwMode="auto">
          <a:xfrm flipH="1">
            <a:off x="0" y="832733"/>
            <a:ext cx="12179300" cy="87654"/>
          </a:xfrm>
          <a:prstGeom prst="rect">
            <a:avLst/>
          </a:prstGeom>
          <a:gradFill rotWithShape="0">
            <a:gsLst>
              <a:gs pos="100000">
                <a:schemeClr val="bg1"/>
              </a:gs>
              <a:gs pos="67000">
                <a:srgbClr val="5B9BD7"/>
              </a:gs>
            </a:gsLst>
            <a:lin ang="10800000"/>
          </a:gradFill>
          <a:ln>
            <a:noFill/>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749"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prstClr val="black"/>
              </a:solidFill>
              <a:effectLst/>
              <a:uLnTx/>
              <a:uFillTx/>
              <a:latin typeface="Arial Narrow" panose="020B0606020202030204" pitchFamily="34" charset="0"/>
              <a:ea typeface="+mn-ea"/>
              <a:cs typeface="Arial" panose="020B0604020202020204" pitchFamily="34" charset="0"/>
            </a:endParaRPr>
          </a:p>
        </p:txBody>
      </p:sp>
      <p:sp>
        <p:nvSpPr>
          <p:cNvPr id="2" name="Title Placeholder 1">
            <a:extLst>
              <a:ext uri="{FF2B5EF4-FFF2-40B4-BE49-F238E27FC236}">
                <a16:creationId xmlns:a16="http://schemas.microsoft.com/office/drawing/2014/main" id="{17E77911-C976-A54E-9052-2B3895853195}"/>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14443351"/>
      </p:ext>
    </p:extLst>
  </p:cSld>
  <p:clrMap bg1="lt1" tx1="dk1" bg2="lt2" tx2="dk2" accent1="accent1" accent2="accent2" accent3="accent3" accent4="accent4" accent5="accent5" accent6="accent6" hlink="hlink" folHlink="folHlink"/>
  <p:sldLayoutIdLst>
    <p:sldLayoutId id="2147483659" r:id="rId1"/>
    <p:sldLayoutId id="2147483662" r:id="rId2"/>
    <p:sldLayoutId id="2147483672" r:id="rId3"/>
    <p:sldLayoutId id="2147483674" r:id="rId4"/>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5.png"/><Relationship Id="rId21" Type="http://schemas.openxmlformats.org/officeDocument/2006/relationships/image" Target="../media/image39.png"/><Relationship Id="rId7" Type="http://schemas.openxmlformats.org/officeDocument/2006/relationships/image" Target="../media/image27.png"/><Relationship Id="rId12" Type="http://schemas.openxmlformats.org/officeDocument/2006/relationships/image" Target="../media/image30.jpeg"/><Relationship Id="rId17" Type="http://schemas.openxmlformats.org/officeDocument/2006/relationships/image" Target="../media/image35.png"/><Relationship Id="rId2" Type="http://schemas.openxmlformats.org/officeDocument/2006/relationships/notesSlide" Target="../notesSlides/notesSlide9.xml"/><Relationship Id="rId16" Type="http://schemas.openxmlformats.org/officeDocument/2006/relationships/image" Target="../media/image34.jpeg"/><Relationship Id="rId20" Type="http://schemas.openxmlformats.org/officeDocument/2006/relationships/image" Target="../media/image38.jpeg"/><Relationship Id="rId1" Type="http://schemas.openxmlformats.org/officeDocument/2006/relationships/slideLayout" Target="../slideLayouts/slideLayout8.xml"/><Relationship Id="rId6" Type="http://schemas.microsoft.com/office/2007/relationships/hdphoto" Target="../media/hdphoto3.wdp"/><Relationship Id="rId11" Type="http://schemas.openxmlformats.org/officeDocument/2006/relationships/image" Target="../media/image29.png"/><Relationship Id="rId5" Type="http://schemas.openxmlformats.org/officeDocument/2006/relationships/image" Target="../media/image26.png"/><Relationship Id="rId15" Type="http://schemas.openxmlformats.org/officeDocument/2006/relationships/image" Target="../media/image33.jpeg"/><Relationship Id="rId10" Type="http://schemas.microsoft.com/office/2007/relationships/hdphoto" Target="../media/hdphoto5.wdp"/><Relationship Id="rId19" Type="http://schemas.openxmlformats.org/officeDocument/2006/relationships/image" Target="../media/image37.jpeg"/><Relationship Id="rId4" Type="http://schemas.microsoft.com/office/2007/relationships/hdphoto" Target="../media/hdphoto2.wdp"/><Relationship Id="rId9" Type="http://schemas.openxmlformats.org/officeDocument/2006/relationships/image" Target="../media/image28.png"/><Relationship Id="rId1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microsoft.com/office/2007/relationships/hdphoto" Target="../media/hdphoto7.wdp"/><Relationship Id="rId13" Type="http://schemas.microsoft.com/office/2007/relationships/hdphoto" Target="../media/hdphoto8.wdp"/><Relationship Id="rId3" Type="http://schemas.openxmlformats.org/officeDocument/2006/relationships/image" Target="../media/image54.png"/><Relationship Id="rId7" Type="http://schemas.openxmlformats.org/officeDocument/2006/relationships/image" Target="../media/image57.png"/><Relationship Id="rId12" Type="http://schemas.openxmlformats.org/officeDocument/2006/relationships/image" Target="../media/image61.png"/><Relationship Id="rId2" Type="http://schemas.openxmlformats.org/officeDocument/2006/relationships/notesSlide" Target="../notesSlides/notesSlide12.xml"/><Relationship Id="rId16" Type="http://schemas.openxmlformats.org/officeDocument/2006/relationships/image" Target="../media/image63.png"/><Relationship Id="rId1" Type="http://schemas.openxmlformats.org/officeDocument/2006/relationships/slideLayout" Target="../slideLayouts/slideLayout14.xml"/><Relationship Id="rId6" Type="http://schemas.microsoft.com/office/2007/relationships/hdphoto" Target="../media/hdphoto6.wdp"/><Relationship Id="rId11" Type="http://schemas.openxmlformats.org/officeDocument/2006/relationships/image" Target="../media/image60.png"/><Relationship Id="rId5" Type="http://schemas.openxmlformats.org/officeDocument/2006/relationships/image" Target="../media/image56.png"/><Relationship Id="rId15" Type="http://schemas.microsoft.com/office/2007/relationships/hdphoto" Target="../media/hdphoto9.wdp"/><Relationship Id="rId10" Type="http://schemas.openxmlformats.org/officeDocument/2006/relationships/image" Target="../media/image59.png"/><Relationship Id="rId4" Type="http://schemas.openxmlformats.org/officeDocument/2006/relationships/image" Target="../media/image55.png"/><Relationship Id="rId9" Type="http://schemas.openxmlformats.org/officeDocument/2006/relationships/image" Target="../media/image58.png"/><Relationship Id="rId1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4.png"/><Relationship Id="rId1" Type="http://schemas.openxmlformats.org/officeDocument/2006/relationships/slideLayout" Target="../slideLayouts/slideLayout12.xml"/><Relationship Id="rId5" Type="http://schemas.openxmlformats.org/officeDocument/2006/relationships/image" Target="../media/image66.png"/><Relationship Id="rId4" Type="http://schemas.openxmlformats.org/officeDocument/2006/relationships/image" Target="../media/image65.emf"/></Relationships>
</file>

<file path=ppt/slides/_rels/slide22.xml.rels><?xml version="1.0" encoding="UTF-8" standalone="yes"?>
<Relationships xmlns="http://schemas.openxmlformats.org/package/2006/relationships"><Relationship Id="rId3" Type="http://schemas.openxmlformats.org/officeDocument/2006/relationships/hyperlink" Target="https://c3.ndc.nasa.gov/dashlink/projects/85/" TargetMode="External"/><Relationship Id="rId2" Type="http://schemas.openxmlformats.org/officeDocument/2006/relationships/image" Target="../media/image67.png"/><Relationship Id="rId1" Type="http://schemas.openxmlformats.org/officeDocument/2006/relationships/slideLayout" Target="../slideLayouts/slideLayout12.xml"/><Relationship Id="rId5" Type="http://schemas.openxmlformats.org/officeDocument/2006/relationships/image" Target="../media/image69.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hyperlink" Target="https://c3.ndc.nasa.gov/dashlink/projects/85/"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67.png"/><Relationship Id="rId5" Type="http://schemas.openxmlformats.org/officeDocument/2006/relationships/image" Target="../media/image71.png"/><Relationship Id="rId4" Type="http://schemas.openxmlformats.org/officeDocument/2006/relationships/hyperlink" Target="https://teams.microsoft.com/l/file/75194BCA-3648-42F3-80EC-630D2A519145?tenantId=7005d458-45be-48ae-8140-d43da96dd17b&amp;fileType=pdf&amp;objectUrl=https%3A%2F%2Fnasa.sharepoint.com%2Fteams%2FSystem-WideSafety%2FShared%20Documents%2FTC%202%2FNIA%20Activity%20202065%20-%20UF%2FAIAA_AVIATION_2022_Detecting_Risk_and_Anomalies-final.pdf&amp;baseUrl=https%3A%2F%2Fnasa.sharepoint.com%2Fteams%2FSystem-WideSafety&amp;serviceName=teams&amp;threadId=19:461a27d679694f4b89c065b5ec1a086e@thread.skype&amp;groupId=77399cf7-9ad5-4844-b3ec-206e9575efa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teams.microsoft.com/l/file/75194BCA-3648-42F3-80EC-630D2A519145?tenantId=7005d458-45be-48ae-8140-d43da96dd17b&amp;fileType=pdf&amp;objectUrl=https%3A%2F%2Fnasa.sharepoint.com%2Fteams%2FSystem-WideSafety%2FShared%20Documents%2FTC%202%2FNIA%20Activity%20202065%20-%20UF%2FAIAA_AVIATION_2022_Detecting_Risk_and_Anomalies-final.pdf&amp;baseUrl=https%3A%2F%2Fnasa.sharepoint.com%2Fteams%2FSystem-WideSafety&amp;serviceName=teams&amp;threadId=19:461a27d679694f4b89c065b5ec1a086e@thread.skype&amp;groupId=77399cf7-9ad5-4844-b3ec-206e9575efa4" TargetMode="External"/><Relationship Id="rId7" Type="http://schemas.openxmlformats.org/officeDocument/2006/relationships/hyperlink" Target="https://c3.ndc.nasa.gov/dashlink/projects/85/"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67.png"/><Relationship Id="rId5" Type="http://schemas.openxmlformats.org/officeDocument/2006/relationships/image" Target="../media/image71.pn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1338_7B76EAA3.xml"/><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75.png"/><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7.png"/><Relationship Id="rId7" Type="http://schemas.microsoft.com/office/2007/relationships/hdphoto" Target="../media/hdphoto12.wdp"/><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79.png"/><Relationship Id="rId5" Type="http://schemas.microsoft.com/office/2007/relationships/hdphoto" Target="../media/hdphoto11.wdp"/><Relationship Id="rId4" Type="http://schemas.openxmlformats.org/officeDocument/2006/relationships/image" Target="../media/image78.png"/><Relationship Id="rId9"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gif"/><Relationship Id="rId4" Type="http://schemas.openxmlformats.org/officeDocument/2006/relationships/image" Target="../media/image85.png"/><Relationship Id="rId9" Type="http://schemas.openxmlformats.org/officeDocument/2006/relationships/image" Target="../media/image90.tiff"/></Relationships>
</file>

<file path=ppt/slides/_rels/slide3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9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000.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01.png"/></Relationships>
</file>

<file path=ppt/slides/_rels/slide4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04.png"/></Relationships>
</file>

<file path=ppt/slides/_rels/slide4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6000"/>
              <a:buFont typeface="Calibri"/>
              <a:buNone/>
            </a:pPr>
            <a:r>
              <a:rPr lang="en-US" sz="4000"/>
              <a:t>Technical Challenge 1</a:t>
            </a:r>
            <a:br>
              <a:rPr lang="en-US" sz="4800" i="1"/>
            </a:br>
            <a:r>
              <a:rPr lang="en-US" sz="4000"/>
              <a:t>In-Time Terminal-Area</a:t>
            </a:r>
            <a:br>
              <a:rPr lang="en-US" sz="4000"/>
            </a:br>
            <a:r>
              <a:rPr lang="en-US" sz="4000"/>
              <a:t>Risk Management</a:t>
            </a:r>
            <a:endParaRPr sz="3200"/>
          </a:p>
        </p:txBody>
      </p:sp>
      <p:sp>
        <p:nvSpPr>
          <p:cNvPr id="8" name="Subtitle 2">
            <a:extLst>
              <a:ext uri="{FF2B5EF4-FFF2-40B4-BE49-F238E27FC236}">
                <a16:creationId xmlns:a16="http://schemas.microsoft.com/office/drawing/2014/main" id="{768C55B7-2A5F-BE42-BCF7-DF632301E4ED}"/>
              </a:ext>
            </a:extLst>
          </p:cNvPr>
          <p:cNvSpPr>
            <a:spLocks noGrp="1"/>
          </p:cNvSpPr>
          <p:nvPr>
            <p:ph type="subTitle" idx="1"/>
          </p:nvPr>
        </p:nvSpPr>
        <p:spPr>
          <a:xfrm>
            <a:off x="1524000" y="4914583"/>
            <a:ext cx="9144000" cy="1655762"/>
          </a:xfrm>
        </p:spPr>
        <p:txBody>
          <a:bodyPr/>
          <a:lstStyle/>
          <a:p>
            <a:r>
              <a:rPr lang="en-US" sz="3200"/>
              <a:t>SPM: Dr. Nikunj Oza</a:t>
            </a:r>
            <a:br>
              <a:rPr lang="en-US" sz="3200"/>
            </a:br>
            <a:endParaRPr lang="en-US" sz="1100"/>
          </a:p>
          <a:p>
            <a:r>
              <a:rPr lang="en-US" sz="3200"/>
              <a:t>Chad Stephens</a:t>
            </a:r>
          </a:p>
        </p:txBody>
      </p:sp>
    </p:spTree>
    <p:extLst>
      <p:ext uri="{BB962C8B-B14F-4D97-AF65-F5344CB8AC3E}">
        <p14:creationId xmlns:p14="http://schemas.microsoft.com/office/powerpoint/2010/main" val="3748037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A565C5A5-D200-D245-9E3C-618CBF7A8EC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99" y="0"/>
            <a:ext cx="12185301" cy="6858000"/>
          </a:xfrm>
          <a:prstGeom prst="rect">
            <a:avLst/>
          </a:prstGeom>
        </p:spPr>
      </p:pic>
      <p:sp>
        <p:nvSpPr>
          <p:cNvPr id="3" name="TextBox 2"/>
          <p:cNvSpPr txBox="1"/>
          <p:nvPr/>
        </p:nvSpPr>
        <p:spPr>
          <a:xfrm>
            <a:off x="562346" y="442158"/>
            <a:ext cx="10897849" cy="769441"/>
          </a:xfrm>
          <a:prstGeom prst="rect">
            <a:avLst/>
          </a:prstGeom>
          <a:noFill/>
        </p:spPr>
        <p:txBody>
          <a:bodyPr wrap="square" rtlCol="0">
            <a:spAutoFit/>
          </a:bodyPr>
          <a:lstStyle/>
          <a:p>
            <a:pPr algn="ctr"/>
            <a:r>
              <a:rPr lang="en-US" sz="4400" b="1">
                <a:solidFill>
                  <a:schemeClr val="bg1"/>
                </a:solidFill>
                <a:effectLst>
                  <a:outerShdw blurRad="38100" dist="38100" dir="2700000" algn="tl">
                    <a:schemeClr val="tx1">
                      <a:alpha val="87000"/>
                    </a:schemeClr>
                  </a:outerShdw>
                </a:effectLst>
                <a:latin typeface="Arial" panose="020B0604020202020204" pitchFamily="34" charset="0"/>
                <a:cs typeface="Arial" panose="020B0604020202020204" pitchFamily="34" charset="0"/>
              </a:rPr>
              <a:t>Innovating the Future of Aviation Safety</a:t>
            </a:r>
          </a:p>
        </p:txBody>
      </p:sp>
      <p:sp>
        <p:nvSpPr>
          <p:cNvPr id="4" name="Slide Number Placeholder 3">
            <a:extLst>
              <a:ext uri="{FF2B5EF4-FFF2-40B4-BE49-F238E27FC236}">
                <a16:creationId xmlns:a16="http://schemas.microsoft.com/office/drawing/2014/main" id="{EE6C376C-2705-3741-89AA-2FD780AD544D}"/>
              </a:ext>
            </a:extLst>
          </p:cNvPr>
          <p:cNvSpPr>
            <a:spLocks noGrp="1"/>
          </p:cNvSpPr>
          <p:nvPr>
            <p:ph type="sldNum" sz="quarter" idx="12"/>
          </p:nvPr>
        </p:nvSpPr>
        <p:spPr>
          <a:xfrm>
            <a:off x="9442101" y="6492875"/>
            <a:ext cx="2743200" cy="365125"/>
          </a:xfrm>
          <a:prstGeom prst="rect">
            <a:avLst/>
          </a:prstGeom>
        </p:spPr>
        <p:txBody>
          <a:bodyPr/>
          <a:lstStyle/>
          <a:p>
            <a:fld id="{4F721D84-F6D2-3543-9891-5E083154C075}" type="slidenum">
              <a:rPr lang="en-US" smtClean="0"/>
              <a:t>2</a:t>
            </a:fld>
            <a:endParaRPr lang="en-US"/>
          </a:p>
        </p:txBody>
      </p:sp>
      <p:sp>
        <p:nvSpPr>
          <p:cNvPr id="5" name="TextBox 4">
            <a:extLst>
              <a:ext uri="{FF2B5EF4-FFF2-40B4-BE49-F238E27FC236}">
                <a16:creationId xmlns:a16="http://schemas.microsoft.com/office/drawing/2014/main" id="{ADF94678-6DB8-4BDC-A2F7-E34F7F92D1A3}"/>
              </a:ext>
            </a:extLst>
          </p:cNvPr>
          <p:cNvSpPr txBox="1"/>
          <p:nvPr/>
        </p:nvSpPr>
        <p:spPr>
          <a:xfrm>
            <a:off x="-19664" y="6616054"/>
            <a:ext cx="954107" cy="261610"/>
          </a:xfrm>
          <a:prstGeom prst="rect">
            <a:avLst/>
          </a:prstGeom>
          <a:noFill/>
        </p:spPr>
        <p:txBody>
          <a:bodyPr wrap="none" rtlCol="0">
            <a:spAutoFit/>
          </a:bodyPr>
          <a:lstStyle/>
          <a:p>
            <a:r>
              <a:rPr lang="en-US" sz="1100">
                <a:solidFill>
                  <a:schemeClr val="bg1">
                    <a:lumMod val="65000"/>
                  </a:schemeClr>
                </a:solidFill>
              </a:rPr>
              <a:t>Credit: NASA</a:t>
            </a:r>
          </a:p>
        </p:txBody>
      </p:sp>
      <p:sp>
        <p:nvSpPr>
          <p:cNvPr id="6" name="TextBox 5">
            <a:extLst>
              <a:ext uri="{FF2B5EF4-FFF2-40B4-BE49-F238E27FC236}">
                <a16:creationId xmlns:a16="http://schemas.microsoft.com/office/drawing/2014/main" id="{0742E8CB-DC20-436E-9F39-5C973DE194F8}"/>
              </a:ext>
            </a:extLst>
          </p:cNvPr>
          <p:cNvSpPr txBox="1"/>
          <p:nvPr/>
        </p:nvSpPr>
        <p:spPr>
          <a:xfrm>
            <a:off x="3312692" y="5854079"/>
            <a:ext cx="730521" cy="369332"/>
          </a:xfrm>
          <a:prstGeom prst="rect">
            <a:avLst/>
          </a:prstGeom>
          <a:noFill/>
        </p:spPr>
        <p:txBody>
          <a:bodyPr wrap="none" rtlCol="0">
            <a:spAutoFit/>
          </a:bodyPr>
          <a:lstStyle/>
          <a:p>
            <a:r>
              <a:rPr lang="en-US" i="1">
                <a:solidFill>
                  <a:schemeClr val="bg1"/>
                </a:solidFill>
              </a:rPr>
              <a:t>Today</a:t>
            </a:r>
          </a:p>
        </p:txBody>
      </p:sp>
      <p:sp>
        <p:nvSpPr>
          <p:cNvPr id="7" name="TextBox 6">
            <a:extLst>
              <a:ext uri="{FF2B5EF4-FFF2-40B4-BE49-F238E27FC236}">
                <a16:creationId xmlns:a16="http://schemas.microsoft.com/office/drawing/2014/main" id="{397D9A8E-2F55-40E6-BB4B-8075DFF8A817}"/>
              </a:ext>
            </a:extLst>
          </p:cNvPr>
          <p:cNvSpPr txBox="1"/>
          <p:nvPr/>
        </p:nvSpPr>
        <p:spPr>
          <a:xfrm>
            <a:off x="7349206" y="5854079"/>
            <a:ext cx="652743" cy="369332"/>
          </a:xfrm>
          <a:prstGeom prst="rect">
            <a:avLst/>
          </a:prstGeom>
          <a:noFill/>
        </p:spPr>
        <p:txBody>
          <a:bodyPr wrap="none" rtlCol="0">
            <a:spAutoFit/>
          </a:bodyPr>
          <a:lstStyle/>
          <a:p>
            <a:r>
              <a:rPr lang="en-US" i="1">
                <a:solidFill>
                  <a:schemeClr val="bg1"/>
                </a:solidFill>
              </a:rPr>
              <a:t>2035</a:t>
            </a:r>
          </a:p>
        </p:txBody>
      </p:sp>
      <p:sp>
        <p:nvSpPr>
          <p:cNvPr id="8" name="TextBox 7">
            <a:extLst>
              <a:ext uri="{FF2B5EF4-FFF2-40B4-BE49-F238E27FC236}">
                <a16:creationId xmlns:a16="http://schemas.microsoft.com/office/drawing/2014/main" id="{EAFEDA19-FD7F-404D-A658-527E51686BF8}"/>
              </a:ext>
            </a:extLst>
          </p:cNvPr>
          <p:cNvSpPr txBox="1"/>
          <p:nvPr/>
        </p:nvSpPr>
        <p:spPr>
          <a:xfrm>
            <a:off x="11460195" y="5854079"/>
            <a:ext cx="652743" cy="369332"/>
          </a:xfrm>
          <a:prstGeom prst="rect">
            <a:avLst/>
          </a:prstGeom>
          <a:noFill/>
        </p:spPr>
        <p:txBody>
          <a:bodyPr wrap="none" rtlCol="0">
            <a:spAutoFit/>
          </a:bodyPr>
          <a:lstStyle/>
          <a:p>
            <a:r>
              <a:rPr lang="en-US" i="1">
                <a:solidFill>
                  <a:schemeClr val="bg1"/>
                </a:solidFill>
              </a:rPr>
              <a:t>2045</a:t>
            </a:r>
          </a:p>
        </p:txBody>
      </p:sp>
    </p:spTree>
    <p:extLst>
      <p:ext uri="{BB962C8B-B14F-4D97-AF65-F5344CB8AC3E}">
        <p14:creationId xmlns:p14="http://schemas.microsoft.com/office/powerpoint/2010/main" val="2438083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227355" y="6462995"/>
            <a:ext cx="914400" cy="171451"/>
          </a:xfrm>
          <a:prstGeom prst="rect">
            <a:avLst/>
          </a:prstGeom>
          <a:ln/>
        </p:spPr>
        <p:txBody>
          <a:bodyPr/>
          <a:lstStyle>
            <a:defPPr>
              <a:defRPr lang="en-US"/>
            </a:defPPr>
            <a:lvl1pPr marL="0" algn="l" defTabSz="914400" rtl="0" eaLnBrk="1" latinLnBrk="0" hangingPunct="1">
              <a:defRPr sz="105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586D440-F702-449A-AAC2-9ACFF17038B8}" type="slidenum">
              <a:rPr lang="en-US" smtClean="0"/>
              <a:pPr defTabSz="1219170" eaLnBrk="0" fontAlgn="base" hangingPunct="0">
                <a:spcBef>
                  <a:spcPct val="0"/>
                </a:spcBef>
                <a:spcAft>
                  <a:spcPct val="0"/>
                </a:spcAft>
                <a:defRPr/>
              </a:pPr>
              <a:t>3</a:t>
            </a:fld>
            <a:endParaRPr lang="en-US">
              <a:solidFill>
                <a:prstClr val="black"/>
              </a:solidFill>
              <a:latin typeface="Arial" panose="020B0604020202020204" pitchFamily="34" charset="0"/>
              <a:ea typeface="MS PGothic" panose="020B0600070205080204" pitchFamily="34" charset="-128"/>
            </a:endParaRPr>
          </a:p>
        </p:txBody>
      </p:sp>
      <p:sp>
        <p:nvSpPr>
          <p:cNvPr id="7" name="Snip Same Side Corner Rectangle 1">
            <a:extLst>
              <a:ext uri="{FF2B5EF4-FFF2-40B4-BE49-F238E27FC236}">
                <a16:creationId xmlns:a16="http://schemas.microsoft.com/office/drawing/2014/main" id="{1A12E03C-FD8A-4169-B225-ACEEB9366C10}"/>
              </a:ext>
            </a:extLst>
          </p:cNvPr>
          <p:cNvSpPr/>
          <p:nvPr/>
        </p:nvSpPr>
        <p:spPr>
          <a:xfrm rot="5400000">
            <a:off x="-1021081" y="1848393"/>
            <a:ext cx="6030688" cy="3988526"/>
          </a:xfrm>
          <a:prstGeom prst="snip2SameRect">
            <a:avLst>
              <a:gd name="adj1" fmla="val 21616"/>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FF077B92-878A-4E9D-9C4A-68E91D99FDBD}"/>
              </a:ext>
            </a:extLst>
          </p:cNvPr>
          <p:cNvGrpSpPr/>
          <p:nvPr/>
        </p:nvGrpSpPr>
        <p:grpSpPr>
          <a:xfrm>
            <a:off x="0" y="1175896"/>
            <a:ext cx="3343900" cy="1735150"/>
            <a:chOff x="0" y="860213"/>
            <a:chExt cx="3343900" cy="1735150"/>
          </a:xfrm>
        </p:grpSpPr>
        <p:pic>
          <p:nvPicPr>
            <p:cNvPr id="10" name="Picture 9">
              <a:extLst>
                <a:ext uri="{FF2B5EF4-FFF2-40B4-BE49-F238E27FC236}">
                  <a16:creationId xmlns:a16="http://schemas.microsoft.com/office/drawing/2014/main" id="{CE8376D7-5FEE-4633-A25D-385E2D8E6A9D}"/>
                </a:ext>
              </a:extLst>
            </p:cNvPr>
            <p:cNvPicPr>
              <a:picLocks noChangeAspect="1"/>
            </p:cNvPicPr>
            <p:nvPr/>
          </p:nvPicPr>
          <p:blipFill rotWithShape="1">
            <a:blip r:embed="rId3" cstate="print">
              <a:alphaModFix amt="44000"/>
              <a:extLst>
                <a:ext uri="{28A0092B-C50C-407E-A947-70E740481C1C}">
                  <a14:useLocalDpi xmlns:a14="http://schemas.microsoft.com/office/drawing/2010/main"/>
                </a:ext>
              </a:extLst>
            </a:blip>
            <a:srcRect/>
            <a:stretch/>
          </p:blipFill>
          <p:spPr>
            <a:xfrm>
              <a:off x="0" y="860213"/>
              <a:ext cx="2782484" cy="1275612"/>
            </a:xfrm>
            <a:prstGeom prst="rect">
              <a:avLst/>
            </a:prstGeom>
          </p:spPr>
        </p:pic>
        <p:pic>
          <p:nvPicPr>
            <p:cNvPr id="11" name="Picture 10">
              <a:extLst>
                <a:ext uri="{FF2B5EF4-FFF2-40B4-BE49-F238E27FC236}">
                  <a16:creationId xmlns:a16="http://schemas.microsoft.com/office/drawing/2014/main" id="{AEC79AD5-0D62-406C-AF65-E4C8DB5953DB}"/>
                </a:ext>
              </a:extLst>
            </p:cNvPr>
            <p:cNvPicPr>
              <a:picLocks noChangeAspect="1"/>
            </p:cNvPicPr>
            <p:nvPr/>
          </p:nvPicPr>
          <p:blipFill>
            <a:blip r:embed="rId4">
              <a:alphaModFix amt="59000"/>
            </a:blip>
            <a:stretch>
              <a:fillRect/>
            </a:stretch>
          </p:blipFill>
          <p:spPr>
            <a:xfrm>
              <a:off x="227027" y="2087363"/>
              <a:ext cx="3116873" cy="508000"/>
            </a:xfrm>
            <a:prstGeom prst="rect">
              <a:avLst/>
            </a:prstGeom>
          </p:spPr>
        </p:pic>
      </p:grpSp>
      <p:sp>
        <p:nvSpPr>
          <p:cNvPr id="14" name="TextBox 13">
            <a:extLst>
              <a:ext uri="{FF2B5EF4-FFF2-40B4-BE49-F238E27FC236}">
                <a16:creationId xmlns:a16="http://schemas.microsoft.com/office/drawing/2014/main" id="{E24E2863-0A0F-4747-9CF2-7E3BFDE551F8}"/>
              </a:ext>
            </a:extLst>
          </p:cNvPr>
          <p:cNvSpPr txBox="1"/>
          <p:nvPr/>
        </p:nvSpPr>
        <p:spPr>
          <a:xfrm>
            <a:off x="4103924" y="1572114"/>
            <a:ext cx="7929541" cy="4832092"/>
          </a:xfrm>
          <a:prstGeom prst="rect">
            <a:avLst/>
          </a:prstGeom>
          <a:noFill/>
        </p:spPr>
        <p:txBody>
          <a:bodyPr wrap="square" rtlCol="0">
            <a:spAutoFit/>
          </a:bodyPr>
          <a:lstStyle/>
          <a:p>
            <a:r>
              <a:rPr lang="en-US" sz="2200" b="1" dirty="0">
                <a:solidFill>
                  <a:srgbClr val="C00000"/>
                </a:solidFill>
                <a:cs typeface="Arial" panose="020B0604020202020204" pitchFamily="34" charset="0"/>
              </a:rPr>
              <a:t>Need:</a:t>
            </a:r>
            <a:r>
              <a:rPr lang="en-US" sz="2200" dirty="0">
                <a:cs typeface="Arial" panose="020B0604020202020204" pitchFamily="34" charset="0"/>
              </a:rPr>
              <a:t> </a:t>
            </a:r>
            <a:r>
              <a:rPr lang="en-US" sz="2200" b="1" dirty="0">
                <a:solidFill>
                  <a:srgbClr val="0070C0"/>
                </a:solidFill>
                <a:cs typeface="Arial" panose="020B0604020202020204" pitchFamily="34" charset="0"/>
              </a:rPr>
              <a:t>Novel types of aircraft having different performance capabilities and wide complexity of operations necessitates the development of tools and processes to quickly (in-time) mitigate risks and hazards effectively and economically.</a:t>
            </a:r>
          </a:p>
          <a:p>
            <a:endParaRPr lang="en-US" sz="2200" dirty="0">
              <a:solidFill>
                <a:srgbClr val="000000"/>
              </a:solidFill>
              <a:cs typeface="Arial" panose="020B0604020202020204" pitchFamily="34" charset="0"/>
            </a:endParaRPr>
          </a:p>
          <a:p>
            <a:r>
              <a:rPr lang="en-US" sz="2200" b="1" dirty="0">
                <a:solidFill>
                  <a:srgbClr val="C00000"/>
                </a:solidFill>
                <a:cs typeface="Arial" panose="020B0604020202020204" pitchFamily="34" charset="0"/>
              </a:rPr>
              <a:t>Objective:</a:t>
            </a:r>
            <a:r>
              <a:rPr lang="en-US" sz="2200" dirty="0">
                <a:solidFill>
                  <a:srgbClr val="000000"/>
                </a:solidFill>
                <a:cs typeface="Arial" panose="020B0604020202020204" pitchFamily="34" charset="0"/>
              </a:rPr>
              <a:t>  </a:t>
            </a:r>
            <a:r>
              <a:rPr lang="en-US" sz="2200" b="1" dirty="0">
                <a:solidFill>
                  <a:srgbClr val="0070C0"/>
                </a:solidFill>
                <a:cs typeface="Arial" panose="020B0604020202020204" pitchFamily="34" charset="0"/>
              </a:rPr>
              <a:t>Develop innovative ways for humans to interact with safety data and manage information to rapidly evaluate existing and discover new patterns in data that lead to negative outcomes before the next safety event occurs. </a:t>
            </a:r>
          </a:p>
          <a:p>
            <a:endParaRPr lang="en-US" sz="2200" dirty="0">
              <a:cs typeface="Arial" panose="020B0604020202020204" pitchFamily="34" charset="0"/>
            </a:endParaRPr>
          </a:p>
          <a:p>
            <a:r>
              <a:rPr lang="en-US" sz="2200" b="1" dirty="0">
                <a:solidFill>
                  <a:srgbClr val="C00000"/>
                </a:solidFill>
                <a:cs typeface="Arial" panose="020B0604020202020204" pitchFamily="34" charset="0"/>
              </a:rPr>
              <a:t>Impact</a:t>
            </a:r>
            <a:r>
              <a:rPr lang="en-US" sz="2200" dirty="0">
                <a:solidFill>
                  <a:srgbClr val="C00000"/>
                </a:solidFill>
                <a:cs typeface="Arial" panose="020B0604020202020204" pitchFamily="34" charset="0"/>
              </a:rPr>
              <a:t>:  </a:t>
            </a:r>
            <a:r>
              <a:rPr lang="en-US" sz="2200" b="1" dirty="0">
                <a:solidFill>
                  <a:srgbClr val="0070C0"/>
                </a:solidFill>
                <a:cs typeface="Arial" panose="020B0604020202020204" pitchFamily="34" charset="0"/>
              </a:rPr>
              <a:t>Improved speed and characterization of system-wide risk identification to augment existing SMS processes supporting risk management and safety assurance. </a:t>
            </a:r>
          </a:p>
          <a:p>
            <a:endParaRPr lang="en-US" sz="2200" dirty="0">
              <a:solidFill>
                <a:srgbClr val="000000"/>
              </a:solidFill>
              <a:cs typeface="Arial" panose="020B0604020202020204" pitchFamily="34" charset="0"/>
            </a:endParaRPr>
          </a:p>
        </p:txBody>
      </p:sp>
      <p:pic>
        <p:nvPicPr>
          <p:cNvPr id="3" name="Picture 2">
            <a:extLst>
              <a:ext uri="{FF2B5EF4-FFF2-40B4-BE49-F238E27FC236}">
                <a16:creationId xmlns:a16="http://schemas.microsoft.com/office/drawing/2014/main" id="{567F5ED5-D645-42DA-89B9-B0971F5E4354}"/>
              </a:ext>
            </a:extLst>
          </p:cNvPr>
          <p:cNvPicPr>
            <a:picLocks noChangeAspect="1"/>
          </p:cNvPicPr>
          <p:nvPr/>
        </p:nvPicPr>
        <p:blipFill>
          <a:blip r:embed="rId5"/>
          <a:stretch>
            <a:fillRect/>
          </a:stretch>
        </p:blipFill>
        <p:spPr>
          <a:xfrm>
            <a:off x="411349" y="2986704"/>
            <a:ext cx="2494450" cy="3177914"/>
          </a:xfrm>
          <a:prstGeom prst="rect">
            <a:avLst/>
          </a:prstGeom>
          <a:effectLst>
            <a:outerShdw blurRad="50800" dist="38100" dir="2700000" algn="tl" rotWithShape="0">
              <a:prstClr val="black">
                <a:alpha val="40000"/>
              </a:prstClr>
            </a:outerShdw>
          </a:effectLst>
        </p:spPr>
      </p:pic>
      <p:sp>
        <p:nvSpPr>
          <p:cNvPr id="12" name="Title 2">
            <a:extLst>
              <a:ext uri="{FF2B5EF4-FFF2-40B4-BE49-F238E27FC236}">
                <a16:creationId xmlns:a16="http://schemas.microsoft.com/office/drawing/2014/main" id="{41F95D1A-8785-4CBC-94BD-1E0836B65F92}"/>
              </a:ext>
            </a:extLst>
          </p:cNvPr>
          <p:cNvSpPr txBox="1">
            <a:spLocks/>
          </p:cNvSpPr>
          <p:nvPr/>
        </p:nvSpPr>
        <p:spPr bwMode="auto">
          <a:xfrm>
            <a:off x="233654" y="92223"/>
            <a:ext cx="9842320" cy="639763"/>
          </a:xfrm>
          <a:prstGeom prst="rect">
            <a:avLst/>
          </a:prstGeom>
          <a:noFill/>
          <a:ln w="9525">
            <a:noFill/>
            <a:miter lim="800000"/>
            <a:headEnd/>
            <a:tailEnd/>
          </a:ln>
        </p:spPr>
        <p:txBody>
          <a:bodyPr/>
          <a:lstStyle>
            <a:lvl1pPr algn="ctr" rtl="0" eaLnBrk="0" fontAlgn="base" hangingPunct="0">
              <a:spcBef>
                <a:spcPct val="0"/>
              </a:spcBef>
              <a:spcAft>
                <a:spcPct val="0"/>
              </a:spcAft>
              <a:defRPr sz="3600" b="1"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pPr algn="l" eaLnBrk="1" fontAlgn="auto" hangingPunct="1">
              <a:spcBef>
                <a:spcPts val="0"/>
              </a:spcBef>
              <a:spcAft>
                <a:spcPts val="0"/>
              </a:spcAft>
              <a:defRPr/>
            </a:pPr>
            <a:r>
              <a:rPr lang="en-US" dirty="0">
                <a:solidFill>
                  <a:prstClr val="black"/>
                </a:solidFill>
                <a:latin typeface="Arial" panose="020B0604020202020204" pitchFamily="34" charset="0"/>
                <a:ea typeface="+mn-ea"/>
                <a:cs typeface="Arial" panose="020B0604020202020204" pitchFamily="34" charset="0"/>
              </a:rPr>
              <a:t>In-time Safety Needs and Impact</a:t>
            </a:r>
            <a:endParaRPr lang="en-US"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F5D5065D-C39F-2DE3-DDB5-73D7D660F883}"/>
              </a:ext>
            </a:extLst>
          </p:cNvPr>
          <p:cNvSpPr/>
          <p:nvPr/>
        </p:nvSpPr>
        <p:spPr>
          <a:xfrm>
            <a:off x="10638264" y="5761847"/>
            <a:ext cx="1542585" cy="8725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3">
            <a:extLst>
              <a:ext uri="{FF2B5EF4-FFF2-40B4-BE49-F238E27FC236}">
                <a16:creationId xmlns:a16="http://schemas.microsoft.com/office/drawing/2014/main" id="{F7D0B815-5FC3-45C4-BD16-7CF6791F023B}"/>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F721D84-F6D2-3543-9891-5E083154C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90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67F77C3A-AB16-420E-A3CF-F42C719A5F2C}"/>
              </a:ext>
            </a:extLst>
          </p:cNvPr>
          <p:cNvSpPr>
            <a:spLocks noGrp="1"/>
          </p:cNvSpPr>
          <p:nvPr>
            <p:ph type="title"/>
          </p:nvPr>
        </p:nvSpPr>
        <p:spPr>
          <a:xfrm>
            <a:off x="395071" y="2595363"/>
            <a:ext cx="3198381" cy="1667273"/>
          </a:xfrm>
        </p:spPr>
        <p:txBody>
          <a:bodyPr>
            <a:normAutofit fontScale="90000"/>
          </a:bodyPr>
          <a:lstStyle/>
          <a:p>
            <a:r>
              <a:rPr lang="en-US" sz="4000" b="1">
                <a:solidFill>
                  <a:schemeClr val="bg1"/>
                </a:solidFill>
                <a:latin typeface="Arial"/>
                <a:cs typeface="Arial"/>
              </a:rPr>
              <a:t>In-time Safety Needs and Impact</a:t>
            </a:r>
            <a:endParaRPr lang="en-US" sz="4000" b="1">
              <a:solidFill>
                <a:schemeClr val="bg1"/>
              </a:solidFill>
            </a:endParaRPr>
          </a:p>
        </p:txBody>
      </p:sp>
      <p:sp>
        <p:nvSpPr>
          <p:cNvPr id="12" name="Content Placeholder 1">
            <a:extLst>
              <a:ext uri="{FF2B5EF4-FFF2-40B4-BE49-F238E27FC236}">
                <a16:creationId xmlns:a16="http://schemas.microsoft.com/office/drawing/2014/main" id="{B12A169C-8D3A-4E92-9E95-5387B0935125}"/>
              </a:ext>
            </a:extLst>
          </p:cNvPr>
          <p:cNvSpPr>
            <a:spLocks noGrp="1"/>
          </p:cNvSpPr>
          <p:nvPr>
            <p:ph sz="half" idx="1"/>
          </p:nvPr>
        </p:nvSpPr>
        <p:spPr>
          <a:xfrm>
            <a:off x="327861" y="1069774"/>
            <a:ext cx="5889580" cy="2315688"/>
          </a:xfrm>
        </p:spPr>
        <p:txBody>
          <a:bodyPr>
            <a:normAutofit fontScale="92500"/>
          </a:bodyPr>
          <a:lstStyle/>
          <a:p>
            <a:pPr marL="338138" indent="-338138">
              <a:spcBef>
                <a:spcPts val="1600"/>
              </a:spcBef>
              <a:buFont typeface="Wingdings" panose="05000000000000000000" pitchFamily="2" charset="2"/>
              <a:buChar char="Ø"/>
            </a:pPr>
            <a:r>
              <a:rPr lang="en-US" b="0">
                <a:latin typeface="+mj-lt"/>
              </a:rPr>
              <a:t>To explore, discover, and understand the impact on safety of growing complexity introduced by modernization aimed at improving the efficiency of flight, the access to airspace, and/or the expansion of services provided by air vehicles.</a:t>
            </a:r>
          </a:p>
        </p:txBody>
      </p:sp>
      <p:pic>
        <p:nvPicPr>
          <p:cNvPr id="15" name="Picture 14" descr="BackgroundOCT26sm.jpg">
            <a:extLst>
              <a:ext uri="{FF2B5EF4-FFF2-40B4-BE49-F238E27FC236}">
                <a16:creationId xmlns:a16="http://schemas.microsoft.com/office/drawing/2014/main" id="{68019FD3-A6EA-4BA6-ACB8-8291A1071B95}"/>
              </a:ext>
            </a:extLst>
          </p:cNvPr>
          <p:cNvPicPr>
            <a:picLocks noChangeAspect="1"/>
          </p:cNvPicPr>
          <p:nvPr/>
        </p:nvPicPr>
        <p:blipFill rotWithShape="1">
          <a:blip r:embed="rId3"/>
          <a:srcRect t="5533" b="1893"/>
          <a:stretch/>
        </p:blipFill>
        <p:spPr>
          <a:xfrm>
            <a:off x="6609201" y="1052904"/>
            <a:ext cx="5038192" cy="3033955"/>
          </a:xfrm>
          <a:prstGeom prst="rect">
            <a:avLst/>
          </a:prstGeom>
          <a:ln>
            <a:noFill/>
          </a:ln>
          <a:effectLst/>
        </p:spPr>
      </p:pic>
      <p:pic>
        <p:nvPicPr>
          <p:cNvPr id="17" name="Picture 16">
            <a:extLst>
              <a:ext uri="{FF2B5EF4-FFF2-40B4-BE49-F238E27FC236}">
                <a16:creationId xmlns:a16="http://schemas.microsoft.com/office/drawing/2014/main" id="{37B0C75D-838C-48DC-9C1B-FDC18D0DAB3B}"/>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0"/>
                    </a14:imgEffect>
                    <a14:imgEffect>
                      <a14:brightnessContrast bright="-7000" contrast="14000"/>
                    </a14:imgEffect>
                  </a14:imgLayer>
                </a14:imgProps>
              </a:ext>
            </a:extLst>
          </a:blip>
          <a:srcRect t="6836"/>
          <a:stretch/>
        </p:blipFill>
        <p:spPr>
          <a:xfrm>
            <a:off x="633815" y="3399238"/>
            <a:ext cx="5159633" cy="3286345"/>
          </a:xfrm>
          <a:prstGeom prst="rect">
            <a:avLst/>
          </a:prstGeom>
        </p:spPr>
      </p:pic>
      <p:sp>
        <p:nvSpPr>
          <p:cNvPr id="18" name="Title 2">
            <a:extLst>
              <a:ext uri="{FF2B5EF4-FFF2-40B4-BE49-F238E27FC236}">
                <a16:creationId xmlns:a16="http://schemas.microsoft.com/office/drawing/2014/main" id="{B605BE2A-F496-4999-80EE-2BA31E9CF40F}"/>
              </a:ext>
            </a:extLst>
          </p:cNvPr>
          <p:cNvSpPr txBox="1">
            <a:spLocks/>
          </p:cNvSpPr>
          <p:nvPr/>
        </p:nvSpPr>
        <p:spPr bwMode="auto">
          <a:xfrm>
            <a:off x="276194" y="116786"/>
            <a:ext cx="10241333" cy="639763"/>
          </a:xfrm>
          <a:prstGeom prst="rect">
            <a:avLst/>
          </a:prstGeom>
          <a:noFill/>
          <a:ln w="9525">
            <a:noFill/>
            <a:miter lim="800000"/>
            <a:headEnd/>
            <a:tailEnd/>
          </a:ln>
        </p:spPr>
        <p:txBody>
          <a:bodyPr/>
          <a:lstStyle>
            <a:lvl1pPr algn="ctr" rtl="0" eaLnBrk="0" fontAlgn="base" hangingPunct="0">
              <a:spcBef>
                <a:spcPct val="0"/>
              </a:spcBef>
              <a:spcAft>
                <a:spcPct val="0"/>
              </a:spcAft>
              <a:defRPr sz="3600" b="1"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pPr algn="l" eaLnBrk="1" fontAlgn="auto" hangingPunct="1">
              <a:spcBef>
                <a:spcPts val="0"/>
              </a:spcBef>
              <a:spcAft>
                <a:spcPts val="0"/>
              </a:spcAft>
              <a:defRPr/>
            </a:pPr>
            <a:r>
              <a:rPr lang="en-US" dirty="0">
                <a:solidFill>
                  <a:prstClr val="black"/>
                </a:solidFill>
                <a:latin typeface="Arial" panose="020B0604020202020204" pitchFamily="34" charset="0"/>
                <a:ea typeface="+mn-ea"/>
                <a:cs typeface="Arial" panose="020B0604020202020204" pitchFamily="34" charset="0"/>
              </a:rPr>
              <a:t>NASA System-Wide Safety Project</a:t>
            </a:r>
            <a:endParaRPr lang="en-US"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3F893FB0-D60C-4749-B17E-F6413F09705D}"/>
              </a:ext>
            </a:extLst>
          </p:cNvPr>
          <p:cNvSpPr txBox="1"/>
          <p:nvPr/>
        </p:nvSpPr>
        <p:spPr>
          <a:xfrm>
            <a:off x="578060" y="6597079"/>
            <a:ext cx="954107" cy="261610"/>
          </a:xfrm>
          <a:prstGeom prst="rect">
            <a:avLst/>
          </a:prstGeom>
          <a:noFill/>
        </p:spPr>
        <p:txBody>
          <a:bodyPr wrap="none" rtlCol="0">
            <a:spAutoFit/>
          </a:bodyPr>
          <a:lstStyle/>
          <a:p>
            <a:r>
              <a:rPr lang="en-US" sz="1100" dirty="0">
                <a:solidFill>
                  <a:schemeClr val="bg1">
                    <a:lumMod val="65000"/>
                  </a:schemeClr>
                </a:solidFill>
              </a:rPr>
              <a:t>Credit: NASA</a:t>
            </a:r>
          </a:p>
        </p:txBody>
      </p:sp>
      <p:sp>
        <p:nvSpPr>
          <p:cNvPr id="20" name="TextBox 19">
            <a:extLst>
              <a:ext uri="{FF2B5EF4-FFF2-40B4-BE49-F238E27FC236}">
                <a16:creationId xmlns:a16="http://schemas.microsoft.com/office/drawing/2014/main" id="{88259838-866D-4879-A65E-C8ACEAA97E8A}"/>
              </a:ext>
            </a:extLst>
          </p:cNvPr>
          <p:cNvSpPr txBox="1"/>
          <p:nvPr/>
        </p:nvSpPr>
        <p:spPr>
          <a:xfrm>
            <a:off x="6521915" y="4063287"/>
            <a:ext cx="954107" cy="261610"/>
          </a:xfrm>
          <a:prstGeom prst="rect">
            <a:avLst/>
          </a:prstGeom>
          <a:noFill/>
        </p:spPr>
        <p:txBody>
          <a:bodyPr wrap="none" rtlCol="0">
            <a:spAutoFit/>
          </a:bodyPr>
          <a:lstStyle/>
          <a:p>
            <a:r>
              <a:rPr lang="en-US" sz="1100" dirty="0">
                <a:solidFill>
                  <a:schemeClr val="bg1">
                    <a:lumMod val="65000"/>
                  </a:schemeClr>
                </a:solidFill>
              </a:rPr>
              <a:t>Credit: NASA</a:t>
            </a:r>
          </a:p>
        </p:txBody>
      </p:sp>
      <p:sp>
        <p:nvSpPr>
          <p:cNvPr id="22" name="Content Placeholder 1">
            <a:extLst>
              <a:ext uri="{FF2B5EF4-FFF2-40B4-BE49-F238E27FC236}">
                <a16:creationId xmlns:a16="http://schemas.microsoft.com/office/drawing/2014/main" id="{8A1F65F7-7BCC-435D-8432-476B32A14D9C}"/>
              </a:ext>
            </a:extLst>
          </p:cNvPr>
          <p:cNvSpPr txBox="1">
            <a:spLocks/>
          </p:cNvSpPr>
          <p:nvPr/>
        </p:nvSpPr>
        <p:spPr>
          <a:xfrm>
            <a:off x="6185208" y="4297725"/>
            <a:ext cx="5646234" cy="2315688"/>
          </a:xfrm>
          <a:prstGeom prst="rect">
            <a:avLst/>
          </a:prstGeom>
        </p:spPr>
        <p:txBody>
          <a:bodyPr/>
          <a:lstStyle>
            <a:lvl1pPr marL="342891" indent="-342891" algn="l" rtl="0" eaLnBrk="0" fontAlgn="base" hangingPunct="0">
              <a:spcBef>
                <a:spcPct val="20000"/>
              </a:spcBef>
              <a:spcAft>
                <a:spcPct val="0"/>
              </a:spcAft>
              <a:buClr>
                <a:schemeClr val="accent5">
                  <a:lumMod val="50000"/>
                </a:schemeClr>
              </a:buClr>
              <a:buFont typeface="Wingdings" panose="05000000000000000000" pitchFamily="2" charset="2"/>
              <a:buChar char="Ø"/>
              <a:defRPr sz="24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742932" indent="-285744" algn="l" rtl="0" eaLnBrk="0" fontAlgn="base" hangingPunct="0">
              <a:spcBef>
                <a:spcPct val="20000"/>
              </a:spcBef>
              <a:spcAft>
                <a:spcPct val="0"/>
              </a:spcAft>
              <a:buClr>
                <a:schemeClr val="accent1"/>
              </a:buClr>
              <a:buFont typeface="Arial" panose="020B0604020202020204" pitchFamily="34" charset="0"/>
              <a:buChar char="•"/>
              <a:defRPr sz="20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1142971" indent="-228594" algn="l" rtl="0" eaLnBrk="0" fontAlgn="base" hangingPunct="0">
              <a:spcBef>
                <a:spcPct val="20000"/>
              </a:spcBef>
              <a:spcAft>
                <a:spcPct val="0"/>
              </a:spcAft>
              <a:buFont typeface="Wingdings" panose="05000000000000000000" pitchFamily="2" charset="2"/>
              <a:buChar char="§"/>
              <a:defRPr sz="18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600160" indent="-228594" algn="l" rtl="0" eaLnBrk="0" fontAlgn="base" hangingPunct="0">
              <a:spcBef>
                <a:spcPct val="20000"/>
              </a:spcBef>
              <a:spcAft>
                <a:spcPct val="0"/>
              </a:spcAft>
              <a:buFont typeface="Courier New" panose="02070309020205020404" pitchFamily="49" charset="0"/>
              <a:buChar char="o"/>
              <a:defRPr sz="16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2057349" indent="-228594" algn="l" rtl="0" eaLnBrk="0" fontAlgn="base" hangingPunct="0">
              <a:spcBef>
                <a:spcPct val="20000"/>
              </a:spcBef>
              <a:spcAft>
                <a:spcPct val="0"/>
              </a:spcAft>
              <a:buFont typeface="Arial" panose="020B0604020202020204" pitchFamily="34" charset="0"/>
              <a:buChar char="•"/>
              <a:defRPr sz="1600" kern="1200">
                <a:solidFill>
                  <a:schemeClr val="tx1"/>
                </a:solidFill>
                <a:latin typeface="Helvetica" panose="020B0604020202020204" pitchFamily="34" charset="0"/>
                <a:ea typeface="ヒラギノ角ゴ Pro W3" charset="-128"/>
                <a:cs typeface="Helvetica" panose="020B0604020202020204" pitchFamily="34" charset="0"/>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0" dirty="0">
                <a:latin typeface="+mj-lt"/>
              </a:rPr>
              <a:t>To develop and demonstrate innovative solutions that enable this modernization and the aviation transformation envisioned for global airspace system through proactive mitigation of risks in accordance with target levels of safety.</a:t>
            </a:r>
          </a:p>
        </p:txBody>
      </p:sp>
      <p:sp>
        <p:nvSpPr>
          <p:cNvPr id="2" name="Rectangle 1">
            <a:extLst>
              <a:ext uri="{FF2B5EF4-FFF2-40B4-BE49-F238E27FC236}">
                <a16:creationId xmlns:a16="http://schemas.microsoft.com/office/drawing/2014/main" id="{61E5769C-8F8F-EF0F-0B53-5B6E48038423}"/>
              </a:ext>
            </a:extLst>
          </p:cNvPr>
          <p:cNvSpPr/>
          <p:nvPr/>
        </p:nvSpPr>
        <p:spPr>
          <a:xfrm>
            <a:off x="10638264" y="5761847"/>
            <a:ext cx="1542585" cy="8725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3">
            <a:extLst>
              <a:ext uri="{FF2B5EF4-FFF2-40B4-BE49-F238E27FC236}">
                <a16:creationId xmlns:a16="http://schemas.microsoft.com/office/drawing/2014/main" id="{F7D0B815-5FC3-45C4-BD16-7CF6791F023B}"/>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F721D84-F6D2-3543-9891-5E083154C0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956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AAF5C5-1A6D-4853-847E-E822FDC689C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11201"/>
            <a:ext cx="12192000" cy="5946799"/>
          </a:xfrm>
          <a:prstGeom prst="rect">
            <a:avLst/>
          </a:prstGeom>
        </p:spPr>
      </p:pic>
      <p:sp>
        <p:nvSpPr>
          <p:cNvPr id="5" name="TextBox 4">
            <a:extLst>
              <a:ext uri="{FF2B5EF4-FFF2-40B4-BE49-F238E27FC236}">
                <a16:creationId xmlns:a16="http://schemas.microsoft.com/office/drawing/2014/main" id="{F85B333F-0661-4255-BBDA-924EFD324539}"/>
              </a:ext>
            </a:extLst>
          </p:cNvPr>
          <p:cNvSpPr txBox="1"/>
          <p:nvPr/>
        </p:nvSpPr>
        <p:spPr>
          <a:xfrm>
            <a:off x="600560" y="919955"/>
            <a:ext cx="4674741" cy="483146"/>
          </a:xfrm>
          <a:prstGeom prst="rect">
            <a:avLst/>
          </a:prstGeom>
          <a:noFill/>
        </p:spPr>
        <p:txBody>
          <a:bodyPr wrap="square" rtlCol="0">
            <a:spAutoFit/>
          </a:bodyPr>
          <a:lstStyle/>
          <a:p>
            <a:pPr algn="ctr">
              <a:lnSpc>
                <a:spcPts val="1520"/>
              </a:lnSpc>
            </a:pPr>
            <a:r>
              <a:rPr lang="en-US" sz="1600" dirty="0">
                <a:solidFill>
                  <a:schemeClr val="bg1"/>
                </a:solidFill>
                <a:effectLst>
                  <a:outerShdw blurRad="38100" dist="38100" dir="2700000" algn="tl">
                    <a:srgbClr val="000000">
                      <a:alpha val="43137"/>
                    </a:srgbClr>
                  </a:outerShdw>
                </a:effectLst>
              </a:rPr>
              <a:t>DATA COLLECTION &amp; </a:t>
            </a:r>
          </a:p>
          <a:p>
            <a:pPr algn="ctr">
              <a:lnSpc>
                <a:spcPts val="1520"/>
              </a:lnSpc>
            </a:pPr>
            <a:r>
              <a:rPr lang="en-US" sz="1600" dirty="0">
                <a:solidFill>
                  <a:schemeClr val="bg1"/>
                </a:solidFill>
                <a:effectLst>
                  <a:outerShdw blurRad="38100" dist="38100" dir="2700000" algn="tl">
                    <a:srgbClr val="000000">
                      <a:alpha val="43137"/>
                    </a:srgbClr>
                  </a:outerShdw>
                </a:effectLst>
              </a:rPr>
              <a:t>AGGREGATION</a:t>
            </a:r>
          </a:p>
        </p:txBody>
      </p:sp>
      <p:sp>
        <p:nvSpPr>
          <p:cNvPr id="6" name="TextBox 5">
            <a:extLst>
              <a:ext uri="{FF2B5EF4-FFF2-40B4-BE49-F238E27FC236}">
                <a16:creationId xmlns:a16="http://schemas.microsoft.com/office/drawing/2014/main" id="{BD0F069E-08D8-4E53-BA80-FD5473202A9D}"/>
              </a:ext>
            </a:extLst>
          </p:cNvPr>
          <p:cNvSpPr txBox="1"/>
          <p:nvPr/>
        </p:nvSpPr>
        <p:spPr>
          <a:xfrm>
            <a:off x="3390900" y="930451"/>
            <a:ext cx="2868062" cy="483146"/>
          </a:xfrm>
          <a:prstGeom prst="rect">
            <a:avLst/>
          </a:prstGeom>
          <a:noFill/>
        </p:spPr>
        <p:txBody>
          <a:bodyPr wrap="square" rtlCol="0">
            <a:spAutoFit/>
          </a:bodyPr>
          <a:lstStyle/>
          <a:p>
            <a:pPr algn="ctr">
              <a:lnSpc>
                <a:spcPts val="1520"/>
              </a:lnSpc>
            </a:pPr>
            <a:r>
              <a:rPr lang="en-US" sz="1600">
                <a:solidFill>
                  <a:schemeClr val="bg1"/>
                </a:solidFill>
                <a:effectLst>
                  <a:outerShdw blurRad="38100" dist="38100" dir="2700000" algn="tl">
                    <a:srgbClr val="000000">
                      <a:alpha val="43137"/>
                    </a:srgbClr>
                  </a:outerShdw>
                </a:effectLst>
                <a:cs typeface="Arial" panose="020B0604020202020204" pitchFamily="34" charset="0"/>
              </a:rPr>
              <a:t>FUSION OF BIG </a:t>
            </a:r>
          </a:p>
          <a:p>
            <a:pPr algn="ctr">
              <a:lnSpc>
                <a:spcPts val="1520"/>
              </a:lnSpc>
            </a:pPr>
            <a:r>
              <a:rPr lang="en-US" sz="1600">
                <a:solidFill>
                  <a:schemeClr val="bg1"/>
                </a:solidFill>
                <a:effectLst>
                  <a:outerShdw blurRad="38100" dist="38100" dir="2700000" algn="tl">
                    <a:srgbClr val="000000">
                      <a:alpha val="43137"/>
                    </a:srgbClr>
                  </a:outerShdw>
                </a:effectLst>
                <a:cs typeface="Arial" panose="020B0604020202020204" pitchFamily="34" charset="0"/>
              </a:rPr>
              <a:t>DATA SETS</a:t>
            </a:r>
          </a:p>
        </p:txBody>
      </p:sp>
      <p:sp>
        <p:nvSpPr>
          <p:cNvPr id="7" name="TextBox 6">
            <a:extLst>
              <a:ext uri="{FF2B5EF4-FFF2-40B4-BE49-F238E27FC236}">
                <a16:creationId xmlns:a16="http://schemas.microsoft.com/office/drawing/2014/main" id="{2CCEE2D8-5EF3-4B72-90BA-4140DC1EF921}"/>
              </a:ext>
            </a:extLst>
          </p:cNvPr>
          <p:cNvSpPr txBox="1"/>
          <p:nvPr/>
        </p:nvSpPr>
        <p:spPr>
          <a:xfrm>
            <a:off x="6628114" y="959465"/>
            <a:ext cx="4674741" cy="400110"/>
          </a:xfrm>
          <a:prstGeom prst="rect">
            <a:avLst/>
          </a:prstGeom>
          <a:noFill/>
        </p:spPr>
        <p:txBody>
          <a:bodyPr wrap="square" rtlCol="0">
            <a:spAutoFit/>
          </a:bodyPr>
          <a:lstStyle/>
          <a:p>
            <a:pPr algn="ctr"/>
            <a:r>
              <a:rPr lang="en-US" sz="2000">
                <a:solidFill>
                  <a:schemeClr val="bg1"/>
                </a:solidFill>
                <a:effectLst>
                  <a:outerShdw blurRad="38100" dist="38100" dir="2700000" algn="tl">
                    <a:srgbClr val="000000">
                      <a:alpha val="43137"/>
                    </a:srgbClr>
                  </a:outerShdw>
                </a:effectLst>
                <a:cs typeface="Arial" panose="020B0604020202020204" pitchFamily="34" charset="0"/>
              </a:rPr>
              <a:t>RISK MITIGATION</a:t>
            </a:r>
          </a:p>
        </p:txBody>
      </p:sp>
      <p:sp>
        <p:nvSpPr>
          <p:cNvPr id="8" name="TextBox 7">
            <a:extLst>
              <a:ext uri="{FF2B5EF4-FFF2-40B4-BE49-F238E27FC236}">
                <a16:creationId xmlns:a16="http://schemas.microsoft.com/office/drawing/2014/main" id="{D0C3BB7C-5F7F-4805-95BE-B6872AABAD34}"/>
              </a:ext>
            </a:extLst>
          </p:cNvPr>
          <p:cNvSpPr txBox="1"/>
          <p:nvPr/>
        </p:nvSpPr>
        <p:spPr>
          <a:xfrm>
            <a:off x="9939441" y="5978483"/>
            <a:ext cx="2116589" cy="400110"/>
          </a:xfrm>
          <a:prstGeom prst="rect">
            <a:avLst/>
          </a:prstGeom>
          <a:noFill/>
        </p:spPr>
        <p:txBody>
          <a:bodyPr wrap="square" rtlCol="0">
            <a:spAutoFit/>
          </a:bodyPr>
          <a:lstStyle/>
          <a:p>
            <a:pPr algn="ctr"/>
            <a:r>
              <a:rPr lang="en-US" sz="2000">
                <a:solidFill>
                  <a:schemeClr val="bg1"/>
                </a:solidFill>
                <a:effectLst>
                  <a:outerShdw blurRad="38100" dist="38100" dir="2700000" algn="tl">
                    <a:srgbClr val="000000">
                      <a:alpha val="43137"/>
                    </a:srgbClr>
                  </a:outerShdw>
                </a:effectLst>
              </a:rPr>
              <a:t>RISK MITIGATION</a:t>
            </a:r>
          </a:p>
        </p:txBody>
      </p:sp>
      <p:sp>
        <p:nvSpPr>
          <p:cNvPr id="9" name="TextBox 8">
            <a:extLst>
              <a:ext uri="{FF2B5EF4-FFF2-40B4-BE49-F238E27FC236}">
                <a16:creationId xmlns:a16="http://schemas.microsoft.com/office/drawing/2014/main" id="{8395680C-4864-485E-8AEB-21D3308D8C0D}"/>
              </a:ext>
            </a:extLst>
          </p:cNvPr>
          <p:cNvSpPr txBox="1"/>
          <p:nvPr/>
        </p:nvSpPr>
        <p:spPr>
          <a:xfrm>
            <a:off x="1036672" y="6039222"/>
            <a:ext cx="4674741" cy="338554"/>
          </a:xfrm>
          <a:prstGeom prst="rect">
            <a:avLst/>
          </a:prstGeom>
          <a:noFill/>
        </p:spPr>
        <p:txBody>
          <a:bodyPr wrap="square" rtlCol="0">
            <a:spAutoFit/>
          </a:bodyPr>
          <a:lstStyle/>
          <a:p>
            <a:pPr algn="ctr"/>
            <a:r>
              <a:rPr lang="en-US" sz="1600" dirty="0">
                <a:solidFill>
                  <a:schemeClr val="bg1"/>
                </a:solidFill>
                <a:effectLst>
                  <a:outerShdw blurRad="38100" dist="38100" dir="2700000" algn="tl">
                    <a:srgbClr val="000000">
                      <a:alpha val="43137"/>
                    </a:srgbClr>
                  </a:outerShdw>
                </a:effectLst>
              </a:rPr>
              <a:t>DATA COLLECTION</a:t>
            </a:r>
          </a:p>
        </p:txBody>
      </p:sp>
      <p:sp>
        <p:nvSpPr>
          <p:cNvPr id="10" name="TextBox 9">
            <a:extLst>
              <a:ext uri="{FF2B5EF4-FFF2-40B4-BE49-F238E27FC236}">
                <a16:creationId xmlns:a16="http://schemas.microsoft.com/office/drawing/2014/main" id="{AE6D9CA8-9785-475A-A0A6-977081ADAE8B}"/>
              </a:ext>
            </a:extLst>
          </p:cNvPr>
          <p:cNvSpPr txBox="1"/>
          <p:nvPr/>
        </p:nvSpPr>
        <p:spPr>
          <a:xfrm>
            <a:off x="5109681" y="6017504"/>
            <a:ext cx="4674741" cy="338554"/>
          </a:xfrm>
          <a:prstGeom prst="rect">
            <a:avLst/>
          </a:prstGeom>
          <a:noFill/>
        </p:spPr>
        <p:txBody>
          <a:bodyPr wrap="square" rtlCol="0">
            <a:spAutoFit/>
          </a:bodyPr>
          <a:lstStyle/>
          <a:p>
            <a:pPr algn="ctr"/>
            <a:r>
              <a:rPr lang="en-US" sz="1600">
                <a:solidFill>
                  <a:schemeClr val="bg1"/>
                </a:solidFill>
                <a:effectLst>
                  <a:outerShdw blurRad="38100" dist="38100" dir="2700000" algn="tl">
                    <a:srgbClr val="000000">
                      <a:alpha val="43137"/>
                    </a:srgbClr>
                  </a:outerShdw>
                </a:effectLst>
              </a:rPr>
              <a:t>DISTILLATION &amp; REVIEW</a:t>
            </a:r>
          </a:p>
        </p:txBody>
      </p:sp>
      <p:sp>
        <p:nvSpPr>
          <p:cNvPr id="11" name="TextBox 10">
            <a:extLst>
              <a:ext uri="{FF2B5EF4-FFF2-40B4-BE49-F238E27FC236}">
                <a16:creationId xmlns:a16="http://schemas.microsoft.com/office/drawing/2014/main" id="{174C1873-4110-49D7-B51E-FAD54E67A182}"/>
              </a:ext>
            </a:extLst>
          </p:cNvPr>
          <p:cNvSpPr txBox="1"/>
          <p:nvPr/>
        </p:nvSpPr>
        <p:spPr>
          <a:xfrm>
            <a:off x="4613701" y="3023461"/>
            <a:ext cx="4674741" cy="523220"/>
          </a:xfrm>
          <a:prstGeom prst="rect">
            <a:avLst/>
          </a:prstGeom>
          <a:noFill/>
        </p:spPr>
        <p:txBody>
          <a:bodyPr wrap="square" rtlCol="0">
            <a:spAutoFit/>
          </a:bodyPr>
          <a:lstStyle/>
          <a:p>
            <a:pPr algn="ctr"/>
            <a:r>
              <a:rPr lang="en-US" sz="1400" dirty="0">
                <a:solidFill>
                  <a:schemeClr val="bg1"/>
                </a:solidFill>
                <a:effectLst>
                  <a:outerShdw blurRad="38100" dist="38100" dir="2700000" algn="tl">
                    <a:srgbClr val="000000">
                      <a:alpha val="43137"/>
                    </a:srgbClr>
                  </a:outerShdw>
                </a:effectLst>
              </a:rPr>
              <a:t>INTERPRETATION &amp; </a:t>
            </a:r>
          </a:p>
          <a:p>
            <a:pPr algn="ctr"/>
            <a:r>
              <a:rPr lang="en-US" sz="1400" dirty="0">
                <a:solidFill>
                  <a:schemeClr val="bg1"/>
                </a:solidFill>
                <a:effectLst>
                  <a:outerShdw blurRad="38100" dist="38100" dir="2700000" algn="tl">
                    <a:srgbClr val="000000">
                      <a:alpha val="43137"/>
                    </a:srgbClr>
                  </a:outerShdw>
                </a:effectLst>
              </a:rPr>
              <a:t>UNDERSTANDING</a:t>
            </a:r>
          </a:p>
        </p:txBody>
      </p:sp>
      <p:sp>
        <p:nvSpPr>
          <p:cNvPr id="12" name="Rectangle 11">
            <a:extLst>
              <a:ext uri="{FF2B5EF4-FFF2-40B4-BE49-F238E27FC236}">
                <a16:creationId xmlns:a16="http://schemas.microsoft.com/office/drawing/2014/main" id="{5F46133C-969E-40E5-A091-3C39EA19ADE3}"/>
              </a:ext>
            </a:extLst>
          </p:cNvPr>
          <p:cNvSpPr/>
          <p:nvPr/>
        </p:nvSpPr>
        <p:spPr>
          <a:xfrm>
            <a:off x="156636" y="1521785"/>
            <a:ext cx="1484702" cy="584775"/>
          </a:xfrm>
          <a:prstGeom prst="rect">
            <a:avLst/>
          </a:prstGeom>
          <a:noFill/>
        </p:spPr>
        <p:txBody>
          <a:bodyPr wrap="none" lIns="91440" tIns="45720" rIns="91440" bIns="45720">
            <a:spAutoFit/>
          </a:bodyPr>
          <a:lstStyle/>
          <a:p>
            <a:pPr algn="ctr"/>
            <a:r>
              <a:rPr lang="en-US" sz="3200" b="1" cap="none" spc="0" dirty="0">
                <a:ln w="0">
                  <a:noFill/>
                </a:ln>
                <a:solidFill>
                  <a:srgbClr val="00B050"/>
                </a:solidFill>
                <a:effectLst>
                  <a:outerShdw blurRad="38100" dist="38100" dir="2700000" algn="tl" rotWithShape="0">
                    <a:srgbClr val="000000">
                      <a:alpha val="43137"/>
                    </a:srgbClr>
                  </a:outerShdw>
                </a:effectLst>
                <a:latin typeface="Arial" panose="020B0604020202020204" pitchFamily="34" charset="0"/>
                <a:cs typeface="Arial" panose="020B0604020202020204" pitchFamily="34" charset="0"/>
              </a:rPr>
              <a:t>IASMS</a:t>
            </a:r>
          </a:p>
        </p:txBody>
      </p:sp>
      <p:sp>
        <p:nvSpPr>
          <p:cNvPr id="13" name="Rectangle 12">
            <a:extLst>
              <a:ext uri="{FF2B5EF4-FFF2-40B4-BE49-F238E27FC236}">
                <a16:creationId xmlns:a16="http://schemas.microsoft.com/office/drawing/2014/main" id="{8092E61A-A0C2-40B8-BAFF-5164DB40413B}"/>
              </a:ext>
            </a:extLst>
          </p:cNvPr>
          <p:cNvSpPr/>
          <p:nvPr/>
        </p:nvSpPr>
        <p:spPr>
          <a:xfrm>
            <a:off x="310680" y="4948130"/>
            <a:ext cx="1074333" cy="584775"/>
          </a:xfrm>
          <a:prstGeom prst="rect">
            <a:avLst/>
          </a:prstGeom>
          <a:noFill/>
        </p:spPr>
        <p:txBody>
          <a:bodyPr wrap="none" lIns="91440" tIns="45720" rIns="91440" bIns="45720">
            <a:spAutoFit/>
          </a:bodyPr>
          <a:lstStyle/>
          <a:p>
            <a:pPr algn="ctr"/>
            <a:r>
              <a:rPr lang="en-US" sz="3200" b="1" cap="none" spc="0">
                <a:ln w="0">
                  <a:no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SMS</a:t>
            </a:r>
          </a:p>
        </p:txBody>
      </p:sp>
      <p:sp>
        <p:nvSpPr>
          <p:cNvPr id="14" name="Title 1">
            <a:extLst>
              <a:ext uri="{FF2B5EF4-FFF2-40B4-BE49-F238E27FC236}">
                <a16:creationId xmlns:a16="http://schemas.microsoft.com/office/drawing/2014/main" id="{0189DE84-9307-4CBF-8596-8E9C386AFA0E}"/>
              </a:ext>
            </a:extLst>
          </p:cNvPr>
          <p:cNvSpPr txBox="1">
            <a:spLocks/>
          </p:cNvSpPr>
          <p:nvPr/>
        </p:nvSpPr>
        <p:spPr>
          <a:xfrm>
            <a:off x="0" y="3988530"/>
            <a:ext cx="12192000" cy="482797"/>
          </a:xfrm>
          <a:prstGeom prst="rect">
            <a:avLst/>
          </a:prstGeom>
          <a:solidFill>
            <a:schemeClr val="accent1">
              <a:lumMod val="50000"/>
            </a:schemeClr>
          </a:solidFill>
          <a:ln>
            <a:solidFill>
              <a:schemeClr val="bg1"/>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a:solidFill>
                <a:schemeClr val="bg1"/>
              </a:solidFill>
              <a:effectLst>
                <a:outerShdw blurRad="38100" dist="38100" dir="2700000" algn="tl">
                  <a:srgbClr val="000000">
                    <a:alpha val="43137"/>
                  </a:srgbClr>
                </a:outerShdw>
              </a:effectLst>
              <a:latin typeface="+mn-lt"/>
              <a:cs typeface="Arial" panose="020B0604020202020204" pitchFamily="34" charset="0"/>
            </a:endParaRPr>
          </a:p>
        </p:txBody>
      </p:sp>
      <p:sp>
        <p:nvSpPr>
          <p:cNvPr id="2" name="Slide Number Placeholder 1">
            <a:extLst>
              <a:ext uri="{FF2B5EF4-FFF2-40B4-BE49-F238E27FC236}">
                <a16:creationId xmlns:a16="http://schemas.microsoft.com/office/drawing/2014/main" id="{585C1FB3-15E9-C14E-87DD-6EF0B75BFA50}"/>
              </a:ext>
            </a:extLst>
          </p:cNvPr>
          <p:cNvSpPr>
            <a:spLocks noGrp="1"/>
          </p:cNvSpPr>
          <p:nvPr>
            <p:ph type="sldNum" sz="quarter" idx="12"/>
          </p:nvPr>
        </p:nvSpPr>
        <p:spPr>
          <a:xfrm>
            <a:off x="11754050" y="6541000"/>
            <a:ext cx="457200" cy="365125"/>
          </a:xfrm>
        </p:spPr>
        <p:txBody>
          <a:bodyPr/>
          <a:lstStyle/>
          <a:p>
            <a:fld id="{DB52DE4D-94AB-0240-A9DD-1802482387B7}" type="slidenum">
              <a:rPr lang="en-US" smtClean="0"/>
              <a:t>5</a:t>
            </a:fld>
            <a:endParaRPr lang="en-US"/>
          </a:p>
        </p:txBody>
      </p:sp>
      <p:sp>
        <p:nvSpPr>
          <p:cNvPr id="15" name="TextBox 14">
            <a:extLst>
              <a:ext uri="{FF2B5EF4-FFF2-40B4-BE49-F238E27FC236}">
                <a16:creationId xmlns:a16="http://schemas.microsoft.com/office/drawing/2014/main" id="{A5E13B4F-B678-41F6-ACC3-03EA96817C51}"/>
              </a:ext>
            </a:extLst>
          </p:cNvPr>
          <p:cNvSpPr txBox="1"/>
          <p:nvPr/>
        </p:nvSpPr>
        <p:spPr>
          <a:xfrm>
            <a:off x="82565" y="6532562"/>
            <a:ext cx="954107" cy="261610"/>
          </a:xfrm>
          <a:prstGeom prst="rect">
            <a:avLst/>
          </a:prstGeom>
          <a:noFill/>
        </p:spPr>
        <p:txBody>
          <a:bodyPr wrap="none" rtlCol="0">
            <a:spAutoFit/>
          </a:bodyPr>
          <a:lstStyle/>
          <a:p>
            <a:r>
              <a:rPr lang="en-US" sz="1100">
                <a:solidFill>
                  <a:schemeClr val="bg1">
                    <a:lumMod val="65000"/>
                  </a:schemeClr>
                </a:solidFill>
              </a:rPr>
              <a:t>Credit: NASA</a:t>
            </a:r>
          </a:p>
        </p:txBody>
      </p:sp>
      <p:sp>
        <p:nvSpPr>
          <p:cNvPr id="3" name="TextBox 2">
            <a:extLst>
              <a:ext uri="{FF2B5EF4-FFF2-40B4-BE49-F238E27FC236}">
                <a16:creationId xmlns:a16="http://schemas.microsoft.com/office/drawing/2014/main" id="{B0AACF99-A305-49A6-B34E-DA150C45AFB5}"/>
              </a:ext>
            </a:extLst>
          </p:cNvPr>
          <p:cNvSpPr txBox="1"/>
          <p:nvPr/>
        </p:nvSpPr>
        <p:spPr>
          <a:xfrm>
            <a:off x="2600765" y="3951624"/>
            <a:ext cx="7178568" cy="1015663"/>
          </a:xfrm>
          <a:prstGeom prst="rect">
            <a:avLst/>
          </a:prstGeom>
          <a:noFill/>
        </p:spPr>
        <p:txBody>
          <a:bodyPr wrap="none" rtlCol="0">
            <a:spAutoFit/>
          </a:bodyPr>
          <a:lstStyle/>
          <a:p>
            <a:r>
              <a:rPr lang="en-US" sz="3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Monitor		Assess		Mitigate</a:t>
            </a:r>
          </a:p>
          <a:p>
            <a:endParaRPr lang="en-US" sz="3000" dirty="0">
              <a:latin typeface="Arial" panose="020B0604020202020204" pitchFamily="34" charset="0"/>
              <a:cs typeface="Arial" panose="020B0604020202020204" pitchFamily="34" charset="0"/>
            </a:endParaRPr>
          </a:p>
        </p:txBody>
      </p:sp>
      <p:sp>
        <p:nvSpPr>
          <p:cNvPr id="18" name="Title 2">
            <a:extLst>
              <a:ext uri="{FF2B5EF4-FFF2-40B4-BE49-F238E27FC236}">
                <a16:creationId xmlns:a16="http://schemas.microsoft.com/office/drawing/2014/main" id="{F450ED7E-CF0F-EC82-4523-4B10807D4713}"/>
              </a:ext>
            </a:extLst>
          </p:cNvPr>
          <p:cNvSpPr txBox="1">
            <a:spLocks/>
          </p:cNvSpPr>
          <p:nvPr/>
        </p:nvSpPr>
        <p:spPr>
          <a:xfrm>
            <a:off x="92665" y="0"/>
            <a:ext cx="11237495" cy="855809"/>
          </a:xfrm>
          <a:prstGeom prst="rect">
            <a:avLst/>
          </a:prstGeom>
        </p:spPr>
        <p:txBody>
          <a:bodyPr anchor="ct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3600" dirty="0"/>
              <a:t>SWS Modernization of Airline SMS to IASMS</a:t>
            </a:r>
          </a:p>
        </p:txBody>
      </p:sp>
    </p:spTree>
    <p:extLst>
      <p:ext uri="{BB962C8B-B14F-4D97-AF65-F5344CB8AC3E}">
        <p14:creationId xmlns:p14="http://schemas.microsoft.com/office/powerpoint/2010/main" val="389804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2FB8BA-EC16-EFDC-BA08-F5B81C53AB8E}"/>
              </a:ext>
            </a:extLst>
          </p:cNvPr>
          <p:cNvGrpSpPr/>
          <p:nvPr/>
        </p:nvGrpSpPr>
        <p:grpSpPr>
          <a:xfrm>
            <a:off x="375708" y="1757001"/>
            <a:ext cx="8536005" cy="4317468"/>
            <a:chOff x="375708" y="1757001"/>
            <a:chExt cx="8536005" cy="4317468"/>
          </a:xfrm>
        </p:grpSpPr>
        <p:sp>
          <p:nvSpPr>
            <p:cNvPr id="29" name="Right Arrow 28">
              <a:extLst>
                <a:ext uri="{FF2B5EF4-FFF2-40B4-BE49-F238E27FC236}">
                  <a16:creationId xmlns:a16="http://schemas.microsoft.com/office/drawing/2014/main" id="{39FCB558-DCC6-5343-8D57-09D0A77B27A0}"/>
                </a:ext>
              </a:extLst>
            </p:cNvPr>
            <p:cNvSpPr/>
            <p:nvPr/>
          </p:nvSpPr>
          <p:spPr>
            <a:xfrm>
              <a:off x="375708" y="4223520"/>
              <a:ext cx="6846935" cy="1850949"/>
            </a:xfrm>
            <a:prstGeom prst="rightArrow">
              <a:avLst>
                <a:gd name="adj1" fmla="val 51785"/>
                <a:gd name="adj2" fmla="val 0"/>
              </a:avLst>
            </a:prstGeom>
            <a:solidFill>
              <a:schemeClr val="accent1">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a:extLst>
                <a:ext uri="{FF2B5EF4-FFF2-40B4-BE49-F238E27FC236}">
                  <a16:creationId xmlns:a16="http://schemas.microsoft.com/office/drawing/2014/main" id="{6F6C3389-6073-774D-9F39-753D4A0C1BE1}"/>
                </a:ext>
              </a:extLst>
            </p:cNvPr>
            <p:cNvSpPr/>
            <p:nvPr/>
          </p:nvSpPr>
          <p:spPr>
            <a:xfrm>
              <a:off x="375708" y="1757001"/>
              <a:ext cx="6846935" cy="1850949"/>
            </a:xfrm>
            <a:prstGeom prst="rightArrow">
              <a:avLst>
                <a:gd name="adj1" fmla="val 51785"/>
                <a:gd name="adj2" fmla="val 0"/>
              </a:avLst>
            </a:prstGeom>
            <a:solidFill>
              <a:schemeClr val="accent1">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03B960C4-0D55-8432-AD6C-9ADC0C9B917A}"/>
                </a:ext>
              </a:extLst>
            </p:cNvPr>
            <p:cNvGrpSpPr/>
            <p:nvPr/>
          </p:nvGrpSpPr>
          <p:grpSpPr>
            <a:xfrm>
              <a:off x="5358730" y="2237389"/>
              <a:ext cx="3552983" cy="3340979"/>
              <a:chOff x="5358730" y="2237389"/>
              <a:chExt cx="3552983" cy="3340979"/>
            </a:xfrm>
          </p:grpSpPr>
          <p:sp>
            <p:nvSpPr>
              <p:cNvPr id="30" name="Chord 29">
                <a:extLst>
                  <a:ext uri="{FF2B5EF4-FFF2-40B4-BE49-F238E27FC236}">
                    <a16:creationId xmlns:a16="http://schemas.microsoft.com/office/drawing/2014/main" id="{F536F59C-0282-3244-9788-092ABC396CB5}"/>
                  </a:ext>
                </a:extLst>
              </p:cNvPr>
              <p:cNvSpPr/>
              <p:nvPr/>
            </p:nvSpPr>
            <p:spPr>
              <a:xfrm rot="13063534">
                <a:off x="5358730" y="2237389"/>
                <a:ext cx="3552983" cy="3340979"/>
              </a:xfrm>
              <a:prstGeom prst="chord">
                <a:avLst>
                  <a:gd name="adj1" fmla="val 3260332"/>
                  <a:gd name="adj2" fmla="val 13866206"/>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60000"/>
                      <a:lumOff val="40000"/>
                    </a:schemeClr>
                  </a:solidFill>
                </a:endParaRPr>
              </a:p>
            </p:txBody>
          </p:sp>
          <p:sp>
            <p:nvSpPr>
              <p:cNvPr id="31" name="Oval 30">
                <a:extLst>
                  <a:ext uri="{FF2B5EF4-FFF2-40B4-BE49-F238E27FC236}">
                    <a16:creationId xmlns:a16="http://schemas.microsoft.com/office/drawing/2014/main" id="{4F15496A-792D-DF40-919D-416988147379}"/>
                  </a:ext>
                </a:extLst>
              </p:cNvPr>
              <p:cNvSpPr/>
              <p:nvPr/>
            </p:nvSpPr>
            <p:spPr>
              <a:xfrm>
                <a:off x="6394120" y="3194174"/>
                <a:ext cx="1532022" cy="1477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1" name="Picture 10">
            <a:extLst>
              <a:ext uri="{FF2B5EF4-FFF2-40B4-BE49-F238E27FC236}">
                <a16:creationId xmlns:a16="http://schemas.microsoft.com/office/drawing/2014/main" id="{4816C580-2A24-96E8-1248-BE381C8D3C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53375" y="2732509"/>
            <a:ext cx="3952373" cy="2444555"/>
          </a:xfrm>
          <a:prstGeom prst="rect">
            <a:avLst/>
          </a:prstGeom>
          <a:effectLst>
            <a:softEdge rad="101600"/>
          </a:effectLst>
        </p:spPr>
      </p:pic>
      <p:sp>
        <p:nvSpPr>
          <p:cNvPr id="4" name="Title 2">
            <a:extLst>
              <a:ext uri="{FF2B5EF4-FFF2-40B4-BE49-F238E27FC236}">
                <a16:creationId xmlns:a16="http://schemas.microsoft.com/office/drawing/2014/main" id="{003CD58B-AD65-709A-D8E3-9256129C39D7}"/>
              </a:ext>
            </a:extLst>
          </p:cNvPr>
          <p:cNvSpPr txBox="1">
            <a:spLocks/>
          </p:cNvSpPr>
          <p:nvPr/>
        </p:nvSpPr>
        <p:spPr bwMode="auto">
          <a:xfrm>
            <a:off x="209288" y="150239"/>
            <a:ext cx="10241333" cy="639763"/>
          </a:xfrm>
          <a:prstGeom prst="rect">
            <a:avLst/>
          </a:prstGeom>
          <a:noFill/>
          <a:ln w="9525">
            <a:noFill/>
            <a:miter lim="800000"/>
            <a:headEnd/>
            <a:tailEnd/>
          </a:ln>
        </p:spPr>
        <p:txBody>
          <a:bodyPr/>
          <a:lstStyle>
            <a:lvl1pPr algn="ctr" rtl="0" eaLnBrk="0" fontAlgn="base" hangingPunct="0">
              <a:spcBef>
                <a:spcPct val="0"/>
              </a:spcBef>
              <a:spcAft>
                <a:spcPct val="0"/>
              </a:spcAft>
              <a:defRPr sz="3600" b="1"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pPr algn="l" eaLnBrk="1" fontAlgn="auto" hangingPunct="1">
              <a:spcBef>
                <a:spcPts val="0"/>
              </a:spcBef>
              <a:spcAft>
                <a:spcPts val="0"/>
              </a:spcAft>
              <a:defRPr/>
            </a:pPr>
            <a:r>
              <a:rPr lang="en-US" sz="3600" dirty="0">
                <a:solidFill>
                  <a:schemeClr val="tx1"/>
                </a:solidFill>
                <a:latin typeface="Arial" panose="020B0604020202020204" pitchFamily="34" charset="0"/>
                <a:cs typeface="Arial" panose="020B0604020202020204" pitchFamily="34" charset="0"/>
              </a:rPr>
              <a:t>Current SWS Project Research Portfolio</a:t>
            </a:r>
            <a:endParaRPr lang="en-US" dirty="0">
              <a:latin typeface="Arial" panose="020B0604020202020204" pitchFamily="34" charset="0"/>
              <a:cs typeface="Arial" panose="020B0604020202020204" pitchFamily="34" charset="0"/>
            </a:endParaRPr>
          </a:p>
        </p:txBody>
      </p:sp>
      <p:sp>
        <p:nvSpPr>
          <p:cNvPr id="7" name="Rectangle 1">
            <a:extLst>
              <a:ext uri="{FF2B5EF4-FFF2-40B4-BE49-F238E27FC236}">
                <a16:creationId xmlns:a16="http://schemas.microsoft.com/office/drawing/2014/main" id="{6AC008A1-12C7-3741-8F10-951905254EF6}"/>
              </a:ext>
            </a:extLst>
          </p:cNvPr>
          <p:cNvSpPr>
            <a:spLocks noChangeArrowheads="1"/>
          </p:cNvSpPr>
          <p:nvPr/>
        </p:nvSpPr>
        <p:spPr bwMode="auto">
          <a:xfrm>
            <a:off x="-742654" y="7939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 b="0" i="0" u="none" strike="noStrike" cap="none" normalizeH="0" baseline="0">
                <a:ln>
                  <a:noFill/>
                </a:ln>
                <a:solidFill>
                  <a:schemeClr val="tx1"/>
                </a:solidFill>
                <a:effectLst/>
                <a:latin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3F61ACFA-7B1A-554C-A902-55C9E91DC320}"/>
              </a:ext>
            </a:extLst>
          </p:cNvPr>
          <p:cNvSpPr txBox="1"/>
          <p:nvPr/>
        </p:nvSpPr>
        <p:spPr>
          <a:xfrm>
            <a:off x="473634" y="3700454"/>
            <a:ext cx="1455591" cy="400110"/>
          </a:xfrm>
          <a:prstGeom prst="rect">
            <a:avLst/>
          </a:prstGeom>
          <a:noFill/>
        </p:spPr>
        <p:txBody>
          <a:bodyPr wrap="none" rtlCol="0">
            <a:spAutoFit/>
          </a:bodyPr>
          <a:lstStyle/>
          <a:p>
            <a:r>
              <a:rPr lang="en-US" sz="2000" b="1">
                <a:solidFill>
                  <a:schemeClr val="tx1">
                    <a:alpha val="25000"/>
                  </a:schemeClr>
                </a:solidFill>
              </a:rPr>
              <a:t>Current Day</a:t>
            </a:r>
          </a:p>
        </p:txBody>
      </p:sp>
      <p:sp>
        <p:nvSpPr>
          <p:cNvPr id="15" name="TextBox 14">
            <a:extLst>
              <a:ext uri="{FF2B5EF4-FFF2-40B4-BE49-F238E27FC236}">
                <a16:creationId xmlns:a16="http://schemas.microsoft.com/office/drawing/2014/main" id="{AA5A5C58-5B65-D045-8935-3C60919B2912}"/>
              </a:ext>
            </a:extLst>
          </p:cNvPr>
          <p:cNvSpPr txBox="1"/>
          <p:nvPr/>
        </p:nvSpPr>
        <p:spPr>
          <a:xfrm>
            <a:off x="3424781" y="3686051"/>
            <a:ext cx="1457771" cy="400110"/>
          </a:xfrm>
          <a:prstGeom prst="rect">
            <a:avLst/>
          </a:prstGeom>
          <a:noFill/>
        </p:spPr>
        <p:txBody>
          <a:bodyPr wrap="none" rtlCol="0">
            <a:spAutoFit/>
          </a:bodyPr>
          <a:lstStyle/>
          <a:p>
            <a:r>
              <a:rPr lang="en-US" sz="2000" b="1">
                <a:solidFill>
                  <a:schemeClr val="tx1">
                    <a:alpha val="25000"/>
                  </a:schemeClr>
                </a:solidFill>
              </a:rPr>
              <a:t>Near Future</a:t>
            </a:r>
          </a:p>
        </p:txBody>
      </p:sp>
      <p:sp>
        <p:nvSpPr>
          <p:cNvPr id="27" name="TextBox 26">
            <a:extLst>
              <a:ext uri="{FF2B5EF4-FFF2-40B4-BE49-F238E27FC236}">
                <a16:creationId xmlns:a16="http://schemas.microsoft.com/office/drawing/2014/main" id="{18DF7D17-2838-984D-AC99-519148AEDB25}"/>
              </a:ext>
            </a:extLst>
          </p:cNvPr>
          <p:cNvSpPr txBox="1"/>
          <p:nvPr/>
        </p:nvSpPr>
        <p:spPr>
          <a:xfrm>
            <a:off x="1478374" y="1390000"/>
            <a:ext cx="3729739" cy="461665"/>
          </a:xfrm>
          <a:prstGeom prst="rect">
            <a:avLst/>
          </a:prstGeom>
          <a:noFill/>
        </p:spPr>
        <p:txBody>
          <a:bodyPr wrap="none" rtlCol="0">
            <a:spAutoFit/>
          </a:bodyPr>
          <a:lstStyle/>
          <a:p>
            <a:r>
              <a:rPr lang="en-US" sz="2400">
                <a:latin typeface="+mj-lt"/>
              </a:rPr>
              <a:t>Operational Safety (Thrust 5)</a:t>
            </a:r>
          </a:p>
        </p:txBody>
      </p:sp>
      <p:sp>
        <p:nvSpPr>
          <p:cNvPr id="28" name="TextBox 27">
            <a:extLst>
              <a:ext uri="{FF2B5EF4-FFF2-40B4-BE49-F238E27FC236}">
                <a16:creationId xmlns:a16="http://schemas.microsoft.com/office/drawing/2014/main" id="{F2F5B2D0-7849-0F43-B53F-682840CCEC8F}"/>
              </a:ext>
            </a:extLst>
          </p:cNvPr>
          <p:cNvSpPr txBox="1"/>
          <p:nvPr/>
        </p:nvSpPr>
        <p:spPr>
          <a:xfrm>
            <a:off x="1677513" y="5994093"/>
            <a:ext cx="3103991" cy="461665"/>
          </a:xfrm>
          <a:prstGeom prst="rect">
            <a:avLst/>
          </a:prstGeom>
          <a:noFill/>
        </p:spPr>
        <p:txBody>
          <a:bodyPr wrap="none" rtlCol="0">
            <a:spAutoFit/>
          </a:bodyPr>
          <a:lstStyle/>
          <a:p>
            <a:r>
              <a:rPr lang="en-US" sz="2400">
                <a:latin typeface="+mj-lt"/>
              </a:rPr>
              <a:t>Design Safety (Thrust 6)</a:t>
            </a:r>
          </a:p>
        </p:txBody>
      </p:sp>
      <p:sp>
        <p:nvSpPr>
          <p:cNvPr id="5" name="Rounded Rectangle 4">
            <a:extLst>
              <a:ext uri="{FF2B5EF4-FFF2-40B4-BE49-F238E27FC236}">
                <a16:creationId xmlns:a16="http://schemas.microsoft.com/office/drawing/2014/main" id="{13BCEABE-6D4F-0641-B487-B19482EF6A7E}"/>
              </a:ext>
            </a:extLst>
          </p:cNvPr>
          <p:cNvSpPr/>
          <p:nvPr/>
        </p:nvSpPr>
        <p:spPr>
          <a:xfrm>
            <a:off x="872845" y="1963566"/>
            <a:ext cx="2050414" cy="1505501"/>
          </a:xfrm>
          <a:prstGeom prst="roundRect">
            <a:avLst/>
          </a:prstGeom>
          <a:solidFill>
            <a:schemeClr val="accent5">
              <a:lumMod val="7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C80E110A-C4BC-3D4C-A56D-8F71DD91B427}"/>
              </a:ext>
            </a:extLst>
          </p:cNvPr>
          <p:cNvSpPr txBox="1"/>
          <p:nvPr/>
        </p:nvSpPr>
        <p:spPr>
          <a:xfrm>
            <a:off x="998511" y="2270844"/>
            <a:ext cx="1818295" cy="923330"/>
          </a:xfrm>
          <a:prstGeom prst="rect">
            <a:avLst/>
          </a:prstGeom>
          <a:noFill/>
          <a:effectLst/>
        </p:spPr>
        <p:txBody>
          <a:bodyPr wrap="square" rtlCol="0">
            <a:spAutoFit/>
          </a:bodyPr>
          <a:lstStyle/>
          <a:p>
            <a:pPr algn="ctr"/>
            <a:r>
              <a:rPr lang="en-US" b="1">
                <a:solidFill>
                  <a:schemeClr val="bg1"/>
                </a:solidFill>
                <a:cs typeface="Arial" panose="020B0604020202020204" pitchFamily="34" charset="0"/>
              </a:rPr>
              <a:t>TC-1: </a:t>
            </a:r>
            <a:r>
              <a:rPr lang="en-US" b="1" i="1">
                <a:solidFill>
                  <a:schemeClr val="bg1"/>
                </a:solidFill>
                <a:cs typeface="Arial" panose="020B0604020202020204" pitchFamily="34" charset="0"/>
              </a:rPr>
              <a:t>Predictive Terminal Area Risk Assessment</a:t>
            </a:r>
          </a:p>
        </p:txBody>
      </p:sp>
      <p:sp>
        <p:nvSpPr>
          <p:cNvPr id="35" name="Rounded Rectangle 34">
            <a:extLst>
              <a:ext uri="{FF2B5EF4-FFF2-40B4-BE49-F238E27FC236}">
                <a16:creationId xmlns:a16="http://schemas.microsoft.com/office/drawing/2014/main" id="{2C28BB41-326E-154B-89F6-31EDE9179214}"/>
              </a:ext>
            </a:extLst>
          </p:cNvPr>
          <p:cNvSpPr/>
          <p:nvPr/>
        </p:nvSpPr>
        <p:spPr>
          <a:xfrm>
            <a:off x="4470897" y="4389998"/>
            <a:ext cx="2050414" cy="1505500"/>
          </a:xfrm>
          <a:prstGeom prst="roundRect">
            <a:avLst/>
          </a:prstGeom>
          <a:solidFill>
            <a:schemeClr val="accent5">
              <a:lumMod val="7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TextBox 36">
            <a:extLst>
              <a:ext uri="{FF2B5EF4-FFF2-40B4-BE49-F238E27FC236}">
                <a16:creationId xmlns:a16="http://schemas.microsoft.com/office/drawing/2014/main" id="{0ABA4CA4-9C37-4B4D-A782-E7A3E7E00D6F}"/>
              </a:ext>
            </a:extLst>
          </p:cNvPr>
          <p:cNvSpPr txBox="1"/>
          <p:nvPr/>
        </p:nvSpPr>
        <p:spPr>
          <a:xfrm>
            <a:off x="4618516" y="4583237"/>
            <a:ext cx="1818295" cy="1200330"/>
          </a:xfrm>
          <a:prstGeom prst="rect">
            <a:avLst/>
          </a:prstGeom>
          <a:noFill/>
          <a:effectLst/>
        </p:spPr>
        <p:txBody>
          <a:bodyPr wrap="square" rtlCol="0">
            <a:spAutoFit/>
          </a:bodyPr>
          <a:lstStyle/>
          <a:p>
            <a:pPr algn="ctr"/>
            <a:r>
              <a:rPr lang="en-US" b="1">
                <a:solidFill>
                  <a:schemeClr val="bg1"/>
                </a:solidFill>
                <a:cs typeface="Arial" panose="020B0604020202020204" pitchFamily="34" charset="0"/>
              </a:rPr>
              <a:t>TC-4: </a:t>
            </a:r>
            <a:r>
              <a:rPr lang="en-US" b="1" i="1">
                <a:solidFill>
                  <a:schemeClr val="bg1"/>
                </a:solidFill>
                <a:cs typeface="Arial" panose="020B0604020202020204" pitchFamily="34" charset="0"/>
              </a:rPr>
              <a:t>Complex Autonomous Systems </a:t>
            </a:r>
            <a:br>
              <a:rPr lang="en-US" b="1" i="1">
                <a:solidFill>
                  <a:schemeClr val="bg1"/>
                </a:solidFill>
                <a:cs typeface="Arial" panose="020B0604020202020204" pitchFamily="34" charset="0"/>
              </a:rPr>
            </a:br>
            <a:r>
              <a:rPr lang="en-US" b="1" i="1">
                <a:solidFill>
                  <a:schemeClr val="bg1"/>
                </a:solidFill>
                <a:cs typeface="Arial" panose="020B0604020202020204" pitchFamily="34" charset="0"/>
              </a:rPr>
              <a:t>Assurance</a:t>
            </a:r>
          </a:p>
        </p:txBody>
      </p:sp>
      <p:sp>
        <p:nvSpPr>
          <p:cNvPr id="39" name="Rounded Rectangle 38">
            <a:extLst>
              <a:ext uri="{FF2B5EF4-FFF2-40B4-BE49-F238E27FC236}">
                <a16:creationId xmlns:a16="http://schemas.microsoft.com/office/drawing/2014/main" id="{328CD35D-2307-AB40-BD19-0F9049207B9E}"/>
              </a:ext>
            </a:extLst>
          </p:cNvPr>
          <p:cNvSpPr/>
          <p:nvPr/>
        </p:nvSpPr>
        <p:spPr>
          <a:xfrm>
            <a:off x="874483" y="4365432"/>
            <a:ext cx="2050414" cy="1505501"/>
          </a:xfrm>
          <a:prstGeom prst="roundRect">
            <a:avLst/>
          </a:prstGeom>
          <a:solidFill>
            <a:schemeClr val="accent5">
              <a:lumMod val="7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TextBox 39">
            <a:extLst>
              <a:ext uri="{FF2B5EF4-FFF2-40B4-BE49-F238E27FC236}">
                <a16:creationId xmlns:a16="http://schemas.microsoft.com/office/drawing/2014/main" id="{32B7FC56-976B-7E46-BD13-24FBDE909046}"/>
              </a:ext>
            </a:extLst>
          </p:cNvPr>
          <p:cNvSpPr txBox="1"/>
          <p:nvPr/>
        </p:nvSpPr>
        <p:spPr>
          <a:xfrm>
            <a:off x="988351" y="4660968"/>
            <a:ext cx="1818295" cy="923329"/>
          </a:xfrm>
          <a:prstGeom prst="rect">
            <a:avLst/>
          </a:prstGeom>
          <a:noFill/>
          <a:effectLst/>
        </p:spPr>
        <p:txBody>
          <a:bodyPr wrap="square" rtlCol="0">
            <a:spAutoFit/>
          </a:bodyPr>
          <a:lstStyle/>
          <a:p>
            <a:pPr algn="ctr"/>
            <a:r>
              <a:rPr lang="en-US" b="1">
                <a:solidFill>
                  <a:schemeClr val="bg1"/>
                </a:solidFill>
              </a:rPr>
              <a:t>TC-3: </a:t>
            </a:r>
            <a:r>
              <a:rPr lang="en-US" b="1" i="1">
                <a:solidFill>
                  <a:schemeClr val="bg1"/>
                </a:solidFill>
              </a:rPr>
              <a:t>V&amp;V for Commercial Operations</a:t>
            </a:r>
          </a:p>
        </p:txBody>
      </p:sp>
      <p:sp>
        <p:nvSpPr>
          <p:cNvPr id="42" name="Rounded Rectangle 41">
            <a:extLst>
              <a:ext uri="{FF2B5EF4-FFF2-40B4-BE49-F238E27FC236}">
                <a16:creationId xmlns:a16="http://schemas.microsoft.com/office/drawing/2014/main" id="{ED33923A-54F0-7845-B0DD-D413DEF9DACF}"/>
              </a:ext>
            </a:extLst>
          </p:cNvPr>
          <p:cNvSpPr/>
          <p:nvPr/>
        </p:nvSpPr>
        <p:spPr>
          <a:xfrm>
            <a:off x="4470282" y="1953003"/>
            <a:ext cx="2050414" cy="1505500"/>
          </a:xfrm>
          <a:prstGeom prst="roundRect">
            <a:avLst/>
          </a:prstGeom>
          <a:solidFill>
            <a:schemeClr val="accent5">
              <a:lumMod val="7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3" name="TextBox 42">
            <a:extLst>
              <a:ext uri="{FF2B5EF4-FFF2-40B4-BE49-F238E27FC236}">
                <a16:creationId xmlns:a16="http://schemas.microsoft.com/office/drawing/2014/main" id="{0B28DCF6-7C6E-2B4A-AFBB-3389D5B10D8F}"/>
              </a:ext>
            </a:extLst>
          </p:cNvPr>
          <p:cNvSpPr txBox="1"/>
          <p:nvPr/>
        </p:nvSpPr>
        <p:spPr>
          <a:xfrm>
            <a:off x="4603620" y="2097561"/>
            <a:ext cx="1818295" cy="1200329"/>
          </a:xfrm>
          <a:prstGeom prst="rect">
            <a:avLst/>
          </a:prstGeom>
          <a:noFill/>
          <a:effectLst/>
        </p:spPr>
        <p:txBody>
          <a:bodyPr wrap="square" rtlCol="0">
            <a:spAutoFit/>
          </a:bodyPr>
          <a:lstStyle/>
          <a:p>
            <a:pPr algn="ctr"/>
            <a:r>
              <a:rPr lang="en-US" b="1">
                <a:solidFill>
                  <a:schemeClr val="bg1"/>
                </a:solidFill>
              </a:rPr>
              <a:t>TC-2: </a:t>
            </a:r>
            <a:r>
              <a:rPr lang="en-US" b="1" i="1">
                <a:solidFill>
                  <a:schemeClr val="bg1"/>
                </a:solidFill>
              </a:rPr>
              <a:t>IASMS SFC Development for Emerging Operations</a:t>
            </a:r>
          </a:p>
        </p:txBody>
      </p:sp>
      <p:sp>
        <p:nvSpPr>
          <p:cNvPr id="32" name="Right Arrow 31">
            <a:extLst>
              <a:ext uri="{FF2B5EF4-FFF2-40B4-BE49-F238E27FC236}">
                <a16:creationId xmlns:a16="http://schemas.microsoft.com/office/drawing/2014/main" id="{CAD36937-0B70-C94C-888A-35C773443113}"/>
              </a:ext>
            </a:extLst>
          </p:cNvPr>
          <p:cNvSpPr/>
          <p:nvPr/>
        </p:nvSpPr>
        <p:spPr>
          <a:xfrm>
            <a:off x="9179794" y="3046478"/>
            <a:ext cx="1406042" cy="1679257"/>
          </a:xfrm>
          <a:prstGeom prst="rightArrow">
            <a:avLst/>
          </a:prstGeom>
          <a:solidFill>
            <a:schemeClr val="accent5">
              <a:lumMod val="60000"/>
              <a:lumOff val="4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TextBox 13">
            <a:extLst>
              <a:ext uri="{FF2B5EF4-FFF2-40B4-BE49-F238E27FC236}">
                <a16:creationId xmlns:a16="http://schemas.microsoft.com/office/drawing/2014/main" id="{F7E95E8A-AB27-8640-9E3F-D961381D5316}"/>
              </a:ext>
            </a:extLst>
          </p:cNvPr>
          <p:cNvSpPr txBox="1"/>
          <p:nvPr/>
        </p:nvSpPr>
        <p:spPr>
          <a:xfrm>
            <a:off x="6257468" y="3544948"/>
            <a:ext cx="1532022" cy="707886"/>
          </a:xfrm>
          <a:prstGeom prst="rect">
            <a:avLst/>
          </a:prstGeom>
          <a:noFill/>
        </p:spPr>
        <p:txBody>
          <a:bodyPr wrap="none" rtlCol="0">
            <a:spAutoFit/>
          </a:bodyPr>
          <a:lstStyle/>
          <a:p>
            <a:r>
              <a:rPr lang="en-US" sz="2000" b="1">
                <a:solidFill>
                  <a:schemeClr val="tx1">
                    <a:alpha val="25000"/>
                  </a:schemeClr>
                </a:solidFill>
              </a:rPr>
              <a:t>Transformed</a:t>
            </a:r>
          </a:p>
          <a:p>
            <a:pPr algn="ctr"/>
            <a:r>
              <a:rPr lang="en-US" sz="2000" b="1">
                <a:solidFill>
                  <a:schemeClr val="tx1">
                    <a:alpha val="25000"/>
                  </a:schemeClr>
                </a:solidFill>
              </a:rPr>
              <a:t>NAS</a:t>
            </a:r>
          </a:p>
        </p:txBody>
      </p:sp>
      <p:grpSp>
        <p:nvGrpSpPr>
          <p:cNvPr id="6" name="Group 5">
            <a:extLst>
              <a:ext uri="{FF2B5EF4-FFF2-40B4-BE49-F238E27FC236}">
                <a16:creationId xmlns:a16="http://schemas.microsoft.com/office/drawing/2014/main" id="{BCD03211-B75F-FC8E-B3F3-B9A7EC11950B}"/>
              </a:ext>
            </a:extLst>
          </p:cNvPr>
          <p:cNvGrpSpPr/>
          <p:nvPr/>
        </p:nvGrpSpPr>
        <p:grpSpPr>
          <a:xfrm>
            <a:off x="7753833" y="3133356"/>
            <a:ext cx="2032327" cy="1505500"/>
            <a:chOff x="7381840" y="3133356"/>
            <a:chExt cx="2032327" cy="1505500"/>
          </a:xfrm>
        </p:grpSpPr>
        <p:sp>
          <p:nvSpPr>
            <p:cNvPr id="41" name="Rounded Rectangle 40">
              <a:extLst>
                <a:ext uri="{FF2B5EF4-FFF2-40B4-BE49-F238E27FC236}">
                  <a16:creationId xmlns:a16="http://schemas.microsoft.com/office/drawing/2014/main" id="{3736640F-2E6D-BA43-9D1E-8460D624B0D9}"/>
                </a:ext>
              </a:extLst>
            </p:cNvPr>
            <p:cNvSpPr/>
            <p:nvPr/>
          </p:nvSpPr>
          <p:spPr>
            <a:xfrm>
              <a:off x="7381840" y="3133356"/>
              <a:ext cx="2011680" cy="1505500"/>
            </a:xfrm>
            <a:prstGeom prst="roundRect">
              <a:avLst/>
            </a:prstGeom>
            <a:solidFill>
              <a:schemeClr val="accent5">
                <a:lumMod val="7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5" name="TextBox 44">
              <a:extLst>
                <a:ext uri="{FF2B5EF4-FFF2-40B4-BE49-F238E27FC236}">
                  <a16:creationId xmlns:a16="http://schemas.microsoft.com/office/drawing/2014/main" id="{BFA00AC3-58FD-CB44-932B-6C5A757DE800}"/>
                </a:ext>
              </a:extLst>
            </p:cNvPr>
            <p:cNvSpPr txBox="1"/>
            <p:nvPr/>
          </p:nvSpPr>
          <p:spPr>
            <a:xfrm>
              <a:off x="7385936" y="3255653"/>
              <a:ext cx="2028231" cy="1200329"/>
            </a:xfrm>
            <a:prstGeom prst="rect">
              <a:avLst/>
            </a:prstGeom>
            <a:noFill/>
            <a:effectLst/>
          </p:spPr>
          <p:txBody>
            <a:bodyPr wrap="square" rtlCol="0">
              <a:spAutoFit/>
            </a:bodyPr>
            <a:lstStyle/>
            <a:p>
              <a:pPr algn="ctr"/>
              <a:r>
                <a:rPr lang="en-US" b="1">
                  <a:solidFill>
                    <a:schemeClr val="bg1"/>
                  </a:solidFill>
                  <a:cs typeface="Arial" panose="020B0604020202020204" pitchFamily="34" charset="0"/>
                </a:rPr>
                <a:t>TC-5: Safety Demonstrator Series for Operational IASMS</a:t>
              </a:r>
            </a:p>
          </p:txBody>
        </p:sp>
      </p:grpSp>
      <p:sp>
        <p:nvSpPr>
          <p:cNvPr id="34" name="Slide Number Placeholder 2">
            <a:extLst>
              <a:ext uri="{FF2B5EF4-FFF2-40B4-BE49-F238E27FC236}">
                <a16:creationId xmlns:a16="http://schemas.microsoft.com/office/drawing/2014/main" id="{966C3965-467B-4F1D-884F-987C83BE30BC}"/>
              </a:ext>
            </a:extLst>
          </p:cNvPr>
          <p:cNvSpPr txBox="1">
            <a:spLocks/>
          </p:cNvSpPr>
          <p:nvPr/>
        </p:nvSpPr>
        <p:spPr>
          <a:xfrm>
            <a:off x="9436225" y="649751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F721D84-F6D2-3543-9891-5E083154C075}" type="slidenum">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446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4B472D0-1621-634A-A0B9-4BCE7FE846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93975" y="3140501"/>
            <a:ext cx="3869960" cy="2176853"/>
          </a:xfrm>
          <a:prstGeom prst="rect">
            <a:avLst/>
          </a:prstGeom>
          <a:effectLst>
            <a:softEdge rad="101600"/>
          </a:effectLst>
        </p:spPr>
      </p:pic>
      <p:sp>
        <p:nvSpPr>
          <p:cNvPr id="2" name="Title 1"/>
          <p:cNvSpPr>
            <a:spLocks noGrp="1"/>
          </p:cNvSpPr>
          <p:nvPr>
            <p:ph type="title"/>
          </p:nvPr>
        </p:nvSpPr>
        <p:spPr>
          <a:xfrm>
            <a:off x="44772" y="-97116"/>
            <a:ext cx="10861483" cy="1081645"/>
          </a:xfrm>
        </p:spPr>
        <p:txBody>
          <a:bodyPr>
            <a:normAutofit/>
          </a:bodyPr>
          <a:lstStyle/>
          <a:p>
            <a:pPr algn="ctr"/>
            <a:r>
              <a:rPr lang="en-US" sz="3600" dirty="0"/>
              <a:t>TC-1 in the System-Wide Safety Project Context</a:t>
            </a:r>
          </a:p>
        </p:txBody>
      </p:sp>
      <p:sp>
        <p:nvSpPr>
          <p:cNvPr id="4" name="Slide Number Placeholder 3">
            <a:extLst>
              <a:ext uri="{FF2B5EF4-FFF2-40B4-BE49-F238E27FC236}">
                <a16:creationId xmlns:a16="http://schemas.microsoft.com/office/drawing/2014/main" id="{0596430C-FE40-3B4E-ADE4-B5E9DE9C4777}"/>
              </a:ext>
            </a:extLst>
          </p:cNvPr>
          <p:cNvSpPr>
            <a:spLocks noGrp="1"/>
          </p:cNvSpPr>
          <p:nvPr>
            <p:ph type="sldNum" sz="quarter" idx="12"/>
          </p:nvPr>
        </p:nvSpPr>
        <p:spPr/>
        <p:txBody>
          <a:bodyPr/>
          <a:lstStyle/>
          <a:p>
            <a:fld id="{30B3CE0A-BA25-AD4F-9F7C-9AB50190F4F9}" type="slidenum">
              <a:rPr lang="en-US" smtClean="0"/>
              <a:t>7</a:t>
            </a:fld>
            <a:endParaRPr lang="en-US"/>
          </a:p>
        </p:txBody>
      </p:sp>
      <p:sp>
        <p:nvSpPr>
          <p:cNvPr id="3" name="TextBox 2">
            <a:extLst>
              <a:ext uri="{FF2B5EF4-FFF2-40B4-BE49-F238E27FC236}">
                <a16:creationId xmlns:a16="http://schemas.microsoft.com/office/drawing/2014/main" id="{3F61ACFA-7B1A-554C-A902-55C9E91DC320}"/>
              </a:ext>
            </a:extLst>
          </p:cNvPr>
          <p:cNvSpPr txBox="1"/>
          <p:nvPr/>
        </p:nvSpPr>
        <p:spPr>
          <a:xfrm>
            <a:off x="368545" y="4051089"/>
            <a:ext cx="1325171" cy="369332"/>
          </a:xfrm>
          <a:prstGeom prst="rect">
            <a:avLst/>
          </a:prstGeom>
          <a:noFill/>
        </p:spPr>
        <p:txBody>
          <a:bodyPr wrap="none" rtlCol="0">
            <a:spAutoFit/>
          </a:bodyPr>
          <a:lstStyle/>
          <a:p>
            <a:r>
              <a:rPr lang="en-US" b="1"/>
              <a:t>Current Day</a:t>
            </a:r>
          </a:p>
        </p:txBody>
      </p:sp>
      <p:grpSp>
        <p:nvGrpSpPr>
          <p:cNvPr id="12" name="Group 11">
            <a:extLst>
              <a:ext uri="{FF2B5EF4-FFF2-40B4-BE49-F238E27FC236}">
                <a16:creationId xmlns:a16="http://schemas.microsoft.com/office/drawing/2014/main" id="{DDAB5D65-4271-4E4F-BDB7-8E59D9BAE03C}"/>
              </a:ext>
            </a:extLst>
          </p:cNvPr>
          <p:cNvGrpSpPr/>
          <p:nvPr/>
        </p:nvGrpSpPr>
        <p:grpSpPr>
          <a:xfrm>
            <a:off x="555171" y="2318405"/>
            <a:ext cx="9427029" cy="3969021"/>
            <a:chOff x="555171" y="2182201"/>
            <a:chExt cx="9427029" cy="3969021"/>
          </a:xfrm>
        </p:grpSpPr>
        <p:grpSp>
          <p:nvGrpSpPr>
            <p:cNvPr id="10" name="Group 9">
              <a:extLst>
                <a:ext uri="{FF2B5EF4-FFF2-40B4-BE49-F238E27FC236}">
                  <a16:creationId xmlns:a16="http://schemas.microsoft.com/office/drawing/2014/main" id="{8DE683EF-6818-3246-A149-92EF13948A10}"/>
                </a:ext>
              </a:extLst>
            </p:cNvPr>
            <p:cNvGrpSpPr/>
            <p:nvPr/>
          </p:nvGrpSpPr>
          <p:grpSpPr>
            <a:xfrm>
              <a:off x="555171" y="2182201"/>
              <a:ext cx="9427029" cy="3969021"/>
              <a:chOff x="555171" y="2182201"/>
              <a:chExt cx="9427029" cy="3969021"/>
            </a:xfrm>
          </p:grpSpPr>
          <p:sp>
            <p:nvSpPr>
              <p:cNvPr id="24" name="Right Arrow 23">
                <a:extLst>
                  <a:ext uri="{FF2B5EF4-FFF2-40B4-BE49-F238E27FC236}">
                    <a16:creationId xmlns:a16="http://schemas.microsoft.com/office/drawing/2014/main" id="{6F6C3389-6073-774D-9F39-753D4A0C1BE1}"/>
                  </a:ext>
                </a:extLst>
              </p:cNvPr>
              <p:cNvSpPr/>
              <p:nvPr/>
            </p:nvSpPr>
            <p:spPr>
              <a:xfrm>
                <a:off x="5475514" y="3253096"/>
                <a:ext cx="4506686" cy="1679257"/>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hord 6">
                <a:extLst>
                  <a:ext uri="{FF2B5EF4-FFF2-40B4-BE49-F238E27FC236}">
                    <a16:creationId xmlns:a16="http://schemas.microsoft.com/office/drawing/2014/main" id="{B13463BE-D99C-C041-8813-C1FF691C590F}"/>
                  </a:ext>
                </a:extLst>
              </p:cNvPr>
              <p:cNvSpPr/>
              <p:nvPr/>
            </p:nvSpPr>
            <p:spPr>
              <a:xfrm rot="13206555">
                <a:off x="3633168" y="2182201"/>
                <a:ext cx="3969021" cy="3969021"/>
              </a:xfrm>
              <a:prstGeom prst="chord">
                <a:avLst>
                  <a:gd name="adj1" fmla="val 2700000"/>
                  <a:gd name="adj2" fmla="val 14155318"/>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5E28B3BC-2ACA-254F-AEFA-30FC7EE36211}"/>
                  </a:ext>
                </a:extLst>
              </p:cNvPr>
              <p:cNvSpPr/>
              <p:nvPr/>
            </p:nvSpPr>
            <p:spPr>
              <a:xfrm>
                <a:off x="566057" y="2193338"/>
                <a:ext cx="5040086" cy="98218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B34AC922-E464-EF42-99EF-AABD9B80D12D}"/>
                  </a:ext>
                </a:extLst>
              </p:cNvPr>
              <p:cNvSpPr/>
              <p:nvPr/>
            </p:nvSpPr>
            <p:spPr>
              <a:xfrm>
                <a:off x="555171" y="5131021"/>
                <a:ext cx="5130333" cy="1011765"/>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7CDC924F-22D6-924D-B9C6-DF5431C75858}"/>
                </a:ext>
              </a:extLst>
            </p:cNvPr>
            <p:cNvSpPr/>
            <p:nvPr/>
          </p:nvSpPr>
          <p:spPr>
            <a:xfrm>
              <a:off x="4486728" y="3175520"/>
              <a:ext cx="2024743" cy="19446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AA5A5C58-5B65-D045-8935-3C60919B2912}"/>
              </a:ext>
            </a:extLst>
          </p:cNvPr>
          <p:cNvSpPr txBox="1"/>
          <p:nvPr/>
        </p:nvSpPr>
        <p:spPr>
          <a:xfrm>
            <a:off x="3704016" y="4047746"/>
            <a:ext cx="1328249" cy="369332"/>
          </a:xfrm>
          <a:prstGeom prst="rect">
            <a:avLst/>
          </a:prstGeom>
          <a:noFill/>
        </p:spPr>
        <p:txBody>
          <a:bodyPr wrap="none" rtlCol="0">
            <a:spAutoFit/>
          </a:bodyPr>
          <a:lstStyle/>
          <a:p>
            <a:r>
              <a:rPr lang="en-US" b="1"/>
              <a:t>Near Future</a:t>
            </a:r>
          </a:p>
        </p:txBody>
      </p:sp>
      <p:sp>
        <p:nvSpPr>
          <p:cNvPr id="14" name="TextBox 13">
            <a:extLst>
              <a:ext uri="{FF2B5EF4-FFF2-40B4-BE49-F238E27FC236}">
                <a16:creationId xmlns:a16="http://schemas.microsoft.com/office/drawing/2014/main" id="{F7E95E8A-AB27-8640-9E3F-D961381D5316}"/>
              </a:ext>
            </a:extLst>
          </p:cNvPr>
          <p:cNvSpPr txBox="1"/>
          <p:nvPr/>
        </p:nvSpPr>
        <p:spPr>
          <a:xfrm>
            <a:off x="7921280" y="4047746"/>
            <a:ext cx="1845505" cy="369332"/>
          </a:xfrm>
          <a:prstGeom prst="rect">
            <a:avLst/>
          </a:prstGeom>
          <a:noFill/>
        </p:spPr>
        <p:txBody>
          <a:bodyPr wrap="none" rtlCol="0">
            <a:spAutoFit/>
          </a:bodyPr>
          <a:lstStyle/>
          <a:p>
            <a:r>
              <a:rPr lang="en-US" b="1"/>
              <a:t>Transformed NAS</a:t>
            </a:r>
          </a:p>
        </p:txBody>
      </p:sp>
      <p:pic>
        <p:nvPicPr>
          <p:cNvPr id="25" name="Picture 24">
            <a:extLst>
              <a:ext uri="{FF2B5EF4-FFF2-40B4-BE49-F238E27FC236}">
                <a16:creationId xmlns:a16="http://schemas.microsoft.com/office/drawing/2014/main" id="{B13884FD-B995-BD45-92BE-D74D7B5081A4}"/>
              </a:ext>
            </a:extLst>
          </p:cNvPr>
          <p:cNvPicPr>
            <a:picLocks noChangeAspect="1"/>
          </p:cNvPicPr>
          <p:nvPr/>
        </p:nvPicPr>
        <p:blipFill>
          <a:blip r:embed="rId4" cstate="email">
            <a:alphaModFix amt="73000"/>
            <a:extLst>
              <a:ext uri="{28A0092B-C50C-407E-A947-70E740481C1C}">
                <a14:useLocalDpi xmlns:a14="http://schemas.microsoft.com/office/drawing/2010/main"/>
              </a:ext>
            </a:extLst>
          </a:blip>
          <a:stretch>
            <a:fillRect/>
          </a:stretch>
        </p:blipFill>
        <p:spPr>
          <a:xfrm>
            <a:off x="5499100" y="3482198"/>
            <a:ext cx="2201645" cy="1151318"/>
          </a:xfrm>
          <a:prstGeom prst="rect">
            <a:avLst/>
          </a:prstGeom>
          <a:ln w="57150">
            <a:solidFill>
              <a:srgbClr val="FFC000">
                <a:alpha val="66000"/>
              </a:srgbClr>
            </a:solidFill>
          </a:ln>
        </p:spPr>
      </p:pic>
      <p:sp>
        <p:nvSpPr>
          <p:cNvPr id="26" name="TextBox 25">
            <a:extLst>
              <a:ext uri="{FF2B5EF4-FFF2-40B4-BE49-F238E27FC236}">
                <a16:creationId xmlns:a16="http://schemas.microsoft.com/office/drawing/2014/main" id="{840218AF-4490-2849-BEB3-1267BA40665D}"/>
              </a:ext>
            </a:extLst>
          </p:cNvPr>
          <p:cNvSpPr txBox="1"/>
          <p:nvPr/>
        </p:nvSpPr>
        <p:spPr>
          <a:xfrm>
            <a:off x="6360629" y="4620290"/>
            <a:ext cx="1112997" cy="646331"/>
          </a:xfrm>
          <a:prstGeom prst="rect">
            <a:avLst/>
          </a:prstGeom>
          <a:noFill/>
        </p:spPr>
        <p:txBody>
          <a:bodyPr wrap="none" rtlCol="0">
            <a:spAutoFit/>
          </a:bodyPr>
          <a:lstStyle/>
          <a:p>
            <a:r>
              <a:rPr lang="en-US" b="1">
                <a:solidFill>
                  <a:schemeClr val="bg1"/>
                </a:solidFill>
              </a:rPr>
              <a:t>TC-5, </a:t>
            </a:r>
          </a:p>
          <a:p>
            <a:r>
              <a:rPr lang="en-US" b="1">
                <a:solidFill>
                  <a:schemeClr val="bg1"/>
                </a:solidFill>
              </a:rPr>
              <a:t>New </a:t>
            </a:r>
            <a:r>
              <a:rPr lang="en-US" b="1" err="1">
                <a:solidFill>
                  <a:schemeClr val="bg1"/>
                </a:solidFill>
              </a:rPr>
              <a:t>eTCs</a:t>
            </a:r>
            <a:endParaRPr lang="en-US" b="1">
              <a:solidFill>
                <a:schemeClr val="bg1"/>
              </a:solidFill>
            </a:endParaRPr>
          </a:p>
        </p:txBody>
      </p:sp>
      <p:pic>
        <p:nvPicPr>
          <p:cNvPr id="27" name="Picture 26">
            <a:extLst>
              <a:ext uri="{FF2B5EF4-FFF2-40B4-BE49-F238E27FC236}">
                <a16:creationId xmlns:a16="http://schemas.microsoft.com/office/drawing/2014/main" id="{4C94CC00-5EA0-4A42-B237-AA684E33FF6C}"/>
              </a:ext>
            </a:extLst>
          </p:cNvPr>
          <p:cNvPicPr>
            <a:picLocks noChangeAspect="1"/>
          </p:cNvPicPr>
          <p:nvPr/>
        </p:nvPicPr>
        <p:blipFill rotWithShape="1">
          <a:blip r:embed="rId5" cstate="email">
            <a:alphaModFix amt="37000"/>
            <a:extLst>
              <a:ext uri="{28A0092B-C50C-407E-A947-70E740481C1C}">
                <a14:useLocalDpi xmlns:a14="http://schemas.microsoft.com/office/drawing/2010/main"/>
              </a:ext>
            </a:extLst>
          </a:blip>
          <a:srcRect/>
          <a:stretch/>
        </p:blipFill>
        <p:spPr>
          <a:xfrm>
            <a:off x="3866772" y="2283452"/>
            <a:ext cx="912953" cy="981609"/>
          </a:xfrm>
          <a:prstGeom prst="rect">
            <a:avLst/>
          </a:prstGeom>
          <a:ln w="38100">
            <a:solidFill>
              <a:srgbClr val="FF0000">
                <a:alpha val="30000"/>
              </a:srgbClr>
            </a:solidFill>
          </a:ln>
        </p:spPr>
      </p:pic>
      <p:pic>
        <p:nvPicPr>
          <p:cNvPr id="28" name="Picture 27">
            <a:extLst>
              <a:ext uri="{FF2B5EF4-FFF2-40B4-BE49-F238E27FC236}">
                <a16:creationId xmlns:a16="http://schemas.microsoft.com/office/drawing/2014/main" id="{6650A985-6B22-F143-9BC3-62D6C8674D56}"/>
              </a:ext>
            </a:extLst>
          </p:cNvPr>
          <p:cNvPicPr>
            <a:picLocks noChangeAspect="1"/>
          </p:cNvPicPr>
          <p:nvPr/>
        </p:nvPicPr>
        <p:blipFill rotWithShape="1">
          <a:blip r:embed="rId6" cstate="email">
            <a:alphaModFix amt="21000"/>
            <a:extLst>
              <a:ext uri="{28A0092B-C50C-407E-A947-70E740481C1C}">
                <a14:useLocalDpi xmlns:a14="http://schemas.microsoft.com/office/drawing/2010/main"/>
              </a:ext>
            </a:extLst>
          </a:blip>
          <a:srcRect/>
          <a:stretch/>
        </p:blipFill>
        <p:spPr>
          <a:xfrm>
            <a:off x="3726118" y="5263882"/>
            <a:ext cx="1284043" cy="1079061"/>
          </a:xfrm>
          <a:prstGeom prst="rect">
            <a:avLst/>
          </a:prstGeom>
          <a:ln w="38100">
            <a:solidFill>
              <a:srgbClr val="FF0000">
                <a:alpha val="23000"/>
              </a:srgbClr>
            </a:solidFill>
          </a:ln>
        </p:spPr>
      </p:pic>
      <p:sp>
        <p:nvSpPr>
          <p:cNvPr id="5" name="Rectangle 4">
            <a:extLst>
              <a:ext uri="{FF2B5EF4-FFF2-40B4-BE49-F238E27FC236}">
                <a16:creationId xmlns:a16="http://schemas.microsoft.com/office/drawing/2014/main" id="{4570D0AA-8063-0444-AA48-34BE720DE23F}"/>
              </a:ext>
            </a:extLst>
          </p:cNvPr>
          <p:cNvSpPr/>
          <p:nvPr/>
        </p:nvSpPr>
        <p:spPr>
          <a:xfrm>
            <a:off x="4816415" y="2537582"/>
            <a:ext cx="2391983" cy="738664"/>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In-Flight Safety Predictions for Emerging Operations</a:t>
            </a:r>
            <a:endParaRPr lang="en-US" sz="1400">
              <a:solidFill>
                <a:schemeClr val="bg1"/>
              </a:solidFill>
            </a:endParaRPr>
          </a:p>
        </p:txBody>
      </p:sp>
      <p:sp>
        <p:nvSpPr>
          <p:cNvPr id="29" name="Rectangle 28">
            <a:extLst>
              <a:ext uri="{FF2B5EF4-FFF2-40B4-BE49-F238E27FC236}">
                <a16:creationId xmlns:a16="http://schemas.microsoft.com/office/drawing/2014/main" id="{29505F91-237C-F040-BBFB-3A1EF0249FD7}"/>
              </a:ext>
            </a:extLst>
          </p:cNvPr>
          <p:cNvSpPr/>
          <p:nvPr/>
        </p:nvSpPr>
        <p:spPr>
          <a:xfrm>
            <a:off x="5001984" y="5291818"/>
            <a:ext cx="2391983" cy="738664"/>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Complex Autonomous Systems</a:t>
            </a:r>
          </a:p>
          <a:p>
            <a:r>
              <a:rPr lang="en-US" sz="1400" b="1">
                <a:solidFill>
                  <a:schemeClr val="bg1"/>
                </a:solidFill>
                <a:latin typeface="Arial" panose="020B0604020202020204" pitchFamily="34" charset="0"/>
                <a:cs typeface="Arial" panose="020B0604020202020204" pitchFamily="34" charset="0"/>
              </a:rPr>
              <a:t>Assurance</a:t>
            </a:r>
            <a:endParaRPr lang="en-US" sz="1400">
              <a:solidFill>
                <a:schemeClr val="bg1"/>
              </a:solidFill>
            </a:endParaRPr>
          </a:p>
        </p:txBody>
      </p:sp>
      <p:pic>
        <p:nvPicPr>
          <p:cNvPr id="31" name="Picture 30">
            <a:extLst>
              <a:ext uri="{FF2B5EF4-FFF2-40B4-BE49-F238E27FC236}">
                <a16:creationId xmlns:a16="http://schemas.microsoft.com/office/drawing/2014/main" id="{E541132D-7B1E-D64E-946F-5EFE1C7A05BB}"/>
              </a:ext>
            </a:extLst>
          </p:cNvPr>
          <p:cNvPicPr>
            <a:picLocks noChangeAspect="1"/>
          </p:cNvPicPr>
          <p:nvPr/>
        </p:nvPicPr>
        <p:blipFill>
          <a:blip r:embed="rId7" cstate="email">
            <a:alphaModFix/>
            <a:extLst>
              <a:ext uri="{28A0092B-C50C-407E-A947-70E740481C1C}">
                <a14:useLocalDpi xmlns:a14="http://schemas.microsoft.com/office/drawing/2010/main"/>
              </a:ext>
            </a:extLst>
          </a:blip>
          <a:stretch>
            <a:fillRect/>
          </a:stretch>
        </p:blipFill>
        <p:spPr>
          <a:xfrm>
            <a:off x="158489" y="2435852"/>
            <a:ext cx="1745282" cy="769559"/>
          </a:xfrm>
          <a:prstGeom prst="rect">
            <a:avLst/>
          </a:prstGeom>
          <a:ln w="57150">
            <a:solidFill>
              <a:srgbClr val="FF0000"/>
            </a:solidFill>
          </a:ln>
          <a:effectLst>
            <a:glow>
              <a:schemeClr val="accent1"/>
            </a:glow>
          </a:effectLst>
        </p:spPr>
      </p:pic>
      <p:pic>
        <p:nvPicPr>
          <p:cNvPr id="32" name="Picture 31">
            <a:extLst>
              <a:ext uri="{FF2B5EF4-FFF2-40B4-BE49-F238E27FC236}">
                <a16:creationId xmlns:a16="http://schemas.microsoft.com/office/drawing/2014/main" id="{1B198A1E-BD60-F343-8F82-353BCFC64C65}"/>
              </a:ext>
            </a:extLst>
          </p:cNvPr>
          <p:cNvPicPr>
            <a:picLocks noChangeAspect="1"/>
          </p:cNvPicPr>
          <p:nvPr/>
        </p:nvPicPr>
        <p:blipFill>
          <a:blip r:embed="rId8" cstate="email">
            <a:alphaModFix amt="25000"/>
            <a:extLst>
              <a:ext uri="{28A0092B-C50C-407E-A947-70E740481C1C}">
                <a14:useLocalDpi xmlns:a14="http://schemas.microsoft.com/office/drawing/2010/main"/>
              </a:ext>
            </a:extLst>
          </a:blip>
          <a:stretch>
            <a:fillRect/>
          </a:stretch>
        </p:blipFill>
        <p:spPr>
          <a:xfrm>
            <a:off x="92897" y="5332042"/>
            <a:ext cx="1901487" cy="882130"/>
          </a:xfrm>
          <a:prstGeom prst="rect">
            <a:avLst/>
          </a:prstGeom>
          <a:ln w="38100">
            <a:solidFill>
              <a:srgbClr val="FF0000">
                <a:alpha val="34000"/>
              </a:srgbClr>
            </a:solidFill>
          </a:ln>
        </p:spPr>
      </p:pic>
      <p:sp>
        <p:nvSpPr>
          <p:cNvPr id="34" name="Rectangle 33">
            <a:extLst>
              <a:ext uri="{FF2B5EF4-FFF2-40B4-BE49-F238E27FC236}">
                <a16:creationId xmlns:a16="http://schemas.microsoft.com/office/drawing/2014/main" id="{24C8C8E9-8B74-324E-A49B-4265E005749F}"/>
              </a:ext>
            </a:extLst>
          </p:cNvPr>
          <p:cNvSpPr/>
          <p:nvPr/>
        </p:nvSpPr>
        <p:spPr>
          <a:xfrm>
            <a:off x="1989254" y="2514677"/>
            <a:ext cx="1909558" cy="523220"/>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Integrated Terminal Area Risk</a:t>
            </a:r>
            <a:endParaRPr lang="en-US" sz="1400">
              <a:solidFill>
                <a:schemeClr val="bg1"/>
              </a:solidFill>
            </a:endParaRPr>
          </a:p>
        </p:txBody>
      </p:sp>
      <p:sp>
        <p:nvSpPr>
          <p:cNvPr id="35" name="Rectangle 34">
            <a:extLst>
              <a:ext uri="{FF2B5EF4-FFF2-40B4-BE49-F238E27FC236}">
                <a16:creationId xmlns:a16="http://schemas.microsoft.com/office/drawing/2014/main" id="{85F1842E-BF2D-FC4E-A0FE-384FC1BA21F6}"/>
              </a:ext>
            </a:extLst>
          </p:cNvPr>
          <p:cNvSpPr/>
          <p:nvPr/>
        </p:nvSpPr>
        <p:spPr>
          <a:xfrm>
            <a:off x="2002379" y="5422246"/>
            <a:ext cx="1909558" cy="738664"/>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Validation and Verification for Commercial Ops</a:t>
            </a:r>
            <a:endParaRPr lang="en-US" sz="1400">
              <a:solidFill>
                <a:schemeClr val="bg1"/>
              </a:solidFill>
            </a:endParaRPr>
          </a:p>
        </p:txBody>
      </p:sp>
      <p:sp>
        <p:nvSpPr>
          <p:cNvPr id="33" name="TextBox 32">
            <a:extLst>
              <a:ext uri="{FF2B5EF4-FFF2-40B4-BE49-F238E27FC236}">
                <a16:creationId xmlns:a16="http://schemas.microsoft.com/office/drawing/2014/main" id="{8425985A-7D92-9B40-8487-0A8EC368A535}"/>
              </a:ext>
            </a:extLst>
          </p:cNvPr>
          <p:cNvSpPr txBox="1"/>
          <p:nvPr/>
        </p:nvSpPr>
        <p:spPr>
          <a:xfrm>
            <a:off x="1422077" y="1881275"/>
            <a:ext cx="2946063" cy="369332"/>
          </a:xfrm>
          <a:prstGeom prst="rect">
            <a:avLst/>
          </a:prstGeom>
          <a:noFill/>
        </p:spPr>
        <p:txBody>
          <a:bodyPr wrap="none" rtlCol="0">
            <a:spAutoFit/>
          </a:bodyPr>
          <a:lstStyle/>
          <a:p>
            <a:r>
              <a:rPr lang="en-US" b="1"/>
              <a:t>Operational Safety (Thrust 5)</a:t>
            </a:r>
          </a:p>
        </p:txBody>
      </p:sp>
      <p:sp>
        <p:nvSpPr>
          <p:cNvPr id="36" name="TextBox 35">
            <a:extLst>
              <a:ext uri="{FF2B5EF4-FFF2-40B4-BE49-F238E27FC236}">
                <a16:creationId xmlns:a16="http://schemas.microsoft.com/office/drawing/2014/main" id="{F36A031C-2B86-BE4C-8BF6-6F552F5E7145}"/>
              </a:ext>
            </a:extLst>
          </p:cNvPr>
          <p:cNvSpPr txBox="1"/>
          <p:nvPr/>
        </p:nvSpPr>
        <p:spPr>
          <a:xfrm>
            <a:off x="1422077" y="6349080"/>
            <a:ext cx="2451505" cy="369332"/>
          </a:xfrm>
          <a:prstGeom prst="rect">
            <a:avLst/>
          </a:prstGeom>
          <a:noFill/>
        </p:spPr>
        <p:txBody>
          <a:bodyPr wrap="none" rtlCol="0">
            <a:spAutoFit/>
          </a:bodyPr>
          <a:lstStyle/>
          <a:p>
            <a:r>
              <a:rPr lang="en-US" b="1"/>
              <a:t>Design Safety (Thrust 6)</a:t>
            </a:r>
          </a:p>
        </p:txBody>
      </p:sp>
      <p:sp>
        <p:nvSpPr>
          <p:cNvPr id="37" name="TextBox 36">
            <a:extLst>
              <a:ext uri="{FF2B5EF4-FFF2-40B4-BE49-F238E27FC236}">
                <a16:creationId xmlns:a16="http://schemas.microsoft.com/office/drawing/2014/main" id="{41FFF49A-6C1B-D347-811A-563DC2FF86C0}"/>
              </a:ext>
            </a:extLst>
          </p:cNvPr>
          <p:cNvSpPr txBox="1"/>
          <p:nvPr/>
        </p:nvSpPr>
        <p:spPr>
          <a:xfrm>
            <a:off x="4368140" y="5456440"/>
            <a:ext cx="1627546" cy="584775"/>
          </a:xfrm>
          <a:prstGeom prst="rect">
            <a:avLst/>
          </a:prstGeom>
          <a:noFill/>
        </p:spPr>
        <p:txBody>
          <a:bodyPr wrap="square" rtlCol="0">
            <a:spAutoFit/>
          </a:bodyPr>
          <a:lstStyle/>
          <a:p>
            <a:pPr algn="ctr"/>
            <a:r>
              <a:rPr lang="en-US" sz="1600" i="1">
                <a:solidFill>
                  <a:srgbClr val="FF0000">
                    <a:alpha val="20000"/>
                  </a:srgbClr>
                </a:solidFill>
              </a:rPr>
              <a:t>Assurance of Autonomy</a:t>
            </a:r>
          </a:p>
        </p:txBody>
      </p:sp>
      <p:sp>
        <p:nvSpPr>
          <p:cNvPr id="38" name="TextBox 37">
            <a:extLst>
              <a:ext uri="{FF2B5EF4-FFF2-40B4-BE49-F238E27FC236}">
                <a16:creationId xmlns:a16="http://schemas.microsoft.com/office/drawing/2014/main" id="{77077153-262F-5B4A-BDD9-32F444059C19}"/>
              </a:ext>
            </a:extLst>
          </p:cNvPr>
          <p:cNvSpPr txBox="1"/>
          <p:nvPr/>
        </p:nvSpPr>
        <p:spPr>
          <a:xfrm>
            <a:off x="538085" y="5425662"/>
            <a:ext cx="1627546" cy="584775"/>
          </a:xfrm>
          <a:prstGeom prst="rect">
            <a:avLst/>
          </a:prstGeom>
          <a:noFill/>
        </p:spPr>
        <p:txBody>
          <a:bodyPr wrap="square" rtlCol="0">
            <a:spAutoFit/>
          </a:bodyPr>
          <a:lstStyle/>
          <a:p>
            <a:pPr algn="ctr"/>
            <a:r>
              <a:rPr lang="en-US" sz="1600" i="1">
                <a:solidFill>
                  <a:srgbClr val="FF0000">
                    <a:alpha val="20000"/>
                  </a:srgbClr>
                </a:solidFill>
              </a:rPr>
              <a:t>Time to Certification</a:t>
            </a:r>
          </a:p>
        </p:txBody>
      </p:sp>
      <p:sp>
        <p:nvSpPr>
          <p:cNvPr id="39" name="TextBox 38">
            <a:extLst>
              <a:ext uri="{FF2B5EF4-FFF2-40B4-BE49-F238E27FC236}">
                <a16:creationId xmlns:a16="http://schemas.microsoft.com/office/drawing/2014/main" id="{BAF4184F-8DCB-A54A-8139-5DEA3A24189D}"/>
              </a:ext>
            </a:extLst>
          </p:cNvPr>
          <p:cNvSpPr txBox="1"/>
          <p:nvPr/>
        </p:nvSpPr>
        <p:spPr>
          <a:xfrm>
            <a:off x="3585084" y="2362901"/>
            <a:ext cx="1627546" cy="338554"/>
          </a:xfrm>
          <a:prstGeom prst="rect">
            <a:avLst/>
          </a:prstGeom>
          <a:noFill/>
        </p:spPr>
        <p:txBody>
          <a:bodyPr wrap="square" rtlCol="0">
            <a:spAutoFit/>
          </a:bodyPr>
          <a:lstStyle/>
          <a:p>
            <a:pPr algn="ctr"/>
            <a:r>
              <a:rPr lang="en-US" sz="1600" i="1">
                <a:solidFill>
                  <a:srgbClr val="FF0000">
                    <a:alpha val="20000"/>
                  </a:srgbClr>
                </a:solidFill>
              </a:rPr>
              <a:t>Data Issues</a:t>
            </a:r>
          </a:p>
        </p:txBody>
      </p:sp>
      <p:sp>
        <p:nvSpPr>
          <p:cNvPr id="40" name="TextBox 39">
            <a:extLst>
              <a:ext uri="{FF2B5EF4-FFF2-40B4-BE49-F238E27FC236}">
                <a16:creationId xmlns:a16="http://schemas.microsoft.com/office/drawing/2014/main" id="{C5EAE5B5-E4DB-314A-9139-860D15FBF383}"/>
              </a:ext>
            </a:extLst>
          </p:cNvPr>
          <p:cNvSpPr txBox="1"/>
          <p:nvPr/>
        </p:nvSpPr>
        <p:spPr>
          <a:xfrm>
            <a:off x="742872" y="2620115"/>
            <a:ext cx="1627546" cy="338554"/>
          </a:xfrm>
          <a:prstGeom prst="rect">
            <a:avLst/>
          </a:prstGeom>
          <a:noFill/>
        </p:spPr>
        <p:txBody>
          <a:bodyPr wrap="square" rtlCol="0">
            <a:spAutoFit/>
          </a:bodyPr>
          <a:lstStyle/>
          <a:p>
            <a:pPr algn="ctr"/>
            <a:r>
              <a:rPr lang="en-US" sz="1600" i="1">
                <a:solidFill>
                  <a:srgbClr val="FF0000">
                    <a:alpha val="20000"/>
                  </a:srgbClr>
                </a:solidFill>
              </a:rPr>
              <a:t>Predictive Safety</a:t>
            </a:r>
          </a:p>
        </p:txBody>
      </p:sp>
      <p:sp>
        <p:nvSpPr>
          <p:cNvPr id="41" name="TextBox 40">
            <a:extLst>
              <a:ext uri="{FF2B5EF4-FFF2-40B4-BE49-F238E27FC236}">
                <a16:creationId xmlns:a16="http://schemas.microsoft.com/office/drawing/2014/main" id="{83011AB9-7051-0448-851E-10B5724CBD6A}"/>
              </a:ext>
            </a:extLst>
          </p:cNvPr>
          <p:cNvSpPr txBox="1"/>
          <p:nvPr/>
        </p:nvSpPr>
        <p:spPr>
          <a:xfrm>
            <a:off x="5744026" y="4957624"/>
            <a:ext cx="1627546" cy="338554"/>
          </a:xfrm>
          <a:prstGeom prst="rect">
            <a:avLst/>
          </a:prstGeom>
          <a:noFill/>
        </p:spPr>
        <p:txBody>
          <a:bodyPr wrap="square" rtlCol="0">
            <a:spAutoFit/>
          </a:bodyPr>
          <a:lstStyle/>
          <a:p>
            <a:pPr algn="ctr"/>
            <a:r>
              <a:rPr lang="en-US" sz="1600" i="1">
                <a:solidFill>
                  <a:srgbClr val="FF0000">
                    <a:alpha val="20000"/>
                  </a:srgbClr>
                </a:solidFill>
              </a:rPr>
              <a:t>Scale, Diversity </a:t>
            </a:r>
          </a:p>
        </p:txBody>
      </p:sp>
      <p:sp>
        <p:nvSpPr>
          <p:cNvPr id="42" name="TextBox 41">
            <a:extLst>
              <a:ext uri="{FF2B5EF4-FFF2-40B4-BE49-F238E27FC236}">
                <a16:creationId xmlns:a16="http://schemas.microsoft.com/office/drawing/2014/main" id="{8562B56B-F77E-D54B-B502-72A994C75702}"/>
              </a:ext>
            </a:extLst>
          </p:cNvPr>
          <p:cNvSpPr txBox="1"/>
          <p:nvPr/>
        </p:nvSpPr>
        <p:spPr>
          <a:xfrm>
            <a:off x="3905950" y="2651325"/>
            <a:ext cx="1610962" cy="584775"/>
          </a:xfrm>
          <a:prstGeom prst="rect">
            <a:avLst/>
          </a:prstGeom>
          <a:noFill/>
        </p:spPr>
        <p:txBody>
          <a:bodyPr wrap="square" rtlCol="0">
            <a:spAutoFit/>
          </a:bodyPr>
          <a:lstStyle/>
          <a:p>
            <a:pPr algn="ctr"/>
            <a:r>
              <a:rPr lang="en-US" sz="1600" i="1">
                <a:solidFill>
                  <a:srgbClr val="FF0000">
                    <a:alpha val="20000"/>
                  </a:srgbClr>
                </a:solidFill>
              </a:rPr>
              <a:t>Distributed Safety</a:t>
            </a:r>
          </a:p>
        </p:txBody>
      </p:sp>
      <p:sp>
        <p:nvSpPr>
          <p:cNvPr id="43" name="TextBox 42">
            <a:extLst>
              <a:ext uri="{FF2B5EF4-FFF2-40B4-BE49-F238E27FC236}">
                <a16:creationId xmlns:a16="http://schemas.microsoft.com/office/drawing/2014/main" id="{B2BF5CE8-C204-7F46-992E-D320B9FBBE2D}"/>
              </a:ext>
            </a:extLst>
          </p:cNvPr>
          <p:cNvSpPr txBox="1"/>
          <p:nvPr/>
        </p:nvSpPr>
        <p:spPr>
          <a:xfrm>
            <a:off x="5660037" y="3886219"/>
            <a:ext cx="1627546" cy="584775"/>
          </a:xfrm>
          <a:prstGeom prst="rect">
            <a:avLst/>
          </a:prstGeom>
          <a:noFill/>
        </p:spPr>
        <p:txBody>
          <a:bodyPr wrap="square" rtlCol="0">
            <a:spAutoFit/>
          </a:bodyPr>
          <a:lstStyle/>
          <a:p>
            <a:pPr algn="ctr"/>
            <a:r>
              <a:rPr lang="en-US" sz="1600" i="1">
                <a:solidFill>
                  <a:srgbClr val="FF0000">
                    <a:alpha val="20000"/>
                  </a:srgbClr>
                </a:solidFill>
              </a:rPr>
              <a:t>Evolutionary Path</a:t>
            </a:r>
          </a:p>
        </p:txBody>
      </p:sp>
      <p:sp>
        <p:nvSpPr>
          <p:cNvPr id="30" name="Rounded Rectangle 29">
            <a:extLst>
              <a:ext uri="{FF2B5EF4-FFF2-40B4-BE49-F238E27FC236}">
                <a16:creationId xmlns:a16="http://schemas.microsoft.com/office/drawing/2014/main" id="{47876CD9-DD66-7F41-A9F4-9D446A565C07}"/>
              </a:ext>
            </a:extLst>
          </p:cNvPr>
          <p:cNvSpPr/>
          <p:nvPr/>
        </p:nvSpPr>
        <p:spPr>
          <a:xfrm>
            <a:off x="7111437" y="1008920"/>
            <a:ext cx="5040086" cy="2028977"/>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Integrated Terminal Area Risk</a:t>
            </a:r>
            <a:br>
              <a:rPr lang="en-US" sz="2400" b="1">
                <a:latin typeface="Arial" panose="020B0604020202020204" pitchFamily="34" charset="0"/>
                <a:cs typeface="Arial" panose="020B0604020202020204" pitchFamily="34" charset="0"/>
              </a:rPr>
            </a:br>
            <a:endParaRPr lang="en-US" sz="2400" i="1">
              <a:latin typeface="Arial" panose="020B0604020202020204" pitchFamily="34" charset="0"/>
              <a:cs typeface="Arial" panose="020B0604020202020204" pitchFamily="34" charset="0"/>
            </a:endParaRPr>
          </a:p>
          <a:p>
            <a:r>
              <a:rPr lang="en-US" sz="2400" i="1">
                <a:latin typeface="Arial" panose="020B0604020202020204" pitchFamily="34" charset="0"/>
                <a:cs typeface="Arial" panose="020B0604020202020204" pitchFamily="34" charset="0"/>
              </a:rPr>
              <a:t>Develop and implement a prototype Thrust 5 ISSA capability for terminal area operations.</a:t>
            </a:r>
            <a:endParaRPr lang="en-US"/>
          </a:p>
        </p:txBody>
      </p:sp>
    </p:spTree>
    <p:extLst>
      <p:ext uri="{BB962C8B-B14F-4D97-AF65-F5344CB8AC3E}">
        <p14:creationId xmlns:p14="http://schemas.microsoft.com/office/powerpoint/2010/main" val="378214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E072071-20B8-01AC-3771-36BA114756F3}"/>
              </a:ext>
            </a:extLst>
          </p:cNvPr>
          <p:cNvPicPr>
            <a:picLocks noChangeAspect="1"/>
          </p:cNvPicPr>
          <p:nvPr/>
        </p:nvPicPr>
        <p:blipFill>
          <a:blip r:embed="rId3"/>
          <a:stretch>
            <a:fillRect/>
          </a:stretch>
        </p:blipFill>
        <p:spPr>
          <a:xfrm>
            <a:off x="8893265" y="2136778"/>
            <a:ext cx="1695822" cy="162060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2" name="Title 1">
            <a:extLst>
              <a:ext uri="{FF2B5EF4-FFF2-40B4-BE49-F238E27FC236}">
                <a16:creationId xmlns:a16="http://schemas.microsoft.com/office/drawing/2014/main" id="{261FF3E9-7D45-1BC0-3C1C-E1424C68DA4D}"/>
              </a:ext>
            </a:extLst>
          </p:cNvPr>
          <p:cNvSpPr>
            <a:spLocks noGrp="1"/>
          </p:cNvSpPr>
          <p:nvPr>
            <p:ph type="title"/>
          </p:nvPr>
        </p:nvSpPr>
        <p:spPr/>
        <p:txBody>
          <a:bodyPr>
            <a:normAutofit/>
          </a:bodyPr>
          <a:lstStyle/>
          <a:p>
            <a:r>
              <a:rPr lang="en-US" sz="4000" dirty="0"/>
              <a:t>Technical Challenge 1 Research Areas</a:t>
            </a:r>
          </a:p>
        </p:txBody>
      </p:sp>
      <p:sp>
        <p:nvSpPr>
          <p:cNvPr id="3" name="Slide Number Placeholder 2">
            <a:extLst>
              <a:ext uri="{FF2B5EF4-FFF2-40B4-BE49-F238E27FC236}">
                <a16:creationId xmlns:a16="http://schemas.microsoft.com/office/drawing/2014/main" id="{9F398286-4223-DBFB-41A7-1702B109B120}"/>
              </a:ext>
            </a:extLst>
          </p:cNvPr>
          <p:cNvSpPr>
            <a:spLocks noGrp="1"/>
          </p:cNvSpPr>
          <p:nvPr>
            <p:ph type="sldNum" sz="quarter" idx="12"/>
          </p:nvPr>
        </p:nvSpPr>
        <p:spPr/>
        <p:txBody>
          <a:bodyPr/>
          <a:lstStyle/>
          <a:p>
            <a:fld id="{4F721D84-F6D2-3543-9891-5E083154C075}" type="slidenum">
              <a:rPr lang="en-US" smtClean="0"/>
              <a:t>8</a:t>
            </a:fld>
            <a:endParaRPr lang="en-US"/>
          </a:p>
        </p:txBody>
      </p:sp>
      <p:sp>
        <p:nvSpPr>
          <p:cNvPr id="8" name="TextBox 7">
            <a:extLst>
              <a:ext uri="{FF2B5EF4-FFF2-40B4-BE49-F238E27FC236}">
                <a16:creationId xmlns:a16="http://schemas.microsoft.com/office/drawing/2014/main" id="{0271FB30-B490-2BDD-98AF-3A1411826DB4}"/>
              </a:ext>
            </a:extLst>
          </p:cNvPr>
          <p:cNvSpPr txBox="1"/>
          <p:nvPr/>
        </p:nvSpPr>
        <p:spPr>
          <a:xfrm>
            <a:off x="8330373" y="3992448"/>
            <a:ext cx="2821606" cy="1055225"/>
          </a:xfrm>
          <a:prstGeom prst="rect">
            <a:avLst/>
          </a:prstGeom>
          <a:noFill/>
        </p:spPr>
        <p:txBody>
          <a:bodyPr wrap="none" rtlCol="0">
            <a:spAutoFit/>
          </a:bodyPr>
          <a:lstStyle/>
          <a:p>
            <a:pPr algn="ctr">
              <a:lnSpc>
                <a:spcPts val="2480"/>
              </a:lnSpc>
            </a:pPr>
            <a:r>
              <a:rPr lang="en-US" sz="2400" b="1" dirty="0"/>
              <a:t>Human Performance</a:t>
            </a:r>
          </a:p>
          <a:p>
            <a:pPr algn="ctr">
              <a:lnSpc>
                <a:spcPts val="2480"/>
              </a:lnSpc>
            </a:pPr>
            <a:r>
              <a:rPr lang="en-US" sz="2400" b="1" dirty="0"/>
              <a:t>Fatigue Risk</a:t>
            </a:r>
          </a:p>
          <a:p>
            <a:pPr algn="ctr">
              <a:lnSpc>
                <a:spcPts val="2480"/>
              </a:lnSpc>
            </a:pPr>
            <a:r>
              <a:rPr lang="en-US" sz="2400" b="1" dirty="0"/>
              <a:t>Management</a:t>
            </a:r>
          </a:p>
        </p:txBody>
      </p:sp>
      <p:sp>
        <p:nvSpPr>
          <p:cNvPr id="9" name="TextBox 8">
            <a:extLst>
              <a:ext uri="{FF2B5EF4-FFF2-40B4-BE49-F238E27FC236}">
                <a16:creationId xmlns:a16="http://schemas.microsoft.com/office/drawing/2014/main" id="{1B8B0CA7-3750-96AB-B483-61AB883657F0}"/>
              </a:ext>
            </a:extLst>
          </p:cNvPr>
          <p:cNvSpPr txBox="1"/>
          <p:nvPr/>
        </p:nvSpPr>
        <p:spPr>
          <a:xfrm>
            <a:off x="1484641" y="3992448"/>
            <a:ext cx="1933863" cy="1055225"/>
          </a:xfrm>
          <a:prstGeom prst="rect">
            <a:avLst/>
          </a:prstGeom>
          <a:noFill/>
        </p:spPr>
        <p:txBody>
          <a:bodyPr wrap="none" rtlCol="0">
            <a:spAutoFit/>
          </a:bodyPr>
          <a:lstStyle/>
          <a:p>
            <a:pPr algn="ctr">
              <a:lnSpc>
                <a:spcPts val="2480"/>
              </a:lnSpc>
            </a:pPr>
            <a:r>
              <a:rPr lang="en-US" sz="2400" b="1" dirty="0"/>
              <a:t>Human</a:t>
            </a:r>
          </a:p>
          <a:p>
            <a:pPr algn="ctr">
              <a:lnSpc>
                <a:spcPts val="2480"/>
              </a:lnSpc>
            </a:pPr>
            <a:r>
              <a:rPr lang="en-US" sz="2400" b="1" dirty="0"/>
              <a:t>Contributions</a:t>
            </a:r>
          </a:p>
          <a:p>
            <a:pPr algn="ctr">
              <a:lnSpc>
                <a:spcPts val="2480"/>
              </a:lnSpc>
            </a:pPr>
            <a:r>
              <a:rPr lang="en-US" sz="2400" b="1" dirty="0"/>
              <a:t>to Safety</a:t>
            </a:r>
          </a:p>
        </p:txBody>
      </p:sp>
      <p:pic>
        <p:nvPicPr>
          <p:cNvPr id="17" name="Picture 16">
            <a:extLst>
              <a:ext uri="{FF2B5EF4-FFF2-40B4-BE49-F238E27FC236}">
                <a16:creationId xmlns:a16="http://schemas.microsoft.com/office/drawing/2014/main" id="{EF872FAE-6981-6B48-5029-0388444FCDE6}"/>
              </a:ext>
            </a:extLst>
          </p:cNvPr>
          <p:cNvPicPr>
            <a:picLocks noChangeAspect="1"/>
          </p:cNvPicPr>
          <p:nvPr/>
        </p:nvPicPr>
        <p:blipFill rotWithShape="1">
          <a:blip r:embed="rId4"/>
          <a:srcRect l="11870" r="6521"/>
          <a:stretch/>
        </p:blipFill>
        <p:spPr>
          <a:xfrm>
            <a:off x="569098" y="2538213"/>
            <a:ext cx="3499208" cy="128061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21" name="Picture 20">
            <a:extLst>
              <a:ext uri="{FF2B5EF4-FFF2-40B4-BE49-F238E27FC236}">
                <a16:creationId xmlns:a16="http://schemas.microsoft.com/office/drawing/2014/main" id="{6AA980B6-263E-2873-5F28-4E004088B49D}"/>
              </a:ext>
            </a:extLst>
          </p:cNvPr>
          <p:cNvPicPr>
            <a:picLocks noChangeAspect="1"/>
          </p:cNvPicPr>
          <p:nvPr/>
        </p:nvPicPr>
        <p:blipFill>
          <a:blip r:embed="rId5"/>
          <a:stretch>
            <a:fillRect/>
          </a:stretch>
        </p:blipFill>
        <p:spPr>
          <a:xfrm>
            <a:off x="4396586" y="4988390"/>
            <a:ext cx="3746168" cy="161383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7" name="TextBox 6">
            <a:extLst>
              <a:ext uri="{FF2B5EF4-FFF2-40B4-BE49-F238E27FC236}">
                <a16:creationId xmlns:a16="http://schemas.microsoft.com/office/drawing/2014/main" id="{25B39EA7-B0F7-0991-685B-24081FE089A7}"/>
              </a:ext>
            </a:extLst>
          </p:cNvPr>
          <p:cNvSpPr txBox="1"/>
          <p:nvPr/>
        </p:nvSpPr>
        <p:spPr>
          <a:xfrm>
            <a:off x="4090315" y="4603835"/>
            <a:ext cx="4270002" cy="414024"/>
          </a:xfrm>
          <a:prstGeom prst="rect">
            <a:avLst/>
          </a:prstGeom>
          <a:noFill/>
        </p:spPr>
        <p:txBody>
          <a:bodyPr wrap="square" rtlCol="0">
            <a:spAutoFit/>
          </a:bodyPr>
          <a:lstStyle/>
          <a:p>
            <a:pPr algn="ctr">
              <a:lnSpc>
                <a:spcPts val="2480"/>
              </a:lnSpc>
            </a:pPr>
            <a:r>
              <a:rPr lang="en-US" sz="2400" b="1" dirty="0"/>
              <a:t>ML-Enabled Data Analytics</a:t>
            </a:r>
          </a:p>
        </p:txBody>
      </p:sp>
      <p:grpSp>
        <p:nvGrpSpPr>
          <p:cNvPr id="4" name="Group 3">
            <a:extLst>
              <a:ext uri="{FF2B5EF4-FFF2-40B4-BE49-F238E27FC236}">
                <a16:creationId xmlns:a16="http://schemas.microsoft.com/office/drawing/2014/main" id="{14ADD2DE-1610-002F-D6CC-056984BF7182}"/>
              </a:ext>
            </a:extLst>
          </p:cNvPr>
          <p:cNvGrpSpPr/>
          <p:nvPr/>
        </p:nvGrpSpPr>
        <p:grpSpPr>
          <a:xfrm>
            <a:off x="4507898" y="1866161"/>
            <a:ext cx="3679665" cy="2635571"/>
            <a:chOff x="4646968" y="2056275"/>
            <a:chExt cx="3679665" cy="2635571"/>
          </a:xfrm>
        </p:grpSpPr>
        <p:pic>
          <p:nvPicPr>
            <p:cNvPr id="14" name="Picture 13" descr="A blue arrow pointing up&#10;&#10;Description automatically generated">
              <a:extLst>
                <a:ext uri="{FF2B5EF4-FFF2-40B4-BE49-F238E27FC236}">
                  <a16:creationId xmlns:a16="http://schemas.microsoft.com/office/drawing/2014/main" id="{6F7141DB-9047-79BD-73CE-7263EB11E45E}"/>
                </a:ext>
              </a:extLst>
            </p:cNvPr>
            <p:cNvPicPr>
              <a:picLocks noChangeAspect="1"/>
            </p:cNvPicPr>
            <p:nvPr/>
          </p:nvPicPr>
          <p:blipFill>
            <a:blip r:embed="rId6"/>
            <a:stretch>
              <a:fillRect/>
            </a:stretch>
          </p:blipFill>
          <p:spPr>
            <a:xfrm rot="7679010">
              <a:off x="6050150" y="3997358"/>
              <a:ext cx="836333" cy="552643"/>
            </a:xfrm>
            <a:prstGeom prst="rect">
              <a:avLst/>
            </a:prstGeom>
          </p:spPr>
        </p:pic>
        <p:pic>
          <p:nvPicPr>
            <p:cNvPr id="13" name="Picture 12" descr="A blue arrow pointing up&#10;&#10;Description automatically generated">
              <a:extLst>
                <a:ext uri="{FF2B5EF4-FFF2-40B4-BE49-F238E27FC236}">
                  <a16:creationId xmlns:a16="http://schemas.microsoft.com/office/drawing/2014/main" id="{1FD464F7-EEA4-7D3B-A43C-0CAE34E6CA4E}"/>
                </a:ext>
              </a:extLst>
            </p:cNvPr>
            <p:cNvPicPr>
              <a:picLocks noChangeAspect="1"/>
            </p:cNvPicPr>
            <p:nvPr/>
          </p:nvPicPr>
          <p:blipFill>
            <a:blip r:embed="rId6"/>
            <a:stretch>
              <a:fillRect/>
            </a:stretch>
          </p:blipFill>
          <p:spPr>
            <a:xfrm rot="18880349" flipH="1">
              <a:off x="4471739" y="2900015"/>
              <a:ext cx="1033170" cy="682711"/>
            </a:xfrm>
            <a:prstGeom prst="rect">
              <a:avLst/>
            </a:prstGeom>
          </p:spPr>
        </p:pic>
        <p:pic>
          <p:nvPicPr>
            <p:cNvPr id="6" name="Picture 5" descr="A blue arrow pointing up&#10;&#10;Description automatically generated">
              <a:extLst>
                <a:ext uri="{FF2B5EF4-FFF2-40B4-BE49-F238E27FC236}">
                  <a16:creationId xmlns:a16="http://schemas.microsoft.com/office/drawing/2014/main" id="{660A8D68-861C-B03F-23C7-67E3755D07CA}"/>
                </a:ext>
              </a:extLst>
            </p:cNvPr>
            <p:cNvPicPr>
              <a:picLocks noChangeAspect="1"/>
            </p:cNvPicPr>
            <p:nvPr/>
          </p:nvPicPr>
          <p:blipFill>
            <a:blip r:embed="rId6"/>
            <a:stretch>
              <a:fillRect/>
            </a:stretch>
          </p:blipFill>
          <p:spPr>
            <a:xfrm rot="2719651">
              <a:off x="7327354" y="2991620"/>
              <a:ext cx="1203376" cy="795183"/>
            </a:xfrm>
            <a:prstGeom prst="rect">
              <a:avLst/>
            </a:prstGeom>
          </p:spPr>
        </p:pic>
        <p:pic>
          <p:nvPicPr>
            <p:cNvPr id="11" name="Picture 10" descr="A grey round table with three legs&#10;&#10;Description automatically generated">
              <a:extLst>
                <a:ext uri="{FF2B5EF4-FFF2-40B4-BE49-F238E27FC236}">
                  <a16:creationId xmlns:a16="http://schemas.microsoft.com/office/drawing/2014/main" id="{B7FBF473-0520-FB5E-0F18-660BF47E007D}"/>
                </a:ext>
              </a:extLst>
            </p:cNvPr>
            <p:cNvPicPr>
              <a:picLocks noChangeAspect="1"/>
            </p:cNvPicPr>
            <p:nvPr/>
          </p:nvPicPr>
          <p:blipFill>
            <a:blip r:embed="rId7">
              <a:duotone>
                <a:schemeClr val="accent3">
                  <a:shade val="45000"/>
                  <a:satMod val="135000"/>
                </a:schemeClr>
                <a:prstClr val="white"/>
              </a:duotone>
            </a:blip>
            <a:stretch>
              <a:fillRect/>
            </a:stretch>
          </p:blipFill>
          <p:spPr>
            <a:xfrm>
              <a:off x="4997937" y="2056275"/>
              <a:ext cx="2821607" cy="2240681"/>
            </a:xfrm>
            <a:prstGeom prst="rect">
              <a:avLst/>
            </a:prstGeom>
          </p:spPr>
        </p:pic>
      </p:grpSp>
      <p:pic>
        <p:nvPicPr>
          <p:cNvPr id="15" name="Picture 14">
            <a:extLst>
              <a:ext uri="{FF2B5EF4-FFF2-40B4-BE49-F238E27FC236}">
                <a16:creationId xmlns:a16="http://schemas.microsoft.com/office/drawing/2014/main" id="{72651902-E941-70D6-3147-7DDB1E9A3E7C}"/>
              </a:ext>
            </a:extLst>
          </p:cNvPr>
          <p:cNvPicPr>
            <a:picLocks noChangeAspect="1"/>
          </p:cNvPicPr>
          <p:nvPr/>
        </p:nvPicPr>
        <p:blipFill>
          <a:blip r:embed="rId8"/>
          <a:stretch>
            <a:fillRect/>
          </a:stretch>
        </p:blipFill>
        <p:spPr>
          <a:xfrm>
            <a:off x="5257464" y="1215749"/>
            <a:ext cx="1919345" cy="904338"/>
          </a:xfrm>
          <a:prstGeom prst="rect">
            <a:avLst/>
          </a:prstGeom>
        </p:spPr>
      </p:pic>
    </p:spTree>
    <p:extLst>
      <p:ext uri="{BB962C8B-B14F-4D97-AF65-F5344CB8AC3E}">
        <p14:creationId xmlns:p14="http://schemas.microsoft.com/office/powerpoint/2010/main" val="2910662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10">
            <a:extLst>
              <a:ext uri="{FF2B5EF4-FFF2-40B4-BE49-F238E27FC236}">
                <a16:creationId xmlns:a16="http://schemas.microsoft.com/office/drawing/2014/main" id="{AA8140C1-DA7A-42E2-B107-A7E270BF46AF}"/>
              </a:ext>
            </a:extLst>
          </p:cNvPr>
          <p:cNvSpPr/>
          <p:nvPr/>
        </p:nvSpPr>
        <p:spPr>
          <a:xfrm>
            <a:off x="8954559" y="1551892"/>
            <a:ext cx="3139833" cy="3951681"/>
          </a:xfrm>
          <a:prstGeom prst="roundRect">
            <a:avLst>
              <a:gd name="adj" fmla="val 55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10">
            <a:extLst>
              <a:ext uri="{FF2B5EF4-FFF2-40B4-BE49-F238E27FC236}">
                <a16:creationId xmlns:a16="http://schemas.microsoft.com/office/drawing/2014/main" id="{0F35947B-A2BE-44DA-9B19-E088F4D3ED81}"/>
              </a:ext>
            </a:extLst>
          </p:cNvPr>
          <p:cNvSpPr/>
          <p:nvPr/>
        </p:nvSpPr>
        <p:spPr>
          <a:xfrm>
            <a:off x="5117465" y="1551892"/>
            <a:ext cx="3735767" cy="3964244"/>
          </a:xfrm>
          <a:prstGeom prst="roundRect">
            <a:avLst>
              <a:gd name="adj" fmla="val 39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6A4560B-3DBD-48E3-9C6E-99E0D634F28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
                    </a14:imgEffect>
                    <a14:imgEffect>
                      <a14:brightnessContrast bright="10000"/>
                    </a14:imgEffect>
                  </a14:imgLayer>
                </a14:imgProps>
              </a:ext>
            </a:extLst>
          </a:blip>
          <a:stretch>
            <a:fillRect/>
          </a:stretch>
        </p:blipFill>
        <p:spPr>
          <a:xfrm>
            <a:off x="5317499" y="1694433"/>
            <a:ext cx="3381779" cy="1973281"/>
          </a:xfrm>
          <a:prstGeom prst="rect">
            <a:avLst/>
          </a:prstGeom>
          <a:noFill/>
          <a:ln w="28575">
            <a:solidFill>
              <a:schemeClr val="accent5">
                <a:lumMod val="60000"/>
                <a:lumOff val="40000"/>
              </a:schemeClr>
            </a:solidFill>
          </a:ln>
        </p:spPr>
      </p:pic>
      <p:sp>
        <p:nvSpPr>
          <p:cNvPr id="6" name="TextBox 5">
            <a:extLst>
              <a:ext uri="{FF2B5EF4-FFF2-40B4-BE49-F238E27FC236}">
                <a16:creationId xmlns:a16="http://schemas.microsoft.com/office/drawing/2014/main" id="{7918CBEE-5B36-4715-A7C9-14B95FB1FB92}"/>
              </a:ext>
            </a:extLst>
          </p:cNvPr>
          <p:cNvSpPr txBox="1"/>
          <p:nvPr/>
        </p:nvSpPr>
        <p:spPr>
          <a:xfrm>
            <a:off x="58451" y="963325"/>
            <a:ext cx="12018692" cy="579646"/>
          </a:xfrm>
          <a:prstGeom prst="rect">
            <a:avLst/>
          </a:prstGeom>
          <a:noFill/>
        </p:spPr>
        <p:txBody>
          <a:bodyPr wrap="square" lIns="91440" tIns="45720" rIns="91440" bIns="45720" rtlCol="0" anchor="t">
            <a:spAutoFit/>
          </a:bodyPr>
          <a:lstStyle/>
          <a:p>
            <a:pPr>
              <a:lnSpc>
                <a:spcPts val="1860"/>
              </a:lnSpc>
            </a:pPr>
            <a:r>
              <a:rPr lang="en-US" b="1" i="1" dirty="0">
                <a:solidFill>
                  <a:schemeClr val="accent1"/>
                </a:solidFill>
              </a:rPr>
              <a:t>Improves air carrier safety management systems using ML and previously-unused data sources to allow airlines to predict and mitigate safety threats in time to prevent them. Airlines also gain new insights on safety they didn’t have before.</a:t>
            </a:r>
          </a:p>
        </p:txBody>
      </p:sp>
      <p:sp>
        <p:nvSpPr>
          <p:cNvPr id="7" name="Rounded Rectangle 13">
            <a:extLst>
              <a:ext uri="{FF2B5EF4-FFF2-40B4-BE49-F238E27FC236}">
                <a16:creationId xmlns:a16="http://schemas.microsoft.com/office/drawing/2014/main" id="{E8B9F567-967D-4AC8-AA31-36D138A45DB9}"/>
              </a:ext>
            </a:extLst>
          </p:cNvPr>
          <p:cNvSpPr/>
          <p:nvPr/>
        </p:nvSpPr>
        <p:spPr>
          <a:xfrm>
            <a:off x="86340" y="3494160"/>
            <a:ext cx="4927151" cy="2008647"/>
          </a:xfrm>
          <a:prstGeom prst="roundRect">
            <a:avLst>
              <a:gd name="adj" fmla="val 799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8">
            <a:extLst>
              <a:ext uri="{FF2B5EF4-FFF2-40B4-BE49-F238E27FC236}">
                <a16:creationId xmlns:a16="http://schemas.microsoft.com/office/drawing/2014/main" id="{5D70684D-7410-45FA-BE4A-04CAD5BEB81B}"/>
              </a:ext>
            </a:extLst>
          </p:cNvPr>
          <p:cNvSpPr/>
          <p:nvPr/>
        </p:nvSpPr>
        <p:spPr>
          <a:xfrm>
            <a:off x="83277" y="1582608"/>
            <a:ext cx="4925173" cy="1819241"/>
          </a:xfrm>
          <a:prstGeom prst="roundRect">
            <a:avLst>
              <a:gd name="adj" fmla="val 80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B51D0F-A6E7-4A9E-9411-E9FB0B7C6E15}"/>
              </a:ext>
            </a:extLst>
          </p:cNvPr>
          <p:cNvSpPr txBox="1"/>
          <p:nvPr/>
        </p:nvSpPr>
        <p:spPr>
          <a:xfrm>
            <a:off x="126587" y="3520684"/>
            <a:ext cx="2800629" cy="1877437"/>
          </a:xfrm>
          <a:prstGeom prst="rect">
            <a:avLst/>
          </a:prstGeom>
          <a:noFill/>
        </p:spPr>
        <p:txBody>
          <a:bodyPr wrap="square" lIns="91440" tIns="45720" rIns="91440" bIns="45720" anchor="t">
            <a:spAutoFit/>
          </a:bodyPr>
          <a:lstStyle/>
          <a:p>
            <a:r>
              <a:rPr lang="en-US" b="1" dirty="0">
                <a:solidFill>
                  <a:schemeClr val="accent4"/>
                </a:solidFill>
                <a:latin typeface="Calibri"/>
                <a:cs typeface="Calibri"/>
              </a:rPr>
              <a:t>HC2S SOTERIA STUDY: </a:t>
            </a:r>
            <a:r>
              <a:rPr lang="en-US" sz="1400" b="0" i="0" u="none" strike="noStrike" dirty="0">
                <a:solidFill>
                  <a:schemeClr val="bg1"/>
                </a:solidFill>
                <a:effectLst/>
                <a:latin typeface="Calibri"/>
                <a:cs typeface="Calibri"/>
              </a:rPr>
              <a:t>Partners can</a:t>
            </a:r>
            <a:r>
              <a:rPr lang="en-US" sz="1400" dirty="0">
                <a:solidFill>
                  <a:schemeClr val="bg1"/>
                </a:solidFill>
                <a:latin typeface="Calibri"/>
                <a:cs typeface="Calibri"/>
              </a:rPr>
              <a:t> </a:t>
            </a:r>
            <a:r>
              <a:rPr lang="en-US" sz="1400" b="0" i="0" u="none" strike="noStrike" dirty="0">
                <a:solidFill>
                  <a:schemeClr val="bg1"/>
                </a:solidFill>
                <a:effectLst/>
                <a:latin typeface="Calibri"/>
                <a:cs typeface="Calibri"/>
              </a:rPr>
              <a:t>identify productive safety behaviors in addition to effective threat and error manage-</a:t>
            </a:r>
            <a:r>
              <a:rPr lang="en-US" sz="1400" b="0" i="0" u="none" strike="noStrike" dirty="0" err="1">
                <a:solidFill>
                  <a:schemeClr val="bg1"/>
                </a:solidFill>
                <a:effectLst/>
                <a:latin typeface="Calibri"/>
                <a:cs typeface="Calibri"/>
              </a:rPr>
              <a:t>ment</a:t>
            </a:r>
            <a:r>
              <a:rPr lang="en-US" sz="1400" b="0" i="0" u="none" strike="noStrike" dirty="0">
                <a:solidFill>
                  <a:schemeClr val="bg1"/>
                </a:solidFill>
                <a:effectLst/>
                <a:latin typeface="Calibri"/>
                <a:cs typeface="Calibri"/>
              </a:rPr>
              <a:t> behaviors. This </a:t>
            </a:r>
            <a:r>
              <a:rPr lang="en-US" sz="1400" dirty="0">
                <a:solidFill>
                  <a:schemeClr val="bg1"/>
                </a:solidFill>
                <a:latin typeface="Calibri"/>
                <a:cs typeface="Calibri"/>
              </a:rPr>
              <a:t>approach enables </a:t>
            </a:r>
            <a:r>
              <a:rPr lang="en-US" sz="1400" b="0" i="0" u="none" strike="noStrike" dirty="0">
                <a:solidFill>
                  <a:schemeClr val="bg1"/>
                </a:solidFill>
                <a:effectLst/>
                <a:latin typeface="Calibri"/>
                <a:cs typeface="Calibri"/>
              </a:rPr>
              <a:t>training and procedures </a:t>
            </a:r>
            <a:r>
              <a:rPr lang="en-US" sz="1400" dirty="0">
                <a:solidFill>
                  <a:schemeClr val="bg1"/>
                </a:solidFill>
                <a:latin typeface="Calibri"/>
                <a:cs typeface="Calibri"/>
              </a:rPr>
              <a:t>to be more</a:t>
            </a:r>
            <a:r>
              <a:rPr lang="en-US" sz="1400" b="0" i="0" u="none" strike="noStrike" dirty="0">
                <a:solidFill>
                  <a:schemeClr val="bg1"/>
                </a:solidFill>
                <a:effectLst/>
                <a:latin typeface="Calibri"/>
                <a:cs typeface="Calibri"/>
              </a:rPr>
              <a:t> effective and</a:t>
            </a:r>
            <a:r>
              <a:rPr lang="en-US" sz="1400" dirty="0">
                <a:solidFill>
                  <a:schemeClr val="bg1"/>
                </a:solidFill>
                <a:latin typeface="Calibri"/>
                <a:cs typeface="Calibri"/>
              </a:rPr>
              <a:t> </a:t>
            </a:r>
            <a:r>
              <a:rPr lang="en-US" sz="1400" b="0" i="0" u="none" strike="noStrike" dirty="0">
                <a:solidFill>
                  <a:schemeClr val="bg1"/>
                </a:solidFill>
                <a:effectLst/>
                <a:latin typeface="Calibri"/>
                <a:cs typeface="Calibri"/>
              </a:rPr>
              <a:t>help train crews to be more resilient.</a:t>
            </a:r>
            <a:endParaRPr lang="en-US" sz="1400" dirty="0">
              <a:solidFill>
                <a:schemeClr val="bg1"/>
              </a:solidFill>
              <a:latin typeface="Calibri"/>
              <a:cs typeface="Calibri"/>
            </a:endParaRPr>
          </a:p>
        </p:txBody>
      </p:sp>
      <p:sp>
        <p:nvSpPr>
          <p:cNvPr id="10" name="TextBox 9">
            <a:extLst>
              <a:ext uri="{FF2B5EF4-FFF2-40B4-BE49-F238E27FC236}">
                <a16:creationId xmlns:a16="http://schemas.microsoft.com/office/drawing/2014/main" id="{9858E035-E167-401D-92A2-BBFDC2884E3B}"/>
              </a:ext>
            </a:extLst>
          </p:cNvPr>
          <p:cNvSpPr txBox="1"/>
          <p:nvPr/>
        </p:nvSpPr>
        <p:spPr>
          <a:xfrm>
            <a:off x="129289" y="1551892"/>
            <a:ext cx="4949626" cy="1661993"/>
          </a:xfrm>
          <a:prstGeom prst="rect">
            <a:avLst/>
          </a:prstGeom>
          <a:noFill/>
        </p:spPr>
        <p:txBody>
          <a:bodyPr wrap="square" lIns="91440" tIns="45720" rIns="91440" bIns="45720" anchor="t">
            <a:spAutoFit/>
          </a:bodyPr>
          <a:lstStyle/>
          <a:p>
            <a:r>
              <a:rPr lang="en-US" b="1" dirty="0">
                <a:solidFill>
                  <a:schemeClr val="accent4"/>
                </a:solidFill>
                <a:latin typeface="Calibri"/>
                <a:cs typeface="Calibri"/>
              </a:rPr>
              <a:t>ML Enabled Data Analytics: </a:t>
            </a:r>
            <a:r>
              <a:rPr lang="en-US" sz="1400" dirty="0">
                <a:solidFill>
                  <a:schemeClr val="bg1"/>
                </a:solidFill>
              </a:rPr>
              <a:t>Semi-supervised ML algorithm for detection of safety events at a major airline partner using FOQA data to detect unstable approaches, crossing deviations, and previously-</a:t>
            </a:r>
          </a:p>
          <a:p>
            <a:r>
              <a:rPr lang="en-US" sz="1400" dirty="0">
                <a:solidFill>
                  <a:schemeClr val="bg1"/>
                </a:solidFill>
              </a:rPr>
              <a:t>unknown safety issues with </a:t>
            </a:r>
          </a:p>
          <a:p>
            <a:r>
              <a:rPr lang="en-US" sz="1400" dirty="0">
                <a:solidFill>
                  <a:schemeClr val="bg1"/>
                </a:solidFill>
              </a:rPr>
              <a:t>more efficiency</a:t>
            </a:r>
            <a:r>
              <a:rPr lang="en-US" sz="1400" dirty="0">
                <a:solidFill>
                  <a:schemeClr val="bg1"/>
                </a:solidFill>
                <a:cs typeface="Calibri"/>
              </a:rPr>
              <a:t> than </a:t>
            </a:r>
            <a:r>
              <a:rPr lang="en-US" sz="1400" dirty="0" err="1">
                <a:solidFill>
                  <a:schemeClr val="bg1"/>
                </a:solidFill>
                <a:cs typeface="Calibri"/>
              </a:rPr>
              <a:t>tradi</a:t>
            </a:r>
            <a:r>
              <a:rPr lang="en-US" sz="1400" dirty="0">
                <a:solidFill>
                  <a:schemeClr val="bg1"/>
                </a:solidFill>
                <a:cs typeface="Calibri"/>
              </a:rPr>
              <a:t>-</a:t>
            </a:r>
          </a:p>
          <a:p>
            <a:r>
              <a:rPr lang="en-US" sz="1400" dirty="0" err="1">
                <a:solidFill>
                  <a:schemeClr val="bg1"/>
                </a:solidFill>
                <a:cs typeface="Calibri"/>
              </a:rPr>
              <a:t>tional</a:t>
            </a:r>
            <a:r>
              <a:rPr lang="en-US" sz="1400" dirty="0">
                <a:solidFill>
                  <a:schemeClr val="bg1"/>
                </a:solidFill>
                <a:cs typeface="Calibri"/>
              </a:rPr>
              <a:t> analytics methods.</a:t>
            </a:r>
            <a:endParaRPr lang="en-US" dirty="0">
              <a:solidFill>
                <a:schemeClr val="bg1"/>
              </a:solidFill>
              <a:cs typeface="Calibri"/>
            </a:endParaRPr>
          </a:p>
        </p:txBody>
      </p:sp>
      <p:sp>
        <p:nvSpPr>
          <p:cNvPr id="11" name="TextBox 10">
            <a:extLst>
              <a:ext uri="{FF2B5EF4-FFF2-40B4-BE49-F238E27FC236}">
                <a16:creationId xmlns:a16="http://schemas.microsoft.com/office/drawing/2014/main" id="{E82607FF-7A1E-46E0-89EC-E1FD5185847A}"/>
              </a:ext>
            </a:extLst>
          </p:cNvPr>
          <p:cNvSpPr txBox="1"/>
          <p:nvPr/>
        </p:nvSpPr>
        <p:spPr>
          <a:xfrm>
            <a:off x="9648761" y="3274089"/>
            <a:ext cx="184731" cy="369332"/>
          </a:xfrm>
          <a:prstGeom prst="rect">
            <a:avLst/>
          </a:prstGeom>
          <a:noFill/>
        </p:spPr>
        <p:txBody>
          <a:bodyPr wrap="none" rtlCol="0">
            <a:spAutoFit/>
          </a:bodyPr>
          <a:lstStyle/>
          <a:p>
            <a:endParaRPr lang="en-US"/>
          </a:p>
        </p:txBody>
      </p:sp>
      <p:sp>
        <p:nvSpPr>
          <p:cNvPr id="12" name="TextBox 11">
            <a:extLst>
              <a:ext uri="{FF2B5EF4-FFF2-40B4-BE49-F238E27FC236}">
                <a16:creationId xmlns:a16="http://schemas.microsoft.com/office/drawing/2014/main" id="{203A528E-F6A7-4CB9-81C2-87C289FAD8A5}"/>
              </a:ext>
            </a:extLst>
          </p:cNvPr>
          <p:cNvSpPr txBox="1"/>
          <p:nvPr/>
        </p:nvSpPr>
        <p:spPr>
          <a:xfrm>
            <a:off x="5213431" y="3760679"/>
            <a:ext cx="3789855" cy="1605568"/>
          </a:xfrm>
          <a:prstGeom prst="rect">
            <a:avLst/>
          </a:prstGeom>
          <a:noFill/>
        </p:spPr>
        <p:txBody>
          <a:bodyPr wrap="square" lIns="91440" tIns="45720" rIns="91440" bIns="45720" rtlCol="0" anchor="t">
            <a:spAutoFit/>
          </a:bodyPr>
          <a:lstStyle/>
          <a:p>
            <a:pPr>
              <a:lnSpc>
                <a:spcPts val="1700"/>
              </a:lnSpc>
            </a:pPr>
            <a:r>
              <a:rPr lang="en-US" b="1" dirty="0">
                <a:solidFill>
                  <a:schemeClr val="accent4"/>
                </a:solidFill>
                <a:latin typeface="Calibri"/>
                <a:cs typeface="Calibri"/>
              </a:rPr>
              <a:t>Aviation Risk Precursor Identification (ARPI) technology prototype:</a:t>
            </a:r>
          </a:p>
          <a:p>
            <a:r>
              <a:rPr lang="en-US" sz="1400" i="1" dirty="0">
                <a:solidFill>
                  <a:schemeClr val="bg1"/>
                </a:solidFill>
                <a:ea typeface="+mn-lt"/>
                <a:cs typeface="+mn-lt"/>
              </a:rPr>
              <a:t>Implementation of machine learning methods to anticipate and resolve potential safety issues, predict the health and robustness of aviation systems, and analyze integrated risk in terminal area operations and ground operations.</a:t>
            </a:r>
          </a:p>
        </p:txBody>
      </p:sp>
      <p:pic>
        <p:nvPicPr>
          <p:cNvPr id="30" name="Picture 21">
            <a:extLst>
              <a:ext uri="{FF2B5EF4-FFF2-40B4-BE49-F238E27FC236}">
                <a16:creationId xmlns:a16="http://schemas.microsoft.com/office/drawing/2014/main" id="{C6FBBEDC-5963-45ED-8A2F-DA5434521DC1}"/>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10000"/>
                    </a14:imgEffect>
                    <a14:imgEffect>
                      <a14:brightnessContrast bright="10000"/>
                    </a14:imgEffect>
                  </a14:imgLayer>
                </a14:imgProps>
              </a:ext>
              <a:ext uri="{28A0092B-C50C-407E-A947-70E740481C1C}">
                <a14:useLocalDpi xmlns:a14="http://schemas.microsoft.com/office/drawing/2010/main" val="0"/>
              </a:ext>
            </a:extLst>
          </a:blip>
          <a:srcRect l="2763" r="1620"/>
          <a:stretch/>
        </p:blipFill>
        <p:spPr bwMode="auto">
          <a:xfrm>
            <a:off x="2850112" y="3622322"/>
            <a:ext cx="2003350" cy="759853"/>
          </a:xfrm>
          <a:prstGeom prst="rect">
            <a:avLst/>
          </a:prstGeom>
          <a:noFill/>
          <a:ln>
            <a:solidFill>
              <a:schemeClr val="accent5">
                <a:lumMod val="60000"/>
                <a:lumOff val="40000"/>
              </a:schemeClr>
            </a:solidFill>
          </a:ln>
          <a:extLst>
            <a:ext uri="{909E8E84-426E-40DD-AFC4-6F175D3DCCD1}">
              <a14:hiddenFill xmlns:a14="http://schemas.microsoft.com/office/drawing/2010/main">
                <a:solidFill>
                  <a:srgbClr val="FFFFFF"/>
                </a:solidFill>
              </a14:hiddenFill>
            </a:ext>
          </a:extLst>
        </p:spPr>
      </p:pic>
      <p:pic>
        <p:nvPicPr>
          <p:cNvPr id="31" name="Picture 16">
            <a:extLst>
              <a:ext uri="{FF2B5EF4-FFF2-40B4-BE49-F238E27FC236}">
                <a16:creationId xmlns:a16="http://schemas.microsoft.com/office/drawing/2014/main" id="{00DAC9F3-9E54-4291-B42E-F73D3BCEDC8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10000"/>
                    </a14:imgEffect>
                    <a14:imgEffect>
                      <a14:brightnessContrast bright="13000"/>
                    </a14:imgEffect>
                  </a14:imgLayer>
                </a14:imgProps>
              </a:ext>
            </a:extLst>
          </a:blip>
          <a:stretch>
            <a:fillRect/>
          </a:stretch>
        </p:blipFill>
        <p:spPr>
          <a:xfrm>
            <a:off x="9219238" y="3755028"/>
            <a:ext cx="2565071" cy="1643839"/>
          </a:xfrm>
          <a:prstGeom prst="rect">
            <a:avLst/>
          </a:prstGeom>
        </p:spPr>
      </p:pic>
      <p:pic>
        <p:nvPicPr>
          <p:cNvPr id="32" name="Picture 20">
            <a:extLst>
              <a:ext uri="{FF2B5EF4-FFF2-40B4-BE49-F238E27FC236}">
                <a16:creationId xmlns:a16="http://schemas.microsoft.com/office/drawing/2014/main" id="{7680085C-9663-4969-873F-06700F5EF99C}"/>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12000"/>
                    </a14:imgEffect>
                    <a14:imgEffect>
                      <a14:brightnessContrast bright="12000"/>
                    </a14:imgEffect>
                  </a14:imgLayer>
                </a14:imgProps>
              </a:ext>
            </a:extLst>
          </a:blip>
          <a:srcRect t="8589"/>
          <a:stretch/>
        </p:blipFill>
        <p:spPr>
          <a:xfrm>
            <a:off x="2850112" y="4432630"/>
            <a:ext cx="2003350" cy="967533"/>
          </a:xfrm>
          <a:prstGeom prst="rect">
            <a:avLst/>
          </a:prstGeom>
          <a:ln>
            <a:solidFill>
              <a:schemeClr val="accent5">
                <a:lumMod val="60000"/>
                <a:lumOff val="40000"/>
              </a:schemeClr>
            </a:solidFill>
          </a:ln>
        </p:spPr>
      </p:pic>
      <p:sp>
        <p:nvSpPr>
          <p:cNvPr id="33" name="TextBox 32">
            <a:extLst>
              <a:ext uri="{FF2B5EF4-FFF2-40B4-BE49-F238E27FC236}">
                <a16:creationId xmlns:a16="http://schemas.microsoft.com/office/drawing/2014/main" id="{2AA7C3A9-3C0C-4D42-87AF-F69CD3E07A14}"/>
              </a:ext>
            </a:extLst>
          </p:cNvPr>
          <p:cNvSpPr txBox="1"/>
          <p:nvPr/>
        </p:nvSpPr>
        <p:spPr>
          <a:xfrm>
            <a:off x="9118186" y="1664174"/>
            <a:ext cx="2908899" cy="2036455"/>
          </a:xfrm>
          <a:prstGeom prst="rect">
            <a:avLst/>
          </a:prstGeom>
          <a:noFill/>
        </p:spPr>
        <p:txBody>
          <a:bodyPr wrap="square" lIns="91440" tIns="45720" rIns="91440" bIns="45720" anchor="t">
            <a:spAutoFit/>
          </a:bodyPr>
          <a:lstStyle/>
          <a:p>
            <a:pPr>
              <a:lnSpc>
                <a:spcPts val="1700"/>
              </a:lnSpc>
            </a:pPr>
            <a:r>
              <a:rPr lang="en-US" b="1" dirty="0">
                <a:solidFill>
                  <a:schemeClr val="accent4"/>
                </a:solidFill>
                <a:latin typeface="Calibri"/>
                <a:cs typeface="Calibri"/>
              </a:rPr>
              <a:t>Non-Traditional Safety Data Monitoring and Analysis</a:t>
            </a:r>
            <a:r>
              <a:rPr lang="en-US" b="1" i="0" u="none" strike="noStrike" dirty="0">
                <a:solidFill>
                  <a:schemeClr val="accent4"/>
                </a:solidFill>
                <a:effectLst/>
                <a:latin typeface="Calibri"/>
                <a:cs typeface="Calibri"/>
              </a:rPr>
              <a:t>:</a:t>
            </a:r>
            <a:r>
              <a:rPr lang="en-US" sz="2000" b="1" dirty="0">
                <a:solidFill>
                  <a:schemeClr val="accent4"/>
                </a:solidFill>
                <a:latin typeface="Calibri"/>
                <a:cs typeface="Calibri"/>
              </a:rPr>
              <a:t> </a:t>
            </a:r>
          </a:p>
          <a:p>
            <a:r>
              <a:rPr lang="en-US" sz="1400" dirty="0">
                <a:solidFill>
                  <a:schemeClr val="bg1"/>
                </a:solidFill>
                <a:latin typeface="Calibri"/>
                <a:cs typeface="Calibri"/>
              </a:rPr>
              <a:t>Deployment of NASA PVT+ app supports research on strategies to mitigate fatigue and increase pilot alertness and performance. Airline carrier partners benefit through improvements to their SMS Fatigue </a:t>
            </a:r>
          </a:p>
          <a:p>
            <a:r>
              <a:rPr lang="en-US" sz="1400" dirty="0">
                <a:solidFill>
                  <a:schemeClr val="bg1"/>
                </a:solidFill>
                <a:latin typeface="Calibri"/>
                <a:cs typeface="Calibri"/>
              </a:rPr>
              <a:t>Risk Management programs</a:t>
            </a:r>
            <a:r>
              <a:rPr lang="en-US" sz="1400" b="0" i="0" u="none" strike="noStrike" dirty="0">
                <a:solidFill>
                  <a:schemeClr val="bg1"/>
                </a:solidFill>
                <a:effectLst/>
                <a:latin typeface="Calibri"/>
                <a:cs typeface="Calibri"/>
              </a:rPr>
              <a:t>.</a:t>
            </a:r>
            <a:endParaRPr lang="en-US" sz="1400" dirty="0">
              <a:solidFill>
                <a:schemeClr val="bg1"/>
              </a:solidFill>
              <a:cs typeface="Calibri"/>
            </a:endParaRPr>
          </a:p>
        </p:txBody>
      </p:sp>
      <p:pic>
        <p:nvPicPr>
          <p:cNvPr id="34" name="Picture 28">
            <a:extLst>
              <a:ext uri="{FF2B5EF4-FFF2-40B4-BE49-F238E27FC236}">
                <a16:creationId xmlns:a16="http://schemas.microsoft.com/office/drawing/2014/main" id="{4A7B6F37-5F41-43A7-81ED-5D838EBA1246}"/>
              </a:ext>
            </a:extLst>
          </p:cNvPr>
          <p:cNvPicPr>
            <a:picLocks noChangeAspect="1"/>
          </p:cNvPicPr>
          <p:nvPr/>
        </p:nvPicPr>
        <p:blipFill>
          <a:blip r:embed="rId11"/>
          <a:stretch>
            <a:fillRect/>
          </a:stretch>
        </p:blipFill>
        <p:spPr>
          <a:xfrm>
            <a:off x="2289808" y="2373697"/>
            <a:ext cx="2664030" cy="895809"/>
          </a:xfrm>
          <a:prstGeom prst="rect">
            <a:avLst/>
          </a:prstGeom>
          <a:ln>
            <a:solidFill>
              <a:schemeClr val="accent5">
                <a:lumMod val="60000"/>
                <a:lumOff val="40000"/>
              </a:schemeClr>
            </a:solidFill>
          </a:ln>
        </p:spPr>
      </p:pic>
      <p:sp>
        <p:nvSpPr>
          <p:cNvPr id="38" name="Title 1">
            <a:extLst>
              <a:ext uri="{FF2B5EF4-FFF2-40B4-BE49-F238E27FC236}">
                <a16:creationId xmlns:a16="http://schemas.microsoft.com/office/drawing/2014/main" id="{96BADC52-CC2D-4C09-83BE-1608221E5674}"/>
              </a:ext>
            </a:extLst>
          </p:cNvPr>
          <p:cNvSpPr txBox="1">
            <a:spLocks/>
          </p:cNvSpPr>
          <p:nvPr/>
        </p:nvSpPr>
        <p:spPr>
          <a:xfrm>
            <a:off x="67213" y="58929"/>
            <a:ext cx="11132139" cy="8556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NASA SWS Research on Terminal Area Risk Analysis</a:t>
            </a:r>
          </a:p>
        </p:txBody>
      </p:sp>
      <p:sp>
        <p:nvSpPr>
          <p:cNvPr id="14" name="Rounded Rectangle 15">
            <a:extLst>
              <a:ext uri="{FF2B5EF4-FFF2-40B4-BE49-F238E27FC236}">
                <a16:creationId xmlns:a16="http://schemas.microsoft.com/office/drawing/2014/main" id="{39055B8F-71C4-4584-A7B1-FD0A7DDC3871}"/>
              </a:ext>
            </a:extLst>
          </p:cNvPr>
          <p:cNvSpPr/>
          <p:nvPr/>
        </p:nvSpPr>
        <p:spPr>
          <a:xfrm>
            <a:off x="83277" y="5595117"/>
            <a:ext cx="12018693" cy="1156268"/>
          </a:xfrm>
          <a:prstGeom prst="roundRect">
            <a:avLst>
              <a:gd name="adj" fmla="val 1478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a:extLst>
              <a:ext uri="{FF2B5EF4-FFF2-40B4-BE49-F238E27FC236}">
                <a16:creationId xmlns:a16="http://schemas.microsoft.com/office/drawing/2014/main" id="{D47F6B01-6CEB-41C0-B160-C176225DA28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6535" y="6311930"/>
            <a:ext cx="1254761" cy="1494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a:extLst>
              <a:ext uri="{FF2B5EF4-FFF2-40B4-BE49-F238E27FC236}">
                <a16:creationId xmlns:a16="http://schemas.microsoft.com/office/drawing/2014/main" id="{278D301E-A5D2-481F-B360-6D56C3133CB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442832" y="6117709"/>
            <a:ext cx="1258298" cy="53784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EE73BFFB-31A7-4B73-B3CE-AA8985BD231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91456" y="6230540"/>
            <a:ext cx="936652" cy="31218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a:extLst>
              <a:ext uri="{FF2B5EF4-FFF2-40B4-BE49-F238E27FC236}">
                <a16:creationId xmlns:a16="http://schemas.microsoft.com/office/drawing/2014/main" id="{3D6CE8AA-4D40-47BC-BADD-5495179B7984}"/>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76106" y="6174367"/>
            <a:ext cx="1247509" cy="4114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23797799-992E-48AE-87FB-7F9316377E2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95765" y="6205991"/>
            <a:ext cx="731651" cy="36127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a:extLst>
              <a:ext uri="{FF2B5EF4-FFF2-40B4-BE49-F238E27FC236}">
                <a16:creationId xmlns:a16="http://schemas.microsoft.com/office/drawing/2014/main" id="{F6CB3974-57C2-44C9-A055-C02D41A79AD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3160" y="6207350"/>
            <a:ext cx="1258297" cy="35856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a:extLst>
              <a:ext uri="{FF2B5EF4-FFF2-40B4-BE49-F238E27FC236}">
                <a16:creationId xmlns:a16="http://schemas.microsoft.com/office/drawing/2014/main" id="{2F2D9C0D-CAFE-4CD7-B1FC-17013EECFB8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89114" y="6199201"/>
            <a:ext cx="1459764" cy="37485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9">
            <a:extLst>
              <a:ext uri="{FF2B5EF4-FFF2-40B4-BE49-F238E27FC236}">
                <a16:creationId xmlns:a16="http://schemas.microsoft.com/office/drawing/2014/main" id="{2F54CC16-4737-4672-A0C7-2AA4BB63A67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438953" y="6279032"/>
            <a:ext cx="869495" cy="21519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a:extLst>
              <a:ext uri="{FF2B5EF4-FFF2-40B4-BE49-F238E27FC236}">
                <a16:creationId xmlns:a16="http://schemas.microsoft.com/office/drawing/2014/main" id="{D9E12DB1-F620-41DA-BA7B-18FE7BD4FCD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495073" y="6268468"/>
            <a:ext cx="880102" cy="23632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1">
            <a:extLst>
              <a:ext uri="{FF2B5EF4-FFF2-40B4-BE49-F238E27FC236}">
                <a16:creationId xmlns:a16="http://schemas.microsoft.com/office/drawing/2014/main" id="{E43895EA-CDD5-4B87-9B97-E47D0F3AABE9}"/>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768787" y="6248095"/>
            <a:ext cx="1258298" cy="27707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43F5161E-9DE3-4551-B227-E6B36539341D}"/>
              </a:ext>
            </a:extLst>
          </p:cNvPr>
          <p:cNvSpPr txBox="1"/>
          <p:nvPr/>
        </p:nvSpPr>
        <p:spPr>
          <a:xfrm>
            <a:off x="204341" y="5692594"/>
            <a:ext cx="12018692" cy="505523"/>
          </a:xfrm>
          <a:prstGeom prst="rect">
            <a:avLst/>
          </a:prstGeom>
          <a:noFill/>
        </p:spPr>
        <p:txBody>
          <a:bodyPr wrap="square" lIns="91440" tIns="45720" rIns="91440" bIns="45720" rtlCol="0" anchor="t">
            <a:spAutoFit/>
          </a:bodyPr>
          <a:lstStyle/>
          <a:p>
            <a:pPr>
              <a:lnSpc>
                <a:spcPts val="1620"/>
              </a:lnSpc>
            </a:pPr>
            <a:r>
              <a:rPr lang="en-US" sz="1600" b="1" i="0" u="none" strike="noStrike" dirty="0">
                <a:solidFill>
                  <a:schemeClr val="accent1"/>
                </a:solidFill>
                <a:effectLst/>
                <a:latin typeface="Calibri"/>
                <a:cs typeface="Calibri"/>
              </a:rPr>
              <a:t>Directly aligns with ARMD’s Strategic Thrust 5 to provide In-Time System-Wide Safety Assurance. In addition, the impact supports strategic industry partnerships, a key ARMD priority. Our partners include:</a:t>
            </a:r>
            <a:endParaRPr lang="en-US" sz="1600" b="1" dirty="0">
              <a:solidFill>
                <a:schemeClr val="accent1"/>
              </a:solidFill>
              <a:latin typeface="Calibri"/>
              <a:cs typeface="Calibri"/>
            </a:endParaRPr>
          </a:p>
        </p:txBody>
      </p:sp>
    </p:spTree>
    <p:extLst>
      <p:ext uri="{BB962C8B-B14F-4D97-AF65-F5344CB8AC3E}">
        <p14:creationId xmlns:p14="http://schemas.microsoft.com/office/powerpoint/2010/main" val="3077713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3E666A4-2B68-8847-97C2-4BE400530848}"/>
              </a:ext>
            </a:extLst>
          </p:cNvPr>
          <p:cNvGrpSpPr/>
          <p:nvPr/>
        </p:nvGrpSpPr>
        <p:grpSpPr>
          <a:xfrm>
            <a:off x="315320" y="1970078"/>
            <a:ext cx="10334695" cy="4529964"/>
            <a:chOff x="1202089" y="2015163"/>
            <a:chExt cx="8876669" cy="3798529"/>
          </a:xfrm>
        </p:grpSpPr>
        <p:pic>
          <p:nvPicPr>
            <p:cNvPr id="6" name="Picture 5" descr="rssa-simplified.png">
              <a:extLst>
                <a:ext uri="{FF2B5EF4-FFF2-40B4-BE49-F238E27FC236}">
                  <a16:creationId xmlns:a16="http://schemas.microsoft.com/office/drawing/2014/main" id="{67B0B7D5-5410-C44F-8B8B-36BBB3C2A93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02089" y="2015163"/>
              <a:ext cx="8774043" cy="3534575"/>
            </a:xfrm>
            <a:prstGeom prst="rect">
              <a:avLst/>
            </a:prstGeom>
          </p:spPr>
        </p:pic>
        <p:pic>
          <p:nvPicPr>
            <p:cNvPr id="7" name="Picture 6">
              <a:extLst>
                <a:ext uri="{FF2B5EF4-FFF2-40B4-BE49-F238E27FC236}">
                  <a16:creationId xmlns:a16="http://schemas.microsoft.com/office/drawing/2014/main" id="{54AC60A1-500A-5648-B0BF-C3FCB0B1D5B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77865" y="3598039"/>
              <a:ext cx="1161838" cy="1066994"/>
            </a:xfrm>
            <a:prstGeom prst="rect">
              <a:avLst/>
            </a:prstGeom>
          </p:spPr>
        </p:pic>
        <p:pic>
          <p:nvPicPr>
            <p:cNvPr id="8" name="Picture 7">
              <a:extLst>
                <a:ext uri="{FF2B5EF4-FFF2-40B4-BE49-F238E27FC236}">
                  <a16:creationId xmlns:a16="http://schemas.microsoft.com/office/drawing/2014/main" id="{E5C4F1A1-B480-D640-AD76-524C3F7F07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77785" y="3615968"/>
              <a:ext cx="1161838" cy="1066994"/>
            </a:xfrm>
            <a:prstGeom prst="rect">
              <a:avLst/>
            </a:prstGeom>
          </p:spPr>
        </p:pic>
        <p:sp>
          <p:nvSpPr>
            <p:cNvPr id="9" name="TextBox 8">
              <a:extLst>
                <a:ext uri="{FF2B5EF4-FFF2-40B4-BE49-F238E27FC236}">
                  <a16:creationId xmlns:a16="http://schemas.microsoft.com/office/drawing/2014/main" id="{E93559F6-2911-A543-9C8D-B95F344A8446}"/>
                </a:ext>
              </a:extLst>
            </p:cNvPr>
            <p:cNvSpPr txBox="1"/>
            <p:nvPr/>
          </p:nvSpPr>
          <p:spPr>
            <a:xfrm>
              <a:off x="4112233" y="4823522"/>
              <a:ext cx="1265810" cy="439517"/>
            </a:xfrm>
            <a:prstGeom prst="rect">
              <a:avLst/>
            </a:prstGeom>
            <a:noFill/>
          </p:spPr>
          <p:txBody>
            <a:bodyPr wrap="square" rtlCol="0">
              <a:spAutoFit/>
            </a:bodyPr>
            <a:lstStyle/>
            <a:p>
              <a:pPr algn="ctr"/>
              <a:r>
                <a:rPr lang="en-US" sz="1400" b="1"/>
                <a:t>T-2 hours</a:t>
              </a:r>
            </a:p>
            <a:p>
              <a:pPr algn="ctr"/>
              <a:r>
                <a:rPr lang="en-US" sz="1400" b="1"/>
                <a:t>(takeoff)</a:t>
              </a:r>
            </a:p>
          </p:txBody>
        </p:sp>
        <p:sp>
          <p:nvSpPr>
            <p:cNvPr id="10" name="TextBox 9">
              <a:extLst>
                <a:ext uri="{FF2B5EF4-FFF2-40B4-BE49-F238E27FC236}">
                  <a16:creationId xmlns:a16="http://schemas.microsoft.com/office/drawing/2014/main" id="{9EE01698-0E2E-4142-93BB-17A4F6C16B19}"/>
                </a:ext>
              </a:extLst>
            </p:cNvPr>
            <p:cNvSpPr txBox="1"/>
            <p:nvPr/>
          </p:nvSpPr>
          <p:spPr>
            <a:xfrm>
              <a:off x="5439703" y="4804875"/>
              <a:ext cx="2060860" cy="439517"/>
            </a:xfrm>
            <a:prstGeom prst="rect">
              <a:avLst/>
            </a:prstGeom>
            <a:noFill/>
          </p:spPr>
          <p:txBody>
            <a:bodyPr wrap="square" rtlCol="0">
              <a:spAutoFit/>
            </a:bodyPr>
            <a:lstStyle/>
            <a:p>
              <a:pPr algn="ctr"/>
              <a:r>
                <a:rPr lang="en-US" sz="1400" b="1"/>
                <a:t>T+5 Hours</a:t>
              </a:r>
            </a:p>
            <a:p>
              <a:pPr algn="ctr"/>
              <a:r>
                <a:rPr lang="en-US" sz="1400" b="1"/>
                <a:t>(approach &amp; landing)</a:t>
              </a:r>
            </a:p>
          </p:txBody>
        </p:sp>
        <p:sp>
          <p:nvSpPr>
            <p:cNvPr id="11" name="TextBox 10">
              <a:extLst>
                <a:ext uri="{FF2B5EF4-FFF2-40B4-BE49-F238E27FC236}">
                  <a16:creationId xmlns:a16="http://schemas.microsoft.com/office/drawing/2014/main" id="{7EEA674C-A78A-8340-ABEC-9B4710F3EB7F}"/>
                </a:ext>
              </a:extLst>
            </p:cNvPr>
            <p:cNvSpPr txBox="1"/>
            <p:nvPr/>
          </p:nvSpPr>
          <p:spPr>
            <a:xfrm>
              <a:off x="8335627" y="5530185"/>
              <a:ext cx="1743131" cy="258540"/>
            </a:xfrm>
            <a:prstGeom prst="rect">
              <a:avLst/>
            </a:prstGeom>
            <a:noFill/>
          </p:spPr>
          <p:txBody>
            <a:bodyPr wrap="square" rtlCol="0">
              <a:spAutoFit/>
            </a:bodyPr>
            <a:lstStyle/>
            <a:p>
              <a:pPr algn="ctr"/>
              <a:r>
                <a:rPr lang="en-US" sz="1400" b="1"/>
                <a:t>Pre-flight/in-flight</a:t>
              </a:r>
            </a:p>
          </p:txBody>
        </p:sp>
        <p:sp>
          <p:nvSpPr>
            <p:cNvPr id="12" name="TextBox 11">
              <a:extLst>
                <a:ext uri="{FF2B5EF4-FFF2-40B4-BE49-F238E27FC236}">
                  <a16:creationId xmlns:a16="http://schemas.microsoft.com/office/drawing/2014/main" id="{851827FE-11F5-C946-B04D-58EB746C6D0A}"/>
                </a:ext>
              </a:extLst>
            </p:cNvPr>
            <p:cNvSpPr txBox="1"/>
            <p:nvPr/>
          </p:nvSpPr>
          <p:spPr>
            <a:xfrm>
              <a:off x="1922118" y="5555152"/>
              <a:ext cx="1265810" cy="258540"/>
            </a:xfrm>
            <a:prstGeom prst="rect">
              <a:avLst/>
            </a:prstGeom>
            <a:noFill/>
          </p:spPr>
          <p:txBody>
            <a:bodyPr wrap="square" rtlCol="0">
              <a:spAutoFit/>
            </a:bodyPr>
            <a:lstStyle/>
            <a:p>
              <a:pPr algn="ctr"/>
              <a:r>
                <a:rPr lang="en-US" sz="1400" b="1"/>
                <a:t>Pre-flight</a:t>
              </a:r>
            </a:p>
          </p:txBody>
        </p:sp>
        <p:pic>
          <p:nvPicPr>
            <p:cNvPr id="13" name="Picture 2">
              <a:extLst>
                <a:ext uri="{FF2B5EF4-FFF2-40B4-BE49-F238E27FC236}">
                  <a16:creationId xmlns:a16="http://schemas.microsoft.com/office/drawing/2014/main" id="{B726194E-6029-D24A-B4CD-85AD170CA3D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43627" y="3593192"/>
              <a:ext cx="1054088" cy="7529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 name="Picture 2">
              <a:extLst>
                <a:ext uri="{FF2B5EF4-FFF2-40B4-BE49-F238E27FC236}">
                  <a16:creationId xmlns:a16="http://schemas.microsoft.com/office/drawing/2014/main" id="{7B19E933-2ABD-BA46-80C3-467EA18381A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65805" y="4340526"/>
              <a:ext cx="1194880" cy="768502"/>
            </a:xfrm>
            <a:prstGeom prst="rect">
              <a:avLst/>
            </a:prstGeom>
            <a:noFill/>
            <a:ln w="28575" cmpd="sng">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2" name="Title 1">
            <a:extLst>
              <a:ext uri="{FF2B5EF4-FFF2-40B4-BE49-F238E27FC236}">
                <a16:creationId xmlns:a16="http://schemas.microsoft.com/office/drawing/2014/main" id="{FA90BD5B-FDDD-2842-8B2A-A96CF7755EF4}"/>
              </a:ext>
            </a:extLst>
          </p:cNvPr>
          <p:cNvSpPr>
            <a:spLocks noGrp="1"/>
          </p:cNvSpPr>
          <p:nvPr>
            <p:ph type="title"/>
          </p:nvPr>
        </p:nvSpPr>
        <p:spPr>
          <a:xfrm>
            <a:off x="367870" y="6565"/>
            <a:ext cx="10942376" cy="855809"/>
          </a:xfrm>
        </p:spPr>
        <p:txBody>
          <a:bodyPr>
            <a:normAutofit/>
          </a:bodyPr>
          <a:lstStyle/>
          <a:p>
            <a:r>
              <a:rPr lang="en-US" sz="3600" dirty="0"/>
              <a:t>What We Are Developing to Enable IASMS</a:t>
            </a:r>
          </a:p>
        </p:txBody>
      </p:sp>
      <p:sp>
        <p:nvSpPr>
          <p:cNvPr id="3" name="Slide Number Placeholder 2">
            <a:extLst>
              <a:ext uri="{FF2B5EF4-FFF2-40B4-BE49-F238E27FC236}">
                <a16:creationId xmlns:a16="http://schemas.microsoft.com/office/drawing/2014/main" id="{D4EFF3B3-4065-F947-ABDE-288550D74D1E}"/>
              </a:ext>
            </a:extLst>
          </p:cNvPr>
          <p:cNvSpPr>
            <a:spLocks noGrp="1"/>
          </p:cNvSpPr>
          <p:nvPr>
            <p:ph type="sldNum" sz="quarter" idx="12"/>
          </p:nvPr>
        </p:nvSpPr>
        <p:spPr/>
        <p:txBody>
          <a:bodyPr/>
          <a:lstStyle/>
          <a:p>
            <a:fld id="{4F721D84-F6D2-3543-9891-5E083154C075}" type="slidenum">
              <a:rPr lang="en-US" smtClean="0"/>
              <a:t>10</a:t>
            </a:fld>
            <a:endParaRPr lang="en-US"/>
          </a:p>
        </p:txBody>
      </p:sp>
      <p:grpSp>
        <p:nvGrpSpPr>
          <p:cNvPr id="18" name="Group 17">
            <a:extLst>
              <a:ext uri="{FF2B5EF4-FFF2-40B4-BE49-F238E27FC236}">
                <a16:creationId xmlns:a16="http://schemas.microsoft.com/office/drawing/2014/main" id="{26D74126-149B-A367-72B7-3952CB5B9096}"/>
              </a:ext>
            </a:extLst>
          </p:cNvPr>
          <p:cNvGrpSpPr/>
          <p:nvPr/>
        </p:nvGrpSpPr>
        <p:grpSpPr>
          <a:xfrm>
            <a:off x="0" y="2019246"/>
            <a:ext cx="12192000" cy="3801873"/>
            <a:chOff x="0" y="2161746"/>
            <a:chExt cx="12192000" cy="3801873"/>
          </a:xfrm>
        </p:grpSpPr>
        <p:sp>
          <p:nvSpPr>
            <p:cNvPr id="17" name="Rectangle 16">
              <a:extLst>
                <a:ext uri="{FF2B5EF4-FFF2-40B4-BE49-F238E27FC236}">
                  <a16:creationId xmlns:a16="http://schemas.microsoft.com/office/drawing/2014/main" id="{662ABF66-261A-C6BD-1A36-4DB71B56CFEB}"/>
                </a:ext>
              </a:extLst>
            </p:cNvPr>
            <p:cNvSpPr/>
            <p:nvPr/>
          </p:nvSpPr>
          <p:spPr>
            <a:xfrm>
              <a:off x="811371" y="2161746"/>
              <a:ext cx="8899300" cy="38018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3989E21-3417-75FF-8CE4-7D477D217C8F}"/>
                </a:ext>
              </a:extLst>
            </p:cNvPr>
            <p:cNvPicPr>
              <a:picLocks noChangeAspect="1"/>
            </p:cNvPicPr>
            <p:nvPr/>
          </p:nvPicPr>
          <p:blipFill rotWithShape="1">
            <a:blip r:embed="rId6"/>
            <a:srcRect b="47380"/>
            <a:stretch/>
          </p:blipFill>
          <p:spPr>
            <a:xfrm>
              <a:off x="0" y="2651121"/>
              <a:ext cx="12192000" cy="3159615"/>
            </a:xfrm>
            <a:prstGeom prst="rect">
              <a:avLst/>
            </a:prstGeom>
          </p:spPr>
        </p:pic>
      </p:grpSp>
      <p:sp>
        <p:nvSpPr>
          <p:cNvPr id="4" name="TextBox 3">
            <a:extLst>
              <a:ext uri="{FF2B5EF4-FFF2-40B4-BE49-F238E27FC236}">
                <a16:creationId xmlns:a16="http://schemas.microsoft.com/office/drawing/2014/main" id="{DD7BBD52-CD0F-5F46-88F6-C33CD7859823}"/>
              </a:ext>
            </a:extLst>
          </p:cNvPr>
          <p:cNvSpPr txBox="1"/>
          <p:nvPr/>
        </p:nvSpPr>
        <p:spPr>
          <a:xfrm>
            <a:off x="284745" y="1138007"/>
            <a:ext cx="11393214" cy="1200329"/>
          </a:xfrm>
          <a:prstGeom prst="rect">
            <a:avLst/>
          </a:prstGeom>
          <a:noFill/>
        </p:spPr>
        <p:txBody>
          <a:bodyPr wrap="square" rtlCol="0">
            <a:spAutoFit/>
          </a:bodyPr>
          <a:lstStyle/>
          <a:p>
            <a:r>
              <a:rPr lang="en-US" sz="2400" i="1" dirty="0"/>
              <a:t>Develop fundamental In-time System-Wide Safety Assurance (ISSA) data analysis techniques required for the transformed NAS by demonstrating and validating a capability for an Airline Operation Center that determines integrated risk based on available data</a:t>
            </a:r>
          </a:p>
        </p:txBody>
      </p:sp>
    </p:spTree>
    <p:extLst>
      <p:ext uri="{BB962C8B-B14F-4D97-AF65-F5344CB8AC3E}">
        <p14:creationId xmlns:p14="http://schemas.microsoft.com/office/powerpoint/2010/main" val="341002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p:cNvSpPr/>
          <p:nvPr/>
        </p:nvSpPr>
        <p:spPr>
          <a:xfrm>
            <a:off x="1913128" y="3602281"/>
            <a:ext cx="342900" cy="457200"/>
          </a:xfrm>
          <a:prstGeom prst="ellipse">
            <a:avLst/>
          </a:prstGeom>
          <a:blipFill>
            <a:blip r:embed="rId2">
              <a:lum bright="6000"/>
            </a:blip>
            <a:srcRect/>
            <a:stretch>
              <a:fillRect l="-20000" t="-100000" r="-180000" b="-100000"/>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lowchart: Process 27"/>
          <p:cNvSpPr/>
          <p:nvPr/>
        </p:nvSpPr>
        <p:spPr>
          <a:xfrm>
            <a:off x="1911985" y="3614473"/>
            <a:ext cx="342900" cy="457200"/>
          </a:xfrm>
          <a:prstGeom prst="flowChartProcess">
            <a:avLst/>
          </a:prstGeom>
          <a:blipFill>
            <a:blip r:embed="rId3"/>
            <a:stretch>
              <a:fillRect l="-20000" t="-100000" r="-180000" b="-100000"/>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Moon 36"/>
          <p:cNvSpPr/>
          <p:nvPr/>
        </p:nvSpPr>
        <p:spPr>
          <a:xfrm>
            <a:off x="1910842" y="3590089"/>
            <a:ext cx="342900" cy="457200"/>
          </a:xfrm>
          <a:prstGeom prst="moon">
            <a:avLst/>
          </a:prstGeom>
          <a:blipFill>
            <a:blip r:embed="rId3"/>
            <a:stretch>
              <a:fillRect l="-20000" t="-100000" r="-180000" b="-100000"/>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1912054" y="3602283"/>
            <a:ext cx="342900" cy="457200"/>
          </a:xfrm>
          <a:prstGeom prst="ellipse">
            <a:avLst/>
          </a:prstGeom>
          <a:blipFill>
            <a:blip r:embed="rId2">
              <a:lum bright="6000"/>
            </a:blip>
            <a:srcRect/>
            <a:stretch>
              <a:fillRect l="-20000" t="-100000" r="-180000" b="-100000"/>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1911985" y="3602283"/>
            <a:ext cx="342900" cy="457200"/>
          </a:xfrm>
          <a:prstGeom prst="ellipse">
            <a:avLst/>
          </a:prstGeom>
          <a:blipFill>
            <a:blip r:embed="rId2">
              <a:lum bright="6000"/>
            </a:blip>
            <a:srcRect/>
            <a:stretch>
              <a:fillRect l="-20000" t="-100000" r="-180000" b="-100000"/>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201" y="49573"/>
            <a:ext cx="8537574" cy="832104"/>
          </a:xfrm>
        </p:spPr>
        <p:txBody>
          <a:bodyPr>
            <a:noAutofit/>
          </a:bodyPr>
          <a:lstStyle/>
          <a:p>
            <a:r>
              <a:rPr lang="en-US" sz="4000" dirty="0"/>
              <a:t>Data Challenges: The Four V’s</a:t>
            </a:r>
          </a:p>
        </p:txBody>
      </p:sp>
      <p:sp>
        <p:nvSpPr>
          <p:cNvPr id="6" name="Rounded Rectangle 5"/>
          <p:cNvSpPr/>
          <p:nvPr/>
        </p:nvSpPr>
        <p:spPr>
          <a:xfrm>
            <a:off x="3892632" y="5684829"/>
            <a:ext cx="1289918" cy="100798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a:t>Amazing Algorithm</a:t>
            </a:r>
          </a:p>
        </p:txBody>
      </p:sp>
      <p:sp>
        <p:nvSpPr>
          <p:cNvPr id="38" name="Oval 37"/>
          <p:cNvSpPr/>
          <p:nvPr/>
        </p:nvSpPr>
        <p:spPr>
          <a:xfrm>
            <a:off x="1916148" y="3614471"/>
            <a:ext cx="342900" cy="457200"/>
          </a:xfrm>
          <a:prstGeom prst="ellipse">
            <a:avLst/>
          </a:prstGeom>
          <a:blipFill>
            <a:blip r:embed="rId2">
              <a:lum bright="6000"/>
            </a:blip>
            <a:srcRect/>
            <a:stretch>
              <a:fillRect l="-20000" t="-100000" r="-180000" b="-100000"/>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ight Arrow 38"/>
          <p:cNvSpPr/>
          <p:nvPr/>
        </p:nvSpPr>
        <p:spPr>
          <a:xfrm>
            <a:off x="2381537" y="6035034"/>
            <a:ext cx="1511095" cy="34586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2753930" y="1197109"/>
            <a:ext cx="5069270" cy="1846659"/>
          </a:xfrm>
          <a:prstGeom prst="rect">
            <a:avLst/>
          </a:prstGeom>
          <a:noFill/>
        </p:spPr>
        <p:txBody>
          <a:bodyPr wrap="square" rtlCol="0">
            <a:spAutoFit/>
          </a:bodyPr>
          <a:lstStyle/>
          <a:p>
            <a:pPr marL="285750" indent="-285750">
              <a:buFont typeface="Wingdings" panose="05000000000000000000" pitchFamily="2" charset="2"/>
              <a:buChar char="Ø"/>
            </a:pPr>
            <a:r>
              <a:rPr lang="en-US" sz="2400" b="1" dirty="0"/>
              <a:t>Volume:</a:t>
            </a:r>
          </a:p>
          <a:p>
            <a:pPr marL="742950" lvl="1" indent="-285750">
              <a:buFont typeface="Wingdings" pitchFamily="2" charset="2"/>
              <a:buChar char="ü"/>
            </a:pPr>
            <a:r>
              <a:rPr lang="en-US" dirty="0"/>
              <a:t>Radar Tracks: 47 facilities (1 year) ~423 GB (Compressed), ~3.2 TB (CSV)</a:t>
            </a:r>
          </a:p>
          <a:p>
            <a:pPr marL="742950" lvl="1" indent="-285750">
              <a:buFont typeface="Wingdings" pitchFamily="2" charset="2"/>
              <a:buChar char="ü"/>
            </a:pPr>
            <a:r>
              <a:rPr lang="en-US" dirty="0"/>
              <a:t>Weather and Forecast (Entire NAS): CIWS ~2.8 TB</a:t>
            </a:r>
          </a:p>
          <a:p>
            <a:pPr marL="1200150" lvl="2" indent="-285750">
              <a:buFont typeface="Wingdings" panose="05000000000000000000" pitchFamily="2" charset="2"/>
              <a:buChar char="Ø"/>
            </a:pPr>
            <a:endParaRPr lang="en-US" dirty="0"/>
          </a:p>
        </p:txBody>
      </p:sp>
      <p:sp>
        <p:nvSpPr>
          <p:cNvPr id="41" name="TextBox 40"/>
          <p:cNvSpPr txBox="1"/>
          <p:nvPr/>
        </p:nvSpPr>
        <p:spPr>
          <a:xfrm>
            <a:off x="2753928" y="2782718"/>
            <a:ext cx="5069271" cy="1846659"/>
          </a:xfrm>
          <a:prstGeom prst="rect">
            <a:avLst/>
          </a:prstGeom>
          <a:noFill/>
        </p:spPr>
        <p:txBody>
          <a:bodyPr wrap="square" rtlCol="0">
            <a:spAutoFit/>
          </a:bodyPr>
          <a:lstStyle/>
          <a:p>
            <a:pPr marL="285750" indent="-285750">
              <a:buFont typeface="Wingdings" panose="05000000000000000000" pitchFamily="2" charset="2"/>
              <a:buChar char="Ø"/>
            </a:pPr>
            <a:r>
              <a:rPr lang="en-US" sz="2400" b="1" dirty="0"/>
              <a:t>Velocity</a:t>
            </a:r>
            <a:r>
              <a:rPr lang="en-US" b="1" dirty="0"/>
              <a:t>	</a:t>
            </a:r>
          </a:p>
          <a:p>
            <a:pPr marL="742950" lvl="1" indent="-285750">
              <a:buFont typeface="Wingdings" pitchFamily="2" charset="2"/>
              <a:buChar char="ü"/>
            </a:pPr>
            <a:r>
              <a:rPr lang="en-US" dirty="0"/>
              <a:t>Radar Tracks: 47 Facilities </a:t>
            </a:r>
          </a:p>
          <a:p>
            <a:pPr marL="1143000" lvl="2" indent="-228600">
              <a:buFont typeface="Arial" panose="020B0604020202020204" pitchFamily="34" charset="0"/>
              <a:buChar char="•"/>
            </a:pPr>
            <a:r>
              <a:rPr lang="en-US" dirty="0"/>
              <a:t>~35 GB/month (compressed). </a:t>
            </a:r>
          </a:p>
          <a:p>
            <a:pPr marL="1143000" lvl="2" indent="-228600">
              <a:buFont typeface="Arial" panose="020B0604020202020204" pitchFamily="34" charset="0"/>
              <a:buChar char="•"/>
            </a:pPr>
            <a:r>
              <a:rPr lang="en-US" dirty="0"/>
              <a:t>~268 GB/month (uncompressed)</a:t>
            </a:r>
          </a:p>
          <a:p>
            <a:pPr marL="742950" lvl="1" indent="-285750">
              <a:buFont typeface="Wingdings" pitchFamily="2" charset="2"/>
              <a:buChar char="ü"/>
            </a:pPr>
            <a:r>
              <a:rPr lang="en-US" dirty="0"/>
              <a:t>Weather and Forecast (Entire NAS): CIWS ~233 GB/month</a:t>
            </a:r>
          </a:p>
        </p:txBody>
      </p:sp>
      <p:sp>
        <p:nvSpPr>
          <p:cNvPr id="42" name="TextBox 41"/>
          <p:cNvSpPr txBox="1"/>
          <p:nvPr/>
        </p:nvSpPr>
        <p:spPr>
          <a:xfrm>
            <a:off x="8265501" y="1197109"/>
            <a:ext cx="3761399" cy="1569660"/>
          </a:xfrm>
          <a:prstGeom prst="rect">
            <a:avLst/>
          </a:prstGeom>
          <a:noFill/>
        </p:spPr>
        <p:txBody>
          <a:bodyPr wrap="square" rtlCol="0">
            <a:spAutoFit/>
          </a:bodyPr>
          <a:lstStyle/>
          <a:p>
            <a:pPr marL="285750" indent="-285750">
              <a:buFont typeface="Wingdings" panose="05000000000000000000" pitchFamily="2" charset="2"/>
              <a:buChar char="Ø"/>
            </a:pPr>
            <a:r>
              <a:rPr lang="en-US" sz="2400" b="1" dirty="0"/>
              <a:t>Veracity</a:t>
            </a:r>
          </a:p>
          <a:p>
            <a:pPr marL="742950" lvl="1" indent="-285750">
              <a:buFont typeface="Wingdings" pitchFamily="2" charset="2"/>
              <a:buChar char="ü"/>
            </a:pPr>
            <a:r>
              <a:rPr lang="en-US" dirty="0"/>
              <a:t>Data dropouts</a:t>
            </a:r>
          </a:p>
          <a:p>
            <a:pPr marL="742950" lvl="1" indent="-285750">
              <a:buFont typeface="Wingdings" pitchFamily="2" charset="2"/>
              <a:buChar char="ü"/>
            </a:pPr>
            <a:r>
              <a:rPr lang="en-US" dirty="0"/>
              <a:t>Duplicate tracks</a:t>
            </a:r>
          </a:p>
          <a:p>
            <a:pPr marL="742950" lvl="1" indent="-285750">
              <a:buFont typeface="Wingdings" pitchFamily="2" charset="2"/>
              <a:buChar char="ü"/>
            </a:pPr>
            <a:r>
              <a:rPr lang="en-US" dirty="0"/>
              <a:t>Track ending in mid air</a:t>
            </a:r>
          </a:p>
          <a:p>
            <a:pPr marL="742950" lvl="1" indent="-285750">
              <a:buFont typeface="Wingdings" pitchFamily="2" charset="2"/>
              <a:buChar char="ü"/>
            </a:pPr>
            <a:r>
              <a:rPr lang="en-US" dirty="0"/>
              <a:t>Reused flight identifiers</a:t>
            </a:r>
          </a:p>
        </p:txBody>
      </p:sp>
      <p:sp>
        <p:nvSpPr>
          <p:cNvPr id="43" name="TextBox 42"/>
          <p:cNvSpPr txBox="1"/>
          <p:nvPr/>
        </p:nvSpPr>
        <p:spPr>
          <a:xfrm>
            <a:off x="8265501" y="2788464"/>
            <a:ext cx="3761399" cy="2400657"/>
          </a:xfrm>
          <a:prstGeom prst="rect">
            <a:avLst/>
          </a:prstGeom>
          <a:noFill/>
        </p:spPr>
        <p:txBody>
          <a:bodyPr wrap="square" rtlCol="0">
            <a:spAutoFit/>
          </a:bodyPr>
          <a:lstStyle/>
          <a:p>
            <a:pPr marL="285750" indent="-285750">
              <a:buFont typeface="Wingdings" panose="05000000000000000000" pitchFamily="2" charset="2"/>
              <a:buChar char="Ø"/>
            </a:pPr>
            <a:r>
              <a:rPr lang="en-US" sz="2400" dirty="0"/>
              <a:t>Variety</a:t>
            </a:r>
          </a:p>
          <a:p>
            <a:pPr marL="742950" lvl="1" indent="-285750">
              <a:buFont typeface="Wingdings" pitchFamily="2" charset="2"/>
              <a:buChar char="ü"/>
            </a:pPr>
            <a:r>
              <a:rPr lang="en-US" dirty="0"/>
              <a:t>Numerical (continuous/binary)</a:t>
            </a:r>
          </a:p>
          <a:p>
            <a:pPr marL="742950" lvl="1" indent="-285750">
              <a:buFont typeface="Wingdings" pitchFamily="2" charset="2"/>
              <a:buChar char="ü"/>
            </a:pPr>
            <a:r>
              <a:rPr lang="en-US" dirty="0"/>
              <a:t>Weather (forecast/actual)</a:t>
            </a:r>
          </a:p>
          <a:p>
            <a:pPr marL="742950" lvl="1" indent="-285750">
              <a:buFont typeface="Wingdings" pitchFamily="2" charset="2"/>
              <a:buChar char="ü"/>
            </a:pPr>
            <a:r>
              <a:rPr lang="en-US" dirty="0"/>
              <a:t>Radar/Airport meta data</a:t>
            </a:r>
          </a:p>
          <a:p>
            <a:pPr marL="742950" lvl="1" indent="-285750">
              <a:buFont typeface="Wingdings" pitchFamily="2" charset="2"/>
              <a:buChar char="ü"/>
            </a:pPr>
            <a:r>
              <a:rPr lang="en-US" dirty="0"/>
              <a:t>ATC Voice</a:t>
            </a:r>
          </a:p>
          <a:p>
            <a:pPr marL="742950" lvl="1" indent="-285750">
              <a:buFont typeface="Wingdings" pitchFamily="2" charset="2"/>
              <a:buChar char="ü"/>
            </a:pPr>
            <a:r>
              <a:rPr lang="en-US" dirty="0"/>
              <a:t>ASRS text reports (Pilot/Controller)</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4714" y="3398063"/>
            <a:ext cx="394334" cy="685800"/>
          </a:xfrm>
          <a:prstGeom prst="rect">
            <a:avLst/>
          </a:prstGeom>
        </p:spPr>
      </p:pic>
      <p:sp>
        <p:nvSpPr>
          <p:cNvPr id="7" name="Flowchart: Magnetic Disk 6"/>
          <p:cNvSpPr/>
          <p:nvPr/>
        </p:nvSpPr>
        <p:spPr>
          <a:xfrm>
            <a:off x="1849426" y="5673261"/>
            <a:ext cx="532110" cy="1019551"/>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201" y="1381817"/>
            <a:ext cx="2108426" cy="2749313"/>
          </a:xfrm>
          <a:prstGeom prst="rect">
            <a:avLst/>
          </a:prstGeom>
          <a:effectLst>
            <a:outerShdw blurRad="50800" dist="50800" dir="5400000" algn="ctr" rotWithShape="0">
              <a:srgbClr val="000000">
                <a:alpha val="0"/>
              </a:srgbClr>
            </a:outerShdw>
          </a:effectLst>
        </p:spPr>
      </p:pic>
      <p:sp>
        <p:nvSpPr>
          <p:cNvPr id="4" name="Flowchart: Document 3"/>
          <p:cNvSpPr/>
          <p:nvPr/>
        </p:nvSpPr>
        <p:spPr>
          <a:xfrm>
            <a:off x="6022546" y="5677566"/>
            <a:ext cx="1051243" cy="1125860"/>
          </a:xfrm>
          <a:prstGeom prst="flowChartDocumen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a:t>Intuitive</a:t>
            </a:r>
          </a:p>
          <a:p>
            <a:pPr algn="ctr">
              <a:buNone/>
            </a:pPr>
            <a:r>
              <a:rPr lang="en-US"/>
              <a:t>Reports</a:t>
            </a:r>
          </a:p>
        </p:txBody>
      </p:sp>
      <p:sp>
        <p:nvSpPr>
          <p:cNvPr id="19" name="Right Arrow 18"/>
          <p:cNvSpPr/>
          <p:nvPr/>
        </p:nvSpPr>
        <p:spPr>
          <a:xfrm>
            <a:off x="5182551" y="6007924"/>
            <a:ext cx="839996" cy="34586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77B9C57E-398C-8D73-09C1-78CAD1887A52}"/>
              </a:ext>
            </a:extLst>
          </p:cNvPr>
          <p:cNvSpPr>
            <a:spLocks noGrp="1"/>
          </p:cNvSpPr>
          <p:nvPr>
            <p:ph type="sldNum" sz="quarter" idx="12"/>
          </p:nvPr>
        </p:nvSpPr>
        <p:spPr/>
        <p:txBody>
          <a:bodyPr/>
          <a:lstStyle/>
          <a:p>
            <a:fld id="{4F721D84-F6D2-3543-9891-5E083154C075}" type="slidenum">
              <a:rPr lang="en-US" smtClean="0"/>
              <a:t>11</a:t>
            </a:fld>
            <a:endParaRPr lang="en-US"/>
          </a:p>
        </p:txBody>
      </p:sp>
    </p:spTree>
    <p:extLst>
      <p:ext uri="{BB962C8B-B14F-4D97-AF65-F5344CB8AC3E}">
        <p14:creationId xmlns:p14="http://schemas.microsoft.com/office/powerpoint/2010/main" val="101052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repeatCount="indefinite" fill="remove" grpId="0" nodeType="clickEffect">
                                  <p:stCondLst>
                                    <p:cond delay="0"/>
                                  </p:stCondLst>
                                  <p:endCondLst>
                                    <p:cond evt="onNext" delay="0">
                                      <p:tgtEl>
                                        <p:sldTgt/>
                                      </p:tgtEl>
                                    </p:cond>
                                  </p:endCondLst>
                                  <p:childTnLst>
                                    <p:animMotion origin="layout" path="M -3.33333E-6 -4.81481E-6 L 0.00339 0.35973 " pathEditMode="relative" rAng="0" ptsTypes="AA">
                                      <p:cBhvr>
                                        <p:cTn id="6" dur="2000" fill="hold"/>
                                        <p:tgtEl>
                                          <p:spTgt spid="31"/>
                                        </p:tgtEl>
                                        <p:attrNameLst>
                                          <p:attrName>ppt_x</p:attrName>
                                          <p:attrName>ppt_y</p:attrName>
                                        </p:attrNameLst>
                                      </p:cBhvr>
                                      <p:rCtr x="169" y="17986"/>
                                    </p:animMotion>
                                  </p:childTnLst>
                                </p:cTn>
                              </p:par>
                              <p:par>
                                <p:cTn id="7" presetID="6" presetClass="emph" presetSubtype="0" fill="hold" grpId="0" nodeType="withEffect">
                                  <p:stCondLst>
                                    <p:cond delay="0"/>
                                  </p:stCondLst>
                                  <p:childTnLst>
                                    <p:animScale>
                                      <p:cBhvr>
                                        <p:cTn id="8" dur="5000" fill="hold"/>
                                        <p:tgtEl>
                                          <p:spTgt spid="7"/>
                                        </p:tgtEl>
                                      </p:cBhvr>
                                      <p:by x="500000" y="100000"/>
                                    </p:animScale>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path" presetSubtype="0" repeatCount="indefinite" accel="50000" decel="50000" fill="hold" grpId="0" nodeType="clickEffect">
                                  <p:stCondLst>
                                    <p:cond delay="0"/>
                                  </p:stCondLst>
                                  <p:endCondLst>
                                    <p:cond evt="onNext" delay="0">
                                      <p:tgtEl>
                                        <p:sldTgt/>
                                      </p:tgtEl>
                                    </p:cond>
                                  </p:endCondLst>
                                  <p:childTnLst>
                                    <p:animMotion origin="layout" path="M -3.95833E-6 3.33333E-6 L 0.00391 0.35347 " pathEditMode="relative" rAng="0" ptsTypes="AA">
                                      <p:cBhvr>
                                        <p:cTn id="14" dur="500" fill="hold"/>
                                        <p:tgtEl>
                                          <p:spTgt spid="38"/>
                                        </p:tgtEl>
                                        <p:attrNameLst>
                                          <p:attrName>ppt_x</p:attrName>
                                          <p:attrName>ppt_y</p:attrName>
                                        </p:attrNameLst>
                                      </p:cBhvr>
                                      <p:rCtr x="195" y="17662"/>
                                    </p:animMotion>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38"/>
                                        </p:tgtEl>
                                        <p:attrNameLst>
                                          <p:attrName>style.visibility</p:attrName>
                                        </p:attrNameLst>
                                      </p:cBhvr>
                                      <p:to>
                                        <p:strVal val="hidden"/>
                                      </p:to>
                                    </p:set>
                                  </p:childTnLst>
                                </p:cTn>
                              </p:par>
                              <p:par>
                                <p:cTn id="21" presetID="42" presetClass="path" presetSubtype="0" repeatCount="indefinite" accel="50000" decel="50000" fill="hold" grpId="0" nodeType="withEffect">
                                  <p:stCondLst>
                                    <p:cond delay="0"/>
                                  </p:stCondLst>
                                  <p:endCondLst>
                                    <p:cond evt="onNext" delay="0">
                                      <p:tgtEl>
                                        <p:sldTgt/>
                                      </p:tgtEl>
                                    </p:cond>
                                  </p:endCondLst>
                                  <p:childTnLst>
                                    <p:animMotion origin="layout" path="M -3.54167E-6 -4.81481E-6 L 0.00443 0.35973 " pathEditMode="relative" rAng="0" ptsTypes="AA">
                                      <p:cBhvr>
                                        <p:cTn id="22" dur="2000" fill="hold"/>
                                        <p:tgtEl>
                                          <p:spTgt spid="36"/>
                                        </p:tgtEl>
                                        <p:attrNameLst>
                                          <p:attrName>ppt_x</p:attrName>
                                          <p:attrName>ppt_y</p:attrName>
                                        </p:attrNameLst>
                                      </p:cBhvr>
                                      <p:rCtr x="221" y="17986"/>
                                    </p:animMotion>
                                  </p:childTnLst>
                                </p:cTn>
                              </p:par>
                              <p:par>
                                <p:cTn id="23" presetID="14" presetClass="exit" presetSubtype="10" repeatCount="indefinite" fill="hold" grpId="1" nodeType="withEffect">
                                  <p:stCondLst>
                                    <p:cond delay="0"/>
                                  </p:stCondLst>
                                  <p:endCondLst>
                                    <p:cond evt="onNext" delay="0">
                                      <p:tgtEl>
                                        <p:sldTgt/>
                                      </p:tgtEl>
                                    </p:cond>
                                  </p:endCondLst>
                                  <p:childTnLst>
                                    <p:animEffect transition="out" filter="randombar(horizontal)">
                                      <p:cBhvr>
                                        <p:cTn id="24" dur="500"/>
                                        <p:tgtEl>
                                          <p:spTgt spid="36"/>
                                        </p:tgtEl>
                                      </p:cBhvr>
                                    </p:animEffect>
                                    <p:set>
                                      <p:cBhvr>
                                        <p:cTn id="25" dur="1" fill="hold">
                                          <p:stCondLst>
                                            <p:cond delay="499"/>
                                          </p:stCondLst>
                                        </p:cTn>
                                        <p:tgtEl>
                                          <p:spTgt spid="36"/>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2" nodeType="clickEffect">
                                  <p:stCondLst>
                                    <p:cond delay="0"/>
                                  </p:stCondLst>
                                  <p:childTnLst>
                                    <p:set>
                                      <p:cBhvr>
                                        <p:cTn id="31" dur="1" fill="hold">
                                          <p:stCondLst>
                                            <p:cond delay="0"/>
                                          </p:stCondLst>
                                        </p:cTn>
                                        <p:tgtEl>
                                          <p:spTgt spid="36"/>
                                        </p:tgtEl>
                                        <p:attrNameLst>
                                          <p:attrName>style.visibility</p:attrName>
                                        </p:attrNameLst>
                                      </p:cBhvr>
                                      <p:to>
                                        <p:strVal val="hidden"/>
                                      </p:to>
                                    </p:set>
                                  </p:childTnLst>
                                </p:cTn>
                              </p:par>
                              <p:par>
                                <p:cTn id="32" presetID="42" presetClass="path" presetSubtype="0" repeatCount="indefinite" accel="50000" decel="50000" fill="hold" grpId="0" nodeType="withEffect">
                                  <p:stCondLst>
                                    <p:cond delay="0"/>
                                  </p:stCondLst>
                                  <p:endCondLst>
                                    <p:cond evt="onNext" delay="0">
                                      <p:tgtEl>
                                        <p:sldTgt/>
                                      </p:tgtEl>
                                    </p:cond>
                                  </p:endCondLst>
                                  <p:childTnLst>
                                    <p:animMotion origin="layout" path="M -3.33333E-6 3.33333E-6 L 0.00443 0.35879 " pathEditMode="relative" rAng="0" ptsTypes="AA">
                                      <p:cBhvr>
                                        <p:cTn id="33" dur="2000" fill="hold"/>
                                        <p:tgtEl>
                                          <p:spTgt spid="28"/>
                                        </p:tgtEl>
                                        <p:attrNameLst>
                                          <p:attrName>ppt_x</p:attrName>
                                          <p:attrName>ppt_y</p:attrName>
                                        </p:attrNameLst>
                                      </p:cBhvr>
                                      <p:rCtr x="221" y="17940"/>
                                    </p:animMotion>
                                  </p:childTnLst>
                                </p:cTn>
                              </p:par>
                              <p:par>
                                <p:cTn id="34" presetID="42" presetClass="path" presetSubtype="0" repeatCount="indefinite" accel="50000" decel="50000" fill="hold" grpId="0" nodeType="withEffect">
                                  <p:stCondLst>
                                    <p:cond delay="500"/>
                                  </p:stCondLst>
                                  <p:endCondLst>
                                    <p:cond evt="onNext" delay="0">
                                      <p:tgtEl>
                                        <p:sldTgt/>
                                      </p:tgtEl>
                                    </p:cond>
                                  </p:endCondLst>
                                  <p:childTnLst>
                                    <p:animMotion origin="layout" path="M -3.33333E-6 -2.96296E-6 L 0.00547 0.35903 " pathEditMode="relative" rAng="0" ptsTypes="AA">
                                      <p:cBhvr>
                                        <p:cTn id="35" dur="2000" fill="hold"/>
                                        <p:tgtEl>
                                          <p:spTgt spid="37"/>
                                        </p:tgtEl>
                                        <p:attrNameLst>
                                          <p:attrName>ppt_x</p:attrName>
                                          <p:attrName>ppt_y</p:attrName>
                                        </p:attrNameLst>
                                      </p:cBhvr>
                                      <p:rCtr x="273" y="17940"/>
                                    </p:animMotion>
                                  </p:childTnLst>
                                </p:cTn>
                              </p:par>
                              <p:par>
                                <p:cTn id="36" presetID="42" presetClass="path" presetSubtype="0" repeatCount="indefinite" accel="50000" decel="50000" fill="hold" nodeType="withEffect">
                                  <p:stCondLst>
                                    <p:cond delay="1000"/>
                                  </p:stCondLst>
                                  <p:endCondLst>
                                    <p:cond evt="onNext" delay="0">
                                      <p:tgtEl>
                                        <p:sldTgt/>
                                      </p:tgtEl>
                                    </p:cond>
                                  </p:endCondLst>
                                  <p:childTnLst>
                                    <p:animMotion origin="layout" path="M 0.0026 -0.01018 L 0.0026 0.36273 " pathEditMode="relative" rAng="0" ptsTypes="AA">
                                      <p:cBhvr>
                                        <p:cTn id="37" dur="2000" fill="hold"/>
                                        <p:tgtEl>
                                          <p:spTgt spid="3"/>
                                        </p:tgtEl>
                                        <p:attrNameLst>
                                          <p:attrName>ppt_x</p:attrName>
                                          <p:attrName>ppt_y</p:attrName>
                                        </p:attrNameLst>
                                      </p:cBhvr>
                                      <p:rCtr x="0" y="18634"/>
                                    </p:animMotion>
                                  </p:childTnLst>
                                </p:cTn>
                              </p:par>
                              <p:par>
                                <p:cTn id="38" presetID="1" presetClass="entr" presetSubtype="0" fill="hold" grpId="0" nodeType="withEffect">
                                  <p:stCondLst>
                                    <p:cond delay="500"/>
                                  </p:stCondLst>
                                  <p:childTnLst>
                                    <p:set>
                                      <p:cBhvr>
                                        <p:cTn id="39" dur="1" fill="hold">
                                          <p:stCondLst>
                                            <p:cond delay="0"/>
                                          </p:stCondLst>
                                        </p:cTn>
                                        <p:tgtEl>
                                          <p:spTgt spid="4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28"/>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37"/>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28" grpId="0" animBg="1"/>
      <p:bldP spid="28" grpId="1" animBg="1"/>
      <p:bldP spid="37" grpId="0" animBg="1"/>
      <p:bldP spid="37" grpId="1" animBg="1"/>
      <p:bldP spid="31" grpId="0" animBg="1"/>
      <p:bldP spid="38" grpId="0" animBg="1"/>
      <p:bldP spid="38" grpId="1" animBg="1"/>
      <p:bldP spid="40" grpId="0"/>
      <p:bldP spid="41" grpId="0"/>
      <p:bldP spid="42" grpId="0"/>
      <p:bldP spid="43"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224" y="6565"/>
            <a:ext cx="11229164" cy="855809"/>
          </a:xfrm>
        </p:spPr>
        <p:txBody>
          <a:bodyPr>
            <a:noAutofit/>
          </a:bodyPr>
          <a:lstStyle/>
          <a:p>
            <a:r>
              <a:rPr lang="en-US" sz="4000" dirty="0">
                <a:latin typeface="Arial" panose="020B0604020202020204" pitchFamily="34" charset="0"/>
                <a:cs typeface="Arial" panose="020B0604020202020204" pitchFamily="34" charset="0"/>
              </a:rPr>
              <a:t>Data-Driven Methods</a:t>
            </a:r>
          </a:p>
        </p:txBody>
      </p:sp>
      <p:sp>
        <p:nvSpPr>
          <p:cNvPr id="3" name="Content Placeholder 2"/>
          <p:cNvSpPr>
            <a:spLocks noGrp="1"/>
          </p:cNvSpPr>
          <p:nvPr>
            <p:ph idx="4294967295"/>
          </p:nvPr>
        </p:nvSpPr>
        <p:spPr>
          <a:xfrm>
            <a:off x="128741" y="1145850"/>
            <a:ext cx="6583332" cy="5383213"/>
          </a:xfrm>
        </p:spPr>
        <p:txBody>
          <a:bodyPr>
            <a:normAutofit/>
          </a:bodyPr>
          <a:lstStyle/>
          <a:p>
            <a:r>
              <a:rPr lang="en-US" sz="3000" dirty="0">
                <a:latin typeface="+mn-lt"/>
              </a:rPr>
              <a:t>DISCOVER anomalies by</a:t>
            </a:r>
          </a:p>
          <a:p>
            <a:pPr lvl="1"/>
            <a:r>
              <a:rPr lang="en-US" dirty="0">
                <a:latin typeface="+mn-lt"/>
              </a:rPr>
              <a:t>learning statistical properties of the data</a:t>
            </a:r>
          </a:p>
          <a:p>
            <a:pPr lvl="1"/>
            <a:r>
              <a:rPr lang="en-US" dirty="0">
                <a:latin typeface="+mn-lt"/>
              </a:rPr>
              <a:t>finding which data points do not fit (e.g., far away, low probability)</a:t>
            </a:r>
          </a:p>
          <a:p>
            <a:r>
              <a:rPr lang="en-US" sz="3000" dirty="0">
                <a:latin typeface="+mn-lt"/>
              </a:rPr>
              <a:t>Complementary to existing methods</a:t>
            </a:r>
          </a:p>
          <a:p>
            <a:pPr lvl="1"/>
            <a:r>
              <a:rPr lang="en-US" dirty="0">
                <a:latin typeface="+mn-lt"/>
              </a:rPr>
              <a:t>Lower false negative (missed detection) rate</a:t>
            </a:r>
          </a:p>
          <a:p>
            <a:pPr lvl="1"/>
            <a:r>
              <a:rPr lang="en-US" dirty="0">
                <a:latin typeface="+mn-lt"/>
              </a:rPr>
              <a:t>Higher false positive rate (identified points/flights unusual, but not always operationally significant)</a:t>
            </a:r>
          </a:p>
          <a:p>
            <a:r>
              <a:rPr lang="en-US" sz="3000" dirty="0">
                <a:latin typeface="+mn-lt"/>
              </a:rPr>
              <a:t>Data-driven methods -&gt; insights -&gt; modification of exceedance detection</a:t>
            </a:r>
          </a:p>
        </p:txBody>
      </p:sp>
      <p:sp>
        <p:nvSpPr>
          <p:cNvPr id="6" name="Rectangle 5"/>
          <p:cNvSpPr/>
          <p:nvPr/>
        </p:nvSpPr>
        <p:spPr>
          <a:xfrm>
            <a:off x="9302032" y="1085694"/>
            <a:ext cx="2030254" cy="5627628"/>
          </a:xfrm>
          <a:prstGeom prst="rect">
            <a:avLst/>
          </a:prstGeom>
          <a:gradFill>
            <a:gsLst>
              <a:gs pos="0">
                <a:schemeClr val="accent1">
                  <a:tint val="100000"/>
                  <a:shade val="100000"/>
                  <a:satMod val="13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buNone/>
            </a:pPr>
            <a:endParaRPr lang="en-US"/>
          </a:p>
        </p:txBody>
      </p:sp>
      <p:sp>
        <p:nvSpPr>
          <p:cNvPr id="8" name="TextBox 7"/>
          <p:cNvSpPr txBox="1"/>
          <p:nvPr/>
        </p:nvSpPr>
        <p:spPr>
          <a:xfrm>
            <a:off x="9398003" y="5962424"/>
            <a:ext cx="1716294" cy="734625"/>
          </a:xfrm>
          <a:prstGeom prst="rect">
            <a:avLst/>
          </a:prstGeom>
          <a:noFill/>
        </p:spPr>
        <p:txBody>
          <a:bodyPr wrap="square" rtlCol="0">
            <a:spAutoFit/>
          </a:bodyPr>
          <a:lstStyle/>
          <a:p>
            <a:pPr>
              <a:lnSpc>
                <a:spcPts val="2480"/>
              </a:lnSpc>
              <a:buNone/>
            </a:pPr>
            <a:r>
              <a:rPr lang="en-US" sz="2400">
                <a:solidFill>
                  <a:schemeClr val="bg1"/>
                </a:solidFill>
              </a:rPr>
              <a:t>Known Problems</a:t>
            </a:r>
          </a:p>
        </p:txBody>
      </p:sp>
      <p:cxnSp>
        <p:nvCxnSpPr>
          <p:cNvPr id="9" name="Straight Connector 8"/>
          <p:cNvCxnSpPr/>
          <p:nvPr/>
        </p:nvCxnSpPr>
        <p:spPr>
          <a:xfrm>
            <a:off x="9369264" y="5915993"/>
            <a:ext cx="1918090" cy="0"/>
          </a:xfrm>
          <a:prstGeom prst="line">
            <a:avLst/>
          </a:prstGeom>
          <a:ln w="76200" cmpd="sng">
            <a:solidFill>
              <a:schemeClr val="accent3">
                <a:lumMod val="60000"/>
                <a:lumOff val="40000"/>
              </a:schemeClr>
            </a:solidFill>
            <a:prstDash val="soli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391664" y="5127659"/>
            <a:ext cx="1716294" cy="734625"/>
          </a:xfrm>
          <a:prstGeom prst="rect">
            <a:avLst/>
          </a:prstGeom>
          <a:noFill/>
        </p:spPr>
        <p:txBody>
          <a:bodyPr wrap="square" rtlCol="0">
            <a:spAutoFit/>
          </a:bodyPr>
          <a:lstStyle/>
          <a:p>
            <a:pPr>
              <a:lnSpc>
                <a:spcPts val="2480"/>
              </a:lnSpc>
              <a:buNone/>
            </a:pPr>
            <a:r>
              <a:rPr lang="en-US" sz="2400">
                <a:solidFill>
                  <a:schemeClr val="bg1"/>
                </a:solidFill>
              </a:rPr>
              <a:t>Unknown Problems</a:t>
            </a:r>
          </a:p>
        </p:txBody>
      </p:sp>
      <p:sp>
        <p:nvSpPr>
          <p:cNvPr id="12" name="Left Brace 11"/>
          <p:cNvSpPr/>
          <p:nvPr/>
        </p:nvSpPr>
        <p:spPr>
          <a:xfrm>
            <a:off x="8245015" y="4478695"/>
            <a:ext cx="509426" cy="2230091"/>
          </a:xfrm>
          <a:prstGeom prst="leftBrace">
            <a:avLst>
              <a:gd name="adj1" fmla="val 43631"/>
              <a:gd name="adj2" fmla="val 29178"/>
            </a:avLst>
          </a:prstGeom>
          <a:ln w="4445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p:cNvSpPr txBox="1"/>
          <p:nvPr/>
        </p:nvSpPr>
        <p:spPr>
          <a:xfrm>
            <a:off x="9380706" y="4552794"/>
            <a:ext cx="1952529" cy="414024"/>
          </a:xfrm>
          <a:prstGeom prst="rect">
            <a:avLst/>
          </a:prstGeom>
          <a:noFill/>
        </p:spPr>
        <p:txBody>
          <a:bodyPr wrap="square" rtlCol="0">
            <a:spAutoFit/>
          </a:bodyPr>
          <a:lstStyle/>
          <a:p>
            <a:pPr>
              <a:lnSpc>
                <a:spcPts val="2480"/>
              </a:lnSpc>
              <a:buNone/>
            </a:pPr>
            <a:r>
              <a:rPr lang="en-US" sz="2400">
                <a:solidFill>
                  <a:schemeClr val="bg1"/>
                </a:solidFill>
              </a:rPr>
              <a:t>False Alarms</a:t>
            </a:r>
          </a:p>
        </p:txBody>
      </p:sp>
      <p:sp>
        <p:nvSpPr>
          <p:cNvPr id="15" name="Left Brace 14"/>
          <p:cNvSpPr/>
          <p:nvPr/>
        </p:nvSpPr>
        <p:spPr>
          <a:xfrm>
            <a:off x="8713653" y="1119015"/>
            <a:ext cx="449759" cy="3962080"/>
          </a:xfrm>
          <a:prstGeom prst="leftBrace">
            <a:avLst>
              <a:gd name="adj1" fmla="val 43631"/>
              <a:gd name="adj2" fmla="val 50000"/>
            </a:avLst>
          </a:prstGeom>
          <a:ln w="4445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p:cNvSpPr txBox="1"/>
          <p:nvPr/>
        </p:nvSpPr>
        <p:spPr>
          <a:xfrm>
            <a:off x="6719704" y="2765601"/>
            <a:ext cx="2000839" cy="689741"/>
          </a:xfrm>
          <a:prstGeom prst="rect">
            <a:avLst/>
          </a:prstGeom>
          <a:noFill/>
        </p:spPr>
        <p:txBody>
          <a:bodyPr wrap="square" rtlCol="0">
            <a:spAutoFit/>
          </a:bodyPr>
          <a:lstStyle/>
          <a:p>
            <a:pPr algn="r">
              <a:lnSpc>
                <a:spcPts val="2280"/>
              </a:lnSpc>
              <a:buNone/>
            </a:pPr>
            <a:r>
              <a:rPr lang="en-US" sz="2400"/>
              <a:t>Operationally Normal</a:t>
            </a:r>
          </a:p>
        </p:txBody>
      </p:sp>
      <p:sp>
        <p:nvSpPr>
          <p:cNvPr id="17" name="TextBox 16"/>
          <p:cNvSpPr txBox="1"/>
          <p:nvPr/>
        </p:nvSpPr>
        <p:spPr>
          <a:xfrm>
            <a:off x="9392215" y="2766211"/>
            <a:ext cx="1716294" cy="830997"/>
          </a:xfrm>
          <a:prstGeom prst="rect">
            <a:avLst/>
          </a:prstGeom>
          <a:noFill/>
        </p:spPr>
        <p:txBody>
          <a:bodyPr wrap="square" rtlCol="0">
            <a:spAutoFit/>
          </a:bodyPr>
          <a:lstStyle/>
          <a:p>
            <a:pPr>
              <a:buNone/>
            </a:pPr>
            <a:r>
              <a:rPr lang="en-US" sz="2400">
                <a:solidFill>
                  <a:schemeClr val="bg1"/>
                </a:solidFill>
              </a:rPr>
              <a:t>Statistically Normal</a:t>
            </a:r>
          </a:p>
        </p:txBody>
      </p:sp>
      <p:sp>
        <p:nvSpPr>
          <p:cNvPr id="18" name="Left Brace 17"/>
          <p:cNvSpPr/>
          <p:nvPr/>
        </p:nvSpPr>
        <p:spPr>
          <a:xfrm>
            <a:off x="8720543" y="5120785"/>
            <a:ext cx="449759" cy="1574347"/>
          </a:xfrm>
          <a:prstGeom prst="leftBrace">
            <a:avLst>
              <a:gd name="adj1" fmla="val 43631"/>
              <a:gd name="adj2" fmla="val 50000"/>
            </a:avLst>
          </a:prstGeom>
          <a:ln w="4445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6524138" y="4845872"/>
            <a:ext cx="1725121" cy="689741"/>
          </a:xfrm>
          <a:prstGeom prst="rect">
            <a:avLst/>
          </a:prstGeom>
          <a:noFill/>
        </p:spPr>
        <p:txBody>
          <a:bodyPr wrap="square" rtlCol="0">
            <a:spAutoFit/>
          </a:bodyPr>
          <a:lstStyle/>
          <a:p>
            <a:pPr algn="r">
              <a:lnSpc>
                <a:spcPts val="2280"/>
              </a:lnSpc>
              <a:buNone/>
            </a:pPr>
            <a:r>
              <a:rPr lang="en-US" sz="2400"/>
              <a:t>Statistically Anomalous</a:t>
            </a:r>
          </a:p>
        </p:txBody>
      </p:sp>
      <p:cxnSp>
        <p:nvCxnSpPr>
          <p:cNvPr id="13" name="Straight Arrow Connector 12">
            <a:extLst>
              <a:ext uri="{FF2B5EF4-FFF2-40B4-BE49-F238E27FC236}">
                <a16:creationId xmlns:a16="http://schemas.microsoft.com/office/drawing/2014/main" id="{7452FF43-1D72-AE47-A7F9-B8AB1D6C303D}"/>
              </a:ext>
            </a:extLst>
          </p:cNvPr>
          <p:cNvCxnSpPr>
            <a:cxnSpLocks/>
            <a:endCxn id="4" idx="1"/>
          </p:cNvCxnSpPr>
          <p:nvPr/>
        </p:nvCxnSpPr>
        <p:spPr>
          <a:xfrm>
            <a:off x="6436426" y="3597208"/>
            <a:ext cx="2902118" cy="1972517"/>
          </a:xfrm>
          <a:prstGeom prst="straightConnector1">
            <a:avLst/>
          </a:prstGeom>
          <a:ln w="114300" cmpd="sng">
            <a:solidFill>
              <a:srgbClr val="FF6600"/>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7346F749-6ACF-9BA4-ACB4-2B39DB287AD4}"/>
              </a:ext>
            </a:extLst>
          </p:cNvPr>
          <p:cNvSpPr/>
          <p:nvPr/>
        </p:nvSpPr>
        <p:spPr>
          <a:xfrm>
            <a:off x="8091666" y="5535613"/>
            <a:ext cx="668542" cy="1322387"/>
          </a:xfrm>
          <a:prstGeom prst="rect">
            <a:avLst/>
          </a:prstGeom>
          <a:gradFill>
            <a:gsLst>
              <a:gs pos="0">
                <a:schemeClr val="accent1">
                  <a:lumMod val="5000"/>
                  <a:lumOff val="95000"/>
                  <a:alpha val="0"/>
                </a:schemeClr>
              </a:gs>
              <a:gs pos="52000">
                <a:schemeClr val="bg1">
                  <a:alpha val="6386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338544" y="4441965"/>
            <a:ext cx="1964424" cy="2255520"/>
          </a:xfrm>
          <a:prstGeom prst="rect">
            <a:avLst/>
          </a:prstGeom>
          <a:noFill/>
          <a:ln w="76200">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9351864" y="5054623"/>
            <a:ext cx="1918090" cy="0"/>
          </a:xfrm>
          <a:prstGeom prst="line">
            <a:avLst/>
          </a:prstGeom>
          <a:ln w="76200" cmpd="sng">
            <a:solidFill>
              <a:schemeClr val="accent2"/>
            </a:solidFill>
            <a:prstDash val="solid"/>
          </a:ln>
        </p:spPr>
        <p:style>
          <a:lnRef idx="2">
            <a:schemeClr val="accent1"/>
          </a:lnRef>
          <a:fillRef idx="0">
            <a:schemeClr val="accent1"/>
          </a:fillRef>
          <a:effectRef idx="1">
            <a:schemeClr val="accent1"/>
          </a:effectRef>
          <a:fontRef idx="minor">
            <a:schemeClr val="tx1"/>
          </a:fontRef>
        </p:style>
      </p:cxnSp>
      <p:sp>
        <p:nvSpPr>
          <p:cNvPr id="22" name="Slide Number Placeholder 21">
            <a:extLst>
              <a:ext uri="{FF2B5EF4-FFF2-40B4-BE49-F238E27FC236}">
                <a16:creationId xmlns:a16="http://schemas.microsoft.com/office/drawing/2014/main" id="{5CA41846-5A1A-45BE-FE85-FE5B2A1010C1}"/>
              </a:ext>
            </a:extLst>
          </p:cNvPr>
          <p:cNvSpPr>
            <a:spLocks noGrp="1"/>
          </p:cNvSpPr>
          <p:nvPr>
            <p:ph type="sldNum" sz="quarter" idx="12"/>
          </p:nvPr>
        </p:nvSpPr>
        <p:spPr/>
        <p:txBody>
          <a:bodyPr/>
          <a:lstStyle/>
          <a:p>
            <a:fld id="{4F721D84-F6D2-3543-9891-5E083154C075}" type="slidenum">
              <a:rPr lang="en-US" smtClean="0"/>
              <a:t>12</a:t>
            </a:fld>
            <a:endParaRPr lang="en-US"/>
          </a:p>
        </p:txBody>
      </p:sp>
      <p:sp>
        <p:nvSpPr>
          <p:cNvPr id="19" name="TextBox 18"/>
          <p:cNvSpPr txBox="1"/>
          <p:nvPr/>
        </p:nvSpPr>
        <p:spPr>
          <a:xfrm>
            <a:off x="6681625" y="5652867"/>
            <a:ext cx="2031288" cy="689741"/>
          </a:xfrm>
          <a:prstGeom prst="rect">
            <a:avLst/>
          </a:prstGeom>
          <a:noFill/>
          <a:effectLst>
            <a:outerShdw blurRad="50800" dist="38100" dir="2700000" algn="tl" rotWithShape="0">
              <a:schemeClr val="bg1"/>
            </a:outerShdw>
          </a:effectLst>
        </p:spPr>
        <p:txBody>
          <a:bodyPr wrap="square" rtlCol="0">
            <a:spAutoFit/>
          </a:bodyPr>
          <a:lstStyle/>
          <a:p>
            <a:pPr algn="r">
              <a:lnSpc>
                <a:spcPts val="2280"/>
              </a:lnSpc>
              <a:buNone/>
            </a:pPr>
            <a:r>
              <a:rPr lang="en-US" sz="2400" dirty="0">
                <a:effectLst>
                  <a:outerShdw blurRad="50800" dist="38100" dir="2700000" algn="tl" rotWithShape="0">
                    <a:schemeClr val="bg1">
                      <a:alpha val="40000"/>
                    </a:schemeClr>
                  </a:outerShdw>
                </a:effectLst>
              </a:rPr>
              <a:t>Operationally Anomalous</a:t>
            </a:r>
          </a:p>
        </p:txBody>
      </p:sp>
    </p:spTree>
    <p:extLst>
      <p:ext uri="{BB962C8B-B14F-4D97-AF65-F5344CB8AC3E}">
        <p14:creationId xmlns:p14="http://schemas.microsoft.com/office/powerpoint/2010/main" val="38823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1">
            <a:extLst>
              <a:ext uri="{FF2B5EF4-FFF2-40B4-BE49-F238E27FC236}">
                <a16:creationId xmlns:a16="http://schemas.microsoft.com/office/drawing/2014/main" id="{F3E494A4-E42A-9C41-9698-3F7D69F46473}"/>
              </a:ext>
            </a:extLst>
          </p:cNvPr>
          <p:cNvSpPr txBox="1"/>
          <p:nvPr/>
        </p:nvSpPr>
        <p:spPr>
          <a:xfrm>
            <a:off x="5673844" y="4374256"/>
            <a:ext cx="530821" cy="461665"/>
          </a:xfrm>
          <a:prstGeom prst="rect">
            <a:avLst/>
          </a:prstGeom>
          <a:noFill/>
          <a:ln w="25400">
            <a:solidFill>
              <a:schemeClr val="accent1">
                <a:shade val="50000"/>
              </a:schemeClr>
            </a:solidFill>
            <a:prstDash val="sysDash"/>
          </a:ln>
        </p:spPr>
        <p:txBody>
          <a:bodyPr wrap="square" rtlCol="0">
            <a:spAutoFit/>
          </a:bodyPr>
          <a:lstStyle/>
          <a:p>
            <a:pPr defTabSz="685800"/>
            <a:endParaRPr lang="en-US" sz="2400">
              <a:solidFill>
                <a:prstClr val="black"/>
              </a:solidFill>
              <a:latin typeface="Calibri"/>
            </a:endParaRPr>
          </a:p>
        </p:txBody>
      </p:sp>
      <p:sp>
        <p:nvSpPr>
          <p:cNvPr id="69" name="TextBox 68">
            <a:extLst>
              <a:ext uri="{FF2B5EF4-FFF2-40B4-BE49-F238E27FC236}">
                <a16:creationId xmlns:a16="http://schemas.microsoft.com/office/drawing/2014/main" id="{50A6D3AF-5F18-A54D-80C0-84444CF8F779}"/>
              </a:ext>
            </a:extLst>
          </p:cNvPr>
          <p:cNvSpPr txBox="1"/>
          <p:nvPr/>
        </p:nvSpPr>
        <p:spPr>
          <a:xfrm>
            <a:off x="5680043" y="3953083"/>
            <a:ext cx="530821" cy="461665"/>
          </a:xfrm>
          <a:prstGeom prst="rect">
            <a:avLst/>
          </a:prstGeom>
          <a:noFill/>
          <a:ln w="25400">
            <a:solidFill>
              <a:schemeClr val="accent1">
                <a:shade val="50000"/>
              </a:schemeClr>
            </a:solidFill>
            <a:prstDash val="sysDash"/>
          </a:ln>
        </p:spPr>
        <p:txBody>
          <a:bodyPr wrap="square" rtlCol="0">
            <a:spAutoFit/>
          </a:bodyPr>
          <a:lstStyle/>
          <a:p>
            <a:pPr defTabSz="685800"/>
            <a:endParaRPr lang="en-US" sz="2400">
              <a:solidFill>
                <a:prstClr val="black"/>
              </a:solidFill>
              <a:latin typeface="Calibri"/>
            </a:endParaRPr>
          </a:p>
        </p:txBody>
      </p:sp>
      <p:sp>
        <p:nvSpPr>
          <p:cNvPr id="2" name="Title 1">
            <a:extLst>
              <a:ext uri="{FF2B5EF4-FFF2-40B4-BE49-F238E27FC236}">
                <a16:creationId xmlns:a16="http://schemas.microsoft.com/office/drawing/2014/main" id="{9573FB72-41FA-C845-B981-1C78CE249774}"/>
              </a:ext>
            </a:extLst>
          </p:cNvPr>
          <p:cNvSpPr>
            <a:spLocks noGrp="1"/>
          </p:cNvSpPr>
          <p:nvPr>
            <p:ph type="title"/>
          </p:nvPr>
        </p:nvSpPr>
        <p:spPr>
          <a:xfrm>
            <a:off x="670912" y="-10714"/>
            <a:ext cx="7886700" cy="994172"/>
          </a:xfrm>
        </p:spPr>
        <p:txBody>
          <a:bodyPr>
            <a:normAutofit/>
          </a:bodyPr>
          <a:lstStyle/>
          <a:p>
            <a:r>
              <a:rPr lang="en-US" dirty="0"/>
              <a:t>Active Learning Approach</a:t>
            </a:r>
          </a:p>
        </p:txBody>
      </p:sp>
      <p:sp>
        <p:nvSpPr>
          <p:cNvPr id="10" name="TextBox 9">
            <a:extLst>
              <a:ext uri="{FF2B5EF4-FFF2-40B4-BE49-F238E27FC236}">
                <a16:creationId xmlns:a16="http://schemas.microsoft.com/office/drawing/2014/main" id="{31EF26DA-CEAB-1F43-B6A2-6D9852D8782F}"/>
              </a:ext>
            </a:extLst>
          </p:cNvPr>
          <p:cNvSpPr txBox="1"/>
          <p:nvPr/>
        </p:nvSpPr>
        <p:spPr>
          <a:xfrm>
            <a:off x="7632164" y="1385807"/>
            <a:ext cx="2668923" cy="507831"/>
          </a:xfrm>
          <a:prstGeom prst="rect">
            <a:avLst/>
          </a:prstGeom>
          <a:noFill/>
          <a:ln>
            <a:solidFill>
              <a:schemeClr val="tx1"/>
            </a:solidFill>
          </a:ln>
        </p:spPr>
        <p:txBody>
          <a:bodyPr wrap="square" rtlCol="0">
            <a:spAutoFit/>
          </a:bodyPr>
          <a:lstStyle/>
          <a:p>
            <a:pPr defTabSz="685800"/>
            <a:r>
              <a:rPr lang="en-US" sz="1350">
                <a:solidFill>
                  <a:prstClr val="black"/>
                </a:solidFill>
                <a:latin typeface="Calibri"/>
              </a:rPr>
              <a:t>✅ Operationally Significant</a:t>
            </a:r>
          </a:p>
          <a:p>
            <a:pPr defTabSz="685800"/>
            <a:r>
              <a:rPr lang="en-US" sz="1350">
                <a:solidFill>
                  <a:prstClr val="black"/>
                </a:solidFill>
                <a:latin typeface="Calibri"/>
              </a:rPr>
              <a:t>❌ Non-Operationally Significant</a:t>
            </a:r>
          </a:p>
        </p:txBody>
      </p:sp>
      <p:sp>
        <p:nvSpPr>
          <p:cNvPr id="11" name="Oval 10">
            <a:extLst>
              <a:ext uri="{FF2B5EF4-FFF2-40B4-BE49-F238E27FC236}">
                <a16:creationId xmlns:a16="http://schemas.microsoft.com/office/drawing/2014/main" id="{28CF2BBE-16C2-1245-A083-51E4F4A4CDFC}"/>
              </a:ext>
            </a:extLst>
          </p:cNvPr>
          <p:cNvSpPr>
            <a:spLocks noChangeAspect="1"/>
          </p:cNvSpPr>
          <p:nvPr/>
        </p:nvSpPr>
        <p:spPr>
          <a:xfrm>
            <a:off x="3778336" y="3533199"/>
            <a:ext cx="1266502" cy="1214841"/>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350">
                <a:solidFill>
                  <a:prstClr val="black"/>
                </a:solidFill>
                <a:latin typeface="Calibri"/>
              </a:rPr>
              <a:t>Learn Classifier</a:t>
            </a:r>
          </a:p>
        </p:txBody>
      </p:sp>
      <p:sp>
        <p:nvSpPr>
          <p:cNvPr id="33" name="Bent Arrow 32">
            <a:extLst>
              <a:ext uri="{FF2B5EF4-FFF2-40B4-BE49-F238E27FC236}">
                <a16:creationId xmlns:a16="http://schemas.microsoft.com/office/drawing/2014/main" id="{4E7A0B7E-FEB4-C64B-910F-170A5B61D51C}"/>
              </a:ext>
            </a:extLst>
          </p:cNvPr>
          <p:cNvSpPr/>
          <p:nvPr/>
        </p:nvSpPr>
        <p:spPr>
          <a:xfrm rot="5400000">
            <a:off x="2329841" y="2641389"/>
            <a:ext cx="942952" cy="800225"/>
          </a:xfrm>
          <a:prstGeom prst="bentArrow">
            <a:avLst>
              <a:gd name="adj1" fmla="val 25000"/>
              <a:gd name="adj2" fmla="val 30182"/>
              <a:gd name="adj3" fmla="val 25000"/>
              <a:gd name="adj4" fmla="val 46554"/>
            </a:avLst>
          </a:prstGeom>
          <a:solidFill>
            <a:schemeClr val="bg2"/>
          </a:solidFill>
          <a:ln w="12700" cap="fla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1350">
              <a:solidFill>
                <a:prstClr val="black"/>
              </a:solidFill>
              <a:latin typeface="Calibri"/>
            </a:endParaRPr>
          </a:p>
        </p:txBody>
      </p:sp>
      <p:sp>
        <p:nvSpPr>
          <p:cNvPr id="36" name="Snip and Round Single Corner Rectangle 35">
            <a:extLst>
              <a:ext uri="{FF2B5EF4-FFF2-40B4-BE49-F238E27FC236}">
                <a16:creationId xmlns:a16="http://schemas.microsoft.com/office/drawing/2014/main" id="{8F6953D1-F7BF-2F4E-BDC2-51A854A1FBE6}"/>
              </a:ext>
            </a:extLst>
          </p:cNvPr>
          <p:cNvSpPr/>
          <p:nvPr/>
        </p:nvSpPr>
        <p:spPr>
          <a:xfrm>
            <a:off x="2511201" y="3531513"/>
            <a:ext cx="896716" cy="1214841"/>
          </a:xfrm>
          <a:prstGeom prst="snip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350">
                <a:solidFill>
                  <a:prstClr val="black"/>
                </a:solidFill>
                <a:latin typeface="Calibri"/>
              </a:rPr>
              <a:t>Review Flights</a:t>
            </a:r>
          </a:p>
        </p:txBody>
      </p:sp>
      <p:sp>
        <p:nvSpPr>
          <p:cNvPr id="37" name="Right Arrow 36">
            <a:extLst>
              <a:ext uri="{FF2B5EF4-FFF2-40B4-BE49-F238E27FC236}">
                <a16:creationId xmlns:a16="http://schemas.microsoft.com/office/drawing/2014/main" id="{83954402-E5A7-1541-BC0E-B861D647B4C4}"/>
              </a:ext>
            </a:extLst>
          </p:cNvPr>
          <p:cNvSpPr/>
          <p:nvPr/>
        </p:nvSpPr>
        <p:spPr>
          <a:xfrm>
            <a:off x="3461617" y="3992969"/>
            <a:ext cx="306302" cy="291929"/>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1350">
              <a:solidFill>
                <a:prstClr val="black"/>
              </a:solidFill>
              <a:latin typeface="Calibri"/>
            </a:endParaRPr>
          </a:p>
        </p:txBody>
      </p:sp>
      <p:sp>
        <p:nvSpPr>
          <p:cNvPr id="6" name="Rectangle 5">
            <a:extLst>
              <a:ext uri="{FF2B5EF4-FFF2-40B4-BE49-F238E27FC236}">
                <a16:creationId xmlns:a16="http://schemas.microsoft.com/office/drawing/2014/main" id="{BB194ABB-6B54-5C4A-BC7F-A818AEF4D40D}"/>
              </a:ext>
            </a:extLst>
          </p:cNvPr>
          <p:cNvSpPr/>
          <p:nvPr/>
        </p:nvSpPr>
        <p:spPr>
          <a:xfrm>
            <a:off x="1754143" y="2195006"/>
            <a:ext cx="713603" cy="336412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400">
                <a:solidFill>
                  <a:prstClr val="white"/>
                </a:solidFill>
                <a:latin typeface="Calibri"/>
              </a:rPr>
              <a:t>❌</a:t>
            </a:r>
          </a:p>
          <a:p>
            <a:pPr algn="ctr" defTabSz="685800"/>
            <a:r>
              <a:rPr lang="en-US" sz="2400">
                <a:solidFill>
                  <a:prstClr val="white"/>
                </a:solidFill>
                <a:latin typeface="Calibri"/>
              </a:rPr>
              <a:t>✅❌</a:t>
            </a:r>
          </a:p>
          <a:p>
            <a:pPr algn="ctr" defTabSz="685800"/>
            <a:r>
              <a:rPr lang="en-US" sz="2400">
                <a:solidFill>
                  <a:prstClr val="white"/>
                </a:solidFill>
                <a:latin typeface="Calibri"/>
              </a:rPr>
              <a:t>✅</a:t>
            </a:r>
          </a:p>
          <a:p>
            <a:pPr algn="ctr" defTabSz="685800"/>
            <a:r>
              <a:rPr lang="en-US" sz="2400">
                <a:solidFill>
                  <a:prstClr val="white"/>
                </a:solidFill>
                <a:latin typeface="Calibri"/>
              </a:rPr>
              <a:t>❌</a:t>
            </a:r>
          </a:p>
          <a:p>
            <a:pPr algn="ctr" defTabSz="685800"/>
            <a:r>
              <a:rPr lang="en-US" sz="2400">
                <a:solidFill>
                  <a:prstClr val="white"/>
                </a:solidFill>
                <a:latin typeface="Calibri"/>
              </a:rPr>
              <a:t>❌</a:t>
            </a:r>
          </a:p>
          <a:p>
            <a:pPr algn="ctr" defTabSz="685800"/>
            <a:r>
              <a:rPr lang="en-US" sz="2400">
                <a:solidFill>
                  <a:prstClr val="white"/>
                </a:solidFill>
                <a:latin typeface="Calibri"/>
              </a:rPr>
              <a:t>✅</a:t>
            </a:r>
          </a:p>
          <a:p>
            <a:pPr algn="ctr" defTabSz="685800"/>
            <a:r>
              <a:rPr lang="en-US" sz="2400">
                <a:solidFill>
                  <a:prstClr val="white"/>
                </a:solidFill>
                <a:latin typeface="Calibri"/>
              </a:rPr>
              <a:t>❌</a:t>
            </a:r>
          </a:p>
          <a:p>
            <a:pPr algn="ctr" defTabSz="685800"/>
            <a:r>
              <a:rPr lang="en-US" sz="2400">
                <a:solidFill>
                  <a:prstClr val="white"/>
                </a:solidFill>
                <a:latin typeface="Calibri"/>
              </a:rPr>
              <a:t>✅</a:t>
            </a:r>
          </a:p>
        </p:txBody>
      </p:sp>
      <p:sp>
        <p:nvSpPr>
          <p:cNvPr id="38" name="TextBox 37">
            <a:extLst>
              <a:ext uri="{FF2B5EF4-FFF2-40B4-BE49-F238E27FC236}">
                <a16:creationId xmlns:a16="http://schemas.microsoft.com/office/drawing/2014/main" id="{89351309-EE35-0242-A6BF-F919A6D3F258}"/>
              </a:ext>
            </a:extLst>
          </p:cNvPr>
          <p:cNvSpPr txBox="1"/>
          <p:nvPr/>
        </p:nvSpPr>
        <p:spPr>
          <a:xfrm>
            <a:off x="1845534" y="2207293"/>
            <a:ext cx="530821" cy="300082"/>
          </a:xfrm>
          <a:prstGeom prst="rect">
            <a:avLst/>
          </a:prstGeom>
          <a:noFill/>
          <a:ln w="25400">
            <a:solidFill>
              <a:schemeClr val="accent1">
                <a:shade val="50000"/>
              </a:schemeClr>
            </a:solidFill>
            <a:prstDash val="sysDash"/>
          </a:ln>
        </p:spPr>
        <p:txBody>
          <a:bodyPr wrap="square" rtlCol="0">
            <a:spAutoFit/>
          </a:bodyPr>
          <a:lstStyle/>
          <a:p>
            <a:pPr defTabSz="685800"/>
            <a:endParaRPr lang="en-US" sz="1350">
              <a:solidFill>
                <a:prstClr val="black"/>
              </a:solidFill>
              <a:latin typeface="Calibri"/>
            </a:endParaRPr>
          </a:p>
        </p:txBody>
      </p:sp>
      <p:sp>
        <p:nvSpPr>
          <p:cNvPr id="39" name="Right Arrow 38">
            <a:extLst>
              <a:ext uri="{FF2B5EF4-FFF2-40B4-BE49-F238E27FC236}">
                <a16:creationId xmlns:a16="http://schemas.microsoft.com/office/drawing/2014/main" id="{3E73F2A3-0AAD-8E4E-BA4C-A9158BB5C3BE}"/>
              </a:ext>
            </a:extLst>
          </p:cNvPr>
          <p:cNvSpPr/>
          <p:nvPr/>
        </p:nvSpPr>
        <p:spPr>
          <a:xfrm>
            <a:off x="5093163" y="3996194"/>
            <a:ext cx="439537" cy="291929"/>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1350">
              <a:solidFill>
                <a:prstClr val="black"/>
              </a:solidFill>
              <a:latin typeface="Calibri"/>
            </a:endParaRPr>
          </a:p>
        </p:txBody>
      </p:sp>
      <p:sp>
        <p:nvSpPr>
          <p:cNvPr id="40" name="TextBox 39">
            <a:extLst>
              <a:ext uri="{FF2B5EF4-FFF2-40B4-BE49-F238E27FC236}">
                <a16:creationId xmlns:a16="http://schemas.microsoft.com/office/drawing/2014/main" id="{E24BECFB-B518-DC4C-9A3C-95352111263B}"/>
              </a:ext>
            </a:extLst>
          </p:cNvPr>
          <p:cNvSpPr txBox="1"/>
          <p:nvPr/>
        </p:nvSpPr>
        <p:spPr>
          <a:xfrm>
            <a:off x="4925336" y="3719194"/>
            <a:ext cx="726353" cy="300082"/>
          </a:xfrm>
          <a:prstGeom prst="rect">
            <a:avLst/>
          </a:prstGeom>
          <a:noFill/>
        </p:spPr>
        <p:txBody>
          <a:bodyPr wrap="none" rtlCol="0">
            <a:spAutoFit/>
          </a:bodyPr>
          <a:lstStyle/>
          <a:p>
            <a:pPr defTabSz="685800"/>
            <a:r>
              <a:rPr lang="en-US" sz="1350">
                <a:solidFill>
                  <a:prstClr val="black"/>
                </a:solidFill>
                <a:latin typeface="Calibri"/>
              </a:rPr>
              <a:t>Re-rank</a:t>
            </a:r>
          </a:p>
        </p:txBody>
      </p:sp>
      <p:grpSp>
        <p:nvGrpSpPr>
          <p:cNvPr id="42" name="Group 41">
            <a:extLst>
              <a:ext uri="{FF2B5EF4-FFF2-40B4-BE49-F238E27FC236}">
                <a16:creationId xmlns:a16="http://schemas.microsoft.com/office/drawing/2014/main" id="{6B1BE783-3B20-564C-85CC-2F7C46D7F35A}"/>
              </a:ext>
            </a:extLst>
          </p:cNvPr>
          <p:cNvGrpSpPr/>
          <p:nvPr/>
        </p:nvGrpSpPr>
        <p:grpSpPr>
          <a:xfrm>
            <a:off x="5680043" y="2195006"/>
            <a:ext cx="4431621" cy="3364127"/>
            <a:chOff x="6365101" y="1783672"/>
            <a:chExt cx="5908828" cy="4485503"/>
          </a:xfrm>
        </p:grpSpPr>
        <p:sp>
          <p:nvSpPr>
            <p:cNvPr id="7" name="Rectangle 6">
              <a:extLst>
                <a:ext uri="{FF2B5EF4-FFF2-40B4-BE49-F238E27FC236}">
                  <a16:creationId xmlns:a16="http://schemas.microsoft.com/office/drawing/2014/main" id="{CF3E7538-2816-8A4A-BC37-CC88ECB508EC}"/>
                </a:ext>
              </a:extLst>
            </p:cNvPr>
            <p:cNvSpPr/>
            <p:nvPr/>
          </p:nvSpPr>
          <p:spPr>
            <a:xfrm>
              <a:off x="11322459" y="1783672"/>
              <a:ext cx="951470" cy="448550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2400">
                <a:solidFill>
                  <a:prstClr val="white"/>
                </a:solidFill>
                <a:latin typeface="Calibri"/>
              </a:endParaRPr>
            </a:p>
          </p:txBody>
        </p:sp>
        <p:sp>
          <p:nvSpPr>
            <p:cNvPr id="41" name="TextBox 40">
              <a:extLst>
                <a:ext uri="{FF2B5EF4-FFF2-40B4-BE49-F238E27FC236}">
                  <a16:creationId xmlns:a16="http://schemas.microsoft.com/office/drawing/2014/main" id="{D10153E1-CC82-CF43-B644-491534DAB18E}"/>
                </a:ext>
              </a:extLst>
            </p:cNvPr>
            <p:cNvSpPr txBox="1"/>
            <p:nvPr/>
          </p:nvSpPr>
          <p:spPr>
            <a:xfrm>
              <a:off x="6365101" y="3159521"/>
              <a:ext cx="707761" cy="615553"/>
            </a:xfrm>
            <a:prstGeom prst="rect">
              <a:avLst/>
            </a:prstGeom>
            <a:noFill/>
            <a:ln w="25400">
              <a:solidFill>
                <a:schemeClr val="accent1">
                  <a:shade val="50000"/>
                </a:schemeClr>
              </a:solidFill>
              <a:prstDash val="sysDash"/>
            </a:ln>
          </p:spPr>
          <p:txBody>
            <a:bodyPr wrap="square" rtlCol="0">
              <a:spAutoFit/>
            </a:bodyPr>
            <a:lstStyle/>
            <a:p>
              <a:pPr defTabSz="685800"/>
              <a:endParaRPr lang="en-US" sz="2400">
                <a:solidFill>
                  <a:prstClr val="black"/>
                </a:solidFill>
                <a:latin typeface="Calibri"/>
              </a:endParaRPr>
            </a:p>
          </p:txBody>
        </p:sp>
      </p:grpSp>
      <p:sp>
        <p:nvSpPr>
          <p:cNvPr id="44" name="TextBox 43">
            <a:extLst>
              <a:ext uri="{FF2B5EF4-FFF2-40B4-BE49-F238E27FC236}">
                <a16:creationId xmlns:a16="http://schemas.microsoft.com/office/drawing/2014/main" id="{65F012B6-132B-5141-B9D1-839C5033E449}"/>
              </a:ext>
            </a:extLst>
          </p:cNvPr>
          <p:cNvSpPr txBox="1"/>
          <p:nvPr/>
        </p:nvSpPr>
        <p:spPr>
          <a:xfrm>
            <a:off x="2439556" y="2195006"/>
            <a:ext cx="2409213" cy="300082"/>
          </a:xfrm>
          <a:prstGeom prst="rect">
            <a:avLst/>
          </a:prstGeom>
          <a:noFill/>
        </p:spPr>
        <p:txBody>
          <a:bodyPr wrap="square" rtlCol="0">
            <a:spAutoFit/>
          </a:bodyPr>
          <a:lstStyle/>
          <a:p>
            <a:pPr defTabSz="685800"/>
            <a:r>
              <a:rPr lang="en-US" sz="1350">
                <a:solidFill>
                  <a:prstClr val="black"/>
                </a:solidFill>
                <a:latin typeface="Calibri"/>
              </a:rPr>
              <a:t>Select Bootstrap Sample</a:t>
            </a:r>
          </a:p>
        </p:txBody>
      </p:sp>
      <p:sp>
        <p:nvSpPr>
          <p:cNvPr id="45" name="Bent Arrow 44">
            <a:extLst>
              <a:ext uri="{FF2B5EF4-FFF2-40B4-BE49-F238E27FC236}">
                <a16:creationId xmlns:a16="http://schemas.microsoft.com/office/drawing/2014/main" id="{6B044689-87F4-B444-BD91-07D98A54B57B}"/>
              </a:ext>
            </a:extLst>
          </p:cNvPr>
          <p:cNvSpPr/>
          <p:nvPr/>
        </p:nvSpPr>
        <p:spPr>
          <a:xfrm rot="5400000">
            <a:off x="6383960" y="3344929"/>
            <a:ext cx="520064" cy="602643"/>
          </a:xfrm>
          <a:prstGeom prst="bentArrow">
            <a:avLst>
              <a:gd name="adj1" fmla="val 25000"/>
              <a:gd name="adj2" fmla="val 30182"/>
              <a:gd name="adj3" fmla="val 25000"/>
              <a:gd name="adj4" fmla="val 46554"/>
            </a:avLst>
          </a:prstGeom>
          <a:solidFill>
            <a:schemeClr val="bg2"/>
          </a:solidFill>
          <a:ln w="12700" cap="fla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1350">
              <a:solidFill>
                <a:prstClr val="black"/>
              </a:solidFill>
              <a:latin typeface="Calibri"/>
            </a:endParaRPr>
          </a:p>
        </p:txBody>
      </p:sp>
      <p:sp>
        <p:nvSpPr>
          <p:cNvPr id="46" name="Snip and Round Single Corner Rectangle 45">
            <a:extLst>
              <a:ext uri="{FF2B5EF4-FFF2-40B4-BE49-F238E27FC236}">
                <a16:creationId xmlns:a16="http://schemas.microsoft.com/office/drawing/2014/main" id="{625F9B85-BCBF-4C4C-BF76-FF8918A58ED9}"/>
              </a:ext>
            </a:extLst>
          </p:cNvPr>
          <p:cNvSpPr/>
          <p:nvPr/>
        </p:nvSpPr>
        <p:spPr>
          <a:xfrm>
            <a:off x="6342672" y="3952392"/>
            <a:ext cx="896716" cy="1214841"/>
          </a:xfrm>
          <a:prstGeom prst="snip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350">
                <a:solidFill>
                  <a:prstClr val="black"/>
                </a:solidFill>
                <a:latin typeface="Calibri"/>
              </a:rPr>
              <a:t>Review Flight</a:t>
            </a:r>
          </a:p>
        </p:txBody>
      </p:sp>
      <p:sp>
        <p:nvSpPr>
          <p:cNvPr id="47" name="Right Arrow 46">
            <a:extLst>
              <a:ext uri="{FF2B5EF4-FFF2-40B4-BE49-F238E27FC236}">
                <a16:creationId xmlns:a16="http://schemas.microsoft.com/office/drawing/2014/main" id="{1B5D0E83-7933-344B-98CD-601727343B49}"/>
              </a:ext>
            </a:extLst>
          </p:cNvPr>
          <p:cNvSpPr/>
          <p:nvPr/>
        </p:nvSpPr>
        <p:spPr>
          <a:xfrm>
            <a:off x="7282576" y="4413848"/>
            <a:ext cx="306302" cy="291929"/>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1350">
              <a:solidFill>
                <a:prstClr val="black"/>
              </a:solidFill>
              <a:latin typeface="Calibri"/>
            </a:endParaRPr>
          </a:p>
        </p:txBody>
      </p:sp>
      <p:sp>
        <p:nvSpPr>
          <p:cNvPr id="48" name="Oval 47">
            <a:extLst>
              <a:ext uri="{FF2B5EF4-FFF2-40B4-BE49-F238E27FC236}">
                <a16:creationId xmlns:a16="http://schemas.microsoft.com/office/drawing/2014/main" id="{6D71E673-0EE3-364B-A6CA-BC7D02FA1665}"/>
              </a:ext>
            </a:extLst>
          </p:cNvPr>
          <p:cNvSpPr>
            <a:spLocks noChangeAspect="1"/>
          </p:cNvSpPr>
          <p:nvPr/>
        </p:nvSpPr>
        <p:spPr>
          <a:xfrm>
            <a:off x="7629137" y="3952392"/>
            <a:ext cx="1270807" cy="1206231"/>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350">
                <a:solidFill>
                  <a:prstClr val="black"/>
                </a:solidFill>
                <a:latin typeface="Calibri"/>
              </a:rPr>
              <a:t>Update</a:t>
            </a:r>
          </a:p>
          <a:p>
            <a:pPr defTabSz="685800"/>
            <a:r>
              <a:rPr lang="en-US" sz="1350">
                <a:solidFill>
                  <a:prstClr val="black"/>
                </a:solidFill>
                <a:latin typeface="Calibri"/>
              </a:rPr>
              <a:t>Classifier</a:t>
            </a:r>
          </a:p>
        </p:txBody>
      </p:sp>
      <p:sp>
        <p:nvSpPr>
          <p:cNvPr id="50" name="TextBox 49">
            <a:extLst>
              <a:ext uri="{FF2B5EF4-FFF2-40B4-BE49-F238E27FC236}">
                <a16:creationId xmlns:a16="http://schemas.microsoft.com/office/drawing/2014/main" id="{46EE749A-0F80-0E41-9006-B05ADC1CC1AA}"/>
              </a:ext>
            </a:extLst>
          </p:cNvPr>
          <p:cNvSpPr txBox="1"/>
          <p:nvPr/>
        </p:nvSpPr>
        <p:spPr>
          <a:xfrm>
            <a:off x="7624832" y="2078995"/>
            <a:ext cx="726353" cy="300082"/>
          </a:xfrm>
          <a:prstGeom prst="rect">
            <a:avLst/>
          </a:prstGeom>
          <a:noFill/>
        </p:spPr>
        <p:txBody>
          <a:bodyPr wrap="none" rtlCol="0">
            <a:spAutoFit/>
          </a:bodyPr>
          <a:lstStyle/>
          <a:p>
            <a:pPr defTabSz="685800"/>
            <a:r>
              <a:rPr lang="en-US" sz="1350">
                <a:solidFill>
                  <a:prstClr val="black"/>
                </a:solidFill>
                <a:latin typeface="Calibri"/>
              </a:rPr>
              <a:t>Re-rank</a:t>
            </a:r>
          </a:p>
        </p:txBody>
      </p:sp>
      <p:sp>
        <p:nvSpPr>
          <p:cNvPr id="56" name="Rectangle 55">
            <a:extLst>
              <a:ext uri="{FF2B5EF4-FFF2-40B4-BE49-F238E27FC236}">
                <a16:creationId xmlns:a16="http://schemas.microsoft.com/office/drawing/2014/main" id="{F10BDD88-B90B-3D4C-A94A-B59C4E624CE2}"/>
              </a:ext>
            </a:extLst>
          </p:cNvPr>
          <p:cNvSpPr/>
          <p:nvPr/>
        </p:nvSpPr>
        <p:spPr>
          <a:xfrm>
            <a:off x="5582453" y="2224218"/>
            <a:ext cx="713603" cy="336412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2400">
              <a:solidFill>
                <a:prstClr val="white"/>
              </a:solidFill>
              <a:latin typeface="Calibri"/>
            </a:endParaRPr>
          </a:p>
        </p:txBody>
      </p:sp>
      <p:sp>
        <p:nvSpPr>
          <p:cNvPr id="57" name="TextBox 56">
            <a:extLst>
              <a:ext uri="{FF2B5EF4-FFF2-40B4-BE49-F238E27FC236}">
                <a16:creationId xmlns:a16="http://schemas.microsoft.com/office/drawing/2014/main" id="{9C8CFB42-6450-374F-970C-EA22BC4DAB93}"/>
              </a:ext>
            </a:extLst>
          </p:cNvPr>
          <p:cNvSpPr txBox="1"/>
          <p:nvPr/>
        </p:nvSpPr>
        <p:spPr>
          <a:xfrm>
            <a:off x="5719258" y="2250741"/>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58" name="TextBox 57">
            <a:extLst>
              <a:ext uri="{FF2B5EF4-FFF2-40B4-BE49-F238E27FC236}">
                <a16:creationId xmlns:a16="http://schemas.microsoft.com/office/drawing/2014/main" id="{D0DBDCE1-242D-A044-B9B6-4F33B1265B23}"/>
              </a:ext>
            </a:extLst>
          </p:cNvPr>
          <p:cNvSpPr txBox="1"/>
          <p:nvPr/>
        </p:nvSpPr>
        <p:spPr>
          <a:xfrm>
            <a:off x="5718036" y="2573985"/>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59" name="TextBox 58">
            <a:extLst>
              <a:ext uri="{FF2B5EF4-FFF2-40B4-BE49-F238E27FC236}">
                <a16:creationId xmlns:a16="http://schemas.microsoft.com/office/drawing/2014/main" id="{2C0C71FD-4354-3449-8EEC-6D38B3788F53}"/>
              </a:ext>
            </a:extLst>
          </p:cNvPr>
          <p:cNvSpPr txBox="1"/>
          <p:nvPr/>
        </p:nvSpPr>
        <p:spPr>
          <a:xfrm>
            <a:off x="5714876" y="2910529"/>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60" name="TextBox 59">
            <a:extLst>
              <a:ext uri="{FF2B5EF4-FFF2-40B4-BE49-F238E27FC236}">
                <a16:creationId xmlns:a16="http://schemas.microsoft.com/office/drawing/2014/main" id="{5EBDDA89-7EA3-FC4B-808A-99B4ED05A75A}"/>
              </a:ext>
            </a:extLst>
          </p:cNvPr>
          <p:cNvSpPr txBox="1"/>
          <p:nvPr/>
        </p:nvSpPr>
        <p:spPr>
          <a:xfrm>
            <a:off x="5713157" y="3285840"/>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61" name="TextBox 60">
            <a:extLst>
              <a:ext uri="{FF2B5EF4-FFF2-40B4-BE49-F238E27FC236}">
                <a16:creationId xmlns:a16="http://schemas.microsoft.com/office/drawing/2014/main" id="{2EA320B1-C44C-4749-A7C1-5AADDF86E1F1}"/>
              </a:ext>
            </a:extLst>
          </p:cNvPr>
          <p:cNvSpPr txBox="1"/>
          <p:nvPr/>
        </p:nvSpPr>
        <p:spPr>
          <a:xfrm>
            <a:off x="5713157" y="3624543"/>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62" name="TextBox 61">
            <a:extLst>
              <a:ext uri="{FF2B5EF4-FFF2-40B4-BE49-F238E27FC236}">
                <a16:creationId xmlns:a16="http://schemas.microsoft.com/office/drawing/2014/main" id="{187C129F-AF6C-5445-887B-9079CCD41D19}"/>
              </a:ext>
            </a:extLst>
          </p:cNvPr>
          <p:cNvSpPr txBox="1"/>
          <p:nvPr/>
        </p:nvSpPr>
        <p:spPr>
          <a:xfrm>
            <a:off x="5711907" y="4004081"/>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63" name="TextBox 62">
            <a:extLst>
              <a:ext uri="{FF2B5EF4-FFF2-40B4-BE49-F238E27FC236}">
                <a16:creationId xmlns:a16="http://schemas.microsoft.com/office/drawing/2014/main" id="{B05C62E6-6B14-DB4B-9E2D-11E1CA1B7CE2}"/>
              </a:ext>
            </a:extLst>
          </p:cNvPr>
          <p:cNvSpPr txBox="1"/>
          <p:nvPr/>
        </p:nvSpPr>
        <p:spPr>
          <a:xfrm>
            <a:off x="5711907" y="4393138"/>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64" name="TextBox 63">
            <a:extLst>
              <a:ext uri="{FF2B5EF4-FFF2-40B4-BE49-F238E27FC236}">
                <a16:creationId xmlns:a16="http://schemas.microsoft.com/office/drawing/2014/main" id="{79616917-96DC-0541-AB32-4B32FBA63308}"/>
              </a:ext>
            </a:extLst>
          </p:cNvPr>
          <p:cNvSpPr txBox="1"/>
          <p:nvPr/>
        </p:nvSpPr>
        <p:spPr>
          <a:xfrm>
            <a:off x="5731768" y="4786043"/>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65" name="TextBox 64">
            <a:extLst>
              <a:ext uri="{FF2B5EF4-FFF2-40B4-BE49-F238E27FC236}">
                <a16:creationId xmlns:a16="http://schemas.microsoft.com/office/drawing/2014/main" id="{58BFC284-A891-AE42-9C07-2B156CC8CE39}"/>
              </a:ext>
            </a:extLst>
          </p:cNvPr>
          <p:cNvSpPr txBox="1"/>
          <p:nvPr/>
        </p:nvSpPr>
        <p:spPr>
          <a:xfrm>
            <a:off x="5731768" y="5152404"/>
            <a:ext cx="415575" cy="461665"/>
          </a:xfrm>
          <a:prstGeom prst="rect">
            <a:avLst/>
          </a:prstGeom>
          <a:noFill/>
        </p:spPr>
        <p:txBody>
          <a:bodyPr wrap="square" rtlCol="0">
            <a:spAutoFit/>
          </a:bodyPr>
          <a:lstStyle/>
          <a:p>
            <a:pPr defTabSz="685800"/>
            <a:r>
              <a:rPr lang="en-US" sz="2400">
                <a:solidFill>
                  <a:prstClr val="black"/>
                </a:solidFill>
                <a:latin typeface="Calibri"/>
              </a:rPr>
              <a:t>❌</a:t>
            </a:r>
          </a:p>
        </p:txBody>
      </p:sp>
      <p:sp>
        <p:nvSpPr>
          <p:cNvPr id="67" name="Bent-Up Arrow 66">
            <a:extLst>
              <a:ext uri="{FF2B5EF4-FFF2-40B4-BE49-F238E27FC236}">
                <a16:creationId xmlns:a16="http://schemas.microsoft.com/office/drawing/2014/main" id="{C2325528-507F-3C43-88C0-DC9352F48348}"/>
              </a:ext>
            </a:extLst>
          </p:cNvPr>
          <p:cNvSpPr/>
          <p:nvPr/>
        </p:nvSpPr>
        <p:spPr>
          <a:xfrm rot="16200000">
            <a:off x="6498200" y="2055186"/>
            <a:ext cx="1728174" cy="2066234"/>
          </a:xfrm>
          <a:prstGeom prst="bentUpArrow">
            <a:avLst>
              <a:gd name="adj1" fmla="val 14808"/>
              <a:gd name="adj2" fmla="val 13411"/>
              <a:gd name="adj3" fmla="val 25487"/>
            </a:avLst>
          </a:prstGeom>
          <a:solidFill>
            <a:schemeClr val="bg2"/>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1350">
              <a:solidFill>
                <a:prstClr val="white"/>
              </a:solidFill>
              <a:latin typeface="Calibri"/>
            </a:endParaRPr>
          </a:p>
        </p:txBody>
      </p:sp>
      <p:sp>
        <p:nvSpPr>
          <p:cNvPr id="34" name="object 18">
            <a:extLst>
              <a:ext uri="{FF2B5EF4-FFF2-40B4-BE49-F238E27FC236}">
                <a16:creationId xmlns:a16="http://schemas.microsoft.com/office/drawing/2014/main" id="{4B5C5DFE-813B-ED4D-859A-C2FFFFA20F2D}"/>
              </a:ext>
            </a:extLst>
          </p:cNvPr>
          <p:cNvSpPr/>
          <p:nvPr/>
        </p:nvSpPr>
        <p:spPr>
          <a:xfrm>
            <a:off x="9522794" y="4665311"/>
            <a:ext cx="1269997" cy="1279522"/>
          </a:xfrm>
          <a:prstGeom prst="rect">
            <a:avLst/>
          </a:prstGeom>
          <a:blipFill>
            <a:blip r:embed="rId2" cstate="print"/>
            <a:stretch>
              <a:fillRect/>
            </a:stretch>
          </a:blipFill>
        </p:spPr>
        <p:txBody>
          <a:bodyPr wrap="square" lIns="0" tIns="0" rIns="0" bIns="0" rtlCol="0"/>
          <a:lstStyle/>
          <a:p>
            <a:pPr defTabSz="685800"/>
            <a:endParaRPr sz="1350">
              <a:solidFill>
                <a:prstClr val="black"/>
              </a:solidFill>
              <a:latin typeface="Calibri"/>
            </a:endParaRPr>
          </a:p>
        </p:txBody>
      </p:sp>
      <p:sp>
        <p:nvSpPr>
          <p:cNvPr id="43" name="Bent-Up Arrow 42">
            <a:extLst>
              <a:ext uri="{FF2B5EF4-FFF2-40B4-BE49-F238E27FC236}">
                <a16:creationId xmlns:a16="http://schemas.microsoft.com/office/drawing/2014/main" id="{46D2FEFC-BDF1-6D46-A475-7049BAA4528B}"/>
              </a:ext>
            </a:extLst>
          </p:cNvPr>
          <p:cNvSpPr/>
          <p:nvPr/>
        </p:nvSpPr>
        <p:spPr>
          <a:xfrm flipH="1">
            <a:off x="6705731" y="5167232"/>
            <a:ext cx="1894931" cy="559674"/>
          </a:xfrm>
          <a:prstGeom prst="bentUpArrow">
            <a:avLst>
              <a:gd name="adj1" fmla="val 14808"/>
              <a:gd name="adj2" fmla="val 13411"/>
              <a:gd name="adj3" fmla="val 25487"/>
            </a:avLst>
          </a:prstGeom>
          <a:solidFill>
            <a:schemeClr val="bg2"/>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sz="1350">
              <a:solidFill>
                <a:prstClr val="white"/>
              </a:solidFill>
              <a:latin typeface="Calibri"/>
            </a:endParaRPr>
          </a:p>
        </p:txBody>
      </p:sp>
      <p:sp>
        <p:nvSpPr>
          <p:cNvPr id="3" name="Rounded Rectangle 2">
            <a:extLst>
              <a:ext uri="{FF2B5EF4-FFF2-40B4-BE49-F238E27FC236}">
                <a16:creationId xmlns:a16="http://schemas.microsoft.com/office/drawing/2014/main" id="{7622CFDA-030A-5F4E-A8EF-1642DFB432DD}"/>
              </a:ext>
            </a:extLst>
          </p:cNvPr>
          <p:cNvSpPr/>
          <p:nvPr/>
        </p:nvSpPr>
        <p:spPr>
          <a:xfrm>
            <a:off x="8557612" y="5156708"/>
            <a:ext cx="1041793" cy="788125"/>
          </a:xfrm>
          <a:prstGeom prst="round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en-US" sz="1350">
                <a:solidFill>
                  <a:prstClr val="black"/>
                </a:solidFill>
                <a:latin typeface="Calibri"/>
              </a:rPr>
              <a:t>Annotator</a:t>
            </a:r>
          </a:p>
          <a:p>
            <a:pPr defTabSz="685800"/>
            <a:r>
              <a:rPr lang="en-US" sz="1350">
                <a:solidFill>
                  <a:prstClr val="black"/>
                </a:solidFill>
                <a:latin typeface="Calibri"/>
              </a:rPr>
              <a:t>Interface</a:t>
            </a:r>
          </a:p>
        </p:txBody>
      </p:sp>
      <p:sp>
        <p:nvSpPr>
          <p:cNvPr id="4" name="Slide Number Placeholder 3">
            <a:extLst>
              <a:ext uri="{FF2B5EF4-FFF2-40B4-BE49-F238E27FC236}">
                <a16:creationId xmlns:a16="http://schemas.microsoft.com/office/drawing/2014/main" id="{56732972-16FB-92BE-5F39-755583B7A86C}"/>
              </a:ext>
            </a:extLst>
          </p:cNvPr>
          <p:cNvSpPr>
            <a:spLocks noGrp="1"/>
          </p:cNvSpPr>
          <p:nvPr>
            <p:ph type="sldNum" sz="quarter" idx="12"/>
          </p:nvPr>
        </p:nvSpPr>
        <p:spPr/>
        <p:txBody>
          <a:bodyPr/>
          <a:lstStyle/>
          <a:p>
            <a:fld id="{4F721D84-F6D2-3543-9891-5E083154C075}" type="slidenum">
              <a:rPr lang="en-US" smtClean="0"/>
              <a:t>13</a:t>
            </a:fld>
            <a:endParaRPr lang="en-US"/>
          </a:p>
        </p:txBody>
      </p:sp>
    </p:spTree>
    <p:extLst>
      <p:ext uri="{BB962C8B-B14F-4D97-AF65-F5344CB8AC3E}">
        <p14:creationId xmlns:p14="http://schemas.microsoft.com/office/powerpoint/2010/main" val="12128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mph" presetSubtype="2" fill="hold" nodeType="withEffect">
                                  <p:stCondLst>
                                    <p:cond delay="0"/>
                                  </p:stCondLst>
                                  <p:childTnLst>
                                    <p:animClr clrSpc="rgb" dir="cw">
                                      <p:cBhvr>
                                        <p:cTn id="8" dur="500" fill="hold"/>
                                        <p:tgtEl>
                                          <p:spTgt spid="33"/>
                                        </p:tgtEl>
                                        <p:attrNameLst>
                                          <p:attrName>fillcolor</p:attrName>
                                        </p:attrNameLst>
                                      </p:cBhvr>
                                      <p:to>
                                        <a:schemeClr val="accent2"/>
                                      </p:to>
                                    </p:animClr>
                                    <p:set>
                                      <p:cBhvr>
                                        <p:cTn id="9" dur="500" fill="hold"/>
                                        <p:tgtEl>
                                          <p:spTgt spid="33"/>
                                        </p:tgtEl>
                                        <p:attrNameLst>
                                          <p:attrName>fill.type</p:attrName>
                                        </p:attrNameLst>
                                      </p:cBhvr>
                                      <p:to>
                                        <p:strVal val="solid"/>
                                      </p:to>
                                    </p:set>
                                    <p:set>
                                      <p:cBhvr>
                                        <p:cTn id="10" dur="500" fill="hold"/>
                                        <p:tgtEl>
                                          <p:spTgt spid="33"/>
                                        </p:tgtEl>
                                        <p:attrNameLst>
                                          <p:attrName>fill.on</p:attrName>
                                        </p:attrNameLst>
                                      </p:cBhvr>
                                      <p:to>
                                        <p:strVal val="true"/>
                                      </p:to>
                                    </p:set>
                                  </p:childTnLst>
                                </p:cTn>
                              </p:par>
                            </p:childTnLst>
                          </p:cTn>
                        </p:par>
                        <p:par>
                          <p:cTn id="11" fill="hold">
                            <p:stCondLst>
                              <p:cond delay="500"/>
                            </p:stCondLst>
                            <p:childTnLst>
                              <p:par>
                                <p:cTn id="12" presetID="1" presetClass="emph" presetSubtype="2" fill="hold" nodeType="afterEffect">
                                  <p:stCondLst>
                                    <p:cond delay="0"/>
                                  </p:stCondLst>
                                  <p:childTnLst>
                                    <p:animClr clrSpc="rgb" dir="cw">
                                      <p:cBhvr>
                                        <p:cTn id="13" dur="500" fill="hold"/>
                                        <p:tgtEl>
                                          <p:spTgt spid="36"/>
                                        </p:tgtEl>
                                        <p:attrNameLst>
                                          <p:attrName>fillcolor</p:attrName>
                                        </p:attrNameLst>
                                      </p:cBhvr>
                                      <p:to>
                                        <a:schemeClr val="accent2"/>
                                      </p:to>
                                    </p:animClr>
                                    <p:set>
                                      <p:cBhvr>
                                        <p:cTn id="14" dur="500" fill="hold"/>
                                        <p:tgtEl>
                                          <p:spTgt spid="36"/>
                                        </p:tgtEl>
                                        <p:attrNameLst>
                                          <p:attrName>fill.type</p:attrName>
                                        </p:attrNameLst>
                                      </p:cBhvr>
                                      <p:to>
                                        <p:strVal val="solid"/>
                                      </p:to>
                                    </p:set>
                                    <p:set>
                                      <p:cBhvr>
                                        <p:cTn id="15" dur="500" fill="hold"/>
                                        <p:tgtEl>
                                          <p:spTgt spid="36"/>
                                        </p:tgtEl>
                                        <p:attrNameLst>
                                          <p:attrName>fill.on</p:attrName>
                                        </p:attrNameLst>
                                      </p:cBhvr>
                                      <p:to>
                                        <p:strVal val="true"/>
                                      </p:to>
                                    </p:set>
                                  </p:childTnLst>
                                </p:cTn>
                              </p:par>
                            </p:childTnLst>
                          </p:cTn>
                        </p:par>
                        <p:par>
                          <p:cTn id="16" fill="hold">
                            <p:stCondLst>
                              <p:cond delay="1000"/>
                            </p:stCondLst>
                            <p:childTnLst>
                              <p:par>
                                <p:cTn id="17" presetID="1" presetClass="emph" presetSubtype="2" fill="hold" nodeType="afterEffect">
                                  <p:stCondLst>
                                    <p:cond delay="0"/>
                                  </p:stCondLst>
                                  <p:childTnLst>
                                    <p:animClr clrSpc="rgb" dir="cw">
                                      <p:cBhvr>
                                        <p:cTn id="18" dur="500" fill="hold"/>
                                        <p:tgtEl>
                                          <p:spTgt spid="37"/>
                                        </p:tgtEl>
                                        <p:attrNameLst>
                                          <p:attrName>fillcolor</p:attrName>
                                        </p:attrNameLst>
                                      </p:cBhvr>
                                      <p:to>
                                        <a:schemeClr val="accent2"/>
                                      </p:to>
                                    </p:animClr>
                                    <p:set>
                                      <p:cBhvr>
                                        <p:cTn id="19" dur="500" fill="hold"/>
                                        <p:tgtEl>
                                          <p:spTgt spid="37"/>
                                        </p:tgtEl>
                                        <p:attrNameLst>
                                          <p:attrName>fill.type</p:attrName>
                                        </p:attrNameLst>
                                      </p:cBhvr>
                                      <p:to>
                                        <p:strVal val="solid"/>
                                      </p:to>
                                    </p:set>
                                    <p:set>
                                      <p:cBhvr>
                                        <p:cTn id="20" dur="500" fill="hold"/>
                                        <p:tgtEl>
                                          <p:spTgt spid="37"/>
                                        </p:tgtEl>
                                        <p:attrNameLst>
                                          <p:attrName>fill.on</p:attrName>
                                        </p:attrNameLst>
                                      </p:cBhvr>
                                      <p:to>
                                        <p:strVal val="true"/>
                                      </p:to>
                                    </p:set>
                                  </p:childTnLst>
                                </p:cTn>
                              </p:par>
                            </p:childTnLst>
                          </p:cTn>
                        </p:par>
                        <p:par>
                          <p:cTn id="21" fill="hold">
                            <p:stCondLst>
                              <p:cond delay="1500"/>
                            </p:stCondLst>
                            <p:childTnLst>
                              <p:par>
                                <p:cTn id="22" presetID="1" presetClass="emph" presetSubtype="2" fill="hold" nodeType="afterEffect">
                                  <p:stCondLst>
                                    <p:cond delay="0"/>
                                  </p:stCondLst>
                                  <p:childTnLst>
                                    <p:animClr clrSpc="rgb" dir="cw">
                                      <p:cBhvr>
                                        <p:cTn id="23" dur="500" fill="hold"/>
                                        <p:tgtEl>
                                          <p:spTgt spid="11"/>
                                        </p:tgtEl>
                                        <p:attrNameLst>
                                          <p:attrName>fillcolor</p:attrName>
                                        </p:attrNameLst>
                                      </p:cBhvr>
                                      <p:to>
                                        <a:schemeClr val="accent2"/>
                                      </p:to>
                                    </p:animClr>
                                    <p:set>
                                      <p:cBhvr>
                                        <p:cTn id="24" dur="500" fill="hold"/>
                                        <p:tgtEl>
                                          <p:spTgt spid="11"/>
                                        </p:tgtEl>
                                        <p:attrNameLst>
                                          <p:attrName>fill.type</p:attrName>
                                        </p:attrNameLst>
                                      </p:cBhvr>
                                      <p:to>
                                        <p:strVal val="solid"/>
                                      </p:to>
                                    </p:set>
                                    <p:set>
                                      <p:cBhvr>
                                        <p:cTn id="25" dur="500" fill="hold"/>
                                        <p:tgtEl>
                                          <p:spTgt spid="11"/>
                                        </p:tgtEl>
                                        <p:attrNameLst>
                                          <p:attrName>fill.on</p:attrName>
                                        </p:attrNameLst>
                                      </p:cBhvr>
                                      <p:to>
                                        <p:strVal val="true"/>
                                      </p:to>
                                    </p:set>
                                  </p:childTnLst>
                                </p:cTn>
                              </p:par>
                            </p:childTnLst>
                          </p:cTn>
                        </p:par>
                        <p:par>
                          <p:cTn id="26" fill="hold">
                            <p:stCondLst>
                              <p:cond delay="2000"/>
                            </p:stCondLst>
                            <p:childTnLst>
                              <p:par>
                                <p:cTn id="27" presetID="1" presetClass="emph" presetSubtype="2" fill="hold" nodeType="afterEffect">
                                  <p:stCondLst>
                                    <p:cond delay="0"/>
                                  </p:stCondLst>
                                  <p:childTnLst>
                                    <p:animClr clrSpc="rgb" dir="cw">
                                      <p:cBhvr>
                                        <p:cTn id="28" dur="500" fill="hold"/>
                                        <p:tgtEl>
                                          <p:spTgt spid="39"/>
                                        </p:tgtEl>
                                        <p:attrNameLst>
                                          <p:attrName>fillcolor</p:attrName>
                                        </p:attrNameLst>
                                      </p:cBhvr>
                                      <p:to>
                                        <a:schemeClr val="accent2"/>
                                      </p:to>
                                    </p:animClr>
                                    <p:set>
                                      <p:cBhvr>
                                        <p:cTn id="29" dur="500" fill="hold"/>
                                        <p:tgtEl>
                                          <p:spTgt spid="39"/>
                                        </p:tgtEl>
                                        <p:attrNameLst>
                                          <p:attrName>fill.type</p:attrName>
                                        </p:attrNameLst>
                                      </p:cBhvr>
                                      <p:to>
                                        <p:strVal val="solid"/>
                                      </p:to>
                                    </p:set>
                                    <p:set>
                                      <p:cBhvr>
                                        <p:cTn id="30" dur="500" fill="hold"/>
                                        <p:tgtEl>
                                          <p:spTgt spid="39"/>
                                        </p:tgtEl>
                                        <p:attrNameLst>
                                          <p:attrName>fill.on</p:attrName>
                                        </p:attrNameLst>
                                      </p:cBhvr>
                                      <p:to>
                                        <p:strVal val="true"/>
                                      </p:to>
                                    </p:set>
                                  </p:childTnLst>
                                </p:cTn>
                              </p:par>
                            </p:childTnLst>
                          </p:cTn>
                        </p:par>
                        <p:par>
                          <p:cTn id="31" fill="hold">
                            <p:stCondLst>
                              <p:cond delay="2500"/>
                            </p:stCondLst>
                            <p:childTnLst>
                              <p:par>
                                <p:cTn id="32" presetID="1" presetClass="emph" presetSubtype="2" fill="hold" nodeType="afterEffect">
                                  <p:stCondLst>
                                    <p:cond delay="0"/>
                                  </p:stCondLst>
                                  <p:childTnLst>
                                    <p:animClr clrSpc="rgb" dir="cw">
                                      <p:cBhvr>
                                        <p:cTn id="33" dur="500" fill="hold"/>
                                        <p:tgtEl>
                                          <p:spTgt spid="33"/>
                                        </p:tgtEl>
                                        <p:attrNameLst>
                                          <p:attrName>fillcolor</p:attrName>
                                        </p:attrNameLst>
                                      </p:cBhvr>
                                      <p:to>
                                        <a:schemeClr val="bg2"/>
                                      </p:to>
                                    </p:animClr>
                                    <p:set>
                                      <p:cBhvr>
                                        <p:cTn id="34" dur="500" fill="hold"/>
                                        <p:tgtEl>
                                          <p:spTgt spid="33"/>
                                        </p:tgtEl>
                                        <p:attrNameLst>
                                          <p:attrName>fill.type</p:attrName>
                                        </p:attrNameLst>
                                      </p:cBhvr>
                                      <p:to>
                                        <p:strVal val="solid"/>
                                      </p:to>
                                    </p:set>
                                    <p:set>
                                      <p:cBhvr>
                                        <p:cTn id="35" dur="500" fill="hold"/>
                                        <p:tgtEl>
                                          <p:spTgt spid="33"/>
                                        </p:tgtEl>
                                        <p:attrNameLst>
                                          <p:attrName>fill.on</p:attrName>
                                        </p:attrNameLst>
                                      </p:cBhvr>
                                      <p:to>
                                        <p:strVal val="true"/>
                                      </p:to>
                                    </p:set>
                                  </p:childTnLst>
                                </p:cTn>
                              </p:par>
                              <p:par>
                                <p:cTn id="36" presetID="1" presetClass="emph" presetSubtype="2" fill="hold" nodeType="withEffect">
                                  <p:stCondLst>
                                    <p:cond delay="0"/>
                                  </p:stCondLst>
                                  <p:childTnLst>
                                    <p:animClr clrSpc="rgb" dir="cw">
                                      <p:cBhvr>
                                        <p:cTn id="37" dur="500" fill="hold"/>
                                        <p:tgtEl>
                                          <p:spTgt spid="36"/>
                                        </p:tgtEl>
                                        <p:attrNameLst>
                                          <p:attrName>fillcolor</p:attrName>
                                        </p:attrNameLst>
                                      </p:cBhvr>
                                      <p:to>
                                        <a:schemeClr val="bg2"/>
                                      </p:to>
                                    </p:animClr>
                                    <p:set>
                                      <p:cBhvr>
                                        <p:cTn id="38" dur="500" fill="hold"/>
                                        <p:tgtEl>
                                          <p:spTgt spid="36"/>
                                        </p:tgtEl>
                                        <p:attrNameLst>
                                          <p:attrName>fill.type</p:attrName>
                                        </p:attrNameLst>
                                      </p:cBhvr>
                                      <p:to>
                                        <p:strVal val="solid"/>
                                      </p:to>
                                    </p:set>
                                    <p:set>
                                      <p:cBhvr>
                                        <p:cTn id="39" dur="500" fill="hold"/>
                                        <p:tgtEl>
                                          <p:spTgt spid="36"/>
                                        </p:tgtEl>
                                        <p:attrNameLst>
                                          <p:attrName>fill.on</p:attrName>
                                        </p:attrNameLst>
                                      </p:cBhvr>
                                      <p:to>
                                        <p:strVal val="true"/>
                                      </p:to>
                                    </p:set>
                                  </p:childTnLst>
                                </p:cTn>
                              </p:par>
                              <p:par>
                                <p:cTn id="40" presetID="1" presetClass="emph" presetSubtype="2" fill="hold" nodeType="withEffect">
                                  <p:stCondLst>
                                    <p:cond delay="0"/>
                                  </p:stCondLst>
                                  <p:childTnLst>
                                    <p:animClr clrSpc="rgb" dir="cw">
                                      <p:cBhvr>
                                        <p:cTn id="41" dur="500" fill="hold"/>
                                        <p:tgtEl>
                                          <p:spTgt spid="37"/>
                                        </p:tgtEl>
                                        <p:attrNameLst>
                                          <p:attrName>fillcolor</p:attrName>
                                        </p:attrNameLst>
                                      </p:cBhvr>
                                      <p:to>
                                        <a:schemeClr val="bg2"/>
                                      </p:to>
                                    </p:animClr>
                                    <p:set>
                                      <p:cBhvr>
                                        <p:cTn id="42" dur="500" fill="hold"/>
                                        <p:tgtEl>
                                          <p:spTgt spid="37"/>
                                        </p:tgtEl>
                                        <p:attrNameLst>
                                          <p:attrName>fill.type</p:attrName>
                                        </p:attrNameLst>
                                      </p:cBhvr>
                                      <p:to>
                                        <p:strVal val="solid"/>
                                      </p:to>
                                    </p:set>
                                    <p:set>
                                      <p:cBhvr>
                                        <p:cTn id="43" dur="500" fill="hold"/>
                                        <p:tgtEl>
                                          <p:spTgt spid="37"/>
                                        </p:tgtEl>
                                        <p:attrNameLst>
                                          <p:attrName>fill.on</p:attrName>
                                        </p:attrNameLst>
                                      </p:cBhvr>
                                      <p:to>
                                        <p:strVal val="true"/>
                                      </p:to>
                                    </p:set>
                                  </p:childTnLst>
                                </p:cTn>
                              </p:par>
                              <p:par>
                                <p:cTn id="44" presetID="1" presetClass="emph" presetSubtype="2" fill="hold" nodeType="withEffect">
                                  <p:stCondLst>
                                    <p:cond delay="0"/>
                                  </p:stCondLst>
                                  <p:childTnLst>
                                    <p:animClr clrSpc="rgb" dir="cw">
                                      <p:cBhvr>
                                        <p:cTn id="45" dur="500" fill="hold"/>
                                        <p:tgtEl>
                                          <p:spTgt spid="11"/>
                                        </p:tgtEl>
                                        <p:attrNameLst>
                                          <p:attrName>fillcolor</p:attrName>
                                        </p:attrNameLst>
                                      </p:cBhvr>
                                      <p:to>
                                        <a:schemeClr val="bg2"/>
                                      </p:to>
                                    </p:animClr>
                                    <p:set>
                                      <p:cBhvr>
                                        <p:cTn id="46" dur="500" fill="hold"/>
                                        <p:tgtEl>
                                          <p:spTgt spid="11"/>
                                        </p:tgtEl>
                                        <p:attrNameLst>
                                          <p:attrName>fill.type</p:attrName>
                                        </p:attrNameLst>
                                      </p:cBhvr>
                                      <p:to>
                                        <p:strVal val="solid"/>
                                      </p:to>
                                    </p:set>
                                    <p:set>
                                      <p:cBhvr>
                                        <p:cTn id="47" dur="500" fill="hold"/>
                                        <p:tgtEl>
                                          <p:spTgt spid="11"/>
                                        </p:tgtEl>
                                        <p:attrNameLst>
                                          <p:attrName>fill.on</p:attrName>
                                        </p:attrNameLst>
                                      </p:cBhvr>
                                      <p:to>
                                        <p:strVal val="true"/>
                                      </p:to>
                                    </p:set>
                                  </p:childTnLst>
                                </p:cTn>
                              </p:par>
                              <p:par>
                                <p:cTn id="48" presetID="1" presetClass="emph" presetSubtype="2" fill="hold" nodeType="withEffect">
                                  <p:stCondLst>
                                    <p:cond delay="0"/>
                                  </p:stCondLst>
                                  <p:childTnLst>
                                    <p:animClr clrSpc="rgb" dir="cw">
                                      <p:cBhvr>
                                        <p:cTn id="49" dur="500" fill="hold"/>
                                        <p:tgtEl>
                                          <p:spTgt spid="39"/>
                                        </p:tgtEl>
                                        <p:attrNameLst>
                                          <p:attrName>fillcolor</p:attrName>
                                        </p:attrNameLst>
                                      </p:cBhvr>
                                      <p:to>
                                        <a:schemeClr val="bg2"/>
                                      </p:to>
                                    </p:animClr>
                                    <p:set>
                                      <p:cBhvr>
                                        <p:cTn id="50" dur="500" fill="hold"/>
                                        <p:tgtEl>
                                          <p:spTgt spid="39"/>
                                        </p:tgtEl>
                                        <p:attrNameLst>
                                          <p:attrName>fill.type</p:attrName>
                                        </p:attrNameLst>
                                      </p:cBhvr>
                                      <p:to>
                                        <p:strVal val="solid"/>
                                      </p:to>
                                    </p:set>
                                    <p:set>
                                      <p:cBhvr>
                                        <p:cTn id="51" dur="500" fill="hold"/>
                                        <p:tgtEl>
                                          <p:spTgt spid="39"/>
                                        </p:tgtEl>
                                        <p:attrNameLst>
                                          <p:attrName>fill.on</p:attrName>
                                        </p:attrNameLst>
                                      </p:cBhvr>
                                      <p:to>
                                        <p:strVal val="true"/>
                                      </p:to>
                                    </p:set>
                                  </p:childTnLst>
                                </p:cTn>
                              </p:par>
                            </p:childTnLst>
                          </p:cTn>
                        </p:par>
                        <p:par>
                          <p:cTn id="52" fill="hold">
                            <p:stCondLst>
                              <p:cond delay="3000"/>
                            </p:stCondLst>
                            <p:childTnLst>
                              <p:par>
                                <p:cTn id="53" presetID="1" presetClass="entr" presetSubtype="0"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par>
                          <p:cTn id="55" fill="hold">
                            <p:stCondLst>
                              <p:cond delay="3000"/>
                            </p:stCondLst>
                            <p:childTnLst>
                              <p:par>
                                <p:cTn id="56" presetID="1" presetClass="emph" presetSubtype="2" fill="hold" nodeType="afterEffect">
                                  <p:stCondLst>
                                    <p:cond delay="0"/>
                                  </p:stCondLst>
                                  <p:childTnLst>
                                    <p:animClr clrSpc="rgb" dir="cw">
                                      <p:cBhvr>
                                        <p:cTn id="57" dur="500" fill="hold"/>
                                        <p:tgtEl>
                                          <p:spTgt spid="45"/>
                                        </p:tgtEl>
                                        <p:attrNameLst>
                                          <p:attrName>fillcolor</p:attrName>
                                        </p:attrNameLst>
                                      </p:cBhvr>
                                      <p:to>
                                        <a:schemeClr val="accent2"/>
                                      </p:to>
                                    </p:animClr>
                                    <p:set>
                                      <p:cBhvr>
                                        <p:cTn id="58" dur="500" fill="hold"/>
                                        <p:tgtEl>
                                          <p:spTgt spid="45"/>
                                        </p:tgtEl>
                                        <p:attrNameLst>
                                          <p:attrName>fill.type</p:attrName>
                                        </p:attrNameLst>
                                      </p:cBhvr>
                                      <p:to>
                                        <p:strVal val="solid"/>
                                      </p:to>
                                    </p:set>
                                    <p:set>
                                      <p:cBhvr>
                                        <p:cTn id="59" dur="500" fill="hold"/>
                                        <p:tgtEl>
                                          <p:spTgt spid="45"/>
                                        </p:tgtEl>
                                        <p:attrNameLst>
                                          <p:attrName>fill.on</p:attrName>
                                        </p:attrNameLst>
                                      </p:cBhvr>
                                      <p:to>
                                        <p:strVal val="true"/>
                                      </p:to>
                                    </p:set>
                                  </p:childTnLst>
                                </p:cTn>
                              </p:par>
                            </p:childTnLst>
                          </p:cTn>
                        </p:par>
                        <p:par>
                          <p:cTn id="60" fill="hold">
                            <p:stCondLst>
                              <p:cond delay="3500"/>
                            </p:stCondLst>
                            <p:childTnLst>
                              <p:par>
                                <p:cTn id="61" presetID="1" presetClass="emph" presetSubtype="2" fill="hold" nodeType="afterEffect">
                                  <p:stCondLst>
                                    <p:cond delay="0"/>
                                  </p:stCondLst>
                                  <p:childTnLst>
                                    <p:animClr clrSpc="rgb" dir="cw">
                                      <p:cBhvr>
                                        <p:cTn id="62" dur="500" fill="hold"/>
                                        <p:tgtEl>
                                          <p:spTgt spid="43"/>
                                        </p:tgtEl>
                                        <p:attrNameLst>
                                          <p:attrName>fillcolor</p:attrName>
                                        </p:attrNameLst>
                                      </p:cBhvr>
                                      <p:to>
                                        <a:srgbClr val="ED7D31"/>
                                      </p:to>
                                    </p:animClr>
                                    <p:set>
                                      <p:cBhvr>
                                        <p:cTn id="63" dur="500" fill="hold"/>
                                        <p:tgtEl>
                                          <p:spTgt spid="43"/>
                                        </p:tgtEl>
                                        <p:attrNameLst>
                                          <p:attrName>fill.type</p:attrName>
                                        </p:attrNameLst>
                                      </p:cBhvr>
                                      <p:to>
                                        <p:strVal val="solid"/>
                                      </p:to>
                                    </p:set>
                                    <p:set>
                                      <p:cBhvr>
                                        <p:cTn id="64" dur="500" fill="hold"/>
                                        <p:tgtEl>
                                          <p:spTgt spid="43"/>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500" fill="hold"/>
                                        <p:tgtEl>
                                          <p:spTgt spid="46"/>
                                        </p:tgtEl>
                                        <p:attrNameLst>
                                          <p:attrName>fillcolor</p:attrName>
                                        </p:attrNameLst>
                                      </p:cBhvr>
                                      <p:to>
                                        <a:schemeClr val="accent2"/>
                                      </p:to>
                                    </p:animClr>
                                    <p:set>
                                      <p:cBhvr>
                                        <p:cTn id="67" dur="500" fill="hold"/>
                                        <p:tgtEl>
                                          <p:spTgt spid="46"/>
                                        </p:tgtEl>
                                        <p:attrNameLst>
                                          <p:attrName>fill.type</p:attrName>
                                        </p:attrNameLst>
                                      </p:cBhvr>
                                      <p:to>
                                        <p:strVal val="solid"/>
                                      </p:to>
                                    </p:set>
                                    <p:set>
                                      <p:cBhvr>
                                        <p:cTn id="68" dur="500" fill="hold"/>
                                        <p:tgtEl>
                                          <p:spTgt spid="46"/>
                                        </p:tgtEl>
                                        <p:attrNameLst>
                                          <p:attrName>fill.on</p:attrName>
                                        </p:attrNameLst>
                                      </p:cBhvr>
                                      <p:to>
                                        <p:strVal val="true"/>
                                      </p:to>
                                    </p:set>
                                  </p:childTnLst>
                                </p:cTn>
                              </p:par>
                            </p:childTnLst>
                          </p:cTn>
                        </p:par>
                        <p:par>
                          <p:cTn id="69" fill="hold">
                            <p:stCondLst>
                              <p:cond delay="4000"/>
                            </p:stCondLst>
                            <p:childTnLst>
                              <p:par>
                                <p:cTn id="70" presetID="1" presetClass="emph" presetSubtype="2" fill="hold" nodeType="afterEffect">
                                  <p:stCondLst>
                                    <p:cond delay="0"/>
                                  </p:stCondLst>
                                  <p:childTnLst>
                                    <p:animClr clrSpc="rgb" dir="cw">
                                      <p:cBhvr>
                                        <p:cTn id="71" dur="500" fill="hold"/>
                                        <p:tgtEl>
                                          <p:spTgt spid="47"/>
                                        </p:tgtEl>
                                        <p:attrNameLst>
                                          <p:attrName>fillcolor</p:attrName>
                                        </p:attrNameLst>
                                      </p:cBhvr>
                                      <p:to>
                                        <a:schemeClr val="accent2"/>
                                      </p:to>
                                    </p:animClr>
                                    <p:set>
                                      <p:cBhvr>
                                        <p:cTn id="72" dur="500" fill="hold"/>
                                        <p:tgtEl>
                                          <p:spTgt spid="47"/>
                                        </p:tgtEl>
                                        <p:attrNameLst>
                                          <p:attrName>fill.type</p:attrName>
                                        </p:attrNameLst>
                                      </p:cBhvr>
                                      <p:to>
                                        <p:strVal val="solid"/>
                                      </p:to>
                                    </p:set>
                                    <p:set>
                                      <p:cBhvr>
                                        <p:cTn id="73" dur="500" fill="hold"/>
                                        <p:tgtEl>
                                          <p:spTgt spid="47"/>
                                        </p:tgtEl>
                                        <p:attrNameLst>
                                          <p:attrName>fill.on</p:attrName>
                                        </p:attrNameLst>
                                      </p:cBhvr>
                                      <p:to>
                                        <p:strVal val="true"/>
                                      </p:to>
                                    </p:set>
                                  </p:childTnLst>
                                </p:cTn>
                              </p:par>
                            </p:childTnLst>
                          </p:cTn>
                        </p:par>
                        <p:par>
                          <p:cTn id="74" fill="hold">
                            <p:stCondLst>
                              <p:cond delay="4500"/>
                            </p:stCondLst>
                            <p:childTnLst>
                              <p:par>
                                <p:cTn id="75" presetID="1" presetClass="emph" presetSubtype="2" fill="hold" nodeType="afterEffect">
                                  <p:stCondLst>
                                    <p:cond delay="0"/>
                                  </p:stCondLst>
                                  <p:childTnLst>
                                    <p:animClr clrSpc="rgb" dir="cw">
                                      <p:cBhvr>
                                        <p:cTn id="76" dur="500" fill="hold"/>
                                        <p:tgtEl>
                                          <p:spTgt spid="48"/>
                                        </p:tgtEl>
                                        <p:attrNameLst>
                                          <p:attrName>fillcolor</p:attrName>
                                        </p:attrNameLst>
                                      </p:cBhvr>
                                      <p:to>
                                        <a:schemeClr val="accent2"/>
                                      </p:to>
                                    </p:animClr>
                                    <p:set>
                                      <p:cBhvr>
                                        <p:cTn id="77" dur="500" fill="hold"/>
                                        <p:tgtEl>
                                          <p:spTgt spid="48"/>
                                        </p:tgtEl>
                                        <p:attrNameLst>
                                          <p:attrName>fill.type</p:attrName>
                                        </p:attrNameLst>
                                      </p:cBhvr>
                                      <p:to>
                                        <p:strVal val="solid"/>
                                      </p:to>
                                    </p:set>
                                    <p:set>
                                      <p:cBhvr>
                                        <p:cTn id="78" dur="500" fill="hold"/>
                                        <p:tgtEl>
                                          <p:spTgt spid="48"/>
                                        </p:tgtEl>
                                        <p:attrNameLst>
                                          <p:attrName>fill.on</p:attrName>
                                        </p:attrNameLst>
                                      </p:cBhvr>
                                      <p:to>
                                        <p:strVal val="true"/>
                                      </p:to>
                                    </p:set>
                                  </p:childTnLst>
                                </p:cTn>
                              </p:par>
                            </p:childTnLst>
                          </p:cTn>
                        </p:par>
                        <p:par>
                          <p:cTn id="79" fill="hold">
                            <p:stCondLst>
                              <p:cond delay="5000"/>
                            </p:stCondLst>
                            <p:childTnLst>
                              <p:par>
                                <p:cTn id="80" presetID="1" presetClass="emph" presetSubtype="2" fill="hold" nodeType="afterEffect">
                                  <p:stCondLst>
                                    <p:cond delay="0"/>
                                  </p:stCondLst>
                                  <p:childTnLst>
                                    <p:animClr clrSpc="rgb" dir="cw">
                                      <p:cBhvr>
                                        <p:cTn id="81" dur="500" fill="hold"/>
                                        <p:tgtEl>
                                          <p:spTgt spid="67"/>
                                        </p:tgtEl>
                                        <p:attrNameLst>
                                          <p:attrName>fillcolor</p:attrName>
                                        </p:attrNameLst>
                                      </p:cBhvr>
                                      <p:to>
                                        <a:schemeClr val="accent2"/>
                                      </p:to>
                                    </p:animClr>
                                    <p:set>
                                      <p:cBhvr>
                                        <p:cTn id="82" dur="500" fill="hold"/>
                                        <p:tgtEl>
                                          <p:spTgt spid="67"/>
                                        </p:tgtEl>
                                        <p:attrNameLst>
                                          <p:attrName>fill.type</p:attrName>
                                        </p:attrNameLst>
                                      </p:cBhvr>
                                      <p:to>
                                        <p:strVal val="solid"/>
                                      </p:to>
                                    </p:set>
                                    <p:set>
                                      <p:cBhvr>
                                        <p:cTn id="83" dur="500" fill="hold"/>
                                        <p:tgtEl>
                                          <p:spTgt spid="67"/>
                                        </p:tgtEl>
                                        <p:attrNameLst>
                                          <p:attrName>fill.on</p:attrName>
                                        </p:attrNameLst>
                                      </p:cBhvr>
                                      <p:to>
                                        <p:strVal val="true"/>
                                      </p:to>
                                    </p:set>
                                  </p:childTnLst>
                                </p:cTn>
                              </p:par>
                            </p:childTnLst>
                          </p:cTn>
                        </p:par>
                        <p:par>
                          <p:cTn id="84" fill="hold">
                            <p:stCondLst>
                              <p:cond delay="5500"/>
                            </p:stCondLst>
                            <p:childTnLst>
                              <p:par>
                                <p:cTn id="85" presetID="1" presetClass="exit" presetSubtype="0" fill="hold" nodeType="afterEffect">
                                  <p:stCondLst>
                                    <p:cond delay="0"/>
                                  </p:stCondLst>
                                  <p:childTnLst>
                                    <p:set>
                                      <p:cBhvr>
                                        <p:cTn id="86" dur="1" fill="hold">
                                          <p:stCondLst>
                                            <p:cond delay="0"/>
                                          </p:stCondLst>
                                        </p:cTn>
                                        <p:tgtEl>
                                          <p:spTgt spid="42"/>
                                        </p:tgtEl>
                                        <p:attrNameLst>
                                          <p:attrName>style.visibility</p:attrName>
                                        </p:attrNameLst>
                                      </p:cBhvr>
                                      <p:to>
                                        <p:strVal val="hidden"/>
                                      </p:to>
                                    </p:set>
                                  </p:childTnLst>
                                </p:cTn>
                              </p:par>
                              <p:par>
                                <p:cTn id="87" presetID="0" presetClass="path" presetSubtype="0" accel="50000" decel="50000" fill="hold" grpId="0" nodeType="withEffect">
                                  <p:stCondLst>
                                    <p:cond delay="0"/>
                                  </p:stCondLst>
                                  <p:childTnLst>
                                    <p:animMotion origin="layout" path="M 8.33333E-7 -4.81481E-6 L -0.00026 -0.13935 " pathEditMode="relative" rAng="0" ptsTypes="AA">
                                      <p:cBhvr>
                                        <p:cTn id="88" dur="2000" fill="hold"/>
                                        <p:tgtEl>
                                          <p:spTgt spid="60"/>
                                        </p:tgtEl>
                                        <p:attrNameLst>
                                          <p:attrName>ppt_x</p:attrName>
                                          <p:attrName>ppt_y</p:attrName>
                                        </p:attrNameLst>
                                      </p:cBhvr>
                                      <p:rCtr x="-13" y="-6968"/>
                                    </p:animMotion>
                                  </p:childTnLst>
                                </p:cTn>
                              </p:par>
                              <p:par>
                                <p:cTn id="89" presetID="0" presetClass="path" presetSubtype="0" accel="50000" decel="50000" fill="hold" grpId="0" nodeType="withEffect">
                                  <p:stCondLst>
                                    <p:cond delay="0"/>
                                  </p:stCondLst>
                                  <p:childTnLst>
                                    <p:animMotion origin="layout" path="M -0.00091 -0.00093 L -0.00039 0.06551 " pathEditMode="relative" rAng="0" ptsTypes="AA">
                                      <p:cBhvr>
                                        <p:cTn id="90" dur="2000" fill="hold"/>
                                        <p:tgtEl>
                                          <p:spTgt spid="58"/>
                                        </p:tgtEl>
                                        <p:attrNameLst>
                                          <p:attrName>ppt_x</p:attrName>
                                          <p:attrName>ppt_y</p:attrName>
                                        </p:attrNameLst>
                                      </p:cBhvr>
                                      <p:rCtr x="0" y="3310"/>
                                    </p:animMotion>
                                  </p:childTnLst>
                                </p:cTn>
                              </p:par>
                              <p:par>
                                <p:cTn id="91" presetID="0" presetClass="path" presetSubtype="0" accel="50000" decel="50000" fill="hold" grpId="0" nodeType="withEffect">
                                  <p:stCondLst>
                                    <p:cond delay="0"/>
                                  </p:stCondLst>
                                  <p:childTnLst>
                                    <p:animMotion origin="layout" path="M 4.16667E-7 1.85185E-6 L -0.00026 0.07292 " pathEditMode="relative" rAng="0" ptsTypes="AA">
                                      <p:cBhvr>
                                        <p:cTn id="92" dur="2000" fill="hold"/>
                                        <p:tgtEl>
                                          <p:spTgt spid="59"/>
                                        </p:tgtEl>
                                        <p:attrNameLst>
                                          <p:attrName>ppt_x</p:attrName>
                                          <p:attrName>ppt_y</p:attrName>
                                        </p:attrNameLst>
                                      </p:cBhvr>
                                      <p:rCtr x="13" y="3681"/>
                                    </p:animMotion>
                                  </p:childTnLst>
                                </p:cTn>
                              </p:par>
                              <p:par>
                                <p:cTn id="93" presetID="1" presetClass="emph" presetSubtype="2" fill="hold" nodeType="withEffect">
                                  <p:stCondLst>
                                    <p:cond delay="0"/>
                                  </p:stCondLst>
                                  <p:childTnLst>
                                    <p:animClr clrSpc="rgb" dir="cw">
                                      <p:cBhvr>
                                        <p:cTn id="94" dur="2000" fill="hold"/>
                                        <p:tgtEl>
                                          <p:spTgt spid="45"/>
                                        </p:tgtEl>
                                        <p:attrNameLst>
                                          <p:attrName>fillcolor</p:attrName>
                                        </p:attrNameLst>
                                      </p:cBhvr>
                                      <p:to>
                                        <a:schemeClr val="bg2"/>
                                      </p:to>
                                    </p:animClr>
                                    <p:set>
                                      <p:cBhvr>
                                        <p:cTn id="95" dur="2000" fill="hold"/>
                                        <p:tgtEl>
                                          <p:spTgt spid="45"/>
                                        </p:tgtEl>
                                        <p:attrNameLst>
                                          <p:attrName>fill.type</p:attrName>
                                        </p:attrNameLst>
                                      </p:cBhvr>
                                      <p:to>
                                        <p:strVal val="solid"/>
                                      </p:to>
                                    </p:set>
                                    <p:set>
                                      <p:cBhvr>
                                        <p:cTn id="96" dur="2000" fill="hold"/>
                                        <p:tgtEl>
                                          <p:spTgt spid="45"/>
                                        </p:tgtEl>
                                        <p:attrNameLst>
                                          <p:attrName>fill.on</p:attrName>
                                        </p:attrNameLst>
                                      </p:cBhvr>
                                      <p:to>
                                        <p:strVal val="true"/>
                                      </p:to>
                                    </p:set>
                                  </p:childTnLst>
                                </p:cTn>
                              </p:par>
                              <p:par>
                                <p:cTn id="97" presetID="1" presetClass="emph" presetSubtype="2" fill="hold" nodeType="withEffect">
                                  <p:stCondLst>
                                    <p:cond delay="0"/>
                                  </p:stCondLst>
                                  <p:childTnLst>
                                    <p:animClr clrSpc="rgb" dir="cw">
                                      <p:cBhvr>
                                        <p:cTn id="98" dur="2000" fill="hold"/>
                                        <p:tgtEl>
                                          <p:spTgt spid="43"/>
                                        </p:tgtEl>
                                        <p:attrNameLst>
                                          <p:attrName>fillcolor</p:attrName>
                                        </p:attrNameLst>
                                      </p:cBhvr>
                                      <p:to>
                                        <a:srgbClr val="D8D8D8"/>
                                      </p:to>
                                    </p:animClr>
                                    <p:set>
                                      <p:cBhvr>
                                        <p:cTn id="99" dur="2000" fill="hold"/>
                                        <p:tgtEl>
                                          <p:spTgt spid="43"/>
                                        </p:tgtEl>
                                        <p:attrNameLst>
                                          <p:attrName>fill.type</p:attrName>
                                        </p:attrNameLst>
                                      </p:cBhvr>
                                      <p:to>
                                        <p:strVal val="solid"/>
                                      </p:to>
                                    </p:set>
                                    <p:set>
                                      <p:cBhvr>
                                        <p:cTn id="100" dur="2000" fill="hold"/>
                                        <p:tgtEl>
                                          <p:spTgt spid="43"/>
                                        </p:tgtEl>
                                        <p:attrNameLst>
                                          <p:attrName>fill.on</p:attrName>
                                        </p:attrNameLst>
                                      </p:cBhvr>
                                      <p:to>
                                        <p:strVal val="true"/>
                                      </p:to>
                                    </p:set>
                                  </p:childTnLst>
                                </p:cTn>
                              </p:par>
                              <p:par>
                                <p:cTn id="101" presetID="1" presetClass="emph" presetSubtype="2" fill="hold" nodeType="withEffect">
                                  <p:stCondLst>
                                    <p:cond delay="0"/>
                                  </p:stCondLst>
                                  <p:childTnLst>
                                    <p:animClr clrSpc="rgb" dir="cw">
                                      <p:cBhvr>
                                        <p:cTn id="102" dur="2000" fill="hold"/>
                                        <p:tgtEl>
                                          <p:spTgt spid="46"/>
                                        </p:tgtEl>
                                        <p:attrNameLst>
                                          <p:attrName>fillcolor</p:attrName>
                                        </p:attrNameLst>
                                      </p:cBhvr>
                                      <p:to>
                                        <a:schemeClr val="bg2"/>
                                      </p:to>
                                    </p:animClr>
                                    <p:set>
                                      <p:cBhvr>
                                        <p:cTn id="103" dur="2000" fill="hold"/>
                                        <p:tgtEl>
                                          <p:spTgt spid="46"/>
                                        </p:tgtEl>
                                        <p:attrNameLst>
                                          <p:attrName>fill.type</p:attrName>
                                        </p:attrNameLst>
                                      </p:cBhvr>
                                      <p:to>
                                        <p:strVal val="solid"/>
                                      </p:to>
                                    </p:set>
                                    <p:set>
                                      <p:cBhvr>
                                        <p:cTn id="104" dur="2000" fill="hold"/>
                                        <p:tgtEl>
                                          <p:spTgt spid="46"/>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2000" fill="hold"/>
                                        <p:tgtEl>
                                          <p:spTgt spid="47"/>
                                        </p:tgtEl>
                                        <p:attrNameLst>
                                          <p:attrName>fillcolor</p:attrName>
                                        </p:attrNameLst>
                                      </p:cBhvr>
                                      <p:to>
                                        <a:schemeClr val="bg2"/>
                                      </p:to>
                                    </p:animClr>
                                    <p:set>
                                      <p:cBhvr>
                                        <p:cTn id="107" dur="2000" fill="hold"/>
                                        <p:tgtEl>
                                          <p:spTgt spid="47"/>
                                        </p:tgtEl>
                                        <p:attrNameLst>
                                          <p:attrName>fill.type</p:attrName>
                                        </p:attrNameLst>
                                      </p:cBhvr>
                                      <p:to>
                                        <p:strVal val="solid"/>
                                      </p:to>
                                    </p:set>
                                    <p:set>
                                      <p:cBhvr>
                                        <p:cTn id="108" dur="2000" fill="hold"/>
                                        <p:tgtEl>
                                          <p:spTgt spid="47"/>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2000" fill="hold"/>
                                        <p:tgtEl>
                                          <p:spTgt spid="48"/>
                                        </p:tgtEl>
                                        <p:attrNameLst>
                                          <p:attrName>fillcolor</p:attrName>
                                        </p:attrNameLst>
                                      </p:cBhvr>
                                      <p:to>
                                        <a:schemeClr val="bg2"/>
                                      </p:to>
                                    </p:animClr>
                                    <p:set>
                                      <p:cBhvr>
                                        <p:cTn id="111" dur="2000" fill="hold"/>
                                        <p:tgtEl>
                                          <p:spTgt spid="48"/>
                                        </p:tgtEl>
                                        <p:attrNameLst>
                                          <p:attrName>fill.type</p:attrName>
                                        </p:attrNameLst>
                                      </p:cBhvr>
                                      <p:to>
                                        <p:strVal val="solid"/>
                                      </p:to>
                                    </p:set>
                                    <p:set>
                                      <p:cBhvr>
                                        <p:cTn id="112" dur="2000" fill="hold"/>
                                        <p:tgtEl>
                                          <p:spTgt spid="48"/>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2000" fill="hold"/>
                                        <p:tgtEl>
                                          <p:spTgt spid="67"/>
                                        </p:tgtEl>
                                        <p:attrNameLst>
                                          <p:attrName>fillcolor</p:attrName>
                                        </p:attrNameLst>
                                      </p:cBhvr>
                                      <p:to>
                                        <a:schemeClr val="bg2"/>
                                      </p:to>
                                    </p:animClr>
                                    <p:set>
                                      <p:cBhvr>
                                        <p:cTn id="115" dur="2000" fill="hold"/>
                                        <p:tgtEl>
                                          <p:spTgt spid="67"/>
                                        </p:tgtEl>
                                        <p:attrNameLst>
                                          <p:attrName>fill.type</p:attrName>
                                        </p:attrNameLst>
                                      </p:cBhvr>
                                      <p:to>
                                        <p:strVal val="solid"/>
                                      </p:to>
                                    </p:set>
                                    <p:set>
                                      <p:cBhvr>
                                        <p:cTn id="116" dur="2000" fill="hold"/>
                                        <p:tgtEl>
                                          <p:spTgt spid="67"/>
                                        </p:tgtEl>
                                        <p:attrNameLst>
                                          <p:attrName>fill.on</p:attrName>
                                        </p:attrNameLst>
                                      </p:cBhvr>
                                      <p:to>
                                        <p:strVal val="true"/>
                                      </p:to>
                                    </p:set>
                                  </p:childTnLst>
                                </p:cTn>
                              </p:par>
                            </p:childTnLst>
                          </p:cTn>
                        </p:par>
                        <p:par>
                          <p:cTn id="117" fill="hold">
                            <p:stCondLst>
                              <p:cond delay="7500"/>
                            </p:stCondLst>
                            <p:childTnLst>
                              <p:par>
                                <p:cTn id="118" presetID="1" presetClass="entr" presetSubtype="0" fill="hold" grpId="0" nodeType="afterEffect">
                                  <p:stCondLst>
                                    <p:cond delay="0"/>
                                  </p:stCondLst>
                                  <p:childTnLst>
                                    <p:set>
                                      <p:cBhvr>
                                        <p:cTn id="119" dur="1" fill="hold">
                                          <p:stCondLst>
                                            <p:cond delay="0"/>
                                          </p:stCondLst>
                                        </p:cTn>
                                        <p:tgtEl>
                                          <p:spTgt spid="69"/>
                                        </p:tgtEl>
                                        <p:attrNameLst>
                                          <p:attrName>style.visibility</p:attrName>
                                        </p:attrNameLst>
                                      </p:cBhvr>
                                      <p:to>
                                        <p:strVal val="visible"/>
                                      </p:to>
                                    </p:set>
                                  </p:childTnLst>
                                </p:cTn>
                              </p:par>
                            </p:childTnLst>
                          </p:cTn>
                        </p:par>
                        <p:par>
                          <p:cTn id="120" fill="hold">
                            <p:stCondLst>
                              <p:cond delay="7500"/>
                            </p:stCondLst>
                            <p:childTnLst>
                              <p:par>
                                <p:cTn id="121" presetID="1" presetClass="emph" presetSubtype="2" fill="hold" nodeType="afterEffect">
                                  <p:stCondLst>
                                    <p:cond delay="0"/>
                                  </p:stCondLst>
                                  <p:childTnLst>
                                    <p:animClr clrSpc="rgb" dir="cw">
                                      <p:cBhvr>
                                        <p:cTn id="122" dur="500" fill="hold"/>
                                        <p:tgtEl>
                                          <p:spTgt spid="45"/>
                                        </p:tgtEl>
                                        <p:attrNameLst>
                                          <p:attrName>fillcolor</p:attrName>
                                        </p:attrNameLst>
                                      </p:cBhvr>
                                      <p:to>
                                        <a:schemeClr val="accent2"/>
                                      </p:to>
                                    </p:animClr>
                                    <p:set>
                                      <p:cBhvr>
                                        <p:cTn id="123" dur="500" fill="hold"/>
                                        <p:tgtEl>
                                          <p:spTgt spid="45"/>
                                        </p:tgtEl>
                                        <p:attrNameLst>
                                          <p:attrName>fill.type</p:attrName>
                                        </p:attrNameLst>
                                      </p:cBhvr>
                                      <p:to>
                                        <p:strVal val="solid"/>
                                      </p:to>
                                    </p:set>
                                    <p:set>
                                      <p:cBhvr>
                                        <p:cTn id="124" dur="500" fill="hold"/>
                                        <p:tgtEl>
                                          <p:spTgt spid="45"/>
                                        </p:tgtEl>
                                        <p:attrNameLst>
                                          <p:attrName>fill.on</p:attrName>
                                        </p:attrNameLst>
                                      </p:cBhvr>
                                      <p:to>
                                        <p:strVal val="true"/>
                                      </p:to>
                                    </p:set>
                                  </p:childTnLst>
                                </p:cTn>
                              </p:par>
                            </p:childTnLst>
                          </p:cTn>
                        </p:par>
                        <p:par>
                          <p:cTn id="125" fill="hold">
                            <p:stCondLst>
                              <p:cond delay="8000"/>
                            </p:stCondLst>
                            <p:childTnLst>
                              <p:par>
                                <p:cTn id="126" presetID="1" presetClass="emph" presetSubtype="2" fill="hold" nodeType="afterEffect">
                                  <p:stCondLst>
                                    <p:cond delay="0"/>
                                  </p:stCondLst>
                                  <p:childTnLst>
                                    <p:animClr clrSpc="rgb" dir="cw">
                                      <p:cBhvr>
                                        <p:cTn id="127" dur="500" fill="hold"/>
                                        <p:tgtEl>
                                          <p:spTgt spid="43"/>
                                        </p:tgtEl>
                                        <p:attrNameLst>
                                          <p:attrName>fillcolor</p:attrName>
                                        </p:attrNameLst>
                                      </p:cBhvr>
                                      <p:to>
                                        <a:schemeClr val="accent2"/>
                                      </p:to>
                                    </p:animClr>
                                    <p:set>
                                      <p:cBhvr>
                                        <p:cTn id="128" dur="500" fill="hold"/>
                                        <p:tgtEl>
                                          <p:spTgt spid="43"/>
                                        </p:tgtEl>
                                        <p:attrNameLst>
                                          <p:attrName>fill.type</p:attrName>
                                        </p:attrNameLst>
                                      </p:cBhvr>
                                      <p:to>
                                        <p:strVal val="solid"/>
                                      </p:to>
                                    </p:set>
                                    <p:set>
                                      <p:cBhvr>
                                        <p:cTn id="129" dur="500" fill="hold"/>
                                        <p:tgtEl>
                                          <p:spTgt spid="43"/>
                                        </p:tgtEl>
                                        <p:attrNameLst>
                                          <p:attrName>fill.on</p:attrName>
                                        </p:attrNameLst>
                                      </p:cBhvr>
                                      <p:to>
                                        <p:strVal val="true"/>
                                      </p:to>
                                    </p:set>
                                  </p:childTnLst>
                                </p:cTn>
                              </p:par>
                              <p:par>
                                <p:cTn id="130" presetID="1" presetClass="emph" presetSubtype="2" fill="hold" nodeType="withEffect">
                                  <p:stCondLst>
                                    <p:cond delay="0"/>
                                  </p:stCondLst>
                                  <p:childTnLst>
                                    <p:animClr clrSpc="rgb" dir="cw">
                                      <p:cBhvr>
                                        <p:cTn id="131" dur="500" fill="hold"/>
                                        <p:tgtEl>
                                          <p:spTgt spid="46"/>
                                        </p:tgtEl>
                                        <p:attrNameLst>
                                          <p:attrName>fillcolor</p:attrName>
                                        </p:attrNameLst>
                                      </p:cBhvr>
                                      <p:to>
                                        <a:schemeClr val="accent2"/>
                                      </p:to>
                                    </p:animClr>
                                    <p:set>
                                      <p:cBhvr>
                                        <p:cTn id="132" dur="500" fill="hold"/>
                                        <p:tgtEl>
                                          <p:spTgt spid="46"/>
                                        </p:tgtEl>
                                        <p:attrNameLst>
                                          <p:attrName>fill.type</p:attrName>
                                        </p:attrNameLst>
                                      </p:cBhvr>
                                      <p:to>
                                        <p:strVal val="solid"/>
                                      </p:to>
                                    </p:set>
                                    <p:set>
                                      <p:cBhvr>
                                        <p:cTn id="133" dur="500" fill="hold"/>
                                        <p:tgtEl>
                                          <p:spTgt spid="46"/>
                                        </p:tgtEl>
                                        <p:attrNameLst>
                                          <p:attrName>fill.on</p:attrName>
                                        </p:attrNameLst>
                                      </p:cBhvr>
                                      <p:to>
                                        <p:strVal val="true"/>
                                      </p:to>
                                    </p:set>
                                  </p:childTnLst>
                                </p:cTn>
                              </p:par>
                            </p:childTnLst>
                          </p:cTn>
                        </p:par>
                        <p:par>
                          <p:cTn id="134" fill="hold">
                            <p:stCondLst>
                              <p:cond delay="8500"/>
                            </p:stCondLst>
                            <p:childTnLst>
                              <p:par>
                                <p:cTn id="135" presetID="1" presetClass="emph" presetSubtype="2" fill="hold" nodeType="afterEffect">
                                  <p:stCondLst>
                                    <p:cond delay="0"/>
                                  </p:stCondLst>
                                  <p:childTnLst>
                                    <p:animClr clrSpc="rgb" dir="cw">
                                      <p:cBhvr>
                                        <p:cTn id="136" dur="500" fill="hold"/>
                                        <p:tgtEl>
                                          <p:spTgt spid="47"/>
                                        </p:tgtEl>
                                        <p:attrNameLst>
                                          <p:attrName>fillcolor</p:attrName>
                                        </p:attrNameLst>
                                      </p:cBhvr>
                                      <p:to>
                                        <a:schemeClr val="accent2"/>
                                      </p:to>
                                    </p:animClr>
                                    <p:set>
                                      <p:cBhvr>
                                        <p:cTn id="137" dur="500" fill="hold"/>
                                        <p:tgtEl>
                                          <p:spTgt spid="47"/>
                                        </p:tgtEl>
                                        <p:attrNameLst>
                                          <p:attrName>fill.type</p:attrName>
                                        </p:attrNameLst>
                                      </p:cBhvr>
                                      <p:to>
                                        <p:strVal val="solid"/>
                                      </p:to>
                                    </p:set>
                                    <p:set>
                                      <p:cBhvr>
                                        <p:cTn id="138" dur="500" fill="hold"/>
                                        <p:tgtEl>
                                          <p:spTgt spid="47"/>
                                        </p:tgtEl>
                                        <p:attrNameLst>
                                          <p:attrName>fill.on</p:attrName>
                                        </p:attrNameLst>
                                      </p:cBhvr>
                                      <p:to>
                                        <p:strVal val="true"/>
                                      </p:to>
                                    </p:set>
                                  </p:childTnLst>
                                </p:cTn>
                              </p:par>
                            </p:childTnLst>
                          </p:cTn>
                        </p:par>
                        <p:par>
                          <p:cTn id="139" fill="hold">
                            <p:stCondLst>
                              <p:cond delay="9000"/>
                            </p:stCondLst>
                            <p:childTnLst>
                              <p:par>
                                <p:cTn id="140" presetID="1" presetClass="emph" presetSubtype="2" fill="hold" nodeType="afterEffect">
                                  <p:stCondLst>
                                    <p:cond delay="0"/>
                                  </p:stCondLst>
                                  <p:childTnLst>
                                    <p:animClr clrSpc="rgb" dir="cw">
                                      <p:cBhvr>
                                        <p:cTn id="141" dur="500" fill="hold"/>
                                        <p:tgtEl>
                                          <p:spTgt spid="48"/>
                                        </p:tgtEl>
                                        <p:attrNameLst>
                                          <p:attrName>fillcolor</p:attrName>
                                        </p:attrNameLst>
                                      </p:cBhvr>
                                      <p:to>
                                        <a:schemeClr val="accent2"/>
                                      </p:to>
                                    </p:animClr>
                                    <p:set>
                                      <p:cBhvr>
                                        <p:cTn id="142" dur="500" fill="hold"/>
                                        <p:tgtEl>
                                          <p:spTgt spid="48"/>
                                        </p:tgtEl>
                                        <p:attrNameLst>
                                          <p:attrName>fill.type</p:attrName>
                                        </p:attrNameLst>
                                      </p:cBhvr>
                                      <p:to>
                                        <p:strVal val="solid"/>
                                      </p:to>
                                    </p:set>
                                    <p:set>
                                      <p:cBhvr>
                                        <p:cTn id="143" dur="500" fill="hold"/>
                                        <p:tgtEl>
                                          <p:spTgt spid="48"/>
                                        </p:tgtEl>
                                        <p:attrNameLst>
                                          <p:attrName>fill.on</p:attrName>
                                        </p:attrNameLst>
                                      </p:cBhvr>
                                      <p:to>
                                        <p:strVal val="true"/>
                                      </p:to>
                                    </p:set>
                                  </p:childTnLst>
                                </p:cTn>
                              </p:par>
                            </p:childTnLst>
                          </p:cTn>
                        </p:par>
                        <p:par>
                          <p:cTn id="144" fill="hold">
                            <p:stCondLst>
                              <p:cond delay="9500"/>
                            </p:stCondLst>
                            <p:childTnLst>
                              <p:par>
                                <p:cTn id="145" presetID="1" presetClass="emph" presetSubtype="2" fill="hold" nodeType="afterEffect">
                                  <p:stCondLst>
                                    <p:cond delay="0"/>
                                  </p:stCondLst>
                                  <p:childTnLst>
                                    <p:animClr clrSpc="rgb" dir="cw">
                                      <p:cBhvr>
                                        <p:cTn id="146" dur="500" fill="hold"/>
                                        <p:tgtEl>
                                          <p:spTgt spid="67"/>
                                        </p:tgtEl>
                                        <p:attrNameLst>
                                          <p:attrName>fillcolor</p:attrName>
                                        </p:attrNameLst>
                                      </p:cBhvr>
                                      <p:to>
                                        <a:schemeClr val="accent2"/>
                                      </p:to>
                                    </p:animClr>
                                    <p:set>
                                      <p:cBhvr>
                                        <p:cTn id="147" dur="500" fill="hold"/>
                                        <p:tgtEl>
                                          <p:spTgt spid="67"/>
                                        </p:tgtEl>
                                        <p:attrNameLst>
                                          <p:attrName>fill.type</p:attrName>
                                        </p:attrNameLst>
                                      </p:cBhvr>
                                      <p:to>
                                        <p:strVal val="solid"/>
                                      </p:to>
                                    </p:set>
                                    <p:set>
                                      <p:cBhvr>
                                        <p:cTn id="148" dur="500" fill="hold"/>
                                        <p:tgtEl>
                                          <p:spTgt spid="67"/>
                                        </p:tgtEl>
                                        <p:attrNameLst>
                                          <p:attrName>fill.on</p:attrName>
                                        </p:attrNameLst>
                                      </p:cBhvr>
                                      <p:to>
                                        <p:strVal val="true"/>
                                      </p:to>
                                    </p:set>
                                  </p:childTnLst>
                                </p:cTn>
                              </p:par>
                            </p:childTnLst>
                          </p:cTn>
                        </p:par>
                        <p:par>
                          <p:cTn id="149" fill="hold">
                            <p:stCondLst>
                              <p:cond delay="10000"/>
                            </p:stCondLst>
                            <p:childTnLst>
                              <p:par>
                                <p:cTn id="150" presetID="1" presetClass="exit" presetSubtype="0" fill="hold" grpId="1" nodeType="afterEffect">
                                  <p:stCondLst>
                                    <p:cond delay="0"/>
                                  </p:stCondLst>
                                  <p:childTnLst>
                                    <p:set>
                                      <p:cBhvr>
                                        <p:cTn id="151" dur="1" fill="hold">
                                          <p:stCondLst>
                                            <p:cond delay="0"/>
                                          </p:stCondLst>
                                        </p:cTn>
                                        <p:tgtEl>
                                          <p:spTgt spid="69"/>
                                        </p:tgtEl>
                                        <p:attrNameLst>
                                          <p:attrName>style.visibility</p:attrName>
                                        </p:attrNameLst>
                                      </p:cBhvr>
                                      <p:to>
                                        <p:strVal val="hidden"/>
                                      </p:to>
                                    </p:set>
                                  </p:childTnLst>
                                </p:cTn>
                              </p:par>
                              <p:par>
                                <p:cTn id="152" presetID="42" presetClass="path" presetSubtype="0" accel="50000" decel="50000" fill="hold" grpId="0" nodeType="withEffect">
                                  <p:stCondLst>
                                    <p:cond delay="0"/>
                                  </p:stCondLst>
                                  <p:childTnLst>
                                    <p:animMotion origin="layout" path="M 1.04167E-6 1.85185E-6 L 0.00039 -0.2125 " pathEditMode="relative" rAng="0" ptsTypes="AA">
                                      <p:cBhvr>
                                        <p:cTn id="153" dur="2000" fill="hold"/>
                                        <p:tgtEl>
                                          <p:spTgt spid="62"/>
                                        </p:tgtEl>
                                        <p:attrNameLst>
                                          <p:attrName>ppt_x</p:attrName>
                                          <p:attrName>ppt_y</p:attrName>
                                        </p:attrNameLst>
                                      </p:cBhvr>
                                      <p:rCtr x="0" y="-10810"/>
                                    </p:animMotion>
                                  </p:childTnLst>
                                </p:cTn>
                              </p:par>
                              <p:par>
                                <p:cTn id="154" presetID="42" presetClass="path" presetSubtype="0" accel="50000" decel="50000" fill="hold" grpId="1" nodeType="withEffect">
                                  <p:stCondLst>
                                    <p:cond delay="0"/>
                                  </p:stCondLst>
                                  <p:childTnLst>
                                    <p:animMotion origin="layout" path="M -0.00039 0.06296 L -0.00065 0.13843 " pathEditMode="relative" rAng="0" ptsTypes="AA">
                                      <p:cBhvr>
                                        <p:cTn id="155" dur="2000" fill="hold"/>
                                        <p:tgtEl>
                                          <p:spTgt spid="58"/>
                                        </p:tgtEl>
                                        <p:attrNameLst>
                                          <p:attrName>ppt_x</p:attrName>
                                          <p:attrName>ppt_y</p:attrName>
                                        </p:attrNameLst>
                                      </p:cBhvr>
                                      <p:rCtr x="-39" y="3796"/>
                                    </p:animMotion>
                                  </p:childTnLst>
                                </p:cTn>
                              </p:par>
                              <p:par>
                                <p:cTn id="156" presetID="42" presetClass="path" presetSubtype="0" accel="50000" decel="50000" fill="hold" grpId="1" nodeType="withEffect">
                                  <p:stCondLst>
                                    <p:cond delay="0"/>
                                  </p:stCondLst>
                                  <p:childTnLst>
                                    <p:animMotion origin="layout" path="M -0.00026 0.07291 L -0.00026 0.13865 " pathEditMode="relative" rAng="0" ptsTypes="AA">
                                      <p:cBhvr>
                                        <p:cTn id="157" dur="2000" fill="hold"/>
                                        <p:tgtEl>
                                          <p:spTgt spid="59"/>
                                        </p:tgtEl>
                                        <p:attrNameLst>
                                          <p:attrName>ppt_x</p:attrName>
                                          <p:attrName>ppt_y</p:attrName>
                                        </p:attrNameLst>
                                      </p:cBhvr>
                                      <p:rCtr x="-13" y="3426"/>
                                    </p:animMotion>
                                  </p:childTnLst>
                                </p:cTn>
                              </p:par>
                              <p:par>
                                <p:cTn id="158" presetID="42" presetClass="path" presetSubtype="0" accel="50000" decel="50000" fill="hold" grpId="0" nodeType="withEffect">
                                  <p:stCondLst>
                                    <p:cond delay="0"/>
                                  </p:stCondLst>
                                  <p:childTnLst>
                                    <p:animMotion origin="layout" path="M 8.33333E-7 4.44444E-6 L -0.00013 0.07384 " pathEditMode="relative" rAng="0" ptsTypes="AA">
                                      <p:cBhvr>
                                        <p:cTn id="159" dur="2000" fill="hold"/>
                                        <p:tgtEl>
                                          <p:spTgt spid="61"/>
                                        </p:tgtEl>
                                        <p:attrNameLst>
                                          <p:attrName>ppt_x</p:attrName>
                                          <p:attrName>ppt_y</p:attrName>
                                        </p:attrNameLst>
                                      </p:cBhvr>
                                      <p:rCtr x="-13" y="3495"/>
                                    </p:animMotion>
                                  </p:childTnLst>
                                </p:cTn>
                              </p:par>
                              <p:par>
                                <p:cTn id="160" presetID="1" presetClass="emph" presetSubtype="2" fill="hold" nodeType="withEffect">
                                  <p:stCondLst>
                                    <p:cond delay="0"/>
                                  </p:stCondLst>
                                  <p:childTnLst>
                                    <p:animClr clrSpc="rgb" dir="cw">
                                      <p:cBhvr>
                                        <p:cTn id="161" dur="2000" fill="hold"/>
                                        <p:tgtEl>
                                          <p:spTgt spid="45"/>
                                        </p:tgtEl>
                                        <p:attrNameLst>
                                          <p:attrName>fillcolor</p:attrName>
                                        </p:attrNameLst>
                                      </p:cBhvr>
                                      <p:to>
                                        <a:schemeClr val="bg2"/>
                                      </p:to>
                                    </p:animClr>
                                    <p:set>
                                      <p:cBhvr>
                                        <p:cTn id="162" dur="2000" fill="hold"/>
                                        <p:tgtEl>
                                          <p:spTgt spid="45"/>
                                        </p:tgtEl>
                                        <p:attrNameLst>
                                          <p:attrName>fill.type</p:attrName>
                                        </p:attrNameLst>
                                      </p:cBhvr>
                                      <p:to>
                                        <p:strVal val="solid"/>
                                      </p:to>
                                    </p:set>
                                    <p:set>
                                      <p:cBhvr>
                                        <p:cTn id="163" dur="2000" fill="hold"/>
                                        <p:tgtEl>
                                          <p:spTgt spid="45"/>
                                        </p:tgtEl>
                                        <p:attrNameLst>
                                          <p:attrName>fill.on</p:attrName>
                                        </p:attrNameLst>
                                      </p:cBhvr>
                                      <p:to>
                                        <p:strVal val="true"/>
                                      </p:to>
                                    </p:set>
                                  </p:childTnLst>
                                </p:cTn>
                              </p:par>
                              <p:par>
                                <p:cTn id="164" presetID="1" presetClass="emph" presetSubtype="2" fill="hold" nodeType="withEffect">
                                  <p:stCondLst>
                                    <p:cond delay="0"/>
                                  </p:stCondLst>
                                  <p:childTnLst>
                                    <p:animClr clrSpc="rgb" dir="cw">
                                      <p:cBhvr>
                                        <p:cTn id="165" dur="2000" fill="hold"/>
                                        <p:tgtEl>
                                          <p:spTgt spid="43"/>
                                        </p:tgtEl>
                                        <p:attrNameLst>
                                          <p:attrName>fillcolor</p:attrName>
                                        </p:attrNameLst>
                                      </p:cBhvr>
                                      <p:to>
                                        <a:srgbClr val="D8D8D8"/>
                                      </p:to>
                                    </p:animClr>
                                    <p:set>
                                      <p:cBhvr>
                                        <p:cTn id="166" dur="2000" fill="hold"/>
                                        <p:tgtEl>
                                          <p:spTgt spid="43"/>
                                        </p:tgtEl>
                                        <p:attrNameLst>
                                          <p:attrName>fill.type</p:attrName>
                                        </p:attrNameLst>
                                      </p:cBhvr>
                                      <p:to>
                                        <p:strVal val="solid"/>
                                      </p:to>
                                    </p:set>
                                    <p:set>
                                      <p:cBhvr>
                                        <p:cTn id="167" dur="2000" fill="hold"/>
                                        <p:tgtEl>
                                          <p:spTgt spid="43"/>
                                        </p:tgtEl>
                                        <p:attrNameLst>
                                          <p:attrName>fill.on</p:attrName>
                                        </p:attrNameLst>
                                      </p:cBhvr>
                                      <p:to>
                                        <p:strVal val="true"/>
                                      </p:to>
                                    </p:set>
                                  </p:childTnLst>
                                </p:cTn>
                              </p:par>
                              <p:par>
                                <p:cTn id="168" presetID="1" presetClass="emph" presetSubtype="2" fill="hold" nodeType="withEffect">
                                  <p:stCondLst>
                                    <p:cond delay="0"/>
                                  </p:stCondLst>
                                  <p:childTnLst>
                                    <p:animClr clrSpc="rgb" dir="cw">
                                      <p:cBhvr>
                                        <p:cTn id="169" dur="2000" fill="hold"/>
                                        <p:tgtEl>
                                          <p:spTgt spid="46"/>
                                        </p:tgtEl>
                                        <p:attrNameLst>
                                          <p:attrName>fillcolor</p:attrName>
                                        </p:attrNameLst>
                                      </p:cBhvr>
                                      <p:to>
                                        <a:schemeClr val="bg2"/>
                                      </p:to>
                                    </p:animClr>
                                    <p:set>
                                      <p:cBhvr>
                                        <p:cTn id="170" dur="2000" fill="hold"/>
                                        <p:tgtEl>
                                          <p:spTgt spid="46"/>
                                        </p:tgtEl>
                                        <p:attrNameLst>
                                          <p:attrName>fill.type</p:attrName>
                                        </p:attrNameLst>
                                      </p:cBhvr>
                                      <p:to>
                                        <p:strVal val="solid"/>
                                      </p:to>
                                    </p:set>
                                    <p:set>
                                      <p:cBhvr>
                                        <p:cTn id="171" dur="2000" fill="hold"/>
                                        <p:tgtEl>
                                          <p:spTgt spid="46"/>
                                        </p:tgtEl>
                                        <p:attrNameLst>
                                          <p:attrName>fill.on</p:attrName>
                                        </p:attrNameLst>
                                      </p:cBhvr>
                                      <p:to>
                                        <p:strVal val="true"/>
                                      </p:to>
                                    </p:set>
                                  </p:childTnLst>
                                </p:cTn>
                              </p:par>
                              <p:par>
                                <p:cTn id="172" presetID="1" presetClass="emph" presetSubtype="2" fill="hold" nodeType="withEffect">
                                  <p:stCondLst>
                                    <p:cond delay="0"/>
                                  </p:stCondLst>
                                  <p:childTnLst>
                                    <p:animClr clrSpc="rgb" dir="cw">
                                      <p:cBhvr>
                                        <p:cTn id="173" dur="2000" fill="hold"/>
                                        <p:tgtEl>
                                          <p:spTgt spid="47"/>
                                        </p:tgtEl>
                                        <p:attrNameLst>
                                          <p:attrName>fillcolor</p:attrName>
                                        </p:attrNameLst>
                                      </p:cBhvr>
                                      <p:to>
                                        <a:schemeClr val="bg2"/>
                                      </p:to>
                                    </p:animClr>
                                    <p:set>
                                      <p:cBhvr>
                                        <p:cTn id="174" dur="2000" fill="hold"/>
                                        <p:tgtEl>
                                          <p:spTgt spid="47"/>
                                        </p:tgtEl>
                                        <p:attrNameLst>
                                          <p:attrName>fill.type</p:attrName>
                                        </p:attrNameLst>
                                      </p:cBhvr>
                                      <p:to>
                                        <p:strVal val="solid"/>
                                      </p:to>
                                    </p:set>
                                    <p:set>
                                      <p:cBhvr>
                                        <p:cTn id="175" dur="2000" fill="hold"/>
                                        <p:tgtEl>
                                          <p:spTgt spid="47"/>
                                        </p:tgtEl>
                                        <p:attrNameLst>
                                          <p:attrName>fill.on</p:attrName>
                                        </p:attrNameLst>
                                      </p:cBhvr>
                                      <p:to>
                                        <p:strVal val="true"/>
                                      </p:to>
                                    </p:set>
                                  </p:childTnLst>
                                </p:cTn>
                              </p:par>
                              <p:par>
                                <p:cTn id="176" presetID="1" presetClass="emph" presetSubtype="2" fill="hold" nodeType="withEffect">
                                  <p:stCondLst>
                                    <p:cond delay="0"/>
                                  </p:stCondLst>
                                  <p:childTnLst>
                                    <p:animClr clrSpc="rgb" dir="cw">
                                      <p:cBhvr>
                                        <p:cTn id="177" dur="2000" fill="hold"/>
                                        <p:tgtEl>
                                          <p:spTgt spid="48"/>
                                        </p:tgtEl>
                                        <p:attrNameLst>
                                          <p:attrName>fillcolor</p:attrName>
                                        </p:attrNameLst>
                                      </p:cBhvr>
                                      <p:to>
                                        <a:schemeClr val="bg2"/>
                                      </p:to>
                                    </p:animClr>
                                    <p:set>
                                      <p:cBhvr>
                                        <p:cTn id="178" dur="2000" fill="hold"/>
                                        <p:tgtEl>
                                          <p:spTgt spid="48"/>
                                        </p:tgtEl>
                                        <p:attrNameLst>
                                          <p:attrName>fill.type</p:attrName>
                                        </p:attrNameLst>
                                      </p:cBhvr>
                                      <p:to>
                                        <p:strVal val="solid"/>
                                      </p:to>
                                    </p:set>
                                    <p:set>
                                      <p:cBhvr>
                                        <p:cTn id="179" dur="2000" fill="hold"/>
                                        <p:tgtEl>
                                          <p:spTgt spid="48"/>
                                        </p:tgtEl>
                                        <p:attrNameLst>
                                          <p:attrName>fill.on</p:attrName>
                                        </p:attrNameLst>
                                      </p:cBhvr>
                                      <p:to>
                                        <p:strVal val="true"/>
                                      </p:to>
                                    </p:set>
                                  </p:childTnLst>
                                </p:cTn>
                              </p:par>
                              <p:par>
                                <p:cTn id="180" presetID="1" presetClass="emph" presetSubtype="2" fill="hold" nodeType="withEffect">
                                  <p:stCondLst>
                                    <p:cond delay="0"/>
                                  </p:stCondLst>
                                  <p:childTnLst>
                                    <p:animClr clrSpc="rgb" dir="cw">
                                      <p:cBhvr>
                                        <p:cTn id="181" dur="500" fill="hold"/>
                                        <p:tgtEl>
                                          <p:spTgt spid="67"/>
                                        </p:tgtEl>
                                        <p:attrNameLst>
                                          <p:attrName>fillcolor</p:attrName>
                                        </p:attrNameLst>
                                      </p:cBhvr>
                                      <p:to>
                                        <a:schemeClr val="bg2"/>
                                      </p:to>
                                    </p:animClr>
                                    <p:set>
                                      <p:cBhvr>
                                        <p:cTn id="182" dur="500" fill="hold"/>
                                        <p:tgtEl>
                                          <p:spTgt spid="67"/>
                                        </p:tgtEl>
                                        <p:attrNameLst>
                                          <p:attrName>fill.type</p:attrName>
                                        </p:attrNameLst>
                                      </p:cBhvr>
                                      <p:to>
                                        <p:strVal val="solid"/>
                                      </p:to>
                                    </p:set>
                                    <p:set>
                                      <p:cBhvr>
                                        <p:cTn id="183" dur="500" fill="hold"/>
                                        <p:tgtEl>
                                          <p:spTgt spid="67"/>
                                        </p:tgtEl>
                                        <p:attrNameLst>
                                          <p:attrName>fill.on</p:attrName>
                                        </p:attrNameLst>
                                      </p:cBhvr>
                                      <p:to>
                                        <p:strVal val="true"/>
                                      </p:to>
                                    </p:set>
                                  </p:childTnLst>
                                </p:cTn>
                              </p:par>
                            </p:childTnLst>
                          </p:cTn>
                        </p:par>
                        <p:par>
                          <p:cTn id="184" fill="hold">
                            <p:stCondLst>
                              <p:cond delay="12000"/>
                            </p:stCondLst>
                            <p:childTnLst>
                              <p:par>
                                <p:cTn id="185" presetID="1" presetClass="entr" presetSubtype="0" fill="hold" grpId="0" nodeType="afterEffect">
                                  <p:stCondLst>
                                    <p:cond delay="0"/>
                                  </p:stCondLst>
                                  <p:childTnLst>
                                    <p:set>
                                      <p:cBhvr>
                                        <p:cTn id="186" dur="1" fill="hold">
                                          <p:stCondLst>
                                            <p:cond delay="0"/>
                                          </p:stCondLst>
                                        </p:cTn>
                                        <p:tgtEl>
                                          <p:spTgt spid="72"/>
                                        </p:tgtEl>
                                        <p:attrNameLst>
                                          <p:attrName>style.visibility</p:attrName>
                                        </p:attrNameLst>
                                      </p:cBhvr>
                                      <p:to>
                                        <p:strVal val="visible"/>
                                      </p:to>
                                    </p:set>
                                  </p:childTnLst>
                                </p:cTn>
                              </p:par>
                            </p:childTnLst>
                          </p:cTn>
                        </p:par>
                        <p:par>
                          <p:cTn id="187" fill="hold">
                            <p:stCondLst>
                              <p:cond delay="12000"/>
                            </p:stCondLst>
                            <p:childTnLst>
                              <p:par>
                                <p:cTn id="188" presetID="1" presetClass="emph" presetSubtype="2" fill="hold" nodeType="afterEffect">
                                  <p:stCondLst>
                                    <p:cond delay="0"/>
                                  </p:stCondLst>
                                  <p:childTnLst>
                                    <p:animClr clrSpc="rgb" dir="cw">
                                      <p:cBhvr>
                                        <p:cTn id="189" dur="500" fill="hold"/>
                                        <p:tgtEl>
                                          <p:spTgt spid="45"/>
                                        </p:tgtEl>
                                        <p:attrNameLst>
                                          <p:attrName>fillcolor</p:attrName>
                                        </p:attrNameLst>
                                      </p:cBhvr>
                                      <p:to>
                                        <a:schemeClr val="accent2"/>
                                      </p:to>
                                    </p:animClr>
                                    <p:set>
                                      <p:cBhvr>
                                        <p:cTn id="190" dur="500" fill="hold"/>
                                        <p:tgtEl>
                                          <p:spTgt spid="45"/>
                                        </p:tgtEl>
                                        <p:attrNameLst>
                                          <p:attrName>fill.type</p:attrName>
                                        </p:attrNameLst>
                                      </p:cBhvr>
                                      <p:to>
                                        <p:strVal val="solid"/>
                                      </p:to>
                                    </p:set>
                                    <p:set>
                                      <p:cBhvr>
                                        <p:cTn id="191" dur="500" fill="hold"/>
                                        <p:tgtEl>
                                          <p:spTgt spid="45"/>
                                        </p:tgtEl>
                                        <p:attrNameLst>
                                          <p:attrName>fill.on</p:attrName>
                                        </p:attrNameLst>
                                      </p:cBhvr>
                                      <p:to>
                                        <p:strVal val="true"/>
                                      </p:to>
                                    </p:set>
                                  </p:childTnLst>
                                </p:cTn>
                              </p:par>
                            </p:childTnLst>
                          </p:cTn>
                        </p:par>
                        <p:par>
                          <p:cTn id="192" fill="hold">
                            <p:stCondLst>
                              <p:cond delay="12500"/>
                            </p:stCondLst>
                            <p:childTnLst>
                              <p:par>
                                <p:cTn id="193" presetID="1" presetClass="emph" presetSubtype="2" fill="hold" nodeType="afterEffect">
                                  <p:stCondLst>
                                    <p:cond delay="0"/>
                                  </p:stCondLst>
                                  <p:childTnLst>
                                    <p:animClr clrSpc="rgb" dir="cw">
                                      <p:cBhvr>
                                        <p:cTn id="194" dur="500" fill="hold"/>
                                        <p:tgtEl>
                                          <p:spTgt spid="43"/>
                                        </p:tgtEl>
                                        <p:attrNameLst>
                                          <p:attrName>fillcolor</p:attrName>
                                        </p:attrNameLst>
                                      </p:cBhvr>
                                      <p:to>
                                        <a:srgbClr val="ED7D31"/>
                                      </p:to>
                                    </p:animClr>
                                    <p:set>
                                      <p:cBhvr>
                                        <p:cTn id="195" dur="500" fill="hold"/>
                                        <p:tgtEl>
                                          <p:spTgt spid="43"/>
                                        </p:tgtEl>
                                        <p:attrNameLst>
                                          <p:attrName>fill.type</p:attrName>
                                        </p:attrNameLst>
                                      </p:cBhvr>
                                      <p:to>
                                        <p:strVal val="solid"/>
                                      </p:to>
                                    </p:set>
                                    <p:set>
                                      <p:cBhvr>
                                        <p:cTn id="196" dur="500" fill="hold"/>
                                        <p:tgtEl>
                                          <p:spTgt spid="43"/>
                                        </p:tgtEl>
                                        <p:attrNameLst>
                                          <p:attrName>fill.on</p:attrName>
                                        </p:attrNameLst>
                                      </p:cBhvr>
                                      <p:to>
                                        <p:strVal val="true"/>
                                      </p:to>
                                    </p:set>
                                  </p:childTnLst>
                                </p:cTn>
                              </p:par>
                              <p:par>
                                <p:cTn id="197" presetID="1" presetClass="emph" presetSubtype="2" fill="hold" nodeType="withEffect">
                                  <p:stCondLst>
                                    <p:cond delay="0"/>
                                  </p:stCondLst>
                                  <p:childTnLst>
                                    <p:animClr clrSpc="rgb" dir="cw">
                                      <p:cBhvr>
                                        <p:cTn id="198" dur="500" fill="hold"/>
                                        <p:tgtEl>
                                          <p:spTgt spid="46"/>
                                        </p:tgtEl>
                                        <p:attrNameLst>
                                          <p:attrName>fillcolor</p:attrName>
                                        </p:attrNameLst>
                                      </p:cBhvr>
                                      <p:to>
                                        <a:schemeClr val="accent2"/>
                                      </p:to>
                                    </p:animClr>
                                    <p:set>
                                      <p:cBhvr>
                                        <p:cTn id="199" dur="500" fill="hold"/>
                                        <p:tgtEl>
                                          <p:spTgt spid="46"/>
                                        </p:tgtEl>
                                        <p:attrNameLst>
                                          <p:attrName>fill.type</p:attrName>
                                        </p:attrNameLst>
                                      </p:cBhvr>
                                      <p:to>
                                        <p:strVal val="solid"/>
                                      </p:to>
                                    </p:set>
                                    <p:set>
                                      <p:cBhvr>
                                        <p:cTn id="200" dur="500" fill="hold"/>
                                        <p:tgtEl>
                                          <p:spTgt spid="46"/>
                                        </p:tgtEl>
                                        <p:attrNameLst>
                                          <p:attrName>fill.on</p:attrName>
                                        </p:attrNameLst>
                                      </p:cBhvr>
                                      <p:to>
                                        <p:strVal val="true"/>
                                      </p:to>
                                    </p:set>
                                  </p:childTnLst>
                                </p:cTn>
                              </p:par>
                            </p:childTnLst>
                          </p:cTn>
                        </p:par>
                        <p:par>
                          <p:cTn id="201" fill="hold">
                            <p:stCondLst>
                              <p:cond delay="13000"/>
                            </p:stCondLst>
                            <p:childTnLst>
                              <p:par>
                                <p:cTn id="202" presetID="1" presetClass="emph" presetSubtype="2" fill="hold" nodeType="afterEffect">
                                  <p:stCondLst>
                                    <p:cond delay="0"/>
                                  </p:stCondLst>
                                  <p:childTnLst>
                                    <p:animClr clrSpc="rgb" dir="cw">
                                      <p:cBhvr>
                                        <p:cTn id="203" dur="500" fill="hold"/>
                                        <p:tgtEl>
                                          <p:spTgt spid="47"/>
                                        </p:tgtEl>
                                        <p:attrNameLst>
                                          <p:attrName>fillcolor</p:attrName>
                                        </p:attrNameLst>
                                      </p:cBhvr>
                                      <p:to>
                                        <a:schemeClr val="accent2"/>
                                      </p:to>
                                    </p:animClr>
                                    <p:set>
                                      <p:cBhvr>
                                        <p:cTn id="204" dur="500" fill="hold"/>
                                        <p:tgtEl>
                                          <p:spTgt spid="47"/>
                                        </p:tgtEl>
                                        <p:attrNameLst>
                                          <p:attrName>fill.type</p:attrName>
                                        </p:attrNameLst>
                                      </p:cBhvr>
                                      <p:to>
                                        <p:strVal val="solid"/>
                                      </p:to>
                                    </p:set>
                                    <p:set>
                                      <p:cBhvr>
                                        <p:cTn id="205" dur="500" fill="hold"/>
                                        <p:tgtEl>
                                          <p:spTgt spid="47"/>
                                        </p:tgtEl>
                                        <p:attrNameLst>
                                          <p:attrName>fill.on</p:attrName>
                                        </p:attrNameLst>
                                      </p:cBhvr>
                                      <p:to>
                                        <p:strVal val="true"/>
                                      </p:to>
                                    </p:set>
                                  </p:childTnLst>
                                </p:cTn>
                              </p:par>
                            </p:childTnLst>
                          </p:cTn>
                        </p:par>
                        <p:par>
                          <p:cTn id="206" fill="hold">
                            <p:stCondLst>
                              <p:cond delay="13500"/>
                            </p:stCondLst>
                            <p:childTnLst>
                              <p:par>
                                <p:cTn id="207" presetID="1" presetClass="emph" presetSubtype="2" fill="hold" nodeType="afterEffect">
                                  <p:stCondLst>
                                    <p:cond delay="0"/>
                                  </p:stCondLst>
                                  <p:childTnLst>
                                    <p:animClr clrSpc="rgb" dir="cw">
                                      <p:cBhvr>
                                        <p:cTn id="208" dur="500" fill="hold"/>
                                        <p:tgtEl>
                                          <p:spTgt spid="48"/>
                                        </p:tgtEl>
                                        <p:attrNameLst>
                                          <p:attrName>fillcolor</p:attrName>
                                        </p:attrNameLst>
                                      </p:cBhvr>
                                      <p:to>
                                        <a:schemeClr val="accent2"/>
                                      </p:to>
                                    </p:animClr>
                                    <p:set>
                                      <p:cBhvr>
                                        <p:cTn id="209" dur="500" fill="hold"/>
                                        <p:tgtEl>
                                          <p:spTgt spid="48"/>
                                        </p:tgtEl>
                                        <p:attrNameLst>
                                          <p:attrName>fill.type</p:attrName>
                                        </p:attrNameLst>
                                      </p:cBhvr>
                                      <p:to>
                                        <p:strVal val="solid"/>
                                      </p:to>
                                    </p:set>
                                    <p:set>
                                      <p:cBhvr>
                                        <p:cTn id="210" dur="500" fill="hold"/>
                                        <p:tgtEl>
                                          <p:spTgt spid="48"/>
                                        </p:tgtEl>
                                        <p:attrNameLst>
                                          <p:attrName>fill.on</p:attrName>
                                        </p:attrNameLst>
                                      </p:cBhvr>
                                      <p:to>
                                        <p:strVal val="true"/>
                                      </p:to>
                                    </p:set>
                                  </p:childTnLst>
                                </p:cTn>
                              </p:par>
                            </p:childTnLst>
                          </p:cTn>
                        </p:par>
                        <p:par>
                          <p:cTn id="211" fill="hold">
                            <p:stCondLst>
                              <p:cond delay="14000"/>
                            </p:stCondLst>
                            <p:childTnLst>
                              <p:par>
                                <p:cTn id="212" presetID="1" presetClass="emph" presetSubtype="2" fill="hold" nodeType="afterEffect">
                                  <p:stCondLst>
                                    <p:cond delay="0"/>
                                  </p:stCondLst>
                                  <p:childTnLst>
                                    <p:animClr clrSpc="rgb" dir="cw">
                                      <p:cBhvr>
                                        <p:cTn id="213" dur="500" fill="hold"/>
                                        <p:tgtEl>
                                          <p:spTgt spid="67"/>
                                        </p:tgtEl>
                                        <p:attrNameLst>
                                          <p:attrName>fillcolor</p:attrName>
                                        </p:attrNameLst>
                                      </p:cBhvr>
                                      <p:to>
                                        <a:schemeClr val="accent2"/>
                                      </p:to>
                                    </p:animClr>
                                    <p:set>
                                      <p:cBhvr>
                                        <p:cTn id="214" dur="500" fill="hold"/>
                                        <p:tgtEl>
                                          <p:spTgt spid="67"/>
                                        </p:tgtEl>
                                        <p:attrNameLst>
                                          <p:attrName>fill.type</p:attrName>
                                        </p:attrNameLst>
                                      </p:cBhvr>
                                      <p:to>
                                        <p:strVal val="solid"/>
                                      </p:to>
                                    </p:set>
                                    <p:set>
                                      <p:cBhvr>
                                        <p:cTn id="215" dur="500" fill="hold"/>
                                        <p:tgtEl>
                                          <p:spTgt spid="67"/>
                                        </p:tgtEl>
                                        <p:attrNameLst>
                                          <p:attrName>fill.on</p:attrName>
                                        </p:attrNameLst>
                                      </p:cBhvr>
                                      <p:to>
                                        <p:strVal val="true"/>
                                      </p:to>
                                    </p:set>
                                  </p:childTnLst>
                                </p:cTn>
                              </p:par>
                            </p:childTnLst>
                          </p:cTn>
                        </p:par>
                        <p:par>
                          <p:cTn id="216" fill="hold">
                            <p:stCondLst>
                              <p:cond delay="14500"/>
                            </p:stCondLst>
                            <p:childTnLst>
                              <p:par>
                                <p:cTn id="217" presetID="1" presetClass="exit" presetSubtype="0" fill="hold" grpId="1" nodeType="afterEffect">
                                  <p:stCondLst>
                                    <p:cond delay="0"/>
                                  </p:stCondLst>
                                  <p:childTnLst>
                                    <p:set>
                                      <p:cBhvr>
                                        <p:cTn id="218" dur="1" fill="hold">
                                          <p:stCondLst>
                                            <p:cond delay="0"/>
                                          </p:stCondLst>
                                        </p:cTn>
                                        <p:tgtEl>
                                          <p:spTgt spid="72"/>
                                        </p:tgtEl>
                                        <p:attrNameLst>
                                          <p:attrName>style.visibility</p:attrName>
                                        </p:attrNameLst>
                                      </p:cBhvr>
                                      <p:to>
                                        <p:strVal val="hidden"/>
                                      </p:to>
                                    </p:set>
                                  </p:childTnLst>
                                </p:cTn>
                              </p:par>
                            </p:childTnLst>
                          </p:cTn>
                        </p:par>
                        <p:par>
                          <p:cTn id="219" fill="hold">
                            <p:stCondLst>
                              <p:cond delay="14500"/>
                            </p:stCondLst>
                            <p:childTnLst>
                              <p:par>
                                <p:cTn id="220" presetID="42" presetClass="path" presetSubtype="0" accel="50000" decel="50000" fill="hold" grpId="0" nodeType="afterEffect">
                                  <p:stCondLst>
                                    <p:cond delay="0"/>
                                  </p:stCondLst>
                                  <p:childTnLst>
                                    <p:animMotion origin="layout" path="M 1.04167E-6 -2.59259E-6 L 0.00013 -0.21528 " pathEditMode="relative" rAng="0" ptsTypes="AA">
                                      <p:cBhvr>
                                        <p:cTn id="221" dur="2000" fill="hold"/>
                                        <p:tgtEl>
                                          <p:spTgt spid="63"/>
                                        </p:tgtEl>
                                        <p:attrNameLst>
                                          <p:attrName>ppt_x</p:attrName>
                                          <p:attrName>ppt_y</p:attrName>
                                        </p:attrNameLst>
                                      </p:cBhvr>
                                      <p:rCtr x="0" y="-10741"/>
                                    </p:animMotion>
                                  </p:childTnLst>
                                </p:cTn>
                              </p:par>
                              <p:par>
                                <p:cTn id="222" presetID="42" presetClass="path" presetSubtype="0" accel="50000" decel="50000" fill="hold" grpId="1" nodeType="withEffect">
                                  <p:stCondLst>
                                    <p:cond delay="0"/>
                                  </p:stCondLst>
                                  <p:childTnLst>
                                    <p:animMotion origin="layout" path="M -0.00013 0.07384 L -0.00013 0.14953 " pathEditMode="relative" rAng="0" ptsTypes="AA">
                                      <p:cBhvr>
                                        <p:cTn id="223" dur="2000" fill="hold"/>
                                        <p:tgtEl>
                                          <p:spTgt spid="61"/>
                                        </p:tgtEl>
                                        <p:attrNameLst>
                                          <p:attrName>ppt_x</p:attrName>
                                          <p:attrName>ppt_y</p:attrName>
                                        </p:attrNameLst>
                                      </p:cBhvr>
                                      <p:rCtr x="0" y="3981"/>
                                    </p:animMotion>
                                  </p:childTnLst>
                                </p:cTn>
                              </p:par>
                              <p:par>
                                <p:cTn id="224" presetID="42" presetClass="path" presetSubtype="0" accel="50000" decel="50000" fill="hold" grpId="2" nodeType="withEffect">
                                  <p:stCondLst>
                                    <p:cond delay="0"/>
                                  </p:stCondLst>
                                  <p:childTnLst>
                                    <p:animMotion origin="layout" path="M -0.00026 0.13866 L -0.00039 0.2125 " pathEditMode="relative" rAng="0" ptsTypes="AA">
                                      <p:cBhvr>
                                        <p:cTn id="225" dur="2000" fill="hold"/>
                                        <p:tgtEl>
                                          <p:spTgt spid="59"/>
                                        </p:tgtEl>
                                        <p:attrNameLst>
                                          <p:attrName>ppt_x</p:attrName>
                                          <p:attrName>ppt_y</p:attrName>
                                        </p:attrNameLst>
                                      </p:cBhvr>
                                      <p:rCtr x="0" y="3889"/>
                                    </p:animMotion>
                                  </p:childTnLst>
                                </p:cTn>
                              </p:par>
                              <p:par>
                                <p:cTn id="226" presetID="42" presetClass="path" presetSubtype="0" accel="50000" decel="50000" fill="hold" grpId="2" nodeType="withEffect">
                                  <p:stCondLst>
                                    <p:cond delay="0"/>
                                  </p:stCondLst>
                                  <p:childTnLst>
                                    <p:animMotion origin="layout" path="M -0.00065 0.13843 L -0.00065 0.20417 " pathEditMode="relative" rAng="0" ptsTypes="AA">
                                      <p:cBhvr>
                                        <p:cTn id="227" dur="2000" fill="hold"/>
                                        <p:tgtEl>
                                          <p:spTgt spid="58"/>
                                        </p:tgtEl>
                                        <p:attrNameLst>
                                          <p:attrName>ppt_x</p:attrName>
                                          <p:attrName>ppt_y</p:attrName>
                                        </p:attrNameLst>
                                      </p:cBhvr>
                                      <p:rCtr x="-143" y="3241"/>
                                    </p:animMotion>
                                  </p:childTnLst>
                                </p:cTn>
                              </p:par>
                              <p:par>
                                <p:cTn id="228" presetID="1" presetClass="emph" presetSubtype="2" fill="hold" nodeType="withEffect">
                                  <p:stCondLst>
                                    <p:cond delay="0"/>
                                  </p:stCondLst>
                                  <p:childTnLst>
                                    <p:animClr clrSpc="rgb" dir="cw">
                                      <p:cBhvr>
                                        <p:cTn id="229" dur="2000" fill="hold"/>
                                        <p:tgtEl>
                                          <p:spTgt spid="45"/>
                                        </p:tgtEl>
                                        <p:attrNameLst>
                                          <p:attrName>fillcolor</p:attrName>
                                        </p:attrNameLst>
                                      </p:cBhvr>
                                      <p:to>
                                        <a:schemeClr val="bg2"/>
                                      </p:to>
                                    </p:animClr>
                                    <p:set>
                                      <p:cBhvr>
                                        <p:cTn id="230" dur="2000" fill="hold"/>
                                        <p:tgtEl>
                                          <p:spTgt spid="45"/>
                                        </p:tgtEl>
                                        <p:attrNameLst>
                                          <p:attrName>fill.type</p:attrName>
                                        </p:attrNameLst>
                                      </p:cBhvr>
                                      <p:to>
                                        <p:strVal val="solid"/>
                                      </p:to>
                                    </p:set>
                                    <p:set>
                                      <p:cBhvr>
                                        <p:cTn id="231" dur="2000" fill="hold"/>
                                        <p:tgtEl>
                                          <p:spTgt spid="45"/>
                                        </p:tgtEl>
                                        <p:attrNameLst>
                                          <p:attrName>fill.on</p:attrName>
                                        </p:attrNameLst>
                                      </p:cBhvr>
                                      <p:to>
                                        <p:strVal val="true"/>
                                      </p:to>
                                    </p:set>
                                  </p:childTnLst>
                                </p:cTn>
                              </p:par>
                              <p:par>
                                <p:cTn id="232" presetID="1" presetClass="emph" presetSubtype="2" fill="hold" nodeType="withEffect">
                                  <p:stCondLst>
                                    <p:cond delay="0"/>
                                  </p:stCondLst>
                                  <p:childTnLst>
                                    <p:animClr clrSpc="rgb" dir="cw">
                                      <p:cBhvr>
                                        <p:cTn id="233" dur="2000" fill="hold"/>
                                        <p:tgtEl>
                                          <p:spTgt spid="43"/>
                                        </p:tgtEl>
                                        <p:attrNameLst>
                                          <p:attrName>fillcolor</p:attrName>
                                        </p:attrNameLst>
                                      </p:cBhvr>
                                      <p:to>
                                        <a:srgbClr val="D8D8D8"/>
                                      </p:to>
                                    </p:animClr>
                                    <p:set>
                                      <p:cBhvr>
                                        <p:cTn id="234" dur="2000" fill="hold"/>
                                        <p:tgtEl>
                                          <p:spTgt spid="43"/>
                                        </p:tgtEl>
                                        <p:attrNameLst>
                                          <p:attrName>fill.type</p:attrName>
                                        </p:attrNameLst>
                                      </p:cBhvr>
                                      <p:to>
                                        <p:strVal val="solid"/>
                                      </p:to>
                                    </p:set>
                                    <p:set>
                                      <p:cBhvr>
                                        <p:cTn id="235" dur="2000" fill="hold"/>
                                        <p:tgtEl>
                                          <p:spTgt spid="43"/>
                                        </p:tgtEl>
                                        <p:attrNameLst>
                                          <p:attrName>fill.on</p:attrName>
                                        </p:attrNameLst>
                                      </p:cBhvr>
                                      <p:to>
                                        <p:strVal val="true"/>
                                      </p:to>
                                    </p:set>
                                  </p:childTnLst>
                                </p:cTn>
                              </p:par>
                              <p:par>
                                <p:cTn id="236" presetID="1" presetClass="emph" presetSubtype="2" fill="hold" nodeType="withEffect">
                                  <p:stCondLst>
                                    <p:cond delay="0"/>
                                  </p:stCondLst>
                                  <p:childTnLst>
                                    <p:animClr clrSpc="rgb" dir="cw">
                                      <p:cBhvr>
                                        <p:cTn id="237" dur="2000" fill="hold"/>
                                        <p:tgtEl>
                                          <p:spTgt spid="46"/>
                                        </p:tgtEl>
                                        <p:attrNameLst>
                                          <p:attrName>fillcolor</p:attrName>
                                        </p:attrNameLst>
                                      </p:cBhvr>
                                      <p:to>
                                        <a:schemeClr val="bg2"/>
                                      </p:to>
                                    </p:animClr>
                                    <p:set>
                                      <p:cBhvr>
                                        <p:cTn id="238" dur="2000" fill="hold"/>
                                        <p:tgtEl>
                                          <p:spTgt spid="46"/>
                                        </p:tgtEl>
                                        <p:attrNameLst>
                                          <p:attrName>fill.type</p:attrName>
                                        </p:attrNameLst>
                                      </p:cBhvr>
                                      <p:to>
                                        <p:strVal val="solid"/>
                                      </p:to>
                                    </p:set>
                                    <p:set>
                                      <p:cBhvr>
                                        <p:cTn id="239" dur="2000" fill="hold"/>
                                        <p:tgtEl>
                                          <p:spTgt spid="46"/>
                                        </p:tgtEl>
                                        <p:attrNameLst>
                                          <p:attrName>fill.on</p:attrName>
                                        </p:attrNameLst>
                                      </p:cBhvr>
                                      <p:to>
                                        <p:strVal val="true"/>
                                      </p:to>
                                    </p:set>
                                  </p:childTnLst>
                                </p:cTn>
                              </p:par>
                              <p:par>
                                <p:cTn id="240" presetID="1" presetClass="emph" presetSubtype="2" fill="hold" nodeType="withEffect">
                                  <p:stCondLst>
                                    <p:cond delay="0"/>
                                  </p:stCondLst>
                                  <p:childTnLst>
                                    <p:animClr clrSpc="rgb" dir="cw">
                                      <p:cBhvr>
                                        <p:cTn id="241" dur="2000" fill="hold"/>
                                        <p:tgtEl>
                                          <p:spTgt spid="47"/>
                                        </p:tgtEl>
                                        <p:attrNameLst>
                                          <p:attrName>fillcolor</p:attrName>
                                        </p:attrNameLst>
                                      </p:cBhvr>
                                      <p:to>
                                        <a:schemeClr val="bg2"/>
                                      </p:to>
                                    </p:animClr>
                                    <p:set>
                                      <p:cBhvr>
                                        <p:cTn id="242" dur="2000" fill="hold"/>
                                        <p:tgtEl>
                                          <p:spTgt spid="47"/>
                                        </p:tgtEl>
                                        <p:attrNameLst>
                                          <p:attrName>fill.type</p:attrName>
                                        </p:attrNameLst>
                                      </p:cBhvr>
                                      <p:to>
                                        <p:strVal val="solid"/>
                                      </p:to>
                                    </p:set>
                                    <p:set>
                                      <p:cBhvr>
                                        <p:cTn id="243" dur="2000" fill="hold"/>
                                        <p:tgtEl>
                                          <p:spTgt spid="47"/>
                                        </p:tgtEl>
                                        <p:attrNameLst>
                                          <p:attrName>fill.on</p:attrName>
                                        </p:attrNameLst>
                                      </p:cBhvr>
                                      <p:to>
                                        <p:strVal val="true"/>
                                      </p:to>
                                    </p:set>
                                  </p:childTnLst>
                                </p:cTn>
                              </p:par>
                              <p:par>
                                <p:cTn id="244" presetID="1" presetClass="emph" presetSubtype="2" fill="hold" nodeType="withEffect">
                                  <p:stCondLst>
                                    <p:cond delay="0"/>
                                  </p:stCondLst>
                                  <p:childTnLst>
                                    <p:animClr clrSpc="rgb" dir="cw">
                                      <p:cBhvr>
                                        <p:cTn id="245" dur="2000" fill="hold"/>
                                        <p:tgtEl>
                                          <p:spTgt spid="48"/>
                                        </p:tgtEl>
                                        <p:attrNameLst>
                                          <p:attrName>fillcolor</p:attrName>
                                        </p:attrNameLst>
                                      </p:cBhvr>
                                      <p:to>
                                        <a:schemeClr val="bg2"/>
                                      </p:to>
                                    </p:animClr>
                                    <p:set>
                                      <p:cBhvr>
                                        <p:cTn id="246" dur="2000" fill="hold"/>
                                        <p:tgtEl>
                                          <p:spTgt spid="48"/>
                                        </p:tgtEl>
                                        <p:attrNameLst>
                                          <p:attrName>fill.type</p:attrName>
                                        </p:attrNameLst>
                                      </p:cBhvr>
                                      <p:to>
                                        <p:strVal val="solid"/>
                                      </p:to>
                                    </p:set>
                                    <p:set>
                                      <p:cBhvr>
                                        <p:cTn id="247" dur="2000" fill="hold"/>
                                        <p:tgtEl>
                                          <p:spTgt spid="48"/>
                                        </p:tgtEl>
                                        <p:attrNameLst>
                                          <p:attrName>fill.on</p:attrName>
                                        </p:attrNameLst>
                                      </p:cBhvr>
                                      <p:to>
                                        <p:strVal val="true"/>
                                      </p:to>
                                    </p:set>
                                  </p:childTnLst>
                                </p:cTn>
                              </p:par>
                              <p:par>
                                <p:cTn id="248" presetID="1" presetClass="emph" presetSubtype="2" fill="hold" nodeType="withEffect">
                                  <p:stCondLst>
                                    <p:cond delay="0"/>
                                  </p:stCondLst>
                                  <p:childTnLst>
                                    <p:animClr clrSpc="rgb" dir="cw">
                                      <p:cBhvr>
                                        <p:cTn id="249" dur="2000" fill="hold"/>
                                        <p:tgtEl>
                                          <p:spTgt spid="67"/>
                                        </p:tgtEl>
                                        <p:attrNameLst>
                                          <p:attrName>fillcolor</p:attrName>
                                        </p:attrNameLst>
                                      </p:cBhvr>
                                      <p:to>
                                        <a:schemeClr val="bg2"/>
                                      </p:to>
                                    </p:animClr>
                                    <p:set>
                                      <p:cBhvr>
                                        <p:cTn id="250" dur="2000" fill="hold"/>
                                        <p:tgtEl>
                                          <p:spTgt spid="67"/>
                                        </p:tgtEl>
                                        <p:attrNameLst>
                                          <p:attrName>fill.type</p:attrName>
                                        </p:attrNameLst>
                                      </p:cBhvr>
                                      <p:to>
                                        <p:strVal val="solid"/>
                                      </p:to>
                                    </p:set>
                                    <p:set>
                                      <p:cBhvr>
                                        <p:cTn id="251" dur="2000" fill="hold"/>
                                        <p:tgtEl>
                                          <p:spTgt spid="6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69" grpId="0" animBg="1"/>
      <p:bldP spid="69" grpId="1" animBg="1"/>
      <p:bldP spid="38" grpId="0" animBg="1"/>
      <p:bldP spid="58" grpId="0"/>
      <p:bldP spid="58" grpId="1"/>
      <p:bldP spid="58" grpId="2"/>
      <p:bldP spid="59" grpId="0"/>
      <p:bldP spid="59" grpId="1"/>
      <p:bldP spid="59" grpId="2"/>
      <p:bldP spid="60" grpId="0"/>
      <p:bldP spid="61" grpId="0"/>
      <p:bldP spid="61" grpId="1"/>
      <p:bldP spid="62" grpId="0"/>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27608-A3C9-5044-BE6A-F10F523BE762}"/>
              </a:ext>
            </a:extLst>
          </p:cNvPr>
          <p:cNvSpPr>
            <a:spLocks noGrp="1"/>
          </p:cNvSpPr>
          <p:nvPr>
            <p:ph type="title"/>
          </p:nvPr>
        </p:nvSpPr>
        <p:spPr>
          <a:xfrm>
            <a:off x="347729" y="-88136"/>
            <a:ext cx="11689080" cy="1143000"/>
          </a:xfrm>
        </p:spPr>
        <p:txBody>
          <a:bodyPr>
            <a:normAutofit/>
          </a:bodyPr>
          <a:lstStyle/>
          <a:p>
            <a:r>
              <a:rPr lang="en-US" sz="4000" dirty="0"/>
              <a:t>Semi-Supervised Learning</a:t>
            </a:r>
          </a:p>
        </p:txBody>
      </p:sp>
      <p:pic>
        <p:nvPicPr>
          <p:cNvPr id="3" name="Picture 2" descr="A picture containing graphical user interface&#10;&#10;Description automatically generated">
            <a:extLst>
              <a:ext uri="{FF2B5EF4-FFF2-40B4-BE49-F238E27FC236}">
                <a16:creationId xmlns:a16="http://schemas.microsoft.com/office/drawing/2014/main" id="{1A415B97-0000-EA48-9D6E-9EF101C9A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729" y="1230880"/>
            <a:ext cx="8459327" cy="5483292"/>
          </a:xfrm>
          <a:prstGeom prst="rect">
            <a:avLst/>
          </a:prstGeom>
        </p:spPr>
      </p:pic>
      <p:sp>
        <p:nvSpPr>
          <p:cNvPr id="4" name="Slide Number Placeholder 3">
            <a:extLst>
              <a:ext uri="{FF2B5EF4-FFF2-40B4-BE49-F238E27FC236}">
                <a16:creationId xmlns:a16="http://schemas.microsoft.com/office/drawing/2014/main" id="{523F410D-76D9-B74C-195F-B4B2945DEAFA}"/>
              </a:ext>
            </a:extLst>
          </p:cNvPr>
          <p:cNvSpPr txBox="1">
            <a:spLocks/>
          </p:cNvSpPr>
          <p:nvPr/>
        </p:nvSpPr>
        <p:spPr>
          <a:xfrm>
            <a:off x="9448800" y="6570345"/>
            <a:ext cx="2743200" cy="28765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F721D84-F6D2-3543-9891-5E083154C075}" type="slidenum">
              <a:rPr lang="en-US" sz="1200" smtClean="0"/>
              <a:pPr algn="r"/>
              <a:t>14</a:t>
            </a:fld>
            <a:endParaRPr lang="en-US" sz="1200"/>
          </a:p>
        </p:txBody>
      </p:sp>
      <p:sp>
        <p:nvSpPr>
          <p:cNvPr id="5" name="TextBox 4">
            <a:extLst>
              <a:ext uri="{FF2B5EF4-FFF2-40B4-BE49-F238E27FC236}">
                <a16:creationId xmlns:a16="http://schemas.microsoft.com/office/drawing/2014/main" id="{DFC81199-6691-FB27-2EC0-8888260ACA3B}"/>
              </a:ext>
            </a:extLst>
          </p:cNvPr>
          <p:cNvSpPr txBox="1"/>
          <p:nvPr/>
        </p:nvSpPr>
        <p:spPr>
          <a:xfrm>
            <a:off x="6808952" y="1054864"/>
            <a:ext cx="5151228" cy="3108543"/>
          </a:xfrm>
          <a:prstGeom prst="rect">
            <a:avLst/>
          </a:prstGeom>
          <a:noFill/>
        </p:spPr>
        <p:txBody>
          <a:bodyPr wrap="square" rtlCol="0">
            <a:spAutoFit/>
          </a:bodyPr>
          <a:lstStyle/>
          <a:p>
            <a:r>
              <a:rPr lang="en-US" b="1" dirty="0"/>
              <a:t>Semi-supervised Active Learning for Anomaly Detection (SALAD)</a:t>
            </a:r>
          </a:p>
          <a:p>
            <a:pPr marL="285750" indent="-285750">
              <a:buFont typeface="Arial" panose="020B0604020202020204" pitchFamily="34" charset="0"/>
              <a:buChar char="•"/>
            </a:pPr>
            <a:r>
              <a:rPr lang="en-US" sz="1600" dirty="0"/>
              <a:t>Memarzadeh, M., Matthews, B., Templin, T., Multi-Class Anomaly Detection in Flight Data Using Semi-Supervised Explainable Deep Learning Model. AIAA SciTech 2021.</a:t>
            </a:r>
          </a:p>
          <a:p>
            <a:pPr marL="742950" lvl="1" indent="-285750">
              <a:buFont typeface="Wingdings" panose="05000000000000000000" pitchFamily="2" charset="2"/>
              <a:buChar char="Ø"/>
            </a:pPr>
            <a:r>
              <a:rPr lang="en-US" sz="1600" dirty="0">
                <a:solidFill>
                  <a:srgbClr val="00B050"/>
                </a:solidFill>
              </a:rPr>
              <a:t>2021 Intelligent Systems Best Paper Award</a:t>
            </a:r>
          </a:p>
          <a:p>
            <a:pPr marL="285750" indent="-285750">
              <a:buFont typeface="Arial" panose="020B0604020202020204" pitchFamily="34" charset="0"/>
              <a:buChar char="•"/>
            </a:pPr>
            <a:r>
              <a:rPr lang="en-US" sz="1600" dirty="0"/>
              <a:t>Memarzadeh, M., Matthews, B., Templin, T., </a:t>
            </a:r>
            <a:r>
              <a:rPr lang="en-US" sz="1600" dirty="0" err="1"/>
              <a:t>Rohani</a:t>
            </a:r>
            <a:r>
              <a:rPr lang="en-US" sz="1600" dirty="0"/>
              <a:t>, A.S., Weckler, D., Semi-Supervised Active Learning for Anomaly Detection in Aviation with Experts in the Loop. AIAA SciTech 2022.</a:t>
            </a:r>
          </a:p>
          <a:p>
            <a:endParaRPr lang="en-US" sz="1600" dirty="0"/>
          </a:p>
          <a:p>
            <a:endParaRPr lang="en-US" sz="1600" dirty="0"/>
          </a:p>
        </p:txBody>
      </p:sp>
    </p:spTree>
    <p:extLst>
      <p:ext uri="{BB962C8B-B14F-4D97-AF65-F5344CB8AC3E}">
        <p14:creationId xmlns:p14="http://schemas.microsoft.com/office/powerpoint/2010/main" val="2407570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833" y="78053"/>
            <a:ext cx="7611533" cy="758295"/>
          </a:xfrm>
        </p:spPr>
        <p:txBody>
          <a:bodyPr>
            <a:noAutofit/>
          </a:bodyPr>
          <a:lstStyle/>
          <a:p>
            <a:r>
              <a:rPr lang="en-US" dirty="0">
                <a:latin typeface="Arial" panose="020B0604020202020204" pitchFamily="34" charset="0"/>
                <a:cs typeface="Arial" panose="020B0604020202020204" pitchFamily="34" charset="0"/>
              </a:rPr>
              <a:t>Precursors</a:t>
            </a:r>
          </a:p>
        </p:txBody>
      </p:sp>
      <p:grpSp>
        <p:nvGrpSpPr>
          <p:cNvPr id="3" name="Group 78"/>
          <p:cNvGrpSpPr/>
          <p:nvPr/>
        </p:nvGrpSpPr>
        <p:grpSpPr>
          <a:xfrm>
            <a:off x="1818050" y="2133600"/>
            <a:ext cx="8690546" cy="3188732"/>
            <a:chOff x="381000" y="1295400"/>
            <a:chExt cx="8690546" cy="3188732"/>
          </a:xfrm>
        </p:grpSpPr>
        <p:sp>
          <p:nvSpPr>
            <p:cNvPr id="4" name="Oval 3"/>
            <p:cNvSpPr/>
            <p:nvPr/>
          </p:nvSpPr>
          <p:spPr>
            <a:xfrm>
              <a:off x="609600" y="19812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tx1"/>
                  </a:solidFill>
                </a:rPr>
                <a:t>S</a:t>
              </a:r>
              <a:r>
                <a:rPr lang="en-US" b="1" baseline="-25000">
                  <a:solidFill>
                    <a:schemeClr val="tx1"/>
                  </a:solidFill>
                </a:rPr>
                <a:t>1</a:t>
              </a:r>
            </a:p>
          </p:txBody>
        </p:sp>
        <p:sp>
          <p:nvSpPr>
            <p:cNvPr id="5" name="Oval 4"/>
            <p:cNvSpPr/>
            <p:nvPr/>
          </p:nvSpPr>
          <p:spPr>
            <a:xfrm>
              <a:off x="1447800" y="19812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tx1"/>
                  </a:solidFill>
                </a:rPr>
                <a:t>S</a:t>
              </a:r>
              <a:r>
                <a:rPr lang="en-US" b="1" baseline="-25000">
                  <a:solidFill>
                    <a:schemeClr val="tx1"/>
                  </a:solidFill>
                </a:rPr>
                <a:t>2</a:t>
              </a:r>
            </a:p>
          </p:txBody>
        </p:sp>
        <p:sp>
          <p:nvSpPr>
            <p:cNvPr id="6" name="Oval 5"/>
            <p:cNvSpPr/>
            <p:nvPr/>
          </p:nvSpPr>
          <p:spPr>
            <a:xfrm>
              <a:off x="2286000" y="19812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tx1"/>
                  </a:solidFill>
                </a:rPr>
                <a:t>S</a:t>
              </a:r>
              <a:r>
                <a:rPr lang="en-US" b="1" baseline="-25000">
                  <a:solidFill>
                    <a:schemeClr val="tx1"/>
                  </a:solidFill>
                </a:rPr>
                <a:t>3</a:t>
              </a:r>
            </a:p>
          </p:txBody>
        </p:sp>
        <p:sp>
          <p:nvSpPr>
            <p:cNvPr id="15" name="Oval 14"/>
            <p:cNvSpPr/>
            <p:nvPr/>
          </p:nvSpPr>
          <p:spPr>
            <a:xfrm>
              <a:off x="7467600" y="2667000"/>
              <a:ext cx="609600" cy="6096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baseline="-25000">
                <a:solidFill>
                  <a:schemeClr val="tx1"/>
                </a:solidFill>
              </a:endParaRPr>
            </a:p>
          </p:txBody>
        </p:sp>
        <p:sp>
          <p:nvSpPr>
            <p:cNvPr id="16" name="Oval 15"/>
            <p:cNvSpPr/>
            <p:nvPr/>
          </p:nvSpPr>
          <p:spPr>
            <a:xfrm>
              <a:off x="7467600" y="1295400"/>
              <a:ext cx="609600" cy="609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baseline="-25000">
                <a:solidFill>
                  <a:schemeClr val="tx1"/>
                </a:solidFill>
              </a:endParaRPr>
            </a:p>
          </p:txBody>
        </p:sp>
        <p:sp>
          <p:nvSpPr>
            <p:cNvPr id="17" name="TextBox 16"/>
            <p:cNvSpPr txBox="1"/>
            <p:nvPr/>
          </p:nvSpPr>
          <p:spPr>
            <a:xfrm>
              <a:off x="8222596" y="1371600"/>
              <a:ext cx="848950" cy="369332"/>
            </a:xfrm>
            <a:prstGeom prst="rect">
              <a:avLst/>
            </a:prstGeom>
            <a:noFill/>
          </p:spPr>
          <p:txBody>
            <a:bodyPr wrap="none" rtlCol="0">
              <a:spAutoFit/>
            </a:bodyPr>
            <a:lstStyle/>
            <a:p>
              <a:pPr>
                <a:buNone/>
              </a:pPr>
              <a:r>
                <a:rPr lang="en-US" b="1">
                  <a:solidFill>
                    <a:srgbClr val="C00000"/>
                  </a:solidFill>
                </a:rPr>
                <a:t>Hazard</a:t>
              </a:r>
            </a:p>
          </p:txBody>
        </p:sp>
        <p:sp>
          <p:nvSpPr>
            <p:cNvPr id="18" name="TextBox 17"/>
            <p:cNvSpPr txBox="1"/>
            <p:nvPr/>
          </p:nvSpPr>
          <p:spPr>
            <a:xfrm>
              <a:off x="8234543" y="2754868"/>
              <a:ext cx="591380" cy="369332"/>
            </a:xfrm>
            <a:prstGeom prst="rect">
              <a:avLst/>
            </a:prstGeom>
            <a:noFill/>
          </p:spPr>
          <p:txBody>
            <a:bodyPr wrap="none" rtlCol="0">
              <a:spAutoFit/>
            </a:bodyPr>
            <a:lstStyle/>
            <a:p>
              <a:pPr>
                <a:buNone/>
              </a:pPr>
              <a:r>
                <a:rPr lang="en-US" b="1">
                  <a:solidFill>
                    <a:srgbClr val="00B050"/>
                  </a:solidFill>
                </a:rPr>
                <a:t>Safe</a:t>
              </a:r>
            </a:p>
          </p:txBody>
        </p:sp>
        <p:cxnSp>
          <p:nvCxnSpPr>
            <p:cNvPr id="20" name="Straight Arrow Connector 19"/>
            <p:cNvCxnSpPr>
              <a:stCxn id="4" idx="6"/>
              <a:endCxn id="5" idx="2"/>
            </p:cNvCxnSpPr>
            <p:nvPr/>
          </p:nvCxnSpPr>
          <p:spPr>
            <a:xfrm>
              <a:off x="1219200" y="2286000"/>
              <a:ext cx="228600" cy="0"/>
            </a:xfrm>
            <a:prstGeom prst="straightConnector1">
              <a:avLst/>
            </a:prstGeom>
            <a:ln w="254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057400" y="2286000"/>
              <a:ext cx="228600" cy="0"/>
            </a:xfrm>
            <a:prstGeom prst="straightConnector1">
              <a:avLst/>
            </a:prstGeom>
            <a:ln w="25400">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25"/>
            <p:cNvGrpSpPr/>
            <p:nvPr/>
          </p:nvGrpSpPr>
          <p:grpSpPr>
            <a:xfrm>
              <a:off x="3200400" y="1295400"/>
              <a:ext cx="3352800" cy="609600"/>
              <a:chOff x="3352800" y="1295400"/>
              <a:chExt cx="3352800" cy="609600"/>
            </a:xfrm>
          </p:grpSpPr>
          <p:sp>
            <p:nvSpPr>
              <p:cNvPr id="8" name="Oval 7"/>
              <p:cNvSpPr/>
              <p:nvPr/>
            </p:nvSpPr>
            <p:spPr>
              <a:xfrm>
                <a:off x="3352800" y="1295400"/>
                <a:ext cx="609600" cy="609600"/>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tx1"/>
                    </a:solidFill>
                  </a:rPr>
                  <a:t>S</a:t>
                </a:r>
                <a:r>
                  <a:rPr lang="en-US" b="1" baseline="-25000">
                    <a:solidFill>
                      <a:schemeClr val="tx1"/>
                    </a:solidFill>
                  </a:rPr>
                  <a:t>4</a:t>
                </a:r>
              </a:p>
            </p:txBody>
          </p:sp>
          <p:sp>
            <p:nvSpPr>
              <p:cNvPr id="10" name="Oval 9"/>
              <p:cNvSpPr/>
              <p:nvPr/>
            </p:nvSpPr>
            <p:spPr>
              <a:xfrm>
                <a:off x="4191000" y="1295400"/>
                <a:ext cx="609600" cy="609600"/>
              </a:xfrm>
              <a:prstGeom prst="ellipse">
                <a:avLst/>
              </a:prstGeom>
              <a:noFill/>
              <a:ln>
                <a:solidFill>
                  <a:schemeClr val="accent1">
                    <a:lumMod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bg1">
                        <a:lumMod val="75000"/>
                      </a:schemeClr>
                    </a:solidFill>
                  </a:rPr>
                  <a:t>S</a:t>
                </a:r>
                <a:r>
                  <a:rPr lang="en-US" b="1" baseline="-25000">
                    <a:solidFill>
                      <a:schemeClr val="bg1">
                        <a:lumMod val="75000"/>
                      </a:schemeClr>
                    </a:solidFill>
                  </a:rPr>
                  <a:t>5</a:t>
                </a:r>
              </a:p>
            </p:txBody>
          </p:sp>
          <p:sp>
            <p:nvSpPr>
              <p:cNvPr id="12" name="Oval 11"/>
              <p:cNvSpPr/>
              <p:nvPr/>
            </p:nvSpPr>
            <p:spPr>
              <a:xfrm>
                <a:off x="5029200" y="1295400"/>
                <a:ext cx="609600" cy="609600"/>
              </a:xfrm>
              <a:prstGeom prst="ellipse">
                <a:avLst/>
              </a:prstGeom>
              <a:noFill/>
              <a:ln>
                <a:solidFill>
                  <a:schemeClr val="accent1">
                    <a:lumMod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bg1">
                        <a:lumMod val="75000"/>
                      </a:schemeClr>
                    </a:solidFill>
                  </a:rPr>
                  <a:t>S</a:t>
                </a:r>
                <a:r>
                  <a:rPr lang="en-US" b="1" baseline="-25000">
                    <a:solidFill>
                      <a:schemeClr val="bg1">
                        <a:lumMod val="75000"/>
                      </a:schemeClr>
                    </a:solidFill>
                  </a:rPr>
                  <a:t>6</a:t>
                </a:r>
              </a:p>
            </p:txBody>
          </p:sp>
          <p:sp>
            <p:nvSpPr>
              <p:cNvPr id="14" name="Oval 13"/>
              <p:cNvSpPr/>
              <p:nvPr/>
            </p:nvSpPr>
            <p:spPr>
              <a:xfrm>
                <a:off x="5867400" y="12954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tx1"/>
                    </a:solidFill>
                  </a:rPr>
                  <a:t>S</a:t>
                </a:r>
                <a:r>
                  <a:rPr lang="en-US" b="1" baseline="-25000">
                    <a:solidFill>
                      <a:schemeClr val="tx1"/>
                    </a:solidFill>
                  </a:rPr>
                  <a:t>7</a:t>
                </a:r>
              </a:p>
            </p:txBody>
          </p:sp>
          <p:cxnSp>
            <p:nvCxnSpPr>
              <p:cNvPr id="22" name="Straight Arrow Connector 21"/>
              <p:cNvCxnSpPr/>
              <p:nvPr/>
            </p:nvCxnSpPr>
            <p:spPr>
              <a:xfrm>
                <a:off x="3962400" y="1600200"/>
                <a:ext cx="228600" cy="0"/>
              </a:xfrm>
              <a:prstGeom prst="straightConnector1">
                <a:avLst/>
              </a:prstGeom>
              <a:ln w="25400">
                <a:solidFill>
                  <a:schemeClr val="accent6">
                    <a:lumMod val="50000"/>
                    <a:alpha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800600" y="1600200"/>
                <a:ext cx="228600" cy="0"/>
              </a:xfrm>
              <a:prstGeom prst="straightConnector1">
                <a:avLst/>
              </a:prstGeom>
              <a:ln w="25400">
                <a:solidFill>
                  <a:schemeClr val="accent6">
                    <a:lumMod val="50000"/>
                    <a:alpha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638800" y="1600200"/>
                <a:ext cx="228600" cy="0"/>
              </a:xfrm>
              <a:prstGeom prst="straightConnector1">
                <a:avLst/>
              </a:prstGeom>
              <a:ln w="25400">
                <a:solidFill>
                  <a:srgbClr val="C00000">
                    <a:alpha val="25000"/>
                  </a:srgb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477000" y="1600200"/>
                <a:ext cx="228600" cy="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Group 26"/>
            <p:cNvGrpSpPr/>
            <p:nvPr/>
          </p:nvGrpSpPr>
          <p:grpSpPr>
            <a:xfrm>
              <a:off x="3200400" y="2667000"/>
              <a:ext cx="3352800" cy="609600"/>
              <a:chOff x="3352800" y="1295400"/>
              <a:chExt cx="3352800" cy="609600"/>
            </a:xfrm>
          </p:grpSpPr>
          <p:sp>
            <p:nvSpPr>
              <p:cNvPr id="28" name="Oval 27"/>
              <p:cNvSpPr/>
              <p:nvPr/>
            </p:nvSpPr>
            <p:spPr>
              <a:xfrm>
                <a:off x="3352800" y="1295400"/>
                <a:ext cx="609600" cy="609600"/>
              </a:xfrm>
              <a:prstGeom prst="ellipse">
                <a:avLst/>
              </a:prstGeom>
              <a:noFill/>
              <a:ln>
                <a:solidFill>
                  <a:schemeClr val="accent1">
                    <a:lumMod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bg1">
                        <a:lumMod val="65000"/>
                      </a:schemeClr>
                    </a:solidFill>
                  </a:rPr>
                  <a:t>S</a:t>
                </a:r>
                <a:r>
                  <a:rPr lang="en-US" b="1" baseline="-25000">
                    <a:solidFill>
                      <a:schemeClr val="bg1">
                        <a:lumMod val="65000"/>
                      </a:schemeClr>
                    </a:solidFill>
                  </a:rPr>
                  <a:t>4</a:t>
                </a:r>
              </a:p>
            </p:txBody>
          </p:sp>
          <p:sp>
            <p:nvSpPr>
              <p:cNvPr id="29" name="Oval 28"/>
              <p:cNvSpPr/>
              <p:nvPr/>
            </p:nvSpPr>
            <p:spPr>
              <a:xfrm>
                <a:off x="4191000" y="12954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tx1"/>
                    </a:solidFill>
                  </a:rPr>
                  <a:t>S</a:t>
                </a:r>
                <a:r>
                  <a:rPr lang="en-US" b="1" baseline="-25000">
                    <a:solidFill>
                      <a:schemeClr val="tx1"/>
                    </a:solidFill>
                  </a:rPr>
                  <a:t>5</a:t>
                </a:r>
              </a:p>
            </p:txBody>
          </p:sp>
          <p:sp>
            <p:nvSpPr>
              <p:cNvPr id="30" name="Oval 29"/>
              <p:cNvSpPr/>
              <p:nvPr/>
            </p:nvSpPr>
            <p:spPr>
              <a:xfrm>
                <a:off x="5029200" y="12954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tx1"/>
                    </a:solidFill>
                  </a:rPr>
                  <a:t>S</a:t>
                </a:r>
                <a:r>
                  <a:rPr lang="en-US" b="1" baseline="-25000">
                    <a:solidFill>
                      <a:schemeClr val="tx1"/>
                    </a:solidFill>
                  </a:rPr>
                  <a:t>6</a:t>
                </a:r>
              </a:p>
            </p:txBody>
          </p:sp>
          <p:sp>
            <p:nvSpPr>
              <p:cNvPr id="31" name="Oval 30"/>
              <p:cNvSpPr/>
              <p:nvPr/>
            </p:nvSpPr>
            <p:spPr>
              <a:xfrm>
                <a:off x="5867400" y="1295400"/>
                <a:ext cx="609600" cy="609600"/>
              </a:xfrm>
              <a:prstGeom prst="ellipse">
                <a:avLst/>
              </a:prstGeom>
              <a:noFill/>
              <a:ln>
                <a:solidFill>
                  <a:schemeClr val="accent1">
                    <a:lumMod val="50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b="1">
                    <a:solidFill>
                      <a:schemeClr val="bg1">
                        <a:lumMod val="65000"/>
                      </a:schemeClr>
                    </a:solidFill>
                  </a:rPr>
                  <a:t>S</a:t>
                </a:r>
                <a:r>
                  <a:rPr lang="en-US" b="1" baseline="-25000">
                    <a:solidFill>
                      <a:schemeClr val="bg1">
                        <a:lumMod val="65000"/>
                      </a:schemeClr>
                    </a:solidFill>
                  </a:rPr>
                  <a:t>7</a:t>
                </a:r>
              </a:p>
            </p:txBody>
          </p:sp>
          <p:cxnSp>
            <p:nvCxnSpPr>
              <p:cNvPr id="32" name="Straight Arrow Connector 31"/>
              <p:cNvCxnSpPr/>
              <p:nvPr/>
            </p:nvCxnSpPr>
            <p:spPr>
              <a:xfrm>
                <a:off x="3962400" y="1600200"/>
                <a:ext cx="228600" cy="0"/>
              </a:xfrm>
              <a:prstGeom prst="straightConnector1">
                <a:avLst/>
              </a:prstGeom>
              <a:ln w="25400">
                <a:solidFill>
                  <a:srgbClr val="00B050">
                    <a:alpha val="25000"/>
                  </a:srgb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800600" y="1600200"/>
                <a:ext cx="228600" cy="0"/>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638800" y="1600200"/>
                <a:ext cx="228600" cy="0"/>
              </a:xfrm>
              <a:prstGeom prst="straightConnector1">
                <a:avLst/>
              </a:prstGeom>
              <a:ln w="25400">
                <a:solidFill>
                  <a:srgbClr val="00B050">
                    <a:alpha val="25000"/>
                  </a:srgbClr>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6477000" y="1600200"/>
                <a:ext cx="228600" cy="0"/>
              </a:xfrm>
              <a:prstGeom prst="straightConnector1">
                <a:avLst/>
              </a:prstGeom>
              <a:ln w="25400">
                <a:solidFill>
                  <a:srgbClr val="00B050">
                    <a:alpha val="25000"/>
                  </a:srgbClr>
                </a:solidFill>
                <a:tailEnd type="arrow"/>
              </a:ln>
            </p:spPr>
            <p:style>
              <a:lnRef idx="1">
                <a:schemeClr val="accent1"/>
              </a:lnRef>
              <a:fillRef idx="0">
                <a:schemeClr val="accent1"/>
              </a:fillRef>
              <a:effectRef idx="0">
                <a:schemeClr val="accent1"/>
              </a:effectRef>
              <a:fontRef idx="minor">
                <a:schemeClr val="tx1"/>
              </a:fontRef>
            </p:style>
          </p:cxnSp>
        </p:grpSp>
        <p:cxnSp>
          <p:nvCxnSpPr>
            <p:cNvPr id="39" name="Straight Arrow Connector 38"/>
            <p:cNvCxnSpPr>
              <a:stCxn id="6" idx="6"/>
              <a:endCxn id="8" idx="3"/>
            </p:cNvCxnSpPr>
            <p:nvPr/>
          </p:nvCxnSpPr>
          <p:spPr>
            <a:xfrm flipV="1">
              <a:off x="2895600" y="1815726"/>
              <a:ext cx="394074" cy="47027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28" idx="1"/>
            </p:cNvCxnSpPr>
            <p:nvPr/>
          </p:nvCxnSpPr>
          <p:spPr>
            <a:xfrm>
              <a:off x="2895600" y="2286000"/>
              <a:ext cx="394074" cy="470274"/>
            </a:xfrm>
            <a:prstGeom prst="straightConnector1">
              <a:avLst/>
            </a:prstGeom>
            <a:ln w="25400">
              <a:solidFill>
                <a:srgbClr val="00B050">
                  <a:alpha val="25000"/>
                </a:srgbClr>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81000" y="3962400"/>
              <a:ext cx="807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1" name="Group 50"/>
            <p:cNvGrpSpPr/>
            <p:nvPr/>
          </p:nvGrpSpPr>
          <p:grpSpPr>
            <a:xfrm>
              <a:off x="784251" y="3733800"/>
              <a:ext cx="343364" cy="750332"/>
              <a:chOff x="784251" y="3733800"/>
              <a:chExt cx="343364" cy="750332"/>
            </a:xfrm>
          </p:grpSpPr>
          <p:cxnSp>
            <p:nvCxnSpPr>
              <p:cNvPr id="48" name="Straight Connector 47"/>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84251" y="4114800"/>
                <a:ext cx="343364" cy="369332"/>
              </a:xfrm>
              <a:prstGeom prst="rect">
                <a:avLst/>
              </a:prstGeom>
              <a:noFill/>
            </p:spPr>
            <p:txBody>
              <a:bodyPr wrap="none" rtlCol="0">
                <a:spAutoFit/>
              </a:bodyPr>
              <a:lstStyle/>
              <a:p>
                <a:pPr>
                  <a:buNone/>
                </a:pPr>
                <a:r>
                  <a:rPr lang="en-US" b="1"/>
                  <a:t>t</a:t>
                </a:r>
                <a:r>
                  <a:rPr lang="en-US" b="1" baseline="-25000"/>
                  <a:t>1</a:t>
                </a:r>
              </a:p>
            </p:txBody>
          </p:sp>
        </p:grpSp>
        <p:grpSp>
          <p:nvGrpSpPr>
            <p:cNvPr id="13" name="Group 51"/>
            <p:cNvGrpSpPr/>
            <p:nvPr/>
          </p:nvGrpSpPr>
          <p:grpSpPr>
            <a:xfrm>
              <a:off x="1621841" y="3733800"/>
              <a:ext cx="343364" cy="750332"/>
              <a:chOff x="783641" y="3733800"/>
              <a:chExt cx="343364" cy="750332"/>
            </a:xfrm>
          </p:grpSpPr>
          <p:cxnSp>
            <p:nvCxnSpPr>
              <p:cNvPr id="53" name="Straight Connector 52"/>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783641" y="4114800"/>
                <a:ext cx="343364" cy="369332"/>
              </a:xfrm>
              <a:prstGeom prst="rect">
                <a:avLst/>
              </a:prstGeom>
              <a:noFill/>
            </p:spPr>
            <p:txBody>
              <a:bodyPr wrap="none" rtlCol="0">
                <a:spAutoFit/>
              </a:bodyPr>
              <a:lstStyle/>
              <a:p>
                <a:pPr>
                  <a:buNone/>
                </a:pPr>
                <a:r>
                  <a:rPr lang="en-US" b="1"/>
                  <a:t>t</a:t>
                </a:r>
                <a:r>
                  <a:rPr lang="en-US" b="1" baseline="-25000"/>
                  <a:t>2</a:t>
                </a:r>
              </a:p>
            </p:txBody>
          </p:sp>
        </p:grpSp>
        <p:grpSp>
          <p:nvGrpSpPr>
            <p:cNvPr id="19" name="Group 54"/>
            <p:cNvGrpSpPr/>
            <p:nvPr/>
          </p:nvGrpSpPr>
          <p:grpSpPr>
            <a:xfrm>
              <a:off x="2460041" y="3733800"/>
              <a:ext cx="343364" cy="750332"/>
              <a:chOff x="783641" y="3733800"/>
              <a:chExt cx="343364" cy="750332"/>
            </a:xfrm>
          </p:grpSpPr>
          <p:cxnSp>
            <p:nvCxnSpPr>
              <p:cNvPr id="56" name="Straight Connector 55"/>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83641" y="4114800"/>
                <a:ext cx="343364" cy="369332"/>
              </a:xfrm>
              <a:prstGeom prst="rect">
                <a:avLst/>
              </a:prstGeom>
              <a:noFill/>
            </p:spPr>
            <p:txBody>
              <a:bodyPr wrap="none" rtlCol="0">
                <a:spAutoFit/>
              </a:bodyPr>
              <a:lstStyle/>
              <a:p>
                <a:pPr>
                  <a:buNone/>
                </a:pPr>
                <a:r>
                  <a:rPr lang="en-US" b="1"/>
                  <a:t>t</a:t>
                </a:r>
                <a:r>
                  <a:rPr lang="en-US" b="1" baseline="-25000"/>
                  <a:t>3</a:t>
                </a:r>
              </a:p>
            </p:txBody>
          </p:sp>
        </p:grpSp>
        <p:grpSp>
          <p:nvGrpSpPr>
            <p:cNvPr id="26" name="Group 57"/>
            <p:cNvGrpSpPr/>
            <p:nvPr/>
          </p:nvGrpSpPr>
          <p:grpSpPr>
            <a:xfrm>
              <a:off x="3376654" y="3733800"/>
              <a:ext cx="343364" cy="750332"/>
              <a:chOff x="785854" y="3733800"/>
              <a:chExt cx="343364" cy="750332"/>
            </a:xfrm>
          </p:grpSpPr>
          <p:cxnSp>
            <p:nvCxnSpPr>
              <p:cNvPr id="59" name="Straight Connector 58"/>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785854" y="4114800"/>
                <a:ext cx="343364" cy="369332"/>
              </a:xfrm>
              <a:prstGeom prst="rect">
                <a:avLst/>
              </a:prstGeom>
              <a:noFill/>
            </p:spPr>
            <p:txBody>
              <a:bodyPr wrap="none" rtlCol="0">
                <a:spAutoFit/>
              </a:bodyPr>
              <a:lstStyle/>
              <a:p>
                <a:pPr>
                  <a:buNone/>
                </a:pPr>
                <a:r>
                  <a:rPr lang="en-US" b="1"/>
                  <a:t>t</a:t>
                </a:r>
                <a:r>
                  <a:rPr lang="en-US" b="1" baseline="-25000"/>
                  <a:t>4</a:t>
                </a:r>
              </a:p>
            </p:txBody>
          </p:sp>
        </p:grpSp>
        <p:grpSp>
          <p:nvGrpSpPr>
            <p:cNvPr id="27" name="Group 60"/>
            <p:cNvGrpSpPr/>
            <p:nvPr/>
          </p:nvGrpSpPr>
          <p:grpSpPr>
            <a:xfrm>
              <a:off x="4214854" y="3733800"/>
              <a:ext cx="343364" cy="750332"/>
              <a:chOff x="785854" y="3733800"/>
              <a:chExt cx="343364" cy="750332"/>
            </a:xfrm>
          </p:grpSpPr>
          <p:cxnSp>
            <p:nvCxnSpPr>
              <p:cNvPr id="62" name="Straight Connector 61"/>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5854" y="4114800"/>
                <a:ext cx="343364" cy="369332"/>
              </a:xfrm>
              <a:prstGeom prst="rect">
                <a:avLst/>
              </a:prstGeom>
              <a:noFill/>
            </p:spPr>
            <p:txBody>
              <a:bodyPr wrap="none" rtlCol="0">
                <a:spAutoFit/>
              </a:bodyPr>
              <a:lstStyle/>
              <a:p>
                <a:pPr>
                  <a:buNone/>
                </a:pPr>
                <a:r>
                  <a:rPr lang="en-US" b="1"/>
                  <a:t>t</a:t>
                </a:r>
                <a:r>
                  <a:rPr lang="en-US" b="1" baseline="-25000"/>
                  <a:t>5</a:t>
                </a:r>
              </a:p>
            </p:txBody>
          </p:sp>
        </p:grpSp>
        <p:grpSp>
          <p:nvGrpSpPr>
            <p:cNvPr id="36" name="Group 63"/>
            <p:cNvGrpSpPr/>
            <p:nvPr/>
          </p:nvGrpSpPr>
          <p:grpSpPr>
            <a:xfrm>
              <a:off x="5050841" y="3733800"/>
              <a:ext cx="343364" cy="750332"/>
              <a:chOff x="783641" y="3733800"/>
              <a:chExt cx="343364" cy="750332"/>
            </a:xfrm>
          </p:grpSpPr>
          <p:cxnSp>
            <p:nvCxnSpPr>
              <p:cNvPr id="65" name="Straight Connector 64"/>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83641" y="4114800"/>
                <a:ext cx="343364" cy="369332"/>
              </a:xfrm>
              <a:prstGeom prst="rect">
                <a:avLst/>
              </a:prstGeom>
              <a:noFill/>
            </p:spPr>
            <p:txBody>
              <a:bodyPr wrap="none" rtlCol="0">
                <a:spAutoFit/>
              </a:bodyPr>
              <a:lstStyle/>
              <a:p>
                <a:pPr>
                  <a:buNone/>
                </a:pPr>
                <a:r>
                  <a:rPr lang="en-US" b="1"/>
                  <a:t>t</a:t>
                </a:r>
                <a:r>
                  <a:rPr lang="en-US" b="1" baseline="-25000"/>
                  <a:t>6</a:t>
                </a:r>
              </a:p>
            </p:txBody>
          </p:sp>
        </p:grpSp>
        <p:grpSp>
          <p:nvGrpSpPr>
            <p:cNvPr id="37" name="Group 66"/>
            <p:cNvGrpSpPr/>
            <p:nvPr/>
          </p:nvGrpSpPr>
          <p:grpSpPr>
            <a:xfrm>
              <a:off x="5889041" y="3733800"/>
              <a:ext cx="343364" cy="750332"/>
              <a:chOff x="783641" y="3733800"/>
              <a:chExt cx="343364" cy="750332"/>
            </a:xfrm>
          </p:grpSpPr>
          <p:cxnSp>
            <p:nvCxnSpPr>
              <p:cNvPr id="68" name="Straight Connector 67"/>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783641" y="4114800"/>
                <a:ext cx="343364" cy="369332"/>
              </a:xfrm>
              <a:prstGeom prst="rect">
                <a:avLst/>
              </a:prstGeom>
              <a:noFill/>
            </p:spPr>
            <p:txBody>
              <a:bodyPr wrap="none" rtlCol="0">
                <a:spAutoFit/>
              </a:bodyPr>
              <a:lstStyle/>
              <a:p>
                <a:pPr>
                  <a:buNone/>
                </a:pPr>
                <a:r>
                  <a:rPr lang="en-US" b="1"/>
                  <a:t>t</a:t>
                </a:r>
                <a:r>
                  <a:rPr lang="en-US" b="1" baseline="-25000"/>
                  <a:t>7</a:t>
                </a:r>
              </a:p>
            </p:txBody>
          </p:sp>
        </p:grpSp>
        <p:grpSp>
          <p:nvGrpSpPr>
            <p:cNvPr id="38" name="Group 69"/>
            <p:cNvGrpSpPr/>
            <p:nvPr/>
          </p:nvGrpSpPr>
          <p:grpSpPr>
            <a:xfrm>
              <a:off x="7688501" y="3733800"/>
              <a:ext cx="505651" cy="750332"/>
              <a:chOff x="802752" y="3733800"/>
              <a:chExt cx="505651" cy="750332"/>
            </a:xfrm>
          </p:grpSpPr>
          <p:cxnSp>
            <p:nvCxnSpPr>
              <p:cNvPr id="71" name="Straight Connector 70"/>
              <p:cNvCxnSpPr/>
              <p:nvPr/>
            </p:nvCxnSpPr>
            <p:spPr>
              <a:xfrm>
                <a:off x="914400" y="3733800"/>
                <a:ext cx="0" cy="457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802752" y="4114800"/>
                <a:ext cx="505651" cy="369332"/>
              </a:xfrm>
              <a:prstGeom prst="rect">
                <a:avLst/>
              </a:prstGeom>
              <a:noFill/>
            </p:spPr>
            <p:txBody>
              <a:bodyPr wrap="none" rtlCol="0">
                <a:spAutoFit/>
              </a:bodyPr>
              <a:lstStyle/>
              <a:p>
                <a:pPr>
                  <a:buNone/>
                </a:pPr>
                <a:r>
                  <a:rPr lang="en-US" b="1"/>
                  <a:t>t</a:t>
                </a:r>
                <a:r>
                  <a:rPr lang="en-US" b="1" baseline="-25000"/>
                  <a:t>end</a:t>
                </a:r>
              </a:p>
            </p:txBody>
          </p:sp>
        </p:grpSp>
      </p:grpSp>
      <p:grpSp>
        <p:nvGrpSpPr>
          <p:cNvPr id="40" name="Group 81"/>
          <p:cNvGrpSpPr/>
          <p:nvPr/>
        </p:nvGrpSpPr>
        <p:grpSpPr>
          <a:xfrm>
            <a:off x="4191000" y="1676400"/>
            <a:ext cx="609600" cy="4800600"/>
            <a:chOff x="2667000" y="1676400"/>
            <a:chExt cx="609600" cy="4800600"/>
          </a:xfrm>
        </p:grpSpPr>
        <p:sp>
          <p:nvSpPr>
            <p:cNvPr id="80" name="Oval 79"/>
            <p:cNvSpPr/>
            <p:nvPr/>
          </p:nvSpPr>
          <p:spPr>
            <a:xfrm>
              <a:off x="2667000" y="1676400"/>
              <a:ext cx="609600" cy="2895600"/>
            </a:xfrm>
            <a:prstGeom prst="ellipse">
              <a:avLst/>
            </a:prstGeom>
            <a:noFill/>
            <a:ln w="254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Up Arrow 80"/>
            <p:cNvSpPr/>
            <p:nvPr/>
          </p:nvSpPr>
          <p:spPr>
            <a:xfrm>
              <a:off x="2895600" y="4953000"/>
              <a:ext cx="152400" cy="1524000"/>
            </a:xfrm>
            <a:prstGeom prst="up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3" name="Straight Arrow Connector 72"/>
          <p:cNvCxnSpPr/>
          <p:nvPr/>
        </p:nvCxnSpPr>
        <p:spPr>
          <a:xfrm flipV="1">
            <a:off x="6844926" y="2743200"/>
            <a:ext cx="622674" cy="85127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41" name="Group 81"/>
          <p:cNvGrpSpPr/>
          <p:nvPr/>
        </p:nvGrpSpPr>
        <p:grpSpPr>
          <a:xfrm>
            <a:off x="6705600" y="1676400"/>
            <a:ext cx="609600" cy="4800600"/>
            <a:chOff x="2667000" y="1676400"/>
            <a:chExt cx="609600" cy="4800600"/>
          </a:xfrm>
        </p:grpSpPr>
        <p:sp>
          <p:nvSpPr>
            <p:cNvPr id="76" name="Oval 75"/>
            <p:cNvSpPr/>
            <p:nvPr/>
          </p:nvSpPr>
          <p:spPr>
            <a:xfrm>
              <a:off x="2667000" y="1676400"/>
              <a:ext cx="609600" cy="2895600"/>
            </a:xfrm>
            <a:prstGeom prst="ellipse">
              <a:avLst/>
            </a:prstGeom>
            <a:noFill/>
            <a:ln w="254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Up Arrow 76"/>
            <p:cNvSpPr/>
            <p:nvPr/>
          </p:nvSpPr>
          <p:spPr>
            <a:xfrm>
              <a:off x="2895600" y="4953000"/>
              <a:ext cx="152400" cy="1524000"/>
            </a:xfrm>
            <a:prstGeom prst="up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7" name="Straight Arrow Connector 66"/>
          <p:cNvCxnSpPr>
            <a:stCxn id="8" idx="4"/>
            <a:endCxn id="29" idx="1"/>
          </p:cNvCxnSpPr>
          <p:nvPr/>
        </p:nvCxnSpPr>
        <p:spPr>
          <a:xfrm>
            <a:off x="4942250" y="2743200"/>
            <a:ext cx="622674" cy="851274"/>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5105400" y="2738896"/>
            <a:ext cx="1365572" cy="650636"/>
          </a:xfrm>
          <a:prstGeom prst="rect">
            <a:avLst/>
          </a:prstGeom>
          <a:noFill/>
        </p:spPr>
        <p:txBody>
          <a:bodyPr wrap="square" rtlCol="0">
            <a:spAutoFit/>
          </a:bodyPr>
          <a:lstStyle/>
          <a:p>
            <a:pPr algn="ctr">
              <a:buNone/>
            </a:pPr>
            <a:r>
              <a:rPr lang="en-US" b="1">
                <a:solidFill>
                  <a:srgbClr val="00B050"/>
                </a:solidFill>
              </a:rPr>
              <a:t>Corrective actions</a:t>
            </a:r>
          </a:p>
        </p:txBody>
      </p:sp>
      <p:sp>
        <p:nvSpPr>
          <p:cNvPr id="42" name="Slide Number Placeholder 41">
            <a:extLst>
              <a:ext uri="{FF2B5EF4-FFF2-40B4-BE49-F238E27FC236}">
                <a16:creationId xmlns:a16="http://schemas.microsoft.com/office/drawing/2014/main" id="{81B8D317-10A0-44B1-C2E8-24BEF9127A25}"/>
              </a:ext>
            </a:extLst>
          </p:cNvPr>
          <p:cNvSpPr>
            <a:spLocks noGrp="1"/>
          </p:cNvSpPr>
          <p:nvPr>
            <p:ph type="sldNum" sz="quarter" idx="12"/>
          </p:nvPr>
        </p:nvSpPr>
        <p:spPr/>
        <p:txBody>
          <a:bodyPr/>
          <a:lstStyle/>
          <a:p>
            <a:fld id="{4F721D84-F6D2-3543-9891-5E083154C075}" type="slidenum">
              <a:rPr lang="en-US" smtClean="0"/>
              <a:t>15</a:t>
            </a:fld>
            <a:endParaRPr lang="en-US"/>
          </a:p>
        </p:txBody>
      </p:sp>
    </p:spTree>
    <p:extLst>
      <p:ext uri="{BB962C8B-B14F-4D97-AF65-F5344CB8AC3E}">
        <p14:creationId xmlns:p14="http://schemas.microsoft.com/office/powerpoint/2010/main" val="1193746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785E7-2E3A-60BF-0F9D-D8FE43523671}"/>
              </a:ext>
            </a:extLst>
          </p:cNvPr>
          <p:cNvSpPr>
            <a:spLocks noGrp="1"/>
          </p:cNvSpPr>
          <p:nvPr>
            <p:ph type="title"/>
          </p:nvPr>
        </p:nvSpPr>
        <p:spPr>
          <a:xfrm>
            <a:off x="433137" y="35625"/>
            <a:ext cx="11237495" cy="855809"/>
          </a:xfrm>
        </p:spPr>
        <p:txBody>
          <a:bodyPr/>
          <a:lstStyle/>
          <a:p>
            <a:r>
              <a:rPr lang="en-US" dirty="0"/>
              <a:t>Some ML Results</a:t>
            </a:r>
          </a:p>
        </p:txBody>
      </p:sp>
      <p:sp>
        <p:nvSpPr>
          <p:cNvPr id="3" name="Content Placeholder 2">
            <a:extLst>
              <a:ext uri="{FF2B5EF4-FFF2-40B4-BE49-F238E27FC236}">
                <a16:creationId xmlns:a16="http://schemas.microsoft.com/office/drawing/2014/main" id="{637B43BA-9DAD-40C9-B21E-A2308B308611}"/>
              </a:ext>
            </a:extLst>
          </p:cNvPr>
          <p:cNvSpPr>
            <a:spLocks noGrp="1"/>
          </p:cNvSpPr>
          <p:nvPr>
            <p:ph idx="1"/>
          </p:nvPr>
        </p:nvSpPr>
        <p:spPr>
          <a:xfrm>
            <a:off x="433136" y="1088157"/>
            <a:ext cx="11464574" cy="5769843"/>
          </a:xfrm>
        </p:spPr>
        <p:txBody>
          <a:bodyPr>
            <a:normAutofit lnSpcReduction="10000"/>
          </a:bodyPr>
          <a:lstStyle/>
          <a:p>
            <a:r>
              <a:rPr lang="en-US" dirty="0"/>
              <a:t>Anomaly Detection</a:t>
            </a:r>
          </a:p>
          <a:p>
            <a:pPr lvl="1"/>
            <a:r>
              <a:rPr lang="en-US" dirty="0"/>
              <a:t>Multiple Kernel Anomaly Detection (MKAD) on Threaded Track data, identified operationally significant safety events at 35 airports over 6 months</a:t>
            </a:r>
          </a:p>
          <a:p>
            <a:pPr lvl="1"/>
            <a:r>
              <a:rPr lang="en-US" dirty="0"/>
              <a:t>MKAD plus active learning with annotator GUI: MITRE evaluated in ASIAS sandbox environment on FOQA data</a:t>
            </a:r>
          </a:p>
          <a:p>
            <a:pPr lvl="2"/>
            <a:r>
              <a:rPr lang="en-US" dirty="0"/>
              <a:t>MKAD’s top 46: 11 safety events, 35 false alarms</a:t>
            </a:r>
          </a:p>
          <a:p>
            <a:pPr lvl="2"/>
            <a:r>
              <a:rPr lang="en-US" dirty="0"/>
              <a:t>Adding active learning: 15 safety events, 31 false alarms</a:t>
            </a:r>
          </a:p>
          <a:p>
            <a:pPr lvl="1"/>
            <a:r>
              <a:rPr lang="en-US" dirty="0"/>
              <a:t>Convolutional Variational </a:t>
            </a:r>
            <a:r>
              <a:rPr lang="en-US" dirty="0" err="1"/>
              <a:t>AutoEncoders</a:t>
            </a:r>
            <a:r>
              <a:rPr lang="en-US" dirty="0"/>
              <a:t> (CVAE): to be presented</a:t>
            </a:r>
          </a:p>
          <a:p>
            <a:pPr lvl="1"/>
            <a:r>
              <a:rPr lang="en-US" dirty="0">
                <a:effectLst/>
                <a:ea typeface="Calibri" panose="020F0502020204030204" pitchFamily="34" charset="0"/>
              </a:rPr>
              <a:t>Robust and Explainable Semi-supervised Anomaly Detection (RESAD)</a:t>
            </a:r>
            <a:r>
              <a:rPr lang="en-US" dirty="0">
                <a:ea typeface="Calibri" panose="020F0502020204030204" pitchFamily="34" charset="0"/>
              </a:rPr>
              <a:t>: </a:t>
            </a:r>
            <a:r>
              <a:rPr lang="en-US" dirty="0"/>
              <a:t>to be presented</a:t>
            </a:r>
          </a:p>
          <a:p>
            <a:pPr lvl="1"/>
            <a:r>
              <a:rPr lang="en-US" dirty="0"/>
              <a:t>RNAV Adherence Data Integration (RADI): decision trees applied to Sherlock USA merged trajectories, Rapid Refresh wind data, CIWS, and CIFP</a:t>
            </a:r>
          </a:p>
          <a:p>
            <a:pPr lvl="2"/>
            <a:r>
              <a:rPr lang="en-US" dirty="0"/>
              <a:t>Predicted 60-72% of RNAV waypoint deviations representing 2.7% of waypoint encounters.</a:t>
            </a:r>
          </a:p>
          <a:p>
            <a:r>
              <a:rPr lang="en-US" dirty="0"/>
              <a:t>Precursor Identification</a:t>
            </a:r>
          </a:p>
          <a:p>
            <a:pPr lvl="1"/>
            <a:r>
              <a:rPr lang="en-US" dirty="0"/>
              <a:t>Deep Temporal Multiple Instance Learning (DT-MIL) open sourced, demonstrated</a:t>
            </a:r>
          </a:p>
          <a:p>
            <a:pPr lvl="1"/>
            <a:endParaRPr lang="en-US" b="0" dirty="0"/>
          </a:p>
        </p:txBody>
      </p:sp>
      <p:sp>
        <p:nvSpPr>
          <p:cNvPr id="4" name="Slide Number Placeholder 3">
            <a:extLst>
              <a:ext uri="{FF2B5EF4-FFF2-40B4-BE49-F238E27FC236}">
                <a16:creationId xmlns:a16="http://schemas.microsoft.com/office/drawing/2014/main" id="{0AC860BA-ECE1-547B-228D-2DC1AA591903}"/>
              </a:ext>
            </a:extLst>
          </p:cNvPr>
          <p:cNvSpPr>
            <a:spLocks noGrp="1"/>
          </p:cNvSpPr>
          <p:nvPr>
            <p:ph type="sldNum" sz="quarter" idx="12"/>
          </p:nvPr>
        </p:nvSpPr>
        <p:spPr/>
        <p:txBody>
          <a:bodyPr/>
          <a:lstStyle/>
          <a:p>
            <a:fld id="{4F721D84-F6D2-3543-9891-5E083154C075}" type="slidenum">
              <a:rPr lang="en-US" smtClean="0"/>
              <a:t>16</a:t>
            </a:fld>
            <a:endParaRPr lang="en-US"/>
          </a:p>
        </p:txBody>
      </p:sp>
    </p:spTree>
    <p:extLst>
      <p:ext uri="{BB962C8B-B14F-4D97-AF65-F5344CB8AC3E}">
        <p14:creationId xmlns:p14="http://schemas.microsoft.com/office/powerpoint/2010/main" val="598508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698F337-923C-3927-1383-AFE59E90792F}"/>
              </a:ext>
            </a:extLst>
          </p:cNvPr>
          <p:cNvSpPr>
            <a:spLocks noGrp="1"/>
          </p:cNvSpPr>
          <p:nvPr>
            <p:ph type="title"/>
          </p:nvPr>
        </p:nvSpPr>
        <p:spPr>
          <a:xfrm>
            <a:off x="278759" y="68827"/>
            <a:ext cx="11237495" cy="855809"/>
          </a:xfrm>
        </p:spPr>
        <p:txBody>
          <a:bodyPr>
            <a:normAutofit/>
          </a:bodyPr>
          <a:lstStyle/>
          <a:p>
            <a:r>
              <a:rPr lang="en-US" sz="4000"/>
              <a:t>ML Analysis of FOQA Data</a:t>
            </a:r>
          </a:p>
        </p:txBody>
      </p:sp>
      <p:sp>
        <p:nvSpPr>
          <p:cNvPr id="9" name="Content Placeholder 8">
            <a:extLst>
              <a:ext uri="{FF2B5EF4-FFF2-40B4-BE49-F238E27FC236}">
                <a16:creationId xmlns:a16="http://schemas.microsoft.com/office/drawing/2014/main" id="{F1E61DD1-938C-C3B1-E262-59E200E5088C}"/>
              </a:ext>
            </a:extLst>
          </p:cNvPr>
          <p:cNvSpPr>
            <a:spLocks noGrp="1"/>
          </p:cNvSpPr>
          <p:nvPr>
            <p:ph idx="1"/>
          </p:nvPr>
        </p:nvSpPr>
        <p:spPr>
          <a:xfrm>
            <a:off x="278759" y="1266421"/>
            <a:ext cx="11750946" cy="5154282"/>
          </a:xfrm>
        </p:spPr>
        <p:txBody>
          <a:bodyPr vert="horz" lIns="0" tIns="45720" rIns="91440" bIns="45720" rtlCol="0" anchor="t">
            <a:normAutofit/>
          </a:bodyPr>
          <a:lstStyle/>
          <a:p>
            <a:pPr>
              <a:spcAft>
                <a:spcPts val="1200"/>
              </a:spcAft>
            </a:pPr>
            <a:r>
              <a:rPr lang="en-US" dirty="0">
                <a:latin typeface="Arial"/>
                <a:cs typeface="Arial"/>
              </a:rPr>
              <a:t>Examined about 6000 flights between domestic southeast and northeast city pair, 9400 </a:t>
            </a:r>
            <a:r>
              <a:rPr lang="en-US" dirty="0">
                <a:solidFill>
                  <a:srgbClr val="000000"/>
                </a:solidFill>
                <a:latin typeface="Arial"/>
                <a:cs typeface="Arial"/>
              </a:rPr>
              <a:t>flights</a:t>
            </a:r>
            <a:r>
              <a:rPr lang="en-US" dirty="0">
                <a:latin typeface="Arial"/>
                <a:cs typeface="Arial"/>
              </a:rPr>
              <a:t> between domestic </a:t>
            </a:r>
            <a:r>
              <a:rPr lang="en-US" dirty="0" err="1">
                <a:latin typeface="Arial"/>
                <a:cs typeface="Arial"/>
              </a:rPr>
              <a:t>midwest</a:t>
            </a:r>
            <a:r>
              <a:rPr lang="en-US" dirty="0">
                <a:latin typeface="Arial"/>
                <a:cs typeface="Arial"/>
              </a:rPr>
              <a:t> and west coast city pair, including multiple aircraft types </a:t>
            </a:r>
            <a:r>
              <a:rPr lang="en-US" b="0" dirty="0">
                <a:latin typeface="Arial"/>
                <a:cs typeface="Arial"/>
              </a:rPr>
              <a:t>(A320 and 737)</a:t>
            </a:r>
          </a:p>
          <a:p>
            <a:pPr>
              <a:spcAft>
                <a:spcPts val="1200"/>
              </a:spcAft>
            </a:pPr>
            <a:r>
              <a:rPr lang="en-US" dirty="0">
                <a:latin typeface="Arial"/>
                <a:cs typeface="Arial"/>
              </a:rPr>
              <a:t>Testing two anomaly detection algorithms (CVAE, SALAD)</a:t>
            </a:r>
          </a:p>
          <a:p>
            <a:pPr marL="808038" lvl="1" indent="-350838">
              <a:spcAft>
                <a:spcPts val="1200"/>
              </a:spcAft>
            </a:pPr>
            <a:r>
              <a:rPr lang="en-US" b="0" dirty="0">
                <a:latin typeface="Arial"/>
                <a:cs typeface="Arial"/>
              </a:rPr>
              <a:t>Found several safety issues</a:t>
            </a:r>
          </a:p>
          <a:p>
            <a:pPr marL="808038" lvl="1" indent="-350838">
              <a:spcAft>
                <a:spcPts val="1200"/>
              </a:spcAft>
            </a:pPr>
            <a:r>
              <a:rPr lang="en-US" b="0" dirty="0">
                <a:latin typeface="Arial"/>
                <a:cs typeface="Arial"/>
              </a:rPr>
              <a:t>Airline knew about them through other data sources</a:t>
            </a:r>
          </a:p>
          <a:p>
            <a:pPr>
              <a:spcAft>
                <a:spcPts val="1200"/>
              </a:spcAft>
            </a:pPr>
            <a:r>
              <a:rPr lang="en-US" dirty="0">
                <a:latin typeface="Arial"/>
                <a:cs typeface="Arial"/>
              </a:rPr>
              <a:t>Testing precursor identification algorithm (ADOPT)</a:t>
            </a:r>
          </a:p>
          <a:p>
            <a:pPr marL="808038" lvl="1" indent="-350838">
              <a:spcAft>
                <a:spcPts val="1200"/>
              </a:spcAft>
            </a:pPr>
            <a:r>
              <a:rPr lang="en-US" b="0" dirty="0">
                <a:latin typeface="Arial"/>
                <a:cs typeface="Arial"/>
              </a:rPr>
              <a:t>Looking for precursors to unstable approach</a:t>
            </a:r>
            <a:endParaRPr lang="en-US" dirty="0">
              <a:latin typeface="Arial"/>
              <a:cs typeface="Arial"/>
            </a:endParaRPr>
          </a:p>
          <a:p>
            <a:pPr marL="808038" lvl="1" indent="-350838">
              <a:spcAft>
                <a:spcPts val="1200"/>
              </a:spcAft>
            </a:pPr>
            <a:r>
              <a:rPr lang="en-US" b="0" dirty="0">
                <a:latin typeface="Arial"/>
                <a:cs typeface="Arial"/>
              </a:rPr>
              <a:t>Found indications related to unstable approach on wrong runway landing</a:t>
            </a:r>
            <a:endParaRPr lang="en-US" b="0" dirty="0"/>
          </a:p>
        </p:txBody>
      </p:sp>
      <p:sp>
        <p:nvSpPr>
          <p:cNvPr id="6" name="Slide Number Placeholder 4">
            <a:extLst>
              <a:ext uri="{FF2B5EF4-FFF2-40B4-BE49-F238E27FC236}">
                <a16:creationId xmlns:a16="http://schemas.microsoft.com/office/drawing/2014/main" id="{AF07B21B-035A-B05D-57E9-FA8DAE868D2E}"/>
              </a:ext>
            </a:extLst>
          </p:cNvPr>
          <p:cNvSpPr>
            <a:spLocks noGrp="1"/>
          </p:cNvSpPr>
          <p:nvPr>
            <p:ph type="sldNum" sz="quarter" idx="12"/>
          </p:nvPr>
        </p:nvSpPr>
        <p:spPr>
          <a:xfrm>
            <a:off x="9448800" y="6570345"/>
            <a:ext cx="2743200" cy="287655"/>
          </a:xfrm>
        </p:spPr>
        <p:txBody>
          <a:bodyPr/>
          <a:lstStyle/>
          <a:p>
            <a:fld id="{4F721D84-F6D2-3543-9891-5E083154C075}" type="slidenum">
              <a:rPr lang="en-US" smtClean="0"/>
              <a:t>17</a:t>
            </a:fld>
            <a:endParaRPr lang="en-US"/>
          </a:p>
        </p:txBody>
      </p:sp>
    </p:spTree>
    <p:extLst>
      <p:ext uri="{BB962C8B-B14F-4D97-AF65-F5344CB8AC3E}">
        <p14:creationId xmlns:p14="http://schemas.microsoft.com/office/powerpoint/2010/main" val="2063577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986FF-5484-7F44-8831-78C652A2428E}"/>
              </a:ext>
            </a:extLst>
          </p:cNvPr>
          <p:cNvSpPr>
            <a:spLocks noGrp="1"/>
          </p:cNvSpPr>
          <p:nvPr>
            <p:ph type="title"/>
          </p:nvPr>
        </p:nvSpPr>
        <p:spPr>
          <a:xfrm>
            <a:off x="96654" y="49160"/>
            <a:ext cx="11541893" cy="855809"/>
          </a:xfrm>
        </p:spPr>
        <p:txBody>
          <a:bodyPr>
            <a:noAutofit/>
          </a:bodyPr>
          <a:lstStyle/>
          <a:p>
            <a:r>
              <a:rPr lang="en-US" sz="3200"/>
              <a:t>Detecting Oceanic Deviations Using Space-Based ADS-B</a:t>
            </a:r>
          </a:p>
        </p:txBody>
      </p:sp>
      <p:sp>
        <p:nvSpPr>
          <p:cNvPr id="5" name="Slide Number Placeholder 4">
            <a:extLst>
              <a:ext uri="{FF2B5EF4-FFF2-40B4-BE49-F238E27FC236}">
                <a16:creationId xmlns:a16="http://schemas.microsoft.com/office/drawing/2014/main" id="{D33E6995-02FA-CA4F-B036-6B65493CDF79}"/>
              </a:ext>
            </a:extLst>
          </p:cNvPr>
          <p:cNvSpPr>
            <a:spLocks noGrp="1"/>
          </p:cNvSpPr>
          <p:nvPr>
            <p:ph type="sldNum" sz="quarter" idx="12"/>
          </p:nvPr>
        </p:nvSpPr>
        <p:spPr/>
        <p:txBody>
          <a:bodyPr/>
          <a:lstStyle/>
          <a:p>
            <a:fld id="{4F721D84-F6D2-3543-9891-5E083154C075}" type="slidenum">
              <a:rPr lang="en-US" smtClean="0"/>
              <a:t>18</a:t>
            </a:fld>
            <a:endParaRPr lang="en-US"/>
          </a:p>
        </p:txBody>
      </p:sp>
      <p:sp>
        <p:nvSpPr>
          <p:cNvPr id="9" name="Rectangle 8"/>
          <p:cNvSpPr/>
          <p:nvPr/>
        </p:nvSpPr>
        <p:spPr>
          <a:xfrm>
            <a:off x="9950245" y="4778477"/>
            <a:ext cx="2241755" cy="1821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83A76AE3-654D-4E78-8D56-AB25E1FA8C5C}"/>
              </a:ext>
            </a:extLst>
          </p:cNvPr>
          <p:cNvCxnSpPr>
            <a:cxnSpLocks/>
          </p:cNvCxnSpPr>
          <p:nvPr/>
        </p:nvCxnSpPr>
        <p:spPr>
          <a:xfrm>
            <a:off x="6019800" y="907325"/>
            <a:ext cx="0" cy="5943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18BE72-B2DC-4BB2-85EE-2863E8CB460C}"/>
              </a:ext>
            </a:extLst>
          </p:cNvPr>
          <p:cNvCxnSpPr>
            <a:cxnSpLocks/>
          </p:cNvCxnSpPr>
          <p:nvPr/>
        </p:nvCxnSpPr>
        <p:spPr>
          <a:xfrm>
            <a:off x="0" y="3427128"/>
            <a:ext cx="6019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C27CD19-F2B5-42AB-97A0-DB25FB43A87B}"/>
              </a:ext>
            </a:extLst>
          </p:cNvPr>
          <p:cNvSpPr txBox="1"/>
          <p:nvPr/>
        </p:nvSpPr>
        <p:spPr>
          <a:xfrm>
            <a:off x="6006844" y="911904"/>
            <a:ext cx="4178555" cy="400110"/>
          </a:xfrm>
          <a:prstGeom prst="rect">
            <a:avLst/>
          </a:prstGeom>
          <a:noFill/>
        </p:spPr>
        <p:txBody>
          <a:bodyPr wrap="square" rtlCol="0">
            <a:spAutoFit/>
          </a:bodyPr>
          <a:lstStyle/>
          <a:p>
            <a:r>
              <a:rPr lang="en-US" sz="2000" b="1"/>
              <a:t>Example Result</a:t>
            </a:r>
          </a:p>
        </p:txBody>
      </p:sp>
      <p:sp>
        <p:nvSpPr>
          <p:cNvPr id="15" name="TextBox 14">
            <a:extLst>
              <a:ext uri="{FF2B5EF4-FFF2-40B4-BE49-F238E27FC236}">
                <a16:creationId xmlns:a16="http://schemas.microsoft.com/office/drawing/2014/main" id="{75A11029-02A6-4043-95A1-6F4E34BE310A}"/>
              </a:ext>
            </a:extLst>
          </p:cNvPr>
          <p:cNvSpPr txBox="1"/>
          <p:nvPr/>
        </p:nvSpPr>
        <p:spPr>
          <a:xfrm>
            <a:off x="-1" y="3515328"/>
            <a:ext cx="4686291" cy="400110"/>
          </a:xfrm>
          <a:prstGeom prst="rect">
            <a:avLst/>
          </a:prstGeom>
          <a:noFill/>
        </p:spPr>
        <p:txBody>
          <a:bodyPr wrap="square" lIns="91440" tIns="45720" rIns="91440" bIns="45720" rtlCol="0" anchor="t">
            <a:spAutoFit/>
          </a:bodyPr>
          <a:lstStyle/>
          <a:p>
            <a:r>
              <a:rPr lang="en-US" sz="2000" b="1"/>
              <a:t>Approach</a:t>
            </a:r>
          </a:p>
        </p:txBody>
      </p:sp>
      <p:sp>
        <p:nvSpPr>
          <p:cNvPr id="17" name="TextBox 16">
            <a:extLst>
              <a:ext uri="{FF2B5EF4-FFF2-40B4-BE49-F238E27FC236}">
                <a16:creationId xmlns:a16="http://schemas.microsoft.com/office/drawing/2014/main" id="{7FD6B17B-DA76-41A4-91CE-2E9B753C1EDF}"/>
              </a:ext>
            </a:extLst>
          </p:cNvPr>
          <p:cNvSpPr txBox="1"/>
          <p:nvPr/>
        </p:nvSpPr>
        <p:spPr>
          <a:xfrm>
            <a:off x="7092" y="895462"/>
            <a:ext cx="3726933" cy="400110"/>
          </a:xfrm>
          <a:prstGeom prst="rect">
            <a:avLst/>
          </a:prstGeom>
          <a:noFill/>
        </p:spPr>
        <p:txBody>
          <a:bodyPr wrap="square" rtlCol="0">
            <a:spAutoFit/>
          </a:bodyPr>
          <a:lstStyle/>
          <a:p>
            <a:r>
              <a:rPr lang="en-US" sz="2000" b="1"/>
              <a:t>Motivation and Objectives </a:t>
            </a:r>
          </a:p>
        </p:txBody>
      </p:sp>
      <p:sp>
        <p:nvSpPr>
          <p:cNvPr id="18" name="Content Placeholder 3">
            <a:extLst>
              <a:ext uri="{FF2B5EF4-FFF2-40B4-BE49-F238E27FC236}">
                <a16:creationId xmlns:a16="http://schemas.microsoft.com/office/drawing/2014/main" id="{697C38D6-3111-4682-B5E2-2ECC8A8E1BD1}"/>
              </a:ext>
            </a:extLst>
          </p:cNvPr>
          <p:cNvSpPr>
            <a:spLocks noGrp="1"/>
          </p:cNvSpPr>
          <p:nvPr>
            <p:ph sz="half" idx="1"/>
          </p:nvPr>
        </p:nvSpPr>
        <p:spPr>
          <a:xfrm>
            <a:off x="139706" y="1344614"/>
            <a:ext cx="5844683" cy="2142786"/>
          </a:xfrm>
        </p:spPr>
        <p:txBody>
          <a:bodyPr vert="horz" lIns="0" tIns="45720" rIns="91440" bIns="45720" rtlCol="0" anchor="t">
            <a:normAutofit lnSpcReduction="10000"/>
          </a:bodyPr>
          <a:lstStyle/>
          <a:p>
            <a:pPr marL="177800" indent="-177800"/>
            <a:r>
              <a:rPr lang="en-US" sz="1800" b="0" u="none">
                <a:latin typeface="Arial"/>
                <a:cs typeface="Arial"/>
              </a:rPr>
              <a:t>FAA is evaluating Space-Based ADS-B to decide if it can enable use of new separation standards in 2025+</a:t>
            </a:r>
          </a:p>
          <a:p>
            <a:pPr marL="177800" indent="-177800"/>
            <a:r>
              <a:rPr lang="en-US" sz="1800" b="0">
                <a:latin typeface="Arial"/>
                <a:cs typeface="Arial"/>
              </a:rPr>
              <a:t>North Atlantic Oceanic Area Control Centers (OACCs) divided into five Flight Information Regions (FIRs)</a:t>
            </a:r>
          </a:p>
          <a:p>
            <a:pPr marL="177800" indent="-177800"/>
            <a:r>
              <a:rPr lang="en-US" sz="1800" b="0">
                <a:latin typeface="Arial"/>
                <a:cs typeface="Arial"/>
              </a:rPr>
              <a:t>Manual reporting of separation violations, believed underreporting</a:t>
            </a:r>
          </a:p>
          <a:p>
            <a:pPr marL="177800" indent="-177800"/>
            <a:r>
              <a:rPr lang="en-US" sz="1800" b="0">
                <a:latin typeface="Arial"/>
                <a:cs typeface="Arial"/>
              </a:rPr>
              <a:t>Want automatic detection </a:t>
            </a:r>
            <a:endParaRPr lang="en-US" b="0" u="none"/>
          </a:p>
        </p:txBody>
      </p:sp>
      <p:sp>
        <p:nvSpPr>
          <p:cNvPr id="20" name="Content Placeholder 3">
            <a:extLst>
              <a:ext uri="{FF2B5EF4-FFF2-40B4-BE49-F238E27FC236}">
                <a16:creationId xmlns:a16="http://schemas.microsoft.com/office/drawing/2014/main" id="{C0740B21-50AF-4F39-9CB0-217ED7B9A4D3}"/>
              </a:ext>
            </a:extLst>
          </p:cNvPr>
          <p:cNvSpPr txBox="1">
            <a:spLocks/>
          </p:cNvSpPr>
          <p:nvPr/>
        </p:nvSpPr>
        <p:spPr>
          <a:xfrm>
            <a:off x="6296526" y="4176773"/>
            <a:ext cx="5618748" cy="2566660"/>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0" u="none"/>
              <a:t> </a:t>
            </a:r>
          </a:p>
        </p:txBody>
      </p:sp>
      <p:sp>
        <p:nvSpPr>
          <p:cNvPr id="21" name="Content Placeholder 3">
            <a:extLst>
              <a:ext uri="{FF2B5EF4-FFF2-40B4-BE49-F238E27FC236}">
                <a16:creationId xmlns:a16="http://schemas.microsoft.com/office/drawing/2014/main" id="{700A2F0B-5119-4793-81E1-A771C741DEA6}"/>
              </a:ext>
            </a:extLst>
          </p:cNvPr>
          <p:cNvSpPr txBox="1">
            <a:spLocks/>
          </p:cNvSpPr>
          <p:nvPr/>
        </p:nvSpPr>
        <p:spPr>
          <a:xfrm>
            <a:off x="96654" y="3911379"/>
            <a:ext cx="3761293" cy="2871520"/>
          </a:xfrm>
          <a:prstGeom prst="rect">
            <a:avLst/>
          </a:prstGeom>
        </p:spPr>
        <p:txBody>
          <a:bodyPr vert="horz" lIns="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r>
              <a:rPr lang="en-US" sz="1800" b="0" u="none">
                <a:latin typeface="Arial"/>
                <a:cs typeface="Arial"/>
              </a:rPr>
              <a:t>Start with domain knowledge of oceanic flight behavior</a:t>
            </a:r>
          </a:p>
          <a:p>
            <a:pPr marL="177800" indent="-177800"/>
            <a:r>
              <a:rPr lang="en-US" sz="1800" b="0" u="none">
                <a:latin typeface="Arial"/>
                <a:cs typeface="Arial"/>
              </a:rPr>
              <a:t>Allow for Strategic Lateral Offset Procedure (SLOP)–approved to fly on parallel track, in-trail separation technique to reduce wake encounters</a:t>
            </a:r>
          </a:p>
          <a:p>
            <a:pPr marL="177800" indent="-177800"/>
            <a:r>
              <a:rPr lang="en-US" sz="1800" b="0" u="none"/>
              <a:t>Filter out whitelisted turn locations (grids and fixes)</a:t>
            </a:r>
          </a:p>
        </p:txBody>
      </p:sp>
      <p:sp>
        <p:nvSpPr>
          <p:cNvPr id="22" name="TextBox 21">
            <a:extLst>
              <a:ext uri="{FF2B5EF4-FFF2-40B4-BE49-F238E27FC236}">
                <a16:creationId xmlns:a16="http://schemas.microsoft.com/office/drawing/2014/main" id="{83B8BBE3-1150-4EFA-878D-134EEEDDE6D0}"/>
              </a:ext>
            </a:extLst>
          </p:cNvPr>
          <p:cNvSpPr txBox="1"/>
          <p:nvPr/>
        </p:nvSpPr>
        <p:spPr>
          <a:xfrm>
            <a:off x="6100474" y="5070847"/>
            <a:ext cx="6040725" cy="1806648"/>
          </a:xfrm>
          <a:prstGeom prst="rect">
            <a:avLst/>
          </a:prstGeom>
          <a:noFill/>
        </p:spPr>
        <p:txBody>
          <a:bodyPr wrap="square" lIns="91440" tIns="45720" rIns="91440" bIns="45720" rtlCol="0" anchor="t">
            <a:spAutoFit/>
          </a:bodyPr>
          <a:lstStyle/>
          <a:p>
            <a:pPr marL="177800" indent="-177800">
              <a:lnSpc>
                <a:spcPct val="90000"/>
              </a:lnSpc>
              <a:spcBef>
                <a:spcPts val="1000"/>
              </a:spcBef>
              <a:buFont typeface="Arial" panose="020B0604020202020204" pitchFamily="34" charset="0"/>
              <a:buChar char="•"/>
            </a:pPr>
            <a:r>
              <a:rPr lang="en-US" sz="1600">
                <a:latin typeface="Arial" panose="020B0604020202020204" pitchFamily="34" charset="0"/>
                <a:cs typeface="Arial" panose="020B0604020202020204" pitchFamily="34" charset="0"/>
              </a:rPr>
              <a:t>Apply same method in Pacific region</a:t>
            </a:r>
          </a:p>
          <a:p>
            <a:pPr marL="177800" indent="-177800">
              <a:lnSpc>
                <a:spcPct val="90000"/>
              </a:lnSpc>
              <a:spcBef>
                <a:spcPts val="1000"/>
              </a:spcBef>
              <a:buFont typeface="Arial" panose="020B0604020202020204" pitchFamily="34" charset="0"/>
              <a:buChar char="•"/>
            </a:pPr>
            <a:r>
              <a:rPr lang="en-US" sz="1600">
                <a:latin typeface="Arial" panose="020B0604020202020204" pitchFamily="34" charset="0"/>
                <a:cs typeface="Arial" panose="020B0604020202020204" pitchFamily="34" charset="0"/>
              </a:rPr>
              <a:t>Apply machine learning-based anomaly detection algorithms</a:t>
            </a:r>
          </a:p>
          <a:p>
            <a:pPr marL="177800" indent="-177800">
              <a:lnSpc>
                <a:spcPct val="90000"/>
              </a:lnSpc>
              <a:spcBef>
                <a:spcPts val="1000"/>
              </a:spcBef>
              <a:buFont typeface="Arial" panose="020B0604020202020204" pitchFamily="34" charset="0"/>
              <a:buChar char="•"/>
            </a:pPr>
            <a:r>
              <a:rPr lang="en-US" sz="1600">
                <a:latin typeface="Arial" panose="020B0604020202020204" pitchFamily="34" charset="0"/>
                <a:cs typeface="Arial" panose="020B0604020202020204" pitchFamily="34" charset="0"/>
              </a:rPr>
              <a:t>Cluster similar potential deviations together and better identify the outliers.</a:t>
            </a:r>
          </a:p>
          <a:p>
            <a:pPr marL="177800" indent="-177800">
              <a:lnSpc>
                <a:spcPct val="90000"/>
              </a:lnSpc>
              <a:spcBef>
                <a:spcPts val="1000"/>
              </a:spcBef>
              <a:buFont typeface="Arial" panose="020B0604020202020204" pitchFamily="34" charset="0"/>
              <a:buChar char="•"/>
            </a:pPr>
            <a:r>
              <a:rPr lang="en-US" sz="1600">
                <a:latin typeface="Arial" panose="020B0604020202020204" pitchFamily="34" charset="0"/>
                <a:cs typeface="Arial" panose="020B0604020202020204" pitchFamily="34" charset="0"/>
              </a:rPr>
              <a:t>Request ATOP data to determine if anomalies were approved and filed in amended flight plans</a:t>
            </a:r>
          </a:p>
        </p:txBody>
      </p:sp>
      <p:sp>
        <p:nvSpPr>
          <p:cNvPr id="32" name="TextBox 31">
            <a:extLst>
              <a:ext uri="{FF2B5EF4-FFF2-40B4-BE49-F238E27FC236}">
                <a16:creationId xmlns:a16="http://schemas.microsoft.com/office/drawing/2014/main" id="{A3A3E8CA-7478-4881-8624-129C826CFCB3}"/>
              </a:ext>
            </a:extLst>
          </p:cNvPr>
          <p:cNvSpPr txBox="1"/>
          <p:nvPr/>
        </p:nvSpPr>
        <p:spPr>
          <a:xfrm>
            <a:off x="6063341" y="4697768"/>
            <a:ext cx="3391149" cy="400110"/>
          </a:xfrm>
          <a:prstGeom prst="rect">
            <a:avLst/>
          </a:prstGeom>
          <a:noFill/>
        </p:spPr>
        <p:txBody>
          <a:bodyPr wrap="square" rtlCol="0">
            <a:spAutoFit/>
          </a:bodyPr>
          <a:lstStyle/>
          <a:p>
            <a:r>
              <a:rPr lang="en-US" sz="2000" b="1"/>
              <a:t>Next steps</a:t>
            </a:r>
            <a:endParaRPr lang="en-US" sz="1600" b="1"/>
          </a:p>
        </p:txBody>
      </p:sp>
      <p:cxnSp>
        <p:nvCxnSpPr>
          <p:cNvPr id="33" name="Straight Connector 32">
            <a:extLst>
              <a:ext uri="{FF2B5EF4-FFF2-40B4-BE49-F238E27FC236}">
                <a16:creationId xmlns:a16="http://schemas.microsoft.com/office/drawing/2014/main" id="{4D131581-17CC-438C-A384-877A827C880F}"/>
              </a:ext>
            </a:extLst>
          </p:cNvPr>
          <p:cNvCxnSpPr>
            <a:cxnSpLocks/>
          </p:cNvCxnSpPr>
          <p:nvPr/>
        </p:nvCxnSpPr>
        <p:spPr>
          <a:xfrm>
            <a:off x="6019800" y="4705446"/>
            <a:ext cx="612648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 name="Picture 2" descr="Image preview">
            <a:extLst>
              <a:ext uri="{FF2B5EF4-FFF2-40B4-BE49-F238E27FC236}">
                <a16:creationId xmlns:a16="http://schemas.microsoft.com/office/drawing/2014/main" id="{4944ADE9-DD01-F87C-7379-FD2483C41B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155"/>
          <a:stretch/>
        </p:blipFill>
        <p:spPr bwMode="auto">
          <a:xfrm>
            <a:off x="3798913" y="4228570"/>
            <a:ext cx="2126066" cy="1229033"/>
          </a:xfrm>
          <a:prstGeom prst="rect">
            <a:avLst/>
          </a:prstGeom>
          <a:noFill/>
          <a:extLst>
            <a:ext uri="{909E8E84-426E-40DD-AFC4-6F175D3DCCD1}">
              <a14:hiddenFill xmlns:a14="http://schemas.microsoft.com/office/drawing/2010/main">
                <a:solidFill>
                  <a:srgbClr val="FFFFFF"/>
                </a:solidFill>
              </a14:hiddenFill>
            </a:ext>
          </a:extLst>
        </p:spPr>
      </p:pic>
      <p:pic>
        <p:nvPicPr>
          <p:cNvPr id="4" name="ASRS_FISST_Event_TOM815.mp4" descr="ASRS_FISST_Event_TOM815.mp4">
            <a:hlinkClick r:id="" action="ppaction://media"/>
            <a:extLst>
              <a:ext uri="{FF2B5EF4-FFF2-40B4-BE49-F238E27FC236}">
                <a16:creationId xmlns:a16="http://schemas.microsoft.com/office/drawing/2014/main" id="{05914CCB-E27D-F45C-9741-D3C6C1D794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25201" y="1303515"/>
            <a:ext cx="4361397" cy="2177235"/>
          </a:xfrm>
          <a:prstGeom prst="rect">
            <a:avLst/>
          </a:prstGeom>
        </p:spPr>
      </p:pic>
      <p:sp>
        <p:nvSpPr>
          <p:cNvPr id="7" name="TextBox 6">
            <a:extLst>
              <a:ext uri="{FF2B5EF4-FFF2-40B4-BE49-F238E27FC236}">
                <a16:creationId xmlns:a16="http://schemas.microsoft.com/office/drawing/2014/main" id="{B4050C56-4EF9-A9B7-F5BA-F86A74779516}"/>
              </a:ext>
            </a:extLst>
          </p:cNvPr>
          <p:cNvSpPr txBox="1"/>
          <p:nvPr/>
        </p:nvSpPr>
        <p:spPr>
          <a:xfrm>
            <a:off x="6054251" y="3549755"/>
            <a:ext cx="6133170" cy="1166473"/>
          </a:xfrm>
          <a:prstGeom prst="rect">
            <a:avLst/>
          </a:prstGeom>
          <a:noFill/>
        </p:spPr>
        <p:txBody>
          <a:bodyPr wrap="square">
            <a:spAutoFit/>
          </a:bodyPr>
          <a:lstStyle/>
          <a:p>
            <a:pPr marL="285750" indent="-228600">
              <a:lnSpc>
                <a:spcPct val="90000"/>
              </a:lnSpc>
              <a:spcAft>
                <a:spcPts val="600"/>
              </a:spcAft>
              <a:buFont typeface="Arial" panose="020B0604020202020204" pitchFamily="34" charset="0"/>
              <a:buChar char="•"/>
            </a:pPr>
            <a:r>
              <a:rPr lang="en-US" sz="1800">
                <a:latin typeface="Arial" panose="020B0604020202020204" pitchFamily="34" charset="0"/>
                <a:cs typeface="Arial" panose="020B0604020202020204" pitchFamily="34" charset="0"/>
              </a:rPr>
              <a:t>Holding pattern before entering KZWY airspace</a:t>
            </a:r>
          </a:p>
          <a:p>
            <a:pPr marL="285750" indent="-228600">
              <a:lnSpc>
                <a:spcPct val="90000"/>
              </a:lnSpc>
              <a:spcAft>
                <a:spcPts val="600"/>
              </a:spcAft>
              <a:buFont typeface="Arial" panose="020B0604020202020204" pitchFamily="34" charset="0"/>
              <a:buChar char="•"/>
            </a:pPr>
            <a:r>
              <a:rPr lang="en-US" sz="1800">
                <a:latin typeface="Arial" panose="020B0604020202020204" pitchFamily="34" charset="0"/>
                <a:cs typeface="Arial" panose="020B0604020202020204" pitchFamily="34" charset="0"/>
              </a:rPr>
              <a:t>Resulted in a temporarily loss of separation (&lt;50NM in trail) with following aircraft before new altitudes were issued and vertical separation was achieved.</a:t>
            </a:r>
          </a:p>
        </p:txBody>
      </p:sp>
      <p:sp>
        <p:nvSpPr>
          <p:cNvPr id="6" name="TextBox 5">
            <a:extLst>
              <a:ext uri="{FF2B5EF4-FFF2-40B4-BE49-F238E27FC236}">
                <a16:creationId xmlns:a16="http://schemas.microsoft.com/office/drawing/2014/main" id="{54C885AF-BFF0-A661-A694-3FCC06AC24C6}"/>
              </a:ext>
            </a:extLst>
          </p:cNvPr>
          <p:cNvSpPr txBox="1"/>
          <p:nvPr/>
        </p:nvSpPr>
        <p:spPr>
          <a:xfrm>
            <a:off x="298773" y="6566977"/>
            <a:ext cx="552428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Oza, N., </a:t>
            </a:r>
            <a:r>
              <a:rPr lang="en-US" sz="1200" i="1"/>
              <a:t>Aviation Safety </a:t>
            </a:r>
            <a:r>
              <a:rPr lang="en-US" sz="1200" i="1" err="1"/>
              <a:t>InfoShare</a:t>
            </a:r>
            <a:r>
              <a:rPr lang="en-US" sz="1200"/>
              <a:t>. Apr 2022, St. Louis, MO.</a:t>
            </a:r>
            <a:r>
              <a:rPr lang="en-US" sz="1200">
                <a:cs typeface="Calibri"/>
              </a:rPr>
              <a:t>​</a:t>
            </a:r>
          </a:p>
        </p:txBody>
      </p:sp>
    </p:spTree>
    <p:extLst>
      <p:ext uri="{BB962C8B-B14F-4D97-AF65-F5344CB8AC3E}">
        <p14:creationId xmlns:p14="http://schemas.microsoft.com/office/powerpoint/2010/main" val="173076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3A986FF-5484-7F44-8831-78C652A2428E}"/>
              </a:ext>
            </a:extLst>
          </p:cNvPr>
          <p:cNvSpPr>
            <a:spLocks noGrp="1"/>
          </p:cNvSpPr>
          <p:nvPr>
            <p:ph type="title"/>
          </p:nvPr>
        </p:nvSpPr>
        <p:spPr>
          <a:xfrm>
            <a:off x="165100" y="6565"/>
            <a:ext cx="11481469" cy="855809"/>
          </a:xfrm>
        </p:spPr>
        <p:txBody>
          <a:bodyPr>
            <a:normAutofit/>
          </a:bodyPr>
          <a:lstStyle/>
          <a:p>
            <a:r>
              <a:rPr lang="en-US" sz="4000">
                <a:latin typeface="Arial"/>
                <a:cs typeface="Arial"/>
              </a:rPr>
              <a:t>Human Performance Work</a:t>
            </a:r>
            <a:endParaRPr lang="en-US"/>
          </a:p>
        </p:txBody>
      </p:sp>
      <p:sp>
        <p:nvSpPr>
          <p:cNvPr id="5" name="Slide Number Placeholder 4">
            <a:extLst>
              <a:ext uri="{FF2B5EF4-FFF2-40B4-BE49-F238E27FC236}">
                <a16:creationId xmlns:a16="http://schemas.microsoft.com/office/drawing/2014/main" id="{D33E6995-02FA-CA4F-B036-6B65493CDF79}"/>
              </a:ext>
            </a:extLst>
          </p:cNvPr>
          <p:cNvSpPr>
            <a:spLocks noGrp="1"/>
          </p:cNvSpPr>
          <p:nvPr>
            <p:ph type="sldNum" sz="quarter" idx="12"/>
          </p:nvPr>
        </p:nvSpPr>
        <p:spPr/>
        <p:txBody>
          <a:bodyPr/>
          <a:lstStyle/>
          <a:p>
            <a:fld id="{4F721D84-F6D2-3543-9891-5E083154C075}" type="slidenum">
              <a:rPr lang="en-US" smtClean="0"/>
              <a:t>19</a:t>
            </a:fld>
            <a:endParaRPr lang="en-US"/>
          </a:p>
        </p:txBody>
      </p:sp>
      <p:sp>
        <p:nvSpPr>
          <p:cNvPr id="6" name="Content Placeholder 5">
            <a:extLst>
              <a:ext uri="{FF2B5EF4-FFF2-40B4-BE49-F238E27FC236}">
                <a16:creationId xmlns:a16="http://schemas.microsoft.com/office/drawing/2014/main" id="{9E0FE83E-A2C6-1945-98F1-D7CF36AEB548}"/>
              </a:ext>
            </a:extLst>
          </p:cNvPr>
          <p:cNvSpPr>
            <a:spLocks noGrp="1"/>
          </p:cNvSpPr>
          <p:nvPr>
            <p:ph sz="half" idx="4294967295"/>
          </p:nvPr>
        </p:nvSpPr>
        <p:spPr>
          <a:xfrm>
            <a:off x="165100" y="1011238"/>
            <a:ext cx="12026900" cy="3775075"/>
          </a:xfrm>
        </p:spPr>
        <p:txBody>
          <a:bodyPr vert="horz" lIns="0" tIns="45720" rIns="91440" bIns="45720" rtlCol="0" anchor="t">
            <a:noAutofit/>
          </a:bodyPr>
          <a:lstStyle/>
          <a:p>
            <a:pPr marL="353695" indent="-342900">
              <a:lnSpc>
                <a:spcPct val="100000"/>
              </a:lnSpc>
              <a:spcBef>
                <a:spcPts val="0"/>
              </a:spcBef>
              <a:spcAft>
                <a:spcPts val="1200"/>
              </a:spcAft>
              <a:buFont typeface="Wingdings" pitchFamily="2" charset="2"/>
              <a:buChar char="Ø"/>
            </a:pPr>
            <a:r>
              <a:rPr lang="en-US" sz="2000" b="0" dirty="0">
                <a:latin typeface="Arial"/>
                <a:cs typeface="Arial"/>
              </a:rPr>
              <a:t>NASA Psychomotor Vigilance Test (PVT+) iOS app (5000+ downloads, 2</a:t>
            </a:r>
            <a:r>
              <a:rPr lang="en-US" sz="2000" b="0" baseline="30000" dirty="0">
                <a:latin typeface="Arial"/>
                <a:cs typeface="Arial"/>
              </a:rPr>
              <a:t>nd</a:t>
            </a:r>
            <a:r>
              <a:rPr lang="en-US" sz="2000" b="0" dirty="0">
                <a:latin typeface="Arial"/>
                <a:cs typeface="Arial"/>
              </a:rPr>
              <a:t> most downloaded NASA app after NASA TV).</a:t>
            </a:r>
          </a:p>
          <a:p>
            <a:pPr marL="810895" lvl="1" indent="-342900">
              <a:lnSpc>
                <a:spcPct val="100000"/>
              </a:lnSpc>
              <a:spcBef>
                <a:spcPts val="0"/>
              </a:spcBef>
              <a:spcAft>
                <a:spcPts val="1200"/>
              </a:spcAft>
              <a:buFont typeface="Wingdings" pitchFamily="2" charset="2"/>
              <a:buChar char="ü"/>
            </a:pPr>
            <a:r>
              <a:rPr lang="en-US" sz="1800" dirty="0">
                <a:latin typeface="Arial"/>
                <a:cs typeface="Arial"/>
              </a:rPr>
              <a:t>Being used by </a:t>
            </a:r>
            <a:r>
              <a:rPr lang="en-US" sz="1800" b="1" dirty="0">
                <a:latin typeface="Arial"/>
                <a:cs typeface="Arial"/>
              </a:rPr>
              <a:t>American,</a:t>
            </a:r>
            <a:r>
              <a:rPr lang="en-US" sz="1800" dirty="0">
                <a:latin typeface="Arial"/>
                <a:cs typeface="Arial"/>
              </a:rPr>
              <a:t> </a:t>
            </a:r>
            <a:r>
              <a:rPr lang="en-US" sz="1800" b="1" dirty="0">
                <a:latin typeface="Arial"/>
                <a:cs typeface="Arial"/>
              </a:rPr>
              <a:t>Delta, United, Southwest, others</a:t>
            </a:r>
            <a:endParaRPr lang="en-US" sz="1800" dirty="0">
              <a:latin typeface="Arial"/>
              <a:cs typeface="Arial"/>
            </a:endParaRPr>
          </a:p>
          <a:p>
            <a:pPr marL="810895" lvl="1" indent="-342900">
              <a:lnSpc>
                <a:spcPct val="100000"/>
              </a:lnSpc>
              <a:spcBef>
                <a:spcPts val="0"/>
              </a:spcBef>
              <a:spcAft>
                <a:spcPts val="1200"/>
              </a:spcAft>
              <a:buFont typeface="Wingdings" pitchFamily="2" charset="2"/>
              <a:buChar char="ü"/>
            </a:pPr>
            <a:r>
              <a:rPr lang="en-US" sz="1800" dirty="0">
                <a:latin typeface="Arial"/>
                <a:cs typeface="Arial"/>
              </a:rPr>
              <a:t>Currently being used by researchers at Oxford, Harvard, JHU, UCL, OHSU.</a:t>
            </a:r>
          </a:p>
          <a:p>
            <a:pPr>
              <a:buFont typeface="Wingdings" pitchFamily="2" charset="2"/>
              <a:buChar char="Ø"/>
            </a:pPr>
            <a:r>
              <a:rPr lang="en-US" sz="2000" b="0" dirty="0">
                <a:latin typeface="Arial"/>
                <a:cs typeface="Arial"/>
              </a:rPr>
              <a:t>Data modeling project with Jeppesen (Boeing) via our agreements with SWISS, Delta, and easyJet; to evaluate how scheduling optimizations influence pilot fatigue.</a:t>
            </a:r>
          </a:p>
          <a:p>
            <a:pPr>
              <a:buFont typeface="Wingdings" pitchFamily="2" charset="2"/>
              <a:buChar char="Ø"/>
            </a:pPr>
            <a:r>
              <a:rPr lang="en-US" sz="2000" b="0" dirty="0">
                <a:latin typeface="Arial"/>
                <a:cs typeface="Arial"/>
              </a:rPr>
              <a:t>Survey describing how pilot fatigue has been affected by the pandemic (1).</a:t>
            </a:r>
            <a:endParaRPr lang="en-US" sz="2000" dirty="0"/>
          </a:p>
          <a:p>
            <a:pPr>
              <a:buFont typeface="Wingdings" pitchFamily="2" charset="2"/>
              <a:buChar char="Ø"/>
            </a:pPr>
            <a:r>
              <a:rPr lang="en-US" sz="2000" b="0" dirty="0">
                <a:latin typeface="Arial"/>
                <a:cs typeface="Arial"/>
              </a:rPr>
              <a:t>Study showing how early starts influence pilot performance (2).</a:t>
            </a:r>
            <a:endParaRPr lang="en-US" sz="2000" dirty="0"/>
          </a:p>
          <a:p>
            <a:pPr>
              <a:buFont typeface="Wingdings" pitchFamily="2" charset="2"/>
              <a:buChar char="Ø"/>
            </a:pPr>
            <a:r>
              <a:rPr lang="en-US" sz="2000" b="0" dirty="0">
                <a:latin typeface="Arial"/>
                <a:cs typeface="Arial"/>
              </a:rPr>
              <a:t>Completed a focus group to identify what short-haul operations are most fatiguing (paper under review).</a:t>
            </a:r>
            <a:endParaRPr lang="en-US" sz="2000" dirty="0"/>
          </a:p>
          <a:p>
            <a:pPr>
              <a:lnSpc>
                <a:spcPct val="100000"/>
              </a:lnSpc>
              <a:spcBef>
                <a:spcPts val="0"/>
              </a:spcBef>
              <a:spcAft>
                <a:spcPts val="1200"/>
              </a:spcAft>
            </a:pPr>
            <a:endParaRPr lang="en-US" sz="2000" b="0" dirty="0">
              <a:latin typeface="Arial"/>
              <a:cs typeface="Arial"/>
            </a:endParaRPr>
          </a:p>
          <a:p>
            <a:pPr marL="353695" indent="-342900">
              <a:lnSpc>
                <a:spcPct val="100000"/>
              </a:lnSpc>
              <a:spcBef>
                <a:spcPts val="0"/>
              </a:spcBef>
              <a:spcAft>
                <a:spcPts val="1200"/>
              </a:spcAft>
            </a:pPr>
            <a:endParaRPr lang="en-US" sz="2000" b="0" dirty="0">
              <a:latin typeface="Arial"/>
              <a:cs typeface="Arial"/>
            </a:endParaRPr>
          </a:p>
        </p:txBody>
      </p:sp>
      <p:pic>
        <p:nvPicPr>
          <p:cNvPr id="4" name="Picture 3">
            <a:extLst>
              <a:ext uri="{FF2B5EF4-FFF2-40B4-BE49-F238E27FC236}">
                <a16:creationId xmlns:a16="http://schemas.microsoft.com/office/drawing/2014/main" id="{D50FE447-6E09-7E43-803B-2DF671F69505}"/>
              </a:ext>
            </a:extLst>
          </p:cNvPr>
          <p:cNvPicPr>
            <a:picLocks noChangeAspect="1"/>
          </p:cNvPicPr>
          <p:nvPr/>
        </p:nvPicPr>
        <p:blipFill>
          <a:blip r:embed="rId2"/>
          <a:stretch>
            <a:fillRect/>
          </a:stretch>
        </p:blipFill>
        <p:spPr>
          <a:xfrm>
            <a:off x="8402773" y="4774325"/>
            <a:ext cx="3682127" cy="1874734"/>
          </a:xfrm>
          <a:prstGeom prst="rect">
            <a:avLst/>
          </a:prstGeom>
        </p:spPr>
      </p:pic>
      <p:sp>
        <p:nvSpPr>
          <p:cNvPr id="2" name="TextBox 1">
            <a:extLst>
              <a:ext uri="{FF2B5EF4-FFF2-40B4-BE49-F238E27FC236}">
                <a16:creationId xmlns:a16="http://schemas.microsoft.com/office/drawing/2014/main" id="{AD19DF11-4DA7-01D5-5354-C6E68C00013D}"/>
              </a:ext>
            </a:extLst>
          </p:cNvPr>
          <p:cNvSpPr txBox="1"/>
          <p:nvPr/>
        </p:nvSpPr>
        <p:spPr>
          <a:xfrm>
            <a:off x="324604" y="5835112"/>
            <a:ext cx="8081504" cy="8771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rgbClr val="222222"/>
                </a:solidFill>
                <a:latin typeface="Arial"/>
                <a:cs typeface="Arial"/>
              </a:rPr>
              <a:t>(1) Hilditch, C.J. and Flynn-Evans, E.E., 2022. Fatigue, Schedules, Sleep, and Sleepiness in US Commercial Pilots During COVID-19. </a:t>
            </a:r>
            <a:r>
              <a:rPr lang="en-US" sz="1000" i="1">
                <a:solidFill>
                  <a:srgbClr val="222222"/>
                </a:solidFill>
                <a:latin typeface="Arial"/>
                <a:cs typeface="Arial"/>
              </a:rPr>
              <a:t>Aerospace Medicine and Human Performance</a:t>
            </a:r>
            <a:r>
              <a:rPr lang="en-US" sz="1000">
                <a:solidFill>
                  <a:srgbClr val="222222"/>
                </a:solidFill>
                <a:latin typeface="Arial"/>
                <a:cs typeface="Arial"/>
              </a:rPr>
              <a:t>, </a:t>
            </a:r>
            <a:r>
              <a:rPr lang="en-US" sz="1000" i="1">
                <a:solidFill>
                  <a:srgbClr val="222222"/>
                </a:solidFill>
                <a:latin typeface="Arial"/>
                <a:cs typeface="Arial"/>
              </a:rPr>
              <a:t>93</a:t>
            </a:r>
            <a:r>
              <a:rPr lang="en-US" sz="1000">
                <a:solidFill>
                  <a:srgbClr val="222222"/>
                </a:solidFill>
                <a:latin typeface="Arial"/>
                <a:cs typeface="Arial"/>
              </a:rPr>
              <a:t>(5), pp.433-441.</a:t>
            </a:r>
          </a:p>
          <a:p>
            <a:endParaRPr lang="en-US" sz="1100">
              <a:cs typeface="Calibri"/>
            </a:endParaRPr>
          </a:p>
          <a:p>
            <a:r>
              <a:rPr lang="en-US" sz="1000">
                <a:solidFill>
                  <a:srgbClr val="222222"/>
                </a:solidFill>
                <a:latin typeface="Arial"/>
                <a:cs typeface="Arial"/>
              </a:rPr>
              <a:t>(2) Arsintescu, L., Pradhan, S., </a:t>
            </a:r>
            <a:r>
              <a:rPr lang="en-US" sz="1000" err="1">
                <a:solidFill>
                  <a:srgbClr val="222222"/>
                </a:solidFill>
                <a:latin typeface="Arial"/>
                <a:cs typeface="Arial"/>
              </a:rPr>
              <a:t>Chachad</a:t>
            </a:r>
            <a:r>
              <a:rPr lang="en-US" sz="1000">
                <a:solidFill>
                  <a:srgbClr val="222222"/>
                </a:solidFill>
                <a:latin typeface="Arial"/>
                <a:cs typeface="Arial"/>
              </a:rPr>
              <a:t>, R.G., Gregory, K.B., Mulligan, J.B. and Flynn</a:t>
            </a:r>
            <a:r>
              <a:rPr lang="en-US" sz="1000">
                <a:solidFill>
                  <a:srgbClr val="222222"/>
                </a:solidFill>
                <a:latin typeface="Cambria Math"/>
                <a:ea typeface="Cambria Math"/>
              </a:rPr>
              <a:t>‐</a:t>
            </a:r>
            <a:r>
              <a:rPr lang="en-US" sz="1000">
                <a:solidFill>
                  <a:srgbClr val="222222"/>
                </a:solidFill>
                <a:latin typeface="Arial"/>
                <a:cs typeface="Arial"/>
              </a:rPr>
              <a:t>Evans, E.E., 2022. Early starts and late finishes both reduce alertness and performance among short</a:t>
            </a:r>
            <a:r>
              <a:rPr lang="en-US" sz="1000">
                <a:solidFill>
                  <a:srgbClr val="222222"/>
                </a:solidFill>
                <a:latin typeface="Cambria Math"/>
                <a:ea typeface="Cambria Math"/>
              </a:rPr>
              <a:t>‐</a:t>
            </a:r>
            <a:r>
              <a:rPr lang="en-US" sz="1000">
                <a:solidFill>
                  <a:srgbClr val="222222"/>
                </a:solidFill>
                <a:latin typeface="Arial"/>
                <a:cs typeface="Arial"/>
              </a:rPr>
              <a:t>haul airline pilots. </a:t>
            </a:r>
            <a:r>
              <a:rPr lang="en-US" sz="1000" i="1">
                <a:solidFill>
                  <a:srgbClr val="222222"/>
                </a:solidFill>
                <a:latin typeface="Arial"/>
                <a:cs typeface="Arial"/>
              </a:rPr>
              <a:t>Journal of sleep research</a:t>
            </a:r>
            <a:r>
              <a:rPr lang="en-US" sz="1000">
                <a:solidFill>
                  <a:srgbClr val="222222"/>
                </a:solidFill>
                <a:latin typeface="Arial"/>
                <a:cs typeface="Arial"/>
              </a:rPr>
              <a:t>, </a:t>
            </a:r>
            <a:r>
              <a:rPr lang="en-US" sz="1000" i="1">
                <a:solidFill>
                  <a:srgbClr val="222222"/>
                </a:solidFill>
                <a:latin typeface="Arial"/>
                <a:cs typeface="Arial"/>
              </a:rPr>
              <a:t>31</a:t>
            </a:r>
            <a:r>
              <a:rPr lang="en-US" sz="1000">
                <a:solidFill>
                  <a:srgbClr val="222222"/>
                </a:solidFill>
                <a:latin typeface="Arial"/>
                <a:cs typeface="Arial"/>
              </a:rPr>
              <a:t>(3), p.e13521.</a:t>
            </a:r>
          </a:p>
        </p:txBody>
      </p:sp>
    </p:spTree>
    <p:extLst>
      <p:ext uri="{BB962C8B-B14F-4D97-AF65-F5344CB8AC3E}">
        <p14:creationId xmlns:p14="http://schemas.microsoft.com/office/powerpoint/2010/main" val="579828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A58DDA-817C-49CE-90DF-5D68577B8E3B}"/>
              </a:ext>
            </a:extLst>
          </p:cNvPr>
          <p:cNvPicPr>
            <a:picLocks noChangeAspect="1"/>
          </p:cNvPicPr>
          <p:nvPr/>
        </p:nvPicPr>
        <p:blipFill rotWithShape="1">
          <a:blip r:embed="rId3"/>
          <a:srcRect l="52419" t="2414"/>
          <a:stretch/>
        </p:blipFill>
        <p:spPr>
          <a:xfrm>
            <a:off x="8800518" y="4259362"/>
            <a:ext cx="726981" cy="494389"/>
          </a:xfrm>
          <a:prstGeom prst="rect">
            <a:avLst/>
          </a:prstGeom>
        </p:spPr>
      </p:pic>
      <p:pic>
        <p:nvPicPr>
          <p:cNvPr id="8" name="Picture 7">
            <a:extLst>
              <a:ext uri="{FF2B5EF4-FFF2-40B4-BE49-F238E27FC236}">
                <a16:creationId xmlns:a16="http://schemas.microsoft.com/office/drawing/2014/main" id="{48542327-091B-447B-94C4-448A8B2E3F4B}"/>
              </a:ext>
            </a:extLst>
          </p:cNvPr>
          <p:cNvPicPr>
            <a:picLocks noChangeAspect="1"/>
          </p:cNvPicPr>
          <p:nvPr/>
        </p:nvPicPr>
        <p:blipFill rotWithShape="1">
          <a:blip r:embed="rId4"/>
          <a:srcRect l="20760" t="2365" r="22187" b="19702"/>
          <a:stretch/>
        </p:blipFill>
        <p:spPr>
          <a:xfrm>
            <a:off x="8391795" y="4132119"/>
            <a:ext cx="544670" cy="327429"/>
          </a:xfrm>
          <a:prstGeom prst="rect">
            <a:avLst/>
          </a:prstGeom>
        </p:spPr>
      </p:pic>
      <p:sp>
        <p:nvSpPr>
          <p:cNvPr id="2" name="Title 1">
            <a:extLst>
              <a:ext uri="{FF2B5EF4-FFF2-40B4-BE49-F238E27FC236}">
                <a16:creationId xmlns:a16="http://schemas.microsoft.com/office/drawing/2014/main" id="{93A986FF-5484-7F44-8831-78C652A2428E}"/>
              </a:ext>
            </a:extLst>
          </p:cNvPr>
          <p:cNvSpPr>
            <a:spLocks noGrp="1"/>
          </p:cNvSpPr>
          <p:nvPr>
            <p:ph type="title"/>
          </p:nvPr>
        </p:nvSpPr>
        <p:spPr>
          <a:xfrm>
            <a:off x="139706" y="0"/>
            <a:ext cx="11498841" cy="855809"/>
          </a:xfrm>
        </p:spPr>
        <p:txBody>
          <a:bodyPr>
            <a:noAutofit/>
          </a:bodyPr>
          <a:lstStyle/>
          <a:p>
            <a:r>
              <a:rPr lang="en-US" sz="3600"/>
              <a:t>Human Contributions to Safety: SOTERIA Study</a:t>
            </a:r>
          </a:p>
        </p:txBody>
      </p:sp>
      <p:sp>
        <p:nvSpPr>
          <p:cNvPr id="5" name="Slide Number Placeholder 4">
            <a:extLst>
              <a:ext uri="{FF2B5EF4-FFF2-40B4-BE49-F238E27FC236}">
                <a16:creationId xmlns:a16="http://schemas.microsoft.com/office/drawing/2014/main" id="{D33E6995-02FA-CA4F-B036-6B65493CDF79}"/>
              </a:ext>
            </a:extLst>
          </p:cNvPr>
          <p:cNvSpPr>
            <a:spLocks noGrp="1"/>
          </p:cNvSpPr>
          <p:nvPr>
            <p:ph type="sldNum" sz="quarter" idx="12"/>
          </p:nvPr>
        </p:nvSpPr>
        <p:spPr/>
        <p:txBody>
          <a:bodyPr/>
          <a:lstStyle/>
          <a:p>
            <a:fld id="{4F721D84-F6D2-3543-9891-5E083154C075}" type="slidenum">
              <a:rPr lang="en-US" smtClean="0"/>
              <a:t>20</a:t>
            </a:fld>
            <a:endParaRPr lang="en-US"/>
          </a:p>
        </p:txBody>
      </p:sp>
      <p:sp>
        <p:nvSpPr>
          <p:cNvPr id="9" name="Rectangle 8"/>
          <p:cNvSpPr/>
          <p:nvPr/>
        </p:nvSpPr>
        <p:spPr>
          <a:xfrm>
            <a:off x="9950245" y="4778477"/>
            <a:ext cx="2241755" cy="1821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83A76AE3-654D-4E78-8D56-AB25E1FA8C5C}"/>
              </a:ext>
            </a:extLst>
          </p:cNvPr>
          <p:cNvCxnSpPr>
            <a:cxnSpLocks/>
          </p:cNvCxnSpPr>
          <p:nvPr/>
        </p:nvCxnSpPr>
        <p:spPr>
          <a:xfrm>
            <a:off x="6019800" y="907325"/>
            <a:ext cx="0" cy="59436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18BE72-B2DC-4BB2-85EE-2863E8CB460C}"/>
              </a:ext>
            </a:extLst>
          </p:cNvPr>
          <p:cNvCxnSpPr>
            <a:cxnSpLocks/>
          </p:cNvCxnSpPr>
          <p:nvPr/>
        </p:nvCxnSpPr>
        <p:spPr>
          <a:xfrm>
            <a:off x="0" y="3074111"/>
            <a:ext cx="6019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C27CD19-F2B5-42AB-97A0-DB25FB43A87B}"/>
              </a:ext>
            </a:extLst>
          </p:cNvPr>
          <p:cNvSpPr txBox="1"/>
          <p:nvPr/>
        </p:nvSpPr>
        <p:spPr>
          <a:xfrm>
            <a:off x="6006844" y="911904"/>
            <a:ext cx="4178555" cy="400110"/>
          </a:xfrm>
          <a:prstGeom prst="rect">
            <a:avLst/>
          </a:prstGeom>
          <a:noFill/>
        </p:spPr>
        <p:txBody>
          <a:bodyPr wrap="square" rtlCol="0">
            <a:spAutoFit/>
          </a:bodyPr>
          <a:lstStyle/>
          <a:p>
            <a:r>
              <a:rPr lang="en-US" sz="2000" b="1"/>
              <a:t>Progress, Status, and Highlights</a:t>
            </a:r>
          </a:p>
        </p:txBody>
      </p:sp>
      <p:sp>
        <p:nvSpPr>
          <p:cNvPr id="15" name="TextBox 14">
            <a:extLst>
              <a:ext uri="{FF2B5EF4-FFF2-40B4-BE49-F238E27FC236}">
                <a16:creationId xmlns:a16="http://schemas.microsoft.com/office/drawing/2014/main" id="{75A11029-02A6-4043-95A1-6F4E34BE310A}"/>
              </a:ext>
            </a:extLst>
          </p:cNvPr>
          <p:cNvSpPr txBox="1"/>
          <p:nvPr/>
        </p:nvSpPr>
        <p:spPr>
          <a:xfrm>
            <a:off x="-1" y="3102040"/>
            <a:ext cx="4686291" cy="400110"/>
          </a:xfrm>
          <a:prstGeom prst="rect">
            <a:avLst/>
          </a:prstGeom>
          <a:noFill/>
        </p:spPr>
        <p:txBody>
          <a:bodyPr wrap="square" lIns="91440" tIns="45720" rIns="91440" bIns="45720" rtlCol="0" anchor="t">
            <a:spAutoFit/>
          </a:bodyPr>
          <a:lstStyle/>
          <a:p>
            <a:r>
              <a:rPr lang="en-US" sz="2000" b="1"/>
              <a:t>Approach</a:t>
            </a:r>
          </a:p>
        </p:txBody>
      </p:sp>
      <p:sp>
        <p:nvSpPr>
          <p:cNvPr id="17" name="TextBox 16">
            <a:extLst>
              <a:ext uri="{FF2B5EF4-FFF2-40B4-BE49-F238E27FC236}">
                <a16:creationId xmlns:a16="http://schemas.microsoft.com/office/drawing/2014/main" id="{7FD6B17B-DA76-41A4-91CE-2E9B753C1EDF}"/>
              </a:ext>
            </a:extLst>
          </p:cNvPr>
          <p:cNvSpPr txBox="1"/>
          <p:nvPr/>
        </p:nvSpPr>
        <p:spPr>
          <a:xfrm>
            <a:off x="7092" y="895462"/>
            <a:ext cx="3520289" cy="400110"/>
          </a:xfrm>
          <a:prstGeom prst="rect">
            <a:avLst/>
          </a:prstGeom>
          <a:noFill/>
        </p:spPr>
        <p:txBody>
          <a:bodyPr wrap="square" rtlCol="0">
            <a:spAutoFit/>
          </a:bodyPr>
          <a:lstStyle/>
          <a:p>
            <a:r>
              <a:rPr lang="en-US" sz="2000" b="1"/>
              <a:t>Motivation and Objectives </a:t>
            </a:r>
          </a:p>
        </p:txBody>
      </p:sp>
      <p:sp>
        <p:nvSpPr>
          <p:cNvPr id="18" name="Content Placeholder 3">
            <a:extLst>
              <a:ext uri="{FF2B5EF4-FFF2-40B4-BE49-F238E27FC236}">
                <a16:creationId xmlns:a16="http://schemas.microsoft.com/office/drawing/2014/main" id="{697C38D6-3111-4682-B5E2-2ECC8A8E1BD1}"/>
              </a:ext>
            </a:extLst>
          </p:cNvPr>
          <p:cNvSpPr>
            <a:spLocks noGrp="1"/>
          </p:cNvSpPr>
          <p:nvPr>
            <p:ph sz="half" idx="1"/>
          </p:nvPr>
        </p:nvSpPr>
        <p:spPr>
          <a:xfrm>
            <a:off x="139706" y="1305286"/>
            <a:ext cx="5836073" cy="1729498"/>
          </a:xfrm>
        </p:spPr>
        <p:txBody>
          <a:bodyPr>
            <a:normAutofit lnSpcReduction="10000"/>
          </a:bodyPr>
          <a:lstStyle/>
          <a:p>
            <a:pPr marL="177800" indent="-177800"/>
            <a:r>
              <a:rPr lang="en-US" sz="1800" b="0" u="none"/>
              <a:t>Address often-unrecognized gap in data collected about operator performance</a:t>
            </a:r>
          </a:p>
          <a:p>
            <a:pPr marL="457200" lvl="1" indent="-279400"/>
            <a:r>
              <a:rPr lang="en-US" b="0" u="none"/>
              <a:t>The majority of currently collected data focuses on rare safety failures, rather than frequent safety successes</a:t>
            </a:r>
          </a:p>
          <a:p>
            <a:pPr marL="457200" lvl="1" indent="-279400"/>
            <a:r>
              <a:rPr lang="en-US" b="0" u="none"/>
              <a:t>Can lead to “data driven” policy &amp; design risks due to sampling bias; rare failures are not representative of human performance</a:t>
            </a:r>
          </a:p>
        </p:txBody>
      </p:sp>
      <p:sp>
        <p:nvSpPr>
          <p:cNvPr id="19" name="Content Placeholder 3">
            <a:extLst>
              <a:ext uri="{FF2B5EF4-FFF2-40B4-BE49-F238E27FC236}">
                <a16:creationId xmlns:a16="http://schemas.microsoft.com/office/drawing/2014/main" id="{39465558-4F5C-4E94-9B57-92861B914535}"/>
              </a:ext>
            </a:extLst>
          </p:cNvPr>
          <p:cNvSpPr txBox="1">
            <a:spLocks/>
          </p:cNvSpPr>
          <p:nvPr/>
        </p:nvSpPr>
        <p:spPr>
          <a:xfrm>
            <a:off x="6172201" y="1265211"/>
            <a:ext cx="5968989" cy="669227"/>
          </a:xfrm>
          <a:prstGeom prst="rect">
            <a:avLst/>
          </a:prstGeom>
        </p:spPr>
        <p:txBody>
          <a:bodyPr vert="horz" lIns="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r>
              <a:rPr lang="en-US" sz="1800" b="0" u="none"/>
              <a:t>Created a data testbed for identifying approaches for measuring the actions and strategies that operators use to successfully anticipate, monitor for, respond to, and learn from events in their environment</a:t>
            </a:r>
          </a:p>
        </p:txBody>
      </p:sp>
      <p:sp>
        <p:nvSpPr>
          <p:cNvPr id="20" name="Content Placeholder 3">
            <a:extLst>
              <a:ext uri="{FF2B5EF4-FFF2-40B4-BE49-F238E27FC236}">
                <a16:creationId xmlns:a16="http://schemas.microsoft.com/office/drawing/2014/main" id="{C0740B21-50AF-4F39-9CB0-217ED7B9A4D3}"/>
              </a:ext>
            </a:extLst>
          </p:cNvPr>
          <p:cNvSpPr txBox="1">
            <a:spLocks/>
          </p:cNvSpPr>
          <p:nvPr/>
        </p:nvSpPr>
        <p:spPr>
          <a:xfrm>
            <a:off x="6296526" y="4176773"/>
            <a:ext cx="5618748" cy="2566660"/>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0" u="none"/>
              <a:t> </a:t>
            </a:r>
          </a:p>
        </p:txBody>
      </p:sp>
      <p:sp>
        <p:nvSpPr>
          <p:cNvPr id="21" name="Content Placeholder 3">
            <a:extLst>
              <a:ext uri="{FF2B5EF4-FFF2-40B4-BE49-F238E27FC236}">
                <a16:creationId xmlns:a16="http://schemas.microsoft.com/office/drawing/2014/main" id="{700A2F0B-5119-4793-81E1-A771C741DEA6}"/>
              </a:ext>
            </a:extLst>
          </p:cNvPr>
          <p:cNvSpPr txBox="1">
            <a:spLocks/>
          </p:cNvSpPr>
          <p:nvPr/>
        </p:nvSpPr>
        <p:spPr>
          <a:xfrm>
            <a:off x="139706" y="3463650"/>
            <a:ext cx="3568694" cy="2871520"/>
          </a:xfrm>
          <a:prstGeom prst="rect">
            <a:avLst/>
          </a:prstGeom>
        </p:spPr>
        <p:txBody>
          <a:bodyPr vert="horz" lIns="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spcBef>
                <a:spcPts val="600"/>
              </a:spcBef>
            </a:pPr>
            <a:r>
              <a:rPr lang="en-US" sz="1800" b="0" u="none">
                <a:latin typeface="Arial"/>
                <a:cs typeface="Arial"/>
              </a:rPr>
              <a:t>13 B737 flight crews took part in a 1.5-day study at Langley’s Integration Flight Deck (IFD), using a high-fidelity B737 motion-base simulator</a:t>
            </a:r>
          </a:p>
          <a:p>
            <a:pPr marL="177800" indent="-177800">
              <a:spcBef>
                <a:spcPts val="600"/>
              </a:spcBef>
            </a:pPr>
            <a:r>
              <a:rPr lang="en-US" sz="1800" b="0" u="none"/>
              <a:t>Participating flight crews flew a series of eight 25-minute scenarios based on arrivals into Charlotte Airport.  Each scenario was designed to contain at least two manageable “threats” for crews to experience and manage</a:t>
            </a:r>
          </a:p>
        </p:txBody>
      </p:sp>
      <p:sp>
        <p:nvSpPr>
          <p:cNvPr id="22" name="TextBox 21">
            <a:extLst>
              <a:ext uri="{FF2B5EF4-FFF2-40B4-BE49-F238E27FC236}">
                <a16:creationId xmlns:a16="http://schemas.microsoft.com/office/drawing/2014/main" id="{83B8BBE3-1150-4EFA-878D-134EEEDDE6D0}"/>
              </a:ext>
            </a:extLst>
          </p:cNvPr>
          <p:cNvSpPr txBox="1"/>
          <p:nvPr/>
        </p:nvSpPr>
        <p:spPr>
          <a:xfrm>
            <a:off x="6100474" y="5070847"/>
            <a:ext cx="6126475" cy="1467068"/>
          </a:xfrm>
          <a:prstGeom prst="rect">
            <a:avLst/>
          </a:prstGeom>
          <a:noFill/>
        </p:spPr>
        <p:txBody>
          <a:bodyPr wrap="square" lIns="91440" tIns="45720" rIns="91440" bIns="45720" rtlCol="0" anchor="t">
            <a:spAutoFit/>
          </a:bodyPr>
          <a:lstStyle/>
          <a:p>
            <a:pPr marL="177800" indent="-177800">
              <a:lnSpc>
                <a:spcPct val="90000"/>
              </a:lnSpc>
              <a:spcBef>
                <a:spcPts val="1000"/>
              </a:spcBef>
              <a:buFont typeface="Arial" panose="020B0604020202020204" pitchFamily="34" charset="0"/>
              <a:buChar char="•"/>
            </a:pPr>
            <a:r>
              <a:rPr lang="en-US">
                <a:latin typeface="Arial" panose="020B0604020202020204" pitchFamily="34" charset="0"/>
                <a:cs typeface="Arial" panose="020B0604020202020204" pitchFamily="34" charset="0"/>
              </a:rPr>
              <a:t>Enable assessment of methods for learning from what happens, not just from what fails</a:t>
            </a:r>
          </a:p>
          <a:p>
            <a:pPr marL="177800" indent="-177800">
              <a:lnSpc>
                <a:spcPct val="90000"/>
              </a:lnSpc>
              <a:spcBef>
                <a:spcPts val="1000"/>
              </a:spcBef>
              <a:buFont typeface="Arial" panose="020B0604020202020204" pitchFamily="34" charset="0"/>
              <a:buChar char="•"/>
            </a:pPr>
            <a:r>
              <a:rPr lang="en-US">
                <a:latin typeface="Arial" panose="020B0604020202020204" pitchFamily="34" charset="0"/>
                <a:cs typeface="Arial" panose="020B0604020202020204" pitchFamily="34" charset="0"/>
              </a:rPr>
              <a:t>Potential to massively expand the pool of safety-relevant data available to IASMS, which will enhance the ability to be “in time” and reduce risk of sampling bias</a:t>
            </a:r>
          </a:p>
        </p:txBody>
      </p:sp>
      <p:pic>
        <p:nvPicPr>
          <p:cNvPr id="23" name="Picture 22" descr="A screenshot of a video game&#10;&#10;Description automatically generated with medium confidence">
            <a:extLst>
              <a:ext uri="{FF2B5EF4-FFF2-40B4-BE49-F238E27FC236}">
                <a16:creationId xmlns:a16="http://schemas.microsoft.com/office/drawing/2014/main" id="{77645334-B19C-432E-A92B-CA87369D9AA0}"/>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3000"/>
                    </a14:imgEffect>
                  </a14:imgLayer>
                </a14:imgProps>
              </a:ext>
              <a:ext uri="{28A0092B-C50C-407E-A947-70E740481C1C}">
                <a14:useLocalDpi xmlns:a14="http://schemas.microsoft.com/office/drawing/2010/main" val="0"/>
              </a:ext>
            </a:extLst>
          </a:blip>
          <a:stretch>
            <a:fillRect/>
          </a:stretch>
        </p:blipFill>
        <p:spPr>
          <a:xfrm>
            <a:off x="3664527" y="4702205"/>
            <a:ext cx="2286000" cy="1288752"/>
          </a:xfrm>
          <a:prstGeom prst="rect">
            <a:avLst/>
          </a:prstGeom>
        </p:spPr>
      </p:pic>
      <p:pic>
        <p:nvPicPr>
          <p:cNvPr id="24" name="Picture 23">
            <a:extLst>
              <a:ext uri="{FF2B5EF4-FFF2-40B4-BE49-F238E27FC236}">
                <a16:creationId xmlns:a16="http://schemas.microsoft.com/office/drawing/2014/main" id="{3AD94256-B86D-41B6-BA2D-6C6B283A71BE}"/>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3000"/>
                    </a14:imgEffect>
                  </a14:imgLayer>
                </a14:imgProps>
              </a:ext>
            </a:extLst>
          </a:blip>
          <a:stretch>
            <a:fillRect/>
          </a:stretch>
        </p:blipFill>
        <p:spPr>
          <a:xfrm>
            <a:off x="3669790" y="3395177"/>
            <a:ext cx="2286000" cy="1285731"/>
          </a:xfrm>
          <a:prstGeom prst="rect">
            <a:avLst/>
          </a:prstGeom>
        </p:spPr>
      </p:pic>
      <p:sp>
        <p:nvSpPr>
          <p:cNvPr id="25" name="Content Placeholder 3">
            <a:extLst>
              <a:ext uri="{FF2B5EF4-FFF2-40B4-BE49-F238E27FC236}">
                <a16:creationId xmlns:a16="http://schemas.microsoft.com/office/drawing/2014/main" id="{426DAB38-4B35-4B98-BA77-6CE61090144D}"/>
              </a:ext>
            </a:extLst>
          </p:cNvPr>
          <p:cNvSpPr txBox="1">
            <a:spLocks/>
          </p:cNvSpPr>
          <p:nvPr/>
        </p:nvSpPr>
        <p:spPr>
          <a:xfrm>
            <a:off x="6170426" y="2294000"/>
            <a:ext cx="5805159" cy="1209253"/>
          </a:xfrm>
          <a:prstGeom prst="rect">
            <a:avLst/>
          </a:prstGeom>
        </p:spPr>
        <p:txBody>
          <a:bodyPr vert="horz" lIns="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a:r>
              <a:rPr lang="en-US" sz="1800" u="none"/>
              <a:t>Status</a:t>
            </a:r>
            <a:r>
              <a:rPr lang="en-US" sz="1800" b="0" u="none"/>
              <a:t>: Cleaning, transforming, and transcribing data into analyzable and sharable formats</a:t>
            </a:r>
          </a:p>
          <a:p>
            <a:endParaRPr lang="en-US" sz="1800" b="0" u="none"/>
          </a:p>
        </p:txBody>
      </p:sp>
      <p:pic>
        <p:nvPicPr>
          <p:cNvPr id="27" name="Picture 26">
            <a:extLst>
              <a:ext uri="{FF2B5EF4-FFF2-40B4-BE49-F238E27FC236}">
                <a16:creationId xmlns:a16="http://schemas.microsoft.com/office/drawing/2014/main" id="{A3344911-55CE-4079-8CA5-F91E8314C0B2}"/>
              </a:ext>
            </a:extLst>
          </p:cNvPr>
          <p:cNvPicPr>
            <a:picLocks noChangeAspect="1"/>
          </p:cNvPicPr>
          <p:nvPr/>
        </p:nvPicPr>
        <p:blipFill>
          <a:blip r:embed="rId9"/>
          <a:stretch>
            <a:fillRect/>
          </a:stretch>
        </p:blipFill>
        <p:spPr>
          <a:xfrm>
            <a:off x="6061143" y="3244781"/>
            <a:ext cx="2432957" cy="1457424"/>
          </a:xfrm>
          <a:prstGeom prst="rect">
            <a:avLst/>
          </a:prstGeom>
        </p:spPr>
      </p:pic>
      <p:pic>
        <p:nvPicPr>
          <p:cNvPr id="28" name="Picture 27">
            <a:extLst>
              <a:ext uri="{FF2B5EF4-FFF2-40B4-BE49-F238E27FC236}">
                <a16:creationId xmlns:a16="http://schemas.microsoft.com/office/drawing/2014/main" id="{402E1F7D-7BD8-4027-A053-E2D6C1D2ACD3}"/>
              </a:ext>
            </a:extLst>
          </p:cNvPr>
          <p:cNvPicPr>
            <a:picLocks noChangeAspect="1"/>
          </p:cNvPicPr>
          <p:nvPr/>
        </p:nvPicPr>
        <p:blipFill rotWithShape="1">
          <a:blip r:embed="rId10"/>
          <a:srcRect l="4409" r="4004"/>
          <a:stretch/>
        </p:blipFill>
        <p:spPr>
          <a:xfrm>
            <a:off x="10756900" y="2849216"/>
            <a:ext cx="1297319" cy="1792777"/>
          </a:xfrm>
          <a:prstGeom prst="rect">
            <a:avLst/>
          </a:prstGeom>
          <a:ln>
            <a:solidFill>
              <a:schemeClr val="bg2">
                <a:lumMod val="75000"/>
              </a:schemeClr>
            </a:solidFill>
          </a:ln>
        </p:spPr>
      </p:pic>
      <p:pic>
        <p:nvPicPr>
          <p:cNvPr id="29" name="Picture 28">
            <a:extLst>
              <a:ext uri="{FF2B5EF4-FFF2-40B4-BE49-F238E27FC236}">
                <a16:creationId xmlns:a16="http://schemas.microsoft.com/office/drawing/2014/main" id="{BF5A8ED0-8E4B-4A39-A463-8E59394D9D45}"/>
              </a:ext>
            </a:extLst>
          </p:cNvPr>
          <p:cNvPicPr>
            <a:picLocks noChangeAspect="1"/>
          </p:cNvPicPr>
          <p:nvPr/>
        </p:nvPicPr>
        <p:blipFill>
          <a:blip r:embed="rId11"/>
          <a:stretch>
            <a:fillRect/>
          </a:stretch>
        </p:blipFill>
        <p:spPr>
          <a:xfrm>
            <a:off x="9525333" y="2823026"/>
            <a:ext cx="1167136" cy="1828800"/>
          </a:xfrm>
          <a:prstGeom prst="rect">
            <a:avLst/>
          </a:prstGeom>
        </p:spPr>
      </p:pic>
      <p:sp>
        <p:nvSpPr>
          <p:cNvPr id="31" name="Rectangle 30">
            <a:extLst>
              <a:ext uri="{FF2B5EF4-FFF2-40B4-BE49-F238E27FC236}">
                <a16:creationId xmlns:a16="http://schemas.microsoft.com/office/drawing/2014/main" id="{FD560CF7-8F2B-41BC-8DFD-E63EBF11C951}"/>
              </a:ext>
            </a:extLst>
          </p:cNvPr>
          <p:cNvSpPr/>
          <p:nvPr/>
        </p:nvSpPr>
        <p:spPr>
          <a:xfrm>
            <a:off x="6170426" y="5697148"/>
            <a:ext cx="6021573" cy="83828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3A3E8CA-7478-4881-8624-129C826CFCB3}"/>
              </a:ext>
            </a:extLst>
          </p:cNvPr>
          <p:cNvSpPr txBox="1"/>
          <p:nvPr/>
        </p:nvSpPr>
        <p:spPr>
          <a:xfrm>
            <a:off x="6063341" y="4697768"/>
            <a:ext cx="3391149" cy="400110"/>
          </a:xfrm>
          <a:prstGeom prst="rect">
            <a:avLst/>
          </a:prstGeom>
          <a:noFill/>
        </p:spPr>
        <p:txBody>
          <a:bodyPr wrap="square" rtlCol="0">
            <a:spAutoFit/>
          </a:bodyPr>
          <a:lstStyle/>
          <a:p>
            <a:r>
              <a:rPr lang="en-US" sz="2000" b="1"/>
              <a:t>Impact</a:t>
            </a:r>
            <a:endParaRPr lang="en-US" sz="1600" b="1"/>
          </a:p>
        </p:txBody>
      </p:sp>
      <p:cxnSp>
        <p:nvCxnSpPr>
          <p:cNvPr id="33" name="Straight Connector 32">
            <a:extLst>
              <a:ext uri="{FF2B5EF4-FFF2-40B4-BE49-F238E27FC236}">
                <a16:creationId xmlns:a16="http://schemas.microsoft.com/office/drawing/2014/main" id="{4D131581-17CC-438C-A384-877A827C880F}"/>
              </a:ext>
            </a:extLst>
          </p:cNvPr>
          <p:cNvCxnSpPr>
            <a:cxnSpLocks/>
          </p:cNvCxnSpPr>
          <p:nvPr/>
        </p:nvCxnSpPr>
        <p:spPr>
          <a:xfrm>
            <a:off x="6019800" y="4705446"/>
            <a:ext cx="612648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E131681-8845-43BB-8599-43E7BDE8ED60}"/>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3000"/>
                    </a14:imgEffect>
                  </a14:imgLayer>
                </a14:imgProps>
              </a:ext>
            </a:extLst>
          </a:blip>
          <a:stretch>
            <a:fillRect/>
          </a:stretch>
        </p:blipFill>
        <p:spPr>
          <a:xfrm>
            <a:off x="3664527" y="6012253"/>
            <a:ext cx="2282264" cy="680453"/>
          </a:xfrm>
          <a:prstGeom prst="rect">
            <a:avLst/>
          </a:prstGeom>
        </p:spPr>
      </p:pic>
      <p:pic>
        <p:nvPicPr>
          <p:cNvPr id="6" name="Picture 5">
            <a:extLst>
              <a:ext uri="{FF2B5EF4-FFF2-40B4-BE49-F238E27FC236}">
                <a16:creationId xmlns:a16="http://schemas.microsoft.com/office/drawing/2014/main" id="{E161F3EB-1679-44CE-946B-7973F2596330}"/>
              </a:ext>
            </a:extLst>
          </p:cNvPr>
          <p:cNvPicPr>
            <a:picLocks noChangeAspect="1"/>
          </p:cNvPicPr>
          <p:nvPr/>
        </p:nvPicPr>
        <p:blipFill rotWithShape="1">
          <a:blip r:embed="rId14">
            <a:extLst>
              <a:ext uri="{BEBA8EAE-BF5A-486C-A8C5-ECC9F3942E4B}">
                <a14:imgProps xmlns:a14="http://schemas.microsoft.com/office/drawing/2010/main">
                  <a14:imgLayer r:embed="rId15">
                    <a14:imgEffect>
                      <a14:brightnessContrast bright="13000"/>
                    </a14:imgEffect>
                  </a14:imgLayer>
                </a14:imgProps>
              </a:ext>
            </a:extLst>
          </a:blip>
          <a:srcRect l="12083" t="13559" r="42109" b="46320"/>
          <a:stretch/>
        </p:blipFill>
        <p:spPr>
          <a:xfrm>
            <a:off x="8398774" y="2849217"/>
            <a:ext cx="1087100" cy="1231805"/>
          </a:xfrm>
          <a:prstGeom prst="rect">
            <a:avLst/>
          </a:prstGeom>
        </p:spPr>
      </p:pic>
      <p:pic>
        <p:nvPicPr>
          <p:cNvPr id="10" name="Picture 9">
            <a:extLst>
              <a:ext uri="{FF2B5EF4-FFF2-40B4-BE49-F238E27FC236}">
                <a16:creationId xmlns:a16="http://schemas.microsoft.com/office/drawing/2014/main" id="{DF16B177-12C7-4C96-BFD4-36518E738767}"/>
              </a:ext>
            </a:extLst>
          </p:cNvPr>
          <p:cNvPicPr>
            <a:picLocks noChangeAspect="1"/>
          </p:cNvPicPr>
          <p:nvPr/>
        </p:nvPicPr>
        <p:blipFill>
          <a:blip r:embed="rId16"/>
          <a:stretch>
            <a:fillRect/>
          </a:stretch>
        </p:blipFill>
        <p:spPr>
          <a:xfrm>
            <a:off x="7762954" y="2902891"/>
            <a:ext cx="511149" cy="560760"/>
          </a:xfrm>
          <a:prstGeom prst="rect">
            <a:avLst/>
          </a:prstGeom>
        </p:spPr>
      </p:pic>
    </p:spTree>
    <p:extLst>
      <p:ext uri="{BB962C8B-B14F-4D97-AF65-F5344CB8AC3E}">
        <p14:creationId xmlns:p14="http://schemas.microsoft.com/office/powerpoint/2010/main" val="1349589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D94635-D4ED-4FE7-84AD-043B53D575DA}"/>
              </a:ext>
            </a:extLst>
          </p:cNvPr>
          <p:cNvSpPr>
            <a:spLocks noGrp="1"/>
          </p:cNvSpPr>
          <p:nvPr>
            <p:ph type="title"/>
          </p:nvPr>
        </p:nvSpPr>
        <p:spPr/>
        <p:txBody>
          <a:bodyPr>
            <a:noAutofit/>
          </a:bodyPr>
          <a:lstStyle/>
          <a:p>
            <a:r>
              <a:rPr lang="en-US" sz="2100"/>
              <a:t>Booze Allen Hamilton (BAH)</a:t>
            </a:r>
            <a:br>
              <a:rPr lang="en-US" sz="2100"/>
            </a:br>
            <a:r>
              <a:rPr lang="en-US" sz="2100"/>
              <a:t>Machine Learning for Advancing Risk Precursor Identification Tools Assessment</a:t>
            </a:r>
          </a:p>
        </p:txBody>
      </p:sp>
      <p:sp>
        <p:nvSpPr>
          <p:cNvPr id="5" name="Content Placeholder 4">
            <a:extLst>
              <a:ext uri="{FF2B5EF4-FFF2-40B4-BE49-F238E27FC236}">
                <a16:creationId xmlns:a16="http://schemas.microsoft.com/office/drawing/2014/main" id="{66CBDA6C-CEA5-470B-818B-4F7C96FA8265}"/>
              </a:ext>
            </a:extLst>
          </p:cNvPr>
          <p:cNvSpPr>
            <a:spLocks noGrp="1"/>
          </p:cNvSpPr>
          <p:nvPr>
            <p:ph idx="1"/>
          </p:nvPr>
        </p:nvSpPr>
        <p:spPr>
          <a:xfrm>
            <a:off x="433137" y="1003409"/>
            <a:ext cx="11237495" cy="5154282"/>
          </a:xfrm>
        </p:spPr>
        <p:txBody>
          <a:bodyPr>
            <a:normAutofit/>
          </a:bodyPr>
          <a:lstStyle/>
          <a:p>
            <a:r>
              <a:rPr lang="en-US" sz="1600" b="0"/>
              <a:t>BAH </a:t>
            </a:r>
            <a:r>
              <a:rPr lang="en-US" sz="1600"/>
              <a:t>evaluated three machine learning models</a:t>
            </a:r>
            <a:r>
              <a:rPr lang="en-US" sz="1600" b="0"/>
              <a:t> to identify flights that are at risk for an unstable vertical approach to a commercial airline terminal with initial, narrow SWIM data sets</a:t>
            </a:r>
          </a:p>
          <a:p>
            <a:r>
              <a:rPr lang="en-US" sz="1600" b="0"/>
              <a:t>Recommended the Long </a:t>
            </a:r>
            <a:r>
              <a:rPr lang="en-US" sz="1600"/>
              <a:t>Short-Term Memory (LSTM) neural network autoencoder</a:t>
            </a:r>
            <a:r>
              <a:rPr lang="en-US" sz="1600" b="0"/>
              <a:t> that learns time dependence and encodes and decodes temporal relationships. Determines if the flight should be flagged for review and had an accuracy 36% better than a naïve predictor</a:t>
            </a:r>
          </a:p>
          <a:p>
            <a:r>
              <a:rPr lang="en-US" sz="1600" b="0"/>
              <a:t>Laid foundation for Risk Precursor Identification Tools future </a:t>
            </a:r>
            <a:r>
              <a:rPr lang="en-US" sz="1600"/>
              <a:t>integration with NASA’s RACE</a:t>
            </a:r>
          </a:p>
        </p:txBody>
      </p:sp>
      <p:sp>
        <p:nvSpPr>
          <p:cNvPr id="10" name="TextBox 9">
            <a:extLst>
              <a:ext uri="{FF2B5EF4-FFF2-40B4-BE49-F238E27FC236}">
                <a16:creationId xmlns:a16="http://schemas.microsoft.com/office/drawing/2014/main" id="{51D0937F-A4B7-4ADF-8928-18779FD0671C}"/>
              </a:ext>
            </a:extLst>
          </p:cNvPr>
          <p:cNvSpPr txBox="1"/>
          <p:nvPr/>
        </p:nvSpPr>
        <p:spPr>
          <a:xfrm>
            <a:off x="7721336" y="2709328"/>
            <a:ext cx="2718373" cy="646331"/>
          </a:xfrm>
          <a:prstGeom prst="rect">
            <a:avLst/>
          </a:prstGeom>
          <a:noFill/>
        </p:spPr>
        <p:txBody>
          <a:bodyPr wrap="none" rtlCol="0">
            <a:spAutoFit/>
          </a:bodyPr>
          <a:lstStyle/>
          <a:p>
            <a:r>
              <a:rPr lang="en-US" b="1"/>
              <a:t>Runtime for Airspace </a:t>
            </a:r>
          </a:p>
          <a:p>
            <a:r>
              <a:rPr lang="en-US" b="1"/>
              <a:t>Concept Evaluation (RACE)</a:t>
            </a:r>
          </a:p>
        </p:txBody>
      </p:sp>
      <p:grpSp>
        <p:nvGrpSpPr>
          <p:cNvPr id="14" name="Group 13">
            <a:extLst>
              <a:ext uri="{FF2B5EF4-FFF2-40B4-BE49-F238E27FC236}">
                <a16:creationId xmlns:a16="http://schemas.microsoft.com/office/drawing/2014/main" id="{DAAA7574-0B83-47CB-A9B5-D1A53B088321}"/>
              </a:ext>
            </a:extLst>
          </p:cNvPr>
          <p:cNvGrpSpPr/>
          <p:nvPr/>
        </p:nvGrpSpPr>
        <p:grpSpPr>
          <a:xfrm>
            <a:off x="6268644" y="3971097"/>
            <a:ext cx="1355982" cy="1196211"/>
            <a:chOff x="6399350" y="3799267"/>
            <a:chExt cx="1355982" cy="1196211"/>
          </a:xfrm>
        </p:grpSpPr>
        <p:sp>
          <p:nvSpPr>
            <p:cNvPr id="15" name="Right Arrow 9">
              <a:extLst>
                <a:ext uri="{FF2B5EF4-FFF2-40B4-BE49-F238E27FC236}">
                  <a16:creationId xmlns:a16="http://schemas.microsoft.com/office/drawing/2014/main" id="{B57120F2-A112-41F9-892F-A5C343EEB443}"/>
                </a:ext>
              </a:extLst>
            </p:cNvPr>
            <p:cNvSpPr/>
            <p:nvPr/>
          </p:nvSpPr>
          <p:spPr>
            <a:xfrm>
              <a:off x="6399350" y="3799267"/>
              <a:ext cx="1355982" cy="1196211"/>
            </a:xfrm>
            <a:prstGeom prst="right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E129D24-0FE0-4756-8E5C-A699E9D63191}"/>
                </a:ext>
              </a:extLst>
            </p:cNvPr>
            <p:cNvSpPr txBox="1"/>
            <p:nvPr/>
          </p:nvSpPr>
          <p:spPr>
            <a:xfrm>
              <a:off x="6400747" y="4058392"/>
              <a:ext cx="1218347" cy="646331"/>
            </a:xfrm>
            <a:prstGeom prst="rect">
              <a:avLst/>
            </a:prstGeom>
            <a:noFill/>
          </p:spPr>
          <p:txBody>
            <a:bodyPr wrap="none" rtlCol="0">
              <a:spAutoFit/>
            </a:bodyPr>
            <a:lstStyle/>
            <a:p>
              <a:pPr algn="ctr"/>
              <a:r>
                <a:rPr lang="en-US"/>
                <a:t>Integration</a:t>
              </a:r>
            </a:p>
            <a:p>
              <a:pPr algn="ctr"/>
              <a:r>
                <a:rPr lang="en-US"/>
                <a:t>as Actor</a:t>
              </a:r>
            </a:p>
          </p:txBody>
        </p:sp>
      </p:grpSp>
      <p:sp>
        <p:nvSpPr>
          <p:cNvPr id="17" name="TextBox 16">
            <a:extLst>
              <a:ext uri="{FF2B5EF4-FFF2-40B4-BE49-F238E27FC236}">
                <a16:creationId xmlns:a16="http://schemas.microsoft.com/office/drawing/2014/main" id="{503B249E-499C-4FD5-BF2B-2FBB47F5B0EC}"/>
              </a:ext>
            </a:extLst>
          </p:cNvPr>
          <p:cNvSpPr txBox="1"/>
          <p:nvPr/>
        </p:nvSpPr>
        <p:spPr>
          <a:xfrm>
            <a:off x="669399" y="2709328"/>
            <a:ext cx="4551759" cy="369332"/>
          </a:xfrm>
          <a:prstGeom prst="rect">
            <a:avLst/>
          </a:prstGeom>
          <a:noFill/>
        </p:spPr>
        <p:txBody>
          <a:bodyPr wrap="none" rtlCol="0">
            <a:spAutoFit/>
          </a:bodyPr>
          <a:lstStyle/>
          <a:p>
            <a:r>
              <a:rPr lang="en-US" b="1"/>
              <a:t>Risk Precursor Identification Tool Architecture</a:t>
            </a:r>
          </a:p>
        </p:txBody>
      </p:sp>
      <p:pic>
        <p:nvPicPr>
          <p:cNvPr id="11" name="Picture 10">
            <a:extLst>
              <a:ext uri="{FF2B5EF4-FFF2-40B4-BE49-F238E27FC236}">
                <a16:creationId xmlns:a16="http://schemas.microsoft.com/office/drawing/2014/main" id="{2B38F027-2DC2-42A5-8360-C54864BABCB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7000"/>
                    </a14:imgEffect>
                  </a14:imgLayer>
                </a14:imgProps>
              </a:ext>
            </a:extLst>
          </a:blip>
          <a:stretch>
            <a:fillRect/>
          </a:stretch>
        </p:blipFill>
        <p:spPr>
          <a:xfrm>
            <a:off x="7721336" y="3385206"/>
            <a:ext cx="3974696" cy="2301569"/>
          </a:xfrm>
          <a:prstGeom prst="rect">
            <a:avLst/>
          </a:prstGeom>
        </p:spPr>
      </p:pic>
      <p:pic>
        <p:nvPicPr>
          <p:cNvPr id="28" name="Picture 27">
            <a:extLst>
              <a:ext uri="{FF2B5EF4-FFF2-40B4-BE49-F238E27FC236}">
                <a16:creationId xmlns:a16="http://schemas.microsoft.com/office/drawing/2014/main" id="{71251D97-34D6-4809-A3EA-C12B69B1C81D}"/>
              </a:ext>
            </a:extLst>
          </p:cNvPr>
          <p:cNvPicPr>
            <a:picLocks noChangeAspect="1"/>
          </p:cNvPicPr>
          <p:nvPr/>
        </p:nvPicPr>
        <p:blipFill>
          <a:blip r:embed="rId4"/>
          <a:stretch>
            <a:fillRect/>
          </a:stretch>
        </p:blipFill>
        <p:spPr>
          <a:xfrm>
            <a:off x="669399" y="3172746"/>
            <a:ext cx="5360140" cy="3100473"/>
          </a:xfrm>
          <a:prstGeom prst="rect">
            <a:avLst/>
          </a:prstGeom>
          <a:ln w="50800">
            <a:solidFill>
              <a:schemeClr val="tx1"/>
            </a:solidFill>
            <a:prstDash val="dashDot"/>
          </a:ln>
        </p:spPr>
      </p:pic>
      <p:pic>
        <p:nvPicPr>
          <p:cNvPr id="12" name="Picture 11">
            <a:extLst>
              <a:ext uri="{FF2B5EF4-FFF2-40B4-BE49-F238E27FC236}">
                <a16:creationId xmlns:a16="http://schemas.microsoft.com/office/drawing/2014/main" id="{77A61D77-5C12-4A15-B63F-BD3CE6E4E776}"/>
              </a:ext>
            </a:extLst>
          </p:cNvPr>
          <p:cNvPicPr>
            <a:picLocks noChangeAspect="1"/>
          </p:cNvPicPr>
          <p:nvPr/>
        </p:nvPicPr>
        <p:blipFill>
          <a:blip r:embed="rId5"/>
          <a:stretch>
            <a:fillRect/>
          </a:stretch>
        </p:blipFill>
        <p:spPr>
          <a:xfrm>
            <a:off x="10644930" y="2526086"/>
            <a:ext cx="1038225" cy="1076325"/>
          </a:xfrm>
          <a:prstGeom prst="rect">
            <a:avLst/>
          </a:prstGeom>
        </p:spPr>
      </p:pic>
      <p:sp>
        <p:nvSpPr>
          <p:cNvPr id="13" name="Slide Number Placeholder 4">
            <a:extLst>
              <a:ext uri="{FF2B5EF4-FFF2-40B4-BE49-F238E27FC236}">
                <a16:creationId xmlns:a16="http://schemas.microsoft.com/office/drawing/2014/main" id="{D550D419-3986-6675-00A9-C6866B3298B4}"/>
              </a:ext>
            </a:extLst>
          </p:cNvPr>
          <p:cNvSpPr>
            <a:spLocks noGrp="1"/>
          </p:cNvSpPr>
          <p:nvPr>
            <p:ph type="sldNum" sz="quarter" idx="12"/>
          </p:nvPr>
        </p:nvSpPr>
        <p:spPr>
          <a:xfrm>
            <a:off x="9448800" y="6570345"/>
            <a:ext cx="2743200" cy="287655"/>
          </a:xfrm>
        </p:spPr>
        <p:txBody>
          <a:bodyPr/>
          <a:lstStyle/>
          <a:p>
            <a:fld id="{4F721D84-F6D2-3543-9891-5E083154C075}" type="slidenum">
              <a:rPr lang="en-US" smtClean="0"/>
              <a:t>21</a:t>
            </a:fld>
            <a:endParaRPr lang="en-US"/>
          </a:p>
        </p:txBody>
      </p:sp>
    </p:spTree>
    <p:extLst>
      <p:ext uri="{BB962C8B-B14F-4D97-AF65-F5344CB8AC3E}">
        <p14:creationId xmlns:p14="http://schemas.microsoft.com/office/powerpoint/2010/main" val="3215493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36103B-AF85-4794-B716-C1FFD44D4AF9}"/>
              </a:ext>
            </a:extLst>
          </p:cNvPr>
          <p:cNvSpPr>
            <a:spLocks noGrp="1"/>
          </p:cNvSpPr>
          <p:nvPr>
            <p:ph type="title"/>
          </p:nvPr>
        </p:nvSpPr>
        <p:spPr/>
        <p:txBody>
          <a:bodyPr>
            <a:noAutofit/>
          </a:bodyPr>
          <a:lstStyle/>
          <a:p>
            <a:r>
              <a:rPr lang="en-US" sz="1800" dirty="0"/>
              <a:t>Booze Allen Hamilton (BAH)</a:t>
            </a:r>
            <a:br>
              <a:rPr lang="en-US" sz="1800" dirty="0"/>
            </a:br>
            <a:r>
              <a:rPr lang="en-US" sz="1800" dirty="0"/>
              <a:t>Machine Learning for Advancing Risk Precursor Identification Tools in Commercial Airline</a:t>
            </a:r>
            <a:br>
              <a:rPr lang="en-US" sz="1800" dirty="0"/>
            </a:br>
            <a:r>
              <a:rPr lang="en-US" sz="1800" dirty="0"/>
              <a:t>Terminal Area Operations</a:t>
            </a:r>
          </a:p>
        </p:txBody>
      </p:sp>
      <p:sp>
        <p:nvSpPr>
          <p:cNvPr id="5" name="Content Placeholder 4">
            <a:extLst>
              <a:ext uri="{FF2B5EF4-FFF2-40B4-BE49-F238E27FC236}">
                <a16:creationId xmlns:a16="http://schemas.microsoft.com/office/drawing/2014/main" id="{9366F574-E3E1-4871-960F-7681471E1316}"/>
              </a:ext>
            </a:extLst>
          </p:cNvPr>
          <p:cNvSpPr>
            <a:spLocks noGrp="1"/>
          </p:cNvSpPr>
          <p:nvPr>
            <p:ph idx="1"/>
          </p:nvPr>
        </p:nvSpPr>
        <p:spPr>
          <a:xfrm>
            <a:off x="433137" y="1042737"/>
            <a:ext cx="7036609" cy="5154282"/>
          </a:xfrm>
        </p:spPr>
        <p:txBody>
          <a:bodyPr>
            <a:normAutofit fontScale="92500" lnSpcReduction="10000"/>
          </a:bodyPr>
          <a:lstStyle/>
          <a:p>
            <a:r>
              <a:rPr lang="en-US" sz="2000" b="0" dirty="0"/>
              <a:t>Recommended commercial terminal area aviation failure modes in addition to unstable vertical approaches. Evaluated failure modes for machine learning feasibility and incorporate the most promising solutions into the suite of prototype models</a:t>
            </a:r>
          </a:p>
          <a:p>
            <a:pPr lvl="1"/>
            <a:r>
              <a:rPr lang="en-US" sz="1600" b="1" dirty="0"/>
              <a:t>Refined SWIM-derived dataset </a:t>
            </a:r>
            <a:r>
              <a:rPr lang="en-US" sz="1600" dirty="0"/>
              <a:t>to only include fully tracked, landed flights</a:t>
            </a:r>
          </a:p>
          <a:p>
            <a:pPr lvl="1"/>
            <a:r>
              <a:rPr lang="en-US" sz="1600" dirty="0"/>
              <a:t>T</a:t>
            </a:r>
            <a:r>
              <a:rPr lang="en-US" sz="1600" b="0" dirty="0"/>
              <a:t>rained existing Long Short-Term Memory (LSTM) and </a:t>
            </a:r>
            <a:r>
              <a:rPr lang="en-US" sz="1600" b="1" dirty="0"/>
              <a:t>Categorical Boosting (</a:t>
            </a:r>
            <a:r>
              <a:rPr lang="en-US" sz="1600" b="1" dirty="0" err="1"/>
              <a:t>CatBoost</a:t>
            </a:r>
            <a:r>
              <a:rPr lang="en-US" sz="1600" b="1" dirty="0"/>
              <a:t>) </a:t>
            </a:r>
            <a:r>
              <a:rPr lang="en-US" sz="1600" b="0" dirty="0"/>
              <a:t>models on a subset of new dataset</a:t>
            </a:r>
          </a:p>
          <a:p>
            <a:r>
              <a:rPr lang="en-US" sz="2000" b="0" dirty="0"/>
              <a:t>Incorporated the additional terminal area aviation failure modes into the prototype UI</a:t>
            </a:r>
          </a:p>
          <a:p>
            <a:pPr lvl="1"/>
            <a:r>
              <a:rPr lang="en-US" sz="1600" b="0" dirty="0"/>
              <a:t>Adapted </a:t>
            </a:r>
            <a:r>
              <a:rPr lang="en-US" sz="1600" b="1" dirty="0"/>
              <a:t>ARC-TI developed models</a:t>
            </a:r>
            <a:r>
              <a:rPr lang="en-US" sz="1600" b="0" dirty="0"/>
              <a:t> (CVAE) to Discovery in Aeronautics Systems Health (</a:t>
            </a:r>
            <a:r>
              <a:rPr lang="en-US" sz="1600" b="0" dirty="0" err="1"/>
              <a:t>DASHLink</a:t>
            </a:r>
            <a:r>
              <a:rPr lang="en-US" sz="1600" b="0" dirty="0"/>
              <a:t>) data</a:t>
            </a:r>
          </a:p>
          <a:p>
            <a:pPr lvl="1"/>
            <a:r>
              <a:rPr lang="en-US" sz="1600" b="0" dirty="0"/>
              <a:t>Assess adapting </a:t>
            </a:r>
            <a:r>
              <a:rPr lang="en-US" sz="1600" b="1" dirty="0"/>
              <a:t>ARC-TI developed models</a:t>
            </a:r>
            <a:r>
              <a:rPr lang="en-US" sz="1600" b="0" dirty="0"/>
              <a:t> (CVAE, SALAD, ADOPT) </a:t>
            </a:r>
            <a:r>
              <a:rPr lang="en-US" sz="1600" dirty="0"/>
              <a:t>to </a:t>
            </a:r>
            <a:r>
              <a:rPr lang="en-US" sz="1600" b="0" dirty="0"/>
              <a:t>SWIM data</a:t>
            </a:r>
            <a:endParaRPr lang="en-US" sz="1600" dirty="0"/>
          </a:p>
          <a:p>
            <a:pPr lvl="1"/>
            <a:r>
              <a:rPr lang="en-US" sz="1600" b="0" dirty="0"/>
              <a:t>Assess adapting existing </a:t>
            </a:r>
            <a:r>
              <a:rPr lang="en-US" sz="1600" b="1" dirty="0"/>
              <a:t>BAH developed models </a:t>
            </a:r>
            <a:r>
              <a:rPr lang="en-US" sz="1600" b="0" dirty="0"/>
              <a:t>to </a:t>
            </a:r>
            <a:r>
              <a:rPr lang="en-US" sz="1600" b="0" dirty="0" err="1"/>
              <a:t>DASHLink</a:t>
            </a:r>
            <a:r>
              <a:rPr lang="en-US" sz="1600" b="0" dirty="0"/>
              <a:t> data</a:t>
            </a:r>
          </a:p>
          <a:p>
            <a:r>
              <a:rPr lang="en-US" sz="2000" b="0" dirty="0"/>
              <a:t>Supported SWS Project booth at </a:t>
            </a:r>
            <a:r>
              <a:rPr lang="en-US" sz="2000" b="0" dirty="0" err="1"/>
              <a:t>AirVenture</a:t>
            </a:r>
            <a:r>
              <a:rPr lang="en-US" sz="2000" b="0" dirty="0"/>
              <a:t> Oshkosh 2022</a:t>
            </a:r>
          </a:p>
          <a:p>
            <a:r>
              <a:rPr lang="en-US" sz="2000" b="0" dirty="0">
                <a:solidFill>
                  <a:srgbClr val="00B050"/>
                </a:solidFill>
              </a:rPr>
              <a:t>Provisional patent application: </a:t>
            </a:r>
            <a:r>
              <a:rPr lang="en-US" sz="2000" b="0" i="1" dirty="0">
                <a:solidFill>
                  <a:srgbClr val="00B050"/>
                </a:solidFill>
              </a:rPr>
              <a:t>Risk Precursor Identification in Commercial Aviation Terminal Area Operation</a:t>
            </a:r>
            <a:r>
              <a:rPr lang="en-US" sz="2000" b="0" dirty="0">
                <a:solidFill>
                  <a:srgbClr val="00B050"/>
                </a:solidFill>
              </a:rPr>
              <a:t>s Case Number: LAR-20356-1</a:t>
            </a:r>
          </a:p>
        </p:txBody>
      </p:sp>
      <p:sp>
        <p:nvSpPr>
          <p:cNvPr id="8" name="Slide Number Placeholder 4">
            <a:extLst>
              <a:ext uri="{FF2B5EF4-FFF2-40B4-BE49-F238E27FC236}">
                <a16:creationId xmlns:a16="http://schemas.microsoft.com/office/drawing/2014/main" id="{AF69F4F3-7E64-3E1C-9BE9-B8B1091A3E17}"/>
              </a:ext>
            </a:extLst>
          </p:cNvPr>
          <p:cNvSpPr>
            <a:spLocks noGrp="1"/>
          </p:cNvSpPr>
          <p:nvPr>
            <p:ph type="sldNum" sz="quarter" idx="12"/>
          </p:nvPr>
        </p:nvSpPr>
        <p:spPr>
          <a:xfrm>
            <a:off x="9448800" y="6570345"/>
            <a:ext cx="2743200" cy="287655"/>
          </a:xfrm>
        </p:spPr>
        <p:txBody>
          <a:bodyPr/>
          <a:lstStyle/>
          <a:p>
            <a:fld id="{4F721D84-F6D2-3543-9891-5E083154C075}" type="slidenum">
              <a:rPr lang="en-US" smtClean="0"/>
              <a:t>22</a:t>
            </a:fld>
            <a:endParaRPr lang="en-US"/>
          </a:p>
        </p:txBody>
      </p:sp>
      <p:pic>
        <p:nvPicPr>
          <p:cNvPr id="2" name="Picture 1">
            <a:extLst>
              <a:ext uri="{FF2B5EF4-FFF2-40B4-BE49-F238E27FC236}">
                <a16:creationId xmlns:a16="http://schemas.microsoft.com/office/drawing/2014/main" id="{1DE87BC0-0BD9-5654-6EA2-0698C422AAEC}"/>
              </a:ext>
            </a:extLst>
          </p:cNvPr>
          <p:cNvPicPr>
            <a:picLocks noChangeAspect="1"/>
          </p:cNvPicPr>
          <p:nvPr/>
        </p:nvPicPr>
        <p:blipFill>
          <a:blip r:embed="rId2"/>
          <a:stretch>
            <a:fillRect/>
          </a:stretch>
        </p:blipFill>
        <p:spPr>
          <a:xfrm>
            <a:off x="188667" y="6078683"/>
            <a:ext cx="1983033" cy="491661"/>
          </a:xfrm>
          <a:prstGeom prst="rect">
            <a:avLst/>
          </a:prstGeom>
        </p:spPr>
      </p:pic>
      <p:sp>
        <p:nvSpPr>
          <p:cNvPr id="3" name="TextBox 2">
            <a:extLst>
              <a:ext uri="{FF2B5EF4-FFF2-40B4-BE49-F238E27FC236}">
                <a16:creationId xmlns:a16="http://schemas.microsoft.com/office/drawing/2014/main" id="{8ED0128D-FB5F-B07D-F1EE-F8AC04754774}"/>
              </a:ext>
            </a:extLst>
          </p:cNvPr>
          <p:cNvSpPr txBox="1"/>
          <p:nvPr/>
        </p:nvSpPr>
        <p:spPr>
          <a:xfrm>
            <a:off x="2138377" y="6155236"/>
            <a:ext cx="4028475" cy="338554"/>
          </a:xfrm>
          <a:prstGeom prst="rect">
            <a:avLst/>
          </a:prstGeom>
          <a:noFill/>
        </p:spPr>
        <p:txBody>
          <a:bodyPr wrap="none" rtlCol="0">
            <a:spAutoFit/>
          </a:bodyPr>
          <a:lstStyle/>
          <a:p>
            <a:r>
              <a:rPr lang="en-US" sz="1600">
                <a:hlinkClick r:id="rId3"/>
              </a:rPr>
              <a:t>https://c3.ndc.nasa.gov/dashlink/projects/85/</a:t>
            </a:r>
            <a:endParaRPr lang="en-US" sz="1600"/>
          </a:p>
        </p:txBody>
      </p:sp>
      <p:pic>
        <p:nvPicPr>
          <p:cNvPr id="11" name="Picture 10">
            <a:extLst>
              <a:ext uri="{FF2B5EF4-FFF2-40B4-BE49-F238E27FC236}">
                <a16:creationId xmlns:a16="http://schemas.microsoft.com/office/drawing/2014/main" id="{F751978E-E54C-2AA4-1897-6B04FB90837A}"/>
              </a:ext>
            </a:extLst>
          </p:cNvPr>
          <p:cNvPicPr>
            <a:picLocks noChangeAspect="1"/>
          </p:cNvPicPr>
          <p:nvPr/>
        </p:nvPicPr>
        <p:blipFill>
          <a:blip r:embed="rId4"/>
          <a:stretch>
            <a:fillRect/>
          </a:stretch>
        </p:blipFill>
        <p:spPr>
          <a:xfrm>
            <a:off x="7714216" y="1353722"/>
            <a:ext cx="4305717" cy="2075278"/>
          </a:xfrm>
          <a:prstGeom prst="rect">
            <a:avLst/>
          </a:prstGeom>
        </p:spPr>
      </p:pic>
      <p:pic>
        <p:nvPicPr>
          <p:cNvPr id="13" name="Picture 12">
            <a:extLst>
              <a:ext uri="{FF2B5EF4-FFF2-40B4-BE49-F238E27FC236}">
                <a16:creationId xmlns:a16="http://schemas.microsoft.com/office/drawing/2014/main" id="{024744FA-D362-2C8B-3E77-C4C33C789AB4}"/>
              </a:ext>
            </a:extLst>
          </p:cNvPr>
          <p:cNvPicPr>
            <a:picLocks noChangeAspect="1"/>
          </p:cNvPicPr>
          <p:nvPr/>
        </p:nvPicPr>
        <p:blipFill>
          <a:blip r:embed="rId5"/>
          <a:stretch>
            <a:fillRect/>
          </a:stretch>
        </p:blipFill>
        <p:spPr>
          <a:xfrm>
            <a:off x="7714216" y="3697738"/>
            <a:ext cx="4305717" cy="1948351"/>
          </a:xfrm>
          <a:prstGeom prst="rect">
            <a:avLst/>
          </a:prstGeom>
        </p:spPr>
      </p:pic>
    </p:spTree>
    <p:extLst>
      <p:ext uri="{BB962C8B-B14F-4D97-AF65-F5344CB8AC3E}">
        <p14:creationId xmlns:p14="http://schemas.microsoft.com/office/powerpoint/2010/main" val="1609863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746F747-71EB-49C3-878A-2FA546C1B672}"/>
              </a:ext>
            </a:extLst>
          </p:cNvPr>
          <p:cNvPicPr>
            <a:picLocks noChangeAspect="1"/>
          </p:cNvPicPr>
          <p:nvPr/>
        </p:nvPicPr>
        <p:blipFill>
          <a:blip r:embed="rId3"/>
          <a:stretch>
            <a:fillRect/>
          </a:stretch>
        </p:blipFill>
        <p:spPr>
          <a:xfrm>
            <a:off x="6529137" y="3603617"/>
            <a:ext cx="5283200" cy="3188958"/>
          </a:xfrm>
          <a:prstGeom prst="rect">
            <a:avLst/>
          </a:prstGeom>
        </p:spPr>
      </p:pic>
      <p:sp>
        <p:nvSpPr>
          <p:cNvPr id="2" name="Title 1">
            <a:extLst>
              <a:ext uri="{FF2B5EF4-FFF2-40B4-BE49-F238E27FC236}">
                <a16:creationId xmlns:a16="http://schemas.microsoft.com/office/drawing/2014/main" id="{3F699990-06D4-43FF-B4FB-F355495E193C}"/>
              </a:ext>
            </a:extLst>
          </p:cNvPr>
          <p:cNvSpPr>
            <a:spLocks noGrp="1"/>
          </p:cNvSpPr>
          <p:nvPr>
            <p:ph type="title"/>
          </p:nvPr>
        </p:nvSpPr>
        <p:spPr/>
        <p:txBody>
          <a:bodyPr>
            <a:normAutofit/>
          </a:bodyPr>
          <a:lstStyle/>
          <a:p>
            <a:r>
              <a:rPr lang="en-US" sz="3600"/>
              <a:t>		    University of Florida NIA Activity</a:t>
            </a:r>
          </a:p>
        </p:txBody>
      </p:sp>
      <p:sp>
        <p:nvSpPr>
          <p:cNvPr id="3" name="Content Placeholder 2">
            <a:extLst>
              <a:ext uri="{FF2B5EF4-FFF2-40B4-BE49-F238E27FC236}">
                <a16:creationId xmlns:a16="http://schemas.microsoft.com/office/drawing/2014/main" id="{4A9BA023-3AC1-4777-882D-B0C1BA0C5257}"/>
              </a:ext>
            </a:extLst>
          </p:cNvPr>
          <p:cNvSpPr>
            <a:spLocks noGrp="1"/>
          </p:cNvSpPr>
          <p:nvPr>
            <p:ph idx="1"/>
          </p:nvPr>
        </p:nvSpPr>
        <p:spPr>
          <a:xfrm>
            <a:off x="188667" y="1118937"/>
            <a:ext cx="11623670" cy="5154282"/>
          </a:xfrm>
        </p:spPr>
        <p:txBody>
          <a:bodyPr>
            <a:normAutofit/>
          </a:bodyPr>
          <a:lstStyle/>
          <a:p>
            <a:r>
              <a:rPr lang="en-US" sz="2400" b="0">
                <a:hlinkClick r:id="rId4"/>
              </a:rPr>
              <a:t>Garcia, E.J., Stephens, C.L., &amp; Napoli N.J. (2022) Detecting Risk and Anomalies in Airplane Dynamics Through Entropic Analysis of Time Series Data</a:t>
            </a:r>
            <a:r>
              <a:rPr lang="en-US" sz="2400" b="0"/>
              <a:t>. Presented at the AIAA Aviation 2022 Conference</a:t>
            </a:r>
          </a:p>
          <a:p>
            <a:r>
              <a:rPr lang="en-US" sz="2400" b="0"/>
              <a:t>Research Question: How do the entropy dynamics vary between stable and unstable approaches at different time instances before landing?</a:t>
            </a:r>
          </a:p>
        </p:txBody>
      </p:sp>
      <p:sp>
        <p:nvSpPr>
          <p:cNvPr id="8" name="Content Placeholder 2">
            <a:extLst>
              <a:ext uri="{FF2B5EF4-FFF2-40B4-BE49-F238E27FC236}">
                <a16:creationId xmlns:a16="http://schemas.microsoft.com/office/drawing/2014/main" id="{AAD85C5F-13F9-417A-85E3-151E2A679AF1}"/>
              </a:ext>
            </a:extLst>
          </p:cNvPr>
          <p:cNvSpPr txBox="1">
            <a:spLocks/>
          </p:cNvSpPr>
          <p:nvPr/>
        </p:nvSpPr>
        <p:spPr>
          <a:xfrm>
            <a:off x="433137" y="3084260"/>
            <a:ext cx="5662863" cy="3188958"/>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b="0"/>
              <a:t>The glideslope deviation complexity for an unstable approach is significantly different than that of a stable approach. This difference is observable at multiple temporal scales.</a:t>
            </a:r>
          </a:p>
        </p:txBody>
      </p:sp>
      <p:sp>
        <p:nvSpPr>
          <p:cNvPr id="9" name="TextBox 8">
            <a:extLst>
              <a:ext uri="{FF2B5EF4-FFF2-40B4-BE49-F238E27FC236}">
                <a16:creationId xmlns:a16="http://schemas.microsoft.com/office/drawing/2014/main" id="{7351F228-E70C-4EF0-AACA-076838A0848C}"/>
              </a:ext>
            </a:extLst>
          </p:cNvPr>
          <p:cNvSpPr txBox="1"/>
          <p:nvPr/>
        </p:nvSpPr>
        <p:spPr>
          <a:xfrm>
            <a:off x="6192325" y="2954134"/>
            <a:ext cx="5956824" cy="646331"/>
          </a:xfrm>
          <a:prstGeom prst="rect">
            <a:avLst/>
          </a:prstGeom>
          <a:noFill/>
        </p:spPr>
        <p:txBody>
          <a:bodyPr wrap="none" rtlCol="0">
            <a:spAutoFit/>
          </a:bodyPr>
          <a:lstStyle/>
          <a:p>
            <a:pPr algn="ctr"/>
            <a:r>
              <a:rPr lang="en-US"/>
              <a:t>Multiscale entropy for glideslope deviation (mean± std. error)</a:t>
            </a:r>
          </a:p>
          <a:p>
            <a:pPr algn="ctr"/>
            <a:r>
              <a:rPr lang="en-US"/>
              <a:t>and overlapping time windows</a:t>
            </a:r>
          </a:p>
        </p:txBody>
      </p:sp>
      <p:pic>
        <p:nvPicPr>
          <p:cNvPr id="11" name="Picture 10">
            <a:extLst>
              <a:ext uri="{FF2B5EF4-FFF2-40B4-BE49-F238E27FC236}">
                <a16:creationId xmlns:a16="http://schemas.microsoft.com/office/drawing/2014/main" id="{21FAF4E8-DB63-42BE-920A-4665AD058B2A}"/>
              </a:ext>
            </a:extLst>
          </p:cNvPr>
          <p:cNvPicPr>
            <a:picLocks noChangeAspect="1"/>
          </p:cNvPicPr>
          <p:nvPr/>
        </p:nvPicPr>
        <p:blipFill>
          <a:blip r:embed="rId5"/>
          <a:stretch>
            <a:fillRect/>
          </a:stretch>
        </p:blipFill>
        <p:spPr>
          <a:xfrm>
            <a:off x="188667" y="160721"/>
            <a:ext cx="2427533" cy="585643"/>
          </a:xfrm>
          <a:prstGeom prst="rect">
            <a:avLst/>
          </a:prstGeom>
        </p:spPr>
      </p:pic>
      <p:sp>
        <p:nvSpPr>
          <p:cNvPr id="12" name="Rectangle 11">
            <a:extLst>
              <a:ext uri="{FF2B5EF4-FFF2-40B4-BE49-F238E27FC236}">
                <a16:creationId xmlns:a16="http://schemas.microsoft.com/office/drawing/2014/main" id="{07797A89-9C68-43F3-B744-44A05DA826F4}"/>
              </a:ext>
            </a:extLst>
          </p:cNvPr>
          <p:cNvSpPr/>
          <p:nvPr/>
        </p:nvSpPr>
        <p:spPr>
          <a:xfrm>
            <a:off x="10940048" y="5649524"/>
            <a:ext cx="1231900" cy="1168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9A04EB0-B18D-4768-AC75-BAC7231E9DEE}"/>
              </a:ext>
            </a:extLst>
          </p:cNvPr>
          <p:cNvPicPr>
            <a:picLocks noChangeAspect="1"/>
          </p:cNvPicPr>
          <p:nvPr/>
        </p:nvPicPr>
        <p:blipFill>
          <a:blip r:embed="rId6"/>
          <a:stretch>
            <a:fillRect/>
          </a:stretch>
        </p:blipFill>
        <p:spPr>
          <a:xfrm>
            <a:off x="188667" y="6078683"/>
            <a:ext cx="1983033" cy="491661"/>
          </a:xfrm>
          <a:prstGeom prst="rect">
            <a:avLst/>
          </a:prstGeom>
        </p:spPr>
      </p:pic>
      <p:sp>
        <p:nvSpPr>
          <p:cNvPr id="14" name="TextBox 13">
            <a:extLst>
              <a:ext uri="{FF2B5EF4-FFF2-40B4-BE49-F238E27FC236}">
                <a16:creationId xmlns:a16="http://schemas.microsoft.com/office/drawing/2014/main" id="{B556BC58-C4C3-47C0-82E9-5F74C71A4885}"/>
              </a:ext>
            </a:extLst>
          </p:cNvPr>
          <p:cNvSpPr txBox="1"/>
          <p:nvPr/>
        </p:nvSpPr>
        <p:spPr>
          <a:xfrm>
            <a:off x="2138377" y="6155236"/>
            <a:ext cx="4028475" cy="338554"/>
          </a:xfrm>
          <a:prstGeom prst="rect">
            <a:avLst/>
          </a:prstGeom>
          <a:noFill/>
        </p:spPr>
        <p:txBody>
          <a:bodyPr wrap="none" rtlCol="0">
            <a:spAutoFit/>
          </a:bodyPr>
          <a:lstStyle/>
          <a:p>
            <a:r>
              <a:rPr lang="en-US" sz="1600">
                <a:hlinkClick r:id="rId7"/>
              </a:rPr>
              <a:t>https://c3.ndc.nasa.gov/dashlink/projects/85/</a:t>
            </a:r>
            <a:endParaRPr lang="en-US" sz="1600"/>
          </a:p>
        </p:txBody>
      </p:sp>
      <p:sp>
        <p:nvSpPr>
          <p:cNvPr id="15" name="Slide Number Placeholder 4">
            <a:extLst>
              <a:ext uri="{FF2B5EF4-FFF2-40B4-BE49-F238E27FC236}">
                <a16:creationId xmlns:a16="http://schemas.microsoft.com/office/drawing/2014/main" id="{DF289088-C552-171D-6447-1C036CE1BC5F}"/>
              </a:ext>
            </a:extLst>
          </p:cNvPr>
          <p:cNvSpPr>
            <a:spLocks noGrp="1"/>
          </p:cNvSpPr>
          <p:nvPr>
            <p:ph type="sldNum" sz="quarter" idx="12"/>
          </p:nvPr>
        </p:nvSpPr>
        <p:spPr>
          <a:xfrm>
            <a:off x="9448800" y="6570345"/>
            <a:ext cx="2743200" cy="287655"/>
          </a:xfrm>
        </p:spPr>
        <p:txBody>
          <a:bodyPr/>
          <a:lstStyle/>
          <a:p>
            <a:fld id="{4F721D84-F6D2-3543-9891-5E083154C075}" type="slidenum">
              <a:rPr lang="en-US" smtClean="0"/>
              <a:t>23</a:t>
            </a:fld>
            <a:endParaRPr lang="en-US"/>
          </a:p>
        </p:txBody>
      </p:sp>
    </p:spTree>
    <p:extLst>
      <p:ext uri="{BB962C8B-B14F-4D97-AF65-F5344CB8AC3E}">
        <p14:creationId xmlns:p14="http://schemas.microsoft.com/office/powerpoint/2010/main" val="1294611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9BA023-3AC1-4777-882D-B0C1BA0C5257}"/>
              </a:ext>
            </a:extLst>
          </p:cNvPr>
          <p:cNvSpPr>
            <a:spLocks noGrp="1"/>
          </p:cNvSpPr>
          <p:nvPr>
            <p:ph idx="1"/>
          </p:nvPr>
        </p:nvSpPr>
        <p:spPr>
          <a:xfrm>
            <a:off x="188667" y="1118937"/>
            <a:ext cx="11481965" cy="5154282"/>
          </a:xfrm>
        </p:spPr>
        <p:txBody>
          <a:bodyPr>
            <a:normAutofit/>
          </a:bodyPr>
          <a:lstStyle/>
          <a:p>
            <a:r>
              <a:rPr lang="en-US" sz="2400" b="0">
                <a:hlinkClick r:id="rId3"/>
              </a:rPr>
              <a:t>Garcia, E.J., Stephens, C.L., &amp; Napoli N.J. (2022) Detecting Risk and Anomalies in Airplane Dynamics Through Entropic Analysis of Time Series Data</a:t>
            </a:r>
            <a:r>
              <a:rPr lang="en-US" sz="2400" b="0"/>
              <a:t>. Presented at the AIAA Aviation 2022 Conference</a:t>
            </a:r>
          </a:p>
          <a:p>
            <a:r>
              <a:rPr lang="en-US" sz="2400" b="0"/>
              <a:t>Research Question: How do the entropy dynamics vary between stable and unstable approaches at different time instances before landing?</a:t>
            </a:r>
          </a:p>
        </p:txBody>
      </p:sp>
      <p:sp>
        <p:nvSpPr>
          <p:cNvPr id="8" name="Content Placeholder 2">
            <a:extLst>
              <a:ext uri="{FF2B5EF4-FFF2-40B4-BE49-F238E27FC236}">
                <a16:creationId xmlns:a16="http://schemas.microsoft.com/office/drawing/2014/main" id="{AAD85C5F-13F9-417A-85E3-151E2A679AF1}"/>
              </a:ext>
            </a:extLst>
          </p:cNvPr>
          <p:cNvSpPr txBox="1">
            <a:spLocks/>
          </p:cNvSpPr>
          <p:nvPr/>
        </p:nvSpPr>
        <p:spPr>
          <a:xfrm>
            <a:off x="433137" y="3124200"/>
            <a:ext cx="5662863" cy="3149018"/>
          </a:xfrm>
          <a:prstGeom prst="rect">
            <a:avLst/>
          </a:prstGeom>
        </p:spPr>
        <p:txBody>
          <a:bodyPr vert="horz" lIns="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a:t>Significantly different complexity distributions are evident minutes before a plane crosses the 1,000 ft threshold (i.e., before an approach is deemed stable or unstable). The significance is more evident at larger temporal scales.</a:t>
            </a:r>
          </a:p>
        </p:txBody>
      </p:sp>
      <p:pic>
        <p:nvPicPr>
          <p:cNvPr id="5" name="Picture 4">
            <a:extLst>
              <a:ext uri="{FF2B5EF4-FFF2-40B4-BE49-F238E27FC236}">
                <a16:creationId xmlns:a16="http://schemas.microsoft.com/office/drawing/2014/main" id="{D573765E-0247-422F-9561-EF66D3F7CED7}"/>
              </a:ext>
            </a:extLst>
          </p:cNvPr>
          <p:cNvPicPr>
            <a:picLocks noChangeAspect="1"/>
          </p:cNvPicPr>
          <p:nvPr/>
        </p:nvPicPr>
        <p:blipFill>
          <a:blip r:embed="rId4"/>
          <a:stretch>
            <a:fillRect/>
          </a:stretch>
        </p:blipFill>
        <p:spPr>
          <a:xfrm>
            <a:off x="6960980" y="3535136"/>
            <a:ext cx="4572000" cy="3322864"/>
          </a:xfrm>
          <a:prstGeom prst="rect">
            <a:avLst/>
          </a:prstGeom>
        </p:spPr>
      </p:pic>
      <p:sp>
        <p:nvSpPr>
          <p:cNvPr id="6" name="TextBox 5">
            <a:extLst>
              <a:ext uri="{FF2B5EF4-FFF2-40B4-BE49-F238E27FC236}">
                <a16:creationId xmlns:a16="http://schemas.microsoft.com/office/drawing/2014/main" id="{037EB0BA-9224-475C-8A0A-79257B75864B}"/>
              </a:ext>
            </a:extLst>
          </p:cNvPr>
          <p:cNvSpPr txBox="1"/>
          <p:nvPr/>
        </p:nvSpPr>
        <p:spPr>
          <a:xfrm>
            <a:off x="6611430" y="2923442"/>
            <a:ext cx="5323252" cy="646331"/>
          </a:xfrm>
          <a:prstGeom prst="rect">
            <a:avLst/>
          </a:prstGeom>
          <a:noFill/>
        </p:spPr>
        <p:txBody>
          <a:bodyPr wrap="none" rtlCol="0">
            <a:spAutoFit/>
          </a:bodyPr>
          <a:lstStyle/>
          <a:p>
            <a:pPr algn="ctr"/>
            <a:r>
              <a:rPr lang="en-US"/>
              <a:t>Multiscale entropy for glideslope deviation</a:t>
            </a:r>
          </a:p>
          <a:p>
            <a:pPr algn="ctr"/>
            <a:r>
              <a:rPr lang="en-US"/>
              <a:t>(mean ± std. error) and non‑overlapping time windows</a:t>
            </a:r>
          </a:p>
        </p:txBody>
      </p:sp>
      <p:sp>
        <p:nvSpPr>
          <p:cNvPr id="9" name="Rectangle 8">
            <a:extLst>
              <a:ext uri="{FF2B5EF4-FFF2-40B4-BE49-F238E27FC236}">
                <a16:creationId xmlns:a16="http://schemas.microsoft.com/office/drawing/2014/main" id="{E749BFFF-0EC4-4F24-989C-E316517467E3}"/>
              </a:ext>
            </a:extLst>
          </p:cNvPr>
          <p:cNvSpPr/>
          <p:nvPr/>
        </p:nvSpPr>
        <p:spPr>
          <a:xfrm>
            <a:off x="10940048" y="5649524"/>
            <a:ext cx="1231900" cy="1168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BF7576DC-BF79-4C5C-BAA6-37442704A485}"/>
              </a:ext>
            </a:extLst>
          </p:cNvPr>
          <p:cNvSpPr>
            <a:spLocks noGrp="1"/>
          </p:cNvSpPr>
          <p:nvPr>
            <p:ph type="title"/>
          </p:nvPr>
        </p:nvSpPr>
        <p:spPr>
          <a:xfrm>
            <a:off x="433137" y="0"/>
            <a:ext cx="11237495" cy="855809"/>
          </a:xfrm>
        </p:spPr>
        <p:txBody>
          <a:bodyPr>
            <a:normAutofit/>
          </a:bodyPr>
          <a:lstStyle/>
          <a:p>
            <a:r>
              <a:rPr lang="en-US" sz="3600"/>
              <a:t>		    University of Florida NIA Activity</a:t>
            </a:r>
          </a:p>
        </p:txBody>
      </p:sp>
      <p:pic>
        <p:nvPicPr>
          <p:cNvPr id="14" name="Picture 13">
            <a:extLst>
              <a:ext uri="{FF2B5EF4-FFF2-40B4-BE49-F238E27FC236}">
                <a16:creationId xmlns:a16="http://schemas.microsoft.com/office/drawing/2014/main" id="{7F8D5BAF-F838-4DCD-B357-FF291D1F5317}"/>
              </a:ext>
            </a:extLst>
          </p:cNvPr>
          <p:cNvPicPr>
            <a:picLocks noChangeAspect="1"/>
          </p:cNvPicPr>
          <p:nvPr/>
        </p:nvPicPr>
        <p:blipFill>
          <a:blip r:embed="rId5"/>
          <a:stretch>
            <a:fillRect/>
          </a:stretch>
        </p:blipFill>
        <p:spPr>
          <a:xfrm>
            <a:off x="188667" y="160721"/>
            <a:ext cx="2427533" cy="585643"/>
          </a:xfrm>
          <a:prstGeom prst="rect">
            <a:avLst/>
          </a:prstGeom>
        </p:spPr>
      </p:pic>
      <p:pic>
        <p:nvPicPr>
          <p:cNvPr id="15" name="Picture 14">
            <a:extLst>
              <a:ext uri="{FF2B5EF4-FFF2-40B4-BE49-F238E27FC236}">
                <a16:creationId xmlns:a16="http://schemas.microsoft.com/office/drawing/2014/main" id="{A71E7A01-DF89-4114-816D-A7828D3F3622}"/>
              </a:ext>
            </a:extLst>
          </p:cNvPr>
          <p:cNvPicPr>
            <a:picLocks noChangeAspect="1"/>
          </p:cNvPicPr>
          <p:nvPr/>
        </p:nvPicPr>
        <p:blipFill>
          <a:blip r:embed="rId6"/>
          <a:stretch>
            <a:fillRect/>
          </a:stretch>
        </p:blipFill>
        <p:spPr>
          <a:xfrm>
            <a:off x="188667" y="6078683"/>
            <a:ext cx="1983033" cy="491661"/>
          </a:xfrm>
          <a:prstGeom prst="rect">
            <a:avLst/>
          </a:prstGeom>
        </p:spPr>
      </p:pic>
      <p:sp>
        <p:nvSpPr>
          <p:cNvPr id="16" name="TextBox 15">
            <a:extLst>
              <a:ext uri="{FF2B5EF4-FFF2-40B4-BE49-F238E27FC236}">
                <a16:creationId xmlns:a16="http://schemas.microsoft.com/office/drawing/2014/main" id="{DFD3D56E-AB45-4F37-942E-D1B1AD00FF4C}"/>
              </a:ext>
            </a:extLst>
          </p:cNvPr>
          <p:cNvSpPr txBox="1"/>
          <p:nvPr/>
        </p:nvSpPr>
        <p:spPr>
          <a:xfrm>
            <a:off x="2138377" y="6155236"/>
            <a:ext cx="4028475" cy="338554"/>
          </a:xfrm>
          <a:prstGeom prst="rect">
            <a:avLst/>
          </a:prstGeom>
          <a:noFill/>
        </p:spPr>
        <p:txBody>
          <a:bodyPr wrap="none" rtlCol="0">
            <a:spAutoFit/>
          </a:bodyPr>
          <a:lstStyle/>
          <a:p>
            <a:r>
              <a:rPr lang="en-US" sz="1600">
                <a:hlinkClick r:id="rId7"/>
              </a:rPr>
              <a:t>https://c3.ndc.nasa.gov/dashlink/projects/85/</a:t>
            </a:r>
            <a:endParaRPr lang="en-US" sz="1600"/>
          </a:p>
        </p:txBody>
      </p:sp>
      <p:sp>
        <p:nvSpPr>
          <p:cNvPr id="11" name="Slide Number Placeholder 4">
            <a:extLst>
              <a:ext uri="{FF2B5EF4-FFF2-40B4-BE49-F238E27FC236}">
                <a16:creationId xmlns:a16="http://schemas.microsoft.com/office/drawing/2014/main" id="{0966DB1F-C3E0-446A-AFE6-AC9899D9B897}"/>
              </a:ext>
            </a:extLst>
          </p:cNvPr>
          <p:cNvSpPr>
            <a:spLocks noGrp="1"/>
          </p:cNvSpPr>
          <p:nvPr>
            <p:ph type="sldNum" sz="quarter" idx="12"/>
          </p:nvPr>
        </p:nvSpPr>
        <p:spPr>
          <a:xfrm>
            <a:off x="9448800" y="6570345"/>
            <a:ext cx="2743200" cy="287655"/>
          </a:xfrm>
        </p:spPr>
        <p:txBody>
          <a:bodyPr/>
          <a:lstStyle/>
          <a:p>
            <a:fld id="{4F721D84-F6D2-3543-9891-5E083154C075}" type="slidenum">
              <a:rPr lang="en-US" smtClean="0"/>
              <a:t>24</a:t>
            </a:fld>
            <a:endParaRPr lang="en-US"/>
          </a:p>
        </p:txBody>
      </p:sp>
    </p:spTree>
    <p:extLst>
      <p:ext uri="{BB962C8B-B14F-4D97-AF65-F5344CB8AC3E}">
        <p14:creationId xmlns:p14="http://schemas.microsoft.com/office/powerpoint/2010/main" val="2847173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4EDE2-03DB-BE7F-395B-43DF78A71397}"/>
              </a:ext>
            </a:extLst>
          </p:cNvPr>
          <p:cNvSpPr>
            <a:spLocks noGrp="1"/>
          </p:cNvSpPr>
          <p:nvPr>
            <p:ph type="title"/>
          </p:nvPr>
        </p:nvSpPr>
        <p:spPr>
          <a:xfrm>
            <a:off x="714058" y="6565"/>
            <a:ext cx="10244252" cy="855809"/>
          </a:xfrm>
        </p:spPr>
        <p:txBody>
          <a:bodyPr>
            <a:noAutofit/>
          </a:bodyPr>
          <a:lstStyle/>
          <a:p>
            <a:r>
              <a:rPr lang="en-US" sz="3200" dirty="0"/>
              <a:t>Potential SWS TC-1 Contributions to </a:t>
            </a:r>
            <a:br>
              <a:rPr lang="en-US" sz="3200" dirty="0"/>
            </a:br>
            <a:r>
              <a:rPr lang="en-US" sz="3200" dirty="0"/>
              <a:t>ATM-X Digital Information Platform</a:t>
            </a:r>
          </a:p>
        </p:txBody>
      </p:sp>
      <p:sp>
        <p:nvSpPr>
          <p:cNvPr id="3" name="Slide Number Placeholder 2">
            <a:extLst>
              <a:ext uri="{FF2B5EF4-FFF2-40B4-BE49-F238E27FC236}">
                <a16:creationId xmlns:a16="http://schemas.microsoft.com/office/drawing/2014/main" id="{F52C3808-7E83-3E12-E607-38A46625CC1C}"/>
              </a:ext>
            </a:extLst>
          </p:cNvPr>
          <p:cNvSpPr>
            <a:spLocks noGrp="1"/>
          </p:cNvSpPr>
          <p:nvPr>
            <p:ph type="sldNum" sz="quarter" idx="12"/>
          </p:nvPr>
        </p:nvSpPr>
        <p:spPr/>
        <p:txBody>
          <a:bodyPr/>
          <a:lstStyle/>
          <a:p>
            <a:fld id="{4F721D84-F6D2-3543-9891-5E083154C075}" type="slidenum">
              <a:rPr lang="en-US" smtClean="0"/>
              <a:t>25</a:t>
            </a:fld>
            <a:endParaRPr lang="en-US"/>
          </a:p>
        </p:txBody>
      </p:sp>
      <p:pic>
        <p:nvPicPr>
          <p:cNvPr id="4" name="Picture 5">
            <a:extLst>
              <a:ext uri="{FF2B5EF4-FFF2-40B4-BE49-F238E27FC236}">
                <a16:creationId xmlns:a16="http://schemas.microsoft.com/office/drawing/2014/main" id="{D84E13B0-31D3-0C86-993A-3CEC457BE282}"/>
              </a:ext>
            </a:extLst>
          </p:cNvPr>
          <p:cNvPicPr>
            <a:picLocks noChangeAspect="1"/>
          </p:cNvPicPr>
          <p:nvPr/>
        </p:nvPicPr>
        <p:blipFill>
          <a:blip r:embed="rId2"/>
          <a:stretch>
            <a:fillRect/>
          </a:stretch>
        </p:blipFill>
        <p:spPr>
          <a:xfrm>
            <a:off x="714058" y="970128"/>
            <a:ext cx="9731541" cy="5828271"/>
          </a:xfrm>
          <a:prstGeom prst="rect">
            <a:avLst/>
          </a:prstGeom>
        </p:spPr>
      </p:pic>
    </p:spTree>
    <p:extLst>
      <p:ext uri="{BB962C8B-B14F-4D97-AF65-F5344CB8AC3E}">
        <p14:creationId xmlns:p14="http://schemas.microsoft.com/office/powerpoint/2010/main" val="3163312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721D84-F6D2-3543-9891-5E083154C075}" type="slidenum">
              <a:rPr lang="en-US" smtClean="0"/>
              <a:t>26</a:t>
            </a:fld>
            <a:endParaRPr lang="en-US"/>
          </a:p>
        </p:txBody>
      </p:sp>
      <p:sp>
        <p:nvSpPr>
          <p:cNvPr id="9" name="Content Placeholder 8">
            <a:extLst>
              <a:ext uri="{FF2B5EF4-FFF2-40B4-BE49-F238E27FC236}">
                <a16:creationId xmlns:a16="http://schemas.microsoft.com/office/drawing/2014/main" id="{6E378BE3-8841-A74A-8456-F5BB1B6F9E2B}"/>
              </a:ext>
            </a:extLst>
          </p:cNvPr>
          <p:cNvSpPr txBox="1">
            <a:spLocks/>
          </p:cNvSpPr>
          <p:nvPr/>
        </p:nvSpPr>
        <p:spPr>
          <a:xfrm>
            <a:off x="223612" y="1106657"/>
            <a:ext cx="11755772" cy="5371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dirty="0"/>
              <a:t>Extending technical challenge data analytics efforts through examination of non-traditional and under-explored data types for indicators, precursors, anomalies, and resilience metrics for critical commitment of IASMS for Part 121 and </a:t>
            </a:r>
            <a:r>
              <a:rPr lang="en-US" sz="2000" b="0" dirty="0" err="1"/>
              <a:t>eTCy</a:t>
            </a:r>
            <a:endParaRPr lang="en-US" sz="2000" b="0" dirty="0"/>
          </a:p>
          <a:p>
            <a:pPr lvl="1"/>
            <a:r>
              <a:rPr lang="en-US" sz="1800" b="0" dirty="0">
                <a:latin typeface="Arial" panose="020B0604020202020204" pitchFamily="34" charset="0"/>
                <a:cs typeface="Arial" panose="020B0604020202020204" pitchFamily="34" charset="0"/>
              </a:rPr>
              <a:t>Established </a:t>
            </a:r>
            <a:r>
              <a:rPr lang="en-US" sz="1800" b="0" dirty="0">
                <a:solidFill>
                  <a:srgbClr val="00B050"/>
                </a:solidFill>
                <a:latin typeface="Arial" panose="020B0604020202020204" pitchFamily="34" charset="0"/>
                <a:cs typeface="Arial" panose="020B0604020202020204" pitchFamily="34" charset="0"/>
              </a:rPr>
              <a:t>working groups in collaboration </a:t>
            </a:r>
            <a:r>
              <a:rPr lang="en-US" sz="1800" b="0" dirty="0">
                <a:latin typeface="Arial" panose="020B0604020202020204" pitchFamily="34" charset="0"/>
                <a:cs typeface="Arial" panose="020B0604020202020204" pitchFamily="34" charset="0"/>
              </a:rPr>
              <a:t>with major airline partners to evaluate and analyze data from commercial airline off-nominal operations and return-to-service response</a:t>
            </a:r>
          </a:p>
          <a:p>
            <a:pPr lvl="1"/>
            <a:r>
              <a:rPr lang="en-US" sz="1800" b="0" dirty="0"/>
              <a:t>Established </a:t>
            </a:r>
            <a:r>
              <a:rPr lang="en-US" sz="1800" b="0" dirty="0">
                <a:solidFill>
                  <a:srgbClr val="00B050"/>
                </a:solidFill>
              </a:rPr>
              <a:t>partnerships with industry and international safety organizations </a:t>
            </a:r>
            <a:r>
              <a:rPr lang="en-US" sz="1800" b="0" dirty="0"/>
              <a:t>for innovative system safety approaches and IASMS data analytic methods, including knowledge transfer to medical field</a:t>
            </a:r>
            <a:endParaRPr lang="en-US" sz="1800" dirty="0"/>
          </a:p>
          <a:p>
            <a:pPr lvl="1"/>
            <a:r>
              <a:rPr lang="en-US" sz="1800" dirty="0">
                <a:latin typeface="Arial" panose="020B0604020202020204" pitchFamily="34" charset="0"/>
                <a:cs typeface="Arial" panose="020B0604020202020204" pitchFamily="34" charset="0"/>
              </a:rPr>
              <a:t>SOTERIA Study on IASMS data types and analytic methods utilizing high-realism line operational simulation, extending success of NASA/Boeing study (November 2020) conducted in the Boeing MIA 737-800 training facility (</a:t>
            </a:r>
            <a:r>
              <a:rPr lang="en-US" sz="1800" dirty="0">
                <a:solidFill>
                  <a:srgbClr val="00B050"/>
                </a:solidFill>
                <a:latin typeface="Arial" panose="020B0604020202020204" pitchFamily="34" charset="0"/>
                <a:cs typeface="Arial" panose="020B0604020202020204" pitchFamily="34" charset="0"/>
              </a:rPr>
              <a:t>NASA-</a:t>
            </a:r>
            <a:r>
              <a:rPr lang="en-US" sz="1800" b="0" dirty="0">
                <a:solidFill>
                  <a:srgbClr val="00B050"/>
                </a:solidFill>
              </a:rPr>
              <a:t>Boeing Space Act Agreement</a:t>
            </a:r>
            <a:r>
              <a:rPr lang="en-US" sz="1800" b="0" dirty="0"/>
              <a:t>)</a:t>
            </a:r>
          </a:p>
          <a:p>
            <a:pPr lvl="1"/>
            <a:r>
              <a:rPr lang="en-US" sz="1800" b="0" dirty="0"/>
              <a:t>NASA patented technology developed under SWS, “System and Method for Training of State-Classifiers” (LaRC Case Number: LAR-18996-1) licensed by </a:t>
            </a:r>
            <a:r>
              <a:rPr lang="en-US" sz="1800" b="0" dirty="0" err="1"/>
              <a:t>AdvancingX</a:t>
            </a:r>
            <a:r>
              <a:rPr lang="en-US" sz="1800" b="0" dirty="0"/>
              <a:t>, inc. and </a:t>
            </a:r>
            <a:r>
              <a:rPr lang="en-US" sz="1800" b="0" dirty="0" err="1"/>
              <a:t>Optymyzd</a:t>
            </a:r>
            <a:r>
              <a:rPr lang="en-US" sz="1800" b="0" dirty="0"/>
              <a:t> Inc.</a:t>
            </a:r>
          </a:p>
        </p:txBody>
      </p:sp>
      <p:sp>
        <p:nvSpPr>
          <p:cNvPr id="24" name="Title 1">
            <a:extLst>
              <a:ext uri="{FF2B5EF4-FFF2-40B4-BE49-F238E27FC236}">
                <a16:creationId xmlns:a16="http://schemas.microsoft.com/office/drawing/2014/main" id="{93A986FF-5484-7F44-8831-78C652A2428E}"/>
              </a:ext>
            </a:extLst>
          </p:cNvPr>
          <p:cNvSpPr>
            <a:spLocks noGrp="1"/>
          </p:cNvSpPr>
          <p:nvPr>
            <p:ph type="title"/>
          </p:nvPr>
        </p:nvSpPr>
        <p:spPr>
          <a:xfrm>
            <a:off x="334298" y="0"/>
            <a:ext cx="11304250" cy="855809"/>
          </a:xfrm>
        </p:spPr>
        <p:txBody>
          <a:bodyPr>
            <a:normAutofit/>
          </a:bodyPr>
          <a:lstStyle/>
          <a:p>
            <a:r>
              <a:rPr lang="en-US" sz="4000"/>
              <a:t>SWS TC-1 Partnerships</a:t>
            </a:r>
          </a:p>
        </p:txBody>
      </p:sp>
      <p:pic>
        <p:nvPicPr>
          <p:cNvPr id="4" name="Picture 3">
            <a:extLst>
              <a:ext uri="{FF2B5EF4-FFF2-40B4-BE49-F238E27FC236}">
                <a16:creationId xmlns:a16="http://schemas.microsoft.com/office/drawing/2014/main" id="{D7028926-C90E-0C16-2423-EF2A947BC7E4}"/>
              </a:ext>
            </a:extLst>
          </p:cNvPr>
          <p:cNvPicPr>
            <a:picLocks noChangeAspect="1"/>
          </p:cNvPicPr>
          <p:nvPr/>
        </p:nvPicPr>
        <p:blipFill>
          <a:blip r:embed="rId4"/>
          <a:stretch>
            <a:fillRect/>
          </a:stretch>
        </p:blipFill>
        <p:spPr>
          <a:xfrm>
            <a:off x="2628730" y="4663506"/>
            <a:ext cx="2760044" cy="2068752"/>
          </a:xfrm>
          <a:prstGeom prst="rect">
            <a:avLst/>
          </a:prstGeom>
        </p:spPr>
      </p:pic>
      <p:pic>
        <p:nvPicPr>
          <p:cNvPr id="6" name="Picture 5">
            <a:extLst>
              <a:ext uri="{FF2B5EF4-FFF2-40B4-BE49-F238E27FC236}">
                <a16:creationId xmlns:a16="http://schemas.microsoft.com/office/drawing/2014/main" id="{94D22648-0E01-173F-25AD-C889CCBC306B}"/>
              </a:ext>
            </a:extLst>
          </p:cNvPr>
          <p:cNvPicPr>
            <a:picLocks noChangeAspect="1"/>
          </p:cNvPicPr>
          <p:nvPr/>
        </p:nvPicPr>
        <p:blipFill>
          <a:blip r:embed="rId5"/>
          <a:stretch>
            <a:fillRect/>
          </a:stretch>
        </p:blipFill>
        <p:spPr>
          <a:xfrm>
            <a:off x="6339502" y="4663504"/>
            <a:ext cx="3109298" cy="2068753"/>
          </a:xfrm>
          <a:prstGeom prst="rect">
            <a:avLst/>
          </a:prstGeom>
        </p:spPr>
      </p:pic>
    </p:spTree>
    <p:extLst>
      <p:ext uri="{BB962C8B-B14F-4D97-AF65-F5344CB8AC3E}">
        <p14:creationId xmlns:p14="http://schemas.microsoft.com/office/powerpoint/2010/main" val="2071390883"/>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721D84-F6D2-3543-9891-5E083154C075}" type="slidenum">
              <a:rPr lang="en-US" smtClean="0"/>
              <a:t>27</a:t>
            </a:fld>
            <a:endParaRPr lang="en-US"/>
          </a:p>
        </p:txBody>
      </p:sp>
      <p:sp>
        <p:nvSpPr>
          <p:cNvPr id="9" name="Content Placeholder 8">
            <a:extLst>
              <a:ext uri="{FF2B5EF4-FFF2-40B4-BE49-F238E27FC236}">
                <a16:creationId xmlns:a16="http://schemas.microsoft.com/office/drawing/2014/main" id="{6E378BE3-8841-A74A-8456-F5BB1B6F9E2B}"/>
              </a:ext>
            </a:extLst>
          </p:cNvPr>
          <p:cNvSpPr txBox="1">
            <a:spLocks/>
          </p:cNvSpPr>
          <p:nvPr/>
        </p:nvSpPr>
        <p:spPr>
          <a:xfrm>
            <a:off x="223612" y="1028000"/>
            <a:ext cx="11755772" cy="5154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dirty="0"/>
              <a:t>Extending technical challenge data analytics efforts through examination of non-traditional and under-explored data types for indicators, precursors, anomalies, and resilience metrics for critical commitment of IASMS for Part 121 and </a:t>
            </a:r>
            <a:r>
              <a:rPr lang="en-US" sz="2000" b="0" dirty="0" err="1"/>
              <a:t>eTCy</a:t>
            </a:r>
            <a:endParaRPr lang="en-US" sz="2000" b="0" dirty="0"/>
          </a:p>
          <a:p>
            <a:pPr lvl="1"/>
            <a:r>
              <a:rPr lang="en-US" sz="2000" dirty="0">
                <a:latin typeface="Arial" panose="020B0604020202020204" pitchFamily="34" charset="0"/>
                <a:cs typeface="Arial" panose="020B0604020202020204" pitchFamily="34" charset="0"/>
              </a:rPr>
              <a:t>Established </a:t>
            </a:r>
            <a:r>
              <a:rPr lang="en-US" sz="2000" dirty="0">
                <a:solidFill>
                  <a:srgbClr val="00B050"/>
                </a:solidFill>
                <a:latin typeface="Arial" panose="020B0604020202020204" pitchFamily="34" charset="0"/>
                <a:cs typeface="Arial" panose="020B0604020202020204" pitchFamily="34" charset="0"/>
              </a:rPr>
              <a:t>working groups in collaboration with major airline partners </a:t>
            </a:r>
            <a:r>
              <a:rPr lang="en-US" sz="2000" dirty="0">
                <a:latin typeface="Arial" panose="020B0604020202020204" pitchFamily="34" charset="0"/>
                <a:cs typeface="Arial" panose="020B0604020202020204" pitchFamily="34" charset="0"/>
              </a:rPr>
              <a:t>to evaluate and analyze data from commercial airline off-nominal operations and return-to-service response</a:t>
            </a:r>
          </a:p>
          <a:p>
            <a:pPr marL="1090612" lvl="2" indent="-342900">
              <a:spcAft>
                <a:spcPts val="600"/>
              </a:spcAft>
              <a:buFont typeface="Wingdings" pitchFamily="2" charset="2"/>
              <a:buChar char="ü"/>
            </a:pPr>
            <a:r>
              <a:rPr lang="en-US" dirty="0">
                <a:latin typeface="Arial" panose="020B0604020202020204" pitchFamily="34" charset="0"/>
                <a:cs typeface="Arial" panose="020B0604020202020204" pitchFamily="34" charset="0"/>
              </a:rPr>
              <a:t>Data Science Working Group: FOQA data for operational disruption for novel in-time predictive indicators of flight data type</a:t>
            </a:r>
          </a:p>
          <a:p>
            <a:pPr marL="1090612" lvl="2" indent="-342900">
              <a:spcAft>
                <a:spcPts val="600"/>
              </a:spcAft>
              <a:buFont typeface="Wingdings" pitchFamily="2" charset="2"/>
              <a:buChar char="ü"/>
            </a:pPr>
            <a:r>
              <a:rPr lang="en-US" dirty="0">
                <a:latin typeface="Arial" panose="020B0604020202020204" pitchFamily="34" charset="0"/>
                <a:cs typeface="Arial" panose="020B0604020202020204" pitchFamily="34" charset="0"/>
              </a:rPr>
              <a:t>Human Performance Working Group: FRMS data for safety assured scheduled line operations and in-time emergent risk mitigation data type</a:t>
            </a:r>
          </a:p>
          <a:p>
            <a:pPr marL="1090612" lvl="2" indent="-342900">
              <a:spcAft>
                <a:spcPts val="600"/>
              </a:spcAft>
              <a:buFont typeface="Wingdings" pitchFamily="2" charset="2"/>
              <a:buChar char="ü"/>
            </a:pPr>
            <a:r>
              <a:rPr lang="en-US" dirty="0">
                <a:latin typeface="Arial" panose="020B0604020202020204" pitchFamily="34" charset="0"/>
                <a:cs typeface="Arial" panose="020B0604020202020204" pitchFamily="34" charset="0"/>
              </a:rPr>
              <a:t>Human Factors &amp; Training Working Group: ASAP data for detection and mitigation of identified in-time safety events for operator reported data type</a:t>
            </a:r>
          </a:p>
          <a:p>
            <a:pPr lvl="2"/>
            <a:endParaRPr lang="en-US" sz="1400" dirty="0">
              <a:latin typeface="Arial" panose="020B0604020202020204" pitchFamily="34" charset="0"/>
              <a:cs typeface="Arial" panose="020B0604020202020204" pitchFamily="34" charset="0"/>
            </a:endParaRPr>
          </a:p>
          <a:p>
            <a:pPr lvl="1"/>
            <a:endParaRPr lang="en-US" sz="1600" b="0" dirty="0"/>
          </a:p>
        </p:txBody>
      </p:sp>
      <p:sp>
        <p:nvSpPr>
          <p:cNvPr id="24" name="Title 1">
            <a:extLst>
              <a:ext uri="{FF2B5EF4-FFF2-40B4-BE49-F238E27FC236}">
                <a16:creationId xmlns:a16="http://schemas.microsoft.com/office/drawing/2014/main" id="{93A986FF-5484-7F44-8831-78C652A2428E}"/>
              </a:ext>
            </a:extLst>
          </p:cNvPr>
          <p:cNvSpPr>
            <a:spLocks noGrp="1"/>
          </p:cNvSpPr>
          <p:nvPr>
            <p:ph type="title"/>
          </p:nvPr>
        </p:nvSpPr>
        <p:spPr>
          <a:xfrm>
            <a:off x="314632" y="0"/>
            <a:ext cx="11323915" cy="855809"/>
          </a:xfrm>
        </p:spPr>
        <p:txBody>
          <a:bodyPr>
            <a:normAutofit/>
          </a:bodyPr>
          <a:lstStyle/>
          <a:p>
            <a:r>
              <a:rPr lang="en-US" sz="4000"/>
              <a:t>SWS TC-1 Partnerships</a:t>
            </a:r>
          </a:p>
        </p:txBody>
      </p:sp>
      <p:pic>
        <p:nvPicPr>
          <p:cNvPr id="10" name="Picture 9" descr="Shape&#10;&#10;Description automatically generated with medium confidence">
            <a:extLst>
              <a:ext uri="{FF2B5EF4-FFF2-40B4-BE49-F238E27FC236}">
                <a16:creationId xmlns:a16="http://schemas.microsoft.com/office/drawing/2014/main" id="{E9F7800C-ABC4-44D5-853C-0AEF1E73CE6A}"/>
              </a:ext>
            </a:extLst>
          </p:cNvPr>
          <p:cNvPicPr>
            <a:picLocks noChangeAspect="1"/>
          </p:cNvPicPr>
          <p:nvPr/>
        </p:nvPicPr>
        <p:blipFill rotWithShape="1">
          <a:blip r:embed="rId3"/>
          <a:srcRect l="-1845" t="-5760" r="-1578"/>
          <a:stretch/>
        </p:blipFill>
        <p:spPr>
          <a:xfrm>
            <a:off x="4021393" y="4666230"/>
            <a:ext cx="4483509" cy="197911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35005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D74574-58F4-4C40-9886-280D7A19DF6E}"/>
              </a:ext>
            </a:extLst>
          </p:cNvPr>
          <p:cNvPicPr>
            <a:picLocks noChangeAspect="1"/>
          </p:cNvPicPr>
          <p:nvPr/>
        </p:nvPicPr>
        <p:blipFill rotWithShape="1">
          <a:blip r:embed="rId3"/>
          <a:srcRect l="12782" t="39420" r="12746" b="40160"/>
          <a:stretch/>
        </p:blipFill>
        <p:spPr>
          <a:xfrm>
            <a:off x="59445" y="3689959"/>
            <a:ext cx="4129561" cy="605079"/>
          </a:xfrm>
          <a:prstGeom prst="rect">
            <a:avLst/>
          </a:prstGeom>
        </p:spPr>
      </p:pic>
      <p:pic>
        <p:nvPicPr>
          <p:cNvPr id="4" name="Picture 3" descr="A group of people in a meeting&#10;&#10;Description automatically generated with medium confidence">
            <a:extLst>
              <a:ext uri="{FF2B5EF4-FFF2-40B4-BE49-F238E27FC236}">
                <a16:creationId xmlns:a16="http://schemas.microsoft.com/office/drawing/2014/main" id="{EA0C80BE-5233-474C-8B48-8B7F1FE8F1D5}"/>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8000"/>
                    </a14:imgEffect>
                  </a14:imgLayer>
                </a14:imgProps>
              </a:ext>
            </a:extLst>
          </a:blip>
          <a:srcRect t="21562"/>
          <a:stretch/>
        </p:blipFill>
        <p:spPr>
          <a:xfrm>
            <a:off x="4215597" y="4346711"/>
            <a:ext cx="3846566" cy="2262860"/>
          </a:xfrm>
          <a:prstGeom prst="rect">
            <a:avLst/>
          </a:prstGeom>
        </p:spPr>
      </p:pic>
      <p:sp>
        <p:nvSpPr>
          <p:cNvPr id="24" name="Title 1">
            <a:extLst>
              <a:ext uri="{FF2B5EF4-FFF2-40B4-BE49-F238E27FC236}">
                <a16:creationId xmlns:a16="http://schemas.microsoft.com/office/drawing/2014/main" id="{93A986FF-5484-7F44-8831-78C652A2428E}"/>
              </a:ext>
            </a:extLst>
          </p:cNvPr>
          <p:cNvSpPr>
            <a:spLocks noGrp="1"/>
          </p:cNvSpPr>
          <p:nvPr>
            <p:ph type="title"/>
          </p:nvPr>
        </p:nvSpPr>
        <p:spPr>
          <a:xfrm>
            <a:off x="324466" y="6565"/>
            <a:ext cx="11322104" cy="855809"/>
          </a:xfrm>
        </p:spPr>
        <p:txBody>
          <a:bodyPr>
            <a:normAutofit/>
          </a:bodyPr>
          <a:lstStyle/>
          <a:p>
            <a:r>
              <a:rPr lang="en-US" sz="4000" dirty="0"/>
              <a:t>SWS TC-1 Partnerships</a:t>
            </a:r>
          </a:p>
        </p:txBody>
      </p:sp>
      <p:sp>
        <p:nvSpPr>
          <p:cNvPr id="5" name="Slide Number Placeholder 4"/>
          <p:cNvSpPr>
            <a:spLocks noGrp="1"/>
          </p:cNvSpPr>
          <p:nvPr>
            <p:ph type="sldNum" sz="quarter" idx="12"/>
          </p:nvPr>
        </p:nvSpPr>
        <p:spPr/>
        <p:txBody>
          <a:bodyPr/>
          <a:lstStyle/>
          <a:p>
            <a:fld id="{4F721D84-F6D2-3543-9891-5E083154C075}" type="slidenum">
              <a:rPr lang="en-US" smtClean="0"/>
              <a:t>28</a:t>
            </a:fld>
            <a:endParaRPr lang="en-US"/>
          </a:p>
        </p:txBody>
      </p:sp>
      <p:sp>
        <p:nvSpPr>
          <p:cNvPr id="9" name="Content Placeholder 8">
            <a:extLst>
              <a:ext uri="{FF2B5EF4-FFF2-40B4-BE49-F238E27FC236}">
                <a16:creationId xmlns:a16="http://schemas.microsoft.com/office/drawing/2014/main" id="{6E378BE3-8841-A74A-8456-F5BB1B6F9E2B}"/>
              </a:ext>
            </a:extLst>
          </p:cNvPr>
          <p:cNvSpPr txBox="1">
            <a:spLocks/>
          </p:cNvSpPr>
          <p:nvPr/>
        </p:nvSpPr>
        <p:spPr>
          <a:xfrm>
            <a:off x="223612" y="1018170"/>
            <a:ext cx="11755772" cy="5154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dirty="0"/>
              <a:t>Extending technical challenge data analytics efforts through examination of non-traditional and under-explored data types for indicators, precursors, anomalies, and resilience metrics for critical commitment of IASMS for Part 121 and </a:t>
            </a:r>
            <a:r>
              <a:rPr lang="en-US" sz="2000" b="0" dirty="0" err="1"/>
              <a:t>eTCy</a:t>
            </a:r>
            <a:r>
              <a:rPr lang="en-US" sz="2000" b="0" dirty="0"/>
              <a:t>.</a:t>
            </a:r>
          </a:p>
          <a:p>
            <a:pPr lvl="1"/>
            <a:r>
              <a:rPr lang="en-US" sz="1800" dirty="0">
                <a:latin typeface="Arial" panose="020B0604020202020204" pitchFamily="34" charset="0"/>
                <a:cs typeface="Arial" panose="020B0604020202020204" pitchFamily="34" charset="0"/>
              </a:rPr>
              <a:t>Established </a:t>
            </a:r>
            <a:r>
              <a:rPr lang="en-US" sz="1800" dirty="0">
                <a:solidFill>
                  <a:srgbClr val="00B050"/>
                </a:solidFill>
                <a:latin typeface="Arial" panose="020B0604020202020204" pitchFamily="34" charset="0"/>
                <a:cs typeface="Arial" panose="020B0604020202020204" pitchFamily="34" charset="0"/>
              </a:rPr>
              <a:t>working groups in collaboration with major airline partners</a:t>
            </a:r>
            <a:r>
              <a:rPr lang="en-US" sz="1800" dirty="0">
                <a:latin typeface="Arial" panose="020B0604020202020204" pitchFamily="34" charset="0"/>
                <a:cs typeface="Arial" panose="020B0604020202020204" pitchFamily="34" charset="0"/>
              </a:rPr>
              <a:t> to evaluate and analyze data from commercial airline off-nominal operations and return-to-service response</a:t>
            </a:r>
          </a:p>
          <a:p>
            <a:pPr marL="919162" lvl="2" indent="-171450">
              <a:spcAft>
                <a:spcPts val="600"/>
              </a:spcAft>
              <a:buFont typeface="Arial" panose="020B0604020202020204" pitchFamily="34" charset="0"/>
              <a:buChar char="•"/>
            </a:pPr>
            <a:r>
              <a:rPr lang="en-US" sz="1800" dirty="0">
                <a:latin typeface="Arial" panose="020B0604020202020204" pitchFamily="34" charset="0"/>
                <a:cs typeface="Arial" panose="020B0604020202020204" pitchFamily="34" charset="0"/>
              </a:rPr>
              <a:t>Human Factors &amp; Training Working Group: </a:t>
            </a:r>
            <a:r>
              <a:rPr lang="en-US" sz="1800" dirty="0"/>
              <a:t>SWS HC2S</a:t>
            </a:r>
            <a:r>
              <a:rPr lang="en-US" sz="1800" dirty="0">
                <a:latin typeface="Arial" panose="020B0604020202020204" pitchFamily="34" charset="0"/>
                <a:cs typeface="Arial" panose="020B0604020202020204" pitchFamily="34" charset="0"/>
              </a:rPr>
              <a:t> Video shown to all 15,000+ pilots in annual recurrent training in 2022; has also been shown to all 1200+ new pilot hires since April 2022 and will continue to be shown to all incoming new hire pilots at airline</a:t>
            </a:r>
          </a:p>
          <a:p>
            <a:pPr lvl="2"/>
            <a:endParaRPr lang="en-US" sz="1400" dirty="0">
              <a:latin typeface="Arial" panose="020B0604020202020204" pitchFamily="34" charset="0"/>
              <a:cs typeface="Arial" panose="020B0604020202020204" pitchFamily="34" charset="0"/>
            </a:endParaRPr>
          </a:p>
          <a:p>
            <a:pPr lvl="1"/>
            <a:endParaRPr lang="en-US" sz="1600" b="0" dirty="0"/>
          </a:p>
        </p:txBody>
      </p:sp>
      <p:pic>
        <p:nvPicPr>
          <p:cNvPr id="3" name="Picture 2">
            <a:extLst>
              <a:ext uri="{FF2B5EF4-FFF2-40B4-BE49-F238E27FC236}">
                <a16:creationId xmlns:a16="http://schemas.microsoft.com/office/drawing/2014/main" id="{89A9101B-9538-4E91-8B6D-680CD0260759}"/>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8000"/>
                    </a14:imgEffect>
                  </a14:imgLayer>
                </a14:imgProps>
              </a:ext>
            </a:extLst>
          </a:blip>
          <a:srcRect l="6021" t="4707" r="6303" b="5390"/>
          <a:stretch/>
        </p:blipFill>
        <p:spPr>
          <a:xfrm>
            <a:off x="78572" y="4346711"/>
            <a:ext cx="4074129" cy="2262860"/>
          </a:xfrm>
          <a:prstGeom prst="rect">
            <a:avLst/>
          </a:prstGeom>
        </p:spPr>
      </p:pic>
      <p:pic>
        <p:nvPicPr>
          <p:cNvPr id="11" name="Picture 10">
            <a:extLst>
              <a:ext uri="{FF2B5EF4-FFF2-40B4-BE49-F238E27FC236}">
                <a16:creationId xmlns:a16="http://schemas.microsoft.com/office/drawing/2014/main" id="{1056BD47-46E7-C243-E45E-EBDDF55C8B5B}"/>
              </a:ext>
            </a:extLst>
          </p:cNvPr>
          <p:cNvPicPr>
            <a:picLocks noChangeAspect="1"/>
          </p:cNvPicPr>
          <p:nvPr/>
        </p:nvPicPr>
        <p:blipFill rotWithShape="1">
          <a:blip r:embed="rId8"/>
          <a:srcRect l="3416" t="5325" r="5255" b="2784"/>
          <a:stretch/>
        </p:blipFill>
        <p:spPr>
          <a:xfrm>
            <a:off x="8109695" y="3689959"/>
            <a:ext cx="4022860" cy="605078"/>
          </a:xfrm>
          <a:prstGeom prst="rect">
            <a:avLst/>
          </a:prstGeom>
        </p:spPr>
      </p:pic>
      <p:pic>
        <p:nvPicPr>
          <p:cNvPr id="13" name="Picture 12">
            <a:extLst>
              <a:ext uri="{FF2B5EF4-FFF2-40B4-BE49-F238E27FC236}">
                <a16:creationId xmlns:a16="http://schemas.microsoft.com/office/drawing/2014/main" id="{3C57BD34-C17A-A35E-733F-0FF37D480F5C}"/>
              </a:ext>
            </a:extLst>
          </p:cNvPr>
          <p:cNvPicPr>
            <a:picLocks noChangeAspect="1"/>
          </p:cNvPicPr>
          <p:nvPr/>
        </p:nvPicPr>
        <p:blipFill>
          <a:blip r:embed="rId9"/>
          <a:stretch>
            <a:fillRect/>
          </a:stretch>
        </p:blipFill>
        <p:spPr>
          <a:xfrm>
            <a:off x="8109694" y="4346711"/>
            <a:ext cx="4022861" cy="2262860"/>
          </a:xfrm>
          <a:prstGeom prst="rect">
            <a:avLst/>
          </a:prstGeom>
        </p:spPr>
      </p:pic>
    </p:spTree>
    <p:extLst>
      <p:ext uri="{BB962C8B-B14F-4D97-AF65-F5344CB8AC3E}">
        <p14:creationId xmlns:p14="http://schemas.microsoft.com/office/powerpoint/2010/main" val="3300575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F721D84-F6D2-3543-9891-5E083154C075}" type="slidenum">
              <a:rPr lang="en-US" smtClean="0"/>
              <a:t>29</a:t>
            </a:fld>
            <a:endParaRPr lang="en-US"/>
          </a:p>
        </p:txBody>
      </p:sp>
      <p:sp>
        <p:nvSpPr>
          <p:cNvPr id="9" name="Content Placeholder 8">
            <a:extLst>
              <a:ext uri="{FF2B5EF4-FFF2-40B4-BE49-F238E27FC236}">
                <a16:creationId xmlns:a16="http://schemas.microsoft.com/office/drawing/2014/main" id="{6E378BE3-8841-A74A-8456-F5BB1B6F9E2B}"/>
              </a:ext>
            </a:extLst>
          </p:cNvPr>
          <p:cNvSpPr txBox="1">
            <a:spLocks/>
          </p:cNvSpPr>
          <p:nvPr/>
        </p:nvSpPr>
        <p:spPr>
          <a:xfrm>
            <a:off x="223612" y="984952"/>
            <a:ext cx="11755772" cy="5154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dirty="0"/>
              <a:t>Extending technical challenge data analytics efforts through examination of non-traditional and under-explored data types for indicators, precursors, anomalies, and resilience metrics for critical commitment of IASMS for Part 121 and </a:t>
            </a:r>
            <a:r>
              <a:rPr lang="en-US" sz="2000" b="0" dirty="0" err="1"/>
              <a:t>eTCy</a:t>
            </a:r>
            <a:endParaRPr lang="en-US" sz="2000" b="0" dirty="0"/>
          </a:p>
          <a:p>
            <a:pPr lvl="1"/>
            <a:r>
              <a:rPr lang="en-US" sz="1800" b="0" dirty="0"/>
              <a:t>Established </a:t>
            </a:r>
            <a:r>
              <a:rPr lang="en-US" sz="1800" b="0" dirty="0">
                <a:solidFill>
                  <a:srgbClr val="00B050"/>
                </a:solidFill>
              </a:rPr>
              <a:t>partnerships with industry and international safety organizations</a:t>
            </a:r>
            <a:r>
              <a:rPr lang="en-US" sz="1800" b="0" dirty="0">
                <a:solidFill>
                  <a:srgbClr val="FF0000"/>
                </a:solidFill>
              </a:rPr>
              <a:t> </a:t>
            </a:r>
            <a:r>
              <a:rPr lang="en-US" sz="1800" b="0" dirty="0"/>
              <a:t>for innovative system safety approaches and IASMS data analytic methods, including knowledge transfer to medical field</a:t>
            </a:r>
          </a:p>
          <a:p>
            <a:pPr lvl="1"/>
            <a:r>
              <a:rPr lang="en-US" sz="1800" dirty="0">
                <a:latin typeface="Arial"/>
                <a:cs typeface="Arial"/>
              </a:rPr>
              <a:t>Flight Safety Foundation (FSF) collaborative research agreement Task 2 accomplishments; “Learning From All Operations” Working Group</a:t>
            </a:r>
          </a:p>
          <a:p>
            <a:pPr lvl="2"/>
            <a:r>
              <a:rPr lang="en-US" sz="1400" dirty="0">
                <a:latin typeface="Arial"/>
                <a:cs typeface="Arial"/>
              </a:rPr>
              <a:t>White papers and concept notes at </a:t>
            </a:r>
            <a:r>
              <a:rPr lang="en-US" sz="1400" dirty="0">
                <a:ea typeface="+mn-lt"/>
                <a:cs typeface="+mn-lt"/>
              </a:rPr>
              <a:t>https://flightsafety.org/toolkits-resources/learning-from-all-operations/</a:t>
            </a:r>
            <a:endParaRPr lang="en-US" sz="1400" dirty="0">
              <a:latin typeface="Arial" panose="020B0604020202020204" pitchFamily="34" charset="0"/>
              <a:cs typeface="Arial" panose="020B0604020202020204" pitchFamily="34" charset="0"/>
            </a:endParaRPr>
          </a:p>
          <a:p>
            <a:pPr lvl="1"/>
            <a:endParaRPr lang="en-US" sz="1600" b="0" dirty="0"/>
          </a:p>
          <a:p>
            <a:pPr lvl="1"/>
            <a:endParaRPr lang="en-US" sz="1600" b="0" dirty="0"/>
          </a:p>
        </p:txBody>
      </p:sp>
      <p:sp>
        <p:nvSpPr>
          <p:cNvPr id="10" name="Content Placeholder 5">
            <a:extLst>
              <a:ext uri="{FF2B5EF4-FFF2-40B4-BE49-F238E27FC236}">
                <a16:creationId xmlns:a16="http://schemas.microsoft.com/office/drawing/2014/main" id="{9E0FE83E-A2C6-1945-98F1-D7CF36AEB548}"/>
              </a:ext>
            </a:extLst>
          </p:cNvPr>
          <p:cNvSpPr txBox="1">
            <a:spLocks/>
          </p:cNvSpPr>
          <p:nvPr/>
        </p:nvSpPr>
        <p:spPr>
          <a:xfrm>
            <a:off x="445005" y="1993101"/>
            <a:ext cx="7074554" cy="13605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endParaRPr lang="en-US" sz="1800" b="0"/>
          </a:p>
        </p:txBody>
      </p:sp>
      <p:sp>
        <p:nvSpPr>
          <p:cNvPr id="24" name="Title 1">
            <a:extLst>
              <a:ext uri="{FF2B5EF4-FFF2-40B4-BE49-F238E27FC236}">
                <a16:creationId xmlns:a16="http://schemas.microsoft.com/office/drawing/2014/main" id="{93A986FF-5484-7F44-8831-78C652A2428E}"/>
              </a:ext>
            </a:extLst>
          </p:cNvPr>
          <p:cNvSpPr>
            <a:spLocks noGrp="1"/>
          </p:cNvSpPr>
          <p:nvPr>
            <p:ph type="title"/>
          </p:nvPr>
        </p:nvSpPr>
        <p:spPr>
          <a:xfrm>
            <a:off x="314632" y="0"/>
            <a:ext cx="11323915" cy="855809"/>
          </a:xfrm>
        </p:spPr>
        <p:txBody>
          <a:bodyPr>
            <a:normAutofit/>
          </a:bodyPr>
          <a:lstStyle/>
          <a:p>
            <a:r>
              <a:rPr lang="en-US" sz="4000" dirty="0"/>
              <a:t>SWS TC-1 Partnerships</a:t>
            </a:r>
          </a:p>
        </p:txBody>
      </p:sp>
      <p:pic>
        <p:nvPicPr>
          <p:cNvPr id="4" name="Picture 3">
            <a:extLst>
              <a:ext uri="{FF2B5EF4-FFF2-40B4-BE49-F238E27FC236}">
                <a16:creationId xmlns:a16="http://schemas.microsoft.com/office/drawing/2014/main" id="{E323C165-288E-40EC-91BD-3143E00EF1D6}"/>
              </a:ext>
            </a:extLst>
          </p:cNvPr>
          <p:cNvPicPr>
            <a:picLocks noChangeAspect="1"/>
          </p:cNvPicPr>
          <p:nvPr/>
        </p:nvPicPr>
        <p:blipFill>
          <a:blip r:embed="rId3"/>
          <a:stretch>
            <a:fillRect/>
          </a:stretch>
        </p:blipFill>
        <p:spPr>
          <a:xfrm>
            <a:off x="2259066" y="3353670"/>
            <a:ext cx="2593483" cy="3360501"/>
          </a:xfrm>
          <a:prstGeom prst="rect">
            <a:avLst/>
          </a:prstGeom>
          <a:ln>
            <a:solidFill>
              <a:schemeClr val="tx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50016EDA-809F-44D9-A534-A816F46334DA}"/>
              </a:ext>
            </a:extLst>
          </p:cNvPr>
          <p:cNvPicPr>
            <a:picLocks noChangeAspect="1"/>
          </p:cNvPicPr>
          <p:nvPr/>
        </p:nvPicPr>
        <p:blipFill>
          <a:blip r:embed="rId4"/>
          <a:stretch>
            <a:fillRect/>
          </a:stretch>
        </p:blipFill>
        <p:spPr>
          <a:xfrm>
            <a:off x="5372493" y="3601421"/>
            <a:ext cx="4961905" cy="2923809"/>
          </a:xfrm>
          <a:prstGeom prst="rect">
            <a:avLst/>
          </a:prstGeom>
        </p:spPr>
      </p:pic>
    </p:spTree>
    <p:extLst>
      <p:ext uri="{BB962C8B-B14F-4D97-AF65-F5344CB8AC3E}">
        <p14:creationId xmlns:p14="http://schemas.microsoft.com/office/powerpoint/2010/main" val="2249862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0075437" y="5653701"/>
            <a:ext cx="2116563" cy="946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104F0647-9754-C243-9485-58D455FA7A5E}"/>
              </a:ext>
            </a:extLst>
          </p:cNvPr>
          <p:cNvSpPr>
            <a:spLocks noGrp="1"/>
          </p:cNvSpPr>
          <p:nvPr>
            <p:ph type="title"/>
          </p:nvPr>
        </p:nvSpPr>
        <p:spPr/>
        <p:txBody>
          <a:bodyPr/>
          <a:lstStyle/>
          <a:p>
            <a:r>
              <a:rPr lang="en-US"/>
              <a:t>Partnerships</a:t>
            </a:r>
          </a:p>
        </p:txBody>
      </p:sp>
      <p:sp>
        <p:nvSpPr>
          <p:cNvPr id="5" name="Slide Number Placeholder 4">
            <a:extLst>
              <a:ext uri="{FF2B5EF4-FFF2-40B4-BE49-F238E27FC236}">
                <a16:creationId xmlns:a16="http://schemas.microsoft.com/office/drawing/2014/main" id="{C68B8B94-D72E-6F4E-BD6E-31DBB837C3DB}"/>
              </a:ext>
            </a:extLst>
          </p:cNvPr>
          <p:cNvSpPr>
            <a:spLocks noGrp="1"/>
          </p:cNvSpPr>
          <p:nvPr>
            <p:ph type="sldNum" sz="quarter" idx="12"/>
          </p:nvPr>
        </p:nvSpPr>
        <p:spPr/>
        <p:txBody>
          <a:bodyPr/>
          <a:lstStyle/>
          <a:p>
            <a:fld id="{4F721D84-F6D2-3543-9891-5E083154C075}" type="slidenum">
              <a:rPr lang="en-US" smtClean="0"/>
              <a:t>30</a:t>
            </a:fld>
            <a:endParaRPr lang="en-US"/>
          </a:p>
        </p:txBody>
      </p:sp>
      <p:pic>
        <p:nvPicPr>
          <p:cNvPr id="2052" name="Picture 4" descr="File:Delta logo.svg - Wikimedia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127" y="1279068"/>
            <a:ext cx="2483908" cy="382289"/>
          </a:xfrm>
          <a:prstGeom prst="rect">
            <a:avLst/>
          </a:prstGeom>
          <a:solidFill>
            <a:schemeClr val="bg1"/>
          </a:solidFill>
        </p:spPr>
      </p:pic>
      <p:pic>
        <p:nvPicPr>
          <p:cNvPr id="2054" name="Picture 6" descr="Swiss International Air Lines Vector Logo | Free Download - (.AI + .PNG)  format - SeekVectorLogo.C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4141" y="1915475"/>
            <a:ext cx="2487939" cy="138218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light Safety Foundation - Wikiped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127" y="4156561"/>
            <a:ext cx="1853869" cy="746182"/>
          </a:xfrm>
          <a:prstGeom prst="rect">
            <a:avLst/>
          </a:prstGeom>
          <a:solidFill>
            <a:schemeClr val="bg1"/>
          </a:solidFill>
        </p:spPr>
      </p:pic>
      <p:pic>
        <p:nvPicPr>
          <p:cNvPr id="2058" name="Picture 10" descr="Federal Aviation Administra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2155" y="4764835"/>
            <a:ext cx="2466500" cy="8840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14" descr="International Air Transport Association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7"/>
          <a:stretch>
            <a:fillRect/>
          </a:stretch>
        </p:blipFill>
        <p:spPr>
          <a:xfrm>
            <a:off x="8278876" y="4957312"/>
            <a:ext cx="1452536" cy="933773"/>
          </a:xfrm>
          <a:prstGeom prst="rect">
            <a:avLst/>
          </a:prstGeom>
        </p:spPr>
      </p:pic>
      <p:sp>
        <p:nvSpPr>
          <p:cNvPr id="11" name="TextBox 10"/>
          <p:cNvSpPr txBox="1"/>
          <p:nvPr/>
        </p:nvSpPr>
        <p:spPr>
          <a:xfrm>
            <a:off x="308207" y="5015916"/>
            <a:ext cx="2277048" cy="646331"/>
          </a:xfrm>
          <a:prstGeom prst="rect">
            <a:avLst/>
          </a:prstGeom>
          <a:noFill/>
        </p:spPr>
        <p:txBody>
          <a:bodyPr wrap="square" rtlCol="0">
            <a:spAutoFit/>
          </a:bodyPr>
          <a:lstStyle/>
          <a:p>
            <a:r>
              <a:rPr lang="en-US" i="1" dirty="0">
                <a:solidFill>
                  <a:srgbClr val="00B0F0"/>
                </a:solidFill>
                <a:latin typeface="Arial" panose="020B0604020202020204" pitchFamily="34" charset="0"/>
                <a:cs typeface="Arial" panose="020B0604020202020204" pitchFamily="34" charset="0"/>
              </a:rPr>
              <a:t>Resilience/Safety-II</a:t>
            </a:r>
          </a:p>
          <a:p>
            <a:r>
              <a:rPr lang="en-US" i="1" dirty="0">
                <a:solidFill>
                  <a:srgbClr val="00B0F0"/>
                </a:solidFill>
                <a:latin typeface="Arial" panose="020B0604020202020204" pitchFamily="34" charset="0"/>
                <a:cs typeface="Arial" panose="020B0604020202020204" pitchFamily="34" charset="0"/>
              </a:rPr>
              <a:t>IASMS</a:t>
            </a:r>
          </a:p>
        </p:txBody>
      </p:sp>
      <p:sp>
        <p:nvSpPr>
          <p:cNvPr id="19" name="TextBox 18"/>
          <p:cNvSpPr txBox="1"/>
          <p:nvPr/>
        </p:nvSpPr>
        <p:spPr>
          <a:xfrm>
            <a:off x="9321452" y="2930256"/>
            <a:ext cx="3781785" cy="646331"/>
          </a:xfrm>
          <a:prstGeom prst="rect">
            <a:avLst/>
          </a:prstGeom>
          <a:noFill/>
        </p:spPr>
        <p:txBody>
          <a:bodyPr wrap="square" rtlCol="0">
            <a:spAutoFit/>
          </a:bodyPr>
          <a:lstStyle/>
          <a:p>
            <a:r>
              <a:rPr lang="en-US" i="1" dirty="0">
                <a:solidFill>
                  <a:srgbClr val="00B0F0"/>
                </a:solidFill>
                <a:latin typeface="Arial" panose="020B0604020202020204" pitchFamily="34" charset="0"/>
                <a:cs typeface="Arial" panose="020B0604020202020204" pitchFamily="34" charset="0"/>
              </a:rPr>
              <a:t>Machine Learning</a:t>
            </a:r>
          </a:p>
          <a:p>
            <a:r>
              <a:rPr lang="en-US" i="1" dirty="0">
                <a:solidFill>
                  <a:srgbClr val="00B0F0"/>
                </a:solidFill>
                <a:latin typeface="Arial" panose="020B0604020202020204" pitchFamily="34" charset="0"/>
                <a:cs typeface="Arial" panose="020B0604020202020204" pitchFamily="34" charset="0"/>
              </a:rPr>
              <a:t>Human Performance</a:t>
            </a:r>
          </a:p>
        </p:txBody>
      </p:sp>
      <p:sp>
        <p:nvSpPr>
          <p:cNvPr id="20" name="TextBox 19"/>
          <p:cNvSpPr txBox="1"/>
          <p:nvPr/>
        </p:nvSpPr>
        <p:spPr>
          <a:xfrm>
            <a:off x="308207" y="1695887"/>
            <a:ext cx="3202755" cy="369332"/>
          </a:xfrm>
          <a:prstGeom prst="rect">
            <a:avLst/>
          </a:prstGeom>
          <a:noFill/>
        </p:spPr>
        <p:txBody>
          <a:bodyPr wrap="square" rtlCol="0">
            <a:spAutoFit/>
          </a:bodyPr>
          <a:lstStyle/>
          <a:p>
            <a:r>
              <a:rPr lang="en-US" i="1" dirty="0">
                <a:solidFill>
                  <a:srgbClr val="00B0F0"/>
                </a:solidFill>
                <a:latin typeface="Arial" panose="020B0604020202020204" pitchFamily="34" charset="0"/>
                <a:cs typeface="Arial" panose="020B0604020202020204" pitchFamily="34" charset="0"/>
              </a:rPr>
              <a:t>Human Performance</a:t>
            </a:r>
          </a:p>
        </p:txBody>
      </p:sp>
      <p:sp>
        <p:nvSpPr>
          <p:cNvPr id="21" name="TextBox 20"/>
          <p:cNvSpPr txBox="1"/>
          <p:nvPr/>
        </p:nvSpPr>
        <p:spPr>
          <a:xfrm>
            <a:off x="3015668" y="5668805"/>
            <a:ext cx="3781785" cy="646331"/>
          </a:xfrm>
          <a:prstGeom prst="rect">
            <a:avLst/>
          </a:prstGeom>
          <a:noFill/>
        </p:spPr>
        <p:txBody>
          <a:bodyPr wrap="square" rtlCol="0">
            <a:spAutoFit/>
          </a:bodyPr>
          <a:lstStyle/>
          <a:p>
            <a:r>
              <a:rPr lang="en-US" i="1" dirty="0">
                <a:solidFill>
                  <a:srgbClr val="00B0F0"/>
                </a:solidFill>
                <a:latin typeface="Arial" panose="020B0604020202020204" pitchFamily="34" charset="0"/>
                <a:cs typeface="Arial" panose="020B0604020202020204" pitchFamily="34" charset="0"/>
              </a:rPr>
              <a:t>Data Mining &amp; Prediction RTT</a:t>
            </a:r>
          </a:p>
          <a:p>
            <a:r>
              <a:rPr lang="en-US" i="1" dirty="0">
                <a:solidFill>
                  <a:srgbClr val="00B0F0"/>
                </a:solidFill>
                <a:latin typeface="Arial" panose="020B0604020202020204" pitchFamily="34" charset="0"/>
                <a:cs typeface="Arial" panose="020B0604020202020204" pitchFamily="34" charset="0"/>
              </a:rPr>
              <a:t>Human Factors RTT</a:t>
            </a:r>
          </a:p>
        </p:txBody>
      </p:sp>
      <p:sp>
        <p:nvSpPr>
          <p:cNvPr id="22" name="TextBox 21"/>
          <p:cNvSpPr txBox="1"/>
          <p:nvPr/>
        </p:nvSpPr>
        <p:spPr>
          <a:xfrm>
            <a:off x="6169728" y="4390589"/>
            <a:ext cx="2541471" cy="369332"/>
          </a:xfrm>
          <a:prstGeom prst="rect">
            <a:avLst/>
          </a:prstGeom>
          <a:noFill/>
        </p:spPr>
        <p:txBody>
          <a:bodyPr wrap="square" rtlCol="0">
            <a:spAutoFit/>
          </a:bodyPr>
          <a:lstStyle/>
          <a:p>
            <a:r>
              <a:rPr lang="en-US" i="1" dirty="0">
                <a:solidFill>
                  <a:srgbClr val="00B0F0"/>
                </a:solidFill>
                <a:latin typeface="Arial" panose="020B0604020202020204" pitchFamily="34" charset="0"/>
                <a:cs typeface="Arial" panose="020B0604020202020204" pitchFamily="34" charset="0"/>
              </a:rPr>
              <a:t>Human Performance</a:t>
            </a:r>
          </a:p>
        </p:txBody>
      </p:sp>
      <p:sp>
        <p:nvSpPr>
          <p:cNvPr id="23" name="TextBox 22"/>
          <p:cNvSpPr txBox="1"/>
          <p:nvPr/>
        </p:nvSpPr>
        <p:spPr>
          <a:xfrm>
            <a:off x="8130164" y="5949233"/>
            <a:ext cx="2116563" cy="369332"/>
          </a:xfrm>
          <a:prstGeom prst="rect">
            <a:avLst/>
          </a:prstGeom>
          <a:noFill/>
        </p:spPr>
        <p:txBody>
          <a:bodyPr wrap="square" rtlCol="0">
            <a:spAutoFit/>
          </a:bodyPr>
          <a:lstStyle/>
          <a:p>
            <a:r>
              <a:rPr lang="en-US" i="1" dirty="0">
                <a:solidFill>
                  <a:srgbClr val="00B0F0"/>
                </a:solidFill>
                <a:latin typeface="Arial" panose="020B0604020202020204" pitchFamily="34" charset="0"/>
                <a:cs typeface="Arial" panose="020B0604020202020204" pitchFamily="34" charset="0"/>
              </a:rPr>
              <a:t>Machine Learning*</a:t>
            </a:r>
          </a:p>
        </p:txBody>
      </p:sp>
      <p:pic>
        <p:nvPicPr>
          <p:cNvPr id="24" name="Picture 2" descr="American Airlines Logo - PNG and Vector - Logo Downloa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0235" y="2051948"/>
            <a:ext cx="2483909" cy="920550"/>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3344017" y="2903583"/>
            <a:ext cx="3592286" cy="1200329"/>
          </a:xfrm>
          <a:prstGeom prst="rect">
            <a:avLst/>
          </a:prstGeom>
        </p:spPr>
        <p:txBody>
          <a:bodyPr wrap="square">
            <a:spAutoFit/>
          </a:bodyPr>
          <a:lstStyle/>
          <a:p>
            <a:r>
              <a:rPr lang="en-US" i="1" dirty="0">
                <a:solidFill>
                  <a:srgbClr val="00B0F0"/>
                </a:solidFill>
                <a:latin typeface="Arial" panose="020B0604020202020204" pitchFamily="34" charset="0"/>
                <a:cs typeface="Arial" panose="020B0604020202020204" pitchFamily="34" charset="0"/>
              </a:rPr>
              <a:t>Machine Learning</a:t>
            </a:r>
          </a:p>
          <a:p>
            <a:r>
              <a:rPr lang="en-US" i="1" dirty="0">
                <a:solidFill>
                  <a:srgbClr val="00B0F0"/>
                </a:solidFill>
                <a:latin typeface="Arial" panose="020B0604020202020204" pitchFamily="34" charset="0"/>
                <a:cs typeface="Arial" panose="020B0604020202020204" pitchFamily="34" charset="0"/>
              </a:rPr>
              <a:t>Human Performance</a:t>
            </a:r>
          </a:p>
          <a:p>
            <a:r>
              <a:rPr lang="en-US" i="1" dirty="0">
                <a:solidFill>
                  <a:srgbClr val="00B0F0"/>
                </a:solidFill>
                <a:latin typeface="Arial" panose="020B0604020202020204" pitchFamily="34" charset="0"/>
                <a:cs typeface="Arial" panose="020B0604020202020204" pitchFamily="34" charset="0"/>
              </a:rPr>
              <a:t>Human Factors</a:t>
            </a:r>
          </a:p>
          <a:p>
            <a:r>
              <a:rPr lang="en-US" i="1" dirty="0">
                <a:solidFill>
                  <a:srgbClr val="00B0F0"/>
                </a:solidFill>
                <a:latin typeface="Arial" panose="020B0604020202020204" pitchFamily="34" charset="0"/>
                <a:cs typeface="Arial" panose="020B0604020202020204" pitchFamily="34" charset="0"/>
              </a:rPr>
              <a:t>Resilience/Safety-II</a:t>
            </a:r>
          </a:p>
        </p:txBody>
      </p:sp>
      <p:pic>
        <p:nvPicPr>
          <p:cNvPr id="2" name="Picture 1">
            <a:extLst>
              <a:ext uri="{FF2B5EF4-FFF2-40B4-BE49-F238E27FC236}">
                <a16:creationId xmlns:a16="http://schemas.microsoft.com/office/drawing/2014/main" id="{F09F7DB4-0D70-1C4D-9CBA-766474FAC7BE}"/>
              </a:ext>
            </a:extLst>
          </p:cNvPr>
          <p:cNvPicPr>
            <a:picLocks noChangeAspect="1"/>
          </p:cNvPicPr>
          <p:nvPr/>
        </p:nvPicPr>
        <p:blipFill>
          <a:blip r:embed="rId9"/>
          <a:stretch>
            <a:fillRect/>
          </a:stretch>
        </p:blipFill>
        <p:spPr>
          <a:xfrm>
            <a:off x="6252096" y="1027901"/>
            <a:ext cx="2888850" cy="968113"/>
          </a:xfrm>
          <a:prstGeom prst="rect">
            <a:avLst/>
          </a:prstGeom>
        </p:spPr>
      </p:pic>
      <p:sp>
        <p:nvSpPr>
          <p:cNvPr id="3" name="TextBox 2">
            <a:extLst>
              <a:ext uri="{FF2B5EF4-FFF2-40B4-BE49-F238E27FC236}">
                <a16:creationId xmlns:a16="http://schemas.microsoft.com/office/drawing/2014/main" id="{199FB3D8-1A4E-834E-8402-780702E92131}"/>
              </a:ext>
            </a:extLst>
          </p:cNvPr>
          <p:cNvSpPr txBox="1"/>
          <p:nvPr/>
        </p:nvSpPr>
        <p:spPr>
          <a:xfrm>
            <a:off x="6268250" y="1915475"/>
            <a:ext cx="2685520" cy="1200329"/>
          </a:xfrm>
          <a:prstGeom prst="rect">
            <a:avLst/>
          </a:prstGeom>
          <a:noFill/>
        </p:spPr>
        <p:txBody>
          <a:bodyPr wrap="square" rtlCol="0">
            <a:spAutoFit/>
          </a:bodyPr>
          <a:lstStyle/>
          <a:p>
            <a:r>
              <a:rPr lang="en-US" i="1" dirty="0">
                <a:solidFill>
                  <a:srgbClr val="00B0F0"/>
                </a:solidFill>
                <a:cs typeface="Calibri"/>
              </a:rPr>
              <a:t>SWS Operations and Technologies for Enabling Resilient In-Time Assurance (SOTERIA) Study</a:t>
            </a:r>
            <a:endParaRPr lang="en-US" i="1" dirty="0">
              <a:solidFill>
                <a:srgbClr val="00B0F0"/>
              </a:solidFill>
            </a:endParaRPr>
          </a:p>
        </p:txBody>
      </p:sp>
      <p:pic>
        <p:nvPicPr>
          <p:cNvPr id="7" name="Picture 4" descr="easyjet.com">
            <a:extLst>
              <a:ext uri="{FF2B5EF4-FFF2-40B4-BE49-F238E27FC236}">
                <a16:creationId xmlns:a16="http://schemas.microsoft.com/office/drawing/2014/main" id="{8A548B92-2C67-A22A-A290-B2D1957241E7}"/>
              </a:ext>
            </a:extLst>
          </p:cNvPr>
          <p:cNvPicPr>
            <a:picLocks noChangeAspect="1" noChangeArrowheads="1"/>
          </p:cNvPicPr>
          <p:nvPr/>
        </p:nvPicPr>
        <p:blipFill>
          <a:blip r:embed="rId10" cstate="print"/>
          <a:srcRect/>
          <a:stretch>
            <a:fillRect/>
          </a:stretch>
        </p:blipFill>
        <p:spPr bwMode="auto">
          <a:xfrm>
            <a:off x="6256125" y="3914281"/>
            <a:ext cx="1714500" cy="419101"/>
          </a:xfrm>
          <a:prstGeom prst="rect">
            <a:avLst/>
          </a:prstGeom>
          <a:noFill/>
        </p:spPr>
      </p:pic>
      <p:pic>
        <p:nvPicPr>
          <p:cNvPr id="10" name="Picture 9">
            <a:extLst>
              <a:ext uri="{FF2B5EF4-FFF2-40B4-BE49-F238E27FC236}">
                <a16:creationId xmlns:a16="http://schemas.microsoft.com/office/drawing/2014/main" id="{5D59BBBA-FF8C-0F77-3E5B-C53448DDA282}"/>
              </a:ext>
            </a:extLst>
          </p:cNvPr>
          <p:cNvPicPr>
            <a:picLocks noChangeAspect="1"/>
          </p:cNvPicPr>
          <p:nvPr/>
        </p:nvPicPr>
        <p:blipFill>
          <a:blip r:embed="rId11"/>
          <a:stretch>
            <a:fillRect/>
          </a:stretch>
        </p:blipFill>
        <p:spPr>
          <a:xfrm>
            <a:off x="9925675" y="3940470"/>
            <a:ext cx="1739900" cy="609600"/>
          </a:xfrm>
          <a:prstGeom prst="rect">
            <a:avLst/>
          </a:prstGeom>
        </p:spPr>
      </p:pic>
      <p:sp>
        <p:nvSpPr>
          <p:cNvPr id="12" name="TextBox 11">
            <a:extLst>
              <a:ext uri="{FF2B5EF4-FFF2-40B4-BE49-F238E27FC236}">
                <a16:creationId xmlns:a16="http://schemas.microsoft.com/office/drawing/2014/main" id="{0737CAE0-5A48-806D-CEE8-1FB9D63F4D8A}"/>
              </a:ext>
            </a:extLst>
          </p:cNvPr>
          <p:cNvSpPr txBox="1"/>
          <p:nvPr/>
        </p:nvSpPr>
        <p:spPr>
          <a:xfrm>
            <a:off x="9923598" y="4481775"/>
            <a:ext cx="2116563" cy="369332"/>
          </a:xfrm>
          <a:prstGeom prst="rect">
            <a:avLst/>
          </a:prstGeom>
          <a:noFill/>
        </p:spPr>
        <p:txBody>
          <a:bodyPr wrap="square" rtlCol="0">
            <a:spAutoFit/>
          </a:bodyPr>
          <a:lstStyle/>
          <a:p>
            <a:r>
              <a:rPr lang="en-US" i="1" dirty="0">
                <a:solidFill>
                  <a:srgbClr val="00B0F0"/>
                </a:solidFill>
                <a:latin typeface="Arial" panose="020B0604020202020204" pitchFamily="34" charset="0"/>
                <a:cs typeface="Arial" panose="020B0604020202020204" pitchFamily="34" charset="0"/>
              </a:rPr>
              <a:t>Machine Learning*</a:t>
            </a:r>
            <a:endParaRPr lang="en-US" i="1" baseline="30000" dirty="0">
              <a:solidFill>
                <a:srgbClr val="00B0F0"/>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873FA340-1A41-2DDE-D460-F62AD3798A33}"/>
              </a:ext>
            </a:extLst>
          </p:cNvPr>
          <p:cNvSpPr txBox="1"/>
          <p:nvPr/>
        </p:nvSpPr>
        <p:spPr>
          <a:xfrm>
            <a:off x="124518" y="6488668"/>
            <a:ext cx="1024639" cy="338554"/>
          </a:xfrm>
          <a:prstGeom prst="rect">
            <a:avLst/>
          </a:prstGeom>
          <a:noFill/>
        </p:spPr>
        <p:txBody>
          <a:bodyPr wrap="none" rtlCol="0">
            <a:spAutoFit/>
          </a:bodyPr>
          <a:lstStyle/>
          <a:p>
            <a:r>
              <a:rPr lang="en-US" sz="1600" i="1" baseline="30000" dirty="0">
                <a:solidFill>
                  <a:schemeClr val="accent1">
                    <a:lumMod val="75000"/>
                  </a:schemeClr>
                </a:solidFill>
                <a:latin typeface="Arial" panose="020B0604020202020204" pitchFamily="34" charset="0"/>
                <a:cs typeface="Arial" panose="020B0604020202020204" pitchFamily="34" charset="0"/>
              </a:rPr>
              <a:t>*</a:t>
            </a:r>
            <a:r>
              <a:rPr lang="en-US" sz="1600" i="1" dirty="0">
                <a:solidFill>
                  <a:schemeClr val="accent1">
                    <a:lumMod val="75000"/>
                  </a:schemeClr>
                </a:solidFill>
                <a:latin typeface="Arial" panose="020B0604020202020204" pitchFamily="34" charset="0"/>
                <a:cs typeface="Arial" panose="020B0604020202020204" pitchFamily="34" charset="0"/>
              </a:rPr>
              <a:t> informal</a:t>
            </a:r>
          </a:p>
        </p:txBody>
      </p:sp>
      <p:pic>
        <p:nvPicPr>
          <p:cNvPr id="15" name="Picture 16">
            <a:extLst>
              <a:ext uri="{FF2B5EF4-FFF2-40B4-BE49-F238E27FC236}">
                <a16:creationId xmlns:a16="http://schemas.microsoft.com/office/drawing/2014/main" id="{7B56C6B4-CAE0-3383-1ADC-86E9C56F50AC}"/>
              </a:ext>
            </a:extLst>
          </p:cNvPr>
          <p:cNvPicPr>
            <a:picLocks noChangeAspect="1"/>
          </p:cNvPicPr>
          <p:nvPr/>
        </p:nvPicPr>
        <p:blipFill>
          <a:blip r:embed="rId12"/>
          <a:stretch>
            <a:fillRect/>
          </a:stretch>
        </p:blipFill>
        <p:spPr>
          <a:xfrm>
            <a:off x="430127" y="2574809"/>
            <a:ext cx="2486025" cy="714375"/>
          </a:xfrm>
          <a:prstGeom prst="rect">
            <a:avLst/>
          </a:prstGeom>
        </p:spPr>
      </p:pic>
      <p:sp>
        <p:nvSpPr>
          <p:cNvPr id="17" name="TextBox 16">
            <a:extLst>
              <a:ext uri="{FF2B5EF4-FFF2-40B4-BE49-F238E27FC236}">
                <a16:creationId xmlns:a16="http://schemas.microsoft.com/office/drawing/2014/main" id="{1F1A00F2-46C0-5BF9-4745-9A58CD89EA90}"/>
              </a:ext>
            </a:extLst>
          </p:cNvPr>
          <p:cNvSpPr txBox="1"/>
          <p:nvPr/>
        </p:nvSpPr>
        <p:spPr>
          <a:xfrm>
            <a:off x="308207" y="3135588"/>
            <a:ext cx="3202755" cy="369332"/>
          </a:xfrm>
          <a:prstGeom prst="rect">
            <a:avLst/>
          </a:prstGeom>
          <a:noFill/>
        </p:spPr>
        <p:txBody>
          <a:bodyPr wrap="square" lIns="91440" tIns="45720" rIns="91440" bIns="45720" rtlCol="0" anchor="t">
            <a:spAutoFit/>
          </a:bodyPr>
          <a:lstStyle/>
          <a:p>
            <a:r>
              <a:rPr lang="en-US" i="1" dirty="0">
                <a:solidFill>
                  <a:srgbClr val="00B0F0"/>
                </a:solidFill>
                <a:latin typeface="Arial"/>
                <a:cs typeface="Arial"/>
              </a:rPr>
              <a:t>Human Performance*</a:t>
            </a:r>
            <a:endParaRPr lang="en-US" i="1"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1848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4B472D0-1621-634A-A0B9-4BCE7FE846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18725" y="3066098"/>
            <a:ext cx="4067798" cy="2288136"/>
          </a:xfrm>
          <a:prstGeom prst="rect">
            <a:avLst/>
          </a:prstGeom>
          <a:effectLst>
            <a:softEdge rad="101600"/>
          </a:effectLst>
        </p:spPr>
      </p:pic>
      <p:sp>
        <p:nvSpPr>
          <p:cNvPr id="2" name="Title 1"/>
          <p:cNvSpPr>
            <a:spLocks noGrp="1"/>
          </p:cNvSpPr>
          <p:nvPr>
            <p:ph type="title"/>
          </p:nvPr>
        </p:nvSpPr>
        <p:spPr>
          <a:xfrm>
            <a:off x="121187" y="-86090"/>
            <a:ext cx="10998200" cy="1081645"/>
          </a:xfrm>
        </p:spPr>
        <p:txBody>
          <a:bodyPr>
            <a:normAutofit/>
          </a:bodyPr>
          <a:lstStyle/>
          <a:p>
            <a:r>
              <a:rPr lang="en-US" sz="3200" b="1">
                <a:latin typeface="Arial" panose="020B0604020202020204" pitchFamily="34" charset="0"/>
                <a:cs typeface="Arial" panose="020B0604020202020204" pitchFamily="34" charset="0"/>
              </a:rPr>
              <a:t>TC-1 in the System-Wide Safety Project Context</a:t>
            </a:r>
          </a:p>
        </p:txBody>
      </p:sp>
      <p:sp>
        <p:nvSpPr>
          <p:cNvPr id="4" name="Slide Number Placeholder 3">
            <a:extLst>
              <a:ext uri="{FF2B5EF4-FFF2-40B4-BE49-F238E27FC236}">
                <a16:creationId xmlns:a16="http://schemas.microsoft.com/office/drawing/2014/main" id="{0596430C-FE40-3B4E-ADE4-B5E9DE9C4777}"/>
              </a:ext>
            </a:extLst>
          </p:cNvPr>
          <p:cNvSpPr>
            <a:spLocks noGrp="1"/>
          </p:cNvSpPr>
          <p:nvPr>
            <p:ph type="sldNum" sz="quarter" idx="12"/>
          </p:nvPr>
        </p:nvSpPr>
        <p:spPr/>
        <p:txBody>
          <a:bodyPr/>
          <a:lstStyle/>
          <a:p>
            <a:fld id="{30B3CE0A-BA25-AD4F-9F7C-9AB50190F4F9}" type="slidenum">
              <a:rPr lang="en-US" smtClean="0"/>
              <a:t>31</a:t>
            </a:fld>
            <a:endParaRPr lang="en-US"/>
          </a:p>
        </p:txBody>
      </p:sp>
      <p:sp>
        <p:nvSpPr>
          <p:cNvPr id="3" name="TextBox 2">
            <a:extLst>
              <a:ext uri="{FF2B5EF4-FFF2-40B4-BE49-F238E27FC236}">
                <a16:creationId xmlns:a16="http://schemas.microsoft.com/office/drawing/2014/main" id="{3F61ACFA-7B1A-554C-A902-55C9E91DC320}"/>
              </a:ext>
            </a:extLst>
          </p:cNvPr>
          <p:cNvSpPr txBox="1"/>
          <p:nvPr/>
        </p:nvSpPr>
        <p:spPr>
          <a:xfrm>
            <a:off x="368545" y="4051089"/>
            <a:ext cx="1325171" cy="369332"/>
          </a:xfrm>
          <a:prstGeom prst="rect">
            <a:avLst/>
          </a:prstGeom>
          <a:noFill/>
        </p:spPr>
        <p:txBody>
          <a:bodyPr wrap="none" rtlCol="0">
            <a:spAutoFit/>
          </a:bodyPr>
          <a:lstStyle/>
          <a:p>
            <a:r>
              <a:rPr lang="en-US" b="1"/>
              <a:t>Current Day</a:t>
            </a:r>
          </a:p>
        </p:txBody>
      </p:sp>
      <p:grpSp>
        <p:nvGrpSpPr>
          <p:cNvPr id="12" name="Group 11">
            <a:extLst>
              <a:ext uri="{FF2B5EF4-FFF2-40B4-BE49-F238E27FC236}">
                <a16:creationId xmlns:a16="http://schemas.microsoft.com/office/drawing/2014/main" id="{DDAB5D65-4271-4E4F-BDB7-8E59D9BAE03C}"/>
              </a:ext>
            </a:extLst>
          </p:cNvPr>
          <p:cNvGrpSpPr/>
          <p:nvPr/>
        </p:nvGrpSpPr>
        <p:grpSpPr>
          <a:xfrm>
            <a:off x="555171" y="2318405"/>
            <a:ext cx="9427029" cy="3969021"/>
            <a:chOff x="555171" y="2182201"/>
            <a:chExt cx="9427029" cy="3969021"/>
          </a:xfrm>
        </p:grpSpPr>
        <p:grpSp>
          <p:nvGrpSpPr>
            <p:cNvPr id="10" name="Group 9">
              <a:extLst>
                <a:ext uri="{FF2B5EF4-FFF2-40B4-BE49-F238E27FC236}">
                  <a16:creationId xmlns:a16="http://schemas.microsoft.com/office/drawing/2014/main" id="{8DE683EF-6818-3246-A149-92EF13948A10}"/>
                </a:ext>
              </a:extLst>
            </p:cNvPr>
            <p:cNvGrpSpPr/>
            <p:nvPr/>
          </p:nvGrpSpPr>
          <p:grpSpPr>
            <a:xfrm>
              <a:off x="555171" y="2182201"/>
              <a:ext cx="9427029" cy="3969021"/>
              <a:chOff x="555171" y="2182201"/>
              <a:chExt cx="9427029" cy="3969021"/>
            </a:xfrm>
          </p:grpSpPr>
          <p:sp>
            <p:nvSpPr>
              <p:cNvPr id="24" name="Right Arrow 23">
                <a:extLst>
                  <a:ext uri="{FF2B5EF4-FFF2-40B4-BE49-F238E27FC236}">
                    <a16:creationId xmlns:a16="http://schemas.microsoft.com/office/drawing/2014/main" id="{6F6C3389-6073-774D-9F39-753D4A0C1BE1}"/>
                  </a:ext>
                </a:extLst>
              </p:cNvPr>
              <p:cNvSpPr/>
              <p:nvPr/>
            </p:nvSpPr>
            <p:spPr>
              <a:xfrm>
                <a:off x="5475514" y="3204502"/>
                <a:ext cx="4506686" cy="1679257"/>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hord 6">
                <a:extLst>
                  <a:ext uri="{FF2B5EF4-FFF2-40B4-BE49-F238E27FC236}">
                    <a16:creationId xmlns:a16="http://schemas.microsoft.com/office/drawing/2014/main" id="{B13463BE-D99C-C041-8813-C1FF691C590F}"/>
                  </a:ext>
                </a:extLst>
              </p:cNvPr>
              <p:cNvSpPr/>
              <p:nvPr/>
            </p:nvSpPr>
            <p:spPr>
              <a:xfrm rot="13206555">
                <a:off x="3633168" y="2182201"/>
                <a:ext cx="3969021" cy="3969021"/>
              </a:xfrm>
              <a:prstGeom prst="chord">
                <a:avLst>
                  <a:gd name="adj1" fmla="val 2700000"/>
                  <a:gd name="adj2" fmla="val 14155318"/>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5E28B3BC-2ACA-254F-AEFA-30FC7EE36211}"/>
                  </a:ext>
                </a:extLst>
              </p:cNvPr>
              <p:cNvSpPr/>
              <p:nvPr/>
            </p:nvSpPr>
            <p:spPr>
              <a:xfrm>
                <a:off x="566057" y="2193338"/>
                <a:ext cx="5040086" cy="98218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B34AC922-E464-EF42-99EF-AABD9B80D12D}"/>
                  </a:ext>
                </a:extLst>
              </p:cNvPr>
              <p:cNvSpPr/>
              <p:nvPr/>
            </p:nvSpPr>
            <p:spPr>
              <a:xfrm>
                <a:off x="555171" y="5131021"/>
                <a:ext cx="5130333" cy="1011765"/>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7CDC924F-22D6-924D-B9C6-DF5431C75858}"/>
                </a:ext>
              </a:extLst>
            </p:cNvPr>
            <p:cNvSpPr/>
            <p:nvPr/>
          </p:nvSpPr>
          <p:spPr>
            <a:xfrm>
              <a:off x="4486728" y="3175520"/>
              <a:ext cx="2024743" cy="19446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AA5A5C58-5B65-D045-8935-3C60919B2912}"/>
              </a:ext>
            </a:extLst>
          </p:cNvPr>
          <p:cNvSpPr txBox="1"/>
          <p:nvPr/>
        </p:nvSpPr>
        <p:spPr>
          <a:xfrm>
            <a:off x="3704016" y="4047746"/>
            <a:ext cx="1328249" cy="369332"/>
          </a:xfrm>
          <a:prstGeom prst="rect">
            <a:avLst/>
          </a:prstGeom>
          <a:noFill/>
        </p:spPr>
        <p:txBody>
          <a:bodyPr wrap="none" rtlCol="0">
            <a:spAutoFit/>
          </a:bodyPr>
          <a:lstStyle/>
          <a:p>
            <a:r>
              <a:rPr lang="en-US" b="1"/>
              <a:t>Near Future</a:t>
            </a:r>
          </a:p>
        </p:txBody>
      </p:sp>
      <p:sp>
        <p:nvSpPr>
          <p:cNvPr id="14" name="TextBox 13">
            <a:extLst>
              <a:ext uri="{FF2B5EF4-FFF2-40B4-BE49-F238E27FC236}">
                <a16:creationId xmlns:a16="http://schemas.microsoft.com/office/drawing/2014/main" id="{F7E95E8A-AB27-8640-9E3F-D961381D5316}"/>
              </a:ext>
            </a:extLst>
          </p:cNvPr>
          <p:cNvSpPr txBox="1"/>
          <p:nvPr/>
        </p:nvSpPr>
        <p:spPr>
          <a:xfrm>
            <a:off x="7973883" y="3967549"/>
            <a:ext cx="1845505" cy="369332"/>
          </a:xfrm>
          <a:prstGeom prst="rect">
            <a:avLst/>
          </a:prstGeom>
          <a:noFill/>
        </p:spPr>
        <p:txBody>
          <a:bodyPr wrap="none" rtlCol="0">
            <a:spAutoFit/>
          </a:bodyPr>
          <a:lstStyle/>
          <a:p>
            <a:r>
              <a:rPr lang="en-US" b="1"/>
              <a:t>Transformed NAS</a:t>
            </a:r>
          </a:p>
        </p:txBody>
      </p:sp>
      <p:pic>
        <p:nvPicPr>
          <p:cNvPr id="25" name="Picture 24">
            <a:extLst>
              <a:ext uri="{FF2B5EF4-FFF2-40B4-BE49-F238E27FC236}">
                <a16:creationId xmlns:a16="http://schemas.microsoft.com/office/drawing/2014/main" id="{B13884FD-B995-BD45-92BE-D74D7B5081A4}"/>
              </a:ext>
            </a:extLst>
          </p:cNvPr>
          <p:cNvPicPr>
            <a:picLocks noChangeAspect="1"/>
          </p:cNvPicPr>
          <p:nvPr/>
        </p:nvPicPr>
        <p:blipFill>
          <a:blip r:embed="rId4" cstate="email">
            <a:alphaModFix amt="73000"/>
            <a:extLst>
              <a:ext uri="{28A0092B-C50C-407E-A947-70E740481C1C}">
                <a14:useLocalDpi xmlns:a14="http://schemas.microsoft.com/office/drawing/2010/main"/>
              </a:ext>
            </a:extLst>
          </a:blip>
          <a:stretch>
            <a:fillRect/>
          </a:stretch>
        </p:blipFill>
        <p:spPr>
          <a:xfrm>
            <a:off x="5499100" y="3482198"/>
            <a:ext cx="2201645" cy="1151318"/>
          </a:xfrm>
          <a:prstGeom prst="rect">
            <a:avLst/>
          </a:prstGeom>
          <a:ln w="57150">
            <a:solidFill>
              <a:srgbClr val="FFC000">
                <a:alpha val="66000"/>
              </a:srgbClr>
            </a:solidFill>
          </a:ln>
        </p:spPr>
      </p:pic>
      <p:pic>
        <p:nvPicPr>
          <p:cNvPr id="27" name="Picture 26">
            <a:extLst>
              <a:ext uri="{FF2B5EF4-FFF2-40B4-BE49-F238E27FC236}">
                <a16:creationId xmlns:a16="http://schemas.microsoft.com/office/drawing/2014/main" id="{4C94CC00-5EA0-4A42-B237-AA684E33FF6C}"/>
              </a:ext>
            </a:extLst>
          </p:cNvPr>
          <p:cNvPicPr>
            <a:picLocks noChangeAspect="1"/>
          </p:cNvPicPr>
          <p:nvPr/>
        </p:nvPicPr>
        <p:blipFill rotWithShape="1">
          <a:blip r:embed="rId5" cstate="email">
            <a:alphaModFix amt="37000"/>
            <a:extLst>
              <a:ext uri="{28A0092B-C50C-407E-A947-70E740481C1C}">
                <a14:useLocalDpi xmlns:a14="http://schemas.microsoft.com/office/drawing/2010/main"/>
              </a:ext>
            </a:extLst>
          </a:blip>
          <a:srcRect/>
          <a:stretch/>
        </p:blipFill>
        <p:spPr>
          <a:xfrm>
            <a:off x="3866772" y="2283452"/>
            <a:ext cx="912953" cy="981609"/>
          </a:xfrm>
          <a:prstGeom prst="rect">
            <a:avLst/>
          </a:prstGeom>
          <a:ln w="38100">
            <a:solidFill>
              <a:srgbClr val="FF0000">
                <a:alpha val="30000"/>
              </a:srgbClr>
            </a:solidFill>
          </a:ln>
        </p:spPr>
      </p:pic>
      <p:pic>
        <p:nvPicPr>
          <p:cNvPr id="28" name="Picture 27">
            <a:extLst>
              <a:ext uri="{FF2B5EF4-FFF2-40B4-BE49-F238E27FC236}">
                <a16:creationId xmlns:a16="http://schemas.microsoft.com/office/drawing/2014/main" id="{6650A985-6B22-F143-9BC3-62D6C8674D56}"/>
              </a:ext>
            </a:extLst>
          </p:cNvPr>
          <p:cNvPicPr>
            <a:picLocks noChangeAspect="1"/>
          </p:cNvPicPr>
          <p:nvPr/>
        </p:nvPicPr>
        <p:blipFill rotWithShape="1">
          <a:blip r:embed="rId6" cstate="email">
            <a:alphaModFix amt="21000"/>
            <a:extLst>
              <a:ext uri="{28A0092B-C50C-407E-A947-70E740481C1C}">
                <a14:useLocalDpi xmlns:a14="http://schemas.microsoft.com/office/drawing/2010/main"/>
              </a:ext>
            </a:extLst>
          </a:blip>
          <a:srcRect/>
          <a:stretch/>
        </p:blipFill>
        <p:spPr>
          <a:xfrm>
            <a:off x="3726118" y="5263882"/>
            <a:ext cx="1284043" cy="1079061"/>
          </a:xfrm>
          <a:prstGeom prst="rect">
            <a:avLst/>
          </a:prstGeom>
          <a:ln w="38100">
            <a:solidFill>
              <a:srgbClr val="FF0000">
                <a:alpha val="23000"/>
              </a:srgbClr>
            </a:solidFill>
          </a:ln>
        </p:spPr>
      </p:pic>
      <p:sp>
        <p:nvSpPr>
          <p:cNvPr id="5" name="Rectangle 4">
            <a:extLst>
              <a:ext uri="{FF2B5EF4-FFF2-40B4-BE49-F238E27FC236}">
                <a16:creationId xmlns:a16="http://schemas.microsoft.com/office/drawing/2014/main" id="{4570D0AA-8063-0444-AA48-34BE720DE23F}"/>
              </a:ext>
            </a:extLst>
          </p:cNvPr>
          <p:cNvSpPr/>
          <p:nvPr/>
        </p:nvSpPr>
        <p:spPr>
          <a:xfrm>
            <a:off x="4816415" y="2537582"/>
            <a:ext cx="2391983" cy="738664"/>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In-Flight Safety Predictions for Emerging Operations</a:t>
            </a:r>
            <a:endParaRPr lang="en-US" sz="1400">
              <a:solidFill>
                <a:schemeClr val="bg1"/>
              </a:solidFill>
            </a:endParaRPr>
          </a:p>
        </p:txBody>
      </p:sp>
      <p:sp>
        <p:nvSpPr>
          <p:cNvPr id="29" name="Rectangle 28">
            <a:extLst>
              <a:ext uri="{FF2B5EF4-FFF2-40B4-BE49-F238E27FC236}">
                <a16:creationId xmlns:a16="http://schemas.microsoft.com/office/drawing/2014/main" id="{29505F91-237C-F040-BBFB-3A1EF0249FD7}"/>
              </a:ext>
            </a:extLst>
          </p:cNvPr>
          <p:cNvSpPr/>
          <p:nvPr/>
        </p:nvSpPr>
        <p:spPr>
          <a:xfrm>
            <a:off x="5001984" y="5291818"/>
            <a:ext cx="2391983" cy="738664"/>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Complex Autonomous Systems</a:t>
            </a:r>
          </a:p>
          <a:p>
            <a:r>
              <a:rPr lang="en-US" sz="1400" b="1">
                <a:solidFill>
                  <a:schemeClr val="bg1"/>
                </a:solidFill>
                <a:latin typeface="Arial" panose="020B0604020202020204" pitchFamily="34" charset="0"/>
                <a:cs typeface="Arial" panose="020B0604020202020204" pitchFamily="34" charset="0"/>
              </a:rPr>
              <a:t>Assurance</a:t>
            </a:r>
            <a:endParaRPr lang="en-US" sz="1400">
              <a:solidFill>
                <a:schemeClr val="bg1"/>
              </a:solidFill>
            </a:endParaRPr>
          </a:p>
        </p:txBody>
      </p:sp>
      <p:pic>
        <p:nvPicPr>
          <p:cNvPr id="31" name="Picture 30">
            <a:extLst>
              <a:ext uri="{FF2B5EF4-FFF2-40B4-BE49-F238E27FC236}">
                <a16:creationId xmlns:a16="http://schemas.microsoft.com/office/drawing/2014/main" id="{E541132D-7B1E-D64E-946F-5EFE1C7A05BB}"/>
              </a:ext>
            </a:extLst>
          </p:cNvPr>
          <p:cNvPicPr>
            <a:picLocks noChangeAspect="1"/>
          </p:cNvPicPr>
          <p:nvPr/>
        </p:nvPicPr>
        <p:blipFill>
          <a:blip r:embed="rId7" cstate="email">
            <a:alphaModFix/>
            <a:extLst>
              <a:ext uri="{28A0092B-C50C-407E-A947-70E740481C1C}">
                <a14:useLocalDpi xmlns:a14="http://schemas.microsoft.com/office/drawing/2010/main"/>
              </a:ext>
            </a:extLst>
          </a:blip>
          <a:stretch>
            <a:fillRect/>
          </a:stretch>
        </p:blipFill>
        <p:spPr>
          <a:xfrm>
            <a:off x="158489" y="2435852"/>
            <a:ext cx="1745282" cy="769559"/>
          </a:xfrm>
          <a:prstGeom prst="rect">
            <a:avLst/>
          </a:prstGeom>
          <a:ln w="57150">
            <a:solidFill>
              <a:srgbClr val="FF0000"/>
            </a:solidFill>
          </a:ln>
          <a:effectLst>
            <a:glow>
              <a:schemeClr val="accent1"/>
            </a:glow>
          </a:effectLst>
        </p:spPr>
      </p:pic>
      <p:pic>
        <p:nvPicPr>
          <p:cNvPr id="32" name="Picture 31">
            <a:extLst>
              <a:ext uri="{FF2B5EF4-FFF2-40B4-BE49-F238E27FC236}">
                <a16:creationId xmlns:a16="http://schemas.microsoft.com/office/drawing/2014/main" id="{1B198A1E-BD60-F343-8F82-353BCFC64C65}"/>
              </a:ext>
            </a:extLst>
          </p:cNvPr>
          <p:cNvPicPr>
            <a:picLocks noChangeAspect="1"/>
          </p:cNvPicPr>
          <p:nvPr/>
        </p:nvPicPr>
        <p:blipFill>
          <a:blip r:embed="rId8" cstate="email">
            <a:alphaModFix amt="25000"/>
            <a:extLst>
              <a:ext uri="{28A0092B-C50C-407E-A947-70E740481C1C}">
                <a14:useLocalDpi xmlns:a14="http://schemas.microsoft.com/office/drawing/2010/main"/>
              </a:ext>
            </a:extLst>
          </a:blip>
          <a:stretch>
            <a:fillRect/>
          </a:stretch>
        </p:blipFill>
        <p:spPr>
          <a:xfrm>
            <a:off x="92897" y="5332042"/>
            <a:ext cx="1901487" cy="882130"/>
          </a:xfrm>
          <a:prstGeom prst="rect">
            <a:avLst/>
          </a:prstGeom>
          <a:ln w="38100">
            <a:solidFill>
              <a:srgbClr val="FF0000">
                <a:alpha val="34000"/>
              </a:srgbClr>
            </a:solidFill>
          </a:ln>
        </p:spPr>
      </p:pic>
      <p:sp>
        <p:nvSpPr>
          <p:cNvPr id="34" name="Rectangle 33">
            <a:extLst>
              <a:ext uri="{FF2B5EF4-FFF2-40B4-BE49-F238E27FC236}">
                <a16:creationId xmlns:a16="http://schemas.microsoft.com/office/drawing/2014/main" id="{24C8C8E9-8B74-324E-A49B-4265E005749F}"/>
              </a:ext>
            </a:extLst>
          </p:cNvPr>
          <p:cNvSpPr/>
          <p:nvPr/>
        </p:nvSpPr>
        <p:spPr>
          <a:xfrm>
            <a:off x="1989254" y="2514677"/>
            <a:ext cx="1909558" cy="523220"/>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Integrated Terminal Area Risk</a:t>
            </a:r>
            <a:endParaRPr lang="en-US" sz="1400">
              <a:solidFill>
                <a:schemeClr val="bg1"/>
              </a:solidFill>
            </a:endParaRPr>
          </a:p>
        </p:txBody>
      </p:sp>
      <p:sp>
        <p:nvSpPr>
          <p:cNvPr id="35" name="Rectangle 34">
            <a:extLst>
              <a:ext uri="{FF2B5EF4-FFF2-40B4-BE49-F238E27FC236}">
                <a16:creationId xmlns:a16="http://schemas.microsoft.com/office/drawing/2014/main" id="{85F1842E-BF2D-FC4E-A0FE-384FC1BA21F6}"/>
              </a:ext>
            </a:extLst>
          </p:cNvPr>
          <p:cNvSpPr/>
          <p:nvPr/>
        </p:nvSpPr>
        <p:spPr>
          <a:xfrm>
            <a:off x="2002379" y="5422246"/>
            <a:ext cx="1909558" cy="738664"/>
          </a:xfrm>
          <a:prstGeom prst="rect">
            <a:avLst/>
          </a:prstGeom>
        </p:spPr>
        <p:txBody>
          <a:bodyPr wrap="square">
            <a:spAutoFit/>
          </a:bodyPr>
          <a:lstStyle/>
          <a:p>
            <a:r>
              <a:rPr lang="en-US" sz="1400" b="1">
                <a:solidFill>
                  <a:schemeClr val="bg1"/>
                </a:solidFill>
                <a:latin typeface="Arial" panose="020B0604020202020204" pitchFamily="34" charset="0"/>
                <a:cs typeface="Arial" panose="020B0604020202020204" pitchFamily="34" charset="0"/>
              </a:rPr>
              <a:t>TC: Validation and Verification for Commercial Ops</a:t>
            </a:r>
            <a:endParaRPr lang="en-US" sz="1400">
              <a:solidFill>
                <a:schemeClr val="bg1"/>
              </a:solidFill>
            </a:endParaRPr>
          </a:p>
        </p:txBody>
      </p:sp>
      <p:sp>
        <p:nvSpPr>
          <p:cNvPr id="33" name="TextBox 32">
            <a:extLst>
              <a:ext uri="{FF2B5EF4-FFF2-40B4-BE49-F238E27FC236}">
                <a16:creationId xmlns:a16="http://schemas.microsoft.com/office/drawing/2014/main" id="{8425985A-7D92-9B40-8487-0A8EC368A535}"/>
              </a:ext>
            </a:extLst>
          </p:cNvPr>
          <p:cNvSpPr txBox="1"/>
          <p:nvPr/>
        </p:nvSpPr>
        <p:spPr>
          <a:xfrm>
            <a:off x="1422077" y="1881275"/>
            <a:ext cx="2946063" cy="369332"/>
          </a:xfrm>
          <a:prstGeom prst="rect">
            <a:avLst/>
          </a:prstGeom>
          <a:noFill/>
        </p:spPr>
        <p:txBody>
          <a:bodyPr wrap="none" rtlCol="0">
            <a:spAutoFit/>
          </a:bodyPr>
          <a:lstStyle/>
          <a:p>
            <a:r>
              <a:rPr lang="en-US" b="1"/>
              <a:t>Operational Safety (Thrust 5)</a:t>
            </a:r>
          </a:p>
        </p:txBody>
      </p:sp>
      <p:sp>
        <p:nvSpPr>
          <p:cNvPr id="36" name="TextBox 35">
            <a:extLst>
              <a:ext uri="{FF2B5EF4-FFF2-40B4-BE49-F238E27FC236}">
                <a16:creationId xmlns:a16="http://schemas.microsoft.com/office/drawing/2014/main" id="{F36A031C-2B86-BE4C-8BF6-6F552F5E7145}"/>
              </a:ext>
            </a:extLst>
          </p:cNvPr>
          <p:cNvSpPr txBox="1"/>
          <p:nvPr/>
        </p:nvSpPr>
        <p:spPr>
          <a:xfrm>
            <a:off x="1422077" y="6349080"/>
            <a:ext cx="2451505" cy="369332"/>
          </a:xfrm>
          <a:prstGeom prst="rect">
            <a:avLst/>
          </a:prstGeom>
          <a:noFill/>
        </p:spPr>
        <p:txBody>
          <a:bodyPr wrap="none" rtlCol="0">
            <a:spAutoFit/>
          </a:bodyPr>
          <a:lstStyle/>
          <a:p>
            <a:r>
              <a:rPr lang="en-US" b="1"/>
              <a:t>Design Safety (Thrust 6)</a:t>
            </a:r>
          </a:p>
        </p:txBody>
      </p:sp>
      <p:sp>
        <p:nvSpPr>
          <p:cNvPr id="37" name="TextBox 36">
            <a:extLst>
              <a:ext uri="{FF2B5EF4-FFF2-40B4-BE49-F238E27FC236}">
                <a16:creationId xmlns:a16="http://schemas.microsoft.com/office/drawing/2014/main" id="{41FFF49A-6C1B-D347-811A-563DC2FF86C0}"/>
              </a:ext>
            </a:extLst>
          </p:cNvPr>
          <p:cNvSpPr txBox="1"/>
          <p:nvPr/>
        </p:nvSpPr>
        <p:spPr>
          <a:xfrm>
            <a:off x="4368140" y="5456440"/>
            <a:ext cx="1627546" cy="584775"/>
          </a:xfrm>
          <a:prstGeom prst="rect">
            <a:avLst/>
          </a:prstGeom>
          <a:noFill/>
        </p:spPr>
        <p:txBody>
          <a:bodyPr wrap="square" rtlCol="0">
            <a:spAutoFit/>
          </a:bodyPr>
          <a:lstStyle/>
          <a:p>
            <a:pPr algn="ctr"/>
            <a:r>
              <a:rPr lang="en-US" sz="1600" i="1">
                <a:solidFill>
                  <a:srgbClr val="FF0000">
                    <a:alpha val="20000"/>
                  </a:srgbClr>
                </a:solidFill>
              </a:rPr>
              <a:t>Assurance of Autonomy</a:t>
            </a:r>
          </a:p>
        </p:txBody>
      </p:sp>
      <p:sp>
        <p:nvSpPr>
          <p:cNvPr id="38" name="TextBox 37">
            <a:extLst>
              <a:ext uri="{FF2B5EF4-FFF2-40B4-BE49-F238E27FC236}">
                <a16:creationId xmlns:a16="http://schemas.microsoft.com/office/drawing/2014/main" id="{77077153-262F-5B4A-BDD9-32F444059C19}"/>
              </a:ext>
            </a:extLst>
          </p:cNvPr>
          <p:cNvSpPr txBox="1"/>
          <p:nvPr/>
        </p:nvSpPr>
        <p:spPr>
          <a:xfrm>
            <a:off x="538085" y="5425662"/>
            <a:ext cx="1627546" cy="584775"/>
          </a:xfrm>
          <a:prstGeom prst="rect">
            <a:avLst/>
          </a:prstGeom>
          <a:noFill/>
        </p:spPr>
        <p:txBody>
          <a:bodyPr wrap="square" rtlCol="0">
            <a:spAutoFit/>
          </a:bodyPr>
          <a:lstStyle/>
          <a:p>
            <a:pPr algn="ctr"/>
            <a:r>
              <a:rPr lang="en-US" sz="1600" i="1">
                <a:solidFill>
                  <a:srgbClr val="FF0000">
                    <a:alpha val="20000"/>
                  </a:srgbClr>
                </a:solidFill>
              </a:rPr>
              <a:t>Time to Certification</a:t>
            </a:r>
          </a:p>
        </p:txBody>
      </p:sp>
      <p:sp>
        <p:nvSpPr>
          <p:cNvPr id="39" name="TextBox 38">
            <a:extLst>
              <a:ext uri="{FF2B5EF4-FFF2-40B4-BE49-F238E27FC236}">
                <a16:creationId xmlns:a16="http://schemas.microsoft.com/office/drawing/2014/main" id="{BAF4184F-8DCB-A54A-8139-5DEA3A24189D}"/>
              </a:ext>
            </a:extLst>
          </p:cNvPr>
          <p:cNvSpPr txBox="1"/>
          <p:nvPr/>
        </p:nvSpPr>
        <p:spPr>
          <a:xfrm>
            <a:off x="3585084" y="2362901"/>
            <a:ext cx="1627546" cy="338554"/>
          </a:xfrm>
          <a:prstGeom prst="rect">
            <a:avLst/>
          </a:prstGeom>
          <a:noFill/>
        </p:spPr>
        <p:txBody>
          <a:bodyPr wrap="square" rtlCol="0">
            <a:spAutoFit/>
          </a:bodyPr>
          <a:lstStyle/>
          <a:p>
            <a:pPr algn="ctr"/>
            <a:r>
              <a:rPr lang="en-US" sz="1600" i="1">
                <a:solidFill>
                  <a:srgbClr val="FF0000">
                    <a:alpha val="20000"/>
                  </a:srgbClr>
                </a:solidFill>
              </a:rPr>
              <a:t>Data Issues</a:t>
            </a:r>
          </a:p>
        </p:txBody>
      </p:sp>
      <p:sp>
        <p:nvSpPr>
          <p:cNvPr id="40" name="TextBox 39">
            <a:extLst>
              <a:ext uri="{FF2B5EF4-FFF2-40B4-BE49-F238E27FC236}">
                <a16:creationId xmlns:a16="http://schemas.microsoft.com/office/drawing/2014/main" id="{C5EAE5B5-E4DB-314A-9139-860D15FBF383}"/>
              </a:ext>
            </a:extLst>
          </p:cNvPr>
          <p:cNvSpPr txBox="1"/>
          <p:nvPr/>
        </p:nvSpPr>
        <p:spPr>
          <a:xfrm>
            <a:off x="742872" y="2620115"/>
            <a:ext cx="1627546" cy="338554"/>
          </a:xfrm>
          <a:prstGeom prst="rect">
            <a:avLst/>
          </a:prstGeom>
          <a:noFill/>
        </p:spPr>
        <p:txBody>
          <a:bodyPr wrap="square" rtlCol="0">
            <a:spAutoFit/>
          </a:bodyPr>
          <a:lstStyle/>
          <a:p>
            <a:pPr algn="ctr"/>
            <a:r>
              <a:rPr lang="en-US" sz="1600" i="1">
                <a:solidFill>
                  <a:srgbClr val="FF0000">
                    <a:alpha val="20000"/>
                  </a:srgbClr>
                </a:solidFill>
              </a:rPr>
              <a:t>Predictive Safety</a:t>
            </a:r>
          </a:p>
        </p:txBody>
      </p:sp>
      <p:sp>
        <p:nvSpPr>
          <p:cNvPr id="41" name="TextBox 40">
            <a:extLst>
              <a:ext uri="{FF2B5EF4-FFF2-40B4-BE49-F238E27FC236}">
                <a16:creationId xmlns:a16="http://schemas.microsoft.com/office/drawing/2014/main" id="{83011AB9-7051-0448-851E-10B5724CBD6A}"/>
              </a:ext>
            </a:extLst>
          </p:cNvPr>
          <p:cNvSpPr txBox="1"/>
          <p:nvPr/>
        </p:nvSpPr>
        <p:spPr>
          <a:xfrm>
            <a:off x="5744026" y="4957624"/>
            <a:ext cx="1627546" cy="338554"/>
          </a:xfrm>
          <a:prstGeom prst="rect">
            <a:avLst/>
          </a:prstGeom>
          <a:noFill/>
        </p:spPr>
        <p:txBody>
          <a:bodyPr wrap="square" rtlCol="0">
            <a:spAutoFit/>
          </a:bodyPr>
          <a:lstStyle/>
          <a:p>
            <a:pPr algn="ctr"/>
            <a:r>
              <a:rPr lang="en-US" sz="1600" i="1">
                <a:solidFill>
                  <a:srgbClr val="FF0000">
                    <a:alpha val="20000"/>
                  </a:srgbClr>
                </a:solidFill>
              </a:rPr>
              <a:t>Scale, Diversity </a:t>
            </a:r>
          </a:p>
        </p:txBody>
      </p:sp>
      <p:sp>
        <p:nvSpPr>
          <p:cNvPr id="42" name="TextBox 41">
            <a:extLst>
              <a:ext uri="{FF2B5EF4-FFF2-40B4-BE49-F238E27FC236}">
                <a16:creationId xmlns:a16="http://schemas.microsoft.com/office/drawing/2014/main" id="{8562B56B-F77E-D54B-B502-72A994C75702}"/>
              </a:ext>
            </a:extLst>
          </p:cNvPr>
          <p:cNvSpPr txBox="1"/>
          <p:nvPr/>
        </p:nvSpPr>
        <p:spPr>
          <a:xfrm>
            <a:off x="3905950" y="2651325"/>
            <a:ext cx="1610962" cy="584775"/>
          </a:xfrm>
          <a:prstGeom prst="rect">
            <a:avLst/>
          </a:prstGeom>
          <a:noFill/>
        </p:spPr>
        <p:txBody>
          <a:bodyPr wrap="square" rtlCol="0">
            <a:spAutoFit/>
          </a:bodyPr>
          <a:lstStyle/>
          <a:p>
            <a:pPr algn="ctr"/>
            <a:r>
              <a:rPr lang="en-US" sz="1600" i="1">
                <a:solidFill>
                  <a:srgbClr val="FF0000">
                    <a:alpha val="20000"/>
                  </a:srgbClr>
                </a:solidFill>
              </a:rPr>
              <a:t>Distributed Safety</a:t>
            </a:r>
          </a:p>
        </p:txBody>
      </p:sp>
      <p:sp>
        <p:nvSpPr>
          <p:cNvPr id="43" name="TextBox 42">
            <a:extLst>
              <a:ext uri="{FF2B5EF4-FFF2-40B4-BE49-F238E27FC236}">
                <a16:creationId xmlns:a16="http://schemas.microsoft.com/office/drawing/2014/main" id="{B2BF5CE8-C204-7F46-992E-D320B9FBBE2D}"/>
              </a:ext>
            </a:extLst>
          </p:cNvPr>
          <p:cNvSpPr txBox="1"/>
          <p:nvPr/>
        </p:nvSpPr>
        <p:spPr>
          <a:xfrm>
            <a:off x="5660037" y="3886219"/>
            <a:ext cx="1627546" cy="584775"/>
          </a:xfrm>
          <a:prstGeom prst="rect">
            <a:avLst/>
          </a:prstGeom>
          <a:noFill/>
        </p:spPr>
        <p:txBody>
          <a:bodyPr wrap="square" rtlCol="0">
            <a:spAutoFit/>
          </a:bodyPr>
          <a:lstStyle/>
          <a:p>
            <a:pPr algn="ctr"/>
            <a:r>
              <a:rPr lang="en-US" sz="1600" i="1">
                <a:solidFill>
                  <a:srgbClr val="FF0000">
                    <a:alpha val="20000"/>
                  </a:srgbClr>
                </a:solidFill>
              </a:rPr>
              <a:t>Evolutionary Path</a:t>
            </a:r>
          </a:p>
        </p:txBody>
      </p:sp>
      <p:sp>
        <p:nvSpPr>
          <p:cNvPr id="11" name="TextBox 10">
            <a:extLst>
              <a:ext uri="{FF2B5EF4-FFF2-40B4-BE49-F238E27FC236}">
                <a16:creationId xmlns:a16="http://schemas.microsoft.com/office/drawing/2014/main" id="{1EED9F0B-4C7B-505F-15C3-5DC0558A9633}"/>
              </a:ext>
            </a:extLst>
          </p:cNvPr>
          <p:cNvSpPr txBox="1"/>
          <p:nvPr/>
        </p:nvSpPr>
        <p:spPr>
          <a:xfrm>
            <a:off x="6360629" y="4620290"/>
            <a:ext cx="1112997" cy="646331"/>
          </a:xfrm>
          <a:prstGeom prst="rect">
            <a:avLst/>
          </a:prstGeom>
          <a:noFill/>
        </p:spPr>
        <p:txBody>
          <a:bodyPr wrap="none" rtlCol="0">
            <a:spAutoFit/>
          </a:bodyPr>
          <a:lstStyle/>
          <a:p>
            <a:r>
              <a:rPr lang="en-US" b="1">
                <a:solidFill>
                  <a:schemeClr val="bg1"/>
                </a:solidFill>
              </a:rPr>
              <a:t>TC-5, </a:t>
            </a:r>
          </a:p>
          <a:p>
            <a:r>
              <a:rPr lang="en-US" b="1">
                <a:solidFill>
                  <a:schemeClr val="bg1"/>
                </a:solidFill>
              </a:rPr>
              <a:t>New </a:t>
            </a:r>
            <a:r>
              <a:rPr lang="en-US" b="1" err="1">
                <a:solidFill>
                  <a:schemeClr val="bg1"/>
                </a:solidFill>
              </a:rPr>
              <a:t>eTCs</a:t>
            </a:r>
            <a:endParaRPr lang="en-US" b="1">
              <a:solidFill>
                <a:schemeClr val="bg1"/>
              </a:solidFill>
            </a:endParaRPr>
          </a:p>
        </p:txBody>
      </p:sp>
      <p:sp>
        <p:nvSpPr>
          <p:cNvPr id="16" name="Rounded Rectangle 29">
            <a:extLst>
              <a:ext uri="{FF2B5EF4-FFF2-40B4-BE49-F238E27FC236}">
                <a16:creationId xmlns:a16="http://schemas.microsoft.com/office/drawing/2014/main" id="{A0D1FC08-222A-ED4C-C5FD-978255C7FA92}"/>
              </a:ext>
            </a:extLst>
          </p:cNvPr>
          <p:cNvSpPr/>
          <p:nvPr/>
        </p:nvSpPr>
        <p:spPr>
          <a:xfrm>
            <a:off x="7005441" y="1008920"/>
            <a:ext cx="5146082" cy="2111825"/>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Integrated Terminal Area Risk</a:t>
            </a:r>
            <a:br>
              <a:rPr lang="en-US" sz="2400" b="1">
                <a:latin typeface="Arial" panose="020B0604020202020204" pitchFamily="34" charset="0"/>
                <a:cs typeface="Arial" panose="020B0604020202020204" pitchFamily="34" charset="0"/>
              </a:rPr>
            </a:br>
            <a:endParaRPr lang="en-US" sz="2400" i="1">
              <a:latin typeface="Arial" panose="020B0604020202020204" pitchFamily="34" charset="0"/>
              <a:cs typeface="Arial" panose="020B0604020202020204" pitchFamily="34" charset="0"/>
            </a:endParaRPr>
          </a:p>
          <a:p>
            <a:r>
              <a:rPr lang="en-US" sz="2400" i="1">
                <a:latin typeface="Arial" panose="020B0604020202020204" pitchFamily="34" charset="0"/>
                <a:cs typeface="Arial" panose="020B0604020202020204" pitchFamily="34" charset="0"/>
              </a:rPr>
              <a:t>Develop and implement a prototype Thrust 5 ISSA capability for terminal area operations.</a:t>
            </a:r>
            <a:endParaRPr lang="en-US"/>
          </a:p>
        </p:txBody>
      </p:sp>
    </p:spTree>
    <p:extLst>
      <p:ext uri="{BB962C8B-B14F-4D97-AF65-F5344CB8AC3E}">
        <p14:creationId xmlns:p14="http://schemas.microsoft.com/office/powerpoint/2010/main" val="2096914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69F1F2AB-4FF5-5143-9C46-F6F215925E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89890" y="2249927"/>
            <a:ext cx="4948972" cy="2783796"/>
          </a:xfrm>
          <a:prstGeom prst="rect">
            <a:avLst/>
          </a:prstGeom>
          <a:effectLst>
            <a:softEdge rad="215900"/>
          </a:effectLst>
        </p:spPr>
      </p:pic>
      <p:sp>
        <p:nvSpPr>
          <p:cNvPr id="2" name="Title 1"/>
          <p:cNvSpPr>
            <a:spLocks noGrp="1"/>
          </p:cNvSpPr>
          <p:nvPr>
            <p:ph type="title"/>
          </p:nvPr>
        </p:nvSpPr>
        <p:spPr>
          <a:xfrm>
            <a:off x="328628" y="28437"/>
            <a:ext cx="9687719" cy="888924"/>
          </a:xfrm>
        </p:spPr>
        <p:txBody>
          <a:bodyPr>
            <a:normAutofit/>
          </a:bodyPr>
          <a:lstStyle/>
          <a:p>
            <a:r>
              <a:rPr lang="en-US" sz="3600" dirty="0">
                <a:solidFill>
                  <a:schemeClr val="tx1"/>
                </a:solidFill>
              </a:rPr>
              <a:t>Proposed SWS Project Research Portfolio</a:t>
            </a:r>
          </a:p>
        </p:txBody>
      </p:sp>
      <p:sp>
        <p:nvSpPr>
          <p:cNvPr id="7" name="Rectangle 1">
            <a:extLst>
              <a:ext uri="{FF2B5EF4-FFF2-40B4-BE49-F238E27FC236}">
                <a16:creationId xmlns:a16="http://schemas.microsoft.com/office/drawing/2014/main" id="{6AC008A1-12C7-3741-8F10-951905254EF6}"/>
              </a:ext>
            </a:extLst>
          </p:cNvPr>
          <p:cNvSpPr>
            <a:spLocks noChangeArrowheads="1"/>
          </p:cNvSpPr>
          <p:nvPr/>
        </p:nvSpPr>
        <p:spPr bwMode="auto">
          <a:xfrm>
            <a:off x="-742654" y="7939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 b="0" i="0" u="none" strike="noStrike" cap="none" normalizeH="0" baseline="0">
                <a:ln>
                  <a:noFill/>
                </a:ln>
                <a:solidFill>
                  <a:schemeClr val="tx1"/>
                </a:solidFill>
                <a:effectLst/>
                <a:latin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Chord 29">
            <a:extLst>
              <a:ext uri="{FF2B5EF4-FFF2-40B4-BE49-F238E27FC236}">
                <a16:creationId xmlns:a16="http://schemas.microsoft.com/office/drawing/2014/main" id="{F536F59C-0282-3244-9788-092ABC396CB5}"/>
              </a:ext>
            </a:extLst>
          </p:cNvPr>
          <p:cNvSpPr/>
          <p:nvPr/>
        </p:nvSpPr>
        <p:spPr>
          <a:xfrm rot="13063534">
            <a:off x="5360599" y="2240762"/>
            <a:ext cx="3552983" cy="3340979"/>
          </a:xfrm>
          <a:prstGeom prst="chord">
            <a:avLst>
              <a:gd name="adj1" fmla="val 3260332"/>
              <a:gd name="adj2" fmla="val 13911999"/>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a:extLst>
              <a:ext uri="{FF2B5EF4-FFF2-40B4-BE49-F238E27FC236}">
                <a16:creationId xmlns:a16="http://schemas.microsoft.com/office/drawing/2014/main" id="{39FCB558-DCC6-5343-8D57-09D0A77B27A0}"/>
              </a:ext>
            </a:extLst>
          </p:cNvPr>
          <p:cNvSpPr/>
          <p:nvPr/>
        </p:nvSpPr>
        <p:spPr>
          <a:xfrm>
            <a:off x="375708" y="4223520"/>
            <a:ext cx="6846935" cy="1850949"/>
          </a:xfrm>
          <a:prstGeom prst="rightArrow">
            <a:avLst>
              <a:gd name="adj1" fmla="val 51785"/>
              <a:gd name="adj2" fmla="val 0"/>
            </a:avLst>
          </a:prstGeom>
          <a:solidFill>
            <a:schemeClr val="accent1">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F61ACFA-7B1A-554C-A902-55C9E91DC320}"/>
              </a:ext>
            </a:extLst>
          </p:cNvPr>
          <p:cNvSpPr txBox="1"/>
          <p:nvPr/>
        </p:nvSpPr>
        <p:spPr>
          <a:xfrm>
            <a:off x="473634" y="3700454"/>
            <a:ext cx="1455591" cy="400110"/>
          </a:xfrm>
          <a:prstGeom prst="rect">
            <a:avLst/>
          </a:prstGeom>
          <a:noFill/>
        </p:spPr>
        <p:txBody>
          <a:bodyPr wrap="none" rtlCol="0">
            <a:spAutoFit/>
          </a:bodyPr>
          <a:lstStyle/>
          <a:p>
            <a:r>
              <a:rPr lang="en-US" sz="2000" b="1">
                <a:solidFill>
                  <a:schemeClr val="tx1">
                    <a:alpha val="25000"/>
                  </a:schemeClr>
                </a:solidFill>
              </a:rPr>
              <a:t>Current Day</a:t>
            </a:r>
          </a:p>
        </p:txBody>
      </p:sp>
      <p:sp>
        <p:nvSpPr>
          <p:cNvPr id="24" name="Right Arrow 23">
            <a:extLst>
              <a:ext uri="{FF2B5EF4-FFF2-40B4-BE49-F238E27FC236}">
                <a16:creationId xmlns:a16="http://schemas.microsoft.com/office/drawing/2014/main" id="{6F6C3389-6073-774D-9F39-753D4A0C1BE1}"/>
              </a:ext>
            </a:extLst>
          </p:cNvPr>
          <p:cNvSpPr/>
          <p:nvPr/>
        </p:nvSpPr>
        <p:spPr>
          <a:xfrm>
            <a:off x="375708" y="1757001"/>
            <a:ext cx="6846935" cy="1850949"/>
          </a:xfrm>
          <a:prstGeom prst="rightArrow">
            <a:avLst>
              <a:gd name="adj1" fmla="val 51785"/>
              <a:gd name="adj2" fmla="val 0"/>
            </a:avLst>
          </a:prstGeom>
          <a:solidFill>
            <a:schemeClr val="accent1">
              <a:lumMod val="60000"/>
              <a:lumOff val="4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A5A5C58-5B65-D045-8935-3C60919B2912}"/>
              </a:ext>
            </a:extLst>
          </p:cNvPr>
          <p:cNvSpPr txBox="1"/>
          <p:nvPr/>
        </p:nvSpPr>
        <p:spPr>
          <a:xfrm>
            <a:off x="3424781" y="3686051"/>
            <a:ext cx="1457771" cy="400110"/>
          </a:xfrm>
          <a:prstGeom prst="rect">
            <a:avLst/>
          </a:prstGeom>
          <a:noFill/>
        </p:spPr>
        <p:txBody>
          <a:bodyPr wrap="none" rtlCol="0">
            <a:spAutoFit/>
          </a:bodyPr>
          <a:lstStyle/>
          <a:p>
            <a:r>
              <a:rPr lang="en-US" sz="2000" b="1">
                <a:solidFill>
                  <a:schemeClr val="tx1">
                    <a:alpha val="25000"/>
                  </a:schemeClr>
                </a:solidFill>
              </a:rPr>
              <a:t>Near Future</a:t>
            </a:r>
          </a:p>
        </p:txBody>
      </p:sp>
      <p:sp>
        <p:nvSpPr>
          <p:cNvPr id="27" name="TextBox 26">
            <a:extLst>
              <a:ext uri="{FF2B5EF4-FFF2-40B4-BE49-F238E27FC236}">
                <a16:creationId xmlns:a16="http://schemas.microsoft.com/office/drawing/2014/main" id="{18DF7D17-2838-984D-AC99-519148AEDB25}"/>
              </a:ext>
            </a:extLst>
          </p:cNvPr>
          <p:cNvSpPr txBox="1"/>
          <p:nvPr/>
        </p:nvSpPr>
        <p:spPr>
          <a:xfrm>
            <a:off x="1478374" y="1390000"/>
            <a:ext cx="3729739" cy="461665"/>
          </a:xfrm>
          <a:prstGeom prst="rect">
            <a:avLst/>
          </a:prstGeom>
          <a:noFill/>
        </p:spPr>
        <p:txBody>
          <a:bodyPr wrap="none" rtlCol="0">
            <a:spAutoFit/>
          </a:bodyPr>
          <a:lstStyle/>
          <a:p>
            <a:r>
              <a:rPr lang="en-US" sz="2400">
                <a:latin typeface="+mj-lt"/>
              </a:rPr>
              <a:t>Operational Safety (Thrust 5)</a:t>
            </a:r>
          </a:p>
        </p:txBody>
      </p:sp>
      <p:sp>
        <p:nvSpPr>
          <p:cNvPr id="28" name="TextBox 27">
            <a:extLst>
              <a:ext uri="{FF2B5EF4-FFF2-40B4-BE49-F238E27FC236}">
                <a16:creationId xmlns:a16="http://schemas.microsoft.com/office/drawing/2014/main" id="{F2F5B2D0-7849-0F43-B53F-682840CCEC8F}"/>
              </a:ext>
            </a:extLst>
          </p:cNvPr>
          <p:cNvSpPr txBox="1"/>
          <p:nvPr/>
        </p:nvSpPr>
        <p:spPr>
          <a:xfrm>
            <a:off x="1677513" y="5994093"/>
            <a:ext cx="3103991" cy="461665"/>
          </a:xfrm>
          <a:prstGeom prst="rect">
            <a:avLst/>
          </a:prstGeom>
          <a:noFill/>
        </p:spPr>
        <p:txBody>
          <a:bodyPr wrap="none" rtlCol="0">
            <a:spAutoFit/>
          </a:bodyPr>
          <a:lstStyle/>
          <a:p>
            <a:r>
              <a:rPr lang="en-US" sz="2400">
                <a:latin typeface="+mj-lt"/>
              </a:rPr>
              <a:t>Design Safety (Thrust 6)</a:t>
            </a:r>
          </a:p>
        </p:txBody>
      </p:sp>
      <p:sp>
        <p:nvSpPr>
          <p:cNvPr id="5" name="Rounded Rectangle 4">
            <a:extLst>
              <a:ext uri="{FF2B5EF4-FFF2-40B4-BE49-F238E27FC236}">
                <a16:creationId xmlns:a16="http://schemas.microsoft.com/office/drawing/2014/main" id="{13BCEABE-6D4F-0641-B487-B19482EF6A7E}"/>
              </a:ext>
            </a:extLst>
          </p:cNvPr>
          <p:cNvSpPr/>
          <p:nvPr/>
        </p:nvSpPr>
        <p:spPr>
          <a:xfrm>
            <a:off x="872845" y="1963566"/>
            <a:ext cx="2050414" cy="1505501"/>
          </a:xfrm>
          <a:prstGeom prst="roundRect">
            <a:avLst/>
          </a:prstGeom>
          <a:solidFill>
            <a:schemeClr val="accent5">
              <a:lumMod val="7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C80E110A-C4BC-3D4C-A56D-8F71DD91B427}"/>
              </a:ext>
            </a:extLst>
          </p:cNvPr>
          <p:cNvSpPr txBox="1"/>
          <p:nvPr/>
        </p:nvSpPr>
        <p:spPr>
          <a:xfrm>
            <a:off x="998511" y="2270844"/>
            <a:ext cx="1818295" cy="923330"/>
          </a:xfrm>
          <a:prstGeom prst="rect">
            <a:avLst/>
          </a:prstGeom>
          <a:noFill/>
          <a:effectLst/>
        </p:spPr>
        <p:txBody>
          <a:bodyPr wrap="square" rtlCol="0">
            <a:spAutoFit/>
          </a:bodyPr>
          <a:lstStyle/>
          <a:p>
            <a:pPr algn="ctr"/>
            <a:r>
              <a:rPr lang="en-US" b="1" dirty="0">
                <a:solidFill>
                  <a:schemeClr val="accent1">
                    <a:lumMod val="60000"/>
                    <a:lumOff val="40000"/>
                  </a:schemeClr>
                </a:solidFill>
                <a:cs typeface="Arial" panose="020B0604020202020204" pitchFamily="34" charset="0"/>
              </a:rPr>
              <a:t>TC-1: </a:t>
            </a:r>
            <a:r>
              <a:rPr lang="en-US" b="1" i="1" dirty="0">
                <a:solidFill>
                  <a:schemeClr val="accent1">
                    <a:lumMod val="60000"/>
                    <a:lumOff val="40000"/>
                  </a:schemeClr>
                </a:solidFill>
                <a:cs typeface="Arial" panose="020B0604020202020204" pitchFamily="34" charset="0"/>
              </a:rPr>
              <a:t>Predictive Terminal Area Risk Assessment</a:t>
            </a:r>
          </a:p>
        </p:txBody>
      </p:sp>
      <p:sp>
        <p:nvSpPr>
          <p:cNvPr id="35" name="Rounded Rectangle 34">
            <a:extLst>
              <a:ext uri="{FF2B5EF4-FFF2-40B4-BE49-F238E27FC236}">
                <a16:creationId xmlns:a16="http://schemas.microsoft.com/office/drawing/2014/main" id="{2C28BB41-326E-154B-89F6-31EDE9179214}"/>
              </a:ext>
            </a:extLst>
          </p:cNvPr>
          <p:cNvSpPr/>
          <p:nvPr/>
        </p:nvSpPr>
        <p:spPr>
          <a:xfrm>
            <a:off x="4470897" y="4389998"/>
            <a:ext cx="2050414" cy="1505500"/>
          </a:xfrm>
          <a:prstGeom prst="roundRect">
            <a:avLst/>
          </a:prstGeom>
          <a:solidFill>
            <a:schemeClr val="accent5">
              <a:lumMod val="7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TextBox 36">
            <a:extLst>
              <a:ext uri="{FF2B5EF4-FFF2-40B4-BE49-F238E27FC236}">
                <a16:creationId xmlns:a16="http://schemas.microsoft.com/office/drawing/2014/main" id="{0ABA4CA4-9C37-4B4D-A782-E7A3E7E00D6F}"/>
              </a:ext>
            </a:extLst>
          </p:cNvPr>
          <p:cNvSpPr txBox="1"/>
          <p:nvPr/>
        </p:nvSpPr>
        <p:spPr>
          <a:xfrm>
            <a:off x="4618516" y="4583237"/>
            <a:ext cx="1818295" cy="1200330"/>
          </a:xfrm>
          <a:prstGeom prst="rect">
            <a:avLst/>
          </a:prstGeom>
          <a:noFill/>
          <a:effectLst/>
        </p:spPr>
        <p:txBody>
          <a:bodyPr wrap="square" rtlCol="0">
            <a:spAutoFit/>
          </a:bodyPr>
          <a:lstStyle/>
          <a:p>
            <a:pPr algn="ctr"/>
            <a:r>
              <a:rPr lang="en-US" b="1">
                <a:solidFill>
                  <a:schemeClr val="bg1"/>
                </a:solidFill>
                <a:cs typeface="Arial" panose="020B0604020202020204" pitchFamily="34" charset="0"/>
              </a:rPr>
              <a:t>TC-4: </a:t>
            </a:r>
            <a:r>
              <a:rPr lang="en-US" b="1" i="1">
                <a:solidFill>
                  <a:schemeClr val="bg1"/>
                </a:solidFill>
                <a:cs typeface="Arial" panose="020B0604020202020204" pitchFamily="34" charset="0"/>
              </a:rPr>
              <a:t>Complex Autonomous Systems </a:t>
            </a:r>
            <a:br>
              <a:rPr lang="en-US" b="1" i="1">
                <a:solidFill>
                  <a:schemeClr val="bg1"/>
                </a:solidFill>
                <a:cs typeface="Arial" panose="020B0604020202020204" pitchFamily="34" charset="0"/>
              </a:rPr>
            </a:br>
            <a:r>
              <a:rPr lang="en-US" b="1" i="1">
                <a:solidFill>
                  <a:schemeClr val="bg1"/>
                </a:solidFill>
                <a:cs typeface="Arial" panose="020B0604020202020204" pitchFamily="34" charset="0"/>
              </a:rPr>
              <a:t>Assurance</a:t>
            </a:r>
          </a:p>
        </p:txBody>
      </p:sp>
      <p:sp>
        <p:nvSpPr>
          <p:cNvPr id="39" name="Rounded Rectangle 38">
            <a:extLst>
              <a:ext uri="{FF2B5EF4-FFF2-40B4-BE49-F238E27FC236}">
                <a16:creationId xmlns:a16="http://schemas.microsoft.com/office/drawing/2014/main" id="{328CD35D-2307-AB40-BD19-0F9049207B9E}"/>
              </a:ext>
            </a:extLst>
          </p:cNvPr>
          <p:cNvSpPr/>
          <p:nvPr/>
        </p:nvSpPr>
        <p:spPr>
          <a:xfrm>
            <a:off x="874483" y="4365432"/>
            <a:ext cx="2050414" cy="1505501"/>
          </a:xfrm>
          <a:prstGeom prst="roundRect">
            <a:avLst/>
          </a:prstGeom>
          <a:solidFill>
            <a:schemeClr val="accent5">
              <a:lumMod val="7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TextBox 39">
            <a:extLst>
              <a:ext uri="{FF2B5EF4-FFF2-40B4-BE49-F238E27FC236}">
                <a16:creationId xmlns:a16="http://schemas.microsoft.com/office/drawing/2014/main" id="{32B7FC56-976B-7E46-BD13-24FBDE909046}"/>
              </a:ext>
            </a:extLst>
          </p:cNvPr>
          <p:cNvSpPr txBox="1"/>
          <p:nvPr/>
        </p:nvSpPr>
        <p:spPr>
          <a:xfrm>
            <a:off x="988351" y="4660968"/>
            <a:ext cx="1818295" cy="923329"/>
          </a:xfrm>
          <a:prstGeom prst="rect">
            <a:avLst/>
          </a:prstGeom>
          <a:noFill/>
          <a:effectLst/>
        </p:spPr>
        <p:txBody>
          <a:bodyPr wrap="square" rtlCol="0">
            <a:spAutoFit/>
          </a:bodyPr>
          <a:lstStyle/>
          <a:p>
            <a:pPr algn="ctr"/>
            <a:r>
              <a:rPr lang="en-US" b="1" dirty="0">
                <a:solidFill>
                  <a:schemeClr val="accent1">
                    <a:lumMod val="60000"/>
                    <a:lumOff val="40000"/>
                  </a:schemeClr>
                </a:solidFill>
              </a:rPr>
              <a:t>TC-3: </a:t>
            </a:r>
            <a:r>
              <a:rPr lang="en-US" b="1" i="1" dirty="0">
                <a:solidFill>
                  <a:schemeClr val="accent1">
                    <a:lumMod val="60000"/>
                    <a:lumOff val="40000"/>
                  </a:schemeClr>
                </a:solidFill>
              </a:rPr>
              <a:t>V&amp;V for Commercial Operations</a:t>
            </a:r>
          </a:p>
        </p:txBody>
      </p:sp>
      <p:sp>
        <p:nvSpPr>
          <p:cNvPr id="42" name="Rounded Rectangle 41">
            <a:extLst>
              <a:ext uri="{FF2B5EF4-FFF2-40B4-BE49-F238E27FC236}">
                <a16:creationId xmlns:a16="http://schemas.microsoft.com/office/drawing/2014/main" id="{ED33923A-54F0-7845-B0DD-D413DEF9DACF}"/>
              </a:ext>
            </a:extLst>
          </p:cNvPr>
          <p:cNvSpPr/>
          <p:nvPr/>
        </p:nvSpPr>
        <p:spPr>
          <a:xfrm>
            <a:off x="4470282" y="1953003"/>
            <a:ext cx="2050414" cy="1505500"/>
          </a:xfrm>
          <a:prstGeom prst="roundRect">
            <a:avLst/>
          </a:prstGeom>
          <a:solidFill>
            <a:schemeClr val="accent5">
              <a:lumMod val="7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3" name="TextBox 42">
            <a:extLst>
              <a:ext uri="{FF2B5EF4-FFF2-40B4-BE49-F238E27FC236}">
                <a16:creationId xmlns:a16="http://schemas.microsoft.com/office/drawing/2014/main" id="{0B28DCF6-7C6E-2B4A-AFBB-3389D5B10D8F}"/>
              </a:ext>
            </a:extLst>
          </p:cNvPr>
          <p:cNvSpPr txBox="1"/>
          <p:nvPr/>
        </p:nvSpPr>
        <p:spPr>
          <a:xfrm>
            <a:off x="4603620" y="2097561"/>
            <a:ext cx="1818295" cy="1200329"/>
          </a:xfrm>
          <a:prstGeom prst="rect">
            <a:avLst/>
          </a:prstGeom>
          <a:noFill/>
          <a:effectLst/>
        </p:spPr>
        <p:txBody>
          <a:bodyPr wrap="square" rtlCol="0">
            <a:spAutoFit/>
          </a:bodyPr>
          <a:lstStyle/>
          <a:p>
            <a:pPr algn="ctr"/>
            <a:r>
              <a:rPr lang="en-US" b="1">
                <a:solidFill>
                  <a:schemeClr val="bg1"/>
                </a:solidFill>
              </a:rPr>
              <a:t>TC-2: </a:t>
            </a:r>
            <a:r>
              <a:rPr lang="en-US" b="1" i="1">
                <a:solidFill>
                  <a:schemeClr val="bg1"/>
                </a:solidFill>
              </a:rPr>
              <a:t>IASMS SFC Development for Emerging Operations</a:t>
            </a:r>
          </a:p>
        </p:txBody>
      </p:sp>
      <p:sp>
        <p:nvSpPr>
          <p:cNvPr id="32" name="Right Arrow 31">
            <a:extLst>
              <a:ext uri="{FF2B5EF4-FFF2-40B4-BE49-F238E27FC236}">
                <a16:creationId xmlns:a16="http://schemas.microsoft.com/office/drawing/2014/main" id="{CAD36937-0B70-C94C-888A-35C773443113}"/>
              </a:ext>
            </a:extLst>
          </p:cNvPr>
          <p:cNvSpPr/>
          <p:nvPr/>
        </p:nvSpPr>
        <p:spPr>
          <a:xfrm>
            <a:off x="9179794" y="3046478"/>
            <a:ext cx="1406042" cy="1679257"/>
          </a:xfrm>
          <a:prstGeom prst="rightArrow">
            <a:avLst/>
          </a:prstGeom>
          <a:solidFill>
            <a:schemeClr val="accent5">
              <a:lumMod val="60000"/>
              <a:lumOff val="4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31" name="Oval 30">
            <a:extLst>
              <a:ext uri="{FF2B5EF4-FFF2-40B4-BE49-F238E27FC236}">
                <a16:creationId xmlns:a16="http://schemas.microsoft.com/office/drawing/2014/main" id="{4F15496A-792D-DF40-919D-416988147379}"/>
              </a:ext>
            </a:extLst>
          </p:cNvPr>
          <p:cNvSpPr/>
          <p:nvPr/>
        </p:nvSpPr>
        <p:spPr>
          <a:xfrm>
            <a:off x="6513234" y="3155469"/>
            <a:ext cx="1521768" cy="15055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CD03211-B75F-FC8E-B3F3-B9A7EC11950B}"/>
              </a:ext>
            </a:extLst>
          </p:cNvPr>
          <p:cNvGrpSpPr/>
          <p:nvPr/>
        </p:nvGrpSpPr>
        <p:grpSpPr>
          <a:xfrm>
            <a:off x="7700825" y="3133356"/>
            <a:ext cx="2032327" cy="1505500"/>
            <a:chOff x="7381840" y="3133356"/>
            <a:chExt cx="2032327" cy="1505500"/>
          </a:xfrm>
        </p:grpSpPr>
        <p:sp>
          <p:nvSpPr>
            <p:cNvPr id="41" name="Rounded Rectangle 40">
              <a:extLst>
                <a:ext uri="{FF2B5EF4-FFF2-40B4-BE49-F238E27FC236}">
                  <a16:creationId xmlns:a16="http://schemas.microsoft.com/office/drawing/2014/main" id="{3736640F-2E6D-BA43-9D1E-8460D624B0D9}"/>
                </a:ext>
              </a:extLst>
            </p:cNvPr>
            <p:cNvSpPr/>
            <p:nvPr/>
          </p:nvSpPr>
          <p:spPr>
            <a:xfrm>
              <a:off x="7381840" y="3133356"/>
              <a:ext cx="2011680" cy="1505500"/>
            </a:xfrm>
            <a:prstGeom prst="roundRect">
              <a:avLst/>
            </a:prstGeom>
            <a:solidFill>
              <a:schemeClr val="accent5">
                <a:lumMod val="7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5" name="TextBox 44">
              <a:extLst>
                <a:ext uri="{FF2B5EF4-FFF2-40B4-BE49-F238E27FC236}">
                  <a16:creationId xmlns:a16="http://schemas.microsoft.com/office/drawing/2014/main" id="{BFA00AC3-58FD-CB44-932B-6C5A757DE800}"/>
                </a:ext>
              </a:extLst>
            </p:cNvPr>
            <p:cNvSpPr txBox="1"/>
            <p:nvPr/>
          </p:nvSpPr>
          <p:spPr>
            <a:xfrm>
              <a:off x="7385936" y="3255653"/>
              <a:ext cx="2028231" cy="1200329"/>
            </a:xfrm>
            <a:prstGeom prst="rect">
              <a:avLst/>
            </a:prstGeom>
            <a:noFill/>
            <a:ln w="28575">
              <a:noFill/>
            </a:ln>
            <a:effectLst/>
          </p:spPr>
          <p:txBody>
            <a:bodyPr wrap="square" rtlCol="0">
              <a:spAutoFit/>
            </a:bodyPr>
            <a:lstStyle/>
            <a:p>
              <a:pPr algn="ctr"/>
              <a:r>
                <a:rPr lang="en-US" b="1">
                  <a:solidFill>
                    <a:schemeClr val="bg1"/>
                  </a:solidFill>
                  <a:cs typeface="Arial" panose="020B0604020202020204" pitchFamily="34" charset="0"/>
                </a:rPr>
                <a:t>TC-5: Safety Demonstrator Series for Operational IASMS</a:t>
              </a:r>
            </a:p>
          </p:txBody>
        </p:sp>
      </p:grpSp>
      <p:sp>
        <p:nvSpPr>
          <p:cNvPr id="10" name="Right Arrow 46">
            <a:extLst>
              <a:ext uri="{FF2B5EF4-FFF2-40B4-BE49-F238E27FC236}">
                <a16:creationId xmlns:a16="http://schemas.microsoft.com/office/drawing/2014/main" id="{0A391809-3350-DBAF-F010-F3F64095810C}"/>
              </a:ext>
            </a:extLst>
          </p:cNvPr>
          <p:cNvSpPr/>
          <p:nvPr/>
        </p:nvSpPr>
        <p:spPr>
          <a:xfrm>
            <a:off x="4612747" y="3108020"/>
            <a:ext cx="3247221" cy="1679257"/>
          </a:xfrm>
          <a:prstGeom prst="rightArrow">
            <a:avLst/>
          </a:prstGeom>
          <a:solidFill>
            <a:schemeClr val="accent1">
              <a:lumMod val="60000"/>
              <a:lumOff val="4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 name="Rounded Rectangle 32">
            <a:extLst>
              <a:ext uri="{FF2B5EF4-FFF2-40B4-BE49-F238E27FC236}">
                <a16:creationId xmlns:a16="http://schemas.microsoft.com/office/drawing/2014/main" id="{C807B5AB-4781-F736-6C96-3EE770C6C907}"/>
              </a:ext>
            </a:extLst>
          </p:cNvPr>
          <p:cNvSpPr/>
          <p:nvPr/>
        </p:nvSpPr>
        <p:spPr>
          <a:xfrm>
            <a:off x="2591788" y="3132264"/>
            <a:ext cx="2191524" cy="1505500"/>
          </a:xfrm>
          <a:prstGeom prst="roundRect">
            <a:avLst/>
          </a:prstGeom>
          <a:solidFill>
            <a:schemeClr val="accent5">
              <a:lumMod val="50000"/>
            </a:schemeClr>
          </a:solid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cs typeface="Arial" panose="020B0604020202020204" pitchFamily="34" charset="0"/>
              </a:rPr>
              <a:t>Emerging TC: </a:t>
            </a:r>
            <a:r>
              <a:rPr lang="en-US" b="1" i="1">
                <a:solidFill>
                  <a:schemeClr val="bg1"/>
                </a:solidFill>
                <a:cs typeface="Arial" panose="020B0604020202020204" pitchFamily="34" charset="0"/>
              </a:rPr>
              <a:t>IASMS for Traditional Commercial Air Operations</a:t>
            </a:r>
          </a:p>
        </p:txBody>
      </p:sp>
      <p:sp>
        <p:nvSpPr>
          <p:cNvPr id="11" name="TextBox 10">
            <a:extLst>
              <a:ext uri="{FF2B5EF4-FFF2-40B4-BE49-F238E27FC236}">
                <a16:creationId xmlns:a16="http://schemas.microsoft.com/office/drawing/2014/main" id="{BCAC4605-FE4E-C331-3D93-97002A2EC4C6}"/>
              </a:ext>
            </a:extLst>
          </p:cNvPr>
          <p:cNvSpPr txBox="1"/>
          <p:nvPr/>
        </p:nvSpPr>
        <p:spPr>
          <a:xfrm>
            <a:off x="9758088" y="4882903"/>
            <a:ext cx="2277483" cy="830997"/>
          </a:xfrm>
          <a:prstGeom prst="rect">
            <a:avLst/>
          </a:prstGeom>
          <a:noFill/>
        </p:spPr>
        <p:txBody>
          <a:bodyPr wrap="none" rtlCol="0">
            <a:spAutoFit/>
          </a:bodyPr>
          <a:lstStyle/>
          <a:p>
            <a:pPr algn="ctr"/>
            <a:r>
              <a:rPr lang="en-US" sz="2400" b="1" dirty="0">
                <a:solidFill>
                  <a:schemeClr val="tx1">
                    <a:alpha val="25000"/>
                  </a:schemeClr>
                </a:solidFill>
                <a:latin typeface="+mj-lt"/>
              </a:rPr>
              <a:t>Transformed NAS</a:t>
            </a:r>
          </a:p>
          <a:p>
            <a:pPr algn="ctr"/>
            <a:r>
              <a:rPr lang="en-US" sz="2400" b="1" dirty="0">
                <a:solidFill>
                  <a:schemeClr val="tx1">
                    <a:alpha val="25000"/>
                  </a:schemeClr>
                </a:solidFill>
                <a:latin typeface="+mj-lt"/>
              </a:rPr>
              <a:t>with IASMS</a:t>
            </a:r>
          </a:p>
        </p:txBody>
      </p:sp>
      <p:sp>
        <p:nvSpPr>
          <p:cNvPr id="34" name="Slide Number Placeholder 2">
            <a:extLst>
              <a:ext uri="{FF2B5EF4-FFF2-40B4-BE49-F238E27FC236}">
                <a16:creationId xmlns:a16="http://schemas.microsoft.com/office/drawing/2014/main" id="{A35C3187-BBFD-41A9-A7F4-E381F91F4279}"/>
              </a:ext>
            </a:extLst>
          </p:cNvPr>
          <p:cNvSpPr txBox="1">
            <a:spLocks/>
          </p:cNvSpPr>
          <p:nvPr/>
        </p:nvSpPr>
        <p:spPr>
          <a:xfrm>
            <a:off x="9436225" y="649751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F721D84-F6D2-3543-9891-5E083154C075}" type="slidenum">
              <a:rPr kumimoji="0" lang="en-US" sz="1200" b="0" i="0" u="none" strike="noStrike" kern="1200" cap="none" spc="0" normalizeH="0" baseline="0" noProof="0" smtClean="0">
                <a:ln>
                  <a:noFill/>
                </a:ln>
                <a:solidFill>
                  <a:prstClr val="white">
                    <a:lumMod val="6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210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731D3-4F9B-4E49-93EC-8A9D81E71997}"/>
              </a:ext>
            </a:extLst>
          </p:cNvPr>
          <p:cNvSpPr>
            <a:spLocks noGrp="1"/>
          </p:cNvSpPr>
          <p:nvPr>
            <p:ph type="title"/>
          </p:nvPr>
        </p:nvSpPr>
        <p:spPr>
          <a:xfrm>
            <a:off x="409074" y="45893"/>
            <a:ext cx="11237495" cy="855809"/>
          </a:xfrm>
        </p:spPr>
        <p:txBody>
          <a:bodyPr/>
          <a:lstStyle/>
          <a:p>
            <a:r>
              <a:rPr lang="en-US" dirty="0"/>
              <a:t>The TC-1 Team</a:t>
            </a:r>
          </a:p>
        </p:txBody>
      </p:sp>
      <p:sp>
        <p:nvSpPr>
          <p:cNvPr id="3" name="Slide Number Placeholder 2">
            <a:extLst>
              <a:ext uri="{FF2B5EF4-FFF2-40B4-BE49-F238E27FC236}">
                <a16:creationId xmlns:a16="http://schemas.microsoft.com/office/drawing/2014/main" id="{764DDFA1-E759-DC4B-BF77-D2C32AE94BFE}"/>
              </a:ext>
            </a:extLst>
          </p:cNvPr>
          <p:cNvSpPr>
            <a:spLocks noGrp="1"/>
          </p:cNvSpPr>
          <p:nvPr>
            <p:ph type="sldNum" sz="quarter" idx="12"/>
          </p:nvPr>
        </p:nvSpPr>
        <p:spPr/>
        <p:txBody>
          <a:bodyPr/>
          <a:lstStyle/>
          <a:p>
            <a:fld id="{4F721D84-F6D2-3543-9891-5E083154C075}" type="slidenum">
              <a:rPr lang="en-US" smtClean="0"/>
              <a:t>33</a:t>
            </a:fld>
            <a:endParaRPr lang="en-US"/>
          </a:p>
        </p:txBody>
      </p:sp>
      <p:sp>
        <p:nvSpPr>
          <p:cNvPr id="4" name="Rectangle 3">
            <a:extLst>
              <a:ext uri="{FF2B5EF4-FFF2-40B4-BE49-F238E27FC236}">
                <a16:creationId xmlns:a16="http://schemas.microsoft.com/office/drawing/2014/main" id="{EA64997D-02FE-6344-AB96-98C640818A4A}"/>
              </a:ext>
            </a:extLst>
          </p:cNvPr>
          <p:cNvSpPr/>
          <p:nvPr/>
        </p:nvSpPr>
        <p:spPr>
          <a:xfrm>
            <a:off x="409074" y="1484415"/>
            <a:ext cx="11430625" cy="4226897"/>
          </a:xfrm>
          <a:prstGeom prst="rect">
            <a:avLst/>
          </a:prstGeom>
        </p:spPr>
        <p:txBody>
          <a:bodyPr wrap="square" lIns="91440" tIns="45720" rIns="91440" bIns="45720" numCol="3" spcCol="640080" anchor="t">
            <a:noAutofit/>
          </a:bodyPr>
          <a:lstStyle/>
          <a:p>
            <a:pPr marL="0" lvl="2">
              <a:spcAft>
                <a:spcPts val="600"/>
              </a:spcAft>
            </a:pPr>
            <a:r>
              <a:rPr lang="en-US" sz="2800" dirty="0">
                <a:latin typeface="Arial"/>
                <a:cs typeface="Arial"/>
              </a:rPr>
              <a:t>Lucia </a:t>
            </a:r>
            <a:r>
              <a:rPr lang="en-US" sz="2800" dirty="0" err="1">
                <a:latin typeface="Arial"/>
                <a:cs typeface="Arial"/>
              </a:rPr>
              <a:t>Arsinescu</a:t>
            </a:r>
            <a:endParaRPr lang="en-US" sz="2800" dirty="0">
              <a:latin typeface="Arial"/>
              <a:cs typeface="Arial"/>
            </a:endParaRPr>
          </a:p>
          <a:p>
            <a:pPr marL="0" lvl="2">
              <a:spcAft>
                <a:spcPts val="600"/>
              </a:spcAft>
            </a:pPr>
            <a:r>
              <a:rPr lang="en-US" sz="2800" dirty="0">
                <a:latin typeface="Arial"/>
                <a:cs typeface="Arial"/>
              </a:rPr>
              <a:t>Ata Akbari </a:t>
            </a:r>
            <a:r>
              <a:rPr lang="en-US" sz="2800" dirty="0" err="1">
                <a:latin typeface="Arial"/>
                <a:cs typeface="Arial"/>
              </a:rPr>
              <a:t>Asanjan</a:t>
            </a:r>
            <a:endParaRPr lang="en-US" sz="2800" dirty="0">
              <a:latin typeface="Arial"/>
              <a:cs typeface="Arial"/>
            </a:endParaRPr>
          </a:p>
          <a:p>
            <a:pPr marL="0" lvl="2">
              <a:spcAft>
                <a:spcPts val="600"/>
              </a:spcAft>
            </a:pPr>
            <a:r>
              <a:rPr lang="en-US" sz="2800" dirty="0">
                <a:latin typeface="Arial"/>
                <a:cs typeface="Arial"/>
              </a:rPr>
              <a:t>Ilya </a:t>
            </a:r>
            <a:r>
              <a:rPr lang="en-US" sz="2800" dirty="0" err="1">
                <a:latin typeface="Arial"/>
                <a:cs typeface="Arial"/>
              </a:rPr>
              <a:t>Avrekh</a:t>
            </a:r>
            <a:endParaRPr lang="en-US" sz="2800" dirty="0">
              <a:latin typeface="Arial"/>
              <a:cs typeface="Arial"/>
            </a:endParaRPr>
          </a:p>
          <a:p>
            <a:pPr marL="0" lvl="2">
              <a:spcAft>
                <a:spcPts val="600"/>
              </a:spcAft>
            </a:pPr>
            <a:r>
              <a:rPr lang="en-US" sz="2800" dirty="0">
                <a:latin typeface="Arial"/>
                <a:cs typeface="Arial"/>
              </a:rPr>
              <a:t>Nick Bathurst</a:t>
            </a:r>
          </a:p>
          <a:p>
            <a:pPr marL="0" lvl="2">
              <a:spcAft>
                <a:spcPts val="600"/>
              </a:spcAft>
            </a:pPr>
            <a:r>
              <a:rPr lang="en-US" sz="2800" dirty="0">
                <a:latin typeface="Arial"/>
                <a:cs typeface="Arial"/>
              </a:rPr>
              <a:t>Nathan Feick</a:t>
            </a:r>
          </a:p>
          <a:p>
            <a:pPr marL="0" lvl="2">
              <a:spcAft>
                <a:spcPts val="600"/>
              </a:spcAft>
            </a:pPr>
            <a:r>
              <a:rPr lang="en-US" sz="2800" dirty="0">
                <a:latin typeface="Arial"/>
                <a:cs typeface="Arial"/>
              </a:rPr>
              <a:t>Erin Flynn-Evans</a:t>
            </a:r>
          </a:p>
          <a:p>
            <a:pPr marL="0" lvl="2">
              <a:spcAft>
                <a:spcPts val="600"/>
              </a:spcAft>
            </a:pPr>
            <a:r>
              <a:rPr lang="en-US" sz="2800" dirty="0">
                <a:latin typeface="Arial"/>
                <a:cs typeface="Arial"/>
              </a:rPr>
              <a:t>Kevin Gregory</a:t>
            </a:r>
          </a:p>
          <a:p>
            <a:pPr marL="0" lvl="2">
              <a:spcAft>
                <a:spcPts val="600"/>
              </a:spcAft>
            </a:pPr>
            <a:r>
              <a:rPr lang="en-US" sz="2800" dirty="0" err="1">
                <a:latin typeface="Arial"/>
                <a:cs typeface="Arial"/>
              </a:rPr>
              <a:t>Bita</a:t>
            </a:r>
            <a:r>
              <a:rPr lang="en-US" sz="2800" dirty="0">
                <a:latin typeface="Arial"/>
                <a:cs typeface="Arial"/>
              </a:rPr>
              <a:t> </a:t>
            </a:r>
            <a:r>
              <a:rPr lang="en-US" sz="2800" dirty="0" err="1">
                <a:latin typeface="Arial"/>
                <a:cs typeface="Arial"/>
              </a:rPr>
              <a:t>Hasheminezhad</a:t>
            </a:r>
            <a:endParaRPr lang="en-US" sz="2800" dirty="0">
              <a:latin typeface="Arial"/>
              <a:cs typeface="Arial"/>
            </a:endParaRPr>
          </a:p>
          <a:p>
            <a:pPr marL="0" lvl="2">
              <a:spcAft>
                <a:spcPts val="600"/>
              </a:spcAft>
            </a:pPr>
            <a:r>
              <a:rPr lang="en-US" sz="2800" dirty="0">
                <a:latin typeface="Arial"/>
                <a:cs typeface="Arial"/>
              </a:rPr>
              <a:t>Cassie Hilditch</a:t>
            </a:r>
          </a:p>
          <a:p>
            <a:pPr marL="0" lvl="2">
              <a:spcAft>
                <a:spcPts val="600"/>
              </a:spcAft>
            </a:pPr>
            <a:r>
              <a:rPr lang="en-US" sz="2800" dirty="0">
                <a:latin typeface="Arial"/>
                <a:cs typeface="Arial"/>
              </a:rPr>
              <a:t>Jon Holbrook</a:t>
            </a:r>
          </a:p>
          <a:p>
            <a:pPr marL="0" lvl="2">
              <a:spcAft>
                <a:spcPts val="600"/>
              </a:spcAft>
            </a:pPr>
            <a:r>
              <a:rPr lang="en-US" sz="2800" dirty="0">
                <a:latin typeface="Arial"/>
                <a:cs typeface="Arial"/>
              </a:rPr>
              <a:t>Vincent Houston</a:t>
            </a:r>
          </a:p>
          <a:p>
            <a:pPr marL="0">
              <a:spcAft>
                <a:spcPts val="600"/>
              </a:spcAft>
            </a:pPr>
            <a:r>
              <a:rPr lang="en-US" sz="2800" dirty="0">
                <a:latin typeface="Arial"/>
                <a:cs typeface="Arial"/>
              </a:rPr>
              <a:t>David Iverson</a:t>
            </a:r>
            <a:endParaRPr lang="en-US" sz="2800" dirty="0">
              <a:ea typeface="+mn-lt"/>
              <a:cs typeface="+mn-lt"/>
            </a:endParaRPr>
          </a:p>
          <a:p>
            <a:pPr marL="0">
              <a:spcAft>
                <a:spcPts val="600"/>
              </a:spcAft>
            </a:pPr>
            <a:r>
              <a:rPr lang="en-US" sz="2800" dirty="0">
                <a:latin typeface="Arial"/>
                <a:cs typeface="Arial"/>
              </a:rPr>
              <a:t>Daniel </a:t>
            </a:r>
            <a:r>
              <a:rPr lang="en-US" sz="2800" dirty="0" err="1">
                <a:latin typeface="Arial"/>
                <a:cs typeface="Arial"/>
              </a:rPr>
              <a:t>Kiggins</a:t>
            </a:r>
            <a:endParaRPr lang="en-US" sz="2800" dirty="0">
              <a:latin typeface="Arial"/>
              <a:cs typeface="Arial"/>
            </a:endParaRPr>
          </a:p>
          <a:p>
            <a:pPr>
              <a:spcAft>
                <a:spcPts val="600"/>
              </a:spcAft>
            </a:pPr>
            <a:r>
              <a:rPr lang="en-US" sz="2800" dirty="0">
                <a:latin typeface="Arial"/>
                <a:cs typeface="Arial"/>
              </a:rPr>
              <a:t>Crystal Kirkley</a:t>
            </a:r>
            <a:endParaRPr lang="en-US" sz="2800" dirty="0">
              <a:latin typeface="Arial" panose="020B0604020202020204" pitchFamily="34" charset="0"/>
              <a:cs typeface="Arial" panose="020B0604020202020204" pitchFamily="34" charset="0"/>
            </a:endParaRPr>
          </a:p>
          <a:p>
            <a:pPr>
              <a:spcAft>
                <a:spcPts val="600"/>
              </a:spcAft>
            </a:pPr>
            <a:r>
              <a:rPr lang="en-US" sz="2800" dirty="0">
                <a:latin typeface="Arial"/>
                <a:cs typeface="Arial"/>
              </a:rPr>
              <a:t>Paul </a:t>
            </a:r>
            <a:r>
              <a:rPr lang="en-US" sz="2800" dirty="0" err="1">
                <a:latin typeface="Arial"/>
                <a:cs typeface="Arial"/>
              </a:rPr>
              <a:t>Krois</a:t>
            </a:r>
            <a:endParaRPr lang="en-US" sz="2800" dirty="0">
              <a:latin typeface="Arial"/>
              <a:cs typeface="Arial"/>
            </a:endParaRPr>
          </a:p>
          <a:p>
            <a:pPr>
              <a:spcAft>
                <a:spcPts val="600"/>
              </a:spcAft>
            </a:pPr>
            <a:r>
              <a:rPr lang="en-US" sz="2800" dirty="0">
                <a:latin typeface="Arial"/>
                <a:cs typeface="Arial"/>
              </a:rPr>
              <a:t>Bryan Matthews</a:t>
            </a:r>
          </a:p>
          <a:p>
            <a:pPr>
              <a:spcAft>
                <a:spcPts val="600"/>
              </a:spcAft>
            </a:pPr>
            <a:r>
              <a:rPr lang="en-US" sz="2800" dirty="0">
                <a:latin typeface="Arial"/>
                <a:cs typeface="Arial"/>
              </a:rPr>
              <a:t>Milad </a:t>
            </a:r>
            <a:r>
              <a:rPr lang="en-US" sz="2800" dirty="0" err="1">
                <a:latin typeface="Arial"/>
                <a:cs typeface="Arial"/>
              </a:rPr>
              <a:t>Memarzadeh</a:t>
            </a:r>
            <a:endParaRPr lang="en-US" sz="2800" dirty="0">
              <a:latin typeface="Arial"/>
              <a:cs typeface="Arial"/>
            </a:endParaRPr>
          </a:p>
          <a:p>
            <a:pPr>
              <a:spcAft>
                <a:spcPts val="600"/>
              </a:spcAft>
            </a:pPr>
            <a:r>
              <a:rPr lang="en-US" sz="2800" dirty="0">
                <a:latin typeface="Arial"/>
                <a:cs typeface="Arial"/>
              </a:rPr>
              <a:t>Nikunj </a:t>
            </a:r>
            <a:r>
              <a:rPr lang="en-US" sz="2800" dirty="0" err="1">
                <a:latin typeface="Arial"/>
                <a:cs typeface="Arial"/>
              </a:rPr>
              <a:t>Oza</a:t>
            </a:r>
            <a:endParaRPr lang="en-US" sz="2800" dirty="0">
              <a:latin typeface="Arial"/>
              <a:cs typeface="Arial"/>
            </a:endParaRPr>
          </a:p>
          <a:p>
            <a:pPr>
              <a:spcAft>
                <a:spcPts val="600"/>
              </a:spcAft>
            </a:pPr>
            <a:r>
              <a:rPr lang="en-US" sz="2800" dirty="0">
                <a:latin typeface="Arial"/>
                <a:cs typeface="Arial"/>
              </a:rPr>
              <a:t>Sean Pradhan</a:t>
            </a:r>
          </a:p>
          <a:p>
            <a:pPr>
              <a:spcAft>
                <a:spcPts val="600"/>
              </a:spcAft>
            </a:pPr>
            <a:r>
              <a:rPr lang="en-US" sz="2800" dirty="0">
                <a:latin typeface="Arial"/>
                <a:cs typeface="Arial"/>
              </a:rPr>
              <a:t>Lance </a:t>
            </a:r>
            <a:r>
              <a:rPr lang="en-US" sz="2800" dirty="0" err="1">
                <a:latin typeface="Arial"/>
                <a:cs typeface="Arial"/>
              </a:rPr>
              <a:t>Prinzel</a:t>
            </a:r>
            <a:endParaRPr lang="en-US" sz="2800" dirty="0">
              <a:latin typeface="Arial"/>
              <a:cs typeface="Arial"/>
            </a:endParaRPr>
          </a:p>
          <a:p>
            <a:pPr>
              <a:spcAft>
                <a:spcPts val="600"/>
              </a:spcAft>
            </a:pPr>
            <a:r>
              <a:rPr lang="en-US" sz="2800" dirty="0">
                <a:latin typeface="Arial"/>
                <a:cs typeface="Arial"/>
              </a:rPr>
              <a:t>Chad Stephens</a:t>
            </a:r>
          </a:p>
          <a:p>
            <a:pPr>
              <a:spcAft>
                <a:spcPts val="600"/>
              </a:spcAft>
            </a:pPr>
            <a:r>
              <a:rPr lang="en-US" sz="2800" dirty="0">
                <a:latin typeface="Arial"/>
                <a:cs typeface="Arial"/>
              </a:rPr>
              <a:t>Thomas Templin</a:t>
            </a:r>
          </a:p>
          <a:p>
            <a:pPr>
              <a:spcAft>
                <a:spcPts val="600"/>
              </a:spcAft>
            </a:pPr>
            <a:r>
              <a:rPr lang="en-US" sz="2800" dirty="0">
                <a:latin typeface="Arial"/>
                <a:cs typeface="Arial"/>
              </a:rPr>
              <a:t>Hamed </a:t>
            </a:r>
            <a:r>
              <a:rPr lang="en-US" sz="2800" dirty="0" err="1">
                <a:latin typeface="Arial"/>
                <a:cs typeface="Arial"/>
              </a:rPr>
              <a:t>Valizadegan</a:t>
            </a:r>
            <a:endParaRPr lang="en-US" sz="2800" dirty="0">
              <a:latin typeface="Arial"/>
              <a:cs typeface="Arial"/>
            </a:endParaRPr>
          </a:p>
          <a:p>
            <a:pPr>
              <a:spcAft>
                <a:spcPts val="600"/>
              </a:spcAft>
            </a:pPr>
            <a:r>
              <a:rPr lang="en-US" sz="2800" dirty="0">
                <a:latin typeface="Arial"/>
                <a:cs typeface="Arial"/>
              </a:rPr>
              <a:t>Daniel Weckler</a:t>
            </a:r>
          </a:p>
        </p:txBody>
      </p:sp>
    </p:spTree>
    <p:extLst>
      <p:ext uri="{BB962C8B-B14F-4D97-AF65-F5344CB8AC3E}">
        <p14:creationId xmlns:p14="http://schemas.microsoft.com/office/powerpoint/2010/main" val="4271937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FBCF4D8-4531-C448-B244-EFBB501C7C6F}"/>
              </a:ext>
            </a:extLst>
          </p:cNvPr>
          <p:cNvSpPr>
            <a:spLocks noGrp="1"/>
          </p:cNvSpPr>
          <p:nvPr>
            <p:ph type="title"/>
          </p:nvPr>
        </p:nvSpPr>
        <p:spPr>
          <a:xfrm>
            <a:off x="152789" y="0"/>
            <a:ext cx="11517844" cy="855809"/>
          </a:xfrm>
        </p:spPr>
        <p:txBody>
          <a:bodyPr>
            <a:normAutofit/>
          </a:bodyPr>
          <a:lstStyle/>
          <a:p>
            <a:r>
              <a:rPr lang="en-US" sz="4000"/>
              <a:t>Papers and Presentations</a:t>
            </a:r>
          </a:p>
        </p:txBody>
      </p:sp>
      <p:sp>
        <p:nvSpPr>
          <p:cNvPr id="9" name="Content Placeholder 8">
            <a:extLst>
              <a:ext uri="{FF2B5EF4-FFF2-40B4-BE49-F238E27FC236}">
                <a16:creationId xmlns:a16="http://schemas.microsoft.com/office/drawing/2014/main" id="{52DA485D-167D-5E4D-9E8A-6DA27962B56E}"/>
              </a:ext>
            </a:extLst>
          </p:cNvPr>
          <p:cNvSpPr>
            <a:spLocks noGrp="1"/>
          </p:cNvSpPr>
          <p:nvPr>
            <p:ph idx="1"/>
          </p:nvPr>
        </p:nvSpPr>
        <p:spPr>
          <a:xfrm>
            <a:off x="152788" y="929658"/>
            <a:ext cx="12039212" cy="5915642"/>
          </a:xfrm>
          <a:solidFill>
            <a:schemeClr val="bg1"/>
          </a:solidFill>
        </p:spPr>
        <p:txBody>
          <a:bodyPr vert="horz" lIns="0" tIns="45720" rIns="91440" bIns="45720" rtlCol="0" anchor="t">
            <a:noAutofit/>
          </a:bodyPr>
          <a:lstStyle/>
          <a:p>
            <a:pPr>
              <a:spcBef>
                <a:spcPts val="0"/>
              </a:spcBef>
              <a:spcAft>
                <a:spcPts val="500"/>
              </a:spcAft>
            </a:pPr>
            <a:r>
              <a:rPr lang="en-US" sz="1500" b="0" dirty="0">
                <a:latin typeface="+mn-lt"/>
                <a:cs typeface="Arial"/>
              </a:rPr>
              <a:t>Ellis, K., Prinzel, L.J., Davies, M.D., Krois, P.A., Mah, R.W., Oza, N.C., Stephens, C.L., Vincent, M.J., Ackerson, J.R., Infeld, S.I., The In-time Aviation Safety Management Concept for Part 135 Operators, 41st Digital Avionics Systems Conference, Sep 2022.</a:t>
            </a:r>
          </a:p>
          <a:p>
            <a:pPr>
              <a:spcBef>
                <a:spcPts val="0"/>
              </a:spcBef>
              <a:spcAft>
                <a:spcPts val="500"/>
              </a:spcAft>
            </a:pPr>
            <a:r>
              <a:rPr lang="en-US" sz="1500" b="0" dirty="0">
                <a:latin typeface="+mn-lt"/>
                <a:cs typeface="Arial"/>
              </a:rPr>
              <a:t>Garcia, E.J., Stephens, C.L., &amp; Napoli N.J. (2022) Detecting Risk and Anomalies in Airplane Dynamics Through Entropic Analysis of Time Series Data. AIAA Aviation 2022 Conference.</a:t>
            </a:r>
          </a:p>
          <a:p>
            <a:pPr>
              <a:spcBef>
                <a:spcPts val="0"/>
              </a:spcBef>
              <a:spcAft>
                <a:spcPts val="500"/>
              </a:spcAft>
            </a:pPr>
            <a:r>
              <a:rPr lang="en-US" sz="1500" b="0" dirty="0">
                <a:latin typeface="+mn-lt"/>
                <a:cs typeface="Arial"/>
              </a:rPr>
              <a:t>Ellis, K., Krois, P., Koelling, J., Prinzel, L., Davies, M., Mah, R. and Infeld, S., Defining services, functions, and capabilities for an Advanced Air Mobility (AAM) In-Time Aviation Safety Management System, AIAA Aviation 2022.</a:t>
            </a:r>
          </a:p>
          <a:p>
            <a:pPr>
              <a:spcBef>
                <a:spcPts val="0"/>
              </a:spcBef>
              <a:spcAft>
                <a:spcPts val="500"/>
              </a:spcAft>
            </a:pPr>
            <a:r>
              <a:rPr lang="en-US" sz="1500" b="0" dirty="0">
                <a:latin typeface="+mn-lt"/>
                <a:cs typeface="Arial"/>
              </a:rPr>
              <a:t>Ellis, K., Prinzel, L., Krois, P., Davies, M., Mah, R., Koelling, J., and Infeld, S., A Future In-time Aviation Safety Management System (IASMS) Perspective for Commercial Air Carriers, AIAA Aviation 2022.</a:t>
            </a:r>
            <a:endParaRPr lang="en-US" sz="1500" b="0" dirty="0">
              <a:latin typeface="+mn-lt"/>
            </a:endParaRPr>
          </a:p>
          <a:p>
            <a:pPr>
              <a:spcBef>
                <a:spcPts val="0"/>
              </a:spcBef>
              <a:spcAft>
                <a:spcPts val="500"/>
              </a:spcAft>
            </a:pPr>
            <a:r>
              <a:rPr lang="en-US" sz="1500" b="0" dirty="0">
                <a:latin typeface="+mn-lt"/>
                <a:cs typeface="Arial"/>
              </a:rPr>
              <a:t>Prinzel, L.J., Krois, P., Ellis, K.K., Oza, N.C., Mah, R.W., Stephens, C.L., Davies, M.D., Infeld, S.I., Human Interfaces and Management of Information (HIMI) Challenges for "In-time" Aviation Safety Management Systems (IASMS), Human Computer Interaction International Conference, 2022.</a:t>
            </a:r>
          </a:p>
          <a:p>
            <a:pPr>
              <a:spcBef>
                <a:spcPts val="0"/>
              </a:spcBef>
              <a:spcAft>
                <a:spcPts val="500"/>
              </a:spcAft>
            </a:pPr>
            <a:r>
              <a:rPr lang="en-US" sz="1500" b="0" dirty="0">
                <a:latin typeface="+mn-lt"/>
                <a:cs typeface="Arial"/>
              </a:rPr>
              <a:t>Oza, N., Detecting Oceanic Deviations Using Space-Based ADS-B, Presentation at Aviation Safety </a:t>
            </a:r>
            <a:r>
              <a:rPr lang="en-US" sz="1500" b="0" dirty="0" err="1">
                <a:latin typeface="+mn-lt"/>
                <a:cs typeface="Arial"/>
              </a:rPr>
              <a:t>InfoShare</a:t>
            </a:r>
            <a:r>
              <a:rPr lang="en-US" sz="1500" b="0" dirty="0">
                <a:latin typeface="+mn-lt"/>
                <a:cs typeface="Arial"/>
              </a:rPr>
              <a:t>. Apr 2022, St. Louis, MO.</a:t>
            </a:r>
          </a:p>
          <a:p>
            <a:pPr>
              <a:spcBef>
                <a:spcPts val="0"/>
              </a:spcBef>
              <a:spcAft>
                <a:spcPts val="500"/>
              </a:spcAft>
            </a:pPr>
            <a:r>
              <a:rPr lang="en-US" sz="1500" b="0" dirty="0">
                <a:latin typeface="+mn-lt"/>
                <a:cs typeface="Arial"/>
              </a:rPr>
              <a:t>Hilditch, C. and Baumgartner, H., Short-Haul Fatigue: Research Plan and Results of a Focus Group Study, Presentation at Aviation Safety </a:t>
            </a:r>
            <a:r>
              <a:rPr lang="en-US" sz="1500" b="0" dirty="0" err="1">
                <a:latin typeface="+mn-lt"/>
                <a:cs typeface="Arial"/>
              </a:rPr>
              <a:t>InfoShare</a:t>
            </a:r>
            <a:r>
              <a:rPr lang="en-US" sz="1500" b="0" dirty="0">
                <a:latin typeface="+mn-lt"/>
                <a:cs typeface="Arial"/>
              </a:rPr>
              <a:t>. Apr 2022, St. Louis, MO.</a:t>
            </a:r>
          </a:p>
          <a:p>
            <a:pPr>
              <a:spcBef>
                <a:spcPts val="0"/>
              </a:spcBef>
              <a:spcAft>
                <a:spcPts val="500"/>
              </a:spcAft>
            </a:pPr>
            <a:r>
              <a:rPr lang="en-US" sz="1500" b="0" dirty="0">
                <a:latin typeface="+mn-lt"/>
                <a:cs typeface="Arial"/>
              </a:rPr>
              <a:t>Keller, M., NASA ASRS: Maintenance-Related Reports, Presentation at Aviation Safety </a:t>
            </a:r>
            <a:r>
              <a:rPr lang="en-US" sz="1500" b="0" dirty="0" err="1">
                <a:latin typeface="+mn-lt"/>
                <a:cs typeface="Arial"/>
              </a:rPr>
              <a:t>InfoShare</a:t>
            </a:r>
            <a:r>
              <a:rPr lang="en-US" sz="1500" b="0" dirty="0">
                <a:latin typeface="+mn-lt"/>
                <a:cs typeface="Arial"/>
              </a:rPr>
              <a:t>. Apr 2022, St. Louis, MO.</a:t>
            </a:r>
          </a:p>
          <a:p>
            <a:pPr>
              <a:spcBef>
                <a:spcPts val="0"/>
              </a:spcBef>
              <a:spcAft>
                <a:spcPts val="500"/>
              </a:spcAft>
            </a:pPr>
            <a:r>
              <a:rPr lang="en-US" sz="1500" b="0" dirty="0">
                <a:latin typeface="+mn-lt"/>
                <a:cs typeface="Arial"/>
              </a:rPr>
              <a:t>Keller, M., NASA ASRS Cabin Crew Reports: COVID-Related Issues, Presentation at Aviation Safety </a:t>
            </a:r>
            <a:r>
              <a:rPr lang="en-US" sz="1500" b="0" dirty="0" err="1">
                <a:latin typeface="+mn-lt"/>
                <a:cs typeface="Arial"/>
              </a:rPr>
              <a:t>InfoShare</a:t>
            </a:r>
            <a:r>
              <a:rPr lang="en-US" sz="1500" b="0" dirty="0">
                <a:latin typeface="+mn-lt"/>
                <a:cs typeface="Arial"/>
              </a:rPr>
              <a:t>. Apr 2022, St. Louis, MO.</a:t>
            </a:r>
          </a:p>
          <a:p>
            <a:pPr>
              <a:spcBef>
                <a:spcPts val="0"/>
              </a:spcBef>
              <a:spcAft>
                <a:spcPts val="500"/>
              </a:spcAft>
            </a:pPr>
            <a:r>
              <a:rPr lang="en-US" sz="1500" b="0" dirty="0">
                <a:latin typeface="+mn-lt"/>
                <a:cs typeface="Arial"/>
              </a:rPr>
              <a:t>Keller, M., NASA ASRS: Contributions to Rotorcraft Safety, Presentation at Aviation Safety </a:t>
            </a:r>
            <a:r>
              <a:rPr lang="en-US" sz="1500" b="0" dirty="0" err="1">
                <a:latin typeface="+mn-lt"/>
                <a:cs typeface="Arial"/>
              </a:rPr>
              <a:t>InfoShare</a:t>
            </a:r>
            <a:r>
              <a:rPr lang="en-US" sz="1500" b="0" dirty="0">
                <a:latin typeface="+mn-lt"/>
                <a:cs typeface="Arial"/>
              </a:rPr>
              <a:t>. Apr 2022, St. Louis, MO.</a:t>
            </a:r>
          </a:p>
          <a:p>
            <a:pPr>
              <a:spcBef>
                <a:spcPts val="0"/>
              </a:spcBef>
              <a:spcAft>
                <a:spcPts val="500"/>
              </a:spcAft>
            </a:pPr>
            <a:r>
              <a:rPr lang="en-US" sz="1500" b="0" dirty="0">
                <a:latin typeface="+mn-lt"/>
                <a:cs typeface="Arial"/>
              </a:rPr>
              <a:t>Keller, M., NASA ASRS: Turbulence Events, Presentation at Aviation Safety </a:t>
            </a:r>
            <a:r>
              <a:rPr lang="en-US" sz="1500" b="0" dirty="0" err="1">
                <a:latin typeface="+mn-lt"/>
                <a:cs typeface="Arial"/>
              </a:rPr>
              <a:t>InfoShare</a:t>
            </a:r>
            <a:r>
              <a:rPr lang="en-US" sz="1500" b="0" dirty="0">
                <a:latin typeface="+mn-lt"/>
                <a:cs typeface="Arial"/>
              </a:rPr>
              <a:t>. Apr 2022, St. Louis, MO.</a:t>
            </a:r>
          </a:p>
          <a:p>
            <a:pPr>
              <a:spcBef>
                <a:spcPts val="0"/>
              </a:spcBef>
              <a:spcAft>
                <a:spcPts val="500"/>
              </a:spcAft>
            </a:pPr>
            <a:r>
              <a:rPr lang="en-US" sz="1500" b="0" dirty="0">
                <a:latin typeface="+mn-lt"/>
                <a:cs typeface="Arial"/>
              </a:rPr>
              <a:t>Keller, M., NASA ASRS: Contributions to Business and General Aviation Safety, Presentation at Aviation Safety </a:t>
            </a:r>
            <a:r>
              <a:rPr lang="en-US" sz="1500" b="0" dirty="0" err="1">
                <a:latin typeface="+mn-lt"/>
                <a:cs typeface="Arial"/>
              </a:rPr>
              <a:t>InfoShare</a:t>
            </a:r>
            <a:r>
              <a:rPr lang="en-US" sz="1500" b="0" dirty="0">
                <a:latin typeface="+mn-lt"/>
                <a:cs typeface="Arial"/>
              </a:rPr>
              <a:t>. Apr 2022, St. Louis, MO.</a:t>
            </a:r>
          </a:p>
          <a:p>
            <a:pPr>
              <a:spcBef>
                <a:spcPts val="0"/>
              </a:spcBef>
              <a:spcAft>
                <a:spcPts val="500"/>
              </a:spcAft>
            </a:pPr>
            <a:r>
              <a:rPr lang="en-US" sz="1500" b="0" dirty="0">
                <a:latin typeface="+mn-lt"/>
                <a:cs typeface="Arial"/>
              </a:rPr>
              <a:t>Memarzadeh, M., Matthews, B., and Templin, T., Multi-Class Anomaly Detection in Flight Data Using Semi-Supervised Explainable Deep Learning Model, Journal of Aerospace Information Systems, 19:2, pp. 83-97, Feb. 2022.</a:t>
            </a:r>
          </a:p>
          <a:p>
            <a:pPr>
              <a:lnSpc>
                <a:spcPct val="100000"/>
              </a:lnSpc>
              <a:spcBef>
                <a:spcPts val="0"/>
              </a:spcBef>
              <a:spcAft>
                <a:spcPts val="500"/>
              </a:spcAft>
            </a:pPr>
            <a:r>
              <a:rPr lang="en-US" sz="1500" b="0" dirty="0">
                <a:latin typeface="+mn-lt"/>
                <a:cs typeface="Arial"/>
              </a:rPr>
              <a:t>Memarzadeh, M., Matthews, B., Templin, T., </a:t>
            </a:r>
            <a:r>
              <a:rPr lang="en-US" sz="1500" b="0" dirty="0" err="1">
                <a:latin typeface="+mn-lt"/>
                <a:cs typeface="Arial"/>
              </a:rPr>
              <a:t>Rohani</a:t>
            </a:r>
            <a:r>
              <a:rPr lang="en-US" sz="1500" b="0" dirty="0">
                <a:latin typeface="+mn-lt"/>
                <a:cs typeface="Arial"/>
              </a:rPr>
              <a:t>, A.S., Weckler, D., Semi-Supervised Active Learning for Anomaly Detection in Aviation with Experts in the Loop, AIAA SciTech Forum, Jan 2022.</a:t>
            </a:r>
          </a:p>
          <a:p>
            <a:pPr>
              <a:spcBef>
                <a:spcPts val="0"/>
              </a:spcBef>
              <a:spcAft>
                <a:spcPts val="500"/>
              </a:spcAft>
            </a:pPr>
            <a:r>
              <a:rPr lang="en-US" sz="1500" b="0" dirty="0">
                <a:latin typeface="+mn-lt"/>
                <a:cs typeface="Arial"/>
              </a:rPr>
              <a:t>Holbrook, J. B., (2022, January) Autonomy and the Intangible Value of the Pilot.</a:t>
            </a:r>
            <a:r>
              <a:rPr lang="en-US" sz="1500" b="0" i="1" dirty="0">
                <a:latin typeface="+mn-lt"/>
                <a:cs typeface="Arial"/>
              </a:rPr>
              <a:t> </a:t>
            </a:r>
            <a:r>
              <a:rPr lang="en-US" sz="1500" b="0" dirty="0">
                <a:latin typeface="+mn-lt"/>
                <a:cs typeface="Arial"/>
              </a:rPr>
              <a:t>Panel Presentation: AIAA SciTech Forum.</a:t>
            </a:r>
          </a:p>
        </p:txBody>
      </p:sp>
      <p:sp>
        <p:nvSpPr>
          <p:cNvPr id="5" name="Slide Number Placeholder 4">
            <a:extLst>
              <a:ext uri="{FF2B5EF4-FFF2-40B4-BE49-F238E27FC236}">
                <a16:creationId xmlns:a16="http://schemas.microsoft.com/office/drawing/2014/main" id="{764EE8F3-B0ED-B849-95A6-13D54BDA0DF7}"/>
              </a:ext>
            </a:extLst>
          </p:cNvPr>
          <p:cNvSpPr>
            <a:spLocks noGrp="1"/>
          </p:cNvSpPr>
          <p:nvPr>
            <p:ph type="sldNum" sz="quarter" idx="12"/>
          </p:nvPr>
        </p:nvSpPr>
        <p:spPr/>
        <p:txBody>
          <a:bodyPr/>
          <a:lstStyle/>
          <a:p>
            <a:fld id="{4F721D84-F6D2-3543-9891-5E083154C075}" type="slidenum">
              <a:rPr lang="en-US" smtClean="0"/>
              <a:t>34</a:t>
            </a:fld>
            <a:endParaRPr lang="en-US"/>
          </a:p>
        </p:txBody>
      </p:sp>
    </p:spTree>
    <p:extLst>
      <p:ext uri="{BB962C8B-B14F-4D97-AF65-F5344CB8AC3E}">
        <p14:creationId xmlns:p14="http://schemas.microsoft.com/office/powerpoint/2010/main" val="2221317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FBCF4D8-4531-C448-B244-EFBB501C7C6F}"/>
              </a:ext>
            </a:extLst>
          </p:cNvPr>
          <p:cNvSpPr>
            <a:spLocks noGrp="1"/>
          </p:cNvSpPr>
          <p:nvPr>
            <p:ph type="title"/>
          </p:nvPr>
        </p:nvSpPr>
        <p:spPr>
          <a:xfrm>
            <a:off x="152789" y="0"/>
            <a:ext cx="11517844" cy="855809"/>
          </a:xfrm>
        </p:spPr>
        <p:txBody>
          <a:bodyPr>
            <a:normAutofit/>
          </a:bodyPr>
          <a:lstStyle/>
          <a:p>
            <a:r>
              <a:rPr lang="en-US" sz="4000"/>
              <a:t>Papers and Presentations</a:t>
            </a:r>
          </a:p>
        </p:txBody>
      </p:sp>
      <p:sp>
        <p:nvSpPr>
          <p:cNvPr id="9" name="Content Placeholder 8">
            <a:extLst>
              <a:ext uri="{FF2B5EF4-FFF2-40B4-BE49-F238E27FC236}">
                <a16:creationId xmlns:a16="http://schemas.microsoft.com/office/drawing/2014/main" id="{52DA485D-167D-5E4D-9E8A-6DA27962B56E}"/>
              </a:ext>
            </a:extLst>
          </p:cNvPr>
          <p:cNvSpPr>
            <a:spLocks noGrp="1"/>
          </p:cNvSpPr>
          <p:nvPr>
            <p:ph idx="1"/>
          </p:nvPr>
        </p:nvSpPr>
        <p:spPr>
          <a:xfrm>
            <a:off x="152788" y="929658"/>
            <a:ext cx="12039212" cy="5915642"/>
          </a:xfrm>
          <a:solidFill>
            <a:schemeClr val="bg1"/>
          </a:solidFill>
        </p:spPr>
        <p:txBody>
          <a:bodyPr vert="horz" lIns="0" tIns="45720" rIns="91440" bIns="45720" rtlCol="0" anchor="t">
            <a:noAutofit/>
          </a:bodyPr>
          <a:lstStyle/>
          <a:p>
            <a:r>
              <a:rPr lang="en-US" sz="1500" b="0">
                <a:latin typeface="Calibri" panose="020F0502020204030204" pitchFamily="34" charset="0"/>
                <a:cs typeface="Calibri" panose="020F0502020204030204" pitchFamily="34" charset="0"/>
              </a:rPr>
              <a:t>Ellis, K., </a:t>
            </a:r>
            <a:r>
              <a:rPr lang="en-US" sz="1500" b="0" err="1">
                <a:latin typeface="Calibri" panose="020F0502020204030204" pitchFamily="34" charset="0"/>
                <a:cs typeface="Calibri" panose="020F0502020204030204" pitchFamily="34" charset="0"/>
              </a:rPr>
              <a:t>Prinzel</a:t>
            </a:r>
            <a:r>
              <a:rPr lang="en-US" sz="1500" b="0">
                <a:latin typeface="Calibri" panose="020F0502020204030204" pitchFamily="34" charset="0"/>
                <a:cs typeface="Calibri" panose="020F0502020204030204" pitchFamily="34" charset="0"/>
              </a:rPr>
              <a:t>, L., </a:t>
            </a:r>
            <a:r>
              <a:rPr lang="en-US" sz="1500" b="0" err="1">
                <a:latin typeface="Calibri" panose="020F0502020204030204" pitchFamily="34" charset="0"/>
                <a:cs typeface="Calibri" panose="020F0502020204030204" pitchFamily="34" charset="0"/>
              </a:rPr>
              <a:t>Koelling</a:t>
            </a:r>
            <a:r>
              <a:rPr lang="en-US" sz="1500" b="0">
                <a:latin typeface="Calibri" panose="020F0502020204030204" pitchFamily="34" charset="0"/>
                <a:cs typeface="Calibri" panose="020F0502020204030204" pitchFamily="34" charset="0"/>
              </a:rPr>
              <a:t>, J., Davies, M., </a:t>
            </a:r>
            <a:r>
              <a:rPr lang="en-US" sz="1500" b="0" err="1">
                <a:latin typeface="Calibri" panose="020F0502020204030204" pitchFamily="34" charset="0"/>
                <a:cs typeface="Calibri" panose="020F0502020204030204" pitchFamily="34" charset="0"/>
              </a:rPr>
              <a:t>Mah</a:t>
            </a:r>
            <a:r>
              <a:rPr lang="en-US" sz="1500" b="0">
                <a:latin typeface="Calibri" panose="020F0502020204030204" pitchFamily="34" charset="0"/>
                <a:cs typeface="Calibri" panose="020F0502020204030204" pitchFamily="34" charset="0"/>
              </a:rPr>
              <a:t>, R., </a:t>
            </a:r>
            <a:r>
              <a:rPr lang="en-US" sz="1500" b="0" err="1">
                <a:latin typeface="Calibri" panose="020F0502020204030204" pitchFamily="34" charset="0"/>
                <a:cs typeface="Calibri" panose="020F0502020204030204" pitchFamily="34" charset="0"/>
              </a:rPr>
              <a:t>Krois</a:t>
            </a:r>
            <a:r>
              <a:rPr lang="en-US" sz="1500" b="0">
                <a:latin typeface="Calibri" panose="020F0502020204030204" pitchFamily="34" charset="0"/>
                <a:cs typeface="Calibri" panose="020F0502020204030204" pitchFamily="34" charset="0"/>
              </a:rPr>
              <a:t>, P., and </a:t>
            </a:r>
            <a:r>
              <a:rPr lang="en-US" sz="1500" b="0" err="1">
                <a:latin typeface="Calibri" panose="020F0502020204030204" pitchFamily="34" charset="0"/>
                <a:cs typeface="Calibri" panose="020F0502020204030204" pitchFamily="34" charset="0"/>
              </a:rPr>
              <a:t>Infeld</a:t>
            </a:r>
            <a:r>
              <a:rPr lang="en-US" sz="1500" b="0">
                <a:latin typeface="Calibri" panose="020F0502020204030204" pitchFamily="34" charset="0"/>
                <a:cs typeface="Calibri" panose="020F0502020204030204" pitchFamily="34" charset="0"/>
              </a:rPr>
              <a:t>, S.I., An Ontological Approach to Integrate Commercial Space Operations with an In-time Aviation Safety Management System (IASMS), ASCEND 2021.</a:t>
            </a:r>
          </a:p>
          <a:p>
            <a:r>
              <a:rPr lang="en-US" sz="1500" b="0">
                <a:latin typeface="Calibri" panose="020F0502020204030204" pitchFamily="34" charset="0"/>
                <a:cs typeface="Calibri" panose="020F0502020204030204" pitchFamily="34" charset="0"/>
              </a:rPr>
              <a:t>Holbrook, J. B. &amp; Null, C. H. (2021, November). Expanding our understanding of what constitutes a safety-relevant occurrence. Presentation at the International Conference on Systems Engineering’s Human-Systems Integration Conference, Virtual Event.</a:t>
            </a:r>
          </a:p>
          <a:p>
            <a:r>
              <a:rPr lang="en-US" sz="1500" b="0">
                <a:latin typeface="Calibri" panose="020F0502020204030204" pitchFamily="34" charset="0"/>
                <a:cs typeface="Calibri" panose="020F0502020204030204" pitchFamily="34" charset="0"/>
              </a:rPr>
              <a:t>Holbrook, J., (2021, November) Learning from all operations: Expanding the field of vision to improve aviation safety. Presentation at Aviation Safety </a:t>
            </a:r>
            <a:r>
              <a:rPr lang="en-US" sz="1500" b="0" err="1">
                <a:latin typeface="Calibri" panose="020F0502020204030204" pitchFamily="34" charset="0"/>
                <a:cs typeface="Calibri" panose="020F0502020204030204" pitchFamily="34" charset="0"/>
              </a:rPr>
              <a:t>InfoShare</a:t>
            </a:r>
            <a:r>
              <a:rPr lang="en-US" sz="1500" b="0">
                <a:latin typeface="Calibri" panose="020F0502020204030204" pitchFamily="34" charset="0"/>
                <a:cs typeface="Calibri" panose="020F0502020204030204" pitchFamily="34" charset="0"/>
              </a:rPr>
              <a:t>. Pittsburgh, PA.</a:t>
            </a:r>
            <a:endParaRPr lang="en-US" sz="1500">
              <a:latin typeface="Calibri" panose="020F0502020204030204" pitchFamily="34" charset="0"/>
              <a:cs typeface="Calibri" panose="020F0502020204030204" pitchFamily="34" charset="0"/>
            </a:endParaRPr>
          </a:p>
          <a:p>
            <a:r>
              <a:rPr lang="en-US" sz="1500" b="0" err="1">
                <a:latin typeface="Calibri" panose="020F0502020204030204" pitchFamily="34" charset="0"/>
                <a:cs typeface="Calibri" panose="020F0502020204030204" pitchFamily="34" charset="0"/>
              </a:rPr>
              <a:t>Gonter</a:t>
            </a:r>
            <a:r>
              <a:rPr lang="en-US" sz="1500" b="0">
                <a:latin typeface="Calibri" panose="020F0502020204030204" pitchFamily="34" charset="0"/>
                <a:cs typeface="Calibri" panose="020F0502020204030204" pitchFamily="34" charset="0"/>
              </a:rPr>
              <a:t>, K. and Hooey, B., NASA Aviation Safety Reporting System, Dispatcher ETOPS Issues, Presentation at Aviation Safety </a:t>
            </a:r>
            <a:r>
              <a:rPr lang="en-US" sz="1500" b="0" err="1">
                <a:latin typeface="Calibri" panose="020F0502020204030204" pitchFamily="34" charset="0"/>
                <a:cs typeface="Calibri" panose="020F0502020204030204" pitchFamily="34" charset="0"/>
              </a:rPr>
              <a:t>InfoShare</a:t>
            </a:r>
            <a:r>
              <a:rPr lang="en-US" sz="1500" b="0">
                <a:latin typeface="Calibri" panose="020F0502020204030204" pitchFamily="34" charset="0"/>
                <a:cs typeface="Calibri" panose="020F0502020204030204" pitchFamily="34" charset="0"/>
              </a:rPr>
              <a:t>. Nov 2021, Pittsburgh, PA.</a:t>
            </a:r>
            <a:endParaRPr lang="en-US" sz="1500">
              <a:latin typeface="Calibri" panose="020F0502020204030204" pitchFamily="34" charset="0"/>
              <a:cs typeface="Calibri" panose="020F0502020204030204" pitchFamily="34" charset="0"/>
            </a:endParaRPr>
          </a:p>
          <a:p>
            <a:r>
              <a:rPr lang="en-US" sz="1500" b="0" err="1">
                <a:latin typeface="Calibri" panose="020F0502020204030204" pitchFamily="34" charset="0"/>
                <a:cs typeface="Calibri" panose="020F0502020204030204" pitchFamily="34" charset="0"/>
              </a:rPr>
              <a:t>Gonter</a:t>
            </a:r>
            <a:r>
              <a:rPr lang="en-US" sz="1500" b="0">
                <a:latin typeface="Calibri" panose="020F0502020204030204" pitchFamily="34" charset="0"/>
                <a:cs typeface="Calibri" panose="020F0502020204030204" pitchFamily="34" charset="0"/>
              </a:rPr>
              <a:t>, K. and Hooey, B., NASA Aviation Safety Reporting System, HAZMAT-Related Safety Reports, Presentation at Aviation Safety </a:t>
            </a:r>
            <a:r>
              <a:rPr lang="en-US" sz="1500" b="0" err="1">
                <a:latin typeface="Calibri" panose="020F0502020204030204" pitchFamily="34" charset="0"/>
                <a:cs typeface="Calibri" panose="020F0502020204030204" pitchFamily="34" charset="0"/>
              </a:rPr>
              <a:t>InfoShare</a:t>
            </a:r>
            <a:r>
              <a:rPr lang="en-US" sz="1500" b="0">
                <a:latin typeface="Calibri" panose="020F0502020204030204" pitchFamily="34" charset="0"/>
                <a:cs typeface="Calibri" panose="020F0502020204030204" pitchFamily="34" charset="0"/>
              </a:rPr>
              <a:t>. Nov 2021, Pittsburgh, PA.</a:t>
            </a:r>
          </a:p>
          <a:p>
            <a:r>
              <a:rPr lang="en-US" sz="1500" b="0" err="1">
                <a:latin typeface="Calibri" panose="020F0502020204030204" pitchFamily="34" charset="0"/>
                <a:cs typeface="Calibri" panose="020F0502020204030204" pitchFamily="34" charset="0"/>
              </a:rPr>
              <a:t>Gonter</a:t>
            </a:r>
            <a:r>
              <a:rPr lang="en-US" sz="1500" b="0">
                <a:latin typeface="Calibri" panose="020F0502020204030204" pitchFamily="34" charset="0"/>
                <a:cs typeface="Calibri" panose="020F0502020204030204" pitchFamily="34" charset="0"/>
              </a:rPr>
              <a:t>, K. and Hooey, B., NASA Aviation Safety Reporting System, Maintenance, Presentation at Aviation Safety </a:t>
            </a:r>
            <a:r>
              <a:rPr lang="en-US" sz="1500" b="0" err="1">
                <a:latin typeface="Calibri" panose="020F0502020204030204" pitchFamily="34" charset="0"/>
                <a:cs typeface="Calibri" panose="020F0502020204030204" pitchFamily="34" charset="0"/>
              </a:rPr>
              <a:t>InfoShare</a:t>
            </a:r>
            <a:r>
              <a:rPr lang="en-US" sz="1500" b="0">
                <a:latin typeface="Calibri" panose="020F0502020204030204" pitchFamily="34" charset="0"/>
                <a:cs typeface="Calibri" panose="020F0502020204030204" pitchFamily="34" charset="0"/>
              </a:rPr>
              <a:t>. Nov 2021, Pittsburgh, PA.</a:t>
            </a:r>
          </a:p>
          <a:p>
            <a:r>
              <a:rPr lang="en-US" sz="1500" b="0">
                <a:latin typeface="Calibri" panose="020F0502020204030204" pitchFamily="34" charset="0"/>
                <a:cs typeface="Calibri" panose="020F0502020204030204" pitchFamily="34" charset="0"/>
              </a:rPr>
              <a:t>Hilditch, C., The Impact of COVID-19 on Fatigue in U.S. Commercial pilots: A Survey, Presentation at Aviation Safety </a:t>
            </a:r>
            <a:r>
              <a:rPr lang="en-US" sz="1500" b="0" err="1">
                <a:latin typeface="Calibri" panose="020F0502020204030204" pitchFamily="34" charset="0"/>
                <a:cs typeface="Calibri" panose="020F0502020204030204" pitchFamily="34" charset="0"/>
              </a:rPr>
              <a:t>InfoShare</a:t>
            </a:r>
            <a:r>
              <a:rPr lang="en-US" sz="1500" b="0">
                <a:latin typeface="Calibri" panose="020F0502020204030204" pitchFamily="34" charset="0"/>
                <a:cs typeface="Calibri" panose="020F0502020204030204" pitchFamily="34" charset="0"/>
              </a:rPr>
              <a:t>. Nov 2021, Pittsburgh, PA.</a:t>
            </a:r>
            <a:endParaRPr lang="en-US" sz="1500">
              <a:latin typeface="Calibri" panose="020F0502020204030204" pitchFamily="34" charset="0"/>
              <a:cs typeface="Calibri" panose="020F0502020204030204" pitchFamily="34" charset="0"/>
            </a:endParaRPr>
          </a:p>
          <a:p>
            <a:r>
              <a:rPr lang="en-US" sz="1500" b="0">
                <a:latin typeface="Calibri" panose="020F0502020204030204" pitchFamily="34" charset="0"/>
                <a:cs typeface="Calibri" panose="020F0502020204030204" pitchFamily="34" charset="0"/>
              </a:rPr>
              <a:t>Holbrook, J. (2021, October). Creating a culture of continuous learning. Presentation at the Children’s Hospitals’ Solutions for Patient Safety National Learning Session, Virtual Event.</a:t>
            </a:r>
          </a:p>
          <a:p>
            <a:r>
              <a:rPr lang="en-US" sz="1500" b="0">
                <a:latin typeface="Calibri" panose="020F0502020204030204" pitchFamily="34" charset="0"/>
                <a:cs typeface="Calibri" panose="020F0502020204030204" pitchFamily="34" charset="0"/>
              </a:rPr>
              <a:t>Ellis, K., </a:t>
            </a:r>
            <a:r>
              <a:rPr lang="en-US" sz="1500" b="0" err="1">
                <a:latin typeface="Calibri" panose="020F0502020204030204" pitchFamily="34" charset="0"/>
                <a:cs typeface="Calibri" panose="020F0502020204030204" pitchFamily="34" charset="0"/>
              </a:rPr>
              <a:t>Krois</a:t>
            </a:r>
            <a:r>
              <a:rPr lang="en-US" sz="1500" b="0">
                <a:latin typeface="Calibri" panose="020F0502020204030204" pitchFamily="34" charset="0"/>
                <a:cs typeface="Calibri" panose="020F0502020204030204" pitchFamily="34" charset="0"/>
              </a:rPr>
              <a:t>, P., </a:t>
            </a:r>
            <a:r>
              <a:rPr lang="en-US" sz="1500" b="0" err="1">
                <a:latin typeface="Calibri" panose="020F0502020204030204" pitchFamily="34" charset="0"/>
                <a:cs typeface="Calibri" panose="020F0502020204030204" pitchFamily="34" charset="0"/>
              </a:rPr>
              <a:t>Mah</a:t>
            </a:r>
            <a:r>
              <a:rPr lang="en-US" sz="1500" b="0">
                <a:latin typeface="Calibri" panose="020F0502020204030204" pitchFamily="34" charset="0"/>
                <a:cs typeface="Calibri" panose="020F0502020204030204" pitchFamily="34" charset="0"/>
              </a:rPr>
              <a:t>, R., </a:t>
            </a:r>
            <a:r>
              <a:rPr lang="en-US" sz="1500" b="0" err="1">
                <a:latin typeface="Calibri" panose="020F0502020204030204" pitchFamily="34" charset="0"/>
                <a:cs typeface="Calibri" panose="020F0502020204030204" pitchFamily="34" charset="0"/>
              </a:rPr>
              <a:t>Koelling</a:t>
            </a:r>
            <a:r>
              <a:rPr lang="en-US" sz="1500" b="0">
                <a:latin typeface="Calibri" panose="020F0502020204030204" pitchFamily="34" charset="0"/>
                <a:cs typeface="Calibri" panose="020F0502020204030204" pitchFamily="34" charset="0"/>
              </a:rPr>
              <a:t>, J., </a:t>
            </a:r>
            <a:r>
              <a:rPr lang="en-US" sz="1500" b="0" err="1">
                <a:latin typeface="Calibri" panose="020F0502020204030204" pitchFamily="34" charset="0"/>
                <a:cs typeface="Calibri" panose="020F0502020204030204" pitchFamily="34" charset="0"/>
              </a:rPr>
              <a:t>Prinzel</a:t>
            </a:r>
            <a:r>
              <a:rPr lang="en-US" sz="1500" b="0">
                <a:latin typeface="Calibri" panose="020F0502020204030204" pitchFamily="34" charset="0"/>
                <a:cs typeface="Calibri" panose="020F0502020204030204" pitchFamily="34" charset="0"/>
              </a:rPr>
              <a:t>, J., Davies, M., </a:t>
            </a:r>
            <a:r>
              <a:rPr lang="en-US" sz="1500" b="0" err="1">
                <a:latin typeface="Calibri" panose="020F0502020204030204" pitchFamily="34" charset="0"/>
                <a:cs typeface="Calibri" panose="020F0502020204030204" pitchFamily="34" charset="0"/>
              </a:rPr>
              <a:t>Infeld</a:t>
            </a:r>
            <a:r>
              <a:rPr lang="en-US" sz="1500" b="0">
                <a:latin typeface="Calibri" panose="020F0502020204030204" pitchFamily="34" charset="0"/>
                <a:cs typeface="Calibri" panose="020F0502020204030204" pitchFamily="34" charset="0"/>
              </a:rPr>
              <a:t>, S.I., An Approach for Identifying IASMS Services, Functions, and Capabilities from Data Sources, 40th Digital Avionics Systems Conference, Oct. 2021.</a:t>
            </a:r>
          </a:p>
        </p:txBody>
      </p:sp>
      <p:sp>
        <p:nvSpPr>
          <p:cNvPr id="5" name="Slide Number Placeholder 4">
            <a:extLst>
              <a:ext uri="{FF2B5EF4-FFF2-40B4-BE49-F238E27FC236}">
                <a16:creationId xmlns:a16="http://schemas.microsoft.com/office/drawing/2014/main" id="{764EE8F3-B0ED-B849-95A6-13D54BDA0DF7}"/>
              </a:ext>
            </a:extLst>
          </p:cNvPr>
          <p:cNvSpPr>
            <a:spLocks noGrp="1"/>
          </p:cNvSpPr>
          <p:nvPr>
            <p:ph type="sldNum" sz="quarter" idx="12"/>
          </p:nvPr>
        </p:nvSpPr>
        <p:spPr/>
        <p:txBody>
          <a:bodyPr/>
          <a:lstStyle/>
          <a:p>
            <a:fld id="{4F721D84-F6D2-3543-9891-5E083154C075}" type="slidenum">
              <a:rPr lang="en-US" smtClean="0"/>
              <a:t>35</a:t>
            </a:fld>
            <a:endParaRPr lang="en-US"/>
          </a:p>
        </p:txBody>
      </p:sp>
    </p:spTree>
    <p:extLst>
      <p:ext uri="{BB962C8B-B14F-4D97-AF65-F5344CB8AC3E}">
        <p14:creationId xmlns:p14="http://schemas.microsoft.com/office/powerpoint/2010/main" val="1009943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FA41C-419F-7843-4CBE-87FE865AFC62}"/>
              </a:ext>
            </a:extLst>
          </p:cNvPr>
          <p:cNvSpPr>
            <a:spLocks noGrp="1"/>
          </p:cNvSpPr>
          <p:nvPr>
            <p:ph type="title"/>
          </p:nvPr>
        </p:nvSpPr>
        <p:spPr/>
        <p:txBody>
          <a:bodyPr/>
          <a:lstStyle/>
          <a:p>
            <a:r>
              <a:rPr lang="en-US" dirty="0"/>
              <a:t>BAH Team Prototype Demo up next…</a:t>
            </a:r>
          </a:p>
        </p:txBody>
      </p:sp>
      <p:sp>
        <p:nvSpPr>
          <p:cNvPr id="3" name="Content Placeholder 2">
            <a:extLst>
              <a:ext uri="{FF2B5EF4-FFF2-40B4-BE49-F238E27FC236}">
                <a16:creationId xmlns:a16="http://schemas.microsoft.com/office/drawing/2014/main" id="{A809DA48-5FE5-9251-7388-B0E09896AC56}"/>
              </a:ext>
            </a:extLst>
          </p:cNvPr>
          <p:cNvSpPr>
            <a:spLocks noGrp="1"/>
          </p:cNvSpPr>
          <p:nvPr>
            <p:ph idx="1"/>
          </p:nvPr>
        </p:nvSpPr>
        <p:spPr/>
        <p:txBody>
          <a:bodyPr/>
          <a:lstStyle/>
          <a:p>
            <a:r>
              <a:rPr lang="en-US" b="0" dirty="0"/>
              <a:t>Context for the use of the prototype</a:t>
            </a:r>
          </a:p>
          <a:p>
            <a:r>
              <a:rPr lang="en-US" b="0" dirty="0"/>
              <a:t>Note that prototype is a Minimum Viable Product</a:t>
            </a:r>
          </a:p>
          <a:p>
            <a:pPr lvl="1"/>
            <a:r>
              <a:rPr lang="en-US" dirty="0"/>
              <a:t>Potential end users: Airline Dispatcher or SMS personnel</a:t>
            </a:r>
          </a:p>
        </p:txBody>
      </p:sp>
      <p:sp>
        <p:nvSpPr>
          <p:cNvPr id="4" name="Slide Number Placeholder 3">
            <a:extLst>
              <a:ext uri="{FF2B5EF4-FFF2-40B4-BE49-F238E27FC236}">
                <a16:creationId xmlns:a16="http://schemas.microsoft.com/office/drawing/2014/main" id="{A4D49974-AA87-19B9-53C7-7B675E5A112E}"/>
              </a:ext>
            </a:extLst>
          </p:cNvPr>
          <p:cNvSpPr>
            <a:spLocks noGrp="1"/>
          </p:cNvSpPr>
          <p:nvPr>
            <p:ph type="sldNum" sz="quarter" idx="12"/>
          </p:nvPr>
        </p:nvSpPr>
        <p:spPr/>
        <p:txBody>
          <a:bodyPr/>
          <a:lstStyle/>
          <a:p>
            <a:fld id="{4F721D84-F6D2-3543-9891-5E083154C075}" type="slidenum">
              <a:rPr lang="en-US" smtClean="0"/>
              <a:t>36</a:t>
            </a:fld>
            <a:endParaRPr lang="en-US"/>
          </a:p>
        </p:txBody>
      </p:sp>
      <p:pic>
        <p:nvPicPr>
          <p:cNvPr id="6" name="Picture 5">
            <a:extLst>
              <a:ext uri="{FF2B5EF4-FFF2-40B4-BE49-F238E27FC236}">
                <a16:creationId xmlns:a16="http://schemas.microsoft.com/office/drawing/2014/main" id="{5FC3B8B2-F404-16CA-A8D5-4ECCC956A92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12000"/>
                    </a14:imgEffect>
                    <a14:imgEffect>
                      <a14:brightnessContrast bright="25000" contrast="12000"/>
                    </a14:imgEffect>
                  </a14:imgLayer>
                </a14:imgProps>
              </a:ext>
            </a:extLst>
          </a:blip>
          <a:stretch>
            <a:fillRect/>
          </a:stretch>
        </p:blipFill>
        <p:spPr>
          <a:xfrm>
            <a:off x="2238551" y="2656950"/>
            <a:ext cx="7626666" cy="4057222"/>
          </a:xfrm>
          <a:prstGeom prst="rect">
            <a:avLst/>
          </a:prstGeom>
        </p:spPr>
      </p:pic>
    </p:spTree>
    <p:extLst>
      <p:ext uri="{BB962C8B-B14F-4D97-AF65-F5344CB8AC3E}">
        <p14:creationId xmlns:p14="http://schemas.microsoft.com/office/powerpoint/2010/main" val="3493344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A9161E-9F36-3B52-9713-8CF6FC980B12}"/>
              </a:ext>
            </a:extLst>
          </p:cNvPr>
          <p:cNvSpPr>
            <a:spLocks noGrp="1"/>
          </p:cNvSpPr>
          <p:nvPr>
            <p:ph type="ctrTitle"/>
          </p:nvPr>
        </p:nvSpPr>
        <p:spPr/>
        <p:txBody>
          <a:bodyPr/>
          <a:lstStyle/>
          <a:p>
            <a:r>
              <a:rPr lang="en-US"/>
              <a:t>Backup Slides</a:t>
            </a:r>
          </a:p>
        </p:txBody>
      </p:sp>
      <p:sp>
        <p:nvSpPr>
          <p:cNvPr id="4" name="Slide Number Placeholder 3">
            <a:extLst>
              <a:ext uri="{FF2B5EF4-FFF2-40B4-BE49-F238E27FC236}">
                <a16:creationId xmlns:a16="http://schemas.microsoft.com/office/drawing/2014/main" id="{9281F60C-C9FA-0E47-4FCB-73BBD80F28A5}"/>
              </a:ext>
            </a:extLst>
          </p:cNvPr>
          <p:cNvSpPr>
            <a:spLocks noGrp="1"/>
          </p:cNvSpPr>
          <p:nvPr>
            <p:ph type="sldNum" sz="quarter" idx="12"/>
          </p:nvPr>
        </p:nvSpPr>
        <p:spPr/>
        <p:txBody>
          <a:bodyPr/>
          <a:lstStyle/>
          <a:p>
            <a:fld id="{4F721D84-F6D2-3543-9891-5E083154C075}" type="slidenum">
              <a:rPr lang="en-US" smtClean="0"/>
              <a:t>37</a:t>
            </a:fld>
            <a:endParaRPr lang="en-US"/>
          </a:p>
        </p:txBody>
      </p:sp>
    </p:spTree>
    <p:extLst>
      <p:ext uri="{BB962C8B-B14F-4D97-AF65-F5344CB8AC3E}">
        <p14:creationId xmlns:p14="http://schemas.microsoft.com/office/powerpoint/2010/main" val="358013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986FF-5484-7F44-8831-78C652A2428E}"/>
              </a:ext>
            </a:extLst>
          </p:cNvPr>
          <p:cNvSpPr>
            <a:spLocks noGrp="1"/>
          </p:cNvSpPr>
          <p:nvPr>
            <p:ph type="title"/>
          </p:nvPr>
        </p:nvSpPr>
        <p:spPr>
          <a:xfrm>
            <a:off x="253487" y="40647"/>
            <a:ext cx="11385060" cy="855809"/>
          </a:xfrm>
        </p:spPr>
        <p:txBody>
          <a:bodyPr>
            <a:noAutofit/>
          </a:bodyPr>
          <a:lstStyle/>
          <a:p>
            <a:pPr>
              <a:lnSpc>
                <a:spcPts val="3220"/>
              </a:lnSpc>
            </a:pPr>
            <a:r>
              <a:rPr lang="en-US" sz="3400"/>
              <a:t>Semi-supervised Active Learning for Anomaly Detection (SALAD)—Tech Presentation</a:t>
            </a:r>
          </a:p>
        </p:txBody>
      </p:sp>
      <p:sp>
        <p:nvSpPr>
          <p:cNvPr id="5" name="Slide Number Placeholder 4">
            <a:extLst>
              <a:ext uri="{FF2B5EF4-FFF2-40B4-BE49-F238E27FC236}">
                <a16:creationId xmlns:a16="http://schemas.microsoft.com/office/drawing/2014/main" id="{D33E6995-02FA-CA4F-B036-6B65493CDF79}"/>
              </a:ext>
            </a:extLst>
          </p:cNvPr>
          <p:cNvSpPr>
            <a:spLocks noGrp="1"/>
          </p:cNvSpPr>
          <p:nvPr>
            <p:ph type="sldNum" sz="quarter" idx="12"/>
          </p:nvPr>
        </p:nvSpPr>
        <p:spPr/>
        <p:txBody>
          <a:bodyPr/>
          <a:lstStyle/>
          <a:p>
            <a:fld id="{4F721D84-F6D2-3543-9891-5E083154C075}" type="slidenum">
              <a:rPr lang="en-US" smtClean="0"/>
              <a:t>38</a:t>
            </a:fld>
            <a:endParaRPr lang="en-US"/>
          </a:p>
        </p:txBody>
      </p:sp>
      <p:sp>
        <p:nvSpPr>
          <p:cNvPr id="6" name="Content Placeholder 5">
            <a:extLst>
              <a:ext uri="{FF2B5EF4-FFF2-40B4-BE49-F238E27FC236}">
                <a16:creationId xmlns:a16="http://schemas.microsoft.com/office/drawing/2014/main" id="{9E0FE83E-A2C6-1945-98F1-D7CF36AEB548}"/>
              </a:ext>
            </a:extLst>
          </p:cNvPr>
          <p:cNvSpPr>
            <a:spLocks noGrp="1"/>
          </p:cNvSpPr>
          <p:nvPr>
            <p:ph sz="half" idx="13"/>
          </p:nvPr>
        </p:nvSpPr>
        <p:spPr>
          <a:xfrm>
            <a:off x="253487" y="1086103"/>
            <a:ext cx="8439251" cy="4496224"/>
          </a:xfrm>
        </p:spPr>
        <p:txBody>
          <a:bodyPr/>
          <a:lstStyle/>
          <a:p>
            <a:pPr marL="354012" indent="-342900">
              <a:lnSpc>
                <a:spcPct val="100000"/>
              </a:lnSpc>
              <a:spcBef>
                <a:spcPts val="400"/>
              </a:spcBef>
            </a:pPr>
            <a:r>
              <a:rPr lang="en-US" sz="2400" u="none" dirty="0"/>
              <a:t>Developed new algorithm for anomaly detection—can use labeled and unlabeled data and enables active learning. Paper at AIAA SciTech 2022.</a:t>
            </a:r>
          </a:p>
          <a:p>
            <a:pPr marL="354012" indent="-342900">
              <a:lnSpc>
                <a:spcPct val="100000"/>
              </a:lnSpc>
              <a:spcBef>
                <a:spcPts val="400"/>
              </a:spcBef>
            </a:pPr>
            <a:endParaRPr lang="en-US" b="0" dirty="0"/>
          </a:p>
          <a:p>
            <a:pPr marL="354012" indent="-342900">
              <a:lnSpc>
                <a:spcPct val="100000"/>
              </a:lnSpc>
              <a:spcBef>
                <a:spcPts val="400"/>
              </a:spcBef>
            </a:pPr>
            <a:endParaRPr lang="en-US" b="0" dirty="0"/>
          </a:p>
          <a:p>
            <a:pPr marL="354012" indent="-342900">
              <a:lnSpc>
                <a:spcPct val="100000"/>
              </a:lnSpc>
              <a:spcBef>
                <a:spcPts val="400"/>
              </a:spcBef>
            </a:pPr>
            <a:endParaRPr lang="en-US" b="0" dirty="0"/>
          </a:p>
          <a:p>
            <a:pPr lvl="1">
              <a:buFont typeface="Arial" panose="020B0604020202020204" pitchFamily="34" charset="0"/>
              <a:buChar char="•"/>
            </a:pPr>
            <a:endParaRPr lang="en-US" b="0" dirty="0"/>
          </a:p>
          <a:p>
            <a:endParaRPr lang="en-US" dirty="0"/>
          </a:p>
        </p:txBody>
      </p:sp>
      <p:sp>
        <p:nvSpPr>
          <p:cNvPr id="3" name="Rectangle 2"/>
          <p:cNvSpPr/>
          <p:nvPr/>
        </p:nvSpPr>
        <p:spPr>
          <a:xfrm>
            <a:off x="-36873" y="2471431"/>
            <a:ext cx="6154996" cy="3477875"/>
          </a:xfrm>
          <a:prstGeom prst="rect">
            <a:avLst/>
          </a:prstGeom>
        </p:spPr>
        <p:txBody>
          <a:bodyPr wrap="square">
            <a:spAutoFit/>
          </a:bodyPr>
          <a:lstStyle/>
          <a:p>
            <a:pPr marL="800100" lvl="1" indent="-342900">
              <a:buFont typeface="Wingdings" pitchFamily="2" charset="2"/>
              <a:buChar char="Ø"/>
            </a:pPr>
            <a:r>
              <a:rPr lang="en-US" sz="2000" dirty="0">
                <a:latin typeface="Arial" panose="020B0604020202020204" pitchFamily="34" charset="0"/>
                <a:cs typeface="Arial" panose="020B0604020202020204" pitchFamily="34" charset="0"/>
              </a:rPr>
              <a:t>Can use any available labeled data (normal, various anomaly types) and all available unlabeled data</a:t>
            </a:r>
          </a:p>
          <a:p>
            <a:pPr marL="800100" lvl="1" indent="-342900">
              <a:buFont typeface="Wingdings" pitchFamily="2" charset="2"/>
              <a:buChar char="Ø"/>
            </a:pPr>
            <a:r>
              <a:rPr lang="en-US" sz="2000" dirty="0">
                <a:latin typeface="Arial" panose="020B0604020202020204" pitchFamily="34" charset="0"/>
                <a:cs typeface="Arial" panose="020B0604020202020204" pitchFamily="34" charset="0"/>
              </a:rPr>
              <a:t>Outperforms supervised methods (can only use labeled data) and unsupervised methods (cannot use available labeled data)</a:t>
            </a:r>
          </a:p>
          <a:p>
            <a:pPr marL="800100" lvl="1" indent="-342900">
              <a:buFont typeface="Wingdings" pitchFamily="2" charset="2"/>
              <a:buChar char="Ø"/>
            </a:pPr>
            <a:r>
              <a:rPr lang="en-US" sz="2000" dirty="0">
                <a:latin typeface="Arial" panose="020B0604020202020204" pitchFamily="34" charset="0"/>
                <a:cs typeface="Arial" panose="020B0604020202020204" pitchFamily="34" charset="0"/>
              </a:rPr>
              <a:t>Can choose examples for domain expert labelling that give biggest “bang-for-the buck.”</a:t>
            </a:r>
          </a:p>
          <a:p>
            <a:pPr marL="804863" lvl="1" indent="-347663">
              <a:buFont typeface="Wingdings" pitchFamily="2" charset="2"/>
              <a:buChar char="Ø"/>
            </a:pPr>
            <a:r>
              <a:rPr lang="en-US" sz="2000" dirty="0">
                <a:latin typeface="Arial" panose="020B0604020202020204" pitchFamily="34" charset="0"/>
                <a:cs typeface="Arial" panose="020B0604020202020204" pitchFamily="34" charset="0"/>
              </a:rPr>
              <a:t>Can be used to visualize data clearly of different types, level of uncertainty</a:t>
            </a:r>
          </a:p>
          <a:p>
            <a:pPr lvl="1">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
        <p:nvSpPr>
          <p:cNvPr id="9" name="Rectangle 8"/>
          <p:cNvSpPr/>
          <p:nvPr/>
        </p:nvSpPr>
        <p:spPr>
          <a:xfrm>
            <a:off x="9950245" y="4778477"/>
            <a:ext cx="2241755" cy="1821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E7DD167-57C2-5949-B967-5952BCD6DB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2368" y="2733388"/>
            <a:ext cx="5894343" cy="3862655"/>
          </a:xfrm>
          <a:prstGeom prst="rect">
            <a:avLst/>
          </a:prstGeom>
        </p:spPr>
      </p:pic>
      <p:pic>
        <p:nvPicPr>
          <p:cNvPr id="8" name="Picture 7">
            <a:extLst>
              <a:ext uri="{FF2B5EF4-FFF2-40B4-BE49-F238E27FC236}">
                <a16:creationId xmlns:a16="http://schemas.microsoft.com/office/drawing/2014/main" id="{47AA5D6D-A23A-E86B-D947-C4DE477AD161}"/>
              </a:ext>
            </a:extLst>
          </p:cNvPr>
          <p:cNvPicPr>
            <a:picLocks noChangeAspect="1"/>
          </p:cNvPicPr>
          <p:nvPr/>
        </p:nvPicPr>
        <p:blipFill>
          <a:blip r:embed="rId3"/>
          <a:stretch>
            <a:fillRect/>
          </a:stretch>
        </p:blipFill>
        <p:spPr>
          <a:xfrm>
            <a:off x="9288514" y="951258"/>
            <a:ext cx="2543967" cy="2382957"/>
          </a:xfrm>
          <a:prstGeom prst="rect">
            <a:avLst/>
          </a:prstGeom>
        </p:spPr>
      </p:pic>
    </p:spTree>
    <p:extLst>
      <p:ext uri="{BB962C8B-B14F-4D97-AF65-F5344CB8AC3E}">
        <p14:creationId xmlns:p14="http://schemas.microsoft.com/office/powerpoint/2010/main" val="633635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75D1D-3486-AB4F-8E50-5CA649A2F283}"/>
              </a:ext>
            </a:extLst>
          </p:cNvPr>
          <p:cNvSpPr>
            <a:spLocks noGrp="1"/>
          </p:cNvSpPr>
          <p:nvPr>
            <p:ph type="title"/>
          </p:nvPr>
        </p:nvSpPr>
        <p:spPr>
          <a:xfrm>
            <a:off x="304801" y="49160"/>
            <a:ext cx="11365832" cy="855809"/>
          </a:xfrm>
        </p:spPr>
        <p:txBody>
          <a:bodyPr>
            <a:normAutofit/>
          </a:bodyPr>
          <a:lstStyle/>
          <a:p>
            <a:pPr algn="l"/>
            <a:r>
              <a:rPr lang="en-US" sz="4000"/>
              <a:t>Aviation Anomaly Detection Literature</a:t>
            </a:r>
          </a:p>
        </p:txBody>
      </p:sp>
      <p:sp>
        <p:nvSpPr>
          <p:cNvPr id="3" name="Content Placeholder 2">
            <a:extLst>
              <a:ext uri="{FF2B5EF4-FFF2-40B4-BE49-F238E27FC236}">
                <a16:creationId xmlns:a16="http://schemas.microsoft.com/office/drawing/2014/main" id="{5A886FD3-71A9-9441-A1CD-52F957F25CFF}"/>
              </a:ext>
            </a:extLst>
          </p:cNvPr>
          <p:cNvSpPr>
            <a:spLocks noGrp="1"/>
          </p:cNvSpPr>
          <p:nvPr>
            <p:ph idx="1"/>
          </p:nvPr>
        </p:nvSpPr>
        <p:spPr>
          <a:xfrm>
            <a:off x="304800" y="1095756"/>
            <a:ext cx="5791200" cy="4484864"/>
          </a:xfrm>
        </p:spPr>
        <p:txBody>
          <a:bodyPr/>
          <a:lstStyle/>
          <a:p>
            <a:pPr marL="0" indent="0">
              <a:buNone/>
            </a:pPr>
            <a:r>
              <a:rPr lang="en-US" sz="2133" u="sng"/>
              <a:t>Exceedance detection:</a:t>
            </a:r>
          </a:p>
          <a:p>
            <a:pPr marL="0" indent="0">
              <a:buNone/>
            </a:pPr>
            <a:r>
              <a:rPr lang="en-US" sz="2133" b="0"/>
              <a:t>Compares against </a:t>
            </a:r>
            <a:r>
              <a:rPr lang="en-US" sz="2133" b="0">
                <a:solidFill>
                  <a:srgbClr val="C00000"/>
                </a:solidFill>
              </a:rPr>
              <a:t>pre-defined thresholds</a:t>
            </a:r>
            <a:r>
              <a:rPr lang="en-US" sz="2133" b="0"/>
              <a:t>, which are identified by subject-matter experts.</a:t>
            </a:r>
          </a:p>
          <a:p>
            <a:pPr marL="0" indent="0">
              <a:spcBef>
                <a:spcPts val="0"/>
              </a:spcBef>
              <a:buNone/>
            </a:pPr>
            <a:endParaRPr lang="en-US" sz="2133" b="0" u="sng">
              <a:solidFill>
                <a:prstClr val="black"/>
              </a:solidFill>
            </a:endParaRPr>
          </a:p>
          <a:p>
            <a:pPr marL="0" indent="0">
              <a:spcBef>
                <a:spcPts val="0"/>
              </a:spcBef>
              <a:buNone/>
            </a:pPr>
            <a:endParaRPr lang="en-US" sz="2133" b="0" u="sng">
              <a:solidFill>
                <a:prstClr val="black"/>
              </a:solidFill>
            </a:endParaRPr>
          </a:p>
          <a:p>
            <a:pPr marL="0" indent="0">
              <a:spcBef>
                <a:spcPts val="0"/>
              </a:spcBef>
              <a:buNone/>
            </a:pPr>
            <a:r>
              <a:rPr lang="en-US" sz="2133" u="sng">
                <a:solidFill>
                  <a:prstClr val="black"/>
                </a:solidFill>
              </a:rPr>
              <a:t>Cons:</a:t>
            </a:r>
            <a:r>
              <a:rPr lang="en-US" sz="2133">
                <a:solidFill>
                  <a:prstClr val="black"/>
                </a:solidFill>
              </a:rPr>
              <a:t> </a:t>
            </a:r>
          </a:p>
          <a:p>
            <a:pPr marL="380990" indent="-380990">
              <a:spcBef>
                <a:spcPts val="0"/>
              </a:spcBef>
              <a:buFont typeface="Courier New" panose="02070309020205020404" pitchFamily="49" charset="0"/>
              <a:buChar char="o"/>
            </a:pPr>
            <a:r>
              <a:rPr lang="en-US" sz="2133" b="0">
                <a:solidFill>
                  <a:prstClr val="black"/>
                </a:solidFill>
              </a:rPr>
              <a:t>Complete reliance on</a:t>
            </a:r>
            <a:br>
              <a:rPr lang="en-US" sz="2133" b="0">
                <a:solidFill>
                  <a:prstClr val="black"/>
                </a:solidFill>
              </a:rPr>
            </a:br>
            <a:r>
              <a:rPr lang="en-US" sz="2133" b="0">
                <a:solidFill>
                  <a:prstClr val="black"/>
                </a:solidFill>
              </a:rPr>
              <a:t>domain knowledge.</a:t>
            </a:r>
          </a:p>
          <a:p>
            <a:pPr marL="380990" indent="-380990">
              <a:spcBef>
                <a:spcPts val="0"/>
              </a:spcBef>
              <a:buFont typeface="Courier New" panose="02070309020205020404" pitchFamily="49" charset="0"/>
              <a:buChar char="o"/>
            </a:pPr>
            <a:endParaRPr lang="en-US" sz="2133" b="0">
              <a:solidFill>
                <a:prstClr val="black"/>
              </a:solidFill>
            </a:endParaRPr>
          </a:p>
          <a:p>
            <a:pPr marL="380990" indent="-380990">
              <a:spcBef>
                <a:spcPts val="0"/>
              </a:spcBef>
              <a:buFont typeface="Courier New" panose="02070309020205020404" pitchFamily="49" charset="0"/>
              <a:buChar char="o"/>
            </a:pPr>
            <a:r>
              <a:rPr lang="en-US" sz="2133" b="0">
                <a:solidFill>
                  <a:prstClr val="black"/>
                </a:solidFill>
              </a:rPr>
              <a:t>Requires extensive</a:t>
            </a:r>
            <a:br>
              <a:rPr lang="en-US" sz="2133" b="0">
                <a:solidFill>
                  <a:prstClr val="black"/>
                </a:solidFill>
              </a:rPr>
            </a:br>
            <a:r>
              <a:rPr lang="en-US" sz="2133" b="0">
                <a:solidFill>
                  <a:prstClr val="black"/>
                </a:solidFill>
              </a:rPr>
              <a:t>reviews of entire data.</a:t>
            </a:r>
          </a:p>
          <a:p>
            <a:pPr marL="380990" indent="-380990">
              <a:spcBef>
                <a:spcPts val="0"/>
              </a:spcBef>
              <a:buFont typeface="Courier New" panose="02070309020205020404" pitchFamily="49" charset="0"/>
              <a:buChar char="o"/>
            </a:pPr>
            <a:endParaRPr lang="en-US" sz="2133" b="0" u="sng">
              <a:solidFill>
                <a:prstClr val="black"/>
              </a:solidFill>
            </a:endParaRPr>
          </a:p>
          <a:p>
            <a:pPr marL="380990" indent="-380990">
              <a:spcBef>
                <a:spcPts val="0"/>
              </a:spcBef>
              <a:buFont typeface="Courier New" panose="02070309020205020404" pitchFamily="49" charset="0"/>
              <a:buChar char="o"/>
            </a:pPr>
            <a:r>
              <a:rPr lang="en-US" sz="2133" b="0">
                <a:solidFill>
                  <a:prstClr val="black"/>
                </a:solidFill>
              </a:rPr>
              <a:t>Can only identify</a:t>
            </a:r>
            <a:br>
              <a:rPr lang="en-US" sz="2133" b="0">
                <a:solidFill>
                  <a:prstClr val="black"/>
                </a:solidFill>
              </a:rPr>
            </a:br>
            <a:r>
              <a:rPr lang="en-US" sz="2133" b="0">
                <a:solidFill>
                  <a:prstClr val="black"/>
                </a:solidFill>
              </a:rPr>
              <a:t>known anomalies.</a:t>
            </a:r>
          </a:p>
          <a:p>
            <a:pPr marL="0" indent="0">
              <a:buNone/>
            </a:pPr>
            <a:endParaRPr lang="en-US" sz="2133" b="0" u="sng"/>
          </a:p>
        </p:txBody>
      </p:sp>
      <p:sp>
        <p:nvSpPr>
          <p:cNvPr id="4" name="Slide Number Placeholder 3">
            <a:extLst>
              <a:ext uri="{FF2B5EF4-FFF2-40B4-BE49-F238E27FC236}">
                <a16:creationId xmlns:a16="http://schemas.microsoft.com/office/drawing/2014/main" id="{21026F0A-9406-C949-B10E-21EA7B624F0F}"/>
              </a:ext>
            </a:extLst>
          </p:cNvPr>
          <p:cNvSpPr>
            <a:spLocks noGrp="1"/>
          </p:cNvSpPr>
          <p:nvPr>
            <p:ph type="sldNum" sz="quarter" idx="12"/>
          </p:nvPr>
        </p:nvSpPr>
        <p:spPr/>
        <p:txBody>
          <a:bodyPr/>
          <a:lstStyle/>
          <a:p>
            <a:pPr>
              <a:defRPr/>
            </a:pPr>
            <a:fld id="{B586D440-F702-449A-AAC2-9ACFF17038B8}" type="slidenum">
              <a:rPr lang="en-US" smtClean="0"/>
              <a:pPr>
                <a:defRPr/>
              </a:pPr>
              <a:t>39</a:t>
            </a:fld>
            <a:endParaRPr lang="en-US"/>
          </a:p>
        </p:txBody>
      </p:sp>
      <p:pic>
        <p:nvPicPr>
          <p:cNvPr id="11" name="Picture 10">
            <a:extLst>
              <a:ext uri="{FF2B5EF4-FFF2-40B4-BE49-F238E27FC236}">
                <a16:creationId xmlns:a16="http://schemas.microsoft.com/office/drawing/2014/main" id="{AA30373F-B2C3-A64B-A4D0-6315AB5686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194994"/>
            <a:ext cx="5791201" cy="4621549"/>
          </a:xfrm>
          <a:prstGeom prst="rect">
            <a:avLst/>
          </a:prstGeom>
        </p:spPr>
      </p:pic>
      <p:sp>
        <p:nvSpPr>
          <p:cNvPr id="12" name="TextBox 11">
            <a:extLst>
              <a:ext uri="{FF2B5EF4-FFF2-40B4-BE49-F238E27FC236}">
                <a16:creationId xmlns:a16="http://schemas.microsoft.com/office/drawing/2014/main" id="{0830411B-3465-7A49-A574-C6436B7CD42B}"/>
              </a:ext>
            </a:extLst>
          </p:cNvPr>
          <p:cNvSpPr txBox="1"/>
          <p:nvPr/>
        </p:nvSpPr>
        <p:spPr>
          <a:xfrm>
            <a:off x="7240825" y="923652"/>
            <a:ext cx="4000484" cy="338554"/>
          </a:xfrm>
          <a:prstGeom prst="rect">
            <a:avLst/>
          </a:prstGeom>
          <a:noFill/>
        </p:spPr>
        <p:txBody>
          <a:bodyPr wrap="square" rtlCol="0">
            <a:spAutoFit/>
          </a:bodyPr>
          <a:lstStyle/>
          <a:p>
            <a:pPr algn="ctr"/>
            <a:r>
              <a:rPr lang="en-US" sz="1600">
                <a:latin typeface="Calibri" panose="020F0502020204030204" pitchFamily="34" charset="0"/>
                <a:cs typeface="Calibri" panose="020F0502020204030204" pitchFamily="34" charset="0"/>
              </a:rPr>
              <a:t>Example of unstable approach to landing</a:t>
            </a:r>
          </a:p>
        </p:txBody>
      </p:sp>
    </p:spTree>
    <p:extLst>
      <p:ext uri="{BB962C8B-B14F-4D97-AF65-F5344CB8AC3E}">
        <p14:creationId xmlns:p14="http://schemas.microsoft.com/office/powerpoint/2010/main" val="158697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D3F37-5535-0146-8780-BA6F1AA6AFBB}"/>
              </a:ext>
            </a:extLst>
          </p:cNvPr>
          <p:cNvSpPr>
            <a:spLocks noGrp="1"/>
          </p:cNvSpPr>
          <p:nvPr>
            <p:ph type="title"/>
          </p:nvPr>
        </p:nvSpPr>
        <p:spPr>
          <a:xfrm>
            <a:off x="304801" y="49160"/>
            <a:ext cx="11365832" cy="855809"/>
          </a:xfrm>
        </p:spPr>
        <p:txBody>
          <a:bodyPr>
            <a:normAutofit/>
          </a:bodyPr>
          <a:lstStyle/>
          <a:p>
            <a:pPr algn="l"/>
            <a:r>
              <a:rPr lang="en-US" sz="4000"/>
              <a:t>Aviation Anomaly Detection Literature</a:t>
            </a:r>
          </a:p>
        </p:txBody>
      </p:sp>
      <p:sp>
        <p:nvSpPr>
          <p:cNvPr id="4" name="Slide Number Placeholder 3">
            <a:extLst>
              <a:ext uri="{FF2B5EF4-FFF2-40B4-BE49-F238E27FC236}">
                <a16:creationId xmlns:a16="http://schemas.microsoft.com/office/drawing/2014/main" id="{E6BA9403-9984-C54B-BE20-80017D5D9020}"/>
              </a:ext>
            </a:extLst>
          </p:cNvPr>
          <p:cNvSpPr>
            <a:spLocks noGrp="1"/>
          </p:cNvSpPr>
          <p:nvPr>
            <p:ph type="sldNum" sz="quarter" idx="12"/>
          </p:nvPr>
        </p:nvSpPr>
        <p:spPr/>
        <p:txBody>
          <a:bodyPr/>
          <a:lstStyle/>
          <a:p>
            <a:pPr>
              <a:defRPr/>
            </a:pPr>
            <a:fld id="{B586D440-F702-449A-AAC2-9ACFF17038B8}" type="slidenum">
              <a:rPr lang="en-US" smtClean="0"/>
              <a:pPr>
                <a:defRPr/>
              </a:pPr>
              <a:t>40</a:t>
            </a:fld>
            <a:endParaRPr lang="en-US"/>
          </a:p>
        </p:txBody>
      </p:sp>
      <p:sp>
        <p:nvSpPr>
          <p:cNvPr id="5" name="Content Placeholder 2">
            <a:extLst>
              <a:ext uri="{FF2B5EF4-FFF2-40B4-BE49-F238E27FC236}">
                <a16:creationId xmlns:a16="http://schemas.microsoft.com/office/drawing/2014/main" id="{01B0620F-B73F-C44D-A863-27A1155CB59D}"/>
              </a:ext>
            </a:extLst>
          </p:cNvPr>
          <p:cNvSpPr>
            <a:spLocks noGrp="1"/>
          </p:cNvSpPr>
          <p:nvPr>
            <p:ph idx="1"/>
          </p:nvPr>
        </p:nvSpPr>
        <p:spPr>
          <a:xfrm>
            <a:off x="304800" y="1282700"/>
            <a:ext cx="11582400" cy="4484864"/>
          </a:xfrm>
        </p:spPr>
        <p:txBody>
          <a:bodyPr/>
          <a:lstStyle/>
          <a:p>
            <a:pPr marL="0" indent="0">
              <a:spcBef>
                <a:spcPts val="800"/>
              </a:spcBef>
              <a:buNone/>
            </a:pPr>
            <a:r>
              <a:rPr lang="en-US" sz="2133" u="sng"/>
              <a:t>Supervised learning:</a:t>
            </a:r>
          </a:p>
          <a:p>
            <a:pPr marL="0" indent="0">
              <a:spcBef>
                <a:spcPts val="800"/>
              </a:spcBef>
              <a:buNone/>
            </a:pPr>
            <a:r>
              <a:rPr lang="en-US" sz="2133" b="0"/>
              <a:t>Produces inference using only labeled data. </a:t>
            </a:r>
          </a:p>
          <a:p>
            <a:pPr marL="0" indent="0">
              <a:spcBef>
                <a:spcPts val="800"/>
              </a:spcBef>
              <a:buNone/>
            </a:pPr>
            <a:r>
              <a:rPr lang="en-US" sz="2133" u="sng"/>
              <a:t>Pros:</a:t>
            </a:r>
          </a:p>
          <a:p>
            <a:pPr>
              <a:spcBef>
                <a:spcPts val="800"/>
              </a:spcBef>
              <a:buFont typeface="Courier New" panose="02070309020205020404" pitchFamily="49" charset="0"/>
              <a:buChar char="o"/>
            </a:pPr>
            <a:r>
              <a:rPr lang="en-US" sz="2133" b="0"/>
              <a:t>It demonstrates amazing performance when a</a:t>
            </a:r>
            <a:br>
              <a:rPr lang="en-US" sz="2133" b="0"/>
            </a:br>
            <a:r>
              <a:rPr lang="en-US" sz="2133" b="0"/>
              <a:t>sufficient number of labeled data is available.</a:t>
            </a:r>
          </a:p>
          <a:p>
            <a:pPr marL="0" indent="0">
              <a:spcBef>
                <a:spcPts val="0"/>
              </a:spcBef>
              <a:buNone/>
            </a:pPr>
            <a:endParaRPr lang="en-US" sz="2133" b="0" u="sng">
              <a:solidFill>
                <a:prstClr val="black"/>
              </a:solidFill>
            </a:endParaRPr>
          </a:p>
          <a:p>
            <a:pPr marL="0" indent="0">
              <a:spcBef>
                <a:spcPts val="0"/>
              </a:spcBef>
              <a:buNone/>
            </a:pPr>
            <a:r>
              <a:rPr lang="en-US" sz="2133" u="sng">
                <a:solidFill>
                  <a:prstClr val="black"/>
                </a:solidFill>
              </a:rPr>
              <a:t>Cons:</a:t>
            </a:r>
            <a:r>
              <a:rPr lang="en-US" sz="2133">
                <a:solidFill>
                  <a:prstClr val="black"/>
                </a:solidFill>
              </a:rPr>
              <a:t> </a:t>
            </a:r>
          </a:p>
          <a:p>
            <a:pPr marL="380990" indent="-380990">
              <a:spcBef>
                <a:spcPts val="0"/>
              </a:spcBef>
              <a:buFont typeface="Courier New" panose="02070309020205020404" pitchFamily="49" charset="0"/>
              <a:buChar char="o"/>
            </a:pPr>
            <a:r>
              <a:rPr lang="en-US" sz="2133" b="0">
                <a:solidFill>
                  <a:prstClr val="black"/>
                </a:solidFill>
              </a:rPr>
              <a:t>Can only identify </a:t>
            </a:r>
            <a:r>
              <a:rPr lang="en-US" sz="2133" b="0">
                <a:solidFill>
                  <a:srgbClr val="C00000"/>
                </a:solidFill>
              </a:rPr>
              <a:t>known anomalies.</a:t>
            </a:r>
            <a:endParaRPr lang="en-US" sz="2133" b="0">
              <a:solidFill>
                <a:prstClr val="black"/>
              </a:solidFill>
            </a:endParaRPr>
          </a:p>
          <a:p>
            <a:pPr marL="380990" indent="-380990">
              <a:spcBef>
                <a:spcPts val="0"/>
              </a:spcBef>
              <a:buFont typeface="Courier New" panose="02070309020205020404" pitchFamily="49" charset="0"/>
              <a:buChar char="o"/>
            </a:pPr>
            <a:endParaRPr lang="en-US" sz="2133" b="0">
              <a:solidFill>
                <a:prstClr val="black"/>
              </a:solidFill>
            </a:endParaRPr>
          </a:p>
          <a:p>
            <a:pPr marL="380990" indent="-380990">
              <a:spcBef>
                <a:spcPts val="400"/>
              </a:spcBef>
              <a:spcAft>
                <a:spcPts val="400"/>
              </a:spcAft>
              <a:buFont typeface="Courier New" panose="02070309020205020404" pitchFamily="49" charset="0"/>
              <a:buChar char="o"/>
            </a:pPr>
            <a:r>
              <a:rPr lang="en-US" sz="2133" b="0">
                <a:solidFill>
                  <a:srgbClr val="C00000"/>
                </a:solidFill>
              </a:rPr>
              <a:t>Creating labels </a:t>
            </a:r>
            <a:r>
              <a:rPr lang="en-US" sz="2133" b="0"/>
              <a:t>for data requires huge </a:t>
            </a:r>
            <a:br>
              <a:rPr lang="en-US" sz="2133" b="0"/>
            </a:br>
            <a:r>
              <a:rPr lang="en-US" sz="2133" b="0"/>
              <a:t>effort from subject-matter experts and </a:t>
            </a:r>
            <a:br>
              <a:rPr lang="en-US" sz="2133" b="0"/>
            </a:br>
            <a:r>
              <a:rPr lang="en-US" sz="2133" b="0"/>
              <a:t>is very expensive and largely impractical.</a:t>
            </a:r>
          </a:p>
          <a:p>
            <a:pPr marL="0" indent="0">
              <a:buNone/>
            </a:pPr>
            <a:endParaRPr lang="en-US" sz="2133" b="0" u="sng"/>
          </a:p>
        </p:txBody>
      </p:sp>
      <p:pic>
        <p:nvPicPr>
          <p:cNvPr id="6" name="Picture 5">
            <a:extLst>
              <a:ext uri="{FF2B5EF4-FFF2-40B4-BE49-F238E27FC236}">
                <a16:creationId xmlns:a16="http://schemas.microsoft.com/office/drawing/2014/main" id="{755ECCEA-A9EC-164E-97A2-FFE191B69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1806" y="1321493"/>
            <a:ext cx="5342249" cy="4253807"/>
          </a:xfrm>
          <a:prstGeom prst="rect">
            <a:avLst/>
          </a:prstGeom>
        </p:spPr>
      </p:pic>
      <p:sp>
        <p:nvSpPr>
          <p:cNvPr id="8" name="TextBox 7">
            <a:extLst>
              <a:ext uri="{FF2B5EF4-FFF2-40B4-BE49-F238E27FC236}">
                <a16:creationId xmlns:a16="http://schemas.microsoft.com/office/drawing/2014/main" id="{5B07465C-BAB5-1240-881A-CF35C7AC31B5}"/>
              </a:ext>
            </a:extLst>
          </p:cNvPr>
          <p:cNvSpPr txBox="1"/>
          <p:nvPr/>
        </p:nvSpPr>
        <p:spPr>
          <a:xfrm>
            <a:off x="9732239" y="5535402"/>
            <a:ext cx="1878848" cy="297454"/>
          </a:xfrm>
          <a:prstGeom prst="rect">
            <a:avLst/>
          </a:prstGeom>
          <a:noFill/>
        </p:spPr>
        <p:txBody>
          <a:bodyPr wrap="none" rtlCol="0">
            <a:spAutoFit/>
          </a:bodyPr>
          <a:lstStyle/>
          <a:p>
            <a:r>
              <a:rPr lang="en-US" sz="1333" err="1">
                <a:latin typeface="Calibri" panose="020F0502020204030204" pitchFamily="34" charset="0"/>
                <a:cs typeface="Calibri" panose="020F0502020204030204" pitchFamily="34" charset="0"/>
              </a:rPr>
              <a:t>Jankiraman</a:t>
            </a:r>
            <a:r>
              <a:rPr lang="en-US" sz="1333">
                <a:latin typeface="Calibri" panose="020F0502020204030204" pitchFamily="34" charset="0"/>
                <a:cs typeface="Calibri" panose="020F0502020204030204" pitchFamily="34" charset="0"/>
              </a:rPr>
              <a:t> (2018), </a:t>
            </a:r>
            <a:r>
              <a:rPr lang="en-US" sz="1333" i="1">
                <a:latin typeface="Calibri" panose="020F0502020204030204" pitchFamily="34" charset="0"/>
                <a:cs typeface="Calibri" panose="020F0502020204030204" pitchFamily="34" charset="0"/>
              </a:rPr>
              <a:t>KDD.</a:t>
            </a:r>
            <a:endParaRPr lang="en-US" sz="1333">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291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A5690-9CB0-144D-B565-CC968D3C3FE4}"/>
              </a:ext>
            </a:extLst>
          </p:cNvPr>
          <p:cNvSpPr>
            <a:spLocks noGrp="1"/>
          </p:cNvSpPr>
          <p:nvPr>
            <p:ph type="title"/>
          </p:nvPr>
        </p:nvSpPr>
        <p:spPr>
          <a:xfrm>
            <a:off x="433137" y="58992"/>
            <a:ext cx="11237495" cy="855809"/>
          </a:xfrm>
        </p:spPr>
        <p:txBody>
          <a:bodyPr>
            <a:normAutofit/>
          </a:bodyPr>
          <a:lstStyle/>
          <a:p>
            <a:pPr algn="l"/>
            <a:r>
              <a:rPr lang="en-US" sz="4000"/>
              <a:t>Aviation Anomaly Detection Literature</a:t>
            </a:r>
          </a:p>
        </p:txBody>
      </p:sp>
      <p:sp>
        <p:nvSpPr>
          <p:cNvPr id="4" name="Slide Number Placeholder 3">
            <a:extLst>
              <a:ext uri="{FF2B5EF4-FFF2-40B4-BE49-F238E27FC236}">
                <a16:creationId xmlns:a16="http://schemas.microsoft.com/office/drawing/2014/main" id="{587556C2-948B-4A4A-A648-3E1AE2156AD3}"/>
              </a:ext>
            </a:extLst>
          </p:cNvPr>
          <p:cNvSpPr>
            <a:spLocks noGrp="1"/>
          </p:cNvSpPr>
          <p:nvPr>
            <p:ph type="sldNum" sz="quarter" idx="12"/>
          </p:nvPr>
        </p:nvSpPr>
        <p:spPr/>
        <p:txBody>
          <a:bodyPr/>
          <a:lstStyle/>
          <a:p>
            <a:pPr>
              <a:defRPr/>
            </a:pPr>
            <a:fld id="{B586D440-F702-449A-AAC2-9ACFF17038B8}" type="slidenum">
              <a:rPr lang="en-US" smtClean="0"/>
              <a:pPr>
                <a:defRPr/>
              </a:pPr>
              <a:t>41</a:t>
            </a:fld>
            <a:endParaRPr lang="en-US"/>
          </a:p>
        </p:txBody>
      </p:sp>
      <p:sp>
        <p:nvSpPr>
          <p:cNvPr id="5" name="Content Placeholder 2">
            <a:extLst>
              <a:ext uri="{FF2B5EF4-FFF2-40B4-BE49-F238E27FC236}">
                <a16:creationId xmlns:a16="http://schemas.microsoft.com/office/drawing/2014/main" id="{7259F46E-5C80-4A43-AD1F-D4D0FD7DC328}"/>
              </a:ext>
            </a:extLst>
          </p:cNvPr>
          <p:cNvSpPr>
            <a:spLocks noGrp="1"/>
          </p:cNvSpPr>
          <p:nvPr>
            <p:ph idx="1"/>
          </p:nvPr>
        </p:nvSpPr>
        <p:spPr>
          <a:xfrm>
            <a:off x="304800" y="1282700"/>
            <a:ext cx="11582400" cy="4484864"/>
          </a:xfrm>
        </p:spPr>
        <p:txBody>
          <a:bodyPr/>
          <a:lstStyle/>
          <a:p>
            <a:pPr marL="0" indent="0">
              <a:spcBef>
                <a:spcPts val="800"/>
              </a:spcBef>
              <a:buNone/>
            </a:pPr>
            <a:r>
              <a:rPr lang="en-US" sz="2133" u="sng"/>
              <a:t>Unsupervised learning:</a:t>
            </a:r>
          </a:p>
          <a:p>
            <a:pPr marL="0" indent="0">
              <a:spcBef>
                <a:spcPts val="800"/>
              </a:spcBef>
              <a:buNone/>
            </a:pPr>
            <a:r>
              <a:rPr lang="en-US" sz="2133" b="0"/>
              <a:t>Uses a data-driven mechanism to identify off-nominal patterns in the data.</a:t>
            </a:r>
          </a:p>
          <a:p>
            <a:pPr marL="0" indent="0">
              <a:spcBef>
                <a:spcPts val="800"/>
              </a:spcBef>
              <a:buNone/>
            </a:pPr>
            <a:endParaRPr lang="en-US" sz="2133" b="0"/>
          </a:p>
          <a:p>
            <a:pPr marL="0" indent="0">
              <a:spcBef>
                <a:spcPts val="800"/>
              </a:spcBef>
              <a:buNone/>
            </a:pPr>
            <a:r>
              <a:rPr lang="en-US" sz="2133" u="sng"/>
              <a:t>Pros:</a:t>
            </a:r>
          </a:p>
          <a:p>
            <a:pPr>
              <a:spcBef>
                <a:spcPts val="800"/>
              </a:spcBef>
              <a:buFont typeface="Courier New" panose="02070309020205020404" pitchFamily="49" charset="0"/>
              <a:buChar char="o"/>
            </a:pPr>
            <a:r>
              <a:rPr lang="en-US" sz="2133" b="0"/>
              <a:t>Does not require labels to make inference.</a:t>
            </a:r>
          </a:p>
          <a:p>
            <a:pPr marL="0" indent="0">
              <a:spcBef>
                <a:spcPts val="0"/>
              </a:spcBef>
              <a:buNone/>
            </a:pPr>
            <a:endParaRPr lang="en-US" sz="2133" b="0" u="sng">
              <a:solidFill>
                <a:prstClr val="black"/>
              </a:solidFill>
            </a:endParaRPr>
          </a:p>
          <a:p>
            <a:pPr marL="0" indent="0">
              <a:spcBef>
                <a:spcPts val="0"/>
              </a:spcBef>
              <a:buNone/>
            </a:pPr>
            <a:r>
              <a:rPr lang="en-US" sz="2133" u="sng">
                <a:solidFill>
                  <a:prstClr val="black"/>
                </a:solidFill>
              </a:rPr>
              <a:t>Cons:</a:t>
            </a:r>
            <a:endParaRPr lang="en-US" sz="2133">
              <a:solidFill>
                <a:prstClr val="black"/>
              </a:solidFill>
            </a:endParaRPr>
          </a:p>
          <a:p>
            <a:pPr marL="380990" indent="-380990">
              <a:spcBef>
                <a:spcPts val="0"/>
              </a:spcBef>
              <a:buFont typeface="Courier New" panose="02070309020205020404" pitchFamily="49" charset="0"/>
              <a:buChar char="o"/>
            </a:pPr>
            <a:r>
              <a:rPr lang="en-US" sz="2133" b="0">
                <a:solidFill>
                  <a:srgbClr val="C00000"/>
                </a:solidFill>
              </a:rPr>
              <a:t>Low precision</a:t>
            </a:r>
            <a:r>
              <a:rPr lang="en-US" sz="2133" b="0">
                <a:solidFill>
                  <a:prstClr val="black"/>
                </a:solidFill>
              </a:rPr>
              <a:t>, which means a high number of</a:t>
            </a:r>
            <a:br>
              <a:rPr lang="en-US" sz="2133" b="0">
                <a:solidFill>
                  <a:prstClr val="black"/>
                </a:solidFill>
              </a:rPr>
            </a:br>
            <a:r>
              <a:rPr lang="en-US" sz="2133" b="0">
                <a:solidFill>
                  <a:prstClr val="black"/>
                </a:solidFill>
              </a:rPr>
              <a:t>false positives and low reliability.</a:t>
            </a:r>
          </a:p>
          <a:p>
            <a:pPr marL="380990" indent="-380990">
              <a:spcBef>
                <a:spcPts val="0"/>
              </a:spcBef>
              <a:buFont typeface="Courier New" panose="02070309020205020404" pitchFamily="49" charset="0"/>
              <a:buChar char="o"/>
            </a:pPr>
            <a:endParaRPr lang="en-US" sz="2133" b="0">
              <a:solidFill>
                <a:prstClr val="black"/>
              </a:solidFill>
            </a:endParaRPr>
          </a:p>
          <a:p>
            <a:pPr marL="380990" indent="-380990">
              <a:spcBef>
                <a:spcPts val="400"/>
              </a:spcBef>
              <a:spcAft>
                <a:spcPts val="400"/>
              </a:spcAft>
              <a:buFont typeface="Courier New" panose="02070309020205020404" pitchFamily="49" charset="0"/>
              <a:buChar char="o"/>
            </a:pPr>
            <a:r>
              <a:rPr lang="en-US" sz="2133" b="0"/>
              <a:t>It is not easy to extend to </a:t>
            </a:r>
            <a:r>
              <a:rPr lang="en-US" sz="2133" b="0">
                <a:solidFill>
                  <a:srgbClr val="C00000"/>
                </a:solidFill>
              </a:rPr>
              <a:t>multi-class</a:t>
            </a:r>
            <a:br>
              <a:rPr lang="en-US" sz="2133" b="0"/>
            </a:br>
            <a:r>
              <a:rPr lang="en-US" sz="2133" b="0"/>
              <a:t>anomaly detection.</a:t>
            </a:r>
          </a:p>
          <a:p>
            <a:pPr marL="0" indent="0">
              <a:spcBef>
                <a:spcPts val="0"/>
              </a:spcBef>
              <a:buNone/>
            </a:pPr>
            <a:endParaRPr lang="en-US" sz="2133" b="0" u="sng">
              <a:solidFill>
                <a:prstClr val="black"/>
              </a:solidFill>
            </a:endParaRPr>
          </a:p>
          <a:p>
            <a:pPr marL="0" indent="0">
              <a:spcBef>
                <a:spcPts val="0"/>
              </a:spcBef>
              <a:buNone/>
            </a:pPr>
            <a:endParaRPr lang="en-US" sz="2133" b="0" u="sng">
              <a:solidFill>
                <a:prstClr val="black"/>
              </a:solidFill>
            </a:endParaRPr>
          </a:p>
          <a:p>
            <a:pPr marL="0" indent="0">
              <a:buNone/>
            </a:pPr>
            <a:endParaRPr lang="en-US" sz="2133" b="0" u="sng"/>
          </a:p>
        </p:txBody>
      </p:sp>
      <p:pic>
        <p:nvPicPr>
          <p:cNvPr id="6" name="Picture 5" descr="Chart, bar chart&#10;&#10;Description automatically generated">
            <a:extLst>
              <a:ext uri="{FF2B5EF4-FFF2-40B4-BE49-F238E27FC236}">
                <a16:creationId xmlns:a16="http://schemas.microsoft.com/office/drawing/2014/main" id="{5DBD3682-EE5E-F349-B088-36894E05F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0307" y="2157372"/>
            <a:ext cx="5126893" cy="3417929"/>
          </a:xfrm>
          <a:prstGeom prst="rect">
            <a:avLst/>
          </a:prstGeom>
        </p:spPr>
      </p:pic>
      <p:cxnSp>
        <p:nvCxnSpPr>
          <p:cNvPr id="7" name="Straight Arrow Connector 6">
            <a:extLst>
              <a:ext uri="{FF2B5EF4-FFF2-40B4-BE49-F238E27FC236}">
                <a16:creationId xmlns:a16="http://schemas.microsoft.com/office/drawing/2014/main" id="{A9DF5CCB-42C5-524F-A297-D4449587A68A}"/>
              </a:ext>
            </a:extLst>
          </p:cNvPr>
          <p:cNvCxnSpPr>
            <a:cxnSpLocks/>
          </p:cNvCxnSpPr>
          <p:nvPr/>
        </p:nvCxnSpPr>
        <p:spPr>
          <a:xfrm>
            <a:off x="9666298" y="2974970"/>
            <a:ext cx="424925" cy="637553"/>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453865-BFB6-3D4D-A7E5-191D39B6B7A0}"/>
              </a:ext>
            </a:extLst>
          </p:cNvPr>
          <p:cNvSpPr txBox="1"/>
          <p:nvPr/>
        </p:nvSpPr>
        <p:spPr>
          <a:xfrm>
            <a:off x="8496961" y="2391269"/>
            <a:ext cx="2162772" cy="666977"/>
          </a:xfrm>
          <a:prstGeom prst="rect">
            <a:avLst/>
          </a:prstGeom>
          <a:noFill/>
        </p:spPr>
        <p:txBody>
          <a:bodyPr wrap="none" rtlCol="0">
            <a:spAutoFit/>
          </a:bodyPr>
          <a:lstStyle/>
          <a:p>
            <a:r>
              <a:rPr lang="en-US" sz="1867" i="1">
                <a:solidFill>
                  <a:srgbClr val="C00000"/>
                </a:solidFill>
                <a:latin typeface="Calibri" panose="020F0502020204030204" pitchFamily="34" charset="0"/>
                <a:cs typeface="Calibri" panose="020F0502020204030204" pitchFamily="34" charset="0"/>
              </a:rPr>
              <a:t>deep learning-based</a:t>
            </a:r>
            <a:br>
              <a:rPr lang="en-US" sz="1867" i="1">
                <a:solidFill>
                  <a:srgbClr val="C00000"/>
                </a:solidFill>
                <a:latin typeface="Calibri" panose="020F0502020204030204" pitchFamily="34" charset="0"/>
                <a:cs typeface="Calibri" panose="020F0502020204030204" pitchFamily="34" charset="0"/>
              </a:rPr>
            </a:br>
            <a:r>
              <a:rPr lang="en-US" sz="1867" i="1">
                <a:solidFill>
                  <a:srgbClr val="C00000"/>
                </a:solidFill>
                <a:latin typeface="Calibri" panose="020F0502020204030204" pitchFamily="34" charset="0"/>
                <a:cs typeface="Calibri" panose="020F0502020204030204" pitchFamily="34" charset="0"/>
              </a:rPr>
              <a:t>methods</a:t>
            </a:r>
          </a:p>
        </p:txBody>
      </p:sp>
      <p:sp>
        <p:nvSpPr>
          <p:cNvPr id="11" name="TextBox 10">
            <a:extLst>
              <a:ext uri="{FF2B5EF4-FFF2-40B4-BE49-F238E27FC236}">
                <a16:creationId xmlns:a16="http://schemas.microsoft.com/office/drawing/2014/main" id="{C3475496-E32D-9549-90D2-0DCC034C303D}"/>
              </a:ext>
            </a:extLst>
          </p:cNvPr>
          <p:cNvSpPr txBox="1"/>
          <p:nvPr/>
        </p:nvSpPr>
        <p:spPr>
          <a:xfrm>
            <a:off x="7966896" y="5499375"/>
            <a:ext cx="3520516" cy="297454"/>
          </a:xfrm>
          <a:prstGeom prst="rect">
            <a:avLst/>
          </a:prstGeom>
          <a:noFill/>
        </p:spPr>
        <p:txBody>
          <a:bodyPr wrap="none" rtlCol="0">
            <a:spAutoFit/>
          </a:bodyPr>
          <a:lstStyle/>
          <a:p>
            <a:r>
              <a:rPr lang="en-US" sz="1333"/>
              <a:t>Memarzadeh et al. (2020), </a:t>
            </a:r>
            <a:r>
              <a:rPr lang="en-US" sz="1333" i="1"/>
              <a:t>Aerospace, 7(8)</a:t>
            </a:r>
            <a:r>
              <a:rPr lang="en-US" sz="1333"/>
              <a:t>, 115</a:t>
            </a:r>
            <a:r>
              <a:rPr lang="en-US" sz="1333" i="1"/>
              <a:t>.</a:t>
            </a:r>
            <a:endParaRPr lang="en-US" sz="1333"/>
          </a:p>
        </p:txBody>
      </p:sp>
      <p:cxnSp>
        <p:nvCxnSpPr>
          <p:cNvPr id="12" name="Straight Arrow Connector 11">
            <a:extLst>
              <a:ext uri="{FF2B5EF4-FFF2-40B4-BE49-F238E27FC236}">
                <a16:creationId xmlns:a16="http://schemas.microsoft.com/office/drawing/2014/main" id="{8810B28D-D4DC-FA43-84E0-933191492948}"/>
              </a:ext>
            </a:extLst>
          </p:cNvPr>
          <p:cNvCxnSpPr>
            <a:cxnSpLocks/>
          </p:cNvCxnSpPr>
          <p:nvPr/>
        </p:nvCxnSpPr>
        <p:spPr>
          <a:xfrm>
            <a:off x="9666298" y="2974970"/>
            <a:ext cx="788612" cy="794137"/>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880C017-0D4D-3D42-AA8F-32CBFB94A4B6}"/>
              </a:ext>
            </a:extLst>
          </p:cNvPr>
          <p:cNvCxnSpPr>
            <a:cxnSpLocks/>
          </p:cNvCxnSpPr>
          <p:nvPr/>
        </p:nvCxnSpPr>
        <p:spPr>
          <a:xfrm>
            <a:off x="9666298" y="2974969"/>
            <a:ext cx="976977" cy="1668808"/>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AE17E96-9786-A245-8C47-01DD90EBF7B2}"/>
              </a:ext>
            </a:extLst>
          </p:cNvPr>
          <p:cNvCxnSpPr>
            <a:cxnSpLocks/>
          </p:cNvCxnSpPr>
          <p:nvPr/>
        </p:nvCxnSpPr>
        <p:spPr>
          <a:xfrm>
            <a:off x="9696917" y="2994252"/>
            <a:ext cx="1221936" cy="1492941"/>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9D75795-43F2-9244-867D-05FF5775F90A}"/>
              </a:ext>
            </a:extLst>
          </p:cNvPr>
          <p:cNvSpPr txBox="1"/>
          <p:nvPr/>
        </p:nvSpPr>
        <p:spPr>
          <a:xfrm>
            <a:off x="7244404" y="3272424"/>
            <a:ext cx="1727076" cy="379656"/>
          </a:xfrm>
          <a:prstGeom prst="rect">
            <a:avLst/>
          </a:prstGeom>
          <a:noFill/>
        </p:spPr>
        <p:txBody>
          <a:bodyPr wrap="none" rtlCol="0">
            <a:spAutoFit/>
          </a:bodyPr>
          <a:lstStyle/>
          <a:p>
            <a:r>
              <a:rPr lang="en-US" sz="1867" i="1">
                <a:solidFill>
                  <a:srgbClr val="C00000"/>
                </a:solidFill>
                <a:latin typeface="Calibri" panose="020F0502020204030204" pitchFamily="34" charset="0"/>
                <a:cs typeface="Calibri" panose="020F0502020204030204" pitchFamily="34" charset="0"/>
              </a:rPr>
              <a:t>Classic methods</a:t>
            </a:r>
          </a:p>
        </p:txBody>
      </p:sp>
      <p:cxnSp>
        <p:nvCxnSpPr>
          <p:cNvPr id="21" name="Straight Arrow Connector 20">
            <a:extLst>
              <a:ext uri="{FF2B5EF4-FFF2-40B4-BE49-F238E27FC236}">
                <a16:creationId xmlns:a16="http://schemas.microsoft.com/office/drawing/2014/main" id="{D080E73F-B416-4A4D-BE06-E69CB79C2176}"/>
              </a:ext>
            </a:extLst>
          </p:cNvPr>
          <p:cNvCxnSpPr>
            <a:cxnSpLocks/>
          </p:cNvCxnSpPr>
          <p:nvPr/>
        </p:nvCxnSpPr>
        <p:spPr>
          <a:xfrm>
            <a:off x="7966896" y="3786177"/>
            <a:ext cx="438032" cy="967791"/>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32D765B-ADAE-AE44-A564-DAE5CFA2288A}"/>
              </a:ext>
            </a:extLst>
          </p:cNvPr>
          <p:cNvCxnSpPr>
            <a:cxnSpLocks/>
          </p:cNvCxnSpPr>
          <p:nvPr/>
        </p:nvCxnSpPr>
        <p:spPr>
          <a:xfrm>
            <a:off x="7994287" y="3809374"/>
            <a:ext cx="734284" cy="1243721"/>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984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7D405-BB5D-5843-8A17-E4E95CDF002A}"/>
              </a:ext>
            </a:extLst>
          </p:cNvPr>
          <p:cNvSpPr>
            <a:spLocks noGrp="1"/>
          </p:cNvSpPr>
          <p:nvPr>
            <p:ph type="title"/>
          </p:nvPr>
        </p:nvSpPr>
        <p:spPr>
          <a:xfrm>
            <a:off x="304801" y="49160"/>
            <a:ext cx="11365832" cy="855809"/>
          </a:xfrm>
        </p:spPr>
        <p:txBody>
          <a:bodyPr>
            <a:normAutofit/>
          </a:bodyPr>
          <a:lstStyle/>
          <a:p>
            <a:pPr algn="l"/>
            <a:r>
              <a:rPr lang="en-US" sz="3000"/>
              <a:t>Anomaly Detection Case Study Based on Real Flight Data</a:t>
            </a:r>
          </a:p>
        </p:txBody>
      </p:sp>
      <p:sp>
        <p:nvSpPr>
          <p:cNvPr id="3" name="Content Placeholder 2">
            <a:extLst>
              <a:ext uri="{FF2B5EF4-FFF2-40B4-BE49-F238E27FC236}">
                <a16:creationId xmlns:a16="http://schemas.microsoft.com/office/drawing/2014/main" id="{C945425A-9BEE-E048-8EC8-5204CBD0C76F}"/>
              </a:ext>
            </a:extLst>
          </p:cNvPr>
          <p:cNvSpPr>
            <a:spLocks noGrp="1"/>
          </p:cNvSpPr>
          <p:nvPr>
            <p:ph idx="1"/>
          </p:nvPr>
        </p:nvSpPr>
        <p:spPr>
          <a:xfrm>
            <a:off x="304800" y="1186568"/>
            <a:ext cx="11582400" cy="4484864"/>
          </a:xfrm>
        </p:spPr>
        <p:txBody>
          <a:bodyPr/>
          <a:lstStyle/>
          <a:p>
            <a:pPr marL="0" indent="0">
              <a:buNone/>
            </a:pPr>
            <a:r>
              <a:rPr lang="en-US" sz="2400" b="0"/>
              <a:t>Each data instance is 160-s recording of 20 variables during </a:t>
            </a:r>
            <a:r>
              <a:rPr lang="en-US" sz="2400" b="0">
                <a:solidFill>
                  <a:srgbClr val="C00000"/>
                </a:solidFill>
              </a:rPr>
              <a:t>approach of a commercial aircraft to landing</a:t>
            </a:r>
            <a:r>
              <a:rPr lang="en-US" sz="2400" b="0"/>
              <a:t>. Attributes cover a variety of systems, including the </a:t>
            </a:r>
            <a:r>
              <a:rPr lang="en-US" sz="2400" b="0" u="sng"/>
              <a:t>state and orientation of the aircraft</a:t>
            </a:r>
            <a:r>
              <a:rPr lang="en-US" sz="2400" b="0"/>
              <a:t>, </a:t>
            </a:r>
            <a:r>
              <a:rPr lang="en-US" sz="2400" b="0" u="sng"/>
              <a:t>positions and inputs of the control surfaces</a:t>
            </a:r>
            <a:r>
              <a:rPr lang="en-US" sz="2400" b="0"/>
              <a:t>, </a:t>
            </a:r>
            <a:r>
              <a:rPr lang="en-US" sz="2400" b="0" u="sng"/>
              <a:t>engine parameters</a:t>
            </a:r>
            <a:r>
              <a:rPr lang="en-US" sz="2400" b="0"/>
              <a:t>, and </a:t>
            </a:r>
            <a:r>
              <a:rPr lang="en-US" sz="2400" b="0" u="sng"/>
              <a:t>auto pilot modes and corresponding states</a:t>
            </a:r>
            <a:r>
              <a:rPr lang="en-US" sz="2400" b="0"/>
              <a:t>.</a:t>
            </a:r>
            <a:endParaRPr lang="en-US" sz="2400" b="0" u="sng"/>
          </a:p>
          <a:p>
            <a:endParaRPr lang="en-US" b="0"/>
          </a:p>
          <a:p>
            <a:pPr marL="0" indent="0">
              <a:buNone/>
            </a:pPr>
            <a:endParaRPr lang="en-US" b="0"/>
          </a:p>
        </p:txBody>
      </p:sp>
      <p:sp>
        <p:nvSpPr>
          <p:cNvPr id="4" name="Slide Number Placeholder 3">
            <a:extLst>
              <a:ext uri="{FF2B5EF4-FFF2-40B4-BE49-F238E27FC236}">
                <a16:creationId xmlns:a16="http://schemas.microsoft.com/office/drawing/2014/main" id="{01DE8D8A-D4BB-7442-8F76-B36A9899D64D}"/>
              </a:ext>
            </a:extLst>
          </p:cNvPr>
          <p:cNvSpPr>
            <a:spLocks noGrp="1"/>
          </p:cNvSpPr>
          <p:nvPr>
            <p:ph type="sldNum" sz="quarter" idx="12"/>
          </p:nvPr>
        </p:nvSpPr>
        <p:spPr/>
        <p:txBody>
          <a:bodyPr/>
          <a:lstStyle/>
          <a:p>
            <a:pPr>
              <a:defRPr/>
            </a:pPr>
            <a:fld id="{B586D440-F702-449A-AAC2-9ACFF17038B8}" type="slidenum">
              <a:rPr lang="en-US" smtClean="0"/>
              <a:pPr>
                <a:defRPr/>
              </a:pPr>
              <a:t>42</a:t>
            </a:fld>
            <a:endParaRPr lang="en-US"/>
          </a:p>
        </p:txBody>
      </p:sp>
      <p:pic>
        <p:nvPicPr>
          <p:cNvPr id="5" name="Picture 4" descr="A picture containing graphical user interface&#10;&#10;Description automatically generated">
            <a:extLst>
              <a:ext uri="{FF2B5EF4-FFF2-40B4-BE49-F238E27FC236}">
                <a16:creationId xmlns:a16="http://schemas.microsoft.com/office/drawing/2014/main" id="{C657E73F-ED52-794E-B225-18CB58F6C295}"/>
              </a:ext>
            </a:extLst>
          </p:cNvPr>
          <p:cNvPicPr>
            <a:picLocks noChangeAspect="1"/>
          </p:cNvPicPr>
          <p:nvPr/>
        </p:nvPicPr>
        <p:blipFill rotWithShape="1">
          <a:blip r:embed="rId2">
            <a:extLst>
              <a:ext uri="{28A0092B-C50C-407E-A947-70E740481C1C}">
                <a14:useLocalDpi xmlns:a14="http://schemas.microsoft.com/office/drawing/2010/main" val="0"/>
              </a:ext>
            </a:extLst>
          </a:blip>
          <a:srcRect r="30282" b="55533"/>
          <a:stretch/>
        </p:blipFill>
        <p:spPr>
          <a:xfrm>
            <a:off x="3075996" y="2709333"/>
            <a:ext cx="7638436" cy="3158016"/>
          </a:xfrm>
          <a:prstGeom prst="rect">
            <a:avLst/>
          </a:prstGeom>
        </p:spPr>
      </p:pic>
      <p:sp>
        <p:nvSpPr>
          <p:cNvPr id="6" name="TextBox 5">
            <a:extLst>
              <a:ext uri="{FF2B5EF4-FFF2-40B4-BE49-F238E27FC236}">
                <a16:creationId xmlns:a16="http://schemas.microsoft.com/office/drawing/2014/main" id="{9B0D256C-9199-CA46-B6C8-D641D81F0264}"/>
              </a:ext>
            </a:extLst>
          </p:cNvPr>
          <p:cNvSpPr txBox="1"/>
          <p:nvPr/>
        </p:nvSpPr>
        <p:spPr>
          <a:xfrm>
            <a:off x="209721" y="6143172"/>
            <a:ext cx="3879973" cy="297454"/>
          </a:xfrm>
          <a:prstGeom prst="rect">
            <a:avLst/>
          </a:prstGeom>
          <a:noFill/>
        </p:spPr>
        <p:txBody>
          <a:bodyPr wrap="none" rtlCol="0">
            <a:spAutoFit/>
          </a:bodyPr>
          <a:lstStyle/>
          <a:p>
            <a:r>
              <a:rPr lang="en-US" sz="1333"/>
              <a:t>Data from: https://c3.nasa.gov/</a:t>
            </a:r>
            <a:r>
              <a:rPr lang="en-US" sz="1333" err="1"/>
              <a:t>dashlink</a:t>
            </a:r>
            <a:r>
              <a:rPr lang="en-US" sz="1333"/>
              <a:t>/projects/85/</a:t>
            </a:r>
          </a:p>
        </p:txBody>
      </p:sp>
    </p:spTree>
    <p:extLst>
      <p:ext uri="{BB962C8B-B14F-4D97-AF65-F5344CB8AC3E}">
        <p14:creationId xmlns:p14="http://schemas.microsoft.com/office/powerpoint/2010/main" val="1445819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39220-9598-6D45-BDF9-471C9FF81E6A}"/>
              </a:ext>
            </a:extLst>
          </p:cNvPr>
          <p:cNvSpPr>
            <a:spLocks noGrp="1"/>
          </p:cNvSpPr>
          <p:nvPr>
            <p:ph type="title"/>
          </p:nvPr>
        </p:nvSpPr>
        <p:spPr>
          <a:xfrm>
            <a:off x="209801" y="58992"/>
            <a:ext cx="11365832" cy="855809"/>
          </a:xfrm>
        </p:spPr>
        <p:txBody>
          <a:bodyPr>
            <a:normAutofit/>
          </a:bodyPr>
          <a:lstStyle/>
          <a:p>
            <a:pPr algn="l"/>
            <a:r>
              <a:rPr lang="en-US" sz="3000" dirty="0"/>
              <a:t>Multi-class Anomaly Detection During Approach to Landing</a:t>
            </a:r>
          </a:p>
        </p:txBody>
      </p:sp>
      <p:sp>
        <p:nvSpPr>
          <p:cNvPr id="3" name="Content Placeholder 2">
            <a:extLst>
              <a:ext uri="{FF2B5EF4-FFF2-40B4-BE49-F238E27FC236}">
                <a16:creationId xmlns:a16="http://schemas.microsoft.com/office/drawing/2014/main" id="{35568565-69A7-C145-8AD3-9AE839D053E7}"/>
              </a:ext>
            </a:extLst>
          </p:cNvPr>
          <p:cNvSpPr>
            <a:spLocks noGrp="1"/>
          </p:cNvSpPr>
          <p:nvPr>
            <p:ph idx="1"/>
          </p:nvPr>
        </p:nvSpPr>
        <p:spPr>
          <a:xfrm>
            <a:off x="209800" y="1270000"/>
            <a:ext cx="11582400" cy="4484864"/>
          </a:xfrm>
        </p:spPr>
        <p:txBody>
          <a:bodyPr/>
          <a:lstStyle/>
          <a:p>
            <a:pPr marL="0" indent="0">
              <a:spcBef>
                <a:spcPts val="400"/>
              </a:spcBef>
              <a:spcAft>
                <a:spcPts val="400"/>
              </a:spcAft>
              <a:buNone/>
            </a:pPr>
            <a:r>
              <a:rPr lang="en-US" sz="2400">
                <a:latin typeface="Calibri" panose="020F0502020204030204" pitchFamily="34" charset="0"/>
                <a:cs typeface="Calibri" panose="020F0502020204030204" pitchFamily="34" charset="0"/>
              </a:rPr>
              <a:t>Training data consists of 18,313 samples falling into four classes:</a:t>
            </a:r>
          </a:p>
          <a:p>
            <a:pPr marL="1219170" lvl="1" indent="-609585">
              <a:spcBef>
                <a:spcPts val="400"/>
              </a:spcBef>
              <a:spcAft>
                <a:spcPts val="400"/>
              </a:spcAft>
              <a:buFont typeface="+mj-lt"/>
              <a:buAutoNum type="arabicPeriod"/>
            </a:pPr>
            <a:r>
              <a:rPr lang="en-US">
                <a:solidFill>
                  <a:srgbClr val="0070C0"/>
                </a:solidFill>
                <a:latin typeface="Calibri" panose="020F0502020204030204" pitchFamily="34" charset="0"/>
                <a:cs typeface="Calibri" panose="020F0502020204030204" pitchFamily="34" charset="0"/>
              </a:rPr>
              <a:t>Nominal</a:t>
            </a:r>
            <a:r>
              <a:rPr lang="en-US">
                <a:latin typeface="Calibri" panose="020F0502020204030204" pitchFamily="34" charset="0"/>
                <a:cs typeface="Calibri" panose="020F0502020204030204" pitchFamily="34" charset="0"/>
              </a:rPr>
              <a:t> (66.7%): no anomalies identified.</a:t>
            </a:r>
          </a:p>
          <a:p>
            <a:pPr marL="1219170" lvl="1" indent="-609585">
              <a:spcBef>
                <a:spcPts val="400"/>
              </a:spcBef>
              <a:spcAft>
                <a:spcPts val="400"/>
              </a:spcAft>
              <a:buFont typeface="+mj-lt"/>
              <a:buAutoNum type="arabicPeriod"/>
            </a:pPr>
            <a:r>
              <a:rPr lang="en-US">
                <a:solidFill>
                  <a:srgbClr val="FF6E00"/>
                </a:solidFill>
                <a:latin typeface="Calibri" panose="020F0502020204030204" pitchFamily="34" charset="0"/>
                <a:cs typeface="Calibri" panose="020F0502020204030204" pitchFamily="34" charset="0"/>
              </a:rPr>
              <a:t>Speed Anomaly </a:t>
            </a:r>
            <a:r>
              <a:rPr lang="en-US">
                <a:latin typeface="Calibri" panose="020F0502020204030204" pitchFamily="34" charset="0"/>
                <a:cs typeface="Calibri" panose="020F0502020204030204" pitchFamily="34" charset="0"/>
              </a:rPr>
              <a:t>(22.9%): speed of the aircraft is higher from the nominal pattern.</a:t>
            </a:r>
          </a:p>
          <a:p>
            <a:pPr marL="1219170" lvl="1" indent="-609585">
              <a:spcBef>
                <a:spcPts val="400"/>
              </a:spcBef>
              <a:spcAft>
                <a:spcPts val="400"/>
              </a:spcAft>
              <a:buFont typeface="+mj-lt"/>
              <a:buAutoNum type="arabicPeriod"/>
            </a:pPr>
            <a:r>
              <a:rPr lang="en-US">
                <a:solidFill>
                  <a:srgbClr val="00B050"/>
                </a:solidFill>
                <a:latin typeface="Calibri" panose="020F0502020204030204" pitchFamily="34" charset="0"/>
                <a:cs typeface="Calibri" panose="020F0502020204030204" pitchFamily="34" charset="0"/>
              </a:rPr>
              <a:t>Path Anomaly </a:t>
            </a:r>
            <a:r>
              <a:rPr lang="en-US">
                <a:latin typeface="Calibri" panose="020F0502020204030204" pitchFamily="34" charset="0"/>
                <a:cs typeface="Calibri" panose="020F0502020204030204" pitchFamily="34" charset="0"/>
              </a:rPr>
              <a:t>(7.2%): path of descent is higher from the nominal pattern.</a:t>
            </a:r>
          </a:p>
          <a:p>
            <a:pPr marL="1219170" lvl="1" indent="-609585">
              <a:spcBef>
                <a:spcPts val="400"/>
              </a:spcBef>
              <a:spcAft>
                <a:spcPts val="400"/>
              </a:spcAft>
              <a:buFont typeface="+mj-lt"/>
              <a:buAutoNum type="arabicPeriod"/>
            </a:pPr>
            <a:r>
              <a:rPr lang="en-US">
                <a:solidFill>
                  <a:srgbClr val="C00000"/>
                </a:solidFill>
                <a:latin typeface="Calibri" panose="020F0502020204030204" pitchFamily="34" charset="0"/>
                <a:cs typeface="Calibri" panose="020F0502020204030204" pitchFamily="34" charset="0"/>
              </a:rPr>
              <a:t>Control Anomaly </a:t>
            </a:r>
            <a:r>
              <a:rPr lang="en-US">
                <a:latin typeface="Calibri" panose="020F0502020204030204" pitchFamily="34" charset="0"/>
                <a:cs typeface="Calibri" panose="020F0502020204030204" pitchFamily="34" charset="0"/>
              </a:rPr>
              <a:t>(3.2%): flaps are deployed late or off-nominal during approach.</a:t>
            </a:r>
          </a:p>
          <a:p>
            <a:pPr marL="1219170" lvl="1" indent="-609585">
              <a:spcBef>
                <a:spcPts val="400"/>
              </a:spcBef>
              <a:spcAft>
                <a:spcPts val="400"/>
              </a:spcAft>
              <a:buFont typeface="+mj-lt"/>
              <a:buAutoNum type="arabicPeriod"/>
            </a:pPr>
            <a:endParaRPr lang="en-US">
              <a:latin typeface="Calibri" panose="020F0502020204030204" pitchFamily="34" charset="0"/>
              <a:cs typeface="Calibri" panose="020F0502020204030204" pitchFamily="34" charset="0"/>
            </a:endParaRPr>
          </a:p>
          <a:p>
            <a:pPr marL="0" indent="0">
              <a:spcBef>
                <a:spcPts val="400"/>
              </a:spcBef>
              <a:spcAft>
                <a:spcPts val="400"/>
              </a:spcAft>
              <a:buNone/>
            </a:pPr>
            <a:r>
              <a:rPr lang="en-US" sz="2400">
                <a:latin typeface="Calibri" panose="020F0502020204030204" pitchFamily="34" charset="0"/>
                <a:cs typeface="Calibri" panose="020F0502020204030204" pitchFamily="34" charset="0"/>
              </a:rPr>
              <a:t>Separate test data of 6105 samples is used for evaluating the models.</a:t>
            </a:r>
          </a:p>
          <a:p>
            <a:endParaRPr lang="en-US" sz="24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037CD64-6989-F64B-BBC6-726D25AD0F46}"/>
              </a:ext>
            </a:extLst>
          </p:cNvPr>
          <p:cNvSpPr>
            <a:spLocks noGrp="1"/>
          </p:cNvSpPr>
          <p:nvPr>
            <p:ph type="sldNum" sz="quarter" idx="12"/>
          </p:nvPr>
        </p:nvSpPr>
        <p:spPr/>
        <p:txBody>
          <a:bodyPr/>
          <a:lstStyle/>
          <a:p>
            <a:pPr>
              <a:defRPr/>
            </a:pPr>
            <a:fld id="{B586D440-F702-449A-AAC2-9ACFF17038B8}" type="slidenum">
              <a:rPr lang="en-US" smtClean="0"/>
              <a:pPr>
                <a:defRPr/>
              </a:pPr>
              <a:t>43</a:t>
            </a:fld>
            <a:endParaRPr lang="en-US"/>
          </a:p>
        </p:txBody>
      </p:sp>
    </p:spTree>
    <p:extLst>
      <p:ext uri="{BB962C8B-B14F-4D97-AF65-F5344CB8AC3E}">
        <p14:creationId xmlns:p14="http://schemas.microsoft.com/office/powerpoint/2010/main" val="3168190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9352F-E8B7-7A48-8A02-2B113D4315BE}"/>
              </a:ext>
            </a:extLst>
          </p:cNvPr>
          <p:cNvSpPr>
            <a:spLocks noGrp="1"/>
          </p:cNvSpPr>
          <p:nvPr>
            <p:ph type="title"/>
          </p:nvPr>
        </p:nvSpPr>
        <p:spPr>
          <a:xfrm>
            <a:off x="304801" y="0"/>
            <a:ext cx="11365832" cy="855809"/>
          </a:xfrm>
        </p:spPr>
        <p:txBody>
          <a:bodyPr>
            <a:normAutofit/>
          </a:bodyPr>
          <a:lstStyle/>
          <a:p>
            <a:pPr algn="l"/>
            <a:r>
              <a:rPr lang="en-US" sz="3600"/>
              <a:t>Learning Module: Semi-supervised Learning</a:t>
            </a:r>
          </a:p>
        </p:txBody>
      </p:sp>
      <p:sp>
        <p:nvSpPr>
          <p:cNvPr id="4" name="Slide Number Placeholder 3">
            <a:extLst>
              <a:ext uri="{FF2B5EF4-FFF2-40B4-BE49-F238E27FC236}">
                <a16:creationId xmlns:a16="http://schemas.microsoft.com/office/drawing/2014/main" id="{56DEC672-1721-F848-B69C-29F00DD59D77}"/>
              </a:ext>
            </a:extLst>
          </p:cNvPr>
          <p:cNvSpPr>
            <a:spLocks noGrp="1"/>
          </p:cNvSpPr>
          <p:nvPr>
            <p:ph type="sldNum" sz="quarter" idx="12"/>
          </p:nvPr>
        </p:nvSpPr>
        <p:spPr/>
        <p:txBody>
          <a:bodyPr/>
          <a:lstStyle/>
          <a:p>
            <a:pPr>
              <a:defRPr/>
            </a:pPr>
            <a:fld id="{B586D440-F702-449A-AAC2-9ACFF17038B8}" type="slidenum">
              <a:rPr lang="en-US" smtClean="0"/>
              <a:pPr>
                <a:defRPr/>
              </a:pPr>
              <a:t>44</a:t>
            </a:fld>
            <a:endParaRPr lang="en-US"/>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EB337367-AFD1-A14D-9887-DF5C2EE4BE9E}"/>
                  </a:ext>
                </a:extLst>
              </p:cNvPr>
              <p:cNvSpPr>
                <a:spLocks noGrp="1"/>
              </p:cNvSpPr>
              <p:nvPr>
                <p:ph idx="1"/>
              </p:nvPr>
            </p:nvSpPr>
            <p:spPr>
              <a:xfrm>
                <a:off x="304800" y="1282700"/>
                <a:ext cx="11582400" cy="4484864"/>
              </a:xfrm>
            </p:spPr>
            <p:txBody>
              <a:bodyPr/>
              <a:lstStyle/>
              <a:p>
                <a:pPr marL="0" indent="0">
                  <a:spcBef>
                    <a:spcPts val="800"/>
                  </a:spcBef>
                  <a:buNone/>
                </a:pPr>
                <a:r>
                  <a:rPr lang="en-US" sz="2133" b="0">
                    <a:latin typeface="Calibri" panose="020F0502020204030204" pitchFamily="34" charset="0"/>
                    <a:cs typeface="Calibri" panose="020F0502020204030204" pitchFamily="34" charset="0"/>
                  </a:rPr>
                  <a:t>The data, </a:t>
                </a:r>
                <a14:m>
                  <m:oMath xmlns:m="http://schemas.openxmlformats.org/officeDocument/2006/math">
                    <m:r>
                      <a:rPr lang="en-US" sz="2133" b="0" i="1">
                        <a:latin typeface="Cambria Math" panose="02040503050406030204" pitchFamily="18" charset="0"/>
                        <a:cs typeface="Calibri" panose="020F0502020204030204" pitchFamily="34" charset="0"/>
                      </a:rPr>
                      <m:t>𝑋</m:t>
                    </m:r>
                  </m:oMath>
                </a14:m>
                <a:r>
                  <a:rPr lang="en-US" sz="2133" b="0">
                    <a:latin typeface="Calibri" panose="020F0502020204030204" pitchFamily="34" charset="0"/>
                    <a:cs typeface="Calibri" panose="020F0502020204030204" pitchFamily="34" charset="0"/>
                  </a:rPr>
                  <a:t> is divided into:</a:t>
                </a:r>
              </a:p>
              <a:p>
                <a:pPr lvl="1">
                  <a:spcBef>
                    <a:spcPts val="0"/>
                  </a:spcBef>
                  <a:buFont typeface="Courier New" panose="02070309020205020404" pitchFamily="49" charset="0"/>
                  <a:buChar char="o"/>
                </a:pPr>
                <a:r>
                  <a:rPr lang="en-US" sz="2133">
                    <a:solidFill>
                      <a:prstClr val="black"/>
                    </a:solidFill>
                    <a:latin typeface="Calibri" panose="020F0502020204030204" pitchFamily="34" charset="0"/>
                    <a:cs typeface="Calibri" panose="020F0502020204030204" pitchFamily="34" charset="0"/>
                  </a:rPr>
                  <a:t>Labeled set, </a:t>
                </a:r>
                <a14:m>
                  <m:oMath xmlns:m="http://schemas.openxmlformats.org/officeDocument/2006/math">
                    <m:d>
                      <m:dPr>
                        <m:ctrlPr>
                          <a:rPr lang="en-US" sz="2133" i="1">
                            <a:solidFill>
                              <a:prstClr val="black"/>
                            </a:solidFill>
                            <a:latin typeface="Cambria Math" panose="02040503050406030204" pitchFamily="18" charset="0"/>
                            <a:cs typeface="Calibri" panose="020F0502020204030204" pitchFamily="34" charset="0"/>
                          </a:rPr>
                        </m:ctrlPr>
                      </m:dPr>
                      <m:e>
                        <m:sSub>
                          <m:sSubPr>
                            <m:ctrlPr>
                              <a:rPr lang="en-US" sz="2133" i="1">
                                <a:solidFill>
                                  <a:prstClr val="black"/>
                                </a:solidFill>
                                <a:latin typeface="Cambria Math" panose="02040503050406030204" pitchFamily="18" charset="0"/>
                                <a:cs typeface="Calibri" panose="020F0502020204030204" pitchFamily="34" charset="0"/>
                              </a:rPr>
                            </m:ctrlPr>
                          </m:sSubPr>
                          <m:e>
                            <m:r>
                              <a:rPr lang="en-US" sz="2133" b="0" i="1">
                                <a:solidFill>
                                  <a:prstClr val="black"/>
                                </a:solidFill>
                                <a:latin typeface="Cambria Math" panose="02040503050406030204" pitchFamily="18" charset="0"/>
                                <a:cs typeface="Calibri" panose="020F0502020204030204" pitchFamily="34" charset="0"/>
                              </a:rPr>
                              <m:t>𝑋</m:t>
                            </m:r>
                          </m:e>
                          <m:sub>
                            <m:r>
                              <a:rPr lang="en-US" sz="2133" b="0" i="1">
                                <a:solidFill>
                                  <a:prstClr val="black"/>
                                </a:solidFill>
                                <a:latin typeface="Cambria Math" panose="02040503050406030204" pitchFamily="18" charset="0"/>
                                <a:cs typeface="Calibri" panose="020F0502020204030204" pitchFamily="34" charset="0"/>
                              </a:rPr>
                              <m:t>𝐿</m:t>
                            </m:r>
                          </m:sub>
                        </m:sSub>
                        <m:r>
                          <a:rPr lang="en-US" sz="2133" b="0" i="1">
                            <a:solidFill>
                              <a:prstClr val="black"/>
                            </a:solidFill>
                            <a:latin typeface="Cambria Math" panose="02040503050406030204" pitchFamily="18" charset="0"/>
                            <a:cs typeface="Calibri" panose="020F0502020204030204" pitchFamily="34" charset="0"/>
                          </a:rPr>
                          <m:t>, </m:t>
                        </m:r>
                        <m:sSub>
                          <m:sSubPr>
                            <m:ctrlPr>
                              <a:rPr lang="en-US" sz="2133" i="1">
                                <a:solidFill>
                                  <a:prstClr val="black"/>
                                </a:solidFill>
                                <a:latin typeface="Cambria Math" panose="02040503050406030204" pitchFamily="18" charset="0"/>
                                <a:cs typeface="Calibri" panose="020F0502020204030204" pitchFamily="34" charset="0"/>
                              </a:rPr>
                            </m:ctrlPr>
                          </m:sSubPr>
                          <m:e>
                            <m:r>
                              <a:rPr lang="en-US" sz="2133" b="0" i="1">
                                <a:solidFill>
                                  <a:prstClr val="black"/>
                                </a:solidFill>
                                <a:latin typeface="Cambria Math" panose="02040503050406030204" pitchFamily="18" charset="0"/>
                                <a:cs typeface="Calibri" panose="020F0502020204030204" pitchFamily="34" charset="0"/>
                              </a:rPr>
                              <m:t>𝑦</m:t>
                            </m:r>
                          </m:e>
                          <m:sub>
                            <m:r>
                              <a:rPr lang="en-US" sz="2133" b="0" i="1">
                                <a:solidFill>
                                  <a:prstClr val="black"/>
                                </a:solidFill>
                                <a:latin typeface="Cambria Math" panose="02040503050406030204" pitchFamily="18" charset="0"/>
                                <a:cs typeface="Calibri" panose="020F0502020204030204" pitchFamily="34" charset="0"/>
                              </a:rPr>
                              <m:t>𝐿</m:t>
                            </m:r>
                          </m:sub>
                        </m:sSub>
                      </m:e>
                    </m:d>
                  </m:oMath>
                </a14:m>
                <a:endParaRPr lang="en-US" sz="2133">
                  <a:solidFill>
                    <a:prstClr val="black"/>
                  </a:solidFill>
                  <a:latin typeface="Calibri" panose="020F0502020204030204" pitchFamily="34" charset="0"/>
                  <a:cs typeface="Calibri" panose="020F0502020204030204" pitchFamily="34" charset="0"/>
                </a:endParaRPr>
              </a:p>
              <a:p>
                <a:pPr lvl="1">
                  <a:spcBef>
                    <a:spcPts val="0"/>
                  </a:spcBef>
                  <a:buFont typeface="Courier New" panose="02070309020205020404" pitchFamily="49" charset="0"/>
                  <a:buChar char="o"/>
                </a:pPr>
                <a:r>
                  <a:rPr lang="en-US" sz="2133">
                    <a:solidFill>
                      <a:prstClr val="black"/>
                    </a:solidFill>
                    <a:latin typeface="Calibri" panose="020F0502020204030204" pitchFamily="34" charset="0"/>
                    <a:cs typeface="Calibri" panose="020F0502020204030204" pitchFamily="34" charset="0"/>
                  </a:rPr>
                  <a:t>Unlabeled set, </a:t>
                </a:r>
                <a14:m>
                  <m:oMath xmlns:m="http://schemas.openxmlformats.org/officeDocument/2006/math">
                    <m:sSub>
                      <m:sSubPr>
                        <m:ctrlPr>
                          <a:rPr lang="en-US" sz="2133" i="1">
                            <a:solidFill>
                              <a:prstClr val="black"/>
                            </a:solidFill>
                            <a:latin typeface="Cambria Math" panose="02040503050406030204" pitchFamily="18" charset="0"/>
                            <a:cs typeface="Calibri" panose="020F0502020204030204" pitchFamily="34" charset="0"/>
                          </a:rPr>
                        </m:ctrlPr>
                      </m:sSubPr>
                      <m:e>
                        <m:r>
                          <a:rPr lang="en-US" sz="2133" b="0" i="1">
                            <a:solidFill>
                              <a:prstClr val="black"/>
                            </a:solidFill>
                            <a:latin typeface="Cambria Math" panose="02040503050406030204" pitchFamily="18" charset="0"/>
                            <a:cs typeface="Calibri" panose="020F0502020204030204" pitchFamily="34" charset="0"/>
                          </a:rPr>
                          <m:t>𝑋</m:t>
                        </m:r>
                      </m:e>
                      <m:sub>
                        <m:r>
                          <a:rPr lang="en-US" sz="2133" b="0" i="1">
                            <a:solidFill>
                              <a:prstClr val="black"/>
                            </a:solidFill>
                            <a:latin typeface="Cambria Math" panose="02040503050406030204" pitchFamily="18" charset="0"/>
                            <a:cs typeface="Calibri" panose="020F0502020204030204" pitchFamily="34" charset="0"/>
                          </a:rPr>
                          <m:t>𝑈</m:t>
                        </m:r>
                      </m:sub>
                    </m:sSub>
                  </m:oMath>
                </a14:m>
                <a:endParaRPr lang="en-US" sz="2133">
                  <a:solidFill>
                    <a:prstClr val="black"/>
                  </a:solidFill>
                  <a:latin typeface="Calibri" panose="020F0502020204030204" pitchFamily="34" charset="0"/>
                  <a:cs typeface="Calibri" panose="020F0502020204030204" pitchFamily="34" charset="0"/>
                </a:endParaRPr>
              </a:p>
              <a:p>
                <a:pPr lvl="1">
                  <a:spcBef>
                    <a:spcPts val="0"/>
                  </a:spcBef>
                  <a:buFont typeface="Courier New" panose="02070309020205020404" pitchFamily="49" charset="0"/>
                  <a:buChar char="o"/>
                </a:pPr>
                <a14:m>
                  <m:oMath xmlns:m="http://schemas.openxmlformats.org/officeDocument/2006/math">
                    <m:d>
                      <m:dPr>
                        <m:begChr m:val="|"/>
                        <m:endChr m:val="|"/>
                        <m:ctrlPr>
                          <a:rPr lang="en-US" sz="2133" i="1">
                            <a:solidFill>
                              <a:prstClr val="black"/>
                            </a:solidFill>
                            <a:latin typeface="Cambria Math" panose="02040503050406030204" pitchFamily="18" charset="0"/>
                            <a:cs typeface="Calibri" panose="020F0502020204030204" pitchFamily="34" charset="0"/>
                          </a:rPr>
                        </m:ctrlPr>
                      </m:dPr>
                      <m:e>
                        <m:sSub>
                          <m:sSubPr>
                            <m:ctrlPr>
                              <a:rPr lang="en-US" sz="2133" i="1">
                                <a:solidFill>
                                  <a:prstClr val="black"/>
                                </a:solidFill>
                                <a:latin typeface="Cambria Math" panose="02040503050406030204" pitchFamily="18" charset="0"/>
                                <a:cs typeface="Calibri" panose="020F0502020204030204" pitchFamily="34" charset="0"/>
                              </a:rPr>
                            </m:ctrlPr>
                          </m:sSubPr>
                          <m:e>
                            <m:r>
                              <a:rPr lang="en-US" sz="2133" b="0" i="1">
                                <a:solidFill>
                                  <a:prstClr val="black"/>
                                </a:solidFill>
                                <a:latin typeface="Cambria Math" panose="02040503050406030204" pitchFamily="18" charset="0"/>
                                <a:cs typeface="Calibri" panose="020F0502020204030204" pitchFamily="34" charset="0"/>
                              </a:rPr>
                              <m:t>𝑋</m:t>
                            </m:r>
                          </m:e>
                          <m:sub>
                            <m:r>
                              <a:rPr lang="en-US" sz="2133" b="0" i="1">
                                <a:solidFill>
                                  <a:prstClr val="black"/>
                                </a:solidFill>
                                <a:latin typeface="Cambria Math" panose="02040503050406030204" pitchFamily="18" charset="0"/>
                                <a:cs typeface="Calibri" panose="020F0502020204030204" pitchFamily="34" charset="0"/>
                              </a:rPr>
                              <m:t>𝑈</m:t>
                            </m:r>
                          </m:sub>
                        </m:sSub>
                      </m:e>
                    </m:d>
                    <m:r>
                      <a:rPr lang="en-US" sz="2133" b="0" i="1">
                        <a:solidFill>
                          <a:prstClr val="black"/>
                        </a:solidFill>
                        <a:latin typeface="Cambria Math" panose="02040503050406030204" pitchFamily="18" charset="0"/>
                        <a:cs typeface="Calibri" panose="020F0502020204030204" pitchFamily="34" charset="0"/>
                      </a:rPr>
                      <m:t>≫</m:t>
                    </m:r>
                    <m:d>
                      <m:dPr>
                        <m:begChr m:val="|"/>
                        <m:endChr m:val="|"/>
                        <m:ctrlPr>
                          <a:rPr lang="en-US" sz="2133" i="1">
                            <a:solidFill>
                              <a:prstClr val="black"/>
                            </a:solidFill>
                            <a:latin typeface="Cambria Math" panose="02040503050406030204" pitchFamily="18" charset="0"/>
                            <a:cs typeface="Calibri" panose="020F0502020204030204" pitchFamily="34" charset="0"/>
                          </a:rPr>
                        </m:ctrlPr>
                      </m:dPr>
                      <m:e>
                        <m:sSub>
                          <m:sSubPr>
                            <m:ctrlPr>
                              <a:rPr lang="en-US" sz="2133" i="1">
                                <a:solidFill>
                                  <a:prstClr val="black"/>
                                </a:solidFill>
                                <a:latin typeface="Cambria Math" panose="02040503050406030204" pitchFamily="18" charset="0"/>
                                <a:cs typeface="Calibri" panose="020F0502020204030204" pitchFamily="34" charset="0"/>
                              </a:rPr>
                            </m:ctrlPr>
                          </m:sSubPr>
                          <m:e>
                            <m:r>
                              <a:rPr lang="en-US" sz="2133" b="0" i="1">
                                <a:solidFill>
                                  <a:prstClr val="black"/>
                                </a:solidFill>
                                <a:latin typeface="Cambria Math" panose="02040503050406030204" pitchFamily="18" charset="0"/>
                                <a:cs typeface="Calibri" panose="020F0502020204030204" pitchFamily="34" charset="0"/>
                              </a:rPr>
                              <m:t>𝑋</m:t>
                            </m:r>
                          </m:e>
                          <m:sub>
                            <m:r>
                              <a:rPr lang="en-US" sz="2133" b="0" i="1">
                                <a:solidFill>
                                  <a:prstClr val="black"/>
                                </a:solidFill>
                                <a:latin typeface="Cambria Math" panose="02040503050406030204" pitchFamily="18" charset="0"/>
                                <a:cs typeface="Calibri" panose="020F0502020204030204" pitchFamily="34" charset="0"/>
                              </a:rPr>
                              <m:t>𝐿</m:t>
                            </m:r>
                          </m:sub>
                        </m:sSub>
                      </m:e>
                    </m:d>
                  </m:oMath>
                </a14:m>
                <a:endParaRPr lang="en-US" sz="2133">
                  <a:solidFill>
                    <a:prstClr val="black"/>
                  </a:solidFill>
                  <a:latin typeface="Calibri" panose="020F0502020204030204" pitchFamily="34" charset="0"/>
                  <a:cs typeface="Calibri" panose="020F0502020204030204" pitchFamily="34" charset="0"/>
                </a:endParaRPr>
              </a:p>
              <a:p>
                <a:pPr lvl="1">
                  <a:spcBef>
                    <a:spcPts val="0"/>
                  </a:spcBef>
                  <a:buFont typeface="Courier New" panose="02070309020205020404" pitchFamily="49" charset="0"/>
                  <a:buChar char="o"/>
                </a:pPr>
                <a:endParaRPr lang="en-US" sz="2133">
                  <a:solidFill>
                    <a:prstClr val="black"/>
                  </a:solidFill>
                  <a:latin typeface="Calibri" panose="020F0502020204030204" pitchFamily="34" charset="0"/>
                  <a:cs typeface="Calibri" panose="020F0502020204030204" pitchFamily="34" charset="0"/>
                </a:endParaRPr>
              </a:p>
              <a:p>
                <a:pPr marL="0" indent="0">
                  <a:spcBef>
                    <a:spcPts val="0"/>
                  </a:spcBef>
                  <a:buNone/>
                </a:pPr>
                <a:r>
                  <a:rPr lang="en-US" sz="2133" b="0">
                    <a:solidFill>
                      <a:srgbClr val="C00000"/>
                    </a:solidFill>
                    <a:latin typeface="Calibri" panose="020F0502020204030204" pitchFamily="34" charset="0"/>
                    <a:cs typeface="Calibri" panose="020F0502020204030204" pitchFamily="34" charset="0"/>
                  </a:rPr>
                  <a:t>Unsupervised</a:t>
                </a:r>
                <a:r>
                  <a:rPr lang="en-US" sz="2133" b="0">
                    <a:latin typeface="Calibri" panose="020F0502020204030204" pitchFamily="34" charset="0"/>
                    <a:cs typeface="Calibri" panose="020F0502020204030204" pitchFamily="34" charset="0"/>
                  </a:rPr>
                  <a:t> learning ignores </a:t>
                </a:r>
                <a14:m>
                  <m:oMath xmlns:m="http://schemas.openxmlformats.org/officeDocument/2006/math">
                    <m:sSub>
                      <m:sSubPr>
                        <m:ctrlPr>
                          <a:rPr lang="en-US" sz="2133" b="0" i="1">
                            <a:latin typeface="Cambria Math" panose="02040503050406030204" pitchFamily="18" charset="0"/>
                          </a:rPr>
                        </m:ctrlPr>
                      </m:sSubPr>
                      <m:e>
                        <m:r>
                          <a:rPr lang="en-US" sz="2133" b="0" i="1">
                            <a:latin typeface="Cambria Math" panose="02040503050406030204" pitchFamily="18" charset="0"/>
                          </a:rPr>
                          <m:t>𝑦</m:t>
                        </m:r>
                      </m:e>
                      <m:sub>
                        <m:r>
                          <a:rPr lang="en-US" sz="2133" b="0" i="1">
                            <a:latin typeface="Cambria Math" panose="02040503050406030204" pitchFamily="18" charset="0"/>
                          </a:rPr>
                          <m:t>𝐿</m:t>
                        </m:r>
                      </m:sub>
                    </m:sSub>
                  </m:oMath>
                </a14:m>
                <a:r>
                  <a:rPr lang="en-US" sz="2133" b="0">
                    <a:latin typeface="Calibri" panose="020F0502020204030204" pitchFamily="34" charset="0"/>
                    <a:cs typeface="Calibri" panose="020F0502020204030204" pitchFamily="34" charset="0"/>
                  </a:rPr>
                  <a:t>,</a:t>
                </a:r>
                <a:br>
                  <a:rPr lang="en-US" sz="2133" b="0">
                    <a:latin typeface="Calibri" panose="020F0502020204030204" pitchFamily="34" charset="0"/>
                    <a:cs typeface="Calibri" panose="020F0502020204030204" pitchFamily="34" charset="0"/>
                  </a:rPr>
                </a:br>
                <a:r>
                  <a:rPr lang="en-US" sz="2133" b="0">
                    <a:latin typeface="Calibri" panose="020F0502020204030204" pitchFamily="34" charset="0"/>
                    <a:cs typeface="Calibri" panose="020F0502020204030204" pitchFamily="34" charset="0"/>
                  </a:rPr>
                  <a:t>while </a:t>
                </a:r>
                <a:r>
                  <a:rPr lang="en-US" sz="2133" b="0">
                    <a:solidFill>
                      <a:srgbClr val="C00000"/>
                    </a:solidFill>
                    <a:latin typeface="Calibri" panose="020F0502020204030204" pitchFamily="34" charset="0"/>
                    <a:cs typeface="Calibri" panose="020F0502020204030204" pitchFamily="34" charset="0"/>
                  </a:rPr>
                  <a:t>supervised</a:t>
                </a:r>
                <a:r>
                  <a:rPr lang="en-US" sz="2133" b="0">
                    <a:latin typeface="Calibri" panose="020F0502020204030204" pitchFamily="34" charset="0"/>
                    <a:cs typeface="Calibri" panose="020F0502020204030204" pitchFamily="34" charset="0"/>
                  </a:rPr>
                  <a:t> learning ignores </a:t>
                </a:r>
                <a14:m>
                  <m:oMath xmlns:m="http://schemas.openxmlformats.org/officeDocument/2006/math">
                    <m:sSub>
                      <m:sSubPr>
                        <m:ctrlPr>
                          <a:rPr lang="en-US" sz="2133" b="0" i="1">
                            <a:latin typeface="Cambria Math" panose="02040503050406030204" pitchFamily="18" charset="0"/>
                          </a:rPr>
                        </m:ctrlPr>
                      </m:sSubPr>
                      <m:e>
                        <m:r>
                          <a:rPr lang="en-US" sz="2133" b="0" i="1">
                            <a:latin typeface="Cambria Math" panose="02040503050406030204" pitchFamily="18" charset="0"/>
                          </a:rPr>
                          <m:t>𝑋</m:t>
                        </m:r>
                      </m:e>
                      <m:sub>
                        <m:r>
                          <a:rPr lang="en-US" sz="2133" b="0" i="1">
                            <a:latin typeface="Cambria Math" panose="02040503050406030204" pitchFamily="18" charset="0"/>
                          </a:rPr>
                          <m:t>𝑈</m:t>
                        </m:r>
                      </m:sub>
                    </m:sSub>
                  </m:oMath>
                </a14:m>
                <a:r>
                  <a:rPr lang="en-US" sz="2133" b="0">
                    <a:latin typeface="Calibri" panose="020F0502020204030204" pitchFamily="34" charset="0"/>
                    <a:cs typeface="Calibri" panose="020F0502020204030204" pitchFamily="34" charset="0"/>
                  </a:rPr>
                  <a:t>.</a:t>
                </a:r>
              </a:p>
              <a:p>
                <a:pPr marL="0" indent="0">
                  <a:spcBef>
                    <a:spcPts val="0"/>
                  </a:spcBef>
                  <a:buNone/>
                </a:pPr>
                <a:endParaRPr lang="en-US" sz="2133" b="0">
                  <a:solidFill>
                    <a:prstClr val="black"/>
                  </a:solidFill>
                  <a:latin typeface="Calibri" panose="020F0502020204030204" pitchFamily="34" charset="0"/>
                  <a:cs typeface="Calibri" panose="020F0502020204030204" pitchFamily="34" charset="0"/>
                </a:endParaRPr>
              </a:p>
              <a:p>
                <a:pPr marL="0" indent="0">
                  <a:spcBef>
                    <a:spcPts val="0"/>
                  </a:spcBef>
                  <a:buNone/>
                </a:pPr>
                <a:r>
                  <a:rPr lang="en-US" sz="2133" b="0">
                    <a:solidFill>
                      <a:prstClr val="black"/>
                    </a:solidFill>
                    <a:latin typeface="Calibri" panose="020F0502020204030204" pitchFamily="34" charset="0"/>
                    <a:cs typeface="Calibri" panose="020F0502020204030204" pitchFamily="34" charset="0"/>
                  </a:rPr>
                  <a:t>Semi-supervised learning takes both</a:t>
                </a:r>
                <a:br>
                  <a:rPr lang="en-US" sz="2133" b="0">
                    <a:solidFill>
                      <a:prstClr val="black"/>
                    </a:solidFill>
                    <a:latin typeface="Calibri" panose="020F0502020204030204" pitchFamily="34" charset="0"/>
                    <a:cs typeface="Calibri" panose="020F0502020204030204" pitchFamily="34" charset="0"/>
                  </a:rPr>
                </a:br>
                <a:r>
                  <a:rPr lang="en-US" sz="2133" b="0">
                    <a:solidFill>
                      <a:prstClr val="black"/>
                    </a:solidFill>
                    <a:latin typeface="Calibri" panose="020F0502020204030204" pitchFamily="34" charset="0"/>
                    <a:cs typeface="Calibri" panose="020F0502020204030204" pitchFamily="34" charset="0"/>
                  </a:rPr>
                  <a:t>data sources into account.</a:t>
                </a:r>
              </a:p>
              <a:p>
                <a:pPr marL="0" indent="0">
                  <a:buNone/>
                </a:pPr>
                <a:endParaRPr lang="en-US" sz="2133" b="0">
                  <a:latin typeface="Calibri" panose="020F0502020204030204" pitchFamily="34" charset="0"/>
                  <a:cs typeface="Calibri" panose="020F0502020204030204" pitchFamily="34" charset="0"/>
                </a:endParaRPr>
              </a:p>
            </p:txBody>
          </p:sp>
        </mc:Choice>
        <mc:Fallback xmlns="">
          <p:sp>
            <p:nvSpPr>
              <p:cNvPr id="5" name="Content Placeholder 2">
                <a:extLst>
                  <a:ext uri="{FF2B5EF4-FFF2-40B4-BE49-F238E27FC236}">
                    <a16:creationId xmlns:a16="http://schemas.microsoft.com/office/drawing/2014/main" id="{EB337367-AFD1-A14D-9887-DF5C2EE4BE9E}"/>
                  </a:ext>
                </a:extLst>
              </p:cNvPr>
              <p:cNvSpPr>
                <a:spLocks noGrp="1" noRot="1" noChangeAspect="1" noMove="1" noResize="1" noEditPoints="1" noAdjustHandles="1" noChangeArrowheads="1" noChangeShapeType="1" noTextEdit="1"/>
              </p:cNvSpPr>
              <p:nvPr>
                <p:ph idx="1"/>
              </p:nvPr>
            </p:nvSpPr>
            <p:spPr>
              <a:xfrm>
                <a:off x="304800" y="1282700"/>
                <a:ext cx="11582400" cy="4484864"/>
              </a:xfrm>
              <a:blipFill>
                <a:blip r:embed="rId3"/>
                <a:stretch>
                  <a:fillRect l="-1533" t="-1408"/>
                </a:stretch>
              </a:blipFill>
            </p:spPr>
            <p:txBody>
              <a:bodyPr/>
              <a:lstStyle/>
              <a:p>
                <a:r>
                  <a:rPr lang="en-US">
                    <a:noFill/>
                  </a:rPr>
                  <a:t> </a:t>
                </a:r>
              </a:p>
            </p:txBody>
          </p:sp>
        </mc:Fallback>
      </mc:AlternateContent>
      <p:pic>
        <p:nvPicPr>
          <p:cNvPr id="7" name="Picture 6" descr="A picture containing graphical user interface&#10;&#10;Description automatically generated">
            <a:extLst>
              <a:ext uri="{FF2B5EF4-FFF2-40B4-BE49-F238E27FC236}">
                <a16:creationId xmlns:a16="http://schemas.microsoft.com/office/drawing/2014/main" id="{8C2AEA41-2F32-4D4C-A503-F76D6B78D3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1618599"/>
            <a:ext cx="6400800" cy="4148965"/>
          </a:xfrm>
          <a:prstGeom prst="rect">
            <a:avLst/>
          </a:prstGeom>
        </p:spPr>
      </p:pic>
    </p:spTree>
    <p:extLst>
      <p:ext uri="{BB962C8B-B14F-4D97-AF65-F5344CB8AC3E}">
        <p14:creationId xmlns:p14="http://schemas.microsoft.com/office/powerpoint/2010/main" val="2262430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A9B2-CD28-DA4A-B936-39514360CD79}"/>
              </a:ext>
            </a:extLst>
          </p:cNvPr>
          <p:cNvSpPr>
            <a:spLocks noGrp="1"/>
          </p:cNvSpPr>
          <p:nvPr>
            <p:ph type="title"/>
          </p:nvPr>
        </p:nvSpPr>
        <p:spPr>
          <a:xfrm>
            <a:off x="423305" y="58992"/>
            <a:ext cx="11237495" cy="855809"/>
          </a:xfrm>
        </p:spPr>
        <p:txBody>
          <a:bodyPr/>
          <a:lstStyle/>
          <a:p>
            <a:r>
              <a:rPr lang="en-US" sz="2800">
                <a:solidFill>
                  <a:schemeClr val="accent2">
                    <a:lumMod val="75000"/>
                  </a:schemeClr>
                </a:solidFill>
              </a:rPr>
              <a:t>SALAD</a:t>
            </a:r>
            <a:r>
              <a:rPr lang="en-US" sz="2800" b="0"/>
              <a:t> – </a:t>
            </a:r>
            <a:r>
              <a:rPr lang="en-US" sz="2800">
                <a:solidFill>
                  <a:schemeClr val="accent2">
                    <a:lumMod val="75000"/>
                  </a:schemeClr>
                </a:solidFill>
              </a:rPr>
              <a:t>S</a:t>
            </a:r>
            <a:r>
              <a:rPr lang="en-US" sz="2800" b="0"/>
              <a:t>emi-supervised </a:t>
            </a:r>
            <a:r>
              <a:rPr lang="en-US" sz="2800">
                <a:solidFill>
                  <a:schemeClr val="accent2">
                    <a:lumMod val="75000"/>
                  </a:schemeClr>
                </a:solidFill>
              </a:rPr>
              <a:t>A</a:t>
            </a:r>
            <a:r>
              <a:rPr lang="en-US" sz="2800" b="0"/>
              <a:t>ctive</a:t>
            </a:r>
            <a:r>
              <a:rPr lang="en-US" sz="2800" b="0">
                <a:solidFill>
                  <a:schemeClr val="accent2">
                    <a:lumMod val="75000"/>
                  </a:schemeClr>
                </a:solidFill>
              </a:rPr>
              <a:t> </a:t>
            </a:r>
            <a:r>
              <a:rPr lang="en-US" sz="2800">
                <a:solidFill>
                  <a:schemeClr val="accent2">
                    <a:lumMod val="75000"/>
                  </a:schemeClr>
                </a:solidFill>
              </a:rPr>
              <a:t>L</a:t>
            </a:r>
            <a:r>
              <a:rPr lang="en-US" sz="2800" b="0"/>
              <a:t>earning for </a:t>
            </a:r>
            <a:r>
              <a:rPr lang="en-US" sz="2800">
                <a:solidFill>
                  <a:schemeClr val="accent2">
                    <a:lumMod val="75000"/>
                  </a:schemeClr>
                </a:solidFill>
              </a:rPr>
              <a:t>A</a:t>
            </a:r>
            <a:r>
              <a:rPr lang="en-US" sz="2800" b="0"/>
              <a:t>nomaly </a:t>
            </a:r>
            <a:r>
              <a:rPr lang="en-US" sz="2800">
                <a:solidFill>
                  <a:schemeClr val="accent2">
                    <a:lumMod val="75000"/>
                  </a:schemeClr>
                </a:solidFill>
              </a:rPr>
              <a:t>D</a:t>
            </a:r>
            <a:r>
              <a:rPr lang="en-US" sz="2800" b="0"/>
              <a:t>etection</a:t>
            </a:r>
          </a:p>
        </p:txBody>
      </p:sp>
      <p:sp>
        <p:nvSpPr>
          <p:cNvPr id="4" name="Slide Number Placeholder 3">
            <a:extLst>
              <a:ext uri="{FF2B5EF4-FFF2-40B4-BE49-F238E27FC236}">
                <a16:creationId xmlns:a16="http://schemas.microsoft.com/office/drawing/2014/main" id="{76B087DE-FBE5-3144-B583-1ED7F84A388E}"/>
              </a:ext>
            </a:extLst>
          </p:cNvPr>
          <p:cNvSpPr>
            <a:spLocks noGrp="1"/>
          </p:cNvSpPr>
          <p:nvPr>
            <p:ph type="sldNum" sz="quarter" idx="12"/>
          </p:nvPr>
        </p:nvSpPr>
        <p:spPr/>
        <p:txBody>
          <a:bodyPr/>
          <a:lstStyle/>
          <a:p>
            <a:pPr>
              <a:defRPr/>
            </a:pPr>
            <a:fld id="{B586D440-F702-449A-AAC2-9ACFF17038B8}" type="slidenum">
              <a:rPr lang="en-US" smtClean="0"/>
              <a:pPr>
                <a:defRPr/>
              </a:pPr>
              <a:t>45</a:t>
            </a:fld>
            <a:endParaRPr lang="en-US"/>
          </a:p>
        </p:txBody>
      </p:sp>
      <p:pic>
        <p:nvPicPr>
          <p:cNvPr id="7" name="Picture 6">
            <a:extLst>
              <a:ext uri="{FF2B5EF4-FFF2-40B4-BE49-F238E27FC236}">
                <a16:creationId xmlns:a16="http://schemas.microsoft.com/office/drawing/2014/main" id="{CD23BD85-B816-AE49-9BAB-96152C69A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2957" y="1709905"/>
            <a:ext cx="9386087" cy="3760311"/>
          </a:xfrm>
          <a:prstGeom prst="rect">
            <a:avLst/>
          </a:prstGeom>
        </p:spPr>
      </p:pic>
      <p:sp>
        <p:nvSpPr>
          <p:cNvPr id="12" name="TextBox 11">
            <a:extLst>
              <a:ext uri="{FF2B5EF4-FFF2-40B4-BE49-F238E27FC236}">
                <a16:creationId xmlns:a16="http://schemas.microsoft.com/office/drawing/2014/main" id="{0B78C054-E503-3C4A-8611-40F61A0AB8A8}"/>
              </a:ext>
            </a:extLst>
          </p:cNvPr>
          <p:cNvSpPr txBox="1"/>
          <p:nvPr/>
        </p:nvSpPr>
        <p:spPr>
          <a:xfrm>
            <a:off x="5230821" y="4866324"/>
            <a:ext cx="1768433" cy="379656"/>
          </a:xfrm>
          <a:prstGeom prst="rect">
            <a:avLst/>
          </a:prstGeom>
          <a:noFill/>
        </p:spPr>
        <p:txBody>
          <a:bodyPr wrap="none" rtlCol="0">
            <a:spAutoFit/>
          </a:bodyPr>
          <a:lstStyle/>
          <a:p>
            <a:r>
              <a:rPr lang="en-US" sz="1867">
                <a:latin typeface="Calibri" panose="020F0502020204030204" pitchFamily="34" charset="0"/>
                <a:cs typeface="Calibri" panose="020F0502020204030204" pitchFamily="34" charset="0"/>
              </a:rPr>
              <a:t>learning module</a:t>
            </a:r>
          </a:p>
        </p:txBody>
      </p:sp>
      <p:sp>
        <p:nvSpPr>
          <p:cNvPr id="13" name="TextBox 12">
            <a:extLst>
              <a:ext uri="{FF2B5EF4-FFF2-40B4-BE49-F238E27FC236}">
                <a16:creationId xmlns:a16="http://schemas.microsoft.com/office/drawing/2014/main" id="{59D78E8F-1880-E841-AD97-0FF63735DABE}"/>
              </a:ext>
            </a:extLst>
          </p:cNvPr>
          <p:cNvSpPr txBox="1"/>
          <p:nvPr/>
        </p:nvSpPr>
        <p:spPr>
          <a:xfrm>
            <a:off x="7958738" y="4866324"/>
            <a:ext cx="2356351" cy="379656"/>
          </a:xfrm>
          <a:prstGeom prst="rect">
            <a:avLst/>
          </a:prstGeom>
          <a:noFill/>
        </p:spPr>
        <p:txBody>
          <a:bodyPr wrap="none" rtlCol="0">
            <a:spAutoFit/>
          </a:bodyPr>
          <a:lstStyle/>
          <a:p>
            <a:r>
              <a:rPr lang="en-US" sz="1867">
                <a:latin typeface="Calibri" panose="020F0502020204030204" pitchFamily="34" charset="0"/>
                <a:cs typeface="Calibri" panose="020F0502020204030204" pitchFamily="34" charset="0"/>
              </a:rPr>
              <a:t>data-selection module</a:t>
            </a:r>
          </a:p>
        </p:txBody>
      </p:sp>
    </p:spTree>
    <p:extLst>
      <p:ext uri="{BB962C8B-B14F-4D97-AF65-F5344CB8AC3E}">
        <p14:creationId xmlns:p14="http://schemas.microsoft.com/office/powerpoint/2010/main" val="5785509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CC35-E194-8242-B201-30C32ADF52C0}"/>
              </a:ext>
            </a:extLst>
          </p:cNvPr>
          <p:cNvSpPr>
            <a:spLocks noGrp="1"/>
          </p:cNvSpPr>
          <p:nvPr>
            <p:ph type="title"/>
          </p:nvPr>
        </p:nvSpPr>
        <p:spPr>
          <a:xfrm>
            <a:off x="304801" y="0"/>
            <a:ext cx="11365832" cy="855809"/>
          </a:xfrm>
        </p:spPr>
        <p:txBody>
          <a:bodyPr>
            <a:normAutofit/>
          </a:bodyPr>
          <a:lstStyle/>
          <a:p>
            <a:pPr algn="l"/>
            <a:r>
              <a:rPr lang="en-US" sz="4000"/>
              <a:t>Closed-set Recognition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918530-B175-1343-83B5-8EC7967BD3F4}"/>
                  </a:ext>
                </a:extLst>
              </p:cNvPr>
              <p:cNvSpPr>
                <a:spLocks noGrp="1"/>
              </p:cNvSpPr>
              <p:nvPr>
                <p:ph idx="1"/>
              </p:nvPr>
            </p:nvSpPr>
            <p:spPr>
              <a:xfrm>
                <a:off x="304800" y="1211943"/>
                <a:ext cx="11582400" cy="4772824"/>
              </a:xfrm>
            </p:spPr>
            <p:txBody>
              <a:bodyPr/>
              <a:lstStyle/>
              <a:p>
                <a:pPr marL="0" indent="0">
                  <a:buNone/>
                </a:pPr>
                <a:r>
                  <a:rPr lang="en-US" sz="2133" b="0" u="sng">
                    <a:latin typeface="Calibri" panose="020F0502020204030204" pitchFamily="34" charset="0"/>
                    <a:cs typeface="Calibri" panose="020F0502020204030204" pitchFamily="34" charset="0"/>
                  </a:rPr>
                  <a:t>Experiment:</a:t>
                </a:r>
                <a:r>
                  <a:rPr lang="en-US" sz="2133" b="0">
                    <a:latin typeface="Calibri" panose="020F0502020204030204" pitchFamily="34" charset="0"/>
                    <a:cs typeface="Calibri" panose="020F0502020204030204" pitchFamily="34" charset="0"/>
                  </a:rPr>
                  <a:t> We start with a set of 40 labeled samples (uniformly selected across classes), and review/label </a:t>
                </a:r>
                <a14:m>
                  <m:oMath xmlns:m="http://schemas.openxmlformats.org/officeDocument/2006/math">
                    <m:r>
                      <a:rPr lang="en-US" sz="2133" b="0" i="1">
                        <a:latin typeface="Cambria Math" panose="02040503050406030204" pitchFamily="18" charset="0"/>
                        <a:cs typeface="Calibri" panose="020F0502020204030204" pitchFamily="34" charset="0"/>
                      </a:rPr>
                      <m:t>𝑀</m:t>
                    </m:r>
                    <m:r>
                      <a:rPr lang="en-US" sz="2133" b="0" i="1">
                        <a:latin typeface="Cambria Math" panose="02040503050406030204" pitchFamily="18" charset="0"/>
                        <a:cs typeface="Calibri" panose="020F0502020204030204" pitchFamily="34" charset="0"/>
                      </a:rPr>
                      <m:t>=</m:t>
                    </m:r>
                  </m:oMath>
                </a14:m>
                <a:r>
                  <a:rPr lang="en-US" sz="2133" b="0">
                    <a:latin typeface="Calibri" panose="020F0502020204030204" pitchFamily="34" charset="0"/>
                    <a:cs typeface="Calibri" panose="020F0502020204030204" pitchFamily="34" charset="0"/>
                  </a:rPr>
                  <a:t> 40 data points in each round, for 20 rounds total.</a:t>
                </a:r>
                <a:endParaRPr lang="en-US" sz="2133" b="0" u="sng">
                  <a:latin typeface="Calibri" panose="020F0502020204030204" pitchFamily="34" charset="0"/>
                  <a:cs typeface="Calibri" panose="020F0502020204030204" pitchFamily="34" charset="0"/>
                </a:endParaRPr>
              </a:p>
              <a:p>
                <a:pPr marL="0" indent="0">
                  <a:buNone/>
                </a:pPr>
                <a:endParaRPr lang="en-US" sz="1050" b="0">
                  <a:latin typeface="Calibri" panose="020F0502020204030204" pitchFamily="34" charset="0"/>
                  <a:cs typeface="Calibri" panose="020F0502020204030204" pitchFamily="34" charset="0"/>
                </a:endParaRPr>
              </a:p>
              <a:p>
                <a:pPr marL="0" indent="0">
                  <a:buNone/>
                </a:pPr>
                <a:r>
                  <a:rPr lang="en-US" sz="2133" b="0">
                    <a:latin typeface="Calibri" panose="020F0502020204030204" pitchFamily="34" charset="0"/>
                    <a:cs typeface="Calibri" panose="020F0502020204030204" pitchFamily="34" charset="0"/>
                  </a:rPr>
                  <a:t>Overall, the clustering and</a:t>
                </a:r>
                <a:br>
                  <a:rPr lang="en-US" sz="2133" b="0">
                    <a:latin typeface="Calibri" panose="020F0502020204030204" pitchFamily="34" charset="0"/>
                    <a:cs typeface="Calibri" panose="020F0502020204030204" pitchFamily="34" charset="0"/>
                  </a:rPr>
                </a:br>
                <a:r>
                  <a:rPr lang="en-US" sz="2133" b="0">
                    <a:latin typeface="Calibri" panose="020F0502020204030204" pitchFamily="34" charset="0"/>
                    <a:cs typeface="Calibri" panose="020F0502020204030204" pitchFamily="34" charset="0"/>
                  </a:rPr>
                  <a:t>BALD strategies perform better.</a:t>
                </a:r>
              </a:p>
              <a:p>
                <a:pPr marL="0" indent="0">
                  <a:buNone/>
                </a:pPr>
                <a:endParaRPr lang="en-US" sz="2133" b="0">
                  <a:latin typeface="Calibri" panose="020F0502020204030204" pitchFamily="34" charset="0"/>
                  <a:cs typeface="Calibri" panose="020F0502020204030204" pitchFamily="34" charset="0"/>
                </a:endParaRPr>
              </a:p>
              <a:p>
                <a:pPr marL="0" indent="0">
                  <a:buNone/>
                </a:pPr>
                <a:endParaRPr lang="en-US" sz="2133" b="0">
                  <a:latin typeface="Calibri" panose="020F0502020204030204" pitchFamily="34" charset="0"/>
                  <a:cs typeface="Calibri" panose="020F0502020204030204" pitchFamily="34" charset="0"/>
                </a:endParaRPr>
              </a:p>
              <a:p>
                <a:pPr marL="0" indent="0">
                  <a:buNone/>
                </a:pPr>
                <a:endParaRPr lang="en-US" sz="2133" b="0">
                  <a:latin typeface="Calibri" panose="020F0502020204030204" pitchFamily="34" charset="0"/>
                  <a:cs typeface="Calibri" panose="020F0502020204030204" pitchFamily="34" charset="0"/>
                </a:endParaRPr>
              </a:p>
              <a:p>
                <a:endParaRPr lang="en-US" b="0"/>
              </a:p>
            </p:txBody>
          </p:sp>
        </mc:Choice>
        <mc:Fallback xmlns="">
          <p:sp>
            <p:nvSpPr>
              <p:cNvPr id="3" name="Content Placeholder 2">
                <a:extLst>
                  <a:ext uri="{FF2B5EF4-FFF2-40B4-BE49-F238E27FC236}">
                    <a16:creationId xmlns:a16="http://schemas.microsoft.com/office/drawing/2014/main" id="{23918530-B175-1343-83B5-8EC7967BD3F4}"/>
                  </a:ext>
                </a:extLst>
              </p:cNvPr>
              <p:cNvSpPr>
                <a:spLocks noGrp="1" noRot="1" noChangeAspect="1" noMove="1" noResize="1" noEditPoints="1" noAdjustHandles="1" noChangeArrowheads="1" noChangeShapeType="1" noTextEdit="1"/>
              </p:cNvSpPr>
              <p:nvPr>
                <p:ph idx="1"/>
              </p:nvPr>
            </p:nvSpPr>
            <p:spPr>
              <a:xfrm>
                <a:off x="304800" y="1211943"/>
                <a:ext cx="11582400" cy="4772824"/>
              </a:xfrm>
              <a:blipFill>
                <a:blip r:embed="rId3"/>
                <a:stretch>
                  <a:fillRect l="-1533" t="-159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4B9B518-FDE4-7A43-B190-AF36A9AABE46}"/>
              </a:ext>
            </a:extLst>
          </p:cNvPr>
          <p:cNvSpPr>
            <a:spLocks noGrp="1"/>
          </p:cNvSpPr>
          <p:nvPr>
            <p:ph type="sldNum" sz="quarter" idx="12"/>
          </p:nvPr>
        </p:nvSpPr>
        <p:spPr/>
        <p:txBody>
          <a:bodyPr/>
          <a:lstStyle/>
          <a:p>
            <a:pPr>
              <a:defRPr/>
            </a:pPr>
            <a:fld id="{B586D440-F702-449A-AAC2-9ACFF17038B8}" type="slidenum">
              <a:rPr lang="en-US" smtClean="0"/>
              <a:pPr>
                <a:defRPr/>
              </a:pPr>
              <a:t>46</a:t>
            </a:fld>
            <a:endParaRPr lang="en-US"/>
          </a:p>
        </p:txBody>
      </p:sp>
      <p:pic>
        <p:nvPicPr>
          <p:cNvPr id="11" name="Picture 10">
            <a:extLst>
              <a:ext uri="{FF2B5EF4-FFF2-40B4-BE49-F238E27FC236}">
                <a16:creationId xmlns:a16="http://schemas.microsoft.com/office/drawing/2014/main" id="{0AC0A15A-CA49-3F49-A7E2-DBA785264E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0933" y="2087268"/>
            <a:ext cx="7806267" cy="3671356"/>
          </a:xfrm>
          <a:prstGeom prst="rect">
            <a:avLst/>
          </a:prstGeom>
        </p:spPr>
      </p:pic>
    </p:spTree>
    <p:extLst>
      <p:ext uri="{BB962C8B-B14F-4D97-AF65-F5344CB8AC3E}">
        <p14:creationId xmlns:p14="http://schemas.microsoft.com/office/powerpoint/2010/main" val="260810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CC35-E194-8242-B201-30C32ADF52C0}"/>
              </a:ext>
            </a:extLst>
          </p:cNvPr>
          <p:cNvSpPr>
            <a:spLocks noGrp="1"/>
          </p:cNvSpPr>
          <p:nvPr>
            <p:ph type="title"/>
          </p:nvPr>
        </p:nvSpPr>
        <p:spPr>
          <a:xfrm>
            <a:off x="304801" y="0"/>
            <a:ext cx="11365832" cy="855809"/>
          </a:xfrm>
        </p:spPr>
        <p:txBody>
          <a:bodyPr>
            <a:normAutofit/>
          </a:bodyPr>
          <a:lstStyle/>
          <a:p>
            <a:pPr algn="l"/>
            <a:r>
              <a:rPr lang="en-US" sz="4000"/>
              <a:t>Detection of Unknown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918530-B175-1343-83B5-8EC7967BD3F4}"/>
                  </a:ext>
                </a:extLst>
              </p:cNvPr>
              <p:cNvSpPr>
                <a:spLocks noGrp="1"/>
              </p:cNvSpPr>
              <p:nvPr>
                <p:ph idx="1"/>
              </p:nvPr>
            </p:nvSpPr>
            <p:spPr>
              <a:xfrm>
                <a:off x="304800" y="1152951"/>
                <a:ext cx="11582400" cy="4772824"/>
              </a:xfrm>
            </p:spPr>
            <p:txBody>
              <a:bodyPr/>
              <a:lstStyle/>
              <a:p>
                <a:pPr marL="0" indent="0">
                  <a:buNone/>
                </a:pPr>
                <a:r>
                  <a:rPr lang="en-US" sz="2133" b="0" u="sng">
                    <a:latin typeface="Calibri" panose="020F0502020204030204" pitchFamily="34" charset="0"/>
                    <a:cs typeface="Calibri" panose="020F0502020204030204" pitchFamily="34" charset="0"/>
                  </a:rPr>
                  <a:t>Experiment:</a:t>
                </a:r>
                <a:r>
                  <a:rPr lang="en-US" sz="2133" b="0">
                    <a:latin typeface="Calibri" panose="020F0502020204030204" pitchFamily="34" charset="0"/>
                    <a:cs typeface="Calibri" panose="020F0502020204030204" pitchFamily="34" charset="0"/>
                  </a:rPr>
                  <a:t> We start with a set of 10 labeled samples (only from the classes Nominal and Speed Anomaly), and review/label </a:t>
                </a:r>
                <a14:m>
                  <m:oMath xmlns:m="http://schemas.openxmlformats.org/officeDocument/2006/math">
                    <m:r>
                      <a:rPr lang="en-US" sz="2133" b="0" i="1">
                        <a:latin typeface="Cambria Math" panose="02040503050406030204" pitchFamily="18" charset="0"/>
                        <a:cs typeface="Calibri" panose="020F0502020204030204" pitchFamily="34" charset="0"/>
                      </a:rPr>
                      <m:t>𝑀</m:t>
                    </m:r>
                    <m:r>
                      <a:rPr lang="en-US" sz="2133" b="0" i="1">
                        <a:latin typeface="Cambria Math" panose="02040503050406030204" pitchFamily="18" charset="0"/>
                        <a:cs typeface="Calibri" panose="020F0502020204030204" pitchFamily="34" charset="0"/>
                      </a:rPr>
                      <m:t>=</m:t>
                    </m:r>
                  </m:oMath>
                </a14:m>
                <a:r>
                  <a:rPr lang="en-US" sz="2133" b="0">
                    <a:latin typeface="Calibri" panose="020F0502020204030204" pitchFamily="34" charset="0"/>
                    <a:cs typeface="Calibri" panose="020F0502020204030204" pitchFamily="34" charset="0"/>
                  </a:rPr>
                  <a:t> 10 data in each round, for 80 rounds total. The Path and Control anomaly classes are unknown to the model.</a:t>
                </a:r>
                <a:endParaRPr lang="en-US" sz="2133" b="0" u="sng">
                  <a:latin typeface="Calibri" panose="020F0502020204030204" pitchFamily="34" charset="0"/>
                  <a:cs typeface="Calibri" panose="020F0502020204030204" pitchFamily="34" charset="0"/>
                </a:endParaRPr>
              </a:p>
              <a:p>
                <a:pPr marL="0" indent="0">
                  <a:buNone/>
                </a:pPr>
                <a:endParaRPr lang="en-US" sz="2133" b="0">
                  <a:latin typeface="Calibri" panose="020F0502020204030204" pitchFamily="34" charset="0"/>
                  <a:cs typeface="Calibri" panose="020F0502020204030204" pitchFamily="34" charset="0"/>
                </a:endParaRPr>
              </a:p>
              <a:p>
                <a:pPr marL="0" indent="0">
                  <a:buNone/>
                </a:pPr>
                <a:r>
                  <a:rPr lang="en-US" sz="2133" b="0">
                    <a:latin typeface="Calibri" panose="020F0502020204030204" pitchFamily="34" charset="0"/>
                    <a:cs typeface="Calibri" panose="020F0502020204030204" pitchFamily="34" charset="0"/>
                  </a:rPr>
                  <a:t>Overall, BALD and entropy strategies perform better</a:t>
                </a:r>
                <a:br>
                  <a:rPr lang="en-US" sz="2133" b="0">
                    <a:latin typeface="Calibri" panose="020F0502020204030204" pitchFamily="34" charset="0"/>
                    <a:cs typeface="Calibri" panose="020F0502020204030204" pitchFamily="34" charset="0"/>
                  </a:rPr>
                </a:br>
                <a:r>
                  <a:rPr lang="en-US" sz="2133" b="0">
                    <a:latin typeface="Calibri" panose="020F0502020204030204" pitchFamily="34" charset="0"/>
                    <a:cs typeface="Calibri" panose="020F0502020204030204" pitchFamily="34" charset="0"/>
                  </a:rPr>
                  <a:t>towards the beginning, while the clustering strategy</a:t>
                </a:r>
                <a:br>
                  <a:rPr lang="en-US" sz="2133" b="0">
                    <a:latin typeface="Calibri" panose="020F0502020204030204" pitchFamily="34" charset="0"/>
                    <a:cs typeface="Calibri" panose="020F0502020204030204" pitchFamily="34" charset="0"/>
                  </a:rPr>
                </a:br>
                <a:r>
                  <a:rPr lang="en-US" sz="2133" b="0">
                    <a:latin typeface="Calibri" panose="020F0502020204030204" pitchFamily="34" charset="0"/>
                    <a:cs typeface="Calibri" panose="020F0502020204030204" pitchFamily="34" charset="0"/>
                  </a:rPr>
                  <a:t>outperforms after 40 rounds of labeling.</a:t>
                </a:r>
              </a:p>
              <a:p>
                <a:pPr marL="0" indent="0">
                  <a:buNone/>
                </a:pPr>
                <a:endParaRPr lang="en-US" sz="2133" b="0">
                  <a:latin typeface="Calibri" panose="020F0502020204030204" pitchFamily="34" charset="0"/>
                  <a:cs typeface="Calibri" panose="020F0502020204030204" pitchFamily="34" charset="0"/>
                </a:endParaRPr>
              </a:p>
              <a:p>
                <a:pPr marL="0" indent="0">
                  <a:buNone/>
                </a:pPr>
                <a:r>
                  <a:rPr lang="en-US" sz="2133" b="0">
                    <a:latin typeface="Calibri" panose="020F0502020204030204" pitchFamily="34" charset="0"/>
                    <a:cs typeface="Calibri" panose="020F0502020204030204" pitchFamily="34" charset="0"/>
                  </a:rPr>
                  <a:t>The random strategy really struggles to compete with</a:t>
                </a:r>
                <a:br>
                  <a:rPr lang="en-US" sz="2133" b="0">
                    <a:latin typeface="Calibri" panose="020F0502020204030204" pitchFamily="34" charset="0"/>
                    <a:cs typeface="Calibri" panose="020F0502020204030204" pitchFamily="34" charset="0"/>
                  </a:rPr>
                </a:br>
                <a:r>
                  <a:rPr lang="en-US" sz="2133" b="0">
                    <a:latin typeface="Calibri" panose="020F0502020204030204" pitchFamily="34" charset="0"/>
                    <a:cs typeface="Calibri" panose="020F0502020204030204" pitchFamily="34" charset="0"/>
                  </a:rPr>
                  <a:t>the other methods.</a:t>
                </a:r>
              </a:p>
              <a:p>
                <a:pPr marL="0" indent="0">
                  <a:buNone/>
                </a:pPr>
                <a:endParaRPr lang="en-US" sz="2133" b="0">
                  <a:latin typeface="Calibri" panose="020F0502020204030204" pitchFamily="34" charset="0"/>
                  <a:cs typeface="Calibri" panose="020F0502020204030204" pitchFamily="34" charset="0"/>
                </a:endParaRPr>
              </a:p>
              <a:p>
                <a:pPr marL="0" indent="0">
                  <a:buNone/>
                </a:pPr>
                <a:endParaRPr lang="en-US" sz="2133" b="0">
                  <a:latin typeface="Calibri" panose="020F0502020204030204" pitchFamily="34" charset="0"/>
                  <a:cs typeface="Calibri" panose="020F0502020204030204" pitchFamily="34" charset="0"/>
                </a:endParaRPr>
              </a:p>
              <a:p>
                <a:pPr marL="0" indent="0">
                  <a:buNone/>
                </a:pPr>
                <a:endParaRPr lang="en-US" sz="2133" b="0">
                  <a:latin typeface="Calibri" panose="020F0502020204030204" pitchFamily="34" charset="0"/>
                  <a:cs typeface="Calibri" panose="020F0502020204030204" pitchFamily="34" charset="0"/>
                </a:endParaRPr>
              </a:p>
              <a:p>
                <a:endParaRPr lang="en-US" b="0"/>
              </a:p>
            </p:txBody>
          </p:sp>
        </mc:Choice>
        <mc:Fallback xmlns="">
          <p:sp>
            <p:nvSpPr>
              <p:cNvPr id="3" name="Content Placeholder 2">
                <a:extLst>
                  <a:ext uri="{FF2B5EF4-FFF2-40B4-BE49-F238E27FC236}">
                    <a16:creationId xmlns:a16="http://schemas.microsoft.com/office/drawing/2014/main" id="{23918530-B175-1343-83B5-8EC7967BD3F4}"/>
                  </a:ext>
                </a:extLst>
              </p:cNvPr>
              <p:cNvSpPr>
                <a:spLocks noGrp="1" noRot="1" noChangeAspect="1" noMove="1" noResize="1" noEditPoints="1" noAdjustHandles="1" noChangeArrowheads="1" noChangeShapeType="1" noTextEdit="1"/>
              </p:cNvSpPr>
              <p:nvPr>
                <p:ph idx="1"/>
              </p:nvPr>
            </p:nvSpPr>
            <p:spPr>
              <a:xfrm>
                <a:off x="304800" y="1152951"/>
                <a:ext cx="11582400" cy="4772824"/>
              </a:xfrm>
              <a:blipFill>
                <a:blip r:embed="rId3"/>
                <a:stretch>
                  <a:fillRect l="-1533" t="-159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4B9B518-FDE4-7A43-B190-AF36A9AABE46}"/>
              </a:ext>
            </a:extLst>
          </p:cNvPr>
          <p:cNvSpPr>
            <a:spLocks noGrp="1"/>
          </p:cNvSpPr>
          <p:nvPr>
            <p:ph type="sldNum" sz="quarter" idx="12"/>
          </p:nvPr>
        </p:nvSpPr>
        <p:spPr/>
        <p:txBody>
          <a:bodyPr/>
          <a:lstStyle/>
          <a:p>
            <a:pPr>
              <a:defRPr/>
            </a:pPr>
            <a:fld id="{B586D440-F702-449A-AAC2-9ACFF17038B8}" type="slidenum">
              <a:rPr lang="en-US" smtClean="0"/>
              <a:pPr>
                <a:defRPr/>
              </a:pPr>
              <a:t>47</a:t>
            </a:fld>
            <a:endParaRPr lang="en-US"/>
          </a:p>
        </p:txBody>
      </p:sp>
      <p:pic>
        <p:nvPicPr>
          <p:cNvPr id="6" name="Picture 5">
            <a:extLst>
              <a:ext uri="{FF2B5EF4-FFF2-40B4-BE49-F238E27FC236}">
                <a16:creationId xmlns:a16="http://schemas.microsoft.com/office/drawing/2014/main" id="{F1B9CAB2-01EF-E945-BE3E-87495F42EC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1914" y="1920248"/>
            <a:ext cx="4775200" cy="3946532"/>
          </a:xfrm>
          <a:prstGeom prst="rect">
            <a:avLst/>
          </a:prstGeom>
        </p:spPr>
      </p:pic>
    </p:spTree>
    <p:extLst>
      <p:ext uri="{BB962C8B-B14F-4D97-AF65-F5344CB8AC3E}">
        <p14:creationId xmlns:p14="http://schemas.microsoft.com/office/powerpoint/2010/main" val="690218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S_Correct_Logos" id="{3B728957-20CC-3C4A-8A5D-40D4CC7803C3}" vid="{49A77F3A-FBA1-ED44-ACBF-1439BCF40DD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3BC6C76AA90844EAE353F29C133BBBF" ma:contentTypeVersion="2" ma:contentTypeDescription="Create a new document." ma:contentTypeScope="" ma:versionID="bfc3d393673adb2d2df48eb4119d7e9a">
  <xsd:schema xmlns:xsd="http://www.w3.org/2001/XMLSchema" xmlns:xs="http://www.w3.org/2001/XMLSchema" xmlns:p="http://schemas.microsoft.com/office/2006/metadata/properties" xmlns:ns2="24a758fd-5e98-4409-9699-e01f8d1eb569" targetNamespace="http://schemas.microsoft.com/office/2006/metadata/properties" ma:root="true" ma:fieldsID="2d5f9233eab067b3f69c4e1751dc5fb1" ns2:_="">
    <xsd:import namespace="24a758fd-5e98-4409-9699-e01f8d1eb56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a758fd-5e98-4409-9699-e01f8d1eb5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9B56E5-1440-4B27-87BA-66AE409B48B1}">
  <ds:schemaRefs>
    <ds:schemaRef ds:uri="http://schemas.microsoft.com/sharepoint/v3/contenttype/forms"/>
  </ds:schemaRefs>
</ds:datastoreItem>
</file>

<file path=customXml/itemProps2.xml><?xml version="1.0" encoding="utf-8"?>
<ds:datastoreItem xmlns:ds="http://schemas.openxmlformats.org/officeDocument/2006/customXml" ds:itemID="{95C9D2F1-635F-4A83-A9B4-B6E3055C9FE8}">
  <ds:schemaRefs>
    <ds:schemaRef ds:uri="24a758fd-5e98-4409-9699-e01f8d1eb5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B1CE2A-E9A5-4522-8CED-836C27605543}">
  <ds:schemaRefs>
    <ds:schemaRef ds:uri="http://purl.org/dc/dcmitype/"/>
    <ds:schemaRef ds:uri="http://schemas.microsoft.com/office/2006/documentManagement/types"/>
    <ds:schemaRef ds:uri="http://purl.org/dc/elements/1.1/"/>
    <ds:schemaRef ds:uri="http://schemas.microsoft.com/office/2006/metadata/properties"/>
    <ds:schemaRef ds:uri="http://www.w3.org/XML/1998/namespace"/>
    <ds:schemaRef ds:uri="http://schemas.openxmlformats.org/package/2006/metadata/core-properties"/>
    <ds:schemaRef ds:uri="24a758fd-5e98-4409-9699-e01f8d1eb569"/>
    <ds:schemaRef ds:uri="http://schemas.microsoft.com/office/infopath/2007/PartnerControls"/>
    <ds:schemaRef ds:uri="http://purl.org/dc/te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186</TotalTime>
  <Words>5022</Words>
  <Application>Microsoft Macintosh PowerPoint</Application>
  <PresentationFormat>Widescreen</PresentationFormat>
  <Paragraphs>583</Paragraphs>
  <Slides>47</Slides>
  <Notes>27</Notes>
  <HiddenSlides>0</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47</vt:i4>
      </vt:variant>
    </vt:vector>
  </HeadingPairs>
  <TitlesOfParts>
    <vt:vector size="59" baseType="lpstr">
      <vt:lpstr>Arial</vt:lpstr>
      <vt:lpstr>Arial Narrow</vt:lpstr>
      <vt:lpstr>Calibri</vt:lpstr>
      <vt:lpstr>Calibri Light</vt:lpstr>
      <vt:lpstr>Cambria Math</vt:lpstr>
      <vt:lpstr>Courier New</vt:lpstr>
      <vt:lpstr>System Font Regular</vt:lpstr>
      <vt:lpstr>Times New Roman</vt:lpstr>
      <vt:lpstr>Wingdings</vt:lpstr>
      <vt:lpstr>Office Theme</vt:lpstr>
      <vt:lpstr>2_Office Theme</vt:lpstr>
      <vt:lpstr>1_Office Theme</vt:lpstr>
      <vt:lpstr>Technical Challenge 1 In-Time Terminal-Area Risk Management</vt:lpstr>
      <vt:lpstr>PowerPoint Presentation</vt:lpstr>
      <vt:lpstr>PowerPoint Presentation</vt:lpstr>
      <vt:lpstr>In-time Safety Needs and Impact</vt:lpstr>
      <vt:lpstr>PowerPoint Presentation</vt:lpstr>
      <vt:lpstr>PowerPoint Presentation</vt:lpstr>
      <vt:lpstr>TC-1 in the System-Wide Safety Project Context</vt:lpstr>
      <vt:lpstr>Technical Challenge 1 Research Areas</vt:lpstr>
      <vt:lpstr>PowerPoint Presentation</vt:lpstr>
      <vt:lpstr>What We Are Developing to Enable IASMS</vt:lpstr>
      <vt:lpstr>Data Challenges: The Four V’s</vt:lpstr>
      <vt:lpstr>Data-Driven Methods</vt:lpstr>
      <vt:lpstr>Active Learning Approach</vt:lpstr>
      <vt:lpstr>Semi-Supervised Learning</vt:lpstr>
      <vt:lpstr>Precursors</vt:lpstr>
      <vt:lpstr>Some ML Results</vt:lpstr>
      <vt:lpstr>ML Analysis of FOQA Data</vt:lpstr>
      <vt:lpstr>Detecting Oceanic Deviations Using Space-Based ADS-B</vt:lpstr>
      <vt:lpstr>Human Performance Work</vt:lpstr>
      <vt:lpstr>Human Contributions to Safety: SOTERIA Study</vt:lpstr>
      <vt:lpstr>Booze Allen Hamilton (BAH) Machine Learning for Advancing Risk Precursor Identification Tools Assessment</vt:lpstr>
      <vt:lpstr>Booze Allen Hamilton (BAH) Machine Learning for Advancing Risk Precursor Identification Tools in Commercial Airline Terminal Area Operations</vt:lpstr>
      <vt:lpstr>      University of Florida NIA Activity</vt:lpstr>
      <vt:lpstr>      University of Florida NIA Activity</vt:lpstr>
      <vt:lpstr>Potential SWS TC-1 Contributions to  ATM-X Digital Information Platform</vt:lpstr>
      <vt:lpstr>SWS TC-1 Partnerships</vt:lpstr>
      <vt:lpstr>SWS TC-1 Partnerships</vt:lpstr>
      <vt:lpstr>SWS TC-1 Partnerships</vt:lpstr>
      <vt:lpstr>SWS TC-1 Partnerships</vt:lpstr>
      <vt:lpstr>Partnerships</vt:lpstr>
      <vt:lpstr>TC-1 in the System-Wide Safety Project Context</vt:lpstr>
      <vt:lpstr>Proposed SWS Project Research Portfolio</vt:lpstr>
      <vt:lpstr>The TC-1 Team</vt:lpstr>
      <vt:lpstr>Papers and Presentations</vt:lpstr>
      <vt:lpstr>Papers and Presentations</vt:lpstr>
      <vt:lpstr>BAH Team Prototype Demo up next…</vt:lpstr>
      <vt:lpstr>Backup Slides</vt:lpstr>
      <vt:lpstr>Semi-supervised Active Learning for Anomaly Detection (SALAD)—Tech Presentation</vt:lpstr>
      <vt:lpstr>Aviation Anomaly Detection Literature</vt:lpstr>
      <vt:lpstr>Aviation Anomaly Detection Literature</vt:lpstr>
      <vt:lpstr>Aviation Anomaly Detection Literature</vt:lpstr>
      <vt:lpstr>Anomaly Detection Case Study Based on Real Flight Data</vt:lpstr>
      <vt:lpstr>Multi-class Anomaly Detection During Approach to Landing</vt:lpstr>
      <vt:lpstr>Learning Module: Semi-supervised Learning</vt:lpstr>
      <vt:lpstr>SALAD – Semi-supervised Active Learning for Anomaly Detection</vt:lpstr>
      <vt:lpstr>Closed-set Recognition</vt:lpstr>
      <vt:lpstr>Detection of Unknown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
  <cp:lastModifiedBy>Bass, Laura S. (LARC-E1)[Consolidated Program Support Services]</cp:lastModifiedBy>
  <cp:revision>3</cp:revision>
  <cp:lastPrinted>2019-07-15T15:15:23Z</cp:lastPrinted>
  <dcterms:created xsi:type="dcterms:W3CDTF">2019-07-12T01:25:11Z</dcterms:created>
  <dcterms:modified xsi:type="dcterms:W3CDTF">2023-07-04T14:27:00Z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0x01010003BC6C76AA90844EAE353F29C133BBBF</vt:lpwstr>
  </property>
  <property fmtid="{D5CDD505-2E9C-101B-9397-08002B2CF9AE}" pid="3" name="MediaServiceImageTags">
    <vt:lpwstr/>
  </property>
</Properties>
</file>