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6"/>
  </p:notesMasterIdLst>
  <p:sldIdLst>
    <p:sldId id="257" r:id="rId2"/>
    <p:sldId id="449" r:id="rId3"/>
    <p:sldId id="359" r:id="rId4"/>
    <p:sldId id="364" r:id="rId5"/>
    <p:sldId id="328" r:id="rId6"/>
    <p:sldId id="274" r:id="rId7"/>
    <p:sldId id="452" r:id="rId8"/>
    <p:sldId id="335" r:id="rId9"/>
    <p:sldId id="342" r:id="rId10"/>
    <p:sldId id="367" r:id="rId11"/>
    <p:sldId id="361" r:id="rId12"/>
    <p:sldId id="354" r:id="rId13"/>
    <p:sldId id="355" r:id="rId14"/>
    <p:sldId id="356" r:id="rId15"/>
    <p:sldId id="357" r:id="rId16"/>
    <p:sldId id="381" r:id="rId17"/>
    <p:sldId id="358" r:id="rId18"/>
    <p:sldId id="375" r:id="rId19"/>
    <p:sldId id="645" r:id="rId20"/>
    <p:sldId id="647" r:id="rId21"/>
    <p:sldId id="646" r:id="rId22"/>
    <p:sldId id="648" r:id="rId23"/>
    <p:sldId id="264" r:id="rId24"/>
    <p:sldId id="266" r:id="rId25"/>
    <p:sldId id="267" r:id="rId26"/>
    <p:sldId id="379" r:id="rId27"/>
    <p:sldId id="380" r:id="rId28"/>
    <p:sldId id="653" r:id="rId29"/>
    <p:sldId id="365" r:id="rId30"/>
    <p:sldId id="655" r:id="rId31"/>
    <p:sldId id="385" r:id="rId32"/>
    <p:sldId id="269" r:id="rId33"/>
    <p:sldId id="652" r:id="rId34"/>
    <p:sldId id="654" r:id="rId3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94660"/>
  </p:normalViewPr>
  <p:slideViewPr>
    <p:cSldViewPr snapToGrid="0" showGuides="1">
      <p:cViewPr varScale="1">
        <p:scale>
          <a:sx n="63" d="100"/>
          <a:sy n="63" d="100"/>
        </p:scale>
        <p:origin x="732" y="64"/>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46ACEE1-B2C3-44DE-8D96-D5EB1182FF19}" type="datetimeFigureOut">
              <a:rPr lang="en-US" smtClean="0"/>
              <a:t>6/30/2023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15061AA-B0EB-4156-863E-92C01155A07E}" type="slidenum">
              <a:rPr lang="en-US" smtClean="0"/>
              <a:t>‹#›</a:t>
            </a:fld>
            <a:endParaRPr lang="en-US"/>
          </a:p>
        </p:txBody>
      </p:sp>
    </p:spTree>
    <p:extLst>
      <p:ext uri="{BB962C8B-B14F-4D97-AF65-F5344CB8AC3E}">
        <p14:creationId xmlns:p14="http://schemas.microsoft.com/office/powerpoint/2010/main" val="313378612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Rectangle 7">
            <a:extLst>
              <a:ext uri="{FF2B5EF4-FFF2-40B4-BE49-F238E27FC236}">
                <a16:creationId xmlns:a16="http://schemas.microsoft.com/office/drawing/2014/main" id="{E14C7A95-03B0-4742-9731-3486EA8C1129}"/>
              </a:ext>
            </a:extLst>
          </p:cNvPr>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30000"/>
              </a:spcBef>
              <a:defRPr sz="1200">
                <a:solidFill>
                  <a:schemeClr val="tx1"/>
                </a:solidFill>
                <a:latin typeface="Times New Roman" panose="02020603050405020304" pitchFamily="18" charset="0"/>
              </a:defRPr>
            </a:lvl1pPr>
            <a:lvl2pPr marL="757066" indent="-291179">
              <a:spcBef>
                <a:spcPct val="30000"/>
              </a:spcBef>
              <a:defRPr sz="1200">
                <a:solidFill>
                  <a:schemeClr val="tx1"/>
                </a:solidFill>
                <a:latin typeface="Times New Roman" panose="02020603050405020304" pitchFamily="18" charset="0"/>
              </a:defRPr>
            </a:lvl2pPr>
            <a:lvl3pPr marL="1164717" indent="-232943">
              <a:spcBef>
                <a:spcPct val="30000"/>
              </a:spcBef>
              <a:defRPr sz="1200">
                <a:solidFill>
                  <a:schemeClr val="tx1"/>
                </a:solidFill>
                <a:latin typeface="Times New Roman" panose="02020603050405020304" pitchFamily="18" charset="0"/>
              </a:defRPr>
            </a:lvl3pPr>
            <a:lvl4pPr marL="1630604" indent="-232943">
              <a:spcBef>
                <a:spcPct val="30000"/>
              </a:spcBef>
              <a:defRPr sz="1200">
                <a:solidFill>
                  <a:schemeClr val="tx1"/>
                </a:solidFill>
                <a:latin typeface="Times New Roman" panose="02020603050405020304" pitchFamily="18" charset="0"/>
              </a:defRPr>
            </a:lvl4pPr>
            <a:lvl5pPr marL="2096491" indent="-232943">
              <a:spcBef>
                <a:spcPct val="30000"/>
              </a:spcBef>
              <a:defRPr sz="1200">
                <a:solidFill>
                  <a:schemeClr val="tx1"/>
                </a:solidFill>
                <a:latin typeface="Times New Roman" panose="02020603050405020304" pitchFamily="18" charset="0"/>
              </a:defRPr>
            </a:lvl5pPr>
            <a:lvl6pPr marL="2562377" indent="-232943" eaLnBrk="0" fontAlgn="base" hangingPunct="0">
              <a:spcBef>
                <a:spcPct val="30000"/>
              </a:spcBef>
              <a:spcAft>
                <a:spcPct val="0"/>
              </a:spcAft>
              <a:defRPr sz="1200">
                <a:solidFill>
                  <a:schemeClr val="tx1"/>
                </a:solidFill>
                <a:latin typeface="Times New Roman" panose="02020603050405020304" pitchFamily="18" charset="0"/>
              </a:defRPr>
            </a:lvl6pPr>
            <a:lvl7pPr marL="3028264" indent="-232943" eaLnBrk="0" fontAlgn="base" hangingPunct="0">
              <a:spcBef>
                <a:spcPct val="30000"/>
              </a:spcBef>
              <a:spcAft>
                <a:spcPct val="0"/>
              </a:spcAft>
              <a:defRPr sz="1200">
                <a:solidFill>
                  <a:schemeClr val="tx1"/>
                </a:solidFill>
                <a:latin typeface="Times New Roman" panose="02020603050405020304" pitchFamily="18" charset="0"/>
              </a:defRPr>
            </a:lvl7pPr>
            <a:lvl8pPr marL="3494151" indent="-232943" eaLnBrk="0" fontAlgn="base" hangingPunct="0">
              <a:spcBef>
                <a:spcPct val="30000"/>
              </a:spcBef>
              <a:spcAft>
                <a:spcPct val="0"/>
              </a:spcAft>
              <a:defRPr sz="1200">
                <a:solidFill>
                  <a:schemeClr val="tx1"/>
                </a:solidFill>
                <a:latin typeface="Times New Roman" panose="02020603050405020304" pitchFamily="18" charset="0"/>
              </a:defRPr>
            </a:lvl8pPr>
            <a:lvl9pPr marL="3960038" indent="-232943" eaLnBrk="0" fontAlgn="base" hangingPunct="0">
              <a:spcBef>
                <a:spcPct val="30000"/>
              </a:spcBef>
              <a:spcAft>
                <a:spcPct val="0"/>
              </a:spcAft>
              <a:defRPr sz="1200">
                <a:solidFill>
                  <a:schemeClr val="tx1"/>
                </a:solidFill>
                <a:latin typeface="Times New Roman" panose="02020603050405020304" pitchFamily="18" charset="0"/>
              </a:defRPr>
            </a:lvl9pPr>
          </a:lstStyle>
          <a:p>
            <a:pPr>
              <a:spcBef>
                <a:spcPct val="0"/>
              </a:spcBef>
            </a:pPr>
            <a:fld id="{30F227A6-2C31-41DF-AF7C-0DACF35864CA}" type="slidenum">
              <a:rPr lang="en-US" altLang="en-US"/>
              <a:pPr>
                <a:spcBef>
                  <a:spcPct val="0"/>
                </a:spcBef>
              </a:pPr>
              <a:t>6</a:t>
            </a:fld>
            <a:endParaRPr lang="en-US" altLang="en-US"/>
          </a:p>
        </p:txBody>
      </p:sp>
      <p:sp>
        <p:nvSpPr>
          <p:cNvPr id="10243" name="Rectangle 2">
            <a:extLst>
              <a:ext uri="{FF2B5EF4-FFF2-40B4-BE49-F238E27FC236}">
                <a16:creationId xmlns:a16="http://schemas.microsoft.com/office/drawing/2014/main" id="{92F9598B-CD62-4D93-A0FD-FCA38A22C452}"/>
              </a:ext>
            </a:extLst>
          </p:cNvPr>
          <p:cNvSpPr>
            <a:spLocks noGrp="1" noRot="1" noChangeAspect="1" noChangeArrowheads="1" noTextEdit="1"/>
          </p:cNvSpPr>
          <p:nvPr>
            <p:ph type="sldImg"/>
          </p:nvPr>
        </p:nvSpPr>
        <p:spPr>
          <a:xfrm>
            <a:off x="411163" y="693738"/>
            <a:ext cx="6164262" cy="3467100"/>
          </a:xfrm>
          <a:ln/>
        </p:spPr>
      </p:sp>
      <p:sp>
        <p:nvSpPr>
          <p:cNvPr id="10244" name="Rectangle 3">
            <a:extLst>
              <a:ext uri="{FF2B5EF4-FFF2-40B4-BE49-F238E27FC236}">
                <a16:creationId xmlns:a16="http://schemas.microsoft.com/office/drawing/2014/main" id="{5E1AD484-23E5-40B0-8A77-B2BD66337307}"/>
              </a:ext>
            </a:extLst>
          </p:cNvPr>
          <p:cNvSpPr>
            <a:spLocks noGrp="1" noChangeArrowheads="1"/>
          </p:cNvSpPr>
          <p:nvPr>
            <p:ph type="body" idx="1"/>
          </p:nvPr>
        </p:nvSpPr>
        <p:spPr>
          <a:xfrm>
            <a:off x="910379" y="4391582"/>
            <a:ext cx="5163679" cy="423664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864" tIns="45931" rIns="91864" bIns="45931"/>
          <a:lstStyle/>
          <a:p>
            <a:pPr eaLnBrk="1" hangingPunct="1"/>
            <a:endParaRPr lang="en-US"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a:extLst>
              <a:ext uri="{FF2B5EF4-FFF2-40B4-BE49-F238E27FC236}">
                <a16:creationId xmlns:a16="http://schemas.microsoft.com/office/drawing/2014/main" id="{2358F763-3B70-4B97-A0A3-782F2EC269F6}"/>
              </a:ext>
            </a:extLst>
          </p:cNvPr>
          <p:cNvSpPr>
            <a:spLocks noGrp="1" noRot="1" noChangeAspect="1" noChangeArrowheads="1" noTextEdit="1"/>
          </p:cNvSpPr>
          <p:nvPr>
            <p:ph type="sldImg"/>
          </p:nvPr>
        </p:nvSpPr>
        <p:spPr>
          <a:xfrm>
            <a:off x="412750" y="695325"/>
            <a:ext cx="6159500" cy="3463925"/>
          </a:xfrm>
          <a:ln w="12700"/>
        </p:spPr>
      </p:sp>
      <p:sp>
        <p:nvSpPr>
          <p:cNvPr id="28675" name="Rectangle 3">
            <a:extLst>
              <a:ext uri="{FF2B5EF4-FFF2-40B4-BE49-F238E27FC236}">
                <a16:creationId xmlns:a16="http://schemas.microsoft.com/office/drawing/2014/main" id="{62488043-2D2D-4BF6-B660-E32CCA808F5A}"/>
              </a:ext>
            </a:extLst>
          </p:cNvPr>
          <p:cNvSpPr>
            <a:spLocks noGrp="1" noChangeArrowheads="1"/>
          </p:cNvSpPr>
          <p:nvPr>
            <p:ph type="body" idx="1"/>
          </p:nvPr>
        </p:nvSpPr>
        <p:spPr>
          <a:xfrm>
            <a:off x="910379" y="4391582"/>
            <a:ext cx="5163679" cy="4236640"/>
          </a:xfrm>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502" tIns="46251" rIns="92502" bIns="46251"/>
          <a:lstStyle/>
          <a:p>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C9B7F5-C26A-FF2F-B4E1-FD0FD998879C}"/>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78FEAA-4656-1BBC-2C64-05DF198083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B60EC93-5369-2025-8C7E-3038A57FEC9B}"/>
              </a:ext>
            </a:extLst>
          </p:cNvPr>
          <p:cNvSpPr>
            <a:spLocks noGrp="1"/>
          </p:cNvSpPr>
          <p:nvPr>
            <p:ph type="dt" sz="half" idx="10"/>
          </p:nvPr>
        </p:nvSpPr>
        <p:spPr/>
        <p:txBody>
          <a:bodyPr/>
          <a:lstStyle/>
          <a:p>
            <a:fld id="{265F159F-842D-468D-930F-7666C3670B56}" type="datetimeFigureOut">
              <a:rPr lang="en-US" smtClean="0"/>
              <a:t>6/30/2023</a:t>
            </a:fld>
            <a:endParaRPr lang="en-US"/>
          </a:p>
        </p:txBody>
      </p:sp>
      <p:sp>
        <p:nvSpPr>
          <p:cNvPr id="5" name="Footer Placeholder 4">
            <a:extLst>
              <a:ext uri="{FF2B5EF4-FFF2-40B4-BE49-F238E27FC236}">
                <a16:creationId xmlns:a16="http://schemas.microsoft.com/office/drawing/2014/main" id="{A8027C30-7B30-1947-1CD0-82BDDE7ED6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AF836B3-CDDE-FC5D-CB77-4047671906BA}"/>
              </a:ext>
            </a:extLst>
          </p:cNvPr>
          <p:cNvSpPr>
            <a:spLocks noGrp="1"/>
          </p:cNvSpPr>
          <p:nvPr>
            <p:ph type="sldNum" sz="quarter" idx="12"/>
          </p:nvPr>
        </p:nvSpPr>
        <p:spPr/>
        <p:txBody>
          <a:bodyPr/>
          <a:lstStyle/>
          <a:p>
            <a:fld id="{DEE013A6-6CFB-4DF3-B62B-750536D2CF1D}" type="slidenum">
              <a:rPr lang="en-US" smtClean="0"/>
              <a:t>‹#›</a:t>
            </a:fld>
            <a:endParaRPr lang="en-US"/>
          </a:p>
        </p:txBody>
      </p:sp>
    </p:spTree>
    <p:extLst>
      <p:ext uri="{BB962C8B-B14F-4D97-AF65-F5344CB8AC3E}">
        <p14:creationId xmlns:p14="http://schemas.microsoft.com/office/powerpoint/2010/main" val="40598566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081E81-8A34-8376-DECD-EF873CA1049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311C623-368D-2573-11B8-0C44163AE5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334CF8-2F2D-E962-3B57-D76145FD0C5E}"/>
              </a:ext>
            </a:extLst>
          </p:cNvPr>
          <p:cNvSpPr>
            <a:spLocks noGrp="1"/>
          </p:cNvSpPr>
          <p:nvPr>
            <p:ph type="dt" sz="half" idx="10"/>
          </p:nvPr>
        </p:nvSpPr>
        <p:spPr/>
        <p:txBody>
          <a:bodyPr/>
          <a:lstStyle/>
          <a:p>
            <a:fld id="{265F159F-842D-468D-930F-7666C3670B56}" type="datetimeFigureOut">
              <a:rPr lang="en-US" smtClean="0"/>
              <a:t>6/30/2023</a:t>
            </a:fld>
            <a:endParaRPr lang="en-US"/>
          </a:p>
        </p:txBody>
      </p:sp>
      <p:sp>
        <p:nvSpPr>
          <p:cNvPr id="5" name="Footer Placeholder 4">
            <a:extLst>
              <a:ext uri="{FF2B5EF4-FFF2-40B4-BE49-F238E27FC236}">
                <a16:creationId xmlns:a16="http://schemas.microsoft.com/office/drawing/2014/main" id="{C42CB080-6675-E363-70AA-73864C732EE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90B4DC-CBD0-9C64-07C0-0134EF071175}"/>
              </a:ext>
            </a:extLst>
          </p:cNvPr>
          <p:cNvSpPr>
            <a:spLocks noGrp="1"/>
          </p:cNvSpPr>
          <p:nvPr>
            <p:ph type="sldNum" sz="quarter" idx="12"/>
          </p:nvPr>
        </p:nvSpPr>
        <p:spPr/>
        <p:txBody>
          <a:bodyPr/>
          <a:lstStyle/>
          <a:p>
            <a:fld id="{DEE013A6-6CFB-4DF3-B62B-750536D2CF1D}" type="slidenum">
              <a:rPr lang="en-US" smtClean="0"/>
              <a:t>‹#›</a:t>
            </a:fld>
            <a:endParaRPr lang="en-US"/>
          </a:p>
        </p:txBody>
      </p:sp>
    </p:spTree>
    <p:extLst>
      <p:ext uri="{BB962C8B-B14F-4D97-AF65-F5344CB8AC3E}">
        <p14:creationId xmlns:p14="http://schemas.microsoft.com/office/powerpoint/2010/main" val="19753607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29FCB571-C88E-2C38-1AF9-EC25E9133AB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33BE0774-DE00-7049-136F-CCE6CBBB3549}"/>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69BE68D-030A-C6BA-A557-EDC636FFBFFF}"/>
              </a:ext>
            </a:extLst>
          </p:cNvPr>
          <p:cNvSpPr>
            <a:spLocks noGrp="1"/>
          </p:cNvSpPr>
          <p:nvPr>
            <p:ph type="dt" sz="half" idx="10"/>
          </p:nvPr>
        </p:nvSpPr>
        <p:spPr/>
        <p:txBody>
          <a:bodyPr/>
          <a:lstStyle/>
          <a:p>
            <a:fld id="{265F159F-842D-468D-930F-7666C3670B56}" type="datetimeFigureOut">
              <a:rPr lang="en-US" smtClean="0"/>
              <a:t>6/30/2023</a:t>
            </a:fld>
            <a:endParaRPr lang="en-US"/>
          </a:p>
        </p:txBody>
      </p:sp>
      <p:sp>
        <p:nvSpPr>
          <p:cNvPr id="5" name="Footer Placeholder 4">
            <a:extLst>
              <a:ext uri="{FF2B5EF4-FFF2-40B4-BE49-F238E27FC236}">
                <a16:creationId xmlns:a16="http://schemas.microsoft.com/office/drawing/2014/main" id="{1996EE45-69E2-2A4A-EA1E-43D1F62D522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63311C-89A3-B1AB-3D2F-3C8C481D1E0D}"/>
              </a:ext>
            </a:extLst>
          </p:cNvPr>
          <p:cNvSpPr>
            <a:spLocks noGrp="1"/>
          </p:cNvSpPr>
          <p:nvPr>
            <p:ph type="sldNum" sz="quarter" idx="12"/>
          </p:nvPr>
        </p:nvSpPr>
        <p:spPr/>
        <p:txBody>
          <a:bodyPr/>
          <a:lstStyle/>
          <a:p>
            <a:fld id="{DEE013A6-6CFB-4DF3-B62B-750536D2CF1D}" type="slidenum">
              <a:rPr lang="en-US" smtClean="0"/>
              <a:t>‹#›</a:t>
            </a:fld>
            <a:endParaRPr lang="en-US"/>
          </a:p>
        </p:txBody>
      </p:sp>
    </p:spTree>
    <p:extLst>
      <p:ext uri="{BB962C8B-B14F-4D97-AF65-F5344CB8AC3E}">
        <p14:creationId xmlns:p14="http://schemas.microsoft.com/office/powerpoint/2010/main" val="14811105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Text Placeholder 2"/>
          <p:cNvSpPr>
            <a:spLocks noGrp="1"/>
          </p:cNvSpPr>
          <p:nvPr>
            <p:ph type="body"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E2DB5B35-A61E-440A-82C5-25855F4D94FC}"/>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38DFC37-5E4A-4FDD-88BC-9D0FE30C2679}"/>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9C57C78C-C9BA-49E7-80A9-036762EC8EAD}"/>
              </a:ext>
            </a:extLst>
          </p:cNvPr>
          <p:cNvSpPr>
            <a:spLocks noGrp="1" noChangeArrowheads="1"/>
          </p:cNvSpPr>
          <p:nvPr>
            <p:ph type="sldNum" sz="quarter" idx="12"/>
          </p:nvPr>
        </p:nvSpPr>
        <p:spPr>
          <a:ln/>
        </p:spPr>
        <p:txBody>
          <a:bodyPr/>
          <a:lstStyle>
            <a:lvl1pPr>
              <a:defRPr/>
            </a:lvl1pPr>
          </a:lstStyle>
          <a:p>
            <a:fld id="{FEE25714-E2EA-4869-94E3-7679E124D3F1}" type="slidenum">
              <a:rPr lang="en-US" altLang="en-US"/>
              <a:pPr/>
              <a:t>‹#›</a:t>
            </a:fld>
            <a:endParaRPr lang="en-US" altLang="en-US"/>
          </a:p>
        </p:txBody>
      </p:sp>
    </p:spTree>
    <p:extLst>
      <p:ext uri="{BB962C8B-B14F-4D97-AF65-F5344CB8AC3E}">
        <p14:creationId xmlns:p14="http://schemas.microsoft.com/office/powerpoint/2010/main" val="36785783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OverTx">
  <p:cSld name="Title and Content over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0" y="1981200"/>
            <a:ext cx="10363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0" y="4114800"/>
            <a:ext cx="10363200" cy="1981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98531967-899A-4F26-B0A7-6F10D4BA014A}"/>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B217ED48-DD14-4BAB-ACFF-7C350E8ACC15}"/>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1D443B28-BA06-4F71-A6B9-AFE72971A32F}"/>
              </a:ext>
            </a:extLst>
          </p:cNvPr>
          <p:cNvSpPr>
            <a:spLocks noGrp="1" noChangeArrowheads="1"/>
          </p:cNvSpPr>
          <p:nvPr>
            <p:ph type="sldNum" sz="quarter" idx="12"/>
          </p:nvPr>
        </p:nvSpPr>
        <p:spPr>
          <a:ln/>
        </p:spPr>
        <p:txBody>
          <a:bodyPr/>
          <a:lstStyle>
            <a:lvl1pPr>
              <a:defRPr/>
            </a:lvl1pPr>
          </a:lstStyle>
          <a:p>
            <a:fld id="{6A2136E9-A493-4AB7-BAFC-0322BA92517A}" type="slidenum">
              <a:rPr lang="en-US" altLang="en-US"/>
              <a:pPr/>
              <a:t>‹#›</a:t>
            </a:fld>
            <a:endParaRPr lang="en-US" altLang="en-US"/>
          </a:p>
        </p:txBody>
      </p:sp>
    </p:spTree>
    <p:extLst>
      <p:ext uri="{BB962C8B-B14F-4D97-AF65-F5344CB8AC3E}">
        <p14:creationId xmlns:p14="http://schemas.microsoft.com/office/powerpoint/2010/main" val="284950576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clipArtAndTx">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ClipArt Placeholder 2"/>
          <p:cNvSpPr>
            <a:spLocks noGrp="1"/>
          </p:cNvSpPr>
          <p:nvPr>
            <p:ph type="clipArt" sz="half" idx="1"/>
          </p:nvPr>
        </p:nvSpPr>
        <p:spPr>
          <a:xfrm>
            <a:off x="914400" y="1981200"/>
            <a:ext cx="5080000" cy="4114800"/>
          </a:xfrm>
        </p:spPr>
        <p:txBody>
          <a:bodyPr/>
          <a:lstStyle/>
          <a:p>
            <a:pPr lvl="0"/>
            <a:endParaRPr lang="en-US" noProof="0"/>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09CB3509-E5D4-442D-B3FE-F59A2D5403C0}"/>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4BEB614E-44BD-4FC6-B893-DEF9DB48A074}"/>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33764594-D8DC-4F38-8CD0-0DECA256B524}"/>
              </a:ext>
            </a:extLst>
          </p:cNvPr>
          <p:cNvSpPr>
            <a:spLocks noGrp="1" noChangeArrowheads="1"/>
          </p:cNvSpPr>
          <p:nvPr>
            <p:ph type="sldNum" sz="quarter" idx="12"/>
          </p:nvPr>
        </p:nvSpPr>
        <p:spPr>
          <a:ln/>
        </p:spPr>
        <p:txBody>
          <a:bodyPr/>
          <a:lstStyle>
            <a:lvl1pPr>
              <a:defRPr/>
            </a:lvl1pPr>
          </a:lstStyle>
          <a:p>
            <a:fld id="{873DF63E-B90C-474A-B36E-F3964C3CB0DA}" type="slidenum">
              <a:rPr lang="en-US" altLang="en-US"/>
              <a:pPr/>
              <a:t>‹#›</a:t>
            </a:fld>
            <a:endParaRPr lang="en-US" altLang="en-US"/>
          </a:p>
        </p:txBody>
      </p:sp>
    </p:spTree>
    <p:extLst>
      <p:ext uri="{BB962C8B-B14F-4D97-AF65-F5344CB8AC3E}">
        <p14:creationId xmlns:p14="http://schemas.microsoft.com/office/powerpoint/2010/main" val="326872952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AndTx">
  <p:cSld name="Title, Content and Text">
    <p:spTree>
      <p:nvGrpSpPr>
        <p:cNvPr id="1" name=""/>
        <p:cNvGrpSpPr/>
        <p:nvPr/>
      </p:nvGrpSpPr>
      <p:grpSpPr>
        <a:xfrm>
          <a:off x="0" y="0"/>
          <a:ext cx="0" cy="0"/>
          <a:chOff x="0" y="0"/>
          <a:chExt cx="0" cy="0"/>
        </a:xfrm>
      </p:grpSpPr>
      <p:sp>
        <p:nvSpPr>
          <p:cNvPr id="2" name="Title 1"/>
          <p:cNvSpPr>
            <a:spLocks noGrp="1"/>
          </p:cNvSpPr>
          <p:nvPr>
            <p:ph type="title"/>
          </p:nvPr>
        </p:nvSpPr>
        <p:spPr>
          <a:xfrm>
            <a:off x="914400" y="609600"/>
            <a:ext cx="10363200" cy="1143000"/>
          </a:xfrm>
        </p:spPr>
        <p:txBody>
          <a:bodyPr/>
          <a:lstStyle/>
          <a:p>
            <a:r>
              <a:rPr lang="en-US"/>
              <a:t>Click to edit Master title style</a:t>
            </a:r>
          </a:p>
        </p:txBody>
      </p:sp>
      <p:sp>
        <p:nvSpPr>
          <p:cNvPr id="3" name="Content Placeholder 2"/>
          <p:cNvSpPr>
            <a:spLocks noGrp="1"/>
          </p:cNvSpPr>
          <p:nvPr>
            <p:ph sz="half" idx="1"/>
          </p:nvPr>
        </p:nvSpPr>
        <p:spPr>
          <a:xfrm>
            <a:off x="9144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197600" y="1981200"/>
            <a:ext cx="5080000" cy="41148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a:extLst>
              <a:ext uri="{FF2B5EF4-FFF2-40B4-BE49-F238E27FC236}">
                <a16:creationId xmlns:a16="http://schemas.microsoft.com/office/drawing/2014/main" id="{2D7895DA-4D0C-4532-B0A1-AD32950121AB}"/>
              </a:ext>
            </a:extLst>
          </p:cNvPr>
          <p:cNvSpPr>
            <a:spLocks noGrp="1" noChangeArrowheads="1"/>
          </p:cNvSpPr>
          <p:nvPr>
            <p:ph type="dt" sz="half" idx="10"/>
          </p:nvPr>
        </p:nvSpPr>
        <p:spPr>
          <a:ln/>
        </p:spPr>
        <p:txBody>
          <a:bodyPr/>
          <a:lstStyle>
            <a:lvl1pPr>
              <a:defRPr/>
            </a:lvl1pPr>
          </a:lstStyle>
          <a:p>
            <a:pPr>
              <a:defRPr/>
            </a:pPr>
            <a:endParaRPr lang="en-US"/>
          </a:p>
        </p:txBody>
      </p:sp>
      <p:sp>
        <p:nvSpPr>
          <p:cNvPr id="6" name="Rectangle 5">
            <a:extLst>
              <a:ext uri="{FF2B5EF4-FFF2-40B4-BE49-F238E27FC236}">
                <a16:creationId xmlns:a16="http://schemas.microsoft.com/office/drawing/2014/main" id="{3FDC872F-EAB8-47FC-BF0F-ABDD7632FAF7}"/>
              </a:ext>
            </a:extLst>
          </p:cNvPr>
          <p:cNvSpPr>
            <a:spLocks noGrp="1" noChangeArrowheads="1"/>
          </p:cNvSpPr>
          <p:nvPr>
            <p:ph type="ftr" sz="quarter" idx="11"/>
          </p:nvPr>
        </p:nvSpPr>
        <p:spPr>
          <a:ln/>
        </p:spPr>
        <p:txBody>
          <a:bodyPr/>
          <a:lstStyle>
            <a:lvl1pPr>
              <a:defRPr/>
            </a:lvl1pPr>
          </a:lstStyle>
          <a:p>
            <a:pPr>
              <a:defRPr/>
            </a:pPr>
            <a:endParaRPr lang="en-US"/>
          </a:p>
        </p:txBody>
      </p:sp>
      <p:sp>
        <p:nvSpPr>
          <p:cNvPr id="7" name="Rectangle 6">
            <a:extLst>
              <a:ext uri="{FF2B5EF4-FFF2-40B4-BE49-F238E27FC236}">
                <a16:creationId xmlns:a16="http://schemas.microsoft.com/office/drawing/2014/main" id="{73C112AC-DC60-4DD4-83A6-3072D0B58564}"/>
              </a:ext>
            </a:extLst>
          </p:cNvPr>
          <p:cNvSpPr>
            <a:spLocks noGrp="1" noChangeArrowheads="1"/>
          </p:cNvSpPr>
          <p:nvPr>
            <p:ph type="sldNum" sz="quarter" idx="12"/>
          </p:nvPr>
        </p:nvSpPr>
        <p:spPr>
          <a:ln/>
        </p:spPr>
        <p:txBody>
          <a:bodyPr/>
          <a:lstStyle>
            <a:lvl1pPr>
              <a:defRPr/>
            </a:lvl1pPr>
          </a:lstStyle>
          <a:p>
            <a:fld id="{6AC19911-9E00-4953-8ED7-7D8E92D618A1}" type="slidenum">
              <a:rPr lang="en-US" altLang="en-US"/>
              <a:pPr/>
              <a:t>‹#›</a:t>
            </a:fld>
            <a:endParaRPr lang="en-US" altLang="en-US"/>
          </a:p>
        </p:txBody>
      </p:sp>
    </p:spTree>
    <p:extLst>
      <p:ext uri="{BB962C8B-B14F-4D97-AF65-F5344CB8AC3E}">
        <p14:creationId xmlns:p14="http://schemas.microsoft.com/office/powerpoint/2010/main" val="1478935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03E73E-55E6-89EE-59D7-F78830D83BE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C677DA8-74C7-C990-702B-65AE7CD5C9C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F1ABB8D-F6CA-FDA2-4DC4-24863DB2CFFB}"/>
              </a:ext>
            </a:extLst>
          </p:cNvPr>
          <p:cNvSpPr>
            <a:spLocks noGrp="1"/>
          </p:cNvSpPr>
          <p:nvPr>
            <p:ph type="dt" sz="half" idx="10"/>
          </p:nvPr>
        </p:nvSpPr>
        <p:spPr/>
        <p:txBody>
          <a:bodyPr/>
          <a:lstStyle/>
          <a:p>
            <a:fld id="{265F159F-842D-468D-930F-7666C3670B56}" type="datetimeFigureOut">
              <a:rPr lang="en-US" smtClean="0"/>
              <a:t>6/30/2023</a:t>
            </a:fld>
            <a:endParaRPr lang="en-US"/>
          </a:p>
        </p:txBody>
      </p:sp>
      <p:sp>
        <p:nvSpPr>
          <p:cNvPr id="5" name="Footer Placeholder 4">
            <a:extLst>
              <a:ext uri="{FF2B5EF4-FFF2-40B4-BE49-F238E27FC236}">
                <a16:creationId xmlns:a16="http://schemas.microsoft.com/office/drawing/2014/main" id="{5170326C-1CB0-BA36-E9AB-8A7E44B5762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0885C5C-3F44-1EF2-F317-B33DD7073E10}"/>
              </a:ext>
            </a:extLst>
          </p:cNvPr>
          <p:cNvSpPr>
            <a:spLocks noGrp="1"/>
          </p:cNvSpPr>
          <p:nvPr>
            <p:ph type="sldNum" sz="quarter" idx="12"/>
          </p:nvPr>
        </p:nvSpPr>
        <p:spPr/>
        <p:txBody>
          <a:bodyPr/>
          <a:lstStyle/>
          <a:p>
            <a:fld id="{DEE013A6-6CFB-4DF3-B62B-750536D2CF1D}" type="slidenum">
              <a:rPr lang="en-US" smtClean="0"/>
              <a:t>‹#›</a:t>
            </a:fld>
            <a:endParaRPr lang="en-US"/>
          </a:p>
        </p:txBody>
      </p:sp>
    </p:spTree>
    <p:extLst>
      <p:ext uri="{BB962C8B-B14F-4D97-AF65-F5344CB8AC3E}">
        <p14:creationId xmlns:p14="http://schemas.microsoft.com/office/powerpoint/2010/main" val="288991512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BC05338-ED0A-B6BB-FE59-7ECC969F43A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4A0A606-B5CB-09F2-8BED-47B67F80960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4BA2B4E8-C910-8958-C491-F2567EA9D2B3}"/>
              </a:ext>
            </a:extLst>
          </p:cNvPr>
          <p:cNvSpPr>
            <a:spLocks noGrp="1"/>
          </p:cNvSpPr>
          <p:nvPr>
            <p:ph type="dt" sz="half" idx="10"/>
          </p:nvPr>
        </p:nvSpPr>
        <p:spPr/>
        <p:txBody>
          <a:bodyPr/>
          <a:lstStyle/>
          <a:p>
            <a:fld id="{265F159F-842D-468D-930F-7666C3670B56}" type="datetimeFigureOut">
              <a:rPr lang="en-US" smtClean="0"/>
              <a:t>6/30/2023</a:t>
            </a:fld>
            <a:endParaRPr lang="en-US"/>
          </a:p>
        </p:txBody>
      </p:sp>
      <p:sp>
        <p:nvSpPr>
          <p:cNvPr id="5" name="Footer Placeholder 4">
            <a:extLst>
              <a:ext uri="{FF2B5EF4-FFF2-40B4-BE49-F238E27FC236}">
                <a16:creationId xmlns:a16="http://schemas.microsoft.com/office/drawing/2014/main" id="{DE404F3D-29F6-5FD2-7EA3-DDCBE39CFD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8E3954B-052A-E0B3-1780-EB19505AB73B}"/>
              </a:ext>
            </a:extLst>
          </p:cNvPr>
          <p:cNvSpPr>
            <a:spLocks noGrp="1"/>
          </p:cNvSpPr>
          <p:nvPr>
            <p:ph type="sldNum" sz="quarter" idx="12"/>
          </p:nvPr>
        </p:nvSpPr>
        <p:spPr/>
        <p:txBody>
          <a:bodyPr/>
          <a:lstStyle/>
          <a:p>
            <a:fld id="{DEE013A6-6CFB-4DF3-B62B-750536D2CF1D}" type="slidenum">
              <a:rPr lang="en-US" smtClean="0"/>
              <a:t>‹#›</a:t>
            </a:fld>
            <a:endParaRPr lang="en-US"/>
          </a:p>
        </p:txBody>
      </p:sp>
    </p:spTree>
    <p:extLst>
      <p:ext uri="{BB962C8B-B14F-4D97-AF65-F5344CB8AC3E}">
        <p14:creationId xmlns:p14="http://schemas.microsoft.com/office/powerpoint/2010/main" val="33841012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8481D3-9FFD-B109-DC71-C86E88459B7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1A80771-BE5C-1A4E-D07B-6DC7DBABD5B9}"/>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6F624409-9F40-4033-656B-EC14510204C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6694FB4B-6230-6FB5-724D-11579A919047}"/>
              </a:ext>
            </a:extLst>
          </p:cNvPr>
          <p:cNvSpPr>
            <a:spLocks noGrp="1"/>
          </p:cNvSpPr>
          <p:nvPr>
            <p:ph type="dt" sz="half" idx="10"/>
          </p:nvPr>
        </p:nvSpPr>
        <p:spPr/>
        <p:txBody>
          <a:bodyPr/>
          <a:lstStyle/>
          <a:p>
            <a:fld id="{265F159F-842D-468D-930F-7666C3670B56}" type="datetimeFigureOut">
              <a:rPr lang="en-US" smtClean="0"/>
              <a:t>6/30/2023</a:t>
            </a:fld>
            <a:endParaRPr lang="en-US"/>
          </a:p>
        </p:txBody>
      </p:sp>
      <p:sp>
        <p:nvSpPr>
          <p:cNvPr id="6" name="Footer Placeholder 5">
            <a:extLst>
              <a:ext uri="{FF2B5EF4-FFF2-40B4-BE49-F238E27FC236}">
                <a16:creationId xmlns:a16="http://schemas.microsoft.com/office/drawing/2014/main" id="{3ED373CD-CD9C-05BE-94B6-93BA7D2ABCB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1F674AB-3CCC-6BCF-F307-820A4807A28B}"/>
              </a:ext>
            </a:extLst>
          </p:cNvPr>
          <p:cNvSpPr>
            <a:spLocks noGrp="1"/>
          </p:cNvSpPr>
          <p:nvPr>
            <p:ph type="sldNum" sz="quarter" idx="12"/>
          </p:nvPr>
        </p:nvSpPr>
        <p:spPr/>
        <p:txBody>
          <a:bodyPr/>
          <a:lstStyle/>
          <a:p>
            <a:fld id="{DEE013A6-6CFB-4DF3-B62B-750536D2CF1D}" type="slidenum">
              <a:rPr lang="en-US" smtClean="0"/>
              <a:t>‹#›</a:t>
            </a:fld>
            <a:endParaRPr lang="en-US"/>
          </a:p>
        </p:txBody>
      </p:sp>
    </p:spTree>
    <p:extLst>
      <p:ext uri="{BB962C8B-B14F-4D97-AF65-F5344CB8AC3E}">
        <p14:creationId xmlns:p14="http://schemas.microsoft.com/office/powerpoint/2010/main" val="23753804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215091-06CD-6726-DE3B-89555B67795E}"/>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D54D4B4-6B7F-A418-5D30-5C73817920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3D1C6FD-7F90-3911-E70E-5F7A4A827A0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887EAA0D-5309-2693-A74B-51B34ADF091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9AD32B0-6D83-CDC4-7CCF-FE59CA2DC977}"/>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7A95F2-7CAD-A3C4-D238-692A38EF8771}"/>
              </a:ext>
            </a:extLst>
          </p:cNvPr>
          <p:cNvSpPr>
            <a:spLocks noGrp="1"/>
          </p:cNvSpPr>
          <p:nvPr>
            <p:ph type="dt" sz="half" idx="10"/>
          </p:nvPr>
        </p:nvSpPr>
        <p:spPr/>
        <p:txBody>
          <a:bodyPr/>
          <a:lstStyle/>
          <a:p>
            <a:fld id="{265F159F-842D-468D-930F-7666C3670B56}" type="datetimeFigureOut">
              <a:rPr lang="en-US" smtClean="0"/>
              <a:t>6/30/2023</a:t>
            </a:fld>
            <a:endParaRPr lang="en-US"/>
          </a:p>
        </p:txBody>
      </p:sp>
      <p:sp>
        <p:nvSpPr>
          <p:cNvPr id="8" name="Footer Placeholder 7">
            <a:extLst>
              <a:ext uri="{FF2B5EF4-FFF2-40B4-BE49-F238E27FC236}">
                <a16:creationId xmlns:a16="http://schemas.microsoft.com/office/drawing/2014/main" id="{D956E739-1E69-BB5C-2800-442FAC53EAE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A22150E-DA7E-09EC-CD53-DB10A04D4AF8}"/>
              </a:ext>
            </a:extLst>
          </p:cNvPr>
          <p:cNvSpPr>
            <a:spLocks noGrp="1"/>
          </p:cNvSpPr>
          <p:nvPr>
            <p:ph type="sldNum" sz="quarter" idx="12"/>
          </p:nvPr>
        </p:nvSpPr>
        <p:spPr/>
        <p:txBody>
          <a:bodyPr/>
          <a:lstStyle/>
          <a:p>
            <a:fld id="{DEE013A6-6CFB-4DF3-B62B-750536D2CF1D}" type="slidenum">
              <a:rPr lang="en-US" smtClean="0"/>
              <a:t>‹#›</a:t>
            </a:fld>
            <a:endParaRPr lang="en-US"/>
          </a:p>
        </p:txBody>
      </p:sp>
    </p:spTree>
    <p:extLst>
      <p:ext uri="{BB962C8B-B14F-4D97-AF65-F5344CB8AC3E}">
        <p14:creationId xmlns:p14="http://schemas.microsoft.com/office/powerpoint/2010/main" val="23737726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EB22BB-F9A8-A3AC-1F4C-72B6C51D127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CD548CDA-EA54-6BB4-AF10-791B2B0BCEAD}"/>
              </a:ext>
            </a:extLst>
          </p:cNvPr>
          <p:cNvSpPr>
            <a:spLocks noGrp="1"/>
          </p:cNvSpPr>
          <p:nvPr>
            <p:ph type="dt" sz="half" idx="10"/>
          </p:nvPr>
        </p:nvSpPr>
        <p:spPr/>
        <p:txBody>
          <a:bodyPr/>
          <a:lstStyle/>
          <a:p>
            <a:fld id="{265F159F-842D-468D-930F-7666C3670B56}" type="datetimeFigureOut">
              <a:rPr lang="en-US" smtClean="0"/>
              <a:t>6/30/2023</a:t>
            </a:fld>
            <a:endParaRPr lang="en-US"/>
          </a:p>
        </p:txBody>
      </p:sp>
      <p:sp>
        <p:nvSpPr>
          <p:cNvPr id="4" name="Footer Placeholder 3">
            <a:extLst>
              <a:ext uri="{FF2B5EF4-FFF2-40B4-BE49-F238E27FC236}">
                <a16:creationId xmlns:a16="http://schemas.microsoft.com/office/drawing/2014/main" id="{E6247CF1-292D-B3C4-822E-F85B933E722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7900245B-B1A0-BBEF-B8D4-9F830C0FDA9E}"/>
              </a:ext>
            </a:extLst>
          </p:cNvPr>
          <p:cNvSpPr>
            <a:spLocks noGrp="1"/>
          </p:cNvSpPr>
          <p:nvPr>
            <p:ph type="sldNum" sz="quarter" idx="12"/>
          </p:nvPr>
        </p:nvSpPr>
        <p:spPr/>
        <p:txBody>
          <a:bodyPr/>
          <a:lstStyle/>
          <a:p>
            <a:fld id="{DEE013A6-6CFB-4DF3-B62B-750536D2CF1D}" type="slidenum">
              <a:rPr lang="en-US" smtClean="0"/>
              <a:t>‹#›</a:t>
            </a:fld>
            <a:endParaRPr lang="en-US"/>
          </a:p>
        </p:txBody>
      </p:sp>
    </p:spTree>
    <p:extLst>
      <p:ext uri="{BB962C8B-B14F-4D97-AF65-F5344CB8AC3E}">
        <p14:creationId xmlns:p14="http://schemas.microsoft.com/office/powerpoint/2010/main" val="227988357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5616E1E-6AE8-8A64-83C0-F369FBFAF73A}"/>
              </a:ext>
            </a:extLst>
          </p:cNvPr>
          <p:cNvSpPr>
            <a:spLocks noGrp="1"/>
          </p:cNvSpPr>
          <p:nvPr>
            <p:ph type="dt" sz="half" idx="10"/>
          </p:nvPr>
        </p:nvSpPr>
        <p:spPr/>
        <p:txBody>
          <a:bodyPr/>
          <a:lstStyle/>
          <a:p>
            <a:fld id="{265F159F-842D-468D-930F-7666C3670B56}" type="datetimeFigureOut">
              <a:rPr lang="en-US" smtClean="0"/>
              <a:t>6/30/2023</a:t>
            </a:fld>
            <a:endParaRPr lang="en-US"/>
          </a:p>
        </p:txBody>
      </p:sp>
      <p:sp>
        <p:nvSpPr>
          <p:cNvPr id="3" name="Footer Placeholder 2">
            <a:extLst>
              <a:ext uri="{FF2B5EF4-FFF2-40B4-BE49-F238E27FC236}">
                <a16:creationId xmlns:a16="http://schemas.microsoft.com/office/drawing/2014/main" id="{D7BCDA2A-6D94-7041-43F5-4FF83BDD5D93}"/>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5CBFF4F1-03A1-0043-A9EE-7569F7D11FF7}"/>
              </a:ext>
            </a:extLst>
          </p:cNvPr>
          <p:cNvSpPr>
            <a:spLocks noGrp="1"/>
          </p:cNvSpPr>
          <p:nvPr>
            <p:ph type="sldNum" sz="quarter" idx="12"/>
          </p:nvPr>
        </p:nvSpPr>
        <p:spPr/>
        <p:txBody>
          <a:bodyPr/>
          <a:lstStyle/>
          <a:p>
            <a:fld id="{DEE013A6-6CFB-4DF3-B62B-750536D2CF1D}" type="slidenum">
              <a:rPr lang="en-US" smtClean="0"/>
              <a:t>‹#›</a:t>
            </a:fld>
            <a:endParaRPr lang="en-US"/>
          </a:p>
        </p:txBody>
      </p:sp>
    </p:spTree>
    <p:extLst>
      <p:ext uri="{BB962C8B-B14F-4D97-AF65-F5344CB8AC3E}">
        <p14:creationId xmlns:p14="http://schemas.microsoft.com/office/powerpoint/2010/main" val="32603950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AB49E2-9004-26BF-74F9-79CE9CC2DDC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261D956-FAA4-0C3B-F269-56E8DDA171A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C22FCC1-9523-C1CB-0297-0DC5B78B76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CF14960-0188-BEEC-A6BA-C56462D8DF78}"/>
              </a:ext>
            </a:extLst>
          </p:cNvPr>
          <p:cNvSpPr>
            <a:spLocks noGrp="1"/>
          </p:cNvSpPr>
          <p:nvPr>
            <p:ph type="dt" sz="half" idx="10"/>
          </p:nvPr>
        </p:nvSpPr>
        <p:spPr/>
        <p:txBody>
          <a:bodyPr/>
          <a:lstStyle/>
          <a:p>
            <a:fld id="{265F159F-842D-468D-930F-7666C3670B56}" type="datetimeFigureOut">
              <a:rPr lang="en-US" smtClean="0"/>
              <a:t>6/30/2023</a:t>
            </a:fld>
            <a:endParaRPr lang="en-US"/>
          </a:p>
        </p:txBody>
      </p:sp>
      <p:sp>
        <p:nvSpPr>
          <p:cNvPr id="6" name="Footer Placeholder 5">
            <a:extLst>
              <a:ext uri="{FF2B5EF4-FFF2-40B4-BE49-F238E27FC236}">
                <a16:creationId xmlns:a16="http://schemas.microsoft.com/office/drawing/2014/main" id="{7A9D84F8-1AF3-4C1F-8D06-657FD5A8F48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4FAE25E-6EA0-6385-B630-8C618649F00C}"/>
              </a:ext>
            </a:extLst>
          </p:cNvPr>
          <p:cNvSpPr>
            <a:spLocks noGrp="1"/>
          </p:cNvSpPr>
          <p:nvPr>
            <p:ph type="sldNum" sz="quarter" idx="12"/>
          </p:nvPr>
        </p:nvSpPr>
        <p:spPr/>
        <p:txBody>
          <a:bodyPr/>
          <a:lstStyle/>
          <a:p>
            <a:fld id="{DEE013A6-6CFB-4DF3-B62B-750536D2CF1D}" type="slidenum">
              <a:rPr lang="en-US" smtClean="0"/>
              <a:t>‹#›</a:t>
            </a:fld>
            <a:endParaRPr lang="en-US"/>
          </a:p>
        </p:txBody>
      </p:sp>
    </p:spTree>
    <p:extLst>
      <p:ext uri="{BB962C8B-B14F-4D97-AF65-F5344CB8AC3E}">
        <p14:creationId xmlns:p14="http://schemas.microsoft.com/office/powerpoint/2010/main" val="3776478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5936B3-F914-0E41-6951-1053CD16901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06261613-7E5C-7F5C-7933-0BD6E3B20A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9585305-739C-0504-3060-25A811556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D66B05-1C10-C164-7934-6D5C7A635BD7}"/>
              </a:ext>
            </a:extLst>
          </p:cNvPr>
          <p:cNvSpPr>
            <a:spLocks noGrp="1"/>
          </p:cNvSpPr>
          <p:nvPr>
            <p:ph type="dt" sz="half" idx="10"/>
          </p:nvPr>
        </p:nvSpPr>
        <p:spPr/>
        <p:txBody>
          <a:bodyPr/>
          <a:lstStyle/>
          <a:p>
            <a:fld id="{265F159F-842D-468D-930F-7666C3670B56}" type="datetimeFigureOut">
              <a:rPr lang="en-US" smtClean="0"/>
              <a:t>6/30/2023</a:t>
            </a:fld>
            <a:endParaRPr lang="en-US"/>
          </a:p>
        </p:txBody>
      </p:sp>
      <p:sp>
        <p:nvSpPr>
          <p:cNvPr id="6" name="Footer Placeholder 5">
            <a:extLst>
              <a:ext uri="{FF2B5EF4-FFF2-40B4-BE49-F238E27FC236}">
                <a16:creationId xmlns:a16="http://schemas.microsoft.com/office/drawing/2014/main" id="{F8C50C69-24A1-2541-019B-9D31E90FA43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74D342C-22E8-50FA-632D-1EBB8995A2CA}"/>
              </a:ext>
            </a:extLst>
          </p:cNvPr>
          <p:cNvSpPr>
            <a:spLocks noGrp="1"/>
          </p:cNvSpPr>
          <p:nvPr>
            <p:ph type="sldNum" sz="quarter" idx="12"/>
          </p:nvPr>
        </p:nvSpPr>
        <p:spPr/>
        <p:txBody>
          <a:bodyPr/>
          <a:lstStyle/>
          <a:p>
            <a:fld id="{DEE013A6-6CFB-4DF3-B62B-750536D2CF1D}" type="slidenum">
              <a:rPr lang="en-US" smtClean="0"/>
              <a:t>‹#›</a:t>
            </a:fld>
            <a:endParaRPr lang="en-US"/>
          </a:p>
        </p:txBody>
      </p:sp>
    </p:spTree>
    <p:extLst>
      <p:ext uri="{BB962C8B-B14F-4D97-AF65-F5344CB8AC3E}">
        <p14:creationId xmlns:p14="http://schemas.microsoft.com/office/powerpoint/2010/main" val="17825653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BA2B930-1F23-B5E3-6CD6-61F3455D725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DBF01F6-BE61-DCD8-8CE5-A9EA95441C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D139B89-D7DB-2AD7-5EF1-D46E7E83B1B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65F159F-842D-468D-930F-7666C3670B56}" type="datetimeFigureOut">
              <a:rPr lang="en-US" smtClean="0"/>
              <a:t>6/30/2023</a:t>
            </a:fld>
            <a:endParaRPr lang="en-US"/>
          </a:p>
        </p:txBody>
      </p:sp>
      <p:sp>
        <p:nvSpPr>
          <p:cNvPr id="5" name="Footer Placeholder 4">
            <a:extLst>
              <a:ext uri="{FF2B5EF4-FFF2-40B4-BE49-F238E27FC236}">
                <a16:creationId xmlns:a16="http://schemas.microsoft.com/office/drawing/2014/main" id="{228DC83C-10DF-D002-F11A-CDFA8AA2374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8C84BD5A-F12A-44A6-DAE9-994FA9264DF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EE013A6-6CFB-4DF3-B62B-750536D2CF1D}" type="slidenum">
              <a:rPr lang="en-US" smtClean="0"/>
              <a:t>‹#›</a:t>
            </a:fld>
            <a:endParaRPr lang="en-US"/>
          </a:p>
        </p:txBody>
      </p:sp>
    </p:spTree>
    <p:extLst>
      <p:ext uri="{BB962C8B-B14F-4D97-AF65-F5344CB8AC3E}">
        <p14:creationId xmlns:p14="http://schemas.microsoft.com/office/powerpoint/2010/main" val="182129258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7.xml"/><Relationship Id="rId5" Type="http://schemas.openxmlformats.org/officeDocument/2006/relationships/image" Target="../media/image38.png"/><Relationship Id="rId4" Type="http://schemas.openxmlformats.org/officeDocument/2006/relationships/image" Target="../media/image37.png"/></Relationships>
</file>

<file path=ppt/slides/_rels/slide24.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7.xml"/><Relationship Id="rId4" Type="http://schemas.openxmlformats.org/officeDocument/2006/relationships/image" Target="../media/image41.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45.wmf"/><Relationship Id="rId2" Type="http://schemas.openxmlformats.org/officeDocument/2006/relationships/image" Target="../media/image44.wmf"/><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image" Target="../media/image46.png"/></Relationships>
</file>

<file path=ppt/slides/_rels/slide27.xml.rels><?xml version="1.0" encoding="UTF-8" standalone="yes"?>
<Relationships xmlns="http://schemas.openxmlformats.org/package/2006/relationships"><Relationship Id="rId3" Type="http://schemas.openxmlformats.org/officeDocument/2006/relationships/image" Target="../media/image49.wmf"/><Relationship Id="rId2" Type="http://schemas.openxmlformats.org/officeDocument/2006/relationships/image" Target="../media/image48.wmf"/><Relationship Id="rId1" Type="http://schemas.openxmlformats.org/officeDocument/2006/relationships/slideLayout" Target="../slideLayouts/slideLayout7.xml"/><Relationship Id="rId4" Type="http://schemas.openxmlformats.org/officeDocument/2006/relationships/image" Target="../media/image50.wmf"/></Relationships>
</file>

<file path=ppt/slides/_rels/slide28.xml.rels><?xml version="1.0" encoding="UTF-8" standalone="yes"?>
<Relationships xmlns="http://schemas.openxmlformats.org/package/2006/relationships"><Relationship Id="rId2" Type="http://schemas.openxmlformats.org/officeDocument/2006/relationships/image" Target="../media/image51.JPG"/><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image" Target="../media/image52.jpeg"/><Relationship Id="rId1" Type="http://schemas.openxmlformats.org/officeDocument/2006/relationships/slideLayout" Target="../slideLayouts/slideLayout2.xml"/><Relationship Id="rId4" Type="http://schemas.openxmlformats.org/officeDocument/2006/relationships/image" Target="../media/image54.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2" Type="http://schemas.openxmlformats.org/officeDocument/2006/relationships/image" Target="../media/image55.png"/><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image" Target="../media/image56.png"/><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image" Target="../media/image57.png"/><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2" Type="http://schemas.openxmlformats.org/officeDocument/2006/relationships/image" Target="../media/image59.jpg"/><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10.wmf"/></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070BDC1-F7C9-4997-BCD9-512D0EEA6B5D}"/>
              </a:ext>
            </a:extLst>
          </p:cNvPr>
          <p:cNvSpPr/>
          <p:nvPr/>
        </p:nvSpPr>
        <p:spPr>
          <a:xfrm>
            <a:off x="1717040" y="4632960"/>
            <a:ext cx="9144000" cy="2011680"/>
          </a:xfrm>
          <a:prstGeom prst="rect">
            <a:avLst/>
          </a:prstGeom>
          <a:solidFill>
            <a:srgbClr val="F6D616"/>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8" name="Picture 7">
            <a:extLst>
              <a:ext uri="{FF2B5EF4-FFF2-40B4-BE49-F238E27FC236}">
                <a16:creationId xmlns:a16="http://schemas.microsoft.com/office/drawing/2014/main" id="{5E3E4B60-E0D2-4910-8486-52192EE5C5A8}"/>
              </a:ext>
            </a:extLst>
          </p:cNvPr>
          <p:cNvPicPr>
            <a:picLocks noChangeAspect="1"/>
          </p:cNvPicPr>
          <p:nvPr/>
        </p:nvPicPr>
        <p:blipFill>
          <a:blip r:embed="rId2"/>
          <a:stretch>
            <a:fillRect/>
          </a:stretch>
        </p:blipFill>
        <p:spPr>
          <a:xfrm>
            <a:off x="1773122" y="4691686"/>
            <a:ext cx="2052966" cy="1893078"/>
          </a:xfrm>
          <a:prstGeom prst="rect">
            <a:avLst/>
          </a:prstGeom>
        </p:spPr>
      </p:pic>
      <p:pic>
        <p:nvPicPr>
          <p:cNvPr id="9" name="Picture 8">
            <a:extLst>
              <a:ext uri="{FF2B5EF4-FFF2-40B4-BE49-F238E27FC236}">
                <a16:creationId xmlns:a16="http://schemas.microsoft.com/office/drawing/2014/main" id="{5FB0F1A8-5025-4189-ABA5-803E7242EE2D}"/>
              </a:ext>
            </a:extLst>
          </p:cNvPr>
          <p:cNvPicPr>
            <a:picLocks noChangeAspect="1"/>
          </p:cNvPicPr>
          <p:nvPr/>
        </p:nvPicPr>
        <p:blipFill>
          <a:blip r:embed="rId3"/>
          <a:stretch>
            <a:fillRect/>
          </a:stretch>
        </p:blipFill>
        <p:spPr>
          <a:xfrm>
            <a:off x="5803906" y="4691686"/>
            <a:ext cx="2501362" cy="1893077"/>
          </a:xfrm>
          <a:prstGeom prst="rect">
            <a:avLst/>
          </a:prstGeom>
        </p:spPr>
      </p:pic>
      <p:pic>
        <p:nvPicPr>
          <p:cNvPr id="10" name="Picture 9">
            <a:extLst>
              <a:ext uri="{FF2B5EF4-FFF2-40B4-BE49-F238E27FC236}">
                <a16:creationId xmlns:a16="http://schemas.microsoft.com/office/drawing/2014/main" id="{C51E3835-8A08-4A31-AF33-8EEF7B55FBBB}"/>
              </a:ext>
            </a:extLst>
          </p:cNvPr>
          <p:cNvPicPr>
            <a:picLocks noChangeAspect="1"/>
          </p:cNvPicPr>
          <p:nvPr/>
        </p:nvPicPr>
        <p:blipFill rotWithShape="1">
          <a:blip r:embed="rId4"/>
          <a:srcRect l="145" r="1729" b="1836"/>
          <a:stretch/>
        </p:blipFill>
        <p:spPr>
          <a:xfrm>
            <a:off x="3876785" y="4691686"/>
            <a:ext cx="1876424" cy="1892808"/>
          </a:xfrm>
          <a:prstGeom prst="rect">
            <a:avLst/>
          </a:prstGeom>
        </p:spPr>
      </p:pic>
      <p:pic>
        <p:nvPicPr>
          <p:cNvPr id="11" name="Picture 10">
            <a:extLst>
              <a:ext uri="{FF2B5EF4-FFF2-40B4-BE49-F238E27FC236}">
                <a16:creationId xmlns:a16="http://schemas.microsoft.com/office/drawing/2014/main" id="{02625F2A-2DD6-4305-8FAD-63A191ADEB5E}"/>
              </a:ext>
            </a:extLst>
          </p:cNvPr>
          <p:cNvPicPr>
            <a:picLocks noChangeAspect="1"/>
          </p:cNvPicPr>
          <p:nvPr/>
        </p:nvPicPr>
        <p:blipFill rotWithShape="1">
          <a:blip r:embed="rId5"/>
          <a:srcRect l="1150" r="368" b="1764"/>
          <a:stretch/>
        </p:blipFill>
        <p:spPr>
          <a:xfrm>
            <a:off x="8355966" y="4691686"/>
            <a:ext cx="2447924" cy="1892808"/>
          </a:xfrm>
          <a:prstGeom prst="rect">
            <a:avLst/>
          </a:prstGeom>
        </p:spPr>
      </p:pic>
      <p:sp>
        <p:nvSpPr>
          <p:cNvPr id="12" name="Rectangle 11">
            <a:extLst>
              <a:ext uri="{FF2B5EF4-FFF2-40B4-BE49-F238E27FC236}">
                <a16:creationId xmlns:a16="http://schemas.microsoft.com/office/drawing/2014/main" id="{36852081-B90E-4431-B069-965C46FAC140}"/>
              </a:ext>
            </a:extLst>
          </p:cNvPr>
          <p:cNvSpPr/>
          <p:nvPr/>
        </p:nvSpPr>
        <p:spPr>
          <a:xfrm>
            <a:off x="518160" y="-20320"/>
            <a:ext cx="10952480" cy="3077766"/>
          </a:xfrm>
          <a:prstGeom prst="rect">
            <a:avLst/>
          </a:prstGeom>
        </p:spPr>
        <p:txBody>
          <a:bodyPr wrap="square">
            <a:spAutoFit/>
          </a:bodyPr>
          <a:lstStyle/>
          <a:p>
            <a:pPr algn="ctr"/>
            <a:r>
              <a:rPr lang="en-US" sz="3200" b="1" dirty="0">
                <a:solidFill>
                  <a:srgbClr val="0070C0"/>
                </a:solidFill>
                <a:effectLst/>
                <a:latin typeface="Times New Roman" panose="02020603050405020304" pitchFamily="18" charset="0"/>
                <a:ea typeface="Calibri" panose="020F0502020204030204" pitchFamily="34" charset="0"/>
              </a:rPr>
              <a:t>Vapor Growth of </a:t>
            </a:r>
            <a:r>
              <a:rPr lang="en-US" sz="3200" b="1" dirty="0" err="1">
                <a:solidFill>
                  <a:srgbClr val="0070C0"/>
                </a:solidFill>
                <a:effectLst/>
                <a:latin typeface="Times New Roman" panose="02020603050405020304" pitchFamily="18" charset="0"/>
                <a:ea typeface="Calibri" panose="020F0502020204030204" pitchFamily="34" charset="0"/>
              </a:rPr>
              <a:t>ZnSe</a:t>
            </a:r>
            <a:r>
              <a:rPr lang="en-US" sz="3200" b="1" dirty="0">
                <a:solidFill>
                  <a:srgbClr val="0070C0"/>
                </a:solidFill>
                <a:effectLst/>
                <a:latin typeface="Times New Roman" panose="02020603050405020304" pitchFamily="18" charset="0"/>
                <a:ea typeface="Calibri" panose="020F0502020204030204" pitchFamily="34" charset="0"/>
              </a:rPr>
              <a:t>-based Compound Semiconductors in Low Gravity environment on International Space Station</a:t>
            </a:r>
          </a:p>
          <a:p>
            <a:pPr algn="ctr"/>
            <a:endParaRPr lang="en-US" sz="3200" dirty="0">
              <a:solidFill>
                <a:srgbClr val="0070C0"/>
              </a:solidFill>
              <a:latin typeface="Times New Roman" panose="02020603050405020304" pitchFamily="18" charset="0"/>
              <a:cs typeface="Times New Roman" panose="02020603050405020304" pitchFamily="18" charset="0"/>
            </a:endParaRPr>
          </a:p>
          <a:p>
            <a:pPr algn="ctr"/>
            <a:r>
              <a:rPr lang="en-US" sz="2800" dirty="0">
                <a:solidFill>
                  <a:schemeClr val="tx1"/>
                </a:solidFill>
                <a:latin typeface="Times New Roman" panose="02020603050405020304" pitchFamily="18" charset="0"/>
                <a:cs typeface="Times New Roman" panose="02020603050405020304" pitchFamily="18" charset="0"/>
              </a:rPr>
              <a:t>A physical science low-gravity experiment conducting in Low Gradient Furnace (LGF), </a:t>
            </a:r>
            <a:r>
              <a:rPr lang="en-US" sz="2800" dirty="0">
                <a:latin typeface="Times New Roman" panose="02020603050405020304" pitchFamily="18" charset="0"/>
                <a:cs typeface="Times New Roman" panose="02020603050405020304" pitchFamily="18" charset="0"/>
              </a:rPr>
              <a:t>Materials Science Research Rack (MSRR), on ISS</a:t>
            </a:r>
          </a:p>
          <a:p>
            <a:pPr algn="ctr"/>
            <a:endParaRPr lang="en-US" sz="2800" dirty="0">
              <a:latin typeface="Times New Roman" panose="02020603050405020304" pitchFamily="18" charset="0"/>
              <a:cs typeface="Times New Roman" panose="02020603050405020304" pitchFamily="18" charset="0"/>
            </a:endParaRPr>
          </a:p>
          <a:p>
            <a:pPr algn="ctr"/>
            <a:endParaRPr lang="en-US" sz="1400" dirty="0">
              <a:solidFill>
                <a:schemeClr val="tx1"/>
              </a:solidFill>
              <a:latin typeface="Arial"/>
              <a:cs typeface="Arial"/>
            </a:endParaRPr>
          </a:p>
        </p:txBody>
      </p:sp>
      <p:sp>
        <p:nvSpPr>
          <p:cNvPr id="13" name="TextBox 12">
            <a:extLst>
              <a:ext uri="{FF2B5EF4-FFF2-40B4-BE49-F238E27FC236}">
                <a16:creationId xmlns:a16="http://schemas.microsoft.com/office/drawing/2014/main" id="{3DE55E70-B705-453F-B8E9-39B6DD28F946}"/>
              </a:ext>
            </a:extLst>
          </p:cNvPr>
          <p:cNvSpPr txBox="1"/>
          <p:nvPr/>
        </p:nvSpPr>
        <p:spPr>
          <a:xfrm>
            <a:off x="2142199" y="3116172"/>
            <a:ext cx="8293681" cy="954107"/>
          </a:xfrm>
          <a:prstGeom prst="rect">
            <a:avLst/>
          </a:prstGeom>
          <a:noFill/>
        </p:spPr>
        <p:txBody>
          <a:bodyPr wrap="none" rtlCol="0">
            <a:spAutoFit/>
          </a:bodyPr>
          <a:lstStyle/>
          <a:p>
            <a:r>
              <a:rPr lang="en-US" sz="2800" dirty="0">
                <a:latin typeface="Times New Roman" panose="02020603050405020304" pitchFamily="18" charset="0"/>
                <a:cs typeface="Times New Roman" panose="02020603050405020304" pitchFamily="18" charset="0"/>
              </a:rPr>
              <a:t>Principal Investigator: Dr. Ching-Hua Su, NASA/MSFC</a:t>
            </a:r>
          </a:p>
          <a:p>
            <a:r>
              <a:rPr lang="en-US" sz="2800" dirty="0">
                <a:latin typeface="Times New Roman" panose="02020603050405020304" pitchFamily="18" charset="0"/>
                <a:cs typeface="Times New Roman" panose="02020603050405020304" pitchFamily="18" charset="0"/>
              </a:rPr>
              <a:t>Project Scientist: Dr. Martin Volz, NASA/MSFC</a:t>
            </a:r>
          </a:p>
        </p:txBody>
      </p:sp>
    </p:spTree>
    <p:extLst>
      <p:ext uri="{BB962C8B-B14F-4D97-AF65-F5344CB8AC3E}">
        <p14:creationId xmlns:p14="http://schemas.microsoft.com/office/powerpoint/2010/main" val="22967609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52DEBBE1-E026-41E0-88BB-84B4E75529E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46300" y="3474121"/>
            <a:ext cx="3876936" cy="2907702"/>
          </a:xfrm>
          <a:prstGeom prst="rect">
            <a:avLst/>
          </a:prstGeom>
        </p:spPr>
      </p:pic>
      <p:pic>
        <p:nvPicPr>
          <p:cNvPr id="6" name="Picture 5">
            <a:extLst>
              <a:ext uri="{FF2B5EF4-FFF2-40B4-BE49-F238E27FC236}">
                <a16:creationId xmlns:a16="http://schemas.microsoft.com/office/drawing/2014/main" id="{05129469-F9A9-424C-BE9C-0095D68E3F49}"/>
              </a:ext>
            </a:extLst>
          </p:cNvPr>
          <p:cNvPicPr>
            <a:picLocks noChangeAspect="1"/>
          </p:cNvPicPr>
          <p:nvPr/>
        </p:nvPicPr>
        <p:blipFill rotWithShape="1">
          <a:blip r:embed="rId3">
            <a:extLst>
              <a:ext uri="{28A0092B-C50C-407E-A947-70E740481C1C}">
                <a14:useLocalDpi xmlns:a14="http://schemas.microsoft.com/office/drawing/2010/main" val="0"/>
              </a:ext>
            </a:extLst>
          </a:blip>
          <a:srcRect t="30804" r="4598" b="24138"/>
          <a:stretch/>
        </p:blipFill>
        <p:spPr>
          <a:xfrm>
            <a:off x="6157415" y="558217"/>
            <a:ext cx="5996390" cy="2124023"/>
          </a:xfrm>
          <a:prstGeom prst="rect">
            <a:avLst/>
          </a:prstGeom>
        </p:spPr>
      </p:pic>
      <p:sp>
        <p:nvSpPr>
          <p:cNvPr id="9" name="TextBox 8">
            <a:extLst>
              <a:ext uri="{FF2B5EF4-FFF2-40B4-BE49-F238E27FC236}">
                <a16:creationId xmlns:a16="http://schemas.microsoft.com/office/drawing/2014/main" id="{7C80A9B2-BD36-4928-90C7-F5FD0C7FB8D0}"/>
              </a:ext>
            </a:extLst>
          </p:cNvPr>
          <p:cNvSpPr txBox="1"/>
          <p:nvPr/>
        </p:nvSpPr>
        <p:spPr>
          <a:xfrm>
            <a:off x="7367747" y="2791285"/>
            <a:ext cx="3857018" cy="461665"/>
          </a:xfrm>
          <a:prstGeom prst="rect">
            <a:avLst/>
          </a:prstGeom>
          <a:noFill/>
        </p:spPr>
        <p:txBody>
          <a:bodyPr wrap="none" rtlCol="0">
            <a:spAutoFit/>
          </a:bodyPr>
          <a:lstStyle/>
          <a:p>
            <a:r>
              <a:rPr lang="en-US" sz="2400" b="1" dirty="0" err="1">
                <a:latin typeface="Times New Roman" panose="02020603050405020304" pitchFamily="18" charset="0"/>
                <a:cs typeface="Times New Roman" panose="02020603050405020304" pitchFamily="18" charset="0"/>
              </a:rPr>
              <a:t>ZnSe</a:t>
            </a:r>
            <a:r>
              <a:rPr lang="en-US" sz="2400" b="1" dirty="0">
                <a:latin typeface="Times New Roman" panose="02020603050405020304" pitchFamily="18" charset="0"/>
                <a:cs typeface="Times New Roman" panose="02020603050405020304" pitchFamily="18" charset="0"/>
              </a:rPr>
              <a:t> grown on (110) seeded</a:t>
            </a:r>
          </a:p>
        </p:txBody>
      </p:sp>
      <p:pic>
        <p:nvPicPr>
          <p:cNvPr id="11" name="Picture 10">
            <a:extLst>
              <a:ext uri="{FF2B5EF4-FFF2-40B4-BE49-F238E27FC236}">
                <a16:creationId xmlns:a16="http://schemas.microsoft.com/office/drawing/2014/main" id="{1E0E2BB0-7E4A-4768-91B2-6E23991CDCAF}"/>
              </a:ext>
            </a:extLst>
          </p:cNvPr>
          <p:cNvPicPr>
            <a:picLocks noChangeAspect="1"/>
          </p:cNvPicPr>
          <p:nvPr/>
        </p:nvPicPr>
        <p:blipFill rotWithShape="1">
          <a:blip r:embed="rId4">
            <a:extLst>
              <a:ext uri="{28A0092B-C50C-407E-A947-70E740481C1C}">
                <a14:useLocalDpi xmlns:a14="http://schemas.microsoft.com/office/drawing/2010/main" val="0"/>
              </a:ext>
            </a:extLst>
          </a:blip>
          <a:srcRect l="22334" t="36444" r="24777" b="39408"/>
          <a:stretch/>
        </p:blipFill>
        <p:spPr>
          <a:xfrm>
            <a:off x="632200" y="550519"/>
            <a:ext cx="4836160" cy="1656080"/>
          </a:xfrm>
          <a:prstGeom prst="rect">
            <a:avLst/>
          </a:prstGeom>
        </p:spPr>
      </p:pic>
      <p:pic>
        <p:nvPicPr>
          <p:cNvPr id="13" name="Picture 12">
            <a:extLst>
              <a:ext uri="{FF2B5EF4-FFF2-40B4-BE49-F238E27FC236}">
                <a16:creationId xmlns:a16="http://schemas.microsoft.com/office/drawing/2014/main" id="{199CF2F2-17EA-4F30-B42B-FC1DD67A96F1}"/>
              </a:ext>
            </a:extLst>
          </p:cNvPr>
          <p:cNvPicPr>
            <a:picLocks noChangeAspect="1"/>
          </p:cNvPicPr>
          <p:nvPr/>
        </p:nvPicPr>
        <p:blipFill rotWithShape="1">
          <a:blip r:embed="rId5">
            <a:extLst>
              <a:ext uri="{28A0092B-C50C-407E-A947-70E740481C1C}">
                <a14:useLocalDpi xmlns:a14="http://schemas.microsoft.com/office/drawing/2010/main" val="0"/>
              </a:ext>
            </a:extLst>
          </a:blip>
          <a:srcRect t="11111" r="7334" b="16889"/>
          <a:stretch/>
        </p:blipFill>
        <p:spPr>
          <a:xfrm>
            <a:off x="1468293" y="2257398"/>
            <a:ext cx="3644927" cy="2124023"/>
          </a:xfrm>
          <a:prstGeom prst="rect">
            <a:avLst/>
          </a:prstGeom>
        </p:spPr>
      </p:pic>
      <p:pic>
        <p:nvPicPr>
          <p:cNvPr id="16" name="Picture 15">
            <a:extLst>
              <a:ext uri="{FF2B5EF4-FFF2-40B4-BE49-F238E27FC236}">
                <a16:creationId xmlns:a16="http://schemas.microsoft.com/office/drawing/2014/main" id="{15036BE3-8822-4D41-A7A0-12390B63981F}"/>
              </a:ext>
            </a:extLst>
          </p:cNvPr>
          <p:cNvPicPr>
            <a:picLocks noChangeAspect="1"/>
          </p:cNvPicPr>
          <p:nvPr/>
        </p:nvPicPr>
        <p:blipFill rotWithShape="1">
          <a:blip r:embed="rId6">
            <a:extLst>
              <a:ext uri="{28A0092B-C50C-407E-A947-70E740481C1C}">
                <a14:useLocalDpi xmlns:a14="http://schemas.microsoft.com/office/drawing/2010/main" val="0"/>
              </a:ext>
            </a:extLst>
          </a:blip>
          <a:srcRect l="23666" t="13454" r="20334" b="37481"/>
          <a:stretch/>
        </p:blipFill>
        <p:spPr>
          <a:xfrm>
            <a:off x="1497660" y="4497188"/>
            <a:ext cx="3615560" cy="2375816"/>
          </a:xfrm>
          <a:prstGeom prst="rect">
            <a:avLst/>
          </a:prstGeom>
        </p:spPr>
      </p:pic>
      <p:sp>
        <p:nvSpPr>
          <p:cNvPr id="2" name="TextBox 1">
            <a:extLst>
              <a:ext uri="{FF2B5EF4-FFF2-40B4-BE49-F238E27FC236}">
                <a16:creationId xmlns:a16="http://schemas.microsoft.com/office/drawing/2014/main" id="{A124FF38-86B8-4F3E-91BC-1EFF2CC668CA}"/>
              </a:ext>
            </a:extLst>
          </p:cNvPr>
          <p:cNvSpPr txBox="1"/>
          <p:nvPr/>
        </p:nvSpPr>
        <p:spPr>
          <a:xfrm>
            <a:off x="1554480" y="0"/>
            <a:ext cx="2842381" cy="523220"/>
          </a:xfrm>
          <a:prstGeom prst="rect">
            <a:avLst/>
          </a:prstGeom>
          <a:noFill/>
        </p:spPr>
        <p:txBody>
          <a:bodyPr wrap="none" rtlCol="0">
            <a:spAutoFit/>
          </a:bodyPr>
          <a:lstStyle/>
          <a:p>
            <a:r>
              <a:rPr lang="en-US" sz="2800" b="1" dirty="0">
                <a:solidFill>
                  <a:srgbClr val="0070C0"/>
                </a:solidFill>
                <a:latin typeface="Times New Roman" panose="02020603050405020304" pitchFamily="18" charset="0"/>
                <a:cs typeface="Times New Roman" panose="02020603050405020304" pitchFamily="18" charset="0"/>
              </a:rPr>
              <a:t>Unseeded growth</a:t>
            </a:r>
          </a:p>
        </p:txBody>
      </p:sp>
      <p:sp>
        <p:nvSpPr>
          <p:cNvPr id="12" name="TextBox 11">
            <a:extLst>
              <a:ext uri="{FF2B5EF4-FFF2-40B4-BE49-F238E27FC236}">
                <a16:creationId xmlns:a16="http://schemas.microsoft.com/office/drawing/2014/main" id="{B1208F2C-367C-4EC5-9268-89378BD6253C}"/>
              </a:ext>
            </a:extLst>
          </p:cNvPr>
          <p:cNvSpPr txBox="1"/>
          <p:nvPr/>
        </p:nvSpPr>
        <p:spPr>
          <a:xfrm>
            <a:off x="7706920" y="27299"/>
            <a:ext cx="2443233" cy="523220"/>
          </a:xfrm>
          <a:prstGeom prst="rect">
            <a:avLst/>
          </a:prstGeom>
          <a:noFill/>
        </p:spPr>
        <p:txBody>
          <a:bodyPr wrap="none" rtlCol="0">
            <a:spAutoFit/>
          </a:bodyPr>
          <a:lstStyle/>
          <a:p>
            <a:r>
              <a:rPr lang="en-US" sz="2800" b="1" dirty="0">
                <a:solidFill>
                  <a:srgbClr val="0070C0"/>
                </a:solidFill>
                <a:latin typeface="Times New Roman" panose="02020603050405020304" pitchFamily="18" charset="0"/>
                <a:cs typeface="Times New Roman" panose="02020603050405020304" pitchFamily="18" charset="0"/>
              </a:rPr>
              <a:t>Seeded growth</a:t>
            </a:r>
          </a:p>
        </p:txBody>
      </p:sp>
      <p:sp>
        <p:nvSpPr>
          <p:cNvPr id="15" name="TextBox 14">
            <a:extLst>
              <a:ext uri="{FF2B5EF4-FFF2-40B4-BE49-F238E27FC236}">
                <a16:creationId xmlns:a16="http://schemas.microsoft.com/office/drawing/2014/main" id="{D00400A8-E9F9-4F4F-B95D-E0E9A0075CCE}"/>
              </a:ext>
            </a:extLst>
          </p:cNvPr>
          <p:cNvSpPr txBox="1"/>
          <p:nvPr/>
        </p:nvSpPr>
        <p:spPr>
          <a:xfrm>
            <a:off x="6644456" y="6380539"/>
            <a:ext cx="5547544" cy="461665"/>
          </a:xfrm>
          <a:prstGeom prst="rect">
            <a:avLst/>
          </a:prstGeom>
          <a:noFill/>
        </p:spPr>
        <p:txBody>
          <a:bodyPr wrap="none" rtlCol="0">
            <a:spAutoFit/>
          </a:bodyPr>
          <a:lstStyle/>
          <a:p>
            <a:r>
              <a:rPr lang="en-US" sz="2400" b="1" dirty="0">
                <a:latin typeface="Times New Roman" panose="02020603050405020304" pitchFamily="18" charset="0"/>
                <a:cs typeface="Times New Roman" panose="02020603050405020304" pitchFamily="18" charset="0"/>
              </a:rPr>
              <a:t>Seeded grown </a:t>
            </a:r>
            <a:r>
              <a:rPr lang="en-US" sz="2400" b="1" dirty="0" err="1">
                <a:latin typeface="Times New Roman" panose="02020603050405020304" pitchFamily="18" charset="0"/>
                <a:cs typeface="Times New Roman" panose="02020603050405020304" pitchFamily="18" charset="0"/>
              </a:rPr>
              <a:t>ZnSe</a:t>
            </a:r>
            <a:r>
              <a:rPr lang="en-US" sz="2400" b="1" dirty="0">
                <a:latin typeface="Times New Roman" panose="02020603050405020304" pitchFamily="18" charset="0"/>
                <a:cs typeface="Times New Roman" panose="02020603050405020304" pitchFamily="18" charset="0"/>
              </a:rPr>
              <a:t> crystal on light table</a:t>
            </a:r>
          </a:p>
        </p:txBody>
      </p:sp>
      <p:cxnSp>
        <p:nvCxnSpPr>
          <p:cNvPr id="18" name="Straight Arrow Connector 17">
            <a:extLst>
              <a:ext uri="{FF2B5EF4-FFF2-40B4-BE49-F238E27FC236}">
                <a16:creationId xmlns:a16="http://schemas.microsoft.com/office/drawing/2014/main" id="{D1CDF926-7933-4353-B816-D0B13EB3C957}"/>
              </a:ext>
            </a:extLst>
          </p:cNvPr>
          <p:cNvCxnSpPr>
            <a:cxnSpLocks/>
          </p:cNvCxnSpPr>
          <p:nvPr/>
        </p:nvCxnSpPr>
        <p:spPr>
          <a:xfrm flipH="1">
            <a:off x="1016000" y="1341120"/>
            <a:ext cx="648207" cy="1168400"/>
          </a:xfrm>
          <a:prstGeom prst="straightConnector1">
            <a:avLst/>
          </a:prstGeom>
          <a:ln w="31750">
            <a:headEnd type="triangle"/>
            <a:tailEnd type="none"/>
          </a:ln>
        </p:spPr>
        <p:style>
          <a:lnRef idx="1">
            <a:schemeClr val="accent1"/>
          </a:lnRef>
          <a:fillRef idx="0">
            <a:schemeClr val="accent1"/>
          </a:fillRef>
          <a:effectRef idx="0">
            <a:schemeClr val="accent1"/>
          </a:effectRef>
          <a:fontRef idx="minor">
            <a:schemeClr val="tx1"/>
          </a:fontRef>
        </p:style>
      </p:cxnSp>
      <p:sp>
        <p:nvSpPr>
          <p:cNvPr id="7" name="TextBox 6">
            <a:extLst>
              <a:ext uri="{FF2B5EF4-FFF2-40B4-BE49-F238E27FC236}">
                <a16:creationId xmlns:a16="http://schemas.microsoft.com/office/drawing/2014/main" id="{E9DE7E3E-2BF4-46AB-8B37-E404CBC3D82D}"/>
              </a:ext>
            </a:extLst>
          </p:cNvPr>
          <p:cNvSpPr txBox="1"/>
          <p:nvPr/>
        </p:nvSpPr>
        <p:spPr>
          <a:xfrm>
            <a:off x="317350" y="2450052"/>
            <a:ext cx="891342" cy="461665"/>
          </a:xfrm>
          <a:prstGeom prst="rect">
            <a:avLst/>
          </a:prstGeom>
          <a:noFill/>
        </p:spPr>
        <p:txBody>
          <a:bodyPr wrap="square" rtlCol="0">
            <a:spAutoFit/>
          </a:bodyPr>
          <a:lstStyle/>
          <a:p>
            <a:r>
              <a:rPr lang="en-US" sz="2400" b="1" dirty="0" err="1">
                <a:latin typeface="Times New Roman" panose="02020603050405020304" pitchFamily="18" charset="0"/>
                <a:cs typeface="Times New Roman" panose="02020603050405020304" pitchFamily="18" charset="0"/>
              </a:rPr>
              <a:t>ZnSe</a:t>
            </a:r>
            <a:endParaRPr lang="en-US" sz="2400" b="1"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id="{8C05BB17-63D3-4E74-BFDD-16B99431551F}"/>
              </a:ext>
            </a:extLst>
          </p:cNvPr>
          <p:cNvSpPr txBox="1"/>
          <p:nvPr/>
        </p:nvSpPr>
        <p:spPr>
          <a:xfrm>
            <a:off x="37358" y="5223431"/>
            <a:ext cx="1355420"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Cr-</a:t>
            </a:r>
            <a:r>
              <a:rPr lang="en-US" sz="2400" b="1" dirty="0" err="1">
                <a:latin typeface="Times New Roman" panose="02020603050405020304" pitchFamily="18" charset="0"/>
                <a:cs typeface="Times New Roman" panose="02020603050405020304" pitchFamily="18" charset="0"/>
              </a:rPr>
              <a:t>ZnSe</a:t>
            </a:r>
            <a:endParaRPr lang="en-US" sz="2400" b="1" dirty="0">
              <a:latin typeface="Times New Roman" panose="02020603050405020304" pitchFamily="18" charset="0"/>
              <a:cs typeface="Times New Roman" panose="02020603050405020304" pitchFamily="18" charset="0"/>
            </a:endParaRPr>
          </a:p>
        </p:txBody>
      </p:sp>
      <p:cxnSp>
        <p:nvCxnSpPr>
          <p:cNvPr id="20" name="Straight Arrow Connector 19">
            <a:extLst>
              <a:ext uri="{FF2B5EF4-FFF2-40B4-BE49-F238E27FC236}">
                <a16:creationId xmlns:a16="http://schemas.microsoft.com/office/drawing/2014/main" id="{DD19EF42-1B16-42B1-9CE2-D93FD43948E4}"/>
              </a:ext>
            </a:extLst>
          </p:cNvPr>
          <p:cNvCxnSpPr>
            <a:cxnSpLocks/>
          </p:cNvCxnSpPr>
          <p:nvPr/>
        </p:nvCxnSpPr>
        <p:spPr>
          <a:xfrm flipH="1" flipV="1">
            <a:off x="1127761" y="2895600"/>
            <a:ext cx="1440694" cy="419257"/>
          </a:xfrm>
          <a:prstGeom prst="straightConnector1">
            <a:avLst/>
          </a:prstGeom>
          <a:ln w="31750">
            <a:headEnd type="triangl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94151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Rectangle 2">
            <a:extLst>
              <a:ext uri="{FF2B5EF4-FFF2-40B4-BE49-F238E27FC236}">
                <a16:creationId xmlns:a16="http://schemas.microsoft.com/office/drawing/2014/main" id="{88954B3B-89FE-482C-9F49-EE8D6B073750}"/>
              </a:ext>
            </a:extLst>
          </p:cNvPr>
          <p:cNvSpPr>
            <a:spLocks noGrp="1" noChangeArrowheads="1"/>
          </p:cNvSpPr>
          <p:nvPr>
            <p:ph type="title"/>
          </p:nvPr>
        </p:nvSpPr>
        <p:spPr>
          <a:xfrm>
            <a:off x="1573530" y="10160"/>
            <a:ext cx="9674225" cy="457201"/>
          </a:xfrm>
          <a:noFill/>
        </p:spPr>
        <p:txBody>
          <a:bodyPr vert="horz" lIns="92075" tIns="46038" rIns="92075" bIns="46038" rtlCol="0" anchor="ctr">
            <a:noAutofit/>
          </a:bodyPr>
          <a:lstStyle/>
          <a:p>
            <a:pPr eaLnBrk="1" hangingPunct="1"/>
            <a:r>
              <a:rPr lang="en-US" altLang="en-US" sz="3000" b="1" dirty="0">
                <a:solidFill>
                  <a:srgbClr val="0070C0"/>
                </a:solidFill>
                <a:latin typeface="Times New Roman" panose="02020603050405020304" pitchFamily="18" charset="0"/>
                <a:cs typeface="Times New Roman" panose="02020603050405020304" pitchFamily="18" charset="0"/>
              </a:rPr>
              <a:t>Flow chart of post-growth sample characterization plan</a:t>
            </a:r>
          </a:p>
        </p:txBody>
      </p:sp>
      <p:pic>
        <p:nvPicPr>
          <p:cNvPr id="40963" name="Picture 49" descr="30">
            <a:extLst>
              <a:ext uri="{FF2B5EF4-FFF2-40B4-BE49-F238E27FC236}">
                <a16:creationId xmlns:a16="http://schemas.microsoft.com/office/drawing/2014/main" id="{17711B38-3173-4DD5-BBBC-8A758418139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7391" y="457201"/>
            <a:ext cx="8641079" cy="6400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986" name="Picture 2">
            <a:extLst>
              <a:ext uri="{FF2B5EF4-FFF2-40B4-BE49-F238E27FC236}">
                <a16:creationId xmlns:a16="http://schemas.microsoft.com/office/drawing/2014/main" id="{5F595067-5879-4335-B018-1F2D460BB87E}"/>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84386" y="1005840"/>
            <a:ext cx="7594602" cy="585216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1987" name="Rectangle 5">
            <a:extLst>
              <a:ext uri="{FF2B5EF4-FFF2-40B4-BE49-F238E27FC236}">
                <a16:creationId xmlns:a16="http://schemas.microsoft.com/office/drawing/2014/main" id="{6D7A054F-3080-47C8-AB61-DE141FCF7740}"/>
              </a:ext>
            </a:extLst>
          </p:cNvPr>
          <p:cNvSpPr>
            <a:spLocks noChangeArrowheads="1"/>
          </p:cNvSpPr>
          <p:nvPr/>
        </p:nvSpPr>
        <p:spPr bwMode="auto">
          <a:xfrm>
            <a:off x="406400" y="40638"/>
            <a:ext cx="11785600" cy="853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nchor="ct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a:spcBef>
                <a:spcPct val="0"/>
              </a:spcBef>
              <a:buNone/>
            </a:pPr>
            <a:r>
              <a:rPr lang="en-US" altLang="en-US" b="1" dirty="0">
                <a:solidFill>
                  <a:srgbClr val="0070C0"/>
                </a:solidFill>
              </a:rPr>
              <a:t>Morphologies of grown </a:t>
            </a:r>
            <a:r>
              <a:rPr lang="en-US" altLang="en-US" b="1" dirty="0" err="1">
                <a:solidFill>
                  <a:srgbClr val="0070C0"/>
                </a:solidFill>
              </a:rPr>
              <a:t>ZnSe</a:t>
            </a:r>
            <a:r>
              <a:rPr lang="en-US" altLang="en-US" b="1" dirty="0">
                <a:solidFill>
                  <a:srgbClr val="0070C0"/>
                </a:solidFill>
              </a:rPr>
              <a:t> crystals</a:t>
            </a:r>
          </a:p>
          <a:p>
            <a:pPr algn="ctr">
              <a:spcBef>
                <a:spcPct val="0"/>
              </a:spcBef>
              <a:buNone/>
            </a:pPr>
            <a:r>
              <a:rPr lang="en-US" altLang="en-US" b="1" dirty="0">
                <a:solidFill>
                  <a:srgbClr val="0070C0"/>
                </a:solidFill>
              </a:rPr>
              <a:t>Vertical unseeded growth</a:t>
            </a:r>
          </a:p>
        </p:txBody>
      </p:sp>
      <p:sp>
        <p:nvSpPr>
          <p:cNvPr id="41990" name="Text Box 8">
            <a:extLst>
              <a:ext uri="{FF2B5EF4-FFF2-40B4-BE49-F238E27FC236}">
                <a16:creationId xmlns:a16="http://schemas.microsoft.com/office/drawing/2014/main" id="{4640650E-47F3-4ABC-AE3C-23055BF507F1}"/>
              </a:ext>
            </a:extLst>
          </p:cNvPr>
          <p:cNvSpPr txBox="1">
            <a:spLocks noChangeArrowheads="1"/>
          </p:cNvSpPr>
          <p:nvPr/>
        </p:nvSpPr>
        <p:spPr bwMode="auto">
          <a:xfrm>
            <a:off x="9753601" y="2589213"/>
            <a:ext cx="354013" cy="457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latin typeface="Arial" panose="020B0604020202020204" pitchFamily="34" charset="0"/>
              </a:rPr>
              <a:t>x</a:t>
            </a:r>
            <a:endParaRPr lang="en-US" altLang="en-US" sz="2400"/>
          </a:p>
        </p:txBody>
      </p:sp>
      <p:sp>
        <p:nvSpPr>
          <p:cNvPr id="41991" name="Text Box 9">
            <a:extLst>
              <a:ext uri="{FF2B5EF4-FFF2-40B4-BE49-F238E27FC236}">
                <a16:creationId xmlns:a16="http://schemas.microsoft.com/office/drawing/2014/main" id="{9348E5EE-20BB-41C0-8E3C-CA57FE978C5F}"/>
              </a:ext>
            </a:extLst>
          </p:cNvPr>
          <p:cNvSpPr txBox="1">
            <a:spLocks noChangeArrowheads="1"/>
          </p:cNvSpPr>
          <p:nvPr/>
        </p:nvSpPr>
        <p:spPr bwMode="auto">
          <a:xfrm>
            <a:off x="9570720" y="2270760"/>
            <a:ext cx="3642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t>g</a:t>
            </a:r>
          </a:p>
        </p:txBody>
      </p:sp>
      <p:sp>
        <p:nvSpPr>
          <p:cNvPr id="41992" name="Line 10">
            <a:extLst>
              <a:ext uri="{FF2B5EF4-FFF2-40B4-BE49-F238E27FC236}">
                <a16:creationId xmlns:a16="http://schemas.microsoft.com/office/drawing/2014/main" id="{F860BFE5-3D2F-4374-93F1-6355C60A33F0}"/>
              </a:ext>
            </a:extLst>
          </p:cNvPr>
          <p:cNvSpPr>
            <a:spLocks noChangeShapeType="1"/>
          </p:cNvSpPr>
          <p:nvPr/>
        </p:nvSpPr>
        <p:spPr bwMode="auto">
          <a:xfrm flipH="1">
            <a:off x="1539240" y="6146800"/>
            <a:ext cx="457200" cy="0"/>
          </a:xfrm>
          <a:prstGeom prst="line">
            <a:avLst/>
          </a:prstGeom>
          <a:noFill/>
          <a:ln w="28575">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993" name="Text Box 11">
            <a:extLst>
              <a:ext uri="{FF2B5EF4-FFF2-40B4-BE49-F238E27FC236}">
                <a16:creationId xmlns:a16="http://schemas.microsoft.com/office/drawing/2014/main" id="{B5540F6A-DA35-45D2-BAB5-703C71543E6B}"/>
              </a:ext>
            </a:extLst>
          </p:cNvPr>
          <p:cNvSpPr txBox="1">
            <a:spLocks noChangeArrowheads="1"/>
          </p:cNvSpPr>
          <p:nvPr/>
        </p:nvSpPr>
        <p:spPr bwMode="auto">
          <a:xfrm>
            <a:off x="1789271" y="6096000"/>
            <a:ext cx="3642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t>g</a:t>
            </a:r>
          </a:p>
        </p:txBody>
      </p:sp>
      <p:sp>
        <p:nvSpPr>
          <p:cNvPr id="41994" name="Line 12">
            <a:extLst>
              <a:ext uri="{FF2B5EF4-FFF2-40B4-BE49-F238E27FC236}">
                <a16:creationId xmlns:a16="http://schemas.microsoft.com/office/drawing/2014/main" id="{36C49CF5-4E53-4305-B45D-10408FF0D4F1}"/>
              </a:ext>
            </a:extLst>
          </p:cNvPr>
          <p:cNvSpPr>
            <a:spLocks noChangeShapeType="1"/>
          </p:cNvSpPr>
          <p:nvPr/>
        </p:nvSpPr>
        <p:spPr bwMode="auto">
          <a:xfrm flipH="1">
            <a:off x="9372600" y="5963920"/>
            <a:ext cx="457200" cy="0"/>
          </a:xfrm>
          <a:prstGeom prst="line">
            <a:avLst/>
          </a:prstGeom>
          <a:noFill/>
          <a:ln w="28575">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1995" name="Text Box 13">
            <a:extLst>
              <a:ext uri="{FF2B5EF4-FFF2-40B4-BE49-F238E27FC236}">
                <a16:creationId xmlns:a16="http://schemas.microsoft.com/office/drawing/2014/main" id="{52585A18-C178-4210-BD32-4E114BF03711}"/>
              </a:ext>
            </a:extLst>
          </p:cNvPr>
          <p:cNvSpPr txBox="1">
            <a:spLocks noChangeArrowheads="1"/>
          </p:cNvSpPr>
          <p:nvPr/>
        </p:nvSpPr>
        <p:spPr bwMode="auto">
          <a:xfrm>
            <a:off x="9448800" y="6040120"/>
            <a:ext cx="3642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t>g</a:t>
            </a:r>
          </a:p>
        </p:txBody>
      </p:sp>
      <p:sp>
        <p:nvSpPr>
          <p:cNvPr id="12" name="Rectangle 10">
            <a:extLst>
              <a:ext uri="{FF2B5EF4-FFF2-40B4-BE49-F238E27FC236}">
                <a16:creationId xmlns:a16="http://schemas.microsoft.com/office/drawing/2014/main" id="{B3F31253-B543-490B-AAED-B7B7D2E6C3B5}"/>
              </a:ext>
            </a:extLst>
          </p:cNvPr>
          <p:cNvSpPr>
            <a:spLocks noChangeArrowheads="1"/>
          </p:cNvSpPr>
          <p:nvPr/>
        </p:nvSpPr>
        <p:spPr bwMode="auto">
          <a:xfrm>
            <a:off x="1777365" y="2650808"/>
            <a:ext cx="351058"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latin typeface="+mn-lt"/>
              </a:rPr>
              <a:t>x</a:t>
            </a:r>
          </a:p>
        </p:txBody>
      </p:sp>
      <p:sp>
        <p:nvSpPr>
          <p:cNvPr id="13" name="Rectangle 11">
            <a:extLst>
              <a:ext uri="{FF2B5EF4-FFF2-40B4-BE49-F238E27FC236}">
                <a16:creationId xmlns:a16="http://schemas.microsoft.com/office/drawing/2014/main" id="{B30D5271-E586-46E7-A905-EC318AE86AA3}"/>
              </a:ext>
            </a:extLst>
          </p:cNvPr>
          <p:cNvSpPr>
            <a:spLocks noChangeArrowheads="1"/>
          </p:cNvSpPr>
          <p:nvPr/>
        </p:nvSpPr>
        <p:spPr bwMode="auto">
          <a:xfrm>
            <a:off x="1589406" y="2422526"/>
            <a:ext cx="365485"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t>g</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Rectangle 2">
            <a:extLst>
              <a:ext uri="{FF2B5EF4-FFF2-40B4-BE49-F238E27FC236}">
                <a16:creationId xmlns:a16="http://schemas.microsoft.com/office/drawing/2014/main" id="{4CAF41EF-020C-43B9-850B-01D347A9056A}"/>
              </a:ext>
            </a:extLst>
          </p:cNvPr>
          <p:cNvSpPr>
            <a:spLocks noGrp="1" noChangeArrowheads="1"/>
          </p:cNvSpPr>
          <p:nvPr>
            <p:ph type="title"/>
          </p:nvPr>
        </p:nvSpPr>
        <p:spPr>
          <a:xfrm>
            <a:off x="3728720" y="-61911"/>
            <a:ext cx="5892800" cy="685800"/>
          </a:xfrm>
          <a:noFill/>
        </p:spPr>
        <p:txBody>
          <a:bodyPr vert="horz" lIns="92075" tIns="46038" rIns="92075" bIns="46038" rtlCol="0" anchor="ctr">
            <a:noAutofit/>
          </a:bodyPr>
          <a:lstStyle/>
          <a:p>
            <a:pPr eaLnBrk="1" hangingPunct="1"/>
            <a:r>
              <a:rPr lang="en-US" altLang="en-US" sz="3200" b="1" dirty="0">
                <a:solidFill>
                  <a:srgbClr val="0070C0"/>
                </a:solidFill>
                <a:latin typeface="Times New Roman" panose="02020603050405020304" pitchFamily="18" charset="0"/>
                <a:cs typeface="Times New Roman" panose="02020603050405020304" pitchFamily="18" charset="0"/>
              </a:rPr>
              <a:t>Horizontal unseeded growth</a:t>
            </a:r>
          </a:p>
        </p:txBody>
      </p:sp>
      <p:pic>
        <p:nvPicPr>
          <p:cNvPr id="43013" name="Picture 5">
            <a:extLst>
              <a:ext uri="{FF2B5EF4-FFF2-40B4-BE49-F238E27FC236}">
                <a16:creationId xmlns:a16="http://schemas.microsoft.com/office/drawing/2014/main" id="{17A2B6ED-5432-49CD-A4D5-69EA71042C42}"/>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181225" y="1219200"/>
            <a:ext cx="7716838" cy="5638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3014" name="Rectangle 6">
            <a:extLst>
              <a:ext uri="{FF2B5EF4-FFF2-40B4-BE49-F238E27FC236}">
                <a16:creationId xmlns:a16="http://schemas.microsoft.com/office/drawing/2014/main" id="{13461CF8-8913-45FE-9714-C62DCDFEBB2E}"/>
              </a:ext>
            </a:extLst>
          </p:cNvPr>
          <p:cNvSpPr>
            <a:spLocks noChangeArrowheads="1"/>
          </p:cNvSpPr>
          <p:nvPr/>
        </p:nvSpPr>
        <p:spPr bwMode="auto">
          <a:xfrm>
            <a:off x="3184525" y="822326"/>
            <a:ext cx="1245534"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a:t>ZnSe-44</a:t>
            </a:r>
          </a:p>
        </p:txBody>
      </p:sp>
      <p:sp>
        <p:nvSpPr>
          <p:cNvPr id="43015" name="Rectangle 7">
            <a:extLst>
              <a:ext uri="{FF2B5EF4-FFF2-40B4-BE49-F238E27FC236}">
                <a16:creationId xmlns:a16="http://schemas.microsoft.com/office/drawing/2014/main" id="{DD5AECB8-FE1E-40D5-96F2-EA3DC9CDA826}"/>
              </a:ext>
            </a:extLst>
          </p:cNvPr>
          <p:cNvSpPr>
            <a:spLocks noChangeArrowheads="1"/>
          </p:cNvSpPr>
          <p:nvPr/>
        </p:nvSpPr>
        <p:spPr bwMode="auto">
          <a:xfrm>
            <a:off x="7299325" y="822326"/>
            <a:ext cx="1245534"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a:t>ZnSe-43</a:t>
            </a:r>
          </a:p>
        </p:txBody>
      </p:sp>
      <p:sp>
        <p:nvSpPr>
          <p:cNvPr id="43016" name="Rectangle 8">
            <a:extLst>
              <a:ext uri="{FF2B5EF4-FFF2-40B4-BE49-F238E27FC236}">
                <a16:creationId xmlns:a16="http://schemas.microsoft.com/office/drawing/2014/main" id="{F988A437-E945-48FB-8E1A-DA59A1CFD067}"/>
              </a:ext>
            </a:extLst>
          </p:cNvPr>
          <p:cNvSpPr>
            <a:spLocks noChangeArrowheads="1"/>
          </p:cNvSpPr>
          <p:nvPr/>
        </p:nvSpPr>
        <p:spPr bwMode="auto">
          <a:xfrm>
            <a:off x="1889125" y="3535046"/>
            <a:ext cx="357470"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b="1">
                <a:latin typeface="Arial" panose="020B0604020202020204" pitchFamily="34" charset="0"/>
              </a:rPr>
              <a:t>x</a:t>
            </a:r>
            <a:endParaRPr lang="en-US" altLang="en-US" sz="2400"/>
          </a:p>
        </p:txBody>
      </p:sp>
      <p:sp>
        <p:nvSpPr>
          <p:cNvPr id="43017" name="Rectangle 9">
            <a:extLst>
              <a:ext uri="{FF2B5EF4-FFF2-40B4-BE49-F238E27FC236}">
                <a16:creationId xmlns:a16="http://schemas.microsoft.com/office/drawing/2014/main" id="{97A67912-5656-4C69-A4DC-4743912BAC2D}"/>
              </a:ext>
            </a:extLst>
          </p:cNvPr>
          <p:cNvSpPr>
            <a:spLocks noChangeArrowheads="1"/>
          </p:cNvSpPr>
          <p:nvPr/>
        </p:nvSpPr>
        <p:spPr bwMode="auto">
          <a:xfrm>
            <a:off x="1655446" y="3296286"/>
            <a:ext cx="365485"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t>g</a:t>
            </a:r>
          </a:p>
        </p:txBody>
      </p:sp>
      <p:sp>
        <p:nvSpPr>
          <p:cNvPr id="43018" name="Rectangle 10">
            <a:extLst>
              <a:ext uri="{FF2B5EF4-FFF2-40B4-BE49-F238E27FC236}">
                <a16:creationId xmlns:a16="http://schemas.microsoft.com/office/drawing/2014/main" id="{70F4257A-E193-4B0D-87A6-01F05F94A247}"/>
              </a:ext>
            </a:extLst>
          </p:cNvPr>
          <p:cNvSpPr>
            <a:spLocks noChangeArrowheads="1"/>
          </p:cNvSpPr>
          <p:nvPr/>
        </p:nvSpPr>
        <p:spPr bwMode="auto">
          <a:xfrm>
            <a:off x="10042526" y="1889125"/>
            <a:ext cx="378309" cy="10163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6000" dirty="0"/>
              <a:t>.</a:t>
            </a:r>
          </a:p>
        </p:txBody>
      </p:sp>
      <p:sp>
        <p:nvSpPr>
          <p:cNvPr id="43019" name="Rectangle 11">
            <a:extLst>
              <a:ext uri="{FF2B5EF4-FFF2-40B4-BE49-F238E27FC236}">
                <a16:creationId xmlns:a16="http://schemas.microsoft.com/office/drawing/2014/main" id="{C2CC744C-C3DB-4EA2-BEC9-5321F00DAFC0}"/>
              </a:ext>
            </a:extLst>
          </p:cNvPr>
          <p:cNvSpPr>
            <a:spLocks noChangeArrowheads="1"/>
          </p:cNvSpPr>
          <p:nvPr/>
        </p:nvSpPr>
        <p:spPr bwMode="auto">
          <a:xfrm>
            <a:off x="10272395" y="2084395"/>
            <a:ext cx="365485"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t>g</a:t>
            </a:r>
          </a:p>
        </p:txBody>
      </p:sp>
      <p:sp>
        <p:nvSpPr>
          <p:cNvPr id="43020" name="Rectangle 12">
            <a:extLst>
              <a:ext uri="{FF2B5EF4-FFF2-40B4-BE49-F238E27FC236}">
                <a16:creationId xmlns:a16="http://schemas.microsoft.com/office/drawing/2014/main" id="{223F0424-51B5-4C20-B763-147D304B7674}"/>
              </a:ext>
            </a:extLst>
          </p:cNvPr>
          <p:cNvSpPr>
            <a:spLocks noChangeArrowheads="1"/>
          </p:cNvSpPr>
          <p:nvPr/>
        </p:nvSpPr>
        <p:spPr bwMode="auto">
          <a:xfrm>
            <a:off x="10271126" y="5013326"/>
            <a:ext cx="365485"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t>g</a:t>
            </a:r>
          </a:p>
        </p:txBody>
      </p:sp>
      <p:sp>
        <p:nvSpPr>
          <p:cNvPr id="43021" name="Line 13">
            <a:extLst>
              <a:ext uri="{FF2B5EF4-FFF2-40B4-BE49-F238E27FC236}">
                <a16:creationId xmlns:a16="http://schemas.microsoft.com/office/drawing/2014/main" id="{4831D76E-2B16-4573-86FD-77F5AE4822D3}"/>
              </a:ext>
            </a:extLst>
          </p:cNvPr>
          <p:cNvSpPr>
            <a:spLocks noChangeShapeType="1"/>
          </p:cNvSpPr>
          <p:nvPr/>
        </p:nvSpPr>
        <p:spPr bwMode="auto">
          <a:xfrm flipV="1">
            <a:off x="10210800" y="5105400"/>
            <a:ext cx="0" cy="304800"/>
          </a:xfrm>
          <a:prstGeom prst="line">
            <a:avLst/>
          </a:prstGeom>
          <a:noFill/>
          <a:ln w="28575">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n-US" dirty="0"/>
          </a:p>
        </p:txBody>
      </p:sp>
      <p:pic>
        <p:nvPicPr>
          <p:cNvPr id="43022" name="Picture 14">
            <a:extLst>
              <a:ext uri="{FF2B5EF4-FFF2-40B4-BE49-F238E27FC236}">
                <a16:creationId xmlns:a16="http://schemas.microsoft.com/office/drawing/2014/main" id="{49F37D4A-5937-4DA6-89F2-ED8EDA5CE75C}"/>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19350" y="3768725"/>
            <a:ext cx="3498850" cy="3087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DC657597-A9A9-4859-848F-1B540E9B2DC1}"/>
              </a:ext>
            </a:extLst>
          </p:cNvPr>
          <p:cNvSpPr>
            <a:spLocks noGrp="1" noChangeArrowheads="1"/>
          </p:cNvSpPr>
          <p:nvPr>
            <p:ph type="title"/>
          </p:nvPr>
        </p:nvSpPr>
        <p:spPr>
          <a:xfrm>
            <a:off x="1290955" y="172720"/>
            <a:ext cx="9870440" cy="593725"/>
          </a:xfrm>
          <a:noFill/>
        </p:spPr>
        <p:txBody>
          <a:bodyPr vert="horz" lIns="92075" tIns="46038" rIns="92075" bIns="46038" rtlCol="0" anchor="ctr">
            <a:noAutofit/>
          </a:bodyPr>
          <a:lstStyle/>
          <a:p>
            <a:pPr algn="ctr" eaLnBrk="1" hangingPunct="1"/>
            <a:r>
              <a:rPr lang="en-US" altLang="en-US" sz="3200" b="1" dirty="0">
                <a:solidFill>
                  <a:srgbClr val="0070C0"/>
                </a:solidFill>
                <a:latin typeface="Times New Roman" panose="02020603050405020304" pitchFamily="18" charset="0"/>
                <a:cs typeface="Times New Roman" panose="02020603050405020304" pitchFamily="18" charset="0"/>
              </a:rPr>
              <a:t>Morphologies of the seeded grown </a:t>
            </a:r>
            <a:r>
              <a:rPr lang="en-US" altLang="en-US" sz="3200" b="1" dirty="0" err="1">
                <a:solidFill>
                  <a:srgbClr val="0070C0"/>
                </a:solidFill>
                <a:latin typeface="Times New Roman" panose="02020603050405020304" pitchFamily="18" charset="0"/>
                <a:cs typeface="Times New Roman" panose="02020603050405020304" pitchFamily="18" charset="0"/>
              </a:rPr>
              <a:t>ZnSe</a:t>
            </a:r>
            <a:r>
              <a:rPr lang="en-US" altLang="en-US" sz="3200" b="1" dirty="0">
                <a:solidFill>
                  <a:srgbClr val="0070C0"/>
                </a:solidFill>
                <a:latin typeface="Times New Roman" panose="02020603050405020304" pitchFamily="18" charset="0"/>
                <a:cs typeface="Times New Roman" panose="02020603050405020304" pitchFamily="18" charset="0"/>
              </a:rPr>
              <a:t> crystals</a:t>
            </a:r>
            <a:br>
              <a:rPr lang="en-US" altLang="en-US" sz="3200" b="1" dirty="0">
                <a:solidFill>
                  <a:srgbClr val="0070C0"/>
                </a:solidFill>
                <a:latin typeface="Times New Roman" panose="02020603050405020304" pitchFamily="18" charset="0"/>
                <a:cs typeface="Times New Roman" panose="02020603050405020304" pitchFamily="18" charset="0"/>
              </a:rPr>
            </a:br>
            <a:r>
              <a:rPr lang="en-US" altLang="en-US" sz="3200" b="1" dirty="0">
                <a:solidFill>
                  <a:srgbClr val="0070C0"/>
                </a:solidFill>
                <a:latin typeface="Times New Roman" panose="02020603050405020304" pitchFamily="18" charset="0"/>
                <a:cs typeface="Times New Roman" panose="02020603050405020304" pitchFamily="18" charset="0"/>
              </a:rPr>
              <a:t>Vertical growth</a:t>
            </a:r>
          </a:p>
        </p:txBody>
      </p:sp>
      <p:pic>
        <p:nvPicPr>
          <p:cNvPr id="44035" name="Picture 3">
            <a:extLst>
              <a:ext uri="{FF2B5EF4-FFF2-40B4-BE49-F238E27FC236}">
                <a16:creationId xmlns:a16="http://schemas.microsoft.com/office/drawing/2014/main" id="{D1E7D7CE-205A-4722-BCF7-B67B37F2AE6A}"/>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86000" y="1148080"/>
            <a:ext cx="7469188" cy="57099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4036" name="Rectangle 4">
            <a:extLst>
              <a:ext uri="{FF2B5EF4-FFF2-40B4-BE49-F238E27FC236}">
                <a16:creationId xmlns:a16="http://schemas.microsoft.com/office/drawing/2014/main" id="{15B1B32F-7691-43D9-8CD5-E439965884FD}"/>
              </a:ext>
            </a:extLst>
          </p:cNvPr>
          <p:cNvSpPr>
            <a:spLocks noChangeArrowheads="1"/>
          </p:cNvSpPr>
          <p:nvPr/>
        </p:nvSpPr>
        <p:spPr bwMode="auto">
          <a:xfrm>
            <a:off x="3108326" y="3794126"/>
            <a:ext cx="1691169"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a:t>ZnSe(S)-9V</a:t>
            </a:r>
          </a:p>
        </p:txBody>
      </p:sp>
      <p:sp>
        <p:nvSpPr>
          <p:cNvPr id="44037" name="Rectangle 5">
            <a:extLst>
              <a:ext uri="{FF2B5EF4-FFF2-40B4-BE49-F238E27FC236}">
                <a16:creationId xmlns:a16="http://schemas.microsoft.com/office/drawing/2014/main" id="{EF5DF913-973E-448C-BFDE-0B68BD41A9FD}"/>
              </a:ext>
            </a:extLst>
          </p:cNvPr>
          <p:cNvSpPr>
            <a:spLocks noChangeArrowheads="1"/>
          </p:cNvSpPr>
          <p:nvPr/>
        </p:nvSpPr>
        <p:spPr bwMode="auto">
          <a:xfrm>
            <a:off x="7223126" y="3794126"/>
            <a:ext cx="1845057"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a:t>ZnSe(S)-12V</a:t>
            </a:r>
          </a:p>
        </p:txBody>
      </p:sp>
      <p:sp>
        <p:nvSpPr>
          <p:cNvPr id="44038" name="Line 6">
            <a:extLst>
              <a:ext uri="{FF2B5EF4-FFF2-40B4-BE49-F238E27FC236}">
                <a16:creationId xmlns:a16="http://schemas.microsoft.com/office/drawing/2014/main" id="{AF175A5C-8990-4FD4-9893-A5FA2DBB16E9}"/>
              </a:ext>
            </a:extLst>
          </p:cNvPr>
          <p:cNvSpPr>
            <a:spLocks noChangeShapeType="1"/>
          </p:cNvSpPr>
          <p:nvPr/>
        </p:nvSpPr>
        <p:spPr bwMode="auto">
          <a:xfrm>
            <a:off x="5638800" y="3962400"/>
            <a:ext cx="723900" cy="0"/>
          </a:xfrm>
          <a:prstGeom prst="line">
            <a:avLst/>
          </a:prstGeom>
          <a:noFill/>
          <a:ln w="28575">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4039" name="Text Box 7">
            <a:extLst>
              <a:ext uri="{FF2B5EF4-FFF2-40B4-BE49-F238E27FC236}">
                <a16:creationId xmlns:a16="http://schemas.microsoft.com/office/drawing/2014/main" id="{A3424B20-80BA-46F8-B93F-7A39F1191FF5}"/>
              </a:ext>
            </a:extLst>
          </p:cNvPr>
          <p:cNvSpPr txBox="1">
            <a:spLocks noChangeArrowheads="1"/>
          </p:cNvSpPr>
          <p:nvPr/>
        </p:nvSpPr>
        <p:spPr bwMode="auto">
          <a:xfrm>
            <a:off x="5889625" y="3357245"/>
            <a:ext cx="364202" cy="5232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t>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9" name="Picture 3">
            <a:extLst>
              <a:ext uri="{FF2B5EF4-FFF2-40B4-BE49-F238E27FC236}">
                <a16:creationId xmlns:a16="http://schemas.microsoft.com/office/drawing/2014/main" id="{6B33A8C4-6F55-49DE-A4F9-B64E7A1EDF15}"/>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2432163" y="782320"/>
            <a:ext cx="7677031" cy="6053775"/>
          </a:xfrm>
          <a:noFill/>
        </p:spPr>
      </p:pic>
      <p:pic>
        <p:nvPicPr>
          <p:cNvPr id="45060" name="Picture 4">
            <a:extLst>
              <a:ext uri="{FF2B5EF4-FFF2-40B4-BE49-F238E27FC236}">
                <a16:creationId xmlns:a16="http://schemas.microsoft.com/office/drawing/2014/main" id="{670B0423-A0E6-42C0-B1A4-8E13A4B773FB}"/>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18214" y="3757614"/>
            <a:ext cx="3756025" cy="31003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5061" name="Rectangle 5">
            <a:extLst>
              <a:ext uri="{FF2B5EF4-FFF2-40B4-BE49-F238E27FC236}">
                <a16:creationId xmlns:a16="http://schemas.microsoft.com/office/drawing/2014/main" id="{47231F98-F553-4C15-89E5-345C8E7AC0A1}"/>
              </a:ext>
            </a:extLst>
          </p:cNvPr>
          <p:cNvSpPr>
            <a:spLocks noChangeArrowheads="1"/>
          </p:cNvSpPr>
          <p:nvPr/>
        </p:nvSpPr>
        <p:spPr bwMode="auto">
          <a:xfrm>
            <a:off x="7299326" y="3717926"/>
            <a:ext cx="1691169"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a:t>ZnSe(S)-8H</a:t>
            </a:r>
          </a:p>
        </p:txBody>
      </p:sp>
      <p:sp>
        <p:nvSpPr>
          <p:cNvPr id="45062" name="Rectangle 6">
            <a:extLst>
              <a:ext uri="{FF2B5EF4-FFF2-40B4-BE49-F238E27FC236}">
                <a16:creationId xmlns:a16="http://schemas.microsoft.com/office/drawing/2014/main" id="{D3AC91B0-7A1E-4435-8770-26A331ED7603}"/>
              </a:ext>
            </a:extLst>
          </p:cNvPr>
          <p:cNvSpPr>
            <a:spLocks noChangeArrowheads="1"/>
          </p:cNvSpPr>
          <p:nvPr/>
        </p:nvSpPr>
        <p:spPr bwMode="auto">
          <a:xfrm>
            <a:off x="3489326" y="1431926"/>
            <a:ext cx="1833643"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a:solidFill>
                  <a:srgbClr val="FFFF00"/>
                </a:solidFill>
              </a:rPr>
              <a:t>ZnSe(S)-11H</a:t>
            </a:r>
          </a:p>
        </p:txBody>
      </p:sp>
      <p:sp>
        <p:nvSpPr>
          <p:cNvPr id="45063" name="Rectangle 7">
            <a:extLst>
              <a:ext uri="{FF2B5EF4-FFF2-40B4-BE49-F238E27FC236}">
                <a16:creationId xmlns:a16="http://schemas.microsoft.com/office/drawing/2014/main" id="{F6C2BAAC-37D9-43DD-9D00-E23ABDAE782D}"/>
              </a:ext>
            </a:extLst>
          </p:cNvPr>
          <p:cNvSpPr>
            <a:spLocks noChangeArrowheads="1"/>
          </p:cNvSpPr>
          <p:nvPr/>
        </p:nvSpPr>
        <p:spPr bwMode="auto">
          <a:xfrm>
            <a:off x="3413126" y="4098926"/>
            <a:ext cx="1845057" cy="4623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400"/>
              <a:t>ZnSe(S)-13H</a:t>
            </a:r>
          </a:p>
        </p:txBody>
      </p:sp>
      <p:sp>
        <p:nvSpPr>
          <p:cNvPr id="45064" name="Rectangle 8">
            <a:extLst>
              <a:ext uri="{FF2B5EF4-FFF2-40B4-BE49-F238E27FC236}">
                <a16:creationId xmlns:a16="http://schemas.microsoft.com/office/drawing/2014/main" id="{C6DF3215-365C-4EE1-B458-30F0866E897A}"/>
              </a:ext>
            </a:extLst>
          </p:cNvPr>
          <p:cNvSpPr>
            <a:spLocks noChangeArrowheads="1"/>
          </p:cNvSpPr>
          <p:nvPr/>
        </p:nvSpPr>
        <p:spPr bwMode="auto">
          <a:xfrm>
            <a:off x="10271126" y="3489326"/>
            <a:ext cx="365485"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t>g</a:t>
            </a:r>
          </a:p>
        </p:txBody>
      </p:sp>
      <p:sp>
        <p:nvSpPr>
          <p:cNvPr id="45065" name="Line 9">
            <a:extLst>
              <a:ext uri="{FF2B5EF4-FFF2-40B4-BE49-F238E27FC236}">
                <a16:creationId xmlns:a16="http://schemas.microsoft.com/office/drawing/2014/main" id="{6B5443F7-841D-4945-AB96-3732F37CC606}"/>
              </a:ext>
            </a:extLst>
          </p:cNvPr>
          <p:cNvSpPr>
            <a:spLocks noChangeShapeType="1"/>
          </p:cNvSpPr>
          <p:nvPr/>
        </p:nvSpPr>
        <p:spPr bwMode="auto">
          <a:xfrm>
            <a:off x="10134600" y="3657600"/>
            <a:ext cx="0" cy="533400"/>
          </a:xfrm>
          <a:prstGeom prst="line">
            <a:avLst/>
          </a:prstGeom>
          <a:noFill/>
          <a:ln w="28575">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n-US" dirty="0"/>
          </a:p>
        </p:txBody>
      </p:sp>
      <p:sp>
        <p:nvSpPr>
          <p:cNvPr id="45066" name="Rectangle 10">
            <a:extLst>
              <a:ext uri="{FF2B5EF4-FFF2-40B4-BE49-F238E27FC236}">
                <a16:creationId xmlns:a16="http://schemas.microsoft.com/office/drawing/2014/main" id="{E20EE0D9-AB48-4205-A58A-BC85045D4508}"/>
              </a:ext>
            </a:extLst>
          </p:cNvPr>
          <p:cNvSpPr>
            <a:spLocks noChangeArrowheads="1"/>
          </p:cNvSpPr>
          <p:nvPr/>
        </p:nvSpPr>
        <p:spPr bwMode="auto">
          <a:xfrm>
            <a:off x="2041525" y="2650808"/>
            <a:ext cx="351058"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latin typeface="+mn-lt"/>
              </a:rPr>
              <a:t>x</a:t>
            </a:r>
          </a:p>
        </p:txBody>
      </p:sp>
      <p:sp>
        <p:nvSpPr>
          <p:cNvPr id="45067" name="Rectangle 11">
            <a:extLst>
              <a:ext uri="{FF2B5EF4-FFF2-40B4-BE49-F238E27FC236}">
                <a16:creationId xmlns:a16="http://schemas.microsoft.com/office/drawing/2014/main" id="{4C0E3BE4-5532-4264-8939-45D025683EC0}"/>
              </a:ext>
            </a:extLst>
          </p:cNvPr>
          <p:cNvSpPr>
            <a:spLocks noChangeArrowheads="1"/>
          </p:cNvSpPr>
          <p:nvPr/>
        </p:nvSpPr>
        <p:spPr bwMode="auto">
          <a:xfrm>
            <a:off x="1812926" y="2422526"/>
            <a:ext cx="365485"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t>g</a:t>
            </a:r>
          </a:p>
        </p:txBody>
      </p:sp>
      <p:sp>
        <p:nvSpPr>
          <p:cNvPr id="45068" name="Line 12">
            <a:extLst>
              <a:ext uri="{FF2B5EF4-FFF2-40B4-BE49-F238E27FC236}">
                <a16:creationId xmlns:a16="http://schemas.microsoft.com/office/drawing/2014/main" id="{F69B3361-6796-4F6D-870B-0DF82F31687E}"/>
              </a:ext>
            </a:extLst>
          </p:cNvPr>
          <p:cNvSpPr>
            <a:spLocks noChangeShapeType="1"/>
          </p:cNvSpPr>
          <p:nvPr/>
        </p:nvSpPr>
        <p:spPr bwMode="auto">
          <a:xfrm flipV="1">
            <a:off x="2286000" y="5410200"/>
            <a:ext cx="0" cy="381000"/>
          </a:xfrm>
          <a:prstGeom prst="line">
            <a:avLst/>
          </a:prstGeom>
          <a:noFill/>
          <a:ln w="28575">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45069" name="Rectangle 13">
            <a:extLst>
              <a:ext uri="{FF2B5EF4-FFF2-40B4-BE49-F238E27FC236}">
                <a16:creationId xmlns:a16="http://schemas.microsoft.com/office/drawing/2014/main" id="{89F403FC-B652-48D8-A8AF-78F389177353}"/>
              </a:ext>
            </a:extLst>
          </p:cNvPr>
          <p:cNvSpPr>
            <a:spLocks noChangeArrowheads="1"/>
          </p:cNvSpPr>
          <p:nvPr/>
        </p:nvSpPr>
        <p:spPr bwMode="auto">
          <a:xfrm>
            <a:off x="1889126" y="5394326"/>
            <a:ext cx="365485"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t>g</a:t>
            </a:r>
          </a:p>
        </p:txBody>
      </p:sp>
      <p:sp>
        <p:nvSpPr>
          <p:cNvPr id="16" name="Rectangle 2">
            <a:extLst>
              <a:ext uri="{FF2B5EF4-FFF2-40B4-BE49-F238E27FC236}">
                <a16:creationId xmlns:a16="http://schemas.microsoft.com/office/drawing/2014/main" id="{A85DEC93-BB6C-4DFD-9E06-C07C10EAFBC6}"/>
              </a:ext>
            </a:extLst>
          </p:cNvPr>
          <p:cNvSpPr>
            <a:spLocks noGrp="1" noChangeArrowheads="1"/>
          </p:cNvSpPr>
          <p:nvPr>
            <p:ph type="title"/>
          </p:nvPr>
        </p:nvSpPr>
        <p:spPr>
          <a:xfrm>
            <a:off x="3728720" y="-61911"/>
            <a:ext cx="5892800" cy="685800"/>
          </a:xfrm>
          <a:noFill/>
        </p:spPr>
        <p:txBody>
          <a:bodyPr vert="horz" lIns="92075" tIns="46038" rIns="92075" bIns="46038" rtlCol="0" anchor="ctr">
            <a:noAutofit/>
          </a:bodyPr>
          <a:lstStyle/>
          <a:p>
            <a:pPr eaLnBrk="1" hangingPunct="1"/>
            <a:r>
              <a:rPr lang="en-US" altLang="en-US" sz="3200" b="1" dirty="0">
                <a:solidFill>
                  <a:srgbClr val="0070C0"/>
                </a:solidFill>
                <a:latin typeface="Times New Roman" panose="02020603050405020304" pitchFamily="18" charset="0"/>
                <a:cs typeface="Times New Roman" panose="02020603050405020304" pitchFamily="18" charset="0"/>
              </a:rPr>
              <a:t>Horizontal seeded growth</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40">
            <a:extLst>
              <a:ext uri="{FF2B5EF4-FFF2-40B4-BE49-F238E27FC236}">
                <a16:creationId xmlns:a16="http://schemas.microsoft.com/office/drawing/2014/main" id="{32EA4AC9-AED6-4F1E-8CC3-024D7C30F7A8}"/>
              </a:ext>
            </a:extLst>
          </p:cNvPr>
          <p:cNvPicPr/>
          <p:nvPr/>
        </p:nvPicPr>
        <p:blipFill>
          <a:blip r:embed="rId2" cstate="print"/>
          <a:srcRect/>
          <a:stretch>
            <a:fillRect/>
          </a:stretch>
        </p:blipFill>
        <p:spPr bwMode="auto">
          <a:xfrm>
            <a:off x="0" y="2047716"/>
            <a:ext cx="5902960" cy="4312444"/>
          </a:xfrm>
          <a:prstGeom prst="rect">
            <a:avLst/>
          </a:prstGeom>
          <a:noFill/>
          <a:ln w="9525">
            <a:noFill/>
            <a:miter lim="800000"/>
            <a:headEnd/>
            <a:tailEnd/>
          </a:ln>
        </p:spPr>
      </p:pic>
      <p:pic>
        <p:nvPicPr>
          <p:cNvPr id="5" name="Picture 4" descr="41">
            <a:extLst>
              <a:ext uri="{FF2B5EF4-FFF2-40B4-BE49-F238E27FC236}">
                <a16:creationId xmlns:a16="http://schemas.microsoft.com/office/drawing/2014/main" id="{2DCA4BC1-0511-42BF-A54A-A02854E34A73}"/>
              </a:ext>
            </a:extLst>
          </p:cNvPr>
          <p:cNvPicPr/>
          <p:nvPr/>
        </p:nvPicPr>
        <p:blipFill>
          <a:blip r:embed="rId3" cstate="print"/>
          <a:srcRect/>
          <a:stretch>
            <a:fillRect/>
          </a:stretch>
        </p:blipFill>
        <p:spPr bwMode="auto">
          <a:xfrm>
            <a:off x="6289042" y="2047716"/>
            <a:ext cx="5902958" cy="4312444"/>
          </a:xfrm>
          <a:prstGeom prst="rect">
            <a:avLst/>
          </a:prstGeom>
          <a:noFill/>
          <a:ln w="9525">
            <a:noFill/>
            <a:miter lim="800000"/>
            <a:headEnd/>
            <a:tailEnd/>
          </a:ln>
        </p:spPr>
      </p:pic>
      <p:sp>
        <p:nvSpPr>
          <p:cNvPr id="6" name="TextBox 5">
            <a:extLst>
              <a:ext uri="{FF2B5EF4-FFF2-40B4-BE49-F238E27FC236}">
                <a16:creationId xmlns:a16="http://schemas.microsoft.com/office/drawing/2014/main" id="{EE6D8D9B-3020-4446-83B7-2CCA57C2817A}"/>
              </a:ext>
            </a:extLst>
          </p:cNvPr>
          <p:cNvSpPr txBox="1"/>
          <p:nvPr/>
        </p:nvSpPr>
        <p:spPr>
          <a:xfrm>
            <a:off x="2659715" y="0"/>
            <a:ext cx="7431393" cy="584775"/>
          </a:xfrm>
          <a:prstGeom prst="rect">
            <a:avLst/>
          </a:prstGeom>
          <a:noFill/>
        </p:spPr>
        <p:txBody>
          <a:bodyPr wrap="none" rtlCol="0">
            <a:spAutoFit/>
          </a:bodyPr>
          <a:lstStyle/>
          <a:p>
            <a:r>
              <a:rPr lang="en-US" sz="3200" b="1" dirty="0">
                <a:solidFill>
                  <a:schemeClr val="accent1"/>
                </a:solidFill>
                <a:latin typeface="Times New Roman" panose="02020603050405020304" pitchFamily="18" charset="0"/>
                <a:cs typeface="Times New Roman" panose="02020603050405020304" pitchFamily="18" charset="0"/>
              </a:rPr>
              <a:t>SEM </a:t>
            </a:r>
            <a:r>
              <a:rPr lang="en-US" sz="3200" b="1" dirty="0">
                <a:solidFill>
                  <a:schemeClr val="accent1"/>
                </a:solidFill>
                <a:effectLst/>
                <a:latin typeface="Times New Roman" panose="02020603050405020304" pitchFamily="18" charset="0"/>
                <a:ea typeface="Times New Roman" panose="02020603050405020304" pitchFamily="18" charset="0"/>
                <a:cs typeface="Times New Roman" panose="02020603050405020304" pitchFamily="18" charset="0"/>
              </a:rPr>
              <a:t>micrograph of the as-grown surface</a:t>
            </a:r>
            <a:endParaRPr lang="en-US" sz="3200" b="1" dirty="0">
              <a:solidFill>
                <a:schemeClr val="accent1"/>
              </a:solidFill>
              <a:latin typeface="Times New Roman" panose="02020603050405020304" pitchFamily="18" charset="0"/>
              <a:cs typeface="Times New Roman" panose="02020603050405020304" pitchFamily="18" charset="0"/>
            </a:endParaRPr>
          </a:p>
        </p:txBody>
      </p:sp>
      <p:sp>
        <p:nvSpPr>
          <p:cNvPr id="8" name="TextBox 7">
            <a:extLst>
              <a:ext uri="{FF2B5EF4-FFF2-40B4-BE49-F238E27FC236}">
                <a16:creationId xmlns:a16="http://schemas.microsoft.com/office/drawing/2014/main" id="{A2263F18-9A5F-4AAE-9F93-DB9EB5F107B0}"/>
              </a:ext>
            </a:extLst>
          </p:cNvPr>
          <p:cNvSpPr txBox="1"/>
          <p:nvPr/>
        </p:nvSpPr>
        <p:spPr>
          <a:xfrm>
            <a:off x="8021321" y="648790"/>
            <a:ext cx="2438400" cy="461665"/>
          </a:xfrm>
          <a:prstGeom prst="rect">
            <a:avLst/>
          </a:prstGeom>
          <a:noFill/>
        </p:spPr>
        <p:txBody>
          <a:bodyPr wrap="square">
            <a:spAutoFit/>
          </a:bodyPr>
          <a:lstStyle/>
          <a:p>
            <a:r>
              <a:rPr lang="en-US" altLang="en-US" sz="2400" b="1" dirty="0">
                <a:latin typeface="Times New Roman" panose="02020603050405020304" pitchFamily="18" charset="0"/>
                <a:cs typeface="Times New Roman" panose="02020603050405020304" pitchFamily="18" charset="0"/>
              </a:rPr>
              <a:t>vertical growth</a:t>
            </a:r>
            <a:endParaRPr lang="en-US" sz="2400" dirty="0"/>
          </a:p>
        </p:txBody>
      </p:sp>
      <p:sp>
        <p:nvSpPr>
          <p:cNvPr id="9" name="TextBox 8">
            <a:extLst>
              <a:ext uri="{FF2B5EF4-FFF2-40B4-BE49-F238E27FC236}">
                <a16:creationId xmlns:a16="http://schemas.microsoft.com/office/drawing/2014/main" id="{B5EF2D9B-2275-45E3-AA77-B66E0556DCAF}"/>
              </a:ext>
            </a:extLst>
          </p:cNvPr>
          <p:cNvSpPr txBox="1"/>
          <p:nvPr/>
        </p:nvSpPr>
        <p:spPr>
          <a:xfrm>
            <a:off x="1925320" y="623748"/>
            <a:ext cx="2687319" cy="461665"/>
          </a:xfrm>
          <a:prstGeom prst="rect">
            <a:avLst/>
          </a:prstGeom>
          <a:noFill/>
        </p:spPr>
        <p:txBody>
          <a:bodyPr wrap="square">
            <a:spAutoFit/>
          </a:bodyPr>
          <a:lstStyle/>
          <a:p>
            <a:r>
              <a:rPr lang="en-US" altLang="en-US" sz="2400" b="1" dirty="0">
                <a:latin typeface="Times New Roman" panose="02020603050405020304" pitchFamily="18" charset="0"/>
                <a:cs typeface="Times New Roman" panose="02020603050405020304" pitchFamily="18" charset="0"/>
              </a:rPr>
              <a:t>horizontal growth</a:t>
            </a:r>
            <a:endParaRPr lang="en-US" sz="2400" dirty="0"/>
          </a:p>
        </p:txBody>
      </p:sp>
      <p:sp>
        <p:nvSpPr>
          <p:cNvPr id="10" name="TextBox 9">
            <a:extLst>
              <a:ext uri="{FF2B5EF4-FFF2-40B4-BE49-F238E27FC236}">
                <a16:creationId xmlns:a16="http://schemas.microsoft.com/office/drawing/2014/main" id="{DA401E03-8F6B-495C-A5F3-52646E17F100}"/>
              </a:ext>
            </a:extLst>
          </p:cNvPr>
          <p:cNvSpPr txBox="1"/>
          <p:nvPr/>
        </p:nvSpPr>
        <p:spPr>
          <a:xfrm>
            <a:off x="29339" y="1221052"/>
            <a:ext cx="6066661" cy="707886"/>
          </a:xfrm>
          <a:prstGeom prst="rect">
            <a:avLst/>
          </a:prstGeom>
          <a:noFill/>
        </p:spPr>
        <p:txBody>
          <a:bodyPr wrap="none" rtlCol="0">
            <a:spAutoFit/>
          </a:bodyPr>
          <a:lstStyle/>
          <a:p>
            <a:pPr algn="ctr"/>
            <a:r>
              <a:rPr lang="en-US" sz="2000" b="1" dirty="0"/>
              <a:t>Step growth:</a:t>
            </a:r>
          </a:p>
          <a:p>
            <a:pPr algn="ctr"/>
            <a:r>
              <a:rPr lang="en-US" sz="2000" b="1" dirty="0"/>
              <a:t>Shear convective vapor flow parallel to growing surface</a:t>
            </a:r>
          </a:p>
        </p:txBody>
      </p:sp>
      <p:sp>
        <p:nvSpPr>
          <p:cNvPr id="11" name="TextBox 10">
            <a:extLst>
              <a:ext uri="{FF2B5EF4-FFF2-40B4-BE49-F238E27FC236}">
                <a16:creationId xmlns:a16="http://schemas.microsoft.com/office/drawing/2014/main" id="{4C1B7853-5E50-41ED-91E8-7E7B5A5A7E6A}"/>
              </a:ext>
            </a:extLst>
          </p:cNvPr>
          <p:cNvSpPr txBox="1"/>
          <p:nvPr/>
        </p:nvSpPr>
        <p:spPr>
          <a:xfrm>
            <a:off x="6609307" y="1221052"/>
            <a:ext cx="5092613" cy="707886"/>
          </a:xfrm>
          <a:prstGeom prst="rect">
            <a:avLst/>
          </a:prstGeom>
          <a:noFill/>
        </p:spPr>
        <p:txBody>
          <a:bodyPr wrap="none" rtlCol="0">
            <a:spAutoFit/>
          </a:bodyPr>
          <a:lstStyle/>
          <a:p>
            <a:pPr algn="ctr"/>
            <a:r>
              <a:rPr lang="en-US" sz="2000" b="1" dirty="0"/>
              <a:t>Island growth:</a:t>
            </a:r>
          </a:p>
          <a:p>
            <a:pPr algn="ctr"/>
            <a:r>
              <a:rPr lang="en-US" sz="2000" b="1" dirty="0"/>
              <a:t>Individual nucleus forming on growing surface</a:t>
            </a:r>
          </a:p>
        </p:txBody>
      </p:sp>
    </p:spTree>
    <p:extLst>
      <p:ext uri="{BB962C8B-B14F-4D97-AF65-F5344CB8AC3E}">
        <p14:creationId xmlns:p14="http://schemas.microsoft.com/office/powerpoint/2010/main" val="1133560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Title 1">
            <a:extLst>
              <a:ext uri="{FF2B5EF4-FFF2-40B4-BE49-F238E27FC236}">
                <a16:creationId xmlns:a16="http://schemas.microsoft.com/office/drawing/2014/main" id="{6001C5EE-F74F-424D-B39E-66A7A46FCBA3}"/>
              </a:ext>
            </a:extLst>
          </p:cNvPr>
          <p:cNvSpPr>
            <a:spLocks noGrp="1"/>
          </p:cNvSpPr>
          <p:nvPr>
            <p:ph type="title"/>
          </p:nvPr>
        </p:nvSpPr>
        <p:spPr>
          <a:xfrm>
            <a:off x="1524000" y="0"/>
            <a:ext cx="9144000" cy="381000"/>
          </a:xfrm>
        </p:spPr>
        <p:txBody>
          <a:bodyPr>
            <a:noAutofit/>
          </a:bodyPr>
          <a:lstStyle/>
          <a:p>
            <a:r>
              <a:rPr lang="en-US" altLang="en-US" sz="3200" b="1" dirty="0">
                <a:solidFill>
                  <a:srgbClr val="0070C0"/>
                </a:solidFill>
                <a:latin typeface="Times New Roman" panose="02020603050405020304" pitchFamily="18" charset="0"/>
                <a:cs typeface="Times New Roman" panose="02020603050405020304" pitchFamily="18" charset="0"/>
              </a:rPr>
              <a:t>Atomic force microscopy (AFM) on growth surface</a:t>
            </a:r>
          </a:p>
        </p:txBody>
      </p:sp>
      <p:pic>
        <p:nvPicPr>
          <p:cNvPr id="46083" name="Picture 3" descr="38">
            <a:extLst>
              <a:ext uri="{FF2B5EF4-FFF2-40B4-BE49-F238E27FC236}">
                <a16:creationId xmlns:a16="http://schemas.microsoft.com/office/drawing/2014/main" id="{F128093F-BADF-456F-921C-A1FC41072C3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5800" y="1121090"/>
            <a:ext cx="6056958" cy="35829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6084" name="Picture 4" descr="ZnSe-39 AFM (1)">
            <a:extLst>
              <a:ext uri="{FF2B5EF4-FFF2-40B4-BE49-F238E27FC236}">
                <a16:creationId xmlns:a16="http://schemas.microsoft.com/office/drawing/2014/main" id="{BCED16E8-773C-4300-95BD-43EFDB75CE1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205664" y="822960"/>
            <a:ext cx="2953780" cy="49377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085" name="Rectangle 5">
            <a:extLst>
              <a:ext uri="{FF2B5EF4-FFF2-40B4-BE49-F238E27FC236}">
                <a16:creationId xmlns:a16="http://schemas.microsoft.com/office/drawing/2014/main" id="{AFA3B542-DD2F-4E57-8A96-56560471706A}"/>
              </a:ext>
            </a:extLst>
          </p:cNvPr>
          <p:cNvSpPr>
            <a:spLocks noChangeArrowheads="1"/>
          </p:cNvSpPr>
          <p:nvPr/>
        </p:nvSpPr>
        <p:spPr bwMode="auto">
          <a:xfrm>
            <a:off x="467360" y="4900930"/>
            <a:ext cx="6050280" cy="120032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t>Growth mechanism of island mode with nucleation of islands in the order of 10 nm in height and 10 </a:t>
            </a:r>
            <a:r>
              <a:rPr lang="en-US" altLang="en-US" sz="2400" dirty="0">
                <a:latin typeface="Symbol" panose="05050102010706020507" pitchFamily="18" charset="2"/>
              </a:rPr>
              <a:t>m</a:t>
            </a:r>
            <a:r>
              <a:rPr lang="en-US" altLang="en-US" sz="2400" dirty="0"/>
              <a:t>m in diameter. </a:t>
            </a:r>
          </a:p>
        </p:txBody>
      </p:sp>
      <p:sp>
        <p:nvSpPr>
          <p:cNvPr id="46086" name="TextBox 6">
            <a:extLst>
              <a:ext uri="{FF2B5EF4-FFF2-40B4-BE49-F238E27FC236}">
                <a16:creationId xmlns:a16="http://schemas.microsoft.com/office/drawing/2014/main" id="{FC8B26D3-AAFD-4FA7-BB40-8E84A53A589D}"/>
              </a:ext>
            </a:extLst>
          </p:cNvPr>
          <p:cNvSpPr txBox="1">
            <a:spLocks noChangeArrowheads="1"/>
          </p:cNvSpPr>
          <p:nvPr/>
        </p:nvSpPr>
        <p:spPr bwMode="auto">
          <a:xfrm>
            <a:off x="2548890" y="670561"/>
            <a:ext cx="22267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b="1" dirty="0"/>
              <a:t>Vertical growth</a:t>
            </a:r>
          </a:p>
        </p:txBody>
      </p:sp>
      <p:sp>
        <p:nvSpPr>
          <p:cNvPr id="46087" name="TextBox 7">
            <a:extLst>
              <a:ext uri="{FF2B5EF4-FFF2-40B4-BE49-F238E27FC236}">
                <a16:creationId xmlns:a16="http://schemas.microsoft.com/office/drawing/2014/main" id="{75E966C7-86D8-4F1F-A567-08D011150EA2}"/>
              </a:ext>
            </a:extLst>
          </p:cNvPr>
          <p:cNvSpPr txBox="1">
            <a:spLocks noChangeArrowheads="1"/>
          </p:cNvSpPr>
          <p:nvPr/>
        </p:nvSpPr>
        <p:spPr bwMode="auto">
          <a:xfrm>
            <a:off x="7305676" y="381001"/>
            <a:ext cx="2614049"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b="1" dirty="0"/>
              <a:t>Horizontal growth</a:t>
            </a:r>
          </a:p>
        </p:txBody>
      </p:sp>
      <p:sp>
        <p:nvSpPr>
          <p:cNvPr id="46088" name="Rectangle 8">
            <a:extLst>
              <a:ext uri="{FF2B5EF4-FFF2-40B4-BE49-F238E27FC236}">
                <a16:creationId xmlns:a16="http://schemas.microsoft.com/office/drawing/2014/main" id="{A4BE8E00-E537-45F7-834A-91DE13C87071}"/>
              </a:ext>
            </a:extLst>
          </p:cNvPr>
          <p:cNvSpPr>
            <a:spLocks noChangeArrowheads="1"/>
          </p:cNvSpPr>
          <p:nvPr/>
        </p:nvSpPr>
        <p:spPr bwMode="auto">
          <a:xfrm>
            <a:off x="6934200" y="5657850"/>
            <a:ext cx="5105400"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400" dirty="0"/>
              <a:t>Step mode mechanism consists of (110) terraces of 10 </a:t>
            </a:r>
            <a:r>
              <a:rPr lang="en-US" altLang="en-US" sz="2400" dirty="0">
                <a:latin typeface="Symbol" panose="05050102010706020507" pitchFamily="18" charset="2"/>
              </a:rPr>
              <a:t>m</a:t>
            </a:r>
            <a:r>
              <a:rPr lang="en-US" altLang="en-US" sz="2400" dirty="0"/>
              <a:t>m with numerous steps of 10 nm height between the terraces. </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F0C9FB73-437B-4768-AEDE-58C60704F509}"/>
              </a:ext>
            </a:extLst>
          </p:cNvPr>
          <p:cNvSpPr txBox="1"/>
          <p:nvPr/>
        </p:nvSpPr>
        <p:spPr>
          <a:xfrm>
            <a:off x="360680" y="433866"/>
            <a:ext cx="11470640" cy="2246769"/>
          </a:xfrm>
          <a:prstGeom prst="rect">
            <a:avLst/>
          </a:prstGeom>
          <a:noFill/>
        </p:spPr>
        <p:txBody>
          <a:bodyPr wrap="square">
            <a:spAutoFit/>
          </a:bodyPr>
          <a:lstStyle/>
          <a:p>
            <a:pPr marL="342900" marR="0" indent="-342900">
              <a:spcBef>
                <a:spcPts val="0"/>
              </a:spcBef>
              <a:spcAft>
                <a:spcPts val="0"/>
              </a:spcAft>
              <a:buFont typeface="Arial" panose="020B0604020202020204" pitchFamily="34" charset="0"/>
              <a:buChar char="•"/>
            </a:pPr>
            <a:r>
              <a:rPr lang="en-US" sz="2000" dirty="0">
                <a:effectLst/>
                <a:latin typeface="Times New Roman" panose="02020603050405020304" pitchFamily="18" charset="0"/>
                <a:ea typeface="TimesNewRomanPSMT"/>
              </a:rPr>
              <a:t>A growing surface contains the structures of terraces (T), steps (S) and kinks (K). </a:t>
            </a:r>
          </a:p>
          <a:p>
            <a:pPr marL="342900" marR="0" indent="-342900">
              <a:spcBef>
                <a:spcPts val="0"/>
              </a:spcBef>
              <a:spcAft>
                <a:spcPts val="0"/>
              </a:spcAft>
              <a:buFont typeface="Arial" panose="020B0604020202020204" pitchFamily="34" charset="0"/>
              <a:buChar char="•"/>
            </a:pPr>
            <a:r>
              <a:rPr lang="en-US" sz="2000" dirty="0">
                <a:effectLst/>
                <a:latin typeface="Times New Roman" panose="02020603050405020304" pitchFamily="18" charset="0"/>
                <a:ea typeface="TimesNewRomanPSMT"/>
              </a:rPr>
              <a:t>Zn and Se</a:t>
            </a:r>
            <a:r>
              <a:rPr lang="en-US" sz="2000" baseline="-25000" dirty="0">
                <a:effectLst/>
                <a:latin typeface="Times New Roman" panose="02020603050405020304" pitchFamily="18" charset="0"/>
                <a:ea typeface="TimesNewRomanPSMT"/>
              </a:rPr>
              <a:t>2</a:t>
            </a:r>
            <a:r>
              <a:rPr lang="en-US" sz="2000" dirty="0">
                <a:effectLst/>
                <a:latin typeface="Times New Roman" panose="02020603050405020304" pitchFamily="18" charset="0"/>
                <a:ea typeface="TimesNewRomanPSMT"/>
              </a:rPr>
              <a:t> species reach surface to form </a:t>
            </a:r>
            <a:r>
              <a:rPr lang="en-US" sz="2000" dirty="0">
                <a:effectLst/>
                <a:latin typeface="Times-Roman"/>
                <a:ea typeface="Times New Roman" panose="02020603050405020304" pitchFamily="18" charset="0"/>
                <a:cs typeface="Times-Roman"/>
              </a:rPr>
              <a:t>adsorbed atoms (adatoms) which migrate on the surface. </a:t>
            </a:r>
          </a:p>
          <a:p>
            <a:pPr marL="342900" marR="0" indent="-342900">
              <a:spcBef>
                <a:spcPts val="0"/>
              </a:spcBef>
              <a:spcAft>
                <a:spcPts val="0"/>
              </a:spcAft>
              <a:buFont typeface="Arial" panose="020B0604020202020204" pitchFamily="34" charset="0"/>
              <a:buChar char="•"/>
            </a:pPr>
            <a:r>
              <a:rPr lang="en-US" sz="2000" dirty="0">
                <a:effectLst/>
                <a:latin typeface="Times-Roman"/>
                <a:ea typeface="Times New Roman" panose="02020603050405020304" pitchFamily="18" charset="0"/>
                <a:cs typeface="Times-Roman"/>
              </a:rPr>
              <a:t>A</a:t>
            </a:r>
            <a:r>
              <a:rPr lang="en-US" sz="2000" dirty="0">
                <a:effectLst/>
                <a:latin typeface="Times New Roman" panose="02020603050405020304" pitchFamily="18" charset="0"/>
                <a:ea typeface="Times New Roman" panose="02020603050405020304" pitchFamily="18" charset="0"/>
              </a:rPr>
              <a:t> kink, K, makes an energy favorable site for the formation and attachment of adatom.</a:t>
            </a:r>
          </a:p>
          <a:p>
            <a:pPr marL="342900" marR="0" indent="-342900">
              <a:spcBef>
                <a:spcPts val="0"/>
              </a:spcBef>
              <a:spcAft>
                <a:spcPts val="0"/>
              </a:spcAft>
              <a:buFont typeface="Arial" panose="020B0604020202020204" pitchFamily="34" charset="0"/>
              <a:buChar char="•"/>
            </a:pPr>
            <a:r>
              <a:rPr lang="en-US" sz="2000" dirty="0">
                <a:effectLst/>
                <a:latin typeface="Times New Roman" panose="02020603050405020304" pitchFamily="18" charset="0"/>
                <a:ea typeface="Times New Roman" panose="02020603050405020304" pitchFamily="18" charset="0"/>
              </a:rPr>
              <a:t>As kink filled to the edge of the surface, one step, S, is grown and the terrace extends one step to the right. </a:t>
            </a:r>
          </a:p>
          <a:p>
            <a:pPr marL="342900" marR="0" indent="-342900">
              <a:spcBef>
                <a:spcPts val="0"/>
              </a:spcBef>
              <a:spcAft>
                <a:spcPts val="0"/>
              </a:spcAft>
              <a:buFont typeface="Arial" panose="020B0604020202020204" pitchFamily="34" charset="0"/>
              <a:buChar char="•"/>
            </a:pPr>
            <a:r>
              <a:rPr lang="en-US" sz="2000" dirty="0">
                <a:effectLst/>
                <a:latin typeface="Times New Roman" panose="02020603050405020304" pitchFamily="18" charset="0"/>
                <a:ea typeface="Times New Roman" panose="02020603050405020304" pitchFamily="18" charset="0"/>
              </a:rPr>
              <a:t>When the terrace, T, fills up the whole growing surface, the crystal grows upward by the step height. </a:t>
            </a:r>
          </a:p>
          <a:p>
            <a:pPr marL="342900" marR="0" indent="-342900">
              <a:spcBef>
                <a:spcPts val="0"/>
              </a:spcBef>
              <a:spcAft>
                <a:spcPts val="0"/>
              </a:spcAft>
              <a:buFont typeface="Arial" panose="020B0604020202020204" pitchFamily="34" charset="0"/>
              <a:buChar char="•"/>
            </a:pPr>
            <a:r>
              <a:rPr lang="en-US" sz="2000" dirty="0">
                <a:effectLst/>
                <a:latin typeface="Times New Roman" panose="02020603050405020304" pitchFamily="18" charset="0"/>
                <a:ea typeface="Times New Roman" panose="02020603050405020304" pitchFamily="18" charset="0"/>
              </a:rPr>
              <a:t>Growth velocity </a:t>
            </a:r>
            <a:r>
              <a:rPr lang="en-US" sz="2000" i="1" dirty="0">
                <a:effectLst/>
                <a:latin typeface="Times New Roman" panose="02020603050405020304" pitchFamily="18" charset="0"/>
                <a:ea typeface="Times New Roman" panose="02020603050405020304" pitchFamily="18" charset="0"/>
              </a:rPr>
              <a:t>R = dv/l </a:t>
            </a:r>
            <a:r>
              <a:rPr lang="en-US" sz="2000" dirty="0">
                <a:effectLst/>
                <a:latin typeface="Times New Roman" panose="02020603050405020304" pitchFamily="18" charset="0"/>
                <a:ea typeface="Times New Roman" panose="02020603050405020304" pitchFamily="18" charset="0"/>
              </a:rPr>
              <a:t>where d: step height; </a:t>
            </a:r>
            <a:r>
              <a:rPr lang="en-US" sz="2000" i="1" dirty="0">
                <a:effectLst/>
                <a:latin typeface="Times New Roman" panose="02020603050405020304" pitchFamily="18" charset="0"/>
                <a:ea typeface="Times New Roman" panose="02020603050405020304" pitchFamily="18" charset="0"/>
              </a:rPr>
              <a:t>l</a:t>
            </a:r>
            <a:r>
              <a:rPr lang="en-US" sz="2000" dirty="0">
                <a:effectLst/>
                <a:latin typeface="Times New Roman" panose="02020603050405020304" pitchFamily="18" charset="0"/>
                <a:ea typeface="Times New Roman" panose="02020603050405020304" pitchFamily="18" charset="0"/>
              </a:rPr>
              <a:t>: distance between steps; </a:t>
            </a:r>
            <a:r>
              <a:rPr lang="en-US" sz="2000" i="1" dirty="0">
                <a:effectLst/>
                <a:latin typeface="Times New Roman" panose="02020603050405020304" pitchFamily="18" charset="0"/>
                <a:ea typeface="Times New Roman" panose="02020603050405020304" pitchFamily="18" charset="0"/>
              </a:rPr>
              <a:t>v:</a:t>
            </a:r>
            <a:r>
              <a:rPr lang="en-US" sz="2000" dirty="0">
                <a:effectLst/>
                <a:latin typeface="Times New Roman" panose="02020603050405020304" pitchFamily="18" charset="0"/>
                <a:ea typeface="Times New Roman" panose="02020603050405020304" pitchFamily="18" charset="0"/>
              </a:rPr>
              <a:t> growth velocity of the step. </a:t>
            </a:r>
          </a:p>
          <a:p>
            <a:pPr marL="342900" marR="0" indent="-342900">
              <a:spcBef>
                <a:spcPts val="0"/>
              </a:spcBef>
              <a:spcAft>
                <a:spcPts val="0"/>
              </a:spcAft>
              <a:buFont typeface="Arial" panose="020B0604020202020204" pitchFamily="34" charset="0"/>
              <a:buChar char="•"/>
            </a:pPr>
            <a:r>
              <a:rPr lang="en-US" sz="2000" dirty="0">
                <a:effectLst/>
                <a:latin typeface="Times New Roman" panose="02020603050405020304" pitchFamily="18" charset="0"/>
                <a:ea typeface="Times New Roman" panose="02020603050405020304" pitchFamily="18" charset="0"/>
              </a:rPr>
              <a:t>From typical experimental values: </a:t>
            </a:r>
            <a:r>
              <a:rPr lang="en-US" sz="2000" i="1" dirty="0">
                <a:effectLst/>
                <a:latin typeface="Times New Roman" panose="02020603050405020304" pitchFamily="18" charset="0"/>
                <a:ea typeface="Times New Roman" panose="02020603050405020304" pitchFamily="18" charset="0"/>
              </a:rPr>
              <a:t>R:</a:t>
            </a:r>
            <a:r>
              <a:rPr lang="en-US" sz="2000" dirty="0">
                <a:effectLst/>
                <a:latin typeface="Times New Roman" panose="02020603050405020304" pitchFamily="18" charset="0"/>
                <a:ea typeface="Times New Roman" panose="02020603050405020304" pitchFamily="18" charset="0"/>
              </a:rPr>
              <a:t> 3-5 mm/day, </a:t>
            </a:r>
            <a:r>
              <a:rPr lang="en-US" sz="2000" i="1" dirty="0">
                <a:effectLst/>
                <a:latin typeface="Times New Roman" panose="02020603050405020304" pitchFamily="18" charset="0"/>
                <a:ea typeface="Times New Roman" panose="02020603050405020304" pitchFamily="18" charset="0"/>
              </a:rPr>
              <a:t>d</a:t>
            </a:r>
            <a:r>
              <a:rPr lang="en-US" sz="2000" dirty="0">
                <a:effectLst/>
                <a:latin typeface="Times New Roman" panose="02020603050405020304" pitchFamily="18" charset="0"/>
                <a:ea typeface="Times New Roman" panose="02020603050405020304" pitchFamily="18" charset="0"/>
              </a:rPr>
              <a:t> = 10 nm, </a:t>
            </a:r>
            <a:r>
              <a:rPr lang="en-US" sz="2000" i="1" dirty="0">
                <a:effectLst/>
                <a:latin typeface="Times New Roman" panose="02020603050405020304" pitchFamily="18" charset="0"/>
                <a:ea typeface="Times New Roman" panose="02020603050405020304" pitchFamily="18" charset="0"/>
              </a:rPr>
              <a:t>l</a:t>
            </a:r>
            <a:r>
              <a:rPr lang="en-US" sz="2000" dirty="0">
                <a:effectLst/>
                <a:latin typeface="Times New Roman" panose="02020603050405020304" pitchFamily="18" charset="0"/>
                <a:ea typeface="Times New Roman" panose="02020603050405020304" pitchFamily="18" charset="0"/>
              </a:rPr>
              <a:t> = 10 mm, </a:t>
            </a:r>
            <a:r>
              <a:rPr lang="en-US" sz="2000" i="1" dirty="0">
                <a:effectLst/>
                <a:latin typeface="Times New Roman" panose="02020603050405020304" pitchFamily="18" charset="0"/>
                <a:ea typeface="Times New Roman" panose="02020603050405020304" pitchFamily="18" charset="0"/>
              </a:rPr>
              <a:t>v</a:t>
            </a:r>
            <a:r>
              <a:rPr lang="en-US" sz="2000" dirty="0">
                <a:effectLst/>
                <a:latin typeface="Times New Roman" panose="02020603050405020304" pitchFamily="18" charset="0"/>
                <a:ea typeface="Times New Roman" panose="02020603050405020304" pitchFamily="18" charset="0"/>
              </a:rPr>
              <a:t> is estimated to be 50 </a:t>
            </a:r>
            <a:r>
              <a:rPr lang="en-US" sz="2000" dirty="0">
                <a:effectLst/>
                <a:latin typeface="Symbol" panose="05050102010706020507" pitchFamily="18" charset="2"/>
                <a:ea typeface="Times New Roman" panose="02020603050405020304" pitchFamily="18" charset="0"/>
              </a:rPr>
              <a:t>m</a:t>
            </a:r>
            <a:r>
              <a:rPr lang="en-US" sz="2000" dirty="0">
                <a:effectLst/>
                <a:latin typeface="Times New Roman" panose="02020603050405020304" pitchFamily="18" charset="0"/>
                <a:ea typeface="Times New Roman" panose="02020603050405020304" pitchFamily="18" charset="0"/>
              </a:rPr>
              <a:t>m/s. </a:t>
            </a:r>
          </a:p>
        </p:txBody>
      </p:sp>
      <p:pic>
        <p:nvPicPr>
          <p:cNvPr id="11" name="Picture 10" descr="ZnSe terrace (II)">
            <a:extLst>
              <a:ext uri="{FF2B5EF4-FFF2-40B4-BE49-F238E27FC236}">
                <a16:creationId xmlns:a16="http://schemas.microsoft.com/office/drawing/2014/main" id="{FCE22FE7-2BA6-464C-91CC-2F329A69FB12}"/>
              </a:ext>
            </a:extLst>
          </p:cNvPr>
          <p:cNvPicPr/>
          <p:nvPr/>
        </p:nvPicPr>
        <p:blipFill>
          <a:blip r:embed="rId2" cstate="print"/>
          <a:srcRect/>
          <a:stretch>
            <a:fillRect/>
          </a:stretch>
        </p:blipFill>
        <p:spPr bwMode="auto">
          <a:xfrm>
            <a:off x="777874" y="3398758"/>
            <a:ext cx="4119245" cy="2687003"/>
          </a:xfrm>
          <a:prstGeom prst="rect">
            <a:avLst/>
          </a:prstGeom>
          <a:noFill/>
          <a:ln w="9525">
            <a:noFill/>
            <a:miter lim="800000"/>
            <a:headEnd/>
            <a:tailEnd/>
          </a:ln>
        </p:spPr>
      </p:pic>
      <p:pic>
        <p:nvPicPr>
          <p:cNvPr id="12" name="Picture 11" descr="step velocity (ii)">
            <a:extLst>
              <a:ext uri="{FF2B5EF4-FFF2-40B4-BE49-F238E27FC236}">
                <a16:creationId xmlns:a16="http://schemas.microsoft.com/office/drawing/2014/main" id="{17B6D4D5-00D4-4D72-ACB2-2908F4C60D6D}"/>
              </a:ext>
            </a:extLst>
          </p:cNvPr>
          <p:cNvPicPr/>
          <p:nvPr/>
        </p:nvPicPr>
        <p:blipFill>
          <a:blip r:embed="rId3" cstate="print"/>
          <a:srcRect/>
          <a:stretch>
            <a:fillRect/>
          </a:stretch>
        </p:blipFill>
        <p:spPr bwMode="auto">
          <a:xfrm>
            <a:off x="5511802" y="3398758"/>
            <a:ext cx="6202678" cy="2798841"/>
          </a:xfrm>
          <a:prstGeom prst="rect">
            <a:avLst/>
          </a:prstGeom>
          <a:noFill/>
          <a:ln w="9525">
            <a:noFill/>
            <a:miter lim="800000"/>
            <a:headEnd/>
            <a:tailEnd/>
          </a:ln>
        </p:spPr>
      </p:pic>
      <p:sp>
        <p:nvSpPr>
          <p:cNvPr id="14" name="TextBox 13">
            <a:extLst>
              <a:ext uri="{FF2B5EF4-FFF2-40B4-BE49-F238E27FC236}">
                <a16:creationId xmlns:a16="http://schemas.microsoft.com/office/drawing/2014/main" id="{4BAD0258-CF65-43CE-8BEB-D31C6ABEA3A5}"/>
              </a:ext>
            </a:extLst>
          </p:cNvPr>
          <p:cNvSpPr txBox="1"/>
          <p:nvPr/>
        </p:nvSpPr>
        <p:spPr>
          <a:xfrm>
            <a:off x="5565141" y="6197599"/>
            <a:ext cx="6096000" cy="646331"/>
          </a:xfrm>
          <a:prstGeom prst="rect">
            <a:avLst/>
          </a:prstGeom>
          <a:noFill/>
        </p:spPr>
        <p:txBody>
          <a:bodyPr wrap="square">
            <a:spAutoFit/>
          </a:bodyPr>
          <a:lstStyle/>
          <a:p>
            <a:pPr marL="0" marR="0" indent="0" algn="ctr">
              <a:spcBef>
                <a:spcPts val="1200"/>
              </a:spcBef>
              <a:spcAft>
                <a:spcPts val="600"/>
              </a:spcAft>
              <a:tabLst>
                <a:tab pos="548640" algn="l"/>
                <a:tab pos="457200" algn="l"/>
              </a:tabLst>
            </a:pPr>
            <a:r>
              <a:rPr lang="en-US" sz="1800" b="1" dirty="0">
                <a:effectLst/>
                <a:latin typeface="Times New Roman" panose="02020603050405020304" pitchFamily="18" charset="0"/>
              </a:rPr>
              <a:t>Schematics of the step growth mechanism on a growing surface with terrace (T), kink (K) and step (S).</a:t>
            </a:r>
          </a:p>
        </p:txBody>
      </p:sp>
      <p:sp>
        <p:nvSpPr>
          <p:cNvPr id="10" name="TextBox 9">
            <a:extLst>
              <a:ext uri="{FF2B5EF4-FFF2-40B4-BE49-F238E27FC236}">
                <a16:creationId xmlns:a16="http://schemas.microsoft.com/office/drawing/2014/main" id="{2AA3DC69-8AA8-4B74-AC51-CE1BF9994C2E}"/>
              </a:ext>
            </a:extLst>
          </p:cNvPr>
          <p:cNvSpPr txBox="1"/>
          <p:nvPr/>
        </p:nvSpPr>
        <p:spPr>
          <a:xfrm>
            <a:off x="380204" y="6188331"/>
            <a:ext cx="5131598" cy="461665"/>
          </a:xfrm>
          <a:prstGeom prst="rect">
            <a:avLst/>
          </a:prstGeom>
          <a:noFill/>
        </p:spPr>
        <p:txBody>
          <a:bodyPr wrap="none" rtlCol="0">
            <a:spAutoFit/>
          </a:bodyPr>
          <a:lstStyle/>
          <a:p>
            <a:r>
              <a:rPr lang="en-US" sz="2400" b="1" dirty="0">
                <a:latin typeface="Times New Roman" panose="02020603050405020304" pitchFamily="18" charset="0"/>
                <a:cs typeface="Times New Roman" panose="02020603050405020304" pitchFamily="18" charset="0"/>
              </a:rPr>
              <a:t>SEM micrograph of as-grown surface</a:t>
            </a:r>
          </a:p>
        </p:txBody>
      </p:sp>
      <p:sp>
        <p:nvSpPr>
          <p:cNvPr id="13" name="TextBox 12">
            <a:extLst>
              <a:ext uri="{FF2B5EF4-FFF2-40B4-BE49-F238E27FC236}">
                <a16:creationId xmlns:a16="http://schemas.microsoft.com/office/drawing/2014/main" id="{A1197466-4612-4070-A0DF-BE5193AB15E7}"/>
              </a:ext>
            </a:extLst>
          </p:cNvPr>
          <p:cNvSpPr txBox="1"/>
          <p:nvPr/>
        </p:nvSpPr>
        <p:spPr>
          <a:xfrm>
            <a:off x="3933100" y="-102451"/>
            <a:ext cx="4325800" cy="584775"/>
          </a:xfrm>
          <a:prstGeom prst="rect">
            <a:avLst/>
          </a:prstGeom>
          <a:noFill/>
        </p:spPr>
        <p:txBody>
          <a:bodyPr wrap="none" rtlCol="0">
            <a:spAutoFit/>
          </a:bodyPr>
          <a:lstStyle/>
          <a:p>
            <a:r>
              <a:rPr lang="en-US" sz="3200" b="1" dirty="0">
                <a:solidFill>
                  <a:schemeClr val="accent1"/>
                </a:solidFill>
                <a:latin typeface="Times New Roman" panose="02020603050405020304" pitchFamily="18" charset="0"/>
                <a:cs typeface="Times New Roman" panose="02020603050405020304" pitchFamily="18" charset="0"/>
              </a:rPr>
              <a:t>Kinetics of step growth</a:t>
            </a:r>
          </a:p>
        </p:txBody>
      </p:sp>
    </p:spTree>
    <p:extLst>
      <p:ext uri="{BB962C8B-B14F-4D97-AF65-F5344CB8AC3E}">
        <p14:creationId xmlns:p14="http://schemas.microsoft.com/office/powerpoint/2010/main" val="35809745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4" descr="ZnSe-43H">
            <a:extLst>
              <a:ext uri="{FF2B5EF4-FFF2-40B4-BE49-F238E27FC236}">
                <a16:creationId xmlns:a16="http://schemas.microsoft.com/office/drawing/2014/main" id="{8BF751F8-D0C8-4E1A-A162-327EAC68F7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9279" y="484691"/>
            <a:ext cx="6248351" cy="5513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itle 1">
            <a:extLst>
              <a:ext uri="{FF2B5EF4-FFF2-40B4-BE49-F238E27FC236}">
                <a16:creationId xmlns:a16="http://schemas.microsoft.com/office/drawing/2014/main" id="{8FE82603-88D2-4CDD-948F-3B35A43377B2}"/>
              </a:ext>
            </a:extLst>
          </p:cNvPr>
          <p:cNvSpPr>
            <a:spLocks noGrp="1"/>
          </p:cNvSpPr>
          <p:nvPr>
            <p:ph type="title"/>
          </p:nvPr>
        </p:nvSpPr>
        <p:spPr>
          <a:xfrm>
            <a:off x="3560763" y="0"/>
            <a:ext cx="5181600" cy="685800"/>
          </a:xfrm>
        </p:spPr>
        <p:txBody>
          <a:bodyPr/>
          <a:lstStyle/>
          <a:p>
            <a:r>
              <a:rPr lang="en-US" altLang="en-US" sz="3200" b="1" dirty="0">
                <a:solidFill>
                  <a:schemeClr val="accent1"/>
                </a:solidFill>
                <a:latin typeface="Times New Roman" panose="02020603050405020304" pitchFamily="18" charset="0"/>
                <a:cs typeface="Times New Roman" panose="02020603050405020304" pitchFamily="18" charset="0"/>
              </a:rPr>
              <a:t>SWBXT on </a:t>
            </a:r>
            <a:r>
              <a:rPr lang="en-US" altLang="en-US" sz="3200" b="1" dirty="0" err="1">
                <a:solidFill>
                  <a:schemeClr val="accent1"/>
                </a:solidFill>
                <a:latin typeface="Times New Roman" panose="02020603050405020304" pitchFamily="18" charset="0"/>
                <a:cs typeface="Times New Roman" panose="02020603050405020304" pitchFamily="18" charset="0"/>
              </a:rPr>
              <a:t>ZnSe</a:t>
            </a:r>
            <a:r>
              <a:rPr lang="en-US" altLang="en-US" sz="3200" b="1" dirty="0">
                <a:solidFill>
                  <a:schemeClr val="accent1"/>
                </a:solidFill>
                <a:latin typeface="Times New Roman" panose="02020603050405020304" pitchFamily="18" charset="0"/>
                <a:cs typeface="Times New Roman" panose="02020603050405020304" pitchFamily="18" charset="0"/>
              </a:rPr>
              <a:t> crystals</a:t>
            </a:r>
          </a:p>
        </p:txBody>
      </p:sp>
      <p:pic>
        <p:nvPicPr>
          <p:cNvPr id="50180" name="Picture 3" descr="ZnSe-15H(A)">
            <a:extLst>
              <a:ext uri="{FF2B5EF4-FFF2-40B4-BE49-F238E27FC236}">
                <a16:creationId xmlns:a16="http://schemas.microsoft.com/office/drawing/2014/main" id="{C147C571-C0FB-4FEE-B012-51E877123E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582749"/>
            <a:ext cx="4348480" cy="5513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Box 5">
            <a:extLst>
              <a:ext uri="{FF2B5EF4-FFF2-40B4-BE49-F238E27FC236}">
                <a16:creationId xmlns:a16="http://schemas.microsoft.com/office/drawing/2014/main" id="{EEA3E581-1D92-4FED-A4EE-4E74B09BA7C4}"/>
              </a:ext>
            </a:extLst>
          </p:cNvPr>
          <p:cNvSpPr txBox="1">
            <a:spLocks noChangeArrowheads="1"/>
          </p:cNvSpPr>
          <p:nvPr/>
        </p:nvSpPr>
        <p:spPr bwMode="auto">
          <a:xfrm>
            <a:off x="891064" y="6019304"/>
            <a:ext cx="502380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b="1" dirty="0"/>
              <a:t>Transmission images show twin lamellae and distortion caused by wall-wetting</a:t>
            </a:r>
          </a:p>
        </p:txBody>
      </p:sp>
      <p:sp>
        <p:nvSpPr>
          <p:cNvPr id="50182" name="TextBox 6">
            <a:extLst>
              <a:ext uri="{FF2B5EF4-FFF2-40B4-BE49-F238E27FC236}">
                <a16:creationId xmlns:a16="http://schemas.microsoft.com/office/drawing/2014/main" id="{CF170C08-D29F-4905-912D-E1F0F1A86627}"/>
              </a:ext>
            </a:extLst>
          </p:cNvPr>
          <p:cNvSpPr txBox="1">
            <a:spLocks noChangeArrowheads="1"/>
          </p:cNvSpPr>
          <p:nvPr/>
        </p:nvSpPr>
        <p:spPr bwMode="auto">
          <a:xfrm>
            <a:off x="6990080" y="6096000"/>
            <a:ext cx="479377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b="1" dirty="0"/>
              <a:t>Surface reflection images of 43H show alternate (111) twins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3B7AA-E243-4E4C-85D7-25B439FEB138}"/>
              </a:ext>
            </a:extLst>
          </p:cNvPr>
          <p:cNvSpPr>
            <a:spLocks noGrp="1"/>
          </p:cNvSpPr>
          <p:nvPr>
            <p:ph type="title"/>
          </p:nvPr>
        </p:nvSpPr>
        <p:spPr>
          <a:xfrm>
            <a:off x="787400" y="58569"/>
            <a:ext cx="10855960" cy="864235"/>
          </a:xfrm>
        </p:spPr>
        <p:txBody>
          <a:bodyPr>
            <a:normAutofit/>
          </a:bodyPr>
          <a:lstStyle/>
          <a:p>
            <a:pPr algn="ctr"/>
            <a:r>
              <a:rPr lang="en-US" sz="2800" b="1" dirty="0">
                <a:solidFill>
                  <a:schemeClr val="tx1"/>
                </a:solidFill>
                <a:latin typeface="Times New Roman" panose="02020603050405020304" pitchFamily="18" charset="0"/>
                <a:cs typeface="Times New Roman" panose="02020603050405020304" pitchFamily="18" charset="0"/>
              </a:rPr>
              <a:t>Crystal growths of </a:t>
            </a:r>
            <a:r>
              <a:rPr lang="en-US" sz="2800" b="1" dirty="0">
                <a:solidFill>
                  <a:srgbClr val="0070C0"/>
                </a:solidFill>
                <a:latin typeface="Times New Roman" panose="02020603050405020304" pitchFamily="18" charset="0"/>
                <a:cs typeface="Times New Roman" panose="02020603050405020304" pitchFamily="18" charset="0"/>
              </a:rPr>
              <a:t>zinc selenide (</a:t>
            </a:r>
            <a:r>
              <a:rPr lang="en-US" sz="2800" b="1" dirty="0" err="1">
                <a:solidFill>
                  <a:srgbClr val="0070C0"/>
                </a:solidFill>
                <a:latin typeface="Times New Roman" panose="02020603050405020304" pitchFamily="18" charset="0"/>
                <a:cs typeface="Times New Roman" panose="02020603050405020304" pitchFamily="18" charset="0"/>
              </a:rPr>
              <a:t>ZnSe</a:t>
            </a:r>
            <a:r>
              <a:rPr lang="en-US" sz="2800" b="1" dirty="0">
                <a:solidFill>
                  <a:srgbClr val="0070C0"/>
                </a:solidFill>
                <a:latin typeface="Times New Roman" panose="02020603050405020304" pitchFamily="18" charset="0"/>
                <a:cs typeface="Times New Roman" panose="02020603050405020304" pitchFamily="18" charset="0"/>
              </a:rPr>
              <a:t>)–based ternary compound semiconductors</a:t>
            </a:r>
            <a:r>
              <a:rPr lang="en-US" sz="2800" b="1" dirty="0">
                <a:solidFill>
                  <a:schemeClr val="tx1"/>
                </a:solidFill>
                <a:latin typeface="Times New Roman" panose="02020603050405020304" pitchFamily="18" charset="0"/>
                <a:cs typeface="Times New Roman" panose="02020603050405020304" pitchFamily="18" charset="0"/>
              </a:rPr>
              <a:t> by physical vapor transport </a:t>
            </a:r>
            <a:endParaRPr lang="en-US" sz="2800" dirty="0"/>
          </a:p>
        </p:txBody>
      </p:sp>
      <p:pic>
        <p:nvPicPr>
          <p:cNvPr id="4" name="Picture 5" descr="periodic table.JPG">
            <a:extLst>
              <a:ext uri="{FF2B5EF4-FFF2-40B4-BE49-F238E27FC236}">
                <a16:creationId xmlns:a16="http://schemas.microsoft.com/office/drawing/2014/main" id="{B85D0B7F-EAC2-42E5-9BE3-ACDC1D55E073}"/>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6200" y="1448541"/>
            <a:ext cx="3489976" cy="35330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2">
            <a:extLst>
              <a:ext uri="{FF2B5EF4-FFF2-40B4-BE49-F238E27FC236}">
                <a16:creationId xmlns:a16="http://schemas.microsoft.com/office/drawing/2014/main" id="{3E176D36-3EE6-4A5D-8371-BF22540D0913}"/>
              </a:ext>
            </a:extLst>
          </p:cNvPr>
          <p:cNvSpPr txBox="1">
            <a:spLocks noChangeArrowheads="1"/>
          </p:cNvSpPr>
          <p:nvPr/>
        </p:nvSpPr>
        <p:spPr>
          <a:xfrm>
            <a:off x="3830336" y="1319899"/>
            <a:ext cx="8390984" cy="610501"/>
          </a:xfrm>
          <a:prstGeom prst="rect">
            <a:avLst/>
          </a:prstGeom>
          <a:noFill/>
          <a:ln/>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en-US" sz="2300" b="1" dirty="0">
                <a:solidFill>
                  <a:srgbClr val="0070C0"/>
                </a:solidFill>
                <a:latin typeface="Times New Roman" panose="02020603050405020304" pitchFamily="18" charset="0"/>
                <a:cs typeface="Times New Roman" panose="02020603050405020304" pitchFamily="18" charset="0"/>
              </a:rPr>
              <a:t>A list of II-VI compound semiconductors grown by PVT at MSFC</a:t>
            </a:r>
          </a:p>
        </p:txBody>
      </p:sp>
      <p:graphicFrame>
        <p:nvGraphicFramePr>
          <p:cNvPr id="6" name="Table 2">
            <a:extLst>
              <a:ext uri="{FF2B5EF4-FFF2-40B4-BE49-F238E27FC236}">
                <a16:creationId xmlns:a16="http://schemas.microsoft.com/office/drawing/2014/main" id="{7DAD6D46-3018-47A1-943C-97FAD773EBCA}"/>
              </a:ext>
            </a:extLst>
          </p:cNvPr>
          <p:cNvGraphicFramePr>
            <a:graphicFrameLocks noGrp="1"/>
          </p:cNvGraphicFramePr>
          <p:nvPr/>
        </p:nvGraphicFramePr>
        <p:xfrm>
          <a:off x="3768364" y="2001944"/>
          <a:ext cx="8390984" cy="1371600"/>
        </p:xfrm>
        <a:graphic>
          <a:graphicData uri="http://schemas.openxmlformats.org/drawingml/2006/table">
            <a:tbl>
              <a:tblPr firstRow="1" bandRow="1">
                <a:tableStyleId>{5C22544A-7EE6-4342-B048-85BDC9FD1C3A}</a:tableStyleId>
              </a:tblPr>
              <a:tblGrid>
                <a:gridCol w="3289177">
                  <a:extLst>
                    <a:ext uri="{9D8B030D-6E8A-4147-A177-3AD203B41FA5}">
                      <a16:colId xmlns:a16="http://schemas.microsoft.com/office/drawing/2014/main" val="2832381311"/>
                    </a:ext>
                  </a:extLst>
                </a:gridCol>
                <a:gridCol w="993795">
                  <a:extLst>
                    <a:ext uri="{9D8B030D-6E8A-4147-A177-3AD203B41FA5}">
                      <a16:colId xmlns:a16="http://schemas.microsoft.com/office/drawing/2014/main" val="1062970465"/>
                    </a:ext>
                  </a:extLst>
                </a:gridCol>
                <a:gridCol w="1003634">
                  <a:extLst>
                    <a:ext uri="{9D8B030D-6E8A-4147-A177-3AD203B41FA5}">
                      <a16:colId xmlns:a16="http://schemas.microsoft.com/office/drawing/2014/main" val="399769285"/>
                    </a:ext>
                  </a:extLst>
                </a:gridCol>
                <a:gridCol w="954437">
                  <a:extLst>
                    <a:ext uri="{9D8B030D-6E8A-4147-A177-3AD203B41FA5}">
                      <a16:colId xmlns:a16="http://schemas.microsoft.com/office/drawing/2014/main" val="3621152076"/>
                    </a:ext>
                  </a:extLst>
                </a:gridCol>
                <a:gridCol w="1052831">
                  <a:extLst>
                    <a:ext uri="{9D8B030D-6E8A-4147-A177-3AD203B41FA5}">
                      <a16:colId xmlns:a16="http://schemas.microsoft.com/office/drawing/2014/main" val="2828316823"/>
                    </a:ext>
                  </a:extLst>
                </a:gridCol>
                <a:gridCol w="1097110">
                  <a:extLst>
                    <a:ext uri="{9D8B030D-6E8A-4147-A177-3AD203B41FA5}">
                      <a16:colId xmlns:a16="http://schemas.microsoft.com/office/drawing/2014/main" val="716595760"/>
                    </a:ext>
                  </a:extLst>
                </a:gridCol>
              </a:tblGrid>
              <a:tr h="420562">
                <a:tc>
                  <a:txBody>
                    <a:bodyPr/>
                    <a:lstStyle/>
                    <a:p>
                      <a:r>
                        <a:rPr lang="en-US" sz="2400" dirty="0">
                          <a:solidFill>
                            <a:sysClr val="windowText" lastClr="000000"/>
                          </a:solidFill>
                          <a:latin typeface="Times New Roman" panose="02020603050405020304" pitchFamily="18" charset="0"/>
                          <a:cs typeface="Times New Roman" panose="02020603050405020304" pitchFamily="18" charset="0"/>
                        </a:rPr>
                        <a:t>Compounds</a:t>
                      </a:r>
                    </a:p>
                  </a:txBody>
                  <a:tcPr>
                    <a:solidFill>
                      <a:schemeClr val="accent1">
                        <a:lumMod val="40000"/>
                        <a:lumOff val="60000"/>
                      </a:schemeClr>
                    </a:solidFill>
                  </a:tcPr>
                </a:tc>
                <a:tc>
                  <a:txBody>
                    <a:bodyPr/>
                    <a:lstStyle/>
                    <a:p>
                      <a:pPr algn="ctr"/>
                      <a:r>
                        <a:rPr lang="en-US" sz="2400" dirty="0" err="1">
                          <a:solidFill>
                            <a:sysClr val="windowText" lastClr="000000"/>
                          </a:solidFill>
                          <a:latin typeface="Times New Roman" panose="02020603050405020304" pitchFamily="18" charset="0"/>
                          <a:cs typeface="Times New Roman" panose="02020603050405020304" pitchFamily="18" charset="0"/>
                        </a:rPr>
                        <a:t>CdTe</a:t>
                      </a:r>
                      <a:endParaRPr lang="en-US" sz="2400" dirty="0">
                        <a:solidFill>
                          <a:sysClr val="windowText" lastClr="000000"/>
                        </a:solidFill>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a:txBody>
                    <a:bodyPr/>
                    <a:lstStyle/>
                    <a:p>
                      <a:pPr algn="ctr"/>
                      <a:r>
                        <a:rPr lang="en-US" sz="2400" dirty="0" err="1">
                          <a:solidFill>
                            <a:sysClr val="windowText" lastClr="000000"/>
                          </a:solidFill>
                          <a:latin typeface="Times New Roman" panose="02020603050405020304" pitchFamily="18" charset="0"/>
                          <a:cs typeface="Times New Roman" panose="02020603050405020304" pitchFamily="18" charset="0"/>
                        </a:rPr>
                        <a:t>ZnTe</a:t>
                      </a:r>
                      <a:endParaRPr lang="en-US" sz="2400" dirty="0">
                        <a:solidFill>
                          <a:sysClr val="windowText" lastClr="000000"/>
                        </a:solidFill>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a:txBody>
                    <a:bodyPr/>
                    <a:lstStyle/>
                    <a:p>
                      <a:pPr algn="ctr"/>
                      <a:r>
                        <a:rPr lang="en-US" sz="2400" dirty="0" err="1">
                          <a:solidFill>
                            <a:sysClr val="windowText" lastClr="000000"/>
                          </a:solidFill>
                          <a:latin typeface="Times New Roman" panose="02020603050405020304" pitchFamily="18" charset="0"/>
                          <a:cs typeface="Times New Roman" panose="02020603050405020304" pitchFamily="18" charset="0"/>
                        </a:rPr>
                        <a:t>CdS</a:t>
                      </a:r>
                      <a:endParaRPr lang="en-US" sz="2400" dirty="0">
                        <a:solidFill>
                          <a:sysClr val="windowText" lastClr="000000"/>
                        </a:solidFill>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a:txBody>
                    <a:bodyPr/>
                    <a:lstStyle/>
                    <a:p>
                      <a:pPr algn="ctr"/>
                      <a:r>
                        <a:rPr lang="en-US" sz="2400" dirty="0" err="1">
                          <a:solidFill>
                            <a:sysClr val="windowText" lastClr="000000"/>
                          </a:solidFill>
                          <a:latin typeface="Times New Roman" panose="02020603050405020304" pitchFamily="18" charset="0"/>
                          <a:cs typeface="Times New Roman" panose="02020603050405020304" pitchFamily="18" charset="0"/>
                        </a:rPr>
                        <a:t>ZnSe</a:t>
                      </a:r>
                      <a:endParaRPr lang="en-US" sz="2400" dirty="0">
                        <a:solidFill>
                          <a:sysClr val="windowText" lastClr="000000"/>
                        </a:solidFill>
                        <a:latin typeface="Times New Roman" panose="02020603050405020304" pitchFamily="18" charset="0"/>
                        <a:cs typeface="Times New Roman" panose="02020603050405020304" pitchFamily="18" charset="0"/>
                      </a:endParaRPr>
                    </a:p>
                  </a:txBody>
                  <a:tcPr>
                    <a:solidFill>
                      <a:schemeClr val="accent1">
                        <a:lumMod val="40000"/>
                        <a:lumOff val="60000"/>
                      </a:schemeClr>
                    </a:solidFill>
                  </a:tcPr>
                </a:tc>
                <a:tc>
                  <a:txBody>
                    <a:bodyPr/>
                    <a:lstStyle/>
                    <a:p>
                      <a:pPr algn="ctr"/>
                      <a:r>
                        <a:rPr lang="en-US" sz="2400" dirty="0">
                          <a:solidFill>
                            <a:sysClr val="windowText" lastClr="000000"/>
                          </a:solidFill>
                          <a:latin typeface="Times New Roman" panose="02020603050405020304" pitchFamily="18" charset="0"/>
                          <a:cs typeface="Times New Roman" panose="02020603050405020304" pitchFamily="18" charset="0"/>
                        </a:rPr>
                        <a:t>ZnS</a:t>
                      </a:r>
                    </a:p>
                  </a:txBody>
                  <a:tcPr>
                    <a:solidFill>
                      <a:schemeClr val="accent1">
                        <a:lumMod val="40000"/>
                        <a:lumOff val="60000"/>
                      </a:schemeClr>
                    </a:solidFill>
                  </a:tcPr>
                </a:tc>
                <a:extLst>
                  <a:ext uri="{0D108BD9-81ED-4DB2-BD59-A6C34878D82A}">
                    <a16:rowId xmlns:a16="http://schemas.microsoft.com/office/drawing/2014/main" val="1699190428"/>
                  </a:ext>
                </a:extLst>
              </a:tr>
              <a:tr h="420562">
                <a:tc>
                  <a:txBody>
                    <a:bodyPr/>
                    <a:lstStyle/>
                    <a:p>
                      <a:r>
                        <a:rPr lang="en-US" sz="2400" dirty="0">
                          <a:latin typeface="Times New Roman" panose="02020603050405020304" pitchFamily="18" charset="0"/>
                          <a:cs typeface="Times New Roman" panose="02020603050405020304" pitchFamily="18" charset="0"/>
                        </a:rPr>
                        <a:t>Melting point (</a:t>
                      </a:r>
                      <a:r>
                        <a:rPr lang="en-US" sz="2400" baseline="30000" dirty="0" err="1">
                          <a:latin typeface="Times New Roman" panose="02020603050405020304" pitchFamily="18" charset="0"/>
                          <a:cs typeface="Times New Roman" panose="02020603050405020304" pitchFamily="18" charset="0"/>
                        </a:rPr>
                        <a:t>o</a:t>
                      </a:r>
                      <a:r>
                        <a:rPr lang="en-US" sz="2400" dirty="0" err="1">
                          <a:latin typeface="Times New Roman" panose="02020603050405020304" pitchFamily="18" charset="0"/>
                          <a:cs typeface="Times New Roman" panose="02020603050405020304" pitchFamily="18" charset="0"/>
                        </a:rPr>
                        <a:t>C</a:t>
                      </a:r>
                      <a:r>
                        <a:rPr lang="en-US" sz="2400" dirty="0">
                          <a:latin typeface="Times New Roman" panose="02020603050405020304" pitchFamily="18" charset="0"/>
                          <a:cs typeface="Times New Roman" panose="02020603050405020304" pitchFamily="18" charset="0"/>
                        </a:rPr>
                        <a:t>)</a:t>
                      </a:r>
                    </a:p>
                  </a:txBody>
                  <a:tcPr>
                    <a:solidFill>
                      <a:schemeClr val="accent1">
                        <a:lumMod val="40000"/>
                        <a:lumOff val="60000"/>
                      </a:schemeClr>
                    </a:solidFill>
                  </a:tcPr>
                </a:tc>
                <a:tc>
                  <a:txBody>
                    <a:bodyPr/>
                    <a:lstStyle/>
                    <a:p>
                      <a:pPr algn="ctr"/>
                      <a:r>
                        <a:rPr lang="en-US" sz="2400" dirty="0">
                          <a:latin typeface="Times New Roman" panose="02020603050405020304" pitchFamily="18" charset="0"/>
                          <a:cs typeface="Times New Roman" panose="02020603050405020304" pitchFamily="18" charset="0"/>
                        </a:rPr>
                        <a:t>1092</a:t>
                      </a:r>
                    </a:p>
                  </a:txBody>
                  <a:tcPr>
                    <a:solidFill>
                      <a:schemeClr val="accent1">
                        <a:lumMod val="40000"/>
                        <a:lumOff val="60000"/>
                      </a:schemeClr>
                    </a:solidFill>
                  </a:tcPr>
                </a:tc>
                <a:tc>
                  <a:txBody>
                    <a:bodyPr/>
                    <a:lstStyle/>
                    <a:p>
                      <a:pPr algn="ctr"/>
                      <a:r>
                        <a:rPr lang="en-US" sz="2400" dirty="0">
                          <a:latin typeface="Times New Roman" panose="02020603050405020304" pitchFamily="18" charset="0"/>
                          <a:cs typeface="Times New Roman" panose="02020603050405020304" pitchFamily="18" charset="0"/>
                        </a:rPr>
                        <a:t>1292</a:t>
                      </a:r>
                    </a:p>
                  </a:txBody>
                  <a:tcPr>
                    <a:solidFill>
                      <a:schemeClr val="accent1">
                        <a:lumMod val="40000"/>
                        <a:lumOff val="60000"/>
                      </a:schemeClr>
                    </a:solidFill>
                  </a:tcPr>
                </a:tc>
                <a:tc>
                  <a:txBody>
                    <a:bodyPr/>
                    <a:lstStyle/>
                    <a:p>
                      <a:pPr algn="ctr"/>
                      <a:r>
                        <a:rPr lang="en-US" sz="2400" dirty="0">
                          <a:latin typeface="Times New Roman" panose="02020603050405020304" pitchFamily="18" charset="0"/>
                          <a:cs typeface="Times New Roman" panose="02020603050405020304" pitchFamily="18" charset="0"/>
                        </a:rPr>
                        <a:t>1397</a:t>
                      </a:r>
                    </a:p>
                  </a:txBody>
                  <a:tcPr>
                    <a:solidFill>
                      <a:schemeClr val="accent1">
                        <a:lumMod val="40000"/>
                        <a:lumOff val="60000"/>
                      </a:schemeClr>
                    </a:solidFill>
                  </a:tcPr>
                </a:tc>
                <a:tc>
                  <a:txBody>
                    <a:bodyPr/>
                    <a:lstStyle/>
                    <a:p>
                      <a:pPr algn="ctr"/>
                      <a:r>
                        <a:rPr lang="en-US" sz="2400" dirty="0">
                          <a:latin typeface="Times New Roman" panose="02020603050405020304" pitchFamily="18" charset="0"/>
                          <a:cs typeface="Times New Roman" panose="02020603050405020304" pitchFamily="18" charset="0"/>
                        </a:rPr>
                        <a:t>1526</a:t>
                      </a:r>
                    </a:p>
                  </a:txBody>
                  <a:tcPr>
                    <a:solidFill>
                      <a:schemeClr val="accent1">
                        <a:lumMod val="40000"/>
                        <a:lumOff val="60000"/>
                      </a:schemeClr>
                    </a:solidFill>
                  </a:tcPr>
                </a:tc>
                <a:tc>
                  <a:txBody>
                    <a:bodyPr/>
                    <a:lstStyle/>
                    <a:p>
                      <a:pPr algn="ctr"/>
                      <a:r>
                        <a:rPr lang="en-US" sz="2400" dirty="0">
                          <a:latin typeface="Times New Roman" panose="02020603050405020304" pitchFamily="18" charset="0"/>
                          <a:cs typeface="Times New Roman" panose="02020603050405020304" pitchFamily="18" charset="0"/>
                        </a:rPr>
                        <a:t>1718</a:t>
                      </a:r>
                    </a:p>
                  </a:txBody>
                  <a:tcPr>
                    <a:solidFill>
                      <a:schemeClr val="accent1">
                        <a:lumMod val="40000"/>
                        <a:lumOff val="60000"/>
                      </a:schemeClr>
                    </a:solidFill>
                  </a:tcPr>
                </a:tc>
                <a:extLst>
                  <a:ext uri="{0D108BD9-81ED-4DB2-BD59-A6C34878D82A}">
                    <a16:rowId xmlns:a16="http://schemas.microsoft.com/office/drawing/2014/main" val="3850849166"/>
                  </a:ext>
                </a:extLst>
              </a:tr>
              <a:tr h="420562">
                <a:tc>
                  <a:txBody>
                    <a:bodyPr/>
                    <a:lstStyle/>
                    <a:p>
                      <a:r>
                        <a:rPr lang="en-US" sz="2400" dirty="0">
                          <a:latin typeface="Times New Roman" panose="02020603050405020304" pitchFamily="18" charset="0"/>
                          <a:cs typeface="Times New Roman" panose="02020603050405020304" pitchFamily="18" charset="0"/>
                        </a:rPr>
                        <a:t>PVT growth temperature</a:t>
                      </a:r>
                    </a:p>
                  </a:txBody>
                  <a:tcPr>
                    <a:solidFill>
                      <a:schemeClr val="accent1">
                        <a:lumMod val="40000"/>
                        <a:lumOff val="60000"/>
                      </a:schemeClr>
                    </a:solidFill>
                  </a:tcPr>
                </a:tc>
                <a:tc>
                  <a:txBody>
                    <a:bodyPr/>
                    <a:lstStyle/>
                    <a:p>
                      <a:pPr algn="ctr"/>
                      <a:r>
                        <a:rPr lang="en-US" sz="2400" dirty="0">
                          <a:latin typeface="Times New Roman" panose="02020603050405020304" pitchFamily="18" charset="0"/>
                          <a:cs typeface="Times New Roman" panose="02020603050405020304" pitchFamily="18" charset="0"/>
                        </a:rPr>
                        <a:t>850</a:t>
                      </a:r>
                    </a:p>
                  </a:txBody>
                  <a:tcPr>
                    <a:solidFill>
                      <a:schemeClr val="accent1">
                        <a:lumMod val="40000"/>
                        <a:lumOff val="60000"/>
                      </a:schemeClr>
                    </a:solidFill>
                  </a:tcPr>
                </a:tc>
                <a:tc>
                  <a:txBody>
                    <a:bodyPr/>
                    <a:lstStyle/>
                    <a:p>
                      <a:pPr algn="ctr"/>
                      <a:r>
                        <a:rPr lang="en-US" sz="2400" dirty="0">
                          <a:latin typeface="Times New Roman" panose="02020603050405020304" pitchFamily="18" charset="0"/>
                          <a:cs typeface="Times New Roman" panose="02020603050405020304" pitchFamily="18" charset="0"/>
                        </a:rPr>
                        <a:t>1000</a:t>
                      </a:r>
                    </a:p>
                  </a:txBody>
                  <a:tcPr>
                    <a:solidFill>
                      <a:schemeClr val="accent1">
                        <a:lumMod val="40000"/>
                        <a:lumOff val="60000"/>
                      </a:schemeClr>
                    </a:solidFill>
                  </a:tcPr>
                </a:tc>
                <a:tc>
                  <a:txBody>
                    <a:bodyPr/>
                    <a:lstStyle/>
                    <a:p>
                      <a:pPr algn="ctr"/>
                      <a:r>
                        <a:rPr lang="en-US" sz="2400" dirty="0">
                          <a:latin typeface="Times New Roman" panose="02020603050405020304" pitchFamily="18" charset="0"/>
                          <a:cs typeface="Times New Roman" panose="02020603050405020304" pitchFamily="18" charset="0"/>
                        </a:rPr>
                        <a:t>985</a:t>
                      </a:r>
                    </a:p>
                  </a:txBody>
                  <a:tcPr>
                    <a:solidFill>
                      <a:schemeClr val="accent1">
                        <a:lumMod val="40000"/>
                        <a:lumOff val="60000"/>
                      </a:schemeClr>
                    </a:solidFill>
                  </a:tcPr>
                </a:tc>
                <a:tc>
                  <a:txBody>
                    <a:bodyPr/>
                    <a:lstStyle/>
                    <a:p>
                      <a:pPr algn="ctr"/>
                      <a:r>
                        <a:rPr lang="en-US" sz="2400" dirty="0">
                          <a:latin typeface="Times New Roman" panose="02020603050405020304" pitchFamily="18" charset="0"/>
                          <a:cs typeface="Times New Roman" panose="02020603050405020304" pitchFamily="18" charset="0"/>
                        </a:rPr>
                        <a:t>1120</a:t>
                      </a:r>
                    </a:p>
                  </a:txBody>
                  <a:tcPr>
                    <a:solidFill>
                      <a:schemeClr val="accent1">
                        <a:lumMod val="40000"/>
                        <a:lumOff val="60000"/>
                      </a:schemeClr>
                    </a:solidFill>
                  </a:tcPr>
                </a:tc>
                <a:tc>
                  <a:txBody>
                    <a:bodyPr/>
                    <a:lstStyle/>
                    <a:p>
                      <a:pPr algn="ctr"/>
                      <a:r>
                        <a:rPr lang="en-US" sz="2400" dirty="0">
                          <a:latin typeface="Times New Roman" panose="02020603050405020304" pitchFamily="18" charset="0"/>
                          <a:cs typeface="Times New Roman" panose="02020603050405020304" pitchFamily="18" charset="0"/>
                        </a:rPr>
                        <a:t>1150</a:t>
                      </a:r>
                    </a:p>
                  </a:txBody>
                  <a:tcPr>
                    <a:solidFill>
                      <a:schemeClr val="accent1">
                        <a:lumMod val="40000"/>
                        <a:lumOff val="60000"/>
                      </a:schemeClr>
                    </a:solidFill>
                  </a:tcPr>
                </a:tc>
                <a:extLst>
                  <a:ext uri="{0D108BD9-81ED-4DB2-BD59-A6C34878D82A}">
                    <a16:rowId xmlns:a16="http://schemas.microsoft.com/office/drawing/2014/main" val="814319349"/>
                  </a:ext>
                </a:extLst>
              </a:tr>
            </a:tbl>
          </a:graphicData>
        </a:graphic>
      </p:graphicFrame>
      <p:sp>
        <p:nvSpPr>
          <p:cNvPr id="8" name="TextBox 7">
            <a:extLst>
              <a:ext uri="{FF2B5EF4-FFF2-40B4-BE49-F238E27FC236}">
                <a16:creationId xmlns:a16="http://schemas.microsoft.com/office/drawing/2014/main" id="{88D82A9F-B919-4F85-A91C-25C5502BD396}"/>
              </a:ext>
            </a:extLst>
          </p:cNvPr>
          <p:cNvSpPr txBox="1"/>
          <p:nvPr/>
        </p:nvSpPr>
        <p:spPr>
          <a:xfrm>
            <a:off x="3890286" y="3453120"/>
            <a:ext cx="7997782" cy="2677656"/>
          </a:xfrm>
          <a:prstGeom prst="rect">
            <a:avLst/>
          </a:prstGeom>
          <a:noFill/>
        </p:spPr>
        <p:txBody>
          <a:bodyPr wrap="square">
            <a:spAutoFit/>
          </a:bodyPr>
          <a:lstStyle/>
          <a:p>
            <a:pPr>
              <a:buFontTx/>
              <a:buNone/>
              <a:defRPr/>
            </a:pPr>
            <a:r>
              <a:rPr lang="en-US" sz="2400" dirty="0">
                <a:latin typeface="Times New Roman" panose="02020603050405020304" pitchFamily="18" charset="0"/>
                <a:cs typeface="Times New Roman" panose="02020603050405020304" pitchFamily="18" charset="0"/>
              </a:rPr>
              <a:t>Physical Vapor Transport (PVT) process consists of three steps: </a:t>
            </a:r>
          </a:p>
          <a:p>
            <a:pPr marL="914400" indent="-457200">
              <a:buFontTx/>
              <a:buNone/>
              <a:defRPr/>
            </a:pPr>
            <a:r>
              <a:rPr lang="en-US" sz="2400" dirty="0">
                <a:latin typeface="Times New Roman" panose="02020603050405020304" pitchFamily="18" charset="0"/>
                <a:cs typeface="Times New Roman" panose="02020603050405020304" pitchFamily="18" charset="0"/>
              </a:rPr>
              <a:t>(1) vapor species sublime from the source material at higher temperature, </a:t>
            </a:r>
          </a:p>
          <a:p>
            <a:pPr marL="914400" indent="-457200">
              <a:buFontTx/>
              <a:buNone/>
              <a:defRPr/>
            </a:pPr>
            <a:r>
              <a:rPr lang="en-US" sz="2400" dirty="0">
                <a:latin typeface="Times New Roman" panose="02020603050405020304" pitchFamily="18" charset="0"/>
                <a:cs typeface="Times New Roman" panose="02020603050405020304" pitchFamily="18" charset="0"/>
              </a:rPr>
              <a:t>(2) vapor species transport (diffusion/convection) through vapor phase to crystal site at lower temperature,</a:t>
            </a:r>
          </a:p>
          <a:p>
            <a:pPr marL="914400" indent="-457200">
              <a:buFontTx/>
              <a:buNone/>
              <a:defRPr/>
            </a:pPr>
            <a:r>
              <a:rPr lang="en-US" sz="2400" dirty="0">
                <a:latin typeface="Times New Roman" panose="02020603050405020304" pitchFamily="18" charset="0"/>
                <a:cs typeface="Times New Roman" panose="02020603050405020304" pitchFamily="18" charset="0"/>
              </a:rPr>
              <a:t>(3) condensation of vapor species on the crystal surface for its growth.</a:t>
            </a:r>
          </a:p>
        </p:txBody>
      </p:sp>
      <p:sp>
        <p:nvSpPr>
          <p:cNvPr id="9" name="TextBox 8">
            <a:extLst>
              <a:ext uri="{FF2B5EF4-FFF2-40B4-BE49-F238E27FC236}">
                <a16:creationId xmlns:a16="http://schemas.microsoft.com/office/drawing/2014/main" id="{614DADF5-5E62-4DC2-A464-15F5C655EB7D}"/>
              </a:ext>
            </a:extLst>
          </p:cNvPr>
          <p:cNvSpPr txBox="1"/>
          <p:nvPr/>
        </p:nvSpPr>
        <p:spPr>
          <a:xfrm>
            <a:off x="574040" y="6260187"/>
            <a:ext cx="11282680" cy="523220"/>
          </a:xfrm>
          <a:prstGeom prst="rect">
            <a:avLst/>
          </a:prstGeom>
          <a:noFill/>
        </p:spPr>
        <p:txBody>
          <a:bodyPr wrap="square">
            <a:spAutoFit/>
          </a:bodyPr>
          <a:lstStyle/>
          <a:p>
            <a:r>
              <a:rPr lang="en-US" altLang="en-US" sz="2800" dirty="0">
                <a:latin typeface="Times New Roman" panose="02020603050405020304" pitchFamily="18" charset="0"/>
              </a:rPr>
              <a:t>Main disadvantage of PVT process: </a:t>
            </a:r>
            <a:r>
              <a:rPr lang="en-US" altLang="en-US" sz="2800" b="1" dirty="0">
                <a:latin typeface="Times New Roman" panose="02020603050405020304" pitchFamily="18" charset="0"/>
              </a:rPr>
              <a:t>Growth rates are low and inconsistent.</a:t>
            </a:r>
            <a:endParaRPr lang="en-US" sz="2800" dirty="0">
              <a:solidFill>
                <a:srgbClr val="333333"/>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64894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Title 1">
            <a:extLst>
              <a:ext uri="{FF2B5EF4-FFF2-40B4-BE49-F238E27FC236}">
                <a16:creationId xmlns:a16="http://schemas.microsoft.com/office/drawing/2014/main" id="{0A21F4AB-FEDB-43B4-B629-664FC8FCCAED}"/>
              </a:ext>
            </a:extLst>
          </p:cNvPr>
          <p:cNvSpPr>
            <a:spLocks noGrp="1"/>
          </p:cNvSpPr>
          <p:nvPr>
            <p:ph type="title"/>
          </p:nvPr>
        </p:nvSpPr>
        <p:spPr>
          <a:xfrm>
            <a:off x="233680" y="0"/>
            <a:ext cx="11866880" cy="589280"/>
          </a:xfrm>
        </p:spPr>
        <p:txBody>
          <a:bodyPr>
            <a:noAutofit/>
          </a:bodyPr>
          <a:lstStyle/>
          <a:p>
            <a:r>
              <a:rPr lang="en-US" altLang="en-US" sz="3200" b="1" dirty="0">
                <a:solidFill>
                  <a:schemeClr val="accent1"/>
                </a:solidFill>
                <a:latin typeface="Times New Roman" panose="02020603050405020304" pitchFamily="18" charset="0"/>
                <a:cs typeface="Times New Roman" panose="02020603050405020304" pitchFamily="18" charset="0"/>
              </a:rPr>
              <a:t>Correlation between SWBXT and x-ray diffraction rocking curves</a:t>
            </a:r>
          </a:p>
        </p:txBody>
      </p:sp>
      <p:pic>
        <p:nvPicPr>
          <p:cNvPr id="53251" name="Picture 3" descr="62a">
            <a:extLst>
              <a:ext uri="{FF2B5EF4-FFF2-40B4-BE49-F238E27FC236}">
                <a16:creationId xmlns:a16="http://schemas.microsoft.com/office/drawing/2014/main" id="{97D193EF-2BF0-421D-A9B7-3F96DC28D339}"/>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3484" y="660400"/>
            <a:ext cx="8237316" cy="6197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274" name="Picture 3" descr="63">
            <a:extLst>
              <a:ext uri="{FF2B5EF4-FFF2-40B4-BE49-F238E27FC236}">
                <a16:creationId xmlns:a16="http://schemas.microsoft.com/office/drawing/2014/main" id="{16DEBDFE-EF0D-442D-9360-B01BC0DC394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749215" y="538480"/>
            <a:ext cx="8426026" cy="6319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4275" name="Title 1">
            <a:extLst>
              <a:ext uri="{FF2B5EF4-FFF2-40B4-BE49-F238E27FC236}">
                <a16:creationId xmlns:a16="http://schemas.microsoft.com/office/drawing/2014/main" id="{2DFACB32-D1F4-4392-B4F2-302B64DAC610}"/>
              </a:ext>
            </a:extLst>
          </p:cNvPr>
          <p:cNvSpPr>
            <a:spLocks noGrp="1"/>
          </p:cNvSpPr>
          <p:nvPr>
            <p:ph type="title"/>
          </p:nvPr>
        </p:nvSpPr>
        <p:spPr>
          <a:xfrm>
            <a:off x="217170" y="-71120"/>
            <a:ext cx="11757660" cy="772160"/>
          </a:xfrm>
        </p:spPr>
        <p:txBody>
          <a:bodyPr>
            <a:noAutofit/>
          </a:bodyPr>
          <a:lstStyle/>
          <a:p>
            <a:r>
              <a:rPr lang="en-US" altLang="en-US" sz="3000" b="1" dirty="0">
                <a:solidFill>
                  <a:schemeClr val="accent1"/>
                </a:solidFill>
                <a:latin typeface="Times New Roman" panose="02020603050405020304" pitchFamily="18" charset="0"/>
                <a:cs typeface="Times New Roman" panose="02020603050405020304" pitchFamily="18" charset="0"/>
              </a:rPr>
              <a:t>Correlation between SWBXT, rocking curve and reciprocal space map</a:t>
            </a:r>
          </a:p>
        </p:txBody>
      </p:sp>
      <p:sp>
        <p:nvSpPr>
          <p:cNvPr id="2" name="TextBox 1">
            <a:extLst>
              <a:ext uri="{FF2B5EF4-FFF2-40B4-BE49-F238E27FC236}">
                <a16:creationId xmlns:a16="http://schemas.microsoft.com/office/drawing/2014/main" id="{1DE4F41F-B881-7E1C-618C-9685E64A3275}"/>
              </a:ext>
            </a:extLst>
          </p:cNvPr>
          <p:cNvSpPr txBox="1"/>
          <p:nvPr/>
        </p:nvSpPr>
        <p:spPr>
          <a:xfrm>
            <a:off x="8469630" y="541199"/>
            <a:ext cx="3088640" cy="769441"/>
          </a:xfrm>
          <a:prstGeom prst="rect">
            <a:avLst/>
          </a:prstGeom>
          <a:noFill/>
        </p:spPr>
        <p:txBody>
          <a:bodyPr wrap="square" rtlCol="0">
            <a:spAutoFit/>
          </a:bodyPr>
          <a:lstStyle/>
          <a:p>
            <a:r>
              <a:rPr lang="en-US" sz="2200" b="1" dirty="0"/>
              <a:t>   RSM differentiates </a:t>
            </a:r>
            <a:r>
              <a:rPr lang="en-US" sz="2200" b="1" dirty="0" err="1"/>
              <a:t>mosaicity</a:t>
            </a:r>
            <a:r>
              <a:rPr lang="en-US" sz="2200" b="1" dirty="0"/>
              <a:t> from strain</a:t>
            </a:r>
          </a:p>
        </p:txBody>
      </p:sp>
      <p:sp>
        <p:nvSpPr>
          <p:cNvPr id="3" name="TextBox 2">
            <a:extLst>
              <a:ext uri="{FF2B5EF4-FFF2-40B4-BE49-F238E27FC236}">
                <a16:creationId xmlns:a16="http://schemas.microsoft.com/office/drawing/2014/main" id="{92CC5030-CA69-237C-E126-C84F8E44A228}"/>
              </a:ext>
            </a:extLst>
          </p:cNvPr>
          <p:cNvSpPr txBox="1"/>
          <p:nvPr/>
        </p:nvSpPr>
        <p:spPr>
          <a:xfrm>
            <a:off x="10066656" y="4958080"/>
            <a:ext cx="2125344" cy="769441"/>
          </a:xfrm>
          <a:prstGeom prst="rect">
            <a:avLst/>
          </a:prstGeom>
          <a:noFill/>
        </p:spPr>
        <p:txBody>
          <a:bodyPr wrap="square" rtlCol="0">
            <a:spAutoFit/>
          </a:bodyPr>
          <a:lstStyle/>
          <a:p>
            <a:r>
              <a:rPr lang="en-US" sz="2200" b="1" dirty="0"/>
              <a:t>Double broaden   </a:t>
            </a:r>
          </a:p>
          <a:p>
            <a:r>
              <a:rPr lang="en-US" sz="2200" b="1" dirty="0"/>
              <a:t>  streaks: strain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8" name="Picture 4" descr="ZnSe-43H">
            <a:extLst>
              <a:ext uri="{FF2B5EF4-FFF2-40B4-BE49-F238E27FC236}">
                <a16:creationId xmlns:a16="http://schemas.microsoft.com/office/drawing/2014/main" id="{8BF751F8-D0C8-4E1A-A162-327EAC68F746}"/>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69279" y="484691"/>
            <a:ext cx="6248351" cy="5513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79" name="Title 1">
            <a:extLst>
              <a:ext uri="{FF2B5EF4-FFF2-40B4-BE49-F238E27FC236}">
                <a16:creationId xmlns:a16="http://schemas.microsoft.com/office/drawing/2014/main" id="{8FE82603-88D2-4CDD-948F-3B35A43377B2}"/>
              </a:ext>
            </a:extLst>
          </p:cNvPr>
          <p:cNvSpPr>
            <a:spLocks noGrp="1"/>
          </p:cNvSpPr>
          <p:nvPr>
            <p:ph type="title"/>
          </p:nvPr>
        </p:nvSpPr>
        <p:spPr>
          <a:xfrm>
            <a:off x="3560763" y="0"/>
            <a:ext cx="5181600" cy="685800"/>
          </a:xfrm>
        </p:spPr>
        <p:txBody>
          <a:bodyPr/>
          <a:lstStyle/>
          <a:p>
            <a:r>
              <a:rPr lang="en-US" altLang="en-US" sz="3200" b="1" dirty="0">
                <a:solidFill>
                  <a:schemeClr val="accent1"/>
                </a:solidFill>
                <a:latin typeface="Times New Roman" panose="02020603050405020304" pitchFamily="18" charset="0"/>
                <a:cs typeface="Times New Roman" panose="02020603050405020304" pitchFamily="18" charset="0"/>
              </a:rPr>
              <a:t>SWBXT on </a:t>
            </a:r>
            <a:r>
              <a:rPr lang="en-US" altLang="en-US" sz="3200" b="1" dirty="0" err="1">
                <a:solidFill>
                  <a:schemeClr val="accent1"/>
                </a:solidFill>
                <a:latin typeface="Times New Roman" panose="02020603050405020304" pitchFamily="18" charset="0"/>
                <a:cs typeface="Times New Roman" panose="02020603050405020304" pitchFamily="18" charset="0"/>
              </a:rPr>
              <a:t>ZnSe</a:t>
            </a:r>
            <a:r>
              <a:rPr lang="en-US" altLang="en-US" sz="3200" b="1" dirty="0">
                <a:solidFill>
                  <a:schemeClr val="accent1"/>
                </a:solidFill>
                <a:latin typeface="Times New Roman" panose="02020603050405020304" pitchFamily="18" charset="0"/>
                <a:cs typeface="Times New Roman" panose="02020603050405020304" pitchFamily="18" charset="0"/>
              </a:rPr>
              <a:t> crystals</a:t>
            </a:r>
          </a:p>
        </p:txBody>
      </p:sp>
      <p:pic>
        <p:nvPicPr>
          <p:cNvPr id="50180" name="Picture 3" descr="ZnSe-15H(A)">
            <a:extLst>
              <a:ext uri="{FF2B5EF4-FFF2-40B4-BE49-F238E27FC236}">
                <a16:creationId xmlns:a16="http://schemas.microsoft.com/office/drawing/2014/main" id="{C147C571-C0FB-4FEE-B012-51E877123E7D}"/>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19200" y="582749"/>
            <a:ext cx="4348480" cy="55132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0181" name="TextBox 5">
            <a:extLst>
              <a:ext uri="{FF2B5EF4-FFF2-40B4-BE49-F238E27FC236}">
                <a16:creationId xmlns:a16="http://schemas.microsoft.com/office/drawing/2014/main" id="{EEA3E581-1D92-4FED-A4EE-4E74B09BA7C4}"/>
              </a:ext>
            </a:extLst>
          </p:cNvPr>
          <p:cNvSpPr txBox="1">
            <a:spLocks noChangeArrowheads="1"/>
          </p:cNvSpPr>
          <p:nvPr/>
        </p:nvSpPr>
        <p:spPr bwMode="auto">
          <a:xfrm>
            <a:off x="891064" y="6019304"/>
            <a:ext cx="5023803"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b="1" dirty="0"/>
              <a:t>Transmission images show twin lamellae and distortion caused by wall-wetting</a:t>
            </a:r>
          </a:p>
        </p:txBody>
      </p:sp>
      <p:sp>
        <p:nvSpPr>
          <p:cNvPr id="50182" name="TextBox 6">
            <a:extLst>
              <a:ext uri="{FF2B5EF4-FFF2-40B4-BE49-F238E27FC236}">
                <a16:creationId xmlns:a16="http://schemas.microsoft.com/office/drawing/2014/main" id="{CF170C08-D29F-4905-912D-E1F0F1A86627}"/>
              </a:ext>
            </a:extLst>
          </p:cNvPr>
          <p:cNvSpPr txBox="1">
            <a:spLocks noChangeArrowheads="1"/>
          </p:cNvSpPr>
          <p:nvPr/>
        </p:nvSpPr>
        <p:spPr bwMode="auto">
          <a:xfrm>
            <a:off x="6990080" y="6096000"/>
            <a:ext cx="4793774" cy="7694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200" b="1" dirty="0"/>
              <a:t>Surface reflection images of 43H show alternate (111) twins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Slide Number Placeholder 1">
            <a:extLst>
              <a:ext uri="{FF2B5EF4-FFF2-40B4-BE49-F238E27FC236}">
                <a16:creationId xmlns:a16="http://schemas.microsoft.com/office/drawing/2014/main" id="{7B2F1CD3-8E12-447F-92FA-C8B7B7D9DDDA}"/>
              </a:ext>
            </a:extLst>
          </p:cNvPr>
          <p:cNvSpPr>
            <a:spLocks noGrp="1"/>
          </p:cNvSpPr>
          <p:nvPr>
            <p:ph type="sldNum" sz="quarter" idx="12"/>
          </p:nvPr>
        </p:nvSpPr>
        <p:spPr>
          <a:xfrm>
            <a:off x="1981200" y="6356351"/>
            <a:ext cx="21336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l"/>
            <a:fld id="{84962F67-B982-480E-9958-B9E11135649D}" type="slidenum">
              <a:rPr lang="en-US" altLang="en-US">
                <a:solidFill>
                  <a:srgbClr val="898989"/>
                </a:solidFill>
              </a:rPr>
              <a:pPr algn="l"/>
              <a:t>23</a:t>
            </a:fld>
            <a:endParaRPr lang="en-US" altLang="en-US">
              <a:solidFill>
                <a:srgbClr val="898989"/>
              </a:solidFill>
            </a:endParaRPr>
          </a:p>
        </p:txBody>
      </p:sp>
      <p:pic>
        <p:nvPicPr>
          <p:cNvPr id="10243" name="Picture 4">
            <a:extLst>
              <a:ext uri="{FF2B5EF4-FFF2-40B4-BE49-F238E27FC236}">
                <a16:creationId xmlns:a16="http://schemas.microsoft.com/office/drawing/2014/main" id="{764CD3B1-3122-41B5-9129-A0E8B4CAF099}"/>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251576" y="1627188"/>
            <a:ext cx="4416425" cy="34020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4" name="Picture 5">
            <a:extLst>
              <a:ext uri="{FF2B5EF4-FFF2-40B4-BE49-F238E27FC236}">
                <a16:creationId xmlns:a16="http://schemas.microsoft.com/office/drawing/2014/main" id="{4AD97E25-C589-41F8-B38C-1544681AA899}"/>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24000" y="1817688"/>
            <a:ext cx="4775200" cy="32115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45" name="Picture 6">
            <a:extLst>
              <a:ext uri="{FF2B5EF4-FFF2-40B4-BE49-F238E27FC236}">
                <a16:creationId xmlns:a16="http://schemas.microsoft.com/office/drawing/2014/main" id="{EB5563F5-B111-4A23-B71C-DFE97B444283}"/>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187576" y="1292226"/>
            <a:ext cx="3375025" cy="3127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46" name="Line 7">
            <a:extLst>
              <a:ext uri="{FF2B5EF4-FFF2-40B4-BE49-F238E27FC236}">
                <a16:creationId xmlns:a16="http://schemas.microsoft.com/office/drawing/2014/main" id="{F2E9F155-ACE0-44B1-A7F7-BD8ED7C2F65A}"/>
              </a:ext>
            </a:extLst>
          </p:cNvPr>
          <p:cNvSpPr>
            <a:spLocks noChangeShapeType="1"/>
          </p:cNvSpPr>
          <p:nvPr/>
        </p:nvSpPr>
        <p:spPr bwMode="auto">
          <a:xfrm>
            <a:off x="5405120" y="5000307"/>
            <a:ext cx="6668" cy="570231"/>
          </a:xfrm>
          <a:prstGeom prst="line">
            <a:avLst/>
          </a:prstGeom>
          <a:noFill/>
          <a:ln w="50800">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47" name="Line 8">
            <a:extLst>
              <a:ext uri="{FF2B5EF4-FFF2-40B4-BE49-F238E27FC236}">
                <a16:creationId xmlns:a16="http://schemas.microsoft.com/office/drawing/2014/main" id="{98A3A59D-5EAC-4B69-B861-EC2B716B172F}"/>
              </a:ext>
            </a:extLst>
          </p:cNvPr>
          <p:cNvSpPr>
            <a:spLocks noChangeShapeType="1"/>
          </p:cNvSpPr>
          <p:nvPr/>
        </p:nvSpPr>
        <p:spPr bwMode="auto">
          <a:xfrm>
            <a:off x="6623051" y="5332415"/>
            <a:ext cx="617475" cy="1586"/>
          </a:xfrm>
          <a:prstGeom prst="line">
            <a:avLst/>
          </a:prstGeom>
          <a:noFill/>
          <a:ln w="50800">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10248" name="Rectangle 9">
            <a:extLst>
              <a:ext uri="{FF2B5EF4-FFF2-40B4-BE49-F238E27FC236}">
                <a16:creationId xmlns:a16="http://schemas.microsoft.com/office/drawing/2014/main" id="{2CF3FA4F-B7D3-4EFC-996B-7AAE8376D4F6}"/>
              </a:ext>
            </a:extLst>
          </p:cNvPr>
          <p:cNvSpPr>
            <a:spLocks noChangeArrowheads="1"/>
          </p:cNvSpPr>
          <p:nvPr/>
        </p:nvSpPr>
        <p:spPr bwMode="auto">
          <a:xfrm>
            <a:off x="4783674" y="5581650"/>
            <a:ext cx="1282402"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800" b="1" dirty="0">
                <a:latin typeface="Times New Roman" panose="02020603050405020304" pitchFamily="18" charset="0"/>
                <a:cs typeface="Times New Roman" panose="02020603050405020304" pitchFamily="18" charset="0"/>
              </a:rPr>
              <a:t>gravity</a:t>
            </a:r>
          </a:p>
        </p:txBody>
      </p:sp>
      <p:sp>
        <p:nvSpPr>
          <p:cNvPr id="10249" name="Rectangle 10">
            <a:extLst>
              <a:ext uri="{FF2B5EF4-FFF2-40B4-BE49-F238E27FC236}">
                <a16:creationId xmlns:a16="http://schemas.microsoft.com/office/drawing/2014/main" id="{562E9B35-09E0-4130-865A-3B0590A72A78}"/>
              </a:ext>
            </a:extLst>
          </p:cNvPr>
          <p:cNvSpPr>
            <a:spLocks noChangeArrowheads="1"/>
          </p:cNvSpPr>
          <p:nvPr/>
        </p:nvSpPr>
        <p:spPr bwMode="auto">
          <a:xfrm>
            <a:off x="6229351" y="5413375"/>
            <a:ext cx="1358577" cy="83163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400" dirty="0"/>
              <a:t> </a:t>
            </a:r>
            <a:r>
              <a:rPr lang="en-US" altLang="en-US" sz="2400" b="1" dirty="0">
                <a:latin typeface="Times New Roman" panose="02020603050405020304" pitchFamily="18" charset="0"/>
                <a:cs typeface="Times New Roman" panose="02020603050405020304" pitchFamily="18" charset="0"/>
              </a:rPr>
              <a:t>growth</a:t>
            </a:r>
          </a:p>
          <a:p>
            <a:r>
              <a:rPr lang="en-US" altLang="en-US" sz="2400" b="1" dirty="0">
                <a:latin typeface="Times New Roman" panose="02020603050405020304" pitchFamily="18" charset="0"/>
                <a:cs typeface="Times New Roman" panose="02020603050405020304" pitchFamily="18" charset="0"/>
              </a:rPr>
              <a:t>direction</a:t>
            </a:r>
          </a:p>
        </p:txBody>
      </p:sp>
      <p:pic>
        <p:nvPicPr>
          <p:cNvPr id="10250" name="Picture 11">
            <a:extLst>
              <a:ext uri="{FF2B5EF4-FFF2-40B4-BE49-F238E27FC236}">
                <a16:creationId xmlns:a16="http://schemas.microsoft.com/office/drawing/2014/main" id="{A46A2E0C-A4CB-41F3-A2F5-B7A0D96C4A5A}"/>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761164" y="1609725"/>
            <a:ext cx="3221037" cy="26685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51" name="Text Box 12">
            <a:extLst>
              <a:ext uri="{FF2B5EF4-FFF2-40B4-BE49-F238E27FC236}">
                <a16:creationId xmlns:a16="http://schemas.microsoft.com/office/drawing/2014/main" id="{208BFE44-5248-4ABE-AB33-02485CDC4E05}"/>
              </a:ext>
            </a:extLst>
          </p:cNvPr>
          <p:cNvSpPr txBox="1">
            <a:spLocks noChangeArrowheads="1"/>
          </p:cNvSpPr>
          <p:nvPr/>
        </p:nvSpPr>
        <p:spPr bwMode="auto">
          <a:xfrm>
            <a:off x="3057525" y="1130300"/>
            <a:ext cx="86273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400" b="1" dirty="0">
                <a:latin typeface="Times New Roman" panose="02020603050405020304" pitchFamily="18" charset="0"/>
                <a:cs typeface="Times New Roman" panose="02020603050405020304" pitchFamily="18" charset="0"/>
              </a:rPr>
              <a:t>[</a:t>
            </a:r>
            <a:r>
              <a:rPr lang="en-US" altLang="en-US" sz="2400" b="1" dirty="0" err="1">
                <a:latin typeface="Times New Roman" panose="02020603050405020304" pitchFamily="18" charset="0"/>
                <a:cs typeface="Times New Roman" panose="02020603050405020304" pitchFamily="18" charset="0"/>
              </a:rPr>
              <a:t>V</a:t>
            </a:r>
            <a:r>
              <a:rPr lang="en-US" altLang="en-US" sz="2400" b="1" baseline="-25000" dirty="0" err="1">
                <a:latin typeface="Times New Roman" panose="02020603050405020304" pitchFamily="18" charset="0"/>
                <a:cs typeface="Times New Roman" panose="02020603050405020304" pitchFamily="18" charset="0"/>
              </a:rPr>
              <a:t>Zn</a:t>
            </a:r>
            <a:r>
              <a:rPr lang="en-US" altLang="en-US" sz="2400" b="1" dirty="0">
                <a:latin typeface="Times New Roman" panose="02020603050405020304" pitchFamily="18" charset="0"/>
                <a:cs typeface="Times New Roman" panose="02020603050405020304" pitchFamily="18" charset="0"/>
              </a:rPr>
              <a:t>]</a:t>
            </a:r>
          </a:p>
        </p:txBody>
      </p:sp>
      <p:sp>
        <p:nvSpPr>
          <p:cNvPr id="10252" name="Text Box 13">
            <a:extLst>
              <a:ext uri="{FF2B5EF4-FFF2-40B4-BE49-F238E27FC236}">
                <a16:creationId xmlns:a16="http://schemas.microsoft.com/office/drawing/2014/main" id="{86C23FDA-4837-4C04-AD9A-A14C5489DE23}"/>
              </a:ext>
            </a:extLst>
          </p:cNvPr>
          <p:cNvSpPr txBox="1">
            <a:spLocks noChangeArrowheads="1"/>
          </p:cNvSpPr>
          <p:nvPr/>
        </p:nvSpPr>
        <p:spPr bwMode="auto">
          <a:xfrm>
            <a:off x="8061326" y="1206500"/>
            <a:ext cx="69762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400" b="1" dirty="0">
                <a:latin typeface="Times New Roman" panose="02020603050405020304" pitchFamily="18" charset="0"/>
                <a:cs typeface="Times New Roman" panose="02020603050405020304" pitchFamily="18" charset="0"/>
              </a:rPr>
              <a:t>[Al]</a:t>
            </a:r>
          </a:p>
        </p:txBody>
      </p:sp>
      <p:sp>
        <p:nvSpPr>
          <p:cNvPr id="14" name="Text Box 9">
            <a:extLst>
              <a:ext uri="{FF2B5EF4-FFF2-40B4-BE49-F238E27FC236}">
                <a16:creationId xmlns:a16="http://schemas.microsoft.com/office/drawing/2014/main" id="{D597BD06-F81D-4AB3-B18A-71839C2DD33C}"/>
              </a:ext>
            </a:extLst>
          </p:cNvPr>
          <p:cNvSpPr txBox="1">
            <a:spLocks noChangeArrowheads="1"/>
          </p:cNvSpPr>
          <p:nvPr/>
        </p:nvSpPr>
        <p:spPr bwMode="auto">
          <a:xfrm>
            <a:off x="815976" y="70018"/>
            <a:ext cx="10871200" cy="10464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3400" b="1" dirty="0">
                <a:solidFill>
                  <a:schemeClr val="accent1"/>
                </a:solidFill>
                <a:latin typeface="Times New Roman" panose="02020603050405020304" pitchFamily="18" charset="0"/>
                <a:cs typeface="Times New Roman" panose="02020603050405020304" pitchFamily="18" charset="0"/>
              </a:rPr>
              <a:t>Effects of gravity on the grown crystals</a:t>
            </a:r>
          </a:p>
          <a:p>
            <a:pPr algn="ctr"/>
            <a:r>
              <a:rPr lang="en-US" altLang="en-US" sz="2800" b="1" dirty="0">
                <a:solidFill>
                  <a:schemeClr val="accent1"/>
                </a:solidFill>
                <a:latin typeface="Times New Roman" panose="02020603050405020304" pitchFamily="18" charset="0"/>
                <a:cs typeface="Times New Roman" panose="02020603050405020304" pitchFamily="18" charset="0"/>
              </a:rPr>
              <a:t>Distribution of [</a:t>
            </a:r>
            <a:r>
              <a:rPr lang="en-US" altLang="en-US" sz="2800" b="1" dirty="0" err="1">
                <a:solidFill>
                  <a:schemeClr val="accent1"/>
                </a:solidFill>
                <a:latin typeface="Times New Roman" panose="02020603050405020304" pitchFamily="18" charset="0"/>
                <a:cs typeface="Times New Roman" panose="02020603050405020304" pitchFamily="18" charset="0"/>
              </a:rPr>
              <a:t>V</a:t>
            </a:r>
            <a:r>
              <a:rPr lang="en-US" altLang="en-US" sz="2800" b="1" baseline="-25000" dirty="0" err="1">
                <a:solidFill>
                  <a:schemeClr val="accent1"/>
                </a:solidFill>
                <a:latin typeface="Times New Roman" panose="02020603050405020304" pitchFamily="18" charset="0"/>
                <a:cs typeface="Times New Roman" panose="02020603050405020304" pitchFamily="18" charset="0"/>
              </a:rPr>
              <a:t>Zn</a:t>
            </a:r>
            <a:r>
              <a:rPr lang="en-US" altLang="en-US" sz="2800" b="1" dirty="0">
                <a:solidFill>
                  <a:schemeClr val="accent1"/>
                </a:solidFill>
                <a:latin typeface="Times New Roman" panose="02020603050405020304" pitchFamily="18" charset="0"/>
                <a:cs typeface="Times New Roman" panose="02020603050405020304" pitchFamily="18" charset="0"/>
              </a:rPr>
              <a:t>] and [Al] in </a:t>
            </a:r>
            <a:r>
              <a:rPr lang="en-US" altLang="en-US" sz="2800" b="1" dirty="0" err="1">
                <a:solidFill>
                  <a:schemeClr val="accent1"/>
                </a:solidFill>
                <a:latin typeface="Times New Roman" panose="02020603050405020304" pitchFamily="18" charset="0"/>
                <a:cs typeface="Times New Roman" panose="02020603050405020304" pitchFamily="18" charset="0"/>
              </a:rPr>
              <a:t>ZnSe</a:t>
            </a:r>
            <a:r>
              <a:rPr lang="en-US" altLang="en-US" sz="2800" b="1" dirty="0">
                <a:solidFill>
                  <a:schemeClr val="accent1"/>
                </a:solidFill>
                <a:latin typeface="Times New Roman" panose="02020603050405020304" pitchFamily="18" charset="0"/>
                <a:cs typeface="Times New Roman" panose="02020603050405020304" pitchFamily="18" charset="0"/>
              </a:rPr>
              <a:t> (horizontal)</a:t>
            </a:r>
          </a:p>
        </p:txBody>
      </p:sp>
    </p:spTree>
  </p:cSld>
  <p:clrMapOvr>
    <a:masterClrMapping/>
  </p:clrMapOvr>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237BF3E3-E33B-45A2-BB75-5DF4A947D8FC}"/>
              </a:ext>
            </a:extLst>
          </p:cNvPr>
          <p:cNvSpPr>
            <a:spLocks noGrp="1"/>
          </p:cNvSpPr>
          <p:nvPr>
            <p:ph type="sldNum" sz="quarter" idx="12"/>
          </p:nvPr>
        </p:nvSpPr>
        <p:spPr>
          <a:xfrm>
            <a:off x="1981200" y="6356351"/>
            <a:ext cx="21336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l"/>
            <a:fld id="{A5F86468-25AD-4C5B-A9C8-BC1FF15260DA}" type="slidenum">
              <a:rPr lang="en-US" altLang="en-US">
                <a:solidFill>
                  <a:srgbClr val="898989"/>
                </a:solidFill>
              </a:rPr>
              <a:pPr algn="l"/>
              <a:t>24</a:t>
            </a:fld>
            <a:endParaRPr lang="en-US" altLang="en-US">
              <a:solidFill>
                <a:srgbClr val="898989"/>
              </a:solidFill>
            </a:endParaRPr>
          </a:p>
        </p:txBody>
      </p:sp>
      <p:pic>
        <p:nvPicPr>
          <p:cNvPr id="12291" name="Picture 4">
            <a:extLst>
              <a:ext uri="{FF2B5EF4-FFF2-40B4-BE49-F238E27FC236}">
                <a16:creationId xmlns:a16="http://schemas.microsoft.com/office/drawing/2014/main" id="{B7A9E2EA-C93C-4E62-BAE7-7460DC69262F}"/>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822700" y="977900"/>
            <a:ext cx="3619500" cy="2806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2" name="Picture 5">
            <a:extLst>
              <a:ext uri="{FF2B5EF4-FFF2-40B4-BE49-F238E27FC236}">
                <a16:creationId xmlns:a16="http://schemas.microsoft.com/office/drawing/2014/main" id="{370A36DF-A95B-4F6A-8E75-7F46354F3B8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66900" y="3783014"/>
            <a:ext cx="4000500" cy="30749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293" name="Picture 6">
            <a:extLst>
              <a:ext uri="{FF2B5EF4-FFF2-40B4-BE49-F238E27FC236}">
                <a16:creationId xmlns:a16="http://schemas.microsoft.com/office/drawing/2014/main" id="{EBE38A13-6D9E-4F21-8038-AA6918C525E4}"/>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540500" y="3865564"/>
            <a:ext cx="3898900" cy="2992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2295" name="Text Box 8">
            <a:extLst>
              <a:ext uri="{FF2B5EF4-FFF2-40B4-BE49-F238E27FC236}">
                <a16:creationId xmlns:a16="http://schemas.microsoft.com/office/drawing/2014/main" id="{917CEE60-FC09-410E-A59B-0EEE2DCCD51E}"/>
              </a:ext>
            </a:extLst>
          </p:cNvPr>
          <p:cNvSpPr txBox="1">
            <a:spLocks noChangeArrowheads="1"/>
          </p:cNvSpPr>
          <p:nvPr/>
        </p:nvSpPr>
        <p:spPr bwMode="auto">
          <a:xfrm>
            <a:off x="9771064" y="3505201"/>
            <a:ext cx="752129" cy="2462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1000"/>
              <a:t>A(I</a:t>
            </a:r>
            <a:r>
              <a:rPr lang="en-US" altLang="en-US" sz="1000" baseline="-25000"/>
              <a:t>1</a:t>
            </a:r>
            <a:r>
              <a:rPr lang="en-US" altLang="en-US" sz="1000" baseline="30000"/>
              <a:t>d</a:t>
            </a:r>
            <a:r>
              <a:rPr lang="en-US" altLang="en-US" sz="1000"/>
              <a:t>)/A(F</a:t>
            </a:r>
            <a:r>
              <a:rPr lang="en-US" altLang="en-US" sz="1000" baseline="-25000"/>
              <a:t>x</a:t>
            </a:r>
            <a:r>
              <a:rPr lang="en-US" altLang="en-US" sz="1000"/>
              <a:t>)</a:t>
            </a:r>
            <a:endParaRPr lang="en-US" altLang="en-US" sz="2400"/>
          </a:p>
        </p:txBody>
      </p:sp>
      <p:sp>
        <p:nvSpPr>
          <p:cNvPr id="12296" name="Text Box 9">
            <a:extLst>
              <a:ext uri="{FF2B5EF4-FFF2-40B4-BE49-F238E27FC236}">
                <a16:creationId xmlns:a16="http://schemas.microsoft.com/office/drawing/2014/main" id="{DB2CB757-7074-42DA-B080-3750624CDBBC}"/>
              </a:ext>
            </a:extLst>
          </p:cNvPr>
          <p:cNvSpPr txBox="1">
            <a:spLocks noChangeArrowheads="1"/>
          </p:cNvSpPr>
          <p:nvPr/>
        </p:nvSpPr>
        <p:spPr bwMode="auto">
          <a:xfrm>
            <a:off x="71120" y="39731"/>
            <a:ext cx="1212088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3200" b="1" dirty="0">
                <a:solidFill>
                  <a:schemeClr val="accent1"/>
                </a:solidFill>
                <a:latin typeface="Times New Roman" panose="02020603050405020304" pitchFamily="18" charset="0"/>
                <a:cs typeface="Times New Roman" panose="02020603050405020304" pitchFamily="18" charset="0"/>
              </a:rPr>
              <a:t>Distribution of [Al], [Na] and [</a:t>
            </a:r>
            <a:r>
              <a:rPr lang="en-US" altLang="en-US" sz="3200" b="1" dirty="0" err="1">
                <a:solidFill>
                  <a:schemeClr val="accent1"/>
                </a:solidFill>
                <a:latin typeface="Times New Roman" panose="02020603050405020304" pitchFamily="18" charset="0"/>
                <a:cs typeface="Times New Roman" panose="02020603050405020304" pitchFamily="18" charset="0"/>
              </a:rPr>
              <a:t>V</a:t>
            </a:r>
            <a:r>
              <a:rPr lang="en-US" altLang="en-US" sz="3200" b="1" baseline="-25000" dirty="0" err="1">
                <a:solidFill>
                  <a:schemeClr val="accent1"/>
                </a:solidFill>
                <a:latin typeface="Times New Roman" panose="02020603050405020304" pitchFamily="18" charset="0"/>
                <a:cs typeface="Times New Roman" panose="02020603050405020304" pitchFamily="18" charset="0"/>
              </a:rPr>
              <a:t>Zn</a:t>
            </a:r>
            <a:r>
              <a:rPr lang="en-US" altLang="en-US" sz="3200" b="1" dirty="0">
                <a:solidFill>
                  <a:schemeClr val="accent1"/>
                </a:solidFill>
                <a:latin typeface="Times New Roman" panose="02020603050405020304" pitchFamily="18" charset="0"/>
                <a:cs typeface="Times New Roman" panose="02020603050405020304" pitchFamily="18" charset="0"/>
              </a:rPr>
              <a:t>] in </a:t>
            </a:r>
            <a:r>
              <a:rPr lang="en-US" altLang="en-US" sz="3200" b="1" dirty="0" err="1">
                <a:solidFill>
                  <a:schemeClr val="accent1"/>
                </a:solidFill>
                <a:latin typeface="Times New Roman" panose="02020603050405020304" pitchFamily="18" charset="0"/>
                <a:cs typeface="Times New Roman" panose="02020603050405020304" pitchFamily="18" charset="0"/>
              </a:rPr>
              <a:t>ZnSe</a:t>
            </a:r>
            <a:r>
              <a:rPr lang="en-US" altLang="en-US" sz="3200" b="1" dirty="0">
                <a:solidFill>
                  <a:schemeClr val="accent1"/>
                </a:solidFill>
                <a:latin typeface="Times New Roman" panose="02020603050405020304" pitchFamily="18" charset="0"/>
                <a:cs typeface="Times New Roman" panose="02020603050405020304" pitchFamily="18" charset="0"/>
              </a:rPr>
              <a:t> (vertically stabilized)</a:t>
            </a:r>
          </a:p>
        </p:txBody>
      </p:sp>
      <p:sp>
        <p:nvSpPr>
          <p:cNvPr id="9" name="Rectangle 10">
            <a:extLst>
              <a:ext uri="{FF2B5EF4-FFF2-40B4-BE49-F238E27FC236}">
                <a16:creationId xmlns:a16="http://schemas.microsoft.com/office/drawing/2014/main" id="{F327AE77-2660-4B13-8B62-84A60B089AFC}"/>
              </a:ext>
            </a:extLst>
          </p:cNvPr>
          <p:cNvSpPr>
            <a:spLocks noChangeArrowheads="1"/>
          </p:cNvSpPr>
          <p:nvPr/>
        </p:nvSpPr>
        <p:spPr bwMode="auto">
          <a:xfrm>
            <a:off x="9285605" y="1705928"/>
            <a:ext cx="351058"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latin typeface="+mn-lt"/>
              </a:rPr>
              <a:t>x</a:t>
            </a:r>
          </a:p>
        </p:txBody>
      </p:sp>
      <p:sp>
        <p:nvSpPr>
          <p:cNvPr id="10" name="Rectangle 11">
            <a:extLst>
              <a:ext uri="{FF2B5EF4-FFF2-40B4-BE49-F238E27FC236}">
                <a16:creationId xmlns:a16="http://schemas.microsoft.com/office/drawing/2014/main" id="{E07243B1-B437-43F4-822A-731C48152358}"/>
              </a:ext>
            </a:extLst>
          </p:cNvPr>
          <p:cNvSpPr>
            <a:spLocks noChangeArrowheads="1"/>
          </p:cNvSpPr>
          <p:nvPr/>
        </p:nvSpPr>
        <p:spPr bwMode="auto">
          <a:xfrm>
            <a:off x="9057006" y="1477646"/>
            <a:ext cx="365485"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t>g</a:t>
            </a:r>
          </a:p>
        </p:txBody>
      </p:sp>
      <p:sp>
        <p:nvSpPr>
          <p:cNvPr id="2" name="TextBox 1">
            <a:extLst>
              <a:ext uri="{FF2B5EF4-FFF2-40B4-BE49-F238E27FC236}">
                <a16:creationId xmlns:a16="http://schemas.microsoft.com/office/drawing/2014/main" id="{5CFBDCB5-85CE-4148-9557-D5EFA4DBD206}"/>
              </a:ext>
            </a:extLst>
          </p:cNvPr>
          <p:cNvSpPr txBox="1"/>
          <p:nvPr/>
        </p:nvSpPr>
        <p:spPr>
          <a:xfrm>
            <a:off x="3031490" y="1743279"/>
            <a:ext cx="835660"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[Al]</a:t>
            </a:r>
          </a:p>
        </p:txBody>
      </p:sp>
      <p:sp>
        <p:nvSpPr>
          <p:cNvPr id="12" name="TextBox 11">
            <a:extLst>
              <a:ext uri="{FF2B5EF4-FFF2-40B4-BE49-F238E27FC236}">
                <a16:creationId xmlns:a16="http://schemas.microsoft.com/office/drawing/2014/main" id="{A365A942-DAA4-4902-8908-6119E1CDB81E}"/>
              </a:ext>
            </a:extLst>
          </p:cNvPr>
          <p:cNvSpPr txBox="1"/>
          <p:nvPr/>
        </p:nvSpPr>
        <p:spPr>
          <a:xfrm>
            <a:off x="1297940" y="5004639"/>
            <a:ext cx="835660"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[Na]</a:t>
            </a:r>
          </a:p>
        </p:txBody>
      </p:sp>
      <p:sp>
        <p:nvSpPr>
          <p:cNvPr id="13" name="TextBox 12">
            <a:extLst>
              <a:ext uri="{FF2B5EF4-FFF2-40B4-BE49-F238E27FC236}">
                <a16:creationId xmlns:a16="http://schemas.microsoft.com/office/drawing/2014/main" id="{CD4D6C86-D7A3-475B-9BA4-B732C0BD9841}"/>
              </a:ext>
            </a:extLst>
          </p:cNvPr>
          <p:cNvSpPr txBox="1"/>
          <p:nvPr/>
        </p:nvSpPr>
        <p:spPr>
          <a:xfrm>
            <a:off x="10590530" y="4903039"/>
            <a:ext cx="880110"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a:t>
            </a:r>
            <a:r>
              <a:rPr lang="en-US" sz="2400" b="1" dirty="0" err="1">
                <a:latin typeface="Times New Roman" panose="02020603050405020304" pitchFamily="18" charset="0"/>
                <a:cs typeface="Times New Roman" panose="02020603050405020304" pitchFamily="18" charset="0"/>
              </a:rPr>
              <a:t>V</a:t>
            </a:r>
            <a:r>
              <a:rPr lang="en-US" sz="2400" b="1" baseline="-25000" dirty="0" err="1">
                <a:latin typeface="Times New Roman" panose="02020603050405020304" pitchFamily="18" charset="0"/>
                <a:cs typeface="Times New Roman" panose="02020603050405020304" pitchFamily="18" charset="0"/>
              </a:rPr>
              <a:t>Zn</a:t>
            </a:r>
            <a:r>
              <a:rPr lang="en-US" sz="2400" b="1" dirty="0">
                <a:latin typeface="Times New Roman" panose="02020603050405020304" pitchFamily="18" charset="0"/>
                <a:cs typeface="Times New Roman" panose="02020603050405020304" pitchFamily="18" charset="0"/>
              </a:rPr>
              <a:t>]</a:t>
            </a:r>
          </a:p>
        </p:txBody>
      </p:sp>
    </p:spTree>
  </p:cSld>
  <p:clrMapOvr>
    <a:masterClrMapping/>
  </p:clrMapOvr>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Slide Number Placeholder 1">
            <a:extLst>
              <a:ext uri="{FF2B5EF4-FFF2-40B4-BE49-F238E27FC236}">
                <a16:creationId xmlns:a16="http://schemas.microsoft.com/office/drawing/2014/main" id="{862CA67F-B9D9-4CA4-9832-C7F8313C3F9F}"/>
              </a:ext>
            </a:extLst>
          </p:cNvPr>
          <p:cNvSpPr>
            <a:spLocks noGrp="1"/>
          </p:cNvSpPr>
          <p:nvPr>
            <p:ph type="sldNum" sz="quarter" idx="12"/>
          </p:nvPr>
        </p:nvSpPr>
        <p:spPr>
          <a:xfrm>
            <a:off x="1981200" y="6356351"/>
            <a:ext cx="21336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l"/>
            <a:fld id="{191B127E-AC52-44DF-8737-4A3BC3D7F5AA}" type="slidenum">
              <a:rPr lang="en-US" altLang="en-US">
                <a:solidFill>
                  <a:srgbClr val="898989"/>
                </a:solidFill>
              </a:rPr>
              <a:pPr algn="l"/>
              <a:t>25</a:t>
            </a:fld>
            <a:endParaRPr lang="en-US" altLang="en-US">
              <a:solidFill>
                <a:srgbClr val="898989"/>
              </a:solidFill>
            </a:endParaRPr>
          </a:p>
        </p:txBody>
      </p:sp>
      <p:pic>
        <p:nvPicPr>
          <p:cNvPr id="13316" name="Picture 5">
            <a:extLst>
              <a:ext uri="{FF2B5EF4-FFF2-40B4-BE49-F238E27FC236}">
                <a16:creationId xmlns:a16="http://schemas.microsoft.com/office/drawing/2014/main" id="{B27E2711-7222-42DA-AEB0-150710AC6825}"/>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715000" y="2463800"/>
            <a:ext cx="49530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3317" name="Picture 6">
            <a:extLst>
              <a:ext uri="{FF2B5EF4-FFF2-40B4-BE49-F238E27FC236}">
                <a16:creationId xmlns:a16="http://schemas.microsoft.com/office/drawing/2014/main" id="{13498CD1-656D-4B5D-8BFA-2E05052A6C7A}"/>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2387600"/>
            <a:ext cx="4495800" cy="396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318" name="Oval 7">
            <a:extLst>
              <a:ext uri="{FF2B5EF4-FFF2-40B4-BE49-F238E27FC236}">
                <a16:creationId xmlns:a16="http://schemas.microsoft.com/office/drawing/2014/main" id="{E438DE3E-306B-4B6C-A82F-4D8A027FB639}"/>
              </a:ext>
            </a:extLst>
          </p:cNvPr>
          <p:cNvSpPr>
            <a:spLocks noChangeArrowheads="1"/>
          </p:cNvSpPr>
          <p:nvPr/>
        </p:nvSpPr>
        <p:spPr bwMode="auto">
          <a:xfrm>
            <a:off x="6629400" y="2768600"/>
            <a:ext cx="3048000" cy="2971800"/>
          </a:xfrm>
          <a:prstGeom prst="ellipse">
            <a:avLst/>
          </a:prstGeom>
          <a:noFill/>
          <a:ln w="12700">
            <a:solidFill>
              <a:schemeClr val="accent2"/>
            </a:solidFill>
            <a:prstDash val="sysDot"/>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sp>
        <p:nvSpPr>
          <p:cNvPr id="13320" name="Oval 9">
            <a:extLst>
              <a:ext uri="{FF2B5EF4-FFF2-40B4-BE49-F238E27FC236}">
                <a16:creationId xmlns:a16="http://schemas.microsoft.com/office/drawing/2014/main" id="{10B2A886-7D37-4168-9DEA-0F90A13F4B18}"/>
              </a:ext>
            </a:extLst>
          </p:cNvPr>
          <p:cNvSpPr>
            <a:spLocks noChangeArrowheads="1"/>
          </p:cNvSpPr>
          <p:nvPr/>
        </p:nvSpPr>
        <p:spPr bwMode="auto">
          <a:xfrm>
            <a:off x="2209800" y="2844800"/>
            <a:ext cx="3048000" cy="2971800"/>
          </a:xfrm>
          <a:prstGeom prst="ellipse">
            <a:avLst/>
          </a:prstGeom>
          <a:noFill/>
          <a:ln w="12700">
            <a:solidFill>
              <a:schemeClr val="accent2"/>
            </a:solidFill>
            <a:prstDash val="sysDot"/>
            <a:round/>
            <a:headEnd type="none" w="sm" len="sm"/>
            <a:tailEnd type="none" w="sm" len="sm"/>
          </a:ln>
          <a:extLst>
            <a:ext uri="{909E8E84-426E-40DD-AFC4-6F175D3DCCD1}">
              <a14:hiddenFill xmlns:a14="http://schemas.microsoft.com/office/drawing/2010/main">
                <a:solidFill>
                  <a:srgbClr val="FFFFFF"/>
                </a:solidFill>
              </a14:hiddenFill>
            </a:ext>
          </a:extLst>
        </p:spPr>
        <p:txBody>
          <a:bodyPr wrap="none" anchor="ct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endParaRPr lang="en-US" altLang="en-US"/>
          </a:p>
        </p:txBody>
      </p:sp>
      <p:sp>
        <p:nvSpPr>
          <p:cNvPr id="9" name="Text Box 9">
            <a:extLst>
              <a:ext uri="{FF2B5EF4-FFF2-40B4-BE49-F238E27FC236}">
                <a16:creationId xmlns:a16="http://schemas.microsoft.com/office/drawing/2014/main" id="{EF148422-2B7A-49C3-8894-98033A471605}"/>
              </a:ext>
            </a:extLst>
          </p:cNvPr>
          <p:cNvSpPr txBox="1">
            <a:spLocks noChangeArrowheads="1"/>
          </p:cNvSpPr>
          <p:nvPr/>
        </p:nvSpPr>
        <p:spPr bwMode="auto">
          <a:xfrm>
            <a:off x="376418" y="72029"/>
            <a:ext cx="11328400" cy="584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a:r>
              <a:rPr lang="en-US" altLang="en-US" sz="3200" b="1" dirty="0">
                <a:solidFill>
                  <a:schemeClr val="accent1"/>
                </a:solidFill>
                <a:latin typeface="Times New Roman" panose="02020603050405020304" pitchFamily="18" charset="0"/>
                <a:cs typeface="Times New Roman" panose="02020603050405020304" pitchFamily="18" charset="0"/>
              </a:rPr>
              <a:t>Distribution of [</a:t>
            </a:r>
            <a:r>
              <a:rPr lang="en-US" altLang="en-US" sz="3200" b="1" dirty="0" err="1">
                <a:solidFill>
                  <a:schemeClr val="accent1"/>
                </a:solidFill>
                <a:latin typeface="Times New Roman" panose="02020603050405020304" pitchFamily="18" charset="0"/>
                <a:cs typeface="Times New Roman" panose="02020603050405020304" pitchFamily="18" charset="0"/>
              </a:rPr>
              <a:t>V</a:t>
            </a:r>
            <a:r>
              <a:rPr lang="en-US" altLang="en-US" sz="3200" b="1" baseline="-25000" dirty="0" err="1">
                <a:solidFill>
                  <a:schemeClr val="accent1"/>
                </a:solidFill>
                <a:latin typeface="Times New Roman" panose="02020603050405020304" pitchFamily="18" charset="0"/>
                <a:cs typeface="Times New Roman" panose="02020603050405020304" pitchFamily="18" charset="0"/>
              </a:rPr>
              <a:t>Zn</a:t>
            </a:r>
            <a:r>
              <a:rPr lang="en-US" altLang="en-US" sz="3200" b="1" dirty="0">
                <a:solidFill>
                  <a:schemeClr val="accent1"/>
                </a:solidFill>
                <a:latin typeface="Times New Roman" panose="02020603050405020304" pitchFamily="18" charset="0"/>
                <a:cs typeface="Times New Roman" panose="02020603050405020304" pitchFamily="18" charset="0"/>
              </a:rPr>
              <a:t>] and [Al] in </a:t>
            </a:r>
            <a:r>
              <a:rPr lang="en-US" altLang="en-US" sz="3200" b="1" dirty="0" err="1">
                <a:solidFill>
                  <a:schemeClr val="accent1"/>
                </a:solidFill>
                <a:latin typeface="Times New Roman" panose="02020603050405020304" pitchFamily="18" charset="0"/>
                <a:cs typeface="Times New Roman" panose="02020603050405020304" pitchFamily="18" charset="0"/>
              </a:rPr>
              <a:t>ZnSe</a:t>
            </a:r>
            <a:r>
              <a:rPr lang="en-US" altLang="en-US" sz="3200" b="1" dirty="0">
                <a:solidFill>
                  <a:schemeClr val="accent1"/>
                </a:solidFill>
                <a:latin typeface="Times New Roman" panose="02020603050405020304" pitchFamily="18" charset="0"/>
                <a:cs typeface="Times New Roman" panose="02020603050405020304" pitchFamily="18" charset="0"/>
              </a:rPr>
              <a:t> (vertically destabilized)</a:t>
            </a:r>
          </a:p>
        </p:txBody>
      </p:sp>
      <p:sp>
        <p:nvSpPr>
          <p:cNvPr id="10" name="Rectangle 10">
            <a:extLst>
              <a:ext uri="{FF2B5EF4-FFF2-40B4-BE49-F238E27FC236}">
                <a16:creationId xmlns:a16="http://schemas.microsoft.com/office/drawing/2014/main" id="{DBAEEE7F-942A-47E3-8CAB-D25C03A9A267}"/>
              </a:ext>
            </a:extLst>
          </p:cNvPr>
          <p:cNvSpPr>
            <a:spLocks noChangeArrowheads="1"/>
          </p:cNvSpPr>
          <p:nvPr/>
        </p:nvSpPr>
        <p:spPr bwMode="auto">
          <a:xfrm>
            <a:off x="6086475" y="1176338"/>
            <a:ext cx="351058"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latin typeface="+mn-lt"/>
              </a:rPr>
              <a:t>x</a:t>
            </a:r>
          </a:p>
        </p:txBody>
      </p:sp>
      <p:sp>
        <p:nvSpPr>
          <p:cNvPr id="11" name="Rectangle 11">
            <a:extLst>
              <a:ext uri="{FF2B5EF4-FFF2-40B4-BE49-F238E27FC236}">
                <a16:creationId xmlns:a16="http://schemas.microsoft.com/office/drawing/2014/main" id="{E48BF2B9-4F23-4939-AB2A-846A72D4C1E7}"/>
              </a:ext>
            </a:extLst>
          </p:cNvPr>
          <p:cNvSpPr>
            <a:spLocks noChangeArrowheads="1"/>
          </p:cNvSpPr>
          <p:nvPr/>
        </p:nvSpPr>
        <p:spPr bwMode="auto">
          <a:xfrm>
            <a:off x="5857876" y="948056"/>
            <a:ext cx="365485" cy="52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800" b="1" dirty="0"/>
              <a:t>g</a:t>
            </a:r>
          </a:p>
        </p:txBody>
      </p:sp>
      <p:sp>
        <p:nvSpPr>
          <p:cNvPr id="12" name="TextBox 11">
            <a:extLst>
              <a:ext uri="{FF2B5EF4-FFF2-40B4-BE49-F238E27FC236}">
                <a16:creationId xmlns:a16="http://schemas.microsoft.com/office/drawing/2014/main" id="{82EA9B59-4078-4DC4-A9AC-DA7EB85C8178}"/>
              </a:ext>
            </a:extLst>
          </p:cNvPr>
          <p:cNvSpPr txBox="1"/>
          <p:nvPr/>
        </p:nvSpPr>
        <p:spPr>
          <a:xfrm>
            <a:off x="3031490" y="1743279"/>
            <a:ext cx="835660"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[Al]</a:t>
            </a:r>
          </a:p>
        </p:txBody>
      </p:sp>
      <p:sp>
        <p:nvSpPr>
          <p:cNvPr id="13" name="TextBox 12">
            <a:extLst>
              <a:ext uri="{FF2B5EF4-FFF2-40B4-BE49-F238E27FC236}">
                <a16:creationId xmlns:a16="http://schemas.microsoft.com/office/drawing/2014/main" id="{6ECE2714-A14C-43C9-9056-C67742C6701B}"/>
              </a:ext>
            </a:extLst>
          </p:cNvPr>
          <p:cNvSpPr txBox="1"/>
          <p:nvPr/>
        </p:nvSpPr>
        <p:spPr>
          <a:xfrm>
            <a:off x="7999730" y="1702639"/>
            <a:ext cx="880110"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a:t>
            </a:r>
            <a:r>
              <a:rPr lang="en-US" sz="2400" b="1" dirty="0" err="1">
                <a:latin typeface="Times New Roman" panose="02020603050405020304" pitchFamily="18" charset="0"/>
                <a:cs typeface="Times New Roman" panose="02020603050405020304" pitchFamily="18" charset="0"/>
              </a:rPr>
              <a:t>V</a:t>
            </a:r>
            <a:r>
              <a:rPr lang="en-US" sz="2400" b="1" baseline="-25000" dirty="0" err="1">
                <a:latin typeface="Times New Roman" panose="02020603050405020304" pitchFamily="18" charset="0"/>
                <a:cs typeface="Times New Roman" panose="02020603050405020304" pitchFamily="18" charset="0"/>
              </a:rPr>
              <a:t>Zn</a:t>
            </a:r>
            <a:r>
              <a:rPr lang="en-US" sz="2400" b="1" dirty="0">
                <a:latin typeface="Times New Roman" panose="02020603050405020304" pitchFamily="18" charset="0"/>
                <a:cs typeface="Times New Roman" panose="02020603050405020304" pitchFamily="18" charset="0"/>
              </a:rPr>
              <a:t>]</a:t>
            </a:r>
          </a:p>
        </p:txBody>
      </p:sp>
    </p:spTree>
  </p:cSld>
  <p:clrMapOvr>
    <a:masterClrMapping/>
  </p:clrMapOvr>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Slide Number Placeholder 1">
            <a:extLst>
              <a:ext uri="{FF2B5EF4-FFF2-40B4-BE49-F238E27FC236}">
                <a16:creationId xmlns:a16="http://schemas.microsoft.com/office/drawing/2014/main" id="{8B779043-D0E2-43E9-8F32-8A6D3ACFFEE5}"/>
              </a:ext>
            </a:extLst>
          </p:cNvPr>
          <p:cNvSpPr>
            <a:spLocks noGrp="1"/>
          </p:cNvSpPr>
          <p:nvPr>
            <p:ph type="sldNum" sz="quarter" idx="12"/>
          </p:nvPr>
        </p:nvSpPr>
        <p:spPr>
          <a:xfrm>
            <a:off x="1981200" y="6356351"/>
            <a:ext cx="21336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l"/>
            <a:fld id="{B763AB99-F246-483D-A8E2-9FC5BEA88159}" type="slidenum">
              <a:rPr lang="en-US" altLang="en-US">
                <a:solidFill>
                  <a:srgbClr val="898989"/>
                </a:solidFill>
              </a:rPr>
              <a:pPr algn="l"/>
              <a:t>26</a:t>
            </a:fld>
            <a:endParaRPr lang="en-US" altLang="en-US">
              <a:solidFill>
                <a:srgbClr val="898989"/>
              </a:solidFill>
            </a:endParaRPr>
          </a:p>
        </p:txBody>
      </p:sp>
      <p:pic>
        <p:nvPicPr>
          <p:cNvPr id="7171" name="Picture 4">
            <a:extLst>
              <a:ext uri="{FF2B5EF4-FFF2-40B4-BE49-F238E27FC236}">
                <a16:creationId xmlns:a16="http://schemas.microsoft.com/office/drawing/2014/main" id="{A03053CF-8163-4E3E-96F5-FE44F02AC09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318000" y="1104900"/>
            <a:ext cx="3365500" cy="2743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2" name="Line 5">
            <a:extLst>
              <a:ext uri="{FF2B5EF4-FFF2-40B4-BE49-F238E27FC236}">
                <a16:creationId xmlns:a16="http://schemas.microsoft.com/office/drawing/2014/main" id="{64EF7012-2B54-4BB0-8607-4D7680030FCF}"/>
              </a:ext>
            </a:extLst>
          </p:cNvPr>
          <p:cNvSpPr>
            <a:spLocks noChangeShapeType="1"/>
          </p:cNvSpPr>
          <p:nvPr/>
        </p:nvSpPr>
        <p:spPr bwMode="auto">
          <a:xfrm>
            <a:off x="8062914" y="2951164"/>
            <a:ext cx="242887" cy="541337"/>
          </a:xfrm>
          <a:prstGeom prst="line">
            <a:avLst/>
          </a:prstGeom>
          <a:noFill/>
          <a:ln w="50800">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173" name="Line 6">
            <a:extLst>
              <a:ext uri="{FF2B5EF4-FFF2-40B4-BE49-F238E27FC236}">
                <a16:creationId xmlns:a16="http://schemas.microsoft.com/office/drawing/2014/main" id="{82595175-D622-4D93-8140-001E2A6D2F0F}"/>
              </a:ext>
            </a:extLst>
          </p:cNvPr>
          <p:cNvSpPr>
            <a:spLocks noChangeShapeType="1"/>
          </p:cNvSpPr>
          <p:nvPr/>
        </p:nvSpPr>
        <p:spPr bwMode="auto">
          <a:xfrm flipV="1">
            <a:off x="8586788" y="1892301"/>
            <a:ext cx="481012" cy="219075"/>
          </a:xfrm>
          <a:prstGeom prst="line">
            <a:avLst/>
          </a:prstGeom>
          <a:noFill/>
          <a:ln w="50800">
            <a:solidFill>
              <a:schemeClr val="tx1"/>
            </a:solidFill>
            <a:round/>
            <a:headEnd type="none" w="sm" len="sm"/>
            <a:tailEnd type="stealth" w="med" len="med"/>
          </a:ln>
          <a:extLst>
            <a:ext uri="{909E8E84-426E-40DD-AFC4-6F175D3DCCD1}">
              <a14:hiddenFill xmlns:a14="http://schemas.microsoft.com/office/drawing/2010/main">
                <a:noFill/>
              </a14:hiddenFill>
            </a:ext>
          </a:extLst>
        </p:spPr>
        <p:txBody>
          <a:bodyPr wrap="none" anchor="ctr"/>
          <a:lstStyle/>
          <a:p>
            <a:endParaRPr lang="en-US"/>
          </a:p>
        </p:txBody>
      </p:sp>
      <p:sp>
        <p:nvSpPr>
          <p:cNvPr id="7174" name="Rectangle 7">
            <a:extLst>
              <a:ext uri="{FF2B5EF4-FFF2-40B4-BE49-F238E27FC236}">
                <a16:creationId xmlns:a16="http://schemas.microsoft.com/office/drawing/2014/main" id="{03AB50A4-57B3-437C-A37E-17B4A37D69E8}"/>
              </a:ext>
            </a:extLst>
          </p:cNvPr>
          <p:cNvSpPr>
            <a:spLocks noChangeArrowheads="1"/>
          </p:cNvSpPr>
          <p:nvPr/>
        </p:nvSpPr>
        <p:spPr bwMode="auto">
          <a:xfrm rot="20280000">
            <a:off x="7693025" y="1476376"/>
            <a:ext cx="1816100" cy="3667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growth direction</a:t>
            </a:r>
            <a:endParaRPr lang="en-US" altLang="en-US" sz="1600"/>
          </a:p>
        </p:txBody>
      </p:sp>
      <p:pic>
        <p:nvPicPr>
          <p:cNvPr id="7175" name="Picture 8">
            <a:extLst>
              <a:ext uri="{FF2B5EF4-FFF2-40B4-BE49-F238E27FC236}">
                <a16:creationId xmlns:a16="http://schemas.microsoft.com/office/drawing/2014/main" id="{F743DE82-74BC-41C2-A95A-DBE9DEA6E9D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082800" y="3962400"/>
            <a:ext cx="3314700" cy="2895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176" name="Picture 9" descr="zs40cura">
            <a:extLst>
              <a:ext uri="{FF2B5EF4-FFF2-40B4-BE49-F238E27FC236}">
                <a16:creationId xmlns:a16="http://schemas.microsoft.com/office/drawing/2014/main" id="{400B23E2-6ADA-4E1D-82DF-18364402BE5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604000" y="3943351"/>
            <a:ext cx="3225800" cy="28352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177" name="Text Box 10">
            <a:extLst>
              <a:ext uri="{FF2B5EF4-FFF2-40B4-BE49-F238E27FC236}">
                <a16:creationId xmlns:a16="http://schemas.microsoft.com/office/drawing/2014/main" id="{496AF99E-1EFD-4362-B5A8-DFF33A2E8DD9}"/>
              </a:ext>
            </a:extLst>
          </p:cNvPr>
          <p:cNvSpPr txBox="1">
            <a:spLocks noChangeArrowheads="1"/>
          </p:cNvSpPr>
          <p:nvPr/>
        </p:nvSpPr>
        <p:spPr bwMode="auto">
          <a:xfrm rot="20488695">
            <a:off x="8143876" y="2633663"/>
            <a:ext cx="1522413" cy="36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a:t>gravity</a:t>
            </a:r>
          </a:p>
        </p:txBody>
      </p:sp>
      <p:sp>
        <p:nvSpPr>
          <p:cNvPr id="7178" name="Text Box 11">
            <a:extLst>
              <a:ext uri="{FF2B5EF4-FFF2-40B4-BE49-F238E27FC236}">
                <a16:creationId xmlns:a16="http://schemas.microsoft.com/office/drawing/2014/main" id="{0299C383-00A0-4E90-B023-F60DF157BF85}"/>
              </a:ext>
            </a:extLst>
          </p:cNvPr>
          <p:cNvSpPr txBox="1">
            <a:spLocks noChangeArrowheads="1"/>
          </p:cNvSpPr>
          <p:nvPr/>
        </p:nvSpPr>
        <p:spPr bwMode="auto">
          <a:xfrm>
            <a:off x="120729" y="-90307"/>
            <a:ext cx="1214685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b="1" dirty="0">
                <a:solidFill>
                  <a:schemeClr val="accent1"/>
                </a:solidFill>
                <a:latin typeface="Times New Roman" panose="02020603050405020304" pitchFamily="18" charset="0"/>
                <a:cs typeface="Times New Roman" panose="02020603050405020304" pitchFamily="18" charset="0"/>
              </a:rPr>
              <a:t>Impurities Distribution by secondary ion mass spectroscopy (SIMS) </a:t>
            </a:r>
          </a:p>
          <a:p>
            <a:pPr algn="ctr"/>
            <a:r>
              <a:rPr lang="en-US" altLang="en-US" sz="2800" b="1" dirty="0">
                <a:solidFill>
                  <a:schemeClr val="accent1"/>
                </a:solidFill>
                <a:latin typeface="Times New Roman" panose="02020603050405020304" pitchFamily="18" charset="0"/>
                <a:cs typeface="Times New Roman" panose="02020603050405020304" pitchFamily="18" charset="0"/>
              </a:rPr>
              <a:t>(horizontally grown)</a:t>
            </a:r>
          </a:p>
        </p:txBody>
      </p:sp>
      <p:sp>
        <p:nvSpPr>
          <p:cNvPr id="12" name="TextBox 11">
            <a:extLst>
              <a:ext uri="{FF2B5EF4-FFF2-40B4-BE49-F238E27FC236}">
                <a16:creationId xmlns:a16="http://schemas.microsoft.com/office/drawing/2014/main" id="{78FDB193-58A7-4F00-8271-F2E8DC93C52A}"/>
              </a:ext>
            </a:extLst>
          </p:cNvPr>
          <p:cNvSpPr txBox="1"/>
          <p:nvPr/>
        </p:nvSpPr>
        <p:spPr>
          <a:xfrm>
            <a:off x="3452006" y="1932160"/>
            <a:ext cx="835660"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[Si]</a:t>
            </a:r>
          </a:p>
        </p:txBody>
      </p:sp>
      <p:sp>
        <p:nvSpPr>
          <p:cNvPr id="13" name="TextBox 12">
            <a:extLst>
              <a:ext uri="{FF2B5EF4-FFF2-40B4-BE49-F238E27FC236}">
                <a16:creationId xmlns:a16="http://schemas.microsoft.com/office/drawing/2014/main" id="{737E4B5A-654A-4C24-9D40-4C06BA4F95DB}"/>
              </a:ext>
            </a:extLst>
          </p:cNvPr>
          <p:cNvSpPr txBox="1"/>
          <p:nvPr/>
        </p:nvSpPr>
        <p:spPr>
          <a:xfrm>
            <a:off x="1145540" y="4948535"/>
            <a:ext cx="835660"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[Fe]</a:t>
            </a:r>
          </a:p>
        </p:txBody>
      </p:sp>
      <p:sp>
        <p:nvSpPr>
          <p:cNvPr id="14" name="TextBox 13">
            <a:extLst>
              <a:ext uri="{FF2B5EF4-FFF2-40B4-BE49-F238E27FC236}">
                <a16:creationId xmlns:a16="http://schemas.microsoft.com/office/drawing/2014/main" id="{5972377F-2315-4AD7-86F9-488573DF0684}"/>
              </a:ext>
            </a:extLst>
          </p:cNvPr>
          <p:cNvSpPr txBox="1"/>
          <p:nvPr/>
        </p:nvSpPr>
        <p:spPr>
          <a:xfrm>
            <a:off x="10109200" y="4899323"/>
            <a:ext cx="835660"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[Cu]</a:t>
            </a:r>
          </a:p>
        </p:txBody>
      </p:sp>
      <p:pic>
        <p:nvPicPr>
          <p:cNvPr id="15" name="Picture 3">
            <a:extLst>
              <a:ext uri="{FF2B5EF4-FFF2-40B4-BE49-F238E27FC236}">
                <a16:creationId xmlns:a16="http://schemas.microsoft.com/office/drawing/2014/main" id="{DE4CF983-6F67-481F-9D8A-4B0B6B6628D2}"/>
              </a:ext>
            </a:extLst>
          </p:cNvPr>
          <p:cNvPicPr>
            <a:picLocks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rot="19906645">
            <a:off x="9597504" y="1214191"/>
            <a:ext cx="2307371" cy="179437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1">
            <a:extLst>
              <a:ext uri="{FF2B5EF4-FFF2-40B4-BE49-F238E27FC236}">
                <a16:creationId xmlns:a16="http://schemas.microsoft.com/office/drawing/2014/main" id="{DA473BF8-91EC-4AC9-A7A7-55130019A166}"/>
              </a:ext>
            </a:extLst>
          </p:cNvPr>
          <p:cNvSpPr>
            <a:spLocks noGrp="1"/>
          </p:cNvSpPr>
          <p:nvPr>
            <p:ph type="sldNum" sz="quarter" idx="12"/>
          </p:nvPr>
        </p:nvSpPr>
        <p:spPr>
          <a:xfrm>
            <a:off x="1981200" y="6356351"/>
            <a:ext cx="2133600" cy="365125"/>
          </a:xfrm>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l"/>
            <a:fld id="{1A9D7E04-0774-40C9-B0F3-C59C85A521C7}" type="slidenum">
              <a:rPr lang="en-US" altLang="en-US">
                <a:solidFill>
                  <a:srgbClr val="898989"/>
                </a:solidFill>
              </a:rPr>
              <a:pPr algn="l"/>
              <a:t>27</a:t>
            </a:fld>
            <a:endParaRPr lang="en-US" altLang="en-US">
              <a:solidFill>
                <a:srgbClr val="898989"/>
              </a:solidFill>
            </a:endParaRPr>
          </a:p>
        </p:txBody>
      </p:sp>
      <p:pic>
        <p:nvPicPr>
          <p:cNvPr id="8196" name="Picture 12">
            <a:extLst>
              <a:ext uri="{FF2B5EF4-FFF2-40B4-BE49-F238E27FC236}">
                <a16:creationId xmlns:a16="http://schemas.microsoft.com/office/drawing/2014/main" id="{B4EF154F-76AF-4B92-BBB3-9B7EC9BF5EBC}"/>
              </a:ext>
            </a:extLst>
          </p:cNvPr>
          <p:cNvPicPr>
            <a:picLocks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429126" y="966788"/>
            <a:ext cx="3622675" cy="277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7" name="Picture 13">
            <a:extLst>
              <a:ext uri="{FF2B5EF4-FFF2-40B4-BE49-F238E27FC236}">
                <a16:creationId xmlns:a16="http://schemas.microsoft.com/office/drawing/2014/main" id="{AF1D477B-2D2E-4E15-A259-66BA6585AE63}"/>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47900" y="3784600"/>
            <a:ext cx="3390900" cy="307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198" name="Picture 14">
            <a:extLst>
              <a:ext uri="{FF2B5EF4-FFF2-40B4-BE49-F238E27FC236}">
                <a16:creationId xmlns:a16="http://schemas.microsoft.com/office/drawing/2014/main" id="{870FBC70-21F6-4E75-A256-FDA187D08896}"/>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50013" y="3765550"/>
            <a:ext cx="3541712" cy="3092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199" name="Text Box 15">
            <a:extLst>
              <a:ext uri="{FF2B5EF4-FFF2-40B4-BE49-F238E27FC236}">
                <a16:creationId xmlns:a16="http://schemas.microsoft.com/office/drawing/2014/main" id="{E4D3D524-2ED2-4D89-845C-262B21A6E2F3}"/>
              </a:ext>
            </a:extLst>
          </p:cNvPr>
          <p:cNvSpPr txBox="1">
            <a:spLocks noChangeArrowheads="1"/>
          </p:cNvSpPr>
          <p:nvPr/>
        </p:nvSpPr>
        <p:spPr bwMode="auto">
          <a:xfrm>
            <a:off x="8140701" y="1435100"/>
            <a:ext cx="1746825" cy="11079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2400"/>
              <a:t>        </a:t>
            </a:r>
            <a:r>
              <a:rPr lang="en-US" altLang="en-US" sz="2400">
                <a:latin typeface="Arial" panose="020B0604020202020204" pitchFamily="34" charset="0"/>
              </a:rPr>
              <a:t>x</a:t>
            </a:r>
            <a:endParaRPr lang="en-US" altLang="en-US" sz="2400"/>
          </a:p>
          <a:p>
            <a:r>
              <a:rPr lang="en-US" altLang="en-US" sz="2400"/>
              <a:t>  </a:t>
            </a:r>
            <a:r>
              <a:rPr lang="en-US" altLang="en-US"/>
              <a:t>gravity and</a:t>
            </a:r>
          </a:p>
          <a:p>
            <a:r>
              <a:rPr lang="en-US" altLang="en-US"/>
              <a:t>growth direction</a:t>
            </a:r>
            <a:endParaRPr lang="en-US" altLang="en-US" sz="2400"/>
          </a:p>
        </p:txBody>
      </p:sp>
      <p:sp>
        <p:nvSpPr>
          <p:cNvPr id="8" name="TextBox 7">
            <a:extLst>
              <a:ext uri="{FF2B5EF4-FFF2-40B4-BE49-F238E27FC236}">
                <a16:creationId xmlns:a16="http://schemas.microsoft.com/office/drawing/2014/main" id="{A99CCE0F-C6ED-4E04-9D74-2ED427DD7553}"/>
              </a:ext>
            </a:extLst>
          </p:cNvPr>
          <p:cNvSpPr txBox="1"/>
          <p:nvPr/>
        </p:nvSpPr>
        <p:spPr>
          <a:xfrm>
            <a:off x="3452006" y="1932160"/>
            <a:ext cx="835660"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[Si]</a:t>
            </a:r>
          </a:p>
        </p:txBody>
      </p:sp>
      <p:sp>
        <p:nvSpPr>
          <p:cNvPr id="9" name="TextBox 8">
            <a:extLst>
              <a:ext uri="{FF2B5EF4-FFF2-40B4-BE49-F238E27FC236}">
                <a16:creationId xmlns:a16="http://schemas.microsoft.com/office/drawing/2014/main" id="{3A50C077-A9DF-47FE-A1C8-3141149FF182}"/>
              </a:ext>
            </a:extLst>
          </p:cNvPr>
          <p:cNvSpPr txBox="1"/>
          <p:nvPr/>
        </p:nvSpPr>
        <p:spPr>
          <a:xfrm>
            <a:off x="1145540" y="5080942"/>
            <a:ext cx="835660"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[Fe]</a:t>
            </a:r>
          </a:p>
        </p:txBody>
      </p:sp>
      <p:sp>
        <p:nvSpPr>
          <p:cNvPr id="10" name="TextBox 9">
            <a:extLst>
              <a:ext uri="{FF2B5EF4-FFF2-40B4-BE49-F238E27FC236}">
                <a16:creationId xmlns:a16="http://schemas.microsoft.com/office/drawing/2014/main" id="{E9A3506D-EF7A-4CAE-BF3A-A07EA419E0EC}"/>
              </a:ext>
            </a:extLst>
          </p:cNvPr>
          <p:cNvSpPr txBox="1"/>
          <p:nvPr/>
        </p:nvSpPr>
        <p:spPr>
          <a:xfrm>
            <a:off x="10485120" y="4948535"/>
            <a:ext cx="835660" cy="461665"/>
          </a:xfrm>
          <a:prstGeom prst="rect">
            <a:avLst/>
          </a:prstGeom>
          <a:noFill/>
        </p:spPr>
        <p:txBody>
          <a:bodyPr wrap="square" rtlCol="0">
            <a:spAutoFit/>
          </a:bodyPr>
          <a:lstStyle/>
          <a:p>
            <a:r>
              <a:rPr lang="en-US" sz="2400" b="1" dirty="0">
                <a:latin typeface="Times New Roman" panose="02020603050405020304" pitchFamily="18" charset="0"/>
                <a:cs typeface="Times New Roman" panose="02020603050405020304" pitchFamily="18" charset="0"/>
              </a:rPr>
              <a:t>[Cu]</a:t>
            </a:r>
          </a:p>
        </p:txBody>
      </p:sp>
      <p:sp>
        <p:nvSpPr>
          <p:cNvPr id="11" name="Text Box 11">
            <a:extLst>
              <a:ext uri="{FF2B5EF4-FFF2-40B4-BE49-F238E27FC236}">
                <a16:creationId xmlns:a16="http://schemas.microsoft.com/office/drawing/2014/main" id="{BA866785-0A95-4BE4-B345-6378A0671FF7}"/>
              </a:ext>
            </a:extLst>
          </p:cNvPr>
          <p:cNvSpPr txBox="1">
            <a:spLocks noChangeArrowheads="1"/>
          </p:cNvSpPr>
          <p:nvPr/>
        </p:nvSpPr>
        <p:spPr bwMode="auto">
          <a:xfrm>
            <a:off x="120729" y="-90307"/>
            <a:ext cx="12146851"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r>
              <a:rPr lang="en-US" altLang="en-US" sz="3200" b="1" dirty="0">
                <a:solidFill>
                  <a:schemeClr val="accent1"/>
                </a:solidFill>
                <a:latin typeface="Times New Roman" panose="02020603050405020304" pitchFamily="18" charset="0"/>
                <a:cs typeface="Times New Roman" panose="02020603050405020304" pitchFamily="18" charset="0"/>
              </a:rPr>
              <a:t>Impurities Distribution by secondary ion mass spectroscopy (SIMS) </a:t>
            </a:r>
          </a:p>
          <a:p>
            <a:pPr algn="ctr"/>
            <a:r>
              <a:rPr lang="en-US" altLang="en-US" sz="2800" b="1" dirty="0">
                <a:solidFill>
                  <a:schemeClr val="accent1"/>
                </a:solidFill>
                <a:latin typeface="Times New Roman" panose="02020603050405020304" pitchFamily="18" charset="0"/>
                <a:cs typeface="Times New Roman" panose="02020603050405020304" pitchFamily="18" charset="0"/>
              </a:rPr>
              <a:t>(vertically grown)</a:t>
            </a:r>
          </a:p>
        </p:txBody>
      </p:sp>
    </p:spTree>
  </p:cSld>
  <p:clrMapOvr>
    <a:masterClrMapping/>
  </p:clrMapOvr>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engineering drawing&#10;&#10;Description automatically generated">
            <a:extLst>
              <a:ext uri="{FF2B5EF4-FFF2-40B4-BE49-F238E27FC236}">
                <a16:creationId xmlns:a16="http://schemas.microsoft.com/office/drawing/2014/main" id="{41FF7F31-CEB9-40A3-A7BA-9877900E147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35760" y="698881"/>
            <a:ext cx="9113520" cy="6125210"/>
          </a:xfrm>
          <a:prstGeom prst="rect">
            <a:avLst/>
          </a:prstGeom>
        </p:spPr>
      </p:pic>
      <p:sp>
        <p:nvSpPr>
          <p:cNvPr id="6" name="TextBox 5">
            <a:extLst>
              <a:ext uri="{FF2B5EF4-FFF2-40B4-BE49-F238E27FC236}">
                <a16:creationId xmlns:a16="http://schemas.microsoft.com/office/drawing/2014/main" id="{BF2BDC5A-5806-4422-9340-D6C0E00913F6}"/>
              </a:ext>
            </a:extLst>
          </p:cNvPr>
          <p:cNvSpPr txBox="1"/>
          <p:nvPr/>
        </p:nvSpPr>
        <p:spPr>
          <a:xfrm>
            <a:off x="112439" y="44069"/>
            <a:ext cx="11967122" cy="492443"/>
          </a:xfrm>
          <a:prstGeom prst="rect">
            <a:avLst/>
          </a:prstGeom>
          <a:noFill/>
        </p:spPr>
        <p:txBody>
          <a:bodyPr wrap="none" rtlCol="0">
            <a:spAutoFit/>
          </a:bodyPr>
          <a:lstStyle/>
          <a:p>
            <a:r>
              <a:rPr lang="en-US" sz="2600" b="1" dirty="0">
                <a:solidFill>
                  <a:schemeClr val="accent1"/>
                </a:solidFill>
                <a:latin typeface="Times New Roman" panose="02020603050405020304" pitchFamily="18" charset="0"/>
                <a:cs typeface="Times New Roman" panose="02020603050405020304" pitchFamily="18" charset="0"/>
              </a:rPr>
              <a:t>Low Gradient Furnace, Materials Science Research Rack, U.S. Lab Module on ISS</a:t>
            </a:r>
          </a:p>
        </p:txBody>
      </p:sp>
    </p:spTree>
    <p:extLst>
      <p:ext uri="{BB962C8B-B14F-4D97-AF65-F5344CB8AC3E}">
        <p14:creationId xmlns:p14="http://schemas.microsoft.com/office/powerpoint/2010/main" val="282317710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7">
            <a:extLst>
              <a:ext uri="{FF2B5EF4-FFF2-40B4-BE49-F238E27FC236}">
                <a16:creationId xmlns:a16="http://schemas.microsoft.com/office/drawing/2014/main" id="{777AA86F-5F27-486C-9643-4DD8BC618E4A}"/>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444053" y="345678"/>
            <a:ext cx="3169920" cy="57172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12">
            <a:extLst>
              <a:ext uri="{FF2B5EF4-FFF2-40B4-BE49-F238E27FC236}">
                <a16:creationId xmlns:a16="http://schemas.microsoft.com/office/drawing/2014/main" id="{93AA9AD7-CD26-4CB8-85FD-3F289D25398D}"/>
              </a:ext>
            </a:extLst>
          </p:cNvPr>
          <p:cNvSpPr txBox="1">
            <a:spLocks noChangeArrowheads="1"/>
          </p:cNvSpPr>
          <p:nvPr/>
        </p:nvSpPr>
        <p:spPr bwMode="auto">
          <a:xfrm>
            <a:off x="1082040" y="6063596"/>
            <a:ext cx="417068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2000" b="1" dirty="0"/>
              <a:t>Low Gradient Furnace (LGF) built by ESA (European Space Agency)</a:t>
            </a:r>
          </a:p>
        </p:txBody>
      </p:sp>
      <p:sp>
        <p:nvSpPr>
          <p:cNvPr id="7" name="TextBox 19">
            <a:extLst>
              <a:ext uri="{FF2B5EF4-FFF2-40B4-BE49-F238E27FC236}">
                <a16:creationId xmlns:a16="http://schemas.microsoft.com/office/drawing/2014/main" id="{98DF0644-99E6-4B69-B0F5-C63068F8CA2A}"/>
              </a:ext>
            </a:extLst>
          </p:cNvPr>
          <p:cNvSpPr txBox="1">
            <a:spLocks noChangeArrowheads="1"/>
          </p:cNvSpPr>
          <p:nvPr/>
        </p:nvSpPr>
        <p:spPr bwMode="auto">
          <a:xfrm>
            <a:off x="641984" y="0"/>
            <a:ext cx="4763135"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lgn="ctr" eaLnBrk="1" hangingPunct="1">
              <a:spcBef>
                <a:spcPct val="0"/>
              </a:spcBef>
              <a:buFontTx/>
              <a:buNone/>
            </a:pPr>
            <a:r>
              <a:rPr lang="en-US" altLang="en-US" sz="2000" b="1" dirty="0"/>
              <a:t>Material Science Research Rack (MSRR)</a:t>
            </a:r>
          </a:p>
        </p:txBody>
      </p:sp>
      <p:cxnSp>
        <p:nvCxnSpPr>
          <p:cNvPr id="8" name="Straight Arrow Connector 7">
            <a:extLst>
              <a:ext uri="{FF2B5EF4-FFF2-40B4-BE49-F238E27FC236}">
                <a16:creationId xmlns:a16="http://schemas.microsoft.com/office/drawing/2014/main" id="{22F5969A-90E0-4C95-8D38-1E4980E4645C}"/>
              </a:ext>
            </a:extLst>
          </p:cNvPr>
          <p:cNvCxnSpPr>
            <a:cxnSpLocks/>
          </p:cNvCxnSpPr>
          <p:nvPr/>
        </p:nvCxnSpPr>
        <p:spPr>
          <a:xfrm flipH="1">
            <a:off x="1808480" y="3290080"/>
            <a:ext cx="441960" cy="3063328"/>
          </a:xfrm>
          <a:prstGeom prst="straightConnector1">
            <a:avLst/>
          </a:prstGeom>
          <a:ln w="31750">
            <a:headEnd type="triangle"/>
            <a:tailEnd type="none"/>
          </a:ln>
        </p:spPr>
        <p:style>
          <a:lnRef idx="1">
            <a:schemeClr val="accent1"/>
          </a:lnRef>
          <a:fillRef idx="0">
            <a:schemeClr val="accent1"/>
          </a:fillRef>
          <a:effectRef idx="0">
            <a:schemeClr val="accent1"/>
          </a:effectRef>
          <a:fontRef idx="minor">
            <a:schemeClr val="tx1"/>
          </a:fontRef>
        </p:style>
      </p:cxnSp>
      <p:pic>
        <p:nvPicPr>
          <p:cNvPr id="9" name="image9.png">
            <a:extLst>
              <a:ext uri="{FF2B5EF4-FFF2-40B4-BE49-F238E27FC236}">
                <a16:creationId xmlns:a16="http://schemas.microsoft.com/office/drawing/2014/main" id="{C5F7B23E-9D5C-4480-A07A-30C4823EEF5D}"/>
              </a:ext>
            </a:extLst>
          </p:cNvPr>
          <p:cNvPicPr/>
          <p:nvPr/>
        </p:nvPicPr>
        <p:blipFill>
          <a:blip r:embed="rId3" cstate="print"/>
          <a:stretch>
            <a:fillRect/>
          </a:stretch>
        </p:blipFill>
        <p:spPr>
          <a:xfrm>
            <a:off x="6505540" y="345678"/>
            <a:ext cx="4886960" cy="2865437"/>
          </a:xfrm>
          <a:prstGeom prst="rect">
            <a:avLst/>
          </a:prstGeom>
        </p:spPr>
      </p:pic>
      <p:sp>
        <p:nvSpPr>
          <p:cNvPr id="11" name="TextBox 10">
            <a:extLst>
              <a:ext uri="{FF2B5EF4-FFF2-40B4-BE49-F238E27FC236}">
                <a16:creationId xmlns:a16="http://schemas.microsoft.com/office/drawing/2014/main" id="{310211F6-113B-487D-A011-9EBF28A6B84F}"/>
              </a:ext>
            </a:extLst>
          </p:cNvPr>
          <p:cNvSpPr txBox="1"/>
          <p:nvPr/>
        </p:nvSpPr>
        <p:spPr>
          <a:xfrm>
            <a:off x="6938129" y="3290080"/>
            <a:ext cx="3993657" cy="400110"/>
          </a:xfrm>
          <a:prstGeom prst="rect">
            <a:avLst/>
          </a:prstGeom>
          <a:noFill/>
        </p:spPr>
        <p:txBody>
          <a:bodyPr wrap="none" rtlCol="0">
            <a:spAutoFit/>
          </a:bodyPr>
          <a:lstStyle/>
          <a:p>
            <a:r>
              <a:rPr lang="en-US" sz="2000" b="1" dirty="0">
                <a:latin typeface="Times New Roman" panose="02020603050405020304" pitchFamily="18" charset="0"/>
                <a:cs typeface="Times New Roman" panose="02020603050405020304" pitchFamily="18" charset="0"/>
              </a:rPr>
              <a:t>Sample Cartridge Assembly (SCA)</a:t>
            </a:r>
          </a:p>
        </p:txBody>
      </p:sp>
      <p:pic>
        <p:nvPicPr>
          <p:cNvPr id="13" name="Picture 12">
            <a:extLst>
              <a:ext uri="{FF2B5EF4-FFF2-40B4-BE49-F238E27FC236}">
                <a16:creationId xmlns:a16="http://schemas.microsoft.com/office/drawing/2014/main" id="{0ED2D792-DE00-4073-B054-FC266F3953D8}"/>
              </a:ext>
            </a:extLst>
          </p:cNvPr>
          <p:cNvPicPr>
            <a:picLocks noChangeAspect="1"/>
          </p:cNvPicPr>
          <p:nvPr/>
        </p:nvPicPr>
        <p:blipFill rotWithShape="1">
          <a:blip r:embed="rId4">
            <a:extLst>
              <a:ext uri="{28A0092B-C50C-407E-A947-70E740481C1C}">
                <a14:useLocalDpi xmlns:a14="http://schemas.microsoft.com/office/drawing/2010/main" val="0"/>
              </a:ext>
            </a:extLst>
          </a:blip>
          <a:srcRect l="9019" t="37481" r="14414" b="42222"/>
          <a:stretch/>
        </p:blipFill>
        <p:spPr>
          <a:xfrm>
            <a:off x="6431280" y="3991584"/>
            <a:ext cx="5290186" cy="1391920"/>
          </a:xfrm>
          <a:prstGeom prst="rect">
            <a:avLst/>
          </a:prstGeom>
        </p:spPr>
      </p:pic>
      <p:sp>
        <p:nvSpPr>
          <p:cNvPr id="14" name="TextBox 13">
            <a:extLst>
              <a:ext uri="{FF2B5EF4-FFF2-40B4-BE49-F238E27FC236}">
                <a16:creationId xmlns:a16="http://schemas.microsoft.com/office/drawing/2014/main" id="{063CE337-3462-41A2-96B5-4B5613E30E3E}"/>
              </a:ext>
            </a:extLst>
          </p:cNvPr>
          <p:cNvSpPr txBox="1"/>
          <p:nvPr/>
        </p:nvSpPr>
        <p:spPr>
          <a:xfrm>
            <a:off x="7937762" y="5357978"/>
            <a:ext cx="1843774" cy="707886"/>
          </a:xfrm>
          <a:prstGeom prst="rect">
            <a:avLst/>
          </a:prstGeom>
          <a:noFill/>
        </p:spPr>
        <p:txBody>
          <a:bodyPr wrap="none" rtlCol="0">
            <a:spAutoFit/>
          </a:bodyPr>
          <a:lstStyle/>
          <a:p>
            <a:r>
              <a:rPr lang="en-US" sz="2000" b="1" dirty="0">
                <a:latin typeface="Times New Roman" panose="02020603050405020304" pitchFamily="18" charset="0"/>
                <a:cs typeface="Times New Roman" panose="02020603050405020304" pitchFamily="18" charset="0"/>
              </a:rPr>
              <a:t>Thermocouple </a:t>
            </a:r>
          </a:p>
          <a:p>
            <a:r>
              <a:rPr lang="en-US" sz="2000" b="1" dirty="0">
                <a:latin typeface="Times New Roman" panose="02020603050405020304" pitchFamily="18" charset="0"/>
                <a:cs typeface="Times New Roman" panose="02020603050405020304" pitchFamily="18" charset="0"/>
              </a:rPr>
              <a:t>     positions</a:t>
            </a:r>
          </a:p>
        </p:txBody>
      </p:sp>
      <p:sp>
        <p:nvSpPr>
          <p:cNvPr id="15" name="TextBox 14">
            <a:extLst>
              <a:ext uri="{FF2B5EF4-FFF2-40B4-BE49-F238E27FC236}">
                <a16:creationId xmlns:a16="http://schemas.microsoft.com/office/drawing/2014/main" id="{C928E9BF-400D-416A-B1FE-10FFB6E38B91}"/>
              </a:ext>
            </a:extLst>
          </p:cNvPr>
          <p:cNvSpPr txBox="1"/>
          <p:nvPr/>
        </p:nvSpPr>
        <p:spPr>
          <a:xfrm>
            <a:off x="10323735" y="5350965"/>
            <a:ext cx="1033488" cy="461665"/>
          </a:xfrm>
          <a:prstGeom prst="rect">
            <a:avLst/>
          </a:prstGeom>
          <a:noFill/>
        </p:spPr>
        <p:txBody>
          <a:bodyPr wrap="none" rtlCol="0">
            <a:spAutoFit/>
          </a:bodyPr>
          <a:lstStyle/>
          <a:p>
            <a:r>
              <a:rPr lang="en-US" sz="2400" b="1" dirty="0">
                <a:latin typeface="Times New Roman" panose="02020603050405020304" pitchFamily="18" charset="0"/>
                <a:cs typeface="Times New Roman" panose="02020603050405020304" pitchFamily="18" charset="0"/>
              </a:rPr>
              <a:t>source</a:t>
            </a:r>
          </a:p>
        </p:txBody>
      </p:sp>
      <p:sp>
        <p:nvSpPr>
          <p:cNvPr id="16" name="TextBox 15">
            <a:extLst>
              <a:ext uri="{FF2B5EF4-FFF2-40B4-BE49-F238E27FC236}">
                <a16:creationId xmlns:a16="http://schemas.microsoft.com/office/drawing/2014/main" id="{451ACA7D-9B33-4F3A-8DF6-8C5C0C8DA72C}"/>
              </a:ext>
            </a:extLst>
          </p:cNvPr>
          <p:cNvSpPr txBox="1"/>
          <p:nvPr/>
        </p:nvSpPr>
        <p:spPr>
          <a:xfrm>
            <a:off x="6810060" y="5373344"/>
            <a:ext cx="748923" cy="461665"/>
          </a:xfrm>
          <a:prstGeom prst="rect">
            <a:avLst/>
          </a:prstGeom>
          <a:noFill/>
        </p:spPr>
        <p:txBody>
          <a:bodyPr wrap="none" rtlCol="0">
            <a:spAutoFit/>
          </a:bodyPr>
          <a:lstStyle/>
          <a:p>
            <a:r>
              <a:rPr lang="en-US" sz="2400" b="1" dirty="0">
                <a:latin typeface="Times New Roman" panose="02020603050405020304" pitchFamily="18" charset="0"/>
                <a:cs typeface="Times New Roman" panose="02020603050405020304" pitchFamily="18" charset="0"/>
              </a:rPr>
              <a:t>seed</a:t>
            </a:r>
          </a:p>
        </p:txBody>
      </p:sp>
      <p:sp>
        <p:nvSpPr>
          <p:cNvPr id="17" name="TextBox 16">
            <a:extLst>
              <a:ext uri="{FF2B5EF4-FFF2-40B4-BE49-F238E27FC236}">
                <a16:creationId xmlns:a16="http://schemas.microsoft.com/office/drawing/2014/main" id="{DE9E481A-1504-49F1-ACD7-31E75F3C8314}"/>
              </a:ext>
            </a:extLst>
          </p:cNvPr>
          <p:cNvSpPr txBox="1"/>
          <p:nvPr/>
        </p:nvSpPr>
        <p:spPr>
          <a:xfrm>
            <a:off x="7937762" y="6128194"/>
            <a:ext cx="2108526" cy="400110"/>
          </a:xfrm>
          <a:prstGeom prst="rect">
            <a:avLst/>
          </a:prstGeom>
          <a:noFill/>
        </p:spPr>
        <p:txBody>
          <a:bodyPr wrap="none" rtlCol="0">
            <a:spAutoFit/>
          </a:bodyPr>
          <a:lstStyle/>
          <a:p>
            <a:r>
              <a:rPr lang="en-US" sz="2000" b="1" dirty="0">
                <a:latin typeface="Times New Roman" panose="02020603050405020304" pitchFamily="18" charset="0"/>
                <a:cs typeface="Times New Roman" panose="02020603050405020304" pitchFamily="18" charset="0"/>
              </a:rPr>
              <a:t>SCA X-ray image</a:t>
            </a:r>
            <a:endParaRPr lang="en-US" sz="2000" dirty="0"/>
          </a:p>
        </p:txBody>
      </p:sp>
      <p:cxnSp>
        <p:nvCxnSpPr>
          <p:cNvPr id="18" name="Straight Arrow Connector 17">
            <a:extLst>
              <a:ext uri="{FF2B5EF4-FFF2-40B4-BE49-F238E27FC236}">
                <a16:creationId xmlns:a16="http://schemas.microsoft.com/office/drawing/2014/main" id="{AFDAEE32-C1F4-45B1-87C5-C31B527857EE}"/>
              </a:ext>
            </a:extLst>
          </p:cNvPr>
          <p:cNvCxnSpPr>
            <a:cxnSpLocks/>
          </p:cNvCxnSpPr>
          <p:nvPr/>
        </p:nvCxnSpPr>
        <p:spPr>
          <a:xfrm>
            <a:off x="7161310" y="4821744"/>
            <a:ext cx="56583" cy="647871"/>
          </a:xfrm>
          <a:prstGeom prst="straightConnector1">
            <a:avLst/>
          </a:prstGeom>
          <a:ln w="31750">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1" name="Straight Arrow Connector 20">
            <a:extLst>
              <a:ext uri="{FF2B5EF4-FFF2-40B4-BE49-F238E27FC236}">
                <a16:creationId xmlns:a16="http://schemas.microsoft.com/office/drawing/2014/main" id="{762D0ECC-C374-44E1-8D6E-E0235AE2ED6C}"/>
              </a:ext>
            </a:extLst>
          </p:cNvPr>
          <p:cNvCxnSpPr>
            <a:cxnSpLocks/>
          </p:cNvCxnSpPr>
          <p:nvPr/>
        </p:nvCxnSpPr>
        <p:spPr>
          <a:xfrm flipH="1">
            <a:off x="9083612" y="4742438"/>
            <a:ext cx="305597" cy="770216"/>
          </a:xfrm>
          <a:prstGeom prst="straightConnector1">
            <a:avLst/>
          </a:prstGeom>
          <a:ln w="31750">
            <a:headEnd type="triangle"/>
            <a:tailEnd type="none"/>
          </a:ln>
        </p:spPr>
        <p:style>
          <a:lnRef idx="1">
            <a:schemeClr val="accent1"/>
          </a:lnRef>
          <a:fillRef idx="0">
            <a:schemeClr val="accent1"/>
          </a:fillRef>
          <a:effectRef idx="0">
            <a:schemeClr val="accent1"/>
          </a:effectRef>
          <a:fontRef idx="minor">
            <a:schemeClr val="tx1"/>
          </a:fontRef>
        </p:style>
      </p:cxnSp>
      <p:cxnSp>
        <p:nvCxnSpPr>
          <p:cNvPr id="22" name="Straight Arrow Connector 21">
            <a:extLst>
              <a:ext uri="{FF2B5EF4-FFF2-40B4-BE49-F238E27FC236}">
                <a16:creationId xmlns:a16="http://schemas.microsoft.com/office/drawing/2014/main" id="{0526D15E-DDDA-4FCC-86BE-E3B599BABC80}"/>
              </a:ext>
            </a:extLst>
          </p:cNvPr>
          <p:cNvCxnSpPr>
            <a:cxnSpLocks/>
          </p:cNvCxnSpPr>
          <p:nvPr/>
        </p:nvCxnSpPr>
        <p:spPr>
          <a:xfrm>
            <a:off x="10788430" y="4760784"/>
            <a:ext cx="72610" cy="751870"/>
          </a:xfrm>
          <a:prstGeom prst="straightConnector1">
            <a:avLst/>
          </a:prstGeom>
          <a:ln w="31750">
            <a:headEnd type="triangl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6232581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D6CFBE33-62F2-4DC6-B127-D9E8DE861B24}"/>
              </a:ext>
            </a:extLst>
          </p:cNvPr>
          <p:cNvSpPr/>
          <p:nvPr/>
        </p:nvSpPr>
        <p:spPr>
          <a:xfrm>
            <a:off x="350520" y="121920"/>
            <a:ext cx="11490960" cy="6592574"/>
          </a:xfrm>
          <a:prstGeom prst="rect">
            <a:avLst/>
          </a:prstGeom>
        </p:spPr>
        <p:txBody>
          <a:bodyPr wrap="square">
            <a:spAutoFit/>
          </a:bodyPr>
          <a:lstStyle/>
          <a:p>
            <a:pPr algn="ctr">
              <a:buFontTx/>
              <a:buNone/>
            </a:pPr>
            <a:r>
              <a:rPr lang="en-US" altLang="en-US" sz="3200" b="1" dirty="0">
                <a:solidFill>
                  <a:srgbClr val="0070C0"/>
                </a:solidFill>
                <a:latin typeface="Times New Roman" panose="02020603050405020304" pitchFamily="18" charset="0"/>
                <a:cs typeface="Times New Roman" panose="02020603050405020304" pitchFamily="18" charset="0"/>
              </a:rPr>
              <a:t>Scientific objectives</a:t>
            </a:r>
          </a:p>
          <a:p>
            <a:pPr algn="ctr">
              <a:buFontTx/>
              <a:buNone/>
            </a:pPr>
            <a:endParaRPr lang="en-US" altLang="en-US" sz="3200" b="1" dirty="0">
              <a:solidFill>
                <a:srgbClr val="0070C0"/>
              </a:solidFill>
              <a:latin typeface="Times New Roman" panose="02020603050405020304" pitchFamily="18" charset="0"/>
              <a:cs typeface="Times New Roman" panose="02020603050405020304" pitchFamily="18" charset="0"/>
            </a:endParaRPr>
          </a:p>
          <a:p>
            <a:pPr marL="347472" indent="-347472">
              <a:buFontTx/>
              <a:buAutoNum type="arabicPeriod"/>
            </a:pPr>
            <a:r>
              <a:rPr lang="en-US" altLang="en-US" sz="2800" dirty="0">
                <a:latin typeface="Times New Roman" panose="02020603050405020304" pitchFamily="18" charset="0"/>
                <a:cs typeface="Times New Roman" panose="02020603050405020304" pitchFamily="18" charset="0"/>
              </a:rPr>
              <a:t>To establish the effects of gravity-driven fluid flows to (1) crystalline structural quality, (2) the non-uniform incorporation of dopants, impurities and defects and (3) the compositional segregation in the ternary compounds grown by PVT – caused by the buoyancy-driven convection and irregular fluid-flows on Earth. </a:t>
            </a:r>
          </a:p>
          <a:p>
            <a:pPr marL="342900" indent="-342900">
              <a:lnSpc>
                <a:spcPct val="90000"/>
              </a:lnSpc>
              <a:buFontTx/>
              <a:buAutoNum type="arabicPeriod"/>
            </a:pPr>
            <a:endParaRPr lang="en-US" altLang="en-US" sz="2800" dirty="0">
              <a:latin typeface="Times New Roman" panose="02020603050405020304" pitchFamily="18" charset="0"/>
              <a:cs typeface="Times New Roman" panose="02020603050405020304" pitchFamily="18" charset="0"/>
            </a:endParaRPr>
          </a:p>
          <a:p>
            <a:pPr marL="342900" indent="-342900">
              <a:buFontTx/>
              <a:buAutoNum type="arabicPeriod"/>
            </a:pPr>
            <a:r>
              <a:rPr lang="en-US" altLang="en-US" sz="2800" dirty="0">
                <a:latin typeface="Times New Roman" panose="02020603050405020304" pitchFamily="18" charset="0"/>
                <a:cs typeface="Times New Roman" panose="02020603050405020304" pitchFamily="18" charset="0"/>
              </a:rPr>
              <a:t>To assess self-induced strain effects developed during processing at elevated temperatures caused by the weight of the crystals.</a:t>
            </a:r>
          </a:p>
          <a:p>
            <a:pPr marL="342900" indent="-342900">
              <a:lnSpc>
                <a:spcPct val="90000"/>
              </a:lnSpc>
              <a:buFontTx/>
              <a:buAutoNum type="arabicPeriod"/>
            </a:pPr>
            <a:endParaRPr lang="en-US" altLang="en-US" sz="2800" dirty="0">
              <a:latin typeface="Times New Roman" panose="02020603050405020304" pitchFamily="18" charset="0"/>
              <a:cs typeface="Times New Roman" panose="02020603050405020304" pitchFamily="18" charset="0"/>
            </a:endParaRPr>
          </a:p>
          <a:p>
            <a:pPr marL="342900" indent="-342900">
              <a:buFontTx/>
              <a:buAutoNum type="arabicPeriod"/>
            </a:pPr>
            <a:r>
              <a:rPr lang="en-US" altLang="en-US" sz="2800" dirty="0">
                <a:latin typeface="Times New Roman" panose="02020603050405020304" pitchFamily="18" charset="0"/>
                <a:cs typeface="Times New Roman" panose="02020603050405020304" pitchFamily="18" charset="0"/>
              </a:rPr>
              <a:t>To conduct theoretical simulation of heat transfer, mass transport and growth kinetics to obtain quantitative comparisons between the experimental and calculated results and, consequently, understand and simplify the complexity of the coupled mass transport and growth kinetics problem. </a:t>
            </a:r>
            <a:endParaRPr lang="en-US" altLang="en-US" dirty="0"/>
          </a:p>
        </p:txBody>
      </p:sp>
    </p:spTree>
    <p:extLst>
      <p:ext uri="{BB962C8B-B14F-4D97-AF65-F5344CB8AC3E}">
        <p14:creationId xmlns:p14="http://schemas.microsoft.com/office/powerpoint/2010/main" val="221720028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BB25B9E-3F28-4E09-9BAA-D5A0E35ED3B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50520" y="843280"/>
            <a:ext cx="11490960" cy="5892800"/>
          </a:xfrm>
          <a:prstGeom prst="rect">
            <a:avLst/>
          </a:prstGeom>
        </p:spPr>
      </p:pic>
      <p:sp>
        <p:nvSpPr>
          <p:cNvPr id="3" name="TextBox 2">
            <a:extLst>
              <a:ext uri="{FF2B5EF4-FFF2-40B4-BE49-F238E27FC236}">
                <a16:creationId xmlns:a16="http://schemas.microsoft.com/office/drawing/2014/main" id="{C51DCCA9-51F0-25CB-D2EA-181C2F11A2B7}"/>
              </a:ext>
            </a:extLst>
          </p:cNvPr>
          <p:cNvSpPr txBox="1"/>
          <p:nvPr/>
        </p:nvSpPr>
        <p:spPr>
          <a:xfrm>
            <a:off x="20078" y="111410"/>
            <a:ext cx="12171922" cy="492443"/>
          </a:xfrm>
          <a:prstGeom prst="rect">
            <a:avLst/>
          </a:prstGeom>
          <a:noFill/>
        </p:spPr>
        <p:txBody>
          <a:bodyPr wrap="none" rtlCol="0">
            <a:spAutoFit/>
          </a:bodyPr>
          <a:lstStyle/>
          <a:p>
            <a:r>
              <a:rPr lang="en-US" sz="2600" b="1" dirty="0">
                <a:solidFill>
                  <a:schemeClr val="accent1"/>
                </a:solidFill>
                <a:latin typeface="Times New Roman" panose="02020603050405020304" pitchFamily="18" charset="0"/>
                <a:cs typeface="Times New Roman" panose="02020603050405020304" pitchFamily="18" charset="0"/>
              </a:rPr>
              <a:t>Schematics of Sample Cartridge Assembly (SCA) and thermal profile during growth</a:t>
            </a:r>
          </a:p>
        </p:txBody>
      </p:sp>
    </p:spTree>
    <p:extLst>
      <p:ext uri="{BB962C8B-B14F-4D97-AF65-F5344CB8AC3E}">
        <p14:creationId xmlns:p14="http://schemas.microsoft.com/office/powerpoint/2010/main" val="208511120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Timeline&#10;&#10;Description automatically generated">
            <a:extLst>
              <a:ext uri="{FF2B5EF4-FFF2-40B4-BE49-F238E27FC236}">
                <a16:creationId xmlns:a16="http://schemas.microsoft.com/office/drawing/2014/main" id="{93D85776-0709-4BF9-BA72-15B6098E929D}"/>
              </a:ext>
            </a:extLst>
          </p:cNvPr>
          <p:cNvPicPr>
            <a:picLocks noChangeAspect="1"/>
          </p:cNvPicPr>
          <p:nvPr/>
        </p:nvPicPr>
        <p:blipFill rotWithShape="1">
          <a:blip r:embed="rId2">
            <a:extLst>
              <a:ext uri="{28A0092B-C50C-407E-A947-70E740481C1C}">
                <a14:useLocalDpi xmlns:a14="http://schemas.microsoft.com/office/drawing/2010/main" val="0"/>
              </a:ext>
            </a:extLst>
          </a:blip>
          <a:srcRect l="15466" t="31275" r="7351" b="10888"/>
          <a:stretch/>
        </p:blipFill>
        <p:spPr>
          <a:xfrm>
            <a:off x="100875" y="1402081"/>
            <a:ext cx="11999907" cy="5130800"/>
          </a:xfrm>
          <a:prstGeom prst="rect">
            <a:avLst/>
          </a:prstGeom>
        </p:spPr>
      </p:pic>
      <p:sp>
        <p:nvSpPr>
          <p:cNvPr id="7" name="TextBox 6">
            <a:extLst>
              <a:ext uri="{FF2B5EF4-FFF2-40B4-BE49-F238E27FC236}">
                <a16:creationId xmlns:a16="http://schemas.microsoft.com/office/drawing/2014/main" id="{EB451FC0-3DF3-44E0-BC91-AC168F3CB5E9}"/>
              </a:ext>
            </a:extLst>
          </p:cNvPr>
          <p:cNvSpPr txBox="1"/>
          <p:nvPr/>
        </p:nvSpPr>
        <p:spPr>
          <a:xfrm>
            <a:off x="317738" y="78897"/>
            <a:ext cx="11711924" cy="492443"/>
          </a:xfrm>
          <a:prstGeom prst="rect">
            <a:avLst/>
          </a:prstGeom>
          <a:noFill/>
        </p:spPr>
        <p:txBody>
          <a:bodyPr wrap="none" rtlCol="0">
            <a:spAutoFit/>
          </a:bodyPr>
          <a:lstStyle/>
          <a:p>
            <a:r>
              <a:rPr lang="en-US" sz="2600" b="1" dirty="0">
                <a:solidFill>
                  <a:schemeClr val="accent1">
                    <a:lumMod val="75000"/>
                  </a:schemeClr>
                </a:solidFill>
                <a:latin typeface="Times New Roman" panose="02020603050405020304" pitchFamily="18" charset="0"/>
                <a:cs typeface="Times New Roman" panose="02020603050405020304" pitchFamily="18" charset="0"/>
              </a:rPr>
              <a:t>Transmission X-ray to locate relative positions of seed, source and thermocouples</a:t>
            </a:r>
          </a:p>
        </p:txBody>
      </p:sp>
    </p:spTree>
    <p:extLst>
      <p:ext uri="{BB962C8B-B14F-4D97-AF65-F5344CB8AC3E}">
        <p14:creationId xmlns:p14="http://schemas.microsoft.com/office/powerpoint/2010/main" val="16314694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a:extLst>
              <a:ext uri="{FF2B5EF4-FFF2-40B4-BE49-F238E27FC236}">
                <a16:creationId xmlns:a16="http://schemas.microsoft.com/office/drawing/2014/main" id="{C8D31B2D-5606-46CA-A0F6-8D3A01D26ABB}"/>
              </a:ext>
            </a:extLst>
          </p:cNvPr>
          <p:cNvSpPr>
            <a:spLocks noGrp="1" noChangeArrowheads="1"/>
          </p:cNvSpPr>
          <p:nvPr>
            <p:ph type="title"/>
          </p:nvPr>
        </p:nvSpPr>
        <p:spPr>
          <a:xfrm>
            <a:off x="995680" y="-104038"/>
            <a:ext cx="10474960" cy="571398"/>
          </a:xfrm>
          <a:noFill/>
          <a:ln/>
        </p:spPr>
        <p:txBody>
          <a:bodyPr>
            <a:noAutofit/>
          </a:bodyPr>
          <a:lstStyle/>
          <a:p>
            <a:pPr algn="ctr" eaLnBrk="1" hangingPunct="1">
              <a:spcAft>
                <a:spcPts val="1200"/>
              </a:spcAft>
              <a:defRPr/>
            </a:pPr>
            <a:r>
              <a:rPr lang="en-US" sz="2600" b="1" dirty="0">
                <a:solidFill>
                  <a:srgbClr val="0070C0"/>
                </a:solidFill>
                <a:latin typeface="Times New Roman" panose="02020603050405020304" pitchFamily="18" charset="0"/>
                <a:cs typeface="Times New Roman" panose="02020603050405020304" pitchFamily="18" charset="0"/>
              </a:rPr>
              <a:t>Six flight samples, 3 unseeded and 3 seeded, processing on ISS</a:t>
            </a:r>
          </a:p>
        </p:txBody>
      </p:sp>
      <p:sp>
        <p:nvSpPr>
          <p:cNvPr id="10" name="TextBox 9">
            <a:extLst>
              <a:ext uri="{FF2B5EF4-FFF2-40B4-BE49-F238E27FC236}">
                <a16:creationId xmlns:a16="http://schemas.microsoft.com/office/drawing/2014/main" id="{B6BD0D06-5477-4A4D-B0F1-164167C23583}"/>
              </a:ext>
            </a:extLst>
          </p:cNvPr>
          <p:cNvSpPr txBox="1"/>
          <p:nvPr/>
        </p:nvSpPr>
        <p:spPr>
          <a:xfrm>
            <a:off x="153355" y="336544"/>
            <a:ext cx="11885289" cy="4154984"/>
          </a:xfrm>
          <a:prstGeom prst="rect">
            <a:avLst/>
          </a:prstGeom>
          <a:noFill/>
        </p:spPr>
        <p:txBody>
          <a:bodyPr wrap="square">
            <a:spAutoFit/>
          </a:bodyPr>
          <a:lstStyle/>
          <a:p>
            <a:pPr marL="803275" indent="-346075">
              <a:buFont typeface="Arial" panose="020B0604020202020204" pitchFamily="34" charset="0"/>
              <a:buChar char="•"/>
              <a:defRPr/>
            </a:pP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GTCS-C3 (unseeded Cr-doped </a:t>
            </a:r>
            <a:r>
              <a:rPr lang="en-US" sz="2200" dirty="0" err="1">
                <a:effectLst/>
                <a:latin typeface="Times New Roman" panose="02020603050405020304" pitchFamily="18" charset="0"/>
                <a:ea typeface="Times New Roman" panose="02020603050405020304" pitchFamily="18" charset="0"/>
                <a:cs typeface="Times New Roman" panose="02020603050405020304" pitchFamily="18" charset="0"/>
              </a:rPr>
              <a:t>ZnSe</a:t>
            </a:r>
            <a:r>
              <a:rPr lang="en-US" sz="2200" dirty="0">
                <a:effectLst/>
                <a:latin typeface="Times New Roman" panose="02020603050405020304" pitchFamily="18" charset="0"/>
                <a:ea typeface="Times New Roman" panose="02020603050405020304" pitchFamily="18" charset="0"/>
                <a:cs typeface="Times New Roman" panose="02020603050405020304" pitchFamily="18" charset="0"/>
              </a:rPr>
              <a:t>) </a:t>
            </a:r>
            <a:endParaRPr lang="en-US" sz="2200" dirty="0">
              <a:latin typeface="Times New Roman" panose="02020603050405020304" pitchFamily="18" charset="0"/>
              <a:cs typeface="Times New Roman" panose="02020603050405020304" pitchFamily="18" charset="0"/>
            </a:endParaRPr>
          </a:p>
          <a:p>
            <a:pPr marL="457200" eaLnBrk="1" hangingPunct="1">
              <a:defRPr/>
            </a:pPr>
            <a:r>
              <a:rPr lang="en-US" sz="2200" dirty="0">
                <a:latin typeface="Times New Roman" panose="02020603050405020304" pitchFamily="18" charset="0"/>
                <a:cs typeface="Times New Roman" panose="02020603050405020304" pitchFamily="18" charset="0"/>
              </a:rPr>
              <a:t>    Processed on 3/3/23 after two failed attempts on 8/1/22 and 10/10/22</a:t>
            </a:r>
          </a:p>
          <a:p>
            <a:pPr marL="803275" indent="-346075" eaLnBrk="1" hangingPunct="1">
              <a:buFont typeface="Arial" panose="020B0604020202020204" pitchFamily="34" charset="0"/>
              <a:buChar char="•"/>
              <a:defRPr/>
            </a:pPr>
            <a:r>
              <a:rPr lang="en-US" sz="2200" dirty="0">
                <a:latin typeface="Times New Roman" panose="02020603050405020304" pitchFamily="18" charset="0"/>
                <a:cs typeface="Times New Roman" panose="02020603050405020304" pitchFamily="18" charset="0"/>
              </a:rPr>
              <a:t>GTCS-C1 (unseeded </a:t>
            </a:r>
            <a:r>
              <a:rPr lang="en-US" sz="2200" dirty="0" err="1">
                <a:latin typeface="Times New Roman" panose="02020603050405020304" pitchFamily="18" charset="0"/>
                <a:cs typeface="Times New Roman" panose="02020603050405020304" pitchFamily="18" charset="0"/>
              </a:rPr>
              <a:t>ZnSe</a:t>
            </a:r>
            <a:r>
              <a:rPr lang="en-US" sz="2200" dirty="0">
                <a:latin typeface="Times New Roman" panose="02020603050405020304" pitchFamily="18" charset="0"/>
                <a:cs typeface="Times New Roman" panose="02020603050405020304" pitchFamily="18" charset="0"/>
              </a:rPr>
              <a:t>)</a:t>
            </a:r>
          </a:p>
          <a:p>
            <a:pPr marL="457200" eaLnBrk="1" hangingPunct="1">
              <a:defRPr/>
            </a:pPr>
            <a:r>
              <a:rPr lang="en-US" sz="2200" dirty="0">
                <a:latin typeface="Times New Roman" panose="02020603050405020304" pitchFamily="18" charset="0"/>
                <a:cs typeface="Times New Roman" panose="02020603050405020304" pitchFamily="18" charset="0"/>
              </a:rPr>
              <a:t>     Process started on 3/21/23 and ended 11 hours before the planned 6 days growth</a:t>
            </a:r>
          </a:p>
          <a:p>
            <a:pPr marL="803275" indent="-346075" eaLnBrk="1" hangingPunct="1">
              <a:buFont typeface="Arial" panose="020B0604020202020204" pitchFamily="34" charset="0"/>
              <a:buChar char="•"/>
              <a:defRPr/>
            </a:pPr>
            <a:r>
              <a:rPr lang="en-US" sz="2200" dirty="0">
                <a:latin typeface="Times New Roman" panose="02020603050405020304" pitchFamily="18" charset="0"/>
                <a:cs typeface="Times New Roman" panose="02020603050405020304" pitchFamily="18" charset="0"/>
              </a:rPr>
              <a:t>GTCS-C2 (seeded with </a:t>
            </a:r>
            <a:r>
              <a:rPr lang="en-US" sz="2200" dirty="0" err="1">
                <a:latin typeface="Times New Roman" panose="02020603050405020304" pitchFamily="18" charset="0"/>
                <a:cs typeface="Times New Roman" panose="02020603050405020304" pitchFamily="18" charset="0"/>
              </a:rPr>
              <a:t>ZnSe</a:t>
            </a:r>
            <a:r>
              <a:rPr lang="en-US" sz="2200" dirty="0">
                <a:latin typeface="Times New Roman" panose="02020603050405020304" pitchFamily="18" charset="0"/>
                <a:cs typeface="Times New Roman" panose="02020603050405020304" pitchFamily="18" charset="0"/>
              </a:rPr>
              <a:t> (110) crystal)</a:t>
            </a:r>
          </a:p>
          <a:p>
            <a:pPr marL="803275" indent="-61913" eaLnBrk="1" hangingPunct="1">
              <a:defRPr/>
            </a:pPr>
            <a:r>
              <a:rPr lang="en-US" sz="2200" dirty="0">
                <a:latin typeface="Times New Roman" panose="02020603050405020304" pitchFamily="18" charset="0"/>
                <a:cs typeface="Times New Roman" panose="02020603050405020304" pitchFamily="18" charset="0"/>
              </a:rPr>
              <a:t> Process started on 4/25/23 and was disrupted during program cool-down after 5 days growth</a:t>
            </a:r>
          </a:p>
          <a:p>
            <a:pPr marL="803275" indent="-342900" eaLnBrk="1" hangingPunct="1">
              <a:buFont typeface="Arial" panose="020B0604020202020204" pitchFamily="34" charset="0"/>
              <a:buChar char="•"/>
              <a:defRPr/>
            </a:pPr>
            <a:r>
              <a:rPr lang="en-US" sz="2200" dirty="0">
                <a:latin typeface="Times New Roman" panose="02020603050405020304" pitchFamily="18" charset="0"/>
                <a:cs typeface="Times New Roman" panose="02020603050405020304" pitchFamily="18" charset="0"/>
              </a:rPr>
              <a:t>GTCS-C4 (seeded with </a:t>
            </a:r>
            <a:r>
              <a:rPr lang="en-US" sz="2200" dirty="0" err="1">
                <a:latin typeface="Times New Roman" panose="02020603050405020304" pitchFamily="18" charset="0"/>
                <a:cs typeface="Times New Roman" panose="02020603050405020304" pitchFamily="18" charset="0"/>
              </a:rPr>
              <a:t>ZnSe</a:t>
            </a:r>
            <a:r>
              <a:rPr lang="en-US" sz="2200" dirty="0">
                <a:latin typeface="Times New Roman" panose="02020603050405020304" pitchFamily="18" charset="0"/>
                <a:cs typeface="Times New Roman" panose="02020603050405020304" pitchFamily="18" charset="0"/>
              </a:rPr>
              <a:t> (100) crystal)</a:t>
            </a:r>
          </a:p>
          <a:p>
            <a:pPr marL="460375" eaLnBrk="1" hangingPunct="1">
              <a:defRPr/>
            </a:pPr>
            <a:r>
              <a:rPr lang="en-US" sz="2200" dirty="0">
                <a:latin typeface="Times New Roman" panose="02020603050405020304" pitchFamily="18" charset="0"/>
                <a:cs typeface="Times New Roman" panose="02020603050405020304" pitchFamily="18" charset="0"/>
              </a:rPr>
              <a:t>     Process planned on 8/7 -8/18/2023</a:t>
            </a:r>
          </a:p>
          <a:p>
            <a:pPr marL="803275" indent="-342900">
              <a:buFont typeface="Arial" panose="020B0604020202020204" pitchFamily="34" charset="0"/>
              <a:buChar char="•"/>
              <a:defRPr/>
            </a:pPr>
            <a:r>
              <a:rPr lang="en-US" sz="2200" dirty="0">
                <a:latin typeface="Times New Roman" panose="02020603050405020304" pitchFamily="18" charset="0"/>
                <a:cs typeface="Times New Roman" panose="02020603050405020304" pitchFamily="18" charset="0"/>
              </a:rPr>
              <a:t>GTCS-C5 (seeded with </a:t>
            </a:r>
            <a:r>
              <a:rPr lang="en-US" sz="2200" dirty="0" err="1">
                <a:latin typeface="Times New Roman" panose="02020603050405020304" pitchFamily="18" charset="0"/>
                <a:cs typeface="Times New Roman" panose="02020603050405020304" pitchFamily="18" charset="0"/>
              </a:rPr>
              <a:t>ZnSe</a:t>
            </a:r>
            <a:r>
              <a:rPr lang="en-US" sz="2200" dirty="0">
                <a:latin typeface="Times New Roman" panose="02020603050405020304" pitchFamily="18" charset="0"/>
                <a:cs typeface="Times New Roman" panose="02020603050405020304" pitchFamily="18" charset="0"/>
              </a:rPr>
              <a:t> (111) crystal)</a:t>
            </a:r>
          </a:p>
          <a:p>
            <a:pPr marL="460375" eaLnBrk="1" hangingPunct="1">
              <a:defRPr/>
            </a:pPr>
            <a:r>
              <a:rPr lang="en-US" sz="2200" dirty="0">
                <a:latin typeface="Times New Roman" panose="02020603050405020304" pitchFamily="18" charset="0"/>
                <a:cs typeface="Times New Roman" panose="02020603050405020304" pitchFamily="18" charset="0"/>
              </a:rPr>
              <a:t>      Process planned on 9/11 -9/22/2023</a:t>
            </a:r>
          </a:p>
          <a:p>
            <a:pPr marL="803275" indent="-346075" eaLnBrk="1" hangingPunct="1">
              <a:buFont typeface="Arial" panose="020B0604020202020204" pitchFamily="34" charset="0"/>
              <a:buChar char="•"/>
              <a:defRPr/>
            </a:pPr>
            <a:r>
              <a:rPr lang="en-US" sz="2200" dirty="0">
                <a:latin typeface="Times New Roman" panose="02020603050405020304" pitchFamily="18" charset="0"/>
                <a:cs typeface="Times New Roman" panose="02020603050405020304" pitchFamily="18" charset="0"/>
              </a:rPr>
              <a:t>GTCS-C6 (unseeded </a:t>
            </a:r>
            <a:r>
              <a:rPr lang="en-US" sz="2200" dirty="0" err="1">
                <a:latin typeface="Times New Roman" panose="02020603050405020304" pitchFamily="18" charset="0"/>
                <a:cs typeface="Times New Roman" panose="02020603050405020304" pitchFamily="18" charset="0"/>
              </a:rPr>
              <a:t>ZnSeTe</a:t>
            </a:r>
            <a:r>
              <a:rPr lang="en-US" sz="2200" dirty="0">
                <a:latin typeface="Times New Roman" panose="02020603050405020304" pitchFamily="18" charset="0"/>
                <a:cs typeface="Times New Roman" panose="02020603050405020304" pitchFamily="18" charset="0"/>
              </a:rPr>
              <a:t>)</a:t>
            </a:r>
          </a:p>
          <a:p>
            <a:pPr marL="457200" eaLnBrk="1" hangingPunct="1">
              <a:defRPr/>
            </a:pPr>
            <a:r>
              <a:rPr lang="en-US" sz="2200" dirty="0">
                <a:latin typeface="Times New Roman" panose="02020603050405020304" pitchFamily="18" charset="0"/>
                <a:cs typeface="Times New Roman" panose="02020603050405020304" pitchFamily="18" charset="0"/>
              </a:rPr>
              <a:t>      Process planned on 11/20 -12/1/2023</a:t>
            </a:r>
          </a:p>
        </p:txBody>
      </p:sp>
      <p:pic>
        <p:nvPicPr>
          <p:cNvPr id="11" name="Picture 7">
            <a:extLst>
              <a:ext uri="{FF2B5EF4-FFF2-40B4-BE49-F238E27FC236}">
                <a16:creationId xmlns:a16="http://schemas.microsoft.com/office/drawing/2014/main" id="{ECA25E2A-00DB-4931-925B-567AC52B1AA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2595880" y="4433832"/>
            <a:ext cx="6873425" cy="7968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8">
            <a:extLst>
              <a:ext uri="{FF2B5EF4-FFF2-40B4-BE49-F238E27FC236}">
                <a16:creationId xmlns:a16="http://schemas.microsoft.com/office/drawing/2014/main" id="{8C2D7BD0-B5B5-45B8-81AD-DBB30D3EDCC8}"/>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2595879" y="5664549"/>
            <a:ext cx="6873425" cy="7701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3" name="TextBox 9">
            <a:extLst>
              <a:ext uri="{FF2B5EF4-FFF2-40B4-BE49-F238E27FC236}">
                <a16:creationId xmlns:a16="http://schemas.microsoft.com/office/drawing/2014/main" id="{B46FC1A0-1BC2-4C4B-8B38-A1BC46C1E64C}"/>
              </a:ext>
            </a:extLst>
          </p:cNvPr>
          <p:cNvSpPr txBox="1">
            <a:spLocks noChangeArrowheads="1"/>
          </p:cNvSpPr>
          <p:nvPr/>
        </p:nvSpPr>
        <p:spPr bwMode="auto">
          <a:xfrm>
            <a:off x="4467381" y="5217530"/>
            <a:ext cx="2878729" cy="40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000" dirty="0"/>
              <a:t>unseeded growth ampoule</a:t>
            </a:r>
          </a:p>
        </p:txBody>
      </p:sp>
      <p:sp>
        <p:nvSpPr>
          <p:cNvPr id="14" name="TextBox 10">
            <a:extLst>
              <a:ext uri="{FF2B5EF4-FFF2-40B4-BE49-F238E27FC236}">
                <a16:creationId xmlns:a16="http://schemas.microsoft.com/office/drawing/2014/main" id="{A3CC1FEA-F441-4C71-8FC6-0F92517A1589}"/>
              </a:ext>
            </a:extLst>
          </p:cNvPr>
          <p:cNvSpPr txBox="1">
            <a:spLocks noChangeArrowheads="1"/>
          </p:cNvSpPr>
          <p:nvPr/>
        </p:nvSpPr>
        <p:spPr bwMode="auto">
          <a:xfrm>
            <a:off x="4653585" y="6475803"/>
            <a:ext cx="2665217" cy="4058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spcBef>
                <a:spcPct val="0"/>
              </a:spcBef>
              <a:buFontTx/>
              <a:buNone/>
            </a:pPr>
            <a:r>
              <a:rPr lang="en-US" altLang="en-US" sz="2000" dirty="0"/>
              <a:t>Seeded growth ampoule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Chart, scatter chart&#10;&#10;Description automatically generated">
            <a:extLst>
              <a:ext uri="{FF2B5EF4-FFF2-40B4-BE49-F238E27FC236}">
                <a16:creationId xmlns:a16="http://schemas.microsoft.com/office/drawing/2014/main" id="{372352C8-5A17-409F-91C9-BEC26809465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62360" y="365760"/>
            <a:ext cx="10439320" cy="6492240"/>
          </a:xfrm>
          <a:prstGeom prst="rect">
            <a:avLst/>
          </a:prstGeom>
        </p:spPr>
      </p:pic>
      <p:sp>
        <p:nvSpPr>
          <p:cNvPr id="4" name="TextBox 3">
            <a:extLst>
              <a:ext uri="{FF2B5EF4-FFF2-40B4-BE49-F238E27FC236}">
                <a16:creationId xmlns:a16="http://schemas.microsoft.com/office/drawing/2014/main" id="{8B98F1EB-0B8B-4F75-BA4C-71EE418EC086}"/>
              </a:ext>
            </a:extLst>
          </p:cNvPr>
          <p:cNvSpPr txBox="1"/>
          <p:nvPr/>
        </p:nvSpPr>
        <p:spPr>
          <a:xfrm>
            <a:off x="387985" y="9436"/>
            <a:ext cx="11573938" cy="492443"/>
          </a:xfrm>
          <a:prstGeom prst="rect">
            <a:avLst/>
          </a:prstGeom>
          <a:noFill/>
        </p:spPr>
        <p:txBody>
          <a:bodyPr wrap="none" rtlCol="0">
            <a:spAutoFit/>
          </a:bodyPr>
          <a:lstStyle/>
          <a:p>
            <a:r>
              <a:rPr lang="en-US" sz="2600" b="1" dirty="0">
                <a:solidFill>
                  <a:schemeClr val="accent1"/>
                </a:solidFill>
                <a:latin typeface="Times New Roman" panose="02020603050405020304" pitchFamily="18" charset="0"/>
                <a:cs typeface="Times New Roman" panose="02020603050405020304" pitchFamily="18" charset="0"/>
              </a:rPr>
              <a:t>Measured thermal profile every 12 hours through the furnace translation for C2</a:t>
            </a:r>
          </a:p>
        </p:txBody>
      </p:sp>
      <p:cxnSp>
        <p:nvCxnSpPr>
          <p:cNvPr id="5" name="Straight Connector 4">
            <a:extLst>
              <a:ext uri="{FF2B5EF4-FFF2-40B4-BE49-F238E27FC236}">
                <a16:creationId xmlns:a16="http://schemas.microsoft.com/office/drawing/2014/main" id="{9BFCF6F1-73E9-4583-9427-084ABC81C70C}"/>
              </a:ext>
            </a:extLst>
          </p:cNvPr>
          <p:cNvCxnSpPr>
            <a:cxnSpLocks/>
          </p:cNvCxnSpPr>
          <p:nvPr/>
        </p:nvCxnSpPr>
        <p:spPr>
          <a:xfrm>
            <a:off x="3251200" y="4856480"/>
            <a:ext cx="116840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B7BB3309-B9A6-4945-B11B-7A0DB636CEB9}"/>
              </a:ext>
            </a:extLst>
          </p:cNvPr>
          <p:cNvCxnSpPr>
            <a:cxnSpLocks/>
          </p:cNvCxnSpPr>
          <p:nvPr/>
        </p:nvCxnSpPr>
        <p:spPr>
          <a:xfrm>
            <a:off x="3251200" y="5364480"/>
            <a:ext cx="118872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777B2A29-C7A2-4421-9186-4EFDD03BA935}"/>
              </a:ext>
            </a:extLst>
          </p:cNvPr>
          <p:cNvCxnSpPr>
            <a:cxnSpLocks/>
          </p:cNvCxnSpPr>
          <p:nvPr/>
        </p:nvCxnSpPr>
        <p:spPr>
          <a:xfrm>
            <a:off x="4973320" y="5745480"/>
            <a:ext cx="5349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89785EF5-DE1F-4C96-935C-00C9854FB5E3}"/>
              </a:ext>
            </a:extLst>
          </p:cNvPr>
          <p:cNvCxnSpPr>
            <a:cxnSpLocks/>
          </p:cNvCxnSpPr>
          <p:nvPr/>
        </p:nvCxnSpPr>
        <p:spPr>
          <a:xfrm flipV="1">
            <a:off x="4307840" y="4434839"/>
            <a:ext cx="665480" cy="26924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9EC4F5B9-B3A8-457C-937D-237D5F427D7C}"/>
              </a:ext>
            </a:extLst>
          </p:cNvPr>
          <p:cNvCxnSpPr>
            <a:cxnSpLocks/>
          </p:cNvCxnSpPr>
          <p:nvPr/>
        </p:nvCxnSpPr>
        <p:spPr>
          <a:xfrm>
            <a:off x="4973320" y="4612640"/>
            <a:ext cx="53492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6C9F8FD0-C739-4200-9BF3-F46AE2A304C2}"/>
              </a:ext>
            </a:extLst>
          </p:cNvPr>
          <p:cNvCxnSpPr>
            <a:cxnSpLocks/>
          </p:cNvCxnSpPr>
          <p:nvPr/>
        </p:nvCxnSpPr>
        <p:spPr>
          <a:xfrm>
            <a:off x="4953000" y="5557520"/>
            <a:ext cx="5369560" cy="1016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41C1520-BAB0-424B-BDE8-7853060D0333}"/>
              </a:ext>
            </a:extLst>
          </p:cNvPr>
          <p:cNvCxnSpPr>
            <a:cxnSpLocks/>
          </p:cNvCxnSpPr>
          <p:nvPr/>
        </p:nvCxnSpPr>
        <p:spPr>
          <a:xfrm flipV="1">
            <a:off x="4953000" y="4434839"/>
            <a:ext cx="5369560" cy="1"/>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ED75333E-F306-4E93-BF61-48D736E60D8A}"/>
              </a:ext>
            </a:extLst>
          </p:cNvPr>
          <p:cNvCxnSpPr>
            <a:cxnSpLocks/>
          </p:cNvCxnSpPr>
          <p:nvPr/>
        </p:nvCxnSpPr>
        <p:spPr>
          <a:xfrm>
            <a:off x="3251200" y="4704080"/>
            <a:ext cx="1056640" cy="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326B497-8E47-47FC-96B2-1A296665837E}"/>
              </a:ext>
            </a:extLst>
          </p:cNvPr>
          <p:cNvCxnSpPr>
            <a:cxnSpLocks/>
          </p:cNvCxnSpPr>
          <p:nvPr/>
        </p:nvCxnSpPr>
        <p:spPr>
          <a:xfrm>
            <a:off x="3235960" y="5516881"/>
            <a:ext cx="1071880" cy="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4" name="Rectangle 13">
            <a:extLst>
              <a:ext uri="{FF2B5EF4-FFF2-40B4-BE49-F238E27FC236}">
                <a16:creationId xmlns:a16="http://schemas.microsoft.com/office/drawing/2014/main" id="{54BCA1EF-40EB-4983-AF11-660912AFE6C8}"/>
              </a:ext>
            </a:extLst>
          </p:cNvPr>
          <p:cNvSpPr/>
          <p:nvPr/>
        </p:nvSpPr>
        <p:spPr>
          <a:xfrm>
            <a:off x="6786880" y="4622801"/>
            <a:ext cx="2377440" cy="924560"/>
          </a:xfrm>
          <a:prstGeom prst="rect">
            <a:avLst/>
          </a:prstGeom>
          <a:solidFill>
            <a:schemeClr val="accent4">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5" name="Straight Connector 14">
            <a:extLst>
              <a:ext uri="{FF2B5EF4-FFF2-40B4-BE49-F238E27FC236}">
                <a16:creationId xmlns:a16="http://schemas.microsoft.com/office/drawing/2014/main" id="{81B7FB90-5CE7-4AFE-BF82-48E253826682}"/>
              </a:ext>
            </a:extLst>
          </p:cNvPr>
          <p:cNvCxnSpPr>
            <a:cxnSpLocks/>
          </p:cNvCxnSpPr>
          <p:nvPr/>
        </p:nvCxnSpPr>
        <p:spPr>
          <a:xfrm flipH="1">
            <a:off x="4419600" y="4612640"/>
            <a:ext cx="553718" cy="243840"/>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D4559602-0DDB-418D-AFE4-F32260215152}"/>
              </a:ext>
            </a:extLst>
          </p:cNvPr>
          <p:cNvCxnSpPr/>
          <p:nvPr/>
        </p:nvCxnSpPr>
        <p:spPr>
          <a:xfrm flipH="1" flipV="1">
            <a:off x="4307839" y="5516882"/>
            <a:ext cx="665479" cy="228598"/>
          </a:xfrm>
          <a:prstGeom prst="line">
            <a:avLst/>
          </a:prstGeom>
          <a:ln w="1905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6EE6918-069D-425F-A60C-7155F90090B3}"/>
              </a:ext>
            </a:extLst>
          </p:cNvPr>
          <p:cNvCxnSpPr/>
          <p:nvPr/>
        </p:nvCxnSpPr>
        <p:spPr>
          <a:xfrm flipH="1" flipV="1">
            <a:off x="4419600" y="5374640"/>
            <a:ext cx="553718" cy="182880"/>
          </a:xfrm>
          <a:prstGeom prst="line">
            <a:avLst/>
          </a:prstGeom>
          <a:ln w="19050"/>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D2810F7C-1C73-462E-BCCA-646B54AAF6AF}"/>
              </a:ext>
            </a:extLst>
          </p:cNvPr>
          <p:cNvSpPr/>
          <p:nvPr/>
        </p:nvSpPr>
        <p:spPr>
          <a:xfrm>
            <a:off x="3743960" y="4866641"/>
            <a:ext cx="553718" cy="472442"/>
          </a:xfrm>
          <a:prstGeom prst="rect">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a16="http://schemas.microsoft.com/office/drawing/2014/main" id="{E9CC7428-44F4-4CC0-A770-0ED58C8A705F}"/>
              </a:ext>
            </a:extLst>
          </p:cNvPr>
          <p:cNvCxnSpPr/>
          <p:nvPr/>
        </p:nvCxnSpPr>
        <p:spPr>
          <a:xfrm flipH="1">
            <a:off x="2834640" y="1422400"/>
            <a:ext cx="7071360" cy="0"/>
          </a:xfrm>
          <a:prstGeom prst="line">
            <a:avLst/>
          </a:prstGeom>
          <a:ln w="28575">
            <a:solidFill>
              <a:schemeClr val="accent2"/>
            </a:solidFill>
            <a:prstDash val="dash"/>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C250589-5D94-40F5-90F2-DF0E265EE815}"/>
              </a:ext>
            </a:extLst>
          </p:cNvPr>
          <p:cNvSpPr txBox="1"/>
          <p:nvPr/>
        </p:nvSpPr>
        <p:spPr>
          <a:xfrm>
            <a:off x="2032000" y="798900"/>
            <a:ext cx="1411605" cy="646331"/>
          </a:xfrm>
          <a:prstGeom prst="rect">
            <a:avLst/>
          </a:prstGeom>
          <a:noFill/>
        </p:spPr>
        <p:txBody>
          <a:bodyPr wrap="none" rtlCol="0">
            <a:spAutoFit/>
          </a:bodyPr>
          <a:lstStyle/>
          <a:p>
            <a:r>
              <a:rPr lang="en-US" dirty="0"/>
              <a:t> </a:t>
            </a:r>
            <a:r>
              <a:rPr lang="en-US" b="1" dirty="0">
                <a:latin typeface="Times New Roman" panose="02020603050405020304" pitchFamily="18" charset="0"/>
                <a:cs typeface="Times New Roman" panose="02020603050405020304" pitchFamily="18" charset="0"/>
              </a:rPr>
              <a:t>saturation</a:t>
            </a:r>
          </a:p>
          <a:p>
            <a:r>
              <a:rPr lang="en-US" b="1" dirty="0">
                <a:latin typeface="Times New Roman" panose="02020603050405020304" pitchFamily="18" charset="0"/>
                <a:cs typeface="Times New Roman" panose="02020603050405020304" pitchFamily="18" charset="0"/>
              </a:rPr>
              <a:t>temperature</a:t>
            </a:r>
          </a:p>
        </p:txBody>
      </p:sp>
      <p:cxnSp>
        <p:nvCxnSpPr>
          <p:cNvPr id="23" name="Straight Connector 22">
            <a:extLst>
              <a:ext uri="{FF2B5EF4-FFF2-40B4-BE49-F238E27FC236}">
                <a16:creationId xmlns:a16="http://schemas.microsoft.com/office/drawing/2014/main" id="{C9016DC0-E24B-4D9F-A6DA-DDC24BBD4873}"/>
              </a:ext>
            </a:extLst>
          </p:cNvPr>
          <p:cNvCxnSpPr>
            <a:cxnSpLocks/>
          </p:cNvCxnSpPr>
          <p:nvPr/>
        </p:nvCxnSpPr>
        <p:spPr>
          <a:xfrm>
            <a:off x="4297678" y="798900"/>
            <a:ext cx="10161" cy="4860220"/>
          </a:xfrm>
          <a:prstGeom prst="line">
            <a:avLst/>
          </a:prstGeom>
          <a:ln w="1905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998035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a:extLst>
              <a:ext uri="{FF2B5EF4-FFF2-40B4-BE49-F238E27FC236}">
                <a16:creationId xmlns:a16="http://schemas.microsoft.com/office/drawing/2014/main" id="{37E9946C-6D58-4620-A83D-89878452AB16}"/>
              </a:ext>
            </a:extLst>
          </p:cNvPr>
          <p:cNvSpPr>
            <a:spLocks noGrp="1" noChangeArrowheads="1"/>
          </p:cNvSpPr>
          <p:nvPr>
            <p:ph type="body" idx="1"/>
          </p:nvPr>
        </p:nvSpPr>
        <p:spPr>
          <a:xfrm>
            <a:off x="1981200" y="162560"/>
            <a:ext cx="8920480" cy="6471920"/>
          </a:xfrm>
        </p:spPr>
        <p:txBody>
          <a:bodyPr vert="horz" lIns="92075" tIns="46038" rIns="92075" bIns="46038" rtlCol="0">
            <a:normAutofit fontScale="92500" lnSpcReduction="10000"/>
          </a:bodyPr>
          <a:lstStyle/>
          <a:p>
            <a:pPr marL="0" indent="0" algn="ctr">
              <a:buNone/>
              <a:defRPr/>
            </a:pPr>
            <a:r>
              <a:rPr lang="en-US" sz="3500" b="1" dirty="0">
                <a:solidFill>
                  <a:schemeClr val="accent1"/>
                </a:solidFill>
                <a:latin typeface="Times New Roman" panose="02020603050405020304" pitchFamily="18" charset="0"/>
                <a:cs typeface="Times New Roman" panose="02020603050405020304" pitchFamily="18" charset="0"/>
              </a:rPr>
              <a:t>Acknowledgments</a:t>
            </a:r>
          </a:p>
          <a:p>
            <a:pPr>
              <a:buFontTx/>
              <a:buNone/>
              <a:defRPr/>
            </a:pPr>
            <a:r>
              <a:rPr lang="en-US" b="1" dirty="0">
                <a:latin typeface="Times New Roman" panose="02020603050405020304" pitchFamily="18" charset="0"/>
                <a:cs typeface="Times New Roman" panose="02020603050405020304" pitchFamily="18" charset="0"/>
              </a:rPr>
              <a:t>    </a:t>
            </a:r>
          </a:p>
          <a:p>
            <a:pPr marL="0" indent="0">
              <a:buNone/>
              <a:defRPr/>
            </a:pPr>
            <a:r>
              <a:rPr lang="en-US" b="1" dirty="0">
                <a:latin typeface="Times New Roman" panose="02020603050405020304" pitchFamily="18" charset="0"/>
                <a:cs typeface="Times New Roman" panose="02020603050405020304" pitchFamily="18" charset="0"/>
              </a:rPr>
              <a:t>To my colleagues for their contributions to the project: </a:t>
            </a:r>
          </a:p>
          <a:p>
            <a:pPr marL="0" indent="0">
              <a:buNone/>
              <a:defRPr/>
            </a:pPr>
            <a:endParaRPr lang="en-US" b="1" dirty="0">
              <a:latin typeface="Times New Roman" panose="02020603050405020304" pitchFamily="18" charset="0"/>
              <a:cs typeface="Times New Roman" panose="02020603050405020304" pitchFamily="18" charset="0"/>
            </a:endParaRPr>
          </a:p>
          <a:p>
            <a:pPr marL="0" indent="0">
              <a:lnSpc>
                <a:spcPct val="150000"/>
              </a:lnSpc>
              <a:buNone/>
              <a:defRPr/>
            </a:pPr>
            <a:r>
              <a:rPr lang="en-US" sz="3000" b="1" dirty="0">
                <a:latin typeface="Times New Roman" panose="02020603050405020304" pitchFamily="18" charset="0"/>
                <a:cs typeface="Times New Roman" panose="02020603050405020304" pitchFamily="18" charset="0"/>
              </a:rPr>
              <a:t>Drs. R. F. </a:t>
            </a:r>
            <a:r>
              <a:rPr lang="en-US" sz="3000" b="1" dirty="0" err="1">
                <a:latin typeface="Times New Roman" panose="02020603050405020304" pitchFamily="18" charset="0"/>
                <a:cs typeface="Times New Roman" panose="02020603050405020304" pitchFamily="18" charset="0"/>
              </a:rPr>
              <a:t>Brebrick</a:t>
            </a:r>
            <a:r>
              <a:rPr lang="en-US" sz="3000" b="1" dirty="0">
                <a:latin typeface="Times New Roman" panose="02020603050405020304" pitchFamily="18" charset="0"/>
                <a:cs typeface="Times New Roman" panose="02020603050405020304" pitchFamily="18" charset="0"/>
              </a:rPr>
              <a:t>, A. Burger, M. Dudley, S. </a:t>
            </a:r>
            <a:r>
              <a:rPr lang="en-US" sz="3000" b="1" dirty="0" err="1">
                <a:latin typeface="Times New Roman" panose="02020603050405020304" pitchFamily="18" charset="0"/>
                <a:cs typeface="Times New Roman" panose="02020603050405020304" pitchFamily="18" charset="0"/>
              </a:rPr>
              <a:t>Feth</a:t>
            </a:r>
            <a:r>
              <a:rPr lang="en-US" sz="3000" b="1" dirty="0">
                <a:latin typeface="Times New Roman" panose="02020603050405020304" pitchFamily="18" charset="0"/>
                <a:cs typeface="Times New Roman" panose="02020603050405020304" pitchFamily="18" charset="0"/>
              </a:rPr>
              <a:t>, M. A. George, D. G. </a:t>
            </a:r>
            <a:r>
              <a:rPr lang="en-US" sz="3000" b="1" dirty="0" err="1">
                <a:latin typeface="Times New Roman" panose="02020603050405020304" pitchFamily="18" charset="0"/>
                <a:cs typeface="Times New Roman" panose="02020603050405020304" pitchFamily="18" charset="0"/>
              </a:rPr>
              <a:t>Gillies</a:t>
            </a:r>
            <a:r>
              <a:rPr lang="en-US" sz="3000" b="1" dirty="0">
                <a:latin typeface="Times New Roman" panose="02020603050405020304" pitchFamily="18" charset="0"/>
                <a:cs typeface="Times New Roman" panose="02020603050405020304" pitchFamily="18" charset="0"/>
              </a:rPr>
              <a:t>, S. L. </a:t>
            </a:r>
            <a:r>
              <a:rPr lang="en-US" sz="3000" b="1" dirty="0" err="1">
                <a:latin typeface="Times New Roman" panose="02020603050405020304" pitchFamily="18" charset="0"/>
                <a:cs typeface="Times New Roman" panose="02020603050405020304" pitchFamily="18" charset="0"/>
              </a:rPr>
              <a:t>Lehoczky</a:t>
            </a:r>
            <a:r>
              <a:rPr lang="en-US" sz="3000" b="1" dirty="0">
                <a:latin typeface="Times New Roman" panose="02020603050405020304" pitchFamily="18" charset="0"/>
                <a:cs typeface="Times New Roman" panose="02020603050405020304" pitchFamily="18" charset="0"/>
              </a:rPr>
              <a:t>, R. </a:t>
            </a:r>
            <a:r>
              <a:rPr lang="en-US" sz="3000" b="1" dirty="0" err="1">
                <a:latin typeface="Times New Roman" panose="02020603050405020304" pitchFamily="18" charset="0"/>
                <a:cs typeface="Times New Roman" panose="02020603050405020304" pitchFamily="18" charset="0"/>
              </a:rPr>
              <a:t>Matyi</a:t>
            </a:r>
            <a:r>
              <a:rPr lang="en-US" sz="3000" b="1" dirty="0">
                <a:latin typeface="Times New Roman" panose="02020603050405020304" pitchFamily="18" charset="0"/>
                <a:cs typeface="Times New Roman" panose="02020603050405020304" pitchFamily="18" charset="0"/>
              </a:rPr>
              <a:t>, K. </a:t>
            </a:r>
            <a:r>
              <a:rPr lang="en-US" sz="3000" b="1" dirty="0" err="1">
                <a:latin typeface="Times New Roman" panose="02020603050405020304" pitchFamily="18" charset="0"/>
                <a:cs typeface="Times New Roman" panose="02020603050405020304" pitchFamily="18" charset="0"/>
              </a:rPr>
              <a:t>Mazuruk</a:t>
            </a:r>
            <a:r>
              <a:rPr lang="en-US" sz="3000" b="1" dirty="0">
                <a:latin typeface="Times New Roman" panose="02020603050405020304" pitchFamily="18" charset="0"/>
                <a:cs typeface="Times New Roman" panose="02020603050405020304" pitchFamily="18" charset="0"/>
              </a:rPr>
              <a:t>, W. Palosz, </a:t>
            </a:r>
            <a:r>
              <a:rPr lang="en-US" sz="3000" b="1" dirty="0">
                <a:effectLst/>
                <a:latin typeface="Times New Roman" panose="02020603050405020304" pitchFamily="18" charset="0"/>
                <a:ea typeface="Calibri" panose="020F0502020204030204" pitchFamily="34" charset="0"/>
                <a:cs typeface="Times New Roman" panose="02020603050405020304" pitchFamily="18" charset="0"/>
              </a:rPr>
              <a:t>Balaji Raghothamachar, </a:t>
            </a:r>
            <a:r>
              <a:rPr lang="en-US" sz="3000" b="1" dirty="0">
                <a:latin typeface="Times New Roman" panose="02020603050405020304" pitchFamily="18" charset="0"/>
                <a:cs typeface="Times New Roman" panose="02020603050405020304" pitchFamily="18" charset="0"/>
              </a:rPr>
              <a:t>N. Ramachandran, Yi-Gao Sha, N. G. Singh, F. R. </a:t>
            </a:r>
            <a:r>
              <a:rPr lang="en-US" sz="3000" b="1" dirty="0" err="1">
                <a:latin typeface="Times New Roman" panose="02020603050405020304" pitchFamily="18" charset="0"/>
                <a:cs typeface="Times New Roman" panose="02020603050405020304" pitchFamily="18" charset="0"/>
              </a:rPr>
              <a:t>Szofran</a:t>
            </a:r>
            <a:r>
              <a:rPr lang="en-US" sz="3000" b="1" dirty="0">
                <a:latin typeface="Times New Roman" panose="02020603050405020304" pitchFamily="18" charset="0"/>
                <a:cs typeface="Times New Roman" panose="02020603050405020304" pitchFamily="18" charset="0"/>
              </a:rPr>
              <a:t>, M. P. Volz and Ling Jun Wang. </a:t>
            </a:r>
          </a:p>
          <a:p>
            <a:pPr marL="0" indent="0">
              <a:lnSpc>
                <a:spcPct val="150000"/>
              </a:lnSpc>
              <a:buNone/>
              <a:defRPr/>
            </a:pPr>
            <a:endParaRPr lang="en-US" sz="3000" b="1" dirty="0">
              <a:latin typeface="Times New Roman" panose="02020603050405020304" pitchFamily="18" charset="0"/>
              <a:cs typeface="Times New Roman" panose="02020603050405020304" pitchFamily="18" charset="0"/>
            </a:endParaRPr>
          </a:p>
          <a:p>
            <a:pPr marL="0" indent="0">
              <a:lnSpc>
                <a:spcPct val="150000"/>
              </a:lnSpc>
              <a:buNone/>
              <a:defRPr/>
            </a:pPr>
            <a:r>
              <a:rPr lang="en-US" sz="3000" b="1" dirty="0">
                <a:effectLst/>
                <a:latin typeface="Times New Roman" panose="02020603050405020304" pitchFamily="18" charset="0"/>
                <a:ea typeface="Calibri" panose="020F0502020204030204" pitchFamily="34" charset="0"/>
                <a:cs typeface="Times New Roman" panose="02020603050405020304" pitchFamily="18" charset="0"/>
              </a:rPr>
              <a:t>Technical supports: Curtis Bahr and Jeff Quick</a:t>
            </a:r>
          </a:p>
          <a:p>
            <a:pPr marL="0" indent="0">
              <a:lnSpc>
                <a:spcPct val="150000"/>
              </a:lnSpc>
              <a:buNone/>
              <a:defRPr/>
            </a:pPr>
            <a:endParaRPr lang="en-US" sz="30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50000"/>
              </a:lnSpc>
              <a:buNone/>
              <a:defRPr/>
            </a:pPr>
            <a:endParaRPr lang="en-US" sz="3000" b="1" dirty="0">
              <a:latin typeface="Times New Roman" panose="02020603050405020304" pitchFamily="18" charset="0"/>
              <a:cs typeface="Times New Roman" panose="02020603050405020304" pitchFamily="18" charset="0"/>
            </a:endParaRPr>
          </a:p>
          <a:p>
            <a:pPr>
              <a:buFontTx/>
              <a:buNone/>
              <a:defRPr/>
            </a:pPr>
            <a:endParaRPr 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231A795-AFFB-4FC2-856A-05474C577037}"/>
              </a:ext>
            </a:extLst>
          </p:cNvPr>
          <p:cNvSpPr>
            <a:spLocks noGrp="1"/>
          </p:cNvSpPr>
          <p:nvPr>
            <p:ph type="title"/>
          </p:nvPr>
        </p:nvSpPr>
        <p:spPr>
          <a:xfrm>
            <a:off x="2877820" y="100966"/>
            <a:ext cx="6814820" cy="437514"/>
          </a:xfrm>
        </p:spPr>
        <p:txBody>
          <a:bodyPr>
            <a:noAutofit/>
          </a:bodyPr>
          <a:lstStyle/>
          <a:p>
            <a:r>
              <a:rPr lang="en-US" sz="3200" b="1" dirty="0">
                <a:solidFill>
                  <a:srgbClr val="0070C0"/>
                </a:solidFill>
                <a:latin typeface="Times New Roman" panose="02020603050405020304" pitchFamily="18" charset="0"/>
                <a:cs typeface="Times New Roman" panose="02020603050405020304" pitchFamily="18" charset="0"/>
              </a:rPr>
              <a:t>Earth benefits/spin-off applications</a:t>
            </a:r>
          </a:p>
        </p:txBody>
      </p:sp>
      <p:sp>
        <p:nvSpPr>
          <p:cNvPr id="3" name="Content Placeholder 2">
            <a:extLst>
              <a:ext uri="{FF2B5EF4-FFF2-40B4-BE49-F238E27FC236}">
                <a16:creationId xmlns:a16="http://schemas.microsoft.com/office/drawing/2014/main" id="{367E478C-5681-4CFE-B2E1-396BBA7261A5}"/>
              </a:ext>
            </a:extLst>
          </p:cNvPr>
          <p:cNvSpPr>
            <a:spLocks noGrp="1"/>
          </p:cNvSpPr>
          <p:nvPr>
            <p:ph idx="1"/>
          </p:nvPr>
        </p:nvSpPr>
        <p:spPr>
          <a:xfrm>
            <a:off x="721360" y="995680"/>
            <a:ext cx="10749280" cy="5455920"/>
          </a:xfrm>
        </p:spPr>
        <p:txBody>
          <a:bodyPr>
            <a:normAutofit/>
          </a:bodyPr>
          <a:lstStyle/>
          <a:p>
            <a:pPr marL="346075" indent="-346075">
              <a:lnSpc>
                <a:spcPct val="100000"/>
              </a:lnSpc>
              <a:spcBef>
                <a:spcPts val="0"/>
              </a:spcBef>
            </a:pPr>
            <a:r>
              <a:rPr lang="en-US" altLang="en-US" dirty="0">
                <a:latin typeface="Times New Roman" panose="02020603050405020304" pitchFamily="18" charset="0"/>
                <a:cs typeface="Times New Roman" panose="02020603050405020304" pitchFamily="18" charset="0"/>
              </a:rPr>
              <a:t>Routine production of high-quality single crystals of high melting point semiconducting compounds requires a fundamental and in-depth understanding of the overall vapor growth processes.</a:t>
            </a:r>
          </a:p>
          <a:p>
            <a:pPr marL="346075" indent="-346075">
              <a:lnSpc>
                <a:spcPct val="100000"/>
              </a:lnSpc>
              <a:spcBef>
                <a:spcPts val="0"/>
              </a:spcBef>
            </a:pPr>
            <a:endParaRPr lang="en-US" altLang="en-US" dirty="0">
              <a:latin typeface="Times New Roman" panose="02020603050405020304" pitchFamily="18" charset="0"/>
              <a:cs typeface="Times New Roman" panose="02020603050405020304" pitchFamily="18" charset="0"/>
            </a:endParaRPr>
          </a:p>
          <a:p>
            <a:pPr marL="346075" indent="-346075">
              <a:lnSpc>
                <a:spcPct val="100000"/>
              </a:lnSpc>
              <a:spcBef>
                <a:spcPts val="0"/>
              </a:spcBef>
            </a:pPr>
            <a:r>
              <a:rPr lang="en-US" altLang="en-US" dirty="0">
                <a:latin typeface="Times New Roman" panose="02020603050405020304" pitchFamily="18" charset="0"/>
                <a:cs typeface="Times New Roman" panose="02020603050405020304" pitchFamily="18" charset="0"/>
              </a:rPr>
              <a:t>Cr-doped </a:t>
            </a:r>
            <a:r>
              <a:rPr lang="en-US" altLang="en-US" dirty="0" err="1">
                <a:latin typeface="Times New Roman" panose="02020603050405020304" pitchFamily="18" charset="0"/>
                <a:cs typeface="Times New Roman" panose="02020603050405020304" pitchFamily="18" charset="0"/>
              </a:rPr>
              <a:t>ZnSe</a:t>
            </a:r>
            <a:r>
              <a:rPr lang="en-US" altLang="en-US" dirty="0">
                <a:latin typeface="Times New Roman" panose="02020603050405020304" pitchFamily="18" charset="0"/>
                <a:cs typeface="Times New Roman" panose="02020603050405020304" pitchFamily="18" charset="0"/>
              </a:rPr>
              <a:t> as efficient, tunable, diode-pumpable, mid-IR lasers operating at room temperature in the 2000-3000 nm range.</a:t>
            </a:r>
          </a:p>
          <a:p>
            <a:pPr marL="346075" indent="-346075">
              <a:lnSpc>
                <a:spcPct val="100000"/>
              </a:lnSpc>
              <a:spcBef>
                <a:spcPts val="0"/>
              </a:spcBef>
            </a:pPr>
            <a:endParaRPr lang="en-US" altLang="en-US" dirty="0">
              <a:latin typeface="Times New Roman" panose="02020603050405020304" pitchFamily="18" charset="0"/>
              <a:cs typeface="Times New Roman" panose="02020603050405020304" pitchFamily="18" charset="0"/>
            </a:endParaRPr>
          </a:p>
          <a:p>
            <a:pPr marL="346075" indent="-346075">
              <a:lnSpc>
                <a:spcPct val="100000"/>
              </a:lnSpc>
              <a:spcBef>
                <a:spcPts val="0"/>
              </a:spcBef>
            </a:pPr>
            <a:r>
              <a:rPr lang="en-US" altLang="en-US" dirty="0">
                <a:latin typeface="Times New Roman" panose="02020603050405020304" pitchFamily="18" charset="0"/>
                <a:cs typeface="Times New Roman" panose="02020603050405020304" pitchFamily="18" charset="0"/>
              </a:rPr>
              <a:t>The growth of thick </a:t>
            </a:r>
            <a:r>
              <a:rPr lang="en-US" altLang="en-US" dirty="0" err="1">
                <a:latin typeface="Times New Roman" panose="02020603050405020304" pitchFamily="18" charset="0"/>
                <a:cs typeface="Times New Roman" panose="02020603050405020304" pitchFamily="18" charset="0"/>
              </a:rPr>
              <a:t>ZnSe</a:t>
            </a:r>
            <a:r>
              <a:rPr lang="en-US" altLang="en-US" dirty="0">
                <a:latin typeface="Times New Roman" panose="02020603050405020304" pitchFamily="18" charset="0"/>
                <a:cs typeface="Times New Roman" panose="02020603050405020304" pitchFamily="18" charset="0"/>
              </a:rPr>
              <a:t> film on GaAs substrate as quasi-phase matching media for the frequency converters of lasers.</a:t>
            </a:r>
          </a:p>
          <a:p>
            <a:pPr marL="346075" indent="-346075">
              <a:lnSpc>
                <a:spcPct val="100000"/>
              </a:lnSpc>
              <a:spcBef>
                <a:spcPts val="0"/>
              </a:spcBef>
            </a:pPr>
            <a:endParaRPr lang="en-US" altLang="en-US" dirty="0">
              <a:latin typeface="Times New Roman" panose="02020603050405020304" pitchFamily="18" charset="0"/>
              <a:cs typeface="Times New Roman" panose="02020603050405020304" pitchFamily="18" charset="0"/>
            </a:endParaRPr>
          </a:p>
          <a:p>
            <a:pPr marL="346075" indent="-346075">
              <a:lnSpc>
                <a:spcPct val="100000"/>
              </a:lnSpc>
              <a:spcBef>
                <a:spcPts val="0"/>
              </a:spcBef>
            </a:pPr>
            <a:r>
              <a:rPr lang="en-US" altLang="en-US" dirty="0">
                <a:latin typeface="Times New Roman" panose="02020603050405020304" pitchFamily="18" charset="0"/>
                <a:cs typeface="Times New Roman" panose="02020603050405020304" pitchFamily="18" charset="0"/>
              </a:rPr>
              <a:t>Optical bistable characteristics of </a:t>
            </a:r>
            <a:r>
              <a:rPr lang="en-US" altLang="en-US" dirty="0" err="1">
                <a:latin typeface="Times New Roman" panose="02020603050405020304" pitchFamily="18" charset="0"/>
                <a:cs typeface="Times New Roman" panose="02020603050405020304" pitchFamily="18" charset="0"/>
              </a:rPr>
              <a:t>ZnSe</a:t>
            </a:r>
            <a:r>
              <a:rPr lang="en-US" altLang="en-US" dirty="0">
                <a:latin typeface="Times New Roman" panose="02020603050405020304" pitchFamily="18" charset="0"/>
                <a:cs typeface="Times New Roman" panose="02020603050405020304" pitchFamily="18" charset="0"/>
              </a:rPr>
              <a:t> for digital optical computer with bandgap tunability of ternary alloys of </a:t>
            </a:r>
            <a:r>
              <a:rPr lang="en-US" altLang="en-US" dirty="0" err="1">
                <a:latin typeface="Times New Roman" panose="02020603050405020304" pitchFamily="18" charset="0"/>
                <a:cs typeface="Times New Roman" panose="02020603050405020304" pitchFamily="18" charset="0"/>
              </a:rPr>
              <a:t>ZnSeTe</a:t>
            </a:r>
            <a:r>
              <a:rPr lang="en-US" altLang="en-US" dirty="0">
                <a:latin typeface="Times New Roman" panose="02020603050405020304" pitchFamily="18" charset="0"/>
                <a:cs typeface="Times New Roman" panose="02020603050405020304" pitchFamily="18" charset="0"/>
              </a:rPr>
              <a:t> and </a:t>
            </a:r>
            <a:r>
              <a:rPr lang="en-US" altLang="en-US" dirty="0" err="1">
                <a:latin typeface="Times New Roman" panose="02020603050405020304" pitchFamily="18" charset="0"/>
                <a:cs typeface="Times New Roman" panose="02020603050405020304" pitchFamily="18" charset="0"/>
              </a:rPr>
              <a:t>ZnSeS</a:t>
            </a:r>
            <a:r>
              <a:rPr lang="en-US" altLang="en-US" dirty="0">
                <a:latin typeface="Times New Roman" panose="02020603050405020304" pitchFamily="18" charset="0"/>
                <a:cs typeface="Times New Roman" panose="02020603050405020304" pitchFamily="18" charset="0"/>
              </a:rPr>
              <a:t>.</a:t>
            </a:r>
            <a:endParaRPr lang="en-US" dirty="0"/>
          </a:p>
        </p:txBody>
      </p:sp>
    </p:spTree>
    <p:extLst>
      <p:ext uri="{BB962C8B-B14F-4D97-AF65-F5344CB8AC3E}">
        <p14:creationId xmlns:p14="http://schemas.microsoft.com/office/powerpoint/2010/main" val="29112846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6" name="Picture 4" descr="10">
            <a:extLst>
              <a:ext uri="{FF2B5EF4-FFF2-40B4-BE49-F238E27FC236}">
                <a16:creationId xmlns:a16="http://schemas.microsoft.com/office/drawing/2014/main" id="{BAB6DBA7-25D9-43EE-ABD4-D4256CB13F8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11200" y="1410336"/>
            <a:ext cx="10993120" cy="54584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6387" name="Rectangle 1027">
            <a:extLst>
              <a:ext uri="{FF2B5EF4-FFF2-40B4-BE49-F238E27FC236}">
                <a16:creationId xmlns:a16="http://schemas.microsoft.com/office/drawing/2014/main" id="{E0AF50CD-76CB-40AE-9AE3-A2F16E54E096}"/>
              </a:ext>
            </a:extLst>
          </p:cNvPr>
          <p:cNvSpPr>
            <a:spLocks noGrp="1" noChangeArrowheads="1"/>
          </p:cNvSpPr>
          <p:nvPr>
            <p:ph type="title"/>
          </p:nvPr>
        </p:nvSpPr>
        <p:spPr>
          <a:xfrm>
            <a:off x="1849120" y="-1"/>
            <a:ext cx="8930640" cy="496193"/>
          </a:xfrm>
          <a:noFill/>
        </p:spPr>
        <p:txBody>
          <a:bodyPr vert="horz" lIns="92075" tIns="46038" rIns="92075" bIns="46038" rtlCol="0" anchor="ctr">
            <a:normAutofit fontScale="90000"/>
          </a:bodyPr>
          <a:lstStyle/>
          <a:p>
            <a:pPr algn="l" eaLnBrk="1" hangingPunct="1">
              <a:lnSpc>
                <a:spcPct val="100000"/>
              </a:lnSpc>
              <a:spcAft>
                <a:spcPts val="3000"/>
              </a:spcAft>
            </a:pPr>
            <a:r>
              <a:rPr lang="en-US" altLang="en-US" sz="3200" dirty="0">
                <a:solidFill>
                  <a:srgbClr val="FF0033"/>
                </a:solidFill>
                <a:latin typeface="Times New Roman" panose="02020603050405020304" pitchFamily="18" charset="0"/>
                <a:cs typeface="Times New Roman" panose="02020603050405020304" pitchFamily="18" charset="0"/>
              </a:rPr>
              <a:t>  </a:t>
            </a:r>
            <a:r>
              <a:rPr lang="en-US" altLang="en-US" sz="3200" b="1" dirty="0">
                <a:solidFill>
                  <a:schemeClr val="accent1"/>
                </a:solidFill>
                <a:latin typeface="Times New Roman" panose="02020603050405020304" pitchFamily="18" charset="0"/>
                <a:cs typeface="Times New Roman" panose="02020603050405020304" pitchFamily="18" charset="0"/>
              </a:rPr>
              <a:t>Partial pressures along the three-phase curve for </a:t>
            </a:r>
            <a:r>
              <a:rPr lang="en-US" altLang="en-US" sz="3200" b="1" dirty="0" err="1">
                <a:solidFill>
                  <a:schemeClr val="accent1"/>
                </a:solidFill>
                <a:latin typeface="Times New Roman" panose="02020603050405020304" pitchFamily="18" charset="0"/>
                <a:cs typeface="Times New Roman" panose="02020603050405020304" pitchFamily="18" charset="0"/>
              </a:rPr>
              <a:t>ZnSe</a:t>
            </a:r>
            <a:endParaRPr lang="en-US" altLang="en-US" sz="3200" b="1" baseline="30000" dirty="0">
              <a:solidFill>
                <a:srgbClr val="FF0033"/>
              </a:solidFill>
              <a:latin typeface="Times New Roman" panose="02020603050405020304" pitchFamily="18" charset="0"/>
              <a:cs typeface="Times New Roman" panose="02020603050405020304" pitchFamily="18" charset="0"/>
            </a:endParaRPr>
          </a:p>
        </p:txBody>
      </p:sp>
      <p:cxnSp>
        <p:nvCxnSpPr>
          <p:cNvPr id="3" name="Straight Connector 2">
            <a:extLst>
              <a:ext uri="{FF2B5EF4-FFF2-40B4-BE49-F238E27FC236}">
                <a16:creationId xmlns:a16="http://schemas.microsoft.com/office/drawing/2014/main" id="{9B03B665-CBE4-4105-AD01-F71D2E904BDB}"/>
              </a:ext>
            </a:extLst>
          </p:cNvPr>
          <p:cNvCxnSpPr>
            <a:cxnSpLocks/>
          </p:cNvCxnSpPr>
          <p:nvPr/>
        </p:nvCxnSpPr>
        <p:spPr>
          <a:xfrm>
            <a:off x="4079240" y="1615440"/>
            <a:ext cx="0" cy="454914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3C27D1F8-97B7-415F-8001-29FE5D9BF68C}"/>
              </a:ext>
            </a:extLst>
          </p:cNvPr>
          <p:cNvCxnSpPr>
            <a:cxnSpLocks/>
          </p:cNvCxnSpPr>
          <p:nvPr/>
        </p:nvCxnSpPr>
        <p:spPr>
          <a:xfrm>
            <a:off x="9352280" y="1399540"/>
            <a:ext cx="0" cy="4622800"/>
          </a:xfrm>
          <a:prstGeom prst="line">
            <a:avLst/>
          </a:prstGeom>
          <a:ln w="19050">
            <a:solidFill>
              <a:srgbClr val="FF0000"/>
            </a:solidFill>
            <a:prstDash val="dash"/>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C83FCF73-8EA7-441A-9389-B5AF5219EC6E}"/>
              </a:ext>
            </a:extLst>
          </p:cNvPr>
          <p:cNvSpPr txBox="1"/>
          <p:nvPr/>
        </p:nvSpPr>
        <p:spPr>
          <a:xfrm>
            <a:off x="4419599" y="1706880"/>
            <a:ext cx="864339" cy="369332"/>
          </a:xfrm>
          <a:prstGeom prst="rect">
            <a:avLst/>
          </a:prstGeom>
          <a:noFill/>
        </p:spPr>
        <p:txBody>
          <a:bodyPr wrap="none" rtlCol="0">
            <a:spAutoFit/>
          </a:bodyPr>
          <a:lstStyle/>
          <a:p>
            <a:r>
              <a:rPr lang="en-US" b="1" dirty="0">
                <a:latin typeface="Times New Roman" panose="02020603050405020304" pitchFamily="18" charset="0"/>
                <a:cs typeface="Times New Roman" panose="02020603050405020304" pitchFamily="18" charset="0"/>
              </a:rPr>
              <a:t>Zn sat.</a:t>
            </a:r>
          </a:p>
        </p:txBody>
      </p:sp>
      <p:sp>
        <p:nvSpPr>
          <p:cNvPr id="7" name="TextBox 6">
            <a:extLst>
              <a:ext uri="{FF2B5EF4-FFF2-40B4-BE49-F238E27FC236}">
                <a16:creationId xmlns:a16="http://schemas.microsoft.com/office/drawing/2014/main" id="{5879964A-1D30-46F4-8334-58FF5090E6D4}"/>
              </a:ext>
            </a:extLst>
          </p:cNvPr>
          <p:cNvSpPr txBox="1"/>
          <p:nvPr/>
        </p:nvSpPr>
        <p:spPr>
          <a:xfrm>
            <a:off x="975360" y="506988"/>
            <a:ext cx="11066299" cy="892552"/>
          </a:xfrm>
          <a:prstGeom prst="rect">
            <a:avLst/>
          </a:prstGeom>
          <a:noFill/>
        </p:spPr>
        <p:txBody>
          <a:bodyPr wrap="none" rtlCol="0">
            <a:spAutoFit/>
          </a:bodyPr>
          <a:lstStyle/>
          <a:p>
            <a:r>
              <a:rPr lang="en-US" altLang="en-US" sz="2600" dirty="0">
                <a:latin typeface="Times New Roman" panose="02020603050405020304" pitchFamily="18" charset="0"/>
                <a:cs typeface="Times New Roman" panose="02020603050405020304" pitchFamily="18" charset="0"/>
              </a:rPr>
              <a:t>At 1150</a:t>
            </a:r>
            <a:r>
              <a:rPr lang="en-US" altLang="en-US" sz="2600" baseline="30000" dirty="0">
                <a:latin typeface="Times New Roman" panose="02020603050405020304" pitchFamily="18" charset="0"/>
                <a:cs typeface="Times New Roman" panose="02020603050405020304" pitchFamily="18" charset="0"/>
              </a:rPr>
              <a:t>o</a:t>
            </a:r>
            <a:r>
              <a:rPr lang="en-US" altLang="en-US" sz="2600" dirty="0">
                <a:latin typeface="Times New Roman" panose="02020603050405020304" pitchFamily="18" charset="0"/>
                <a:cs typeface="Times New Roman" panose="02020603050405020304" pitchFamily="18" charset="0"/>
              </a:rPr>
              <a:t>C, </a:t>
            </a:r>
            <a:r>
              <a:rPr lang="en-US" altLang="en-US" sz="2600" dirty="0" err="1">
                <a:latin typeface="Times New Roman" panose="02020603050405020304" pitchFamily="18" charset="0"/>
                <a:cs typeface="Times New Roman" panose="02020603050405020304" pitchFamily="18" charset="0"/>
              </a:rPr>
              <a:t>P</a:t>
            </a:r>
            <a:r>
              <a:rPr lang="en-US" altLang="en-US" sz="2600" baseline="-25000" dirty="0" err="1">
                <a:latin typeface="Times New Roman" panose="02020603050405020304" pitchFamily="18" charset="0"/>
                <a:cs typeface="Times New Roman" panose="02020603050405020304" pitchFamily="18" charset="0"/>
              </a:rPr>
              <a:t>Zn</a:t>
            </a:r>
            <a:r>
              <a:rPr lang="en-US" altLang="en-US" sz="2600" dirty="0">
                <a:latin typeface="Times New Roman" panose="02020603050405020304" pitchFamily="18" charset="0"/>
                <a:cs typeface="Times New Roman" panose="02020603050405020304" pitchFamily="18" charset="0"/>
              </a:rPr>
              <a:t> varies from 8.4 to 1.3x10</a:t>
            </a:r>
            <a:r>
              <a:rPr lang="en-US" altLang="en-US" sz="2600" baseline="30000" dirty="0">
                <a:latin typeface="Times New Roman" panose="02020603050405020304" pitchFamily="18" charset="0"/>
                <a:cs typeface="Times New Roman" panose="02020603050405020304" pitchFamily="18" charset="0"/>
              </a:rPr>
              <a:t>-4</a:t>
            </a:r>
            <a:r>
              <a:rPr lang="en-US" altLang="en-US" sz="2600" dirty="0">
                <a:latin typeface="Times New Roman" panose="02020603050405020304" pitchFamily="18" charset="0"/>
                <a:cs typeface="Times New Roman" panose="02020603050405020304" pitchFamily="18" charset="0"/>
              </a:rPr>
              <a:t> atm, P</a:t>
            </a:r>
            <a:r>
              <a:rPr lang="en-US" altLang="en-US" sz="2600" baseline="-25000" dirty="0">
                <a:latin typeface="Times New Roman" panose="02020603050405020304" pitchFamily="18" charset="0"/>
                <a:cs typeface="Times New Roman" panose="02020603050405020304" pitchFamily="18" charset="0"/>
              </a:rPr>
              <a:t>Se</a:t>
            </a:r>
            <a:r>
              <a:rPr lang="en-US" altLang="en-US" sz="2600" baseline="-42000" dirty="0">
                <a:latin typeface="Times New Roman" panose="02020603050405020304" pitchFamily="18" charset="0"/>
                <a:cs typeface="Times New Roman" panose="02020603050405020304" pitchFamily="18" charset="0"/>
              </a:rPr>
              <a:t>2</a:t>
            </a:r>
            <a:r>
              <a:rPr lang="en-US" altLang="en-US" sz="2600" dirty="0">
                <a:latin typeface="Times New Roman" panose="02020603050405020304" pitchFamily="18" charset="0"/>
                <a:cs typeface="Times New Roman" panose="02020603050405020304" pitchFamily="18" charset="0"/>
              </a:rPr>
              <a:t> varies from 20 to 5x10</a:t>
            </a:r>
            <a:r>
              <a:rPr lang="en-US" altLang="en-US" sz="2600" baseline="30000" dirty="0">
                <a:latin typeface="Times New Roman" panose="02020603050405020304" pitchFamily="18" charset="0"/>
                <a:cs typeface="Times New Roman" panose="02020603050405020304" pitchFamily="18" charset="0"/>
              </a:rPr>
              <a:t>-9</a:t>
            </a:r>
            <a:r>
              <a:rPr lang="en-US" altLang="en-US" sz="2600" dirty="0">
                <a:latin typeface="Times New Roman" panose="02020603050405020304" pitchFamily="18" charset="0"/>
                <a:cs typeface="Times New Roman" panose="02020603050405020304" pitchFamily="18" charset="0"/>
              </a:rPr>
              <a:t> atm </a:t>
            </a:r>
          </a:p>
          <a:p>
            <a:r>
              <a:rPr lang="en-US" altLang="en-US" sz="2600" dirty="0">
                <a:latin typeface="Times New Roman" panose="02020603050405020304" pitchFamily="18" charset="0"/>
                <a:cs typeface="Times New Roman" panose="02020603050405020304" pitchFamily="18" charset="0"/>
              </a:rPr>
              <a:t>and </a:t>
            </a:r>
            <a:r>
              <a:rPr lang="en-US" altLang="en-US" sz="2600" b="1" dirty="0">
                <a:solidFill>
                  <a:srgbClr val="FF0033"/>
                </a:solidFill>
                <a:latin typeface="Symbol" panose="05050102010706020507" pitchFamily="18" charset="2"/>
                <a:cs typeface="Times New Roman" panose="02020603050405020304" pitchFamily="18" charset="0"/>
              </a:rPr>
              <a:t>a</a:t>
            </a:r>
            <a:r>
              <a:rPr lang="en-US" altLang="en-US" sz="2600" dirty="0">
                <a:latin typeface="Times New Roman" panose="02020603050405020304" pitchFamily="18" charset="0"/>
                <a:cs typeface="Times New Roman" panose="02020603050405020304" pitchFamily="18" charset="0"/>
              </a:rPr>
              <a:t> = </a:t>
            </a:r>
            <a:r>
              <a:rPr lang="en-US" altLang="en-US" sz="2600" dirty="0" err="1">
                <a:latin typeface="Times New Roman" panose="02020603050405020304" pitchFamily="18" charset="0"/>
                <a:cs typeface="Times New Roman" panose="02020603050405020304" pitchFamily="18" charset="0"/>
              </a:rPr>
              <a:t>P</a:t>
            </a:r>
            <a:r>
              <a:rPr lang="en-US" altLang="en-US" sz="2600" baseline="-25000" dirty="0" err="1">
                <a:latin typeface="Times New Roman" panose="02020603050405020304" pitchFamily="18" charset="0"/>
                <a:cs typeface="Times New Roman" panose="02020603050405020304" pitchFamily="18" charset="0"/>
              </a:rPr>
              <a:t>Zn</a:t>
            </a:r>
            <a:r>
              <a:rPr lang="en-US" altLang="en-US" sz="2600" dirty="0">
                <a:latin typeface="Times New Roman" panose="02020603050405020304" pitchFamily="18" charset="0"/>
                <a:cs typeface="Times New Roman" panose="02020603050405020304" pitchFamily="18" charset="0"/>
              </a:rPr>
              <a:t>/ P</a:t>
            </a:r>
            <a:r>
              <a:rPr lang="en-US" altLang="en-US" sz="2600" baseline="-25000" dirty="0">
                <a:latin typeface="Times New Roman" panose="02020603050405020304" pitchFamily="18" charset="0"/>
                <a:cs typeface="Times New Roman" panose="02020603050405020304" pitchFamily="18" charset="0"/>
              </a:rPr>
              <a:t>Se</a:t>
            </a:r>
            <a:r>
              <a:rPr lang="en-US" altLang="en-US" sz="2600" baseline="-42000" dirty="0">
                <a:latin typeface="Times New Roman" panose="02020603050405020304" pitchFamily="18" charset="0"/>
                <a:cs typeface="Times New Roman" panose="02020603050405020304" pitchFamily="18" charset="0"/>
              </a:rPr>
              <a:t>2</a:t>
            </a:r>
            <a:r>
              <a:rPr lang="en-US" altLang="en-US" sz="2600" dirty="0">
                <a:latin typeface="Times New Roman" panose="02020603050405020304" pitchFamily="18" charset="0"/>
                <a:cs typeface="Times New Roman" panose="02020603050405020304" pitchFamily="18" charset="0"/>
              </a:rPr>
              <a:t> varies from</a:t>
            </a:r>
            <a:r>
              <a:rPr lang="en-US" altLang="en-US" sz="2600" dirty="0">
                <a:solidFill>
                  <a:srgbClr val="FF0033"/>
                </a:solidFill>
                <a:latin typeface="Times New Roman" panose="02020603050405020304" pitchFamily="18" charset="0"/>
                <a:cs typeface="Times New Roman" panose="02020603050405020304" pitchFamily="18" charset="0"/>
              </a:rPr>
              <a:t> </a:t>
            </a:r>
            <a:r>
              <a:rPr lang="en-US" altLang="en-US" sz="2600" b="1" dirty="0">
                <a:solidFill>
                  <a:srgbClr val="FF0033"/>
                </a:solidFill>
                <a:latin typeface="Times New Roman" panose="02020603050405020304" pitchFamily="18" charset="0"/>
                <a:cs typeface="Times New Roman" panose="02020603050405020304" pitchFamily="18" charset="0"/>
              </a:rPr>
              <a:t>1.7 x10</a:t>
            </a:r>
            <a:r>
              <a:rPr lang="en-US" altLang="en-US" sz="2600" b="1" baseline="30000" dirty="0">
                <a:solidFill>
                  <a:srgbClr val="FF0033"/>
                </a:solidFill>
                <a:latin typeface="Times New Roman" panose="02020603050405020304" pitchFamily="18" charset="0"/>
                <a:cs typeface="Times New Roman" panose="02020603050405020304" pitchFamily="18" charset="0"/>
              </a:rPr>
              <a:t>9</a:t>
            </a:r>
            <a:r>
              <a:rPr lang="en-US" altLang="en-US" sz="2600" b="1" dirty="0">
                <a:solidFill>
                  <a:srgbClr val="FF0033"/>
                </a:solidFill>
                <a:latin typeface="Times New Roman" panose="02020603050405020304" pitchFamily="18" charset="0"/>
                <a:cs typeface="Times New Roman" panose="02020603050405020304" pitchFamily="18" charset="0"/>
              </a:rPr>
              <a:t> to 6.5x10</a:t>
            </a:r>
            <a:r>
              <a:rPr lang="en-US" altLang="en-US" sz="2600" b="1" baseline="30000" dirty="0">
                <a:solidFill>
                  <a:srgbClr val="FF0033"/>
                </a:solidFill>
                <a:latin typeface="Times New Roman" panose="02020603050405020304" pitchFamily="18" charset="0"/>
                <a:cs typeface="Times New Roman" panose="02020603050405020304" pitchFamily="18" charset="0"/>
              </a:rPr>
              <a:t>-6</a:t>
            </a:r>
            <a:endParaRPr lang="en-US" sz="2600" dirty="0"/>
          </a:p>
        </p:txBody>
      </p:sp>
      <p:cxnSp>
        <p:nvCxnSpPr>
          <p:cNvPr id="12" name="Straight Arrow Connector 11">
            <a:extLst>
              <a:ext uri="{FF2B5EF4-FFF2-40B4-BE49-F238E27FC236}">
                <a16:creationId xmlns:a16="http://schemas.microsoft.com/office/drawing/2014/main" id="{59AA1357-C1D5-422C-9453-FCEAD5F9E593}"/>
              </a:ext>
            </a:extLst>
          </p:cNvPr>
          <p:cNvCxnSpPr/>
          <p:nvPr/>
        </p:nvCxnSpPr>
        <p:spPr>
          <a:xfrm flipH="1">
            <a:off x="4130040" y="1920240"/>
            <a:ext cx="320040" cy="254000"/>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C453613F-1D24-4798-A557-8503E1252496}"/>
              </a:ext>
            </a:extLst>
          </p:cNvPr>
          <p:cNvSpPr txBox="1"/>
          <p:nvPr/>
        </p:nvSpPr>
        <p:spPr>
          <a:xfrm>
            <a:off x="8453119" y="5212080"/>
            <a:ext cx="864339" cy="369332"/>
          </a:xfrm>
          <a:prstGeom prst="rect">
            <a:avLst/>
          </a:prstGeom>
          <a:noFill/>
        </p:spPr>
        <p:txBody>
          <a:bodyPr wrap="none" rtlCol="0">
            <a:spAutoFit/>
          </a:bodyPr>
          <a:lstStyle/>
          <a:p>
            <a:r>
              <a:rPr lang="en-US" b="1" dirty="0">
                <a:latin typeface="Times New Roman" panose="02020603050405020304" pitchFamily="18" charset="0"/>
                <a:cs typeface="Times New Roman" panose="02020603050405020304" pitchFamily="18" charset="0"/>
              </a:rPr>
              <a:t>Zn sat.</a:t>
            </a:r>
          </a:p>
        </p:txBody>
      </p:sp>
      <p:cxnSp>
        <p:nvCxnSpPr>
          <p:cNvPr id="14" name="Straight Arrow Connector 13">
            <a:extLst>
              <a:ext uri="{FF2B5EF4-FFF2-40B4-BE49-F238E27FC236}">
                <a16:creationId xmlns:a16="http://schemas.microsoft.com/office/drawing/2014/main" id="{F06DF829-58F2-45E3-9089-AD56795132E2}"/>
              </a:ext>
            </a:extLst>
          </p:cNvPr>
          <p:cNvCxnSpPr/>
          <p:nvPr/>
        </p:nvCxnSpPr>
        <p:spPr>
          <a:xfrm flipV="1">
            <a:off x="9144000" y="4937760"/>
            <a:ext cx="187960" cy="335280"/>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8F998B0-E24F-4085-92CE-D46AC16311F7}"/>
              </a:ext>
            </a:extLst>
          </p:cNvPr>
          <p:cNvSpPr txBox="1"/>
          <p:nvPr/>
        </p:nvSpPr>
        <p:spPr>
          <a:xfrm>
            <a:off x="3139439" y="4736068"/>
            <a:ext cx="813043" cy="369332"/>
          </a:xfrm>
          <a:prstGeom prst="rect">
            <a:avLst/>
          </a:prstGeom>
          <a:noFill/>
        </p:spPr>
        <p:txBody>
          <a:bodyPr wrap="none" rtlCol="0">
            <a:spAutoFit/>
          </a:bodyPr>
          <a:lstStyle/>
          <a:p>
            <a:r>
              <a:rPr lang="en-US" b="1" dirty="0">
                <a:latin typeface="Times New Roman" panose="02020603050405020304" pitchFamily="18" charset="0"/>
                <a:cs typeface="Times New Roman" panose="02020603050405020304" pitchFamily="18" charset="0"/>
              </a:rPr>
              <a:t>Se sat.</a:t>
            </a:r>
          </a:p>
        </p:txBody>
      </p:sp>
      <p:cxnSp>
        <p:nvCxnSpPr>
          <p:cNvPr id="17" name="Straight Arrow Connector 16">
            <a:extLst>
              <a:ext uri="{FF2B5EF4-FFF2-40B4-BE49-F238E27FC236}">
                <a16:creationId xmlns:a16="http://schemas.microsoft.com/office/drawing/2014/main" id="{1A64B6FB-BCA5-46CB-95DC-623A59537C72}"/>
              </a:ext>
            </a:extLst>
          </p:cNvPr>
          <p:cNvCxnSpPr/>
          <p:nvPr/>
        </p:nvCxnSpPr>
        <p:spPr>
          <a:xfrm flipV="1">
            <a:off x="3759202" y="4389120"/>
            <a:ext cx="289559" cy="426720"/>
          </a:xfrm>
          <a:prstGeom prst="straightConnector1">
            <a:avLst/>
          </a:prstGeom>
          <a:ln w="19050">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2">
            <a:extLst>
              <a:ext uri="{FF2B5EF4-FFF2-40B4-BE49-F238E27FC236}">
                <a16:creationId xmlns:a16="http://schemas.microsoft.com/office/drawing/2014/main" id="{2D5BC548-2A8D-47BA-AFB8-D5F062D026A4}"/>
              </a:ext>
            </a:extLst>
          </p:cNvPr>
          <p:cNvSpPr>
            <a:spLocks noGrp="1" noChangeArrowheads="1"/>
          </p:cNvSpPr>
          <p:nvPr>
            <p:ph type="title"/>
          </p:nvPr>
        </p:nvSpPr>
        <p:spPr>
          <a:xfrm>
            <a:off x="657860" y="15240"/>
            <a:ext cx="10800080" cy="457200"/>
          </a:xfrm>
          <a:noFill/>
        </p:spPr>
        <p:txBody>
          <a:bodyPr vert="horz" lIns="92075" tIns="46038" rIns="92075" bIns="46038" rtlCol="0" anchor="ctr">
            <a:noAutofit/>
          </a:bodyPr>
          <a:lstStyle/>
          <a:p>
            <a:pPr eaLnBrk="1" hangingPunct="1"/>
            <a:r>
              <a:rPr lang="en-US" altLang="en-US" sz="3200" b="1" dirty="0">
                <a:solidFill>
                  <a:schemeClr val="accent1"/>
                </a:solidFill>
                <a:latin typeface="Times New Roman" panose="02020603050405020304" pitchFamily="18" charset="0"/>
                <a:cs typeface="Times New Roman" panose="02020603050405020304" pitchFamily="18" charset="0"/>
              </a:rPr>
              <a:t>Analytical: one-dimensional diffusion on mass flux of A</a:t>
            </a:r>
            <a:r>
              <a:rPr lang="en-US" altLang="en-US" sz="3200" b="1" baseline="-25000" dirty="0">
                <a:solidFill>
                  <a:schemeClr val="accent1"/>
                </a:solidFill>
                <a:latin typeface="Times New Roman" panose="02020603050405020304" pitchFamily="18" charset="0"/>
                <a:cs typeface="Times New Roman" panose="02020603050405020304" pitchFamily="18" charset="0"/>
              </a:rPr>
              <a:t>II</a:t>
            </a:r>
            <a:r>
              <a:rPr lang="en-US" altLang="en-US" sz="3200" b="1" dirty="0">
                <a:solidFill>
                  <a:schemeClr val="accent1"/>
                </a:solidFill>
                <a:latin typeface="Times New Roman" panose="02020603050405020304" pitchFamily="18" charset="0"/>
                <a:cs typeface="Times New Roman" panose="02020603050405020304" pitchFamily="18" charset="0"/>
              </a:rPr>
              <a:t>B</a:t>
            </a:r>
            <a:r>
              <a:rPr lang="en-US" altLang="en-US" sz="3200" b="1" baseline="-25000" dirty="0">
                <a:solidFill>
                  <a:schemeClr val="accent1"/>
                </a:solidFill>
                <a:latin typeface="Times New Roman" panose="02020603050405020304" pitchFamily="18" charset="0"/>
                <a:cs typeface="Times New Roman" panose="02020603050405020304" pitchFamily="18" charset="0"/>
              </a:rPr>
              <a:t>VI</a:t>
            </a:r>
          </a:p>
        </p:txBody>
      </p:sp>
      <p:pic>
        <p:nvPicPr>
          <p:cNvPr id="9219" name="Picture 2">
            <a:extLst>
              <a:ext uri="{FF2B5EF4-FFF2-40B4-BE49-F238E27FC236}">
                <a16:creationId xmlns:a16="http://schemas.microsoft.com/office/drawing/2014/main" id="{BE04BB55-1674-446A-988E-6ACBAE1226C6}"/>
              </a:ext>
            </a:extLst>
          </p:cNvPr>
          <p:cNvPicPr>
            <a:picLocks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422400" y="1252684"/>
            <a:ext cx="4445000" cy="4995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0" name="Rectangle 4">
            <a:extLst>
              <a:ext uri="{FF2B5EF4-FFF2-40B4-BE49-F238E27FC236}">
                <a16:creationId xmlns:a16="http://schemas.microsoft.com/office/drawing/2014/main" id="{06DB717F-7F1F-4EE8-99F1-029860BB322A}"/>
              </a:ext>
            </a:extLst>
          </p:cNvPr>
          <p:cNvSpPr>
            <a:spLocks noChangeArrowheads="1"/>
          </p:cNvSpPr>
          <p:nvPr/>
        </p:nvSpPr>
        <p:spPr bwMode="auto">
          <a:xfrm>
            <a:off x="1752600" y="6248400"/>
            <a:ext cx="4267200" cy="5857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a:t>Mass flux of ZnSe as a function of </a:t>
            </a:r>
            <a:r>
              <a:rPr lang="en-US" altLang="en-US" sz="1600">
                <a:latin typeface="Symbol" panose="05050102010706020507" pitchFamily="18" charset="2"/>
              </a:rPr>
              <a:t>D</a:t>
            </a:r>
            <a:r>
              <a:rPr lang="en-US" altLang="en-US" sz="1600"/>
              <a:t>T for source temperature at 1080 </a:t>
            </a:r>
            <a:r>
              <a:rPr lang="en-US" altLang="en-US" sz="1600" baseline="30000"/>
              <a:t>o</a:t>
            </a:r>
            <a:r>
              <a:rPr lang="en-US" altLang="en-US" sz="1600"/>
              <a:t>C and different values of </a:t>
            </a:r>
            <a:r>
              <a:rPr lang="en-US" altLang="en-US" sz="1600">
                <a:latin typeface="Symbol" panose="05050102010706020507" pitchFamily="18" charset="2"/>
              </a:rPr>
              <a:t>a</a:t>
            </a:r>
            <a:endParaRPr lang="en-US" altLang="en-US" sz="1600"/>
          </a:p>
        </p:txBody>
      </p:sp>
      <p:pic>
        <p:nvPicPr>
          <p:cNvPr id="9221" name="Picture 5">
            <a:extLst>
              <a:ext uri="{FF2B5EF4-FFF2-40B4-BE49-F238E27FC236}">
                <a16:creationId xmlns:a16="http://schemas.microsoft.com/office/drawing/2014/main" id="{292B681B-359F-4730-AC30-E32489972241}"/>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867400" y="1328884"/>
            <a:ext cx="4973320" cy="49957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222" name="Rectangle 3">
            <a:extLst>
              <a:ext uri="{FF2B5EF4-FFF2-40B4-BE49-F238E27FC236}">
                <a16:creationId xmlns:a16="http://schemas.microsoft.com/office/drawing/2014/main" id="{34CEE3A9-0B7D-4151-8D55-71BAAACDB8C1}"/>
              </a:ext>
            </a:extLst>
          </p:cNvPr>
          <p:cNvSpPr>
            <a:spLocks noChangeArrowheads="1"/>
          </p:cNvSpPr>
          <p:nvPr/>
        </p:nvSpPr>
        <p:spPr bwMode="auto">
          <a:xfrm>
            <a:off x="822960" y="482600"/>
            <a:ext cx="10688320" cy="7700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200" dirty="0"/>
              <a:t>Four parameters determine mass flux : source temperature, crystal temperature, </a:t>
            </a:r>
            <a:r>
              <a:rPr lang="en-US" altLang="en-US" sz="2200" dirty="0">
                <a:latin typeface="Symbol" panose="05050102010706020507" pitchFamily="18" charset="2"/>
              </a:rPr>
              <a:t>a, </a:t>
            </a:r>
            <a:r>
              <a:rPr lang="en-US" altLang="en-US" sz="2200" dirty="0"/>
              <a:t>the pressure ratio of A and B</a:t>
            </a:r>
            <a:r>
              <a:rPr lang="en-US" altLang="en-US" sz="2200" baseline="-25000" dirty="0"/>
              <a:t>2 </a:t>
            </a:r>
            <a:r>
              <a:rPr lang="en-US" altLang="en-US" sz="2200" dirty="0"/>
              <a:t>and pressures of residual gases, such as CO, CO</a:t>
            </a:r>
            <a:r>
              <a:rPr lang="en-US" altLang="en-US" sz="2200" baseline="-25000" dirty="0"/>
              <a:t>2</a:t>
            </a:r>
            <a:r>
              <a:rPr lang="en-US" altLang="en-US" sz="2200" dirty="0"/>
              <a:t> H</a:t>
            </a:r>
            <a:r>
              <a:rPr lang="en-US" altLang="en-US" sz="2200" baseline="-25000" dirty="0"/>
              <a:t>2</a:t>
            </a:r>
            <a:r>
              <a:rPr lang="en-US" altLang="en-US" sz="2200" dirty="0"/>
              <a:t>, … </a:t>
            </a:r>
            <a:r>
              <a:rPr lang="en-US" altLang="en-US" sz="2200" baseline="-25000" dirty="0"/>
              <a:t> </a:t>
            </a:r>
            <a:endParaRPr lang="en-US" altLang="en-US" sz="2200" dirty="0"/>
          </a:p>
        </p:txBody>
      </p:sp>
      <p:sp>
        <p:nvSpPr>
          <p:cNvPr id="9223" name="Rectangle 8">
            <a:extLst>
              <a:ext uri="{FF2B5EF4-FFF2-40B4-BE49-F238E27FC236}">
                <a16:creationId xmlns:a16="http://schemas.microsoft.com/office/drawing/2014/main" id="{C2437F68-252A-413F-9F93-6A239715831F}"/>
              </a:ext>
            </a:extLst>
          </p:cNvPr>
          <p:cNvSpPr>
            <a:spLocks noChangeArrowheads="1"/>
          </p:cNvSpPr>
          <p:nvPr/>
        </p:nvSpPr>
        <p:spPr bwMode="auto">
          <a:xfrm>
            <a:off x="6553200" y="6272214"/>
            <a:ext cx="4114800" cy="5857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a:t>Mass flux of ZnSe as a function of P</a:t>
            </a:r>
            <a:r>
              <a:rPr lang="en-US" altLang="en-US" sz="1600" baseline="-25000"/>
              <a:t>Z</a:t>
            </a:r>
            <a:r>
              <a:rPr lang="en-US" altLang="en-US" sz="1600"/>
              <a:t> and different values of </a:t>
            </a:r>
            <a:r>
              <a:rPr lang="en-US" altLang="en-US" sz="1600">
                <a:latin typeface="Symbol" panose="05050102010706020507" pitchFamily="18" charset="2"/>
              </a:rPr>
              <a:t>a</a:t>
            </a:r>
            <a:r>
              <a:rPr lang="en-US" altLang="en-US" sz="1600"/>
              <a:t>(L)</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650" name="Picture 12" descr="H2 reduction.png">
            <a:extLst>
              <a:ext uri="{FF2B5EF4-FFF2-40B4-BE49-F238E27FC236}">
                <a16:creationId xmlns:a16="http://schemas.microsoft.com/office/drawing/2014/main" id="{3457F4DE-2C7F-42B2-9679-42341505BD9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074603" y="569277"/>
            <a:ext cx="6295239" cy="33971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1" name="Rectangle 2">
            <a:extLst>
              <a:ext uri="{FF2B5EF4-FFF2-40B4-BE49-F238E27FC236}">
                <a16:creationId xmlns:a16="http://schemas.microsoft.com/office/drawing/2014/main" id="{B1D0A147-6906-4D5A-8DD0-100B0F8D440E}"/>
              </a:ext>
            </a:extLst>
          </p:cNvPr>
          <p:cNvSpPr>
            <a:spLocks noGrp="1" noChangeArrowheads="1"/>
          </p:cNvSpPr>
          <p:nvPr>
            <p:ph type="title"/>
          </p:nvPr>
        </p:nvSpPr>
        <p:spPr>
          <a:xfrm>
            <a:off x="79996" y="0"/>
            <a:ext cx="12112004" cy="518981"/>
          </a:xfrm>
          <a:noFill/>
        </p:spPr>
        <p:txBody>
          <a:bodyPr>
            <a:noAutofit/>
          </a:bodyPr>
          <a:lstStyle/>
          <a:p>
            <a:r>
              <a:rPr lang="en-US" sz="2600" b="1" dirty="0">
                <a:solidFill>
                  <a:schemeClr val="accent1"/>
                </a:solidFill>
                <a:latin typeface="Times New Roman" panose="02020603050405020304" pitchFamily="18" charset="0"/>
                <a:cs typeface="Times New Roman" panose="02020603050405020304" pitchFamily="18" charset="0"/>
              </a:rPr>
              <a:t>Maximizing transport rate by reducing residual gas and adjusting the stoichiometry</a:t>
            </a:r>
            <a:endParaRPr lang="en-US" altLang="en-US" sz="2600" b="1" dirty="0">
              <a:solidFill>
                <a:schemeClr val="accent1"/>
              </a:solidFill>
              <a:latin typeface="Times New Roman" panose="02020603050405020304" pitchFamily="18" charset="0"/>
              <a:cs typeface="Times New Roman" panose="02020603050405020304" pitchFamily="18" charset="0"/>
            </a:endParaRPr>
          </a:p>
        </p:txBody>
      </p:sp>
      <p:grpSp>
        <p:nvGrpSpPr>
          <p:cNvPr id="27652" name="Group 5">
            <a:extLst>
              <a:ext uri="{FF2B5EF4-FFF2-40B4-BE49-F238E27FC236}">
                <a16:creationId xmlns:a16="http://schemas.microsoft.com/office/drawing/2014/main" id="{633F3D71-18CF-41A4-80D0-185C2326626C}"/>
              </a:ext>
            </a:extLst>
          </p:cNvPr>
          <p:cNvGrpSpPr>
            <a:grpSpLocks/>
          </p:cNvGrpSpPr>
          <p:nvPr/>
        </p:nvGrpSpPr>
        <p:grpSpPr bwMode="auto">
          <a:xfrm>
            <a:off x="3836035" y="294640"/>
            <a:ext cx="7675561" cy="6553200"/>
            <a:chOff x="1162" y="413"/>
            <a:chExt cx="4214" cy="3763"/>
          </a:xfrm>
        </p:grpSpPr>
        <p:pic>
          <p:nvPicPr>
            <p:cNvPr id="27655" name="Picture 3">
              <a:extLst>
                <a:ext uri="{FF2B5EF4-FFF2-40B4-BE49-F238E27FC236}">
                  <a16:creationId xmlns:a16="http://schemas.microsoft.com/office/drawing/2014/main" id="{2DBA2608-139D-42F7-A3B1-0B88B7662D98}"/>
                </a:ext>
              </a:extLst>
            </p:cNvPr>
            <p:cNvPicPr>
              <a:picLocks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816" y="2400"/>
              <a:ext cx="3560" cy="17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7656" name="Rectangle 4">
              <a:extLst>
                <a:ext uri="{FF2B5EF4-FFF2-40B4-BE49-F238E27FC236}">
                  <a16:creationId xmlns:a16="http://schemas.microsoft.com/office/drawing/2014/main" id="{9A8C11CD-6B31-43EC-9695-D4906E377EDE}"/>
                </a:ext>
              </a:extLst>
            </p:cNvPr>
            <p:cNvSpPr>
              <a:spLocks noChangeArrowheads="1"/>
            </p:cNvSpPr>
            <p:nvPr/>
          </p:nvSpPr>
          <p:spPr bwMode="auto">
            <a:xfrm>
              <a:off x="1162" y="413"/>
              <a:ext cx="3724" cy="2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2075" tIns="46038" rIns="92075" bIns="46038"/>
            <a:lstStyle>
              <a:lvl1pPr marL="342900" indent="-3429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eaLnBrk="1" hangingPunct="1"/>
              <a:endParaRPr lang="en-US" altLang="en-US" sz="2400"/>
            </a:p>
          </p:txBody>
        </p:sp>
      </p:grpSp>
      <p:sp>
        <p:nvSpPr>
          <p:cNvPr id="27653" name="Rectangle 8">
            <a:extLst>
              <a:ext uri="{FF2B5EF4-FFF2-40B4-BE49-F238E27FC236}">
                <a16:creationId xmlns:a16="http://schemas.microsoft.com/office/drawing/2014/main" id="{69B6B5AF-D597-43C8-BEB1-4ECBFF5EE209}"/>
              </a:ext>
            </a:extLst>
          </p:cNvPr>
          <p:cNvSpPr>
            <a:spLocks noChangeArrowheads="1"/>
          </p:cNvSpPr>
          <p:nvPr/>
        </p:nvSpPr>
        <p:spPr bwMode="auto">
          <a:xfrm>
            <a:off x="686595" y="3632359"/>
            <a:ext cx="6096605" cy="49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600" b="1" dirty="0"/>
              <a:t>B. baking under vacuum to adjust </a:t>
            </a:r>
            <a:r>
              <a:rPr lang="en-US" altLang="en-US" sz="2600" b="1" dirty="0">
                <a:latin typeface="Symbol" panose="05050102010706020507" pitchFamily="18" charset="2"/>
              </a:rPr>
              <a:t>a ~ 2.0</a:t>
            </a:r>
          </a:p>
        </p:txBody>
      </p:sp>
      <p:sp>
        <p:nvSpPr>
          <p:cNvPr id="27654" name="Rectangle 9">
            <a:extLst>
              <a:ext uri="{FF2B5EF4-FFF2-40B4-BE49-F238E27FC236}">
                <a16:creationId xmlns:a16="http://schemas.microsoft.com/office/drawing/2014/main" id="{38C798EB-923F-4915-9E7D-2A44474BB890}"/>
              </a:ext>
            </a:extLst>
          </p:cNvPr>
          <p:cNvSpPr>
            <a:spLocks noChangeArrowheads="1"/>
          </p:cNvSpPr>
          <p:nvPr/>
        </p:nvSpPr>
        <p:spPr bwMode="auto">
          <a:xfrm>
            <a:off x="792163" y="1107680"/>
            <a:ext cx="5864225" cy="4930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2600" b="1" dirty="0"/>
              <a:t>A. H</a:t>
            </a:r>
            <a:r>
              <a:rPr lang="en-US" altLang="en-US" sz="2600" b="1" baseline="-25000" dirty="0"/>
              <a:t>2</a:t>
            </a:r>
            <a:r>
              <a:rPr lang="en-US" altLang="en-US" sz="2600" b="1" dirty="0"/>
              <a:t> reduction to reduce residual gases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698" name="Picture 3" descr="20">
            <a:extLst>
              <a:ext uri="{FF2B5EF4-FFF2-40B4-BE49-F238E27FC236}">
                <a16:creationId xmlns:a16="http://schemas.microsoft.com/office/drawing/2014/main" id="{A6227F2E-39EF-466B-A642-6A620DF3FDE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36263" y="533400"/>
            <a:ext cx="9177177" cy="6324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699" name="Rectangle 2">
            <a:extLst>
              <a:ext uri="{FF2B5EF4-FFF2-40B4-BE49-F238E27FC236}">
                <a16:creationId xmlns:a16="http://schemas.microsoft.com/office/drawing/2014/main" id="{B3DF7760-D162-45C2-B295-9DBC10C1EA4B}"/>
              </a:ext>
            </a:extLst>
          </p:cNvPr>
          <p:cNvSpPr>
            <a:spLocks noGrp="1" noChangeArrowheads="1"/>
          </p:cNvSpPr>
          <p:nvPr>
            <p:ph type="title"/>
          </p:nvPr>
        </p:nvSpPr>
        <p:spPr>
          <a:xfrm>
            <a:off x="3032760" y="-20320"/>
            <a:ext cx="8305800" cy="533400"/>
          </a:xfrm>
          <a:noFill/>
        </p:spPr>
        <p:txBody>
          <a:bodyPr/>
          <a:lstStyle/>
          <a:p>
            <a:r>
              <a:rPr lang="en-US" altLang="en-US" sz="3200" b="1" dirty="0">
                <a:solidFill>
                  <a:schemeClr val="accent1"/>
                </a:solidFill>
                <a:latin typeface="Times New Roman" panose="02020603050405020304" pitchFamily="18" charset="0"/>
                <a:cs typeface="Times New Roman" panose="02020603050405020304" pitchFamily="18" charset="0"/>
              </a:rPr>
              <a:t>Heat treatment by baking under vacuum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a:extLst>
              <a:ext uri="{FF2B5EF4-FFF2-40B4-BE49-F238E27FC236}">
                <a16:creationId xmlns:a16="http://schemas.microsoft.com/office/drawing/2014/main" id="{86009666-955A-41D8-BE89-5F4A16977183}"/>
              </a:ext>
            </a:extLst>
          </p:cNvPr>
          <p:cNvSpPr>
            <a:spLocks noGrp="1" noChangeArrowheads="1"/>
          </p:cNvSpPr>
          <p:nvPr>
            <p:ph type="title"/>
          </p:nvPr>
        </p:nvSpPr>
        <p:spPr>
          <a:xfrm>
            <a:off x="781052" y="-35560"/>
            <a:ext cx="10804524" cy="685800"/>
          </a:xfrm>
          <a:noFill/>
        </p:spPr>
        <p:txBody>
          <a:bodyPr vert="horz" lIns="92075" tIns="46038" rIns="92075" bIns="46038" rtlCol="0" anchor="ctr">
            <a:noAutofit/>
          </a:bodyPr>
          <a:lstStyle/>
          <a:p>
            <a:pPr eaLnBrk="1" hangingPunct="1"/>
            <a:r>
              <a:rPr lang="en-US" altLang="en-US" sz="3200" b="1" dirty="0">
                <a:solidFill>
                  <a:schemeClr val="accent1"/>
                </a:solidFill>
                <a:latin typeface="Times New Roman" panose="02020603050405020304" pitchFamily="18" charset="0"/>
                <a:cs typeface="Times New Roman" panose="02020603050405020304" pitchFamily="18" charset="0"/>
              </a:rPr>
              <a:t>Crystal growth, thermal profile and initial ampoule positions</a:t>
            </a:r>
          </a:p>
        </p:txBody>
      </p:sp>
      <p:pic>
        <p:nvPicPr>
          <p:cNvPr id="33795" name="Picture 3">
            <a:extLst>
              <a:ext uri="{FF2B5EF4-FFF2-40B4-BE49-F238E27FC236}">
                <a16:creationId xmlns:a16="http://schemas.microsoft.com/office/drawing/2014/main" id="{98E4EBF8-8D33-46CC-A3C3-22D600DD9734}"/>
              </a:ext>
            </a:extLst>
          </p:cNvPr>
          <p:cNvPicPr>
            <a:picLocks noGrp="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1676400" y="1564640"/>
            <a:ext cx="8930640" cy="5293360"/>
          </a:xfrm>
          <a:noFill/>
        </p:spPr>
      </p:pic>
      <p:sp>
        <p:nvSpPr>
          <p:cNvPr id="33796" name="Rectangle 4">
            <a:extLst>
              <a:ext uri="{FF2B5EF4-FFF2-40B4-BE49-F238E27FC236}">
                <a16:creationId xmlns:a16="http://schemas.microsoft.com/office/drawing/2014/main" id="{F184AE6A-0FA0-4E5E-8B83-EC8DC06C7D5F}"/>
              </a:ext>
            </a:extLst>
          </p:cNvPr>
          <p:cNvSpPr>
            <a:spLocks noChangeArrowheads="1"/>
          </p:cNvSpPr>
          <p:nvPr/>
        </p:nvSpPr>
        <p:spPr bwMode="auto">
          <a:xfrm>
            <a:off x="606424" y="527050"/>
            <a:ext cx="11501120" cy="14471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92075" tIns="46038" rIns="92075" bIns="46038">
            <a:spAutoFit/>
          </a:bodyPr>
          <a:lstStyle>
            <a:lvl1pPr marL="228600" indent="-228600">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pPr>
            <a:r>
              <a:rPr lang="en-US" altLang="en-US" sz="2200" dirty="0"/>
              <a:t>Growth was initiated by translating furnace to the right. </a:t>
            </a:r>
          </a:p>
          <a:p>
            <a:pPr eaLnBrk="1" hangingPunct="1">
              <a:spcBef>
                <a:spcPct val="0"/>
              </a:spcBef>
            </a:pPr>
            <a:r>
              <a:rPr lang="en-US" altLang="en-US" sz="2200" dirty="0"/>
              <a:t>The peak with high temperature gradient confines </a:t>
            </a:r>
            <a:r>
              <a:rPr lang="en-US" altLang="en-US" sz="2200" dirty="0">
                <a:solidFill>
                  <a:srgbClr val="FF0000"/>
                </a:solidFill>
              </a:rPr>
              <a:t>the supersaturation position </a:t>
            </a:r>
            <a:r>
              <a:rPr lang="en-US" altLang="en-US" sz="2200" dirty="0"/>
              <a:t>to a narrow region.</a:t>
            </a:r>
          </a:p>
          <a:p>
            <a:pPr eaLnBrk="1" hangingPunct="1">
              <a:spcBef>
                <a:spcPct val="0"/>
              </a:spcBef>
            </a:pPr>
            <a:r>
              <a:rPr lang="en-US" altLang="en-US" sz="2200" dirty="0"/>
              <a:t>The peak </a:t>
            </a:r>
            <a:r>
              <a:rPr lang="en-US" altLang="en-US" sz="2200" dirty="0">
                <a:solidFill>
                  <a:srgbClr val="FF0000"/>
                </a:solidFill>
              </a:rPr>
              <a:t>reduces secondary nucleation </a:t>
            </a:r>
            <a:r>
              <a:rPr lang="en-US" altLang="en-US" sz="2200" dirty="0"/>
              <a:t>by subliming any deposited material just ahead of growth interface.</a:t>
            </a:r>
          </a:p>
        </p:txBody>
      </p:sp>
      <p:sp>
        <p:nvSpPr>
          <p:cNvPr id="33797" name="Line 6">
            <a:extLst>
              <a:ext uri="{FF2B5EF4-FFF2-40B4-BE49-F238E27FC236}">
                <a16:creationId xmlns:a16="http://schemas.microsoft.com/office/drawing/2014/main" id="{9FF7EE2E-31C3-4D34-BABC-2B9CC175FD13}"/>
              </a:ext>
            </a:extLst>
          </p:cNvPr>
          <p:cNvSpPr>
            <a:spLocks noChangeShapeType="1"/>
          </p:cNvSpPr>
          <p:nvPr/>
        </p:nvSpPr>
        <p:spPr bwMode="auto">
          <a:xfrm>
            <a:off x="8763000" y="2743200"/>
            <a:ext cx="0" cy="228600"/>
          </a:xfrm>
          <a:prstGeom prst="line">
            <a:avLst/>
          </a:prstGeom>
          <a:noFill/>
          <a:ln w="1905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3798" name="Line 7">
            <a:extLst>
              <a:ext uri="{FF2B5EF4-FFF2-40B4-BE49-F238E27FC236}">
                <a16:creationId xmlns:a16="http://schemas.microsoft.com/office/drawing/2014/main" id="{2443BC6B-76AB-4265-9A58-C58A7B96F3FA}"/>
              </a:ext>
            </a:extLst>
          </p:cNvPr>
          <p:cNvSpPr>
            <a:spLocks noChangeShapeType="1"/>
          </p:cNvSpPr>
          <p:nvPr/>
        </p:nvSpPr>
        <p:spPr bwMode="auto">
          <a:xfrm>
            <a:off x="8686800" y="3352800"/>
            <a:ext cx="228600" cy="0"/>
          </a:xfrm>
          <a:prstGeom prst="line">
            <a:avLst/>
          </a:prstGeom>
          <a:noFill/>
          <a:ln w="19050">
            <a:solidFill>
              <a:schemeClr val="tx1"/>
            </a:solidFill>
            <a:round/>
            <a:headEnd type="none" w="sm" len="sm"/>
            <a:tailEnd type="triangle" w="med" len="med"/>
          </a:ln>
          <a:extLst>
            <a:ext uri="{909E8E84-426E-40DD-AFC4-6F175D3DCCD1}">
              <a14:hiddenFill xmlns:a14="http://schemas.microsoft.com/office/drawing/2010/main">
                <a:noFill/>
              </a14:hiddenFill>
            </a:ext>
          </a:extLst>
        </p:spPr>
        <p:txBody>
          <a:bodyPr wrap="none" anchor="ctr"/>
          <a:lstStyle/>
          <a:p>
            <a:endParaRPr lang="en-US"/>
          </a:p>
        </p:txBody>
      </p:sp>
      <p:sp>
        <p:nvSpPr>
          <p:cNvPr id="33799" name="Line 8">
            <a:extLst>
              <a:ext uri="{FF2B5EF4-FFF2-40B4-BE49-F238E27FC236}">
                <a16:creationId xmlns:a16="http://schemas.microsoft.com/office/drawing/2014/main" id="{6A229B85-B614-4AF4-8B3B-41B1CCEBABE5}"/>
              </a:ext>
            </a:extLst>
          </p:cNvPr>
          <p:cNvSpPr>
            <a:spLocks noChangeShapeType="1"/>
          </p:cNvSpPr>
          <p:nvPr/>
        </p:nvSpPr>
        <p:spPr bwMode="auto">
          <a:xfrm>
            <a:off x="8686800" y="3810000"/>
            <a:ext cx="228600" cy="0"/>
          </a:xfrm>
          <a:prstGeom prst="line">
            <a:avLst/>
          </a:prstGeom>
          <a:noFill/>
          <a:ln w="19050">
            <a:solidFill>
              <a:schemeClr val="tx1"/>
            </a:solidFill>
            <a:round/>
            <a:headEnd type="triangle" w="med" len="med"/>
            <a:tailEnd type="none" w="sm" len="sm"/>
          </a:ln>
          <a:extLst>
            <a:ext uri="{909E8E84-426E-40DD-AFC4-6F175D3DCCD1}">
              <a14:hiddenFill xmlns:a14="http://schemas.microsoft.com/office/drawing/2010/main">
                <a:noFill/>
              </a14:hiddenFill>
            </a:ext>
          </a:extLst>
        </p:spPr>
        <p:txBody>
          <a:bodyPr wrap="none" anchor="ctr"/>
          <a:lstStyle/>
          <a:p>
            <a:endParaRPr lang="en-US"/>
          </a:p>
        </p:txBody>
      </p:sp>
      <p:sp>
        <p:nvSpPr>
          <p:cNvPr id="33800" name="Text Box 9">
            <a:extLst>
              <a:ext uri="{FF2B5EF4-FFF2-40B4-BE49-F238E27FC236}">
                <a16:creationId xmlns:a16="http://schemas.microsoft.com/office/drawing/2014/main" id="{AE9DAD82-2BFA-4866-B4CF-909FAA108171}"/>
              </a:ext>
            </a:extLst>
          </p:cNvPr>
          <p:cNvSpPr txBox="1">
            <a:spLocks noChangeArrowheads="1"/>
          </p:cNvSpPr>
          <p:nvPr/>
        </p:nvSpPr>
        <p:spPr bwMode="auto">
          <a:xfrm>
            <a:off x="9051925" y="2711450"/>
            <a:ext cx="1087438" cy="338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1"/>
              <a:t>horizontal</a:t>
            </a:r>
          </a:p>
        </p:txBody>
      </p:sp>
      <p:sp>
        <p:nvSpPr>
          <p:cNvPr id="33801" name="Text Box 10">
            <a:extLst>
              <a:ext uri="{FF2B5EF4-FFF2-40B4-BE49-F238E27FC236}">
                <a16:creationId xmlns:a16="http://schemas.microsoft.com/office/drawing/2014/main" id="{489A7641-9353-439A-A206-6D73BBBD113F}"/>
              </a:ext>
            </a:extLst>
          </p:cNvPr>
          <p:cNvSpPr txBox="1">
            <a:spLocks noChangeArrowheads="1"/>
          </p:cNvSpPr>
          <p:nvPr/>
        </p:nvSpPr>
        <p:spPr bwMode="auto">
          <a:xfrm>
            <a:off x="8991600" y="3000375"/>
            <a:ext cx="122555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1"/>
              <a:t>   vertical</a:t>
            </a:r>
          </a:p>
          <a:p>
            <a:pPr>
              <a:spcBef>
                <a:spcPct val="0"/>
              </a:spcBef>
              <a:buFontTx/>
              <a:buNone/>
            </a:pPr>
            <a:r>
              <a:rPr lang="en-US" altLang="en-US" sz="1600" b="1"/>
              <a:t>destabilized</a:t>
            </a:r>
            <a:endParaRPr lang="en-US" altLang="en-US" sz="2400" b="1"/>
          </a:p>
        </p:txBody>
      </p:sp>
      <p:sp>
        <p:nvSpPr>
          <p:cNvPr id="33802" name="Text Box 11">
            <a:extLst>
              <a:ext uri="{FF2B5EF4-FFF2-40B4-BE49-F238E27FC236}">
                <a16:creationId xmlns:a16="http://schemas.microsoft.com/office/drawing/2014/main" id="{EFE98121-87E6-41D2-B9D7-521E2C2910C8}"/>
              </a:ext>
            </a:extLst>
          </p:cNvPr>
          <p:cNvSpPr txBox="1">
            <a:spLocks noChangeArrowheads="1"/>
          </p:cNvSpPr>
          <p:nvPr/>
        </p:nvSpPr>
        <p:spPr bwMode="auto">
          <a:xfrm>
            <a:off x="9067801" y="3505200"/>
            <a:ext cx="1019175"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1"/>
              <a:t>  vertical</a:t>
            </a:r>
          </a:p>
          <a:p>
            <a:pPr>
              <a:spcBef>
                <a:spcPct val="0"/>
              </a:spcBef>
              <a:buFontTx/>
              <a:buNone/>
            </a:pPr>
            <a:r>
              <a:rPr lang="en-US" altLang="en-US" sz="1600" b="1"/>
              <a:t>stabilized</a:t>
            </a:r>
            <a:endParaRPr lang="en-US" altLang="en-US" sz="1400" b="1"/>
          </a:p>
        </p:txBody>
      </p:sp>
      <p:sp>
        <p:nvSpPr>
          <p:cNvPr id="33803" name="Text Box 12">
            <a:extLst>
              <a:ext uri="{FF2B5EF4-FFF2-40B4-BE49-F238E27FC236}">
                <a16:creationId xmlns:a16="http://schemas.microsoft.com/office/drawing/2014/main" id="{9E469994-04E8-47D7-85EF-AC998742B9A5}"/>
              </a:ext>
            </a:extLst>
          </p:cNvPr>
          <p:cNvSpPr txBox="1">
            <a:spLocks noChangeArrowheads="1"/>
          </p:cNvSpPr>
          <p:nvPr/>
        </p:nvSpPr>
        <p:spPr bwMode="auto">
          <a:xfrm>
            <a:off x="8386763" y="2133600"/>
            <a:ext cx="969962"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a:solidFill>
                  <a:srgbClr val="000000"/>
                </a:solidFill>
                <a:miter lim="800000"/>
                <a:headEnd type="none" w="sm" len="sm"/>
                <a:tailEnd type="none" w="sm" len="sm"/>
              </a14:hiddenLine>
            </a:ext>
          </a:extLst>
        </p:spPr>
        <p:txBody>
          <a:bodyPr wrap="none">
            <a:spAutoFit/>
          </a:bodyPr>
          <a:lstStyle>
            <a:lvl1pPr>
              <a:spcBef>
                <a:spcPct val="20000"/>
              </a:spcBef>
              <a:buChar char="•"/>
              <a:defRPr sz="3200">
                <a:solidFill>
                  <a:schemeClr val="tx1"/>
                </a:solidFill>
                <a:latin typeface="Times New Roman" panose="02020603050405020304" pitchFamily="18" charset="0"/>
              </a:defRPr>
            </a:lvl1pPr>
            <a:lvl2pPr marL="742950" indent="-285750">
              <a:spcBef>
                <a:spcPct val="20000"/>
              </a:spcBef>
              <a:buChar char="–"/>
              <a:defRPr sz="2800">
                <a:solidFill>
                  <a:schemeClr val="tx1"/>
                </a:solidFill>
                <a:latin typeface="Times New Roman" panose="02020603050405020304" pitchFamily="18" charset="0"/>
              </a:defRPr>
            </a:lvl2pPr>
            <a:lvl3pPr marL="1143000" indent="-228600">
              <a:spcBef>
                <a:spcPct val="20000"/>
              </a:spcBef>
              <a:buChar char="•"/>
              <a:defRPr sz="2400">
                <a:solidFill>
                  <a:schemeClr val="tx1"/>
                </a:solidFill>
                <a:latin typeface="Times New Roman" panose="02020603050405020304" pitchFamily="18" charset="0"/>
              </a:defRPr>
            </a:lvl3pPr>
            <a:lvl4pPr marL="1600200" indent="-228600">
              <a:spcBef>
                <a:spcPct val="20000"/>
              </a:spcBef>
              <a:buChar char="–"/>
              <a:defRPr sz="2000">
                <a:solidFill>
                  <a:schemeClr val="tx1"/>
                </a:solidFill>
                <a:latin typeface="Times New Roman" panose="02020603050405020304" pitchFamily="18" charset="0"/>
              </a:defRPr>
            </a:lvl4pPr>
            <a:lvl5pPr marL="2057400" indent="-228600">
              <a:spcBef>
                <a:spcPct val="20000"/>
              </a:spcBef>
              <a:buChar char="»"/>
              <a:defRPr sz="2000">
                <a:solidFill>
                  <a:schemeClr val="tx1"/>
                </a:solidFill>
                <a:latin typeface="Times New Roman" panose="02020603050405020304" pitchFamily="18" charset="0"/>
              </a:defRPr>
            </a:lvl5pPr>
            <a:lvl6pPr marL="2514600" indent="-228600" eaLnBrk="0" fontAlgn="base" hangingPunct="0">
              <a:spcBef>
                <a:spcPct val="20000"/>
              </a:spcBef>
              <a:spcAft>
                <a:spcPct val="0"/>
              </a:spcAft>
              <a:buChar char="»"/>
              <a:defRPr sz="2000">
                <a:solidFill>
                  <a:schemeClr val="tx1"/>
                </a:solidFill>
                <a:latin typeface="Times New Roman" panose="02020603050405020304" pitchFamily="18" charset="0"/>
              </a:defRPr>
            </a:lvl6pPr>
            <a:lvl7pPr marL="2971800" indent="-228600" eaLnBrk="0" fontAlgn="base" hangingPunct="0">
              <a:spcBef>
                <a:spcPct val="20000"/>
              </a:spcBef>
              <a:spcAft>
                <a:spcPct val="0"/>
              </a:spcAft>
              <a:buChar char="»"/>
              <a:defRPr sz="2000">
                <a:solidFill>
                  <a:schemeClr val="tx1"/>
                </a:solidFill>
                <a:latin typeface="Times New Roman" panose="02020603050405020304" pitchFamily="18" charset="0"/>
              </a:defRPr>
            </a:lvl7pPr>
            <a:lvl8pPr marL="3429000" indent="-228600" eaLnBrk="0" fontAlgn="base" hangingPunct="0">
              <a:spcBef>
                <a:spcPct val="20000"/>
              </a:spcBef>
              <a:spcAft>
                <a:spcPct val="0"/>
              </a:spcAft>
              <a:buChar char="»"/>
              <a:defRPr sz="2000">
                <a:solidFill>
                  <a:schemeClr val="tx1"/>
                </a:solidFill>
                <a:latin typeface="Times New Roman" panose="02020603050405020304" pitchFamily="18" charset="0"/>
              </a:defRPr>
            </a:lvl8pPr>
            <a:lvl9pPr marL="3886200" indent="-228600" eaLnBrk="0" fontAlgn="base" hangingPunct="0">
              <a:spcBef>
                <a:spcPct val="20000"/>
              </a:spcBef>
              <a:spcAft>
                <a:spcPct val="0"/>
              </a:spcAft>
              <a:buChar char="»"/>
              <a:defRPr sz="2000">
                <a:solidFill>
                  <a:schemeClr val="tx1"/>
                </a:solidFill>
                <a:latin typeface="Times New Roman" panose="02020603050405020304" pitchFamily="18" charset="0"/>
              </a:defRPr>
            </a:lvl9pPr>
          </a:lstStyle>
          <a:p>
            <a:pPr>
              <a:spcBef>
                <a:spcPct val="0"/>
              </a:spcBef>
              <a:buFontTx/>
              <a:buNone/>
            </a:pPr>
            <a:r>
              <a:rPr lang="en-US" altLang="en-US" sz="1600" b="1"/>
              <a:t>Gravity</a:t>
            </a:r>
          </a:p>
          <a:p>
            <a:pPr>
              <a:spcBef>
                <a:spcPct val="0"/>
              </a:spcBef>
              <a:buFontTx/>
              <a:buNone/>
            </a:pPr>
            <a:r>
              <a:rPr lang="en-US" altLang="en-US" sz="1600" b="1"/>
              <a:t>direction</a:t>
            </a:r>
          </a:p>
        </p:txBody>
      </p:sp>
      <p:sp>
        <p:nvSpPr>
          <p:cNvPr id="2" name="Freeform: Shape 1">
            <a:extLst>
              <a:ext uri="{FF2B5EF4-FFF2-40B4-BE49-F238E27FC236}">
                <a16:creationId xmlns:a16="http://schemas.microsoft.com/office/drawing/2014/main" id="{1334EAFA-C6FA-4B8C-9257-EBF9E4701018}"/>
              </a:ext>
            </a:extLst>
          </p:cNvPr>
          <p:cNvSpPr/>
          <p:nvPr/>
        </p:nvSpPr>
        <p:spPr>
          <a:xfrm>
            <a:off x="7745856" y="3978666"/>
            <a:ext cx="260224" cy="268214"/>
          </a:xfrm>
          <a:custGeom>
            <a:avLst/>
            <a:gdLst>
              <a:gd name="connsiteX0" fmla="*/ 5649 w 248031"/>
              <a:gd name="connsiteY0" fmla="*/ 17315 h 262107"/>
              <a:gd name="connsiteX1" fmla="*/ 127569 w 248031"/>
              <a:gd name="connsiteY1" fmla="*/ 27475 h 262107"/>
              <a:gd name="connsiteX2" fmla="*/ 239329 w 248031"/>
              <a:gd name="connsiteY2" fmla="*/ 108755 h 262107"/>
              <a:gd name="connsiteX3" fmla="*/ 229169 w 248031"/>
              <a:gd name="connsiteY3" fmla="*/ 190035 h 262107"/>
              <a:gd name="connsiteX4" fmla="*/ 137729 w 248031"/>
              <a:gd name="connsiteY4" fmla="*/ 220515 h 262107"/>
              <a:gd name="connsiteX5" fmla="*/ 97089 w 248031"/>
              <a:gd name="connsiteY5" fmla="*/ 230675 h 262107"/>
              <a:gd name="connsiteX6" fmla="*/ 25969 w 248031"/>
              <a:gd name="connsiteY6" fmla="*/ 250995 h 262107"/>
              <a:gd name="connsiteX7" fmla="*/ 5649 w 248031"/>
              <a:gd name="connsiteY7" fmla="*/ 17315 h 262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031" h="262107">
                <a:moveTo>
                  <a:pt x="5649" y="17315"/>
                </a:moveTo>
                <a:cubicBezTo>
                  <a:pt x="22582" y="-19938"/>
                  <a:pt x="88622" y="12235"/>
                  <a:pt x="127569" y="27475"/>
                </a:cubicBezTo>
                <a:cubicBezTo>
                  <a:pt x="166516" y="42715"/>
                  <a:pt x="222396" y="81662"/>
                  <a:pt x="239329" y="108755"/>
                </a:cubicBezTo>
                <a:cubicBezTo>
                  <a:pt x="256262" y="135848"/>
                  <a:pt x="246102" y="171408"/>
                  <a:pt x="229169" y="190035"/>
                </a:cubicBezTo>
                <a:cubicBezTo>
                  <a:pt x="212236" y="208662"/>
                  <a:pt x="137729" y="220515"/>
                  <a:pt x="137729" y="220515"/>
                </a:cubicBezTo>
                <a:cubicBezTo>
                  <a:pt x="115716" y="227288"/>
                  <a:pt x="115716" y="225595"/>
                  <a:pt x="97089" y="230675"/>
                </a:cubicBezTo>
                <a:cubicBezTo>
                  <a:pt x="78462" y="235755"/>
                  <a:pt x="37822" y="283168"/>
                  <a:pt x="25969" y="250995"/>
                </a:cubicBezTo>
                <a:cubicBezTo>
                  <a:pt x="14116" y="218822"/>
                  <a:pt x="-11284" y="54568"/>
                  <a:pt x="5649" y="17315"/>
                </a:cubicBez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
        <p:nvSpPr>
          <p:cNvPr id="13" name="Freeform: Shape 12">
            <a:extLst>
              <a:ext uri="{FF2B5EF4-FFF2-40B4-BE49-F238E27FC236}">
                <a16:creationId xmlns:a16="http://schemas.microsoft.com/office/drawing/2014/main" id="{28647D68-B925-4645-B162-DEE9D0E2F3FA}"/>
              </a:ext>
            </a:extLst>
          </p:cNvPr>
          <p:cNvSpPr/>
          <p:nvPr/>
        </p:nvSpPr>
        <p:spPr>
          <a:xfrm>
            <a:off x="7735696" y="5035306"/>
            <a:ext cx="280544" cy="288534"/>
          </a:xfrm>
          <a:custGeom>
            <a:avLst/>
            <a:gdLst>
              <a:gd name="connsiteX0" fmla="*/ 5649 w 248031"/>
              <a:gd name="connsiteY0" fmla="*/ 17315 h 262107"/>
              <a:gd name="connsiteX1" fmla="*/ 127569 w 248031"/>
              <a:gd name="connsiteY1" fmla="*/ 27475 h 262107"/>
              <a:gd name="connsiteX2" fmla="*/ 239329 w 248031"/>
              <a:gd name="connsiteY2" fmla="*/ 108755 h 262107"/>
              <a:gd name="connsiteX3" fmla="*/ 229169 w 248031"/>
              <a:gd name="connsiteY3" fmla="*/ 190035 h 262107"/>
              <a:gd name="connsiteX4" fmla="*/ 137729 w 248031"/>
              <a:gd name="connsiteY4" fmla="*/ 220515 h 262107"/>
              <a:gd name="connsiteX5" fmla="*/ 97089 w 248031"/>
              <a:gd name="connsiteY5" fmla="*/ 230675 h 262107"/>
              <a:gd name="connsiteX6" fmla="*/ 25969 w 248031"/>
              <a:gd name="connsiteY6" fmla="*/ 250995 h 262107"/>
              <a:gd name="connsiteX7" fmla="*/ 5649 w 248031"/>
              <a:gd name="connsiteY7" fmla="*/ 17315 h 2621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48031" h="262107">
                <a:moveTo>
                  <a:pt x="5649" y="17315"/>
                </a:moveTo>
                <a:cubicBezTo>
                  <a:pt x="22582" y="-19938"/>
                  <a:pt x="88622" y="12235"/>
                  <a:pt x="127569" y="27475"/>
                </a:cubicBezTo>
                <a:cubicBezTo>
                  <a:pt x="166516" y="42715"/>
                  <a:pt x="222396" y="81662"/>
                  <a:pt x="239329" y="108755"/>
                </a:cubicBezTo>
                <a:cubicBezTo>
                  <a:pt x="256262" y="135848"/>
                  <a:pt x="246102" y="171408"/>
                  <a:pt x="229169" y="190035"/>
                </a:cubicBezTo>
                <a:cubicBezTo>
                  <a:pt x="212236" y="208662"/>
                  <a:pt x="137729" y="220515"/>
                  <a:pt x="137729" y="220515"/>
                </a:cubicBezTo>
                <a:cubicBezTo>
                  <a:pt x="115716" y="227288"/>
                  <a:pt x="115716" y="225595"/>
                  <a:pt x="97089" y="230675"/>
                </a:cubicBezTo>
                <a:cubicBezTo>
                  <a:pt x="78462" y="235755"/>
                  <a:pt x="37822" y="283168"/>
                  <a:pt x="25969" y="250995"/>
                </a:cubicBezTo>
                <a:cubicBezTo>
                  <a:pt x="14116" y="218822"/>
                  <a:pt x="-11284" y="54568"/>
                  <a:pt x="5649" y="17315"/>
                </a:cubicBezTo>
                <a:close/>
              </a:path>
            </a:pathLst>
          </a:cu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2"/>
              </a:solidFill>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8121</TotalTime>
  <Words>1551</Words>
  <Application>Microsoft Office PowerPoint</Application>
  <PresentationFormat>Widescreen</PresentationFormat>
  <Paragraphs>215</Paragraphs>
  <Slides>34</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34</vt:i4>
      </vt:variant>
    </vt:vector>
  </HeadingPairs>
  <TitlesOfParts>
    <vt:vector size="41" baseType="lpstr">
      <vt:lpstr>Times-Roman</vt:lpstr>
      <vt:lpstr>Arial</vt:lpstr>
      <vt:lpstr>Calibri</vt:lpstr>
      <vt:lpstr>Calibri Light</vt:lpstr>
      <vt:lpstr>Symbol</vt:lpstr>
      <vt:lpstr>Times New Roman</vt:lpstr>
      <vt:lpstr>Office Theme</vt:lpstr>
      <vt:lpstr>PowerPoint Presentation</vt:lpstr>
      <vt:lpstr>Crystal growths of zinc selenide (ZnSe)–based ternary compound semiconductors by physical vapor transport </vt:lpstr>
      <vt:lpstr>PowerPoint Presentation</vt:lpstr>
      <vt:lpstr>Earth benefits/spin-off applications</vt:lpstr>
      <vt:lpstr>  Partial pressures along the three-phase curve for ZnSe</vt:lpstr>
      <vt:lpstr>Analytical: one-dimensional diffusion on mass flux of AIIBVI</vt:lpstr>
      <vt:lpstr>Maximizing transport rate by reducing residual gas and adjusting the stoichiometry</vt:lpstr>
      <vt:lpstr>Heat treatment by baking under vacuum</vt:lpstr>
      <vt:lpstr>Crystal growth, thermal profile and initial ampoule positions</vt:lpstr>
      <vt:lpstr>PowerPoint Presentation</vt:lpstr>
      <vt:lpstr>Flow chart of post-growth sample characterization plan</vt:lpstr>
      <vt:lpstr>PowerPoint Presentation</vt:lpstr>
      <vt:lpstr>Horizontal unseeded growth</vt:lpstr>
      <vt:lpstr>Morphologies of the seeded grown ZnSe crystals Vertical growth</vt:lpstr>
      <vt:lpstr>Horizontal seeded growth</vt:lpstr>
      <vt:lpstr>PowerPoint Presentation</vt:lpstr>
      <vt:lpstr>Atomic force microscopy (AFM) on growth surface</vt:lpstr>
      <vt:lpstr>PowerPoint Presentation</vt:lpstr>
      <vt:lpstr>SWBXT on ZnSe crystals</vt:lpstr>
      <vt:lpstr>Correlation between SWBXT and x-ray diffraction rocking curves</vt:lpstr>
      <vt:lpstr>Correlation between SWBXT, rocking curve and reciprocal space map</vt:lpstr>
      <vt:lpstr>SWBXT on ZnSe crystals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Six flight samples, 3 unseeded and 3 seeded, processing on ISS</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 Ching Hua (MSFC-EM31)</dc:creator>
  <cp:lastModifiedBy>Su, Ching Hua (MSFC-EM31)</cp:lastModifiedBy>
  <cp:revision>5</cp:revision>
  <dcterms:created xsi:type="dcterms:W3CDTF">2023-06-27T03:59:06Z</dcterms:created>
  <dcterms:modified xsi:type="dcterms:W3CDTF">2023-07-05T18:42:04Z</dcterms:modified>
</cp:coreProperties>
</file>