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546" r:id="rId3"/>
    <p:sldId id="538" r:id="rId4"/>
    <p:sldId id="552" r:id="rId5"/>
    <p:sldId id="539" r:id="rId6"/>
    <p:sldId id="547" r:id="rId7"/>
    <p:sldId id="551" r:id="rId8"/>
    <p:sldId id="554" r:id="rId9"/>
    <p:sldId id="541" r:id="rId10"/>
    <p:sldId id="549" r:id="rId11"/>
    <p:sldId id="545" r:id="rId12"/>
    <p:sldId id="550" r:id="rId13"/>
    <p:sldId id="548" r:id="rId14"/>
  </p:sldIdLst>
  <p:sldSz cx="9144000" cy="6858000" type="screen4x3"/>
  <p:notesSz cx="6858000" cy="9144000"/>
  <p:custShowLst>
    <p:custShow name="Custom Show 1" id="0">
      <p:sldLst/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rns, Ross A. (LARC-D304)[NATIONAL INSTITUTE OF AEROSPACE]" initials="BRA(IO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C0"/>
    <a:srgbClr val="248CBE"/>
    <a:srgbClr val="FFFF99"/>
    <a:srgbClr val="000032"/>
    <a:srgbClr val="8AACC9"/>
    <a:srgbClr val="87D0CD"/>
    <a:srgbClr val="FF0000"/>
    <a:srgbClr val="0000FF"/>
    <a:srgbClr val="FFBFBF"/>
    <a:srgbClr val="FEF9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2276" autoAdjust="0"/>
  </p:normalViewPr>
  <p:slideViewPr>
    <p:cSldViewPr snapToGrid="0">
      <p:cViewPr>
        <p:scale>
          <a:sx n="106" d="100"/>
          <a:sy n="106" d="100"/>
        </p:scale>
        <p:origin x="-80" y="-1488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399AAA-77F1-4F09-997D-9C704156DBF9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6DC28-695C-459D-8837-D069CFF66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39596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8329E3-D7D6-4F2C-B57C-EA8ECB291C11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57DAD-EC2B-4FAD-8C69-E26234A31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71906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967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08787"/>
            <a:ext cx="7772400" cy="2387600"/>
          </a:xfrm>
        </p:spPr>
        <p:txBody>
          <a:bodyPr anchor="b">
            <a:normAutofit/>
          </a:bodyPr>
          <a:lstStyle>
            <a:lvl1pPr algn="ctr">
              <a:defRPr sz="3200"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461609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77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AAA83-AFD9-48BC-BE4C-3DD0D9246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246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AAA83-AFD9-48BC-BE4C-3DD0D9246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417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8095"/>
            <a:ext cx="7886700" cy="886047"/>
          </a:xfrm>
        </p:spPr>
        <p:txBody>
          <a:bodyPr>
            <a:normAutofit/>
          </a:bodyPr>
          <a:lstStyle>
            <a:lvl1pPr>
              <a:defRPr sz="2400"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34142"/>
            <a:ext cx="8515350" cy="5923858"/>
          </a:xfrm>
        </p:spPr>
        <p:txBody>
          <a:bodyPr>
            <a:normAutofit/>
          </a:bodyPr>
          <a:lstStyle>
            <a:lvl1pPr>
              <a:defRPr sz="1800"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defRPr sz="1600">
                <a:latin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defRPr sz="1400">
                <a:latin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defRPr sz="1200">
                <a:latin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defRPr sz="1200">
                <a:latin typeface="Lucida Sans Unicode" panose="020B0602030504020204" pitchFamily="34" charset="0"/>
                <a:cs typeface="Lucida Sans Unicode" panose="020B0602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98755" y="6469823"/>
            <a:ext cx="1052711" cy="365125"/>
          </a:xfrm>
        </p:spPr>
        <p:txBody>
          <a:bodyPr/>
          <a:lstStyle>
            <a:lvl1pPr algn="ctr">
              <a:defRPr sz="1200">
                <a:solidFill>
                  <a:schemeClr val="tx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fld id="{62AAAA83-AFD9-48BC-BE4C-3DD0D9246FA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20408" y="828101"/>
            <a:ext cx="85344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lumMod val="82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52550" y="60932"/>
            <a:ext cx="895259" cy="70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261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AAA83-AFD9-48BC-BE4C-3DD0D9246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591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020726"/>
          </a:xfrm>
        </p:spPr>
        <p:txBody>
          <a:bodyPr>
            <a:normAutofit/>
          </a:bodyPr>
          <a:lstStyle>
            <a:lvl1pPr>
              <a:defRPr sz="3600">
                <a:latin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227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AAA83-AFD9-48BC-BE4C-3DD0D9246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683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AAA83-AFD9-48BC-BE4C-3DD0D9246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47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AAA83-AFD9-48BC-BE4C-3DD0D9246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256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AAA83-AFD9-48BC-BE4C-3DD0D9246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013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AAA83-AFD9-48BC-BE4C-3DD0D9246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212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/>
              <a:t>October 24-26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5839" y="6356351"/>
            <a:ext cx="4264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endParaRPr lang="en-US"/>
          </a:p>
          <a:p>
            <a:r>
              <a:rPr lang="en-US" sz="1050"/>
              <a:t>Advanced Measurement and Data Systems Branch Peer Review</a:t>
            </a:r>
          </a:p>
          <a:p>
            <a:endParaRPr lang="en-US" sz="10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62AAAA83-AFD9-48BC-BE4C-3DD0D9246F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07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sa.gov/centers/armstrong/features/supersonic-shockwave-interaction.htm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asa.gov/directorates/spacetech/game_changing_development/projects/PSI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logs.nasa.gov/jpss-2/2022/11/10/nasas-loftid-a-new-kind-of-heat-shield/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s://www.nasa.gov/centers/armstrong/features/supersonic-shockwave-interaction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sa.gov/audience/forstudents/5-8/features/nasa-knows/what-is-heavy-lift-launch-vehicle-58.html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8777" y="2023892"/>
            <a:ext cx="8555539" cy="2164258"/>
          </a:xfrm>
        </p:spPr>
        <p:txBody>
          <a:bodyPr anchor="ctr">
            <a:normAutofit/>
          </a:bodyPr>
          <a:lstStyle/>
          <a:p>
            <a:br>
              <a:rPr lang="en-US" sz="3600" dirty="0"/>
            </a:br>
            <a:r>
              <a:rPr lang="en-US" sz="4000" b="1" i="1" dirty="0">
                <a:solidFill>
                  <a:srgbClr val="0A0A0A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Advances in Measurements for </a:t>
            </a:r>
            <a:br>
              <a:rPr lang="en-US" sz="4000" b="1" i="1" dirty="0">
                <a:solidFill>
                  <a:srgbClr val="0A0A0A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4000" b="1" i="1" dirty="0">
                <a:solidFill>
                  <a:srgbClr val="0A0A0A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High-Speed Flows</a:t>
            </a:r>
            <a:endParaRPr lang="en-US" sz="360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9669" y="4236246"/>
            <a:ext cx="7424662" cy="854330"/>
          </a:xfrm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000" b="1" dirty="0"/>
              <a:t>Paul M. Danehy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000" i="1" dirty="0"/>
              <a:t>Senior Technologist for Advanced Measurement Systems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000" i="1" dirty="0"/>
              <a:t>Advanced Measurement and Data Systems Branch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000" i="1" dirty="0"/>
              <a:t>NASA Langley Research Center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2000" i="1" dirty="0"/>
              <a:t>Hampton, Virginia, USA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1000" dirty="0"/>
          </a:p>
        </p:txBody>
      </p:sp>
      <p:sp>
        <p:nvSpPr>
          <p:cNvPr id="14" name="Rectangle 13"/>
          <p:cNvSpPr/>
          <p:nvPr/>
        </p:nvSpPr>
        <p:spPr>
          <a:xfrm>
            <a:off x="304800" y="2363000"/>
            <a:ext cx="8534400" cy="57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870" t="5779" r="32344" b="56636"/>
          <a:stretch/>
        </p:blipFill>
        <p:spPr>
          <a:xfrm>
            <a:off x="4088160" y="181348"/>
            <a:ext cx="2401816" cy="19590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30256" y="4248400"/>
            <a:ext cx="2147673" cy="169553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3400" y="6308922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/>
              <a:t>Gordon Research Conference (GRC) on Laser Diagnostics in Energy and Combustion Science July 11, 2023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8494D7A-7D9D-411F-931B-5636949A6A5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680"/>
          <a:stretch/>
        </p:blipFill>
        <p:spPr>
          <a:xfrm>
            <a:off x="304800" y="156436"/>
            <a:ext cx="1462111" cy="19590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34C80A-B20B-4DFA-8B83-E23F24FD1EA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970" t="10883" r="21563" b="21034"/>
          <a:stretch/>
        </p:blipFill>
        <p:spPr>
          <a:xfrm>
            <a:off x="1897088" y="181348"/>
            <a:ext cx="1995504" cy="19649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3D3CF55-3BC0-A5F9-A2C9-880501EFB97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153" y="194175"/>
            <a:ext cx="2314340" cy="195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265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A489E-28C2-1095-0769-2E0178C4E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361" y="38314"/>
            <a:ext cx="7886700" cy="886047"/>
          </a:xfrm>
        </p:spPr>
        <p:txBody>
          <a:bodyPr/>
          <a:lstStyle/>
          <a:p>
            <a:r>
              <a:rPr lang="de-DE" sz="2800" b="1" i="0" u="none" strike="noStrike" baseline="0" dirty="0">
                <a:latin typeface="Helvetica" panose="020B0604020202020204" pitchFamily="34" charset="0"/>
                <a:cs typeface="Helvetica" panose="020B0604020202020204" pitchFamily="34" charset="0"/>
              </a:rPr>
              <a:t>Dr. Naibo Jiang</a:t>
            </a:r>
            <a:endParaRPr lang="en-US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3D0192-76A0-CA71-40DD-9CF8B0AE9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AAA83-AFD9-48BC-BE4C-3DD0D9246FA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DB9AB5-7837-40FE-61C0-A068F58C7361}"/>
              </a:ext>
            </a:extLst>
          </p:cNvPr>
          <p:cNvSpPr txBox="1"/>
          <p:nvPr/>
        </p:nvSpPr>
        <p:spPr>
          <a:xfrm>
            <a:off x="230248" y="1106896"/>
            <a:ext cx="467666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Senior Research Scientist 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Spectral Energies, Dayton, Ohio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M.S. (2002), and Ph.D. (2006) from the Ohio State University 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Joined Spectral Energies and AFRL as a contractor in 2011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16BF4E-5D06-353F-4A1F-43A2B66BE714}"/>
              </a:ext>
            </a:extLst>
          </p:cNvPr>
          <p:cNvSpPr txBox="1"/>
          <p:nvPr/>
        </p:nvSpPr>
        <p:spPr>
          <a:xfrm>
            <a:off x="129601" y="4608323"/>
            <a:ext cx="44423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i="1" u="none" strike="noStrike" baseline="0" dirty="0">
                <a:latin typeface="Helvetica" panose="020B0604020202020204" pitchFamily="34" charset="0"/>
                <a:cs typeface="Helvetica" panose="020B0604020202020204" pitchFamily="34" charset="0"/>
              </a:rPr>
              <a:t>High-speed Laser Diagnostics in Hypersonic Flows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380677A-7E71-285A-F997-17D814BAEF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9961" r="45455"/>
          <a:stretch/>
        </p:blipFill>
        <p:spPr bwMode="auto">
          <a:xfrm>
            <a:off x="5017076" y="924361"/>
            <a:ext cx="3896676" cy="5190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3137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A489E-28C2-1095-0769-2E0178C4E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361" y="38314"/>
            <a:ext cx="7886700" cy="886047"/>
          </a:xfrm>
        </p:spPr>
        <p:txBody>
          <a:bodyPr/>
          <a:lstStyle/>
          <a:p>
            <a:r>
              <a:rPr lang="de-DE" sz="2800" b="1" i="0" u="none" strike="noStrike" baseline="0" dirty="0">
                <a:latin typeface="Helvetica" panose="020B0604020202020204" pitchFamily="34" charset="0"/>
                <a:cs typeface="Helvetica" panose="020B0604020202020204" pitchFamily="34" charset="0"/>
              </a:rPr>
              <a:t>Dr. Ellen Yi Chen Mazumdar</a:t>
            </a:r>
            <a:endParaRPr lang="en-US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6" name="Content Placeholder 5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C9AEFBD3-AC3E-1DB2-D270-B1D763FAA8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923" y="966625"/>
            <a:ext cx="3464715" cy="520686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3D0192-76A0-CA71-40DD-9CF8B0AE9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AAA83-AFD9-48BC-BE4C-3DD0D9246FA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DB9AB5-7837-40FE-61C0-A068F58C7361}"/>
              </a:ext>
            </a:extLst>
          </p:cNvPr>
          <p:cNvSpPr txBox="1"/>
          <p:nvPr/>
        </p:nvSpPr>
        <p:spPr>
          <a:xfrm>
            <a:off x="399361" y="997565"/>
            <a:ext cx="467666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Helvetica" panose="020B0604020202020204" pitchFamily="34" charset="0"/>
                <a:cs typeface="Helvetica" panose="020B0604020202020204" pitchFamily="34" charset="0"/>
              </a:rPr>
              <a:t>Assistant Professor</a:t>
            </a:r>
          </a:p>
          <a:p>
            <a:pPr algn="l"/>
            <a:r>
              <a:rPr lang="en-US" sz="1800" b="0" i="0" u="none" strike="noStrike" baseline="0" dirty="0">
                <a:latin typeface="Helvetica" panose="020B0604020202020204" pitchFamily="34" charset="0"/>
                <a:cs typeface="Helvetica" panose="020B0604020202020204" pitchFamily="34" charset="0"/>
              </a:rPr>
              <a:t>Woodruff School of Mechanical Engineering</a:t>
            </a:r>
          </a:p>
          <a:p>
            <a:pPr algn="l"/>
            <a:r>
              <a:rPr lang="en-US" sz="1800" b="0" i="0" u="none" strike="noStrike" baseline="0" dirty="0">
                <a:latin typeface="Helvetica" panose="020B0604020202020204" pitchFamily="34" charset="0"/>
                <a:cs typeface="Helvetica" panose="020B0604020202020204" pitchFamily="34" charset="0"/>
              </a:rPr>
              <a:t>Courtesy Appointment in Guggenheim School of Aerospace Engineering</a:t>
            </a:r>
          </a:p>
          <a:p>
            <a:pPr algn="l"/>
            <a:r>
              <a:rPr lang="en-US" sz="1800" b="0" i="0" u="none" strike="noStrike" baseline="0" dirty="0">
                <a:latin typeface="Helvetica" panose="020B0604020202020204" pitchFamily="34" charset="0"/>
                <a:cs typeface="Helvetica" panose="020B0604020202020204" pitchFamily="34" charset="0"/>
              </a:rPr>
              <a:t>Georgia Institute of Technology</a:t>
            </a:r>
          </a:p>
          <a:p>
            <a:pPr algn="l"/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l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B.S. (2008), M.S. (2010), and Ph.D. (2015) from Massachusetts Institute of Technology </a:t>
            </a:r>
          </a:p>
          <a:p>
            <a:pPr algn="l"/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l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Post-doctoral studies at Sandia National Laboratories, Albuquerque NM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16BF4E-5D06-353F-4A1F-43A2B66BE714}"/>
              </a:ext>
            </a:extLst>
          </p:cNvPr>
          <p:cNvSpPr txBox="1"/>
          <p:nvPr/>
        </p:nvSpPr>
        <p:spPr>
          <a:xfrm>
            <a:off x="212548" y="4512622"/>
            <a:ext cx="46766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i="1" u="none" strike="noStrike" baseline="0" dirty="0">
                <a:latin typeface="Helvetica" panose="020B0604020202020204" pitchFamily="34" charset="0"/>
                <a:cs typeface="Helvetica" panose="020B0604020202020204" pitchFamily="34" charset="0"/>
              </a:rPr>
              <a:t>Holographic and</a:t>
            </a:r>
          </a:p>
          <a:p>
            <a:pPr algn="ctr"/>
            <a:r>
              <a:rPr lang="en-US" sz="2400" b="0" i="1" u="none" strike="noStrike" baseline="0" dirty="0">
                <a:latin typeface="Helvetica" panose="020B0604020202020204" pitchFamily="34" charset="0"/>
                <a:cs typeface="Helvetica" panose="020B0604020202020204" pitchFamily="34" charset="0"/>
              </a:rPr>
              <a:t>Interferometric Diagnostics for</a:t>
            </a:r>
          </a:p>
          <a:p>
            <a:pPr algn="ctr"/>
            <a:r>
              <a:rPr lang="en-US" sz="2400" b="0" i="1" u="none" strike="noStrike" baseline="0" dirty="0">
                <a:latin typeface="Helvetica" panose="020B0604020202020204" pitchFamily="34" charset="0"/>
                <a:cs typeface="Helvetica" panose="020B0604020202020204" pitchFamily="34" charset="0"/>
              </a:rPr>
              <a:t>High Speed Flow Applications</a:t>
            </a:r>
          </a:p>
        </p:txBody>
      </p:sp>
    </p:spTree>
    <p:extLst>
      <p:ext uri="{BB962C8B-B14F-4D97-AF65-F5344CB8AC3E}">
        <p14:creationId xmlns:p14="http://schemas.microsoft.com/office/powerpoint/2010/main" val="151286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A489E-28C2-1095-0769-2E0178C4E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361" y="38314"/>
            <a:ext cx="7886700" cy="886047"/>
          </a:xfrm>
        </p:spPr>
        <p:txBody>
          <a:bodyPr/>
          <a:lstStyle/>
          <a:p>
            <a:r>
              <a:rPr lang="de-DE" sz="2800" b="1" i="0" u="none" strike="noStrike" baseline="0" dirty="0">
                <a:latin typeface="Helvetica" panose="020B0604020202020204" pitchFamily="34" charset="0"/>
                <a:cs typeface="Helvetica" panose="020B0604020202020204" pitchFamily="34" charset="0"/>
              </a:rPr>
              <a:t>Dr. Timothy Fahringer</a:t>
            </a:r>
            <a:endParaRPr lang="en-US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3D0192-76A0-CA71-40DD-9CF8B0AE9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AAA83-AFD9-48BC-BE4C-3DD0D9246FA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DB9AB5-7837-40FE-61C0-A068F58C7361}"/>
              </a:ext>
            </a:extLst>
          </p:cNvPr>
          <p:cNvSpPr txBox="1"/>
          <p:nvPr/>
        </p:nvSpPr>
        <p:spPr>
          <a:xfrm>
            <a:off x="399361" y="997565"/>
            <a:ext cx="467666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Lead Research Engineer</a:t>
            </a:r>
          </a:p>
          <a:p>
            <a:pPr algn="l"/>
            <a:r>
              <a:rPr lang="en-US" sz="2000" b="0" i="0" u="none" strike="noStrike" baseline="0" dirty="0">
                <a:latin typeface="Helvetica" panose="020B0604020202020204" pitchFamily="34" charset="0"/>
                <a:cs typeface="Helvetica" panose="020B0604020202020204" pitchFamily="34" charset="0"/>
              </a:rPr>
              <a:t>Advanced Measurements and Data Systems Branch</a:t>
            </a:r>
          </a:p>
          <a:p>
            <a:pPr algn="l"/>
            <a:r>
              <a:rPr lang="en-US" sz="2000" b="0" i="0" u="none" strike="noStrike" baseline="0" dirty="0">
                <a:latin typeface="Helvetica" panose="020B0604020202020204" pitchFamily="34" charset="0"/>
                <a:cs typeface="Helvetica" panose="020B0604020202020204" pitchFamily="34" charset="0"/>
              </a:rPr>
              <a:t>NASA Langley Research Center</a:t>
            </a:r>
          </a:p>
          <a:p>
            <a:pPr algn="l"/>
            <a:r>
              <a:rPr lang="en-US" sz="2000" b="0" i="0" u="none" strike="noStrike" baseline="0" dirty="0">
                <a:latin typeface="Helvetica" panose="020B0604020202020204" pitchFamily="34" charset="0"/>
                <a:cs typeface="Helvetica" panose="020B0604020202020204" pitchFamily="34" charset="0"/>
              </a:rPr>
              <a:t>Hampton, Virginia</a:t>
            </a:r>
          </a:p>
          <a:p>
            <a:pPr algn="l"/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BAE (2011), PhD (2018) from Auburn University</a:t>
            </a:r>
          </a:p>
          <a:p>
            <a:pPr algn="l"/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16BF4E-5D06-353F-4A1F-43A2B66BE714}"/>
              </a:ext>
            </a:extLst>
          </p:cNvPr>
          <p:cNvSpPr txBox="1"/>
          <p:nvPr/>
        </p:nvSpPr>
        <p:spPr>
          <a:xfrm>
            <a:off x="143248" y="4103962"/>
            <a:ext cx="467666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i="1" u="none" strike="noStrike" baseline="0" dirty="0">
                <a:latin typeface="Helvetica" panose="020B0604020202020204" pitchFamily="34" charset="0"/>
                <a:cs typeface="Helvetica" panose="020B0604020202020204" pitchFamily="34" charset="0"/>
              </a:rPr>
              <a:t>Revealing High-Speed Aerospace Flow using Pulse-Burst Lasers with Dynamic Wavelength Adjustment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89595638-8A3E-E17F-73DA-58E676C04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204" y="997565"/>
            <a:ext cx="3852722" cy="51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756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D0E55-8EB8-64CC-70E4-D1B76CE0F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8976"/>
            <a:ext cx="7886700" cy="886047"/>
          </a:xfrm>
        </p:spPr>
        <p:txBody>
          <a:bodyPr/>
          <a:lstStyle/>
          <a:p>
            <a:r>
              <a:rPr lang="en-US" sz="2400" b="1" dirty="0">
                <a:effectLst/>
              </a:rPr>
              <a:t>Advances in Measurements for High-Speed Flows 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DE4B1AA-C84F-AE25-492B-363C72140CD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88235" y="925023"/>
          <a:ext cx="8726556" cy="5344402"/>
        </p:xfrm>
        <a:graphic>
          <a:graphicData uri="http://schemas.openxmlformats.org/drawingml/2006/table">
            <a:tbl>
              <a:tblPr/>
              <a:tblGrid>
                <a:gridCol w="2620393">
                  <a:extLst>
                    <a:ext uri="{9D8B030D-6E8A-4147-A177-3AD203B41FA5}">
                      <a16:colId xmlns:a16="http://schemas.microsoft.com/office/drawing/2014/main" val="1442593657"/>
                    </a:ext>
                  </a:extLst>
                </a:gridCol>
                <a:gridCol w="6106163">
                  <a:extLst>
                    <a:ext uri="{9D8B030D-6E8A-4147-A177-3AD203B41FA5}">
                      <a16:colId xmlns:a16="http://schemas.microsoft.com/office/drawing/2014/main" val="2490413197"/>
                    </a:ext>
                  </a:extLst>
                </a:gridCol>
              </a:tblGrid>
              <a:tr h="303823">
                <a:tc>
                  <a:txBody>
                    <a:bodyPr/>
                    <a:lstStyle/>
                    <a:p>
                      <a:pPr algn="l"/>
                      <a:r>
                        <a:rPr lang="en-US" sz="2000">
                          <a:effectLst/>
                        </a:rPr>
                        <a:t>9:00 am - 9:15 am</a:t>
                      </a:r>
                    </a:p>
                  </a:txBody>
                  <a:tcPr marL="75956" marR="75956" marT="37978" marB="3797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effectLst/>
                        </a:rPr>
                        <a:t>Introduction by </a:t>
                      </a:r>
                      <a:r>
                        <a:rPr lang="en-US" sz="2000" b="1" dirty="0">
                          <a:effectLst/>
                        </a:rPr>
                        <a:t>Paul Danehy</a:t>
                      </a:r>
                      <a:r>
                        <a:rPr lang="en-US" sz="2000" dirty="0">
                          <a:effectLst/>
                        </a:rPr>
                        <a:t> (NASA Langley Research Center, USA)</a:t>
                      </a:r>
                    </a:p>
                  </a:txBody>
                  <a:tcPr marL="75956" marR="75956" marT="37978" marB="3797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438726"/>
                  </a:ext>
                </a:extLst>
              </a:tr>
              <a:tr h="705238">
                <a:tc>
                  <a:txBody>
                    <a:bodyPr/>
                    <a:lstStyle/>
                    <a:p>
                      <a:pPr algn="l"/>
                      <a:r>
                        <a:rPr lang="en-US" sz="2000">
                          <a:effectLst/>
                        </a:rPr>
                        <a:t>9:15 am - 9:55 am</a:t>
                      </a:r>
                    </a:p>
                  </a:txBody>
                  <a:tcPr marL="75956" marR="75956" marT="37978" marB="3797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>
                          <a:effectLst/>
                        </a:rPr>
                        <a:t>Naibo Jiang</a:t>
                      </a:r>
                      <a:r>
                        <a:rPr lang="en-US" sz="2000">
                          <a:effectLst/>
                        </a:rPr>
                        <a:t> (Spectral Energies LLC, United States)</a:t>
                      </a:r>
                    </a:p>
                    <a:p>
                      <a:pPr algn="l"/>
                      <a:r>
                        <a:rPr lang="en-US" sz="2000">
                          <a:effectLst/>
                        </a:rPr>
                        <a:t>"High-speed Laser Diagnostics in Hypersonic Flows"</a:t>
                      </a:r>
                    </a:p>
                  </a:txBody>
                  <a:tcPr marL="75956" marR="75956" marT="37978" marB="3797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077318"/>
                  </a:ext>
                </a:extLst>
              </a:tr>
              <a:tr h="303823">
                <a:tc>
                  <a:txBody>
                    <a:bodyPr/>
                    <a:lstStyle/>
                    <a:p>
                      <a:pPr algn="l"/>
                      <a:r>
                        <a:rPr lang="en-US" sz="2000">
                          <a:effectLst/>
                        </a:rPr>
                        <a:t>9:55 am - 10:10 am</a:t>
                      </a:r>
                    </a:p>
                  </a:txBody>
                  <a:tcPr marL="75956" marR="75956" marT="37978" marB="3797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>
                          <a:effectLst/>
                        </a:rPr>
                        <a:t>Discussion</a:t>
                      </a:r>
                    </a:p>
                  </a:txBody>
                  <a:tcPr marL="75956" marR="75956" marT="37978" marB="3797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436834"/>
                  </a:ext>
                </a:extLst>
              </a:tr>
              <a:tr h="303823">
                <a:tc>
                  <a:txBody>
                    <a:bodyPr/>
                    <a:lstStyle/>
                    <a:p>
                      <a:pPr algn="l"/>
                      <a:r>
                        <a:rPr lang="en-US" sz="2000">
                          <a:effectLst/>
                        </a:rPr>
                        <a:t>10:10 am - 10:40 am</a:t>
                      </a:r>
                    </a:p>
                  </a:txBody>
                  <a:tcPr marL="75956" marR="75956" marT="37978" marB="3797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>
                          <a:effectLst/>
                        </a:rPr>
                        <a:t>Coffee Break</a:t>
                      </a:r>
                    </a:p>
                  </a:txBody>
                  <a:tcPr marL="75956" marR="75956" marT="37978" marB="3797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7091722"/>
                  </a:ext>
                </a:extLst>
              </a:tr>
              <a:tr h="1215292">
                <a:tc>
                  <a:txBody>
                    <a:bodyPr/>
                    <a:lstStyle/>
                    <a:p>
                      <a:pPr algn="l"/>
                      <a:r>
                        <a:rPr lang="en-US" sz="2000">
                          <a:effectLst/>
                        </a:rPr>
                        <a:t>10:40 am - 11:20 am</a:t>
                      </a:r>
                    </a:p>
                  </a:txBody>
                  <a:tcPr marL="75956" marR="75956" marT="37978" marB="3797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effectLst/>
                        </a:rPr>
                        <a:t>Ellen Yi Mazumdar</a:t>
                      </a:r>
                      <a:r>
                        <a:rPr lang="en-US" sz="2000" dirty="0">
                          <a:effectLst/>
                        </a:rPr>
                        <a:t> (Georgia Institute of Technology, USA)</a:t>
                      </a:r>
                    </a:p>
                    <a:p>
                      <a:pPr algn="l"/>
                      <a:r>
                        <a:rPr lang="en-US" sz="2000" dirty="0">
                          <a:effectLst/>
                        </a:rPr>
                        <a:t>"Holographic and Interferometric Diagnostics for High- Speed Flow Applications"</a:t>
                      </a:r>
                    </a:p>
                  </a:txBody>
                  <a:tcPr marL="75956" marR="75956" marT="37978" marB="3797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4209121"/>
                  </a:ext>
                </a:extLst>
              </a:tr>
              <a:tr h="303823">
                <a:tc>
                  <a:txBody>
                    <a:bodyPr/>
                    <a:lstStyle/>
                    <a:p>
                      <a:pPr algn="l"/>
                      <a:r>
                        <a:rPr lang="en-US" sz="2000">
                          <a:effectLst/>
                        </a:rPr>
                        <a:t>11:20 am - 11:35 am</a:t>
                      </a:r>
                    </a:p>
                  </a:txBody>
                  <a:tcPr marL="75956" marR="75956" marT="37978" marB="3797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>
                          <a:effectLst/>
                        </a:rPr>
                        <a:t>Discussion</a:t>
                      </a:r>
                    </a:p>
                  </a:txBody>
                  <a:tcPr marL="75956" marR="75956" marT="37978" marB="3797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9770342"/>
                  </a:ext>
                </a:extLst>
              </a:tr>
              <a:tr h="1215292">
                <a:tc>
                  <a:txBody>
                    <a:bodyPr/>
                    <a:lstStyle/>
                    <a:p>
                      <a:pPr algn="l"/>
                      <a:r>
                        <a:rPr lang="en-US" sz="2000">
                          <a:effectLst/>
                        </a:rPr>
                        <a:t>11:35 am - 12:15 pm</a:t>
                      </a:r>
                    </a:p>
                  </a:txBody>
                  <a:tcPr marL="75956" marR="75956" marT="37978" marB="3797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effectLst/>
                        </a:rPr>
                        <a:t>Timothy Fahringer</a:t>
                      </a:r>
                      <a:r>
                        <a:rPr lang="en-US" sz="2000" dirty="0">
                          <a:effectLst/>
                        </a:rPr>
                        <a:t> (NASA Langley Research Center, USA)</a:t>
                      </a:r>
                    </a:p>
                    <a:p>
                      <a:pPr algn="l"/>
                      <a:r>
                        <a:rPr lang="en-US" sz="2000" dirty="0">
                          <a:effectLst/>
                        </a:rPr>
                        <a:t>"Revealing High-Speed Aerospace Flow using Pulse-Burst Lasers with Dynamic Wavelength Adjustment"</a:t>
                      </a:r>
                    </a:p>
                  </a:txBody>
                  <a:tcPr marL="75956" marR="75956" marT="37978" marB="3797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062690"/>
                  </a:ext>
                </a:extLst>
              </a:tr>
              <a:tr h="303823">
                <a:tc>
                  <a:txBody>
                    <a:bodyPr/>
                    <a:lstStyle/>
                    <a:p>
                      <a:pPr algn="l"/>
                      <a:r>
                        <a:rPr lang="en-US" sz="2000">
                          <a:effectLst/>
                        </a:rPr>
                        <a:t>12:15 pm - 12:30 pm</a:t>
                      </a:r>
                    </a:p>
                  </a:txBody>
                  <a:tcPr marL="75956" marR="75956" marT="37978" marB="3797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effectLst/>
                        </a:rPr>
                        <a:t>Discussion</a:t>
                      </a:r>
                    </a:p>
                  </a:txBody>
                  <a:tcPr marL="75956" marR="75956" marT="37978" marB="3797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19765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23FE68-219E-EFCA-8E0B-1972924BA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AAA83-AFD9-48BC-BE4C-3DD0D9246FA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049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D0E55-8EB8-64CC-70E4-D1B76CE0F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8976"/>
            <a:ext cx="7886700" cy="886047"/>
          </a:xfrm>
        </p:spPr>
        <p:txBody>
          <a:bodyPr/>
          <a:lstStyle/>
          <a:p>
            <a:r>
              <a:rPr lang="en-US" sz="2400" b="1" dirty="0">
                <a:effectLst/>
              </a:rPr>
              <a:t>Advances in Measurements for High-Speed Flows 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DE4B1AA-C84F-AE25-492B-363C72140C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0273862"/>
              </p:ext>
            </p:extLst>
          </p:nvPr>
        </p:nvGraphicFramePr>
        <p:xfrm>
          <a:off x="288235" y="925023"/>
          <a:ext cx="8726556" cy="5344402"/>
        </p:xfrm>
        <a:graphic>
          <a:graphicData uri="http://schemas.openxmlformats.org/drawingml/2006/table">
            <a:tbl>
              <a:tblPr/>
              <a:tblGrid>
                <a:gridCol w="2620393">
                  <a:extLst>
                    <a:ext uri="{9D8B030D-6E8A-4147-A177-3AD203B41FA5}">
                      <a16:colId xmlns:a16="http://schemas.microsoft.com/office/drawing/2014/main" val="1442593657"/>
                    </a:ext>
                  </a:extLst>
                </a:gridCol>
                <a:gridCol w="6106163">
                  <a:extLst>
                    <a:ext uri="{9D8B030D-6E8A-4147-A177-3AD203B41FA5}">
                      <a16:colId xmlns:a16="http://schemas.microsoft.com/office/drawing/2014/main" val="2490413197"/>
                    </a:ext>
                  </a:extLst>
                </a:gridCol>
              </a:tblGrid>
              <a:tr h="303823">
                <a:tc>
                  <a:txBody>
                    <a:bodyPr/>
                    <a:lstStyle/>
                    <a:p>
                      <a:pPr algn="l"/>
                      <a:r>
                        <a:rPr lang="en-US" sz="2000">
                          <a:effectLst/>
                        </a:rPr>
                        <a:t>9:00 am - 9:15 am</a:t>
                      </a:r>
                    </a:p>
                  </a:txBody>
                  <a:tcPr marL="75956" marR="75956" marT="37978" marB="3797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effectLst/>
                        </a:rPr>
                        <a:t>Introduction by </a:t>
                      </a:r>
                      <a:r>
                        <a:rPr lang="en-US" sz="2000" b="1" dirty="0">
                          <a:effectLst/>
                        </a:rPr>
                        <a:t>Paul Danehy</a:t>
                      </a:r>
                      <a:r>
                        <a:rPr lang="en-US" sz="2000" dirty="0">
                          <a:effectLst/>
                        </a:rPr>
                        <a:t> (NASA Langley Research Center, USA)</a:t>
                      </a:r>
                    </a:p>
                  </a:txBody>
                  <a:tcPr marL="75956" marR="75956" marT="37978" marB="3797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438726"/>
                  </a:ext>
                </a:extLst>
              </a:tr>
              <a:tr h="705238">
                <a:tc>
                  <a:txBody>
                    <a:bodyPr/>
                    <a:lstStyle/>
                    <a:p>
                      <a:pPr algn="l"/>
                      <a:r>
                        <a:rPr lang="en-US" sz="2000">
                          <a:effectLst/>
                        </a:rPr>
                        <a:t>9:15 am - 9:55 am</a:t>
                      </a:r>
                    </a:p>
                  </a:txBody>
                  <a:tcPr marL="75956" marR="75956" marT="37978" marB="3797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>
                          <a:effectLst/>
                        </a:rPr>
                        <a:t>Naibo Jiang</a:t>
                      </a:r>
                      <a:r>
                        <a:rPr lang="en-US" sz="2000">
                          <a:effectLst/>
                        </a:rPr>
                        <a:t> (Spectral Energies LLC, United States)</a:t>
                      </a:r>
                    </a:p>
                    <a:p>
                      <a:pPr algn="l"/>
                      <a:r>
                        <a:rPr lang="en-US" sz="2000">
                          <a:effectLst/>
                        </a:rPr>
                        <a:t>"High-speed Laser Diagnostics in Hypersonic Flows"</a:t>
                      </a:r>
                    </a:p>
                  </a:txBody>
                  <a:tcPr marL="75956" marR="75956" marT="37978" marB="3797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077318"/>
                  </a:ext>
                </a:extLst>
              </a:tr>
              <a:tr h="303823">
                <a:tc>
                  <a:txBody>
                    <a:bodyPr/>
                    <a:lstStyle/>
                    <a:p>
                      <a:pPr algn="l"/>
                      <a:r>
                        <a:rPr lang="en-US" sz="2000">
                          <a:effectLst/>
                        </a:rPr>
                        <a:t>9:55 am - 10:10 am</a:t>
                      </a:r>
                    </a:p>
                  </a:txBody>
                  <a:tcPr marL="75956" marR="75956" marT="37978" marB="3797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>
                          <a:effectLst/>
                        </a:rPr>
                        <a:t>Discussion</a:t>
                      </a:r>
                    </a:p>
                  </a:txBody>
                  <a:tcPr marL="75956" marR="75956" marT="37978" marB="3797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436834"/>
                  </a:ext>
                </a:extLst>
              </a:tr>
              <a:tr h="303823">
                <a:tc>
                  <a:txBody>
                    <a:bodyPr/>
                    <a:lstStyle/>
                    <a:p>
                      <a:pPr algn="l"/>
                      <a:r>
                        <a:rPr lang="en-US" sz="2000">
                          <a:effectLst/>
                        </a:rPr>
                        <a:t>10:10 am - 10:40 am</a:t>
                      </a:r>
                    </a:p>
                  </a:txBody>
                  <a:tcPr marL="75956" marR="75956" marT="37978" marB="3797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>
                          <a:effectLst/>
                        </a:rPr>
                        <a:t>Coffee Break</a:t>
                      </a:r>
                    </a:p>
                  </a:txBody>
                  <a:tcPr marL="75956" marR="75956" marT="37978" marB="3797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7091722"/>
                  </a:ext>
                </a:extLst>
              </a:tr>
              <a:tr h="1215292">
                <a:tc>
                  <a:txBody>
                    <a:bodyPr/>
                    <a:lstStyle/>
                    <a:p>
                      <a:pPr algn="l"/>
                      <a:r>
                        <a:rPr lang="en-US" sz="2000">
                          <a:effectLst/>
                        </a:rPr>
                        <a:t>10:40 am - 11:20 am</a:t>
                      </a:r>
                    </a:p>
                  </a:txBody>
                  <a:tcPr marL="75956" marR="75956" marT="37978" marB="3797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effectLst/>
                        </a:rPr>
                        <a:t>Ellen Yi Mazumdar</a:t>
                      </a:r>
                      <a:r>
                        <a:rPr lang="en-US" sz="2000" dirty="0">
                          <a:effectLst/>
                        </a:rPr>
                        <a:t> (Georgia Institute of Technology, USA)</a:t>
                      </a:r>
                    </a:p>
                    <a:p>
                      <a:pPr algn="l"/>
                      <a:r>
                        <a:rPr lang="en-US" sz="2000" dirty="0">
                          <a:effectLst/>
                        </a:rPr>
                        <a:t>"Holographic and Interferometric Diagnostics for High- Speed Flow Applications"</a:t>
                      </a:r>
                    </a:p>
                  </a:txBody>
                  <a:tcPr marL="75956" marR="75956" marT="37978" marB="3797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4209121"/>
                  </a:ext>
                </a:extLst>
              </a:tr>
              <a:tr h="303823">
                <a:tc>
                  <a:txBody>
                    <a:bodyPr/>
                    <a:lstStyle/>
                    <a:p>
                      <a:pPr algn="l"/>
                      <a:r>
                        <a:rPr lang="en-US" sz="2000">
                          <a:effectLst/>
                        </a:rPr>
                        <a:t>11:20 am - 11:35 am</a:t>
                      </a:r>
                    </a:p>
                  </a:txBody>
                  <a:tcPr marL="75956" marR="75956" marT="37978" marB="3797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>
                          <a:effectLst/>
                        </a:rPr>
                        <a:t>Discussion</a:t>
                      </a:r>
                    </a:p>
                  </a:txBody>
                  <a:tcPr marL="75956" marR="75956" marT="37978" marB="3797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9770342"/>
                  </a:ext>
                </a:extLst>
              </a:tr>
              <a:tr h="1215292">
                <a:tc>
                  <a:txBody>
                    <a:bodyPr/>
                    <a:lstStyle/>
                    <a:p>
                      <a:pPr algn="l"/>
                      <a:r>
                        <a:rPr lang="en-US" sz="2000">
                          <a:effectLst/>
                        </a:rPr>
                        <a:t>11:35 am - 12:15 pm</a:t>
                      </a:r>
                    </a:p>
                  </a:txBody>
                  <a:tcPr marL="75956" marR="75956" marT="37978" marB="3797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effectLst/>
                        </a:rPr>
                        <a:t>Timothy Fahringer</a:t>
                      </a:r>
                      <a:r>
                        <a:rPr lang="en-US" sz="2000" dirty="0">
                          <a:effectLst/>
                        </a:rPr>
                        <a:t> (NASA Langley Research Center, USA)</a:t>
                      </a:r>
                    </a:p>
                    <a:p>
                      <a:pPr algn="l"/>
                      <a:r>
                        <a:rPr lang="en-US" sz="2000" dirty="0">
                          <a:effectLst/>
                        </a:rPr>
                        <a:t>"Revealing High-Speed Aerospace Flow using Pulse-Burst Lasers with Dynamic Wavelength Adjustment"</a:t>
                      </a:r>
                    </a:p>
                  </a:txBody>
                  <a:tcPr marL="75956" marR="75956" marT="37978" marB="3797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062690"/>
                  </a:ext>
                </a:extLst>
              </a:tr>
              <a:tr h="303823">
                <a:tc>
                  <a:txBody>
                    <a:bodyPr/>
                    <a:lstStyle/>
                    <a:p>
                      <a:pPr algn="l"/>
                      <a:r>
                        <a:rPr lang="en-US" sz="2000">
                          <a:effectLst/>
                        </a:rPr>
                        <a:t>12:15 pm - 12:30 pm</a:t>
                      </a:r>
                    </a:p>
                  </a:txBody>
                  <a:tcPr marL="75956" marR="75956" marT="37978" marB="3797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effectLst/>
                        </a:rPr>
                        <a:t>Discussion</a:t>
                      </a:r>
                    </a:p>
                  </a:txBody>
                  <a:tcPr marL="75956" marR="75956" marT="37978" marB="3797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19765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23FE68-219E-EFCA-8E0B-1972924BA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AAA83-AFD9-48BC-BE4C-3DD0D9246FA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632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93F02-7856-BB49-A34C-DD69353DE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302" y="8559"/>
            <a:ext cx="7886700" cy="886047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Example High-Speed Flows @ NASA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F1C54-292E-2305-056E-E462E956D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0" y="911090"/>
            <a:ext cx="5097995" cy="5923858"/>
          </a:xfrm>
        </p:spPr>
        <p:txBody>
          <a:bodyPr/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Transonic/Supersonic Flows: large and sudden changes in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P, T, </a:t>
            </a:r>
            <a:r>
              <a:rPr lang="en-US" i="1" dirty="0">
                <a:latin typeface="Symbol" panose="05050102010706020507" pitchFamily="18" charset="2"/>
              </a:rPr>
              <a:t>r</a:t>
            </a:r>
            <a:r>
              <a:rPr lang="en-US" i="1" dirty="0"/>
              <a:t>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u, v, w</a:t>
            </a:r>
          </a:p>
          <a:p>
            <a:pPr marL="914400" lvl="2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7F2A5A-59A9-EC8B-5DE4-7477743B1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5065" y="944804"/>
            <a:ext cx="3925181" cy="21338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0EE0FB-4DEC-E09A-252D-142CD055FA22}"/>
              </a:ext>
            </a:extLst>
          </p:cNvPr>
          <p:cNvSpPr txBox="1"/>
          <p:nvPr/>
        </p:nvSpPr>
        <p:spPr>
          <a:xfrm>
            <a:off x="4962933" y="3030727"/>
            <a:ext cx="467497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hlinkClick r:id="rId3"/>
              </a:rPr>
              <a:t>https://www.nasa.gov/centers/armstrong/features/supersonic-shockwave-interaction.html</a:t>
            </a:r>
            <a:r>
              <a:rPr lang="en-US" sz="800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961FE0-DC96-87C0-B382-D97A1D24E42B}"/>
              </a:ext>
            </a:extLst>
          </p:cNvPr>
          <p:cNvSpPr txBox="1"/>
          <p:nvPr/>
        </p:nvSpPr>
        <p:spPr>
          <a:xfrm>
            <a:off x="4962933" y="3164592"/>
            <a:ext cx="60403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dirty="0" err="1">
                <a:solidFill>
                  <a:srgbClr val="000000"/>
                </a:solidFill>
                <a:effectLst/>
                <a:latin typeface="Helvetica Neue"/>
              </a:rPr>
              <a:t>AirBOS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Helvetica Neue"/>
              </a:rPr>
              <a:t> from J.T. Heineck of NASA’s Ames Research Center </a:t>
            </a:r>
            <a:endParaRPr lang="en-US" sz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E2918F-FDBB-5CC5-591F-98AA406088D1}"/>
              </a:ext>
            </a:extLst>
          </p:cNvPr>
          <p:cNvSpPr txBox="1"/>
          <p:nvPr/>
        </p:nvSpPr>
        <p:spPr>
          <a:xfrm>
            <a:off x="5135065" y="2594463"/>
            <a:ext cx="8616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Helvetica Neue"/>
              </a:rPr>
              <a:t>T-38s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35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PSI">
            <a:extLst>
              <a:ext uri="{FF2B5EF4-FFF2-40B4-BE49-F238E27FC236}">
                <a16:creationId xmlns:a16="http://schemas.microsoft.com/office/drawing/2014/main" id="{1D324570-B4BA-D63F-8547-870FEDB4AE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9" r="18716"/>
          <a:stretch/>
        </p:blipFill>
        <p:spPr bwMode="auto">
          <a:xfrm>
            <a:off x="4962933" y="3445316"/>
            <a:ext cx="4336934" cy="179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3F02-7856-BB49-A34C-DD69353DE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302" y="8559"/>
            <a:ext cx="7886700" cy="886047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Helvetica" panose="020B0604020202020204" pitchFamily="34" charset="0"/>
                <a:cs typeface="Helvetica" panose="020B0604020202020204" pitchFamily="34" charset="0"/>
              </a:rPr>
              <a:t>Example High-Speed Flows @ NASA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F1C54-292E-2305-056E-E462E956D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0" y="911090"/>
            <a:ext cx="5097995" cy="5923858"/>
          </a:xfrm>
        </p:spPr>
        <p:txBody>
          <a:bodyPr/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Transonic/Supersonic Flows: large and sudden changes in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P, T, </a:t>
            </a:r>
            <a:r>
              <a:rPr lang="en-US" i="1" dirty="0">
                <a:latin typeface="Symbol" panose="05050102010706020507" pitchFamily="18" charset="2"/>
              </a:rPr>
              <a:t>r</a:t>
            </a:r>
            <a:r>
              <a:rPr lang="en-US" i="1" dirty="0"/>
              <a:t>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u, v, w</a:t>
            </a: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Hypersonic Flows: same parameters as supersonic plus thermal nonequilibrium: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vib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or chemical nonequilibrium: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O.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N2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O2</a:t>
            </a: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Supersonic and hypersonic flows often involve combustion or plasma: </a:t>
            </a:r>
            <a:r>
              <a:rPr lang="en-US" i="1" dirty="0">
                <a:latin typeface="Symbol" panose="05050102010706020507" pitchFamily="18" charset="2"/>
              </a:rPr>
              <a:t>c</a:t>
            </a:r>
            <a:r>
              <a:rPr lang="en-US" i="1" baseline="-25000" dirty="0"/>
              <a:t>i</a:t>
            </a:r>
            <a:r>
              <a:rPr lang="en-US" i="1" dirty="0">
                <a:latin typeface="Symbol" panose="05050102010706020507" pitchFamily="18" charset="2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</a:t>
            </a:r>
            <a:endParaRPr lang="en-US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9D0D75-1A30-E35B-3025-CE5CED94E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AAA83-AFD9-48BC-BE4C-3DD0D9246FAC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7F2A5A-59A9-EC8B-5DE4-7477743B18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5065" y="944804"/>
            <a:ext cx="3925181" cy="21338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0EE0FB-4DEC-E09A-252D-142CD055FA22}"/>
              </a:ext>
            </a:extLst>
          </p:cNvPr>
          <p:cNvSpPr txBox="1"/>
          <p:nvPr/>
        </p:nvSpPr>
        <p:spPr>
          <a:xfrm>
            <a:off x="4962933" y="3030727"/>
            <a:ext cx="467497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hlinkClick r:id="rId4"/>
              </a:rPr>
              <a:t>https://www.nasa.gov/centers/armstrong/features/supersonic-shockwave-interaction.html</a:t>
            </a:r>
            <a:r>
              <a:rPr lang="en-US" sz="800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961FE0-DC96-87C0-B382-D97A1D24E42B}"/>
              </a:ext>
            </a:extLst>
          </p:cNvPr>
          <p:cNvSpPr txBox="1"/>
          <p:nvPr/>
        </p:nvSpPr>
        <p:spPr>
          <a:xfrm>
            <a:off x="4962933" y="3164592"/>
            <a:ext cx="60403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dirty="0" err="1">
                <a:solidFill>
                  <a:srgbClr val="000000"/>
                </a:solidFill>
                <a:effectLst/>
                <a:latin typeface="Helvetica Neue"/>
              </a:rPr>
              <a:t>AirBOS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Helvetica Neue"/>
              </a:rPr>
              <a:t> from J.T. Heineck of NASA’s Ames Research Center </a:t>
            </a:r>
            <a:endParaRPr lang="en-US" sz="12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1F83622-81CD-E830-F2BE-73FD6E92687B}"/>
              </a:ext>
            </a:extLst>
          </p:cNvPr>
          <p:cNvSpPr txBox="1">
            <a:spLocks/>
          </p:cNvSpPr>
          <p:nvPr/>
        </p:nvSpPr>
        <p:spPr>
          <a:xfrm>
            <a:off x="4675266" y="5840661"/>
            <a:ext cx="4557910" cy="10087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Laser-based measurement techniques are well suited to measure these parameters with suitable accuracy… and suitable time resolution?</a:t>
            </a:r>
          </a:p>
          <a:p>
            <a:pPr marL="914400" lvl="2" indent="0">
              <a:buFont typeface="Arial" panose="020B0604020202020204" pitchFamily="34" charset="0"/>
              <a:buNone/>
            </a:pPr>
            <a:endParaRPr lang="en-US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026" name="Picture 2" descr="Illustration of Low-Earth Orbit Flight Test of an Inflatable Decelerator (LOFTID).">
            <a:extLst>
              <a:ext uri="{FF2B5EF4-FFF2-40B4-BE49-F238E27FC236}">
                <a16:creationId xmlns:a16="http://schemas.microsoft.com/office/drawing/2014/main" id="{226ADAE1-D953-01BA-50EF-A9ED0B25C1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98"/>
          <a:stretch/>
        </p:blipFill>
        <p:spPr bwMode="auto">
          <a:xfrm>
            <a:off x="128830" y="3291800"/>
            <a:ext cx="4422537" cy="317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156E06E-A65C-A0E7-682F-106BDC47BEF2}"/>
              </a:ext>
            </a:extLst>
          </p:cNvPr>
          <p:cNvSpPr txBox="1"/>
          <p:nvPr/>
        </p:nvSpPr>
        <p:spPr>
          <a:xfrm>
            <a:off x="-98594" y="6462949"/>
            <a:ext cx="60403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dirty="0">
                <a:solidFill>
                  <a:srgbClr val="000000"/>
                </a:solidFill>
                <a:effectLst/>
                <a:latin typeface="Helvetica Neue"/>
              </a:rPr>
              <a:t>NASA’s Low-Earth Orbit Flight Test of an Inflatable Decelerator (LOFTID)</a:t>
            </a:r>
          </a:p>
          <a:p>
            <a:r>
              <a:rPr lang="en-US" sz="1200" b="0" i="0" dirty="0">
                <a:solidFill>
                  <a:srgbClr val="000000"/>
                </a:solidFill>
                <a:effectLst/>
                <a:latin typeface="Helvetica Neue"/>
              </a:rPr>
              <a:t> A Hypersonic Inflatable Aerodynamic Decelerator (HIAD); Flew 11/2022</a:t>
            </a:r>
            <a:endParaRPr lang="en-US" sz="1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DB2EDD-EFB7-EC4A-B72E-341070418994}"/>
              </a:ext>
            </a:extLst>
          </p:cNvPr>
          <p:cNvSpPr txBox="1"/>
          <p:nvPr/>
        </p:nvSpPr>
        <p:spPr>
          <a:xfrm>
            <a:off x="-94734" y="6275376"/>
            <a:ext cx="540814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hlinkClick r:id="rId6"/>
              </a:rPr>
              <a:t>https://blogs.nasa.gov/jpss-2/2022/11/10/nasas-loftid-a-new-kind-of-heat-shield/</a:t>
            </a:r>
            <a:r>
              <a:rPr lang="en-US" sz="800" dirty="0"/>
              <a:t> </a:t>
            </a:r>
          </a:p>
        </p:txBody>
      </p:sp>
      <p:pic>
        <p:nvPicPr>
          <p:cNvPr id="1028" name="Picture 4" descr="PSI">
            <a:extLst>
              <a:ext uri="{FF2B5EF4-FFF2-40B4-BE49-F238E27FC236}">
                <a16:creationId xmlns:a16="http://schemas.microsoft.com/office/drawing/2014/main" id="{43BA47FE-37BC-6D02-ACD0-50A68EDD0C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9" t="10458" r="4195" b="1500"/>
          <a:stretch/>
        </p:blipFill>
        <p:spPr bwMode="auto">
          <a:xfrm>
            <a:off x="4890054" y="3412638"/>
            <a:ext cx="1859858" cy="1821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38BD481-CC81-D2E8-E8BB-3A74CBD2BC91}"/>
              </a:ext>
            </a:extLst>
          </p:cNvPr>
          <p:cNvSpPr txBox="1"/>
          <p:nvPr/>
        </p:nvSpPr>
        <p:spPr>
          <a:xfrm>
            <a:off x="4890054" y="5171438"/>
            <a:ext cx="55525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hlinkClick r:id="rId8"/>
              </a:rPr>
              <a:t>https://www.nasa.gov/directorates/spacetech/game_changing_development/projects/PSI</a:t>
            </a:r>
            <a:r>
              <a:rPr lang="en-US" sz="800" dirty="0"/>
              <a:t>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4CAA61C-1674-915E-11F1-E47801C993E9}"/>
              </a:ext>
            </a:extLst>
          </p:cNvPr>
          <p:cNvSpPr txBox="1">
            <a:spLocks/>
          </p:cNvSpPr>
          <p:nvPr/>
        </p:nvSpPr>
        <p:spPr>
          <a:xfrm>
            <a:off x="4675266" y="5344160"/>
            <a:ext cx="4557910" cy="50187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Particulate size, locations, velocities needed; difficult to predict multiphase flow.</a:t>
            </a:r>
          </a:p>
          <a:p>
            <a:pPr marL="914400" lvl="2" indent="0">
              <a:buFont typeface="Arial" panose="020B0604020202020204" pitchFamily="34" charset="0"/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48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A7899-D6A9-F917-53EC-CA6E8FC4D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82" y="7216"/>
            <a:ext cx="7886700" cy="886047"/>
          </a:xfrm>
        </p:spPr>
        <p:txBody>
          <a:bodyPr/>
          <a:lstStyle/>
          <a:p>
            <a:r>
              <a:rPr lang="en-US" dirty="0"/>
              <a:t>Challenges in Predicting High Speed Flows: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413826-6AE6-5458-9811-92E7D0621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05631" y="6444780"/>
            <a:ext cx="1052711" cy="365125"/>
          </a:xfrm>
        </p:spPr>
        <p:txBody>
          <a:bodyPr/>
          <a:lstStyle/>
          <a:p>
            <a:fld id="{62AAAA83-AFD9-48BC-BE4C-3DD0D9246FA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D5CAF5-6AE8-8345-F9C6-30CD230650E0}"/>
              </a:ext>
            </a:extLst>
          </p:cNvPr>
          <p:cNvSpPr/>
          <p:nvPr/>
        </p:nvSpPr>
        <p:spPr>
          <a:xfrm>
            <a:off x="4405926" y="6444780"/>
            <a:ext cx="17334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helvetica" panose="020B0604020202020204" pitchFamily="34" charset="0"/>
              </a:rPr>
              <a:t>HiLiftPW-4</a:t>
            </a:r>
            <a:endParaRPr lang="en-US" b="1" i="0" dirty="0">
              <a:solidFill>
                <a:srgbClr val="000000"/>
              </a:solidFill>
              <a:effectLst/>
              <a:latin typeface="helvetica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15AB57-51D1-ECD1-D40A-9A228EA7EC9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901224">
            <a:off x="4858771" y="1175382"/>
            <a:ext cx="3676650" cy="11144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42046C8-BD72-4B76-1585-D2185643624B}"/>
              </a:ext>
            </a:extLst>
          </p:cNvPr>
          <p:cNvSpPr txBox="1"/>
          <p:nvPr/>
        </p:nvSpPr>
        <p:spPr>
          <a:xfrm>
            <a:off x="5635289" y="1913185"/>
            <a:ext cx="1476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High lift wing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97B80E-21A2-AF58-7F4C-F1B4F6E7F48B}"/>
              </a:ext>
            </a:extLst>
          </p:cNvPr>
          <p:cNvSpPr txBox="1"/>
          <p:nvPr/>
        </p:nvSpPr>
        <p:spPr>
          <a:xfrm>
            <a:off x="4344633" y="1635283"/>
            <a:ext cx="9525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Ma </a:t>
            </a:r>
            <a:r>
              <a:rPr lang="en-US" sz="1100" dirty="0"/>
              <a:t>~</a:t>
            </a:r>
            <a:r>
              <a:rPr lang="en-US" sz="1600" dirty="0"/>
              <a:t> 0.2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6597276-EA0F-61F3-81BC-1282EF568D7D}"/>
              </a:ext>
            </a:extLst>
          </p:cNvPr>
          <p:cNvCxnSpPr/>
          <p:nvPr/>
        </p:nvCxnSpPr>
        <p:spPr>
          <a:xfrm>
            <a:off x="4498843" y="1674224"/>
            <a:ext cx="64408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5">
            <a:extLst>
              <a:ext uri="{FF2B5EF4-FFF2-40B4-BE49-F238E27FC236}">
                <a16:creationId xmlns:a16="http://schemas.microsoft.com/office/drawing/2014/main" id="{136D03C6-50C3-08D2-23EB-2521C86F8302}"/>
              </a:ext>
            </a:extLst>
          </p:cNvPr>
          <p:cNvSpPr/>
          <p:nvPr/>
        </p:nvSpPr>
        <p:spPr>
          <a:xfrm>
            <a:off x="7528026" y="1624348"/>
            <a:ext cx="947651" cy="504545"/>
          </a:xfrm>
          <a:custGeom>
            <a:avLst/>
            <a:gdLst>
              <a:gd name="connsiteX0" fmla="*/ 0 w 931026"/>
              <a:gd name="connsiteY0" fmla="*/ 18136 h 383896"/>
              <a:gd name="connsiteX1" fmla="*/ 698269 w 931026"/>
              <a:gd name="connsiteY1" fmla="*/ 18136 h 383896"/>
              <a:gd name="connsiteX2" fmla="*/ 781396 w 931026"/>
              <a:gd name="connsiteY2" fmla="*/ 34762 h 383896"/>
              <a:gd name="connsiteX3" fmla="*/ 831273 w 931026"/>
              <a:gd name="connsiteY3" fmla="*/ 51387 h 383896"/>
              <a:gd name="connsiteX4" fmla="*/ 897775 w 931026"/>
              <a:gd name="connsiteY4" fmla="*/ 151140 h 383896"/>
              <a:gd name="connsiteX5" fmla="*/ 931026 w 931026"/>
              <a:gd name="connsiteY5" fmla="*/ 250893 h 383896"/>
              <a:gd name="connsiteX6" fmla="*/ 881149 w 931026"/>
              <a:gd name="connsiteY6" fmla="*/ 367271 h 383896"/>
              <a:gd name="connsiteX7" fmla="*/ 831273 w 931026"/>
              <a:gd name="connsiteY7" fmla="*/ 383896 h 383896"/>
              <a:gd name="connsiteX8" fmla="*/ 598516 w 931026"/>
              <a:gd name="connsiteY8" fmla="*/ 367271 h 383896"/>
              <a:gd name="connsiteX9" fmla="*/ 581891 w 931026"/>
              <a:gd name="connsiteY9" fmla="*/ 317394 h 383896"/>
              <a:gd name="connsiteX10" fmla="*/ 648393 w 931026"/>
              <a:gd name="connsiteY10" fmla="*/ 201016 h 383896"/>
              <a:gd name="connsiteX11" fmla="*/ 798022 w 931026"/>
              <a:gd name="connsiteY11" fmla="*/ 250893 h 383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1026" h="383896">
                <a:moveTo>
                  <a:pt x="0" y="18136"/>
                </a:moveTo>
                <a:cubicBezTo>
                  <a:pt x="344064" y="-3367"/>
                  <a:pt x="284117" y="-8584"/>
                  <a:pt x="698269" y="18136"/>
                </a:cubicBezTo>
                <a:cubicBezTo>
                  <a:pt x="726468" y="19955"/>
                  <a:pt x="753982" y="27908"/>
                  <a:pt x="781396" y="34762"/>
                </a:cubicBezTo>
                <a:cubicBezTo>
                  <a:pt x="798398" y="39012"/>
                  <a:pt x="814647" y="45845"/>
                  <a:pt x="831273" y="51387"/>
                </a:cubicBezTo>
                <a:cubicBezTo>
                  <a:pt x="853440" y="84638"/>
                  <a:pt x="885138" y="113228"/>
                  <a:pt x="897775" y="151140"/>
                </a:cubicBezTo>
                <a:lnTo>
                  <a:pt x="931026" y="250893"/>
                </a:lnTo>
                <a:cubicBezTo>
                  <a:pt x="921042" y="290825"/>
                  <a:pt x="917028" y="338568"/>
                  <a:pt x="881149" y="367271"/>
                </a:cubicBezTo>
                <a:cubicBezTo>
                  <a:pt x="867465" y="378219"/>
                  <a:pt x="847898" y="378354"/>
                  <a:pt x="831273" y="383896"/>
                </a:cubicBezTo>
                <a:cubicBezTo>
                  <a:pt x="753687" y="378354"/>
                  <a:pt x="673673" y="387313"/>
                  <a:pt x="598516" y="367271"/>
                </a:cubicBezTo>
                <a:cubicBezTo>
                  <a:pt x="581583" y="362755"/>
                  <a:pt x="581891" y="334919"/>
                  <a:pt x="581891" y="317394"/>
                </a:cubicBezTo>
                <a:cubicBezTo>
                  <a:pt x="581891" y="228369"/>
                  <a:pt x="589531" y="240257"/>
                  <a:pt x="648393" y="201016"/>
                </a:cubicBezTo>
                <a:cubicBezTo>
                  <a:pt x="780288" y="219859"/>
                  <a:pt x="737062" y="189933"/>
                  <a:pt x="798022" y="250893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" name="Freeform 16">
            <a:extLst>
              <a:ext uri="{FF2B5EF4-FFF2-40B4-BE49-F238E27FC236}">
                <a16:creationId xmlns:a16="http://schemas.microsoft.com/office/drawing/2014/main" id="{CA627B8D-6849-0B9E-0987-7B24559F30D0}"/>
              </a:ext>
            </a:extLst>
          </p:cNvPr>
          <p:cNvSpPr/>
          <p:nvPr/>
        </p:nvSpPr>
        <p:spPr>
          <a:xfrm>
            <a:off x="5400750" y="1084431"/>
            <a:ext cx="1147156" cy="249382"/>
          </a:xfrm>
          <a:custGeom>
            <a:avLst/>
            <a:gdLst>
              <a:gd name="connsiteX0" fmla="*/ 0 w 1147156"/>
              <a:gd name="connsiteY0" fmla="*/ 66502 h 249382"/>
              <a:gd name="connsiteX1" fmla="*/ 83127 w 1147156"/>
              <a:gd name="connsiteY1" fmla="*/ 33251 h 249382"/>
              <a:gd name="connsiteX2" fmla="*/ 216131 w 1147156"/>
              <a:gd name="connsiteY2" fmla="*/ 0 h 249382"/>
              <a:gd name="connsiteX3" fmla="*/ 415636 w 1147156"/>
              <a:gd name="connsiteY3" fmla="*/ 16626 h 249382"/>
              <a:gd name="connsiteX4" fmla="*/ 532014 w 1147156"/>
              <a:gd name="connsiteY4" fmla="*/ 49877 h 249382"/>
              <a:gd name="connsiteX5" fmla="*/ 615142 w 1147156"/>
              <a:gd name="connsiteY5" fmla="*/ 66502 h 249382"/>
              <a:gd name="connsiteX6" fmla="*/ 714894 w 1147156"/>
              <a:gd name="connsiteY6" fmla="*/ 99753 h 249382"/>
              <a:gd name="connsiteX7" fmla="*/ 764771 w 1147156"/>
              <a:gd name="connsiteY7" fmla="*/ 116378 h 249382"/>
              <a:gd name="connsiteX8" fmla="*/ 814647 w 1147156"/>
              <a:gd name="connsiteY8" fmla="*/ 133004 h 249382"/>
              <a:gd name="connsiteX9" fmla="*/ 881149 w 1147156"/>
              <a:gd name="connsiteY9" fmla="*/ 149629 h 249382"/>
              <a:gd name="connsiteX10" fmla="*/ 1030778 w 1147156"/>
              <a:gd name="connsiteY10" fmla="*/ 199506 h 249382"/>
              <a:gd name="connsiteX11" fmla="*/ 1130531 w 1147156"/>
              <a:gd name="connsiteY11" fmla="*/ 232757 h 249382"/>
              <a:gd name="connsiteX12" fmla="*/ 1147156 w 1147156"/>
              <a:gd name="connsiteY12" fmla="*/ 249382 h 249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47156" h="249382">
                <a:moveTo>
                  <a:pt x="0" y="66502"/>
                </a:moveTo>
                <a:cubicBezTo>
                  <a:pt x="27709" y="55418"/>
                  <a:pt x="54603" y="42028"/>
                  <a:pt x="83127" y="33251"/>
                </a:cubicBezTo>
                <a:cubicBezTo>
                  <a:pt x="126805" y="19812"/>
                  <a:pt x="216131" y="0"/>
                  <a:pt x="216131" y="0"/>
                </a:cubicBezTo>
                <a:cubicBezTo>
                  <a:pt x="282633" y="5542"/>
                  <a:pt x="349419" y="8349"/>
                  <a:pt x="415636" y="16626"/>
                </a:cubicBezTo>
                <a:cubicBezTo>
                  <a:pt x="477847" y="24402"/>
                  <a:pt x="476792" y="36071"/>
                  <a:pt x="532014" y="49877"/>
                </a:cubicBezTo>
                <a:cubicBezTo>
                  <a:pt x="559428" y="56731"/>
                  <a:pt x="587880" y="59067"/>
                  <a:pt x="615142" y="66502"/>
                </a:cubicBezTo>
                <a:cubicBezTo>
                  <a:pt x="648956" y="75724"/>
                  <a:pt x="681643" y="88669"/>
                  <a:pt x="714894" y="99753"/>
                </a:cubicBezTo>
                <a:lnTo>
                  <a:pt x="764771" y="116378"/>
                </a:lnTo>
                <a:cubicBezTo>
                  <a:pt x="781396" y="121920"/>
                  <a:pt x="797646" y="128754"/>
                  <a:pt x="814647" y="133004"/>
                </a:cubicBezTo>
                <a:cubicBezTo>
                  <a:pt x="836814" y="138546"/>
                  <a:pt x="859263" y="143063"/>
                  <a:pt x="881149" y="149629"/>
                </a:cubicBezTo>
                <a:cubicBezTo>
                  <a:pt x="881211" y="149647"/>
                  <a:pt x="1005809" y="191183"/>
                  <a:pt x="1030778" y="199506"/>
                </a:cubicBezTo>
                <a:cubicBezTo>
                  <a:pt x="1030780" y="199507"/>
                  <a:pt x="1130530" y="232756"/>
                  <a:pt x="1130531" y="232757"/>
                </a:cubicBezTo>
                <a:lnTo>
                  <a:pt x="1147156" y="249382"/>
                </a:ln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A4884A-0204-1415-71D0-DF5C301CDACF}"/>
              </a:ext>
            </a:extLst>
          </p:cNvPr>
          <p:cNvSpPr txBox="1"/>
          <p:nvPr/>
        </p:nvSpPr>
        <p:spPr>
          <a:xfrm>
            <a:off x="7446360" y="1209122"/>
            <a:ext cx="175080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Flow separation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                    stall</a:t>
            </a:r>
          </a:p>
        </p:txBody>
      </p:sp>
      <p:sp>
        <p:nvSpPr>
          <p:cNvPr id="14" name="Freeform 18">
            <a:extLst>
              <a:ext uri="{FF2B5EF4-FFF2-40B4-BE49-F238E27FC236}">
                <a16:creationId xmlns:a16="http://schemas.microsoft.com/office/drawing/2014/main" id="{BDBD80A2-6951-C303-412B-0B5A099D0FE3}"/>
              </a:ext>
            </a:extLst>
          </p:cNvPr>
          <p:cNvSpPr/>
          <p:nvPr/>
        </p:nvSpPr>
        <p:spPr>
          <a:xfrm>
            <a:off x="8745983" y="1741033"/>
            <a:ext cx="393150" cy="387860"/>
          </a:xfrm>
          <a:custGeom>
            <a:avLst/>
            <a:gdLst>
              <a:gd name="connsiteX0" fmla="*/ 0 w 482139"/>
              <a:gd name="connsiteY0" fmla="*/ 282633 h 501717"/>
              <a:gd name="connsiteX1" fmla="*/ 49877 w 482139"/>
              <a:gd name="connsiteY1" fmla="*/ 66502 h 501717"/>
              <a:gd name="connsiteX2" fmla="*/ 199506 w 482139"/>
              <a:gd name="connsiteY2" fmla="*/ 16626 h 501717"/>
              <a:gd name="connsiteX3" fmla="*/ 249382 w 482139"/>
              <a:gd name="connsiteY3" fmla="*/ 0 h 501717"/>
              <a:gd name="connsiteX4" fmla="*/ 315884 w 482139"/>
              <a:gd name="connsiteY4" fmla="*/ 16626 h 501717"/>
              <a:gd name="connsiteX5" fmla="*/ 432262 w 482139"/>
              <a:gd name="connsiteY5" fmla="*/ 149630 h 501717"/>
              <a:gd name="connsiteX6" fmla="*/ 482139 w 482139"/>
              <a:gd name="connsiteY6" fmla="*/ 249382 h 501717"/>
              <a:gd name="connsiteX7" fmla="*/ 415637 w 482139"/>
              <a:gd name="connsiteY7" fmla="*/ 448888 h 501717"/>
              <a:gd name="connsiteX8" fmla="*/ 365760 w 482139"/>
              <a:gd name="connsiteY8" fmla="*/ 465513 h 501717"/>
              <a:gd name="connsiteX9" fmla="*/ 315884 w 482139"/>
              <a:gd name="connsiteY9" fmla="*/ 498764 h 501717"/>
              <a:gd name="connsiteX10" fmla="*/ 133004 w 482139"/>
              <a:gd name="connsiteY10" fmla="*/ 448888 h 501717"/>
              <a:gd name="connsiteX11" fmla="*/ 116379 w 482139"/>
              <a:gd name="connsiteY11" fmla="*/ 399011 h 501717"/>
              <a:gd name="connsiteX12" fmla="*/ 133004 w 482139"/>
              <a:gd name="connsiteY12" fmla="*/ 282633 h 501717"/>
              <a:gd name="connsiteX13" fmla="*/ 133004 w 482139"/>
              <a:gd name="connsiteY13" fmla="*/ 266008 h 50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82139" h="501717">
                <a:moveTo>
                  <a:pt x="0" y="282633"/>
                </a:moveTo>
                <a:cubicBezTo>
                  <a:pt x="1170" y="274442"/>
                  <a:pt x="22492" y="75630"/>
                  <a:pt x="49877" y="66502"/>
                </a:cubicBezTo>
                <a:lnTo>
                  <a:pt x="199506" y="16626"/>
                </a:lnTo>
                <a:lnTo>
                  <a:pt x="249382" y="0"/>
                </a:lnTo>
                <a:cubicBezTo>
                  <a:pt x="271549" y="5542"/>
                  <a:pt x="294882" y="7625"/>
                  <a:pt x="315884" y="16626"/>
                </a:cubicBezTo>
                <a:cubicBezTo>
                  <a:pt x="380538" y="44335"/>
                  <a:pt x="391622" y="88670"/>
                  <a:pt x="432262" y="149630"/>
                </a:cubicBezTo>
                <a:cubicBezTo>
                  <a:pt x="475234" y="214088"/>
                  <a:pt x="459194" y="180549"/>
                  <a:pt x="482139" y="249382"/>
                </a:cubicBezTo>
                <a:cubicBezTo>
                  <a:pt x="468230" y="388465"/>
                  <a:pt x="510166" y="401624"/>
                  <a:pt x="415637" y="448888"/>
                </a:cubicBezTo>
                <a:cubicBezTo>
                  <a:pt x="399962" y="456725"/>
                  <a:pt x="382386" y="459971"/>
                  <a:pt x="365760" y="465513"/>
                </a:cubicBezTo>
                <a:cubicBezTo>
                  <a:pt x="349135" y="476597"/>
                  <a:pt x="335783" y="496955"/>
                  <a:pt x="315884" y="498764"/>
                </a:cubicBezTo>
                <a:cubicBezTo>
                  <a:pt x="206609" y="508698"/>
                  <a:pt x="200577" y="493937"/>
                  <a:pt x="133004" y="448888"/>
                </a:cubicBezTo>
                <a:cubicBezTo>
                  <a:pt x="127462" y="432262"/>
                  <a:pt x="116379" y="416536"/>
                  <a:pt x="116379" y="399011"/>
                </a:cubicBezTo>
                <a:cubicBezTo>
                  <a:pt x="116379" y="359825"/>
                  <a:pt x="128144" y="321517"/>
                  <a:pt x="133004" y="282633"/>
                </a:cubicBezTo>
                <a:cubicBezTo>
                  <a:pt x="133691" y="277134"/>
                  <a:pt x="133004" y="271550"/>
                  <a:pt x="133004" y="266008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CC7CC1B-DDA2-961E-50C5-A9D5A7C359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3927"/>
          <a:stretch/>
        </p:blipFill>
        <p:spPr>
          <a:xfrm>
            <a:off x="5898095" y="2585538"/>
            <a:ext cx="3096529" cy="36602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934FD24-34DB-F932-CC38-95B6BD67F7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7399" y="3022097"/>
            <a:ext cx="3105955" cy="282829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423D6BE-5B3C-7067-19F8-D234DACC180C}"/>
              </a:ext>
            </a:extLst>
          </p:cNvPr>
          <p:cNvSpPr txBox="1"/>
          <p:nvPr/>
        </p:nvSpPr>
        <p:spPr>
          <a:xfrm>
            <a:off x="6373632" y="2849953"/>
            <a:ext cx="3181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Clark et al., AIAA 2020-2772</a:t>
            </a:r>
          </a:p>
        </p:txBody>
      </p:sp>
      <p:pic>
        <p:nvPicPr>
          <p:cNvPr id="5" name="Picture 2" descr="Logo 1 for HiLiftPW-4">
            <a:extLst>
              <a:ext uri="{FF2B5EF4-FFF2-40B4-BE49-F238E27FC236}">
                <a16:creationId xmlns:a16="http://schemas.microsoft.com/office/drawing/2014/main" id="{781BCCF3-8901-5691-2F53-E176144FB8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0"/>
          <a:stretch/>
        </p:blipFill>
        <p:spPr bwMode="auto">
          <a:xfrm>
            <a:off x="4133086" y="4962845"/>
            <a:ext cx="3685771" cy="1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422DAF2-D012-B943-91BF-1271B2330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761" y="926926"/>
            <a:ext cx="4249395" cy="5923858"/>
          </a:xfrm>
        </p:spPr>
        <p:txBody>
          <a:bodyPr/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Computational methods are actively used to design aircraft and space vehicles but they have limitations and higher-than-desired uncertainties:</a:t>
            </a:r>
          </a:p>
          <a:p>
            <a:pPr lvl="1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Smooth-body flow separation </a:t>
            </a:r>
          </a:p>
          <a:p>
            <a:pPr lvl="2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Commercial aircraft at high lift</a:t>
            </a:r>
          </a:p>
          <a:p>
            <a:pPr lvl="2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Supersonic/Hypersonic vehicles</a:t>
            </a:r>
          </a:p>
          <a:p>
            <a:pPr lvl="1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Fluid-Structure interaction (flutter)</a:t>
            </a:r>
          </a:p>
          <a:p>
            <a:pPr lvl="1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Buffet</a:t>
            </a:r>
          </a:p>
          <a:p>
            <a:pPr lvl="1"/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39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3" grpId="0"/>
      <p:bldP spid="14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A7899-D6A9-F917-53EC-CA6E8FC4D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82" y="7216"/>
            <a:ext cx="7886700" cy="886047"/>
          </a:xfrm>
        </p:spPr>
        <p:txBody>
          <a:bodyPr/>
          <a:lstStyle/>
          <a:p>
            <a:r>
              <a:rPr lang="en-US" dirty="0"/>
              <a:t>Challenges in Predicting High Speed Flows: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ED779-09E2-C7FD-460B-D87C7F1C8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761" y="926926"/>
            <a:ext cx="4249395" cy="5923858"/>
          </a:xfrm>
        </p:spPr>
        <p:txBody>
          <a:bodyPr/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Computational methods are actively used to design aircraft and space vehicles but they have limitations and higher-than-desired uncertainties:</a:t>
            </a:r>
          </a:p>
          <a:p>
            <a:pPr lvl="1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Smooth-body flow separation </a:t>
            </a:r>
          </a:p>
          <a:p>
            <a:pPr lvl="2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Commercial aircraft at high lift</a:t>
            </a:r>
          </a:p>
          <a:p>
            <a:pPr lvl="2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Supersonic/Hypersonic vehicles</a:t>
            </a:r>
          </a:p>
          <a:p>
            <a:pPr lvl="1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Fluid-Structure interaction (flutter)</a:t>
            </a:r>
          </a:p>
          <a:p>
            <a:pPr lvl="1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Buffet</a:t>
            </a:r>
          </a:p>
          <a:p>
            <a:pPr lvl="1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Transition from laminar to turbulent flow in boundary and shear layers</a:t>
            </a:r>
          </a:p>
          <a:p>
            <a:pPr lvl="1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Stage separation</a:t>
            </a:r>
          </a:p>
          <a:p>
            <a:pPr lvl="1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Plume flows</a:t>
            </a:r>
          </a:p>
          <a:p>
            <a:pPr lvl="2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Rocket engines</a:t>
            </a:r>
          </a:p>
          <a:p>
            <a:pPr lvl="1"/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413826-6AE6-5458-9811-92E7D0621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05631" y="6444780"/>
            <a:ext cx="1052711" cy="365125"/>
          </a:xfrm>
        </p:spPr>
        <p:txBody>
          <a:bodyPr/>
          <a:lstStyle/>
          <a:p>
            <a:fld id="{62AAAA83-AFD9-48BC-BE4C-3DD0D9246FAC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E91A103-1161-0A5A-40EA-1B08B71A6F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017" t="19722" r="9330" b="45436"/>
          <a:stretch/>
        </p:blipFill>
        <p:spPr>
          <a:xfrm>
            <a:off x="4938081" y="1031176"/>
            <a:ext cx="2767550" cy="571535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AB0D35D-E086-F549-384B-4A62CEA081F2}"/>
              </a:ext>
            </a:extLst>
          </p:cNvPr>
          <p:cNvSpPr txBox="1"/>
          <p:nvPr/>
        </p:nvSpPr>
        <p:spPr>
          <a:xfrm>
            <a:off x="7719348" y="5291204"/>
            <a:ext cx="1424652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hlinkClick r:id="rId3"/>
              </a:rPr>
              <a:t>https://www.nasa.gov/audience/forstudents/5-8/features/nasa-knows/what-is-heavy-lift-launch-vehicle-58.html</a:t>
            </a:r>
            <a:r>
              <a:rPr lang="en-US" sz="9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8228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A7899-D6A9-F917-53EC-CA6E8FC4D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682" y="7216"/>
            <a:ext cx="7886700" cy="886047"/>
          </a:xfrm>
        </p:spPr>
        <p:txBody>
          <a:bodyPr/>
          <a:lstStyle/>
          <a:p>
            <a:r>
              <a:rPr lang="en-US" dirty="0"/>
              <a:t>Challenges in Predicting High Speed Flows: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ED779-09E2-C7FD-460B-D87C7F1C8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761" y="926926"/>
            <a:ext cx="4249395" cy="5923858"/>
          </a:xfrm>
        </p:spPr>
        <p:txBody>
          <a:bodyPr/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Computational methods are actively used to design aircraft and space vehicles but they have limitations and higher-than-desired uncertainties:</a:t>
            </a:r>
          </a:p>
          <a:p>
            <a:pPr lvl="1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Smooth-body flow separation </a:t>
            </a:r>
          </a:p>
          <a:p>
            <a:pPr lvl="2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Commercial aircraft at high lift</a:t>
            </a:r>
          </a:p>
          <a:p>
            <a:pPr lvl="2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Supersonic/Hypersonic vehicles</a:t>
            </a:r>
          </a:p>
          <a:p>
            <a:pPr lvl="1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Fluid-Structure interaction (flutter)</a:t>
            </a:r>
          </a:p>
          <a:p>
            <a:pPr lvl="1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Buffet</a:t>
            </a:r>
          </a:p>
          <a:p>
            <a:pPr lvl="1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Transition from laminar to turbulent flow in boundary and shear layers</a:t>
            </a:r>
          </a:p>
          <a:p>
            <a:pPr lvl="1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Stage separation</a:t>
            </a:r>
          </a:p>
          <a:p>
            <a:pPr lvl="1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Plume flows</a:t>
            </a:r>
          </a:p>
          <a:p>
            <a:pPr lvl="2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Rocket engines</a:t>
            </a:r>
          </a:p>
          <a:p>
            <a:pPr lvl="2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Plume-surface interaction</a:t>
            </a:r>
          </a:p>
          <a:p>
            <a:pPr lvl="2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Reaction Control Systems</a:t>
            </a:r>
          </a:p>
          <a:p>
            <a:pPr lvl="1"/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413826-6AE6-5458-9811-92E7D0621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05631" y="6444780"/>
            <a:ext cx="1052711" cy="365125"/>
          </a:xfrm>
        </p:spPr>
        <p:txBody>
          <a:bodyPr/>
          <a:lstStyle/>
          <a:p>
            <a:fld id="{62AAAA83-AFD9-48BC-BE4C-3DD0D9246FA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0511EDC-20C4-980F-E5BC-A3FBB790DADA}"/>
              </a:ext>
            </a:extLst>
          </p:cNvPr>
          <p:cNvSpPr txBox="1"/>
          <p:nvPr/>
        </p:nvSpPr>
        <p:spPr>
          <a:xfrm>
            <a:off x="264012" y="5330909"/>
            <a:ext cx="41294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These are </a:t>
            </a:r>
            <a:r>
              <a:rPr lang="en-US" b="1" i="1" u="sng" dirty="0"/>
              <a:t>high-speed, unsteady flows</a:t>
            </a:r>
            <a:r>
              <a:rPr lang="en-US" b="1" i="1" dirty="0"/>
              <a:t>.  Need </a:t>
            </a:r>
            <a:r>
              <a:rPr lang="en-US" b="1" i="1" u="sng" dirty="0"/>
              <a:t>unsteady predictive capability</a:t>
            </a:r>
            <a:r>
              <a:rPr lang="en-US" b="1" i="1" dirty="0"/>
              <a:t>.  (RANS is not sufficient.) Need for </a:t>
            </a:r>
            <a:r>
              <a:rPr lang="en-US" b="1" i="1" u="sng" dirty="0"/>
              <a:t>quantitative unsteady</a:t>
            </a:r>
            <a:r>
              <a:rPr lang="en-US" b="1" i="1" dirty="0"/>
              <a:t> experimental data to validate these codes*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CF4C42D-AFC5-00EA-654D-86CC008CCEF3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731"/>
          <a:stretch/>
        </p:blipFill>
        <p:spPr>
          <a:xfrm>
            <a:off x="5565058" y="3796590"/>
            <a:ext cx="2497476" cy="219721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E17AF73-1577-EA10-06CE-0E81977F0C43}"/>
              </a:ext>
            </a:extLst>
          </p:cNvPr>
          <p:cNvSpPr/>
          <p:nvPr/>
        </p:nvSpPr>
        <p:spPr>
          <a:xfrm>
            <a:off x="4834753" y="6068348"/>
            <a:ext cx="661125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Combs et al.  J. of Spacecraft and Rockets (2015): Vol.52: 243-252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C896D9-7D40-3E1D-1B1C-83065862F907}"/>
              </a:ext>
            </a:extLst>
          </p:cNvPr>
          <p:cNvSpPr txBox="1"/>
          <p:nvPr/>
        </p:nvSpPr>
        <p:spPr>
          <a:xfrm>
            <a:off x="2879224" y="6422782"/>
            <a:ext cx="56454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*Slotnick, Jeffrey P., et al.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CFD vision 2030 study: a path to revolutionary computational </a:t>
            </a:r>
            <a:r>
              <a:rPr lang="en-US" sz="1200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aerosciences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No. NF1676L-18332. 2014.</a:t>
            </a:r>
            <a:endParaRPr lang="en-US" sz="1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2BE6E3-70E0-C8D8-3633-3397FF0E6B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970" t="10883" r="21563" b="21034"/>
          <a:stretch/>
        </p:blipFill>
        <p:spPr>
          <a:xfrm>
            <a:off x="5656443" y="967805"/>
            <a:ext cx="2314706" cy="227926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0AAB240-A500-18D2-1F7F-AFEA00AACDCB}"/>
              </a:ext>
            </a:extLst>
          </p:cNvPr>
          <p:cNvSpPr/>
          <p:nvPr/>
        </p:nvSpPr>
        <p:spPr>
          <a:xfrm>
            <a:off x="4834753" y="3190811"/>
            <a:ext cx="661125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PSI at Martian conditions by Rodrigues et al, unpublished (GRC poster)</a:t>
            </a:r>
          </a:p>
        </p:txBody>
      </p:sp>
    </p:spTree>
    <p:extLst>
      <p:ext uri="{BB962C8B-B14F-4D97-AF65-F5344CB8AC3E}">
        <p14:creationId xmlns:p14="http://schemas.microsoft.com/office/powerpoint/2010/main" val="931388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D0E55-8EB8-64CC-70E4-D1B76CE0F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8976"/>
            <a:ext cx="7886700" cy="886047"/>
          </a:xfrm>
        </p:spPr>
        <p:txBody>
          <a:bodyPr/>
          <a:lstStyle/>
          <a:p>
            <a:r>
              <a:rPr lang="en-US" sz="2400" b="1" dirty="0">
                <a:effectLst/>
              </a:rPr>
              <a:t>Advances in Measurements for High-Speed Flows 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DE4B1AA-C84F-AE25-492B-363C72140C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6859914"/>
              </p:ext>
            </p:extLst>
          </p:nvPr>
        </p:nvGraphicFramePr>
        <p:xfrm>
          <a:off x="288235" y="925023"/>
          <a:ext cx="8726556" cy="5344402"/>
        </p:xfrm>
        <a:graphic>
          <a:graphicData uri="http://schemas.openxmlformats.org/drawingml/2006/table">
            <a:tbl>
              <a:tblPr/>
              <a:tblGrid>
                <a:gridCol w="2620393">
                  <a:extLst>
                    <a:ext uri="{9D8B030D-6E8A-4147-A177-3AD203B41FA5}">
                      <a16:colId xmlns:a16="http://schemas.microsoft.com/office/drawing/2014/main" val="1442593657"/>
                    </a:ext>
                  </a:extLst>
                </a:gridCol>
                <a:gridCol w="6106163">
                  <a:extLst>
                    <a:ext uri="{9D8B030D-6E8A-4147-A177-3AD203B41FA5}">
                      <a16:colId xmlns:a16="http://schemas.microsoft.com/office/drawing/2014/main" val="2490413197"/>
                    </a:ext>
                  </a:extLst>
                </a:gridCol>
              </a:tblGrid>
              <a:tr h="303823">
                <a:tc>
                  <a:txBody>
                    <a:bodyPr/>
                    <a:lstStyle/>
                    <a:p>
                      <a:pPr algn="l"/>
                      <a:r>
                        <a:rPr lang="en-US" sz="20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9:00 am - 9:15 am</a:t>
                      </a:r>
                    </a:p>
                  </a:txBody>
                  <a:tcPr marL="75956" marR="75956" marT="37978" marB="3797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Introduction by </a:t>
                      </a:r>
                      <a:r>
                        <a:rPr lang="en-US" sz="20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Paul Danehy</a:t>
                      </a:r>
                      <a:r>
                        <a:rPr lang="en-US" sz="20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 (NASA Langley Research Center, USA)</a:t>
                      </a:r>
                    </a:p>
                  </a:txBody>
                  <a:tcPr marL="75956" marR="75956" marT="37978" marB="3797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438726"/>
                  </a:ext>
                </a:extLst>
              </a:tr>
              <a:tr h="705238">
                <a:tc>
                  <a:txBody>
                    <a:bodyPr/>
                    <a:lstStyle/>
                    <a:p>
                      <a:pPr algn="l"/>
                      <a:r>
                        <a:rPr lang="en-US" sz="20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9:15 am - 9:55 am</a:t>
                      </a:r>
                    </a:p>
                  </a:txBody>
                  <a:tcPr marL="75956" marR="75956" marT="37978" marB="3797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Naibo Jiang</a:t>
                      </a:r>
                      <a:r>
                        <a:rPr lang="en-US" sz="20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 (Spectral Energies LLC, United States)</a:t>
                      </a:r>
                    </a:p>
                    <a:p>
                      <a:pPr algn="l"/>
                      <a:r>
                        <a:rPr lang="en-US" sz="20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"High-speed Laser Diagnostics in Hypersonic Flows"</a:t>
                      </a:r>
                    </a:p>
                  </a:txBody>
                  <a:tcPr marL="75956" marR="75956" marT="37978" marB="3797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077318"/>
                  </a:ext>
                </a:extLst>
              </a:tr>
              <a:tr h="303823">
                <a:tc>
                  <a:txBody>
                    <a:bodyPr/>
                    <a:lstStyle/>
                    <a:p>
                      <a:pPr algn="l"/>
                      <a:r>
                        <a:rPr lang="en-US" sz="20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9:55 am - 10:10 am</a:t>
                      </a:r>
                    </a:p>
                  </a:txBody>
                  <a:tcPr marL="75956" marR="75956" marT="37978" marB="3797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Discussion</a:t>
                      </a:r>
                    </a:p>
                  </a:txBody>
                  <a:tcPr marL="75956" marR="75956" marT="37978" marB="3797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436834"/>
                  </a:ext>
                </a:extLst>
              </a:tr>
              <a:tr h="303823">
                <a:tc>
                  <a:txBody>
                    <a:bodyPr/>
                    <a:lstStyle/>
                    <a:p>
                      <a:pPr algn="l"/>
                      <a:r>
                        <a:rPr lang="en-US" sz="20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10:10 am - 10:40 am</a:t>
                      </a:r>
                    </a:p>
                  </a:txBody>
                  <a:tcPr marL="75956" marR="75956" marT="37978" marB="3797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Coffee Break</a:t>
                      </a:r>
                    </a:p>
                  </a:txBody>
                  <a:tcPr marL="75956" marR="75956" marT="37978" marB="3797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7091722"/>
                  </a:ext>
                </a:extLst>
              </a:tr>
              <a:tr h="1215292">
                <a:tc>
                  <a:txBody>
                    <a:bodyPr/>
                    <a:lstStyle/>
                    <a:p>
                      <a:pPr algn="l"/>
                      <a:r>
                        <a:rPr lang="en-US" sz="20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10:40 am - 11:20 am</a:t>
                      </a:r>
                    </a:p>
                  </a:txBody>
                  <a:tcPr marL="75956" marR="75956" marT="37978" marB="3797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Ellen Yi Mazumdar</a:t>
                      </a:r>
                      <a:r>
                        <a:rPr lang="en-US" sz="20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 (Georgia Institute of Technology, USA)</a:t>
                      </a:r>
                    </a:p>
                    <a:p>
                      <a:pPr algn="l"/>
                      <a:r>
                        <a:rPr lang="en-US" sz="20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"Holographic and Interferometric Diagnostics for High- Speed Flow Applications"</a:t>
                      </a:r>
                    </a:p>
                  </a:txBody>
                  <a:tcPr marL="75956" marR="75956" marT="37978" marB="3797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4209121"/>
                  </a:ext>
                </a:extLst>
              </a:tr>
              <a:tr h="303823">
                <a:tc>
                  <a:txBody>
                    <a:bodyPr/>
                    <a:lstStyle/>
                    <a:p>
                      <a:pPr algn="l"/>
                      <a:r>
                        <a:rPr lang="en-US" sz="20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11:20 am - 11:35 am</a:t>
                      </a:r>
                    </a:p>
                  </a:txBody>
                  <a:tcPr marL="75956" marR="75956" marT="37978" marB="3797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Discussion</a:t>
                      </a:r>
                    </a:p>
                  </a:txBody>
                  <a:tcPr marL="75956" marR="75956" marT="37978" marB="3797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9770342"/>
                  </a:ext>
                </a:extLst>
              </a:tr>
              <a:tr h="1215292">
                <a:tc>
                  <a:txBody>
                    <a:bodyPr/>
                    <a:lstStyle/>
                    <a:p>
                      <a:pPr algn="l"/>
                      <a:r>
                        <a:rPr lang="en-US" sz="20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11:35 am - 12:15 pm</a:t>
                      </a:r>
                    </a:p>
                  </a:txBody>
                  <a:tcPr marL="75956" marR="75956" marT="37978" marB="3797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Timothy Fahringer</a:t>
                      </a:r>
                      <a:r>
                        <a:rPr lang="en-US" sz="20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 (NASA Langley Research Center, USA)</a:t>
                      </a:r>
                    </a:p>
                    <a:p>
                      <a:pPr algn="l"/>
                      <a:r>
                        <a:rPr lang="en-US" sz="20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"Revealing High-Speed Aerospace Flow using Pulse-Burst Lasers with Dynamic Wavelength Adjustment"</a:t>
                      </a:r>
                    </a:p>
                  </a:txBody>
                  <a:tcPr marL="75956" marR="75956" marT="37978" marB="3797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062690"/>
                  </a:ext>
                </a:extLst>
              </a:tr>
              <a:tr h="303823">
                <a:tc>
                  <a:txBody>
                    <a:bodyPr/>
                    <a:lstStyle/>
                    <a:p>
                      <a:pPr algn="l"/>
                      <a:r>
                        <a:rPr lang="en-US" sz="200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12:15 pm - 12:30 pm</a:t>
                      </a:r>
                    </a:p>
                  </a:txBody>
                  <a:tcPr marL="75956" marR="75956" marT="37978" marB="3797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Discussion</a:t>
                      </a:r>
                    </a:p>
                  </a:txBody>
                  <a:tcPr marL="75956" marR="75956" marT="37978" marB="37978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E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19765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23FE68-219E-EFCA-8E0B-1972924BA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AAA83-AFD9-48BC-BE4C-3DD0D9246FA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69E980-60CE-44BF-9B50-BF74D1220D66}"/>
              </a:ext>
            </a:extLst>
          </p:cNvPr>
          <p:cNvSpPr txBox="1"/>
          <p:nvPr/>
        </p:nvSpPr>
        <p:spPr>
          <a:xfrm rot="21054839">
            <a:off x="1536107" y="2759253"/>
            <a:ext cx="64054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rgbClr val="FF0000"/>
                </a:solidFill>
              </a:rPr>
              <a:t>This morning’s presentations: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</a:rPr>
              <a:t>High-speed measurements for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</a:rPr>
              <a:t>High-speed flows!</a:t>
            </a:r>
          </a:p>
        </p:txBody>
      </p:sp>
    </p:spTree>
    <p:extLst>
      <p:ext uri="{BB962C8B-B14F-4D97-AF65-F5344CB8AC3E}">
        <p14:creationId xmlns:p14="http://schemas.microsoft.com/office/powerpoint/2010/main" val="999243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64ACE-4184-8FC0-06F1-667886A11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-11900"/>
            <a:ext cx="7886700" cy="886047"/>
          </a:xfrm>
        </p:spPr>
        <p:txBody>
          <a:bodyPr/>
          <a:lstStyle/>
          <a:p>
            <a:pPr algn="ctr"/>
            <a:r>
              <a:rPr lang="en-US" b="1" i="1" dirty="0">
                <a:solidFill>
                  <a:srgbClr val="FF0000"/>
                </a:solidFill>
              </a:rPr>
              <a:t>But how fast do these measurements need to be?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/>
              <a:t>(Example from Neil Rodrigues, NASA Langley)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4A2D0-E112-10DC-48DF-449592678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50" y="934142"/>
            <a:ext cx="8482356" cy="5702328"/>
          </a:xfrm>
        </p:spPr>
        <p:txBody>
          <a:bodyPr>
            <a:normAutofit/>
          </a:bodyPr>
          <a:lstStyle/>
          <a:p>
            <a:r>
              <a:rPr lang="en-US" dirty="0"/>
              <a:t>For details see Neil’s GRC poster on Wednesday</a:t>
            </a:r>
          </a:p>
          <a:p>
            <a:r>
              <a:rPr lang="en-US" dirty="0"/>
              <a:t>LOFTID Entry Vehicle concept</a:t>
            </a:r>
          </a:p>
          <a:p>
            <a:pPr lvl="1"/>
            <a:r>
              <a:rPr lang="en-US" dirty="0"/>
              <a:t>Unsteady wake flow observed at all Reynolds #s tested</a:t>
            </a:r>
          </a:p>
          <a:p>
            <a:pPr lvl="1"/>
            <a:r>
              <a:rPr lang="en-US" dirty="0"/>
              <a:t>Inherently unsteady flowfield</a:t>
            </a:r>
          </a:p>
          <a:p>
            <a:pPr lvl="1"/>
            <a:r>
              <a:rPr lang="en-US" dirty="0"/>
              <a:t>Velocity measurements performed</a:t>
            </a:r>
          </a:p>
          <a:p>
            <a:r>
              <a:rPr lang="en-US" dirty="0"/>
              <a:t>How fast does measurement system need to be to resolve flow?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1/10</a:t>
            </a:r>
            <a:r>
              <a:rPr lang="en-US" baseline="30000" dirty="0"/>
              <a:t>th</a:t>
            </a:r>
            <a:r>
              <a:rPr lang="en-US" dirty="0"/>
              <a:t> of a flow structure movement (1 mm) </a:t>
            </a:r>
            <a:r>
              <a:rPr lang="en-US" dirty="0">
                <a:sym typeface="Wingdings" panose="05000000000000000000" pitchFamily="2" charset="2"/>
              </a:rPr>
              <a:t> 10 </a:t>
            </a:r>
            <a:r>
              <a:rPr lang="en-US" dirty="0" err="1">
                <a:sym typeface="Wingdings" panose="05000000000000000000" pitchFamily="2" charset="2"/>
              </a:rPr>
              <a:t>usec</a:t>
            </a:r>
            <a:r>
              <a:rPr lang="en-US" dirty="0">
                <a:sym typeface="Wingdings" panose="05000000000000000000" pitchFamily="2" charset="2"/>
              </a:rPr>
              <a:t>   </a:t>
            </a:r>
            <a:r>
              <a:rPr lang="en-US" b="1" u="sng" dirty="0">
                <a:sym typeface="Wingdings" panose="05000000000000000000" pitchFamily="2" charset="2"/>
              </a:rPr>
              <a:t>100 kHz</a:t>
            </a:r>
            <a:r>
              <a:rPr lang="en-US" dirty="0">
                <a:sym typeface="Wingdings" panose="05000000000000000000" pitchFamily="2" charset="2"/>
              </a:rPr>
              <a:t>.</a:t>
            </a:r>
          </a:p>
          <a:p>
            <a:r>
              <a:rPr lang="en-US" dirty="0">
                <a:sym typeface="Wingdings" panose="05000000000000000000" pitchFamily="2" charset="2"/>
              </a:rPr>
              <a:t>But in shear layer, 10x faster: </a:t>
            </a:r>
            <a:r>
              <a:rPr lang="en-US" b="1" u="sng" dirty="0">
                <a:sym typeface="Wingdings" panose="05000000000000000000" pitchFamily="2" charset="2"/>
              </a:rPr>
              <a:t>1 MHz</a:t>
            </a:r>
            <a:r>
              <a:rPr lang="en-US" dirty="0">
                <a:sym typeface="Wingdings" panose="05000000000000000000" pitchFamily="2" charset="2"/>
              </a:rPr>
              <a:t>.       Small BL structures:  </a:t>
            </a:r>
            <a:r>
              <a:rPr lang="en-US" b="1" u="sng" dirty="0">
                <a:sym typeface="Wingdings" panose="05000000000000000000" pitchFamily="2" charset="2"/>
              </a:rPr>
              <a:t>10 MHz</a:t>
            </a:r>
            <a:r>
              <a:rPr lang="en-US" dirty="0">
                <a:sym typeface="Wingdings" panose="05000000000000000000" pitchFamily="2" charset="2"/>
              </a:rPr>
              <a:t>!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D3AF8D-4F8F-42F1-48B0-631C5237F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AAA83-AFD9-48BC-BE4C-3DD0D9246FAC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2" descr="Illustration of Low-Earth Orbit Flight Test of an Inflatable Decelerator (LOFTID).">
            <a:extLst>
              <a:ext uri="{FF2B5EF4-FFF2-40B4-BE49-F238E27FC236}">
                <a16:creationId xmlns:a16="http://schemas.microsoft.com/office/drawing/2014/main" id="{508A7C5B-4123-6194-046B-D60E31E559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98"/>
          <a:stretch/>
        </p:blipFill>
        <p:spPr bwMode="auto">
          <a:xfrm>
            <a:off x="6663384" y="934549"/>
            <a:ext cx="2062335" cy="148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08A088-054A-DD71-FF74-2F02E1A8FE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001617"/>
            <a:ext cx="3347448" cy="28244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8A02B2-1912-6E90-0376-5EDC8F161C2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83" t="2123" r="1633" b="3170"/>
          <a:stretch/>
        </p:blipFill>
        <p:spPr>
          <a:xfrm>
            <a:off x="4060556" y="2917291"/>
            <a:ext cx="3528447" cy="2908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AE8EBD6-3C6F-6F72-579D-11EDEF024B3B}"/>
              </a:ext>
            </a:extLst>
          </p:cNvPr>
          <p:cNvSpPr txBox="1"/>
          <p:nvPr/>
        </p:nvSpPr>
        <p:spPr>
          <a:xfrm>
            <a:off x="1703972" y="4109325"/>
            <a:ext cx="7053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10 mm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A6AD8E-6AF4-E0C0-1194-682FCA70E55A}"/>
              </a:ext>
            </a:extLst>
          </p:cNvPr>
          <p:cNvSpPr txBox="1"/>
          <p:nvPr/>
        </p:nvSpPr>
        <p:spPr>
          <a:xfrm>
            <a:off x="5293078" y="4092073"/>
            <a:ext cx="7053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~100 m/s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E41153-CDCB-ED51-8085-1C6CD61E5644}"/>
              </a:ext>
            </a:extLst>
          </p:cNvPr>
          <p:cNvSpPr txBox="1"/>
          <p:nvPr/>
        </p:nvSpPr>
        <p:spPr>
          <a:xfrm>
            <a:off x="6176997" y="3175626"/>
            <a:ext cx="7803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~1000 m/s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9E26B16-48DA-15E4-89A2-41283859EA23}"/>
              </a:ext>
            </a:extLst>
          </p:cNvPr>
          <p:cNvSpPr txBox="1"/>
          <p:nvPr/>
        </p:nvSpPr>
        <p:spPr>
          <a:xfrm>
            <a:off x="1889653" y="3001617"/>
            <a:ext cx="19194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NO PLIF Flow visualization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7B05511-1961-1CE5-28DC-2E95E8B15376}"/>
              </a:ext>
            </a:extLst>
          </p:cNvPr>
          <p:cNvCxnSpPr/>
          <p:nvPr/>
        </p:nvCxnSpPr>
        <p:spPr>
          <a:xfrm flipV="1">
            <a:off x="1884255" y="4031282"/>
            <a:ext cx="0" cy="12158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194B46E-951D-9D8D-C9BC-55CA21FEF1D8}"/>
              </a:ext>
            </a:extLst>
          </p:cNvPr>
          <p:cNvCxnSpPr/>
          <p:nvPr/>
        </p:nvCxnSpPr>
        <p:spPr>
          <a:xfrm flipV="1">
            <a:off x="2027051" y="4032638"/>
            <a:ext cx="0" cy="12158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3202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26384</TotalTime>
  <Words>1261</Words>
  <Application>Microsoft Office PowerPoint</Application>
  <PresentationFormat>On-screen Show (4:3)</PresentationFormat>
  <Paragraphs>202</Paragraphs>
  <Slides>13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  <vt:variant>
        <vt:lpstr>Custom Shows</vt:lpstr>
      </vt:variant>
      <vt:variant>
        <vt:i4>1</vt:i4>
      </vt:variant>
    </vt:vector>
  </HeadingPairs>
  <TitlesOfParts>
    <vt:vector size="24" baseType="lpstr">
      <vt:lpstr>Arial</vt:lpstr>
      <vt:lpstr>Calibri</vt:lpstr>
      <vt:lpstr>Calibri Light</vt:lpstr>
      <vt:lpstr>helvetica</vt:lpstr>
      <vt:lpstr>helvetica</vt:lpstr>
      <vt:lpstr>Helvetica Neue</vt:lpstr>
      <vt:lpstr>Lucida Sans Unicode</vt:lpstr>
      <vt:lpstr>Symbol</vt:lpstr>
      <vt:lpstr>Times New Roman</vt:lpstr>
      <vt:lpstr>Office Theme</vt:lpstr>
      <vt:lpstr> Advances in Measurements for  High-Speed Flows</vt:lpstr>
      <vt:lpstr>Advances in Measurements for High-Speed Flows </vt:lpstr>
      <vt:lpstr>Example High-Speed Flows @ NASA</vt:lpstr>
      <vt:lpstr>Example High-Speed Flows @ NASA</vt:lpstr>
      <vt:lpstr>Challenges in Predicting High Speed Flows:</vt:lpstr>
      <vt:lpstr>Challenges in Predicting High Speed Flows: </vt:lpstr>
      <vt:lpstr>Challenges in Predicting High Speed Flows: </vt:lpstr>
      <vt:lpstr>Advances in Measurements for High-Speed Flows </vt:lpstr>
      <vt:lpstr>But how fast do these measurements need to be? (Example from Neil Rodrigues, NASA Langley)</vt:lpstr>
      <vt:lpstr>Dr. Naibo Jiang</vt:lpstr>
      <vt:lpstr>Dr. Ellen Yi Chen Mazumdar</vt:lpstr>
      <vt:lpstr>Dr. Timothy Fahringer</vt:lpstr>
      <vt:lpstr>Advances in Measurements for High-Speed Flows </vt:lpstr>
      <vt:lpstr>Custom Show 1</vt:lpstr>
    </vt:vector>
  </TitlesOfParts>
  <Company>HPES ACES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Burns, Ross A. (LARC-D304)[NATIONAL INSTITUTE OF AEROSPACE]</dc:creator>
  <cp:lastModifiedBy>Danehy, Paul M. (LARC-D304)</cp:lastModifiedBy>
  <cp:revision>684</cp:revision>
  <dcterms:created xsi:type="dcterms:W3CDTF">2015-06-01T18:19:23Z</dcterms:created>
  <dcterms:modified xsi:type="dcterms:W3CDTF">2023-07-06T02:22:42Z</dcterms:modified>
</cp:coreProperties>
</file>