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2" r:id="rId2"/>
    <p:sldId id="257" r:id="rId3"/>
    <p:sldId id="279" r:id="rId4"/>
    <p:sldId id="281" r:id="rId5"/>
    <p:sldId id="271" r:id="rId6"/>
    <p:sldId id="280" r:id="rId7"/>
    <p:sldId id="277" r:id="rId8"/>
    <p:sldId id="297" r:id="rId9"/>
    <p:sldId id="284" r:id="rId10"/>
    <p:sldId id="285" r:id="rId11"/>
    <p:sldId id="286" r:id="rId12"/>
    <p:sldId id="287" r:id="rId13"/>
    <p:sldId id="288" r:id="rId14"/>
    <p:sldId id="289" r:id="rId15"/>
    <p:sldId id="300" r:id="rId16"/>
    <p:sldId id="290" r:id="rId17"/>
    <p:sldId id="291" r:id="rId18"/>
    <p:sldId id="309" r:id="rId19"/>
    <p:sldId id="292" r:id="rId20"/>
    <p:sldId id="308" r:id="rId21"/>
    <p:sldId id="293" r:id="rId22"/>
    <p:sldId id="294" r:id="rId23"/>
    <p:sldId id="295" r:id="rId24"/>
    <p:sldId id="307" r:id="rId25"/>
    <p:sldId id="301" r:id="rId26"/>
    <p:sldId id="283" r:id="rId27"/>
    <p:sldId id="305" r:id="rId28"/>
    <p:sldId id="304" r:id="rId29"/>
    <p:sldId id="306" r:id="rId30"/>
    <p:sldId id="298" r:id="rId31"/>
    <p:sldId id="314" r:id="rId32"/>
    <p:sldId id="303" r:id="rId33"/>
    <p:sldId id="299" r:id="rId34"/>
    <p:sldId id="27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78" autoAdjust="0"/>
    <p:restoredTop sz="94727"/>
  </p:normalViewPr>
  <p:slideViewPr>
    <p:cSldViewPr snapToGrid="0">
      <p:cViewPr varScale="1">
        <p:scale>
          <a:sx n="108" d="100"/>
          <a:sy n="108" d="100"/>
        </p:scale>
        <p:origin x="1170" y="10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4B31C-7684-4FFF-9587-B549C52858FD}" type="datetimeFigureOut">
              <a:rPr lang="en-US" smtClean="0"/>
              <a:t>7/6/2023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F59B2-3FE2-4B6A-9CFD-6013DC055A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762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Sweeps 4-5 did not show much at time of testing, had to remove from matrix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81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Focusing on Conditions 1-3 for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34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 large difference in axial force trends, though Mach 4.3 shows a downward shift when off tunnel centerline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05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NF tracks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75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SF coefficient at centerline increases more rapidly as Mach number increases, hard to tell if caused by vortex or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84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lower Mach, RM coefficient is  than when negative when on-centerline. More dispersion of data at lower Mach number. For higher Mach numbers, centerline data tracks off-center data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13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PM coefficient data appears to track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65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lower Mach number, YM coefficient data appears to be more spread apart, but tightens up as Mach number increases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35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 coefficient data tracks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00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Trends in NF coefficient appear to be mirrored as model moves laterally across test section, with a bump in the center at Mach 2.6. Weird things happening at sides around +10 in. Maybe vertical tail is catching sidewall vortex? NF trends are closer together at Mach 2.4, bubble at centerline appears to flatten as Mach number increases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78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Trends in NF coefficient appear to be mirrored as model moves laterally across test section, with a bump in the center at Mach 2.6. Weird things happening at sides around +10 in. Maybe vertical tail is catching sidewall vortex? NF trends are closer together at Mach 2.4, bubble at centerline appears to flatten as Mach number increases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20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Bubble roughly at centerline forms in data at Mach 2.4, but dissipates as Mach number increases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72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Bubble roughly at centerline forms in data at Mach 2.4, but dissipates as Mach number increases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773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RM coefficient trends track each other well. Data crosses at Mach 2.4 near centerline and not at other Mach numbers. Hard to tell if caused by presence of vortex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246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PM coefficient tracks well at all Mach numbers. Some symmetry present as model moves across test section. Not seeing much influence from vortex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17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Large bubble in data at Mach 2.4, right near centerline. Bubble dissipates as Mach number increases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50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Large bubble in data at Mach 2.4, right near centerline. Bubble dissipates as Mach number increases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552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Uncertainty increases for normal force and pitching moment coefficients as model moves off centerline, but data is still within bounds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82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Side force, rolling moment, and yawing moment coefficient uncertainty all increase when off centerline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356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Increase in uncertainty appears to be less compared to Mach 2.6 cases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13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Larger increase for side force, rolling moment, and yawing moment coefficients than for other coefficients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4F59B2-3FE2-4B6A-9CFD-6013DC055A5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24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4CA2B8F-A369-417E-B496-201AA23B7E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3"/>
          <a:stretch/>
        </p:blipFill>
        <p:spPr>
          <a:xfrm>
            <a:off x="-73771" y="0"/>
            <a:ext cx="11867684" cy="6858000"/>
          </a:xfrm>
          <a:prstGeom prst="rect">
            <a:avLst/>
          </a:prstGeom>
        </p:spPr>
      </p:pic>
      <p:pic>
        <p:nvPicPr>
          <p:cNvPr id="8" name="Picture 7" descr="UPWT Logo Black">
            <a:extLst>
              <a:ext uri="{FF2B5EF4-FFF2-40B4-BE49-F238E27FC236}">
                <a16:creationId xmlns:a16="http://schemas.microsoft.com/office/drawing/2014/main" id="{764BA970-4F50-4036-840C-189A3EA33E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8889" y="5439210"/>
            <a:ext cx="2420706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nasa_logo">
            <a:extLst>
              <a:ext uri="{FF2B5EF4-FFF2-40B4-BE49-F238E27FC236}">
                <a16:creationId xmlns:a16="http://schemas.microsoft.com/office/drawing/2014/main" id="{33E99E44-B642-4249-BF88-C5D119EA6A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5224" y="5441515"/>
            <a:ext cx="885826" cy="7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A982A7-CEDF-4C07-9922-04A9016B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980" y="1122363"/>
            <a:ext cx="5943601" cy="2387600"/>
          </a:xfrm>
        </p:spPr>
        <p:txBody>
          <a:bodyPr anchor="b">
            <a:normAutofit/>
          </a:bodyPr>
          <a:lstStyle>
            <a:lvl1pPr algn="ctr"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455D3-3DA9-40C5-85D9-5980DF97F1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8807" y="3602038"/>
            <a:ext cx="5319775" cy="1655762"/>
          </a:xfrm>
        </p:spPr>
        <p:txBody>
          <a:bodyPr/>
          <a:lstStyle>
            <a:lvl1pPr marL="0" indent="0" algn="ctr"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A1D70-7644-40A6-BF8A-DF3E4092D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1F45-51C2-4EEF-917E-F33751ABA71A}" type="datetime1">
              <a:rPr lang="en-US" smtClean="0"/>
              <a:t>7/6/2023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CBE2-89FD-4846-8E98-7FBF87D1B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C124E38-89F3-4BED-9569-1C208A4C36E1}"/>
              </a:ext>
            </a:extLst>
          </p:cNvPr>
          <p:cNvCxnSpPr/>
          <p:nvPr userDrawn="1"/>
        </p:nvCxnSpPr>
        <p:spPr>
          <a:xfrm flipH="1">
            <a:off x="4844473" y="3527512"/>
            <a:ext cx="6949440" cy="0"/>
          </a:xfrm>
          <a:prstGeom prst="line">
            <a:avLst/>
          </a:prstGeom>
          <a:ln w="25400" cmpd="sng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0D2060E-837A-4CA9-86F7-1D0C35E538F0}"/>
              </a:ext>
            </a:extLst>
          </p:cNvPr>
          <p:cNvCxnSpPr/>
          <p:nvPr userDrawn="1"/>
        </p:nvCxnSpPr>
        <p:spPr>
          <a:xfrm flipH="1">
            <a:off x="5027353" y="3575049"/>
            <a:ext cx="6766560" cy="0"/>
          </a:xfrm>
          <a:prstGeom prst="line">
            <a:avLst/>
          </a:prstGeom>
          <a:ln w="25400" cmpd="sng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65BF05F-9FE4-419A-A442-5470CB5BB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4922" y="6512265"/>
            <a:ext cx="2743200" cy="3249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74F8B4-170D-494B-B795-354041255E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601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909B91-BD5C-49E9-92DD-15EB7459E0F4}"/>
              </a:ext>
            </a:extLst>
          </p:cNvPr>
          <p:cNvSpPr/>
          <p:nvPr userDrawn="1"/>
        </p:nvSpPr>
        <p:spPr>
          <a:xfrm>
            <a:off x="0" y="6482283"/>
            <a:ext cx="12192000" cy="384952"/>
          </a:xfrm>
          <a:prstGeom prst="rect">
            <a:avLst/>
          </a:prstGeom>
          <a:gradFill flip="none" rotWithShape="1">
            <a:gsLst>
              <a:gs pos="4000">
                <a:schemeClr val="bg1"/>
              </a:gs>
              <a:gs pos="100000">
                <a:schemeClr val="bg1"/>
              </a:gs>
              <a:gs pos="68000">
                <a:schemeClr val="accent1">
                  <a:lumMod val="75000"/>
                </a:schemeClr>
              </a:gs>
              <a:gs pos="31000">
                <a:schemeClr val="accent1">
                  <a:lumMod val="7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spc="300" dirty="0">
                <a:solidFill>
                  <a:schemeClr val="bg1">
                    <a:lumMod val="95000"/>
                  </a:schemeClr>
                </a:solidFill>
                <a:latin typeface="Bell MT" panose="02020503060305020303" pitchFamily="18" charset="0"/>
              </a:rPr>
              <a:t>Unitary Plan Wind Tunnel | NASA </a:t>
            </a:r>
            <a:r>
              <a:rPr lang="en-US" sz="1400" b="0" spc="300" dirty="0" err="1">
                <a:solidFill>
                  <a:schemeClr val="bg1">
                    <a:lumMod val="95000"/>
                  </a:schemeClr>
                </a:solidFill>
                <a:latin typeface="Bell MT" panose="02020503060305020303" pitchFamily="18" charset="0"/>
              </a:rPr>
              <a:t>LaRC</a:t>
            </a:r>
            <a:r>
              <a:rPr lang="en-US" sz="1400" b="0" spc="300" dirty="0">
                <a:solidFill>
                  <a:schemeClr val="bg1">
                    <a:lumMod val="95000"/>
                  </a:schemeClr>
                </a:solidFill>
                <a:latin typeface="Bell MT" panose="02020503060305020303" pitchFamily="18" charset="0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BF1A09-D950-4EC7-9089-3B99F9FEC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5" y="86118"/>
            <a:ext cx="11135591" cy="84022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78E2B-EF68-4D3C-ADE1-816EBA349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05" y="1089891"/>
            <a:ext cx="11135591" cy="5264727"/>
          </a:xfrm>
        </p:spPr>
        <p:txBody>
          <a:bodyPr/>
          <a:lstStyle>
            <a:lvl1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CD7C1-21E4-427A-83DD-9AA0FA32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4922" y="6512265"/>
            <a:ext cx="2743200" cy="3249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74F8B4-170D-494B-B795-354041255E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UPWT Logo Black">
            <a:extLst>
              <a:ext uri="{FF2B5EF4-FFF2-40B4-BE49-F238E27FC236}">
                <a16:creationId xmlns:a16="http://schemas.microsoft.com/office/drawing/2014/main" id="{369E7A71-3AE2-4C95-9696-4108B3533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78" y="6530937"/>
            <a:ext cx="1188732" cy="2876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AE18A88-6824-40EB-9557-0A5FD49D1D12}"/>
              </a:ext>
            </a:extLst>
          </p:cNvPr>
          <p:cNvCxnSpPr>
            <a:cxnSpLocks/>
          </p:cNvCxnSpPr>
          <p:nvPr userDrawn="1"/>
        </p:nvCxnSpPr>
        <p:spPr>
          <a:xfrm>
            <a:off x="0" y="974992"/>
            <a:ext cx="12192000" cy="0"/>
          </a:xfrm>
          <a:prstGeom prst="line">
            <a:avLst/>
          </a:prstGeom>
          <a:ln w="47625"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5542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909B91-BD5C-49E9-92DD-15EB7459E0F4}"/>
              </a:ext>
            </a:extLst>
          </p:cNvPr>
          <p:cNvSpPr/>
          <p:nvPr userDrawn="1"/>
        </p:nvSpPr>
        <p:spPr>
          <a:xfrm>
            <a:off x="0" y="6482283"/>
            <a:ext cx="12192000" cy="384952"/>
          </a:xfrm>
          <a:prstGeom prst="rect">
            <a:avLst/>
          </a:prstGeom>
          <a:gradFill flip="none" rotWithShape="1">
            <a:gsLst>
              <a:gs pos="4000">
                <a:schemeClr val="bg1"/>
              </a:gs>
              <a:gs pos="100000">
                <a:schemeClr val="bg1"/>
              </a:gs>
              <a:gs pos="68000">
                <a:schemeClr val="accent1">
                  <a:lumMod val="75000"/>
                </a:schemeClr>
              </a:gs>
              <a:gs pos="31000">
                <a:schemeClr val="accent1">
                  <a:lumMod val="7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spc="300" dirty="0">
                <a:solidFill>
                  <a:schemeClr val="bg1">
                    <a:lumMod val="95000"/>
                  </a:schemeClr>
                </a:solidFill>
                <a:latin typeface="Bell MT" panose="02020503060305020303" pitchFamily="18" charset="0"/>
              </a:rPr>
              <a:t>Unitary Plan Wind Tunnel | NASA </a:t>
            </a:r>
            <a:r>
              <a:rPr lang="en-US" sz="1400" b="0" spc="300" dirty="0" err="1">
                <a:solidFill>
                  <a:schemeClr val="bg1">
                    <a:lumMod val="95000"/>
                  </a:schemeClr>
                </a:solidFill>
                <a:latin typeface="Bell MT" panose="02020503060305020303" pitchFamily="18" charset="0"/>
              </a:rPr>
              <a:t>LaRC</a:t>
            </a:r>
            <a:r>
              <a:rPr lang="en-US" sz="1400" b="0" spc="300" dirty="0">
                <a:solidFill>
                  <a:schemeClr val="bg1">
                    <a:lumMod val="95000"/>
                  </a:schemeClr>
                </a:solidFill>
                <a:latin typeface="Bell MT" panose="02020503060305020303" pitchFamily="18" charset="0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BF1A09-D950-4EC7-9089-3B99F9FEC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5" y="86118"/>
            <a:ext cx="11135591" cy="840220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78E2B-EF68-4D3C-ADE1-816EBA349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05" y="1089891"/>
            <a:ext cx="11135591" cy="5264727"/>
          </a:xfrm>
        </p:spPr>
        <p:txBody>
          <a:bodyPr/>
          <a:lstStyle>
            <a:lvl1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CD7C1-21E4-427A-83DD-9AA0FA32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4922" y="6512265"/>
            <a:ext cx="2743200" cy="3249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74F8B4-170D-494B-B795-354041255E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UPWT Logo Black">
            <a:extLst>
              <a:ext uri="{FF2B5EF4-FFF2-40B4-BE49-F238E27FC236}">
                <a16:creationId xmlns:a16="http://schemas.microsoft.com/office/drawing/2014/main" id="{369E7A71-3AE2-4C95-9696-4108B35338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78" y="6530937"/>
            <a:ext cx="1188732" cy="2876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AE18A88-6824-40EB-9557-0A5FD49D1D12}"/>
              </a:ext>
            </a:extLst>
          </p:cNvPr>
          <p:cNvCxnSpPr>
            <a:cxnSpLocks/>
          </p:cNvCxnSpPr>
          <p:nvPr userDrawn="1"/>
        </p:nvCxnSpPr>
        <p:spPr>
          <a:xfrm>
            <a:off x="0" y="974992"/>
            <a:ext cx="12192000" cy="0"/>
          </a:xfrm>
          <a:prstGeom prst="line">
            <a:avLst/>
          </a:prstGeom>
          <a:ln w="47625"/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2700"/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Parallelogram 8">
            <a:extLst>
              <a:ext uri="{FF2B5EF4-FFF2-40B4-BE49-F238E27FC236}">
                <a16:creationId xmlns:a16="http://schemas.microsoft.com/office/drawing/2014/main" id="{562BB10C-3BD5-45F7-8B80-FE01BB2EDFCA}"/>
              </a:ext>
            </a:extLst>
          </p:cNvPr>
          <p:cNvSpPr/>
          <p:nvPr userDrawn="1"/>
        </p:nvSpPr>
        <p:spPr>
          <a:xfrm>
            <a:off x="5475025" y="2168778"/>
            <a:ext cx="3075711" cy="3537527"/>
          </a:xfrm>
          <a:prstGeom prst="parallelogram">
            <a:avLst>
              <a:gd name="adj" fmla="val 38089"/>
            </a:avLst>
          </a:prstGeom>
          <a:blipFill dpi="0" rotWithShape="1">
            <a:blip r:embed="rId3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4114F10D-44FD-4177-94B5-569B3321EF27}"/>
              </a:ext>
            </a:extLst>
          </p:cNvPr>
          <p:cNvSpPr/>
          <p:nvPr userDrawn="1"/>
        </p:nvSpPr>
        <p:spPr>
          <a:xfrm>
            <a:off x="3660168" y="1805211"/>
            <a:ext cx="3075711" cy="3537527"/>
          </a:xfrm>
          <a:prstGeom prst="parallelogram">
            <a:avLst>
              <a:gd name="adj" fmla="val 38089"/>
            </a:avLst>
          </a:prstGeom>
          <a:blipFill dpi="0" rotWithShape="1">
            <a:blip r:embed="rId4">
              <a:alphaModFix amt="15000"/>
            </a:blip>
            <a:srcRect/>
            <a:stretch>
              <a:fillRect/>
            </a:stretch>
          </a:blip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D29F8537-BDEA-40EC-A052-B519189BE776}"/>
              </a:ext>
            </a:extLst>
          </p:cNvPr>
          <p:cNvSpPr/>
          <p:nvPr userDrawn="1"/>
        </p:nvSpPr>
        <p:spPr>
          <a:xfrm>
            <a:off x="1845311" y="1441644"/>
            <a:ext cx="3075711" cy="3537527"/>
          </a:xfrm>
          <a:prstGeom prst="parallelogram">
            <a:avLst>
              <a:gd name="adj" fmla="val 38089"/>
            </a:avLst>
          </a:prstGeom>
          <a:blipFill dpi="0" rotWithShape="1">
            <a:blip r:embed="rId5">
              <a:alphaModFix amt="15000"/>
            </a:blip>
            <a:srcRect/>
            <a:stretch>
              <a:fillRect/>
            </a:stretch>
          </a:blip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AA4614C2-7061-4B5E-B266-D4BA8BB9B728}"/>
              </a:ext>
            </a:extLst>
          </p:cNvPr>
          <p:cNvSpPr/>
          <p:nvPr userDrawn="1"/>
        </p:nvSpPr>
        <p:spPr>
          <a:xfrm>
            <a:off x="30454" y="1078077"/>
            <a:ext cx="3075711" cy="3537527"/>
          </a:xfrm>
          <a:prstGeom prst="parallelogram">
            <a:avLst>
              <a:gd name="adj" fmla="val 38089"/>
            </a:avLst>
          </a:prstGeom>
          <a:blipFill dpi="0" rotWithShape="1">
            <a:blip r:embed="rId6" cstate="hqprint">
              <a:alphaModFix amt="1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D6418767-53B7-41F4-B1D6-9255B38CC954}"/>
              </a:ext>
            </a:extLst>
          </p:cNvPr>
          <p:cNvSpPr/>
          <p:nvPr userDrawn="1"/>
        </p:nvSpPr>
        <p:spPr>
          <a:xfrm>
            <a:off x="7289882" y="2532345"/>
            <a:ext cx="3075711" cy="3537527"/>
          </a:xfrm>
          <a:prstGeom prst="parallelogram">
            <a:avLst>
              <a:gd name="adj" fmla="val 38089"/>
            </a:avLst>
          </a:prstGeom>
          <a:blipFill dpi="0" rotWithShape="1">
            <a:blip r:embed="rId7">
              <a:alphaModFix amt="15000"/>
            </a:blip>
            <a:srcRect/>
            <a:stretch>
              <a:fillRect/>
            </a:stretch>
          </a:blip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FB695AF3-B0BE-4161-81FA-AB15F739AABC}"/>
              </a:ext>
            </a:extLst>
          </p:cNvPr>
          <p:cNvSpPr/>
          <p:nvPr userDrawn="1"/>
        </p:nvSpPr>
        <p:spPr>
          <a:xfrm>
            <a:off x="9104738" y="2895914"/>
            <a:ext cx="3075711" cy="3537527"/>
          </a:xfrm>
          <a:prstGeom prst="parallelogram">
            <a:avLst>
              <a:gd name="adj" fmla="val 38089"/>
            </a:avLst>
          </a:prstGeom>
          <a:blipFill dpi="0" rotWithShape="1">
            <a:blip r:embed="rId8">
              <a:alphaModFix amt="15000"/>
            </a:blip>
            <a:srcRect/>
            <a:stretch>
              <a:fillRect/>
            </a:stretch>
          </a:blip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FA61-D3A7-4F1B-9BDA-0B28168DA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6F421-B378-4F4D-ACBF-08660FF42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9E456-B27D-4B2F-B4AA-AB0EE9357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57962-09C7-4CC0-B9D2-ED8BF055A151}" type="datetime1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EAAC6-5CD1-444D-91C3-8C8ED23A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A0A5D-D511-4C1C-9EEB-399EBD238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32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49F32-C0C9-4B58-A3D8-358C3A579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BD5ED-31A7-4A24-8A5E-EB1C6341A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E6A55E-7552-439D-B5AB-7A3B6340D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321608-FB81-4051-8B18-06ED174D6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146FD-EC38-4E20-B32D-2502AF77FF48}" type="datetime1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537FC-4C31-44D7-BE31-95D2D8519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CFE7EC-2CA4-4107-9138-A50E21CC9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63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4C3A5-7934-4A47-9D57-04EC53DDF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9EE2E-6B91-4CBF-8226-76F6034A1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E1D7B-5EB1-405B-849E-6A21799C62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8A352-6669-46F7-8A4D-476E16C9A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E2B0C0-C9BD-4461-B443-FB5D7D8E7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BD2134-DB1B-4871-92A3-9B8E5B791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CD7C4-4AF7-49F3-847C-705FC4C30CC0}" type="datetime1">
              <a:rPr lang="en-US" smtClean="0"/>
              <a:t>7/6/2023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7EFD13-2896-4D64-A850-E812FE89E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23A71C-0C13-45B6-AB8B-873228A3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37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04CA5-E3F8-4BA5-9E6C-CC50D1BE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6EB00B-0267-4B3C-ABD4-BFEBC55E7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3944-3506-4C59-8E18-FCFE20D1E934}" type="datetime1">
              <a:rPr lang="en-US" smtClean="0"/>
              <a:t>7/6/2023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E3453-CB4B-43A7-815F-05637F82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52E53A-4FB4-4962-83E0-040FC7C0F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76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EFD957-9C9E-4957-A134-FCA65B667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6495-60AB-482A-935E-F5571F3A165E}" type="datetime1">
              <a:rPr lang="en-US" smtClean="0"/>
              <a:t>7/6/2023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D21754-6821-4703-A7C7-C1830E212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08E6C-1B44-449F-8F61-E46E5087E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10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C56DE-F72F-4F00-84C3-677A39956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5BA09-1ACC-43FE-A98B-F67CD1C67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16F5E-51B1-49DE-997B-2DD673172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5F1B87-842A-4B26-AC0F-29B632BBD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DC6A6-4679-4CA0-ACBA-DC37B6394FE5}" type="datetime1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A0CA17-C8D4-471C-B34B-5BB1D5346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5A4924-70D8-4C14-931D-B211A1D16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06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47D2-0D39-4115-BE6D-FDEC6FDE6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A40576-C0C7-478B-AF55-1F7E28BCB4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B3CA9-5C58-45E7-AB26-6FAA581685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D0D05-41F2-4523-B716-7F63BDE1D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8993-626D-429F-BE27-658DF33F480F}" type="datetime1">
              <a:rPr lang="en-US" smtClean="0"/>
              <a:t>7/6/2023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5AFBCD-9884-4028-969C-0E9488BA5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2F35F8-46C3-4AA4-A15B-6C8B1940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63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36B9E-727C-4868-A3BF-AC918CB14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0AB4E5-C64D-42AA-A145-D006E7E9A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CE89D-3E0B-48C1-9A12-EB076311E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CF27-E296-473E-A698-1D7C829B60F7}" type="datetime1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F2AC9-31EC-406B-BB72-D6BAAC7EA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9C8FE-4D60-4DB1-9C94-AB868781D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580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C509F8-940A-4DEA-BB2C-5E497A71AF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93F7F8-6165-4C58-81A4-19B32D2BD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0CF81-A173-4D82-BD2E-513837D0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01185-8A0A-4F7B-BA1B-26959E664829}" type="datetime1">
              <a:rPr lang="en-US" smtClean="0"/>
              <a:t>7/6/2023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DE5AA-3142-4F84-A175-84A90279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3ED5-3D32-4601-A78F-5FD1069AA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3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F6084E-9F93-4B05-89B3-788F7D033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C3D28-9C1F-4B51-9A27-95902C5FE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38349"/>
            <a:ext cx="10515600" cy="48386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4FBE0-B821-4B1C-A905-0A06218AB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83226-60EF-4AAD-9136-97E76C1AE8C8}" type="datetime1">
              <a:rPr lang="en-US" smtClean="0"/>
              <a:t>7/6/2023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08381-B5FB-4EC3-87F2-05A1C15BE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1564C-BEA0-48AA-AED8-AE7FCF57B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C74F8B4-170D-494B-B795-354041255E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35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80B4C-48C5-4ECC-AFCF-FA378FDB60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/>
              <a:t>UPWT Check Standard Model Vortex Characterization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FA5FB-33D8-45F9-AFB4-80DDCBA56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6525"/>
            <a:ext cx="2743200" cy="365125"/>
          </a:xfrm>
        </p:spPr>
        <p:txBody>
          <a:bodyPr/>
          <a:lstStyle/>
          <a:p>
            <a:fld id="{4C74F8B4-170D-494B-B795-354041255EA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45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A93D8-D1AE-4A68-BE7D-0D9E37B8F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91EA5-56DA-43BB-B17B-84DBBBB7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t>2</a:t>
            </a:fld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CCBA7D-6BB4-44CD-A786-8B07D72854B0}"/>
              </a:ext>
            </a:extLst>
          </p:cNvPr>
          <p:cNvSpPr/>
          <p:nvPr/>
        </p:nvSpPr>
        <p:spPr>
          <a:xfrm>
            <a:off x="172752" y="1162511"/>
            <a:ext cx="6901867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161" indent="-107161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Centerline vortex caused by presence of nozzle block T-rail discovered during CFD studies of UPWT in 2019</a:t>
            </a:r>
          </a:p>
          <a:p>
            <a:pPr marL="107161" indent="-107161">
              <a:spcBef>
                <a:spcPts val="225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161" indent="-107161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Asymmetric flap loading occurred during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CobraMRV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Control Surface Effectiveness test in 2020 while model was at 0° beta with symmetric flap deflection angles</a:t>
            </a:r>
          </a:p>
          <a:p>
            <a:pPr marL="742950" lvl="1" indent="-285750">
              <a:spcBef>
                <a:spcPts val="225"/>
              </a:spcBef>
              <a:buFont typeface="Courier New" panose="02070309020205020404" pitchFamily="49" charset="0"/>
              <a:buChar char="o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Asymmetric loading was believed to be caused by presence of vortex following additional CFD and flap check loads</a:t>
            </a:r>
          </a:p>
          <a:p>
            <a:pPr marL="742950" lvl="1" indent="-285750">
              <a:spcBef>
                <a:spcPts val="225"/>
              </a:spcBef>
              <a:buFont typeface="Courier New" panose="02070309020205020404" pitchFamily="49" charset="0"/>
              <a:buChar char="o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225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an internal balance be able to detect the presence of the vortex as well?</a:t>
            </a:r>
          </a:p>
          <a:p>
            <a:pPr>
              <a:spcBef>
                <a:spcPts val="225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D221DD-BC12-4E29-BB7D-71CEC720DB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52" b="2874"/>
          <a:stretch/>
        </p:blipFill>
        <p:spPr>
          <a:xfrm>
            <a:off x="7170605" y="1157612"/>
            <a:ext cx="4851091" cy="19714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DC38FE-91A4-4566-ADB2-BDAA1E6644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61" r="2348"/>
          <a:stretch/>
        </p:blipFill>
        <p:spPr>
          <a:xfrm>
            <a:off x="7442889" y="3227524"/>
            <a:ext cx="3831915" cy="2986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738959-309F-4BF0-973D-F440ADF8D0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55" t="1804" r="4595" b="-1"/>
          <a:stretch/>
        </p:blipFill>
        <p:spPr>
          <a:xfrm>
            <a:off x="441702" y="3879948"/>
            <a:ext cx="2613230" cy="25973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52D1B0-DB9E-47AB-98A2-FA426A4D2C2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499" t="7780" r="6691"/>
          <a:stretch/>
        </p:blipFill>
        <p:spPr>
          <a:xfrm>
            <a:off x="3905572" y="3879947"/>
            <a:ext cx="2712203" cy="239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8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E9618-6F93-4F8D-943A-A7E5D0177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39173-83AC-442F-B862-2C9D38269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Devised an experiment using the UPWT Check Standard Model (CSM) to characterize centerline vortex using an internal balance</a:t>
            </a:r>
          </a:p>
          <a:p>
            <a:r>
              <a:rPr lang="en-US" dirty="0"/>
              <a:t>Move model to different locations within the test section to see changes in balance force and moment coefficients as model passes into and out of vortex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 </a:t>
            </a:r>
            <a:r>
              <a:rPr lang="en-US" dirty="0"/>
              <a:t>changes in balance loads to force/moment coefficient uncertainty from previous CSM tests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r>
              <a:rPr lang="en-US" dirty="0"/>
              <a:t>usual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/>
              <a:t>CSM flow conditions along with flow conditions from CFD study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AF2566-A59F-4E94-8400-C484D6693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60630-FC5D-47CA-80E1-513BA2007F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87" y="3496300"/>
            <a:ext cx="4170228" cy="27801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B3147F-D635-4AE9-B462-931102B79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510" y="3500569"/>
            <a:ext cx="4491884" cy="27758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868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476E0-8BD5-4387-B0A2-3E9BF654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Matrix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24347-95A5-4C15-B0FF-91566847F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9D53764-EFAA-429F-984D-17BC5B085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732743"/>
              </p:ext>
            </p:extLst>
          </p:nvPr>
        </p:nvGraphicFramePr>
        <p:xfrm>
          <a:off x="185736" y="1462616"/>
          <a:ext cx="1182053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106">
                  <a:extLst>
                    <a:ext uri="{9D8B030D-6E8A-4147-A177-3AD203B41FA5}">
                      <a16:colId xmlns:a16="http://schemas.microsoft.com/office/drawing/2014/main" val="3817648166"/>
                    </a:ext>
                  </a:extLst>
                </a:gridCol>
                <a:gridCol w="2364106">
                  <a:extLst>
                    <a:ext uri="{9D8B030D-6E8A-4147-A177-3AD203B41FA5}">
                      <a16:colId xmlns:a16="http://schemas.microsoft.com/office/drawing/2014/main" val="1085327172"/>
                    </a:ext>
                  </a:extLst>
                </a:gridCol>
                <a:gridCol w="2364106">
                  <a:extLst>
                    <a:ext uri="{9D8B030D-6E8A-4147-A177-3AD203B41FA5}">
                      <a16:colId xmlns:a16="http://schemas.microsoft.com/office/drawing/2014/main" val="4041477844"/>
                    </a:ext>
                  </a:extLst>
                </a:gridCol>
                <a:gridCol w="2364106">
                  <a:extLst>
                    <a:ext uri="{9D8B030D-6E8A-4147-A177-3AD203B41FA5}">
                      <a16:colId xmlns:a16="http://schemas.microsoft.com/office/drawing/2014/main" val="4245507363"/>
                    </a:ext>
                  </a:extLst>
                </a:gridCol>
                <a:gridCol w="2364106">
                  <a:extLst>
                    <a:ext uri="{9D8B030D-6E8A-4147-A177-3AD203B41FA5}">
                      <a16:colId xmlns:a16="http://schemas.microsoft.com/office/drawing/2014/main" val="2714664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Nose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1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sweep from -3° to 6°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centered in test section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83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*2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sweep from -3° to 6°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+2°, +4°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centered in test section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75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sweep from -3° to 6°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±6 in.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65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-3° to +3°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90°, 270°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centered in test section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53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-3° to +3°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90°, 270°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off center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74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90°, 270°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-10 in. to +10 in.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07017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3F6C883-D43E-407D-B7C4-391B49D70B18}"/>
              </a:ext>
            </a:extLst>
          </p:cNvPr>
          <p:cNvSpPr txBox="1"/>
          <p:nvPr/>
        </p:nvSpPr>
        <p:spPr>
          <a:xfrm>
            <a:off x="185736" y="4731382"/>
            <a:ext cx="3625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*CFD comparison sweeps</a:t>
            </a:r>
          </a:p>
          <a:p>
            <a:endParaRPr lang="en-US" dirty="0"/>
          </a:p>
          <a:p>
            <a:r>
              <a:rPr lang="en-US" dirty="0"/>
              <a:t>Primarily focused on sweeps 1-3, 6</a:t>
            </a:r>
          </a:p>
        </p:txBody>
      </p:sp>
    </p:spTree>
    <p:extLst>
      <p:ext uri="{BB962C8B-B14F-4D97-AF65-F5344CB8AC3E}">
        <p14:creationId xmlns:p14="http://schemas.microsoft.com/office/powerpoint/2010/main" val="2680241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79AE5-ABFB-4B5B-9279-D59C8D61E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System Motion for Model Attitude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CA268-4EAA-4667-857D-5F2D51D14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73309A-6C22-4802-A18B-58422D235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960" y="1333262"/>
            <a:ext cx="6195774" cy="4834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D2DBA2-0E39-4920-8C41-7825A8E3A7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3" y="4691109"/>
            <a:ext cx="5930346" cy="7949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C7D1BC-B612-41CA-B587-F1EFF2B59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83" y="1252980"/>
            <a:ext cx="5623735" cy="19183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235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701F7-7E28-425E-B293-0561E4614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Conditions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4ABF5F5-F7B2-4E79-AA5F-606CA8285C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603151"/>
              </p:ext>
            </p:extLst>
          </p:nvPr>
        </p:nvGraphicFramePr>
        <p:xfrm>
          <a:off x="528204" y="1398588"/>
          <a:ext cx="11135591" cy="3075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3065">
                  <a:extLst>
                    <a:ext uri="{9D8B030D-6E8A-4147-A177-3AD203B41FA5}">
                      <a16:colId xmlns:a16="http://schemas.microsoft.com/office/drawing/2014/main" val="962030543"/>
                    </a:ext>
                  </a:extLst>
                </a:gridCol>
                <a:gridCol w="1228669">
                  <a:extLst>
                    <a:ext uri="{9D8B030D-6E8A-4147-A177-3AD203B41FA5}">
                      <a16:colId xmlns:a16="http://schemas.microsoft.com/office/drawing/2014/main" val="1288887101"/>
                    </a:ext>
                  </a:extLst>
                </a:gridCol>
                <a:gridCol w="1505116">
                  <a:extLst>
                    <a:ext uri="{9D8B030D-6E8A-4147-A177-3AD203B41FA5}">
                      <a16:colId xmlns:a16="http://schemas.microsoft.com/office/drawing/2014/main" val="2410937919"/>
                    </a:ext>
                  </a:extLst>
                </a:gridCol>
                <a:gridCol w="1130048">
                  <a:extLst>
                    <a:ext uri="{9D8B030D-6E8A-4147-A177-3AD203B41FA5}">
                      <a16:colId xmlns:a16="http://schemas.microsoft.com/office/drawing/2014/main" val="1514767221"/>
                    </a:ext>
                  </a:extLst>
                </a:gridCol>
                <a:gridCol w="1317583">
                  <a:extLst>
                    <a:ext uri="{9D8B030D-6E8A-4147-A177-3AD203B41FA5}">
                      <a16:colId xmlns:a16="http://schemas.microsoft.com/office/drawing/2014/main" val="763210068"/>
                    </a:ext>
                  </a:extLst>
                </a:gridCol>
                <a:gridCol w="1505116">
                  <a:extLst>
                    <a:ext uri="{9D8B030D-6E8A-4147-A177-3AD203B41FA5}">
                      <a16:colId xmlns:a16="http://schemas.microsoft.com/office/drawing/2014/main" val="3766915943"/>
                    </a:ext>
                  </a:extLst>
                </a:gridCol>
                <a:gridCol w="1357997">
                  <a:extLst>
                    <a:ext uri="{9D8B030D-6E8A-4147-A177-3AD203B41FA5}">
                      <a16:colId xmlns:a16="http://schemas.microsoft.com/office/drawing/2014/main" val="4055320713"/>
                    </a:ext>
                  </a:extLst>
                </a:gridCol>
                <a:gridCol w="1357997">
                  <a:extLst>
                    <a:ext uri="{9D8B030D-6E8A-4147-A177-3AD203B41FA5}">
                      <a16:colId xmlns:a16="http://schemas.microsoft.com/office/drawing/2014/main" val="3311522038"/>
                    </a:ext>
                  </a:extLst>
                </a:gridCol>
              </a:tblGrid>
              <a:tr h="4527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Condition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Mach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Ho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(</a:t>
                      </a:r>
                      <a:r>
                        <a:rPr lang="en-US" sz="1600" b="1" dirty="0" err="1">
                          <a:effectLst/>
                        </a:rPr>
                        <a:t>psf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To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(°F)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Re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(1x10</a:t>
                      </a:r>
                      <a:r>
                        <a:rPr lang="en-US" sz="1600" b="1" baseline="30000" dirty="0">
                          <a:effectLst/>
                        </a:rPr>
                        <a:t>6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Q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(</a:t>
                      </a:r>
                      <a:r>
                        <a:rPr lang="en-US" sz="1600" b="1" dirty="0" err="1">
                          <a:effectLst/>
                        </a:rPr>
                        <a:t>psf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</a:t>
                      </a:r>
                      <a:r>
                        <a:rPr lang="en-US" sz="1600" b="1" dirty="0">
                          <a:effectLst/>
                          <a:sym typeface="Symbol" panose="05050102010706020507" pitchFamily="18" charset="2"/>
                        </a:rPr>
                        <a:t></a:t>
                      </a:r>
                      <a:endParaRPr lang="en-US" sz="1600" b="1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(</a:t>
                      </a:r>
                      <a:r>
                        <a:rPr lang="en-US" sz="1600" b="1" dirty="0" err="1">
                          <a:effectLst/>
                        </a:rPr>
                        <a:t>psf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Dewpt</a:t>
                      </a:r>
                      <a:endParaRPr lang="en-US" sz="1600" b="1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(°F)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5924990"/>
                  </a:ext>
                </a:extLst>
              </a:tr>
              <a:tr h="3696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2.60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1686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399.7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84.48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-24.9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260237"/>
                  </a:ext>
                </a:extLst>
              </a:tr>
              <a:tr h="3696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3.40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2737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335.0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41.39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-16.4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308456"/>
                  </a:ext>
                </a:extLst>
              </a:tr>
              <a:tr h="3696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4.30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4261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245.4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18.96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-7.5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983636"/>
                  </a:ext>
                </a:extLst>
              </a:tr>
              <a:tr h="3696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2.60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3371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125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4.00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799.5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169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-12.2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8282212"/>
                  </a:ext>
                </a:extLst>
              </a:tr>
              <a:tr h="3696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3.40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5474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4.00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669.9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82.8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-2.4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4403062"/>
                  </a:ext>
                </a:extLst>
              </a:tr>
              <a:tr h="3696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4.30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8521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4.00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490.7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37.9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6.2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61601846"/>
                  </a:ext>
                </a:extLst>
              </a:tr>
              <a:tr h="3696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2.399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2280.5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3.00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629.20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156.13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-18.7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503697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88F4C-65D0-4611-9F87-776E49577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45062-6F57-4BB8-B869-43E2B184BAB7}"/>
              </a:ext>
            </a:extLst>
          </p:cNvPr>
          <p:cNvSpPr txBox="1"/>
          <p:nvPr/>
        </p:nvSpPr>
        <p:spPr>
          <a:xfrm>
            <a:off x="528204" y="4754265"/>
            <a:ext cx="68346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Conditions 1-6 are the usual CSM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Condition 7 is one of the conditions from the previous CFD studies</a:t>
            </a:r>
          </a:p>
          <a:p>
            <a:endParaRPr lang="en-US" dirty="0"/>
          </a:p>
          <a:p>
            <a:r>
              <a:rPr lang="en-US" dirty="0"/>
              <a:t>Focusing on conditions 1–3 for presentation</a:t>
            </a:r>
          </a:p>
        </p:txBody>
      </p:sp>
    </p:spTree>
    <p:extLst>
      <p:ext uri="{BB962C8B-B14F-4D97-AF65-F5344CB8AC3E}">
        <p14:creationId xmlns:p14="http://schemas.microsoft.com/office/powerpoint/2010/main" val="3368828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69C57-1F80-42B0-9C6B-B59F18DF1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5" y="86118"/>
            <a:ext cx="4405745" cy="840220"/>
          </a:xfrm>
        </p:spPr>
        <p:txBody>
          <a:bodyPr/>
          <a:lstStyle/>
          <a:p>
            <a:r>
              <a:rPr lang="en-US" dirty="0"/>
              <a:t>Instrumentation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E3DF3-E884-4D80-B136-34DDEC049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05" y="1089891"/>
            <a:ext cx="11135591" cy="521565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UT59A internal balance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7 x 5-psia </a:t>
            </a:r>
            <a:r>
              <a:rPr lang="en-US" dirty="0" err="1"/>
              <a:t>Druck</a:t>
            </a:r>
            <a:r>
              <a:rPr lang="en-US" dirty="0"/>
              <a:t> transducers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4 base pressure measurements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2 cavity pressure measurements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1 tunnel static pressure measurement</a:t>
            </a:r>
          </a:p>
          <a:p>
            <a:endParaRPr lang="en-US" dirty="0"/>
          </a:p>
          <a:p>
            <a:r>
              <a:rPr lang="en-US" dirty="0"/>
              <a:t>Pitch mechanism Q-flex accelerometer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A978D-5D0A-49C7-9F19-7E4C41BD6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4BFA4F2-2697-4CDA-96F9-6EE0EAF34E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211769"/>
              </p:ext>
            </p:extLst>
          </p:nvPr>
        </p:nvGraphicFramePr>
        <p:xfrm>
          <a:off x="1250950" y="1491191"/>
          <a:ext cx="7683501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1167">
                  <a:extLst>
                    <a:ext uri="{9D8B030D-6E8A-4147-A177-3AD203B41FA5}">
                      <a16:colId xmlns:a16="http://schemas.microsoft.com/office/drawing/2014/main" val="1035035474"/>
                    </a:ext>
                  </a:extLst>
                </a:gridCol>
                <a:gridCol w="2561167">
                  <a:extLst>
                    <a:ext uri="{9D8B030D-6E8A-4147-A177-3AD203B41FA5}">
                      <a16:colId xmlns:a16="http://schemas.microsoft.com/office/drawing/2014/main" val="1758310375"/>
                    </a:ext>
                  </a:extLst>
                </a:gridCol>
                <a:gridCol w="2561167">
                  <a:extLst>
                    <a:ext uri="{9D8B030D-6E8A-4147-A177-3AD203B41FA5}">
                      <a16:colId xmlns:a16="http://schemas.microsoft.com/office/drawing/2014/main" val="4267285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Sensitivity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87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400 lbs.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310.9537 (lb./mv/V)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86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Axial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 lbs.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36.9301 (lb./mv/V)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1200 in-lbs.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721.9365 (in-lb./mv/V)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17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 in-lbs.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191.502 (in-lb./mv/V)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38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300 in-lbs.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204.0489 (in-lb./mv/V)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84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 lbs.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102.2324 (lb./mv/V)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466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764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Pitch Sweep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46837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C74F8B4-170D-494B-B795-354041255EA9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005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 Coefficient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D61B1F-B1ED-AA3E-969C-FD7DDF31E5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32" t="2370" r="8665" b="4898"/>
          <a:stretch/>
        </p:blipFill>
        <p:spPr>
          <a:xfrm>
            <a:off x="622133" y="1124396"/>
            <a:ext cx="4871155" cy="27484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EAFA0C-37A7-C316-6CDE-D433EB71C41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63" t="2370" r="8664" b="4898"/>
          <a:stretch/>
        </p:blipFill>
        <p:spPr>
          <a:xfrm>
            <a:off x="3733096" y="3755138"/>
            <a:ext cx="4725807" cy="26642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6219AF-2164-B149-73D0-EA1417BEC2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63" t="1318" r="8664" b="5034"/>
          <a:stretch/>
        </p:blipFill>
        <p:spPr>
          <a:xfrm>
            <a:off x="6698711" y="1099522"/>
            <a:ext cx="4871155" cy="277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0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5" y="86118"/>
            <a:ext cx="3758569" cy="840220"/>
          </a:xfrm>
        </p:spPr>
        <p:txBody>
          <a:bodyPr/>
          <a:lstStyle/>
          <a:p>
            <a:r>
              <a:rPr lang="en-US" dirty="0"/>
              <a:t>NF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3163A-EAF0-EBC9-446C-B5714AF3D1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68" t="2371" r="8664" b="5034"/>
          <a:stretch/>
        </p:blipFill>
        <p:spPr>
          <a:xfrm>
            <a:off x="912192" y="1118976"/>
            <a:ext cx="4586160" cy="2591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D3DC4E-FC9C-3465-7C98-374A3F239C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70" t="1688" r="8487" b="5033"/>
          <a:stretch/>
        </p:blipFill>
        <p:spPr>
          <a:xfrm>
            <a:off x="3656809" y="3707039"/>
            <a:ext cx="4878383" cy="27673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969D3A2-FFD3-DE8B-0313-28877B0AC0C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807" t="1688" r="8624" b="5033"/>
          <a:stretch/>
        </p:blipFill>
        <p:spPr>
          <a:xfrm>
            <a:off x="6693650" y="1118976"/>
            <a:ext cx="4541535" cy="258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18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SF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AC9CE7-EF4A-AF5D-D82A-E2335F8A61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07" t="2097" r="8664" b="5034"/>
          <a:stretch/>
        </p:blipFill>
        <p:spPr>
          <a:xfrm>
            <a:off x="1148985" y="1058719"/>
            <a:ext cx="4593861" cy="26044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279853-6D6A-3552-4072-C8B3689DDD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07" t="1961" r="8664" b="4624"/>
          <a:stretch/>
        </p:blipFill>
        <p:spPr>
          <a:xfrm>
            <a:off x="3667736" y="3663198"/>
            <a:ext cx="4856528" cy="27695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29DC3E-D9EA-FC1A-C10D-D601D87E0E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24" t="2124" r="8664" b="4900"/>
          <a:stretch/>
        </p:blipFill>
        <p:spPr>
          <a:xfrm>
            <a:off x="6785305" y="1056833"/>
            <a:ext cx="4560848" cy="260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269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RM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7E194F-6BCB-F2FD-22B7-EA333B4F03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39" t="1153" r="8664" b="5170"/>
          <a:stretch/>
        </p:blipFill>
        <p:spPr>
          <a:xfrm>
            <a:off x="711491" y="1090552"/>
            <a:ext cx="4673240" cy="27063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FCEB3C-35A0-5DC3-2AF3-16077C85E0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70" t="2643" r="8664" b="4898"/>
          <a:stretch/>
        </p:blipFill>
        <p:spPr>
          <a:xfrm>
            <a:off x="3712306" y="3703182"/>
            <a:ext cx="4767389" cy="27227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099C15-EAC9-2EBD-D3C5-E893F82F89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08" t="2370" r="8664" b="4898"/>
          <a:stretch/>
        </p:blipFill>
        <p:spPr>
          <a:xfrm>
            <a:off x="6807270" y="1090552"/>
            <a:ext cx="4716861" cy="270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997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5" y="86118"/>
            <a:ext cx="4043795" cy="840220"/>
          </a:xfrm>
        </p:spPr>
        <p:txBody>
          <a:bodyPr>
            <a:normAutofit/>
          </a:bodyPr>
          <a:lstStyle/>
          <a:p>
            <a:r>
              <a:rPr lang="en-US" dirty="0"/>
              <a:t>PM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107B74-2EA2-C76A-0C19-FEC4518671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3" t="2097" r="8692" b="5170"/>
          <a:stretch/>
        </p:blipFill>
        <p:spPr>
          <a:xfrm>
            <a:off x="696288" y="1075305"/>
            <a:ext cx="4515717" cy="25466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F2B6349-3900-802E-8ACD-29788A5147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32" t="2234" r="8555" b="5170"/>
          <a:stretch/>
        </p:blipFill>
        <p:spPr>
          <a:xfrm>
            <a:off x="3584245" y="3621960"/>
            <a:ext cx="5023509" cy="28265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25B32F-33BB-EB17-679B-982E2973A5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32" t="2234" r="8692" b="4897"/>
          <a:stretch/>
        </p:blipFill>
        <p:spPr>
          <a:xfrm>
            <a:off x="6979997" y="1075305"/>
            <a:ext cx="4635760" cy="262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29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YM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A44DAF-F76E-311C-5A5B-A8F12DE097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70" t="1960" r="8664" b="4898"/>
          <a:stretch/>
        </p:blipFill>
        <p:spPr>
          <a:xfrm>
            <a:off x="528205" y="1086308"/>
            <a:ext cx="4858820" cy="27954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1013B3-9F7D-CE65-21A7-F028EC711A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46" t="1824" r="8664" b="5171"/>
          <a:stretch/>
        </p:blipFill>
        <p:spPr>
          <a:xfrm>
            <a:off x="3578225" y="3801135"/>
            <a:ext cx="4628648" cy="26681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A61084-97E7-E960-9EDC-195F93F62F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02" t="2097" r="8664" b="5034"/>
          <a:stretch/>
        </p:blipFill>
        <p:spPr>
          <a:xfrm>
            <a:off x="6804977" y="1086308"/>
            <a:ext cx="4877223" cy="279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+mj-lt"/>
                <a:cs typeface="+mj-cs"/>
              </a:rPr>
              <a:t>Lateral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Sweep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46837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C74F8B4-170D-494B-B795-354041255EA9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147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6" y="86118"/>
            <a:ext cx="3985072" cy="840220"/>
          </a:xfrm>
        </p:spPr>
        <p:txBody>
          <a:bodyPr/>
          <a:lstStyle/>
          <a:p>
            <a:r>
              <a:rPr lang="en-US"/>
              <a:t>AF Coefficient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5B7A23-F057-8B43-ED00-A383BCFA9D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70" t="1855" r="8665" b="3941"/>
          <a:stretch/>
        </p:blipFill>
        <p:spPr>
          <a:xfrm>
            <a:off x="700787" y="1083302"/>
            <a:ext cx="4723973" cy="2712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7B26C8-B482-355D-78F6-976DA7CDE0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38" t="1854" r="8664" b="4078"/>
          <a:stretch/>
        </p:blipFill>
        <p:spPr>
          <a:xfrm>
            <a:off x="3698283" y="3703894"/>
            <a:ext cx="4795434" cy="27515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F683D88-894E-3DAD-4744-05B2651F2B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64" t="1824" r="8487" b="4215"/>
          <a:stretch/>
        </p:blipFill>
        <p:spPr>
          <a:xfrm>
            <a:off x="6665183" y="1102848"/>
            <a:ext cx="4723973" cy="269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400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5" y="86118"/>
            <a:ext cx="3688195" cy="840220"/>
          </a:xfrm>
        </p:spPr>
        <p:txBody>
          <a:bodyPr/>
          <a:lstStyle/>
          <a:p>
            <a:r>
              <a:rPr lang="en-US" dirty="0"/>
              <a:t>NF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10D8C9-101F-81BA-4379-845398DAC6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63" t="2234" r="8624" b="4351"/>
          <a:stretch/>
        </p:blipFill>
        <p:spPr>
          <a:xfrm>
            <a:off x="528205" y="1075267"/>
            <a:ext cx="4808732" cy="272960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4F3D07-5748-2F5F-2D9E-2D267E7A27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63" t="1824" r="8350" b="4078"/>
          <a:stretch/>
        </p:blipFill>
        <p:spPr>
          <a:xfrm>
            <a:off x="3754431" y="3804872"/>
            <a:ext cx="4683137" cy="26688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CC4B98A-50A4-BA40-267B-EF96A2A6B5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32" t="1824" r="8487" b="4215"/>
          <a:stretch/>
        </p:blipFill>
        <p:spPr>
          <a:xfrm>
            <a:off x="6855060" y="1075267"/>
            <a:ext cx="4808733" cy="274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596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3FA955-6DFD-9D00-28C7-799D0B68B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867" y="1062815"/>
            <a:ext cx="9455265" cy="53755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5" y="86118"/>
            <a:ext cx="5786870" cy="840220"/>
          </a:xfrm>
        </p:spPr>
        <p:txBody>
          <a:bodyPr/>
          <a:lstStyle/>
          <a:p>
            <a:r>
              <a:rPr lang="en-US" dirty="0"/>
              <a:t>Vortex Overlay - NF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D93770-892A-6AF1-3CC8-ED2AC2DA52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608" t="13321" r="3336" b="8818"/>
          <a:stretch/>
        </p:blipFill>
        <p:spPr>
          <a:xfrm>
            <a:off x="3004103" y="1580163"/>
            <a:ext cx="5233546" cy="4401188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39927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6" y="86118"/>
            <a:ext cx="3867626" cy="840220"/>
          </a:xfrm>
        </p:spPr>
        <p:txBody>
          <a:bodyPr>
            <a:normAutofit/>
          </a:bodyPr>
          <a:lstStyle/>
          <a:p>
            <a:r>
              <a:rPr lang="en-US" dirty="0"/>
              <a:t>SF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2D4A28-4998-11E5-DBBF-0AB905AD86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70" t="2234" r="8540" b="4214"/>
          <a:stretch/>
        </p:blipFill>
        <p:spPr>
          <a:xfrm>
            <a:off x="528206" y="1089167"/>
            <a:ext cx="4557601" cy="26296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7E77EA-E913-0F9D-FBF6-FB443CC1AA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01" t="1961" r="8540" b="4215"/>
          <a:stretch/>
        </p:blipFill>
        <p:spPr>
          <a:xfrm>
            <a:off x="3679371" y="3671106"/>
            <a:ext cx="4833257" cy="27944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5FEA9F9-5C4D-E066-6A2B-BA90C7F2831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70" t="2097" r="8540" b="4079"/>
          <a:stretch/>
        </p:blipFill>
        <p:spPr>
          <a:xfrm>
            <a:off x="6568016" y="1089167"/>
            <a:ext cx="4557601" cy="263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32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EC1E082-05AE-FFD5-13A9-1DCB9E9B39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70" t="2234" r="8540" b="4214"/>
          <a:stretch/>
        </p:blipFill>
        <p:spPr>
          <a:xfrm>
            <a:off x="1560828" y="1111328"/>
            <a:ext cx="9238123" cy="53302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5" y="86118"/>
            <a:ext cx="6482195" cy="840220"/>
          </a:xfrm>
        </p:spPr>
        <p:txBody>
          <a:bodyPr>
            <a:normAutofit/>
          </a:bodyPr>
          <a:lstStyle/>
          <a:p>
            <a:r>
              <a:rPr lang="en-US" dirty="0"/>
              <a:t>Vortex Overlay - SF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7EBC9-BC31-0D6A-2BBE-5995547B74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610" t="13321" r="3807" b="8818"/>
          <a:stretch/>
        </p:blipFill>
        <p:spPr>
          <a:xfrm>
            <a:off x="2983666" y="1775672"/>
            <a:ext cx="5146647" cy="432033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68114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6" y="86118"/>
            <a:ext cx="3901182" cy="840220"/>
          </a:xfrm>
        </p:spPr>
        <p:txBody>
          <a:bodyPr>
            <a:normAutofit/>
          </a:bodyPr>
          <a:lstStyle/>
          <a:p>
            <a:r>
              <a:rPr lang="en-US" dirty="0"/>
              <a:t>RM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012019-D386-59CC-7138-3992C31DD9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64" t="2234" r="8665" b="3805"/>
          <a:stretch/>
        </p:blipFill>
        <p:spPr>
          <a:xfrm>
            <a:off x="528205" y="1075142"/>
            <a:ext cx="4586971" cy="26555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7487C1-5BBE-C585-F747-09D2CC68DF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70" t="2371" r="8664" b="4487"/>
          <a:stretch/>
        </p:blipFill>
        <p:spPr>
          <a:xfrm>
            <a:off x="3643618" y="3636187"/>
            <a:ext cx="4904763" cy="28218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EBA9A7-7F3E-CED4-2F51-88DE2F47C6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01" t="2098" r="8487" b="4351"/>
          <a:stretch/>
        </p:blipFill>
        <p:spPr>
          <a:xfrm>
            <a:off x="6909667" y="1091889"/>
            <a:ext cx="4611773" cy="265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48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PM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7A4A27-4DBF-2B35-B67E-0C3A7864C2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33" t="1961" r="8664" b="4350"/>
          <a:stretch/>
        </p:blipFill>
        <p:spPr>
          <a:xfrm>
            <a:off x="337865" y="1106340"/>
            <a:ext cx="4585497" cy="26491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8E44BC-B740-BA73-0861-6A0873ED99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839" t="1961" r="8664" b="3806"/>
          <a:stretch/>
        </p:blipFill>
        <p:spPr>
          <a:xfrm>
            <a:off x="3720458" y="3711711"/>
            <a:ext cx="4751083" cy="27678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561249-0152-5D74-7DDB-2E2EFA9151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02" t="1688" r="8664" b="3805"/>
          <a:stretch/>
        </p:blipFill>
        <p:spPr>
          <a:xfrm>
            <a:off x="6711024" y="1045337"/>
            <a:ext cx="4751083" cy="277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77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6" y="86118"/>
            <a:ext cx="3884404" cy="840220"/>
          </a:xfrm>
        </p:spPr>
        <p:txBody>
          <a:bodyPr>
            <a:normAutofit/>
          </a:bodyPr>
          <a:lstStyle/>
          <a:p>
            <a:r>
              <a:rPr lang="en-US" dirty="0"/>
              <a:t>YM Coefficient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7CF8B3-8C9C-CEA8-54CA-089B8DB207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89" t="2234" r="8664" b="4214"/>
          <a:stretch/>
        </p:blipFill>
        <p:spPr>
          <a:xfrm>
            <a:off x="619743" y="1139087"/>
            <a:ext cx="4684976" cy="26913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6EBABB-E925-2AD0-CF91-852CBF7B34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13" t="1961" r="8664" b="3941"/>
          <a:stretch/>
        </p:blipFill>
        <p:spPr>
          <a:xfrm>
            <a:off x="3753513" y="3762553"/>
            <a:ext cx="4684976" cy="26980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0EE371-AEF7-79AD-803C-263AF4E36F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89" t="1825" r="8487" b="4351"/>
          <a:stretch/>
        </p:blipFill>
        <p:spPr>
          <a:xfrm>
            <a:off x="6887283" y="1164200"/>
            <a:ext cx="4596881" cy="264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918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C7D432-8AD6-4203-764A-7EC400F9B1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289" t="2234" r="8664" b="4214"/>
          <a:stretch/>
        </p:blipFill>
        <p:spPr>
          <a:xfrm>
            <a:off x="1373821" y="1087218"/>
            <a:ext cx="9410801" cy="5406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Vortex Overlay – YM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9D23E3-2DFA-25D5-83CC-36AE9152C5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609" t="13321" r="3207" b="8818"/>
          <a:stretch/>
        </p:blipFill>
        <p:spPr>
          <a:xfrm>
            <a:off x="2912483" y="1549241"/>
            <a:ext cx="5212615" cy="4482169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52560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934507-00AA-4235-9DA1-0A24A2617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+mj-lt"/>
                <a:cs typeface="+mj-cs"/>
              </a:rPr>
              <a:t>Uncertainty: Off-Centerline Pitch Sweep Comparisons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04554-6D98-4574-8267-C962969D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46837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C74F8B4-170D-494B-B795-354041255EA9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25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925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297D9-77AA-4900-90C3-F1B390EB1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Mach 2.6 Re</a:t>
            </a:r>
            <a:r>
              <a:rPr lang="en-US" sz="3200" baseline="-25000" dirty="0"/>
              <a:t>∞</a:t>
            </a:r>
            <a:r>
              <a:rPr lang="en-US" sz="3200" dirty="0"/>
              <a:t> 2.0 Million/ft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534C3-886C-4E49-B182-C7D58109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ED21DA-98BE-8860-667F-79660A0094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" t="-425" r="770" b="1852"/>
          <a:stretch/>
        </p:blipFill>
        <p:spPr>
          <a:xfrm>
            <a:off x="174665" y="1508946"/>
            <a:ext cx="5880931" cy="394358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B155B9-7EEE-46BF-E201-C61514B48C22}"/>
              </a:ext>
            </a:extLst>
          </p:cNvPr>
          <p:cNvCxnSpPr>
            <a:cxnSpLocks/>
          </p:cNvCxnSpPr>
          <p:nvPr/>
        </p:nvCxnSpPr>
        <p:spPr>
          <a:xfrm flipH="1">
            <a:off x="6096000" y="983488"/>
            <a:ext cx="1" cy="558592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3EC2ABD-8560-37FB-0B57-0CFD8DD04E36}"/>
              </a:ext>
            </a:extLst>
          </p:cNvPr>
          <p:cNvSpPr txBox="1"/>
          <p:nvPr/>
        </p:nvSpPr>
        <p:spPr>
          <a:xfrm>
            <a:off x="406400" y="5562600"/>
            <a:ext cx="525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 repeated pitch sweeps at tunnel centerline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BBDA92-6C04-A2D6-9557-16F9E289FF19}"/>
              </a:ext>
            </a:extLst>
          </p:cNvPr>
          <p:cNvSpPr txBox="1"/>
          <p:nvPr/>
        </p:nvSpPr>
        <p:spPr>
          <a:xfrm>
            <a:off x="6590000" y="5562600"/>
            <a:ext cx="525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0, +6, -6 in. pitch sweeps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FBE8E-8244-EF04-497F-920E0A2B7F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405" y="1469461"/>
            <a:ext cx="5880931" cy="39190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932CA4-B232-0377-15B8-6C211872849A}"/>
              </a:ext>
            </a:extLst>
          </p:cNvPr>
          <p:cNvSpPr txBox="1"/>
          <p:nvPr/>
        </p:nvSpPr>
        <p:spPr>
          <a:xfrm>
            <a:off x="878894" y="5344812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50B84B-3C32-9960-E2C3-ACDD617DE1BA}"/>
              </a:ext>
            </a:extLst>
          </p:cNvPr>
          <p:cNvSpPr txBox="1"/>
          <p:nvPr/>
        </p:nvSpPr>
        <p:spPr>
          <a:xfrm>
            <a:off x="878894" y="3315905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063E97-0D5F-68FB-C1F8-970997569FE9}"/>
              </a:ext>
            </a:extLst>
          </p:cNvPr>
          <p:cNvSpPr txBox="1"/>
          <p:nvPr/>
        </p:nvSpPr>
        <p:spPr>
          <a:xfrm>
            <a:off x="2871032" y="5344812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3DBF41-5A11-F5B4-E0A8-3032D6120FF9}"/>
              </a:ext>
            </a:extLst>
          </p:cNvPr>
          <p:cNvSpPr txBox="1"/>
          <p:nvPr/>
        </p:nvSpPr>
        <p:spPr>
          <a:xfrm>
            <a:off x="2871032" y="3315905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5188E7-C9D9-6D19-67E1-F5301A45644C}"/>
              </a:ext>
            </a:extLst>
          </p:cNvPr>
          <p:cNvSpPr txBox="1"/>
          <p:nvPr/>
        </p:nvSpPr>
        <p:spPr>
          <a:xfrm>
            <a:off x="4852569" y="3315905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58124-5469-D933-88AE-94144F667926}"/>
              </a:ext>
            </a:extLst>
          </p:cNvPr>
          <p:cNvSpPr txBox="1"/>
          <p:nvPr/>
        </p:nvSpPr>
        <p:spPr>
          <a:xfrm>
            <a:off x="4852569" y="5344812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3EF650-483D-94E0-A29C-2814A2E241CE}"/>
              </a:ext>
            </a:extLst>
          </p:cNvPr>
          <p:cNvSpPr txBox="1"/>
          <p:nvPr/>
        </p:nvSpPr>
        <p:spPr>
          <a:xfrm>
            <a:off x="6920650" y="3265296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B968F9-4EC0-C174-F7BE-B57F140197A9}"/>
              </a:ext>
            </a:extLst>
          </p:cNvPr>
          <p:cNvSpPr txBox="1"/>
          <p:nvPr/>
        </p:nvSpPr>
        <p:spPr>
          <a:xfrm>
            <a:off x="6920650" y="5280817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0F6CC7-A358-7222-5560-7580F7B11BE8}"/>
              </a:ext>
            </a:extLst>
          </p:cNvPr>
          <p:cNvSpPr txBox="1"/>
          <p:nvPr/>
        </p:nvSpPr>
        <p:spPr>
          <a:xfrm>
            <a:off x="8832773" y="5260126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D1390D-6482-1DBC-5010-4177D4F5090E}"/>
              </a:ext>
            </a:extLst>
          </p:cNvPr>
          <p:cNvSpPr txBox="1"/>
          <p:nvPr/>
        </p:nvSpPr>
        <p:spPr>
          <a:xfrm>
            <a:off x="8832773" y="3206125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F6F54D-C7E2-FEAB-8AC3-86B031DED65A}"/>
              </a:ext>
            </a:extLst>
          </p:cNvPr>
          <p:cNvSpPr txBox="1"/>
          <p:nvPr/>
        </p:nvSpPr>
        <p:spPr>
          <a:xfrm>
            <a:off x="10824911" y="5260126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5C5D44-26A8-599A-F44D-EB0AA117E46B}"/>
              </a:ext>
            </a:extLst>
          </p:cNvPr>
          <p:cNvSpPr txBox="1"/>
          <p:nvPr/>
        </p:nvSpPr>
        <p:spPr>
          <a:xfrm>
            <a:off x="10824911" y="3254374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558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297D9-77AA-4900-90C3-F1B390EB1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Mach 2.6 Re</a:t>
            </a:r>
            <a:r>
              <a:rPr lang="en-US" sz="3200" baseline="-25000" dirty="0"/>
              <a:t>∞</a:t>
            </a:r>
            <a:r>
              <a:rPr lang="en-US" sz="3200" dirty="0"/>
              <a:t> 2.0 Million/ft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534C3-886C-4E49-B182-C7D58109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27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B155B9-7EEE-46BF-E201-C61514B48C22}"/>
              </a:ext>
            </a:extLst>
          </p:cNvPr>
          <p:cNvCxnSpPr>
            <a:cxnSpLocks/>
          </p:cNvCxnSpPr>
          <p:nvPr/>
        </p:nvCxnSpPr>
        <p:spPr>
          <a:xfrm flipH="1">
            <a:off x="6096000" y="983488"/>
            <a:ext cx="1" cy="558592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3EC2ABD-8560-37FB-0B57-0CFD8DD04E36}"/>
              </a:ext>
            </a:extLst>
          </p:cNvPr>
          <p:cNvSpPr txBox="1"/>
          <p:nvPr/>
        </p:nvSpPr>
        <p:spPr>
          <a:xfrm>
            <a:off x="406400" y="5562600"/>
            <a:ext cx="525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 repeated pitch sweeps at tunnel centerline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BBDA92-6C04-A2D6-9557-16F9E289FF19}"/>
              </a:ext>
            </a:extLst>
          </p:cNvPr>
          <p:cNvSpPr txBox="1"/>
          <p:nvPr/>
        </p:nvSpPr>
        <p:spPr>
          <a:xfrm>
            <a:off x="6590000" y="5562600"/>
            <a:ext cx="525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0, +6, -6 in. pitch sweeps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C52FD7-41AB-458A-4EA8-DF5740F96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" y="1357552"/>
            <a:ext cx="5948259" cy="39770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32E80F-BF9B-559B-2480-83CA9FD03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742" y="1330427"/>
            <a:ext cx="5948258" cy="4031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00571B-20E4-B4FD-F246-19BDD4FF2495}"/>
              </a:ext>
            </a:extLst>
          </p:cNvPr>
          <p:cNvSpPr txBox="1"/>
          <p:nvPr/>
        </p:nvSpPr>
        <p:spPr>
          <a:xfrm>
            <a:off x="835608" y="5198903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25B005-5E19-A556-247D-6A084F5E8FBC}"/>
              </a:ext>
            </a:extLst>
          </p:cNvPr>
          <p:cNvSpPr txBox="1"/>
          <p:nvPr/>
        </p:nvSpPr>
        <p:spPr>
          <a:xfrm>
            <a:off x="835608" y="3169996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675E4C-D70C-E9E8-B6C8-82915CEB8275}"/>
              </a:ext>
            </a:extLst>
          </p:cNvPr>
          <p:cNvSpPr txBox="1"/>
          <p:nvPr/>
        </p:nvSpPr>
        <p:spPr>
          <a:xfrm>
            <a:off x="2827746" y="5198903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B05A77-AEBA-17A7-1264-C84AD9707B33}"/>
              </a:ext>
            </a:extLst>
          </p:cNvPr>
          <p:cNvSpPr txBox="1"/>
          <p:nvPr/>
        </p:nvSpPr>
        <p:spPr>
          <a:xfrm>
            <a:off x="2827746" y="3169996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58F0ED-3592-3BB6-0936-4E23F9935AF9}"/>
              </a:ext>
            </a:extLst>
          </p:cNvPr>
          <p:cNvSpPr txBox="1"/>
          <p:nvPr/>
        </p:nvSpPr>
        <p:spPr>
          <a:xfrm>
            <a:off x="4809283" y="3169996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661222-1E3E-1B4A-8F53-6A2F00A2A5A9}"/>
              </a:ext>
            </a:extLst>
          </p:cNvPr>
          <p:cNvSpPr txBox="1"/>
          <p:nvPr/>
        </p:nvSpPr>
        <p:spPr>
          <a:xfrm>
            <a:off x="4809283" y="5198903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AFA172-3520-702D-E2B1-05D592E728D7}"/>
              </a:ext>
            </a:extLst>
          </p:cNvPr>
          <p:cNvSpPr txBox="1"/>
          <p:nvPr/>
        </p:nvSpPr>
        <p:spPr>
          <a:xfrm>
            <a:off x="6991682" y="3130625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4BBEA4-D325-0C2E-D725-C55BEE5F9B5C}"/>
              </a:ext>
            </a:extLst>
          </p:cNvPr>
          <p:cNvSpPr txBox="1"/>
          <p:nvPr/>
        </p:nvSpPr>
        <p:spPr>
          <a:xfrm>
            <a:off x="6991682" y="5212434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F01176-B81F-F2DB-25D4-4D8C087054BF}"/>
              </a:ext>
            </a:extLst>
          </p:cNvPr>
          <p:cNvSpPr txBox="1"/>
          <p:nvPr/>
        </p:nvSpPr>
        <p:spPr>
          <a:xfrm>
            <a:off x="8973773" y="5212434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DBBF4B-E028-F846-CE77-0D6CF78E95C6}"/>
              </a:ext>
            </a:extLst>
          </p:cNvPr>
          <p:cNvSpPr txBox="1"/>
          <p:nvPr/>
        </p:nvSpPr>
        <p:spPr>
          <a:xfrm>
            <a:off x="8973773" y="3121747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ECCBB0-030C-CA92-667B-854EEE8EAF77}"/>
              </a:ext>
            </a:extLst>
          </p:cNvPr>
          <p:cNvSpPr txBox="1"/>
          <p:nvPr/>
        </p:nvSpPr>
        <p:spPr>
          <a:xfrm>
            <a:off x="11025723" y="5198903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465B01-43F0-2615-A294-082D3245BBD7}"/>
              </a:ext>
            </a:extLst>
          </p:cNvPr>
          <p:cNvSpPr txBox="1"/>
          <p:nvPr/>
        </p:nvSpPr>
        <p:spPr>
          <a:xfrm>
            <a:off x="11025723" y="3121747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218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297D9-77AA-4900-90C3-F1B390EB1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Mach 3.4 Re</a:t>
            </a:r>
            <a:r>
              <a:rPr lang="en-US" sz="3200" baseline="-25000" dirty="0"/>
              <a:t>∞</a:t>
            </a:r>
            <a:r>
              <a:rPr lang="en-US" sz="3200" dirty="0"/>
              <a:t> 2.0 Million/ft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534C3-886C-4E49-B182-C7D58109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28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B155B9-7EEE-46BF-E201-C61514B48C22}"/>
              </a:ext>
            </a:extLst>
          </p:cNvPr>
          <p:cNvCxnSpPr>
            <a:cxnSpLocks/>
          </p:cNvCxnSpPr>
          <p:nvPr/>
        </p:nvCxnSpPr>
        <p:spPr>
          <a:xfrm flipH="1">
            <a:off x="6096000" y="983488"/>
            <a:ext cx="1" cy="558592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3EC2ABD-8560-37FB-0B57-0CFD8DD04E36}"/>
              </a:ext>
            </a:extLst>
          </p:cNvPr>
          <p:cNvSpPr txBox="1"/>
          <p:nvPr/>
        </p:nvSpPr>
        <p:spPr>
          <a:xfrm>
            <a:off x="406400" y="5562600"/>
            <a:ext cx="525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 repeated pitch sweeps at tunnel centerline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BBDA92-6C04-A2D6-9557-16F9E289FF19}"/>
              </a:ext>
            </a:extLst>
          </p:cNvPr>
          <p:cNvSpPr txBox="1"/>
          <p:nvPr/>
        </p:nvSpPr>
        <p:spPr>
          <a:xfrm>
            <a:off x="6590000" y="5562600"/>
            <a:ext cx="525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0, +6, -6 in. pitch sweeps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BA8B9A-84AA-2C65-99A6-F5B244CE2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1" y="1368624"/>
            <a:ext cx="5927856" cy="3980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929CFF-3E69-12A9-58B8-75AA751CF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350" y="1368624"/>
            <a:ext cx="5938279" cy="39807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4CFE56-34F2-879F-5533-952542F81003}"/>
              </a:ext>
            </a:extLst>
          </p:cNvPr>
          <p:cNvSpPr txBox="1"/>
          <p:nvPr/>
        </p:nvSpPr>
        <p:spPr>
          <a:xfrm>
            <a:off x="879601" y="5191038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A9B079-3016-2E19-5D7D-D12523BF667C}"/>
              </a:ext>
            </a:extLst>
          </p:cNvPr>
          <p:cNvSpPr txBox="1"/>
          <p:nvPr/>
        </p:nvSpPr>
        <p:spPr>
          <a:xfrm>
            <a:off x="879601" y="3162131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36F68-7B7A-1AD2-FAB7-0001C4C59BB9}"/>
              </a:ext>
            </a:extLst>
          </p:cNvPr>
          <p:cNvSpPr txBox="1"/>
          <p:nvPr/>
        </p:nvSpPr>
        <p:spPr>
          <a:xfrm>
            <a:off x="2871739" y="5191038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789B58-C7CC-563E-FE56-941C09D7FFA6}"/>
              </a:ext>
            </a:extLst>
          </p:cNvPr>
          <p:cNvSpPr txBox="1"/>
          <p:nvPr/>
        </p:nvSpPr>
        <p:spPr>
          <a:xfrm>
            <a:off x="2871739" y="3162131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03FAAC-C73B-E2FE-7306-A74FDA8D53A5}"/>
              </a:ext>
            </a:extLst>
          </p:cNvPr>
          <p:cNvSpPr txBox="1"/>
          <p:nvPr/>
        </p:nvSpPr>
        <p:spPr>
          <a:xfrm>
            <a:off x="4853276" y="3162131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8A307A-F7F0-E74C-1BED-3502C17D01EA}"/>
              </a:ext>
            </a:extLst>
          </p:cNvPr>
          <p:cNvSpPr txBox="1"/>
          <p:nvPr/>
        </p:nvSpPr>
        <p:spPr>
          <a:xfrm>
            <a:off x="4853276" y="5191038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CB9442-15D7-BF62-C7AA-01399A1373CB}"/>
              </a:ext>
            </a:extLst>
          </p:cNvPr>
          <p:cNvSpPr txBox="1"/>
          <p:nvPr/>
        </p:nvSpPr>
        <p:spPr>
          <a:xfrm>
            <a:off x="7004372" y="3118763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D27F53-2A56-A320-199F-D5D8EEB87071}"/>
              </a:ext>
            </a:extLst>
          </p:cNvPr>
          <p:cNvSpPr txBox="1"/>
          <p:nvPr/>
        </p:nvSpPr>
        <p:spPr>
          <a:xfrm>
            <a:off x="7022096" y="5193455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627B8E-1696-3114-AB40-1F708CD0D695}"/>
              </a:ext>
            </a:extLst>
          </p:cNvPr>
          <p:cNvSpPr txBox="1"/>
          <p:nvPr/>
        </p:nvSpPr>
        <p:spPr>
          <a:xfrm>
            <a:off x="8934219" y="5172764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8BEBD4-356D-9C2C-008C-B96B6C2DDAE1}"/>
              </a:ext>
            </a:extLst>
          </p:cNvPr>
          <p:cNvSpPr txBox="1"/>
          <p:nvPr/>
        </p:nvSpPr>
        <p:spPr>
          <a:xfrm>
            <a:off x="8934219" y="3118763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F70317-AF59-5419-FF62-330B3C0CCF7A}"/>
              </a:ext>
            </a:extLst>
          </p:cNvPr>
          <p:cNvSpPr txBox="1"/>
          <p:nvPr/>
        </p:nvSpPr>
        <p:spPr>
          <a:xfrm>
            <a:off x="10926357" y="5172764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8D9BAC-B7B8-B208-A0B0-EAAA576D9BC7}"/>
              </a:ext>
            </a:extLst>
          </p:cNvPr>
          <p:cNvSpPr txBox="1"/>
          <p:nvPr/>
        </p:nvSpPr>
        <p:spPr>
          <a:xfrm>
            <a:off x="10926357" y="3167012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25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297D9-77AA-4900-90C3-F1B390EB1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Mach 3.4 Re</a:t>
            </a:r>
            <a:r>
              <a:rPr lang="en-US" sz="3200" baseline="-25000" dirty="0"/>
              <a:t>∞</a:t>
            </a:r>
            <a:r>
              <a:rPr lang="en-US" sz="3200" dirty="0"/>
              <a:t> 2.0 Million/ft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534C3-886C-4E49-B182-C7D58109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29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B155B9-7EEE-46BF-E201-C61514B48C22}"/>
              </a:ext>
            </a:extLst>
          </p:cNvPr>
          <p:cNvCxnSpPr>
            <a:cxnSpLocks/>
          </p:cNvCxnSpPr>
          <p:nvPr/>
        </p:nvCxnSpPr>
        <p:spPr>
          <a:xfrm flipH="1">
            <a:off x="6096000" y="973963"/>
            <a:ext cx="1" cy="558592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3EC2ABD-8560-37FB-0B57-0CFD8DD04E36}"/>
              </a:ext>
            </a:extLst>
          </p:cNvPr>
          <p:cNvSpPr txBox="1"/>
          <p:nvPr/>
        </p:nvSpPr>
        <p:spPr>
          <a:xfrm>
            <a:off x="406400" y="5562600"/>
            <a:ext cx="525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 repeated pitch sweeps at tunnel centerline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BBDA92-6C04-A2D6-9557-16F9E289FF19}"/>
              </a:ext>
            </a:extLst>
          </p:cNvPr>
          <p:cNvSpPr txBox="1"/>
          <p:nvPr/>
        </p:nvSpPr>
        <p:spPr>
          <a:xfrm>
            <a:off x="6590000" y="5562600"/>
            <a:ext cx="525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0, +6, -6 in. pitch sweeps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32D8C7-177E-C2A7-3D3D-693AA9291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06" y="1402491"/>
            <a:ext cx="5836166" cy="39230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E0AF28-05AF-B8CD-3F4B-0EF923D32D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041" y="1402491"/>
            <a:ext cx="5806653" cy="39230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B2ECDC-F692-60E9-3716-D93D85F9D0AE}"/>
              </a:ext>
            </a:extLst>
          </p:cNvPr>
          <p:cNvSpPr txBox="1"/>
          <p:nvPr/>
        </p:nvSpPr>
        <p:spPr>
          <a:xfrm>
            <a:off x="930415" y="5177861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05999-1E43-3457-9E07-E34FE5B3478B}"/>
              </a:ext>
            </a:extLst>
          </p:cNvPr>
          <p:cNvSpPr txBox="1"/>
          <p:nvPr/>
        </p:nvSpPr>
        <p:spPr>
          <a:xfrm>
            <a:off x="930415" y="3146337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98E110-3839-439F-992E-6A9C3DEBB19B}"/>
              </a:ext>
            </a:extLst>
          </p:cNvPr>
          <p:cNvSpPr txBox="1"/>
          <p:nvPr/>
        </p:nvSpPr>
        <p:spPr>
          <a:xfrm>
            <a:off x="2922553" y="5179937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8F94C6-9991-DA43-F3AE-0C9A6A13B9D1}"/>
              </a:ext>
            </a:extLst>
          </p:cNvPr>
          <p:cNvSpPr txBox="1"/>
          <p:nvPr/>
        </p:nvSpPr>
        <p:spPr>
          <a:xfrm>
            <a:off x="2922553" y="3160683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EE9EE-3B11-836F-3A0F-EEB5AF31BB27}"/>
              </a:ext>
            </a:extLst>
          </p:cNvPr>
          <p:cNvSpPr txBox="1"/>
          <p:nvPr/>
        </p:nvSpPr>
        <p:spPr>
          <a:xfrm>
            <a:off x="4914691" y="3160683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2FC03C-CCCA-BAC5-D8CD-B450BB65E79C}"/>
              </a:ext>
            </a:extLst>
          </p:cNvPr>
          <p:cNvSpPr txBox="1"/>
          <p:nvPr/>
        </p:nvSpPr>
        <p:spPr>
          <a:xfrm>
            <a:off x="4914691" y="5180750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537602-7679-72A7-2C43-1EB409D7FEB1}"/>
              </a:ext>
            </a:extLst>
          </p:cNvPr>
          <p:cNvSpPr txBox="1"/>
          <p:nvPr/>
        </p:nvSpPr>
        <p:spPr>
          <a:xfrm>
            <a:off x="6979920" y="3199994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D34BD5-CA4C-4C9C-0606-CC53226BF268}"/>
              </a:ext>
            </a:extLst>
          </p:cNvPr>
          <p:cNvSpPr txBox="1"/>
          <p:nvPr/>
        </p:nvSpPr>
        <p:spPr>
          <a:xfrm>
            <a:off x="6979920" y="5215515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FD8274-F7BD-959A-682C-3CC7328524D0}"/>
              </a:ext>
            </a:extLst>
          </p:cNvPr>
          <p:cNvSpPr txBox="1"/>
          <p:nvPr/>
        </p:nvSpPr>
        <p:spPr>
          <a:xfrm>
            <a:off x="8892043" y="5194824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3693B5-D0BD-FB4E-11E7-B518D8288E12}"/>
              </a:ext>
            </a:extLst>
          </p:cNvPr>
          <p:cNvSpPr txBox="1"/>
          <p:nvPr/>
        </p:nvSpPr>
        <p:spPr>
          <a:xfrm>
            <a:off x="8892043" y="3189072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D15A68-EB30-6A36-087B-5E414E79DF18}"/>
              </a:ext>
            </a:extLst>
          </p:cNvPr>
          <p:cNvSpPr txBox="1"/>
          <p:nvPr/>
        </p:nvSpPr>
        <p:spPr>
          <a:xfrm>
            <a:off x="10884181" y="5194824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AF8D8D-C017-4547-4465-3C2FB97BFCDF}"/>
              </a:ext>
            </a:extLst>
          </p:cNvPr>
          <p:cNvSpPr txBox="1"/>
          <p:nvPr/>
        </p:nvSpPr>
        <p:spPr>
          <a:xfrm>
            <a:off x="10884181" y="3189072"/>
            <a:ext cx="48819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n-US" sz="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(deg) </a:t>
            </a:r>
            <a:endParaRPr lang="en-US" sz="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7022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297D9-77AA-4900-90C3-F1B390EB1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05" y="86118"/>
            <a:ext cx="5567795" cy="840220"/>
          </a:xfrm>
        </p:spPr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FC462-B7B6-4399-B68A-DFDFD0349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AF Coefficient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Pitch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No large differences at each Mach number, though slight drop in axial force when off-centerline at Mach 4.3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Lateral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No large change between sweeps</a:t>
            </a:r>
          </a:p>
          <a:p>
            <a:r>
              <a:rPr lang="en-US" b="1" dirty="0"/>
              <a:t>NF Coefficient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Pitch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No large change between sweeps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Lateral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Trends appear to be mirrored as model moves laterally across test section, with a “bump” occurring near centerline at Mach 2.6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Bump likely caused by presence of vortex at centerline of test section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Bump near tunnel centerline flattens as the Mach number increases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As Mach number increases, the nozzle block moves forward exposing less of the T-rail. This causes the vortex pair to diminish in size and strength</a:t>
            </a:r>
          </a:p>
          <a:p>
            <a:r>
              <a:rPr lang="en-US" b="1" dirty="0"/>
              <a:t>SF Coefficient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Pitch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SF increases more rapidly at centerline as Mach number increases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Possible indication of vortex effecting increase in SF, but tricky to identify cause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Lateral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Bump occurs at centerline for SF data as well which flattens as Mach number increases, indicating reduction in size and strength of vortex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534C3-886C-4E49-B182-C7D58109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9426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297D9-77AA-4900-90C3-F1B390EB1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and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FC462-B7B6-4399-B68A-DFDFD03493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RM Coefficient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Pitch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More dispersion of data at lower Mach numbers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For higher Mach numbers, centerline data tracks off-center data well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Lateral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Likely no influence of vortex</a:t>
            </a:r>
          </a:p>
          <a:p>
            <a:r>
              <a:rPr lang="en-US" b="1" dirty="0"/>
              <a:t>PM Coefficient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Pitch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No large change between sweeps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Lateral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No large change between sweeps</a:t>
            </a:r>
          </a:p>
          <a:p>
            <a:r>
              <a:rPr lang="en-US" b="1" dirty="0"/>
              <a:t>YM Coefficient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Pitch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Data appears to be more spread apart, but tightens up as Mach number increases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Lateral sweeps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Bump occurs at centerline for SF data as well which flattens as Mach number increases, indicating reduction in size and strength of vortex</a:t>
            </a:r>
          </a:p>
          <a:p>
            <a:r>
              <a:rPr lang="en-US" b="1" dirty="0"/>
              <a:t>Uncertainty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Higher uncertainty in data as model moves off centerline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534C3-886C-4E49-B182-C7D581090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612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D5987-D073-C4B2-0254-D55CB355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DE635-C6AD-2E63-79B3-0CEEE6C75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04" y="1232767"/>
            <a:ext cx="11135591" cy="1980696"/>
          </a:xfrm>
        </p:spPr>
        <p:txBody>
          <a:bodyPr/>
          <a:lstStyle/>
          <a:p>
            <a:r>
              <a:rPr lang="en-US" dirty="0"/>
              <a:t>Analyze beta (CFD) sweeps</a:t>
            </a:r>
          </a:p>
          <a:p>
            <a:r>
              <a:rPr lang="en-US" dirty="0"/>
              <a:t>Continue uncertainty analysis for pitch sweeps at Mach 4.3</a:t>
            </a:r>
          </a:p>
          <a:p>
            <a:r>
              <a:rPr lang="en-US" dirty="0"/>
              <a:t>Analyze uncertainty for lateral sweeps at all Mach numbers</a:t>
            </a:r>
          </a:p>
          <a:p>
            <a:r>
              <a:rPr lang="en-US" dirty="0"/>
              <a:t>Plan to add similar sweeps to next check standard test for additional data supporting facility modifications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839CD6-624F-7101-03AE-B994C279C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290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4AE61-0175-3A35-6C04-E35CE5C29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F955D-4A59-4185-3D4B-35753F7F3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04" y="1213716"/>
            <a:ext cx="11135591" cy="1577109"/>
          </a:xfrm>
        </p:spPr>
        <p:txBody>
          <a:bodyPr/>
          <a:lstStyle/>
          <a:p>
            <a:r>
              <a:rPr lang="en-US" dirty="0"/>
              <a:t>Bryan Falman</a:t>
            </a:r>
          </a:p>
          <a:p>
            <a:r>
              <a:rPr lang="en-US" dirty="0"/>
              <a:t>Jim Ross</a:t>
            </a:r>
          </a:p>
          <a:p>
            <a:r>
              <a:rPr lang="en-US" dirty="0"/>
              <a:t>Jose Mondragon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A3932-F469-27AA-02F4-2C097AEEE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4F8B4-170D-494B-B795-354041255EA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0451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580D1-DF7F-410A-8655-FBFC39B4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74F8B4-170D-494B-B795-354041255E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37D20B-28D8-43CE-BF36-9BCBCE530ABB}"/>
              </a:ext>
            </a:extLst>
          </p:cNvPr>
          <p:cNvGrpSpPr/>
          <p:nvPr/>
        </p:nvGrpSpPr>
        <p:grpSpPr>
          <a:xfrm>
            <a:off x="3247808" y="1178820"/>
            <a:ext cx="5943240" cy="4950084"/>
            <a:chOff x="5352833" y="1159770"/>
            <a:chExt cx="5943240" cy="495008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FBFF55C-3585-45DE-97FD-4E902FE88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52833" y="2723669"/>
              <a:ext cx="2539639" cy="3386185"/>
            </a:xfrm>
            <a:prstGeom prst="roundRect">
              <a:avLst/>
            </a:prstGeom>
            <a:ln w="31750">
              <a:solidFill>
                <a:schemeClr val="tx1"/>
              </a:solidFill>
            </a:ln>
          </p:spPr>
        </p:pic>
        <p:sp>
          <p:nvSpPr>
            <p:cNvPr id="6" name="Thought Bubble: Cloud 5">
              <a:extLst>
                <a:ext uri="{FF2B5EF4-FFF2-40B4-BE49-F238E27FC236}">
                  <a16:creationId xmlns:a16="http://schemas.microsoft.com/office/drawing/2014/main" id="{E385E32C-7048-4189-A274-4520FC8B3C68}"/>
                </a:ext>
              </a:extLst>
            </p:cNvPr>
            <p:cNvSpPr/>
            <p:nvPr/>
          </p:nvSpPr>
          <p:spPr>
            <a:xfrm>
              <a:off x="8682182" y="1159770"/>
              <a:ext cx="2613891" cy="2402512"/>
            </a:xfrm>
            <a:prstGeom prst="cloudCallout">
              <a:avLst>
                <a:gd name="adj1" fmla="val -86558"/>
                <a:gd name="adj2" fmla="val 27900"/>
              </a:avLst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Questions?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9594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24404</TotalTime>
  <Words>1682</Words>
  <Application>Microsoft Office PowerPoint</Application>
  <PresentationFormat>Widescreen</PresentationFormat>
  <Paragraphs>369</Paragraphs>
  <Slides>34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Bell MT</vt:lpstr>
      <vt:lpstr>Calibri</vt:lpstr>
      <vt:lpstr>Calibri Light</vt:lpstr>
      <vt:lpstr>Courier New</vt:lpstr>
      <vt:lpstr>Symbol</vt:lpstr>
      <vt:lpstr>Times New Roman</vt:lpstr>
      <vt:lpstr>Wingdings</vt:lpstr>
      <vt:lpstr>Office Theme</vt:lpstr>
      <vt:lpstr>UPWT Check Standard Model Vortex Characterization</vt:lpstr>
      <vt:lpstr>Background</vt:lpstr>
      <vt:lpstr>Objective</vt:lpstr>
      <vt:lpstr>Test Matrix</vt:lpstr>
      <vt:lpstr>Support System Motion for Model Attitude</vt:lpstr>
      <vt:lpstr>Test Conditions</vt:lpstr>
      <vt:lpstr>Instrumentation</vt:lpstr>
      <vt:lpstr>Pitch Sweep Results</vt:lpstr>
      <vt:lpstr>AF Coefficient</vt:lpstr>
      <vt:lpstr>NF Coefficient</vt:lpstr>
      <vt:lpstr>SF Coefficient</vt:lpstr>
      <vt:lpstr>RM Coefficient</vt:lpstr>
      <vt:lpstr>PM Coefficient</vt:lpstr>
      <vt:lpstr>YM Coefficient</vt:lpstr>
      <vt:lpstr>Lateral Sweep Results</vt:lpstr>
      <vt:lpstr>AF Coefficient</vt:lpstr>
      <vt:lpstr>NF Coefficient</vt:lpstr>
      <vt:lpstr>Vortex Overlay - NF</vt:lpstr>
      <vt:lpstr>SF Coefficient</vt:lpstr>
      <vt:lpstr>Vortex Overlay - SF</vt:lpstr>
      <vt:lpstr>RM Coefficient</vt:lpstr>
      <vt:lpstr>PM Coefficient</vt:lpstr>
      <vt:lpstr>YM Coefficient</vt:lpstr>
      <vt:lpstr>Vortex Overlay – YM</vt:lpstr>
      <vt:lpstr>Uncertainty: Off-Centerline Pitch Sweep Comparisons</vt:lpstr>
      <vt:lpstr>Mach 2.6 Re∞ 2.0 Million/ft</vt:lpstr>
      <vt:lpstr>Mach 2.6 Re∞ 2.0 Million/ft</vt:lpstr>
      <vt:lpstr>Mach 3.4 Re∞ 2.0 Million/ft</vt:lpstr>
      <vt:lpstr>Mach 3.4 Re∞ 2.0 Million/ft</vt:lpstr>
      <vt:lpstr>Results and Discussion</vt:lpstr>
      <vt:lpstr>Results and Discussion</vt:lpstr>
      <vt:lpstr>Future Work</vt:lpstr>
      <vt:lpstr>Acknowledgements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Mondragon Gomez, Jose (LARC-D328)[Jacobs Technology, Inc.]</dc:creator>
  <cp:lastModifiedBy>Reed, Matthew A. (LARC-D328)[Jacobs Technology, Inc.]</cp:lastModifiedBy>
  <cp:revision>256</cp:revision>
  <dcterms:created xsi:type="dcterms:W3CDTF">2020-05-18T13:39:40Z</dcterms:created>
  <dcterms:modified xsi:type="dcterms:W3CDTF">2023-07-07T15:10:31Z</dcterms:modified>
</cp:coreProperties>
</file>