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</p:sldMasterIdLst>
  <p:notesMasterIdLst>
    <p:notesMasterId r:id="rId17"/>
  </p:notesMasterIdLst>
  <p:sldIdLst>
    <p:sldId id="258" r:id="rId5"/>
    <p:sldId id="263" r:id="rId6"/>
    <p:sldId id="1003" r:id="rId7"/>
    <p:sldId id="1004" r:id="rId8"/>
    <p:sldId id="1011" r:id="rId9"/>
    <p:sldId id="1005" r:id="rId10"/>
    <p:sldId id="1008" r:id="rId11"/>
    <p:sldId id="1015" r:id="rId12"/>
    <p:sldId id="1012" r:id="rId13"/>
    <p:sldId id="266" r:id="rId14"/>
    <p:sldId id="261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pen, Judith T. (GSFC-6740)" initials="KJT(6" lastIdx="5" clrIdx="0">
    <p:extLst>
      <p:ext uri="{19B8F6BF-5375-455C-9EA6-DF929625EA0E}">
        <p15:presenceInfo xmlns:p15="http://schemas.microsoft.com/office/powerpoint/2012/main" userId="S::jkarpen@ndc.nasa.gov::1e81c5a7-1911-40e0-908d-b2ee9e2d0a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  <a:srgbClr val="F7E770"/>
    <a:srgbClr val="AFD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08" autoAdjust="0"/>
    <p:restoredTop sz="84739" autoAdjust="0"/>
  </p:normalViewPr>
  <p:slideViewPr>
    <p:cSldViewPr snapToGrid="0">
      <p:cViewPr varScale="1">
        <p:scale>
          <a:sx n="109" d="100"/>
          <a:sy n="109" d="100"/>
        </p:scale>
        <p:origin x="784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15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8DED6-1AAC-4BD9-997C-2380280C287E}" type="datetimeFigureOut">
              <a:rPr lang="en-US" smtClean="0"/>
              <a:t>7/5/23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FE21-19ED-4A0B-AAED-94BAFB6B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91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0FE21-19ED-4A0B-AAED-94BAFB6B4A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50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47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17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58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826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040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47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9790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E4ACE0-EFA1-D323-C5BF-D7BB17DE7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4FE613-1220-884D-8B34-EFFC2B2696BB}" type="slidenum">
              <a:rPr lang="en-US" altLang="en-US" smtClean="0"/>
              <a:pPr>
                <a:defRPr/>
              </a:pPr>
              <a:t>‹#›</a:t>
            </a:fld>
            <a:endParaRPr lang="en-US" altLang="en-US" dirty="0">
              <a:solidFill>
                <a:srgbClr val="0C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81361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AD9055-3300-9D72-ADDE-AC4B8370E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4FE613-1220-884D-8B34-EFFC2B2696BB}" type="slidenum">
              <a:rPr lang="en-US" altLang="en-US" smtClean="0"/>
              <a:pPr>
                <a:defRPr/>
              </a:pPr>
              <a:t>‹#›</a:t>
            </a:fld>
            <a:endParaRPr lang="en-US" altLang="en-US" dirty="0">
              <a:solidFill>
                <a:srgbClr val="0C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6348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6388B8F-3583-8594-3F1F-0DB9A8ACE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4FE613-1220-884D-8B34-EFFC2B2696BB}" type="slidenum">
              <a:rPr lang="en-US" altLang="en-US" smtClean="0"/>
              <a:pPr>
                <a:defRPr/>
              </a:pPr>
              <a:t>‹#›</a:t>
            </a:fld>
            <a:endParaRPr lang="en-US" altLang="en-US" dirty="0">
              <a:solidFill>
                <a:srgbClr val="0C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1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309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A98C1-9F26-B042-A947-BEE770466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634" y="2672443"/>
            <a:ext cx="7772400" cy="1362075"/>
          </a:xfrm>
        </p:spPr>
        <p:txBody>
          <a:bodyPr anchor="t"/>
          <a:lstStyle>
            <a:lvl1pPr algn="ctr">
              <a:defRPr sz="2800" b="1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551C4-D7EB-DE4E-AE82-F4F2BCCED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11634" y="1172256"/>
            <a:ext cx="7772400" cy="1500187"/>
          </a:xfrm>
        </p:spPr>
        <p:txBody>
          <a:bodyPr anchor="b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64">
            <a:extLst>
              <a:ext uri="{FF2B5EF4-FFF2-40B4-BE49-F238E27FC236}">
                <a16:creationId xmlns:a16="http://schemas.microsoft.com/office/drawing/2014/main" id="{D16EF5B4-D824-574B-BD25-CE8AAC9382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6432" y="243539"/>
            <a:ext cx="1069253" cy="87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BF9BC5-4848-4F40-91FC-4F311FAD4B5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2177" y="579258"/>
            <a:ext cx="5045481" cy="28332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00" dirty="0">
                <a:solidFill>
                  <a:schemeClr val="bg1"/>
                </a:solidFill>
              </a:rPr>
              <a:t>National Aeronautics and Space Administration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8D85BB-86FB-5C42-877B-32107AE4795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2177" y="6278742"/>
            <a:ext cx="3421224" cy="2445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700" b="1" dirty="0">
                <a:solidFill>
                  <a:schemeClr val="bg1"/>
                </a:solidFill>
              </a:rPr>
              <a:t>www.nasa.gov</a:t>
            </a:r>
          </a:p>
        </p:txBody>
      </p:sp>
    </p:spTree>
    <p:extLst>
      <p:ext uri="{BB962C8B-B14F-4D97-AF65-F5344CB8AC3E}">
        <p14:creationId xmlns:p14="http://schemas.microsoft.com/office/powerpoint/2010/main" val="136731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146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solarnebula.jpg">
            <a:extLst>
              <a:ext uri="{FF2B5EF4-FFF2-40B4-BE49-F238E27FC236}">
                <a16:creationId xmlns:a16="http://schemas.microsoft.com/office/drawing/2014/main" id="{908F74A7-8858-30CC-D4EA-CE8FE38CC8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9"/>
          <a:stretch/>
        </p:blipFill>
        <p:spPr>
          <a:xfrm>
            <a:off x="0" y="1358394"/>
            <a:ext cx="12191999" cy="54996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BF0DCC-E0DD-1647-B67C-88E31684A8AB}"/>
              </a:ext>
            </a:extLst>
          </p:cNvPr>
          <p:cNvSpPr/>
          <p:nvPr userDrawn="1"/>
        </p:nvSpPr>
        <p:spPr>
          <a:xfrm>
            <a:off x="0" y="0"/>
            <a:ext cx="12191999" cy="1358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64">
            <a:extLst>
              <a:ext uri="{FF2B5EF4-FFF2-40B4-BE49-F238E27FC236}">
                <a16:creationId xmlns:a16="http://schemas.microsoft.com/office/drawing/2014/main" id="{99AD771A-B010-834B-8964-EF3AC52D6F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6432" y="243539"/>
            <a:ext cx="1069253" cy="87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ED0B07A-5C17-6C4A-8B1C-BB20098BAB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2177" y="579258"/>
            <a:ext cx="5045481" cy="2308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National Aeronautics and Space Administration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0F7B3F-63E8-8A4A-9BF5-8AEC97ADD2F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2177" y="6278742"/>
            <a:ext cx="3421224" cy="21544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b="1" dirty="0">
                <a:solidFill>
                  <a:schemeClr val="bg1"/>
                </a:solidFill>
              </a:rPr>
              <a:t>www.nasa.gov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D728CE4-5797-D643-9DBC-667B6C5DD827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-21740" y="1358900"/>
            <a:ext cx="12213740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4" name="Rectangle 61">
            <a:extLst>
              <a:ext uri="{FF2B5EF4-FFF2-40B4-BE49-F238E27FC236}">
                <a16:creationId xmlns:a16="http://schemas.microsoft.com/office/drawing/2014/main" id="{AF826AF8-F7A8-9D46-8CC0-AC1335016590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2597650" y="2354658"/>
            <a:ext cx="6974958" cy="1497013"/>
          </a:xfrm>
          <a:prstGeom prst="rect">
            <a:avLst/>
          </a:prstGeom>
          <a:noFill/>
        </p:spPr>
        <p:txBody>
          <a:bodyPr anchor="t"/>
          <a:lstStyle>
            <a:lvl1pPr algn="ctr"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5" name="Rectangle 62">
            <a:extLst>
              <a:ext uri="{FF2B5EF4-FFF2-40B4-BE49-F238E27FC236}">
                <a16:creationId xmlns:a16="http://schemas.microsoft.com/office/drawing/2014/main" id="{134C9A75-E1B3-974B-B09D-B6C9C7E33935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6062" y="4045147"/>
            <a:ext cx="4562540" cy="13033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6579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24">
          <p15:clr>
            <a:srgbClr val="FBAE40"/>
          </p15:clr>
        </p15:guide>
        <p15:guide id="2" pos="336">
          <p15:clr>
            <a:srgbClr val="FBAE40"/>
          </p15:clr>
        </p15:guide>
        <p15:guide id="3" orient="horz" pos="2040">
          <p15:clr>
            <a:srgbClr val="FBAE40"/>
          </p15:clr>
        </p15:guide>
        <p15:guide id="4" pos="2376">
          <p15:clr>
            <a:srgbClr val="FBAE40"/>
          </p15:clr>
        </p15:guide>
        <p15:guide id="5" orient="horz" pos="26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185863"/>
            <a:ext cx="10287000" cy="4986338"/>
          </a:xfrm>
        </p:spPr>
        <p:txBody>
          <a:bodyPr lIns="0" tIns="0" rIns="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3DA8195-676C-DF97-ACB2-D58848863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0667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185864"/>
            <a:ext cx="4952999" cy="4171494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1" y="5486400"/>
            <a:ext cx="10286999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0" y="1185864"/>
            <a:ext cx="4953000" cy="4171494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B39BD-D9A9-9544-4678-18F5786E5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02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8FFF2C-B240-89C1-CF21-D19A7912C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4FE613-1220-884D-8B34-EFFC2B2696BB}" type="slidenum">
              <a:rPr lang="en-US" altLang="en-US" smtClean="0"/>
              <a:pPr>
                <a:defRPr/>
              </a:pPr>
              <a:t>‹#›</a:t>
            </a:fld>
            <a:endParaRPr lang="en-US" altLang="en-US" dirty="0">
              <a:solidFill>
                <a:srgbClr val="0C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47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668820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B290EDB-6B1A-CDA2-8E65-D32206621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4FE613-1220-884D-8B34-EFFC2B2696BB}" type="slidenum">
              <a:rPr lang="en-US" altLang="en-US" smtClean="0"/>
              <a:pPr>
                <a:defRPr/>
              </a:pPr>
              <a:t>‹#›</a:t>
            </a:fld>
            <a:endParaRPr lang="en-US" altLang="en-US" dirty="0">
              <a:solidFill>
                <a:srgbClr val="0C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3245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D0E7B04-D31E-9BD5-5AD0-A3308E4C62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4FE613-1220-884D-8B34-EFFC2B2696BB}" type="slidenum">
              <a:rPr lang="en-US" altLang="en-US" smtClean="0"/>
              <a:pPr>
                <a:defRPr/>
              </a:pPr>
              <a:t>‹#›</a:t>
            </a:fld>
            <a:endParaRPr lang="en-US" altLang="en-US" dirty="0">
              <a:solidFill>
                <a:srgbClr val="0C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8979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7D93E-88DF-E3AE-FFE7-2BE1056B3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4FE613-1220-884D-8B34-EFFC2B2696BB}" type="slidenum">
              <a:rPr lang="en-US" altLang="en-US" smtClean="0"/>
              <a:pPr>
                <a:defRPr/>
              </a:pPr>
              <a:t>‹#›</a:t>
            </a:fld>
            <a:endParaRPr lang="en-US" altLang="en-US" dirty="0">
              <a:solidFill>
                <a:srgbClr val="0C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8752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8100322-1D80-4245-09F1-95A8509CD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4FE613-1220-884D-8B34-EFFC2B2696BB}" type="slidenum">
              <a:rPr lang="en-US" altLang="en-US" smtClean="0"/>
              <a:pPr>
                <a:defRPr/>
              </a:pPr>
              <a:t>‹#›</a:t>
            </a:fld>
            <a:endParaRPr lang="en-US" altLang="en-US" dirty="0">
              <a:solidFill>
                <a:srgbClr val="0C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9651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58640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89E709F-061F-946D-1002-351B5B88E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4FE613-1220-884D-8B34-EFFC2B2696BB}" type="slidenum">
              <a:rPr lang="en-US" altLang="en-US" smtClean="0"/>
              <a:pPr>
                <a:defRPr/>
              </a:pPr>
              <a:t>‹#›</a:t>
            </a:fld>
            <a:endParaRPr lang="en-US" altLang="en-US" dirty="0">
              <a:solidFill>
                <a:srgbClr val="0C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3059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ACF7A1-3A97-8F4F-14E5-87B432EF1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4FE613-1220-884D-8B34-EFFC2B2696BB}" type="slidenum">
              <a:rPr lang="en-US" altLang="en-US" smtClean="0"/>
              <a:pPr>
                <a:defRPr/>
              </a:pPr>
              <a:t>‹#›</a:t>
            </a:fld>
            <a:endParaRPr lang="en-US" altLang="en-US" dirty="0">
              <a:solidFill>
                <a:srgbClr val="0C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7846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A1356911-3E91-03A6-996C-7893E8AE57F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0643" y="5813515"/>
            <a:ext cx="1411357" cy="7938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5594" y="1331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4FE613-1220-884D-8B34-EFFC2B2696BB}" type="slidenum">
              <a:rPr lang="en-US" altLang="en-US" smtClean="0"/>
              <a:pPr>
                <a:defRPr/>
              </a:pPr>
              <a:t>‹#›</a:t>
            </a:fld>
            <a:endParaRPr lang="en-US" altLang="en-US" dirty="0">
              <a:solidFill>
                <a:srgbClr val="0C419A"/>
              </a:solidFill>
            </a:endParaRPr>
          </a:p>
        </p:txBody>
      </p:sp>
      <p:sp>
        <p:nvSpPr>
          <p:cNvPr id="8" name="Rectangle 46">
            <a:extLst>
              <a:ext uri="{FF2B5EF4-FFF2-40B4-BE49-F238E27FC236}">
                <a16:creationId xmlns:a16="http://schemas.microsoft.com/office/drawing/2014/main" id="{F2694EB1-3A36-3115-30C1-77729FFF6CE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70185"/>
            <a:ext cx="10706432" cy="7794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cxnSp>
        <p:nvCxnSpPr>
          <p:cNvPr id="9" name="Straight Connector 6">
            <a:extLst>
              <a:ext uri="{FF2B5EF4-FFF2-40B4-BE49-F238E27FC236}">
                <a16:creationId xmlns:a16="http://schemas.microsoft.com/office/drawing/2014/main" id="{C1F3EBF0-5AA6-120C-1E90-C17ACEB8801F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6720115"/>
            <a:ext cx="11114202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CF86130-CAC8-4321-0A92-9169AAE1523C}"/>
              </a:ext>
            </a:extLst>
          </p:cNvPr>
          <p:cNvSpPr txBox="1"/>
          <p:nvPr userDrawn="1"/>
        </p:nvSpPr>
        <p:spPr>
          <a:xfrm>
            <a:off x="242888" y="6494690"/>
            <a:ext cx="6886575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kern="0" spc="2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  <a:ea typeface="ＭＳ Ｐゴシック" charset="-128"/>
              </a:rPr>
              <a:t>GSFC • NATIONAL AERONAUTICS AND SPACE ADMINISTRATION</a:t>
            </a:r>
          </a:p>
        </p:txBody>
      </p:sp>
      <p:pic>
        <p:nvPicPr>
          <p:cNvPr id="11" name="Picture 64">
            <a:extLst>
              <a:ext uri="{FF2B5EF4-FFF2-40B4-BE49-F238E27FC236}">
                <a16:creationId xmlns:a16="http://schemas.microsoft.com/office/drawing/2014/main" id="{89933180-B5CC-39CC-6A6C-729D3C80AA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1194" y="188490"/>
            <a:ext cx="1014435" cy="82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7160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6" r:id="rId12"/>
    <p:sldLayoutId id="2147483697" r:id="rId13"/>
    <p:sldLayoutId id="2147483698" r:id="rId14"/>
    <p:sldLayoutId id="2147483681" r:id="rId15"/>
    <p:sldLayoutId id="214748369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thleen.Mandt@nas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hyperlink" Target="https://roman.gsfc.nasa.gov/exoplanets_microlensing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1C067-7F53-9C48-AF10-982EEAE3989A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757982" y="1833794"/>
            <a:ext cx="10660605" cy="149701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Advancing understanding of the formation and evolution of the solar system with the Habitable Worlds Observatory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4EC3E1-156B-4240-AEDE-C0916E9DA691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757982" y="4924825"/>
            <a:ext cx="10660605" cy="1846367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-457200" algn="l"/>
                <a:tab pos="0" algn="l"/>
                <a:tab pos="540385" algn="l"/>
                <a:tab pos="2286000" algn="l"/>
              </a:tabLst>
            </a:pPr>
            <a:r>
              <a:rPr lang="en-GB" sz="1800" u="sng" spc="-1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Kathleen E. Mandt</a:t>
            </a:r>
            <a:r>
              <a:rPr lang="en-GB" sz="1800" i="1" spc="-1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1*</a:t>
            </a:r>
            <a:r>
              <a:rPr lang="en-GB" sz="1800" spc="-1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D. Z. Seligman</a:t>
            </a:r>
            <a:r>
              <a:rPr lang="en-GB" sz="1800" spc="-1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</a:t>
            </a:r>
            <a:r>
              <a:rPr lang="en-GB" sz="1800" spc="-1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J. Noonan</a:t>
            </a:r>
            <a:r>
              <a:rPr lang="en-GB" sz="1800" spc="-1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3</a:t>
            </a:r>
            <a:r>
              <a:rPr lang="en-GB" sz="1800" spc="-1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O. Mousis</a:t>
            </a:r>
            <a:r>
              <a:rPr lang="en-GB" sz="1800" spc="-1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4</a:t>
            </a:r>
            <a:r>
              <a:rPr lang="en-GB" sz="1800" spc="-1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S. E. Anderson</a:t>
            </a:r>
            <a:r>
              <a:rPr lang="en-GB" sz="1800" spc="-1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4</a:t>
            </a:r>
            <a:r>
              <a:rPr lang="en-GB" sz="1800" spc="-1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M. Womack</a:t>
            </a:r>
            <a:r>
              <a:rPr lang="en-GB" sz="1800" spc="-1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5,6</a:t>
            </a:r>
            <a:r>
              <a:rPr lang="en-GB" sz="1800" spc="-1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D. Bodewits</a:t>
            </a:r>
            <a:r>
              <a:rPr lang="en-GB" sz="1800" spc="-1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3</a:t>
            </a:r>
            <a:r>
              <a:rPr lang="en-GB" sz="1800" spc="-1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M. D. Hofstadter</a:t>
            </a:r>
            <a:r>
              <a:rPr lang="en-GB" sz="1800" spc="-1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7</a:t>
            </a:r>
            <a:r>
              <a:rPr lang="en-GB" sz="1800" spc="-1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A. Luspay-Kuti</a:t>
            </a:r>
            <a:r>
              <a:rPr lang="en-GB" sz="1800" spc="-1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8</a:t>
            </a:r>
            <a:r>
              <a:rPr lang="en-GB" sz="1800" spc="-1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A. Simon</a:t>
            </a:r>
            <a:r>
              <a:rPr lang="en-GB" sz="1800" spc="-1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</a:t>
            </a:r>
            <a:endParaRPr lang="en-US" sz="1800" dirty="0"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-457200" algn="l"/>
                <a:tab pos="0" algn="l"/>
                <a:tab pos="540385" algn="l"/>
                <a:tab pos="2286000" algn="l"/>
              </a:tabLst>
            </a:pPr>
            <a:r>
              <a:rPr lang="en-GB" sz="1800" i="1" spc="-1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 </a:t>
            </a:r>
            <a:endParaRPr lang="en-US" sz="1800" dirty="0"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-457200" algn="l"/>
                <a:tab pos="0" algn="l"/>
                <a:tab pos="540385" algn="l"/>
                <a:tab pos="2286000" algn="l"/>
              </a:tabLst>
            </a:pPr>
            <a:r>
              <a:rPr lang="en-GB" sz="1800" i="1" spc="-1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</a:t>
            </a:r>
            <a:r>
              <a:rPr lang="en-GB" sz="1800" i="1" spc="-1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NASA Goddard Space Flight </a:t>
            </a:r>
            <a:r>
              <a:rPr lang="en-GB" sz="1800" i="1" spc="-10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Center</a:t>
            </a:r>
            <a:r>
              <a:rPr lang="en-GB" sz="1800" i="1" spc="-1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*</a:t>
            </a:r>
            <a:r>
              <a:rPr lang="en-GB" sz="1800" i="1" u="sng" spc="-1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Kathleen.Mandt@nasa.gov</a:t>
            </a:r>
            <a:r>
              <a:rPr lang="en-GB" sz="1800" i="1" spc="-1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en-GB" sz="1800" i="1" spc="-1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</a:t>
            </a:r>
            <a:r>
              <a:rPr lang="en-GB" sz="1800" i="1" spc="-1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Cornell University, </a:t>
            </a:r>
            <a:r>
              <a:rPr lang="en-GB" sz="1800" i="1" spc="-1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3</a:t>
            </a:r>
            <a:r>
              <a:rPr lang="en-GB" sz="1800" i="1" spc="-1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Auburn University, </a:t>
            </a:r>
            <a:r>
              <a:rPr lang="en-GB" sz="1800" i="1" spc="-1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4</a:t>
            </a:r>
            <a:r>
              <a:rPr lang="en-US" sz="1800" i="1" spc="-1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Aix Marseille Université, CNRS, LAM, </a:t>
            </a:r>
            <a:r>
              <a:rPr lang="en-GB" sz="1800" i="1" spc="-1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5</a:t>
            </a:r>
            <a:r>
              <a:rPr lang="en-GB" sz="1800" i="1" spc="-1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National Science Foundation, </a:t>
            </a:r>
            <a:r>
              <a:rPr lang="en-GB" sz="1800" i="1" spc="-1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6</a:t>
            </a:r>
            <a:r>
              <a:rPr lang="nl-NL" sz="1800" i="1" spc="-1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University of Central Florida, </a:t>
            </a:r>
            <a:r>
              <a:rPr lang="en-GB" sz="1800" i="1" spc="-1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7</a:t>
            </a:r>
            <a:r>
              <a:rPr lang="nl-NL" sz="1800" i="1" spc="-1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Jet </a:t>
            </a:r>
            <a:r>
              <a:rPr lang="nl-NL" sz="1800" i="1" spc="-10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Propulsion</a:t>
            </a:r>
            <a:r>
              <a:rPr lang="nl-NL" sz="1800" i="1" spc="-1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nl-NL" sz="1800" i="1" spc="-10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Laboratory</a:t>
            </a:r>
            <a:r>
              <a:rPr lang="nl-NL" sz="1800" i="1" spc="-1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en-GB" sz="1800" i="1" spc="-1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8</a:t>
            </a:r>
            <a:r>
              <a:rPr lang="en-GB" sz="1800" i="1" spc="-1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Johns Hopkins Applied Physics Laboratory.</a:t>
            </a:r>
            <a:endParaRPr lang="en-US" sz="1800" dirty="0"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D929FC-745A-E94D-A2A9-C7F8D455E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B0399-ECE2-163C-F9E7-A4BC502F6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22" y="-6394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Top Measurement Goals for HWO to advance solar system origin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5BBA9-1F7D-01EB-54C0-1234E8648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59" y="1458684"/>
            <a:ext cx="6953787" cy="48976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Giant planet atmosphere composition</a:t>
            </a:r>
          </a:p>
          <a:p>
            <a:pPr lvl="1"/>
            <a:r>
              <a:rPr lang="en-US" dirty="0"/>
              <a:t>Nitrogen and oxygen isotopes (IR)</a:t>
            </a:r>
          </a:p>
          <a:p>
            <a:r>
              <a:rPr lang="en-US" dirty="0"/>
              <a:t>Small body composition – comets, Centaurs, active asteroids</a:t>
            </a:r>
          </a:p>
          <a:p>
            <a:pPr lvl="1"/>
            <a:r>
              <a:rPr lang="en-US" dirty="0"/>
              <a:t>Nitrogen abundances (N</a:t>
            </a:r>
            <a:r>
              <a:rPr lang="en-US" baseline="-25000" dirty="0"/>
              <a:t>2</a:t>
            </a:r>
            <a:r>
              <a:rPr lang="en-US" dirty="0"/>
              <a:t>, NH</a:t>
            </a:r>
            <a:r>
              <a:rPr lang="en-US" baseline="-25000" dirty="0"/>
              <a:t>3</a:t>
            </a:r>
            <a:r>
              <a:rPr lang="en-US" dirty="0"/>
              <a:t>, HCN) and isotopes (IR/UV)</a:t>
            </a:r>
          </a:p>
          <a:p>
            <a:pPr lvl="1"/>
            <a:r>
              <a:rPr lang="en-US" dirty="0"/>
              <a:t>Sulfur abundances and isotopes (UV)</a:t>
            </a:r>
          </a:p>
          <a:p>
            <a:pPr lvl="1"/>
            <a:r>
              <a:rPr lang="en-US" dirty="0"/>
              <a:t>D/H in water (IR)</a:t>
            </a:r>
          </a:p>
          <a:p>
            <a:pPr lvl="1"/>
            <a:r>
              <a:rPr lang="en-US" dirty="0"/>
              <a:t>Oxygen isotopes (IR)</a:t>
            </a:r>
          </a:p>
          <a:p>
            <a:r>
              <a:rPr lang="en-US" dirty="0"/>
              <a:t>Pluto, Triton, KBO atmospheres</a:t>
            </a:r>
          </a:p>
          <a:p>
            <a:pPr lvl="1"/>
            <a:r>
              <a:rPr lang="en-US" dirty="0"/>
              <a:t>Nitrogen isotopes in N</a:t>
            </a:r>
            <a:r>
              <a:rPr lang="en-US" baseline="-25000" dirty="0"/>
              <a:t>2</a:t>
            </a:r>
            <a:r>
              <a:rPr lang="en-US" dirty="0"/>
              <a:t> and HCN (IR/UV)</a:t>
            </a:r>
          </a:p>
          <a:p>
            <a:pPr lvl="1"/>
            <a:r>
              <a:rPr lang="en-US" dirty="0"/>
              <a:t>Methane abundance and D/H (IR)</a:t>
            </a:r>
          </a:p>
          <a:p>
            <a:pPr lvl="1"/>
            <a:r>
              <a:rPr lang="en-US" dirty="0"/>
              <a:t>CO abundance and isotopes (IR)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0C3AE-651F-492A-7B3F-CD84669E1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A4FE613-1220-884D-8B34-EFFC2B2696BB}" type="slidenum">
              <a:rPr lang="en-US" altLang="en-US" smtClean="0"/>
              <a:pPr>
                <a:defRPr/>
              </a:pPr>
              <a:t>10</a:t>
            </a:fld>
            <a:endParaRPr lang="en-US" altLang="en-US" dirty="0">
              <a:solidFill>
                <a:srgbClr val="0C419A"/>
              </a:solidFill>
            </a:endParaRPr>
          </a:p>
        </p:txBody>
      </p:sp>
      <p:pic>
        <p:nvPicPr>
          <p:cNvPr id="2050" name="Picture 2" descr="New JWST image reveals full glory of Neptune, its moons, and rings | Ars  Technica">
            <a:extLst>
              <a:ext uri="{FF2B5EF4-FFF2-40B4-BE49-F238E27FC236}">
                <a16:creationId xmlns:a16="http://schemas.microsoft.com/office/drawing/2014/main" id="{6C173A87-5366-603B-7F64-948DCFFE9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2341" y="1584881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0B1AB6-0317-4393-212D-56E92F9BE787}"/>
              </a:ext>
            </a:extLst>
          </p:cNvPr>
          <p:cNvSpPr txBox="1"/>
          <p:nvPr/>
        </p:nvSpPr>
        <p:spPr>
          <a:xfrm>
            <a:off x="7692341" y="5224115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JWST image of Neptune and Triton (Source: NASA/</a:t>
            </a:r>
            <a:r>
              <a:rPr lang="en-US" dirty="0" err="1"/>
              <a:t>STScI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76242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C1F0F-D135-7644-96B4-BF0D93C01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50E54-0F7C-764B-8B55-D28A83D6F8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Follow Us Everywhere Under the Sun</a:t>
            </a:r>
          </a:p>
        </p:txBody>
      </p:sp>
    </p:spTree>
    <p:extLst>
      <p:ext uri="{BB962C8B-B14F-4D97-AF65-F5344CB8AC3E}">
        <p14:creationId xmlns:p14="http://schemas.microsoft.com/office/powerpoint/2010/main" val="150040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4">
            <a:extLst>
              <a:ext uri="{FF2B5EF4-FFF2-40B4-BE49-F238E27FC236}">
                <a16:creationId xmlns:a16="http://schemas.microsoft.com/office/drawing/2014/main" id="{69C40371-8C2E-6E44-AE8B-E22BD9C9A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6247" y="2492375"/>
            <a:ext cx="2057400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90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9ABF-206A-C13F-B203-156A6B7D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594" y="133123"/>
            <a:ext cx="10515600" cy="978048"/>
          </a:xfrm>
        </p:spPr>
        <p:txBody>
          <a:bodyPr>
            <a:noAutofit/>
          </a:bodyPr>
          <a:lstStyle/>
          <a:p>
            <a:r>
              <a:rPr lang="en-US" sz="3600" dirty="0"/>
              <a:t>Planetary Science Decadal Survey for 2023-2032: Origins, Worlds, and Life (OWL)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834-4D54-642F-422B-0B178C6C4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594" y="1991507"/>
            <a:ext cx="8205006" cy="4171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formation and evolution of the Solar System played a prominent role in OWL</a:t>
            </a:r>
            <a:endParaRPr lang="en-US" sz="2600" dirty="0"/>
          </a:p>
          <a:p>
            <a:r>
              <a:rPr lang="en-US" sz="2200" dirty="0"/>
              <a:t>Q1: Initial conditions, building block formation and materials</a:t>
            </a:r>
          </a:p>
          <a:p>
            <a:r>
              <a:rPr lang="en-US" sz="2200" dirty="0"/>
              <a:t>Q2: Giant planet and satellite systems formation and migration</a:t>
            </a:r>
          </a:p>
          <a:p>
            <a:r>
              <a:rPr lang="en-US" sz="2200" dirty="0"/>
              <a:t>Q3: Delivery of water to the inner planets</a:t>
            </a:r>
          </a:p>
          <a:p>
            <a:r>
              <a:rPr lang="en-US" sz="2200" dirty="0"/>
              <a:t>Q4: Giant planet migration and solar system ”architecture”</a:t>
            </a:r>
          </a:p>
          <a:p>
            <a:r>
              <a:rPr lang="en-US" sz="2200" dirty="0"/>
              <a:t>Q12: What the formation of our solar system tells us about exoplanet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08CBE-6AD2-14FA-E751-288DADD05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A4FE613-1220-884D-8B34-EFFC2B2696BB}" type="slidenum">
              <a:rPr lang="en-US" altLang="en-US" smtClean="0"/>
              <a:pPr>
                <a:defRPr/>
              </a:pPr>
              <a:t>2</a:t>
            </a:fld>
            <a:endParaRPr lang="en-US" altLang="en-US" dirty="0">
              <a:solidFill>
                <a:srgbClr val="0C419A"/>
              </a:solidFill>
            </a:endParaRPr>
          </a:p>
        </p:txBody>
      </p:sp>
      <p:pic>
        <p:nvPicPr>
          <p:cNvPr id="5" name="Content Placeholder 14">
            <a:extLst>
              <a:ext uri="{FF2B5EF4-FFF2-40B4-BE49-F238E27FC236}">
                <a16:creationId xmlns:a16="http://schemas.microsoft.com/office/drawing/2014/main" id="{36283B7A-17AA-E170-A388-7C8584491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1536804"/>
            <a:ext cx="3223434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20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FFEB5-9C9F-004C-8100-BDD3A2476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75" y="57194"/>
            <a:ext cx="11350486" cy="122192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Key decadal question (Q1) Initial conditions, planetary building block production, nature and evolution of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E40D0-7984-544F-9EFD-49D0D3AB2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31" y="1261664"/>
            <a:ext cx="6533909" cy="4239292"/>
          </a:xfrm>
        </p:spPr>
        <p:txBody>
          <a:bodyPr>
            <a:normAutofit/>
          </a:bodyPr>
          <a:lstStyle/>
          <a:p>
            <a:r>
              <a:rPr lang="en-US" sz="2400" dirty="0"/>
              <a:t>Three reservoirs of icy building blocks</a:t>
            </a:r>
          </a:p>
          <a:p>
            <a:r>
              <a:rPr lang="en-US" sz="2400" dirty="0" err="1"/>
              <a:t>Protosolar</a:t>
            </a:r>
            <a:r>
              <a:rPr lang="en-US" sz="2400" dirty="0"/>
              <a:t> Nebula (PSN) gas that varies spatially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2427545-D642-C742-98FE-C483EC002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EBCDCBD-78E1-0D41-A999-31B5EBF8E02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1" name="Content Placeholder 9">
            <a:extLst>
              <a:ext uri="{FF2B5EF4-FFF2-40B4-BE49-F238E27FC236}">
                <a16:creationId xmlns:a16="http://schemas.microsoft.com/office/drawing/2014/main" id="{87A0ECD7-CBA5-2AC1-1897-F61FC604DBFD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7287573" y="1307939"/>
            <a:ext cx="3902492" cy="5048411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5A313A-6AC9-F982-0326-76D06A5D2FEE}"/>
              </a:ext>
            </a:extLst>
          </p:cNvPr>
          <p:cNvSpPr txBox="1"/>
          <p:nvPr/>
        </p:nvSpPr>
        <p:spPr>
          <a:xfrm>
            <a:off x="8125428" y="5952890"/>
            <a:ext cx="1578317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Mandt et al. 2020b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51DB04E-8560-E34F-D578-04ED81A1A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3775" y="5691716"/>
            <a:ext cx="6714023" cy="697509"/>
          </a:xfrm>
        </p:spPr>
        <p:txBody>
          <a:bodyPr/>
          <a:lstStyle/>
          <a:p>
            <a:r>
              <a:rPr lang="en-US" sz="2000" dirty="0"/>
              <a:t>Comets and giant planet atmospheres serve as ”time capsules” of material from the PSN</a:t>
            </a:r>
          </a:p>
        </p:txBody>
      </p:sp>
      <p:pic>
        <p:nvPicPr>
          <p:cNvPr id="14" name="Content Placeholder 9">
            <a:extLst>
              <a:ext uri="{FF2B5EF4-FFF2-40B4-BE49-F238E27FC236}">
                <a16:creationId xmlns:a16="http://schemas.microsoft.com/office/drawing/2014/main" id="{3CA5BF4F-669D-CF8D-076E-93EB8D388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493" y="2309174"/>
            <a:ext cx="4386584" cy="328716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6BF70D-5A4F-26B4-A974-0E21F69CD628}"/>
              </a:ext>
            </a:extLst>
          </p:cNvPr>
          <p:cNvSpPr txBox="1"/>
          <p:nvPr/>
        </p:nvSpPr>
        <p:spPr>
          <a:xfrm>
            <a:off x="1956197" y="4646880"/>
            <a:ext cx="1665841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Mandt et al. 2020b</a:t>
            </a:r>
          </a:p>
        </p:txBody>
      </p:sp>
    </p:spTree>
    <p:extLst>
      <p:ext uri="{BB962C8B-B14F-4D97-AF65-F5344CB8AC3E}">
        <p14:creationId xmlns:p14="http://schemas.microsoft.com/office/powerpoint/2010/main" val="248072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FFEB5-9C9F-004C-8100-BDD3A2476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48" y="15621"/>
            <a:ext cx="6975475" cy="122192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Key decadal question (Q2a) Giant planets and satellite system formation and migration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E40D0-7984-544F-9EFD-49D0D3AB2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956122"/>
            <a:ext cx="6830372" cy="3960542"/>
          </a:xfrm>
        </p:spPr>
        <p:txBody>
          <a:bodyPr>
            <a:normAutofit/>
          </a:bodyPr>
          <a:lstStyle/>
          <a:p>
            <a:r>
              <a:rPr lang="en-US" sz="2400" dirty="0"/>
              <a:t>Did the giant planets form through accretion or gas collapse?</a:t>
            </a:r>
          </a:p>
          <a:p>
            <a:r>
              <a:rPr lang="en-US" sz="2400" dirty="0"/>
              <a:t>What was the composition of the solid building blocks for the giant planets?</a:t>
            </a:r>
          </a:p>
          <a:p>
            <a:r>
              <a:rPr lang="en-US" sz="2400" dirty="0"/>
              <a:t>How did the </a:t>
            </a:r>
            <a:r>
              <a:rPr lang="en-US" sz="2400" dirty="0" err="1"/>
              <a:t>Protosolar</a:t>
            </a:r>
            <a:r>
              <a:rPr lang="en-US" sz="2400" dirty="0"/>
              <a:t> Nebula (PSN) gas composition vary with distance from the Sun?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2427545-D642-C742-98FE-C483EC002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EBCDCBD-78E1-0D41-A999-31B5EBF8E02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DB7205-E30B-F64A-9911-770ADF40AF57}"/>
              </a:ext>
            </a:extLst>
          </p:cNvPr>
          <p:cNvSpPr txBox="1"/>
          <p:nvPr/>
        </p:nvSpPr>
        <p:spPr>
          <a:xfrm>
            <a:off x="4685578" y="6486144"/>
            <a:ext cx="2601994" cy="33855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Image credit: NASA/</a:t>
            </a:r>
            <a:r>
              <a:rPr lang="en-US" sz="1600" dirty="0" err="1">
                <a:solidFill>
                  <a:schemeClr val="bg1"/>
                </a:solidFill>
              </a:rPr>
              <a:t>STScI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" name="Picture 2" descr="Fig2">
            <a:extLst>
              <a:ext uri="{FF2B5EF4-FFF2-40B4-BE49-F238E27FC236}">
                <a16:creationId xmlns:a16="http://schemas.microsoft.com/office/drawing/2014/main" id="{AAA99E68-7AAD-5818-F9E3-C0815D79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675" y="-1"/>
            <a:ext cx="4683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D587003-39C2-B00F-607D-D9D7A3A62A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4814339"/>
            <a:ext cx="6694106" cy="1102325"/>
          </a:xfrm>
        </p:spPr>
        <p:txBody>
          <a:bodyPr/>
          <a:lstStyle/>
          <a:p>
            <a:r>
              <a:rPr lang="en-US" sz="2400" dirty="0"/>
              <a:t>The composition of comets and the four giant planets’ atmospheres is key to understanding giant planet formation</a:t>
            </a:r>
          </a:p>
        </p:txBody>
      </p:sp>
    </p:spTree>
    <p:extLst>
      <p:ext uri="{BB962C8B-B14F-4D97-AF65-F5344CB8AC3E}">
        <p14:creationId xmlns:p14="http://schemas.microsoft.com/office/powerpoint/2010/main" val="303412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7" descr="C:\Documents and Settings\Administrator\Desktop\New Folder (2)\completed\nature12908-f2.jpg">
            <a:extLst>
              <a:ext uri="{FF2B5EF4-FFF2-40B4-BE49-F238E27FC236}">
                <a16:creationId xmlns:a16="http://schemas.microsoft.com/office/drawing/2014/main" id="{066A9321-8948-79BE-20EB-D914BA05C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2191" y="1261641"/>
            <a:ext cx="4567782" cy="5148931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FFFEB5-9C9F-004C-8100-BDD3A2476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679"/>
            <a:ext cx="11350486" cy="122192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Key decadal question (Q2b) Giant planet migration and impact on solar system “architecture”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2427545-D642-C742-98FE-C483EC002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EBCDCBD-78E1-0D41-A999-31B5EBF8E02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16CEF62-A473-14DB-3FBF-7A5FF1C306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4997158"/>
            <a:ext cx="6626505" cy="871209"/>
          </a:xfrm>
        </p:spPr>
        <p:txBody>
          <a:bodyPr/>
          <a:lstStyle/>
          <a:p>
            <a:r>
              <a:rPr lang="en-US" sz="2000" dirty="0"/>
              <a:t>The composition of comets and all four giant planets’ atmospheres is key to understanding giant planet migration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00D26F-F0C4-AF64-5EDA-EF1121E75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155" y="1511463"/>
            <a:ext cx="5519115" cy="3311469"/>
          </a:xfrm>
          <a:prstGeom prst="rect">
            <a:avLst/>
          </a:prstGeom>
          <a:solidFill>
            <a:schemeClr val="tx1"/>
          </a:solidFill>
          <a:ln>
            <a:solidFill>
              <a:schemeClr val="accent3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CA6EE4-CF85-E884-92B9-5C903C3F0A8F}"/>
              </a:ext>
            </a:extLst>
          </p:cNvPr>
          <p:cNvSpPr txBox="1"/>
          <p:nvPr/>
        </p:nvSpPr>
        <p:spPr>
          <a:xfrm>
            <a:off x="1495301" y="4613710"/>
            <a:ext cx="1698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>
                <a:solidFill>
                  <a:srgbClr val="0070C0"/>
                </a:solidFill>
              </a:rPr>
              <a:t>Tsiganis</a:t>
            </a:r>
            <a:r>
              <a:rPr lang="en-US" sz="1050" i="1" dirty="0">
                <a:solidFill>
                  <a:srgbClr val="0070C0"/>
                </a:solidFill>
              </a:rPr>
              <a:t>, K. et al. 2005</a:t>
            </a: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9886BE6C-2C0F-F9A0-494B-D2A72534B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7021" y="6213256"/>
            <a:ext cx="162692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chemeClr val="bg1"/>
                </a:solidFill>
              </a:rPr>
              <a:t>DeMeo</a:t>
            </a:r>
            <a:r>
              <a:rPr lang="nl-NL" altLang="en-US" dirty="0">
                <a:solidFill>
                  <a:schemeClr val="bg1"/>
                </a:solidFill>
              </a:rPr>
              <a:t> </a:t>
            </a:r>
            <a:r>
              <a:rPr lang="en-GB" altLang="en-US" dirty="0">
                <a:solidFill>
                  <a:schemeClr val="bg1"/>
                </a:solidFill>
                <a:ea typeface="宋体" panose="02010600030101010101" pitchFamily="2" charset="-122"/>
              </a:rPr>
              <a:t>&amp; </a:t>
            </a:r>
            <a:r>
              <a:rPr lang="en-US" altLang="en-US" dirty="0">
                <a:solidFill>
                  <a:schemeClr val="bg1"/>
                </a:solidFill>
              </a:rPr>
              <a:t>Carry</a:t>
            </a:r>
            <a:r>
              <a:rPr lang="en-GB" altLang="zh-CN" dirty="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en-US" altLang="zh-CN" dirty="0">
                <a:solidFill>
                  <a:schemeClr val="bg1"/>
                </a:solidFill>
                <a:ea typeface="宋体" panose="02010600030101010101" pitchFamily="2" charset="-122"/>
              </a:rPr>
              <a:t>2014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C8E7945-4017-E7CB-0DDD-48E00E2AEB3B}"/>
              </a:ext>
            </a:extLst>
          </p:cNvPr>
          <p:cNvSpPr/>
          <p:nvPr/>
        </p:nvSpPr>
        <p:spPr>
          <a:xfrm>
            <a:off x="1032155" y="2615881"/>
            <a:ext cx="1312232" cy="1215342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000" dirty="0" err="1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2EB3DAA-5371-48C4-7CB9-0199118FEA71}"/>
              </a:ext>
            </a:extLst>
          </p:cNvPr>
          <p:cNvSpPr/>
          <p:nvPr/>
        </p:nvSpPr>
        <p:spPr>
          <a:xfrm>
            <a:off x="8418732" y="1580065"/>
            <a:ext cx="1312232" cy="1215342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000" dirty="0" err="1"/>
          </a:p>
        </p:txBody>
      </p:sp>
    </p:spTree>
    <p:extLst>
      <p:ext uri="{BB962C8B-B14F-4D97-AF65-F5344CB8AC3E}">
        <p14:creationId xmlns:p14="http://schemas.microsoft.com/office/powerpoint/2010/main" val="416933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FFEB5-9C9F-004C-8100-BDD3A2476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23414"/>
            <a:ext cx="8153401" cy="582129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Key decadal questions (Q3) Water delivery to the inner planets; and (Q4) small body distribution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2427545-D642-C742-98FE-C483EC002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EBCDCBD-78E1-0D41-A999-31B5EBF8E02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582A3E-2043-A7E2-472D-5EE1FD8A5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118" y="5674751"/>
            <a:ext cx="10996913" cy="591551"/>
          </a:xfrm>
        </p:spPr>
        <p:txBody>
          <a:bodyPr/>
          <a:lstStyle/>
          <a:p>
            <a:r>
              <a:rPr lang="en-US" dirty="0"/>
              <a:t>Constraining giant planet migration has implications for understanding water delivery to Earth, Venus, and Mars; and for explaining the distribution of small bodies</a:t>
            </a:r>
          </a:p>
        </p:txBody>
      </p:sp>
      <p:pic>
        <p:nvPicPr>
          <p:cNvPr id="11" name="Picture 7" descr="C:\Documents and Settings\Administrator\Desktop\New Folder (2)\completed\nature12908-f2.jpg">
            <a:extLst>
              <a:ext uri="{FF2B5EF4-FFF2-40B4-BE49-F238E27FC236}">
                <a16:creationId xmlns:a16="http://schemas.microsoft.com/office/drawing/2014/main" id="{A714F2CD-E663-09FA-3F4B-D6ED343E6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0838" y="1205356"/>
            <a:ext cx="3945331" cy="4447288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EEEA991-ECD4-8745-6F2A-1391C8B8F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246" y="5443635"/>
            <a:ext cx="1524888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50" dirty="0" err="1">
                <a:solidFill>
                  <a:schemeClr val="bg1"/>
                </a:solidFill>
              </a:rPr>
              <a:t>DeMeo</a:t>
            </a:r>
            <a:r>
              <a:rPr lang="nl-NL" altLang="en-US" sz="1050" dirty="0">
                <a:solidFill>
                  <a:schemeClr val="bg1"/>
                </a:solidFill>
              </a:rPr>
              <a:t> </a:t>
            </a:r>
            <a:r>
              <a:rPr lang="en-GB" altLang="en-US" sz="1050" dirty="0">
                <a:solidFill>
                  <a:schemeClr val="bg1"/>
                </a:solidFill>
                <a:ea typeface="宋体" panose="02010600030101010101" pitchFamily="2" charset="-122"/>
              </a:rPr>
              <a:t>&amp; </a:t>
            </a:r>
            <a:r>
              <a:rPr lang="en-US" altLang="en-US" sz="1050" dirty="0">
                <a:solidFill>
                  <a:schemeClr val="bg1"/>
                </a:solidFill>
              </a:rPr>
              <a:t>Carry</a:t>
            </a:r>
            <a:r>
              <a:rPr lang="en-GB" altLang="zh-CN" sz="1050" dirty="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050" dirty="0">
                <a:solidFill>
                  <a:schemeClr val="bg1"/>
                </a:solidFill>
                <a:ea typeface="宋体" panose="02010600030101010101" pitchFamily="2" charset="-122"/>
              </a:rPr>
              <a:t>2014</a:t>
            </a:r>
            <a:endParaRPr lang="en-US" altLang="en-US" sz="1050" dirty="0">
              <a:solidFill>
                <a:schemeClr val="bg1"/>
              </a:solidFill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3E27CB0-B984-C35C-CAEF-492BC3671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5524" y="1416233"/>
            <a:ext cx="4866005" cy="417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A1E800-F231-92F9-0612-BC596330C6E2}"/>
              </a:ext>
            </a:extLst>
          </p:cNvPr>
          <p:cNvSpPr txBox="1"/>
          <p:nvPr/>
        </p:nvSpPr>
        <p:spPr>
          <a:xfrm>
            <a:off x="6435524" y="5367190"/>
            <a:ext cx="6105644" cy="338554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sz="1600" dirty="0"/>
              <a:t>Source: NASA</a:t>
            </a:r>
          </a:p>
        </p:txBody>
      </p:sp>
    </p:spTree>
    <p:extLst>
      <p:ext uri="{BB962C8B-B14F-4D97-AF65-F5344CB8AC3E}">
        <p14:creationId xmlns:p14="http://schemas.microsoft.com/office/powerpoint/2010/main" val="98404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FFEB5-9C9F-004C-8100-BDD3A2476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31" y="29081"/>
            <a:ext cx="7743063" cy="122192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Key decadal questions (Q12) Relevance to exoplanet systems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2427545-D642-C742-98FE-C483EC002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EBCDCBD-78E1-0D41-A999-31B5EBF8E02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A65272A-9BDE-2371-C776-DDD27BA7F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0866" y="2289098"/>
            <a:ext cx="4016599" cy="300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D70791-571F-C8EE-1DCA-76EF309B6F18}"/>
              </a:ext>
            </a:extLst>
          </p:cNvPr>
          <p:cNvSpPr txBox="1"/>
          <p:nvPr/>
        </p:nvSpPr>
        <p:spPr>
          <a:xfrm>
            <a:off x="6543346" y="5252324"/>
            <a:ext cx="6105644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source: </a:t>
            </a:r>
            <a:r>
              <a:rPr lang="en-US" sz="1400" b="0" i="0" u="sng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https://roman.gsfc.nasa.gov/exoplanets_microlensing.html</a:t>
            </a:r>
            <a:r>
              <a:rPr lang="en-US" sz="1400" b="0" i="0" u="sng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A7FB443-058D-88B9-852A-5A13567F1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4637" y="72348"/>
            <a:ext cx="3262827" cy="217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8CA7A4-C48D-D83C-A94A-A2851D1CDAA4}"/>
              </a:ext>
            </a:extLst>
          </p:cNvPr>
          <p:cNvSpPr txBox="1"/>
          <p:nvPr/>
        </p:nvSpPr>
        <p:spPr>
          <a:xfrm>
            <a:off x="10060060" y="160580"/>
            <a:ext cx="1378161" cy="27699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sz="1200" b="0" i="1" u="none" strike="noStrike" dirty="0">
                <a:effectLst/>
                <a:latin typeface="Arial" panose="020B0604020202020204" pitchFamily="34" charset="0"/>
              </a:rPr>
              <a:t>Fulton et al. 2017</a:t>
            </a:r>
            <a:endParaRPr lang="en-US" sz="1200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038CAA3-2B75-EE02-C3CB-78F50D70DF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118" y="5617976"/>
            <a:ext cx="10996913" cy="706202"/>
          </a:xfrm>
        </p:spPr>
        <p:txBody>
          <a:bodyPr/>
          <a:lstStyle/>
          <a:p>
            <a:r>
              <a:rPr lang="en-US" dirty="0"/>
              <a:t>Everything we learn about the origin and evolution of our solar system provides critical information needed to understand exoplanets and their systems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3A5FA07F-FCA8-A02B-E224-AE1B44249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4326" y="1208611"/>
            <a:ext cx="6105644" cy="419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ADCE0B9-2A0F-5F9A-4227-F0A2B9D0C8F6}"/>
              </a:ext>
            </a:extLst>
          </p:cNvPr>
          <p:cNvSpPr txBox="1"/>
          <p:nvPr/>
        </p:nvSpPr>
        <p:spPr>
          <a:xfrm>
            <a:off x="134218" y="5031392"/>
            <a:ext cx="7516647" cy="52322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sz="1400" dirty="0"/>
              <a:t>Illustration of Kepler discovery of 11 new planetary systems. Source: https://</a:t>
            </a:r>
            <a:r>
              <a:rPr lang="en-US" sz="1400" dirty="0" err="1"/>
              <a:t>exoplanets.nasa.gov</a:t>
            </a:r>
            <a:r>
              <a:rPr lang="en-US" sz="1400" dirty="0"/>
              <a:t>/resources/79/nasas-kepler-announces-11-new-planetary-systems/</a:t>
            </a:r>
          </a:p>
        </p:txBody>
      </p:sp>
    </p:spTree>
    <p:extLst>
      <p:ext uri="{BB962C8B-B14F-4D97-AF65-F5344CB8AC3E}">
        <p14:creationId xmlns:p14="http://schemas.microsoft.com/office/powerpoint/2010/main" val="3081410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FFEB5-9C9F-004C-8100-BDD3A2476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771"/>
            <a:ext cx="8790972" cy="122192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Where do we stand in finding answers?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2427545-D642-C742-98FE-C483EC002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EBCDCBD-78E1-0D41-A999-31B5EBF8E02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D587003-39C2-B00F-607D-D9D7A3A62A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60699" y="5460393"/>
            <a:ext cx="10023676" cy="642361"/>
          </a:xfrm>
        </p:spPr>
        <p:txBody>
          <a:bodyPr/>
          <a:lstStyle/>
          <a:p>
            <a:r>
              <a:rPr lang="en-US" sz="2000" dirty="0"/>
              <a:t>Composition is key to understanding solar system formation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D6DE87-E610-20A1-4F3B-0E0BFC680B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5316" b="-5338"/>
          <a:stretch/>
        </p:blipFill>
        <p:spPr>
          <a:xfrm>
            <a:off x="745331" y="1224583"/>
            <a:ext cx="10701338" cy="410901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26" name="Picture 2" descr="Solar system planets white background hi-res stock photography and images -  Alamy">
            <a:extLst>
              <a:ext uri="{FF2B5EF4-FFF2-40B4-BE49-F238E27FC236}">
                <a16:creationId xmlns:a16="http://schemas.microsoft.com/office/drawing/2014/main" id="{6C965512-4B7D-05CE-E19C-0EE0CA335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74289" y="1648013"/>
            <a:ext cx="3264061" cy="118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olar system planets white background hi-res stock photography and images -  Alamy">
            <a:extLst>
              <a:ext uri="{FF2B5EF4-FFF2-40B4-BE49-F238E27FC236}">
                <a16:creationId xmlns:a16="http://schemas.microsoft.com/office/drawing/2014/main" id="{87DD46B1-CB7F-728B-B2C9-E1B4AE1C6C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05509" y="1565646"/>
            <a:ext cx="3165330" cy="118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olar system planets white background hi-res stock photography and images -  Alamy">
            <a:extLst>
              <a:ext uri="{FF2B5EF4-FFF2-40B4-BE49-F238E27FC236}">
                <a16:creationId xmlns:a16="http://schemas.microsoft.com/office/drawing/2014/main" id="{51685887-79D1-3571-B0AD-FB62D19864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87210" y="1565646"/>
            <a:ext cx="7783629" cy="118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84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80B5-E646-1643-A075-51202BCD5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074"/>
            <a:ext cx="10122061" cy="7667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Elemental ratios and Stable isotopes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5D92C-1B4D-AD48-BC4B-8C890CEE8B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7918" y="5220182"/>
            <a:ext cx="5678082" cy="1076446"/>
          </a:xfrm>
        </p:spPr>
        <p:txBody>
          <a:bodyPr/>
          <a:lstStyle/>
          <a:p>
            <a:r>
              <a:rPr lang="en-US" sz="2400" dirty="0"/>
              <a:t>These measurements connect atmospheres to building blocks and tell us when and where planets formed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0E9B9B-9642-7D42-A48C-EF4B1BABF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EBCDCBD-78E1-0D41-A999-31B5EBF8E02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A797A6-9EA7-FD7C-8367-59A797AF01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4924"/>
          <a:stretch/>
        </p:blipFill>
        <p:spPr>
          <a:xfrm>
            <a:off x="6096000" y="1220584"/>
            <a:ext cx="5967046" cy="4620709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2936CFE-17AD-6E56-144C-86C0759D3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2500" y="1259682"/>
            <a:ext cx="4732004" cy="38447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C484CC-95CD-8FE3-A552-55B2C4A83678}"/>
              </a:ext>
            </a:extLst>
          </p:cNvPr>
          <p:cNvSpPr txBox="1"/>
          <p:nvPr/>
        </p:nvSpPr>
        <p:spPr>
          <a:xfrm rot="5400000">
            <a:off x="10788274" y="3346272"/>
            <a:ext cx="2180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Proxy for source of 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DED70D-03E0-97E2-1532-7D963363F8A8}"/>
              </a:ext>
            </a:extLst>
          </p:cNvPr>
          <p:cNvSpPr txBox="1"/>
          <p:nvPr/>
        </p:nvSpPr>
        <p:spPr>
          <a:xfrm rot="5400000">
            <a:off x="3913606" y="2907322"/>
            <a:ext cx="2957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Refractory  &lt;-&gt;   Ice   &lt;-&gt;   Gas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BB7532-B565-E506-AD48-FE64E6989AFA}"/>
              </a:ext>
            </a:extLst>
          </p:cNvPr>
          <p:cNvSpPr txBox="1"/>
          <p:nvPr/>
        </p:nvSpPr>
        <p:spPr>
          <a:xfrm>
            <a:off x="1941398" y="1290922"/>
            <a:ext cx="2759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Refractory &amp; Ice    &lt;-&gt;    Gas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EE6242-C035-DFFD-9F02-AA0AAF37D0AD}"/>
              </a:ext>
            </a:extLst>
          </p:cNvPr>
          <p:cNvSpPr txBox="1"/>
          <p:nvPr/>
        </p:nvSpPr>
        <p:spPr>
          <a:xfrm>
            <a:off x="6811107" y="5957040"/>
            <a:ext cx="3419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Figures from Mandt et al. (in prep)</a:t>
            </a:r>
          </a:p>
        </p:txBody>
      </p:sp>
    </p:spTree>
    <p:extLst>
      <p:ext uri="{BB962C8B-B14F-4D97-AF65-F5344CB8AC3E}">
        <p14:creationId xmlns:p14="http://schemas.microsoft.com/office/powerpoint/2010/main" val="2241514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D6B3117599234F9BA775767BEA7B1C" ma:contentTypeVersion="4" ma:contentTypeDescription="Create a new document." ma:contentTypeScope="" ma:versionID="b272ac61bb061ab5bc11eeb5d671e4a3">
  <xsd:schema xmlns:xsd="http://www.w3.org/2001/XMLSchema" xmlns:xs="http://www.w3.org/2001/XMLSchema" xmlns:p="http://schemas.microsoft.com/office/2006/metadata/properties" xmlns:ns2="538829d5-cde2-4079-8d87-ad9bf7b973fc" xmlns:ns3="715deda5-76da-48ba-b584-2a0e01f7ef4d" targetNamespace="http://schemas.microsoft.com/office/2006/metadata/properties" ma:root="true" ma:fieldsID="996cd2dc7759ff3956ca568a30016f66" ns2:_="" ns3:_="">
    <xsd:import namespace="538829d5-cde2-4079-8d87-ad9bf7b973fc"/>
    <xsd:import namespace="715deda5-76da-48ba-b584-2a0e01f7ef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8829d5-cde2-4079-8d87-ad9bf7b973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5deda5-76da-48ba-b584-2a0e01f7ef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77072C-F82B-4F52-B088-816743969C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10AB22-5308-4513-975D-4F395DA9D29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c852713b-0caa-4ac0-ba75-048f00e27b7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3f7648c-ef34-4383-9913-3e4132c38d7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8663029-6FFD-4511-B382-AB64B8FA72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8829d5-cde2-4079-8d87-ad9bf7b973fc"/>
    <ds:schemaRef ds:uri="715deda5-76da-48ba-b584-2a0e01f7ef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52060</TotalTime>
  <Words>716</Words>
  <Application>Microsoft Macintosh PowerPoint</Application>
  <PresentationFormat>Widescreen</PresentationFormat>
  <Paragraphs>75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Office Theme</vt:lpstr>
      <vt:lpstr>Advancing understanding of the formation and evolution of the solar system with the Habitable Worlds Observatory </vt:lpstr>
      <vt:lpstr>Planetary Science Decadal Survey for 2023-2032: Origins, Worlds, and Life (OWL) </vt:lpstr>
      <vt:lpstr>Key decadal question (Q1) Initial conditions, planetary building block production, nature and evolution of materials</vt:lpstr>
      <vt:lpstr>Key decadal question (Q2a) Giant planets and satellite system formation and migration</vt:lpstr>
      <vt:lpstr>Key decadal question (Q2b) Giant planet migration and impact on solar system “architecture”</vt:lpstr>
      <vt:lpstr>Key decadal questions (Q3) Water delivery to the inner planets; and (Q4) small body distribution </vt:lpstr>
      <vt:lpstr>Key decadal questions (Q12) Relevance to exoplanet systems</vt:lpstr>
      <vt:lpstr>Where do we stand in finding answers?</vt:lpstr>
      <vt:lpstr>Elemental ratios and Stable isotopes</vt:lpstr>
      <vt:lpstr>Top Measurement Goals for HWO to advance solar system origin understanding</vt:lpstr>
      <vt:lpstr>Backup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Caisse, Christopher (HQ-DK000)[BOOZ ALLEN HAMILTON]</dc:creator>
  <cp:lastModifiedBy>Mandt, Kathy {she,her} (GSFC-6930)</cp:lastModifiedBy>
  <cp:revision>613</cp:revision>
  <dcterms:created xsi:type="dcterms:W3CDTF">2019-12-30T18:05:07Z</dcterms:created>
  <dcterms:modified xsi:type="dcterms:W3CDTF">2023-07-05T18:43:44Z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0x01010025D6B3117599234F9BA775767BEA7B1C</vt:lpwstr>
  </property>
</Properties>
</file>