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3" r:id="rId4"/>
  </p:sldMasterIdLst>
  <p:notesMasterIdLst>
    <p:notesMasterId r:id="rId20"/>
  </p:notesMasterIdLst>
  <p:sldIdLst>
    <p:sldId id="258" r:id="rId5"/>
    <p:sldId id="263" r:id="rId6"/>
    <p:sldId id="1003" r:id="rId7"/>
    <p:sldId id="1004" r:id="rId8"/>
    <p:sldId id="1011" r:id="rId9"/>
    <p:sldId id="1005" r:id="rId10"/>
    <p:sldId id="1008" r:id="rId11"/>
    <p:sldId id="1017" r:id="rId12"/>
    <p:sldId id="425" r:id="rId13"/>
    <p:sldId id="424" r:id="rId14"/>
    <p:sldId id="423" r:id="rId15"/>
    <p:sldId id="429" r:id="rId16"/>
    <p:sldId id="261" r:id="rId17"/>
    <p:sldId id="1018" r:id="rId18"/>
    <p:sldId id="26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arpen, Judith T. (GSFC-6740)" initials="KJT(6" lastIdx="5" clrIdx="0">
    <p:extLst>
      <p:ext uri="{19B8F6BF-5375-455C-9EA6-DF929625EA0E}">
        <p15:presenceInfo xmlns:p15="http://schemas.microsoft.com/office/powerpoint/2012/main" userId="S::jkarpen@ndc.nasa.gov::1e81c5a7-1911-40e0-908d-b2ee9e2d0a2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7E770"/>
    <a:srgbClr val="F8BDB0"/>
    <a:srgbClr val="FF7E79"/>
    <a:srgbClr val="AFDE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08" autoAdjust="0"/>
    <p:restoredTop sz="84739" autoAdjust="0"/>
  </p:normalViewPr>
  <p:slideViewPr>
    <p:cSldViewPr snapToGrid="0">
      <p:cViewPr varScale="1">
        <p:scale>
          <a:sx n="109" d="100"/>
          <a:sy n="109" d="100"/>
        </p:scale>
        <p:origin x="784" y="192"/>
      </p:cViewPr>
      <p:guideLst/>
    </p:cSldViewPr>
  </p:slideViewPr>
  <p:notesTextViewPr>
    <p:cViewPr>
      <p:scale>
        <a:sx n="3" d="2"/>
        <a:sy n="3" d="2"/>
      </p:scale>
      <p:origin x="0" y="0"/>
    </p:cViewPr>
  </p:notesTextViewPr>
  <p:sorterViewPr>
    <p:cViewPr>
      <p:scale>
        <a:sx n="80" d="100"/>
        <a:sy n="80" d="100"/>
      </p:scale>
      <p:origin x="0" y="0"/>
    </p:cViewPr>
  </p:sorterViewPr>
  <p:notesViewPr>
    <p:cSldViewPr snapToGrid="0">
      <p:cViewPr varScale="1">
        <p:scale>
          <a:sx n="79" d="100"/>
          <a:sy n="79" d="100"/>
        </p:scale>
        <p:origin x="3150"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48DED6-1AAC-4BD9-997C-2380280C287E}" type="datetimeFigureOut">
              <a:rPr lang="en-US" smtClean="0"/>
              <a:t>6/25/23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80FE21-19ED-4A0B-AAED-94BAFB6B4A30}" type="slidenum">
              <a:rPr lang="en-US" smtClean="0"/>
              <a:t>‹#›</a:t>
            </a:fld>
            <a:endParaRPr lang="en-US"/>
          </a:p>
        </p:txBody>
      </p:sp>
    </p:spTree>
    <p:extLst>
      <p:ext uri="{BB962C8B-B14F-4D97-AF65-F5344CB8AC3E}">
        <p14:creationId xmlns:p14="http://schemas.microsoft.com/office/powerpoint/2010/main" val="30029913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80FE21-19ED-4A0B-AAED-94BAFB6B4A30}" type="slidenum">
              <a:rPr lang="en-US" smtClean="0"/>
              <a:t>1</a:t>
            </a:fld>
            <a:endParaRPr lang="en-US"/>
          </a:p>
        </p:txBody>
      </p:sp>
    </p:spTree>
    <p:extLst>
      <p:ext uri="{BB962C8B-B14F-4D97-AF65-F5344CB8AC3E}">
        <p14:creationId xmlns:p14="http://schemas.microsoft.com/office/powerpoint/2010/main" val="17841503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3</a:t>
            </a:fld>
            <a:endParaRPr lang="en-US" dirty="0"/>
          </a:p>
        </p:txBody>
      </p:sp>
    </p:spTree>
    <p:extLst>
      <p:ext uri="{BB962C8B-B14F-4D97-AF65-F5344CB8AC3E}">
        <p14:creationId xmlns:p14="http://schemas.microsoft.com/office/powerpoint/2010/main" val="42092472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4</a:t>
            </a:fld>
            <a:endParaRPr lang="en-US" dirty="0"/>
          </a:p>
        </p:txBody>
      </p:sp>
    </p:spTree>
    <p:extLst>
      <p:ext uri="{BB962C8B-B14F-4D97-AF65-F5344CB8AC3E}">
        <p14:creationId xmlns:p14="http://schemas.microsoft.com/office/powerpoint/2010/main" val="37352176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5</a:t>
            </a:fld>
            <a:endParaRPr lang="en-US" dirty="0"/>
          </a:p>
        </p:txBody>
      </p:sp>
    </p:spTree>
    <p:extLst>
      <p:ext uri="{BB962C8B-B14F-4D97-AF65-F5344CB8AC3E}">
        <p14:creationId xmlns:p14="http://schemas.microsoft.com/office/powerpoint/2010/main" val="2995258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6</a:t>
            </a:fld>
            <a:endParaRPr lang="en-US" dirty="0"/>
          </a:p>
        </p:txBody>
      </p:sp>
    </p:spTree>
    <p:extLst>
      <p:ext uri="{BB962C8B-B14F-4D97-AF65-F5344CB8AC3E}">
        <p14:creationId xmlns:p14="http://schemas.microsoft.com/office/powerpoint/2010/main" val="29338262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7</a:t>
            </a:fld>
            <a:endParaRPr lang="en-US" dirty="0"/>
          </a:p>
        </p:txBody>
      </p:sp>
    </p:spTree>
    <p:extLst>
      <p:ext uri="{BB962C8B-B14F-4D97-AF65-F5344CB8AC3E}">
        <p14:creationId xmlns:p14="http://schemas.microsoft.com/office/powerpoint/2010/main" val="1037040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Fletcher et al. (2020) Ice Giant Circulations Patterns: Implications for Atmospheric Probes – “Measurements of noble gases and their isotopes, which are critical to testing planetary formation models, can be made at any latitude without regard to atmospheric patterns and weather due to the non-reactive nature of those species.”</a:t>
            </a:r>
          </a:p>
          <a:p>
            <a:endParaRPr lang="en-US" dirty="0"/>
          </a:p>
          <a:p>
            <a:r>
              <a:rPr lang="en-US" dirty="0"/>
              <a:t>Private comm with Leigh: </a:t>
            </a:r>
            <a:r>
              <a:rPr lang="en-US" sz="1200" b="0" i="0" u="none" strike="noStrike" kern="1200" dirty="0">
                <a:solidFill>
                  <a:schemeClr val="tx1"/>
                </a:solidFill>
                <a:effectLst/>
                <a:latin typeface="+mn-lt"/>
                <a:ea typeface="+mn-ea"/>
                <a:cs typeface="+mn-cs"/>
              </a:rPr>
              <a:t> The implied vertical motions would affect any species that isn’t well mixed – so volatiles like NH3, H2S, H2O for example, and potentially other disequilibrium species like CO, GeH4, AsH3 and PH3 which vary with altitude due to thermochemistry/photochemistry/mixing.  But any species that is well mixed should be unaffected by these motions (e.g., CH4, halides, noble gases)… However, if there’s a chance that the species undergo some strange combination chemistry (e.g., get trapped into aerosols or ‘</a:t>
            </a:r>
            <a:r>
              <a:rPr lang="en-US" sz="1200" b="0" i="0" u="none" strike="noStrike" kern="1200" dirty="0" err="1">
                <a:solidFill>
                  <a:schemeClr val="tx1"/>
                </a:solidFill>
                <a:effectLst/>
                <a:latin typeface="+mn-lt"/>
                <a:ea typeface="+mn-ea"/>
                <a:cs typeface="+mn-cs"/>
              </a:rPr>
              <a:t>mushballs</a:t>
            </a:r>
            <a:r>
              <a:rPr lang="en-US" sz="1200" b="0" i="0" u="none" strike="noStrike" kern="1200" dirty="0">
                <a:solidFill>
                  <a:schemeClr val="tx1"/>
                </a:solidFill>
                <a:effectLst/>
                <a:latin typeface="+mn-lt"/>
                <a:ea typeface="+mn-ea"/>
                <a:cs typeface="+mn-cs"/>
              </a:rPr>
              <a:t>’), then they might not be well mixed, and therefore their abundances would depend on dynamic motions.</a:t>
            </a:r>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err="1"/>
              <a:t>Atreya</a:t>
            </a:r>
            <a:r>
              <a:rPr lang="en-US" dirty="0"/>
              <a:t> et al. 2022: </a:t>
            </a:r>
            <a:r>
              <a:rPr lang="en-US" sz="1200" kern="1200" dirty="0">
                <a:solidFill>
                  <a:schemeClr val="tx1"/>
                </a:solidFill>
                <a:effectLst/>
                <a:latin typeface="+mn-lt"/>
                <a:ea typeface="+mn-ea"/>
                <a:cs typeface="+mn-cs"/>
              </a:rPr>
              <a:t>He, Ne, </a:t>
            </a:r>
            <a:r>
              <a:rPr lang="en-US" sz="1200" kern="1200" dirty="0" err="1">
                <a:solidFill>
                  <a:schemeClr val="tx1"/>
                </a:solidFill>
                <a:effectLst/>
                <a:latin typeface="+mn-lt"/>
                <a:ea typeface="+mn-ea"/>
                <a:cs typeface="+mn-cs"/>
              </a:rPr>
              <a:t>Ar</a:t>
            </a:r>
            <a:r>
              <a:rPr lang="en-US" sz="1200" kern="1200" dirty="0">
                <a:solidFill>
                  <a:schemeClr val="tx1"/>
                </a:solidFill>
                <a:effectLst/>
                <a:latin typeface="+mn-lt"/>
                <a:ea typeface="+mn-ea"/>
                <a:cs typeface="+mn-cs"/>
              </a:rPr>
              <a:t>, Kr and Xe are chemically inert, hence unaffected by meteorology or dynamics</a:t>
            </a:r>
          </a:p>
          <a:p>
            <a:endParaRPr lang="en-US" dirty="0"/>
          </a:p>
        </p:txBody>
      </p:sp>
      <p:sp>
        <p:nvSpPr>
          <p:cNvPr id="4" name="Slide Number Placeholder 3"/>
          <p:cNvSpPr>
            <a:spLocks noGrp="1"/>
          </p:cNvSpPr>
          <p:nvPr>
            <p:ph type="sldNum" sz="quarter" idx="5"/>
          </p:nvPr>
        </p:nvSpPr>
        <p:spPr/>
        <p:txBody>
          <a:bodyPr/>
          <a:lstStyle/>
          <a:p>
            <a:fld id="{4DD5F0F0-3408-9F4A-9B24-898CD7F5D4E4}" type="slidenum">
              <a:rPr lang="en-US" smtClean="0"/>
              <a:t>10</a:t>
            </a:fld>
            <a:endParaRPr lang="en-US" dirty="0"/>
          </a:p>
        </p:txBody>
      </p:sp>
    </p:spTree>
    <p:extLst>
      <p:ext uri="{BB962C8B-B14F-4D97-AF65-F5344CB8AC3E}">
        <p14:creationId xmlns:p14="http://schemas.microsoft.com/office/powerpoint/2010/main" val="306964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3931597905"/>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EE8FFF2C-B240-89C1-CF21-D19A7912CC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576472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26688208"/>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5">
            <a:extLst>
              <a:ext uri="{FF2B5EF4-FFF2-40B4-BE49-F238E27FC236}">
                <a16:creationId xmlns:a16="http://schemas.microsoft.com/office/drawing/2014/main" id="{9B290EDB-6B1A-CDA2-8E65-D32206621E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1319332457"/>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a:extLst>
              <a:ext uri="{FF2B5EF4-FFF2-40B4-BE49-F238E27FC236}">
                <a16:creationId xmlns:a16="http://schemas.microsoft.com/office/drawing/2014/main" id="{ED0E7B04-D31E-9BD5-5AD0-A3308E4C62E4}"/>
              </a:ext>
            </a:extLst>
          </p:cNvPr>
          <p:cNvSpPr>
            <a:spLocks noGrp="1"/>
          </p:cNvSpPr>
          <p:nvPr>
            <p:ph type="sldNum" sz="quarter" idx="10"/>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212278979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Slide Number Placeholder 5">
            <a:extLst>
              <a:ext uri="{FF2B5EF4-FFF2-40B4-BE49-F238E27FC236}">
                <a16:creationId xmlns:a16="http://schemas.microsoft.com/office/drawing/2014/main" id="{7EC7D93E-88DF-E3AE-FFE7-2BE1056B3C8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919187521"/>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a:extLst>
              <a:ext uri="{FF2B5EF4-FFF2-40B4-BE49-F238E27FC236}">
                <a16:creationId xmlns:a16="http://schemas.microsoft.com/office/drawing/2014/main" id="{A8100322-1D80-4245-09F1-95A8509CD2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1669696514"/>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6612" y="586409"/>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D89E709F-061F-946D-1002-351B5B88EA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70083059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Slide Number Placeholder 5">
            <a:extLst>
              <a:ext uri="{FF2B5EF4-FFF2-40B4-BE49-F238E27FC236}">
                <a16:creationId xmlns:a16="http://schemas.microsoft.com/office/drawing/2014/main" id="{5EACF7A1-3A97-8F4F-14E5-87B432EF1BE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299597846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59E4ACE0-EFA1-D323-C5BF-D7BB17DE70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3957813617"/>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5">
            <a:extLst>
              <a:ext uri="{FF2B5EF4-FFF2-40B4-BE49-F238E27FC236}">
                <a16:creationId xmlns:a16="http://schemas.microsoft.com/office/drawing/2014/main" id="{AEAD9055-3300-9D72-ADDE-AC4B8370E0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318246348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0_Title and Conten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66388B8F-3583-8594-3F1F-0DB9A8ACE8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Tree>
    <p:extLst>
      <p:ext uri="{BB962C8B-B14F-4D97-AF65-F5344CB8AC3E}">
        <p14:creationId xmlns:p14="http://schemas.microsoft.com/office/powerpoint/2010/main" val="376101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3096">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98C1-9F26-B042-A947-BEE77046613F}"/>
              </a:ext>
            </a:extLst>
          </p:cNvPr>
          <p:cNvSpPr>
            <a:spLocks noGrp="1"/>
          </p:cNvSpPr>
          <p:nvPr>
            <p:ph type="title"/>
          </p:nvPr>
        </p:nvSpPr>
        <p:spPr>
          <a:xfrm>
            <a:off x="2111634" y="2672443"/>
            <a:ext cx="7772400" cy="1362075"/>
          </a:xfrm>
        </p:spPr>
        <p:txBody>
          <a:bodyPr anchor="t"/>
          <a:lstStyle>
            <a:lvl1pPr algn="ctr">
              <a:defRPr sz="2800" b="1" cap="all">
                <a:solidFill>
                  <a:schemeClr val="bg2">
                    <a:lumMod val="40000"/>
                    <a:lumOff val="60000"/>
                  </a:schemeClr>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990551C4-D7EB-DE4E-AE82-F4F2BCCED31E}"/>
              </a:ext>
            </a:extLst>
          </p:cNvPr>
          <p:cNvSpPr>
            <a:spLocks noGrp="1"/>
          </p:cNvSpPr>
          <p:nvPr>
            <p:ph type="body" idx="1"/>
          </p:nvPr>
        </p:nvSpPr>
        <p:spPr>
          <a:xfrm>
            <a:off x="2111634" y="1172256"/>
            <a:ext cx="7772400" cy="1500187"/>
          </a:xfrm>
        </p:spPr>
        <p:txBody>
          <a:bodyPr anchor="b"/>
          <a:lstStyle>
            <a:lvl1pPr marL="0" indent="0" algn="ctr">
              <a:buNone/>
              <a:defRPr sz="1800">
                <a:solidFill>
                  <a:schemeClr val="bg1"/>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dirty="0"/>
              <a:t>Click to edit Master text styles</a:t>
            </a:r>
          </a:p>
        </p:txBody>
      </p:sp>
      <p:pic>
        <p:nvPicPr>
          <p:cNvPr id="5" name="Picture 64">
            <a:extLst>
              <a:ext uri="{FF2B5EF4-FFF2-40B4-BE49-F238E27FC236}">
                <a16:creationId xmlns:a16="http://schemas.microsoft.com/office/drawing/2014/main" id="{D16EF5B4-D824-574B-BD25-CE8AAC938277}"/>
              </a:ext>
            </a:extLst>
          </p:cNvPr>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0706432" y="243539"/>
            <a:ext cx="1069253" cy="871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a:extLst>
              <a:ext uri="{FF2B5EF4-FFF2-40B4-BE49-F238E27FC236}">
                <a16:creationId xmlns:a16="http://schemas.microsoft.com/office/drawing/2014/main" id="{CDBF9BC5-4848-4F40-91FC-4F311FAD4B54}"/>
              </a:ext>
            </a:extLst>
          </p:cNvPr>
          <p:cNvSpPr txBox="1">
            <a:spLocks noChangeArrowheads="1"/>
          </p:cNvSpPr>
          <p:nvPr userDrawn="1"/>
        </p:nvSpPr>
        <p:spPr bwMode="auto">
          <a:xfrm>
            <a:off x="392177" y="579258"/>
            <a:ext cx="5045481" cy="283323"/>
          </a:xfrm>
          <a:prstGeom prst="rect">
            <a:avLst/>
          </a:prstGeom>
          <a:noFill/>
          <a:ln>
            <a:noFill/>
          </a:ln>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900" dirty="0">
                <a:solidFill>
                  <a:schemeClr val="bg1"/>
                </a:solidFill>
              </a:rPr>
              <a:t>National Aeronautics and Space Administration</a:t>
            </a:r>
          </a:p>
        </p:txBody>
      </p:sp>
      <p:sp>
        <p:nvSpPr>
          <p:cNvPr id="7" name="TextBox 6">
            <a:extLst>
              <a:ext uri="{FF2B5EF4-FFF2-40B4-BE49-F238E27FC236}">
                <a16:creationId xmlns:a16="http://schemas.microsoft.com/office/drawing/2014/main" id="{F88D85BB-86FB-5C42-877B-32107AE4795A}"/>
              </a:ext>
            </a:extLst>
          </p:cNvPr>
          <p:cNvSpPr txBox="1">
            <a:spLocks noChangeArrowheads="1"/>
          </p:cNvSpPr>
          <p:nvPr userDrawn="1"/>
        </p:nvSpPr>
        <p:spPr bwMode="auto">
          <a:xfrm>
            <a:off x="392177" y="6278742"/>
            <a:ext cx="3421224" cy="244512"/>
          </a:xfrm>
          <a:prstGeom prst="rect">
            <a:avLst/>
          </a:prstGeom>
          <a:noFill/>
          <a:ln>
            <a:noFill/>
          </a:ln>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700" b="1" dirty="0">
                <a:solidFill>
                  <a:schemeClr val="bg1"/>
                </a:solidFill>
              </a:rPr>
              <a:t>www.nasa.gov</a:t>
            </a:r>
          </a:p>
        </p:txBody>
      </p:sp>
    </p:spTree>
    <p:extLst>
      <p:ext uri="{BB962C8B-B14F-4D97-AF65-F5344CB8AC3E}">
        <p14:creationId xmlns:p14="http://schemas.microsoft.com/office/powerpoint/2010/main" val="1367311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696">
          <p15:clr>
            <a:srgbClr val="FBAE40"/>
          </p15:clr>
        </p15:guide>
        <p15:guide id="2" pos="146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AE995F5-D522-376C-215F-E469D1327669}"/>
              </a:ext>
            </a:extLst>
          </p:cNvPr>
          <p:cNvPicPr>
            <a:picLocks noChangeAspect="1"/>
          </p:cNvPicPr>
          <p:nvPr userDrawn="1"/>
        </p:nvPicPr>
        <p:blipFill rotWithShape="1">
          <a:blip r:embed="rId2" cstate="email">
            <a:alphaModFix amt="43000"/>
            <a:extLst>
              <a:ext uri="{28A0092B-C50C-407E-A947-70E740481C1C}">
                <a14:useLocalDpi xmlns:a14="http://schemas.microsoft.com/office/drawing/2010/main"/>
              </a:ext>
            </a:extLst>
          </a:blip>
          <a:srcRect t="-970" r="-108"/>
          <a:stretch/>
        </p:blipFill>
        <p:spPr>
          <a:xfrm>
            <a:off x="-46186" y="1387106"/>
            <a:ext cx="12213740" cy="5441752"/>
          </a:xfrm>
          <a:prstGeom prst="rect">
            <a:avLst/>
          </a:prstGeom>
        </p:spPr>
      </p:pic>
      <p:sp>
        <p:nvSpPr>
          <p:cNvPr id="2" name="Rectangle 1">
            <a:extLst>
              <a:ext uri="{FF2B5EF4-FFF2-40B4-BE49-F238E27FC236}">
                <a16:creationId xmlns:a16="http://schemas.microsoft.com/office/drawing/2014/main" id="{97BF0DCC-E0DD-1647-B67C-88E31684A8AB}"/>
              </a:ext>
            </a:extLst>
          </p:cNvPr>
          <p:cNvSpPr/>
          <p:nvPr userDrawn="1"/>
        </p:nvSpPr>
        <p:spPr>
          <a:xfrm>
            <a:off x="0" y="0"/>
            <a:ext cx="12191999" cy="13589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8" name="Picture 64">
            <a:extLst>
              <a:ext uri="{FF2B5EF4-FFF2-40B4-BE49-F238E27FC236}">
                <a16:creationId xmlns:a16="http://schemas.microsoft.com/office/drawing/2014/main" id="{99AD771A-B010-834B-8964-EF3AC52D6FC3}"/>
              </a:ext>
            </a:extLst>
          </p:cNvPr>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706432" y="243539"/>
            <a:ext cx="1069253" cy="871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28">
            <a:extLst>
              <a:ext uri="{FF2B5EF4-FFF2-40B4-BE49-F238E27FC236}">
                <a16:creationId xmlns:a16="http://schemas.microsoft.com/office/drawing/2014/main" id="{0ED0B07A-5C17-6C4A-8B1C-BB20098BAB7F}"/>
              </a:ext>
            </a:extLst>
          </p:cNvPr>
          <p:cNvSpPr txBox="1">
            <a:spLocks noChangeArrowheads="1"/>
          </p:cNvSpPr>
          <p:nvPr userDrawn="1"/>
        </p:nvSpPr>
        <p:spPr bwMode="auto">
          <a:xfrm>
            <a:off x="392177" y="579258"/>
            <a:ext cx="5045481" cy="230832"/>
          </a:xfrm>
          <a:prstGeom prst="rect">
            <a:avLst/>
          </a:prstGeom>
          <a:noFill/>
          <a:ln>
            <a:noFill/>
          </a:ln>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900" dirty="0">
                <a:solidFill>
                  <a:schemeClr val="tx1"/>
                </a:solidFill>
              </a:rPr>
              <a:t>National Aeronautics and Space Administration</a:t>
            </a:r>
          </a:p>
        </p:txBody>
      </p:sp>
      <p:sp>
        <p:nvSpPr>
          <p:cNvPr id="31" name="TextBox 30">
            <a:extLst>
              <a:ext uri="{FF2B5EF4-FFF2-40B4-BE49-F238E27FC236}">
                <a16:creationId xmlns:a16="http://schemas.microsoft.com/office/drawing/2014/main" id="{6E0F7B3F-63E8-8A4A-9BF5-8AEC97ADD2F4}"/>
              </a:ext>
            </a:extLst>
          </p:cNvPr>
          <p:cNvSpPr txBox="1">
            <a:spLocks noChangeArrowheads="1"/>
          </p:cNvSpPr>
          <p:nvPr userDrawn="1"/>
        </p:nvSpPr>
        <p:spPr bwMode="auto">
          <a:xfrm>
            <a:off x="392177" y="6278742"/>
            <a:ext cx="3421224" cy="215444"/>
          </a:xfrm>
          <a:prstGeom prst="rect">
            <a:avLst/>
          </a:prstGeom>
          <a:noFill/>
          <a:ln>
            <a:noFill/>
          </a:ln>
        </p:spPr>
        <p:txBody>
          <a:bodyPr>
            <a:spAutoFit/>
          </a:bodyPr>
          <a:lstStyle>
            <a:lvl1pPr>
              <a:defRPr sz="2400">
                <a:solidFill>
                  <a:schemeClr val="tx1"/>
                </a:solidFill>
                <a:latin typeface="Arial" charset="0"/>
                <a:ea typeface="ＭＳ Ｐゴシック" charset="0"/>
                <a:cs typeface="ＭＳ Ｐゴシック" charset="0"/>
              </a:defRPr>
            </a:lvl1pPr>
            <a:lvl2pPr marL="742950" indent="-285750">
              <a:defRPr sz="2400">
                <a:solidFill>
                  <a:schemeClr val="tx1"/>
                </a:solidFill>
                <a:latin typeface="Arial" charset="0"/>
                <a:ea typeface="ＭＳ Ｐゴシック" charset="0"/>
              </a:defRPr>
            </a:lvl2pPr>
            <a:lvl3pPr marL="1143000" indent="-228600">
              <a:defRPr sz="2400">
                <a:solidFill>
                  <a:schemeClr val="tx1"/>
                </a:solidFill>
                <a:latin typeface="Arial" charset="0"/>
                <a:ea typeface="ＭＳ Ｐゴシック" charset="0"/>
              </a:defRPr>
            </a:lvl3pPr>
            <a:lvl4pPr marL="1600200" indent="-228600">
              <a:defRPr sz="2400">
                <a:solidFill>
                  <a:schemeClr val="tx1"/>
                </a:solidFill>
                <a:latin typeface="Arial" charset="0"/>
                <a:ea typeface="ＭＳ Ｐゴシック" charset="0"/>
              </a:defRPr>
            </a:lvl4pPr>
            <a:lvl5pPr marL="2057400" indent="-22860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a:defRPr/>
            </a:pPr>
            <a:r>
              <a:rPr lang="en-US" sz="800" b="1" dirty="0">
                <a:solidFill>
                  <a:schemeClr val="bg1"/>
                </a:solidFill>
              </a:rPr>
              <a:t>www.nasa.gov</a:t>
            </a:r>
          </a:p>
        </p:txBody>
      </p:sp>
      <p:cxnSp>
        <p:nvCxnSpPr>
          <p:cNvPr id="33" name="Straight Connector 32">
            <a:extLst>
              <a:ext uri="{FF2B5EF4-FFF2-40B4-BE49-F238E27FC236}">
                <a16:creationId xmlns:a16="http://schemas.microsoft.com/office/drawing/2014/main" id="{BD728CE4-5797-D643-9DBC-667B6C5DD827}"/>
              </a:ext>
            </a:extLst>
          </p:cNvPr>
          <p:cNvCxnSpPr>
            <a:cxnSpLocks/>
          </p:cNvCxnSpPr>
          <p:nvPr userDrawn="1"/>
        </p:nvCxnSpPr>
        <p:spPr bwMode="auto">
          <a:xfrm>
            <a:off x="-21740" y="1358900"/>
            <a:ext cx="12213740" cy="0"/>
          </a:xfrm>
          <a:prstGeom prst="line">
            <a:avLst/>
          </a:prstGeom>
          <a:ln w="12700">
            <a:solidFill>
              <a:schemeClr val="bg2"/>
            </a:solidFill>
            <a:headEnd type="none" w="med" len="med"/>
            <a:tailEnd type="none" w="med" len="med"/>
          </a:ln>
        </p:spPr>
        <p:style>
          <a:lnRef idx="1">
            <a:schemeClr val="accent3"/>
          </a:lnRef>
          <a:fillRef idx="0">
            <a:schemeClr val="accent3"/>
          </a:fillRef>
          <a:effectRef idx="0">
            <a:schemeClr val="accent3"/>
          </a:effectRef>
          <a:fontRef idx="minor">
            <a:schemeClr val="tx1"/>
          </a:fontRef>
        </p:style>
      </p:cxnSp>
      <p:sp>
        <p:nvSpPr>
          <p:cNvPr id="34" name="Rectangle 61">
            <a:extLst>
              <a:ext uri="{FF2B5EF4-FFF2-40B4-BE49-F238E27FC236}">
                <a16:creationId xmlns:a16="http://schemas.microsoft.com/office/drawing/2014/main" id="{AF826AF8-F7A8-9D46-8CC0-AC1335016590}"/>
              </a:ext>
            </a:extLst>
          </p:cNvPr>
          <p:cNvSpPr>
            <a:spLocks noGrp="1" noChangeArrowheads="1"/>
          </p:cNvSpPr>
          <p:nvPr>
            <p:ph type="ctrTitle" sz="quarter"/>
          </p:nvPr>
        </p:nvSpPr>
        <p:spPr>
          <a:xfrm>
            <a:off x="2597650" y="2354658"/>
            <a:ext cx="6974958" cy="1497013"/>
          </a:xfrm>
          <a:prstGeom prst="rect">
            <a:avLst/>
          </a:prstGeom>
          <a:noFill/>
        </p:spPr>
        <p:txBody>
          <a:bodyPr anchor="t"/>
          <a:lstStyle>
            <a:lvl1pPr algn="ctr">
              <a:defRPr sz="3200" b="1">
                <a:solidFill>
                  <a:schemeClr val="tx1"/>
                </a:solidFill>
                <a:effectLst>
                  <a:outerShdw blurRad="38100" dist="38100" dir="2700000" algn="tl">
                    <a:srgbClr val="000000">
                      <a:alpha val="43137"/>
                    </a:srgbClr>
                  </a:outerShdw>
                </a:effectLst>
              </a:defRPr>
            </a:lvl1pPr>
          </a:lstStyle>
          <a:p>
            <a:r>
              <a:rPr lang="en-US" dirty="0"/>
              <a:t>Click to edit Master title style</a:t>
            </a:r>
          </a:p>
        </p:txBody>
      </p:sp>
      <p:sp>
        <p:nvSpPr>
          <p:cNvPr id="35" name="Rectangle 62">
            <a:extLst>
              <a:ext uri="{FF2B5EF4-FFF2-40B4-BE49-F238E27FC236}">
                <a16:creationId xmlns:a16="http://schemas.microsoft.com/office/drawing/2014/main" id="{134C9A75-E1B3-974B-B09D-B6C9C7E33935}"/>
              </a:ext>
            </a:extLst>
          </p:cNvPr>
          <p:cNvSpPr>
            <a:spLocks noGrp="1" noChangeArrowheads="1"/>
          </p:cNvSpPr>
          <p:nvPr>
            <p:ph type="subTitle" sz="quarter" idx="1"/>
          </p:nvPr>
        </p:nvSpPr>
        <p:spPr>
          <a:xfrm>
            <a:off x="3816062" y="4045147"/>
            <a:ext cx="4562540" cy="1303338"/>
          </a:xfrm>
          <a:prstGeom prst="rect">
            <a:avLst/>
          </a:prstGeom>
        </p:spPr>
        <p:txBody>
          <a:bodyPr/>
          <a:lstStyle>
            <a:lvl1pPr marL="0" indent="0" algn="ctr">
              <a:buFontTx/>
              <a:buNone/>
              <a:defRPr sz="1800">
                <a:solidFill>
                  <a:schemeClr val="bg1">
                    <a:lumMod val="95000"/>
                    <a:lumOff val="5000"/>
                  </a:schemeClr>
                </a:solidFill>
              </a:defRPr>
            </a:lvl1pPr>
          </a:lstStyle>
          <a:p>
            <a:r>
              <a:rPr lang="en-US" dirty="0"/>
              <a:t>Click to edit Master subtitle style</a:t>
            </a:r>
          </a:p>
        </p:txBody>
      </p:sp>
    </p:spTree>
    <p:extLst>
      <p:ext uri="{BB962C8B-B14F-4D97-AF65-F5344CB8AC3E}">
        <p14:creationId xmlns:p14="http://schemas.microsoft.com/office/powerpoint/2010/main" val="2265790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424">
          <p15:clr>
            <a:srgbClr val="FBAE40"/>
          </p15:clr>
        </p15:guide>
        <p15:guide id="2" pos="336">
          <p15:clr>
            <a:srgbClr val="FBAE40"/>
          </p15:clr>
        </p15:guide>
        <p15:guide id="3" orient="horz" pos="2040">
          <p15:clr>
            <a:srgbClr val="FBAE40"/>
          </p15:clr>
        </p15:guide>
        <p15:guide id="4" pos="2376">
          <p15:clr>
            <a:srgbClr val="FBAE40"/>
          </p15:clr>
        </p15:guide>
        <p15:guide id="5" orient="horz" pos="26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952500" y="1185863"/>
            <a:ext cx="10287000" cy="4986338"/>
          </a:xfrm>
        </p:spPr>
        <p:txBody>
          <a:bodyPr lIns="0" tIns="0" rIns="0"/>
          <a:lstStyle>
            <a:lvl1pPr>
              <a:defRPr sz="2000"/>
            </a:lvl1pPr>
            <a:lvl2pPr>
              <a:defRPr sz="1600"/>
            </a:lvl2pPr>
            <a:lvl3pPr>
              <a:defRPr sz="1600"/>
            </a:lvl3pPr>
            <a:lvl4pPr>
              <a:defRPr sz="1600"/>
            </a:lvl4pPr>
            <a:lvl5pPr>
              <a:defRPr sz="16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p>
            <a:fld id="{4EBCDCBD-78E1-0D41-A999-31B5EBF8E02C}" type="slidenum">
              <a:rPr lang="en-US" smtClean="0"/>
              <a:pPr/>
              <a:t>‹#›</a:t>
            </a:fld>
            <a:endParaRPr lang="en-US" dirty="0"/>
          </a:p>
        </p:txBody>
      </p:sp>
      <p:sp>
        <p:nvSpPr>
          <p:cNvPr id="5" name="Title 4">
            <a:extLst>
              <a:ext uri="{FF2B5EF4-FFF2-40B4-BE49-F238E27FC236}">
                <a16:creationId xmlns:a16="http://schemas.microsoft.com/office/drawing/2014/main" id="{13DA8195-676C-DF97-ACB2-D58848863B0B}"/>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80066772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wo-Colum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add title </a:t>
            </a:r>
          </a:p>
        </p:txBody>
      </p:sp>
      <p:sp>
        <p:nvSpPr>
          <p:cNvPr id="3" name="Content Placeholder 2"/>
          <p:cNvSpPr>
            <a:spLocks noGrp="1"/>
          </p:cNvSpPr>
          <p:nvPr>
            <p:ph idx="1" hasCustomPrompt="1"/>
          </p:nvPr>
        </p:nvSpPr>
        <p:spPr>
          <a:xfrm>
            <a:off x="952500" y="1185864"/>
            <a:ext cx="4952999" cy="4171494"/>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Text Placeholder 12"/>
          <p:cNvSpPr>
            <a:spLocks noGrp="1"/>
          </p:cNvSpPr>
          <p:nvPr>
            <p:ph type="body" sz="quarter" idx="14" hasCustomPrompt="1"/>
          </p:nvPr>
        </p:nvSpPr>
        <p:spPr>
          <a:xfrm>
            <a:off x="952501" y="5486400"/>
            <a:ext cx="10286999" cy="685800"/>
          </a:xfrm>
          <a:solidFill>
            <a:schemeClr val="accent2"/>
          </a:solidFill>
          <a:ln w="19050">
            <a:noFill/>
          </a:ln>
        </p:spPr>
        <p:txBody>
          <a:bodyPr anchor="ctr">
            <a:noAutofit/>
          </a:bodyPr>
          <a:lstStyle>
            <a:lvl1pPr marL="0" indent="0" algn="ctr">
              <a:buNone/>
              <a:defRPr sz="1800" b="1">
                <a:solidFill>
                  <a:schemeClr val="bg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stStyle>
          <a:p>
            <a:pPr lvl="0"/>
            <a:r>
              <a:rPr lang="en-US" dirty="0"/>
              <a:t>Click to add callout text</a:t>
            </a:r>
          </a:p>
        </p:txBody>
      </p:sp>
      <p:sp>
        <p:nvSpPr>
          <p:cNvPr id="11" name="Content Placeholder 2"/>
          <p:cNvSpPr>
            <a:spLocks noGrp="1"/>
          </p:cNvSpPr>
          <p:nvPr>
            <p:ph idx="13" hasCustomPrompt="1"/>
          </p:nvPr>
        </p:nvSpPr>
        <p:spPr>
          <a:xfrm>
            <a:off x="6286500" y="1185864"/>
            <a:ext cx="4953000" cy="4171494"/>
          </a:xfrm>
        </p:spPr>
        <p:txBody>
          <a:body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B0B39BD-D9A9-9544-4678-18F5786E5D57}"/>
              </a:ext>
            </a:extLst>
          </p:cNvPr>
          <p:cNvSpPr>
            <a:spLocks noGrp="1"/>
          </p:cNvSpPr>
          <p:nvPr>
            <p:ph type="sldNum" sz="quarter" idx="12"/>
          </p:nvPr>
        </p:nvSpPr>
        <p:spPr>
          <a:xfrm>
            <a:off x="8610600" y="6356350"/>
            <a:ext cx="2743200" cy="365125"/>
          </a:xfrm>
        </p:spPr>
        <p:txBody>
          <a:bodyPr/>
          <a:lstStyle/>
          <a:p>
            <a:fld id="{4EBCDCBD-78E1-0D41-A999-31B5EBF8E02C}" type="slidenum">
              <a:rPr lang="en-US" smtClean="0"/>
              <a:pPr/>
              <a:t>‹#›</a:t>
            </a:fld>
            <a:endParaRPr lang="en-US" dirty="0"/>
          </a:p>
        </p:txBody>
      </p:sp>
    </p:spTree>
    <p:extLst>
      <p:ext uri="{BB962C8B-B14F-4D97-AF65-F5344CB8AC3E}">
        <p14:creationId xmlns:p14="http://schemas.microsoft.com/office/powerpoint/2010/main" val="29420266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Picture 12" descr="A black background with white text&#10;&#10;Description automatically generated with low confidence">
            <a:extLst>
              <a:ext uri="{FF2B5EF4-FFF2-40B4-BE49-F238E27FC236}">
                <a16:creationId xmlns:a16="http://schemas.microsoft.com/office/drawing/2014/main" id="{A1356911-3E91-03A6-996C-7893E8AE57F7}"/>
              </a:ext>
            </a:extLst>
          </p:cNvPr>
          <p:cNvPicPr>
            <a:picLocks noChangeAspect="1"/>
          </p:cNvPicPr>
          <p:nvPr userDrawn="1"/>
        </p:nvPicPr>
        <p:blipFill>
          <a:blip r:embed="rId18" cstate="email">
            <a:extLst>
              <a:ext uri="{28A0092B-C50C-407E-A947-70E740481C1C}">
                <a14:useLocalDpi xmlns:a14="http://schemas.microsoft.com/office/drawing/2010/main"/>
              </a:ext>
            </a:extLst>
          </a:blip>
          <a:stretch>
            <a:fillRect/>
          </a:stretch>
        </p:blipFill>
        <p:spPr>
          <a:xfrm>
            <a:off x="10780643" y="5813515"/>
            <a:ext cx="1411357" cy="793888"/>
          </a:xfrm>
          <a:prstGeom prst="rect">
            <a:avLst/>
          </a:prstGeom>
        </p:spPr>
      </p:pic>
      <p:sp>
        <p:nvSpPr>
          <p:cNvPr id="2" name="Title Placeholder 1"/>
          <p:cNvSpPr>
            <a:spLocks noGrp="1"/>
          </p:cNvSpPr>
          <p:nvPr>
            <p:ph type="title"/>
          </p:nvPr>
        </p:nvSpPr>
        <p:spPr>
          <a:xfrm>
            <a:off x="405594" y="133122"/>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A4FE613-1220-884D-8B34-EFFC2B2696BB}" type="slidenum">
              <a:rPr lang="en-US" altLang="en-US" smtClean="0"/>
              <a:pPr>
                <a:defRPr/>
              </a:pPr>
              <a:t>‹#›</a:t>
            </a:fld>
            <a:endParaRPr lang="en-US" altLang="en-US" dirty="0">
              <a:solidFill>
                <a:srgbClr val="0C419A"/>
              </a:solidFill>
            </a:endParaRPr>
          </a:p>
        </p:txBody>
      </p:sp>
      <p:sp>
        <p:nvSpPr>
          <p:cNvPr id="8" name="Rectangle 46">
            <a:extLst>
              <a:ext uri="{FF2B5EF4-FFF2-40B4-BE49-F238E27FC236}">
                <a16:creationId xmlns:a16="http://schemas.microsoft.com/office/drawing/2014/main" id="{F2694EB1-3A36-3115-30C1-77729FFF6CE5}"/>
              </a:ext>
            </a:extLst>
          </p:cNvPr>
          <p:cNvSpPr>
            <a:spLocks noChangeArrowheads="1"/>
          </p:cNvSpPr>
          <p:nvPr userDrawn="1"/>
        </p:nvSpPr>
        <p:spPr bwMode="auto">
          <a:xfrm>
            <a:off x="0" y="1070185"/>
            <a:ext cx="10706432" cy="77947"/>
          </a:xfrm>
          <a:prstGeom prst="rect">
            <a:avLst/>
          </a:prstGeom>
          <a:gradFill flip="none" rotWithShape="1">
            <a:gsLst>
              <a:gs pos="0">
                <a:schemeClr val="accent2">
                  <a:lumMod val="50000"/>
                </a:schemeClr>
              </a:gs>
              <a:gs pos="50000">
                <a:srgbClr val="C00000">
                  <a:tint val="44500"/>
                  <a:satMod val="160000"/>
                </a:srgbClr>
              </a:gs>
              <a:gs pos="100000">
                <a:srgbClr val="C00000">
                  <a:tint val="23500"/>
                  <a:satMod val="160000"/>
                  <a:alpha val="0"/>
                </a:srgbClr>
              </a:gs>
            </a:gsLst>
            <a:lin ang="0" scaled="1"/>
            <a:tileRect/>
          </a:gradFill>
          <a:ln>
            <a:noFill/>
          </a:ln>
        </p:spPr>
        <p:txBody>
          <a:bodyPr wrap="none" anchor="ct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defRPr/>
            </a:pPr>
            <a:endParaRPr lang="en-US" altLang="en-US"/>
          </a:p>
        </p:txBody>
      </p:sp>
      <p:cxnSp>
        <p:nvCxnSpPr>
          <p:cNvPr id="9" name="Straight Connector 6">
            <a:extLst>
              <a:ext uri="{FF2B5EF4-FFF2-40B4-BE49-F238E27FC236}">
                <a16:creationId xmlns:a16="http://schemas.microsoft.com/office/drawing/2014/main" id="{C1F3EBF0-5AA6-120C-1E90-C17ACEB8801F}"/>
              </a:ext>
            </a:extLst>
          </p:cNvPr>
          <p:cNvCxnSpPr>
            <a:cxnSpLocks noChangeShapeType="1"/>
          </p:cNvCxnSpPr>
          <p:nvPr userDrawn="1"/>
        </p:nvCxnSpPr>
        <p:spPr bwMode="auto">
          <a:xfrm>
            <a:off x="0" y="6720115"/>
            <a:ext cx="11114202" cy="0"/>
          </a:xfrm>
          <a:prstGeom prst="line">
            <a:avLst/>
          </a:prstGeom>
          <a:ln>
            <a:headEnd/>
            <a:tailEnd/>
          </a:ln>
          <a:extLst>
            <a:ext uri="{909E8E84-426E-40DD-AFC4-6F175D3DCCD1}">
              <a14:hiddenFill xmlns:a14="http://schemas.microsoft.com/office/drawing/2010/main">
                <a:noFill/>
              </a14:hiddenFill>
            </a:ext>
          </a:extLst>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5CF86130-CAC8-4321-0A92-9169AAE1523C}"/>
              </a:ext>
            </a:extLst>
          </p:cNvPr>
          <p:cNvSpPr txBox="1"/>
          <p:nvPr userDrawn="1"/>
        </p:nvSpPr>
        <p:spPr>
          <a:xfrm>
            <a:off x="242888" y="6494690"/>
            <a:ext cx="6886575" cy="230188"/>
          </a:xfrm>
          <a:prstGeom prst="rect">
            <a:avLst/>
          </a:prstGeom>
          <a:noFill/>
        </p:spPr>
        <p:txBody>
          <a:bodyPr>
            <a:spAutoFit/>
          </a:bodyPr>
          <a:lstStyle/>
          <a:p>
            <a:pPr>
              <a:defRPr/>
            </a:pPr>
            <a:r>
              <a:rPr lang="en-US" sz="900" kern="0" spc="200" dirty="0">
                <a:solidFill>
                  <a:schemeClr val="bg2">
                    <a:lumMod val="40000"/>
                    <a:lumOff val="60000"/>
                  </a:schemeClr>
                </a:solidFill>
                <a:latin typeface="Arial" charset="0"/>
                <a:ea typeface="ＭＳ Ｐゴシック" charset="-128"/>
              </a:rPr>
              <a:t>GSFC • NATIONAL AERONAUTICS AND SPACE ADMINISTRATION</a:t>
            </a:r>
          </a:p>
        </p:txBody>
      </p:sp>
      <p:pic>
        <p:nvPicPr>
          <p:cNvPr id="11" name="Picture 64">
            <a:extLst>
              <a:ext uri="{FF2B5EF4-FFF2-40B4-BE49-F238E27FC236}">
                <a16:creationId xmlns:a16="http://schemas.microsoft.com/office/drawing/2014/main" id="{89933180-B5CC-39CC-6A6C-729D3C80AA57}"/>
              </a:ext>
            </a:extLst>
          </p:cNvPr>
          <p:cNvPicPr>
            <a:picLocks noChangeAspect="1" noChangeArrowheads="1"/>
          </p:cNvPicPr>
          <p:nvPr userDrawn="1"/>
        </p:nvPicPr>
        <p:blipFill>
          <a:blip r:embed="rId19" cstate="email">
            <a:extLst>
              <a:ext uri="{28A0092B-C50C-407E-A947-70E740481C1C}">
                <a14:useLocalDpi xmlns:a14="http://schemas.microsoft.com/office/drawing/2010/main"/>
              </a:ext>
            </a:extLst>
          </a:blip>
          <a:srcRect/>
          <a:stretch>
            <a:fillRect/>
          </a:stretch>
        </p:blipFill>
        <p:spPr bwMode="auto">
          <a:xfrm>
            <a:off x="10921194" y="188490"/>
            <a:ext cx="1014435" cy="826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52716012"/>
      </p:ext>
    </p:extLst>
  </p:cSld>
  <p:clrMap bg1="dk1" tx1="lt1" bg2="dk2" tx2="lt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6" r:id="rId12"/>
    <p:sldLayoutId id="2147483697" r:id="rId13"/>
    <p:sldLayoutId id="2147483698" r:id="rId14"/>
    <p:sldLayoutId id="2147483681" r:id="rId15"/>
    <p:sldLayoutId id="2147483699"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Kathleen.Mandt@nasa.gov" TargetMode="External"/><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5.emf"/></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6.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hyperlink" Target="https://roman.gsfc.nasa.gov/exoplanets_microlensing.html"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6.xml"/><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image" Target="../media/image23.png"/><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1C067-7F53-9C48-AF10-982EEAE3989A}"/>
              </a:ext>
            </a:extLst>
          </p:cNvPr>
          <p:cNvSpPr>
            <a:spLocks noGrp="1"/>
          </p:cNvSpPr>
          <p:nvPr>
            <p:ph type="ctrTitle" sz="quarter"/>
          </p:nvPr>
        </p:nvSpPr>
        <p:spPr>
          <a:xfrm>
            <a:off x="665382" y="1706471"/>
            <a:ext cx="10660605" cy="1497013"/>
          </a:xfrm>
        </p:spPr>
        <p:txBody>
          <a:bodyPr>
            <a:normAutofit/>
          </a:bodyPr>
          <a:lstStyle/>
          <a:p>
            <a:r>
              <a:rPr lang="en-US" sz="4000" dirty="0"/>
              <a:t>Fundamental Science Achievable with a Single Atmospheric Probe</a:t>
            </a:r>
          </a:p>
        </p:txBody>
      </p:sp>
      <p:sp>
        <p:nvSpPr>
          <p:cNvPr id="3" name="Subtitle 2">
            <a:extLst>
              <a:ext uri="{FF2B5EF4-FFF2-40B4-BE49-F238E27FC236}">
                <a16:creationId xmlns:a16="http://schemas.microsoft.com/office/drawing/2014/main" id="{FB4EC3E1-156B-4240-AEDE-C0916E9DA691}"/>
              </a:ext>
            </a:extLst>
          </p:cNvPr>
          <p:cNvSpPr>
            <a:spLocks noGrp="1"/>
          </p:cNvSpPr>
          <p:nvPr>
            <p:ph type="subTitle" sz="quarter" idx="1"/>
          </p:nvPr>
        </p:nvSpPr>
        <p:spPr>
          <a:xfrm>
            <a:off x="757982" y="5272065"/>
            <a:ext cx="10660605" cy="1846367"/>
          </a:xfrm>
        </p:spPr>
        <p:txBody>
          <a:bodyPr>
            <a:normAutofit/>
          </a:bodyPr>
          <a:lstStyle/>
          <a:p>
            <a:pPr marL="0" marR="0">
              <a:spcBef>
                <a:spcPts val="0"/>
              </a:spcBef>
              <a:spcAft>
                <a:spcPts val="0"/>
              </a:spcAft>
              <a:tabLst>
                <a:tab pos="-457200" algn="l"/>
                <a:tab pos="0" algn="l"/>
                <a:tab pos="540385" algn="l"/>
                <a:tab pos="2286000" algn="l"/>
              </a:tabLst>
            </a:pPr>
            <a:r>
              <a:rPr lang="en-GB" sz="1800" u="sng"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Kathleen E. Mandt</a:t>
            </a:r>
            <a:r>
              <a:rPr lang="en-GB" sz="1800" i="1"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1*</a:t>
            </a:r>
            <a:r>
              <a:rPr lang="en-GB" sz="1800"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O. Mousis</a:t>
            </a:r>
            <a:r>
              <a:rPr lang="en-GB" sz="1800"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2</a:t>
            </a:r>
            <a:r>
              <a:rPr lang="en-GB" sz="1800"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D. Atkinson</a:t>
            </a:r>
            <a:r>
              <a:rPr lang="en-GB" sz="1800"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3</a:t>
            </a:r>
            <a:r>
              <a:rPr lang="en-GB" sz="1800"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M. D. Hofstadter</a:t>
            </a:r>
            <a:r>
              <a:rPr lang="en-GB" sz="1800"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3</a:t>
            </a:r>
            <a:r>
              <a:rPr lang="en-GB" sz="1800"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A. Simon</a:t>
            </a:r>
            <a:r>
              <a:rPr lang="en-GB" sz="1800"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1</a:t>
            </a:r>
            <a:endParaRPr lang="en-US" sz="1800" dirty="0">
              <a:solidFill>
                <a:schemeClr val="accent5">
                  <a:lumMod val="20000"/>
                  <a:lumOff val="80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p>
            <a:pPr marL="0" marR="0">
              <a:spcBef>
                <a:spcPts val="0"/>
              </a:spcBef>
              <a:spcAft>
                <a:spcPts val="0"/>
              </a:spcAft>
              <a:tabLst>
                <a:tab pos="-457200" algn="l"/>
                <a:tab pos="0" algn="l"/>
                <a:tab pos="540385" algn="l"/>
                <a:tab pos="2286000" algn="l"/>
              </a:tabLst>
            </a:pPr>
            <a:r>
              <a:rPr lang="en-GB" sz="1800" i="1"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a:t>
            </a:r>
            <a:endParaRPr lang="en-US" sz="1800" dirty="0">
              <a:solidFill>
                <a:schemeClr val="accent5">
                  <a:lumMod val="20000"/>
                  <a:lumOff val="80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a:p>
            <a:pPr>
              <a:spcBef>
                <a:spcPts val="0"/>
              </a:spcBef>
              <a:tabLst>
                <a:tab pos="-457200" algn="l"/>
                <a:tab pos="0" algn="l"/>
                <a:tab pos="540385" algn="l"/>
                <a:tab pos="2286000" algn="l"/>
              </a:tabLst>
            </a:pPr>
            <a:r>
              <a:rPr lang="en-GB" sz="1800" i="1"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1</a:t>
            </a:r>
            <a:r>
              <a:rPr lang="en-GB" sz="1800" i="1"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NASA Goddard Space Flight </a:t>
            </a:r>
            <a:r>
              <a:rPr lang="en-GB" sz="1800" i="1" spc="-10" dirty="0" err="1">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Center</a:t>
            </a:r>
            <a:r>
              <a:rPr lang="en-GB" sz="1800" i="1"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a:t>
            </a:r>
            <a:r>
              <a:rPr lang="en-GB" sz="1800" i="1" u="sng"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hlinkClick r:id="rId3">
                  <a:extLst>
                    <a:ext uri="{A12FA001-AC4F-418D-AE19-62706E023703}">
                      <ahyp:hlinkClr xmlns:ahyp="http://schemas.microsoft.com/office/drawing/2018/hyperlinkcolor" val="tx"/>
                    </a:ext>
                  </a:extLst>
                </a:hlinkClick>
              </a:rPr>
              <a:t>Kathleen.Mandt@nasa.gov</a:t>
            </a:r>
            <a:r>
              <a:rPr lang="en-GB" sz="1800" i="1"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a:t>
            </a:r>
            <a:r>
              <a:rPr lang="en-GB" sz="1800" i="1"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2</a:t>
            </a:r>
            <a:r>
              <a:rPr lang="en-US" i="1" spc="-10" dirty="0">
                <a:solidFill>
                  <a:schemeClr val="accent5">
                    <a:lumMod val="20000"/>
                    <a:lumOff val="80000"/>
                  </a:schemeClr>
                </a:solidFill>
                <a:latin typeface="Arial" panose="020B0604020202020204" pitchFamily="34" charset="0"/>
                <a:ea typeface="Arial Unicode MS" panose="020B0604020202020204" pitchFamily="34" charset="-128"/>
                <a:cs typeface="Times New Roman" panose="02020603050405020304" pitchFamily="18" charset="0"/>
              </a:rPr>
              <a:t>Aix Marseille Université, CNRS, LAM</a:t>
            </a:r>
            <a:r>
              <a:rPr lang="en-GB" sz="1800" i="1"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a:t>
            </a:r>
            <a:r>
              <a:rPr lang="en-GB" sz="1800" i="1" spc="-10" baseline="3000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3</a:t>
            </a:r>
            <a:r>
              <a:rPr lang="nl-NL" sz="1800" i="1"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Jet </a:t>
            </a:r>
            <a:r>
              <a:rPr lang="nl-NL" sz="1800" i="1" spc="-10" dirty="0" err="1">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Propulsion</a:t>
            </a:r>
            <a:r>
              <a:rPr lang="nl-NL" sz="1800" i="1"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 </a:t>
            </a:r>
            <a:r>
              <a:rPr lang="nl-NL" sz="1800" i="1" spc="-10" dirty="0" err="1">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Laboratory</a:t>
            </a:r>
            <a:r>
              <a:rPr lang="en-GB" sz="1800" i="1" spc="-10" dirty="0">
                <a:solidFill>
                  <a:schemeClr val="accent5">
                    <a:lumMod val="20000"/>
                    <a:lumOff val="80000"/>
                  </a:schemeClr>
                </a:solidFill>
                <a:effectLst/>
                <a:latin typeface="Arial" panose="020B0604020202020204" pitchFamily="34" charset="0"/>
                <a:ea typeface="Arial Unicode MS" panose="020B0604020202020204" pitchFamily="34" charset="-128"/>
                <a:cs typeface="Times New Roman" panose="02020603050405020304" pitchFamily="18" charset="0"/>
              </a:rPr>
              <a:t>.</a:t>
            </a:r>
            <a:endParaRPr lang="en-US" sz="1800" dirty="0">
              <a:solidFill>
                <a:schemeClr val="accent5">
                  <a:lumMod val="20000"/>
                  <a:lumOff val="80000"/>
                </a:schemeClr>
              </a:solidFill>
              <a:effectLst/>
              <a:latin typeface="Courier New" panose="02070309020205020404" pitchFamily="49" charset="0"/>
              <a:ea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8ED929FC-745A-E94D-A2A9-C7F8D455E8E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270000" y="1270000"/>
            <a:ext cx="63500" cy="76200"/>
          </a:xfrm>
          <a:prstGeom prst="rect">
            <a:avLst/>
          </a:prstGeom>
        </p:spPr>
      </p:pic>
    </p:spTree>
    <p:extLst>
      <p:ext uri="{BB962C8B-B14F-4D97-AF65-F5344CB8AC3E}">
        <p14:creationId xmlns:p14="http://schemas.microsoft.com/office/powerpoint/2010/main" val="92015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319ABF-206A-C13F-B203-156A6B7D20C5}"/>
              </a:ext>
            </a:extLst>
          </p:cNvPr>
          <p:cNvSpPr>
            <a:spLocks noGrp="1"/>
          </p:cNvSpPr>
          <p:nvPr>
            <p:ph type="title"/>
          </p:nvPr>
        </p:nvSpPr>
        <p:spPr>
          <a:xfrm>
            <a:off x="405594" y="133123"/>
            <a:ext cx="10515600" cy="978048"/>
          </a:xfrm>
        </p:spPr>
        <p:txBody>
          <a:bodyPr>
            <a:noAutofit/>
          </a:bodyPr>
          <a:lstStyle/>
          <a:p>
            <a:r>
              <a:rPr lang="en-US" sz="3600" dirty="0"/>
              <a:t>Planetary Science Decadal Survey for 2023-2032: Origins, Worlds, and Life (OWL) </a:t>
            </a:r>
          </a:p>
        </p:txBody>
      </p:sp>
      <p:sp>
        <p:nvSpPr>
          <p:cNvPr id="3" name="Content Placeholder 2">
            <a:extLst>
              <a:ext uri="{FF2B5EF4-FFF2-40B4-BE49-F238E27FC236}">
                <a16:creationId xmlns:a16="http://schemas.microsoft.com/office/drawing/2014/main" id="{B78C2834-4D54-642F-422B-0B178C6C4637}"/>
              </a:ext>
            </a:extLst>
          </p:cNvPr>
          <p:cNvSpPr>
            <a:spLocks noGrp="1"/>
          </p:cNvSpPr>
          <p:nvPr>
            <p:ph idx="1"/>
          </p:nvPr>
        </p:nvSpPr>
        <p:spPr>
          <a:xfrm>
            <a:off x="405594" y="1991507"/>
            <a:ext cx="8205006" cy="4171950"/>
          </a:xfrm>
        </p:spPr>
        <p:txBody>
          <a:bodyPr>
            <a:normAutofit/>
          </a:bodyPr>
          <a:lstStyle/>
          <a:p>
            <a:pPr marL="0" indent="0">
              <a:buNone/>
            </a:pPr>
            <a:r>
              <a:rPr lang="en-US" sz="2400" dirty="0">
                <a:solidFill>
                  <a:schemeClr val="accent5">
                    <a:lumMod val="40000"/>
                    <a:lumOff val="60000"/>
                  </a:schemeClr>
                </a:solidFill>
              </a:rPr>
              <a:t>UOP in situ measurements can answer </a:t>
            </a:r>
            <a:r>
              <a:rPr lang="en-US" sz="2400" b="1" dirty="0">
                <a:solidFill>
                  <a:schemeClr val="accent5">
                    <a:lumMod val="40000"/>
                    <a:lumOff val="60000"/>
                  </a:schemeClr>
                </a:solidFill>
              </a:rPr>
              <a:t>key decadal questions </a:t>
            </a:r>
            <a:r>
              <a:rPr lang="en-US" sz="2400" dirty="0">
                <a:solidFill>
                  <a:schemeClr val="accent5">
                    <a:lumMod val="40000"/>
                    <a:lumOff val="60000"/>
                  </a:schemeClr>
                </a:solidFill>
              </a:rPr>
              <a:t>about Solar System Origin and Evolution</a:t>
            </a:r>
            <a:endParaRPr lang="en-US" sz="2200" dirty="0"/>
          </a:p>
          <a:p>
            <a:r>
              <a:rPr lang="en-US" sz="2200" dirty="0"/>
              <a:t>Q1: Initial conditions, building block formation and materials</a:t>
            </a:r>
          </a:p>
          <a:p>
            <a:r>
              <a:rPr lang="en-US" sz="2200" dirty="0"/>
              <a:t>Q2: Giant planet and satellite systems formation and migration</a:t>
            </a:r>
          </a:p>
          <a:p>
            <a:r>
              <a:rPr lang="en-US" sz="2200" dirty="0"/>
              <a:t>Q3: Delivery of water to the inner planets</a:t>
            </a:r>
          </a:p>
          <a:p>
            <a:r>
              <a:rPr lang="en-US" sz="2200" dirty="0"/>
              <a:t>Q4: Giant planet migration and solar system ”architecture”</a:t>
            </a:r>
          </a:p>
          <a:p>
            <a:r>
              <a:rPr lang="en-US" sz="2200" dirty="0"/>
              <a:t>Q12: What the formation of our solar system tells us about exoplanet systems</a:t>
            </a:r>
          </a:p>
        </p:txBody>
      </p:sp>
      <p:sp>
        <p:nvSpPr>
          <p:cNvPr id="4" name="Slide Number Placeholder 3">
            <a:extLst>
              <a:ext uri="{FF2B5EF4-FFF2-40B4-BE49-F238E27FC236}">
                <a16:creationId xmlns:a16="http://schemas.microsoft.com/office/drawing/2014/main" id="{FFA08CBE-6AD2-14FA-E751-288DADD0591C}"/>
              </a:ext>
            </a:extLst>
          </p:cNvPr>
          <p:cNvSpPr>
            <a:spLocks noGrp="1"/>
          </p:cNvSpPr>
          <p:nvPr>
            <p:ph type="sldNum" sz="quarter" idx="4"/>
          </p:nvPr>
        </p:nvSpPr>
        <p:spPr/>
        <p:txBody>
          <a:bodyPr/>
          <a:lstStyle/>
          <a:p>
            <a:pPr>
              <a:defRPr/>
            </a:pPr>
            <a:fld id="{1A4FE613-1220-884D-8B34-EFFC2B2696BB}" type="slidenum">
              <a:rPr lang="en-US" altLang="en-US" smtClean="0"/>
              <a:pPr>
                <a:defRPr/>
              </a:pPr>
              <a:t>2</a:t>
            </a:fld>
            <a:endParaRPr lang="en-US" altLang="en-US" dirty="0">
              <a:solidFill>
                <a:srgbClr val="0C419A"/>
              </a:solidFill>
            </a:endParaRPr>
          </a:p>
        </p:txBody>
      </p:sp>
      <p:pic>
        <p:nvPicPr>
          <p:cNvPr id="5" name="Content Placeholder 14">
            <a:extLst>
              <a:ext uri="{FF2B5EF4-FFF2-40B4-BE49-F238E27FC236}">
                <a16:creationId xmlns:a16="http://schemas.microsoft.com/office/drawing/2014/main" id="{36283B7A-17AA-E170-A388-7C858449105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610600" y="1536804"/>
            <a:ext cx="3223434" cy="4171950"/>
          </a:xfrm>
          <a:prstGeom prst="rect">
            <a:avLst/>
          </a:prstGeom>
        </p:spPr>
      </p:pic>
    </p:spTree>
    <p:extLst>
      <p:ext uri="{BB962C8B-B14F-4D97-AF65-F5344CB8AC3E}">
        <p14:creationId xmlns:p14="http://schemas.microsoft.com/office/powerpoint/2010/main" val="856820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FEB5-9C9F-004C-8100-BDD3A2476A5B}"/>
              </a:ext>
            </a:extLst>
          </p:cNvPr>
          <p:cNvSpPr>
            <a:spLocks noGrp="1"/>
          </p:cNvSpPr>
          <p:nvPr>
            <p:ph type="title"/>
          </p:nvPr>
        </p:nvSpPr>
        <p:spPr>
          <a:xfrm>
            <a:off x="422475" y="57194"/>
            <a:ext cx="11350486" cy="1221926"/>
          </a:xfrm>
        </p:spPr>
        <p:txBody>
          <a:bodyPr>
            <a:noAutofit/>
          </a:bodyPr>
          <a:lstStyle/>
          <a:p>
            <a:r>
              <a:rPr lang="en-US" sz="2800" dirty="0">
                <a:solidFill>
                  <a:schemeClr val="accent5">
                    <a:lumMod val="40000"/>
                    <a:lumOff val="60000"/>
                  </a:schemeClr>
                </a:solidFill>
              </a:rPr>
              <a:t>Key decadal question (Q1) Initial conditions, planetary building block production, nature and evolution of materials</a:t>
            </a:r>
          </a:p>
        </p:txBody>
      </p:sp>
      <p:sp>
        <p:nvSpPr>
          <p:cNvPr id="3" name="Content Placeholder 2">
            <a:extLst>
              <a:ext uri="{FF2B5EF4-FFF2-40B4-BE49-F238E27FC236}">
                <a16:creationId xmlns:a16="http://schemas.microsoft.com/office/drawing/2014/main" id="{F0DE40D0-7984-544F-9EFD-49D0D3AB2039}"/>
              </a:ext>
            </a:extLst>
          </p:cNvPr>
          <p:cNvSpPr>
            <a:spLocks noGrp="1"/>
          </p:cNvSpPr>
          <p:nvPr>
            <p:ph idx="1"/>
          </p:nvPr>
        </p:nvSpPr>
        <p:spPr>
          <a:xfrm>
            <a:off x="513831" y="1261664"/>
            <a:ext cx="6533909" cy="4239292"/>
          </a:xfrm>
        </p:spPr>
        <p:txBody>
          <a:bodyPr>
            <a:normAutofit/>
          </a:bodyPr>
          <a:lstStyle/>
          <a:p>
            <a:r>
              <a:rPr lang="en-US" sz="2400" dirty="0"/>
              <a:t>Three reservoirs of icy building blocks</a:t>
            </a:r>
          </a:p>
          <a:p>
            <a:r>
              <a:rPr lang="en-US" sz="2400" dirty="0" err="1"/>
              <a:t>Protosolar</a:t>
            </a:r>
            <a:r>
              <a:rPr lang="en-US" sz="2400" dirty="0"/>
              <a:t> Nebula (PSN) gas that varies spatially</a:t>
            </a:r>
          </a:p>
          <a:p>
            <a:pPr marL="0" indent="0">
              <a:buNone/>
            </a:pPr>
            <a:endParaRPr lang="en-US" sz="2000" dirty="0"/>
          </a:p>
        </p:txBody>
      </p:sp>
      <p:sp>
        <p:nvSpPr>
          <p:cNvPr id="8" name="Slide Number Placeholder 7">
            <a:extLst>
              <a:ext uri="{FF2B5EF4-FFF2-40B4-BE49-F238E27FC236}">
                <a16:creationId xmlns:a16="http://schemas.microsoft.com/office/drawing/2014/main" id="{52427545-D642-C742-98FE-C483EC002E9A}"/>
              </a:ext>
            </a:extLst>
          </p:cNvPr>
          <p:cNvSpPr>
            <a:spLocks noGrp="1"/>
          </p:cNvSpPr>
          <p:nvPr>
            <p:ph type="sldNum" sz="quarter" idx="12"/>
          </p:nvPr>
        </p:nvSpPr>
        <p:spPr>
          <a:xfrm>
            <a:off x="8610600" y="6356350"/>
            <a:ext cx="2743200" cy="365125"/>
          </a:xfrm>
        </p:spPr>
        <p:txBody>
          <a:bodyPr/>
          <a:lstStyle/>
          <a:p>
            <a:fld id="{4EBCDCBD-78E1-0D41-A999-31B5EBF8E02C}" type="slidenum">
              <a:rPr lang="en-US" smtClean="0"/>
              <a:pPr/>
              <a:t>3</a:t>
            </a:fld>
            <a:endParaRPr lang="en-US" dirty="0"/>
          </a:p>
        </p:txBody>
      </p:sp>
      <p:pic>
        <p:nvPicPr>
          <p:cNvPr id="11" name="Content Placeholder 9">
            <a:extLst>
              <a:ext uri="{FF2B5EF4-FFF2-40B4-BE49-F238E27FC236}">
                <a16:creationId xmlns:a16="http://schemas.microsoft.com/office/drawing/2014/main" id="{87A0ECD7-CBA5-2AC1-1897-F61FC604DBFD}"/>
              </a:ext>
            </a:extLst>
          </p:cNvPr>
          <p:cNvPicPr>
            <a:picLocks noGrp="1" noChangeAspect="1"/>
          </p:cNvPicPr>
          <p:nvPr>
            <p:ph idx="13"/>
          </p:nvPr>
        </p:nvPicPr>
        <p:blipFill>
          <a:blip r:embed="rId3" cstate="email">
            <a:extLst>
              <a:ext uri="{28A0092B-C50C-407E-A947-70E740481C1C}">
                <a14:useLocalDpi xmlns:a14="http://schemas.microsoft.com/office/drawing/2010/main"/>
              </a:ext>
            </a:extLst>
          </a:blip>
          <a:stretch>
            <a:fillRect/>
          </a:stretch>
        </p:blipFill>
        <p:spPr>
          <a:xfrm>
            <a:off x="7287573" y="1307939"/>
            <a:ext cx="3902492" cy="5048411"/>
          </a:xfrm>
        </p:spPr>
      </p:pic>
      <p:sp>
        <p:nvSpPr>
          <p:cNvPr id="12" name="TextBox 11">
            <a:extLst>
              <a:ext uri="{FF2B5EF4-FFF2-40B4-BE49-F238E27FC236}">
                <a16:creationId xmlns:a16="http://schemas.microsoft.com/office/drawing/2014/main" id="{1D5A313A-6AC9-F982-0326-76D06A5D2FEE}"/>
              </a:ext>
            </a:extLst>
          </p:cNvPr>
          <p:cNvSpPr txBox="1"/>
          <p:nvPr/>
        </p:nvSpPr>
        <p:spPr>
          <a:xfrm>
            <a:off x="8125428" y="5952890"/>
            <a:ext cx="1578317" cy="307777"/>
          </a:xfrm>
          <a:prstGeom prst="rect">
            <a:avLst/>
          </a:prstGeom>
          <a:noFill/>
          <a:ln w="19050">
            <a:noFill/>
          </a:ln>
        </p:spPr>
        <p:txBody>
          <a:bodyPr wrap="none" rtlCol="0">
            <a:spAutoFit/>
          </a:bodyPr>
          <a:lstStyle/>
          <a:p>
            <a:r>
              <a:rPr lang="en-US" sz="1400" dirty="0">
                <a:solidFill>
                  <a:schemeClr val="bg1"/>
                </a:solidFill>
              </a:rPr>
              <a:t>Mandt et al. 2020b</a:t>
            </a:r>
          </a:p>
        </p:txBody>
      </p:sp>
      <p:sp>
        <p:nvSpPr>
          <p:cNvPr id="13" name="Text Placeholder 3">
            <a:extLst>
              <a:ext uri="{FF2B5EF4-FFF2-40B4-BE49-F238E27FC236}">
                <a16:creationId xmlns:a16="http://schemas.microsoft.com/office/drawing/2014/main" id="{751DB04E-8560-E34F-D578-04ED81A1A25C}"/>
              </a:ext>
            </a:extLst>
          </p:cNvPr>
          <p:cNvSpPr>
            <a:spLocks noGrp="1"/>
          </p:cNvSpPr>
          <p:nvPr>
            <p:ph type="body" sz="quarter" idx="14"/>
          </p:nvPr>
        </p:nvSpPr>
        <p:spPr>
          <a:xfrm>
            <a:off x="423775" y="5691716"/>
            <a:ext cx="6714023" cy="697509"/>
          </a:xfrm>
        </p:spPr>
        <p:txBody>
          <a:bodyPr/>
          <a:lstStyle/>
          <a:p>
            <a:r>
              <a:rPr lang="en-US" sz="2000" dirty="0"/>
              <a:t>Giant planet atmospheres serve as ”time capsules” of material from the PSN</a:t>
            </a:r>
          </a:p>
        </p:txBody>
      </p:sp>
      <p:pic>
        <p:nvPicPr>
          <p:cNvPr id="14" name="Content Placeholder 9">
            <a:extLst>
              <a:ext uri="{FF2B5EF4-FFF2-40B4-BE49-F238E27FC236}">
                <a16:creationId xmlns:a16="http://schemas.microsoft.com/office/drawing/2014/main" id="{3CA5BF4F-669D-CF8D-076E-93EB8D3884F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587493" y="2309174"/>
            <a:ext cx="4386584" cy="3287162"/>
          </a:xfrm>
          <a:prstGeom prst="rect">
            <a:avLst/>
          </a:prstGeom>
          <a:solidFill>
            <a:schemeClr val="tx1"/>
          </a:solidFill>
        </p:spPr>
      </p:pic>
      <p:sp>
        <p:nvSpPr>
          <p:cNvPr id="16" name="TextBox 15">
            <a:extLst>
              <a:ext uri="{FF2B5EF4-FFF2-40B4-BE49-F238E27FC236}">
                <a16:creationId xmlns:a16="http://schemas.microsoft.com/office/drawing/2014/main" id="{776BF70D-5A4F-26B4-A974-0E21F69CD628}"/>
              </a:ext>
            </a:extLst>
          </p:cNvPr>
          <p:cNvSpPr txBox="1"/>
          <p:nvPr/>
        </p:nvSpPr>
        <p:spPr>
          <a:xfrm>
            <a:off x="1956197" y="4646880"/>
            <a:ext cx="1665841" cy="307777"/>
          </a:xfrm>
          <a:prstGeom prst="rect">
            <a:avLst/>
          </a:prstGeom>
          <a:noFill/>
          <a:ln w="19050">
            <a:noFill/>
          </a:ln>
        </p:spPr>
        <p:txBody>
          <a:bodyPr wrap="none" rtlCol="0">
            <a:spAutoFit/>
          </a:bodyPr>
          <a:lstStyle/>
          <a:p>
            <a:r>
              <a:rPr lang="en-US" sz="1400" dirty="0"/>
              <a:t>Mandt et al. 2020b</a:t>
            </a:r>
          </a:p>
        </p:txBody>
      </p:sp>
    </p:spTree>
    <p:extLst>
      <p:ext uri="{BB962C8B-B14F-4D97-AF65-F5344CB8AC3E}">
        <p14:creationId xmlns:p14="http://schemas.microsoft.com/office/powerpoint/2010/main" val="248072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FEB5-9C9F-004C-8100-BDD3A2476A5B}"/>
              </a:ext>
            </a:extLst>
          </p:cNvPr>
          <p:cNvSpPr>
            <a:spLocks noGrp="1"/>
          </p:cNvSpPr>
          <p:nvPr>
            <p:ph type="title"/>
          </p:nvPr>
        </p:nvSpPr>
        <p:spPr>
          <a:xfrm>
            <a:off x="384648" y="15621"/>
            <a:ext cx="6975475" cy="1221926"/>
          </a:xfrm>
        </p:spPr>
        <p:txBody>
          <a:bodyPr>
            <a:normAutofit fontScale="90000"/>
          </a:bodyPr>
          <a:lstStyle/>
          <a:p>
            <a:r>
              <a:rPr lang="en-US" sz="3200" dirty="0">
                <a:solidFill>
                  <a:schemeClr val="accent5">
                    <a:lumMod val="40000"/>
                    <a:lumOff val="60000"/>
                  </a:schemeClr>
                </a:solidFill>
              </a:rPr>
              <a:t>Key decadal question (Q2a) Giant planets and satellite system formation and migration</a:t>
            </a:r>
          </a:p>
        </p:txBody>
      </p:sp>
      <p:sp>
        <p:nvSpPr>
          <p:cNvPr id="3" name="Content Placeholder 2">
            <a:extLst>
              <a:ext uri="{FF2B5EF4-FFF2-40B4-BE49-F238E27FC236}">
                <a16:creationId xmlns:a16="http://schemas.microsoft.com/office/drawing/2014/main" id="{F0DE40D0-7984-544F-9EFD-49D0D3AB2039}"/>
              </a:ext>
            </a:extLst>
          </p:cNvPr>
          <p:cNvSpPr>
            <a:spLocks noGrp="1"/>
          </p:cNvSpPr>
          <p:nvPr>
            <p:ph idx="1"/>
          </p:nvPr>
        </p:nvSpPr>
        <p:spPr>
          <a:xfrm>
            <a:off x="457201" y="1956122"/>
            <a:ext cx="6830372" cy="3960542"/>
          </a:xfrm>
        </p:spPr>
        <p:txBody>
          <a:bodyPr>
            <a:normAutofit/>
          </a:bodyPr>
          <a:lstStyle/>
          <a:p>
            <a:r>
              <a:rPr lang="en-US" sz="2400" dirty="0"/>
              <a:t>Did the giant planets form through accretion or gas collapse?</a:t>
            </a:r>
          </a:p>
          <a:p>
            <a:r>
              <a:rPr lang="en-US" sz="2400" dirty="0"/>
              <a:t>What was the composition of the solid building blocks for the giant planets?</a:t>
            </a:r>
          </a:p>
          <a:p>
            <a:r>
              <a:rPr lang="en-US" sz="2400" dirty="0"/>
              <a:t>How did the </a:t>
            </a:r>
            <a:r>
              <a:rPr lang="en-US" sz="2400" dirty="0" err="1"/>
              <a:t>Protosolar</a:t>
            </a:r>
            <a:r>
              <a:rPr lang="en-US" sz="2400" dirty="0"/>
              <a:t> Nebula (PSN) gas composition vary with distance from the Sun?</a:t>
            </a:r>
          </a:p>
        </p:txBody>
      </p:sp>
      <p:sp>
        <p:nvSpPr>
          <p:cNvPr id="8" name="Slide Number Placeholder 7">
            <a:extLst>
              <a:ext uri="{FF2B5EF4-FFF2-40B4-BE49-F238E27FC236}">
                <a16:creationId xmlns:a16="http://schemas.microsoft.com/office/drawing/2014/main" id="{52427545-D642-C742-98FE-C483EC002E9A}"/>
              </a:ext>
            </a:extLst>
          </p:cNvPr>
          <p:cNvSpPr>
            <a:spLocks noGrp="1"/>
          </p:cNvSpPr>
          <p:nvPr>
            <p:ph type="sldNum" sz="quarter" idx="12"/>
          </p:nvPr>
        </p:nvSpPr>
        <p:spPr>
          <a:xfrm>
            <a:off x="8610600" y="6356350"/>
            <a:ext cx="2743200" cy="365125"/>
          </a:xfrm>
        </p:spPr>
        <p:txBody>
          <a:bodyPr/>
          <a:lstStyle/>
          <a:p>
            <a:fld id="{4EBCDCBD-78E1-0D41-A999-31B5EBF8E02C}" type="slidenum">
              <a:rPr lang="en-US" smtClean="0"/>
              <a:pPr/>
              <a:t>4</a:t>
            </a:fld>
            <a:endParaRPr lang="en-US" dirty="0"/>
          </a:p>
        </p:txBody>
      </p:sp>
      <p:sp>
        <p:nvSpPr>
          <p:cNvPr id="10" name="TextBox 9">
            <a:extLst>
              <a:ext uri="{FF2B5EF4-FFF2-40B4-BE49-F238E27FC236}">
                <a16:creationId xmlns:a16="http://schemas.microsoft.com/office/drawing/2014/main" id="{A8DB7205-E30B-F64A-9911-770ADF40AF57}"/>
              </a:ext>
            </a:extLst>
          </p:cNvPr>
          <p:cNvSpPr txBox="1"/>
          <p:nvPr/>
        </p:nvSpPr>
        <p:spPr>
          <a:xfrm>
            <a:off x="4685578" y="6486144"/>
            <a:ext cx="2601994" cy="338554"/>
          </a:xfrm>
          <a:prstGeom prst="rect">
            <a:avLst/>
          </a:prstGeom>
          <a:noFill/>
          <a:ln w="19050">
            <a:noFill/>
          </a:ln>
        </p:spPr>
        <p:txBody>
          <a:bodyPr wrap="none" rtlCol="0">
            <a:spAutoFit/>
          </a:bodyPr>
          <a:lstStyle/>
          <a:p>
            <a:r>
              <a:rPr lang="en-US" sz="1600" dirty="0">
                <a:solidFill>
                  <a:schemeClr val="bg1"/>
                </a:solidFill>
              </a:rPr>
              <a:t>Image credit: NASA/</a:t>
            </a:r>
            <a:r>
              <a:rPr lang="en-US" sz="1600" dirty="0" err="1">
                <a:solidFill>
                  <a:schemeClr val="bg1"/>
                </a:solidFill>
              </a:rPr>
              <a:t>STScI</a:t>
            </a:r>
            <a:endParaRPr lang="en-US" sz="1600" dirty="0">
              <a:solidFill>
                <a:schemeClr val="bg1"/>
              </a:solidFill>
            </a:endParaRPr>
          </a:p>
        </p:txBody>
      </p:sp>
      <p:pic>
        <p:nvPicPr>
          <p:cNvPr id="4" name="Picture 2" descr="Fig2">
            <a:extLst>
              <a:ext uri="{FF2B5EF4-FFF2-40B4-BE49-F238E27FC236}">
                <a16:creationId xmlns:a16="http://schemas.microsoft.com/office/drawing/2014/main" id="{AAA99E68-7AAD-5818-F9E3-C0815D795F27}"/>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432675" y="-1"/>
            <a:ext cx="4683125"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 Placeholder 8">
            <a:extLst>
              <a:ext uri="{FF2B5EF4-FFF2-40B4-BE49-F238E27FC236}">
                <a16:creationId xmlns:a16="http://schemas.microsoft.com/office/drawing/2014/main" id="{ED587003-39C2-B00F-607D-D9D7A3A62A4A}"/>
              </a:ext>
            </a:extLst>
          </p:cNvPr>
          <p:cNvSpPr>
            <a:spLocks noGrp="1"/>
          </p:cNvSpPr>
          <p:nvPr>
            <p:ph type="body" sz="quarter" idx="14"/>
          </p:nvPr>
        </p:nvSpPr>
        <p:spPr>
          <a:xfrm>
            <a:off x="457200" y="4814339"/>
            <a:ext cx="6694106" cy="1102325"/>
          </a:xfrm>
        </p:spPr>
        <p:txBody>
          <a:bodyPr/>
          <a:lstStyle/>
          <a:p>
            <a:r>
              <a:rPr lang="en-US" sz="2400" dirty="0"/>
              <a:t>The composition of the four giant planets’ atmospheres is key to understanding giant planet formation</a:t>
            </a:r>
          </a:p>
        </p:txBody>
      </p:sp>
    </p:spTree>
    <p:extLst>
      <p:ext uri="{BB962C8B-B14F-4D97-AF65-F5344CB8AC3E}">
        <p14:creationId xmlns:p14="http://schemas.microsoft.com/office/powerpoint/2010/main" val="3034123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7" descr="C:\Documents and Settings\Administrator\Desktop\New Folder (2)\completed\nature12908-f2.jpg">
            <a:extLst>
              <a:ext uri="{FF2B5EF4-FFF2-40B4-BE49-F238E27FC236}">
                <a16:creationId xmlns:a16="http://schemas.microsoft.com/office/drawing/2014/main" id="{066A9321-8948-79BE-20EB-D914BA05CAAE}"/>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72191" y="1261641"/>
            <a:ext cx="4567782" cy="5148931"/>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6FFFEB5-9C9F-004C-8100-BDD3A2476A5B}"/>
              </a:ext>
            </a:extLst>
          </p:cNvPr>
          <p:cNvSpPr>
            <a:spLocks noGrp="1"/>
          </p:cNvSpPr>
          <p:nvPr>
            <p:ph type="title"/>
          </p:nvPr>
        </p:nvSpPr>
        <p:spPr>
          <a:xfrm>
            <a:off x="457200" y="-679"/>
            <a:ext cx="10585938" cy="1221926"/>
          </a:xfrm>
        </p:spPr>
        <p:txBody>
          <a:bodyPr>
            <a:normAutofit/>
          </a:bodyPr>
          <a:lstStyle/>
          <a:p>
            <a:r>
              <a:rPr lang="en-US" sz="3200" dirty="0">
                <a:solidFill>
                  <a:schemeClr val="accent5">
                    <a:lumMod val="40000"/>
                    <a:lumOff val="60000"/>
                  </a:schemeClr>
                </a:solidFill>
              </a:rPr>
              <a:t>Key decadal question (Q2b) Giant planet migration and impact on solar system “architecture”</a:t>
            </a:r>
          </a:p>
        </p:txBody>
      </p:sp>
      <p:sp>
        <p:nvSpPr>
          <p:cNvPr id="8" name="Slide Number Placeholder 7">
            <a:extLst>
              <a:ext uri="{FF2B5EF4-FFF2-40B4-BE49-F238E27FC236}">
                <a16:creationId xmlns:a16="http://schemas.microsoft.com/office/drawing/2014/main" id="{52427545-D642-C742-98FE-C483EC002E9A}"/>
              </a:ext>
            </a:extLst>
          </p:cNvPr>
          <p:cNvSpPr>
            <a:spLocks noGrp="1"/>
          </p:cNvSpPr>
          <p:nvPr>
            <p:ph type="sldNum" sz="quarter" idx="12"/>
          </p:nvPr>
        </p:nvSpPr>
        <p:spPr>
          <a:xfrm>
            <a:off x="8610600" y="6356350"/>
            <a:ext cx="2743200" cy="365125"/>
          </a:xfrm>
        </p:spPr>
        <p:txBody>
          <a:bodyPr/>
          <a:lstStyle/>
          <a:p>
            <a:fld id="{4EBCDCBD-78E1-0D41-A999-31B5EBF8E02C}" type="slidenum">
              <a:rPr lang="en-US" smtClean="0"/>
              <a:pPr/>
              <a:t>5</a:t>
            </a:fld>
            <a:endParaRPr lang="en-US" dirty="0"/>
          </a:p>
        </p:txBody>
      </p:sp>
      <p:sp>
        <p:nvSpPr>
          <p:cNvPr id="9" name="Text Placeholder 8">
            <a:extLst>
              <a:ext uri="{FF2B5EF4-FFF2-40B4-BE49-F238E27FC236}">
                <a16:creationId xmlns:a16="http://schemas.microsoft.com/office/drawing/2014/main" id="{E16CEF62-A473-14DB-3FBF-7A5FF1C306F4}"/>
              </a:ext>
            </a:extLst>
          </p:cNvPr>
          <p:cNvSpPr>
            <a:spLocks noGrp="1"/>
          </p:cNvSpPr>
          <p:nvPr>
            <p:ph type="body" sz="quarter" idx="14"/>
          </p:nvPr>
        </p:nvSpPr>
        <p:spPr>
          <a:xfrm>
            <a:off x="457200" y="4997158"/>
            <a:ext cx="6626505" cy="871209"/>
          </a:xfrm>
        </p:spPr>
        <p:txBody>
          <a:bodyPr/>
          <a:lstStyle/>
          <a:p>
            <a:r>
              <a:rPr lang="en-US" sz="2000" dirty="0"/>
              <a:t>The composition of comets and all four giant planets’ atmospheres is key to understanding giant planet migration</a:t>
            </a:r>
          </a:p>
        </p:txBody>
      </p:sp>
      <p:pic>
        <p:nvPicPr>
          <p:cNvPr id="11" name="Picture 10">
            <a:extLst>
              <a:ext uri="{FF2B5EF4-FFF2-40B4-BE49-F238E27FC236}">
                <a16:creationId xmlns:a16="http://schemas.microsoft.com/office/drawing/2014/main" id="{3C00D26F-F0C4-AF64-5EDA-EF1121E757E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2155" y="1511463"/>
            <a:ext cx="5519115" cy="3311469"/>
          </a:xfrm>
          <a:prstGeom prst="rect">
            <a:avLst/>
          </a:prstGeom>
          <a:solidFill>
            <a:schemeClr val="tx1"/>
          </a:solidFill>
          <a:ln>
            <a:solidFill>
              <a:schemeClr val="accent3"/>
            </a:solidFill>
          </a:ln>
        </p:spPr>
      </p:pic>
      <p:sp>
        <p:nvSpPr>
          <p:cNvPr id="12" name="TextBox 11">
            <a:extLst>
              <a:ext uri="{FF2B5EF4-FFF2-40B4-BE49-F238E27FC236}">
                <a16:creationId xmlns:a16="http://schemas.microsoft.com/office/drawing/2014/main" id="{37CA6EE4-CF85-E884-92B9-5C903C3F0A8F}"/>
              </a:ext>
            </a:extLst>
          </p:cNvPr>
          <p:cNvSpPr txBox="1"/>
          <p:nvPr/>
        </p:nvSpPr>
        <p:spPr>
          <a:xfrm>
            <a:off x="1495301" y="4613710"/>
            <a:ext cx="1698172" cy="261610"/>
          </a:xfrm>
          <a:prstGeom prst="rect">
            <a:avLst/>
          </a:prstGeom>
          <a:noFill/>
        </p:spPr>
        <p:txBody>
          <a:bodyPr wrap="square" rtlCol="0">
            <a:spAutoFit/>
          </a:bodyPr>
          <a:lstStyle/>
          <a:p>
            <a:r>
              <a:rPr lang="en-US" sz="1050" i="1" dirty="0" err="1">
                <a:solidFill>
                  <a:srgbClr val="0070C0"/>
                </a:solidFill>
              </a:rPr>
              <a:t>Tsiganis</a:t>
            </a:r>
            <a:r>
              <a:rPr lang="en-US" sz="1050" i="1" dirty="0">
                <a:solidFill>
                  <a:srgbClr val="0070C0"/>
                </a:solidFill>
              </a:rPr>
              <a:t>, K. et al. 2005</a:t>
            </a:r>
          </a:p>
        </p:txBody>
      </p:sp>
      <p:sp>
        <p:nvSpPr>
          <p:cNvPr id="30" name="Text Box 4">
            <a:extLst>
              <a:ext uri="{FF2B5EF4-FFF2-40B4-BE49-F238E27FC236}">
                <a16:creationId xmlns:a16="http://schemas.microsoft.com/office/drawing/2014/main" id="{9886BE6C-2C0F-F9A0-494B-D2A72534B832}"/>
              </a:ext>
            </a:extLst>
          </p:cNvPr>
          <p:cNvSpPr txBox="1">
            <a:spLocks noChangeArrowheads="1"/>
          </p:cNvSpPr>
          <p:nvPr/>
        </p:nvSpPr>
        <p:spPr bwMode="auto">
          <a:xfrm>
            <a:off x="7357021" y="6213256"/>
            <a:ext cx="162692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en-US" altLang="en-US" dirty="0" err="1">
                <a:solidFill>
                  <a:schemeClr val="bg1"/>
                </a:solidFill>
              </a:rPr>
              <a:t>DeMeo</a:t>
            </a:r>
            <a:r>
              <a:rPr lang="nl-NL" altLang="en-US" dirty="0">
                <a:solidFill>
                  <a:schemeClr val="bg1"/>
                </a:solidFill>
              </a:rPr>
              <a:t> </a:t>
            </a:r>
            <a:r>
              <a:rPr lang="en-GB" altLang="en-US" dirty="0">
                <a:solidFill>
                  <a:schemeClr val="bg1"/>
                </a:solidFill>
                <a:ea typeface="宋体" panose="02010600030101010101" pitchFamily="2" charset="-122"/>
              </a:rPr>
              <a:t>&amp; </a:t>
            </a:r>
            <a:r>
              <a:rPr lang="en-US" altLang="en-US" dirty="0">
                <a:solidFill>
                  <a:schemeClr val="bg1"/>
                </a:solidFill>
              </a:rPr>
              <a:t>Carry</a:t>
            </a:r>
            <a:r>
              <a:rPr lang="en-GB" altLang="zh-CN" dirty="0">
                <a:solidFill>
                  <a:schemeClr val="bg1"/>
                </a:solidFill>
                <a:ea typeface="宋体" panose="02010600030101010101" pitchFamily="2" charset="-122"/>
              </a:rPr>
              <a:t> </a:t>
            </a:r>
            <a:r>
              <a:rPr lang="en-US" altLang="zh-CN" dirty="0">
                <a:solidFill>
                  <a:schemeClr val="bg1"/>
                </a:solidFill>
                <a:ea typeface="宋体" panose="02010600030101010101" pitchFamily="2" charset="-122"/>
              </a:rPr>
              <a:t>2014</a:t>
            </a:r>
            <a:endParaRPr lang="en-US" altLang="en-US" dirty="0">
              <a:solidFill>
                <a:schemeClr val="bg1"/>
              </a:solidFill>
            </a:endParaRPr>
          </a:p>
        </p:txBody>
      </p:sp>
      <p:sp>
        <p:nvSpPr>
          <p:cNvPr id="33" name="Oval 32">
            <a:extLst>
              <a:ext uri="{FF2B5EF4-FFF2-40B4-BE49-F238E27FC236}">
                <a16:creationId xmlns:a16="http://schemas.microsoft.com/office/drawing/2014/main" id="{5C8E7945-4017-E7CB-0DDD-48E00E2AEB3B}"/>
              </a:ext>
            </a:extLst>
          </p:cNvPr>
          <p:cNvSpPr/>
          <p:nvPr/>
        </p:nvSpPr>
        <p:spPr>
          <a:xfrm>
            <a:off x="1032155" y="2615881"/>
            <a:ext cx="1312232" cy="1215342"/>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2000" dirty="0" err="1"/>
          </a:p>
        </p:txBody>
      </p:sp>
      <p:sp>
        <p:nvSpPr>
          <p:cNvPr id="34" name="Oval 33">
            <a:extLst>
              <a:ext uri="{FF2B5EF4-FFF2-40B4-BE49-F238E27FC236}">
                <a16:creationId xmlns:a16="http://schemas.microsoft.com/office/drawing/2014/main" id="{62EB3DAA-5371-48C4-7CB9-0199118FEA71}"/>
              </a:ext>
            </a:extLst>
          </p:cNvPr>
          <p:cNvSpPr/>
          <p:nvPr/>
        </p:nvSpPr>
        <p:spPr>
          <a:xfrm>
            <a:off x="8418732" y="1580065"/>
            <a:ext cx="1312232" cy="1215342"/>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en-US" sz="2000" dirty="0" err="1"/>
          </a:p>
        </p:txBody>
      </p:sp>
    </p:spTree>
    <p:extLst>
      <p:ext uri="{BB962C8B-B14F-4D97-AF65-F5344CB8AC3E}">
        <p14:creationId xmlns:p14="http://schemas.microsoft.com/office/powerpoint/2010/main" val="4169338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FEB5-9C9F-004C-8100-BDD3A2476A5B}"/>
              </a:ext>
            </a:extLst>
          </p:cNvPr>
          <p:cNvSpPr>
            <a:spLocks noGrp="1"/>
          </p:cNvSpPr>
          <p:nvPr>
            <p:ph type="title"/>
          </p:nvPr>
        </p:nvSpPr>
        <p:spPr>
          <a:xfrm>
            <a:off x="445623" y="323414"/>
            <a:ext cx="10677647" cy="582129"/>
          </a:xfrm>
        </p:spPr>
        <p:txBody>
          <a:bodyPr>
            <a:noAutofit/>
          </a:bodyPr>
          <a:lstStyle/>
          <a:p>
            <a:r>
              <a:rPr lang="en-US" sz="3200" dirty="0">
                <a:solidFill>
                  <a:schemeClr val="accent5">
                    <a:lumMod val="40000"/>
                    <a:lumOff val="60000"/>
                  </a:schemeClr>
                </a:solidFill>
              </a:rPr>
              <a:t>Key decadal questions (Q3) Water delivery to the inner planets; and (Q4) small body distribution </a:t>
            </a:r>
          </a:p>
        </p:txBody>
      </p:sp>
      <p:sp>
        <p:nvSpPr>
          <p:cNvPr id="8" name="Slide Number Placeholder 7">
            <a:extLst>
              <a:ext uri="{FF2B5EF4-FFF2-40B4-BE49-F238E27FC236}">
                <a16:creationId xmlns:a16="http://schemas.microsoft.com/office/drawing/2014/main" id="{52427545-D642-C742-98FE-C483EC002E9A}"/>
              </a:ext>
            </a:extLst>
          </p:cNvPr>
          <p:cNvSpPr>
            <a:spLocks noGrp="1"/>
          </p:cNvSpPr>
          <p:nvPr>
            <p:ph type="sldNum" sz="quarter" idx="12"/>
          </p:nvPr>
        </p:nvSpPr>
        <p:spPr>
          <a:xfrm>
            <a:off x="8610600" y="6356350"/>
            <a:ext cx="2743200" cy="365125"/>
          </a:xfrm>
        </p:spPr>
        <p:txBody>
          <a:bodyPr/>
          <a:lstStyle/>
          <a:p>
            <a:fld id="{4EBCDCBD-78E1-0D41-A999-31B5EBF8E02C}" type="slidenum">
              <a:rPr lang="en-US" smtClean="0"/>
              <a:pPr/>
              <a:t>6</a:t>
            </a:fld>
            <a:endParaRPr lang="en-US" dirty="0"/>
          </a:p>
        </p:txBody>
      </p:sp>
      <p:sp>
        <p:nvSpPr>
          <p:cNvPr id="9" name="Text Placeholder 8">
            <a:extLst>
              <a:ext uri="{FF2B5EF4-FFF2-40B4-BE49-F238E27FC236}">
                <a16:creationId xmlns:a16="http://schemas.microsoft.com/office/drawing/2014/main" id="{04582A3E-2043-A7E2-472D-5EE1FD8A56C7}"/>
              </a:ext>
            </a:extLst>
          </p:cNvPr>
          <p:cNvSpPr>
            <a:spLocks noGrp="1"/>
          </p:cNvSpPr>
          <p:nvPr>
            <p:ph type="body" sz="quarter" idx="14"/>
          </p:nvPr>
        </p:nvSpPr>
        <p:spPr>
          <a:xfrm>
            <a:off x="984737" y="5745089"/>
            <a:ext cx="9988063" cy="591551"/>
          </a:xfrm>
        </p:spPr>
        <p:txBody>
          <a:bodyPr/>
          <a:lstStyle/>
          <a:p>
            <a:r>
              <a:rPr lang="en-US" dirty="0"/>
              <a:t>Constraining giant planet migration has implications for understanding water delivery to Earth, Venus, and Mars; and for explaining the distribution of small bodies</a:t>
            </a:r>
          </a:p>
        </p:txBody>
      </p:sp>
      <p:pic>
        <p:nvPicPr>
          <p:cNvPr id="11" name="Picture 7" descr="C:\Documents and Settings\Administrator\Desktop\New Folder (2)\completed\nature12908-f2.jpg">
            <a:extLst>
              <a:ext uri="{FF2B5EF4-FFF2-40B4-BE49-F238E27FC236}">
                <a16:creationId xmlns:a16="http://schemas.microsoft.com/office/drawing/2014/main" id="{A714F2CD-E663-09FA-3F4B-D6ED343E659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140838" y="1205356"/>
            <a:ext cx="3945331" cy="4447288"/>
          </a:xfrm>
          <a:prstGeom prst="rect">
            <a:avLst/>
          </a:prstGeom>
          <a:noFill/>
          <a:ln w="9525">
            <a:solidFill>
              <a:schemeClr val="accent4"/>
            </a:solidFill>
            <a:miter lim="800000"/>
            <a:headEnd/>
            <a:tailEnd/>
          </a:ln>
          <a:extLst>
            <a:ext uri="{909E8E84-426E-40DD-AFC4-6F175D3DCCD1}">
              <a14:hiddenFill xmlns:a14="http://schemas.microsoft.com/office/drawing/2010/main">
                <a:solidFill>
                  <a:srgbClr val="FFFFFF"/>
                </a:solidFill>
              </a14:hiddenFill>
            </a:ext>
          </a:extLst>
        </p:spPr>
      </p:pic>
      <p:sp>
        <p:nvSpPr>
          <p:cNvPr id="12" name="Text Box 4">
            <a:extLst>
              <a:ext uri="{FF2B5EF4-FFF2-40B4-BE49-F238E27FC236}">
                <a16:creationId xmlns:a16="http://schemas.microsoft.com/office/drawing/2014/main" id="{7EEEA991-ECD4-8745-6F2A-1391C8B8FC60}"/>
              </a:ext>
            </a:extLst>
          </p:cNvPr>
          <p:cNvSpPr txBox="1">
            <a:spLocks noChangeArrowheads="1"/>
          </p:cNvSpPr>
          <p:nvPr/>
        </p:nvSpPr>
        <p:spPr bwMode="auto">
          <a:xfrm>
            <a:off x="1299246" y="5443635"/>
            <a:ext cx="1524888" cy="161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sz="1200">
                <a:solidFill>
                  <a:schemeClr val="tx1"/>
                </a:solidFill>
                <a:latin typeface="Arial" panose="020B0604020202020204" pitchFamily="34" charset="0"/>
              </a:defRPr>
            </a:lvl1pPr>
            <a:lvl2pPr marL="742950" indent="-285750" eaLnBrk="0" hangingPunct="0">
              <a:defRPr sz="1200">
                <a:solidFill>
                  <a:schemeClr val="tx1"/>
                </a:solidFill>
                <a:latin typeface="Arial" panose="020B0604020202020204" pitchFamily="34" charset="0"/>
              </a:defRPr>
            </a:lvl2pPr>
            <a:lvl3pPr marL="1143000" indent="-228600" eaLnBrk="0" hangingPunct="0">
              <a:defRPr sz="1200">
                <a:solidFill>
                  <a:schemeClr val="tx1"/>
                </a:solidFill>
                <a:latin typeface="Arial" panose="020B0604020202020204" pitchFamily="34" charset="0"/>
              </a:defRPr>
            </a:lvl3pPr>
            <a:lvl4pPr marL="1600200" indent="-228600" eaLnBrk="0" hangingPunct="0">
              <a:defRPr sz="1200">
                <a:solidFill>
                  <a:schemeClr val="tx1"/>
                </a:solidFill>
                <a:latin typeface="Arial" panose="020B0604020202020204" pitchFamily="34" charset="0"/>
              </a:defRPr>
            </a:lvl4pPr>
            <a:lvl5pPr marL="2057400" indent="-228600" eaLnBrk="0" hangingPunct="0">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en-US" altLang="en-US" sz="1050" dirty="0" err="1">
                <a:solidFill>
                  <a:schemeClr val="bg1"/>
                </a:solidFill>
              </a:rPr>
              <a:t>DeMeo</a:t>
            </a:r>
            <a:r>
              <a:rPr lang="nl-NL" altLang="en-US" sz="1050" dirty="0">
                <a:solidFill>
                  <a:schemeClr val="bg1"/>
                </a:solidFill>
              </a:rPr>
              <a:t> </a:t>
            </a:r>
            <a:r>
              <a:rPr lang="en-GB" altLang="en-US" sz="1050" dirty="0">
                <a:solidFill>
                  <a:schemeClr val="bg1"/>
                </a:solidFill>
                <a:ea typeface="宋体" panose="02010600030101010101" pitchFamily="2" charset="-122"/>
              </a:rPr>
              <a:t>&amp; </a:t>
            </a:r>
            <a:r>
              <a:rPr lang="en-US" altLang="en-US" sz="1050" dirty="0">
                <a:solidFill>
                  <a:schemeClr val="bg1"/>
                </a:solidFill>
              </a:rPr>
              <a:t>Carry</a:t>
            </a:r>
            <a:r>
              <a:rPr lang="en-GB" altLang="zh-CN" sz="1050" dirty="0">
                <a:solidFill>
                  <a:schemeClr val="bg1"/>
                </a:solidFill>
                <a:ea typeface="宋体" panose="02010600030101010101" pitchFamily="2" charset="-122"/>
              </a:rPr>
              <a:t> </a:t>
            </a:r>
            <a:r>
              <a:rPr lang="en-US" altLang="zh-CN" sz="1050" dirty="0">
                <a:solidFill>
                  <a:schemeClr val="bg1"/>
                </a:solidFill>
                <a:ea typeface="宋体" panose="02010600030101010101" pitchFamily="2" charset="-122"/>
              </a:rPr>
              <a:t>2014</a:t>
            </a:r>
            <a:endParaRPr lang="en-US" altLang="en-US" sz="1050" dirty="0">
              <a:solidFill>
                <a:schemeClr val="bg1"/>
              </a:solidFill>
            </a:endParaRPr>
          </a:p>
        </p:txBody>
      </p:sp>
      <p:pic>
        <p:nvPicPr>
          <p:cNvPr id="3" name="Picture 4">
            <a:extLst>
              <a:ext uri="{FF2B5EF4-FFF2-40B4-BE49-F238E27FC236}">
                <a16:creationId xmlns:a16="http://schemas.microsoft.com/office/drawing/2014/main" id="{E3E27CB0-B984-C35C-CAEF-492BC3671271}"/>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435524" y="1416233"/>
            <a:ext cx="4866005" cy="417749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84A1E800-F231-92F9-0612-BC596330C6E2}"/>
              </a:ext>
            </a:extLst>
          </p:cNvPr>
          <p:cNvSpPr txBox="1"/>
          <p:nvPr/>
        </p:nvSpPr>
        <p:spPr>
          <a:xfrm>
            <a:off x="6435524" y="5367190"/>
            <a:ext cx="6105644" cy="338554"/>
          </a:xfrm>
          <a:prstGeom prst="rect">
            <a:avLst/>
          </a:prstGeom>
          <a:noFill/>
          <a:ln w="19050">
            <a:noFill/>
          </a:ln>
        </p:spPr>
        <p:txBody>
          <a:bodyPr wrap="square">
            <a:spAutoFit/>
          </a:bodyPr>
          <a:lstStyle/>
          <a:p>
            <a:r>
              <a:rPr lang="en-US" sz="1600" dirty="0"/>
              <a:t>Source: NASA</a:t>
            </a:r>
          </a:p>
        </p:txBody>
      </p:sp>
    </p:spTree>
    <p:extLst>
      <p:ext uri="{BB962C8B-B14F-4D97-AF65-F5344CB8AC3E}">
        <p14:creationId xmlns:p14="http://schemas.microsoft.com/office/powerpoint/2010/main" val="984042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FFEB5-9C9F-004C-8100-BDD3A2476A5B}"/>
              </a:ext>
            </a:extLst>
          </p:cNvPr>
          <p:cNvSpPr>
            <a:spLocks noGrp="1"/>
          </p:cNvSpPr>
          <p:nvPr>
            <p:ph type="title"/>
          </p:nvPr>
        </p:nvSpPr>
        <p:spPr>
          <a:xfrm>
            <a:off x="432331" y="64398"/>
            <a:ext cx="8178269" cy="1221926"/>
          </a:xfrm>
        </p:spPr>
        <p:txBody>
          <a:bodyPr>
            <a:normAutofit/>
          </a:bodyPr>
          <a:lstStyle/>
          <a:p>
            <a:r>
              <a:rPr lang="en-US" sz="3200" dirty="0">
                <a:solidFill>
                  <a:schemeClr val="accent5">
                    <a:lumMod val="40000"/>
                    <a:lumOff val="60000"/>
                  </a:schemeClr>
                </a:solidFill>
              </a:rPr>
              <a:t>Key decadal question (Q12) Relevance to exoplanet systems</a:t>
            </a:r>
          </a:p>
        </p:txBody>
      </p:sp>
      <p:sp>
        <p:nvSpPr>
          <p:cNvPr id="8" name="Slide Number Placeholder 7">
            <a:extLst>
              <a:ext uri="{FF2B5EF4-FFF2-40B4-BE49-F238E27FC236}">
                <a16:creationId xmlns:a16="http://schemas.microsoft.com/office/drawing/2014/main" id="{52427545-D642-C742-98FE-C483EC002E9A}"/>
              </a:ext>
            </a:extLst>
          </p:cNvPr>
          <p:cNvSpPr>
            <a:spLocks noGrp="1"/>
          </p:cNvSpPr>
          <p:nvPr>
            <p:ph type="sldNum" sz="quarter" idx="12"/>
          </p:nvPr>
        </p:nvSpPr>
        <p:spPr>
          <a:xfrm>
            <a:off x="8610600" y="6356350"/>
            <a:ext cx="2743200" cy="365125"/>
          </a:xfrm>
        </p:spPr>
        <p:txBody>
          <a:bodyPr/>
          <a:lstStyle/>
          <a:p>
            <a:fld id="{4EBCDCBD-78E1-0D41-A999-31B5EBF8E02C}" type="slidenum">
              <a:rPr lang="en-US" smtClean="0"/>
              <a:pPr/>
              <a:t>7</a:t>
            </a:fld>
            <a:endParaRPr lang="en-US" dirty="0"/>
          </a:p>
        </p:txBody>
      </p:sp>
      <p:pic>
        <p:nvPicPr>
          <p:cNvPr id="2050" name="Picture 2">
            <a:extLst>
              <a:ext uri="{FF2B5EF4-FFF2-40B4-BE49-F238E27FC236}">
                <a16:creationId xmlns:a16="http://schemas.microsoft.com/office/drawing/2014/main" id="{9A65272A-9BDE-2371-C776-DDD27BA7F58A}"/>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50866" y="2289098"/>
            <a:ext cx="4016599" cy="300879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DD70791-571F-C8EE-1DCA-76EF309B6F18}"/>
              </a:ext>
            </a:extLst>
          </p:cNvPr>
          <p:cNvSpPr txBox="1"/>
          <p:nvPr/>
        </p:nvSpPr>
        <p:spPr>
          <a:xfrm>
            <a:off x="6543346" y="5252324"/>
            <a:ext cx="6105644" cy="307777"/>
          </a:xfrm>
          <a:prstGeom prst="rect">
            <a:avLst/>
          </a:prstGeom>
          <a:noFill/>
          <a:ln w="19050">
            <a:noFill/>
          </a:ln>
        </p:spPr>
        <p:txBody>
          <a:bodyPr wrap="square">
            <a:spAutoFit/>
          </a:bodyPr>
          <a:lstStyle/>
          <a:p>
            <a:r>
              <a:rPr lang="en-US" sz="1400" b="0" i="0" u="none" strike="noStrike" dirty="0">
                <a:solidFill>
                  <a:schemeClr val="bg1"/>
                </a:solidFill>
                <a:effectLst/>
                <a:latin typeface="Arial" panose="020B0604020202020204" pitchFamily="34" charset="0"/>
              </a:rPr>
              <a:t>source: </a:t>
            </a:r>
            <a:r>
              <a:rPr lang="en-US" sz="1400" b="0" i="0" u="sng" strike="noStrike" dirty="0">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https://roman.gsfc.nasa.gov/exoplanets_microlensing.html</a:t>
            </a:r>
            <a:r>
              <a:rPr lang="en-US" sz="1400" b="0" i="0" u="sng" strike="noStrike" dirty="0">
                <a:solidFill>
                  <a:schemeClr val="bg1"/>
                </a:solidFill>
                <a:effectLst/>
                <a:latin typeface="Arial" panose="020B0604020202020204" pitchFamily="34" charset="0"/>
              </a:rPr>
              <a:t> </a:t>
            </a:r>
            <a:endParaRPr lang="en-US" sz="1400" dirty="0">
              <a:solidFill>
                <a:schemeClr val="bg1"/>
              </a:solidFill>
            </a:endParaRPr>
          </a:p>
        </p:txBody>
      </p:sp>
      <p:pic>
        <p:nvPicPr>
          <p:cNvPr id="2052" name="Picture 4">
            <a:extLst>
              <a:ext uri="{FF2B5EF4-FFF2-40B4-BE49-F238E27FC236}">
                <a16:creationId xmlns:a16="http://schemas.microsoft.com/office/drawing/2014/main" id="{2A7FB443-058D-88B9-852A-5A13567F1C35}"/>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404637" y="72348"/>
            <a:ext cx="3262827" cy="2175218"/>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D08CA7A4-C48D-D83C-A94A-A2851D1CDAA4}"/>
              </a:ext>
            </a:extLst>
          </p:cNvPr>
          <p:cNvSpPr txBox="1"/>
          <p:nvPr/>
        </p:nvSpPr>
        <p:spPr>
          <a:xfrm>
            <a:off x="10060060" y="160580"/>
            <a:ext cx="1378161" cy="276999"/>
          </a:xfrm>
          <a:prstGeom prst="rect">
            <a:avLst/>
          </a:prstGeom>
          <a:noFill/>
          <a:ln w="19050">
            <a:noFill/>
          </a:ln>
        </p:spPr>
        <p:txBody>
          <a:bodyPr wrap="square">
            <a:spAutoFit/>
          </a:bodyPr>
          <a:lstStyle/>
          <a:p>
            <a:r>
              <a:rPr lang="en-US" sz="1200" b="0" i="1" u="none" strike="noStrike" dirty="0">
                <a:effectLst/>
                <a:latin typeface="Arial" panose="020B0604020202020204" pitchFamily="34" charset="0"/>
              </a:rPr>
              <a:t>Fulton et al. 2017</a:t>
            </a:r>
            <a:endParaRPr lang="en-US" sz="1200" dirty="0"/>
          </a:p>
        </p:txBody>
      </p:sp>
      <p:sp>
        <p:nvSpPr>
          <p:cNvPr id="12" name="Text Placeholder 8">
            <a:extLst>
              <a:ext uri="{FF2B5EF4-FFF2-40B4-BE49-F238E27FC236}">
                <a16:creationId xmlns:a16="http://schemas.microsoft.com/office/drawing/2014/main" id="{E038CAA3-2B75-EE02-C3CB-78F50D70DFF3}"/>
              </a:ext>
            </a:extLst>
          </p:cNvPr>
          <p:cNvSpPr>
            <a:spLocks noGrp="1"/>
          </p:cNvSpPr>
          <p:nvPr>
            <p:ph type="body" sz="quarter" idx="14"/>
          </p:nvPr>
        </p:nvSpPr>
        <p:spPr>
          <a:xfrm>
            <a:off x="1019907" y="5617976"/>
            <a:ext cx="9976339" cy="706202"/>
          </a:xfrm>
        </p:spPr>
        <p:txBody>
          <a:bodyPr/>
          <a:lstStyle/>
          <a:p>
            <a:r>
              <a:rPr lang="en-US" dirty="0"/>
              <a:t>Everything we learn about the origin and evolution of our solar system provides critical information needed to understand exoplanets and their systems</a:t>
            </a:r>
          </a:p>
        </p:txBody>
      </p:sp>
      <p:pic>
        <p:nvPicPr>
          <p:cNvPr id="2054" name="Picture 6">
            <a:extLst>
              <a:ext uri="{FF2B5EF4-FFF2-40B4-BE49-F238E27FC236}">
                <a16:creationId xmlns:a16="http://schemas.microsoft.com/office/drawing/2014/main" id="{3A5FA07F-FCA8-A02B-E224-AE1B44249EED}"/>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624326" y="1208611"/>
            <a:ext cx="6105644" cy="4197601"/>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DADCE0B9-2A0F-5F9A-4227-F0A2B9D0C8F6}"/>
              </a:ext>
            </a:extLst>
          </p:cNvPr>
          <p:cNvSpPr txBox="1"/>
          <p:nvPr/>
        </p:nvSpPr>
        <p:spPr>
          <a:xfrm>
            <a:off x="134218" y="5031392"/>
            <a:ext cx="7516647" cy="523220"/>
          </a:xfrm>
          <a:prstGeom prst="rect">
            <a:avLst/>
          </a:prstGeom>
          <a:noFill/>
          <a:ln w="19050">
            <a:noFill/>
          </a:ln>
        </p:spPr>
        <p:txBody>
          <a:bodyPr wrap="square">
            <a:spAutoFit/>
          </a:bodyPr>
          <a:lstStyle/>
          <a:p>
            <a:r>
              <a:rPr lang="en-US" sz="1400" dirty="0"/>
              <a:t>Illustration of Kepler discovery of 11 new planetary systems. Source: https://</a:t>
            </a:r>
            <a:r>
              <a:rPr lang="en-US" sz="1400" dirty="0" err="1"/>
              <a:t>exoplanets.nasa.gov</a:t>
            </a:r>
            <a:r>
              <a:rPr lang="en-US" sz="1400" dirty="0"/>
              <a:t>/resources/79/nasas-kepler-announces-11-new-planetary-systems/</a:t>
            </a:r>
          </a:p>
        </p:txBody>
      </p:sp>
    </p:spTree>
    <p:extLst>
      <p:ext uri="{BB962C8B-B14F-4D97-AF65-F5344CB8AC3E}">
        <p14:creationId xmlns:p14="http://schemas.microsoft.com/office/powerpoint/2010/main" val="30814104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BC3E6E-E8C6-C047-8861-640E4424ACDB}"/>
              </a:ext>
            </a:extLst>
          </p:cNvPr>
          <p:cNvSpPr>
            <a:spLocks noGrp="1"/>
          </p:cNvSpPr>
          <p:nvPr>
            <p:ph type="title"/>
          </p:nvPr>
        </p:nvSpPr>
        <p:spPr>
          <a:xfrm>
            <a:off x="682905" y="189303"/>
            <a:ext cx="9692018" cy="766763"/>
          </a:xfrm>
        </p:spPr>
        <p:txBody>
          <a:bodyPr>
            <a:noAutofit/>
          </a:bodyPr>
          <a:lstStyle/>
          <a:p>
            <a:r>
              <a:rPr lang="en-US" sz="3200" b="1" dirty="0">
                <a:solidFill>
                  <a:schemeClr val="accent5">
                    <a:lumMod val="40000"/>
                    <a:lumOff val="60000"/>
                  </a:schemeClr>
                </a:solidFill>
              </a:rPr>
              <a:t>Measurement Needs: </a:t>
            </a:r>
            <a:r>
              <a:rPr lang="en-US" sz="3200" dirty="0">
                <a:solidFill>
                  <a:schemeClr val="accent5">
                    <a:lumMod val="40000"/>
                    <a:lumOff val="60000"/>
                  </a:schemeClr>
                </a:solidFill>
              </a:rPr>
              <a:t>Noble gas abundances and isotope ratios provide constraints for solid building blocks</a:t>
            </a:r>
          </a:p>
        </p:txBody>
      </p:sp>
      <p:sp>
        <p:nvSpPr>
          <p:cNvPr id="4" name="Text Placeholder 3">
            <a:extLst>
              <a:ext uri="{FF2B5EF4-FFF2-40B4-BE49-F238E27FC236}">
                <a16:creationId xmlns:a16="http://schemas.microsoft.com/office/drawing/2014/main" id="{19DEC652-A009-0B48-9856-DD82EB7BFE5E}"/>
              </a:ext>
            </a:extLst>
          </p:cNvPr>
          <p:cNvSpPr>
            <a:spLocks noGrp="1"/>
          </p:cNvSpPr>
          <p:nvPr>
            <p:ph type="body" sz="quarter" idx="14"/>
          </p:nvPr>
        </p:nvSpPr>
        <p:spPr>
          <a:xfrm>
            <a:off x="388980" y="5392741"/>
            <a:ext cx="5301131" cy="945718"/>
          </a:xfrm>
        </p:spPr>
        <p:txBody>
          <a:bodyPr/>
          <a:lstStyle/>
          <a:p>
            <a:r>
              <a:rPr lang="en-US" sz="2000" dirty="0"/>
              <a:t>Jupiter is the only giant planet with sufficient information to study its origin and evolution</a:t>
            </a:r>
          </a:p>
        </p:txBody>
      </p:sp>
      <p:sp>
        <p:nvSpPr>
          <p:cNvPr id="6" name="Date Placeholder 5">
            <a:extLst>
              <a:ext uri="{FF2B5EF4-FFF2-40B4-BE49-F238E27FC236}">
                <a16:creationId xmlns:a16="http://schemas.microsoft.com/office/drawing/2014/main" id="{6685BB8C-AF93-A147-9808-631B0C0189E4}"/>
              </a:ext>
            </a:extLst>
          </p:cNvPr>
          <p:cNvSpPr>
            <a:spLocks noGrp="1"/>
          </p:cNvSpPr>
          <p:nvPr>
            <p:ph type="dt" sz="half" idx="15"/>
          </p:nvPr>
        </p:nvSpPr>
        <p:spPr>
          <a:xfrm>
            <a:off x="10039845" y="6500488"/>
            <a:ext cx="1373855" cy="357511"/>
          </a:xfrm>
          <a:prstGeom prst="rect">
            <a:avLst/>
          </a:prstGeom>
        </p:spPr>
        <p:txBody>
          <a:bodyPr vert="horz" lIns="91440" tIns="0" rIns="9144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EDD095-A397-4714-BE93-9BEDD754BABF}" type="datetime3">
              <a:rPr lang="en-US" smtClean="0"/>
              <a:pPr/>
              <a:t>3 July 2023</a:t>
            </a:fld>
            <a:endParaRPr lang="en-US" dirty="0"/>
          </a:p>
        </p:txBody>
      </p:sp>
      <p:sp>
        <p:nvSpPr>
          <p:cNvPr id="8" name="Slide Number Placeholder 7">
            <a:extLst>
              <a:ext uri="{FF2B5EF4-FFF2-40B4-BE49-F238E27FC236}">
                <a16:creationId xmlns:a16="http://schemas.microsoft.com/office/drawing/2014/main" id="{473E3F37-DD77-3C4B-8E7F-0D0EA0D17ED4}"/>
              </a:ext>
            </a:extLst>
          </p:cNvPr>
          <p:cNvSpPr>
            <a:spLocks noGrp="1"/>
          </p:cNvSpPr>
          <p:nvPr>
            <p:ph type="sldNum" sz="quarter" idx="17"/>
          </p:nvPr>
        </p:nvSpPr>
        <p:spPr>
          <a:xfrm>
            <a:off x="11438221" y="6500488"/>
            <a:ext cx="369465" cy="357511"/>
          </a:xfrm>
          <a:prstGeom prst="rect">
            <a:avLst/>
          </a:prstGeom>
        </p:spPr>
        <p:txBody>
          <a:bodyPr vert="horz" lIns="0" tIns="0" rIns="0" bIns="0" rtlCol="0" anchor="ctr"/>
          <a:lstStyle>
            <a:defPPr>
              <a:defRPr lang="en-US"/>
            </a:defPPr>
            <a:lvl1pPr marL="0" algn="ctr" defTabSz="914400" rtl="0" eaLnBrk="1" latinLnBrk="0" hangingPunct="1">
              <a:defRPr sz="10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CDCBD-78E1-0D41-A999-31B5EBF8E02C}" type="slidenum">
              <a:rPr lang="en-US" smtClean="0"/>
              <a:pPr/>
              <a:t>8</a:t>
            </a:fld>
            <a:endParaRPr lang="en-US" dirty="0"/>
          </a:p>
        </p:txBody>
      </p:sp>
      <p:pic>
        <p:nvPicPr>
          <p:cNvPr id="17" name="Picture 16">
            <a:extLst>
              <a:ext uri="{FF2B5EF4-FFF2-40B4-BE49-F238E27FC236}">
                <a16:creationId xmlns:a16="http://schemas.microsoft.com/office/drawing/2014/main" id="{F99E2870-9219-B84C-9227-872DB4D81062}"/>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214885" y="1175970"/>
            <a:ext cx="3885236" cy="3156754"/>
          </a:xfrm>
          <a:prstGeom prst="rect">
            <a:avLst/>
          </a:prstGeom>
        </p:spPr>
      </p:pic>
      <p:pic>
        <p:nvPicPr>
          <p:cNvPr id="3" name="Picture 2">
            <a:extLst>
              <a:ext uri="{FF2B5EF4-FFF2-40B4-BE49-F238E27FC236}">
                <a16:creationId xmlns:a16="http://schemas.microsoft.com/office/drawing/2014/main" id="{78F5268B-337B-A22A-5CE8-AA5AEA0C7AF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37202" y="4385829"/>
            <a:ext cx="4078122" cy="2293414"/>
          </a:xfrm>
          <a:prstGeom prst="rect">
            <a:avLst/>
          </a:prstGeom>
        </p:spPr>
      </p:pic>
      <p:pic>
        <p:nvPicPr>
          <p:cNvPr id="5" name="Picture 4">
            <a:extLst>
              <a:ext uri="{FF2B5EF4-FFF2-40B4-BE49-F238E27FC236}">
                <a16:creationId xmlns:a16="http://schemas.microsoft.com/office/drawing/2014/main" id="{253A0562-3B85-6903-A967-6953515824D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32435" y="1234651"/>
            <a:ext cx="4947742" cy="4020041"/>
          </a:xfrm>
          <a:prstGeom prst="rect">
            <a:avLst/>
          </a:prstGeom>
        </p:spPr>
      </p:pic>
    </p:spTree>
    <p:extLst>
      <p:ext uri="{BB962C8B-B14F-4D97-AF65-F5344CB8AC3E}">
        <p14:creationId xmlns:p14="http://schemas.microsoft.com/office/powerpoint/2010/main" val="1552736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972DB-5E29-AB12-63A0-E0B3D00575DA}"/>
              </a:ext>
            </a:extLst>
          </p:cNvPr>
          <p:cNvSpPr>
            <a:spLocks noGrp="1"/>
          </p:cNvSpPr>
          <p:nvPr>
            <p:ph type="title"/>
          </p:nvPr>
        </p:nvSpPr>
        <p:spPr>
          <a:xfrm>
            <a:off x="405594" y="52097"/>
            <a:ext cx="10515600" cy="1325563"/>
          </a:xfrm>
        </p:spPr>
        <p:txBody>
          <a:bodyPr>
            <a:normAutofit/>
          </a:bodyPr>
          <a:lstStyle/>
          <a:p>
            <a:r>
              <a:rPr lang="en-US" sz="4000" dirty="0">
                <a:solidFill>
                  <a:schemeClr val="accent5">
                    <a:lumMod val="40000"/>
                    <a:lumOff val="60000"/>
                  </a:schemeClr>
                </a:solidFill>
              </a:rPr>
              <a:t>Can we achieve the science with a single probe?</a:t>
            </a:r>
          </a:p>
        </p:txBody>
      </p:sp>
      <p:sp>
        <p:nvSpPr>
          <p:cNvPr id="4" name="Date Placeholder 3">
            <a:extLst>
              <a:ext uri="{FF2B5EF4-FFF2-40B4-BE49-F238E27FC236}">
                <a16:creationId xmlns:a16="http://schemas.microsoft.com/office/drawing/2014/main" id="{8AA7000A-4B90-F61F-5099-B84C65775AE7}"/>
              </a:ext>
            </a:extLst>
          </p:cNvPr>
          <p:cNvSpPr>
            <a:spLocks noGrp="1"/>
          </p:cNvSpPr>
          <p:nvPr>
            <p:ph type="dt" sz="half" idx="10"/>
          </p:nvPr>
        </p:nvSpPr>
        <p:spPr>
          <a:xfrm>
            <a:off x="10039845" y="6500488"/>
            <a:ext cx="1373855" cy="357511"/>
          </a:xfrm>
          <a:prstGeom prst="rect">
            <a:avLst/>
          </a:prstGeom>
        </p:spPr>
        <p:txBody>
          <a:bodyPr vert="horz" lIns="91440" tIns="0" rIns="9144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B558D53-23AB-41AF-BB42-A107E81D1A6A}" type="datetime3">
              <a:rPr lang="en-US" smtClean="0"/>
              <a:pPr/>
              <a:t>30 June 2023</a:t>
            </a:fld>
            <a:endParaRPr lang="en-US" dirty="0"/>
          </a:p>
        </p:txBody>
      </p:sp>
      <p:sp>
        <p:nvSpPr>
          <p:cNvPr id="6" name="Slide Number Placeholder 5">
            <a:extLst>
              <a:ext uri="{FF2B5EF4-FFF2-40B4-BE49-F238E27FC236}">
                <a16:creationId xmlns:a16="http://schemas.microsoft.com/office/drawing/2014/main" id="{8F7145E4-0A17-FF2E-86EF-F7F9BD33EFB4}"/>
              </a:ext>
            </a:extLst>
          </p:cNvPr>
          <p:cNvSpPr>
            <a:spLocks noGrp="1"/>
          </p:cNvSpPr>
          <p:nvPr>
            <p:ph type="sldNum" sz="quarter" idx="12"/>
          </p:nvPr>
        </p:nvSpPr>
        <p:spPr>
          <a:xfrm>
            <a:off x="11438221" y="6500488"/>
            <a:ext cx="369465" cy="357511"/>
          </a:xfrm>
          <a:prstGeom prst="rect">
            <a:avLst/>
          </a:prstGeom>
        </p:spPr>
        <p:txBody>
          <a:bodyPr vert="horz" lIns="0" tIns="0" rIns="0" bIns="0" rtlCol="0" anchor="ctr"/>
          <a:lstStyle>
            <a:defPPr>
              <a:defRPr lang="en-US"/>
            </a:defPPr>
            <a:lvl1pPr marL="0" algn="ctr" defTabSz="914400" rtl="0" eaLnBrk="1" latinLnBrk="0" hangingPunct="1">
              <a:defRPr sz="10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CDCBD-78E1-0D41-A999-31B5EBF8E02C}" type="slidenum">
              <a:rPr lang="en-US" smtClean="0"/>
              <a:pPr/>
              <a:t>9</a:t>
            </a:fld>
            <a:endParaRPr lang="en-US" dirty="0"/>
          </a:p>
        </p:txBody>
      </p:sp>
      <p:pic>
        <p:nvPicPr>
          <p:cNvPr id="7" name="Picture 2" descr="Cartoonathons for Networking – The CartoonStock.com Blog">
            <a:extLst>
              <a:ext uri="{FF2B5EF4-FFF2-40B4-BE49-F238E27FC236}">
                <a16:creationId xmlns:a16="http://schemas.microsoft.com/office/drawing/2014/main" id="{A2AA7E90-7A6D-7523-B808-B3B266BB4102}"/>
              </a:ext>
            </a:extLst>
          </p:cNvPr>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257274" y="1289750"/>
            <a:ext cx="6637387" cy="49863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FD596D08-D00A-D2C3-3BDB-929D186A86D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84569" y="1760243"/>
            <a:ext cx="5123930" cy="3744410"/>
          </a:xfrm>
          <a:prstGeom prst="rect">
            <a:avLst/>
          </a:prstGeom>
        </p:spPr>
      </p:pic>
      <p:sp>
        <p:nvSpPr>
          <p:cNvPr id="9" name="TextBox 8">
            <a:extLst>
              <a:ext uri="{FF2B5EF4-FFF2-40B4-BE49-F238E27FC236}">
                <a16:creationId xmlns:a16="http://schemas.microsoft.com/office/drawing/2014/main" id="{89E52D02-9644-8FB2-541F-67E8DE56D05E}"/>
              </a:ext>
            </a:extLst>
          </p:cNvPr>
          <p:cNvSpPr txBox="1"/>
          <p:nvPr/>
        </p:nvSpPr>
        <p:spPr>
          <a:xfrm>
            <a:off x="7872346" y="5556211"/>
            <a:ext cx="3541354" cy="707886"/>
          </a:xfrm>
          <a:prstGeom prst="rect">
            <a:avLst/>
          </a:prstGeom>
          <a:noFill/>
          <a:ln w="19050">
            <a:noFill/>
          </a:ln>
        </p:spPr>
        <p:txBody>
          <a:bodyPr wrap="none" rtlCol="0">
            <a:spAutoFit/>
          </a:bodyPr>
          <a:lstStyle/>
          <a:p>
            <a:r>
              <a:rPr lang="en-US" sz="2000" i="1" dirty="0">
                <a:solidFill>
                  <a:schemeClr val="bg1"/>
                </a:solidFill>
              </a:rPr>
              <a:t>Juno </a:t>
            </a:r>
            <a:r>
              <a:rPr lang="en-US" sz="2000" dirty="0">
                <a:solidFill>
                  <a:schemeClr val="bg1"/>
                </a:solidFill>
              </a:rPr>
              <a:t>MWR-derived NH</a:t>
            </a:r>
            <a:r>
              <a:rPr lang="en-US" sz="2000" baseline="-25000" dirty="0">
                <a:solidFill>
                  <a:schemeClr val="bg1"/>
                </a:solidFill>
              </a:rPr>
              <a:t>3</a:t>
            </a:r>
            <a:r>
              <a:rPr lang="en-US" sz="2000" dirty="0">
                <a:solidFill>
                  <a:schemeClr val="bg1"/>
                </a:solidFill>
              </a:rPr>
              <a:t> ppm </a:t>
            </a:r>
          </a:p>
          <a:p>
            <a:r>
              <a:rPr lang="en-US" sz="2000" dirty="0">
                <a:solidFill>
                  <a:schemeClr val="bg1"/>
                </a:solidFill>
              </a:rPr>
              <a:t>Li et al. 2017</a:t>
            </a:r>
          </a:p>
        </p:txBody>
      </p:sp>
    </p:spTree>
    <p:extLst>
      <p:ext uri="{BB962C8B-B14F-4D97-AF65-F5344CB8AC3E}">
        <p14:creationId xmlns:p14="http://schemas.microsoft.com/office/powerpoint/2010/main" val="3736188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259B352-8461-71A7-D550-51243D0DE68A}"/>
              </a:ext>
            </a:extLst>
          </p:cNvPr>
          <p:cNvSpPr>
            <a:spLocks noGrp="1"/>
          </p:cNvSpPr>
          <p:nvPr>
            <p:ph type="title"/>
          </p:nvPr>
        </p:nvSpPr>
        <p:spPr>
          <a:xfrm>
            <a:off x="938034" y="233015"/>
            <a:ext cx="10023043" cy="762000"/>
          </a:xfrm>
        </p:spPr>
        <p:txBody>
          <a:bodyPr>
            <a:noAutofit/>
          </a:bodyPr>
          <a:lstStyle/>
          <a:p>
            <a:r>
              <a:rPr lang="en-US" sz="3600" dirty="0">
                <a:solidFill>
                  <a:schemeClr val="accent5">
                    <a:lumMod val="40000"/>
                    <a:lumOff val="60000"/>
                  </a:schemeClr>
                </a:solidFill>
              </a:rPr>
              <a:t>Two proposed theories to explain NH</a:t>
            </a:r>
            <a:r>
              <a:rPr lang="en-US" sz="3600" baseline="-25000" dirty="0">
                <a:solidFill>
                  <a:schemeClr val="accent5">
                    <a:lumMod val="40000"/>
                    <a:lumOff val="60000"/>
                  </a:schemeClr>
                </a:solidFill>
              </a:rPr>
              <a:t>3</a:t>
            </a:r>
            <a:r>
              <a:rPr lang="en-US" sz="3600" dirty="0">
                <a:solidFill>
                  <a:schemeClr val="accent5">
                    <a:lumMod val="40000"/>
                    <a:lumOff val="60000"/>
                  </a:schemeClr>
                </a:solidFill>
              </a:rPr>
              <a:t> depletion: Does either affect the required measurements?</a:t>
            </a:r>
          </a:p>
        </p:txBody>
      </p:sp>
      <p:sp>
        <p:nvSpPr>
          <p:cNvPr id="6" name="Date Placeholder 5">
            <a:extLst>
              <a:ext uri="{FF2B5EF4-FFF2-40B4-BE49-F238E27FC236}">
                <a16:creationId xmlns:a16="http://schemas.microsoft.com/office/drawing/2014/main" id="{E96A8D5A-14F4-1533-2B3C-83259E375FDA}"/>
              </a:ext>
            </a:extLst>
          </p:cNvPr>
          <p:cNvSpPr>
            <a:spLocks noGrp="1"/>
          </p:cNvSpPr>
          <p:nvPr>
            <p:ph type="dt" sz="half" idx="10"/>
          </p:nvPr>
        </p:nvSpPr>
        <p:spPr>
          <a:xfrm>
            <a:off x="10039845" y="6500488"/>
            <a:ext cx="1373855" cy="357511"/>
          </a:xfrm>
          <a:prstGeom prst="rect">
            <a:avLst/>
          </a:prstGeom>
        </p:spPr>
        <p:txBody>
          <a:bodyPr vert="horz" lIns="91440" tIns="0" rIns="9144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B558D53-23AB-41AF-BB42-A107E81D1A6A}" type="datetime3">
              <a:rPr lang="en-US" smtClean="0"/>
              <a:pPr/>
              <a:t>30 June 2023</a:t>
            </a:fld>
            <a:endParaRPr lang="en-US" dirty="0"/>
          </a:p>
        </p:txBody>
      </p:sp>
      <p:sp>
        <p:nvSpPr>
          <p:cNvPr id="8" name="Slide Number Placeholder 7">
            <a:extLst>
              <a:ext uri="{FF2B5EF4-FFF2-40B4-BE49-F238E27FC236}">
                <a16:creationId xmlns:a16="http://schemas.microsoft.com/office/drawing/2014/main" id="{2EC8C9D3-1749-5894-3CC6-F024A57EBF1A}"/>
              </a:ext>
            </a:extLst>
          </p:cNvPr>
          <p:cNvSpPr>
            <a:spLocks noGrp="1"/>
          </p:cNvSpPr>
          <p:nvPr>
            <p:ph type="sldNum" sz="quarter" idx="12"/>
          </p:nvPr>
        </p:nvSpPr>
        <p:spPr>
          <a:xfrm>
            <a:off x="11438221" y="6500488"/>
            <a:ext cx="369465" cy="357511"/>
          </a:xfrm>
          <a:prstGeom prst="rect">
            <a:avLst/>
          </a:prstGeom>
        </p:spPr>
        <p:txBody>
          <a:bodyPr vert="horz" lIns="0" tIns="0" rIns="0" bIns="0" rtlCol="0" anchor="ctr"/>
          <a:lstStyle>
            <a:defPPr>
              <a:defRPr lang="en-US"/>
            </a:defPPr>
            <a:lvl1pPr marL="0" algn="ctr" defTabSz="914400" rtl="0" eaLnBrk="1" latinLnBrk="0" hangingPunct="1">
              <a:defRPr sz="10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CDCBD-78E1-0D41-A999-31B5EBF8E02C}" type="slidenum">
              <a:rPr lang="en-US" smtClean="0"/>
              <a:pPr/>
              <a:t>10</a:t>
            </a:fld>
            <a:endParaRPr lang="en-US" dirty="0"/>
          </a:p>
        </p:txBody>
      </p:sp>
      <p:pic>
        <p:nvPicPr>
          <p:cNvPr id="11" name="Content Placeholder 10">
            <a:extLst>
              <a:ext uri="{FF2B5EF4-FFF2-40B4-BE49-F238E27FC236}">
                <a16:creationId xmlns:a16="http://schemas.microsoft.com/office/drawing/2014/main" id="{A0CBBA11-91F2-D569-CF89-D4F32D73DE09}"/>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418868" y="1336334"/>
            <a:ext cx="9354264" cy="4986337"/>
          </a:xfrm>
          <a:prstGeom prst="rect">
            <a:avLst/>
          </a:prstGeom>
        </p:spPr>
      </p:pic>
      <p:sp>
        <p:nvSpPr>
          <p:cNvPr id="2" name="TextBox 1">
            <a:extLst>
              <a:ext uri="{FF2B5EF4-FFF2-40B4-BE49-F238E27FC236}">
                <a16:creationId xmlns:a16="http://schemas.microsoft.com/office/drawing/2014/main" id="{D3F4A4FD-469B-2846-D3F4-03C8F2E16560}"/>
              </a:ext>
            </a:extLst>
          </p:cNvPr>
          <p:cNvSpPr txBox="1"/>
          <p:nvPr/>
        </p:nvSpPr>
        <p:spPr>
          <a:xfrm>
            <a:off x="9463387" y="1013501"/>
            <a:ext cx="2159566" cy="369332"/>
          </a:xfrm>
          <a:prstGeom prst="rect">
            <a:avLst/>
          </a:prstGeom>
          <a:noFill/>
          <a:ln w="19050">
            <a:noFill/>
          </a:ln>
        </p:spPr>
        <p:txBody>
          <a:bodyPr wrap="none" rtlCol="0">
            <a:spAutoFit/>
          </a:bodyPr>
          <a:lstStyle/>
          <a:p>
            <a:r>
              <a:rPr lang="en-US" dirty="0">
                <a:solidFill>
                  <a:schemeClr val="bg1"/>
                </a:solidFill>
              </a:rPr>
              <a:t>Fletcher et al. 2021</a:t>
            </a:r>
          </a:p>
        </p:txBody>
      </p:sp>
    </p:spTree>
    <p:extLst>
      <p:ext uri="{BB962C8B-B14F-4D97-AF65-F5344CB8AC3E}">
        <p14:creationId xmlns:p14="http://schemas.microsoft.com/office/powerpoint/2010/main" val="20209639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B7BC2-F0CF-B74A-EFE6-B3A396781013}"/>
              </a:ext>
            </a:extLst>
          </p:cNvPr>
          <p:cNvSpPr>
            <a:spLocks noGrp="1"/>
          </p:cNvSpPr>
          <p:nvPr>
            <p:ph type="title"/>
          </p:nvPr>
        </p:nvSpPr>
        <p:spPr>
          <a:xfrm>
            <a:off x="742416" y="196363"/>
            <a:ext cx="9738015" cy="762000"/>
          </a:xfrm>
        </p:spPr>
        <p:txBody>
          <a:bodyPr>
            <a:noAutofit/>
          </a:bodyPr>
          <a:lstStyle/>
          <a:p>
            <a:r>
              <a:rPr lang="en-US" sz="3600" dirty="0">
                <a:solidFill>
                  <a:schemeClr val="accent5">
                    <a:lumMod val="40000"/>
                    <a:lumOff val="60000"/>
                  </a:schemeClr>
                </a:solidFill>
              </a:rPr>
              <a:t>Solubility comparisons for ammonia and the heavy noble gases</a:t>
            </a:r>
          </a:p>
        </p:txBody>
      </p:sp>
      <p:sp>
        <p:nvSpPr>
          <p:cNvPr id="4" name="Text Placeholder 3">
            <a:extLst>
              <a:ext uri="{FF2B5EF4-FFF2-40B4-BE49-F238E27FC236}">
                <a16:creationId xmlns:a16="http://schemas.microsoft.com/office/drawing/2014/main" id="{42760986-33E4-98C9-3E02-EEBFDAD98FA6}"/>
              </a:ext>
            </a:extLst>
          </p:cNvPr>
          <p:cNvSpPr>
            <a:spLocks noGrp="1"/>
          </p:cNvSpPr>
          <p:nvPr>
            <p:ph type="body" sz="quarter" idx="14"/>
          </p:nvPr>
        </p:nvSpPr>
        <p:spPr>
          <a:xfrm>
            <a:off x="1243451" y="5486400"/>
            <a:ext cx="9286008" cy="685800"/>
          </a:xfrm>
        </p:spPr>
        <p:txBody>
          <a:bodyPr/>
          <a:lstStyle/>
          <a:p>
            <a:r>
              <a:rPr lang="en-US" dirty="0"/>
              <a:t>It is unlikely that noble gases would be adsorbed into ”</a:t>
            </a:r>
            <a:r>
              <a:rPr lang="en-US" dirty="0" err="1"/>
              <a:t>mushballs</a:t>
            </a:r>
            <a:r>
              <a:rPr lang="en-US" dirty="0"/>
              <a:t>” or that the isotopes of ammonia would fractionate</a:t>
            </a:r>
          </a:p>
        </p:txBody>
      </p:sp>
      <p:sp>
        <p:nvSpPr>
          <p:cNvPr id="6" name="Date Placeholder 5">
            <a:extLst>
              <a:ext uri="{FF2B5EF4-FFF2-40B4-BE49-F238E27FC236}">
                <a16:creationId xmlns:a16="http://schemas.microsoft.com/office/drawing/2014/main" id="{852A3194-A708-69C3-4C54-B9C263441EE5}"/>
              </a:ext>
            </a:extLst>
          </p:cNvPr>
          <p:cNvSpPr>
            <a:spLocks noGrp="1"/>
          </p:cNvSpPr>
          <p:nvPr>
            <p:ph type="dt" sz="half" idx="15"/>
          </p:nvPr>
        </p:nvSpPr>
        <p:spPr>
          <a:xfrm>
            <a:off x="10039845" y="6500488"/>
            <a:ext cx="1373855" cy="357511"/>
          </a:xfrm>
          <a:prstGeom prst="rect">
            <a:avLst/>
          </a:prstGeom>
        </p:spPr>
        <p:txBody>
          <a:bodyPr vert="horz" lIns="91440" tIns="0" rIns="9144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6CEDD095-A397-4714-BE93-9BEDD754BABF}" type="datetime3">
              <a:rPr lang="en-US" smtClean="0"/>
              <a:pPr/>
              <a:t>30 June 2023</a:t>
            </a:fld>
            <a:endParaRPr lang="en-US" dirty="0"/>
          </a:p>
        </p:txBody>
      </p:sp>
      <p:sp>
        <p:nvSpPr>
          <p:cNvPr id="7" name="Footer Placeholder 6">
            <a:extLst>
              <a:ext uri="{FF2B5EF4-FFF2-40B4-BE49-F238E27FC236}">
                <a16:creationId xmlns:a16="http://schemas.microsoft.com/office/drawing/2014/main" id="{42858300-D494-6578-151B-2F43F9C68829}"/>
              </a:ext>
            </a:extLst>
          </p:cNvPr>
          <p:cNvSpPr>
            <a:spLocks noGrp="1"/>
          </p:cNvSpPr>
          <p:nvPr>
            <p:ph type="ftr" sz="quarter" idx="16"/>
          </p:nvPr>
        </p:nvSpPr>
        <p:spPr>
          <a:xfrm>
            <a:off x="742416" y="6500488"/>
            <a:ext cx="3203942" cy="357511"/>
          </a:xfrm>
          <a:prstGeom prst="rect">
            <a:avLst/>
          </a:prstGeom>
        </p:spPr>
        <p:txBody>
          <a:bodyPr vert="horz" lIns="91440" tIns="0" rIns="91440" bIns="0" rtlCol="0" anchor="ct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 name="Slide Number Placeholder 7">
            <a:extLst>
              <a:ext uri="{FF2B5EF4-FFF2-40B4-BE49-F238E27FC236}">
                <a16:creationId xmlns:a16="http://schemas.microsoft.com/office/drawing/2014/main" id="{3F5BB2A7-1982-0C44-DE6B-186B8336DF2F}"/>
              </a:ext>
            </a:extLst>
          </p:cNvPr>
          <p:cNvSpPr>
            <a:spLocks noGrp="1"/>
          </p:cNvSpPr>
          <p:nvPr>
            <p:ph type="sldNum" sz="quarter" idx="17"/>
          </p:nvPr>
        </p:nvSpPr>
        <p:spPr>
          <a:xfrm>
            <a:off x="11438221" y="6500488"/>
            <a:ext cx="369465" cy="357511"/>
          </a:xfrm>
          <a:prstGeom prst="rect">
            <a:avLst/>
          </a:prstGeom>
        </p:spPr>
        <p:txBody>
          <a:bodyPr vert="horz" lIns="0" tIns="0" rIns="0" bIns="0" rtlCol="0" anchor="ctr"/>
          <a:lstStyle>
            <a:defPPr>
              <a:defRPr lang="en-US"/>
            </a:defPPr>
            <a:lvl1pPr marL="0" algn="ctr" defTabSz="914400" rtl="0" eaLnBrk="1" latinLnBrk="0" hangingPunct="1">
              <a:defRPr sz="10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CDCBD-78E1-0D41-A999-31B5EBF8E02C}" type="slidenum">
              <a:rPr lang="en-US" smtClean="0"/>
              <a:pPr/>
              <a:t>11</a:t>
            </a:fld>
            <a:endParaRPr lang="en-US" dirty="0"/>
          </a:p>
        </p:txBody>
      </p:sp>
      <p:pic>
        <p:nvPicPr>
          <p:cNvPr id="17" name="Content Placeholder 9">
            <a:extLst>
              <a:ext uri="{FF2B5EF4-FFF2-40B4-BE49-F238E27FC236}">
                <a16:creationId xmlns:a16="http://schemas.microsoft.com/office/drawing/2014/main" id="{00ADDF19-43B4-7E68-C2EF-5156690EDADF}"/>
              </a:ext>
            </a:extLst>
          </p:cNvPr>
          <p:cNvPicPr>
            <a:picLocks noGrp="1" noChangeAspect="1"/>
          </p:cNvPicPr>
          <p:nvPr>
            <p:ph idx="13"/>
          </p:nvPr>
        </p:nvPicPr>
        <p:blipFill>
          <a:blip r:embed="rId2" cstate="email">
            <a:extLst>
              <a:ext uri="{28A0092B-C50C-407E-A947-70E740481C1C}">
                <a14:useLocalDpi xmlns:a14="http://schemas.microsoft.com/office/drawing/2010/main"/>
              </a:ext>
            </a:extLst>
          </a:blip>
          <a:stretch>
            <a:fillRect/>
          </a:stretch>
        </p:blipFill>
        <p:spPr>
          <a:xfrm>
            <a:off x="6286500" y="1414463"/>
            <a:ext cx="4953000" cy="3714750"/>
          </a:xfrm>
        </p:spPr>
      </p:pic>
      <p:pic>
        <p:nvPicPr>
          <p:cNvPr id="18" name="Content Placeholder 17">
            <a:extLst>
              <a:ext uri="{FF2B5EF4-FFF2-40B4-BE49-F238E27FC236}">
                <a16:creationId xmlns:a16="http://schemas.microsoft.com/office/drawing/2014/main" id="{20D938BF-508E-2293-E6E6-F6AD3E4E47E6}"/>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952500" y="2017175"/>
            <a:ext cx="4953000" cy="2509325"/>
          </a:xfrm>
          <a:prstGeom prst="rect">
            <a:avLst/>
          </a:prstGeom>
        </p:spPr>
      </p:pic>
    </p:spTree>
    <p:extLst>
      <p:ext uri="{BB962C8B-B14F-4D97-AF65-F5344CB8AC3E}">
        <p14:creationId xmlns:p14="http://schemas.microsoft.com/office/powerpoint/2010/main" val="40096713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3E028A1-9335-23BD-0834-91173C68BF1E}"/>
              </a:ext>
            </a:extLst>
          </p:cNvPr>
          <p:cNvSpPr>
            <a:spLocks noGrp="1"/>
          </p:cNvSpPr>
          <p:nvPr>
            <p:ph type="title"/>
          </p:nvPr>
        </p:nvSpPr>
        <p:spPr>
          <a:xfrm>
            <a:off x="322010" y="-111627"/>
            <a:ext cx="10515600" cy="1325563"/>
          </a:xfrm>
        </p:spPr>
        <p:txBody>
          <a:bodyPr>
            <a:noAutofit/>
          </a:bodyPr>
          <a:lstStyle/>
          <a:p>
            <a:r>
              <a:rPr lang="en-US" sz="3200" dirty="0">
                <a:solidFill>
                  <a:schemeClr val="accent5">
                    <a:lumMod val="40000"/>
                    <a:lumOff val="60000"/>
                  </a:schemeClr>
                </a:solidFill>
              </a:rPr>
              <a:t>We should be careful to distinguish between observations for origins from observations for “weather”</a:t>
            </a:r>
          </a:p>
        </p:txBody>
      </p:sp>
      <p:pic>
        <p:nvPicPr>
          <p:cNvPr id="9" name="Picture 2" descr="Re: Surprising reply...: Open Talk Forum: Digital Photography Review">
            <a:extLst>
              <a:ext uri="{FF2B5EF4-FFF2-40B4-BE49-F238E27FC236}">
                <a16:creationId xmlns:a16="http://schemas.microsoft.com/office/drawing/2014/main" id="{C9B2CB0F-BAB4-48BF-64A9-A50C3A4E1211}"/>
              </a:ext>
            </a:extLst>
          </p:cNvPr>
          <p:cNvPicPr>
            <a:picLocks noGrp="1" noChangeAspect="1" noChangeArrowheads="1"/>
          </p:cNvPicPr>
          <p:nvPr>
            <p:ph idx="1"/>
          </p:nvPr>
        </p:nvPicPr>
        <p:blipFill>
          <a:blip r:embed="rId2">
            <a:extLst>
              <a:ext uri="{28A0092B-C50C-407E-A947-70E740481C1C}">
                <a14:useLocalDpi xmlns:a14="http://schemas.microsoft.com/office/drawing/2010/main"/>
              </a:ext>
            </a:extLst>
          </a:blip>
          <a:stretch>
            <a:fillRect/>
          </a:stretch>
        </p:blipFill>
        <p:spPr bwMode="auto">
          <a:xfrm>
            <a:off x="6891840" y="1291833"/>
            <a:ext cx="4635500" cy="4635500"/>
          </a:xfrm>
          <a:prstGeom prst="rect">
            <a:avLst/>
          </a:prstGeom>
          <a:noFill/>
          <a:extLst>
            <a:ext uri="{909E8E84-426E-40DD-AFC4-6F175D3DCCD1}">
              <a14:hiddenFill xmlns:a14="http://schemas.microsoft.com/office/drawing/2010/main">
                <a:solidFill>
                  <a:srgbClr val="FFFFFF"/>
                </a:solidFill>
              </a14:hiddenFill>
            </a:ext>
          </a:extLst>
        </p:spPr>
      </p:pic>
      <p:sp>
        <p:nvSpPr>
          <p:cNvPr id="6" name="Date Placeholder 5">
            <a:extLst>
              <a:ext uri="{FF2B5EF4-FFF2-40B4-BE49-F238E27FC236}">
                <a16:creationId xmlns:a16="http://schemas.microsoft.com/office/drawing/2014/main" id="{EA19BC8F-072E-2585-F536-1BB4A6717604}"/>
              </a:ext>
            </a:extLst>
          </p:cNvPr>
          <p:cNvSpPr>
            <a:spLocks noGrp="1"/>
          </p:cNvSpPr>
          <p:nvPr>
            <p:ph type="dt" sz="half" idx="10"/>
          </p:nvPr>
        </p:nvSpPr>
        <p:spPr>
          <a:xfrm>
            <a:off x="10039845" y="6500488"/>
            <a:ext cx="1373855" cy="357511"/>
          </a:xfrm>
          <a:prstGeom prst="rect">
            <a:avLst/>
          </a:prstGeom>
        </p:spPr>
        <p:txBody>
          <a:bodyPr vert="horz" lIns="91440" tIns="0" rIns="91440" bIns="0" rtlCol="0" anchor="ct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AB558D53-23AB-41AF-BB42-A107E81D1A6A}" type="datetime3">
              <a:rPr lang="en-US" smtClean="0"/>
              <a:pPr/>
              <a:t>3 July 2023</a:t>
            </a:fld>
            <a:endParaRPr lang="en-US" dirty="0"/>
          </a:p>
        </p:txBody>
      </p:sp>
      <p:sp>
        <p:nvSpPr>
          <p:cNvPr id="7" name="Footer Placeholder 6">
            <a:extLst>
              <a:ext uri="{FF2B5EF4-FFF2-40B4-BE49-F238E27FC236}">
                <a16:creationId xmlns:a16="http://schemas.microsoft.com/office/drawing/2014/main" id="{78D2E752-3B90-76AB-DE9F-D7D8ADBD00EF}"/>
              </a:ext>
            </a:extLst>
          </p:cNvPr>
          <p:cNvSpPr>
            <a:spLocks noGrp="1"/>
          </p:cNvSpPr>
          <p:nvPr>
            <p:ph type="ftr" sz="quarter" idx="11"/>
          </p:nvPr>
        </p:nvSpPr>
        <p:spPr>
          <a:xfrm>
            <a:off x="742416" y="6500488"/>
            <a:ext cx="3203942" cy="357511"/>
          </a:xfrm>
          <a:prstGeom prst="rect">
            <a:avLst/>
          </a:prstGeom>
        </p:spPr>
        <p:txBody>
          <a:bodyPr vert="horz" lIns="91440" tIns="0" rIns="91440" bIns="0" rtlCol="0" anchor="ctr"/>
          <a:lstStyle>
            <a:defPPr>
              <a:defRPr lang="en-US"/>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8" name="Slide Number Placeholder 7">
            <a:extLst>
              <a:ext uri="{FF2B5EF4-FFF2-40B4-BE49-F238E27FC236}">
                <a16:creationId xmlns:a16="http://schemas.microsoft.com/office/drawing/2014/main" id="{94210B40-6205-1C3F-162D-5492A75ACCAC}"/>
              </a:ext>
            </a:extLst>
          </p:cNvPr>
          <p:cNvSpPr>
            <a:spLocks noGrp="1"/>
          </p:cNvSpPr>
          <p:nvPr>
            <p:ph type="sldNum" sz="quarter" idx="12"/>
          </p:nvPr>
        </p:nvSpPr>
        <p:spPr>
          <a:xfrm>
            <a:off x="11438221" y="6500488"/>
            <a:ext cx="369465" cy="357511"/>
          </a:xfrm>
          <a:prstGeom prst="rect">
            <a:avLst/>
          </a:prstGeom>
        </p:spPr>
        <p:txBody>
          <a:bodyPr vert="horz" lIns="0" tIns="0" rIns="0" bIns="0" rtlCol="0" anchor="ctr"/>
          <a:lstStyle>
            <a:defPPr>
              <a:defRPr lang="en-US"/>
            </a:defPPr>
            <a:lvl1pPr marL="0" algn="ctr" defTabSz="914400" rtl="0" eaLnBrk="1" latinLnBrk="0" hangingPunct="1">
              <a:defRPr sz="1000" b="1" kern="1200">
                <a:solidFill>
                  <a:schemeClr val="accent2"/>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4EBCDCBD-78E1-0D41-A999-31B5EBF8E02C}" type="slidenum">
              <a:rPr lang="en-US" smtClean="0"/>
              <a:pPr/>
              <a:t>12</a:t>
            </a:fld>
            <a:endParaRPr lang="en-US" dirty="0"/>
          </a:p>
        </p:txBody>
      </p:sp>
      <p:sp>
        <p:nvSpPr>
          <p:cNvPr id="2" name="Content Placeholder 2">
            <a:extLst>
              <a:ext uri="{FF2B5EF4-FFF2-40B4-BE49-F238E27FC236}">
                <a16:creationId xmlns:a16="http://schemas.microsoft.com/office/drawing/2014/main" id="{76587F2B-C70C-97D1-C04E-BF8B8F0CEDE0}"/>
              </a:ext>
            </a:extLst>
          </p:cNvPr>
          <p:cNvSpPr txBox="1">
            <a:spLocks/>
          </p:cNvSpPr>
          <p:nvPr/>
        </p:nvSpPr>
        <p:spPr>
          <a:xfrm>
            <a:off x="327468" y="1662545"/>
            <a:ext cx="6432148" cy="426478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dirty="0"/>
              <a:t>In situ measurements are needed to understand origin and evolution of the solar system</a:t>
            </a:r>
          </a:p>
          <a:p>
            <a:r>
              <a:rPr lang="en-US" sz="2400" dirty="0"/>
              <a:t>Microwave demonstrates that </a:t>
            </a:r>
            <a:r>
              <a:rPr lang="en-US" sz="2400" dirty="0" err="1"/>
              <a:t>condensibles</a:t>
            </a:r>
            <a:r>
              <a:rPr lang="en-US" sz="2400" dirty="0"/>
              <a:t> are a challenge</a:t>
            </a:r>
          </a:p>
          <a:p>
            <a:r>
              <a:rPr lang="en-US" sz="2400" dirty="0"/>
              <a:t>Noble gases and isotope measurements are not affected</a:t>
            </a:r>
          </a:p>
          <a:p>
            <a:r>
              <a:rPr lang="en-US" sz="2400" dirty="0"/>
              <a:t>Single point measurements of noble gases and isotope ratios are valid and essential</a:t>
            </a:r>
          </a:p>
          <a:p>
            <a:endParaRPr lang="en-US" sz="2400" dirty="0"/>
          </a:p>
          <a:p>
            <a:endParaRPr lang="en-US" sz="2400" dirty="0"/>
          </a:p>
          <a:p>
            <a:pPr marL="0" indent="0">
              <a:buFont typeface="Arial" panose="020B0604020202020204" pitchFamily="34" charset="0"/>
              <a:buNone/>
            </a:pPr>
            <a:endParaRPr lang="en-US" sz="2400" dirty="0"/>
          </a:p>
        </p:txBody>
      </p:sp>
      <p:sp>
        <p:nvSpPr>
          <p:cNvPr id="4" name="Text Placeholder 9">
            <a:extLst>
              <a:ext uri="{FF2B5EF4-FFF2-40B4-BE49-F238E27FC236}">
                <a16:creationId xmlns:a16="http://schemas.microsoft.com/office/drawing/2014/main" id="{2186D431-BE76-138E-8F45-B599128F223B}"/>
              </a:ext>
            </a:extLst>
          </p:cNvPr>
          <p:cNvSpPr txBox="1">
            <a:spLocks/>
          </p:cNvSpPr>
          <p:nvPr/>
        </p:nvSpPr>
        <p:spPr>
          <a:xfrm>
            <a:off x="547430" y="5076799"/>
            <a:ext cx="5947156" cy="948863"/>
          </a:xfrm>
          <a:prstGeom prst="rect">
            <a:avLst/>
          </a:prstGeom>
          <a:solidFill>
            <a:schemeClr val="accent2"/>
          </a:solidFill>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000" b="1" dirty="0">
                <a:solidFill>
                  <a:schemeClr val="bg1"/>
                </a:solidFill>
              </a:rPr>
              <a:t>Giant planet formation, migration, and evolution can be solved with single point measurements in each planet’s envelope</a:t>
            </a:r>
          </a:p>
        </p:txBody>
      </p:sp>
    </p:spTree>
    <p:extLst>
      <p:ext uri="{BB962C8B-B14F-4D97-AF65-F5344CB8AC3E}">
        <p14:creationId xmlns:p14="http://schemas.microsoft.com/office/powerpoint/2010/main" val="12735644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3C1F0F-D135-7644-96B4-BF0D93C01F3E}"/>
              </a:ext>
            </a:extLst>
          </p:cNvPr>
          <p:cNvSpPr>
            <a:spLocks noGrp="1"/>
          </p:cNvSpPr>
          <p:nvPr>
            <p:ph type="title"/>
          </p:nvPr>
        </p:nvSpPr>
        <p:spPr/>
        <p:txBody>
          <a:bodyPr/>
          <a:lstStyle/>
          <a:p>
            <a:r>
              <a:rPr lang="en-US" dirty="0"/>
              <a:t>Backup</a:t>
            </a:r>
          </a:p>
        </p:txBody>
      </p:sp>
      <p:sp>
        <p:nvSpPr>
          <p:cNvPr id="3" name="Text Placeholder 2">
            <a:extLst>
              <a:ext uri="{FF2B5EF4-FFF2-40B4-BE49-F238E27FC236}">
                <a16:creationId xmlns:a16="http://schemas.microsoft.com/office/drawing/2014/main" id="{10250E54-0F7C-764B-8B55-D28A83D6F8DE}"/>
              </a:ext>
            </a:extLst>
          </p:cNvPr>
          <p:cNvSpPr>
            <a:spLocks noGrp="1"/>
          </p:cNvSpPr>
          <p:nvPr>
            <p:ph type="body" idx="1"/>
          </p:nvPr>
        </p:nvSpPr>
        <p:spPr/>
        <p:txBody>
          <a:bodyPr/>
          <a:lstStyle/>
          <a:p>
            <a:r>
              <a:rPr lang="en-US" dirty="0"/>
              <a:t>Follow Us Everywhere Under the Sun</a:t>
            </a:r>
          </a:p>
        </p:txBody>
      </p:sp>
    </p:spTree>
    <p:extLst>
      <p:ext uri="{BB962C8B-B14F-4D97-AF65-F5344CB8AC3E}">
        <p14:creationId xmlns:p14="http://schemas.microsoft.com/office/powerpoint/2010/main" val="1500408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419D9-66BE-D9E1-7B11-555220F6F1E9}"/>
              </a:ext>
            </a:extLst>
          </p:cNvPr>
          <p:cNvSpPr>
            <a:spLocks noGrp="1"/>
          </p:cNvSpPr>
          <p:nvPr>
            <p:ph type="title"/>
          </p:nvPr>
        </p:nvSpPr>
        <p:spPr/>
        <p:txBody>
          <a:bodyPr/>
          <a:lstStyle/>
          <a:p>
            <a:endParaRPr lang="en-US"/>
          </a:p>
        </p:txBody>
      </p:sp>
      <p:sp>
        <p:nvSpPr>
          <p:cNvPr id="3" name="Text Placeholder 2">
            <a:extLst>
              <a:ext uri="{FF2B5EF4-FFF2-40B4-BE49-F238E27FC236}">
                <a16:creationId xmlns:a16="http://schemas.microsoft.com/office/drawing/2014/main" id="{7BCDA8CC-A098-0111-C2EA-8B632A76699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28274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64">
            <a:extLst>
              <a:ext uri="{FF2B5EF4-FFF2-40B4-BE49-F238E27FC236}">
                <a16:creationId xmlns:a16="http://schemas.microsoft.com/office/drawing/2014/main" id="{69C40371-8C2E-6E44-AE8B-E22BD9C9A020}"/>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326247" y="2492375"/>
            <a:ext cx="2057400" cy="1674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6908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5D6B3117599234F9BA775767BEA7B1C" ma:contentTypeVersion="4" ma:contentTypeDescription="Create a new document." ma:contentTypeScope="" ma:versionID="b272ac61bb061ab5bc11eeb5d671e4a3">
  <xsd:schema xmlns:xsd="http://www.w3.org/2001/XMLSchema" xmlns:xs="http://www.w3.org/2001/XMLSchema" xmlns:p="http://schemas.microsoft.com/office/2006/metadata/properties" xmlns:ns2="538829d5-cde2-4079-8d87-ad9bf7b973fc" xmlns:ns3="715deda5-76da-48ba-b584-2a0e01f7ef4d" targetNamespace="http://schemas.microsoft.com/office/2006/metadata/properties" ma:root="true" ma:fieldsID="996cd2dc7759ff3956ca568a30016f66" ns2:_="" ns3:_="">
    <xsd:import namespace="538829d5-cde2-4079-8d87-ad9bf7b973fc"/>
    <xsd:import namespace="715deda5-76da-48ba-b584-2a0e01f7ef4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8829d5-cde2-4079-8d87-ad9bf7b97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5deda5-76da-48ba-b584-2a0e01f7ef4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310AB22-5308-4513-975D-4F395DA9D299}">
  <ds:schemaRefs>
    <ds:schemaRef ds:uri="http://schemas.microsoft.com/office/infopath/2007/PartnerControls"/>
    <ds:schemaRef ds:uri="http://purl.org/dc/elements/1.1/"/>
    <ds:schemaRef ds:uri="http://schemas.microsoft.com/office/2006/metadata/properties"/>
    <ds:schemaRef ds:uri="c852713b-0caa-4ac0-ba75-048f00e27b76"/>
    <ds:schemaRef ds:uri="http://purl.org/dc/terms/"/>
    <ds:schemaRef ds:uri="http://schemas.openxmlformats.org/package/2006/metadata/core-properties"/>
    <ds:schemaRef ds:uri="http://schemas.microsoft.com/office/2006/documentManagement/types"/>
    <ds:schemaRef ds:uri="a3f7648c-ef34-4383-9913-3e4132c38d7f"/>
    <ds:schemaRef ds:uri="http://www.w3.org/XML/1998/namespace"/>
    <ds:schemaRef ds:uri="http://purl.org/dc/dcmitype/"/>
  </ds:schemaRefs>
</ds:datastoreItem>
</file>

<file path=customXml/itemProps2.xml><?xml version="1.0" encoding="utf-8"?>
<ds:datastoreItem xmlns:ds="http://schemas.openxmlformats.org/officeDocument/2006/customXml" ds:itemID="{78663029-6FFD-4511-B382-AB64B8FA721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38829d5-cde2-4079-8d87-ad9bf7b973fc"/>
    <ds:schemaRef ds:uri="715deda5-76da-48ba-b584-2a0e01f7ef4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77072C-F82B-4F52-B088-816743969C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60104</TotalTime>
  <Words>873</Words>
  <Application>Microsoft Macintosh PowerPoint</Application>
  <PresentationFormat>Widescreen</PresentationFormat>
  <Paragraphs>82</Paragraphs>
  <Slides>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Courier New</vt:lpstr>
      <vt:lpstr>Office Theme</vt:lpstr>
      <vt:lpstr>Fundamental Science Achievable with a Single Atmospheric Probe</vt:lpstr>
      <vt:lpstr>Planetary Science Decadal Survey for 2023-2032: Origins, Worlds, and Life (OWL) </vt:lpstr>
      <vt:lpstr>Key decadal question (Q1) Initial conditions, planetary building block production, nature and evolution of materials</vt:lpstr>
      <vt:lpstr>Key decadal question (Q2a) Giant planets and satellite system formation and migration</vt:lpstr>
      <vt:lpstr>Key decadal question (Q2b) Giant planet migration and impact on solar system “architecture”</vt:lpstr>
      <vt:lpstr>Key decadal questions (Q3) Water delivery to the inner planets; and (Q4) small body distribution </vt:lpstr>
      <vt:lpstr>Key decadal question (Q12) Relevance to exoplanet systems</vt:lpstr>
      <vt:lpstr>Measurement Needs: Noble gas abundances and isotope ratios provide constraints for solid building blocks</vt:lpstr>
      <vt:lpstr>Can we achieve the science with a single probe?</vt:lpstr>
      <vt:lpstr>Two proposed theories to explain NH3 depletion: Does either affect the required measurements?</vt:lpstr>
      <vt:lpstr>Solubility comparisons for ammonia and the heavy noble gases</vt:lpstr>
      <vt:lpstr>We should be careful to distinguish between observations for origins from observations for “weather”</vt:lpstr>
      <vt:lpstr>Backup</vt:lpstr>
      <vt:lpstr>PowerPoint Presentation</vt:lpstr>
      <vt:lpstr>PowerPoint Presentation</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Caisse, Christopher (HQ-DK000)[BOOZ ALLEN HAMILTON]</dc:creator>
  <cp:lastModifiedBy>Mandt, Kathleen E. (GSFC-6990)</cp:lastModifiedBy>
  <cp:revision>618</cp:revision>
  <dcterms:created xsi:type="dcterms:W3CDTF">2019-12-30T18:05:07Z</dcterms:created>
  <dcterms:modified xsi:type="dcterms:W3CDTF">2023-07-06T13:57:22Z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0x01010025D6B3117599234F9BA775767BEA7B1C</vt:lpwstr>
  </property>
</Properties>
</file>