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3" r:id="rId5"/>
    <p:sldMasterId id="2147483657" r:id="rId6"/>
  </p:sldMasterIdLst>
  <p:notesMasterIdLst>
    <p:notesMasterId r:id="rId41"/>
  </p:notesMasterIdLst>
  <p:sldIdLst>
    <p:sldId id="768" r:id="rId7"/>
    <p:sldId id="4961" r:id="rId8"/>
    <p:sldId id="4969" r:id="rId9"/>
    <p:sldId id="4955" r:id="rId10"/>
    <p:sldId id="4954" r:id="rId11"/>
    <p:sldId id="4956" r:id="rId12"/>
    <p:sldId id="4962" r:id="rId13"/>
    <p:sldId id="4970" r:id="rId14"/>
    <p:sldId id="4971" r:id="rId15"/>
    <p:sldId id="4963" r:id="rId16"/>
    <p:sldId id="4974" r:id="rId17"/>
    <p:sldId id="4978" r:id="rId18"/>
    <p:sldId id="4976" r:id="rId19"/>
    <p:sldId id="4979" r:id="rId20"/>
    <p:sldId id="4964" r:id="rId21"/>
    <p:sldId id="4977" r:id="rId22"/>
    <p:sldId id="4972" r:id="rId23"/>
    <p:sldId id="4973" r:id="rId24"/>
    <p:sldId id="4965" r:id="rId25"/>
    <p:sldId id="4982" r:id="rId26"/>
    <p:sldId id="4980" r:id="rId27"/>
    <p:sldId id="4981" r:id="rId28"/>
    <p:sldId id="4966" r:id="rId29"/>
    <p:sldId id="4983" r:id="rId30"/>
    <p:sldId id="4988" r:id="rId31"/>
    <p:sldId id="4967" r:id="rId32"/>
    <p:sldId id="4958" r:id="rId33"/>
    <p:sldId id="4987" r:id="rId34"/>
    <p:sldId id="4989" r:id="rId35"/>
    <p:sldId id="4968" r:id="rId36"/>
    <p:sldId id="4990" r:id="rId37"/>
    <p:sldId id="4986" r:id="rId38"/>
    <p:sldId id="4991" r:id="rId39"/>
    <p:sldId id="49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FA6"/>
    <a:srgbClr val="E1EEFF"/>
    <a:srgbClr val="FE4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97"/>
    <p:restoredTop sz="96864"/>
  </p:normalViewPr>
  <p:slideViewPr>
    <p:cSldViewPr snapToGrid="0" snapToObjects="1" showGuides="1">
      <p:cViewPr varScale="1">
        <p:scale>
          <a:sx n="139" d="100"/>
          <a:sy n="139" d="100"/>
        </p:scale>
        <p:origin x="176" y="3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Sheet1!$B$1:$B$29</c:f>
              <c:numCache>
                <c:formatCode>General</c:formatCode>
                <c:ptCount val="29"/>
                <c:pt idx="0">
                  <c:v>-12.5</c:v>
                </c:pt>
                <c:pt idx="1">
                  <c:v>-11.11111111</c:v>
                </c:pt>
                <c:pt idx="2">
                  <c:v>0</c:v>
                </c:pt>
                <c:pt idx="3">
                  <c:v>-12.5</c:v>
                </c:pt>
                <c:pt idx="4">
                  <c:v>-12.5</c:v>
                </c:pt>
                <c:pt idx="5">
                  <c:v>-11.11111111</c:v>
                </c:pt>
                <c:pt idx="6">
                  <c:v>-10</c:v>
                </c:pt>
                <c:pt idx="7">
                  <c:v>0</c:v>
                </c:pt>
                <c:pt idx="8">
                  <c:v>-14.28571429</c:v>
                </c:pt>
                <c:pt idx="9">
                  <c:v>-12.5</c:v>
                </c:pt>
                <c:pt idx="10">
                  <c:v>-11.11111111</c:v>
                </c:pt>
                <c:pt idx="11">
                  <c:v>-10</c:v>
                </c:pt>
                <c:pt idx="12">
                  <c:v>-11.11111111</c:v>
                </c:pt>
                <c:pt idx="13">
                  <c:v>-11.11111111</c:v>
                </c:pt>
                <c:pt idx="14">
                  <c:v>-11.11111111</c:v>
                </c:pt>
                <c:pt idx="15">
                  <c:v>-3.3977819999999999</c:v>
                </c:pt>
                <c:pt idx="16">
                  <c:v>-4.8487590000000003</c:v>
                </c:pt>
                <c:pt idx="17">
                  <c:v>-5.1600489999999999</c:v>
                </c:pt>
                <c:pt idx="18">
                  <c:v>-5.2116129999999998</c:v>
                </c:pt>
                <c:pt idx="19">
                  <c:v>-5.3588896000000004</c:v>
                </c:pt>
                <c:pt idx="20">
                  <c:v>-5.6617329999999999</c:v>
                </c:pt>
                <c:pt idx="21">
                  <c:v>-6.0574219999999999</c:v>
                </c:pt>
                <c:pt idx="22">
                  <c:v>-6.4787590000000002</c:v>
                </c:pt>
                <c:pt idx="23">
                  <c:v>-6.8958810000000001</c:v>
                </c:pt>
                <c:pt idx="24">
                  <c:v>-7.2909040000000003</c:v>
                </c:pt>
                <c:pt idx="25">
                  <c:v>-7.6562929999999998</c:v>
                </c:pt>
                <c:pt idx="26">
                  <c:v>-8.0023630000000008</c:v>
                </c:pt>
                <c:pt idx="27">
                  <c:v>-8.4038970000000006</c:v>
                </c:pt>
                <c:pt idx="28">
                  <c:v>-8.8139409999999998</c:v>
                </c:pt>
              </c:numCache>
            </c:numRef>
          </c:val>
          <c:smooth val="0"/>
          <c:extLst>
            <c:ext xmlns:c16="http://schemas.microsoft.com/office/drawing/2014/chart" uri="{C3380CC4-5D6E-409C-BE32-E72D297353CC}">
              <c16:uniqueId val="{00000000-A957-41A9-8C02-E24451BD8D12}"/>
            </c:ext>
          </c:extLst>
        </c:ser>
        <c:dLbls>
          <c:showLegendKey val="0"/>
          <c:showVal val="0"/>
          <c:showCatName val="0"/>
          <c:showSerName val="0"/>
          <c:showPercent val="0"/>
          <c:showBubbleSize val="0"/>
        </c:dLbls>
        <c:smooth val="0"/>
        <c:axId val="1376403935"/>
        <c:axId val="1376403103"/>
      </c:lineChart>
      <c:catAx>
        <c:axId val="1376403935"/>
        <c:scaling>
          <c:orientation val="minMax"/>
        </c:scaling>
        <c:delete val="1"/>
        <c:axPos val="b"/>
        <c:majorTickMark val="none"/>
        <c:minorTickMark val="none"/>
        <c:tickLblPos val="nextTo"/>
        <c:crossAx val="1376403103"/>
        <c:crosses val="autoZero"/>
        <c:auto val="1"/>
        <c:lblAlgn val="ctr"/>
        <c:lblOffset val="100"/>
        <c:noMultiLvlLbl val="0"/>
      </c:catAx>
      <c:valAx>
        <c:axId val="1376403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6403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D02AA-959E-C04D-8BD5-F11D4BB2302A}" type="datetimeFigureOut">
              <a:rPr lang="en-US" smtClean="0"/>
              <a:t>7/7/23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46F22-35C6-2E41-84EF-A1DDCCEDE119}" type="slidenum">
              <a:rPr lang="en-US" smtClean="0"/>
              <a:t>‹#›</a:t>
            </a:fld>
            <a:endParaRPr lang="en-US"/>
          </a:p>
        </p:txBody>
      </p:sp>
    </p:spTree>
    <p:extLst>
      <p:ext uri="{BB962C8B-B14F-4D97-AF65-F5344CB8AC3E}">
        <p14:creationId xmlns:p14="http://schemas.microsoft.com/office/powerpoint/2010/main" val="401276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FA166-2B86-4424-8FE5-1403ACF2D00B}" type="slidenum">
              <a:rPr lang="en-US" smtClean="0"/>
              <a:t>1</a:t>
            </a:fld>
            <a:endParaRPr lang="en-US"/>
          </a:p>
        </p:txBody>
      </p:sp>
    </p:spTree>
    <p:extLst>
      <p:ext uri="{BB962C8B-B14F-4D97-AF65-F5344CB8AC3E}">
        <p14:creationId xmlns:p14="http://schemas.microsoft.com/office/powerpoint/2010/main" val="2766418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BEC0AA-C041-2743-B16A-61AF16CD3021}"/>
              </a:ext>
            </a:extLst>
          </p:cNvPr>
          <p:cNvSpPr/>
          <p:nvPr userDrawn="1"/>
        </p:nvSpPr>
        <p:spPr>
          <a:xfrm>
            <a:off x="10668000" y="5546559"/>
            <a:ext cx="1524000" cy="10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644949-8C76-B34B-92F9-C86D1E9FD2E5}"/>
              </a:ext>
            </a:extLst>
          </p:cNvPr>
          <p:cNvSpPr>
            <a:spLocks noGrp="1"/>
          </p:cNvSpPr>
          <p:nvPr>
            <p:ph type="ctrTitle"/>
          </p:nvPr>
        </p:nvSpPr>
        <p:spPr>
          <a:xfrm>
            <a:off x="1524000" y="2361883"/>
            <a:ext cx="9144000" cy="2387600"/>
          </a:xfrm>
        </p:spPr>
        <p:txBody>
          <a:bodyPr anchor="ct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C6D41EA-14FB-7B44-A31D-E3C01534B8A4}"/>
              </a:ext>
            </a:extLst>
          </p:cNvPr>
          <p:cNvSpPr>
            <a:spLocks noGrp="1"/>
          </p:cNvSpPr>
          <p:nvPr>
            <p:ph type="subTitle" idx="1"/>
          </p:nvPr>
        </p:nvSpPr>
        <p:spPr>
          <a:xfrm>
            <a:off x="1524000" y="48415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EA3C2F-41CC-9D44-A5E0-7BD056A79D43}"/>
              </a:ext>
            </a:extLst>
          </p:cNvPr>
          <p:cNvSpPr>
            <a:spLocks noGrp="1"/>
          </p:cNvSpPr>
          <p:nvPr>
            <p:ph type="dt" sz="half" idx="10"/>
          </p:nvPr>
        </p:nvSpPr>
        <p:spPr/>
        <p:txBody>
          <a:bodyPr/>
          <a:lstStyle/>
          <a:p>
            <a:fld id="{2A40B298-F6ED-9E47-93D5-ED65455D0B54}" type="datetime1">
              <a:rPr lang="en-US" smtClean="0"/>
              <a:t>7/7/23</a:t>
            </a:fld>
            <a:endParaRPr lang="en-US"/>
          </a:p>
        </p:txBody>
      </p:sp>
      <p:sp>
        <p:nvSpPr>
          <p:cNvPr id="5" name="Footer Placeholder 4">
            <a:extLst>
              <a:ext uri="{FF2B5EF4-FFF2-40B4-BE49-F238E27FC236}">
                <a16:creationId xmlns:a16="http://schemas.microsoft.com/office/drawing/2014/main" id="{8B000EC0-F4B6-7448-B7C8-222007856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D68D9-7C3F-304A-A7B7-566BB623902A}"/>
              </a:ext>
            </a:extLst>
          </p:cNvPr>
          <p:cNvSpPr>
            <a:spLocks noGrp="1"/>
          </p:cNvSpPr>
          <p:nvPr>
            <p:ph type="sldNum" sz="quarter" idx="12"/>
          </p:nvPr>
        </p:nvSpPr>
        <p:spPr/>
        <p:txBody>
          <a:bodyPr/>
          <a:lstStyle/>
          <a:p>
            <a:fld id="{4F721D84-F6D2-3543-9891-5E083154C075}" type="slidenum">
              <a:rPr lang="en-US" smtClean="0"/>
              <a:t>‹#›</a:t>
            </a:fld>
            <a:endParaRPr lang="en-US"/>
          </a:p>
        </p:txBody>
      </p:sp>
      <p:pic>
        <p:nvPicPr>
          <p:cNvPr id="7" name="Picture 6">
            <a:extLst>
              <a:ext uri="{FF2B5EF4-FFF2-40B4-BE49-F238E27FC236}">
                <a16:creationId xmlns:a16="http://schemas.microsoft.com/office/drawing/2014/main" id="{840D8468-FA19-744E-820E-12C8BC51AE51}"/>
              </a:ext>
            </a:extLst>
          </p:cNvPr>
          <p:cNvPicPr>
            <a:picLocks noChangeAspect="1"/>
          </p:cNvPicPr>
          <p:nvPr userDrawn="1"/>
        </p:nvPicPr>
        <p:blipFill>
          <a:blip r:embed="rId2"/>
          <a:stretch>
            <a:fillRect/>
          </a:stretch>
        </p:blipFill>
        <p:spPr>
          <a:xfrm>
            <a:off x="4086728" y="165099"/>
            <a:ext cx="3970755" cy="2196784"/>
          </a:xfrm>
          <a:prstGeom prst="rect">
            <a:avLst/>
          </a:prstGeom>
        </p:spPr>
      </p:pic>
    </p:spTree>
    <p:extLst>
      <p:ext uri="{BB962C8B-B14F-4D97-AF65-F5344CB8AC3E}">
        <p14:creationId xmlns:p14="http://schemas.microsoft.com/office/powerpoint/2010/main" val="195323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1A79-4E77-284D-84A8-D0E1ED49F446}"/>
              </a:ext>
            </a:extLst>
          </p:cNvPr>
          <p:cNvSpPr>
            <a:spLocks noGrp="1"/>
          </p:cNvSpPr>
          <p:nvPr>
            <p:ph type="title"/>
          </p:nvPr>
        </p:nvSpPr>
        <p:spPr>
          <a:xfrm>
            <a:off x="433137" y="0"/>
            <a:ext cx="11237495" cy="85580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9B222E9-4C25-7749-B1A0-6CA7948F3833}"/>
              </a:ext>
            </a:extLst>
          </p:cNvPr>
          <p:cNvSpPr>
            <a:spLocks noGrp="1"/>
          </p:cNvSpPr>
          <p:nvPr>
            <p:ph idx="1"/>
          </p:nvPr>
        </p:nvSpPr>
        <p:spPr>
          <a:xfrm>
            <a:off x="433137" y="1118937"/>
            <a:ext cx="11237495" cy="51542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C8AE69-0E9F-B648-A4AD-C853BDA5598B}"/>
              </a:ext>
            </a:extLst>
          </p:cNvPr>
          <p:cNvSpPr>
            <a:spLocks noGrp="1"/>
          </p:cNvSpPr>
          <p:nvPr>
            <p:ph type="dt" sz="half" idx="10"/>
          </p:nvPr>
        </p:nvSpPr>
        <p:spPr/>
        <p:txBody>
          <a:bodyPr/>
          <a:lstStyle/>
          <a:p>
            <a:fld id="{218F2BBD-5D6D-8A4F-A0EE-A3527F56EEA2}" type="datetime1">
              <a:rPr lang="en-US" smtClean="0"/>
              <a:t>7/7/23</a:t>
            </a:fld>
            <a:endParaRPr lang="en-US"/>
          </a:p>
        </p:txBody>
      </p:sp>
      <p:sp>
        <p:nvSpPr>
          <p:cNvPr id="5" name="Footer Placeholder 4">
            <a:extLst>
              <a:ext uri="{FF2B5EF4-FFF2-40B4-BE49-F238E27FC236}">
                <a16:creationId xmlns:a16="http://schemas.microsoft.com/office/drawing/2014/main" id="{24A1034A-B2AB-0C42-92F0-BC5AA71A8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F45AA-761C-D24F-8DAC-8EAD4C5E0089}"/>
              </a:ext>
            </a:extLst>
          </p:cNvPr>
          <p:cNvSpPr>
            <a:spLocks noGrp="1"/>
          </p:cNvSpPr>
          <p:nvPr>
            <p:ph type="sldNum" sz="quarter" idx="12"/>
          </p:nvPr>
        </p:nvSpPr>
        <p:spPr/>
        <p:txBody>
          <a:bodyPr/>
          <a:lstStyle/>
          <a:p>
            <a:fld id="{4F721D84-F6D2-3543-9891-5E083154C075}" type="slidenum">
              <a:rPr lang="en-US" smtClean="0"/>
              <a:t>‹#›</a:t>
            </a:fld>
            <a:endParaRPr lang="en-US"/>
          </a:p>
        </p:txBody>
      </p:sp>
    </p:spTree>
    <p:extLst>
      <p:ext uri="{BB962C8B-B14F-4D97-AF65-F5344CB8AC3E}">
        <p14:creationId xmlns:p14="http://schemas.microsoft.com/office/powerpoint/2010/main" val="285345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8E66-2275-134A-876E-2967AEF700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3CC4C2-C94B-FA4E-88B3-758CEFAA0B6A}"/>
              </a:ext>
            </a:extLst>
          </p:cNvPr>
          <p:cNvSpPr>
            <a:spLocks noGrp="1"/>
          </p:cNvSpPr>
          <p:nvPr>
            <p:ph type="dt" sz="half" idx="10"/>
          </p:nvPr>
        </p:nvSpPr>
        <p:spPr/>
        <p:txBody>
          <a:bodyPr/>
          <a:lstStyle/>
          <a:p>
            <a:fld id="{6F485A13-68AA-4944-96BA-E1D3AA7D0C07}" type="datetime1">
              <a:rPr lang="en-US" smtClean="0"/>
              <a:t>7/7/23</a:t>
            </a:fld>
            <a:endParaRPr lang="en-US"/>
          </a:p>
        </p:txBody>
      </p:sp>
      <p:sp>
        <p:nvSpPr>
          <p:cNvPr id="4" name="Footer Placeholder 3">
            <a:extLst>
              <a:ext uri="{FF2B5EF4-FFF2-40B4-BE49-F238E27FC236}">
                <a16:creationId xmlns:a16="http://schemas.microsoft.com/office/drawing/2014/main" id="{7E4845AD-4354-0747-BD05-519D351186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AC4B7B-B783-0240-B394-291FFEFBFB79}"/>
              </a:ext>
            </a:extLst>
          </p:cNvPr>
          <p:cNvSpPr>
            <a:spLocks noGrp="1"/>
          </p:cNvSpPr>
          <p:nvPr>
            <p:ph type="sldNum" sz="quarter" idx="12"/>
          </p:nvPr>
        </p:nvSpPr>
        <p:spPr/>
        <p:txBody>
          <a:bodyPr/>
          <a:lstStyle/>
          <a:p>
            <a:fld id="{4F721D84-F6D2-3543-9891-5E083154C075}" type="slidenum">
              <a:rPr lang="en-US" smtClean="0"/>
              <a:t>‹#›</a:t>
            </a:fld>
            <a:endParaRPr lang="en-US"/>
          </a:p>
        </p:txBody>
      </p:sp>
    </p:spTree>
    <p:extLst>
      <p:ext uri="{BB962C8B-B14F-4D97-AF65-F5344CB8AC3E}">
        <p14:creationId xmlns:p14="http://schemas.microsoft.com/office/powerpoint/2010/main" val="404844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FA77-5063-2F4F-9C2A-997129D5224F}"/>
              </a:ext>
            </a:extLst>
          </p:cNvPr>
          <p:cNvSpPr>
            <a:spLocks noGrp="1"/>
          </p:cNvSpPr>
          <p:nvPr>
            <p:ph type="title"/>
          </p:nvPr>
        </p:nvSpPr>
        <p:spPr>
          <a:xfrm>
            <a:off x="401052" y="0"/>
            <a:ext cx="11237495" cy="85580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443A05E-0938-DF4E-B710-16D413065898}"/>
              </a:ext>
            </a:extLst>
          </p:cNvPr>
          <p:cNvSpPr>
            <a:spLocks noGrp="1"/>
          </p:cNvSpPr>
          <p:nvPr>
            <p:ph sz="half" idx="1"/>
          </p:nvPr>
        </p:nvSpPr>
        <p:spPr>
          <a:xfrm>
            <a:off x="401052" y="3708400"/>
            <a:ext cx="5618748" cy="25953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8CD00E-6075-6A41-B590-4562414EBE35}"/>
              </a:ext>
            </a:extLst>
          </p:cNvPr>
          <p:cNvSpPr>
            <a:spLocks noGrp="1"/>
          </p:cNvSpPr>
          <p:nvPr>
            <p:ph sz="half" idx="2"/>
          </p:nvPr>
        </p:nvSpPr>
        <p:spPr>
          <a:xfrm>
            <a:off x="6172199" y="3708400"/>
            <a:ext cx="5466347" cy="25953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A95C508-51D9-B04B-9019-3F2E8AB07F20}"/>
              </a:ext>
            </a:extLst>
          </p:cNvPr>
          <p:cNvSpPr>
            <a:spLocks noGrp="1"/>
          </p:cNvSpPr>
          <p:nvPr>
            <p:ph type="dt" sz="half" idx="10"/>
          </p:nvPr>
        </p:nvSpPr>
        <p:spPr/>
        <p:txBody>
          <a:bodyPr/>
          <a:lstStyle/>
          <a:p>
            <a:fld id="{96AD066C-CFE3-564A-87A9-414533577622}" type="datetime1">
              <a:rPr lang="en-US" smtClean="0"/>
              <a:t>7/7/23</a:t>
            </a:fld>
            <a:endParaRPr lang="en-US"/>
          </a:p>
        </p:txBody>
      </p:sp>
      <p:sp>
        <p:nvSpPr>
          <p:cNvPr id="6" name="Footer Placeholder 5">
            <a:extLst>
              <a:ext uri="{FF2B5EF4-FFF2-40B4-BE49-F238E27FC236}">
                <a16:creationId xmlns:a16="http://schemas.microsoft.com/office/drawing/2014/main" id="{C4C6A670-D312-A443-B597-5088E642AA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38D8B-9D87-724F-BA17-EF11B8B34EA3}"/>
              </a:ext>
            </a:extLst>
          </p:cNvPr>
          <p:cNvSpPr>
            <a:spLocks noGrp="1"/>
          </p:cNvSpPr>
          <p:nvPr>
            <p:ph type="sldNum" sz="quarter" idx="12"/>
          </p:nvPr>
        </p:nvSpPr>
        <p:spPr/>
        <p:txBody>
          <a:bodyPr/>
          <a:lstStyle/>
          <a:p>
            <a:fld id="{4F721D84-F6D2-3543-9891-5E083154C075}" type="slidenum">
              <a:rPr lang="en-US" smtClean="0"/>
              <a:t>‹#›</a:t>
            </a:fld>
            <a:endParaRPr lang="en-US"/>
          </a:p>
        </p:txBody>
      </p:sp>
      <p:sp>
        <p:nvSpPr>
          <p:cNvPr id="8" name="Content Placeholder 2">
            <a:extLst>
              <a:ext uri="{FF2B5EF4-FFF2-40B4-BE49-F238E27FC236}">
                <a16:creationId xmlns:a16="http://schemas.microsoft.com/office/drawing/2014/main" id="{328AA025-173B-D74F-BCDF-55E71813E1E6}"/>
              </a:ext>
            </a:extLst>
          </p:cNvPr>
          <p:cNvSpPr>
            <a:spLocks noGrp="1"/>
          </p:cNvSpPr>
          <p:nvPr>
            <p:ph sz="half" idx="13"/>
          </p:nvPr>
        </p:nvSpPr>
        <p:spPr>
          <a:xfrm>
            <a:off x="401052" y="1041400"/>
            <a:ext cx="5618748" cy="25953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FCE6D07-2EB7-B146-A184-C7D11595FA73}"/>
              </a:ext>
            </a:extLst>
          </p:cNvPr>
          <p:cNvSpPr>
            <a:spLocks noGrp="1"/>
          </p:cNvSpPr>
          <p:nvPr>
            <p:ph sz="half" idx="14"/>
          </p:nvPr>
        </p:nvSpPr>
        <p:spPr>
          <a:xfrm>
            <a:off x="6172199" y="1041400"/>
            <a:ext cx="5466347" cy="25953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948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1A79-4E77-284D-84A8-D0E1ED49F446}"/>
              </a:ext>
            </a:extLst>
          </p:cNvPr>
          <p:cNvSpPr>
            <a:spLocks noGrp="1"/>
          </p:cNvSpPr>
          <p:nvPr>
            <p:ph type="title"/>
          </p:nvPr>
        </p:nvSpPr>
        <p:spPr>
          <a:xfrm>
            <a:off x="433137" y="0"/>
            <a:ext cx="11237495" cy="85580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9B222E9-4C25-7749-B1A0-6CA7948F3833}"/>
              </a:ext>
            </a:extLst>
          </p:cNvPr>
          <p:cNvSpPr>
            <a:spLocks noGrp="1"/>
          </p:cNvSpPr>
          <p:nvPr>
            <p:ph idx="1"/>
          </p:nvPr>
        </p:nvSpPr>
        <p:spPr>
          <a:xfrm>
            <a:off x="433137" y="1118937"/>
            <a:ext cx="11237495" cy="51542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C8AE69-0E9F-B648-A4AD-C853BDA5598B}"/>
              </a:ext>
            </a:extLst>
          </p:cNvPr>
          <p:cNvSpPr>
            <a:spLocks noGrp="1"/>
          </p:cNvSpPr>
          <p:nvPr>
            <p:ph type="dt" sz="half" idx="10"/>
          </p:nvPr>
        </p:nvSpPr>
        <p:spPr/>
        <p:txBody>
          <a:bodyPr/>
          <a:lstStyle/>
          <a:p>
            <a:fld id="{022FA464-6BDE-C642-B200-ADBBA0A95F3C}" type="datetime1">
              <a:rPr lang="en-US" smtClean="0"/>
              <a:t>7/7/23</a:t>
            </a:fld>
            <a:endParaRPr lang="en-US"/>
          </a:p>
        </p:txBody>
      </p:sp>
      <p:sp>
        <p:nvSpPr>
          <p:cNvPr id="5" name="Footer Placeholder 4">
            <a:extLst>
              <a:ext uri="{FF2B5EF4-FFF2-40B4-BE49-F238E27FC236}">
                <a16:creationId xmlns:a16="http://schemas.microsoft.com/office/drawing/2014/main" id="{24A1034A-B2AB-0C42-92F0-BC5AA71A8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F45AA-761C-D24F-8DAC-8EAD4C5E0089}"/>
              </a:ext>
            </a:extLst>
          </p:cNvPr>
          <p:cNvSpPr>
            <a:spLocks noGrp="1"/>
          </p:cNvSpPr>
          <p:nvPr>
            <p:ph type="sldNum" sz="quarter" idx="12"/>
          </p:nvPr>
        </p:nvSpPr>
        <p:spPr/>
        <p:txBody>
          <a:bodyPr/>
          <a:lstStyle/>
          <a:p>
            <a:fld id="{4F721D84-F6D2-3543-9891-5E083154C075}" type="slidenum">
              <a:rPr lang="en-US" smtClean="0"/>
              <a:t>‹#›</a:t>
            </a:fld>
            <a:endParaRPr lang="en-US"/>
          </a:p>
        </p:txBody>
      </p:sp>
    </p:spTree>
    <p:extLst>
      <p:ext uri="{BB962C8B-B14F-4D97-AF65-F5344CB8AC3E}">
        <p14:creationId xmlns:p14="http://schemas.microsoft.com/office/powerpoint/2010/main" val="299853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8E66-2275-134A-876E-2967AEF7000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B3CC4C2-C94B-FA4E-88B3-758CEFAA0B6A}"/>
              </a:ext>
            </a:extLst>
          </p:cNvPr>
          <p:cNvSpPr>
            <a:spLocks noGrp="1"/>
          </p:cNvSpPr>
          <p:nvPr>
            <p:ph type="dt" sz="half" idx="10"/>
          </p:nvPr>
        </p:nvSpPr>
        <p:spPr/>
        <p:txBody>
          <a:bodyPr/>
          <a:lstStyle/>
          <a:p>
            <a:fld id="{95CD3E73-5A52-6E47-8BCE-258A26C83111}" type="datetime1">
              <a:rPr lang="en-US" smtClean="0"/>
              <a:t>7/7/23</a:t>
            </a:fld>
            <a:endParaRPr lang="en-US"/>
          </a:p>
        </p:txBody>
      </p:sp>
      <p:sp>
        <p:nvSpPr>
          <p:cNvPr id="4" name="Footer Placeholder 3">
            <a:extLst>
              <a:ext uri="{FF2B5EF4-FFF2-40B4-BE49-F238E27FC236}">
                <a16:creationId xmlns:a16="http://schemas.microsoft.com/office/drawing/2014/main" id="{7E4845AD-4354-0747-BD05-519D351186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AC4B7B-B783-0240-B394-291FFEFBFB79}"/>
              </a:ext>
            </a:extLst>
          </p:cNvPr>
          <p:cNvSpPr>
            <a:spLocks noGrp="1"/>
          </p:cNvSpPr>
          <p:nvPr>
            <p:ph type="sldNum" sz="quarter" idx="12"/>
          </p:nvPr>
        </p:nvSpPr>
        <p:spPr/>
        <p:txBody>
          <a:bodyPr/>
          <a:lstStyle/>
          <a:p>
            <a:fld id="{4F721D84-F6D2-3543-9891-5E083154C075}" type="slidenum">
              <a:rPr lang="en-US" smtClean="0"/>
              <a:t>‹#›</a:t>
            </a:fld>
            <a:endParaRPr lang="en-US"/>
          </a:p>
        </p:txBody>
      </p:sp>
    </p:spTree>
    <p:extLst>
      <p:ext uri="{BB962C8B-B14F-4D97-AF65-F5344CB8AC3E}">
        <p14:creationId xmlns:p14="http://schemas.microsoft.com/office/powerpoint/2010/main" val="3878926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FA77-5063-2F4F-9C2A-997129D5224F}"/>
              </a:ext>
            </a:extLst>
          </p:cNvPr>
          <p:cNvSpPr>
            <a:spLocks noGrp="1"/>
          </p:cNvSpPr>
          <p:nvPr>
            <p:ph type="title"/>
          </p:nvPr>
        </p:nvSpPr>
        <p:spPr>
          <a:xfrm>
            <a:off x="401052" y="0"/>
            <a:ext cx="11237495" cy="85580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443A05E-0938-DF4E-B710-16D413065898}"/>
              </a:ext>
            </a:extLst>
          </p:cNvPr>
          <p:cNvSpPr>
            <a:spLocks noGrp="1"/>
          </p:cNvSpPr>
          <p:nvPr>
            <p:ph sz="half" idx="1"/>
          </p:nvPr>
        </p:nvSpPr>
        <p:spPr>
          <a:xfrm>
            <a:off x="401052" y="3708400"/>
            <a:ext cx="5618748" cy="25953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8CD00E-6075-6A41-B590-4562414EBE35}"/>
              </a:ext>
            </a:extLst>
          </p:cNvPr>
          <p:cNvSpPr>
            <a:spLocks noGrp="1"/>
          </p:cNvSpPr>
          <p:nvPr>
            <p:ph sz="half" idx="2"/>
          </p:nvPr>
        </p:nvSpPr>
        <p:spPr>
          <a:xfrm>
            <a:off x="6172199" y="3708400"/>
            <a:ext cx="5466347" cy="25953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A95C508-51D9-B04B-9019-3F2E8AB07F20}"/>
              </a:ext>
            </a:extLst>
          </p:cNvPr>
          <p:cNvSpPr>
            <a:spLocks noGrp="1"/>
          </p:cNvSpPr>
          <p:nvPr>
            <p:ph type="dt" sz="half" idx="10"/>
          </p:nvPr>
        </p:nvSpPr>
        <p:spPr/>
        <p:txBody>
          <a:bodyPr/>
          <a:lstStyle/>
          <a:p>
            <a:fld id="{96AD066C-CFE3-564A-87A9-414533577622}" type="datetime1">
              <a:rPr lang="en-US" smtClean="0"/>
              <a:t>7/7/23</a:t>
            </a:fld>
            <a:endParaRPr lang="en-US"/>
          </a:p>
        </p:txBody>
      </p:sp>
      <p:sp>
        <p:nvSpPr>
          <p:cNvPr id="6" name="Footer Placeholder 5">
            <a:extLst>
              <a:ext uri="{FF2B5EF4-FFF2-40B4-BE49-F238E27FC236}">
                <a16:creationId xmlns:a16="http://schemas.microsoft.com/office/drawing/2014/main" id="{C4C6A670-D312-A443-B597-5088E642AA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38D8B-9D87-724F-BA17-EF11B8B34EA3}"/>
              </a:ext>
            </a:extLst>
          </p:cNvPr>
          <p:cNvSpPr>
            <a:spLocks noGrp="1"/>
          </p:cNvSpPr>
          <p:nvPr>
            <p:ph type="sldNum" sz="quarter" idx="12"/>
          </p:nvPr>
        </p:nvSpPr>
        <p:spPr/>
        <p:txBody>
          <a:bodyPr/>
          <a:lstStyle/>
          <a:p>
            <a:fld id="{4F721D84-F6D2-3543-9891-5E083154C075}" type="slidenum">
              <a:rPr lang="en-US" smtClean="0"/>
              <a:t>‹#›</a:t>
            </a:fld>
            <a:endParaRPr lang="en-US"/>
          </a:p>
        </p:txBody>
      </p:sp>
      <p:sp>
        <p:nvSpPr>
          <p:cNvPr id="8" name="Content Placeholder 2">
            <a:extLst>
              <a:ext uri="{FF2B5EF4-FFF2-40B4-BE49-F238E27FC236}">
                <a16:creationId xmlns:a16="http://schemas.microsoft.com/office/drawing/2014/main" id="{328AA025-173B-D74F-BCDF-55E71813E1E6}"/>
              </a:ext>
            </a:extLst>
          </p:cNvPr>
          <p:cNvSpPr>
            <a:spLocks noGrp="1"/>
          </p:cNvSpPr>
          <p:nvPr>
            <p:ph sz="half" idx="13"/>
          </p:nvPr>
        </p:nvSpPr>
        <p:spPr>
          <a:xfrm>
            <a:off x="401052" y="1041400"/>
            <a:ext cx="5618748" cy="25953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FCE6D07-2EB7-B146-A184-C7D11595FA73}"/>
              </a:ext>
            </a:extLst>
          </p:cNvPr>
          <p:cNvSpPr>
            <a:spLocks noGrp="1"/>
          </p:cNvSpPr>
          <p:nvPr>
            <p:ph sz="half" idx="14"/>
          </p:nvPr>
        </p:nvSpPr>
        <p:spPr>
          <a:xfrm>
            <a:off x="6172199" y="1041400"/>
            <a:ext cx="5466347" cy="25953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536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4949-8C76-B34B-92F9-C86D1E9FD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6D41EA-14FB-7B44-A31D-E3C01534B8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EA3C2F-41CC-9D44-A5E0-7BD056A79D43}"/>
              </a:ext>
            </a:extLst>
          </p:cNvPr>
          <p:cNvSpPr>
            <a:spLocks noGrp="1"/>
          </p:cNvSpPr>
          <p:nvPr>
            <p:ph type="dt" sz="half" idx="10"/>
          </p:nvPr>
        </p:nvSpPr>
        <p:spPr/>
        <p:txBody>
          <a:bodyPr/>
          <a:lstStyle/>
          <a:p>
            <a:fld id="{2A40B298-F6ED-9E47-93D5-ED65455D0B54}" type="datetime1">
              <a:rPr lang="en-US" smtClean="0"/>
              <a:t>7/7/23</a:t>
            </a:fld>
            <a:endParaRPr lang="en-US"/>
          </a:p>
        </p:txBody>
      </p:sp>
      <p:sp>
        <p:nvSpPr>
          <p:cNvPr id="5" name="Footer Placeholder 4">
            <a:extLst>
              <a:ext uri="{FF2B5EF4-FFF2-40B4-BE49-F238E27FC236}">
                <a16:creationId xmlns:a16="http://schemas.microsoft.com/office/drawing/2014/main" id="{8B000EC0-F4B6-7448-B7C8-222007856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D68D9-7C3F-304A-A7B7-566BB623902A}"/>
              </a:ext>
            </a:extLst>
          </p:cNvPr>
          <p:cNvSpPr>
            <a:spLocks noGrp="1"/>
          </p:cNvSpPr>
          <p:nvPr>
            <p:ph type="sldNum" sz="quarter" idx="12"/>
          </p:nvPr>
        </p:nvSpPr>
        <p:spPr/>
        <p:txBody>
          <a:bodyPr/>
          <a:lstStyle/>
          <a:p>
            <a:fld id="{4F721D84-F6D2-3543-9891-5E083154C075}" type="slidenum">
              <a:rPr lang="en-US" smtClean="0"/>
              <a:t>‹#›</a:t>
            </a:fld>
            <a:endParaRPr lang="en-US"/>
          </a:p>
        </p:txBody>
      </p:sp>
    </p:spTree>
    <p:extLst>
      <p:ext uri="{BB962C8B-B14F-4D97-AF65-F5344CB8AC3E}">
        <p14:creationId xmlns:p14="http://schemas.microsoft.com/office/powerpoint/2010/main" val="80802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CF5A16-F331-0040-8A1F-292A29757303}"/>
              </a:ext>
            </a:extLst>
          </p:cNvPr>
          <p:cNvSpPr/>
          <p:nvPr userDrawn="1"/>
        </p:nvSpPr>
        <p:spPr>
          <a:xfrm>
            <a:off x="10668000" y="5546559"/>
            <a:ext cx="1524000" cy="10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A4EA3C2F-41CC-9D44-A5E0-7BD056A79D43}"/>
              </a:ext>
            </a:extLst>
          </p:cNvPr>
          <p:cNvSpPr>
            <a:spLocks noGrp="1"/>
          </p:cNvSpPr>
          <p:nvPr>
            <p:ph type="dt" sz="half" idx="10"/>
          </p:nvPr>
        </p:nvSpPr>
        <p:spPr/>
        <p:txBody>
          <a:bodyPr/>
          <a:lstStyle/>
          <a:p>
            <a:fld id="{2A40B298-F6ED-9E47-93D5-ED65455D0B54}" type="datetime1">
              <a:rPr lang="en-US" smtClean="0"/>
              <a:t>7/7/23</a:t>
            </a:fld>
            <a:endParaRPr lang="en-US"/>
          </a:p>
        </p:txBody>
      </p:sp>
      <p:sp>
        <p:nvSpPr>
          <p:cNvPr id="5" name="Footer Placeholder 4">
            <a:extLst>
              <a:ext uri="{FF2B5EF4-FFF2-40B4-BE49-F238E27FC236}">
                <a16:creationId xmlns:a16="http://schemas.microsoft.com/office/drawing/2014/main" id="{8B000EC0-F4B6-7448-B7C8-222007856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D68D9-7C3F-304A-A7B7-566BB623902A}"/>
              </a:ext>
            </a:extLst>
          </p:cNvPr>
          <p:cNvSpPr>
            <a:spLocks noGrp="1"/>
          </p:cNvSpPr>
          <p:nvPr>
            <p:ph type="sldNum" sz="quarter" idx="12"/>
          </p:nvPr>
        </p:nvSpPr>
        <p:spPr/>
        <p:txBody>
          <a:bodyPr/>
          <a:lstStyle/>
          <a:p>
            <a:fld id="{4F721D84-F6D2-3543-9891-5E083154C075}" type="slidenum">
              <a:rPr lang="en-US" smtClean="0"/>
              <a:t>‹#›</a:t>
            </a:fld>
            <a:endParaRPr lang="en-US"/>
          </a:p>
        </p:txBody>
      </p:sp>
      <p:pic>
        <p:nvPicPr>
          <p:cNvPr id="7" name="Picture 6">
            <a:extLst>
              <a:ext uri="{FF2B5EF4-FFF2-40B4-BE49-F238E27FC236}">
                <a16:creationId xmlns:a16="http://schemas.microsoft.com/office/drawing/2014/main" id="{78EF318F-FA04-7044-8250-C5BA995AE81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42" r="-3" b="-3"/>
          <a:stretch/>
        </p:blipFill>
        <p:spPr>
          <a:xfrm>
            <a:off x="20" y="19314"/>
            <a:ext cx="12191980" cy="6857990"/>
          </a:xfrm>
          <a:prstGeom prst="rect">
            <a:avLst/>
          </a:prstGeom>
        </p:spPr>
      </p:pic>
      <p:sp>
        <p:nvSpPr>
          <p:cNvPr id="8" name="Freeform 5">
            <a:extLst>
              <a:ext uri="{FF2B5EF4-FFF2-40B4-BE49-F238E27FC236}">
                <a16:creationId xmlns:a16="http://schemas.microsoft.com/office/drawing/2014/main" id="{494C9CAD-4BE7-2649-8F14-AC64256DA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9" name="Title 1">
            <a:extLst>
              <a:ext uri="{FF2B5EF4-FFF2-40B4-BE49-F238E27FC236}">
                <a16:creationId xmlns:a16="http://schemas.microsoft.com/office/drawing/2014/main" id="{8126D552-7646-164F-892F-911AD21323DC}"/>
              </a:ext>
            </a:extLst>
          </p:cNvPr>
          <p:cNvSpPr txBox="1">
            <a:spLocks/>
          </p:cNvSpPr>
          <p:nvPr userDrawn="1"/>
        </p:nvSpPr>
        <p:spPr>
          <a:xfrm>
            <a:off x="8022021" y="2723931"/>
            <a:ext cx="3852041" cy="1834056"/>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4000" dirty="0"/>
              <a:t>Title</a:t>
            </a:r>
          </a:p>
        </p:txBody>
      </p:sp>
      <p:cxnSp>
        <p:nvCxnSpPr>
          <p:cNvPr id="10" name="Straight Connector 9">
            <a:extLst>
              <a:ext uri="{FF2B5EF4-FFF2-40B4-BE49-F238E27FC236}">
                <a16:creationId xmlns:a16="http://schemas.microsoft.com/office/drawing/2014/main" id="{50E4D77A-4A1C-6743-8D65-0DEF286377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6167BB8-42C3-874B-B479-AAA11A2AF24C}"/>
              </a:ext>
            </a:extLst>
          </p:cNvPr>
          <p:cNvSpPr/>
          <p:nvPr userDrawn="1"/>
        </p:nvSpPr>
        <p:spPr>
          <a:xfrm>
            <a:off x="9412599" y="5098097"/>
            <a:ext cx="172953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A5D8BD60-7EDC-0146-88F4-3BC9BFF93A86}"/>
              </a:ext>
            </a:extLst>
          </p:cNvPr>
          <p:cNvSpPr txBox="1">
            <a:spLocks/>
          </p:cNvSpPr>
          <p:nvPr userDrawn="1"/>
        </p:nvSpPr>
        <p:spPr>
          <a:xfrm>
            <a:off x="7861738" y="4662663"/>
            <a:ext cx="4330262" cy="1196270"/>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339725" algn="l" defTabSz="914400" rtl="0" eaLnBrk="1" latinLnBrk="0" hangingPunct="1">
              <a:lnSpc>
                <a:spcPct val="90000"/>
              </a:lnSpc>
              <a:spcBef>
                <a:spcPts val="500"/>
              </a:spcBef>
              <a:buFont typeface="Wingdings" pitchFamily="2" charset="2"/>
              <a:buChar char="Ø"/>
              <a:tabLst/>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Authors/presenters</a:t>
            </a:r>
          </a:p>
        </p:txBody>
      </p:sp>
    </p:spTree>
    <p:extLst>
      <p:ext uri="{BB962C8B-B14F-4D97-AF65-F5344CB8AC3E}">
        <p14:creationId xmlns:p14="http://schemas.microsoft.com/office/powerpoint/2010/main" val="342654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1A79-4E77-284D-84A8-D0E1ED49F446}"/>
              </a:ext>
            </a:extLst>
          </p:cNvPr>
          <p:cNvSpPr>
            <a:spLocks noGrp="1"/>
          </p:cNvSpPr>
          <p:nvPr>
            <p:ph type="title"/>
          </p:nvPr>
        </p:nvSpPr>
        <p:spPr>
          <a:xfrm>
            <a:off x="433137" y="0"/>
            <a:ext cx="11237495" cy="85580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9B222E9-4C25-7749-B1A0-6CA7948F3833}"/>
              </a:ext>
            </a:extLst>
          </p:cNvPr>
          <p:cNvSpPr>
            <a:spLocks noGrp="1"/>
          </p:cNvSpPr>
          <p:nvPr>
            <p:ph idx="1"/>
          </p:nvPr>
        </p:nvSpPr>
        <p:spPr>
          <a:xfrm>
            <a:off x="433137" y="1118937"/>
            <a:ext cx="11237495" cy="51542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C8AE69-0E9F-B648-A4AD-C853BDA5598B}"/>
              </a:ext>
            </a:extLst>
          </p:cNvPr>
          <p:cNvSpPr>
            <a:spLocks noGrp="1"/>
          </p:cNvSpPr>
          <p:nvPr>
            <p:ph type="dt" sz="half" idx="10"/>
          </p:nvPr>
        </p:nvSpPr>
        <p:spPr/>
        <p:txBody>
          <a:bodyPr/>
          <a:lstStyle/>
          <a:p>
            <a:fld id="{A1797B60-0BE2-5044-A20E-FE9DD8A87EDC}" type="datetime1">
              <a:rPr lang="en-US" smtClean="0"/>
              <a:t>7/7/23</a:t>
            </a:fld>
            <a:endParaRPr lang="en-US"/>
          </a:p>
        </p:txBody>
      </p:sp>
      <p:sp>
        <p:nvSpPr>
          <p:cNvPr id="5" name="Footer Placeholder 4">
            <a:extLst>
              <a:ext uri="{FF2B5EF4-FFF2-40B4-BE49-F238E27FC236}">
                <a16:creationId xmlns:a16="http://schemas.microsoft.com/office/drawing/2014/main" id="{24A1034A-B2AB-0C42-92F0-BC5AA71A8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F45AA-761C-D24F-8DAC-8EAD4C5E0089}"/>
              </a:ext>
            </a:extLst>
          </p:cNvPr>
          <p:cNvSpPr>
            <a:spLocks noGrp="1"/>
          </p:cNvSpPr>
          <p:nvPr>
            <p:ph type="sldNum" sz="quarter" idx="12"/>
          </p:nvPr>
        </p:nvSpPr>
        <p:spPr/>
        <p:txBody>
          <a:bodyPr/>
          <a:lstStyle/>
          <a:p>
            <a:fld id="{4F721D84-F6D2-3543-9891-5E083154C075}" type="slidenum">
              <a:rPr lang="en-US" smtClean="0"/>
              <a:t>‹#›</a:t>
            </a:fld>
            <a:endParaRPr lang="en-US"/>
          </a:p>
        </p:txBody>
      </p:sp>
    </p:spTree>
    <p:extLst>
      <p:ext uri="{BB962C8B-B14F-4D97-AF65-F5344CB8AC3E}">
        <p14:creationId xmlns:p14="http://schemas.microsoft.com/office/powerpoint/2010/main" val="50917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1701-2A38-BB4A-833E-A9E79F89E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76DC11-36D3-7D4F-8C24-51A518D05F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AB29E7-DD71-B74A-92EB-F41479270A5F}"/>
              </a:ext>
            </a:extLst>
          </p:cNvPr>
          <p:cNvSpPr>
            <a:spLocks noGrp="1"/>
          </p:cNvSpPr>
          <p:nvPr>
            <p:ph type="dt" sz="half" idx="10"/>
          </p:nvPr>
        </p:nvSpPr>
        <p:spPr/>
        <p:txBody>
          <a:bodyPr/>
          <a:lstStyle/>
          <a:p>
            <a:fld id="{BAC61FF1-B3A6-DD41-9F24-F0EC281EA486}" type="datetime1">
              <a:rPr lang="en-US" smtClean="0"/>
              <a:t>7/7/23</a:t>
            </a:fld>
            <a:endParaRPr lang="en-US"/>
          </a:p>
        </p:txBody>
      </p:sp>
      <p:sp>
        <p:nvSpPr>
          <p:cNvPr id="5" name="Footer Placeholder 4">
            <a:extLst>
              <a:ext uri="{FF2B5EF4-FFF2-40B4-BE49-F238E27FC236}">
                <a16:creationId xmlns:a16="http://schemas.microsoft.com/office/drawing/2014/main" id="{A101EE8F-1B52-F143-BCE4-5294F77CD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F2339-0C1E-BA44-8F76-DC23A3D9CC16}"/>
              </a:ext>
            </a:extLst>
          </p:cNvPr>
          <p:cNvSpPr>
            <a:spLocks noGrp="1"/>
          </p:cNvSpPr>
          <p:nvPr>
            <p:ph type="sldNum" sz="quarter" idx="12"/>
          </p:nvPr>
        </p:nvSpPr>
        <p:spPr/>
        <p:txBody>
          <a:bodyPr/>
          <a:lstStyle/>
          <a:p>
            <a:fld id="{4F721D84-F6D2-3543-9891-5E083154C075}" type="slidenum">
              <a:rPr lang="en-US" smtClean="0"/>
              <a:t>‹#›</a:t>
            </a:fld>
            <a:endParaRPr lang="en-US"/>
          </a:p>
        </p:txBody>
      </p:sp>
    </p:spTree>
    <p:extLst>
      <p:ext uri="{BB962C8B-B14F-4D97-AF65-F5344CB8AC3E}">
        <p14:creationId xmlns:p14="http://schemas.microsoft.com/office/powerpoint/2010/main" val="3966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FA77-5063-2F4F-9C2A-997129D5224F}"/>
              </a:ext>
            </a:extLst>
          </p:cNvPr>
          <p:cNvSpPr>
            <a:spLocks noGrp="1"/>
          </p:cNvSpPr>
          <p:nvPr>
            <p:ph type="title"/>
          </p:nvPr>
        </p:nvSpPr>
        <p:spPr>
          <a:xfrm>
            <a:off x="401052" y="0"/>
            <a:ext cx="11237495" cy="85580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443A05E-0938-DF4E-B710-16D413065898}"/>
              </a:ext>
            </a:extLst>
          </p:cNvPr>
          <p:cNvSpPr>
            <a:spLocks noGrp="1"/>
          </p:cNvSpPr>
          <p:nvPr>
            <p:ph sz="half" idx="1"/>
          </p:nvPr>
        </p:nvSpPr>
        <p:spPr>
          <a:xfrm>
            <a:off x="401052" y="1130968"/>
            <a:ext cx="5618748" cy="50459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8CD00E-6075-6A41-B590-4562414EBE35}"/>
              </a:ext>
            </a:extLst>
          </p:cNvPr>
          <p:cNvSpPr>
            <a:spLocks noGrp="1"/>
          </p:cNvSpPr>
          <p:nvPr>
            <p:ph sz="half" idx="2"/>
          </p:nvPr>
        </p:nvSpPr>
        <p:spPr>
          <a:xfrm>
            <a:off x="6172199" y="1130968"/>
            <a:ext cx="5466347" cy="5045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95C508-51D9-B04B-9019-3F2E8AB07F20}"/>
              </a:ext>
            </a:extLst>
          </p:cNvPr>
          <p:cNvSpPr>
            <a:spLocks noGrp="1"/>
          </p:cNvSpPr>
          <p:nvPr>
            <p:ph type="dt" sz="half" idx="10"/>
          </p:nvPr>
        </p:nvSpPr>
        <p:spPr/>
        <p:txBody>
          <a:bodyPr/>
          <a:lstStyle/>
          <a:p>
            <a:fld id="{96AD066C-CFE3-564A-87A9-414533577622}" type="datetime1">
              <a:rPr lang="en-US" smtClean="0"/>
              <a:t>7/7/23</a:t>
            </a:fld>
            <a:endParaRPr lang="en-US"/>
          </a:p>
        </p:txBody>
      </p:sp>
      <p:sp>
        <p:nvSpPr>
          <p:cNvPr id="6" name="Footer Placeholder 5">
            <a:extLst>
              <a:ext uri="{FF2B5EF4-FFF2-40B4-BE49-F238E27FC236}">
                <a16:creationId xmlns:a16="http://schemas.microsoft.com/office/drawing/2014/main" id="{C4C6A670-D312-A443-B597-5088E642AA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38D8B-9D87-724F-BA17-EF11B8B34EA3}"/>
              </a:ext>
            </a:extLst>
          </p:cNvPr>
          <p:cNvSpPr>
            <a:spLocks noGrp="1"/>
          </p:cNvSpPr>
          <p:nvPr>
            <p:ph type="sldNum" sz="quarter" idx="12"/>
          </p:nvPr>
        </p:nvSpPr>
        <p:spPr/>
        <p:txBody>
          <a:bodyPr/>
          <a:lstStyle/>
          <a:p>
            <a:fld id="{4F721D84-F6D2-3543-9891-5E083154C075}" type="slidenum">
              <a:rPr lang="en-US" smtClean="0"/>
              <a:t>‹#›</a:t>
            </a:fld>
            <a:endParaRPr lang="en-US"/>
          </a:p>
        </p:txBody>
      </p:sp>
    </p:spTree>
    <p:extLst>
      <p:ext uri="{BB962C8B-B14F-4D97-AF65-F5344CB8AC3E}">
        <p14:creationId xmlns:p14="http://schemas.microsoft.com/office/powerpoint/2010/main" val="2441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8E66-2275-134A-876E-2967AEF700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3CC4C2-C94B-FA4E-88B3-758CEFAA0B6A}"/>
              </a:ext>
            </a:extLst>
          </p:cNvPr>
          <p:cNvSpPr>
            <a:spLocks noGrp="1"/>
          </p:cNvSpPr>
          <p:nvPr>
            <p:ph type="dt" sz="half" idx="10"/>
          </p:nvPr>
        </p:nvSpPr>
        <p:spPr/>
        <p:txBody>
          <a:bodyPr/>
          <a:lstStyle/>
          <a:p>
            <a:fld id="{7EA8F65F-C7D3-BE49-8BD2-698618C5A1DE}" type="datetime1">
              <a:rPr lang="en-US" smtClean="0"/>
              <a:t>7/7/23</a:t>
            </a:fld>
            <a:endParaRPr lang="en-US"/>
          </a:p>
        </p:txBody>
      </p:sp>
      <p:sp>
        <p:nvSpPr>
          <p:cNvPr id="4" name="Footer Placeholder 3">
            <a:extLst>
              <a:ext uri="{FF2B5EF4-FFF2-40B4-BE49-F238E27FC236}">
                <a16:creationId xmlns:a16="http://schemas.microsoft.com/office/drawing/2014/main" id="{7E4845AD-4354-0747-BD05-519D351186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AC4B7B-B783-0240-B394-291FFEFBFB79}"/>
              </a:ext>
            </a:extLst>
          </p:cNvPr>
          <p:cNvSpPr>
            <a:spLocks noGrp="1"/>
          </p:cNvSpPr>
          <p:nvPr>
            <p:ph type="sldNum" sz="quarter" idx="12"/>
          </p:nvPr>
        </p:nvSpPr>
        <p:spPr/>
        <p:txBody>
          <a:bodyPr/>
          <a:lstStyle/>
          <a:p>
            <a:fld id="{4F721D84-F6D2-3543-9891-5E083154C075}" type="slidenum">
              <a:rPr lang="en-US" smtClean="0"/>
              <a:t>‹#›</a:t>
            </a:fld>
            <a:endParaRPr lang="en-US"/>
          </a:p>
        </p:txBody>
      </p:sp>
    </p:spTree>
    <p:extLst>
      <p:ext uri="{BB962C8B-B14F-4D97-AF65-F5344CB8AC3E}">
        <p14:creationId xmlns:p14="http://schemas.microsoft.com/office/powerpoint/2010/main" val="90510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AFFD3-FE6D-5B4C-83C1-7A7C0E9AA1B2}"/>
              </a:ext>
            </a:extLst>
          </p:cNvPr>
          <p:cNvSpPr>
            <a:spLocks noGrp="1"/>
          </p:cNvSpPr>
          <p:nvPr>
            <p:ph type="dt" sz="half" idx="10"/>
          </p:nvPr>
        </p:nvSpPr>
        <p:spPr/>
        <p:txBody>
          <a:bodyPr/>
          <a:lstStyle/>
          <a:p>
            <a:fld id="{264DF175-4562-0246-B001-8ABFFBF6B76F}" type="datetime1">
              <a:rPr lang="en-US" smtClean="0"/>
              <a:t>7/7/23</a:t>
            </a:fld>
            <a:endParaRPr lang="en-US"/>
          </a:p>
        </p:txBody>
      </p:sp>
      <p:sp>
        <p:nvSpPr>
          <p:cNvPr id="3" name="Footer Placeholder 2">
            <a:extLst>
              <a:ext uri="{FF2B5EF4-FFF2-40B4-BE49-F238E27FC236}">
                <a16:creationId xmlns:a16="http://schemas.microsoft.com/office/drawing/2014/main" id="{F2B6B3DC-2D23-F841-B19B-2942180D78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76C5F9-EB85-F447-8950-94496397ECF7}"/>
              </a:ext>
            </a:extLst>
          </p:cNvPr>
          <p:cNvSpPr>
            <a:spLocks noGrp="1"/>
          </p:cNvSpPr>
          <p:nvPr>
            <p:ph type="sldNum" sz="quarter" idx="12"/>
          </p:nvPr>
        </p:nvSpPr>
        <p:spPr/>
        <p:txBody>
          <a:bodyPr/>
          <a:lstStyle/>
          <a:p>
            <a:fld id="{4F721D84-F6D2-3543-9891-5E083154C075}" type="slidenum">
              <a:rPr lang="en-US" smtClean="0"/>
              <a:t>‹#›</a:t>
            </a:fld>
            <a:endParaRPr lang="en-US"/>
          </a:p>
        </p:txBody>
      </p:sp>
    </p:spTree>
    <p:extLst>
      <p:ext uri="{BB962C8B-B14F-4D97-AF65-F5344CB8AC3E}">
        <p14:creationId xmlns:p14="http://schemas.microsoft.com/office/powerpoint/2010/main" val="11977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A25E-A04C-F84E-8AB5-E2BDE8A426F0}"/>
              </a:ext>
            </a:extLst>
          </p:cNvPr>
          <p:cNvSpPr>
            <a:spLocks noGrp="1"/>
          </p:cNvSpPr>
          <p:nvPr>
            <p:ph type="title"/>
          </p:nvPr>
        </p:nvSpPr>
        <p:spPr>
          <a:xfrm>
            <a:off x="836612" y="877507"/>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07D51ED-0A45-9C4D-A033-7B6AE2E7D151}"/>
              </a:ext>
            </a:extLst>
          </p:cNvPr>
          <p:cNvSpPr>
            <a:spLocks noGrp="1"/>
          </p:cNvSpPr>
          <p:nvPr>
            <p:ph idx="1"/>
          </p:nvPr>
        </p:nvSpPr>
        <p:spPr>
          <a:xfrm>
            <a:off x="5183188" y="149275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B40D04-3A2A-964A-8040-858D8D319C10}"/>
              </a:ext>
            </a:extLst>
          </p:cNvPr>
          <p:cNvSpPr>
            <a:spLocks noGrp="1"/>
          </p:cNvSpPr>
          <p:nvPr>
            <p:ph type="body" sz="half" idx="2"/>
          </p:nvPr>
        </p:nvSpPr>
        <p:spPr>
          <a:xfrm>
            <a:off x="839788" y="257969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EB7B3D-FF5B-3249-AA4B-1548D269F71D}"/>
              </a:ext>
            </a:extLst>
          </p:cNvPr>
          <p:cNvSpPr>
            <a:spLocks noGrp="1"/>
          </p:cNvSpPr>
          <p:nvPr>
            <p:ph type="dt" sz="half" idx="10"/>
          </p:nvPr>
        </p:nvSpPr>
        <p:spPr/>
        <p:txBody>
          <a:bodyPr/>
          <a:lstStyle/>
          <a:p>
            <a:fld id="{5AAD0107-E649-414D-9FDD-00E86DBE8A05}" type="datetime1">
              <a:rPr lang="en-US" smtClean="0"/>
              <a:t>7/7/23</a:t>
            </a:fld>
            <a:endParaRPr lang="en-US"/>
          </a:p>
        </p:txBody>
      </p:sp>
      <p:sp>
        <p:nvSpPr>
          <p:cNvPr id="6" name="Footer Placeholder 5">
            <a:extLst>
              <a:ext uri="{FF2B5EF4-FFF2-40B4-BE49-F238E27FC236}">
                <a16:creationId xmlns:a16="http://schemas.microsoft.com/office/drawing/2014/main" id="{8AA4522E-71D7-B042-8DF2-8B5EBF6FC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450A7-98BB-5D43-A3A1-3FD75B0DBBE6}"/>
              </a:ext>
            </a:extLst>
          </p:cNvPr>
          <p:cNvSpPr>
            <a:spLocks noGrp="1"/>
          </p:cNvSpPr>
          <p:nvPr>
            <p:ph type="sldNum" sz="quarter" idx="12"/>
          </p:nvPr>
        </p:nvSpPr>
        <p:spPr/>
        <p:txBody>
          <a:bodyPr/>
          <a:lstStyle/>
          <a:p>
            <a:fld id="{4F721D84-F6D2-3543-9891-5E083154C075}" type="slidenum">
              <a:rPr lang="en-US" smtClean="0"/>
              <a:t>‹#›</a:t>
            </a:fld>
            <a:endParaRPr lang="en-US"/>
          </a:p>
        </p:txBody>
      </p:sp>
    </p:spTree>
    <p:extLst>
      <p:ext uri="{BB962C8B-B14F-4D97-AF65-F5344CB8AC3E}">
        <p14:creationId xmlns:p14="http://schemas.microsoft.com/office/powerpoint/2010/main" val="401526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A50C5D-1B3A-7345-B42C-94DE2B843356}"/>
              </a:ext>
            </a:extLst>
          </p:cNvPr>
          <p:cNvSpPr>
            <a:spLocks noGrp="1"/>
          </p:cNvSpPr>
          <p:nvPr>
            <p:ph type="body" idx="1"/>
          </p:nvPr>
        </p:nvSpPr>
        <p:spPr>
          <a:xfrm>
            <a:off x="433137" y="1206591"/>
            <a:ext cx="11237495" cy="5066628"/>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B8992B-9EFF-D946-8E94-B3D307D384E1}"/>
              </a:ext>
            </a:extLst>
          </p:cNvPr>
          <p:cNvSpPr>
            <a:spLocks noGrp="1"/>
          </p:cNvSpPr>
          <p:nvPr>
            <p:ph type="dt" sz="half" idx="2"/>
          </p:nvPr>
        </p:nvSpPr>
        <p:spPr>
          <a:xfrm>
            <a:off x="0" y="6570345"/>
            <a:ext cx="2743200" cy="287655"/>
          </a:xfrm>
          <a:prstGeom prst="rect">
            <a:avLst/>
          </a:prstGeom>
        </p:spPr>
        <p:txBody>
          <a:bodyPr vert="horz" lIns="91440" tIns="45720" rIns="91440" bIns="45720" rtlCol="0" anchor="ctr"/>
          <a:lstStyle>
            <a:lvl1pPr algn="l">
              <a:defRPr sz="1200">
                <a:solidFill>
                  <a:schemeClr val="tx1">
                    <a:tint val="75000"/>
                  </a:schemeClr>
                </a:solidFill>
              </a:defRPr>
            </a:lvl1pPr>
          </a:lstStyle>
          <a:p>
            <a:fld id="{9D21B740-10CD-0349-B935-3CC336E9AF92}" type="datetime1">
              <a:rPr lang="en-US" smtClean="0"/>
              <a:t>7/7/23</a:t>
            </a:fld>
            <a:endParaRPr lang="en-US"/>
          </a:p>
        </p:txBody>
      </p:sp>
      <p:sp>
        <p:nvSpPr>
          <p:cNvPr id="5" name="Footer Placeholder 4">
            <a:extLst>
              <a:ext uri="{FF2B5EF4-FFF2-40B4-BE49-F238E27FC236}">
                <a16:creationId xmlns:a16="http://schemas.microsoft.com/office/drawing/2014/main" id="{18F06162-58AA-104A-9D83-BEFDA18576C7}"/>
              </a:ext>
            </a:extLst>
          </p:cNvPr>
          <p:cNvSpPr>
            <a:spLocks noGrp="1"/>
          </p:cNvSpPr>
          <p:nvPr>
            <p:ph type="ftr" sz="quarter" idx="3"/>
          </p:nvPr>
        </p:nvSpPr>
        <p:spPr>
          <a:xfrm>
            <a:off x="4038600" y="6570345"/>
            <a:ext cx="4114800" cy="28765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387921-A76A-484E-AD78-2277B03E4638}"/>
              </a:ext>
            </a:extLst>
          </p:cNvPr>
          <p:cNvSpPr>
            <a:spLocks noGrp="1"/>
          </p:cNvSpPr>
          <p:nvPr>
            <p:ph type="sldNum" sz="quarter" idx="4"/>
          </p:nvPr>
        </p:nvSpPr>
        <p:spPr>
          <a:xfrm>
            <a:off x="9448800" y="6570345"/>
            <a:ext cx="2743200" cy="287655"/>
          </a:xfrm>
          <a:prstGeom prst="rect">
            <a:avLst/>
          </a:prstGeom>
        </p:spPr>
        <p:txBody>
          <a:bodyPr vert="horz" lIns="91440" tIns="45720" rIns="91440" bIns="45720" rtlCol="0" anchor="ctr"/>
          <a:lstStyle>
            <a:lvl1pPr algn="r">
              <a:defRPr sz="1200">
                <a:solidFill>
                  <a:schemeClr val="tx1">
                    <a:tint val="75000"/>
                  </a:schemeClr>
                </a:solidFill>
              </a:defRPr>
            </a:lvl1pPr>
          </a:lstStyle>
          <a:p>
            <a:fld id="{4F721D84-F6D2-3543-9891-5E083154C075}" type="slidenum">
              <a:rPr lang="en-US" smtClean="0"/>
              <a:t>‹#›</a:t>
            </a:fld>
            <a:endParaRPr lang="en-US"/>
          </a:p>
        </p:txBody>
      </p:sp>
      <p:sp>
        <p:nvSpPr>
          <p:cNvPr id="9" name="Rectangle 21">
            <a:extLst>
              <a:ext uri="{FF2B5EF4-FFF2-40B4-BE49-F238E27FC236}">
                <a16:creationId xmlns:a16="http://schemas.microsoft.com/office/drawing/2014/main" id="{868DFD88-B003-E44B-AAD2-74B283D63530}"/>
              </a:ext>
            </a:extLst>
          </p:cNvPr>
          <p:cNvSpPr>
            <a:spLocks noChangeArrowheads="1"/>
          </p:cNvSpPr>
          <p:nvPr userDrawn="1"/>
        </p:nvSpPr>
        <p:spPr bwMode="auto">
          <a:xfrm>
            <a:off x="7928" y="6565"/>
            <a:ext cx="12184072" cy="838200"/>
          </a:xfrm>
          <a:prstGeom prst="rect">
            <a:avLst/>
          </a:prstGeom>
          <a:gradFill rotWithShape="0">
            <a:gsLst>
              <a:gs pos="0">
                <a:srgbClr val="FFFFFF"/>
              </a:gs>
              <a:gs pos="100000">
                <a:srgbClr val="5B9BD7"/>
              </a:gs>
            </a:gsLst>
            <a:lin ang="10800000"/>
          </a:gra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749"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55AF7071-19A1-8345-BF42-B8B474CB733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45113" y="125287"/>
            <a:ext cx="753665" cy="621076"/>
          </a:xfrm>
          <a:prstGeom prst="rect">
            <a:avLst/>
          </a:prstGeom>
        </p:spPr>
      </p:pic>
      <p:sp>
        <p:nvSpPr>
          <p:cNvPr id="11" name="Rectangle 21">
            <a:extLst>
              <a:ext uri="{FF2B5EF4-FFF2-40B4-BE49-F238E27FC236}">
                <a16:creationId xmlns:a16="http://schemas.microsoft.com/office/drawing/2014/main" id="{223159B2-E72C-A644-965B-8DA33BC1533C}"/>
              </a:ext>
            </a:extLst>
          </p:cNvPr>
          <p:cNvSpPr>
            <a:spLocks noChangeArrowheads="1"/>
          </p:cNvSpPr>
          <p:nvPr userDrawn="1"/>
        </p:nvSpPr>
        <p:spPr bwMode="auto">
          <a:xfrm flipH="1">
            <a:off x="0" y="832733"/>
            <a:ext cx="12179300" cy="87654"/>
          </a:xfrm>
          <a:prstGeom prst="rect">
            <a:avLst/>
          </a:prstGeom>
          <a:gradFill rotWithShape="0">
            <a:gsLst>
              <a:gs pos="100000">
                <a:schemeClr val="bg1"/>
              </a:gs>
              <a:gs pos="67000">
                <a:srgbClr val="5B9BD7"/>
              </a:gs>
            </a:gsLst>
            <a:lin ang="10800000"/>
          </a:gra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749"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2" name="Title Placeholder 1">
            <a:extLst>
              <a:ext uri="{FF2B5EF4-FFF2-40B4-BE49-F238E27FC236}">
                <a16:creationId xmlns:a16="http://schemas.microsoft.com/office/drawing/2014/main" id="{17E77911-C976-A54E-9052-2B3895853195}"/>
              </a:ext>
            </a:extLst>
          </p:cNvPr>
          <p:cNvSpPr>
            <a:spLocks noGrp="1"/>
          </p:cNvSpPr>
          <p:nvPr>
            <p:ph type="title"/>
          </p:nvPr>
        </p:nvSpPr>
        <p:spPr>
          <a:xfrm>
            <a:off x="409074" y="6565"/>
            <a:ext cx="11237495" cy="855809"/>
          </a:xfrm>
          <a:prstGeom prst="rect">
            <a:avLst/>
          </a:prstGeom>
        </p:spPr>
        <p:txBody>
          <a:bodyPr vert="horz" lIns="0" tIns="45720" rIns="91440" bIns="45720" rtlCol="0" anchor="ctr">
            <a:normAutofit/>
          </a:bodyPr>
          <a:lstStyle/>
          <a:p>
            <a:r>
              <a:rPr lang="en-US" dirty="0"/>
              <a:t>Click to edit Master title style</a:t>
            </a:r>
          </a:p>
        </p:txBody>
      </p:sp>
      <p:pic>
        <p:nvPicPr>
          <p:cNvPr id="12" name="Picture 11">
            <a:extLst>
              <a:ext uri="{FF2B5EF4-FFF2-40B4-BE49-F238E27FC236}">
                <a16:creationId xmlns:a16="http://schemas.microsoft.com/office/drawing/2014/main" id="{22915D42-A110-2849-8ACF-3F9B1F019E8A}"/>
              </a:ext>
            </a:extLst>
          </p:cNvPr>
          <p:cNvPicPr>
            <a:picLocks noChangeAspect="1"/>
          </p:cNvPicPr>
          <p:nvPr userDrawn="1"/>
        </p:nvPicPr>
        <p:blipFill>
          <a:blip r:embed="rId12"/>
          <a:stretch>
            <a:fillRect/>
          </a:stretch>
        </p:blipFill>
        <p:spPr>
          <a:xfrm>
            <a:off x="10706582" y="5805151"/>
            <a:ext cx="1425925" cy="788880"/>
          </a:xfrm>
          <a:prstGeom prst="rect">
            <a:avLst/>
          </a:prstGeom>
        </p:spPr>
      </p:pic>
    </p:spTree>
    <p:extLst>
      <p:ext uri="{BB962C8B-B14F-4D97-AF65-F5344CB8AC3E}">
        <p14:creationId xmlns:p14="http://schemas.microsoft.com/office/powerpoint/2010/main" val="2122057812"/>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69" r:id="rId3"/>
    <p:sldLayoutId id="2147483650" r:id="rId4"/>
    <p:sldLayoutId id="2147483651" r:id="rId5"/>
    <p:sldLayoutId id="2147483652" r:id="rId6"/>
    <p:sldLayoutId id="2147483654" r:id="rId7"/>
    <p:sldLayoutId id="2147483655" r:id="rId8"/>
    <p:sldLayoutId id="2147483656"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339725" algn="l" defTabSz="914400" rtl="0" eaLnBrk="1" latinLnBrk="0" hangingPunct="1">
        <a:lnSpc>
          <a:spcPct val="90000"/>
        </a:lnSpc>
        <a:spcBef>
          <a:spcPts val="500"/>
        </a:spcBef>
        <a:buFont typeface="Wingdings" pitchFamily="2" charset="2"/>
        <a:buChar char="Ø"/>
        <a:tabLst/>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A50C5D-1B3A-7345-B42C-94DE2B843356}"/>
              </a:ext>
            </a:extLst>
          </p:cNvPr>
          <p:cNvSpPr>
            <a:spLocks noGrp="1"/>
          </p:cNvSpPr>
          <p:nvPr>
            <p:ph type="body" idx="1"/>
          </p:nvPr>
        </p:nvSpPr>
        <p:spPr>
          <a:xfrm>
            <a:off x="433137" y="1206591"/>
            <a:ext cx="11237495" cy="5066628"/>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B8992B-9EFF-D946-8E94-B3D307D384E1}"/>
              </a:ext>
            </a:extLst>
          </p:cNvPr>
          <p:cNvSpPr>
            <a:spLocks noGrp="1"/>
          </p:cNvSpPr>
          <p:nvPr>
            <p:ph type="dt" sz="half" idx="2"/>
          </p:nvPr>
        </p:nvSpPr>
        <p:spPr>
          <a:xfrm>
            <a:off x="0" y="6570345"/>
            <a:ext cx="2743200" cy="287655"/>
          </a:xfrm>
          <a:prstGeom prst="rect">
            <a:avLst/>
          </a:prstGeom>
        </p:spPr>
        <p:txBody>
          <a:bodyPr vert="horz" lIns="91440" tIns="45720" rIns="91440" bIns="45720" rtlCol="0" anchor="ctr"/>
          <a:lstStyle>
            <a:lvl1pPr algn="l">
              <a:defRPr sz="1200">
                <a:solidFill>
                  <a:schemeClr val="tx1">
                    <a:tint val="75000"/>
                  </a:schemeClr>
                </a:solidFill>
              </a:defRPr>
            </a:lvl1pPr>
          </a:lstStyle>
          <a:p>
            <a:fld id="{6FB3325B-8C32-DF45-8605-7313F1F9C506}" type="datetime1">
              <a:rPr lang="en-US" smtClean="0"/>
              <a:t>7/7/23</a:t>
            </a:fld>
            <a:endParaRPr lang="en-US"/>
          </a:p>
        </p:txBody>
      </p:sp>
      <p:sp>
        <p:nvSpPr>
          <p:cNvPr id="5" name="Footer Placeholder 4">
            <a:extLst>
              <a:ext uri="{FF2B5EF4-FFF2-40B4-BE49-F238E27FC236}">
                <a16:creationId xmlns:a16="http://schemas.microsoft.com/office/drawing/2014/main" id="{18F06162-58AA-104A-9D83-BEFDA18576C7}"/>
              </a:ext>
            </a:extLst>
          </p:cNvPr>
          <p:cNvSpPr>
            <a:spLocks noGrp="1"/>
          </p:cNvSpPr>
          <p:nvPr>
            <p:ph type="ftr" sz="quarter" idx="3"/>
          </p:nvPr>
        </p:nvSpPr>
        <p:spPr>
          <a:xfrm>
            <a:off x="4038600" y="6570345"/>
            <a:ext cx="4114800" cy="28765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387921-A76A-484E-AD78-2277B03E4638}"/>
              </a:ext>
            </a:extLst>
          </p:cNvPr>
          <p:cNvSpPr>
            <a:spLocks noGrp="1"/>
          </p:cNvSpPr>
          <p:nvPr>
            <p:ph type="sldNum" sz="quarter" idx="4"/>
          </p:nvPr>
        </p:nvSpPr>
        <p:spPr>
          <a:xfrm>
            <a:off x="9448800" y="6570345"/>
            <a:ext cx="2743200" cy="287655"/>
          </a:xfrm>
          <a:prstGeom prst="rect">
            <a:avLst/>
          </a:prstGeom>
        </p:spPr>
        <p:txBody>
          <a:bodyPr vert="horz" lIns="91440" tIns="45720" rIns="91440" bIns="45720" rtlCol="0" anchor="ctr"/>
          <a:lstStyle>
            <a:lvl1pPr algn="r">
              <a:defRPr sz="1200">
                <a:solidFill>
                  <a:schemeClr val="tx1">
                    <a:tint val="75000"/>
                  </a:schemeClr>
                </a:solidFill>
              </a:defRPr>
            </a:lvl1pPr>
          </a:lstStyle>
          <a:p>
            <a:fld id="{4F721D84-F6D2-3543-9891-5E083154C075}" type="slidenum">
              <a:rPr lang="en-US" smtClean="0"/>
              <a:t>‹#›</a:t>
            </a:fld>
            <a:endParaRPr lang="en-US"/>
          </a:p>
        </p:txBody>
      </p:sp>
      <p:sp>
        <p:nvSpPr>
          <p:cNvPr id="9" name="Rectangle 21">
            <a:extLst>
              <a:ext uri="{FF2B5EF4-FFF2-40B4-BE49-F238E27FC236}">
                <a16:creationId xmlns:a16="http://schemas.microsoft.com/office/drawing/2014/main" id="{868DFD88-B003-E44B-AAD2-74B283D63530}"/>
              </a:ext>
            </a:extLst>
          </p:cNvPr>
          <p:cNvSpPr>
            <a:spLocks noChangeArrowheads="1"/>
          </p:cNvSpPr>
          <p:nvPr userDrawn="1"/>
        </p:nvSpPr>
        <p:spPr bwMode="auto">
          <a:xfrm>
            <a:off x="7928" y="6565"/>
            <a:ext cx="12184072" cy="838200"/>
          </a:xfrm>
          <a:prstGeom prst="rect">
            <a:avLst/>
          </a:prstGeom>
          <a:gradFill rotWithShape="0">
            <a:gsLst>
              <a:gs pos="0">
                <a:srgbClr val="FFFFFF"/>
              </a:gs>
              <a:gs pos="100000">
                <a:srgbClr val="5B9BD7"/>
              </a:gs>
            </a:gsLst>
            <a:lin ang="10800000"/>
          </a:gra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749"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55AF7071-19A1-8345-BF42-B8B474CB73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45113" y="125287"/>
            <a:ext cx="753665" cy="621076"/>
          </a:xfrm>
          <a:prstGeom prst="rect">
            <a:avLst/>
          </a:prstGeom>
        </p:spPr>
      </p:pic>
      <p:sp>
        <p:nvSpPr>
          <p:cNvPr id="11" name="Rectangle 21">
            <a:extLst>
              <a:ext uri="{FF2B5EF4-FFF2-40B4-BE49-F238E27FC236}">
                <a16:creationId xmlns:a16="http://schemas.microsoft.com/office/drawing/2014/main" id="{223159B2-E72C-A644-965B-8DA33BC1533C}"/>
              </a:ext>
            </a:extLst>
          </p:cNvPr>
          <p:cNvSpPr>
            <a:spLocks noChangeArrowheads="1"/>
          </p:cNvSpPr>
          <p:nvPr userDrawn="1"/>
        </p:nvSpPr>
        <p:spPr bwMode="auto">
          <a:xfrm flipH="1">
            <a:off x="0" y="832733"/>
            <a:ext cx="12179300" cy="87654"/>
          </a:xfrm>
          <a:prstGeom prst="rect">
            <a:avLst/>
          </a:prstGeom>
          <a:gradFill rotWithShape="0">
            <a:gsLst>
              <a:gs pos="100000">
                <a:schemeClr val="bg1"/>
              </a:gs>
              <a:gs pos="67000">
                <a:srgbClr val="5B9BD7"/>
              </a:gs>
            </a:gsLst>
            <a:lin ang="10800000"/>
          </a:gra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749"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2" name="Title Placeholder 1">
            <a:extLst>
              <a:ext uri="{FF2B5EF4-FFF2-40B4-BE49-F238E27FC236}">
                <a16:creationId xmlns:a16="http://schemas.microsoft.com/office/drawing/2014/main" id="{17E77911-C976-A54E-9052-2B3895853195}"/>
              </a:ext>
            </a:extLst>
          </p:cNvPr>
          <p:cNvSpPr>
            <a:spLocks noGrp="1"/>
          </p:cNvSpPr>
          <p:nvPr>
            <p:ph type="title"/>
          </p:nvPr>
        </p:nvSpPr>
        <p:spPr>
          <a:xfrm>
            <a:off x="409074" y="6565"/>
            <a:ext cx="11237495" cy="855809"/>
          </a:xfrm>
          <a:prstGeom prst="rect">
            <a:avLst/>
          </a:prstGeom>
        </p:spPr>
        <p:txBody>
          <a:bodyPr vert="horz" lIns="0" tIns="45720" rIns="91440" bIns="45720" rtlCol="0" anchor="ctr">
            <a:normAutofit/>
          </a:bodyPr>
          <a:lstStyle/>
          <a:p>
            <a:r>
              <a:rPr lang="en-US" dirty="0"/>
              <a:t>Click to edit Master title style</a:t>
            </a:r>
          </a:p>
        </p:txBody>
      </p:sp>
      <p:pic>
        <p:nvPicPr>
          <p:cNvPr id="12" name="Picture 11">
            <a:extLst>
              <a:ext uri="{FF2B5EF4-FFF2-40B4-BE49-F238E27FC236}">
                <a16:creationId xmlns:a16="http://schemas.microsoft.com/office/drawing/2014/main" id="{0D376EC8-625D-B649-B352-B034FAFEEDBD}"/>
              </a:ext>
            </a:extLst>
          </p:cNvPr>
          <p:cNvPicPr>
            <a:picLocks noChangeAspect="1"/>
          </p:cNvPicPr>
          <p:nvPr userDrawn="1"/>
        </p:nvPicPr>
        <p:blipFill>
          <a:blip r:embed="rId6">
            <a:alphaModFix amt="24000"/>
          </a:blip>
          <a:stretch>
            <a:fillRect/>
          </a:stretch>
        </p:blipFill>
        <p:spPr>
          <a:xfrm>
            <a:off x="10706582" y="5805151"/>
            <a:ext cx="1425925" cy="788880"/>
          </a:xfrm>
          <a:prstGeom prst="rect">
            <a:avLst/>
          </a:prstGeom>
        </p:spPr>
      </p:pic>
    </p:spTree>
    <p:extLst>
      <p:ext uri="{BB962C8B-B14F-4D97-AF65-F5344CB8AC3E}">
        <p14:creationId xmlns:p14="http://schemas.microsoft.com/office/powerpoint/2010/main" val="2362844162"/>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71"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339725" algn="l" defTabSz="914400" rtl="0" eaLnBrk="1" latinLnBrk="0" hangingPunct="1">
        <a:lnSpc>
          <a:spcPct val="90000"/>
        </a:lnSpc>
        <a:spcBef>
          <a:spcPts val="500"/>
        </a:spcBef>
        <a:buFont typeface="Wingdings" pitchFamily="2" charset="2"/>
        <a:buChar char="Ø"/>
        <a:tabLst/>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A50C5D-1B3A-7345-B42C-94DE2B843356}"/>
              </a:ext>
            </a:extLst>
          </p:cNvPr>
          <p:cNvSpPr>
            <a:spLocks noGrp="1"/>
          </p:cNvSpPr>
          <p:nvPr>
            <p:ph type="body" idx="1"/>
          </p:nvPr>
        </p:nvSpPr>
        <p:spPr>
          <a:xfrm>
            <a:off x="433137" y="1206591"/>
            <a:ext cx="11237495" cy="5066628"/>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B8992B-9EFF-D946-8E94-B3D307D384E1}"/>
              </a:ext>
            </a:extLst>
          </p:cNvPr>
          <p:cNvSpPr>
            <a:spLocks noGrp="1"/>
          </p:cNvSpPr>
          <p:nvPr>
            <p:ph type="dt" sz="half" idx="2"/>
          </p:nvPr>
        </p:nvSpPr>
        <p:spPr>
          <a:xfrm>
            <a:off x="0" y="6570345"/>
            <a:ext cx="2743200" cy="287655"/>
          </a:xfrm>
          <a:prstGeom prst="rect">
            <a:avLst/>
          </a:prstGeom>
        </p:spPr>
        <p:txBody>
          <a:bodyPr vert="horz" lIns="91440" tIns="45720" rIns="91440" bIns="45720" rtlCol="0" anchor="ctr"/>
          <a:lstStyle>
            <a:lvl1pPr algn="l">
              <a:defRPr sz="1200">
                <a:solidFill>
                  <a:schemeClr val="tx1">
                    <a:tint val="75000"/>
                  </a:schemeClr>
                </a:solidFill>
              </a:defRPr>
            </a:lvl1pPr>
          </a:lstStyle>
          <a:p>
            <a:fld id="{7070B78E-11B9-4846-8494-A53F35BF08D2}" type="datetime1">
              <a:rPr lang="en-US" smtClean="0"/>
              <a:t>7/7/23</a:t>
            </a:fld>
            <a:endParaRPr lang="en-US"/>
          </a:p>
        </p:txBody>
      </p:sp>
      <p:sp>
        <p:nvSpPr>
          <p:cNvPr id="5" name="Footer Placeholder 4">
            <a:extLst>
              <a:ext uri="{FF2B5EF4-FFF2-40B4-BE49-F238E27FC236}">
                <a16:creationId xmlns:a16="http://schemas.microsoft.com/office/drawing/2014/main" id="{18F06162-58AA-104A-9D83-BEFDA18576C7}"/>
              </a:ext>
            </a:extLst>
          </p:cNvPr>
          <p:cNvSpPr>
            <a:spLocks noGrp="1"/>
          </p:cNvSpPr>
          <p:nvPr>
            <p:ph type="ftr" sz="quarter" idx="3"/>
          </p:nvPr>
        </p:nvSpPr>
        <p:spPr>
          <a:xfrm>
            <a:off x="4038600" y="6570345"/>
            <a:ext cx="4114800" cy="28765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387921-A76A-484E-AD78-2277B03E4638}"/>
              </a:ext>
            </a:extLst>
          </p:cNvPr>
          <p:cNvSpPr>
            <a:spLocks noGrp="1"/>
          </p:cNvSpPr>
          <p:nvPr>
            <p:ph type="sldNum" sz="quarter" idx="4"/>
          </p:nvPr>
        </p:nvSpPr>
        <p:spPr>
          <a:xfrm>
            <a:off x="9448800" y="6570345"/>
            <a:ext cx="2743200" cy="287655"/>
          </a:xfrm>
          <a:prstGeom prst="rect">
            <a:avLst/>
          </a:prstGeom>
        </p:spPr>
        <p:txBody>
          <a:bodyPr vert="horz" lIns="91440" tIns="45720" rIns="91440" bIns="45720" rtlCol="0" anchor="ctr"/>
          <a:lstStyle>
            <a:lvl1pPr algn="r">
              <a:defRPr sz="1200">
                <a:solidFill>
                  <a:schemeClr val="tx1">
                    <a:tint val="75000"/>
                  </a:schemeClr>
                </a:solidFill>
              </a:defRPr>
            </a:lvl1pPr>
          </a:lstStyle>
          <a:p>
            <a:fld id="{4F721D84-F6D2-3543-9891-5E083154C075}" type="slidenum">
              <a:rPr lang="en-US" smtClean="0"/>
              <a:t>‹#›</a:t>
            </a:fld>
            <a:endParaRPr lang="en-US"/>
          </a:p>
        </p:txBody>
      </p:sp>
      <p:sp>
        <p:nvSpPr>
          <p:cNvPr id="9" name="Rectangle 21">
            <a:extLst>
              <a:ext uri="{FF2B5EF4-FFF2-40B4-BE49-F238E27FC236}">
                <a16:creationId xmlns:a16="http://schemas.microsoft.com/office/drawing/2014/main" id="{868DFD88-B003-E44B-AAD2-74B283D63530}"/>
              </a:ext>
            </a:extLst>
          </p:cNvPr>
          <p:cNvSpPr>
            <a:spLocks noChangeArrowheads="1"/>
          </p:cNvSpPr>
          <p:nvPr userDrawn="1"/>
        </p:nvSpPr>
        <p:spPr bwMode="auto">
          <a:xfrm>
            <a:off x="7928" y="6565"/>
            <a:ext cx="12184072" cy="838200"/>
          </a:xfrm>
          <a:prstGeom prst="rect">
            <a:avLst/>
          </a:prstGeom>
          <a:gradFill rotWithShape="0">
            <a:gsLst>
              <a:gs pos="0">
                <a:srgbClr val="FFFFFF"/>
              </a:gs>
              <a:gs pos="100000">
                <a:srgbClr val="5B9BD7"/>
              </a:gs>
            </a:gsLst>
            <a:lin ang="10800000"/>
          </a:gra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749"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55AF7071-19A1-8345-BF42-B8B474CB73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45113" y="125287"/>
            <a:ext cx="753665" cy="621076"/>
          </a:xfrm>
          <a:prstGeom prst="rect">
            <a:avLst/>
          </a:prstGeom>
        </p:spPr>
      </p:pic>
      <p:sp>
        <p:nvSpPr>
          <p:cNvPr id="11" name="Rectangle 21">
            <a:extLst>
              <a:ext uri="{FF2B5EF4-FFF2-40B4-BE49-F238E27FC236}">
                <a16:creationId xmlns:a16="http://schemas.microsoft.com/office/drawing/2014/main" id="{223159B2-E72C-A644-965B-8DA33BC1533C}"/>
              </a:ext>
            </a:extLst>
          </p:cNvPr>
          <p:cNvSpPr>
            <a:spLocks noChangeArrowheads="1"/>
          </p:cNvSpPr>
          <p:nvPr userDrawn="1"/>
        </p:nvSpPr>
        <p:spPr bwMode="auto">
          <a:xfrm flipH="1">
            <a:off x="0" y="832733"/>
            <a:ext cx="12179300" cy="87654"/>
          </a:xfrm>
          <a:prstGeom prst="rect">
            <a:avLst/>
          </a:prstGeom>
          <a:gradFill rotWithShape="0">
            <a:gsLst>
              <a:gs pos="100000">
                <a:schemeClr val="bg1"/>
              </a:gs>
              <a:gs pos="67000">
                <a:srgbClr val="5B9BD7"/>
              </a:gs>
            </a:gsLst>
            <a:lin ang="10800000"/>
          </a:gra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749"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2" name="Title Placeholder 1">
            <a:extLst>
              <a:ext uri="{FF2B5EF4-FFF2-40B4-BE49-F238E27FC236}">
                <a16:creationId xmlns:a16="http://schemas.microsoft.com/office/drawing/2014/main" id="{17E77911-C976-A54E-9052-2B3895853195}"/>
              </a:ext>
            </a:extLst>
          </p:cNvPr>
          <p:cNvSpPr>
            <a:spLocks noGrp="1"/>
          </p:cNvSpPr>
          <p:nvPr>
            <p:ph type="title"/>
          </p:nvPr>
        </p:nvSpPr>
        <p:spPr>
          <a:xfrm>
            <a:off x="409074" y="6565"/>
            <a:ext cx="11237495" cy="855809"/>
          </a:xfrm>
          <a:prstGeom prst="rect">
            <a:avLst/>
          </a:prstGeom>
        </p:spPr>
        <p:txBody>
          <a:bodyPr vert="horz" lIns="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14443351"/>
      </p:ext>
    </p:extLst>
  </p:cSld>
  <p:clrMap bg1="lt1" tx1="dk1" bg2="lt2" tx2="dk2" accent1="accent1" accent2="accent2" accent3="accent3" accent4="accent4" accent5="accent5" accent6="accent6" hlink="hlink" folHlink="folHlink"/>
  <p:sldLayoutIdLst>
    <p:sldLayoutId id="2147483659" r:id="rId1"/>
    <p:sldLayoutId id="2147483662" r:id="rId2"/>
    <p:sldLayoutId id="2147483672"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339725" algn="l" defTabSz="914400" rtl="0" eaLnBrk="1" latinLnBrk="0" hangingPunct="1">
        <a:lnSpc>
          <a:spcPct val="90000"/>
        </a:lnSpc>
        <a:spcBef>
          <a:spcPts val="500"/>
        </a:spcBef>
        <a:buFont typeface="Wingdings" pitchFamily="2" charset="2"/>
        <a:buChar char="Ø"/>
        <a:tabLst/>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www.faa.gov/air_traffic/technology/swim/stdds/"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B5731A-E83C-E345-A265-FA8A5C34FCB0}"/>
              </a:ext>
            </a:extLst>
          </p:cNvPr>
          <p:cNvSpPr>
            <a:spLocks noGrp="1"/>
          </p:cNvSpPr>
          <p:nvPr>
            <p:ph type="ctrTitle"/>
          </p:nvPr>
        </p:nvSpPr>
        <p:spPr/>
        <p:txBody>
          <a:bodyPr>
            <a:normAutofit/>
          </a:bodyPr>
          <a:lstStyle/>
          <a:p>
            <a:r>
              <a:rPr lang="en-US" sz="3600" dirty="0">
                <a:latin typeface="Arial" panose="020B0604020202020204" pitchFamily="34" charset="0"/>
                <a:cs typeface="Arial" panose="020B0604020202020204" pitchFamily="34" charset="0"/>
              </a:rPr>
              <a:t>Machine Learning Methods for Advancing Risk Precursor Identification Tools in Commercial Airline Terminal Area Operations</a:t>
            </a:r>
          </a:p>
        </p:txBody>
      </p:sp>
      <p:sp>
        <p:nvSpPr>
          <p:cNvPr id="5" name="Subtitle 4">
            <a:extLst>
              <a:ext uri="{FF2B5EF4-FFF2-40B4-BE49-F238E27FC236}">
                <a16:creationId xmlns:a16="http://schemas.microsoft.com/office/drawing/2014/main" id="{81496C22-7618-BB4A-B915-2EFF269E3685}"/>
              </a:ext>
            </a:extLst>
          </p:cNvPr>
          <p:cNvSpPr>
            <a:spLocks noGrp="1"/>
          </p:cNvSpPr>
          <p:nvPr>
            <p:ph type="subTitle" idx="1"/>
          </p:nvPr>
        </p:nvSpPr>
        <p:spPr>
          <a:xfrm>
            <a:off x="1524000" y="4841558"/>
            <a:ext cx="9144000" cy="1787842"/>
          </a:xfrm>
        </p:spPr>
        <p:txBody>
          <a:bodyPr>
            <a:normAutofit fontScale="92500" lnSpcReduction="20000"/>
          </a:bodyPr>
          <a:lstStyle/>
          <a:p>
            <a:r>
              <a:rPr lang="en-US" b="0" dirty="0">
                <a:latin typeface="Arial" panose="020B0604020202020204" pitchFamily="34" charset="0"/>
                <a:cs typeface="Arial" panose="020B0604020202020204" pitchFamily="34" charset="0"/>
              </a:rPr>
              <a:t>Mr. Fasil Alemante, </a:t>
            </a:r>
            <a:r>
              <a:rPr lang="en-US" b="0" i="1" dirty="0">
                <a:latin typeface="Arial" panose="020B0604020202020204" pitchFamily="34" charset="0"/>
                <a:cs typeface="Arial" panose="020B0604020202020204" pitchFamily="34" charset="0"/>
              </a:rPr>
              <a:t>Booz Allen Hamilton</a:t>
            </a:r>
          </a:p>
          <a:p>
            <a:r>
              <a:rPr lang="en-US" b="0" dirty="0">
                <a:latin typeface="Arial" panose="020B0604020202020204" pitchFamily="34" charset="0"/>
                <a:cs typeface="Arial" panose="020B0604020202020204" pitchFamily="34" charset="0"/>
              </a:rPr>
              <a:t>SWS In-Time Terminal Area Risk Management</a:t>
            </a:r>
          </a:p>
          <a:p>
            <a:pPr>
              <a:spcBef>
                <a:spcPts val="600"/>
              </a:spcBef>
            </a:pPr>
            <a:r>
              <a:rPr lang="en-US" b="0" dirty="0">
                <a:latin typeface="Arial" panose="020B0604020202020204" pitchFamily="34" charset="0"/>
                <a:cs typeface="Arial" panose="020B0604020202020204" pitchFamily="34" charset="0"/>
              </a:rPr>
              <a:t>Technical Challenge: Close-Out</a:t>
            </a:r>
          </a:p>
          <a:p>
            <a:r>
              <a:rPr lang="en-US" b="0" dirty="0">
                <a:latin typeface="Arial" panose="020B0604020202020204" pitchFamily="34" charset="0"/>
                <a:cs typeface="Arial" panose="020B0604020202020204" pitchFamily="34" charset="0"/>
              </a:rPr>
              <a:t>NASA Ames Research Center</a:t>
            </a:r>
          </a:p>
          <a:p>
            <a:r>
              <a:rPr lang="en-US" b="0" dirty="0">
                <a:latin typeface="Arial" panose="020B0604020202020204" pitchFamily="34" charset="0"/>
                <a:cs typeface="Arial" panose="020B0604020202020204" pitchFamily="34" charset="0"/>
              </a:rPr>
              <a:t>July 18, 2023</a:t>
            </a:r>
          </a:p>
        </p:txBody>
      </p:sp>
    </p:spTree>
    <p:extLst>
      <p:ext uri="{BB962C8B-B14F-4D97-AF65-F5344CB8AC3E}">
        <p14:creationId xmlns:p14="http://schemas.microsoft.com/office/powerpoint/2010/main" val="63421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0B101-CEAB-8347-949A-23A6A5DDF70D}"/>
              </a:ext>
            </a:extLst>
          </p:cNvPr>
          <p:cNvSpPr>
            <a:spLocks noGrp="1"/>
          </p:cNvSpPr>
          <p:nvPr>
            <p:ph type="title"/>
          </p:nvPr>
        </p:nvSpPr>
        <p:spPr/>
        <p:txBody>
          <a:bodyPr/>
          <a:lstStyle/>
          <a:p>
            <a:r>
              <a:rPr lang="en-US" dirty="0"/>
              <a:t>SWIM Data Description</a:t>
            </a:r>
          </a:p>
        </p:txBody>
      </p:sp>
      <p:sp>
        <p:nvSpPr>
          <p:cNvPr id="4" name="Slide Number Placeholder 3">
            <a:extLst>
              <a:ext uri="{FF2B5EF4-FFF2-40B4-BE49-F238E27FC236}">
                <a16:creationId xmlns:a16="http://schemas.microsoft.com/office/drawing/2014/main" id="{011C3FCC-D935-3946-885B-8FFF2198A80D}"/>
              </a:ext>
            </a:extLst>
          </p:cNvPr>
          <p:cNvSpPr>
            <a:spLocks noGrp="1"/>
          </p:cNvSpPr>
          <p:nvPr>
            <p:ph type="sldNum" sz="quarter" idx="12"/>
          </p:nvPr>
        </p:nvSpPr>
        <p:spPr/>
        <p:txBody>
          <a:bodyPr/>
          <a:lstStyle/>
          <a:p>
            <a:fld id="{4F721D84-F6D2-3543-9891-5E083154C075}" type="slidenum">
              <a:rPr lang="en-US" smtClean="0"/>
              <a:t>10</a:t>
            </a:fld>
            <a:endParaRPr lang="en-US"/>
          </a:p>
        </p:txBody>
      </p:sp>
    </p:spTree>
    <p:extLst>
      <p:ext uri="{BB962C8B-B14F-4D97-AF65-F5344CB8AC3E}">
        <p14:creationId xmlns:p14="http://schemas.microsoft.com/office/powerpoint/2010/main" val="94087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normAutofit/>
          </a:bodyPr>
          <a:lstStyle/>
          <a:p>
            <a:r>
              <a:rPr lang="en-US" sz="3600" dirty="0"/>
              <a:t>System Wide Information Management (SWIM)</a:t>
            </a:r>
          </a:p>
        </p:txBody>
      </p:sp>
      <p:sp>
        <p:nvSpPr>
          <p:cNvPr id="6" name="Content Placeholder 5">
            <a:extLst>
              <a:ext uri="{FF2B5EF4-FFF2-40B4-BE49-F238E27FC236}">
                <a16:creationId xmlns:a16="http://schemas.microsoft.com/office/drawing/2014/main" id="{3BFEBD22-9329-B345-8AFA-CB8FCB9FC0D5}"/>
              </a:ext>
            </a:extLst>
          </p:cNvPr>
          <p:cNvSpPr>
            <a:spLocks noGrp="1"/>
          </p:cNvSpPr>
          <p:nvPr>
            <p:ph idx="1"/>
          </p:nvPr>
        </p:nvSpPr>
        <p:spPr/>
        <p:txBody>
          <a:bodyPr/>
          <a:lstStyle/>
          <a:p>
            <a:r>
              <a:rPr lang="en-US" b="0" dirty="0"/>
              <a:t>SWIM is a Federal Aviation Administration (FAA) information-sharing platform designed to increase the sharing of data through the SWIM Cloud Distribution Service (SCDS) which contains key data sources, such as the SWIM Terminal Data Distribution System (STDDS) data outlet</a:t>
            </a:r>
          </a:p>
          <a:p>
            <a:r>
              <a:rPr lang="en-US" b="0" dirty="0"/>
              <a:t>SWIM makes data available from over 200 airports, and over 400 individual systems</a:t>
            </a:r>
          </a:p>
          <a:p>
            <a:endParaRPr lang="en-US" b="0" dirty="0"/>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11</a:t>
            </a:fld>
            <a:endParaRPr lang="en-US"/>
          </a:p>
        </p:txBody>
      </p:sp>
      <p:pic>
        <p:nvPicPr>
          <p:cNvPr id="7" name="Picture 6">
            <a:extLst>
              <a:ext uri="{FF2B5EF4-FFF2-40B4-BE49-F238E27FC236}">
                <a16:creationId xmlns:a16="http://schemas.microsoft.com/office/drawing/2014/main" id="{0732DF90-B7AB-C1CD-15AA-8DB1CD59AE8B}"/>
              </a:ext>
            </a:extLst>
          </p:cNvPr>
          <p:cNvPicPr>
            <a:picLocks noChangeAspect="1"/>
          </p:cNvPicPr>
          <p:nvPr/>
        </p:nvPicPr>
        <p:blipFill>
          <a:blip r:embed="rId2"/>
          <a:stretch>
            <a:fillRect/>
          </a:stretch>
        </p:blipFill>
        <p:spPr>
          <a:xfrm>
            <a:off x="2053239" y="4338166"/>
            <a:ext cx="2183551" cy="2021205"/>
          </a:xfrm>
          <a:prstGeom prst="rect">
            <a:avLst/>
          </a:prstGeom>
        </p:spPr>
      </p:pic>
      <p:pic>
        <p:nvPicPr>
          <p:cNvPr id="9" name="Picture 8">
            <a:extLst>
              <a:ext uri="{FF2B5EF4-FFF2-40B4-BE49-F238E27FC236}">
                <a16:creationId xmlns:a16="http://schemas.microsoft.com/office/drawing/2014/main" id="{CCDC153D-BA98-B9DB-1592-0DEA1A2A7A6F}"/>
              </a:ext>
            </a:extLst>
          </p:cNvPr>
          <p:cNvPicPr>
            <a:picLocks noChangeAspect="1"/>
          </p:cNvPicPr>
          <p:nvPr/>
        </p:nvPicPr>
        <p:blipFill>
          <a:blip r:embed="rId3"/>
          <a:stretch>
            <a:fillRect/>
          </a:stretch>
        </p:blipFill>
        <p:spPr>
          <a:xfrm>
            <a:off x="4975814" y="4338166"/>
            <a:ext cx="2240371" cy="2004970"/>
          </a:xfrm>
          <a:prstGeom prst="rect">
            <a:avLst/>
          </a:prstGeom>
        </p:spPr>
      </p:pic>
      <p:sp>
        <p:nvSpPr>
          <p:cNvPr id="10" name="TextBox 9">
            <a:extLst>
              <a:ext uri="{FF2B5EF4-FFF2-40B4-BE49-F238E27FC236}">
                <a16:creationId xmlns:a16="http://schemas.microsoft.com/office/drawing/2014/main" id="{D41E595D-56F2-1402-67EF-F0EA32989A4D}"/>
              </a:ext>
            </a:extLst>
          </p:cNvPr>
          <p:cNvSpPr txBox="1"/>
          <p:nvPr/>
        </p:nvSpPr>
        <p:spPr>
          <a:xfrm>
            <a:off x="1897950" y="6460256"/>
            <a:ext cx="3631122" cy="253916"/>
          </a:xfrm>
          <a:prstGeom prst="rect">
            <a:avLst/>
          </a:prstGeom>
          <a:noFill/>
        </p:spPr>
        <p:txBody>
          <a:bodyPr wrap="none" rtlCol="0">
            <a:spAutoFit/>
          </a:bodyPr>
          <a:lstStyle/>
          <a:p>
            <a:r>
              <a:rPr lang="en-US" sz="1050" dirty="0"/>
              <a:t>Credit: FAA - https://www.faa.gov/air_traffic/technology/swim </a:t>
            </a:r>
          </a:p>
        </p:txBody>
      </p:sp>
      <p:pic>
        <p:nvPicPr>
          <p:cNvPr id="12" name="Picture 11">
            <a:extLst>
              <a:ext uri="{FF2B5EF4-FFF2-40B4-BE49-F238E27FC236}">
                <a16:creationId xmlns:a16="http://schemas.microsoft.com/office/drawing/2014/main" id="{7B2D0EA0-3197-CDBA-B5A8-1BA9A7281D38}"/>
              </a:ext>
            </a:extLst>
          </p:cNvPr>
          <p:cNvPicPr>
            <a:picLocks noChangeAspect="1"/>
          </p:cNvPicPr>
          <p:nvPr/>
        </p:nvPicPr>
        <p:blipFill>
          <a:blip r:embed="rId4"/>
          <a:stretch>
            <a:fillRect/>
          </a:stretch>
        </p:blipFill>
        <p:spPr>
          <a:xfrm>
            <a:off x="7971444" y="4330048"/>
            <a:ext cx="2167317" cy="2037440"/>
          </a:xfrm>
          <a:prstGeom prst="rect">
            <a:avLst/>
          </a:prstGeom>
        </p:spPr>
      </p:pic>
    </p:spTree>
    <p:extLst>
      <p:ext uri="{BB962C8B-B14F-4D97-AF65-F5344CB8AC3E}">
        <p14:creationId xmlns:p14="http://schemas.microsoft.com/office/powerpoint/2010/main" val="113507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D475D3-EA57-6A41-B4D3-47AE552B0299}"/>
              </a:ext>
            </a:extLst>
          </p:cNvPr>
          <p:cNvSpPr>
            <a:spLocks noGrp="1"/>
          </p:cNvSpPr>
          <p:nvPr>
            <p:ph type="title"/>
          </p:nvPr>
        </p:nvSpPr>
        <p:spPr>
          <a:xfrm>
            <a:off x="259401" y="0"/>
            <a:ext cx="11237495" cy="855809"/>
          </a:xfrm>
        </p:spPr>
        <p:txBody>
          <a:bodyPr>
            <a:normAutofit/>
          </a:bodyPr>
          <a:lstStyle/>
          <a:p>
            <a:r>
              <a:rPr lang="en-US" sz="3600" dirty="0"/>
              <a:t>System Wide Information Management (SWIM)</a:t>
            </a:r>
          </a:p>
        </p:txBody>
      </p:sp>
      <p:sp>
        <p:nvSpPr>
          <p:cNvPr id="6" name="Content Placeholder 5">
            <a:extLst>
              <a:ext uri="{FF2B5EF4-FFF2-40B4-BE49-F238E27FC236}">
                <a16:creationId xmlns:a16="http://schemas.microsoft.com/office/drawing/2014/main" id="{25EE7377-CDA0-594E-8DA9-8224D81E3B81}"/>
              </a:ext>
            </a:extLst>
          </p:cNvPr>
          <p:cNvSpPr>
            <a:spLocks noGrp="1"/>
          </p:cNvSpPr>
          <p:nvPr>
            <p:ph idx="1"/>
          </p:nvPr>
        </p:nvSpPr>
        <p:spPr>
          <a:xfrm>
            <a:off x="259401" y="1118937"/>
            <a:ext cx="5181279" cy="5154282"/>
          </a:xfrm>
        </p:spPr>
        <p:txBody>
          <a:bodyPr>
            <a:normAutofit lnSpcReduction="10000"/>
          </a:bodyPr>
          <a:lstStyle/>
          <a:p>
            <a:r>
              <a:rPr lang="en-US" dirty="0"/>
              <a:t>STDDS interfaces with six FAA airport and terminal systems, and publishes data from them through the following services:</a:t>
            </a:r>
          </a:p>
          <a:p>
            <a:pPr lvl="1"/>
            <a:r>
              <a:rPr lang="en-US" dirty="0"/>
              <a:t>SMES – Surface Movement Event Service</a:t>
            </a:r>
          </a:p>
          <a:p>
            <a:pPr lvl="1"/>
            <a:r>
              <a:rPr lang="en-US" dirty="0"/>
              <a:t>ADPS – Airport Data Service</a:t>
            </a:r>
          </a:p>
          <a:p>
            <a:pPr lvl="1"/>
            <a:r>
              <a:rPr lang="en-US" dirty="0"/>
              <a:t>TDES – Tower Departure Event Service</a:t>
            </a:r>
          </a:p>
          <a:p>
            <a:pPr lvl="1"/>
            <a:r>
              <a:rPr lang="en-US" dirty="0"/>
              <a:t>TAIS – Terminal Automation Information Service</a:t>
            </a:r>
          </a:p>
          <a:p>
            <a:pPr lvl="1"/>
            <a:r>
              <a:rPr lang="en-US" dirty="0"/>
              <a:t>ISMC – Infrastructure, System Monitor and Control Service</a:t>
            </a:r>
          </a:p>
          <a:p>
            <a:endParaRPr lang="en-US" dirty="0"/>
          </a:p>
        </p:txBody>
      </p:sp>
      <p:sp>
        <p:nvSpPr>
          <p:cNvPr id="4" name="Slide Number Placeholder 3">
            <a:extLst>
              <a:ext uri="{FF2B5EF4-FFF2-40B4-BE49-F238E27FC236}">
                <a16:creationId xmlns:a16="http://schemas.microsoft.com/office/drawing/2014/main" id="{EA5BA595-B434-1C4E-846E-FFD3A4759B92}"/>
              </a:ext>
            </a:extLst>
          </p:cNvPr>
          <p:cNvSpPr>
            <a:spLocks noGrp="1"/>
          </p:cNvSpPr>
          <p:nvPr>
            <p:ph type="sldNum" sz="quarter" idx="12"/>
          </p:nvPr>
        </p:nvSpPr>
        <p:spPr/>
        <p:txBody>
          <a:bodyPr/>
          <a:lstStyle/>
          <a:p>
            <a:fld id="{4F721D84-F6D2-3543-9891-5E083154C075}" type="slidenum">
              <a:rPr lang="en-US" smtClean="0"/>
              <a:t>12</a:t>
            </a:fld>
            <a:endParaRPr lang="en-US"/>
          </a:p>
        </p:txBody>
      </p:sp>
      <p:pic>
        <p:nvPicPr>
          <p:cNvPr id="2" name="Picture 1" descr="Diagram, schematic&#10;&#10;Description automatically generated">
            <a:extLst>
              <a:ext uri="{FF2B5EF4-FFF2-40B4-BE49-F238E27FC236}">
                <a16:creationId xmlns:a16="http://schemas.microsoft.com/office/drawing/2014/main" id="{B4B4CCE6-0B6D-DAFC-8E6E-0424F2768A10}"/>
              </a:ext>
            </a:extLst>
          </p:cNvPr>
          <p:cNvPicPr>
            <a:picLocks noChangeAspect="1"/>
          </p:cNvPicPr>
          <p:nvPr/>
        </p:nvPicPr>
        <p:blipFill>
          <a:blip r:embed="rId2"/>
          <a:stretch>
            <a:fillRect/>
          </a:stretch>
        </p:blipFill>
        <p:spPr>
          <a:xfrm>
            <a:off x="5334304" y="1073217"/>
            <a:ext cx="6683960" cy="4778272"/>
          </a:xfrm>
          <a:prstGeom prst="rect">
            <a:avLst/>
          </a:prstGeom>
        </p:spPr>
      </p:pic>
      <p:sp>
        <p:nvSpPr>
          <p:cNvPr id="8" name="TextBox 7">
            <a:extLst>
              <a:ext uri="{FF2B5EF4-FFF2-40B4-BE49-F238E27FC236}">
                <a16:creationId xmlns:a16="http://schemas.microsoft.com/office/drawing/2014/main" id="{B902ED87-E7BA-DEF7-5978-BD84611D1DB2}"/>
              </a:ext>
            </a:extLst>
          </p:cNvPr>
          <p:cNvSpPr txBox="1"/>
          <p:nvPr/>
        </p:nvSpPr>
        <p:spPr>
          <a:xfrm>
            <a:off x="6981526" y="5924014"/>
            <a:ext cx="3736987" cy="646331"/>
          </a:xfrm>
          <a:prstGeom prst="rect">
            <a:avLst/>
          </a:prstGeom>
          <a:noFill/>
        </p:spPr>
        <p:txBody>
          <a:bodyPr wrap="square" rtlCol="0">
            <a:spAutoFit/>
          </a:bodyPr>
          <a:lstStyle/>
          <a:p>
            <a:r>
              <a:rPr lang="en-US" sz="1200" dirty="0">
                <a:cs typeface="Calibri"/>
              </a:rPr>
              <a:t>Source &amp; description of data in STDDS is available at </a:t>
            </a:r>
            <a:r>
              <a:rPr lang="en-US" sz="1200" dirty="0">
                <a:cs typeface="Calibri"/>
                <a:hlinkClick r:id="rId3"/>
              </a:rPr>
              <a:t>https://www.faa.gov/air_traffic/technology/swim/stdds/</a:t>
            </a:r>
            <a:endParaRPr lang="en-US" sz="1200" dirty="0">
              <a:cs typeface="Calibri"/>
            </a:endParaRPr>
          </a:p>
          <a:p>
            <a:endParaRPr lang="en-US" sz="1200" dirty="0"/>
          </a:p>
        </p:txBody>
      </p:sp>
    </p:spTree>
    <p:extLst>
      <p:ext uri="{BB962C8B-B14F-4D97-AF65-F5344CB8AC3E}">
        <p14:creationId xmlns:p14="http://schemas.microsoft.com/office/powerpoint/2010/main" val="306085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D475D3-EA57-6A41-B4D3-47AE552B0299}"/>
              </a:ext>
            </a:extLst>
          </p:cNvPr>
          <p:cNvSpPr>
            <a:spLocks noGrp="1"/>
          </p:cNvSpPr>
          <p:nvPr>
            <p:ph type="title"/>
          </p:nvPr>
        </p:nvSpPr>
        <p:spPr/>
        <p:txBody>
          <a:bodyPr/>
          <a:lstStyle/>
          <a:p>
            <a:r>
              <a:rPr lang="en-US" dirty="0"/>
              <a:t>Characterizing SWIM Data</a:t>
            </a:r>
          </a:p>
        </p:txBody>
      </p:sp>
      <p:sp>
        <p:nvSpPr>
          <p:cNvPr id="6" name="Content Placeholder 5">
            <a:extLst>
              <a:ext uri="{FF2B5EF4-FFF2-40B4-BE49-F238E27FC236}">
                <a16:creationId xmlns:a16="http://schemas.microsoft.com/office/drawing/2014/main" id="{25EE7377-CDA0-594E-8DA9-8224D81E3B81}"/>
              </a:ext>
            </a:extLst>
          </p:cNvPr>
          <p:cNvSpPr>
            <a:spLocks noGrp="1"/>
          </p:cNvSpPr>
          <p:nvPr>
            <p:ph idx="1"/>
          </p:nvPr>
        </p:nvSpPr>
        <p:spPr/>
        <p:txBody>
          <a:bodyPr>
            <a:normAutofit fontScale="92500" lnSpcReduction="10000"/>
          </a:bodyPr>
          <a:lstStyle/>
          <a:p>
            <a:r>
              <a:rPr lang="en-US" dirty="0"/>
              <a:t>Data Retrieval </a:t>
            </a:r>
          </a:p>
          <a:p>
            <a:pPr lvl="1"/>
            <a:r>
              <a:rPr lang="en-US" dirty="0"/>
              <a:t>The SWIM data originates from STDDS</a:t>
            </a:r>
          </a:p>
          <a:p>
            <a:pPr lvl="1"/>
            <a:r>
              <a:rPr lang="en-US" dirty="0"/>
              <a:t>The data is obtained from STDDS, stored, and run through a Java parser which converts the data from a JSON (hierarchical) to CSV (flat) format</a:t>
            </a:r>
          </a:p>
          <a:p>
            <a:r>
              <a:rPr lang="en-US" dirty="0"/>
              <a:t>In order to use the SWIM data, a few transformations are necessary:</a:t>
            </a:r>
          </a:p>
          <a:p>
            <a:pPr lvl="1"/>
            <a:r>
              <a:rPr lang="en-US" dirty="0"/>
              <a:t>Resolution for velocity is rounded to the nearest 100 ft/s. Because of this it is necessary to smooth the velocity by averaging the past two time-steps’ velocities (𝑣</a:t>
            </a:r>
            <a:r>
              <a:rPr lang="en-US" baseline="-25000" dirty="0"/>
              <a:t>𝑡−1</a:t>
            </a:r>
            <a:r>
              <a:rPr lang="en-US" dirty="0"/>
              <a:t> + 𝑣</a:t>
            </a:r>
            <a:r>
              <a:rPr lang="en-US" baseline="-25000" dirty="0"/>
              <a:t>𝑡−2</a:t>
            </a:r>
            <a:r>
              <a:rPr lang="en-US" dirty="0"/>
              <a:t>). Otherwise, there will be a very high number of unstable approaches.</a:t>
            </a:r>
          </a:p>
          <a:p>
            <a:pPr lvl="1"/>
            <a:r>
              <a:rPr lang="en-US" dirty="0"/>
              <a:t>Velocity is provided as ft/s, so a simple conversion to ft/min is required</a:t>
            </a:r>
          </a:p>
          <a:p>
            <a:pPr lvl="1"/>
            <a:r>
              <a:rPr lang="en-US" dirty="0"/>
              <a:t>SWIM provides altitude data in a fashion similar to GPS (i.e., feet above mean sea level (MSL)). Thus, to determine altitude above ground level (AGL), it is necessary to know subtract the runway’s MSL elevation from SWIM’s altitude.</a:t>
            </a:r>
          </a:p>
          <a:p>
            <a:pPr lvl="1"/>
            <a:r>
              <a:rPr lang="en-US" dirty="0"/>
              <a:t>SWIM’s aggregation of data from many systems offers access to a wide range of data and features that can provide a highly dimensional record of flight instances to be evaluated for predictive value. </a:t>
            </a:r>
          </a:p>
          <a:p>
            <a:pPr marL="0" indent="0">
              <a:buNone/>
            </a:pPr>
            <a:endParaRPr lang="en-US" dirty="0"/>
          </a:p>
        </p:txBody>
      </p:sp>
      <p:sp>
        <p:nvSpPr>
          <p:cNvPr id="4" name="Slide Number Placeholder 3">
            <a:extLst>
              <a:ext uri="{FF2B5EF4-FFF2-40B4-BE49-F238E27FC236}">
                <a16:creationId xmlns:a16="http://schemas.microsoft.com/office/drawing/2014/main" id="{EA5BA595-B434-1C4E-846E-FFD3A4759B92}"/>
              </a:ext>
            </a:extLst>
          </p:cNvPr>
          <p:cNvSpPr>
            <a:spLocks noGrp="1"/>
          </p:cNvSpPr>
          <p:nvPr>
            <p:ph type="sldNum" sz="quarter" idx="12"/>
          </p:nvPr>
        </p:nvSpPr>
        <p:spPr/>
        <p:txBody>
          <a:bodyPr/>
          <a:lstStyle/>
          <a:p>
            <a:fld id="{4F721D84-F6D2-3543-9891-5E083154C075}" type="slidenum">
              <a:rPr lang="en-US" smtClean="0"/>
              <a:t>13</a:t>
            </a:fld>
            <a:endParaRPr lang="en-US"/>
          </a:p>
        </p:txBody>
      </p:sp>
    </p:spTree>
    <p:extLst>
      <p:ext uri="{BB962C8B-B14F-4D97-AF65-F5344CB8AC3E}">
        <p14:creationId xmlns:p14="http://schemas.microsoft.com/office/powerpoint/2010/main" val="15729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D475D3-EA57-6A41-B4D3-47AE552B0299}"/>
              </a:ext>
            </a:extLst>
          </p:cNvPr>
          <p:cNvSpPr>
            <a:spLocks noGrp="1"/>
          </p:cNvSpPr>
          <p:nvPr>
            <p:ph type="title"/>
          </p:nvPr>
        </p:nvSpPr>
        <p:spPr/>
        <p:txBody>
          <a:bodyPr>
            <a:normAutofit/>
          </a:bodyPr>
          <a:lstStyle/>
          <a:p>
            <a:r>
              <a:rPr lang="en-US" sz="3600" dirty="0"/>
              <a:t>Characterizing a Day at Dallas-fort Worth (DFW)</a:t>
            </a:r>
          </a:p>
        </p:txBody>
      </p:sp>
      <p:sp>
        <p:nvSpPr>
          <p:cNvPr id="6" name="Content Placeholder 5">
            <a:extLst>
              <a:ext uri="{FF2B5EF4-FFF2-40B4-BE49-F238E27FC236}">
                <a16:creationId xmlns:a16="http://schemas.microsoft.com/office/drawing/2014/main" id="{25EE7377-CDA0-594E-8DA9-8224D81E3B81}"/>
              </a:ext>
            </a:extLst>
          </p:cNvPr>
          <p:cNvSpPr>
            <a:spLocks noGrp="1"/>
          </p:cNvSpPr>
          <p:nvPr>
            <p:ph idx="1"/>
          </p:nvPr>
        </p:nvSpPr>
        <p:spPr>
          <a:xfrm>
            <a:off x="433137" y="1118937"/>
            <a:ext cx="7458135" cy="5154282"/>
          </a:xfrm>
        </p:spPr>
        <p:txBody>
          <a:bodyPr>
            <a:normAutofit/>
          </a:bodyPr>
          <a:lstStyle/>
          <a:p>
            <a:r>
              <a:rPr lang="en-US" sz="2000" b="0" dirty="0"/>
              <a:t>Data for the demonstration is a full day from the DFW runways on July 17, 2019, starting at 7 AM local time (Central Daylight Time: -5 from GMT) and ending at about 10:30 PM</a:t>
            </a:r>
          </a:p>
          <a:p>
            <a:r>
              <a:rPr lang="en-US" sz="2000" b="0" dirty="0"/>
              <a:t>Weather: 15-20 mph winds, clear sky, low of 79°F at 9 AM to high of 94°F at 3 PM</a:t>
            </a:r>
          </a:p>
          <a:p>
            <a:r>
              <a:rPr lang="en-US" sz="2000" b="0" dirty="0"/>
              <a:t>A total of 968 flights landed on the runways</a:t>
            </a:r>
          </a:p>
          <a:p>
            <a:r>
              <a:rPr lang="en-US" sz="2000" b="0" dirty="0"/>
              <a:t>Average of 46 flights landing per hour with a peak between 5 to 6 pm with over 80 aircraft landing in that hour</a:t>
            </a:r>
          </a:p>
          <a:p>
            <a:pPr marL="0" indent="0">
              <a:buNone/>
            </a:pPr>
            <a:endParaRPr lang="en-US" sz="2000" b="0" dirty="0"/>
          </a:p>
        </p:txBody>
      </p:sp>
      <p:sp>
        <p:nvSpPr>
          <p:cNvPr id="4" name="Slide Number Placeholder 3">
            <a:extLst>
              <a:ext uri="{FF2B5EF4-FFF2-40B4-BE49-F238E27FC236}">
                <a16:creationId xmlns:a16="http://schemas.microsoft.com/office/drawing/2014/main" id="{EA5BA595-B434-1C4E-846E-FFD3A4759B92}"/>
              </a:ext>
            </a:extLst>
          </p:cNvPr>
          <p:cNvSpPr>
            <a:spLocks noGrp="1"/>
          </p:cNvSpPr>
          <p:nvPr>
            <p:ph type="sldNum" sz="quarter" idx="12"/>
          </p:nvPr>
        </p:nvSpPr>
        <p:spPr/>
        <p:txBody>
          <a:bodyPr/>
          <a:lstStyle/>
          <a:p>
            <a:fld id="{4F721D84-F6D2-3543-9891-5E083154C075}" type="slidenum">
              <a:rPr lang="en-US" smtClean="0"/>
              <a:t>14</a:t>
            </a:fld>
            <a:endParaRPr lang="en-US" dirty="0"/>
          </a:p>
        </p:txBody>
      </p:sp>
      <p:sp>
        <p:nvSpPr>
          <p:cNvPr id="2" name="TextBox 1">
            <a:extLst>
              <a:ext uri="{FF2B5EF4-FFF2-40B4-BE49-F238E27FC236}">
                <a16:creationId xmlns:a16="http://schemas.microsoft.com/office/drawing/2014/main" id="{0EDC9500-B716-4FD0-B3A6-71E959693824}"/>
              </a:ext>
            </a:extLst>
          </p:cNvPr>
          <p:cNvSpPr txBox="1"/>
          <p:nvPr/>
        </p:nvSpPr>
        <p:spPr>
          <a:xfrm>
            <a:off x="3736471" y="6440379"/>
            <a:ext cx="758952" cy="276999"/>
          </a:xfrm>
          <a:prstGeom prst="rect">
            <a:avLst/>
          </a:prstGeom>
          <a:noFill/>
        </p:spPr>
        <p:txBody>
          <a:bodyPr wrap="square" rtlCol="0">
            <a:spAutoFit/>
          </a:bodyPr>
          <a:lstStyle/>
          <a:p>
            <a:r>
              <a:rPr lang="en-US" sz="1200" dirty="0"/>
              <a:t>Hour</a:t>
            </a:r>
          </a:p>
        </p:txBody>
      </p:sp>
      <p:sp>
        <p:nvSpPr>
          <p:cNvPr id="3" name="TextBox 2">
            <a:extLst>
              <a:ext uri="{FF2B5EF4-FFF2-40B4-BE49-F238E27FC236}">
                <a16:creationId xmlns:a16="http://schemas.microsoft.com/office/drawing/2014/main" id="{C6132690-715B-284E-6B27-933D09529D2B}"/>
              </a:ext>
            </a:extLst>
          </p:cNvPr>
          <p:cNvSpPr txBox="1"/>
          <p:nvPr/>
        </p:nvSpPr>
        <p:spPr>
          <a:xfrm rot="16200000">
            <a:off x="1535410" y="5295929"/>
            <a:ext cx="1474758" cy="276999"/>
          </a:xfrm>
          <a:prstGeom prst="rect">
            <a:avLst/>
          </a:prstGeom>
          <a:noFill/>
        </p:spPr>
        <p:txBody>
          <a:bodyPr wrap="square" rtlCol="0">
            <a:spAutoFit/>
          </a:bodyPr>
          <a:lstStyle/>
          <a:p>
            <a:r>
              <a:rPr lang="en-US" sz="1200"/>
              <a:t>No. of flights landed</a:t>
            </a:r>
          </a:p>
        </p:txBody>
      </p:sp>
      <p:pic>
        <p:nvPicPr>
          <p:cNvPr id="7" name="Picture 12" descr="Chart, histogram&#10;&#10;Description automatically generated">
            <a:extLst>
              <a:ext uri="{FF2B5EF4-FFF2-40B4-BE49-F238E27FC236}">
                <a16:creationId xmlns:a16="http://schemas.microsoft.com/office/drawing/2014/main" id="{FD08CF8C-0E5F-1C70-3C4E-3F2FCC026BF7}"/>
              </a:ext>
            </a:extLst>
          </p:cNvPr>
          <p:cNvPicPr>
            <a:picLocks noChangeAspect="1"/>
          </p:cNvPicPr>
          <p:nvPr/>
        </p:nvPicPr>
        <p:blipFill>
          <a:blip r:embed="rId2"/>
          <a:stretch>
            <a:fillRect/>
          </a:stretch>
        </p:blipFill>
        <p:spPr>
          <a:xfrm>
            <a:off x="2443558" y="4256126"/>
            <a:ext cx="3344778" cy="2255900"/>
          </a:xfrm>
          <a:prstGeom prst="rect">
            <a:avLst/>
          </a:prstGeom>
        </p:spPr>
      </p:pic>
      <p:sp>
        <p:nvSpPr>
          <p:cNvPr id="8" name="TextBox 7">
            <a:extLst>
              <a:ext uri="{FF2B5EF4-FFF2-40B4-BE49-F238E27FC236}">
                <a16:creationId xmlns:a16="http://schemas.microsoft.com/office/drawing/2014/main" id="{89E84362-9BA5-3E2B-0CF6-5352B5862DF6}"/>
              </a:ext>
            </a:extLst>
          </p:cNvPr>
          <p:cNvSpPr txBox="1"/>
          <p:nvPr/>
        </p:nvSpPr>
        <p:spPr>
          <a:xfrm>
            <a:off x="8135456" y="6171808"/>
            <a:ext cx="3532472" cy="646331"/>
          </a:xfrm>
          <a:prstGeom prst="rect">
            <a:avLst/>
          </a:prstGeom>
          <a:noFill/>
        </p:spPr>
        <p:txBody>
          <a:bodyPr wrap="square" lIns="91440" tIns="45720" rIns="91440" bIns="45720" rtlCol="0" anchor="t">
            <a:spAutoFit/>
          </a:bodyPr>
          <a:lstStyle/>
          <a:p>
            <a:pPr algn="ctr"/>
            <a:r>
              <a:rPr lang="en-US" sz="1200" b="1" dirty="0"/>
              <a:t>FAA DFW Airport Diagram</a:t>
            </a:r>
          </a:p>
          <a:p>
            <a:pPr algn="ctr"/>
            <a:r>
              <a:rPr lang="en-US" sz="1200" dirty="0">
                <a:ea typeface="+mn-lt"/>
                <a:cs typeface="+mn-lt"/>
              </a:rPr>
              <a:t>https://aeronav.faa.gov/d-tpp/2306/06039ad.pdf#nameddest=(DFW) </a:t>
            </a:r>
            <a:endParaRPr lang="en-US" sz="1200" dirty="0"/>
          </a:p>
        </p:txBody>
      </p:sp>
      <p:pic>
        <p:nvPicPr>
          <p:cNvPr id="13" name="Picture 12">
            <a:extLst>
              <a:ext uri="{FF2B5EF4-FFF2-40B4-BE49-F238E27FC236}">
                <a16:creationId xmlns:a16="http://schemas.microsoft.com/office/drawing/2014/main" id="{5B0AC4DC-2D4C-7FE5-9F14-A4D6E7880C98}"/>
              </a:ext>
            </a:extLst>
          </p:cNvPr>
          <p:cNvPicPr>
            <a:picLocks noChangeAspect="1"/>
          </p:cNvPicPr>
          <p:nvPr/>
        </p:nvPicPr>
        <p:blipFill rotWithShape="1">
          <a:blip r:embed="rId3"/>
          <a:srcRect t="1834"/>
          <a:stretch/>
        </p:blipFill>
        <p:spPr>
          <a:xfrm>
            <a:off x="8135457" y="1017526"/>
            <a:ext cx="3532471" cy="5154282"/>
          </a:xfrm>
          <a:prstGeom prst="rect">
            <a:avLst/>
          </a:prstGeom>
          <a:ln>
            <a:solidFill>
              <a:schemeClr val="tx1"/>
            </a:solidFill>
          </a:ln>
        </p:spPr>
      </p:pic>
    </p:spTree>
    <p:extLst>
      <p:ext uri="{BB962C8B-B14F-4D97-AF65-F5344CB8AC3E}">
        <p14:creationId xmlns:p14="http://schemas.microsoft.com/office/powerpoint/2010/main" val="65295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0B101-CEAB-8347-949A-23A6A5DDF70D}"/>
              </a:ext>
            </a:extLst>
          </p:cNvPr>
          <p:cNvSpPr>
            <a:spLocks noGrp="1"/>
          </p:cNvSpPr>
          <p:nvPr>
            <p:ph type="title"/>
          </p:nvPr>
        </p:nvSpPr>
        <p:spPr/>
        <p:txBody>
          <a:bodyPr/>
          <a:lstStyle/>
          <a:p>
            <a:r>
              <a:rPr lang="en-US" dirty="0"/>
              <a:t>Models</a:t>
            </a:r>
          </a:p>
        </p:txBody>
      </p:sp>
      <p:sp>
        <p:nvSpPr>
          <p:cNvPr id="4" name="Slide Number Placeholder 3">
            <a:extLst>
              <a:ext uri="{FF2B5EF4-FFF2-40B4-BE49-F238E27FC236}">
                <a16:creationId xmlns:a16="http://schemas.microsoft.com/office/drawing/2014/main" id="{011C3FCC-D935-3946-885B-8FFF2198A80D}"/>
              </a:ext>
            </a:extLst>
          </p:cNvPr>
          <p:cNvSpPr>
            <a:spLocks noGrp="1"/>
          </p:cNvSpPr>
          <p:nvPr>
            <p:ph type="sldNum" sz="quarter" idx="12"/>
          </p:nvPr>
        </p:nvSpPr>
        <p:spPr/>
        <p:txBody>
          <a:bodyPr/>
          <a:lstStyle/>
          <a:p>
            <a:fld id="{4F721D84-F6D2-3543-9891-5E083154C075}" type="slidenum">
              <a:rPr lang="en-US" smtClean="0"/>
              <a:t>15</a:t>
            </a:fld>
            <a:endParaRPr lang="en-US"/>
          </a:p>
        </p:txBody>
      </p:sp>
    </p:spTree>
    <p:extLst>
      <p:ext uri="{BB962C8B-B14F-4D97-AF65-F5344CB8AC3E}">
        <p14:creationId xmlns:p14="http://schemas.microsoft.com/office/powerpoint/2010/main" val="30745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D475D3-EA57-6A41-B4D3-47AE552B0299}"/>
              </a:ext>
            </a:extLst>
          </p:cNvPr>
          <p:cNvSpPr>
            <a:spLocks noGrp="1"/>
          </p:cNvSpPr>
          <p:nvPr>
            <p:ph type="title"/>
          </p:nvPr>
        </p:nvSpPr>
        <p:spPr/>
        <p:txBody>
          <a:bodyPr/>
          <a:lstStyle/>
          <a:p>
            <a:r>
              <a:rPr lang="en-US" dirty="0"/>
              <a:t>Time Series Based Analysis</a:t>
            </a:r>
          </a:p>
        </p:txBody>
      </p:sp>
      <p:sp>
        <p:nvSpPr>
          <p:cNvPr id="6" name="Content Placeholder 5">
            <a:extLst>
              <a:ext uri="{FF2B5EF4-FFF2-40B4-BE49-F238E27FC236}">
                <a16:creationId xmlns:a16="http://schemas.microsoft.com/office/drawing/2014/main" id="{25EE7377-CDA0-594E-8DA9-8224D81E3B81}"/>
              </a:ext>
            </a:extLst>
          </p:cNvPr>
          <p:cNvSpPr>
            <a:spLocks noGrp="1"/>
          </p:cNvSpPr>
          <p:nvPr>
            <p:ph idx="1"/>
          </p:nvPr>
        </p:nvSpPr>
        <p:spPr>
          <a:xfrm>
            <a:off x="433137" y="1118937"/>
            <a:ext cx="7467279" cy="5154282"/>
          </a:xfrm>
        </p:spPr>
        <p:txBody>
          <a:bodyPr>
            <a:normAutofit fontScale="92500" lnSpcReduction="20000"/>
          </a:bodyPr>
          <a:lstStyle/>
          <a:p>
            <a:pPr>
              <a:lnSpc>
                <a:spcPct val="120000"/>
              </a:lnSpc>
              <a:spcBef>
                <a:spcPts val="0"/>
              </a:spcBef>
            </a:pPr>
            <a:r>
              <a:rPr lang="en-US" sz="2400" b="0" dirty="0"/>
              <a:t>Considering the problem statement, the base requirement for interpretability is a prediction at a given time step. Naturally, this type of problem lends itself to time series analysis</a:t>
            </a:r>
          </a:p>
          <a:p>
            <a:pPr>
              <a:lnSpc>
                <a:spcPct val="120000"/>
              </a:lnSpc>
              <a:spcBef>
                <a:spcPts val="0"/>
              </a:spcBef>
            </a:pPr>
            <a:r>
              <a:rPr lang="en-US" sz="2400" b="0" dirty="0"/>
              <a:t>Concept: flights have a descent trend</a:t>
            </a:r>
          </a:p>
          <a:p>
            <a:pPr lvl="1">
              <a:lnSpc>
                <a:spcPct val="120000"/>
              </a:lnSpc>
              <a:spcBef>
                <a:spcPts val="0"/>
              </a:spcBef>
            </a:pPr>
            <a:r>
              <a:rPr lang="en-US" sz="1800" b="0" dirty="0"/>
              <a:t>By separating the trend component from any stochastic component, the altitude at future time steps can be predicted.</a:t>
            </a:r>
          </a:p>
          <a:p>
            <a:pPr>
              <a:lnSpc>
                <a:spcPct val="120000"/>
              </a:lnSpc>
              <a:spcBef>
                <a:spcPts val="0"/>
              </a:spcBef>
            </a:pPr>
            <a:r>
              <a:rPr lang="en-US" sz="2400" b="0" dirty="0"/>
              <a:t>Autoregressive, Integrated, and Moving Averages (ARIMA, Box-Jenkins approach) are very useful methods to capture common time variant components. It allows for the use of exogenous variables as well</a:t>
            </a:r>
          </a:p>
          <a:p>
            <a:pPr>
              <a:lnSpc>
                <a:spcPct val="120000"/>
              </a:lnSpc>
              <a:spcBef>
                <a:spcPts val="0"/>
              </a:spcBef>
            </a:pPr>
            <a:r>
              <a:rPr lang="en-US" sz="2400" b="0" dirty="0"/>
              <a:t>Future pivot: great for short run but degrades quickly</a:t>
            </a:r>
          </a:p>
          <a:p>
            <a:pPr lvl="1">
              <a:lnSpc>
                <a:spcPct val="120000"/>
              </a:lnSpc>
              <a:spcBef>
                <a:spcPts val="0"/>
              </a:spcBef>
            </a:pPr>
            <a:r>
              <a:rPr lang="en-US" sz="1800" b="0" dirty="0"/>
              <a:t>Does not model the actual thought process; it is only a forecasting method</a:t>
            </a:r>
          </a:p>
          <a:p>
            <a:pPr>
              <a:lnSpc>
                <a:spcPct val="120000"/>
              </a:lnSpc>
              <a:spcBef>
                <a:spcPts val="0"/>
              </a:spcBef>
            </a:pPr>
            <a:r>
              <a:rPr lang="en-US" sz="2400" b="0" dirty="0"/>
              <a:t>Pros: very quick to calculate and forecast, would scale well in a production environment</a:t>
            </a:r>
          </a:p>
          <a:p>
            <a:pPr>
              <a:lnSpc>
                <a:spcPct val="120000"/>
              </a:lnSpc>
              <a:spcBef>
                <a:spcPts val="0"/>
              </a:spcBef>
            </a:pPr>
            <a:endParaRPr lang="en-US" sz="2400" b="0" dirty="0"/>
          </a:p>
        </p:txBody>
      </p:sp>
      <p:sp>
        <p:nvSpPr>
          <p:cNvPr id="4" name="Slide Number Placeholder 3">
            <a:extLst>
              <a:ext uri="{FF2B5EF4-FFF2-40B4-BE49-F238E27FC236}">
                <a16:creationId xmlns:a16="http://schemas.microsoft.com/office/drawing/2014/main" id="{EA5BA595-B434-1C4E-846E-FFD3A4759B92}"/>
              </a:ext>
            </a:extLst>
          </p:cNvPr>
          <p:cNvSpPr>
            <a:spLocks noGrp="1"/>
          </p:cNvSpPr>
          <p:nvPr>
            <p:ph type="sldNum" sz="quarter" idx="12"/>
          </p:nvPr>
        </p:nvSpPr>
        <p:spPr/>
        <p:txBody>
          <a:bodyPr/>
          <a:lstStyle/>
          <a:p>
            <a:fld id="{4F721D84-F6D2-3543-9891-5E083154C075}" type="slidenum">
              <a:rPr lang="en-US" smtClean="0"/>
              <a:t>16</a:t>
            </a:fld>
            <a:endParaRPr lang="en-US"/>
          </a:p>
        </p:txBody>
      </p:sp>
      <p:grpSp>
        <p:nvGrpSpPr>
          <p:cNvPr id="2" name="Group 1">
            <a:extLst>
              <a:ext uri="{FF2B5EF4-FFF2-40B4-BE49-F238E27FC236}">
                <a16:creationId xmlns:a16="http://schemas.microsoft.com/office/drawing/2014/main" id="{E03634E0-94EA-74DC-DDE4-91DF99372C26}"/>
              </a:ext>
            </a:extLst>
          </p:cNvPr>
          <p:cNvGrpSpPr/>
          <p:nvPr/>
        </p:nvGrpSpPr>
        <p:grpSpPr>
          <a:xfrm>
            <a:off x="7900416" y="1176572"/>
            <a:ext cx="3928942" cy="2938228"/>
            <a:chOff x="1166441" y="3999097"/>
            <a:chExt cx="3495232" cy="2345946"/>
          </a:xfrm>
        </p:grpSpPr>
        <p:pic>
          <p:nvPicPr>
            <p:cNvPr id="3" name="Picture 2">
              <a:extLst>
                <a:ext uri="{FF2B5EF4-FFF2-40B4-BE49-F238E27FC236}">
                  <a16:creationId xmlns:a16="http://schemas.microsoft.com/office/drawing/2014/main" id="{AF781148-4A52-C77F-29AE-35953BBA564C}"/>
                </a:ext>
              </a:extLst>
            </p:cNvPr>
            <p:cNvPicPr>
              <a:picLocks noChangeAspect="1"/>
            </p:cNvPicPr>
            <p:nvPr/>
          </p:nvPicPr>
          <p:blipFill>
            <a:blip r:embed="rId2"/>
            <a:stretch>
              <a:fillRect/>
            </a:stretch>
          </p:blipFill>
          <p:spPr>
            <a:xfrm>
              <a:off x="1366375" y="3999097"/>
              <a:ext cx="3295298" cy="2068947"/>
            </a:xfrm>
            <a:prstGeom prst="rect">
              <a:avLst/>
            </a:prstGeom>
          </p:spPr>
        </p:pic>
        <p:sp>
          <p:nvSpPr>
            <p:cNvPr id="7" name="TextBox 6">
              <a:extLst>
                <a:ext uri="{FF2B5EF4-FFF2-40B4-BE49-F238E27FC236}">
                  <a16:creationId xmlns:a16="http://schemas.microsoft.com/office/drawing/2014/main" id="{4809DEB1-C5C1-9955-78CF-2AFB9703B178}"/>
                </a:ext>
              </a:extLst>
            </p:cNvPr>
            <p:cNvSpPr txBox="1"/>
            <p:nvPr/>
          </p:nvSpPr>
          <p:spPr>
            <a:xfrm>
              <a:off x="2649132" y="6068044"/>
              <a:ext cx="1594177" cy="276999"/>
            </a:xfrm>
            <a:prstGeom prst="rect">
              <a:avLst/>
            </a:prstGeom>
            <a:noFill/>
          </p:spPr>
          <p:txBody>
            <a:bodyPr wrap="square" rtlCol="0">
              <a:spAutoFit/>
            </a:bodyPr>
            <a:lstStyle/>
            <a:p>
              <a:r>
                <a:rPr lang="en-US" sz="1200"/>
                <a:t>Altitude (ft)</a:t>
              </a:r>
            </a:p>
          </p:txBody>
        </p:sp>
        <p:sp>
          <p:nvSpPr>
            <p:cNvPr id="8" name="TextBox 7">
              <a:extLst>
                <a:ext uri="{FF2B5EF4-FFF2-40B4-BE49-F238E27FC236}">
                  <a16:creationId xmlns:a16="http://schemas.microsoft.com/office/drawing/2014/main" id="{2336F43D-51CE-3804-758F-60A042B45302}"/>
                </a:ext>
              </a:extLst>
            </p:cNvPr>
            <p:cNvSpPr txBox="1"/>
            <p:nvPr/>
          </p:nvSpPr>
          <p:spPr>
            <a:xfrm rot="16200000">
              <a:off x="521275" y="4729269"/>
              <a:ext cx="1567331" cy="276999"/>
            </a:xfrm>
            <a:prstGeom prst="rect">
              <a:avLst/>
            </a:prstGeom>
            <a:noFill/>
          </p:spPr>
          <p:txBody>
            <a:bodyPr wrap="square" rtlCol="0">
              <a:spAutoFit/>
            </a:bodyPr>
            <a:lstStyle/>
            <a:p>
              <a:r>
                <a:rPr lang="en-US" sz="1200"/>
                <a:t>Velocity (ft/s)</a:t>
              </a:r>
            </a:p>
          </p:txBody>
        </p:sp>
      </p:grpSp>
      <p:sp>
        <p:nvSpPr>
          <p:cNvPr id="10" name="TextBox 9">
            <a:extLst>
              <a:ext uri="{FF2B5EF4-FFF2-40B4-BE49-F238E27FC236}">
                <a16:creationId xmlns:a16="http://schemas.microsoft.com/office/drawing/2014/main" id="{4F9EC004-B96C-2C47-F0C7-D61E14FB21A5}"/>
              </a:ext>
            </a:extLst>
          </p:cNvPr>
          <p:cNvSpPr txBox="1"/>
          <p:nvPr/>
        </p:nvSpPr>
        <p:spPr>
          <a:xfrm>
            <a:off x="8604504" y="4304245"/>
            <a:ext cx="3154359" cy="923330"/>
          </a:xfrm>
          <a:prstGeom prst="rect">
            <a:avLst/>
          </a:prstGeom>
          <a:noFill/>
        </p:spPr>
        <p:txBody>
          <a:bodyPr wrap="square">
            <a:spAutoFit/>
          </a:bodyPr>
          <a:lstStyle/>
          <a:p>
            <a:r>
              <a:rPr lang="en-US" dirty="0"/>
              <a:t>Figure: plot showing descent velocity as a time series over altitude.</a:t>
            </a:r>
          </a:p>
        </p:txBody>
      </p:sp>
    </p:spTree>
    <p:extLst>
      <p:ext uri="{BB962C8B-B14F-4D97-AF65-F5344CB8AC3E}">
        <p14:creationId xmlns:p14="http://schemas.microsoft.com/office/powerpoint/2010/main" val="133796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lstStyle/>
          <a:p>
            <a:r>
              <a:rPr lang="en-US" dirty="0"/>
              <a:t>Survival Analysis</a:t>
            </a:r>
          </a:p>
        </p:txBody>
      </p:sp>
      <p:sp>
        <p:nvSpPr>
          <p:cNvPr id="6" name="Content Placeholder 5">
            <a:extLst>
              <a:ext uri="{FF2B5EF4-FFF2-40B4-BE49-F238E27FC236}">
                <a16:creationId xmlns:a16="http://schemas.microsoft.com/office/drawing/2014/main" id="{3BFEBD22-9329-B345-8AFA-CB8FCB9FC0D5}"/>
              </a:ext>
            </a:extLst>
          </p:cNvPr>
          <p:cNvSpPr>
            <a:spLocks noGrp="1"/>
          </p:cNvSpPr>
          <p:nvPr>
            <p:ph idx="1"/>
          </p:nvPr>
        </p:nvSpPr>
        <p:spPr>
          <a:xfrm>
            <a:off x="433137" y="1118937"/>
            <a:ext cx="7375839" cy="5154282"/>
          </a:xfrm>
        </p:spPr>
        <p:txBody>
          <a:bodyPr>
            <a:normAutofit fontScale="85000" lnSpcReduction="10000"/>
          </a:bodyPr>
          <a:lstStyle/>
          <a:p>
            <a:pPr>
              <a:lnSpc>
                <a:spcPct val="120000"/>
              </a:lnSpc>
              <a:spcBef>
                <a:spcPts val="0"/>
              </a:spcBef>
            </a:pPr>
            <a:r>
              <a:rPr lang="en-US" sz="2400" b="0" dirty="0"/>
              <a:t>Reconsidering the problem statement as “what is the likelihood of a failure state (mean time to failure), given the current conditions?”</a:t>
            </a:r>
          </a:p>
          <a:p>
            <a:pPr>
              <a:lnSpc>
                <a:spcPct val="120000"/>
              </a:lnSpc>
              <a:spcBef>
                <a:spcPts val="0"/>
              </a:spcBef>
            </a:pPr>
            <a:r>
              <a:rPr lang="en-US" sz="2400" b="0" dirty="0"/>
              <a:t>Answers the following question: Given what is known about previous flights up to this point (i.e., time step, altitude, and descent velocity), what is the likelihood of this flight ending with an unstable approach? Stated differently, the empirical cumulative distribution function (CDF) (Kaplan-Meier estimator) is used to determine likelihood of a future failure state. </a:t>
            </a:r>
          </a:p>
          <a:p>
            <a:pPr>
              <a:lnSpc>
                <a:spcPct val="120000"/>
              </a:lnSpc>
              <a:spcBef>
                <a:spcPts val="0"/>
              </a:spcBef>
            </a:pPr>
            <a:r>
              <a:rPr lang="en-US" sz="2400" b="0" dirty="0"/>
              <a:t>Since the modelling is based on initial conditions, updates can be made for more and more specific scenarios</a:t>
            </a:r>
          </a:p>
          <a:p>
            <a:pPr>
              <a:lnSpc>
                <a:spcPct val="120000"/>
              </a:lnSpc>
              <a:spcBef>
                <a:spcPts val="0"/>
              </a:spcBef>
            </a:pPr>
            <a:r>
              <a:rPr lang="en-US" sz="2400" b="0" dirty="0"/>
              <a:t>Pros: Very easy to interpret and visualizes extremely well. Also scales very well and can increase in accuracy with more data. Well suited to the problem space. </a:t>
            </a:r>
          </a:p>
          <a:p>
            <a:pPr>
              <a:lnSpc>
                <a:spcPct val="120000"/>
              </a:lnSpc>
              <a:spcBef>
                <a:spcPts val="0"/>
              </a:spcBef>
            </a:pPr>
            <a:endParaRPr lang="en-US" sz="2400" b="0" dirty="0"/>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17</a:t>
            </a:fld>
            <a:endParaRPr lang="en-US"/>
          </a:p>
        </p:txBody>
      </p:sp>
      <p:grpSp>
        <p:nvGrpSpPr>
          <p:cNvPr id="2" name="Group 1">
            <a:extLst>
              <a:ext uri="{FF2B5EF4-FFF2-40B4-BE49-F238E27FC236}">
                <a16:creationId xmlns:a16="http://schemas.microsoft.com/office/drawing/2014/main" id="{2841129B-5A1D-056F-6784-22D8445D8751}"/>
              </a:ext>
            </a:extLst>
          </p:cNvPr>
          <p:cNvGrpSpPr/>
          <p:nvPr/>
        </p:nvGrpSpPr>
        <p:grpSpPr>
          <a:xfrm>
            <a:off x="8001000" y="1118936"/>
            <a:ext cx="3867538" cy="3114735"/>
            <a:chOff x="980456" y="3907294"/>
            <a:chExt cx="3344282" cy="2387864"/>
          </a:xfrm>
        </p:grpSpPr>
        <p:pic>
          <p:nvPicPr>
            <p:cNvPr id="3" name="Picture 2">
              <a:extLst>
                <a:ext uri="{FF2B5EF4-FFF2-40B4-BE49-F238E27FC236}">
                  <a16:creationId xmlns:a16="http://schemas.microsoft.com/office/drawing/2014/main" id="{E524CF7E-F81B-A330-BAA9-9D06BB7FF3FA}"/>
                </a:ext>
              </a:extLst>
            </p:cNvPr>
            <p:cNvPicPr>
              <a:picLocks noChangeAspect="1"/>
            </p:cNvPicPr>
            <p:nvPr/>
          </p:nvPicPr>
          <p:blipFill>
            <a:blip r:embed="rId2"/>
            <a:stretch>
              <a:fillRect/>
            </a:stretch>
          </p:blipFill>
          <p:spPr>
            <a:xfrm>
              <a:off x="1297444" y="4049393"/>
              <a:ext cx="3027294" cy="2034472"/>
            </a:xfrm>
            <a:prstGeom prst="rect">
              <a:avLst/>
            </a:prstGeom>
          </p:spPr>
        </p:pic>
        <p:sp>
          <p:nvSpPr>
            <p:cNvPr id="7" name="TextBox 6">
              <a:extLst>
                <a:ext uri="{FF2B5EF4-FFF2-40B4-BE49-F238E27FC236}">
                  <a16:creationId xmlns:a16="http://schemas.microsoft.com/office/drawing/2014/main" id="{1D35C72D-ED11-2AFC-E3EA-D3CCC50D224E}"/>
                </a:ext>
              </a:extLst>
            </p:cNvPr>
            <p:cNvSpPr txBox="1"/>
            <p:nvPr/>
          </p:nvSpPr>
          <p:spPr>
            <a:xfrm>
              <a:off x="2346098" y="6018159"/>
              <a:ext cx="1081664" cy="276999"/>
            </a:xfrm>
            <a:prstGeom prst="rect">
              <a:avLst/>
            </a:prstGeom>
            <a:noFill/>
          </p:spPr>
          <p:txBody>
            <a:bodyPr wrap="square" rtlCol="0">
              <a:spAutoFit/>
            </a:bodyPr>
            <a:lstStyle/>
            <a:p>
              <a:r>
                <a:rPr lang="en-US" sz="1200"/>
                <a:t>Altitude (ft)</a:t>
              </a:r>
            </a:p>
          </p:txBody>
        </p:sp>
        <p:sp>
          <p:nvSpPr>
            <p:cNvPr id="8" name="TextBox 7">
              <a:extLst>
                <a:ext uri="{FF2B5EF4-FFF2-40B4-BE49-F238E27FC236}">
                  <a16:creationId xmlns:a16="http://schemas.microsoft.com/office/drawing/2014/main" id="{C4F57D9B-9F3C-289D-BCEC-B71D058F24B4}"/>
                </a:ext>
              </a:extLst>
            </p:cNvPr>
            <p:cNvSpPr txBox="1"/>
            <p:nvPr/>
          </p:nvSpPr>
          <p:spPr>
            <a:xfrm rot="16200000">
              <a:off x="198056" y="4689694"/>
              <a:ext cx="1841799" cy="276999"/>
            </a:xfrm>
            <a:prstGeom prst="rect">
              <a:avLst/>
            </a:prstGeom>
            <a:noFill/>
          </p:spPr>
          <p:txBody>
            <a:bodyPr wrap="square" rtlCol="0">
              <a:spAutoFit/>
            </a:bodyPr>
            <a:lstStyle/>
            <a:p>
              <a:r>
                <a:rPr lang="en-US" sz="1200"/>
                <a:t>PR (future event)</a:t>
              </a:r>
            </a:p>
          </p:txBody>
        </p:sp>
      </p:grpSp>
      <p:sp>
        <p:nvSpPr>
          <p:cNvPr id="10" name="TextBox 9">
            <a:extLst>
              <a:ext uri="{FF2B5EF4-FFF2-40B4-BE49-F238E27FC236}">
                <a16:creationId xmlns:a16="http://schemas.microsoft.com/office/drawing/2014/main" id="{F02F3D9D-D469-0248-C2DF-1B66C637773D}"/>
              </a:ext>
            </a:extLst>
          </p:cNvPr>
          <p:cNvSpPr txBox="1"/>
          <p:nvPr/>
        </p:nvSpPr>
        <p:spPr>
          <a:xfrm>
            <a:off x="8604504" y="4406541"/>
            <a:ext cx="3154359" cy="1200329"/>
          </a:xfrm>
          <a:prstGeom prst="rect">
            <a:avLst/>
          </a:prstGeom>
          <a:noFill/>
        </p:spPr>
        <p:txBody>
          <a:bodyPr wrap="square">
            <a:spAutoFit/>
          </a:bodyPr>
          <a:lstStyle/>
          <a:p>
            <a:r>
              <a:rPr lang="en-US" dirty="0"/>
              <a:t>Figure: plot showing survival curve for flights. Dropoff represents the risk at that point.</a:t>
            </a:r>
          </a:p>
        </p:txBody>
      </p:sp>
    </p:spTree>
    <p:extLst>
      <p:ext uri="{BB962C8B-B14F-4D97-AF65-F5344CB8AC3E}">
        <p14:creationId xmlns:p14="http://schemas.microsoft.com/office/powerpoint/2010/main" val="3112262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lstStyle/>
          <a:p>
            <a:r>
              <a:rPr lang="en-US" dirty="0"/>
              <a:t>Long Short-Term Memory (LSTM)</a:t>
            </a:r>
          </a:p>
        </p:txBody>
      </p:sp>
      <p:sp>
        <p:nvSpPr>
          <p:cNvPr id="6" name="Content Placeholder 5">
            <a:extLst>
              <a:ext uri="{FF2B5EF4-FFF2-40B4-BE49-F238E27FC236}">
                <a16:creationId xmlns:a16="http://schemas.microsoft.com/office/drawing/2014/main" id="{3BFEBD22-9329-B345-8AFA-CB8FCB9FC0D5}"/>
              </a:ext>
            </a:extLst>
          </p:cNvPr>
          <p:cNvSpPr>
            <a:spLocks noGrp="1"/>
          </p:cNvSpPr>
          <p:nvPr>
            <p:ph idx="1"/>
          </p:nvPr>
        </p:nvSpPr>
        <p:spPr>
          <a:xfrm>
            <a:off x="433137" y="1118937"/>
            <a:ext cx="6607743" cy="5154282"/>
          </a:xfrm>
        </p:spPr>
        <p:txBody>
          <a:bodyPr>
            <a:normAutofit fontScale="85000" lnSpcReduction="10000"/>
          </a:bodyPr>
          <a:lstStyle/>
          <a:p>
            <a:r>
              <a:rPr lang="en-US" b="0" dirty="0"/>
              <a:t>Long Short-term Memory – a type of sequence-to-sequence neural network that, like survival analysis, is well suited to the problem space. It incorporates learning long order (time) dependence. Works like an autoencoder that encodes/decodes temporal relationships.</a:t>
            </a:r>
          </a:p>
          <a:p>
            <a:r>
              <a:rPr lang="en-US" b="0" dirty="0"/>
              <a:t>Train on off and on nominal sample. Given the past </a:t>
            </a:r>
            <a:r>
              <a:rPr lang="en-US" b="0" i="1" dirty="0"/>
              <a:t>x</a:t>
            </a:r>
            <a:r>
              <a:rPr lang="en-US" b="0" dirty="0"/>
              <a:t> time steps, the model then predicts </a:t>
            </a:r>
            <a:r>
              <a:rPr lang="en-US" b="0" i="1" dirty="0"/>
              <a:t>y</a:t>
            </a:r>
            <a:r>
              <a:rPr lang="en-US" b="0" dirty="0"/>
              <a:t> future time steps. Based on the predictions, the model determines if the flight should be flagged for review.</a:t>
            </a:r>
          </a:p>
          <a:p>
            <a:r>
              <a:rPr lang="en-US" b="0" dirty="0"/>
              <a:t>Pros: Very easy to interpret for dispatchers, as it boils down to a Boolean condition</a:t>
            </a:r>
          </a:p>
          <a:p>
            <a:r>
              <a:rPr lang="en-US" b="0" dirty="0"/>
              <a:t>Cons: No answer given as to “why” the flight was flagged, which is a “black box”</a:t>
            </a:r>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18</a:t>
            </a:fld>
            <a:endParaRPr lang="en-US"/>
          </a:p>
        </p:txBody>
      </p:sp>
      <p:grpSp>
        <p:nvGrpSpPr>
          <p:cNvPr id="9" name="Group 8">
            <a:extLst>
              <a:ext uri="{FF2B5EF4-FFF2-40B4-BE49-F238E27FC236}">
                <a16:creationId xmlns:a16="http://schemas.microsoft.com/office/drawing/2014/main" id="{E8CA55BB-4933-4C56-FE8A-8AABC4E93ED9}"/>
              </a:ext>
            </a:extLst>
          </p:cNvPr>
          <p:cNvGrpSpPr/>
          <p:nvPr/>
        </p:nvGrpSpPr>
        <p:grpSpPr>
          <a:xfrm>
            <a:off x="7443216" y="970759"/>
            <a:ext cx="4613240" cy="3308633"/>
            <a:chOff x="8119227" y="970759"/>
            <a:chExt cx="3937229" cy="2474809"/>
          </a:xfrm>
        </p:grpSpPr>
        <p:graphicFrame>
          <p:nvGraphicFramePr>
            <p:cNvPr id="2" name="Chart 1">
              <a:extLst>
                <a:ext uri="{FF2B5EF4-FFF2-40B4-BE49-F238E27FC236}">
                  <a16:creationId xmlns:a16="http://schemas.microsoft.com/office/drawing/2014/main" id="{6B38E1B3-2B8B-614D-B702-7A959428BB35}"/>
                </a:ext>
              </a:extLst>
            </p:cNvPr>
            <p:cNvGraphicFramePr>
              <a:graphicFrameLocks/>
            </p:cNvGraphicFramePr>
            <p:nvPr>
              <p:extLst>
                <p:ext uri="{D42A27DB-BD31-4B8C-83A1-F6EECF244321}">
                  <p14:modId xmlns:p14="http://schemas.microsoft.com/office/powerpoint/2010/main" val="3551663395"/>
                </p:ext>
              </p:extLst>
            </p:nvPr>
          </p:nvGraphicFramePr>
          <p:xfrm>
            <a:off x="8394417" y="1174642"/>
            <a:ext cx="3662039" cy="2085899"/>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919C7239-E76B-A459-C96E-8859713A6A41}"/>
                </a:ext>
              </a:extLst>
            </p:cNvPr>
            <p:cNvCxnSpPr/>
            <p:nvPr/>
          </p:nvCxnSpPr>
          <p:spPr>
            <a:xfrm>
              <a:off x="10412867" y="1221169"/>
              <a:ext cx="0" cy="2039372"/>
            </a:xfrm>
            <a:prstGeom prst="line">
              <a:avLst/>
            </a:prstGeom>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id="{6668B785-A370-FE1F-B45D-48ACDB76BAC7}"/>
                </a:ext>
              </a:extLst>
            </p:cNvPr>
            <p:cNvSpPr txBox="1"/>
            <p:nvPr/>
          </p:nvSpPr>
          <p:spPr>
            <a:xfrm>
              <a:off x="9765077" y="3137791"/>
              <a:ext cx="846579" cy="307777"/>
            </a:xfrm>
            <a:prstGeom prst="rect">
              <a:avLst/>
            </a:prstGeom>
            <a:noFill/>
          </p:spPr>
          <p:txBody>
            <a:bodyPr wrap="square" rtlCol="0">
              <a:spAutoFit/>
            </a:bodyPr>
            <a:lstStyle/>
            <a:p>
              <a:r>
                <a:rPr lang="en-US" sz="1400"/>
                <a:t>Time</a:t>
              </a:r>
              <a:endParaRPr lang="en-US" sz="1200"/>
            </a:p>
          </p:txBody>
        </p:sp>
        <p:sp>
          <p:nvSpPr>
            <p:cNvPr id="8" name="TextBox 7">
              <a:extLst>
                <a:ext uri="{FF2B5EF4-FFF2-40B4-BE49-F238E27FC236}">
                  <a16:creationId xmlns:a16="http://schemas.microsoft.com/office/drawing/2014/main" id="{F0076522-71DB-B56A-9EC2-F22FF2893C7A}"/>
                </a:ext>
              </a:extLst>
            </p:cNvPr>
            <p:cNvSpPr txBox="1"/>
            <p:nvPr/>
          </p:nvSpPr>
          <p:spPr>
            <a:xfrm rot="16200000">
              <a:off x="7267257" y="1822729"/>
              <a:ext cx="1980939" cy="276999"/>
            </a:xfrm>
            <a:prstGeom prst="rect">
              <a:avLst/>
            </a:prstGeom>
            <a:noFill/>
          </p:spPr>
          <p:txBody>
            <a:bodyPr wrap="square" rtlCol="0">
              <a:spAutoFit/>
            </a:bodyPr>
            <a:lstStyle/>
            <a:p>
              <a:r>
                <a:rPr lang="en-US" sz="1200" dirty="0"/>
                <a:t>Velocity (100 ft/s)</a:t>
              </a:r>
            </a:p>
          </p:txBody>
        </p:sp>
      </p:grpSp>
      <p:sp>
        <p:nvSpPr>
          <p:cNvPr id="11" name="TextBox 10">
            <a:extLst>
              <a:ext uri="{FF2B5EF4-FFF2-40B4-BE49-F238E27FC236}">
                <a16:creationId xmlns:a16="http://schemas.microsoft.com/office/drawing/2014/main" id="{FD3C31A2-48BB-9A17-4786-3A1B4C1939C9}"/>
              </a:ext>
            </a:extLst>
          </p:cNvPr>
          <p:cNvSpPr txBox="1"/>
          <p:nvPr/>
        </p:nvSpPr>
        <p:spPr>
          <a:xfrm>
            <a:off x="7854696" y="4531170"/>
            <a:ext cx="4201760" cy="923330"/>
          </a:xfrm>
          <a:prstGeom prst="rect">
            <a:avLst/>
          </a:prstGeom>
          <a:noFill/>
        </p:spPr>
        <p:txBody>
          <a:bodyPr wrap="square">
            <a:spAutoFit/>
          </a:bodyPr>
          <a:lstStyle/>
          <a:p>
            <a:r>
              <a:rPr lang="en-US" dirty="0"/>
              <a:t>Figure: Vertical bar represents start of predicted results for this correctly predicted on nominal flight</a:t>
            </a:r>
          </a:p>
        </p:txBody>
      </p:sp>
    </p:spTree>
    <p:extLst>
      <p:ext uri="{BB962C8B-B14F-4D97-AF65-F5344CB8AC3E}">
        <p14:creationId xmlns:p14="http://schemas.microsoft.com/office/powerpoint/2010/main" val="288028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0B101-CEAB-8347-949A-23A6A5DDF70D}"/>
              </a:ext>
            </a:extLst>
          </p:cNvPr>
          <p:cNvSpPr>
            <a:spLocks noGrp="1"/>
          </p:cNvSpPr>
          <p:nvPr>
            <p:ph type="title"/>
          </p:nvPr>
        </p:nvSpPr>
        <p:spPr/>
        <p:txBody>
          <a:bodyPr/>
          <a:lstStyle/>
          <a:p>
            <a:r>
              <a:rPr lang="en-US" dirty="0"/>
              <a:t>Visualization</a:t>
            </a:r>
          </a:p>
        </p:txBody>
      </p:sp>
      <p:sp>
        <p:nvSpPr>
          <p:cNvPr id="4" name="Slide Number Placeholder 3">
            <a:extLst>
              <a:ext uri="{FF2B5EF4-FFF2-40B4-BE49-F238E27FC236}">
                <a16:creationId xmlns:a16="http://schemas.microsoft.com/office/drawing/2014/main" id="{011C3FCC-D935-3946-885B-8FFF2198A80D}"/>
              </a:ext>
            </a:extLst>
          </p:cNvPr>
          <p:cNvSpPr>
            <a:spLocks noGrp="1"/>
          </p:cNvSpPr>
          <p:nvPr>
            <p:ph type="sldNum" sz="quarter" idx="12"/>
          </p:nvPr>
        </p:nvSpPr>
        <p:spPr/>
        <p:txBody>
          <a:bodyPr/>
          <a:lstStyle/>
          <a:p>
            <a:fld id="{4F721D84-F6D2-3543-9891-5E083154C075}" type="slidenum">
              <a:rPr lang="en-US" smtClean="0"/>
              <a:t>19</a:t>
            </a:fld>
            <a:endParaRPr lang="en-US"/>
          </a:p>
        </p:txBody>
      </p:sp>
    </p:spTree>
    <p:extLst>
      <p:ext uri="{BB962C8B-B14F-4D97-AF65-F5344CB8AC3E}">
        <p14:creationId xmlns:p14="http://schemas.microsoft.com/office/powerpoint/2010/main" val="356703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0B101-CEAB-8347-949A-23A6A5DDF70D}"/>
              </a:ext>
            </a:extLst>
          </p:cNvPr>
          <p:cNvSpPr>
            <a:spLocks noGrp="1"/>
          </p:cNvSpPr>
          <p:nvPr>
            <p:ph type="title"/>
          </p:nvPr>
        </p:nvSpPr>
        <p:spPr/>
        <p:txBody>
          <a:bodyPr/>
          <a:lstStyle/>
          <a:p>
            <a:r>
              <a:rPr lang="en-US" dirty="0"/>
              <a:t>Introduction and Background</a:t>
            </a:r>
          </a:p>
        </p:txBody>
      </p:sp>
      <p:sp>
        <p:nvSpPr>
          <p:cNvPr id="4" name="Slide Number Placeholder 3">
            <a:extLst>
              <a:ext uri="{FF2B5EF4-FFF2-40B4-BE49-F238E27FC236}">
                <a16:creationId xmlns:a16="http://schemas.microsoft.com/office/drawing/2014/main" id="{011C3FCC-D935-3946-885B-8FFF2198A80D}"/>
              </a:ext>
            </a:extLst>
          </p:cNvPr>
          <p:cNvSpPr>
            <a:spLocks noGrp="1"/>
          </p:cNvSpPr>
          <p:nvPr>
            <p:ph type="sldNum" sz="quarter" idx="12"/>
          </p:nvPr>
        </p:nvSpPr>
        <p:spPr/>
        <p:txBody>
          <a:bodyPr/>
          <a:lstStyle/>
          <a:p>
            <a:fld id="{4F721D84-F6D2-3543-9891-5E083154C075}" type="slidenum">
              <a:rPr lang="en-US" smtClean="0"/>
              <a:t>2</a:t>
            </a:fld>
            <a:endParaRPr lang="en-US"/>
          </a:p>
        </p:txBody>
      </p:sp>
    </p:spTree>
    <p:extLst>
      <p:ext uri="{BB962C8B-B14F-4D97-AF65-F5344CB8AC3E}">
        <p14:creationId xmlns:p14="http://schemas.microsoft.com/office/powerpoint/2010/main" val="347773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D475D3-EA57-6A41-B4D3-47AE552B0299}"/>
              </a:ext>
            </a:extLst>
          </p:cNvPr>
          <p:cNvSpPr>
            <a:spLocks noGrp="1"/>
          </p:cNvSpPr>
          <p:nvPr>
            <p:ph type="title"/>
          </p:nvPr>
        </p:nvSpPr>
        <p:spPr/>
        <p:txBody>
          <a:bodyPr>
            <a:normAutofit/>
          </a:bodyPr>
          <a:lstStyle/>
          <a:p>
            <a:r>
              <a:rPr lang="en-US" sz="4000" dirty="0"/>
              <a:t>Visualization Back End: Python Flask API</a:t>
            </a:r>
          </a:p>
        </p:txBody>
      </p:sp>
      <p:sp>
        <p:nvSpPr>
          <p:cNvPr id="6" name="Content Placeholder 5">
            <a:extLst>
              <a:ext uri="{FF2B5EF4-FFF2-40B4-BE49-F238E27FC236}">
                <a16:creationId xmlns:a16="http://schemas.microsoft.com/office/drawing/2014/main" id="{25EE7377-CDA0-594E-8DA9-8224D81E3B81}"/>
              </a:ext>
            </a:extLst>
          </p:cNvPr>
          <p:cNvSpPr>
            <a:spLocks noGrp="1"/>
          </p:cNvSpPr>
          <p:nvPr>
            <p:ph idx="1"/>
          </p:nvPr>
        </p:nvSpPr>
        <p:spPr/>
        <p:txBody>
          <a:bodyPr>
            <a:normAutofit fontScale="85000" lnSpcReduction="20000"/>
          </a:bodyPr>
          <a:lstStyle/>
          <a:p>
            <a:r>
              <a:rPr lang="en-US" dirty="0"/>
              <a:t>Flask is a micro web framework written in Python</a:t>
            </a:r>
          </a:p>
          <a:p>
            <a:pPr lvl="1"/>
            <a:r>
              <a:rPr lang="en-US" dirty="0"/>
              <a:t>Fairly lightweight</a:t>
            </a:r>
          </a:p>
          <a:p>
            <a:pPr lvl="1"/>
            <a:r>
              <a:rPr lang="en-US" dirty="0"/>
              <a:t>No unnecessary functionality</a:t>
            </a:r>
          </a:p>
          <a:p>
            <a:r>
              <a:rPr lang="en-US" dirty="0"/>
              <a:t>Allows for quick responses (given the proper hardware) even with large datasets and computation</a:t>
            </a:r>
          </a:p>
          <a:p>
            <a:r>
              <a:rPr lang="en-US" dirty="0"/>
              <a:t>Due to the extensible nature of an API the backend can support multiple models</a:t>
            </a:r>
          </a:p>
          <a:p>
            <a:pPr lvl="1"/>
            <a:r>
              <a:rPr lang="en-US" dirty="0"/>
              <a:t>Has different API calls for each model and can be extended or changed as needed for the application</a:t>
            </a:r>
          </a:p>
          <a:p>
            <a:r>
              <a:rPr lang="en-US" dirty="0"/>
              <a:t>The back end currently supports two models</a:t>
            </a:r>
          </a:p>
          <a:p>
            <a:pPr lvl="1"/>
            <a:r>
              <a:rPr lang="en-US" dirty="0"/>
              <a:t>Survival Analysis</a:t>
            </a:r>
          </a:p>
          <a:p>
            <a:pPr lvl="1"/>
            <a:r>
              <a:rPr lang="en-US" dirty="0"/>
              <a:t>LSTM </a:t>
            </a:r>
          </a:p>
          <a:p>
            <a:r>
              <a:rPr lang="en-US" dirty="0"/>
              <a:t>Simply send one of the API calls the appropriate data and it will return the outcome from one of the models to whatever service is calling it</a:t>
            </a:r>
          </a:p>
          <a:p>
            <a:pPr lvl="1"/>
            <a:r>
              <a:rPr lang="en-US" dirty="0"/>
              <a:t>Can be used by different services</a:t>
            </a:r>
          </a:p>
          <a:p>
            <a:pPr lvl="2"/>
            <a:r>
              <a:rPr lang="en-US" dirty="0"/>
              <a:t>User interface (UI)</a:t>
            </a:r>
          </a:p>
          <a:p>
            <a:pPr lvl="2"/>
            <a:r>
              <a:rPr lang="en-US" dirty="0"/>
              <a:t>Provide data or analytic capabilities to another service</a:t>
            </a:r>
          </a:p>
          <a:p>
            <a:endParaRPr lang="en-US" dirty="0"/>
          </a:p>
        </p:txBody>
      </p:sp>
      <p:sp>
        <p:nvSpPr>
          <p:cNvPr id="4" name="Slide Number Placeholder 3">
            <a:extLst>
              <a:ext uri="{FF2B5EF4-FFF2-40B4-BE49-F238E27FC236}">
                <a16:creationId xmlns:a16="http://schemas.microsoft.com/office/drawing/2014/main" id="{EA5BA595-B434-1C4E-846E-FFD3A4759B92}"/>
              </a:ext>
            </a:extLst>
          </p:cNvPr>
          <p:cNvSpPr>
            <a:spLocks noGrp="1"/>
          </p:cNvSpPr>
          <p:nvPr>
            <p:ph type="sldNum" sz="quarter" idx="12"/>
          </p:nvPr>
        </p:nvSpPr>
        <p:spPr/>
        <p:txBody>
          <a:bodyPr/>
          <a:lstStyle/>
          <a:p>
            <a:fld id="{4F721D84-F6D2-3543-9891-5E083154C075}" type="slidenum">
              <a:rPr lang="en-US" smtClean="0"/>
              <a:t>20</a:t>
            </a:fld>
            <a:endParaRPr lang="en-US"/>
          </a:p>
        </p:txBody>
      </p:sp>
      <p:pic>
        <p:nvPicPr>
          <p:cNvPr id="2" name="Picture 2">
            <a:extLst>
              <a:ext uri="{FF2B5EF4-FFF2-40B4-BE49-F238E27FC236}">
                <a16:creationId xmlns:a16="http://schemas.microsoft.com/office/drawing/2014/main" id="{A9138B99-15B3-1D42-7719-64440B8DD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8261" y="5739063"/>
            <a:ext cx="873676" cy="873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3CC021-67B1-E660-F9F4-44D9204DF100}"/>
              </a:ext>
            </a:extLst>
          </p:cNvPr>
          <p:cNvSpPr txBox="1"/>
          <p:nvPr/>
        </p:nvSpPr>
        <p:spPr>
          <a:xfrm>
            <a:off x="2004060" y="6213444"/>
            <a:ext cx="8183880" cy="646331"/>
          </a:xfrm>
          <a:prstGeom prst="rect">
            <a:avLst/>
          </a:prstGeom>
          <a:noFill/>
        </p:spPr>
        <p:txBody>
          <a:bodyPr wrap="square" rtlCol="0">
            <a:spAutoFit/>
          </a:bodyPr>
          <a:lstStyle/>
          <a:p>
            <a:r>
              <a:rPr lang="en-US" sz="1200" dirty="0"/>
              <a:t>Neither the U.S. Government nor NASA endorse or recommend any commercial products, processes, or services. Reference to or appearance of any specific commercial products, processes, or services by trade name, trademark, manufacturer, or otherwise, in NASA materials does not constitute or imply its endorsement, recommendation, or favoring by the U.S. Government or NASA.</a:t>
            </a:r>
          </a:p>
        </p:txBody>
      </p:sp>
    </p:spTree>
    <p:extLst>
      <p:ext uri="{BB962C8B-B14F-4D97-AF65-F5344CB8AC3E}">
        <p14:creationId xmlns:p14="http://schemas.microsoft.com/office/powerpoint/2010/main" val="402673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D475D3-EA57-6A41-B4D3-47AE552B0299}"/>
              </a:ext>
            </a:extLst>
          </p:cNvPr>
          <p:cNvSpPr>
            <a:spLocks noGrp="1"/>
          </p:cNvSpPr>
          <p:nvPr>
            <p:ph type="title"/>
          </p:nvPr>
        </p:nvSpPr>
        <p:spPr/>
        <p:txBody>
          <a:bodyPr/>
          <a:lstStyle/>
          <a:p>
            <a:r>
              <a:rPr lang="en-US" dirty="0"/>
              <a:t>Visualization Front End: React.JS</a:t>
            </a:r>
          </a:p>
        </p:txBody>
      </p:sp>
      <p:sp>
        <p:nvSpPr>
          <p:cNvPr id="6" name="Content Placeholder 5">
            <a:extLst>
              <a:ext uri="{FF2B5EF4-FFF2-40B4-BE49-F238E27FC236}">
                <a16:creationId xmlns:a16="http://schemas.microsoft.com/office/drawing/2014/main" id="{25EE7377-CDA0-594E-8DA9-8224D81E3B81}"/>
              </a:ext>
            </a:extLst>
          </p:cNvPr>
          <p:cNvSpPr>
            <a:spLocks noGrp="1"/>
          </p:cNvSpPr>
          <p:nvPr>
            <p:ph idx="1"/>
          </p:nvPr>
        </p:nvSpPr>
        <p:spPr/>
        <p:txBody>
          <a:bodyPr>
            <a:normAutofit fontScale="92500" lnSpcReduction="10000"/>
          </a:bodyPr>
          <a:lstStyle/>
          <a:p>
            <a:r>
              <a:rPr lang="en-US" dirty="0"/>
              <a:t>A JavaScript library for building UIs</a:t>
            </a:r>
          </a:p>
          <a:p>
            <a:r>
              <a:rPr lang="en-US" dirty="0"/>
              <a:t>Efficiently updates and renders components when data changes</a:t>
            </a:r>
          </a:p>
          <a:p>
            <a:pPr lvl="1"/>
            <a:r>
              <a:rPr lang="en-US" dirty="0"/>
              <a:t>Can handle complex UIs with low overhead</a:t>
            </a:r>
          </a:p>
          <a:p>
            <a:pPr lvl="2"/>
            <a:r>
              <a:rPr lang="en-US" dirty="0"/>
              <a:t>Ensures faster rendering</a:t>
            </a:r>
          </a:p>
          <a:p>
            <a:r>
              <a:rPr lang="en-US" dirty="0"/>
              <a:t>Technology stack independent</a:t>
            </a:r>
          </a:p>
          <a:p>
            <a:pPr lvl="1"/>
            <a:r>
              <a:rPr lang="en-US" dirty="0"/>
              <a:t>Does not rely on a particular back end</a:t>
            </a:r>
          </a:p>
          <a:p>
            <a:pPr lvl="1"/>
            <a:r>
              <a:rPr lang="en-US" dirty="0"/>
              <a:t>If the data supplied to it matches what the UI expects then it should work  </a:t>
            </a:r>
          </a:p>
          <a:p>
            <a:r>
              <a:rPr lang="en-US" dirty="0"/>
              <a:t>Can use client side (user’s browser) to offload tasks from any potential back end</a:t>
            </a:r>
          </a:p>
          <a:p>
            <a:pPr lvl="1"/>
            <a:r>
              <a:rPr lang="en-US" dirty="0"/>
              <a:t>Limits back-end resource usage for only important tasks</a:t>
            </a:r>
          </a:p>
          <a:p>
            <a:pPr lvl="1"/>
            <a:r>
              <a:rPr lang="en-US" dirty="0"/>
              <a:t>Allows for higher user counts</a:t>
            </a:r>
          </a:p>
          <a:p>
            <a:r>
              <a:rPr lang="en-US" dirty="0"/>
              <a:t>Can be employed on different platforms</a:t>
            </a:r>
          </a:p>
          <a:p>
            <a:pPr lvl="1"/>
            <a:r>
              <a:rPr lang="en-US" dirty="0"/>
              <a:t>Desktop</a:t>
            </a:r>
          </a:p>
          <a:p>
            <a:pPr lvl="1"/>
            <a:r>
              <a:rPr lang="en-US" dirty="0"/>
              <a:t>Mobile</a:t>
            </a:r>
          </a:p>
          <a:p>
            <a:endParaRPr lang="en-US" dirty="0"/>
          </a:p>
        </p:txBody>
      </p:sp>
      <p:sp>
        <p:nvSpPr>
          <p:cNvPr id="4" name="Slide Number Placeholder 3">
            <a:extLst>
              <a:ext uri="{FF2B5EF4-FFF2-40B4-BE49-F238E27FC236}">
                <a16:creationId xmlns:a16="http://schemas.microsoft.com/office/drawing/2014/main" id="{EA5BA595-B434-1C4E-846E-FFD3A4759B92}"/>
              </a:ext>
            </a:extLst>
          </p:cNvPr>
          <p:cNvSpPr>
            <a:spLocks noGrp="1"/>
          </p:cNvSpPr>
          <p:nvPr>
            <p:ph type="sldNum" sz="quarter" idx="12"/>
          </p:nvPr>
        </p:nvSpPr>
        <p:spPr/>
        <p:txBody>
          <a:bodyPr/>
          <a:lstStyle/>
          <a:p>
            <a:fld id="{4F721D84-F6D2-3543-9891-5E083154C075}" type="slidenum">
              <a:rPr lang="en-US" smtClean="0"/>
              <a:t>21</a:t>
            </a:fld>
            <a:endParaRPr lang="en-US"/>
          </a:p>
        </p:txBody>
      </p:sp>
      <p:pic>
        <p:nvPicPr>
          <p:cNvPr id="2" name="Picture 2">
            <a:extLst>
              <a:ext uri="{FF2B5EF4-FFF2-40B4-BE49-F238E27FC236}">
                <a16:creationId xmlns:a16="http://schemas.microsoft.com/office/drawing/2014/main" id="{08745324-CA00-ED91-E77C-4D2AA9D23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9855" y="5549873"/>
            <a:ext cx="1692145" cy="11963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08CF22-B912-FE8E-37B2-FFB5DA7AC472}"/>
              </a:ext>
            </a:extLst>
          </p:cNvPr>
          <p:cNvSpPr txBox="1"/>
          <p:nvPr/>
        </p:nvSpPr>
        <p:spPr>
          <a:xfrm>
            <a:off x="2004060" y="6213444"/>
            <a:ext cx="8183880" cy="646331"/>
          </a:xfrm>
          <a:prstGeom prst="rect">
            <a:avLst/>
          </a:prstGeom>
          <a:noFill/>
        </p:spPr>
        <p:txBody>
          <a:bodyPr wrap="square" rtlCol="0">
            <a:spAutoFit/>
          </a:bodyPr>
          <a:lstStyle/>
          <a:p>
            <a:r>
              <a:rPr lang="en-US" sz="1200" dirty="0"/>
              <a:t>Neither the U.S. Government nor NASA endorse or recommend any commercial products, processes, or services. Reference to or appearance of any specific commercial products, processes, or services by trade name, trademark, manufacturer, or otherwise, in NASA materials does not constitute or imply its endorsement, recommendation, or favoring by the U.S. Government or NASA.</a:t>
            </a:r>
          </a:p>
        </p:txBody>
      </p:sp>
    </p:spTree>
    <p:extLst>
      <p:ext uri="{BB962C8B-B14F-4D97-AF65-F5344CB8AC3E}">
        <p14:creationId xmlns:p14="http://schemas.microsoft.com/office/powerpoint/2010/main" val="1282363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D475D3-EA57-6A41-B4D3-47AE552B0299}"/>
              </a:ext>
            </a:extLst>
          </p:cNvPr>
          <p:cNvSpPr>
            <a:spLocks noGrp="1"/>
          </p:cNvSpPr>
          <p:nvPr>
            <p:ph type="title"/>
          </p:nvPr>
        </p:nvSpPr>
        <p:spPr/>
        <p:txBody>
          <a:bodyPr>
            <a:normAutofit/>
          </a:bodyPr>
          <a:lstStyle/>
          <a:p>
            <a:r>
              <a:rPr lang="en-US" sz="4000" dirty="0"/>
              <a:t>Visualization Front End: Google Maps API</a:t>
            </a:r>
          </a:p>
        </p:txBody>
      </p:sp>
      <p:sp>
        <p:nvSpPr>
          <p:cNvPr id="6" name="Content Placeholder 5">
            <a:extLst>
              <a:ext uri="{FF2B5EF4-FFF2-40B4-BE49-F238E27FC236}">
                <a16:creationId xmlns:a16="http://schemas.microsoft.com/office/drawing/2014/main" id="{25EE7377-CDA0-594E-8DA9-8224D81E3B81}"/>
              </a:ext>
            </a:extLst>
          </p:cNvPr>
          <p:cNvSpPr>
            <a:spLocks noGrp="1"/>
          </p:cNvSpPr>
          <p:nvPr>
            <p:ph idx="1"/>
          </p:nvPr>
        </p:nvSpPr>
        <p:spPr/>
        <p:txBody>
          <a:bodyPr>
            <a:normAutofit fontScale="92500" lnSpcReduction="10000"/>
          </a:bodyPr>
          <a:lstStyle/>
          <a:p>
            <a:r>
              <a:rPr lang="en-US" dirty="0"/>
              <a:t>Contained in </a:t>
            </a:r>
            <a:r>
              <a:rPr lang="en-US" dirty="0" err="1"/>
              <a:t>LaRC’s</a:t>
            </a:r>
            <a:r>
              <a:rPr lang="en-US" dirty="0"/>
              <a:t> Google Cloud Platform (GCP) instance</a:t>
            </a:r>
          </a:p>
          <a:p>
            <a:r>
              <a:rPr lang="en-US" dirty="0"/>
              <a:t>Employs three main features of the Google Maps API</a:t>
            </a:r>
          </a:p>
          <a:p>
            <a:pPr lvl="1"/>
            <a:r>
              <a:rPr lang="en-US" dirty="0"/>
              <a:t>Heat Map Layer</a:t>
            </a:r>
          </a:p>
          <a:p>
            <a:pPr lvl="2"/>
            <a:r>
              <a:rPr lang="en-US" dirty="0"/>
              <a:t>Two ways to interpret based on what a model returns</a:t>
            </a:r>
          </a:p>
          <a:p>
            <a:pPr lvl="3"/>
            <a:r>
              <a:rPr lang="en-US" dirty="0"/>
              <a:t>Model returns weight or risk score: Greater intensity around points that have a higher weight or risk score and areas with higher flight density</a:t>
            </a:r>
          </a:p>
          <a:p>
            <a:pPr lvl="3"/>
            <a:r>
              <a:rPr lang="en-US" dirty="0"/>
              <a:t>Model returns a classification: Greater intensity only around areas with higher flight density</a:t>
            </a:r>
          </a:p>
          <a:p>
            <a:pPr lvl="1"/>
            <a:r>
              <a:rPr lang="en-US" dirty="0"/>
              <a:t>Polyline Layer (Flight Paths)</a:t>
            </a:r>
          </a:p>
          <a:p>
            <a:pPr lvl="2"/>
            <a:r>
              <a:rPr lang="en-US" dirty="0"/>
              <a:t>Given the coordinates of a flight path it can visualize where a flight has been</a:t>
            </a:r>
          </a:p>
          <a:p>
            <a:pPr lvl="2"/>
            <a:r>
              <a:rPr lang="en-US" dirty="0"/>
              <a:t>Paired with coloring, can show the outcome of a model when given a data point</a:t>
            </a:r>
          </a:p>
          <a:p>
            <a:pPr lvl="2"/>
            <a:r>
              <a:rPr lang="en-US" dirty="0"/>
              <a:t>Coloring can be used for other uses as well</a:t>
            </a:r>
          </a:p>
          <a:p>
            <a:pPr lvl="1"/>
            <a:r>
              <a:rPr lang="en-US" dirty="0"/>
              <a:t>Markers (Flight Icon/Current Location)</a:t>
            </a:r>
          </a:p>
          <a:p>
            <a:pPr lvl="2"/>
            <a:r>
              <a:rPr lang="en-US" dirty="0"/>
              <a:t>Shows where in the data the flight terminated</a:t>
            </a:r>
          </a:p>
          <a:p>
            <a:pPr lvl="2"/>
            <a:r>
              <a:rPr lang="en-US" dirty="0"/>
              <a:t>In a near real time scenario this will show the flight’s current location</a:t>
            </a:r>
          </a:p>
          <a:p>
            <a:pPr lvl="2"/>
            <a:r>
              <a:rPr lang="en-US" dirty="0"/>
              <a:t>A user can click on a flight and see any information that is available for the flight</a:t>
            </a:r>
          </a:p>
          <a:p>
            <a:pPr lvl="2"/>
            <a:r>
              <a:rPr lang="en-US" dirty="0"/>
              <a:t>Paired with coloring, can show the outcome of a model at the marker’s point</a:t>
            </a:r>
          </a:p>
          <a:p>
            <a:endParaRPr lang="en-US" dirty="0"/>
          </a:p>
        </p:txBody>
      </p:sp>
      <p:sp>
        <p:nvSpPr>
          <p:cNvPr id="4" name="Slide Number Placeholder 3">
            <a:extLst>
              <a:ext uri="{FF2B5EF4-FFF2-40B4-BE49-F238E27FC236}">
                <a16:creationId xmlns:a16="http://schemas.microsoft.com/office/drawing/2014/main" id="{EA5BA595-B434-1C4E-846E-FFD3A4759B92}"/>
              </a:ext>
            </a:extLst>
          </p:cNvPr>
          <p:cNvSpPr>
            <a:spLocks noGrp="1"/>
          </p:cNvSpPr>
          <p:nvPr>
            <p:ph type="sldNum" sz="quarter" idx="12"/>
          </p:nvPr>
        </p:nvSpPr>
        <p:spPr/>
        <p:txBody>
          <a:bodyPr/>
          <a:lstStyle/>
          <a:p>
            <a:fld id="{4F721D84-F6D2-3543-9891-5E083154C075}" type="slidenum">
              <a:rPr lang="en-US" smtClean="0"/>
              <a:t>22</a:t>
            </a:fld>
            <a:endParaRPr lang="en-US"/>
          </a:p>
        </p:txBody>
      </p:sp>
      <p:sp>
        <p:nvSpPr>
          <p:cNvPr id="2" name="TextBox 1">
            <a:extLst>
              <a:ext uri="{FF2B5EF4-FFF2-40B4-BE49-F238E27FC236}">
                <a16:creationId xmlns:a16="http://schemas.microsoft.com/office/drawing/2014/main" id="{6D47C862-A90C-1911-138D-03BFF54F9631}"/>
              </a:ext>
            </a:extLst>
          </p:cNvPr>
          <p:cNvSpPr txBox="1"/>
          <p:nvPr/>
        </p:nvSpPr>
        <p:spPr>
          <a:xfrm>
            <a:off x="2004060" y="6213444"/>
            <a:ext cx="8183880" cy="646331"/>
          </a:xfrm>
          <a:prstGeom prst="rect">
            <a:avLst/>
          </a:prstGeom>
          <a:noFill/>
        </p:spPr>
        <p:txBody>
          <a:bodyPr wrap="square" rtlCol="0">
            <a:spAutoFit/>
          </a:bodyPr>
          <a:lstStyle/>
          <a:p>
            <a:r>
              <a:rPr lang="en-US" sz="1200" dirty="0"/>
              <a:t>Neither the U.S. Government nor NASA endorse or recommend any commercial products, processes, or services. Reference to or appearance of any specific commercial products, processes, or services by trade name, trademark, manufacturer, or otherwise, in NASA materials does not constitute or imply its endorsement, recommendation, or favoring by the U.S. Government or NASA.</a:t>
            </a:r>
          </a:p>
        </p:txBody>
      </p:sp>
      <p:pic>
        <p:nvPicPr>
          <p:cNvPr id="3" name="Picture 2">
            <a:extLst>
              <a:ext uri="{FF2B5EF4-FFF2-40B4-BE49-F238E27FC236}">
                <a16:creationId xmlns:a16="http://schemas.microsoft.com/office/drawing/2014/main" id="{319CB997-AD56-8D64-1B33-C08268D0B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128611" y="5726550"/>
            <a:ext cx="630252" cy="90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253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0B101-CEAB-8347-949A-23A6A5DDF70D}"/>
              </a:ext>
            </a:extLst>
          </p:cNvPr>
          <p:cNvSpPr>
            <a:spLocks noGrp="1"/>
          </p:cNvSpPr>
          <p:nvPr>
            <p:ph type="title"/>
          </p:nvPr>
        </p:nvSpPr>
        <p:spPr/>
        <p:txBody>
          <a:bodyPr/>
          <a:lstStyle/>
          <a:p>
            <a:r>
              <a:rPr lang="en-US" dirty="0"/>
              <a:t>RACE Integration</a:t>
            </a:r>
          </a:p>
        </p:txBody>
      </p:sp>
      <p:sp>
        <p:nvSpPr>
          <p:cNvPr id="4" name="Slide Number Placeholder 3">
            <a:extLst>
              <a:ext uri="{FF2B5EF4-FFF2-40B4-BE49-F238E27FC236}">
                <a16:creationId xmlns:a16="http://schemas.microsoft.com/office/drawing/2014/main" id="{011C3FCC-D935-3946-885B-8FFF2198A80D}"/>
              </a:ext>
            </a:extLst>
          </p:cNvPr>
          <p:cNvSpPr>
            <a:spLocks noGrp="1"/>
          </p:cNvSpPr>
          <p:nvPr>
            <p:ph type="sldNum" sz="quarter" idx="12"/>
          </p:nvPr>
        </p:nvSpPr>
        <p:spPr/>
        <p:txBody>
          <a:bodyPr/>
          <a:lstStyle/>
          <a:p>
            <a:fld id="{4F721D84-F6D2-3543-9891-5E083154C075}" type="slidenum">
              <a:rPr lang="en-US" smtClean="0"/>
              <a:t>23</a:t>
            </a:fld>
            <a:endParaRPr lang="en-US"/>
          </a:p>
        </p:txBody>
      </p:sp>
    </p:spTree>
    <p:extLst>
      <p:ext uri="{BB962C8B-B14F-4D97-AF65-F5344CB8AC3E}">
        <p14:creationId xmlns:p14="http://schemas.microsoft.com/office/powerpoint/2010/main" val="57412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D475D3-EA57-6A41-B4D3-47AE552B0299}"/>
              </a:ext>
            </a:extLst>
          </p:cNvPr>
          <p:cNvSpPr>
            <a:spLocks noGrp="1"/>
          </p:cNvSpPr>
          <p:nvPr>
            <p:ph type="title"/>
          </p:nvPr>
        </p:nvSpPr>
        <p:spPr/>
        <p:txBody>
          <a:bodyPr/>
          <a:lstStyle/>
          <a:p>
            <a:r>
              <a:rPr lang="en-US" dirty="0"/>
              <a:t>RACE Integration</a:t>
            </a:r>
          </a:p>
        </p:txBody>
      </p:sp>
      <p:sp>
        <p:nvSpPr>
          <p:cNvPr id="6" name="Content Placeholder 5">
            <a:extLst>
              <a:ext uri="{FF2B5EF4-FFF2-40B4-BE49-F238E27FC236}">
                <a16:creationId xmlns:a16="http://schemas.microsoft.com/office/drawing/2014/main" id="{25EE7377-CDA0-594E-8DA9-8224D81E3B81}"/>
              </a:ext>
            </a:extLst>
          </p:cNvPr>
          <p:cNvSpPr>
            <a:spLocks noGrp="1"/>
          </p:cNvSpPr>
          <p:nvPr>
            <p:ph idx="1"/>
          </p:nvPr>
        </p:nvSpPr>
        <p:spPr/>
        <p:txBody>
          <a:bodyPr>
            <a:normAutofit fontScale="70000" lnSpcReduction="20000"/>
          </a:bodyPr>
          <a:lstStyle/>
          <a:p>
            <a:r>
              <a:rPr lang="en-US" dirty="0"/>
              <a:t>Runtime for Airspace Concept Evaluation (RACE) is an actor-based framework intended for simulation</a:t>
            </a:r>
          </a:p>
          <a:p>
            <a:r>
              <a:rPr lang="en-US" dirty="0"/>
              <a:t>Actors</a:t>
            </a:r>
          </a:p>
          <a:p>
            <a:pPr lvl="1"/>
            <a:r>
              <a:rPr lang="en-US" dirty="0"/>
              <a:t>Every object, update, etc., constitutes an actor</a:t>
            </a:r>
          </a:p>
          <a:p>
            <a:pPr lvl="1"/>
            <a:r>
              <a:rPr lang="en-US" dirty="0"/>
              <a:t>Actors are defined in Scala files which are called upon by configuration files which tell RACE which actors to run and how</a:t>
            </a:r>
          </a:p>
          <a:p>
            <a:pPr lvl="1"/>
            <a:r>
              <a:rPr lang="en-US" dirty="0"/>
              <a:t>“Ingest actors” ingest the data; these ingest SWIM data well </a:t>
            </a:r>
          </a:p>
          <a:p>
            <a:pPr lvl="1"/>
            <a:r>
              <a:rPr lang="en-US" dirty="0"/>
              <a:t>“Archive actors” read archived data (as opposed to live, real-time data)</a:t>
            </a:r>
          </a:p>
          <a:p>
            <a:pPr lvl="1"/>
            <a:r>
              <a:rPr lang="en-US" dirty="0"/>
              <a:t>“Route actors” visualize the tracks </a:t>
            </a:r>
          </a:p>
          <a:p>
            <a:r>
              <a:rPr lang="en-US" dirty="0"/>
              <a:t>Cesium is a powerful tool for visualization</a:t>
            </a:r>
          </a:p>
          <a:p>
            <a:pPr lvl="1"/>
            <a:r>
              <a:rPr lang="en-US" dirty="0"/>
              <a:t>An open platform for software applications for 3D data</a:t>
            </a:r>
          </a:p>
          <a:p>
            <a:pPr lvl="1"/>
            <a:r>
              <a:rPr lang="en-US" dirty="0"/>
              <a:t>A supported application with libraries</a:t>
            </a:r>
          </a:p>
          <a:p>
            <a:r>
              <a:rPr lang="en-US" dirty="0"/>
              <a:t>For the current demo</a:t>
            </a:r>
          </a:p>
          <a:p>
            <a:pPr lvl="1"/>
            <a:r>
              <a:rPr lang="en-US" dirty="0"/>
              <a:t>Repurposed a replay actor that was built around ADS-B CSV files to work with the SWIM data</a:t>
            </a:r>
          </a:p>
          <a:p>
            <a:pPr lvl="1"/>
            <a:r>
              <a:rPr lang="en-US" dirty="0"/>
              <a:t>SWIM ingest actors already exist for backend level access to SWIM</a:t>
            </a:r>
          </a:p>
          <a:p>
            <a:pPr lvl="1"/>
            <a:r>
              <a:rPr lang="en-US" dirty="0"/>
              <a:t>Used a route actor to display in Cesium </a:t>
            </a:r>
          </a:p>
          <a:p>
            <a:r>
              <a:rPr lang="en-US" dirty="0"/>
              <a:t>Possible future avenues</a:t>
            </a:r>
          </a:p>
          <a:p>
            <a:pPr lvl="1"/>
            <a:r>
              <a:rPr lang="en-US" dirty="0"/>
              <a:t>Opportunities to write functionality to display things differently</a:t>
            </a:r>
          </a:p>
          <a:p>
            <a:pPr lvl="1"/>
            <a:r>
              <a:rPr lang="en-US" dirty="0"/>
              <a:t>Write an actor that interacts with the ARPI algorithm via an API</a:t>
            </a:r>
          </a:p>
        </p:txBody>
      </p:sp>
      <p:sp>
        <p:nvSpPr>
          <p:cNvPr id="4" name="Slide Number Placeholder 3">
            <a:extLst>
              <a:ext uri="{FF2B5EF4-FFF2-40B4-BE49-F238E27FC236}">
                <a16:creationId xmlns:a16="http://schemas.microsoft.com/office/drawing/2014/main" id="{EA5BA595-B434-1C4E-846E-FFD3A4759B92}"/>
              </a:ext>
            </a:extLst>
          </p:cNvPr>
          <p:cNvSpPr>
            <a:spLocks noGrp="1"/>
          </p:cNvSpPr>
          <p:nvPr>
            <p:ph type="sldNum" sz="quarter" idx="12"/>
          </p:nvPr>
        </p:nvSpPr>
        <p:spPr/>
        <p:txBody>
          <a:bodyPr/>
          <a:lstStyle/>
          <a:p>
            <a:fld id="{4F721D84-F6D2-3543-9891-5E083154C075}" type="slidenum">
              <a:rPr lang="en-US" smtClean="0"/>
              <a:t>24</a:t>
            </a:fld>
            <a:endParaRPr lang="en-US"/>
          </a:p>
        </p:txBody>
      </p:sp>
      <p:pic>
        <p:nvPicPr>
          <p:cNvPr id="2" name="Picture 1">
            <a:extLst>
              <a:ext uri="{FF2B5EF4-FFF2-40B4-BE49-F238E27FC236}">
                <a16:creationId xmlns:a16="http://schemas.microsoft.com/office/drawing/2014/main" id="{8C07B4CD-8FD3-A046-C807-FC593E9298AD}"/>
              </a:ext>
            </a:extLst>
          </p:cNvPr>
          <p:cNvPicPr>
            <a:picLocks noChangeAspect="1"/>
          </p:cNvPicPr>
          <p:nvPr/>
        </p:nvPicPr>
        <p:blipFill>
          <a:blip r:embed="rId2"/>
          <a:stretch>
            <a:fillRect/>
          </a:stretch>
        </p:blipFill>
        <p:spPr>
          <a:xfrm>
            <a:off x="10249669" y="6123962"/>
            <a:ext cx="1774370" cy="457200"/>
          </a:xfrm>
          <a:prstGeom prst="rect">
            <a:avLst/>
          </a:prstGeom>
        </p:spPr>
      </p:pic>
      <p:sp>
        <p:nvSpPr>
          <p:cNvPr id="3" name="TextBox 2">
            <a:extLst>
              <a:ext uri="{FF2B5EF4-FFF2-40B4-BE49-F238E27FC236}">
                <a16:creationId xmlns:a16="http://schemas.microsoft.com/office/drawing/2014/main" id="{ADA019B3-EB7E-A73E-0FFE-A8E5610881AF}"/>
              </a:ext>
            </a:extLst>
          </p:cNvPr>
          <p:cNvSpPr txBox="1"/>
          <p:nvPr/>
        </p:nvSpPr>
        <p:spPr>
          <a:xfrm>
            <a:off x="2004060" y="6213444"/>
            <a:ext cx="8183880" cy="646331"/>
          </a:xfrm>
          <a:prstGeom prst="rect">
            <a:avLst/>
          </a:prstGeom>
          <a:noFill/>
        </p:spPr>
        <p:txBody>
          <a:bodyPr wrap="square" rtlCol="0">
            <a:spAutoFit/>
          </a:bodyPr>
          <a:lstStyle/>
          <a:p>
            <a:r>
              <a:rPr lang="en-US" sz="1200" dirty="0"/>
              <a:t>Neither the U.S. Government nor NASA endorse or recommend any commercial products, processes, or services. Reference to or appearance of any specific commercial products, processes, or services by trade name, trademark, manufacturer, or otherwise, in NASA materials does not constitute or imply its endorsement, recommendation, or favoring by the U.S. Government or NASA.</a:t>
            </a:r>
          </a:p>
        </p:txBody>
      </p:sp>
    </p:spTree>
    <p:extLst>
      <p:ext uri="{BB962C8B-B14F-4D97-AF65-F5344CB8AC3E}">
        <p14:creationId xmlns:p14="http://schemas.microsoft.com/office/powerpoint/2010/main" val="2063453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a:xfrm>
            <a:off x="433137" y="0"/>
            <a:ext cx="11237495" cy="855809"/>
          </a:xfrm>
        </p:spPr>
        <p:txBody>
          <a:bodyPr anchor="ctr">
            <a:normAutofit/>
          </a:bodyPr>
          <a:lstStyle/>
          <a:p>
            <a:r>
              <a:rPr lang="en-US" sz="3600" dirty="0"/>
              <a:t>High-Level Architecture Diagram – ARPI &amp; RACE</a:t>
            </a:r>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a:xfrm>
            <a:off x="9448800" y="6570345"/>
            <a:ext cx="2743200" cy="287655"/>
          </a:xfrm>
        </p:spPr>
        <p:txBody>
          <a:bodyPr anchor="ctr">
            <a:normAutofit/>
          </a:bodyPr>
          <a:lstStyle/>
          <a:p>
            <a:pPr>
              <a:spcAft>
                <a:spcPts val="600"/>
              </a:spcAft>
            </a:pPr>
            <a:fld id="{4F721D84-F6D2-3543-9891-5E083154C075}" type="slidenum">
              <a:rPr lang="en-US" smtClean="0"/>
              <a:pPr>
                <a:spcAft>
                  <a:spcPts val="600"/>
                </a:spcAft>
              </a:pPr>
              <a:t>25</a:t>
            </a:fld>
            <a:endParaRPr lang="en-US"/>
          </a:p>
        </p:txBody>
      </p:sp>
      <p:sp>
        <p:nvSpPr>
          <p:cNvPr id="3" name="TextBox 2">
            <a:extLst>
              <a:ext uri="{FF2B5EF4-FFF2-40B4-BE49-F238E27FC236}">
                <a16:creationId xmlns:a16="http://schemas.microsoft.com/office/drawing/2014/main" id="{6515E112-3E9B-EB7E-B76B-1B5EC7B29C51}"/>
              </a:ext>
            </a:extLst>
          </p:cNvPr>
          <p:cNvSpPr txBox="1"/>
          <p:nvPr/>
        </p:nvSpPr>
        <p:spPr>
          <a:xfrm>
            <a:off x="1784604" y="6213444"/>
            <a:ext cx="8183880" cy="646331"/>
          </a:xfrm>
          <a:prstGeom prst="rect">
            <a:avLst/>
          </a:prstGeom>
          <a:noFill/>
        </p:spPr>
        <p:txBody>
          <a:bodyPr wrap="square" rtlCol="0">
            <a:spAutoFit/>
          </a:bodyPr>
          <a:lstStyle/>
          <a:p>
            <a:r>
              <a:rPr lang="en-US" sz="1200" dirty="0"/>
              <a:t>Neither the U.S. Government nor NASA endorse or recommend any commercial products, processes, or services. Reference to or appearance of any specific commercial products, processes, or services by trade name, trademark, manufacturer, or otherwise, in NASA materials does not constitute or imply its endorsement, recommendation, or favoring by the U.S. Government or NASA.</a:t>
            </a:r>
          </a:p>
        </p:txBody>
      </p:sp>
      <p:sp>
        <p:nvSpPr>
          <p:cNvPr id="9" name="Rectangle: Rounded Corners 8">
            <a:extLst>
              <a:ext uri="{FF2B5EF4-FFF2-40B4-BE49-F238E27FC236}">
                <a16:creationId xmlns:a16="http://schemas.microsoft.com/office/drawing/2014/main" id="{A885F3C0-06BD-0AE7-E23A-1CCB6CFD9F53}"/>
              </a:ext>
            </a:extLst>
          </p:cNvPr>
          <p:cNvSpPr/>
          <p:nvPr/>
        </p:nvSpPr>
        <p:spPr>
          <a:xfrm>
            <a:off x="1714166" y="1047542"/>
            <a:ext cx="7976297" cy="1235845"/>
          </a:xfrm>
          <a:prstGeom prst="roundRect">
            <a:avLst/>
          </a:prstGeom>
          <a:solidFill>
            <a:srgbClr val="92D05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2D2B05F-730D-DC5E-238E-B6361DFF7D77}"/>
              </a:ext>
            </a:extLst>
          </p:cNvPr>
          <p:cNvSpPr/>
          <p:nvPr/>
        </p:nvSpPr>
        <p:spPr>
          <a:xfrm>
            <a:off x="4952999" y="2416390"/>
            <a:ext cx="4737464" cy="3515458"/>
          </a:xfrm>
          <a:prstGeom prst="roundRect">
            <a:avLst>
              <a:gd name="adj" fmla="val 5913"/>
            </a:avLst>
          </a:prstGeom>
          <a:solidFill>
            <a:schemeClr val="accent5">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A9449804-F44E-ED80-DD3E-278B8C76FCCB}"/>
              </a:ext>
            </a:extLst>
          </p:cNvPr>
          <p:cNvSpPr txBox="1">
            <a:spLocks/>
          </p:cNvSpPr>
          <p:nvPr/>
        </p:nvSpPr>
        <p:spPr>
          <a:xfrm>
            <a:off x="5128765" y="5362801"/>
            <a:ext cx="828904" cy="389821"/>
          </a:xfrm>
          <a:prstGeom prst="rect">
            <a:avLst/>
          </a:prstGeom>
          <a:solidFill>
            <a:schemeClr val="bg1"/>
          </a:solidFill>
          <a:ln>
            <a:solidFill>
              <a:schemeClr val="tx1"/>
            </a:solidFill>
          </a:ln>
        </p:spPr>
        <p:txBody>
          <a:bodyPr vert="horz" lIns="0" tIns="0" rIns="0" bIns="0" rtlCol="0">
            <a:noAutofit/>
          </a:bodyPr>
          <a:lstStyle>
            <a:lvl1pPr marL="168817" indent="-168817" algn="l" defTabSz="844083" rtl="0" eaLnBrk="1" latinLnBrk="0" hangingPunct="1">
              <a:lnSpc>
                <a:spcPct val="100000"/>
              </a:lnSpc>
              <a:spcBef>
                <a:spcPts val="554"/>
              </a:spcBef>
              <a:buFont typeface="Arial" charset="0"/>
              <a:buChar char="•"/>
              <a:defRPr sz="1108" b="0" kern="1200" cap="none" spc="0" baseline="0">
                <a:solidFill>
                  <a:schemeClr val="tx1"/>
                </a:solidFill>
                <a:latin typeface="+mn-lt"/>
                <a:ea typeface="+mn-ea"/>
                <a:cs typeface="+mn-cs"/>
              </a:defRPr>
            </a:lvl1pPr>
            <a:lvl2pPr marL="337633" indent="-168817" algn="l" defTabSz="844083" rtl="0" eaLnBrk="1" latinLnBrk="0" hangingPunct="1">
              <a:lnSpc>
                <a:spcPct val="100000"/>
              </a:lnSpc>
              <a:spcBef>
                <a:spcPts val="0"/>
              </a:spcBef>
              <a:spcAft>
                <a:spcPts val="0"/>
              </a:spcAft>
              <a:buFont typeface="LucidaGrande" charset="0"/>
              <a:buChar char="-"/>
              <a:tabLst/>
              <a:defRPr sz="1108" i="0" kern="1200">
                <a:solidFill>
                  <a:schemeClr val="tx1"/>
                </a:solidFill>
                <a:latin typeface="Calibri" charset="0"/>
                <a:ea typeface="Calibri" charset="0"/>
                <a:cs typeface="Calibri" charset="0"/>
              </a:defRPr>
            </a:lvl2pPr>
            <a:lvl3pPr marL="506450" indent="-168817" algn="l" defTabSz="844083" rtl="0" eaLnBrk="1" latinLnBrk="0" hangingPunct="1">
              <a:lnSpc>
                <a:spcPct val="100000"/>
              </a:lnSpc>
              <a:spcBef>
                <a:spcPts val="0"/>
              </a:spcBef>
              <a:buSzPct val="75000"/>
              <a:buFont typeface="Courier New" charset="0"/>
              <a:buChar char="o"/>
              <a:tabLst/>
              <a:defRPr sz="1108" b="0" kern="1200" cap="none" spc="0" baseline="0">
                <a:solidFill>
                  <a:schemeClr val="tx1"/>
                </a:solidFill>
                <a:latin typeface="Calibri" charset="0"/>
                <a:ea typeface="Calibri" charset="0"/>
                <a:cs typeface="Calibri" charset="0"/>
              </a:defRPr>
            </a:lvl3pPr>
            <a:lvl4pPr marL="0" indent="0" algn="l" defTabSz="844083" rtl="0" eaLnBrk="1" latinLnBrk="0" hangingPunct="1">
              <a:lnSpc>
                <a:spcPct val="100000"/>
              </a:lnSpc>
              <a:spcBef>
                <a:spcPts val="1662"/>
              </a:spcBef>
              <a:spcAft>
                <a:spcPts val="0"/>
              </a:spcAft>
              <a:buSzPct val="75000"/>
              <a:buFont typeface=".AppleSystemUIFont" charset="-120"/>
              <a:buNone/>
              <a:tabLst/>
              <a:defRPr sz="1108" b="1" i="0" kern="1200" cap="all" spc="92" baseline="0">
                <a:solidFill>
                  <a:schemeClr val="accent2"/>
                </a:solidFill>
                <a:latin typeface="Calibri" charset="0"/>
                <a:ea typeface="Calibri" charset="0"/>
                <a:cs typeface="Calibri" charset="0"/>
              </a:defRPr>
            </a:lvl4pPr>
            <a:lvl5pPr marL="0" indent="0" algn="l" defTabSz="844083" rtl="0" eaLnBrk="1" latinLnBrk="0" hangingPunct="1">
              <a:lnSpc>
                <a:spcPct val="100000"/>
              </a:lnSpc>
              <a:spcBef>
                <a:spcPts val="554"/>
              </a:spcBef>
              <a:spcAft>
                <a:spcPts val="554"/>
              </a:spcAft>
              <a:buFont typeface="Arial" panose="020B0604020202020204" pitchFamily="34" charset="0"/>
              <a:buNone/>
              <a:tabLst/>
              <a:defRPr sz="1015" i="1" kern="1200">
                <a:solidFill>
                  <a:schemeClr val="tx1"/>
                </a:solidFill>
                <a:latin typeface="Georgia" charset="0"/>
                <a:ea typeface="Georgia" charset="0"/>
                <a:cs typeface="Georgia" charset="0"/>
              </a:defRPr>
            </a:lvl5pPr>
            <a:lvl6pPr marL="0" indent="0" algn="l" defTabSz="844083" rtl="0" eaLnBrk="1" latinLnBrk="0" hangingPunct="1">
              <a:lnSpc>
                <a:spcPct val="100000"/>
              </a:lnSpc>
              <a:spcBef>
                <a:spcPts val="1108"/>
              </a:spcBef>
              <a:buFontTx/>
              <a:buNone/>
              <a:defRPr sz="831" i="1" kern="1200">
                <a:solidFill>
                  <a:schemeClr val="tx1"/>
                </a:solidFill>
                <a:latin typeface="Georgia" panose="02040502050405020303" pitchFamily="18" charset="0"/>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112713" indent="0" defTabSz="914400">
              <a:spcBef>
                <a:spcPts val="600"/>
              </a:spcBef>
              <a:buFont typeface="Arial" charset="0"/>
              <a:buNone/>
            </a:pPr>
            <a:r>
              <a:rPr lang="en-US" sz="2400" dirty="0">
                <a:solidFill>
                  <a:srgbClr val="000000"/>
                </a:solidFill>
              </a:rPr>
              <a:t>RACE</a:t>
            </a:r>
            <a:r>
              <a:rPr lang="en-US" sz="1400" dirty="0">
                <a:solidFill>
                  <a:srgbClr val="000000"/>
                </a:solidFill>
              </a:rPr>
              <a:t> </a:t>
            </a:r>
          </a:p>
          <a:p>
            <a:endParaRPr lang="en-US" dirty="0"/>
          </a:p>
        </p:txBody>
      </p:sp>
      <p:sp>
        <p:nvSpPr>
          <p:cNvPr id="12" name="Content Placeholder 10">
            <a:extLst>
              <a:ext uri="{FF2B5EF4-FFF2-40B4-BE49-F238E27FC236}">
                <a16:creationId xmlns:a16="http://schemas.microsoft.com/office/drawing/2014/main" id="{67A9B5CA-3A87-F9AC-8DAA-372805EA324B}"/>
              </a:ext>
            </a:extLst>
          </p:cNvPr>
          <p:cNvSpPr txBox="1">
            <a:spLocks/>
          </p:cNvSpPr>
          <p:nvPr/>
        </p:nvSpPr>
        <p:spPr>
          <a:xfrm>
            <a:off x="1859457" y="1231322"/>
            <a:ext cx="828903" cy="389821"/>
          </a:xfrm>
          <a:prstGeom prst="rect">
            <a:avLst/>
          </a:prstGeom>
          <a:solidFill>
            <a:schemeClr val="bg1"/>
          </a:solidFill>
          <a:ln>
            <a:solidFill>
              <a:schemeClr val="tx1"/>
            </a:solidFill>
          </a:ln>
        </p:spPr>
        <p:txBody>
          <a:bodyPr vert="horz" lIns="0" tIns="0" rIns="0" bIns="0" rtlCol="0">
            <a:noAutofit/>
          </a:bodyPr>
          <a:lstStyle>
            <a:lvl1pPr marL="168817" indent="-168817" algn="l" defTabSz="844083" rtl="0" eaLnBrk="1" latinLnBrk="0" hangingPunct="1">
              <a:lnSpc>
                <a:spcPct val="100000"/>
              </a:lnSpc>
              <a:spcBef>
                <a:spcPts val="554"/>
              </a:spcBef>
              <a:buFont typeface="Arial" charset="0"/>
              <a:buChar char="•"/>
              <a:defRPr sz="1108" b="0" kern="1200" cap="none" spc="0" baseline="0">
                <a:solidFill>
                  <a:schemeClr val="tx1"/>
                </a:solidFill>
                <a:latin typeface="+mn-lt"/>
                <a:ea typeface="+mn-ea"/>
                <a:cs typeface="+mn-cs"/>
              </a:defRPr>
            </a:lvl1pPr>
            <a:lvl2pPr marL="337633" indent="-168817" algn="l" defTabSz="844083" rtl="0" eaLnBrk="1" latinLnBrk="0" hangingPunct="1">
              <a:lnSpc>
                <a:spcPct val="100000"/>
              </a:lnSpc>
              <a:spcBef>
                <a:spcPts val="0"/>
              </a:spcBef>
              <a:spcAft>
                <a:spcPts val="0"/>
              </a:spcAft>
              <a:buFont typeface="LucidaGrande" charset="0"/>
              <a:buChar char="-"/>
              <a:tabLst/>
              <a:defRPr sz="1108" i="0" kern="1200">
                <a:solidFill>
                  <a:schemeClr val="tx1"/>
                </a:solidFill>
                <a:latin typeface="Calibri" charset="0"/>
                <a:ea typeface="Calibri" charset="0"/>
                <a:cs typeface="Calibri" charset="0"/>
              </a:defRPr>
            </a:lvl2pPr>
            <a:lvl3pPr marL="506450" indent="-168817" algn="l" defTabSz="844083" rtl="0" eaLnBrk="1" latinLnBrk="0" hangingPunct="1">
              <a:lnSpc>
                <a:spcPct val="100000"/>
              </a:lnSpc>
              <a:spcBef>
                <a:spcPts val="0"/>
              </a:spcBef>
              <a:buSzPct val="75000"/>
              <a:buFont typeface="Courier New" charset="0"/>
              <a:buChar char="o"/>
              <a:tabLst/>
              <a:defRPr sz="1108" b="0" kern="1200" cap="none" spc="0" baseline="0">
                <a:solidFill>
                  <a:schemeClr val="tx1"/>
                </a:solidFill>
                <a:latin typeface="Calibri" charset="0"/>
                <a:ea typeface="Calibri" charset="0"/>
                <a:cs typeface="Calibri" charset="0"/>
              </a:defRPr>
            </a:lvl3pPr>
            <a:lvl4pPr marL="0" indent="0" algn="l" defTabSz="844083" rtl="0" eaLnBrk="1" latinLnBrk="0" hangingPunct="1">
              <a:lnSpc>
                <a:spcPct val="100000"/>
              </a:lnSpc>
              <a:spcBef>
                <a:spcPts val="1662"/>
              </a:spcBef>
              <a:spcAft>
                <a:spcPts val="0"/>
              </a:spcAft>
              <a:buSzPct val="75000"/>
              <a:buFont typeface=".AppleSystemUIFont" charset="-120"/>
              <a:buNone/>
              <a:tabLst/>
              <a:defRPr sz="1108" b="1" i="0" kern="1200" cap="all" spc="92" baseline="0">
                <a:solidFill>
                  <a:schemeClr val="accent2"/>
                </a:solidFill>
                <a:latin typeface="Calibri" charset="0"/>
                <a:ea typeface="Calibri" charset="0"/>
                <a:cs typeface="Calibri" charset="0"/>
              </a:defRPr>
            </a:lvl4pPr>
            <a:lvl5pPr marL="0" indent="0" algn="l" defTabSz="844083" rtl="0" eaLnBrk="1" latinLnBrk="0" hangingPunct="1">
              <a:lnSpc>
                <a:spcPct val="100000"/>
              </a:lnSpc>
              <a:spcBef>
                <a:spcPts val="554"/>
              </a:spcBef>
              <a:spcAft>
                <a:spcPts val="554"/>
              </a:spcAft>
              <a:buFont typeface="Arial" panose="020B0604020202020204" pitchFamily="34" charset="0"/>
              <a:buNone/>
              <a:tabLst/>
              <a:defRPr sz="1015" i="1" kern="1200">
                <a:solidFill>
                  <a:schemeClr val="tx1"/>
                </a:solidFill>
                <a:latin typeface="Georgia" charset="0"/>
                <a:ea typeface="Georgia" charset="0"/>
                <a:cs typeface="Georgia" charset="0"/>
              </a:defRPr>
            </a:lvl5pPr>
            <a:lvl6pPr marL="0" indent="0" algn="l" defTabSz="844083" rtl="0" eaLnBrk="1" latinLnBrk="0" hangingPunct="1">
              <a:lnSpc>
                <a:spcPct val="100000"/>
              </a:lnSpc>
              <a:spcBef>
                <a:spcPts val="1108"/>
              </a:spcBef>
              <a:buFontTx/>
              <a:buNone/>
              <a:defRPr sz="831" i="1" kern="1200">
                <a:solidFill>
                  <a:schemeClr val="tx1"/>
                </a:solidFill>
                <a:latin typeface="Georgia" panose="02040502050405020303" pitchFamily="18" charset="0"/>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112713" indent="0" defTabSz="914400">
              <a:spcBef>
                <a:spcPts val="600"/>
              </a:spcBef>
              <a:buFont typeface="Arial" charset="0"/>
              <a:buNone/>
            </a:pPr>
            <a:r>
              <a:rPr lang="en-US" sz="2400" dirty="0">
                <a:solidFill>
                  <a:srgbClr val="000000"/>
                </a:solidFill>
              </a:rPr>
              <a:t>ARPI</a:t>
            </a:r>
          </a:p>
          <a:p>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C8273083-E187-15E0-4AC1-E79233C7CE9D}"/>
              </a:ext>
            </a:extLst>
          </p:cNvPr>
          <p:cNvPicPr>
            <a:picLocks noChangeAspect="1"/>
          </p:cNvPicPr>
          <p:nvPr/>
        </p:nvPicPr>
        <p:blipFill>
          <a:blip r:embed="rId2"/>
          <a:stretch>
            <a:fillRect/>
          </a:stretch>
        </p:blipFill>
        <p:spPr>
          <a:xfrm>
            <a:off x="2775857" y="1047542"/>
            <a:ext cx="6786290" cy="4890724"/>
          </a:xfrm>
          <a:prstGeom prst="rect">
            <a:avLst/>
          </a:prstGeom>
        </p:spPr>
      </p:pic>
    </p:spTree>
    <p:extLst>
      <p:ext uri="{BB962C8B-B14F-4D97-AF65-F5344CB8AC3E}">
        <p14:creationId xmlns:p14="http://schemas.microsoft.com/office/powerpoint/2010/main" val="3546177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0B101-CEAB-8347-949A-23A6A5DDF70D}"/>
              </a:ext>
            </a:extLst>
          </p:cNvPr>
          <p:cNvSpPr>
            <a:spLocks noGrp="1"/>
          </p:cNvSpPr>
          <p:nvPr>
            <p:ph type="title"/>
          </p:nvPr>
        </p:nvSpPr>
        <p:spPr/>
        <p:txBody>
          <a:bodyPr/>
          <a:lstStyle/>
          <a:p>
            <a:r>
              <a:rPr lang="en-US" dirty="0"/>
              <a:t>CVAE Integration</a:t>
            </a:r>
          </a:p>
        </p:txBody>
      </p:sp>
      <p:sp>
        <p:nvSpPr>
          <p:cNvPr id="4" name="Slide Number Placeholder 3">
            <a:extLst>
              <a:ext uri="{FF2B5EF4-FFF2-40B4-BE49-F238E27FC236}">
                <a16:creationId xmlns:a16="http://schemas.microsoft.com/office/drawing/2014/main" id="{011C3FCC-D935-3946-885B-8FFF2198A80D}"/>
              </a:ext>
            </a:extLst>
          </p:cNvPr>
          <p:cNvSpPr>
            <a:spLocks noGrp="1"/>
          </p:cNvSpPr>
          <p:nvPr>
            <p:ph type="sldNum" sz="quarter" idx="12"/>
          </p:nvPr>
        </p:nvSpPr>
        <p:spPr/>
        <p:txBody>
          <a:bodyPr/>
          <a:lstStyle/>
          <a:p>
            <a:fld id="{4F721D84-F6D2-3543-9891-5E083154C075}" type="slidenum">
              <a:rPr lang="en-US" smtClean="0"/>
              <a:t>26</a:t>
            </a:fld>
            <a:endParaRPr lang="en-US"/>
          </a:p>
        </p:txBody>
      </p:sp>
    </p:spTree>
    <p:extLst>
      <p:ext uri="{BB962C8B-B14F-4D97-AF65-F5344CB8AC3E}">
        <p14:creationId xmlns:p14="http://schemas.microsoft.com/office/powerpoint/2010/main" val="4051110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normAutofit/>
          </a:bodyPr>
          <a:lstStyle/>
          <a:p>
            <a:r>
              <a:rPr lang="fr-FR" sz="3000" dirty="0" err="1"/>
              <a:t>Convolutional</a:t>
            </a:r>
            <a:r>
              <a:rPr lang="fr-FR" sz="3000" dirty="0"/>
              <a:t> </a:t>
            </a:r>
            <a:r>
              <a:rPr lang="fr-FR" sz="3000" dirty="0" err="1"/>
              <a:t>Variational</a:t>
            </a:r>
            <a:r>
              <a:rPr lang="fr-FR" sz="3000" dirty="0"/>
              <a:t> </a:t>
            </a:r>
            <a:r>
              <a:rPr lang="fr-FR" sz="3000" dirty="0" err="1"/>
              <a:t>Autoencoder</a:t>
            </a:r>
            <a:r>
              <a:rPr lang="fr-FR" sz="3000" dirty="0"/>
              <a:t> (CVAE) </a:t>
            </a:r>
            <a:r>
              <a:rPr lang="fr-FR" sz="3000" dirty="0" err="1"/>
              <a:t>Algorithm</a:t>
            </a:r>
            <a:endParaRPr lang="fr-FR" sz="3000" dirty="0"/>
          </a:p>
        </p:txBody>
      </p:sp>
      <p:sp>
        <p:nvSpPr>
          <p:cNvPr id="6" name="Content Placeholder 5">
            <a:extLst>
              <a:ext uri="{FF2B5EF4-FFF2-40B4-BE49-F238E27FC236}">
                <a16:creationId xmlns:a16="http://schemas.microsoft.com/office/drawing/2014/main" id="{3BFEBD22-9329-B345-8AFA-CB8FCB9FC0D5}"/>
              </a:ext>
            </a:extLst>
          </p:cNvPr>
          <p:cNvSpPr>
            <a:spLocks noGrp="1"/>
          </p:cNvSpPr>
          <p:nvPr>
            <p:ph idx="1"/>
          </p:nvPr>
        </p:nvSpPr>
        <p:spPr/>
        <p:txBody>
          <a:bodyPr>
            <a:normAutofit lnSpcReduction="10000"/>
          </a:bodyPr>
          <a:lstStyle/>
          <a:p>
            <a:r>
              <a:rPr lang="en-US" dirty="0"/>
              <a:t>A neural network based autoencoder, </a:t>
            </a:r>
            <a:r>
              <a:rPr lang="en-US" u="sng" dirty="0"/>
              <a:t>unsupervised</a:t>
            </a:r>
            <a:r>
              <a:rPr lang="en-US" dirty="0"/>
              <a:t> learning technique for anomaly detection in high-dimensional heterogeneous time series</a:t>
            </a:r>
          </a:p>
          <a:p>
            <a:pPr lvl="1"/>
            <a:r>
              <a:rPr lang="en-US" dirty="0"/>
              <a:t>Does not use the expert labels for training, but does use the information for hyperparameter tuning</a:t>
            </a:r>
          </a:p>
          <a:p>
            <a:r>
              <a:rPr lang="en-US" dirty="0"/>
              <a:t>Two main components</a:t>
            </a:r>
          </a:p>
          <a:p>
            <a:pPr lvl="1"/>
            <a:r>
              <a:rPr lang="en-US" dirty="0"/>
              <a:t>An encoder, which maps the </a:t>
            </a:r>
            <a:r>
              <a:rPr lang="en-US" dirty="0" err="1"/>
              <a:t>the</a:t>
            </a:r>
            <a:r>
              <a:rPr lang="en-US" dirty="0"/>
              <a:t> original data by sampling from the low-dimensional latent space into a compressed low-dimensional latent space</a:t>
            </a:r>
          </a:p>
          <a:p>
            <a:pPr lvl="1"/>
            <a:r>
              <a:rPr lang="en-US" dirty="0"/>
              <a:t>A decoder, which reconstructs the original data by sampling from the low-dimensional latent </a:t>
            </a:r>
            <a:r>
              <a:rPr lang="en-US" dirty="0" err="1"/>
              <a:t>spaceCVAE</a:t>
            </a:r>
            <a:r>
              <a:rPr lang="en-US" dirty="0"/>
              <a:t> uses a 160 second window (160 data points) </a:t>
            </a:r>
          </a:p>
          <a:p>
            <a:pPr lvl="2"/>
            <a:r>
              <a:rPr lang="en-US" dirty="0"/>
              <a:t>The ARPI window size for SWIM data is 15 steps, which is about 45-60 seconds (3 to 5 seconds between observations)</a:t>
            </a:r>
          </a:p>
          <a:p>
            <a:r>
              <a:rPr lang="en-US" dirty="0"/>
              <a:t>CVAE generates a nominal or off-nominal prediction label with about 70% accuracy within the window</a:t>
            </a:r>
          </a:p>
          <a:p>
            <a:endParaRPr lang="en-US" dirty="0"/>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27</a:t>
            </a:fld>
            <a:endParaRPr lang="en-US"/>
          </a:p>
        </p:txBody>
      </p:sp>
      <p:sp>
        <p:nvSpPr>
          <p:cNvPr id="2" name="TextBox 1">
            <a:extLst>
              <a:ext uri="{FF2B5EF4-FFF2-40B4-BE49-F238E27FC236}">
                <a16:creationId xmlns:a16="http://schemas.microsoft.com/office/drawing/2014/main" id="{6973022D-9494-73C9-702D-C5CBEF98AC43}"/>
              </a:ext>
            </a:extLst>
          </p:cNvPr>
          <p:cNvSpPr txBox="1"/>
          <p:nvPr/>
        </p:nvSpPr>
        <p:spPr>
          <a:xfrm>
            <a:off x="2246754" y="6347343"/>
            <a:ext cx="7698492" cy="461665"/>
          </a:xfrm>
          <a:prstGeom prst="rect">
            <a:avLst/>
          </a:prstGeom>
          <a:noFill/>
        </p:spPr>
        <p:txBody>
          <a:bodyPr wrap="square" lIns="91440" tIns="45720" rIns="91440" bIns="45720" rtlCol="0" anchor="t">
            <a:spAutoFit/>
          </a:bodyPr>
          <a:lstStyle/>
          <a:p>
            <a:pPr algn="ctr"/>
            <a:r>
              <a:rPr lang="en-US" sz="1200" dirty="0" err="1"/>
              <a:t>Memarzadeh</a:t>
            </a:r>
            <a:r>
              <a:rPr lang="en-US" sz="1200" dirty="0"/>
              <a:t>, M., Matthews, B., and </a:t>
            </a:r>
            <a:r>
              <a:rPr lang="en-US" sz="1200" dirty="0" err="1"/>
              <a:t>Avrekh</a:t>
            </a:r>
            <a:r>
              <a:rPr lang="en-US" sz="1200" dirty="0"/>
              <a:t>, I. "Unsupervised Anomaly Detection in Flight Data Using Convolutional Variational Auto-Encoder," Aerospace 2020, 7, 15, 8 Aug 2020, DOI: 10.3390/aerospace7080115</a:t>
            </a:r>
          </a:p>
        </p:txBody>
      </p:sp>
    </p:spTree>
    <p:extLst>
      <p:ext uri="{BB962C8B-B14F-4D97-AF65-F5344CB8AC3E}">
        <p14:creationId xmlns:p14="http://schemas.microsoft.com/office/powerpoint/2010/main" val="3184232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lstStyle/>
          <a:p>
            <a:r>
              <a:rPr lang="en-US" dirty="0"/>
              <a:t>CVAE Algorithm</a:t>
            </a:r>
          </a:p>
        </p:txBody>
      </p:sp>
      <p:sp>
        <p:nvSpPr>
          <p:cNvPr id="6" name="Content Placeholder 5">
            <a:extLst>
              <a:ext uri="{FF2B5EF4-FFF2-40B4-BE49-F238E27FC236}">
                <a16:creationId xmlns:a16="http://schemas.microsoft.com/office/drawing/2014/main" id="{3BFEBD22-9329-B345-8AFA-CB8FCB9FC0D5}"/>
              </a:ext>
            </a:extLst>
          </p:cNvPr>
          <p:cNvSpPr>
            <a:spLocks noGrp="1"/>
          </p:cNvSpPr>
          <p:nvPr>
            <p:ph idx="1"/>
          </p:nvPr>
        </p:nvSpPr>
        <p:spPr>
          <a:xfrm>
            <a:off x="8360229" y="1118937"/>
            <a:ext cx="3483427" cy="5154282"/>
          </a:xfrm>
        </p:spPr>
        <p:txBody>
          <a:bodyPr/>
          <a:lstStyle/>
          <a:p>
            <a:r>
              <a:rPr lang="en-US" dirty="0"/>
              <a:t>Goal is to predict labels accurately from available variables</a:t>
            </a:r>
          </a:p>
          <a:p>
            <a:r>
              <a:rPr lang="en-US" dirty="0"/>
              <a:t>Results on the test set: </a:t>
            </a:r>
          </a:p>
          <a:p>
            <a:pPr lvl="1"/>
            <a:r>
              <a:rPr lang="en-US" dirty="0"/>
              <a:t>Precision = 61.24%</a:t>
            </a:r>
          </a:p>
          <a:p>
            <a:pPr lvl="1"/>
            <a:r>
              <a:rPr lang="en-US" dirty="0"/>
              <a:t>Recall = 58.92%</a:t>
            </a:r>
          </a:p>
          <a:p>
            <a:pPr lvl="1"/>
            <a:r>
              <a:rPr lang="en-US" dirty="0"/>
              <a:t>F1-score = 60.06%</a:t>
            </a:r>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28</a:t>
            </a:fld>
            <a:endParaRPr lang="en-US"/>
          </a:p>
        </p:txBody>
      </p:sp>
      <p:pic>
        <p:nvPicPr>
          <p:cNvPr id="1027" name="Picture 3" descr="Aerospace 07 00115 g001">
            <a:extLst>
              <a:ext uri="{FF2B5EF4-FFF2-40B4-BE49-F238E27FC236}">
                <a16:creationId xmlns:a16="http://schemas.microsoft.com/office/drawing/2014/main" id="{23D8A263-629F-FABC-36C1-9394055DC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24327"/>
            <a:ext cx="813163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053035A-0B2B-B2D5-6093-25D7AEF1658F}"/>
              </a:ext>
            </a:extLst>
          </p:cNvPr>
          <p:cNvSpPr txBox="1"/>
          <p:nvPr/>
        </p:nvSpPr>
        <p:spPr>
          <a:xfrm>
            <a:off x="433136" y="6347343"/>
            <a:ext cx="8345103" cy="461665"/>
          </a:xfrm>
          <a:prstGeom prst="rect">
            <a:avLst/>
          </a:prstGeom>
          <a:noFill/>
        </p:spPr>
        <p:txBody>
          <a:bodyPr wrap="square" lIns="91440" tIns="45720" rIns="91440" bIns="45720" rtlCol="0" anchor="t">
            <a:spAutoFit/>
          </a:bodyPr>
          <a:lstStyle/>
          <a:p>
            <a:r>
              <a:rPr lang="en-US" sz="1200" dirty="0"/>
              <a:t>Memarzadeh, M., Matthews, B., and </a:t>
            </a:r>
            <a:r>
              <a:rPr lang="en-US" sz="1200" dirty="0" err="1"/>
              <a:t>Avrekh</a:t>
            </a:r>
            <a:r>
              <a:rPr lang="en-US" sz="1200" dirty="0"/>
              <a:t>, I. Unsupervised Anomaly Detection in Flight Data Using Convolutional Variational Auto-Encoder. Aerospace 2020, 7, 15, 8 Aug 2020, DOI: 10.3390/aerospace7080115</a:t>
            </a:r>
          </a:p>
        </p:txBody>
      </p:sp>
    </p:spTree>
    <p:extLst>
      <p:ext uri="{BB962C8B-B14F-4D97-AF65-F5344CB8AC3E}">
        <p14:creationId xmlns:p14="http://schemas.microsoft.com/office/powerpoint/2010/main" val="3753152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lstStyle/>
          <a:p>
            <a:r>
              <a:rPr lang="en-US" dirty="0"/>
              <a:t>Data Set</a:t>
            </a:r>
          </a:p>
        </p:txBody>
      </p:sp>
      <p:sp>
        <p:nvSpPr>
          <p:cNvPr id="6" name="Content Placeholder 5">
            <a:extLst>
              <a:ext uri="{FF2B5EF4-FFF2-40B4-BE49-F238E27FC236}">
                <a16:creationId xmlns:a16="http://schemas.microsoft.com/office/drawing/2014/main" id="{3BFEBD22-9329-B345-8AFA-CB8FCB9FC0D5}"/>
              </a:ext>
            </a:extLst>
          </p:cNvPr>
          <p:cNvSpPr>
            <a:spLocks noGrp="1"/>
          </p:cNvSpPr>
          <p:nvPr>
            <p:ph idx="1"/>
          </p:nvPr>
        </p:nvSpPr>
        <p:spPr/>
        <p:txBody>
          <a:bodyPr>
            <a:normAutofit fontScale="85000" lnSpcReduction="10000"/>
          </a:bodyPr>
          <a:lstStyle/>
          <a:p>
            <a:r>
              <a:rPr lang="en-US" dirty="0"/>
              <a:t>Data Mining and System Health (</a:t>
            </a:r>
            <a:r>
              <a:rPr lang="en-US" dirty="0" err="1"/>
              <a:t>DASHlink</a:t>
            </a:r>
            <a:r>
              <a:rPr lang="en-US" dirty="0"/>
              <a:t>) anonymized flight level Flight Operations Quality Assurance (FOQA) data from defunct airlines</a:t>
            </a:r>
          </a:p>
          <a:p>
            <a:pPr lvl="1"/>
            <a:r>
              <a:rPr lang="en-US" dirty="0"/>
              <a:t>Date/time is stripped from the flight data as part of the anonymizing process. Arbitrary start times are simulated for the purpose of visualization here.</a:t>
            </a:r>
          </a:p>
          <a:p>
            <a:r>
              <a:rPr lang="en-US" dirty="0"/>
              <a:t>21 aircraft characteristics in addition to latitude and longitude</a:t>
            </a:r>
          </a:p>
          <a:p>
            <a:pPr lvl="1"/>
            <a:r>
              <a:rPr lang="en-US" dirty="0"/>
              <a:t>Left and right aileron positions, left elevator position, trailing edge flap position, rudder position, average core speed average</a:t>
            </a:r>
          </a:p>
          <a:p>
            <a:pPr lvl="1"/>
            <a:r>
              <a:rPr lang="en-US" dirty="0"/>
              <a:t>Corrected angle of attack, glideslope deviation, pitch angle, roll angle</a:t>
            </a:r>
          </a:p>
          <a:p>
            <a:pPr lvl="1"/>
            <a:r>
              <a:rPr lang="en-US" dirty="0"/>
              <a:t>Selected heading, localizer deviation, selected course, drift angle, true heading</a:t>
            </a:r>
          </a:p>
          <a:p>
            <a:pPr lvl="1"/>
            <a:r>
              <a:rPr lang="en-US" dirty="0"/>
              <a:t>Barometric correct altitude, total pressure </a:t>
            </a:r>
          </a:p>
          <a:p>
            <a:pPr lvl="1"/>
            <a:r>
              <a:rPr lang="en-US" dirty="0"/>
              <a:t>Computed airspeed, vertical acceleration, wind speed, selected airspeed</a:t>
            </a:r>
          </a:p>
          <a:p>
            <a:r>
              <a:rPr lang="en-US" dirty="0"/>
              <a:t>1 Hz sampling frequency</a:t>
            </a:r>
          </a:p>
          <a:p>
            <a:r>
              <a:rPr lang="en-US" dirty="0"/>
              <a:t>Includes data for 30,523 flights, but for the demo we limit to 6,250 flights due to system memory constraints</a:t>
            </a:r>
          </a:p>
          <a:p>
            <a:r>
              <a:rPr lang="en-US" dirty="0"/>
              <a:t>Because it lacks date and time info, weather information is not available</a:t>
            </a:r>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29</a:t>
            </a:fld>
            <a:endParaRPr lang="en-US"/>
          </a:p>
        </p:txBody>
      </p:sp>
    </p:spTree>
    <p:extLst>
      <p:ext uri="{BB962C8B-B14F-4D97-AF65-F5344CB8AC3E}">
        <p14:creationId xmlns:p14="http://schemas.microsoft.com/office/powerpoint/2010/main" val="260142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lstStyle/>
          <a:p>
            <a:r>
              <a:rPr lang="en-US" dirty="0"/>
              <a:t>Vision and Background</a:t>
            </a:r>
          </a:p>
        </p:txBody>
      </p:sp>
      <p:sp>
        <p:nvSpPr>
          <p:cNvPr id="6" name="Content Placeholder 5">
            <a:extLst>
              <a:ext uri="{FF2B5EF4-FFF2-40B4-BE49-F238E27FC236}">
                <a16:creationId xmlns:a16="http://schemas.microsoft.com/office/drawing/2014/main" id="{3BFEBD22-9329-B345-8AFA-CB8FCB9FC0D5}"/>
              </a:ext>
            </a:extLst>
          </p:cNvPr>
          <p:cNvSpPr>
            <a:spLocks noGrp="1"/>
          </p:cNvSpPr>
          <p:nvPr>
            <p:ph idx="1"/>
          </p:nvPr>
        </p:nvSpPr>
        <p:spPr/>
        <p:txBody>
          <a:bodyPr>
            <a:normAutofit fontScale="92500" lnSpcReduction="10000"/>
          </a:bodyPr>
          <a:lstStyle/>
          <a:p>
            <a:pPr>
              <a:lnSpc>
                <a:spcPct val="110000"/>
              </a:lnSpc>
              <a:spcBef>
                <a:spcPts val="0"/>
              </a:spcBef>
            </a:pPr>
            <a:r>
              <a:rPr lang="en-US" b="0" dirty="0"/>
              <a:t>The Crew Systems and Aviation Operations Branch (CSAOB), under the Research Directorate at NASA Langley Research Center (LaRC) is investigating ways to integrate emerging urban air mobility (UAM) vehicle operations into the National Airspace System (NAS)</a:t>
            </a:r>
          </a:p>
          <a:p>
            <a:pPr>
              <a:lnSpc>
                <a:spcPct val="110000"/>
              </a:lnSpc>
              <a:spcBef>
                <a:spcPts val="0"/>
              </a:spcBef>
            </a:pPr>
            <a:r>
              <a:rPr lang="en-US" b="0" i="1" dirty="0"/>
              <a:t>Machine Learning for Advancing Risk Precursor dentification Tools in Commercial Airline Terminal Area Operations</a:t>
            </a:r>
          </a:p>
          <a:p>
            <a:pPr lvl="1">
              <a:lnSpc>
                <a:spcPct val="110000"/>
              </a:lnSpc>
              <a:spcBef>
                <a:spcPts val="0"/>
              </a:spcBef>
            </a:pPr>
            <a:r>
              <a:rPr lang="en-US" dirty="0"/>
              <a:t>Under Task Order (TO) 004 of Strategic Professional Engineering Assessment Contract (SPEAC) II (80JSC023AA001)</a:t>
            </a:r>
          </a:p>
          <a:p>
            <a:pPr lvl="1">
              <a:lnSpc>
                <a:spcPct val="110000"/>
              </a:lnSpc>
              <a:spcBef>
                <a:spcPts val="0"/>
              </a:spcBef>
            </a:pPr>
            <a:r>
              <a:rPr lang="en-US" dirty="0"/>
              <a:t>Results of this TO are intended to:</a:t>
            </a:r>
          </a:p>
          <a:p>
            <a:pPr lvl="2">
              <a:lnSpc>
                <a:spcPct val="110000"/>
              </a:lnSpc>
              <a:spcBef>
                <a:spcPts val="0"/>
              </a:spcBef>
            </a:pPr>
            <a:r>
              <a:rPr lang="en-US" dirty="0"/>
              <a:t>Improve machine learning methods to anticipate and resolve potential safety issues </a:t>
            </a:r>
          </a:p>
          <a:p>
            <a:pPr lvl="2">
              <a:lnSpc>
                <a:spcPct val="110000"/>
              </a:lnSpc>
              <a:spcBef>
                <a:spcPts val="0"/>
              </a:spcBef>
            </a:pPr>
            <a:r>
              <a:rPr lang="en-US" dirty="0"/>
              <a:t>Predict the health and robustness of aviation systems</a:t>
            </a:r>
          </a:p>
          <a:p>
            <a:pPr lvl="2">
              <a:lnSpc>
                <a:spcPct val="110000"/>
              </a:lnSpc>
              <a:spcBef>
                <a:spcPts val="0"/>
              </a:spcBef>
            </a:pPr>
            <a:r>
              <a:rPr lang="en-US" dirty="0"/>
              <a:t>Analyze integrated risk in terminal area operations in support of the SWS Project in the Airspace Operations and Safety Program (AOSP) under the Aeronautics Research Mission Directorate (ARMD)</a:t>
            </a:r>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3</a:t>
            </a:fld>
            <a:endParaRPr lang="en-US"/>
          </a:p>
        </p:txBody>
      </p:sp>
    </p:spTree>
    <p:extLst>
      <p:ext uri="{BB962C8B-B14F-4D97-AF65-F5344CB8AC3E}">
        <p14:creationId xmlns:p14="http://schemas.microsoft.com/office/powerpoint/2010/main" val="1935235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0B101-CEAB-8347-949A-23A6A5DDF70D}"/>
              </a:ext>
            </a:extLst>
          </p:cNvPr>
          <p:cNvSpPr>
            <a:spLocks noGrp="1"/>
          </p:cNvSpPr>
          <p:nvPr>
            <p:ph type="title"/>
          </p:nvPr>
        </p:nvSpPr>
        <p:spPr/>
        <p:txBody>
          <a:bodyPr/>
          <a:lstStyle/>
          <a:p>
            <a:r>
              <a:rPr lang="en-US" dirty="0"/>
              <a:t>Demonstration</a:t>
            </a:r>
          </a:p>
        </p:txBody>
      </p:sp>
      <p:sp>
        <p:nvSpPr>
          <p:cNvPr id="4" name="Slide Number Placeholder 3">
            <a:extLst>
              <a:ext uri="{FF2B5EF4-FFF2-40B4-BE49-F238E27FC236}">
                <a16:creationId xmlns:a16="http://schemas.microsoft.com/office/drawing/2014/main" id="{011C3FCC-D935-3946-885B-8FFF2198A80D}"/>
              </a:ext>
            </a:extLst>
          </p:cNvPr>
          <p:cNvSpPr>
            <a:spLocks noGrp="1"/>
          </p:cNvSpPr>
          <p:nvPr>
            <p:ph type="sldNum" sz="quarter" idx="12"/>
          </p:nvPr>
        </p:nvSpPr>
        <p:spPr/>
        <p:txBody>
          <a:bodyPr/>
          <a:lstStyle/>
          <a:p>
            <a:fld id="{4F721D84-F6D2-3543-9891-5E083154C075}" type="slidenum">
              <a:rPr lang="en-US" smtClean="0"/>
              <a:t>30</a:t>
            </a:fld>
            <a:endParaRPr lang="en-US"/>
          </a:p>
        </p:txBody>
      </p:sp>
    </p:spTree>
    <p:extLst>
      <p:ext uri="{BB962C8B-B14F-4D97-AF65-F5344CB8AC3E}">
        <p14:creationId xmlns:p14="http://schemas.microsoft.com/office/powerpoint/2010/main" val="4281106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D6DB27-9C44-66E7-4424-F01EEB55BD88}"/>
              </a:ext>
            </a:extLst>
          </p:cNvPr>
          <p:cNvPicPr>
            <a:picLocks noChangeAspect="1"/>
          </p:cNvPicPr>
          <p:nvPr/>
        </p:nvPicPr>
        <p:blipFill>
          <a:blip r:embed="rId2"/>
          <a:stretch>
            <a:fillRect/>
          </a:stretch>
        </p:blipFill>
        <p:spPr>
          <a:xfrm>
            <a:off x="248653" y="2787204"/>
            <a:ext cx="5681224" cy="2738248"/>
          </a:xfrm>
          <a:prstGeom prst="rect">
            <a:avLst/>
          </a:prstGeom>
        </p:spPr>
      </p:pic>
      <p:sp>
        <p:nvSpPr>
          <p:cNvPr id="5" name="Title 4">
            <a:extLst>
              <a:ext uri="{FF2B5EF4-FFF2-40B4-BE49-F238E27FC236}">
                <a16:creationId xmlns:a16="http://schemas.microsoft.com/office/drawing/2014/main" id="{1EBA6A70-3B37-9035-3948-E5D3CFFAFF51}"/>
              </a:ext>
            </a:extLst>
          </p:cNvPr>
          <p:cNvSpPr>
            <a:spLocks noGrp="1"/>
          </p:cNvSpPr>
          <p:nvPr>
            <p:ph type="title"/>
          </p:nvPr>
        </p:nvSpPr>
        <p:spPr/>
        <p:txBody>
          <a:bodyPr/>
          <a:lstStyle/>
          <a:p>
            <a:r>
              <a:rPr lang="en-US" dirty="0"/>
              <a:t>Demonstration</a:t>
            </a:r>
          </a:p>
        </p:txBody>
      </p:sp>
      <p:sp>
        <p:nvSpPr>
          <p:cNvPr id="6" name="Content Placeholder 5">
            <a:extLst>
              <a:ext uri="{FF2B5EF4-FFF2-40B4-BE49-F238E27FC236}">
                <a16:creationId xmlns:a16="http://schemas.microsoft.com/office/drawing/2014/main" id="{73128FC6-0682-9837-C8D6-BFAA8A4E0148}"/>
              </a:ext>
            </a:extLst>
          </p:cNvPr>
          <p:cNvSpPr>
            <a:spLocks noGrp="1"/>
          </p:cNvSpPr>
          <p:nvPr>
            <p:ph sz="half" idx="1"/>
          </p:nvPr>
        </p:nvSpPr>
        <p:spPr/>
        <p:txBody>
          <a:bodyPr/>
          <a:lstStyle/>
          <a:p>
            <a:r>
              <a:rPr lang="en-US" dirty="0"/>
              <a:t>Demo 1 SWIM data</a:t>
            </a:r>
          </a:p>
        </p:txBody>
      </p:sp>
      <p:sp>
        <p:nvSpPr>
          <p:cNvPr id="7" name="Content Placeholder 6">
            <a:extLst>
              <a:ext uri="{FF2B5EF4-FFF2-40B4-BE49-F238E27FC236}">
                <a16:creationId xmlns:a16="http://schemas.microsoft.com/office/drawing/2014/main" id="{7B82F1EA-4136-B2EA-0945-ADADE4373F45}"/>
              </a:ext>
            </a:extLst>
          </p:cNvPr>
          <p:cNvSpPr>
            <a:spLocks noGrp="1"/>
          </p:cNvSpPr>
          <p:nvPr>
            <p:ph sz="half" idx="2"/>
          </p:nvPr>
        </p:nvSpPr>
        <p:spPr>
          <a:xfrm>
            <a:off x="6172199" y="1130968"/>
            <a:ext cx="5654163" cy="5045995"/>
          </a:xfrm>
        </p:spPr>
        <p:txBody>
          <a:bodyPr/>
          <a:lstStyle/>
          <a:p>
            <a:r>
              <a:rPr lang="en-US" dirty="0"/>
              <a:t>Demo 2 FOQA data</a:t>
            </a:r>
          </a:p>
        </p:txBody>
      </p:sp>
      <p:sp>
        <p:nvSpPr>
          <p:cNvPr id="4" name="Slide Number Placeholder 3">
            <a:extLst>
              <a:ext uri="{FF2B5EF4-FFF2-40B4-BE49-F238E27FC236}">
                <a16:creationId xmlns:a16="http://schemas.microsoft.com/office/drawing/2014/main" id="{A145E8C8-EB02-F5FE-AE8E-EDD5D5C29BE8}"/>
              </a:ext>
            </a:extLst>
          </p:cNvPr>
          <p:cNvSpPr>
            <a:spLocks noGrp="1"/>
          </p:cNvSpPr>
          <p:nvPr>
            <p:ph type="sldNum" sz="quarter" idx="12"/>
          </p:nvPr>
        </p:nvSpPr>
        <p:spPr/>
        <p:txBody>
          <a:bodyPr/>
          <a:lstStyle/>
          <a:p>
            <a:fld id="{4F721D84-F6D2-3543-9891-5E083154C075}" type="slidenum">
              <a:rPr lang="en-US" smtClean="0"/>
              <a:t>31</a:t>
            </a:fld>
            <a:endParaRPr lang="en-US"/>
          </a:p>
        </p:txBody>
      </p:sp>
      <p:pic>
        <p:nvPicPr>
          <p:cNvPr id="8" name="Picture 7">
            <a:extLst>
              <a:ext uri="{FF2B5EF4-FFF2-40B4-BE49-F238E27FC236}">
                <a16:creationId xmlns:a16="http://schemas.microsoft.com/office/drawing/2014/main" id="{BA26DC9E-3FC8-8FFF-5E7F-32E5097A7D8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2000"/>
                    </a14:imgEffect>
                    <a14:imgEffect>
                      <a14:brightnessContrast bright="25000" contrast="12000"/>
                    </a14:imgEffect>
                  </a14:imgLayer>
                </a14:imgProps>
              </a:ext>
            </a:extLst>
          </a:blip>
          <a:stretch>
            <a:fillRect/>
          </a:stretch>
        </p:blipFill>
        <p:spPr>
          <a:xfrm>
            <a:off x="6467438" y="2617470"/>
            <a:ext cx="5358924" cy="2850832"/>
          </a:xfrm>
          <a:prstGeom prst="rect">
            <a:avLst/>
          </a:prstGeom>
        </p:spPr>
      </p:pic>
    </p:spTree>
    <p:extLst>
      <p:ext uri="{BB962C8B-B14F-4D97-AF65-F5344CB8AC3E}">
        <p14:creationId xmlns:p14="http://schemas.microsoft.com/office/powerpoint/2010/main" val="99809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32</a:t>
            </a:fld>
            <a:endParaRPr lang="en-US"/>
          </a:p>
        </p:txBody>
      </p:sp>
      <p:pic>
        <p:nvPicPr>
          <p:cNvPr id="2" name="Content Placeholder 1">
            <a:extLst>
              <a:ext uri="{FF2B5EF4-FFF2-40B4-BE49-F238E27FC236}">
                <a16:creationId xmlns:a16="http://schemas.microsoft.com/office/drawing/2014/main" id="{FAD12E96-F2B2-F26C-D4CF-A539D406D505}"/>
              </a:ext>
            </a:extLst>
          </p:cNvPr>
          <p:cNvPicPr>
            <a:picLocks noGrp="1" noChangeAspect="1"/>
          </p:cNvPicPr>
          <p:nvPr>
            <p:ph idx="1"/>
          </p:nvPr>
        </p:nvPicPr>
        <p:blipFill>
          <a:blip r:embed="rId2"/>
          <a:stretch>
            <a:fillRect/>
          </a:stretch>
        </p:blipFill>
        <p:spPr>
          <a:xfrm>
            <a:off x="4502381" y="1119188"/>
            <a:ext cx="3099926" cy="5154612"/>
          </a:xfrm>
          <a:prstGeom prst="rect">
            <a:avLst/>
          </a:prstGeom>
        </p:spPr>
      </p:pic>
    </p:spTree>
    <p:extLst>
      <p:ext uri="{BB962C8B-B14F-4D97-AF65-F5344CB8AC3E}">
        <p14:creationId xmlns:p14="http://schemas.microsoft.com/office/powerpoint/2010/main" val="2961442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7178B4-07C7-F60D-36AD-DE07C666391C}"/>
              </a:ext>
            </a:extLst>
          </p:cNvPr>
          <p:cNvSpPr>
            <a:spLocks noGrp="1"/>
          </p:cNvSpPr>
          <p:nvPr>
            <p:ph type="ctrTitle"/>
          </p:nvPr>
        </p:nvSpPr>
        <p:spPr/>
        <p:txBody>
          <a:bodyPr/>
          <a:lstStyle/>
          <a:p>
            <a:r>
              <a:rPr lang="en-US" dirty="0"/>
              <a:t>Backup Slides</a:t>
            </a:r>
          </a:p>
        </p:txBody>
      </p:sp>
      <p:sp>
        <p:nvSpPr>
          <p:cNvPr id="4" name="Slide Number Placeholder 3">
            <a:extLst>
              <a:ext uri="{FF2B5EF4-FFF2-40B4-BE49-F238E27FC236}">
                <a16:creationId xmlns:a16="http://schemas.microsoft.com/office/drawing/2014/main" id="{83D3EDE7-FCA8-6377-4248-81AA16A3A8D3}"/>
              </a:ext>
            </a:extLst>
          </p:cNvPr>
          <p:cNvSpPr>
            <a:spLocks noGrp="1"/>
          </p:cNvSpPr>
          <p:nvPr>
            <p:ph type="sldNum" sz="quarter" idx="12"/>
          </p:nvPr>
        </p:nvSpPr>
        <p:spPr/>
        <p:txBody>
          <a:bodyPr/>
          <a:lstStyle/>
          <a:p>
            <a:fld id="{4F721D84-F6D2-3543-9891-5E083154C075}" type="slidenum">
              <a:rPr lang="en-US" smtClean="0"/>
              <a:t>33</a:t>
            </a:fld>
            <a:endParaRPr lang="en-US"/>
          </a:p>
        </p:txBody>
      </p:sp>
    </p:spTree>
    <p:extLst>
      <p:ext uri="{BB962C8B-B14F-4D97-AF65-F5344CB8AC3E}">
        <p14:creationId xmlns:p14="http://schemas.microsoft.com/office/powerpoint/2010/main" val="1833283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7260A0-237D-FC9E-780E-8FEC3906E0AD}"/>
              </a:ext>
            </a:extLst>
          </p:cNvPr>
          <p:cNvSpPr>
            <a:spLocks noGrp="1"/>
          </p:cNvSpPr>
          <p:nvPr>
            <p:ph type="title"/>
          </p:nvPr>
        </p:nvSpPr>
        <p:spPr/>
        <p:txBody>
          <a:bodyPr/>
          <a:lstStyle/>
          <a:p>
            <a:r>
              <a:rPr lang="en-US" dirty="0"/>
              <a:t>Demonstration Videos</a:t>
            </a:r>
          </a:p>
        </p:txBody>
      </p:sp>
      <p:sp>
        <p:nvSpPr>
          <p:cNvPr id="6" name="Content Placeholder 5">
            <a:extLst>
              <a:ext uri="{FF2B5EF4-FFF2-40B4-BE49-F238E27FC236}">
                <a16:creationId xmlns:a16="http://schemas.microsoft.com/office/drawing/2014/main" id="{3543B80F-8202-083A-9048-4DFDDFAC2C02}"/>
              </a:ext>
            </a:extLst>
          </p:cNvPr>
          <p:cNvSpPr>
            <a:spLocks noGrp="1"/>
          </p:cNvSpPr>
          <p:nvPr>
            <p:ph idx="1"/>
          </p:nvPr>
        </p:nvSpPr>
        <p:spPr/>
        <p:txBody>
          <a:bodyPr/>
          <a:lstStyle/>
          <a:p>
            <a:r>
              <a:rPr lang="en-US" dirty="0"/>
              <a:t>Embedded videos of the Demo 1 and Demo 2</a:t>
            </a:r>
          </a:p>
        </p:txBody>
      </p:sp>
      <p:sp>
        <p:nvSpPr>
          <p:cNvPr id="4" name="Slide Number Placeholder 3">
            <a:extLst>
              <a:ext uri="{FF2B5EF4-FFF2-40B4-BE49-F238E27FC236}">
                <a16:creationId xmlns:a16="http://schemas.microsoft.com/office/drawing/2014/main" id="{2E557E73-8711-E630-59DA-44805B5629EB}"/>
              </a:ext>
            </a:extLst>
          </p:cNvPr>
          <p:cNvSpPr>
            <a:spLocks noGrp="1"/>
          </p:cNvSpPr>
          <p:nvPr>
            <p:ph type="sldNum" sz="quarter" idx="12"/>
          </p:nvPr>
        </p:nvSpPr>
        <p:spPr/>
        <p:txBody>
          <a:bodyPr/>
          <a:lstStyle/>
          <a:p>
            <a:fld id="{4F721D84-F6D2-3543-9891-5E083154C075}" type="slidenum">
              <a:rPr lang="en-US" smtClean="0"/>
              <a:t>34</a:t>
            </a:fld>
            <a:endParaRPr lang="en-US"/>
          </a:p>
        </p:txBody>
      </p:sp>
      <p:pic>
        <p:nvPicPr>
          <p:cNvPr id="7" name="Picture 6">
            <a:extLst>
              <a:ext uri="{FF2B5EF4-FFF2-40B4-BE49-F238E27FC236}">
                <a16:creationId xmlns:a16="http://schemas.microsoft.com/office/drawing/2014/main" id="{A4FB2EC0-4D91-9C66-7B8D-E809826F681C}"/>
              </a:ext>
            </a:extLst>
          </p:cNvPr>
          <p:cNvPicPr>
            <a:picLocks noChangeAspect="1"/>
          </p:cNvPicPr>
          <p:nvPr/>
        </p:nvPicPr>
        <p:blipFill>
          <a:blip r:embed="rId2"/>
          <a:stretch>
            <a:fillRect/>
          </a:stretch>
        </p:blipFill>
        <p:spPr>
          <a:xfrm>
            <a:off x="248653" y="2787204"/>
            <a:ext cx="5681224" cy="2738248"/>
          </a:xfrm>
          <a:prstGeom prst="rect">
            <a:avLst/>
          </a:prstGeom>
        </p:spPr>
      </p:pic>
      <p:pic>
        <p:nvPicPr>
          <p:cNvPr id="8" name="Picture 7">
            <a:extLst>
              <a:ext uri="{FF2B5EF4-FFF2-40B4-BE49-F238E27FC236}">
                <a16:creationId xmlns:a16="http://schemas.microsoft.com/office/drawing/2014/main" id="{99E5E7FB-306F-F87F-BB88-7E3D6A904B7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2000"/>
                    </a14:imgEffect>
                    <a14:imgEffect>
                      <a14:brightnessContrast bright="25000" contrast="12000"/>
                    </a14:imgEffect>
                  </a14:imgLayer>
                </a14:imgProps>
              </a:ext>
            </a:extLst>
          </a:blip>
          <a:stretch>
            <a:fillRect/>
          </a:stretch>
        </p:blipFill>
        <p:spPr>
          <a:xfrm>
            <a:off x="6467438" y="2617470"/>
            <a:ext cx="5358924" cy="2850832"/>
          </a:xfrm>
          <a:prstGeom prst="rect">
            <a:avLst/>
          </a:prstGeom>
        </p:spPr>
      </p:pic>
    </p:spTree>
    <p:extLst>
      <p:ext uri="{BB962C8B-B14F-4D97-AF65-F5344CB8AC3E}">
        <p14:creationId xmlns:p14="http://schemas.microsoft.com/office/powerpoint/2010/main" val="93307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lstStyle/>
          <a:p>
            <a:r>
              <a:rPr lang="en-US" dirty="0"/>
              <a:t>Background</a:t>
            </a:r>
          </a:p>
        </p:txBody>
      </p:sp>
      <p:sp>
        <p:nvSpPr>
          <p:cNvPr id="6" name="Content Placeholder 5">
            <a:extLst>
              <a:ext uri="{FF2B5EF4-FFF2-40B4-BE49-F238E27FC236}">
                <a16:creationId xmlns:a16="http://schemas.microsoft.com/office/drawing/2014/main" id="{3BFEBD22-9329-B345-8AFA-CB8FCB9FC0D5}"/>
              </a:ext>
            </a:extLst>
          </p:cNvPr>
          <p:cNvSpPr>
            <a:spLocks noGrp="1"/>
          </p:cNvSpPr>
          <p:nvPr>
            <p:ph idx="1"/>
          </p:nvPr>
        </p:nvSpPr>
        <p:spPr/>
        <p:txBody>
          <a:bodyPr>
            <a:normAutofit/>
          </a:bodyPr>
          <a:lstStyle/>
          <a:p>
            <a:r>
              <a:rPr lang="en-US" dirty="0"/>
              <a:t>The goal is to characterize the risk of an unstable approach for a flight at the earliest possible time step to aid dispatchers</a:t>
            </a:r>
          </a:p>
          <a:p>
            <a:pPr lvl="1"/>
            <a:r>
              <a:rPr lang="en-US" dirty="0"/>
              <a:t>An unstable approach (vertical) is defined as a descent (negative vertical velocity) of greater than 1000 ft per minute</a:t>
            </a:r>
          </a:p>
          <a:p>
            <a:r>
              <a:rPr lang="en-US" dirty="0"/>
              <a:t>The objective is to find a relation that can be included and evolved into a display capability</a:t>
            </a:r>
          </a:p>
          <a:p>
            <a:pPr lvl="1"/>
            <a:r>
              <a:rPr lang="en-US" dirty="0"/>
              <a:t>Interpretability of results is a relatively high importance feature</a:t>
            </a:r>
          </a:p>
          <a:p>
            <a:pPr lvl="1"/>
            <a:r>
              <a:rPr lang="en-US" dirty="0"/>
              <a:t>Prototype display capability: Aviation Risk Precursor Identification (ARPI)</a:t>
            </a:r>
          </a:p>
          <a:p>
            <a:r>
              <a:rPr lang="en-US" dirty="0"/>
              <a:t>Analyses performed thus far are meant to take advantage of initial, limited data sets</a:t>
            </a:r>
          </a:p>
          <a:p>
            <a:endParaRPr lang="en-US" dirty="0"/>
          </a:p>
          <a:p>
            <a:endParaRPr lang="en-US" dirty="0"/>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4</a:t>
            </a:fld>
            <a:endParaRPr lang="en-US"/>
          </a:p>
        </p:txBody>
      </p:sp>
    </p:spTree>
    <p:extLst>
      <p:ext uri="{BB962C8B-B14F-4D97-AF65-F5344CB8AC3E}">
        <p14:creationId xmlns:p14="http://schemas.microsoft.com/office/powerpoint/2010/main" val="2199777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lstStyle/>
          <a:p>
            <a:r>
              <a:rPr lang="en-US" dirty="0"/>
              <a:t>Background</a:t>
            </a:r>
          </a:p>
        </p:txBody>
      </p:sp>
      <p:sp>
        <p:nvSpPr>
          <p:cNvPr id="6" name="Content Placeholder 5">
            <a:extLst>
              <a:ext uri="{FF2B5EF4-FFF2-40B4-BE49-F238E27FC236}">
                <a16:creationId xmlns:a16="http://schemas.microsoft.com/office/drawing/2014/main" id="{3BFEBD22-9329-B345-8AFA-CB8FCB9FC0D5}"/>
              </a:ext>
            </a:extLst>
          </p:cNvPr>
          <p:cNvSpPr>
            <a:spLocks noGrp="1"/>
          </p:cNvSpPr>
          <p:nvPr>
            <p:ph idx="1"/>
          </p:nvPr>
        </p:nvSpPr>
        <p:spPr/>
        <p:txBody>
          <a:bodyPr>
            <a:normAutofit fontScale="92500" lnSpcReduction="10000"/>
          </a:bodyPr>
          <a:lstStyle/>
          <a:p>
            <a:r>
              <a:rPr lang="en-US" dirty="0"/>
              <a:t>This demonstration is intended to showcase</a:t>
            </a:r>
          </a:p>
          <a:p>
            <a:pPr lvl="1"/>
            <a:r>
              <a:rPr lang="en-US" dirty="0"/>
              <a:t>Back end and user interface proof of concept to display aviation risk precursor detection in a terminal area from System Wide Information Management (SWIM) data </a:t>
            </a:r>
          </a:p>
          <a:p>
            <a:pPr lvl="1"/>
            <a:r>
              <a:rPr lang="en-US" dirty="0"/>
              <a:t>Integration of the ARPI prototype with ARC-TI’s Runtime for Airspace Concept Evaluation (RACE) as a use case </a:t>
            </a:r>
          </a:p>
          <a:p>
            <a:pPr lvl="1"/>
            <a:r>
              <a:rPr lang="en-US" dirty="0"/>
              <a:t>Integration of ARC-TI’s Convolutional Variational Autoencoder (CVAE) into the ARPI-RACE prototype</a:t>
            </a:r>
          </a:p>
          <a:p>
            <a:r>
              <a:rPr lang="en-US" dirty="0"/>
              <a:t>This work supports the ARMD Strategic Implementation Plan, 2019:</a:t>
            </a:r>
          </a:p>
          <a:p>
            <a:pPr lvl="1"/>
            <a:r>
              <a:rPr lang="en-US" dirty="0"/>
              <a:t>Strategic Thrust 1: Safe, Efficient Growth in Global Operations</a:t>
            </a:r>
          </a:p>
          <a:p>
            <a:pPr lvl="1"/>
            <a:r>
              <a:rPr lang="en-US" dirty="0"/>
              <a:t>Strategic Thrust 5: In-Time System-Wide Safety Assurance</a:t>
            </a:r>
          </a:p>
          <a:p>
            <a:pPr lvl="1"/>
            <a:r>
              <a:rPr lang="en-US" dirty="0"/>
              <a:t>Strategic Thrust 6: Assured Autonomy for Aviation Transformation</a:t>
            </a:r>
          </a:p>
          <a:p>
            <a:r>
              <a:rPr lang="en-US" dirty="0"/>
              <a:t>This work supports SWS Technical Challenge-1</a:t>
            </a:r>
          </a:p>
          <a:p>
            <a:pPr lvl="1"/>
            <a:r>
              <a:rPr lang="en-US" dirty="0"/>
              <a:t>Milestone TC1-02-02, “Demo proof of concept showing integration of NASA &amp; AOC capabilities”</a:t>
            </a:r>
          </a:p>
          <a:p>
            <a:endParaRPr lang="en-US" dirty="0"/>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5</a:t>
            </a:fld>
            <a:endParaRPr lang="en-US"/>
          </a:p>
        </p:txBody>
      </p:sp>
    </p:spTree>
    <p:extLst>
      <p:ext uri="{BB962C8B-B14F-4D97-AF65-F5344CB8AC3E}">
        <p14:creationId xmlns:p14="http://schemas.microsoft.com/office/powerpoint/2010/main" val="148050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lstStyle/>
          <a:p>
            <a:r>
              <a:rPr lang="en-US" dirty="0"/>
              <a:t>Booz Allen Hamilton Team Members</a:t>
            </a:r>
          </a:p>
        </p:txBody>
      </p:sp>
      <p:graphicFrame>
        <p:nvGraphicFramePr>
          <p:cNvPr id="2" name="Table 2">
            <a:extLst>
              <a:ext uri="{FF2B5EF4-FFF2-40B4-BE49-F238E27FC236}">
                <a16:creationId xmlns:a16="http://schemas.microsoft.com/office/drawing/2014/main" id="{969F5E4D-7C95-0830-7E08-45AB532D8D1F}"/>
              </a:ext>
            </a:extLst>
          </p:cNvPr>
          <p:cNvGraphicFramePr>
            <a:graphicFrameLocks noGrp="1"/>
          </p:cNvGraphicFramePr>
          <p:nvPr>
            <p:ph idx="1"/>
            <p:extLst>
              <p:ext uri="{D42A27DB-BD31-4B8C-83A1-F6EECF244321}">
                <p14:modId xmlns:p14="http://schemas.microsoft.com/office/powerpoint/2010/main" val="42381046"/>
              </p:ext>
            </p:extLst>
          </p:nvPr>
        </p:nvGraphicFramePr>
        <p:xfrm>
          <a:off x="433388" y="1119188"/>
          <a:ext cx="11237912" cy="2286000"/>
        </p:xfrm>
        <a:graphic>
          <a:graphicData uri="http://schemas.openxmlformats.org/drawingml/2006/table">
            <a:tbl>
              <a:tblPr firstRow="1" bandRow="1">
                <a:tableStyleId>{5C22544A-7EE6-4342-B048-85BDC9FD1C3A}</a:tableStyleId>
              </a:tblPr>
              <a:tblGrid>
                <a:gridCol w="5618956">
                  <a:extLst>
                    <a:ext uri="{9D8B030D-6E8A-4147-A177-3AD203B41FA5}">
                      <a16:colId xmlns:a16="http://schemas.microsoft.com/office/drawing/2014/main" val="1403419629"/>
                    </a:ext>
                  </a:extLst>
                </a:gridCol>
                <a:gridCol w="5618956">
                  <a:extLst>
                    <a:ext uri="{9D8B030D-6E8A-4147-A177-3AD203B41FA5}">
                      <a16:colId xmlns:a16="http://schemas.microsoft.com/office/drawing/2014/main" val="3687567950"/>
                    </a:ext>
                  </a:extLst>
                </a:gridCol>
              </a:tblGrid>
              <a:tr h="370840">
                <a:tc>
                  <a:txBody>
                    <a:bodyPr/>
                    <a:lstStyle/>
                    <a:p>
                      <a:r>
                        <a:rPr lang="en-US" sz="2400" dirty="0"/>
                        <a:t>Name</a:t>
                      </a:r>
                    </a:p>
                  </a:txBody>
                  <a:tcPr/>
                </a:tc>
                <a:tc>
                  <a:txBody>
                    <a:bodyPr/>
                    <a:lstStyle/>
                    <a:p>
                      <a:r>
                        <a:rPr lang="en-US" sz="2400" dirty="0"/>
                        <a:t>Role</a:t>
                      </a:r>
                    </a:p>
                  </a:txBody>
                  <a:tcPr/>
                </a:tc>
                <a:extLst>
                  <a:ext uri="{0D108BD9-81ED-4DB2-BD59-A6C34878D82A}">
                    <a16:rowId xmlns:a16="http://schemas.microsoft.com/office/drawing/2014/main" val="954836625"/>
                  </a:ext>
                </a:extLst>
              </a:tr>
              <a:tr h="370840">
                <a:tc>
                  <a:txBody>
                    <a:bodyPr/>
                    <a:lstStyle/>
                    <a:p>
                      <a:r>
                        <a:rPr lang="en-US" sz="2400" dirty="0"/>
                        <a:t>Mr. Shannon Walker</a:t>
                      </a:r>
                    </a:p>
                  </a:txBody>
                  <a:tcPr/>
                </a:tc>
                <a:tc>
                  <a:txBody>
                    <a:bodyPr/>
                    <a:lstStyle/>
                    <a:p>
                      <a:r>
                        <a:rPr lang="en-US" sz="2400" dirty="0"/>
                        <a:t>Task Manager</a:t>
                      </a:r>
                    </a:p>
                  </a:txBody>
                  <a:tcPr/>
                </a:tc>
                <a:extLst>
                  <a:ext uri="{0D108BD9-81ED-4DB2-BD59-A6C34878D82A}">
                    <a16:rowId xmlns:a16="http://schemas.microsoft.com/office/drawing/2014/main" val="386848386"/>
                  </a:ext>
                </a:extLst>
              </a:tr>
              <a:tr h="370840">
                <a:tc>
                  <a:txBody>
                    <a:bodyPr/>
                    <a:lstStyle/>
                    <a:p>
                      <a:r>
                        <a:rPr lang="en-US" sz="2400" dirty="0"/>
                        <a:t>Mr. Fasil Alemante</a:t>
                      </a:r>
                    </a:p>
                  </a:txBody>
                  <a:tcPr/>
                </a:tc>
                <a:tc>
                  <a:txBody>
                    <a:bodyPr/>
                    <a:lstStyle/>
                    <a:p>
                      <a:r>
                        <a:rPr lang="en-US" sz="2400" dirty="0"/>
                        <a:t>Data Scientist</a:t>
                      </a:r>
                    </a:p>
                  </a:txBody>
                  <a:tcPr/>
                </a:tc>
                <a:extLst>
                  <a:ext uri="{0D108BD9-81ED-4DB2-BD59-A6C34878D82A}">
                    <a16:rowId xmlns:a16="http://schemas.microsoft.com/office/drawing/2014/main" val="480847454"/>
                  </a:ext>
                </a:extLst>
              </a:tr>
              <a:tr h="370840">
                <a:tc>
                  <a:txBody>
                    <a:bodyPr/>
                    <a:lstStyle/>
                    <a:p>
                      <a:r>
                        <a:rPr lang="en-US" sz="2400" dirty="0"/>
                        <a:t>Mr. Rami Houssami</a:t>
                      </a:r>
                    </a:p>
                  </a:txBody>
                  <a:tcPr/>
                </a:tc>
                <a:tc>
                  <a:txBody>
                    <a:bodyPr/>
                    <a:lstStyle/>
                    <a:p>
                      <a:r>
                        <a:rPr lang="en-US" sz="2400" dirty="0"/>
                        <a:t>Data Scientist</a:t>
                      </a:r>
                    </a:p>
                  </a:txBody>
                  <a:tcPr/>
                </a:tc>
                <a:extLst>
                  <a:ext uri="{0D108BD9-81ED-4DB2-BD59-A6C34878D82A}">
                    <a16:rowId xmlns:a16="http://schemas.microsoft.com/office/drawing/2014/main" val="3864349956"/>
                  </a:ext>
                </a:extLst>
              </a:tr>
              <a:tr h="370840">
                <a:tc>
                  <a:txBody>
                    <a:bodyPr/>
                    <a:lstStyle/>
                    <a:p>
                      <a:r>
                        <a:rPr lang="en-US" sz="2400" dirty="0"/>
                        <a:t>Mr. Farley Reynolds</a:t>
                      </a:r>
                    </a:p>
                  </a:txBody>
                  <a:tcPr/>
                </a:tc>
                <a:tc>
                  <a:txBody>
                    <a:bodyPr/>
                    <a:lstStyle/>
                    <a:p>
                      <a:r>
                        <a:rPr lang="en-US" sz="2400" dirty="0"/>
                        <a:t>Software Developer</a:t>
                      </a:r>
                    </a:p>
                  </a:txBody>
                  <a:tcPr/>
                </a:tc>
                <a:extLst>
                  <a:ext uri="{0D108BD9-81ED-4DB2-BD59-A6C34878D82A}">
                    <a16:rowId xmlns:a16="http://schemas.microsoft.com/office/drawing/2014/main" val="595134249"/>
                  </a:ext>
                </a:extLst>
              </a:tr>
            </a:tbl>
          </a:graphicData>
        </a:graphic>
      </p:graphicFrame>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6</a:t>
            </a:fld>
            <a:endParaRPr lang="en-US"/>
          </a:p>
        </p:txBody>
      </p:sp>
    </p:spTree>
    <p:extLst>
      <p:ext uri="{BB962C8B-B14F-4D97-AF65-F5344CB8AC3E}">
        <p14:creationId xmlns:p14="http://schemas.microsoft.com/office/powerpoint/2010/main" val="284248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0B101-CEAB-8347-949A-23A6A5DDF70D}"/>
              </a:ext>
            </a:extLst>
          </p:cNvPr>
          <p:cNvSpPr>
            <a:spLocks noGrp="1"/>
          </p:cNvSpPr>
          <p:nvPr>
            <p:ph type="title"/>
          </p:nvPr>
        </p:nvSpPr>
        <p:spPr/>
        <p:txBody>
          <a:bodyPr/>
          <a:lstStyle/>
          <a:p>
            <a:r>
              <a:rPr lang="en-US" dirty="0"/>
              <a:t>Aviation Risk Precursor Identification (ARPI) Architecture</a:t>
            </a:r>
          </a:p>
        </p:txBody>
      </p:sp>
      <p:sp>
        <p:nvSpPr>
          <p:cNvPr id="4" name="Slide Number Placeholder 3">
            <a:extLst>
              <a:ext uri="{FF2B5EF4-FFF2-40B4-BE49-F238E27FC236}">
                <a16:creationId xmlns:a16="http://schemas.microsoft.com/office/drawing/2014/main" id="{011C3FCC-D935-3946-885B-8FFF2198A80D}"/>
              </a:ext>
            </a:extLst>
          </p:cNvPr>
          <p:cNvSpPr>
            <a:spLocks noGrp="1"/>
          </p:cNvSpPr>
          <p:nvPr>
            <p:ph type="sldNum" sz="quarter" idx="12"/>
          </p:nvPr>
        </p:nvSpPr>
        <p:spPr/>
        <p:txBody>
          <a:bodyPr/>
          <a:lstStyle/>
          <a:p>
            <a:fld id="{4F721D84-F6D2-3543-9891-5E083154C075}" type="slidenum">
              <a:rPr lang="en-US" smtClean="0"/>
              <a:t>7</a:t>
            </a:fld>
            <a:endParaRPr lang="en-US"/>
          </a:p>
        </p:txBody>
      </p:sp>
    </p:spTree>
    <p:extLst>
      <p:ext uri="{BB962C8B-B14F-4D97-AF65-F5344CB8AC3E}">
        <p14:creationId xmlns:p14="http://schemas.microsoft.com/office/powerpoint/2010/main" val="68293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a:xfrm>
            <a:off x="433137" y="0"/>
            <a:ext cx="11237495" cy="855809"/>
          </a:xfrm>
        </p:spPr>
        <p:txBody>
          <a:bodyPr anchor="ctr">
            <a:normAutofit/>
          </a:bodyPr>
          <a:lstStyle/>
          <a:p>
            <a:r>
              <a:rPr lang="en-US" sz="4100" dirty="0"/>
              <a:t>High-Level Architecture Diagram – ARPI</a:t>
            </a:r>
          </a:p>
        </p:txBody>
      </p:sp>
      <p:pic>
        <p:nvPicPr>
          <p:cNvPr id="2" name="Picture 6" descr="Graphical user interface, application&#10;&#10;Description automatically generated">
            <a:extLst>
              <a:ext uri="{FF2B5EF4-FFF2-40B4-BE49-F238E27FC236}">
                <a16:creationId xmlns:a16="http://schemas.microsoft.com/office/drawing/2014/main" id="{67C6A860-A294-3581-25FF-350F493ACBCB}"/>
              </a:ext>
            </a:extLst>
          </p:cNvPr>
          <p:cNvPicPr>
            <a:picLocks noChangeAspect="1"/>
          </p:cNvPicPr>
          <p:nvPr/>
        </p:nvPicPr>
        <p:blipFill>
          <a:blip r:embed="rId2"/>
          <a:stretch>
            <a:fillRect/>
          </a:stretch>
        </p:blipFill>
        <p:spPr>
          <a:xfrm>
            <a:off x="1883664" y="1018353"/>
            <a:ext cx="7686501" cy="5154282"/>
          </a:xfrm>
          <a:prstGeom prst="rect">
            <a:avLst/>
          </a:prstGeom>
          <a:noFill/>
        </p:spPr>
      </p:pic>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a:xfrm>
            <a:off x="9448800" y="6570345"/>
            <a:ext cx="2743200" cy="287655"/>
          </a:xfrm>
        </p:spPr>
        <p:txBody>
          <a:bodyPr anchor="ctr">
            <a:normAutofit/>
          </a:bodyPr>
          <a:lstStyle/>
          <a:p>
            <a:pPr>
              <a:spcAft>
                <a:spcPts val="600"/>
              </a:spcAft>
            </a:pPr>
            <a:fld id="{4F721D84-F6D2-3543-9891-5E083154C075}" type="slidenum">
              <a:rPr lang="en-US" smtClean="0"/>
              <a:pPr>
                <a:spcAft>
                  <a:spcPts val="600"/>
                </a:spcAft>
              </a:pPr>
              <a:t>8</a:t>
            </a:fld>
            <a:endParaRPr lang="en-US"/>
          </a:p>
        </p:txBody>
      </p:sp>
      <p:sp>
        <p:nvSpPr>
          <p:cNvPr id="3" name="TextBox 2">
            <a:extLst>
              <a:ext uri="{FF2B5EF4-FFF2-40B4-BE49-F238E27FC236}">
                <a16:creationId xmlns:a16="http://schemas.microsoft.com/office/drawing/2014/main" id="{6515E112-3E9B-EB7E-B76B-1B5EC7B29C51}"/>
              </a:ext>
            </a:extLst>
          </p:cNvPr>
          <p:cNvSpPr txBox="1"/>
          <p:nvPr/>
        </p:nvSpPr>
        <p:spPr>
          <a:xfrm>
            <a:off x="1709928" y="6247179"/>
            <a:ext cx="8522208" cy="646331"/>
          </a:xfrm>
          <a:prstGeom prst="rect">
            <a:avLst/>
          </a:prstGeom>
          <a:noFill/>
        </p:spPr>
        <p:txBody>
          <a:bodyPr wrap="square" rtlCol="0">
            <a:spAutoFit/>
          </a:bodyPr>
          <a:lstStyle/>
          <a:p>
            <a:r>
              <a:rPr lang="en-US" sz="1200" dirty="0"/>
              <a:t>Neither the U.S. Government nor NASA endorse or recommend any commercial products, processes, or services. Reference to or appearance of any specific commercial products, processes, or services by trade name, trademark, manufacturer, or otherwise, in NASA materials does not constitute or imply its endorsement, recommendation, or favoring by the U.S. Government or NASA.</a:t>
            </a:r>
          </a:p>
        </p:txBody>
      </p:sp>
    </p:spTree>
    <p:extLst>
      <p:ext uri="{BB962C8B-B14F-4D97-AF65-F5344CB8AC3E}">
        <p14:creationId xmlns:p14="http://schemas.microsoft.com/office/powerpoint/2010/main" val="187920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D33F-6EE8-CD49-8C6E-DA3F42531DAA}"/>
              </a:ext>
            </a:extLst>
          </p:cNvPr>
          <p:cNvSpPr>
            <a:spLocks noGrp="1"/>
          </p:cNvSpPr>
          <p:nvPr>
            <p:ph type="title"/>
          </p:nvPr>
        </p:nvSpPr>
        <p:spPr/>
        <p:txBody>
          <a:bodyPr/>
          <a:lstStyle/>
          <a:p>
            <a:r>
              <a:rPr lang="en-US" dirty="0"/>
              <a:t>Architecture Description</a:t>
            </a:r>
          </a:p>
        </p:txBody>
      </p:sp>
      <p:sp>
        <p:nvSpPr>
          <p:cNvPr id="6" name="Content Placeholder 5">
            <a:extLst>
              <a:ext uri="{FF2B5EF4-FFF2-40B4-BE49-F238E27FC236}">
                <a16:creationId xmlns:a16="http://schemas.microsoft.com/office/drawing/2014/main" id="{3BFEBD22-9329-B345-8AFA-CB8FCB9FC0D5}"/>
              </a:ext>
            </a:extLst>
          </p:cNvPr>
          <p:cNvSpPr>
            <a:spLocks noGrp="1"/>
          </p:cNvSpPr>
          <p:nvPr>
            <p:ph idx="1"/>
          </p:nvPr>
        </p:nvSpPr>
        <p:spPr/>
        <p:txBody>
          <a:bodyPr>
            <a:normAutofit fontScale="92500" lnSpcReduction="10000"/>
          </a:bodyPr>
          <a:lstStyle/>
          <a:p>
            <a:r>
              <a:rPr lang="en-US" dirty="0"/>
              <a:t>Back End</a:t>
            </a:r>
          </a:p>
          <a:p>
            <a:pPr lvl="1"/>
            <a:r>
              <a:rPr lang="en-US" dirty="0"/>
              <a:t>STDDS – SWIM Terminal Data Distribution System</a:t>
            </a:r>
          </a:p>
          <a:p>
            <a:pPr lvl="1"/>
            <a:r>
              <a:rPr lang="en-US" dirty="0"/>
              <a:t>Replica – Booz Allen replica of STDDS that was used in building the proof of concept. It has historical data going back several years and is conveniently indexed</a:t>
            </a:r>
          </a:p>
          <a:p>
            <a:pPr lvl="1"/>
            <a:r>
              <a:rPr lang="en-US" dirty="0"/>
              <a:t>Java Parser – a Java applet that converts data from SWIM's native hierarchical JavaScript Object Notation (JSON) to a data science friendly long comma-separated variable (CSV) format</a:t>
            </a:r>
          </a:p>
          <a:p>
            <a:pPr lvl="1"/>
            <a:r>
              <a:rPr lang="en-US" dirty="0"/>
              <a:t>Python – the models used for prediction and analysis are written in Python, specifically due to the great availability of data science libraries. Libraries used include pandas, </a:t>
            </a:r>
            <a:r>
              <a:rPr lang="en-US" dirty="0" err="1"/>
              <a:t>numpy</a:t>
            </a:r>
            <a:r>
              <a:rPr lang="en-US" dirty="0"/>
              <a:t>, </a:t>
            </a:r>
            <a:r>
              <a:rPr lang="en-US" dirty="0" err="1"/>
              <a:t>statsmodels</a:t>
            </a:r>
            <a:r>
              <a:rPr lang="en-US" dirty="0"/>
              <a:t>, and </a:t>
            </a:r>
            <a:r>
              <a:rPr lang="en-US" dirty="0" err="1"/>
              <a:t>Tensorflow</a:t>
            </a:r>
            <a:r>
              <a:rPr lang="en-US" dirty="0"/>
              <a:t> (</a:t>
            </a:r>
            <a:r>
              <a:rPr lang="en-US" dirty="0" err="1"/>
              <a:t>Keras</a:t>
            </a:r>
            <a:r>
              <a:rPr lang="en-US" dirty="0"/>
              <a:t>)</a:t>
            </a:r>
          </a:p>
          <a:p>
            <a:r>
              <a:rPr lang="en-US" dirty="0"/>
              <a:t>Front End</a:t>
            </a:r>
          </a:p>
          <a:p>
            <a:pPr lvl="1"/>
            <a:r>
              <a:rPr lang="en-US" dirty="0"/>
              <a:t>Python Flask application programming interface (API) – web API framework that connects the front end to the Python models</a:t>
            </a:r>
          </a:p>
          <a:p>
            <a:pPr lvl="1"/>
            <a:r>
              <a:rPr lang="en-US" dirty="0"/>
              <a:t>React.js – JavaScript library that powers data visualization and graphical interface</a:t>
            </a:r>
          </a:p>
          <a:p>
            <a:pPr lvl="1"/>
            <a:r>
              <a:rPr lang="en-US" dirty="0"/>
              <a:t>Google Maps – provides map tiles and flight path overlay</a:t>
            </a:r>
          </a:p>
          <a:p>
            <a:endParaRPr lang="en-US" dirty="0"/>
          </a:p>
        </p:txBody>
      </p:sp>
      <p:sp>
        <p:nvSpPr>
          <p:cNvPr id="4" name="Slide Number Placeholder 3">
            <a:extLst>
              <a:ext uri="{FF2B5EF4-FFF2-40B4-BE49-F238E27FC236}">
                <a16:creationId xmlns:a16="http://schemas.microsoft.com/office/drawing/2014/main" id="{5231D4AD-2DC6-3147-BE18-304A1A120099}"/>
              </a:ext>
            </a:extLst>
          </p:cNvPr>
          <p:cNvSpPr>
            <a:spLocks noGrp="1"/>
          </p:cNvSpPr>
          <p:nvPr>
            <p:ph type="sldNum" sz="quarter" idx="12"/>
          </p:nvPr>
        </p:nvSpPr>
        <p:spPr/>
        <p:txBody>
          <a:bodyPr/>
          <a:lstStyle/>
          <a:p>
            <a:fld id="{4F721D84-F6D2-3543-9891-5E083154C075}" type="slidenum">
              <a:rPr lang="en-US" smtClean="0"/>
              <a:t>9</a:t>
            </a:fld>
            <a:endParaRPr lang="en-US"/>
          </a:p>
        </p:txBody>
      </p:sp>
    </p:spTree>
    <p:extLst>
      <p:ext uri="{BB962C8B-B14F-4D97-AF65-F5344CB8AC3E}">
        <p14:creationId xmlns:p14="http://schemas.microsoft.com/office/powerpoint/2010/main" val="3849357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S_Correct_Logos" id="{3B728957-20CC-3C4A-8A5D-40D4CC7803C3}" vid="{49A77F3A-FBA1-ED44-ACBF-1439BCF40DDC}"/>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S_Correct_Logos" id="{3B728957-20CC-3C4A-8A5D-40D4CC7803C3}" vid="{49A77F3A-FBA1-ED44-ACBF-1439BCF40DDC}"/>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S_Correct_Logos" id="{3B728957-20CC-3C4A-8A5D-40D4CC7803C3}" vid="{49A77F3A-FBA1-ED44-ACBF-1439BCF40DD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BC6C76AA90844EAE353F29C133BBBF" ma:contentTypeVersion="2" ma:contentTypeDescription="Create a new document." ma:contentTypeScope="" ma:versionID="bfc3d393673adb2d2df48eb4119d7e9a">
  <xsd:schema xmlns:xsd="http://www.w3.org/2001/XMLSchema" xmlns:xs="http://www.w3.org/2001/XMLSchema" xmlns:p="http://schemas.microsoft.com/office/2006/metadata/properties" xmlns:ns2="24a758fd-5e98-4409-9699-e01f8d1eb569" targetNamespace="http://schemas.microsoft.com/office/2006/metadata/properties" ma:root="true" ma:fieldsID="2d5f9233eab067b3f69c4e1751dc5fb1" ns2:_="">
    <xsd:import namespace="24a758fd-5e98-4409-9699-e01f8d1eb56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758fd-5e98-4409-9699-e01f8d1eb5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5F92E2-2ADD-4CF0-B8D3-43EE7F131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a758fd-5e98-4409-9699-e01f8d1eb5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7EEB29-717B-409E-9C35-DD6BFD0E89E9}">
  <ds:schemaRefs>
    <ds:schemaRef ds:uri="http://schemas.microsoft.com/sharepoint/v3/contenttype/forms"/>
  </ds:schemaRefs>
</ds:datastoreItem>
</file>

<file path=customXml/itemProps3.xml><?xml version="1.0" encoding="utf-8"?>
<ds:datastoreItem xmlns:ds="http://schemas.openxmlformats.org/officeDocument/2006/customXml" ds:itemID="{6508E208-78AA-4987-9C8E-6C8D2EFF6432}">
  <ds:schemaRefs>
    <ds:schemaRef ds:uri="http://www.w3.org/XML/1998/namespace"/>
    <ds:schemaRef ds:uri="http://schemas.microsoft.com/office/2006/metadata/properties"/>
    <ds:schemaRef ds:uri="http://schemas.openxmlformats.org/package/2006/metadata/core-properties"/>
    <ds:schemaRef ds:uri="http://purl.org/dc/terms/"/>
    <ds:schemaRef ds:uri="24a758fd-5e98-4409-9699-e01f8d1eb569"/>
    <ds:schemaRef ds:uri="http://schemas.microsoft.com/office/infopath/2007/PartnerControls"/>
    <ds:schemaRef ds:uri="http://purl.org/dc/elements/1.1/"/>
    <ds:schemaRef ds:uri="http://schemas.microsoft.com/office/2006/documentManagement/types"/>
    <ds:schemaRef ds:uri="http://purl.org/dc/dcmitype/"/>
  </ds:schemaRefs>
</ds:datastoreItem>
</file>

<file path=docMetadata/LabelInfo.xml><?xml version="1.0" encoding="utf-8"?>
<clbl:labelList xmlns:clbl="http://schemas.microsoft.com/office/2020/mipLabelMetadata">
  <clbl:label id="{51d9dc18-15ea-424b-b24d-55ab4d4e7519}" enabled="1" method="Privileged" siteId="{d5fe813e-0caa-432a-b2ac-d555aa91bd1c}" removed="0"/>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Template>
  <TotalTime>17835</TotalTime>
  <Words>3094</Words>
  <Application>Microsoft Macintosh PowerPoint</Application>
  <PresentationFormat>Widescreen</PresentationFormat>
  <Paragraphs>259</Paragraphs>
  <Slides>34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Arial Narrow</vt:lpstr>
      <vt:lpstr>Calibri</vt:lpstr>
      <vt:lpstr>Courier New</vt:lpstr>
      <vt:lpstr>System Font Regular</vt:lpstr>
      <vt:lpstr>Wingdings</vt:lpstr>
      <vt:lpstr>Office Theme</vt:lpstr>
      <vt:lpstr>2_Office Theme</vt:lpstr>
      <vt:lpstr>1_Office Theme</vt:lpstr>
      <vt:lpstr>Machine Learning Methods for Advancing Risk Precursor Identification Tools in Commercial Airline Terminal Area Operations</vt:lpstr>
      <vt:lpstr>Introduction and Background</vt:lpstr>
      <vt:lpstr>Vision and Background</vt:lpstr>
      <vt:lpstr>Background</vt:lpstr>
      <vt:lpstr>Background</vt:lpstr>
      <vt:lpstr>Booz Allen Hamilton Team Members</vt:lpstr>
      <vt:lpstr>Aviation Risk Precursor Identification (ARPI) Architecture</vt:lpstr>
      <vt:lpstr>High-Level Architecture Diagram – ARPI</vt:lpstr>
      <vt:lpstr>Architecture Description</vt:lpstr>
      <vt:lpstr>SWIM Data Description</vt:lpstr>
      <vt:lpstr>System Wide Information Management (SWIM)</vt:lpstr>
      <vt:lpstr>System Wide Information Management (SWIM)</vt:lpstr>
      <vt:lpstr>Characterizing SWIM Data</vt:lpstr>
      <vt:lpstr>Characterizing a Day at Dallas-fort Worth (DFW)</vt:lpstr>
      <vt:lpstr>Models</vt:lpstr>
      <vt:lpstr>Time Series Based Analysis</vt:lpstr>
      <vt:lpstr>Survival Analysis</vt:lpstr>
      <vt:lpstr>Long Short-Term Memory (LSTM)</vt:lpstr>
      <vt:lpstr>Visualization</vt:lpstr>
      <vt:lpstr>Visualization Back End: Python Flask API</vt:lpstr>
      <vt:lpstr>Visualization Front End: React.JS</vt:lpstr>
      <vt:lpstr>Visualization Front End: Google Maps API</vt:lpstr>
      <vt:lpstr>RACE Integration</vt:lpstr>
      <vt:lpstr>RACE Integration</vt:lpstr>
      <vt:lpstr>High-Level Architecture Diagram – ARPI &amp; RACE</vt:lpstr>
      <vt:lpstr>CVAE Integration</vt:lpstr>
      <vt:lpstr>Convolutional Variational Autoencoder (CVAE) Algorithm</vt:lpstr>
      <vt:lpstr>CVAE Algorithm</vt:lpstr>
      <vt:lpstr>Data Set</vt:lpstr>
      <vt:lpstr>Demonstration</vt:lpstr>
      <vt:lpstr>Demonstration</vt:lpstr>
      <vt:lpstr>Questions</vt:lpstr>
      <vt:lpstr>Backup Slides</vt:lpstr>
      <vt:lpstr>Demonstration Videos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Bass, Laura S. (LARC-E1)[Consolidated Program Support Services]</cp:lastModifiedBy>
  <cp:revision>433</cp:revision>
  <cp:lastPrinted>2019-07-15T15:15:23Z</cp:lastPrinted>
  <dcterms:created xsi:type="dcterms:W3CDTF">2019-07-12T01:25:11Z</dcterms:created>
  <dcterms:modified xsi:type="dcterms:W3CDTF">2023-07-07T15:06:11Z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0x01010003BC6C76AA90844EAE353F29C133BBBF</vt:lpwstr>
  </property>
  <property fmtid="{D5CDD505-2E9C-101B-9397-08002B2CF9AE}" pid="3" name="MediaServiceImageTags">
    <vt:lpwstr/>
  </property>
</Properties>
</file>