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8" r:id="rId2"/>
  </p:sldMasterIdLst>
  <p:notesMasterIdLst>
    <p:notesMasterId r:id="rId19"/>
  </p:notesMasterIdLst>
  <p:handoutMasterIdLst>
    <p:handoutMasterId r:id="rId20"/>
  </p:handoutMasterIdLst>
  <p:sldIdLst>
    <p:sldId id="267" r:id="rId3"/>
    <p:sldId id="271" r:id="rId4"/>
    <p:sldId id="268" r:id="rId5"/>
    <p:sldId id="269" r:id="rId6"/>
    <p:sldId id="270" r:id="rId7"/>
    <p:sldId id="272" r:id="rId8"/>
    <p:sldId id="273" r:id="rId9"/>
    <p:sldId id="280" r:id="rId10"/>
    <p:sldId id="274" r:id="rId11"/>
    <p:sldId id="275" r:id="rId12"/>
    <p:sldId id="277" r:id="rId13"/>
    <p:sldId id="282" r:id="rId14"/>
    <p:sldId id="281" r:id="rId15"/>
    <p:sldId id="278" r:id="rId16"/>
    <p:sldId id="279" r:id="rId17"/>
    <p:sldId id="28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94"/>
    <p:restoredTop sz="94674"/>
  </p:normalViewPr>
  <p:slideViewPr>
    <p:cSldViewPr snapToGrid="0" snapToObjects="1">
      <p:cViewPr varScale="1">
        <p:scale>
          <a:sx n="200" d="100"/>
          <a:sy n="200" d="100"/>
        </p:scale>
        <p:origin x="656" y="160"/>
      </p:cViewPr>
      <p:guideLst/>
    </p:cSldViewPr>
  </p:slideViewPr>
  <p:notesTextViewPr>
    <p:cViewPr>
      <p:scale>
        <a:sx n="1" d="1"/>
        <a:sy n="1" d="1"/>
      </p:scale>
      <p:origin x="0" y="0"/>
    </p:cViewPr>
  </p:notesText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0EE14A-F268-8249-8C4F-C8D16BEC7D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F6346E-7029-564D-8C67-749C90A3EB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FB222E-CA54-5347-9183-74BAB96890C3}" type="datetimeFigureOut">
              <a:rPr lang="en-US" smtClean="0"/>
              <a:t>7/7/23</a:t>
            </a:fld>
            <a:endParaRPr lang="en-US"/>
          </a:p>
        </p:txBody>
      </p:sp>
      <p:sp>
        <p:nvSpPr>
          <p:cNvPr id="4" name="Footer Placeholder 3">
            <a:extLst>
              <a:ext uri="{FF2B5EF4-FFF2-40B4-BE49-F238E27FC236}">
                <a16:creationId xmlns:a16="http://schemas.microsoft.com/office/drawing/2014/main" id="{E375E85B-CD5B-FB42-8FEB-AEF8D4107A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E21ED64-0736-5142-A3E5-0E9ACD9E63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5047D3-892A-4E4F-9997-448530783A12}" type="slidenum">
              <a:rPr lang="en-US" smtClean="0"/>
              <a:t>‹#›</a:t>
            </a:fld>
            <a:endParaRPr lang="en-US"/>
          </a:p>
        </p:txBody>
      </p:sp>
    </p:spTree>
    <p:extLst>
      <p:ext uri="{BB962C8B-B14F-4D97-AF65-F5344CB8AC3E}">
        <p14:creationId xmlns:p14="http://schemas.microsoft.com/office/powerpoint/2010/main" val="2903731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42C6E-B839-0B4D-8049-A241AF951AE8}" type="datetimeFigureOut">
              <a:rPr lang="en-US" smtClean="0"/>
              <a:t>7/7/23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57C1D-F1A1-7647-A1EC-2790FB44D3F0}" type="slidenum">
              <a:rPr lang="en-US" smtClean="0"/>
              <a:t>‹#›</a:t>
            </a:fld>
            <a:endParaRPr lang="en-US"/>
          </a:p>
        </p:txBody>
      </p:sp>
    </p:spTree>
    <p:extLst>
      <p:ext uri="{BB962C8B-B14F-4D97-AF65-F5344CB8AC3E}">
        <p14:creationId xmlns:p14="http://schemas.microsoft.com/office/powerpoint/2010/main" val="1287618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0D7CF-8E7E-AE4B-9067-5BA311158BD5}"/>
              </a:ext>
            </a:extLst>
          </p:cNvPr>
          <p:cNvSpPr>
            <a:spLocks noGrp="1"/>
          </p:cNvSpPr>
          <p:nvPr>
            <p:ph type="ctrTitle"/>
          </p:nvPr>
        </p:nvSpPr>
        <p:spPr>
          <a:xfrm>
            <a:off x="1524000" y="1264597"/>
            <a:ext cx="9144000" cy="218779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AC06C2-C2FD-4041-9360-4BA8482B88BD}"/>
              </a:ext>
            </a:extLst>
          </p:cNvPr>
          <p:cNvSpPr>
            <a:spLocks noGrp="1"/>
          </p:cNvSpPr>
          <p:nvPr>
            <p:ph type="subTitle" idx="1"/>
          </p:nvPr>
        </p:nvSpPr>
        <p:spPr>
          <a:xfrm>
            <a:off x="1524000" y="3655675"/>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Slide Number Placeholder 5">
            <a:extLst>
              <a:ext uri="{FF2B5EF4-FFF2-40B4-BE49-F238E27FC236}">
                <a16:creationId xmlns:a16="http://schemas.microsoft.com/office/drawing/2014/main" id="{15937ACE-5451-4E16-4F79-E09990D2CEE1}"/>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188790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031A4-28F7-3B45-80B6-924A1D9C0A7F}"/>
              </a:ext>
            </a:extLst>
          </p:cNvPr>
          <p:cNvSpPr>
            <a:spLocks noGrp="1"/>
          </p:cNvSpPr>
          <p:nvPr>
            <p:ph type="title"/>
          </p:nvPr>
        </p:nvSpPr>
        <p:spPr>
          <a:xfrm>
            <a:off x="838200" y="278407"/>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D006669D-9ECF-A14C-B9D4-5FC812D8AF7C}"/>
              </a:ext>
            </a:extLst>
          </p:cNvPr>
          <p:cNvSpPr>
            <a:spLocks noGrp="1"/>
          </p:cNvSpPr>
          <p:nvPr>
            <p:ph idx="1"/>
          </p:nvPr>
        </p:nvSpPr>
        <p:spPr>
          <a:xfrm>
            <a:off x="838200" y="1603970"/>
            <a:ext cx="10515600" cy="4066368"/>
          </a:xfrm>
        </p:spPr>
        <p:txBody>
          <a:bodyPr/>
          <a:lstStyle>
            <a:lvl1pPr>
              <a:defRPr sz="2400"/>
            </a:lvl1pPr>
            <a:lvl2pPr>
              <a:defRPr sz="2000"/>
            </a:lvl2pPr>
            <a:lvl3pPr>
              <a:defRPr sz="18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1BA060AF-80A7-621B-7A4E-8D457842AE47}"/>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602782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B7B0F-9B7D-5043-8C9B-DF1CC9430590}"/>
              </a:ext>
            </a:extLst>
          </p:cNvPr>
          <p:cNvSpPr>
            <a:spLocks noGrp="1"/>
          </p:cNvSpPr>
          <p:nvPr>
            <p:ph type="title"/>
          </p:nvPr>
        </p:nvSpPr>
        <p:spPr>
          <a:xfrm>
            <a:off x="831850" y="793834"/>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93CFEF-B7B5-994B-A177-A79388DC34E6}"/>
              </a:ext>
            </a:extLst>
          </p:cNvPr>
          <p:cNvSpPr>
            <a:spLocks noGrp="1"/>
          </p:cNvSpPr>
          <p:nvPr>
            <p:ph type="body" idx="1"/>
          </p:nvPr>
        </p:nvSpPr>
        <p:spPr>
          <a:xfrm>
            <a:off x="831850" y="383419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Slide Number Placeholder 5">
            <a:extLst>
              <a:ext uri="{FF2B5EF4-FFF2-40B4-BE49-F238E27FC236}">
                <a16:creationId xmlns:a16="http://schemas.microsoft.com/office/drawing/2014/main" id="{0B4A7E5D-3727-C743-C88E-F07E85AA9F00}"/>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114686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9A40B-F2DA-FB40-A9D5-6D48C01C4891}"/>
              </a:ext>
            </a:extLst>
          </p:cNvPr>
          <p:cNvSpPr>
            <a:spLocks noGrp="1"/>
          </p:cNvSpPr>
          <p:nvPr>
            <p:ph type="title"/>
          </p:nvPr>
        </p:nvSpPr>
        <p:spPr>
          <a:xfrm>
            <a:off x="838200" y="717518"/>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038E78E-472F-954E-8929-9E80E8B226E7}"/>
              </a:ext>
            </a:extLst>
          </p:cNvPr>
          <p:cNvSpPr>
            <a:spLocks noGrp="1"/>
          </p:cNvSpPr>
          <p:nvPr>
            <p:ph sz="half" idx="1"/>
          </p:nvPr>
        </p:nvSpPr>
        <p:spPr>
          <a:xfrm>
            <a:off x="838200" y="1773415"/>
            <a:ext cx="5181600" cy="349554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0EF672-8850-AD49-887C-5DF20106EE70}"/>
              </a:ext>
            </a:extLst>
          </p:cNvPr>
          <p:cNvSpPr>
            <a:spLocks noGrp="1"/>
          </p:cNvSpPr>
          <p:nvPr>
            <p:ph sz="half" idx="2"/>
          </p:nvPr>
        </p:nvSpPr>
        <p:spPr>
          <a:xfrm>
            <a:off x="6172200" y="1773415"/>
            <a:ext cx="5181600" cy="349554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7228E3B-5E10-3DD7-5C7E-2410D2A30E3A}"/>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2430321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D43DB-40D6-564D-8D75-43E4C7E97227}"/>
              </a:ext>
            </a:extLst>
          </p:cNvPr>
          <p:cNvSpPr>
            <a:spLocks noGrp="1"/>
          </p:cNvSpPr>
          <p:nvPr>
            <p:ph type="title"/>
          </p:nvPr>
        </p:nvSpPr>
        <p:spPr>
          <a:xfrm>
            <a:off x="839788" y="469101"/>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52B1AE3-D487-864D-8B53-034E2F6E5DE3}"/>
              </a:ext>
            </a:extLst>
          </p:cNvPr>
          <p:cNvSpPr>
            <a:spLocks noGrp="1"/>
          </p:cNvSpPr>
          <p:nvPr>
            <p:ph type="body" idx="1"/>
          </p:nvPr>
        </p:nvSpPr>
        <p:spPr>
          <a:xfrm>
            <a:off x="839788" y="195118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F4EEDE6-B6DA-214B-AD11-9B0F343F151C}"/>
              </a:ext>
            </a:extLst>
          </p:cNvPr>
          <p:cNvSpPr>
            <a:spLocks noGrp="1"/>
          </p:cNvSpPr>
          <p:nvPr>
            <p:ph sz="half" idx="2"/>
          </p:nvPr>
        </p:nvSpPr>
        <p:spPr>
          <a:xfrm>
            <a:off x="839788" y="2775092"/>
            <a:ext cx="5157787" cy="254883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152C42-85E1-1741-AABD-22A4BDA564F7}"/>
              </a:ext>
            </a:extLst>
          </p:cNvPr>
          <p:cNvSpPr>
            <a:spLocks noGrp="1"/>
          </p:cNvSpPr>
          <p:nvPr>
            <p:ph type="body" sz="quarter" idx="3"/>
          </p:nvPr>
        </p:nvSpPr>
        <p:spPr>
          <a:xfrm>
            <a:off x="6172200" y="195118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6B2BDD3-FA11-BD4C-BF3A-9F0EAFF3B92D}"/>
              </a:ext>
            </a:extLst>
          </p:cNvPr>
          <p:cNvSpPr>
            <a:spLocks noGrp="1"/>
          </p:cNvSpPr>
          <p:nvPr>
            <p:ph sz="quarter" idx="4"/>
          </p:nvPr>
        </p:nvSpPr>
        <p:spPr>
          <a:xfrm>
            <a:off x="6172200" y="2775092"/>
            <a:ext cx="5183188" cy="25488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CDDF3BF-FFE5-58F0-4885-4903FDF5C1C9}"/>
              </a:ext>
            </a:extLst>
          </p:cNvPr>
          <p:cNvSpPr>
            <a:spLocks noGrp="1"/>
          </p:cNvSpPr>
          <p:nvPr>
            <p:ph type="sldNum" sz="quarter" idx="10"/>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2033028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70CE3-20DD-A34E-B8CA-4A450C4953E1}"/>
              </a:ext>
            </a:extLst>
          </p:cNvPr>
          <p:cNvSpPr>
            <a:spLocks noGrp="1"/>
          </p:cNvSpPr>
          <p:nvPr>
            <p:ph type="title"/>
          </p:nvPr>
        </p:nvSpPr>
        <p:spPr>
          <a:xfrm>
            <a:off x="838200" y="612264"/>
            <a:ext cx="10515600" cy="1325563"/>
          </a:xfrm>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DA753576-1D6B-A8EE-C155-3FCEDF827479}"/>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3162547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C14DF4B-A9F9-383B-C2AC-53D375543A5B}"/>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1750401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92D2-7BF6-9E45-BAC6-BCE1BDF33A9B}"/>
              </a:ext>
            </a:extLst>
          </p:cNvPr>
          <p:cNvSpPr>
            <a:spLocks noGrp="1"/>
          </p:cNvSpPr>
          <p:nvPr>
            <p:ph type="title"/>
          </p:nvPr>
        </p:nvSpPr>
        <p:spPr>
          <a:xfrm>
            <a:off x="839788" y="611692"/>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6B5C4D8C-F542-B547-9E2A-BA23C057DC9A}"/>
              </a:ext>
            </a:extLst>
          </p:cNvPr>
          <p:cNvSpPr>
            <a:spLocks noGrp="1"/>
          </p:cNvSpPr>
          <p:nvPr>
            <p:ph idx="1"/>
          </p:nvPr>
        </p:nvSpPr>
        <p:spPr>
          <a:xfrm>
            <a:off x="5183188" y="585862"/>
            <a:ext cx="6172200" cy="4719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21DAC4-EA7F-FA4B-B8F2-D13DEFFA6C40}"/>
              </a:ext>
            </a:extLst>
          </p:cNvPr>
          <p:cNvSpPr>
            <a:spLocks noGrp="1"/>
          </p:cNvSpPr>
          <p:nvPr>
            <p:ph type="body" sz="half" idx="2"/>
          </p:nvPr>
        </p:nvSpPr>
        <p:spPr>
          <a:xfrm>
            <a:off x="839788" y="2211893"/>
            <a:ext cx="3932237" cy="309332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5">
            <a:extLst>
              <a:ext uri="{FF2B5EF4-FFF2-40B4-BE49-F238E27FC236}">
                <a16:creationId xmlns:a16="http://schemas.microsoft.com/office/drawing/2014/main" id="{4DE2586C-F9FF-C65B-0DC3-BA6E4AF0FC30}"/>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882419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4694-B96E-F848-9CAC-47C014177376}"/>
              </a:ext>
            </a:extLst>
          </p:cNvPr>
          <p:cNvSpPr>
            <a:spLocks noGrp="1"/>
          </p:cNvSpPr>
          <p:nvPr>
            <p:ph type="title"/>
          </p:nvPr>
        </p:nvSpPr>
        <p:spPr>
          <a:xfrm>
            <a:off x="839788" y="622950"/>
            <a:ext cx="3932237" cy="1626031"/>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D3B7691-27F4-1B40-9805-4E2B0647A304}"/>
              </a:ext>
            </a:extLst>
          </p:cNvPr>
          <p:cNvSpPr>
            <a:spLocks noGrp="1"/>
          </p:cNvSpPr>
          <p:nvPr>
            <p:ph type="pic" idx="1"/>
          </p:nvPr>
        </p:nvSpPr>
        <p:spPr>
          <a:xfrm>
            <a:off x="5183188" y="622950"/>
            <a:ext cx="6172200" cy="46822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443E95-1E74-B44A-B739-545E4EBD778D}"/>
              </a:ext>
            </a:extLst>
          </p:cNvPr>
          <p:cNvSpPr>
            <a:spLocks noGrp="1"/>
          </p:cNvSpPr>
          <p:nvPr>
            <p:ph type="body" sz="half" idx="2"/>
          </p:nvPr>
        </p:nvSpPr>
        <p:spPr>
          <a:xfrm>
            <a:off x="839788" y="2248981"/>
            <a:ext cx="3932237" cy="30562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5">
            <a:extLst>
              <a:ext uri="{FF2B5EF4-FFF2-40B4-BE49-F238E27FC236}">
                <a16:creationId xmlns:a16="http://schemas.microsoft.com/office/drawing/2014/main" id="{E9AAF19D-1EFC-D3A9-A0D1-30075E792A3E}"/>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413595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322F7-D833-465D-ABCA-D742F1CB64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7DDF4A-01EA-4C2D-BB2C-7A832B439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3D6064-A9B8-4055-AC1A-2E2FC900DE2D}"/>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5" name="Footer Placeholder 4">
            <a:extLst>
              <a:ext uri="{FF2B5EF4-FFF2-40B4-BE49-F238E27FC236}">
                <a16:creationId xmlns:a16="http://schemas.microsoft.com/office/drawing/2014/main" id="{F8B97626-AFD9-481E-986E-75B8323187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1141A7-5373-45D0-A25F-BDAD6F7AE07C}"/>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942880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3C49A-0491-4328-BA04-82833699DB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3CAA15-975E-441C-A401-8C14A440A5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74FB9D-CEEA-4234-8735-600EE7B9FA3A}"/>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5" name="Footer Placeholder 4">
            <a:extLst>
              <a:ext uri="{FF2B5EF4-FFF2-40B4-BE49-F238E27FC236}">
                <a16:creationId xmlns:a16="http://schemas.microsoft.com/office/drawing/2014/main" id="{9138AC23-6B28-48C0-B579-0A92281CBE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DC2235-8988-4C3B-938A-9B711E83A9C3}"/>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3236991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9AD35-04EC-4CA5-B17F-CBAE44A51B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F34232-216E-4602-BD20-93EEECBEBB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301B1F-E891-4E82-B2CB-4F0DCAF3AC5F}"/>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5" name="Footer Placeholder 4">
            <a:extLst>
              <a:ext uri="{FF2B5EF4-FFF2-40B4-BE49-F238E27FC236}">
                <a16:creationId xmlns:a16="http://schemas.microsoft.com/office/drawing/2014/main" id="{F140F76F-CA0A-4070-BCB0-3CA5C36711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F6EE2F-B4F4-4681-950D-FDCCFA0BBC55}"/>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929238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03BA-CD4A-4B39-87BB-11952AFF62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A2F5D4-C8A4-49B0-B2C8-D0A9C55714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F67340-8D34-4411-A1EC-97CBC2ACE3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391257-AB3A-4254-B5B1-06E99FDCFF1A}"/>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6" name="Footer Placeholder 5">
            <a:extLst>
              <a:ext uri="{FF2B5EF4-FFF2-40B4-BE49-F238E27FC236}">
                <a16:creationId xmlns:a16="http://schemas.microsoft.com/office/drawing/2014/main" id="{424619A6-5246-41C1-B80C-53A1998988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D1BED-4455-4C84-82EE-9174D1459DEF}"/>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959118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497D8-8FB4-47D0-9D64-AE76710C3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C4D979-8BA6-48F2-8AF0-E86FD2C633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42836C-2104-40D1-8F4C-5E2690BF7B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9A67D2-4DDA-4603-9660-3D129189C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AF86CA-C677-4657-9769-E34F9C58CE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CE8C94-958D-4960-A761-AFAF471F438D}"/>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8" name="Footer Placeholder 7">
            <a:extLst>
              <a:ext uri="{FF2B5EF4-FFF2-40B4-BE49-F238E27FC236}">
                <a16:creationId xmlns:a16="http://schemas.microsoft.com/office/drawing/2014/main" id="{72F4609C-7DAD-4522-891B-4BEAE47D8C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F2520E-5773-4E75-B7D8-581D625F25F4}"/>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017116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13FA6-18DD-45B3-BCDC-274F40CD86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2287C2-633B-4BD4-B910-7FE9196FDBA2}"/>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4" name="Footer Placeholder 3">
            <a:extLst>
              <a:ext uri="{FF2B5EF4-FFF2-40B4-BE49-F238E27FC236}">
                <a16:creationId xmlns:a16="http://schemas.microsoft.com/office/drawing/2014/main" id="{7CB0CE96-3BC8-4CF3-B5C6-679160F1A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D9FC37-FB91-45DC-AA6D-F084ACAE122D}"/>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2189988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DD654A-36EB-4036-9CD0-299835B4FD1E}"/>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3" name="Footer Placeholder 2">
            <a:extLst>
              <a:ext uri="{FF2B5EF4-FFF2-40B4-BE49-F238E27FC236}">
                <a16:creationId xmlns:a16="http://schemas.microsoft.com/office/drawing/2014/main" id="{31C2CB28-17E4-456D-9AC0-C560F5C318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D1931E-2337-4F8C-A1AB-83D144147EED}"/>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463249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7BDA-28B7-4A5A-9B2C-97500D7E08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02A94A-A45F-4880-96DF-614143F517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E9993C-8ED2-4A96-B6A1-5C9355CBC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0EFC5C-9DC2-4F5F-9829-02731C27027F}"/>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6" name="Footer Placeholder 5">
            <a:extLst>
              <a:ext uri="{FF2B5EF4-FFF2-40B4-BE49-F238E27FC236}">
                <a16:creationId xmlns:a16="http://schemas.microsoft.com/office/drawing/2014/main" id="{037BBE70-78B1-44A2-861B-C203022201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7A99F1-F559-4D72-91D7-6871DEFDCD27}"/>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7842480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3007-38A0-475C-9C6B-0869F56948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D79C3A-A191-4948-A992-603F45DFD5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DF19C9-9256-4DB3-9515-21A26C8DFE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472EA-3404-49D0-98CF-64DDABE389CA}"/>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6" name="Footer Placeholder 5">
            <a:extLst>
              <a:ext uri="{FF2B5EF4-FFF2-40B4-BE49-F238E27FC236}">
                <a16:creationId xmlns:a16="http://schemas.microsoft.com/office/drawing/2014/main" id="{8F9A117F-C311-4E00-AC6F-C5B6B59CAF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1BD840-ACDD-410E-B116-FA52E1DECDCB}"/>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2047591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C5CE-3C69-4253-B0E0-828563437F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3732AB-78B0-4FC0-8878-EC7A51289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64C54-7567-4F7D-8771-A8E950CA6CE9}"/>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5" name="Footer Placeholder 4">
            <a:extLst>
              <a:ext uri="{FF2B5EF4-FFF2-40B4-BE49-F238E27FC236}">
                <a16:creationId xmlns:a16="http://schemas.microsoft.com/office/drawing/2014/main" id="{2A7AAEBD-64E2-4980-9811-17616E939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D31DA4-415C-435A-9BA0-66F3C336EEE0}"/>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852058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D0EE11-DE6A-4380-9F95-D7342BCED0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808794-97A8-4C34-98C9-33115D555B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EF61AC-20EF-4D6C-9D5B-781DAE11034F}"/>
              </a:ext>
            </a:extLst>
          </p:cNvPr>
          <p:cNvSpPr>
            <a:spLocks noGrp="1"/>
          </p:cNvSpPr>
          <p:nvPr>
            <p:ph type="dt" sz="half" idx="10"/>
          </p:nvPr>
        </p:nvSpPr>
        <p:spPr/>
        <p:txBody>
          <a:bodyPr/>
          <a:lstStyle/>
          <a:p>
            <a:fld id="{78101435-7F25-4A8F-B218-0DE19B5C1AB5}" type="datetimeFigureOut">
              <a:rPr lang="en-US" smtClean="0"/>
              <a:t>7/7/23</a:t>
            </a:fld>
            <a:endParaRPr lang="en-US"/>
          </a:p>
        </p:txBody>
      </p:sp>
      <p:sp>
        <p:nvSpPr>
          <p:cNvPr id="5" name="Footer Placeholder 4">
            <a:extLst>
              <a:ext uri="{FF2B5EF4-FFF2-40B4-BE49-F238E27FC236}">
                <a16:creationId xmlns:a16="http://schemas.microsoft.com/office/drawing/2014/main" id="{5354F3E8-D9E0-4FFE-90F3-45A77ECBD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36B432-1A43-4D66-AD9B-707F538342BA}"/>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679244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8FA832-066F-E14A-83E3-00CEC2DAA1BF}"/>
              </a:ext>
            </a:extLst>
          </p:cNvPr>
          <p:cNvSpPr>
            <a:spLocks noGrp="1"/>
          </p:cNvSpPr>
          <p:nvPr>
            <p:ph type="title"/>
          </p:nvPr>
        </p:nvSpPr>
        <p:spPr>
          <a:xfrm>
            <a:off x="838200" y="649334"/>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32A28C5-424F-474B-B68F-AA49AC778197}"/>
              </a:ext>
            </a:extLst>
          </p:cNvPr>
          <p:cNvSpPr>
            <a:spLocks noGrp="1"/>
          </p:cNvSpPr>
          <p:nvPr>
            <p:ph type="body" idx="1"/>
          </p:nvPr>
        </p:nvSpPr>
        <p:spPr>
          <a:xfrm>
            <a:off x="838200" y="2088292"/>
            <a:ext cx="10515600" cy="34831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03CF208-08C8-6644-816E-C18E9BC77E65}"/>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337348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7FC650-1BC9-426E-A821-790A1525E7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4778AC-D715-422E-AAFC-DF642055CC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08EBF1-706D-4A42-9639-914956C677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101435-7F25-4A8F-B218-0DE19B5C1AB5}" type="datetimeFigureOut">
              <a:rPr lang="en-US" smtClean="0"/>
              <a:t>7/7/23</a:t>
            </a:fld>
            <a:endParaRPr lang="en-US"/>
          </a:p>
        </p:txBody>
      </p:sp>
      <p:sp>
        <p:nvSpPr>
          <p:cNvPr id="5" name="Footer Placeholder 4">
            <a:extLst>
              <a:ext uri="{FF2B5EF4-FFF2-40B4-BE49-F238E27FC236}">
                <a16:creationId xmlns:a16="http://schemas.microsoft.com/office/drawing/2014/main" id="{D4C20ACE-148A-4138-8850-BE2867757E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491340-A0CA-4D62-8E4F-4B4555ACF6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9735DD-B956-481D-9E11-49B3F9E2D3FD}" type="slidenum">
              <a:rPr lang="en-US" smtClean="0"/>
              <a:t>‹#›</a:t>
            </a:fld>
            <a:endParaRPr lang="en-US"/>
          </a:p>
        </p:txBody>
      </p:sp>
    </p:spTree>
    <p:extLst>
      <p:ext uri="{BB962C8B-B14F-4D97-AF65-F5344CB8AC3E}">
        <p14:creationId xmlns:p14="http://schemas.microsoft.com/office/powerpoint/2010/main" val="3294677139"/>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EFCA54-964A-4144-84C2-301A5EA9EEE0}"/>
              </a:ext>
            </a:extLst>
          </p:cNvPr>
          <p:cNvSpPr txBox="1"/>
          <p:nvPr/>
        </p:nvSpPr>
        <p:spPr>
          <a:xfrm>
            <a:off x="681725" y="5403366"/>
            <a:ext cx="10803835" cy="1523943"/>
          </a:xfrm>
          <a:prstGeom prst="rect">
            <a:avLst/>
          </a:prstGeom>
          <a:noFill/>
        </p:spPr>
        <p:txBody>
          <a:bodyPr wrap="square" rtlCol="0">
            <a:spAutoFit/>
          </a:bodyPr>
          <a:lstStyle/>
          <a:p>
            <a:pPr algn="ctr"/>
            <a:r>
              <a:rPr lang="en-US" sz="4400" b="1" dirty="0">
                <a:solidFill>
                  <a:schemeClr val="bg1"/>
                </a:solidFill>
              </a:rPr>
              <a:t>Roman Space Telescope EMC Testing</a:t>
            </a:r>
          </a:p>
          <a:p>
            <a:pPr algn="ctr">
              <a:lnSpc>
                <a:spcPts val="3000"/>
              </a:lnSpc>
            </a:pPr>
            <a:r>
              <a:rPr lang="en-US" sz="2400" dirty="0">
                <a:solidFill>
                  <a:schemeClr val="bg1"/>
                </a:solidFill>
              </a:rPr>
              <a:t>Nick Davis, Electrical Systems Engineer, RST</a:t>
            </a:r>
          </a:p>
          <a:p>
            <a:pPr algn="ctr">
              <a:lnSpc>
                <a:spcPts val="3000"/>
              </a:lnSpc>
            </a:pPr>
            <a:r>
              <a:rPr lang="en-US" sz="2400" dirty="0">
                <a:solidFill>
                  <a:schemeClr val="bg1"/>
                </a:solidFill>
              </a:rPr>
              <a:t>MERC Aerospace, NASA Goddard</a:t>
            </a:r>
          </a:p>
        </p:txBody>
      </p:sp>
    </p:spTree>
    <p:extLst>
      <p:ext uri="{BB962C8B-B14F-4D97-AF65-F5344CB8AC3E}">
        <p14:creationId xmlns:p14="http://schemas.microsoft.com/office/powerpoint/2010/main" val="1271288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EEA44-BFBE-F50B-9876-00E09F74FD0A}"/>
              </a:ext>
            </a:extLst>
          </p:cNvPr>
          <p:cNvSpPr>
            <a:spLocks noGrp="1"/>
          </p:cNvSpPr>
          <p:nvPr>
            <p:ph type="title"/>
          </p:nvPr>
        </p:nvSpPr>
        <p:spPr/>
        <p:txBody>
          <a:bodyPr/>
          <a:lstStyle/>
          <a:p>
            <a:r>
              <a:rPr lang="en-US" dirty="0"/>
              <a:t>Today’s Workshop</a:t>
            </a:r>
          </a:p>
        </p:txBody>
      </p:sp>
      <p:sp>
        <p:nvSpPr>
          <p:cNvPr id="3" name="Content Placeholder 2">
            <a:extLst>
              <a:ext uri="{FF2B5EF4-FFF2-40B4-BE49-F238E27FC236}">
                <a16:creationId xmlns:a16="http://schemas.microsoft.com/office/drawing/2014/main" id="{14377C87-803D-A0EF-31E8-817E0C156AF7}"/>
              </a:ext>
            </a:extLst>
          </p:cNvPr>
          <p:cNvSpPr>
            <a:spLocks noGrp="1"/>
          </p:cNvSpPr>
          <p:nvPr>
            <p:ph idx="1"/>
          </p:nvPr>
        </p:nvSpPr>
        <p:spPr/>
        <p:txBody>
          <a:bodyPr/>
          <a:lstStyle/>
          <a:p>
            <a:r>
              <a:rPr lang="en-US" dirty="0"/>
              <a:t>Roman Space Telescope: About the mission and the observatory</a:t>
            </a:r>
          </a:p>
          <a:p>
            <a:r>
              <a:rPr lang="en-US" dirty="0"/>
              <a:t>EMC Testing Approach</a:t>
            </a:r>
          </a:p>
          <a:p>
            <a:r>
              <a:rPr lang="en-US" dirty="0"/>
              <a:t>Lessons Learned</a:t>
            </a:r>
          </a:p>
          <a:p>
            <a:pPr lvl="1"/>
            <a:r>
              <a:rPr lang="en-US" dirty="0"/>
              <a:t>Importance of being active part of ongoing projects</a:t>
            </a:r>
          </a:p>
          <a:p>
            <a:pPr lvl="1"/>
            <a:r>
              <a:rPr lang="en-US" dirty="0"/>
              <a:t>Cables, shielding, and terminations</a:t>
            </a:r>
          </a:p>
          <a:p>
            <a:pPr lvl="1"/>
            <a:r>
              <a:rPr lang="en-US" dirty="0"/>
              <a:t>Perils of EGSE</a:t>
            </a:r>
          </a:p>
        </p:txBody>
      </p:sp>
      <p:sp>
        <p:nvSpPr>
          <p:cNvPr id="4" name="Slide Number Placeholder 3">
            <a:extLst>
              <a:ext uri="{FF2B5EF4-FFF2-40B4-BE49-F238E27FC236}">
                <a16:creationId xmlns:a16="http://schemas.microsoft.com/office/drawing/2014/main" id="{98F0E39B-3E6D-24A4-FF1B-669D7419B89D}"/>
              </a:ext>
            </a:extLst>
          </p:cNvPr>
          <p:cNvSpPr>
            <a:spLocks noGrp="1"/>
          </p:cNvSpPr>
          <p:nvPr>
            <p:ph type="sldNum" sz="quarter" idx="4"/>
          </p:nvPr>
        </p:nvSpPr>
        <p:spPr/>
        <p:txBody>
          <a:bodyPr/>
          <a:lstStyle/>
          <a:p>
            <a:fld id="{03BE9B14-B398-894D-92FE-10AC19D55CC7}" type="slidenum">
              <a:rPr lang="en-US" smtClean="0"/>
              <a:pPr/>
              <a:t>2</a:t>
            </a:fld>
            <a:endParaRPr lang="en-US" dirty="0"/>
          </a:p>
        </p:txBody>
      </p:sp>
    </p:spTree>
    <p:extLst>
      <p:ext uri="{BB962C8B-B14F-4D97-AF65-F5344CB8AC3E}">
        <p14:creationId xmlns:p14="http://schemas.microsoft.com/office/powerpoint/2010/main" val="447602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B6B3C66-3DDE-08DF-509F-5A5D21ADF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933" y="1603970"/>
            <a:ext cx="8373532" cy="47107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49242DD-95DE-7C1F-2601-F8B839DFF161}"/>
              </a:ext>
            </a:extLst>
          </p:cNvPr>
          <p:cNvSpPr>
            <a:spLocks noGrp="1"/>
          </p:cNvSpPr>
          <p:nvPr>
            <p:ph type="title"/>
          </p:nvPr>
        </p:nvSpPr>
        <p:spPr/>
        <p:txBody>
          <a:bodyPr/>
          <a:lstStyle/>
          <a:p>
            <a:r>
              <a:rPr lang="en-US" dirty="0"/>
              <a:t>The Nancy Grace Roman Space Telescope</a:t>
            </a:r>
          </a:p>
        </p:txBody>
      </p:sp>
      <p:sp>
        <p:nvSpPr>
          <p:cNvPr id="3" name="Content Placeholder 2">
            <a:extLst>
              <a:ext uri="{FF2B5EF4-FFF2-40B4-BE49-F238E27FC236}">
                <a16:creationId xmlns:a16="http://schemas.microsoft.com/office/drawing/2014/main" id="{F2426B1E-B3AD-BB3F-D0C7-1D2D9EB5BFB0}"/>
              </a:ext>
            </a:extLst>
          </p:cNvPr>
          <p:cNvSpPr>
            <a:spLocks noGrp="1"/>
          </p:cNvSpPr>
          <p:nvPr>
            <p:ph idx="1"/>
          </p:nvPr>
        </p:nvSpPr>
        <p:spPr>
          <a:xfrm>
            <a:off x="838200" y="1603970"/>
            <a:ext cx="10720244" cy="4066368"/>
          </a:xfrm>
        </p:spPr>
        <p:txBody>
          <a:bodyPr/>
          <a:lstStyle/>
          <a:p>
            <a:r>
              <a:rPr lang="en-US" dirty="0"/>
              <a:t>Designed as a “cousin” to Hubble and JWST, the Roman Space Telescope (RST) will study dark energy, exoplanets, and astrophysics.</a:t>
            </a:r>
          </a:p>
          <a:p>
            <a:endParaRPr lang="en-US" dirty="0"/>
          </a:p>
        </p:txBody>
      </p:sp>
      <p:sp>
        <p:nvSpPr>
          <p:cNvPr id="4" name="Slide Number Placeholder 3">
            <a:extLst>
              <a:ext uri="{FF2B5EF4-FFF2-40B4-BE49-F238E27FC236}">
                <a16:creationId xmlns:a16="http://schemas.microsoft.com/office/drawing/2014/main" id="{3E8A0C82-16A6-29CD-F2BE-CDBE2922863C}"/>
              </a:ext>
            </a:extLst>
          </p:cNvPr>
          <p:cNvSpPr>
            <a:spLocks noGrp="1"/>
          </p:cNvSpPr>
          <p:nvPr>
            <p:ph type="sldNum" sz="quarter" idx="4"/>
          </p:nvPr>
        </p:nvSpPr>
        <p:spPr/>
        <p:txBody>
          <a:bodyPr/>
          <a:lstStyle/>
          <a:p>
            <a:fld id="{03BE9B14-B398-894D-92FE-10AC19D55CC7}" type="slidenum">
              <a:rPr lang="en-US" smtClean="0"/>
              <a:pPr/>
              <a:t>3</a:t>
            </a:fld>
            <a:endParaRPr lang="en-US" dirty="0"/>
          </a:p>
        </p:txBody>
      </p:sp>
      <p:sp>
        <p:nvSpPr>
          <p:cNvPr id="5" name="TextBox 4">
            <a:extLst>
              <a:ext uri="{FF2B5EF4-FFF2-40B4-BE49-F238E27FC236}">
                <a16:creationId xmlns:a16="http://schemas.microsoft.com/office/drawing/2014/main" id="{795BD3FF-F559-017F-EFE1-B55EE7AB6059}"/>
              </a:ext>
            </a:extLst>
          </p:cNvPr>
          <p:cNvSpPr txBox="1"/>
          <p:nvPr/>
        </p:nvSpPr>
        <p:spPr>
          <a:xfrm>
            <a:off x="10008460" y="5577018"/>
            <a:ext cx="2014345" cy="276999"/>
          </a:xfrm>
          <a:prstGeom prst="rect">
            <a:avLst/>
          </a:prstGeom>
          <a:noFill/>
        </p:spPr>
        <p:txBody>
          <a:bodyPr wrap="square" rtlCol="0">
            <a:spAutoFit/>
          </a:bodyPr>
          <a:lstStyle/>
          <a:p>
            <a:r>
              <a:rPr lang="en-US" sz="1200" dirty="0"/>
              <a:t>Image: </a:t>
            </a:r>
            <a:r>
              <a:rPr lang="en-US" sz="1200" dirty="0" err="1"/>
              <a:t>roman.gsfc.nasa.gov</a:t>
            </a:r>
            <a:endParaRPr lang="en-US" sz="1200" dirty="0"/>
          </a:p>
        </p:txBody>
      </p:sp>
    </p:spTree>
    <p:extLst>
      <p:ext uri="{BB962C8B-B14F-4D97-AF65-F5344CB8AC3E}">
        <p14:creationId xmlns:p14="http://schemas.microsoft.com/office/powerpoint/2010/main" val="329293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18E43-3608-48BC-30AB-31602BB485D1}"/>
              </a:ext>
            </a:extLst>
          </p:cNvPr>
          <p:cNvSpPr>
            <a:spLocks noGrp="1"/>
          </p:cNvSpPr>
          <p:nvPr>
            <p:ph type="title"/>
          </p:nvPr>
        </p:nvSpPr>
        <p:spPr/>
        <p:txBody>
          <a:bodyPr/>
          <a:lstStyle/>
          <a:p>
            <a:r>
              <a:rPr lang="en-US" dirty="0"/>
              <a:t>RST vs Hubble</a:t>
            </a:r>
          </a:p>
        </p:txBody>
      </p:sp>
      <p:sp>
        <p:nvSpPr>
          <p:cNvPr id="3" name="Content Placeholder 2">
            <a:extLst>
              <a:ext uri="{FF2B5EF4-FFF2-40B4-BE49-F238E27FC236}">
                <a16:creationId xmlns:a16="http://schemas.microsoft.com/office/drawing/2014/main" id="{31991BBC-0594-2725-9756-2D9D6D698B70}"/>
              </a:ext>
            </a:extLst>
          </p:cNvPr>
          <p:cNvSpPr>
            <a:spLocks noGrp="1"/>
          </p:cNvSpPr>
          <p:nvPr>
            <p:ph idx="1"/>
          </p:nvPr>
        </p:nvSpPr>
        <p:spPr>
          <a:xfrm>
            <a:off x="838200" y="1603970"/>
            <a:ext cx="4593167" cy="4066368"/>
          </a:xfrm>
        </p:spPr>
        <p:txBody>
          <a:bodyPr/>
          <a:lstStyle/>
          <a:p>
            <a:r>
              <a:rPr lang="en-US" dirty="0"/>
              <a:t>RST’s exceptionally wide field-of-view allows it to see vast expanses of space at one time, at the same resolution as Hubble.</a:t>
            </a:r>
          </a:p>
          <a:p>
            <a:r>
              <a:rPr lang="en-US" dirty="0"/>
              <a:t>This larger field of view allows for much more science data to be taken in a given amount of time.</a:t>
            </a:r>
          </a:p>
        </p:txBody>
      </p:sp>
      <p:sp>
        <p:nvSpPr>
          <p:cNvPr id="4" name="Slide Number Placeholder 3">
            <a:extLst>
              <a:ext uri="{FF2B5EF4-FFF2-40B4-BE49-F238E27FC236}">
                <a16:creationId xmlns:a16="http://schemas.microsoft.com/office/drawing/2014/main" id="{5099FB4F-7579-A811-8A77-8BFA35E3E901}"/>
              </a:ext>
            </a:extLst>
          </p:cNvPr>
          <p:cNvSpPr>
            <a:spLocks noGrp="1"/>
          </p:cNvSpPr>
          <p:nvPr>
            <p:ph type="sldNum" sz="quarter" idx="4"/>
          </p:nvPr>
        </p:nvSpPr>
        <p:spPr/>
        <p:txBody>
          <a:bodyPr/>
          <a:lstStyle/>
          <a:p>
            <a:fld id="{03BE9B14-B398-894D-92FE-10AC19D55CC7}" type="slidenum">
              <a:rPr lang="en-US" smtClean="0"/>
              <a:pPr/>
              <a:t>4</a:t>
            </a:fld>
            <a:endParaRPr lang="en-US" dirty="0"/>
          </a:p>
        </p:txBody>
      </p:sp>
      <p:pic>
        <p:nvPicPr>
          <p:cNvPr id="2050" name="Picture 2">
            <a:extLst>
              <a:ext uri="{FF2B5EF4-FFF2-40B4-BE49-F238E27FC236}">
                <a16:creationId xmlns:a16="http://schemas.microsoft.com/office/drawing/2014/main" id="{5A41BF2B-59CB-AB93-A7FD-35EA040522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1367" y="1405497"/>
            <a:ext cx="6760633" cy="45070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843C7D7-C31D-D48A-FFBB-01BC73781A5B}"/>
              </a:ext>
            </a:extLst>
          </p:cNvPr>
          <p:cNvSpPr txBox="1"/>
          <p:nvPr/>
        </p:nvSpPr>
        <p:spPr>
          <a:xfrm>
            <a:off x="1556610" y="5591812"/>
            <a:ext cx="2014345" cy="276999"/>
          </a:xfrm>
          <a:prstGeom prst="rect">
            <a:avLst/>
          </a:prstGeom>
          <a:noFill/>
        </p:spPr>
        <p:txBody>
          <a:bodyPr wrap="square" rtlCol="0">
            <a:spAutoFit/>
          </a:bodyPr>
          <a:lstStyle/>
          <a:p>
            <a:r>
              <a:rPr lang="en-US" sz="1200" dirty="0"/>
              <a:t>Image: </a:t>
            </a:r>
            <a:r>
              <a:rPr lang="en-US" sz="1200" dirty="0" err="1"/>
              <a:t>roman.gsfc.nasa.gov</a:t>
            </a:r>
            <a:endParaRPr lang="en-US" sz="1200" dirty="0"/>
          </a:p>
        </p:txBody>
      </p:sp>
    </p:spTree>
    <p:extLst>
      <p:ext uri="{BB962C8B-B14F-4D97-AF65-F5344CB8AC3E}">
        <p14:creationId xmlns:p14="http://schemas.microsoft.com/office/powerpoint/2010/main" val="495605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6E5E5508-B8E4-BFD0-E1F2-AA28CA6CE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8129" y="414867"/>
            <a:ext cx="8914552" cy="5279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38E3CC4-DDA7-A503-777C-2C4981D434F6}"/>
              </a:ext>
            </a:extLst>
          </p:cNvPr>
          <p:cNvSpPr>
            <a:spLocks noGrp="1"/>
          </p:cNvSpPr>
          <p:nvPr>
            <p:ph type="title"/>
          </p:nvPr>
        </p:nvSpPr>
        <p:spPr/>
        <p:txBody>
          <a:bodyPr/>
          <a:lstStyle/>
          <a:p>
            <a:r>
              <a:rPr lang="en-US" dirty="0"/>
              <a:t>RST Architecture</a:t>
            </a:r>
          </a:p>
        </p:txBody>
      </p:sp>
      <p:sp>
        <p:nvSpPr>
          <p:cNvPr id="4" name="Slide Number Placeholder 3">
            <a:extLst>
              <a:ext uri="{FF2B5EF4-FFF2-40B4-BE49-F238E27FC236}">
                <a16:creationId xmlns:a16="http://schemas.microsoft.com/office/drawing/2014/main" id="{B973BA00-4380-3DF3-A592-9BE0E43238A6}"/>
              </a:ext>
            </a:extLst>
          </p:cNvPr>
          <p:cNvSpPr>
            <a:spLocks noGrp="1"/>
          </p:cNvSpPr>
          <p:nvPr>
            <p:ph type="sldNum" sz="quarter" idx="4"/>
          </p:nvPr>
        </p:nvSpPr>
        <p:spPr/>
        <p:txBody>
          <a:bodyPr/>
          <a:lstStyle/>
          <a:p>
            <a:fld id="{03BE9B14-B398-894D-92FE-10AC19D55CC7}" type="slidenum">
              <a:rPr lang="en-US" smtClean="0"/>
              <a:pPr/>
              <a:t>5</a:t>
            </a:fld>
            <a:endParaRPr lang="en-US" dirty="0"/>
          </a:p>
        </p:txBody>
      </p:sp>
      <p:sp>
        <p:nvSpPr>
          <p:cNvPr id="3" name="TextBox 2">
            <a:extLst>
              <a:ext uri="{FF2B5EF4-FFF2-40B4-BE49-F238E27FC236}">
                <a16:creationId xmlns:a16="http://schemas.microsoft.com/office/drawing/2014/main" id="{7D142B68-BF6A-4E91-469D-33AC680626C6}"/>
              </a:ext>
            </a:extLst>
          </p:cNvPr>
          <p:cNvSpPr txBox="1"/>
          <p:nvPr/>
        </p:nvSpPr>
        <p:spPr>
          <a:xfrm>
            <a:off x="10008460" y="5577018"/>
            <a:ext cx="2014345" cy="276999"/>
          </a:xfrm>
          <a:prstGeom prst="rect">
            <a:avLst/>
          </a:prstGeom>
          <a:noFill/>
        </p:spPr>
        <p:txBody>
          <a:bodyPr wrap="square" rtlCol="0">
            <a:spAutoFit/>
          </a:bodyPr>
          <a:lstStyle/>
          <a:p>
            <a:r>
              <a:rPr lang="en-US" sz="1200" dirty="0"/>
              <a:t>Image: </a:t>
            </a:r>
            <a:r>
              <a:rPr lang="en-US" sz="1200" dirty="0" err="1"/>
              <a:t>roman.gsfc.nasa.gov</a:t>
            </a:r>
            <a:endParaRPr lang="en-US" sz="1200" dirty="0"/>
          </a:p>
        </p:txBody>
      </p:sp>
    </p:spTree>
    <p:extLst>
      <p:ext uri="{BB962C8B-B14F-4D97-AF65-F5344CB8AC3E}">
        <p14:creationId xmlns:p14="http://schemas.microsoft.com/office/powerpoint/2010/main" val="3861749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F8B6F-540A-B4A6-E281-40264C0FDD65}"/>
              </a:ext>
            </a:extLst>
          </p:cNvPr>
          <p:cNvSpPr>
            <a:spLocks noGrp="1"/>
          </p:cNvSpPr>
          <p:nvPr>
            <p:ph type="title"/>
          </p:nvPr>
        </p:nvSpPr>
        <p:spPr/>
        <p:txBody>
          <a:bodyPr/>
          <a:lstStyle/>
          <a:p>
            <a:r>
              <a:rPr lang="en-US" dirty="0"/>
              <a:t>RST’s EMC Testing Approach	</a:t>
            </a:r>
          </a:p>
        </p:txBody>
      </p:sp>
      <p:sp>
        <p:nvSpPr>
          <p:cNvPr id="3" name="Content Placeholder 2">
            <a:extLst>
              <a:ext uri="{FF2B5EF4-FFF2-40B4-BE49-F238E27FC236}">
                <a16:creationId xmlns:a16="http://schemas.microsoft.com/office/drawing/2014/main" id="{E03A2C55-8291-25B6-5875-F2ECEB1014DD}"/>
              </a:ext>
            </a:extLst>
          </p:cNvPr>
          <p:cNvSpPr>
            <a:spLocks noGrp="1"/>
          </p:cNvSpPr>
          <p:nvPr>
            <p:ph idx="1"/>
          </p:nvPr>
        </p:nvSpPr>
        <p:spPr/>
        <p:txBody>
          <a:bodyPr/>
          <a:lstStyle/>
          <a:p>
            <a:r>
              <a:rPr lang="en-US" dirty="0"/>
              <a:t>As with most large, complex missions, RST EMI testing is performed at multiple levels with verifications performed in a piecewise manner</a:t>
            </a:r>
          </a:p>
          <a:p>
            <a:r>
              <a:rPr lang="en-US" dirty="0"/>
              <a:t>Tests performed at unit/avionics box level, instrument level, spacecraft, spacecraft and payload assembly (SCIPA) level, and observatory level</a:t>
            </a:r>
          </a:p>
          <a:p>
            <a:pPr lvl="1"/>
            <a:r>
              <a:rPr lang="en-US" dirty="0"/>
              <a:t>Flowchart on next slide</a:t>
            </a:r>
          </a:p>
        </p:txBody>
      </p:sp>
      <p:sp>
        <p:nvSpPr>
          <p:cNvPr id="4" name="Slide Number Placeholder 3">
            <a:extLst>
              <a:ext uri="{FF2B5EF4-FFF2-40B4-BE49-F238E27FC236}">
                <a16:creationId xmlns:a16="http://schemas.microsoft.com/office/drawing/2014/main" id="{3496366C-AC74-AA5E-8229-1E78E8EE0EC7}"/>
              </a:ext>
            </a:extLst>
          </p:cNvPr>
          <p:cNvSpPr>
            <a:spLocks noGrp="1"/>
          </p:cNvSpPr>
          <p:nvPr>
            <p:ph type="sldNum" sz="quarter" idx="4"/>
          </p:nvPr>
        </p:nvSpPr>
        <p:spPr/>
        <p:txBody>
          <a:bodyPr/>
          <a:lstStyle/>
          <a:p>
            <a:fld id="{03BE9B14-B398-894D-92FE-10AC19D55CC7}" type="slidenum">
              <a:rPr lang="en-US" smtClean="0"/>
              <a:pPr/>
              <a:t>6</a:t>
            </a:fld>
            <a:endParaRPr lang="en-US" dirty="0"/>
          </a:p>
        </p:txBody>
      </p:sp>
    </p:spTree>
    <p:extLst>
      <p:ext uri="{BB962C8B-B14F-4D97-AF65-F5344CB8AC3E}">
        <p14:creationId xmlns:p14="http://schemas.microsoft.com/office/powerpoint/2010/main" val="2616226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09C69-8D1D-3F8E-6B3D-163FD806832D}"/>
              </a:ext>
            </a:extLst>
          </p:cNvPr>
          <p:cNvSpPr>
            <a:spLocks noGrp="1"/>
          </p:cNvSpPr>
          <p:nvPr>
            <p:ph type="title"/>
          </p:nvPr>
        </p:nvSpPr>
        <p:spPr/>
        <p:txBody>
          <a:bodyPr/>
          <a:lstStyle/>
          <a:p>
            <a:r>
              <a:rPr lang="en-US" dirty="0"/>
              <a:t>RST EMI Testing Flowchart</a:t>
            </a:r>
          </a:p>
        </p:txBody>
      </p:sp>
      <p:sp>
        <p:nvSpPr>
          <p:cNvPr id="4" name="Slide Number Placeholder 3">
            <a:extLst>
              <a:ext uri="{FF2B5EF4-FFF2-40B4-BE49-F238E27FC236}">
                <a16:creationId xmlns:a16="http://schemas.microsoft.com/office/drawing/2014/main" id="{6057B22C-FC57-6E65-BFA4-B4CCFA83DE7A}"/>
              </a:ext>
            </a:extLst>
          </p:cNvPr>
          <p:cNvSpPr>
            <a:spLocks noGrp="1"/>
          </p:cNvSpPr>
          <p:nvPr>
            <p:ph type="sldNum" sz="quarter" idx="4"/>
          </p:nvPr>
        </p:nvSpPr>
        <p:spPr/>
        <p:txBody>
          <a:bodyPr/>
          <a:lstStyle/>
          <a:p>
            <a:fld id="{03BE9B14-B398-894D-92FE-10AC19D55CC7}" type="slidenum">
              <a:rPr lang="en-US" smtClean="0"/>
              <a:pPr/>
              <a:t>7</a:t>
            </a:fld>
            <a:endParaRPr lang="en-US" dirty="0"/>
          </a:p>
        </p:txBody>
      </p:sp>
      <p:sp>
        <p:nvSpPr>
          <p:cNvPr id="5" name="Rounded Rectangle 4">
            <a:extLst>
              <a:ext uri="{FF2B5EF4-FFF2-40B4-BE49-F238E27FC236}">
                <a16:creationId xmlns:a16="http://schemas.microsoft.com/office/drawing/2014/main" id="{420C0297-CA72-37F4-4FDC-57371E9FBA63}"/>
              </a:ext>
            </a:extLst>
          </p:cNvPr>
          <p:cNvSpPr/>
          <p:nvPr/>
        </p:nvSpPr>
        <p:spPr>
          <a:xfrm>
            <a:off x="922867" y="1761067"/>
            <a:ext cx="1193800" cy="999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Spacecraft Avionics Boxes</a:t>
            </a:r>
          </a:p>
        </p:txBody>
      </p:sp>
      <p:sp>
        <p:nvSpPr>
          <p:cNvPr id="6" name="Rounded Rectangle 5">
            <a:extLst>
              <a:ext uri="{FF2B5EF4-FFF2-40B4-BE49-F238E27FC236}">
                <a16:creationId xmlns:a16="http://schemas.microsoft.com/office/drawing/2014/main" id="{D8A1DBC9-EAC3-9043-658B-4B001D01B615}"/>
              </a:ext>
            </a:extLst>
          </p:cNvPr>
          <p:cNvSpPr/>
          <p:nvPr/>
        </p:nvSpPr>
        <p:spPr>
          <a:xfrm>
            <a:off x="922867" y="3098802"/>
            <a:ext cx="1193800" cy="999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Instrument Electronics</a:t>
            </a:r>
          </a:p>
        </p:txBody>
      </p:sp>
      <p:sp>
        <p:nvSpPr>
          <p:cNvPr id="7" name="Rounded Rectangle 6">
            <a:extLst>
              <a:ext uri="{FF2B5EF4-FFF2-40B4-BE49-F238E27FC236}">
                <a16:creationId xmlns:a16="http://schemas.microsoft.com/office/drawing/2014/main" id="{75B80425-09A9-442F-D550-3E872A4D148C}"/>
              </a:ext>
            </a:extLst>
          </p:cNvPr>
          <p:cNvSpPr/>
          <p:nvPr/>
        </p:nvSpPr>
        <p:spPr>
          <a:xfrm>
            <a:off x="2836333" y="2048935"/>
            <a:ext cx="1735667" cy="154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Spacecraft Testing</a:t>
            </a:r>
          </a:p>
        </p:txBody>
      </p:sp>
      <p:sp>
        <p:nvSpPr>
          <p:cNvPr id="9" name="Rounded Rectangle 8">
            <a:extLst>
              <a:ext uri="{FF2B5EF4-FFF2-40B4-BE49-F238E27FC236}">
                <a16:creationId xmlns:a16="http://schemas.microsoft.com/office/drawing/2014/main" id="{02C9220C-A683-912A-F8AC-A62C2D1D9511}"/>
              </a:ext>
            </a:extLst>
          </p:cNvPr>
          <p:cNvSpPr/>
          <p:nvPr/>
        </p:nvSpPr>
        <p:spPr>
          <a:xfrm>
            <a:off x="2836332" y="4043300"/>
            <a:ext cx="1735667" cy="154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Instrument Testing</a:t>
            </a:r>
          </a:p>
        </p:txBody>
      </p:sp>
      <p:cxnSp>
        <p:nvCxnSpPr>
          <p:cNvPr id="11" name="Straight Arrow Connector 10">
            <a:extLst>
              <a:ext uri="{FF2B5EF4-FFF2-40B4-BE49-F238E27FC236}">
                <a16:creationId xmlns:a16="http://schemas.microsoft.com/office/drawing/2014/main" id="{D49C1F2E-4394-B0AA-4357-3575772CC018}"/>
              </a:ext>
            </a:extLst>
          </p:cNvPr>
          <p:cNvCxnSpPr>
            <a:stCxn id="5" idx="3"/>
            <a:endCxn id="7" idx="1"/>
          </p:cNvCxnSpPr>
          <p:nvPr/>
        </p:nvCxnSpPr>
        <p:spPr>
          <a:xfrm>
            <a:off x="2116667" y="2260600"/>
            <a:ext cx="719666" cy="563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E9EFE11-B9A7-CD93-F1BB-8B7AB6542AB3}"/>
              </a:ext>
            </a:extLst>
          </p:cNvPr>
          <p:cNvCxnSpPr>
            <a:stCxn id="6" idx="3"/>
            <a:endCxn id="7" idx="1"/>
          </p:cNvCxnSpPr>
          <p:nvPr/>
        </p:nvCxnSpPr>
        <p:spPr>
          <a:xfrm flipV="1">
            <a:off x="2116667" y="2823635"/>
            <a:ext cx="719666" cy="774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11EA67C-5665-2D7A-62D4-741B389816A1}"/>
              </a:ext>
            </a:extLst>
          </p:cNvPr>
          <p:cNvCxnSpPr>
            <a:stCxn id="6" idx="3"/>
            <a:endCxn id="9" idx="1"/>
          </p:cNvCxnSpPr>
          <p:nvPr/>
        </p:nvCxnSpPr>
        <p:spPr>
          <a:xfrm>
            <a:off x="2116667" y="3598335"/>
            <a:ext cx="719665" cy="12196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62071B69-8828-D290-B231-002F031B6672}"/>
              </a:ext>
            </a:extLst>
          </p:cNvPr>
          <p:cNvSpPr/>
          <p:nvPr/>
        </p:nvSpPr>
        <p:spPr>
          <a:xfrm>
            <a:off x="5765800" y="2817285"/>
            <a:ext cx="1735667" cy="154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Spacecraft + Integrated Payload Assembly (SCIPA) Testing</a:t>
            </a:r>
          </a:p>
        </p:txBody>
      </p:sp>
      <p:sp>
        <p:nvSpPr>
          <p:cNvPr id="18" name="Rounded Rectangle 17">
            <a:extLst>
              <a:ext uri="{FF2B5EF4-FFF2-40B4-BE49-F238E27FC236}">
                <a16:creationId xmlns:a16="http://schemas.microsoft.com/office/drawing/2014/main" id="{C79CC8F5-58F0-1899-FCA5-7B1129367B9D}"/>
              </a:ext>
            </a:extLst>
          </p:cNvPr>
          <p:cNvSpPr/>
          <p:nvPr/>
        </p:nvSpPr>
        <p:spPr>
          <a:xfrm>
            <a:off x="8695267" y="2808820"/>
            <a:ext cx="1735667" cy="1549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Observatory Testing</a:t>
            </a:r>
          </a:p>
        </p:txBody>
      </p:sp>
      <p:cxnSp>
        <p:nvCxnSpPr>
          <p:cNvPr id="20" name="Straight Arrow Connector 19">
            <a:extLst>
              <a:ext uri="{FF2B5EF4-FFF2-40B4-BE49-F238E27FC236}">
                <a16:creationId xmlns:a16="http://schemas.microsoft.com/office/drawing/2014/main" id="{FD08B28C-E4E1-9EFF-09AE-62BD4BBAD4E2}"/>
              </a:ext>
            </a:extLst>
          </p:cNvPr>
          <p:cNvCxnSpPr>
            <a:stCxn id="7" idx="3"/>
            <a:endCxn id="17" idx="1"/>
          </p:cNvCxnSpPr>
          <p:nvPr/>
        </p:nvCxnSpPr>
        <p:spPr>
          <a:xfrm>
            <a:off x="4572000" y="2823635"/>
            <a:ext cx="1193800" cy="768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3B408AD-09E1-03FC-8662-06FA8E14F6AA}"/>
              </a:ext>
            </a:extLst>
          </p:cNvPr>
          <p:cNvCxnSpPr>
            <a:stCxn id="9" idx="3"/>
            <a:endCxn id="17" idx="1"/>
          </p:cNvCxnSpPr>
          <p:nvPr/>
        </p:nvCxnSpPr>
        <p:spPr>
          <a:xfrm flipV="1">
            <a:off x="4571999" y="3591985"/>
            <a:ext cx="1193801" cy="12260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D3B1424-A995-9BE7-1027-F8AE14459FF6}"/>
              </a:ext>
            </a:extLst>
          </p:cNvPr>
          <p:cNvCxnSpPr>
            <a:stCxn id="17" idx="3"/>
            <a:endCxn id="18" idx="1"/>
          </p:cNvCxnSpPr>
          <p:nvPr/>
        </p:nvCxnSpPr>
        <p:spPr>
          <a:xfrm flipV="1">
            <a:off x="7501467" y="3583520"/>
            <a:ext cx="1193800" cy="84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4166239-D924-692E-A003-97DD121CBE41}"/>
              </a:ext>
            </a:extLst>
          </p:cNvPr>
          <p:cNvSpPr txBox="1"/>
          <p:nvPr/>
        </p:nvSpPr>
        <p:spPr>
          <a:xfrm>
            <a:off x="838200" y="4204992"/>
            <a:ext cx="1557867" cy="954107"/>
          </a:xfrm>
          <a:prstGeom prst="rect">
            <a:avLst/>
          </a:prstGeom>
          <a:noFill/>
        </p:spPr>
        <p:txBody>
          <a:bodyPr wrap="square" rtlCol="0">
            <a:spAutoFit/>
          </a:bodyPr>
          <a:lstStyle/>
          <a:p>
            <a:r>
              <a:rPr lang="en-US" sz="1400" dirty="0"/>
              <a:t>Note: instrument electronics split between SC and instrument</a:t>
            </a:r>
          </a:p>
        </p:txBody>
      </p:sp>
    </p:spTree>
    <p:extLst>
      <p:ext uri="{BB962C8B-B14F-4D97-AF65-F5344CB8AC3E}">
        <p14:creationId xmlns:p14="http://schemas.microsoft.com/office/powerpoint/2010/main" val="4118710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58E40-F8DA-EAC0-8282-99E6102B5939}"/>
              </a:ext>
            </a:extLst>
          </p:cNvPr>
          <p:cNvSpPr>
            <a:spLocks noGrp="1"/>
          </p:cNvSpPr>
          <p:nvPr>
            <p:ph type="title"/>
          </p:nvPr>
        </p:nvSpPr>
        <p:spPr/>
        <p:txBody>
          <a:bodyPr/>
          <a:lstStyle/>
          <a:p>
            <a:r>
              <a:rPr lang="en-US" dirty="0"/>
              <a:t>Differences and Lessons from JWST</a:t>
            </a:r>
          </a:p>
        </p:txBody>
      </p:sp>
      <p:sp>
        <p:nvSpPr>
          <p:cNvPr id="3" name="Content Placeholder 2">
            <a:extLst>
              <a:ext uri="{FF2B5EF4-FFF2-40B4-BE49-F238E27FC236}">
                <a16:creationId xmlns:a16="http://schemas.microsoft.com/office/drawing/2014/main" id="{261947C4-C970-F4A8-49CC-789BED432DCE}"/>
              </a:ext>
            </a:extLst>
          </p:cNvPr>
          <p:cNvSpPr>
            <a:spLocks noGrp="1"/>
          </p:cNvSpPr>
          <p:nvPr>
            <p:ph idx="1"/>
          </p:nvPr>
        </p:nvSpPr>
        <p:spPr/>
        <p:txBody>
          <a:bodyPr/>
          <a:lstStyle/>
          <a:p>
            <a:r>
              <a:rPr lang="en-US" dirty="0"/>
              <a:t>We are able to test at much higher levels of integration (including full observatory) due to less complex deployments and simpler sunshield design</a:t>
            </a:r>
          </a:p>
          <a:p>
            <a:pPr lvl="1"/>
            <a:r>
              <a:rPr lang="en-US" dirty="0"/>
              <a:t>Radiated emissions/susceptibility testing at </a:t>
            </a:r>
            <a:r>
              <a:rPr lang="en-US" dirty="0" err="1"/>
              <a:t>SC+Payload</a:t>
            </a:r>
            <a:r>
              <a:rPr lang="en-US" dirty="0"/>
              <a:t> level (was not feasible on JWST OTIS)</a:t>
            </a:r>
          </a:p>
        </p:txBody>
      </p:sp>
      <p:sp>
        <p:nvSpPr>
          <p:cNvPr id="4" name="Slide Number Placeholder 3">
            <a:extLst>
              <a:ext uri="{FF2B5EF4-FFF2-40B4-BE49-F238E27FC236}">
                <a16:creationId xmlns:a16="http://schemas.microsoft.com/office/drawing/2014/main" id="{E7FEC6B7-127C-17B9-43EB-D60D0FB961BD}"/>
              </a:ext>
            </a:extLst>
          </p:cNvPr>
          <p:cNvSpPr>
            <a:spLocks noGrp="1"/>
          </p:cNvSpPr>
          <p:nvPr>
            <p:ph type="sldNum" sz="quarter" idx="4"/>
          </p:nvPr>
        </p:nvSpPr>
        <p:spPr/>
        <p:txBody>
          <a:bodyPr/>
          <a:lstStyle/>
          <a:p>
            <a:fld id="{03BE9B14-B398-894D-92FE-10AC19D55CC7}" type="slidenum">
              <a:rPr lang="en-US" smtClean="0"/>
              <a:pPr/>
              <a:t>8</a:t>
            </a:fld>
            <a:endParaRPr lang="en-US" dirty="0"/>
          </a:p>
        </p:txBody>
      </p:sp>
    </p:spTree>
    <p:extLst>
      <p:ext uri="{BB962C8B-B14F-4D97-AF65-F5344CB8AC3E}">
        <p14:creationId xmlns:p14="http://schemas.microsoft.com/office/powerpoint/2010/main" val="1820366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B81E8-D50E-C27D-6EF6-65256C9E726B}"/>
              </a:ext>
            </a:extLst>
          </p:cNvPr>
          <p:cNvSpPr>
            <a:spLocks noGrp="1"/>
          </p:cNvSpPr>
          <p:nvPr>
            <p:ph type="title"/>
          </p:nvPr>
        </p:nvSpPr>
        <p:spPr/>
        <p:txBody>
          <a:bodyPr/>
          <a:lstStyle/>
          <a:p>
            <a:r>
              <a:rPr lang="en-US" dirty="0"/>
              <a:t>Lessons Learned and Reinforced</a:t>
            </a:r>
          </a:p>
        </p:txBody>
      </p:sp>
      <p:sp>
        <p:nvSpPr>
          <p:cNvPr id="3" name="Content Placeholder 2">
            <a:extLst>
              <a:ext uri="{FF2B5EF4-FFF2-40B4-BE49-F238E27FC236}">
                <a16:creationId xmlns:a16="http://schemas.microsoft.com/office/drawing/2014/main" id="{67FB45AB-099C-73C8-52C3-480D0362A635}"/>
              </a:ext>
            </a:extLst>
          </p:cNvPr>
          <p:cNvSpPr>
            <a:spLocks noGrp="1"/>
          </p:cNvSpPr>
          <p:nvPr>
            <p:ph idx="1"/>
          </p:nvPr>
        </p:nvSpPr>
        <p:spPr/>
        <p:txBody>
          <a:bodyPr/>
          <a:lstStyle/>
          <a:p>
            <a:r>
              <a:rPr lang="en-US" b="1" dirty="0"/>
              <a:t>Effectivity of embedding EMI/EMC engineers into project staff</a:t>
            </a:r>
          </a:p>
          <a:p>
            <a:r>
              <a:rPr lang="en-US" b="1" dirty="0"/>
              <a:t>Importance of cable “audits” </a:t>
            </a:r>
          </a:p>
          <a:p>
            <a:r>
              <a:rPr lang="en-US" b="1" dirty="0"/>
              <a:t>Connector savers – not as scary as they used to be</a:t>
            </a:r>
          </a:p>
        </p:txBody>
      </p:sp>
      <p:sp>
        <p:nvSpPr>
          <p:cNvPr id="4" name="Slide Number Placeholder 3">
            <a:extLst>
              <a:ext uri="{FF2B5EF4-FFF2-40B4-BE49-F238E27FC236}">
                <a16:creationId xmlns:a16="http://schemas.microsoft.com/office/drawing/2014/main" id="{C97E094F-DCD5-BD1D-668C-3259CD96FBCB}"/>
              </a:ext>
            </a:extLst>
          </p:cNvPr>
          <p:cNvSpPr>
            <a:spLocks noGrp="1"/>
          </p:cNvSpPr>
          <p:nvPr>
            <p:ph type="sldNum" sz="quarter" idx="4"/>
          </p:nvPr>
        </p:nvSpPr>
        <p:spPr/>
        <p:txBody>
          <a:bodyPr/>
          <a:lstStyle/>
          <a:p>
            <a:fld id="{03BE9B14-B398-894D-92FE-10AC19D55CC7}" type="slidenum">
              <a:rPr lang="en-US" smtClean="0"/>
              <a:pPr/>
              <a:t>9</a:t>
            </a:fld>
            <a:endParaRPr lang="en-US" dirty="0"/>
          </a:p>
        </p:txBody>
      </p:sp>
    </p:spTree>
    <p:extLst>
      <p:ext uri="{BB962C8B-B14F-4D97-AF65-F5344CB8AC3E}">
        <p14:creationId xmlns:p14="http://schemas.microsoft.com/office/powerpoint/2010/main" val="2008737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C5885-AF30-DB9A-3894-A9BD8DF20A19}"/>
              </a:ext>
            </a:extLst>
          </p:cNvPr>
          <p:cNvSpPr>
            <a:spLocks noGrp="1"/>
          </p:cNvSpPr>
          <p:nvPr>
            <p:ph type="title"/>
          </p:nvPr>
        </p:nvSpPr>
        <p:spPr/>
        <p:txBody>
          <a:bodyPr/>
          <a:lstStyle/>
          <a:p>
            <a:r>
              <a:rPr lang="en-US" dirty="0"/>
              <a:t>EMI/EMC Engineers as Project Staff</a:t>
            </a:r>
          </a:p>
        </p:txBody>
      </p:sp>
      <p:sp>
        <p:nvSpPr>
          <p:cNvPr id="3" name="Content Placeholder 2">
            <a:extLst>
              <a:ext uri="{FF2B5EF4-FFF2-40B4-BE49-F238E27FC236}">
                <a16:creationId xmlns:a16="http://schemas.microsoft.com/office/drawing/2014/main" id="{51BF22CF-B8A7-D478-1391-099C1AEBACA2}"/>
              </a:ext>
            </a:extLst>
          </p:cNvPr>
          <p:cNvSpPr>
            <a:spLocks noGrp="1"/>
          </p:cNvSpPr>
          <p:nvPr>
            <p:ph idx="1"/>
          </p:nvPr>
        </p:nvSpPr>
        <p:spPr/>
        <p:txBody>
          <a:bodyPr/>
          <a:lstStyle/>
          <a:p>
            <a:r>
              <a:rPr lang="en-US" dirty="0"/>
              <a:t>Embedding EMI/EMC engineers (as electrical and/or systems engineers), along with oversight with upper-level EMI/EMC engineers/chiefs in a project brings significant benefits such as</a:t>
            </a:r>
          </a:p>
          <a:p>
            <a:pPr lvl="1"/>
            <a:r>
              <a:rPr lang="en-US" dirty="0"/>
              <a:t>Early requirements management</a:t>
            </a:r>
          </a:p>
          <a:p>
            <a:pPr lvl="1"/>
            <a:r>
              <a:rPr lang="en-US" dirty="0"/>
              <a:t>Access to box/board designers early</a:t>
            </a:r>
          </a:p>
          <a:p>
            <a:pPr lvl="1"/>
            <a:r>
              <a:rPr lang="en-US" dirty="0"/>
              <a:t>Access to top-level engineers and management for addressing concerns early</a:t>
            </a:r>
          </a:p>
        </p:txBody>
      </p:sp>
      <p:sp>
        <p:nvSpPr>
          <p:cNvPr id="4" name="Slide Number Placeholder 3">
            <a:extLst>
              <a:ext uri="{FF2B5EF4-FFF2-40B4-BE49-F238E27FC236}">
                <a16:creationId xmlns:a16="http://schemas.microsoft.com/office/drawing/2014/main" id="{1E5CC1D4-1B1E-781C-1D07-C3458E658B91}"/>
              </a:ext>
            </a:extLst>
          </p:cNvPr>
          <p:cNvSpPr>
            <a:spLocks noGrp="1"/>
          </p:cNvSpPr>
          <p:nvPr>
            <p:ph type="sldNum" sz="quarter" idx="4"/>
          </p:nvPr>
        </p:nvSpPr>
        <p:spPr/>
        <p:txBody>
          <a:bodyPr/>
          <a:lstStyle/>
          <a:p>
            <a:fld id="{03BE9B14-B398-894D-92FE-10AC19D55CC7}" type="slidenum">
              <a:rPr lang="en-US" smtClean="0"/>
              <a:pPr/>
              <a:t>10</a:t>
            </a:fld>
            <a:endParaRPr lang="en-US" dirty="0"/>
          </a:p>
        </p:txBody>
      </p:sp>
    </p:spTree>
    <p:extLst>
      <p:ext uri="{BB962C8B-B14F-4D97-AF65-F5344CB8AC3E}">
        <p14:creationId xmlns:p14="http://schemas.microsoft.com/office/powerpoint/2010/main" val="876056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DFFF-B51C-E669-55BF-8A3DDC2D23D4}"/>
              </a:ext>
            </a:extLst>
          </p:cNvPr>
          <p:cNvSpPr>
            <a:spLocks noGrp="1"/>
          </p:cNvSpPr>
          <p:nvPr>
            <p:ph type="title"/>
          </p:nvPr>
        </p:nvSpPr>
        <p:spPr/>
        <p:txBody>
          <a:bodyPr/>
          <a:lstStyle/>
          <a:p>
            <a:r>
              <a:rPr lang="en-US" dirty="0"/>
              <a:t>Test Cable Perils</a:t>
            </a:r>
          </a:p>
        </p:txBody>
      </p:sp>
      <p:sp>
        <p:nvSpPr>
          <p:cNvPr id="3" name="Content Placeholder 2">
            <a:extLst>
              <a:ext uri="{FF2B5EF4-FFF2-40B4-BE49-F238E27FC236}">
                <a16:creationId xmlns:a16="http://schemas.microsoft.com/office/drawing/2014/main" id="{A81D5F2E-7611-9F2D-663F-420F938DBF66}"/>
              </a:ext>
            </a:extLst>
          </p:cNvPr>
          <p:cNvSpPr>
            <a:spLocks noGrp="1"/>
          </p:cNvSpPr>
          <p:nvPr>
            <p:ph idx="1"/>
          </p:nvPr>
        </p:nvSpPr>
        <p:spPr/>
        <p:txBody>
          <a:bodyPr/>
          <a:lstStyle/>
          <a:p>
            <a:r>
              <a:rPr lang="en-US" dirty="0"/>
              <a:t>EMI is just one of the many tests performed on NASA spacecraft. Commonly, the Electrical Ground Support Equipment (EGSE) cables are used for other testing.</a:t>
            </a:r>
          </a:p>
          <a:p>
            <a:r>
              <a:rPr lang="en-US" dirty="0"/>
              <a:t>Cables are re-used as part of Thermal Vacuum testing.</a:t>
            </a:r>
          </a:p>
          <a:p>
            <a:pPr lvl="1"/>
            <a:r>
              <a:rPr lang="en-US" dirty="0"/>
              <a:t>Thermal Vacuum</a:t>
            </a:r>
            <a:r>
              <a:rPr lang="en-US" dirty="0">
                <a:sym typeface="Wingdings" pitchFamily="2" charset="2"/>
              </a:rPr>
              <a:t> (TVAC): equipment is placed in a chamber where pressure and temperature can be adjusted to simulate a space-like environment.</a:t>
            </a:r>
          </a:p>
          <a:p>
            <a:pPr lvl="1"/>
            <a:r>
              <a:rPr lang="en-US" dirty="0">
                <a:sym typeface="Wingdings" pitchFamily="2" charset="2"/>
              </a:rPr>
              <a:t>Feedthrough/penetration plate common to both EMI and TVAC testing (as both take place in a specialized chamber).</a:t>
            </a:r>
          </a:p>
          <a:p>
            <a:r>
              <a:rPr lang="en-US" dirty="0"/>
              <a:t>Typical EGSE cabling uses overall shield braid in construction</a:t>
            </a:r>
          </a:p>
        </p:txBody>
      </p:sp>
      <p:sp>
        <p:nvSpPr>
          <p:cNvPr id="4" name="Slide Number Placeholder 3">
            <a:extLst>
              <a:ext uri="{FF2B5EF4-FFF2-40B4-BE49-F238E27FC236}">
                <a16:creationId xmlns:a16="http://schemas.microsoft.com/office/drawing/2014/main" id="{4D2B4B5A-DCDF-B865-8569-02A21B77D5FB}"/>
              </a:ext>
            </a:extLst>
          </p:cNvPr>
          <p:cNvSpPr>
            <a:spLocks noGrp="1"/>
          </p:cNvSpPr>
          <p:nvPr>
            <p:ph type="sldNum" sz="quarter" idx="4"/>
          </p:nvPr>
        </p:nvSpPr>
        <p:spPr/>
        <p:txBody>
          <a:bodyPr/>
          <a:lstStyle/>
          <a:p>
            <a:fld id="{03BE9B14-B398-894D-92FE-10AC19D55CC7}" type="slidenum">
              <a:rPr lang="en-US" smtClean="0"/>
              <a:pPr/>
              <a:t>11</a:t>
            </a:fld>
            <a:endParaRPr lang="en-US" dirty="0"/>
          </a:p>
        </p:txBody>
      </p:sp>
      <p:pic>
        <p:nvPicPr>
          <p:cNvPr id="5" name="Picture 4">
            <a:extLst>
              <a:ext uri="{FF2B5EF4-FFF2-40B4-BE49-F238E27FC236}">
                <a16:creationId xmlns:a16="http://schemas.microsoft.com/office/drawing/2014/main" id="{FEB5F6D8-0759-3B01-BE6C-E85A8984EF3F}"/>
              </a:ext>
            </a:extLst>
          </p:cNvPr>
          <p:cNvPicPr>
            <a:picLocks noChangeAspect="1"/>
          </p:cNvPicPr>
          <p:nvPr/>
        </p:nvPicPr>
        <p:blipFill rotWithShape="1">
          <a:blip r:embed="rId2"/>
          <a:srcRect t="15399"/>
          <a:stretch/>
        </p:blipFill>
        <p:spPr>
          <a:xfrm>
            <a:off x="8316225" y="0"/>
            <a:ext cx="3875775" cy="1629371"/>
          </a:xfrm>
          <a:prstGeom prst="rect">
            <a:avLst/>
          </a:prstGeom>
        </p:spPr>
      </p:pic>
    </p:spTree>
    <p:extLst>
      <p:ext uri="{BB962C8B-B14F-4D97-AF65-F5344CB8AC3E}">
        <p14:creationId xmlns:p14="http://schemas.microsoft.com/office/powerpoint/2010/main" val="2096397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D4F66-9928-A688-CC3A-32FAC05F3563}"/>
              </a:ext>
            </a:extLst>
          </p:cNvPr>
          <p:cNvSpPr>
            <a:spLocks noGrp="1"/>
          </p:cNvSpPr>
          <p:nvPr>
            <p:ph type="title"/>
          </p:nvPr>
        </p:nvSpPr>
        <p:spPr/>
        <p:txBody>
          <a:bodyPr/>
          <a:lstStyle/>
          <a:p>
            <a:r>
              <a:rPr lang="en-US" dirty="0"/>
              <a:t>RST Harnessing – And a Concern</a:t>
            </a:r>
          </a:p>
        </p:txBody>
      </p:sp>
      <p:sp>
        <p:nvSpPr>
          <p:cNvPr id="3" name="Content Placeholder 2">
            <a:extLst>
              <a:ext uri="{FF2B5EF4-FFF2-40B4-BE49-F238E27FC236}">
                <a16:creationId xmlns:a16="http://schemas.microsoft.com/office/drawing/2014/main" id="{36762FC0-DBBE-7C80-F66E-5236EC100259}"/>
              </a:ext>
            </a:extLst>
          </p:cNvPr>
          <p:cNvSpPr>
            <a:spLocks noGrp="1"/>
          </p:cNvSpPr>
          <p:nvPr>
            <p:ph idx="1"/>
          </p:nvPr>
        </p:nvSpPr>
        <p:spPr/>
        <p:txBody>
          <a:bodyPr/>
          <a:lstStyle/>
          <a:p>
            <a:r>
              <a:rPr lang="en-US" dirty="0"/>
              <a:t>Many cables on RST use aluminized tape alone as an outer shield due to concerns with space charging, mass (braid is heavier, harness mass is significant), and thermal isolation (important on a cryogenic observatory)</a:t>
            </a:r>
          </a:p>
          <a:p>
            <a:r>
              <a:rPr lang="en-US" dirty="0"/>
              <a:t>Aluminized tape is substantially less effective than a braid </a:t>
            </a:r>
          </a:p>
          <a:p>
            <a:pPr lvl="1"/>
            <a:r>
              <a:rPr lang="en-US" dirty="0"/>
              <a:t>Data on next page</a:t>
            </a:r>
          </a:p>
          <a:p>
            <a:r>
              <a:rPr lang="en-US" dirty="0">
                <a:solidFill>
                  <a:srgbClr val="FF0000"/>
                </a:solidFill>
              </a:rPr>
              <a:t>Major Concern: an item will pass with more effective GSE braid but present issues in flight with the less-effective flight shielding – a “false pass”.</a:t>
            </a:r>
          </a:p>
          <a:p>
            <a:endParaRPr lang="en-US" dirty="0"/>
          </a:p>
        </p:txBody>
      </p:sp>
      <p:sp>
        <p:nvSpPr>
          <p:cNvPr id="4" name="Slide Number Placeholder 3">
            <a:extLst>
              <a:ext uri="{FF2B5EF4-FFF2-40B4-BE49-F238E27FC236}">
                <a16:creationId xmlns:a16="http://schemas.microsoft.com/office/drawing/2014/main" id="{78355B76-026C-55D9-EC4A-01188E8888AB}"/>
              </a:ext>
            </a:extLst>
          </p:cNvPr>
          <p:cNvSpPr>
            <a:spLocks noGrp="1"/>
          </p:cNvSpPr>
          <p:nvPr>
            <p:ph type="sldNum" sz="quarter" idx="4"/>
          </p:nvPr>
        </p:nvSpPr>
        <p:spPr/>
        <p:txBody>
          <a:bodyPr/>
          <a:lstStyle/>
          <a:p>
            <a:fld id="{03BE9B14-B398-894D-92FE-10AC19D55CC7}" type="slidenum">
              <a:rPr lang="en-US" smtClean="0"/>
              <a:pPr/>
              <a:t>12</a:t>
            </a:fld>
            <a:endParaRPr lang="en-US" dirty="0"/>
          </a:p>
        </p:txBody>
      </p:sp>
    </p:spTree>
    <p:extLst>
      <p:ext uri="{BB962C8B-B14F-4D97-AF65-F5344CB8AC3E}">
        <p14:creationId xmlns:p14="http://schemas.microsoft.com/office/powerpoint/2010/main" val="3849950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11E1E-4280-AC06-A8FE-B769EBAC6780}"/>
              </a:ext>
            </a:extLst>
          </p:cNvPr>
          <p:cNvSpPr>
            <a:spLocks noGrp="1"/>
          </p:cNvSpPr>
          <p:nvPr>
            <p:ph type="title"/>
          </p:nvPr>
        </p:nvSpPr>
        <p:spPr/>
        <p:txBody>
          <a:bodyPr/>
          <a:lstStyle/>
          <a:p>
            <a:r>
              <a:rPr lang="en-US" dirty="0" err="1"/>
              <a:t>Neptape</a:t>
            </a:r>
            <a:r>
              <a:rPr lang="en-US" dirty="0"/>
              <a:t> vs Braid on Cable Sample</a:t>
            </a:r>
          </a:p>
        </p:txBody>
      </p:sp>
      <p:sp>
        <p:nvSpPr>
          <p:cNvPr id="3" name="Content Placeholder 2">
            <a:extLst>
              <a:ext uri="{FF2B5EF4-FFF2-40B4-BE49-F238E27FC236}">
                <a16:creationId xmlns:a16="http://schemas.microsoft.com/office/drawing/2014/main" id="{92F74C41-3D5A-5331-1CE3-9AFA5385C161}"/>
              </a:ext>
            </a:extLst>
          </p:cNvPr>
          <p:cNvSpPr>
            <a:spLocks noGrp="1"/>
          </p:cNvSpPr>
          <p:nvPr>
            <p:ph idx="1"/>
          </p:nvPr>
        </p:nvSpPr>
        <p:spPr>
          <a:xfrm>
            <a:off x="838200" y="1603970"/>
            <a:ext cx="4925438" cy="4066368"/>
          </a:xfrm>
        </p:spPr>
        <p:txBody>
          <a:bodyPr/>
          <a:lstStyle/>
          <a:p>
            <a:r>
              <a:rPr lang="en-US" dirty="0"/>
              <a:t>Significantly higher transfer impedance at higher frequencies for </a:t>
            </a:r>
            <a:r>
              <a:rPr lang="en-US" dirty="0" err="1"/>
              <a:t>Neptape</a:t>
            </a:r>
            <a:r>
              <a:rPr lang="en-US" dirty="0"/>
              <a:t>. This means that more potential will couple to signal-carrying conductors for a given shield current.</a:t>
            </a:r>
          </a:p>
        </p:txBody>
      </p:sp>
      <p:sp>
        <p:nvSpPr>
          <p:cNvPr id="4" name="Slide Number Placeholder 3">
            <a:extLst>
              <a:ext uri="{FF2B5EF4-FFF2-40B4-BE49-F238E27FC236}">
                <a16:creationId xmlns:a16="http://schemas.microsoft.com/office/drawing/2014/main" id="{F6D9FCC8-05EA-1E19-12B0-0973ADE3D09A}"/>
              </a:ext>
            </a:extLst>
          </p:cNvPr>
          <p:cNvSpPr>
            <a:spLocks noGrp="1"/>
          </p:cNvSpPr>
          <p:nvPr>
            <p:ph type="sldNum" sz="quarter" idx="4"/>
          </p:nvPr>
        </p:nvSpPr>
        <p:spPr/>
        <p:txBody>
          <a:bodyPr/>
          <a:lstStyle/>
          <a:p>
            <a:fld id="{03BE9B14-B398-894D-92FE-10AC19D55CC7}" type="slidenum">
              <a:rPr lang="en-US" smtClean="0"/>
              <a:pPr/>
              <a:t>13</a:t>
            </a:fld>
            <a:endParaRPr lang="en-US" dirty="0"/>
          </a:p>
        </p:txBody>
      </p:sp>
      <p:pic>
        <p:nvPicPr>
          <p:cNvPr id="6" name="Graphic 5">
            <a:extLst>
              <a:ext uri="{FF2B5EF4-FFF2-40B4-BE49-F238E27FC236}">
                <a16:creationId xmlns:a16="http://schemas.microsoft.com/office/drawing/2014/main" id="{A2DFA48A-0D07-FCD9-DD4E-B7A4F6473B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63638" y="1603970"/>
            <a:ext cx="6428362" cy="4181048"/>
          </a:xfrm>
          <a:prstGeom prst="rect">
            <a:avLst/>
          </a:prstGeom>
        </p:spPr>
      </p:pic>
    </p:spTree>
    <p:extLst>
      <p:ext uri="{BB962C8B-B14F-4D97-AF65-F5344CB8AC3E}">
        <p14:creationId xmlns:p14="http://schemas.microsoft.com/office/powerpoint/2010/main" val="2154818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0C322-02F1-0829-1629-DEB6AF651E77}"/>
              </a:ext>
            </a:extLst>
          </p:cNvPr>
          <p:cNvSpPr>
            <a:spLocks noGrp="1"/>
          </p:cNvSpPr>
          <p:nvPr>
            <p:ph type="title"/>
          </p:nvPr>
        </p:nvSpPr>
        <p:spPr/>
        <p:txBody>
          <a:bodyPr/>
          <a:lstStyle/>
          <a:p>
            <a:r>
              <a:rPr lang="en-US" dirty="0"/>
              <a:t>Test Cables – What Can be Done?</a:t>
            </a:r>
          </a:p>
        </p:txBody>
      </p:sp>
      <p:sp>
        <p:nvSpPr>
          <p:cNvPr id="3" name="Content Placeholder 2">
            <a:extLst>
              <a:ext uri="{FF2B5EF4-FFF2-40B4-BE49-F238E27FC236}">
                <a16:creationId xmlns:a16="http://schemas.microsoft.com/office/drawing/2014/main" id="{BF6BF370-E256-D3BC-163E-E7F36994FD7B}"/>
              </a:ext>
            </a:extLst>
          </p:cNvPr>
          <p:cNvSpPr>
            <a:spLocks noGrp="1"/>
          </p:cNvSpPr>
          <p:nvPr>
            <p:ph idx="1"/>
          </p:nvPr>
        </p:nvSpPr>
        <p:spPr/>
        <p:txBody>
          <a:bodyPr/>
          <a:lstStyle/>
          <a:p>
            <a:r>
              <a:rPr lang="en-US" dirty="0"/>
              <a:t>If early, cables resembling flight can be added to build orders on needed interfaces</a:t>
            </a:r>
          </a:p>
          <a:p>
            <a:pPr lvl="1"/>
            <a:r>
              <a:rPr lang="en-US" dirty="0"/>
              <a:t>Scope can be reduced to interfaces expected to produce problematic emissions (high-speed digital) or likely to be susceptible (low-level analog)</a:t>
            </a:r>
          </a:p>
          <a:p>
            <a:pPr lvl="1"/>
            <a:r>
              <a:rPr lang="en-US" dirty="0"/>
              <a:t>Characterize shield effectiveness (transfer impedance) of representative cables as early as possible.</a:t>
            </a:r>
          </a:p>
          <a:p>
            <a:r>
              <a:rPr lang="en-US" dirty="0"/>
              <a:t>If later in the program, resolutions still exist:</a:t>
            </a:r>
          </a:p>
          <a:p>
            <a:pPr lvl="1"/>
            <a:r>
              <a:rPr lang="en-US" dirty="0"/>
              <a:t>Disconnecting the </a:t>
            </a:r>
            <a:r>
              <a:rPr lang="en-US" dirty="0" err="1"/>
              <a:t>backshell</a:t>
            </a:r>
            <a:r>
              <a:rPr lang="en-US" dirty="0"/>
              <a:t> on one or both sides of the cable to </a:t>
            </a:r>
            <a:r>
              <a:rPr lang="en-US" dirty="0" err="1"/>
              <a:t>unterminate</a:t>
            </a:r>
            <a:r>
              <a:rPr lang="en-US" dirty="0"/>
              <a:t> the shields</a:t>
            </a:r>
          </a:p>
          <a:p>
            <a:pPr lvl="1"/>
            <a:r>
              <a:rPr lang="en-US" dirty="0"/>
              <a:t>Adapter cables without shields</a:t>
            </a:r>
          </a:p>
          <a:p>
            <a:pPr lvl="1"/>
            <a:r>
              <a:rPr lang="en-US" dirty="0"/>
              <a:t>Breakout boxes (not ideal; especially at high frequencies – many BOBs compromise signal integrity)</a:t>
            </a:r>
          </a:p>
        </p:txBody>
      </p:sp>
      <p:sp>
        <p:nvSpPr>
          <p:cNvPr id="4" name="Slide Number Placeholder 3">
            <a:extLst>
              <a:ext uri="{FF2B5EF4-FFF2-40B4-BE49-F238E27FC236}">
                <a16:creationId xmlns:a16="http://schemas.microsoft.com/office/drawing/2014/main" id="{176A65A7-406B-7A06-B654-8AAC9BEAB6BB}"/>
              </a:ext>
            </a:extLst>
          </p:cNvPr>
          <p:cNvSpPr>
            <a:spLocks noGrp="1"/>
          </p:cNvSpPr>
          <p:nvPr>
            <p:ph type="sldNum" sz="quarter" idx="4"/>
          </p:nvPr>
        </p:nvSpPr>
        <p:spPr/>
        <p:txBody>
          <a:bodyPr/>
          <a:lstStyle/>
          <a:p>
            <a:fld id="{03BE9B14-B398-894D-92FE-10AC19D55CC7}" type="slidenum">
              <a:rPr lang="en-US" smtClean="0"/>
              <a:pPr/>
              <a:t>14</a:t>
            </a:fld>
            <a:endParaRPr lang="en-US" dirty="0"/>
          </a:p>
        </p:txBody>
      </p:sp>
    </p:spTree>
    <p:extLst>
      <p:ext uri="{BB962C8B-B14F-4D97-AF65-F5344CB8AC3E}">
        <p14:creationId xmlns:p14="http://schemas.microsoft.com/office/powerpoint/2010/main" val="2742434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D778A-862E-CD4D-3E7E-FEA74AB2282E}"/>
              </a:ext>
            </a:extLst>
          </p:cNvPr>
          <p:cNvSpPr>
            <a:spLocks noGrp="1"/>
          </p:cNvSpPr>
          <p:nvPr>
            <p:ph type="title"/>
          </p:nvPr>
        </p:nvSpPr>
        <p:spPr/>
        <p:txBody>
          <a:bodyPr/>
          <a:lstStyle/>
          <a:p>
            <a:r>
              <a:rPr lang="en-US" dirty="0"/>
              <a:t>Connector Savers</a:t>
            </a:r>
          </a:p>
        </p:txBody>
      </p:sp>
      <p:sp>
        <p:nvSpPr>
          <p:cNvPr id="3" name="Content Placeholder 2">
            <a:extLst>
              <a:ext uri="{FF2B5EF4-FFF2-40B4-BE49-F238E27FC236}">
                <a16:creationId xmlns:a16="http://schemas.microsoft.com/office/drawing/2014/main" id="{09349838-8265-163C-61AC-25FB596C76A0}"/>
              </a:ext>
            </a:extLst>
          </p:cNvPr>
          <p:cNvSpPr>
            <a:spLocks noGrp="1"/>
          </p:cNvSpPr>
          <p:nvPr>
            <p:ph idx="1"/>
          </p:nvPr>
        </p:nvSpPr>
        <p:spPr/>
        <p:txBody>
          <a:bodyPr>
            <a:normAutofit lnSpcReduction="10000"/>
          </a:bodyPr>
          <a:lstStyle/>
          <a:p>
            <a:r>
              <a:rPr lang="en-US" dirty="0"/>
              <a:t>Connector savers are commonly used to reduce the number of physical mates/</a:t>
            </a:r>
            <a:r>
              <a:rPr lang="en-US" dirty="0" err="1"/>
              <a:t>demates</a:t>
            </a:r>
            <a:r>
              <a:rPr lang="en-US" dirty="0"/>
              <a:t> on sensitive (flight) hardware.</a:t>
            </a:r>
          </a:p>
          <a:p>
            <a:r>
              <a:rPr lang="en-US" dirty="0"/>
              <a:t>Previous guidance – remove all connector savers</a:t>
            </a:r>
          </a:p>
          <a:p>
            <a:pPr lvl="1"/>
            <a:r>
              <a:rPr lang="en-US" dirty="0"/>
              <a:t>Required QA support for any configuration change on flight hardware, slowing down testing</a:t>
            </a:r>
          </a:p>
          <a:p>
            <a:pPr lvl="1"/>
            <a:r>
              <a:rPr lang="en-US" dirty="0"/>
              <a:t>Brought a (small) risk of damage when mating or </a:t>
            </a:r>
            <a:r>
              <a:rPr lang="en-US" dirty="0" err="1"/>
              <a:t>demating</a:t>
            </a:r>
            <a:r>
              <a:rPr lang="en-US" dirty="0"/>
              <a:t> connectors to flight hardware</a:t>
            </a:r>
          </a:p>
          <a:p>
            <a:r>
              <a:rPr lang="en-US" dirty="0"/>
              <a:t>Connector savers in use today at GSFC pass through shields and are well-built. Previously, connector savers were removed due to concerns over quality of the connection, especially to the shield.</a:t>
            </a:r>
          </a:p>
          <a:p>
            <a:r>
              <a:rPr lang="en-US" dirty="0"/>
              <a:t>Compared savers on/off through multiple tests; there were no differences.</a:t>
            </a:r>
          </a:p>
          <a:p>
            <a:r>
              <a:rPr lang="en-US" dirty="0"/>
              <a:t>Regardless, any connector savers should be inspected – if they pass the shield through as a “true shield” (and not a wire), the savers can stay on for the test.</a:t>
            </a:r>
          </a:p>
        </p:txBody>
      </p:sp>
      <p:sp>
        <p:nvSpPr>
          <p:cNvPr id="4" name="Slide Number Placeholder 3">
            <a:extLst>
              <a:ext uri="{FF2B5EF4-FFF2-40B4-BE49-F238E27FC236}">
                <a16:creationId xmlns:a16="http://schemas.microsoft.com/office/drawing/2014/main" id="{749DADD1-67FF-3B6A-DAA2-35597D64EF2A}"/>
              </a:ext>
            </a:extLst>
          </p:cNvPr>
          <p:cNvSpPr>
            <a:spLocks noGrp="1"/>
          </p:cNvSpPr>
          <p:nvPr>
            <p:ph type="sldNum" sz="quarter" idx="4"/>
          </p:nvPr>
        </p:nvSpPr>
        <p:spPr/>
        <p:txBody>
          <a:bodyPr/>
          <a:lstStyle/>
          <a:p>
            <a:fld id="{03BE9B14-B398-894D-92FE-10AC19D55CC7}" type="slidenum">
              <a:rPr lang="en-US" smtClean="0"/>
              <a:pPr/>
              <a:t>15</a:t>
            </a:fld>
            <a:endParaRPr lang="en-US" dirty="0"/>
          </a:p>
        </p:txBody>
      </p:sp>
    </p:spTree>
    <p:extLst>
      <p:ext uri="{BB962C8B-B14F-4D97-AF65-F5344CB8AC3E}">
        <p14:creationId xmlns:p14="http://schemas.microsoft.com/office/powerpoint/2010/main" val="141705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5AD96-0E41-65C4-869B-8404182B95E9}"/>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85F95B92-65C3-5AF8-1F19-EE5653FB5D42}"/>
              </a:ext>
            </a:extLst>
          </p:cNvPr>
          <p:cNvSpPr>
            <a:spLocks noGrp="1"/>
          </p:cNvSpPr>
          <p:nvPr>
            <p:ph idx="1"/>
          </p:nvPr>
        </p:nvSpPr>
        <p:spPr/>
        <p:txBody>
          <a:bodyPr/>
          <a:lstStyle/>
          <a:p>
            <a:r>
              <a:rPr lang="en-US" dirty="0"/>
              <a:t>Roman Space Telescope is an evolution in space telescope design that will allow much more data to be taken in a given amount of time. </a:t>
            </a:r>
          </a:p>
          <a:p>
            <a:r>
              <a:rPr lang="en-US" dirty="0"/>
              <a:t>Similar to previous flagships, this presents a need to do EMI testing at multiple levels.</a:t>
            </a:r>
          </a:p>
          <a:p>
            <a:r>
              <a:rPr lang="en-US" dirty="0"/>
              <a:t>Lessons learned:</a:t>
            </a:r>
          </a:p>
          <a:p>
            <a:pPr lvl="1"/>
            <a:r>
              <a:rPr lang="en-US" dirty="0"/>
              <a:t>Embed EMI/EMC-trained personnel in the electrical teams as early and as much as possible.</a:t>
            </a:r>
          </a:p>
          <a:p>
            <a:pPr lvl="1"/>
            <a:r>
              <a:rPr lang="en-US" dirty="0"/>
              <a:t>Harnessing differences between ground testing and flight are a significant concern more now than ever – they should be accounted for in all testing.</a:t>
            </a:r>
          </a:p>
          <a:p>
            <a:pPr lvl="1"/>
            <a:r>
              <a:rPr lang="en-US" dirty="0"/>
              <a:t>Connector savers, if of sufficient quality, need not be removed. This saves time and protects hardware.</a:t>
            </a:r>
          </a:p>
        </p:txBody>
      </p:sp>
      <p:sp>
        <p:nvSpPr>
          <p:cNvPr id="4" name="Slide Number Placeholder 3">
            <a:extLst>
              <a:ext uri="{FF2B5EF4-FFF2-40B4-BE49-F238E27FC236}">
                <a16:creationId xmlns:a16="http://schemas.microsoft.com/office/drawing/2014/main" id="{D12C58CB-D2E1-569D-0B72-E90F2B699BF8}"/>
              </a:ext>
            </a:extLst>
          </p:cNvPr>
          <p:cNvSpPr>
            <a:spLocks noGrp="1"/>
          </p:cNvSpPr>
          <p:nvPr>
            <p:ph type="sldNum" sz="quarter" idx="4"/>
          </p:nvPr>
        </p:nvSpPr>
        <p:spPr/>
        <p:txBody>
          <a:bodyPr/>
          <a:lstStyle/>
          <a:p>
            <a:fld id="{03BE9B14-B398-894D-92FE-10AC19D55CC7}" type="slidenum">
              <a:rPr lang="en-US" smtClean="0"/>
              <a:pPr/>
              <a:t>16</a:t>
            </a:fld>
            <a:endParaRPr lang="en-US" dirty="0"/>
          </a:p>
        </p:txBody>
      </p:sp>
    </p:spTree>
    <p:extLst>
      <p:ext uri="{BB962C8B-B14F-4D97-AF65-F5344CB8AC3E}">
        <p14:creationId xmlns:p14="http://schemas.microsoft.com/office/powerpoint/2010/main" val="1335869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22315</TotalTime>
  <Words>984</Words>
  <Application>Microsoft Macintosh PowerPoint</Application>
  <PresentationFormat>Widescreen</PresentationFormat>
  <Paragraphs>94</Paragraphs>
  <Slides>16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Arial</vt:lpstr>
      <vt:lpstr>Calibri</vt:lpstr>
      <vt:lpstr>Calibri Light</vt:lpstr>
      <vt:lpstr>Office Theme</vt:lpstr>
      <vt:lpstr>Custom Design</vt:lpstr>
      <vt:lpstr>PowerPoint Presentation</vt:lpstr>
      <vt:lpstr>Today’s Workshop</vt:lpstr>
      <vt:lpstr>The Nancy Grace Roman Space Telescope</vt:lpstr>
      <vt:lpstr>RST vs Hubble</vt:lpstr>
      <vt:lpstr>RST Architecture</vt:lpstr>
      <vt:lpstr>RST’s EMC Testing Approach </vt:lpstr>
      <vt:lpstr>RST EMI Testing Flowchart</vt:lpstr>
      <vt:lpstr>Differences and Lessons from JWST</vt:lpstr>
      <vt:lpstr>Lessons Learned and Reinforced</vt:lpstr>
      <vt:lpstr>EMI/EMC Engineers as Project Staff</vt:lpstr>
      <vt:lpstr>Test Cable Perils</vt:lpstr>
      <vt:lpstr>RST Harnessing – And a Concern</vt:lpstr>
      <vt:lpstr>Neptape vs Braid on Cable Sample</vt:lpstr>
      <vt:lpstr>Test Cables – What Can be Done?</vt:lpstr>
      <vt:lpstr>Connector Savers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Christy Moeller</dc:creator>
  <cp:lastModifiedBy>Davis, Nicholas A. (GSFC-565.0)[MERC]</cp:lastModifiedBy>
  <cp:revision>34</cp:revision>
  <dcterms:created xsi:type="dcterms:W3CDTF">2018-09-01T00:56:34Z</dcterms:created>
  <dcterms:modified xsi:type="dcterms:W3CDTF">2023-07-07T15:13:38Z</dcterms:modified>
</cp:coreProperties>
</file>