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60" r:id="rId4"/>
    <p:sldId id="274" r:id="rId5"/>
    <p:sldId id="261" r:id="rId6"/>
    <p:sldId id="262" r:id="rId7"/>
    <p:sldId id="264" r:id="rId8"/>
    <p:sldId id="263" r:id="rId9"/>
    <p:sldId id="265" r:id="rId10"/>
    <p:sldId id="271" r:id="rId11"/>
    <p:sldId id="270" r:id="rId12"/>
    <p:sldId id="272" r:id="rId13"/>
    <p:sldId id="268" r:id="rId14"/>
    <p:sldId id="273"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CE5B1B-4B94-BE85-3438-B48E0B1A70C3}" name="Grotenrath, Ryan (GRC-LTF0)" initials="GR(L" userId="S::rgrotenr@ndc.nasa.gov::9595d589-0f0c-4841-b00d-5cb7203a1f29" providerId="AD"/>
  <p188:author id="{17B44B6D-BE24-AA1B-9EB0-116F6B021E8F}" name="Nugent, Benjamin T. (GRC-LTF0)" initials="NBT(L" userId="S::btnugent@ndc.nasa.gov::a245ea04-646d-486f-90c0-8183bfdf30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otenrath, Ryan (GRC-LTF0)" initials="GR(" lastIdx="9" clrIdx="0">
    <p:extLst>
      <p:ext uri="{19B8F6BF-5375-455C-9EA6-DF929625EA0E}">
        <p15:presenceInfo xmlns:p15="http://schemas.microsoft.com/office/powerpoint/2012/main" userId="S::rgrotenr@ndc.nasa.gov::9595d589-0f0c-4841-b00d-5cb7203a1f29" providerId="AD"/>
      </p:ext>
    </p:extLst>
  </p:cmAuthor>
  <p:cmAuthor id="2" name="Nugent, Benjamin T. (GRC-LTF0)" initials="NBT(" lastIdx="13" clrIdx="1">
    <p:extLst>
      <p:ext uri="{19B8F6BF-5375-455C-9EA6-DF929625EA0E}">
        <p15:presenceInfo xmlns:p15="http://schemas.microsoft.com/office/powerpoint/2012/main" userId="S-1-5-21-330711430-3775241029-4075259233-8442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96"/>
    <a:srgbClr val="2853A7"/>
    <a:srgbClr val="000000"/>
    <a:srgbClr val="E7E8EF"/>
    <a:srgbClr val="F8F8F8"/>
    <a:srgbClr val="FFFF99"/>
    <a:srgbClr val="B9B9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43E0EB3-2DBC-0F40-98D0-6652C60A2C81}"/>
              </a:ext>
            </a:extLst>
          </p:cNvPr>
          <p:cNvSpPr>
            <a:spLocks noGrp="1"/>
          </p:cNvSpPr>
          <p:nvPr>
            <p:ph type="ctrTitle" hasCustomPrompt="1"/>
          </p:nvPr>
        </p:nvSpPr>
        <p:spPr>
          <a:xfrm>
            <a:off x="807260" y="2942387"/>
            <a:ext cx="7676340" cy="1274762"/>
          </a:xfrm>
        </p:spPr>
        <p:txBody>
          <a:bodyPr anchor="t">
            <a:noAutofit/>
          </a:bodyPr>
          <a:lstStyle>
            <a:lvl1pPr algn="l">
              <a:defRPr sz="47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8C9FCCA-7E9F-8345-AE4B-8A1649D460B3}"/>
              </a:ext>
            </a:extLst>
          </p:cNvPr>
          <p:cNvSpPr>
            <a:spLocks noGrp="1"/>
          </p:cNvSpPr>
          <p:nvPr>
            <p:ph type="subTitle" idx="1" hasCustomPrompt="1"/>
          </p:nvPr>
        </p:nvSpPr>
        <p:spPr>
          <a:xfrm>
            <a:off x="807260" y="4364787"/>
            <a:ext cx="7676340" cy="1488440"/>
          </a:xfrm>
        </p:spPr>
        <p:txBody>
          <a:bodyPr>
            <a:norm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4" name="TextBox 13">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sp>
        <p:nvSpPr>
          <p:cNvPr id="16" name="Date Placeholder 15">
            <a:extLst>
              <a:ext uri="{FF2B5EF4-FFF2-40B4-BE49-F238E27FC236}">
                <a16:creationId xmlns:a16="http://schemas.microsoft.com/office/drawing/2014/main" id="{F59C2EB3-E198-FD49-8F89-87A452375BC5}"/>
              </a:ext>
            </a:extLst>
          </p:cNvPr>
          <p:cNvSpPr>
            <a:spLocks noGrp="1"/>
          </p:cNvSpPr>
          <p:nvPr>
            <p:ph type="dt" sz="half" idx="10"/>
          </p:nvPr>
        </p:nvSpPr>
        <p:spPr/>
        <p:txBody>
          <a:bodyPr/>
          <a:lstStyle>
            <a:lvl1pPr>
              <a:defRPr>
                <a:solidFill>
                  <a:schemeClr val="tx1"/>
                </a:solidFill>
              </a:defRPr>
            </a:lvl1pPr>
          </a:lstStyle>
          <a:p>
            <a:fld id="{543A9B8E-95B1-4E8F-8871-8109D37E58A4}" type="datetimeFigureOut">
              <a:rPr lang="en-US" smtClean="0"/>
              <a:t>7/7/2023</a:t>
            </a:fld>
            <a:endParaRPr lang="en-US"/>
          </a:p>
        </p:txBody>
      </p:sp>
      <p:sp>
        <p:nvSpPr>
          <p:cNvPr id="17" name="Footer Placeholder 16">
            <a:extLst>
              <a:ext uri="{FF2B5EF4-FFF2-40B4-BE49-F238E27FC236}">
                <a16:creationId xmlns:a16="http://schemas.microsoft.com/office/drawing/2014/main" id="{D9B83BAB-DC43-CD4D-96EE-48E7DC07F836}"/>
              </a:ext>
            </a:extLst>
          </p:cNvPr>
          <p:cNvSpPr>
            <a:spLocks noGrp="1"/>
          </p:cNvSpPr>
          <p:nvPr>
            <p:ph type="ftr" sz="quarter" idx="11"/>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42822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EFCF-B6AE-F64E-A065-FB7141251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EE119-92F1-7944-A8F4-96BD446DA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C7911A-F4C7-3340-9C3D-52C9FC331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D038A-F2FE-7040-9ED4-22A123E21C60}"/>
              </a:ext>
            </a:extLst>
          </p:cNvPr>
          <p:cNvSpPr>
            <a:spLocks noGrp="1"/>
          </p:cNvSpPr>
          <p:nvPr>
            <p:ph type="dt" sz="half" idx="10"/>
          </p:nvPr>
        </p:nvSpPr>
        <p:spPr/>
        <p:txBody>
          <a:bodyPr/>
          <a:lstStyle/>
          <a:p>
            <a:fld id="{543A9B8E-95B1-4E8F-8871-8109D37E58A4}" type="datetimeFigureOut">
              <a:rPr lang="en-US" smtClean="0"/>
              <a:t>7/7/2023</a:t>
            </a:fld>
            <a:endParaRPr lang="en-US"/>
          </a:p>
        </p:txBody>
      </p:sp>
      <p:sp>
        <p:nvSpPr>
          <p:cNvPr id="6" name="Footer Placeholder 5">
            <a:extLst>
              <a:ext uri="{FF2B5EF4-FFF2-40B4-BE49-F238E27FC236}">
                <a16:creationId xmlns:a16="http://schemas.microsoft.com/office/drawing/2014/main" id="{ECF92E64-E19F-4946-8E1B-59A7CA3A9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DA8B8-75CA-2D4B-AD53-06ACD7B6461E}"/>
              </a:ext>
            </a:extLst>
          </p:cNvPr>
          <p:cNvSpPr>
            <a:spLocks noGrp="1"/>
          </p:cNvSpPr>
          <p:nvPr>
            <p:ph type="sldNum" sz="quarter" idx="12"/>
          </p:nvPr>
        </p:nvSpPr>
        <p:spPr/>
        <p:txBody>
          <a:bodyPr/>
          <a:lstStyle/>
          <a:p>
            <a:fld id="{907B5453-E9B5-4D69-87A6-61B58E7D46AB}" type="slidenum">
              <a:rPr lang="en-US" smtClean="0"/>
              <a:t>‹#›</a:t>
            </a:fld>
            <a:endParaRPr lang="en-US"/>
          </a:p>
        </p:txBody>
      </p:sp>
    </p:spTree>
    <p:extLst>
      <p:ext uri="{BB962C8B-B14F-4D97-AF65-F5344CB8AC3E}">
        <p14:creationId xmlns:p14="http://schemas.microsoft.com/office/powerpoint/2010/main" val="403727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3E72-5579-D44D-8067-7D7C4A30C4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03802-5AF4-6240-8B23-34C9BDA23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50DFB-DC9E-2945-AB47-F1FF41ED9D5E}"/>
              </a:ext>
            </a:extLst>
          </p:cNvPr>
          <p:cNvSpPr>
            <a:spLocks noGrp="1"/>
          </p:cNvSpPr>
          <p:nvPr>
            <p:ph type="dt" sz="half" idx="10"/>
          </p:nvPr>
        </p:nvSpPr>
        <p:spPr/>
        <p:txBody>
          <a:bodyPr/>
          <a:lstStyle/>
          <a:p>
            <a:fld id="{543A9B8E-95B1-4E8F-8871-8109D37E58A4}" type="datetimeFigureOut">
              <a:rPr lang="en-US" smtClean="0"/>
              <a:t>7/7/2023</a:t>
            </a:fld>
            <a:endParaRPr lang="en-US"/>
          </a:p>
        </p:txBody>
      </p:sp>
      <p:sp>
        <p:nvSpPr>
          <p:cNvPr id="5" name="Footer Placeholder 4">
            <a:extLst>
              <a:ext uri="{FF2B5EF4-FFF2-40B4-BE49-F238E27FC236}">
                <a16:creationId xmlns:a16="http://schemas.microsoft.com/office/drawing/2014/main" id="{53D7B12C-9BE6-994A-9164-3413500F4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97B8B-DBE4-6B48-9ED6-202B0CF357AB}"/>
              </a:ext>
            </a:extLst>
          </p:cNvPr>
          <p:cNvSpPr>
            <a:spLocks noGrp="1"/>
          </p:cNvSpPr>
          <p:nvPr>
            <p:ph type="sldNum" sz="quarter" idx="12"/>
          </p:nvPr>
        </p:nvSpPr>
        <p:spPr/>
        <p:txBody>
          <a:bodyPr/>
          <a:lstStyle/>
          <a:p>
            <a:fld id="{907B5453-E9B5-4D69-87A6-61B58E7D46AB}" type="slidenum">
              <a:rPr lang="en-US" smtClean="0"/>
              <a:t>‹#›</a:t>
            </a:fld>
            <a:endParaRPr lang="en-US"/>
          </a:p>
        </p:txBody>
      </p:sp>
    </p:spTree>
    <p:extLst>
      <p:ext uri="{BB962C8B-B14F-4D97-AF65-F5344CB8AC3E}">
        <p14:creationId xmlns:p14="http://schemas.microsoft.com/office/powerpoint/2010/main" val="415156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D994-87F5-BC46-81D8-BED53FB65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077A8-331E-EA40-8D4E-3A7B24152F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1EEBB-69EB-884A-B31E-983E90BC19D7}"/>
              </a:ext>
            </a:extLst>
          </p:cNvPr>
          <p:cNvSpPr>
            <a:spLocks noGrp="1"/>
          </p:cNvSpPr>
          <p:nvPr>
            <p:ph type="dt" sz="half" idx="10"/>
          </p:nvPr>
        </p:nvSpPr>
        <p:spPr/>
        <p:txBody>
          <a:bodyPr/>
          <a:lstStyle/>
          <a:p>
            <a:fld id="{543A9B8E-95B1-4E8F-8871-8109D37E58A4}" type="datetimeFigureOut">
              <a:rPr lang="en-US" smtClean="0"/>
              <a:t>7/7/2023</a:t>
            </a:fld>
            <a:endParaRPr lang="en-US"/>
          </a:p>
        </p:txBody>
      </p:sp>
      <p:sp>
        <p:nvSpPr>
          <p:cNvPr id="5" name="Footer Placeholder 4">
            <a:extLst>
              <a:ext uri="{FF2B5EF4-FFF2-40B4-BE49-F238E27FC236}">
                <a16:creationId xmlns:a16="http://schemas.microsoft.com/office/drawing/2014/main" id="{DB264505-28DF-3746-B197-9290A0DC8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5A26B-2553-9A42-B48E-5FA34B8E1F50}"/>
              </a:ext>
            </a:extLst>
          </p:cNvPr>
          <p:cNvSpPr>
            <a:spLocks noGrp="1"/>
          </p:cNvSpPr>
          <p:nvPr>
            <p:ph type="sldNum" sz="quarter" idx="12"/>
          </p:nvPr>
        </p:nvSpPr>
        <p:spPr/>
        <p:txBody>
          <a:bodyPr/>
          <a:lstStyle/>
          <a:p>
            <a:fld id="{907B5453-E9B5-4D69-87A6-61B58E7D46AB}" type="slidenum">
              <a:rPr lang="en-US" smtClean="0"/>
              <a:t>‹#›</a:t>
            </a:fld>
            <a:endParaRPr lang="en-US"/>
          </a:p>
        </p:txBody>
      </p:sp>
    </p:spTree>
    <p:extLst>
      <p:ext uri="{BB962C8B-B14F-4D97-AF65-F5344CB8AC3E}">
        <p14:creationId xmlns:p14="http://schemas.microsoft.com/office/powerpoint/2010/main" val="41108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82EE71-49D4-4163-95A9-08FE5C05D67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395" b="96660" l="0" r="89912">
                        <a14:foregroundMark x1="10845" y1="70146" x2="11097" y2="79958"/>
                        <a14:foregroundMark x1="11097" y1="79958" x2="16520" y2="70355"/>
                        <a14:foregroundMark x1="16520" y1="70355" x2="8323" y2="80376"/>
                        <a14:foregroundMark x1="8323" y1="80376" x2="5044" y2="93946"/>
                        <a14:foregroundMark x1="5044" y1="93946" x2="13115" y2="80793"/>
                        <a14:foregroundMark x1="13115" y1="80793" x2="16772" y2="96868"/>
                        <a14:foregroundMark x1="16772" y1="96868" x2="16772" y2="96868"/>
                        <a14:foregroundMark x1="5422" y1="91441" x2="2900" y2="59290"/>
                        <a14:foregroundMark x1="2900" y1="59290" x2="4540" y2="70981"/>
                        <a14:foregroundMark x1="4540" y1="70981" x2="4161" y2="59499"/>
                        <a14:foregroundMark x1="4161" y1="59499" x2="2270" y2="70564"/>
                        <a14:foregroundMark x1="55738" y1="80793" x2="53972" y2="80585"/>
                        <a14:foregroundMark x1="56747" y1="80376" x2="55612" y2="80793"/>
                        <a14:foregroundMark x1="43632" y1="35282" x2="46280" y2="32777"/>
                        <a14:foregroundMark x1="36696" y1="52610" x2="17528" y2="43006"/>
                        <a14:foregroundMark x1="17528" y1="43006" x2="11349" y2="42171"/>
                        <a14:foregroundMark x1="11349" y1="42171" x2="0" y2="48434"/>
                        <a14:foregroundMark x1="0" y1="48434" x2="0" y2="48434"/>
                        <a14:foregroundMark x1="33670" y1="50313" x2="21690" y2="43424"/>
                        <a14:foregroundMark x1="21690" y1="43424" x2="21564" y2="42380"/>
                        <a14:foregroundMark x1="34678" y1="49896" x2="21185" y2="43633"/>
                        <a14:foregroundMark x1="32030" y1="47390" x2="24086" y2="44050"/>
                        <a14:foregroundMark x1="24212" y1="44676" x2="16141" y2="42380"/>
                        <a14:foregroundMark x1="16141" y1="42380" x2="14376" y2="40710"/>
                        <a14:foregroundMark x1="24464" y1="43006" x2="18789" y2="42380"/>
                        <a14:foregroundMark x1="46406" y1="32777" x2="53342" y2="31733"/>
                        <a14:foregroundMark x1="53342" y1="31733" x2="59899" y2="32777"/>
                        <a14:foregroundMark x1="59899" y1="32777" x2="64565" y2="37578"/>
                        <a14:foregroundMark x1="8449" y1="42797" x2="1261" y2="44676"/>
                        <a14:foregroundMark x1="1261" y1="44676" x2="631" y2="45929"/>
                      </a14:backgroundRemoval>
                    </a14:imgEffect>
                  </a14:imgLayer>
                </a14:imgProps>
              </a:ext>
              <a:ext uri="{28A0092B-C50C-407E-A947-70E740481C1C}">
                <a14:useLocalDpi xmlns:a14="http://schemas.microsoft.com/office/drawing/2010/main" val="0"/>
              </a:ext>
            </a:extLst>
          </a:blip>
          <a:stretch>
            <a:fillRect/>
          </a:stretch>
        </p:blipFill>
        <p:spPr>
          <a:xfrm>
            <a:off x="0" y="1615435"/>
            <a:ext cx="8683717" cy="5245271"/>
          </a:xfrm>
          <a:prstGeom prst="rect">
            <a:avLst/>
          </a:prstGeom>
        </p:spPr>
      </p:pic>
      <p:sp>
        <p:nvSpPr>
          <p:cNvPr id="6" name="Subtitle 9">
            <a:extLst>
              <a:ext uri="{FF2B5EF4-FFF2-40B4-BE49-F238E27FC236}">
                <a16:creationId xmlns:a16="http://schemas.microsoft.com/office/drawing/2014/main" id="{464AA4D6-8F70-4779-8279-A4A682A9F87F}"/>
              </a:ext>
            </a:extLst>
          </p:cNvPr>
          <p:cNvSpPr>
            <a:spLocks noGrp="1"/>
          </p:cNvSpPr>
          <p:nvPr>
            <p:ph type="subTitle" idx="1" hasCustomPrompt="1"/>
          </p:nvPr>
        </p:nvSpPr>
        <p:spPr>
          <a:xfrm>
            <a:off x="594692" y="1641313"/>
            <a:ext cx="10991851" cy="415498"/>
          </a:xfrm>
        </p:spPr>
        <p:txBody>
          <a:bodyPr/>
          <a:lstStyle>
            <a:lvl1pPr marL="0" indent="0" algn="ctr" defTabSz="658416" rtl="0" eaLnBrk="1" fontAlgn="base" hangingPunct="1">
              <a:lnSpc>
                <a:spcPct val="100000"/>
              </a:lnSpc>
              <a:spcBef>
                <a:spcPct val="0"/>
              </a:spcBef>
              <a:spcAft>
                <a:spcPct val="0"/>
              </a:spcAft>
              <a:buNone/>
              <a:defRPr kumimoji="0" lang="en-US" sz="2700" b="1" i="0" u="none" strike="noStrike" kern="0" cap="none" spc="0" normalizeH="0" baseline="0" dirty="0">
                <a:ln>
                  <a:solidFill>
                    <a:srgbClr val="000000">
                      <a:lumMod val="65000"/>
                      <a:lumOff val="35000"/>
                    </a:srgbClr>
                  </a:solidFill>
                </a:ln>
                <a:solidFill>
                  <a:schemeClr val="bg1"/>
                </a:solidFill>
                <a:effectLst>
                  <a:outerShdw blurRad="38100" dist="38100" dir="2700000" algn="tl">
                    <a:srgbClr val="000000">
                      <a:alpha val="43137"/>
                    </a:srgbClr>
                  </a:outerShdw>
                </a:effectLst>
                <a:uLnTx/>
                <a:uFillTx/>
                <a:latin typeface="Agency FB" panose="020B0503020202020204" pitchFamily="34" charset="0"/>
                <a:ea typeface="+mj-ea"/>
                <a:cs typeface="Calibri"/>
              </a:defRPr>
            </a:lvl1pPr>
          </a:lstStyle>
          <a:p>
            <a:pPr algn="ctr"/>
            <a:r>
              <a:rPr lang="en-US" dirty="0"/>
              <a:t>(Topic ID) (Topic Name)</a:t>
            </a:r>
          </a:p>
        </p:txBody>
      </p:sp>
      <p:sp>
        <p:nvSpPr>
          <p:cNvPr id="10" name="Text Placeholder 21">
            <a:extLst>
              <a:ext uri="{FF2B5EF4-FFF2-40B4-BE49-F238E27FC236}">
                <a16:creationId xmlns:a16="http://schemas.microsoft.com/office/drawing/2014/main" id="{B711A6DF-2381-41FA-8F4D-BA1C887A46D1}"/>
              </a:ext>
            </a:extLst>
          </p:cNvPr>
          <p:cNvSpPr>
            <a:spLocks noGrp="1"/>
          </p:cNvSpPr>
          <p:nvPr>
            <p:ph type="body" sz="quarter" idx="10" hasCustomPrompt="1"/>
          </p:nvPr>
        </p:nvSpPr>
        <p:spPr>
          <a:xfrm>
            <a:off x="8683716" y="5078187"/>
            <a:ext cx="2971799" cy="369332"/>
          </a:xfrm>
        </p:spPr>
        <p:txBody>
          <a:bodyPr/>
          <a:lstStyle>
            <a:lvl1pPr marL="0" indent="0" algn="r">
              <a:buNone/>
              <a:defRPr kumimoji="0" lang="en-US" sz="2400" b="1" i="0" u="none" strike="noStrike" kern="0" cap="none" spc="0" normalizeH="0" baseline="0" dirty="0" smtClean="0">
                <a:ln>
                  <a:solidFill>
                    <a:srgbClr val="000000">
                      <a:lumMod val="65000"/>
                      <a:lumOff val="35000"/>
                    </a:srgbClr>
                  </a:solidFill>
                </a:ln>
                <a:solidFill>
                  <a:srgbClr val="FFFFFF"/>
                </a:solidFill>
                <a:effectLst>
                  <a:outerShdw blurRad="38100" dist="38100" dir="2700000" algn="tl">
                    <a:srgbClr val="000000">
                      <a:alpha val="43137"/>
                    </a:srgbClr>
                  </a:outerShdw>
                </a:effectLst>
                <a:uLnTx/>
                <a:uFillTx/>
                <a:latin typeface="+mj-lt"/>
                <a:ea typeface="+mn-ea"/>
                <a:cs typeface="+mn-cs"/>
              </a:defRPr>
            </a:lvl1pPr>
            <a:lvl2pPr marL="0" indent="0">
              <a:buNone/>
              <a:defRPr sz="1350"/>
            </a:lvl2pPr>
            <a:lvl3pPr marL="0" indent="0">
              <a:buNone/>
              <a:defRPr sz="1350"/>
            </a:lvl3pPr>
            <a:lvl4pPr marL="0" indent="0">
              <a:buNone/>
              <a:defRPr sz="1350"/>
            </a:lvl4pPr>
            <a:lvl5pPr marL="0" indent="0">
              <a:buNone/>
              <a:defRPr sz="1350"/>
            </a:lvl5pPr>
          </a:lstStyle>
          <a:p>
            <a:pPr lvl="0"/>
            <a:r>
              <a:rPr lang="en-US" dirty="0"/>
              <a:t>(Name)</a:t>
            </a:r>
          </a:p>
        </p:txBody>
      </p:sp>
      <p:sp>
        <p:nvSpPr>
          <p:cNvPr id="14" name="TextBox 13">
            <a:extLst>
              <a:ext uri="{FF2B5EF4-FFF2-40B4-BE49-F238E27FC236}">
                <a16:creationId xmlns:a16="http://schemas.microsoft.com/office/drawing/2014/main" id="{1FFD5DF4-DFE5-4F4C-A19F-9C4A54171DF5}"/>
              </a:ext>
            </a:extLst>
          </p:cNvPr>
          <p:cNvSpPr txBox="1"/>
          <p:nvPr userDrawn="1"/>
        </p:nvSpPr>
        <p:spPr bwMode="auto">
          <a:xfrm>
            <a:off x="600076" y="364143"/>
            <a:ext cx="10991848" cy="830997"/>
          </a:xfrm>
          <a:prstGeom prst="rect">
            <a:avLst/>
          </a:prstGeom>
          <a:noFill/>
          <a:ln w="12700">
            <a:noFill/>
            <a:miter lim="800000"/>
            <a:headEnd/>
            <a:tailEnd/>
          </a:ln>
          <a:effectLst/>
        </p:spPr>
        <p:txBody>
          <a:bodyPr vert="horz" wrap="square" lIns="0" tIns="0" rIns="0" bIns="0" numCol="1" anchor="b" anchorCtr="0" compatLnSpc="1">
            <a:prstTxWarp prst="textNoShape">
              <a:avLst/>
            </a:prstTxWarp>
          </a:bodyPr>
          <a:lstStyle>
            <a:lvl1pPr algn="ctr" defTabSz="877888" eaLnBrk="1" hangingPunct="1">
              <a:lnSpc>
                <a:spcPct val="100000"/>
              </a:lnSpc>
              <a:defRPr kumimoji="0" sz="4800" i="0" u="none" strike="noStrike" kern="0" cap="none" spc="0" normalizeH="0" baseline="0">
                <a:ln>
                  <a:solidFill>
                    <a:srgbClr val="000000">
                      <a:lumMod val="65000"/>
                      <a:lumOff val="35000"/>
                    </a:srgbClr>
                  </a:solidFill>
                </a:ln>
                <a:solidFill>
                  <a:srgbClr val="FFFFFF"/>
                </a:solidFill>
                <a:effectLst>
                  <a:outerShdw blurRad="38100" dist="38100" dir="2700000" algn="tl">
                    <a:srgbClr val="000000">
                      <a:alpha val="43137"/>
                    </a:srgbClr>
                  </a:outerShdw>
                </a:effectLst>
                <a:uLnTx/>
                <a:uFillTx/>
                <a:latin typeface="Agency FB" panose="020B0503020202020204" pitchFamily="34" charset="0"/>
                <a:ea typeface="+mj-ea"/>
                <a:cs typeface="Calibri"/>
              </a:defRPr>
            </a:lvl1pPr>
            <a:lvl2pPr defTabSz="887413" eaLnBrk="1" hangingPunct="1">
              <a:defRPr sz="3600">
                <a:solidFill>
                  <a:srgbClr val="FFFFFF"/>
                </a:solidFill>
                <a:effectLst>
                  <a:outerShdw blurRad="38100" dist="38100" dir="2700000" algn="tl">
                    <a:srgbClr val="000000"/>
                  </a:outerShdw>
                </a:effectLst>
                <a:latin typeface="Arial" pitchFamily="-112" charset="0"/>
                <a:cs typeface="ＭＳ Ｐゴシック" pitchFamily="-112" charset="-128"/>
              </a:defRPr>
            </a:lvl2pPr>
            <a:lvl3pPr defTabSz="887413" eaLnBrk="1" hangingPunct="1">
              <a:defRPr sz="3600">
                <a:solidFill>
                  <a:srgbClr val="FFFFFF"/>
                </a:solidFill>
                <a:effectLst>
                  <a:outerShdw blurRad="38100" dist="38100" dir="2700000" algn="tl">
                    <a:srgbClr val="000000"/>
                  </a:outerShdw>
                </a:effectLst>
                <a:latin typeface="Arial" pitchFamily="-112" charset="0"/>
                <a:cs typeface="ＭＳ Ｐゴシック" pitchFamily="-112" charset="-128"/>
              </a:defRPr>
            </a:lvl3pPr>
            <a:lvl4pPr defTabSz="887413" eaLnBrk="1" hangingPunct="1">
              <a:defRPr sz="3600">
                <a:solidFill>
                  <a:srgbClr val="FFFFFF"/>
                </a:solidFill>
                <a:effectLst>
                  <a:outerShdw blurRad="38100" dist="38100" dir="2700000" algn="tl">
                    <a:srgbClr val="000000"/>
                  </a:outerShdw>
                </a:effectLst>
                <a:latin typeface="Arial" pitchFamily="-112" charset="0"/>
                <a:cs typeface="ＭＳ Ｐゴシック" pitchFamily="-112" charset="-128"/>
              </a:defRPr>
            </a:lvl4pPr>
            <a:lvl5pPr defTabSz="887413" eaLnBrk="1" hangingPunct="1">
              <a:defRPr sz="3600">
                <a:solidFill>
                  <a:srgbClr val="FFFFFF"/>
                </a:solidFill>
                <a:effectLst>
                  <a:outerShdw blurRad="38100" dist="38100" dir="2700000" algn="tl">
                    <a:srgbClr val="000000"/>
                  </a:outerShdw>
                </a:effectLst>
                <a:latin typeface="Arial" pitchFamily="-112" charset="0"/>
                <a:cs typeface="ＭＳ Ｐゴシック" pitchFamily="-112" charset="-128"/>
              </a:defRPr>
            </a:lvl5pPr>
            <a:lvl6pPr marL="4572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6pPr>
            <a:lvl7pPr marL="9144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7pPr>
            <a:lvl8pPr marL="13716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8pPr>
            <a:lvl9pPr marL="1828800" defTabSz="887413" fontAlgn="base">
              <a:spcBef>
                <a:spcPct val="0"/>
              </a:spcBef>
              <a:spcAft>
                <a:spcPct val="0"/>
              </a:spcAft>
              <a:defRPr sz="3600">
                <a:solidFill>
                  <a:srgbClr val="FFFFFF"/>
                </a:solidFill>
                <a:effectLst>
                  <a:outerShdw blurRad="38100" dist="38100" dir="2700000" algn="tl">
                    <a:srgbClr val="000000"/>
                  </a:outerShdw>
                </a:effectLst>
                <a:latin typeface="Arial" pitchFamily="-112" charset="0"/>
              </a:defRPr>
            </a:lvl9pPr>
          </a:lstStyle>
          <a:p>
            <a:pPr lvl="0"/>
            <a:r>
              <a:rPr lang="en-US" sz="4000" b="1" cap="small" baseline="0" dirty="0"/>
              <a:t>Cryogenic Fluid Management (CFM) Portfolio Project </a:t>
            </a:r>
          </a:p>
        </p:txBody>
      </p:sp>
      <p:sp>
        <p:nvSpPr>
          <p:cNvPr id="7" name="Text Placeholder 21">
            <a:extLst>
              <a:ext uri="{FF2B5EF4-FFF2-40B4-BE49-F238E27FC236}">
                <a16:creationId xmlns:a16="http://schemas.microsoft.com/office/drawing/2014/main" id="{51EC446E-1B75-4EF8-873B-1842395DAC37}"/>
              </a:ext>
            </a:extLst>
          </p:cNvPr>
          <p:cNvSpPr>
            <a:spLocks noGrp="1"/>
          </p:cNvSpPr>
          <p:nvPr>
            <p:ph type="body" sz="quarter" idx="11" hasCustomPrompt="1"/>
          </p:nvPr>
        </p:nvSpPr>
        <p:spPr>
          <a:xfrm>
            <a:off x="8683716" y="5691444"/>
            <a:ext cx="2971799" cy="276999"/>
          </a:xfrm>
        </p:spPr>
        <p:txBody>
          <a:bodyPr/>
          <a:lstStyle>
            <a:lvl1pPr marL="0" indent="0" algn="r">
              <a:buNone/>
              <a:defRPr kumimoji="0" lang="en-US" sz="1800" b="1" i="0" u="none" strike="noStrike" kern="0" cap="none" spc="0" normalizeH="0" baseline="0" dirty="0" smtClean="0">
                <a:ln>
                  <a:solidFill>
                    <a:srgbClr val="000000">
                      <a:lumMod val="65000"/>
                      <a:lumOff val="35000"/>
                    </a:srgbClr>
                  </a:solidFill>
                </a:ln>
                <a:solidFill>
                  <a:srgbClr val="FFFFFF"/>
                </a:solidFill>
                <a:effectLst>
                  <a:outerShdw blurRad="38100" dist="38100" dir="2700000" algn="tl">
                    <a:srgbClr val="000000">
                      <a:alpha val="43137"/>
                    </a:srgbClr>
                  </a:outerShdw>
                </a:effectLst>
                <a:uLnTx/>
                <a:uFillTx/>
                <a:latin typeface="+mj-lt"/>
                <a:ea typeface="+mn-ea"/>
                <a:cs typeface="+mn-cs"/>
              </a:defRPr>
            </a:lvl1pPr>
            <a:lvl2pPr marL="0" indent="0">
              <a:buNone/>
              <a:defRPr sz="1350"/>
            </a:lvl2pPr>
            <a:lvl3pPr marL="0" indent="0">
              <a:buNone/>
              <a:defRPr sz="1350"/>
            </a:lvl3pPr>
            <a:lvl4pPr marL="0" indent="0">
              <a:buNone/>
              <a:defRPr sz="1350"/>
            </a:lvl4pPr>
            <a:lvl5pPr marL="0" indent="0">
              <a:buNone/>
              <a:defRPr sz="1350"/>
            </a:lvl5pPr>
          </a:lstStyle>
          <a:p>
            <a:pPr lvl="0"/>
            <a:r>
              <a:rPr lang="en-US" dirty="0"/>
              <a:t>(Date)</a:t>
            </a:r>
          </a:p>
        </p:txBody>
      </p:sp>
      <p:pic>
        <p:nvPicPr>
          <p:cNvPr id="11" name="Picture 10">
            <a:extLst>
              <a:ext uri="{FF2B5EF4-FFF2-40B4-BE49-F238E27FC236}">
                <a16:creationId xmlns:a16="http://schemas.microsoft.com/office/drawing/2014/main" id="{D603BFD4-E9DC-46DD-A7E9-16571549267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045" y="143665"/>
            <a:ext cx="854578" cy="707591"/>
          </a:xfrm>
          <a:prstGeom prst="rect">
            <a:avLst/>
          </a:prstGeom>
        </p:spPr>
      </p:pic>
      <p:sp>
        <p:nvSpPr>
          <p:cNvPr id="3" name="Text Placeholder 2">
            <a:extLst>
              <a:ext uri="{FF2B5EF4-FFF2-40B4-BE49-F238E27FC236}">
                <a16:creationId xmlns:a16="http://schemas.microsoft.com/office/drawing/2014/main" id="{9D59026F-EADA-4CAC-93BF-5B314E11C228}"/>
              </a:ext>
            </a:extLst>
          </p:cNvPr>
          <p:cNvSpPr>
            <a:spLocks noGrp="1"/>
          </p:cNvSpPr>
          <p:nvPr>
            <p:ph type="body" sz="quarter" idx="13" hasCustomPrompt="1"/>
          </p:nvPr>
        </p:nvSpPr>
        <p:spPr>
          <a:xfrm>
            <a:off x="4481513" y="44376"/>
            <a:ext cx="3228975" cy="246221"/>
          </a:xfrm>
        </p:spPr>
        <p:txBody>
          <a:bodyPr/>
          <a:lstStyle>
            <a:lvl1pPr marL="0" indent="0" algn="ctr">
              <a:buNone/>
              <a:defRPr sz="1600">
                <a:solidFill>
                  <a:srgbClr val="FF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CUI Marking (if applicable)</a:t>
            </a:r>
          </a:p>
        </p:txBody>
      </p:sp>
    </p:spTree>
    <p:extLst>
      <p:ext uri="{BB962C8B-B14F-4D97-AF65-F5344CB8AC3E}">
        <p14:creationId xmlns:p14="http://schemas.microsoft.com/office/powerpoint/2010/main" val="412029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30758D-C491-4D35-8010-BD419002CFD8}"/>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26E422F0-3D6D-48D0-8E7F-02493F71B07C}"/>
              </a:ext>
            </a:extLst>
          </p:cNvPr>
          <p:cNvSpPr>
            <a:spLocks noGrp="1" noChangeArrowheads="1"/>
          </p:cNvSpPr>
          <p:nvPr>
            <p:ph type="sldNum" sz="quarter" idx="11"/>
          </p:nvPr>
        </p:nvSpPr>
        <p:spPr>
          <a:ln/>
        </p:spPr>
        <p:txBody>
          <a:bodyPr/>
          <a:lstStyle>
            <a:lvl1pPr>
              <a:defRPr/>
            </a:lvl1pPr>
          </a:lstStyle>
          <a:p>
            <a:fld id="{AA0571F6-6D76-4795-986C-EABBC3FECDE7}" type="slidenum">
              <a:rPr lang="en-US" altLang="en-US"/>
              <a:pPr/>
              <a:t>‹#›</a:t>
            </a:fld>
            <a:endParaRPr lang="en-US" altLang="en-US" sz="1000" dirty="0">
              <a:latin typeface="Times New Roman" panose="02020603050405020304" pitchFamily="18" charset="0"/>
            </a:endParaRPr>
          </a:p>
        </p:txBody>
      </p:sp>
      <p:sp>
        <p:nvSpPr>
          <p:cNvPr id="6" name="Rectangle 6">
            <a:extLst>
              <a:ext uri="{FF2B5EF4-FFF2-40B4-BE49-F238E27FC236}">
                <a16:creationId xmlns:a16="http://schemas.microsoft.com/office/drawing/2014/main" id="{16C0D3E0-EE63-4E7C-91A5-15283C56BBC1}"/>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2238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E938D1-026D-440E-84B1-9488E999E5F3}"/>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B582446A-CB07-46FF-A6C3-4368FB549021}"/>
              </a:ext>
            </a:extLst>
          </p:cNvPr>
          <p:cNvSpPr>
            <a:spLocks noGrp="1" noChangeArrowheads="1"/>
          </p:cNvSpPr>
          <p:nvPr>
            <p:ph type="sldNum" sz="quarter" idx="11"/>
          </p:nvPr>
        </p:nvSpPr>
        <p:spPr>
          <a:ln/>
        </p:spPr>
        <p:txBody>
          <a:bodyPr/>
          <a:lstStyle>
            <a:lvl1pPr>
              <a:defRPr/>
            </a:lvl1pPr>
          </a:lstStyle>
          <a:p>
            <a:fld id="{25E85162-0D2D-448D-A187-CE3D87ACC8C5}" type="slidenum">
              <a:rPr lang="en-US" altLang="en-US"/>
              <a:pPr/>
              <a:t>‹#›</a:t>
            </a:fld>
            <a:endParaRPr lang="en-US" altLang="en-US" sz="1000" dirty="0">
              <a:latin typeface="Times New Roman" panose="02020603050405020304" pitchFamily="18" charset="0"/>
            </a:endParaRPr>
          </a:p>
        </p:txBody>
      </p:sp>
      <p:sp>
        <p:nvSpPr>
          <p:cNvPr id="6" name="Rectangle 6">
            <a:extLst>
              <a:ext uri="{FF2B5EF4-FFF2-40B4-BE49-F238E27FC236}">
                <a16:creationId xmlns:a16="http://schemas.microsoft.com/office/drawing/2014/main" id="{058459E2-17EE-4C1D-A0F7-9130F72BAA04}"/>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6228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BDA1AE34-CF98-4975-8746-DA4B601BE866}"/>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D962E5A7-F728-4688-929B-B048EDB88655}"/>
              </a:ext>
            </a:extLst>
          </p:cNvPr>
          <p:cNvSpPr>
            <a:spLocks noGrp="1" noChangeArrowheads="1"/>
          </p:cNvSpPr>
          <p:nvPr>
            <p:ph type="sldNum" sz="quarter" idx="11"/>
          </p:nvPr>
        </p:nvSpPr>
        <p:spPr>
          <a:ln/>
        </p:spPr>
        <p:txBody>
          <a:bodyPr/>
          <a:lstStyle>
            <a:lvl1pPr>
              <a:defRPr/>
            </a:lvl1pPr>
          </a:lstStyle>
          <a:p>
            <a:fld id="{0E6EDF8C-6496-4783-A884-E8541412549A}" type="slidenum">
              <a:rPr lang="en-US" altLang="en-US"/>
              <a:pPr/>
              <a:t>‹#›</a:t>
            </a:fld>
            <a:endParaRPr lang="en-US" altLang="en-US" sz="1000" dirty="0">
              <a:latin typeface="Times New Roman" panose="02020603050405020304" pitchFamily="18" charset="0"/>
            </a:endParaRPr>
          </a:p>
        </p:txBody>
      </p:sp>
      <p:sp>
        <p:nvSpPr>
          <p:cNvPr id="6" name="Rectangle 6">
            <a:extLst>
              <a:ext uri="{FF2B5EF4-FFF2-40B4-BE49-F238E27FC236}">
                <a16:creationId xmlns:a16="http://schemas.microsoft.com/office/drawing/2014/main" id="{0FAE011A-655F-42E7-AA9C-4B588E102BA9}"/>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28503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0DC239-979D-460D-9715-CD1C72DA809D}"/>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9C23207C-B380-4E18-A575-D896F9954BE3}"/>
              </a:ext>
            </a:extLst>
          </p:cNvPr>
          <p:cNvSpPr>
            <a:spLocks noGrp="1" noChangeArrowheads="1"/>
          </p:cNvSpPr>
          <p:nvPr>
            <p:ph type="sldNum" sz="quarter" idx="11"/>
          </p:nvPr>
        </p:nvSpPr>
        <p:spPr>
          <a:ln/>
        </p:spPr>
        <p:txBody>
          <a:bodyPr/>
          <a:lstStyle>
            <a:lvl1pPr>
              <a:defRPr/>
            </a:lvl1pPr>
          </a:lstStyle>
          <a:p>
            <a:fld id="{94AA7FD0-C882-46AC-9C95-CFC7A08C843E}" type="slidenum">
              <a:rPr lang="en-US" altLang="en-US"/>
              <a:pPr/>
              <a:t>‹#›</a:t>
            </a:fld>
            <a:endParaRPr lang="en-US" altLang="en-US" sz="1000" dirty="0">
              <a:latin typeface="Times New Roman" panose="02020603050405020304" pitchFamily="18" charset="0"/>
            </a:endParaRPr>
          </a:p>
        </p:txBody>
      </p:sp>
      <p:sp>
        <p:nvSpPr>
          <p:cNvPr id="7" name="Rectangle 6">
            <a:extLst>
              <a:ext uri="{FF2B5EF4-FFF2-40B4-BE49-F238E27FC236}">
                <a16:creationId xmlns:a16="http://schemas.microsoft.com/office/drawing/2014/main" id="{B6CC14DA-C214-4403-87C4-601D67C5EB79}"/>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772151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14CF7F0-C639-4F8C-8AB8-FB56FE721224}"/>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3D1D4388-5789-48AD-B08C-7134831C8D5A}"/>
              </a:ext>
            </a:extLst>
          </p:cNvPr>
          <p:cNvSpPr>
            <a:spLocks noGrp="1" noChangeArrowheads="1"/>
          </p:cNvSpPr>
          <p:nvPr>
            <p:ph type="sldNum" sz="quarter" idx="11"/>
          </p:nvPr>
        </p:nvSpPr>
        <p:spPr>
          <a:ln/>
        </p:spPr>
        <p:txBody>
          <a:bodyPr/>
          <a:lstStyle>
            <a:lvl1pPr>
              <a:defRPr/>
            </a:lvl1pPr>
          </a:lstStyle>
          <a:p>
            <a:fld id="{1D8A8A07-282F-423F-A873-C992701D4EAA}" type="slidenum">
              <a:rPr lang="en-US" altLang="en-US"/>
              <a:pPr/>
              <a:t>‹#›</a:t>
            </a:fld>
            <a:endParaRPr lang="en-US" altLang="en-US" sz="1000" dirty="0">
              <a:latin typeface="Times New Roman" panose="02020603050405020304" pitchFamily="18" charset="0"/>
            </a:endParaRPr>
          </a:p>
        </p:txBody>
      </p:sp>
      <p:sp>
        <p:nvSpPr>
          <p:cNvPr id="9" name="Rectangle 6">
            <a:extLst>
              <a:ext uri="{FF2B5EF4-FFF2-40B4-BE49-F238E27FC236}">
                <a16:creationId xmlns:a16="http://schemas.microsoft.com/office/drawing/2014/main" id="{59FF96C8-C850-49E7-8507-84FBBE064D61}"/>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371543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1D29DFE-405C-4BB5-824E-93C998A0E67C}"/>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4" name="Rectangle 5">
            <a:extLst>
              <a:ext uri="{FF2B5EF4-FFF2-40B4-BE49-F238E27FC236}">
                <a16:creationId xmlns:a16="http://schemas.microsoft.com/office/drawing/2014/main" id="{74F3BA66-DF72-4FE2-9C35-7FAFBEC5A068}"/>
              </a:ext>
            </a:extLst>
          </p:cNvPr>
          <p:cNvSpPr>
            <a:spLocks noGrp="1" noChangeArrowheads="1"/>
          </p:cNvSpPr>
          <p:nvPr>
            <p:ph type="sldNum" sz="quarter" idx="11"/>
          </p:nvPr>
        </p:nvSpPr>
        <p:spPr>
          <a:ln/>
        </p:spPr>
        <p:txBody>
          <a:bodyPr/>
          <a:lstStyle>
            <a:lvl1pPr>
              <a:defRPr/>
            </a:lvl1pPr>
          </a:lstStyle>
          <a:p>
            <a:fld id="{FE0F8301-8DE9-47EA-87BB-753988D36772}" type="slidenum">
              <a:rPr lang="en-US" altLang="en-US"/>
              <a:pPr/>
              <a:t>‹#›</a:t>
            </a:fld>
            <a:endParaRPr lang="en-US" altLang="en-US" sz="1000" dirty="0">
              <a:latin typeface="Times New Roman" panose="02020603050405020304" pitchFamily="18" charset="0"/>
            </a:endParaRPr>
          </a:p>
        </p:txBody>
      </p:sp>
      <p:sp>
        <p:nvSpPr>
          <p:cNvPr id="5" name="Rectangle 6">
            <a:extLst>
              <a:ext uri="{FF2B5EF4-FFF2-40B4-BE49-F238E27FC236}">
                <a16:creationId xmlns:a16="http://schemas.microsoft.com/office/drawing/2014/main" id="{E9666A2E-E2DC-40E1-A47A-D4845CCE0CBB}"/>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72137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riang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015F3A-B103-9D43-874F-AF0B11A38D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sp>
        <p:nvSpPr>
          <p:cNvPr id="9" name="Date Placeholder 3">
            <a:extLst>
              <a:ext uri="{FF2B5EF4-FFF2-40B4-BE49-F238E27FC236}">
                <a16:creationId xmlns:a16="http://schemas.microsoft.com/office/drawing/2014/main" id="{BA42465A-E776-584B-B3C2-769DA137E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543A9B8E-95B1-4E8F-8871-8109D37E58A4}" type="datetimeFigureOut">
              <a:rPr lang="en-US" smtClean="0"/>
              <a:t>7/7/2023</a:t>
            </a:fld>
            <a:endParaRPr lang="en-US"/>
          </a:p>
        </p:txBody>
      </p:sp>
      <p:sp>
        <p:nvSpPr>
          <p:cNvPr id="10" name="Footer Placeholder 4">
            <a:extLst>
              <a:ext uri="{FF2B5EF4-FFF2-40B4-BE49-F238E27FC236}">
                <a16:creationId xmlns:a16="http://schemas.microsoft.com/office/drawing/2014/main" id="{32C6F335-F990-5947-A715-B10B3A7A6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939A5AB9-9525-2548-BA4B-F84F5DB41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907B5453-E9B5-4D69-87A6-61B58E7D46AB}" type="slidenum">
              <a:rPr lang="en-US" smtClean="0"/>
              <a:t>‹#›</a:t>
            </a:fld>
            <a:endParaRPr lang="en-US"/>
          </a:p>
        </p:txBody>
      </p:sp>
    </p:spTree>
    <p:extLst>
      <p:ext uri="{BB962C8B-B14F-4D97-AF65-F5344CB8AC3E}">
        <p14:creationId xmlns:p14="http://schemas.microsoft.com/office/powerpoint/2010/main" val="1262849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8CF1B7-99ED-4DE9-A2FF-ED1C04AC240E}"/>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FC458100-BBB6-4B25-AEF7-D17BE7E23006}"/>
              </a:ext>
            </a:extLst>
          </p:cNvPr>
          <p:cNvSpPr>
            <a:spLocks noGrp="1" noChangeArrowheads="1"/>
          </p:cNvSpPr>
          <p:nvPr>
            <p:ph type="sldNum" sz="quarter" idx="11"/>
          </p:nvPr>
        </p:nvSpPr>
        <p:spPr>
          <a:ln/>
        </p:spPr>
        <p:txBody>
          <a:bodyPr/>
          <a:lstStyle>
            <a:lvl1pPr>
              <a:defRPr/>
            </a:lvl1pPr>
          </a:lstStyle>
          <a:p>
            <a:fld id="{CBF5AE83-349C-404B-9963-8314C7A93947}" type="slidenum">
              <a:rPr lang="en-US" altLang="en-US"/>
              <a:pPr/>
              <a:t>‹#›</a:t>
            </a:fld>
            <a:endParaRPr lang="en-US" altLang="en-US" sz="1000" dirty="0">
              <a:latin typeface="Times New Roman" panose="02020603050405020304" pitchFamily="18" charset="0"/>
            </a:endParaRPr>
          </a:p>
        </p:txBody>
      </p:sp>
      <p:sp>
        <p:nvSpPr>
          <p:cNvPr id="4" name="Rectangle 6">
            <a:extLst>
              <a:ext uri="{FF2B5EF4-FFF2-40B4-BE49-F238E27FC236}">
                <a16:creationId xmlns:a16="http://schemas.microsoft.com/office/drawing/2014/main" id="{77BF818E-DC8D-4C33-99FD-91EE07A67C8C}"/>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725556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8E1CF49-979A-4EA2-B4BC-ED485DF0445B}"/>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F098FF86-8127-41A1-BA12-519ABEEDBA94}"/>
              </a:ext>
            </a:extLst>
          </p:cNvPr>
          <p:cNvSpPr>
            <a:spLocks noGrp="1" noChangeArrowheads="1"/>
          </p:cNvSpPr>
          <p:nvPr>
            <p:ph type="sldNum" sz="quarter" idx="11"/>
          </p:nvPr>
        </p:nvSpPr>
        <p:spPr>
          <a:ln/>
        </p:spPr>
        <p:txBody>
          <a:bodyPr/>
          <a:lstStyle>
            <a:lvl1pPr>
              <a:defRPr/>
            </a:lvl1pPr>
          </a:lstStyle>
          <a:p>
            <a:fld id="{253AB6DE-C7EE-4DB9-A2EE-5F661B8E6602}" type="slidenum">
              <a:rPr lang="en-US" altLang="en-US"/>
              <a:pPr/>
              <a:t>‹#›</a:t>
            </a:fld>
            <a:endParaRPr lang="en-US" altLang="en-US" sz="1000" dirty="0">
              <a:latin typeface="Times New Roman" panose="02020603050405020304" pitchFamily="18" charset="0"/>
            </a:endParaRPr>
          </a:p>
        </p:txBody>
      </p:sp>
      <p:sp>
        <p:nvSpPr>
          <p:cNvPr id="7" name="Rectangle 6">
            <a:extLst>
              <a:ext uri="{FF2B5EF4-FFF2-40B4-BE49-F238E27FC236}">
                <a16:creationId xmlns:a16="http://schemas.microsoft.com/office/drawing/2014/main" id="{D4465B1B-2743-4209-89B7-D4B5E1A5FAF3}"/>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76926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1785D71-5A53-4E3E-87FE-CC1E7314EE70}"/>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656838E2-4C73-491F-9CBE-5F0C262A46B1}"/>
              </a:ext>
            </a:extLst>
          </p:cNvPr>
          <p:cNvSpPr>
            <a:spLocks noGrp="1" noChangeArrowheads="1"/>
          </p:cNvSpPr>
          <p:nvPr>
            <p:ph type="sldNum" sz="quarter" idx="11"/>
          </p:nvPr>
        </p:nvSpPr>
        <p:spPr>
          <a:ln/>
        </p:spPr>
        <p:txBody>
          <a:bodyPr/>
          <a:lstStyle>
            <a:lvl1pPr>
              <a:defRPr/>
            </a:lvl1pPr>
          </a:lstStyle>
          <a:p>
            <a:fld id="{6F7BAE5B-0C67-4205-800E-191475B63594}" type="slidenum">
              <a:rPr lang="en-US" altLang="en-US"/>
              <a:pPr/>
              <a:t>‹#›</a:t>
            </a:fld>
            <a:endParaRPr lang="en-US" altLang="en-US" sz="1000" dirty="0">
              <a:latin typeface="Times New Roman" panose="02020603050405020304" pitchFamily="18" charset="0"/>
            </a:endParaRPr>
          </a:p>
        </p:txBody>
      </p:sp>
      <p:sp>
        <p:nvSpPr>
          <p:cNvPr id="7" name="Rectangle 6">
            <a:extLst>
              <a:ext uri="{FF2B5EF4-FFF2-40B4-BE49-F238E27FC236}">
                <a16:creationId xmlns:a16="http://schemas.microsoft.com/office/drawing/2014/main" id="{B0113C26-002A-4A63-AAB5-E3693EB9228D}"/>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251130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05A17A-9EEC-4076-8D40-E29CF76FBCF2}"/>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573687C9-7ED9-4E8F-9C6F-8E7BDFD15F37}"/>
              </a:ext>
            </a:extLst>
          </p:cNvPr>
          <p:cNvSpPr>
            <a:spLocks noGrp="1" noChangeArrowheads="1"/>
          </p:cNvSpPr>
          <p:nvPr>
            <p:ph type="sldNum" sz="quarter" idx="11"/>
          </p:nvPr>
        </p:nvSpPr>
        <p:spPr>
          <a:ln/>
        </p:spPr>
        <p:txBody>
          <a:bodyPr/>
          <a:lstStyle>
            <a:lvl1pPr>
              <a:defRPr/>
            </a:lvl1pPr>
          </a:lstStyle>
          <a:p>
            <a:fld id="{CCA1B551-71CC-496C-8916-FDECDD31E4F9}" type="slidenum">
              <a:rPr lang="en-US" altLang="en-US"/>
              <a:pPr/>
              <a:t>‹#›</a:t>
            </a:fld>
            <a:endParaRPr lang="en-US" altLang="en-US" sz="1000" dirty="0">
              <a:latin typeface="Times New Roman" panose="02020603050405020304" pitchFamily="18" charset="0"/>
            </a:endParaRPr>
          </a:p>
        </p:txBody>
      </p:sp>
      <p:sp>
        <p:nvSpPr>
          <p:cNvPr id="6" name="Rectangle 6">
            <a:extLst>
              <a:ext uri="{FF2B5EF4-FFF2-40B4-BE49-F238E27FC236}">
                <a16:creationId xmlns:a16="http://schemas.microsoft.com/office/drawing/2014/main" id="{8A74B69A-D85B-4E56-B576-EB26BC8037A8}"/>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25040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41300"/>
            <a:ext cx="2590800" cy="5702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41300"/>
            <a:ext cx="7569200" cy="570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4A5798-0313-4C1C-95C1-274706D749DC}"/>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C3F18DDB-48B4-4995-A6BC-C33AD1EF55F8}"/>
              </a:ext>
            </a:extLst>
          </p:cNvPr>
          <p:cNvSpPr>
            <a:spLocks noGrp="1" noChangeArrowheads="1"/>
          </p:cNvSpPr>
          <p:nvPr>
            <p:ph type="sldNum" sz="quarter" idx="11"/>
          </p:nvPr>
        </p:nvSpPr>
        <p:spPr>
          <a:ln/>
        </p:spPr>
        <p:txBody>
          <a:bodyPr/>
          <a:lstStyle>
            <a:lvl1pPr>
              <a:defRPr/>
            </a:lvl1pPr>
          </a:lstStyle>
          <a:p>
            <a:fld id="{73AEF313-CB5F-403A-ADF9-E3E6B2B62A39}" type="slidenum">
              <a:rPr lang="en-US" altLang="en-US"/>
              <a:pPr/>
              <a:t>‹#›</a:t>
            </a:fld>
            <a:endParaRPr lang="en-US" altLang="en-US" sz="1000" dirty="0">
              <a:latin typeface="Times New Roman" panose="02020603050405020304" pitchFamily="18" charset="0"/>
            </a:endParaRPr>
          </a:p>
        </p:txBody>
      </p:sp>
      <p:sp>
        <p:nvSpPr>
          <p:cNvPr id="6" name="Rectangle 6">
            <a:extLst>
              <a:ext uri="{FF2B5EF4-FFF2-40B4-BE49-F238E27FC236}">
                <a16:creationId xmlns:a16="http://schemas.microsoft.com/office/drawing/2014/main" id="{30C2F6AA-CCFE-4048-8464-1B8DD2A744FB}"/>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36588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41300"/>
            <a:ext cx="10363200" cy="749300"/>
          </a:xfrm>
        </p:spPr>
        <p:txBody>
          <a:bodyPr/>
          <a:lstStyle/>
          <a:p>
            <a:r>
              <a:rPr lang="en-US"/>
              <a:t>Click to edit Master title style</a:t>
            </a:r>
          </a:p>
        </p:txBody>
      </p:sp>
      <p:sp>
        <p:nvSpPr>
          <p:cNvPr id="3" name="Text Placeholder 2"/>
          <p:cNvSpPr>
            <a:spLocks noGrp="1"/>
          </p:cNvSpPr>
          <p:nvPr>
            <p:ph type="body" sz="half" idx="1"/>
          </p:nvPr>
        </p:nvSpPr>
        <p:spPr>
          <a:xfrm>
            <a:off x="914400" y="1219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1CC1D9C-BEA8-4D37-886A-CB82023C5F76}"/>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16E2CE2C-793E-4E27-A230-51724147508D}"/>
              </a:ext>
            </a:extLst>
          </p:cNvPr>
          <p:cNvSpPr>
            <a:spLocks noGrp="1" noChangeArrowheads="1"/>
          </p:cNvSpPr>
          <p:nvPr>
            <p:ph type="sldNum" sz="quarter" idx="11"/>
          </p:nvPr>
        </p:nvSpPr>
        <p:spPr>
          <a:ln/>
        </p:spPr>
        <p:txBody>
          <a:bodyPr/>
          <a:lstStyle>
            <a:lvl1pPr>
              <a:defRPr/>
            </a:lvl1pPr>
          </a:lstStyle>
          <a:p>
            <a:fld id="{55712ECF-4990-4247-8BDD-0272DF9CEB52}" type="slidenum">
              <a:rPr lang="en-US" altLang="en-US"/>
              <a:pPr/>
              <a:t>‹#›</a:t>
            </a:fld>
            <a:endParaRPr lang="en-US" altLang="en-US" sz="1000" dirty="0">
              <a:latin typeface="Times New Roman" panose="02020603050405020304" pitchFamily="18" charset="0"/>
            </a:endParaRPr>
          </a:p>
        </p:txBody>
      </p:sp>
      <p:sp>
        <p:nvSpPr>
          <p:cNvPr id="7" name="Rectangle 6">
            <a:extLst>
              <a:ext uri="{FF2B5EF4-FFF2-40B4-BE49-F238E27FC236}">
                <a16:creationId xmlns:a16="http://schemas.microsoft.com/office/drawing/2014/main" id="{9CAEC459-A964-447F-B607-808AE8AD5957}"/>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61705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woos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p:txBody>
          <a:bodyPr/>
          <a:lstStyle>
            <a:lvl1pPr>
              <a:defRPr>
                <a:solidFill>
                  <a:schemeClr val="bg1"/>
                </a:solidFill>
              </a:defRPr>
            </a:lvl1pPr>
          </a:lstStyle>
          <a:p>
            <a:fld id="{543A9B8E-95B1-4E8F-8871-8109D37E58A4}" type="datetimeFigureOut">
              <a:rPr lang="en-US" smtClean="0"/>
              <a:t>7/7/2023</a:t>
            </a:fld>
            <a:endParaRPr lang="en-US"/>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p:txBody>
          <a:bodyPr/>
          <a:lstStyle>
            <a:lvl1pPr>
              <a:defRPr>
                <a:solidFill>
                  <a:schemeClr val="bg1"/>
                </a:solidFill>
              </a:defRPr>
            </a:lvl1pPr>
          </a:lstStyle>
          <a:p>
            <a:fld id="{907B5453-E9B5-4D69-87A6-61B58E7D46AB}" type="slidenum">
              <a:rPr lang="en-US" smtClean="0"/>
              <a:t>‹#›</a:t>
            </a:fld>
            <a:endParaRPr lang="en-US"/>
          </a:p>
        </p:txBody>
      </p:sp>
      <p:pic>
        <p:nvPicPr>
          <p:cNvPr id="11" name="Picture 10">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Tree>
    <p:extLst>
      <p:ext uri="{BB962C8B-B14F-4D97-AF65-F5344CB8AC3E}">
        <p14:creationId xmlns:p14="http://schemas.microsoft.com/office/powerpoint/2010/main" val="328428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p:txBody>
          <a:bodyPr/>
          <a:lstStyle>
            <a:lvl1pPr>
              <a:defRPr>
                <a:solidFill>
                  <a:schemeClr val="tx1"/>
                </a:solidFill>
              </a:defRPr>
            </a:lvl1pPr>
          </a:lstStyle>
          <a:p>
            <a:fld id="{543A9B8E-95B1-4E8F-8871-8109D37E58A4}" type="datetimeFigureOut">
              <a:rPr lang="en-US" smtClean="0"/>
              <a:t>7/7/2023</a:t>
            </a:fld>
            <a:endParaRPr lang="en-US"/>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p:txBody>
          <a:bodyPr/>
          <a:lstStyle>
            <a:lvl1pPr>
              <a:defRPr>
                <a:solidFill>
                  <a:schemeClr val="tx1"/>
                </a:solidFill>
              </a:defRPr>
            </a:lvl1pPr>
          </a:lstStyle>
          <a:p>
            <a:fld id="{907B5453-E9B5-4D69-87A6-61B58E7D46AB}" type="slidenum">
              <a:rPr lang="en-US" smtClean="0"/>
              <a:t>‹#›</a:t>
            </a:fld>
            <a:endParaRPr lang="en-US"/>
          </a:p>
        </p:txBody>
      </p:sp>
    </p:spTree>
    <p:extLst>
      <p:ext uri="{BB962C8B-B14F-4D97-AF65-F5344CB8AC3E}">
        <p14:creationId xmlns:p14="http://schemas.microsoft.com/office/powerpoint/2010/main" val="407382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1E86-7A73-5B47-893D-57C07E3F2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21C57-5C13-7442-8B9B-C435902332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8F913-E8D8-7A43-B5CA-55E34B8BDE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1C65B3-D09A-7C49-90AF-3732B38B543D}"/>
              </a:ext>
            </a:extLst>
          </p:cNvPr>
          <p:cNvSpPr>
            <a:spLocks noGrp="1"/>
          </p:cNvSpPr>
          <p:nvPr>
            <p:ph type="dt" sz="half" idx="10"/>
          </p:nvPr>
        </p:nvSpPr>
        <p:spPr/>
        <p:txBody>
          <a:bodyPr/>
          <a:lstStyle/>
          <a:p>
            <a:fld id="{543A9B8E-95B1-4E8F-8871-8109D37E58A4}" type="datetimeFigureOut">
              <a:rPr lang="en-US" smtClean="0"/>
              <a:t>7/7/2023</a:t>
            </a:fld>
            <a:endParaRPr lang="en-US"/>
          </a:p>
        </p:txBody>
      </p:sp>
      <p:sp>
        <p:nvSpPr>
          <p:cNvPr id="6" name="Footer Placeholder 5">
            <a:extLst>
              <a:ext uri="{FF2B5EF4-FFF2-40B4-BE49-F238E27FC236}">
                <a16:creationId xmlns:a16="http://schemas.microsoft.com/office/drawing/2014/main" id="{93428249-EB91-B84C-A7A8-BF47D24C9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4B752-72EA-CB43-88DF-11D337EE6FDE}"/>
              </a:ext>
            </a:extLst>
          </p:cNvPr>
          <p:cNvSpPr>
            <a:spLocks noGrp="1"/>
          </p:cNvSpPr>
          <p:nvPr>
            <p:ph type="sldNum" sz="quarter" idx="12"/>
          </p:nvPr>
        </p:nvSpPr>
        <p:spPr/>
        <p:txBody>
          <a:bodyPr/>
          <a:lstStyle/>
          <a:p>
            <a:fld id="{907B5453-E9B5-4D69-87A6-61B58E7D46AB}" type="slidenum">
              <a:rPr lang="en-US" smtClean="0"/>
              <a:t>‹#›</a:t>
            </a:fld>
            <a:endParaRPr lang="en-US"/>
          </a:p>
        </p:txBody>
      </p:sp>
    </p:spTree>
    <p:extLst>
      <p:ext uri="{BB962C8B-B14F-4D97-AF65-F5344CB8AC3E}">
        <p14:creationId xmlns:p14="http://schemas.microsoft.com/office/powerpoint/2010/main" val="144124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714-F9DE-5549-A994-E31DDFC27A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7BC61-2A6B-F14D-AEE7-F6FE4689F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85B73-736E-5541-A0FF-612927D0FF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F2F5D-4F65-5446-9DED-1A5834D1B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DB25A-2C98-7842-A2B3-468F36DE2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2AA16-D324-D448-93CC-86341AC76B46}"/>
              </a:ext>
            </a:extLst>
          </p:cNvPr>
          <p:cNvSpPr>
            <a:spLocks noGrp="1"/>
          </p:cNvSpPr>
          <p:nvPr>
            <p:ph type="dt" sz="half" idx="10"/>
          </p:nvPr>
        </p:nvSpPr>
        <p:spPr/>
        <p:txBody>
          <a:bodyPr/>
          <a:lstStyle/>
          <a:p>
            <a:fld id="{543A9B8E-95B1-4E8F-8871-8109D37E58A4}" type="datetimeFigureOut">
              <a:rPr lang="en-US" smtClean="0"/>
              <a:t>7/7/2023</a:t>
            </a:fld>
            <a:endParaRPr lang="en-US"/>
          </a:p>
        </p:txBody>
      </p:sp>
      <p:sp>
        <p:nvSpPr>
          <p:cNvPr id="8" name="Footer Placeholder 7">
            <a:extLst>
              <a:ext uri="{FF2B5EF4-FFF2-40B4-BE49-F238E27FC236}">
                <a16:creationId xmlns:a16="http://schemas.microsoft.com/office/drawing/2014/main" id="{38A97442-3BAC-C744-955E-3FA5576400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DC992F-CCB6-434D-861D-32D643E26559}"/>
              </a:ext>
            </a:extLst>
          </p:cNvPr>
          <p:cNvSpPr>
            <a:spLocks noGrp="1"/>
          </p:cNvSpPr>
          <p:nvPr>
            <p:ph type="sldNum" sz="quarter" idx="12"/>
          </p:nvPr>
        </p:nvSpPr>
        <p:spPr/>
        <p:txBody>
          <a:bodyPr/>
          <a:lstStyle/>
          <a:p>
            <a:fld id="{907B5453-E9B5-4D69-87A6-61B58E7D46AB}" type="slidenum">
              <a:rPr lang="en-US" smtClean="0"/>
              <a:t>‹#›</a:t>
            </a:fld>
            <a:endParaRPr lang="en-US"/>
          </a:p>
        </p:txBody>
      </p:sp>
    </p:spTree>
    <p:extLst>
      <p:ext uri="{BB962C8B-B14F-4D97-AF65-F5344CB8AC3E}">
        <p14:creationId xmlns:p14="http://schemas.microsoft.com/office/powerpoint/2010/main" val="32589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EB3-F186-354B-9BFE-C379EC6AF4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3CCBB0-51C3-2F48-8D70-04ECAB38F36D}"/>
              </a:ext>
            </a:extLst>
          </p:cNvPr>
          <p:cNvSpPr>
            <a:spLocks noGrp="1"/>
          </p:cNvSpPr>
          <p:nvPr>
            <p:ph type="dt" sz="half" idx="10"/>
          </p:nvPr>
        </p:nvSpPr>
        <p:spPr/>
        <p:txBody>
          <a:bodyPr/>
          <a:lstStyle/>
          <a:p>
            <a:fld id="{543A9B8E-95B1-4E8F-8871-8109D37E58A4}" type="datetimeFigureOut">
              <a:rPr lang="en-US" smtClean="0"/>
              <a:t>7/7/2023</a:t>
            </a:fld>
            <a:endParaRPr lang="en-US"/>
          </a:p>
        </p:txBody>
      </p:sp>
      <p:sp>
        <p:nvSpPr>
          <p:cNvPr id="4" name="Footer Placeholder 3">
            <a:extLst>
              <a:ext uri="{FF2B5EF4-FFF2-40B4-BE49-F238E27FC236}">
                <a16:creationId xmlns:a16="http://schemas.microsoft.com/office/drawing/2014/main" id="{FA078886-FFB1-4843-BF32-3DD3EB91F5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2DA97E-A7FF-3A40-B2BF-19DE68288394}"/>
              </a:ext>
            </a:extLst>
          </p:cNvPr>
          <p:cNvSpPr>
            <a:spLocks noGrp="1"/>
          </p:cNvSpPr>
          <p:nvPr>
            <p:ph type="sldNum" sz="quarter" idx="12"/>
          </p:nvPr>
        </p:nvSpPr>
        <p:spPr/>
        <p:txBody>
          <a:bodyPr/>
          <a:lstStyle/>
          <a:p>
            <a:fld id="{907B5453-E9B5-4D69-87A6-61B58E7D46AB}" type="slidenum">
              <a:rPr lang="en-US" smtClean="0"/>
              <a:t>‹#›</a:t>
            </a:fld>
            <a:endParaRPr lang="en-US"/>
          </a:p>
        </p:txBody>
      </p:sp>
    </p:spTree>
    <p:extLst>
      <p:ext uri="{BB962C8B-B14F-4D97-AF65-F5344CB8AC3E}">
        <p14:creationId xmlns:p14="http://schemas.microsoft.com/office/powerpoint/2010/main" val="34997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p:txBody>
          <a:bodyPr/>
          <a:lstStyle/>
          <a:p>
            <a:fld id="{543A9B8E-95B1-4E8F-8871-8109D37E58A4}" type="datetimeFigureOut">
              <a:rPr lang="en-US" smtClean="0"/>
              <a:t>7/7/2023</a:t>
            </a:fld>
            <a:endParaRPr lang="en-US"/>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p:txBody>
          <a:bodyPr/>
          <a:lstStyle/>
          <a:p>
            <a:fld id="{907B5453-E9B5-4D69-87A6-61B58E7D46AB}" type="slidenum">
              <a:rPr lang="en-US" smtClean="0"/>
              <a:t>‹#›</a:t>
            </a:fld>
            <a:endParaRPr lang="en-US"/>
          </a:p>
        </p:txBody>
      </p:sp>
    </p:spTree>
    <p:extLst>
      <p:ext uri="{BB962C8B-B14F-4D97-AF65-F5344CB8AC3E}">
        <p14:creationId xmlns:p14="http://schemas.microsoft.com/office/powerpoint/2010/main" val="133435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05D-2AE0-1E4D-BC0B-B165E5B5E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E354D-4308-AE4E-8570-53157DB40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2F12A-9D13-8E44-A8F9-0DD1BB306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18851-558D-364D-A8D2-4D77969C758A}"/>
              </a:ext>
            </a:extLst>
          </p:cNvPr>
          <p:cNvSpPr>
            <a:spLocks noGrp="1"/>
          </p:cNvSpPr>
          <p:nvPr>
            <p:ph type="dt" sz="half" idx="10"/>
          </p:nvPr>
        </p:nvSpPr>
        <p:spPr/>
        <p:txBody>
          <a:bodyPr/>
          <a:lstStyle/>
          <a:p>
            <a:fld id="{543A9B8E-95B1-4E8F-8871-8109D37E58A4}" type="datetimeFigureOut">
              <a:rPr lang="en-US" smtClean="0"/>
              <a:t>7/7/2023</a:t>
            </a:fld>
            <a:endParaRPr lang="en-US"/>
          </a:p>
        </p:txBody>
      </p:sp>
      <p:sp>
        <p:nvSpPr>
          <p:cNvPr id="6" name="Footer Placeholder 5">
            <a:extLst>
              <a:ext uri="{FF2B5EF4-FFF2-40B4-BE49-F238E27FC236}">
                <a16:creationId xmlns:a16="http://schemas.microsoft.com/office/drawing/2014/main" id="{8B33A453-A4A7-5E4F-80DF-96B4A7B18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0BC36-6E09-1F4C-A026-C51A6472C56B}"/>
              </a:ext>
            </a:extLst>
          </p:cNvPr>
          <p:cNvSpPr>
            <a:spLocks noGrp="1"/>
          </p:cNvSpPr>
          <p:nvPr>
            <p:ph type="sldNum" sz="quarter" idx="12"/>
          </p:nvPr>
        </p:nvSpPr>
        <p:spPr/>
        <p:txBody>
          <a:bodyPr/>
          <a:lstStyle/>
          <a:p>
            <a:fld id="{907B5453-E9B5-4D69-87A6-61B58E7D46AB}" type="slidenum">
              <a:rPr lang="en-US" smtClean="0"/>
              <a:t>‹#›</a:t>
            </a:fld>
            <a:endParaRPr lang="en-US"/>
          </a:p>
        </p:txBody>
      </p:sp>
    </p:spTree>
    <p:extLst>
      <p:ext uri="{BB962C8B-B14F-4D97-AF65-F5344CB8AC3E}">
        <p14:creationId xmlns:p14="http://schemas.microsoft.com/office/powerpoint/2010/main" val="395843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5A06D-018B-0343-A54E-2C3D039CD5B3}"/>
              </a:ext>
            </a:extLst>
          </p:cNvPr>
          <p:cNvSpPr/>
          <p:nvPr/>
        </p:nvSpPr>
        <p:spPr>
          <a:xfrm>
            <a:off x="0" y="0"/>
            <a:ext cx="12192000" cy="1371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C26FB86-D894-4D42-84BE-9C0D479F8A41}"/>
              </a:ext>
            </a:extLst>
          </p:cNvPr>
          <p:cNvSpPr>
            <a:spLocks noGrp="1"/>
          </p:cNvSpPr>
          <p:nvPr>
            <p:ph type="title"/>
          </p:nvPr>
        </p:nvSpPr>
        <p:spPr>
          <a:xfrm>
            <a:off x="838200" y="365125"/>
            <a:ext cx="10515600" cy="8921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092499-E2CE-484C-BF8D-A72DFDE955EF}"/>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A42465A-E776-584B-B3C2-769DA137E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543A9B8E-95B1-4E8F-8871-8109D37E58A4}" type="datetimeFigureOut">
              <a:rPr lang="en-US" smtClean="0"/>
              <a:t>7/7/2023</a:t>
            </a:fld>
            <a:endParaRPr lang="en-US"/>
          </a:p>
        </p:txBody>
      </p:sp>
      <p:sp>
        <p:nvSpPr>
          <p:cNvPr id="5" name="Footer Placeholder 4">
            <a:extLst>
              <a:ext uri="{FF2B5EF4-FFF2-40B4-BE49-F238E27FC236}">
                <a16:creationId xmlns:a16="http://schemas.microsoft.com/office/drawing/2014/main" id="{32C6F335-F990-5947-A715-B10B3A7A6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FF0000"/>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939A5AB9-9525-2548-BA4B-F84F5DB41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907B5453-E9B5-4D69-87A6-61B58E7D46AB}" type="slidenum">
              <a:rPr lang="en-US" smtClean="0"/>
              <a:t>‹#›</a:t>
            </a:fld>
            <a:endParaRPr lang="en-US"/>
          </a:p>
        </p:txBody>
      </p:sp>
      <p:pic>
        <p:nvPicPr>
          <p:cNvPr id="7" name="Picture 6">
            <a:extLst>
              <a:ext uri="{FF2B5EF4-FFF2-40B4-BE49-F238E27FC236}">
                <a16:creationId xmlns:a16="http://schemas.microsoft.com/office/drawing/2014/main" id="{29880F24-8512-FD40-A516-D2FB6635851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Tree>
    <p:extLst>
      <p:ext uri="{BB962C8B-B14F-4D97-AF65-F5344CB8AC3E}">
        <p14:creationId xmlns:p14="http://schemas.microsoft.com/office/powerpoint/2010/main" val="1352815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3840">
          <p15:clr>
            <a:srgbClr val="F26B43"/>
          </p15:clr>
        </p15:guide>
        <p15:guide id="3" orient="horz" pos="4152">
          <p15:clr>
            <a:srgbClr val="F26B43"/>
          </p15:clr>
        </p15:guide>
        <p15:guide id="4" pos="74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9E9F7"/>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4F93C5D-9EB9-4802-A044-4D339C590FFE}"/>
              </a:ext>
            </a:extLst>
          </p:cNvPr>
          <p:cNvSpPr>
            <a:spLocks noGrp="1" noChangeArrowheads="1"/>
          </p:cNvSpPr>
          <p:nvPr>
            <p:ph type="title"/>
          </p:nvPr>
        </p:nvSpPr>
        <p:spPr bwMode="auto">
          <a:xfrm>
            <a:off x="914400" y="241300"/>
            <a:ext cx="10363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AB3C04-00B6-4AE7-B1C0-C3A2F0656B1D}"/>
              </a:ext>
            </a:extLst>
          </p:cNvPr>
          <p:cNvSpPr>
            <a:spLocks noGrp="1" noChangeArrowheads="1"/>
          </p:cNvSpPr>
          <p:nvPr>
            <p:ph type="body" idx="1"/>
          </p:nvPr>
        </p:nvSpPr>
        <p:spPr bwMode="auto">
          <a:xfrm>
            <a:off x="914400" y="1219200"/>
            <a:ext cx="10363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a:extLst>
              <a:ext uri="{FF2B5EF4-FFF2-40B4-BE49-F238E27FC236}">
                <a16:creationId xmlns:a16="http://schemas.microsoft.com/office/drawing/2014/main" id="{36BB3C50-5838-4AB4-8135-5FCA549B2658}"/>
              </a:ext>
            </a:extLst>
          </p:cNvPr>
          <p:cNvSpPr>
            <a:spLocks noGrp="1" noChangeArrowheads="1"/>
          </p:cNvSpPr>
          <p:nvPr>
            <p:ph type="ftr" sz="quarter" idx="3"/>
          </p:nvPr>
        </p:nvSpPr>
        <p:spPr bwMode="auto">
          <a:xfrm>
            <a:off x="186267" y="6113463"/>
            <a:ext cx="65278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smtClean="0">
                <a:solidFill>
                  <a:srgbClr val="3D86AB"/>
                </a:solidFill>
                <a:latin typeface="+mn-lt"/>
              </a:defRPr>
            </a:lvl1pPr>
          </a:lstStyle>
          <a:p>
            <a:pPr>
              <a:defRPr/>
            </a:pPr>
            <a:endParaRPr lang="en-US" altLang="en-US" dirty="0"/>
          </a:p>
        </p:txBody>
      </p:sp>
      <p:sp>
        <p:nvSpPr>
          <p:cNvPr id="11269" name="Rectangle 5">
            <a:extLst>
              <a:ext uri="{FF2B5EF4-FFF2-40B4-BE49-F238E27FC236}">
                <a16:creationId xmlns:a16="http://schemas.microsoft.com/office/drawing/2014/main" id="{0429CC03-E6B8-4B33-BBC6-B702CDD7EF2F}"/>
              </a:ext>
            </a:extLst>
          </p:cNvPr>
          <p:cNvSpPr>
            <a:spLocks noGrp="1" noChangeArrowheads="1"/>
          </p:cNvSpPr>
          <p:nvPr>
            <p:ph type="sldNum" sz="quarter" idx="4"/>
          </p:nvPr>
        </p:nvSpPr>
        <p:spPr bwMode="auto">
          <a:xfrm>
            <a:off x="11726333" y="6362700"/>
            <a:ext cx="46566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00">
                <a:latin typeface="Arial" panose="020B0604020202020204" pitchFamily="34" charset="0"/>
              </a:defRPr>
            </a:lvl1pPr>
          </a:lstStyle>
          <a:p>
            <a:fld id="{B9A37B44-2B9C-4541-A50F-852555CCBDF1}" type="slidenum">
              <a:rPr lang="en-US" altLang="en-US"/>
              <a:pPr/>
              <a:t>‹#›</a:t>
            </a:fld>
            <a:endParaRPr lang="en-US" altLang="en-US" sz="1000" dirty="0">
              <a:latin typeface="Times New Roman" panose="02020603050405020304" pitchFamily="18" charset="0"/>
            </a:endParaRPr>
          </a:p>
        </p:txBody>
      </p:sp>
      <p:sp>
        <p:nvSpPr>
          <p:cNvPr id="11270" name="Rectangle 6">
            <a:extLst>
              <a:ext uri="{FF2B5EF4-FFF2-40B4-BE49-F238E27FC236}">
                <a16:creationId xmlns:a16="http://schemas.microsoft.com/office/drawing/2014/main" id="{2CBFBB69-7951-4B65-8217-EFC70E757DF7}"/>
              </a:ext>
            </a:extLst>
          </p:cNvPr>
          <p:cNvSpPr>
            <a:spLocks noGrp="1" noChangeArrowheads="1"/>
          </p:cNvSpPr>
          <p:nvPr>
            <p:ph type="dt" sz="half" idx="2"/>
          </p:nvPr>
        </p:nvSpPr>
        <p:spPr bwMode="auto">
          <a:xfrm>
            <a:off x="9042400" y="6362700"/>
            <a:ext cx="1016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00" smtClean="0">
                <a:latin typeface="Times New Roman" panose="02020603050405020304" pitchFamily="18" charset="0"/>
              </a:defRPr>
            </a:lvl1pPr>
          </a:lstStyle>
          <a:p>
            <a:pPr>
              <a:defRPr/>
            </a:pPr>
            <a:endParaRPr lang="en-US" altLang="en-US" dirty="0"/>
          </a:p>
        </p:txBody>
      </p:sp>
      <p:sp>
        <p:nvSpPr>
          <p:cNvPr id="1031" name="Text Box 7">
            <a:extLst>
              <a:ext uri="{FF2B5EF4-FFF2-40B4-BE49-F238E27FC236}">
                <a16:creationId xmlns:a16="http://schemas.microsoft.com/office/drawing/2014/main" id="{7F08CDB9-306D-4BA1-87AB-6C9D45A3A804}"/>
              </a:ext>
            </a:extLst>
          </p:cNvPr>
          <p:cNvSpPr txBox="1">
            <a:spLocks noChangeArrowheads="1"/>
          </p:cNvSpPr>
          <p:nvPr/>
        </p:nvSpPr>
        <p:spPr bwMode="auto">
          <a:xfrm>
            <a:off x="186267" y="6337300"/>
            <a:ext cx="3668184"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dirty="0">
                <a:solidFill>
                  <a:schemeClr val="tx2"/>
                </a:solidFill>
                <a:latin typeface="Arial" panose="020B0604020202020204" pitchFamily="34" charset="0"/>
              </a:rPr>
              <a:t>Glenn Research Center at Lewis Field</a:t>
            </a:r>
          </a:p>
        </p:txBody>
      </p:sp>
      <p:sp>
        <p:nvSpPr>
          <p:cNvPr id="1032" name="Line 8">
            <a:extLst>
              <a:ext uri="{FF2B5EF4-FFF2-40B4-BE49-F238E27FC236}">
                <a16:creationId xmlns:a16="http://schemas.microsoft.com/office/drawing/2014/main" id="{32A2193C-B648-43F7-8BAF-6A2755CEAA70}"/>
              </a:ext>
            </a:extLst>
          </p:cNvPr>
          <p:cNvSpPr>
            <a:spLocks noChangeShapeType="1"/>
          </p:cNvSpPr>
          <p:nvPr/>
        </p:nvSpPr>
        <p:spPr bwMode="auto">
          <a:xfrm>
            <a:off x="315384" y="6369050"/>
            <a:ext cx="105664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p>
        </p:txBody>
      </p:sp>
      <p:pic>
        <p:nvPicPr>
          <p:cNvPr id="1033" name="Picture 9">
            <a:extLst>
              <a:ext uri="{FF2B5EF4-FFF2-40B4-BE49-F238E27FC236}">
                <a16:creationId xmlns:a16="http://schemas.microsoft.com/office/drawing/2014/main" id="{DF14716F-0C7A-4FE1-8ADC-81E7BB066FB2}"/>
              </a:ext>
            </a:extLst>
          </p:cNvPr>
          <p:cNvPicPr>
            <a:picLocks noChangeAspect="1" noChangeArrowheads="1"/>
          </p:cNvPicPr>
          <p:nvPr/>
        </p:nvPicPr>
        <p:blipFill>
          <a:blip r:embed="rId14">
            <a:lum bright="-12000"/>
            <a:extLst>
              <a:ext uri="{28A0092B-C50C-407E-A947-70E740481C1C}">
                <a14:useLocalDpi xmlns:a14="http://schemas.microsoft.com/office/drawing/2010/main" val="0"/>
              </a:ext>
            </a:extLst>
          </a:blip>
          <a:srcRect/>
          <a:stretch>
            <a:fillRect/>
          </a:stretch>
        </p:blipFill>
        <p:spPr bwMode="auto">
          <a:xfrm>
            <a:off x="10871201" y="5935664"/>
            <a:ext cx="108796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4503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2800" kern="12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anose="020B0604020202020204" pitchFamily="34" charset="0"/>
        </a:defRPr>
      </a:lvl2pPr>
      <a:lvl3pPr algn="ctr" rtl="0" eaLnBrk="0" fontAlgn="base" hangingPunct="0">
        <a:spcBef>
          <a:spcPct val="0"/>
        </a:spcBef>
        <a:spcAft>
          <a:spcPct val="0"/>
        </a:spcAft>
        <a:defRPr sz="2800">
          <a:solidFill>
            <a:schemeClr val="tx2"/>
          </a:solidFill>
          <a:latin typeface="Arial" panose="020B0604020202020204" pitchFamily="34" charset="0"/>
        </a:defRPr>
      </a:lvl3pPr>
      <a:lvl4pPr algn="ctr" rtl="0" eaLnBrk="0" fontAlgn="base" hangingPunct="0">
        <a:spcBef>
          <a:spcPct val="0"/>
        </a:spcBef>
        <a:spcAft>
          <a:spcPct val="0"/>
        </a:spcAft>
        <a:defRPr sz="2800">
          <a:solidFill>
            <a:schemeClr val="tx2"/>
          </a:solidFill>
          <a:latin typeface="Arial" panose="020B0604020202020204" pitchFamily="34" charset="0"/>
        </a:defRPr>
      </a:lvl4pPr>
      <a:lvl5pPr algn="ctr" rtl="0" eaLnBrk="0" fontAlgn="base" hangingPunct="0">
        <a:spcBef>
          <a:spcPct val="0"/>
        </a:spcBef>
        <a:spcAft>
          <a:spcPct val="0"/>
        </a:spcAft>
        <a:defRPr sz="2800">
          <a:solidFill>
            <a:schemeClr val="tx2"/>
          </a:solidFill>
          <a:latin typeface="Arial" panose="020B0604020202020204" pitchFamily="34" charset="0"/>
        </a:defRPr>
      </a:lvl5pPr>
      <a:lvl6pPr marL="457200" algn="ctr" rtl="0" fontAlgn="base">
        <a:spcBef>
          <a:spcPct val="0"/>
        </a:spcBef>
        <a:spcAft>
          <a:spcPct val="0"/>
        </a:spcAft>
        <a:defRPr sz="2800">
          <a:solidFill>
            <a:schemeClr val="tx2"/>
          </a:solidFill>
          <a:latin typeface="Arial" panose="020B0604020202020204" pitchFamily="34" charset="0"/>
        </a:defRPr>
      </a:lvl6pPr>
      <a:lvl7pPr marL="914400" algn="ctr" rtl="0" fontAlgn="base">
        <a:spcBef>
          <a:spcPct val="0"/>
        </a:spcBef>
        <a:spcAft>
          <a:spcPct val="0"/>
        </a:spcAft>
        <a:defRPr sz="2800">
          <a:solidFill>
            <a:schemeClr val="tx2"/>
          </a:solidFill>
          <a:latin typeface="Arial" panose="020B0604020202020204" pitchFamily="34" charset="0"/>
        </a:defRPr>
      </a:lvl7pPr>
      <a:lvl8pPr marL="1371600" algn="ctr" rtl="0" fontAlgn="base">
        <a:spcBef>
          <a:spcPct val="0"/>
        </a:spcBef>
        <a:spcAft>
          <a:spcPct val="0"/>
        </a:spcAft>
        <a:defRPr sz="2800">
          <a:solidFill>
            <a:schemeClr val="tx2"/>
          </a:solidFill>
          <a:latin typeface="Arial" panose="020B0604020202020204" pitchFamily="34" charset="0"/>
        </a:defRPr>
      </a:lvl8pPr>
      <a:lvl9pPr marL="1828800" algn="ctr" rtl="0" fontAlgn="base">
        <a:spcBef>
          <a:spcPct val="0"/>
        </a:spcBef>
        <a:spcAft>
          <a:spcPct val="0"/>
        </a:spcAft>
        <a:defRPr sz="2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085850" indent="-228600" algn="l" rtl="0" eaLnBrk="0" fontAlgn="base" hangingPunct="0">
        <a:spcBef>
          <a:spcPct val="20000"/>
        </a:spcBef>
        <a:spcAft>
          <a:spcPct val="0"/>
        </a:spcAft>
        <a:buChar char="•"/>
        <a:defRPr kern="12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lanets in space&#10;&#10;Description automatically generated with low confidence">
            <a:extLst>
              <a:ext uri="{FF2B5EF4-FFF2-40B4-BE49-F238E27FC236}">
                <a16:creationId xmlns:a16="http://schemas.microsoft.com/office/drawing/2014/main" id="{F59CC4C5-4943-408C-8221-19EB54492232}"/>
              </a:ext>
            </a:extLst>
          </p:cNvPr>
          <p:cNvPicPr>
            <a:picLocks noChangeAspect="1"/>
          </p:cNvPicPr>
          <p:nvPr/>
        </p:nvPicPr>
        <p:blipFill rotWithShape="1">
          <a:blip r:embed="rId2">
            <a:extLst>
              <a:ext uri="{28A0092B-C50C-407E-A947-70E740481C1C}">
                <a14:useLocalDpi xmlns:a14="http://schemas.microsoft.com/office/drawing/2010/main" val="0"/>
              </a:ext>
            </a:extLst>
          </a:blip>
          <a:srcRect l="9940" r="-1" b="81905"/>
          <a:stretch/>
        </p:blipFill>
        <p:spPr>
          <a:xfrm>
            <a:off x="1224643" y="0"/>
            <a:ext cx="9437914" cy="1289957"/>
          </a:xfrm>
          <a:prstGeom prst="rect">
            <a:avLst/>
          </a:prstGeom>
        </p:spPr>
      </p:pic>
      <p:sp>
        <p:nvSpPr>
          <p:cNvPr id="2" name="Title 1">
            <a:extLst>
              <a:ext uri="{FF2B5EF4-FFF2-40B4-BE49-F238E27FC236}">
                <a16:creationId xmlns:a16="http://schemas.microsoft.com/office/drawing/2014/main" id="{407BDF21-6DC3-458F-1CAA-3DCCFB4B8652}"/>
              </a:ext>
            </a:extLst>
          </p:cNvPr>
          <p:cNvSpPr txBox="1">
            <a:spLocks/>
          </p:cNvSpPr>
          <p:nvPr/>
        </p:nvSpPr>
        <p:spPr>
          <a:xfrm>
            <a:off x="772944" y="543134"/>
            <a:ext cx="10341311" cy="1676283"/>
          </a:xfrm>
          <a:prstGeom prst="rect">
            <a:avLst/>
          </a:prstGeom>
        </p:spPr>
        <p:txBody>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algn="ctr">
              <a:spcBef>
                <a:spcPts val="0"/>
              </a:spcBef>
              <a:spcAft>
                <a:spcPts val="1200"/>
              </a:spcAft>
            </a:pPr>
            <a:r>
              <a:rPr lang="en-US" sz="5400" dirty="0">
                <a:latin typeface="Agency FB" panose="020B0503020202020204" pitchFamily="34" charset="0"/>
                <a:ea typeface="MS Mincho" panose="02020609040205080304" pitchFamily="49" charset="-128"/>
              </a:rPr>
              <a:t>Comparison of liquefaction testing </a:t>
            </a:r>
            <a:br>
              <a:rPr lang="en-US" sz="5400" dirty="0">
                <a:latin typeface="Agency FB" panose="020B0503020202020204" pitchFamily="34" charset="0"/>
                <a:ea typeface="MS Mincho" panose="02020609040205080304" pitchFamily="49" charset="-128"/>
              </a:rPr>
            </a:br>
            <a:r>
              <a:rPr lang="en-US" sz="5400" dirty="0">
                <a:latin typeface="Agency FB" panose="020B0503020202020204" pitchFamily="34" charset="0"/>
                <a:ea typeface="MS Mincho" panose="02020609040205080304" pitchFamily="49" charset="-128"/>
              </a:rPr>
              <a:t>with liquid nitrogen and liquid oxygen</a:t>
            </a:r>
          </a:p>
          <a:p>
            <a:pPr algn="ctr">
              <a:spcBef>
                <a:spcPts val="0"/>
              </a:spcBef>
              <a:spcAft>
                <a:spcPts val="1200"/>
              </a:spcAft>
            </a:pPr>
            <a:r>
              <a:rPr lang="en-US" sz="1800" b="1" dirty="0">
                <a:effectLst/>
                <a:latin typeface="Calibri" panose="020F0502020204030204" pitchFamily="34" charset="0"/>
                <a:ea typeface="Calibri" panose="020F0502020204030204" pitchFamily="34" charset="0"/>
              </a:rPr>
              <a:t>Presentation ID: C4Or1B-02</a:t>
            </a:r>
            <a:endParaRPr lang="en-US" sz="2400" dirty="0">
              <a:latin typeface="Agency FB" panose="020B0503020202020204" pitchFamily="34" charset="0"/>
              <a:ea typeface="MS Mincho" panose="02020609040205080304" pitchFamily="49" charset="-128"/>
            </a:endParaRPr>
          </a:p>
        </p:txBody>
      </p:sp>
      <p:sp>
        <p:nvSpPr>
          <p:cNvPr id="9" name="Subtitle 2">
            <a:extLst>
              <a:ext uri="{FF2B5EF4-FFF2-40B4-BE49-F238E27FC236}">
                <a16:creationId xmlns:a16="http://schemas.microsoft.com/office/drawing/2014/main" id="{170427C7-E32A-1C13-BCAB-AD669EC805DB}"/>
              </a:ext>
            </a:extLst>
          </p:cNvPr>
          <p:cNvSpPr>
            <a:spLocks noGrp="1"/>
          </p:cNvSpPr>
          <p:nvPr>
            <p:ph type="subTitle" idx="1"/>
          </p:nvPr>
        </p:nvSpPr>
        <p:spPr>
          <a:xfrm>
            <a:off x="5943600" y="4305669"/>
            <a:ext cx="6125727" cy="2463901"/>
          </a:xfrm>
        </p:spPr>
        <p:txBody>
          <a:bodyPr>
            <a:normAutofit fontScale="77500" lnSpcReduction="20000"/>
          </a:bodyPr>
          <a:lstStyle/>
          <a:p>
            <a:pPr marL="0" marR="0">
              <a:spcBef>
                <a:spcPts val="0"/>
              </a:spcBef>
              <a:spcAft>
                <a:spcPts val="600"/>
              </a:spcAft>
            </a:pPr>
            <a:r>
              <a:rPr lang="en-US" sz="2600" dirty="0">
                <a:effectLst/>
                <a:ea typeface="MS Mincho" panose="02020609040205080304" pitchFamily="49" charset="-128"/>
              </a:rPr>
              <a:t>R.J. Grotenrath</a:t>
            </a:r>
            <a:r>
              <a:rPr lang="en-US" sz="2600" baseline="30000" dirty="0">
                <a:effectLst/>
                <a:ea typeface="MS Mincho" panose="02020609040205080304" pitchFamily="49" charset="-128"/>
              </a:rPr>
              <a:t>1</a:t>
            </a:r>
            <a:r>
              <a:rPr lang="en-US" sz="2600" dirty="0">
                <a:effectLst/>
                <a:ea typeface="MS Mincho" panose="02020609040205080304" pitchFamily="49" charset="-128"/>
              </a:rPr>
              <a:t>, R. Balasubramaniam</a:t>
            </a:r>
            <a:r>
              <a:rPr lang="en-US" sz="2600" baseline="30000" dirty="0">
                <a:effectLst/>
                <a:ea typeface="MS Mincho" panose="02020609040205080304" pitchFamily="49" charset="-128"/>
              </a:rPr>
              <a:t>1,2</a:t>
            </a:r>
            <a:r>
              <a:rPr lang="en-US" sz="2600" dirty="0">
                <a:effectLst/>
                <a:ea typeface="MS Mincho" panose="02020609040205080304" pitchFamily="49" charset="-128"/>
              </a:rPr>
              <a:t>, J.W. Smith</a:t>
            </a:r>
            <a:r>
              <a:rPr lang="en-US" sz="2600" baseline="30000" dirty="0">
                <a:effectLst/>
                <a:ea typeface="MS Mincho" panose="02020609040205080304" pitchFamily="49" charset="-128"/>
              </a:rPr>
              <a:t>3</a:t>
            </a:r>
            <a:r>
              <a:rPr lang="en-US" sz="2600" dirty="0">
                <a:effectLst/>
                <a:ea typeface="MS Mincho" panose="02020609040205080304" pitchFamily="49" charset="-128"/>
              </a:rPr>
              <a:t>, </a:t>
            </a:r>
          </a:p>
          <a:p>
            <a:pPr marL="0" marR="0">
              <a:spcBef>
                <a:spcPts val="0"/>
              </a:spcBef>
              <a:spcAft>
                <a:spcPts val="600"/>
              </a:spcAft>
            </a:pPr>
            <a:r>
              <a:rPr lang="en-US" sz="2600" dirty="0">
                <a:effectLst/>
                <a:ea typeface="MS Mincho" panose="02020609040205080304" pitchFamily="49" charset="-128"/>
              </a:rPr>
              <a:t>P.A. Giddens</a:t>
            </a:r>
            <a:r>
              <a:rPr lang="en-US" sz="2600" baseline="30000" dirty="0">
                <a:effectLst/>
                <a:ea typeface="MS Mincho" panose="02020609040205080304" pitchFamily="49" charset="-128"/>
              </a:rPr>
              <a:t>3</a:t>
            </a:r>
            <a:r>
              <a:rPr lang="en-US" sz="2600" dirty="0">
                <a:effectLst/>
                <a:ea typeface="MS Mincho" panose="02020609040205080304" pitchFamily="49" charset="-128"/>
              </a:rPr>
              <a:t>, and W.L. Johnson</a:t>
            </a:r>
            <a:r>
              <a:rPr lang="en-US" sz="2600" baseline="30000" dirty="0">
                <a:effectLst/>
                <a:ea typeface="MS Mincho" panose="02020609040205080304" pitchFamily="49" charset="-128"/>
              </a:rPr>
              <a:t>1</a:t>
            </a:r>
          </a:p>
          <a:p>
            <a:pPr marL="0" marR="0">
              <a:spcBef>
                <a:spcPts val="0"/>
              </a:spcBef>
              <a:spcAft>
                <a:spcPts val="600"/>
              </a:spcAft>
            </a:pPr>
            <a:endParaRPr lang="en-US" sz="2600" dirty="0">
              <a:effectLst/>
              <a:ea typeface="MS Mincho" panose="02020609040205080304" pitchFamily="49" charset="-128"/>
            </a:endParaRPr>
          </a:p>
          <a:p>
            <a:pPr marL="0" marR="0">
              <a:spcBef>
                <a:spcPts val="0"/>
              </a:spcBef>
              <a:spcAft>
                <a:spcPts val="200"/>
              </a:spcAft>
            </a:pPr>
            <a:r>
              <a:rPr lang="en-US" sz="2600" i="1" baseline="30000" dirty="0">
                <a:effectLst/>
                <a:ea typeface="MS Mincho" panose="02020609040205080304" pitchFamily="49" charset="-128"/>
              </a:rPr>
              <a:t>1</a:t>
            </a:r>
            <a:r>
              <a:rPr lang="en-US" sz="2600" i="1" dirty="0">
                <a:effectLst/>
                <a:ea typeface="MS Mincho" panose="02020609040205080304" pitchFamily="49" charset="-128"/>
              </a:rPr>
              <a:t>Glenn Research Center, Cleveland, OH, 44135 USA</a:t>
            </a:r>
          </a:p>
          <a:p>
            <a:pPr marL="0" marR="0">
              <a:spcBef>
                <a:spcPts val="0"/>
              </a:spcBef>
              <a:spcAft>
                <a:spcPts val="200"/>
              </a:spcAft>
            </a:pPr>
            <a:r>
              <a:rPr lang="en-US" sz="2600" i="1" baseline="30000" dirty="0">
                <a:effectLst/>
                <a:ea typeface="MS Mincho" panose="02020609040205080304" pitchFamily="49" charset="-128"/>
              </a:rPr>
              <a:t>2</a:t>
            </a:r>
            <a:r>
              <a:rPr lang="en-US" sz="2600" i="1" dirty="0">
                <a:effectLst/>
                <a:ea typeface="MS Mincho" panose="02020609040205080304" pitchFamily="49" charset="-128"/>
              </a:rPr>
              <a:t>Case Western Reserve University, Cleveland, OH, 44106 USA</a:t>
            </a:r>
          </a:p>
          <a:p>
            <a:pPr marL="0" marR="0">
              <a:spcBef>
                <a:spcPts val="0"/>
              </a:spcBef>
              <a:spcAft>
                <a:spcPts val="200"/>
              </a:spcAft>
            </a:pPr>
            <a:r>
              <a:rPr lang="en-US" sz="2600" i="1" baseline="30000" dirty="0">
                <a:effectLst/>
                <a:ea typeface="MS Mincho" panose="02020609040205080304" pitchFamily="49" charset="-128"/>
              </a:rPr>
              <a:t>3</a:t>
            </a:r>
            <a:r>
              <a:rPr lang="en-US" sz="2600" i="1" dirty="0">
                <a:effectLst/>
                <a:ea typeface="MS Mincho" panose="02020609040205080304" pitchFamily="49" charset="-128"/>
              </a:rPr>
              <a:t>Marshall Space Flight Center, Huntsville, AL 35812 USA</a:t>
            </a:r>
          </a:p>
          <a:p>
            <a:endParaRPr lang="en-US" sz="2600" dirty="0"/>
          </a:p>
          <a:p>
            <a:r>
              <a:rPr lang="en-US" sz="2600" dirty="0"/>
              <a:t>2023 Cryogenic Engineering Conference</a:t>
            </a:r>
          </a:p>
          <a:p>
            <a:endParaRPr lang="en-US" dirty="0"/>
          </a:p>
        </p:txBody>
      </p:sp>
    </p:spTree>
    <p:extLst>
      <p:ext uri="{BB962C8B-B14F-4D97-AF65-F5344CB8AC3E}">
        <p14:creationId xmlns:p14="http://schemas.microsoft.com/office/powerpoint/2010/main" val="90824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pPr algn="l"/>
            <a:r>
              <a:rPr lang="en-US" dirty="0"/>
              <a:t>Cryocooler Operation</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10</a:t>
            </a:fld>
            <a:endParaRPr lang="en-US" altLang="en-US" sz="1000" dirty="0">
              <a:solidFill>
                <a:srgbClr val="003296"/>
              </a:solidFill>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1BEF0BF7-98A7-44CB-801E-DD34A59CB028}"/>
              </a:ext>
            </a:extLst>
          </p:cNvPr>
          <p:cNvCxnSpPr/>
          <p:nvPr/>
        </p:nvCxnSpPr>
        <p:spPr bwMode="auto">
          <a:xfrm>
            <a:off x="0" y="990600"/>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413B7371-7003-A482-B6F1-4F48438A41FA}"/>
              </a:ext>
            </a:extLst>
          </p:cNvPr>
          <p:cNvSpPr txBox="1"/>
          <p:nvPr/>
        </p:nvSpPr>
        <p:spPr>
          <a:xfrm>
            <a:off x="2579146" y="1154079"/>
            <a:ext cx="1041171" cy="338554"/>
          </a:xfrm>
          <a:prstGeom prst="rect">
            <a:avLst/>
          </a:prstGeom>
          <a:noFill/>
          <a:ln w="19050">
            <a:solidFill>
              <a:schemeClr val="tx1"/>
            </a:solidFill>
          </a:ln>
        </p:spPr>
        <p:txBody>
          <a:bodyPr wrap="square" rtlCol="0">
            <a:spAutoFit/>
          </a:bodyPr>
          <a:lstStyle/>
          <a:p>
            <a:pPr algn="ctr"/>
            <a:r>
              <a:rPr lang="en-US" sz="1600" dirty="0"/>
              <a:t>Nitrogen</a:t>
            </a:r>
          </a:p>
        </p:txBody>
      </p:sp>
      <p:sp>
        <p:nvSpPr>
          <p:cNvPr id="6" name="TextBox 5">
            <a:extLst>
              <a:ext uri="{FF2B5EF4-FFF2-40B4-BE49-F238E27FC236}">
                <a16:creationId xmlns:a16="http://schemas.microsoft.com/office/drawing/2014/main" id="{05A90DCE-3DEB-5B03-1BA2-BBF5109027EB}"/>
              </a:ext>
            </a:extLst>
          </p:cNvPr>
          <p:cNvSpPr txBox="1"/>
          <p:nvPr/>
        </p:nvSpPr>
        <p:spPr>
          <a:xfrm>
            <a:off x="8616453" y="1154079"/>
            <a:ext cx="955604" cy="338554"/>
          </a:xfrm>
          <a:prstGeom prst="rect">
            <a:avLst/>
          </a:prstGeom>
          <a:noFill/>
          <a:ln w="19050">
            <a:solidFill>
              <a:schemeClr val="tx1"/>
            </a:solidFill>
          </a:ln>
        </p:spPr>
        <p:txBody>
          <a:bodyPr wrap="square" rtlCol="0">
            <a:spAutoFit/>
          </a:bodyPr>
          <a:lstStyle/>
          <a:p>
            <a:pPr algn="ctr"/>
            <a:r>
              <a:rPr lang="en-US" sz="1600" dirty="0"/>
              <a:t>Oxygen</a:t>
            </a:r>
          </a:p>
        </p:txBody>
      </p:sp>
      <p:cxnSp>
        <p:nvCxnSpPr>
          <p:cNvPr id="17" name="Straight Connector 16">
            <a:extLst>
              <a:ext uri="{FF2B5EF4-FFF2-40B4-BE49-F238E27FC236}">
                <a16:creationId xmlns:a16="http://schemas.microsoft.com/office/drawing/2014/main" id="{BB0FE3F0-F4C5-C21D-23DB-B14E1785205C}"/>
              </a:ext>
            </a:extLst>
          </p:cNvPr>
          <p:cNvCxnSpPr>
            <a:cxnSpLocks/>
            <a:endCxn id="30" idx="0"/>
          </p:cNvCxnSpPr>
          <p:nvPr/>
        </p:nvCxnSpPr>
        <p:spPr bwMode="auto">
          <a:xfrm>
            <a:off x="6096000" y="990600"/>
            <a:ext cx="0" cy="441799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27" name="Group 26">
            <a:extLst>
              <a:ext uri="{FF2B5EF4-FFF2-40B4-BE49-F238E27FC236}">
                <a16:creationId xmlns:a16="http://schemas.microsoft.com/office/drawing/2014/main" id="{4B3318FE-39B4-F4B1-E7EB-A3EBB4D3735D}"/>
              </a:ext>
            </a:extLst>
          </p:cNvPr>
          <p:cNvGrpSpPr/>
          <p:nvPr/>
        </p:nvGrpSpPr>
        <p:grpSpPr>
          <a:xfrm>
            <a:off x="665490" y="1590513"/>
            <a:ext cx="4838279" cy="3652154"/>
            <a:chOff x="682268" y="2035175"/>
            <a:chExt cx="4838279" cy="3652154"/>
          </a:xfrm>
        </p:grpSpPr>
        <p:pic>
          <p:nvPicPr>
            <p:cNvPr id="15" name="Picture 14">
              <a:extLst>
                <a:ext uri="{FF2B5EF4-FFF2-40B4-BE49-F238E27FC236}">
                  <a16:creationId xmlns:a16="http://schemas.microsoft.com/office/drawing/2014/main" id="{8F34EAC6-718A-76AA-7D0F-9DF949010B19}"/>
                </a:ext>
              </a:extLst>
            </p:cNvPr>
            <p:cNvPicPr>
              <a:picLocks noChangeAspect="1"/>
            </p:cNvPicPr>
            <p:nvPr/>
          </p:nvPicPr>
          <p:blipFill>
            <a:blip r:embed="rId2"/>
            <a:stretch>
              <a:fillRect/>
            </a:stretch>
          </p:blipFill>
          <p:spPr>
            <a:xfrm>
              <a:off x="682268" y="2035175"/>
              <a:ext cx="4838279" cy="3652154"/>
            </a:xfrm>
            <a:prstGeom prst="rect">
              <a:avLst/>
            </a:prstGeom>
          </p:spPr>
        </p:pic>
        <p:cxnSp>
          <p:nvCxnSpPr>
            <p:cNvPr id="19" name="Straight Connector 18">
              <a:extLst>
                <a:ext uri="{FF2B5EF4-FFF2-40B4-BE49-F238E27FC236}">
                  <a16:creationId xmlns:a16="http://schemas.microsoft.com/office/drawing/2014/main" id="{110F9F7A-1CF2-F717-C947-8F9DBB7335E2}"/>
                </a:ext>
              </a:extLst>
            </p:cNvPr>
            <p:cNvCxnSpPr>
              <a:cxnSpLocks/>
            </p:cNvCxnSpPr>
            <p:nvPr/>
          </p:nvCxnSpPr>
          <p:spPr bwMode="auto">
            <a:xfrm>
              <a:off x="1191237" y="2189527"/>
              <a:ext cx="0" cy="3061982"/>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3" name="Straight Connector 22">
              <a:extLst>
                <a:ext uri="{FF2B5EF4-FFF2-40B4-BE49-F238E27FC236}">
                  <a16:creationId xmlns:a16="http://schemas.microsoft.com/office/drawing/2014/main" id="{B581478F-5C5B-9D2D-245A-92C01954E0D1}"/>
                </a:ext>
              </a:extLst>
            </p:cNvPr>
            <p:cNvCxnSpPr>
              <a:cxnSpLocks/>
            </p:cNvCxnSpPr>
            <p:nvPr/>
          </p:nvCxnSpPr>
          <p:spPr bwMode="auto">
            <a:xfrm flipH="1">
              <a:off x="1191237" y="5251509"/>
              <a:ext cx="3850546"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grpSp>
        <p:nvGrpSpPr>
          <p:cNvPr id="28" name="Group 27">
            <a:extLst>
              <a:ext uri="{FF2B5EF4-FFF2-40B4-BE49-F238E27FC236}">
                <a16:creationId xmlns:a16="http://schemas.microsoft.com/office/drawing/2014/main" id="{F51BF802-E42F-90D5-1728-2EB7C3D92D38}"/>
              </a:ext>
            </a:extLst>
          </p:cNvPr>
          <p:cNvGrpSpPr/>
          <p:nvPr/>
        </p:nvGrpSpPr>
        <p:grpSpPr>
          <a:xfrm>
            <a:off x="6650131" y="1590511"/>
            <a:ext cx="4838279" cy="3652156"/>
            <a:chOff x="6670514" y="2035175"/>
            <a:chExt cx="4838279" cy="3652156"/>
          </a:xfrm>
        </p:grpSpPr>
        <p:pic>
          <p:nvPicPr>
            <p:cNvPr id="13" name="Picture 12">
              <a:extLst>
                <a:ext uri="{FF2B5EF4-FFF2-40B4-BE49-F238E27FC236}">
                  <a16:creationId xmlns:a16="http://schemas.microsoft.com/office/drawing/2014/main" id="{38935F08-0E3D-0265-7907-EE35BA6880A4}"/>
                </a:ext>
              </a:extLst>
            </p:cNvPr>
            <p:cNvPicPr>
              <a:picLocks noChangeAspect="1"/>
            </p:cNvPicPr>
            <p:nvPr/>
          </p:nvPicPr>
          <p:blipFill>
            <a:blip r:embed="rId3"/>
            <a:stretch>
              <a:fillRect/>
            </a:stretch>
          </p:blipFill>
          <p:spPr>
            <a:xfrm>
              <a:off x="6670514" y="2035175"/>
              <a:ext cx="4838279" cy="3652156"/>
            </a:xfrm>
            <a:prstGeom prst="rect">
              <a:avLst/>
            </a:prstGeom>
          </p:spPr>
        </p:pic>
        <p:cxnSp>
          <p:nvCxnSpPr>
            <p:cNvPr id="21" name="Straight Connector 20">
              <a:extLst>
                <a:ext uri="{FF2B5EF4-FFF2-40B4-BE49-F238E27FC236}">
                  <a16:creationId xmlns:a16="http://schemas.microsoft.com/office/drawing/2014/main" id="{BD4C7077-8487-E023-0B79-5E9B229C7016}"/>
                </a:ext>
              </a:extLst>
            </p:cNvPr>
            <p:cNvCxnSpPr>
              <a:cxnSpLocks/>
            </p:cNvCxnSpPr>
            <p:nvPr/>
          </p:nvCxnSpPr>
          <p:spPr bwMode="auto">
            <a:xfrm>
              <a:off x="7172587" y="2130804"/>
              <a:ext cx="0" cy="3179428"/>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Straight Connector 24">
              <a:extLst>
                <a:ext uri="{FF2B5EF4-FFF2-40B4-BE49-F238E27FC236}">
                  <a16:creationId xmlns:a16="http://schemas.microsoft.com/office/drawing/2014/main" id="{5864781D-B587-C8CA-7798-994C57DEF06C}"/>
                </a:ext>
              </a:extLst>
            </p:cNvPr>
            <p:cNvCxnSpPr>
              <a:cxnSpLocks/>
            </p:cNvCxnSpPr>
            <p:nvPr/>
          </p:nvCxnSpPr>
          <p:spPr bwMode="auto">
            <a:xfrm flipH="1">
              <a:off x="7172587" y="5311631"/>
              <a:ext cx="3884103"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sp>
        <p:nvSpPr>
          <p:cNvPr id="30" name="TextBox 29">
            <a:extLst>
              <a:ext uri="{FF2B5EF4-FFF2-40B4-BE49-F238E27FC236}">
                <a16:creationId xmlns:a16="http://schemas.microsoft.com/office/drawing/2014/main" id="{B817B973-6503-3303-0C1A-7BDE51D6B551}"/>
              </a:ext>
            </a:extLst>
          </p:cNvPr>
          <p:cNvSpPr txBox="1"/>
          <p:nvPr/>
        </p:nvSpPr>
        <p:spPr>
          <a:xfrm>
            <a:off x="4316279" y="5408593"/>
            <a:ext cx="3559441" cy="954107"/>
          </a:xfrm>
          <a:prstGeom prst="rect">
            <a:avLst/>
          </a:prstGeom>
          <a:noFill/>
          <a:ln w="19050">
            <a:solidFill>
              <a:schemeClr val="tx1"/>
            </a:solidFill>
          </a:ln>
        </p:spPr>
        <p:txBody>
          <a:bodyPr wrap="square" rtlCol="0">
            <a:spAutoFit/>
          </a:bodyPr>
          <a:lstStyle/>
          <a:p>
            <a:pPr algn="ctr"/>
            <a:r>
              <a:rPr lang="en-US" sz="1400" dirty="0"/>
              <a:t>Cryocooler is running at a constant fan speed for each test and the gas input/liquefaction rate is allowed to float to maintain tank pressure </a:t>
            </a:r>
          </a:p>
        </p:txBody>
      </p:sp>
      <p:sp>
        <p:nvSpPr>
          <p:cNvPr id="32" name="TextBox 31">
            <a:extLst>
              <a:ext uri="{FF2B5EF4-FFF2-40B4-BE49-F238E27FC236}">
                <a16:creationId xmlns:a16="http://schemas.microsoft.com/office/drawing/2014/main" id="{D44A8531-6C0B-C679-2106-577C40ACA2A5}"/>
              </a:ext>
            </a:extLst>
          </p:cNvPr>
          <p:cNvSpPr txBox="1"/>
          <p:nvPr/>
        </p:nvSpPr>
        <p:spPr>
          <a:xfrm>
            <a:off x="8100070" y="115460"/>
            <a:ext cx="3989098" cy="738664"/>
          </a:xfrm>
          <a:prstGeom prst="rect">
            <a:avLst/>
          </a:prstGeom>
          <a:noFill/>
          <a:ln w="19050">
            <a:solidFill>
              <a:schemeClr val="tx1"/>
            </a:solidFill>
          </a:ln>
        </p:spPr>
        <p:txBody>
          <a:bodyPr wrap="square" rtlCol="0">
            <a:spAutoFit/>
          </a:bodyPr>
          <a:lstStyle/>
          <a:p>
            <a:pPr algn="ctr"/>
            <a:r>
              <a:rPr lang="en-US" sz="1400" dirty="0"/>
              <a:t>The oxygen test gas flow control is smoother than the oxygen due to the addition of heat from tank wall and cryocooler loop heaters </a:t>
            </a:r>
          </a:p>
        </p:txBody>
      </p:sp>
      <p:cxnSp>
        <p:nvCxnSpPr>
          <p:cNvPr id="34" name="Straight Arrow Connector 33">
            <a:extLst>
              <a:ext uri="{FF2B5EF4-FFF2-40B4-BE49-F238E27FC236}">
                <a16:creationId xmlns:a16="http://schemas.microsoft.com/office/drawing/2014/main" id="{267BE6EC-FA79-4C9B-9BD5-6B4916DBC186}"/>
              </a:ext>
            </a:extLst>
          </p:cNvPr>
          <p:cNvCxnSpPr>
            <a:cxnSpLocks/>
          </p:cNvCxnSpPr>
          <p:nvPr/>
        </p:nvCxnSpPr>
        <p:spPr bwMode="auto">
          <a:xfrm flipH="1">
            <a:off x="8472881" y="854124"/>
            <a:ext cx="2212488" cy="1590190"/>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37" name="Straight Arrow Connector 36">
            <a:extLst>
              <a:ext uri="{FF2B5EF4-FFF2-40B4-BE49-F238E27FC236}">
                <a16:creationId xmlns:a16="http://schemas.microsoft.com/office/drawing/2014/main" id="{52C87BCE-AB0B-175D-AAEE-2AE496A886BA}"/>
              </a:ext>
            </a:extLst>
          </p:cNvPr>
          <p:cNvCxnSpPr>
            <a:cxnSpLocks/>
            <a:stCxn id="46" idx="0"/>
            <a:endCxn id="43" idx="2"/>
          </p:cNvCxnSpPr>
          <p:nvPr/>
        </p:nvCxnSpPr>
        <p:spPr bwMode="auto">
          <a:xfrm flipV="1">
            <a:off x="3099731" y="3387362"/>
            <a:ext cx="176917" cy="496741"/>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43" name="Right Bracket 42">
            <a:extLst>
              <a:ext uri="{FF2B5EF4-FFF2-40B4-BE49-F238E27FC236}">
                <a16:creationId xmlns:a16="http://schemas.microsoft.com/office/drawing/2014/main" id="{5C056E3B-6664-7FC8-FE1A-FA6A40283424}"/>
              </a:ext>
            </a:extLst>
          </p:cNvPr>
          <p:cNvSpPr/>
          <p:nvPr/>
        </p:nvSpPr>
        <p:spPr bwMode="auto">
          <a:xfrm rot="4623650">
            <a:off x="3229935" y="2149823"/>
            <a:ext cx="76334" cy="2400683"/>
          </a:xfrm>
          <a:prstGeom prst="rightBracket">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46" name="TextBox 45">
            <a:extLst>
              <a:ext uri="{FF2B5EF4-FFF2-40B4-BE49-F238E27FC236}">
                <a16:creationId xmlns:a16="http://schemas.microsoft.com/office/drawing/2014/main" id="{FF1F0ABB-2EB4-5762-B7BA-D009ECB3EBF3}"/>
              </a:ext>
            </a:extLst>
          </p:cNvPr>
          <p:cNvSpPr txBox="1"/>
          <p:nvPr/>
        </p:nvSpPr>
        <p:spPr>
          <a:xfrm>
            <a:off x="2226439" y="3884103"/>
            <a:ext cx="1746583" cy="738664"/>
          </a:xfrm>
          <a:prstGeom prst="rect">
            <a:avLst/>
          </a:prstGeom>
          <a:noFill/>
          <a:ln w="19050">
            <a:solidFill>
              <a:schemeClr val="tx1"/>
            </a:solidFill>
          </a:ln>
        </p:spPr>
        <p:txBody>
          <a:bodyPr wrap="square" rtlCol="0">
            <a:spAutoFit/>
          </a:bodyPr>
          <a:lstStyle/>
          <a:p>
            <a:pPr algn="ctr"/>
            <a:r>
              <a:rPr lang="en-US" sz="1400" dirty="0"/>
              <a:t>No external surface heaters to thermally balance the system</a:t>
            </a:r>
          </a:p>
        </p:txBody>
      </p:sp>
    </p:spTree>
    <p:extLst>
      <p:ext uri="{BB962C8B-B14F-4D97-AF65-F5344CB8AC3E}">
        <p14:creationId xmlns:p14="http://schemas.microsoft.com/office/powerpoint/2010/main" val="86797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pPr algn="l"/>
            <a:r>
              <a:rPr lang="en-US" dirty="0" err="1"/>
              <a:t>CryoFILL</a:t>
            </a:r>
            <a:r>
              <a:rPr lang="en-US" dirty="0"/>
              <a:t> LN2 and LOX Comparison Summary</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11</a:t>
            </a:fld>
            <a:endParaRPr lang="en-US" altLang="en-US" sz="1000" dirty="0">
              <a:solidFill>
                <a:srgbClr val="003296"/>
              </a:solidFill>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1BEF0BF7-98A7-44CB-801E-DD34A59CB028}"/>
              </a:ext>
            </a:extLst>
          </p:cNvPr>
          <p:cNvCxnSpPr/>
          <p:nvPr/>
        </p:nvCxnSpPr>
        <p:spPr bwMode="auto">
          <a:xfrm>
            <a:off x="0" y="990600"/>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graphicFrame>
        <p:nvGraphicFramePr>
          <p:cNvPr id="3" name="Table 10">
            <a:extLst>
              <a:ext uri="{FF2B5EF4-FFF2-40B4-BE49-F238E27FC236}">
                <a16:creationId xmlns:a16="http://schemas.microsoft.com/office/drawing/2014/main" id="{ADC7EC64-EBFD-D557-03AD-DCF5D7F9072C}"/>
              </a:ext>
            </a:extLst>
          </p:cNvPr>
          <p:cNvGraphicFramePr>
            <a:graphicFrameLocks noGrp="1"/>
          </p:cNvGraphicFramePr>
          <p:nvPr>
            <p:ph idx="1"/>
            <p:extLst>
              <p:ext uri="{D42A27DB-BD31-4B8C-83A1-F6EECF244321}">
                <p14:modId xmlns:p14="http://schemas.microsoft.com/office/powerpoint/2010/main" val="2299150316"/>
              </p:ext>
            </p:extLst>
          </p:nvPr>
        </p:nvGraphicFramePr>
        <p:xfrm>
          <a:off x="316832" y="1180495"/>
          <a:ext cx="11558334" cy="4014744"/>
        </p:xfrm>
        <a:graphic>
          <a:graphicData uri="http://schemas.openxmlformats.org/drawingml/2006/table">
            <a:tbl>
              <a:tblPr firstRow="1" bandRow="1">
                <a:tableStyleId>{073A0DAA-6AF3-43AB-8588-CEC1D06C72B9}</a:tableStyleId>
              </a:tblPr>
              <a:tblGrid>
                <a:gridCol w="1267143">
                  <a:extLst>
                    <a:ext uri="{9D8B030D-6E8A-4147-A177-3AD203B41FA5}">
                      <a16:colId xmlns:a16="http://schemas.microsoft.com/office/drawing/2014/main" val="2237820147"/>
                    </a:ext>
                  </a:extLst>
                </a:gridCol>
                <a:gridCol w="2116455">
                  <a:extLst>
                    <a:ext uri="{9D8B030D-6E8A-4147-A177-3AD203B41FA5}">
                      <a16:colId xmlns:a16="http://schemas.microsoft.com/office/drawing/2014/main" val="1671115070"/>
                    </a:ext>
                  </a:extLst>
                </a:gridCol>
                <a:gridCol w="2584960">
                  <a:extLst>
                    <a:ext uri="{9D8B030D-6E8A-4147-A177-3AD203B41FA5}">
                      <a16:colId xmlns:a16="http://schemas.microsoft.com/office/drawing/2014/main" val="4133818461"/>
                    </a:ext>
                  </a:extLst>
                </a:gridCol>
                <a:gridCol w="2645546">
                  <a:extLst>
                    <a:ext uri="{9D8B030D-6E8A-4147-A177-3AD203B41FA5}">
                      <a16:colId xmlns:a16="http://schemas.microsoft.com/office/drawing/2014/main" val="3254030813"/>
                    </a:ext>
                  </a:extLst>
                </a:gridCol>
                <a:gridCol w="2944230">
                  <a:extLst>
                    <a:ext uri="{9D8B030D-6E8A-4147-A177-3AD203B41FA5}">
                      <a16:colId xmlns:a16="http://schemas.microsoft.com/office/drawing/2014/main" val="1007104505"/>
                    </a:ext>
                  </a:extLst>
                </a:gridCol>
              </a:tblGrid>
              <a:tr h="582154">
                <a:tc>
                  <a:txBody>
                    <a:bodyPr/>
                    <a:lstStyle/>
                    <a:p>
                      <a:pPr algn="ctr"/>
                      <a:r>
                        <a:rPr lang="en-US" b="1" dirty="0">
                          <a:solidFill>
                            <a:srgbClr val="F8F8F8"/>
                          </a:solidFill>
                        </a:rPr>
                        <a:t>Fluid</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tc>
                  <a:txBody>
                    <a:bodyPr/>
                    <a:lstStyle/>
                    <a:p>
                      <a:pPr algn="ctr"/>
                      <a:r>
                        <a:rPr lang="en-US" b="1" dirty="0"/>
                        <a:t>Boil-off</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tc>
                  <a:txBody>
                    <a:bodyPr/>
                    <a:lstStyle/>
                    <a:p>
                      <a:pPr algn="ctr"/>
                      <a:r>
                        <a:rPr lang="en-US" b="1" dirty="0"/>
                        <a:t>Autogenous Pressurization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tc>
                  <a:txBody>
                    <a:bodyPr/>
                    <a:lstStyle/>
                    <a:p>
                      <a:pPr algn="ctr"/>
                      <a:r>
                        <a:rPr lang="en-US" b="1" dirty="0"/>
                        <a:t>Cryocooler Initiation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tc>
                  <a:txBody>
                    <a:bodyPr/>
                    <a:lstStyle/>
                    <a:p>
                      <a:pPr algn="ctr"/>
                      <a:r>
                        <a:rPr lang="en-US" b="1"/>
                        <a:t>Cryocooler Operation</a:t>
                      </a:r>
                      <a:endParaRPr lang="en-US" b="1" dirty="0"/>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extLst>
                  <a:ext uri="{0D108BD9-81ED-4DB2-BD59-A6C34878D82A}">
                    <a16:rowId xmlns:a16="http://schemas.microsoft.com/office/drawing/2014/main" val="3849228976"/>
                  </a:ext>
                </a:extLst>
              </a:tr>
              <a:tr h="1115832">
                <a:tc>
                  <a:txBody>
                    <a:bodyPr/>
                    <a:lstStyle/>
                    <a:p>
                      <a:pPr algn="ctr"/>
                      <a:r>
                        <a:rPr lang="en-US" sz="1400" b="1" dirty="0"/>
                        <a:t>Nitrogen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algn="ctr">
                        <a:spcAft>
                          <a:spcPts val="200"/>
                        </a:spcAft>
                      </a:pPr>
                      <a:r>
                        <a:rPr lang="en-US" sz="1200" dirty="0"/>
                        <a:t>Tank Pressure: 206.84 kPa</a:t>
                      </a:r>
                    </a:p>
                    <a:p>
                      <a:pPr algn="ctr">
                        <a:spcAft>
                          <a:spcPts val="200"/>
                        </a:spcAft>
                      </a:pPr>
                      <a:r>
                        <a:rPr lang="en-US" sz="1200" b="1" dirty="0"/>
                        <a:t>Boil-off Heat Load: 47.9 W</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No external surface heaters</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Vent Mass Flow Rate: 0 kg/</a:t>
                      </a:r>
                      <a:r>
                        <a:rPr lang="en-US" sz="1200" dirty="0" err="1"/>
                        <a:t>hr</a:t>
                      </a:r>
                      <a:endParaRPr lang="en-US" sz="1200" dirty="0"/>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b="1" dirty="0"/>
                        <a:t>GN2 Mass Flow Rate: 2.25 kg/</a:t>
                      </a:r>
                      <a:r>
                        <a:rPr lang="en-US" sz="1200" b="1" dirty="0" err="1"/>
                        <a:t>hr</a:t>
                      </a:r>
                      <a:endParaRPr lang="en-US" sz="1200" b="1" dirty="0"/>
                    </a:p>
                    <a:p>
                      <a:pPr algn="ctr">
                        <a:spcAft>
                          <a:spcPts val="200"/>
                        </a:spcAft>
                      </a:pPr>
                      <a:r>
                        <a:rPr lang="en-US" sz="1200" b="1" dirty="0"/>
                        <a:t>Pressurization Rate: 38.13 kPa/</a:t>
                      </a:r>
                      <a:r>
                        <a:rPr lang="en-US" sz="1200" b="1" dirty="0" err="1"/>
                        <a:t>hr</a:t>
                      </a:r>
                      <a:r>
                        <a:rPr lang="en-US" sz="1200" b="1" dirty="0"/>
                        <a:t> </a:t>
                      </a:r>
                    </a:p>
                    <a:p>
                      <a:pPr algn="ctr">
                        <a:spcAft>
                          <a:spcPts val="200"/>
                        </a:spcAft>
                      </a:pPr>
                      <a:r>
                        <a:rPr lang="en-US" sz="1200" b="1" dirty="0"/>
                        <a:t>GN2 Heat Load: 26.65 W</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Tank Pressure: 234.42 kPa</a:t>
                      </a:r>
                    </a:p>
                    <a:p>
                      <a:pPr algn="ctr">
                        <a:spcAft>
                          <a:spcPts val="200"/>
                        </a:spcAft>
                      </a:pPr>
                      <a:r>
                        <a:rPr lang="en-US" sz="1200" dirty="0"/>
                        <a:t>Saturation Temp: 85.25 K</a:t>
                      </a:r>
                    </a:p>
                    <a:p>
                      <a:pPr algn="ctr">
                        <a:spcAft>
                          <a:spcPts val="200"/>
                        </a:spcAft>
                      </a:pPr>
                      <a:r>
                        <a:rPr lang="en-US" sz="1200" dirty="0" err="1"/>
                        <a:t>Cryofan</a:t>
                      </a:r>
                      <a:r>
                        <a:rPr lang="en-US" sz="1200" dirty="0"/>
                        <a:t> Speed: 25 </a:t>
                      </a:r>
                      <a:r>
                        <a:rPr lang="en-US" sz="1200" dirty="0" err="1"/>
                        <a:t>kRPM</a:t>
                      </a:r>
                      <a:endParaRPr lang="en-US" sz="1200" dirty="0"/>
                    </a:p>
                    <a:p>
                      <a:pPr algn="ctr">
                        <a:spcAft>
                          <a:spcPts val="200"/>
                        </a:spcAft>
                      </a:pPr>
                      <a:r>
                        <a:rPr lang="en-US" sz="1200" b="1" dirty="0"/>
                        <a:t>Neon Mass Flow Rate: 51.1 kg/</a:t>
                      </a:r>
                      <a:r>
                        <a:rPr lang="en-US" sz="1200" b="1" dirty="0" err="1"/>
                        <a:t>hr</a:t>
                      </a:r>
                      <a:endParaRPr lang="en-US" sz="1200" b="1" dirty="0"/>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b="1" dirty="0"/>
                        <a:t>Lift: 226.4 W</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b="1" dirty="0"/>
                        <a:t>Liquefaction Rate: 1.01 kg/</a:t>
                      </a:r>
                      <a:r>
                        <a:rPr lang="en-US" sz="1200" b="1" dirty="0" err="1"/>
                        <a:t>hr</a:t>
                      </a:r>
                      <a:endParaRPr lang="en-US" sz="1200" b="1" dirty="0"/>
                    </a:p>
                    <a:p>
                      <a:pPr algn="ctr">
                        <a:spcAft>
                          <a:spcPts val="200"/>
                        </a:spcAft>
                      </a:pPr>
                      <a:r>
                        <a:rPr lang="en-US" sz="1200" dirty="0" err="1"/>
                        <a:t>Cryofan</a:t>
                      </a:r>
                      <a:r>
                        <a:rPr lang="en-US" sz="1200" dirty="0"/>
                        <a:t> Speed: 25 </a:t>
                      </a:r>
                      <a:r>
                        <a:rPr lang="en-US" sz="1200" dirty="0" err="1"/>
                        <a:t>kRPM</a:t>
                      </a:r>
                      <a:endParaRPr lang="en-US" sz="1200" dirty="0"/>
                    </a:p>
                    <a:p>
                      <a:pPr algn="ctr">
                        <a:spcAft>
                          <a:spcPts val="200"/>
                        </a:spcAft>
                      </a:pPr>
                      <a:r>
                        <a:rPr lang="en-US" sz="1200" dirty="0"/>
                        <a:t>Neon Mass Flow Rate: 51.1 kg/</a:t>
                      </a:r>
                      <a:r>
                        <a:rPr lang="en-US" sz="1200" dirty="0" err="1"/>
                        <a:t>hr</a:t>
                      </a:r>
                      <a:endParaRPr lang="en-US" sz="1200" dirty="0"/>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No external surface heaters</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extLst>
                  <a:ext uri="{0D108BD9-81ED-4DB2-BD59-A6C34878D82A}">
                    <a16:rowId xmlns:a16="http://schemas.microsoft.com/office/drawing/2014/main" val="3536956503"/>
                  </a:ext>
                </a:extLst>
              </a:tr>
              <a:tr h="1115832">
                <a:tc>
                  <a:txBody>
                    <a:bodyPr/>
                    <a:lstStyle/>
                    <a:p>
                      <a:pPr algn="ctr"/>
                      <a:r>
                        <a:rPr lang="en-US" sz="1400" b="1" dirty="0"/>
                        <a:t>Oxygen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Tank Pressure: 206.84 kPa</a:t>
                      </a:r>
                    </a:p>
                    <a:p>
                      <a:pPr algn="ctr">
                        <a:spcAft>
                          <a:spcPts val="200"/>
                        </a:spcAft>
                      </a:pPr>
                      <a:r>
                        <a:rPr lang="en-US" sz="1200" b="1" dirty="0"/>
                        <a:t>Boil-off Heat Load: 36.5 W</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No external surface heaters</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Vent Mass Flow Rate: 0 kg/</a:t>
                      </a:r>
                      <a:r>
                        <a:rPr lang="en-US" sz="1200" dirty="0" err="1"/>
                        <a:t>hr</a:t>
                      </a:r>
                      <a:endParaRPr lang="en-US" sz="1200" dirty="0"/>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b="1" dirty="0"/>
                        <a:t>GOX Mass Flow Rate: 1.24 kg/</a:t>
                      </a:r>
                      <a:r>
                        <a:rPr lang="en-US" sz="1200" b="1" dirty="0" err="1"/>
                        <a:t>hr</a:t>
                      </a:r>
                      <a:endParaRPr lang="en-US" sz="1200" b="1" dirty="0"/>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b="1" dirty="0"/>
                        <a:t>Pressurization Rate: 21.10 kPa/</a:t>
                      </a:r>
                      <a:r>
                        <a:rPr lang="en-US" sz="1200" b="1" dirty="0" err="1"/>
                        <a:t>hr</a:t>
                      </a:r>
                      <a:endParaRPr lang="en-US" sz="1200" b="1" dirty="0"/>
                    </a:p>
                    <a:p>
                      <a:pPr algn="ctr">
                        <a:spcAft>
                          <a:spcPts val="200"/>
                        </a:spcAft>
                      </a:pPr>
                      <a:r>
                        <a:rPr lang="en-US" sz="1200" b="1" dirty="0"/>
                        <a:t>GOX Heat Load: 13.33 W</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algn="ctr">
                        <a:spcAft>
                          <a:spcPts val="200"/>
                        </a:spcAft>
                      </a:pPr>
                      <a:r>
                        <a:rPr lang="en-US" sz="1200" dirty="0"/>
                        <a:t>Tank Pressure: 206.85 kPa</a:t>
                      </a:r>
                    </a:p>
                    <a:p>
                      <a:pPr algn="ctr">
                        <a:spcAft>
                          <a:spcPts val="200"/>
                        </a:spcAft>
                      </a:pPr>
                      <a:r>
                        <a:rPr lang="en-US" sz="1200" dirty="0"/>
                        <a:t>Saturation Temp: 97.61 K</a:t>
                      </a:r>
                    </a:p>
                    <a:p>
                      <a:pPr algn="ctr">
                        <a:spcAft>
                          <a:spcPts val="200"/>
                        </a:spcAft>
                      </a:pPr>
                      <a:r>
                        <a:rPr lang="en-US" sz="1200" dirty="0" err="1"/>
                        <a:t>Cryofan</a:t>
                      </a:r>
                      <a:r>
                        <a:rPr lang="en-US" sz="1200" dirty="0"/>
                        <a:t> Speed: 20 </a:t>
                      </a:r>
                      <a:r>
                        <a:rPr lang="en-US" sz="1200" dirty="0" err="1"/>
                        <a:t>kRPM</a:t>
                      </a:r>
                      <a:endParaRPr lang="en-US" sz="1200" dirty="0"/>
                    </a:p>
                    <a:p>
                      <a:pPr algn="ctr">
                        <a:spcAft>
                          <a:spcPts val="200"/>
                        </a:spcAft>
                      </a:pPr>
                      <a:r>
                        <a:rPr lang="en-US" sz="1200" b="1" dirty="0"/>
                        <a:t>Neon Mass Flow Rate: 31.41 kg/</a:t>
                      </a:r>
                      <a:r>
                        <a:rPr lang="en-US" sz="1200" b="1" dirty="0" err="1"/>
                        <a:t>hr</a:t>
                      </a:r>
                      <a:endParaRPr lang="en-US" sz="1200" b="1" dirty="0"/>
                    </a:p>
                    <a:p>
                      <a:pPr algn="ctr">
                        <a:spcAft>
                          <a:spcPts val="200"/>
                        </a:spcAft>
                      </a:pPr>
                      <a:endParaRPr lang="en-US" sz="1200" dirty="0"/>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b="1" dirty="0"/>
                        <a:t>Lift: 216.52</a:t>
                      </a:r>
                    </a:p>
                    <a:p>
                      <a:pPr algn="ctr">
                        <a:spcAft>
                          <a:spcPts val="200"/>
                        </a:spcAft>
                      </a:pPr>
                      <a:r>
                        <a:rPr lang="en-US" sz="1200" b="1" dirty="0"/>
                        <a:t>Liquefaction Rate: 1.07 kg/</a:t>
                      </a:r>
                      <a:r>
                        <a:rPr lang="en-US" sz="1200" b="1" dirty="0" err="1"/>
                        <a:t>hr</a:t>
                      </a:r>
                      <a:endParaRPr lang="en-US" sz="1200" b="1" dirty="0"/>
                    </a:p>
                    <a:p>
                      <a:pPr algn="ctr">
                        <a:spcAft>
                          <a:spcPts val="200"/>
                        </a:spcAft>
                      </a:pPr>
                      <a:r>
                        <a:rPr lang="en-US" sz="1200" dirty="0" err="1"/>
                        <a:t>Cryofan</a:t>
                      </a:r>
                      <a:r>
                        <a:rPr lang="en-US" sz="1200" dirty="0"/>
                        <a:t> Speed: 20 </a:t>
                      </a:r>
                      <a:r>
                        <a:rPr lang="en-US" sz="1200" dirty="0" err="1"/>
                        <a:t>kRPM</a:t>
                      </a:r>
                      <a:endParaRPr lang="en-US" sz="1200" dirty="0"/>
                    </a:p>
                    <a:p>
                      <a:pPr algn="ctr">
                        <a:spcAft>
                          <a:spcPts val="200"/>
                        </a:spcAft>
                      </a:pPr>
                      <a:r>
                        <a:rPr lang="en-US" sz="1200" dirty="0"/>
                        <a:t>Neon Mass Flow Rate: 31.41 kg/</a:t>
                      </a:r>
                      <a:r>
                        <a:rPr lang="en-US" sz="1200" dirty="0" err="1"/>
                        <a:t>hr</a:t>
                      </a:r>
                      <a:endParaRPr lang="en-US" sz="1200" dirty="0"/>
                    </a:p>
                    <a:p>
                      <a:pPr algn="ctr">
                        <a:spcAft>
                          <a:spcPts val="200"/>
                        </a:spcAft>
                      </a:pPr>
                      <a:r>
                        <a:rPr lang="en-US" sz="1200" dirty="0"/>
                        <a:t>Heaters: Tank: 20 W | Neon Loop: 27 W</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18099983"/>
                  </a:ext>
                </a:extLst>
              </a:tr>
              <a:tr h="873232">
                <a:tc>
                  <a:txBody>
                    <a:bodyPr/>
                    <a:lstStyle/>
                    <a:p>
                      <a:pPr algn="ctr"/>
                      <a:r>
                        <a:rPr lang="en-US" sz="1400" b="1" dirty="0"/>
                        <a:t>Comparison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tx1">
                        <a:lumMod val="20000"/>
                        <a:lumOff val="80000"/>
                      </a:schemeClr>
                    </a:solidFill>
                  </a:tcPr>
                </a:tc>
                <a:tc>
                  <a:txBody>
                    <a:bodyPr/>
                    <a:lstStyle/>
                    <a:p>
                      <a:pPr algn="ctr">
                        <a:spcAft>
                          <a:spcPts val="200"/>
                        </a:spcAft>
                      </a:pPr>
                      <a:r>
                        <a:rPr lang="en-US" sz="1200" u="sng" dirty="0"/>
                        <a:t>Boil-off Heat Load Variance</a:t>
                      </a:r>
                      <a:endParaRPr lang="en-US" sz="1200" b="1" u="sng" dirty="0"/>
                    </a:p>
                    <a:p>
                      <a:pPr algn="ctr">
                        <a:spcAft>
                          <a:spcPts val="200"/>
                        </a:spcAft>
                      </a:pPr>
                      <a:r>
                        <a:rPr lang="en-US" sz="1200" b="0" u="none" dirty="0"/>
                        <a:t>~24%</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tx1">
                        <a:lumMod val="20000"/>
                        <a:lumOff val="80000"/>
                      </a:schemeClr>
                    </a:solidFill>
                  </a:tcPr>
                </a:tc>
                <a:tc>
                  <a:txBody>
                    <a:bodyPr/>
                    <a:lstStyle/>
                    <a:p>
                      <a:pPr algn="ctr">
                        <a:spcAft>
                          <a:spcPts val="200"/>
                        </a:spcAft>
                      </a:pPr>
                      <a:r>
                        <a:rPr lang="en-US" sz="1200" u="none" dirty="0"/>
                        <a:t>GN2 mass flow was roughly double that of the GOX</a:t>
                      </a:r>
                    </a:p>
                    <a:p>
                      <a:pPr algn="ctr">
                        <a:spcAft>
                          <a:spcPts val="200"/>
                        </a:spcAft>
                      </a:pPr>
                      <a:endParaRPr lang="en-US" sz="400" u="sng" dirty="0"/>
                    </a:p>
                    <a:p>
                      <a:pPr algn="ctr">
                        <a:spcAft>
                          <a:spcPts val="200"/>
                        </a:spcAft>
                      </a:pPr>
                      <a:r>
                        <a:rPr lang="en-US" sz="1200" u="sng" dirty="0"/>
                        <a:t>Gas Flow Heat Load Variance</a:t>
                      </a:r>
                      <a:endParaRPr lang="en-US" sz="1200" b="1" u="sng" dirty="0"/>
                    </a:p>
                    <a:p>
                      <a:pPr algn="ctr">
                        <a:spcAft>
                          <a:spcPts val="200"/>
                        </a:spcAft>
                      </a:pPr>
                      <a:r>
                        <a:rPr lang="en-US" sz="1200" b="0" u="none" dirty="0"/>
                        <a:t>~50%</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tx1">
                        <a:lumMod val="20000"/>
                        <a:lumOff val="80000"/>
                      </a:schemeClr>
                    </a:solidFill>
                  </a:tcPr>
                </a:tc>
                <a:tc>
                  <a:txBody>
                    <a:bodyPr/>
                    <a:lstStyle/>
                    <a:p>
                      <a:pPr algn="ctr">
                        <a:spcAft>
                          <a:spcPts val="200"/>
                        </a:spcAft>
                      </a:pPr>
                      <a:r>
                        <a:rPr lang="en-US" sz="1200" dirty="0"/>
                        <a:t>Higher neon mass flow rate with increased fan speed</a:t>
                      </a:r>
                    </a:p>
                    <a:p>
                      <a:pPr algn="ctr">
                        <a:spcAft>
                          <a:spcPts val="200"/>
                        </a:spcAft>
                      </a:pPr>
                      <a:endParaRPr lang="en-US" sz="400" dirty="0"/>
                    </a:p>
                    <a:p>
                      <a:pPr algn="ctr">
                        <a:spcAft>
                          <a:spcPts val="200"/>
                        </a:spcAft>
                      </a:pPr>
                      <a:r>
                        <a:rPr lang="en-US" sz="1200" dirty="0"/>
                        <a:t>Reduced stratification with active cooling</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tx1">
                        <a:lumMod val="20000"/>
                        <a:lumOff val="80000"/>
                      </a:schemeClr>
                    </a:solidFill>
                  </a:tcPr>
                </a:tc>
                <a:tc>
                  <a:txBody>
                    <a:bodyPr/>
                    <a:lstStyle/>
                    <a:p>
                      <a:pPr algn="ctr">
                        <a:spcAft>
                          <a:spcPts val="200"/>
                        </a:spcAft>
                      </a:pPr>
                      <a:r>
                        <a:rPr lang="en-US" sz="1200" dirty="0"/>
                        <a:t>Addition of external surfaces heaters smoothed the tank pressure control with respect to gas input</a:t>
                      </a:r>
                    </a:p>
                    <a:p>
                      <a:pPr algn="ctr">
                        <a:spcAft>
                          <a:spcPts val="200"/>
                        </a:spcAft>
                      </a:pPr>
                      <a:endParaRPr lang="en-US" sz="400" dirty="0"/>
                    </a:p>
                    <a:p>
                      <a:pPr algn="ctr">
                        <a:spcAft>
                          <a:spcPts val="200"/>
                        </a:spcAft>
                      </a:pPr>
                      <a:r>
                        <a:rPr lang="en-US" sz="1200" u="sng" dirty="0"/>
                        <a:t>Lift Variance</a:t>
                      </a:r>
                    </a:p>
                    <a:p>
                      <a:pPr algn="ctr">
                        <a:spcAft>
                          <a:spcPts val="200"/>
                        </a:spcAft>
                      </a:pPr>
                      <a:r>
                        <a:rPr lang="en-US" sz="1200" u="none" dirty="0"/>
                        <a:t>~5%</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460730684"/>
                  </a:ext>
                </a:extLst>
              </a:tr>
            </a:tbl>
          </a:graphicData>
        </a:graphic>
      </p:graphicFrame>
      <p:sp>
        <p:nvSpPr>
          <p:cNvPr id="6" name="TextBox 5">
            <a:extLst>
              <a:ext uri="{FF2B5EF4-FFF2-40B4-BE49-F238E27FC236}">
                <a16:creationId xmlns:a16="http://schemas.microsoft.com/office/drawing/2014/main" id="{18E95CE4-2A69-6C02-85A6-199BDE280F54}"/>
              </a:ext>
            </a:extLst>
          </p:cNvPr>
          <p:cNvSpPr txBox="1"/>
          <p:nvPr/>
        </p:nvSpPr>
        <p:spPr>
          <a:xfrm>
            <a:off x="3377692" y="5559623"/>
            <a:ext cx="5436614" cy="307777"/>
          </a:xfrm>
          <a:prstGeom prst="rect">
            <a:avLst/>
          </a:prstGeom>
          <a:noFill/>
          <a:ln w="19050">
            <a:solidFill>
              <a:schemeClr val="tx1"/>
            </a:solidFill>
          </a:ln>
        </p:spPr>
        <p:txBody>
          <a:bodyPr wrap="square" rtlCol="0">
            <a:spAutoFit/>
          </a:bodyPr>
          <a:lstStyle/>
          <a:p>
            <a:r>
              <a:rPr lang="en-US" sz="1400" dirty="0"/>
              <a:t>* All measurements are averaged over their respective test periods</a:t>
            </a:r>
          </a:p>
        </p:txBody>
      </p:sp>
    </p:spTree>
    <p:extLst>
      <p:ext uri="{BB962C8B-B14F-4D97-AF65-F5344CB8AC3E}">
        <p14:creationId xmlns:p14="http://schemas.microsoft.com/office/powerpoint/2010/main" val="1624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38B9F1-14DF-3460-6E9E-4BB00099C3CD}"/>
              </a:ext>
            </a:extLst>
          </p:cNvPr>
          <p:cNvSpPr txBox="1"/>
          <p:nvPr/>
        </p:nvSpPr>
        <p:spPr>
          <a:xfrm>
            <a:off x="914400" y="4429042"/>
            <a:ext cx="10127974" cy="1524491"/>
          </a:xfrm>
          <a:prstGeom prst="rect">
            <a:avLst/>
          </a:prstGeom>
          <a:noFill/>
          <a:ln w="38100">
            <a:solidFill>
              <a:schemeClr val="tx1"/>
            </a:solidFill>
          </a:ln>
        </p:spPr>
        <p:txBody>
          <a:bodyPr wrap="square" rtlCol="0">
            <a:spAutoFit/>
          </a:bodyPr>
          <a:lstStyle/>
          <a:p>
            <a:pPr algn="ctr"/>
            <a:endParaRPr lang="en-US" sz="1400" dirty="0"/>
          </a:p>
        </p:txBody>
      </p:sp>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pPr algn="l"/>
            <a:r>
              <a:rPr lang="en-US" dirty="0"/>
              <a:t>Takeaways/Conclusions:</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12</a:t>
            </a:fld>
            <a:endParaRPr lang="en-US" altLang="en-US" sz="1000" dirty="0">
              <a:solidFill>
                <a:srgbClr val="003296"/>
              </a:solidFill>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19B089AD-EC63-4A09-9AB0-3DE8CEC67C08}"/>
              </a:ext>
            </a:extLst>
          </p:cNvPr>
          <p:cNvCxnSpPr/>
          <p:nvPr/>
        </p:nvCxnSpPr>
        <p:spPr bwMode="auto">
          <a:xfrm>
            <a:off x="0" y="990600"/>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Content Placeholder 2">
            <a:extLst>
              <a:ext uri="{FF2B5EF4-FFF2-40B4-BE49-F238E27FC236}">
                <a16:creationId xmlns:a16="http://schemas.microsoft.com/office/drawing/2014/main" id="{1F057FE1-D91E-468A-AFEA-0F7814F8EB3F}"/>
              </a:ext>
            </a:extLst>
          </p:cNvPr>
          <p:cNvSpPr>
            <a:spLocks noGrp="1"/>
          </p:cNvSpPr>
          <p:nvPr>
            <p:ph idx="1"/>
          </p:nvPr>
        </p:nvSpPr>
        <p:spPr>
          <a:xfrm>
            <a:off x="914400" y="998219"/>
            <a:ext cx="10363200" cy="5143500"/>
          </a:xfrm>
        </p:spPr>
        <p:txBody>
          <a:bodyPr/>
          <a:lstStyle/>
          <a:p>
            <a:pPr>
              <a:lnSpc>
                <a:spcPct val="150000"/>
              </a:lnSpc>
              <a:spcBef>
                <a:spcPts val="0"/>
              </a:spcBef>
              <a:spcAft>
                <a:spcPts val="200"/>
              </a:spcAft>
            </a:pPr>
            <a:r>
              <a:rPr lang="en-US" sz="1400" dirty="0"/>
              <a:t>The </a:t>
            </a:r>
            <a:r>
              <a:rPr lang="en-US" sz="1400" dirty="0" err="1"/>
              <a:t>CryoFILL</a:t>
            </a:r>
            <a:r>
              <a:rPr lang="en-US" sz="1400" dirty="0"/>
              <a:t> nitrogen check out tests guided the test operations with oxygen</a:t>
            </a:r>
          </a:p>
          <a:p>
            <a:pPr>
              <a:lnSpc>
                <a:spcPct val="150000"/>
              </a:lnSpc>
              <a:spcBef>
                <a:spcPts val="0"/>
              </a:spcBef>
              <a:spcAft>
                <a:spcPts val="200"/>
              </a:spcAft>
            </a:pPr>
            <a:r>
              <a:rPr lang="en-US" sz="1400" dirty="0"/>
              <a:t>Future liquefaction testing with the </a:t>
            </a:r>
            <a:r>
              <a:rPr lang="en-US" sz="1400" dirty="0" err="1"/>
              <a:t>CryoFILL</a:t>
            </a:r>
            <a:r>
              <a:rPr lang="en-US" sz="1400" dirty="0"/>
              <a:t> Prototype hardware can tailor the nitrogen check out tests and oxygen tests for a more direct comparison with respect to test conditions.</a:t>
            </a:r>
          </a:p>
          <a:p>
            <a:pPr>
              <a:lnSpc>
                <a:spcPct val="150000"/>
              </a:lnSpc>
              <a:spcBef>
                <a:spcPts val="0"/>
              </a:spcBef>
              <a:spcAft>
                <a:spcPts val="200"/>
              </a:spcAft>
            </a:pPr>
            <a:endParaRPr lang="en-US" sz="1400" dirty="0"/>
          </a:p>
          <a:p>
            <a:pPr>
              <a:lnSpc>
                <a:spcPct val="150000"/>
              </a:lnSpc>
              <a:spcBef>
                <a:spcPts val="0"/>
              </a:spcBef>
              <a:spcAft>
                <a:spcPts val="200"/>
              </a:spcAft>
            </a:pPr>
            <a:r>
              <a:rPr lang="en-US" sz="1400" dirty="0"/>
              <a:t>Nitrogen and oxygen boil-off rates were within 5% of one another for similar test conditions. This resulted in a 24% variance in the associated boil off heat load which is tied to the similarity in fluid properties.</a:t>
            </a:r>
          </a:p>
          <a:p>
            <a:pPr>
              <a:lnSpc>
                <a:spcPct val="150000"/>
              </a:lnSpc>
              <a:spcBef>
                <a:spcPts val="0"/>
              </a:spcBef>
              <a:spcAft>
                <a:spcPts val="200"/>
              </a:spcAft>
            </a:pPr>
            <a:r>
              <a:rPr lang="en-US" sz="1400" dirty="0"/>
              <a:t>The mass flow of GN2 was double that of the GOX introduced during the autogenous pressurization tests. The heat load imposed by the gaseous flow matched the variation of mass flow while accounting for thermal effects indicates a lower GN2 mass flow autogenous pressurization test could be representative of what was observed with the original GOX test.</a:t>
            </a:r>
          </a:p>
          <a:p>
            <a:pPr>
              <a:lnSpc>
                <a:spcPct val="150000"/>
              </a:lnSpc>
              <a:spcBef>
                <a:spcPts val="0"/>
              </a:spcBef>
              <a:spcAft>
                <a:spcPts val="200"/>
              </a:spcAft>
            </a:pPr>
            <a:endParaRPr lang="en-US" sz="1600" dirty="0"/>
          </a:p>
          <a:p>
            <a:pPr>
              <a:lnSpc>
                <a:spcPct val="150000"/>
              </a:lnSpc>
              <a:spcBef>
                <a:spcPts val="0"/>
              </a:spcBef>
              <a:spcAft>
                <a:spcPts val="200"/>
              </a:spcAft>
            </a:pPr>
            <a:r>
              <a:rPr lang="en-US" sz="1600" dirty="0"/>
              <a:t>Based on the similarities observed in the nitrogen and oxygen boil-off and autogenous pressurization tests, nitrogen could be considered as a surrogate fluid when developing cryogenic tests with oxygen.</a:t>
            </a:r>
          </a:p>
          <a:p>
            <a:pPr lvl="1">
              <a:lnSpc>
                <a:spcPct val="150000"/>
              </a:lnSpc>
              <a:spcBef>
                <a:spcPts val="0"/>
              </a:spcBef>
              <a:spcAft>
                <a:spcPts val="200"/>
              </a:spcAft>
            </a:pPr>
            <a:r>
              <a:rPr lang="en-US" sz="1200" dirty="0"/>
              <a:t>Nitrogen is inert on its own and could reduce potential project risk related to oxygen safety hazards</a:t>
            </a:r>
          </a:p>
          <a:p>
            <a:pPr lvl="1">
              <a:lnSpc>
                <a:spcPct val="150000"/>
              </a:lnSpc>
              <a:spcBef>
                <a:spcPts val="0"/>
              </a:spcBef>
              <a:spcAft>
                <a:spcPts val="200"/>
              </a:spcAft>
            </a:pPr>
            <a:r>
              <a:rPr lang="en-US" sz="1200" dirty="0"/>
              <a:t>Nitrogen should be considered for benchtop or </a:t>
            </a:r>
            <a:r>
              <a:rPr lang="en-US" sz="1200" dirty="0" err="1"/>
              <a:t>brassboard</a:t>
            </a:r>
            <a:r>
              <a:rPr lang="en-US" sz="1200" dirty="0"/>
              <a:t> testing [2] </a:t>
            </a:r>
          </a:p>
        </p:txBody>
      </p:sp>
    </p:spTree>
    <p:extLst>
      <p:ext uri="{BB962C8B-B14F-4D97-AF65-F5344CB8AC3E}">
        <p14:creationId xmlns:p14="http://schemas.microsoft.com/office/powerpoint/2010/main" val="415499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267617-0B89-49ED-8C9D-92942AAC94B2}"/>
              </a:ext>
            </a:extLst>
          </p:cNvPr>
          <p:cNvSpPr>
            <a:spLocks noGrp="1"/>
          </p:cNvSpPr>
          <p:nvPr>
            <p:ph type="title"/>
          </p:nvPr>
        </p:nvSpPr>
        <p:spPr>
          <a:xfrm>
            <a:off x="838200" y="1014414"/>
            <a:ext cx="10515600" cy="2852737"/>
          </a:xfrm>
        </p:spPr>
        <p:txBody>
          <a:bodyPr/>
          <a:lstStyle/>
          <a:p>
            <a:r>
              <a:rPr lang="en-US" sz="4800" dirty="0"/>
              <a:t>Thank you for your time!</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13</a:t>
            </a:fld>
            <a:endParaRPr lang="en-US" altLang="en-US" sz="1000" dirty="0">
              <a:solidFill>
                <a:srgbClr val="003296"/>
              </a:solidFill>
              <a:latin typeface="Times New Roman" panose="02020603050405020304" pitchFamily="18" charset="0"/>
            </a:endParaRPr>
          </a:p>
        </p:txBody>
      </p:sp>
    </p:spTree>
    <p:extLst>
      <p:ext uri="{BB962C8B-B14F-4D97-AF65-F5344CB8AC3E}">
        <p14:creationId xmlns:p14="http://schemas.microsoft.com/office/powerpoint/2010/main" val="412804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267617-0B89-49ED-8C9D-92942AAC94B2}"/>
              </a:ext>
            </a:extLst>
          </p:cNvPr>
          <p:cNvSpPr>
            <a:spLocks noGrp="1"/>
          </p:cNvSpPr>
          <p:nvPr>
            <p:ph type="title"/>
          </p:nvPr>
        </p:nvSpPr>
        <p:spPr/>
        <p:txBody>
          <a:bodyPr/>
          <a:lstStyle/>
          <a:p>
            <a:pPr algn="l"/>
            <a:r>
              <a:rPr lang="en-US" dirty="0"/>
              <a:t>References</a:t>
            </a:r>
          </a:p>
        </p:txBody>
      </p:sp>
      <p:sp>
        <p:nvSpPr>
          <p:cNvPr id="2" name="Content Placeholder 1">
            <a:extLst>
              <a:ext uri="{FF2B5EF4-FFF2-40B4-BE49-F238E27FC236}">
                <a16:creationId xmlns:a16="http://schemas.microsoft.com/office/drawing/2014/main" id="{AB88000C-DFE8-44F8-85D9-A95123AF8A71}"/>
              </a:ext>
            </a:extLst>
          </p:cNvPr>
          <p:cNvSpPr>
            <a:spLocks noGrp="1"/>
          </p:cNvSpPr>
          <p:nvPr>
            <p:ph idx="1"/>
          </p:nvPr>
        </p:nvSpPr>
        <p:spPr/>
        <p:txBody>
          <a:bodyPr/>
          <a:lstStyle/>
          <a:p>
            <a:pPr marL="457200" indent="-457200">
              <a:buFont typeface="+mj-lt"/>
              <a:buAutoNum type="arabicPeriod"/>
            </a:pPr>
            <a:r>
              <a:rPr lang="en-GB" sz="1600" dirty="0"/>
              <a:t>Johnson WJ, Hauser DM, Plachta DW, Wang XYJ, Banker BF, Desai PS, Stephens JR and </a:t>
            </a:r>
            <a:r>
              <a:rPr lang="en-GB" sz="1600" dirty="0" err="1"/>
              <a:t>Swanger</a:t>
            </a:r>
            <a:r>
              <a:rPr lang="en-GB" sz="1600" dirty="0"/>
              <a:t> AM 2018 Comparison of oxygen liquefaction methods for use on the Martian surface </a:t>
            </a:r>
            <a:r>
              <a:rPr lang="en-GB" sz="1600" i="1" dirty="0"/>
              <a:t>Cryogenics</a:t>
            </a:r>
            <a:r>
              <a:rPr lang="en-GB" sz="1600" b="1" i="1" dirty="0"/>
              <a:t> </a:t>
            </a:r>
            <a:r>
              <a:rPr lang="en-GB" sz="1600" b="1" dirty="0"/>
              <a:t>90</a:t>
            </a:r>
            <a:r>
              <a:rPr lang="en-GB" sz="1600" dirty="0"/>
              <a:t> p 60-61</a:t>
            </a:r>
            <a:endParaRPr lang="en-US" sz="1600" dirty="0"/>
          </a:p>
          <a:p>
            <a:pPr marL="457200" indent="-457200">
              <a:buFont typeface="+mj-lt"/>
              <a:buAutoNum type="arabicPeriod"/>
            </a:pPr>
            <a:r>
              <a:rPr lang="en-GB" sz="1600" dirty="0"/>
              <a:t>Valenzuela JG 2021 Cryogenic in-situ liquefaction for landers “</a:t>
            </a:r>
            <a:r>
              <a:rPr lang="en-GB" sz="1600" dirty="0" err="1"/>
              <a:t>brassboard</a:t>
            </a:r>
            <a:r>
              <a:rPr lang="en-GB" sz="1600" dirty="0"/>
              <a:t>” liquefaction testing series </a:t>
            </a:r>
            <a:r>
              <a:rPr lang="en-GB" sz="1600" i="1" dirty="0"/>
              <a:t>NASA/TM-20210010564 http://ntrs.nasa.gov </a:t>
            </a:r>
          </a:p>
          <a:p>
            <a:pPr marL="457200" indent="-457200">
              <a:buFont typeface="+mj-lt"/>
              <a:buAutoNum type="arabicPeriod"/>
            </a:pPr>
            <a:r>
              <a:rPr lang="en-GB" sz="1600" b="0" i="0" u="none" strike="noStrike" dirty="0" err="1">
                <a:solidFill>
                  <a:srgbClr val="003296"/>
                </a:solidFill>
                <a:effectLst/>
                <a:latin typeface="+mj-lt"/>
              </a:rPr>
              <a:t>Polsgrove</a:t>
            </a:r>
            <a:r>
              <a:rPr lang="en-GB" sz="1600" b="0" i="0" u="none" strike="noStrike" dirty="0">
                <a:solidFill>
                  <a:srgbClr val="003296"/>
                </a:solidFill>
                <a:effectLst/>
                <a:latin typeface="+mj-lt"/>
              </a:rPr>
              <a:t> T, Thomas H D, Stephens W and Rucker M A, "Mars Ascent Vehicle Design for Human Exploration," in AIAA-2015-4416, 2015.</a:t>
            </a:r>
            <a:endParaRPr lang="en-GB" sz="1600" i="1" dirty="0">
              <a:solidFill>
                <a:srgbClr val="003296"/>
              </a:solidFill>
              <a:latin typeface="+mj-lt"/>
            </a:endParaRPr>
          </a:p>
          <a:p>
            <a:pPr marL="457200" indent="-457200">
              <a:buFont typeface="+mj-lt"/>
              <a:buAutoNum type="arabicPeriod"/>
            </a:pPr>
            <a:endParaRPr lang="en-GB" sz="1600" dirty="0"/>
          </a:p>
          <a:p>
            <a:pPr marL="457200" indent="-457200">
              <a:buFont typeface="+mj-lt"/>
              <a:buAutoNum type="arabicPeriod"/>
            </a:pPr>
            <a:endParaRPr lang="en-US" sz="1600"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14</a:t>
            </a:fld>
            <a:endParaRPr lang="en-US" altLang="en-US" sz="1000" dirty="0">
              <a:solidFill>
                <a:srgbClr val="003296"/>
              </a:solidFill>
              <a:latin typeface="Times New Roman" panose="02020603050405020304" pitchFamily="18" charset="0"/>
            </a:endParaRPr>
          </a:p>
        </p:txBody>
      </p:sp>
    </p:spTree>
    <p:extLst>
      <p:ext uri="{BB962C8B-B14F-4D97-AF65-F5344CB8AC3E}">
        <p14:creationId xmlns:p14="http://schemas.microsoft.com/office/powerpoint/2010/main" val="68947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pPr algn="l"/>
            <a:r>
              <a:rPr lang="en-US" dirty="0"/>
              <a:t>Introduction</a:t>
            </a:r>
          </a:p>
        </p:txBody>
      </p:sp>
      <p:sp>
        <p:nvSpPr>
          <p:cNvPr id="3" name="Content Placeholder 2">
            <a:extLst>
              <a:ext uri="{FF2B5EF4-FFF2-40B4-BE49-F238E27FC236}">
                <a16:creationId xmlns:a16="http://schemas.microsoft.com/office/drawing/2014/main" id="{4F85C310-BB0D-401F-A80F-09F653B94E04}"/>
              </a:ext>
            </a:extLst>
          </p:cNvPr>
          <p:cNvSpPr>
            <a:spLocks noGrp="1"/>
          </p:cNvSpPr>
          <p:nvPr>
            <p:ph idx="1"/>
          </p:nvPr>
        </p:nvSpPr>
        <p:spPr>
          <a:xfrm>
            <a:off x="914400" y="990600"/>
            <a:ext cx="10363200" cy="5143500"/>
          </a:xfrm>
        </p:spPr>
        <p:txBody>
          <a:bodyPr/>
          <a:lstStyle/>
          <a:p>
            <a:pPr>
              <a:spcBef>
                <a:spcPts val="400"/>
              </a:spcBef>
              <a:spcAft>
                <a:spcPts val="400"/>
              </a:spcAft>
            </a:pPr>
            <a:r>
              <a:rPr lang="en-US" sz="2000" dirty="0"/>
              <a:t>A sustainable human presence on Lunar &amp; Martian surfaces heavily depends on the ability to utilize local resources from their respective environments.</a:t>
            </a:r>
          </a:p>
          <a:p>
            <a:pPr>
              <a:spcBef>
                <a:spcPts val="400"/>
              </a:spcBef>
              <a:spcAft>
                <a:spcPts val="400"/>
              </a:spcAft>
            </a:pPr>
            <a:r>
              <a:rPr lang="en-US" sz="2000" dirty="0"/>
              <a:t>In-situ Resource Utilization (ISRU) technologies are in development to harvest resources from ice pockets and local regolith.</a:t>
            </a:r>
          </a:p>
          <a:p>
            <a:pPr>
              <a:spcBef>
                <a:spcPts val="400"/>
              </a:spcBef>
              <a:spcAft>
                <a:spcPts val="400"/>
              </a:spcAft>
            </a:pPr>
            <a:r>
              <a:rPr lang="en-US" sz="2000" dirty="0"/>
              <a:t>Liquefying the locally processed commodities is the last step for propellant production.</a:t>
            </a:r>
          </a:p>
          <a:p>
            <a:pPr>
              <a:spcBef>
                <a:spcPts val="400"/>
              </a:spcBef>
              <a:spcAft>
                <a:spcPts val="400"/>
              </a:spcAft>
            </a:pPr>
            <a:r>
              <a:rPr lang="en-US" sz="2000" dirty="0"/>
              <a:t>A NASA trade suggests an oxygen liquefaction tank with an ISRU system can reduce Martian mission mass requirements by over 50% [1].</a:t>
            </a:r>
          </a:p>
          <a:p>
            <a:pPr>
              <a:spcBef>
                <a:spcPts val="400"/>
              </a:spcBef>
              <a:spcAft>
                <a:spcPts val="400"/>
              </a:spcAft>
            </a:pPr>
            <a:r>
              <a:rPr lang="en-US" sz="2000" dirty="0"/>
              <a:t>Nitrogen liquefaction was demonstrated at NASA Marshall Space Flight Center (MSFC) under </a:t>
            </a:r>
            <a:r>
              <a:rPr lang="en-US" sz="2000" dirty="0" err="1"/>
              <a:t>Brassboard</a:t>
            </a:r>
            <a:r>
              <a:rPr lang="en-US" sz="2000" dirty="0"/>
              <a:t> testing in 2019 [2].</a:t>
            </a:r>
          </a:p>
          <a:p>
            <a:pPr>
              <a:spcBef>
                <a:spcPts val="400"/>
              </a:spcBef>
              <a:spcAft>
                <a:spcPts val="400"/>
              </a:spcAft>
            </a:pPr>
            <a:r>
              <a:rPr lang="en-US" sz="2000" dirty="0"/>
              <a:t>The </a:t>
            </a:r>
            <a:r>
              <a:rPr lang="en-US" sz="2000" dirty="0" err="1"/>
              <a:t>Brassboard</a:t>
            </a:r>
            <a:r>
              <a:rPr lang="en-US" sz="2000" dirty="0"/>
              <a:t> nitrogen testing matured the </a:t>
            </a:r>
            <a:r>
              <a:rPr lang="en-US" sz="2000" dirty="0" err="1"/>
              <a:t>CryoFILL</a:t>
            </a:r>
            <a:r>
              <a:rPr lang="en-US" sz="2000" dirty="0"/>
              <a:t> test plan for oxygen.</a:t>
            </a:r>
          </a:p>
          <a:p>
            <a:pPr>
              <a:spcBef>
                <a:spcPts val="400"/>
              </a:spcBef>
              <a:spcAft>
                <a:spcPts val="400"/>
              </a:spcAft>
            </a:pPr>
            <a:r>
              <a:rPr lang="en-US" sz="2000" dirty="0"/>
              <a:t>Oxygen liquefaction was demonstrated at NASA Glenn Research Center (GRC) in 2022 through the Cryogenic Fluid In-situ Liquefaction for Landers (</a:t>
            </a:r>
            <a:r>
              <a:rPr lang="en-US" sz="2000" dirty="0" err="1"/>
              <a:t>CryoFILL</a:t>
            </a:r>
            <a:r>
              <a:rPr lang="en-US" sz="2000" dirty="0"/>
              <a:t>) project.</a:t>
            </a:r>
          </a:p>
          <a:p>
            <a:pPr>
              <a:spcBef>
                <a:spcPts val="400"/>
              </a:spcBef>
              <a:spcAft>
                <a:spcPts val="400"/>
              </a:spcAft>
            </a:pPr>
            <a:r>
              <a:rPr lang="en-US" sz="2000" dirty="0" err="1"/>
              <a:t>CryoFILL</a:t>
            </a:r>
            <a:r>
              <a:rPr lang="en-US" sz="2000" dirty="0"/>
              <a:t> is a NASA internal technology demonstration of liquefaction operations.</a:t>
            </a:r>
          </a:p>
          <a:p>
            <a:pPr>
              <a:spcBef>
                <a:spcPts val="400"/>
              </a:spcBef>
              <a:spcAft>
                <a:spcPts val="400"/>
              </a:spcAft>
            </a:pPr>
            <a:r>
              <a:rPr lang="en-US" sz="2000" dirty="0"/>
              <a:t>The </a:t>
            </a:r>
            <a:r>
              <a:rPr lang="en-US" sz="2000" dirty="0" err="1"/>
              <a:t>CryoFILL</a:t>
            </a:r>
            <a:r>
              <a:rPr lang="en-US" sz="2000" dirty="0"/>
              <a:t> hardware was tested with nitrogen before the oxygen.</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2</a:t>
            </a:fld>
            <a:endParaRPr lang="en-US" altLang="en-US" sz="1000" dirty="0">
              <a:solidFill>
                <a:srgbClr val="003296"/>
              </a:solidFill>
              <a:latin typeface="Times New Roman" panose="02020603050405020304" pitchFamily="18" charset="0"/>
            </a:endParaRPr>
          </a:p>
        </p:txBody>
      </p:sp>
      <p:cxnSp>
        <p:nvCxnSpPr>
          <p:cNvPr id="6" name="Straight Connector 5">
            <a:extLst>
              <a:ext uri="{FF2B5EF4-FFF2-40B4-BE49-F238E27FC236}">
                <a16:creationId xmlns:a16="http://schemas.microsoft.com/office/drawing/2014/main" id="{BCFD413A-B686-43A2-AAA9-E6CF4B73BD1A}"/>
              </a:ext>
            </a:extLst>
          </p:cNvPr>
          <p:cNvCxnSpPr/>
          <p:nvPr/>
        </p:nvCxnSpPr>
        <p:spPr bwMode="auto">
          <a:xfrm>
            <a:off x="0" y="901824"/>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8225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pPr algn="l"/>
            <a:r>
              <a:rPr lang="en-US" dirty="0"/>
              <a:t>Nitrogen and Oxygen Summary</a:t>
            </a:r>
          </a:p>
        </p:txBody>
      </p:sp>
      <p:sp>
        <p:nvSpPr>
          <p:cNvPr id="13" name="Content Placeholder 12">
            <a:extLst>
              <a:ext uri="{FF2B5EF4-FFF2-40B4-BE49-F238E27FC236}">
                <a16:creationId xmlns:a16="http://schemas.microsoft.com/office/drawing/2014/main" id="{2F0B0199-F3E9-BD1E-8D97-3026AE863201}"/>
              </a:ext>
            </a:extLst>
          </p:cNvPr>
          <p:cNvSpPr>
            <a:spLocks noGrp="1"/>
          </p:cNvSpPr>
          <p:nvPr>
            <p:ph sz="half" idx="1"/>
          </p:nvPr>
        </p:nvSpPr>
        <p:spPr>
          <a:xfrm>
            <a:off x="465667" y="1214021"/>
            <a:ext cx="5622925" cy="4724400"/>
          </a:xfrm>
        </p:spPr>
        <p:txBody>
          <a:bodyPr/>
          <a:lstStyle/>
          <a:p>
            <a:pPr marL="0" indent="0" algn="ctr">
              <a:buNone/>
            </a:pPr>
            <a:r>
              <a:rPr lang="en-US" b="1" u="sng" dirty="0"/>
              <a:t>Nitrogen</a:t>
            </a:r>
          </a:p>
          <a:p>
            <a:pPr marL="0" indent="0">
              <a:buNone/>
            </a:pPr>
            <a:r>
              <a:rPr lang="en-US" sz="1500" dirty="0"/>
              <a:t>	</a:t>
            </a:r>
          </a:p>
          <a:p>
            <a:r>
              <a:rPr lang="en-US" sz="1500" dirty="0"/>
              <a:t>Homonuclear Diatomic</a:t>
            </a:r>
          </a:p>
          <a:p>
            <a:r>
              <a:rPr lang="en-US" sz="1500" dirty="0"/>
              <a:t>N</a:t>
            </a:r>
            <a:r>
              <a:rPr lang="en-US" sz="1500" baseline="-25000" dirty="0"/>
              <a:t>2</a:t>
            </a:r>
            <a:r>
              <a:rPr lang="en-US" sz="1500" dirty="0"/>
              <a:t> Molecular Mass: 28 g/mol</a:t>
            </a:r>
          </a:p>
          <a:p>
            <a:r>
              <a:rPr lang="en-US" sz="1500" dirty="0"/>
              <a:t>Inert</a:t>
            </a:r>
          </a:p>
          <a:p>
            <a:r>
              <a:rPr lang="en-US" sz="1500" dirty="0"/>
              <a:t>Makes up ~78% of air</a:t>
            </a:r>
          </a:p>
          <a:p>
            <a:r>
              <a:rPr lang="en-US" sz="1500" dirty="0"/>
              <a:t>Normal Boiling Point (NBP): 77.36 K</a:t>
            </a:r>
          </a:p>
          <a:p>
            <a:r>
              <a:rPr lang="en-US" sz="1500" dirty="0"/>
              <a:t>Density at Stand Temperature &amp; Pressure (STP): 1.25 kg/m</a:t>
            </a:r>
            <a:r>
              <a:rPr lang="en-US" sz="1500" baseline="30000" dirty="0"/>
              <a:t>3</a:t>
            </a:r>
            <a:r>
              <a:rPr lang="en-US" sz="1500" dirty="0"/>
              <a:t> </a:t>
            </a:r>
          </a:p>
          <a:p>
            <a:r>
              <a:rPr lang="en-US" sz="1500" dirty="0"/>
              <a:t>Saturated liquid density at 1 atm: 806.08 kg/m</a:t>
            </a:r>
            <a:r>
              <a:rPr lang="en-US" sz="1500" baseline="30000" dirty="0"/>
              <a:t>3</a:t>
            </a:r>
            <a:r>
              <a:rPr lang="en-US" sz="1500" dirty="0"/>
              <a:t> </a:t>
            </a:r>
          </a:p>
          <a:p>
            <a:r>
              <a:rPr lang="en-US" sz="1500" dirty="0"/>
              <a:t>Gaseous Nitrogen: GN2</a:t>
            </a:r>
          </a:p>
          <a:p>
            <a:r>
              <a:rPr lang="en-US" sz="1500" dirty="0"/>
              <a:t>Liquid Nitrogen: LN2</a:t>
            </a:r>
          </a:p>
          <a:p>
            <a:pPr marL="0" indent="0">
              <a:buNone/>
            </a:pPr>
            <a:endParaRPr lang="en-US" sz="1500" dirty="0"/>
          </a:p>
        </p:txBody>
      </p:sp>
      <p:sp>
        <p:nvSpPr>
          <p:cNvPr id="14" name="Content Placeholder 13">
            <a:extLst>
              <a:ext uri="{FF2B5EF4-FFF2-40B4-BE49-F238E27FC236}">
                <a16:creationId xmlns:a16="http://schemas.microsoft.com/office/drawing/2014/main" id="{72531C24-6BDF-4CA4-E2EB-1782183A7C8D}"/>
              </a:ext>
            </a:extLst>
          </p:cNvPr>
          <p:cNvSpPr>
            <a:spLocks noGrp="1"/>
          </p:cNvSpPr>
          <p:nvPr>
            <p:ph sz="half" idx="2"/>
          </p:nvPr>
        </p:nvSpPr>
        <p:spPr>
          <a:xfrm>
            <a:off x="6103408" y="1218367"/>
            <a:ext cx="5622925" cy="4724400"/>
          </a:xfrm>
        </p:spPr>
        <p:txBody>
          <a:bodyPr/>
          <a:lstStyle/>
          <a:p>
            <a:pPr marL="0" indent="0" algn="ctr">
              <a:buNone/>
            </a:pPr>
            <a:r>
              <a:rPr lang="en-US" b="1" u="sng" dirty="0"/>
              <a:t>Oxygen</a:t>
            </a:r>
            <a:endParaRPr lang="en-US" sz="1500" b="1" u="sng" dirty="0"/>
          </a:p>
          <a:p>
            <a:pPr marL="0" indent="0" algn="ctr">
              <a:buNone/>
            </a:pPr>
            <a:endParaRPr lang="en-US" sz="1500" b="1" u="sng" dirty="0"/>
          </a:p>
          <a:p>
            <a:r>
              <a:rPr lang="en-US" sz="1500" dirty="0"/>
              <a:t>Homonuclear Diatomic</a:t>
            </a:r>
          </a:p>
          <a:p>
            <a:r>
              <a:rPr lang="en-US" sz="1500" dirty="0"/>
              <a:t>O</a:t>
            </a:r>
            <a:r>
              <a:rPr lang="en-US" sz="1500" baseline="-25000" dirty="0"/>
              <a:t>2</a:t>
            </a:r>
            <a:r>
              <a:rPr lang="en-US" sz="1500" dirty="0"/>
              <a:t> Molecular Mass: 32 g/mol</a:t>
            </a:r>
          </a:p>
          <a:p>
            <a:r>
              <a:rPr lang="en-US" sz="1500" dirty="0"/>
              <a:t>Oxidizing agent</a:t>
            </a:r>
          </a:p>
          <a:p>
            <a:r>
              <a:rPr lang="en-US" sz="1500" dirty="0"/>
              <a:t>Makes up ~21% of air</a:t>
            </a:r>
          </a:p>
          <a:p>
            <a:r>
              <a:rPr lang="en-US" sz="1500" dirty="0"/>
              <a:t>Normal Boiling Point (NBP): 90.19 K </a:t>
            </a:r>
          </a:p>
          <a:p>
            <a:r>
              <a:rPr lang="en-US" sz="1500" dirty="0"/>
              <a:t>Density at Stand Temperature &amp; Pressure (STP): 1.43 kg/m</a:t>
            </a:r>
            <a:r>
              <a:rPr lang="en-US" sz="1500" baseline="30000" dirty="0"/>
              <a:t>3</a:t>
            </a:r>
            <a:r>
              <a:rPr lang="en-US" sz="1500" dirty="0"/>
              <a:t> </a:t>
            </a:r>
          </a:p>
          <a:p>
            <a:r>
              <a:rPr lang="en-US" sz="1500" dirty="0"/>
              <a:t>Saturated liquid density at 1 atm: 1141.2 kg/m</a:t>
            </a:r>
            <a:r>
              <a:rPr lang="en-US" sz="1500" baseline="30000" dirty="0"/>
              <a:t>3</a:t>
            </a:r>
            <a:r>
              <a:rPr lang="en-US" sz="1500" dirty="0"/>
              <a:t> </a:t>
            </a:r>
          </a:p>
          <a:p>
            <a:r>
              <a:rPr lang="en-US" sz="1500" dirty="0"/>
              <a:t>Gaseous Oxygen: GOX</a:t>
            </a:r>
          </a:p>
          <a:p>
            <a:r>
              <a:rPr lang="en-US" sz="1500" dirty="0"/>
              <a:t>Liquid Oxygen: LOX</a:t>
            </a:r>
          </a:p>
          <a:p>
            <a:endParaRPr lang="en-US" sz="1500" dirty="0"/>
          </a:p>
          <a:p>
            <a:endParaRPr lang="en-US" u="sng" dirty="0"/>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3</a:t>
            </a:fld>
            <a:endParaRPr lang="en-US" altLang="en-US" sz="1000" dirty="0">
              <a:solidFill>
                <a:srgbClr val="003296"/>
              </a:solidFill>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32676C55-6ECF-489E-B0BD-8859582C6654}"/>
              </a:ext>
            </a:extLst>
          </p:cNvPr>
          <p:cNvCxnSpPr/>
          <p:nvPr/>
        </p:nvCxnSpPr>
        <p:spPr bwMode="auto">
          <a:xfrm>
            <a:off x="0" y="919579"/>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 name="Picture 5">
            <a:extLst>
              <a:ext uri="{FF2B5EF4-FFF2-40B4-BE49-F238E27FC236}">
                <a16:creationId xmlns:a16="http://schemas.microsoft.com/office/drawing/2014/main" id="{E80E3404-574E-4A86-526A-4A13E5465C76}"/>
              </a:ext>
            </a:extLst>
          </p:cNvPr>
          <p:cNvPicPr>
            <a:picLocks noChangeAspect="1"/>
          </p:cNvPicPr>
          <p:nvPr/>
        </p:nvPicPr>
        <p:blipFill rotWithShape="1">
          <a:blip r:embed="rId2"/>
          <a:srcRect l="9465" t="5318" r="8334" b="7000"/>
          <a:stretch/>
        </p:blipFill>
        <p:spPr>
          <a:xfrm>
            <a:off x="2396285" y="4483566"/>
            <a:ext cx="1761688" cy="1879134"/>
          </a:xfrm>
          <a:prstGeom prst="rect">
            <a:avLst/>
          </a:prstGeom>
        </p:spPr>
      </p:pic>
      <p:pic>
        <p:nvPicPr>
          <p:cNvPr id="7" name="Picture 6">
            <a:extLst>
              <a:ext uri="{FF2B5EF4-FFF2-40B4-BE49-F238E27FC236}">
                <a16:creationId xmlns:a16="http://schemas.microsoft.com/office/drawing/2014/main" id="{2E38F58D-F5EB-6390-5C03-F6C005A43337}"/>
              </a:ext>
            </a:extLst>
          </p:cNvPr>
          <p:cNvPicPr>
            <a:picLocks noChangeAspect="1"/>
          </p:cNvPicPr>
          <p:nvPr/>
        </p:nvPicPr>
        <p:blipFill rotWithShape="1">
          <a:blip r:embed="rId3"/>
          <a:srcRect l="12161" t="8214" r="8769" b="8409"/>
          <a:stretch/>
        </p:blipFill>
        <p:spPr>
          <a:xfrm>
            <a:off x="8067582" y="4530540"/>
            <a:ext cx="1694576" cy="1785186"/>
          </a:xfrm>
          <a:prstGeom prst="rect">
            <a:avLst/>
          </a:prstGeom>
        </p:spPr>
      </p:pic>
    </p:spTree>
    <p:extLst>
      <p:ext uri="{BB962C8B-B14F-4D97-AF65-F5344CB8AC3E}">
        <p14:creationId xmlns:p14="http://schemas.microsoft.com/office/powerpoint/2010/main" val="354081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r>
              <a:rPr lang="en-US" dirty="0"/>
              <a:t>Cryogenic Fluid In-situ Liquefaction for Landers (</a:t>
            </a:r>
            <a:r>
              <a:rPr lang="en-US" dirty="0" err="1"/>
              <a:t>CryoFILL</a:t>
            </a:r>
            <a:r>
              <a:rPr lang="en-US" dirty="0"/>
              <a:t>) </a:t>
            </a:r>
            <a:br>
              <a:rPr lang="en-US" dirty="0"/>
            </a:br>
            <a:r>
              <a:rPr lang="en-US" dirty="0"/>
              <a:t>Description</a:t>
            </a:r>
          </a:p>
        </p:txBody>
      </p:sp>
      <p:sp>
        <p:nvSpPr>
          <p:cNvPr id="3" name="Content Placeholder 2">
            <a:extLst>
              <a:ext uri="{FF2B5EF4-FFF2-40B4-BE49-F238E27FC236}">
                <a16:creationId xmlns:a16="http://schemas.microsoft.com/office/drawing/2014/main" id="{4F85C310-BB0D-401F-A80F-09F653B94E04}"/>
              </a:ext>
            </a:extLst>
          </p:cNvPr>
          <p:cNvSpPr>
            <a:spLocks noGrp="1"/>
          </p:cNvSpPr>
          <p:nvPr>
            <p:ph idx="1"/>
          </p:nvPr>
        </p:nvSpPr>
        <p:spPr>
          <a:xfrm>
            <a:off x="914400" y="1219200"/>
            <a:ext cx="10262586" cy="4724400"/>
          </a:xfrm>
        </p:spPr>
        <p:txBody>
          <a:bodyPr/>
          <a:lstStyle/>
          <a:p>
            <a:r>
              <a:rPr lang="en-US" dirty="0" err="1"/>
              <a:t>CryoFILL</a:t>
            </a:r>
            <a:r>
              <a:rPr lang="en-US" dirty="0"/>
              <a:t> will demonstrate cryogenic liquefaction capabilities for Lunar &amp; Martian landers in conjunction with ISRU technologies at a </a:t>
            </a:r>
            <a:r>
              <a:rPr lang="en-US" u="sng" dirty="0"/>
              <a:t>relevant scale </a:t>
            </a:r>
            <a:r>
              <a:rPr lang="en-US" dirty="0"/>
              <a:t>and in a </a:t>
            </a:r>
            <a:r>
              <a:rPr lang="en-US" u="sng" dirty="0"/>
              <a:t>relevant environment</a:t>
            </a:r>
            <a:r>
              <a:rPr lang="en-US" dirty="0"/>
              <a:t>.</a:t>
            </a:r>
          </a:p>
          <a:p>
            <a:pPr lvl="1"/>
            <a:r>
              <a:rPr lang="en-US" dirty="0" err="1"/>
              <a:t>Brassboard</a:t>
            </a:r>
            <a:r>
              <a:rPr lang="en-US" dirty="0"/>
              <a:t> nitrogen liquefaction testing was the </a:t>
            </a:r>
            <a:br>
              <a:rPr lang="en-US" dirty="0"/>
            </a:br>
            <a:r>
              <a:rPr lang="en-US" dirty="0"/>
              <a:t>precursor to Prototype oxygen liquefaction testing </a:t>
            </a:r>
            <a:br>
              <a:rPr lang="en-US" dirty="0"/>
            </a:br>
            <a:r>
              <a:rPr lang="en-US" dirty="0"/>
              <a:t>using NASA’s stainless steel zero boil-off (ZBO) tank.</a:t>
            </a:r>
          </a:p>
          <a:p>
            <a:pPr lvl="1"/>
            <a:r>
              <a:rPr lang="en-US" dirty="0"/>
              <a:t>The aluminum Prototype tank was designed to be</a:t>
            </a:r>
          </a:p>
          <a:p>
            <a:pPr marL="457200" lvl="1" indent="0">
              <a:buNone/>
            </a:pPr>
            <a:r>
              <a:rPr lang="en-US" dirty="0"/>
              <a:t>    ½ scale of the surface area required for a prototypical Mars</a:t>
            </a:r>
          </a:p>
          <a:p>
            <a:pPr marL="457200" lvl="1" indent="0">
              <a:buNone/>
            </a:pPr>
            <a:r>
              <a:rPr lang="en-US" dirty="0"/>
              <a:t>    Ascent Vehicle (MAV)[3].</a:t>
            </a:r>
          </a:p>
          <a:p>
            <a:r>
              <a:rPr lang="en-US" dirty="0" err="1"/>
              <a:t>CryoFILL</a:t>
            </a:r>
            <a:r>
              <a:rPr lang="en-US" dirty="0"/>
              <a:t> oxygen liquefaction testing demonstrated</a:t>
            </a:r>
          </a:p>
          <a:p>
            <a:pPr marL="0" indent="0">
              <a:buNone/>
            </a:pPr>
            <a:r>
              <a:rPr lang="en-US" dirty="0"/>
              <a:t>    constant (nominally 1.1 kg/</a:t>
            </a:r>
            <a:r>
              <a:rPr lang="en-US" dirty="0" err="1"/>
              <a:t>hr</a:t>
            </a:r>
            <a:r>
              <a:rPr lang="en-US" dirty="0"/>
              <a:t>) and transient </a:t>
            </a:r>
          </a:p>
          <a:p>
            <a:pPr marL="0" indent="0">
              <a:buNone/>
            </a:pPr>
            <a:r>
              <a:rPr lang="en-US" dirty="0"/>
              <a:t>    liquefaction operations</a:t>
            </a:r>
          </a:p>
          <a:p>
            <a:pPr lvl="1"/>
            <a:r>
              <a:rPr lang="en-US" dirty="0"/>
              <a:t>Advanced TRL of “Oxygen Liquefaction Operations” from TRL 4 to TRL 5</a:t>
            </a:r>
            <a:br>
              <a:rPr lang="en-US" dirty="0"/>
            </a:b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4</a:t>
            </a:fld>
            <a:endParaRPr lang="en-US" altLang="en-US" sz="1000" dirty="0">
              <a:solidFill>
                <a:srgbClr val="003296"/>
              </a:solidFill>
              <a:latin typeface="Times New Roman" panose="02020603050405020304" pitchFamily="18" charset="0"/>
            </a:endParaRPr>
          </a:p>
        </p:txBody>
      </p:sp>
      <p:pic>
        <p:nvPicPr>
          <p:cNvPr id="5" name="Picture 4">
            <a:extLst>
              <a:ext uri="{FF2B5EF4-FFF2-40B4-BE49-F238E27FC236}">
                <a16:creationId xmlns:a16="http://schemas.microsoft.com/office/drawing/2014/main" id="{2FCEA19B-269B-4D08-A611-6210C68EA975}"/>
              </a:ext>
            </a:extLst>
          </p:cNvPr>
          <p:cNvPicPr>
            <a:picLocks noChangeAspect="1"/>
          </p:cNvPicPr>
          <p:nvPr/>
        </p:nvPicPr>
        <p:blipFill>
          <a:blip r:embed="rId2"/>
          <a:stretch>
            <a:fillRect/>
          </a:stretch>
        </p:blipFill>
        <p:spPr>
          <a:xfrm>
            <a:off x="8639433" y="2112881"/>
            <a:ext cx="2739736" cy="3185222"/>
          </a:xfrm>
          <a:prstGeom prst="rect">
            <a:avLst/>
          </a:prstGeom>
        </p:spPr>
      </p:pic>
      <p:sp>
        <p:nvSpPr>
          <p:cNvPr id="6" name="TextBox 5">
            <a:extLst>
              <a:ext uri="{FF2B5EF4-FFF2-40B4-BE49-F238E27FC236}">
                <a16:creationId xmlns:a16="http://schemas.microsoft.com/office/drawing/2014/main" id="{4EEECFA4-D124-4B39-B40F-BECC285CB200}"/>
              </a:ext>
            </a:extLst>
          </p:cNvPr>
          <p:cNvSpPr txBox="1"/>
          <p:nvPr/>
        </p:nvSpPr>
        <p:spPr>
          <a:xfrm>
            <a:off x="8639433" y="5396015"/>
            <a:ext cx="2739737" cy="338554"/>
          </a:xfrm>
          <a:prstGeom prst="rect">
            <a:avLst/>
          </a:prstGeom>
          <a:noFill/>
          <a:ln w="19050">
            <a:solidFill>
              <a:schemeClr val="tx1"/>
            </a:solidFill>
          </a:ln>
        </p:spPr>
        <p:txBody>
          <a:bodyPr wrap="square" rtlCol="0">
            <a:spAutoFit/>
          </a:bodyPr>
          <a:lstStyle/>
          <a:p>
            <a:pPr algn="ctr"/>
            <a:r>
              <a:rPr lang="en-US" sz="1600" dirty="0"/>
              <a:t>Prototype Tank without MLI</a:t>
            </a:r>
          </a:p>
        </p:txBody>
      </p:sp>
      <p:cxnSp>
        <p:nvCxnSpPr>
          <p:cNvPr id="7" name="Straight Connector 6">
            <a:extLst>
              <a:ext uri="{FF2B5EF4-FFF2-40B4-BE49-F238E27FC236}">
                <a16:creationId xmlns:a16="http://schemas.microsoft.com/office/drawing/2014/main" id="{DBA77BC8-68C6-4ED3-8E2E-2904FF14F1E2}"/>
              </a:ext>
            </a:extLst>
          </p:cNvPr>
          <p:cNvCxnSpPr/>
          <p:nvPr/>
        </p:nvCxnSpPr>
        <p:spPr bwMode="auto">
          <a:xfrm>
            <a:off x="0" y="1123765"/>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5173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pPr algn="l"/>
            <a:r>
              <a:rPr lang="en-US" dirty="0" err="1"/>
              <a:t>CryoFILL</a:t>
            </a:r>
            <a:r>
              <a:rPr lang="en-US" dirty="0"/>
              <a:t> LN2 and LOX Testing Timeline and Test Descriptions</a:t>
            </a:r>
          </a:p>
        </p:txBody>
      </p:sp>
      <p:sp>
        <p:nvSpPr>
          <p:cNvPr id="13" name="Content Placeholder 12">
            <a:extLst>
              <a:ext uri="{FF2B5EF4-FFF2-40B4-BE49-F238E27FC236}">
                <a16:creationId xmlns:a16="http://schemas.microsoft.com/office/drawing/2014/main" id="{2F0B0199-F3E9-BD1E-8D97-3026AE863201}"/>
              </a:ext>
            </a:extLst>
          </p:cNvPr>
          <p:cNvSpPr>
            <a:spLocks noGrp="1"/>
          </p:cNvSpPr>
          <p:nvPr>
            <p:ph sz="half" idx="1"/>
          </p:nvPr>
        </p:nvSpPr>
        <p:spPr/>
        <p:txBody>
          <a:bodyPr/>
          <a:lstStyle/>
          <a:p>
            <a:pPr marL="0" indent="0" algn="ctr">
              <a:buNone/>
            </a:pPr>
            <a:r>
              <a:rPr lang="en-US" b="1" u="sng" dirty="0"/>
              <a:t>Test Timeline</a:t>
            </a:r>
          </a:p>
          <a:p>
            <a:pPr marL="0" indent="0" algn="ctr">
              <a:buNone/>
            </a:pPr>
            <a:endParaRPr lang="en-US" b="1" u="sng" dirty="0"/>
          </a:p>
          <a:p>
            <a:pPr marL="0" indent="0" algn="ctr">
              <a:buNone/>
            </a:pPr>
            <a:endParaRPr lang="en-US" sz="1500" dirty="0"/>
          </a:p>
        </p:txBody>
      </p:sp>
      <p:sp>
        <p:nvSpPr>
          <p:cNvPr id="14" name="Content Placeholder 13">
            <a:extLst>
              <a:ext uri="{FF2B5EF4-FFF2-40B4-BE49-F238E27FC236}">
                <a16:creationId xmlns:a16="http://schemas.microsoft.com/office/drawing/2014/main" id="{72531C24-6BDF-4CA4-E2EB-1782183A7C8D}"/>
              </a:ext>
            </a:extLst>
          </p:cNvPr>
          <p:cNvSpPr>
            <a:spLocks noGrp="1"/>
          </p:cNvSpPr>
          <p:nvPr>
            <p:ph sz="half" idx="2"/>
          </p:nvPr>
        </p:nvSpPr>
        <p:spPr>
          <a:xfrm>
            <a:off x="6197600" y="1214021"/>
            <a:ext cx="5080000" cy="4724400"/>
          </a:xfrm>
        </p:spPr>
        <p:txBody>
          <a:bodyPr/>
          <a:lstStyle/>
          <a:p>
            <a:pPr marL="0" indent="0" algn="ctr">
              <a:buNone/>
            </a:pPr>
            <a:r>
              <a:rPr lang="en-US" b="1" u="sng" dirty="0"/>
              <a:t>Test Types Considered</a:t>
            </a:r>
          </a:p>
          <a:p>
            <a:pPr marL="0" indent="0">
              <a:buNone/>
            </a:pPr>
            <a:endParaRPr lang="en-US" sz="1500" b="1" dirty="0"/>
          </a:p>
          <a:p>
            <a:pPr marL="0" indent="0">
              <a:buNone/>
            </a:pPr>
            <a:r>
              <a:rPr lang="en-US" sz="1500" b="1" dirty="0"/>
              <a:t>Boil-off: </a:t>
            </a:r>
          </a:p>
          <a:p>
            <a:pPr marL="0" indent="0">
              <a:buNone/>
            </a:pPr>
            <a:r>
              <a:rPr lang="en-US" sz="1500" dirty="0"/>
              <a:t>Venting of evaporated liquid cryogen from environmental parasitic heat loads imposed on the tank. No mass flow into the tank.</a:t>
            </a:r>
            <a:endParaRPr lang="en-US" sz="1500" b="1" dirty="0"/>
          </a:p>
          <a:p>
            <a:pPr marL="0" indent="0">
              <a:buNone/>
            </a:pPr>
            <a:endParaRPr lang="en-US" sz="1500" dirty="0"/>
          </a:p>
          <a:p>
            <a:pPr marL="0" indent="0">
              <a:buNone/>
            </a:pPr>
            <a:r>
              <a:rPr lang="en-US" sz="1500" b="1" dirty="0"/>
              <a:t>Autogenous Pressurization:</a:t>
            </a:r>
          </a:p>
          <a:p>
            <a:pPr marL="0" indent="0">
              <a:buNone/>
            </a:pPr>
            <a:r>
              <a:rPr lang="en-US" sz="1500" dirty="0"/>
              <a:t>Increasing the tank pressure by constantly introducing gas into the system. No venting occurred during pressurization.</a:t>
            </a:r>
          </a:p>
          <a:p>
            <a:pPr marL="0" indent="0">
              <a:buNone/>
            </a:pPr>
            <a:endParaRPr lang="en-US" sz="1500" dirty="0"/>
          </a:p>
          <a:p>
            <a:pPr marL="0" indent="0">
              <a:buNone/>
            </a:pPr>
            <a:r>
              <a:rPr lang="en-US" sz="1500" b="1" dirty="0"/>
              <a:t>Cryocooler Initiation:</a:t>
            </a:r>
          </a:p>
          <a:p>
            <a:pPr marL="0" indent="0">
              <a:buNone/>
            </a:pPr>
            <a:r>
              <a:rPr lang="en-US" sz="1500" dirty="0"/>
              <a:t>Chill down of the neon loop.</a:t>
            </a:r>
          </a:p>
          <a:p>
            <a:pPr marL="0" indent="0">
              <a:buNone/>
            </a:pPr>
            <a:endParaRPr lang="en-US" sz="1500" dirty="0"/>
          </a:p>
          <a:p>
            <a:pPr marL="0" indent="0">
              <a:buNone/>
            </a:pPr>
            <a:r>
              <a:rPr lang="en-US" sz="1500" b="1" dirty="0"/>
              <a:t>Cryocooler Operation:</a:t>
            </a:r>
          </a:p>
          <a:p>
            <a:pPr marL="0" indent="0">
              <a:buNone/>
            </a:pPr>
            <a:r>
              <a:rPr lang="en-US" sz="1500" dirty="0"/>
              <a:t>Operating at a constant fan speed/neon mass flow rate. </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5</a:t>
            </a:fld>
            <a:endParaRPr lang="en-US" altLang="en-US" sz="1000" dirty="0">
              <a:solidFill>
                <a:srgbClr val="003296"/>
              </a:solidFill>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32676C55-6ECF-489E-B0BD-8859582C6654}"/>
              </a:ext>
            </a:extLst>
          </p:cNvPr>
          <p:cNvCxnSpPr/>
          <p:nvPr/>
        </p:nvCxnSpPr>
        <p:spPr bwMode="auto">
          <a:xfrm>
            <a:off x="0" y="919579"/>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graphicFrame>
        <p:nvGraphicFramePr>
          <p:cNvPr id="3" name="Table 5">
            <a:extLst>
              <a:ext uri="{FF2B5EF4-FFF2-40B4-BE49-F238E27FC236}">
                <a16:creationId xmlns:a16="http://schemas.microsoft.com/office/drawing/2014/main" id="{776798D8-DE48-961E-935D-DFE0431CD0E5}"/>
              </a:ext>
            </a:extLst>
          </p:cNvPr>
          <p:cNvGraphicFramePr>
            <a:graphicFrameLocks noGrp="1"/>
          </p:cNvGraphicFramePr>
          <p:nvPr>
            <p:extLst>
              <p:ext uri="{D42A27DB-BD31-4B8C-83A1-F6EECF244321}">
                <p14:modId xmlns:p14="http://schemas.microsoft.com/office/powerpoint/2010/main" val="11424495"/>
              </p:ext>
            </p:extLst>
          </p:nvPr>
        </p:nvGraphicFramePr>
        <p:xfrm>
          <a:off x="1137327" y="2069340"/>
          <a:ext cx="4634145" cy="3285640"/>
        </p:xfrm>
        <a:graphic>
          <a:graphicData uri="http://schemas.openxmlformats.org/drawingml/2006/table">
            <a:tbl>
              <a:tblPr firstRow="1" bandRow="1">
                <a:tableStyleId>{073A0DAA-6AF3-43AB-8588-CEC1D06C72B9}</a:tableStyleId>
              </a:tblPr>
              <a:tblGrid>
                <a:gridCol w="979753">
                  <a:extLst>
                    <a:ext uri="{9D8B030D-6E8A-4147-A177-3AD203B41FA5}">
                      <a16:colId xmlns:a16="http://schemas.microsoft.com/office/drawing/2014/main" val="1943317161"/>
                    </a:ext>
                  </a:extLst>
                </a:gridCol>
                <a:gridCol w="1002926">
                  <a:extLst>
                    <a:ext uri="{9D8B030D-6E8A-4147-A177-3AD203B41FA5}">
                      <a16:colId xmlns:a16="http://schemas.microsoft.com/office/drawing/2014/main" val="1770020824"/>
                    </a:ext>
                  </a:extLst>
                </a:gridCol>
                <a:gridCol w="2651466">
                  <a:extLst>
                    <a:ext uri="{9D8B030D-6E8A-4147-A177-3AD203B41FA5}">
                      <a16:colId xmlns:a16="http://schemas.microsoft.com/office/drawing/2014/main" val="4117942667"/>
                    </a:ext>
                  </a:extLst>
                </a:gridCol>
              </a:tblGrid>
              <a:tr h="357795">
                <a:tc>
                  <a:txBody>
                    <a:bodyPr/>
                    <a:lstStyle/>
                    <a:p>
                      <a:pPr algn="ctr"/>
                      <a:r>
                        <a:rPr lang="en-US" dirty="0">
                          <a:solidFill>
                            <a:srgbClr val="F8F8F8"/>
                          </a:solidFill>
                        </a:rPr>
                        <a:t>Fluid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schemeClr>
                    </a:solidFill>
                  </a:tcPr>
                </a:tc>
                <a:tc>
                  <a:txBody>
                    <a:bodyPr/>
                    <a:lstStyle/>
                    <a:p>
                      <a:pPr algn="ctr"/>
                      <a:r>
                        <a:rPr lang="en-US" dirty="0">
                          <a:solidFill>
                            <a:srgbClr val="F8F8F8"/>
                          </a:solidFill>
                        </a:rPr>
                        <a:t>Date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schemeClr>
                    </a:solidFill>
                  </a:tcPr>
                </a:tc>
                <a:tc>
                  <a:txBody>
                    <a:bodyPr/>
                    <a:lstStyle/>
                    <a:p>
                      <a:pPr algn="ctr"/>
                      <a:r>
                        <a:rPr lang="en-US" dirty="0">
                          <a:solidFill>
                            <a:srgbClr val="F8F8F8"/>
                          </a:solidFill>
                        </a:rPr>
                        <a:t>Test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3836521173"/>
                  </a:ext>
                </a:extLst>
              </a:tr>
              <a:tr h="364985">
                <a:tc rowSpan="4">
                  <a:txBody>
                    <a:bodyPr/>
                    <a:lstStyle/>
                    <a:p>
                      <a:pPr algn="ctr"/>
                      <a:r>
                        <a:rPr lang="en-US" sz="1600" dirty="0">
                          <a:highlight>
                            <a:srgbClr val="E7E8EF"/>
                          </a:highlight>
                        </a:rPr>
                        <a:t>Nitrogen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06/30/22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Autogenous Pressurization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extLst>
                  <a:ext uri="{0D108BD9-81ED-4DB2-BD59-A6C34878D82A}">
                    <a16:rowId xmlns:a16="http://schemas.microsoft.com/office/drawing/2014/main" val="1430531409"/>
                  </a:ext>
                </a:extLst>
              </a:tr>
              <a:tr h="3649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Nitrogen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07/01/22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Boil-off</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extLst>
                  <a:ext uri="{0D108BD9-81ED-4DB2-BD59-A6C34878D82A}">
                    <a16:rowId xmlns:a16="http://schemas.microsoft.com/office/drawing/2014/main" val="301889221"/>
                  </a:ext>
                </a:extLst>
              </a:tr>
              <a:tr h="3649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Nitrogen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07/08/22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Cryocooler Initiation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extLst>
                  <a:ext uri="{0D108BD9-81ED-4DB2-BD59-A6C34878D82A}">
                    <a16:rowId xmlns:a16="http://schemas.microsoft.com/office/drawing/2014/main" val="2790878843"/>
                  </a:ext>
                </a:extLst>
              </a:tr>
              <a:tr h="3649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Nitrogen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07/08/22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Cryocooler Operations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extLst>
                  <a:ext uri="{0D108BD9-81ED-4DB2-BD59-A6C34878D82A}">
                    <a16:rowId xmlns:a16="http://schemas.microsoft.com/office/drawing/2014/main" val="133594479"/>
                  </a:ext>
                </a:extLst>
              </a:tr>
              <a:tr h="364985">
                <a:tc rowSpan="4">
                  <a:txBody>
                    <a:bodyPr/>
                    <a:lstStyle/>
                    <a:p>
                      <a:pPr algn="ctr"/>
                      <a:r>
                        <a:rPr lang="en-US" sz="1600" dirty="0">
                          <a:highlight>
                            <a:srgbClr val="E7E8EF"/>
                          </a:highlight>
                        </a:rPr>
                        <a:t>Oxygen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07/24/22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Boil-off</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extLst>
                  <a:ext uri="{0D108BD9-81ED-4DB2-BD59-A6C34878D82A}">
                    <a16:rowId xmlns:a16="http://schemas.microsoft.com/office/drawing/2014/main" val="919018086"/>
                  </a:ext>
                </a:extLst>
              </a:tr>
              <a:tr h="3649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Oxygen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07/25/22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Autogenous Pressurization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extLst>
                  <a:ext uri="{0D108BD9-81ED-4DB2-BD59-A6C34878D82A}">
                    <a16:rowId xmlns:a16="http://schemas.microsoft.com/office/drawing/2014/main" val="510860911"/>
                  </a:ext>
                </a:extLst>
              </a:tr>
              <a:tr h="3649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Oxygen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highlight>
                            <a:srgbClr val="E7E8EF"/>
                          </a:highlight>
                        </a:rPr>
                        <a:t>08/01/22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Cryocooler Initiation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extLst>
                  <a:ext uri="{0D108BD9-81ED-4DB2-BD59-A6C34878D82A}">
                    <a16:rowId xmlns:a16="http://schemas.microsoft.com/office/drawing/2014/main" val="13757652"/>
                  </a:ext>
                </a:extLst>
              </a:tr>
              <a:tr h="364985">
                <a:tc vMerge="1">
                  <a:txBody>
                    <a:bodyPr/>
                    <a:lstStyle/>
                    <a:p>
                      <a:pPr algn="ctr"/>
                      <a:r>
                        <a:rPr lang="en-US" sz="1600" dirty="0">
                          <a:highlight>
                            <a:srgbClr val="E7E8EF"/>
                          </a:highlight>
                        </a:rPr>
                        <a:t>Oxygen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08/02/22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tc>
                  <a:txBody>
                    <a:bodyPr/>
                    <a:lstStyle/>
                    <a:p>
                      <a:pPr algn="ctr"/>
                      <a:r>
                        <a:rPr lang="en-US" sz="1600" dirty="0">
                          <a:highlight>
                            <a:srgbClr val="E7E8EF"/>
                          </a:highlight>
                        </a:rPr>
                        <a:t>Cryocooler Operations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F"/>
                    </a:solidFill>
                  </a:tcPr>
                </a:tc>
                <a:extLst>
                  <a:ext uri="{0D108BD9-81ED-4DB2-BD59-A6C34878D82A}">
                    <a16:rowId xmlns:a16="http://schemas.microsoft.com/office/drawing/2014/main" val="3793375107"/>
                  </a:ext>
                </a:extLst>
              </a:tr>
            </a:tbl>
          </a:graphicData>
        </a:graphic>
      </p:graphicFrame>
    </p:spTree>
    <p:extLst>
      <p:ext uri="{BB962C8B-B14F-4D97-AF65-F5344CB8AC3E}">
        <p14:creationId xmlns:p14="http://schemas.microsoft.com/office/powerpoint/2010/main" val="150879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31000">
              <a:srgbClr val="D9E9F7"/>
            </a:gs>
            <a:gs pos="43000">
              <a:srgbClr val="F6FAFD"/>
            </a:gs>
            <a:gs pos="39000">
              <a:srgbClr val="ECF4FB"/>
            </a:gs>
            <a:gs pos="92000">
              <a:srgbClr val="FFFFF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r>
              <a:rPr lang="en-US" dirty="0"/>
              <a:t>Similar LN2 and LOX Testing</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6</a:t>
            </a:fld>
            <a:endParaRPr lang="en-US" altLang="en-US" sz="1000" dirty="0">
              <a:solidFill>
                <a:srgbClr val="003296"/>
              </a:solidFill>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09A5DCD5-D7EB-4BE4-B619-CDBAA34707B2}"/>
              </a:ext>
            </a:extLst>
          </p:cNvPr>
          <p:cNvCxnSpPr/>
          <p:nvPr/>
        </p:nvCxnSpPr>
        <p:spPr bwMode="auto">
          <a:xfrm>
            <a:off x="0" y="990600"/>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graphicFrame>
        <p:nvGraphicFramePr>
          <p:cNvPr id="3" name="Table 10">
            <a:extLst>
              <a:ext uri="{FF2B5EF4-FFF2-40B4-BE49-F238E27FC236}">
                <a16:creationId xmlns:a16="http://schemas.microsoft.com/office/drawing/2014/main" id="{2B28490D-A1C1-3C2C-EB46-1E5EFCCFA77D}"/>
              </a:ext>
            </a:extLst>
          </p:cNvPr>
          <p:cNvGraphicFramePr>
            <a:graphicFrameLocks noGrp="1"/>
          </p:cNvGraphicFramePr>
          <p:nvPr>
            <p:ph idx="1"/>
            <p:extLst>
              <p:ext uri="{D42A27DB-BD31-4B8C-83A1-F6EECF244321}">
                <p14:modId xmlns:p14="http://schemas.microsoft.com/office/powerpoint/2010/main" val="1412979074"/>
              </p:ext>
            </p:extLst>
          </p:nvPr>
        </p:nvGraphicFramePr>
        <p:xfrm>
          <a:off x="402211" y="1107839"/>
          <a:ext cx="11081886" cy="4319972"/>
        </p:xfrm>
        <a:graphic>
          <a:graphicData uri="http://schemas.openxmlformats.org/drawingml/2006/table">
            <a:tbl>
              <a:tblPr firstRow="1" bandRow="1">
                <a:tableStyleId>{073A0DAA-6AF3-43AB-8588-CEC1D06C72B9}</a:tableStyleId>
              </a:tblPr>
              <a:tblGrid>
                <a:gridCol w="960755">
                  <a:extLst>
                    <a:ext uri="{9D8B030D-6E8A-4147-A177-3AD203B41FA5}">
                      <a16:colId xmlns:a16="http://schemas.microsoft.com/office/drawing/2014/main" val="2237820147"/>
                    </a:ext>
                  </a:extLst>
                </a:gridCol>
                <a:gridCol w="2425573">
                  <a:extLst>
                    <a:ext uri="{9D8B030D-6E8A-4147-A177-3AD203B41FA5}">
                      <a16:colId xmlns:a16="http://schemas.microsoft.com/office/drawing/2014/main" val="1671115070"/>
                    </a:ext>
                  </a:extLst>
                </a:gridCol>
                <a:gridCol w="2488436">
                  <a:extLst>
                    <a:ext uri="{9D8B030D-6E8A-4147-A177-3AD203B41FA5}">
                      <a16:colId xmlns:a16="http://schemas.microsoft.com/office/drawing/2014/main" val="4133818461"/>
                    </a:ext>
                  </a:extLst>
                </a:gridCol>
                <a:gridCol w="2468880">
                  <a:extLst>
                    <a:ext uri="{9D8B030D-6E8A-4147-A177-3AD203B41FA5}">
                      <a16:colId xmlns:a16="http://schemas.microsoft.com/office/drawing/2014/main" val="3254030813"/>
                    </a:ext>
                  </a:extLst>
                </a:gridCol>
                <a:gridCol w="2738242">
                  <a:extLst>
                    <a:ext uri="{9D8B030D-6E8A-4147-A177-3AD203B41FA5}">
                      <a16:colId xmlns:a16="http://schemas.microsoft.com/office/drawing/2014/main" val="1007104505"/>
                    </a:ext>
                  </a:extLst>
                </a:gridCol>
              </a:tblGrid>
              <a:tr h="610675">
                <a:tc>
                  <a:txBody>
                    <a:bodyPr/>
                    <a:lstStyle/>
                    <a:p>
                      <a:pPr algn="ctr"/>
                      <a:r>
                        <a:rPr lang="en-US" b="1" dirty="0">
                          <a:solidFill>
                            <a:srgbClr val="F8F8F8"/>
                          </a:solidFill>
                        </a:rPr>
                        <a:t>Fluid</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tc>
                  <a:txBody>
                    <a:bodyPr/>
                    <a:lstStyle/>
                    <a:p>
                      <a:pPr algn="ctr"/>
                      <a:r>
                        <a:rPr lang="en-US" b="1" dirty="0"/>
                        <a:t>Boil-off</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tc>
                  <a:txBody>
                    <a:bodyPr/>
                    <a:lstStyle/>
                    <a:p>
                      <a:pPr algn="ctr"/>
                      <a:r>
                        <a:rPr lang="en-US" b="1" dirty="0"/>
                        <a:t>Autogenous Pressurization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tc>
                  <a:txBody>
                    <a:bodyPr/>
                    <a:lstStyle/>
                    <a:p>
                      <a:pPr algn="ctr"/>
                      <a:r>
                        <a:rPr lang="en-US" b="1" dirty="0"/>
                        <a:t>Cryocooler Initiation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tc>
                  <a:txBody>
                    <a:bodyPr/>
                    <a:lstStyle/>
                    <a:p>
                      <a:pPr algn="ctr"/>
                      <a:r>
                        <a:rPr lang="en-US" b="1" dirty="0"/>
                        <a:t>Cryocooler Operation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003296"/>
                    </a:solidFill>
                  </a:tcPr>
                </a:tc>
                <a:extLst>
                  <a:ext uri="{0D108BD9-81ED-4DB2-BD59-A6C34878D82A}">
                    <a16:rowId xmlns:a16="http://schemas.microsoft.com/office/drawing/2014/main" val="3849228976"/>
                  </a:ext>
                </a:extLst>
              </a:tr>
              <a:tr h="1895486">
                <a:tc>
                  <a:txBody>
                    <a:bodyPr/>
                    <a:lstStyle/>
                    <a:p>
                      <a:pPr algn="ctr"/>
                      <a:r>
                        <a:rPr lang="en-US" sz="1400" b="1" dirty="0"/>
                        <a:t>Nitrogen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algn="ctr">
                        <a:spcAft>
                          <a:spcPts val="200"/>
                        </a:spcAft>
                      </a:pPr>
                      <a:r>
                        <a:rPr lang="en-US" sz="1200" dirty="0"/>
                        <a:t>Tank Pressure: 206.84 kPa</a:t>
                      </a:r>
                    </a:p>
                    <a:p>
                      <a:pPr algn="ctr">
                        <a:spcAft>
                          <a:spcPts val="200"/>
                        </a:spcAft>
                      </a:pPr>
                      <a:r>
                        <a:rPr lang="en-US" sz="1200" dirty="0"/>
                        <a:t>Saturation Temp: 84.23 K</a:t>
                      </a:r>
                    </a:p>
                    <a:p>
                      <a:pPr algn="ctr">
                        <a:spcAft>
                          <a:spcPts val="200"/>
                        </a:spcAft>
                      </a:pPr>
                      <a:r>
                        <a:rPr lang="en-US" sz="1200" dirty="0"/>
                        <a:t>Fill Level: 49%</a:t>
                      </a:r>
                    </a:p>
                    <a:p>
                      <a:pPr algn="ctr">
                        <a:spcAft>
                          <a:spcPts val="200"/>
                        </a:spcAft>
                      </a:pPr>
                      <a:r>
                        <a:rPr lang="en-US" sz="1200" dirty="0"/>
                        <a:t>Vent Mass Flow Rate: 0.58 kg/</a:t>
                      </a:r>
                      <a:r>
                        <a:rPr lang="en-US" sz="1200" dirty="0" err="1"/>
                        <a:t>hr</a:t>
                      </a:r>
                      <a:endParaRPr lang="en-US" sz="1200" dirty="0"/>
                    </a:p>
                    <a:p>
                      <a:pPr algn="ctr">
                        <a:spcAft>
                          <a:spcPts val="200"/>
                        </a:spcAft>
                      </a:pPr>
                      <a:r>
                        <a:rPr lang="en-US" sz="1200" dirty="0"/>
                        <a:t>No external surface heaters</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Initial Tank Pressure: 137.75 kPa</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Initial Saturation Temp: 93.24 K</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Final Tank Pressure: 207.15 kPa</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Final Saturation Temp: 84.23 K</a:t>
                      </a:r>
                    </a:p>
                    <a:p>
                      <a:pPr algn="ctr">
                        <a:spcAft>
                          <a:spcPts val="200"/>
                        </a:spcAft>
                      </a:pPr>
                      <a:r>
                        <a:rPr lang="en-US" sz="1200" dirty="0"/>
                        <a:t>Fill Level: 37%</a:t>
                      </a:r>
                    </a:p>
                    <a:p>
                      <a:pPr algn="ctr">
                        <a:spcAft>
                          <a:spcPts val="200"/>
                        </a:spcAft>
                      </a:pPr>
                      <a:r>
                        <a:rPr lang="en-US" sz="1200" dirty="0"/>
                        <a:t>Vent Mass Flow Rate: 0 kg/</a:t>
                      </a:r>
                      <a:r>
                        <a:rPr lang="en-US" sz="1200" dirty="0" err="1"/>
                        <a:t>hr</a:t>
                      </a:r>
                      <a:endParaRPr lang="en-US" sz="1200" dirty="0"/>
                    </a:p>
                    <a:p>
                      <a:pPr algn="ctr">
                        <a:spcAft>
                          <a:spcPts val="200"/>
                        </a:spcAft>
                      </a:pPr>
                      <a:r>
                        <a:rPr lang="en-US" sz="1200" dirty="0"/>
                        <a:t>GN2 Mass Flow Rate: 2.25 kg/</a:t>
                      </a:r>
                      <a:r>
                        <a:rPr lang="en-US" sz="1200" dirty="0" err="1"/>
                        <a:t>hr</a:t>
                      </a:r>
                      <a:endParaRPr lang="en-US" sz="1200" dirty="0"/>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Tank Pressure: 234.42 kPa</a:t>
                      </a:r>
                    </a:p>
                    <a:p>
                      <a:pPr algn="ctr">
                        <a:spcAft>
                          <a:spcPts val="200"/>
                        </a:spcAft>
                      </a:pPr>
                      <a:r>
                        <a:rPr lang="en-US" sz="1200" dirty="0"/>
                        <a:t>Saturation Temp: 85.25 K</a:t>
                      </a:r>
                    </a:p>
                    <a:p>
                      <a:pPr algn="ctr">
                        <a:spcAft>
                          <a:spcPts val="200"/>
                        </a:spcAft>
                      </a:pPr>
                      <a:r>
                        <a:rPr lang="en-US" sz="1200" dirty="0"/>
                        <a:t>Fill Level: 48%</a:t>
                      </a:r>
                    </a:p>
                    <a:p>
                      <a:pPr algn="ctr">
                        <a:spcAft>
                          <a:spcPts val="200"/>
                        </a:spcAft>
                      </a:pPr>
                      <a:r>
                        <a:rPr lang="en-US" sz="1200" dirty="0"/>
                        <a:t>Vent Mass Flow Rate: 0 kg/</a:t>
                      </a:r>
                      <a:r>
                        <a:rPr lang="en-US" sz="1200" dirty="0" err="1"/>
                        <a:t>hr</a:t>
                      </a:r>
                      <a:endParaRPr lang="en-US" sz="1200" dirty="0"/>
                    </a:p>
                    <a:p>
                      <a:pPr algn="ctr">
                        <a:spcAft>
                          <a:spcPts val="200"/>
                        </a:spcAft>
                      </a:pPr>
                      <a:r>
                        <a:rPr lang="en-US" sz="1200" dirty="0"/>
                        <a:t>GN2 Mass Flow Rate: 0 kg/</a:t>
                      </a:r>
                      <a:r>
                        <a:rPr lang="en-US" sz="1200" dirty="0" err="1"/>
                        <a:t>hr</a:t>
                      </a:r>
                      <a:endParaRPr lang="en-US" sz="1200" dirty="0"/>
                    </a:p>
                    <a:p>
                      <a:pPr algn="ctr">
                        <a:spcAft>
                          <a:spcPts val="200"/>
                        </a:spcAft>
                      </a:pPr>
                      <a:r>
                        <a:rPr lang="en-US" sz="1200" dirty="0" err="1"/>
                        <a:t>Cryofan</a:t>
                      </a:r>
                      <a:r>
                        <a:rPr lang="en-US" sz="1200" dirty="0"/>
                        <a:t> Speed: 25 </a:t>
                      </a:r>
                      <a:r>
                        <a:rPr lang="en-US" sz="1200" dirty="0" err="1"/>
                        <a:t>kRPM</a:t>
                      </a:r>
                      <a:endParaRPr lang="en-US" sz="1200" dirty="0"/>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Tank Pressure: 234.42 kPa</a:t>
                      </a:r>
                    </a:p>
                    <a:p>
                      <a:pPr algn="ctr">
                        <a:spcAft>
                          <a:spcPts val="200"/>
                        </a:spcAft>
                      </a:pPr>
                      <a:r>
                        <a:rPr lang="en-US" sz="1200" dirty="0"/>
                        <a:t>Saturation Temp: 85.25 K</a:t>
                      </a:r>
                    </a:p>
                    <a:p>
                      <a:pPr algn="ctr">
                        <a:spcAft>
                          <a:spcPts val="200"/>
                        </a:spcAft>
                      </a:pPr>
                      <a:r>
                        <a:rPr lang="en-US" sz="1200" dirty="0"/>
                        <a:t>Fill Level: 48%</a:t>
                      </a:r>
                    </a:p>
                    <a:p>
                      <a:pPr algn="ctr">
                        <a:spcAft>
                          <a:spcPts val="200"/>
                        </a:spcAft>
                      </a:pPr>
                      <a:r>
                        <a:rPr lang="en-US" sz="1200" dirty="0"/>
                        <a:t>Vent Mass Flow Rate: 0 kg/</a:t>
                      </a:r>
                      <a:r>
                        <a:rPr lang="en-US" sz="1200" dirty="0" err="1"/>
                        <a:t>hr</a:t>
                      </a:r>
                      <a:endParaRPr lang="en-US" sz="1200" dirty="0"/>
                    </a:p>
                    <a:p>
                      <a:pPr algn="ctr">
                        <a:spcAft>
                          <a:spcPts val="200"/>
                        </a:spcAft>
                      </a:pPr>
                      <a:r>
                        <a:rPr lang="en-US" sz="1200" dirty="0"/>
                        <a:t>GN2 Mass Flow Rate: 1.01 kg/</a:t>
                      </a:r>
                      <a:r>
                        <a:rPr lang="en-US" sz="1200" dirty="0" err="1"/>
                        <a:t>hr</a:t>
                      </a:r>
                      <a:endParaRPr lang="en-US" sz="1200" dirty="0"/>
                    </a:p>
                    <a:p>
                      <a:pPr algn="ctr">
                        <a:spcAft>
                          <a:spcPts val="200"/>
                        </a:spcAft>
                      </a:pPr>
                      <a:r>
                        <a:rPr lang="en-US" sz="1200" dirty="0" err="1"/>
                        <a:t>Cryofan</a:t>
                      </a:r>
                      <a:r>
                        <a:rPr lang="en-US" sz="1200" dirty="0"/>
                        <a:t> Speed: 25 </a:t>
                      </a:r>
                      <a:r>
                        <a:rPr lang="en-US" sz="1200" dirty="0" err="1"/>
                        <a:t>kRPM</a:t>
                      </a:r>
                      <a:endParaRPr lang="en-US" sz="1200" dirty="0"/>
                    </a:p>
                    <a:p>
                      <a:pPr algn="ctr">
                        <a:spcAft>
                          <a:spcPts val="200"/>
                        </a:spcAft>
                      </a:pPr>
                      <a:r>
                        <a:rPr lang="en-US" sz="1200" dirty="0"/>
                        <a:t>Lift: 226.4 W</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extLst>
                  <a:ext uri="{0D108BD9-81ED-4DB2-BD59-A6C34878D82A}">
                    <a16:rowId xmlns:a16="http://schemas.microsoft.com/office/drawing/2014/main" val="3536956503"/>
                  </a:ext>
                </a:extLst>
              </a:tr>
              <a:tr h="1784406">
                <a:tc>
                  <a:txBody>
                    <a:bodyPr/>
                    <a:lstStyle/>
                    <a:p>
                      <a:pPr algn="ctr"/>
                      <a:r>
                        <a:rPr lang="en-US" sz="1400" b="1" dirty="0"/>
                        <a:t>Oxygen</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rgbClr val="E7E8EF"/>
                    </a:solidFill>
                  </a:tcPr>
                </a:tc>
                <a:tc>
                  <a:txBody>
                    <a:bodyPr/>
                    <a:lstStyle/>
                    <a:p>
                      <a:pPr algn="ctr">
                        <a:spcAft>
                          <a:spcPts val="200"/>
                        </a:spcAft>
                      </a:pPr>
                      <a:r>
                        <a:rPr lang="en-US" sz="1200" dirty="0"/>
                        <a:t>Tank Pressure: 206.84 kPa</a:t>
                      </a:r>
                    </a:p>
                    <a:p>
                      <a:pPr algn="ctr">
                        <a:spcAft>
                          <a:spcPts val="200"/>
                        </a:spcAft>
                      </a:pPr>
                      <a:r>
                        <a:rPr lang="en-US" sz="1200" dirty="0"/>
                        <a:t>Saturation Temp: 97.61 K</a:t>
                      </a:r>
                    </a:p>
                    <a:p>
                      <a:pPr algn="ctr">
                        <a:spcAft>
                          <a:spcPts val="200"/>
                        </a:spcAft>
                      </a:pPr>
                      <a:r>
                        <a:rPr lang="en-US" sz="1200" dirty="0"/>
                        <a:t>Fill Level: 58%</a:t>
                      </a:r>
                    </a:p>
                    <a:p>
                      <a:pPr algn="ctr">
                        <a:spcAft>
                          <a:spcPts val="200"/>
                        </a:spcAft>
                      </a:pPr>
                      <a:r>
                        <a:rPr lang="en-US" sz="1200" dirty="0"/>
                        <a:t>Vent Mass Flow Rate: 0.61 kg/</a:t>
                      </a:r>
                      <a:r>
                        <a:rPr lang="en-US" sz="1200" dirty="0" err="1"/>
                        <a:t>hr</a:t>
                      </a:r>
                      <a:endParaRPr lang="en-US" sz="1200" dirty="0"/>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No external surface heaters</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Initial Tank Pressure: 206.89 kPa</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Initial Saturation Temp: 97.61 K</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Final Tank Pressure: 275.47 kPa</a:t>
                      </a:r>
                    </a:p>
                    <a:p>
                      <a:pPr marL="0" marR="0" lvl="0" indent="0" algn="ctr" defTabSz="914400" rtl="0" eaLnBrk="1" fontAlgn="auto" latinLnBrk="0" hangingPunct="1">
                        <a:lnSpc>
                          <a:spcPct val="100000"/>
                        </a:lnSpc>
                        <a:spcBef>
                          <a:spcPts val="0"/>
                        </a:spcBef>
                        <a:spcAft>
                          <a:spcPts val="200"/>
                        </a:spcAft>
                        <a:buClrTx/>
                        <a:buSzTx/>
                        <a:buFontTx/>
                        <a:buNone/>
                        <a:tabLst/>
                        <a:defRPr/>
                      </a:pPr>
                      <a:r>
                        <a:rPr lang="en-US" sz="1200" dirty="0"/>
                        <a:t>Final Saturation Temp: 100.99 K</a:t>
                      </a:r>
                    </a:p>
                    <a:p>
                      <a:pPr algn="ctr">
                        <a:spcAft>
                          <a:spcPts val="200"/>
                        </a:spcAft>
                      </a:pPr>
                      <a:r>
                        <a:rPr lang="en-US" sz="1200" dirty="0"/>
                        <a:t>Fill Level: 50%</a:t>
                      </a:r>
                    </a:p>
                    <a:p>
                      <a:pPr algn="ctr">
                        <a:spcAft>
                          <a:spcPts val="200"/>
                        </a:spcAft>
                      </a:pPr>
                      <a:r>
                        <a:rPr lang="en-US" sz="1200" dirty="0"/>
                        <a:t>Vent Mass Flow Rate: 0 kg/</a:t>
                      </a:r>
                      <a:r>
                        <a:rPr lang="en-US" sz="1200" dirty="0" err="1"/>
                        <a:t>hr</a:t>
                      </a:r>
                      <a:endParaRPr lang="en-US" sz="1200" dirty="0"/>
                    </a:p>
                    <a:p>
                      <a:pPr algn="ctr">
                        <a:spcAft>
                          <a:spcPts val="200"/>
                        </a:spcAft>
                      </a:pPr>
                      <a:r>
                        <a:rPr lang="en-US" sz="1200" dirty="0"/>
                        <a:t>GOX Mass Flow Rate: 1.24 kg/</a:t>
                      </a:r>
                      <a:r>
                        <a:rPr lang="en-US" sz="1200" dirty="0" err="1"/>
                        <a:t>hr</a:t>
                      </a:r>
                      <a:endParaRPr lang="en-US" sz="1200" dirty="0"/>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algn="ctr">
                        <a:spcAft>
                          <a:spcPts val="200"/>
                        </a:spcAft>
                      </a:pPr>
                      <a:r>
                        <a:rPr lang="en-US" sz="1200" dirty="0"/>
                        <a:t>Tank Pressure: 206.85 kPa</a:t>
                      </a:r>
                    </a:p>
                    <a:p>
                      <a:pPr algn="ctr">
                        <a:spcAft>
                          <a:spcPts val="200"/>
                        </a:spcAft>
                      </a:pPr>
                      <a:r>
                        <a:rPr lang="en-US" sz="1200" dirty="0"/>
                        <a:t>Saturation Temp: 97.61 K</a:t>
                      </a:r>
                    </a:p>
                    <a:p>
                      <a:pPr algn="ctr">
                        <a:spcAft>
                          <a:spcPts val="200"/>
                        </a:spcAft>
                      </a:pPr>
                      <a:r>
                        <a:rPr lang="en-US" sz="1200" dirty="0"/>
                        <a:t>Fill Level: 48%</a:t>
                      </a:r>
                    </a:p>
                    <a:p>
                      <a:pPr algn="ctr">
                        <a:spcAft>
                          <a:spcPts val="200"/>
                        </a:spcAft>
                      </a:pPr>
                      <a:r>
                        <a:rPr lang="en-US" sz="1200" dirty="0"/>
                        <a:t>Vent Mass Flow Rate: 0 kg/</a:t>
                      </a:r>
                      <a:r>
                        <a:rPr lang="en-US" sz="1200" dirty="0" err="1"/>
                        <a:t>hr</a:t>
                      </a:r>
                      <a:endParaRPr lang="en-US" sz="1200" dirty="0"/>
                    </a:p>
                    <a:p>
                      <a:pPr algn="ctr">
                        <a:spcAft>
                          <a:spcPts val="200"/>
                        </a:spcAft>
                      </a:pPr>
                      <a:r>
                        <a:rPr lang="en-US" sz="1200" dirty="0"/>
                        <a:t>GOX Mass Flow Rate: 0 kg/</a:t>
                      </a:r>
                      <a:r>
                        <a:rPr lang="en-US" sz="1200" dirty="0" err="1"/>
                        <a:t>hr</a:t>
                      </a:r>
                      <a:endParaRPr lang="en-US" sz="1200" dirty="0"/>
                    </a:p>
                    <a:p>
                      <a:pPr algn="ctr">
                        <a:spcAft>
                          <a:spcPts val="200"/>
                        </a:spcAft>
                      </a:pPr>
                      <a:r>
                        <a:rPr lang="en-US" sz="1200" dirty="0" err="1"/>
                        <a:t>Cryofan</a:t>
                      </a:r>
                      <a:r>
                        <a:rPr lang="en-US" sz="1200" dirty="0"/>
                        <a:t> Speed: 20 </a:t>
                      </a:r>
                      <a:r>
                        <a:rPr lang="en-US" sz="1200" dirty="0" err="1"/>
                        <a:t>kRPM</a:t>
                      </a:r>
                      <a:endParaRPr lang="en-US" sz="1200" dirty="0"/>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a:txBody>
                    <a:bodyPr/>
                    <a:lstStyle/>
                    <a:p>
                      <a:pPr algn="ctr">
                        <a:spcAft>
                          <a:spcPts val="200"/>
                        </a:spcAft>
                      </a:pPr>
                      <a:r>
                        <a:rPr lang="en-US" sz="1200" dirty="0"/>
                        <a:t>Tank Pressure: 206.85 kPa</a:t>
                      </a:r>
                    </a:p>
                    <a:p>
                      <a:pPr algn="ctr">
                        <a:spcAft>
                          <a:spcPts val="200"/>
                        </a:spcAft>
                      </a:pPr>
                      <a:r>
                        <a:rPr lang="en-US" sz="1200" dirty="0"/>
                        <a:t>Saturation Temp: 97.61 K</a:t>
                      </a:r>
                    </a:p>
                    <a:p>
                      <a:pPr algn="ctr">
                        <a:spcAft>
                          <a:spcPts val="200"/>
                        </a:spcAft>
                      </a:pPr>
                      <a:r>
                        <a:rPr lang="en-US" sz="1200" dirty="0"/>
                        <a:t>Fill Level: 48%</a:t>
                      </a:r>
                    </a:p>
                    <a:p>
                      <a:pPr algn="ctr">
                        <a:spcAft>
                          <a:spcPts val="200"/>
                        </a:spcAft>
                      </a:pPr>
                      <a:r>
                        <a:rPr lang="en-US" sz="1200" dirty="0"/>
                        <a:t>Vent Mass Flow Rate: 0 kg/</a:t>
                      </a:r>
                      <a:r>
                        <a:rPr lang="en-US" sz="1200" dirty="0" err="1"/>
                        <a:t>hr</a:t>
                      </a:r>
                      <a:endParaRPr lang="en-US" sz="1200" dirty="0"/>
                    </a:p>
                    <a:p>
                      <a:pPr algn="ctr">
                        <a:spcAft>
                          <a:spcPts val="200"/>
                        </a:spcAft>
                      </a:pPr>
                      <a:r>
                        <a:rPr lang="en-US" sz="1200" dirty="0"/>
                        <a:t>GOX Mass Flow Rate: 1.07 kg/</a:t>
                      </a:r>
                      <a:r>
                        <a:rPr lang="en-US" sz="1200" dirty="0" err="1"/>
                        <a:t>hr</a:t>
                      </a:r>
                      <a:endParaRPr lang="en-US" sz="1200" dirty="0"/>
                    </a:p>
                    <a:p>
                      <a:pPr algn="ctr">
                        <a:spcAft>
                          <a:spcPts val="200"/>
                        </a:spcAft>
                      </a:pPr>
                      <a:r>
                        <a:rPr lang="en-US" sz="1200" dirty="0" err="1"/>
                        <a:t>Cryofan</a:t>
                      </a:r>
                      <a:r>
                        <a:rPr lang="en-US" sz="1200" dirty="0"/>
                        <a:t> Speed: 20 </a:t>
                      </a:r>
                      <a:r>
                        <a:rPr lang="en-US" sz="1200" dirty="0" err="1"/>
                        <a:t>kRPM</a:t>
                      </a:r>
                      <a:endParaRPr lang="en-US" sz="1200" dirty="0"/>
                    </a:p>
                    <a:p>
                      <a:pPr algn="ctr">
                        <a:spcAft>
                          <a:spcPts val="200"/>
                        </a:spcAft>
                      </a:pPr>
                      <a:r>
                        <a:rPr lang="en-US" sz="1200" dirty="0"/>
                        <a:t>Lift: 216.52</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18099983"/>
                  </a:ext>
                </a:extLst>
              </a:tr>
            </a:tbl>
          </a:graphicData>
        </a:graphic>
      </p:graphicFrame>
      <p:sp>
        <p:nvSpPr>
          <p:cNvPr id="12" name="TextBox 11">
            <a:extLst>
              <a:ext uri="{FF2B5EF4-FFF2-40B4-BE49-F238E27FC236}">
                <a16:creationId xmlns:a16="http://schemas.microsoft.com/office/drawing/2014/main" id="{2D53012B-B778-3173-0590-700937C2AEB4}"/>
              </a:ext>
            </a:extLst>
          </p:cNvPr>
          <p:cNvSpPr txBox="1"/>
          <p:nvPr/>
        </p:nvSpPr>
        <p:spPr>
          <a:xfrm>
            <a:off x="402212" y="5621744"/>
            <a:ext cx="7303514" cy="523220"/>
          </a:xfrm>
          <a:prstGeom prst="rect">
            <a:avLst/>
          </a:prstGeom>
          <a:noFill/>
          <a:ln w="19050">
            <a:solidFill>
              <a:schemeClr val="tx1"/>
            </a:solidFill>
          </a:ln>
        </p:spPr>
        <p:txBody>
          <a:bodyPr wrap="square" rtlCol="0">
            <a:spAutoFit/>
          </a:bodyPr>
          <a:lstStyle/>
          <a:p>
            <a:r>
              <a:rPr lang="en-US" sz="1400" dirty="0"/>
              <a:t>* All measurements are averaged over their respective test periods</a:t>
            </a:r>
          </a:p>
          <a:p>
            <a:r>
              <a:rPr lang="en-US" sz="1400" dirty="0"/>
              <a:t>* Initial and final pressures are an averaged measurement at the start and end of each test </a:t>
            </a:r>
          </a:p>
        </p:txBody>
      </p:sp>
    </p:spTree>
    <p:extLst>
      <p:ext uri="{BB962C8B-B14F-4D97-AF65-F5344CB8AC3E}">
        <p14:creationId xmlns:p14="http://schemas.microsoft.com/office/powerpoint/2010/main" val="87116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8B9965-9344-0B99-4945-C4EAF465D0B8}"/>
              </a:ext>
            </a:extLst>
          </p:cNvPr>
          <p:cNvPicPr>
            <a:picLocks noChangeAspect="1"/>
          </p:cNvPicPr>
          <p:nvPr/>
        </p:nvPicPr>
        <p:blipFill>
          <a:blip r:embed="rId2"/>
          <a:stretch>
            <a:fillRect/>
          </a:stretch>
        </p:blipFill>
        <p:spPr>
          <a:xfrm>
            <a:off x="6533680" y="1116178"/>
            <a:ext cx="4306237" cy="2187242"/>
          </a:xfrm>
          <a:prstGeom prst="rect">
            <a:avLst/>
          </a:prstGeom>
        </p:spPr>
      </p:pic>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pPr algn="l"/>
            <a:r>
              <a:rPr lang="en-US" dirty="0"/>
              <a:t>Cryogenic Boil-off</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7</a:t>
            </a:fld>
            <a:endParaRPr lang="en-US" altLang="en-US" sz="1000" dirty="0">
              <a:solidFill>
                <a:srgbClr val="003296"/>
              </a:solidFill>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C3640E45-43B0-4C01-AC05-CE2AD74EBF71}"/>
              </a:ext>
            </a:extLst>
          </p:cNvPr>
          <p:cNvCxnSpPr/>
          <p:nvPr/>
        </p:nvCxnSpPr>
        <p:spPr bwMode="auto">
          <a:xfrm>
            <a:off x="0" y="990600"/>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AE11628F-384C-3995-67BF-944E9B29F267}"/>
              </a:ext>
            </a:extLst>
          </p:cNvPr>
          <p:cNvCxnSpPr>
            <a:cxnSpLocks/>
          </p:cNvCxnSpPr>
          <p:nvPr/>
        </p:nvCxnSpPr>
        <p:spPr bwMode="auto">
          <a:xfrm>
            <a:off x="6089886" y="990600"/>
            <a:ext cx="1950" cy="463118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1" name="Picture 10">
            <a:extLst>
              <a:ext uri="{FF2B5EF4-FFF2-40B4-BE49-F238E27FC236}">
                <a16:creationId xmlns:a16="http://schemas.microsoft.com/office/drawing/2014/main" id="{8572D58B-B3D0-55AD-D424-DD4A9BA57EAA}"/>
              </a:ext>
            </a:extLst>
          </p:cNvPr>
          <p:cNvPicPr>
            <a:picLocks noChangeAspect="1"/>
          </p:cNvPicPr>
          <p:nvPr/>
        </p:nvPicPr>
        <p:blipFill>
          <a:blip r:embed="rId3"/>
          <a:stretch>
            <a:fillRect/>
          </a:stretch>
        </p:blipFill>
        <p:spPr>
          <a:xfrm>
            <a:off x="1523225" y="3428996"/>
            <a:ext cx="4096056" cy="2187241"/>
          </a:xfrm>
          <a:prstGeom prst="rect">
            <a:avLst/>
          </a:prstGeom>
        </p:spPr>
      </p:pic>
      <p:pic>
        <p:nvPicPr>
          <p:cNvPr id="12" name="Picture 11">
            <a:extLst>
              <a:ext uri="{FF2B5EF4-FFF2-40B4-BE49-F238E27FC236}">
                <a16:creationId xmlns:a16="http://schemas.microsoft.com/office/drawing/2014/main" id="{51249765-4DB6-2DB3-4EA3-25FFB78BF42A}"/>
              </a:ext>
            </a:extLst>
          </p:cNvPr>
          <p:cNvPicPr>
            <a:picLocks noChangeAspect="1"/>
          </p:cNvPicPr>
          <p:nvPr/>
        </p:nvPicPr>
        <p:blipFill>
          <a:blip r:embed="rId4"/>
          <a:stretch>
            <a:fillRect/>
          </a:stretch>
        </p:blipFill>
        <p:spPr>
          <a:xfrm>
            <a:off x="6533679" y="3428997"/>
            <a:ext cx="4306237" cy="2187240"/>
          </a:xfrm>
          <a:prstGeom prst="rect">
            <a:avLst/>
          </a:prstGeom>
        </p:spPr>
      </p:pic>
      <p:pic>
        <p:nvPicPr>
          <p:cNvPr id="19" name="Picture 18">
            <a:extLst>
              <a:ext uri="{FF2B5EF4-FFF2-40B4-BE49-F238E27FC236}">
                <a16:creationId xmlns:a16="http://schemas.microsoft.com/office/drawing/2014/main" id="{771E6484-E3C8-703D-EA1E-EE8AB65DE68D}"/>
              </a:ext>
            </a:extLst>
          </p:cNvPr>
          <p:cNvPicPr>
            <a:picLocks noChangeAspect="1"/>
          </p:cNvPicPr>
          <p:nvPr/>
        </p:nvPicPr>
        <p:blipFill>
          <a:blip r:embed="rId5"/>
          <a:stretch>
            <a:fillRect/>
          </a:stretch>
        </p:blipFill>
        <p:spPr>
          <a:xfrm>
            <a:off x="1523226" y="1116178"/>
            <a:ext cx="4096056" cy="2187242"/>
          </a:xfrm>
          <a:prstGeom prst="rect">
            <a:avLst/>
          </a:prstGeom>
        </p:spPr>
      </p:pic>
      <p:sp>
        <p:nvSpPr>
          <p:cNvPr id="20" name="TextBox 19">
            <a:extLst>
              <a:ext uri="{FF2B5EF4-FFF2-40B4-BE49-F238E27FC236}">
                <a16:creationId xmlns:a16="http://schemas.microsoft.com/office/drawing/2014/main" id="{B755BB4F-8F46-1C39-B503-5038D4959B2B}"/>
              </a:ext>
            </a:extLst>
          </p:cNvPr>
          <p:cNvSpPr txBox="1"/>
          <p:nvPr/>
        </p:nvSpPr>
        <p:spPr>
          <a:xfrm>
            <a:off x="2913477" y="5741815"/>
            <a:ext cx="1315552" cy="338554"/>
          </a:xfrm>
          <a:prstGeom prst="rect">
            <a:avLst/>
          </a:prstGeom>
          <a:noFill/>
          <a:ln w="19050">
            <a:solidFill>
              <a:schemeClr val="tx1"/>
            </a:solidFill>
          </a:ln>
        </p:spPr>
        <p:txBody>
          <a:bodyPr wrap="square" rtlCol="0">
            <a:spAutoFit/>
          </a:bodyPr>
          <a:lstStyle/>
          <a:p>
            <a:pPr algn="ctr"/>
            <a:r>
              <a:rPr lang="en-US" sz="1600" dirty="0"/>
              <a:t>Nitrogen</a:t>
            </a:r>
          </a:p>
        </p:txBody>
      </p:sp>
      <p:sp>
        <p:nvSpPr>
          <p:cNvPr id="21" name="TextBox 20">
            <a:extLst>
              <a:ext uri="{FF2B5EF4-FFF2-40B4-BE49-F238E27FC236}">
                <a16:creationId xmlns:a16="http://schemas.microsoft.com/office/drawing/2014/main" id="{5C10EB89-8BDC-2D7D-EBA2-001E5245FBFB}"/>
              </a:ext>
            </a:extLst>
          </p:cNvPr>
          <p:cNvSpPr txBox="1"/>
          <p:nvPr/>
        </p:nvSpPr>
        <p:spPr>
          <a:xfrm>
            <a:off x="8018367" y="5741815"/>
            <a:ext cx="1336865" cy="338554"/>
          </a:xfrm>
          <a:prstGeom prst="rect">
            <a:avLst/>
          </a:prstGeom>
          <a:noFill/>
          <a:ln w="19050">
            <a:solidFill>
              <a:schemeClr val="tx1"/>
            </a:solidFill>
          </a:ln>
        </p:spPr>
        <p:txBody>
          <a:bodyPr wrap="square" rtlCol="0">
            <a:spAutoFit/>
          </a:bodyPr>
          <a:lstStyle/>
          <a:p>
            <a:pPr algn="ctr"/>
            <a:r>
              <a:rPr lang="en-US" sz="1600" dirty="0"/>
              <a:t>Oxygen</a:t>
            </a:r>
          </a:p>
        </p:txBody>
      </p:sp>
      <p:cxnSp>
        <p:nvCxnSpPr>
          <p:cNvPr id="23" name="Straight Arrow Connector 22">
            <a:extLst>
              <a:ext uri="{FF2B5EF4-FFF2-40B4-BE49-F238E27FC236}">
                <a16:creationId xmlns:a16="http://schemas.microsoft.com/office/drawing/2014/main" id="{DB12DDE7-8EA9-B099-EFE8-08E074209D98}"/>
              </a:ext>
            </a:extLst>
          </p:cNvPr>
          <p:cNvCxnSpPr>
            <a:cxnSpLocks/>
            <a:stCxn id="36" idx="3"/>
          </p:cNvCxnSpPr>
          <p:nvPr/>
        </p:nvCxnSpPr>
        <p:spPr bwMode="auto">
          <a:xfrm flipV="1">
            <a:off x="1437654" y="2314575"/>
            <a:ext cx="1581771" cy="1378982"/>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26" name="Straight Arrow Connector 25">
            <a:extLst>
              <a:ext uri="{FF2B5EF4-FFF2-40B4-BE49-F238E27FC236}">
                <a16:creationId xmlns:a16="http://schemas.microsoft.com/office/drawing/2014/main" id="{5C29612D-FF26-9649-5A60-E2F384156BDF}"/>
              </a:ext>
            </a:extLst>
          </p:cNvPr>
          <p:cNvCxnSpPr>
            <a:cxnSpLocks/>
            <a:stCxn id="36" idx="3"/>
          </p:cNvCxnSpPr>
          <p:nvPr/>
        </p:nvCxnSpPr>
        <p:spPr bwMode="auto">
          <a:xfrm>
            <a:off x="1437654" y="3693557"/>
            <a:ext cx="2315196" cy="783196"/>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36" name="TextBox 35">
            <a:extLst>
              <a:ext uri="{FF2B5EF4-FFF2-40B4-BE49-F238E27FC236}">
                <a16:creationId xmlns:a16="http://schemas.microsoft.com/office/drawing/2014/main" id="{B13FDF2D-942D-3B35-8075-1801FC9FF357}"/>
              </a:ext>
            </a:extLst>
          </p:cNvPr>
          <p:cNvSpPr txBox="1"/>
          <p:nvPr/>
        </p:nvSpPr>
        <p:spPr>
          <a:xfrm>
            <a:off x="122102" y="3324225"/>
            <a:ext cx="1315552" cy="738664"/>
          </a:xfrm>
          <a:prstGeom prst="rect">
            <a:avLst/>
          </a:prstGeom>
          <a:noFill/>
          <a:ln w="19050">
            <a:solidFill>
              <a:schemeClr val="tx1"/>
            </a:solidFill>
          </a:ln>
        </p:spPr>
        <p:txBody>
          <a:bodyPr wrap="square" rtlCol="0">
            <a:spAutoFit/>
          </a:bodyPr>
          <a:lstStyle/>
          <a:p>
            <a:pPr algn="ctr"/>
            <a:r>
              <a:rPr lang="en-US" sz="1400" dirty="0"/>
              <a:t>Reduction in liquid volume during boil off</a:t>
            </a:r>
          </a:p>
        </p:txBody>
      </p:sp>
      <p:cxnSp>
        <p:nvCxnSpPr>
          <p:cNvPr id="43" name="Straight Arrow Connector 42">
            <a:extLst>
              <a:ext uri="{FF2B5EF4-FFF2-40B4-BE49-F238E27FC236}">
                <a16:creationId xmlns:a16="http://schemas.microsoft.com/office/drawing/2014/main" id="{8D4D1D3F-3C3E-86CD-103B-3A2A640709EF}"/>
              </a:ext>
            </a:extLst>
          </p:cNvPr>
          <p:cNvCxnSpPr>
            <a:cxnSpLocks/>
            <a:stCxn id="45" idx="0"/>
            <a:endCxn id="47" idx="2"/>
          </p:cNvCxnSpPr>
          <p:nvPr/>
        </p:nvCxnSpPr>
        <p:spPr bwMode="auto">
          <a:xfrm flipH="1" flipV="1">
            <a:off x="9953624" y="1962152"/>
            <a:ext cx="1281583" cy="1466844"/>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45" name="TextBox 44">
            <a:extLst>
              <a:ext uri="{FF2B5EF4-FFF2-40B4-BE49-F238E27FC236}">
                <a16:creationId xmlns:a16="http://schemas.microsoft.com/office/drawing/2014/main" id="{951B627E-1D58-DD91-602E-1E556E47FD01}"/>
              </a:ext>
            </a:extLst>
          </p:cNvPr>
          <p:cNvSpPr txBox="1"/>
          <p:nvPr/>
        </p:nvSpPr>
        <p:spPr>
          <a:xfrm>
            <a:off x="10317453" y="3428996"/>
            <a:ext cx="1835508" cy="738664"/>
          </a:xfrm>
          <a:prstGeom prst="rect">
            <a:avLst/>
          </a:prstGeom>
          <a:noFill/>
          <a:ln w="19050">
            <a:solidFill>
              <a:schemeClr val="tx1"/>
            </a:solidFill>
          </a:ln>
        </p:spPr>
        <p:txBody>
          <a:bodyPr wrap="square" rtlCol="0">
            <a:spAutoFit/>
          </a:bodyPr>
          <a:lstStyle/>
          <a:p>
            <a:pPr algn="ctr"/>
            <a:r>
              <a:rPr lang="en-US" sz="1400" dirty="0"/>
              <a:t>Steady state boil off achieved during oxygen test</a:t>
            </a:r>
          </a:p>
        </p:txBody>
      </p:sp>
      <p:sp>
        <p:nvSpPr>
          <p:cNvPr id="47" name="Right Bracket 46">
            <a:extLst>
              <a:ext uri="{FF2B5EF4-FFF2-40B4-BE49-F238E27FC236}">
                <a16:creationId xmlns:a16="http://schemas.microsoft.com/office/drawing/2014/main" id="{791B2C5A-8785-027D-E869-3BFEAF7CEBD7}"/>
              </a:ext>
            </a:extLst>
          </p:cNvPr>
          <p:cNvSpPr/>
          <p:nvPr/>
        </p:nvSpPr>
        <p:spPr bwMode="auto">
          <a:xfrm rot="5400000">
            <a:off x="9915577" y="1638355"/>
            <a:ext cx="76094" cy="571499"/>
          </a:xfrm>
          <a:prstGeom prst="rightBracket">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52" name="TextBox 51">
            <a:extLst>
              <a:ext uri="{FF2B5EF4-FFF2-40B4-BE49-F238E27FC236}">
                <a16:creationId xmlns:a16="http://schemas.microsoft.com/office/drawing/2014/main" id="{70C16EB1-018B-7E4C-7B03-88B5FF467223}"/>
              </a:ext>
            </a:extLst>
          </p:cNvPr>
          <p:cNvSpPr txBox="1"/>
          <p:nvPr/>
        </p:nvSpPr>
        <p:spPr>
          <a:xfrm>
            <a:off x="6692247" y="169971"/>
            <a:ext cx="4542959" cy="523220"/>
          </a:xfrm>
          <a:prstGeom prst="rect">
            <a:avLst/>
          </a:prstGeom>
          <a:noFill/>
          <a:ln w="19050">
            <a:solidFill>
              <a:schemeClr val="tx1"/>
            </a:solidFill>
          </a:ln>
        </p:spPr>
        <p:txBody>
          <a:bodyPr wrap="square" rtlCol="0">
            <a:spAutoFit/>
          </a:bodyPr>
          <a:lstStyle/>
          <a:p>
            <a:pPr algn="ctr"/>
            <a:r>
              <a:rPr lang="en-US" sz="1400" dirty="0"/>
              <a:t>No gas input. Venting occurred during boil-off to maintain a near constant tank pressure of 206.84 kPa</a:t>
            </a:r>
          </a:p>
        </p:txBody>
      </p:sp>
      <p:cxnSp>
        <p:nvCxnSpPr>
          <p:cNvPr id="53" name="Straight Arrow Connector 52">
            <a:extLst>
              <a:ext uri="{FF2B5EF4-FFF2-40B4-BE49-F238E27FC236}">
                <a16:creationId xmlns:a16="http://schemas.microsoft.com/office/drawing/2014/main" id="{8C23AADC-7390-CFAF-1175-06871C98E475}"/>
              </a:ext>
            </a:extLst>
          </p:cNvPr>
          <p:cNvCxnSpPr>
            <a:cxnSpLocks/>
            <a:stCxn id="52" idx="2"/>
          </p:cNvCxnSpPr>
          <p:nvPr/>
        </p:nvCxnSpPr>
        <p:spPr bwMode="auto">
          <a:xfrm flipH="1">
            <a:off x="5381625" y="693191"/>
            <a:ext cx="3582102" cy="548572"/>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56" name="Straight Arrow Connector 55">
            <a:extLst>
              <a:ext uri="{FF2B5EF4-FFF2-40B4-BE49-F238E27FC236}">
                <a16:creationId xmlns:a16="http://schemas.microsoft.com/office/drawing/2014/main" id="{06FBB593-0CCD-37CE-67E2-F026822BBE00}"/>
              </a:ext>
            </a:extLst>
          </p:cNvPr>
          <p:cNvCxnSpPr>
            <a:cxnSpLocks/>
            <a:stCxn id="52" idx="2"/>
          </p:cNvCxnSpPr>
          <p:nvPr/>
        </p:nvCxnSpPr>
        <p:spPr bwMode="auto">
          <a:xfrm>
            <a:off x="8963727" y="693191"/>
            <a:ext cx="1504248" cy="548572"/>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59" name="Straight Connector 58">
            <a:extLst>
              <a:ext uri="{FF2B5EF4-FFF2-40B4-BE49-F238E27FC236}">
                <a16:creationId xmlns:a16="http://schemas.microsoft.com/office/drawing/2014/main" id="{4941E117-B83C-9D9D-6DF2-FB172BB6765D}"/>
              </a:ext>
            </a:extLst>
          </p:cNvPr>
          <p:cNvCxnSpPr>
            <a:cxnSpLocks/>
          </p:cNvCxnSpPr>
          <p:nvPr/>
        </p:nvCxnSpPr>
        <p:spPr bwMode="auto">
          <a:xfrm>
            <a:off x="1971675" y="1210272"/>
            <a:ext cx="0" cy="1711582"/>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1" name="Straight Connector 60">
            <a:extLst>
              <a:ext uri="{FF2B5EF4-FFF2-40B4-BE49-F238E27FC236}">
                <a16:creationId xmlns:a16="http://schemas.microsoft.com/office/drawing/2014/main" id="{55760045-172E-0170-09E5-F0608D354D21}"/>
              </a:ext>
            </a:extLst>
          </p:cNvPr>
          <p:cNvCxnSpPr>
            <a:cxnSpLocks/>
          </p:cNvCxnSpPr>
          <p:nvPr/>
        </p:nvCxnSpPr>
        <p:spPr bwMode="auto">
          <a:xfrm flipH="1">
            <a:off x="1971675" y="2921854"/>
            <a:ext cx="3409950"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5" name="Straight Connector 64">
            <a:extLst>
              <a:ext uri="{FF2B5EF4-FFF2-40B4-BE49-F238E27FC236}">
                <a16:creationId xmlns:a16="http://schemas.microsoft.com/office/drawing/2014/main" id="{F5318268-4A41-65FB-4C6E-8170F2205543}"/>
              </a:ext>
            </a:extLst>
          </p:cNvPr>
          <p:cNvCxnSpPr>
            <a:cxnSpLocks/>
          </p:cNvCxnSpPr>
          <p:nvPr/>
        </p:nvCxnSpPr>
        <p:spPr bwMode="auto">
          <a:xfrm>
            <a:off x="7019925" y="1210272"/>
            <a:ext cx="0" cy="1711582"/>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6" name="Straight Connector 65">
            <a:extLst>
              <a:ext uri="{FF2B5EF4-FFF2-40B4-BE49-F238E27FC236}">
                <a16:creationId xmlns:a16="http://schemas.microsoft.com/office/drawing/2014/main" id="{CE73C84E-508F-EC7D-CFBB-8ADA36FB4C29}"/>
              </a:ext>
            </a:extLst>
          </p:cNvPr>
          <p:cNvCxnSpPr>
            <a:cxnSpLocks/>
          </p:cNvCxnSpPr>
          <p:nvPr/>
        </p:nvCxnSpPr>
        <p:spPr bwMode="auto">
          <a:xfrm>
            <a:off x="1971675" y="3515322"/>
            <a:ext cx="0" cy="1711582"/>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7" name="Straight Connector 66">
            <a:extLst>
              <a:ext uri="{FF2B5EF4-FFF2-40B4-BE49-F238E27FC236}">
                <a16:creationId xmlns:a16="http://schemas.microsoft.com/office/drawing/2014/main" id="{F09087BA-89F5-BA99-F478-FDAFE4F87C08}"/>
              </a:ext>
            </a:extLst>
          </p:cNvPr>
          <p:cNvCxnSpPr>
            <a:cxnSpLocks/>
          </p:cNvCxnSpPr>
          <p:nvPr/>
        </p:nvCxnSpPr>
        <p:spPr bwMode="auto">
          <a:xfrm>
            <a:off x="7019925" y="3515322"/>
            <a:ext cx="0" cy="1711582"/>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8" name="Straight Connector 67">
            <a:extLst>
              <a:ext uri="{FF2B5EF4-FFF2-40B4-BE49-F238E27FC236}">
                <a16:creationId xmlns:a16="http://schemas.microsoft.com/office/drawing/2014/main" id="{0031D3B1-2C5E-03CB-4236-5C0413C6E78F}"/>
              </a:ext>
            </a:extLst>
          </p:cNvPr>
          <p:cNvCxnSpPr>
            <a:cxnSpLocks/>
          </p:cNvCxnSpPr>
          <p:nvPr/>
        </p:nvCxnSpPr>
        <p:spPr bwMode="auto">
          <a:xfrm flipH="1">
            <a:off x="7019925" y="2921854"/>
            <a:ext cx="3590925"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76" name="Straight Connector 75">
            <a:extLst>
              <a:ext uri="{FF2B5EF4-FFF2-40B4-BE49-F238E27FC236}">
                <a16:creationId xmlns:a16="http://schemas.microsoft.com/office/drawing/2014/main" id="{6C2BC726-128B-5326-F294-E77EE985697E}"/>
              </a:ext>
            </a:extLst>
          </p:cNvPr>
          <p:cNvCxnSpPr>
            <a:cxnSpLocks/>
          </p:cNvCxnSpPr>
          <p:nvPr/>
        </p:nvCxnSpPr>
        <p:spPr bwMode="auto">
          <a:xfrm flipH="1">
            <a:off x="7019925" y="5224583"/>
            <a:ext cx="3590925"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77" name="Straight Connector 76">
            <a:extLst>
              <a:ext uri="{FF2B5EF4-FFF2-40B4-BE49-F238E27FC236}">
                <a16:creationId xmlns:a16="http://schemas.microsoft.com/office/drawing/2014/main" id="{D1BA0A58-EDDF-CA45-02ED-37EFEB782DBF}"/>
              </a:ext>
            </a:extLst>
          </p:cNvPr>
          <p:cNvCxnSpPr>
            <a:cxnSpLocks/>
          </p:cNvCxnSpPr>
          <p:nvPr/>
        </p:nvCxnSpPr>
        <p:spPr bwMode="auto">
          <a:xfrm flipH="1">
            <a:off x="1971675" y="5224583"/>
            <a:ext cx="3409950"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8" name="TextBox 7">
            <a:extLst>
              <a:ext uri="{FF2B5EF4-FFF2-40B4-BE49-F238E27FC236}">
                <a16:creationId xmlns:a16="http://schemas.microsoft.com/office/drawing/2014/main" id="{8BFE52C0-D6A4-3022-3604-A21D12B01398}"/>
              </a:ext>
            </a:extLst>
          </p:cNvPr>
          <p:cNvSpPr txBox="1"/>
          <p:nvPr/>
        </p:nvSpPr>
        <p:spPr>
          <a:xfrm>
            <a:off x="5173163" y="5621787"/>
            <a:ext cx="1849574" cy="738664"/>
          </a:xfrm>
          <a:prstGeom prst="rect">
            <a:avLst/>
          </a:prstGeom>
          <a:noFill/>
          <a:ln w="19050">
            <a:solidFill>
              <a:schemeClr val="tx1"/>
            </a:solidFill>
          </a:ln>
        </p:spPr>
        <p:txBody>
          <a:bodyPr wrap="square" rtlCol="0">
            <a:spAutoFit/>
          </a:bodyPr>
          <a:lstStyle/>
          <a:p>
            <a:pPr algn="ctr"/>
            <a:r>
              <a:rPr lang="en-US" sz="1400" dirty="0"/>
              <a:t>Both test’s boil-off rates were within 5% of one another</a:t>
            </a:r>
          </a:p>
        </p:txBody>
      </p:sp>
    </p:spTree>
    <p:extLst>
      <p:ext uri="{BB962C8B-B14F-4D97-AF65-F5344CB8AC3E}">
        <p14:creationId xmlns:p14="http://schemas.microsoft.com/office/powerpoint/2010/main" val="422921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DFC11E-9359-7EA9-4CB7-6E460CBD0128}"/>
              </a:ext>
            </a:extLst>
          </p:cNvPr>
          <p:cNvPicPr>
            <a:picLocks noChangeAspect="1"/>
          </p:cNvPicPr>
          <p:nvPr/>
        </p:nvPicPr>
        <p:blipFill>
          <a:blip r:embed="rId2"/>
          <a:stretch>
            <a:fillRect/>
          </a:stretch>
        </p:blipFill>
        <p:spPr>
          <a:xfrm>
            <a:off x="1440718" y="1136151"/>
            <a:ext cx="4089926" cy="2187242"/>
          </a:xfrm>
          <a:prstGeom prst="rect">
            <a:avLst/>
          </a:prstGeom>
        </p:spPr>
      </p:pic>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pPr algn="l"/>
            <a:r>
              <a:rPr lang="en-US" dirty="0"/>
              <a:t>Autogenous Tank Pressurization</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8</a:t>
            </a:fld>
            <a:endParaRPr lang="en-US" altLang="en-US" sz="1000" dirty="0">
              <a:solidFill>
                <a:srgbClr val="003296"/>
              </a:solidFill>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1BEF0BF7-98A7-44CB-801E-DD34A59CB028}"/>
              </a:ext>
            </a:extLst>
          </p:cNvPr>
          <p:cNvCxnSpPr/>
          <p:nvPr/>
        </p:nvCxnSpPr>
        <p:spPr bwMode="auto">
          <a:xfrm>
            <a:off x="0" y="990600"/>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Picture 7">
            <a:extLst>
              <a:ext uri="{FF2B5EF4-FFF2-40B4-BE49-F238E27FC236}">
                <a16:creationId xmlns:a16="http://schemas.microsoft.com/office/drawing/2014/main" id="{B7F8CE57-555E-EE9B-A7C1-E03490921690}"/>
              </a:ext>
            </a:extLst>
          </p:cNvPr>
          <p:cNvPicPr>
            <a:picLocks noChangeAspect="1"/>
          </p:cNvPicPr>
          <p:nvPr/>
        </p:nvPicPr>
        <p:blipFill>
          <a:blip r:embed="rId3"/>
          <a:stretch>
            <a:fillRect/>
          </a:stretch>
        </p:blipFill>
        <p:spPr>
          <a:xfrm>
            <a:off x="1440718" y="3429000"/>
            <a:ext cx="4089925" cy="2187238"/>
          </a:xfrm>
          <a:prstGeom prst="rect">
            <a:avLst/>
          </a:prstGeom>
        </p:spPr>
      </p:pic>
      <p:pic>
        <p:nvPicPr>
          <p:cNvPr id="12" name="Picture 11">
            <a:extLst>
              <a:ext uri="{FF2B5EF4-FFF2-40B4-BE49-F238E27FC236}">
                <a16:creationId xmlns:a16="http://schemas.microsoft.com/office/drawing/2014/main" id="{6479ADB9-6103-8CF3-F404-DBB8303C9B31}"/>
              </a:ext>
            </a:extLst>
          </p:cNvPr>
          <p:cNvPicPr>
            <a:picLocks noChangeAspect="1"/>
          </p:cNvPicPr>
          <p:nvPr/>
        </p:nvPicPr>
        <p:blipFill>
          <a:blip r:embed="rId4"/>
          <a:stretch>
            <a:fillRect/>
          </a:stretch>
        </p:blipFill>
        <p:spPr>
          <a:xfrm>
            <a:off x="6661356" y="3429000"/>
            <a:ext cx="4089927" cy="2187238"/>
          </a:xfrm>
          <a:prstGeom prst="rect">
            <a:avLst/>
          </a:prstGeom>
        </p:spPr>
      </p:pic>
      <p:pic>
        <p:nvPicPr>
          <p:cNvPr id="17" name="Picture 16">
            <a:extLst>
              <a:ext uri="{FF2B5EF4-FFF2-40B4-BE49-F238E27FC236}">
                <a16:creationId xmlns:a16="http://schemas.microsoft.com/office/drawing/2014/main" id="{0C49557B-BCDA-D02D-C607-C007E86DD23F}"/>
              </a:ext>
            </a:extLst>
          </p:cNvPr>
          <p:cNvPicPr>
            <a:picLocks noChangeAspect="1"/>
          </p:cNvPicPr>
          <p:nvPr/>
        </p:nvPicPr>
        <p:blipFill>
          <a:blip r:embed="rId5"/>
          <a:stretch>
            <a:fillRect/>
          </a:stretch>
        </p:blipFill>
        <p:spPr>
          <a:xfrm>
            <a:off x="6661356" y="1136154"/>
            <a:ext cx="4089926" cy="2187239"/>
          </a:xfrm>
          <a:prstGeom prst="rect">
            <a:avLst/>
          </a:prstGeom>
        </p:spPr>
      </p:pic>
      <p:cxnSp>
        <p:nvCxnSpPr>
          <p:cNvPr id="18" name="Straight Connector 17">
            <a:extLst>
              <a:ext uri="{FF2B5EF4-FFF2-40B4-BE49-F238E27FC236}">
                <a16:creationId xmlns:a16="http://schemas.microsoft.com/office/drawing/2014/main" id="{45CC90DE-D8CF-D2EC-D8A0-9F3BC9FE316E}"/>
              </a:ext>
            </a:extLst>
          </p:cNvPr>
          <p:cNvCxnSpPr>
            <a:cxnSpLocks/>
          </p:cNvCxnSpPr>
          <p:nvPr/>
        </p:nvCxnSpPr>
        <p:spPr bwMode="auto">
          <a:xfrm>
            <a:off x="6096000" y="990600"/>
            <a:ext cx="0" cy="462371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1" name="TextBox 20">
            <a:extLst>
              <a:ext uri="{FF2B5EF4-FFF2-40B4-BE49-F238E27FC236}">
                <a16:creationId xmlns:a16="http://schemas.microsoft.com/office/drawing/2014/main" id="{C505EC89-B229-8782-C83C-CD145F734D47}"/>
              </a:ext>
            </a:extLst>
          </p:cNvPr>
          <p:cNvSpPr txBox="1"/>
          <p:nvPr/>
        </p:nvSpPr>
        <p:spPr>
          <a:xfrm>
            <a:off x="2827905" y="5741815"/>
            <a:ext cx="1315552" cy="338554"/>
          </a:xfrm>
          <a:prstGeom prst="rect">
            <a:avLst/>
          </a:prstGeom>
          <a:noFill/>
          <a:ln w="19050">
            <a:solidFill>
              <a:schemeClr val="tx1"/>
            </a:solidFill>
          </a:ln>
        </p:spPr>
        <p:txBody>
          <a:bodyPr wrap="square" rtlCol="0">
            <a:spAutoFit/>
          </a:bodyPr>
          <a:lstStyle/>
          <a:p>
            <a:pPr algn="ctr"/>
            <a:r>
              <a:rPr lang="en-US" sz="1600" dirty="0"/>
              <a:t>Nitrogen</a:t>
            </a:r>
          </a:p>
        </p:txBody>
      </p:sp>
      <p:sp>
        <p:nvSpPr>
          <p:cNvPr id="22" name="TextBox 21">
            <a:extLst>
              <a:ext uri="{FF2B5EF4-FFF2-40B4-BE49-F238E27FC236}">
                <a16:creationId xmlns:a16="http://schemas.microsoft.com/office/drawing/2014/main" id="{177FB0C7-854A-0E60-7A93-773CE5469F35}"/>
              </a:ext>
            </a:extLst>
          </p:cNvPr>
          <p:cNvSpPr txBox="1"/>
          <p:nvPr/>
        </p:nvSpPr>
        <p:spPr>
          <a:xfrm>
            <a:off x="8037886" y="5741815"/>
            <a:ext cx="1336865" cy="338554"/>
          </a:xfrm>
          <a:prstGeom prst="rect">
            <a:avLst/>
          </a:prstGeom>
          <a:noFill/>
          <a:ln w="19050">
            <a:solidFill>
              <a:schemeClr val="tx1"/>
            </a:solidFill>
          </a:ln>
        </p:spPr>
        <p:txBody>
          <a:bodyPr wrap="square" rtlCol="0">
            <a:spAutoFit/>
          </a:bodyPr>
          <a:lstStyle/>
          <a:p>
            <a:pPr algn="ctr"/>
            <a:r>
              <a:rPr lang="en-US" sz="1600" dirty="0"/>
              <a:t>Oxygen</a:t>
            </a:r>
          </a:p>
        </p:txBody>
      </p:sp>
      <p:cxnSp>
        <p:nvCxnSpPr>
          <p:cNvPr id="23" name="Straight Arrow Connector 22">
            <a:extLst>
              <a:ext uri="{FF2B5EF4-FFF2-40B4-BE49-F238E27FC236}">
                <a16:creationId xmlns:a16="http://schemas.microsoft.com/office/drawing/2014/main" id="{BF6D4806-037E-3B8E-37AF-0713ED31686B}"/>
              </a:ext>
            </a:extLst>
          </p:cNvPr>
          <p:cNvCxnSpPr>
            <a:cxnSpLocks/>
            <a:stCxn id="25" idx="2"/>
          </p:cNvCxnSpPr>
          <p:nvPr/>
        </p:nvCxnSpPr>
        <p:spPr bwMode="auto">
          <a:xfrm flipH="1">
            <a:off x="3881438" y="874357"/>
            <a:ext cx="4824880" cy="454565"/>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25" name="TextBox 24">
            <a:extLst>
              <a:ext uri="{FF2B5EF4-FFF2-40B4-BE49-F238E27FC236}">
                <a16:creationId xmlns:a16="http://schemas.microsoft.com/office/drawing/2014/main" id="{81260F5E-8BFE-986C-FFB3-ED93097A6DF3}"/>
              </a:ext>
            </a:extLst>
          </p:cNvPr>
          <p:cNvSpPr txBox="1"/>
          <p:nvPr/>
        </p:nvSpPr>
        <p:spPr>
          <a:xfrm>
            <a:off x="6711769" y="135693"/>
            <a:ext cx="3989098" cy="738664"/>
          </a:xfrm>
          <a:prstGeom prst="rect">
            <a:avLst/>
          </a:prstGeom>
          <a:noFill/>
          <a:ln w="19050">
            <a:solidFill>
              <a:schemeClr val="tx1"/>
            </a:solidFill>
          </a:ln>
        </p:spPr>
        <p:txBody>
          <a:bodyPr wrap="square" rtlCol="0">
            <a:spAutoFit/>
          </a:bodyPr>
          <a:lstStyle/>
          <a:p>
            <a:pPr algn="ctr"/>
            <a:r>
              <a:rPr lang="en-US" sz="1400" dirty="0"/>
              <a:t>Nitrogen test was close to wide open flow on the gas flow controller. Flow was adjusted for the oxygen pressurization test</a:t>
            </a:r>
          </a:p>
        </p:txBody>
      </p:sp>
      <p:cxnSp>
        <p:nvCxnSpPr>
          <p:cNvPr id="29" name="Straight Arrow Connector 28">
            <a:extLst>
              <a:ext uri="{FF2B5EF4-FFF2-40B4-BE49-F238E27FC236}">
                <a16:creationId xmlns:a16="http://schemas.microsoft.com/office/drawing/2014/main" id="{49D07328-EBCF-6BA7-89BE-4BB3CC3E0BB6}"/>
              </a:ext>
            </a:extLst>
          </p:cNvPr>
          <p:cNvCxnSpPr>
            <a:cxnSpLocks/>
            <a:stCxn id="25" idx="2"/>
          </p:cNvCxnSpPr>
          <p:nvPr/>
        </p:nvCxnSpPr>
        <p:spPr bwMode="auto">
          <a:xfrm flipH="1">
            <a:off x="8310563" y="874357"/>
            <a:ext cx="395755" cy="1268768"/>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32" name="TextBox 31">
            <a:extLst>
              <a:ext uri="{FF2B5EF4-FFF2-40B4-BE49-F238E27FC236}">
                <a16:creationId xmlns:a16="http://schemas.microsoft.com/office/drawing/2014/main" id="{FC681AAF-B888-4CE0-322F-60288FE00261}"/>
              </a:ext>
            </a:extLst>
          </p:cNvPr>
          <p:cNvSpPr txBox="1"/>
          <p:nvPr/>
        </p:nvSpPr>
        <p:spPr>
          <a:xfrm>
            <a:off x="4820550" y="5614311"/>
            <a:ext cx="2550895" cy="738664"/>
          </a:xfrm>
          <a:prstGeom prst="rect">
            <a:avLst/>
          </a:prstGeom>
          <a:noFill/>
          <a:ln w="19050">
            <a:solidFill>
              <a:schemeClr val="tx1"/>
            </a:solidFill>
          </a:ln>
        </p:spPr>
        <p:txBody>
          <a:bodyPr wrap="square" rtlCol="0">
            <a:spAutoFit/>
          </a:bodyPr>
          <a:lstStyle/>
          <a:p>
            <a:pPr algn="ctr"/>
            <a:r>
              <a:rPr lang="en-US" sz="1400" dirty="0"/>
              <a:t>Tank pressure dipped a bit when cutting of gas flow into the tank</a:t>
            </a:r>
          </a:p>
        </p:txBody>
      </p:sp>
      <p:cxnSp>
        <p:nvCxnSpPr>
          <p:cNvPr id="33" name="Straight Arrow Connector 32">
            <a:extLst>
              <a:ext uri="{FF2B5EF4-FFF2-40B4-BE49-F238E27FC236}">
                <a16:creationId xmlns:a16="http://schemas.microsoft.com/office/drawing/2014/main" id="{3C9216BF-AE04-315B-FDDF-7E03946642DA}"/>
              </a:ext>
            </a:extLst>
          </p:cNvPr>
          <p:cNvCxnSpPr>
            <a:cxnSpLocks/>
            <a:stCxn id="32" idx="0"/>
          </p:cNvCxnSpPr>
          <p:nvPr/>
        </p:nvCxnSpPr>
        <p:spPr bwMode="auto">
          <a:xfrm flipH="1" flipV="1">
            <a:off x="4376691" y="3764132"/>
            <a:ext cx="1719307" cy="1850179"/>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38" name="TextBox 37">
            <a:extLst>
              <a:ext uri="{FF2B5EF4-FFF2-40B4-BE49-F238E27FC236}">
                <a16:creationId xmlns:a16="http://schemas.microsoft.com/office/drawing/2014/main" id="{F9DBA84A-A903-2CF0-EA41-754CFF75514E}"/>
              </a:ext>
            </a:extLst>
          </p:cNvPr>
          <p:cNvSpPr txBox="1"/>
          <p:nvPr/>
        </p:nvSpPr>
        <p:spPr>
          <a:xfrm>
            <a:off x="72399" y="1558349"/>
            <a:ext cx="1241992" cy="1169551"/>
          </a:xfrm>
          <a:prstGeom prst="rect">
            <a:avLst/>
          </a:prstGeom>
          <a:noFill/>
          <a:ln w="19050">
            <a:solidFill>
              <a:schemeClr val="tx1"/>
            </a:solidFill>
          </a:ln>
        </p:spPr>
        <p:txBody>
          <a:bodyPr wrap="square" rtlCol="0">
            <a:spAutoFit/>
          </a:bodyPr>
          <a:lstStyle/>
          <a:p>
            <a:pPr algn="ctr"/>
            <a:r>
              <a:rPr lang="en-US" sz="1400" dirty="0"/>
              <a:t>Nitrogen gas flow was about double that of the oxygen test.</a:t>
            </a:r>
          </a:p>
        </p:txBody>
      </p:sp>
      <p:cxnSp>
        <p:nvCxnSpPr>
          <p:cNvPr id="39" name="Straight Arrow Connector 38">
            <a:extLst>
              <a:ext uri="{FF2B5EF4-FFF2-40B4-BE49-F238E27FC236}">
                <a16:creationId xmlns:a16="http://schemas.microsoft.com/office/drawing/2014/main" id="{3997C2B8-7503-31A4-8727-BD0EEAAEB044}"/>
              </a:ext>
            </a:extLst>
          </p:cNvPr>
          <p:cNvCxnSpPr>
            <a:cxnSpLocks/>
            <a:stCxn id="32" idx="0"/>
          </p:cNvCxnSpPr>
          <p:nvPr/>
        </p:nvCxnSpPr>
        <p:spPr bwMode="auto">
          <a:xfrm flipV="1">
            <a:off x="6095998" y="3764132"/>
            <a:ext cx="3172289" cy="1850179"/>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42" name="TextBox 41">
            <a:extLst>
              <a:ext uri="{FF2B5EF4-FFF2-40B4-BE49-F238E27FC236}">
                <a16:creationId xmlns:a16="http://schemas.microsoft.com/office/drawing/2014/main" id="{45782713-B833-4290-588B-F97855C4305C}"/>
              </a:ext>
            </a:extLst>
          </p:cNvPr>
          <p:cNvSpPr txBox="1"/>
          <p:nvPr/>
        </p:nvSpPr>
        <p:spPr>
          <a:xfrm>
            <a:off x="313412" y="5541760"/>
            <a:ext cx="1355905" cy="738664"/>
          </a:xfrm>
          <a:prstGeom prst="rect">
            <a:avLst/>
          </a:prstGeom>
          <a:noFill/>
          <a:ln w="19050">
            <a:solidFill>
              <a:schemeClr val="tx1"/>
            </a:solidFill>
          </a:ln>
        </p:spPr>
        <p:txBody>
          <a:bodyPr wrap="square" rtlCol="0">
            <a:spAutoFit/>
          </a:bodyPr>
          <a:lstStyle/>
          <a:p>
            <a:pPr algn="ctr"/>
            <a:r>
              <a:rPr lang="en-US" sz="1400" dirty="0"/>
              <a:t>No venting, heaters, or active cooling</a:t>
            </a:r>
          </a:p>
        </p:txBody>
      </p:sp>
      <p:cxnSp>
        <p:nvCxnSpPr>
          <p:cNvPr id="43" name="Straight Connector 42">
            <a:extLst>
              <a:ext uri="{FF2B5EF4-FFF2-40B4-BE49-F238E27FC236}">
                <a16:creationId xmlns:a16="http://schemas.microsoft.com/office/drawing/2014/main" id="{A945E16A-8D4F-5BC7-C576-4845BC61259F}"/>
              </a:ext>
            </a:extLst>
          </p:cNvPr>
          <p:cNvCxnSpPr>
            <a:cxnSpLocks/>
          </p:cNvCxnSpPr>
          <p:nvPr/>
        </p:nvCxnSpPr>
        <p:spPr bwMode="auto">
          <a:xfrm flipH="1">
            <a:off x="1879746" y="2949832"/>
            <a:ext cx="3444729"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6" name="Straight Connector 45">
            <a:extLst>
              <a:ext uri="{FF2B5EF4-FFF2-40B4-BE49-F238E27FC236}">
                <a16:creationId xmlns:a16="http://schemas.microsoft.com/office/drawing/2014/main" id="{FD85F788-3FA1-158A-4E78-C3790E2C2E58}"/>
              </a:ext>
            </a:extLst>
          </p:cNvPr>
          <p:cNvCxnSpPr>
            <a:cxnSpLocks/>
          </p:cNvCxnSpPr>
          <p:nvPr/>
        </p:nvCxnSpPr>
        <p:spPr bwMode="auto">
          <a:xfrm flipH="1">
            <a:off x="7128021" y="2937389"/>
            <a:ext cx="3444729"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7" name="Straight Connector 46">
            <a:extLst>
              <a:ext uri="{FF2B5EF4-FFF2-40B4-BE49-F238E27FC236}">
                <a16:creationId xmlns:a16="http://schemas.microsoft.com/office/drawing/2014/main" id="{87FBEE27-4C8E-2182-5B3D-984360E27D5E}"/>
              </a:ext>
            </a:extLst>
          </p:cNvPr>
          <p:cNvCxnSpPr>
            <a:cxnSpLocks/>
          </p:cNvCxnSpPr>
          <p:nvPr/>
        </p:nvCxnSpPr>
        <p:spPr bwMode="auto">
          <a:xfrm flipH="1">
            <a:off x="7147071" y="5213864"/>
            <a:ext cx="3425679"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8" name="Straight Connector 47">
            <a:extLst>
              <a:ext uri="{FF2B5EF4-FFF2-40B4-BE49-F238E27FC236}">
                <a16:creationId xmlns:a16="http://schemas.microsoft.com/office/drawing/2014/main" id="{8BD25B1B-47B0-40BA-92A8-2CCF6EF17853}"/>
              </a:ext>
            </a:extLst>
          </p:cNvPr>
          <p:cNvCxnSpPr>
            <a:cxnSpLocks/>
          </p:cNvCxnSpPr>
          <p:nvPr/>
        </p:nvCxnSpPr>
        <p:spPr bwMode="auto">
          <a:xfrm flipH="1">
            <a:off x="1952625" y="5235832"/>
            <a:ext cx="3371850"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4" name="Straight Connector 53">
            <a:extLst>
              <a:ext uri="{FF2B5EF4-FFF2-40B4-BE49-F238E27FC236}">
                <a16:creationId xmlns:a16="http://schemas.microsoft.com/office/drawing/2014/main" id="{2FAC6A95-436B-5292-DFE5-5D5817D8F2D4}"/>
              </a:ext>
            </a:extLst>
          </p:cNvPr>
          <p:cNvCxnSpPr>
            <a:cxnSpLocks/>
          </p:cNvCxnSpPr>
          <p:nvPr/>
        </p:nvCxnSpPr>
        <p:spPr bwMode="auto">
          <a:xfrm>
            <a:off x="1879746" y="1238250"/>
            <a:ext cx="0" cy="1711582"/>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7" name="Straight Connector 56">
            <a:extLst>
              <a:ext uri="{FF2B5EF4-FFF2-40B4-BE49-F238E27FC236}">
                <a16:creationId xmlns:a16="http://schemas.microsoft.com/office/drawing/2014/main" id="{AC25779B-412B-B7D4-602D-8CB1BD0C83B9}"/>
              </a:ext>
            </a:extLst>
          </p:cNvPr>
          <p:cNvCxnSpPr>
            <a:cxnSpLocks/>
          </p:cNvCxnSpPr>
          <p:nvPr/>
        </p:nvCxnSpPr>
        <p:spPr bwMode="auto">
          <a:xfrm>
            <a:off x="7128021" y="1225807"/>
            <a:ext cx="0" cy="1711582"/>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8" name="Straight Connector 57">
            <a:extLst>
              <a:ext uri="{FF2B5EF4-FFF2-40B4-BE49-F238E27FC236}">
                <a16:creationId xmlns:a16="http://schemas.microsoft.com/office/drawing/2014/main" id="{963C40D8-7AF3-96F6-2C21-111D6EBFACFB}"/>
              </a:ext>
            </a:extLst>
          </p:cNvPr>
          <p:cNvCxnSpPr>
            <a:cxnSpLocks/>
          </p:cNvCxnSpPr>
          <p:nvPr/>
        </p:nvCxnSpPr>
        <p:spPr bwMode="auto">
          <a:xfrm>
            <a:off x="1952625" y="3502282"/>
            <a:ext cx="0" cy="1743907"/>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9" name="Straight Connector 58">
            <a:extLst>
              <a:ext uri="{FF2B5EF4-FFF2-40B4-BE49-F238E27FC236}">
                <a16:creationId xmlns:a16="http://schemas.microsoft.com/office/drawing/2014/main" id="{6D9AE31E-125C-3519-F42F-E0C4837A33BE}"/>
              </a:ext>
            </a:extLst>
          </p:cNvPr>
          <p:cNvCxnSpPr>
            <a:cxnSpLocks/>
          </p:cNvCxnSpPr>
          <p:nvPr/>
        </p:nvCxnSpPr>
        <p:spPr bwMode="auto">
          <a:xfrm>
            <a:off x="7150392" y="3502282"/>
            <a:ext cx="0" cy="1711582"/>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4855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86F48-48B8-D022-DD93-7B91405F090C}"/>
              </a:ext>
            </a:extLst>
          </p:cNvPr>
          <p:cNvPicPr>
            <a:picLocks noChangeAspect="1"/>
          </p:cNvPicPr>
          <p:nvPr/>
        </p:nvPicPr>
        <p:blipFill>
          <a:blip r:embed="rId2"/>
          <a:stretch>
            <a:fillRect/>
          </a:stretch>
        </p:blipFill>
        <p:spPr>
          <a:xfrm>
            <a:off x="726054" y="1739899"/>
            <a:ext cx="5160308" cy="3729749"/>
          </a:xfrm>
          <a:prstGeom prst="rect">
            <a:avLst/>
          </a:prstGeom>
        </p:spPr>
      </p:pic>
      <p:sp>
        <p:nvSpPr>
          <p:cNvPr id="25" name="TextBox 24">
            <a:extLst>
              <a:ext uri="{FF2B5EF4-FFF2-40B4-BE49-F238E27FC236}">
                <a16:creationId xmlns:a16="http://schemas.microsoft.com/office/drawing/2014/main" id="{A896BF49-4167-AB04-3BC4-B9B39C754D4F}"/>
              </a:ext>
            </a:extLst>
          </p:cNvPr>
          <p:cNvSpPr txBox="1"/>
          <p:nvPr/>
        </p:nvSpPr>
        <p:spPr>
          <a:xfrm>
            <a:off x="4921829" y="5839480"/>
            <a:ext cx="2348341" cy="523220"/>
          </a:xfrm>
          <a:prstGeom prst="rect">
            <a:avLst/>
          </a:prstGeom>
          <a:noFill/>
          <a:ln w="19050">
            <a:solidFill>
              <a:schemeClr val="tx1"/>
            </a:solidFill>
          </a:ln>
        </p:spPr>
        <p:txBody>
          <a:bodyPr wrap="square" rtlCol="0">
            <a:spAutoFit/>
          </a:bodyPr>
          <a:lstStyle/>
          <a:p>
            <a:pPr algn="ctr"/>
            <a:r>
              <a:rPr lang="en-US" sz="1400" dirty="0"/>
              <a:t>Fluid chill down due to activation of the cryocooler</a:t>
            </a:r>
          </a:p>
        </p:txBody>
      </p:sp>
      <p:sp>
        <p:nvSpPr>
          <p:cNvPr id="2" name="Title 1">
            <a:extLst>
              <a:ext uri="{FF2B5EF4-FFF2-40B4-BE49-F238E27FC236}">
                <a16:creationId xmlns:a16="http://schemas.microsoft.com/office/drawing/2014/main" id="{ABAA88C7-8945-4BAE-A00B-83E13D206571}"/>
              </a:ext>
            </a:extLst>
          </p:cNvPr>
          <p:cNvSpPr>
            <a:spLocks noGrp="1"/>
          </p:cNvSpPr>
          <p:nvPr>
            <p:ph type="title"/>
          </p:nvPr>
        </p:nvSpPr>
        <p:spPr/>
        <p:txBody>
          <a:bodyPr/>
          <a:lstStyle/>
          <a:p>
            <a:pPr algn="l"/>
            <a:r>
              <a:rPr lang="en-US" dirty="0"/>
              <a:t>Cryocooler Initiation</a:t>
            </a:r>
          </a:p>
        </p:txBody>
      </p:sp>
      <p:sp>
        <p:nvSpPr>
          <p:cNvPr id="4" name="Slide Number Placeholder 3">
            <a:extLst>
              <a:ext uri="{FF2B5EF4-FFF2-40B4-BE49-F238E27FC236}">
                <a16:creationId xmlns:a16="http://schemas.microsoft.com/office/drawing/2014/main" id="{1033F0A0-5EE4-415A-B22E-9009E1BE5B9C}"/>
              </a:ext>
            </a:extLst>
          </p:cNvPr>
          <p:cNvSpPr>
            <a:spLocks noGrp="1"/>
          </p:cNvSpPr>
          <p:nvPr>
            <p:ph type="sldNum" sz="quarter" idx="11"/>
          </p:nvPr>
        </p:nvSpPr>
        <p:spPr/>
        <p:txBody>
          <a:bodyPr/>
          <a:lstStyle/>
          <a:p>
            <a:pPr eaLnBrk="0" fontAlgn="base" hangingPunct="0">
              <a:spcBef>
                <a:spcPct val="0"/>
              </a:spcBef>
              <a:spcAft>
                <a:spcPct val="0"/>
              </a:spcAft>
            </a:pPr>
            <a:fld id="{25E85162-0D2D-448D-A187-CE3D87ACC8C5}" type="slidenum">
              <a:rPr lang="en-US" altLang="en-US">
                <a:solidFill>
                  <a:srgbClr val="003296"/>
                </a:solidFill>
              </a:rPr>
              <a:pPr eaLnBrk="0" fontAlgn="base" hangingPunct="0">
                <a:spcBef>
                  <a:spcPct val="0"/>
                </a:spcBef>
                <a:spcAft>
                  <a:spcPct val="0"/>
                </a:spcAft>
              </a:pPr>
              <a:t>9</a:t>
            </a:fld>
            <a:endParaRPr lang="en-US" altLang="en-US" sz="1000" dirty="0">
              <a:solidFill>
                <a:srgbClr val="003296"/>
              </a:solidFill>
              <a:latin typeface="Times New Roman" panose="02020603050405020304" pitchFamily="18" charset="0"/>
            </a:endParaRPr>
          </a:p>
        </p:txBody>
      </p:sp>
      <p:cxnSp>
        <p:nvCxnSpPr>
          <p:cNvPr id="5" name="Straight Connector 4">
            <a:extLst>
              <a:ext uri="{FF2B5EF4-FFF2-40B4-BE49-F238E27FC236}">
                <a16:creationId xmlns:a16="http://schemas.microsoft.com/office/drawing/2014/main" id="{1BEF0BF7-98A7-44CB-801E-DD34A59CB028}"/>
              </a:ext>
            </a:extLst>
          </p:cNvPr>
          <p:cNvCxnSpPr/>
          <p:nvPr/>
        </p:nvCxnSpPr>
        <p:spPr bwMode="auto">
          <a:xfrm>
            <a:off x="0" y="990600"/>
            <a:ext cx="12192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B4A1F962-69D9-4ADA-823D-7537A2644F49}"/>
              </a:ext>
            </a:extLst>
          </p:cNvPr>
          <p:cNvSpPr txBox="1"/>
          <p:nvPr/>
        </p:nvSpPr>
        <p:spPr>
          <a:xfrm>
            <a:off x="2549388" y="1275551"/>
            <a:ext cx="1096622" cy="338554"/>
          </a:xfrm>
          <a:prstGeom prst="rect">
            <a:avLst/>
          </a:prstGeom>
          <a:noFill/>
          <a:ln w="19050">
            <a:solidFill>
              <a:schemeClr val="tx1"/>
            </a:solidFill>
          </a:ln>
        </p:spPr>
        <p:txBody>
          <a:bodyPr wrap="square" rtlCol="0">
            <a:spAutoFit/>
          </a:bodyPr>
          <a:lstStyle/>
          <a:p>
            <a:pPr algn="ctr"/>
            <a:r>
              <a:rPr lang="en-US" sz="1600" dirty="0"/>
              <a:t>Nitrogen</a:t>
            </a:r>
          </a:p>
        </p:txBody>
      </p:sp>
      <p:sp>
        <p:nvSpPr>
          <p:cNvPr id="10" name="TextBox 9">
            <a:extLst>
              <a:ext uri="{FF2B5EF4-FFF2-40B4-BE49-F238E27FC236}">
                <a16:creationId xmlns:a16="http://schemas.microsoft.com/office/drawing/2014/main" id="{5C598D1F-0B0E-4722-B1B9-9D7793967AC8}"/>
              </a:ext>
            </a:extLst>
          </p:cNvPr>
          <p:cNvSpPr txBox="1"/>
          <p:nvPr/>
        </p:nvSpPr>
        <p:spPr>
          <a:xfrm>
            <a:off x="8275771" y="1275551"/>
            <a:ext cx="1186480" cy="338554"/>
          </a:xfrm>
          <a:prstGeom prst="rect">
            <a:avLst/>
          </a:prstGeom>
          <a:noFill/>
          <a:ln w="19050">
            <a:solidFill>
              <a:schemeClr val="tx1"/>
            </a:solidFill>
          </a:ln>
        </p:spPr>
        <p:txBody>
          <a:bodyPr wrap="square" rtlCol="0">
            <a:spAutoFit/>
          </a:bodyPr>
          <a:lstStyle/>
          <a:p>
            <a:pPr algn="ctr"/>
            <a:r>
              <a:rPr lang="en-US" sz="1600" dirty="0"/>
              <a:t>Oxygen</a:t>
            </a:r>
          </a:p>
        </p:txBody>
      </p:sp>
      <p:cxnSp>
        <p:nvCxnSpPr>
          <p:cNvPr id="11" name="Straight Connector 10">
            <a:extLst>
              <a:ext uri="{FF2B5EF4-FFF2-40B4-BE49-F238E27FC236}">
                <a16:creationId xmlns:a16="http://schemas.microsoft.com/office/drawing/2014/main" id="{5E493A57-C667-64E2-F8E4-806C74A85EE9}"/>
              </a:ext>
            </a:extLst>
          </p:cNvPr>
          <p:cNvCxnSpPr/>
          <p:nvPr/>
        </p:nvCxnSpPr>
        <p:spPr bwMode="auto">
          <a:xfrm>
            <a:off x="1233182" y="1929077"/>
            <a:ext cx="0" cy="3011648"/>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3C39DE13-EBFC-8476-EEB2-5364C2F8FEDC}"/>
              </a:ext>
            </a:extLst>
          </p:cNvPr>
          <p:cNvCxnSpPr>
            <a:cxnSpLocks/>
          </p:cNvCxnSpPr>
          <p:nvPr/>
        </p:nvCxnSpPr>
        <p:spPr bwMode="auto">
          <a:xfrm flipH="1">
            <a:off x="1233182" y="4940725"/>
            <a:ext cx="3724712"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5" name="Straight Connector 14">
            <a:extLst>
              <a:ext uri="{FF2B5EF4-FFF2-40B4-BE49-F238E27FC236}">
                <a16:creationId xmlns:a16="http://schemas.microsoft.com/office/drawing/2014/main" id="{EE66AD3F-6B17-6818-2556-46CDA4370A5B}"/>
              </a:ext>
            </a:extLst>
          </p:cNvPr>
          <p:cNvCxnSpPr>
            <a:cxnSpLocks/>
            <a:endCxn id="25" idx="0"/>
          </p:cNvCxnSpPr>
          <p:nvPr/>
        </p:nvCxnSpPr>
        <p:spPr bwMode="auto">
          <a:xfrm>
            <a:off x="6096000" y="990600"/>
            <a:ext cx="0" cy="484888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24" name="Group 23">
            <a:extLst>
              <a:ext uri="{FF2B5EF4-FFF2-40B4-BE49-F238E27FC236}">
                <a16:creationId xmlns:a16="http://schemas.microsoft.com/office/drawing/2014/main" id="{F7984CF1-8FD8-AB9B-0FC2-E6D61DE98C83}"/>
              </a:ext>
            </a:extLst>
          </p:cNvPr>
          <p:cNvGrpSpPr/>
          <p:nvPr/>
        </p:nvGrpSpPr>
        <p:grpSpPr>
          <a:xfrm>
            <a:off x="6305636" y="1739899"/>
            <a:ext cx="5160310" cy="3729755"/>
            <a:chOff x="6288856" y="1866126"/>
            <a:chExt cx="5160310" cy="3729755"/>
          </a:xfrm>
        </p:grpSpPr>
        <p:pic>
          <p:nvPicPr>
            <p:cNvPr id="6" name="Picture 5">
              <a:extLst>
                <a:ext uri="{FF2B5EF4-FFF2-40B4-BE49-F238E27FC236}">
                  <a16:creationId xmlns:a16="http://schemas.microsoft.com/office/drawing/2014/main" id="{CCA36454-BBFE-AF27-06BB-AD069C436AC3}"/>
                </a:ext>
              </a:extLst>
            </p:cNvPr>
            <p:cNvPicPr>
              <a:picLocks noChangeAspect="1"/>
            </p:cNvPicPr>
            <p:nvPr/>
          </p:nvPicPr>
          <p:blipFill>
            <a:blip r:embed="rId3"/>
            <a:stretch>
              <a:fillRect/>
            </a:stretch>
          </p:blipFill>
          <p:spPr>
            <a:xfrm>
              <a:off x="6288856" y="1866126"/>
              <a:ext cx="5160310" cy="3729755"/>
            </a:xfrm>
            <a:prstGeom prst="rect">
              <a:avLst/>
            </a:prstGeom>
          </p:spPr>
        </p:pic>
        <p:cxnSp>
          <p:nvCxnSpPr>
            <p:cNvPr id="16" name="Straight Connector 15">
              <a:extLst>
                <a:ext uri="{FF2B5EF4-FFF2-40B4-BE49-F238E27FC236}">
                  <a16:creationId xmlns:a16="http://schemas.microsoft.com/office/drawing/2014/main" id="{5CC065C9-8F80-23D9-329A-871F5E419A57}"/>
                </a:ext>
              </a:extLst>
            </p:cNvPr>
            <p:cNvCxnSpPr>
              <a:cxnSpLocks/>
            </p:cNvCxnSpPr>
            <p:nvPr/>
          </p:nvCxnSpPr>
          <p:spPr bwMode="auto">
            <a:xfrm>
              <a:off x="6767207" y="2055303"/>
              <a:ext cx="0" cy="3087848"/>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9" name="Straight Connector 18">
              <a:extLst>
                <a:ext uri="{FF2B5EF4-FFF2-40B4-BE49-F238E27FC236}">
                  <a16:creationId xmlns:a16="http://schemas.microsoft.com/office/drawing/2014/main" id="{9C60F667-4034-C009-FC3C-03692FA681DB}"/>
                </a:ext>
              </a:extLst>
            </p:cNvPr>
            <p:cNvCxnSpPr>
              <a:cxnSpLocks/>
            </p:cNvCxnSpPr>
            <p:nvPr/>
          </p:nvCxnSpPr>
          <p:spPr bwMode="auto">
            <a:xfrm flipH="1">
              <a:off x="6767207" y="5136073"/>
              <a:ext cx="3606654" cy="0"/>
            </a:xfrm>
            <a:prstGeom prst="line">
              <a:avLst/>
            </a:prstGeom>
            <a:ln>
              <a:solidFill>
                <a:srgbClr val="00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cxnSp>
        <p:nvCxnSpPr>
          <p:cNvPr id="28" name="Straight Arrow Connector 27">
            <a:extLst>
              <a:ext uri="{FF2B5EF4-FFF2-40B4-BE49-F238E27FC236}">
                <a16:creationId xmlns:a16="http://schemas.microsoft.com/office/drawing/2014/main" id="{59465C58-3FBF-D304-5070-CE539A760B40}"/>
              </a:ext>
            </a:extLst>
          </p:cNvPr>
          <p:cNvCxnSpPr>
            <a:cxnSpLocks/>
          </p:cNvCxnSpPr>
          <p:nvPr/>
        </p:nvCxnSpPr>
        <p:spPr bwMode="auto">
          <a:xfrm flipV="1">
            <a:off x="6783986" y="4186106"/>
            <a:ext cx="457841" cy="1653373"/>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33" name="Straight Arrow Connector 32">
            <a:extLst>
              <a:ext uri="{FF2B5EF4-FFF2-40B4-BE49-F238E27FC236}">
                <a16:creationId xmlns:a16="http://schemas.microsoft.com/office/drawing/2014/main" id="{6C084B3B-9391-C7FB-5C20-A777F9517C62}"/>
              </a:ext>
            </a:extLst>
          </p:cNvPr>
          <p:cNvCxnSpPr>
            <a:cxnSpLocks/>
          </p:cNvCxnSpPr>
          <p:nvPr/>
        </p:nvCxnSpPr>
        <p:spPr bwMode="auto">
          <a:xfrm flipH="1" flipV="1">
            <a:off x="1889998" y="4002248"/>
            <a:ext cx="3518017" cy="1837231"/>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37" name="Straight Arrow Connector 36">
            <a:extLst>
              <a:ext uri="{FF2B5EF4-FFF2-40B4-BE49-F238E27FC236}">
                <a16:creationId xmlns:a16="http://schemas.microsoft.com/office/drawing/2014/main" id="{4E650463-86B4-ED76-D33D-F1278732BDED}"/>
              </a:ext>
            </a:extLst>
          </p:cNvPr>
          <p:cNvCxnSpPr>
            <a:cxnSpLocks/>
            <a:stCxn id="41" idx="2"/>
            <a:endCxn id="44" idx="2"/>
          </p:cNvCxnSpPr>
          <p:nvPr/>
        </p:nvCxnSpPr>
        <p:spPr bwMode="auto">
          <a:xfrm flipH="1">
            <a:off x="3406061" y="2452296"/>
            <a:ext cx="431902" cy="785128"/>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41" name="TextBox 40">
            <a:extLst>
              <a:ext uri="{FF2B5EF4-FFF2-40B4-BE49-F238E27FC236}">
                <a16:creationId xmlns:a16="http://schemas.microsoft.com/office/drawing/2014/main" id="{FF936849-CC8D-D335-6576-70AF0EE2788F}"/>
              </a:ext>
            </a:extLst>
          </p:cNvPr>
          <p:cNvSpPr txBox="1"/>
          <p:nvPr/>
        </p:nvSpPr>
        <p:spPr>
          <a:xfrm>
            <a:off x="2734812" y="1929076"/>
            <a:ext cx="2206302" cy="523220"/>
          </a:xfrm>
          <a:prstGeom prst="rect">
            <a:avLst/>
          </a:prstGeom>
          <a:noFill/>
          <a:ln w="19050">
            <a:solidFill>
              <a:schemeClr val="tx1"/>
            </a:solidFill>
          </a:ln>
        </p:spPr>
        <p:txBody>
          <a:bodyPr wrap="square" rtlCol="0">
            <a:spAutoFit/>
          </a:bodyPr>
          <a:lstStyle/>
          <a:p>
            <a:pPr algn="ctr"/>
            <a:r>
              <a:rPr lang="en-US" sz="1400" dirty="0"/>
              <a:t>Noise from diodes on the temperature rake</a:t>
            </a:r>
          </a:p>
        </p:txBody>
      </p:sp>
      <p:sp>
        <p:nvSpPr>
          <p:cNvPr id="44" name="Right Bracket 43">
            <a:extLst>
              <a:ext uri="{FF2B5EF4-FFF2-40B4-BE49-F238E27FC236}">
                <a16:creationId xmlns:a16="http://schemas.microsoft.com/office/drawing/2014/main" id="{2A60A4F5-7451-8919-49C8-A2F48C7F0376}"/>
              </a:ext>
            </a:extLst>
          </p:cNvPr>
          <p:cNvSpPr/>
          <p:nvPr/>
        </p:nvSpPr>
        <p:spPr bwMode="auto">
          <a:xfrm rot="17592284">
            <a:off x="3316557" y="2663652"/>
            <a:ext cx="128412" cy="1265568"/>
          </a:xfrm>
          <a:prstGeom prst="rightBracket">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377427711"/>
      </p:ext>
    </p:extLst>
  </p:cSld>
  <p:clrMapOvr>
    <a:masterClrMapping/>
  </p:clrMapOvr>
</p:sld>
</file>

<file path=ppt/theme/theme1.xml><?xml version="1.0" encoding="utf-8"?>
<a:theme xmlns:a="http://schemas.openxmlformats.org/drawingml/2006/main" name="HLS_N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LS_New" id="{E35ADEE7-1F22-4673-ACA1-07F3BF4FAA1B}" vid="{CF5AE0F7-D446-4237-95A9-DAFF8AA6CD6C}"/>
    </a:ext>
  </a:extLst>
</a:theme>
</file>

<file path=ppt/theme/theme2.xml><?xml version="1.0" encoding="utf-8"?>
<a:theme xmlns:a="http://schemas.openxmlformats.org/drawingml/2006/main" name="1_Blank">
  <a:themeElements>
    <a:clrScheme name="1_Blank 1">
      <a:dk1>
        <a:srgbClr val="003296"/>
      </a:dk1>
      <a:lt1>
        <a:srgbClr val="E6F5FF"/>
      </a:lt1>
      <a:dk2>
        <a:srgbClr val="0A075A"/>
      </a:dk2>
      <a:lt2>
        <a:srgbClr val="96AAB4"/>
      </a:lt2>
      <a:accent1>
        <a:srgbClr val="DCEBF5"/>
      </a:accent1>
      <a:accent2>
        <a:srgbClr val="E6C855"/>
      </a:accent2>
      <a:accent3>
        <a:srgbClr val="F0F9FF"/>
      </a:accent3>
      <a:accent4>
        <a:srgbClr val="00297F"/>
      </a:accent4>
      <a:accent5>
        <a:srgbClr val="EBF3F9"/>
      </a:accent5>
      <a:accent6>
        <a:srgbClr val="D0B54C"/>
      </a:accent6>
      <a:hlink>
        <a:srgbClr val="CD3732"/>
      </a:hlink>
      <a:folHlink>
        <a:srgbClr val="5AAAD7"/>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1_Blank 1">
        <a:dk1>
          <a:srgbClr val="003296"/>
        </a:dk1>
        <a:lt1>
          <a:srgbClr val="E6F5FF"/>
        </a:lt1>
        <a:dk2>
          <a:srgbClr val="0A075A"/>
        </a:dk2>
        <a:lt2>
          <a:srgbClr val="96AAB4"/>
        </a:lt2>
        <a:accent1>
          <a:srgbClr val="DCEBF5"/>
        </a:accent1>
        <a:accent2>
          <a:srgbClr val="E6C855"/>
        </a:accent2>
        <a:accent3>
          <a:srgbClr val="F0F9FF"/>
        </a:accent3>
        <a:accent4>
          <a:srgbClr val="00297F"/>
        </a:accent4>
        <a:accent5>
          <a:srgbClr val="EBF3F9"/>
        </a:accent5>
        <a:accent6>
          <a:srgbClr val="D0B54C"/>
        </a:accent6>
        <a:hlink>
          <a:srgbClr val="CD3732"/>
        </a:hlink>
        <a:folHlink>
          <a:srgbClr val="5AAAD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12477</TotalTime>
  <Words>1754</Words>
  <Application>Microsoft Office PowerPoint</Application>
  <PresentationFormat>Widescreen</PresentationFormat>
  <Paragraphs>259</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Agency FB</vt:lpstr>
      <vt:lpstr>Arial</vt:lpstr>
      <vt:lpstr>Calibri</vt:lpstr>
      <vt:lpstr>Calibri Light</vt:lpstr>
      <vt:lpstr>Times</vt:lpstr>
      <vt:lpstr>Times New Roman</vt:lpstr>
      <vt:lpstr>HLS_New</vt:lpstr>
      <vt:lpstr>1_Blank</vt:lpstr>
      <vt:lpstr>PowerPoint Presentation</vt:lpstr>
      <vt:lpstr>Introduction</vt:lpstr>
      <vt:lpstr>Nitrogen and Oxygen Summary</vt:lpstr>
      <vt:lpstr>Cryogenic Fluid In-situ Liquefaction for Landers (CryoFILL)  Description</vt:lpstr>
      <vt:lpstr>CryoFILL LN2 and LOX Testing Timeline and Test Descriptions</vt:lpstr>
      <vt:lpstr>Similar LN2 and LOX Testing</vt:lpstr>
      <vt:lpstr>Cryogenic Boil-off</vt:lpstr>
      <vt:lpstr>Autogenous Tank Pressurization</vt:lpstr>
      <vt:lpstr>Cryocooler Initiation</vt:lpstr>
      <vt:lpstr>Cryocooler Operation</vt:lpstr>
      <vt:lpstr>CryoFILL LN2 and LOX Comparison Summary</vt:lpstr>
      <vt:lpstr>Takeaways/Conclusions:</vt:lpstr>
      <vt:lpstr>Thank you for your time!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Heat Transfer from Local Heating and Cooling Sources at Cryogenic Temperatures</dc:title>
  <dc:creator>Grotenrath, Ryan (GRC-LTF0)</dc:creator>
  <cp:lastModifiedBy>Buswell, Maryann (GRC-LSS0)[Alcyon Technical Services (JV), LLC]</cp:lastModifiedBy>
  <cp:revision>188</cp:revision>
  <dcterms:created xsi:type="dcterms:W3CDTF">2021-06-25T17:58:30Z</dcterms:created>
  <dcterms:modified xsi:type="dcterms:W3CDTF">2023-07-07T16:11:48Z</dcterms:modified>
</cp:coreProperties>
</file>