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0" r:id="rId4"/>
  </p:sldMasterIdLst>
  <p:notesMasterIdLst>
    <p:notesMasterId r:id="rId6"/>
  </p:notesMasterIdLst>
  <p:sldIdLst>
    <p:sldId id="256" r:id="rId5"/>
  </p:sldIdLst>
  <p:sldSz cx="38404800" cy="292608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1225" indent="3175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68425" indent="3175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4038" indent="4763" algn="l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08" userDrawn="1">
          <p15:clr>
            <a:srgbClr val="A4A3A4"/>
          </p15:clr>
        </p15:guide>
        <p15:guide id="2" pos="528" userDrawn="1">
          <p15:clr>
            <a:srgbClr val="A4A3A4"/>
          </p15:clr>
        </p15:guide>
        <p15:guide id="3" pos="23568" userDrawn="1">
          <p15:clr>
            <a:srgbClr val="A4A3A4"/>
          </p15:clr>
        </p15:guide>
        <p15:guide id="4" orient="horz" pos="528" userDrawn="1">
          <p15:clr>
            <a:srgbClr val="A4A3A4"/>
          </p15:clr>
        </p15:guide>
        <p15:guide id="5" orient="horz" pos="168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99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64" autoAdjust="0"/>
    <p:restoredTop sz="94660"/>
  </p:normalViewPr>
  <p:slideViewPr>
    <p:cSldViewPr>
      <p:cViewPr varScale="1">
        <p:scale>
          <a:sx n="25" d="100"/>
          <a:sy n="25" d="100"/>
        </p:scale>
        <p:origin x="1752" y="216"/>
      </p:cViewPr>
      <p:guideLst>
        <p:guide orient="horz" pos="17808"/>
        <p:guide pos="528"/>
        <p:guide pos="23568"/>
        <p:guide orient="horz" pos="528"/>
        <p:guide orient="horz" pos="16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F2393-D0EE-C44C-9FAF-E931AEA86C1A}" type="datetimeFigureOut">
              <a:rPr lang="en-US" smtClean="0"/>
              <a:t>7/5/23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3350" y="1143000"/>
            <a:ext cx="4051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7AA8D-4F2B-D842-B104-C01FD1E10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47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772526" y="5852160"/>
            <a:ext cx="34564320" cy="7802880"/>
          </a:xfrm>
        </p:spPr>
        <p:txBody>
          <a:bodyPr lIns="193327" tIns="0" rIns="193327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203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760720" y="14215245"/>
            <a:ext cx="26883360" cy="74777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933270" indent="0" algn="ctr">
              <a:buNone/>
            </a:lvl2pPr>
            <a:lvl3pPr marL="3866540" indent="0" algn="ctr">
              <a:buNone/>
            </a:lvl3pPr>
            <a:lvl4pPr marL="5799811" indent="0" algn="ctr">
              <a:buNone/>
            </a:lvl4pPr>
            <a:lvl5pPr marL="7733081" indent="0" algn="ctr">
              <a:buNone/>
            </a:lvl5pPr>
            <a:lvl6pPr marL="9666351" indent="0" algn="ctr">
              <a:buNone/>
            </a:lvl6pPr>
            <a:lvl7pPr marL="11599621" indent="0" algn="ctr">
              <a:buNone/>
            </a:lvl7pPr>
            <a:lvl8pPr marL="13532891" indent="0" algn="ctr">
              <a:buNone/>
            </a:lvl8pPr>
            <a:lvl9pPr marL="15466162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B482DB33-F0E9-470B-ACF5-1754DEC4B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32885-BC69-9F45-A1C1-651FA6C47628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72C30FE-C785-4F30-878B-741FF01D5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98AC1911-C544-442C-950F-D67648D00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29F79-D965-4764-A511-3E5A71D035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732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76999764-94F2-4207-8C6C-1486FA57F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3D325-41BF-AF4B-93DC-52ACCF766E4E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45829EA6-2A29-4398-8C74-AC67116ED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47C8C51-0833-4D84-8606-01F995608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AC6E-4E9D-4230-898A-853EBEB614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3759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840" y="2600960"/>
            <a:ext cx="29763720" cy="780288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203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840" y="10699887"/>
            <a:ext cx="29763720" cy="6441438"/>
          </a:xfrm>
        </p:spPr>
        <p:txBody>
          <a:bodyPr/>
          <a:lstStyle>
            <a:lvl1pPr marL="309323" indent="0" algn="l">
              <a:buNone/>
              <a:defRPr sz="8500">
                <a:solidFill>
                  <a:schemeClr val="tx1"/>
                </a:solidFill>
              </a:defRPr>
            </a:lvl1pPr>
            <a:lvl2pPr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59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97EFA-D5C4-46D9-87BB-5D3C54116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BCA9B3-115D-EC40-AD8D-23293B1C04C6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1552B-DAE7-498C-A3E5-58BEDE3FF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BE9E6-B396-4978-ADE9-600DDBCB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7A4070-CA44-4735-A3A3-354E30D8C3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67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6827522"/>
            <a:ext cx="16962120" cy="19310775"/>
          </a:xfrm>
        </p:spPr>
        <p:txBody>
          <a:bodyPr/>
          <a:lstStyle>
            <a:lvl1pPr>
              <a:defRPr sz="11000"/>
            </a:lvl1pPr>
            <a:lvl2pPr>
              <a:defRPr sz="101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22440" y="6827522"/>
            <a:ext cx="16962120" cy="19310775"/>
          </a:xfrm>
        </p:spPr>
        <p:txBody>
          <a:bodyPr/>
          <a:lstStyle>
            <a:lvl1pPr>
              <a:defRPr sz="11000"/>
            </a:lvl1pPr>
            <a:lvl2pPr>
              <a:defRPr sz="101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C373A405-B508-4989-9574-3919794E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C97BA-1D80-FB43-8781-25DEF487FF5E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950FC36-6533-4FB0-9E69-D3EF6D0C5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185C49E7-FB64-45CD-AC99-C768ED4D9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42E42-4172-4683-A522-5D21306C658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7861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0" y="1165013"/>
            <a:ext cx="34564320" cy="487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6549813"/>
            <a:ext cx="16968790" cy="3203785"/>
          </a:xfrm>
        </p:spPr>
        <p:txBody>
          <a:bodyPr anchor="ctr"/>
          <a:lstStyle>
            <a:lvl1pPr marL="0" indent="0">
              <a:buNone/>
              <a:defRPr sz="10100" b="0" cap="all" baseline="0">
                <a:solidFill>
                  <a:schemeClr val="tx1"/>
                </a:solidFill>
              </a:defRPr>
            </a:lvl1pPr>
            <a:lvl2pPr>
              <a:buNone/>
              <a:defRPr sz="8500" b="1"/>
            </a:lvl2pPr>
            <a:lvl3pPr>
              <a:buNone/>
              <a:defRPr sz="7600" b="1"/>
            </a:lvl3pPr>
            <a:lvl4pPr>
              <a:buNone/>
              <a:defRPr sz="6800" b="1"/>
            </a:lvl4pPr>
            <a:lvl5pPr>
              <a:buNone/>
              <a:defRPr sz="6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9509107" y="6549813"/>
            <a:ext cx="16975455" cy="3203785"/>
          </a:xfrm>
        </p:spPr>
        <p:txBody>
          <a:bodyPr anchor="ctr"/>
          <a:lstStyle>
            <a:lvl1pPr marL="0" indent="0">
              <a:buNone/>
              <a:defRPr sz="10100" b="0" cap="all" baseline="0">
                <a:solidFill>
                  <a:schemeClr val="tx1"/>
                </a:solidFill>
              </a:defRPr>
            </a:lvl1pPr>
            <a:lvl2pPr>
              <a:buNone/>
              <a:defRPr sz="8500" b="1"/>
            </a:lvl2pPr>
            <a:lvl3pPr>
              <a:buNone/>
              <a:defRPr sz="7600" b="1"/>
            </a:lvl3pPr>
            <a:lvl4pPr>
              <a:buNone/>
              <a:defRPr sz="6800" b="1"/>
            </a:lvl4pPr>
            <a:lvl5pPr>
              <a:buNone/>
              <a:defRPr sz="68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1920240" y="10078722"/>
            <a:ext cx="16968790" cy="16059575"/>
          </a:xfrm>
        </p:spPr>
        <p:txBody>
          <a:bodyPr/>
          <a:lstStyle>
            <a:lvl1pPr>
              <a:defRPr sz="10100"/>
            </a:lvl1pPr>
            <a:lvl2pPr>
              <a:defRPr sz="8500"/>
            </a:lvl2pPr>
            <a:lvl3pPr>
              <a:defRPr sz="7600"/>
            </a:lvl3pPr>
            <a:lvl4pPr>
              <a:defRPr sz="6800"/>
            </a:lvl4pPr>
            <a:lvl5pPr>
              <a:defRPr sz="6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9107" y="10078722"/>
            <a:ext cx="16975455" cy="16059575"/>
          </a:xfrm>
        </p:spPr>
        <p:txBody>
          <a:bodyPr/>
          <a:lstStyle>
            <a:lvl1pPr>
              <a:defRPr sz="10100"/>
            </a:lvl1pPr>
            <a:lvl2pPr>
              <a:defRPr sz="8500"/>
            </a:lvl2pPr>
            <a:lvl3pPr>
              <a:defRPr sz="7600"/>
            </a:lvl3pPr>
            <a:lvl4pPr>
              <a:defRPr sz="6800"/>
            </a:lvl4pPr>
            <a:lvl5pPr>
              <a:defRPr sz="6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E1942DE1-C228-4989-BBB2-AF6EAB637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EE0B0-C503-7744-A49F-7E24A35F5643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900411E-0FE1-4098-B0C5-8AB5D4AC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8B8E6DE8-4194-476E-8333-DA8CDAEC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AC026-421C-47EC-A4D9-1CCE6DBB45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7462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B9034EBE-304E-48C5-9A64-238AACBC2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2A420-48A9-394D-86AB-916999AED6D4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CA9B23A-D4D0-49DC-9081-63201EBC8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6EF0DD59-BF5A-4DAA-85F6-FB17BDB3B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807C8-73E1-40EB-A0E2-6FE92AAE9BC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340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36DFFFD0-7B72-4931-BC1A-51B165750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E1162-1BCC-7E46-A81A-E8DDFB5ED636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4C6695-4EB3-4196-9A4D-567320722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2CB3E16C-A9A1-4FC6-9FB5-C4F0EC5D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AFCB3-2A28-45E9-B96C-CFF6E53A8E0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368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2" y="1165013"/>
            <a:ext cx="12634915" cy="4958080"/>
          </a:xfrm>
        </p:spPr>
        <p:txBody>
          <a:bodyPr anchor="b">
            <a:sp3d prstMaterial="softEdge"/>
          </a:bodyPr>
          <a:lstStyle>
            <a:lvl1pPr algn="l">
              <a:buNone/>
              <a:defRPr sz="93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920242" y="6502402"/>
            <a:ext cx="12634915" cy="19635895"/>
          </a:xfrm>
        </p:spPr>
        <p:txBody>
          <a:bodyPr/>
          <a:lstStyle>
            <a:lvl1pPr marL="0" indent="0">
              <a:buNone/>
              <a:defRPr sz="5900"/>
            </a:lvl1pPr>
            <a:lvl2pPr>
              <a:buNone/>
              <a:defRPr sz="5100"/>
            </a:lvl2pPr>
            <a:lvl3pPr>
              <a:buNone/>
              <a:defRPr sz="4200"/>
            </a:lvl3pPr>
            <a:lvl4pPr>
              <a:buNone/>
              <a:defRPr sz="3800"/>
            </a:lvl4pPr>
            <a:lvl5pPr>
              <a:buNone/>
              <a:defRPr sz="3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015210" y="1165016"/>
            <a:ext cx="21469350" cy="24973282"/>
          </a:xfrm>
        </p:spPr>
        <p:txBody>
          <a:bodyPr/>
          <a:lstStyle>
            <a:lvl1pPr>
              <a:defRPr sz="11000"/>
            </a:lvl1pPr>
            <a:lvl2pPr>
              <a:defRPr sz="10100"/>
            </a:lvl2pPr>
            <a:lvl3pPr>
              <a:defRPr sz="9300"/>
            </a:lvl3pPr>
            <a:lvl4pPr>
              <a:defRPr sz="8500"/>
            </a:lvl4pPr>
            <a:lvl5pPr>
              <a:defRPr sz="7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3328F1E4-DD8E-410B-A8F3-6664569F5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3CA69-A43E-B347-886C-389D2E326BAE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BCF197F-F93E-413D-87AC-7EB4DD233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D66BA11C-E88C-48EC-B4B4-E95973D90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4A83E-CC0F-4245-9282-8F3D0419DCF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2400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0" y="2600960"/>
            <a:ext cx="23042880" cy="2228429"/>
          </a:xfrm>
        </p:spPr>
        <p:txBody>
          <a:bodyPr lIns="193327" rIns="193327" bIns="0" anchor="b">
            <a:sp3d prstMaterial="softEdge"/>
          </a:bodyPr>
          <a:lstStyle>
            <a:lvl1pPr algn="ctr">
              <a:buNone/>
              <a:defRPr sz="8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80960" y="7816427"/>
            <a:ext cx="23042880" cy="1690624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 algn="l" rtl="0" eaLnBrk="1" latinLnBrk="0" hangingPunct="1">
              <a:buNone/>
              <a:defRPr sz="135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0" y="4978291"/>
            <a:ext cx="23042880" cy="2262835"/>
          </a:xfrm>
        </p:spPr>
        <p:txBody>
          <a:bodyPr lIns="193327" rIns="193327"/>
          <a:lstStyle>
            <a:lvl1pPr marL="0" indent="0" algn="ctr">
              <a:buNone/>
              <a:defRPr sz="5900"/>
            </a:lvl1pPr>
            <a:lvl2pPr>
              <a:defRPr sz="5100"/>
            </a:lvl2pPr>
            <a:lvl3pPr>
              <a:defRPr sz="4200"/>
            </a:lvl3pPr>
            <a:lvl4pPr>
              <a:defRPr sz="3800"/>
            </a:lvl4pPr>
            <a:lvl5pPr>
              <a:defRPr sz="3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2920AF0F-9A20-44C9-986F-8B81FA81E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AEE3B-1565-AD40-BCCA-05D0E5E5C246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B20B370-FED4-42CE-AA7A-662947FDD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304BDDA8-EDD7-4AC4-B29B-3AC7A611C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7A2F0-9C73-442E-B0B0-212FF3C7291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212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14CE9923-59CF-4898-9732-97C608C99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C7F47-F199-1545-A9F2-FE14F19BE809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727FBF1-0840-46B8-8B05-DA742BC3C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0FF3A7E-D8A5-4F7F-A2FA-1609CCB1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F0CA3-6ED9-48FA-A613-1456101DB62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5020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43480" y="1171791"/>
            <a:ext cx="8641080" cy="249665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20240" y="1171791"/>
            <a:ext cx="25283160" cy="249665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67ACAC7E-F4BC-4D39-ACB9-AF1789036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091C5-029C-CF45-AB4D-B840BA0C0D76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FE81890-DA34-46E2-8221-8789FF326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4C8AB01-F2A9-4511-BAB1-7E5494D70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0FF05-647A-4B48-952E-8203BED874D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821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>
            <a:extLst>
              <a:ext uri="{FF2B5EF4-FFF2-40B4-BE49-F238E27FC236}">
                <a16:creationId xmlns:a16="http://schemas.microsoft.com/office/drawing/2014/main" id="{027FE4B6-45C2-43EE-94EE-598C1DE55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75" y="1171575"/>
            <a:ext cx="34563050" cy="4876800"/>
          </a:xfrm>
          <a:prstGeom prst="rect">
            <a:avLst/>
          </a:prstGeom>
        </p:spPr>
        <p:txBody>
          <a:bodyPr vert="horz" lIns="386654" tIns="193327" rIns="386654" bIns="193327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6B3DF21B-1F0E-4BA2-8219-D448B0BC76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920875" y="6827838"/>
            <a:ext cx="34563050" cy="200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6654" tIns="193327" rIns="386654" bIns="193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1491393-ED9E-4F61-A6F6-A60C3A0C91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20875" y="27378025"/>
            <a:ext cx="8959850" cy="1557338"/>
          </a:xfrm>
          <a:prstGeom prst="rect">
            <a:avLst/>
          </a:prstGeom>
        </p:spPr>
        <p:txBody>
          <a:bodyPr vert="horz" wrap="square" lIns="386654" tIns="193327" rIns="386654" bIns="19332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5100" smtClean="0"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fld id="{7EEC22B9-40CA-D945-805F-06AEB7632DEC}" type="datetime1">
              <a:rPr lang="en-US" altLang="en-US" smtClean="0"/>
              <a:t>7/5/23</a:t>
            </a:fld>
            <a:endParaRPr lang="en-US" alt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4AF7D-1360-458C-A62E-350C36EE0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122275" y="27378025"/>
            <a:ext cx="12160250" cy="1557338"/>
          </a:xfrm>
          <a:prstGeom prst="rect">
            <a:avLst/>
          </a:prstGeom>
        </p:spPr>
        <p:txBody>
          <a:bodyPr vert="horz" lIns="386654" tIns="193327" rIns="386654" bIns="193327" anchor="b"/>
          <a:lstStyle>
            <a:lvl1pPr algn="ctr" eaLnBrk="1" latinLnBrk="0" hangingPunct="1">
              <a:defRPr kumimoji="0" sz="5100">
                <a:solidFill>
                  <a:schemeClr val="tx1">
                    <a:shade val="50000"/>
                  </a:schemeClr>
                </a:solidFill>
                <a:latin typeface="Arial" charset="0"/>
                <a:ea typeface="ヒラギノ角ゴ Pro W3" pitchFamily="-80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2022 Innovation Fair</a:t>
            </a:r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4669DE7E-6D76-444E-BFA5-D8940B3E3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283525" y="27378025"/>
            <a:ext cx="3200400" cy="1557338"/>
          </a:xfrm>
          <a:prstGeom prst="rect">
            <a:avLst/>
          </a:prstGeom>
        </p:spPr>
        <p:txBody>
          <a:bodyPr vert="horz" wrap="square" lIns="0" tIns="193327" rIns="0" bIns="19332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5100" smtClean="0"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fld id="{992EB881-86FC-4A1D-AAE8-B44C6F7FD00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6A240F5E-5183-49A4-9498-5221DA3368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38404800" cy="29260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3" tIns="45702" rIns="91403" bIns="45702" anchor="ctr"/>
          <a:lstStyle/>
          <a:p>
            <a:endParaRPr lang="en-US" altLang="en-US" dirty="0"/>
          </a:p>
        </p:txBody>
      </p:sp>
      <p:sp>
        <p:nvSpPr>
          <p:cNvPr id="1032" name="Rectangle 19">
            <a:extLst>
              <a:ext uri="{FF2B5EF4-FFF2-40B4-BE49-F238E27FC236}">
                <a16:creationId xmlns:a16="http://schemas.microsoft.com/office/drawing/2014/main" id="{7E4C4E06-0621-4E4D-AEC5-31630775D3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55800" y="2819400"/>
            <a:ext cx="92456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3" tIns="45702" rIns="91403" bIns="45702">
            <a:spAutoFit/>
          </a:bodyPr>
          <a:lstStyle/>
          <a:p>
            <a:r>
              <a:rPr lang="en-US" altLang="en-US" sz="3400" dirty="0">
                <a:solidFill>
                  <a:schemeClr val="bg1"/>
                </a:solidFill>
              </a:rPr>
              <a:t>National Aeronautics and Space Administration</a:t>
            </a:r>
          </a:p>
        </p:txBody>
      </p:sp>
      <p:pic>
        <p:nvPicPr>
          <p:cNvPr id="1033" name="Picture 20" descr="NASA_Logo_PostersSession1">
            <a:extLst>
              <a:ext uri="{FF2B5EF4-FFF2-40B4-BE49-F238E27FC236}">
                <a16:creationId xmlns:a16="http://schemas.microsoft.com/office/drawing/2014/main" id="{8B09F67B-EDAA-4183-BA83-5D2A19D80B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200" y="1524000"/>
            <a:ext cx="2895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Line 8">
            <a:extLst>
              <a:ext uri="{FF2B5EF4-FFF2-40B4-BE49-F238E27FC236}">
                <a16:creationId xmlns:a16="http://schemas.microsoft.com/office/drawing/2014/main" id="{9D4078D4-F8F8-4B2B-A7A2-0A2DF13E717B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914400" y="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03" tIns="45702" rIns="91403" bIns="45702" anchor="ctr"/>
          <a:lstStyle/>
          <a:p>
            <a:endParaRPr lang="en-US" dirty="0"/>
          </a:p>
        </p:txBody>
      </p:sp>
      <p:sp>
        <p:nvSpPr>
          <p:cNvPr id="1035" name="Line 9">
            <a:extLst>
              <a:ext uri="{FF2B5EF4-FFF2-40B4-BE49-F238E27FC236}">
                <a16:creationId xmlns:a16="http://schemas.microsoft.com/office/drawing/2014/main" id="{D7945A45-A044-4D6B-84FC-2F9CA5B31608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0" y="914400"/>
            <a:ext cx="4572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03" tIns="45702" rIns="91403" bIns="45702" anchor="ctr"/>
          <a:lstStyle/>
          <a:p>
            <a:endParaRPr lang="en-US" dirty="0"/>
          </a:p>
        </p:txBody>
      </p:sp>
      <p:sp>
        <p:nvSpPr>
          <p:cNvPr id="1036" name="Line 10">
            <a:extLst>
              <a:ext uri="{FF2B5EF4-FFF2-40B4-BE49-F238E27FC236}">
                <a16:creationId xmlns:a16="http://schemas.microsoft.com/office/drawing/2014/main" id="{199AAFA1-7E69-4873-9787-44950E883BF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7490400" y="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03" tIns="45702" rIns="91403" bIns="45702" anchor="ctr"/>
          <a:lstStyle/>
          <a:p>
            <a:endParaRPr lang="en-US" dirty="0"/>
          </a:p>
        </p:txBody>
      </p:sp>
      <p:sp>
        <p:nvSpPr>
          <p:cNvPr id="1037" name="Line 11">
            <a:extLst>
              <a:ext uri="{FF2B5EF4-FFF2-40B4-BE49-F238E27FC236}">
                <a16:creationId xmlns:a16="http://schemas.microsoft.com/office/drawing/2014/main" id="{5BE782CE-D66E-40DD-9D35-A35885845ACD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37947600" y="914400"/>
            <a:ext cx="4572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03" tIns="45702" rIns="91403" bIns="45702" anchor="ctr"/>
          <a:lstStyle/>
          <a:p>
            <a:endParaRPr lang="en-US" dirty="0"/>
          </a:p>
        </p:txBody>
      </p:sp>
      <p:sp>
        <p:nvSpPr>
          <p:cNvPr id="1038" name="Line 12">
            <a:extLst>
              <a:ext uri="{FF2B5EF4-FFF2-40B4-BE49-F238E27FC236}">
                <a16:creationId xmlns:a16="http://schemas.microsoft.com/office/drawing/2014/main" id="{9427387D-17A7-445E-BB31-3ED7EB6BAA5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0" y="28346400"/>
            <a:ext cx="4572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03" tIns="45702" rIns="91403" bIns="45702" anchor="ctr"/>
          <a:lstStyle/>
          <a:p>
            <a:endParaRPr lang="en-US" dirty="0"/>
          </a:p>
        </p:txBody>
      </p:sp>
      <p:sp>
        <p:nvSpPr>
          <p:cNvPr id="1039" name="Line 13">
            <a:extLst>
              <a:ext uri="{FF2B5EF4-FFF2-40B4-BE49-F238E27FC236}">
                <a16:creationId xmlns:a16="http://schemas.microsoft.com/office/drawing/2014/main" id="{D1F861B1-9C48-4C6B-9D06-E92A6E408DB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914400" y="28803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03" tIns="45702" rIns="91403" bIns="45702" anchor="ctr"/>
          <a:lstStyle/>
          <a:p>
            <a:endParaRPr lang="en-US" dirty="0"/>
          </a:p>
        </p:txBody>
      </p:sp>
      <p:sp>
        <p:nvSpPr>
          <p:cNvPr id="1040" name="Line 14">
            <a:extLst>
              <a:ext uri="{FF2B5EF4-FFF2-40B4-BE49-F238E27FC236}">
                <a16:creationId xmlns:a16="http://schemas.microsoft.com/office/drawing/2014/main" id="{63B5B16B-246C-4FB4-A2E1-97EDFFAC58C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7947600" y="28346400"/>
            <a:ext cx="457200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03" tIns="45702" rIns="91403" bIns="45702" anchor="ctr"/>
          <a:lstStyle/>
          <a:p>
            <a:endParaRPr lang="en-US" dirty="0"/>
          </a:p>
        </p:txBody>
      </p:sp>
      <p:sp>
        <p:nvSpPr>
          <p:cNvPr id="1041" name="Line 15">
            <a:extLst>
              <a:ext uri="{FF2B5EF4-FFF2-40B4-BE49-F238E27FC236}">
                <a16:creationId xmlns:a16="http://schemas.microsoft.com/office/drawing/2014/main" id="{CE537C20-8A5C-491D-8FD2-25A635B2072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7490400" y="28803600"/>
            <a:ext cx="0" cy="4572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03" tIns="45702" rIns="91403" bIns="45702" anchor="ctr"/>
          <a:lstStyle/>
          <a:p>
            <a:endParaRPr lang="en-US" dirty="0"/>
          </a:p>
        </p:txBody>
      </p:sp>
      <p:sp>
        <p:nvSpPr>
          <p:cNvPr id="20" name="Text Box 18">
            <a:extLst>
              <a:ext uri="{FF2B5EF4-FFF2-40B4-BE49-F238E27FC236}">
                <a16:creationId xmlns:a16="http://schemas.microsoft.com/office/drawing/2014/main" id="{3CF6EEAE-687B-429B-AE43-C57EC7A17D0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905000" y="26700163"/>
            <a:ext cx="31242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3" tIns="45702" rIns="91403" bIns="45702">
            <a:spAutoFit/>
          </a:bodyPr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37931725" indent="-37474525"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3400" dirty="0">
                <a:solidFill>
                  <a:schemeClr val="bg1"/>
                </a:solidFill>
              </a:rPr>
              <a:t>www.nasa.gov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67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173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ヒラギノ角ゴ Pro W3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7300" b="1">
          <a:solidFill>
            <a:schemeClr val="tx1"/>
          </a:solidFill>
          <a:latin typeface="Lucida Sans" charset="0"/>
          <a:ea typeface="ヒラギノ角ゴ Pro W3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7300" b="1">
          <a:solidFill>
            <a:schemeClr val="tx1"/>
          </a:solidFill>
          <a:latin typeface="Lucida Sans" charset="0"/>
          <a:ea typeface="ヒラギノ角ゴ Pro W3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7300" b="1">
          <a:solidFill>
            <a:schemeClr val="tx1"/>
          </a:solidFill>
          <a:latin typeface="Lucida Sans" charset="0"/>
          <a:ea typeface="ヒラギノ角ゴ Pro W3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7300" b="1">
          <a:solidFill>
            <a:schemeClr val="tx1"/>
          </a:solidFill>
          <a:latin typeface="Lucida Sans" charset="0"/>
          <a:ea typeface="ヒラギノ角ゴ Pro W3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17300" b="1">
          <a:solidFill>
            <a:schemeClr val="tx1"/>
          </a:solidFill>
          <a:latin typeface="Lucida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17300" b="1">
          <a:solidFill>
            <a:schemeClr val="tx1"/>
          </a:solidFill>
          <a:latin typeface="Lucida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17300" b="1">
          <a:solidFill>
            <a:schemeClr val="tx1"/>
          </a:solidFill>
          <a:latin typeface="Lucida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17300" b="1">
          <a:solidFill>
            <a:schemeClr val="tx1"/>
          </a:solidFill>
          <a:latin typeface="Lucida Sans" charset="0"/>
        </a:defRPr>
      </a:lvl9pPr>
    </p:titleStyle>
    <p:bodyStyle>
      <a:lvl1pPr marL="2319338" indent="-1739900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118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1pPr>
      <a:lvl2pPr marL="3671888" indent="-1198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101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2pPr>
      <a:lvl3pPr marL="4794250" indent="-9652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93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3pPr>
      <a:lvl4pPr marL="5721350" indent="-7731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85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6534150" indent="-7731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85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7462423" indent="-773308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7600" kern="1200">
          <a:solidFill>
            <a:schemeClr val="tx1"/>
          </a:solidFill>
          <a:latin typeface="+mn-lt"/>
          <a:ea typeface="+mn-ea"/>
          <a:cs typeface="+mn-cs"/>
        </a:defRPr>
      </a:lvl6pPr>
      <a:lvl7pPr marL="8313062" indent="-773308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9163701" indent="-773308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5900" kern="1200">
          <a:solidFill>
            <a:schemeClr val="tx1"/>
          </a:solidFill>
          <a:latin typeface="+mn-lt"/>
          <a:ea typeface="+mn-ea"/>
          <a:cs typeface="+mn-cs"/>
        </a:defRPr>
      </a:lvl8pPr>
      <a:lvl9pPr marL="10014340" indent="-773308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5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9332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38665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57998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77330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96663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15996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35328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54661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63C75A6-F272-F20B-3535-02DF2BC7C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1652" y="17123075"/>
            <a:ext cx="10454948" cy="8632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9108C-508D-5BB1-009D-F24415EB4830}"/>
              </a:ext>
            </a:extLst>
          </p:cNvPr>
          <p:cNvSpPr txBox="1"/>
          <p:nvPr/>
        </p:nvSpPr>
        <p:spPr>
          <a:xfrm>
            <a:off x="990600" y="14859000"/>
            <a:ext cx="17640297" cy="13388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u="sng" dirty="0">
                <a:solidFill>
                  <a:srgbClr val="0033CC"/>
                </a:solidFill>
              </a:rPr>
              <a:t>Need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33CC"/>
                </a:solidFill>
              </a:rPr>
              <a:t>Drag Modulated Aerocapture (DMA) for Venus orbiter missions relies on the deployable aeroshell ADEPT to perform orbit insertion Delta-V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33CC"/>
                </a:solidFill>
              </a:rPr>
              <a:t>Novel entry technology coupled with challenging mission application requires fast, robust analysis tools to assess feasibile configurations</a:t>
            </a:r>
          </a:p>
          <a:p>
            <a:pPr lvl="0"/>
            <a:endParaRPr lang="en-US" sz="2800" dirty="0">
              <a:solidFill>
                <a:srgbClr val="0033CC"/>
              </a:solidFill>
            </a:endParaRPr>
          </a:p>
          <a:p>
            <a:pPr lvl="0"/>
            <a:r>
              <a:rPr lang="en-US" sz="5400" b="1" u="sng" dirty="0">
                <a:solidFill>
                  <a:srgbClr val="0033CC"/>
                </a:solidFill>
              </a:rPr>
              <a:t>IRAD Objectives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33CC"/>
                </a:solidFill>
              </a:rPr>
              <a:t>Develop high-fidelity computational analysis tools to predict surface heat flux, temperature, shear, pressure.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5400" dirty="0">
                <a:solidFill>
                  <a:srgbClr val="0033CC"/>
                </a:solidFill>
              </a:rPr>
              <a:t>Apply design tools for the ADEPT drag skirt  (e.g. a CFD-anchored </a:t>
            </a:r>
            <a:r>
              <a:rPr lang="en-US" sz="5400">
                <a:solidFill>
                  <a:srgbClr val="0033CC"/>
                </a:solidFill>
              </a:rPr>
              <a:t>CBAERO</a:t>
            </a:r>
            <a:r>
              <a:rPr lang="en-US" sz="5400" dirty="0">
                <a:solidFill>
                  <a:srgbClr val="0033CC"/>
                </a:solidFill>
              </a:rPr>
              <a:t> model) that enables rapid estimation of aerothermal environments for a range of candidate DMA trajectories. </a:t>
            </a:r>
            <a:endParaRPr lang="en-US" sz="5400" dirty="0">
              <a:solidFill>
                <a:srgbClr val="0070C0"/>
              </a:solidFill>
            </a:endParaRPr>
          </a:p>
          <a:p>
            <a:pPr marL="798513" lvl="1" indent="-342900">
              <a:buFontTx/>
              <a:buChar char="-"/>
            </a:pPr>
            <a:endParaRPr lang="en-US" sz="5400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561DB7-577E-1B2A-1348-3B9DA8F062AA}"/>
              </a:ext>
            </a:extLst>
          </p:cNvPr>
          <p:cNvSpPr txBox="1"/>
          <p:nvPr/>
        </p:nvSpPr>
        <p:spPr>
          <a:xfrm>
            <a:off x="990602" y="3810000"/>
            <a:ext cx="182118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8000" b="1">
                <a:solidFill>
                  <a:srgbClr val="0033CC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Computational Aerothermal Modeling and Simulation of Hypersonic, Low-density Flows for the ADEPT Drag Modulated Aerocapture Mission</a:t>
            </a:r>
            <a:endParaRPr lang="en-US" sz="8000">
              <a:solidFill>
                <a:srgbClr val="0033CC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4C6880-33EF-A6C4-BF4D-19712D9FC713}"/>
              </a:ext>
            </a:extLst>
          </p:cNvPr>
          <p:cNvSpPr txBox="1"/>
          <p:nvPr/>
        </p:nvSpPr>
        <p:spPr>
          <a:xfrm>
            <a:off x="876329" y="10287000"/>
            <a:ext cx="179450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Project Lead: 		</a:t>
            </a:r>
            <a:r>
              <a:rPr lang="en-US" sz="4400" dirty="0">
                <a:solidFill>
                  <a:srgbClr val="0033CC"/>
                </a:solidFill>
              </a:rPr>
              <a:t>Paul Wercinski (ARC-TSS) </a:t>
            </a:r>
            <a:r>
              <a:rPr lang="en-US" sz="4400" u="sng" dirty="0">
                <a:solidFill>
                  <a:srgbClr val="0033CC"/>
                </a:solidFill>
              </a:rPr>
              <a:t>paul.wercinski</a:t>
            </a:r>
            <a:r>
              <a:rPr lang="en-US" sz="4400" u="sng" dirty="0" err="1">
                <a:solidFill>
                  <a:srgbClr val="0033CC"/>
                </a:solidFill>
              </a:rPr>
              <a:t>@nasa.gov</a:t>
            </a:r>
            <a:r>
              <a:rPr lang="en-US" sz="4400" dirty="0">
                <a:solidFill>
                  <a:srgbClr val="0033CC"/>
                </a:solidFill>
              </a:rPr>
              <a:t> </a:t>
            </a:r>
          </a:p>
          <a:p>
            <a:pPr lvl="0"/>
            <a:r>
              <a:rPr lang="en-US" sz="4400" dirty="0">
                <a:solidFill>
                  <a:schemeClr val="bg1"/>
                </a:solidFill>
              </a:rPr>
              <a:t>Key Contributors:</a:t>
            </a:r>
            <a:r>
              <a:rPr lang="en-US" sz="4400" dirty="0">
                <a:solidFill>
                  <a:srgbClr val="0033CC"/>
                </a:solidFill>
              </a:rPr>
              <a:t> </a:t>
            </a:r>
          </a:p>
          <a:p>
            <a:pPr lvl="2" indent="0"/>
            <a:r>
              <a:rPr lang="en-US" sz="4400" dirty="0">
                <a:solidFill>
                  <a:srgbClr val="0033CC"/>
                </a:solidFill>
              </a:rPr>
              <a:t>		CFD: 		Ryan McDaniel (TSA), Yehia </a:t>
            </a:r>
            <a:r>
              <a:rPr lang="en-US" sz="4400" dirty="0" err="1">
                <a:solidFill>
                  <a:srgbClr val="0033CC"/>
                </a:solidFill>
              </a:rPr>
              <a:t>Rizk</a:t>
            </a:r>
            <a:r>
              <a:rPr lang="en-US" sz="4400">
                <a:solidFill>
                  <a:srgbClr val="0033CC"/>
                </a:solidFill>
              </a:rPr>
              <a:t> (TSA), </a:t>
            </a:r>
          </a:p>
          <a:p>
            <a:pPr lvl="2" indent="0"/>
            <a:r>
              <a:rPr lang="en-US" sz="4400">
                <a:solidFill>
                  <a:srgbClr val="0033CC"/>
                </a:solidFill>
              </a:rPr>
              <a:t>					Prakash Shrestha (TSA/AMA)</a:t>
            </a:r>
          </a:p>
          <a:p>
            <a:pPr lvl="0"/>
            <a:r>
              <a:rPr lang="en-US" sz="4400">
                <a:solidFill>
                  <a:srgbClr val="0033CC"/>
                </a:solidFill>
              </a:rPr>
              <a:t>		CBAero:	Dave Kinney (AA)</a:t>
            </a:r>
          </a:p>
          <a:p>
            <a:pPr lvl="0"/>
            <a:r>
              <a:rPr lang="en-US" sz="4400">
                <a:solidFill>
                  <a:srgbClr val="0033CC"/>
                </a:solidFill>
              </a:rPr>
              <a:t>		TPSizer:	Kathy McGuire (AA), Frank Milos (TSM/AMA)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E42B15C-9DDA-E58E-9AF9-27AC5D48427F}"/>
              </a:ext>
            </a:extLst>
          </p:cNvPr>
          <p:cNvCxnSpPr/>
          <p:nvPr/>
        </p:nvCxnSpPr>
        <p:spPr>
          <a:xfrm>
            <a:off x="18897600" y="2057400"/>
            <a:ext cx="0" cy="25984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648373-039A-5D8E-2DFA-34012007E7D6}"/>
              </a:ext>
            </a:extLst>
          </p:cNvPr>
          <p:cNvCxnSpPr/>
          <p:nvPr/>
        </p:nvCxnSpPr>
        <p:spPr>
          <a:xfrm>
            <a:off x="990601" y="14859000"/>
            <a:ext cx="364235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C7FF0D4-0212-502C-0FFE-2243E48BF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3800" y="5867399"/>
            <a:ext cx="18959110" cy="77724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87CF42-9712-253E-FD64-03DED4E5BB2B}"/>
              </a:ext>
            </a:extLst>
          </p:cNvPr>
          <p:cNvSpPr txBox="1"/>
          <p:nvPr/>
        </p:nvSpPr>
        <p:spPr>
          <a:xfrm>
            <a:off x="22000033" y="4546937"/>
            <a:ext cx="145759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ADEPT Drag Modulated Flight Control</a:t>
            </a:r>
            <a:endParaRPr lang="en-US" sz="540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CC6C95-729A-5BE2-BF5A-D7F70903D83C}"/>
              </a:ext>
            </a:extLst>
          </p:cNvPr>
          <p:cNvSpPr txBox="1"/>
          <p:nvPr/>
        </p:nvSpPr>
        <p:spPr>
          <a:xfrm>
            <a:off x="19812000" y="15011400"/>
            <a:ext cx="7260766" cy="923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u="sng">
                <a:solidFill>
                  <a:srgbClr val="0033CC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Solution and Results</a:t>
            </a:r>
            <a:endParaRPr lang="en-US" sz="4800" u="sng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A3DDC2-9748-B3B7-5C59-0894B7340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668" y="17799172"/>
            <a:ext cx="4148341" cy="734682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1C4ED5E-1554-D830-ACE9-2D258EC5A500}"/>
              </a:ext>
            </a:extLst>
          </p:cNvPr>
          <p:cNvSpPr txBox="1"/>
          <p:nvPr/>
        </p:nvSpPr>
        <p:spPr>
          <a:xfrm>
            <a:off x="21009441" y="16372582"/>
            <a:ext cx="65749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Aerothermal Database spans wide range of possible DMA trajectories</a:t>
            </a:r>
            <a:endParaRPr lang="en-US" sz="2800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DB8155-BDDB-9F0D-970F-3AEB42298F94}"/>
              </a:ext>
            </a:extLst>
          </p:cNvPr>
          <p:cNvGrpSpPr/>
          <p:nvPr/>
        </p:nvGrpSpPr>
        <p:grpSpPr>
          <a:xfrm>
            <a:off x="32070362" y="18745200"/>
            <a:ext cx="1381447" cy="4501485"/>
            <a:chOff x="31775400" y="18745200"/>
            <a:chExt cx="1381447" cy="450148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E8E41C3-83E4-AE1C-78F3-3CBDD7C10B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166" r="34375"/>
            <a:stretch/>
          </p:blipFill>
          <p:spPr>
            <a:xfrm>
              <a:off x="31775400" y="19659600"/>
              <a:ext cx="533400" cy="344169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B3097C-BC22-C769-556D-33F6906D4AC4}"/>
                </a:ext>
              </a:extLst>
            </p:cNvPr>
            <p:cNvSpPr txBox="1"/>
            <p:nvPr/>
          </p:nvSpPr>
          <p:spPr>
            <a:xfrm>
              <a:off x="32232600" y="19507200"/>
              <a:ext cx="630301" cy="3739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10</a:t>
              </a:r>
            </a:p>
            <a:p>
              <a:endParaRPr lang="en-US" sz="2800">
                <a:solidFill>
                  <a:schemeClr val="bg1"/>
                </a:solidFill>
              </a:endParaRPr>
            </a:p>
            <a:p>
              <a:r>
                <a:rPr lang="en-US">
                  <a:solidFill>
                    <a:schemeClr val="bg1"/>
                  </a:solidFill>
                </a:rPr>
                <a:t>7.5</a:t>
              </a:r>
            </a:p>
            <a:p>
              <a:endParaRPr lang="en-US" sz="2800">
                <a:solidFill>
                  <a:schemeClr val="bg1"/>
                </a:solidFill>
              </a:endParaRPr>
            </a:p>
            <a:p>
              <a:r>
                <a:rPr lang="en-US">
                  <a:solidFill>
                    <a:schemeClr val="bg1"/>
                  </a:solidFill>
                </a:rPr>
                <a:t>5</a:t>
              </a:r>
            </a:p>
            <a:p>
              <a:endParaRPr lang="en-US" sz="2800">
                <a:solidFill>
                  <a:schemeClr val="bg1"/>
                </a:solidFill>
              </a:endParaRPr>
            </a:p>
            <a:p>
              <a:r>
                <a:rPr lang="en-US">
                  <a:solidFill>
                    <a:schemeClr val="bg1"/>
                  </a:solidFill>
                </a:rPr>
                <a:t>2.5</a:t>
              </a:r>
            </a:p>
            <a:p>
              <a:endParaRPr lang="en-US" sz="2800">
                <a:solidFill>
                  <a:schemeClr val="bg1"/>
                </a:solidFill>
              </a:endParaRPr>
            </a:p>
            <a:p>
              <a:r>
                <a:rPr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9F8025F-A7C4-C917-0A25-F5EA0ACD9132}"/>
                </a:ext>
              </a:extLst>
            </p:cNvPr>
            <p:cNvSpPr txBox="1"/>
            <p:nvPr/>
          </p:nvSpPr>
          <p:spPr>
            <a:xfrm>
              <a:off x="31789165" y="18745200"/>
              <a:ext cx="136768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</a:rPr>
                <a:t>Heat Load</a:t>
              </a:r>
            </a:p>
            <a:p>
              <a:r>
                <a:rPr lang="en-US" sz="2000">
                  <a:solidFill>
                    <a:schemeClr val="bg1"/>
                  </a:solidFill>
                </a:rPr>
                <a:t>(kJ/cm</a:t>
              </a:r>
              <a:r>
                <a:rPr lang="en-US" sz="2000" baseline="3000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9641AB5-FA26-4871-8A56-6727CA5D9141}"/>
              </a:ext>
            </a:extLst>
          </p:cNvPr>
          <p:cNvSpPr/>
          <p:nvPr/>
        </p:nvSpPr>
        <p:spPr>
          <a:xfrm>
            <a:off x="32918400" y="17373600"/>
            <a:ext cx="19812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3A1AC8-2F75-E64D-618F-43F9104748A9}"/>
              </a:ext>
            </a:extLst>
          </p:cNvPr>
          <p:cNvSpPr txBox="1"/>
          <p:nvPr/>
        </p:nvSpPr>
        <p:spPr>
          <a:xfrm>
            <a:off x="29620050" y="16489740"/>
            <a:ext cx="79465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CBAero and TPSizer generate trajectory base environments to size TPS thickness (11 km/s entry at 59sec separation shown)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212AEB-1BDB-EC7E-889F-092304D8CEFE}"/>
              </a:ext>
            </a:extLst>
          </p:cNvPr>
          <p:cNvSpPr txBox="1"/>
          <p:nvPr/>
        </p:nvSpPr>
        <p:spPr>
          <a:xfrm>
            <a:off x="19659602" y="25715655"/>
            <a:ext cx="17830798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TPSizer analysis showing feasible TPS thicknesses for CPICA rigid nose and ADEPT carbon fabric on DMA aeroshell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Tool capability demonstrated and results presented to JPL DMA partners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Ready for future design studies and trades!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st xmlns="12af8bea-04c6-4205-aba9-11d3068a83cc">
      <Value>Human Subject Research</Value>
    </Test>
    <SourceType2 xmlns="12af8bea-04c6-4205-aba9-11d3068a83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099211156D488663AC5591F17B47" ma:contentTypeVersion="6" ma:contentTypeDescription="Create a new document." ma:contentTypeScope="" ma:versionID="571c634f7fc9a6a6633b9900769f0e62">
  <xsd:schema xmlns:xsd="http://www.w3.org/2001/XMLSchema" xmlns:xs="http://www.w3.org/2001/XMLSchema" xmlns:p="http://schemas.microsoft.com/office/2006/metadata/properties" xmlns:ns2="12af8bea-04c6-4205-aba9-11d3068a83cc" xmlns:ns3="1dd660d0-c67f-480a-b717-51ec41781040" targetNamespace="http://schemas.microsoft.com/office/2006/metadata/properties" ma:root="true" ma:fieldsID="c633e2b4b9b223a63ce4ecc52e36d276" ns2:_="" ns3:_="">
    <xsd:import namespace="12af8bea-04c6-4205-aba9-11d3068a83cc"/>
    <xsd:import namespace="1dd660d0-c67f-480a-b717-51ec417810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Test" minOccurs="0"/>
                <xsd:element ref="ns3:SharedWithUsers" minOccurs="0"/>
                <xsd:element ref="ns3:SharedWithDetails" minOccurs="0"/>
                <xsd:element ref="ns2:SourceType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f8bea-04c6-4205-aba9-11d3068a8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Test" ma:index="10" nillable="true" ma:displayName="Topical Area" ma:description="Federal, NASA, External" ma:format="Dropdown" ma:internalName="Tes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uthorship"/>
                    <xsd:enumeration value="Publication"/>
                    <xsd:enumeration value="Peer Review"/>
                    <xsd:enumeration value="Animal Subject Research"/>
                    <xsd:enumeration value="Human Subject Research"/>
                    <xsd:enumeration value="Collaborative Research"/>
                    <xsd:enumeration value="Responsible Conduct of Research"/>
                    <xsd:enumeration value="Conflicts of Interest"/>
                    <xsd:enumeration value="Research Misconduct"/>
                    <xsd:enumeration value="Data Management"/>
                    <xsd:enumeration value="Mentoring"/>
                    <xsd:enumeration value="Choice 12"/>
                  </xsd:restriction>
                </xsd:simpleType>
              </xsd:element>
            </xsd:sequence>
          </xsd:extension>
        </xsd:complexContent>
      </xsd:complexType>
    </xsd:element>
    <xsd:element name="SourceType2" ma:index="13" nillable="true" ma:displayName="Source Type" ma:format="RadioButtons" ma:internalName="SourceType2">
      <xsd:simpleType>
        <xsd:restriction base="dms:Choice">
          <xsd:enumeration value="NASA"/>
          <xsd:enumeration value="Federal"/>
          <xsd:enumeration value="External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d660d0-c67f-480a-b717-51ec41781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B92C2F-D1F2-47A6-96DA-5C33648326BB}">
  <ds:schemaRefs>
    <ds:schemaRef ds:uri="http://schemas.microsoft.com/office/2006/metadata/properties"/>
    <ds:schemaRef ds:uri="http://schemas.microsoft.com/office/infopath/2007/PartnerControls"/>
    <ds:schemaRef ds:uri="12af8bea-04c6-4205-aba9-11d3068a83cc"/>
  </ds:schemaRefs>
</ds:datastoreItem>
</file>

<file path=customXml/itemProps2.xml><?xml version="1.0" encoding="utf-8"?>
<ds:datastoreItem xmlns:ds="http://schemas.openxmlformats.org/officeDocument/2006/customXml" ds:itemID="{F9FF7C60-2328-440C-BB57-554DD49CD1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af8bea-04c6-4205-aba9-11d3068a83cc"/>
    <ds:schemaRef ds:uri="1dd660d0-c67f-480a-b717-51ec41781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E9F8C4-4E78-4EAA-8934-E8FC6E7230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5998</TotalTime>
  <Words>269</Words>
  <Application>Microsoft Macintosh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Book Antiqua</vt:lpstr>
      <vt:lpstr>Calibri</vt:lpstr>
      <vt:lpstr>Lucida Sans</vt:lpstr>
      <vt:lpstr>Wingdings</vt:lpstr>
      <vt:lpstr>Wingdings 2</vt:lpstr>
      <vt:lpstr>Wingdings 3</vt:lpstr>
      <vt:lpstr>Apex</vt:lpstr>
      <vt:lpstr>PowerPoint Presentation</vt:lpstr>
    </vt:vector>
  </TitlesOfParts>
  <Company>ACS,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 Margulies</dc:creator>
  <cp:lastModifiedBy>Wercinski, Paul F. (ARC-TSS)</cp:lastModifiedBy>
  <cp:revision>57</cp:revision>
  <dcterms:created xsi:type="dcterms:W3CDTF">2007-06-25T16:27:01Z</dcterms:created>
  <dcterms:modified xsi:type="dcterms:W3CDTF">2023-07-05T18:01:18Z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0x010100735E099211156D488663AC5591F17B47</vt:lpwstr>
  </property>
</Properties>
</file>