
<file path=[Content_Types].xml><?xml version="1.0" encoding="utf-8"?>
<Types xmlns="http://schemas.openxmlformats.org/package/2006/content-types">
  <Default Extension="gif" ContentType="image/gif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4"/>
  </p:sldMasterIdLst>
  <p:notesMasterIdLst>
    <p:notesMasterId r:id="rId44"/>
  </p:notesMasterIdLst>
  <p:handoutMasterIdLst>
    <p:handoutMasterId r:id="rId45"/>
  </p:handoutMasterIdLst>
  <p:sldIdLst>
    <p:sldId id="1645" r:id="rId5"/>
    <p:sldId id="1627" r:id="rId6"/>
    <p:sldId id="1643" r:id="rId7"/>
    <p:sldId id="1614" r:id="rId8"/>
    <p:sldId id="1623" r:id="rId9"/>
    <p:sldId id="1491" r:id="rId10"/>
    <p:sldId id="1493" r:id="rId11"/>
    <p:sldId id="1495" r:id="rId12"/>
    <p:sldId id="1610" r:id="rId13"/>
    <p:sldId id="1629" r:id="rId14"/>
    <p:sldId id="1646" r:id="rId15"/>
    <p:sldId id="1616" r:id="rId16"/>
    <p:sldId id="1606" r:id="rId17"/>
    <p:sldId id="1600" r:id="rId18"/>
    <p:sldId id="1603" r:id="rId19"/>
    <p:sldId id="1601" r:id="rId20"/>
    <p:sldId id="1605" r:id="rId21"/>
    <p:sldId id="1617" r:id="rId22"/>
    <p:sldId id="1618" r:id="rId23"/>
    <p:sldId id="1592" r:id="rId24"/>
    <p:sldId id="1593" r:id="rId25"/>
    <p:sldId id="1619" r:id="rId26"/>
    <p:sldId id="1594" r:id="rId27"/>
    <p:sldId id="1599" r:id="rId28"/>
    <p:sldId id="1620" r:id="rId29"/>
    <p:sldId id="1630" r:id="rId30"/>
    <p:sldId id="1621" r:id="rId31"/>
    <p:sldId id="1624" r:id="rId32"/>
    <p:sldId id="1631" r:id="rId33"/>
    <p:sldId id="1608" r:id="rId34"/>
    <p:sldId id="1632" r:id="rId35"/>
    <p:sldId id="1609" r:id="rId36"/>
    <p:sldId id="1633" r:id="rId37"/>
    <p:sldId id="1634" r:id="rId38"/>
    <p:sldId id="1636" r:id="rId39"/>
    <p:sldId id="1635" r:id="rId40"/>
    <p:sldId id="1644" r:id="rId41"/>
    <p:sldId id="1647" r:id="rId42"/>
    <p:sldId id="1628" r:id="rId4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na Pevear" initials="KNP [2] [2]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C0"/>
    <a:srgbClr val="D0D8E8"/>
    <a:srgbClr val="E9EDF5"/>
    <a:srgbClr val="FF0000"/>
    <a:srgbClr val="60497C"/>
    <a:srgbClr val="5F73A8"/>
    <a:srgbClr val="008000"/>
    <a:srgbClr val="009800"/>
    <a:srgbClr val="CBCBCB"/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4" autoAdjust="0"/>
    <p:restoredTop sz="95759" autoAdjust="0"/>
  </p:normalViewPr>
  <p:slideViewPr>
    <p:cSldViewPr>
      <p:cViewPr varScale="1">
        <p:scale>
          <a:sx n="92" d="100"/>
          <a:sy n="92" d="100"/>
        </p:scale>
        <p:origin x="90" y="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4" d="100"/>
          <a:sy n="64" d="100"/>
        </p:scale>
        <p:origin x="1056" y="5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5" y="0"/>
            <a:ext cx="3038475" cy="465138"/>
          </a:xfrm>
          <a:prstGeom prst="rect">
            <a:avLst/>
          </a:prstGeom>
        </p:spPr>
        <p:txBody>
          <a:bodyPr vert="horz" lIns="91852" tIns="45925" rIns="91852" bIns="459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53" y="0"/>
            <a:ext cx="3038475" cy="465138"/>
          </a:xfrm>
          <a:prstGeom prst="rect">
            <a:avLst/>
          </a:prstGeom>
        </p:spPr>
        <p:txBody>
          <a:bodyPr vert="horz" lIns="91852" tIns="45925" rIns="91852" bIns="45925" rtlCol="0"/>
          <a:lstStyle>
            <a:lvl1pPr algn="r">
              <a:defRPr sz="1200"/>
            </a:lvl1pPr>
          </a:lstStyle>
          <a:p>
            <a:fld id="{6438631A-BD82-4368-B7B8-F79D93750BF3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5" y="8829675"/>
            <a:ext cx="3038475" cy="465138"/>
          </a:xfrm>
          <a:prstGeom prst="rect">
            <a:avLst/>
          </a:prstGeom>
        </p:spPr>
        <p:txBody>
          <a:bodyPr vert="horz" lIns="91852" tIns="45925" rIns="91852" bIns="459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53" y="8829675"/>
            <a:ext cx="3038475" cy="465138"/>
          </a:xfrm>
          <a:prstGeom prst="rect">
            <a:avLst/>
          </a:prstGeom>
        </p:spPr>
        <p:txBody>
          <a:bodyPr vert="horz" lIns="91852" tIns="45925" rIns="91852" bIns="45925" rtlCol="0" anchor="b"/>
          <a:lstStyle>
            <a:lvl1pPr algn="r">
              <a:defRPr sz="1200"/>
            </a:lvl1pPr>
          </a:lstStyle>
          <a:p>
            <a:fld id="{965B57DC-BDEA-463D-8C8D-2717108633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810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596" tIns="46798" rIns="93596" bIns="46798" numCol="1" anchor="t" anchorCtr="0" compatLnSpc="1">
            <a:prstTxWarp prst="textNoShape">
              <a:avLst/>
            </a:prstTxWarp>
          </a:bodyPr>
          <a:lstStyle>
            <a:lvl1pPr defTabSz="936055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53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596" tIns="46798" rIns="93596" bIns="46798" numCol="1" anchor="t" anchorCtr="0" compatLnSpc="1">
            <a:prstTxWarp prst="textNoShape">
              <a:avLst/>
            </a:prstTxWarp>
          </a:bodyPr>
          <a:lstStyle>
            <a:lvl1pPr algn="r" defTabSz="936055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40E2BC8E-D35B-40B4-8821-8A221CE1A457}" type="datetimeFigureOut">
              <a:rPr lang="en-US"/>
              <a:pPr>
                <a:defRPr/>
              </a:pPr>
              <a:t>7/7/2023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52" tIns="45925" rIns="91852" bIns="4592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5" y="4416433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596" tIns="46798" rIns="93596" bIns="467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5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596" tIns="46798" rIns="93596" bIns="46798" numCol="1" anchor="b" anchorCtr="0" compatLnSpc="1">
            <a:prstTxWarp prst="textNoShape">
              <a:avLst/>
            </a:prstTxWarp>
          </a:bodyPr>
          <a:lstStyle>
            <a:lvl1pPr defTabSz="936055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53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596" tIns="46798" rIns="93596" bIns="46798" numCol="1" anchor="b" anchorCtr="0" compatLnSpc="1">
            <a:prstTxWarp prst="textNoShape">
              <a:avLst/>
            </a:prstTxWarp>
          </a:bodyPr>
          <a:lstStyle>
            <a:lvl1pPr algn="r" defTabSz="936055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F4B6275C-0645-43A9-ACDA-247FEB91D8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744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4576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919D2CE-FF76-FF46-A63D-F84915098A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4600" y="2743200"/>
            <a:ext cx="4114800" cy="914400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3658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0" y="990600"/>
            <a:ext cx="8382000" cy="55626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2000" b="0"/>
            </a:lvl1pPr>
            <a:lvl2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800"/>
            </a:lvl2pPr>
            <a:lvl3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C4253B7-4313-1248-91FC-65853064E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6200"/>
            <a:ext cx="7162800" cy="608012"/>
          </a:xfrm>
        </p:spPr>
        <p:txBody>
          <a:bodyPr/>
          <a:lstStyle>
            <a:lvl1pPr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1035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- no IT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0" y="990600"/>
            <a:ext cx="8382000" cy="55626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2000" b="0"/>
            </a:lvl1pPr>
            <a:lvl2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800"/>
            </a:lvl2pPr>
            <a:lvl3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600"/>
            </a:lvl3pPr>
            <a:lvl4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600"/>
            </a:lvl4pPr>
            <a:lvl5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C4253B7-4313-1248-91FC-65853064E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6200"/>
            <a:ext cx="7162800" cy="608012"/>
          </a:xfrm>
        </p:spPr>
        <p:txBody>
          <a:bodyPr/>
          <a:lstStyle>
            <a:lvl1pPr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0968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58CEC4C-57BC-1849-ADDA-362EE9457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7788"/>
            <a:ext cx="7162800" cy="608012"/>
          </a:xfrm>
        </p:spPr>
        <p:txBody>
          <a:bodyPr/>
          <a:lstStyle>
            <a:lvl1pPr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0AEC42-5637-BD4B-AAF5-5AD169605962}"/>
              </a:ext>
            </a:extLst>
          </p:cNvPr>
          <p:cNvSpPr txBox="1">
            <a:spLocks/>
          </p:cNvSpPr>
          <p:nvPr userDrawn="1"/>
        </p:nvSpPr>
        <p:spPr>
          <a:xfrm>
            <a:off x="990600" y="6434329"/>
            <a:ext cx="7162800" cy="16681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en-US" sz="900" dirty="0">
                <a:solidFill>
                  <a:srgbClr val="FF0000"/>
                </a:solidFill>
              </a:rPr>
              <a:t>Use or disclosure of data contained on this page is subject to the restriction(s) on the title page of this document.</a:t>
            </a:r>
          </a:p>
        </p:txBody>
      </p:sp>
    </p:spTree>
    <p:extLst>
      <p:ext uri="{BB962C8B-B14F-4D97-AF65-F5344CB8AC3E}">
        <p14:creationId xmlns:p14="http://schemas.microsoft.com/office/powerpoint/2010/main" val="832430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- no IT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58CEC4C-57BC-1849-ADDA-362EE9457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7788"/>
            <a:ext cx="7162800" cy="608012"/>
          </a:xfrm>
        </p:spPr>
        <p:txBody>
          <a:bodyPr/>
          <a:lstStyle>
            <a:lvl1pPr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037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74726"/>
            <a:ext cx="4114800" cy="5578474"/>
          </a:xfrm>
        </p:spPr>
        <p:txBody>
          <a:bodyPr>
            <a:normAutofit/>
          </a:bodyPr>
          <a:lstStyle>
            <a:lvl1pPr marL="236538" indent="-236538">
              <a:tabLst/>
              <a:defRPr sz="2000" b="0"/>
            </a:lvl1pPr>
            <a:lvl2pPr marL="465138" indent="-228600">
              <a:tabLst/>
              <a:defRPr sz="1800"/>
            </a:lvl2pPr>
            <a:lvl3pPr marL="693738" indent="-228600">
              <a:tabLst/>
              <a:defRPr sz="1600"/>
            </a:lvl3pPr>
            <a:lvl4pPr marL="922338" indent="-228600">
              <a:tabLst/>
              <a:defRPr sz="1400"/>
            </a:lvl4pPr>
            <a:lvl5pPr marL="1150938" indent="-228600"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74726"/>
            <a:ext cx="4114800" cy="5578474"/>
          </a:xfrm>
        </p:spPr>
        <p:txBody>
          <a:bodyPr>
            <a:normAutofit/>
          </a:bodyPr>
          <a:lstStyle>
            <a:lvl1pPr marL="236538" indent="-236538">
              <a:tabLst/>
              <a:defRPr sz="2000" b="0"/>
            </a:lvl1pPr>
            <a:lvl2pPr marL="465138" indent="-228600">
              <a:tabLst/>
              <a:defRPr sz="1800"/>
            </a:lvl2pPr>
            <a:lvl3pPr marL="693738" indent="-228600">
              <a:tabLst/>
              <a:defRPr sz="1600"/>
            </a:lvl3pPr>
            <a:lvl4pPr marL="922338" indent="-228600">
              <a:tabLst/>
              <a:defRPr sz="1400"/>
            </a:lvl4pPr>
            <a:lvl5pPr marL="1150938" indent="-228600"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1419B7-E4A6-9F43-A0FB-397DAFCAA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7788"/>
            <a:ext cx="7162800" cy="608012"/>
          </a:xfrm>
        </p:spPr>
        <p:txBody>
          <a:bodyPr/>
          <a:lstStyle>
            <a:lvl1pPr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2890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- no IT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74726"/>
            <a:ext cx="4114800" cy="5578474"/>
          </a:xfrm>
        </p:spPr>
        <p:txBody>
          <a:bodyPr>
            <a:normAutofit/>
          </a:bodyPr>
          <a:lstStyle>
            <a:lvl1pPr marL="236538" indent="-236538">
              <a:tabLst/>
              <a:defRPr sz="2000" b="1"/>
            </a:lvl1pPr>
            <a:lvl2pPr marL="465138" indent="-228600">
              <a:tabLst/>
              <a:defRPr sz="1800"/>
            </a:lvl2pPr>
            <a:lvl3pPr marL="693738" indent="-228600">
              <a:tabLst/>
              <a:defRPr sz="1600"/>
            </a:lvl3pPr>
            <a:lvl4pPr marL="922338" indent="-228600">
              <a:tabLst/>
              <a:defRPr sz="1400"/>
            </a:lvl4pPr>
            <a:lvl5pPr marL="1150938" indent="-228600"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74726"/>
            <a:ext cx="4114800" cy="5578474"/>
          </a:xfrm>
        </p:spPr>
        <p:txBody>
          <a:bodyPr>
            <a:normAutofit/>
          </a:bodyPr>
          <a:lstStyle>
            <a:lvl1pPr marL="236538" indent="-236538">
              <a:tabLst/>
              <a:defRPr sz="2000" b="1"/>
            </a:lvl1pPr>
            <a:lvl2pPr marL="465138" indent="-228600">
              <a:tabLst/>
              <a:defRPr sz="1800"/>
            </a:lvl2pPr>
            <a:lvl3pPr marL="693738" indent="-228600">
              <a:tabLst/>
              <a:defRPr sz="1600"/>
            </a:lvl3pPr>
            <a:lvl4pPr marL="922338" indent="-228600">
              <a:tabLst/>
              <a:defRPr sz="1400"/>
            </a:lvl4pPr>
            <a:lvl5pPr marL="1150938" indent="-228600"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1419B7-E4A6-9F43-A0FB-397DAFCAA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7788"/>
            <a:ext cx="7162800" cy="608012"/>
          </a:xfrm>
        </p:spPr>
        <p:txBody>
          <a:bodyPr/>
          <a:lstStyle>
            <a:lvl1pPr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396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7813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7977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81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93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748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2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066800"/>
            <a:ext cx="8305800" cy="5410200"/>
          </a:xfrm>
        </p:spPr>
        <p:txBody>
          <a:bodyPr vert="eaVert"/>
          <a:lstStyle>
            <a:lvl1pPr>
              <a:defRPr sz="2000" b="1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FCB214C-6854-1D4D-B852-4EBD135A9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7788"/>
            <a:ext cx="7162800" cy="608012"/>
          </a:xfrm>
        </p:spPr>
        <p:txBody>
          <a:bodyPr/>
          <a:lstStyle>
            <a:lvl1pPr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2818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43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4044491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251679" y="85409"/>
            <a:ext cx="6629400" cy="61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006536"/>
            <a:ext cx="8305800" cy="54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18" descr="meatball best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590" y="27432"/>
            <a:ext cx="832420" cy="731520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6819CD-58BC-9B4D-8919-C1264245EF40}"/>
              </a:ext>
            </a:extLst>
          </p:cNvPr>
          <p:cNvSpPr txBox="1"/>
          <p:nvPr userDrawn="1"/>
        </p:nvSpPr>
        <p:spPr>
          <a:xfrm>
            <a:off x="8001000" y="6637765"/>
            <a:ext cx="878731" cy="232230"/>
          </a:xfrm>
          <a:prstGeom prst="rect">
            <a:avLst/>
          </a:prstGeom>
          <a:noFill/>
        </p:spPr>
        <p:txBody>
          <a:bodyPr wrap="square" lIns="62344" tIns="31172" rIns="62344" bIns="31172">
            <a:spAutoFit/>
          </a:bodyPr>
          <a:lstStyle>
            <a:lvl1pPr>
              <a:defRPr sz="29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9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9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9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9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708D2F1E-C954-4D00-9791-3C7347B79C78}" type="slidenum">
              <a:rPr lang="en-US" sz="1100" smtClean="0">
                <a:solidFill>
                  <a:schemeClr val="bg1">
                    <a:lumMod val="75000"/>
                  </a:schemeClr>
                </a:solidFill>
              </a:rPr>
              <a:pPr algn="r"/>
              <a:t>‹#›</a:t>
            </a:fld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86B847-84DF-AF45-8281-3234B4D7B646}"/>
              </a:ext>
            </a:extLst>
          </p:cNvPr>
          <p:cNvCxnSpPr/>
          <p:nvPr userDrawn="1"/>
        </p:nvCxnSpPr>
        <p:spPr>
          <a:xfrm>
            <a:off x="0" y="795528"/>
            <a:ext cx="9144000" cy="0"/>
          </a:xfrm>
          <a:prstGeom prst="line">
            <a:avLst/>
          </a:prstGeom>
          <a:ln w="25400">
            <a:gradFill flip="none" rotWithShape="1">
              <a:gsLst>
                <a:gs pos="10000">
                  <a:srgbClr val="60497C">
                    <a:lumMod val="30000"/>
                    <a:lumOff val="70000"/>
                  </a:srgbClr>
                </a:gs>
                <a:gs pos="30000">
                  <a:srgbClr val="60497C">
                    <a:lumMod val="67000"/>
                  </a:srgbClr>
                </a:gs>
                <a:gs pos="70000">
                  <a:srgbClr val="60497C">
                    <a:lumMod val="67000"/>
                  </a:srgbClr>
                </a:gs>
                <a:gs pos="50000">
                  <a:schemeClr val="tx1"/>
                </a:gs>
                <a:gs pos="90000">
                  <a:srgbClr val="60497C">
                    <a:lumMod val="40000"/>
                    <a:lumOff val="6000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5BB3606-DADE-884B-BFF1-50FCB82709FD}"/>
              </a:ext>
            </a:extLst>
          </p:cNvPr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25400">
            <a:gradFill flip="none" rotWithShape="1">
              <a:gsLst>
                <a:gs pos="10000">
                  <a:srgbClr val="60497C">
                    <a:lumMod val="30000"/>
                    <a:lumOff val="70000"/>
                  </a:srgbClr>
                </a:gs>
                <a:gs pos="30000">
                  <a:srgbClr val="60497C">
                    <a:lumMod val="67000"/>
                  </a:srgbClr>
                </a:gs>
                <a:gs pos="70000">
                  <a:srgbClr val="60497C">
                    <a:lumMod val="67000"/>
                  </a:srgbClr>
                </a:gs>
                <a:gs pos="50000">
                  <a:schemeClr val="tx1"/>
                </a:gs>
                <a:gs pos="90000">
                  <a:srgbClr val="60497C">
                    <a:lumMod val="40000"/>
                    <a:lumOff val="6000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FBDBA29-A342-28EB-D2AC-F947E5FBDB7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" y="12633"/>
            <a:ext cx="1541007" cy="76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93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9" r:id="rId2"/>
    <p:sldLayoutId id="2147483689" r:id="rId3"/>
    <p:sldLayoutId id="2147483680" r:id="rId4"/>
    <p:sldLayoutId id="2147483690" r:id="rId5"/>
    <p:sldLayoutId id="2147483681" r:id="rId6"/>
    <p:sldLayoutId id="2147483691" r:id="rId7"/>
    <p:sldLayoutId id="2147483682" r:id="rId8"/>
    <p:sldLayoutId id="2147483687" r:id="rId9"/>
    <p:sldLayoutId id="2147483683" r:id="rId10"/>
    <p:sldLayoutId id="2147483684" r:id="rId11"/>
    <p:sldLayoutId id="2147483685" r:id="rId12"/>
    <p:sldLayoutId id="2147483692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7663" indent="-34766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tabLst/>
        <a:defRPr sz="20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33463" indent="-22542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3188" indent="-2349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33563" indent="-215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6.xml"/><Relationship Id="rId7" Type="http://schemas.openxmlformats.org/officeDocument/2006/relationships/image" Target="../media/image7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14.png"/><Relationship Id="rId7" Type="http://schemas.openxmlformats.org/officeDocument/2006/relationships/image" Target="../media/image18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ADE18-4B7A-EE68-8B4A-3660583F56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100" b="1" dirty="0"/>
              <a:t>Onboard Phase-Retrieval for Habitable Worlds Observatory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627FA7-EE22-8F52-07F2-B114F428F9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Alden Jurling</a:t>
            </a:r>
          </a:p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Kaitlyn Summey</a:t>
            </a:r>
          </a:p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Matthew Bergkoetter</a:t>
            </a:r>
          </a:p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NASA GSFC, Optics Branch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4B5C6D87-B884-B508-38AE-FE26A43F5F1E}"/>
              </a:ext>
            </a:extLst>
          </p:cNvPr>
          <p:cNvSpPr txBox="1">
            <a:spLocks/>
          </p:cNvSpPr>
          <p:nvPr/>
        </p:nvSpPr>
        <p:spPr bwMode="auto">
          <a:xfrm>
            <a:off x="1828800" y="5943600"/>
            <a:ext cx="5367655" cy="35052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Not Subject To Export Control</a:t>
            </a:r>
            <a:r>
              <a:rPr lang="en-US" sz="1000" b="1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05676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45F594-EE9B-92E5-3B0E-36649F873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</p:spPr>
        <p:txBody>
          <a:bodyPr/>
          <a:lstStyle/>
          <a:p>
            <a:r>
              <a:rPr lang="en-US" dirty="0"/>
              <a:t>Control telescope mirrors</a:t>
            </a:r>
          </a:p>
          <a:p>
            <a:r>
              <a:rPr lang="en-US" dirty="0"/>
              <a:t>How?</a:t>
            </a:r>
          </a:p>
          <a:p>
            <a:pPr lvl="1"/>
            <a:r>
              <a:rPr lang="en-US" dirty="0"/>
              <a:t>Using phase retrieval</a:t>
            </a:r>
          </a:p>
          <a:p>
            <a:pPr lvl="1"/>
            <a:r>
              <a:rPr lang="en-US" dirty="0"/>
              <a:t>Using out-of-field stars</a:t>
            </a:r>
          </a:p>
          <a:p>
            <a:pPr lvl="1"/>
            <a:r>
              <a:rPr lang="en-US" dirty="0"/>
              <a:t>Or alternately: out-of-band stars</a:t>
            </a:r>
          </a:p>
          <a:p>
            <a:r>
              <a:rPr lang="en-US" dirty="0"/>
              <a:t>Why</a:t>
            </a:r>
          </a:p>
          <a:p>
            <a:pPr lvl="1"/>
            <a:r>
              <a:rPr lang="en-US" dirty="0"/>
              <a:t>Direct optical measurement</a:t>
            </a:r>
          </a:p>
          <a:p>
            <a:pPr lvl="1"/>
            <a:r>
              <a:rPr lang="en-US" dirty="0"/>
              <a:t>Relax stability requirements</a:t>
            </a:r>
          </a:p>
          <a:p>
            <a:r>
              <a:rPr lang="en-US" dirty="0"/>
              <a:t>Topics</a:t>
            </a:r>
          </a:p>
          <a:p>
            <a:pPr lvl="1"/>
            <a:r>
              <a:rPr lang="en-US" dirty="0"/>
              <a:t>What is phase retrieval?</a:t>
            </a:r>
          </a:p>
          <a:p>
            <a:pPr lvl="1"/>
            <a:r>
              <a:rPr lang="en-US" dirty="0"/>
              <a:t>Does it work</a:t>
            </a:r>
          </a:p>
          <a:p>
            <a:pPr lvl="2"/>
            <a:r>
              <a:rPr lang="en-US" dirty="0"/>
              <a:t>JWST on-sky sub-nm example</a:t>
            </a:r>
          </a:p>
          <a:p>
            <a:pPr lvl="1"/>
            <a:r>
              <a:rPr lang="en-US" dirty="0"/>
              <a:t>How well can we do for HWO?</a:t>
            </a:r>
          </a:p>
          <a:p>
            <a:pPr lvl="2"/>
            <a:r>
              <a:rPr lang="en-US" dirty="0"/>
              <a:t>Photon limited parametric performance studies</a:t>
            </a:r>
          </a:p>
          <a:p>
            <a:pPr lvl="2"/>
            <a:r>
              <a:rPr lang="en-US" dirty="0"/>
              <a:t>Target coverage</a:t>
            </a:r>
          </a:p>
          <a:p>
            <a:pPr lvl="2"/>
            <a:r>
              <a:rPr lang="en-US" dirty="0"/>
              <a:t>Predicted frame rates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7D0484-6FBB-FD6B-81C9-A011D3E77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</a:t>
            </a:r>
          </a:p>
        </p:txBody>
      </p:sp>
    </p:spTree>
    <p:extLst>
      <p:ext uri="{BB962C8B-B14F-4D97-AF65-F5344CB8AC3E}">
        <p14:creationId xmlns:p14="http://schemas.microsoft.com/office/powerpoint/2010/main" val="3772525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3F5E4F-B049-DEEC-A9CD-26B1804C2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Onboard WFS Architectures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6581C39-00F3-9EEF-E3DF-AEBDB62C24FC}"/>
              </a:ext>
            </a:extLst>
          </p:cNvPr>
          <p:cNvGrpSpPr/>
          <p:nvPr/>
        </p:nvGrpSpPr>
        <p:grpSpPr>
          <a:xfrm>
            <a:off x="457200" y="1219200"/>
            <a:ext cx="2895600" cy="3429000"/>
            <a:chOff x="3352800" y="1600200"/>
            <a:chExt cx="2895600" cy="3429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193907-B8AD-B77C-0957-076C22D27D75}"/>
                </a:ext>
              </a:extLst>
            </p:cNvPr>
            <p:cNvSpPr/>
            <p:nvPr/>
          </p:nvSpPr>
          <p:spPr>
            <a:xfrm>
              <a:off x="3962400" y="2819400"/>
              <a:ext cx="838200" cy="381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PM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4816B32-CE83-D032-B754-BFCADD642DF5}"/>
                </a:ext>
              </a:extLst>
            </p:cNvPr>
            <p:cNvSpPr/>
            <p:nvPr/>
          </p:nvSpPr>
          <p:spPr>
            <a:xfrm>
              <a:off x="4114800" y="2133600"/>
              <a:ext cx="533400" cy="381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SM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36A587F-D15C-0290-A5BC-1391F25E4DA8}"/>
                </a:ext>
              </a:extLst>
            </p:cNvPr>
            <p:cNvSpPr/>
            <p:nvPr/>
          </p:nvSpPr>
          <p:spPr>
            <a:xfrm>
              <a:off x="3352800" y="3810000"/>
              <a:ext cx="609600" cy="381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WFS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D3D5FC1-D26B-68E9-2A0E-365BC36AFF20}"/>
                </a:ext>
              </a:extLst>
            </p:cNvPr>
            <p:cNvSpPr/>
            <p:nvPr/>
          </p:nvSpPr>
          <p:spPr>
            <a:xfrm>
              <a:off x="4876800" y="3962400"/>
              <a:ext cx="990600" cy="457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CG1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F787E11-5C78-0F07-22E6-59F26ABC8D15}"/>
                </a:ext>
              </a:extLst>
            </p:cNvPr>
            <p:cNvSpPr/>
            <p:nvPr/>
          </p:nvSpPr>
          <p:spPr>
            <a:xfrm>
              <a:off x="3581400" y="1600200"/>
              <a:ext cx="1524000" cy="17526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Sun 9">
              <a:extLst>
                <a:ext uri="{FF2B5EF4-FFF2-40B4-BE49-F238E27FC236}">
                  <a16:creationId xmlns:a16="http://schemas.microsoft.com/office/drawing/2014/main" id="{EB27A1D3-310A-C9B8-D4EC-C5F59D0FA38D}"/>
                </a:ext>
              </a:extLst>
            </p:cNvPr>
            <p:cNvSpPr/>
            <p:nvPr/>
          </p:nvSpPr>
          <p:spPr>
            <a:xfrm>
              <a:off x="4267200" y="3429000"/>
              <a:ext cx="304800" cy="304800"/>
            </a:xfrm>
            <a:prstGeom prst="sun">
              <a:avLst/>
            </a:prstGeom>
            <a:pattFill prst="pct70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496AD3-9F8F-94B6-64F6-D65333AFEFD0}"/>
                </a:ext>
              </a:extLst>
            </p:cNvPr>
            <p:cNvSpPr txBox="1"/>
            <p:nvPr/>
          </p:nvSpPr>
          <p:spPr>
            <a:xfrm>
              <a:off x="3581400" y="1676400"/>
              <a:ext cx="122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Telescope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7D2A71F-3BCA-D10B-0645-90E1A675BB16}"/>
                </a:ext>
              </a:extLst>
            </p:cNvPr>
            <p:cNvSpPr/>
            <p:nvPr/>
          </p:nvSpPr>
          <p:spPr>
            <a:xfrm>
              <a:off x="4876800" y="4572000"/>
              <a:ext cx="990600" cy="457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CG2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6981C62-D145-3772-6353-787AB287CE9F}"/>
                </a:ext>
              </a:extLst>
            </p:cNvPr>
            <p:cNvSpPr/>
            <p:nvPr/>
          </p:nvSpPr>
          <p:spPr>
            <a:xfrm>
              <a:off x="4191000" y="4038600"/>
              <a:ext cx="533400" cy="304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BS1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5838AB3-A1C8-21EC-3C9F-9980EE7D78A4}"/>
                </a:ext>
              </a:extLst>
            </p:cNvPr>
            <p:cNvCxnSpPr>
              <a:cxnSpLocks/>
            </p:cNvCxnSpPr>
            <p:nvPr/>
          </p:nvCxnSpPr>
          <p:spPr>
            <a:xfrm>
              <a:off x="4495800" y="3733800"/>
              <a:ext cx="0" cy="99060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AD59015-E155-A693-7281-F5723A1C5C9F}"/>
                </a:ext>
              </a:extLst>
            </p:cNvPr>
            <p:cNvCxnSpPr>
              <a:cxnSpLocks/>
            </p:cNvCxnSpPr>
            <p:nvPr/>
          </p:nvCxnSpPr>
          <p:spPr>
            <a:xfrm>
              <a:off x="4343400" y="3733800"/>
              <a:ext cx="0" cy="457200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DF8FE2A-CC97-6085-C4DC-F580B7C198EF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flipH="1">
              <a:off x="4495800" y="4724400"/>
              <a:ext cx="144780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C5EEE07-EEC6-4F91-95E3-6787190A9902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4419600" y="3733800"/>
              <a:ext cx="0" cy="106680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3AD4424-23A0-2FAE-1740-41B455F7D344}"/>
                </a:ext>
              </a:extLst>
            </p:cNvPr>
            <p:cNvCxnSpPr>
              <a:cxnSpLocks/>
              <a:stCxn id="19" idx="1"/>
            </p:cNvCxnSpPr>
            <p:nvPr/>
          </p:nvCxnSpPr>
          <p:spPr>
            <a:xfrm flipH="1">
              <a:off x="4343400" y="4191000"/>
              <a:ext cx="1600200" cy="0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Sun 18">
              <a:extLst>
                <a:ext uri="{FF2B5EF4-FFF2-40B4-BE49-F238E27FC236}">
                  <a16:creationId xmlns:a16="http://schemas.microsoft.com/office/drawing/2014/main" id="{411A17E2-7A3E-9AFA-1527-FA1728524BC9}"/>
                </a:ext>
              </a:extLst>
            </p:cNvPr>
            <p:cNvSpPr/>
            <p:nvPr/>
          </p:nvSpPr>
          <p:spPr>
            <a:xfrm>
              <a:off x="5943600" y="4038600"/>
              <a:ext cx="304800" cy="304800"/>
            </a:xfrm>
            <a:prstGeom prst="sun">
              <a:avLst/>
            </a:prstGeom>
            <a:pattFill prst="pct70">
              <a:fgClr>
                <a:schemeClr val="accent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Sun 19">
              <a:extLst>
                <a:ext uri="{FF2B5EF4-FFF2-40B4-BE49-F238E27FC236}">
                  <a16:creationId xmlns:a16="http://schemas.microsoft.com/office/drawing/2014/main" id="{7F58BBA1-EAD1-C3C1-A00B-57F5C0E66D5F}"/>
                </a:ext>
              </a:extLst>
            </p:cNvPr>
            <p:cNvSpPr/>
            <p:nvPr/>
          </p:nvSpPr>
          <p:spPr>
            <a:xfrm>
              <a:off x="5943600" y="4572000"/>
              <a:ext cx="304800" cy="304800"/>
            </a:xfrm>
            <a:prstGeom prst="sun">
              <a:avLst/>
            </a:prstGeom>
            <a:pattFill prst="pct70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43EED02-558D-13C5-04D9-975BACED31A8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>
              <a:off x="4419600" y="4800600"/>
              <a:ext cx="3810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A568682-B4E7-2B8E-9052-27BC2AE27A47}"/>
                </a:ext>
              </a:extLst>
            </p:cNvPr>
            <p:cNvSpPr/>
            <p:nvPr/>
          </p:nvSpPr>
          <p:spPr>
            <a:xfrm>
              <a:off x="4191000" y="4495800"/>
              <a:ext cx="533400" cy="304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BS2</a:t>
              </a:r>
            </a:p>
          </p:txBody>
        </p:sp>
        <p:sp>
          <p:nvSpPr>
            <p:cNvPr id="23" name="Sun 22">
              <a:extLst>
                <a:ext uri="{FF2B5EF4-FFF2-40B4-BE49-F238E27FC236}">
                  <a16:creationId xmlns:a16="http://schemas.microsoft.com/office/drawing/2014/main" id="{CA82C2E1-ACF7-16F3-599F-95F4DFB467F0}"/>
                </a:ext>
              </a:extLst>
            </p:cNvPr>
            <p:cNvSpPr/>
            <p:nvPr/>
          </p:nvSpPr>
          <p:spPr>
            <a:xfrm>
              <a:off x="3733800" y="3581400"/>
              <a:ext cx="152400" cy="152400"/>
            </a:xfrm>
            <a:prstGeom prst="sun">
              <a:avLst/>
            </a:prstGeom>
            <a:pattFill prst="pct70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un 23">
              <a:extLst>
                <a:ext uri="{FF2B5EF4-FFF2-40B4-BE49-F238E27FC236}">
                  <a16:creationId xmlns:a16="http://schemas.microsoft.com/office/drawing/2014/main" id="{2716044B-178A-3D31-0687-813FCFC066B6}"/>
                </a:ext>
              </a:extLst>
            </p:cNvPr>
            <p:cNvSpPr/>
            <p:nvPr/>
          </p:nvSpPr>
          <p:spPr>
            <a:xfrm>
              <a:off x="3581400" y="3581400"/>
              <a:ext cx="152400" cy="152400"/>
            </a:xfrm>
            <a:prstGeom prst="sun">
              <a:avLst/>
            </a:prstGeom>
            <a:pattFill prst="pct70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Sun 24">
              <a:extLst>
                <a:ext uri="{FF2B5EF4-FFF2-40B4-BE49-F238E27FC236}">
                  <a16:creationId xmlns:a16="http://schemas.microsoft.com/office/drawing/2014/main" id="{B41E3811-A99D-788A-0115-3BEF78AFFE22}"/>
                </a:ext>
              </a:extLst>
            </p:cNvPr>
            <p:cNvSpPr/>
            <p:nvPr/>
          </p:nvSpPr>
          <p:spPr>
            <a:xfrm>
              <a:off x="3429000" y="3581400"/>
              <a:ext cx="152400" cy="152400"/>
            </a:xfrm>
            <a:prstGeom prst="sun">
              <a:avLst/>
            </a:prstGeom>
            <a:pattFill prst="pct70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586F989-C88F-D0F1-2487-253E363B78E0}"/>
              </a:ext>
            </a:extLst>
          </p:cNvPr>
          <p:cNvGrpSpPr/>
          <p:nvPr/>
        </p:nvGrpSpPr>
        <p:grpSpPr>
          <a:xfrm>
            <a:off x="5638800" y="1219200"/>
            <a:ext cx="2667000" cy="3886200"/>
            <a:chOff x="3581400" y="1600200"/>
            <a:chExt cx="2667000" cy="38862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923E524-7EB5-FDF5-6036-529334F3636A}"/>
                </a:ext>
              </a:extLst>
            </p:cNvPr>
            <p:cNvSpPr/>
            <p:nvPr/>
          </p:nvSpPr>
          <p:spPr>
            <a:xfrm>
              <a:off x="3962400" y="2819400"/>
              <a:ext cx="838200" cy="381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41EFAC9-28EF-2208-9916-D9C5AD38DE62}"/>
                </a:ext>
              </a:extLst>
            </p:cNvPr>
            <p:cNvSpPr/>
            <p:nvPr/>
          </p:nvSpPr>
          <p:spPr>
            <a:xfrm>
              <a:off x="4114800" y="2133600"/>
              <a:ext cx="533400" cy="381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SM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2F1843B-01EC-8A19-1056-1D317603A4EC}"/>
                </a:ext>
              </a:extLst>
            </p:cNvPr>
            <p:cNvSpPr/>
            <p:nvPr/>
          </p:nvSpPr>
          <p:spPr>
            <a:xfrm>
              <a:off x="4876800" y="5105400"/>
              <a:ext cx="990600" cy="381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WFS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D375293-1C31-802E-0F00-86B0975AFF05}"/>
                </a:ext>
              </a:extLst>
            </p:cNvPr>
            <p:cNvSpPr/>
            <p:nvPr/>
          </p:nvSpPr>
          <p:spPr>
            <a:xfrm>
              <a:off x="4876800" y="3962400"/>
              <a:ext cx="990600" cy="457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CG1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95ACDD0-4240-A6FE-B488-AC01EF7B9FD9}"/>
                </a:ext>
              </a:extLst>
            </p:cNvPr>
            <p:cNvSpPr/>
            <p:nvPr/>
          </p:nvSpPr>
          <p:spPr>
            <a:xfrm>
              <a:off x="3581400" y="1600200"/>
              <a:ext cx="1524000" cy="17526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Sun 31">
              <a:extLst>
                <a:ext uri="{FF2B5EF4-FFF2-40B4-BE49-F238E27FC236}">
                  <a16:creationId xmlns:a16="http://schemas.microsoft.com/office/drawing/2014/main" id="{EC5C6D32-568E-88EE-CF1E-BE4E0E8FA0B8}"/>
                </a:ext>
              </a:extLst>
            </p:cNvPr>
            <p:cNvSpPr/>
            <p:nvPr/>
          </p:nvSpPr>
          <p:spPr>
            <a:xfrm>
              <a:off x="4267200" y="3429000"/>
              <a:ext cx="304800" cy="304800"/>
            </a:xfrm>
            <a:prstGeom prst="sun">
              <a:avLst/>
            </a:prstGeom>
            <a:pattFill prst="pct70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96FDFA6-751F-A282-720D-A5D2A563E943}"/>
                </a:ext>
              </a:extLst>
            </p:cNvPr>
            <p:cNvSpPr txBox="1"/>
            <p:nvPr/>
          </p:nvSpPr>
          <p:spPr>
            <a:xfrm>
              <a:off x="3581400" y="1676400"/>
              <a:ext cx="122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Telescope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3DF5C58-5419-2ED5-CBD7-5F19D97375A6}"/>
                </a:ext>
              </a:extLst>
            </p:cNvPr>
            <p:cNvSpPr/>
            <p:nvPr/>
          </p:nvSpPr>
          <p:spPr>
            <a:xfrm>
              <a:off x="4876800" y="4572000"/>
              <a:ext cx="990600" cy="457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CG2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07B0B52-5750-18B7-8782-C90BD5C058A4}"/>
                </a:ext>
              </a:extLst>
            </p:cNvPr>
            <p:cNvSpPr/>
            <p:nvPr/>
          </p:nvSpPr>
          <p:spPr>
            <a:xfrm>
              <a:off x="4191000" y="4038600"/>
              <a:ext cx="533400" cy="304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BS1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EF5058C-9C4B-78C6-D29C-A23F204C13FC}"/>
                </a:ext>
              </a:extLst>
            </p:cNvPr>
            <p:cNvCxnSpPr>
              <a:cxnSpLocks/>
            </p:cNvCxnSpPr>
            <p:nvPr/>
          </p:nvCxnSpPr>
          <p:spPr>
            <a:xfrm>
              <a:off x="4495800" y="3733800"/>
              <a:ext cx="0" cy="99060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ED2D6C3-1A45-7441-675E-1C9E86E46744}"/>
                </a:ext>
              </a:extLst>
            </p:cNvPr>
            <p:cNvCxnSpPr>
              <a:cxnSpLocks/>
            </p:cNvCxnSpPr>
            <p:nvPr/>
          </p:nvCxnSpPr>
          <p:spPr>
            <a:xfrm>
              <a:off x="4343400" y="3733800"/>
              <a:ext cx="0" cy="457200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7310019-8786-1DBA-1D50-85301D7BF018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 flipH="1">
              <a:off x="4495800" y="4724400"/>
              <a:ext cx="144780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1BFD08F-923D-FA15-8A65-77EEDF8C0FAE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>
              <a:off x="4419600" y="3733800"/>
              <a:ext cx="0" cy="106680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E1E3BFC-B747-6749-95F0-930F377BA421}"/>
                </a:ext>
              </a:extLst>
            </p:cNvPr>
            <p:cNvCxnSpPr>
              <a:cxnSpLocks/>
              <a:stCxn id="41" idx="1"/>
            </p:cNvCxnSpPr>
            <p:nvPr/>
          </p:nvCxnSpPr>
          <p:spPr>
            <a:xfrm flipH="1">
              <a:off x="4343400" y="4191000"/>
              <a:ext cx="1600200" cy="0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Sun 40">
              <a:extLst>
                <a:ext uri="{FF2B5EF4-FFF2-40B4-BE49-F238E27FC236}">
                  <a16:creationId xmlns:a16="http://schemas.microsoft.com/office/drawing/2014/main" id="{442BF1C9-041C-036A-A590-81A27105DAB9}"/>
                </a:ext>
              </a:extLst>
            </p:cNvPr>
            <p:cNvSpPr/>
            <p:nvPr/>
          </p:nvSpPr>
          <p:spPr>
            <a:xfrm>
              <a:off x="5943600" y="4038600"/>
              <a:ext cx="304800" cy="304800"/>
            </a:xfrm>
            <a:prstGeom prst="sun">
              <a:avLst/>
            </a:prstGeom>
            <a:pattFill prst="pct70">
              <a:fgClr>
                <a:schemeClr val="accent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Sun 41">
              <a:extLst>
                <a:ext uri="{FF2B5EF4-FFF2-40B4-BE49-F238E27FC236}">
                  <a16:creationId xmlns:a16="http://schemas.microsoft.com/office/drawing/2014/main" id="{2CAC1649-FB25-860A-3E0B-7E5BB57A17B8}"/>
                </a:ext>
              </a:extLst>
            </p:cNvPr>
            <p:cNvSpPr/>
            <p:nvPr/>
          </p:nvSpPr>
          <p:spPr>
            <a:xfrm>
              <a:off x="5943600" y="4572000"/>
              <a:ext cx="304800" cy="304800"/>
            </a:xfrm>
            <a:prstGeom prst="sun">
              <a:avLst/>
            </a:prstGeom>
            <a:pattFill prst="pct70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Sun 42">
              <a:extLst>
                <a:ext uri="{FF2B5EF4-FFF2-40B4-BE49-F238E27FC236}">
                  <a16:creationId xmlns:a16="http://schemas.microsoft.com/office/drawing/2014/main" id="{EFD4B3E3-935F-9813-0433-C6D879CADF31}"/>
                </a:ext>
              </a:extLst>
            </p:cNvPr>
            <p:cNvSpPr/>
            <p:nvPr/>
          </p:nvSpPr>
          <p:spPr>
            <a:xfrm>
              <a:off x="5943600" y="5029200"/>
              <a:ext cx="304800" cy="304800"/>
            </a:xfrm>
            <a:prstGeom prst="sun">
              <a:avLst/>
            </a:prstGeom>
            <a:pattFill prst="pct70">
              <a:fgClr>
                <a:srgbClr val="00B05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6C52531-3AB7-2676-6537-C18E45476342}"/>
                </a:ext>
              </a:extLst>
            </p:cNvPr>
            <p:cNvCxnSpPr>
              <a:cxnSpLocks/>
            </p:cNvCxnSpPr>
            <p:nvPr/>
          </p:nvCxnSpPr>
          <p:spPr>
            <a:xfrm>
              <a:off x="4419600" y="4800600"/>
              <a:ext cx="0" cy="38100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9382377-90A3-1CA0-EA56-E93952219E6B}"/>
                </a:ext>
              </a:extLst>
            </p:cNvPr>
            <p:cNvCxnSpPr>
              <a:cxnSpLocks/>
            </p:cNvCxnSpPr>
            <p:nvPr/>
          </p:nvCxnSpPr>
          <p:spPr>
            <a:xfrm>
              <a:off x="4419600" y="5181600"/>
              <a:ext cx="160020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C89DDB5-628C-4DE0-F5F5-97AA7A7854A9}"/>
                </a:ext>
              </a:extLst>
            </p:cNvPr>
            <p:cNvSpPr/>
            <p:nvPr/>
          </p:nvSpPr>
          <p:spPr>
            <a:xfrm>
              <a:off x="4191000" y="4495800"/>
              <a:ext cx="533400" cy="304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BS2</a:t>
              </a: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90389468-D79B-1533-8175-3914D6A2DA6C}"/>
              </a:ext>
            </a:extLst>
          </p:cNvPr>
          <p:cNvSpPr txBox="1"/>
          <p:nvPr/>
        </p:nvSpPr>
        <p:spPr>
          <a:xfrm>
            <a:off x="685800" y="838200"/>
            <a:ext cx="1579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Out of Field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183F3A5-B1BC-CBE6-A544-79E3C1F47010}"/>
              </a:ext>
            </a:extLst>
          </p:cNvPr>
          <p:cNvSpPr txBox="1"/>
          <p:nvPr/>
        </p:nvSpPr>
        <p:spPr>
          <a:xfrm>
            <a:off x="5638800" y="762000"/>
            <a:ext cx="1550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Out of Band</a:t>
            </a:r>
          </a:p>
        </p:txBody>
      </p:sp>
      <p:sp>
        <p:nvSpPr>
          <p:cNvPr id="75" name="Content Placeholder 1">
            <a:extLst>
              <a:ext uri="{FF2B5EF4-FFF2-40B4-BE49-F238E27FC236}">
                <a16:creationId xmlns:a16="http://schemas.microsoft.com/office/drawing/2014/main" id="{63482986-FBE2-5268-9B5C-DC4CE4516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4724400"/>
            <a:ext cx="2286000" cy="1752600"/>
          </a:xfrm>
        </p:spPr>
        <p:txBody>
          <a:bodyPr/>
          <a:lstStyle/>
          <a:p>
            <a:r>
              <a:rPr lang="en-US" sz="1600" dirty="0"/>
              <a:t>Less interference with coronagraph</a:t>
            </a:r>
          </a:p>
          <a:p>
            <a:r>
              <a:rPr lang="en-US" sz="1600" dirty="0"/>
              <a:t>Large </a:t>
            </a:r>
            <a:r>
              <a:rPr lang="en-US" sz="1600" dirty="0" err="1"/>
              <a:t>FoV</a:t>
            </a:r>
            <a:endParaRPr lang="en-US" sz="1600" dirty="0"/>
          </a:p>
          <a:p>
            <a:r>
              <a:rPr lang="en-US" sz="1600" dirty="0"/>
              <a:t>Packaging impact</a:t>
            </a:r>
          </a:p>
          <a:p>
            <a:endParaRPr lang="en-US" dirty="0"/>
          </a:p>
        </p:txBody>
      </p:sp>
      <p:sp>
        <p:nvSpPr>
          <p:cNvPr id="76" name="Content Placeholder 1">
            <a:extLst>
              <a:ext uri="{FF2B5EF4-FFF2-40B4-BE49-F238E27FC236}">
                <a16:creationId xmlns:a16="http://schemas.microsoft.com/office/drawing/2014/main" id="{B4556274-29B6-F0A4-AF50-5C10524B8C97}"/>
              </a:ext>
            </a:extLst>
          </p:cNvPr>
          <p:cNvSpPr txBox="1">
            <a:spLocks/>
          </p:cNvSpPr>
          <p:nvPr/>
        </p:nvSpPr>
        <p:spPr bwMode="auto">
          <a:xfrm>
            <a:off x="5715000" y="5181600"/>
            <a:ext cx="2286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7663" indent="-347663" algn="l" rtl="0" eaLnBrk="0" fontAlgn="base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  <a:tabLst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33463" indent="-225425" algn="l" rtl="0" eaLnBrk="0" fontAlgn="base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3188" indent="-234950" algn="l" rtl="0" eaLnBrk="0" fontAlgn="base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33563" indent="-215900" algn="l" rtl="0" eaLnBrk="0" fontAlgn="base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»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Requires dichroic bandpass selector mechanism</a:t>
            </a:r>
          </a:p>
          <a:p>
            <a:r>
              <a:rPr lang="en-US" sz="1600" dirty="0"/>
              <a:t>No light lost to occulter</a:t>
            </a:r>
          </a:p>
          <a:p>
            <a:endParaRPr lang="en-US" sz="1600" dirty="0"/>
          </a:p>
          <a:p>
            <a:endParaRPr lang="en-US" dirty="0"/>
          </a:p>
        </p:txBody>
      </p:sp>
      <p:cxnSp>
        <p:nvCxnSpPr>
          <p:cNvPr id="124" name="Connector: Elbow 123">
            <a:extLst>
              <a:ext uri="{FF2B5EF4-FFF2-40B4-BE49-F238E27FC236}">
                <a16:creationId xmlns:a16="http://schemas.microsoft.com/office/drawing/2014/main" id="{BE96BF72-6F11-14DF-10C6-E562A7CA0B1E}"/>
              </a:ext>
            </a:extLst>
          </p:cNvPr>
          <p:cNvCxnSpPr>
            <a:stCxn id="29" idx="1"/>
          </p:cNvCxnSpPr>
          <p:nvPr/>
        </p:nvCxnSpPr>
        <p:spPr>
          <a:xfrm rot="10800000">
            <a:off x="5791200" y="2971800"/>
            <a:ext cx="1143000" cy="1943100"/>
          </a:xfrm>
          <a:prstGeom prst="bentConnector2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: Elbow 125">
            <a:extLst>
              <a:ext uri="{FF2B5EF4-FFF2-40B4-BE49-F238E27FC236}">
                <a16:creationId xmlns:a16="http://schemas.microsoft.com/office/drawing/2014/main" id="{197E7613-4804-93BE-960C-C82FD9255BB0}"/>
              </a:ext>
            </a:extLst>
          </p:cNvPr>
          <p:cNvCxnSpPr>
            <a:stCxn id="7" idx="1"/>
            <a:endCxn id="9" idx="1"/>
          </p:cNvCxnSpPr>
          <p:nvPr/>
        </p:nvCxnSpPr>
        <p:spPr>
          <a:xfrm rot="10800000" flipH="1">
            <a:off x="457200" y="2095500"/>
            <a:ext cx="228600" cy="1524000"/>
          </a:xfrm>
          <a:prstGeom prst="bentConnector3">
            <a:avLst>
              <a:gd name="adj1" fmla="val -1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063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0423BE-58E4-4B92-822F-307461035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Goals </a:t>
            </a:r>
          </a:p>
          <a:p>
            <a:pPr lvl="1"/>
            <a:r>
              <a:rPr lang="en-US" dirty="0"/>
              <a:t>Measure optical performance and aberrations of integrated / finished optical systems (after integration, in flight, etc.)</a:t>
            </a:r>
          </a:p>
          <a:p>
            <a:pPr lvl="1"/>
            <a:r>
              <a:rPr lang="en-US" dirty="0"/>
              <a:t>Minimize specialized hardware (mass/volume constraints)</a:t>
            </a:r>
          </a:p>
          <a:p>
            <a:pPr lvl="1"/>
            <a:r>
              <a:rPr lang="en-US" dirty="0"/>
              <a:t>Measure performance at science focal planes, not else where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Full description of an optical beam requires phase information</a:t>
            </a:r>
          </a:p>
          <a:p>
            <a:pPr lvl="1"/>
            <a:r>
              <a:rPr lang="en-US" dirty="0"/>
              <a:t>Normal cameras only measure intensity, not phase</a:t>
            </a:r>
          </a:p>
          <a:p>
            <a:pPr lvl="1"/>
            <a:r>
              <a:rPr lang="en-US" dirty="0"/>
              <a:t>Installed focal planes prevent access for double pass interferometer</a:t>
            </a:r>
          </a:p>
          <a:p>
            <a:pPr lvl="1"/>
            <a:r>
              <a:rPr lang="en-US" dirty="0"/>
              <a:t>Many wavefront/field sensing technologies require significant dedicated hardware and/or separate optical paths (Shack Hartmann wavefront sensor, Zernike wavefront sensor, shearing interferometer, etc.)</a:t>
            </a:r>
          </a:p>
          <a:p>
            <a:pPr lvl="1"/>
            <a:r>
              <a:rPr lang="en-US" dirty="0"/>
              <a:t>Slope-only methods like SHWFS do not work with segmented telescopes</a:t>
            </a:r>
          </a:p>
          <a:p>
            <a:r>
              <a:rPr lang="en-US" dirty="0"/>
              <a:t>Modern phase retrieval approach</a:t>
            </a:r>
          </a:p>
          <a:p>
            <a:pPr lvl="1"/>
            <a:r>
              <a:rPr lang="en-US" dirty="0"/>
              <a:t>Observe (defocused) stars using flight (imaging) cameras</a:t>
            </a:r>
          </a:p>
          <a:p>
            <a:pPr lvl="1"/>
            <a:r>
              <a:rPr lang="en-US" dirty="0"/>
              <a:t>Create numerical model  of the imaging</a:t>
            </a:r>
          </a:p>
          <a:p>
            <a:pPr lvl="1"/>
            <a:r>
              <a:rPr lang="en-US" dirty="0"/>
              <a:t>Solve inverse problem to recover system features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3F2BA1-8FE6-4B9F-AE01-7FA97C487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Retrieval Introduction</a:t>
            </a:r>
          </a:p>
        </p:txBody>
      </p:sp>
    </p:spTree>
    <p:extLst>
      <p:ext uri="{BB962C8B-B14F-4D97-AF65-F5344CB8AC3E}">
        <p14:creationId xmlns:p14="http://schemas.microsoft.com/office/powerpoint/2010/main" val="157530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5E0784-1CB0-4913-BB36-46D38B509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Retrieval Fourier Imaging Model</a:t>
            </a:r>
          </a:p>
        </p:txBody>
      </p:sp>
      <p:pic>
        <p:nvPicPr>
          <p:cNvPr id="4" name="Picture 3" descr="\documentclass{article}&#10;\usepackage{amsmath}&#10;\pagestyle{empty}&#10;\begin{document}&#10;&#10;\begin{equation*}&#10; U(x,y,0) \approx \frac{ik}{2\pi} &#10; \iint_\mathcal{D}&#10; \frac{&#10;  A(\alpha,\beta) &#10; }{|\gamma|}&#10;      e^{ik \ell(\alpha,\beta)}&#10; e^{ ik \left(\alpha x +\beta y \right)}&#10; d\alpha d\beta&#10;\end{equation*}&#10;&#10;&#10;\end{document}" title="IguanaTex Bitmap Display">
            <a:extLst>
              <a:ext uri="{FF2B5EF4-FFF2-40B4-BE49-F238E27FC236}">
                <a16:creationId xmlns:a16="http://schemas.microsoft.com/office/drawing/2014/main" id="{F291D3AB-8457-4698-9B3D-4BBA44D1012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905000"/>
            <a:ext cx="5116800" cy="538971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ADFFFD-A19A-4CD7-97E0-6761FA40622E}"/>
              </a:ext>
            </a:extLst>
          </p:cNvPr>
          <p:cNvSpPr txBox="1"/>
          <p:nvPr/>
        </p:nvSpPr>
        <p:spPr>
          <a:xfrm>
            <a:off x="2209800" y="1066800"/>
            <a:ext cx="1390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Field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319A43-24C9-4CBC-A51F-3AA21F558097}"/>
              </a:ext>
            </a:extLst>
          </p:cNvPr>
          <p:cNvSpPr txBox="1"/>
          <p:nvPr/>
        </p:nvSpPr>
        <p:spPr>
          <a:xfrm>
            <a:off x="3886200" y="838200"/>
            <a:ext cx="139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Pupil Illumination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FFD600-288A-42E0-8E0C-CF0A8B044068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2895600" y="1436132"/>
            <a:ext cx="9262" cy="545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2D8F1DE-F760-4D11-939B-EDAB8BD18C40}"/>
              </a:ext>
            </a:extLst>
          </p:cNvPr>
          <p:cNvCxnSpPr>
            <a:cxnSpLocks/>
          </p:cNvCxnSpPr>
          <p:nvPr/>
        </p:nvCxnSpPr>
        <p:spPr>
          <a:xfrm>
            <a:off x="4343400" y="1371600"/>
            <a:ext cx="5334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D9E57BB-D965-4F4C-864E-6E2EBD11DC58}"/>
              </a:ext>
            </a:extLst>
          </p:cNvPr>
          <p:cNvSpPr txBox="1"/>
          <p:nvPr/>
        </p:nvSpPr>
        <p:spPr>
          <a:xfrm>
            <a:off x="4724400" y="2819400"/>
            <a:ext cx="139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Nearly constant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1DC07C-CB45-42A3-9114-465845B52EF6}"/>
              </a:ext>
            </a:extLst>
          </p:cNvPr>
          <p:cNvCxnSpPr>
            <a:cxnSpLocks/>
          </p:cNvCxnSpPr>
          <p:nvPr/>
        </p:nvCxnSpPr>
        <p:spPr>
          <a:xfrm flipV="1">
            <a:off x="5105400" y="2438400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5C6DCEA-0385-4047-846B-63BD0255A565}"/>
              </a:ext>
            </a:extLst>
          </p:cNvPr>
          <p:cNvSpPr txBox="1"/>
          <p:nvPr/>
        </p:nvSpPr>
        <p:spPr>
          <a:xfrm>
            <a:off x="6096000" y="838200"/>
            <a:ext cx="1390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Basically </a:t>
            </a:r>
            <a:r>
              <a:rPr lang="en-US" i="1" dirty="0"/>
              <a:t>W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35091DB-5C6C-422B-AC17-4E4806D74C5C}"/>
              </a:ext>
            </a:extLst>
          </p:cNvPr>
          <p:cNvCxnSpPr>
            <a:cxnSpLocks/>
          </p:cNvCxnSpPr>
          <p:nvPr/>
        </p:nvCxnSpPr>
        <p:spPr>
          <a:xfrm flipH="1">
            <a:off x="5943600" y="1143000"/>
            <a:ext cx="762000" cy="83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02B1017-025A-4F73-8746-BC7CFF8C23D7}"/>
              </a:ext>
            </a:extLst>
          </p:cNvPr>
          <p:cNvSpPr txBox="1"/>
          <p:nvPr/>
        </p:nvSpPr>
        <p:spPr>
          <a:xfrm>
            <a:off x="6248400" y="2819400"/>
            <a:ext cx="139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Fourier Kernel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B83A2B1-1DC3-4D63-BCF5-63683A7BD41C}"/>
              </a:ext>
            </a:extLst>
          </p:cNvPr>
          <p:cNvCxnSpPr>
            <a:cxnSpLocks/>
          </p:cNvCxnSpPr>
          <p:nvPr/>
        </p:nvCxnSpPr>
        <p:spPr>
          <a:xfrm flipH="1" flipV="1">
            <a:off x="6477000" y="2286000"/>
            <a:ext cx="1524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\documentclass{article}&#10;\usepackage{amsmath}&#10;\pagestyle{empty}&#10;\begin{document}&#10;\begin{equation*}&#10;I(x,y) = |U(x,y,0)|^2&#10;\end{equation*}&#10;\end{document}" title="IguanaTex Bitmap Display">
            <a:extLst>
              <a:ext uri="{FF2B5EF4-FFF2-40B4-BE49-F238E27FC236}">
                <a16:creationId xmlns:a16="http://schemas.microsoft.com/office/drawing/2014/main" id="{981D27E1-A354-4D89-86F2-72DB4979B8C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57400"/>
            <a:ext cx="2305524" cy="28647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C60B7C8-164E-48DD-A3CE-000F1AF885E4}"/>
              </a:ext>
            </a:extLst>
          </p:cNvPr>
          <p:cNvSpPr txBox="1"/>
          <p:nvPr/>
        </p:nvSpPr>
        <p:spPr>
          <a:xfrm>
            <a:off x="304800" y="1447800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intensity</a:t>
            </a:r>
          </a:p>
        </p:txBody>
      </p:sp>
      <p:pic>
        <p:nvPicPr>
          <p:cNvPr id="37" name="Picture 36" descr="\documentclass{article}&#10;\usepackage{amsmath}&#10;\pagestyle{empty}&#10;\begin{document}&#10;\begin{equation*}&#10;I = \left|\mathcal{F}^{-1} \{ A e^{ikW} \}\right|^2&#10;\end{equation*}&#10;\end{document}" title="IguanaTex Bitmap Display">
            <a:extLst>
              <a:ext uri="{FF2B5EF4-FFF2-40B4-BE49-F238E27FC236}">
                <a16:creationId xmlns:a16="http://schemas.microsoft.com/office/drawing/2014/main" id="{E24A2D4B-B659-4A37-BB83-32557F2ED59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191000"/>
            <a:ext cx="2171428" cy="37485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C62348-4F91-41B2-A335-DA829CAB2FC8}"/>
              </a:ext>
            </a:extLst>
          </p:cNvPr>
          <p:cNvSpPr txBox="1"/>
          <p:nvPr/>
        </p:nvSpPr>
        <p:spPr>
          <a:xfrm>
            <a:off x="228600" y="3810000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Simple conceptual form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825223-A253-4428-8F8B-FDD66D6241F9}"/>
              </a:ext>
            </a:extLst>
          </p:cNvPr>
          <p:cNvSpPr txBox="1"/>
          <p:nvPr/>
        </p:nvSpPr>
        <p:spPr>
          <a:xfrm>
            <a:off x="2667000" y="4724400"/>
            <a:ext cx="442941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Basic phase retrieval problem statement: </a:t>
            </a:r>
          </a:p>
          <a:p>
            <a:r>
              <a:rPr lang="en-US" dirty="0"/>
              <a:t>Given (measurements of) </a:t>
            </a:r>
            <a:r>
              <a:rPr lang="en-US" i="1" dirty="0"/>
              <a:t>I</a:t>
            </a:r>
            <a:r>
              <a:rPr lang="en-US" dirty="0"/>
              <a:t>, find </a:t>
            </a:r>
            <a:r>
              <a:rPr lang="en-US" i="1" dirty="0"/>
              <a:t>W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707B3BF-8419-48E4-9F54-2BF0981DAF3E}"/>
              </a:ext>
            </a:extLst>
          </p:cNvPr>
          <p:cNvSpPr txBox="1"/>
          <p:nvPr/>
        </p:nvSpPr>
        <p:spPr>
          <a:xfrm>
            <a:off x="2971800" y="5410200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Sometimes also find </a:t>
            </a:r>
            <a:r>
              <a:rPr lang="en-US" i="1" dirty="0"/>
              <a:t>A</a:t>
            </a:r>
            <a:r>
              <a:rPr lang="en-US" dirty="0"/>
              <a:t> or part of </a:t>
            </a:r>
            <a:r>
              <a:rPr lang="en-US" i="1" dirty="0"/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81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5F0AFC-EBFB-4E40-95C5-55184788C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006165-F540-4312-AB80-A09F829AC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an inverse problem</a:t>
            </a:r>
          </a:p>
          <a:p>
            <a:pPr lvl="1"/>
            <a:r>
              <a:rPr lang="en-US" dirty="0"/>
              <a:t>Similar problems arise in other areas, X-ray crystallography </a:t>
            </a:r>
          </a:p>
          <a:p>
            <a:r>
              <a:rPr lang="en-US" dirty="0"/>
              <a:t>No known direct solution in general</a:t>
            </a:r>
          </a:p>
          <a:p>
            <a:r>
              <a:rPr lang="en-US" dirty="0"/>
              <a:t>Inverse problems are well studied but difficult</a:t>
            </a:r>
          </a:p>
          <a:p>
            <a:r>
              <a:rPr lang="en-US" dirty="0"/>
              <a:t>Two major approaches </a:t>
            </a:r>
          </a:p>
          <a:p>
            <a:pPr lvl="1"/>
            <a:r>
              <a:rPr lang="en-US" dirty="0"/>
              <a:t>Iterative Transform / </a:t>
            </a:r>
            <a:r>
              <a:rPr lang="en-US" dirty="0" err="1"/>
              <a:t>Gerchberg</a:t>
            </a:r>
            <a:r>
              <a:rPr lang="en-US" dirty="0"/>
              <a:t>-Saxton algorithm </a:t>
            </a:r>
          </a:p>
          <a:p>
            <a:pPr lvl="2"/>
            <a:r>
              <a:rPr lang="en-US" dirty="0"/>
              <a:t>Used in most early work, including JWST WAS, GSFC ISIM analysis</a:t>
            </a:r>
          </a:p>
          <a:p>
            <a:pPr lvl="2"/>
            <a:r>
              <a:rPr lang="en-US" dirty="0"/>
              <a:t>Transform back and forth between image and pupil domains enforcing constraints</a:t>
            </a:r>
          </a:p>
          <a:p>
            <a:pPr lvl="2"/>
            <a:r>
              <a:rPr lang="en-US" dirty="0"/>
              <a:t>Simplest form is easy to implement, state-of-the-art form is hard to implement</a:t>
            </a:r>
          </a:p>
          <a:p>
            <a:pPr lvl="2"/>
            <a:r>
              <a:rPr lang="en-US" dirty="0"/>
              <a:t>Particular to this problem</a:t>
            </a:r>
          </a:p>
          <a:p>
            <a:pPr lvl="2"/>
            <a:r>
              <a:rPr lang="en-US" dirty="0"/>
              <a:t>Not going to discuss further</a:t>
            </a:r>
          </a:p>
          <a:p>
            <a:pPr lvl="1"/>
            <a:r>
              <a:rPr lang="en-US" dirty="0"/>
              <a:t>Nonlinear optimization</a:t>
            </a:r>
          </a:p>
          <a:p>
            <a:pPr lvl="2"/>
            <a:r>
              <a:rPr lang="en-US" dirty="0"/>
              <a:t>Used in RST WFSC, JWST PRMS </a:t>
            </a:r>
          </a:p>
          <a:p>
            <a:pPr lvl="2"/>
            <a:r>
              <a:rPr lang="en-US" dirty="0"/>
              <a:t>Construct a data consistency cost function and minimize it</a:t>
            </a:r>
          </a:p>
          <a:p>
            <a:pPr lvl="2"/>
            <a:r>
              <a:rPr lang="en-US" dirty="0"/>
              <a:t>Simplest form is harder to implement, more advanced features easier to add</a:t>
            </a:r>
          </a:p>
          <a:p>
            <a:pPr lvl="2"/>
            <a:r>
              <a:rPr lang="en-US" dirty="0"/>
              <a:t>General approach based on optimization theory </a:t>
            </a:r>
          </a:p>
        </p:txBody>
      </p:sp>
    </p:spTree>
    <p:extLst>
      <p:ext uri="{BB962C8B-B14F-4D97-AF65-F5344CB8AC3E}">
        <p14:creationId xmlns:p14="http://schemas.microsoft.com/office/powerpoint/2010/main" val="2001253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FEFA6F4-E0AB-415A-8FC3-38CF14EA7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prior probabilities are not known, MLE is a standard approach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Essentially, find a value of the unknown where the measured data is a likely to be observed. Observed noise is not too improbable</a:t>
            </a:r>
          </a:p>
          <a:p>
            <a:r>
              <a:rPr lang="en-US" dirty="0"/>
              <a:t>Assume each pixel is a normally distributed random variable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Compute total probability given the vector of unknowns </a:t>
            </a:r>
            <a:r>
              <a:rPr lang="el-GR" b="1" i="1" dirty="0"/>
              <a:t>θ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Use natural logarithm to turn product into sum and drop constants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Weighted linear least squares estimation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2B6AA5-F925-4215-9265-4ADF2BAB2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Estimation</a:t>
            </a:r>
          </a:p>
        </p:txBody>
      </p:sp>
      <p:pic>
        <p:nvPicPr>
          <p:cNvPr id="11" name="Picture 10" descr="\documentclass{article}&#10;\usepackage{amsmath}&#10;\pagestyle{empty}&#10;\begin{document}&#10;\begin{equation*}&#10;D_n (\boldsymbol \theta) \sim  \mathcal N (I_n (\boldsymbol \theta), \sigma_n^2)&#10;\end{equation*}&#10;&#10;\end{document}" title="IguanaTex Bitmap Display">
            <a:extLst>
              <a:ext uri="{FF2B5EF4-FFF2-40B4-BE49-F238E27FC236}">
                <a16:creationId xmlns:a16="http://schemas.microsoft.com/office/drawing/2014/main" id="{0B672E40-5869-439C-9EA2-FDACA75E0F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276600"/>
            <a:ext cx="2428952" cy="286476"/>
          </a:xfrm>
          <a:prstGeom prst="rect">
            <a:avLst/>
          </a:prstGeom>
        </p:spPr>
      </p:pic>
      <p:pic>
        <p:nvPicPr>
          <p:cNvPr id="21" name="Picture 20" descr="\documentclass{article}&#10;\usepackage{amsmath}&#10;\pagestyle{empty}&#10;\begin{document}&#10;\begin{equation*}&#10;p(\boldsymbol D | \boldsymbol \theta)  = \prod_n p(D_n | \boldsymbol \theta)&#10;\end{equation*}&#10;&#10;\end{document}" title="IguanaTex Bitmap Display">
            <a:extLst>
              <a:ext uri="{FF2B5EF4-FFF2-40B4-BE49-F238E27FC236}">
                <a16:creationId xmlns:a16="http://schemas.microsoft.com/office/drawing/2014/main" id="{9204C36C-15FC-48C4-83D1-700116CE320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4267200"/>
            <a:ext cx="2367998" cy="533333"/>
          </a:xfrm>
          <a:prstGeom prst="rect">
            <a:avLst/>
          </a:prstGeom>
        </p:spPr>
      </p:pic>
      <p:pic>
        <p:nvPicPr>
          <p:cNvPr id="18" name="Picture 17" descr="\documentclass{article}&#10;\usepackage{amsmath}&#10;\pagestyle{empty}&#10;\DeclareMathOperator*{\argmax}{arg\,max} &#10;\DeclareMathOperator*{\argmin}{arg\,min} &#10;\begin{document}&#10;\begin{equation*}&#10;\hat {\boldsymbol \theta} = \argmax_{\boldsymbol \theta}  &#10;p(\boldsymbol D | \boldsymbol \theta)  &#10;=&#10;\argmin_{\boldsymbol \theta} &#10;\left\{&#10;-\ln&#10;\left[ &#10;p(\boldsymbol D | \boldsymbol \theta)  &#10;\right]&#10;\right\}&#10;\end{equation*}&#10;\end{document}" title="IguanaTex Bitmap Display">
            <a:extLst>
              <a:ext uri="{FF2B5EF4-FFF2-40B4-BE49-F238E27FC236}">
                <a16:creationId xmlns:a16="http://schemas.microsoft.com/office/drawing/2014/main" id="{09E381A3-8AF2-48A8-8019-E4F967E19C2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1" y="1524000"/>
            <a:ext cx="5033136" cy="458667"/>
          </a:xfrm>
          <a:prstGeom prst="rect">
            <a:avLst/>
          </a:prstGeom>
        </p:spPr>
      </p:pic>
      <p:pic>
        <p:nvPicPr>
          <p:cNvPr id="16" name="Picture 15" descr="\documentclass{article}&#10;\usepackage{amsmath}&#10;\pagestyle{empty}&#10;\DeclareMathOperator*{\argmax}{arg\,max} &#10;\DeclareMathOperator*{\argmin}{arg\,min} &#10;\begin{document}&#10;\begin{equation*}&#10;\hat {\boldsymbol \theta} = &#10;\argmin_{\boldsymbol \theta} &#10;\sum_n \frac{1}{\sigma_n^2} \left(I_n(\boldsymbol \theta)-D_n \right)^2&#10;=&#10;\argmin_{\boldsymbol \theta} &#10;\sum_n w_n \left(I_n(\boldsymbol \theta)-D_n \right)^2&#10;\end{equation*}&#10;\end{document}" title="IguanaTex Bitmap Display">
            <a:extLst>
              <a:ext uri="{FF2B5EF4-FFF2-40B4-BE49-F238E27FC236}">
                <a16:creationId xmlns:a16="http://schemas.microsoft.com/office/drawing/2014/main" id="{597A3B86-0A71-4AC8-8FE2-038E0F8186F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57800"/>
            <a:ext cx="7199994" cy="63238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79C172C-2931-4630-9CE0-F3373E10A638}"/>
              </a:ext>
            </a:extLst>
          </p:cNvPr>
          <p:cNvSpPr txBox="1"/>
          <p:nvPr/>
        </p:nvSpPr>
        <p:spPr>
          <a:xfrm>
            <a:off x="7086600" y="3200400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</a:t>
            </a:r>
            <a:r>
              <a:rPr lang="en-US" dirty="0"/>
              <a:t> is pixel index</a:t>
            </a:r>
          </a:p>
        </p:txBody>
      </p:sp>
    </p:spTree>
    <p:extLst>
      <p:ext uri="{BB962C8B-B14F-4D97-AF65-F5344CB8AC3E}">
        <p14:creationId xmlns:p14="http://schemas.microsoft.com/office/powerpoint/2010/main" val="4124766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2CE7AB-369D-49B8-9B43-35614F7A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example</a:t>
            </a:r>
          </a:p>
        </p:txBody>
      </p:sp>
      <p:pic>
        <p:nvPicPr>
          <p:cNvPr id="10" name="tiles">
            <a:hlinkClick r:id="" action="ppaction://media"/>
            <a:extLst>
              <a:ext uri="{FF2B5EF4-FFF2-40B4-BE49-F238E27FC236}">
                <a16:creationId xmlns:a16="http://schemas.microsoft.com/office/drawing/2014/main" id="{A08F3D59-0E6B-4672-9D51-89562E8D4AC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533400"/>
            <a:ext cx="8382000" cy="3921125"/>
          </a:xfrm>
        </p:spPr>
      </p:pic>
      <p:pic>
        <p:nvPicPr>
          <p:cNvPr id="14" name="Picture 13" descr="A picture containing image&#10;&#10;Description automatically generated">
            <a:extLst>
              <a:ext uri="{FF2B5EF4-FFF2-40B4-BE49-F238E27FC236}">
                <a16:creationId xmlns:a16="http://schemas.microsoft.com/office/drawing/2014/main" id="{D03D6B31-EB51-4DEF-B67A-DC366FF74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48200"/>
            <a:ext cx="7315215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24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E7BDC-5433-44B3-A076-A5E235DD2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HWO Application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FECB6-F9BF-424C-AFB4-8131988E8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Idea</a:t>
            </a:r>
          </a:p>
          <a:p>
            <a:pPr lvl="1"/>
            <a:r>
              <a:rPr lang="en-US" dirty="0"/>
              <a:t>Dedicated instrument for phase retrieval</a:t>
            </a:r>
          </a:p>
          <a:p>
            <a:pPr lvl="1"/>
            <a:r>
              <a:rPr lang="en-US" dirty="0"/>
              <a:t>Perform phase retrieval on board</a:t>
            </a:r>
          </a:p>
          <a:p>
            <a:pPr lvl="1"/>
            <a:r>
              <a:rPr lang="en-US" dirty="0"/>
              <a:t>Control primary mirror segments and/or secondary mirror alignment in closed loop</a:t>
            </a:r>
          </a:p>
          <a:p>
            <a:r>
              <a:rPr lang="en-US" dirty="0"/>
              <a:t>Why phase retrieval?</a:t>
            </a:r>
          </a:p>
          <a:p>
            <a:pPr lvl="1"/>
            <a:r>
              <a:rPr lang="en-US" dirty="0"/>
              <a:t>Wide field of view system could capture many stars and analyze in parallel</a:t>
            </a:r>
          </a:p>
          <a:p>
            <a:pPr lvl="1"/>
            <a:r>
              <a:rPr lang="en-US" dirty="0"/>
              <a:t>No need to control absolute pointing </a:t>
            </a:r>
          </a:p>
          <a:p>
            <a:pPr lvl="2"/>
            <a:r>
              <a:rPr lang="en-US" dirty="0"/>
              <a:t>contrast with Zernike or pyramid sensor</a:t>
            </a:r>
          </a:p>
          <a:p>
            <a:pPr lvl="1"/>
            <a:r>
              <a:rPr lang="en-US" dirty="0"/>
              <a:t>Sensitive to segment pistons</a:t>
            </a:r>
          </a:p>
          <a:p>
            <a:pPr lvl="2"/>
            <a:r>
              <a:rPr lang="en-US" dirty="0"/>
              <a:t>Contrast to SHWFS</a:t>
            </a:r>
          </a:p>
          <a:p>
            <a:pPr lvl="1"/>
            <a:r>
              <a:rPr lang="en-US" dirty="0"/>
              <a:t>Reduced non-common path optics</a:t>
            </a:r>
          </a:p>
          <a:p>
            <a:pPr lvl="2"/>
            <a:r>
              <a:rPr lang="en-US" dirty="0"/>
              <a:t>No need for pupil imaging optics</a:t>
            </a:r>
          </a:p>
          <a:p>
            <a:pPr lvl="2"/>
            <a:r>
              <a:rPr lang="en-US" dirty="0"/>
              <a:t>In some configurations no need for relay optics</a:t>
            </a:r>
          </a:p>
          <a:p>
            <a:pPr lvl="1"/>
            <a:r>
              <a:rPr lang="en-US" dirty="0"/>
              <a:t>Trades hardware complexity for software complexity</a:t>
            </a:r>
          </a:p>
          <a:p>
            <a:pPr marL="340519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13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6E2F59-61D7-9EC3-42C5-BE37F6E48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in Hubble characterization</a:t>
            </a:r>
          </a:p>
          <a:p>
            <a:r>
              <a:rPr lang="en-US" dirty="0"/>
              <a:t>Used extensively in JWST and RST ground testing</a:t>
            </a:r>
          </a:p>
          <a:p>
            <a:r>
              <a:rPr lang="en-US" dirty="0"/>
              <a:t>Used extensively in JWST commissioning</a:t>
            </a:r>
          </a:p>
          <a:p>
            <a:endParaRPr lang="en-US" dirty="0"/>
          </a:p>
          <a:p>
            <a:r>
              <a:rPr lang="en-US" dirty="0"/>
              <a:t>Particular example: JWST IEC characterization</a:t>
            </a:r>
          </a:p>
          <a:p>
            <a:pPr lvl="1"/>
            <a:r>
              <a:rPr lang="en-US" dirty="0"/>
              <a:t>Single image time series</a:t>
            </a:r>
          </a:p>
          <a:p>
            <a:pPr lvl="1"/>
            <a:r>
              <a:rPr lang="en-US" dirty="0"/>
              <a:t>Sub-nm wavefront sensitivity</a:t>
            </a:r>
          </a:p>
          <a:p>
            <a:pPr lvl="1"/>
            <a:r>
              <a:rPr lang="en-US" dirty="0" err="1"/>
              <a:t>NIRCam</a:t>
            </a:r>
            <a:r>
              <a:rPr lang="en-US" dirty="0"/>
              <a:t> weak lens observations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F27903-1DC9-B490-FA1F-DA887B7CD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this Work?</a:t>
            </a:r>
          </a:p>
        </p:txBody>
      </p:sp>
    </p:spTree>
    <p:extLst>
      <p:ext uri="{BB962C8B-B14F-4D97-AF65-F5344CB8AC3E}">
        <p14:creationId xmlns:p14="http://schemas.microsoft.com/office/powerpoint/2010/main" val="1380846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178C6-C0F9-2A8A-87E5-3C069EAF8B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JWST IEC Results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F7FA6C-1EED-5BAA-2D7D-F7FCADB49E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32C86-A695-0246-92AD-EC071820F7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23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E3B27-D133-481B-9A42-807DE2C27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JWST IEC Phase Retrieval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55344-21EA-4B9F-90DC-115238DEF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dirty="0"/>
              <a:t>JWST collected </a:t>
            </a:r>
            <a:r>
              <a:rPr lang="en-US" sz="1700" dirty="0" err="1"/>
              <a:t>NIRCam</a:t>
            </a:r>
            <a:r>
              <a:rPr lang="en-US" sz="1700" dirty="0"/>
              <a:t> time series data (APT program </a:t>
            </a:r>
            <a:r>
              <a:rPr lang="en-US" sz="1700" b="1" dirty="0"/>
              <a:t>1602</a:t>
            </a:r>
            <a:r>
              <a:rPr lang="en-US" sz="1700" dirty="0"/>
              <a:t>)</a:t>
            </a:r>
          </a:p>
          <a:p>
            <a:pPr lvl="1"/>
            <a:r>
              <a:rPr lang="en-US" sz="1700" dirty="0"/>
              <a:t>1800 s continuous monitor every 8.5 second in each in the +8 and -8 </a:t>
            </a:r>
            <a:r>
              <a:rPr lang="en-US" sz="1700" dirty="0" err="1"/>
              <a:t>NIRCam</a:t>
            </a:r>
            <a:r>
              <a:rPr lang="en-US" sz="1700" dirty="0"/>
              <a:t> weak lenses</a:t>
            </a:r>
          </a:p>
          <a:p>
            <a:r>
              <a:rPr lang="en-US" sz="1700" dirty="0"/>
              <a:t>Analyzed adjacent +8 and -8 wave pair with conventional two image FDPR</a:t>
            </a:r>
          </a:p>
          <a:p>
            <a:r>
              <a:rPr lang="en-US" sz="1700" dirty="0"/>
              <a:t>Analyzed single images using baseline starting guess</a:t>
            </a:r>
          </a:p>
          <a:p>
            <a:r>
              <a:rPr lang="en-US" sz="1700" dirty="0"/>
              <a:t>High sensitivity differential measurement.</a:t>
            </a:r>
          </a:p>
          <a:p>
            <a:r>
              <a:rPr lang="en-US" sz="1700" dirty="0"/>
              <a:t>We identified the dominant aberration content and analyzed it over time</a:t>
            </a:r>
          </a:p>
          <a:p>
            <a:pPr lvl="1"/>
            <a:r>
              <a:rPr lang="en-US" sz="1700" dirty="0"/>
              <a:t>Average magnitude 0.8 nm RMS</a:t>
            </a:r>
          </a:p>
          <a:p>
            <a:pPr lvl="1"/>
            <a:r>
              <a:rPr lang="en-US" sz="1700" dirty="0"/>
              <a:t>Noise sensitivity level clearly much less than this</a:t>
            </a:r>
          </a:p>
          <a:p>
            <a:r>
              <a:rPr lang="en-US" sz="1700" dirty="0"/>
              <a:t>Correlated the phase retrieval results with the temperature sensor data </a:t>
            </a:r>
          </a:p>
          <a:p>
            <a:pPr lvl="1"/>
            <a:r>
              <a:rPr lang="en-US" sz="1500" dirty="0"/>
              <a:t>Predicted most of the variation in the observed phase retrieval signal.</a:t>
            </a:r>
          </a:p>
          <a:p>
            <a:pPr lvl="1"/>
            <a:r>
              <a:rPr lang="en-US" sz="1500" dirty="0"/>
              <a:t>Predicated much of the variation in the second time series using only sensor data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33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F9055-41AA-47C7-A83F-7FF483C4C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Retrieval Process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79E24-372F-4184-A79E-F43BBDD80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Analyze adjacent -8 and +8 wave weak lens data </a:t>
            </a:r>
          </a:p>
          <a:p>
            <a:pPr lvl="1"/>
            <a:r>
              <a:rPr lang="en-US" dirty="0"/>
              <a:t>Includes high order wavefront and amplitude</a:t>
            </a:r>
          </a:p>
          <a:p>
            <a:pPr lvl="1"/>
            <a:r>
              <a:rPr lang="en-US" dirty="0"/>
              <a:t>Establishes base line</a:t>
            </a:r>
          </a:p>
          <a:p>
            <a:r>
              <a:rPr lang="en-US" dirty="0"/>
              <a:t>Construct single image PR model for weak lens set</a:t>
            </a:r>
          </a:p>
          <a:p>
            <a:pPr lvl="1"/>
            <a:r>
              <a:rPr lang="en-US" dirty="0"/>
              <a:t>Refit (low order only) the -8 or +8 image used in the reference set in single PR model</a:t>
            </a:r>
          </a:p>
          <a:p>
            <a:pPr lvl="1"/>
            <a:r>
              <a:rPr lang="en-US" dirty="0"/>
              <a:t>Accounts for any weak lens bias</a:t>
            </a:r>
          </a:p>
          <a:p>
            <a:pPr lvl="1"/>
            <a:r>
              <a:rPr lang="en-US" dirty="0"/>
              <a:t>Produces starting guess</a:t>
            </a:r>
          </a:p>
          <a:p>
            <a:r>
              <a:rPr lang="en-US" dirty="0"/>
              <a:t>For each image in -8 or +8 set</a:t>
            </a:r>
          </a:p>
          <a:p>
            <a:pPr lvl="1"/>
            <a:r>
              <a:rPr lang="en-US" dirty="0"/>
              <a:t>Using starting guess above, re-optimize</a:t>
            </a:r>
          </a:p>
          <a:p>
            <a:pPr lvl="1"/>
            <a:r>
              <a:rPr lang="en-US" dirty="0"/>
              <a:t>Segment piston-tip-tilt, and low order global </a:t>
            </a:r>
            <a:r>
              <a:rPr lang="en-US" dirty="0" err="1"/>
              <a:t>Zernikes</a:t>
            </a:r>
            <a:endParaRPr lang="en-US" dirty="0"/>
          </a:p>
          <a:p>
            <a:r>
              <a:rPr lang="en-US" dirty="0"/>
              <a:t>For wavefront time series, subtract average wavefront over each time series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CEA4C3-FE2E-89E0-1A29-3A7E0A8AA9DA}"/>
              </a:ext>
            </a:extLst>
          </p:cNvPr>
          <p:cNvGrpSpPr/>
          <p:nvPr/>
        </p:nvGrpSpPr>
        <p:grpSpPr>
          <a:xfrm>
            <a:off x="1905000" y="4953000"/>
            <a:ext cx="5087965" cy="1598732"/>
            <a:chOff x="1880419" y="4414562"/>
            <a:chExt cx="5087965" cy="1598732"/>
          </a:xfrm>
        </p:grpSpPr>
        <p:pic>
          <p:nvPicPr>
            <p:cNvPr id="4" name="Content Placeholder 4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04819AE-984A-AD0D-A6FE-F38FAE8E88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8" t="37533" r="9552" b="35908"/>
            <a:stretch/>
          </p:blipFill>
          <p:spPr bwMode="auto">
            <a:xfrm>
              <a:off x="1880419" y="4560570"/>
              <a:ext cx="5087965" cy="1088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4330892-C83F-8509-EDCA-56A0B3AD66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51871" y="4414562"/>
              <a:ext cx="0" cy="1221166"/>
            </a:xfrm>
            <a:prstGeom prst="line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3555424-92DA-83C5-EC37-423FAF8F10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5095" y="4422674"/>
              <a:ext cx="0" cy="1221166"/>
            </a:xfrm>
            <a:prstGeom prst="line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E93059-F2DE-C6CA-4847-23A453FC27BF}"/>
                </a:ext>
              </a:extLst>
            </p:cNvPr>
            <p:cNvSpPr txBox="1"/>
            <p:nvPr/>
          </p:nvSpPr>
          <p:spPr>
            <a:xfrm>
              <a:off x="5572678" y="5643962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7E3D2F-D17D-2769-DC59-14323472E369}"/>
                </a:ext>
              </a:extLst>
            </p:cNvPr>
            <p:cNvSpPr txBox="1"/>
            <p:nvPr/>
          </p:nvSpPr>
          <p:spPr>
            <a:xfrm>
              <a:off x="5943600" y="5638800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7779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3A316-C52B-4532-9EC8-E51D93D65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PSF Comparison (1)</a:t>
            </a:r>
          </a:p>
        </p:txBody>
      </p:sp>
      <p:pic>
        <p:nvPicPr>
          <p:cNvPr id="25" name="Picture 2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9E44800E-94A5-48B1-B56B-21DD7754DD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12" y="1638831"/>
            <a:ext cx="2057143" cy="2057143"/>
          </a:xfrm>
          <a:prstGeom prst="rect">
            <a:avLst/>
          </a:prstGeom>
        </p:spPr>
      </p:pic>
      <p:pic>
        <p:nvPicPr>
          <p:cNvPr id="27" name="Picture 26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C4767EA2-386F-4FA4-91B3-CB774FFC09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009" y="1634408"/>
            <a:ext cx="2057143" cy="2057143"/>
          </a:xfrm>
          <a:prstGeom prst="rect">
            <a:avLst/>
          </a:prstGeom>
        </p:spPr>
      </p:pic>
      <p:pic>
        <p:nvPicPr>
          <p:cNvPr id="29" name="Picture 28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58759A3E-2E93-42AB-A4D4-7016F30172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37" y="3718354"/>
            <a:ext cx="2057143" cy="2057143"/>
          </a:xfrm>
          <a:prstGeom prst="rect">
            <a:avLst/>
          </a:prstGeom>
        </p:spPr>
      </p:pic>
      <p:pic>
        <p:nvPicPr>
          <p:cNvPr id="31" name="Picture 30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57FC4070-13C2-41FF-A009-BC50F68F71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433" y="3722779"/>
            <a:ext cx="2057143" cy="205714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48C3B1E-667F-4F3C-A881-479F0B8FA8BC}"/>
              </a:ext>
            </a:extLst>
          </p:cNvPr>
          <p:cNvSpPr txBox="1"/>
          <p:nvPr/>
        </p:nvSpPr>
        <p:spPr>
          <a:xfrm>
            <a:off x="0" y="2286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F2F246-8484-490F-A3D1-9D19748FC67D}"/>
              </a:ext>
            </a:extLst>
          </p:cNvPr>
          <p:cNvSpPr txBox="1"/>
          <p:nvPr/>
        </p:nvSpPr>
        <p:spPr>
          <a:xfrm>
            <a:off x="78904" y="4466918"/>
            <a:ext cx="569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 </a:t>
            </a:r>
            <a:br>
              <a:rPr lang="en-US" dirty="0"/>
            </a:br>
            <a:r>
              <a:rPr lang="en-US" dirty="0"/>
              <a:t>Fit</a:t>
            </a:r>
          </a:p>
        </p:txBody>
      </p:sp>
      <p:pic>
        <p:nvPicPr>
          <p:cNvPr id="35" name="Picture 34" descr="A firework in the sky&#10;&#10;Description automatically generated with low confidence">
            <a:extLst>
              <a:ext uri="{FF2B5EF4-FFF2-40B4-BE49-F238E27FC236}">
                <a16:creationId xmlns:a16="http://schemas.microsoft.com/office/drawing/2014/main" id="{A7EE9C00-BE43-4A63-82BC-B610E7F5D0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73" y="1629697"/>
            <a:ext cx="2057400" cy="2057400"/>
          </a:xfrm>
          <a:prstGeom prst="rect">
            <a:avLst/>
          </a:prstGeom>
        </p:spPr>
      </p:pic>
      <p:pic>
        <p:nvPicPr>
          <p:cNvPr id="37" name="Picture 36" descr="A firework in the dark&#10;&#10;Description automatically generated with low confidence">
            <a:extLst>
              <a:ext uri="{FF2B5EF4-FFF2-40B4-BE49-F238E27FC236}">
                <a16:creationId xmlns:a16="http://schemas.microsoft.com/office/drawing/2014/main" id="{823B4114-BF8F-477B-9BB8-12331937FA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824" y="3713643"/>
            <a:ext cx="2057400" cy="2057400"/>
          </a:xfrm>
          <a:prstGeom prst="rect">
            <a:avLst/>
          </a:prstGeom>
        </p:spPr>
      </p:pic>
      <p:pic>
        <p:nvPicPr>
          <p:cNvPr id="40" name="Picture 39" descr="A close up of a person's eye&#10;&#10;Description automatically generated with medium confidence">
            <a:extLst>
              <a:ext uri="{FF2B5EF4-FFF2-40B4-BE49-F238E27FC236}">
                <a16:creationId xmlns:a16="http://schemas.microsoft.com/office/drawing/2014/main" id="{5F97038B-A103-4E14-9E20-05DCC4EE1F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648" y="1629696"/>
            <a:ext cx="2057400" cy="2057400"/>
          </a:xfrm>
          <a:prstGeom prst="rect">
            <a:avLst/>
          </a:prstGeom>
        </p:spPr>
      </p:pic>
      <p:pic>
        <p:nvPicPr>
          <p:cNvPr id="42" name="Picture 41" descr="A close up of a person's eye&#10;&#10;Description automatically generated with medium confidence">
            <a:extLst>
              <a:ext uri="{FF2B5EF4-FFF2-40B4-BE49-F238E27FC236}">
                <a16:creationId xmlns:a16="http://schemas.microsoft.com/office/drawing/2014/main" id="{52096ABD-9001-4272-AADA-AD9774C09A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98" y="3713644"/>
            <a:ext cx="2057400" cy="2057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C8C741-71EF-4A25-8E1A-B06D1A5AC3DE}"/>
              </a:ext>
            </a:extLst>
          </p:cNvPr>
          <p:cNvSpPr txBox="1"/>
          <p:nvPr/>
        </p:nvSpPr>
        <p:spPr>
          <a:xfrm>
            <a:off x="1299824" y="124722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5B1D8D2-8017-4C67-9FC8-AC6BE75F890D}"/>
              </a:ext>
            </a:extLst>
          </p:cNvPr>
          <p:cNvSpPr txBox="1"/>
          <p:nvPr/>
        </p:nvSpPr>
        <p:spPr>
          <a:xfrm>
            <a:off x="3498071" y="122436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6E944C9-FBF0-4F4C-9D96-30A6AE0B9922}"/>
              </a:ext>
            </a:extLst>
          </p:cNvPr>
          <p:cNvSpPr txBox="1"/>
          <p:nvPr/>
        </p:nvSpPr>
        <p:spPr>
          <a:xfrm>
            <a:off x="5365218" y="1228786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A/B flicker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309C850-9011-47E2-B75B-1DCF0FAA83B5}"/>
              </a:ext>
            </a:extLst>
          </p:cNvPr>
          <p:cNvSpPr txBox="1"/>
          <p:nvPr/>
        </p:nvSpPr>
        <p:spPr>
          <a:xfrm>
            <a:off x="7010400" y="990600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A/B flicker</a:t>
            </a:r>
          </a:p>
          <a:p>
            <a:r>
              <a:rPr lang="en-US" dirty="0"/>
              <a:t>quarter power</a:t>
            </a:r>
          </a:p>
        </p:txBody>
      </p:sp>
    </p:spTree>
    <p:extLst>
      <p:ext uri="{BB962C8B-B14F-4D97-AF65-F5344CB8AC3E}">
        <p14:creationId xmlns:p14="http://schemas.microsoft.com/office/powerpoint/2010/main" val="2969961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EE665-723F-4790-845C-634874A19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PSF Comparison (2)</a:t>
            </a:r>
          </a:p>
        </p:txBody>
      </p:sp>
      <p:pic>
        <p:nvPicPr>
          <p:cNvPr id="5" name="Picture 4" descr="A firework in the sky&#10;&#10;Description automatically generated with low confidence">
            <a:extLst>
              <a:ext uri="{FF2B5EF4-FFF2-40B4-BE49-F238E27FC236}">
                <a16:creationId xmlns:a16="http://schemas.microsoft.com/office/drawing/2014/main" id="{CA6851F7-29BB-4DDB-B2FC-C1AE1ADDC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08" y="2156214"/>
            <a:ext cx="3429000" cy="3429000"/>
          </a:xfrm>
          <a:prstGeom prst="rect">
            <a:avLst/>
          </a:prstGeom>
        </p:spPr>
      </p:pic>
      <p:pic>
        <p:nvPicPr>
          <p:cNvPr id="7" name="Picture 6" descr="A close up of a person's eye&#10;&#10;Description automatically generated with medium confidence">
            <a:extLst>
              <a:ext uri="{FF2B5EF4-FFF2-40B4-BE49-F238E27FC236}">
                <a16:creationId xmlns:a16="http://schemas.microsoft.com/office/drawing/2014/main" id="{C9CB922B-6E7D-4A2B-BB31-9EBC48992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854" y="2142941"/>
            <a:ext cx="3429000" cy="342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6C957A-5C93-4A39-BDA6-B8AD27995CAE}"/>
              </a:ext>
            </a:extLst>
          </p:cNvPr>
          <p:cNvSpPr txBox="1"/>
          <p:nvPr/>
        </p:nvSpPr>
        <p:spPr>
          <a:xfrm>
            <a:off x="995517" y="1843917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A: Comparison (linear)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E1D685-A63B-4EA3-8EFC-B85FA3E23A14}"/>
              </a:ext>
            </a:extLst>
          </p:cNvPr>
          <p:cNvSpPr txBox="1"/>
          <p:nvPr/>
        </p:nvSpPr>
        <p:spPr>
          <a:xfrm>
            <a:off x="3962400" y="1828800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A: Comparison (quarter power)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A1D5822-E56E-42FB-93CF-470565DDC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3574" y="1553399"/>
            <a:ext cx="1666864" cy="4098131"/>
          </a:xfrm>
        </p:spPr>
        <p:txBody>
          <a:bodyPr>
            <a:normAutofit/>
          </a:bodyPr>
          <a:lstStyle/>
          <a:p>
            <a:r>
              <a:rPr lang="en-US" sz="1600" dirty="0"/>
              <a:t>Excellent agreement</a:t>
            </a:r>
          </a:p>
          <a:p>
            <a:r>
              <a:rPr lang="en-US" sz="1600" dirty="0"/>
              <a:t>No sign of major artifacts or systematic issues</a:t>
            </a:r>
          </a:p>
          <a:p>
            <a:r>
              <a:rPr lang="en-US" sz="1600" dirty="0"/>
              <a:t>Indistinguishable on linear scale</a:t>
            </a:r>
          </a:p>
          <a:p>
            <a:r>
              <a:rPr lang="en-US" sz="1600" dirty="0"/>
              <a:t>Case B is similar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507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3A316-C52B-4532-9EC8-E51D93D65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PSF Comparison (3)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8C3B1E-667F-4F3C-A881-479F0B8FA8BC}"/>
              </a:ext>
            </a:extLst>
          </p:cNvPr>
          <p:cNvSpPr txBox="1"/>
          <p:nvPr/>
        </p:nvSpPr>
        <p:spPr>
          <a:xfrm>
            <a:off x="132736" y="227752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F2F246-8484-490F-A3D1-9D19748FC67D}"/>
              </a:ext>
            </a:extLst>
          </p:cNvPr>
          <p:cNvSpPr txBox="1"/>
          <p:nvPr/>
        </p:nvSpPr>
        <p:spPr>
          <a:xfrm>
            <a:off x="78904" y="4466918"/>
            <a:ext cx="505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</a:t>
            </a:r>
            <a:br>
              <a:rPr lang="en-US" dirty="0"/>
            </a:br>
            <a:r>
              <a:rPr lang="en-US" dirty="0"/>
              <a:t>Fit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6C8C741-71EF-4A25-8E1A-B06D1A5AC3DE}"/>
              </a:ext>
            </a:extLst>
          </p:cNvPr>
          <p:cNvSpPr txBox="1"/>
          <p:nvPr/>
        </p:nvSpPr>
        <p:spPr>
          <a:xfrm>
            <a:off x="1481475" y="124550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E9F5DD1F-5E2D-4295-9296-36BE9EF12C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74" y="1576889"/>
            <a:ext cx="2560000" cy="1828571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F383318-D266-4B0E-BFB0-E3D42ABB66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74" y="3691809"/>
            <a:ext cx="2560000" cy="1828571"/>
          </a:xfrm>
          <a:prstGeom prst="rect">
            <a:avLst/>
          </a:prstGeom>
        </p:spPr>
      </p:pic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40DC73B5-B594-4586-A820-83DCBDBC1E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693" y="3687383"/>
            <a:ext cx="2560000" cy="1828571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A74E1AB5-40C9-4485-8983-017466E2D2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118" y="1572465"/>
            <a:ext cx="2560000" cy="18285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6E3A572-10A0-46B8-A21A-59308EB4CDA7}"/>
              </a:ext>
            </a:extLst>
          </p:cNvPr>
          <p:cNvSpPr txBox="1"/>
          <p:nvPr/>
        </p:nvSpPr>
        <p:spPr>
          <a:xfrm>
            <a:off x="4135448" y="114300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B-A</a:t>
            </a:r>
          </a:p>
        </p:txBody>
      </p:sp>
      <p:pic>
        <p:nvPicPr>
          <p:cNvPr id="18" name="Picture 1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3185354-DD80-4274-8615-F1F3858B76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182" y="1563329"/>
            <a:ext cx="2560320" cy="18288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60C95AA-9B27-4399-A807-74E9CF4F13CF}"/>
              </a:ext>
            </a:extLst>
          </p:cNvPr>
          <p:cNvSpPr txBox="1"/>
          <p:nvPr/>
        </p:nvSpPr>
        <p:spPr>
          <a:xfrm>
            <a:off x="6762873" y="1222272"/>
            <a:ext cx="1633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B-A Animation</a:t>
            </a:r>
          </a:p>
        </p:txBody>
      </p:sp>
      <p:pic>
        <p:nvPicPr>
          <p:cNvPr id="38" name="Picture 3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BD7D351B-FF2D-43AF-9A0E-D236AD8D0D7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" t="8846" r="65369" b="37154"/>
          <a:stretch/>
        </p:blipFill>
        <p:spPr>
          <a:xfrm>
            <a:off x="6008493" y="3441165"/>
            <a:ext cx="2194560" cy="246888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5E3462F-030C-42D6-94DD-2B9C2BAF8E37}"/>
              </a:ext>
            </a:extLst>
          </p:cNvPr>
          <p:cNvSpPr txBox="1"/>
          <p:nvPr/>
        </p:nvSpPr>
        <p:spPr>
          <a:xfrm>
            <a:off x="5997430" y="3461079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Cropped animation, bigger</a:t>
            </a:r>
          </a:p>
        </p:txBody>
      </p:sp>
    </p:spTree>
    <p:extLst>
      <p:ext uri="{BB962C8B-B14F-4D97-AF65-F5344CB8AC3E}">
        <p14:creationId xmlns:p14="http://schemas.microsoft.com/office/powerpoint/2010/main" val="3938968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A73DA-2C28-42EE-B05E-D7F7DA7AC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Wavefront Comparison</a:t>
            </a:r>
          </a:p>
        </p:txBody>
      </p:sp>
      <p:pic>
        <p:nvPicPr>
          <p:cNvPr id="5" name="Picture 4" descr="A close-up of a plant&#10;&#10;Description automatically generated with low confidence">
            <a:extLst>
              <a:ext uri="{FF2B5EF4-FFF2-40B4-BE49-F238E27FC236}">
                <a16:creationId xmlns:a16="http://schemas.microsoft.com/office/drawing/2014/main" id="{6736F99C-DB99-4045-B129-B260DD11C5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13" y="1609419"/>
            <a:ext cx="2742857" cy="2194286"/>
          </a:xfrm>
          <a:prstGeom prst="rect">
            <a:avLst/>
          </a:prstGeom>
        </p:spPr>
      </p:pic>
      <p:pic>
        <p:nvPicPr>
          <p:cNvPr id="7" name="Picture 6" descr="A close-up of a plant&#10;&#10;Description automatically generated with low confidence">
            <a:extLst>
              <a:ext uri="{FF2B5EF4-FFF2-40B4-BE49-F238E27FC236}">
                <a16:creationId xmlns:a16="http://schemas.microsoft.com/office/drawing/2014/main" id="{BF9392DF-9A7A-4AD8-96C4-8D4EE081DB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387" y="1600570"/>
            <a:ext cx="2742857" cy="2194286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A50EFBB-F815-4B90-A720-CD5B705ED3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321" y="1596145"/>
            <a:ext cx="3017143" cy="21942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F37140-5487-405E-BCA6-729F01A965FA}"/>
              </a:ext>
            </a:extLst>
          </p:cNvPr>
          <p:cNvSpPr txBox="1"/>
          <p:nvPr/>
        </p:nvSpPr>
        <p:spPr>
          <a:xfrm>
            <a:off x="252197" y="161384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86508F-22A1-40D8-A968-149B6F514C9D}"/>
              </a:ext>
            </a:extLst>
          </p:cNvPr>
          <p:cNvSpPr txBox="1"/>
          <p:nvPr/>
        </p:nvSpPr>
        <p:spPr>
          <a:xfrm>
            <a:off x="3016782" y="158213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388AC9-ADF7-483F-B9DA-A238162A940F}"/>
              </a:ext>
            </a:extLst>
          </p:cNvPr>
          <p:cNvSpPr txBox="1"/>
          <p:nvPr/>
        </p:nvSpPr>
        <p:spPr>
          <a:xfrm>
            <a:off x="5795378" y="159540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B-A</a:t>
            </a:r>
          </a:p>
        </p:txBody>
      </p:sp>
      <p:pic>
        <p:nvPicPr>
          <p:cNvPr id="13" name="Picture 12" descr="Chart&#10;&#10;Description automatically generated">
            <a:extLst>
              <a:ext uri="{FF2B5EF4-FFF2-40B4-BE49-F238E27FC236}">
                <a16:creationId xmlns:a16="http://schemas.microsoft.com/office/drawing/2014/main" id="{65D342FA-F88B-4A93-A9E4-E1363FE440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770" y="4010373"/>
            <a:ext cx="2560000" cy="1828571"/>
          </a:xfrm>
          <a:prstGeom prst="rect">
            <a:avLst/>
          </a:prstGeom>
        </p:spPr>
      </p:pic>
      <p:sp>
        <p:nvSpPr>
          <p:cNvPr id="14" name="Arrow: Up-Down 13">
            <a:extLst>
              <a:ext uri="{FF2B5EF4-FFF2-40B4-BE49-F238E27FC236}">
                <a16:creationId xmlns:a16="http://schemas.microsoft.com/office/drawing/2014/main" id="{78BEA826-AE8D-4AC4-9359-7E8BF0DEC861}"/>
              </a:ext>
            </a:extLst>
          </p:cNvPr>
          <p:cNvSpPr/>
          <p:nvPr/>
        </p:nvSpPr>
        <p:spPr bwMode="auto">
          <a:xfrm>
            <a:off x="7433187" y="3662393"/>
            <a:ext cx="128311" cy="424754"/>
          </a:xfrm>
          <a:prstGeom prst="up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hangingPunct="0"/>
            <a:endParaRPr lang="en-US" sz="1050">
              <a:latin typeface="Arial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4D27EE3-69CF-436E-A979-8E8C9E8B4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914" y="3995732"/>
            <a:ext cx="5123886" cy="1719268"/>
          </a:xfrm>
        </p:spPr>
        <p:txBody>
          <a:bodyPr>
            <a:noAutofit/>
          </a:bodyPr>
          <a:lstStyle/>
          <a:p>
            <a:r>
              <a:rPr lang="en-US" sz="1400" dirty="0"/>
              <a:t>Total wavefronts look identical</a:t>
            </a:r>
          </a:p>
          <a:p>
            <a:pPr lvl="1"/>
            <a:r>
              <a:rPr lang="en-US" sz="1400" dirty="0"/>
              <a:t>Shown with focus removed</a:t>
            </a:r>
          </a:p>
          <a:p>
            <a:r>
              <a:rPr lang="en-US" sz="1400" dirty="0"/>
              <a:t>Difference shows clear low order term</a:t>
            </a:r>
          </a:p>
          <a:p>
            <a:pPr lvl="1"/>
            <a:r>
              <a:rPr lang="en-US" sz="1400" dirty="0"/>
              <a:t>Focus included here</a:t>
            </a:r>
          </a:p>
          <a:p>
            <a:r>
              <a:rPr lang="en-US" sz="1400" dirty="0"/>
              <a:t>Conceptually difference is due to low order PSF difference shown before</a:t>
            </a:r>
          </a:p>
        </p:txBody>
      </p:sp>
    </p:spTree>
    <p:extLst>
      <p:ext uri="{BB962C8B-B14F-4D97-AF65-F5344CB8AC3E}">
        <p14:creationId xmlns:p14="http://schemas.microsoft.com/office/powerpoint/2010/main" val="591175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60F9B-0AF6-4959-80BE-212083A7E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Wavefront time series (average subtracted)</a:t>
            </a:r>
          </a:p>
        </p:txBody>
      </p:sp>
      <p:pic>
        <p:nvPicPr>
          <p:cNvPr id="5" name="Content Placeholder 4" descr="Background pattern&#10;&#10;Description automatically generated">
            <a:extLst>
              <a:ext uri="{FF2B5EF4-FFF2-40B4-BE49-F238E27FC236}">
                <a16:creationId xmlns:a16="http://schemas.microsoft.com/office/drawing/2014/main" id="{5A4899BB-DFE3-4B02-AD48-657AD3CB84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85" y="1653744"/>
            <a:ext cx="7910513" cy="401247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975F20-C586-40B6-B6BA-EF686ADD8E93}"/>
              </a:ext>
            </a:extLst>
          </p:cNvPr>
          <p:cNvSpPr txBox="1"/>
          <p:nvPr/>
        </p:nvSpPr>
        <p:spPr>
          <a:xfrm>
            <a:off x="0" y="1773125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Frame #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5A47002-4FCF-4EDA-AABF-3C9AD8EFB4A3}"/>
              </a:ext>
            </a:extLst>
          </p:cNvPr>
          <p:cNvCxnSpPr>
            <a:cxnSpLocks/>
          </p:cNvCxnSpPr>
          <p:nvPr/>
        </p:nvCxnSpPr>
        <p:spPr bwMode="auto">
          <a:xfrm>
            <a:off x="619738" y="1888541"/>
            <a:ext cx="18552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2AD9F07-2B53-40C3-A78D-4C00BAE4E54C}"/>
              </a:ext>
            </a:extLst>
          </p:cNvPr>
          <p:cNvSpPr txBox="1"/>
          <p:nvPr/>
        </p:nvSpPr>
        <p:spPr>
          <a:xfrm>
            <a:off x="6203171" y="436146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287A10-E09E-43F5-BD6A-251ED82303CB}"/>
              </a:ext>
            </a:extLst>
          </p:cNvPr>
          <p:cNvSpPr txBox="1"/>
          <p:nvPr/>
        </p:nvSpPr>
        <p:spPr>
          <a:xfrm>
            <a:off x="4698098" y="477221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387283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4C582-EC18-BCD0-CE37-3084622E4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Condensed Intermediate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049AA-0C93-5B37-7A03-4A7E3A6BF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SVD to extract a coefficient representation of the time dependent part of the wavefront</a:t>
            </a:r>
          </a:p>
          <a:p>
            <a:r>
              <a:rPr lang="en-US" dirty="0"/>
              <a:t>Got thermal sensor telemetry for this time period </a:t>
            </a:r>
          </a:p>
          <a:p>
            <a:pPr lvl="1"/>
            <a:r>
              <a:rPr lang="en-US" dirty="0"/>
              <a:t>Identified three time series that correlate with optical measurements</a:t>
            </a:r>
          </a:p>
          <a:p>
            <a:r>
              <a:rPr lang="en-US" dirty="0"/>
              <a:t>Fit gain and delay parameters to simple signal model to predict optical measurement with thermal data</a:t>
            </a:r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DDBFCC65-FDAC-AC44-213B-B69E1071F5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914400"/>
            <a:ext cx="1195246" cy="119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319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C8279-BF2A-40BE-A6D8-5A29D8040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Series Superposition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119CEE-D66A-464E-BA17-CB22109157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851" y="1382754"/>
            <a:ext cx="6070211" cy="454254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A83EB9-3286-4ED7-82CD-237CC4EC8E5A}"/>
              </a:ext>
            </a:extLst>
          </p:cNvPr>
          <p:cNvSpPr txBox="1"/>
          <p:nvPr/>
        </p:nvSpPr>
        <p:spPr>
          <a:xfrm>
            <a:off x="3756093" y="3368641"/>
            <a:ext cx="38664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/>
              <a:t>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C18E5F-1366-42B3-9EB9-518E3E900613}"/>
              </a:ext>
            </a:extLst>
          </p:cNvPr>
          <p:cNvSpPr txBox="1"/>
          <p:nvPr/>
        </p:nvSpPr>
        <p:spPr>
          <a:xfrm>
            <a:off x="3759587" y="2352984"/>
            <a:ext cx="38664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/>
              <a:t>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8981BB-398A-471E-A755-59C8B69D5DE6}"/>
              </a:ext>
            </a:extLst>
          </p:cNvPr>
          <p:cNvSpPr txBox="1"/>
          <p:nvPr/>
        </p:nvSpPr>
        <p:spPr>
          <a:xfrm>
            <a:off x="3718873" y="4399373"/>
            <a:ext cx="38664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/>
              <a:t>=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2C561B-19E1-415D-B0CB-816510A97388}"/>
              </a:ext>
            </a:extLst>
          </p:cNvPr>
          <p:cNvGraphicFramePr>
            <a:graphicFrameLocks noGrp="1"/>
          </p:cNvGraphicFramePr>
          <p:nvPr/>
        </p:nvGraphicFramePr>
        <p:xfrm>
          <a:off x="6965238" y="1607221"/>
          <a:ext cx="1819275" cy="8215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6071">
                  <a:extLst>
                    <a:ext uri="{9D8B030D-6E8A-4147-A177-3AD203B41FA5}">
                      <a16:colId xmlns:a16="http://schemas.microsoft.com/office/drawing/2014/main" val="1960279079"/>
                    </a:ext>
                  </a:extLst>
                </a:gridCol>
                <a:gridCol w="456602">
                  <a:extLst>
                    <a:ext uri="{9D8B030D-6E8A-4147-A177-3AD203B41FA5}">
                      <a16:colId xmlns:a16="http://schemas.microsoft.com/office/drawing/2014/main" val="3631284302"/>
                    </a:ext>
                  </a:extLst>
                </a:gridCol>
                <a:gridCol w="456602">
                  <a:extLst>
                    <a:ext uri="{9D8B030D-6E8A-4147-A177-3AD203B41FA5}">
                      <a16:colId xmlns:a16="http://schemas.microsoft.com/office/drawing/2014/main" val="4024181489"/>
                    </a:ext>
                  </a:extLst>
                </a:gridCol>
              </a:tblGrid>
              <a:tr h="14287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Fit Results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89040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Name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Scale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Delay (s)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41510862"/>
                  </a:ext>
                </a:extLst>
              </a:tr>
              <a:tr h="178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SI_GZFGPT2AK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-0.94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-195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148918832"/>
                  </a:ext>
                </a:extLst>
              </a:tr>
              <a:tr h="178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SI_GZNCPT3AK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0.94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-69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780252602"/>
                  </a:ext>
                </a:extLst>
              </a:tr>
              <a:tr h="178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SI_GZFGPT3AK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-0.6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-376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2990168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6452E99-935E-4070-81FF-2D3704912D5C}"/>
              </a:ext>
            </a:extLst>
          </p:cNvPr>
          <p:cNvSpPr txBox="1"/>
          <p:nvPr/>
        </p:nvSpPr>
        <p:spPr>
          <a:xfrm>
            <a:off x="7010400" y="2392501"/>
            <a:ext cx="160548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Note: </a:t>
            </a:r>
          </a:p>
          <a:p>
            <a:r>
              <a:rPr lang="en-US" sz="1400" dirty="0"/>
              <a:t>Nearly periodic structure makes delay estimation ambiguous at period of dominant frequency</a:t>
            </a:r>
          </a:p>
          <a:p>
            <a:endParaRPr lang="en-US" sz="1400" dirty="0"/>
          </a:p>
          <a:p>
            <a:r>
              <a:rPr lang="en-US" sz="1400" dirty="0"/>
              <a:t>Also ambiguous with half-period shift and sign reversal</a:t>
            </a:r>
          </a:p>
        </p:txBody>
      </p:sp>
    </p:spTree>
    <p:extLst>
      <p:ext uri="{BB962C8B-B14F-4D97-AF65-F5344CB8AC3E}">
        <p14:creationId xmlns:p14="http://schemas.microsoft.com/office/powerpoint/2010/main" val="3565396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2F88C-201C-4EA9-86BE-77660606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Comparison, -8 WL Time Series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E166D5-5F7B-44D4-93B7-777E17F601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765" y="1626772"/>
            <a:ext cx="6147195" cy="409813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D86EF6-38A2-41AA-A0C2-D3D1B249F090}"/>
              </a:ext>
            </a:extLst>
          </p:cNvPr>
          <p:cNvSpPr txBox="1"/>
          <p:nvPr/>
        </p:nvSpPr>
        <p:spPr>
          <a:xfrm>
            <a:off x="6282400" y="1840362"/>
            <a:ext cx="1876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Same as data plot on previous slide, enlarged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66561B-410D-4287-ACCB-F1B3F29F51FB}"/>
              </a:ext>
            </a:extLst>
          </p:cNvPr>
          <p:cNvSpPr txBox="1"/>
          <p:nvPr/>
        </p:nvSpPr>
        <p:spPr>
          <a:xfrm>
            <a:off x="6248400" y="2819400"/>
            <a:ext cx="28023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Total signal: 0.80 nm RMS</a:t>
            </a:r>
          </a:p>
          <a:p>
            <a:r>
              <a:rPr lang="en-US" sz="1400" dirty="0"/>
              <a:t>Fitting error  0.25 nm RMS</a:t>
            </a:r>
          </a:p>
          <a:p>
            <a:r>
              <a:rPr lang="en-US" sz="1400" dirty="0"/>
              <a:t>70% of signal variation explained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164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CAA12-A929-435B-BB6E-EA427E75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Extrapolation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092B6-1BF7-4DEA-A8C8-75F177C9C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use the gain and delays obtained in the -8 wave weak lens to predict the time series in the +8 wave weak lens</a:t>
            </a:r>
          </a:p>
          <a:p>
            <a:r>
              <a:rPr lang="en-US" dirty="0"/>
              <a:t>The two series are average subtracted separately and have a slight configuration change, which could limit how well this works</a:t>
            </a:r>
          </a:p>
          <a:p>
            <a:r>
              <a:rPr lang="en-US" dirty="0"/>
              <a:t>No attempt (here) to fix a bias or shift between the two series</a:t>
            </a:r>
          </a:p>
        </p:txBody>
      </p:sp>
    </p:spTree>
    <p:extLst>
      <p:ext uri="{BB962C8B-B14F-4D97-AF65-F5344CB8AC3E}">
        <p14:creationId xmlns:p14="http://schemas.microsoft.com/office/powerpoint/2010/main" val="255560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2F88C-201C-4EA9-86BE-77660606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Comparison,+8 WL Time Series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E166D5-5F7B-44D4-93B7-777E17F601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05" y="762000"/>
            <a:ext cx="6147195" cy="409813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D86EF6-38A2-41AA-A0C2-D3D1B249F090}"/>
              </a:ext>
            </a:extLst>
          </p:cNvPr>
          <p:cNvSpPr txBox="1"/>
          <p:nvPr/>
        </p:nvSpPr>
        <p:spPr>
          <a:xfrm>
            <a:off x="6248400" y="838200"/>
            <a:ext cx="18762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Fit for +8 WL data</a:t>
            </a:r>
          </a:p>
          <a:p>
            <a:endParaRPr lang="en-US" dirty="0"/>
          </a:p>
          <a:p>
            <a:r>
              <a:rPr lang="en-US" dirty="0"/>
              <a:t>Orange curve is refit for these data</a:t>
            </a:r>
          </a:p>
          <a:p>
            <a:endParaRPr lang="en-US" dirty="0"/>
          </a:p>
          <a:p>
            <a:r>
              <a:rPr lang="en-US" dirty="0"/>
              <a:t>Green curve is extrapolated from -8WL data</a:t>
            </a:r>
          </a:p>
          <a:p>
            <a:endParaRPr lang="en-US" dirty="0"/>
          </a:p>
          <a:p>
            <a:r>
              <a:rPr lang="en-US" dirty="0"/>
              <a:t>Data after tilt event (red) is excluded from analysis</a:t>
            </a:r>
          </a:p>
          <a:p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16D7A1C-70ED-4421-B215-B94AD6045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883434"/>
              </p:ext>
            </p:extLst>
          </p:nvPr>
        </p:nvGraphicFramePr>
        <p:xfrm>
          <a:off x="6315701" y="2574496"/>
          <a:ext cx="1819275" cy="8215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6071">
                  <a:extLst>
                    <a:ext uri="{9D8B030D-6E8A-4147-A177-3AD203B41FA5}">
                      <a16:colId xmlns:a16="http://schemas.microsoft.com/office/drawing/2014/main" val="1578045037"/>
                    </a:ext>
                  </a:extLst>
                </a:gridCol>
                <a:gridCol w="456602">
                  <a:extLst>
                    <a:ext uri="{9D8B030D-6E8A-4147-A177-3AD203B41FA5}">
                      <a16:colId xmlns:a16="http://schemas.microsoft.com/office/drawing/2014/main" val="2685392018"/>
                    </a:ext>
                  </a:extLst>
                </a:gridCol>
                <a:gridCol w="456602">
                  <a:extLst>
                    <a:ext uri="{9D8B030D-6E8A-4147-A177-3AD203B41FA5}">
                      <a16:colId xmlns:a16="http://schemas.microsoft.com/office/drawing/2014/main" val="3376809176"/>
                    </a:ext>
                  </a:extLst>
                </a:gridCol>
              </a:tblGrid>
              <a:tr h="14287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Fit Results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9216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Name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Scale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Delay (s)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374863359"/>
                  </a:ext>
                </a:extLst>
              </a:tr>
              <a:tr h="178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SI_GZFGPT2AK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-1.3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-201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39005596"/>
                  </a:ext>
                </a:extLst>
              </a:tr>
              <a:tr h="178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SI_GZNCPT3AK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-0.85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-179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13001480"/>
                  </a:ext>
                </a:extLst>
              </a:tr>
              <a:tr h="17859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SI_GZFGPT3AK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-160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2843871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C06BF1E-B461-4BD8-B473-BA66C21F6C4A}"/>
              </a:ext>
            </a:extLst>
          </p:cNvPr>
          <p:cNvSpPr txBox="1"/>
          <p:nvPr/>
        </p:nvSpPr>
        <p:spPr>
          <a:xfrm>
            <a:off x="685800" y="4648200"/>
            <a:ext cx="5715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With fitting:</a:t>
            </a:r>
          </a:p>
          <a:p>
            <a:r>
              <a:rPr lang="en-US" sz="1400" dirty="0"/>
              <a:t>Total signal: 0.68 nm RMS</a:t>
            </a:r>
          </a:p>
          <a:p>
            <a:r>
              <a:rPr lang="en-US" sz="1400" dirty="0"/>
              <a:t>Fitting error  0.25 nm RMS</a:t>
            </a:r>
          </a:p>
          <a:p>
            <a:r>
              <a:rPr lang="en-US" sz="1400" dirty="0"/>
              <a:t>63% of signal variation explained</a:t>
            </a:r>
          </a:p>
          <a:p>
            <a:endParaRPr lang="en-US" sz="1400" dirty="0"/>
          </a:p>
          <a:p>
            <a:r>
              <a:rPr lang="en-US" sz="1400" dirty="0"/>
              <a:t>With only extrapolation from -8:</a:t>
            </a:r>
          </a:p>
          <a:p>
            <a:r>
              <a:rPr lang="en-US" sz="1400" dirty="0"/>
              <a:t>Extrapolation error: 0.36 nm RMS</a:t>
            </a:r>
          </a:p>
          <a:p>
            <a:r>
              <a:rPr lang="en-US" sz="1400" dirty="0"/>
              <a:t>47% of signal variation explained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388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7D43F-640D-4BD5-B787-D22130A3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JWST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F283F-EFFE-4085-9B57-2DC55E137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Sub-nm precision phase retrieval data on single defocused image time series data reasonably successful</a:t>
            </a:r>
          </a:p>
          <a:p>
            <a:r>
              <a:rPr lang="en-US" dirty="0"/>
              <a:t>Wavefront variation can be reasonably well represented by a single term mixing global astigmatism and focus</a:t>
            </a:r>
          </a:p>
          <a:p>
            <a:pPr lvl="1"/>
            <a:r>
              <a:rPr lang="en-US" dirty="0"/>
              <a:t>True form is probably segment level</a:t>
            </a:r>
          </a:p>
          <a:p>
            <a:r>
              <a:rPr lang="en-US" dirty="0"/>
              <a:t>Time dependence of wavefront variation can be reasonably well explained using time shifted thermal telemetry </a:t>
            </a:r>
          </a:p>
          <a:p>
            <a:pPr lvl="1"/>
            <a:r>
              <a:rPr lang="en-US" dirty="0"/>
              <a:t>Supports expectation that short term stability is mostly driven by IEC thermal excitation</a:t>
            </a:r>
          </a:p>
          <a:p>
            <a:r>
              <a:rPr lang="en-US" dirty="0"/>
              <a:t>Wavefront variation in the second data set (1800s duration) is reasonably well predicted using time shifted telemetry alone with coefficients / time shifts fit from first data set. </a:t>
            </a:r>
          </a:p>
          <a:p>
            <a:endParaRPr lang="en-US" dirty="0"/>
          </a:p>
          <a:p>
            <a:r>
              <a:rPr lang="en-US" dirty="0"/>
              <a:t>Key results</a:t>
            </a:r>
          </a:p>
          <a:p>
            <a:pPr lvl="1"/>
            <a:r>
              <a:rPr lang="en-US" dirty="0"/>
              <a:t>Successful sub-nm phase retrieval change monitoring </a:t>
            </a:r>
          </a:p>
          <a:p>
            <a:pPr lvl="1"/>
            <a:r>
              <a:rPr lang="en-US" dirty="0"/>
              <a:t>Reasonably successful extrapolation of sub-nm wavefront perturbation from measured thermal telemetry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745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206E3-B110-031C-F49C-7EB7341DDB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Performance Study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4CC903-AA8F-02FF-5109-0E43C52B9C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3898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C71AB1-50EA-4985-A9CE-6F8538709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</a:t>
            </a:r>
          </a:p>
          <a:p>
            <a:r>
              <a:rPr lang="en-US" dirty="0"/>
              <a:t>Find photo limited performance</a:t>
            </a:r>
          </a:p>
          <a:p>
            <a:r>
              <a:rPr lang="en-US" dirty="0"/>
              <a:t>Find driving design parameters</a:t>
            </a:r>
          </a:p>
          <a:p>
            <a:r>
              <a:rPr lang="en-US" dirty="0"/>
              <a:t>Series of parametric Monte Carlo studies over different design parameters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CF4B95-5BB9-A754-48DB-3F5D595C6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Well Can W Do?</a:t>
            </a:r>
          </a:p>
        </p:txBody>
      </p:sp>
    </p:spTree>
    <p:extLst>
      <p:ext uri="{BB962C8B-B14F-4D97-AF65-F5344CB8AC3E}">
        <p14:creationId xmlns:p14="http://schemas.microsoft.com/office/powerpoint/2010/main" val="2416615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EADB-C38F-2A39-A7C4-570C0EA9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Dependency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21FEAD-426B-7A6D-F990-32966D08A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88231"/>
            <a:ext cx="9144000" cy="468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36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B56EF7-3593-551F-91DE-175BACC82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Bandwidth Dependency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0AC910-8968-3ED4-2821-4F7E267C8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88231"/>
            <a:ext cx="9144000" cy="468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66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2C413A0-E58D-7601-5C82-4B971E658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need about 50</a:t>
            </a:r>
            <a:r>
              <a:rPr lang="en-US" b="0" i="0" u="none" strike="noStrike" baseline="0" dirty="0"/>
              <a:t>,000,000,</a:t>
            </a:r>
            <a:r>
              <a:rPr lang="en-US" dirty="0"/>
              <a:t>000 photons to achieve 10 pm RMS sensing error at 1 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dirty="0"/>
              <a:t>m wavelength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50 square meter telescope</a:t>
            </a:r>
          </a:p>
          <a:p>
            <a:pPr lvl="1"/>
            <a:r>
              <a:rPr lang="en-US" dirty="0"/>
              <a:t>1 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dirty="0"/>
              <a:t>m center wavelength</a:t>
            </a:r>
          </a:p>
          <a:p>
            <a:pPr lvl="1"/>
            <a:r>
              <a:rPr lang="en-US" dirty="0"/>
              <a:t>100 s integration time</a:t>
            </a:r>
          </a:p>
          <a:p>
            <a:pPr lvl="1"/>
            <a:r>
              <a:rPr lang="en-US" dirty="0"/>
              <a:t>AB magnitude 7.65 star</a:t>
            </a:r>
          </a:p>
          <a:p>
            <a:r>
              <a:rPr lang="en-US" dirty="0"/>
              <a:t>Or equivalent combination of dimmer stars</a:t>
            </a:r>
          </a:p>
          <a:p>
            <a:r>
              <a:rPr lang="en-US" dirty="0"/>
              <a:t>System details do not matter too much</a:t>
            </a:r>
          </a:p>
          <a:p>
            <a:pPr lvl="1"/>
            <a:r>
              <a:rPr lang="en-US" dirty="0"/>
              <a:t>Defocus, bandwidth,</a:t>
            </a:r>
          </a:p>
          <a:p>
            <a:r>
              <a:rPr lang="en-US" dirty="0"/>
              <a:t>165 controllable modes (55 segments, piston </a:t>
            </a:r>
            <a:r>
              <a:rPr lang="en-US" dirty="0" err="1"/>
              <a:t>tiptilt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D05C7E-F2B9-0F7D-9364-FF437679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Study Conclusion</a:t>
            </a:r>
          </a:p>
        </p:txBody>
      </p:sp>
    </p:spTree>
    <p:extLst>
      <p:ext uri="{BB962C8B-B14F-4D97-AF65-F5344CB8AC3E}">
        <p14:creationId xmlns:p14="http://schemas.microsoft.com/office/powerpoint/2010/main" val="290872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 with medium confidence">
            <a:extLst>
              <a:ext uri="{FF2B5EF4-FFF2-40B4-BE49-F238E27FC236}">
                <a16:creationId xmlns:a16="http://schemas.microsoft.com/office/drawing/2014/main" id="{8154A1EA-0713-468B-BE21-0158E51E65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9" t="1322" r="12047" b="-147"/>
          <a:stretch/>
        </p:blipFill>
        <p:spPr>
          <a:xfrm>
            <a:off x="5867400" y="1143000"/>
            <a:ext cx="3092335" cy="37275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8D796-9084-4013-9D19-2F8A5D7E9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NIR Point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8E6EF-3B7C-4EC7-AB43-4E0D3636A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Telescope area: 50 m</a:t>
            </a:r>
            <a:r>
              <a:rPr lang="en-US" sz="1600" baseline="30000" dirty="0"/>
              <a:t>2</a:t>
            </a:r>
          </a:p>
          <a:p>
            <a:r>
              <a:rPr lang="en-US" sz="1600" dirty="0"/>
              <a:t>Center wavelength: 1 </a:t>
            </a:r>
            <a:r>
              <a:rPr lang="en-US" sz="1600" dirty="0">
                <a:latin typeface="Symbol" panose="05050102010706020507" pitchFamily="18" charset="2"/>
              </a:rPr>
              <a:t>m</a:t>
            </a:r>
            <a:r>
              <a:rPr lang="en-US" sz="1600" dirty="0"/>
              <a:t>m, 20% fractional bandwidth</a:t>
            </a:r>
          </a:p>
          <a:p>
            <a:r>
              <a:rPr lang="en-US" sz="1600" dirty="0"/>
              <a:t>Detector concept:</a:t>
            </a:r>
          </a:p>
          <a:p>
            <a:pPr lvl="1"/>
            <a:r>
              <a:rPr lang="en-US" sz="1600" dirty="0"/>
              <a:t>Plate scale: 69 mas / pixel</a:t>
            </a:r>
          </a:p>
          <a:p>
            <a:pPr lvl="1"/>
            <a:r>
              <a:rPr lang="en-US" sz="1600" dirty="0"/>
              <a:t>16 H4RG10 in four 2x2 modules</a:t>
            </a:r>
          </a:p>
          <a:p>
            <a:pPr lvl="1"/>
            <a:r>
              <a:rPr lang="en-US" sz="1600" dirty="0"/>
              <a:t>0.1 deg</a:t>
            </a:r>
            <a:r>
              <a:rPr lang="en-US" sz="1600" baseline="30000" dirty="0"/>
              <a:t>2</a:t>
            </a:r>
            <a:r>
              <a:rPr lang="en-US" sz="1600" dirty="0"/>
              <a:t> total field of view  </a:t>
            </a:r>
          </a:p>
          <a:p>
            <a:r>
              <a:rPr lang="en-US" sz="1600" dirty="0"/>
              <a:t>Computation assumption: Use 50 brightest sources</a:t>
            </a:r>
          </a:p>
          <a:p>
            <a:r>
              <a:rPr lang="en-US" sz="1600" dirty="0"/>
              <a:t>Catalog evaluation using 2MASS (example below)</a:t>
            </a:r>
          </a:p>
        </p:txBody>
      </p:sp>
      <p:pic>
        <p:nvPicPr>
          <p:cNvPr id="4" name="Picture 3" descr="Scatter chart&#10;&#10;Description automatically generated with medium confidence">
            <a:extLst>
              <a:ext uri="{FF2B5EF4-FFF2-40B4-BE49-F238E27FC236}">
                <a16:creationId xmlns:a16="http://schemas.microsoft.com/office/drawing/2014/main" id="{10F36764-0F9D-C00E-FE94-D6E783591C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8" t="3200" r="19662" b="3200"/>
          <a:stretch/>
        </p:blipFill>
        <p:spPr>
          <a:xfrm>
            <a:off x="1143000" y="3505200"/>
            <a:ext cx="2966547" cy="285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786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, line chart&#10;&#10;Description automatically generated">
            <a:extLst>
              <a:ext uri="{FF2B5EF4-FFF2-40B4-BE49-F238E27FC236}">
                <a16:creationId xmlns:a16="http://schemas.microsoft.com/office/drawing/2014/main" id="{9E8E2BBC-A16E-B58A-F178-2F0C48B7C4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" t="7192" r="7831" b="2282"/>
          <a:stretch/>
        </p:blipFill>
        <p:spPr>
          <a:xfrm>
            <a:off x="3984171" y="1066800"/>
            <a:ext cx="5148943" cy="397328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8BDDC6A-3AE1-4475-B127-BD0504CE0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NIR Results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66CC7F9-F72F-2AFE-0292-841C84A2E041}"/>
              </a:ext>
            </a:extLst>
          </p:cNvPr>
          <p:cNvSpPr txBox="1">
            <a:spLocks/>
          </p:cNvSpPr>
          <p:nvPr/>
        </p:nvSpPr>
        <p:spPr bwMode="auto">
          <a:xfrm>
            <a:off x="152400" y="990600"/>
            <a:ext cx="4114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7663" indent="-347663" algn="l" rtl="0" eaLnBrk="0" fontAlgn="base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  <a:tabLst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33463" indent="-225425" algn="l" rtl="0" eaLnBrk="0" fontAlgn="base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3188" indent="-234950" algn="l" rtl="0" eaLnBrk="0" fontAlgn="base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–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33563" indent="-215900" algn="l" rtl="0" eaLnBrk="0" fontAlgn="base" hangingPunc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»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Use LUVOIR target list</a:t>
            </a:r>
          </a:p>
          <a:p>
            <a:r>
              <a:rPr lang="en-US" dirty="0"/>
              <a:t>Query 2MASS point source catalog around target</a:t>
            </a:r>
          </a:p>
          <a:p>
            <a:r>
              <a:rPr lang="en-US" dirty="0"/>
              <a:t>Select subset of stars inside detector field of view</a:t>
            </a:r>
          </a:p>
          <a:p>
            <a:r>
              <a:rPr lang="en-US" dirty="0"/>
              <a:t>Select 50 brightest stars</a:t>
            </a:r>
          </a:p>
          <a:p>
            <a:r>
              <a:rPr lang="en-US" dirty="0"/>
              <a:t>Calculate total flux</a:t>
            </a:r>
          </a:p>
          <a:p>
            <a:r>
              <a:rPr lang="en-US" dirty="0"/>
              <a:t>Calculate integration time for 10 pm accuracy</a:t>
            </a:r>
          </a:p>
          <a:p>
            <a:r>
              <a:rPr lang="en-US" dirty="0"/>
              <a:t>Cumulative distribution to right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63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8D796-9084-4013-9D19-2F8A5D7E9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Visible Point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8E6EF-3B7C-4EC7-AB43-4E0D3636A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2971800" cy="5562600"/>
          </a:xfrm>
        </p:spPr>
        <p:txBody>
          <a:bodyPr>
            <a:normAutofit/>
          </a:bodyPr>
          <a:lstStyle/>
          <a:p>
            <a:r>
              <a:rPr lang="en-US" sz="1600" dirty="0"/>
              <a:t>Telescope area: 50 m</a:t>
            </a:r>
            <a:r>
              <a:rPr lang="en-US" sz="1600" baseline="30000" dirty="0"/>
              <a:t>2</a:t>
            </a:r>
          </a:p>
          <a:p>
            <a:r>
              <a:rPr lang="en-US" sz="1600" dirty="0"/>
              <a:t>Center wavelength: </a:t>
            </a:r>
          </a:p>
          <a:p>
            <a:pPr lvl="1"/>
            <a:r>
              <a:rPr lang="en-US" sz="1400" dirty="0"/>
              <a:t>500 nm, </a:t>
            </a:r>
          </a:p>
          <a:p>
            <a:pPr lvl="1"/>
            <a:r>
              <a:rPr lang="en-US" sz="1400" dirty="0"/>
              <a:t>20% fractional bandwidth</a:t>
            </a:r>
          </a:p>
          <a:p>
            <a:r>
              <a:rPr lang="en-US" sz="1600" dirty="0"/>
              <a:t>Detector concept:</a:t>
            </a:r>
          </a:p>
          <a:p>
            <a:pPr lvl="1"/>
            <a:r>
              <a:rPr lang="en-US" sz="1600" dirty="0"/>
              <a:t>16 8kx8k visible detectors in four 2x2 modules</a:t>
            </a:r>
          </a:p>
          <a:p>
            <a:pPr lvl="2"/>
            <a:r>
              <a:rPr lang="en-US" sz="1400" dirty="0"/>
              <a:t>Same layout as NIR system</a:t>
            </a:r>
          </a:p>
          <a:p>
            <a:pPr lvl="1"/>
            <a:r>
              <a:rPr lang="en-US" sz="1600" dirty="0"/>
              <a:t>0.1 deg</a:t>
            </a:r>
            <a:r>
              <a:rPr lang="en-US" sz="1600" baseline="30000" dirty="0"/>
              <a:t>2</a:t>
            </a:r>
            <a:r>
              <a:rPr lang="en-US" sz="1600" dirty="0"/>
              <a:t> total field of view  </a:t>
            </a:r>
          </a:p>
          <a:p>
            <a:r>
              <a:rPr lang="en-US" sz="1600" dirty="0"/>
              <a:t>Catalog evaluation using GAIA </a:t>
            </a:r>
          </a:p>
        </p:txBody>
      </p:sp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75ADF641-307B-DA8C-E12E-57EE78E04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171" y="1219200"/>
            <a:ext cx="5852172" cy="43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95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7729DF-F186-F537-C206-8A6F326A6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designs have large field of view, making them hard to package</a:t>
            </a:r>
          </a:p>
          <a:p>
            <a:r>
              <a:rPr lang="en-US" dirty="0"/>
              <a:t>Update rates are slower than we would like</a:t>
            </a:r>
          </a:p>
          <a:p>
            <a:r>
              <a:rPr lang="en-US" dirty="0"/>
              <a:t>Changes</a:t>
            </a:r>
          </a:p>
          <a:p>
            <a:pPr lvl="1"/>
            <a:r>
              <a:rPr lang="en-US" dirty="0"/>
              <a:t>Try to control only 4</a:t>
            </a:r>
            <a:r>
              <a:rPr lang="en-US" baseline="30000" dirty="0"/>
              <a:t>th</a:t>
            </a:r>
            <a:r>
              <a:rPr lang="en-US" dirty="0"/>
              <a:t> order global modes (11 vs 165)</a:t>
            </a:r>
          </a:p>
          <a:p>
            <a:pPr lvl="2"/>
            <a:r>
              <a:rPr lang="en-US" dirty="0"/>
              <a:t>3X better RMS performance, 9X looser flux budget </a:t>
            </a:r>
          </a:p>
          <a:p>
            <a:pPr lvl="1"/>
            <a:r>
              <a:rPr lang="en-US" dirty="0"/>
              <a:t>Increase bandwidth to 40%: Double flux</a:t>
            </a:r>
          </a:p>
          <a:p>
            <a:pPr lvl="1"/>
            <a:r>
              <a:rPr lang="en-US" dirty="0"/>
              <a:t>2x1 detector layout: Half </a:t>
            </a:r>
            <a:r>
              <a:rPr lang="en-US" dirty="0" err="1"/>
              <a:t>FoV</a:t>
            </a:r>
            <a:endParaRPr lang="en-US" dirty="0"/>
          </a:p>
          <a:p>
            <a:pPr lvl="2"/>
            <a:r>
              <a:rPr lang="en-US" dirty="0"/>
              <a:t>Half flux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EE61A2-F3CA-1378-43EC-74CA016CD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04DF95DA-8A5B-0785-5B3A-C540522484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17222" r="1111" b="14047"/>
          <a:stretch/>
        </p:blipFill>
        <p:spPr>
          <a:xfrm>
            <a:off x="4478202" y="3200400"/>
            <a:ext cx="4521468" cy="3265714"/>
          </a:xfrm>
          <a:prstGeom prst="rect">
            <a:avLst/>
          </a:prstGeom>
        </p:spPr>
      </p:pic>
      <p:pic>
        <p:nvPicPr>
          <p:cNvPr id="7" name="Picture 6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CD99932D-20E0-0984-8AEB-FAC0E7C85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566164"/>
            <a:ext cx="3886200" cy="291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861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1DD59-1401-71BF-4703-6E00F4276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 of using many out of field stars use out of band light from the science target</a:t>
            </a:r>
          </a:p>
          <a:p>
            <a:r>
              <a:rPr lang="en-US" dirty="0"/>
              <a:t>Two scenarios:  (Full 165 controllable modes)</a:t>
            </a:r>
          </a:p>
          <a:p>
            <a:pPr lvl="1"/>
            <a:r>
              <a:rPr lang="en-US" dirty="0"/>
              <a:t>20% bandwidth J magnitude</a:t>
            </a:r>
          </a:p>
          <a:p>
            <a:pPr lvl="1"/>
            <a:r>
              <a:rPr lang="en-US" dirty="0"/>
              <a:t>20% bandwidth, V magnitude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200ADD-ECE1-23DA-0EE3-72BEEC70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 of Band Alternative</a:t>
            </a:r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8408894C-FEDF-5BFE-53C1-0D6211EB22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" t="6192" r="9491" b="1930"/>
          <a:stretch/>
        </p:blipFill>
        <p:spPr>
          <a:xfrm>
            <a:off x="228600" y="3121700"/>
            <a:ext cx="4267200" cy="33988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237E09-D85B-1202-3235-74A3574D1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" r="2345"/>
          <a:stretch/>
        </p:blipFill>
        <p:spPr>
          <a:xfrm>
            <a:off x="4724400" y="3140438"/>
            <a:ext cx="4316186" cy="339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44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1DD59-1401-71BF-4703-6E00F4276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4267200" cy="5562600"/>
          </a:xfrm>
        </p:spPr>
        <p:txBody>
          <a:bodyPr/>
          <a:lstStyle/>
          <a:p>
            <a:r>
              <a:rPr lang="en-US" dirty="0"/>
              <a:t>Instead of using many out of field stars use out of band light from the science target</a:t>
            </a:r>
          </a:p>
          <a:p>
            <a:r>
              <a:rPr lang="en-US" dirty="0"/>
              <a:t>Two scenarios:  (Full 165 controllable modes)</a:t>
            </a:r>
          </a:p>
          <a:p>
            <a:pPr lvl="1"/>
            <a:r>
              <a:rPr lang="en-US" dirty="0"/>
              <a:t>20% bandwidth J magnitude</a:t>
            </a:r>
          </a:p>
          <a:p>
            <a:pPr lvl="1"/>
            <a:r>
              <a:rPr lang="en-US" dirty="0"/>
              <a:t>20% bandwidth, V magnitude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200ADD-ECE1-23DA-0EE3-72BEEC70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 of Band Alternative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379CAFB-EB0F-80C0-6438-E1E583E6CA3C}"/>
              </a:ext>
            </a:extLst>
          </p:cNvPr>
          <p:cNvGrpSpPr/>
          <p:nvPr/>
        </p:nvGrpSpPr>
        <p:grpSpPr>
          <a:xfrm>
            <a:off x="5943600" y="990600"/>
            <a:ext cx="3124200" cy="5334000"/>
            <a:chOff x="5867400" y="990600"/>
            <a:chExt cx="3124200" cy="533400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57FE0D9-0924-9B4C-3E9C-C16BE592E43D}"/>
                </a:ext>
              </a:extLst>
            </p:cNvPr>
            <p:cNvSpPr/>
            <p:nvPr/>
          </p:nvSpPr>
          <p:spPr>
            <a:xfrm>
              <a:off x="6705600" y="2819400"/>
              <a:ext cx="838200" cy="381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PM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FCDF0E3-A5EA-0BE9-FC4E-7EDA1E600666}"/>
                </a:ext>
              </a:extLst>
            </p:cNvPr>
            <p:cNvSpPr/>
            <p:nvPr/>
          </p:nvSpPr>
          <p:spPr>
            <a:xfrm>
              <a:off x="6858000" y="2133600"/>
              <a:ext cx="533400" cy="381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SM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2540310-47B5-2F44-0DB6-180A63811490}"/>
                </a:ext>
              </a:extLst>
            </p:cNvPr>
            <p:cNvSpPr/>
            <p:nvPr/>
          </p:nvSpPr>
          <p:spPr>
            <a:xfrm>
              <a:off x="6934200" y="5715000"/>
              <a:ext cx="609600" cy="381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WFS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1219064-06CF-ECAC-3F86-419B025E4AE6}"/>
                </a:ext>
              </a:extLst>
            </p:cNvPr>
            <p:cNvSpPr/>
            <p:nvPr/>
          </p:nvSpPr>
          <p:spPr>
            <a:xfrm>
              <a:off x="7620000" y="4267200"/>
              <a:ext cx="990600" cy="457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CG1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930A2BE-8496-899C-C75D-5F5DDF81C4A9}"/>
                </a:ext>
              </a:extLst>
            </p:cNvPr>
            <p:cNvSpPr/>
            <p:nvPr/>
          </p:nvSpPr>
          <p:spPr>
            <a:xfrm>
              <a:off x="6019800" y="1600200"/>
              <a:ext cx="2209800" cy="22098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4" name="Sun 63">
              <a:extLst>
                <a:ext uri="{FF2B5EF4-FFF2-40B4-BE49-F238E27FC236}">
                  <a16:creationId xmlns:a16="http://schemas.microsoft.com/office/drawing/2014/main" id="{2D563385-782D-E328-172A-CFD25A767BB1}"/>
                </a:ext>
              </a:extLst>
            </p:cNvPr>
            <p:cNvSpPr/>
            <p:nvPr/>
          </p:nvSpPr>
          <p:spPr>
            <a:xfrm>
              <a:off x="7010400" y="990600"/>
              <a:ext cx="304800" cy="304800"/>
            </a:xfrm>
            <a:prstGeom prst="su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Sun 64">
              <a:extLst>
                <a:ext uri="{FF2B5EF4-FFF2-40B4-BE49-F238E27FC236}">
                  <a16:creationId xmlns:a16="http://schemas.microsoft.com/office/drawing/2014/main" id="{CDA6D2BD-ECC8-E47B-25FD-4F1690B7CDF2}"/>
                </a:ext>
              </a:extLst>
            </p:cNvPr>
            <p:cNvSpPr/>
            <p:nvPr/>
          </p:nvSpPr>
          <p:spPr>
            <a:xfrm>
              <a:off x="7010400" y="3886200"/>
              <a:ext cx="304800" cy="304800"/>
            </a:xfrm>
            <a:prstGeom prst="sun">
              <a:avLst/>
            </a:prstGeom>
            <a:pattFill prst="pct70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Graphic 65" descr="Processor outline">
              <a:extLst>
                <a:ext uri="{FF2B5EF4-FFF2-40B4-BE49-F238E27FC236}">
                  <a16:creationId xmlns:a16="http://schemas.microsoft.com/office/drawing/2014/main" id="{A32814D2-EFA7-5A66-FA71-AB82C60E3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867400" y="5410200"/>
              <a:ext cx="914400" cy="914400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333822A-1201-7AB0-6852-FDB8BE8D6FA7}"/>
                </a:ext>
              </a:extLst>
            </p:cNvPr>
            <p:cNvSpPr txBox="1"/>
            <p:nvPr/>
          </p:nvSpPr>
          <p:spPr>
            <a:xfrm>
              <a:off x="6019800" y="1600200"/>
              <a:ext cx="122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Telescope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9AB733C-87E2-8B82-14AE-F63EB50133B8}"/>
                </a:ext>
              </a:extLst>
            </p:cNvPr>
            <p:cNvSpPr/>
            <p:nvPr/>
          </p:nvSpPr>
          <p:spPr>
            <a:xfrm>
              <a:off x="6705600" y="3276600"/>
              <a:ext cx="838200" cy="381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FSM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B4401A79-2473-19BC-3D27-90589D8806EA}"/>
                </a:ext>
              </a:extLst>
            </p:cNvPr>
            <p:cNvSpPr/>
            <p:nvPr/>
          </p:nvSpPr>
          <p:spPr>
            <a:xfrm>
              <a:off x="7620000" y="4953000"/>
              <a:ext cx="990600" cy="457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CG2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C539D50-F353-8010-AF2E-2C5FAEED28A3}"/>
                </a:ext>
              </a:extLst>
            </p:cNvPr>
            <p:cNvSpPr/>
            <p:nvPr/>
          </p:nvSpPr>
          <p:spPr>
            <a:xfrm>
              <a:off x="6934200" y="4343400"/>
              <a:ext cx="533400" cy="304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BS1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E9638EF-2D4F-F0D4-EF40-DE9E7ED03AA7}"/>
                </a:ext>
              </a:extLst>
            </p:cNvPr>
            <p:cNvSpPr/>
            <p:nvPr/>
          </p:nvSpPr>
          <p:spPr>
            <a:xfrm>
              <a:off x="6934200" y="4953000"/>
              <a:ext cx="533400" cy="304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BS2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EC41C85-EB23-4CCF-97DF-78AA512BF02A}"/>
                </a:ext>
              </a:extLst>
            </p:cNvPr>
            <p:cNvCxnSpPr>
              <a:cxnSpLocks/>
            </p:cNvCxnSpPr>
            <p:nvPr/>
          </p:nvCxnSpPr>
          <p:spPr>
            <a:xfrm>
              <a:off x="7239000" y="4114800"/>
              <a:ext cx="0" cy="99060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32B8240-6662-CC57-F84E-2656E63C65CC}"/>
                </a:ext>
              </a:extLst>
            </p:cNvPr>
            <p:cNvCxnSpPr>
              <a:cxnSpLocks/>
            </p:cNvCxnSpPr>
            <p:nvPr/>
          </p:nvCxnSpPr>
          <p:spPr>
            <a:xfrm>
              <a:off x="7086600" y="4114800"/>
              <a:ext cx="0" cy="381000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8E12CA9-B2FE-6AAF-F23D-AB85ECAC4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9000" y="5105400"/>
              <a:ext cx="144780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203DA66-7DB6-EB6F-F32B-065A14972BAC}"/>
                </a:ext>
              </a:extLst>
            </p:cNvPr>
            <p:cNvCxnSpPr>
              <a:cxnSpLocks/>
            </p:cNvCxnSpPr>
            <p:nvPr/>
          </p:nvCxnSpPr>
          <p:spPr>
            <a:xfrm>
              <a:off x="7162800" y="4191000"/>
              <a:ext cx="0" cy="167640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EFEFB1DF-2CB7-3989-B45F-20B0F5144585}"/>
                </a:ext>
              </a:extLst>
            </p:cNvPr>
            <p:cNvCxnSpPr>
              <a:cxnSpLocks/>
              <a:stCxn id="77" idx="1"/>
            </p:cNvCxnSpPr>
            <p:nvPr/>
          </p:nvCxnSpPr>
          <p:spPr>
            <a:xfrm flipH="1">
              <a:off x="7086600" y="4495800"/>
              <a:ext cx="1600200" cy="0"/>
            </a:xfrm>
            <a:prstGeom prst="line">
              <a:avLst/>
            </a:prstGeom>
            <a:ln w="158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Sun 76">
              <a:extLst>
                <a:ext uri="{FF2B5EF4-FFF2-40B4-BE49-F238E27FC236}">
                  <a16:creationId xmlns:a16="http://schemas.microsoft.com/office/drawing/2014/main" id="{7F03E7F5-1A20-4AE0-FBD1-4680DE02FC17}"/>
                </a:ext>
              </a:extLst>
            </p:cNvPr>
            <p:cNvSpPr/>
            <p:nvPr/>
          </p:nvSpPr>
          <p:spPr>
            <a:xfrm>
              <a:off x="8686800" y="4343400"/>
              <a:ext cx="304800" cy="304800"/>
            </a:xfrm>
            <a:prstGeom prst="sun">
              <a:avLst/>
            </a:prstGeom>
            <a:pattFill prst="pct70">
              <a:fgClr>
                <a:schemeClr val="accent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Sun 77">
              <a:extLst>
                <a:ext uri="{FF2B5EF4-FFF2-40B4-BE49-F238E27FC236}">
                  <a16:creationId xmlns:a16="http://schemas.microsoft.com/office/drawing/2014/main" id="{1114441E-FA88-A000-F69C-3D6A87A5CDB0}"/>
                </a:ext>
              </a:extLst>
            </p:cNvPr>
            <p:cNvSpPr/>
            <p:nvPr/>
          </p:nvSpPr>
          <p:spPr>
            <a:xfrm>
              <a:off x="8686800" y="4953000"/>
              <a:ext cx="304800" cy="304800"/>
            </a:xfrm>
            <a:prstGeom prst="sun">
              <a:avLst/>
            </a:prstGeom>
            <a:pattFill prst="pct70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Sun 78">
              <a:extLst>
                <a:ext uri="{FF2B5EF4-FFF2-40B4-BE49-F238E27FC236}">
                  <a16:creationId xmlns:a16="http://schemas.microsoft.com/office/drawing/2014/main" id="{65B1016A-A51A-CF83-F28F-0353EE99E9B8}"/>
                </a:ext>
              </a:extLst>
            </p:cNvPr>
            <p:cNvSpPr/>
            <p:nvPr/>
          </p:nvSpPr>
          <p:spPr>
            <a:xfrm>
              <a:off x="7848600" y="5715000"/>
              <a:ext cx="304800" cy="304800"/>
            </a:xfrm>
            <a:prstGeom prst="sun">
              <a:avLst/>
            </a:prstGeom>
            <a:pattFill prst="pct70">
              <a:fgClr>
                <a:srgbClr val="00B05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172240A-6491-EE40-B5E2-A16FCE805F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2800" y="5867400"/>
              <a:ext cx="76200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DCE4D89B-C6C6-79EC-540E-BE95356494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3200" y="5867400"/>
              <a:ext cx="4572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or: Elbow 81">
              <a:extLst>
                <a:ext uri="{FF2B5EF4-FFF2-40B4-BE49-F238E27FC236}">
                  <a16:creationId xmlns:a16="http://schemas.microsoft.com/office/drawing/2014/main" id="{951CB271-249D-BB2D-CC97-4D9E44D1F6A6}"/>
                </a:ext>
              </a:extLst>
            </p:cNvPr>
            <p:cNvCxnSpPr>
              <a:stCxn id="66" idx="1"/>
              <a:endCxn id="59" idx="1"/>
            </p:cNvCxnSpPr>
            <p:nvPr/>
          </p:nvCxnSpPr>
          <p:spPr>
            <a:xfrm rot="10800000" flipH="1">
              <a:off x="5867400" y="3009900"/>
              <a:ext cx="838200" cy="2857500"/>
            </a:xfrm>
            <a:prstGeom prst="bentConnector3">
              <a:avLst>
                <a:gd name="adj1" fmla="val -27273"/>
              </a:avLst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or: Elbow 82">
              <a:extLst>
                <a:ext uri="{FF2B5EF4-FFF2-40B4-BE49-F238E27FC236}">
                  <a16:creationId xmlns:a16="http://schemas.microsoft.com/office/drawing/2014/main" id="{638CF746-2BB5-F282-BEE8-828B3C38A879}"/>
                </a:ext>
              </a:extLst>
            </p:cNvPr>
            <p:cNvCxnSpPr>
              <a:stCxn id="66" idx="1"/>
              <a:endCxn id="60" idx="1"/>
            </p:cNvCxnSpPr>
            <p:nvPr/>
          </p:nvCxnSpPr>
          <p:spPr>
            <a:xfrm rot="10800000" flipH="1">
              <a:off x="5867400" y="2324100"/>
              <a:ext cx="990600" cy="3543300"/>
            </a:xfrm>
            <a:prstGeom prst="bentConnector3">
              <a:avLst>
                <a:gd name="adj1" fmla="val -23077"/>
              </a:avLst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13454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576E911-784A-F440-A7AF-1A12C2651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 of field system</a:t>
            </a:r>
          </a:p>
          <a:p>
            <a:pPr lvl="1"/>
            <a:r>
              <a:rPr lang="en-US" dirty="0"/>
              <a:t>Large </a:t>
            </a:r>
            <a:r>
              <a:rPr lang="en-US" dirty="0" err="1"/>
              <a:t>FoV</a:t>
            </a:r>
            <a:r>
              <a:rPr lang="en-US" dirty="0"/>
              <a:t> required for good performance</a:t>
            </a:r>
          </a:p>
          <a:p>
            <a:pPr lvl="1"/>
            <a:r>
              <a:rPr lang="en-US" dirty="0"/>
              <a:t>Requires trade offs with </a:t>
            </a:r>
            <a:r>
              <a:rPr lang="en-US" dirty="0" err="1"/>
              <a:t>FoV</a:t>
            </a:r>
            <a:r>
              <a:rPr lang="en-US" dirty="0"/>
              <a:t> and number of controllable modes</a:t>
            </a:r>
          </a:p>
          <a:p>
            <a:pPr lvl="1"/>
            <a:r>
              <a:rPr lang="en-US" dirty="0"/>
              <a:t>Independent of science instrument</a:t>
            </a:r>
          </a:p>
          <a:p>
            <a:pPr lvl="1"/>
            <a:r>
              <a:rPr lang="en-US" dirty="0"/>
              <a:t>Somewhat sky dependent</a:t>
            </a:r>
          </a:p>
          <a:p>
            <a:r>
              <a:rPr lang="en-US" dirty="0"/>
              <a:t>Out of band system</a:t>
            </a:r>
          </a:p>
          <a:p>
            <a:pPr lvl="1"/>
            <a:r>
              <a:rPr lang="en-US" dirty="0"/>
              <a:t>Better overall performance</a:t>
            </a:r>
          </a:p>
          <a:p>
            <a:pPr lvl="1"/>
            <a:r>
              <a:rPr lang="en-US" dirty="0"/>
              <a:t>Requires complicated band sharing with coronagraph</a:t>
            </a:r>
          </a:p>
          <a:p>
            <a:pPr lvl="1"/>
            <a:r>
              <a:rPr lang="en-US" dirty="0"/>
              <a:t>Easier to package</a:t>
            </a:r>
          </a:p>
          <a:p>
            <a:pPr lvl="1"/>
            <a:r>
              <a:rPr lang="en-US" dirty="0"/>
              <a:t>Somewhat target dependent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A62B66-8B15-0A16-59F5-4FA0F29D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</p:spTree>
    <p:extLst>
      <p:ext uri="{BB962C8B-B14F-4D97-AF65-F5344CB8AC3E}">
        <p14:creationId xmlns:p14="http://schemas.microsoft.com/office/powerpoint/2010/main" val="35896184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C84951-366F-BB04-8C70-096D15632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JWST on-sky example demonstrated single image change detection in sub-nm regime</a:t>
            </a:r>
          </a:p>
          <a:p>
            <a:r>
              <a:rPr lang="en-US" dirty="0"/>
              <a:t>Photon budgets support 10 pm phase retrieval</a:t>
            </a:r>
          </a:p>
          <a:p>
            <a:r>
              <a:rPr lang="en-US" dirty="0"/>
              <a:t>20-200 second integration times possible</a:t>
            </a:r>
          </a:p>
          <a:p>
            <a:r>
              <a:rPr lang="en-US" dirty="0"/>
              <a:t>Out-of-band and out-of-field solutions both possible</a:t>
            </a:r>
          </a:p>
          <a:p>
            <a:r>
              <a:rPr lang="en-US" dirty="0"/>
              <a:t>Plausible for</a:t>
            </a:r>
          </a:p>
          <a:p>
            <a:pPr lvl="1"/>
            <a:r>
              <a:rPr lang="en-US" dirty="0"/>
              <a:t>Tracking thermal drift</a:t>
            </a:r>
          </a:p>
          <a:p>
            <a:pPr lvl="1"/>
            <a:r>
              <a:rPr lang="en-US" dirty="0"/>
              <a:t>High fidelity thermal model correlation over most of sky</a:t>
            </a:r>
          </a:p>
          <a:p>
            <a:pPr lvl="1"/>
            <a:r>
              <a:rPr lang="en-US" dirty="0"/>
              <a:t>Low frequency dynamics model correlation with careful target selection</a:t>
            </a:r>
          </a:p>
          <a:p>
            <a:r>
              <a:rPr lang="en-US" dirty="0"/>
              <a:t>No silver bullet, but a valuable contributor to a combined system</a:t>
            </a:r>
          </a:p>
          <a:p>
            <a:r>
              <a:rPr lang="en-US" dirty="0"/>
              <a:t>Future work</a:t>
            </a:r>
          </a:p>
          <a:p>
            <a:pPr lvl="1"/>
            <a:r>
              <a:rPr lang="en-US" dirty="0"/>
              <a:t>Packaging and optical design trades</a:t>
            </a:r>
          </a:p>
          <a:p>
            <a:pPr lvl="1"/>
            <a:r>
              <a:rPr lang="en-US" dirty="0"/>
              <a:t>Particularly onboard computing architecture assessment:</a:t>
            </a:r>
          </a:p>
          <a:p>
            <a:pPr lvl="2"/>
            <a:r>
              <a:rPr lang="en-US" dirty="0"/>
              <a:t>Is parallel phase retrieval on 50 targets in (say) 100 seconds reasonable?</a:t>
            </a:r>
          </a:p>
          <a:p>
            <a:pPr lvl="1"/>
            <a:r>
              <a:rPr lang="en-US" dirty="0"/>
              <a:t>Closed loop simulations</a:t>
            </a:r>
          </a:p>
          <a:p>
            <a:pPr lvl="1"/>
            <a:r>
              <a:rPr lang="en-US" dirty="0"/>
              <a:t>Laboratory demonstrations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32CB74-5F19-BD76-A7FC-F73926A36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565939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B16A3B-AFDD-8ED2-B4E8-55701A11F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work was done at NASA GSFC as regular engineering work</a:t>
            </a:r>
          </a:p>
          <a:p>
            <a:r>
              <a:rPr lang="en-US" dirty="0"/>
              <a:t>Roman Space Telescope</a:t>
            </a:r>
          </a:p>
          <a:p>
            <a:pPr lvl="1"/>
            <a:r>
              <a:rPr lang="en-US" dirty="0"/>
              <a:t>Phase retrieval software development</a:t>
            </a:r>
          </a:p>
          <a:p>
            <a:pPr lvl="1"/>
            <a:r>
              <a:rPr lang="en-US" dirty="0"/>
              <a:t>Phase retrieval introduction slides</a:t>
            </a:r>
          </a:p>
          <a:p>
            <a:r>
              <a:rPr lang="en-US" dirty="0"/>
              <a:t>James Webb Space Telescope</a:t>
            </a:r>
          </a:p>
          <a:p>
            <a:pPr lvl="1"/>
            <a:r>
              <a:rPr lang="en-US" dirty="0"/>
              <a:t>Phase retrieval software development</a:t>
            </a:r>
          </a:p>
          <a:p>
            <a:pPr lvl="1"/>
            <a:r>
              <a:rPr lang="en-US" dirty="0"/>
              <a:t>IEC results from commissioning</a:t>
            </a:r>
          </a:p>
          <a:p>
            <a:r>
              <a:rPr lang="en-US" dirty="0"/>
              <a:t>GSFC IRAD</a:t>
            </a:r>
          </a:p>
          <a:p>
            <a:pPr lvl="1"/>
            <a:r>
              <a:rPr lang="en-US" dirty="0"/>
              <a:t>Monte Carlo / performance study</a:t>
            </a:r>
          </a:p>
          <a:p>
            <a:pPr lvl="1"/>
            <a:r>
              <a:rPr lang="en-US" dirty="0"/>
              <a:t>HWO applications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7E0E1B-BDCF-B5DA-C24D-3F46862AB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</p:spTree>
    <p:extLst>
      <p:ext uri="{BB962C8B-B14F-4D97-AF65-F5344CB8AC3E}">
        <p14:creationId xmlns:p14="http://schemas.microsoft.com/office/powerpoint/2010/main" val="2736470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53BD1-CF24-0A0A-FE06-60CDE5E4D6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498794-CB42-5069-839D-815CD43175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CC3AE-A7A4-4EAE-37F8-7122283C8C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4774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.7131"/>
  <p:tag name="ORIGINALWIDTH" val="2797.9"/>
  <p:tag name="LATEXADDIN" val="\documentclass{article}&#10;\usepackage{amsmath}&#10;\pagestyle{empty}&#10;\begin{document}&#10;&#10;\begin{equation*}&#10; U(x,y,0) \approx \frac{ik}{2\pi} &#10; \iint_\mathcal{D}&#10; \frac{&#10;  A(\alpha,\beta) &#10; }{|\gamma|}&#10;      e^{ik \ell(\alpha,\beta)}&#10; e^{ ik \left(\alpha x +\beta y \right)}&#10; d\alpha d\beta&#10;\end{equation*}&#10;&#10;&#10;\end{document}"/>
  <p:tag name="IGUANATEXSIZE" val="18"/>
  <p:tag name="IGUANATEXCURSOR" val="1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.9824"/>
  <p:tag name="ORIGINALWIDTH" val="1134.608"/>
  <p:tag name="LATEXADDIN" val="\documentclass{article}&#10;\usepackage{amsmath}&#10;\pagestyle{empty}&#10;\begin{document}&#10;\begin{equation*}&#10;I(x,y) = |U(x,y,0)|^2&#10;\end{equation*}&#10;\end{document}"/>
  <p:tag name="IGUANATEXSIZE" val="20"/>
  <p:tag name="IGUANATEXCURSOR" val="1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068.616"/>
  <p:tag name="LATEXADDIN" val="\documentclass{article}&#10;\usepackage{amsmath}&#10;\pagestyle{empty}&#10;\begin{document}&#10;\begin{equation*}&#10;I = \left|\mathcal{F}^{-1} \{ A e^{ikW} \}\right|^2&#10;\end{equation*}&#10;\end{document}"/>
  <p:tag name="IGUANATEXSIZE" val="20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.9824"/>
  <p:tag name="ORIGINALWIDTH" val="1195.351"/>
  <p:tag name="LATEXADDIN" val="\documentclass{article}&#10;\usepackage{amsmath}&#10;\pagestyle{empty}&#10;\begin{document}&#10;\begin{equation*}&#10;D_n (\boldsymbol \theta) \sim  \mathcal N (I_n (\boldsymbol \theta), \sigma_n^2)&#10;\end{equation*}&#10;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2.4672"/>
  <p:tag name="ORIGINALWIDTH" val="1165.354"/>
  <p:tag name="LATEXADDIN" val="\documentclass{article}&#10;\usepackage{amsmath}&#10;\pagestyle{empty}&#10;\begin{document}&#10;\begin{equation*}&#10;p(\boldsymbol D | \boldsymbol \theta)  = \prod_n p(D_n | \boldsymbol \theta)&#10;\end{equation*}&#10;&#10;\end{document}"/>
  <p:tag name="IGUANATEXSIZE" val="20"/>
  <p:tag name="IGUANATEXCURSOR" val="1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5.7218"/>
  <p:tag name="ORIGINALWIDTH" val="2476.94"/>
  <p:tag name="LATEXADDIN" val="\documentclass{article}&#10;\usepackage{amsmath}&#10;\pagestyle{empty}&#10;\DeclareMathOperator*{\argmax}{arg\,max} &#10;\DeclareMathOperator*{\argmin}{arg\,min} &#10;\begin{document}&#10;\begin{equation*}&#10;\hat {\boldsymbol \theta} = \argmax_{\boldsymbol \theta}  &#10;p(\boldsymbol D | \boldsymbol \theta)  &#10;=&#10;\argmin_{\boldsymbol \theta} &#10;\left\{&#10;-\ln&#10;\left[ &#10;p(\boldsymbol D | \boldsymbol \theta)  &#10;\right]&#10;\right\}&#10;\end{equation*}&#10;\end{document}"/>
  <p:tag name="IGUANATEXSIZE" val="20"/>
  <p:tag name="IGUANATEXCURSOR" val="373"/>
  <p:tag name="TRANSPARENCY" val="True"/>
  <p:tag name="FILENAME" val=""/>
  <p:tag name="LATEXENGINEID" val="0"/>
  <p:tag name="TEMPFOLDER" val="c:\temp\"/>
  <p:tag name="LATEXFORMHEIGHT" val="312"/>
  <p:tag name="LATEXFORMWIDTH" val="521.2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1.2111"/>
  <p:tag name="ORIGINALWIDTH" val="3543.307"/>
  <p:tag name="LATEXADDIN" val="\documentclass{article}&#10;\usepackage{amsmath}&#10;\pagestyle{empty}&#10;\DeclareMathOperator*{\argmax}{arg\,max} &#10;\DeclareMathOperator*{\argmin}{arg\,min} &#10;\begin{document}&#10;\begin{equation*}&#10;\hat {\boldsymbol \theta} = &#10;\argmin_{\boldsymbol \theta} &#10;\sum_n \frac{1}{\sigma_n^2} \left(I_n(\boldsymbol \theta)-D_n \right)^2&#10;=&#10;\argmin_{\boldsymbol \theta} &#10;\sum_n w_n \left(I_n(\boldsymbol \theta)-D_n \right)^2&#10;\end{equation*}&#10;\end{document}"/>
  <p:tag name="IGUANATEXSIZE" val="20"/>
  <p:tag name="IGUANATEXCURSOR" val="344"/>
  <p:tag name="TRANSPARENCY" val="True"/>
  <p:tag name="FILENAME" val=""/>
  <p:tag name="LATEXENGINEID" val="0"/>
  <p:tag name="TEMPFOLDER" val="c:\temp\"/>
  <p:tag name="LATEXFORMHEIGHT" val="312"/>
  <p:tag name="LATEXFORMWIDTH" val="521.25"/>
  <p:tag name="LATEXFORMWRAP" val="True"/>
  <p:tag name="BITMAPVECTOR" val="0"/>
</p:tagLst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05FA2591251E45B08364920D250FE3" ma:contentTypeVersion="0" ma:contentTypeDescription="Create a new document." ma:contentTypeScope="" ma:versionID="b1c915952d788a7c806566ec6ecfd62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2823E7-07D0-4268-9975-F0F3FD6F0559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E21AADF-EF7F-4A69-BBF8-6D2DB522A5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1098D25-3612-45AA-B2EA-B76BE2FB15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129828</TotalTime>
  <Words>1968</Words>
  <Application>Microsoft Office PowerPoint</Application>
  <PresentationFormat>On-screen Show (4:3)</PresentationFormat>
  <Paragraphs>391</Paragraphs>
  <Slides>39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Symbol</vt:lpstr>
      <vt:lpstr>Times New Roman</vt:lpstr>
      <vt:lpstr>1_Office Theme</vt:lpstr>
      <vt:lpstr>Onboard Phase-Retrieval for Habitable Worlds Observatory</vt:lpstr>
      <vt:lpstr>Goal</vt:lpstr>
      <vt:lpstr>Onboard WFS Architectures</vt:lpstr>
      <vt:lpstr>Phase Retrieval Introduction</vt:lpstr>
      <vt:lpstr>Phase Retrieval Fourier Imaging Model</vt:lpstr>
      <vt:lpstr>Commentary</vt:lpstr>
      <vt:lpstr>Maximum Likelihood Estimation</vt:lpstr>
      <vt:lpstr>Simulation example</vt:lpstr>
      <vt:lpstr>HWO Application Concept</vt:lpstr>
      <vt:lpstr>Does this Work?</vt:lpstr>
      <vt:lpstr>JWST IEC Results</vt:lpstr>
      <vt:lpstr>JWST IEC Phase Retrieval</vt:lpstr>
      <vt:lpstr>Phase Retrieval Process Review</vt:lpstr>
      <vt:lpstr>PSF Comparison (1)</vt:lpstr>
      <vt:lpstr>PSF Comparison (2)</vt:lpstr>
      <vt:lpstr>PSF Comparison (3)</vt:lpstr>
      <vt:lpstr>Wavefront Comparison</vt:lpstr>
      <vt:lpstr>Wavefront time series (average subtracted)</vt:lpstr>
      <vt:lpstr>Condensed Intermediate Analysis</vt:lpstr>
      <vt:lpstr>Time Series Superposition</vt:lpstr>
      <vt:lpstr>Comparison, -8 WL Time Series</vt:lpstr>
      <vt:lpstr>Extrapolation</vt:lpstr>
      <vt:lpstr>Comparison,+8 WL Time Series</vt:lpstr>
      <vt:lpstr>JWST Conclusions</vt:lpstr>
      <vt:lpstr>Performance Study</vt:lpstr>
      <vt:lpstr>How Well Can W Do?</vt:lpstr>
      <vt:lpstr>Focus Dependency</vt:lpstr>
      <vt:lpstr>Bandwidth Dependency</vt:lpstr>
      <vt:lpstr>Parametric Study Conclusion</vt:lpstr>
      <vt:lpstr>NIR Point Design</vt:lpstr>
      <vt:lpstr>NIR Results</vt:lpstr>
      <vt:lpstr>Visible Point Design</vt:lpstr>
      <vt:lpstr>Discussion</vt:lpstr>
      <vt:lpstr>Out of Band Alternative</vt:lpstr>
      <vt:lpstr>Out of Band Alternative</vt:lpstr>
      <vt:lpstr>Comparison</vt:lpstr>
      <vt:lpstr>Conclusions</vt:lpstr>
      <vt:lpstr>Acknowledgements</vt:lpstr>
      <vt:lpstr>Backup</vt:lpstr>
    </vt:vector>
  </TitlesOfParts>
  <Manager/>
  <Company>NASA/ODIN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LBARBOUR</dc:creator>
  <cp:keywords/>
  <dc:description/>
  <cp:lastModifiedBy>Jurling, Alden S. (GSFC-5510)</cp:lastModifiedBy>
  <cp:revision>4693</cp:revision>
  <cp:lastPrinted>2020-03-10T11:30:50Z</cp:lastPrinted>
  <dcterms:created xsi:type="dcterms:W3CDTF">2010-11-30T13:22:03Z</dcterms:created>
  <dcterms:modified xsi:type="dcterms:W3CDTF">2023-07-07T19:48:40Z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0x010100BF05FA2591251E45B08364920D250FE3</vt:lpwstr>
  </property>
</Properties>
</file>