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3" r:id="rId4"/>
    <p:sldId id="269" r:id="rId5"/>
    <p:sldId id="270" r:id="rId6"/>
    <p:sldId id="272" r:id="rId7"/>
    <p:sldId id="275" r:id="rId8"/>
    <p:sldId id="263" r:id="rId9"/>
    <p:sldId id="261" r:id="rId10"/>
    <p:sldId id="27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C3B194-C71A-F86D-C47C-BC77ECA7BB93}" name="Dejwakh, Kathleen (LARC-E302)" initials="DK(E" userId="S::kdejwakh@ndc.nasa.gov::1dab3319-6f24-49cb-888d-7cecf5df8a6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6327"/>
  </p:normalViewPr>
  <p:slideViewPr>
    <p:cSldViewPr snapToGrid="0">
      <p:cViewPr varScale="1">
        <p:scale>
          <a:sx n="106" d="100"/>
          <a:sy n="106" d="100"/>
        </p:scale>
        <p:origin x="4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AD4B30-165E-4DA3-957A-18C15CB2CB69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D806E26-0B2D-4FDA-8C26-43EF266A0B32}">
      <dgm:prSet custT="1"/>
      <dgm:spPr/>
      <dgm:t>
        <a:bodyPr/>
        <a:lstStyle/>
        <a:p>
          <a:r>
            <a:rPr lang="en-US" sz="2000" dirty="0"/>
            <a:t>Synergistically developed by instrument scientists, modelers, and data scientists to enhance discoverability, interoperability, and </a:t>
          </a:r>
          <a:r>
            <a:rPr lang="en-US" sz="2000" u="none" dirty="0"/>
            <a:t>usability</a:t>
          </a:r>
        </a:p>
      </dgm:t>
    </dgm:pt>
    <dgm:pt modelId="{7FADC15E-0A0B-4609-8EBE-78FF713D50F6}" type="parTrans" cxnId="{AC466825-126F-494C-A5DD-0FFAD015E62C}">
      <dgm:prSet/>
      <dgm:spPr/>
      <dgm:t>
        <a:bodyPr/>
        <a:lstStyle/>
        <a:p>
          <a:endParaRPr lang="en-US"/>
        </a:p>
      </dgm:t>
    </dgm:pt>
    <dgm:pt modelId="{F5A52ACE-F4B0-4576-8DDC-8337D72384C4}" type="sibTrans" cxnId="{AC466825-126F-494C-A5DD-0FFAD015E62C}">
      <dgm:prSet/>
      <dgm:spPr/>
      <dgm:t>
        <a:bodyPr/>
        <a:lstStyle/>
        <a:p>
          <a:endParaRPr lang="en-US"/>
        </a:p>
      </dgm:t>
    </dgm:pt>
    <dgm:pt modelId="{918EFE27-350D-453D-909B-CC960F9DF402}">
      <dgm:prSet custT="1"/>
      <dgm:spPr/>
      <dgm:t>
        <a:bodyPr/>
        <a:lstStyle/>
        <a:p>
          <a:pPr algn="ctr"/>
          <a:r>
            <a:rPr lang="en-US" sz="2400" dirty="0"/>
            <a:t>Successful implementation in NASA atmospheric composition field campaigns</a:t>
          </a:r>
        </a:p>
      </dgm:t>
    </dgm:pt>
    <dgm:pt modelId="{931FC415-D122-46E1-BECF-D6A236B2CAA6}" type="parTrans" cxnId="{66880F84-EB5C-43A8-AFBE-225C4C467796}">
      <dgm:prSet/>
      <dgm:spPr/>
      <dgm:t>
        <a:bodyPr/>
        <a:lstStyle/>
        <a:p>
          <a:endParaRPr lang="en-US"/>
        </a:p>
      </dgm:t>
    </dgm:pt>
    <dgm:pt modelId="{89C495A6-F961-4F62-8FAA-3CF413CB50C2}" type="sibTrans" cxnId="{66880F84-EB5C-43A8-AFBE-225C4C467796}">
      <dgm:prSet/>
      <dgm:spPr/>
      <dgm:t>
        <a:bodyPr/>
        <a:lstStyle/>
        <a:p>
          <a:endParaRPr lang="en-US"/>
        </a:p>
      </dgm:t>
    </dgm:pt>
    <dgm:pt modelId="{140FC618-0922-43F5-98A2-D0B493303701}">
      <dgm:prSet custT="1"/>
      <dgm:spPr/>
      <dgm:t>
        <a:bodyPr/>
        <a:lstStyle/>
        <a:p>
          <a:r>
            <a:rPr lang="en-US" sz="1400" dirty="0"/>
            <a:t>Controlled literature-friendly vocabulary with description</a:t>
          </a:r>
        </a:p>
      </dgm:t>
    </dgm:pt>
    <dgm:pt modelId="{46500A1A-E23F-4F80-BD95-79D28F8EC728}" type="parTrans" cxnId="{EB73E9F2-4E82-4B9A-8AED-EBD7793DA138}">
      <dgm:prSet/>
      <dgm:spPr/>
      <dgm:t>
        <a:bodyPr/>
        <a:lstStyle/>
        <a:p>
          <a:endParaRPr lang="en-US"/>
        </a:p>
      </dgm:t>
    </dgm:pt>
    <dgm:pt modelId="{A26567E5-2658-4053-854A-5E192C800F96}" type="sibTrans" cxnId="{EB73E9F2-4E82-4B9A-8AED-EBD7793DA138}">
      <dgm:prSet/>
      <dgm:spPr/>
      <dgm:t>
        <a:bodyPr/>
        <a:lstStyle/>
        <a:p>
          <a:endParaRPr lang="en-US"/>
        </a:p>
      </dgm:t>
    </dgm:pt>
    <dgm:pt modelId="{65EC8EAC-0EC7-4EAB-A063-5CFEA44D44A7}">
      <dgm:prSet custT="1"/>
      <dgm:spPr/>
      <dgm:t>
        <a:bodyPr/>
        <a:lstStyle/>
        <a:p>
          <a:r>
            <a:rPr lang="en-US" sz="1400" dirty="0"/>
            <a:t>Predictable structure</a:t>
          </a:r>
        </a:p>
      </dgm:t>
    </dgm:pt>
    <dgm:pt modelId="{9E57D500-0EA0-4441-8339-2A50C68E1716}" type="parTrans" cxnId="{F57344AA-2514-4735-A6E4-F04FCA389480}">
      <dgm:prSet/>
      <dgm:spPr/>
      <dgm:t>
        <a:bodyPr/>
        <a:lstStyle/>
        <a:p>
          <a:endParaRPr lang="en-US"/>
        </a:p>
      </dgm:t>
    </dgm:pt>
    <dgm:pt modelId="{7F9C909B-A274-48DA-B89B-974F757166D1}" type="sibTrans" cxnId="{F57344AA-2514-4735-A6E4-F04FCA389480}">
      <dgm:prSet/>
      <dgm:spPr/>
      <dgm:t>
        <a:bodyPr/>
        <a:lstStyle/>
        <a:p>
          <a:endParaRPr lang="en-US"/>
        </a:p>
      </dgm:t>
    </dgm:pt>
    <dgm:pt modelId="{618B057F-44D7-47D9-8FC2-207FC64F1C2F}">
      <dgm:prSet custT="1"/>
      <dgm:spPr/>
      <dgm:t>
        <a:bodyPr/>
        <a:lstStyle/>
        <a:p>
          <a:r>
            <a:rPr lang="en-US" sz="2400" dirty="0"/>
            <a:t>Actively maintained, supported, and updated</a:t>
          </a:r>
        </a:p>
      </dgm:t>
    </dgm:pt>
    <dgm:pt modelId="{6CA6D4C6-F41F-4158-A519-ABADD94A4132}" type="parTrans" cxnId="{EBC08606-1834-48AE-8CC2-FE9F12D671A7}">
      <dgm:prSet/>
      <dgm:spPr/>
      <dgm:t>
        <a:bodyPr/>
        <a:lstStyle/>
        <a:p>
          <a:endParaRPr lang="en-US"/>
        </a:p>
      </dgm:t>
    </dgm:pt>
    <dgm:pt modelId="{694B9044-C1BC-4384-B17C-4174F9372255}" type="sibTrans" cxnId="{EBC08606-1834-48AE-8CC2-FE9F12D671A7}">
      <dgm:prSet/>
      <dgm:spPr/>
      <dgm:t>
        <a:bodyPr/>
        <a:lstStyle/>
        <a:p>
          <a:endParaRPr lang="en-US"/>
        </a:p>
      </dgm:t>
    </dgm:pt>
    <dgm:pt modelId="{4527D1B3-58CA-43AA-BB5A-E65314E48C52}">
      <dgm:prSet custT="1"/>
      <dgm:spPr/>
      <dgm:t>
        <a:bodyPr/>
        <a:lstStyle/>
        <a:p>
          <a:r>
            <a:rPr lang="en-US" sz="2400" dirty="0"/>
            <a:t>Checker under development</a:t>
          </a:r>
        </a:p>
      </dgm:t>
    </dgm:pt>
    <dgm:pt modelId="{9F09840A-885F-4E28-A76D-144C5C65A224}" type="parTrans" cxnId="{FEB0FA7A-214C-4E07-A105-652D9269CB5A}">
      <dgm:prSet/>
      <dgm:spPr/>
      <dgm:t>
        <a:bodyPr/>
        <a:lstStyle/>
        <a:p>
          <a:endParaRPr lang="en-US"/>
        </a:p>
      </dgm:t>
    </dgm:pt>
    <dgm:pt modelId="{93E16DDE-806E-4253-8943-022E99835CE2}" type="sibTrans" cxnId="{FEB0FA7A-214C-4E07-A105-652D9269CB5A}">
      <dgm:prSet/>
      <dgm:spPr/>
      <dgm:t>
        <a:bodyPr/>
        <a:lstStyle/>
        <a:p>
          <a:endParaRPr lang="en-US"/>
        </a:p>
      </dgm:t>
    </dgm:pt>
    <dgm:pt modelId="{1E063D18-7CD0-4B0B-BC62-862F81FFABDB}">
      <dgm:prSet custT="1"/>
      <dgm:spPr/>
      <dgm:t>
        <a:bodyPr/>
        <a:lstStyle/>
        <a:p>
          <a:r>
            <a:rPr lang="en-US" sz="1400" dirty="0"/>
            <a:t>Decomposition based on physical /chemical properties and measurement characteristics, similar to ACTRIS </a:t>
          </a:r>
        </a:p>
      </dgm:t>
    </dgm:pt>
    <dgm:pt modelId="{F470E272-A5CF-43A7-BAB4-3BAE9B8935D1}" type="parTrans" cxnId="{9D799DD7-E7EE-4BD3-94C2-5B185C73F606}">
      <dgm:prSet/>
      <dgm:spPr/>
      <dgm:t>
        <a:bodyPr/>
        <a:lstStyle/>
        <a:p>
          <a:endParaRPr lang="en-US"/>
        </a:p>
      </dgm:t>
    </dgm:pt>
    <dgm:pt modelId="{A3DCB62F-75B6-45FF-969D-577D417DCA80}" type="sibTrans" cxnId="{9D799DD7-E7EE-4BD3-94C2-5B185C73F606}">
      <dgm:prSet/>
      <dgm:spPr/>
      <dgm:t>
        <a:bodyPr/>
        <a:lstStyle/>
        <a:p>
          <a:endParaRPr lang="en-US"/>
        </a:p>
      </dgm:t>
    </dgm:pt>
    <dgm:pt modelId="{2C1B1101-B7DF-49B7-963E-29A44832CEB4}">
      <dgm:prSet/>
      <dgm:spPr/>
      <dgm:t>
        <a:bodyPr/>
        <a:lstStyle/>
        <a:p>
          <a:r>
            <a:rPr lang="en-US" sz="1700" dirty="0"/>
            <a:t>Approach generally consistent with I-ADOPT</a:t>
          </a:r>
        </a:p>
      </dgm:t>
    </dgm:pt>
    <dgm:pt modelId="{1A93A026-A49F-48FD-B454-98C44DCBF4FE}" type="sibTrans" cxnId="{21182B03-B725-4596-8D3D-9B2030022985}">
      <dgm:prSet/>
      <dgm:spPr/>
      <dgm:t>
        <a:bodyPr/>
        <a:lstStyle/>
        <a:p>
          <a:endParaRPr lang="en-US"/>
        </a:p>
      </dgm:t>
    </dgm:pt>
    <dgm:pt modelId="{A77188C3-3763-4FD6-9A99-FB6637987EC7}" type="parTrans" cxnId="{21182B03-B725-4596-8D3D-9B2030022985}">
      <dgm:prSet/>
      <dgm:spPr/>
      <dgm:t>
        <a:bodyPr/>
        <a:lstStyle/>
        <a:p>
          <a:endParaRPr lang="en-US"/>
        </a:p>
      </dgm:t>
    </dgm:pt>
    <dgm:pt modelId="{74B2A3C7-9399-F745-B631-44FCB336559F}">
      <dgm:prSet custT="1"/>
      <dgm:spPr/>
      <dgm:t>
        <a:bodyPr/>
        <a:lstStyle/>
        <a:p>
          <a:r>
            <a:rPr lang="en-US" sz="2400" dirty="0"/>
            <a:t>Translatable to other variable naming schema, ACTRIS, UMM-Var</a:t>
          </a:r>
        </a:p>
      </dgm:t>
    </dgm:pt>
    <dgm:pt modelId="{20858037-B59C-3B43-8C15-3230776A60F4}" type="parTrans" cxnId="{677BBE2C-C424-5441-9005-AB5E1B091792}">
      <dgm:prSet/>
      <dgm:spPr/>
      <dgm:t>
        <a:bodyPr/>
        <a:lstStyle/>
        <a:p>
          <a:endParaRPr lang="en-US"/>
        </a:p>
      </dgm:t>
    </dgm:pt>
    <dgm:pt modelId="{B0743AA7-A8C9-784B-9631-BA71157D9A8E}" type="sibTrans" cxnId="{677BBE2C-C424-5441-9005-AB5E1B091792}">
      <dgm:prSet/>
      <dgm:spPr/>
      <dgm:t>
        <a:bodyPr/>
        <a:lstStyle/>
        <a:p>
          <a:endParaRPr lang="en-US"/>
        </a:p>
      </dgm:t>
    </dgm:pt>
    <dgm:pt modelId="{46313C5D-C29F-4DA9-A307-FA78EFEFCB92}" type="pres">
      <dgm:prSet presAssocID="{6AAD4B30-165E-4DA3-957A-18C15CB2CB69}" presName="diagram" presStyleCnt="0">
        <dgm:presLayoutVars>
          <dgm:dir/>
          <dgm:resizeHandles val="exact"/>
        </dgm:presLayoutVars>
      </dgm:prSet>
      <dgm:spPr/>
    </dgm:pt>
    <dgm:pt modelId="{8D82DE1A-AADA-46BC-A5EB-5D65B2A3E5C9}" type="pres">
      <dgm:prSet presAssocID="{3D806E26-0B2D-4FDA-8C26-43EF266A0B32}" presName="node" presStyleLbl="node1" presStyleIdx="0" presStyleCnt="6">
        <dgm:presLayoutVars>
          <dgm:bulletEnabled val="1"/>
        </dgm:presLayoutVars>
      </dgm:prSet>
      <dgm:spPr/>
    </dgm:pt>
    <dgm:pt modelId="{8B40BEEF-7D69-4EA9-92D5-1D9517844A7A}" type="pres">
      <dgm:prSet presAssocID="{F5A52ACE-F4B0-4576-8DDC-8337D72384C4}" presName="sibTrans" presStyleCnt="0"/>
      <dgm:spPr/>
    </dgm:pt>
    <dgm:pt modelId="{CA3B7D8E-694B-484E-B5F0-8ADECD92942E}" type="pres">
      <dgm:prSet presAssocID="{918EFE27-350D-453D-909B-CC960F9DF402}" presName="node" presStyleLbl="node1" presStyleIdx="1" presStyleCnt="6">
        <dgm:presLayoutVars>
          <dgm:bulletEnabled val="1"/>
        </dgm:presLayoutVars>
      </dgm:prSet>
      <dgm:spPr/>
    </dgm:pt>
    <dgm:pt modelId="{4CD74CA0-7318-456A-95FE-6352F8DCAB4B}" type="pres">
      <dgm:prSet presAssocID="{89C495A6-F961-4F62-8FAA-3CF413CB50C2}" presName="sibTrans" presStyleCnt="0"/>
      <dgm:spPr/>
    </dgm:pt>
    <dgm:pt modelId="{434DB795-E648-445B-838F-526C56D95587}" type="pres">
      <dgm:prSet presAssocID="{2C1B1101-B7DF-49B7-963E-29A44832CEB4}" presName="node" presStyleLbl="node1" presStyleIdx="2" presStyleCnt="6">
        <dgm:presLayoutVars>
          <dgm:bulletEnabled val="1"/>
        </dgm:presLayoutVars>
      </dgm:prSet>
      <dgm:spPr/>
    </dgm:pt>
    <dgm:pt modelId="{9DDA46E4-170D-477E-AB07-C6A405E79963}" type="pres">
      <dgm:prSet presAssocID="{1A93A026-A49F-48FD-B454-98C44DCBF4FE}" presName="sibTrans" presStyleCnt="0"/>
      <dgm:spPr/>
    </dgm:pt>
    <dgm:pt modelId="{43B31425-85E0-4656-8A33-28544262EE8D}" type="pres">
      <dgm:prSet presAssocID="{618B057F-44D7-47D9-8FC2-207FC64F1C2F}" presName="node" presStyleLbl="node1" presStyleIdx="3" presStyleCnt="6">
        <dgm:presLayoutVars>
          <dgm:bulletEnabled val="1"/>
        </dgm:presLayoutVars>
      </dgm:prSet>
      <dgm:spPr/>
    </dgm:pt>
    <dgm:pt modelId="{4B4F70FC-F18B-4F35-A89F-8E5D90EC2485}" type="pres">
      <dgm:prSet presAssocID="{694B9044-C1BC-4384-B17C-4174F9372255}" presName="sibTrans" presStyleCnt="0"/>
      <dgm:spPr/>
    </dgm:pt>
    <dgm:pt modelId="{83E114BF-6C06-43AE-AF3E-22C0F45B7196}" type="pres">
      <dgm:prSet presAssocID="{4527D1B3-58CA-43AA-BB5A-E65314E48C52}" presName="node" presStyleLbl="node1" presStyleIdx="4" presStyleCnt="6">
        <dgm:presLayoutVars>
          <dgm:bulletEnabled val="1"/>
        </dgm:presLayoutVars>
      </dgm:prSet>
      <dgm:spPr/>
    </dgm:pt>
    <dgm:pt modelId="{0E3CDD1C-AD24-284A-802D-0FD260F9CEE0}" type="pres">
      <dgm:prSet presAssocID="{93E16DDE-806E-4253-8943-022E99835CE2}" presName="sibTrans" presStyleCnt="0"/>
      <dgm:spPr/>
    </dgm:pt>
    <dgm:pt modelId="{33EF0631-1ACF-E947-AC0A-16DDC2D69614}" type="pres">
      <dgm:prSet presAssocID="{74B2A3C7-9399-F745-B631-44FCB336559F}" presName="node" presStyleLbl="node1" presStyleIdx="5" presStyleCnt="6">
        <dgm:presLayoutVars>
          <dgm:bulletEnabled val="1"/>
        </dgm:presLayoutVars>
      </dgm:prSet>
      <dgm:spPr/>
    </dgm:pt>
  </dgm:ptLst>
  <dgm:cxnLst>
    <dgm:cxn modelId="{21182B03-B725-4596-8D3D-9B2030022985}" srcId="{6AAD4B30-165E-4DA3-957A-18C15CB2CB69}" destId="{2C1B1101-B7DF-49B7-963E-29A44832CEB4}" srcOrd="2" destOrd="0" parTransId="{A77188C3-3763-4FD6-9A99-FB6637987EC7}" sibTransId="{1A93A026-A49F-48FD-B454-98C44DCBF4FE}"/>
    <dgm:cxn modelId="{431A7205-3956-0943-8406-0826D37AA6A6}" type="presOf" srcId="{6AAD4B30-165E-4DA3-957A-18C15CB2CB69}" destId="{46313C5D-C29F-4DA9-A307-FA78EFEFCB92}" srcOrd="0" destOrd="0" presId="urn:microsoft.com/office/officeart/2005/8/layout/default"/>
    <dgm:cxn modelId="{EBC08606-1834-48AE-8CC2-FE9F12D671A7}" srcId="{6AAD4B30-165E-4DA3-957A-18C15CB2CB69}" destId="{618B057F-44D7-47D9-8FC2-207FC64F1C2F}" srcOrd="3" destOrd="0" parTransId="{6CA6D4C6-F41F-4158-A519-ABADD94A4132}" sibTransId="{694B9044-C1BC-4384-B17C-4174F9372255}"/>
    <dgm:cxn modelId="{AC466825-126F-494C-A5DD-0FFAD015E62C}" srcId="{6AAD4B30-165E-4DA3-957A-18C15CB2CB69}" destId="{3D806E26-0B2D-4FDA-8C26-43EF266A0B32}" srcOrd="0" destOrd="0" parTransId="{7FADC15E-0A0B-4609-8EBE-78FF713D50F6}" sibTransId="{F5A52ACE-F4B0-4576-8DDC-8337D72384C4}"/>
    <dgm:cxn modelId="{677BBE2C-C424-5441-9005-AB5E1B091792}" srcId="{6AAD4B30-165E-4DA3-957A-18C15CB2CB69}" destId="{74B2A3C7-9399-F745-B631-44FCB336559F}" srcOrd="5" destOrd="0" parTransId="{20858037-B59C-3B43-8C15-3230776A60F4}" sibTransId="{B0743AA7-A8C9-784B-9631-BA71157D9A8E}"/>
    <dgm:cxn modelId="{05C8BD36-16D8-5E4F-A4A3-544DCBD7A61E}" type="presOf" srcId="{918EFE27-350D-453D-909B-CC960F9DF402}" destId="{CA3B7D8E-694B-484E-B5F0-8ADECD92942E}" srcOrd="0" destOrd="0" presId="urn:microsoft.com/office/officeart/2005/8/layout/default"/>
    <dgm:cxn modelId="{50D56D67-E197-FA4B-BE46-94213591E29B}" type="presOf" srcId="{1E063D18-7CD0-4B0B-BC62-862F81FFABDB}" destId="{434DB795-E648-445B-838F-526C56D95587}" srcOrd="0" destOrd="1" presId="urn:microsoft.com/office/officeart/2005/8/layout/default"/>
    <dgm:cxn modelId="{94C15B4C-3176-AE44-BEA9-0A64AB29F7CB}" type="presOf" srcId="{65EC8EAC-0EC7-4EAB-A063-5CFEA44D44A7}" destId="{434DB795-E648-445B-838F-526C56D95587}" srcOrd="0" destOrd="3" presId="urn:microsoft.com/office/officeart/2005/8/layout/default"/>
    <dgm:cxn modelId="{FEB0FA7A-214C-4E07-A105-652D9269CB5A}" srcId="{6AAD4B30-165E-4DA3-957A-18C15CB2CB69}" destId="{4527D1B3-58CA-43AA-BB5A-E65314E48C52}" srcOrd="4" destOrd="0" parTransId="{9F09840A-885F-4E28-A76D-144C5C65A224}" sibTransId="{93E16DDE-806E-4253-8943-022E99835CE2}"/>
    <dgm:cxn modelId="{66880F84-EB5C-43A8-AFBE-225C4C467796}" srcId="{6AAD4B30-165E-4DA3-957A-18C15CB2CB69}" destId="{918EFE27-350D-453D-909B-CC960F9DF402}" srcOrd="1" destOrd="0" parTransId="{931FC415-D122-46E1-BECF-D6A236B2CAA6}" sibTransId="{89C495A6-F961-4F62-8FAA-3CF413CB50C2}"/>
    <dgm:cxn modelId="{A0FFF2A7-0392-874C-9249-23B3F391ADF3}" type="presOf" srcId="{4527D1B3-58CA-43AA-BB5A-E65314E48C52}" destId="{83E114BF-6C06-43AE-AF3E-22C0F45B7196}" srcOrd="0" destOrd="0" presId="urn:microsoft.com/office/officeart/2005/8/layout/default"/>
    <dgm:cxn modelId="{F57344AA-2514-4735-A6E4-F04FCA389480}" srcId="{2C1B1101-B7DF-49B7-963E-29A44832CEB4}" destId="{65EC8EAC-0EC7-4EAB-A063-5CFEA44D44A7}" srcOrd="2" destOrd="0" parTransId="{9E57D500-0EA0-4441-8339-2A50C68E1716}" sibTransId="{7F9C909B-A274-48DA-B89B-974F757166D1}"/>
    <dgm:cxn modelId="{8CB74AD4-BC77-9443-B8EB-6EAB37863015}" type="presOf" srcId="{618B057F-44D7-47D9-8FC2-207FC64F1C2F}" destId="{43B31425-85E0-4656-8A33-28544262EE8D}" srcOrd="0" destOrd="0" presId="urn:microsoft.com/office/officeart/2005/8/layout/default"/>
    <dgm:cxn modelId="{9D799DD7-E7EE-4BD3-94C2-5B185C73F606}" srcId="{2C1B1101-B7DF-49B7-963E-29A44832CEB4}" destId="{1E063D18-7CD0-4B0B-BC62-862F81FFABDB}" srcOrd="0" destOrd="0" parTransId="{F470E272-A5CF-43A7-BAB4-3BAE9B8935D1}" sibTransId="{A3DCB62F-75B6-45FF-969D-577D417DCA80}"/>
    <dgm:cxn modelId="{75CBADE5-6FB7-2342-A5BA-BFAC7FCA8B75}" type="presOf" srcId="{3D806E26-0B2D-4FDA-8C26-43EF266A0B32}" destId="{8D82DE1A-AADA-46BC-A5EB-5D65B2A3E5C9}" srcOrd="0" destOrd="0" presId="urn:microsoft.com/office/officeart/2005/8/layout/default"/>
    <dgm:cxn modelId="{49D4E0E7-FAA1-FE49-B912-9FD2D0411501}" type="presOf" srcId="{2C1B1101-B7DF-49B7-963E-29A44832CEB4}" destId="{434DB795-E648-445B-838F-526C56D95587}" srcOrd="0" destOrd="0" presId="urn:microsoft.com/office/officeart/2005/8/layout/default"/>
    <dgm:cxn modelId="{44622BEA-E5E3-4C46-AEF3-D17C26B4ADE7}" type="presOf" srcId="{140FC618-0922-43F5-98A2-D0B493303701}" destId="{434DB795-E648-445B-838F-526C56D95587}" srcOrd="0" destOrd="2" presId="urn:microsoft.com/office/officeart/2005/8/layout/default"/>
    <dgm:cxn modelId="{BBE5ABF2-DB49-6448-A0AD-9D0E9462EC29}" type="presOf" srcId="{74B2A3C7-9399-F745-B631-44FCB336559F}" destId="{33EF0631-1ACF-E947-AC0A-16DDC2D69614}" srcOrd="0" destOrd="0" presId="urn:microsoft.com/office/officeart/2005/8/layout/default"/>
    <dgm:cxn modelId="{EB73E9F2-4E82-4B9A-8AED-EBD7793DA138}" srcId="{2C1B1101-B7DF-49B7-963E-29A44832CEB4}" destId="{140FC618-0922-43F5-98A2-D0B493303701}" srcOrd="1" destOrd="0" parTransId="{46500A1A-E23F-4F80-BD95-79D28F8EC728}" sibTransId="{A26567E5-2658-4053-854A-5E192C800F96}"/>
    <dgm:cxn modelId="{DEA6F757-E63B-3145-A453-00882B5C28F6}" type="presParOf" srcId="{46313C5D-C29F-4DA9-A307-FA78EFEFCB92}" destId="{8D82DE1A-AADA-46BC-A5EB-5D65B2A3E5C9}" srcOrd="0" destOrd="0" presId="urn:microsoft.com/office/officeart/2005/8/layout/default"/>
    <dgm:cxn modelId="{FA502242-D262-A94E-944F-A61A2BC13D1D}" type="presParOf" srcId="{46313C5D-C29F-4DA9-A307-FA78EFEFCB92}" destId="{8B40BEEF-7D69-4EA9-92D5-1D9517844A7A}" srcOrd="1" destOrd="0" presId="urn:microsoft.com/office/officeart/2005/8/layout/default"/>
    <dgm:cxn modelId="{64036125-B072-E347-8B52-0A34625456FD}" type="presParOf" srcId="{46313C5D-C29F-4DA9-A307-FA78EFEFCB92}" destId="{CA3B7D8E-694B-484E-B5F0-8ADECD92942E}" srcOrd="2" destOrd="0" presId="urn:microsoft.com/office/officeart/2005/8/layout/default"/>
    <dgm:cxn modelId="{BD59D57C-D5F9-9845-9838-951708D8B2A2}" type="presParOf" srcId="{46313C5D-C29F-4DA9-A307-FA78EFEFCB92}" destId="{4CD74CA0-7318-456A-95FE-6352F8DCAB4B}" srcOrd="3" destOrd="0" presId="urn:microsoft.com/office/officeart/2005/8/layout/default"/>
    <dgm:cxn modelId="{0038F277-F908-E34B-A1C8-4B4F0F51BBAF}" type="presParOf" srcId="{46313C5D-C29F-4DA9-A307-FA78EFEFCB92}" destId="{434DB795-E648-445B-838F-526C56D95587}" srcOrd="4" destOrd="0" presId="urn:microsoft.com/office/officeart/2005/8/layout/default"/>
    <dgm:cxn modelId="{1CEE62B4-C2F4-5243-8D3B-8ACEDA8668D4}" type="presParOf" srcId="{46313C5D-C29F-4DA9-A307-FA78EFEFCB92}" destId="{9DDA46E4-170D-477E-AB07-C6A405E79963}" srcOrd="5" destOrd="0" presId="urn:microsoft.com/office/officeart/2005/8/layout/default"/>
    <dgm:cxn modelId="{9356F01F-4E89-9549-B5F4-83C536335544}" type="presParOf" srcId="{46313C5D-C29F-4DA9-A307-FA78EFEFCB92}" destId="{43B31425-85E0-4656-8A33-28544262EE8D}" srcOrd="6" destOrd="0" presId="urn:microsoft.com/office/officeart/2005/8/layout/default"/>
    <dgm:cxn modelId="{254B5E41-41FE-B647-B4B8-CBD14005FC7F}" type="presParOf" srcId="{46313C5D-C29F-4DA9-A307-FA78EFEFCB92}" destId="{4B4F70FC-F18B-4F35-A89F-8E5D90EC2485}" srcOrd="7" destOrd="0" presId="urn:microsoft.com/office/officeart/2005/8/layout/default"/>
    <dgm:cxn modelId="{20BA2EB6-0388-0947-8086-CA2572DBAA32}" type="presParOf" srcId="{46313C5D-C29F-4DA9-A307-FA78EFEFCB92}" destId="{83E114BF-6C06-43AE-AF3E-22C0F45B7196}" srcOrd="8" destOrd="0" presId="urn:microsoft.com/office/officeart/2005/8/layout/default"/>
    <dgm:cxn modelId="{F77627C7-6173-284A-B01F-6C1551525538}" type="presParOf" srcId="{46313C5D-C29F-4DA9-A307-FA78EFEFCB92}" destId="{0E3CDD1C-AD24-284A-802D-0FD260F9CEE0}" srcOrd="9" destOrd="0" presId="urn:microsoft.com/office/officeart/2005/8/layout/default"/>
    <dgm:cxn modelId="{70D457E6-259C-CB40-8DD2-84A3E35C5FE9}" type="presParOf" srcId="{46313C5D-C29F-4DA9-A307-FA78EFEFCB92}" destId="{33EF0631-1ACF-E947-AC0A-16DDC2D6961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3BC73F-057D-40D8-87CA-ABCC214F8D13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30653CA-467B-4489-8A9E-8768BB55C275}">
      <dgm:prSet custT="1"/>
      <dgm:spPr/>
      <dgm:t>
        <a:bodyPr anchor="ctr"/>
        <a:lstStyle/>
        <a:p>
          <a:r>
            <a:rPr lang="en-US" sz="1800" dirty="0"/>
            <a:t>Atmospheric composition and chemistry focused may not be as user friendly outside of subject area</a:t>
          </a:r>
        </a:p>
      </dgm:t>
    </dgm:pt>
    <dgm:pt modelId="{1A89EEBB-D5E4-4F61-9431-644813052D54}" type="parTrans" cxnId="{0992229D-579E-4585-9547-82E138309BFA}">
      <dgm:prSet/>
      <dgm:spPr/>
      <dgm:t>
        <a:bodyPr/>
        <a:lstStyle/>
        <a:p>
          <a:endParaRPr lang="en-US"/>
        </a:p>
      </dgm:t>
    </dgm:pt>
    <dgm:pt modelId="{227A72F5-716F-4E9A-BC41-D21CBE70589A}" type="sibTrans" cxnId="{0992229D-579E-4585-9547-82E138309BFA}">
      <dgm:prSet/>
      <dgm:spPr/>
      <dgm:t>
        <a:bodyPr/>
        <a:lstStyle/>
        <a:p>
          <a:endParaRPr lang="en-US"/>
        </a:p>
      </dgm:t>
    </dgm:pt>
    <dgm:pt modelId="{8DBFE3D0-63A9-4C79-8F9A-33C7112173C6}">
      <dgm:prSet custT="1"/>
      <dgm:spPr/>
      <dgm:t>
        <a:bodyPr/>
        <a:lstStyle/>
        <a:p>
          <a:r>
            <a:rPr lang="en-US" sz="1800" dirty="0"/>
            <a:t>Governance of controlled vocabulary document is not a formal process</a:t>
          </a:r>
        </a:p>
      </dgm:t>
    </dgm:pt>
    <dgm:pt modelId="{8DDE6D64-F3ED-4745-8566-B36CA1085C0B}" type="parTrans" cxnId="{45C17704-FB0E-4716-B118-5A6019F5A3C8}">
      <dgm:prSet/>
      <dgm:spPr/>
      <dgm:t>
        <a:bodyPr/>
        <a:lstStyle/>
        <a:p>
          <a:endParaRPr lang="en-US"/>
        </a:p>
      </dgm:t>
    </dgm:pt>
    <dgm:pt modelId="{35BD5B4F-79BA-44B9-9BE4-05AED67FEA9F}" type="sibTrans" cxnId="{45C17704-FB0E-4716-B118-5A6019F5A3C8}">
      <dgm:prSet/>
      <dgm:spPr/>
      <dgm:t>
        <a:bodyPr/>
        <a:lstStyle/>
        <a:p>
          <a:endParaRPr lang="en-US"/>
        </a:p>
      </dgm:t>
    </dgm:pt>
    <dgm:pt modelId="{5BC5A38D-7555-4CA9-BD24-005B1826B650}">
      <dgm:prSet custT="1"/>
      <dgm:spPr/>
      <dgm:t>
        <a:bodyPr/>
        <a:lstStyle/>
        <a:p>
          <a:r>
            <a:rPr lang="en-US" sz="1800" dirty="0"/>
            <a:t>Living document provides flexibility for updates without a formal review process and important for PIs to have input </a:t>
          </a:r>
        </a:p>
      </dgm:t>
    </dgm:pt>
    <dgm:pt modelId="{052B5C60-94E5-4604-9104-F9FDBD4B80CA}" type="parTrans" cxnId="{9A568816-4D2F-4E0D-A642-23CBDBDB33D5}">
      <dgm:prSet/>
      <dgm:spPr/>
      <dgm:t>
        <a:bodyPr/>
        <a:lstStyle/>
        <a:p>
          <a:endParaRPr lang="en-US"/>
        </a:p>
      </dgm:t>
    </dgm:pt>
    <dgm:pt modelId="{300DF178-5E40-4C68-A50E-246B82312276}" type="sibTrans" cxnId="{9A568816-4D2F-4E0D-A642-23CBDBDB33D5}">
      <dgm:prSet/>
      <dgm:spPr/>
      <dgm:t>
        <a:bodyPr/>
        <a:lstStyle/>
        <a:p>
          <a:endParaRPr lang="en-US"/>
        </a:p>
      </dgm:t>
    </dgm:pt>
    <dgm:pt modelId="{7A310763-68CB-411C-B3D5-409524CD8585}">
      <dgm:prSet/>
      <dgm:spPr/>
      <dgm:t>
        <a:bodyPr anchor="t"/>
        <a:lstStyle/>
        <a:p>
          <a:r>
            <a:rPr lang="en-US" dirty="0"/>
            <a:t>Ad hoc variable name specification, i.e., different structure across categories</a:t>
          </a:r>
        </a:p>
      </dgm:t>
    </dgm:pt>
    <dgm:pt modelId="{B8B21D47-7D8A-427B-8EFF-1F7AFBC84400}" type="parTrans" cxnId="{7983162B-9E0D-4328-BC71-5FE362A1502E}">
      <dgm:prSet/>
      <dgm:spPr/>
      <dgm:t>
        <a:bodyPr/>
        <a:lstStyle/>
        <a:p>
          <a:endParaRPr lang="en-US"/>
        </a:p>
      </dgm:t>
    </dgm:pt>
    <dgm:pt modelId="{714AEFFA-1295-43A7-ABDE-2995437A3F6D}" type="sibTrans" cxnId="{7983162B-9E0D-4328-BC71-5FE362A1502E}">
      <dgm:prSet/>
      <dgm:spPr/>
      <dgm:t>
        <a:bodyPr/>
        <a:lstStyle/>
        <a:p>
          <a:endParaRPr lang="en-US"/>
        </a:p>
      </dgm:t>
    </dgm:pt>
    <dgm:pt modelId="{2650EAC8-45B3-419E-8195-4698D167E0DB}">
      <dgm:prSet custT="1"/>
      <dgm:spPr/>
      <dgm:t>
        <a:bodyPr/>
        <a:lstStyle/>
        <a:p>
          <a:r>
            <a:rPr lang="en-US" sz="1800" dirty="0"/>
            <a:t>ACVSN designed for discovery and usability, which needs to be accurate and to be tailored to specific measurement</a:t>
          </a:r>
        </a:p>
      </dgm:t>
    </dgm:pt>
    <dgm:pt modelId="{685068E3-7602-4FF8-AA29-21F16B84BCBD}" type="parTrans" cxnId="{881474C5-B547-4DE8-93CC-DAB257147A77}">
      <dgm:prSet/>
      <dgm:spPr/>
      <dgm:t>
        <a:bodyPr/>
        <a:lstStyle/>
        <a:p>
          <a:endParaRPr lang="en-US"/>
        </a:p>
      </dgm:t>
    </dgm:pt>
    <dgm:pt modelId="{90A47AE9-3C90-4FFA-B854-C37C40CAFF40}" type="sibTrans" cxnId="{881474C5-B547-4DE8-93CC-DAB257147A77}">
      <dgm:prSet/>
      <dgm:spPr/>
      <dgm:t>
        <a:bodyPr/>
        <a:lstStyle/>
        <a:p>
          <a:endParaRPr lang="en-US"/>
        </a:p>
      </dgm:t>
    </dgm:pt>
    <dgm:pt modelId="{7EA4D584-4B22-41B1-BBB4-9C7A797D2C1D}">
      <dgm:prSet/>
      <dgm:spPr/>
      <dgm:t>
        <a:bodyPr/>
        <a:lstStyle/>
        <a:p>
          <a:r>
            <a:rPr lang="en-US" dirty="0"/>
            <a:t>Category dependent construction of </a:t>
          </a:r>
          <a:r>
            <a:rPr lang="en-US" dirty="0" err="1"/>
            <a:t>CoreNames</a:t>
          </a:r>
          <a:r>
            <a:rPr lang="en-US" dirty="0"/>
            <a:t>, i.e., some have object + quantity and others do not</a:t>
          </a:r>
        </a:p>
      </dgm:t>
    </dgm:pt>
    <dgm:pt modelId="{ED812E7C-68A9-47EC-97E6-FC9871CF1EDD}" type="parTrans" cxnId="{621EFA61-1C46-4E35-B7A3-D1978B104806}">
      <dgm:prSet/>
      <dgm:spPr/>
      <dgm:t>
        <a:bodyPr/>
        <a:lstStyle/>
        <a:p>
          <a:endParaRPr lang="en-US"/>
        </a:p>
      </dgm:t>
    </dgm:pt>
    <dgm:pt modelId="{9952FA60-9E39-4534-A240-8963CFEC5D02}" type="sibTrans" cxnId="{621EFA61-1C46-4E35-B7A3-D1978B104806}">
      <dgm:prSet/>
      <dgm:spPr/>
      <dgm:t>
        <a:bodyPr/>
        <a:lstStyle/>
        <a:p>
          <a:endParaRPr lang="en-US"/>
        </a:p>
      </dgm:t>
    </dgm:pt>
    <dgm:pt modelId="{AACB3E1D-032B-3C4A-9133-58931E09DEE9}">
      <dgm:prSet custT="1"/>
      <dgm:spPr/>
      <dgm:t>
        <a:bodyPr/>
        <a:lstStyle/>
        <a:p>
          <a:r>
            <a:rPr lang="en-US" sz="1800" dirty="0"/>
            <a:t>Structure and approach could be applied to other fields of study</a:t>
          </a:r>
        </a:p>
      </dgm:t>
    </dgm:pt>
    <dgm:pt modelId="{6EB4DBB8-7242-F841-A5C8-C70FAAAFFD54}" type="parTrans" cxnId="{F856EB79-FDB6-C445-9E30-57717E81F146}">
      <dgm:prSet/>
      <dgm:spPr/>
      <dgm:t>
        <a:bodyPr/>
        <a:lstStyle/>
        <a:p>
          <a:endParaRPr lang="en-US"/>
        </a:p>
      </dgm:t>
    </dgm:pt>
    <dgm:pt modelId="{B145940B-8969-3546-9A19-994BC5EF9010}" type="sibTrans" cxnId="{F856EB79-FDB6-C445-9E30-57717E81F146}">
      <dgm:prSet/>
      <dgm:spPr/>
      <dgm:t>
        <a:bodyPr/>
        <a:lstStyle/>
        <a:p>
          <a:endParaRPr lang="en-US"/>
        </a:p>
      </dgm:t>
    </dgm:pt>
    <dgm:pt modelId="{755AA234-39B7-954D-B33B-C32E19E21A9F}">
      <dgm:prSet custT="1"/>
      <dgm:spPr/>
      <dgm:t>
        <a:bodyPr/>
        <a:lstStyle/>
        <a:p>
          <a:r>
            <a:rPr lang="en-US" sz="1800" dirty="0"/>
            <a:t>Nature of the measurements, ACTRIS has similar issue they’re currently addressing </a:t>
          </a:r>
        </a:p>
      </dgm:t>
    </dgm:pt>
    <dgm:pt modelId="{FDD26372-FD9F-0540-B3CC-84991C17E289}" type="parTrans" cxnId="{01B11E10-9B25-1841-98FA-087AD027FD70}">
      <dgm:prSet/>
      <dgm:spPr/>
      <dgm:t>
        <a:bodyPr/>
        <a:lstStyle/>
        <a:p>
          <a:endParaRPr lang="en-US"/>
        </a:p>
      </dgm:t>
    </dgm:pt>
    <dgm:pt modelId="{F6BC0B50-9AE8-C64A-B6EA-0D2550AFDC70}" type="sibTrans" cxnId="{01B11E10-9B25-1841-98FA-087AD027FD70}">
      <dgm:prSet/>
      <dgm:spPr/>
      <dgm:t>
        <a:bodyPr/>
        <a:lstStyle/>
        <a:p>
          <a:endParaRPr lang="en-US"/>
        </a:p>
      </dgm:t>
    </dgm:pt>
    <dgm:pt modelId="{1764A99E-5F2D-E749-BECC-4881428C67DF}" type="pres">
      <dgm:prSet presAssocID="{A53BC73F-057D-40D8-87CA-ABCC214F8D13}" presName="Name0" presStyleCnt="0">
        <dgm:presLayoutVars>
          <dgm:dir/>
          <dgm:animLvl val="lvl"/>
          <dgm:resizeHandles val="exact"/>
        </dgm:presLayoutVars>
      </dgm:prSet>
      <dgm:spPr/>
    </dgm:pt>
    <dgm:pt modelId="{A040BB34-FCEA-9645-8C20-85AC18F80258}" type="pres">
      <dgm:prSet presAssocID="{130653CA-467B-4489-8A9E-8768BB55C275}" presName="linNode" presStyleCnt="0"/>
      <dgm:spPr/>
    </dgm:pt>
    <dgm:pt modelId="{503F8436-76F6-A84F-A7B9-2DFE7C4A1995}" type="pres">
      <dgm:prSet presAssocID="{130653CA-467B-4489-8A9E-8768BB55C275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72E8AEEB-BFC8-1244-9CD9-0C95311B8987}" type="pres">
      <dgm:prSet presAssocID="{130653CA-467B-4489-8A9E-8768BB55C275}" presName="descendantText" presStyleLbl="alignAccFollowNode1" presStyleIdx="0" presStyleCnt="4">
        <dgm:presLayoutVars>
          <dgm:bulletEnabled val="1"/>
        </dgm:presLayoutVars>
      </dgm:prSet>
      <dgm:spPr/>
    </dgm:pt>
    <dgm:pt modelId="{8BCC1E3B-65C9-244C-9F8A-2FEDAF61A5F0}" type="pres">
      <dgm:prSet presAssocID="{227A72F5-716F-4E9A-BC41-D21CBE70589A}" presName="sp" presStyleCnt="0"/>
      <dgm:spPr/>
    </dgm:pt>
    <dgm:pt modelId="{2996605E-AA74-4E47-B514-5DB166E57FD5}" type="pres">
      <dgm:prSet presAssocID="{8DBFE3D0-63A9-4C79-8F9A-33C7112173C6}" presName="linNode" presStyleCnt="0"/>
      <dgm:spPr/>
    </dgm:pt>
    <dgm:pt modelId="{17953325-8487-C040-AB68-34A9D09CA02C}" type="pres">
      <dgm:prSet presAssocID="{8DBFE3D0-63A9-4C79-8F9A-33C7112173C6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F2AEE76-D72D-9541-AB8C-E3353CFA7DAD}" type="pres">
      <dgm:prSet presAssocID="{8DBFE3D0-63A9-4C79-8F9A-33C7112173C6}" presName="descendantText" presStyleLbl="alignAccFollowNode1" presStyleIdx="1" presStyleCnt="4">
        <dgm:presLayoutVars>
          <dgm:bulletEnabled val="1"/>
        </dgm:presLayoutVars>
      </dgm:prSet>
      <dgm:spPr/>
    </dgm:pt>
    <dgm:pt modelId="{03BBA8AF-B8DB-1E4F-A9BF-716283EC9A07}" type="pres">
      <dgm:prSet presAssocID="{35BD5B4F-79BA-44B9-9BE4-05AED67FEA9F}" presName="sp" presStyleCnt="0"/>
      <dgm:spPr/>
    </dgm:pt>
    <dgm:pt modelId="{7005E072-F72B-4D47-9563-B9AED7528803}" type="pres">
      <dgm:prSet presAssocID="{7A310763-68CB-411C-B3D5-409524CD8585}" presName="linNode" presStyleCnt="0"/>
      <dgm:spPr/>
    </dgm:pt>
    <dgm:pt modelId="{3947A02F-9C1C-FD41-9B94-02BE2FE22A9B}" type="pres">
      <dgm:prSet presAssocID="{7A310763-68CB-411C-B3D5-409524CD8585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4B0537D9-2E80-0F42-93EF-935CD3458B5A}" type="pres">
      <dgm:prSet presAssocID="{7A310763-68CB-411C-B3D5-409524CD8585}" presName="descendantText" presStyleLbl="alignAccFollowNode1" presStyleIdx="2" presStyleCnt="4">
        <dgm:presLayoutVars>
          <dgm:bulletEnabled val="1"/>
        </dgm:presLayoutVars>
      </dgm:prSet>
      <dgm:spPr/>
    </dgm:pt>
    <dgm:pt modelId="{91822843-0315-4344-BAA8-06E1D07FC750}" type="pres">
      <dgm:prSet presAssocID="{714AEFFA-1295-43A7-ABDE-2995437A3F6D}" presName="sp" presStyleCnt="0"/>
      <dgm:spPr/>
    </dgm:pt>
    <dgm:pt modelId="{ABFD6ED8-3698-C942-B920-9C4E6E9C3E63}" type="pres">
      <dgm:prSet presAssocID="{7EA4D584-4B22-41B1-BBB4-9C7A797D2C1D}" presName="linNode" presStyleCnt="0"/>
      <dgm:spPr/>
    </dgm:pt>
    <dgm:pt modelId="{2376E218-6775-2E4A-A83C-E54714380D9B}" type="pres">
      <dgm:prSet presAssocID="{7EA4D584-4B22-41B1-BBB4-9C7A797D2C1D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60CB0ADD-AA5A-8F45-83EA-484D63636DA8}" type="pres">
      <dgm:prSet presAssocID="{7EA4D584-4B22-41B1-BBB4-9C7A797D2C1D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45C17704-FB0E-4716-B118-5A6019F5A3C8}" srcId="{A53BC73F-057D-40D8-87CA-ABCC214F8D13}" destId="{8DBFE3D0-63A9-4C79-8F9A-33C7112173C6}" srcOrd="1" destOrd="0" parTransId="{8DDE6D64-F3ED-4745-8566-B36CA1085C0B}" sibTransId="{35BD5B4F-79BA-44B9-9BE4-05AED67FEA9F}"/>
    <dgm:cxn modelId="{7B50FE0D-7B8E-9846-8F5F-FB570BE7F1A5}" type="presOf" srcId="{A53BC73F-057D-40D8-87CA-ABCC214F8D13}" destId="{1764A99E-5F2D-E749-BECC-4881428C67DF}" srcOrd="0" destOrd="0" presId="urn:microsoft.com/office/officeart/2005/8/layout/vList5"/>
    <dgm:cxn modelId="{01B11E10-9B25-1841-98FA-087AD027FD70}" srcId="{7EA4D584-4B22-41B1-BBB4-9C7A797D2C1D}" destId="{755AA234-39B7-954D-B33B-C32E19E21A9F}" srcOrd="0" destOrd="0" parTransId="{FDD26372-FD9F-0540-B3CC-84991C17E289}" sibTransId="{F6BC0B50-9AE8-C64A-B6EA-0D2550AFDC70}"/>
    <dgm:cxn modelId="{9A568816-4D2F-4E0D-A642-23CBDBDB33D5}" srcId="{8DBFE3D0-63A9-4C79-8F9A-33C7112173C6}" destId="{5BC5A38D-7555-4CA9-BD24-005B1826B650}" srcOrd="0" destOrd="0" parTransId="{052B5C60-94E5-4604-9104-F9FDBD4B80CA}" sibTransId="{300DF178-5E40-4C68-A50E-246B82312276}"/>
    <dgm:cxn modelId="{7983162B-9E0D-4328-BC71-5FE362A1502E}" srcId="{A53BC73F-057D-40D8-87CA-ABCC214F8D13}" destId="{7A310763-68CB-411C-B3D5-409524CD8585}" srcOrd="2" destOrd="0" parTransId="{B8B21D47-7D8A-427B-8EFF-1F7AFBC84400}" sibTransId="{714AEFFA-1295-43A7-ABDE-2995437A3F6D}"/>
    <dgm:cxn modelId="{6C2B032E-2E0B-B94C-BB0F-3CAA2A2FA571}" type="presOf" srcId="{7EA4D584-4B22-41B1-BBB4-9C7A797D2C1D}" destId="{2376E218-6775-2E4A-A83C-E54714380D9B}" srcOrd="0" destOrd="0" presId="urn:microsoft.com/office/officeart/2005/8/layout/vList5"/>
    <dgm:cxn modelId="{86A7A138-DC8A-744F-AA38-B5475779896E}" type="presOf" srcId="{2650EAC8-45B3-419E-8195-4698D167E0DB}" destId="{4B0537D9-2E80-0F42-93EF-935CD3458B5A}" srcOrd="0" destOrd="0" presId="urn:microsoft.com/office/officeart/2005/8/layout/vList5"/>
    <dgm:cxn modelId="{B7161A61-ADDB-164F-9370-77F16E5BD73F}" type="presOf" srcId="{130653CA-467B-4489-8A9E-8768BB55C275}" destId="{503F8436-76F6-A84F-A7B9-2DFE7C4A1995}" srcOrd="0" destOrd="0" presId="urn:microsoft.com/office/officeart/2005/8/layout/vList5"/>
    <dgm:cxn modelId="{621EFA61-1C46-4E35-B7A3-D1978B104806}" srcId="{A53BC73F-057D-40D8-87CA-ABCC214F8D13}" destId="{7EA4D584-4B22-41B1-BBB4-9C7A797D2C1D}" srcOrd="3" destOrd="0" parTransId="{ED812E7C-68A9-47EC-97E6-FC9871CF1EDD}" sibTransId="{9952FA60-9E39-4534-A240-8963CFEC5D02}"/>
    <dgm:cxn modelId="{A7AA6469-96A9-BB41-B6F0-63DF9C89E50B}" type="presOf" srcId="{AACB3E1D-032B-3C4A-9133-58931E09DEE9}" destId="{72E8AEEB-BFC8-1244-9CD9-0C95311B8987}" srcOrd="0" destOrd="0" presId="urn:microsoft.com/office/officeart/2005/8/layout/vList5"/>
    <dgm:cxn modelId="{23028C70-A47E-BE45-B85C-8556DABCC504}" type="presOf" srcId="{8DBFE3D0-63A9-4C79-8F9A-33C7112173C6}" destId="{17953325-8487-C040-AB68-34A9D09CA02C}" srcOrd="0" destOrd="0" presId="urn:microsoft.com/office/officeart/2005/8/layout/vList5"/>
    <dgm:cxn modelId="{F856EB79-FDB6-C445-9E30-57717E81F146}" srcId="{130653CA-467B-4489-8A9E-8768BB55C275}" destId="{AACB3E1D-032B-3C4A-9133-58931E09DEE9}" srcOrd="0" destOrd="0" parTransId="{6EB4DBB8-7242-F841-A5C8-C70FAAAFFD54}" sibTransId="{B145940B-8969-3546-9A19-994BC5EF9010}"/>
    <dgm:cxn modelId="{6C003E8D-DA0E-4049-9E91-DF1509490F28}" type="presOf" srcId="{5BC5A38D-7555-4CA9-BD24-005B1826B650}" destId="{DF2AEE76-D72D-9541-AB8C-E3353CFA7DAD}" srcOrd="0" destOrd="0" presId="urn:microsoft.com/office/officeart/2005/8/layout/vList5"/>
    <dgm:cxn modelId="{9C27DA97-9434-664A-87A4-249C43544F55}" type="presOf" srcId="{755AA234-39B7-954D-B33B-C32E19E21A9F}" destId="{60CB0ADD-AA5A-8F45-83EA-484D63636DA8}" srcOrd="0" destOrd="0" presId="urn:microsoft.com/office/officeart/2005/8/layout/vList5"/>
    <dgm:cxn modelId="{0992229D-579E-4585-9547-82E138309BFA}" srcId="{A53BC73F-057D-40D8-87CA-ABCC214F8D13}" destId="{130653CA-467B-4489-8A9E-8768BB55C275}" srcOrd="0" destOrd="0" parTransId="{1A89EEBB-D5E4-4F61-9431-644813052D54}" sibTransId="{227A72F5-716F-4E9A-BC41-D21CBE70589A}"/>
    <dgm:cxn modelId="{881474C5-B547-4DE8-93CC-DAB257147A77}" srcId="{7A310763-68CB-411C-B3D5-409524CD8585}" destId="{2650EAC8-45B3-419E-8195-4698D167E0DB}" srcOrd="0" destOrd="0" parTransId="{685068E3-7602-4FF8-AA29-21F16B84BCBD}" sibTransId="{90A47AE9-3C90-4FFA-B854-C37C40CAFF40}"/>
    <dgm:cxn modelId="{F8ABCDCD-D8DC-9141-9D77-B6207D07CE3F}" type="presOf" srcId="{7A310763-68CB-411C-B3D5-409524CD8585}" destId="{3947A02F-9C1C-FD41-9B94-02BE2FE22A9B}" srcOrd="0" destOrd="0" presId="urn:microsoft.com/office/officeart/2005/8/layout/vList5"/>
    <dgm:cxn modelId="{BD1D6BF9-A05F-794F-8A53-64927D411248}" type="presParOf" srcId="{1764A99E-5F2D-E749-BECC-4881428C67DF}" destId="{A040BB34-FCEA-9645-8C20-85AC18F80258}" srcOrd="0" destOrd="0" presId="urn:microsoft.com/office/officeart/2005/8/layout/vList5"/>
    <dgm:cxn modelId="{927854CA-6249-A446-A57F-40BE3A0E8898}" type="presParOf" srcId="{A040BB34-FCEA-9645-8C20-85AC18F80258}" destId="{503F8436-76F6-A84F-A7B9-2DFE7C4A1995}" srcOrd="0" destOrd="0" presId="urn:microsoft.com/office/officeart/2005/8/layout/vList5"/>
    <dgm:cxn modelId="{6D88677F-0939-3949-B5FE-19DB9CD415FA}" type="presParOf" srcId="{A040BB34-FCEA-9645-8C20-85AC18F80258}" destId="{72E8AEEB-BFC8-1244-9CD9-0C95311B8987}" srcOrd="1" destOrd="0" presId="urn:microsoft.com/office/officeart/2005/8/layout/vList5"/>
    <dgm:cxn modelId="{3DE70A67-7330-EE41-9073-0605D4D9B620}" type="presParOf" srcId="{1764A99E-5F2D-E749-BECC-4881428C67DF}" destId="{8BCC1E3B-65C9-244C-9F8A-2FEDAF61A5F0}" srcOrd="1" destOrd="0" presId="urn:microsoft.com/office/officeart/2005/8/layout/vList5"/>
    <dgm:cxn modelId="{976F8EAF-7A24-264A-BD7A-20C6D4BB5EC0}" type="presParOf" srcId="{1764A99E-5F2D-E749-BECC-4881428C67DF}" destId="{2996605E-AA74-4E47-B514-5DB166E57FD5}" srcOrd="2" destOrd="0" presId="urn:microsoft.com/office/officeart/2005/8/layout/vList5"/>
    <dgm:cxn modelId="{25DA0A4F-5838-8A40-BF78-9486CC2FB5B7}" type="presParOf" srcId="{2996605E-AA74-4E47-B514-5DB166E57FD5}" destId="{17953325-8487-C040-AB68-34A9D09CA02C}" srcOrd="0" destOrd="0" presId="urn:microsoft.com/office/officeart/2005/8/layout/vList5"/>
    <dgm:cxn modelId="{14C6417F-0FFC-CC4D-8CEA-A69382E0FED8}" type="presParOf" srcId="{2996605E-AA74-4E47-B514-5DB166E57FD5}" destId="{DF2AEE76-D72D-9541-AB8C-E3353CFA7DAD}" srcOrd="1" destOrd="0" presId="urn:microsoft.com/office/officeart/2005/8/layout/vList5"/>
    <dgm:cxn modelId="{4A2DE8CE-7A4D-3749-85AF-FC5091F9E68E}" type="presParOf" srcId="{1764A99E-5F2D-E749-BECC-4881428C67DF}" destId="{03BBA8AF-B8DB-1E4F-A9BF-716283EC9A07}" srcOrd="3" destOrd="0" presId="urn:microsoft.com/office/officeart/2005/8/layout/vList5"/>
    <dgm:cxn modelId="{C4B49BE5-1510-CE4E-BDA8-6246F7145E9D}" type="presParOf" srcId="{1764A99E-5F2D-E749-BECC-4881428C67DF}" destId="{7005E072-F72B-4D47-9563-B9AED7528803}" srcOrd="4" destOrd="0" presId="urn:microsoft.com/office/officeart/2005/8/layout/vList5"/>
    <dgm:cxn modelId="{AEC558A2-9B0B-1C42-AD3B-459E94CF2434}" type="presParOf" srcId="{7005E072-F72B-4D47-9563-B9AED7528803}" destId="{3947A02F-9C1C-FD41-9B94-02BE2FE22A9B}" srcOrd="0" destOrd="0" presId="urn:microsoft.com/office/officeart/2005/8/layout/vList5"/>
    <dgm:cxn modelId="{B1B5CF0F-479C-8C44-BF11-D607C55AD573}" type="presParOf" srcId="{7005E072-F72B-4D47-9563-B9AED7528803}" destId="{4B0537D9-2E80-0F42-93EF-935CD3458B5A}" srcOrd="1" destOrd="0" presId="urn:microsoft.com/office/officeart/2005/8/layout/vList5"/>
    <dgm:cxn modelId="{3345D8C6-5E44-7649-B15D-4A6F7294946C}" type="presParOf" srcId="{1764A99E-5F2D-E749-BECC-4881428C67DF}" destId="{91822843-0315-4344-BAA8-06E1D07FC750}" srcOrd="5" destOrd="0" presId="urn:microsoft.com/office/officeart/2005/8/layout/vList5"/>
    <dgm:cxn modelId="{FA8F0488-E3B9-4A41-BB3C-9720D3394900}" type="presParOf" srcId="{1764A99E-5F2D-E749-BECC-4881428C67DF}" destId="{ABFD6ED8-3698-C942-B920-9C4E6E9C3E63}" srcOrd="6" destOrd="0" presId="urn:microsoft.com/office/officeart/2005/8/layout/vList5"/>
    <dgm:cxn modelId="{5379BB37-913A-524A-BE68-1A90187DB046}" type="presParOf" srcId="{ABFD6ED8-3698-C942-B920-9C4E6E9C3E63}" destId="{2376E218-6775-2E4A-A83C-E54714380D9B}" srcOrd="0" destOrd="0" presId="urn:microsoft.com/office/officeart/2005/8/layout/vList5"/>
    <dgm:cxn modelId="{8D294056-B905-484C-AD7B-4A3E9595BFA4}" type="presParOf" srcId="{ABFD6ED8-3698-C942-B920-9C4E6E9C3E63}" destId="{60CB0ADD-AA5A-8F45-83EA-484D63636DA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2DE1A-AADA-46BC-A5EB-5D65B2A3E5C9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Synergistically developed by instrument scientists, modelers, and data scientists to enhance discoverability, interoperability, and </a:t>
          </a:r>
          <a:r>
            <a:rPr lang="en-US" sz="2000" u="none" kern="1200" dirty="0"/>
            <a:t>usability</a:t>
          </a:r>
        </a:p>
      </dsp:txBody>
      <dsp:txXfrm>
        <a:off x="0" y="39687"/>
        <a:ext cx="3286125" cy="1971675"/>
      </dsp:txXfrm>
    </dsp:sp>
    <dsp:sp modelId="{CA3B7D8E-694B-484E-B5F0-8ADECD92942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Successful implementation in NASA atmospheric composition field campaigns</a:t>
          </a:r>
        </a:p>
      </dsp:txBody>
      <dsp:txXfrm>
        <a:off x="3614737" y="39687"/>
        <a:ext cx="3286125" cy="1971675"/>
      </dsp:txXfrm>
    </dsp:sp>
    <dsp:sp modelId="{434DB795-E648-445B-838F-526C56D95587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Approach generally consistent with I-ADOPT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Decomposition based on physical /chemical properties and measurement characteristics, similar to ACTRIS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Controlled literature-friendly vocabulary with description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Predictable structure</a:t>
          </a:r>
        </a:p>
      </dsp:txBody>
      <dsp:txXfrm>
        <a:off x="7229475" y="39687"/>
        <a:ext cx="3286125" cy="1971675"/>
      </dsp:txXfrm>
    </dsp:sp>
    <dsp:sp modelId="{43B31425-85E0-4656-8A33-28544262EE8D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Actively maintained, supported, and updated</a:t>
          </a:r>
        </a:p>
      </dsp:txBody>
      <dsp:txXfrm>
        <a:off x="0" y="2339975"/>
        <a:ext cx="3286125" cy="1971675"/>
      </dsp:txXfrm>
    </dsp:sp>
    <dsp:sp modelId="{83E114BF-6C06-43AE-AF3E-22C0F45B7196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Checker under development</a:t>
          </a:r>
        </a:p>
      </dsp:txBody>
      <dsp:txXfrm>
        <a:off x="3614737" y="2339975"/>
        <a:ext cx="3286125" cy="1971675"/>
      </dsp:txXfrm>
    </dsp:sp>
    <dsp:sp modelId="{33EF0631-1ACF-E947-AC0A-16DDC2D69614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Translatable to other variable naming schema, ACTRIS, UMM-Var</a:t>
          </a:r>
        </a:p>
      </dsp:txBody>
      <dsp:txXfrm>
        <a:off x="7229475" y="2339975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8AEEB-BFC8-1244-9CD9-0C95311B8987}">
      <dsp:nvSpPr>
        <dsp:cNvPr id="0" name=""/>
        <dsp:cNvSpPr/>
      </dsp:nvSpPr>
      <dsp:spPr>
        <a:xfrm rot="5400000">
          <a:off x="6770374" y="-2887723"/>
          <a:ext cx="760467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Structure and approach could be applied to other fields of study</a:t>
          </a:r>
        </a:p>
      </dsp:txBody>
      <dsp:txXfrm rot="-5400000">
        <a:off x="3785616" y="134158"/>
        <a:ext cx="6692861" cy="686221"/>
      </dsp:txXfrm>
    </dsp:sp>
    <dsp:sp modelId="{503F8436-76F6-A84F-A7B9-2DFE7C4A1995}">
      <dsp:nvSpPr>
        <dsp:cNvPr id="0" name=""/>
        <dsp:cNvSpPr/>
      </dsp:nvSpPr>
      <dsp:spPr>
        <a:xfrm>
          <a:off x="0" y="1976"/>
          <a:ext cx="3785616" cy="9505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Atmospheric composition and chemistry focused may not be as user friendly outside of subject area</a:t>
          </a:r>
        </a:p>
      </dsp:txBody>
      <dsp:txXfrm>
        <a:off x="46404" y="48380"/>
        <a:ext cx="3692808" cy="857775"/>
      </dsp:txXfrm>
    </dsp:sp>
    <dsp:sp modelId="{DF2AEE76-D72D-9541-AB8C-E3353CFA7DAD}">
      <dsp:nvSpPr>
        <dsp:cNvPr id="0" name=""/>
        <dsp:cNvSpPr/>
      </dsp:nvSpPr>
      <dsp:spPr>
        <a:xfrm rot="5400000">
          <a:off x="6770374" y="-1889610"/>
          <a:ext cx="760467" cy="6729984"/>
        </a:xfrm>
        <a:prstGeom prst="round2Same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Living document provides flexibility for updates without a formal review process and important for PIs to have input </a:t>
          </a:r>
        </a:p>
      </dsp:txBody>
      <dsp:txXfrm rot="-5400000">
        <a:off x="3785616" y="1132271"/>
        <a:ext cx="6692861" cy="686221"/>
      </dsp:txXfrm>
    </dsp:sp>
    <dsp:sp modelId="{17953325-8487-C040-AB68-34A9D09CA02C}">
      <dsp:nvSpPr>
        <dsp:cNvPr id="0" name=""/>
        <dsp:cNvSpPr/>
      </dsp:nvSpPr>
      <dsp:spPr>
        <a:xfrm>
          <a:off x="0" y="1000089"/>
          <a:ext cx="3785616" cy="950583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Governance of controlled vocabulary document is not a formal process</a:t>
          </a:r>
        </a:p>
      </dsp:txBody>
      <dsp:txXfrm>
        <a:off x="46404" y="1046493"/>
        <a:ext cx="3692808" cy="857775"/>
      </dsp:txXfrm>
    </dsp:sp>
    <dsp:sp modelId="{4B0537D9-2E80-0F42-93EF-935CD3458B5A}">
      <dsp:nvSpPr>
        <dsp:cNvPr id="0" name=""/>
        <dsp:cNvSpPr/>
      </dsp:nvSpPr>
      <dsp:spPr>
        <a:xfrm rot="5400000">
          <a:off x="6770374" y="-891497"/>
          <a:ext cx="760467" cy="6729984"/>
        </a:xfrm>
        <a:prstGeom prst="round2Same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ACVSN designed for discovery and usability, which needs to be accurate and to be tailored to specific measurement</a:t>
          </a:r>
        </a:p>
      </dsp:txBody>
      <dsp:txXfrm rot="-5400000">
        <a:off x="3785616" y="2130384"/>
        <a:ext cx="6692861" cy="686221"/>
      </dsp:txXfrm>
    </dsp:sp>
    <dsp:sp modelId="{3947A02F-9C1C-FD41-9B94-02BE2FE22A9B}">
      <dsp:nvSpPr>
        <dsp:cNvPr id="0" name=""/>
        <dsp:cNvSpPr/>
      </dsp:nvSpPr>
      <dsp:spPr>
        <a:xfrm>
          <a:off x="0" y="1998202"/>
          <a:ext cx="3785616" cy="950583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Ad hoc variable name specification, i.e., different structure across categories</a:t>
          </a:r>
        </a:p>
      </dsp:txBody>
      <dsp:txXfrm>
        <a:off x="46404" y="2044606"/>
        <a:ext cx="3692808" cy="857775"/>
      </dsp:txXfrm>
    </dsp:sp>
    <dsp:sp modelId="{60CB0ADD-AA5A-8F45-83EA-484D63636DA8}">
      <dsp:nvSpPr>
        <dsp:cNvPr id="0" name=""/>
        <dsp:cNvSpPr/>
      </dsp:nvSpPr>
      <dsp:spPr>
        <a:xfrm rot="5400000">
          <a:off x="6770374" y="106615"/>
          <a:ext cx="760467" cy="6729984"/>
        </a:xfrm>
        <a:prstGeom prst="round2Same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Nature of the measurements, ACTRIS has similar issue they’re currently addressing </a:t>
          </a:r>
        </a:p>
      </dsp:txBody>
      <dsp:txXfrm rot="-5400000">
        <a:off x="3785616" y="3128497"/>
        <a:ext cx="6692861" cy="686221"/>
      </dsp:txXfrm>
    </dsp:sp>
    <dsp:sp modelId="{2376E218-6775-2E4A-A83C-E54714380D9B}">
      <dsp:nvSpPr>
        <dsp:cNvPr id="0" name=""/>
        <dsp:cNvSpPr/>
      </dsp:nvSpPr>
      <dsp:spPr>
        <a:xfrm>
          <a:off x="0" y="2996315"/>
          <a:ext cx="3785616" cy="95058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Category dependent construction of </a:t>
          </a:r>
          <a:r>
            <a:rPr lang="en-US" sz="1800" kern="1200" dirty="0" err="1"/>
            <a:t>CoreNames</a:t>
          </a:r>
          <a:r>
            <a:rPr lang="en-US" sz="1800" kern="1200" dirty="0"/>
            <a:t>, i.e., some have object + quantity and others do not</a:t>
          </a:r>
        </a:p>
      </dsp:txBody>
      <dsp:txXfrm>
        <a:off x="46404" y="3042719"/>
        <a:ext cx="3692808" cy="857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313AF-7D66-49DE-9D62-5A47F2A92083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FF91B4-CFD9-4A28-8913-DE01B02E3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58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FF91B4-CFD9-4A28-8913-DE01B02E32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43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8603B-9B0B-20D9-AA41-752EE92CD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875F13-9346-644E-DE4F-DF17CF2E9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7391-E4E5-A071-7075-74DDE9D19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E57A2-2B83-B0C0-B7A8-C135A100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19B6E-8E76-F225-16E0-C4B73570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6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DC84-B287-03ED-3C73-7D45403DA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E7F4E-150C-8946-46EB-6386E6FEF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909D1-10EB-D811-C60F-7B6CFF8C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E9A5D-8785-CD7F-670B-A4502862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D5E80-AA63-EDA0-2816-0FC6A2B6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79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5A02-F7B9-5418-782E-CC040AE63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87A79-501F-C853-7A6B-30D3B9AAD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69697-1B6E-A502-7697-20437A3E5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CCA50-AF4C-8926-C486-37C260DF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703B4-34DA-99E9-89C9-A47C2620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32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4152-70B0-2CA0-F315-15715A1F6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CA29E-AE1B-B2FF-E482-06C8DEF6B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133DF-5F18-9334-5ABD-C7AC5D1AC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C3EE6-2180-2E5C-B32E-7286D4F7F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D07F1-CC67-5C8A-1BED-D153D374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5EA51-4C3E-3661-4064-998F57AC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5BD54-B5D3-DFD2-1109-8E10BAD73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7BC3B2-7644-C9A3-7EAC-26449B794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1E89FC-4581-E488-7245-66F3144D5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1B87BB-3E87-B294-2CC2-1F574465E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953C97-D461-33FC-2F41-55F36E07D6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A18FE2-ACE4-F291-A0A2-53375F6F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A5FF9B-B14C-CDF7-5AB5-6224F5D74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C00FC2-03F4-E573-424B-22C3AA621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7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C5908-FFEE-B6F4-6D67-BD0F9A36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AA56A5-91F1-9E78-79EB-91AE3880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A1DDE-DA8B-7623-F190-85C482E4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2CD9B-CA1C-3C63-05B4-9AD4948C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1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55F08E-A281-9A6C-8F91-59A07B04E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B1F933-6568-79B5-570F-432527709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08015-6FAC-62FD-CB8C-6F96580C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00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60085-9E44-74CF-F3F8-1E6B970D6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56A9D-C727-1066-2F23-5C17467E5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983D-BC6F-E8BE-1CEA-12DEA3862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81310-2236-08EA-E4C2-2711F2A4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4BB93-44B5-4064-041D-5433F5567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CB020-CB5A-BA35-C039-BF919B3A7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15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FB90-4B55-960F-8C3B-CD63D7860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F552CF-E7FD-90B7-1F4C-CFD899A90C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4CB64-9B16-7AE5-F242-AB5395B09F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029CE-1CCF-69C4-AD0D-E84B1CEB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0C24C-BFBF-7375-D77E-1E959F8A0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E500CB-BD6A-894F-B9D9-418F56A6A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62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D775-1FB4-1A8A-D43B-644125E9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925E5B-B881-DC00-427C-BA5759A78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67131-0228-9D10-B5A6-D68D1EEB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F50F-B821-2FCF-E06A-C10B9003F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51689-1287-B5D0-2308-5F07C32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73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7AFF24-A830-0CBE-898F-6BEDCFC06D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5EBF6-C529-6AF3-8A5E-00B30B79E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1F730-8FE3-56CB-F1AA-0B389C10F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AA604-E700-D5E6-F9AA-D1ACA8E44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27616-FF45-6915-30B0-9202D27D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81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6630C2-F06D-4EC9-33AA-5BA8725FD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F796F-9F14-8926-96EE-2C68C97B5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991145-5B92-947C-8BD1-B9812CDC15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C6EF3-C044-2B42-832D-E8CCD92198A0}" type="datetimeFigureOut">
              <a:rPr lang="en-US" smtClean="0"/>
              <a:t>7/11/2023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9785E-5DF7-FBA6-8286-902249A58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7A948-8EB7-37D4-13AC-54ED89595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3CF64-DED3-DC4C-BFC0-C2BB83EA5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15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-air.larc.nasa.gov/missions/etc/AtmosphericCompositionVariableStandardNames.pdf" TargetMode="External"/><Relationship Id="rId7" Type="http://schemas.openxmlformats.org/officeDocument/2006/relationships/diagramColors" Target="../diagrams/colors1.xml"/><Relationship Id="rId2" Type="http://schemas.openxmlformats.org/officeDocument/2006/relationships/hyperlink" Target="https://www.earthdata.nasa.gov/s3fs-public/2023-05/AtmosphericCompostionVariableStandardNamesRFC_FinalVersion.pdf?VersionId=_Foc4RKtONr3Wp9BVzve1UF8l7Ef9I2u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F4346-064C-B2D5-1E33-FF1413D82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093" y="0"/>
            <a:ext cx="10900881" cy="4613097"/>
          </a:xfrm>
        </p:spPr>
        <p:txBody>
          <a:bodyPr>
            <a:normAutofit/>
          </a:bodyPr>
          <a:lstStyle/>
          <a:p>
            <a:r>
              <a:rPr lang="en-US" sz="5400" b="0" i="1" dirty="0">
                <a:solidFill>
                  <a:srgbClr val="323232"/>
                </a:solidFill>
                <a:effectLst/>
                <a:latin typeface="+mn-lt"/>
              </a:rPr>
              <a:t>Atmospheric Composition Variable Standard Name Convention (ACVSNC) </a:t>
            </a:r>
            <a:br>
              <a:rPr lang="en-US" sz="5400" dirty="0"/>
            </a:br>
            <a:br>
              <a:rPr lang="en-US" sz="2400" dirty="0"/>
            </a:br>
            <a:r>
              <a:rPr lang="en-US" sz="2400" dirty="0"/>
              <a:t>Morgan Silverman, Gao Chen, Michael Shook, Megan </a:t>
            </a:r>
            <a:r>
              <a:rPr lang="en-US" sz="2400" dirty="0" err="1"/>
              <a:t>Buzanowicz</a:t>
            </a:r>
            <a:r>
              <a:rPr lang="en-US" sz="2400" dirty="0"/>
              <a:t>, Rebecca </a:t>
            </a:r>
            <a:r>
              <a:rPr lang="en-US" sz="2400" dirty="0" err="1"/>
              <a:t>Hornbrook</a:t>
            </a:r>
            <a:r>
              <a:rPr lang="en-US" sz="2400" dirty="0"/>
              <a:t>, Luke Ziemba, John Nowak</a:t>
            </a:r>
          </a:p>
        </p:txBody>
      </p:sp>
    </p:spTree>
    <p:extLst>
      <p:ext uri="{BB962C8B-B14F-4D97-AF65-F5344CB8AC3E}">
        <p14:creationId xmlns:p14="http://schemas.microsoft.com/office/powerpoint/2010/main" val="402362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65679A-FCA4-797C-54AD-7D7596A48F1A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do we need it?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9A805F-0F56-AA31-103D-6C0703D4D14E}"/>
              </a:ext>
            </a:extLst>
          </p:cNvPr>
          <p:cNvSpPr txBox="1">
            <a:spLocks/>
          </p:cNvSpPr>
          <p:nvPr/>
        </p:nvSpPr>
        <p:spPr>
          <a:xfrm>
            <a:off x="838200" y="1929384"/>
            <a:ext cx="10515600" cy="4251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The Earth Science Data System (ESDS) ICARTT Refresh Working Group identified the need for ACVSN as a solution to the problem of growing numbers of variables repletely measured in suborbital field campaigns with limited naming guidelines</a:t>
            </a:r>
          </a:p>
          <a:p>
            <a:r>
              <a:rPr lang="en-US" sz="2200" dirty="0"/>
              <a:t>The ACVSN is a structure with lists of controlled vocabulary used to create standard names used as a tag within the ICARTT V2.0 file format standard to enable data variable search across different field campaigns</a:t>
            </a:r>
          </a:p>
          <a:p>
            <a:r>
              <a:rPr lang="en-US" sz="2200" dirty="0"/>
              <a:t>The ACVSN provides variable description and enables FAIR principles for discoverability and reusability, especially when handling overlapping variables across different missions</a:t>
            </a:r>
            <a:endParaRPr lang="en-US" sz="800" dirty="0"/>
          </a:p>
          <a:p>
            <a:r>
              <a:rPr lang="en-US" sz="2200" dirty="0"/>
              <a:t>ACVSN was endorsed by an interagency working group MACIE (Measurements of Aerosols, Clouds and their Interactions for ESMs) as one of the steps to enhance data usability and interoperability</a:t>
            </a:r>
            <a:endParaRPr lang="en-US" sz="900" dirty="0"/>
          </a:p>
          <a:p>
            <a:r>
              <a:rPr lang="en-US" sz="2200" dirty="0"/>
              <a:t>ACVSN has been used in FIREX-AQ, CAMP</a:t>
            </a:r>
            <a:r>
              <a:rPr lang="en-US" sz="2200" baseline="30000" dirty="0"/>
              <a:t>2</a:t>
            </a:r>
            <a:r>
              <a:rPr lang="en-US" sz="2200" dirty="0"/>
              <a:t>EX, ACTIVATE, DCOTSS, and ACCLIP, and is being actively used in the NOAA AEROMMA field study by interagency, university, and international partners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6610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24256769-142A-42EE-6243-608F5E1CA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374" b="14482"/>
          <a:stretch/>
        </p:blipFill>
        <p:spPr bwMode="auto">
          <a:xfrm>
            <a:off x="1040067" y="1244626"/>
            <a:ext cx="10111865" cy="49513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DBE57-32EC-00E4-6FA6-E2522EB6F90A}"/>
              </a:ext>
            </a:extLst>
          </p:cNvPr>
          <p:cNvSpPr txBox="1"/>
          <p:nvPr/>
        </p:nvSpPr>
        <p:spPr>
          <a:xfrm>
            <a:off x="901700" y="241300"/>
            <a:ext cx="1087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Problem with Atmospheric Composition Variable Naming</a:t>
            </a:r>
          </a:p>
        </p:txBody>
      </p:sp>
    </p:spTree>
    <p:extLst>
      <p:ext uri="{BB962C8B-B14F-4D97-AF65-F5344CB8AC3E}">
        <p14:creationId xmlns:p14="http://schemas.microsoft.com/office/powerpoint/2010/main" val="395300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45DA1-03CE-4FFD-947C-B0833EA28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300" dirty="0"/>
              <a:t>Atmospheric Composition Variable Standard Names</a:t>
            </a:r>
            <a:br>
              <a:rPr lang="en-US" sz="3300" dirty="0"/>
            </a:br>
            <a:r>
              <a:rPr lang="en-US" sz="2000" dirty="0">
                <a:effectLst/>
                <a:hlinkClick r:id="rId2" tooltip="https://www.earthdata.nasa.gov/s3fs-public/2023-05/atmosphericcompostionvariablestandardnamesrfc_finalversion.pdf?versionid=_foc4rktonr3wp9bvzve1uf8l7ef9i2u"/>
              </a:rPr>
              <a:t>ESDS-RFC-043: Atmospheric Composition Variable Standard Name Convention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  <a:hlinkClick r:id="rId3"/>
              </a:rPr>
              <a:t>https://www-</a:t>
            </a:r>
            <a:r>
              <a:rPr lang="en-US" sz="2000" dirty="0" err="1">
                <a:effectLst/>
                <a:hlinkClick r:id="rId3"/>
              </a:rPr>
              <a:t>air.larc.nasa.gov</a:t>
            </a:r>
            <a:r>
              <a:rPr lang="en-US" sz="2000" dirty="0">
                <a:effectLst/>
                <a:hlinkClick r:id="rId3"/>
              </a:rPr>
              <a:t>/missions/</a:t>
            </a:r>
            <a:r>
              <a:rPr lang="en-US" sz="2000" dirty="0" err="1">
                <a:effectLst/>
                <a:hlinkClick r:id="rId3"/>
              </a:rPr>
              <a:t>etc</a:t>
            </a:r>
            <a:r>
              <a:rPr lang="en-US" sz="2000" dirty="0">
                <a:effectLst/>
                <a:hlinkClick r:id="rId3"/>
              </a:rPr>
              <a:t>/</a:t>
            </a:r>
            <a:r>
              <a:rPr lang="en-US" sz="2000" dirty="0" err="1">
                <a:effectLst/>
                <a:hlinkClick r:id="rId3"/>
              </a:rPr>
              <a:t>AtmosphericCompositionVariableStandardNames.pdf</a:t>
            </a:r>
            <a:endParaRPr lang="en-US" sz="33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0EB117-8B37-44BE-1E7E-05C803F6CF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5533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5438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F0E85-0EB0-47C0-B74A-ADE14517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Examples</a:t>
            </a:r>
            <a:endParaRPr lang="en-US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F927D-EE63-42DD-870B-BA0DF5D75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4221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General Structure: </a:t>
            </a:r>
            <a:r>
              <a:rPr lang="en-US" sz="2400" dirty="0"/>
              <a:t>MeasurementCategory_CoreName_AcquisitionMethod_DescriptiveAttributes</a:t>
            </a:r>
          </a:p>
          <a:p>
            <a:r>
              <a:rPr lang="en-US" sz="1900" b="1" dirty="0"/>
              <a:t>Trace Gas</a:t>
            </a:r>
          </a:p>
          <a:p>
            <a:pPr marL="0" indent="0">
              <a:buNone/>
            </a:pPr>
            <a:r>
              <a:rPr lang="en-US" sz="1900" dirty="0"/>
              <a:t>Gas_CO2_InSitu_S_DMF: </a:t>
            </a:r>
            <a:r>
              <a:rPr lang="en-US" sz="1900" i="1" dirty="0"/>
              <a:t>an in-situ measurement of CO2 gas reported in molar fraction with respect to dry air</a:t>
            </a:r>
          </a:p>
          <a:p>
            <a:pPr marL="0" indent="0">
              <a:buNone/>
            </a:pPr>
            <a:r>
              <a:rPr lang="pt-BR" sz="1900" dirty="0"/>
              <a:t>Gas_NO2_SlantColumn_S_CNDAMB: </a:t>
            </a:r>
            <a:r>
              <a:rPr lang="en-US" sz="1900" i="1" dirty="0"/>
              <a:t>a remote sensing measurement of slant column NO2 gas reported column number density with respect to ambient air</a:t>
            </a:r>
          </a:p>
          <a:p>
            <a:r>
              <a:rPr lang="en-US" sz="1900" b="1" dirty="0"/>
              <a:t>Aerosol</a:t>
            </a:r>
          </a:p>
          <a:p>
            <a:pPr marL="0" indent="0">
              <a:buNone/>
            </a:pPr>
            <a:r>
              <a:rPr lang="en-US" sz="1900" dirty="0" err="1"/>
              <a:t>AerMP_NumSizeDist_InSitu_RHd_Aerodynamic_Coarse_STP</a:t>
            </a:r>
            <a:r>
              <a:rPr lang="en-US" sz="1900" dirty="0"/>
              <a:t>: </a:t>
            </a:r>
            <a:r>
              <a:rPr lang="en-US" sz="1900" i="1" dirty="0"/>
              <a:t>an in-situ measurement of aerosol particle number size distribution reported at reduced relative humidity derived from an aerodynamic sizing technique for coarse-mode aerosols at standard temperature and pressure</a:t>
            </a:r>
          </a:p>
          <a:p>
            <a:pPr marL="0" indent="0">
              <a:buNone/>
            </a:pPr>
            <a:r>
              <a:rPr lang="en-US" sz="1900" dirty="0" err="1"/>
              <a:t>AerOpt_Absorption_InSitu_red_RHd_Bulk_AMB</a:t>
            </a:r>
            <a:r>
              <a:rPr lang="en-US" sz="1900" dirty="0"/>
              <a:t>: </a:t>
            </a:r>
            <a:r>
              <a:rPr lang="en-US" sz="1900" i="1" dirty="0"/>
              <a:t>an in-situ measurement of absorption measured at a red wavelength under reduced humidity conditions with a bulk aerosol particle size range reported in ambient conditions</a:t>
            </a:r>
          </a:p>
        </p:txBody>
      </p:sp>
    </p:spTree>
    <p:extLst>
      <p:ext uri="{BB962C8B-B14F-4D97-AF65-F5344CB8AC3E}">
        <p14:creationId xmlns:p14="http://schemas.microsoft.com/office/powerpoint/2010/main" val="4111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48CC-90B3-3AD3-8B99-0EB2F276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447" y="996553"/>
            <a:ext cx="2606749" cy="1945085"/>
          </a:xfrm>
        </p:spPr>
        <p:txBody>
          <a:bodyPr>
            <a:normAutofit/>
          </a:bodyPr>
          <a:lstStyle/>
          <a:p>
            <a:r>
              <a:rPr lang="en-US" dirty="0"/>
              <a:t>Use of standard names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AF6218EF-2A07-0CF0-8D22-0386344B6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03" t="43273" r="18631" b="11812"/>
          <a:stretch/>
        </p:blipFill>
        <p:spPr>
          <a:xfrm>
            <a:off x="3887763" y="375447"/>
            <a:ext cx="8304237" cy="2566192"/>
          </a:xfrm>
        </p:spPr>
      </p:pic>
      <p:pic>
        <p:nvPicPr>
          <p:cNvPr id="9" name="Picture 8" descr="A screenshot of a computer error&#10;&#10;Description automatically generated">
            <a:extLst>
              <a:ext uri="{FF2B5EF4-FFF2-40B4-BE49-F238E27FC236}">
                <a16:creationId xmlns:a16="http://schemas.microsoft.com/office/drawing/2014/main" id="{34325560-9176-3112-8AF4-33AE280BC5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781" r="1284"/>
          <a:stretch/>
        </p:blipFill>
        <p:spPr>
          <a:xfrm>
            <a:off x="101604" y="3916362"/>
            <a:ext cx="11988792" cy="26679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D9A2431-C4D2-C07C-0545-A42FDC4D1F01}"/>
              </a:ext>
            </a:extLst>
          </p:cNvPr>
          <p:cNvSpPr/>
          <p:nvPr/>
        </p:nvSpPr>
        <p:spPr>
          <a:xfrm>
            <a:off x="5752214" y="375447"/>
            <a:ext cx="3104707" cy="23060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2F74E9-D258-1A88-FB22-D60CA759AD53}"/>
              </a:ext>
            </a:extLst>
          </p:cNvPr>
          <p:cNvSpPr/>
          <p:nvPr/>
        </p:nvSpPr>
        <p:spPr>
          <a:xfrm>
            <a:off x="6142949" y="3857578"/>
            <a:ext cx="5947447" cy="208813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07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F0E85-0EB0-47C0-B74A-ADE14517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dirty="0"/>
              <a:t>Shortcomings Identified in the Review Process and Challenges</a:t>
            </a:r>
          </a:p>
        </p:txBody>
      </p:sp>
      <p:sp>
        <p:nvSpPr>
          <p:cNvPr id="3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onnsiteX0" fmla="*/ 0 w 10424160"/>
              <a:gd name="connsiteY0" fmla="*/ 0 h 18288"/>
              <a:gd name="connsiteX1" fmla="*/ 903427 w 10424160"/>
              <a:gd name="connsiteY1" fmla="*/ 0 h 18288"/>
              <a:gd name="connsiteX2" fmla="*/ 1389888 w 10424160"/>
              <a:gd name="connsiteY2" fmla="*/ 0 h 18288"/>
              <a:gd name="connsiteX3" fmla="*/ 2189074 w 10424160"/>
              <a:gd name="connsiteY3" fmla="*/ 0 h 18288"/>
              <a:gd name="connsiteX4" fmla="*/ 2675534 w 10424160"/>
              <a:gd name="connsiteY4" fmla="*/ 0 h 18288"/>
              <a:gd name="connsiteX5" fmla="*/ 3370478 w 10424160"/>
              <a:gd name="connsiteY5" fmla="*/ 0 h 18288"/>
              <a:gd name="connsiteX6" fmla="*/ 4169664 w 10424160"/>
              <a:gd name="connsiteY6" fmla="*/ 0 h 18288"/>
              <a:gd name="connsiteX7" fmla="*/ 4551883 w 10424160"/>
              <a:gd name="connsiteY7" fmla="*/ 0 h 18288"/>
              <a:gd name="connsiteX8" fmla="*/ 4934102 w 10424160"/>
              <a:gd name="connsiteY8" fmla="*/ 0 h 18288"/>
              <a:gd name="connsiteX9" fmla="*/ 5837530 w 10424160"/>
              <a:gd name="connsiteY9" fmla="*/ 0 h 18288"/>
              <a:gd name="connsiteX10" fmla="*/ 6532474 w 10424160"/>
              <a:gd name="connsiteY10" fmla="*/ 0 h 18288"/>
              <a:gd name="connsiteX11" fmla="*/ 6914693 w 10424160"/>
              <a:gd name="connsiteY11" fmla="*/ 0 h 18288"/>
              <a:gd name="connsiteX12" fmla="*/ 7609637 w 10424160"/>
              <a:gd name="connsiteY12" fmla="*/ 0 h 18288"/>
              <a:gd name="connsiteX13" fmla="*/ 8513064 w 10424160"/>
              <a:gd name="connsiteY13" fmla="*/ 0 h 18288"/>
              <a:gd name="connsiteX14" fmla="*/ 9103766 w 10424160"/>
              <a:gd name="connsiteY14" fmla="*/ 0 h 18288"/>
              <a:gd name="connsiteX15" fmla="*/ 9694469 w 10424160"/>
              <a:gd name="connsiteY15" fmla="*/ 0 h 18288"/>
              <a:gd name="connsiteX16" fmla="*/ 10424160 w 10424160"/>
              <a:gd name="connsiteY16" fmla="*/ 0 h 18288"/>
              <a:gd name="connsiteX17" fmla="*/ 10424160 w 10424160"/>
              <a:gd name="connsiteY17" fmla="*/ 18288 h 18288"/>
              <a:gd name="connsiteX18" fmla="*/ 9729216 w 10424160"/>
              <a:gd name="connsiteY18" fmla="*/ 18288 h 18288"/>
              <a:gd name="connsiteX19" fmla="*/ 8930030 w 10424160"/>
              <a:gd name="connsiteY19" fmla="*/ 18288 h 18288"/>
              <a:gd name="connsiteX20" fmla="*/ 8130845 w 10424160"/>
              <a:gd name="connsiteY20" fmla="*/ 18288 h 18288"/>
              <a:gd name="connsiteX21" fmla="*/ 7644384 w 10424160"/>
              <a:gd name="connsiteY21" fmla="*/ 18288 h 18288"/>
              <a:gd name="connsiteX22" fmla="*/ 6740957 w 10424160"/>
              <a:gd name="connsiteY22" fmla="*/ 18288 h 18288"/>
              <a:gd name="connsiteX23" fmla="*/ 6046013 w 10424160"/>
              <a:gd name="connsiteY23" fmla="*/ 18288 h 18288"/>
              <a:gd name="connsiteX24" fmla="*/ 5663794 w 10424160"/>
              <a:gd name="connsiteY24" fmla="*/ 18288 h 18288"/>
              <a:gd name="connsiteX25" fmla="*/ 4968850 w 10424160"/>
              <a:gd name="connsiteY25" fmla="*/ 18288 h 18288"/>
              <a:gd name="connsiteX26" fmla="*/ 4378147 w 10424160"/>
              <a:gd name="connsiteY26" fmla="*/ 18288 h 18288"/>
              <a:gd name="connsiteX27" fmla="*/ 3787445 w 10424160"/>
              <a:gd name="connsiteY27" fmla="*/ 18288 h 18288"/>
              <a:gd name="connsiteX28" fmla="*/ 3196742 w 10424160"/>
              <a:gd name="connsiteY28" fmla="*/ 18288 h 18288"/>
              <a:gd name="connsiteX29" fmla="*/ 2606040 w 10424160"/>
              <a:gd name="connsiteY29" fmla="*/ 18288 h 18288"/>
              <a:gd name="connsiteX30" fmla="*/ 1806854 w 10424160"/>
              <a:gd name="connsiteY30" fmla="*/ 18288 h 18288"/>
              <a:gd name="connsiteX31" fmla="*/ 1111910 w 10424160"/>
              <a:gd name="connsiteY31" fmla="*/ 18288 h 18288"/>
              <a:gd name="connsiteX32" fmla="*/ 729691 w 10424160"/>
              <a:gd name="connsiteY32" fmla="*/ 18288 h 18288"/>
              <a:gd name="connsiteX33" fmla="*/ 0 w 10424160"/>
              <a:gd name="connsiteY33" fmla="*/ 18288 h 18288"/>
              <a:gd name="connsiteX34" fmla="*/ 0 w 10424160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62DD142F-55F1-A032-201E-A38E86DCA0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284202"/>
              </p:ext>
            </p:extLst>
          </p:nvPr>
        </p:nvGraphicFramePr>
        <p:xfrm>
          <a:off x="838200" y="2228087"/>
          <a:ext cx="105156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2322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419AD-2A66-DAD9-479F-1CE148F2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 fontScale="90000"/>
          </a:bodyPr>
          <a:lstStyle/>
          <a:p>
            <a:r>
              <a:rPr lang="en-US" sz="2400" b="1" dirty="0"/>
              <a:t>Applying I-ADOPT to ACVSNC and ACTRIS: </a:t>
            </a:r>
            <a:br>
              <a:rPr lang="en-US" sz="2400" b="1" dirty="0"/>
            </a:br>
            <a:r>
              <a:rPr lang="en-US" sz="2400" b="1" dirty="0"/>
              <a:t>Aerosol Particulate Chloride Mass Concentration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669-6783-FA9F-66EF-58F70A625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ACVSNC: </a:t>
            </a:r>
            <a:r>
              <a:rPr lang="en-US" sz="2000" dirty="0" err="1"/>
              <a:t>AerComp_Chloride_Insitu_None_Bulk_MassSTP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ACTRIS: aerosol particle chloride mass concentration</a:t>
            </a:r>
          </a:p>
          <a:p>
            <a:pPr marL="0" indent="0">
              <a:buNone/>
            </a:pPr>
            <a:r>
              <a:rPr lang="en-US" sz="2000" dirty="0"/>
              <a:t>Particulate chloride is one component of the aerosol particle chemical composition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D924BAA-4EAF-2DDA-5895-3A795E614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820927"/>
              </p:ext>
            </p:extLst>
          </p:nvPr>
        </p:nvGraphicFramePr>
        <p:xfrm>
          <a:off x="630936" y="2693000"/>
          <a:ext cx="10917941" cy="3155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0315">
                  <a:extLst>
                    <a:ext uri="{9D8B030D-6E8A-4147-A177-3AD203B41FA5}">
                      <a16:colId xmlns:a16="http://schemas.microsoft.com/office/drawing/2014/main" val="151261164"/>
                    </a:ext>
                  </a:extLst>
                </a:gridCol>
                <a:gridCol w="2191264">
                  <a:extLst>
                    <a:ext uri="{9D8B030D-6E8A-4147-A177-3AD203B41FA5}">
                      <a16:colId xmlns:a16="http://schemas.microsoft.com/office/drawing/2014/main" val="1818794649"/>
                    </a:ext>
                  </a:extLst>
                </a:gridCol>
                <a:gridCol w="1998106">
                  <a:extLst>
                    <a:ext uri="{9D8B030D-6E8A-4147-A177-3AD203B41FA5}">
                      <a16:colId xmlns:a16="http://schemas.microsoft.com/office/drawing/2014/main" val="1783898930"/>
                    </a:ext>
                  </a:extLst>
                </a:gridCol>
                <a:gridCol w="1953147">
                  <a:extLst>
                    <a:ext uri="{9D8B030D-6E8A-4147-A177-3AD203B41FA5}">
                      <a16:colId xmlns:a16="http://schemas.microsoft.com/office/drawing/2014/main" val="804424398"/>
                    </a:ext>
                  </a:extLst>
                </a:gridCol>
                <a:gridCol w="1871554">
                  <a:extLst>
                    <a:ext uri="{9D8B030D-6E8A-4147-A177-3AD203B41FA5}">
                      <a16:colId xmlns:a16="http://schemas.microsoft.com/office/drawing/2014/main" val="37907645"/>
                    </a:ext>
                  </a:extLst>
                </a:gridCol>
                <a:gridCol w="1503555">
                  <a:extLst>
                    <a:ext uri="{9D8B030D-6E8A-4147-A177-3AD203B41FA5}">
                      <a16:colId xmlns:a16="http://schemas.microsoft.com/office/drawing/2014/main" val="3619191139"/>
                    </a:ext>
                  </a:extLst>
                </a:gridCol>
              </a:tblGrid>
              <a:tr h="748015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Entity</a:t>
                      </a:r>
                    </a:p>
                    <a:p>
                      <a:r>
                        <a:rPr lang="en-US" sz="2000" dirty="0" err="1"/>
                        <a:t>ObjectOfInterest</a:t>
                      </a:r>
                      <a:endParaRPr lang="en-US" sz="2000" dirty="0"/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Entity</a:t>
                      </a:r>
                    </a:p>
                    <a:p>
                      <a:r>
                        <a:rPr lang="en-US" sz="2000" dirty="0"/>
                        <a:t>Matrix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Entity</a:t>
                      </a:r>
                    </a:p>
                    <a:p>
                      <a:r>
                        <a:rPr lang="en-US" sz="2000" dirty="0" err="1"/>
                        <a:t>ContextObject</a:t>
                      </a:r>
                      <a:endParaRPr lang="en-US" sz="2000" dirty="0"/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Property</a:t>
                      </a:r>
                    </a:p>
                  </a:txBody>
                  <a:tcPr marL="102199" marR="102199" marT="51100" marB="51100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Constraint</a:t>
                      </a:r>
                    </a:p>
                  </a:txBody>
                  <a:tcPr marL="102199" marR="102199" marT="51100" marB="51100" anchor="ctr"/>
                </a:tc>
                <a:extLst>
                  <a:ext uri="{0D108BD9-81ED-4DB2-BD59-A6C34878D82A}">
                    <a16:rowId xmlns:a16="http://schemas.microsoft.com/office/drawing/2014/main" val="3309417977"/>
                  </a:ext>
                </a:extLst>
              </a:tr>
              <a:tr h="1659189">
                <a:tc>
                  <a:txBody>
                    <a:bodyPr/>
                    <a:lstStyle/>
                    <a:p>
                      <a:r>
                        <a:rPr lang="en-US" sz="2000"/>
                        <a:t>ACVSNC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Particulate Chloride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AerComp (aerosol particle chemical composition)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mass concentration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Insitu, Bulk, STP</a:t>
                      </a:r>
                    </a:p>
                  </a:txBody>
                  <a:tcPr marL="102199" marR="102199" marT="51100" marB="51100"/>
                </a:tc>
                <a:extLst>
                  <a:ext uri="{0D108BD9-81ED-4DB2-BD59-A6C34878D82A}">
                    <a16:rowId xmlns:a16="http://schemas.microsoft.com/office/drawing/2014/main" val="2224824010"/>
                  </a:ext>
                </a:extLst>
              </a:tr>
              <a:tr h="748015">
                <a:tc>
                  <a:txBody>
                    <a:bodyPr/>
                    <a:lstStyle/>
                    <a:p>
                      <a:r>
                        <a:rPr lang="en-US" sz="2000"/>
                        <a:t>ACTRIS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chloride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Aerosol particle phase 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mass concentration</a:t>
                      </a:r>
                    </a:p>
                  </a:txBody>
                  <a:tcPr marL="102199" marR="102199" marT="51100" marB="51100"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102199" marR="102199" marT="51100" marB="51100"/>
                </a:tc>
                <a:extLst>
                  <a:ext uri="{0D108BD9-81ED-4DB2-BD59-A6C34878D82A}">
                    <a16:rowId xmlns:a16="http://schemas.microsoft.com/office/drawing/2014/main" val="1804477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9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2419AD-2A66-DAD9-479F-1CE148F2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/>
          </a:bodyPr>
          <a:lstStyle/>
          <a:p>
            <a:r>
              <a:rPr lang="en-US" sz="2200" b="1" dirty="0"/>
              <a:t>Applying I-ADOPT to ACVSNC and ACTRIS: </a:t>
            </a:r>
            <a:br>
              <a:rPr lang="en-US" sz="2200" b="1" dirty="0"/>
            </a:br>
            <a:r>
              <a:rPr lang="en-US" sz="2200" b="1" dirty="0"/>
              <a:t>Aerosol Particle Number Concentration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B3669-6783-FA9F-66EF-58F70A625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1728" y="164195"/>
            <a:ext cx="7196328" cy="229406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2000" dirty="0"/>
              <a:t>ACVSNC: </a:t>
            </a:r>
            <a:r>
              <a:rPr lang="en-US" sz="2000" dirty="0" err="1"/>
              <a:t>AerMP_NumConc_Insitu_RHd_Kelvin_NucltoCoarse_STP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ACTRIS: aerosol particle number concentration</a:t>
            </a:r>
          </a:p>
          <a:p>
            <a:pPr marL="0" indent="0">
              <a:buNone/>
            </a:pPr>
            <a:r>
              <a:rPr lang="en-US" sz="1800" dirty="0"/>
              <a:t>Both use conceptual context for matrix; while ACTRIS Matrix broader. Both have repeated information. A significant number of ACTRIS variables do not have </a:t>
            </a:r>
            <a:r>
              <a:rPr lang="en-US" sz="1800" dirty="0" err="1"/>
              <a:t>ObjectOfInterest</a:t>
            </a:r>
            <a:r>
              <a:rPr lang="en-US" sz="1800" dirty="0"/>
              <a:t> and/or Property – a minimum I-ADOPT requirement.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D924BAA-4EAF-2DDA-5895-3A795E614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964631"/>
              </p:ext>
            </p:extLst>
          </p:nvPr>
        </p:nvGraphicFramePr>
        <p:xfrm>
          <a:off x="630936" y="2622457"/>
          <a:ext cx="10917940" cy="3296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341">
                  <a:extLst>
                    <a:ext uri="{9D8B030D-6E8A-4147-A177-3AD203B41FA5}">
                      <a16:colId xmlns:a16="http://schemas.microsoft.com/office/drawing/2014/main" val="151261164"/>
                    </a:ext>
                  </a:extLst>
                </a:gridCol>
                <a:gridCol w="2427591">
                  <a:extLst>
                    <a:ext uri="{9D8B030D-6E8A-4147-A177-3AD203B41FA5}">
                      <a16:colId xmlns:a16="http://schemas.microsoft.com/office/drawing/2014/main" val="1818794649"/>
                    </a:ext>
                  </a:extLst>
                </a:gridCol>
                <a:gridCol w="1747913">
                  <a:extLst>
                    <a:ext uri="{9D8B030D-6E8A-4147-A177-3AD203B41FA5}">
                      <a16:colId xmlns:a16="http://schemas.microsoft.com/office/drawing/2014/main" val="1783898930"/>
                    </a:ext>
                  </a:extLst>
                </a:gridCol>
                <a:gridCol w="2124350">
                  <a:extLst>
                    <a:ext uri="{9D8B030D-6E8A-4147-A177-3AD203B41FA5}">
                      <a16:colId xmlns:a16="http://schemas.microsoft.com/office/drawing/2014/main" val="804424398"/>
                    </a:ext>
                  </a:extLst>
                </a:gridCol>
                <a:gridCol w="1685173">
                  <a:extLst>
                    <a:ext uri="{9D8B030D-6E8A-4147-A177-3AD203B41FA5}">
                      <a16:colId xmlns:a16="http://schemas.microsoft.com/office/drawing/2014/main" val="37907645"/>
                    </a:ext>
                  </a:extLst>
                </a:gridCol>
                <a:gridCol w="1709572">
                  <a:extLst>
                    <a:ext uri="{9D8B030D-6E8A-4147-A177-3AD203B41FA5}">
                      <a16:colId xmlns:a16="http://schemas.microsoft.com/office/drawing/2014/main" val="3619191139"/>
                    </a:ext>
                  </a:extLst>
                </a:gridCol>
              </a:tblGrid>
              <a:tr h="942422">
                <a:tc>
                  <a:txBody>
                    <a:bodyPr/>
                    <a:lstStyle/>
                    <a:p>
                      <a:endParaRPr lang="en-US" sz="2100" b="1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93278" marR="66627" marT="133254" marB="133254" anchor="ctr"/>
                </a:tc>
                <a:tc>
                  <a:txBody>
                    <a:bodyPr/>
                    <a:lstStyle/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Entity</a:t>
                      </a:r>
                    </a:p>
                    <a:p>
                      <a:r>
                        <a:rPr lang="en-US" sz="2100" b="1" cap="none" spc="0" dirty="0" err="1">
                          <a:solidFill>
                            <a:schemeClr val="bg1"/>
                          </a:solidFill>
                        </a:rPr>
                        <a:t>ObjectOfInterest</a:t>
                      </a:r>
                      <a:endParaRPr lang="en-US" sz="2100" b="1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93278" marR="66627" marT="133254" marB="133254" anchor="ctr"/>
                </a:tc>
                <a:tc>
                  <a:txBody>
                    <a:bodyPr/>
                    <a:lstStyle/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Entity</a:t>
                      </a:r>
                    </a:p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Matrix</a:t>
                      </a:r>
                    </a:p>
                  </a:txBody>
                  <a:tcPr marL="93278" marR="66627" marT="133254" marB="133254" anchor="ctr"/>
                </a:tc>
                <a:tc>
                  <a:txBody>
                    <a:bodyPr/>
                    <a:lstStyle/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Entity</a:t>
                      </a:r>
                    </a:p>
                    <a:p>
                      <a:r>
                        <a:rPr lang="en-US" sz="2100" b="1" cap="none" spc="0" dirty="0" err="1">
                          <a:solidFill>
                            <a:schemeClr val="bg1"/>
                          </a:solidFill>
                        </a:rPr>
                        <a:t>ContextObject</a:t>
                      </a:r>
                      <a:endParaRPr lang="en-US" sz="2100" b="1" cap="none" spc="0" dirty="0">
                        <a:solidFill>
                          <a:schemeClr val="bg1"/>
                        </a:solidFill>
                      </a:endParaRPr>
                    </a:p>
                  </a:txBody>
                  <a:tcPr marL="93278" marR="66627" marT="133254" marB="133254" anchor="ctr"/>
                </a:tc>
                <a:tc>
                  <a:txBody>
                    <a:bodyPr/>
                    <a:lstStyle/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Property</a:t>
                      </a:r>
                    </a:p>
                  </a:txBody>
                  <a:tcPr marL="93278" marR="66627" marT="133254" marB="133254" anchor="ctr"/>
                </a:tc>
                <a:tc>
                  <a:txBody>
                    <a:bodyPr/>
                    <a:lstStyle/>
                    <a:p>
                      <a:r>
                        <a:rPr lang="en-US" sz="2100" b="1" cap="none" spc="0" dirty="0">
                          <a:solidFill>
                            <a:schemeClr val="bg1"/>
                          </a:solidFill>
                        </a:rPr>
                        <a:t>Constraint</a:t>
                      </a:r>
                    </a:p>
                  </a:txBody>
                  <a:tcPr marL="93278" marR="66627" marT="133254" marB="133254" anchor="ctr"/>
                </a:tc>
                <a:extLst>
                  <a:ext uri="{0D108BD9-81ED-4DB2-BD59-A6C34878D82A}">
                    <a16:rowId xmlns:a16="http://schemas.microsoft.com/office/drawing/2014/main" val="3309417977"/>
                  </a:ext>
                </a:extLst>
              </a:tr>
              <a:tr h="157847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ACVSNC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</a:rPr>
                        <a:t>AerMP</a:t>
                      </a:r>
                      <a:r>
                        <a:rPr lang="en-US" sz="1800" cap="none" spc="0" dirty="0">
                          <a:solidFill>
                            <a:schemeClr val="tx1"/>
                          </a:solidFill>
                        </a:rPr>
                        <a:t> (aerosol particle microphysical properties) or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NumConc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Aerosol particle or AerMP (aerosol particle microphysical properties)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NumConc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Insitu, RHd, Kelvin,  NucltoCoarse, STP</a:t>
                      </a:r>
                    </a:p>
                  </a:txBody>
                  <a:tcPr marL="93278" marR="66627" marT="66627" marB="133254"/>
                </a:tc>
                <a:extLst>
                  <a:ext uri="{0D108BD9-81ED-4DB2-BD59-A6C34878D82A}">
                    <a16:rowId xmlns:a16="http://schemas.microsoft.com/office/drawing/2014/main" val="2224824010"/>
                  </a:ext>
                </a:extLst>
              </a:tr>
              <a:tr h="775412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ACTRIS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Particle phase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Aerosol particle phase</a:t>
                      </a:r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Number Concentration</a:t>
                      </a:r>
                    </a:p>
                  </a:txBody>
                  <a:tcPr marL="93278" marR="66627" marT="66627" marB="133254"/>
                </a:tc>
                <a:tc>
                  <a:txBody>
                    <a:bodyPr/>
                    <a:lstStyle/>
                    <a:p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93278" marR="66627" marT="66627" marB="133254"/>
                </a:tc>
                <a:extLst>
                  <a:ext uri="{0D108BD9-81ED-4DB2-BD59-A6C34878D82A}">
                    <a16:rowId xmlns:a16="http://schemas.microsoft.com/office/drawing/2014/main" val="18044771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755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F0E85-0EB0-47C0-B74A-ADE145172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Future Direction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F927D-EE63-42DD-870B-BA0DF5D75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i="1" dirty="0"/>
          </a:p>
          <a:p>
            <a:r>
              <a:rPr lang="en-US" dirty="0"/>
              <a:t>Further enable FAIR principles</a:t>
            </a:r>
          </a:p>
          <a:p>
            <a:pPr lvl="1"/>
            <a:r>
              <a:rPr lang="en-US" dirty="0"/>
              <a:t>Enhance compatibility with existing ontologies including translations to other ontology frameworks, UMM-Var, ACTRIS</a:t>
            </a:r>
          </a:p>
          <a:p>
            <a:pPr lvl="1"/>
            <a:r>
              <a:rPr lang="en-US" dirty="0"/>
              <a:t>Formalize governance and maintenance for outside organization usage</a:t>
            </a:r>
          </a:p>
          <a:p>
            <a:pPr lvl="1"/>
            <a:r>
              <a:rPr lang="en-US" dirty="0"/>
              <a:t>URI?</a:t>
            </a:r>
          </a:p>
          <a:p>
            <a:r>
              <a:rPr lang="en-US" dirty="0"/>
              <a:t>Standard name checker under development</a:t>
            </a:r>
          </a:p>
          <a:p>
            <a:r>
              <a:rPr lang="en-US" dirty="0"/>
              <a:t>Engage with ESDIS staff, instrument expert, modelers, user outside of the field to address review concerns </a:t>
            </a:r>
          </a:p>
        </p:txBody>
      </p:sp>
    </p:spTree>
    <p:extLst>
      <p:ext uri="{BB962C8B-B14F-4D97-AF65-F5344CB8AC3E}">
        <p14:creationId xmlns:p14="http://schemas.microsoft.com/office/powerpoint/2010/main" val="4245000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6038</TotalTime>
  <Words>836</Words>
  <Application>Microsoft Office PowerPoint</Application>
  <PresentationFormat>Widescreen</PresentationFormat>
  <Paragraphs>88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Atmospheric Composition Variable Standard Name Convention (ACVSNC)   Morgan Silverman, Gao Chen, Michael Shook, Megan Buzanowicz, Rebecca Hornbrook, Luke Ziemba, John Nowak</vt:lpstr>
      <vt:lpstr>PowerPoint Presentation</vt:lpstr>
      <vt:lpstr>PowerPoint Presentation</vt:lpstr>
      <vt:lpstr>Atmospheric Composition Variable Standard Names ESDS-RFC-043: Atmospheric Composition Variable Standard Name Convention https://www-air.larc.nasa.gov/missions/etc/AtmosphericCompositionVariableStandardNames.pdf</vt:lpstr>
      <vt:lpstr>Examples</vt:lpstr>
      <vt:lpstr>Use of standard names</vt:lpstr>
      <vt:lpstr>Shortcomings Identified in the Review Process and Challenges</vt:lpstr>
      <vt:lpstr>Applying I-ADOPT to ACVSNC and ACTRIS:  Aerosol Particulate Chloride Mass Concentration</vt:lpstr>
      <vt:lpstr>Applying I-ADOPT to ACVSNC and ACTRIS:  Aerosol Particle Number Concentration</vt:lpstr>
      <vt:lpstr>Future Direction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Atmospheric Composition Variable Standard Name Convention (ACVSNC)   Morgan Silverman, Gao Chen, Michael Shook, Megan Buzanowicz, Rebecca Hornbrook, Luke Ziemba, John Nowak</dc:title>
  <dc:creator>Silverman, Morgan L. (LARC-E303)[RSES]</dc:creator>
  <cp:lastModifiedBy>Chen, Gao (LARC-E303)</cp:lastModifiedBy>
  <cp:revision>48</cp:revision>
  <dcterms:created xsi:type="dcterms:W3CDTF">2023-07-07T14:51:40Z</dcterms:created>
  <dcterms:modified xsi:type="dcterms:W3CDTF">2023-07-11T19:56:28Z</dcterms:modified>
</cp:coreProperties>
</file>