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94" r:id="rId5"/>
    <p:sldMasterId id="2147483722" r:id="rId6"/>
    <p:sldMasterId id="2147483765" r:id="rId7"/>
  </p:sldMasterIdLst>
  <p:notesMasterIdLst>
    <p:notesMasterId r:id="rId18"/>
  </p:notesMasterIdLst>
  <p:handoutMasterIdLst>
    <p:handoutMasterId r:id="rId19"/>
  </p:handoutMasterIdLst>
  <p:sldIdLst>
    <p:sldId id="10146" r:id="rId8"/>
    <p:sldId id="2072578641" r:id="rId9"/>
    <p:sldId id="2072578144" r:id="rId10"/>
    <p:sldId id="2072578152" r:id="rId11"/>
    <p:sldId id="2072578636" r:id="rId12"/>
    <p:sldId id="2072578146" r:id="rId13"/>
    <p:sldId id="2072578639" r:id="rId14"/>
    <p:sldId id="2072578504" r:id="rId15"/>
    <p:sldId id="2072578640" r:id="rId16"/>
    <p:sldId id="207257863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userDrawn="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Jo Adams" initials="KJA" lastIdx="2" clrIdx="0">
    <p:extLst>
      <p:ext uri="{19B8F6BF-5375-455C-9EA6-DF929625EA0E}">
        <p15:presenceInfo xmlns:p15="http://schemas.microsoft.com/office/powerpoint/2012/main" userId="Katie Jo Adam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5CA"/>
    <a:srgbClr val="002F6C"/>
    <a:srgbClr val="96B0DE"/>
    <a:srgbClr val="CC00FF"/>
    <a:srgbClr val="0000FF"/>
    <a:srgbClr val="00A3E0"/>
    <a:srgbClr val="DB9FD2"/>
    <a:srgbClr val="FFFFFF"/>
    <a:srgbClr val="D0CECE"/>
    <a:srgbClr val="70C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195" autoAdjust="0"/>
  </p:normalViewPr>
  <p:slideViewPr>
    <p:cSldViewPr snapToGrid="0" showGuides="1">
      <p:cViewPr varScale="1">
        <p:scale>
          <a:sx n="76" d="100"/>
          <a:sy n="76" d="100"/>
        </p:scale>
        <p:origin x="1812"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81" d="100"/>
          <a:sy n="81" d="100"/>
        </p:scale>
        <p:origin x="389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1B0925-D018-4694-8BD2-B89F172BCC04}" type="datetimeFigureOut">
              <a:rPr lang="en-US" smtClean="0"/>
              <a:t>7/14/2023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51C376-EA5F-40EB-B5C9-F210D82C3856}" type="slidenum">
              <a:rPr lang="en-US" smtClean="0"/>
              <a:t>‹#›</a:t>
            </a:fld>
            <a:endParaRPr lang="en-US"/>
          </a:p>
        </p:txBody>
      </p:sp>
    </p:spTree>
    <p:extLst>
      <p:ext uri="{BB962C8B-B14F-4D97-AF65-F5344CB8AC3E}">
        <p14:creationId xmlns:p14="http://schemas.microsoft.com/office/powerpoint/2010/main" val="133688753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5D99-016A-414A-B5D0-2B391DB0FAA8}" type="datetimeFigureOut">
              <a:rPr lang="en-US" smtClean="0"/>
              <a:t>7/14/2023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5F514-E216-4B0B-9B33-6FEA2EC08AD4}" type="slidenum">
              <a:rPr lang="en-US" smtClean="0"/>
              <a:t>‹#›</a:t>
            </a:fld>
            <a:endParaRPr lang="en-US"/>
          </a:p>
        </p:txBody>
      </p:sp>
    </p:spTree>
    <p:extLst>
      <p:ext uri="{BB962C8B-B14F-4D97-AF65-F5344CB8AC3E}">
        <p14:creationId xmlns:p14="http://schemas.microsoft.com/office/powerpoint/2010/main" val="34468886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reativecommons.org/licenses/by-nc/2.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NASA Science and Technology Mission Directorate is investing in advancement of on-orbit cryogenic fluid management technologies by partnering with industry through Tipping Point contracts with the primary objective of reducing development costs and schedules for infusion into long duration missions utilizing cryogenic propellant.  SpaceX was selected as a partner in 2020 to conduct a demonstration of CFM technologies on a Starship Mission.  This presentation provides a summary of the top-level goals and objectives of this contract and how NASA has structured this partnership.</a:t>
            </a:r>
          </a:p>
          <a:p>
            <a:endParaRPr lang="en-US" dirty="0"/>
          </a:p>
        </p:txBody>
      </p:sp>
      <p:sp>
        <p:nvSpPr>
          <p:cNvPr id="4" name="Header Placeholder 3"/>
          <p:cNvSpPr>
            <a:spLocks noGrp="1"/>
          </p:cNvSpPr>
          <p:nvPr>
            <p:ph type="hdr" sz="quarter" idx="10"/>
          </p:nvPr>
        </p:nvSpPr>
        <p:spPr/>
        <p:txBody>
          <a:bodyPr/>
          <a:lstStyle/>
          <a:p>
            <a:endParaRPr lang="en-US" dirty="0"/>
          </a:p>
          <a:p>
            <a:endParaRPr lang="en-US" dirty="0"/>
          </a:p>
        </p:txBody>
      </p:sp>
      <p:sp>
        <p:nvSpPr>
          <p:cNvPr id="5" name="Footer Placeholder 4"/>
          <p:cNvSpPr>
            <a:spLocks noGrp="1"/>
          </p:cNvSpPr>
          <p:nvPr>
            <p:ph type="ftr" sz="quarter" idx="11"/>
          </p:nvPr>
        </p:nvSpPr>
        <p:spPr/>
        <p:txBody>
          <a:bodyPr/>
          <a:lstStyle/>
          <a:p>
            <a:endParaRPr lang="en-US" dirty="0"/>
          </a:p>
          <a:p>
            <a:endParaRPr lang="en-US" dirty="0"/>
          </a:p>
        </p:txBody>
      </p:sp>
      <p:sp>
        <p:nvSpPr>
          <p:cNvPr id="6" name="Slide Number Placeholder 5"/>
          <p:cNvSpPr>
            <a:spLocks noGrp="1"/>
          </p:cNvSpPr>
          <p:nvPr>
            <p:ph type="sldNum" sz="quarter" idx="12"/>
          </p:nvPr>
        </p:nvSpPr>
        <p:spPr/>
        <p:txBody>
          <a:bodyPr/>
          <a:lstStyle/>
          <a:p>
            <a:fld id="{91F5F514-E216-4B0B-9B33-6FEA2EC08AD4}" type="slidenum">
              <a:rPr lang="en-US" smtClean="0"/>
              <a:t>1</a:t>
            </a:fld>
            <a:endParaRPr lang="en-US"/>
          </a:p>
        </p:txBody>
      </p:sp>
    </p:spTree>
    <p:extLst>
      <p:ext uri="{BB962C8B-B14F-4D97-AF65-F5344CB8AC3E}">
        <p14:creationId xmlns:p14="http://schemas.microsoft.com/office/powerpoint/2010/main" val="2807847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was previously approved for AIAA SciTech by Jason Adam</a:t>
            </a:r>
          </a:p>
        </p:txBody>
      </p:sp>
      <p:sp>
        <p:nvSpPr>
          <p:cNvPr id="6" name="Slide Number Placeholder 5"/>
          <p:cNvSpPr>
            <a:spLocks noGrp="1"/>
          </p:cNvSpPr>
          <p:nvPr>
            <p:ph type="sldNum" sz="quarter" idx="5"/>
          </p:nvPr>
        </p:nvSpPr>
        <p:spPr/>
        <p:txBody>
          <a:bodyPr/>
          <a:lstStyle/>
          <a:p>
            <a:fld id="{91F5F514-E216-4B0B-9B33-6FEA2EC08AD4}" type="slidenum">
              <a:rPr lang="en-US" smtClean="0"/>
              <a:t>3</a:t>
            </a:fld>
            <a:endParaRPr lang="en-US"/>
          </a:p>
        </p:txBody>
      </p:sp>
    </p:spTree>
    <p:extLst>
      <p:ext uri="{BB962C8B-B14F-4D97-AF65-F5344CB8AC3E}">
        <p14:creationId xmlns:p14="http://schemas.microsoft.com/office/powerpoint/2010/main" val="3179326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chart was previously approved for AIAA SciTech by Jason Adam</a:t>
            </a:r>
          </a:p>
          <a:p>
            <a:endParaRPr lang="en-US" dirty="0"/>
          </a:p>
        </p:txBody>
      </p:sp>
      <p:sp>
        <p:nvSpPr>
          <p:cNvPr id="6" name="Slide Number Placeholder 5"/>
          <p:cNvSpPr>
            <a:spLocks noGrp="1"/>
          </p:cNvSpPr>
          <p:nvPr>
            <p:ph type="sldNum" sz="quarter" idx="5"/>
          </p:nvPr>
        </p:nvSpPr>
        <p:spPr/>
        <p:txBody>
          <a:bodyPr/>
          <a:lstStyle/>
          <a:p>
            <a:fld id="{91F5F514-E216-4B0B-9B33-6FEA2EC08AD4}" type="slidenum">
              <a:rPr lang="en-US" smtClean="0"/>
              <a:t>4</a:t>
            </a:fld>
            <a:endParaRPr lang="en-US"/>
          </a:p>
        </p:txBody>
      </p:sp>
    </p:spTree>
    <p:extLst>
      <p:ext uri="{BB962C8B-B14F-4D97-AF65-F5344CB8AC3E}">
        <p14:creationId xmlns:p14="http://schemas.microsoft.com/office/powerpoint/2010/main" val="142159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chart was previously approved for AIAA SciTech by Jason Adam</a:t>
            </a:r>
          </a:p>
          <a:p>
            <a:endParaRPr lang="en-US" dirty="0"/>
          </a:p>
        </p:txBody>
      </p:sp>
      <p:sp>
        <p:nvSpPr>
          <p:cNvPr id="6" name="Slide Number Placeholder 5"/>
          <p:cNvSpPr>
            <a:spLocks noGrp="1"/>
          </p:cNvSpPr>
          <p:nvPr>
            <p:ph type="sldNum" sz="quarter" idx="5"/>
          </p:nvPr>
        </p:nvSpPr>
        <p:spPr/>
        <p:txBody>
          <a:bodyPr/>
          <a:lstStyle/>
          <a:p>
            <a:fld id="{91F5F514-E216-4B0B-9B33-6FEA2EC08AD4}" type="slidenum">
              <a:rPr lang="en-US" smtClean="0"/>
              <a:t>5</a:t>
            </a:fld>
            <a:endParaRPr lang="en-US"/>
          </a:p>
        </p:txBody>
      </p:sp>
    </p:spTree>
    <p:extLst>
      <p:ext uri="{BB962C8B-B14F-4D97-AF65-F5344CB8AC3E}">
        <p14:creationId xmlns:p14="http://schemas.microsoft.com/office/powerpoint/2010/main" val="1815950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chart was previously approved for AIAA SciTech by Jason Adam</a:t>
            </a:r>
          </a:p>
          <a:p>
            <a:endParaRPr lang="en-US" dirty="0"/>
          </a:p>
        </p:txBody>
      </p:sp>
      <p:sp>
        <p:nvSpPr>
          <p:cNvPr id="4" name="Header Placeholder 3"/>
          <p:cNvSpPr>
            <a:spLocks noGrp="1"/>
          </p:cNvSpPr>
          <p:nvPr>
            <p:ph type="hdr" sz="quarter"/>
          </p:nvPr>
        </p:nvSpPr>
        <p:spPr/>
        <p:txBody>
          <a:bodyPr/>
          <a:lstStyle/>
          <a:p>
            <a:endParaRPr lang="en-US" dirty="0"/>
          </a:p>
          <a:p>
            <a:endParaRPr lang="en-US" dirty="0"/>
          </a:p>
        </p:txBody>
      </p:sp>
      <p:sp>
        <p:nvSpPr>
          <p:cNvPr id="5" name="Footer Placeholder 4"/>
          <p:cNvSpPr>
            <a:spLocks noGrp="1"/>
          </p:cNvSpPr>
          <p:nvPr>
            <p:ph type="ftr" sz="quarter" idx="4"/>
          </p:nvPr>
        </p:nvSpPr>
        <p:spPr/>
        <p:txBody>
          <a:bodyPr/>
          <a:lstStyle/>
          <a:p>
            <a:endParaRPr lang="en-US" dirty="0"/>
          </a:p>
          <a:p>
            <a:endParaRPr lang="en-US" dirty="0"/>
          </a:p>
        </p:txBody>
      </p:sp>
      <p:sp>
        <p:nvSpPr>
          <p:cNvPr id="6" name="Slide Number Placeholder 5"/>
          <p:cNvSpPr>
            <a:spLocks noGrp="1"/>
          </p:cNvSpPr>
          <p:nvPr>
            <p:ph type="sldNum" sz="quarter" idx="5"/>
          </p:nvPr>
        </p:nvSpPr>
        <p:spPr/>
        <p:txBody>
          <a:bodyPr/>
          <a:lstStyle/>
          <a:p>
            <a:fld id="{91F5F514-E216-4B0B-9B33-6FEA2EC08AD4}" type="slidenum">
              <a:rPr lang="en-US" smtClean="0"/>
              <a:t>6</a:t>
            </a:fld>
            <a:endParaRPr lang="en-US"/>
          </a:p>
        </p:txBody>
      </p:sp>
    </p:spTree>
    <p:extLst>
      <p:ext uri="{BB962C8B-B14F-4D97-AF65-F5344CB8AC3E}">
        <p14:creationId xmlns:p14="http://schemas.microsoft.com/office/powerpoint/2010/main" val="941220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material is publicly available on the following sites:</a:t>
            </a:r>
          </a:p>
          <a:p>
            <a:r>
              <a:rPr lang="en-US" dirty="0"/>
              <a:t>https://www.nasa.gov/press-release/nasa-announces-partners-to-advance-tipping-point-technologies-for-the-moon-mars</a:t>
            </a:r>
          </a:p>
          <a:p>
            <a:endParaRPr lang="en-US" dirty="0"/>
          </a:p>
          <a:p>
            <a:r>
              <a:rPr lang="en-US" dirty="0"/>
              <a:t>https://www.nasa.gov/directorates/spacetech/solicitations/tipping_points/2020_selections</a:t>
            </a:r>
          </a:p>
          <a:p>
            <a:endParaRPr lang="en-US" dirty="0"/>
          </a:p>
          <a:p>
            <a:r>
              <a:rPr lang="en-US" dirty="0"/>
              <a:t>NASA Publication: SpaceTech-REDDI-2020_Solicitation_October_1_2019.pdf</a:t>
            </a:r>
          </a:p>
          <a:p>
            <a:endParaRPr lang="en-US" dirty="0"/>
          </a:p>
        </p:txBody>
      </p:sp>
      <p:sp>
        <p:nvSpPr>
          <p:cNvPr id="4" name="Header Placeholder 3"/>
          <p:cNvSpPr>
            <a:spLocks noGrp="1"/>
          </p:cNvSpPr>
          <p:nvPr>
            <p:ph type="hdr" sz="quarter"/>
          </p:nvPr>
        </p:nvSpPr>
        <p:spPr/>
        <p:txBody>
          <a:bodyPr/>
          <a:lstStyle/>
          <a:p>
            <a:endParaRPr lang="en-US" dirty="0"/>
          </a:p>
          <a:p>
            <a:endParaRPr lang="en-US" dirty="0"/>
          </a:p>
        </p:txBody>
      </p:sp>
      <p:sp>
        <p:nvSpPr>
          <p:cNvPr id="5" name="Footer Placeholder 4"/>
          <p:cNvSpPr>
            <a:spLocks noGrp="1"/>
          </p:cNvSpPr>
          <p:nvPr>
            <p:ph type="ftr" sz="quarter" idx="4"/>
          </p:nvPr>
        </p:nvSpPr>
        <p:spPr/>
        <p:txBody>
          <a:bodyPr/>
          <a:lstStyle/>
          <a:p>
            <a:endParaRPr lang="en-US" dirty="0"/>
          </a:p>
          <a:p>
            <a:endParaRPr lang="en-US" dirty="0"/>
          </a:p>
        </p:txBody>
      </p:sp>
      <p:sp>
        <p:nvSpPr>
          <p:cNvPr id="6" name="Slide Number Placeholder 5"/>
          <p:cNvSpPr>
            <a:spLocks noGrp="1"/>
          </p:cNvSpPr>
          <p:nvPr>
            <p:ph type="sldNum" sz="quarter" idx="5"/>
          </p:nvPr>
        </p:nvSpPr>
        <p:spPr/>
        <p:txBody>
          <a:bodyPr/>
          <a:lstStyle/>
          <a:p>
            <a:fld id="{91F5F514-E216-4B0B-9B33-6FEA2EC08AD4}" type="slidenum">
              <a:rPr lang="en-US" smtClean="0"/>
              <a:t>7</a:t>
            </a:fld>
            <a:endParaRPr lang="en-US"/>
          </a:p>
        </p:txBody>
      </p:sp>
    </p:spTree>
    <p:extLst>
      <p:ext uri="{BB962C8B-B14F-4D97-AF65-F5344CB8AC3E}">
        <p14:creationId xmlns:p14="http://schemas.microsoft.com/office/powerpoint/2010/main" val="1053587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chart is modified from a previously approved for AIAA SciTech by Jason Adam.  The schedule was removed and replaced with the schedule statement.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Link</a:t>
            </a:r>
          </a:p>
          <a:p>
            <a:pPr algn="l"/>
            <a:r>
              <a:rPr lang="en-US" dirty="0"/>
              <a:t>https://www.flickr.com/photos/spacex/51924607369/sizes/4k/</a:t>
            </a:r>
          </a:p>
          <a:p>
            <a:pPr algn="l"/>
            <a:r>
              <a:rPr lang="en-US" dirty="0"/>
              <a:t>Rights:</a:t>
            </a:r>
          </a:p>
          <a:p>
            <a:pPr algn="l"/>
            <a:r>
              <a:rPr lang="en-US" dirty="0"/>
              <a:t>https://creativecommons.org/licenses/by-nc/2.0/</a:t>
            </a:r>
          </a:p>
          <a:p>
            <a:pPr algn="l"/>
            <a:endParaRPr lang="en-US" dirty="0"/>
          </a:p>
          <a:p>
            <a:pPr algn="l" rtl="0"/>
            <a:r>
              <a:rPr lang="en-US" b="1" i="0" dirty="0">
                <a:solidFill>
                  <a:srgbClr val="333333"/>
                </a:solidFill>
                <a:effectLst/>
                <a:latin typeface="inherit"/>
              </a:rPr>
              <a:t>You are free to:</a:t>
            </a:r>
          </a:p>
          <a:p>
            <a:pPr algn="l" rtl="0">
              <a:buFont typeface="Arial" panose="020B0604020202020204" pitchFamily="34" charset="0"/>
              <a:buChar char="•"/>
            </a:pPr>
            <a:r>
              <a:rPr lang="en-US" b="1" i="0" dirty="0">
                <a:solidFill>
                  <a:srgbClr val="222222"/>
                </a:solidFill>
                <a:effectLst/>
                <a:latin typeface="source sans pro" panose="020B0503030403020204" pitchFamily="34" charset="0"/>
              </a:rPr>
              <a:t>Share</a:t>
            </a:r>
            <a:r>
              <a:rPr lang="en-US" b="0" i="0" dirty="0">
                <a:solidFill>
                  <a:srgbClr val="333333"/>
                </a:solidFill>
                <a:effectLst/>
                <a:latin typeface="source sans pro" panose="020B0503030403020204" pitchFamily="34" charset="0"/>
              </a:rPr>
              <a:t> — copy and redistribute the material in any medium or format</a:t>
            </a:r>
          </a:p>
          <a:p>
            <a:pPr algn="l" rtl="0">
              <a:buFont typeface="Arial" panose="020B0604020202020204" pitchFamily="34" charset="0"/>
              <a:buChar char="•"/>
            </a:pPr>
            <a:r>
              <a:rPr lang="en-US" b="1" i="0" dirty="0">
                <a:solidFill>
                  <a:srgbClr val="222222"/>
                </a:solidFill>
                <a:effectLst/>
                <a:latin typeface="source sans pro" panose="020B0503030403020204" pitchFamily="34" charset="0"/>
              </a:rPr>
              <a:t>Adapt</a:t>
            </a:r>
            <a:r>
              <a:rPr lang="en-US" b="0" i="0" dirty="0">
                <a:solidFill>
                  <a:srgbClr val="333333"/>
                </a:solidFill>
                <a:effectLst/>
                <a:latin typeface="source sans pro" panose="020B0503030403020204" pitchFamily="34" charset="0"/>
              </a:rPr>
              <a:t> — remix, transform, and build upon the material</a:t>
            </a:r>
          </a:p>
          <a:p>
            <a:pPr algn="l">
              <a:buFont typeface="Arial" panose="020B0604020202020204" pitchFamily="34" charset="0"/>
              <a:buChar char="•"/>
            </a:pPr>
            <a:r>
              <a:rPr lang="en-US" b="0" i="0" dirty="0">
                <a:solidFill>
                  <a:srgbClr val="333333"/>
                </a:solidFill>
                <a:effectLst/>
                <a:latin typeface="source sans pro" panose="020B0503030403020204" pitchFamily="34" charset="0"/>
              </a:rPr>
              <a:t>The licensor cannot revoke these freedoms as long as you follow the license terms.</a:t>
            </a:r>
          </a:p>
          <a:p>
            <a:pPr algn="l"/>
            <a:r>
              <a:rPr lang="en-US" b="1" i="0" dirty="0">
                <a:solidFill>
                  <a:srgbClr val="333333"/>
                </a:solidFill>
                <a:effectLst/>
                <a:latin typeface="inherit"/>
              </a:rPr>
              <a:t>Under the following terms:</a:t>
            </a:r>
          </a:p>
          <a:p>
            <a:pPr algn="l" rtl="0">
              <a:buFont typeface="Arial" panose="020B0604020202020204" pitchFamily="34" charset="0"/>
              <a:buChar char="•"/>
            </a:pPr>
            <a:r>
              <a:rPr lang="en-US" b="1" i="0" dirty="0">
                <a:solidFill>
                  <a:srgbClr val="222222"/>
                </a:solidFill>
                <a:effectLst/>
                <a:latin typeface="source sans pro" panose="020B0503030403020204" pitchFamily="34" charset="0"/>
              </a:rPr>
              <a:t>Attribution</a:t>
            </a:r>
            <a:r>
              <a:rPr lang="en-US" b="0" i="0" dirty="0">
                <a:solidFill>
                  <a:srgbClr val="333333"/>
                </a:solidFill>
                <a:effectLst/>
                <a:latin typeface="source sans pro" panose="020B0503030403020204" pitchFamily="34" charset="0"/>
              </a:rPr>
              <a:t> — You must give </a:t>
            </a:r>
            <a:r>
              <a:rPr lang="en-US" b="0" i="0" u="none" strike="noStrike" dirty="0">
                <a:solidFill>
                  <a:srgbClr val="049CCF"/>
                </a:solidFill>
                <a:effectLst/>
                <a:latin typeface="source sans pro" panose="020B0503030403020204" pitchFamily="34" charset="0"/>
                <a:hlinkClick r:id="rId3"/>
              </a:rPr>
              <a:t>appropriate credit</a:t>
            </a:r>
            <a:r>
              <a:rPr lang="en-US" b="0" i="0" dirty="0">
                <a:solidFill>
                  <a:srgbClr val="333333"/>
                </a:solidFill>
                <a:effectLst/>
                <a:latin typeface="source sans pro" panose="020B0503030403020204" pitchFamily="34" charset="0"/>
              </a:rPr>
              <a:t>, provide a link to the license, and </a:t>
            </a:r>
            <a:r>
              <a:rPr lang="en-US" b="0" i="0" u="none" strike="noStrike" dirty="0">
                <a:solidFill>
                  <a:srgbClr val="049CCF"/>
                </a:solidFill>
                <a:effectLst/>
                <a:latin typeface="source sans pro" panose="020B0503030403020204" pitchFamily="34" charset="0"/>
                <a:hlinkClick r:id="rId3"/>
              </a:rPr>
              <a:t>indicate if changes were made</a:t>
            </a:r>
            <a:r>
              <a:rPr lang="en-US" b="0" i="0" dirty="0">
                <a:solidFill>
                  <a:srgbClr val="333333"/>
                </a:solidFill>
                <a:effectLst/>
                <a:latin typeface="source sans pro" panose="020B0503030403020204" pitchFamily="34" charset="0"/>
              </a:rPr>
              <a:t>. You may do so in any reasonable manner, but not in any way that suggests the licensor endorses you or your use.</a:t>
            </a:r>
          </a:p>
          <a:p>
            <a:pPr algn="l" rtl="0">
              <a:buFont typeface="Arial" panose="020B0604020202020204" pitchFamily="34" charset="0"/>
              <a:buChar char="•"/>
            </a:pPr>
            <a:r>
              <a:rPr lang="en-US" b="1" i="0" dirty="0" err="1">
                <a:solidFill>
                  <a:srgbClr val="222222"/>
                </a:solidFill>
                <a:effectLst/>
                <a:latin typeface="source sans pro" panose="020B0503030403020204" pitchFamily="34" charset="0"/>
              </a:rPr>
              <a:t>NonCommercial</a:t>
            </a:r>
            <a:r>
              <a:rPr lang="en-US" b="0" i="0" dirty="0">
                <a:solidFill>
                  <a:srgbClr val="333333"/>
                </a:solidFill>
                <a:effectLst/>
                <a:latin typeface="source sans pro" panose="020B0503030403020204" pitchFamily="34" charset="0"/>
              </a:rPr>
              <a:t> — You may not use the material for </a:t>
            </a:r>
            <a:r>
              <a:rPr lang="en-US" b="0" i="0" u="none" strike="noStrike" dirty="0">
                <a:solidFill>
                  <a:srgbClr val="049CCF"/>
                </a:solidFill>
                <a:effectLst/>
                <a:latin typeface="source sans pro" panose="020B0503030403020204" pitchFamily="34" charset="0"/>
                <a:hlinkClick r:id="rId3"/>
              </a:rPr>
              <a:t>commercial purposes</a:t>
            </a:r>
            <a:r>
              <a:rPr lang="en-US" b="0" i="0" dirty="0">
                <a:solidFill>
                  <a:srgbClr val="333333"/>
                </a:solidFill>
                <a:effectLst/>
                <a:latin typeface="source sans pro" panose="020B0503030403020204" pitchFamily="34" charset="0"/>
              </a:rPr>
              <a:t>.</a:t>
            </a:r>
          </a:p>
          <a:p>
            <a:endParaRPr lang="en-US" dirty="0"/>
          </a:p>
          <a:p>
            <a:endParaRPr lang="en-US" dirty="0"/>
          </a:p>
        </p:txBody>
      </p:sp>
      <p:sp>
        <p:nvSpPr>
          <p:cNvPr id="4" name="Header Placeholder 3"/>
          <p:cNvSpPr>
            <a:spLocks noGrp="1"/>
          </p:cNvSpPr>
          <p:nvPr>
            <p:ph type="hdr" sz="quarter"/>
          </p:nvPr>
        </p:nvSpPr>
        <p:spPr/>
        <p:txBody>
          <a:bodyPr/>
          <a:lstStyle/>
          <a:p>
            <a:endParaRPr lang="en-US" dirty="0"/>
          </a:p>
          <a:p>
            <a:endParaRPr lang="en-US" dirty="0"/>
          </a:p>
        </p:txBody>
      </p:sp>
      <p:sp>
        <p:nvSpPr>
          <p:cNvPr id="5" name="Footer Placeholder 4"/>
          <p:cNvSpPr>
            <a:spLocks noGrp="1"/>
          </p:cNvSpPr>
          <p:nvPr>
            <p:ph type="ftr" sz="quarter" idx="4"/>
          </p:nvPr>
        </p:nvSpPr>
        <p:spPr/>
        <p:txBody>
          <a:bodyPr/>
          <a:lstStyle/>
          <a:p>
            <a:endParaRPr lang="en-US" dirty="0"/>
          </a:p>
          <a:p>
            <a:endParaRPr lang="en-US" dirty="0"/>
          </a:p>
        </p:txBody>
      </p:sp>
      <p:sp>
        <p:nvSpPr>
          <p:cNvPr id="6" name="Slide Number Placeholder 5"/>
          <p:cNvSpPr>
            <a:spLocks noGrp="1"/>
          </p:cNvSpPr>
          <p:nvPr>
            <p:ph type="sldNum" sz="quarter" idx="5"/>
          </p:nvPr>
        </p:nvSpPr>
        <p:spPr/>
        <p:txBody>
          <a:bodyPr/>
          <a:lstStyle/>
          <a:p>
            <a:fld id="{91F5F514-E216-4B0B-9B33-6FEA2EC08AD4}" type="slidenum">
              <a:rPr lang="en-US" smtClean="0"/>
              <a:t>8</a:t>
            </a:fld>
            <a:endParaRPr lang="en-US"/>
          </a:p>
        </p:txBody>
      </p:sp>
    </p:spTree>
    <p:extLst>
      <p:ext uri="{BB962C8B-B14F-4D97-AF65-F5344CB8AC3E}">
        <p14:creationId xmlns:p14="http://schemas.microsoft.com/office/powerpoint/2010/main" val="2603463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is based on the publicly approved presentation sited in the footnote.</a:t>
            </a:r>
          </a:p>
        </p:txBody>
      </p:sp>
      <p:sp>
        <p:nvSpPr>
          <p:cNvPr id="4" name="Header Placeholder 3"/>
          <p:cNvSpPr>
            <a:spLocks noGrp="1"/>
          </p:cNvSpPr>
          <p:nvPr>
            <p:ph type="hdr" sz="quarter"/>
          </p:nvPr>
        </p:nvSpPr>
        <p:spPr/>
        <p:txBody>
          <a:bodyPr/>
          <a:lstStyle/>
          <a:p>
            <a:endParaRPr lang="en-US" dirty="0"/>
          </a:p>
          <a:p>
            <a:endParaRPr lang="en-US" dirty="0"/>
          </a:p>
        </p:txBody>
      </p:sp>
      <p:sp>
        <p:nvSpPr>
          <p:cNvPr id="5" name="Footer Placeholder 4"/>
          <p:cNvSpPr>
            <a:spLocks noGrp="1"/>
          </p:cNvSpPr>
          <p:nvPr>
            <p:ph type="ftr" sz="quarter" idx="4"/>
          </p:nvPr>
        </p:nvSpPr>
        <p:spPr/>
        <p:txBody>
          <a:bodyPr/>
          <a:lstStyle/>
          <a:p>
            <a:endParaRPr lang="en-US" dirty="0"/>
          </a:p>
          <a:p>
            <a:endParaRPr lang="en-US" dirty="0"/>
          </a:p>
        </p:txBody>
      </p:sp>
      <p:sp>
        <p:nvSpPr>
          <p:cNvPr id="6" name="Slide Number Placeholder 5"/>
          <p:cNvSpPr>
            <a:spLocks noGrp="1"/>
          </p:cNvSpPr>
          <p:nvPr>
            <p:ph type="sldNum" sz="quarter" idx="5"/>
          </p:nvPr>
        </p:nvSpPr>
        <p:spPr/>
        <p:txBody>
          <a:bodyPr/>
          <a:lstStyle/>
          <a:p>
            <a:fld id="{91F5F514-E216-4B0B-9B33-6FEA2EC08AD4}" type="slidenum">
              <a:rPr lang="en-US" smtClean="0"/>
              <a:t>9</a:t>
            </a:fld>
            <a:endParaRPr lang="en-US"/>
          </a:p>
        </p:txBody>
      </p:sp>
    </p:spTree>
    <p:extLst>
      <p:ext uri="{BB962C8B-B14F-4D97-AF65-F5344CB8AC3E}">
        <p14:creationId xmlns:p14="http://schemas.microsoft.com/office/powerpoint/2010/main" val="2335112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6" name="Text Placeholder 24"/>
          <p:cNvSpPr>
            <a:spLocks noGrp="1"/>
          </p:cNvSpPr>
          <p:nvPr>
            <p:ph type="body" sz="quarter" idx="11" hasCustomPrompt="1"/>
          </p:nvPr>
        </p:nvSpPr>
        <p:spPr>
          <a:xfrm>
            <a:off x="755110" y="3084382"/>
            <a:ext cx="10684021" cy="403097"/>
          </a:xfrm>
          <a:prstGeom prst="rect">
            <a:avLst/>
          </a:prstGeom>
        </p:spPr>
        <p:txBody>
          <a:bodyPr/>
          <a:lstStyle>
            <a:lvl1pPr marL="0" indent="0" algn="ctr">
              <a:buNone/>
              <a:defRPr sz="2400" b="0" cap="all" baseline="0">
                <a:solidFill>
                  <a:srgbClr val="002F6C"/>
                </a:solidFill>
                <a:latin typeface="Agency FB" panose="020B0503020202020204" pitchFamily="34" charset="0"/>
              </a:defRPr>
            </a:lvl1pPr>
          </a:lstStyle>
          <a:p>
            <a:pPr lvl="0"/>
            <a:r>
              <a:rPr lang="en-US" dirty="0"/>
              <a:t>PRESENTATION SUBTITLE</a:t>
            </a:r>
          </a:p>
        </p:txBody>
      </p:sp>
      <p:sp>
        <p:nvSpPr>
          <p:cNvPr id="27" name="Text Placeholder 24"/>
          <p:cNvSpPr>
            <a:spLocks noGrp="1"/>
          </p:cNvSpPr>
          <p:nvPr>
            <p:ph type="body" sz="quarter" idx="12" hasCustomPrompt="1"/>
          </p:nvPr>
        </p:nvSpPr>
        <p:spPr>
          <a:xfrm>
            <a:off x="753989" y="4158597"/>
            <a:ext cx="10684021" cy="612333"/>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baseline="0">
                <a:solidFill>
                  <a:srgbClr val="002F6C"/>
                </a:solidFill>
                <a:latin typeface="+mn-lt"/>
              </a:defRPr>
            </a:lvl1pPr>
          </a:lstStyle>
          <a:p>
            <a:pPr lvl="0"/>
            <a:r>
              <a:rPr lang="en-US" dirty="0"/>
              <a:t>Presenter’s Full Name</a:t>
            </a:r>
            <a:br>
              <a:rPr lang="en-US" dirty="0"/>
            </a:br>
            <a:r>
              <a:rPr lang="en-US" dirty="0"/>
              <a:t>Job Title</a:t>
            </a:r>
          </a:p>
          <a:p>
            <a:pPr lvl="0"/>
            <a:endParaRPr lang="en-US" dirty="0"/>
          </a:p>
        </p:txBody>
      </p:sp>
      <p:sp>
        <p:nvSpPr>
          <p:cNvPr id="28" name="Text Placeholder 24"/>
          <p:cNvSpPr>
            <a:spLocks noGrp="1"/>
          </p:cNvSpPr>
          <p:nvPr>
            <p:ph type="body" sz="quarter" idx="13" hasCustomPrompt="1"/>
          </p:nvPr>
        </p:nvSpPr>
        <p:spPr>
          <a:xfrm>
            <a:off x="753989" y="3694076"/>
            <a:ext cx="10684021" cy="374650"/>
          </a:xfrm>
          <a:prstGeom prst="rect">
            <a:avLst/>
          </a:prstGeom>
        </p:spPr>
        <p:txBody>
          <a:bodyPr/>
          <a:lstStyle>
            <a:lvl1pPr marL="0" indent="0" algn="ctr">
              <a:buNone/>
              <a:defRPr sz="1800" b="0" baseline="0">
                <a:solidFill>
                  <a:srgbClr val="002F6C"/>
                </a:solidFill>
                <a:latin typeface="+mn-lt"/>
              </a:defRPr>
            </a:lvl1pPr>
          </a:lstStyle>
          <a:p>
            <a:pPr lvl="0"/>
            <a:r>
              <a:rPr lang="en-US" dirty="0"/>
              <a:t>Location/Date</a:t>
            </a:r>
          </a:p>
        </p:txBody>
      </p:sp>
      <p:sp>
        <p:nvSpPr>
          <p:cNvPr id="25" name="Text Placeholder 24"/>
          <p:cNvSpPr>
            <a:spLocks noGrp="1"/>
          </p:cNvSpPr>
          <p:nvPr>
            <p:ph type="body" sz="quarter" idx="10" hasCustomPrompt="1"/>
          </p:nvPr>
        </p:nvSpPr>
        <p:spPr>
          <a:xfrm>
            <a:off x="755111" y="2221008"/>
            <a:ext cx="10684021" cy="863374"/>
          </a:xfrm>
          <a:prstGeom prst="rect">
            <a:avLst/>
          </a:prstGeom>
        </p:spPr>
        <p:txBody>
          <a:bodyPr/>
          <a:lstStyle>
            <a:lvl1pPr marL="0" indent="0" algn="ctr">
              <a:buNone/>
              <a:defRPr sz="6000" b="1" cap="all" baseline="0">
                <a:solidFill>
                  <a:srgbClr val="002F6C"/>
                </a:solidFill>
                <a:latin typeface="Agency FB" panose="020B0503020202020204" pitchFamily="34" charset="0"/>
              </a:defRPr>
            </a:lvl1pPr>
          </a:lstStyle>
          <a:p>
            <a:pPr lvl="0"/>
            <a:r>
              <a:rPr lang="en-US" dirty="0"/>
              <a:t>CLICK TO ENTER PRESENTATION TITLE</a:t>
            </a:r>
          </a:p>
        </p:txBody>
      </p:sp>
      <p:sp>
        <p:nvSpPr>
          <p:cNvPr id="10" name="Text Placeholder 2"/>
          <p:cNvSpPr txBox="1">
            <a:spLocks/>
          </p:cNvSpPr>
          <p:nvPr userDrawn="1"/>
        </p:nvSpPr>
        <p:spPr>
          <a:xfrm>
            <a:off x="4363742" y="6478683"/>
            <a:ext cx="3463048" cy="285750"/>
          </a:xfrm>
          <a:prstGeom prst="rect">
            <a:avLst/>
          </a:prstGeom>
        </p:spPr>
        <p:txBody>
          <a:bodyPr/>
          <a:lstStyle>
            <a:lvl1pPr marL="0" indent="0" algn="l" defTabSz="914400" rtl="0" eaLnBrk="1" latinLnBrk="0" hangingPunct="1">
              <a:lnSpc>
                <a:spcPct val="90000"/>
              </a:lnSpc>
              <a:spcBef>
                <a:spcPts val="1000"/>
              </a:spcBef>
              <a:buFontTx/>
              <a:buNone/>
              <a:defRPr sz="900" kern="1200" baseline="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11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05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800" dirty="0">
              <a:solidFill>
                <a:schemeClr val="bg1"/>
              </a:solidFill>
            </a:endParaRPr>
          </a:p>
        </p:txBody>
      </p:sp>
    </p:spTree>
    <p:extLst>
      <p:ext uri="{BB962C8B-B14F-4D97-AF65-F5344CB8AC3E}">
        <p14:creationId xmlns:p14="http://schemas.microsoft.com/office/powerpoint/2010/main" val="2722306821"/>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7" name="Text Placeholder 10"/>
          <p:cNvSpPr>
            <a:spLocks noGrp="1"/>
          </p:cNvSpPr>
          <p:nvPr>
            <p:ph type="body" sz="quarter" idx="10" hasCustomPrompt="1"/>
          </p:nvPr>
        </p:nvSpPr>
        <p:spPr>
          <a:xfrm>
            <a:off x="497960" y="481100"/>
            <a:ext cx="6618169" cy="560887"/>
          </a:xfrm>
          <a:prstGeom prst="rect">
            <a:avLst/>
          </a:prstGeom>
        </p:spPr>
        <p:txBody>
          <a:bodyPr/>
          <a:lstStyle>
            <a:lvl1pPr marL="0" indent="0">
              <a:buNone/>
              <a:defRPr sz="4000" b="1" cap="all" baseline="0">
                <a:solidFill>
                  <a:schemeClr val="accent1"/>
                </a:solidFill>
                <a:latin typeface="Agency FB" panose="020B0503020202020204" pitchFamily="34" charset="0"/>
              </a:defRPr>
            </a:lvl1pPr>
          </a:lstStyle>
          <a:p>
            <a:pPr lvl="0"/>
            <a:r>
              <a:rPr lang="en-US" dirty="0"/>
              <a:t>CLICK TO ENTER HEADER</a:t>
            </a:r>
          </a:p>
        </p:txBody>
      </p:sp>
    </p:spTree>
    <p:extLst>
      <p:ext uri="{BB962C8B-B14F-4D97-AF65-F5344CB8AC3E}">
        <p14:creationId xmlns:p14="http://schemas.microsoft.com/office/powerpoint/2010/main" val="74320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ext with Header">
    <p:spTree>
      <p:nvGrpSpPr>
        <p:cNvPr id="1" name=""/>
        <p:cNvGrpSpPr/>
        <p:nvPr/>
      </p:nvGrpSpPr>
      <p:grpSpPr>
        <a:xfrm>
          <a:off x="0" y="0"/>
          <a:ext cx="0" cy="0"/>
          <a:chOff x="0" y="0"/>
          <a:chExt cx="0" cy="0"/>
        </a:xfrm>
      </p:grpSpPr>
      <p:sp>
        <p:nvSpPr>
          <p:cNvPr id="9" name="Text Placeholder 10"/>
          <p:cNvSpPr>
            <a:spLocks noGrp="1"/>
          </p:cNvSpPr>
          <p:nvPr>
            <p:ph type="body" sz="quarter" idx="10" hasCustomPrompt="1"/>
          </p:nvPr>
        </p:nvSpPr>
        <p:spPr>
          <a:xfrm>
            <a:off x="129993" y="115780"/>
            <a:ext cx="6618169" cy="560887"/>
          </a:xfrm>
          <a:prstGeom prst="rect">
            <a:avLst/>
          </a:prstGeom>
        </p:spPr>
        <p:txBody>
          <a:bodyPr/>
          <a:lstStyle>
            <a:lvl1pPr marL="0" indent="0">
              <a:buNone/>
              <a:defRPr sz="4000" b="1" cap="all" baseline="0">
                <a:solidFill>
                  <a:schemeClr val="accent1"/>
                </a:solidFill>
                <a:latin typeface="Agency FB" panose="020B0503020202020204" pitchFamily="34" charset="0"/>
              </a:defRPr>
            </a:lvl1pPr>
          </a:lstStyle>
          <a:p>
            <a:pPr lvl="0"/>
            <a:r>
              <a:rPr lang="en-US" dirty="0"/>
              <a:t>CLICK TO ENTER HEADER</a:t>
            </a:r>
          </a:p>
        </p:txBody>
      </p:sp>
      <p:sp>
        <p:nvSpPr>
          <p:cNvPr id="13" name="Content Placeholder 12"/>
          <p:cNvSpPr>
            <a:spLocks noGrp="1"/>
          </p:cNvSpPr>
          <p:nvPr>
            <p:ph sz="quarter" idx="12" hasCustomPrompt="1"/>
          </p:nvPr>
        </p:nvSpPr>
        <p:spPr>
          <a:xfrm>
            <a:off x="544945" y="932873"/>
            <a:ext cx="10982036" cy="4765912"/>
          </a:xfrm>
          <a:prstGeom prst="rect">
            <a:avLst/>
          </a:prstGeom>
        </p:spPr>
        <p:txBody>
          <a:bodyPr/>
          <a:lstStyle>
            <a:lvl1pPr marL="342900" indent="-342900">
              <a:buFont typeface="Arial" panose="020B0604020202020204" pitchFamily="34" charset="0"/>
              <a:buChar char="•"/>
              <a:defRPr sz="2000" baseline="0">
                <a:solidFill>
                  <a:srgbClr val="63666A"/>
                </a:solidFill>
                <a:latin typeface="+mn-lt"/>
              </a:defRPr>
            </a:lvl1pPr>
            <a:lvl2pPr>
              <a:defRPr sz="1600">
                <a:solidFill>
                  <a:schemeClr val="tx1"/>
                </a:solidFill>
              </a:defRPr>
            </a:lvl2pPr>
            <a:lvl3pPr>
              <a:defRPr sz="1400"/>
            </a:lvl3pPr>
            <a:lvl4pPr>
              <a:defRPr sz="1400"/>
            </a:lvl4pPr>
            <a:lvl5pPr>
              <a:defRPr sz="1400"/>
            </a:lvl5pPr>
            <a:lvl6pPr>
              <a:defRPr sz="1400"/>
            </a:lvl6pPr>
            <a:lvl7pPr>
              <a:defRPr sz="1400"/>
            </a:lvl7pPr>
            <a:lvl8pPr>
              <a:defRPr sz="1400"/>
            </a:lvl8pPr>
            <a:lvl9pPr marL="3657600" indent="0">
              <a:buNone/>
              <a:defRPr/>
            </a:lvl9pPr>
          </a:lstStyle>
          <a:p>
            <a:pPr lvl="0"/>
            <a:r>
              <a:rPr lang="en-US" dirty="0"/>
              <a:t>Click to enter text.</a:t>
            </a:r>
          </a:p>
        </p:txBody>
      </p:sp>
    </p:spTree>
    <p:extLst>
      <p:ext uri="{BB962C8B-B14F-4D97-AF65-F5344CB8AC3E}">
        <p14:creationId xmlns:p14="http://schemas.microsoft.com/office/powerpoint/2010/main" val="336581400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effectLst/>
              </a:defRPr>
            </a:lvl1pPr>
          </a:lstStyle>
          <a:p>
            <a:r>
              <a:rPr lang="en-US" dirty="0"/>
              <a:t>Click to edit Master title style</a:t>
            </a:r>
          </a:p>
        </p:txBody>
      </p:sp>
      <p:sp>
        <p:nvSpPr>
          <p:cNvPr id="3" name="Content Placeholder 2"/>
          <p:cNvSpPr>
            <a:spLocks noGrp="1"/>
          </p:cNvSpPr>
          <p:nvPr>
            <p:ph idx="1"/>
          </p:nvPr>
        </p:nvSpPr>
        <p:spPr>
          <a:xfrm>
            <a:off x="304799" y="1281015"/>
            <a:ext cx="5715000" cy="1093120"/>
          </a:xfrm>
        </p:spPr>
        <p:txBody>
          <a:bodyPr/>
          <a:lstStyle>
            <a:lvl1pPr>
              <a:defRPr baseline="0">
                <a:solidFill>
                  <a:schemeClr val="tx1">
                    <a:lumMod val="75000"/>
                  </a:schemeClr>
                </a:solidFill>
                <a:effectLst/>
              </a:defRPr>
            </a:lvl1pPr>
            <a:lvl2pPr>
              <a:defRPr baseline="0">
                <a:solidFill>
                  <a:schemeClr val="tx1">
                    <a:lumMod val="75000"/>
                  </a:schemeClr>
                </a:solidFill>
                <a:effectLst/>
              </a:defRPr>
            </a:lvl2pPr>
            <a:lvl3pPr>
              <a:buSzPct val="80000"/>
              <a:defRPr baseline="0">
                <a:solidFill>
                  <a:schemeClr val="tx1">
                    <a:lumMod val="75000"/>
                  </a:schemeClr>
                </a:solidFill>
                <a:effectLst/>
              </a:defRPr>
            </a:lvl3pPr>
            <a:lvl4pPr>
              <a:defRPr>
                <a:solidFill>
                  <a:schemeClr val="tx1">
                    <a:lumMod val="75000"/>
                  </a:schemeClr>
                </a:solidFill>
                <a:effectLst/>
              </a:defRPr>
            </a:lvl4pPr>
            <a:lvl5pPr>
              <a:defRPr>
                <a:effectLst/>
              </a:defRPr>
            </a:lvl5pPr>
            <a:lvl6pPr>
              <a:defRPr>
                <a:solidFill>
                  <a:schemeClr val="tx1"/>
                </a:solidFill>
                <a:effectLst/>
              </a:defRPr>
            </a:lvl6pPr>
            <a:lvl8pPr>
              <a:defRPr>
                <a:solidFill>
                  <a:schemeClr val="tx1"/>
                </a:solidFill>
                <a:effectLst/>
              </a:defRPr>
            </a:lvl8pPr>
            <a:lvl9pPr>
              <a:buNone/>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2"/>
          <p:cNvSpPr>
            <a:spLocks noGrp="1"/>
          </p:cNvSpPr>
          <p:nvPr>
            <p:ph idx="10"/>
          </p:nvPr>
        </p:nvSpPr>
        <p:spPr>
          <a:xfrm>
            <a:off x="6172200" y="1281014"/>
            <a:ext cx="5715000" cy="1093120"/>
          </a:xfrm>
        </p:spPr>
        <p:txBody>
          <a:bodyPr/>
          <a:lstStyle>
            <a:lvl1pPr>
              <a:defRPr baseline="0">
                <a:solidFill>
                  <a:schemeClr val="tx1">
                    <a:lumMod val="75000"/>
                  </a:schemeClr>
                </a:solidFill>
                <a:effectLst/>
              </a:defRPr>
            </a:lvl1pPr>
            <a:lvl2pPr>
              <a:defRPr baseline="0">
                <a:solidFill>
                  <a:schemeClr val="tx1">
                    <a:lumMod val="75000"/>
                  </a:schemeClr>
                </a:solidFill>
                <a:effectLst/>
              </a:defRPr>
            </a:lvl2pPr>
            <a:lvl3pPr>
              <a:buSzPct val="80000"/>
              <a:defRPr baseline="0">
                <a:solidFill>
                  <a:schemeClr val="tx1">
                    <a:lumMod val="75000"/>
                  </a:schemeClr>
                </a:solidFill>
                <a:effectLst/>
              </a:defRPr>
            </a:lvl3pPr>
            <a:lvl4pPr>
              <a:defRPr>
                <a:solidFill>
                  <a:schemeClr val="tx1">
                    <a:lumMod val="75000"/>
                  </a:schemeClr>
                </a:solidFill>
                <a:effectLst/>
              </a:defRPr>
            </a:lvl4pPr>
            <a:lvl5pPr>
              <a:defRPr>
                <a:effectLst/>
              </a:defRPr>
            </a:lvl5pPr>
            <a:lvl6pPr>
              <a:defRPr>
                <a:solidFill>
                  <a:schemeClr val="tx1"/>
                </a:solidFill>
                <a:effectLst/>
              </a:defRPr>
            </a:lvl6pPr>
            <a:lvl8pPr>
              <a:defRPr>
                <a:solidFill>
                  <a:schemeClr val="tx1"/>
                </a:solidFill>
                <a:effectLst/>
              </a:defRPr>
            </a:lvl8pPr>
            <a:lvl9pPr>
              <a:buNone/>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66010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82EE71-49D4-4163-95A9-08FE5C05D671}"/>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9395" b="96660" l="0" r="89912">
                        <a14:foregroundMark x1="10845" y1="70146" x2="11097" y2="79958"/>
                        <a14:foregroundMark x1="11097" y1="79958" x2="16520" y2="70355"/>
                        <a14:foregroundMark x1="16520" y1="70355" x2="8323" y2="80376"/>
                        <a14:foregroundMark x1="8323" y1="80376" x2="5044" y2="93946"/>
                        <a14:foregroundMark x1="5044" y1="93946" x2="13115" y2="80793"/>
                        <a14:foregroundMark x1="13115" y1="80793" x2="16772" y2="96868"/>
                        <a14:foregroundMark x1="16772" y1="96868" x2="16772" y2="96868"/>
                        <a14:foregroundMark x1="5422" y1="91441" x2="2900" y2="59290"/>
                        <a14:foregroundMark x1="2900" y1="59290" x2="4540" y2="70981"/>
                        <a14:foregroundMark x1="4540" y1="70981" x2="4161" y2="59499"/>
                        <a14:foregroundMark x1="4161" y1="59499" x2="2270" y2="70564"/>
                        <a14:foregroundMark x1="55738" y1="80793" x2="53972" y2="80585"/>
                        <a14:foregroundMark x1="56747" y1="80376" x2="55612" y2="80793"/>
                        <a14:foregroundMark x1="43632" y1="35282" x2="46280" y2="32777"/>
                        <a14:foregroundMark x1="36696" y1="52610" x2="17528" y2="43006"/>
                        <a14:foregroundMark x1="17528" y1="43006" x2="11349" y2="42171"/>
                        <a14:foregroundMark x1="11349" y1="42171" x2="0" y2="48434"/>
                        <a14:foregroundMark x1="0" y1="48434" x2="0" y2="48434"/>
                        <a14:foregroundMark x1="33670" y1="50313" x2="21690" y2="43424"/>
                        <a14:foregroundMark x1="21690" y1="43424" x2="21564" y2="42380"/>
                        <a14:foregroundMark x1="34678" y1="49896" x2="21185" y2="43633"/>
                        <a14:foregroundMark x1="32030" y1="47390" x2="24086" y2="44050"/>
                        <a14:foregroundMark x1="24212" y1="44676" x2="16141" y2="42380"/>
                        <a14:foregroundMark x1="16141" y1="42380" x2="14376" y2="40710"/>
                        <a14:foregroundMark x1="24464" y1="43006" x2="18789" y2="42380"/>
                        <a14:foregroundMark x1="46406" y1="32777" x2="53342" y2="31733"/>
                        <a14:foregroundMark x1="53342" y1="31733" x2="59899" y2="32777"/>
                        <a14:foregroundMark x1="59899" y1="32777" x2="64565" y2="37578"/>
                        <a14:foregroundMark x1="8449" y1="42797" x2="1261" y2="44676"/>
                        <a14:foregroundMark x1="1261" y1="44676" x2="631" y2="45929"/>
                      </a14:backgroundRemoval>
                    </a14:imgEffect>
                  </a14:imgLayer>
                </a14:imgProps>
              </a:ext>
              <a:ext uri="{28A0092B-C50C-407E-A947-70E740481C1C}">
                <a14:useLocalDpi xmlns:a14="http://schemas.microsoft.com/office/drawing/2010/main" val="0"/>
              </a:ext>
            </a:extLst>
          </a:blip>
          <a:stretch>
            <a:fillRect/>
          </a:stretch>
        </p:blipFill>
        <p:spPr>
          <a:xfrm>
            <a:off x="0" y="1612729"/>
            <a:ext cx="8683717" cy="5245271"/>
          </a:xfrm>
          <a:prstGeom prst="rect">
            <a:avLst/>
          </a:prstGeom>
        </p:spPr>
      </p:pic>
    </p:spTree>
    <p:extLst>
      <p:ext uri="{BB962C8B-B14F-4D97-AF65-F5344CB8AC3E}">
        <p14:creationId xmlns:p14="http://schemas.microsoft.com/office/powerpoint/2010/main" val="2111561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17BF407-82F9-4C7F-9A08-92F3308BE18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9395" b="96660" l="0" r="89912">
                        <a14:foregroundMark x1="10845" y1="70146" x2="11097" y2="79958"/>
                        <a14:foregroundMark x1="11097" y1="79958" x2="16520" y2="70355"/>
                        <a14:foregroundMark x1="16520" y1="70355" x2="8323" y2="80376"/>
                        <a14:foregroundMark x1="8323" y1="80376" x2="5044" y2="93946"/>
                        <a14:foregroundMark x1="5044" y1="93946" x2="13115" y2="80793"/>
                        <a14:foregroundMark x1="13115" y1="80793" x2="16772" y2="96868"/>
                        <a14:foregroundMark x1="16772" y1="96868" x2="16772" y2="96868"/>
                        <a14:foregroundMark x1="5422" y1="91441" x2="2900" y2="59290"/>
                        <a14:foregroundMark x1="2900" y1="59290" x2="4540" y2="70981"/>
                        <a14:foregroundMark x1="4540" y1="70981" x2="4161" y2="59499"/>
                        <a14:foregroundMark x1="4161" y1="59499" x2="2270" y2="70564"/>
                        <a14:foregroundMark x1="55738" y1="80793" x2="53972" y2="80585"/>
                        <a14:foregroundMark x1="56747" y1="80376" x2="55612" y2="80793"/>
                        <a14:foregroundMark x1="43632" y1="35282" x2="46280" y2="32777"/>
                        <a14:foregroundMark x1="36696" y1="52610" x2="17528" y2="43006"/>
                        <a14:foregroundMark x1="17528" y1="43006" x2="11349" y2="42171"/>
                        <a14:foregroundMark x1="11349" y1="42171" x2="0" y2="48434"/>
                        <a14:foregroundMark x1="0" y1="48434" x2="0" y2="48434"/>
                        <a14:foregroundMark x1="33670" y1="50313" x2="21690" y2="43424"/>
                        <a14:foregroundMark x1="21690" y1="43424" x2="21564" y2="42380"/>
                        <a14:foregroundMark x1="34678" y1="49896" x2="21185" y2="43633"/>
                        <a14:foregroundMark x1="32030" y1="47390" x2="24086" y2="44050"/>
                        <a14:foregroundMark x1="24212" y1="44676" x2="16141" y2="42380"/>
                        <a14:foregroundMark x1="16141" y1="42380" x2="14376" y2="40710"/>
                        <a14:foregroundMark x1="24464" y1="43006" x2="18789" y2="42380"/>
                        <a14:foregroundMark x1="46406" y1="32777" x2="53342" y2="31733"/>
                        <a14:foregroundMark x1="53342" y1="31733" x2="59899" y2="32777"/>
                        <a14:foregroundMark x1="59899" y1="32777" x2="64565" y2="37578"/>
                        <a14:foregroundMark x1="8449" y1="42797" x2="1261" y2="44676"/>
                        <a14:foregroundMark x1="1261" y1="44676" x2="631" y2="45929"/>
                      </a14:backgroundRemoval>
                    </a14:imgEffect>
                  </a14:imgLayer>
                </a14:imgProps>
              </a:ext>
              <a:ext uri="{28A0092B-C50C-407E-A947-70E740481C1C}">
                <a14:useLocalDpi xmlns:a14="http://schemas.microsoft.com/office/drawing/2010/main" val="0"/>
              </a:ext>
            </a:extLst>
          </a:blip>
          <a:stretch>
            <a:fillRect/>
          </a:stretch>
        </p:blipFill>
        <p:spPr>
          <a:xfrm>
            <a:off x="0" y="1612729"/>
            <a:ext cx="8683717" cy="5245271"/>
          </a:xfrm>
          <a:prstGeom prst="rect">
            <a:avLst/>
          </a:prstGeom>
        </p:spPr>
      </p:pic>
    </p:spTree>
    <p:extLst>
      <p:ext uri="{BB962C8B-B14F-4D97-AF65-F5344CB8AC3E}">
        <p14:creationId xmlns:p14="http://schemas.microsoft.com/office/powerpoint/2010/main" val="982557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xt with Header">
    <p:spTree>
      <p:nvGrpSpPr>
        <p:cNvPr id="1" name=""/>
        <p:cNvGrpSpPr/>
        <p:nvPr/>
      </p:nvGrpSpPr>
      <p:grpSpPr>
        <a:xfrm>
          <a:off x="0" y="0"/>
          <a:ext cx="0" cy="0"/>
          <a:chOff x="0" y="0"/>
          <a:chExt cx="0" cy="0"/>
        </a:xfrm>
      </p:grpSpPr>
      <p:sp>
        <p:nvSpPr>
          <p:cNvPr id="9" name="Text Placeholder 10"/>
          <p:cNvSpPr>
            <a:spLocks noGrp="1"/>
          </p:cNvSpPr>
          <p:nvPr>
            <p:ph type="body" sz="quarter" idx="10" hasCustomPrompt="1"/>
          </p:nvPr>
        </p:nvSpPr>
        <p:spPr>
          <a:xfrm>
            <a:off x="129993" y="115780"/>
            <a:ext cx="6618169" cy="560887"/>
          </a:xfrm>
          <a:prstGeom prst="rect">
            <a:avLst/>
          </a:prstGeom>
        </p:spPr>
        <p:txBody>
          <a:bodyPr/>
          <a:lstStyle>
            <a:lvl1pPr marL="0" indent="0">
              <a:buNone/>
              <a:defRPr sz="4000" b="1" cap="all" baseline="0">
                <a:solidFill>
                  <a:schemeClr val="accent1"/>
                </a:solidFill>
                <a:latin typeface="Agency FB" panose="020B0503020202020204" pitchFamily="34" charset="0"/>
              </a:defRPr>
            </a:lvl1pPr>
          </a:lstStyle>
          <a:p>
            <a:pPr lvl="0"/>
            <a:r>
              <a:rPr lang="en-US" dirty="0"/>
              <a:t>CLICK TO ENTER HEADER</a:t>
            </a:r>
          </a:p>
        </p:txBody>
      </p:sp>
      <p:sp>
        <p:nvSpPr>
          <p:cNvPr id="13" name="Content Placeholder 12"/>
          <p:cNvSpPr>
            <a:spLocks noGrp="1"/>
          </p:cNvSpPr>
          <p:nvPr>
            <p:ph sz="quarter" idx="12" hasCustomPrompt="1"/>
          </p:nvPr>
        </p:nvSpPr>
        <p:spPr>
          <a:xfrm>
            <a:off x="544945" y="932873"/>
            <a:ext cx="10982036" cy="4765912"/>
          </a:xfrm>
          <a:prstGeom prst="rect">
            <a:avLst/>
          </a:prstGeom>
        </p:spPr>
        <p:txBody>
          <a:bodyPr/>
          <a:lstStyle>
            <a:lvl1pPr marL="342900" indent="-342900">
              <a:buFont typeface="Arial" panose="020B0604020202020204" pitchFamily="34" charset="0"/>
              <a:buChar char="•"/>
              <a:defRPr sz="2000" baseline="0">
                <a:solidFill>
                  <a:srgbClr val="63666A"/>
                </a:solidFill>
                <a:latin typeface="+mn-lt"/>
              </a:defRPr>
            </a:lvl1pPr>
            <a:lvl2pPr>
              <a:defRPr sz="1600">
                <a:solidFill>
                  <a:schemeClr val="tx1"/>
                </a:solidFill>
              </a:defRPr>
            </a:lvl2pPr>
            <a:lvl3pPr>
              <a:defRPr sz="1400"/>
            </a:lvl3pPr>
            <a:lvl4pPr>
              <a:defRPr sz="1400"/>
            </a:lvl4pPr>
            <a:lvl5pPr>
              <a:defRPr sz="1400"/>
            </a:lvl5pPr>
            <a:lvl6pPr>
              <a:defRPr sz="1400"/>
            </a:lvl6pPr>
            <a:lvl7pPr>
              <a:defRPr sz="1400"/>
            </a:lvl7pPr>
            <a:lvl8pPr>
              <a:defRPr sz="1400"/>
            </a:lvl8pPr>
            <a:lvl9pPr marL="3657600" indent="0">
              <a:buNone/>
              <a:defRPr/>
            </a:lvl9pPr>
          </a:lstStyle>
          <a:p>
            <a:pPr lvl="0"/>
            <a:r>
              <a:rPr lang="en-US" dirty="0"/>
              <a:t>Click to enter text.</a:t>
            </a:r>
          </a:p>
        </p:txBody>
      </p:sp>
    </p:spTree>
    <p:extLst>
      <p:ext uri="{BB962C8B-B14F-4D97-AF65-F5344CB8AC3E}">
        <p14:creationId xmlns:p14="http://schemas.microsoft.com/office/powerpoint/2010/main" val="125113959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effectLst/>
              </a:defRPr>
            </a:lvl1pPr>
          </a:lstStyle>
          <a:p>
            <a:r>
              <a:rPr lang="en-US" dirty="0"/>
              <a:t>Click to edit Master title style</a:t>
            </a:r>
          </a:p>
        </p:txBody>
      </p:sp>
      <p:sp>
        <p:nvSpPr>
          <p:cNvPr id="3" name="Content Placeholder 2"/>
          <p:cNvSpPr>
            <a:spLocks noGrp="1"/>
          </p:cNvSpPr>
          <p:nvPr>
            <p:ph idx="1"/>
          </p:nvPr>
        </p:nvSpPr>
        <p:spPr>
          <a:xfrm>
            <a:off x="304799" y="1281014"/>
            <a:ext cx="11582400" cy="1440394"/>
          </a:xfrm>
        </p:spPr>
        <p:txBody>
          <a:bodyPr/>
          <a:lstStyle>
            <a:lvl1pPr>
              <a:defRPr baseline="0">
                <a:solidFill>
                  <a:schemeClr val="tx1">
                    <a:lumMod val="75000"/>
                  </a:schemeClr>
                </a:solidFill>
                <a:effectLst/>
              </a:defRPr>
            </a:lvl1pPr>
            <a:lvl2pPr>
              <a:defRPr baseline="0">
                <a:solidFill>
                  <a:schemeClr val="tx1">
                    <a:lumMod val="75000"/>
                  </a:schemeClr>
                </a:solidFill>
                <a:effectLst/>
              </a:defRPr>
            </a:lvl2pPr>
            <a:lvl3pPr>
              <a:buSzPct val="80000"/>
              <a:defRPr baseline="0">
                <a:solidFill>
                  <a:schemeClr val="tx1">
                    <a:lumMod val="75000"/>
                  </a:schemeClr>
                </a:solidFill>
                <a:effectLst/>
              </a:defRPr>
            </a:lvl3pPr>
            <a:lvl4pPr>
              <a:defRPr>
                <a:solidFill>
                  <a:schemeClr val="tx1">
                    <a:lumMod val="75000"/>
                  </a:schemeClr>
                </a:solidFill>
                <a:effectLst/>
              </a:defRPr>
            </a:lvl4pPr>
            <a:lvl5pPr>
              <a:defRPr>
                <a:effectLst/>
              </a:defRPr>
            </a:lvl5pPr>
            <a:lvl6pPr>
              <a:defRPr>
                <a:solidFill>
                  <a:schemeClr val="tx1"/>
                </a:solidFill>
                <a:effectLst/>
              </a:defRPr>
            </a:lvl6pPr>
            <a:lvl8pPr>
              <a:defRPr>
                <a:solidFill>
                  <a:schemeClr val="tx1"/>
                </a:solidFill>
                <a:effectLst/>
              </a:defRPr>
            </a:lvl8pPr>
            <a:lvl9pPr>
              <a:buNone/>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73728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effectLst/>
              </a:defRPr>
            </a:lvl1pPr>
          </a:lstStyle>
          <a:p>
            <a:r>
              <a:rPr lang="en-US" dirty="0"/>
              <a:t>Click to edit Master title style</a:t>
            </a:r>
          </a:p>
        </p:txBody>
      </p:sp>
      <p:sp>
        <p:nvSpPr>
          <p:cNvPr id="3" name="Content Placeholder 2"/>
          <p:cNvSpPr>
            <a:spLocks noGrp="1"/>
          </p:cNvSpPr>
          <p:nvPr>
            <p:ph idx="1"/>
          </p:nvPr>
        </p:nvSpPr>
        <p:spPr>
          <a:xfrm>
            <a:off x="304799" y="1281015"/>
            <a:ext cx="5715000" cy="1440394"/>
          </a:xfrm>
        </p:spPr>
        <p:txBody>
          <a:bodyPr/>
          <a:lstStyle>
            <a:lvl1pPr>
              <a:defRPr baseline="0">
                <a:solidFill>
                  <a:schemeClr val="tx1">
                    <a:lumMod val="75000"/>
                  </a:schemeClr>
                </a:solidFill>
                <a:effectLst/>
              </a:defRPr>
            </a:lvl1pPr>
            <a:lvl2pPr>
              <a:defRPr baseline="0">
                <a:solidFill>
                  <a:schemeClr val="tx1">
                    <a:lumMod val="75000"/>
                  </a:schemeClr>
                </a:solidFill>
                <a:effectLst/>
              </a:defRPr>
            </a:lvl2pPr>
            <a:lvl3pPr>
              <a:buSzPct val="80000"/>
              <a:defRPr baseline="0">
                <a:solidFill>
                  <a:schemeClr val="tx1">
                    <a:lumMod val="75000"/>
                  </a:schemeClr>
                </a:solidFill>
                <a:effectLst/>
              </a:defRPr>
            </a:lvl3pPr>
            <a:lvl4pPr>
              <a:defRPr>
                <a:solidFill>
                  <a:schemeClr val="tx1">
                    <a:lumMod val="75000"/>
                  </a:schemeClr>
                </a:solidFill>
                <a:effectLst/>
              </a:defRPr>
            </a:lvl4pPr>
            <a:lvl5pPr>
              <a:defRPr>
                <a:effectLst/>
              </a:defRPr>
            </a:lvl5pPr>
            <a:lvl6pPr>
              <a:defRPr>
                <a:solidFill>
                  <a:schemeClr val="tx1"/>
                </a:solidFill>
                <a:effectLst/>
              </a:defRPr>
            </a:lvl6pPr>
            <a:lvl8pPr>
              <a:defRPr>
                <a:solidFill>
                  <a:schemeClr val="tx1"/>
                </a:solidFill>
                <a:effectLst/>
              </a:defRPr>
            </a:lvl8pPr>
            <a:lvl9pPr>
              <a:buNone/>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2"/>
          <p:cNvSpPr>
            <a:spLocks noGrp="1"/>
          </p:cNvSpPr>
          <p:nvPr>
            <p:ph idx="10"/>
          </p:nvPr>
        </p:nvSpPr>
        <p:spPr>
          <a:xfrm>
            <a:off x="6172200" y="1281014"/>
            <a:ext cx="5715000" cy="1440394"/>
          </a:xfrm>
        </p:spPr>
        <p:txBody>
          <a:bodyPr/>
          <a:lstStyle>
            <a:lvl1pPr>
              <a:defRPr baseline="0">
                <a:solidFill>
                  <a:schemeClr val="tx1">
                    <a:lumMod val="75000"/>
                  </a:schemeClr>
                </a:solidFill>
                <a:effectLst/>
              </a:defRPr>
            </a:lvl1pPr>
            <a:lvl2pPr>
              <a:defRPr baseline="0">
                <a:solidFill>
                  <a:schemeClr val="tx1">
                    <a:lumMod val="75000"/>
                  </a:schemeClr>
                </a:solidFill>
                <a:effectLst/>
              </a:defRPr>
            </a:lvl2pPr>
            <a:lvl3pPr>
              <a:buSzPct val="80000"/>
              <a:defRPr baseline="0">
                <a:solidFill>
                  <a:schemeClr val="tx1">
                    <a:lumMod val="75000"/>
                  </a:schemeClr>
                </a:solidFill>
                <a:effectLst/>
              </a:defRPr>
            </a:lvl3pPr>
            <a:lvl4pPr>
              <a:defRPr>
                <a:solidFill>
                  <a:schemeClr val="tx1">
                    <a:lumMod val="75000"/>
                  </a:schemeClr>
                </a:solidFill>
                <a:effectLst/>
              </a:defRPr>
            </a:lvl4pPr>
            <a:lvl5pPr>
              <a:defRPr>
                <a:effectLst/>
              </a:defRPr>
            </a:lvl5pPr>
            <a:lvl6pPr>
              <a:defRPr>
                <a:solidFill>
                  <a:schemeClr val="tx1"/>
                </a:solidFill>
                <a:effectLst/>
              </a:defRPr>
            </a:lvl6pPr>
            <a:lvl8pPr>
              <a:defRPr>
                <a:solidFill>
                  <a:schemeClr val="tx1"/>
                </a:solidFill>
                <a:effectLst/>
              </a:defRPr>
            </a:lvl8pPr>
            <a:lvl9pPr>
              <a:buNone/>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59756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effectLst/>
              </a:defRPr>
            </a:lvl1pPr>
          </a:lstStyle>
          <a:p>
            <a:r>
              <a:rPr lang="en-US" dirty="0"/>
              <a:t>Click to edit Master title style</a:t>
            </a:r>
          </a:p>
        </p:txBody>
      </p:sp>
      <p:sp>
        <p:nvSpPr>
          <p:cNvPr id="3" name="Content Placeholder 2"/>
          <p:cNvSpPr>
            <a:spLocks noGrp="1"/>
          </p:cNvSpPr>
          <p:nvPr>
            <p:ph idx="1"/>
          </p:nvPr>
        </p:nvSpPr>
        <p:spPr>
          <a:xfrm>
            <a:off x="304799" y="1281013"/>
            <a:ext cx="5715000" cy="1440394"/>
          </a:xfrm>
        </p:spPr>
        <p:txBody>
          <a:bodyPr/>
          <a:lstStyle>
            <a:lvl1pPr>
              <a:defRPr baseline="0">
                <a:solidFill>
                  <a:schemeClr val="tx1">
                    <a:lumMod val="75000"/>
                  </a:schemeClr>
                </a:solidFill>
                <a:effectLst/>
              </a:defRPr>
            </a:lvl1pPr>
            <a:lvl2pPr>
              <a:defRPr baseline="0">
                <a:solidFill>
                  <a:schemeClr val="tx1">
                    <a:lumMod val="75000"/>
                  </a:schemeClr>
                </a:solidFill>
                <a:effectLst/>
              </a:defRPr>
            </a:lvl2pPr>
            <a:lvl3pPr>
              <a:buSzPct val="80000"/>
              <a:defRPr baseline="0">
                <a:solidFill>
                  <a:schemeClr val="tx1">
                    <a:lumMod val="75000"/>
                  </a:schemeClr>
                </a:solidFill>
                <a:effectLst/>
              </a:defRPr>
            </a:lvl3pPr>
            <a:lvl4pPr>
              <a:defRPr>
                <a:solidFill>
                  <a:schemeClr val="tx1">
                    <a:lumMod val="75000"/>
                  </a:schemeClr>
                </a:solidFill>
                <a:effectLst/>
              </a:defRPr>
            </a:lvl4pPr>
            <a:lvl5pPr>
              <a:defRPr>
                <a:effectLst/>
              </a:defRPr>
            </a:lvl5pPr>
            <a:lvl6pPr>
              <a:defRPr>
                <a:solidFill>
                  <a:schemeClr val="tx1"/>
                </a:solidFill>
                <a:effectLst/>
              </a:defRPr>
            </a:lvl6pPr>
            <a:lvl8pPr>
              <a:defRPr>
                <a:solidFill>
                  <a:schemeClr val="tx1"/>
                </a:solidFill>
                <a:effectLst/>
              </a:defRPr>
            </a:lvl8pPr>
            <a:lvl9pPr>
              <a:buNone/>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2"/>
          <p:cNvSpPr>
            <a:spLocks noGrp="1"/>
          </p:cNvSpPr>
          <p:nvPr>
            <p:ph idx="10"/>
          </p:nvPr>
        </p:nvSpPr>
        <p:spPr>
          <a:xfrm>
            <a:off x="6172200" y="1281012"/>
            <a:ext cx="5715000" cy="1440394"/>
          </a:xfrm>
        </p:spPr>
        <p:txBody>
          <a:bodyPr/>
          <a:lstStyle>
            <a:lvl1pPr>
              <a:defRPr baseline="0">
                <a:solidFill>
                  <a:schemeClr val="tx1">
                    <a:lumMod val="75000"/>
                  </a:schemeClr>
                </a:solidFill>
                <a:effectLst/>
              </a:defRPr>
            </a:lvl1pPr>
            <a:lvl2pPr>
              <a:defRPr baseline="0">
                <a:solidFill>
                  <a:schemeClr val="tx1">
                    <a:lumMod val="75000"/>
                  </a:schemeClr>
                </a:solidFill>
                <a:effectLst/>
              </a:defRPr>
            </a:lvl2pPr>
            <a:lvl3pPr>
              <a:buSzPct val="80000"/>
              <a:defRPr baseline="0">
                <a:solidFill>
                  <a:schemeClr val="tx1">
                    <a:lumMod val="75000"/>
                  </a:schemeClr>
                </a:solidFill>
                <a:effectLst/>
              </a:defRPr>
            </a:lvl3pPr>
            <a:lvl4pPr>
              <a:defRPr>
                <a:solidFill>
                  <a:schemeClr val="tx1">
                    <a:lumMod val="75000"/>
                  </a:schemeClr>
                </a:solidFill>
                <a:effectLst/>
              </a:defRPr>
            </a:lvl4pPr>
            <a:lvl5pPr>
              <a:defRPr>
                <a:effectLst/>
              </a:defRPr>
            </a:lvl5pPr>
            <a:lvl6pPr>
              <a:defRPr>
                <a:solidFill>
                  <a:schemeClr val="tx1"/>
                </a:solidFill>
                <a:effectLst/>
              </a:defRPr>
            </a:lvl6pPr>
            <a:lvl8pPr>
              <a:defRPr>
                <a:solidFill>
                  <a:schemeClr val="tx1"/>
                </a:solidFill>
                <a:effectLst/>
              </a:defRPr>
            </a:lvl8pPr>
            <a:lvl9pPr>
              <a:buNone/>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1"/>
          </p:nvPr>
        </p:nvSpPr>
        <p:spPr>
          <a:xfrm>
            <a:off x="304799" y="3913121"/>
            <a:ext cx="5715000" cy="1440394"/>
          </a:xfrm>
        </p:spPr>
        <p:txBody>
          <a:bodyPr/>
          <a:lstStyle>
            <a:lvl1pPr>
              <a:defRPr baseline="0">
                <a:solidFill>
                  <a:schemeClr val="tx1">
                    <a:lumMod val="75000"/>
                  </a:schemeClr>
                </a:solidFill>
                <a:effectLst/>
              </a:defRPr>
            </a:lvl1pPr>
            <a:lvl2pPr>
              <a:defRPr baseline="0">
                <a:solidFill>
                  <a:schemeClr val="tx1">
                    <a:lumMod val="75000"/>
                  </a:schemeClr>
                </a:solidFill>
                <a:effectLst/>
              </a:defRPr>
            </a:lvl2pPr>
            <a:lvl3pPr>
              <a:buSzPct val="80000"/>
              <a:defRPr baseline="0">
                <a:solidFill>
                  <a:schemeClr val="tx1">
                    <a:lumMod val="75000"/>
                  </a:schemeClr>
                </a:solidFill>
                <a:effectLst/>
              </a:defRPr>
            </a:lvl3pPr>
            <a:lvl4pPr>
              <a:defRPr>
                <a:solidFill>
                  <a:schemeClr val="tx1">
                    <a:lumMod val="75000"/>
                  </a:schemeClr>
                </a:solidFill>
                <a:effectLst/>
              </a:defRPr>
            </a:lvl4pPr>
            <a:lvl5pPr>
              <a:defRPr>
                <a:effectLst/>
              </a:defRPr>
            </a:lvl5pPr>
            <a:lvl6pPr>
              <a:defRPr>
                <a:solidFill>
                  <a:schemeClr val="tx1"/>
                </a:solidFill>
                <a:effectLst/>
              </a:defRPr>
            </a:lvl6pPr>
            <a:lvl8pPr>
              <a:defRPr>
                <a:solidFill>
                  <a:schemeClr val="tx1"/>
                </a:solidFill>
                <a:effectLst/>
              </a:defRPr>
            </a:lvl8pPr>
            <a:lvl9pPr>
              <a:buNone/>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p:cNvSpPr>
            <a:spLocks noGrp="1"/>
          </p:cNvSpPr>
          <p:nvPr>
            <p:ph idx="12"/>
          </p:nvPr>
        </p:nvSpPr>
        <p:spPr>
          <a:xfrm>
            <a:off x="6172200" y="3913120"/>
            <a:ext cx="5715000" cy="1440394"/>
          </a:xfrm>
        </p:spPr>
        <p:txBody>
          <a:bodyPr/>
          <a:lstStyle>
            <a:lvl1pPr>
              <a:defRPr baseline="0">
                <a:solidFill>
                  <a:schemeClr val="tx1">
                    <a:lumMod val="75000"/>
                  </a:schemeClr>
                </a:solidFill>
                <a:effectLst/>
              </a:defRPr>
            </a:lvl1pPr>
            <a:lvl2pPr>
              <a:defRPr baseline="0">
                <a:solidFill>
                  <a:schemeClr val="tx1">
                    <a:lumMod val="75000"/>
                  </a:schemeClr>
                </a:solidFill>
                <a:effectLst/>
              </a:defRPr>
            </a:lvl2pPr>
            <a:lvl3pPr>
              <a:buSzPct val="80000"/>
              <a:defRPr baseline="0">
                <a:solidFill>
                  <a:schemeClr val="tx1">
                    <a:lumMod val="75000"/>
                  </a:schemeClr>
                </a:solidFill>
                <a:effectLst/>
              </a:defRPr>
            </a:lvl3pPr>
            <a:lvl4pPr>
              <a:defRPr>
                <a:solidFill>
                  <a:schemeClr val="tx1">
                    <a:lumMod val="75000"/>
                  </a:schemeClr>
                </a:solidFill>
                <a:effectLst/>
              </a:defRPr>
            </a:lvl4pPr>
            <a:lvl5pPr>
              <a:defRPr>
                <a:effectLst/>
              </a:defRPr>
            </a:lvl5pPr>
            <a:lvl6pPr>
              <a:defRPr>
                <a:solidFill>
                  <a:schemeClr val="tx1"/>
                </a:solidFill>
                <a:effectLst/>
              </a:defRPr>
            </a:lvl6pPr>
            <a:lvl8pPr>
              <a:defRPr>
                <a:solidFill>
                  <a:schemeClr val="tx1"/>
                </a:solidFill>
                <a:effectLst/>
              </a:defRPr>
            </a:lvl8pPr>
            <a:lvl9pPr>
              <a:buNone/>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29954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304800" y="419310"/>
            <a:ext cx="10334625" cy="531812"/>
          </a:xfrm>
        </p:spPr>
        <p:txBody>
          <a:bodyPr/>
          <a:lstStyle>
            <a:lvl1pPr>
              <a:defRPr sz="3600">
                <a:effectLst/>
              </a:defRPr>
            </a:lvl1pPr>
          </a:lstStyle>
          <a:p>
            <a:r>
              <a:rPr lang="en-US" dirty="0"/>
              <a:t>Click to edit Master title style</a:t>
            </a:r>
          </a:p>
        </p:txBody>
      </p:sp>
    </p:spTree>
    <p:extLst>
      <p:ext uri="{BB962C8B-B14F-4D97-AF65-F5344CB8AC3E}">
        <p14:creationId xmlns:p14="http://schemas.microsoft.com/office/powerpoint/2010/main" val="4267037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with Blue Header and Message">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endParaRPr lang="en-US" dirty="0"/>
          </a:p>
        </p:txBody>
      </p:sp>
      <p:sp>
        <p:nvSpPr>
          <p:cNvPr id="11" name="Text Placeholder 10"/>
          <p:cNvSpPr>
            <a:spLocks noGrp="1"/>
          </p:cNvSpPr>
          <p:nvPr>
            <p:ph type="body" sz="quarter" idx="10" hasCustomPrompt="1"/>
          </p:nvPr>
        </p:nvSpPr>
        <p:spPr>
          <a:xfrm>
            <a:off x="519224" y="481105"/>
            <a:ext cx="6618169" cy="560887"/>
          </a:xfrm>
          <a:prstGeom prst="rect">
            <a:avLst/>
          </a:prstGeom>
        </p:spPr>
        <p:txBody>
          <a:bodyPr/>
          <a:lstStyle>
            <a:lvl1pPr marL="0" indent="0">
              <a:buNone/>
              <a:defRPr sz="4000" b="1" cap="all" baseline="0">
                <a:solidFill>
                  <a:schemeClr val="accent1"/>
                </a:solidFill>
                <a:latin typeface="Agency FB" panose="020B0503020202020204" pitchFamily="34" charset="0"/>
              </a:defRPr>
            </a:lvl1pPr>
          </a:lstStyle>
          <a:p>
            <a:pPr lvl="0"/>
            <a:r>
              <a:rPr lang="en-US" dirty="0"/>
              <a:t>CLICK TO ENTER HEADER</a:t>
            </a:r>
          </a:p>
        </p:txBody>
      </p:sp>
      <p:sp>
        <p:nvSpPr>
          <p:cNvPr id="5" name="Rectangle 4"/>
          <p:cNvSpPr/>
          <p:nvPr userDrawn="1"/>
        </p:nvSpPr>
        <p:spPr>
          <a:xfrm>
            <a:off x="7151569" y="2594573"/>
            <a:ext cx="5040431" cy="3246765"/>
          </a:xfrm>
          <a:prstGeom prst="rect">
            <a:avLst/>
          </a:prstGeom>
          <a:solidFill>
            <a:srgbClr val="FFFFFF">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 Placeholder 12"/>
          <p:cNvSpPr>
            <a:spLocks noGrp="1"/>
          </p:cNvSpPr>
          <p:nvPr>
            <p:ph type="body" sz="quarter" idx="11" hasCustomPrompt="1"/>
          </p:nvPr>
        </p:nvSpPr>
        <p:spPr>
          <a:xfrm>
            <a:off x="6961851" y="2737125"/>
            <a:ext cx="4625974" cy="2961660"/>
          </a:xfrm>
          <a:prstGeom prst="rect">
            <a:avLst/>
          </a:prstGeom>
          <a:solidFill>
            <a:srgbClr val="FFFFFF">
              <a:alpha val="80000"/>
            </a:srgbClr>
          </a:solidFill>
        </p:spPr>
        <p:txBody>
          <a:bodyPr tIns="91440" bIns="91440" anchor="ctr">
            <a:normAutofit/>
          </a:bodyPr>
          <a:lstStyle>
            <a:lvl1pPr marL="0" indent="0" algn="r">
              <a:lnSpc>
                <a:spcPct val="90000"/>
              </a:lnSpc>
              <a:spcBef>
                <a:spcPts val="0"/>
              </a:spcBef>
              <a:buNone/>
              <a:defRPr sz="4000" kern="1200" cap="all" baseline="0">
                <a:solidFill>
                  <a:schemeClr val="accent2"/>
                </a:solidFill>
                <a:latin typeface="Agency FB" panose="020B0503020202020204" pitchFamily="34" charset="0"/>
              </a:defRPr>
            </a:lvl1pPr>
          </a:lstStyle>
          <a:p>
            <a:pPr lvl="0"/>
            <a:r>
              <a:rPr lang="en-US" dirty="0"/>
              <a:t>ADD MESSAGE                HERE.</a:t>
            </a:r>
          </a:p>
        </p:txBody>
      </p:sp>
    </p:spTree>
    <p:extLst>
      <p:ext uri="{BB962C8B-B14F-4D97-AF65-F5344CB8AC3E}">
        <p14:creationId xmlns:p14="http://schemas.microsoft.com/office/powerpoint/2010/main" val="1545313888"/>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655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2571" y="2620690"/>
            <a:ext cx="10978880" cy="738664"/>
          </a:xfrm>
        </p:spPr>
        <p:txBody>
          <a:bodyPr wrap="square" anchor="ctr" anchorCtr="0">
            <a:spAutoFit/>
          </a:bodyPr>
          <a:lstStyle>
            <a:lvl1pPr algn="ctr">
              <a:defRPr sz="4800">
                <a:effectLst/>
              </a:defRPr>
            </a:lvl1pPr>
          </a:lstStyle>
          <a:p>
            <a:r>
              <a:rPr lang="en-US" dirty="0"/>
              <a:t>Click to edit Master title style</a:t>
            </a:r>
          </a:p>
        </p:txBody>
      </p:sp>
    </p:spTree>
    <p:extLst>
      <p:ext uri="{BB962C8B-B14F-4D97-AF65-F5344CB8AC3E}">
        <p14:creationId xmlns:p14="http://schemas.microsoft.com/office/powerpoint/2010/main" val="834683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C7FE0-59D8-400E-BF95-3AE1F6F808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D0A596-39B5-462F-91B6-40FA55B408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4786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5E043-40F1-4C4E-8F55-E84C0DEB0A6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F6B2CC-08B6-42D5-88C3-34719083C751}"/>
              </a:ext>
            </a:extLst>
          </p:cNvPr>
          <p:cNvSpPr>
            <a:spLocks noGrp="1"/>
          </p:cNvSpPr>
          <p:nvPr>
            <p:ph type="subTitle" idx="1"/>
          </p:nvPr>
        </p:nvSpPr>
        <p:spPr>
          <a:xfrm>
            <a:off x="1524000" y="3602038"/>
            <a:ext cx="9144000" cy="369332"/>
          </a:xfrm>
          <a:prstGeom prst="rect">
            <a:avLst/>
          </a:prstGeom>
        </p:spPr>
        <p:txBody>
          <a:bodyPr/>
          <a:lstStyle>
            <a:lvl1pPr marL="0" indent="0" algn="ctr">
              <a:buNone/>
              <a:defRPr sz="24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30602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4995A-92DB-4B9F-8862-D86246C222B0}"/>
              </a:ext>
            </a:extLst>
          </p:cNvPr>
          <p:cNvSpPr>
            <a:spLocks noGrp="1"/>
          </p:cNvSpPr>
          <p:nvPr>
            <p:ph type="title"/>
          </p:nvPr>
        </p:nvSpPr>
        <p:spPr>
          <a:xfrm>
            <a:off x="274320" y="365125"/>
            <a:ext cx="10341864" cy="55841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223B2C3-8119-41A9-A405-67240287C152}"/>
              </a:ext>
            </a:extLst>
          </p:cNvPr>
          <p:cNvSpPr>
            <a:spLocks noGrp="1"/>
          </p:cNvSpPr>
          <p:nvPr>
            <p:ph idx="1"/>
          </p:nvPr>
        </p:nvSpPr>
        <p:spPr>
          <a:xfrm>
            <a:off x="274320" y="1207008"/>
            <a:ext cx="11079480" cy="190770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1082675" indent="-168275">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4117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4995A-92DB-4B9F-8862-D86246C222B0}"/>
              </a:ext>
            </a:extLst>
          </p:cNvPr>
          <p:cNvSpPr>
            <a:spLocks noGrp="1"/>
          </p:cNvSpPr>
          <p:nvPr>
            <p:ph type="title"/>
          </p:nvPr>
        </p:nvSpPr>
        <p:spPr>
          <a:xfrm>
            <a:off x="274320" y="365125"/>
            <a:ext cx="10341864" cy="55841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223B2C3-8119-41A9-A405-67240287C152}"/>
              </a:ext>
            </a:extLst>
          </p:cNvPr>
          <p:cNvSpPr>
            <a:spLocks noGrp="1"/>
          </p:cNvSpPr>
          <p:nvPr>
            <p:ph idx="1"/>
          </p:nvPr>
        </p:nvSpPr>
        <p:spPr>
          <a:xfrm>
            <a:off x="274320" y="1207008"/>
            <a:ext cx="11079480" cy="190770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1082675" indent="-168275">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703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04909-D20C-4D59-BDD4-B098D53FA902}"/>
              </a:ext>
            </a:extLst>
          </p:cNvPr>
          <p:cNvSpPr>
            <a:spLocks noGrp="1"/>
          </p:cNvSpPr>
          <p:nvPr>
            <p:ph type="title"/>
          </p:nvPr>
        </p:nvSpPr>
        <p:spPr>
          <a:xfrm>
            <a:off x="274320" y="365125"/>
            <a:ext cx="10341864" cy="55841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F980AD0-D13E-47B8-98CB-D62C4EB774BE}"/>
              </a:ext>
            </a:extLst>
          </p:cNvPr>
          <p:cNvSpPr>
            <a:spLocks noGrp="1"/>
          </p:cNvSpPr>
          <p:nvPr>
            <p:ph sz="half" idx="1"/>
          </p:nvPr>
        </p:nvSpPr>
        <p:spPr>
          <a:xfrm>
            <a:off x="274320" y="1464278"/>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40719F-F356-4A8D-AC4B-39D8513CE8AE}"/>
              </a:ext>
            </a:extLst>
          </p:cNvPr>
          <p:cNvSpPr>
            <a:spLocks noGrp="1"/>
          </p:cNvSpPr>
          <p:nvPr>
            <p:ph sz="half" idx="2"/>
          </p:nvPr>
        </p:nvSpPr>
        <p:spPr>
          <a:xfrm>
            <a:off x="5608320" y="1464278"/>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6917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D650-27C1-4A39-AC96-A9669413EBC3}"/>
              </a:ext>
            </a:extLst>
          </p:cNvPr>
          <p:cNvSpPr>
            <a:spLocks noGrp="1"/>
          </p:cNvSpPr>
          <p:nvPr>
            <p:ph type="title"/>
          </p:nvPr>
        </p:nvSpPr>
        <p:spPr>
          <a:xfrm>
            <a:off x="274320" y="365125"/>
            <a:ext cx="10341864" cy="55841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65033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D650-27C1-4A39-AC96-A9669413EBC3}"/>
              </a:ext>
            </a:extLst>
          </p:cNvPr>
          <p:cNvSpPr>
            <a:spLocks noGrp="1"/>
          </p:cNvSpPr>
          <p:nvPr>
            <p:ph type="title"/>
          </p:nvPr>
        </p:nvSpPr>
        <p:spPr>
          <a:xfrm>
            <a:off x="274320" y="365125"/>
            <a:ext cx="10341864" cy="55841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41463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6752-734E-4F00-9128-E46238E67119}"/>
              </a:ext>
            </a:extLst>
          </p:cNvPr>
          <p:cNvSpPr>
            <a:spLocks noGrp="1"/>
          </p:cNvSpPr>
          <p:nvPr>
            <p:ph type="ctrTitle"/>
          </p:nvPr>
        </p:nvSpPr>
        <p:spPr>
          <a:xfrm>
            <a:off x="1524000" y="2927922"/>
            <a:ext cx="9144000" cy="960727"/>
          </a:xfrm>
          <a:prstGeom prst="rect">
            <a:avLst/>
          </a:prstGeom>
        </p:spPr>
        <p:txBody>
          <a:bodyPr anchor="ctr"/>
          <a:lstStyle>
            <a:lvl1pPr algn="ctr">
              <a:defRPr sz="4800"/>
            </a:lvl1pPr>
          </a:lstStyle>
          <a:p>
            <a:r>
              <a:rPr lang="en-US"/>
              <a:t>Click to edit Master title style</a:t>
            </a:r>
          </a:p>
        </p:txBody>
      </p:sp>
    </p:spTree>
    <p:extLst>
      <p:ext uri="{BB962C8B-B14F-4D97-AF65-F5344CB8AC3E}">
        <p14:creationId xmlns:p14="http://schemas.microsoft.com/office/powerpoint/2010/main" val="6530426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with White Header and Message">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7088"/>
            <a:ext cx="12192000" cy="6286500"/>
          </a:xfrm>
          <a:prstGeom prst="rect">
            <a:avLst/>
          </a:prstGeom>
        </p:spPr>
        <p:txBody>
          <a:bodyPr anchor="ctr"/>
          <a:lstStyle>
            <a:lvl1pPr marL="0" indent="0" algn="ctr">
              <a:buNone/>
              <a:defRPr>
                <a:solidFill>
                  <a:schemeClr val="tx1"/>
                </a:solidFill>
              </a:defRPr>
            </a:lvl1pPr>
          </a:lstStyle>
          <a:p>
            <a:endParaRPr lang="en-US" dirty="0"/>
          </a:p>
        </p:txBody>
      </p:sp>
      <p:sp>
        <p:nvSpPr>
          <p:cNvPr id="11" name="Text Placeholder 10"/>
          <p:cNvSpPr>
            <a:spLocks noGrp="1"/>
          </p:cNvSpPr>
          <p:nvPr>
            <p:ph type="body" sz="quarter" idx="10" hasCustomPrompt="1"/>
          </p:nvPr>
        </p:nvSpPr>
        <p:spPr>
          <a:xfrm>
            <a:off x="497957" y="481112"/>
            <a:ext cx="6618169" cy="560887"/>
          </a:xfrm>
          <a:prstGeom prst="rect">
            <a:avLst/>
          </a:prstGeom>
        </p:spPr>
        <p:txBody>
          <a:bodyPr/>
          <a:lstStyle>
            <a:lvl1pPr marL="0" indent="0">
              <a:buNone/>
              <a:defRPr sz="4000" b="1" cap="all" baseline="0">
                <a:solidFill>
                  <a:schemeClr val="bg1"/>
                </a:solidFill>
                <a:latin typeface="Agency FB" panose="020B0503020202020204" pitchFamily="34" charset="0"/>
              </a:defRPr>
            </a:lvl1pPr>
          </a:lstStyle>
          <a:p>
            <a:pPr lvl="0"/>
            <a:r>
              <a:rPr lang="en-US" dirty="0"/>
              <a:t>CLICK TO ENTER HEADER</a:t>
            </a:r>
          </a:p>
        </p:txBody>
      </p:sp>
      <p:sp>
        <p:nvSpPr>
          <p:cNvPr id="13" name="Text Placeholder 12"/>
          <p:cNvSpPr>
            <a:spLocks noGrp="1"/>
          </p:cNvSpPr>
          <p:nvPr>
            <p:ph type="body" sz="quarter" idx="11" hasCustomPrompt="1"/>
          </p:nvPr>
        </p:nvSpPr>
        <p:spPr>
          <a:xfrm>
            <a:off x="6954763" y="2737125"/>
            <a:ext cx="4625974" cy="2961660"/>
          </a:xfrm>
          <a:prstGeom prst="rect">
            <a:avLst/>
          </a:prstGeom>
          <a:solidFill>
            <a:srgbClr val="FFFFFF">
              <a:alpha val="80000"/>
            </a:srgbClr>
          </a:solidFill>
        </p:spPr>
        <p:txBody>
          <a:bodyPr tIns="91440" bIns="91440" anchor="ctr">
            <a:normAutofit/>
          </a:bodyPr>
          <a:lstStyle>
            <a:lvl1pPr marL="0" indent="0" algn="r">
              <a:lnSpc>
                <a:spcPct val="90000"/>
              </a:lnSpc>
              <a:spcBef>
                <a:spcPts val="0"/>
              </a:spcBef>
              <a:buNone/>
              <a:defRPr sz="4000" kern="1200" cap="all" baseline="0">
                <a:solidFill>
                  <a:schemeClr val="accent2"/>
                </a:solidFill>
                <a:latin typeface="Agency FB" panose="020B0503020202020204" pitchFamily="34" charset="0"/>
              </a:defRPr>
            </a:lvl1pPr>
          </a:lstStyle>
          <a:p>
            <a:pPr lvl="0"/>
            <a:r>
              <a:rPr lang="en-US" dirty="0"/>
              <a:t>ADD MESSAGE                HERE.</a:t>
            </a:r>
          </a:p>
        </p:txBody>
      </p:sp>
    </p:spTree>
    <p:extLst>
      <p:ext uri="{BB962C8B-B14F-4D97-AF65-F5344CB8AC3E}">
        <p14:creationId xmlns:p14="http://schemas.microsoft.com/office/powerpoint/2010/main" val="3419634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04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4B8BC-6C7F-4D45-AA03-738B2A8075F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C6412B-5772-45B6-B7ED-17CD45BF4E1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1B0469-85A5-4356-9DE7-A9643F2BCF2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10946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6DE8-AA48-4778-AC47-F6EC8499E7B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2FD06A-7190-4744-B1E3-A423F358B8A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15EFE2-AD8C-45F7-8368-2384CD90AE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607931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303A-4BBA-4DB0-ABF5-90CF6C4371DA}"/>
              </a:ext>
            </a:extLst>
          </p:cNvPr>
          <p:cNvSpPr>
            <a:spLocks noGrp="1"/>
          </p:cNvSpPr>
          <p:nvPr>
            <p:ph type="title"/>
          </p:nvPr>
        </p:nvSpPr>
        <p:spPr>
          <a:xfrm>
            <a:off x="274320" y="365125"/>
            <a:ext cx="10341864" cy="558419"/>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3A5CD4-3380-44BC-937F-A8620E1F574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42849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6DAE68-0A30-4426-BB2D-5E57DD15230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674C76-CAD6-442D-8737-DB7AEF76230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671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with Blue Header">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endParaRPr lang="en-US" dirty="0"/>
          </a:p>
        </p:txBody>
      </p:sp>
      <p:sp>
        <p:nvSpPr>
          <p:cNvPr id="11" name="Text Placeholder 10"/>
          <p:cNvSpPr>
            <a:spLocks noGrp="1"/>
          </p:cNvSpPr>
          <p:nvPr>
            <p:ph type="body" sz="quarter" idx="10" hasCustomPrompt="1"/>
          </p:nvPr>
        </p:nvSpPr>
        <p:spPr>
          <a:xfrm>
            <a:off x="505048" y="481101"/>
            <a:ext cx="6618169" cy="560887"/>
          </a:xfrm>
          <a:prstGeom prst="rect">
            <a:avLst/>
          </a:prstGeom>
        </p:spPr>
        <p:txBody>
          <a:bodyPr/>
          <a:lstStyle>
            <a:lvl1pPr marL="0" indent="0">
              <a:buNone/>
              <a:defRPr sz="4000" b="1" cap="all" baseline="0">
                <a:solidFill>
                  <a:schemeClr val="accent1"/>
                </a:solidFill>
                <a:latin typeface="Agency FB" panose="020B0503020202020204" pitchFamily="34" charset="0"/>
              </a:defRPr>
            </a:lvl1pPr>
          </a:lstStyle>
          <a:p>
            <a:pPr lvl="0"/>
            <a:r>
              <a:rPr lang="en-US" dirty="0"/>
              <a:t>CLICK TO ENTER HEADER</a:t>
            </a:r>
          </a:p>
        </p:txBody>
      </p:sp>
    </p:spTree>
    <p:extLst>
      <p:ext uri="{BB962C8B-B14F-4D97-AF65-F5344CB8AC3E}">
        <p14:creationId xmlns:p14="http://schemas.microsoft.com/office/powerpoint/2010/main" val="317999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White Header">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endParaRPr lang="en-US" dirty="0"/>
          </a:p>
        </p:txBody>
      </p:sp>
      <p:sp>
        <p:nvSpPr>
          <p:cNvPr id="11" name="Text Placeholder 10"/>
          <p:cNvSpPr>
            <a:spLocks noGrp="1"/>
          </p:cNvSpPr>
          <p:nvPr>
            <p:ph type="body" sz="quarter" idx="10" hasCustomPrompt="1"/>
          </p:nvPr>
        </p:nvSpPr>
        <p:spPr>
          <a:xfrm>
            <a:off x="505048" y="481099"/>
            <a:ext cx="6618169" cy="560887"/>
          </a:xfrm>
          <a:prstGeom prst="rect">
            <a:avLst/>
          </a:prstGeom>
        </p:spPr>
        <p:txBody>
          <a:bodyPr/>
          <a:lstStyle>
            <a:lvl1pPr marL="0" indent="0">
              <a:buNone/>
              <a:defRPr sz="4000" b="1" cap="all" baseline="0">
                <a:solidFill>
                  <a:schemeClr val="bg1"/>
                </a:solidFill>
                <a:latin typeface="Agency FB" panose="020B0503020202020204" pitchFamily="34" charset="0"/>
              </a:defRPr>
            </a:lvl1pPr>
          </a:lstStyle>
          <a:p>
            <a:pPr lvl="0"/>
            <a:r>
              <a:rPr lang="en-US" dirty="0"/>
              <a:t>CLICK TO ENTER HEADER</a:t>
            </a:r>
          </a:p>
        </p:txBody>
      </p:sp>
    </p:spTree>
    <p:extLst>
      <p:ext uri="{BB962C8B-B14F-4D97-AF65-F5344CB8AC3E}">
        <p14:creationId xmlns:p14="http://schemas.microsoft.com/office/powerpoint/2010/main" val="249865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without Header">
    <p:spTree>
      <p:nvGrpSpPr>
        <p:cNvPr id="1" name=""/>
        <p:cNvGrpSpPr/>
        <p:nvPr/>
      </p:nvGrpSpPr>
      <p:grpSpPr>
        <a:xfrm>
          <a:off x="0" y="0"/>
          <a:ext cx="0" cy="0"/>
          <a:chOff x="0" y="0"/>
          <a:chExt cx="0" cy="0"/>
        </a:xfrm>
      </p:grpSpPr>
      <p:sp>
        <p:nvSpPr>
          <p:cNvPr id="13"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endParaRPr lang="en-US" dirty="0"/>
          </a:p>
        </p:txBody>
      </p:sp>
      <p:sp>
        <p:nvSpPr>
          <p:cNvPr id="14" name="Text Placeholder 12"/>
          <p:cNvSpPr>
            <a:spLocks noGrp="1"/>
          </p:cNvSpPr>
          <p:nvPr>
            <p:ph type="body" sz="quarter" idx="11" hasCustomPrompt="1"/>
          </p:nvPr>
        </p:nvSpPr>
        <p:spPr>
          <a:xfrm>
            <a:off x="6954762" y="2737125"/>
            <a:ext cx="4625974" cy="2961660"/>
          </a:xfrm>
          <a:prstGeom prst="rect">
            <a:avLst/>
          </a:prstGeom>
          <a:solidFill>
            <a:srgbClr val="FFFFFF">
              <a:alpha val="80000"/>
            </a:srgbClr>
          </a:solidFill>
        </p:spPr>
        <p:txBody>
          <a:bodyPr anchor="ctr">
            <a:normAutofit/>
          </a:bodyPr>
          <a:lstStyle>
            <a:lvl1pPr marL="0" indent="0" algn="r">
              <a:lnSpc>
                <a:spcPct val="90000"/>
              </a:lnSpc>
              <a:spcBef>
                <a:spcPts val="0"/>
              </a:spcBef>
              <a:buNone/>
              <a:defRPr sz="4000" kern="1200" cap="all" baseline="0">
                <a:solidFill>
                  <a:schemeClr val="accent2"/>
                </a:solidFill>
                <a:latin typeface="Agency FB" panose="020B0503020202020204" pitchFamily="34" charset="0"/>
              </a:defRPr>
            </a:lvl1pPr>
          </a:lstStyle>
          <a:p>
            <a:pPr lvl="0"/>
            <a:r>
              <a:rPr lang="en-US" dirty="0"/>
              <a:t>ADD MESSAGE                HERE.</a:t>
            </a:r>
          </a:p>
        </p:txBody>
      </p:sp>
    </p:spTree>
    <p:extLst>
      <p:ext uri="{BB962C8B-B14F-4D97-AF65-F5344CB8AC3E}">
        <p14:creationId xmlns:p14="http://schemas.microsoft.com/office/powerpoint/2010/main" val="24768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chemeClr val="bg1"/>
        </a:solidFill>
        <a:effectLst/>
      </p:bgPr>
    </p:bg>
    <p:spTree>
      <p:nvGrpSpPr>
        <p:cNvPr id="1" name=""/>
        <p:cNvGrpSpPr/>
        <p:nvPr/>
      </p:nvGrpSpPr>
      <p:grpSpPr>
        <a:xfrm>
          <a:off x="0" y="0"/>
          <a:ext cx="0" cy="0"/>
          <a:chOff x="0" y="0"/>
          <a:chExt cx="0" cy="0"/>
        </a:xfrm>
      </p:grpSpPr>
      <p:sp>
        <p:nvSpPr>
          <p:cNvPr id="13" name="Text Placeholder 24"/>
          <p:cNvSpPr>
            <a:spLocks noGrp="1"/>
          </p:cNvSpPr>
          <p:nvPr>
            <p:ph type="body" sz="quarter" idx="10" hasCustomPrompt="1"/>
          </p:nvPr>
        </p:nvSpPr>
        <p:spPr>
          <a:xfrm>
            <a:off x="755111" y="2613367"/>
            <a:ext cx="10684021" cy="863374"/>
          </a:xfrm>
          <a:prstGeom prst="rect">
            <a:avLst/>
          </a:prstGeom>
        </p:spPr>
        <p:txBody>
          <a:bodyPr/>
          <a:lstStyle>
            <a:lvl1pPr marL="0" indent="0" algn="ctr">
              <a:buNone/>
              <a:defRPr sz="6000" b="1" cap="all" baseline="0">
                <a:solidFill>
                  <a:srgbClr val="002F6C"/>
                </a:solidFill>
                <a:latin typeface="Agency FB" panose="020B0503020202020204" pitchFamily="34" charset="0"/>
              </a:defRPr>
            </a:lvl1pPr>
          </a:lstStyle>
          <a:p>
            <a:pPr lvl="0"/>
            <a:r>
              <a:rPr lang="en-US" dirty="0"/>
              <a:t>CLICK TO ENTER TRANSITION TITLE</a:t>
            </a:r>
          </a:p>
        </p:txBody>
      </p:sp>
      <p:sp>
        <p:nvSpPr>
          <p:cNvPr id="12" name="Text Placeholder 24"/>
          <p:cNvSpPr>
            <a:spLocks noGrp="1"/>
          </p:cNvSpPr>
          <p:nvPr>
            <p:ph type="body" sz="quarter" idx="11" hasCustomPrompt="1"/>
          </p:nvPr>
        </p:nvSpPr>
        <p:spPr>
          <a:xfrm>
            <a:off x="755110" y="3536666"/>
            <a:ext cx="10684021" cy="612333"/>
          </a:xfrm>
          <a:prstGeom prst="rect">
            <a:avLst/>
          </a:prstGeom>
        </p:spPr>
        <p:txBody>
          <a:bodyPr/>
          <a:lstStyle>
            <a:lvl1pPr marL="0" indent="0" algn="ctr">
              <a:buNone/>
              <a:defRPr sz="2400" b="0" cap="all" baseline="0">
                <a:solidFill>
                  <a:srgbClr val="002F6C"/>
                </a:solidFill>
                <a:latin typeface="Agency FB" panose="020B0503020202020204" pitchFamily="34" charset="0"/>
              </a:defRPr>
            </a:lvl1pPr>
          </a:lstStyle>
          <a:p>
            <a:pPr lvl="0"/>
            <a:r>
              <a:rPr lang="en-US" dirty="0"/>
              <a:t>TRANSITION SUBTITLE</a:t>
            </a:r>
          </a:p>
        </p:txBody>
      </p:sp>
    </p:spTree>
    <p:extLst>
      <p:ext uri="{BB962C8B-B14F-4D97-AF65-F5344CB8AC3E}">
        <p14:creationId xmlns:p14="http://schemas.microsoft.com/office/powerpoint/2010/main" val="2344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Header">
    <p:spTree>
      <p:nvGrpSpPr>
        <p:cNvPr id="1" name=""/>
        <p:cNvGrpSpPr/>
        <p:nvPr/>
      </p:nvGrpSpPr>
      <p:grpSpPr>
        <a:xfrm>
          <a:off x="0" y="0"/>
          <a:ext cx="0" cy="0"/>
          <a:chOff x="0" y="0"/>
          <a:chExt cx="0" cy="0"/>
        </a:xfrm>
      </p:grpSpPr>
      <p:sp>
        <p:nvSpPr>
          <p:cNvPr id="9" name="Text Placeholder 10"/>
          <p:cNvSpPr>
            <a:spLocks noGrp="1"/>
          </p:cNvSpPr>
          <p:nvPr>
            <p:ph type="body" sz="quarter" idx="10" hasCustomPrompt="1"/>
          </p:nvPr>
        </p:nvSpPr>
        <p:spPr>
          <a:xfrm>
            <a:off x="512136" y="481099"/>
            <a:ext cx="6618169" cy="560887"/>
          </a:xfrm>
          <a:prstGeom prst="rect">
            <a:avLst/>
          </a:prstGeom>
        </p:spPr>
        <p:txBody>
          <a:bodyPr/>
          <a:lstStyle>
            <a:lvl1pPr marL="0" indent="0">
              <a:buNone/>
              <a:defRPr sz="4000" b="1" cap="all" baseline="0">
                <a:solidFill>
                  <a:schemeClr val="accent1"/>
                </a:solidFill>
                <a:latin typeface="Agency FB" panose="020B0503020202020204" pitchFamily="34" charset="0"/>
              </a:defRPr>
            </a:lvl1pPr>
          </a:lstStyle>
          <a:p>
            <a:pPr lvl="0"/>
            <a:r>
              <a:rPr lang="en-US" dirty="0"/>
              <a:t>CLICK TO ENTER HEADER</a:t>
            </a:r>
          </a:p>
        </p:txBody>
      </p:sp>
      <p:sp>
        <p:nvSpPr>
          <p:cNvPr id="11" name="Text Placeholder 12"/>
          <p:cNvSpPr>
            <a:spLocks noGrp="1"/>
          </p:cNvSpPr>
          <p:nvPr>
            <p:ph type="body" sz="quarter" idx="11" hasCustomPrompt="1"/>
          </p:nvPr>
        </p:nvSpPr>
        <p:spPr>
          <a:xfrm>
            <a:off x="6954763" y="2737125"/>
            <a:ext cx="4625974" cy="2961660"/>
          </a:xfrm>
          <a:prstGeom prst="rect">
            <a:avLst/>
          </a:prstGeom>
        </p:spPr>
        <p:txBody>
          <a:bodyPr anchor="ctr">
            <a:normAutofit/>
          </a:bodyPr>
          <a:lstStyle>
            <a:lvl1pPr marL="0" indent="0" algn="r">
              <a:lnSpc>
                <a:spcPct val="90000"/>
              </a:lnSpc>
              <a:spcBef>
                <a:spcPts val="0"/>
              </a:spcBef>
              <a:buNone/>
              <a:defRPr sz="4000" kern="1200" cap="all" baseline="0">
                <a:solidFill>
                  <a:schemeClr val="accent2"/>
                </a:solidFill>
                <a:latin typeface="Agency FB" panose="020B0503020202020204" pitchFamily="34" charset="0"/>
              </a:defRPr>
            </a:lvl1pPr>
          </a:lstStyle>
          <a:p>
            <a:pPr lvl="0"/>
            <a:r>
              <a:rPr lang="en-US" dirty="0"/>
              <a:t>ADD MESSAGE                HERE.</a:t>
            </a:r>
          </a:p>
        </p:txBody>
      </p:sp>
      <p:sp>
        <p:nvSpPr>
          <p:cNvPr id="13" name="Content Placeholder 12"/>
          <p:cNvSpPr>
            <a:spLocks noGrp="1"/>
          </p:cNvSpPr>
          <p:nvPr>
            <p:ph sz="quarter" idx="12" hasCustomPrompt="1"/>
          </p:nvPr>
        </p:nvSpPr>
        <p:spPr>
          <a:xfrm>
            <a:off x="533399" y="1311425"/>
            <a:ext cx="6096000" cy="4387360"/>
          </a:xfrm>
          <a:prstGeom prst="rect">
            <a:avLst/>
          </a:prstGeom>
        </p:spPr>
        <p:txBody>
          <a:bodyPr/>
          <a:lstStyle>
            <a:lvl1pPr marL="0" indent="0">
              <a:buFontTx/>
              <a:buNone/>
              <a:defRPr sz="1800" baseline="0">
                <a:solidFill>
                  <a:srgbClr val="63666A"/>
                </a:solidFill>
                <a:latin typeface="+mn-lt"/>
              </a:defRPr>
            </a:lvl1pPr>
            <a:lvl2pPr>
              <a:defRPr sz="1600">
                <a:solidFill>
                  <a:schemeClr val="tx1"/>
                </a:solidFill>
              </a:defRPr>
            </a:lvl2pPr>
            <a:lvl3pPr>
              <a:defRPr sz="1400"/>
            </a:lvl3pPr>
            <a:lvl4pPr>
              <a:defRPr sz="1400"/>
            </a:lvl4pPr>
            <a:lvl5pPr>
              <a:defRPr sz="1400"/>
            </a:lvl5pPr>
            <a:lvl6pPr>
              <a:defRPr sz="1400"/>
            </a:lvl6pPr>
            <a:lvl7pPr>
              <a:defRPr sz="1400"/>
            </a:lvl7pPr>
            <a:lvl8pPr>
              <a:defRPr sz="1400"/>
            </a:lvl8pPr>
            <a:lvl9pPr marL="3657600" indent="0">
              <a:buNone/>
              <a:defRPr/>
            </a:lvl9pPr>
          </a:lstStyle>
          <a:p>
            <a:pPr lvl="0"/>
            <a:r>
              <a:rPr lang="en-US" dirty="0"/>
              <a:t>Click to enter text.</a:t>
            </a:r>
          </a:p>
        </p:txBody>
      </p:sp>
    </p:spTree>
    <p:extLst>
      <p:ext uri="{BB962C8B-B14F-4D97-AF65-F5344CB8AC3E}">
        <p14:creationId xmlns:p14="http://schemas.microsoft.com/office/powerpoint/2010/main" val="282797275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Text with Header">
    <p:spTree>
      <p:nvGrpSpPr>
        <p:cNvPr id="1" name=""/>
        <p:cNvGrpSpPr/>
        <p:nvPr/>
      </p:nvGrpSpPr>
      <p:grpSpPr>
        <a:xfrm>
          <a:off x="0" y="0"/>
          <a:ext cx="0" cy="0"/>
          <a:chOff x="0" y="0"/>
          <a:chExt cx="0" cy="0"/>
        </a:xfrm>
      </p:grpSpPr>
      <p:sp>
        <p:nvSpPr>
          <p:cNvPr id="9" name="Text Placeholder 10"/>
          <p:cNvSpPr>
            <a:spLocks noGrp="1"/>
          </p:cNvSpPr>
          <p:nvPr>
            <p:ph type="body" sz="quarter" idx="10" hasCustomPrompt="1"/>
          </p:nvPr>
        </p:nvSpPr>
        <p:spPr>
          <a:xfrm>
            <a:off x="497960" y="481100"/>
            <a:ext cx="6618169" cy="560887"/>
          </a:xfrm>
          <a:prstGeom prst="rect">
            <a:avLst/>
          </a:prstGeom>
        </p:spPr>
        <p:txBody>
          <a:bodyPr/>
          <a:lstStyle>
            <a:lvl1pPr marL="0" indent="0">
              <a:buNone/>
              <a:defRPr sz="4000" b="1" cap="all" baseline="0">
                <a:solidFill>
                  <a:schemeClr val="accent1"/>
                </a:solidFill>
                <a:latin typeface="Agency FB" panose="020B0503020202020204" pitchFamily="34" charset="0"/>
              </a:defRPr>
            </a:lvl1pPr>
          </a:lstStyle>
          <a:p>
            <a:pPr lvl="0"/>
            <a:r>
              <a:rPr lang="en-US" dirty="0"/>
              <a:t>CLICK TO ENTER HEADER</a:t>
            </a:r>
          </a:p>
        </p:txBody>
      </p:sp>
      <p:sp>
        <p:nvSpPr>
          <p:cNvPr id="10" name="Text Placeholder 12"/>
          <p:cNvSpPr>
            <a:spLocks noGrp="1"/>
          </p:cNvSpPr>
          <p:nvPr>
            <p:ph type="body" sz="quarter" idx="11" hasCustomPrompt="1"/>
          </p:nvPr>
        </p:nvSpPr>
        <p:spPr>
          <a:xfrm>
            <a:off x="7068170" y="2737125"/>
            <a:ext cx="4625974" cy="2961660"/>
          </a:xfrm>
          <a:prstGeom prst="rect">
            <a:avLst/>
          </a:prstGeom>
        </p:spPr>
        <p:txBody>
          <a:bodyPr anchor="ctr">
            <a:normAutofit/>
          </a:bodyPr>
          <a:lstStyle>
            <a:lvl1pPr marL="0" indent="0" algn="r">
              <a:lnSpc>
                <a:spcPct val="90000"/>
              </a:lnSpc>
              <a:spcBef>
                <a:spcPts val="0"/>
              </a:spcBef>
              <a:buNone/>
              <a:defRPr sz="4000" kern="1200" cap="all" baseline="0">
                <a:solidFill>
                  <a:schemeClr val="accent2"/>
                </a:solidFill>
                <a:latin typeface="Agency FB" panose="020B0503020202020204" pitchFamily="34" charset="0"/>
              </a:defRPr>
            </a:lvl1pPr>
          </a:lstStyle>
          <a:p>
            <a:pPr lvl="0"/>
            <a:r>
              <a:rPr lang="en-US" dirty="0"/>
              <a:t>ADD MESSAGE                HERE.</a:t>
            </a:r>
          </a:p>
        </p:txBody>
      </p:sp>
      <p:sp>
        <p:nvSpPr>
          <p:cNvPr id="11" name="Content Placeholder 12"/>
          <p:cNvSpPr>
            <a:spLocks noGrp="1"/>
          </p:cNvSpPr>
          <p:nvPr>
            <p:ph sz="quarter" idx="12" hasCustomPrompt="1"/>
          </p:nvPr>
        </p:nvSpPr>
        <p:spPr>
          <a:xfrm>
            <a:off x="533399" y="1311425"/>
            <a:ext cx="6096000" cy="4387360"/>
          </a:xfrm>
          <a:prstGeom prst="rect">
            <a:avLst/>
          </a:prstGeom>
        </p:spPr>
        <p:txBody>
          <a:bodyPr/>
          <a:lstStyle>
            <a:lvl1pPr marL="285750" indent="-285750">
              <a:buFont typeface="Arial" panose="020B0604020202020204" pitchFamily="34" charset="0"/>
              <a:buChar char="•"/>
              <a:defRPr sz="1800" baseline="0">
                <a:solidFill>
                  <a:schemeClr val="tx1"/>
                </a:solidFill>
                <a:latin typeface="+mn-lt"/>
              </a:defRPr>
            </a:lvl1pPr>
            <a:lvl2pPr>
              <a:defRPr sz="1600">
                <a:solidFill>
                  <a:srgbClr val="63666A"/>
                </a:solidFill>
              </a:defRPr>
            </a:lvl2pPr>
            <a:lvl3pPr>
              <a:defRPr sz="1400">
                <a:solidFill>
                  <a:srgbClr val="63666A"/>
                </a:solidFill>
              </a:defRPr>
            </a:lvl3pPr>
            <a:lvl4pPr>
              <a:defRPr sz="1400">
                <a:solidFill>
                  <a:srgbClr val="63666A"/>
                </a:solidFill>
              </a:defRPr>
            </a:lvl4pPr>
            <a:lvl5pPr>
              <a:defRPr sz="1400">
                <a:solidFill>
                  <a:srgbClr val="63666A"/>
                </a:solidFill>
              </a:defRPr>
            </a:lvl5pPr>
            <a:lvl6pPr>
              <a:defRPr sz="1400">
                <a:solidFill>
                  <a:srgbClr val="63666A"/>
                </a:solidFill>
              </a:defRPr>
            </a:lvl6pPr>
            <a:lvl7pPr>
              <a:defRPr sz="1400"/>
            </a:lvl7pPr>
            <a:lvl8pPr>
              <a:defRPr sz="1400"/>
            </a:lvl8pPr>
            <a:lvl9pPr marL="3657600" indent="0">
              <a:buNone/>
              <a:defRPr/>
            </a:lvl9pPr>
          </a:lstStyle>
          <a:p>
            <a:pPr lvl="0"/>
            <a:r>
              <a:rPr lang="en-US" dirty="0"/>
              <a:t>Click to enter bulleted text.</a:t>
            </a:r>
          </a:p>
        </p:txBody>
      </p:sp>
    </p:spTree>
    <p:extLst>
      <p:ext uri="{BB962C8B-B14F-4D97-AF65-F5344CB8AC3E}">
        <p14:creationId xmlns:p14="http://schemas.microsoft.com/office/powerpoint/2010/main" val="89811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6286500"/>
            <a:ext cx="12192000"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11582400" y="6464593"/>
            <a:ext cx="609600" cy="230832"/>
          </a:xfrm>
          <a:prstGeom prst="rect">
            <a:avLst/>
          </a:prstGeom>
          <a:noFill/>
        </p:spPr>
        <p:txBody>
          <a:bodyPr wrap="square" rtlCol="0">
            <a:spAutoFit/>
          </a:bodyPr>
          <a:lstStyle/>
          <a:p>
            <a:pPr algn="ctr"/>
            <a:fld id="{E5264778-C0F2-4A1D-870D-8751F1230773}" type="slidenum">
              <a:rPr lang="en-US" sz="900" smtClean="0">
                <a:solidFill>
                  <a:schemeClr val="bg1"/>
                </a:solidFill>
              </a:rPr>
              <a:pPr algn="ctr"/>
              <a:t>‹#›</a:t>
            </a:fld>
            <a:endParaRPr lang="en-US" sz="900" dirty="0">
              <a:solidFill>
                <a:schemeClr val="bg1"/>
              </a:solidFill>
            </a:endParaRPr>
          </a:p>
        </p:txBody>
      </p:sp>
    </p:spTree>
    <p:extLst>
      <p:ext uri="{BB962C8B-B14F-4D97-AF65-F5344CB8AC3E}">
        <p14:creationId xmlns:p14="http://schemas.microsoft.com/office/powerpoint/2010/main" val="745405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7" r:id="rId4"/>
    <p:sldLayoutId id="2147483658" r:id="rId5"/>
    <p:sldLayoutId id="2147483651" r:id="rId6"/>
    <p:sldLayoutId id="2147483652" r:id="rId7"/>
    <p:sldLayoutId id="2147483653" r:id="rId8"/>
    <p:sldLayoutId id="2147483656" r:id="rId9"/>
    <p:sldLayoutId id="2147483654" r:id="rId10"/>
    <p:sldLayoutId id="2147483667" r:id="rId11"/>
    <p:sldLayoutId id="214748375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84" userDrawn="1">
          <p15:clr>
            <a:srgbClr val="F26B43"/>
          </p15:clr>
        </p15:guide>
        <p15:guide id="3" pos="7296" userDrawn="1">
          <p15:clr>
            <a:srgbClr val="F26B43"/>
          </p15:clr>
        </p15:guide>
        <p15:guide id="4" orient="horz" pos="360" userDrawn="1">
          <p15:clr>
            <a:srgbClr val="F26B43"/>
          </p15:clr>
        </p15:guide>
        <p15:guide id="5" orient="horz" pos="2160" userDrawn="1">
          <p15:clr>
            <a:srgbClr val="F26B43"/>
          </p15:clr>
        </p15:guide>
        <p15:guide id="6" orient="horz" pos="39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bwMode="auto">
          <a:xfrm>
            <a:off x="304801" y="220908"/>
            <a:ext cx="10334625" cy="531812"/>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29" name="Rectangle 5"/>
          <p:cNvSpPr>
            <a:spLocks noGrp="1" noChangeArrowheads="1"/>
          </p:cNvSpPr>
          <p:nvPr>
            <p:ph type="body" idx="1"/>
          </p:nvPr>
        </p:nvSpPr>
        <p:spPr bwMode="auto">
          <a:xfrm>
            <a:off x="304800" y="1268862"/>
            <a:ext cx="11582400" cy="1093120"/>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Rectangle 17">
            <a:extLst>
              <a:ext uri="{FF2B5EF4-FFF2-40B4-BE49-F238E27FC236}">
                <a16:creationId xmlns:a16="http://schemas.microsoft.com/office/drawing/2014/main" id="{DE3285C8-0145-4C7F-B1B6-A3F0296D70C9}"/>
              </a:ext>
            </a:extLst>
          </p:cNvPr>
          <p:cNvSpPr/>
          <p:nvPr userDrawn="1"/>
        </p:nvSpPr>
        <p:spPr>
          <a:xfrm>
            <a:off x="0" y="6286500"/>
            <a:ext cx="12192000" cy="571500"/>
          </a:xfrm>
          <a:prstGeom prst="rect">
            <a:avLst/>
          </a:prstGeom>
          <a:solidFill>
            <a:srgbClr val="002F6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DA044877-0987-4ED4-B40D-8E0DA82DF54C}"/>
              </a:ext>
            </a:extLst>
          </p:cNvPr>
          <p:cNvSpPr txBox="1"/>
          <p:nvPr userDrawn="1"/>
        </p:nvSpPr>
        <p:spPr>
          <a:xfrm>
            <a:off x="11582400" y="6464593"/>
            <a:ext cx="609600" cy="19620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fld id="{E5264778-C0F2-4A1D-870D-8751F1230773}" type="slidenum">
              <a:rPr kumimoji="0" lang="en-US" sz="675" b="0" i="0" u="none" strike="noStrike" kern="0" cap="none" spc="0" normalizeH="0" baseline="0" noProof="0" smtClean="0">
                <a:ln>
                  <a:noFill/>
                </a:ln>
                <a:solidFill>
                  <a:prstClr val="white"/>
                </a:solidFill>
                <a:effectLst/>
                <a:uLnTx/>
                <a:uFillTx/>
              </a:rPr>
              <a:pPr marL="0" marR="0" lvl="0" indent="0" algn="ctr" defTabSz="685800" eaLnBrk="1" fontAlgn="auto" latinLnBrk="0" hangingPunct="1">
                <a:lnSpc>
                  <a:spcPct val="100000"/>
                </a:lnSpc>
                <a:spcBef>
                  <a:spcPts val="0"/>
                </a:spcBef>
                <a:spcAft>
                  <a:spcPts val="0"/>
                </a:spcAft>
                <a:buClrTx/>
                <a:buSzTx/>
                <a:buFontTx/>
                <a:buNone/>
                <a:tabLst/>
                <a:defRPr/>
              </a:pPr>
              <a:t>‹#›</a:t>
            </a:fld>
            <a:endParaRPr kumimoji="0" lang="en-US" sz="675"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305550491"/>
      </p:ext>
    </p:extLst>
  </p:cSld>
  <p:clrMap bg1="lt1" tx1="dk1" bg2="lt2" tx2="dk2" accent1="accent1" accent2="accent2" accent3="accent3" accent4="accent4" accent5="accent5" accent6="accent6" hlink="hlink" folHlink="folHlink"/>
  <p:sldLayoutIdLst>
    <p:sldLayoutId id="2147483695" r:id="rId1"/>
    <p:sldLayoutId id="2147483783" r:id="rId2"/>
    <p:sldLayoutId id="2147483784" r:id="rId3"/>
  </p:sldLayoutIdLst>
  <p:hf sldNum="0" hdr="0" dt="0"/>
  <p:txStyles>
    <p:titleStyle>
      <a:lvl1pPr algn="l" defTabSz="665560" rtl="0" eaLnBrk="1" fontAlgn="base" hangingPunct="1">
        <a:lnSpc>
          <a:spcPct val="100000"/>
        </a:lnSpc>
        <a:spcBef>
          <a:spcPct val="0"/>
        </a:spcBef>
        <a:spcAft>
          <a:spcPct val="0"/>
        </a:spcAft>
        <a:defRPr sz="2700" b="1" cap="all" baseline="0">
          <a:solidFill>
            <a:srgbClr val="003478"/>
          </a:solidFill>
          <a:effectLst/>
          <a:latin typeface="Agency FB" panose="020B0503020202020204" pitchFamily="34" charset="0"/>
          <a:ea typeface="ＭＳ Ｐゴシック" pitchFamily="-112" charset="-128"/>
          <a:cs typeface="Calibri"/>
        </a:defRPr>
      </a:lvl1pPr>
      <a:lvl2pPr algn="l" defTabSz="665560" rtl="0" eaLnBrk="1" fontAlgn="base" hangingPunct="1">
        <a:spcBef>
          <a:spcPct val="0"/>
        </a:spcBef>
        <a:spcAft>
          <a:spcPct val="0"/>
        </a:spcAft>
        <a:defRPr sz="27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665560" rtl="0" eaLnBrk="1" fontAlgn="base" hangingPunct="1">
        <a:spcBef>
          <a:spcPct val="0"/>
        </a:spcBef>
        <a:spcAft>
          <a:spcPct val="0"/>
        </a:spcAft>
        <a:defRPr sz="27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665560" rtl="0" eaLnBrk="1" fontAlgn="base" hangingPunct="1">
        <a:spcBef>
          <a:spcPct val="0"/>
        </a:spcBef>
        <a:spcAft>
          <a:spcPct val="0"/>
        </a:spcAft>
        <a:defRPr sz="27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665560" rtl="0" eaLnBrk="1" fontAlgn="base" hangingPunct="1">
        <a:spcBef>
          <a:spcPct val="0"/>
        </a:spcBef>
        <a:spcAft>
          <a:spcPct val="0"/>
        </a:spcAft>
        <a:defRPr sz="27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342900" algn="l" defTabSz="665560" rtl="0" eaLnBrk="1" fontAlgn="base" hangingPunct="1">
        <a:spcBef>
          <a:spcPct val="0"/>
        </a:spcBef>
        <a:spcAft>
          <a:spcPct val="0"/>
        </a:spcAft>
        <a:defRPr sz="2700" b="1">
          <a:solidFill>
            <a:srgbClr val="FFFFFF"/>
          </a:solidFill>
          <a:effectLst>
            <a:outerShdw blurRad="38100" dist="38100" dir="2700000" algn="tl">
              <a:srgbClr val="000000"/>
            </a:outerShdw>
          </a:effectLst>
          <a:latin typeface="Arial" pitchFamily="-112" charset="0"/>
        </a:defRPr>
      </a:lvl6pPr>
      <a:lvl7pPr marL="685800" algn="l" defTabSz="665560" rtl="0" eaLnBrk="1" fontAlgn="base" hangingPunct="1">
        <a:spcBef>
          <a:spcPct val="0"/>
        </a:spcBef>
        <a:spcAft>
          <a:spcPct val="0"/>
        </a:spcAft>
        <a:defRPr sz="2700" b="1">
          <a:solidFill>
            <a:srgbClr val="FFFFFF"/>
          </a:solidFill>
          <a:effectLst>
            <a:outerShdw blurRad="38100" dist="38100" dir="2700000" algn="tl">
              <a:srgbClr val="000000"/>
            </a:outerShdw>
          </a:effectLst>
          <a:latin typeface="Arial" pitchFamily="-112" charset="0"/>
        </a:defRPr>
      </a:lvl7pPr>
      <a:lvl8pPr marL="1028700" algn="l" defTabSz="665560" rtl="0" eaLnBrk="1" fontAlgn="base" hangingPunct="1">
        <a:spcBef>
          <a:spcPct val="0"/>
        </a:spcBef>
        <a:spcAft>
          <a:spcPct val="0"/>
        </a:spcAft>
        <a:defRPr sz="2700" b="1">
          <a:solidFill>
            <a:srgbClr val="FFFFFF"/>
          </a:solidFill>
          <a:effectLst>
            <a:outerShdw blurRad="38100" dist="38100" dir="2700000" algn="tl">
              <a:srgbClr val="000000"/>
            </a:outerShdw>
          </a:effectLst>
          <a:latin typeface="Arial" pitchFamily="-112" charset="0"/>
        </a:defRPr>
      </a:lvl8pPr>
      <a:lvl9pPr marL="1371600" algn="l" defTabSz="665560" rtl="0" eaLnBrk="1" fontAlgn="base" hangingPunct="1">
        <a:spcBef>
          <a:spcPct val="0"/>
        </a:spcBef>
        <a:spcAft>
          <a:spcPct val="0"/>
        </a:spcAft>
        <a:defRPr sz="2700" b="1">
          <a:solidFill>
            <a:srgbClr val="FFFFFF"/>
          </a:solidFill>
          <a:effectLst>
            <a:outerShdw blurRad="38100" dist="38100" dir="2700000" algn="tl">
              <a:srgbClr val="000000"/>
            </a:outerShdw>
          </a:effectLst>
          <a:latin typeface="Arial" pitchFamily="-112" charset="0"/>
        </a:defRPr>
      </a:lvl9pPr>
    </p:titleStyle>
    <p:bodyStyle>
      <a:lvl1pPr marL="166688" indent="-166688" algn="l" defTabSz="665560" rtl="0" eaLnBrk="1" fontAlgn="base" hangingPunct="1">
        <a:spcBef>
          <a:spcPts val="450"/>
        </a:spcBef>
        <a:spcAft>
          <a:spcPct val="0"/>
        </a:spcAft>
        <a:buSzPct val="100000"/>
        <a:buChar char="•"/>
        <a:defRPr sz="1800" b="0" baseline="0">
          <a:solidFill>
            <a:schemeClr val="tx1">
              <a:lumMod val="75000"/>
            </a:schemeClr>
          </a:solidFill>
          <a:effectLst/>
          <a:latin typeface="Calibri"/>
          <a:ea typeface="ＭＳ Ｐゴシック" pitchFamily="-112" charset="-128"/>
          <a:cs typeface="Calibri"/>
        </a:defRPr>
      </a:lvl1pPr>
      <a:lvl2pPr marL="383381" indent="-209550" algn="l" defTabSz="665560" rtl="0" eaLnBrk="1" fontAlgn="base" hangingPunct="1">
        <a:spcBef>
          <a:spcPts val="450"/>
        </a:spcBef>
        <a:spcAft>
          <a:spcPct val="0"/>
        </a:spcAft>
        <a:buSzPct val="100000"/>
        <a:buChar char="–"/>
        <a:defRPr sz="1500" b="0" baseline="0">
          <a:solidFill>
            <a:schemeClr val="tx1">
              <a:lumMod val="75000"/>
            </a:schemeClr>
          </a:solidFill>
          <a:effectLst/>
          <a:latin typeface="Calibri"/>
          <a:ea typeface="ＭＳ Ｐゴシック" pitchFamily="-112" charset="-128"/>
          <a:cs typeface="Calibri"/>
        </a:defRPr>
      </a:lvl2pPr>
      <a:lvl3pPr marL="558404" indent="-175022" algn="l" defTabSz="665560" rtl="0" eaLnBrk="1" fontAlgn="base" hangingPunct="1">
        <a:spcBef>
          <a:spcPts val="450"/>
        </a:spcBef>
        <a:spcAft>
          <a:spcPct val="0"/>
        </a:spcAft>
        <a:buSzPct val="80000"/>
        <a:buChar char="•"/>
        <a:defRPr sz="1350" b="0" baseline="0">
          <a:solidFill>
            <a:schemeClr val="tx1">
              <a:lumMod val="75000"/>
            </a:schemeClr>
          </a:solidFill>
          <a:effectLst/>
          <a:latin typeface="Calibri"/>
          <a:ea typeface="ＭＳ Ｐゴシック" pitchFamily="-112" charset="-128"/>
          <a:cs typeface="Calibri"/>
        </a:defRPr>
      </a:lvl3pPr>
      <a:lvl4pPr marL="685800" indent="-127397" algn="l" defTabSz="665560" rtl="0" eaLnBrk="1" fontAlgn="base" hangingPunct="1">
        <a:spcBef>
          <a:spcPct val="20000"/>
        </a:spcBef>
        <a:spcAft>
          <a:spcPct val="0"/>
        </a:spcAft>
        <a:buSzPct val="80000"/>
        <a:buFont typeface="Arial" pitchFamily="34" charset="0"/>
        <a:buChar char="–"/>
        <a:defRPr sz="1350" b="0" baseline="0">
          <a:solidFill>
            <a:schemeClr val="tx1">
              <a:lumMod val="75000"/>
            </a:schemeClr>
          </a:solidFill>
          <a:effectLst/>
          <a:latin typeface="Calibri"/>
          <a:ea typeface="ＭＳ Ｐゴシック" pitchFamily="-112" charset="-128"/>
          <a:cs typeface="Calibri"/>
        </a:defRPr>
      </a:lvl4pPr>
      <a:lvl5pPr marL="859631" indent="-133350" algn="l" defTabSz="665560" rtl="0" eaLnBrk="1" fontAlgn="base" hangingPunct="1">
        <a:spcBef>
          <a:spcPct val="20000"/>
        </a:spcBef>
        <a:spcAft>
          <a:spcPct val="0"/>
        </a:spcAft>
        <a:buSzPct val="80000"/>
        <a:buFont typeface="Arial" pitchFamily="34" charset="0"/>
        <a:buChar char="•"/>
        <a:defRPr sz="1500" b="1">
          <a:solidFill>
            <a:schemeClr val="bg2"/>
          </a:solidFill>
          <a:effectLst/>
          <a:latin typeface="Calibri"/>
          <a:ea typeface="ＭＳ Ｐゴシック" pitchFamily="-112" charset="-128"/>
          <a:cs typeface="Calibri"/>
        </a:defRPr>
      </a:lvl5pPr>
      <a:lvl6pPr marL="1838325" indent="-166688" algn="l" defTabSz="665560" rtl="0" eaLnBrk="1" fontAlgn="base" hangingPunct="1">
        <a:spcBef>
          <a:spcPct val="20000"/>
        </a:spcBef>
        <a:spcAft>
          <a:spcPct val="0"/>
        </a:spcAft>
        <a:buChar char="»"/>
        <a:defRPr sz="1500" b="1">
          <a:solidFill>
            <a:srgbClr val="FAFD00"/>
          </a:solidFill>
          <a:effectLst>
            <a:outerShdw blurRad="38100" dist="38100" dir="2700000" algn="tl">
              <a:srgbClr val="000000"/>
            </a:outerShdw>
          </a:effectLst>
          <a:latin typeface="+mn-lt"/>
          <a:ea typeface="ＭＳ Ｐゴシック" pitchFamily="-112" charset="-128"/>
        </a:defRPr>
      </a:lvl6pPr>
      <a:lvl7pPr marL="2181225" indent="-166688" algn="l" defTabSz="665560" rtl="0" eaLnBrk="1" fontAlgn="base" hangingPunct="1">
        <a:spcBef>
          <a:spcPct val="20000"/>
        </a:spcBef>
        <a:spcAft>
          <a:spcPct val="0"/>
        </a:spcAft>
        <a:buChar char="»"/>
        <a:defRPr sz="1500" b="1">
          <a:solidFill>
            <a:srgbClr val="FAFD00"/>
          </a:solidFill>
          <a:effectLst>
            <a:outerShdw blurRad="38100" dist="38100" dir="2700000" algn="tl">
              <a:srgbClr val="000000"/>
            </a:outerShdw>
          </a:effectLst>
          <a:latin typeface="+mn-lt"/>
          <a:ea typeface="ＭＳ Ｐゴシック" pitchFamily="-112" charset="-128"/>
        </a:defRPr>
      </a:lvl7pPr>
      <a:lvl8pPr marL="2524125" indent="-166688" algn="l" defTabSz="665560" rtl="0" eaLnBrk="1" fontAlgn="base" hangingPunct="1">
        <a:spcBef>
          <a:spcPct val="20000"/>
        </a:spcBef>
        <a:spcAft>
          <a:spcPct val="0"/>
        </a:spcAft>
        <a:buChar char="»"/>
        <a:defRPr sz="1500" b="1">
          <a:solidFill>
            <a:srgbClr val="FAFD00"/>
          </a:solidFill>
          <a:effectLst>
            <a:outerShdw blurRad="38100" dist="38100" dir="2700000" algn="tl">
              <a:srgbClr val="000000"/>
            </a:outerShdw>
          </a:effectLst>
          <a:latin typeface="+mn-lt"/>
          <a:ea typeface="ＭＳ Ｐゴシック" pitchFamily="-112" charset="-128"/>
        </a:defRPr>
      </a:lvl8pPr>
      <a:lvl9pPr marL="2867025" indent="-166688" algn="l" defTabSz="665560" rtl="0" eaLnBrk="1" fontAlgn="base" hangingPunct="1">
        <a:spcBef>
          <a:spcPct val="20000"/>
        </a:spcBef>
        <a:spcAft>
          <a:spcPct val="0"/>
        </a:spcAft>
        <a:buChar char="»"/>
        <a:defRPr sz="1500" b="1">
          <a:solidFill>
            <a:srgbClr val="FAFD00"/>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bwMode="auto">
          <a:xfrm>
            <a:off x="304800" y="419310"/>
            <a:ext cx="10334625" cy="531812"/>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29" name="Rectangle 5"/>
          <p:cNvSpPr>
            <a:spLocks noGrp="1" noChangeArrowheads="1"/>
          </p:cNvSpPr>
          <p:nvPr>
            <p:ph type="body" idx="1"/>
          </p:nvPr>
        </p:nvSpPr>
        <p:spPr bwMode="auto">
          <a:xfrm>
            <a:off x="304800" y="1268862"/>
            <a:ext cx="11582400" cy="1440394"/>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Rectangle 17">
            <a:extLst>
              <a:ext uri="{FF2B5EF4-FFF2-40B4-BE49-F238E27FC236}">
                <a16:creationId xmlns:a16="http://schemas.microsoft.com/office/drawing/2014/main" id="{DE3285C8-0145-4C7F-B1B6-A3F0296D70C9}"/>
              </a:ext>
            </a:extLst>
          </p:cNvPr>
          <p:cNvSpPr/>
          <p:nvPr userDrawn="1"/>
        </p:nvSpPr>
        <p:spPr>
          <a:xfrm>
            <a:off x="0" y="6286500"/>
            <a:ext cx="12192000" cy="5715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DA044877-0987-4ED4-B40D-8E0DA82DF54C}"/>
              </a:ext>
            </a:extLst>
          </p:cNvPr>
          <p:cNvSpPr txBox="1"/>
          <p:nvPr userDrawn="1"/>
        </p:nvSpPr>
        <p:spPr>
          <a:xfrm>
            <a:off x="11582400" y="6464593"/>
            <a:ext cx="609600"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E5264778-C0F2-4A1D-870D-8751F1230773}" type="slidenum">
              <a:rPr kumimoji="0" lang="en-US" sz="900" b="0" i="0" u="none" strike="noStrike" kern="0" cap="none" spc="0" normalizeH="0" baseline="0" noProof="0" smtClean="0">
                <a:ln>
                  <a:noFill/>
                </a:ln>
                <a:solidFill>
                  <a:prstClr val="white"/>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a:t>
            </a:fld>
            <a:endParaRPr kumimoji="0" lang="en-US" sz="9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772227525"/>
      </p:ext>
    </p:extLst>
  </p:cSld>
  <p:clrMap bg1="lt1" tx1="dk1" bg2="lt2" tx2="dk2" accent1="accent1" accent2="accent2" accent3="accent3" accent4="accent4" accent5="accent5" accent6="accent6" hlink="hlink" folHlink="folHlink"/>
  <p:sldLayoutIdLst>
    <p:sldLayoutId id="2147483724" r:id="rId1"/>
    <p:sldLayoutId id="2147483726" r:id="rId2"/>
    <p:sldLayoutId id="2147483727" r:id="rId3"/>
    <p:sldLayoutId id="2147483728" r:id="rId4"/>
    <p:sldLayoutId id="2147483729" r:id="rId5"/>
    <p:sldLayoutId id="2147483730" r:id="rId6"/>
    <p:sldLayoutId id="2147483732" r:id="rId7"/>
  </p:sldLayoutIdLst>
  <p:hf sldNum="0" hdr="0" dt="0"/>
  <p:txStyles>
    <p:titleStyle>
      <a:lvl1pPr algn="l" defTabSz="887413" rtl="0" eaLnBrk="1" fontAlgn="base" hangingPunct="1">
        <a:lnSpc>
          <a:spcPct val="100000"/>
        </a:lnSpc>
        <a:spcBef>
          <a:spcPct val="0"/>
        </a:spcBef>
        <a:spcAft>
          <a:spcPct val="0"/>
        </a:spcAft>
        <a:defRPr sz="3600" b="1" cap="all" baseline="0">
          <a:solidFill>
            <a:srgbClr val="003478"/>
          </a:solidFill>
          <a:effectLst/>
          <a:latin typeface="Agency FB" panose="020B0503020202020204" pitchFamily="34" charset="0"/>
          <a:ea typeface="ＭＳ Ｐゴシック" pitchFamily="-112" charset="-128"/>
          <a:cs typeface="Calibri"/>
        </a:defRPr>
      </a:lvl1pPr>
      <a:lvl2pPr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44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16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88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p:titleStyle>
    <p:bodyStyle>
      <a:lvl1pPr marL="222250" indent="-222250" algn="l" defTabSz="887413" rtl="0" eaLnBrk="1" fontAlgn="base" hangingPunct="1">
        <a:spcBef>
          <a:spcPts val="600"/>
        </a:spcBef>
        <a:spcAft>
          <a:spcPct val="0"/>
        </a:spcAft>
        <a:buSzPct val="100000"/>
        <a:buChar char="•"/>
        <a:defRPr sz="2400" b="0" baseline="0">
          <a:solidFill>
            <a:schemeClr val="tx2"/>
          </a:solidFill>
          <a:effectLst/>
          <a:latin typeface="Calibri"/>
          <a:ea typeface="ＭＳ Ｐゴシック" pitchFamily="-112" charset="-128"/>
          <a:cs typeface="Calibri"/>
        </a:defRPr>
      </a:lvl1pPr>
      <a:lvl2pPr marL="511175" indent="-279400" algn="l" defTabSz="887413" rtl="0" eaLnBrk="1" fontAlgn="base" hangingPunct="1">
        <a:spcBef>
          <a:spcPts val="600"/>
        </a:spcBef>
        <a:spcAft>
          <a:spcPct val="0"/>
        </a:spcAft>
        <a:buSzPct val="100000"/>
        <a:buChar char="–"/>
        <a:defRPr sz="2000" b="0" baseline="0">
          <a:solidFill>
            <a:schemeClr val="tx2"/>
          </a:solidFill>
          <a:effectLst/>
          <a:latin typeface="Calibri"/>
          <a:ea typeface="ＭＳ Ｐゴシック" pitchFamily="-112" charset="-128"/>
          <a:cs typeface="Calibri"/>
        </a:defRPr>
      </a:lvl2pPr>
      <a:lvl3pPr marL="744538" indent="-233363" algn="l" defTabSz="887413" rtl="0" eaLnBrk="1" fontAlgn="base" hangingPunct="1">
        <a:spcBef>
          <a:spcPts val="600"/>
        </a:spcBef>
        <a:spcAft>
          <a:spcPct val="0"/>
        </a:spcAft>
        <a:buSzPct val="80000"/>
        <a:buChar char="•"/>
        <a:defRPr sz="1800" b="0" baseline="0">
          <a:solidFill>
            <a:schemeClr val="tx2"/>
          </a:solidFill>
          <a:effectLst/>
          <a:latin typeface="Calibri"/>
          <a:ea typeface="ＭＳ Ｐゴシック" pitchFamily="-112" charset="-128"/>
          <a:cs typeface="Calibri"/>
        </a:defRPr>
      </a:lvl3pPr>
      <a:lvl4pPr marL="914400" indent="-169863" algn="l" defTabSz="887413" rtl="0" eaLnBrk="1" fontAlgn="base" hangingPunct="1">
        <a:spcBef>
          <a:spcPct val="20000"/>
        </a:spcBef>
        <a:spcAft>
          <a:spcPct val="0"/>
        </a:spcAft>
        <a:buSzPct val="80000"/>
        <a:buFont typeface="Arial" pitchFamily="34" charset="0"/>
        <a:buChar char="–"/>
        <a:defRPr sz="1800" b="0" baseline="0">
          <a:solidFill>
            <a:schemeClr val="tx2"/>
          </a:solidFill>
          <a:effectLst/>
          <a:latin typeface="Calibri"/>
          <a:ea typeface="ＭＳ Ｐゴシック" pitchFamily="-112" charset="-128"/>
          <a:cs typeface="Calibri"/>
        </a:defRPr>
      </a:lvl4pPr>
      <a:lvl5pPr marL="1146175" indent="-177800" algn="l" defTabSz="887413" rtl="0" eaLnBrk="1" fontAlgn="base" hangingPunct="1">
        <a:spcBef>
          <a:spcPct val="20000"/>
        </a:spcBef>
        <a:spcAft>
          <a:spcPct val="0"/>
        </a:spcAft>
        <a:buSzPct val="80000"/>
        <a:buFont typeface="Arial" pitchFamily="34" charset="0"/>
        <a:buChar char="•"/>
        <a:defRPr sz="2000" b="1">
          <a:solidFill>
            <a:schemeClr val="bg2"/>
          </a:solidFill>
          <a:effectLst/>
          <a:latin typeface="Calibri"/>
          <a:ea typeface="ＭＳ Ｐゴシック" pitchFamily="-112" charset="-128"/>
          <a:cs typeface="Calibri"/>
        </a:defRPr>
      </a:lvl5pPr>
      <a:lvl6pPr marL="24511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6pPr>
      <a:lvl7pPr marL="29083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7pPr>
      <a:lvl8pPr marL="33655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8pPr>
      <a:lvl9pPr marL="38227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B0064C06-5993-4762-80ED-E1C6F84ABFA9}"/>
              </a:ext>
            </a:extLst>
          </p:cNvPr>
          <p:cNvSpPr>
            <a:spLocks noGrp="1" noChangeArrowheads="1"/>
          </p:cNvSpPr>
          <p:nvPr>
            <p:ph type="body" idx="1"/>
          </p:nvPr>
        </p:nvSpPr>
        <p:spPr bwMode="auto">
          <a:xfrm>
            <a:off x="304800" y="1268862"/>
            <a:ext cx="11582400" cy="1440394"/>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p>
            <a:pPr marL="222250" marR="0" lvl="0" indent="-222250" algn="l" defTabSz="887413" rtl="0" eaLnBrk="1" fontAlgn="base" latinLnBrk="0" hangingPunct="1">
              <a:lnSpc>
                <a:spcPct val="100000"/>
              </a:lnSpc>
              <a:spcBef>
                <a:spcPts val="600"/>
              </a:spcBef>
              <a:spcAft>
                <a:spcPct val="0"/>
              </a:spcAft>
              <a:buClrTx/>
              <a:buSzPct val="100000"/>
              <a:buFontTx/>
              <a:buChar char="•"/>
              <a:tabLst/>
              <a:defRPr/>
            </a:pPr>
            <a:r>
              <a:rPr kumimoji="0" lang="en-US" sz="2400" b="0" i="0" u="none" strike="noStrike" kern="0" cap="none" spc="0" normalizeH="0" baseline="0" noProof="0" dirty="0">
                <a:ln>
                  <a:noFill/>
                </a:ln>
                <a:solidFill>
                  <a:srgbClr val="63666A">
                    <a:lumMod val="75000"/>
                  </a:srgbClr>
                </a:solidFill>
                <a:effectLst/>
                <a:uLnTx/>
                <a:uFillTx/>
                <a:latin typeface="+mn-lt"/>
                <a:ea typeface="ＭＳ Ｐゴシック" pitchFamily="-112" charset="-128"/>
                <a:cs typeface="Calibri"/>
              </a:rPr>
              <a:t>Click to edit Master text styles</a:t>
            </a:r>
          </a:p>
          <a:p>
            <a:pPr marL="511175" marR="0" lvl="1" indent="-279400" algn="l" defTabSz="887413" rtl="0" eaLnBrk="1" fontAlgn="base" latinLnBrk="0" hangingPunct="1">
              <a:lnSpc>
                <a:spcPct val="100000"/>
              </a:lnSpc>
              <a:spcBef>
                <a:spcPts val="600"/>
              </a:spcBef>
              <a:spcAft>
                <a:spcPct val="0"/>
              </a:spcAft>
              <a:buClrTx/>
              <a:buSzPct val="100000"/>
              <a:buFontTx/>
              <a:buChar char="–"/>
              <a:tabLst/>
              <a:defRPr/>
            </a:pPr>
            <a:r>
              <a:rPr kumimoji="0" lang="en-US" sz="2000" b="0" i="0" u="none" strike="noStrike" kern="0" cap="none" spc="0" normalizeH="0" baseline="0" noProof="0" dirty="0">
                <a:ln>
                  <a:noFill/>
                </a:ln>
                <a:solidFill>
                  <a:srgbClr val="63666A">
                    <a:lumMod val="75000"/>
                  </a:srgbClr>
                </a:solidFill>
                <a:effectLst/>
                <a:uLnTx/>
                <a:uFillTx/>
                <a:latin typeface="+mn-lt"/>
                <a:ea typeface="ＭＳ Ｐゴシック" pitchFamily="-112" charset="-128"/>
                <a:cs typeface="Calibri"/>
              </a:rPr>
              <a:t>Second level</a:t>
            </a:r>
          </a:p>
          <a:p>
            <a:pPr marL="744538" marR="0" lvl="2" indent="-233363" algn="l" defTabSz="887413" rtl="0" eaLnBrk="1" fontAlgn="base" latinLnBrk="0" hangingPunct="1">
              <a:lnSpc>
                <a:spcPct val="100000"/>
              </a:lnSpc>
              <a:spcBef>
                <a:spcPts val="600"/>
              </a:spcBef>
              <a:spcAft>
                <a:spcPct val="0"/>
              </a:spcAft>
              <a:buClrTx/>
              <a:buSzPct val="80000"/>
              <a:buFontTx/>
              <a:buChar char="•"/>
              <a:tabLst/>
              <a:defRPr/>
            </a:pPr>
            <a:r>
              <a:rPr kumimoji="0" lang="en-US" sz="1800" b="0" i="0" u="none" strike="noStrike" kern="0" cap="none" spc="0" normalizeH="0" baseline="0" noProof="0" dirty="0">
                <a:ln>
                  <a:noFill/>
                </a:ln>
                <a:solidFill>
                  <a:srgbClr val="63666A">
                    <a:lumMod val="75000"/>
                  </a:srgbClr>
                </a:solidFill>
                <a:effectLst/>
                <a:uLnTx/>
                <a:uFillTx/>
                <a:latin typeface="+mn-lt"/>
                <a:ea typeface="ＭＳ Ｐゴシック" pitchFamily="-112" charset="-128"/>
                <a:cs typeface="Calibri"/>
              </a:rPr>
              <a:t>Third level</a:t>
            </a:r>
          </a:p>
          <a:p>
            <a:pPr marL="914400" marR="0" lvl="3" indent="-169863" algn="l" defTabSz="887413" rtl="0" eaLnBrk="1" fontAlgn="base" latinLnBrk="0" hangingPunct="1">
              <a:lnSpc>
                <a:spcPct val="100000"/>
              </a:lnSpc>
              <a:spcBef>
                <a:spcPct val="20000"/>
              </a:spcBef>
              <a:spcAft>
                <a:spcPct val="0"/>
              </a:spcAft>
              <a:buClrTx/>
              <a:buSzPct val="80000"/>
              <a:buFont typeface="Arial" pitchFamily="34" charset="0"/>
              <a:buChar char="–"/>
              <a:tabLst/>
              <a:defRPr/>
            </a:pPr>
            <a:r>
              <a:rPr kumimoji="0" lang="en-US" sz="1800" b="0" i="0" u="none" strike="noStrike" kern="0" cap="none" spc="0" normalizeH="0" baseline="0" noProof="0" dirty="0">
                <a:ln>
                  <a:noFill/>
                </a:ln>
                <a:solidFill>
                  <a:srgbClr val="63666A">
                    <a:lumMod val="75000"/>
                  </a:srgbClr>
                </a:solidFill>
                <a:effectLst/>
                <a:uLnTx/>
                <a:uFillTx/>
                <a:latin typeface="+mn-lt"/>
                <a:ea typeface="ＭＳ Ｐゴシック" pitchFamily="-112" charset="-128"/>
                <a:cs typeface="Calibri"/>
              </a:rPr>
              <a:t>Fourth level</a:t>
            </a:r>
          </a:p>
        </p:txBody>
      </p:sp>
      <p:sp>
        <p:nvSpPr>
          <p:cNvPr id="12" name="Rectangle 11">
            <a:extLst>
              <a:ext uri="{FF2B5EF4-FFF2-40B4-BE49-F238E27FC236}">
                <a16:creationId xmlns:a16="http://schemas.microsoft.com/office/drawing/2014/main" id="{87DF6CEC-A903-4537-BF3F-D8D8CFC663EF}"/>
              </a:ext>
            </a:extLst>
          </p:cNvPr>
          <p:cNvSpPr/>
          <p:nvPr userDrawn="1"/>
        </p:nvSpPr>
        <p:spPr>
          <a:xfrm>
            <a:off x="0" y="6500392"/>
            <a:ext cx="12192000" cy="357607"/>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09C2D7A-8227-485D-9479-81559598B72C}"/>
              </a:ext>
            </a:extLst>
          </p:cNvPr>
          <p:cNvSpPr txBox="1"/>
          <p:nvPr userDrawn="1"/>
        </p:nvSpPr>
        <p:spPr>
          <a:xfrm>
            <a:off x="11582400" y="6590428"/>
            <a:ext cx="609600"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E5264778-C0F2-4A1D-870D-8751F1230773}" type="slidenum">
              <a:rPr kumimoji="0" lang="en-US" sz="900" b="0" i="0" u="none" strike="noStrike" kern="0" cap="none" spc="0" normalizeH="0" baseline="0" noProof="0" smtClean="0">
                <a:ln>
                  <a:noFill/>
                </a:ln>
                <a:solidFill>
                  <a:prstClr val="white"/>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a:t>
            </a:fld>
            <a:endParaRPr kumimoji="0" lang="en-US" sz="900" b="0" i="0" u="none" strike="noStrike" kern="0" cap="none" spc="0" normalizeH="0" baseline="0" noProof="0" dirty="0">
              <a:ln>
                <a:noFill/>
              </a:ln>
              <a:solidFill>
                <a:prstClr val="white"/>
              </a:solidFill>
              <a:effectLst/>
              <a:uLnTx/>
              <a:uFillTx/>
            </a:endParaRPr>
          </a:p>
        </p:txBody>
      </p:sp>
      <p:sp>
        <p:nvSpPr>
          <p:cNvPr id="17" name="Rectangle 4">
            <a:extLst>
              <a:ext uri="{FF2B5EF4-FFF2-40B4-BE49-F238E27FC236}">
                <a16:creationId xmlns:a16="http://schemas.microsoft.com/office/drawing/2014/main" id="{55BA8070-648F-41E5-9ADC-FBCC0BAA3B4A}"/>
              </a:ext>
            </a:extLst>
          </p:cNvPr>
          <p:cNvSpPr>
            <a:spLocks noGrp="1" noChangeArrowheads="1"/>
          </p:cNvSpPr>
          <p:nvPr>
            <p:ph type="title"/>
          </p:nvPr>
        </p:nvSpPr>
        <p:spPr bwMode="auto">
          <a:xfrm>
            <a:off x="304800" y="419310"/>
            <a:ext cx="10334625" cy="531812"/>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59527470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xStyles>
    <p:titleStyle>
      <a:lvl1pPr algn="l" defTabSz="914400" rtl="0" eaLnBrk="1" latinLnBrk="0" hangingPunct="1">
        <a:lnSpc>
          <a:spcPct val="90000"/>
        </a:lnSpc>
        <a:spcBef>
          <a:spcPct val="0"/>
        </a:spcBef>
        <a:buNone/>
        <a:defRPr sz="3600" b="1" kern="1200" cap="all" baseline="0">
          <a:solidFill>
            <a:srgbClr val="002F6C"/>
          </a:solidFill>
          <a:latin typeface="Agency FB" panose="020B0503020202020204" pitchFamily="34" charset="0"/>
          <a:ea typeface="+mj-ea"/>
          <a:cs typeface="+mj-cs"/>
        </a:defRPr>
      </a:lvl1pPr>
    </p:titleStyle>
    <p:bodyStyle>
      <a:lvl1pPr marL="222250" marR="0" indent="-222250" algn="l" defTabSz="887413" rtl="0" eaLnBrk="1" fontAlgn="base" latinLnBrk="0" hangingPunct="1">
        <a:lnSpc>
          <a:spcPct val="100000"/>
        </a:lnSpc>
        <a:spcBef>
          <a:spcPts val="600"/>
        </a:spcBef>
        <a:spcAft>
          <a:spcPct val="0"/>
        </a:spcAft>
        <a:buClrTx/>
        <a:buSzPct val="100000"/>
        <a:buFontTx/>
        <a:buChar char="•"/>
        <a:tabLst/>
        <a:defRPr sz="2800" kern="1200">
          <a:solidFill>
            <a:schemeClr val="tx1"/>
          </a:solidFill>
          <a:latin typeface="+mn-lt"/>
          <a:ea typeface="+mn-ea"/>
          <a:cs typeface="+mn-cs"/>
        </a:defRPr>
      </a:lvl1pPr>
      <a:lvl2pPr marL="511175" marR="0" indent="-279400" algn="l" defTabSz="887413" rtl="0" eaLnBrk="1" fontAlgn="base" latinLnBrk="0" hangingPunct="1">
        <a:lnSpc>
          <a:spcPct val="100000"/>
        </a:lnSpc>
        <a:spcBef>
          <a:spcPts val="600"/>
        </a:spcBef>
        <a:spcAft>
          <a:spcPct val="0"/>
        </a:spcAft>
        <a:buClrTx/>
        <a:buSzPct val="100000"/>
        <a:buFontTx/>
        <a:buChar char="–"/>
        <a:tabLst/>
        <a:defRPr sz="2400" kern="1200">
          <a:solidFill>
            <a:schemeClr val="tx1"/>
          </a:solidFill>
          <a:latin typeface="+mn-lt"/>
          <a:ea typeface="+mn-ea"/>
          <a:cs typeface="+mn-cs"/>
        </a:defRPr>
      </a:lvl2pPr>
      <a:lvl3pPr marL="744538" marR="0" indent="-233363" algn="l" defTabSz="887413" rtl="0" eaLnBrk="1" fontAlgn="base" latinLnBrk="0" hangingPunct="1">
        <a:lnSpc>
          <a:spcPct val="100000"/>
        </a:lnSpc>
        <a:spcBef>
          <a:spcPts val="600"/>
        </a:spcBef>
        <a:spcAft>
          <a:spcPct val="0"/>
        </a:spcAft>
        <a:buClrTx/>
        <a:buSzPct val="80000"/>
        <a:buFontTx/>
        <a:buChar char="•"/>
        <a:tabLst/>
        <a:defRPr sz="2000" kern="1200">
          <a:solidFill>
            <a:schemeClr val="tx1"/>
          </a:solidFill>
          <a:latin typeface="+mn-lt"/>
          <a:ea typeface="+mn-ea"/>
          <a:cs typeface="+mn-cs"/>
        </a:defRPr>
      </a:lvl3pPr>
      <a:lvl4pPr marL="914400" marR="0" indent="-169863" algn="l" defTabSz="887413" rtl="0" eaLnBrk="1" fontAlgn="base" latinLnBrk="0" hangingPunct="1">
        <a:lnSpc>
          <a:spcPct val="100000"/>
        </a:lnSpc>
        <a:spcBef>
          <a:spcPct val="20000"/>
        </a:spcBef>
        <a:spcAft>
          <a:spcPct val="0"/>
        </a:spcAft>
        <a:buClrTx/>
        <a:buSzPct val="80000"/>
        <a:buFont typeface="Arial" pitchFamily="34" charset="0"/>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www.nasa.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www.nasa.gov/specials/artemis/" TargetMode="External"/><Relationship Id="rId2" Type="http://schemas.openxmlformats.org/officeDocument/2006/relationships/hyperlink" Target="https://www.nasa.gov/directorates/spacetech/solicitations/tipping_points/2020_selections" TargetMode="External"/><Relationship Id="rId1" Type="http://schemas.openxmlformats.org/officeDocument/2006/relationships/slideLayout" Target="../slideLayouts/slideLayout12.xml"/><Relationship Id="rId4" Type="http://schemas.openxmlformats.org/officeDocument/2006/relationships/hyperlink" Target="https://nspires.nasaprs.com/external/solicitations/summary!init.do?solId=%7b73A65D34-DD48-D3ED-9EFC-58771C88BC53%7d&amp;path=op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8.jp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hyperlink" Target="https://www.flickr.com/photos/spacex/" TargetMode="External"/><Relationship Id="rId5" Type="http://schemas.openxmlformats.org/officeDocument/2006/relationships/hyperlink" Target="https://creativecommons.org/licenses/by-nc/2.0/" TargetMode="Externa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DEC43B-47D8-4CE4-887B-89DBF8A66758}"/>
              </a:ext>
            </a:extLst>
          </p:cNvPr>
          <p:cNvSpPr txBox="1"/>
          <p:nvPr/>
        </p:nvSpPr>
        <p:spPr bwMode="auto">
          <a:xfrm>
            <a:off x="7323909" y="4493051"/>
            <a:ext cx="4442696" cy="150810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defTabSz="914400" rtl="0" eaLnBrk="1" fontAlgn="base" latinLnBrk="0" hangingPunct="1">
              <a:lnSpc>
                <a:spcPct val="100000"/>
              </a:lnSpc>
              <a:spcBef>
                <a:spcPts val="0"/>
              </a:spcBef>
              <a:spcAft>
                <a:spcPct val="0"/>
              </a:spcAft>
              <a:buClrTx/>
              <a:buSzTx/>
              <a:buFontTx/>
              <a:buNone/>
              <a:tabLst/>
            </a:pPr>
            <a:r>
              <a:rPr lang="en-US" sz="2000" dirty="0">
                <a:solidFill>
                  <a:schemeClr val="bg1"/>
                </a:solidFill>
                <a:latin typeface="Arial" panose="020B0604020202020204" pitchFamily="34" charset="0"/>
                <a:cs typeface="Arial" panose="020B0604020202020204" pitchFamily="34" charset="0"/>
              </a:rPr>
              <a:t>Sean M. Kenny</a:t>
            </a:r>
          </a:p>
          <a:p>
            <a:pPr marL="0" marR="0" indent="0" defTabSz="914400" rtl="0" eaLnBrk="1" fontAlgn="base" latinLnBrk="0" hangingPunct="1">
              <a:lnSpc>
                <a:spcPct val="100000"/>
              </a:lnSpc>
              <a:spcBef>
                <a:spcPts val="0"/>
              </a:spcBef>
              <a:spcAft>
                <a:spcPct val="0"/>
              </a:spcAft>
              <a:buClrTx/>
              <a:buSzTx/>
              <a:buFontTx/>
              <a:buNone/>
              <a:tabLst/>
            </a:pPr>
            <a:r>
              <a:rPr lang="en-US" sz="2000" dirty="0">
                <a:solidFill>
                  <a:schemeClr val="bg1"/>
                </a:solidFill>
                <a:latin typeface="Arial" panose="020B0604020202020204" pitchFamily="34" charset="0"/>
                <a:cs typeface="Arial" panose="020B0604020202020204" pitchFamily="34" charset="0"/>
              </a:rPr>
              <a:t>NASA Marshall Space Flight Center</a:t>
            </a:r>
          </a:p>
          <a:p>
            <a:pPr marL="0" marR="0" indent="0" defTabSz="914400" rtl="0" eaLnBrk="1" fontAlgn="base" latinLnBrk="0" hangingPunct="1">
              <a:lnSpc>
                <a:spcPct val="100000"/>
              </a:lnSpc>
              <a:spcBef>
                <a:spcPts val="0"/>
              </a:spcBef>
              <a:spcAft>
                <a:spcPct val="0"/>
              </a:spcAft>
              <a:buClrTx/>
              <a:buSzTx/>
              <a:buFontTx/>
              <a:buNone/>
              <a:tabLst/>
            </a:pPr>
            <a:r>
              <a:rPr lang="en-US" dirty="0">
                <a:solidFill>
                  <a:schemeClr val="bg1"/>
                </a:solidFill>
                <a:latin typeface="Arial" panose="020B0604020202020204" pitchFamily="34" charset="0"/>
                <a:cs typeface="Arial" panose="020B0604020202020204" pitchFamily="34" charset="0"/>
              </a:rPr>
              <a:t>CFM Project Sub-Systems Portfolio Lead</a:t>
            </a:r>
          </a:p>
          <a:p>
            <a:pPr marL="0" marR="0" indent="0" defTabSz="914400" rtl="0" eaLnBrk="1" fontAlgn="base" latinLnBrk="0" hangingPunct="1">
              <a:lnSpc>
                <a:spcPct val="100000"/>
              </a:lnSpc>
              <a:spcBef>
                <a:spcPts val="0"/>
              </a:spcBef>
              <a:spcAft>
                <a:spcPct val="0"/>
              </a:spcAft>
              <a:buClrTx/>
              <a:buSzTx/>
              <a:buFontTx/>
              <a:buNone/>
              <a:tabLst/>
            </a:pPr>
            <a:endParaRPr lang="en-US" dirty="0">
              <a:solidFill>
                <a:schemeClr val="bg1"/>
              </a:solidFill>
              <a:latin typeface="Arial" panose="020B0604020202020204" pitchFamily="34" charset="0"/>
              <a:cs typeface="Arial" panose="020B0604020202020204" pitchFamily="34" charset="0"/>
            </a:endParaRPr>
          </a:p>
          <a:p>
            <a:pPr marL="0" marR="0" indent="0" defTabSz="914400" rtl="0" eaLnBrk="1" fontAlgn="base" latinLnBrk="0" hangingPunct="1">
              <a:lnSpc>
                <a:spcPct val="100000"/>
              </a:lnSpc>
              <a:spcBef>
                <a:spcPts val="0"/>
              </a:spcBef>
              <a:spcAft>
                <a:spcPct val="0"/>
              </a:spcAft>
              <a:buClrTx/>
              <a:buSzTx/>
              <a:buFontTx/>
              <a:buNone/>
              <a:tabLst/>
            </a:pPr>
            <a:r>
              <a:rPr lang="en-US" sz="1600" dirty="0">
                <a:solidFill>
                  <a:schemeClr val="bg1"/>
                </a:solidFill>
                <a:latin typeface="Arial" panose="020B0604020202020204" pitchFamily="34" charset="0"/>
                <a:cs typeface="Arial" panose="020B0604020202020204" pitchFamily="34" charset="0"/>
              </a:rPr>
              <a:t>July 2023</a:t>
            </a:r>
          </a:p>
        </p:txBody>
      </p:sp>
      <p:sp>
        <p:nvSpPr>
          <p:cNvPr id="5" name="TextBox 4">
            <a:extLst>
              <a:ext uri="{FF2B5EF4-FFF2-40B4-BE49-F238E27FC236}">
                <a16:creationId xmlns:a16="http://schemas.microsoft.com/office/drawing/2014/main" id="{198635F1-A589-4D49-92BA-63C8AE978918}"/>
              </a:ext>
            </a:extLst>
          </p:cNvPr>
          <p:cNvSpPr txBox="1"/>
          <p:nvPr/>
        </p:nvSpPr>
        <p:spPr bwMode="auto">
          <a:xfrm>
            <a:off x="605460" y="781732"/>
            <a:ext cx="10991848" cy="830997"/>
          </a:xfrm>
          <a:prstGeom prst="rect">
            <a:avLst/>
          </a:prstGeom>
          <a:noFill/>
          <a:ln w="12700">
            <a:noFill/>
            <a:miter lim="800000"/>
            <a:headEnd/>
            <a:tailEnd/>
          </a:ln>
          <a:effectLst/>
        </p:spPr>
        <p:txBody>
          <a:bodyPr vert="horz" wrap="square" lIns="0" tIns="0" rIns="0" bIns="0" numCol="1" anchor="b" anchorCtr="0" compatLnSpc="1">
            <a:prstTxWarp prst="textNoShape">
              <a:avLst/>
            </a:prstTxWarp>
          </a:bodyPr>
          <a:lstStyle>
            <a:lvl1pPr algn="ctr" defTabSz="877888" eaLnBrk="1" hangingPunct="1">
              <a:lnSpc>
                <a:spcPct val="100000"/>
              </a:lnSpc>
              <a:defRPr kumimoji="0" sz="4800" i="0" u="none" strike="noStrike" kern="0" cap="none" spc="0" normalizeH="0" baseline="0">
                <a:ln>
                  <a:solidFill>
                    <a:srgbClr val="000000">
                      <a:lumMod val="65000"/>
                      <a:lumOff val="35000"/>
                    </a:srgbClr>
                  </a:solidFill>
                </a:ln>
                <a:solidFill>
                  <a:srgbClr val="FFFFFF"/>
                </a:solidFill>
                <a:effectLst>
                  <a:outerShdw blurRad="38100" dist="38100" dir="2700000" algn="tl">
                    <a:srgbClr val="000000">
                      <a:alpha val="43137"/>
                    </a:srgbClr>
                  </a:outerShdw>
                </a:effectLst>
                <a:uLnTx/>
                <a:uFillTx/>
                <a:latin typeface="Agency FB" panose="020B0503020202020204" pitchFamily="34" charset="0"/>
                <a:ea typeface="+mj-ea"/>
                <a:cs typeface="Calibri"/>
              </a:defRPr>
            </a:lvl1pPr>
            <a:lvl2pPr defTabSz="887413" eaLnBrk="1" hangingPunct="1">
              <a:defRPr sz="3600">
                <a:solidFill>
                  <a:srgbClr val="FFFFFF"/>
                </a:solidFill>
                <a:effectLst>
                  <a:outerShdw blurRad="38100" dist="38100" dir="2700000" algn="tl">
                    <a:srgbClr val="000000"/>
                  </a:outerShdw>
                </a:effectLst>
                <a:latin typeface="Arial" pitchFamily="-112" charset="0"/>
                <a:cs typeface="ＭＳ Ｐゴシック" pitchFamily="-112" charset="-128"/>
              </a:defRPr>
            </a:lvl2pPr>
            <a:lvl3pPr defTabSz="887413" eaLnBrk="1" hangingPunct="1">
              <a:defRPr sz="3600">
                <a:solidFill>
                  <a:srgbClr val="FFFFFF"/>
                </a:solidFill>
                <a:effectLst>
                  <a:outerShdw blurRad="38100" dist="38100" dir="2700000" algn="tl">
                    <a:srgbClr val="000000"/>
                  </a:outerShdw>
                </a:effectLst>
                <a:latin typeface="Arial" pitchFamily="-112" charset="0"/>
                <a:cs typeface="ＭＳ Ｐゴシック" pitchFamily="-112" charset="-128"/>
              </a:defRPr>
            </a:lvl3pPr>
            <a:lvl4pPr defTabSz="887413" eaLnBrk="1" hangingPunct="1">
              <a:defRPr sz="3600">
                <a:solidFill>
                  <a:srgbClr val="FFFFFF"/>
                </a:solidFill>
                <a:effectLst>
                  <a:outerShdw blurRad="38100" dist="38100" dir="2700000" algn="tl">
                    <a:srgbClr val="000000"/>
                  </a:outerShdw>
                </a:effectLst>
                <a:latin typeface="Arial" pitchFamily="-112" charset="0"/>
                <a:cs typeface="ＭＳ Ｐゴシック" pitchFamily="-112" charset="-128"/>
              </a:defRPr>
            </a:lvl4pPr>
            <a:lvl5pPr defTabSz="887413" eaLnBrk="1" hangingPunct="1">
              <a:defRPr sz="3600">
                <a:solidFill>
                  <a:srgbClr val="FFFFFF"/>
                </a:solidFill>
                <a:effectLst>
                  <a:outerShdw blurRad="38100" dist="38100" dir="2700000" algn="tl">
                    <a:srgbClr val="000000"/>
                  </a:outerShdw>
                </a:effectLst>
                <a:latin typeface="Arial" pitchFamily="-112" charset="0"/>
                <a:cs typeface="ＭＳ Ｐゴシック" pitchFamily="-112" charset="-128"/>
              </a:defRPr>
            </a:lvl5pPr>
            <a:lvl6pPr marL="457200" defTabSz="887413" fontAlgn="base">
              <a:spcBef>
                <a:spcPct val="0"/>
              </a:spcBef>
              <a:spcAft>
                <a:spcPct val="0"/>
              </a:spcAft>
              <a:defRPr sz="3600">
                <a:solidFill>
                  <a:srgbClr val="FFFFFF"/>
                </a:solidFill>
                <a:effectLst>
                  <a:outerShdw blurRad="38100" dist="38100" dir="2700000" algn="tl">
                    <a:srgbClr val="000000"/>
                  </a:outerShdw>
                </a:effectLst>
                <a:latin typeface="Arial" pitchFamily="-112" charset="0"/>
              </a:defRPr>
            </a:lvl6pPr>
            <a:lvl7pPr marL="914400" defTabSz="887413" fontAlgn="base">
              <a:spcBef>
                <a:spcPct val="0"/>
              </a:spcBef>
              <a:spcAft>
                <a:spcPct val="0"/>
              </a:spcAft>
              <a:defRPr sz="3600">
                <a:solidFill>
                  <a:srgbClr val="FFFFFF"/>
                </a:solidFill>
                <a:effectLst>
                  <a:outerShdw blurRad="38100" dist="38100" dir="2700000" algn="tl">
                    <a:srgbClr val="000000"/>
                  </a:outerShdw>
                </a:effectLst>
                <a:latin typeface="Arial" pitchFamily="-112" charset="0"/>
              </a:defRPr>
            </a:lvl7pPr>
            <a:lvl8pPr marL="1371600" defTabSz="887413" fontAlgn="base">
              <a:spcBef>
                <a:spcPct val="0"/>
              </a:spcBef>
              <a:spcAft>
                <a:spcPct val="0"/>
              </a:spcAft>
              <a:defRPr sz="3600">
                <a:solidFill>
                  <a:srgbClr val="FFFFFF"/>
                </a:solidFill>
                <a:effectLst>
                  <a:outerShdw blurRad="38100" dist="38100" dir="2700000" algn="tl">
                    <a:srgbClr val="000000"/>
                  </a:outerShdw>
                </a:effectLst>
                <a:latin typeface="Arial" pitchFamily="-112" charset="0"/>
              </a:defRPr>
            </a:lvl8pPr>
            <a:lvl9pPr marL="1828800" defTabSz="887413" fontAlgn="base">
              <a:spcBef>
                <a:spcPct val="0"/>
              </a:spcBef>
              <a:spcAft>
                <a:spcPct val="0"/>
              </a:spcAft>
              <a:defRPr sz="3600">
                <a:solidFill>
                  <a:srgbClr val="FFFFFF"/>
                </a:solidFill>
                <a:effectLst>
                  <a:outerShdw blurRad="38100" dist="38100" dir="2700000" algn="tl">
                    <a:srgbClr val="000000"/>
                  </a:outerShdw>
                </a:effectLst>
                <a:latin typeface="Arial" pitchFamily="-112" charset="0"/>
              </a:defRPr>
            </a:lvl9pPr>
          </a:lstStyle>
          <a:p>
            <a:pPr lvl="0"/>
            <a:r>
              <a:rPr lang="en-US" sz="3600" b="1" dirty="0"/>
              <a:t>NASA Cryogenic Fluid Management Flight Demonstration Summary: SpaceX 2020 Tipping Point</a:t>
            </a:r>
          </a:p>
        </p:txBody>
      </p:sp>
      <p:pic>
        <p:nvPicPr>
          <p:cNvPr id="9" name="Picture 8">
            <a:extLst>
              <a:ext uri="{FF2B5EF4-FFF2-40B4-BE49-F238E27FC236}">
                <a16:creationId xmlns:a16="http://schemas.microsoft.com/office/drawing/2014/main" id="{41E8C5D2-E100-143C-98ED-22483D8B8D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9488" y="1542897"/>
            <a:ext cx="2147820" cy="1784672"/>
          </a:xfrm>
          <a:prstGeom prst="rect">
            <a:avLst/>
          </a:prstGeom>
        </p:spPr>
      </p:pic>
      <p:sp>
        <p:nvSpPr>
          <p:cNvPr id="11" name="TextBox 10">
            <a:extLst>
              <a:ext uri="{FF2B5EF4-FFF2-40B4-BE49-F238E27FC236}">
                <a16:creationId xmlns:a16="http://schemas.microsoft.com/office/drawing/2014/main" id="{B0709063-BA59-06C1-7F3B-DE63F5E3D206}"/>
              </a:ext>
            </a:extLst>
          </p:cNvPr>
          <p:cNvSpPr txBox="1"/>
          <p:nvPr/>
        </p:nvSpPr>
        <p:spPr bwMode="auto">
          <a:xfrm>
            <a:off x="7323909" y="6383416"/>
            <a:ext cx="6096000" cy="646331"/>
          </a:xfrm>
          <a:prstGeom prst="rect">
            <a:avLst/>
          </a:prstGeom>
          <a:noFill/>
          <a:ln w="9525">
            <a:noFill/>
            <a:miter lim="800000"/>
            <a:headEnd/>
            <a:tailEnd/>
          </a:ln>
        </p:spPr>
        <p:txBody>
          <a:bodyPr wrap="square">
            <a:spAutoFit/>
          </a:bodyPr>
          <a:lstStyle/>
          <a:p>
            <a:r>
              <a:rPr lang="en-US" dirty="0">
                <a:hlinkClick r:id="rId4"/>
              </a:rPr>
              <a:t>https://www.nasa.gov</a:t>
            </a:r>
            <a:endParaRPr lang="en-US" dirty="0"/>
          </a:p>
          <a:p>
            <a:endParaRPr lang="en-US" dirty="0"/>
          </a:p>
        </p:txBody>
      </p:sp>
    </p:spTree>
    <p:extLst>
      <p:ext uri="{BB962C8B-B14F-4D97-AF65-F5344CB8AC3E}">
        <p14:creationId xmlns:p14="http://schemas.microsoft.com/office/powerpoint/2010/main" val="1779084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4CA999-63D3-7FC6-3FA6-85365EA64D55}"/>
              </a:ext>
            </a:extLst>
          </p:cNvPr>
          <p:cNvSpPr>
            <a:spLocks noGrp="1"/>
          </p:cNvSpPr>
          <p:nvPr>
            <p:ph type="body" sz="quarter" idx="10"/>
          </p:nvPr>
        </p:nvSpPr>
        <p:spPr>
          <a:xfrm>
            <a:off x="2786915" y="2644377"/>
            <a:ext cx="6618169" cy="560887"/>
          </a:xfrm>
        </p:spPr>
        <p:txBody>
          <a:bodyPr/>
          <a:lstStyle/>
          <a:p>
            <a:pPr algn="ctr"/>
            <a:r>
              <a:rPr lang="en-US" dirty="0"/>
              <a:t>Mahalo! </a:t>
            </a:r>
          </a:p>
          <a:p>
            <a:pPr algn="ctr"/>
            <a:r>
              <a:rPr lang="en-US" dirty="0"/>
              <a:t>Thanks for Attending!</a:t>
            </a:r>
          </a:p>
        </p:txBody>
      </p:sp>
    </p:spTree>
    <p:extLst>
      <p:ext uri="{BB962C8B-B14F-4D97-AF65-F5344CB8AC3E}">
        <p14:creationId xmlns:p14="http://schemas.microsoft.com/office/powerpoint/2010/main" val="1063856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B17B-8B60-39DB-FB76-47780F7FD0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3722E6-7896-64FC-01EA-95BDDF6FFE76}"/>
              </a:ext>
            </a:extLst>
          </p:cNvPr>
          <p:cNvSpPr>
            <a:spLocks noGrp="1"/>
          </p:cNvSpPr>
          <p:nvPr>
            <p:ph idx="1"/>
          </p:nvPr>
        </p:nvSpPr>
        <p:spPr>
          <a:xfrm>
            <a:off x="270752" y="724711"/>
            <a:ext cx="11650495" cy="5408578"/>
          </a:xfrm>
        </p:spPr>
        <p:txBody>
          <a:bodyPr/>
          <a:lstStyle/>
          <a:p>
            <a:pPr algn="l"/>
            <a:r>
              <a:rPr lang="en-US" sz="1600" b="0" i="0" dirty="0">
                <a:solidFill>
                  <a:srgbClr val="000000"/>
                </a:solidFill>
                <a:effectLst/>
                <a:latin typeface="Helvetica Neue"/>
              </a:rPr>
              <a:t>NASA  </a:t>
            </a:r>
            <a:r>
              <a:rPr lang="en-US" sz="1600" b="0" i="0" u="none" strike="noStrike" dirty="0">
                <a:solidFill>
                  <a:srgbClr val="317AB9"/>
                </a:solidFill>
                <a:effectLst/>
                <a:latin typeface="Helvetica Neue"/>
                <a:hlinkClick r:id="rId2"/>
              </a:rPr>
              <a:t>selected</a:t>
            </a:r>
            <a:r>
              <a:rPr lang="en-US" sz="1600" b="0" i="0" dirty="0">
                <a:solidFill>
                  <a:srgbClr val="000000"/>
                </a:solidFill>
                <a:effectLst/>
                <a:latin typeface="Helvetica Neue"/>
              </a:rPr>
              <a:t> 14 companies, including several small businesses, as partners to develop a range of technologies that will help forge a path to sustainable </a:t>
            </a:r>
            <a:r>
              <a:rPr lang="en-US" sz="1600" b="0" i="0" u="none" strike="noStrike" dirty="0">
                <a:solidFill>
                  <a:srgbClr val="317AB9"/>
                </a:solidFill>
                <a:effectLst/>
                <a:latin typeface="Helvetica Neue"/>
                <a:hlinkClick r:id="rId3"/>
              </a:rPr>
              <a:t>Artemis</a:t>
            </a:r>
            <a:r>
              <a:rPr lang="en-US" sz="1600" b="0" i="0" dirty="0">
                <a:solidFill>
                  <a:srgbClr val="000000"/>
                </a:solidFill>
                <a:effectLst/>
                <a:latin typeface="Helvetica Neue"/>
              </a:rPr>
              <a:t> operations on the Moon by the end of the decade.</a:t>
            </a:r>
          </a:p>
          <a:p>
            <a:pPr algn="l"/>
            <a:r>
              <a:rPr lang="en-US" sz="1600" b="0" i="0" dirty="0">
                <a:solidFill>
                  <a:srgbClr val="000000"/>
                </a:solidFill>
                <a:effectLst/>
                <a:latin typeface="Helvetica Neue"/>
              </a:rPr>
              <a:t>U.S. industry submitted the proposals to NASA’s fifth competitive Tipping Point </a:t>
            </a:r>
            <a:r>
              <a:rPr lang="en-US" sz="1600" b="0" i="0" u="none" strike="noStrike" dirty="0">
                <a:solidFill>
                  <a:srgbClr val="317AB9"/>
                </a:solidFill>
                <a:effectLst/>
                <a:latin typeface="Helvetica Neue"/>
                <a:hlinkClick r:id="rId4"/>
              </a:rPr>
              <a:t>solicitation</a:t>
            </a:r>
            <a:r>
              <a:rPr lang="en-US" sz="1600" b="0" i="0" dirty="0">
                <a:solidFill>
                  <a:srgbClr val="000000"/>
                </a:solidFill>
                <a:effectLst/>
                <a:latin typeface="Helvetica Neue"/>
              </a:rPr>
              <a:t>, and the selections have an expected combined award value of more than $370 million. NASA’s Space Technology Mission Directorate will negotiate with the companies to issue milestone-based firm fixed-price contracts lasting for up to five years.</a:t>
            </a:r>
          </a:p>
          <a:p>
            <a:pPr algn="l"/>
            <a:r>
              <a:rPr lang="en-US" sz="1600" b="0" i="0" dirty="0">
                <a:solidFill>
                  <a:srgbClr val="000000"/>
                </a:solidFill>
                <a:effectLst/>
                <a:latin typeface="Helvetica Neue"/>
              </a:rPr>
              <a:t>“NASA's significant investment in innovative technology demonstrations, led by small and large U.S. businesses across nine states, will expand what is possible in space and on the lunar surface,” said NASA Administrator Jim </a:t>
            </a:r>
            <a:r>
              <a:rPr lang="en-US" sz="1600" b="0" i="0" dirty="0" err="1">
                <a:solidFill>
                  <a:srgbClr val="000000"/>
                </a:solidFill>
                <a:effectLst/>
                <a:latin typeface="Helvetica Neue"/>
              </a:rPr>
              <a:t>Bridenstine</a:t>
            </a:r>
            <a:r>
              <a:rPr lang="en-US" sz="1600" b="0" i="0" dirty="0">
                <a:solidFill>
                  <a:srgbClr val="000000"/>
                </a:solidFill>
                <a:effectLst/>
                <a:latin typeface="Helvetica Neue"/>
              </a:rPr>
              <a:t>. “Together, NASA and industry are building up an array of mission-ready capabilities to support a sustainable presence on the Moon and future human missions to Mars.”</a:t>
            </a:r>
          </a:p>
          <a:p>
            <a:pPr algn="l"/>
            <a:r>
              <a:rPr lang="en-US" sz="1600" b="0" i="0" dirty="0">
                <a:solidFill>
                  <a:srgbClr val="000000"/>
                </a:solidFill>
                <a:effectLst/>
                <a:latin typeface="Helvetica Neue"/>
              </a:rPr>
              <a:t>John Reed is United Launch Alliance’s Chief Rocket Scientist. In this role he manages the Technical Fellows program at ULA and is focused on a wide variety of initiatives from launch vehicle reuse to upper stage enhancements and trajectory planning, from defining our next generation capabilities to creating a culture of innovation and protecting Intellectual Property. He is a strong advocate for partnering with DARPA, NASA and Academia to advance technologies for use and infusion by industry to enhance the services provided. John is a long-time member of the AAS and an Associate Fellow of AIAA, actively engaged on a couple AIAA task force teams, the ASCEND event and AAS GN&amp;C Conference.</a:t>
            </a:r>
          </a:p>
        </p:txBody>
      </p:sp>
    </p:spTree>
    <p:extLst>
      <p:ext uri="{BB962C8B-B14F-4D97-AF65-F5344CB8AC3E}">
        <p14:creationId xmlns:p14="http://schemas.microsoft.com/office/powerpoint/2010/main" val="243304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7AE254-01C1-194B-85EF-325999583181}"/>
              </a:ext>
            </a:extLst>
          </p:cNvPr>
          <p:cNvSpPr>
            <a:spLocks noGrp="1"/>
          </p:cNvSpPr>
          <p:nvPr>
            <p:ph type="body" sz="quarter" idx="10"/>
          </p:nvPr>
        </p:nvSpPr>
        <p:spPr>
          <a:xfrm>
            <a:off x="95159" y="98362"/>
            <a:ext cx="11695368" cy="615553"/>
          </a:xfrm>
        </p:spPr>
        <p:txBody>
          <a:bodyPr/>
          <a:lstStyle/>
          <a:p>
            <a:r>
              <a:rPr lang="en-US" dirty="0"/>
              <a:t>Cryogenic Fluid Management Portfolio Project Overview</a:t>
            </a:r>
          </a:p>
        </p:txBody>
      </p:sp>
      <p:sp>
        <p:nvSpPr>
          <p:cNvPr id="5" name="Content Placeholder 4">
            <a:extLst>
              <a:ext uri="{FF2B5EF4-FFF2-40B4-BE49-F238E27FC236}">
                <a16:creationId xmlns:a16="http://schemas.microsoft.com/office/drawing/2014/main" id="{422C1654-F8B2-3B4B-8583-8BED1C91EDEA}"/>
              </a:ext>
            </a:extLst>
          </p:cNvPr>
          <p:cNvSpPr>
            <a:spLocks noGrp="1"/>
          </p:cNvSpPr>
          <p:nvPr>
            <p:ph sz="quarter" idx="12"/>
          </p:nvPr>
        </p:nvSpPr>
        <p:spPr>
          <a:xfrm>
            <a:off x="649356" y="713915"/>
            <a:ext cx="10893287" cy="6127318"/>
          </a:xfrm>
        </p:spPr>
        <p:txBody>
          <a:bodyPr/>
          <a:lstStyle/>
          <a:p>
            <a:r>
              <a:rPr lang="en-US" sz="1800" b="1" dirty="0">
                <a:solidFill>
                  <a:schemeClr val="tx2"/>
                </a:solidFill>
                <a:latin typeface="Arial" panose="020B0604020202020204" pitchFamily="34" charset="0"/>
                <a:ea typeface="Times New Roman" panose="02020603050405020304" pitchFamily="18" charset="0"/>
                <a:cs typeface="Arial" panose="020B0604020202020204" pitchFamily="34" charset="0"/>
              </a:rPr>
              <a:t>P</a:t>
            </a:r>
            <a:r>
              <a:rPr lang="en-US" sz="18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rimary goal of the Cryogenic Fluid Management Portfolio Project (CFMPP) is to close technology gaps </a:t>
            </a:r>
            <a:r>
              <a:rPr lang="en-US" sz="1800" b="1" i="0" dirty="0">
                <a:solidFill>
                  <a:srgbClr val="000000"/>
                </a:solidFill>
                <a:effectLst/>
                <a:latin typeface="Arial" panose="020B0604020202020204" pitchFamily="34" charset="0"/>
                <a:cs typeface="Arial" panose="020B0604020202020204" pitchFamily="34" charset="0"/>
              </a:rPr>
              <a:t>essential to NASA’s future missions in science and exploration </a:t>
            </a:r>
          </a:p>
          <a:p>
            <a:pPr marL="571500" lvl="1" indent="-228600"/>
            <a:r>
              <a:rPr lang="en-US" sz="1400" b="0" i="0" dirty="0">
                <a:solidFill>
                  <a:srgbClr val="000000"/>
                </a:solidFill>
                <a:effectLst/>
                <a:latin typeface="Arial" panose="020B0604020202020204" pitchFamily="34" charset="0"/>
                <a:cs typeface="Arial" panose="020B0604020202020204" pitchFamily="34" charset="0"/>
              </a:rPr>
              <a:t>CFM technologies are essential for chemical and nuclear in-space propulsion, landers, and in-situ resource </a:t>
            </a:r>
            <a:r>
              <a:rPr lang="en-US" sz="1400" dirty="0">
                <a:solidFill>
                  <a:srgbClr val="000000"/>
                </a:solidFill>
                <a:latin typeface="Arial" panose="020B0604020202020204" pitchFamily="34" charset="0"/>
                <a:cs typeface="Arial" panose="020B0604020202020204" pitchFamily="34" charset="0"/>
              </a:rPr>
              <a:t>utilization</a:t>
            </a:r>
          </a:p>
          <a:p>
            <a:pPr algn="l"/>
            <a:r>
              <a:rPr lang="en-US" sz="1800" b="1" i="0" dirty="0">
                <a:solidFill>
                  <a:srgbClr val="000000"/>
                </a:solidFill>
                <a:effectLst/>
                <a:latin typeface="Arial" panose="020B0604020202020204" pitchFamily="34" charset="0"/>
                <a:cs typeface="Arial" panose="020B0604020202020204" pitchFamily="34" charset="0"/>
              </a:rPr>
              <a:t>The CFMPP is a Technology Demonstration Mission (TDM) portfolio project within NASA’s Space Technology Mission Directorate (STMD) comprised of twenty-four individual CFM technology development activities</a:t>
            </a:r>
          </a:p>
          <a:p>
            <a:pPr marL="571500" lvl="1" indent="-228600"/>
            <a:r>
              <a:rPr lang="en-US" b="0" i="0" dirty="0">
                <a:solidFill>
                  <a:srgbClr val="000000"/>
                </a:solidFill>
                <a:effectLst/>
                <a:latin typeface="Arial" panose="020B0604020202020204" pitchFamily="34" charset="0"/>
                <a:cs typeface="Arial" panose="020B0604020202020204" pitchFamily="34" charset="0"/>
              </a:rPr>
              <a:t>Co-managed between Marshall Space Flight Center and Glenn Research Center</a:t>
            </a:r>
            <a:endParaRPr lang="en-US" sz="14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339725" indent="-339725"/>
            <a:r>
              <a:rPr lang="en-US" sz="1800" b="1" dirty="0">
                <a:solidFill>
                  <a:schemeClr val="tx2"/>
                </a:solidFill>
                <a:latin typeface="Arial" panose="020B0604020202020204" pitchFamily="34" charset="0"/>
                <a:ea typeface="Times New Roman" panose="02020603050405020304" pitchFamily="18" charset="0"/>
                <a:cs typeface="Arial" panose="020B0604020202020204" pitchFamily="34" charset="0"/>
              </a:rPr>
              <a:t>TRL Objectives</a:t>
            </a:r>
          </a:p>
          <a:p>
            <a:pPr marL="574675" lvl="1" indent="-234950"/>
            <a:r>
              <a:rPr lang="en-US" dirty="0">
                <a:solidFill>
                  <a:schemeClr val="tx2"/>
                </a:solidFill>
                <a:latin typeface="Arial" panose="020B0604020202020204" pitchFamily="34" charset="0"/>
                <a:ea typeface="Times New Roman" panose="02020603050405020304" pitchFamily="18" charset="0"/>
                <a:cs typeface="Arial" panose="020B0604020202020204" pitchFamily="34" charset="0"/>
              </a:rPr>
              <a:t>Technology end-state to be at least TRL6 with goal of TRL 7</a:t>
            </a:r>
          </a:p>
          <a:p>
            <a:pPr marL="574675" lvl="1" indent="-234950"/>
            <a:r>
              <a:rPr lang="en-US" dirty="0">
                <a:solidFill>
                  <a:schemeClr val="tx2"/>
                </a:solidFill>
                <a:latin typeface="Arial" panose="020B0604020202020204" pitchFamily="34" charset="0"/>
                <a:ea typeface="Times New Roman" panose="02020603050405020304" pitchFamily="18" charset="0"/>
                <a:cs typeface="Arial" panose="020B0604020202020204" pitchFamily="34" charset="0"/>
              </a:rPr>
              <a:t>Minimum TRL 4 for inclusion as an activity within the CFMP Project</a:t>
            </a:r>
            <a:endParaRPr lang="en-US" sz="1800" dirty="0">
              <a:solidFill>
                <a:schemeClr val="tx2"/>
              </a:solidFill>
              <a:latin typeface="Arial" panose="020B0604020202020204" pitchFamily="34" charset="0"/>
              <a:cs typeface="Arial" panose="020B0604020202020204" pitchFamily="34" charset="0"/>
            </a:endParaRPr>
          </a:p>
          <a:p>
            <a:r>
              <a:rPr lang="en-US" sz="1800" b="1" dirty="0">
                <a:solidFill>
                  <a:schemeClr val="tx2"/>
                </a:solidFill>
                <a:latin typeface="Arial" panose="020B0604020202020204" pitchFamily="34" charset="0"/>
                <a:ea typeface="Times New Roman" panose="02020603050405020304" pitchFamily="18" charset="0"/>
                <a:cs typeface="Arial" panose="020B0604020202020204" pitchFamily="34" charset="0"/>
              </a:rPr>
              <a:t>P</a:t>
            </a:r>
            <a:r>
              <a:rPr lang="en-US" sz="18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rimary goal of the CFMPP is to close technology gaps leading to a system-level Integrated CFM Flight Demonstration due to gravity dependent-nature of cryogenic fluid behavior</a:t>
            </a:r>
          </a:p>
          <a:p>
            <a:pPr marL="574675" lvl="1" indent="-234950"/>
            <a:r>
              <a:rPr lang="en-US" dirty="0">
                <a:solidFill>
                  <a:schemeClr val="tx2"/>
                </a:solidFill>
                <a:latin typeface="Arial" panose="020B0604020202020204" pitchFamily="34" charset="0"/>
                <a:cs typeface="Arial" panose="020B0604020202020204" pitchFamily="34" charset="0"/>
              </a:rPr>
              <a:t>There is a need to mature CFM technologies and integrated system operations, leading to a system-level integrated Large CFM Flight Demonstration (LCD)</a:t>
            </a:r>
          </a:p>
          <a:p>
            <a:r>
              <a:rPr lang="en-US" sz="1800" b="1" dirty="0">
                <a:solidFill>
                  <a:schemeClr val="tx2"/>
                </a:solidFill>
                <a:latin typeface="Arial" panose="020B0604020202020204" pitchFamily="34" charset="0"/>
                <a:ea typeface="Times New Roman" panose="02020603050405020304" pitchFamily="18" charset="0"/>
                <a:cs typeface="Arial" panose="020B0604020202020204" pitchFamily="34" charset="0"/>
              </a:rPr>
              <a:t>Project portfolio activities include non-flight demo related activities (ex. ISRU liquefaction)</a:t>
            </a:r>
            <a:r>
              <a:rPr lang="en-US" sz="18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p>
          <a:p>
            <a:r>
              <a:rPr lang="en-US" sz="1800" b="1" dirty="0">
                <a:solidFill>
                  <a:schemeClr val="tx2"/>
                </a:solidFill>
                <a:latin typeface="Arial" panose="020B0604020202020204" pitchFamily="34" charset="0"/>
                <a:cs typeface="Arial" panose="020B0604020202020204" pitchFamily="34" charset="0"/>
              </a:rPr>
              <a:t>CFM technical goals and objectives are defined in </a:t>
            </a:r>
            <a:r>
              <a:rPr lang="en-US" sz="18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Key Performance Parameters (KPPs) for based on SOA capabilities, captured in project plan.</a:t>
            </a:r>
            <a:endParaRPr lang="en-US" sz="1600" b="1" dirty="0">
              <a:solidFill>
                <a:schemeClr val="tx2"/>
              </a:solidFill>
              <a:latin typeface="Arial" panose="020B0604020202020204" pitchFamily="34" charset="0"/>
              <a:cs typeface="Arial" panose="020B0604020202020204" pitchFamily="34" charset="0"/>
            </a:endParaRPr>
          </a:p>
          <a:p>
            <a:pPr marL="571500" lvl="1" indent="-228600"/>
            <a:endParaRPr lang="en-US" sz="1400" dirty="0">
              <a:solidFill>
                <a:srgbClr val="000000"/>
              </a:solidFill>
              <a:latin typeface="Arial" panose="020B0604020202020204" pitchFamily="34" charset="0"/>
              <a:cs typeface="Arial" panose="020B0604020202020204" pitchFamily="34" charset="0"/>
            </a:endParaRPr>
          </a:p>
          <a:p>
            <a:pPr marL="342900" lvl="1" indent="0">
              <a:buNone/>
            </a:pPr>
            <a:endParaRPr lang="en-US" sz="1800" b="0" i="0" dirty="0">
              <a:solidFill>
                <a:srgbClr val="000000"/>
              </a:solidFill>
              <a:effectLst/>
              <a:latin typeface="Arial" panose="020B0604020202020204" pitchFamily="34" charset="0"/>
              <a:cs typeface="Arial" panose="020B0604020202020204" pitchFamily="34" charset="0"/>
            </a:endParaRPr>
          </a:p>
          <a:p>
            <a:pPr marL="416719" indent="0">
              <a:buNone/>
            </a:pPr>
            <a:endParaRPr lang="en-US" dirty="0">
              <a:solidFill>
                <a:schemeClr val="tx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A06681B-86D7-865A-81CC-289DB4A769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8847" y="0"/>
            <a:ext cx="859184" cy="713915"/>
          </a:xfrm>
          <a:prstGeom prst="rect">
            <a:avLst/>
          </a:prstGeom>
        </p:spPr>
      </p:pic>
    </p:spTree>
    <p:extLst>
      <p:ext uri="{BB962C8B-B14F-4D97-AF65-F5344CB8AC3E}">
        <p14:creationId xmlns:p14="http://schemas.microsoft.com/office/powerpoint/2010/main" val="3020963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DE05D915-3932-4716-B377-DF66B2793998}"/>
              </a:ext>
            </a:extLst>
          </p:cNvPr>
          <p:cNvSpPr/>
          <p:nvPr/>
        </p:nvSpPr>
        <p:spPr>
          <a:xfrm>
            <a:off x="9150675" y="2210293"/>
            <a:ext cx="2834640" cy="4554536"/>
          </a:xfrm>
          <a:prstGeom prst="roundRect">
            <a:avLst>
              <a:gd name="adj" fmla="val 7819"/>
            </a:avLst>
          </a:prstGeom>
          <a:solidFill>
            <a:schemeClr val="tx1">
              <a:lumMod val="20000"/>
              <a:lumOff val="8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2">
                  <a:lumMod val="95000"/>
                  <a:lumOff val="5000"/>
                </a:schemeClr>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5442C32C-5386-467D-8031-D3CE18ED7F9B}"/>
              </a:ext>
            </a:extLst>
          </p:cNvPr>
          <p:cNvSpPr/>
          <p:nvPr/>
        </p:nvSpPr>
        <p:spPr>
          <a:xfrm>
            <a:off x="6181521" y="2210292"/>
            <a:ext cx="2834640" cy="4566742"/>
          </a:xfrm>
          <a:prstGeom prst="roundRect">
            <a:avLst>
              <a:gd name="adj" fmla="val 7819"/>
            </a:avLst>
          </a:prstGeom>
          <a:solidFill>
            <a:schemeClr val="tx1">
              <a:lumMod val="20000"/>
              <a:lumOff val="8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16" name="Rectangle: Rounded Corners 15">
            <a:extLst>
              <a:ext uri="{FF2B5EF4-FFF2-40B4-BE49-F238E27FC236}">
                <a16:creationId xmlns:a16="http://schemas.microsoft.com/office/drawing/2014/main" id="{789BBD4E-9B53-400F-9968-73067C6E3DA5}"/>
              </a:ext>
            </a:extLst>
          </p:cNvPr>
          <p:cNvSpPr/>
          <p:nvPr/>
        </p:nvSpPr>
        <p:spPr>
          <a:xfrm>
            <a:off x="3196069" y="2210540"/>
            <a:ext cx="2834640" cy="4566742"/>
          </a:xfrm>
          <a:prstGeom prst="roundRect">
            <a:avLst>
              <a:gd name="adj" fmla="val 7819"/>
            </a:avLst>
          </a:prstGeom>
          <a:solidFill>
            <a:schemeClr val="tx1">
              <a:lumMod val="20000"/>
              <a:lumOff val="8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2">
                  <a:lumMod val="95000"/>
                  <a:lumOff val="5000"/>
                </a:schemeClr>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7750639D-DF5A-47ED-AA31-1A664B046A8F}"/>
              </a:ext>
            </a:extLst>
          </p:cNvPr>
          <p:cNvSpPr/>
          <p:nvPr/>
        </p:nvSpPr>
        <p:spPr>
          <a:xfrm>
            <a:off x="210617" y="22120"/>
            <a:ext cx="11770761" cy="1918699"/>
          </a:xfrm>
          <a:prstGeom prst="roundRect">
            <a:avLst/>
          </a:prstGeom>
          <a:solidFill>
            <a:schemeClr val="accent1">
              <a:lumMod val="20000"/>
              <a:lumOff val="80000"/>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2">
                    <a:lumMod val="95000"/>
                    <a:lumOff val="5000"/>
                  </a:schemeClr>
                </a:solidFill>
                <a:latin typeface="Agency FB" panose="020B0503020202020204" pitchFamily="34" charset="0"/>
              </a:rPr>
              <a:t>Cryogenic Fluid Management (CFM) Portfolio Project Office</a:t>
            </a:r>
          </a:p>
          <a:p>
            <a:pPr algn="ctr"/>
            <a:r>
              <a:rPr lang="en-US" sz="1400" i="1" u="sng" dirty="0">
                <a:solidFill>
                  <a:schemeClr val="tx2">
                    <a:lumMod val="95000"/>
                    <a:lumOff val="5000"/>
                  </a:schemeClr>
                </a:solidFill>
                <a:latin typeface="Arial" panose="020B0604020202020204" pitchFamily="34" charset="0"/>
                <a:cs typeface="Arial" panose="020B0604020202020204" pitchFamily="34" charset="0"/>
              </a:rPr>
              <a:t>Objective:</a:t>
            </a:r>
            <a:r>
              <a:rPr lang="en-US" sz="1400" i="1" dirty="0">
                <a:solidFill>
                  <a:schemeClr val="tx2">
                    <a:lumMod val="95000"/>
                    <a:lumOff val="5000"/>
                  </a:schemeClr>
                </a:solidFill>
                <a:latin typeface="Arial" panose="020B0604020202020204" pitchFamily="34" charset="0"/>
                <a:cs typeface="Arial" panose="020B0604020202020204" pitchFamily="34" charset="0"/>
              </a:rPr>
              <a:t> Mature CFM technologies essential to NASA’s future missions in science and exploration which utilize both chemical and nuclear </a:t>
            </a:r>
          </a:p>
          <a:p>
            <a:pPr algn="ctr"/>
            <a:r>
              <a:rPr lang="en-US" sz="1400" i="1" dirty="0">
                <a:solidFill>
                  <a:schemeClr val="tx2">
                    <a:lumMod val="95000"/>
                    <a:lumOff val="5000"/>
                  </a:schemeClr>
                </a:solidFill>
                <a:latin typeface="Arial" panose="020B0604020202020204" pitchFamily="34" charset="0"/>
                <a:cs typeface="Arial" panose="020B0604020202020204" pitchFamily="34" charset="0"/>
              </a:rPr>
              <a:t>in-space propulsion, landers, and in-situ resource utilization</a:t>
            </a:r>
          </a:p>
          <a:p>
            <a:pPr algn="ctr"/>
            <a:endParaRPr lang="en-US" sz="1400" i="1" dirty="0">
              <a:solidFill>
                <a:schemeClr val="tx2">
                  <a:lumMod val="95000"/>
                  <a:lumOff val="5000"/>
                </a:schemeClr>
              </a:solidFill>
              <a:latin typeface="Arial" panose="020B0604020202020204" pitchFamily="34" charset="0"/>
              <a:cs typeface="Arial" panose="020B0604020202020204" pitchFamily="34" charset="0"/>
            </a:endParaRPr>
          </a:p>
          <a:p>
            <a:pPr algn="ctr"/>
            <a:endParaRPr lang="en-US" sz="1400" i="1" dirty="0">
              <a:solidFill>
                <a:schemeClr val="tx2">
                  <a:lumMod val="95000"/>
                  <a:lumOff val="5000"/>
                </a:schemeClr>
              </a:solidFill>
              <a:latin typeface="Arial" panose="020B0604020202020204" pitchFamily="34" charset="0"/>
              <a:cs typeface="Arial" panose="020B0604020202020204" pitchFamily="34" charset="0"/>
            </a:endParaRPr>
          </a:p>
          <a:p>
            <a:pPr algn="ctr"/>
            <a:endParaRPr lang="en-US" sz="1400" dirty="0">
              <a:solidFill>
                <a:schemeClr val="tx2">
                  <a:lumMod val="95000"/>
                  <a:lumOff val="5000"/>
                </a:schemeClr>
              </a:solidFill>
              <a:latin typeface="Arial" panose="020B0604020202020204" pitchFamily="34" charset="0"/>
              <a:cs typeface="Arial" panose="020B0604020202020204" pitchFamily="34" charset="0"/>
            </a:endParaRPr>
          </a:p>
          <a:p>
            <a:pPr algn="ctr"/>
            <a:r>
              <a:rPr lang="en-US" sz="1200" b="0" i="0" dirty="0">
                <a:solidFill>
                  <a:srgbClr val="000000"/>
                </a:solidFill>
                <a:effectLst/>
                <a:latin typeface="Arial" panose="020B0604020202020204" pitchFamily="34" charset="0"/>
                <a:cs typeface="Arial" panose="020B0604020202020204" pitchFamily="34" charset="0"/>
              </a:rPr>
              <a:t>CFMPP was established to consolidate management and integration of TDM CFM technology development activities</a:t>
            </a:r>
            <a:endParaRPr lang="en-US" sz="1200" dirty="0">
              <a:solidFill>
                <a:schemeClr val="tx2">
                  <a:lumMod val="95000"/>
                  <a:lumOff val="5000"/>
                </a:schemeClr>
              </a:solidFill>
              <a:latin typeface="Arial" panose="020B0604020202020204" pitchFamily="34" charset="0"/>
              <a:cs typeface="Arial" panose="020B0604020202020204" pitchFamily="34" charset="0"/>
            </a:endParaRPr>
          </a:p>
          <a:p>
            <a:pPr algn="ctr"/>
            <a:r>
              <a:rPr lang="en-US" sz="1200" i="1" dirty="0">
                <a:solidFill>
                  <a:schemeClr val="tx2">
                    <a:lumMod val="95000"/>
                    <a:lumOff val="5000"/>
                  </a:schemeClr>
                </a:solidFill>
                <a:latin typeface="Arial" panose="020B0604020202020204" pitchFamily="34" charset="0"/>
                <a:cs typeface="Arial" panose="020B0604020202020204" pitchFamily="34" charset="0"/>
              </a:rPr>
              <a:t>NASA  </a:t>
            </a:r>
            <a:r>
              <a:rPr lang="en-US" sz="1200" b="0" i="1" dirty="0">
                <a:solidFill>
                  <a:srgbClr val="000000"/>
                </a:solidFill>
                <a:effectLst/>
                <a:latin typeface="Arial" panose="020B0604020202020204" pitchFamily="34" charset="0"/>
                <a:cs typeface="Arial" panose="020B0604020202020204" pitchFamily="34" charset="0"/>
              </a:rPr>
              <a:t>MSFC partnering with GRC for management and execution of the portfolio project</a:t>
            </a:r>
          </a:p>
        </p:txBody>
      </p:sp>
      <p:sp>
        <p:nvSpPr>
          <p:cNvPr id="5" name="Rectangle: Rounded Corners 4">
            <a:extLst>
              <a:ext uri="{FF2B5EF4-FFF2-40B4-BE49-F238E27FC236}">
                <a16:creationId xmlns:a16="http://schemas.microsoft.com/office/drawing/2014/main" id="{E849F047-37C2-4194-8126-119116171B3D}"/>
              </a:ext>
            </a:extLst>
          </p:cNvPr>
          <p:cNvSpPr/>
          <p:nvPr/>
        </p:nvSpPr>
        <p:spPr>
          <a:xfrm>
            <a:off x="210617" y="2210292"/>
            <a:ext cx="2834640" cy="4554537"/>
          </a:xfrm>
          <a:prstGeom prst="roundRect">
            <a:avLst>
              <a:gd name="adj" fmla="val 7819"/>
            </a:avLst>
          </a:prstGeom>
          <a:solidFill>
            <a:schemeClr val="tx1">
              <a:lumMod val="20000"/>
              <a:lumOff val="8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9" name="Rectangle: Rounded Corners 8">
            <a:extLst>
              <a:ext uri="{FF2B5EF4-FFF2-40B4-BE49-F238E27FC236}">
                <a16:creationId xmlns:a16="http://schemas.microsoft.com/office/drawing/2014/main" id="{38856E57-2B6E-45D7-B456-E5B744462BA2}"/>
              </a:ext>
            </a:extLst>
          </p:cNvPr>
          <p:cNvSpPr/>
          <p:nvPr/>
        </p:nvSpPr>
        <p:spPr>
          <a:xfrm>
            <a:off x="512365" y="2261259"/>
            <a:ext cx="2231144" cy="6757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lumMod val="95000"/>
                    <a:lumOff val="5000"/>
                  </a:schemeClr>
                </a:solidFill>
                <a:latin typeface="Agency FB" panose="020B0503020202020204" pitchFamily="34" charset="0"/>
              </a:rPr>
              <a:t>Technologies Portfolio</a:t>
            </a:r>
          </a:p>
        </p:txBody>
      </p:sp>
      <p:sp>
        <p:nvSpPr>
          <p:cNvPr id="10" name="Rectangle: Rounded Corners 9">
            <a:extLst>
              <a:ext uri="{FF2B5EF4-FFF2-40B4-BE49-F238E27FC236}">
                <a16:creationId xmlns:a16="http://schemas.microsoft.com/office/drawing/2014/main" id="{E0C25620-4B0B-410C-8B1F-58D8CD0D4A3F}"/>
              </a:ext>
            </a:extLst>
          </p:cNvPr>
          <p:cNvSpPr/>
          <p:nvPr/>
        </p:nvSpPr>
        <p:spPr>
          <a:xfrm>
            <a:off x="3489672" y="2261259"/>
            <a:ext cx="2231136" cy="675728"/>
          </a:xfrm>
          <a:prstGeom prst="round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lumMod val="95000"/>
                    <a:lumOff val="5000"/>
                  </a:schemeClr>
                </a:solidFill>
                <a:latin typeface="Agency FB" panose="020B0503020202020204" pitchFamily="34" charset="0"/>
              </a:rPr>
              <a:t>Subsystems Portfolio</a:t>
            </a:r>
          </a:p>
        </p:txBody>
      </p:sp>
      <p:sp>
        <p:nvSpPr>
          <p:cNvPr id="11" name="Rectangle: Rounded Corners 10">
            <a:extLst>
              <a:ext uri="{FF2B5EF4-FFF2-40B4-BE49-F238E27FC236}">
                <a16:creationId xmlns:a16="http://schemas.microsoft.com/office/drawing/2014/main" id="{29E06506-0775-40B3-A428-8F17E723C736}"/>
              </a:ext>
            </a:extLst>
          </p:cNvPr>
          <p:cNvSpPr/>
          <p:nvPr/>
        </p:nvSpPr>
        <p:spPr>
          <a:xfrm>
            <a:off x="6497685" y="2262568"/>
            <a:ext cx="2229036" cy="67572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lumMod val="95000"/>
                    <a:lumOff val="5000"/>
                  </a:schemeClr>
                </a:solidFill>
                <a:latin typeface="Agency FB" panose="020B0503020202020204" pitchFamily="34" charset="0"/>
                <a:cs typeface="Arial" panose="020B0604020202020204" pitchFamily="34" charset="0"/>
              </a:rPr>
              <a:t>Demonstrations Portfolio</a:t>
            </a:r>
          </a:p>
        </p:txBody>
      </p:sp>
      <p:sp>
        <p:nvSpPr>
          <p:cNvPr id="13" name="Rectangle: Rounded Corners 12">
            <a:extLst>
              <a:ext uri="{FF2B5EF4-FFF2-40B4-BE49-F238E27FC236}">
                <a16:creationId xmlns:a16="http://schemas.microsoft.com/office/drawing/2014/main" id="{13884FE0-2763-4C28-977A-E9CCDF805849}"/>
              </a:ext>
            </a:extLst>
          </p:cNvPr>
          <p:cNvSpPr/>
          <p:nvPr/>
        </p:nvSpPr>
        <p:spPr>
          <a:xfrm>
            <a:off x="9470999" y="2288401"/>
            <a:ext cx="2231136" cy="67572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lumMod val="95000"/>
                    <a:lumOff val="5000"/>
                  </a:schemeClr>
                </a:solidFill>
                <a:latin typeface="Agency FB" panose="020B0503020202020204" pitchFamily="34" charset="0"/>
              </a:rPr>
              <a:t>Modeling Portfolio</a:t>
            </a:r>
          </a:p>
        </p:txBody>
      </p:sp>
      <p:sp>
        <p:nvSpPr>
          <p:cNvPr id="19" name="TextBox 18">
            <a:extLst>
              <a:ext uri="{FF2B5EF4-FFF2-40B4-BE49-F238E27FC236}">
                <a16:creationId xmlns:a16="http://schemas.microsoft.com/office/drawing/2014/main" id="{570C72D2-A9F1-4913-AA47-74981175CAC4}"/>
              </a:ext>
            </a:extLst>
          </p:cNvPr>
          <p:cNvSpPr txBox="1"/>
          <p:nvPr/>
        </p:nvSpPr>
        <p:spPr>
          <a:xfrm>
            <a:off x="9191758" y="2985650"/>
            <a:ext cx="2789620" cy="2923877"/>
          </a:xfrm>
          <a:prstGeom prst="rect">
            <a:avLst/>
          </a:prstGeom>
          <a:noFill/>
        </p:spPr>
        <p:txBody>
          <a:bodyPr wrap="square" rtlCol="0">
            <a:spAutoFit/>
          </a:bodyPr>
          <a:lstStyle/>
          <a:p>
            <a:pPr algn="ctr"/>
            <a:r>
              <a:rPr lang="en-US" sz="1200" b="1" i="1" dirty="0">
                <a:solidFill>
                  <a:schemeClr val="tx2">
                    <a:lumMod val="95000"/>
                    <a:lumOff val="5000"/>
                  </a:schemeClr>
                </a:solidFill>
                <a:latin typeface="Arial" panose="020B0604020202020204" pitchFamily="34" charset="0"/>
                <a:cs typeface="Arial" panose="020B0604020202020204" pitchFamily="34" charset="0"/>
              </a:rPr>
              <a:t>Scope: </a:t>
            </a:r>
            <a:r>
              <a:rPr lang="en-US" sz="1200" dirty="0">
                <a:solidFill>
                  <a:schemeClr val="tx2">
                    <a:lumMod val="95000"/>
                    <a:lumOff val="5000"/>
                  </a:schemeClr>
                </a:solidFill>
                <a:latin typeface="Arial" panose="020B0604020202020204" pitchFamily="34" charset="0"/>
                <a:cs typeface="Arial" panose="020B0604020202020204" pitchFamily="34" charset="0"/>
              </a:rPr>
              <a:t>Develop, enhance, validate, and demonstrate Computational Fluid Dynamics (CFD) and Nodal tools to address capability gaps for predicting cryogenic fluid behavior in 1-G and microgravity environments for use as design tools for future NASA missions</a:t>
            </a:r>
          </a:p>
          <a:p>
            <a:pPr algn="ctr"/>
            <a:r>
              <a:rPr lang="en-US" sz="1200" dirty="0">
                <a:solidFill>
                  <a:schemeClr val="tx2">
                    <a:lumMod val="95000"/>
                    <a:lumOff val="5000"/>
                  </a:schemeClr>
                </a:solidFill>
                <a:latin typeface="Arial" panose="020B0604020202020204" pitchFamily="34" charset="0"/>
                <a:cs typeface="Arial" panose="020B0604020202020204" pitchFamily="34" charset="0"/>
              </a:rPr>
              <a:t> </a:t>
            </a:r>
          </a:p>
          <a:p>
            <a:pPr algn="ctr"/>
            <a:r>
              <a:rPr lang="en-US" sz="1200" dirty="0">
                <a:solidFill>
                  <a:schemeClr val="tx2">
                    <a:lumMod val="95000"/>
                    <a:lumOff val="5000"/>
                  </a:schemeClr>
                </a:solidFill>
                <a:latin typeface="Arial" panose="020B0604020202020204" pitchFamily="34" charset="0"/>
                <a:cs typeface="Arial" panose="020B0604020202020204" pitchFamily="34" charset="0"/>
              </a:rPr>
              <a:t>Testing and demo activities </a:t>
            </a:r>
            <a:r>
              <a:rPr lang="en-US" sz="1200" u="sng" dirty="0">
                <a:solidFill>
                  <a:schemeClr val="tx2">
                    <a:lumMod val="95000"/>
                    <a:lumOff val="5000"/>
                  </a:schemeClr>
                </a:solidFill>
                <a:latin typeface="Arial" panose="020B0604020202020204" pitchFamily="34" charset="0"/>
                <a:cs typeface="Arial" panose="020B0604020202020204" pitchFamily="34" charset="0"/>
              </a:rPr>
              <a:t>across the CFMP portfolio </a:t>
            </a:r>
            <a:r>
              <a:rPr lang="en-US" sz="1200" dirty="0">
                <a:solidFill>
                  <a:schemeClr val="tx2">
                    <a:lumMod val="95000"/>
                    <a:lumOff val="5000"/>
                  </a:schemeClr>
                </a:solidFill>
                <a:latin typeface="Arial" panose="020B0604020202020204" pitchFamily="34" charset="0"/>
                <a:cs typeface="Arial" panose="020B0604020202020204" pitchFamily="34" charset="0"/>
              </a:rPr>
              <a:t>are used within modeling tools to predict CFM behavior at a flight vehicle scale in a relevant environment including microgravity</a:t>
            </a:r>
          </a:p>
          <a:p>
            <a:pPr marL="285750" indent="-285750">
              <a:buFont typeface="Arial" panose="020B0604020202020204" pitchFamily="34" charset="0"/>
              <a:buChar char="•"/>
            </a:pPr>
            <a:endParaRPr lang="en-US" sz="1600" dirty="0"/>
          </a:p>
        </p:txBody>
      </p:sp>
      <p:pic>
        <p:nvPicPr>
          <p:cNvPr id="20" name="Picture 19">
            <a:extLst>
              <a:ext uri="{FF2B5EF4-FFF2-40B4-BE49-F238E27FC236}">
                <a16:creationId xmlns:a16="http://schemas.microsoft.com/office/drawing/2014/main" id="{348BE0FD-DCAF-4415-91D0-0BC648F70004}"/>
              </a:ext>
            </a:extLst>
          </p:cNvPr>
          <p:cNvPicPr>
            <a:picLocks noChangeAspect="1"/>
          </p:cNvPicPr>
          <p:nvPr/>
        </p:nvPicPr>
        <p:blipFill>
          <a:blip r:embed="rId3"/>
          <a:stretch>
            <a:fillRect/>
          </a:stretch>
        </p:blipFill>
        <p:spPr>
          <a:xfrm>
            <a:off x="9522851" y="5650739"/>
            <a:ext cx="2127433" cy="815352"/>
          </a:xfrm>
          <a:prstGeom prst="rect">
            <a:avLst/>
          </a:prstGeom>
        </p:spPr>
      </p:pic>
      <p:sp>
        <p:nvSpPr>
          <p:cNvPr id="21" name="TextBox 20">
            <a:extLst>
              <a:ext uri="{FF2B5EF4-FFF2-40B4-BE49-F238E27FC236}">
                <a16:creationId xmlns:a16="http://schemas.microsoft.com/office/drawing/2014/main" id="{0235D327-6219-43E9-8B20-924A15696F96}"/>
              </a:ext>
            </a:extLst>
          </p:cNvPr>
          <p:cNvSpPr txBox="1"/>
          <p:nvPr/>
        </p:nvSpPr>
        <p:spPr>
          <a:xfrm>
            <a:off x="6179404" y="2985651"/>
            <a:ext cx="2826265" cy="2739211"/>
          </a:xfrm>
          <a:prstGeom prst="rect">
            <a:avLst/>
          </a:prstGeom>
          <a:noFill/>
        </p:spPr>
        <p:txBody>
          <a:bodyPr wrap="square" rtlCol="0">
            <a:spAutoFit/>
          </a:bodyPr>
          <a:lstStyle/>
          <a:p>
            <a:pPr algn="ctr" rtl="0"/>
            <a:r>
              <a:rPr lang="en-US" sz="1200" b="1" i="1" dirty="0">
                <a:solidFill>
                  <a:schemeClr val="tx2">
                    <a:lumMod val="95000"/>
                    <a:lumOff val="5000"/>
                  </a:schemeClr>
                </a:solidFill>
                <a:latin typeface="Arial" panose="020B0604020202020204" pitchFamily="34" charset="0"/>
                <a:cs typeface="Arial" panose="020B0604020202020204" pitchFamily="34" charset="0"/>
              </a:rPr>
              <a:t>Scope: </a:t>
            </a:r>
            <a:r>
              <a:rPr lang="en-US" sz="1200" dirty="0">
                <a:solidFill>
                  <a:schemeClr val="tx1">
                    <a:lumMod val="50000"/>
                  </a:schemeClr>
                </a:solidFill>
                <a:effectLst/>
                <a:latin typeface="Arial" panose="020B0604020202020204" pitchFamily="34" charset="0"/>
                <a:cs typeface="Arial" panose="020B0604020202020204" pitchFamily="34" charset="0"/>
              </a:rPr>
              <a:t>Design, build, and test integrated flight and ground systems comprised of multiple CFM subsystems, enabling TRL 5 - 7 maturation for many technologies</a:t>
            </a:r>
          </a:p>
          <a:p>
            <a:pPr algn="ctr" rtl="0"/>
            <a:endParaRPr lang="en-US" sz="800" dirty="0">
              <a:solidFill>
                <a:schemeClr val="tx1">
                  <a:lumMod val="50000"/>
                </a:schemeClr>
              </a:solidFill>
              <a:latin typeface="Arial" panose="020B0604020202020204" pitchFamily="34" charset="0"/>
              <a:cs typeface="Arial" panose="020B0604020202020204" pitchFamily="34" charset="0"/>
            </a:endParaRPr>
          </a:p>
          <a:p>
            <a:pPr algn="ctr" rtl="0"/>
            <a:r>
              <a:rPr lang="en-US" sz="1200" b="1" dirty="0">
                <a:solidFill>
                  <a:schemeClr val="tx1">
                    <a:lumMod val="50000"/>
                  </a:schemeClr>
                </a:solidFill>
                <a:effectLst/>
                <a:latin typeface="Arial" panose="020B0604020202020204" pitchFamily="34" charset="0"/>
                <a:cs typeface="Arial" panose="020B0604020202020204" pitchFamily="34" charset="0"/>
              </a:rPr>
              <a:t>Major Activities:</a:t>
            </a:r>
          </a:p>
          <a:p>
            <a:pPr algn="ctr" rtl="0"/>
            <a:r>
              <a:rPr lang="en-US" sz="1200" dirty="0">
                <a:solidFill>
                  <a:schemeClr val="tx1">
                    <a:lumMod val="50000"/>
                  </a:schemeClr>
                </a:solidFill>
                <a:latin typeface="Arial" panose="020B0604020202020204" pitchFamily="34" charset="0"/>
                <a:cs typeface="Arial" panose="020B0604020202020204" pitchFamily="34" charset="0"/>
              </a:rPr>
              <a:t>Large CFM Demonstration </a:t>
            </a:r>
          </a:p>
          <a:p>
            <a:pPr algn="ctr" rtl="0"/>
            <a:r>
              <a:rPr lang="en-US" sz="1200" dirty="0">
                <a:solidFill>
                  <a:schemeClr val="tx1">
                    <a:lumMod val="50000"/>
                  </a:schemeClr>
                </a:solidFill>
                <a:latin typeface="Arial" panose="020B0604020202020204" pitchFamily="34" charset="0"/>
                <a:cs typeface="Arial" panose="020B0604020202020204" pitchFamily="34" charset="0"/>
              </a:rPr>
              <a:t>Concept Planning</a:t>
            </a:r>
            <a:endParaRPr lang="en-US" sz="1200" dirty="0">
              <a:solidFill>
                <a:schemeClr val="tx1">
                  <a:lumMod val="50000"/>
                </a:schemeClr>
              </a:solidFill>
              <a:effectLst/>
              <a:latin typeface="Arial" panose="020B0604020202020204" pitchFamily="34" charset="0"/>
              <a:cs typeface="Arial" panose="020B0604020202020204" pitchFamily="34" charset="0"/>
            </a:endParaRPr>
          </a:p>
          <a:p>
            <a:pPr algn="ctr" rtl="0"/>
            <a:r>
              <a:rPr lang="en-US" sz="1200" dirty="0">
                <a:solidFill>
                  <a:schemeClr val="tx1">
                    <a:lumMod val="50000"/>
                  </a:schemeClr>
                </a:solidFill>
                <a:latin typeface="Arial" panose="020B0604020202020204" pitchFamily="34" charset="0"/>
                <a:cs typeface="Arial" panose="020B0604020202020204" pitchFamily="34" charset="0"/>
              </a:rPr>
              <a:t>Tipping Point Contract Demonstrations</a:t>
            </a:r>
          </a:p>
          <a:p>
            <a:pPr algn="ctr" rtl="0"/>
            <a:br>
              <a:rPr lang="en-US" sz="1200" dirty="0">
                <a:solidFill>
                  <a:schemeClr val="tx1">
                    <a:lumMod val="50000"/>
                  </a:schemeClr>
                </a:solidFill>
                <a:latin typeface="Arial" panose="020B0604020202020204" pitchFamily="34" charset="0"/>
                <a:cs typeface="Arial" panose="020B0604020202020204" pitchFamily="34" charset="0"/>
              </a:rPr>
            </a:br>
            <a:endParaRPr lang="en-US" sz="1200" dirty="0">
              <a:solidFill>
                <a:schemeClr val="tx1">
                  <a:lumMod val="50000"/>
                </a:schemeClr>
              </a:solidFill>
              <a:latin typeface="Arial" panose="020B0604020202020204" pitchFamily="34" charset="0"/>
              <a:cs typeface="Arial" panose="020B0604020202020204" pitchFamily="34" charset="0"/>
            </a:endParaRPr>
          </a:p>
          <a:p>
            <a:pPr algn="ctr"/>
            <a:endParaRPr lang="en-US" sz="1200" dirty="0">
              <a:solidFill>
                <a:schemeClr val="tx2">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p>
        </p:txBody>
      </p:sp>
      <p:sp>
        <p:nvSpPr>
          <p:cNvPr id="22" name="TextBox 21">
            <a:extLst>
              <a:ext uri="{FF2B5EF4-FFF2-40B4-BE49-F238E27FC236}">
                <a16:creationId xmlns:a16="http://schemas.microsoft.com/office/drawing/2014/main" id="{4C94B57A-91B4-41D0-8ADE-89189D2387C2}"/>
              </a:ext>
            </a:extLst>
          </p:cNvPr>
          <p:cNvSpPr txBox="1"/>
          <p:nvPr/>
        </p:nvSpPr>
        <p:spPr>
          <a:xfrm>
            <a:off x="3227189" y="2964129"/>
            <a:ext cx="2792111" cy="1815882"/>
          </a:xfrm>
          <a:prstGeom prst="rect">
            <a:avLst/>
          </a:prstGeom>
          <a:noFill/>
        </p:spPr>
        <p:txBody>
          <a:bodyPr wrap="square" rtlCol="0">
            <a:spAutoFit/>
          </a:bodyPr>
          <a:lstStyle/>
          <a:p>
            <a:pPr algn="ctr"/>
            <a:r>
              <a:rPr lang="en-US" sz="1200" b="1" i="1" dirty="0">
                <a:solidFill>
                  <a:schemeClr val="tx2">
                    <a:lumMod val="95000"/>
                    <a:lumOff val="5000"/>
                  </a:schemeClr>
                </a:solidFill>
                <a:latin typeface="Arial" panose="020B0604020202020204" pitchFamily="34" charset="0"/>
                <a:cs typeface="Arial" panose="020B0604020202020204" pitchFamily="34" charset="0"/>
              </a:rPr>
              <a:t>Scope: </a:t>
            </a:r>
            <a:r>
              <a:rPr lang="en-US" sz="1200" dirty="0">
                <a:solidFill>
                  <a:schemeClr val="tx2">
                    <a:lumMod val="95000"/>
                    <a:lumOff val="5000"/>
                  </a:schemeClr>
                </a:solidFill>
                <a:latin typeface="Arial" panose="020B0604020202020204" pitchFamily="34" charset="0"/>
                <a:cs typeface="Arial" panose="020B0604020202020204" pitchFamily="34" charset="0"/>
              </a:rPr>
              <a:t>Design, development, and testing of complex systems of technologies to address technical challenges for specific CFM mission needs</a:t>
            </a:r>
          </a:p>
          <a:p>
            <a:pPr algn="ctr"/>
            <a:endParaRPr lang="en-US" sz="800" dirty="0">
              <a:solidFill>
                <a:schemeClr val="tx2">
                  <a:lumMod val="95000"/>
                  <a:lumOff val="5000"/>
                </a:schemeClr>
              </a:solidFill>
              <a:latin typeface="Arial" panose="020B0604020202020204" pitchFamily="34" charset="0"/>
              <a:cs typeface="Arial" panose="020B0604020202020204" pitchFamily="34" charset="0"/>
            </a:endParaRPr>
          </a:p>
          <a:p>
            <a:pPr algn="ctr"/>
            <a:r>
              <a:rPr lang="en-US" sz="1200" b="1" dirty="0">
                <a:solidFill>
                  <a:schemeClr val="tx2">
                    <a:lumMod val="95000"/>
                    <a:lumOff val="5000"/>
                  </a:schemeClr>
                </a:solidFill>
                <a:latin typeface="Arial" panose="020B0604020202020204" pitchFamily="34" charset="0"/>
                <a:cs typeface="Arial" panose="020B0604020202020204" pitchFamily="34" charset="0"/>
              </a:rPr>
              <a:t>Major Activities:</a:t>
            </a:r>
          </a:p>
          <a:p>
            <a:pPr algn="ctr"/>
            <a:endParaRPr lang="en-US" sz="1200" dirty="0">
              <a:solidFill>
                <a:schemeClr val="tx2">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p>
        </p:txBody>
      </p:sp>
      <p:sp>
        <p:nvSpPr>
          <p:cNvPr id="23" name="Rectangle 22">
            <a:extLst>
              <a:ext uri="{FF2B5EF4-FFF2-40B4-BE49-F238E27FC236}">
                <a16:creationId xmlns:a16="http://schemas.microsoft.com/office/drawing/2014/main" id="{03201EE8-591E-49B1-ABD8-03635AC4A014}"/>
              </a:ext>
            </a:extLst>
          </p:cNvPr>
          <p:cNvSpPr/>
          <p:nvPr/>
        </p:nvSpPr>
        <p:spPr>
          <a:xfrm>
            <a:off x="948185" y="984218"/>
            <a:ext cx="10295627" cy="426001"/>
          </a:xfrm>
          <a:prstGeom prst="rect">
            <a:avLst/>
          </a:prstGeom>
          <a:solidFill>
            <a:schemeClr val="bg2">
              <a:lumMod val="90000"/>
            </a:schemeClr>
          </a:solid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2">
                    <a:lumMod val="95000"/>
                    <a:lumOff val="5000"/>
                  </a:schemeClr>
                </a:solidFill>
                <a:latin typeface="Arial" panose="020B0604020202020204" pitchFamily="34" charset="0"/>
                <a:cs typeface="Arial" panose="020B0604020202020204" pitchFamily="34" charset="0"/>
              </a:rPr>
              <a:t>CFMP is a TDM portfolio project comprised of twenty-four individual CFM technology development activities, spread across four portfolio areas </a:t>
            </a:r>
          </a:p>
          <a:p>
            <a:pPr algn="ctr"/>
            <a:r>
              <a:rPr lang="en-US" sz="1100" dirty="0">
                <a:solidFill>
                  <a:schemeClr val="tx2">
                    <a:lumMod val="95000"/>
                    <a:lumOff val="5000"/>
                  </a:schemeClr>
                </a:solidFill>
                <a:latin typeface="Arial" panose="020B0604020202020204" pitchFamily="34" charset="0"/>
                <a:cs typeface="Arial" panose="020B0604020202020204" pitchFamily="34" charset="0"/>
              </a:rPr>
              <a:t>Technology entrance minimum of </a:t>
            </a:r>
            <a:r>
              <a:rPr lang="en-US" sz="1100" b="1" dirty="0">
                <a:solidFill>
                  <a:schemeClr val="accent5">
                    <a:lumMod val="75000"/>
                  </a:schemeClr>
                </a:solidFill>
                <a:latin typeface="Arial" panose="020B0604020202020204" pitchFamily="34" charset="0"/>
                <a:cs typeface="Arial" panose="020B0604020202020204" pitchFamily="34" charset="0"/>
              </a:rPr>
              <a:t>TRL 4</a:t>
            </a:r>
            <a:r>
              <a:rPr lang="en-US" sz="1100" dirty="0">
                <a:solidFill>
                  <a:schemeClr val="tx2">
                    <a:lumMod val="95000"/>
                    <a:lumOff val="5000"/>
                  </a:schemeClr>
                </a:solidFill>
                <a:latin typeface="Arial" panose="020B0604020202020204" pitchFamily="34" charset="0"/>
                <a:cs typeface="Arial" panose="020B0604020202020204" pitchFamily="34" charset="0"/>
              </a:rPr>
              <a:t>, with project end state objective of </a:t>
            </a:r>
            <a:r>
              <a:rPr lang="en-US" sz="1100" b="1" dirty="0">
                <a:solidFill>
                  <a:schemeClr val="accent5">
                    <a:lumMod val="75000"/>
                  </a:schemeClr>
                </a:solidFill>
                <a:latin typeface="Arial" panose="020B0604020202020204" pitchFamily="34" charset="0"/>
                <a:cs typeface="Arial" panose="020B0604020202020204" pitchFamily="34" charset="0"/>
              </a:rPr>
              <a:t>TRL 7</a:t>
            </a:r>
          </a:p>
        </p:txBody>
      </p:sp>
      <p:sp>
        <p:nvSpPr>
          <p:cNvPr id="24" name="TextBox 23">
            <a:extLst>
              <a:ext uri="{FF2B5EF4-FFF2-40B4-BE49-F238E27FC236}">
                <a16:creationId xmlns:a16="http://schemas.microsoft.com/office/drawing/2014/main" id="{F8F70E14-E762-4EAC-A9E6-5E2533903979}"/>
              </a:ext>
            </a:extLst>
          </p:cNvPr>
          <p:cNvSpPr txBox="1"/>
          <p:nvPr/>
        </p:nvSpPr>
        <p:spPr>
          <a:xfrm>
            <a:off x="224991" y="2965495"/>
            <a:ext cx="2805893" cy="2769989"/>
          </a:xfrm>
          <a:prstGeom prst="rect">
            <a:avLst/>
          </a:prstGeom>
          <a:noFill/>
        </p:spPr>
        <p:txBody>
          <a:bodyPr wrap="square" rtlCol="0">
            <a:spAutoFit/>
          </a:bodyPr>
          <a:lstStyle/>
          <a:p>
            <a:pPr algn="ctr"/>
            <a:r>
              <a:rPr lang="en-US" sz="1200" b="1" i="1" dirty="0">
                <a:solidFill>
                  <a:schemeClr val="tx2">
                    <a:lumMod val="95000"/>
                    <a:lumOff val="5000"/>
                  </a:schemeClr>
                </a:solidFill>
                <a:latin typeface="Arial" panose="020B0604020202020204" pitchFamily="34" charset="0"/>
                <a:cs typeface="Arial" panose="020B0604020202020204" pitchFamily="34" charset="0"/>
              </a:rPr>
              <a:t>Scope: </a:t>
            </a:r>
            <a:r>
              <a:rPr lang="en-US" sz="1200" dirty="0">
                <a:solidFill>
                  <a:schemeClr val="tx2">
                    <a:lumMod val="95000"/>
                    <a:lumOff val="5000"/>
                  </a:schemeClr>
                </a:solidFill>
                <a:latin typeface="Arial" panose="020B0604020202020204" pitchFamily="34" charset="0"/>
                <a:cs typeface="Arial" panose="020B0604020202020204" pitchFamily="34" charset="0"/>
              </a:rPr>
              <a:t>Design, development, testing, and evaluation of critical-need cryogenic components enabling long-duration CFM storage and propellant transfer</a:t>
            </a:r>
          </a:p>
          <a:p>
            <a:pPr algn="ctr"/>
            <a:endParaRPr lang="en-US" sz="800" dirty="0">
              <a:solidFill>
                <a:schemeClr val="tx2">
                  <a:lumMod val="95000"/>
                  <a:lumOff val="5000"/>
                </a:schemeClr>
              </a:solidFill>
              <a:latin typeface="Arial" panose="020B0604020202020204" pitchFamily="34" charset="0"/>
              <a:cs typeface="Arial" panose="020B0604020202020204" pitchFamily="34" charset="0"/>
            </a:endParaRPr>
          </a:p>
          <a:p>
            <a:pPr algn="ctr"/>
            <a:r>
              <a:rPr lang="en-US" sz="1200" b="1" dirty="0">
                <a:solidFill>
                  <a:schemeClr val="tx2">
                    <a:lumMod val="95000"/>
                    <a:lumOff val="5000"/>
                  </a:schemeClr>
                </a:solidFill>
                <a:latin typeface="Arial" panose="020B0604020202020204" pitchFamily="34" charset="0"/>
                <a:cs typeface="Arial" panose="020B0604020202020204" pitchFamily="34" charset="0"/>
              </a:rPr>
              <a:t>Major Activities:</a:t>
            </a:r>
          </a:p>
          <a:p>
            <a:pPr algn="ctr"/>
            <a:endParaRPr lang="en-US" sz="1200" dirty="0">
              <a:solidFill>
                <a:schemeClr val="tx2">
                  <a:lumMod val="95000"/>
                  <a:lumOff val="5000"/>
                </a:schemeClr>
              </a:solidFill>
              <a:latin typeface="Arial" panose="020B0604020202020204" pitchFamily="34" charset="0"/>
              <a:cs typeface="Arial" panose="020B0604020202020204" pitchFamily="34" charset="0"/>
            </a:endParaRPr>
          </a:p>
          <a:p>
            <a:pPr algn="ctr"/>
            <a:endParaRPr lang="en-US" sz="1100" dirty="0">
              <a:solidFill>
                <a:schemeClr val="tx2">
                  <a:lumMod val="95000"/>
                  <a:lumOff val="5000"/>
                </a:schemeClr>
              </a:solidFill>
              <a:latin typeface="Arial" panose="020B0604020202020204" pitchFamily="34" charset="0"/>
              <a:cs typeface="Arial" panose="020B0604020202020204" pitchFamily="34" charset="0"/>
            </a:endParaRPr>
          </a:p>
          <a:p>
            <a:pPr algn="ctr"/>
            <a:endParaRPr lang="en-US" sz="1100" dirty="0">
              <a:solidFill>
                <a:schemeClr val="tx2">
                  <a:lumMod val="95000"/>
                  <a:lumOff val="5000"/>
                </a:schemeClr>
              </a:solidFill>
              <a:latin typeface="Arial" panose="020B0604020202020204" pitchFamily="34" charset="0"/>
              <a:cs typeface="Arial" panose="020B0604020202020204" pitchFamily="34" charset="0"/>
            </a:endParaRPr>
          </a:p>
          <a:p>
            <a:pPr algn="ctr"/>
            <a:endParaRPr lang="en-US" sz="1100" dirty="0">
              <a:solidFill>
                <a:schemeClr val="tx2">
                  <a:lumMod val="95000"/>
                  <a:lumOff val="5000"/>
                </a:schemeClr>
              </a:solidFill>
              <a:latin typeface="Arial" panose="020B0604020202020204" pitchFamily="34" charset="0"/>
              <a:cs typeface="Arial" panose="020B0604020202020204" pitchFamily="34" charset="0"/>
            </a:endParaRPr>
          </a:p>
          <a:p>
            <a:pPr algn="ctr"/>
            <a:endParaRPr lang="en-US" sz="1100" dirty="0">
              <a:solidFill>
                <a:schemeClr val="tx2">
                  <a:lumMod val="95000"/>
                  <a:lumOff val="5000"/>
                </a:schemeClr>
              </a:solidFill>
              <a:latin typeface="Arial" panose="020B0604020202020204" pitchFamily="34" charset="0"/>
              <a:cs typeface="Arial" panose="020B0604020202020204" pitchFamily="34" charset="0"/>
            </a:endParaRPr>
          </a:p>
          <a:p>
            <a:pPr algn="ctr"/>
            <a:endParaRPr lang="en-US" sz="1100" dirty="0">
              <a:solidFill>
                <a:schemeClr val="tx2">
                  <a:lumMod val="95000"/>
                  <a:lumOff val="5000"/>
                </a:schemeClr>
              </a:solidFill>
              <a:latin typeface="Arial" panose="020B0604020202020204" pitchFamily="34" charset="0"/>
              <a:cs typeface="Arial" panose="020B0604020202020204" pitchFamily="34" charset="0"/>
            </a:endParaRPr>
          </a:p>
          <a:p>
            <a:pPr algn="ctr"/>
            <a:endParaRPr lang="en-US" sz="1100" dirty="0">
              <a:solidFill>
                <a:schemeClr val="tx2">
                  <a:lumMod val="95000"/>
                  <a:lumOff val="5000"/>
                </a:schemeClr>
              </a:solidFill>
              <a:latin typeface="Arial" panose="020B0604020202020204" pitchFamily="34" charset="0"/>
              <a:cs typeface="Arial" panose="020B0604020202020204" pitchFamily="34" charset="0"/>
            </a:endParaRPr>
          </a:p>
          <a:p>
            <a:endParaRPr lang="en-US" sz="1200" dirty="0">
              <a:solidFill>
                <a:schemeClr val="tx2">
                  <a:lumMod val="95000"/>
                  <a:lumOff val="5000"/>
                </a:schemeClr>
              </a:solidFill>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B787A26A-FB61-4D95-BA13-5F0E6026A361}"/>
              </a:ext>
            </a:extLst>
          </p:cNvPr>
          <p:cNvPicPr>
            <a:picLocks noChangeAspect="1"/>
          </p:cNvPicPr>
          <p:nvPr/>
        </p:nvPicPr>
        <p:blipFill rotWithShape="1">
          <a:blip r:embed="rId4"/>
          <a:srcRect l="17668" t="21002"/>
          <a:stretch/>
        </p:blipFill>
        <p:spPr>
          <a:xfrm>
            <a:off x="294986" y="4940930"/>
            <a:ext cx="736372" cy="528272"/>
          </a:xfrm>
          <a:prstGeom prst="rect">
            <a:avLst/>
          </a:prstGeom>
          <a:ln w="12700">
            <a:solidFill>
              <a:schemeClr val="tx1">
                <a:lumMod val="50000"/>
              </a:schemeClr>
            </a:solidFill>
          </a:ln>
        </p:spPr>
      </p:pic>
      <p:sp>
        <p:nvSpPr>
          <p:cNvPr id="27" name="Arrow: Right 26">
            <a:extLst>
              <a:ext uri="{FF2B5EF4-FFF2-40B4-BE49-F238E27FC236}">
                <a16:creationId xmlns:a16="http://schemas.microsoft.com/office/drawing/2014/main" id="{D9567947-8D38-4399-8FB4-C084525EFBC6}"/>
              </a:ext>
            </a:extLst>
          </p:cNvPr>
          <p:cNvSpPr/>
          <p:nvPr/>
        </p:nvSpPr>
        <p:spPr>
          <a:xfrm>
            <a:off x="1775821" y="6445951"/>
            <a:ext cx="7902358" cy="404817"/>
          </a:xfrm>
          <a:prstGeom prst="rightArrow">
            <a:avLst>
              <a:gd name="adj1" fmla="val 44006"/>
              <a:gd name="adj2" fmla="val 50000"/>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System Validation</a:t>
            </a:r>
          </a:p>
        </p:txBody>
      </p:sp>
      <p:pic>
        <p:nvPicPr>
          <p:cNvPr id="28" name="Picture 1">
            <a:extLst>
              <a:ext uri="{FF2B5EF4-FFF2-40B4-BE49-F238E27FC236}">
                <a16:creationId xmlns:a16="http://schemas.microsoft.com/office/drawing/2014/main" id="{C02E60DC-A138-465D-8EE1-8CCB411FB8A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95821" y="5461896"/>
            <a:ext cx="646298" cy="5757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5B1DF230-BA3B-435C-B668-605ADE2BD6F0}"/>
              </a:ext>
            </a:extLst>
          </p:cNvPr>
          <p:cNvSpPr txBox="1"/>
          <p:nvPr/>
        </p:nvSpPr>
        <p:spPr>
          <a:xfrm>
            <a:off x="1031358" y="4987002"/>
            <a:ext cx="2042052" cy="461665"/>
          </a:xfrm>
          <a:prstGeom prst="rect">
            <a:avLst/>
          </a:prstGeom>
          <a:noFill/>
        </p:spPr>
        <p:txBody>
          <a:bodyPr wrap="square" rtlCol="0">
            <a:spAutoFit/>
          </a:bodyPr>
          <a:lstStyle/>
          <a:p>
            <a:r>
              <a:rPr lang="en-US" sz="1200" dirty="0">
                <a:solidFill>
                  <a:schemeClr val="tx2">
                    <a:lumMod val="95000"/>
                    <a:lumOff val="5000"/>
                  </a:schemeClr>
                </a:solidFill>
                <a:latin typeface="Arial" panose="020B0604020202020204" pitchFamily="34" charset="0"/>
                <a:cs typeface="Arial" panose="020B0604020202020204" pitchFamily="34" charset="0"/>
              </a:rPr>
              <a:t>Radio Frequency Mass Gauge (RFMG)</a:t>
            </a:r>
          </a:p>
        </p:txBody>
      </p:sp>
      <p:pic>
        <p:nvPicPr>
          <p:cNvPr id="32" name="Picture 31">
            <a:extLst>
              <a:ext uri="{FF2B5EF4-FFF2-40B4-BE49-F238E27FC236}">
                <a16:creationId xmlns:a16="http://schemas.microsoft.com/office/drawing/2014/main" id="{15560338-B4C1-4E40-A74D-FF4DC5644024}"/>
              </a:ext>
            </a:extLst>
          </p:cNvPr>
          <p:cNvPicPr>
            <a:picLocks noChangeAspect="1"/>
          </p:cNvPicPr>
          <p:nvPr/>
        </p:nvPicPr>
        <p:blipFill rotWithShape="1">
          <a:blip r:embed="rId6"/>
          <a:srcRect l="33603" t="25087" r="29552" b="35612"/>
          <a:stretch/>
        </p:blipFill>
        <p:spPr>
          <a:xfrm>
            <a:off x="1946226" y="4272795"/>
            <a:ext cx="844654" cy="675728"/>
          </a:xfrm>
          <a:prstGeom prst="rect">
            <a:avLst/>
          </a:prstGeom>
          <a:ln>
            <a:solidFill>
              <a:schemeClr val="tx1">
                <a:lumMod val="50000"/>
              </a:schemeClr>
            </a:solidFill>
          </a:ln>
        </p:spPr>
      </p:pic>
      <p:sp>
        <p:nvSpPr>
          <p:cNvPr id="34" name="TextBox 33">
            <a:extLst>
              <a:ext uri="{FF2B5EF4-FFF2-40B4-BE49-F238E27FC236}">
                <a16:creationId xmlns:a16="http://schemas.microsoft.com/office/drawing/2014/main" id="{B94555CB-6A56-471B-A5E7-1536E1BF0388}"/>
              </a:ext>
            </a:extLst>
          </p:cNvPr>
          <p:cNvSpPr txBox="1"/>
          <p:nvPr/>
        </p:nvSpPr>
        <p:spPr>
          <a:xfrm>
            <a:off x="214276" y="4272795"/>
            <a:ext cx="1690867" cy="646331"/>
          </a:xfrm>
          <a:prstGeom prst="rect">
            <a:avLst/>
          </a:prstGeom>
          <a:noFill/>
        </p:spPr>
        <p:txBody>
          <a:bodyPr wrap="square">
            <a:spAutoFit/>
          </a:bodyPr>
          <a:lstStyle/>
          <a:p>
            <a:pPr algn="r"/>
            <a:r>
              <a:rPr lang="en-US" sz="1200" dirty="0">
                <a:solidFill>
                  <a:schemeClr val="tx2">
                    <a:lumMod val="95000"/>
                    <a:lumOff val="5000"/>
                  </a:schemeClr>
                </a:solidFill>
                <a:latin typeface="Arial" panose="020B0604020202020204" pitchFamily="34" charset="0"/>
                <a:cs typeface="Arial" panose="020B0604020202020204" pitchFamily="34" charset="0"/>
              </a:rPr>
              <a:t>Hydrogen low-leakage valves and cryo-couplers</a:t>
            </a:r>
          </a:p>
        </p:txBody>
      </p:sp>
      <p:sp>
        <p:nvSpPr>
          <p:cNvPr id="36" name="TextBox 35">
            <a:extLst>
              <a:ext uri="{FF2B5EF4-FFF2-40B4-BE49-F238E27FC236}">
                <a16:creationId xmlns:a16="http://schemas.microsoft.com/office/drawing/2014/main" id="{7C8C9874-6977-4D9C-9E31-5F978EDAA092}"/>
              </a:ext>
            </a:extLst>
          </p:cNvPr>
          <p:cNvSpPr txBox="1"/>
          <p:nvPr/>
        </p:nvSpPr>
        <p:spPr>
          <a:xfrm>
            <a:off x="136453" y="5520296"/>
            <a:ext cx="2117466" cy="461665"/>
          </a:xfrm>
          <a:prstGeom prst="rect">
            <a:avLst/>
          </a:prstGeom>
          <a:noFill/>
        </p:spPr>
        <p:txBody>
          <a:bodyPr wrap="square">
            <a:spAutoFit/>
          </a:bodyPr>
          <a:lstStyle/>
          <a:p>
            <a:pPr algn="r"/>
            <a:r>
              <a:rPr lang="en-US" sz="1200" dirty="0">
                <a:solidFill>
                  <a:sysClr val="windowText" lastClr="000000"/>
                </a:solidFill>
                <a:latin typeface="Arial" panose="020B0604020202020204" pitchFamily="34" charset="0"/>
                <a:cs typeface="Arial" panose="020B0604020202020204" pitchFamily="34" charset="0"/>
              </a:rPr>
              <a:t>Next-generation FOSS (fiber optics sensing system)</a:t>
            </a:r>
          </a:p>
        </p:txBody>
      </p:sp>
      <p:pic>
        <p:nvPicPr>
          <p:cNvPr id="37" name="Picture 36">
            <a:extLst>
              <a:ext uri="{FF2B5EF4-FFF2-40B4-BE49-F238E27FC236}">
                <a16:creationId xmlns:a16="http://schemas.microsoft.com/office/drawing/2014/main" id="{3D8CA03B-0BFC-4F2A-907A-3B73D4E180D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76261" y="5980819"/>
            <a:ext cx="646298" cy="607120"/>
          </a:xfrm>
          <a:prstGeom prst="rect">
            <a:avLst/>
          </a:prstGeom>
          <a:ln>
            <a:solidFill>
              <a:schemeClr val="bg2">
                <a:lumMod val="10000"/>
              </a:schemeClr>
            </a:solidFill>
          </a:ln>
        </p:spPr>
      </p:pic>
      <p:sp>
        <p:nvSpPr>
          <p:cNvPr id="38" name="TextBox 37">
            <a:extLst>
              <a:ext uri="{FF2B5EF4-FFF2-40B4-BE49-F238E27FC236}">
                <a16:creationId xmlns:a16="http://schemas.microsoft.com/office/drawing/2014/main" id="{233228A1-DC28-42AC-BBC0-04F822DD3579}"/>
              </a:ext>
            </a:extLst>
          </p:cNvPr>
          <p:cNvSpPr txBox="1"/>
          <p:nvPr/>
        </p:nvSpPr>
        <p:spPr>
          <a:xfrm>
            <a:off x="1001955" y="6054866"/>
            <a:ext cx="2117466" cy="461665"/>
          </a:xfrm>
          <a:prstGeom prst="rect">
            <a:avLst/>
          </a:prstGeom>
          <a:noFill/>
        </p:spPr>
        <p:txBody>
          <a:bodyPr wrap="square">
            <a:spAutoFit/>
          </a:bodyPr>
          <a:lstStyle/>
          <a:p>
            <a:r>
              <a:rPr lang="en-US" sz="1200" dirty="0">
                <a:solidFill>
                  <a:sysClr val="windowText" lastClr="000000"/>
                </a:solidFill>
                <a:latin typeface="Arial" panose="020B0604020202020204" pitchFamily="34" charset="0"/>
                <a:cs typeface="Arial" panose="020B0604020202020204" pitchFamily="34" charset="0"/>
              </a:rPr>
              <a:t>Solar White </a:t>
            </a:r>
          </a:p>
          <a:p>
            <a:r>
              <a:rPr lang="en-US" sz="1200" dirty="0">
                <a:solidFill>
                  <a:sysClr val="windowText" lastClr="000000"/>
                </a:solidFill>
                <a:latin typeface="Arial" panose="020B0604020202020204" pitchFamily="34" charset="0"/>
                <a:cs typeface="Arial" panose="020B0604020202020204" pitchFamily="34" charset="0"/>
              </a:rPr>
              <a:t>thermal coatings</a:t>
            </a:r>
          </a:p>
        </p:txBody>
      </p:sp>
      <p:sp>
        <p:nvSpPr>
          <p:cNvPr id="39" name="TextBox 38">
            <a:extLst>
              <a:ext uri="{FF2B5EF4-FFF2-40B4-BE49-F238E27FC236}">
                <a16:creationId xmlns:a16="http://schemas.microsoft.com/office/drawing/2014/main" id="{565A7C93-D286-4E5D-90E7-8CD7BBE325D4}"/>
              </a:ext>
            </a:extLst>
          </p:cNvPr>
          <p:cNvSpPr txBox="1"/>
          <p:nvPr/>
        </p:nvSpPr>
        <p:spPr>
          <a:xfrm>
            <a:off x="3935276" y="4338734"/>
            <a:ext cx="1610157" cy="276999"/>
          </a:xfrm>
          <a:prstGeom prst="rect">
            <a:avLst/>
          </a:prstGeom>
          <a:noFill/>
        </p:spPr>
        <p:txBody>
          <a:bodyPr wrap="square">
            <a:spAutoFit/>
          </a:bodyPr>
          <a:lstStyle/>
          <a:p>
            <a:pPr algn="r"/>
            <a:r>
              <a:rPr lang="en-US" sz="1200" dirty="0">
                <a:solidFill>
                  <a:schemeClr val="tx2">
                    <a:lumMod val="95000"/>
                    <a:lumOff val="5000"/>
                  </a:schemeClr>
                </a:solidFill>
                <a:latin typeface="Arial" panose="020B0604020202020204" pitchFamily="34" charset="0"/>
                <a:cs typeface="Arial" panose="020B0604020202020204" pitchFamily="34" charset="0"/>
              </a:rPr>
              <a:t>20W/20K Cryocooler</a:t>
            </a:r>
          </a:p>
        </p:txBody>
      </p:sp>
      <p:pic>
        <p:nvPicPr>
          <p:cNvPr id="40" name="Picture 39">
            <a:extLst>
              <a:ext uri="{FF2B5EF4-FFF2-40B4-BE49-F238E27FC236}">
                <a16:creationId xmlns:a16="http://schemas.microsoft.com/office/drawing/2014/main" id="{5CF5B2DB-5125-4D02-94E6-0305E857BC7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75702" y="4386447"/>
            <a:ext cx="564972" cy="1106643"/>
          </a:xfrm>
          <a:prstGeom prst="rect">
            <a:avLst/>
          </a:prstGeom>
          <a:effectLst>
            <a:outerShdw blurRad="50800" dist="76200" dir="1800000" algn="ctr" rotWithShape="0">
              <a:schemeClr val="bg1">
                <a:lumMod val="65000"/>
              </a:schemeClr>
            </a:outerShdw>
          </a:effectLst>
        </p:spPr>
      </p:pic>
      <p:sp>
        <p:nvSpPr>
          <p:cNvPr id="41" name="TextBox 40">
            <a:extLst>
              <a:ext uri="{FF2B5EF4-FFF2-40B4-BE49-F238E27FC236}">
                <a16:creationId xmlns:a16="http://schemas.microsoft.com/office/drawing/2014/main" id="{709D8883-C8FF-4862-A06B-19CD5378364C}"/>
              </a:ext>
            </a:extLst>
          </p:cNvPr>
          <p:cNvSpPr txBox="1"/>
          <p:nvPr/>
        </p:nvSpPr>
        <p:spPr>
          <a:xfrm>
            <a:off x="3964386" y="4634229"/>
            <a:ext cx="1757574" cy="276999"/>
          </a:xfrm>
          <a:prstGeom prst="rect">
            <a:avLst/>
          </a:prstGeom>
          <a:noFill/>
        </p:spPr>
        <p:txBody>
          <a:bodyPr wrap="square">
            <a:spAutoFit/>
          </a:bodyPr>
          <a:lstStyle/>
          <a:p>
            <a:r>
              <a:rPr lang="en-US" sz="1200" dirty="0">
                <a:solidFill>
                  <a:schemeClr val="tx2">
                    <a:lumMod val="95000"/>
                    <a:lumOff val="5000"/>
                  </a:schemeClr>
                </a:solidFill>
                <a:latin typeface="Arial" panose="020B0604020202020204" pitchFamily="34" charset="0"/>
                <a:cs typeface="Arial" panose="020B0604020202020204" pitchFamily="34" charset="0"/>
              </a:rPr>
              <a:t>90W/150K Cryocooler</a:t>
            </a:r>
          </a:p>
        </p:txBody>
      </p:sp>
      <p:pic>
        <p:nvPicPr>
          <p:cNvPr id="44" name="Picture 43">
            <a:extLst>
              <a:ext uri="{FF2B5EF4-FFF2-40B4-BE49-F238E27FC236}">
                <a16:creationId xmlns:a16="http://schemas.microsoft.com/office/drawing/2014/main" id="{62F37BDC-B8D8-44A7-B80B-5F6B96ECC7FA}"/>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61802" y="4909940"/>
            <a:ext cx="1130453" cy="1044502"/>
          </a:xfrm>
          <a:prstGeom prst="rect">
            <a:avLst/>
          </a:prstGeom>
          <a:noFill/>
          <a:ln>
            <a:solidFill>
              <a:schemeClr val="bg1"/>
            </a:solidFill>
          </a:ln>
        </p:spPr>
      </p:pic>
      <p:sp>
        <p:nvSpPr>
          <p:cNvPr id="45" name="TextBox 44">
            <a:extLst>
              <a:ext uri="{FF2B5EF4-FFF2-40B4-BE49-F238E27FC236}">
                <a16:creationId xmlns:a16="http://schemas.microsoft.com/office/drawing/2014/main" id="{3E362DFA-FCF4-448D-8FA1-31269F031A8C}"/>
              </a:ext>
            </a:extLst>
          </p:cNvPr>
          <p:cNvSpPr txBox="1"/>
          <p:nvPr/>
        </p:nvSpPr>
        <p:spPr>
          <a:xfrm>
            <a:off x="7481036" y="5004642"/>
            <a:ext cx="1610157" cy="461665"/>
          </a:xfrm>
          <a:prstGeom prst="rect">
            <a:avLst/>
          </a:prstGeom>
          <a:noFill/>
        </p:spPr>
        <p:txBody>
          <a:bodyPr wrap="square">
            <a:spAutoFit/>
          </a:bodyPr>
          <a:lstStyle/>
          <a:p>
            <a:r>
              <a:rPr lang="en-US" sz="1200" dirty="0">
                <a:solidFill>
                  <a:schemeClr val="tx2">
                    <a:lumMod val="95000"/>
                    <a:lumOff val="5000"/>
                  </a:schemeClr>
                </a:solidFill>
                <a:latin typeface="Arial" panose="020B0604020202020204" pitchFamily="34" charset="0"/>
                <a:cs typeface="Arial" panose="020B0604020202020204" pitchFamily="34" charset="0"/>
              </a:rPr>
              <a:t>Two-Stage Cooling Demonstration</a:t>
            </a:r>
          </a:p>
        </p:txBody>
      </p:sp>
      <p:sp>
        <p:nvSpPr>
          <p:cNvPr id="46" name="TextBox 45">
            <a:extLst>
              <a:ext uri="{FF2B5EF4-FFF2-40B4-BE49-F238E27FC236}">
                <a16:creationId xmlns:a16="http://schemas.microsoft.com/office/drawing/2014/main" id="{FD56FD2F-B68A-48A3-A585-61830DB9DF3F}"/>
              </a:ext>
            </a:extLst>
          </p:cNvPr>
          <p:cNvSpPr txBox="1"/>
          <p:nvPr/>
        </p:nvSpPr>
        <p:spPr>
          <a:xfrm>
            <a:off x="6069870" y="5952373"/>
            <a:ext cx="1610157" cy="646331"/>
          </a:xfrm>
          <a:prstGeom prst="rect">
            <a:avLst/>
          </a:prstGeom>
          <a:noFill/>
        </p:spPr>
        <p:txBody>
          <a:bodyPr wrap="square">
            <a:spAutoFit/>
          </a:bodyPr>
          <a:lstStyle/>
          <a:p>
            <a:pPr algn="r"/>
            <a:r>
              <a:rPr lang="en-US" sz="1200" dirty="0" err="1">
                <a:solidFill>
                  <a:schemeClr val="tx2">
                    <a:lumMod val="95000"/>
                    <a:lumOff val="5000"/>
                  </a:schemeClr>
                </a:solidFill>
                <a:latin typeface="Arial" panose="020B0604020202020204" pitchFamily="34" charset="0"/>
                <a:cs typeface="Arial" panose="020B0604020202020204" pitchFamily="34" charset="0"/>
              </a:rPr>
              <a:t>CryoFILL</a:t>
            </a:r>
            <a:r>
              <a:rPr lang="en-US" sz="1200" dirty="0">
                <a:solidFill>
                  <a:schemeClr val="tx2">
                    <a:lumMod val="95000"/>
                    <a:lumOff val="5000"/>
                  </a:schemeClr>
                </a:solidFill>
                <a:latin typeface="Arial" panose="020B0604020202020204" pitchFamily="34" charset="0"/>
                <a:cs typeface="Arial" panose="020B0604020202020204" pitchFamily="34" charset="0"/>
              </a:rPr>
              <a:t> Liquefaction Demonstration</a:t>
            </a:r>
          </a:p>
        </p:txBody>
      </p:sp>
      <p:pic>
        <p:nvPicPr>
          <p:cNvPr id="47" name="Picture 46">
            <a:extLst>
              <a:ext uri="{FF2B5EF4-FFF2-40B4-BE49-F238E27FC236}">
                <a16:creationId xmlns:a16="http://schemas.microsoft.com/office/drawing/2014/main" id="{4E311E14-D304-41F3-B13F-9EEFDBD4FB2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706154" y="5580630"/>
            <a:ext cx="1219021" cy="914002"/>
          </a:xfrm>
          <a:prstGeom prst="rect">
            <a:avLst/>
          </a:prstGeom>
          <a:ln w="12700">
            <a:solidFill>
              <a:schemeClr val="tx1"/>
            </a:solidFill>
          </a:ln>
        </p:spPr>
      </p:pic>
      <p:sp>
        <p:nvSpPr>
          <p:cNvPr id="48" name="TextBox 47">
            <a:extLst>
              <a:ext uri="{FF2B5EF4-FFF2-40B4-BE49-F238E27FC236}">
                <a16:creationId xmlns:a16="http://schemas.microsoft.com/office/drawing/2014/main" id="{2C98CF51-B232-45EE-B37D-E231AC8F435E}"/>
              </a:ext>
            </a:extLst>
          </p:cNvPr>
          <p:cNvSpPr txBox="1"/>
          <p:nvPr/>
        </p:nvSpPr>
        <p:spPr>
          <a:xfrm>
            <a:off x="3965627" y="4904933"/>
            <a:ext cx="1930888" cy="646331"/>
          </a:xfrm>
          <a:prstGeom prst="rect">
            <a:avLst/>
          </a:prstGeom>
          <a:noFill/>
        </p:spPr>
        <p:txBody>
          <a:bodyPr wrap="square">
            <a:spAutoFit/>
          </a:bodyPr>
          <a:lstStyle/>
          <a:p>
            <a:r>
              <a:rPr lang="en-US" sz="1200" dirty="0">
                <a:solidFill>
                  <a:schemeClr val="tx2">
                    <a:lumMod val="95000"/>
                    <a:lumOff val="5000"/>
                  </a:schemeClr>
                </a:solidFill>
                <a:latin typeface="Arial" panose="020B0604020202020204" pitchFamily="34" charset="0"/>
                <a:cs typeface="Arial" panose="020B0604020202020204" pitchFamily="34" charset="0"/>
              </a:rPr>
              <a:t>Cryocooler Electronics and alternate generic 20W Cryocooler</a:t>
            </a:r>
          </a:p>
        </p:txBody>
      </p:sp>
      <p:sp>
        <p:nvSpPr>
          <p:cNvPr id="49" name="TextBox 48">
            <a:extLst>
              <a:ext uri="{FF2B5EF4-FFF2-40B4-BE49-F238E27FC236}">
                <a16:creationId xmlns:a16="http://schemas.microsoft.com/office/drawing/2014/main" id="{64967E49-CC5A-47F2-A6C6-2EE451AB2BCE}"/>
              </a:ext>
            </a:extLst>
          </p:cNvPr>
          <p:cNvSpPr txBox="1"/>
          <p:nvPr/>
        </p:nvSpPr>
        <p:spPr>
          <a:xfrm>
            <a:off x="3082230" y="5726226"/>
            <a:ext cx="1757574" cy="646331"/>
          </a:xfrm>
          <a:prstGeom prst="rect">
            <a:avLst/>
          </a:prstGeom>
          <a:noFill/>
        </p:spPr>
        <p:txBody>
          <a:bodyPr wrap="square">
            <a:spAutoFit/>
          </a:bodyPr>
          <a:lstStyle/>
          <a:p>
            <a:pPr algn="r"/>
            <a:r>
              <a:rPr lang="en-US" sz="1200" dirty="0">
                <a:solidFill>
                  <a:schemeClr val="tx2">
                    <a:lumMod val="95000"/>
                    <a:lumOff val="5000"/>
                  </a:schemeClr>
                </a:solidFill>
                <a:latin typeface="Arial" panose="020B0604020202020204" pitchFamily="34" charset="0"/>
                <a:cs typeface="Arial" panose="020B0604020202020204" pitchFamily="34" charset="0"/>
              </a:rPr>
              <a:t>Reduced Gravity Cryogenic Transfer (RGCT)</a:t>
            </a:r>
          </a:p>
        </p:txBody>
      </p:sp>
      <p:pic>
        <p:nvPicPr>
          <p:cNvPr id="51" name="Picture 2">
            <a:extLst>
              <a:ext uri="{FF2B5EF4-FFF2-40B4-BE49-F238E27FC236}">
                <a16:creationId xmlns:a16="http://schemas.microsoft.com/office/drawing/2014/main" id="{D6495CA4-D83B-4766-A54B-2277F4E8B65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57798" y="5487063"/>
            <a:ext cx="708364" cy="109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rrow: Right 25">
            <a:extLst>
              <a:ext uri="{FF2B5EF4-FFF2-40B4-BE49-F238E27FC236}">
                <a16:creationId xmlns:a16="http://schemas.microsoft.com/office/drawing/2014/main" id="{1B0E5B2C-B703-4304-AAA6-2D675A677947}"/>
              </a:ext>
            </a:extLst>
          </p:cNvPr>
          <p:cNvSpPr/>
          <p:nvPr/>
        </p:nvSpPr>
        <p:spPr>
          <a:xfrm>
            <a:off x="1605516" y="1905983"/>
            <a:ext cx="5890437" cy="365545"/>
          </a:xfrm>
          <a:prstGeom prst="rightArrow">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System Demonstration Complexity</a:t>
            </a:r>
          </a:p>
        </p:txBody>
      </p:sp>
    </p:spTree>
    <p:extLst>
      <p:ext uri="{BB962C8B-B14F-4D97-AF65-F5344CB8AC3E}">
        <p14:creationId xmlns:p14="http://schemas.microsoft.com/office/powerpoint/2010/main" val="3872278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005018-C640-4E96-B6A2-887BA05A082F}"/>
              </a:ext>
            </a:extLst>
          </p:cNvPr>
          <p:cNvSpPr>
            <a:spLocks noGrp="1"/>
          </p:cNvSpPr>
          <p:nvPr>
            <p:ph type="body" sz="quarter" idx="10"/>
          </p:nvPr>
        </p:nvSpPr>
        <p:spPr>
          <a:xfrm>
            <a:off x="129993" y="115780"/>
            <a:ext cx="12062007" cy="560887"/>
          </a:xfrm>
        </p:spPr>
        <p:txBody>
          <a:bodyPr/>
          <a:lstStyle/>
          <a:p>
            <a:r>
              <a:rPr lang="en-US" sz="3600" dirty="0"/>
              <a:t>CFM Technology prioritization for Flight Demonstrations</a:t>
            </a:r>
          </a:p>
        </p:txBody>
      </p:sp>
      <p:sp>
        <p:nvSpPr>
          <p:cNvPr id="6" name="Content Placeholder 2">
            <a:extLst>
              <a:ext uri="{FF2B5EF4-FFF2-40B4-BE49-F238E27FC236}">
                <a16:creationId xmlns:a16="http://schemas.microsoft.com/office/drawing/2014/main" id="{2307E6B0-D384-44C9-A785-AF445E088473}"/>
              </a:ext>
            </a:extLst>
          </p:cNvPr>
          <p:cNvSpPr txBox="1">
            <a:spLocks/>
          </p:cNvSpPr>
          <p:nvPr/>
        </p:nvSpPr>
        <p:spPr>
          <a:xfrm>
            <a:off x="214903" y="676667"/>
            <a:ext cx="11621497" cy="760247"/>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63666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en-US" sz="1800" b="1" dirty="0">
                <a:solidFill>
                  <a:schemeClr val="tx2"/>
                </a:solidFill>
                <a:latin typeface="Arial" panose="020B0604020202020204" pitchFamily="34" charset="0"/>
                <a:cs typeface="Arial" panose="020B0604020202020204" pitchFamily="34" charset="0"/>
              </a:rPr>
              <a:t>Focus on CFM Moon to Mars in-Space Developments</a:t>
            </a:r>
          </a:p>
          <a:p>
            <a:pPr lvl="1"/>
            <a:r>
              <a:rPr lang="en-US" dirty="0">
                <a:solidFill>
                  <a:schemeClr val="tx2"/>
                </a:solidFill>
                <a:latin typeface="Arial" panose="020B0604020202020204" pitchFamily="34" charset="0"/>
                <a:cs typeface="Arial" panose="020B0604020202020204" pitchFamily="34" charset="0"/>
              </a:rPr>
              <a:t>Current state-of-the-art for Mars in-space transportation CFM storage is limited to NASA Lunar experience (10 days)</a:t>
            </a:r>
          </a:p>
          <a:p>
            <a:endParaRPr lang="en-US" sz="2400"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CACB4F80-269B-4AFB-A154-149784A589F8}"/>
              </a:ext>
            </a:extLst>
          </p:cNvPr>
          <p:cNvSpPr txBox="1">
            <a:spLocks/>
          </p:cNvSpPr>
          <p:nvPr/>
        </p:nvSpPr>
        <p:spPr>
          <a:xfrm>
            <a:off x="6174377" y="1532709"/>
            <a:ext cx="5472678" cy="4259731"/>
          </a:xfrm>
          <a:prstGeom prst="rect">
            <a:avLst/>
          </a:prstGeom>
          <a:ln>
            <a:solidFill>
              <a:schemeClr val="accent3"/>
            </a:solidFill>
          </a:ln>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63666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a:lnSpc>
                <a:spcPct val="100000"/>
              </a:lnSpc>
              <a:spcBef>
                <a:spcPts val="0"/>
              </a:spcBef>
              <a:spcAft>
                <a:spcPts val="600"/>
              </a:spcAft>
            </a:pPr>
            <a:r>
              <a:rPr lang="en-US" b="1" u="sng" dirty="0">
                <a:solidFill>
                  <a:schemeClr val="accent1">
                    <a:lumMod val="75000"/>
                  </a:schemeClr>
                </a:solidFill>
                <a:latin typeface="Arial" panose="020B0604020202020204" pitchFamily="34" charset="0"/>
                <a:cs typeface="Arial" panose="020B0604020202020204" pitchFamily="34" charset="0"/>
              </a:rPr>
              <a:t>Transfer (0G) Hardware and Operations</a:t>
            </a:r>
          </a:p>
          <a:p>
            <a:pPr lvl="1">
              <a:lnSpc>
                <a:spcPct val="100000"/>
              </a:lnSpc>
              <a:spcBef>
                <a:spcPts val="0"/>
              </a:spcBef>
              <a:spcAft>
                <a:spcPts val="600"/>
              </a:spcAft>
            </a:pPr>
            <a:r>
              <a:rPr lang="en-US" sz="1800" dirty="0">
                <a:solidFill>
                  <a:schemeClr val="tx2"/>
                </a:solidFill>
                <a:latin typeface="Arial" panose="020B0604020202020204" pitchFamily="34" charset="0"/>
                <a:cs typeface="Arial" panose="020B0604020202020204" pitchFamily="34" charset="0"/>
              </a:rPr>
              <a:t>Primary Focus</a:t>
            </a:r>
          </a:p>
          <a:p>
            <a:pPr lvl="2">
              <a:lnSpc>
                <a:spcPct val="100000"/>
              </a:lnSpc>
              <a:spcBef>
                <a:spcPts val="0"/>
              </a:spcBef>
              <a:spcAft>
                <a:spcPts val="600"/>
              </a:spcAft>
            </a:pPr>
            <a:r>
              <a:rPr lang="en-US" sz="1600" dirty="0">
                <a:solidFill>
                  <a:schemeClr val="tx2"/>
                </a:solidFill>
                <a:latin typeface="Arial" panose="020B0604020202020204" pitchFamily="34" charset="0"/>
                <a:cs typeface="Arial" panose="020B0604020202020204" pitchFamily="34" charset="0"/>
              </a:rPr>
              <a:t>Low Leakage Valves</a:t>
            </a:r>
          </a:p>
          <a:p>
            <a:pPr lvl="2">
              <a:lnSpc>
                <a:spcPct val="100000"/>
              </a:lnSpc>
              <a:spcBef>
                <a:spcPts val="0"/>
              </a:spcBef>
              <a:spcAft>
                <a:spcPts val="600"/>
              </a:spcAft>
            </a:pPr>
            <a:r>
              <a:rPr lang="en-US" sz="1600" dirty="0">
                <a:solidFill>
                  <a:schemeClr val="tx2"/>
                </a:solidFill>
                <a:latin typeface="Arial" panose="020B0604020202020204" pitchFamily="34" charset="0"/>
                <a:cs typeface="Arial" panose="020B0604020202020204" pitchFamily="34" charset="0"/>
              </a:rPr>
              <a:t>TVS (Injector)</a:t>
            </a:r>
          </a:p>
          <a:p>
            <a:pPr lvl="2">
              <a:lnSpc>
                <a:spcPct val="100000"/>
              </a:lnSpc>
              <a:spcBef>
                <a:spcPts val="0"/>
              </a:spcBef>
              <a:spcAft>
                <a:spcPts val="600"/>
              </a:spcAft>
            </a:pPr>
            <a:r>
              <a:rPr lang="en-US" sz="1600" dirty="0">
                <a:solidFill>
                  <a:schemeClr val="tx2"/>
                </a:solidFill>
                <a:latin typeface="Arial" panose="020B0604020202020204" pitchFamily="34" charset="0"/>
                <a:cs typeface="Arial" panose="020B0604020202020204" pitchFamily="34" charset="0"/>
              </a:rPr>
              <a:t>Transfer, Chill, Press Ops, Venting (unsettled)</a:t>
            </a:r>
          </a:p>
          <a:p>
            <a:pPr lvl="2">
              <a:lnSpc>
                <a:spcPct val="100000"/>
              </a:lnSpc>
              <a:spcBef>
                <a:spcPts val="0"/>
              </a:spcBef>
              <a:spcAft>
                <a:spcPts val="600"/>
              </a:spcAft>
            </a:pPr>
            <a:r>
              <a:rPr lang="en-US" sz="1600" dirty="0">
                <a:solidFill>
                  <a:schemeClr val="tx2"/>
                </a:solidFill>
                <a:latin typeface="Arial" panose="020B0604020202020204" pitchFamily="34" charset="0"/>
                <a:cs typeface="Arial" panose="020B0604020202020204" pitchFamily="34" charset="0"/>
              </a:rPr>
              <a:t>Liquid Acquisition Devices (LAD)</a:t>
            </a:r>
          </a:p>
          <a:p>
            <a:pPr lvl="1">
              <a:lnSpc>
                <a:spcPct val="100000"/>
              </a:lnSpc>
              <a:spcBef>
                <a:spcPts val="0"/>
              </a:spcBef>
              <a:spcAft>
                <a:spcPts val="600"/>
              </a:spcAft>
            </a:pPr>
            <a:r>
              <a:rPr lang="en-US" sz="1800" dirty="0">
                <a:solidFill>
                  <a:schemeClr val="tx2"/>
                </a:solidFill>
                <a:latin typeface="Arial" panose="020B0604020202020204" pitchFamily="34" charset="0"/>
                <a:cs typeface="Arial" panose="020B0604020202020204" pitchFamily="34" charset="0"/>
              </a:rPr>
              <a:t>Secondary Focus</a:t>
            </a:r>
          </a:p>
          <a:p>
            <a:pPr lvl="2">
              <a:lnSpc>
                <a:spcPct val="100000"/>
              </a:lnSpc>
              <a:spcBef>
                <a:spcPts val="0"/>
              </a:spcBef>
              <a:spcAft>
                <a:spcPts val="600"/>
              </a:spcAft>
            </a:pPr>
            <a:r>
              <a:rPr lang="en-US" sz="1600" dirty="0" err="1">
                <a:solidFill>
                  <a:schemeClr val="tx2"/>
                </a:solidFill>
                <a:latin typeface="Arial" panose="020B0604020202020204" pitchFamily="34" charset="0"/>
                <a:cs typeface="Arial" panose="020B0604020202020204" pitchFamily="34" charset="0"/>
              </a:rPr>
              <a:t>Cryocouplers</a:t>
            </a:r>
            <a:endParaRPr lang="en-US" sz="1600" dirty="0">
              <a:solidFill>
                <a:schemeClr val="tx2"/>
              </a:solidFill>
              <a:latin typeface="Arial" panose="020B0604020202020204" pitchFamily="34" charset="0"/>
              <a:cs typeface="Arial" panose="020B0604020202020204" pitchFamily="34" charset="0"/>
            </a:endParaRPr>
          </a:p>
          <a:p>
            <a:pPr lvl="1">
              <a:lnSpc>
                <a:spcPct val="100000"/>
              </a:lnSpc>
              <a:spcBef>
                <a:spcPts val="0"/>
              </a:spcBef>
              <a:spcAft>
                <a:spcPts val="600"/>
              </a:spcAft>
            </a:pPr>
            <a:r>
              <a:rPr lang="en-US" sz="1800" dirty="0">
                <a:solidFill>
                  <a:schemeClr val="tx2"/>
                </a:solidFill>
                <a:latin typeface="Arial" panose="020B0604020202020204" pitchFamily="34" charset="0"/>
                <a:cs typeface="Arial" panose="020B0604020202020204" pitchFamily="34" charset="0"/>
              </a:rPr>
              <a:t>Enabling Technologies</a:t>
            </a:r>
          </a:p>
          <a:p>
            <a:pPr lvl="2">
              <a:lnSpc>
                <a:spcPct val="100000"/>
              </a:lnSpc>
              <a:spcBef>
                <a:spcPts val="0"/>
              </a:spcBef>
              <a:spcAft>
                <a:spcPts val="600"/>
              </a:spcAft>
            </a:pPr>
            <a:r>
              <a:rPr lang="en-US" sz="1600" dirty="0">
                <a:solidFill>
                  <a:schemeClr val="tx2"/>
                </a:solidFill>
                <a:latin typeface="Arial" panose="020B0604020202020204" pitchFamily="34" charset="0"/>
                <a:cs typeface="Arial" panose="020B0604020202020204" pitchFamily="34" charset="0"/>
              </a:rPr>
              <a:t>Mass Gauging</a:t>
            </a:r>
          </a:p>
          <a:p>
            <a:pPr lvl="2">
              <a:lnSpc>
                <a:spcPct val="100000"/>
              </a:lnSpc>
              <a:spcBef>
                <a:spcPts val="0"/>
              </a:spcBef>
              <a:spcAft>
                <a:spcPts val="600"/>
              </a:spcAft>
            </a:pPr>
            <a:endParaRPr lang="en-US" sz="1600" dirty="0">
              <a:solidFill>
                <a:schemeClr val="tx2"/>
              </a:solidFill>
              <a:cs typeface="Arial" panose="020B0604020202020204" pitchFamily="34" charset="0"/>
            </a:endParaRPr>
          </a:p>
          <a:p>
            <a:pPr lvl="1"/>
            <a:endParaRPr lang="en-US" sz="1800" dirty="0">
              <a:cs typeface="Arial" panose="020B0604020202020204" pitchFamily="34" charset="0"/>
            </a:endParaRPr>
          </a:p>
          <a:p>
            <a:pPr lvl="1"/>
            <a:endParaRPr lang="en-US" sz="1800" dirty="0">
              <a:cs typeface="Arial" panose="020B0604020202020204" pitchFamily="34" charset="0"/>
            </a:endParaRPr>
          </a:p>
          <a:p>
            <a:endParaRPr lang="en-US" sz="2400" dirty="0">
              <a:cs typeface="Arial" panose="020B0604020202020204" pitchFamily="34" charset="0"/>
            </a:endParaRPr>
          </a:p>
        </p:txBody>
      </p:sp>
      <p:sp>
        <p:nvSpPr>
          <p:cNvPr id="3" name="Content Placeholder 2">
            <a:extLst>
              <a:ext uri="{FF2B5EF4-FFF2-40B4-BE49-F238E27FC236}">
                <a16:creationId xmlns:a16="http://schemas.microsoft.com/office/drawing/2014/main" id="{B1F3C139-30F6-4788-AF0C-B6F82F17BA1C}"/>
              </a:ext>
            </a:extLst>
          </p:cNvPr>
          <p:cNvSpPr>
            <a:spLocks noGrp="1"/>
          </p:cNvSpPr>
          <p:nvPr>
            <p:ph sz="quarter" idx="12"/>
          </p:nvPr>
        </p:nvSpPr>
        <p:spPr>
          <a:xfrm>
            <a:off x="544946" y="1532709"/>
            <a:ext cx="5472678" cy="4259731"/>
          </a:xfrm>
          <a:ln>
            <a:solidFill>
              <a:schemeClr val="accent3"/>
            </a:solidFill>
          </a:ln>
        </p:spPr>
        <p:txBody>
          <a:bodyPr/>
          <a:lstStyle/>
          <a:p>
            <a:pPr>
              <a:lnSpc>
                <a:spcPct val="100000"/>
              </a:lnSpc>
              <a:spcBef>
                <a:spcPts val="0"/>
              </a:spcBef>
              <a:spcAft>
                <a:spcPts val="600"/>
              </a:spcAft>
            </a:pPr>
            <a:r>
              <a:rPr lang="en-US" sz="1800" b="1" u="sng" dirty="0">
                <a:solidFill>
                  <a:schemeClr val="accent1">
                    <a:lumMod val="75000"/>
                  </a:schemeClr>
                </a:solidFill>
                <a:latin typeface="Arial" panose="020B0604020202020204" pitchFamily="34" charset="0"/>
                <a:cs typeface="Arial" panose="020B0604020202020204" pitchFamily="34" charset="0"/>
              </a:rPr>
              <a:t>Long Term Storage Hardware and Operations</a:t>
            </a:r>
          </a:p>
          <a:p>
            <a:pPr lvl="1">
              <a:lnSpc>
                <a:spcPct val="100000"/>
              </a:lnSpc>
              <a:spcBef>
                <a:spcPts val="0"/>
              </a:spcBef>
              <a:spcAft>
                <a:spcPts val="600"/>
              </a:spcAft>
            </a:pPr>
            <a:r>
              <a:rPr lang="en-US" sz="1800" dirty="0">
                <a:solidFill>
                  <a:schemeClr val="tx2"/>
                </a:solidFill>
                <a:latin typeface="Arial" panose="020B0604020202020204" pitchFamily="34" charset="0"/>
                <a:cs typeface="Arial" panose="020B0604020202020204" pitchFamily="34" charset="0"/>
              </a:rPr>
              <a:t>Primary Focus</a:t>
            </a:r>
          </a:p>
          <a:p>
            <a:pPr lvl="2">
              <a:lnSpc>
                <a:spcPct val="100000"/>
              </a:lnSpc>
              <a:spcBef>
                <a:spcPts val="0"/>
              </a:spcBef>
              <a:spcAft>
                <a:spcPts val="600"/>
              </a:spcAft>
            </a:pPr>
            <a:r>
              <a:rPr lang="en-US" sz="1600" dirty="0">
                <a:solidFill>
                  <a:schemeClr val="tx2"/>
                </a:solidFill>
                <a:latin typeface="Arial" panose="020B0604020202020204" pitchFamily="34" charset="0"/>
                <a:cs typeface="Arial" panose="020B0604020202020204" pitchFamily="34" charset="0"/>
              </a:rPr>
              <a:t>Cryocooler development &amp; Operations </a:t>
            </a:r>
          </a:p>
          <a:p>
            <a:pPr lvl="2">
              <a:lnSpc>
                <a:spcPct val="100000"/>
              </a:lnSpc>
              <a:spcBef>
                <a:spcPts val="0"/>
              </a:spcBef>
              <a:spcAft>
                <a:spcPts val="600"/>
              </a:spcAft>
            </a:pPr>
            <a:r>
              <a:rPr lang="en-US" sz="1600" dirty="0">
                <a:solidFill>
                  <a:schemeClr val="tx2"/>
                </a:solidFill>
                <a:latin typeface="Arial" panose="020B0604020202020204" pitchFamily="34" charset="0"/>
                <a:cs typeface="Arial" panose="020B0604020202020204" pitchFamily="34" charset="0"/>
              </a:rPr>
              <a:t>Tube on Tank / Tube on Shield Hardware and Operations</a:t>
            </a:r>
          </a:p>
          <a:p>
            <a:pPr lvl="1">
              <a:lnSpc>
                <a:spcPct val="100000"/>
              </a:lnSpc>
              <a:spcBef>
                <a:spcPts val="0"/>
              </a:spcBef>
              <a:spcAft>
                <a:spcPts val="600"/>
              </a:spcAft>
            </a:pPr>
            <a:r>
              <a:rPr lang="en-US" sz="1800" dirty="0">
                <a:solidFill>
                  <a:schemeClr val="tx2"/>
                </a:solidFill>
                <a:latin typeface="Arial" panose="020B0604020202020204" pitchFamily="34" charset="0"/>
                <a:cs typeface="Arial" panose="020B0604020202020204" pitchFamily="34" charset="0"/>
              </a:rPr>
              <a:t>Secondary Focus</a:t>
            </a:r>
          </a:p>
          <a:p>
            <a:pPr lvl="2">
              <a:lnSpc>
                <a:spcPct val="100000"/>
              </a:lnSpc>
              <a:spcBef>
                <a:spcPts val="0"/>
              </a:spcBef>
              <a:spcAft>
                <a:spcPts val="600"/>
              </a:spcAft>
            </a:pPr>
            <a:r>
              <a:rPr lang="en-US" sz="1600" dirty="0">
                <a:solidFill>
                  <a:schemeClr val="tx2"/>
                </a:solidFill>
                <a:latin typeface="Arial" panose="020B0604020202020204" pitchFamily="34" charset="0"/>
                <a:cs typeface="Arial" panose="020B0604020202020204" pitchFamily="34" charset="0"/>
              </a:rPr>
              <a:t>Reduced Heat Load Structures</a:t>
            </a:r>
          </a:p>
          <a:p>
            <a:pPr lvl="2">
              <a:lnSpc>
                <a:spcPct val="100000"/>
              </a:lnSpc>
              <a:spcBef>
                <a:spcPts val="0"/>
              </a:spcBef>
              <a:spcAft>
                <a:spcPts val="600"/>
              </a:spcAft>
            </a:pPr>
            <a:r>
              <a:rPr lang="en-US" sz="1600" dirty="0">
                <a:solidFill>
                  <a:schemeClr val="tx2"/>
                </a:solidFill>
                <a:latin typeface="Arial" panose="020B0604020202020204" pitchFamily="34" charset="0"/>
                <a:cs typeface="Arial" panose="020B0604020202020204" pitchFamily="34" charset="0"/>
              </a:rPr>
              <a:t>TVS (Spray)</a:t>
            </a:r>
          </a:p>
          <a:p>
            <a:pPr lvl="2">
              <a:lnSpc>
                <a:spcPct val="100000"/>
              </a:lnSpc>
              <a:spcBef>
                <a:spcPts val="0"/>
              </a:spcBef>
              <a:spcAft>
                <a:spcPts val="600"/>
              </a:spcAft>
            </a:pPr>
            <a:r>
              <a:rPr lang="en-US" sz="1600" dirty="0">
                <a:solidFill>
                  <a:schemeClr val="tx2"/>
                </a:solidFill>
                <a:latin typeface="Arial" panose="020B0604020202020204" pitchFamily="34" charset="0"/>
                <a:cs typeface="Arial" panose="020B0604020202020204" pitchFamily="34" charset="0"/>
              </a:rPr>
              <a:t>Mixing Pump</a:t>
            </a:r>
          </a:p>
          <a:p>
            <a:pPr lvl="2">
              <a:lnSpc>
                <a:spcPct val="100000"/>
              </a:lnSpc>
              <a:spcBef>
                <a:spcPts val="0"/>
              </a:spcBef>
              <a:spcAft>
                <a:spcPts val="600"/>
              </a:spcAft>
            </a:pPr>
            <a:r>
              <a:rPr lang="en-US" sz="1600" dirty="0">
                <a:solidFill>
                  <a:schemeClr val="tx2"/>
                </a:solidFill>
                <a:latin typeface="Arial" panose="020B0604020202020204" pitchFamily="34" charset="0"/>
                <a:cs typeface="Arial" panose="020B0604020202020204" pitchFamily="34" charset="0"/>
              </a:rPr>
              <a:t>Insulation</a:t>
            </a:r>
          </a:p>
          <a:p>
            <a:pPr lvl="2">
              <a:lnSpc>
                <a:spcPct val="100000"/>
              </a:lnSpc>
              <a:spcBef>
                <a:spcPts val="0"/>
              </a:spcBef>
              <a:spcAft>
                <a:spcPts val="600"/>
              </a:spcAft>
            </a:pPr>
            <a:r>
              <a:rPr lang="en-US" sz="1600" dirty="0">
                <a:solidFill>
                  <a:schemeClr val="tx2"/>
                </a:solidFill>
                <a:latin typeface="Arial" panose="020B0604020202020204" pitchFamily="34" charset="0"/>
                <a:cs typeface="Arial" panose="020B0604020202020204" pitchFamily="34" charset="0"/>
              </a:rPr>
              <a:t>Pressurization / Venting Ops</a:t>
            </a:r>
          </a:p>
          <a:p>
            <a:pPr lvl="1">
              <a:lnSpc>
                <a:spcPct val="100000"/>
              </a:lnSpc>
              <a:spcBef>
                <a:spcPts val="0"/>
              </a:spcBef>
              <a:spcAft>
                <a:spcPts val="600"/>
              </a:spcAft>
            </a:pPr>
            <a:r>
              <a:rPr lang="en-US" sz="1800" dirty="0">
                <a:solidFill>
                  <a:schemeClr val="tx2"/>
                </a:solidFill>
                <a:latin typeface="Arial" panose="020B0604020202020204" pitchFamily="34" charset="0"/>
                <a:cs typeface="Arial" panose="020B0604020202020204" pitchFamily="34" charset="0"/>
              </a:rPr>
              <a:t>Enabling</a:t>
            </a:r>
          </a:p>
          <a:p>
            <a:pPr lvl="2">
              <a:lnSpc>
                <a:spcPct val="100000"/>
              </a:lnSpc>
              <a:spcBef>
                <a:spcPts val="0"/>
              </a:spcBef>
              <a:spcAft>
                <a:spcPts val="600"/>
              </a:spcAft>
            </a:pPr>
            <a:r>
              <a:rPr lang="en-US" sz="1600" dirty="0">
                <a:solidFill>
                  <a:schemeClr val="tx2"/>
                </a:solidFill>
                <a:latin typeface="Arial" panose="020B0604020202020204" pitchFamily="34" charset="0"/>
                <a:cs typeface="Arial" panose="020B0604020202020204" pitchFamily="34" charset="0"/>
              </a:rPr>
              <a:t>Mass Gauging</a:t>
            </a:r>
          </a:p>
          <a:p>
            <a:pPr lvl="1"/>
            <a:endParaRPr lang="en-US" sz="1800" dirty="0">
              <a:cs typeface="Arial" panose="020B0604020202020204" pitchFamily="34" charset="0"/>
            </a:endParaRPr>
          </a:p>
          <a:p>
            <a:endParaRPr lang="en-US" sz="2400" dirty="0">
              <a:cs typeface="Arial" panose="020B0604020202020204" pitchFamily="34" charset="0"/>
            </a:endParaRPr>
          </a:p>
        </p:txBody>
      </p:sp>
      <p:sp>
        <p:nvSpPr>
          <p:cNvPr id="7" name="Arrow: Notched Right 6">
            <a:extLst>
              <a:ext uri="{FF2B5EF4-FFF2-40B4-BE49-F238E27FC236}">
                <a16:creationId xmlns:a16="http://schemas.microsoft.com/office/drawing/2014/main" id="{CC9E0C82-D478-4EAE-88A9-8875CFDC0594}"/>
              </a:ext>
            </a:extLst>
          </p:cNvPr>
          <p:cNvSpPr/>
          <p:nvPr/>
        </p:nvSpPr>
        <p:spPr>
          <a:xfrm>
            <a:off x="214903" y="5792440"/>
            <a:ext cx="11552554" cy="560887"/>
          </a:xfrm>
          <a:prstGeom prst="notch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Long Term Duration </a:t>
            </a:r>
            <a:r>
              <a:rPr lang="en-US" i="1" dirty="0"/>
              <a:t>(9 month+   travel time to Mars)</a:t>
            </a:r>
          </a:p>
        </p:txBody>
      </p:sp>
      <p:pic>
        <p:nvPicPr>
          <p:cNvPr id="5" name="Picture 4">
            <a:extLst>
              <a:ext uri="{FF2B5EF4-FFF2-40B4-BE49-F238E27FC236}">
                <a16:creationId xmlns:a16="http://schemas.microsoft.com/office/drawing/2014/main" id="{A2407683-4B0B-4D3C-7375-8D85F3E35C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8847" y="0"/>
            <a:ext cx="859184" cy="713915"/>
          </a:xfrm>
          <a:prstGeom prst="rect">
            <a:avLst/>
          </a:prstGeom>
        </p:spPr>
      </p:pic>
    </p:spTree>
    <p:extLst>
      <p:ext uri="{BB962C8B-B14F-4D97-AF65-F5344CB8AC3E}">
        <p14:creationId xmlns:p14="http://schemas.microsoft.com/office/powerpoint/2010/main" val="4064229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83462D7-1F3D-9B4B-A7F6-1B9DD99EE23F}"/>
              </a:ext>
            </a:extLst>
          </p:cNvPr>
          <p:cNvSpPr txBox="1">
            <a:spLocks/>
          </p:cNvSpPr>
          <p:nvPr/>
        </p:nvSpPr>
        <p:spPr>
          <a:xfrm>
            <a:off x="129993" y="115780"/>
            <a:ext cx="11267680" cy="560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cap="all" baseline="0">
                <a:solidFill>
                  <a:schemeClr val="accent1"/>
                </a:solidFill>
                <a:latin typeface="Agency FB"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Cryogenic Fluid Management Portfolio Project Office</a:t>
            </a:r>
          </a:p>
        </p:txBody>
      </p:sp>
      <p:sp>
        <p:nvSpPr>
          <p:cNvPr id="5" name="Freeform 244">
            <a:extLst>
              <a:ext uri="{FF2B5EF4-FFF2-40B4-BE49-F238E27FC236}">
                <a16:creationId xmlns:a16="http://schemas.microsoft.com/office/drawing/2014/main" id="{941A3061-0161-6746-BBE4-68A78578D35E}"/>
              </a:ext>
            </a:extLst>
          </p:cNvPr>
          <p:cNvSpPr>
            <a:spLocks/>
          </p:cNvSpPr>
          <p:nvPr/>
        </p:nvSpPr>
        <p:spPr bwMode="auto">
          <a:xfrm>
            <a:off x="2880055" y="1380652"/>
            <a:ext cx="958850" cy="700087"/>
          </a:xfrm>
          <a:custGeom>
            <a:avLst/>
            <a:gdLst>
              <a:gd name="T0" fmla="*/ 34925 w 604"/>
              <a:gd name="T1" fmla="*/ 152400 h 441"/>
              <a:gd name="T2" fmla="*/ 22225 w 604"/>
              <a:gd name="T3" fmla="*/ 344487 h 441"/>
              <a:gd name="T4" fmla="*/ 44450 w 604"/>
              <a:gd name="T5" fmla="*/ 344487 h 441"/>
              <a:gd name="T6" fmla="*/ 31750 w 604"/>
              <a:gd name="T7" fmla="*/ 385762 h 441"/>
              <a:gd name="T8" fmla="*/ 14288 w 604"/>
              <a:gd name="T9" fmla="*/ 360362 h 441"/>
              <a:gd name="T10" fmla="*/ 0 w 604"/>
              <a:gd name="T11" fmla="*/ 411162 h 441"/>
              <a:gd name="T12" fmla="*/ 66675 w 604"/>
              <a:gd name="T13" fmla="*/ 450850 h 441"/>
              <a:gd name="T14" fmla="*/ 69850 w 604"/>
              <a:gd name="T15" fmla="*/ 468312 h 441"/>
              <a:gd name="T16" fmla="*/ 87312 w 604"/>
              <a:gd name="T17" fmla="*/ 471487 h 441"/>
              <a:gd name="T18" fmla="*/ 174625 w 604"/>
              <a:gd name="T19" fmla="*/ 612775 h 441"/>
              <a:gd name="T20" fmla="*/ 271462 w 604"/>
              <a:gd name="T21" fmla="*/ 608012 h 441"/>
              <a:gd name="T22" fmla="*/ 344487 w 604"/>
              <a:gd name="T23" fmla="*/ 641350 h 441"/>
              <a:gd name="T24" fmla="*/ 379412 w 604"/>
              <a:gd name="T25" fmla="*/ 636587 h 441"/>
              <a:gd name="T26" fmla="*/ 598487 w 604"/>
              <a:gd name="T27" fmla="*/ 641350 h 441"/>
              <a:gd name="T28" fmla="*/ 847725 w 604"/>
              <a:gd name="T29" fmla="*/ 700087 h 441"/>
              <a:gd name="T30" fmla="*/ 854075 w 604"/>
              <a:gd name="T31" fmla="*/ 623887 h 441"/>
              <a:gd name="T32" fmla="*/ 958850 w 604"/>
              <a:gd name="T33" fmla="*/ 173037 h 441"/>
              <a:gd name="T34" fmla="*/ 293687 w 604"/>
              <a:gd name="T35" fmla="*/ 0 h 441"/>
              <a:gd name="T36" fmla="*/ 300037 w 604"/>
              <a:gd name="T37" fmla="*/ 131762 h 441"/>
              <a:gd name="T38" fmla="*/ 266700 w 604"/>
              <a:gd name="T39" fmla="*/ 239712 h 441"/>
              <a:gd name="T40" fmla="*/ 261937 w 604"/>
              <a:gd name="T41" fmla="*/ 295275 h 441"/>
              <a:gd name="T42" fmla="*/ 192087 w 604"/>
              <a:gd name="T43" fmla="*/ 314325 h 441"/>
              <a:gd name="T44" fmla="*/ 187325 w 604"/>
              <a:gd name="T45" fmla="*/ 288925 h 441"/>
              <a:gd name="T46" fmla="*/ 244475 w 604"/>
              <a:gd name="T47" fmla="*/ 252412 h 441"/>
              <a:gd name="T48" fmla="*/ 239713 w 604"/>
              <a:gd name="T49" fmla="*/ 220662 h 441"/>
              <a:gd name="T50" fmla="*/ 187325 w 604"/>
              <a:gd name="T51" fmla="*/ 228600 h 441"/>
              <a:gd name="T52" fmla="*/ 227013 w 604"/>
              <a:gd name="T53" fmla="*/ 195262 h 441"/>
              <a:gd name="T54" fmla="*/ 254000 w 604"/>
              <a:gd name="T55" fmla="*/ 173037 h 441"/>
              <a:gd name="T56" fmla="*/ 39687 w 604"/>
              <a:gd name="T57" fmla="*/ 33337 h 441"/>
              <a:gd name="T58" fmla="*/ 22225 w 604"/>
              <a:gd name="T59" fmla="*/ 71437 h 441"/>
              <a:gd name="T60" fmla="*/ 34925 w 604"/>
              <a:gd name="T61" fmla="*/ 152400 h 441"/>
              <a:gd name="T62" fmla="*/ 34925 w 604"/>
              <a:gd name="T63" fmla="*/ 152400 h 4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4"/>
              <a:gd name="T97" fmla="*/ 0 h 441"/>
              <a:gd name="T98" fmla="*/ 604 w 604"/>
              <a:gd name="T99" fmla="*/ 441 h 4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4" h="441">
                <a:moveTo>
                  <a:pt x="22" y="96"/>
                </a:moveTo>
                <a:lnTo>
                  <a:pt x="14" y="217"/>
                </a:lnTo>
                <a:lnTo>
                  <a:pt x="28" y="217"/>
                </a:lnTo>
                <a:lnTo>
                  <a:pt x="20" y="243"/>
                </a:lnTo>
                <a:lnTo>
                  <a:pt x="9" y="227"/>
                </a:lnTo>
                <a:lnTo>
                  <a:pt x="0" y="259"/>
                </a:lnTo>
                <a:lnTo>
                  <a:pt x="42" y="284"/>
                </a:lnTo>
                <a:lnTo>
                  <a:pt x="44" y="295"/>
                </a:lnTo>
                <a:lnTo>
                  <a:pt x="55" y="297"/>
                </a:lnTo>
                <a:lnTo>
                  <a:pt x="110" y="386"/>
                </a:lnTo>
                <a:lnTo>
                  <a:pt x="171" y="383"/>
                </a:lnTo>
                <a:lnTo>
                  <a:pt x="217" y="404"/>
                </a:lnTo>
                <a:lnTo>
                  <a:pt x="239" y="401"/>
                </a:lnTo>
                <a:lnTo>
                  <a:pt x="377" y="404"/>
                </a:lnTo>
                <a:lnTo>
                  <a:pt x="534" y="441"/>
                </a:lnTo>
                <a:lnTo>
                  <a:pt x="538" y="393"/>
                </a:lnTo>
                <a:lnTo>
                  <a:pt x="604" y="109"/>
                </a:lnTo>
                <a:lnTo>
                  <a:pt x="185" y="0"/>
                </a:lnTo>
                <a:lnTo>
                  <a:pt x="189" y="83"/>
                </a:lnTo>
                <a:lnTo>
                  <a:pt x="168" y="151"/>
                </a:lnTo>
                <a:lnTo>
                  <a:pt x="165" y="186"/>
                </a:lnTo>
                <a:lnTo>
                  <a:pt x="121" y="198"/>
                </a:lnTo>
                <a:lnTo>
                  <a:pt x="118" y="182"/>
                </a:lnTo>
                <a:lnTo>
                  <a:pt x="154" y="159"/>
                </a:lnTo>
                <a:lnTo>
                  <a:pt x="151" y="139"/>
                </a:lnTo>
                <a:lnTo>
                  <a:pt x="118" y="144"/>
                </a:lnTo>
                <a:lnTo>
                  <a:pt x="143" y="123"/>
                </a:lnTo>
                <a:lnTo>
                  <a:pt x="160" y="109"/>
                </a:lnTo>
                <a:lnTo>
                  <a:pt x="25" y="21"/>
                </a:lnTo>
                <a:lnTo>
                  <a:pt x="14" y="45"/>
                </a:lnTo>
                <a:lnTo>
                  <a:pt x="22" y="96"/>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245">
            <a:extLst>
              <a:ext uri="{FF2B5EF4-FFF2-40B4-BE49-F238E27FC236}">
                <a16:creationId xmlns:a16="http://schemas.microsoft.com/office/drawing/2014/main" id="{FC3D4E30-C539-B849-BA2F-E47956F39473}"/>
              </a:ext>
            </a:extLst>
          </p:cNvPr>
          <p:cNvSpPr>
            <a:spLocks/>
          </p:cNvSpPr>
          <p:nvPr/>
        </p:nvSpPr>
        <p:spPr bwMode="auto">
          <a:xfrm>
            <a:off x="3103893" y="1421927"/>
            <a:ext cx="46037" cy="50800"/>
          </a:xfrm>
          <a:custGeom>
            <a:avLst/>
            <a:gdLst>
              <a:gd name="T0" fmla="*/ 0 w 29"/>
              <a:gd name="T1" fmla="*/ 22225 h 32"/>
              <a:gd name="T2" fmla="*/ 34925 w 29"/>
              <a:gd name="T3" fmla="*/ 0 h 32"/>
              <a:gd name="T4" fmla="*/ 46037 w 29"/>
              <a:gd name="T5" fmla="*/ 22225 h 32"/>
              <a:gd name="T6" fmla="*/ 38100 w 29"/>
              <a:gd name="T7" fmla="*/ 50800 h 32"/>
              <a:gd name="T8" fmla="*/ 0 w 29"/>
              <a:gd name="T9" fmla="*/ 22225 h 32"/>
              <a:gd name="T10" fmla="*/ 0 w 29"/>
              <a:gd name="T11" fmla="*/ 22225 h 32"/>
              <a:gd name="T12" fmla="*/ 0 w 29"/>
              <a:gd name="T13" fmla="*/ 22225 h 32"/>
              <a:gd name="T14" fmla="*/ 0 60000 65536"/>
              <a:gd name="T15" fmla="*/ 0 60000 65536"/>
              <a:gd name="T16" fmla="*/ 0 60000 65536"/>
              <a:gd name="T17" fmla="*/ 0 60000 65536"/>
              <a:gd name="T18" fmla="*/ 0 60000 65536"/>
              <a:gd name="T19" fmla="*/ 0 60000 65536"/>
              <a:gd name="T20" fmla="*/ 0 60000 65536"/>
              <a:gd name="T21" fmla="*/ 0 w 29"/>
              <a:gd name="T22" fmla="*/ 0 h 32"/>
              <a:gd name="T23" fmla="*/ 29 w 29"/>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2">
                <a:moveTo>
                  <a:pt x="0" y="14"/>
                </a:moveTo>
                <a:lnTo>
                  <a:pt x="22" y="0"/>
                </a:lnTo>
                <a:lnTo>
                  <a:pt x="29" y="14"/>
                </a:lnTo>
                <a:lnTo>
                  <a:pt x="24" y="32"/>
                </a:lnTo>
                <a:lnTo>
                  <a:pt x="0" y="14"/>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246">
            <a:extLst>
              <a:ext uri="{FF2B5EF4-FFF2-40B4-BE49-F238E27FC236}">
                <a16:creationId xmlns:a16="http://schemas.microsoft.com/office/drawing/2014/main" id="{3851C55D-C65D-6444-B0B2-538E78F7BDF5}"/>
              </a:ext>
            </a:extLst>
          </p:cNvPr>
          <p:cNvSpPr>
            <a:spLocks/>
          </p:cNvSpPr>
          <p:nvPr/>
        </p:nvSpPr>
        <p:spPr bwMode="auto">
          <a:xfrm>
            <a:off x="3765880" y="2869727"/>
            <a:ext cx="811213" cy="1019175"/>
          </a:xfrm>
          <a:custGeom>
            <a:avLst/>
            <a:gdLst>
              <a:gd name="T0" fmla="*/ 174625 w 511"/>
              <a:gd name="T1" fmla="*/ 0 h 642"/>
              <a:gd name="T2" fmla="*/ 568325 w 511"/>
              <a:gd name="T3" fmla="*/ 74612 h 642"/>
              <a:gd name="T4" fmla="*/ 539750 w 511"/>
              <a:gd name="T5" fmla="*/ 252413 h 642"/>
              <a:gd name="T6" fmla="*/ 811213 w 511"/>
              <a:gd name="T7" fmla="*/ 295275 h 642"/>
              <a:gd name="T8" fmla="*/ 706438 w 511"/>
              <a:gd name="T9" fmla="*/ 1019175 h 642"/>
              <a:gd name="T10" fmla="*/ 0 w 511"/>
              <a:gd name="T11" fmla="*/ 898525 h 642"/>
              <a:gd name="T12" fmla="*/ 174625 w 511"/>
              <a:gd name="T13" fmla="*/ 0 h 642"/>
              <a:gd name="T14" fmla="*/ 174625 w 511"/>
              <a:gd name="T15" fmla="*/ 0 h 642"/>
              <a:gd name="T16" fmla="*/ 0 60000 65536"/>
              <a:gd name="T17" fmla="*/ 0 60000 65536"/>
              <a:gd name="T18" fmla="*/ 0 60000 65536"/>
              <a:gd name="T19" fmla="*/ 0 60000 65536"/>
              <a:gd name="T20" fmla="*/ 0 60000 65536"/>
              <a:gd name="T21" fmla="*/ 0 60000 65536"/>
              <a:gd name="T22" fmla="*/ 0 60000 65536"/>
              <a:gd name="T23" fmla="*/ 0 60000 65536"/>
              <a:gd name="T24" fmla="*/ 0 w 511"/>
              <a:gd name="T25" fmla="*/ 0 h 642"/>
              <a:gd name="T26" fmla="*/ 511 w 511"/>
              <a:gd name="T27" fmla="*/ 642 h 6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1" h="642">
                <a:moveTo>
                  <a:pt x="110" y="0"/>
                </a:moveTo>
                <a:lnTo>
                  <a:pt x="358" y="47"/>
                </a:lnTo>
                <a:lnTo>
                  <a:pt x="340" y="159"/>
                </a:lnTo>
                <a:lnTo>
                  <a:pt x="511" y="186"/>
                </a:lnTo>
                <a:lnTo>
                  <a:pt x="445" y="642"/>
                </a:lnTo>
                <a:lnTo>
                  <a:pt x="0" y="566"/>
                </a:lnTo>
                <a:lnTo>
                  <a:pt x="110"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247">
            <a:extLst>
              <a:ext uri="{FF2B5EF4-FFF2-40B4-BE49-F238E27FC236}">
                <a16:creationId xmlns:a16="http://schemas.microsoft.com/office/drawing/2014/main" id="{106937AD-505C-3C4B-BC65-835B31D12327}"/>
              </a:ext>
            </a:extLst>
          </p:cNvPr>
          <p:cNvSpPr>
            <a:spLocks/>
          </p:cNvSpPr>
          <p:nvPr/>
        </p:nvSpPr>
        <p:spPr bwMode="auto">
          <a:xfrm>
            <a:off x="2627643" y="1807689"/>
            <a:ext cx="1143000" cy="976313"/>
          </a:xfrm>
          <a:custGeom>
            <a:avLst/>
            <a:gdLst>
              <a:gd name="T0" fmla="*/ 0 w 720"/>
              <a:gd name="T1" fmla="*/ 728663 h 615"/>
              <a:gd name="T2" fmla="*/ 50800 w 720"/>
              <a:gd name="T3" fmla="*/ 482600 h 615"/>
              <a:gd name="T4" fmla="*/ 107950 w 720"/>
              <a:gd name="T5" fmla="*/ 409575 h 615"/>
              <a:gd name="T6" fmla="*/ 247650 w 720"/>
              <a:gd name="T7" fmla="*/ 0 h 615"/>
              <a:gd name="T8" fmla="*/ 319087 w 720"/>
              <a:gd name="T9" fmla="*/ 20638 h 615"/>
              <a:gd name="T10" fmla="*/ 322262 w 720"/>
              <a:gd name="T11" fmla="*/ 39688 h 615"/>
              <a:gd name="T12" fmla="*/ 339725 w 720"/>
              <a:gd name="T13" fmla="*/ 41275 h 615"/>
              <a:gd name="T14" fmla="*/ 427038 w 720"/>
              <a:gd name="T15" fmla="*/ 182563 h 615"/>
              <a:gd name="T16" fmla="*/ 523875 w 720"/>
              <a:gd name="T17" fmla="*/ 177800 h 615"/>
              <a:gd name="T18" fmla="*/ 596900 w 720"/>
              <a:gd name="T19" fmla="*/ 211138 h 615"/>
              <a:gd name="T20" fmla="*/ 631825 w 720"/>
              <a:gd name="T21" fmla="*/ 206375 h 615"/>
              <a:gd name="T22" fmla="*/ 850900 w 720"/>
              <a:gd name="T23" fmla="*/ 211138 h 615"/>
              <a:gd name="T24" fmla="*/ 1100138 w 720"/>
              <a:gd name="T25" fmla="*/ 271463 h 615"/>
              <a:gd name="T26" fmla="*/ 1112838 w 720"/>
              <a:gd name="T27" fmla="*/ 301625 h 615"/>
              <a:gd name="T28" fmla="*/ 1143000 w 720"/>
              <a:gd name="T29" fmla="*/ 346075 h 615"/>
              <a:gd name="T30" fmla="*/ 1058863 w 720"/>
              <a:gd name="T31" fmla="*/ 479425 h 615"/>
              <a:gd name="T32" fmla="*/ 1003300 w 720"/>
              <a:gd name="T33" fmla="*/ 528638 h 615"/>
              <a:gd name="T34" fmla="*/ 995363 w 720"/>
              <a:gd name="T35" fmla="*/ 565150 h 615"/>
              <a:gd name="T36" fmla="*/ 1028700 w 720"/>
              <a:gd name="T37" fmla="*/ 600075 h 615"/>
              <a:gd name="T38" fmla="*/ 993775 w 720"/>
              <a:gd name="T39" fmla="*/ 682625 h 615"/>
              <a:gd name="T40" fmla="*/ 923925 w 720"/>
              <a:gd name="T41" fmla="*/ 976313 h 615"/>
              <a:gd name="T42" fmla="*/ 536575 w 720"/>
              <a:gd name="T43" fmla="*/ 881063 h 615"/>
              <a:gd name="T44" fmla="*/ 0 w 720"/>
              <a:gd name="T45" fmla="*/ 728663 h 615"/>
              <a:gd name="T46" fmla="*/ 0 w 720"/>
              <a:gd name="T47" fmla="*/ 728663 h 6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0"/>
              <a:gd name="T73" fmla="*/ 0 h 615"/>
              <a:gd name="T74" fmla="*/ 720 w 720"/>
              <a:gd name="T75" fmla="*/ 615 h 6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0" h="615">
                <a:moveTo>
                  <a:pt x="0" y="459"/>
                </a:moveTo>
                <a:lnTo>
                  <a:pt x="32" y="304"/>
                </a:lnTo>
                <a:lnTo>
                  <a:pt x="68" y="258"/>
                </a:lnTo>
                <a:lnTo>
                  <a:pt x="156" y="0"/>
                </a:lnTo>
                <a:lnTo>
                  <a:pt x="201" y="13"/>
                </a:lnTo>
                <a:lnTo>
                  <a:pt x="203" y="25"/>
                </a:lnTo>
                <a:lnTo>
                  <a:pt x="214" y="26"/>
                </a:lnTo>
                <a:lnTo>
                  <a:pt x="269" y="115"/>
                </a:lnTo>
                <a:lnTo>
                  <a:pt x="330" y="112"/>
                </a:lnTo>
                <a:lnTo>
                  <a:pt x="376" y="133"/>
                </a:lnTo>
                <a:lnTo>
                  <a:pt x="398" y="130"/>
                </a:lnTo>
                <a:lnTo>
                  <a:pt x="536" y="133"/>
                </a:lnTo>
                <a:lnTo>
                  <a:pt x="693" y="171"/>
                </a:lnTo>
                <a:lnTo>
                  <a:pt x="701" y="190"/>
                </a:lnTo>
                <a:lnTo>
                  <a:pt x="720" y="218"/>
                </a:lnTo>
                <a:lnTo>
                  <a:pt x="667" y="302"/>
                </a:lnTo>
                <a:lnTo>
                  <a:pt x="632" y="333"/>
                </a:lnTo>
                <a:lnTo>
                  <a:pt x="627" y="356"/>
                </a:lnTo>
                <a:lnTo>
                  <a:pt x="648" y="378"/>
                </a:lnTo>
                <a:lnTo>
                  <a:pt x="626" y="430"/>
                </a:lnTo>
                <a:lnTo>
                  <a:pt x="582" y="615"/>
                </a:lnTo>
                <a:lnTo>
                  <a:pt x="338" y="555"/>
                </a:lnTo>
                <a:lnTo>
                  <a:pt x="0" y="459"/>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248">
            <a:extLst>
              <a:ext uri="{FF2B5EF4-FFF2-40B4-BE49-F238E27FC236}">
                <a16:creationId xmlns:a16="http://schemas.microsoft.com/office/drawing/2014/main" id="{07BF2F0B-7FAF-0549-8571-43E7CB1E1E00}"/>
              </a:ext>
            </a:extLst>
          </p:cNvPr>
          <p:cNvSpPr>
            <a:spLocks/>
          </p:cNvSpPr>
          <p:nvPr/>
        </p:nvSpPr>
        <p:spPr bwMode="auto">
          <a:xfrm>
            <a:off x="2518105" y="2536352"/>
            <a:ext cx="1138238" cy="1955800"/>
          </a:xfrm>
          <a:custGeom>
            <a:avLst/>
            <a:gdLst>
              <a:gd name="T0" fmla="*/ 39688 w 717"/>
              <a:gd name="T1" fmla="*/ 396875 h 1232"/>
              <a:gd name="T2" fmla="*/ 7938 w 717"/>
              <a:gd name="T3" fmla="*/ 549275 h 1232"/>
              <a:gd name="T4" fmla="*/ 117475 w 717"/>
              <a:gd name="T5" fmla="*/ 793750 h 1232"/>
              <a:gd name="T6" fmla="*/ 136525 w 717"/>
              <a:gd name="T7" fmla="*/ 779462 h 1232"/>
              <a:gd name="T8" fmla="*/ 169863 w 717"/>
              <a:gd name="T9" fmla="*/ 881063 h 1232"/>
              <a:gd name="T10" fmla="*/ 117475 w 717"/>
              <a:gd name="T11" fmla="*/ 809625 h 1232"/>
              <a:gd name="T12" fmla="*/ 104775 w 717"/>
              <a:gd name="T13" fmla="*/ 922338 h 1232"/>
              <a:gd name="T14" fmla="*/ 165100 w 717"/>
              <a:gd name="T15" fmla="*/ 992187 h 1232"/>
              <a:gd name="T16" fmla="*/ 125413 w 717"/>
              <a:gd name="T17" fmla="*/ 1087437 h 1232"/>
              <a:gd name="T18" fmla="*/ 244475 w 717"/>
              <a:gd name="T19" fmla="*/ 1347787 h 1232"/>
              <a:gd name="T20" fmla="*/ 217488 w 717"/>
              <a:gd name="T21" fmla="*/ 1443037 h 1232"/>
              <a:gd name="T22" fmla="*/ 374650 w 717"/>
              <a:gd name="T23" fmla="*/ 1517650 h 1232"/>
              <a:gd name="T24" fmla="*/ 431800 w 717"/>
              <a:gd name="T25" fmla="*/ 1595437 h 1232"/>
              <a:gd name="T26" fmla="*/ 496888 w 717"/>
              <a:gd name="T27" fmla="*/ 1620837 h 1232"/>
              <a:gd name="T28" fmla="*/ 498475 w 717"/>
              <a:gd name="T29" fmla="*/ 1666875 h 1232"/>
              <a:gd name="T30" fmla="*/ 541338 w 717"/>
              <a:gd name="T31" fmla="*/ 1677988 h 1232"/>
              <a:gd name="T32" fmla="*/ 633413 w 717"/>
              <a:gd name="T33" fmla="*/ 1827213 h 1232"/>
              <a:gd name="T34" fmla="*/ 633413 w 717"/>
              <a:gd name="T35" fmla="*/ 1933575 h 1232"/>
              <a:gd name="T36" fmla="*/ 1038225 w 717"/>
              <a:gd name="T37" fmla="*/ 1955800 h 1232"/>
              <a:gd name="T38" fmla="*/ 1012825 w 717"/>
              <a:gd name="T39" fmla="*/ 1912938 h 1232"/>
              <a:gd name="T40" fmla="*/ 1025525 w 717"/>
              <a:gd name="T41" fmla="*/ 1851025 h 1232"/>
              <a:gd name="T42" fmla="*/ 1090613 w 717"/>
              <a:gd name="T43" fmla="*/ 1741488 h 1232"/>
              <a:gd name="T44" fmla="*/ 1138238 w 717"/>
              <a:gd name="T45" fmla="*/ 1714500 h 1232"/>
              <a:gd name="T46" fmla="*/ 1111250 w 717"/>
              <a:gd name="T47" fmla="*/ 1674813 h 1232"/>
              <a:gd name="T48" fmla="*/ 1090613 w 717"/>
              <a:gd name="T49" fmla="*/ 1570037 h 1232"/>
              <a:gd name="T50" fmla="*/ 511175 w 717"/>
              <a:gd name="T51" fmla="*/ 673100 h 1232"/>
              <a:gd name="T52" fmla="*/ 646113 w 717"/>
              <a:gd name="T53" fmla="*/ 152400 h 1232"/>
              <a:gd name="T54" fmla="*/ 109538 w 717"/>
              <a:gd name="T55" fmla="*/ 0 h 1232"/>
              <a:gd name="T56" fmla="*/ 95250 w 717"/>
              <a:gd name="T57" fmla="*/ 31750 h 1232"/>
              <a:gd name="T58" fmla="*/ 0 w 717"/>
              <a:gd name="T59" fmla="*/ 260350 h 1232"/>
              <a:gd name="T60" fmla="*/ 39688 w 717"/>
              <a:gd name="T61" fmla="*/ 396875 h 1232"/>
              <a:gd name="T62" fmla="*/ 39688 w 717"/>
              <a:gd name="T63" fmla="*/ 396875 h 12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7"/>
              <a:gd name="T97" fmla="*/ 0 h 1232"/>
              <a:gd name="T98" fmla="*/ 717 w 717"/>
              <a:gd name="T99" fmla="*/ 1232 h 12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7" h="1232">
                <a:moveTo>
                  <a:pt x="25" y="250"/>
                </a:moveTo>
                <a:lnTo>
                  <a:pt x="5" y="346"/>
                </a:lnTo>
                <a:lnTo>
                  <a:pt x="74" y="500"/>
                </a:lnTo>
                <a:lnTo>
                  <a:pt x="86" y="491"/>
                </a:lnTo>
                <a:lnTo>
                  <a:pt x="107" y="555"/>
                </a:lnTo>
                <a:lnTo>
                  <a:pt x="74" y="510"/>
                </a:lnTo>
                <a:lnTo>
                  <a:pt x="66" y="581"/>
                </a:lnTo>
                <a:lnTo>
                  <a:pt x="104" y="625"/>
                </a:lnTo>
                <a:lnTo>
                  <a:pt x="79" y="685"/>
                </a:lnTo>
                <a:lnTo>
                  <a:pt x="154" y="849"/>
                </a:lnTo>
                <a:lnTo>
                  <a:pt x="137" y="909"/>
                </a:lnTo>
                <a:lnTo>
                  <a:pt x="236" y="956"/>
                </a:lnTo>
                <a:lnTo>
                  <a:pt x="272" y="1005"/>
                </a:lnTo>
                <a:lnTo>
                  <a:pt x="313" y="1021"/>
                </a:lnTo>
                <a:lnTo>
                  <a:pt x="314" y="1050"/>
                </a:lnTo>
                <a:lnTo>
                  <a:pt x="341" y="1057"/>
                </a:lnTo>
                <a:lnTo>
                  <a:pt x="399" y="1151"/>
                </a:lnTo>
                <a:lnTo>
                  <a:pt x="399" y="1218"/>
                </a:lnTo>
                <a:lnTo>
                  <a:pt x="654" y="1232"/>
                </a:lnTo>
                <a:lnTo>
                  <a:pt x="638" y="1205"/>
                </a:lnTo>
                <a:lnTo>
                  <a:pt x="646" y="1166"/>
                </a:lnTo>
                <a:lnTo>
                  <a:pt x="687" y="1097"/>
                </a:lnTo>
                <a:lnTo>
                  <a:pt x="717" y="1080"/>
                </a:lnTo>
                <a:lnTo>
                  <a:pt x="700" y="1055"/>
                </a:lnTo>
                <a:lnTo>
                  <a:pt x="687" y="989"/>
                </a:lnTo>
                <a:lnTo>
                  <a:pt x="322" y="424"/>
                </a:lnTo>
                <a:lnTo>
                  <a:pt x="407" y="96"/>
                </a:lnTo>
                <a:lnTo>
                  <a:pt x="69" y="0"/>
                </a:lnTo>
                <a:lnTo>
                  <a:pt x="60" y="20"/>
                </a:lnTo>
                <a:lnTo>
                  <a:pt x="0" y="164"/>
                </a:lnTo>
                <a:lnTo>
                  <a:pt x="25" y="25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249">
            <a:extLst>
              <a:ext uri="{FF2B5EF4-FFF2-40B4-BE49-F238E27FC236}">
                <a16:creationId xmlns:a16="http://schemas.microsoft.com/office/drawing/2014/main" id="{5D6871ED-BA5D-EE48-B8FD-753CA7021205}"/>
              </a:ext>
            </a:extLst>
          </p:cNvPr>
          <p:cNvSpPr>
            <a:spLocks/>
          </p:cNvSpPr>
          <p:nvPr/>
        </p:nvSpPr>
        <p:spPr bwMode="auto">
          <a:xfrm>
            <a:off x="3029280" y="2688752"/>
            <a:ext cx="911225" cy="1417637"/>
          </a:xfrm>
          <a:custGeom>
            <a:avLst/>
            <a:gdLst>
              <a:gd name="T0" fmla="*/ 0 w 574"/>
              <a:gd name="T1" fmla="*/ 520700 h 893"/>
              <a:gd name="T2" fmla="*/ 579437 w 574"/>
              <a:gd name="T3" fmla="*/ 1417637 h 893"/>
              <a:gd name="T4" fmla="*/ 601662 w 574"/>
              <a:gd name="T5" fmla="*/ 1227137 h 893"/>
              <a:gd name="T6" fmla="*/ 635000 w 574"/>
              <a:gd name="T7" fmla="*/ 1216025 h 893"/>
              <a:gd name="T8" fmla="*/ 688975 w 574"/>
              <a:gd name="T9" fmla="*/ 1249362 h 893"/>
              <a:gd name="T10" fmla="*/ 736600 w 574"/>
              <a:gd name="T11" fmla="*/ 1079500 h 893"/>
              <a:gd name="T12" fmla="*/ 911225 w 574"/>
              <a:gd name="T13" fmla="*/ 180975 h 893"/>
              <a:gd name="T14" fmla="*/ 522287 w 574"/>
              <a:gd name="T15" fmla="*/ 95250 h 893"/>
              <a:gd name="T16" fmla="*/ 134937 w 574"/>
              <a:gd name="T17" fmla="*/ 0 h 893"/>
              <a:gd name="T18" fmla="*/ 0 w 574"/>
              <a:gd name="T19" fmla="*/ 520700 h 893"/>
              <a:gd name="T20" fmla="*/ 0 w 574"/>
              <a:gd name="T21" fmla="*/ 520700 h 8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4"/>
              <a:gd name="T34" fmla="*/ 0 h 893"/>
              <a:gd name="T35" fmla="*/ 574 w 574"/>
              <a:gd name="T36" fmla="*/ 893 h 8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4" h="893">
                <a:moveTo>
                  <a:pt x="0" y="328"/>
                </a:moveTo>
                <a:lnTo>
                  <a:pt x="365" y="893"/>
                </a:lnTo>
                <a:lnTo>
                  <a:pt x="379" y="773"/>
                </a:lnTo>
                <a:lnTo>
                  <a:pt x="400" y="766"/>
                </a:lnTo>
                <a:lnTo>
                  <a:pt x="434" y="787"/>
                </a:lnTo>
                <a:lnTo>
                  <a:pt x="464" y="680"/>
                </a:lnTo>
                <a:lnTo>
                  <a:pt x="574" y="114"/>
                </a:lnTo>
                <a:lnTo>
                  <a:pt x="329" y="60"/>
                </a:lnTo>
                <a:lnTo>
                  <a:pt x="85" y="0"/>
                </a:lnTo>
                <a:lnTo>
                  <a:pt x="0" y="32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250">
            <a:extLst>
              <a:ext uri="{FF2B5EF4-FFF2-40B4-BE49-F238E27FC236}">
                <a16:creationId xmlns:a16="http://schemas.microsoft.com/office/drawing/2014/main" id="{B379BB44-6973-1447-9FCC-9DDDDF97DC51}"/>
              </a:ext>
            </a:extLst>
          </p:cNvPr>
          <p:cNvSpPr>
            <a:spLocks/>
          </p:cNvSpPr>
          <p:nvPr/>
        </p:nvSpPr>
        <p:spPr bwMode="auto">
          <a:xfrm>
            <a:off x="3551568" y="1553689"/>
            <a:ext cx="858837" cy="1387475"/>
          </a:xfrm>
          <a:custGeom>
            <a:avLst/>
            <a:gdLst>
              <a:gd name="T0" fmla="*/ 0 w 541"/>
              <a:gd name="T1" fmla="*/ 1230313 h 874"/>
              <a:gd name="T2" fmla="*/ 69850 w 541"/>
              <a:gd name="T3" fmla="*/ 936625 h 874"/>
              <a:gd name="T4" fmla="*/ 104775 w 541"/>
              <a:gd name="T5" fmla="*/ 854075 h 874"/>
              <a:gd name="T6" fmla="*/ 71437 w 541"/>
              <a:gd name="T7" fmla="*/ 819150 h 874"/>
              <a:gd name="T8" fmla="*/ 79375 w 541"/>
              <a:gd name="T9" fmla="*/ 782637 h 874"/>
              <a:gd name="T10" fmla="*/ 134937 w 541"/>
              <a:gd name="T11" fmla="*/ 733425 h 874"/>
              <a:gd name="T12" fmla="*/ 219075 w 541"/>
              <a:gd name="T13" fmla="*/ 600075 h 874"/>
              <a:gd name="T14" fmla="*/ 188912 w 541"/>
              <a:gd name="T15" fmla="*/ 555625 h 874"/>
              <a:gd name="T16" fmla="*/ 176212 w 541"/>
              <a:gd name="T17" fmla="*/ 525463 h 874"/>
              <a:gd name="T18" fmla="*/ 182562 w 541"/>
              <a:gd name="T19" fmla="*/ 450850 h 874"/>
              <a:gd name="T20" fmla="*/ 287337 w 541"/>
              <a:gd name="T21" fmla="*/ 0 h 874"/>
              <a:gd name="T22" fmla="*/ 398462 w 541"/>
              <a:gd name="T23" fmla="*/ 22225 h 874"/>
              <a:gd name="T24" fmla="*/ 361950 w 541"/>
              <a:gd name="T25" fmla="*/ 200025 h 874"/>
              <a:gd name="T26" fmla="*/ 385762 w 541"/>
              <a:gd name="T27" fmla="*/ 261938 h 874"/>
              <a:gd name="T28" fmla="*/ 388937 w 541"/>
              <a:gd name="T29" fmla="*/ 300038 h 874"/>
              <a:gd name="T30" fmla="*/ 376237 w 541"/>
              <a:gd name="T31" fmla="*/ 307975 h 874"/>
              <a:gd name="T32" fmla="*/ 419100 w 541"/>
              <a:gd name="T33" fmla="*/ 349250 h 874"/>
              <a:gd name="T34" fmla="*/ 463550 w 541"/>
              <a:gd name="T35" fmla="*/ 463550 h 874"/>
              <a:gd name="T36" fmla="*/ 479425 w 541"/>
              <a:gd name="T37" fmla="*/ 563563 h 874"/>
              <a:gd name="T38" fmla="*/ 485775 w 541"/>
              <a:gd name="T39" fmla="*/ 617538 h 874"/>
              <a:gd name="T40" fmla="*/ 454025 w 541"/>
              <a:gd name="T41" fmla="*/ 668338 h 874"/>
              <a:gd name="T42" fmla="*/ 476250 w 541"/>
              <a:gd name="T43" fmla="*/ 692150 h 874"/>
              <a:gd name="T44" fmla="*/ 536575 w 541"/>
              <a:gd name="T45" fmla="*/ 658813 h 874"/>
              <a:gd name="T46" fmla="*/ 576262 w 541"/>
              <a:gd name="T47" fmla="*/ 836613 h 874"/>
              <a:gd name="T48" fmla="*/ 603250 w 541"/>
              <a:gd name="T49" fmla="*/ 844550 h 874"/>
              <a:gd name="T50" fmla="*/ 608012 w 541"/>
              <a:gd name="T51" fmla="*/ 895350 h 874"/>
              <a:gd name="T52" fmla="*/ 685799 w 541"/>
              <a:gd name="T53" fmla="*/ 915988 h 874"/>
              <a:gd name="T54" fmla="*/ 806449 w 541"/>
              <a:gd name="T55" fmla="*/ 919163 h 874"/>
              <a:gd name="T56" fmla="*/ 858837 w 541"/>
              <a:gd name="T57" fmla="*/ 941388 h 874"/>
              <a:gd name="T58" fmla="*/ 782637 w 541"/>
              <a:gd name="T59" fmla="*/ 1387475 h 874"/>
              <a:gd name="T60" fmla="*/ 388937 w 541"/>
              <a:gd name="T61" fmla="*/ 1316038 h 874"/>
              <a:gd name="T62" fmla="*/ 0 w 541"/>
              <a:gd name="T63" fmla="*/ 1230313 h 874"/>
              <a:gd name="T64" fmla="*/ 0 w 541"/>
              <a:gd name="T65" fmla="*/ 1230313 h 8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1"/>
              <a:gd name="T100" fmla="*/ 0 h 874"/>
              <a:gd name="T101" fmla="*/ 541 w 541"/>
              <a:gd name="T102" fmla="*/ 874 h 8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1" h="874">
                <a:moveTo>
                  <a:pt x="0" y="775"/>
                </a:moveTo>
                <a:lnTo>
                  <a:pt x="44" y="590"/>
                </a:lnTo>
                <a:lnTo>
                  <a:pt x="66" y="538"/>
                </a:lnTo>
                <a:lnTo>
                  <a:pt x="45" y="516"/>
                </a:lnTo>
                <a:lnTo>
                  <a:pt x="50" y="493"/>
                </a:lnTo>
                <a:lnTo>
                  <a:pt x="85" y="462"/>
                </a:lnTo>
                <a:lnTo>
                  <a:pt x="138" y="378"/>
                </a:lnTo>
                <a:lnTo>
                  <a:pt x="119" y="350"/>
                </a:lnTo>
                <a:lnTo>
                  <a:pt x="111" y="331"/>
                </a:lnTo>
                <a:lnTo>
                  <a:pt x="115" y="284"/>
                </a:lnTo>
                <a:lnTo>
                  <a:pt x="181" y="0"/>
                </a:lnTo>
                <a:lnTo>
                  <a:pt x="251" y="14"/>
                </a:lnTo>
                <a:lnTo>
                  <a:pt x="228" y="126"/>
                </a:lnTo>
                <a:lnTo>
                  <a:pt x="243" y="165"/>
                </a:lnTo>
                <a:lnTo>
                  <a:pt x="245" y="189"/>
                </a:lnTo>
                <a:lnTo>
                  <a:pt x="237" y="194"/>
                </a:lnTo>
                <a:lnTo>
                  <a:pt x="264" y="220"/>
                </a:lnTo>
                <a:lnTo>
                  <a:pt x="292" y="292"/>
                </a:lnTo>
                <a:lnTo>
                  <a:pt x="302" y="355"/>
                </a:lnTo>
                <a:lnTo>
                  <a:pt x="306" y="389"/>
                </a:lnTo>
                <a:lnTo>
                  <a:pt x="286" y="421"/>
                </a:lnTo>
                <a:lnTo>
                  <a:pt x="300" y="436"/>
                </a:lnTo>
                <a:lnTo>
                  <a:pt x="338" y="415"/>
                </a:lnTo>
                <a:lnTo>
                  <a:pt x="363" y="527"/>
                </a:lnTo>
                <a:lnTo>
                  <a:pt x="380" y="532"/>
                </a:lnTo>
                <a:lnTo>
                  <a:pt x="383" y="564"/>
                </a:lnTo>
                <a:lnTo>
                  <a:pt x="432" y="577"/>
                </a:lnTo>
                <a:lnTo>
                  <a:pt x="508" y="579"/>
                </a:lnTo>
                <a:lnTo>
                  <a:pt x="541" y="593"/>
                </a:lnTo>
                <a:lnTo>
                  <a:pt x="493" y="874"/>
                </a:lnTo>
                <a:lnTo>
                  <a:pt x="245" y="829"/>
                </a:lnTo>
                <a:lnTo>
                  <a:pt x="0" y="775"/>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251">
            <a:extLst>
              <a:ext uri="{FF2B5EF4-FFF2-40B4-BE49-F238E27FC236}">
                <a16:creationId xmlns:a16="http://schemas.microsoft.com/office/drawing/2014/main" id="{DC4AA23E-14B3-0D46-9211-664C4AC1D7A9}"/>
              </a:ext>
            </a:extLst>
          </p:cNvPr>
          <p:cNvSpPr>
            <a:spLocks/>
          </p:cNvSpPr>
          <p:nvPr/>
        </p:nvSpPr>
        <p:spPr bwMode="auto">
          <a:xfrm>
            <a:off x="3913518" y="1575914"/>
            <a:ext cx="1466850" cy="939800"/>
          </a:xfrm>
          <a:custGeom>
            <a:avLst/>
            <a:gdLst>
              <a:gd name="T0" fmla="*/ 23812 w 924"/>
              <a:gd name="T1" fmla="*/ 239712 h 592"/>
              <a:gd name="T2" fmla="*/ 26988 w 924"/>
              <a:gd name="T3" fmla="*/ 277812 h 592"/>
              <a:gd name="T4" fmla="*/ 14288 w 924"/>
              <a:gd name="T5" fmla="*/ 285750 h 592"/>
              <a:gd name="T6" fmla="*/ 57150 w 924"/>
              <a:gd name="T7" fmla="*/ 327025 h 592"/>
              <a:gd name="T8" fmla="*/ 101600 w 924"/>
              <a:gd name="T9" fmla="*/ 441325 h 592"/>
              <a:gd name="T10" fmla="*/ 117475 w 924"/>
              <a:gd name="T11" fmla="*/ 541337 h 592"/>
              <a:gd name="T12" fmla="*/ 123825 w 924"/>
              <a:gd name="T13" fmla="*/ 595312 h 592"/>
              <a:gd name="T14" fmla="*/ 92075 w 924"/>
              <a:gd name="T15" fmla="*/ 646112 h 592"/>
              <a:gd name="T16" fmla="*/ 114300 w 924"/>
              <a:gd name="T17" fmla="*/ 669925 h 592"/>
              <a:gd name="T18" fmla="*/ 174625 w 924"/>
              <a:gd name="T19" fmla="*/ 636587 h 592"/>
              <a:gd name="T20" fmla="*/ 214313 w 924"/>
              <a:gd name="T21" fmla="*/ 814388 h 592"/>
              <a:gd name="T22" fmla="*/ 241300 w 924"/>
              <a:gd name="T23" fmla="*/ 822325 h 592"/>
              <a:gd name="T24" fmla="*/ 246063 w 924"/>
              <a:gd name="T25" fmla="*/ 873125 h 592"/>
              <a:gd name="T26" fmla="*/ 266700 w 924"/>
              <a:gd name="T27" fmla="*/ 898525 h 592"/>
              <a:gd name="T28" fmla="*/ 323850 w 924"/>
              <a:gd name="T29" fmla="*/ 893763 h 592"/>
              <a:gd name="T30" fmla="*/ 444500 w 924"/>
              <a:gd name="T31" fmla="*/ 896938 h 592"/>
              <a:gd name="T32" fmla="*/ 496888 w 924"/>
              <a:gd name="T33" fmla="*/ 919163 h 592"/>
              <a:gd name="T34" fmla="*/ 511175 w 924"/>
              <a:gd name="T35" fmla="*/ 827088 h 592"/>
              <a:gd name="T36" fmla="*/ 909638 w 924"/>
              <a:gd name="T37" fmla="*/ 889000 h 592"/>
              <a:gd name="T38" fmla="*/ 1400175 w 924"/>
              <a:gd name="T39" fmla="*/ 939800 h 592"/>
              <a:gd name="T40" fmla="*/ 1417638 w 924"/>
              <a:gd name="T41" fmla="*/ 769937 h 592"/>
              <a:gd name="T42" fmla="*/ 1466850 w 924"/>
              <a:gd name="T43" fmla="*/ 222250 h 592"/>
              <a:gd name="T44" fmla="*/ 815975 w 924"/>
              <a:gd name="T45" fmla="*/ 144462 h 592"/>
              <a:gd name="T46" fmla="*/ 493713 w 924"/>
              <a:gd name="T47" fmla="*/ 90487 h 592"/>
              <a:gd name="T48" fmla="*/ 36513 w 924"/>
              <a:gd name="T49" fmla="*/ 0 h 592"/>
              <a:gd name="T50" fmla="*/ 0 w 924"/>
              <a:gd name="T51" fmla="*/ 177800 h 592"/>
              <a:gd name="T52" fmla="*/ 23812 w 924"/>
              <a:gd name="T53" fmla="*/ 239712 h 592"/>
              <a:gd name="T54" fmla="*/ 23812 w 924"/>
              <a:gd name="T55" fmla="*/ 239712 h 5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4"/>
              <a:gd name="T85" fmla="*/ 0 h 592"/>
              <a:gd name="T86" fmla="*/ 924 w 924"/>
              <a:gd name="T87" fmla="*/ 592 h 59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4" h="592">
                <a:moveTo>
                  <a:pt x="15" y="151"/>
                </a:moveTo>
                <a:lnTo>
                  <a:pt x="17" y="175"/>
                </a:lnTo>
                <a:lnTo>
                  <a:pt x="9" y="180"/>
                </a:lnTo>
                <a:lnTo>
                  <a:pt x="36" y="206"/>
                </a:lnTo>
                <a:lnTo>
                  <a:pt x="64" y="278"/>
                </a:lnTo>
                <a:lnTo>
                  <a:pt x="74" y="341"/>
                </a:lnTo>
                <a:lnTo>
                  <a:pt x="78" y="375"/>
                </a:lnTo>
                <a:lnTo>
                  <a:pt x="58" y="407"/>
                </a:lnTo>
                <a:lnTo>
                  <a:pt x="72" y="422"/>
                </a:lnTo>
                <a:lnTo>
                  <a:pt x="110" y="401"/>
                </a:lnTo>
                <a:lnTo>
                  <a:pt x="135" y="513"/>
                </a:lnTo>
                <a:lnTo>
                  <a:pt x="152" y="518"/>
                </a:lnTo>
                <a:lnTo>
                  <a:pt x="155" y="550"/>
                </a:lnTo>
                <a:lnTo>
                  <a:pt x="168" y="566"/>
                </a:lnTo>
                <a:lnTo>
                  <a:pt x="204" y="563"/>
                </a:lnTo>
                <a:lnTo>
                  <a:pt x="280" y="565"/>
                </a:lnTo>
                <a:lnTo>
                  <a:pt x="313" y="579"/>
                </a:lnTo>
                <a:lnTo>
                  <a:pt x="322" y="521"/>
                </a:lnTo>
                <a:lnTo>
                  <a:pt x="573" y="560"/>
                </a:lnTo>
                <a:lnTo>
                  <a:pt x="882" y="592"/>
                </a:lnTo>
                <a:lnTo>
                  <a:pt x="893" y="485"/>
                </a:lnTo>
                <a:lnTo>
                  <a:pt x="924" y="140"/>
                </a:lnTo>
                <a:lnTo>
                  <a:pt x="514" y="91"/>
                </a:lnTo>
                <a:lnTo>
                  <a:pt x="311" y="57"/>
                </a:lnTo>
                <a:lnTo>
                  <a:pt x="23" y="0"/>
                </a:lnTo>
                <a:lnTo>
                  <a:pt x="0" y="112"/>
                </a:lnTo>
                <a:lnTo>
                  <a:pt x="15" y="151"/>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252">
            <a:extLst>
              <a:ext uri="{FF2B5EF4-FFF2-40B4-BE49-F238E27FC236}">
                <a16:creationId xmlns:a16="http://schemas.microsoft.com/office/drawing/2014/main" id="{4314DAB3-F8DE-0347-B0CA-B1E3824C7FD1}"/>
              </a:ext>
            </a:extLst>
          </p:cNvPr>
          <p:cNvSpPr>
            <a:spLocks/>
          </p:cNvSpPr>
          <p:nvPr/>
        </p:nvSpPr>
        <p:spPr bwMode="auto">
          <a:xfrm>
            <a:off x="3494418" y="3768252"/>
            <a:ext cx="977900" cy="1138237"/>
          </a:xfrm>
          <a:custGeom>
            <a:avLst/>
            <a:gdLst>
              <a:gd name="T0" fmla="*/ 61912 w 616"/>
              <a:gd name="T1" fmla="*/ 723900 h 717"/>
              <a:gd name="T2" fmla="*/ 36512 w 616"/>
              <a:gd name="T3" fmla="*/ 681037 h 717"/>
              <a:gd name="T4" fmla="*/ 49212 w 616"/>
              <a:gd name="T5" fmla="*/ 619125 h 717"/>
              <a:gd name="T6" fmla="*/ 114300 w 616"/>
              <a:gd name="T7" fmla="*/ 509587 h 717"/>
              <a:gd name="T8" fmla="*/ 161925 w 616"/>
              <a:gd name="T9" fmla="*/ 482600 h 717"/>
              <a:gd name="T10" fmla="*/ 134937 w 616"/>
              <a:gd name="T11" fmla="*/ 442912 h 717"/>
              <a:gd name="T12" fmla="*/ 114300 w 616"/>
              <a:gd name="T13" fmla="*/ 338137 h 717"/>
              <a:gd name="T14" fmla="*/ 136525 w 616"/>
              <a:gd name="T15" fmla="*/ 147637 h 717"/>
              <a:gd name="T16" fmla="*/ 169862 w 616"/>
              <a:gd name="T17" fmla="*/ 136525 h 717"/>
              <a:gd name="T18" fmla="*/ 223838 w 616"/>
              <a:gd name="T19" fmla="*/ 169862 h 717"/>
              <a:gd name="T20" fmla="*/ 271462 w 616"/>
              <a:gd name="T21" fmla="*/ 0 h 717"/>
              <a:gd name="T22" fmla="*/ 977900 w 616"/>
              <a:gd name="T23" fmla="*/ 120650 h 717"/>
              <a:gd name="T24" fmla="*/ 830263 w 616"/>
              <a:gd name="T25" fmla="*/ 1138237 h 717"/>
              <a:gd name="T26" fmla="*/ 612775 w 616"/>
              <a:gd name="T27" fmla="*/ 1108075 h 717"/>
              <a:gd name="T28" fmla="*/ 477838 w 616"/>
              <a:gd name="T29" fmla="*/ 1069975 h 717"/>
              <a:gd name="T30" fmla="*/ 201612 w 616"/>
              <a:gd name="T31" fmla="*/ 955675 h 717"/>
              <a:gd name="T32" fmla="*/ 0 w 616"/>
              <a:gd name="T33" fmla="*/ 781050 h 717"/>
              <a:gd name="T34" fmla="*/ 61912 w 616"/>
              <a:gd name="T35" fmla="*/ 723900 h 717"/>
              <a:gd name="T36" fmla="*/ 61912 w 616"/>
              <a:gd name="T37" fmla="*/ 723900 h 7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6"/>
              <a:gd name="T58" fmla="*/ 0 h 717"/>
              <a:gd name="T59" fmla="*/ 616 w 616"/>
              <a:gd name="T60" fmla="*/ 717 h 7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6" h="717">
                <a:moveTo>
                  <a:pt x="39" y="456"/>
                </a:moveTo>
                <a:lnTo>
                  <a:pt x="23" y="429"/>
                </a:lnTo>
                <a:lnTo>
                  <a:pt x="31" y="390"/>
                </a:lnTo>
                <a:lnTo>
                  <a:pt x="72" y="321"/>
                </a:lnTo>
                <a:lnTo>
                  <a:pt x="102" y="304"/>
                </a:lnTo>
                <a:lnTo>
                  <a:pt x="85" y="279"/>
                </a:lnTo>
                <a:lnTo>
                  <a:pt x="72" y="213"/>
                </a:lnTo>
                <a:lnTo>
                  <a:pt x="86" y="93"/>
                </a:lnTo>
                <a:lnTo>
                  <a:pt x="107" y="86"/>
                </a:lnTo>
                <a:lnTo>
                  <a:pt x="141" y="107"/>
                </a:lnTo>
                <a:lnTo>
                  <a:pt x="171" y="0"/>
                </a:lnTo>
                <a:lnTo>
                  <a:pt x="616" y="76"/>
                </a:lnTo>
                <a:lnTo>
                  <a:pt x="523" y="717"/>
                </a:lnTo>
                <a:lnTo>
                  <a:pt x="386" y="698"/>
                </a:lnTo>
                <a:lnTo>
                  <a:pt x="301" y="674"/>
                </a:lnTo>
                <a:lnTo>
                  <a:pt x="127" y="602"/>
                </a:lnTo>
                <a:lnTo>
                  <a:pt x="0" y="492"/>
                </a:lnTo>
                <a:lnTo>
                  <a:pt x="39" y="456"/>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253">
            <a:extLst>
              <a:ext uri="{FF2B5EF4-FFF2-40B4-BE49-F238E27FC236}">
                <a16:creationId xmlns:a16="http://schemas.microsoft.com/office/drawing/2014/main" id="{B62B83DB-3A14-3848-BE56-D50896540F58}"/>
              </a:ext>
            </a:extLst>
          </p:cNvPr>
          <p:cNvSpPr>
            <a:spLocks/>
          </p:cNvSpPr>
          <p:nvPr/>
        </p:nvSpPr>
        <p:spPr bwMode="auto">
          <a:xfrm>
            <a:off x="4305630" y="2403002"/>
            <a:ext cx="1008063" cy="836612"/>
          </a:xfrm>
          <a:custGeom>
            <a:avLst/>
            <a:gdLst>
              <a:gd name="T0" fmla="*/ 0 w 635"/>
              <a:gd name="T1" fmla="*/ 719137 h 527"/>
              <a:gd name="T2" fmla="*/ 119063 w 635"/>
              <a:gd name="T3" fmla="*/ 0 h 527"/>
              <a:gd name="T4" fmla="*/ 517525 w 635"/>
              <a:gd name="T5" fmla="*/ 61912 h 527"/>
              <a:gd name="T6" fmla="*/ 1008063 w 635"/>
              <a:gd name="T7" fmla="*/ 112712 h 527"/>
              <a:gd name="T8" fmla="*/ 974725 w 635"/>
              <a:gd name="T9" fmla="*/ 476250 h 527"/>
              <a:gd name="T10" fmla="*/ 942975 w 635"/>
              <a:gd name="T11" fmla="*/ 836612 h 527"/>
              <a:gd name="T12" fmla="*/ 271463 w 635"/>
              <a:gd name="T13" fmla="*/ 761999 h 527"/>
              <a:gd name="T14" fmla="*/ 0 w 635"/>
              <a:gd name="T15" fmla="*/ 719137 h 527"/>
              <a:gd name="T16" fmla="*/ 0 w 635"/>
              <a:gd name="T17" fmla="*/ 719137 h 5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5"/>
              <a:gd name="T28" fmla="*/ 0 h 527"/>
              <a:gd name="T29" fmla="*/ 635 w 635"/>
              <a:gd name="T30" fmla="*/ 527 h 5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5" h="527">
                <a:moveTo>
                  <a:pt x="0" y="453"/>
                </a:moveTo>
                <a:lnTo>
                  <a:pt x="75" y="0"/>
                </a:lnTo>
                <a:lnTo>
                  <a:pt x="326" y="39"/>
                </a:lnTo>
                <a:lnTo>
                  <a:pt x="635" y="71"/>
                </a:lnTo>
                <a:lnTo>
                  <a:pt x="614" y="300"/>
                </a:lnTo>
                <a:lnTo>
                  <a:pt x="594" y="527"/>
                </a:lnTo>
                <a:lnTo>
                  <a:pt x="171" y="480"/>
                </a:lnTo>
                <a:lnTo>
                  <a:pt x="0" y="453"/>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254">
            <a:extLst>
              <a:ext uri="{FF2B5EF4-FFF2-40B4-BE49-F238E27FC236}">
                <a16:creationId xmlns:a16="http://schemas.microsoft.com/office/drawing/2014/main" id="{189D8C1A-3754-8C49-B42B-C4CFC12F7704}"/>
              </a:ext>
            </a:extLst>
          </p:cNvPr>
          <p:cNvSpPr>
            <a:spLocks/>
          </p:cNvSpPr>
          <p:nvPr/>
        </p:nvSpPr>
        <p:spPr bwMode="auto">
          <a:xfrm>
            <a:off x="4472318" y="3165002"/>
            <a:ext cx="1044575" cy="830262"/>
          </a:xfrm>
          <a:custGeom>
            <a:avLst/>
            <a:gdLst>
              <a:gd name="T0" fmla="*/ 104775 w 658"/>
              <a:gd name="T1" fmla="*/ 0 h 523"/>
              <a:gd name="T2" fmla="*/ 776287 w 658"/>
              <a:gd name="T3" fmla="*/ 74612 h 523"/>
              <a:gd name="T4" fmla="*/ 1044575 w 658"/>
              <a:gd name="T5" fmla="*/ 101600 h 523"/>
              <a:gd name="T6" fmla="*/ 1033463 w 658"/>
              <a:gd name="T7" fmla="*/ 279400 h 523"/>
              <a:gd name="T8" fmla="*/ 998538 w 658"/>
              <a:gd name="T9" fmla="*/ 830262 h 523"/>
              <a:gd name="T10" fmla="*/ 860425 w 658"/>
              <a:gd name="T11" fmla="*/ 819150 h 523"/>
              <a:gd name="T12" fmla="*/ 431800 w 658"/>
              <a:gd name="T13" fmla="*/ 781049 h 523"/>
              <a:gd name="T14" fmla="*/ 0 w 658"/>
              <a:gd name="T15" fmla="*/ 723899 h 523"/>
              <a:gd name="T16" fmla="*/ 104775 w 658"/>
              <a:gd name="T17" fmla="*/ 0 h 523"/>
              <a:gd name="T18" fmla="*/ 104775 w 658"/>
              <a:gd name="T19" fmla="*/ 0 h 5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8"/>
              <a:gd name="T31" fmla="*/ 0 h 523"/>
              <a:gd name="T32" fmla="*/ 658 w 658"/>
              <a:gd name="T33" fmla="*/ 523 h 5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8" h="523">
                <a:moveTo>
                  <a:pt x="66" y="0"/>
                </a:moveTo>
                <a:lnTo>
                  <a:pt x="489" y="47"/>
                </a:lnTo>
                <a:lnTo>
                  <a:pt x="658" y="64"/>
                </a:lnTo>
                <a:lnTo>
                  <a:pt x="651" y="176"/>
                </a:lnTo>
                <a:lnTo>
                  <a:pt x="629" y="523"/>
                </a:lnTo>
                <a:lnTo>
                  <a:pt x="542" y="516"/>
                </a:lnTo>
                <a:lnTo>
                  <a:pt x="272" y="492"/>
                </a:lnTo>
                <a:lnTo>
                  <a:pt x="0" y="456"/>
                </a:lnTo>
                <a:lnTo>
                  <a:pt x="66"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255">
            <a:extLst>
              <a:ext uri="{FF2B5EF4-FFF2-40B4-BE49-F238E27FC236}">
                <a16:creationId xmlns:a16="http://schemas.microsoft.com/office/drawing/2014/main" id="{847A801B-A2D5-174E-8A54-942EF186F279}"/>
              </a:ext>
            </a:extLst>
          </p:cNvPr>
          <p:cNvSpPr>
            <a:spLocks/>
          </p:cNvSpPr>
          <p:nvPr/>
        </p:nvSpPr>
        <p:spPr bwMode="auto">
          <a:xfrm>
            <a:off x="4324680" y="3888902"/>
            <a:ext cx="1008063" cy="1036637"/>
          </a:xfrm>
          <a:custGeom>
            <a:avLst/>
            <a:gdLst>
              <a:gd name="T0" fmla="*/ 127000 w 635"/>
              <a:gd name="T1" fmla="*/ 1036637 h 653"/>
              <a:gd name="T2" fmla="*/ 139700 w 635"/>
              <a:gd name="T3" fmla="*/ 958850 h 653"/>
              <a:gd name="T4" fmla="*/ 392113 w 635"/>
              <a:gd name="T5" fmla="*/ 992187 h 653"/>
              <a:gd name="T6" fmla="*/ 379413 w 635"/>
              <a:gd name="T7" fmla="*/ 954087 h 653"/>
              <a:gd name="T8" fmla="*/ 925513 w 635"/>
              <a:gd name="T9" fmla="*/ 1004887 h 653"/>
              <a:gd name="T10" fmla="*/ 1008063 w 635"/>
              <a:gd name="T11" fmla="*/ 95250 h 653"/>
              <a:gd name="T12" fmla="*/ 579438 w 635"/>
              <a:gd name="T13" fmla="*/ 57150 h 653"/>
              <a:gd name="T14" fmla="*/ 147638 w 635"/>
              <a:gd name="T15" fmla="*/ 0 h 653"/>
              <a:gd name="T16" fmla="*/ 0 w 635"/>
              <a:gd name="T17" fmla="*/ 1017587 h 653"/>
              <a:gd name="T18" fmla="*/ 127000 w 635"/>
              <a:gd name="T19" fmla="*/ 1036637 h 653"/>
              <a:gd name="T20" fmla="*/ 127000 w 635"/>
              <a:gd name="T21" fmla="*/ 1036637 h 6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5"/>
              <a:gd name="T34" fmla="*/ 0 h 653"/>
              <a:gd name="T35" fmla="*/ 635 w 635"/>
              <a:gd name="T36" fmla="*/ 653 h 6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5" h="653">
                <a:moveTo>
                  <a:pt x="80" y="653"/>
                </a:moveTo>
                <a:lnTo>
                  <a:pt x="88" y="604"/>
                </a:lnTo>
                <a:lnTo>
                  <a:pt x="247" y="625"/>
                </a:lnTo>
                <a:lnTo>
                  <a:pt x="239" y="601"/>
                </a:lnTo>
                <a:lnTo>
                  <a:pt x="583" y="633"/>
                </a:lnTo>
                <a:lnTo>
                  <a:pt x="635" y="60"/>
                </a:lnTo>
                <a:lnTo>
                  <a:pt x="365" y="36"/>
                </a:lnTo>
                <a:lnTo>
                  <a:pt x="93" y="0"/>
                </a:lnTo>
                <a:lnTo>
                  <a:pt x="0" y="641"/>
                </a:lnTo>
                <a:lnTo>
                  <a:pt x="80" y="653"/>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256">
            <a:extLst>
              <a:ext uri="{FF2B5EF4-FFF2-40B4-BE49-F238E27FC236}">
                <a16:creationId xmlns:a16="http://schemas.microsoft.com/office/drawing/2014/main" id="{ADFE8BEE-1A8F-0C4E-9095-7CF633C4021A}"/>
              </a:ext>
            </a:extLst>
          </p:cNvPr>
          <p:cNvSpPr>
            <a:spLocks/>
          </p:cNvSpPr>
          <p:nvPr/>
        </p:nvSpPr>
        <p:spPr bwMode="auto">
          <a:xfrm>
            <a:off x="4704093" y="4080989"/>
            <a:ext cx="2006600" cy="1949450"/>
          </a:xfrm>
          <a:custGeom>
            <a:avLst/>
            <a:gdLst>
              <a:gd name="T0" fmla="*/ 0 w 1264"/>
              <a:gd name="T1" fmla="*/ 762000 h 1228"/>
              <a:gd name="T2" fmla="*/ 546100 w 1264"/>
              <a:gd name="T3" fmla="*/ 812800 h 1228"/>
              <a:gd name="T4" fmla="*/ 620712 w 1264"/>
              <a:gd name="T5" fmla="*/ 0 h 1228"/>
              <a:gd name="T6" fmla="*/ 1055687 w 1264"/>
              <a:gd name="T7" fmla="*/ 25400 h 1228"/>
              <a:gd name="T8" fmla="*/ 1041400 w 1264"/>
              <a:gd name="T9" fmla="*/ 374650 h 1228"/>
              <a:gd name="T10" fmla="*/ 1082675 w 1264"/>
              <a:gd name="T11" fmla="*/ 411163 h 1228"/>
              <a:gd name="T12" fmla="*/ 1122362 w 1264"/>
              <a:gd name="T13" fmla="*/ 411163 h 1228"/>
              <a:gd name="T14" fmla="*/ 1155700 w 1264"/>
              <a:gd name="T15" fmla="*/ 444500 h 1228"/>
              <a:gd name="T16" fmla="*/ 1220787 w 1264"/>
              <a:gd name="T17" fmla="*/ 460375 h 1228"/>
              <a:gd name="T18" fmla="*/ 1349375 w 1264"/>
              <a:gd name="T19" fmla="*/ 519112 h 1228"/>
              <a:gd name="T20" fmla="*/ 1374775 w 1264"/>
              <a:gd name="T21" fmla="*/ 493712 h 1228"/>
              <a:gd name="T22" fmla="*/ 1460500 w 1264"/>
              <a:gd name="T23" fmla="*/ 542925 h 1228"/>
              <a:gd name="T24" fmla="*/ 1571625 w 1264"/>
              <a:gd name="T25" fmla="*/ 542925 h 1228"/>
              <a:gd name="T26" fmla="*/ 1649413 w 1264"/>
              <a:gd name="T27" fmla="*/ 519112 h 1228"/>
              <a:gd name="T28" fmla="*/ 1754188 w 1264"/>
              <a:gd name="T29" fmla="*/ 498475 h 1228"/>
              <a:gd name="T30" fmla="*/ 1854200 w 1264"/>
              <a:gd name="T31" fmla="*/ 552450 h 1228"/>
              <a:gd name="T32" fmla="*/ 1868488 w 1264"/>
              <a:gd name="T33" fmla="*/ 571500 h 1228"/>
              <a:gd name="T34" fmla="*/ 1919288 w 1264"/>
              <a:gd name="T35" fmla="*/ 571500 h 1228"/>
              <a:gd name="T36" fmla="*/ 1931988 w 1264"/>
              <a:gd name="T37" fmla="*/ 860425 h 1228"/>
              <a:gd name="T38" fmla="*/ 2006600 w 1264"/>
              <a:gd name="T39" fmla="*/ 1001712 h 1228"/>
              <a:gd name="T40" fmla="*/ 1979613 w 1264"/>
              <a:gd name="T41" fmla="*/ 1112837 h 1228"/>
              <a:gd name="T42" fmla="*/ 1984375 w 1264"/>
              <a:gd name="T43" fmla="*/ 1204912 h 1228"/>
              <a:gd name="T44" fmla="*/ 1949450 w 1264"/>
              <a:gd name="T45" fmla="*/ 1250950 h 1228"/>
              <a:gd name="T46" fmla="*/ 1963738 w 1264"/>
              <a:gd name="T47" fmla="*/ 1266825 h 1228"/>
              <a:gd name="T48" fmla="*/ 1881188 w 1264"/>
              <a:gd name="T49" fmla="*/ 1292225 h 1228"/>
              <a:gd name="T50" fmla="*/ 1816100 w 1264"/>
              <a:gd name="T51" fmla="*/ 1300162 h 1228"/>
              <a:gd name="T52" fmla="*/ 1828800 w 1264"/>
              <a:gd name="T53" fmla="*/ 1249362 h 1228"/>
              <a:gd name="T54" fmla="*/ 1792288 w 1264"/>
              <a:gd name="T55" fmla="*/ 1276350 h 1228"/>
              <a:gd name="T56" fmla="*/ 1793875 w 1264"/>
              <a:gd name="T57" fmla="*/ 1336675 h 1228"/>
              <a:gd name="T58" fmla="*/ 1752600 w 1264"/>
              <a:gd name="T59" fmla="*/ 1395412 h 1228"/>
              <a:gd name="T60" fmla="*/ 1514475 w 1264"/>
              <a:gd name="T61" fmla="*/ 1519237 h 1228"/>
              <a:gd name="T62" fmla="*/ 1436687 w 1264"/>
              <a:gd name="T63" fmla="*/ 1598612 h 1228"/>
              <a:gd name="T64" fmla="*/ 1370012 w 1264"/>
              <a:gd name="T65" fmla="*/ 1768475 h 1228"/>
              <a:gd name="T66" fmla="*/ 1427162 w 1264"/>
              <a:gd name="T67" fmla="*/ 1949450 h 1228"/>
              <a:gd name="T68" fmla="*/ 1370012 w 1264"/>
              <a:gd name="T69" fmla="*/ 1949450 h 1228"/>
              <a:gd name="T70" fmla="*/ 1116012 w 1264"/>
              <a:gd name="T71" fmla="*/ 1857375 h 1228"/>
              <a:gd name="T72" fmla="*/ 1087437 w 1264"/>
              <a:gd name="T73" fmla="*/ 1779588 h 1228"/>
              <a:gd name="T74" fmla="*/ 1060450 w 1264"/>
              <a:gd name="T75" fmla="*/ 1743075 h 1228"/>
              <a:gd name="T76" fmla="*/ 1050925 w 1264"/>
              <a:gd name="T77" fmla="*/ 1643063 h 1228"/>
              <a:gd name="T78" fmla="*/ 1003300 w 1264"/>
              <a:gd name="T79" fmla="*/ 1604962 h 1228"/>
              <a:gd name="T80" fmla="*/ 863600 w 1264"/>
              <a:gd name="T81" fmla="*/ 1333500 h 1228"/>
              <a:gd name="T82" fmla="*/ 798512 w 1264"/>
              <a:gd name="T83" fmla="*/ 1282700 h 1228"/>
              <a:gd name="T84" fmla="*/ 777875 w 1264"/>
              <a:gd name="T85" fmla="*/ 1238250 h 1228"/>
              <a:gd name="T86" fmla="*/ 576262 w 1264"/>
              <a:gd name="T87" fmla="*/ 1228725 h 1228"/>
              <a:gd name="T88" fmla="*/ 469900 w 1264"/>
              <a:gd name="T89" fmla="*/ 1357312 h 1228"/>
              <a:gd name="T90" fmla="*/ 284162 w 1264"/>
              <a:gd name="T91" fmla="*/ 1222375 h 1228"/>
              <a:gd name="T92" fmla="*/ 231775 w 1264"/>
              <a:gd name="T93" fmla="*/ 1038225 h 1228"/>
              <a:gd name="T94" fmla="*/ 57150 w 1264"/>
              <a:gd name="T95" fmla="*/ 862013 h 1228"/>
              <a:gd name="T96" fmla="*/ 34925 w 1264"/>
              <a:gd name="T97" fmla="*/ 808037 h 1228"/>
              <a:gd name="T98" fmla="*/ 12700 w 1264"/>
              <a:gd name="T99" fmla="*/ 800100 h 1228"/>
              <a:gd name="T100" fmla="*/ 0 w 1264"/>
              <a:gd name="T101" fmla="*/ 762000 h 1228"/>
              <a:gd name="T102" fmla="*/ 0 w 1264"/>
              <a:gd name="T103" fmla="*/ 762000 h 12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4"/>
              <a:gd name="T157" fmla="*/ 0 h 1228"/>
              <a:gd name="T158" fmla="*/ 1264 w 1264"/>
              <a:gd name="T159" fmla="*/ 1228 h 12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4" h="1228">
                <a:moveTo>
                  <a:pt x="0" y="480"/>
                </a:moveTo>
                <a:lnTo>
                  <a:pt x="344" y="512"/>
                </a:lnTo>
                <a:lnTo>
                  <a:pt x="391" y="0"/>
                </a:lnTo>
                <a:lnTo>
                  <a:pt x="665" y="16"/>
                </a:lnTo>
                <a:lnTo>
                  <a:pt x="656" y="236"/>
                </a:lnTo>
                <a:lnTo>
                  <a:pt x="682" y="259"/>
                </a:lnTo>
                <a:lnTo>
                  <a:pt x="707" y="259"/>
                </a:lnTo>
                <a:lnTo>
                  <a:pt x="728" y="280"/>
                </a:lnTo>
                <a:lnTo>
                  <a:pt x="769" y="290"/>
                </a:lnTo>
                <a:lnTo>
                  <a:pt x="850" y="327"/>
                </a:lnTo>
                <a:lnTo>
                  <a:pt x="866" y="311"/>
                </a:lnTo>
                <a:lnTo>
                  <a:pt x="920" y="342"/>
                </a:lnTo>
                <a:lnTo>
                  <a:pt x="990" y="342"/>
                </a:lnTo>
                <a:lnTo>
                  <a:pt x="1039" y="327"/>
                </a:lnTo>
                <a:lnTo>
                  <a:pt x="1105" y="314"/>
                </a:lnTo>
                <a:lnTo>
                  <a:pt x="1168" y="348"/>
                </a:lnTo>
                <a:lnTo>
                  <a:pt x="1177" y="360"/>
                </a:lnTo>
                <a:lnTo>
                  <a:pt x="1209" y="360"/>
                </a:lnTo>
                <a:lnTo>
                  <a:pt x="1217" y="542"/>
                </a:lnTo>
                <a:lnTo>
                  <a:pt x="1264" y="631"/>
                </a:lnTo>
                <a:lnTo>
                  <a:pt x="1247" y="701"/>
                </a:lnTo>
                <a:lnTo>
                  <a:pt x="1250" y="759"/>
                </a:lnTo>
                <a:lnTo>
                  <a:pt x="1228" y="788"/>
                </a:lnTo>
                <a:lnTo>
                  <a:pt x="1237" y="798"/>
                </a:lnTo>
                <a:lnTo>
                  <a:pt x="1185" y="814"/>
                </a:lnTo>
                <a:lnTo>
                  <a:pt x="1144" y="819"/>
                </a:lnTo>
                <a:lnTo>
                  <a:pt x="1152" y="787"/>
                </a:lnTo>
                <a:lnTo>
                  <a:pt x="1129" y="804"/>
                </a:lnTo>
                <a:lnTo>
                  <a:pt x="1130" y="842"/>
                </a:lnTo>
                <a:lnTo>
                  <a:pt x="1104" y="879"/>
                </a:lnTo>
                <a:lnTo>
                  <a:pt x="954" y="957"/>
                </a:lnTo>
                <a:lnTo>
                  <a:pt x="905" y="1007"/>
                </a:lnTo>
                <a:lnTo>
                  <a:pt x="863" y="1114"/>
                </a:lnTo>
                <a:lnTo>
                  <a:pt x="899" y="1228"/>
                </a:lnTo>
                <a:lnTo>
                  <a:pt x="863" y="1228"/>
                </a:lnTo>
                <a:lnTo>
                  <a:pt x="703" y="1170"/>
                </a:lnTo>
                <a:lnTo>
                  <a:pt x="685" y="1121"/>
                </a:lnTo>
                <a:lnTo>
                  <a:pt x="668" y="1098"/>
                </a:lnTo>
                <a:lnTo>
                  <a:pt x="662" y="1035"/>
                </a:lnTo>
                <a:lnTo>
                  <a:pt x="632" y="1011"/>
                </a:lnTo>
                <a:lnTo>
                  <a:pt x="544" y="840"/>
                </a:lnTo>
                <a:lnTo>
                  <a:pt x="503" y="808"/>
                </a:lnTo>
                <a:lnTo>
                  <a:pt x="490" y="780"/>
                </a:lnTo>
                <a:lnTo>
                  <a:pt x="363" y="774"/>
                </a:lnTo>
                <a:lnTo>
                  <a:pt x="296" y="855"/>
                </a:lnTo>
                <a:lnTo>
                  <a:pt x="179" y="770"/>
                </a:lnTo>
                <a:lnTo>
                  <a:pt x="146" y="654"/>
                </a:lnTo>
                <a:lnTo>
                  <a:pt x="36" y="543"/>
                </a:lnTo>
                <a:lnTo>
                  <a:pt x="22" y="509"/>
                </a:lnTo>
                <a:lnTo>
                  <a:pt x="8" y="504"/>
                </a:lnTo>
                <a:lnTo>
                  <a:pt x="0" y="48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257">
            <a:extLst>
              <a:ext uri="{FF2B5EF4-FFF2-40B4-BE49-F238E27FC236}">
                <a16:creationId xmlns:a16="http://schemas.microsoft.com/office/drawing/2014/main" id="{43175DC8-2324-0C41-A921-DB360AFA615C}"/>
              </a:ext>
            </a:extLst>
          </p:cNvPr>
          <p:cNvSpPr>
            <a:spLocks/>
          </p:cNvSpPr>
          <p:nvPr/>
        </p:nvSpPr>
        <p:spPr bwMode="auto">
          <a:xfrm>
            <a:off x="5331155" y="1798164"/>
            <a:ext cx="942975" cy="596900"/>
          </a:xfrm>
          <a:custGeom>
            <a:avLst/>
            <a:gdLst>
              <a:gd name="T0" fmla="*/ 49212 w 594"/>
              <a:gd name="T1" fmla="*/ 0 h 376"/>
              <a:gd name="T2" fmla="*/ 869950 w 594"/>
              <a:gd name="T3" fmla="*/ 42862 h 376"/>
              <a:gd name="T4" fmla="*/ 874713 w 594"/>
              <a:gd name="T5" fmla="*/ 192087 h 376"/>
              <a:gd name="T6" fmla="*/ 912813 w 594"/>
              <a:gd name="T7" fmla="*/ 314325 h 376"/>
              <a:gd name="T8" fmla="*/ 917575 w 594"/>
              <a:gd name="T9" fmla="*/ 471488 h 376"/>
              <a:gd name="T10" fmla="*/ 942975 w 594"/>
              <a:gd name="T11" fmla="*/ 596900 h 376"/>
              <a:gd name="T12" fmla="*/ 446088 w 594"/>
              <a:gd name="T13" fmla="*/ 581025 h 376"/>
              <a:gd name="T14" fmla="*/ 0 w 594"/>
              <a:gd name="T15" fmla="*/ 547688 h 376"/>
              <a:gd name="T16" fmla="*/ 49212 w 594"/>
              <a:gd name="T17" fmla="*/ 0 h 376"/>
              <a:gd name="T18" fmla="*/ 49212 w 594"/>
              <a:gd name="T19" fmla="*/ 0 h 3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4"/>
              <a:gd name="T31" fmla="*/ 0 h 376"/>
              <a:gd name="T32" fmla="*/ 594 w 594"/>
              <a:gd name="T33" fmla="*/ 376 h 3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4" h="376">
                <a:moveTo>
                  <a:pt x="31" y="0"/>
                </a:moveTo>
                <a:lnTo>
                  <a:pt x="548" y="27"/>
                </a:lnTo>
                <a:lnTo>
                  <a:pt x="551" y="121"/>
                </a:lnTo>
                <a:lnTo>
                  <a:pt x="575" y="198"/>
                </a:lnTo>
                <a:lnTo>
                  <a:pt x="578" y="297"/>
                </a:lnTo>
                <a:lnTo>
                  <a:pt x="594" y="376"/>
                </a:lnTo>
                <a:lnTo>
                  <a:pt x="281" y="366"/>
                </a:lnTo>
                <a:lnTo>
                  <a:pt x="0" y="345"/>
                </a:lnTo>
                <a:lnTo>
                  <a:pt x="31"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258">
            <a:extLst>
              <a:ext uri="{FF2B5EF4-FFF2-40B4-BE49-F238E27FC236}">
                <a16:creationId xmlns:a16="http://schemas.microsoft.com/office/drawing/2014/main" id="{F7A7C3BB-39F5-6041-8BB0-3716BAF75794}"/>
              </a:ext>
            </a:extLst>
          </p:cNvPr>
          <p:cNvSpPr>
            <a:spLocks/>
          </p:cNvSpPr>
          <p:nvPr/>
        </p:nvSpPr>
        <p:spPr bwMode="auto">
          <a:xfrm>
            <a:off x="5280355" y="2345852"/>
            <a:ext cx="1008063" cy="681037"/>
          </a:xfrm>
          <a:custGeom>
            <a:avLst/>
            <a:gdLst>
              <a:gd name="T0" fmla="*/ 50800 w 635"/>
              <a:gd name="T1" fmla="*/ 0 h 429"/>
              <a:gd name="T2" fmla="*/ 496888 w 635"/>
              <a:gd name="T3" fmla="*/ 33337 h 429"/>
              <a:gd name="T4" fmla="*/ 993775 w 635"/>
              <a:gd name="T5" fmla="*/ 49212 h 429"/>
              <a:gd name="T6" fmla="*/ 958850 w 635"/>
              <a:gd name="T7" fmla="*/ 114300 h 429"/>
              <a:gd name="T8" fmla="*/ 1008063 w 635"/>
              <a:gd name="T9" fmla="*/ 160337 h 429"/>
              <a:gd name="T10" fmla="*/ 1006475 w 635"/>
              <a:gd name="T11" fmla="*/ 495300 h 429"/>
              <a:gd name="T12" fmla="*/ 985838 w 635"/>
              <a:gd name="T13" fmla="*/ 492125 h 429"/>
              <a:gd name="T14" fmla="*/ 985838 w 635"/>
              <a:gd name="T15" fmla="*/ 536575 h 429"/>
              <a:gd name="T16" fmla="*/ 1003300 w 635"/>
              <a:gd name="T17" fmla="*/ 566737 h 429"/>
              <a:gd name="T18" fmla="*/ 993775 w 635"/>
              <a:gd name="T19" fmla="*/ 600075 h 429"/>
              <a:gd name="T20" fmla="*/ 1003300 w 635"/>
              <a:gd name="T21" fmla="*/ 681037 h 429"/>
              <a:gd name="T22" fmla="*/ 981075 w 635"/>
              <a:gd name="T23" fmla="*/ 669925 h 429"/>
              <a:gd name="T24" fmla="*/ 954088 w 635"/>
              <a:gd name="T25" fmla="*/ 641350 h 429"/>
              <a:gd name="T26" fmla="*/ 866775 w 635"/>
              <a:gd name="T27" fmla="*/ 611187 h 429"/>
              <a:gd name="T28" fmla="*/ 779463 w 635"/>
              <a:gd name="T29" fmla="*/ 615950 h 429"/>
              <a:gd name="T30" fmla="*/ 728663 w 635"/>
              <a:gd name="T31" fmla="*/ 577850 h 429"/>
              <a:gd name="T32" fmla="*/ 0 w 635"/>
              <a:gd name="T33" fmla="*/ 533400 h 429"/>
              <a:gd name="T34" fmla="*/ 50800 w 635"/>
              <a:gd name="T35" fmla="*/ 0 h 429"/>
              <a:gd name="T36" fmla="*/ 50800 w 635"/>
              <a:gd name="T37" fmla="*/ 0 h 4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5"/>
              <a:gd name="T58" fmla="*/ 0 h 429"/>
              <a:gd name="T59" fmla="*/ 635 w 635"/>
              <a:gd name="T60" fmla="*/ 429 h 4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5" h="429">
                <a:moveTo>
                  <a:pt x="32" y="0"/>
                </a:moveTo>
                <a:lnTo>
                  <a:pt x="313" y="21"/>
                </a:lnTo>
                <a:lnTo>
                  <a:pt x="626" y="31"/>
                </a:lnTo>
                <a:lnTo>
                  <a:pt x="604" y="72"/>
                </a:lnTo>
                <a:lnTo>
                  <a:pt x="635" y="101"/>
                </a:lnTo>
                <a:lnTo>
                  <a:pt x="634" y="312"/>
                </a:lnTo>
                <a:lnTo>
                  <a:pt x="621" y="310"/>
                </a:lnTo>
                <a:lnTo>
                  <a:pt x="621" y="338"/>
                </a:lnTo>
                <a:lnTo>
                  <a:pt x="632" y="357"/>
                </a:lnTo>
                <a:lnTo>
                  <a:pt x="626" y="378"/>
                </a:lnTo>
                <a:lnTo>
                  <a:pt x="632" y="429"/>
                </a:lnTo>
                <a:lnTo>
                  <a:pt x="618" y="422"/>
                </a:lnTo>
                <a:lnTo>
                  <a:pt x="601" y="404"/>
                </a:lnTo>
                <a:lnTo>
                  <a:pt x="546" y="385"/>
                </a:lnTo>
                <a:lnTo>
                  <a:pt x="491" y="388"/>
                </a:lnTo>
                <a:lnTo>
                  <a:pt x="459" y="364"/>
                </a:lnTo>
                <a:lnTo>
                  <a:pt x="0" y="336"/>
                </a:lnTo>
                <a:lnTo>
                  <a:pt x="32"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59">
            <a:extLst>
              <a:ext uri="{FF2B5EF4-FFF2-40B4-BE49-F238E27FC236}">
                <a16:creationId xmlns:a16="http://schemas.microsoft.com/office/drawing/2014/main" id="{F13B29D9-21F5-B44D-BEBF-7B71C0308247}"/>
              </a:ext>
            </a:extLst>
          </p:cNvPr>
          <p:cNvSpPr>
            <a:spLocks/>
          </p:cNvSpPr>
          <p:nvPr/>
        </p:nvSpPr>
        <p:spPr bwMode="auto">
          <a:xfrm>
            <a:off x="5248605" y="2879252"/>
            <a:ext cx="1182688" cy="595312"/>
          </a:xfrm>
          <a:custGeom>
            <a:avLst/>
            <a:gdLst>
              <a:gd name="T0" fmla="*/ 31750 w 745"/>
              <a:gd name="T1" fmla="*/ 0 h 375"/>
              <a:gd name="T2" fmla="*/ 760413 w 745"/>
              <a:gd name="T3" fmla="*/ 44450 h 375"/>
              <a:gd name="T4" fmla="*/ 811213 w 745"/>
              <a:gd name="T5" fmla="*/ 82550 h 375"/>
              <a:gd name="T6" fmla="*/ 898525 w 745"/>
              <a:gd name="T7" fmla="*/ 77787 h 375"/>
              <a:gd name="T8" fmla="*/ 985838 w 745"/>
              <a:gd name="T9" fmla="*/ 107950 h 375"/>
              <a:gd name="T10" fmla="*/ 1012825 w 745"/>
              <a:gd name="T11" fmla="*/ 136525 h 375"/>
              <a:gd name="T12" fmla="*/ 1035050 w 745"/>
              <a:gd name="T13" fmla="*/ 147637 h 375"/>
              <a:gd name="T14" fmla="*/ 1074738 w 745"/>
              <a:gd name="T15" fmla="*/ 260350 h 375"/>
              <a:gd name="T16" fmla="*/ 1074738 w 745"/>
              <a:gd name="T17" fmla="*/ 293687 h 375"/>
              <a:gd name="T18" fmla="*/ 1103313 w 745"/>
              <a:gd name="T19" fmla="*/ 347662 h 375"/>
              <a:gd name="T20" fmla="*/ 1114425 w 745"/>
              <a:gd name="T21" fmla="*/ 433387 h 375"/>
              <a:gd name="T22" fmla="*/ 1108075 w 745"/>
              <a:gd name="T23" fmla="*/ 458787 h 375"/>
              <a:gd name="T24" fmla="*/ 1125538 w 745"/>
              <a:gd name="T25" fmla="*/ 487362 h 375"/>
              <a:gd name="T26" fmla="*/ 1182688 w 745"/>
              <a:gd name="T27" fmla="*/ 595312 h 375"/>
              <a:gd name="T28" fmla="*/ 655638 w 745"/>
              <a:gd name="T29" fmla="*/ 590550 h 375"/>
              <a:gd name="T30" fmla="*/ 257175 w 745"/>
              <a:gd name="T31" fmla="*/ 565150 h 375"/>
              <a:gd name="T32" fmla="*/ 268288 w 745"/>
              <a:gd name="T33" fmla="*/ 387350 h 375"/>
              <a:gd name="T34" fmla="*/ 0 w 745"/>
              <a:gd name="T35" fmla="*/ 360362 h 375"/>
              <a:gd name="T36" fmla="*/ 31750 w 745"/>
              <a:gd name="T37" fmla="*/ 0 h 375"/>
              <a:gd name="T38" fmla="*/ 31750 w 745"/>
              <a:gd name="T39" fmla="*/ 0 h 3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5"/>
              <a:gd name="T61" fmla="*/ 0 h 375"/>
              <a:gd name="T62" fmla="*/ 745 w 745"/>
              <a:gd name="T63" fmla="*/ 375 h 3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5" h="375">
                <a:moveTo>
                  <a:pt x="20" y="0"/>
                </a:moveTo>
                <a:lnTo>
                  <a:pt x="479" y="28"/>
                </a:lnTo>
                <a:lnTo>
                  <a:pt x="511" y="52"/>
                </a:lnTo>
                <a:lnTo>
                  <a:pt x="566" y="49"/>
                </a:lnTo>
                <a:lnTo>
                  <a:pt x="621" y="68"/>
                </a:lnTo>
                <a:lnTo>
                  <a:pt x="638" y="86"/>
                </a:lnTo>
                <a:lnTo>
                  <a:pt x="652" y="93"/>
                </a:lnTo>
                <a:lnTo>
                  <a:pt x="677" y="164"/>
                </a:lnTo>
                <a:lnTo>
                  <a:pt x="677" y="185"/>
                </a:lnTo>
                <a:lnTo>
                  <a:pt x="695" y="219"/>
                </a:lnTo>
                <a:lnTo>
                  <a:pt x="702" y="273"/>
                </a:lnTo>
                <a:lnTo>
                  <a:pt x="698" y="289"/>
                </a:lnTo>
                <a:lnTo>
                  <a:pt x="709" y="307"/>
                </a:lnTo>
                <a:lnTo>
                  <a:pt x="745" y="375"/>
                </a:lnTo>
                <a:lnTo>
                  <a:pt x="413" y="372"/>
                </a:lnTo>
                <a:lnTo>
                  <a:pt x="162" y="356"/>
                </a:lnTo>
                <a:lnTo>
                  <a:pt x="169" y="244"/>
                </a:lnTo>
                <a:lnTo>
                  <a:pt x="0" y="227"/>
                </a:lnTo>
                <a:lnTo>
                  <a:pt x="20"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60">
            <a:extLst>
              <a:ext uri="{FF2B5EF4-FFF2-40B4-BE49-F238E27FC236}">
                <a16:creationId xmlns:a16="http://schemas.microsoft.com/office/drawing/2014/main" id="{E0EE770B-3CD5-714D-B6B9-74722DDEB657}"/>
              </a:ext>
            </a:extLst>
          </p:cNvPr>
          <p:cNvSpPr>
            <a:spLocks/>
          </p:cNvSpPr>
          <p:nvPr/>
        </p:nvSpPr>
        <p:spPr bwMode="auto">
          <a:xfrm>
            <a:off x="5470855" y="3444402"/>
            <a:ext cx="1065213" cy="579437"/>
          </a:xfrm>
          <a:custGeom>
            <a:avLst/>
            <a:gdLst>
              <a:gd name="T0" fmla="*/ 34925 w 671"/>
              <a:gd name="T1" fmla="*/ 0 h 365"/>
              <a:gd name="T2" fmla="*/ 433388 w 671"/>
              <a:gd name="T3" fmla="*/ 25400 h 365"/>
              <a:gd name="T4" fmla="*/ 960438 w 671"/>
              <a:gd name="T5" fmla="*/ 30162 h 365"/>
              <a:gd name="T6" fmla="*/ 987425 w 671"/>
              <a:gd name="T7" fmla="*/ 55562 h 365"/>
              <a:gd name="T8" fmla="*/ 1004888 w 671"/>
              <a:gd name="T9" fmla="*/ 50800 h 365"/>
              <a:gd name="T10" fmla="*/ 1025525 w 671"/>
              <a:gd name="T11" fmla="*/ 79375 h 365"/>
              <a:gd name="T12" fmla="*/ 1008063 w 671"/>
              <a:gd name="T13" fmla="*/ 79375 h 365"/>
              <a:gd name="T14" fmla="*/ 990600 w 671"/>
              <a:gd name="T15" fmla="*/ 115887 h 365"/>
              <a:gd name="T16" fmla="*/ 1031875 w 671"/>
              <a:gd name="T17" fmla="*/ 177800 h 365"/>
              <a:gd name="T18" fmla="*/ 1065213 w 671"/>
              <a:gd name="T19" fmla="*/ 187325 h 365"/>
              <a:gd name="T20" fmla="*/ 1060450 w 671"/>
              <a:gd name="T21" fmla="*/ 576262 h 365"/>
              <a:gd name="T22" fmla="*/ 608013 w 671"/>
              <a:gd name="T23" fmla="*/ 579437 h 365"/>
              <a:gd name="T24" fmla="*/ 0 w 671"/>
              <a:gd name="T25" fmla="*/ 550862 h 365"/>
              <a:gd name="T26" fmla="*/ 34925 w 671"/>
              <a:gd name="T27" fmla="*/ 0 h 365"/>
              <a:gd name="T28" fmla="*/ 34925 w 671"/>
              <a:gd name="T29" fmla="*/ 0 h 3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1"/>
              <a:gd name="T46" fmla="*/ 0 h 365"/>
              <a:gd name="T47" fmla="*/ 671 w 671"/>
              <a:gd name="T48" fmla="*/ 365 h 3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1" h="365">
                <a:moveTo>
                  <a:pt x="22" y="0"/>
                </a:moveTo>
                <a:lnTo>
                  <a:pt x="273" y="16"/>
                </a:lnTo>
                <a:lnTo>
                  <a:pt x="605" y="19"/>
                </a:lnTo>
                <a:lnTo>
                  <a:pt x="622" y="35"/>
                </a:lnTo>
                <a:lnTo>
                  <a:pt x="633" y="32"/>
                </a:lnTo>
                <a:lnTo>
                  <a:pt x="646" y="50"/>
                </a:lnTo>
                <a:lnTo>
                  <a:pt x="635" y="50"/>
                </a:lnTo>
                <a:lnTo>
                  <a:pt x="624" y="73"/>
                </a:lnTo>
                <a:lnTo>
                  <a:pt x="650" y="112"/>
                </a:lnTo>
                <a:lnTo>
                  <a:pt x="671" y="118"/>
                </a:lnTo>
                <a:lnTo>
                  <a:pt x="668" y="363"/>
                </a:lnTo>
                <a:lnTo>
                  <a:pt x="383" y="365"/>
                </a:lnTo>
                <a:lnTo>
                  <a:pt x="0" y="347"/>
                </a:lnTo>
                <a:lnTo>
                  <a:pt x="22"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61">
            <a:extLst>
              <a:ext uri="{FF2B5EF4-FFF2-40B4-BE49-F238E27FC236}">
                <a16:creationId xmlns:a16="http://schemas.microsoft.com/office/drawing/2014/main" id="{35CD0B45-D5B8-ED47-BF0C-71F7254B9D6C}"/>
              </a:ext>
            </a:extLst>
          </p:cNvPr>
          <p:cNvSpPr>
            <a:spLocks/>
          </p:cNvSpPr>
          <p:nvPr/>
        </p:nvSpPr>
        <p:spPr bwMode="auto">
          <a:xfrm>
            <a:off x="5324805" y="3984152"/>
            <a:ext cx="1238250" cy="649287"/>
          </a:xfrm>
          <a:custGeom>
            <a:avLst/>
            <a:gdLst>
              <a:gd name="T0" fmla="*/ 7938 w 780"/>
              <a:gd name="T1" fmla="*/ 0 h 409"/>
              <a:gd name="T2" fmla="*/ 146050 w 780"/>
              <a:gd name="T3" fmla="*/ 11112 h 409"/>
              <a:gd name="T4" fmla="*/ 754062 w 780"/>
              <a:gd name="T5" fmla="*/ 39687 h 409"/>
              <a:gd name="T6" fmla="*/ 1206500 w 780"/>
              <a:gd name="T7" fmla="*/ 36512 h 409"/>
              <a:gd name="T8" fmla="*/ 1211263 w 780"/>
              <a:gd name="T9" fmla="*/ 131762 h 409"/>
              <a:gd name="T10" fmla="*/ 1238250 w 780"/>
              <a:gd name="T11" fmla="*/ 333375 h 409"/>
              <a:gd name="T12" fmla="*/ 1233488 w 780"/>
              <a:gd name="T13" fmla="*/ 649287 h 409"/>
              <a:gd name="T14" fmla="*/ 1133475 w 780"/>
              <a:gd name="T15" fmla="*/ 595312 h 409"/>
              <a:gd name="T16" fmla="*/ 1028700 w 780"/>
              <a:gd name="T17" fmla="*/ 615950 h 409"/>
              <a:gd name="T18" fmla="*/ 950913 w 780"/>
              <a:gd name="T19" fmla="*/ 639762 h 409"/>
              <a:gd name="T20" fmla="*/ 839788 w 780"/>
              <a:gd name="T21" fmla="*/ 639762 h 409"/>
              <a:gd name="T22" fmla="*/ 754062 w 780"/>
              <a:gd name="T23" fmla="*/ 590550 h 409"/>
              <a:gd name="T24" fmla="*/ 728662 w 780"/>
              <a:gd name="T25" fmla="*/ 615950 h 409"/>
              <a:gd name="T26" fmla="*/ 600075 w 780"/>
              <a:gd name="T27" fmla="*/ 557212 h 409"/>
              <a:gd name="T28" fmla="*/ 534988 w 780"/>
              <a:gd name="T29" fmla="*/ 541337 h 409"/>
              <a:gd name="T30" fmla="*/ 501650 w 780"/>
              <a:gd name="T31" fmla="*/ 508000 h 409"/>
              <a:gd name="T32" fmla="*/ 461963 w 780"/>
              <a:gd name="T33" fmla="*/ 508000 h 409"/>
              <a:gd name="T34" fmla="*/ 420688 w 780"/>
              <a:gd name="T35" fmla="*/ 471487 h 409"/>
              <a:gd name="T36" fmla="*/ 434975 w 780"/>
              <a:gd name="T37" fmla="*/ 122237 h 409"/>
              <a:gd name="T38" fmla="*/ 0 w 780"/>
              <a:gd name="T39" fmla="*/ 96837 h 409"/>
              <a:gd name="T40" fmla="*/ 7938 w 780"/>
              <a:gd name="T41" fmla="*/ 0 h 409"/>
              <a:gd name="T42" fmla="*/ 7938 w 780"/>
              <a:gd name="T43" fmla="*/ 0 h 4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0"/>
              <a:gd name="T67" fmla="*/ 0 h 409"/>
              <a:gd name="T68" fmla="*/ 780 w 780"/>
              <a:gd name="T69" fmla="*/ 409 h 4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0" h="409">
                <a:moveTo>
                  <a:pt x="5" y="0"/>
                </a:moveTo>
                <a:lnTo>
                  <a:pt x="92" y="7"/>
                </a:lnTo>
                <a:lnTo>
                  <a:pt x="475" y="25"/>
                </a:lnTo>
                <a:lnTo>
                  <a:pt x="760" y="23"/>
                </a:lnTo>
                <a:lnTo>
                  <a:pt x="763" y="83"/>
                </a:lnTo>
                <a:lnTo>
                  <a:pt x="780" y="210"/>
                </a:lnTo>
                <a:lnTo>
                  <a:pt x="777" y="409"/>
                </a:lnTo>
                <a:lnTo>
                  <a:pt x="714" y="375"/>
                </a:lnTo>
                <a:lnTo>
                  <a:pt x="648" y="388"/>
                </a:lnTo>
                <a:lnTo>
                  <a:pt x="599" y="403"/>
                </a:lnTo>
                <a:lnTo>
                  <a:pt x="529" y="403"/>
                </a:lnTo>
                <a:lnTo>
                  <a:pt x="475" y="372"/>
                </a:lnTo>
                <a:lnTo>
                  <a:pt x="459" y="388"/>
                </a:lnTo>
                <a:lnTo>
                  <a:pt x="378" y="351"/>
                </a:lnTo>
                <a:lnTo>
                  <a:pt x="337" y="341"/>
                </a:lnTo>
                <a:lnTo>
                  <a:pt x="316" y="320"/>
                </a:lnTo>
                <a:lnTo>
                  <a:pt x="291" y="320"/>
                </a:lnTo>
                <a:lnTo>
                  <a:pt x="265" y="297"/>
                </a:lnTo>
                <a:lnTo>
                  <a:pt x="274" y="77"/>
                </a:lnTo>
                <a:lnTo>
                  <a:pt x="0" y="61"/>
                </a:lnTo>
                <a:lnTo>
                  <a:pt x="5"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62">
            <a:extLst>
              <a:ext uri="{FF2B5EF4-FFF2-40B4-BE49-F238E27FC236}">
                <a16:creationId xmlns:a16="http://schemas.microsoft.com/office/drawing/2014/main" id="{C5B1B7DA-32DE-2E47-90C5-19E39692198C}"/>
              </a:ext>
            </a:extLst>
          </p:cNvPr>
          <p:cNvSpPr>
            <a:spLocks/>
          </p:cNvSpPr>
          <p:nvPr/>
        </p:nvSpPr>
        <p:spPr bwMode="auto">
          <a:xfrm>
            <a:off x="6201105" y="1791814"/>
            <a:ext cx="933450" cy="1049338"/>
          </a:xfrm>
          <a:custGeom>
            <a:avLst/>
            <a:gdLst>
              <a:gd name="T0" fmla="*/ 4762 w 588"/>
              <a:gd name="T1" fmla="*/ 198438 h 661"/>
              <a:gd name="T2" fmla="*/ 42862 w 588"/>
              <a:gd name="T3" fmla="*/ 320675 h 661"/>
              <a:gd name="T4" fmla="*/ 47625 w 588"/>
              <a:gd name="T5" fmla="*/ 477838 h 661"/>
              <a:gd name="T6" fmla="*/ 73025 w 588"/>
              <a:gd name="T7" fmla="*/ 603250 h 661"/>
              <a:gd name="T8" fmla="*/ 38100 w 588"/>
              <a:gd name="T9" fmla="*/ 668338 h 661"/>
              <a:gd name="T10" fmla="*/ 87312 w 588"/>
              <a:gd name="T11" fmla="*/ 714375 h 661"/>
              <a:gd name="T12" fmla="*/ 85725 w 588"/>
              <a:gd name="T13" fmla="*/ 1049338 h 661"/>
              <a:gd name="T14" fmla="*/ 766762 w 588"/>
              <a:gd name="T15" fmla="*/ 1033463 h 661"/>
              <a:gd name="T16" fmla="*/ 754062 w 588"/>
              <a:gd name="T17" fmla="*/ 969963 h 661"/>
              <a:gd name="T18" fmla="*/ 681037 w 588"/>
              <a:gd name="T19" fmla="*/ 912813 h 661"/>
              <a:gd name="T20" fmla="*/ 644525 w 588"/>
              <a:gd name="T21" fmla="*/ 871538 h 661"/>
              <a:gd name="T22" fmla="*/ 552450 w 588"/>
              <a:gd name="T23" fmla="*/ 812800 h 661"/>
              <a:gd name="T24" fmla="*/ 554037 w 588"/>
              <a:gd name="T25" fmla="*/ 714375 h 661"/>
              <a:gd name="T26" fmla="*/ 534987 w 588"/>
              <a:gd name="T27" fmla="*/ 652463 h 661"/>
              <a:gd name="T28" fmla="*/ 611187 w 588"/>
              <a:gd name="T29" fmla="*/ 560388 h 661"/>
              <a:gd name="T30" fmla="*/ 606425 w 588"/>
              <a:gd name="T31" fmla="*/ 466725 h 661"/>
              <a:gd name="T32" fmla="*/ 731837 w 588"/>
              <a:gd name="T33" fmla="*/ 371475 h 661"/>
              <a:gd name="T34" fmla="*/ 762000 w 588"/>
              <a:gd name="T35" fmla="*/ 317500 h 661"/>
              <a:gd name="T36" fmla="*/ 933450 w 588"/>
              <a:gd name="T37" fmla="*/ 225425 h 661"/>
              <a:gd name="T38" fmla="*/ 855663 w 588"/>
              <a:gd name="T39" fmla="*/ 192088 h 661"/>
              <a:gd name="T40" fmla="*/ 788987 w 588"/>
              <a:gd name="T41" fmla="*/ 196850 h 661"/>
              <a:gd name="T42" fmla="*/ 774700 w 588"/>
              <a:gd name="T43" fmla="*/ 171450 h 661"/>
              <a:gd name="T44" fmla="*/ 649287 w 588"/>
              <a:gd name="T45" fmla="*/ 168275 h 661"/>
              <a:gd name="T46" fmla="*/ 566737 w 588"/>
              <a:gd name="T47" fmla="*/ 144463 h 661"/>
              <a:gd name="T48" fmla="*/ 395287 w 588"/>
              <a:gd name="T49" fmla="*/ 127000 h 661"/>
              <a:gd name="T50" fmla="*/ 369887 w 588"/>
              <a:gd name="T51" fmla="*/ 95250 h 661"/>
              <a:gd name="T52" fmla="*/ 300037 w 588"/>
              <a:gd name="T53" fmla="*/ 65088 h 661"/>
              <a:gd name="T54" fmla="*/ 287337 w 588"/>
              <a:gd name="T55" fmla="*/ 0 h 661"/>
              <a:gd name="T56" fmla="*/ 242887 w 588"/>
              <a:gd name="T57" fmla="*/ 0 h 661"/>
              <a:gd name="T58" fmla="*/ 242887 w 588"/>
              <a:gd name="T59" fmla="*/ 49213 h 661"/>
              <a:gd name="T60" fmla="*/ 0 w 588"/>
              <a:gd name="T61" fmla="*/ 49213 h 661"/>
              <a:gd name="T62" fmla="*/ 4762 w 588"/>
              <a:gd name="T63" fmla="*/ 198438 h 661"/>
              <a:gd name="T64" fmla="*/ 4762 w 588"/>
              <a:gd name="T65" fmla="*/ 198438 h 6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8"/>
              <a:gd name="T100" fmla="*/ 0 h 661"/>
              <a:gd name="T101" fmla="*/ 588 w 588"/>
              <a:gd name="T102" fmla="*/ 661 h 6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8" h="661">
                <a:moveTo>
                  <a:pt x="3" y="125"/>
                </a:moveTo>
                <a:lnTo>
                  <a:pt x="27" y="202"/>
                </a:lnTo>
                <a:lnTo>
                  <a:pt x="30" y="301"/>
                </a:lnTo>
                <a:lnTo>
                  <a:pt x="46" y="380"/>
                </a:lnTo>
                <a:lnTo>
                  <a:pt x="24" y="421"/>
                </a:lnTo>
                <a:lnTo>
                  <a:pt x="55" y="450"/>
                </a:lnTo>
                <a:lnTo>
                  <a:pt x="54" y="661"/>
                </a:lnTo>
                <a:lnTo>
                  <a:pt x="483" y="651"/>
                </a:lnTo>
                <a:lnTo>
                  <a:pt x="475" y="611"/>
                </a:lnTo>
                <a:lnTo>
                  <a:pt x="429" y="575"/>
                </a:lnTo>
                <a:lnTo>
                  <a:pt x="406" y="549"/>
                </a:lnTo>
                <a:lnTo>
                  <a:pt x="348" y="512"/>
                </a:lnTo>
                <a:lnTo>
                  <a:pt x="349" y="450"/>
                </a:lnTo>
                <a:lnTo>
                  <a:pt x="337" y="411"/>
                </a:lnTo>
                <a:lnTo>
                  <a:pt x="385" y="353"/>
                </a:lnTo>
                <a:lnTo>
                  <a:pt x="382" y="294"/>
                </a:lnTo>
                <a:lnTo>
                  <a:pt x="461" y="234"/>
                </a:lnTo>
                <a:lnTo>
                  <a:pt x="480" y="200"/>
                </a:lnTo>
                <a:lnTo>
                  <a:pt x="588" y="142"/>
                </a:lnTo>
                <a:lnTo>
                  <a:pt x="539" y="121"/>
                </a:lnTo>
                <a:lnTo>
                  <a:pt x="497" y="124"/>
                </a:lnTo>
                <a:lnTo>
                  <a:pt x="488" y="108"/>
                </a:lnTo>
                <a:lnTo>
                  <a:pt x="409" y="106"/>
                </a:lnTo>
                <a:lnTo>
                  <a:pt x="357" y="91"/>
                </a:lnTo>
                <a:lnTo>
                  <a:pt x="249" y="80"/>
                </a:lnTo>
                <a:lnTo>
                  <a:pt x="233" y="60"/>
                </a:lnTo>
                <a:lnTo>
                  <a:pt x="189" y="41"/>
                </a:lnTo>
                <a:lnTo>
                  <a:pt x="181" y="0"/>
                </a:lnTo>
                <a:lnTo>
                  <a:pt x="153" y="0"/>
                </a:lnTo>
                <a:lnTo>
                  <a:pt x="153" y="31"/>
                </a:lnTo>
                <a:lnTo>
                  <a:pt x="0" y="31"/>
                </a:lnTo>
                <a:lnTo>
                  <a:pt x="3" y="125"/>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63">
            <a:extLst>
              <a:ext uri="{FF2B5EF4-FFF2-40B4-BE49-F238E27FC236}">
                <a16:creationId xmlns:a16="http://schemas.microsoft.com/office/drawing/2014/main" id="{C4686027-6FFA-824D-9E99-D5EC08D836E1}"/>
              </a:ext>
            </a:extLst>
          </p:cNvPr>
          <p:cNvSpPr>
            <a:spLocks/>
          </p:cNvSpPr>
          <p:nvPr/>
        </p:nvSpPr>
        <p:spPr bwMode="auto">
          <a:xfrm>
            <a:off x="6266193" y="2825277"/>
            <a:ext cx="855662" cy="571500"/>
          </a:xfrm>
          <a:custGeom>
            <a:avLst/>
            <a:gdLst>
              <a:gd name="T0" fmla="*/ 0 w 539"/>
              <a:gd name="T1" fmla="*/ 57150 h 360"/>
              <a:gd name="T2" fmla="*/ 17462 w 539"/>
              <a:gd name="T3" fmla="*/ 87312 h 360"/>
              <a:gd name="T4" fmla="*/ 7937 w 539"/>
              <a:gd name="T5" fmla="*/ 120650 h 360"/>
              <a:gd name="T6" fmla="*/ 17462 w 539"/>
              <a:gd name="T7" fmla="*/ 201612 h 360"/>
              <a:gd name="T8" fmla="*/ 57150 w 539"/>
              <a:gd name="T9" fmla="*/ 314325 h 360"/>
              <a:gd name="T10" fmla="*/ 57150 w 539"/>
              <a:gd name="T11" fmla="*/ 347662 h 360"/>
              <a:gd name="T12" fmla="*/ 85725 w 539"/>
              <a:gd name="T13" fmla="*/ 401637 h 360"/>
              <a:gd name="T14" fmla="*/ 96837 w 539"/>
              <a:gd name="T15" fmla="*/ 487363 h 360"/>
              <a:gd name="T16" fmla="*/ 90487 w 539"/>
              <a:gd name="T17" fmla="*/ 512763 h 360"/>
              <a:gd name="T18" fmla="*/ 107950 w 539"/>
              <a:gd name="T19" fmla="*/ 541338 h 360"/>
              <a:gd name="T20" fmla="*/ 661987 w 539"/>
              <a:gd name="T21" fmla="*/ 528638 h 360"/>
              <a:gd name="T22" fmla="*/ 701674 w 539"/>
              <a:gd name="T23" fmla="*/ 571500 h 360"/>
              <a:gd name="T24" fmla="*/ 758824 w 539"/>
              <a:gd name="T25" fmla="*/ 442913 h 360"/>
              <a:gd name="T26" fmla="*/ 741362 w 539"/>
              <a:gd name="T27" fmla="*/ 393700 h 360"/>
              <a:gd name="T28" fmla="*/ 836612 w 539"/>
              <a:gd name="T29" fmla="*/ 317500 h 360"/>
              <a:gd name="T30" fmla="*/ 855662 w 539"/>
              <a:gd name="T31" fmla="*/ 260350 h 360"/>
              <a:gd name="T32" fmla="*/ 785812 w 539"/>
              <a:gd name="T33" fmla="*/ 177800 h 360"/>
              <a:gd name="T34" fmla="*/ 714374 w 539"/>
              <a:gd name="T35" fmla="*/ 93662 h 360"/>
              <a:gd name="T36" fmla="*/ 701674 w 539"/>
              <a:gd name="T37" fmla="*/ 0 h 360"/>
              <a:gd name="T38" fmla="*/ 20637 w 539"/>
              <a:gd name="T39" fmla="*/ 15875 h 360"/>
              <a:gd name="T40" fmla="*/ 0 w 539"/>
              <a:gd name="T41" fmla="*/ 12700 h 360"/>
              <a:gd name="T42" fmla="*/ 0 w 539"/>
              <a:gd name="T43" fmla="*/ 57150 h 360"/>
              <a:gd name="T44" fmla="*/ 0 w 539"/>
              <a:gd name="T45" fmla="*/ 57150 h 3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9"/>
              <a:gd name="T70" fmla="*/ 0 h 360"/>
              <a:gd name="T71" fmla="*/ 539 w 539"/>
              <a:gd name="T72" fmla="*/ 360 h 3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9" h="360">
                <a:moveTo>
                  <a:pt x="0" y="36"/>
                </a:moveTo>
                <a:lnTo>
                  <a:pt x="11" y="55"/>
                </a:lnTo>
                <a:lnTo>
                  <a:pt x="5" y="76"/>
                </a:lnTo>
                <a:lnTo>
                  <a:pt x="11" y="127"/>
                </a:lnTo>
                <a:lnTo>
                  <a:pt x="36" y="198"/>
                </a:lnTo>
                <a:lnTo>
                  <a:pt x="36" y="219"/>
                </a:lnTo>
                <a:lnTo>
                  <a:pt x="54" y="253"/>
                </a:lnTo>
                <a:lnTo>
                  <a:pt x="61" y="307"/>
                </a:lnTo>
                <a:lnTo>
                  <a:pt x="57" y="323"/>
                </a:lnTo>
                <a:lnTo>
                  <a:pt x="68" y="341"/>
                </a:lnTo>
                <a:lnTo>
                  <a:pt x="417" y="333"/>
                </a:lnTo>
                <a:lnTo>
                  <a:pt x="442" y="360"/>
                </a:lnTo>
                <a:lnTo>
                  <a:pt x="478" y="279"/>
                </a:lnTo>
                <a:lnTo>
                  <a:pt x="467" y="248"/>
                </a:lnTo>
                <a:lnTo>
                  <a:pt x="527" y="200"/>
                </a:lnTo>
                <a:lnTo>
                  <a:pt x="539" y="164"/>
                </a:lnTo>
                <a:lnTo>
                  <a:pt x="495" y="112"/>
                </a:lnTo>
                <a:lnTo>
                  <a:pt x="450" y="59"/>
                </a:lnTo>
                <a:lnTo>
                  <a:pt x="442" y="0"/>
                </a:lnTo>
                <a:lnTo>
                  <a:pt x="13" y="10"/>
                </a:lnTo>
                <a:lnTo>
                  <a:pt x="0" y="8"/>
                </a:lnTo>
                <a:lnTo>
                  <a:pt x="0" y="36"/>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64">
            <a:extLst>
              <a:ext uri="{FF2B5EF4-FFF2-40B4-BE49-F238E27FC236}">
                <a16:creationId xmlns:a16="http://schemas.microsoft.com/office/drawing/2014/main" id="{A8CFBB3B-3D88-FC43-BBA5-74729C753B6F}"/>
              </a:ext>
            </a:extLst>
          </p:cNvPr>
          <p:cNvSpPr>
            <a:spLocks/>
          </p:cNvSpPr>
          <p:nvPr/>
        </p:nvSpPr>
        <p:spPr bwMode="auto">
          <a:xfrm>
            <a:off x="6374143" y="3353914"/>
            <a:ext cx="952500" cy="835025"/>
          </a:xfrm>
          <a:custGeom>
            <a:avLst/>
            <a:gdLst>
              <a:gd name="T0" fmla="*/ 57150 w 600"/>
              <a:gd name="T1" fmla="*/ 120650 h 526"/>
              <a:gd name="T2" fmla="*/ 84137 w 600"/>
              <a:gd name="T3" fmla="*/ 146050 h 526"/>
              <a:gd name="T4" fmla="*/ 101600 w 600"/>
              <a:gd name="T5" fmla="*/ 141287 h 526"/>
              <a:gd name="T6" fmla="*/ 122237 w 600"/>
              <a:gd name="T7" fmla="*/ 169862 h 526"/>
              <a:gd name="T8" fmla="*/ 104775 w 600"/>
              <a:gd name="T9" fmla="*/ 169862 h 526"/>
              <a:gd name="T10" fmla="*/ 87312 w 600"/>
              <a:gd name="T11" fmla="*/ 206375 h 526"/>
              <a:gd name="T12" fmla="*/ 128587 w 600"/>
              <a:gd name="T13" fmla="*/ 268287 h 526"/>
              <a:gd name="T14" fmla="*/ 161925 w 600"/>
              <a:gd name="T15" fmla="*/ 277812 h 526"/>
              <a:gd name="T16" fmla="*/ 157162 w 600"/>
              <a:gd name="T17" fmla="*/ 666750 h 526"/>
              <a:gd name="T18" fmla="*/ 161925 w 600"/>
              <a:gd name="T19" fmla="*/ 762000 h 526"/>
              <a:gd name="T20" fmla="*/ 795337 w 600"/>
              <a:gd name="T21" fmla="*/ 741362 h 526"/>
              <a:gd name="T22" fmla="*/ 800100 w 600"/>
              <a:gd name="T23" fmla="*/ 798512 h 526"/>
              <a:gd name="T24" fmla="*/ 776287 w 600"/>
              <a:gd name="T25" fmla="*/ 835025 h 526"/>
              <a:gd name="T26" fmla="*/ 873125 w 600"/>
              <a:gd name="T27" fmla="*/ 828675 h 526"/>
              <a:gd name="T28" fmla="*/ 890588 w 600"/>
              <a:gd name="T29" fmla="*/ 798512 h 526"/>
              <a:gd name="T30" fmla="*/ 890588 w 600"/>
              <a:gd name="T31" fmla="*/ 762000 h 526"/>
              <a:gd name="T32" fmla="*/ 912813 w 600"/>
              <a:gd name="T33" fmla="*/ 736600 h 526"/>
              <a:gd name="T34" fmla="*/ 920750 w 600"/>
              <a:gd name="T35" fmla="*/ 708025 h 526"/>
              <a:gd name="T36" fmla="*/ 944563 w 600"/>
              <a:gd name="T37" fmla="*/ 706437 h 526"/>
              <a:gd name="T38" fmla="*/ 952500 w 600"/>
              <a:gd name="T39" fmla="*/ 649287 h 526"/>
              <a:gd name="T40" fmla="*/ 917575 w 600"/>
              <a:gd name="T41" fmla="*/ 641350 h 526"/>
              <a:gd name="T42" fmla="*/ 895350 w 600"/>
              <a:gd name="T43" fmla="*/ 600075 h 526"/>
              <a:gd name="T44" fmla="*/ 860425 w 600"/>
              <a:gd name="T45" fmla="*/ 500062 h 526"/>
              <a:gd name="T46" fmla="*/ 820738 w 600"/>
              <a:gd name="T47" fmla="*/ 484187 h 526"/>
              <a:gd name="T48" fmla="*/ 776287 w 600"/>
              <a:gd name="T49" fmla="*/ 447675 h 526"/>
              <a:gd name="T50" fmla="*/ 758825 w 600"/>
              <a:gd name="T51" fmla="*/ 396875 h 526"/>
              <a:gd name="T52" fmla="*/ 785812 w 600"/>
              <a:gd name="T53" fmla="*/ 315912 h 526"/>
              <a:gd name="T54" fmla="*/ 763587 w 600"/>
              <a:gd name="T55" fmla="*/ 301625 h 526"/>
              <a:gd name="T56" fmla="*/ 708025 w 600"/>
              <a:gd name="T57" fmla="*/ 301625 h 526"/>
              <a:gd name="T58" fmla="*/ 695325 w 600"/>
              <a:gd name="T59" fmla="*/ 252412 h 526"/>
              <a:gd name="T60" fmla="*/ 603250 w 600"/>
              <a:gd name="T61" fmla="*/ 153987 h 526"/>
              <a:gd name="T62" fmla="*/ 582612 w 600"/>
              <a:gd name="T63" fmla="*/ 74612 h 526"/>
              <a:gd name="T64" fmla="*/ 593725 w 600"/>
              <a:gd name="T65" fmla="*/ 42862 h 526"/>
              <a:gd name="T66" fmla="*/ 554037 w 600"/>
              <a:gd name="T67" fmla="*/ 0 h 526"/>
              <a:gd name="T68" fmla="*/ 0 w 600"/>
              <a:gd name="T69" fmla="*/ 12700 h 526"/>
              <a:gd name="T70" fmla="*/ 57150 w 600"/>
              <a:gd name="T71" fmla="*/ 120650 h 526"/>
              <a:gd name="T72" fmla="*/ 57150 w 600"/>
              <a:gd name="T73" fmla="*/ 120650 h 5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0"/>
              <a:gd name="T112" fmla="*/ 0 h 526"/>
              <a:gd name="T113" fmla="*/ 600 w 600"/>
              <a:gd name="T114" fmla="*/ 526 h 5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0" h="526">
                <a:moveTo>
                  <a:pt x="36" y="76"/>
                </a:moveTo>
                <a:lnTo>
                  <a:pt x="53" y="92"/>
                </a:lnTo>
                <a:lnTo>
                  <a:pt x="64" y="89"/>
                </a:lnTo>
                <a:lnTo>
                  <a:pt x="77" y="107"/>
                </a:lnTo>
                <a:lnTo>
                  <a:pt x="66" y="107"/>
                </a:lnTo>
                <a:lnTo>
                  <a:pt x="55" y="130"/>
                </a:lnTo>
                <a:lnTo>
                  <a:pt x="81" y="169"/>
                </a:lnTo>
                <a:lnTo>
                  <a:pt x="102" y="175"/>
                </a:lnTo>
                <a:lnTo>
                  <a:pt x="99" y="420"/>
                </a:lnTo>
                <a:lnTo>
                  <a:pt x="102" y="480"/>
                </a:lnTo>
                <a:lnTo>
                  <a:pt x="501" y="467"/>
                </a:lnTo>
                <a:lnTo>
                  <a:pt x="504" y="503"/>
                </a:lnTo>
                <a:lnTo>
                  <a:pt x="489" y="526"/>
                </a:lnTo>
                <a:lnTo>
                  <a:pt x="550" y="522"/>
                </a:lnTo>
                <a:lnTo>
                  <a:pt x="561" y="503"/>
                </a:lnTo>
                <a:lnTo>
                  <a:pt x="561" y="480"/>
                </a:lnTo>
                <a:lnTo>
                  <a:pt x="575" y="464"/>
                </a:lnTo>
                <a:lnTo>
                  <a:pt x="580" y="446"/>
                </a:lnTo>
                <a:lnTo>
                  <a:pt x="595" y="445"/>
                </a:lnTo>
                <a:lnTo>
                  <a:pt x="600" y="409"/>
                </a:lnTo>
                <a:lnTo>
                  <a:pt x="578" y="404"/>
                </a:lnTo>
                <a:lnTo>
                  <a:pt x="564" y="378"/>
                </a:lnTo>
                <a:lnTo>
                  <a:pt x="542" y="315"/>
                </a:lnTo>
                <a:lnTo>
                  <a:pt x="517" y="305"/>
                </a:lnTo>
                <a:lnTo>
                  <a:pt x="489" y="282"/>
                </a:lnTo>
                <a:lnTo>
                  <a:pt x="478" y="250"/>
                </a:lnTo>
                <a:lnTo>
                  <a:pt x="495" y="199"/>
                </a:lnTo>
                <a:lnTo>
                  <a:pt x="481" y="190"/>
                </a:lnTo>
                <a:lnTo>
                  <a:pt x="446" y="190"/>
                </a:lnTo>
                <a:lnTo>
                  <a:pt x="438" y="159"/>
                </a:lnTo>
                <a:lnTo>
                  <a:pt x="380" y="97"/>
                </a:lnTo>
                <a:lnTo>
                  <a:pt x="367" y="47"/>
                </a:lnTo>
                <a:lnTo>
                  <a:pt x="374" y="27"/>
                </a:lnTo>
                <a:lnTo>
                  <a:pt x="349" y="0"/>
                </a:lnTo>
                <a:lnTo>
                  <a:pt x="0" y="8"/>
                </a:lnTo>
                <a:lnTo>
                  <a:pt x="36" y="76"/>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5">
            <a:extLst>
              <a:ext uri="{FF2B5EF4-FFF2-40B4-BE49-F238E27FC236}">
                <a16:creationId xmlns:a16="http://schemas.microsoft.com/office/drawing/2014/main" id="{9BD960C9-8090-0B4E-B7AE-ACFCACC8A483}"/>
              </a:ext>
            </a:extLst>
          </p:cNvPr>
          <p:cNvSpPr>
            <a:spLocks/>
          </p:cNvSpPr>
          <p:nvPr/>
        </p:nvSpPr>
        <p:spPr bwMode="auto">
          <a:xfrm>
            <a:off x="6536068" y="4095277"/>
            <a:ext cx="720725" cy="652462"/>
          </a:xfrm>
          <a:custGeom>
            <a:avLst/>
            <a:gdLst>
              <a:gd name="T0" fmla="*/ 26988 w 454"/>
              <a:gd name="T1" fmla="*/ 222250 h 411"/>
              <a:gd name="T2" fmla="*/ 22225 w 454"/>
              <a:gd name="T3" fmla="*/ 538162 h 411"/>
              <a:gd name="T4" fmla="*/ 36513 w 454"/>
              <a:gd name="T5" fmla="*/ 557212 h 411"/>
              <a:gd name="T6" fmla="*/ 87313 w 454"/>
              <a:gd name="T7" fmla="*/ 557212 h 411"/>
              <a:gd name="T8" fmla="*/ 88900 w 454"/>
              <a:gd name="T9" fmla="*/ 652462 h 411"/>
              <a:gd name="T10" fmla="*/ 520700 w 454"/>
              <a:gd name="T11" fmla="*/ 647700 h 411"/>
              <a:gd name="T12" fmla="*/ 511175 w 454"/>
              <a:gd name="T13" fmla="*/ 549275 h 411"/>
              <a:gd name="T14" fmla="*/ 549275 w 454"/>
              <a:gd name="T15" fmla="*/ 441325 h 411"/>
              <a:gd name="T16" fmla="*/ 603250 w 454"/>
              <a:gd name="T17" fmla="*/ 363537 h 411"/>
              <a:gd name="T18" fmla="*/ 598488 w 454"/>
              <a:gd name="T19" fmla="*/ 342900 h 411"/>
              <a:gd name="T20" fmla="*/ 638175 w 454"/>
              <a:gd name="T21" fmla="*/ 276225 h 411"/>
              <a:gd name="T22" fmla="*/ 660400 w 454"/>
              <a:gd name="T23" fmla="*/ 201612 h 411"/>
              <a:gd name="T24" fmla="*/ 654050 w 454"/>
              <a:gd name="T25" fmla="*/ 196850 h 411"/>
              <a:gd name="T26" fmla="*/ 688975 w 454"/>
              <a:gd name="T27" fmla="*/ 168275 h 411"/>
              <a:gd name="T28" fmla="*/ 720725 w 454"/>
              <a:gd name="T29" fmla="*/ 103187 h 411"/>
              <a:gd name="T30" fmla="*/ 711200 w 454"/>
              <a:gd name="T31" fmla="*/ 87312 h 411"/>
              <a:gd name="T32" fmla="*/ 614363 w 454"/>
              <a:gd name="T33" fmla="*/ 93662 h 411"/>
              <a:gd name="T34" fmla="*/ 638175 w 454"/>
              <a:gd name="T35" fmla="*/ 57150 h 411"/>
              <a:gd name="T36" fmla="*/ 633413 w 454"/>
              <a:gd name="T37" fmla="*/ 0 h 411"/>
              <a:gd name="T38" fmla="*/ 0 w 454"/>
              <a:gd name="T39" fmla="*/ 20637 h 411"/>
              <a:gd name="T40" fmla="*/ 26988 w 454"/>
              <a:gd name="T41" fmla="*/ 222250 h 411"/>
              <a:gd name="T42" fmla="*/ 26988 w 454"/>
              <a:gd name="T43" fmla="*/ 222250 h 4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4"/>
              <a:gd name="T67" fmla="*/ 0 h 411"/>
              <a:gd name="T68" fmla="*/ 454 w 454"/>
              <a:gd name="T69" fmla="*/ 411 h 4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4" h="411">
                <a:moveTo>
                  <a:pt x="17" y="140"/>
                </a:moveTo>
                <a:lnTo>
                  <a:pt x="14" y="339"/>
                </a:lnTo>
                <a:lnTo>
                  <a:pt x="23" y="351"/>
                </a:lnTo>
                <a:lnTo>
                  <a:pt x="55" y="351"/>
                </a:lnTo>
                <a:lnTo>
                  <a:pt x="56" y="411"/>
                </a:lnTo>
                <a:lnTo>
                  <a:pt x="328" y="408"/>
                </a:lnTo>
                <a:lnTo>
                  <a:pt x="322" y="346"/>
                </a:lnTo>
                <a:lnTo>
                  <a:pt x="346" y="278"/>
                </a:lnTo>
                <a:lnTo>
                  <a:pt x="380" y="229"/>
                </a:lnTo>
                <a:lnTo>
                  <a:pt x="377" y="216"/>
                </a:lnTo>
                <a:lnTo>
                  <a:pt x="402" y="174"/>
                </a:lnTo>
                <a:lnTo>
                  <a:pt x="416" y="127"/>
                </a:lnTo>
                <a:lnTo>
                  <a:pt x="412" y="124"/>
                </a:lnTo>
                <a:lnTo>
                  <a:pt x="434" y="106"/>
                </a:lnTo>
                <a:lnTo>
                  <a:pt x="454" y="65"/>
                </a:lnTo>
                <a:lnTo>
                  <a:pt x="448" y="55"/>
                </a:lnTo>
                <a:lnTo>
                  <a:pt x="387" y="59"/>
                </a:lnTo>
                <a:lnTo>
                  <a:pt x="402" y="36"/>
                </a:lnTo>
                <a:lnTo>
                  <a:pt x="399" y="0"/>
                </a:lnTo>
                <a:lnTo>
                  <a:pt x="0" y="13"/>
                </a:lnTo>
                <a:lnTo>
                  <a:pt x="17" y="14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266">
            <a:extLst>
              <a:ext uri="{FF2B5EF4-FFF2-40B4-BE49-F238E27FC236}">
                <a16:creationId xmlns:a16="http://schemas.microsoft.com/office/drawing/2014/main" id="{9B7B5BA9-8F57-1046-99F6-ECEE90897383}"/>
              </a:ext>
            </a:extLst>
          </p:cNvPr>
          <p:cNvSpPr>
            <a:spLocks/>
          </p:cNvSpPr>
          <p:nvPr/>
        </p:nvSpPr>
        <p:spPr bwMode="auto">
          <a:xfrm>
            <a:off x="6624968" y="4742977"/>
            <a:ext cx="822325" cy="715962"/>
          </a:xfrm>
          <a:custGeom>
            <a:avLst/>
            <a:gdLst>
              <a:gd name="T0" fmla="*/ 0 w 518"/>
              <a:gd name="T1" fmla="*/ 4762 h 451"/>
              <a:gd name="T2" fmla="*/ 11112 w 518"/>
              <a:gd name="T3" fmla="*/ 198437 h 451"/>
              <a:gd name="T4" fmla="*/ 85725 w 518"/>
              <a:gd name="T5" fmla="*/ 339725 h 451"/>
              <a:gd name="T6" fmla="*/ 58737 w 518"/>
              <a:gd name="T7" fmla="*/ 450850 h 451"/>
              <a:gd name="T8" fmla="*/ 63500 w 518"/>
              <a:gd name="T9" fmla="*/ 542925 h 451"/>
              <a:gd name="T10" fmla="*/ 28575 w 518"/>
              <a:gd name="T11" fmla="*/ 588962 h 451"/>
              <a:gd name="T12" fmla="*/ 42862 w 518"/>
              <a:gd name="T13" fmla="*/ 604837 h 451"/>
              <a:gd name="T14" fmla="*/ 150812 w 518"/>
              <a:gd name="T15" fmla="*/ 588962 h 451"/>
              <a:gd name="T16" fmla="*/ 287337 w 518"/>
              <a:gd name="T17" fmla="*/ 628650 h 451"/>
              <a:gd name="T18" fmla="*/ 330200 w 518"/>
              <a:gd name="T19" fmla="*/ 592137 h 451"/>
              <a:gd name="T20" fmla="*/ 461962 w 518"/>
              <a:gd name="T21" fmla="*/ 649287 h 451"/>
              <a:gd name="T22" fmla="*/ 474662 w 518"/>
              <a:gd name="T23" fmla="*/ 679450 h 451"/>
              <a:gd name="T24" fmla="*/ 525462 w 518"/>
              <a:gd name="T25" fmla="*/ 703262 h 451"/>
              <a:gd name="T26" fmla="*/ 549275 w 518"/>
              <a:gd name="T27" fmla="*/ 674687 h 451"/>
              <a:gd name="T28" fmla="*/ 614362 w 518"/>
              <a:gd name="T29" fmla="*/ 700087 h 451"/>
              <a:gd name="T30" fmla="*/ 654050 w 518"/>
              <a:gd name="T31" fmla="*/ 679450 h 451"/>
              <a:gd name="T32" fmla="*/ 647700 w 518"/>
              <a:gd name="T33" fmla="*/ 638175 h 451"/>
              <a:gd name="T34" fmla="*/ 754062 w 518"/>
              <a:gd name="T35" fmla="*/ 674687 h 451"/>
              <a:gd name="T36" fmla="*/ 749300 w 518"/>
              <a:gd name="T37" fmla="*/ 715962 h 451"/>
              <a:gd name="T38" fmla="*/ 822325 w 518"/>
              <a:gd name="T39" fmla="*/ 661987 h 451"/>
              <a:gd name="T40" fmla="*/ 757237 w 518"/>
              <a:gd name="T41" fmla="*/ 654050 h 451"/>
              <a:gd name="T42" fmla="*/ 706437 w 518"/>
              <a:gd name="T43" fmla="*/ 601662 h 451"/>
              <a:gd name="T44" fmla="*/ 769937 w 518"/>
              <a:gd name="T45" fmla="*/ 534987 h 451"/>
              <a:gd name="T46" fmla="*/ 769937 w 518"/>
              <a:gd name="T47" fmla="*/ 496887 h 451"/>
              <a:gd name="T48" fmla="*/ 701675 w 518"/>
              <a:gd name="T49" fmla="*/ 552450 h 451"/>
              <a:gd name="T50" fmla="*/ 669925 w 518"/>
              <a:gd name="T51" fmla="*/ 534987 h 451"/>
              <a:gd name="T52" fmla="*/ 696912 w 518"/>
              <a:gd name="T53" fmla="*/ 501650 h 451"/>
              <a:gd name="T54" fmla="*/ 622300 w 518"/>
              <a:gd name="T55" fmla="*/ 525462 h 451"/>
              <a:gd name="T56" fmla="*/ 574675 w 518"/>
              <a:gd name="T57" fmla="*/ 504825 h 451"/>
              <a:gd name="T58" fmla="*/ 587375 w 518"/>
              <a:gd name="T59" fmla="*/ 471487 h 451"/>
              <a:gd name="T60" fmla="*/ 714375 w 518"/>
              <a:gd name="T61" fmla="*/ 496887 h 451"/>
              <a:gd name="T62" fmla="*/ 665162 w 518"/>
              <a:gd name="T63" fmla="*/ 411162 h 451"/>
              <a:gd name="T64" fmla="*/ 671512 w 518"/>
              <a:gd name="T65" fmla="*/ 349250 h 451"/>
              <a:gd name="T66" fmla="*/ 382587 w 518"/>
              <a:gd name="T67" fmla="*/ 361950 h 451"/>
              <a:gd name="T68" fmla="*/ 417512 w 518"/>
              <a:gd name="T69" fmla="*/ 228600 h 451"/>
              <a:gd name="T70" fmla="*/ 466725 w 518"/>
              <a:gd name="T71" fmla="*/ 158750 h 451"/>
              <a:gd name="T72" fmla="*/ 449262 w 518"/>
              <a:gd name="T73" fmla="*/ 141287 h 451"/>
              <a:gd name="T74" fmla="*/ 431800 w 518"/>
              <a:gd name="T75" fmla="*/ 0 h 451"/>
              <a:gd name="T76" fmla="*/ 0 w 518"/>
              <a:gd name="T77" fmla="*/ 4762 h 451"/>
              <a:gd name="T78" fmla="*/ 0 w 518"/>
              <a:gd name="T79" fmla="*/ 4762 h 451"/>
              <a:gd name="T80" fmla="*/ 0 w 518"/>
              <a:gd name="T81" fmla="*/ 4762 h 4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8"/>
              <a:gd name="T124" fmla="*/ 0 h 451"/>
              <a:gd name="T125" fmla="*/ 518 w 518"/>
              <a:gd name="T126" fmla="*/ 451 h 4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8" h="451">
                <a:moveTo>
                  <a:pt x="0" y="3"/>
                </a:moveTo>
                <a:lnTo>
                  <a:pt x="7" y="125"/>
                </a:lnTo>
                <a:lnTo>
                  <a:pt x="54" y="214"/>
                </a:lnTo>
                <a:lnTo>
                  <a:pt x="37" y="284"/>
                </a:lnTo>
                <a:lnTo>
                  <a:pt x="40" y="342"/>
                </a:lnTo>
                <a:lnTo>
                  <a:pt x="18" y="371"/>
                </a:lnTo>
                <a:lnTo>
                  <a:pt x="27" y="381"/>
                </a:lnTo>
                <a:lnTo>
                  <a:pt x="95" y="371"/>
                </a:lnTo>
                <a:lnTo>
                  <a:pt x="181" y="396"/>
                </a:lnTo>
                <a:lnTo>
                  <a:pt x="208" y="373"/>
                </a:lnTo>
                <a:lnTo>
                  <a:pt x="291" y="409"/>
                </a:lnTo>
                <a:lnTo>
                  <a:pt x="299" y="428"/>
                </a:lnTo>
                <a:lnTo>
                  <a:pt x="331" y="443"/>
                </a:lnTo>
                <a:lnTo>
                  <a:pt x="346" y="425"/>
                </a:lnTo>
                <a:lnTo>
                  <a:pt x="387" y="441"/>
                </a:lnTo>
                <a:lnTo>
                  <a:pt x="412" y="428"/>
                </a:lnTo>
                <a:lnTo>
                  <a:pt x="408" y="402"/>
                </a:lnTo>
                <a:lnTo>
                  <a:pt x="475" y="425"/>
                </a:lnTo>
                <a:lnTo>
                  <a:pt x="472" y="451"/>
                </a:lnTo>
                <a:lnTo>
                  <a:pt x="518" y="417"/>
                </a:lnTo>
                <a:lnTo>
                  <a:pt x="477" y="412"/>
                </a:lnTo>
                <a:lnTo>
                  <a:pt x="445" y="379"/>
                </a:lnTo>
                <a:lnTo>
                  <a:pt x="485" y="337"/>
                </a:lnTo>
                <a:lnTo>
                  <a:pt x="485" y="313"/>
                </a:lnTo>
                <a:lnTo>
                  <a:pt x="442" y="348"/>
                </a:lnTo>
                <a:lnTo>
                  <a:pt x="422" y="337"/>
                </a:lnTo>
                <a:lnTo>
                  <a:pt x="439" y="316"/>
                </a:lnTo>
                <a:lnTo>
                  <a:pt x="392" y="331"/>
                </a:lnTo>
                <a:lnTo>
                  <a:pt x="362" y="318"/>
                </a:lnTo>
                <a:lnTo>
                  <a:pt x="370" y="297"/>
                </a:lnTo>
                <a:lnTo>
                  <a:pt x="450" y="313"/>
                </a:lnTo>
                <a:lnTo>
                  <a:pt x="419" y="259"/>
                </a:lnTo>
                <a:lnTo>
                  <a:pt x="423" y="220"/>
                </a:lnTo>
                <a:lnTo>
                  <a:pt x="241" y="228"/>
                </a:lnTo>
                <a:lnTo>
                  <a:pt x="263" y="144"/>
                </a:lnTo>
                <a:lnTo>
                  <a:pt x="294" y="100"/>
                </a:lnTo>
                <a:lnTo>
                  <a:pt x="283" y="89"/>
                </a:lnTo>
                <a:lnTo>
                  <a:pt x="272" y="0"/>
                </a:lnTo>
                <a:lnTo>
                  <a:pt x="0" y="3"/>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67">
            <a:extLst>
              <a:ext uri="{FF2B5EF4-FFF2-40B4-BE49-F238E27FC236}">
                <a16:creationId xmlns:a16="http://schemas.microsoft.com/office/drawing/2014/main" id="{CDF161A6-C1F9-5143-811B-AC83E10548B4}"/>
              </a:ext>
            </a:extLst>
          </p:cNvPr>
          <p:cNvSpPr>
            <a:spLocks/>
          </p:cNvSpPr>
          <p:nvPr/>
        </p:nvSpPr>
        <p:spPr bwMode="auto">
          <a:xfrm>
            <a:off x="7042480" y="2085502"/>
            <a:ext cx="815975" cy="420687"/>
          </a:xfrm>
          <a:custGeom>
            <a:avLst/>
            <a:gdLst>
              <a:gd name="T0" fmla="*/ 293687 w 514"/>
              <a:gd name="T1" fmla="*/ 276225 h 265"/>
              <a:gd name="T2" fmla="*/ 306387 w 514"/>
              <a:gd name="T3" fmla="*/ 301625 h 265"/>
              <a:gd name="T4" fmla="*/ 334962 w 514"/>
              <a:gd name="T5" fmla="*/ 309562 h 265"/>
              <a:gd name="T6" fmla="*/ 374650 w 514"/>
              <a:gd name="T7" fmla="*/ 420687 h 265"/>
              <a:gd name="T8" fmla="*/ 446087 w 514"/>
              <a:gd name="T9" fmla="*/ 268287 h 265"/>
              <a:gd name="T10" fmla="*/ 484187 w 514"/>
              <a:gd name="T11" fmla="*/ 273050 h 265"/>
              <a:gd name="T12" fmla="*/ 528637 w 514"/>
              <a:gd name="T13" fmla="*/ 250825 h 265"/>
              <a:gd name="T14" fmla="*/ 609600 w 514"/>
              <a:gd name="T15" fmla="*/ 250825 h 265"/>
              <a:gd name="T16" fmla="*/ 636587 w 514"/>
              <a:gd name="T17" fmla="*/ 214312 h 265"/>
              <a:gd name="T18" fmla="*/ 788987 w 514"/>
              <a:gd name="T19" fmla="*/ 219075 h 265"/>
              <a:gd name="T20" fmla="*/ 815975 w 514"/>
              <a:gd name="T21" fmla="*/ 196850 h 265"/>
              <a:gd name="T22" fmla="*/ 768350 w 514"/>
              <a:gd name="T23" fmla="*/ 136525 h 265"/>
              <a:gd name="T24" fmla="*/ 673100 w 514"/>
              <a:gd name="T25" fmla="*/ 139700 h 265"/>
              <a:gd name="T26" fmla="*/ 601662 w 514"/>
              <a:gd name="T27" fmla="*/ 130175 h 265"/>
              <a:gd name="T28" fmla="*/ 506412 w 514"/>
              <a:gd name="T29" fmla="*/ 130175 h 265"/>
              <a:gd name="T30" fmla="*/ 474662 w 514"/>
              <a:gd name="T31" fmla="*/ 177800 h 265"/>
              <a:gd name="T32" fmla="*/ 427037 w 514"/>
              <a:gd name="T33" fmla="*/ 150812 h 265"/>
              <a:gd name="T34" fmla="*/ 376237 w 514"/>
              <a:gd name="T35" fmla="*/ 155575 h 265"/>
              <a:gd name="T36" fmla="*/ 357187 w 514"/>
              <a:gd name="T37" fmla="*/ 103187 h 265"/>
              <a:gd name="T38" fmla="*/ 252412 w 514"/>
              <a:gd name="T39" fmla="*/ 95250 h 265"/>
              <a:gd name="T40" fmla="*/ 239712 w 514"/>
              <a:gd name="T41" fmla="*/ 76200 h 265"/>
              <a:gd name="T42" fmla="*/ 287337 w 514"/>
              <a:gd name="T43" fmla="*/ 23812 h 265"/>
              <a:gd name="T44" fmla="*/ 323850 w 514"/>
              <a:gd name="T45" fmla="*/ 19050 h 265"/>
              <a:gd name="T46" fmla="*/ 287337 w 514"/>
              <a:gd name="T47" fmla="*/ 0 h 265"/>
              <a:gd name="T48" fmla="*/ 227012 w 514"/>
              <a:gd name="T49" fmla="*/ 15875 h 265"/>
              <a:gd name="T50" fmla="*/ 127000 w 514"/>
              <a:gd name="T51" fmla="*/ 119062 h 265"/>
              <a:gd name="T52" fmla="*/ 77787 w 514"/>
              <a:gd name="T53" fmla="*/ 130175 h 265"/>
              <a:gd name="T54" fmla="*/ 0 w 514"/>
              <a:gd name="T55" fmla="*/ 180975 h 265"/>
              <a:gd name="T56" fmla="*/ 293687 w 514"/>
              <a:gd name="T57" fmla="*/ 276225 h 265"/>
              <a:gd name="T58" fmla="*/ 293687 w 514"/>
              <a:gd name="T59" fmla="*/ 276225 h 2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4"/>
              <a:gd name="T91" fmla="*/ 0 h 265"/>
              <a:gd name="T92" fmla="*/ 514 w 514"/>
              <a:gd name="T93" fmla="*/ 265 h 2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4" h="265">
                <a:moveTo>
                  <a:pt x="185" y="174"/>
                </a:moveTo>
                <a:lnTo>
                  <a:pt x="193" y="190"/>
                </a:lnTo>
                <a:lnTo>
                  <a:pt x="211" y="195"/>
                </a:lnTo>
                <a:lnTo>
                  <a:pt x="236" y="265"/>
                </a:lnTo>
                <a:lnTo>
                  <a:pt x="281" y="169"/>
                </a:lnTo>
                <a:lnTo>
                  <a:pt x="305" y="172"/>
                </a:lnTo>
                <a:lnTo>
                  <a:pt x="333" y="158"/>
                </a:lnTo>
                <a:lnTo>
                  <a:pt x="384" y="158"/>
                </a:lnTo>
                <a:lnTo>
                  <a:pt x="401" y="135"/>
                </a:lnTo>
                <a:lnTo>
                  <a:pt x="497" y="138"/>
                </a:lnTo>
                <a:lnTo>
                  <a:pt x="514" y="124"/>
                </a:lnTo>
                <a:lnTo>
                  <a:pt x="484" y="86"/>
                </a:lnTo>
                <a:lnTo>
                  <a:pt x="424" y="88"/>
                </a:lnTo>
                <a:lnTo>
                  <a:pt x="379" y="82"/>
                </a:lnTo>
                <a:lnTo>
                  <a:pt x="319" y="82"/>
                </a:lnTo>
                <a:lnTo>
                  <a:pt x="299" y="112"/>
                </a:lnTo>
                <a:lnTo>
                  <a:pt x="269" y="95"/>
                </a:lnTo>
                <a:lnTo>
                  <a:pt x="237" y="98"/>
                </a:lnTo>
                <a:lnTo>
                  <a:pt x="225" y="65"/>
                </a:lnTo>
                <a:lnTo>
                  <a:pt x="159" y="60"/>
                </a:lnTo>
                <a:lnTo>
                  <a:pt x="151" y="48"/>
                </a:lnTo>
                <a:lnTo>
                  <a:pt x="181" y="15"/>
                </a:lnTo>
                <a:lnTo>
                  <a:pt x="204" y="12"/>
                </a:lnTo>
                <a:lnTo>
                  <a:pt x="181" y="0"/>
                </a:lnTo>
                <a:lnTo>
                  <a:pt x="143" y="10"/>
                </a:lnTo>
                <a:lnTo>
                  <a:pt x="80" y="75"/>
                </a:lnTo>
                <a:lnTo>
                  <a:pt x="49" y="82"/>
                </a:lnTo>
                <a:lnTo>
                  <a:pt x="0" y="114"/>
                </a:lnTo>
                <a:lnTo>
                  <a:pt x="185" y="174"/>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268">
            <a:extLst>
              <a:ext uri="{FF2B5EF4-FFF2-40B4-BE49-F238E27FC236}">
                <a16:creationId xmlns:a16="http://schemas.microsoft.com/office/drawing/2014/main" id="{AAAAE026-D4B6-8A42-9380-0F3277D82FF1}"/>
              </a:ext>
            </a:extLst>
          </p:cNvPr>
          <p:cNvSpPr>
            <a:spLocks/>
          </p:cNvSpPr>
          <p:nvPr/>
        </p:nvSpPr>
        <p:spPr bwMode="auto">
          <a:xfrm>
            <a:off x="7571118" y="2345852"/>
            <a:ext cx="552450" cy="757237"/>
          </a:xfrm>
          <a:custGeom>
            <a:avLst/>
            <a:gdLst>
              <a:gd name="T0" fmla="*/ 61913 w 348"/>
              <a:gd name="T1" fmla="*/ 628650 h 477"/>
              <a:gd name="T2" fmla="*/ 52388 w 348"/>
              <a:gd name="T3" fmla="*/ 503237 h 477"/>
              <a:gd name="T4" fmla="*/ 7938 w 348"/>
              <a:gd name="T5" fmla="*/ 407987 h 477"/>
              <a:gd name="T6" fmla="*/ 26988 w 348"/>
              <a:gd name="T7" fmla="*/ 217487 h 477"/>
              <a:gd name="T8" fmla="*/ 107950 w 348"/>
              <a:gd name="T9" fmla="*/ 114300 h 477"/>
              <a:gd name="T10" fmla="*/ 103188 w 348"/>
              <a:gd name="T11" fmla="*/ 190500 h 477"/>
              <a:gd name="T12" fmla="*/ 127000 w 348"/>
              <a:gd name="T13" fmla="*/ 173037 h 477"/>
              <a:gd name="T14" fmla="*/ 127000 w 348"/>
              <a:gd name="T15" fmla="*/ 114300 h 477"/>
              <a:gd name="T16" fmla="*/ 157162 w 348"/>
              <a:gd name="T17" fmla="*/ 77787 h 477"/>
              <a:gd name="T18" fmla="*/ 168275 w 348"/>
              <a:gd name="T19" fmla="*/ 7937 h 477"/>
              <a:gd name="T20" fmla="*/ 195262 w 348"/>
              <a:gd name="T21" fmla="*/ 0 h 477"/>
              <a:gd name="T22" fmla="*/ 361950 w 348"/>
              <a:gd name="T23" fmla="*/ 60325 h 477"/>
              <a:gd name="T24" fmla="*/ 377825 w 348"/>
              <a:gd name="T25" fmla="*/ 109537 h 477"/>
              <a:gd name="T26" fmla="*/ 400050 w 348"/>
              <a:gd name="T27" fmla="*/ 155575 h 477"/>
              <a:gd name="T28" fmla="*/ 404812 w 348"/>
              <a:gd name="T29" fmla="*/ 238125 h 477"/>
              <a:gd name="T30" fmla="*/ 347662 w 348"/>
              <a:gd name="T31" fmla="*/ 306387 h 477"/>
              <a:gd name="T32" fmla="*/ 344487 w 348"/>
              <a:gd name="T33" fmla="*/ 363537 h 477"/>
              <a:gd name="T34" fmla="*/ 377825 w 348"/>
              <a:gd name="T35" fmla="*/ 382587 h 477"/>
              <a:gd name="T36" fmla="*/ 422275 w 348"/>
              <a:gd name="T37" fmla="*/ 306387 h 477"/>
              <a:gd name="T38" fmla="*/ 466725 w 348"/>
              <a:gd name="T39" fmla="*/ 280987 h 477"/>
              <a:gd name="T40" fmla="*/ 496888 w 348"/>
              <a:gd name="T41" fmla="*/ 296862 h 477"/>
              <a:gd name="T42" fmla="*/ 552450 w 348"/>
              <a:gd name="T43" fmla="*/ 463550 h 477"/>
              <a:gd name="T44" fmla="*/ 514350 w 348"/>
              <a:gd name="T45" fmla="*/ 536575 h 477"/>
              <a:gd name="T46" fmla="*/ 504825 w 348"/>
              <a:gd name="T47" fmla="*/ 585787 h 477"/>
              <a:gd name="T48" fmla="*/ 482600 w 348"/>
              <a:gd name="T49" fmla="*/ 603250 h 477"/>
              <a:gd name="T50" fmla="*/ 479425 w 348"/>
              <a:gd name="T51" fmla="*/ 649287 h 477"/>
              <a:gd name="T52" fmla="*/ 452438 w 348"/>
              <a:gd name="T53" fmla="*/ 709612 h 477"/>
              <a:gd name="T54" fmla="*/ 269875 w 348"/>
              <a:gd name="T55" fmla="*/ 736600 h 477"/>
              <a:gd name="T56" fmla="*/ 265113 w 348"/>
              <a:gd name="T57" fmla="*/ 727075 h 477"/>
              <a:gd name="T58" fmla="*/ 0 w 348"/>
              <a:gd name="T59" fmla="*/ 757237 h 477"/>
              <a:gd name="T60" fmla="*/ 61913 w 348"/>
              <a:gd name="T61" fmla="*/ 628650 h 477"/>
              <a:gd name="T62" fmla="*/ 61913 w 348"/>
              <a:gd name="T63" fmla="*/ 628650 h 4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8"/>
              <a:gd name="T97" fmla="*/ 0 h 477"/>
              <a:gd name="T98" fmla="*/ 348 w 348"/>
              <a:gd name="T99" fmla="*/ 477 h 4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8" h="477">
                <a:moveTo>
                  <a:pt x="39" y="396"/>
                </a:moveTo>
                <a:lnTo>
                  <a:pt x="33" y="317"/>
                </a:lnTo>
                <a:lnTo>
                  <a:pt x="5" y="257"/>
                </a:lnTo>
                <a:lnTo>
                  <a:pt x="17" y="137"/>
                </a:lnTo>
                <a:lnTo>
                  <a:pt x="68" y="72"/>
                </a:lnTo>
                <a:lnTo>
                  <a:pt x="65" y="120"/>
                </a:lnTo>
                <a:lnTo>
                  <a:pt x="80" y="109"/>
                </a:lnTo>
                <a:lnTo>
                  <a:pt x="80" y="72"/>
                </a:lnTo>
                <a:lnTo>
                  <a:pt x="99" y="49"/>
                </a:lnTo>
                <a:lnTo>
                  <a:pt x="106" y="5"/>
                </a:lnTo>
                <a:lnTo>
                  <a:pt x="123" y="0"/>
                </a:lnTo>
                <a:lnTo>
                  <a:pt x="228" y="38"/>
                </a:lnTo>
                <a:lnTo>
                  <a:pt x="238" y="69"/>
                </a:lnTo>
                <a:lnTo>
                  <a:pt x="252" y="98"/>
                </a:lnTo>
                <a:lnTo>
                  <a:pt x="255" y="150"/>
                </a:lnTo>
                <a:lnTo>
                  <a:pt x="219" y="193"/>
                </a:lnTo>
                <a:lnTo>
                  <a:pt x="217" y="229"/>
                </a:lnTo>
                <a:lnTo>
                  <a:pt x="238" y="241"/>
                </a:lnTo>
                <a:lnTo>
                  <a:pt x="266" y="193"/>
                </a:lnTo>
                <a:lnTo>
                  <a:pt x="294" y="177"/>
                </a:lnTo>
                <a:lnTo>
                  <a:pt x="313" y="187"/>
                </a:lnTo>
                <a:lnTo>
                  <a:pt x="348" y="292"/>
                </a:lnTo>
                <a:lnTo>
                  <a:pt x="324" y="338"/>
                </a:lnTo>
                <a:lnTo>
                  <a:pt x="318" y="369"/>
                </a:lnTo>
                <a:lnTo>
                  <a:pt x="304" y="380"/>
                </a:lnTo>
                <a:lnTo>
                  <a:pt x="302" y="409"/>
                </a:lnTo>
                <a:lnTo>
                  <a:pt x="285" y="447"/>
                </a:lnTo>
                <a:lnTo>
                  <a:pt x="170" y="464"/>
                </a:lnTo>
                <a:lnTo>
                  <a:pt x="167" y="458"/>
                </a:lnTo>
                <a:lnTo>
                  <a:pt x="0" y="477"/>
                </a:lnTo>
                <a:lnTo>
                  <a:pt x="39" y="396"/>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269">
            <a:extLst>
              <a:ext uri="{FF2B5EF4-FFF2-40B4-BE49-F238E27FC236}">
                <a16:creationId xmlns:a16="http://schemas.microsoft.com/office/drawing/2014/main" id="{AB15E39E-C225-7D4E-BA61-A0FC74CCE6C0}"/>
              </a:ext>
            </a:extLst>
          </p:cNvPr>
          <p:cNvSpPr>
            <a:spLocks/>
          </p:cNvSpPr>
          <p:nvPr/>
        </p:nvSpPr>
        <p:spPr bwMode="auto">
          <a:xfrm>
            <a:off x="6736093" y="2201389"/>
            <a:ext cx="760412" cy="801688"/>
          </a:xfrm>
          <a:custGeom>
            <a:avLst/>
            <a:gdLst>
              <a:gd name="T0" fmla="*/ 19050 w 479"/>
              <a:gd name="T1" fmla="*/ 304800 h 505"/>
              <a:gd name="T2" fmla="*/ 17462 w 479"/>
              <a:gd name="T3" fmla="*/ 403225 h 505"/>
              <a:gd name="T4" fmla="*/ 109537 w 479"/>
              <a:gd name="T5" fmla="*/ 461963 h 505"/>
              <a:gd name="T6" fmla="*/ 146050 w 479"/>
              <a:gd name="T7" fmla="*/ 503238 h 505"/>
              <a:gd name="T8" fmla="*/ 219075 w 479"/>
              <a:gd name="T9" fmla="*/ 560388 h 505"/>
              <a:gd name="T10" fmla="*/ 231775 w 479"/>
              <a:gd name="T11" fmla="*/ 623888 h 505"/>
              <a:gd name="T12" fmla="*/ 244475 w 479"/>
              <a:gd name="T13" fmla="*/ 717550 h 505"/>
              <a:gd name="T14" fmla="*/ 315912 w 479"/>
              <a:gd name="T15" fmla="*/ 801688 h 505"/>
              <a:gd name="T16" fmla="*/ 693737 w 479"/>
              <a:gd name="T17" fmla="*/ 779463 h 505"/>
              <a:gd name="T18" fmla="*/ 669925 w 479"/>
              <a:gd name="T19" fmla="*/ 655638 h 505"/>
              <a:gd name="T20" fmla="*/ 704850 w 479"/>
              <a:gd name="T21" fmla="*/ 466725 h 505"/>
              <a:gd name="T22" fmla="*/ 703262 w 479"/>
              <a:gd name="T23" fmla="*/ 415925 h 505"/>
              <a:gd name="T24" fmla="*/ 760412 w 479"/>
              <a:gd name="T25" fmla="*/ 268288 h 505"/>
              <a:gd name="T26" fmla="*/ 746125 w 479"/>
              <a:gd name="T27" fmla="*/ 263525 h 505"/>
              <a:gd name="T28" fmla="*/ 711200 w 479"/>
              <a:gd name="T29" fmla="*/ 349250 h 505"/>
              <a:gd name="T30" fmla="*/ 681037 w 479"/>
              <a:gd name="T31" fmla="*/ 354013 h 505"/>
              <a:gd name="T32" fmla="*/ 665162 w 479"/>
              <a:gd name="T33" fmla="*/ 390525 h 505"/>
              <a:gd name="T34" fmla="*/ 635000 w 479"/>
              <a:gd name="T35" fmla="*/ 412750 h 505"/>
              <a:gd name="T36" fmla="*/ 658812 w 479"/>
              <a:gd name="T37" fmla="*/ 334963 h 505"/>
              <a:gd name="T38" fmla="*/ 681037 w 479"/>
              <a:gd name="T39" fmla="*/ 304800 h 505"/>
              <a:gd name="T40" fmla="*/ 641350 w 479"/>
              <a:gd name="T41" fmla="*/ 193675 h 505"/>
              <a:gd name="T42" fmla="*/ 612775 w 479"/>
              <a:gd name="T43" fmla="*/ 185738 h 505"/>
              <a:gd name="T44" fmla="*/ 600075 w 479"/>
              <a:gd name="T45" fmla="*/ 160338 h 505"/>
              <a:gd name="T46" fmla="*/ 306387 w 479"/>
              <a:gd name="T47" fmla="*/ 65088 h 505"/>
              <a:gd name="T48" fmla="*/ 271462 w 479"/>
              <a:gd name="T49" fmla="*/ 47625 h 505"/>
              <a:gd name="T50" fmla="*/ 249237 w 479"/>
              <a:gd name="T51" fmla="*/ 65088 h 505"/>
              <a:gd name="T52" fmla="*/ 241300 w 479"/>
              <a:gd name="T53" fmla="*/ 60325 h 505"/>
              <a:gd name="T54" fmla="*/ 254000 w 479"/>
              <a:gd name="T55" fmla="*/ 26988 h 505"/>
              <a:gd name="T56" fmla="*/ 261937 w 479"/>
              <a:gd name="T57" fmla="*/ 6350 h 505"/>
              <a:gd name="T58" fmla="*/ 250825 w 479"/>
              <a:gd name="T59" fmla="*/ 0 h 505"/>
              <a:gd name="T60" fmla="*/ 131762 w 479"/>
              <a:gd name="T61" fmla="*/ 52388 h 505"/>
              <a:gd name="T62" fmla="*/ 115887 w 479"/>
              <a:gd name="T63" fmla="*/ 52388 h 505"/>
              <a:gd name="T64" fmla="*/ 93662 w 479"/>
              <a:gd name="T65" fmla="*/ 41275 h 505"/>
              <a:gd name="T66" fmla="*/ 71437 w 479"/>
              <a:gd name="T67" fmla="*/ 57150 h 505"/>
              <a:gd name="T68" fmla="*/ 76200 w 479"/>
              <a:gd name="T69" fmla="*/ 150813 h 505"/>
              <a:gd name="T70" fmla="*/ 0 w 479"/>
              <a:gd name="T71" fmla="*/ 242888 h 505"/>
              <a:gd name="T72" fmla="*/ 19050 w 479"/>
              <a:gd name="T73" fmla="*/ 304800 h 505"/>
              <a:gd name="T74" fmla="*/ 19050 w 479"/>
              <a:gd name="T75" fmla="*/ 304800 h 5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9"/>
              <a:gd name="T115" fmla="*/ 0 h 505"/>
              <a:gd name="T116" fmla="*/ 479 w 479"/>
              <a:gd name="T117" fmla="*/ 505 h 5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9" h="505">
                <a:moveTo>
                  <a:pt x="12" y="192"/>
                </a:moveTo>
                <a:lnTo>
                  <a:pt x="11" y="254"/>
                </a:lnTo>
                <a:lnTo>
                  <a:pt x="69" y="291"/>
                </a:lnTo>
                <a:lnTo>
                  <a:pt x="92" y="317"/>
                </a:lnTo>
                <a:lnTo>
                  <a:pt x="138" y="353"/>
                </a:lnTo>
                <a:lnTo>
                  <a:pt x="146" y="393"/>
                </a:lnTo>
                <a:lnTo>
                  <a:pt x="154" y="452"/>
                </a:lnTo>
                <a:lnTo>
                  <a:pt x="199" y="505"/>
                </a:lnTo>
                <a:lnTo>
                  <a:pt x="437" y="491"/>
                </a:lnTo>
                <a:lnTo>
                  <a:pt x="422" y="413"/>
                </a:lnTo>
                <a:lnTo>
                  <a:pt x="444" y="294"/>
                </a:lnTo>
                <a:lnTo>
                  <a:pt x="443" y="262"/>
                </a:lnTo>
                <a:lnTo>
                  <a:pt x="479" y="169"/>
                </a:lnTo>
                <a:lnTo>
                  <a:pt x="470" y="166"/>
                </a:lnTo>
                <a:lnTo>
                  <a:pt x="448" y="220"/>
                </a:lnTo>
                <a:lnTo>
                  <a:pt x="429" y="223"/>
                </a:lnTo>
                <a:lnTo>
                  <a:pt x="419" y="246"/>
                </a:lnTo>
                <a:lnTo>
                  <a:pt x="400" y="260"/>
                </a:lnTo>
                <a:lnTo>
                  <a:pt x="415" y="211"/>
                </a:lnTo>
                <a:lnTo>
                  <a:pt x="429" y="192"/>
                </a:lnTo>
                <a:lnTo>
                  <a:pt x="404" y="122"/>
                </a:lnTo>
                <a:lnTo>
                  <a:pt x="386" y="117"/>
                </a:lnTo>
                <a:lnTo>
                  <a:pt x="378" y="101"/>
                </a:lnTo>
                <a:lnTo>
                  <a:pt x="193" y="41"/>
                </a:lnTo>
                <a:lnTo>
                  <a:pt x="171" y="30"/>
                </a:lnTo>
                <a:lnTo>
                  <a:pt x="157" y="41"/>
                </a:lnTo>
                <a:lnTo>
                  <a:pt x="152" y="38"/>
                </a:lnTo>
                <a:lnTo>
                  <a:pt x="160" y="17"/>
                </a:lnTo>
                <a:lnTo>
                  <a:pt x="165" y="4"/>
                </a:lnTo>
                <a:lnTo>
                  <a:pt x="158" y="0"/>
                </a:lnTo>
                <a:lnTo>
                  <a:pt x="83" y="33"/>
                </a:lnTo>
                <a:lnTo>
                  <a:pt x="73" y="33"/>
                </a:lnTo>
                <a:lnTo>
                  <a:pt x="59" y="26"/>
                </a:lnTo>
                <a:lnTo>
                  <a:pt x="45" y="36"/>
                </a:lnTo>
                <a:lnTo>
                  <a:pt x="48" y="95"/>
                </a:lnTo>
                <a:lnTo>
                  <a:pt x="0" y="153"/>
                </a:lnTo>
                <a:lnTo>
                  <a:pt x="12" y="19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270">
            <a:extLst>
              <a:ext uri="{FF2B5EF4-FFF2-40B4-BE49-F238E27FC236}">
                <a16:creationId xmlns:a16="http://schemas.microsoft.com/office/drawing/2014/main" id="{3C3B5B5E-4D1F-6142-9CDA-1B37561AC256}"/>
              </a:ext>
            </a:extLst>
          </p:cNvPr>
          <p:cNvSpPr>
            <a:spLocks/>
          </p:cNvSpPr>
          <p:nvPr/>
        </p:nvSpPr>
        <p:spPr bwMode="auto">
          <a:xfrm>
            <a:off x="6956755" y="2980852"/>
            <a:ext cx="561975" cy="1019175"/>
          </a:xfrm>
          <a:custGeom>
            <a:avLst/>
            <a:gdLst>
              <a:gd name="T0" fmla="*/ 11112 w 354"/>
              <a:gd name="T1" fmla="*/ 415925 h 642"/>
              <a:gd name="T2" fmla="*/ 68263 w 354"/>
              <a:gd name="T3" fmla="*/ 287337 h 642"/>
              <a:gd name="T4" fmla="*/ 50800 w 354"/>
              <a:gd name="T5" fmla="*/ 238125 h 642"/>
              <a:gd name="T6" fmla="*/ 146050 w 354"/>
              <a:gd name="T7" fmla="*/ 161925 h 642"/>
              <a:gd name="T8" fmla="*/ 165100 w 354"/>
              <a:gd name="T9" fmla="*/ 104775 h 642"/>
              <a:gd name="T10" fmla="*/ 95250 w 354"/>
              <a:gd name="T11" fmla="*/ 22225 h 642"/>
              <a:gd name="T12" fmla="*/ 473075 w 354"/>
              <a:gd name="T13" fmla="*/ 0 h 642"/>
              <a:gd name="T14" fmla="*/ 479425 w 354"/>
              <a:gd name="T15" fmla="*/ 58738 h 642"/>
              <a:gd name="T16" fmla="*/ 519113 w 354"/>
              <a:gd name="T17" fmla="*/ 133350 h 642"/>
              <a:gd name="T18" fmla="*/ 552450 w 354"/>
              <a:gd name="T19" fmla="*/ 522287 h 642"/>
              <a:gd name="T20" fmla="*/ 544513 w 354"/>
              <a:gd name="T21" fmla="*/ 604837 h 642"/>
              <a:gd name="T22" fmla="*/ 561975 w 354"/>
              <a:gd name="T23" fmla="*/ 650875 h 642"/>
              <a:gd name="T24" fmla="*/ 542925 w 354"/>
              <a:gd name="T25" fmla="*/ 738187 h 642"/>
              <a:gd name="T26" fmla="*/ 512763 w 354"/>
              <a:gd name="T27" fmla="*/ 777875 h 642"/>
              <a:gd name="T28" fmla="*/ 496888 w 354"/>
              <a:gd name="T29" fmla="*/ 839788 h 642"/>
              <a:gd name="T30" fmla="*/ 514350 w 354"/>
              <a:gd name="T31" fmla="*/ 862013 h 642"/>
              <a:gd name="T32" fmla="*/ 500063 w 354"/>
              <a:gd name="T33" fmla="*/ 895350 h 642"/>
              <a:gd name="T34" fmla="*/ 508000 w 354"/>
              <a:gd name="T35" fmla="*/ 911225 h 642"/>
              <a:gd name="T36" fmla="*/ 461963 w 354"/>
              <a:gd name="T37" fmla="*/ 928688 h 642"/>
              <a:gd name="T38" fmla="*/ 452438 w 354"/>
              <a:gd name="T39" fmla="*/ 993775 h 642"/>
              <a:gd name="T40" fmla="*/ 387350 w 354"/>
              <a:gd name="T41" fmla="*/ 973138 h 642"/>
              <a:gd name="T42" fmla="*/ 355600 w 354"/>
              <a:gd name="T43" fmla="*/ 1019175 h 642"/>
              <a:gd name="T44" fmla="*/ 334962 w 354"/>
              <a:gd name="T45" fmla="*/ 1014413 h 642"/>
              <a:gd name="T46" fmla="*/ 312737 w 354"/>
              <a:gd name="T47" fmla="*/ 973138 h 642"/>
              <a:gd name="T48" fmla="*/ 277813 w 354"/>
              <a:gd name="T49" fmla="*/ 873125 h 642"/>
              <a:gd name="T50" fmla="*/ 193675 w 354"/>
              <a:gd name="T51" fmla="*/ 820738 h 642"/>
              <a:gd name="T52" fmla="*/ 176212 w 354"/>
              <a:gd name="T53" fmla="*/ 769937 h 642"/>
              <a:gd name="T54" fmla="*/ 203200 w 354"/>
              <a:gd name="T55" fmla="*/ 688975 h 642"/>
              <a:gd name="T56" fmla="*/ 180975 w 354"/>
              <a:gd name="T57" fmla="*/ 674687 h 642"/>
              <a:gd name="T58" fmla="*/ 125413 w 354"/>
              <a:gd name="T59" fmla="*/ 674687 h 642"/>
              <a:gd name="T60" fmla="*/ 112713 w 354"/>
              <a:gd name="T61" fmla="*/ 625475 h 642"/>
              <a:gd name="T62" fmla="*/ 20637 w 354"/>
              <a:gd name="T63" fmla="*/ 527050 h 642"/>
              <a:gd name="T64" fmla="*/ 0 w 354"/>
              <a:gd name="T65" fmla="*/ 447675 h 642"/>
              <a:gd name="T66" fmla="*/ 11112 w 354"/>
              <a:gd name="T67" fmla="*/ 415925 h 642"/>
              <a:gd name="T68" fmla="*/ 11112 w 354"/>
              <a:gd name="T69" fmla="*/ 415925 h 6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4"/>
              <a:gd name="T106" fmla="*/ 0 h 642"/>
              <a:gd name="T107" fmla="*/ 354 w 354"/>
              <a:gd name="T108" fmla="*/ 642 h 6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4" h="642">
                <a:moveTo>
                  <a:pt x="7" y="262"/>
                </a:moveTo>
                <a:lnTo>
                  <a:pt x="43" y="181"/>
                </a:lnTo>
                <a:lnTo>
                  <a:pt x="32" y="150"/>
                </a:lnTo>
                <a:lnTo>
                  <a:pt x="92" y="102"/>
                </a:lnTo>
                <a:lnTo>
                  <a:pt x="104" y="66"/>
                </a:lnTo>
                <a:lnTo>
                  <a:pt x="60" y="14"/>
                </a:lnTo>
                <a:lnTo>
                  <a:pt x="298" y="0"/>
                </a:lnTo>
                <a:lnTo>
                  <a:pt x="302" y="37"/>
                </a:lnTo>
                <a:lnTo>
                  <a:pt x="327" y="84"/>
                </a:lnTo>
                <a:lnTo>
                  <a:pt x="348" y="329"/>
                </a:lnTo>
                <a:lnTo>
                  <a:pt x="343" y="381"/>
                </a:lnTo>
                <a:lnTo>
                  <a:pt x="354" y="410"/>
                </a:lnTo>
                <a:lnTo>
                  <a:pt x="342" y="465"/>
                </a:lnTo>
                <a:lnTo>
                  <a:pt x="323" y="490"/>
                </a:lnTo>
                <a:lnTo>
                  <a:pt x="313" y="529"/>
                </a:lnTo>
                <a:lnTo>
                  <a:pt x="324" y="543"/>
                </a:lnTo>
                <a:lnTo>
                  <a:pt x="315" y="564"/>
                </a:lnTo>
                <a:lnTo>
                  <a:pt x="320" y="574"/>
                </a:lnTo>
                <a:lnTo>
                  <a:pt x="291" y="585"/>
                </a:lnTo>
                <a:lnTo>
                  <a:pt x="285" y="626"/>
                </a:lnTo>
                <a:lnTo>
                  <a:pt x="244" y="613"/>
                </a:lnTo>
                <a:lnTo>
                  <a:pt x="224" y="642"/>
                </a:lnTo>
                <a:lnTo>
                  <a:pt x="211" y="639"/>
                </a:lnTo>
                <a:lnTo>
                  <a:pt x="197" y="613"/>
                </a:lnTo>
                <a:lnTo>
                  <a:pt x="175" y="550"/>
                </a:lnTo>
                <a:lnTo>
                  <a:pt x="122" y="517"/>
                </a:lnTo>
                <a:lnTo>
                  <a:pt x="111" y="485"/>
                </a:lnTo>
                <a:lnTo>
                  <a:pt x="128" y="434"/>
                </a:lnTo>
                <a:lnTo>
                  <a:pt x="114" y="425"/>
                </a:lnTo>
                <a:lnTo>
                  <a:pt x="79" y="425"/>
                </a:lnTo>
                <a:lnTo>
                  <a:pt x="71" y="394"/>
                </a:lnTo>
                <a:lnTo>
                  <a:pt x="13" y="332"/>
                </a:lnTo>
                <a:lnTo>
                  <a:pt x="0" y="282"/>
                </a:lnTo>
                <a:lnTo>
                  <a:pt x="7" y="26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271">
            <a:extLst>
              <a:ext uri="{FF2B5EF4-FFF2-40B4-BE49-F238E27FC236}">
                <a16:creationId xmlns:a16="http://schemas.microsoft.com/office/drawing/2014/main" id="{07E9431F-A0DF-A843-BDE2-8886C9A23648}"/>
              </a:ext>
            </a:extLst>
          </p:cNvPr>
          <p:cNvSpPr>
            <a:spLocks/>
          </p:cNvSpPr>
          <p:nvPr/>
        </p:nvSpPr>
        <p:spPr bwMode="auto">
          <a:xfrm>
            <a:off x="7453643" y="3072927"/>
            <a:ext cx="444500" cy="765175"/>
          </a:xfrm>
          <a:custGeom>
            <a:avLst/>
            <a:gdLst>
              <a:gd name="T0" fmla="*/ 15875 w 280"/>
              <a:gd name="T1" fmla="*/ 765175 h 482"/>
              <a:gd name="T2" fmla="*/ 28575 w 280"/>
              <a:gd name="T3" fmla="*/ 744538 h 482"/>
              <a:gd name="T4" fmla="*/ 112712 w 280"/>
              <a:gd name="T5" fmla="*/ 739775 h 482"/>
              <a:gd name="T6" fmla="*/ 182562 w 280"/>
              <a:gd name="T7" fmla="*/ 715963 h 482"/>
              <a:gd name="T8" fmla="*/ 250825 w 280"/>
              <a:gd name="T9" fmla="*/ 673100 h 482"/>
              <a:gd name="T10" fmla="*/ 307975 w 280"/>
              <a:gd name="T11" fmla="*/ 669925 h 482"/>
              <a:gd name="T12" fmla="*/ 374650 w 280"/>
              <a:gd name="T13" fmla="*/ 558800 h 482"/>
              <a:gd name="T14" fmla="*/ 395287 w 280"/>
              <a:gd name="T15" fmla="*/ 566738 h 482"/>
              <a:gd name="T16" fmla="*/ 444500 w 280"/>
              <a:gd name="T17" fmla="*/ 528638 h 482"/>
              <a:gd name="T18" fmla="*/ 431800 w 280"/>
              <a:gd name="T19" fmla="*/ 500063 h 482"/>
              <a:gd name="T20" fmla="*/ 436563 w 280"/>
              <a:gd name="T21" fmla="*/ 481013 h 482"/>
              <a:gd name="T22" fmla="*/ 387350 w 280"/>
              <a:gd name="T23" fmla="*/ 9525 h 482"/>
              <a:gd name="T24" fmla="*/ 382587 w 280"/>
              <a:gd name="T25" fmla="*/ 0 h 482"/>
              <a:gd name="T26" fmla="*/ 117475 w 280"/>
              <a:gd name="T27" fmla="*/ 30163 h 482"/>
              <a:gd name="T28" fmla="*/ 68262 w 280"/>
              <a:gd name="T29" fmla="*/ 57150 h 482"/>
              <a:gd name="T30" fmla="*/ 22225 w 280"/>
              <a:gd name="T31" fmla="*/ 41275 h 482"/>
              <a:gd name="T32" fmla="*/ 55563 w 280"/>
              <a:gd name="T33" fmla="*/ 430213 h 482"/>
              <a:gd name="T34" fmla="*/ 47625 w 280"/>
              <a:gd name="T35" fmla="*/ 512763 h 482"/>
              <a:gd name="T36" fmla="*/ 65087 w 280"/>
              <a:gd name="T37" fmla="*/ 558800 h 482"/>
              <a:gd name="T38" fmla="*/ 46037 w 280"/>
              <a:gd name="T39" fmla="*/ 646113 h 482"/>
              <a:gd name="T40" fmla="*/ 15875 w 280"/>
              <a:gd name="T41" fmla="*/ 685800 h 482"/>
              <a:gd name="T42" fmla="*/ 0 w 280"/>
              <a:gd name="T43" fmla="*/ 747713 h 482"/>
              <a:gd name="T44" fmla="*/ 15875 w 280"/>
              <a:gd name="T45" fmla="*/ 765175 h 482"/>
              <a:gd name="T46" fmla="*/ 15875 w 280"/>
              <a:gd name="T47" fmla="*/ 765175 h 4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0"/>
              <a:gd name="T73" fmla="*/ 0 h 482"/>
              <a:gd name="T74" fmla="*/ 280 w 280"/>
              <a:gd name="T75" fmla="*/ 482 h 4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0" h="482">
                <a:moveTo>
                  <a:pt x="10" y="482"/>
                </a:moveTo>
                <a:lnTo>
                  <a:pt x="18" y="469"/>
                </a:lnTo>
                <a:lnTo>
                  <a:pt x="71" y="466"/>
                </a:lnTo>
                <a:lnTo>
                  <a:pt x="115" y="451"/>
                </a:lnTo>
                <a:lnTo>
                  <a:pt x="158" y="424"/>
                </a:lnTo>
                <a:lnTo>
                  <a:pt x="194" y="422"/>
                </a:lnTo>
                <a:lnTo>
                  <a:pt x="236" y="352"/>
                </a:lnTo>
                <a:lnTo>
                  <a:pt x="249" y="357"/>
                </a:lnTo>
                <a:lnTo>
                  <a:pt x="280" y="333"/>
                </a:lnTo>
                <a:lnTo>
                  <a:pt x="272" y="315"/>
                </a:lnTo>
                <a:lnTo>
                  <a:pt x="275" y="303"/>
                </a:lnTo>
                <a:lnTo>
                  <a:pt x="244" y="6"/>
                </a:lnTo>
                <a:lnTo>
                  <a:pt x="241" y="0"/>
                </a:lnTo>
                <a:lnTo>
                  <a:pt x="74" y="19"/>
                </a:lnTo>
                <a:lnTo>
                  <a:pt x="43" y="36"/>
                </a:lnTo>
                <a:lnTo>
                  <a:pt x="14" y="26"/>
                </a:lnTo>
                <a:lnTo>
                  <a:pt x="35" y="271"/>
                </a:lnTo>
                <a:lnTo>
                  <a:pt x="30" y="323"/>
                </a:lnTo>
                <a:lnTo>
                  <a:pt x="41" y="352"/>
                </a:lnTo>
                <a:lnTo>
                  <a:pt x="29" y="407"/>
                </a:lnTo>
                <a:lnTo>
                  <a:pt x="10" y="432"/>
                </a:lnTo>
                <a:lnTo>
                  <a:pt x="0" y="471"/>
                </a:lnTo>
                <a:lnTo>
                  <a:pt x="10" y="48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272">
            <a:extLst>
              <a:ext uri="{FF2B5EF4-FFF2-40B4-BE49-F238E27FC236}">
                <a16:creationId xmlns:a16="http://schemas.microsoft.com/office/drawing/2014/main" id="{18D80B73-B679-544A-ACA4-271366B71DC7}"/>
              </a:ext>
            </a:extLst>
          </p:cNvPr>
          <p:cNvSpPr>
            <a:spLocks/>
          </p:cNvSpPr>
          <p:nvPr/>
        </p:nvSpPr>
        <p:spPr bwMode="auto">
          <a:xfrm>
            <a:off x="7286955" y="3553939"/>
            <a:ext cx="1039813" cy="536575"/>
          </a:xfrm>
          <a:custGeom>
            <a:avLst/>
            <a:gdLst>
              <a:gd name="T0" fmla="*/ 7938 w 655"/>
              <a:gd name="T1" fmla="*/ 508000 h 338"/>
              <a:gd name="T2" fmla="*/ 31750 w 655"/>
              <a:gd name="T3" fmla="*/ 506413 h 338"/>
              <a:gd name="T4" fmla="*/ 39688 w 655"/>
              <a:gd name="T5" fmla="*/ 449263 h 338"/>
              <a:gd name="T6" fmla="*/ 25400 w 655"/>
              <a:gd name="T7" fmla="*/ 446088 h 338"/>
              <a:gd name="T8" fmla="*/ 57150 w 655"/>
              <a:gd name="T9" fmla="*/ 400050 h 338"/>
              <a:gd name="T10" fmla="*/ 122238 w 655"/>
              <a:gd name="T11" fmla="*/ 420688 h 338"/>
              <a:gd name="T12" fmla="*/ 131763 w 655"/>
              <a:gd name="T13" fmla="*/ 355600 h 338"/>
              <a:gd name="T14" fmla="*/ 177800 w 655"/>
              <a:gd name="T15" fmla="*/ 338137 h 338"/>
              <a:gd name="T16" fmla="*/ 169863 w 655"/>
              <a:gd name="T17" fmla="*/ 322262 h 338"/>
              <a:gd name="T18" fmla="*/ 195263 w 655"/>
              <a:gd name="T19" fmla="*/ 263525 h 338"/>
              <a:gd name="T20" fmla="*/ 279400 w 655"/>
              <a:gd name="T21" fmla="*/ 258763 h 338"/>
              <a:gd name="T22" fmla="*/ 349250 w 655"/>
              <a:gd name="T23" fmla="*/ 234950 h 338"/>
              <a:gd name="T24" fmla="*/ 393700 w 655"/>
              <a:gd name="T25" fmla="*/ 204788 h 338"/>
              <a:gd name="T26" fmla="*/ 417513 w 655"/>
              <a:gd name="T27" fmla="*/ 192087 h 338"/>
              <a:gd name="T28" fmla="*/ 474663 w 655"/>
              <a:gd name="T29" fmla="*/ 188912 h 338"/>
              <a:gd name="T30" fmla="*/ 541338 w 655"/>
              <a:gd name="T31" fmla="*/ 77787 h 338"/>
              <a:gd name="T32" fmla="*/ 561975 w 655"/>
              <a:gd name="T33" fmla="*/ 85725 h 338"/>
              <a:gd name="T34" fmla="*/ 611188 w 655"/>
              <a:gd name="T35" fmla="*/ 47625 h 338"/>
              <a:gd name="T36" fmla="*/ 598488 w 655"/>
              <a:gd name="T37" fmla="*/ 19050 h 338"/>
              <a:gd name="T38" fmla="*/ 603250 w 655"/>
              <a:gd name="T39" fmla="*/ 0 h 338"/>
              <a:gd name="T40" fmla="*/ 649288 w 655"/>
              <a:gd name="T41" fmla="*/ 0 h 338"/>
              <a:gd name="T42" fmla="*/ 679450 w 655"/>
              <a:gd name="T43" fmla="*/ 11112 h 338"/>
              <a:gd name="T44" fmla="*/ 768350 w 655"/>
              <a:gd name="T45" fmla="*/ 65088 h 338"/>
              <a:gd name="T46" fmla="*/ 833438 w 655"/>
              <a:gd name="T47" fmla="*/ 61913 h 338"/>
              <a:gd name="T48" fmla="*/ 863600 w 655"/>
              <a:gd name="T49" fmla="*/ 41275 h 338"/>
              <a:gd name="T50" fmla="*/ 933450 w 655"/>
              <a:gd name="T51" fmla="*/ 88900 h 338"/>
              <a:gd name="T52" fmla="*/ 958850 w 655"/>
              <a:gd name="T53" fmla="*/ 176212 h 338"/>
              <a:gd name="T54" fmla="*/ 1039813 w 655"/>
              <a:gd name="T55" fmla="*/ 238125 h 338"/>
              <a:gd name="T56" fmla="*/ 1000125 w 655"/>
              <a:gd name="T57" fmla="*/ 284162 h 338"/>
              <a:gd name="T58" fmla="*/ 928688 w 655"/>
              <a:gd name="T59" fmla="*/ 355600 h 338"/>
              <a:gd name="T60" fmla="*/ 928688 w 655"/>
              <a:gd name="T61" fmla="*/ 371475 h 338"/>
              <a:gd name="T62" fmla="*/ 825500 w 655"/>
              <a:gd name="T63" fmla="*/ 438150 h 338"/>
              <a:gd name="T64" fmla="*/ 252413 w 655"/>
              <a:gd name="T65" fmla="*/ 492125 h 338"/>
              <a:gd name="T66" fmla="*/ 188913 w 655"/>
              <a:gd name="T67" fmla="*/ 490538 h 338"/>
              <a:gd name="T68" fmla="*/ 192088 w 655"/>
              <a:gd name="T69" fmla="*/ 520700 h 338"/>
              <a:gd name="T70" fmla="*/ 0 w 655"/>
              <a:gd name="T71" fmla="*/ 536575 h 338"/>
              <a:gd name="T72" fmla="*/ 7938 w 655"/>
              <a:gd name="T73" fmla="*/ 508000 h 338"/>
              <a:gd name="T74" fmla="*/ 7938 w 655"/>
              <a:gd name="T75" fmla="*/ 508000 h 3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5"/>
              <a:gd name="T115" fmla="*/ 0 h 338"/>
              <a:gd name="T116" fmla="*/ 655 w 655"/>
              <a:gd name="T117" fmla="*/ 338 h 3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5" h="338">
                <a:moveTo>
                  <a:pt x="5" y="320"/>
                </a:moveTo>
                <a:lnTo>
                  <a:pt x="20" y="319"/>
                </a:lnTo>
                <a:lnTo>
                  <a:pt x="25" y="283"/>
                </a:lnTo>
                <a:lnTo>
                  <a:pt x="16" y="281"/>
                </a:lnTo>
                <a:lnTo>
                  <a:pt x="36" y="252"/>
                </a:lnTo>
                <a:lnTo>
                  <a:pt x="77" y="265"/>
                </a:lnTo>
                <a:lnTo>
                  <a:pt x="83" y="224"/>
                </a:lnTo>
                <a:lnTo>
                  <a:pt x="112" y="213"/>
                </a:lnTo>
                <a:lnTo>
                  <a:pt x="107" y="203"/>
                </a:lnTo>
                <a:lnTo>
                  <a:pt x="123" y="166"/>
                </a:lnTo>
                <a:lnTo>
                  <a:pt x="176" y="163"/>
                </a:lnTo>
                <a:lnTo>
                  <a:pt x="220" y="148"/>
                </a:lnTo>
                <a:lnTo>
                  <a:pt x="248" y="129"/>
                </a:lnTo>
                <a:lnTo>
                  <a:pt x="263" y="121"/>
                </a:lnTo>
                <a:lnTo>
                  <a:pt x="299" y="119"/>
                </a:lnTo>
                <a:lnTo>
                  <a:pt x="341" y="49"/>
                </a:lnTo>
                <a:lnTo>
                  <a:pt x="354" y="54"/>
                </a:lnTo>
                <a:lnTo>
                  <a:pt x="385" y="30"/>
                </a:lnTo>
                <a:lnTo>
                  <a:pt x="377" y="12"/>
                </a:lnTo>
                <a:lnTo>
                  <a:pt x="380" y="0"/>
                </a:lnTo>
                <a:lnTo>
                  <a:pt x="409" y="0"/>
                </a:lnTo>
                <a:lnTo>
                  <a:pt x="428" y="7"/>
                </a:lnTo>
                <a:lnTo>
                  <a:pt x="484" y="41"/>
                </a:lnTo>
                <a:lnTo>
                  <a:pt x="525" y="39"/>
                </a:lnTo>
                <a:lnTo>
                  <a:pt x="544" y="26"/>
                </a:lnTo>
                <a:lnTo>
                  <a:pt x="588" y="56"/>
                </a:lnTo>
                <a:lnTo>
                  <a:pt x="604" y="111"/>
                </a:lnTo>
                <a:lnTo>
                  <a:pt x="655" y="150"/>
                </a:lnTo>
                <a:lnTo>
                  <a:pt x="630" y="179"/>
                </a:lnTo>
                <a:lnTo>
                  <a:pt x="585" y="224"/>
                </a:lnTo>
                <a:lnTo>
                  <a:pt x="585" y="234"/>
                </a:lnTo>
                <a:lnTo>
                  <a:pt x="520" y="276"/>
                </a:lnTo>
                <a:lnTo>
                  <a:pt x="159" y="310"/>
                </a:lnTo>
                <a:lnTo>
                  <a:pt x="119" y="309"/>
                </a:lnTo>
                <a:lnTo>
                  <a:pt x="121" y="328"/>
                </a:lnTo>
                <a:lnTo>
                  <a:pt x="0" y="338"/>
                </a:lnTo>
                <a:lnTo>
                  <a:pt x="5" y="32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274">
            <a:extLst>
              <a:ext uri="{FF2B5EF4-FFF2-40B4-BE49-F238E27FC236}">
                <a16:creationId xmlns:a16="http://schemas.microsoft.com/office/drawing/2014/main" id="{3EAB78EA-C9F5-3747-A3F0-D4BBC42213B5}"/>
              </a:ext>
            </a:extLst>
          </p:cNvPr>
          <p:cNvSpPr>
            <a:spLocks/>
          </p:cNvSpPr>
          <p:nvPr/>
        </p:nvSpPr>
        <p:spPr bwMode="auto">
          <a:xfrm>
            <a:off x="7007555" y="4354039"/>
            <a:ext cx="509588" cy="885825"/>
          </a:xfrm>
          <a:custGeom>
            <a:avLst/>
            <a:gdLst>
              <a:gd name="T0" fmla="*/ 34925 w 321"/>
              <a:gd name="T1" fmla="*/ 617537 h 558"/>
              <a:gd name="T2" fmla="*/ 84138 w 321"/>
              <a:gd name="T3" fmla="*/ 547687 h 558"/>
              <a:gd name="T4" fmla="*/ 66675 w 321"/>
              <a:gd name="T5" fmla="*/ 530225 h 558"/>
              <a:gd name="T6" fmla="*/ 49213 w 321"/>
              <a:gd name="T7" fmla="*/ 388937 h 558"/>
              <a:gd name="T8" fmla="*/ 39688 w 321"/>
              <a:gd name="T9" fmla="*/ 290512 h 558"/>
              <a:gd name="T10" fmla="*/ 77788 w 321"/>
              <a:gd name="T11" fmla="*/ 182562 h 558"/>
              <a:gd name="T12" fmla="*/ 131763 w 321"/>
              <a:gd name="T13" fmla="*/ 104775 h 558"/>
              <a:gd name="T14" fmla="*/ 127000 w 321"/>
              <a:gd name="T15" fmla="*/ 84137 h 558"/>
              <a:gd name="T16" fmla="*/ 166688 w 321"/>
              <a:gd name="T17" fmla="*/ 17462 h 558"/>
              <a:gd name="T18" fmla="*/ 474663 w 321"/>
              <a:gd name="T19" fmla="*/ 0 h 558"/>
              <a:gd name="T20" fmla="*/ 488950 w 321"/>
              <a:gd name="T21" fmla="*/ 14287 h 558"/>
              <a:gd name="T22" fmla="*/ 474663 w 321"/>
              <a:gd name="T23" fmla="*/ 566737 h 558"/>
              <a:gd name="T24" fmla="*/ 509588 w 321"/>
              <a:gd name="T25" fmla="*/ 831850 h 558"/>
              <a:gd name="T26" fmla="*/ 496888 w 321"/>
              <a:gd name="T27" fmla="*/ 844550 h 558"/>
              <a:gd name="T28" fmla="*/ 428625 w 321"/>
              <a:gd name="T29" fmla="*/ 828675 h 558"/>
              <a:gd name="T30" fmla="*/ 331788 w 321"/>
              <a:gd name="T31" fmla="*/ 885825 h 558"/>
              <a:gd name="T32" fmla="*/ 282575 w 321"/>
              <a:gd name="T33" fmla="*/ 800100 h 558"/>
              <a:gd name="T34" fmla="*/ 288925 w 321"/>
              <a:gd name="T35" fmla="*/ 738187 h 558"/>
              <a:gd name="T36" fmla="*/ 0 w 321"/>
              <a:gd name="T37" fmla="*/ 750887 h 558"/>
              <a:gd name="T38" fmla="*/ 34925 w 321"/>
              <a:gd name="T39" fmla="*/ 617537 h 558"/>
              <a:gd name="T40" fmla="*/ 34925 w 321"/>
              <a:gd name="T41" fmla="*/ 617537 h 5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1"/>
              <a:gd name="T64" fmla="*/ 0 h 558"/>
              <a:gd name="T65" fmla="*/ 321 w 321"/>
              <a:gd name="T66" fmla="*/ 558 h 5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1" h="558">
                <a:moveTo>
                  <a:pt x="22" y="389"/>
                </a:moveTo>
                <a:lnTo>
                  <a:pt x="53" y="345"/>
                </a:lnTo>
                <a:lnTo>
                  <a:pt x="42" y="334"/>
                </a:lnTo>
                <a:lnTo>
                  <a:pt x="31" y="245"/>
                </a:lnTo>
                <a:lnTo>
                  <a:pt x="25" y="183"/>
                </a:lnTo>
                <a:lnTo>
                  <a:pt x="49" y="115"/>
                </a:lnTo>
                <a:lnTo>
                  <a:pt x="83" y="66"/>
                </a:lnTo>
                <a:lnTo>
                  <a:pt x="80" y="53"/>
                </a:lnTo>
                <a:lnTo>
                  <a:pt x="105" y="11"/>
                </a:lnTo>
                <a:lnTo>
                  <a:pt x="299" y="0"/>
                </a:lnTo>
                <a:lnTo>
                  <a:pt x="308" y="9"/>
                </a:lnTo>
                <a:lnTo>
                  <a:pt x="299" y="357"/>
                </a:lnTo>
                <a:lnTo>
                  <a:pt x="321" y="524"/>
                </a:lnTo>
                <a:lnTo>
                  <a:pt x="313" y="532"/>
                </a:lnTo>
                <a:lnTo>
                  <a:pt x="270" y="522"/>
                </a:lnTo>
                <a:lnTo>
                  <a:pt x="209" y="558"/>
                </a:lnTo>
                <a:lnTo>
                  <a:pt x="178" y="504"/>
                </a:lnTo>
                <a:lnTo>
                  <a:pt x="182" y="465"/>
                </a:lnTo>
                <a:lnTo>
                  <a:pt x="0" y="473"/>
                </a:lnTo>
                <a:lnTo>
                  <a:pt x="22" y="389"/>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275">
            <a:extLst>
              <a:ext uri="{FF2B5EF4-FFF2-40B4-BE49-F238E27FC236}">
                <a16:creationId xmlns:a16="http://schemas.microsoft.com/office/drawing/2014/main" id="{321B4E69-8D9A-DF4C-A6F6-D1CCF14027A1}"/>
              </a:ext>
            </a:extLst>
          </p:cNvPr>
          <p:cNvSpPr>
            <a:spLocks/>
          </p:cNvSpPr>
          <p:nvPr/>
        </p:nvSpPr>
        <p:spPr bwMode="auto">
          <a:xfrm>
            <a:off x="7482218" y="4317527"/>
            <a:ext cx="546100" cy="896937"/>
          </a:xfrm>
          <a:custGeom>
            <a:avLst/>
            <a:gdLst>
              <a:gd name="T0" fmla="*/ 14288 w 344"/>
              <a:gd name="T1" fmla="*/ 50800 h 565"/>
              <a:gd name="T2" fmla="*/ 0 w 344"/>
              <a:gd name="T3" fmla="*/ 603250 h 565"/>
              <a:gd name="T4" fmla="*/ 34925 w 344"/>
              <a:gd name="T5" fmla="*/ 868362 h 565"/>
              <a:gd name="T6" fmla="*/ 71437 w 344"/>
              <a:gd name="T7" fmla="*/ 877887 h 565"/>
              <a:gd name="T8" fmla="*/ 104775 w 344"/>
              <a:gd name="T9" fmla="*/ 857250 h 565"/>
              <a:gd name="T10" fmla="*/ 127000 w 344"/>
              <a:gd name="T11" fmla="*/ 877887 h 565"/>
              <a:gd name="T12" fmla="*/ 93662 w 344"/>
              <a:gd name="T13" fmla="*/ 896937 h 565"/>
              <a:gd name="T14" fmla="*/ 171450 w 344"/>
              <a:gd name="T15" fmla="*/ 876300 h 565"/>
              <a:gd name="T16" fmla="*/ 187325 w 344"/>
              <a:gd name="T17" fmla="*/ 849312 h 565"/>
              <a:gd name="T18" fmla="*/ 176212 w 344"/>
              <a:gd name="T19" fmla="*/ 836612 h 565"/>
              <a:gd name="T20" fmla="*/ 180975 w 344"/>
              <a:gd name="T21" fmla="*/ 814387 h 565"/>
              <a:gd name="T22" fmla="*/ 144462 w 344"/>
              <a:gd name="T23" fmla="*/ 781049 h 565"/>
              <a:gd name="T24" fmla="*/ 146050 w 344"/>
              <a:gd name="T25" fmla="*/ 749299 h 565"/>
              <a:gd name="T26" fmla="*/ 546100 w 344"/>
              <a:gd name="T27" fmla="*/ 712787 h 565"/>
              <a:gd name="T28" fmla="*/ 511175 w 344"/>
              <a:gd name="T29" fmla="*/ 574675 h 565"/>
              <a:gd name="T30" fmla="*/ 533400 w 344"/>
              <a:gd name="T31" fmla="*/ 488950 h 565"/>
              <a:gd name="T32" fmla="*/ 481013 w 344"/>
              <a:gd name="T33" fmla="*/ 377825 h 565"/>
              <a:gd name="T34" fmla="*/ 379412 w 344"/>
              <a:gd name="T35" fmla="*/ 0 h 565"/>
              <a:gd name="T36" fmla="*/ 0 w 344"/>
              <a:gd name="T37" fmla="*/ 36512 h 565"/>
              <a:gd name="T38" fmla="*/ 14288 w 344"/>
              <a:gd name="T39" fmla="*/ 50800 h 565"/>
              <a:gd name="T40" fmla="*/ 14288 w 344"/>
              <a:gd name="T41" fmla="*/ 50800 h 5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4"/>
              <a:gd name="T64" fmla="*/ 0 h 565"/>
              <a:gd name="T65" fmla="*/ 344 w 344"/>
              <a:gd name="T66" fmla="*/ 565 h 5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4" h="565">
                <a:moveTo>
                  <a:pt x="9" y="32"/>
                </a:moveTo>
                <a:lnTo>
                  <a:pt x="0" y="380"/>
                </a:lnTo>
                <a:lnTo>
                  <a:pt x="22" y="547"/>
                </a:lnTo>
                <a:lnTo>
                  <a:pt x="45" y="553"/>
                </a:lnTo>
                <a:lnTo>
                  <a:pt x="66" y="540"/>
                </a:lnTo>
                <a:lnTo>
                  <a:pt x="80" y="553"/>
                </a:lnTo>
                <a:lnTo>
                  <a:pt x="59" y="565"/>
                </a:lnTo>
                <a:lnTo>
                  <a:pt x="108" y="552"/>
                </a:lnTo>
                <a:lnTo>
                  <a:pt x="118" y="535"/>
                </a:lnTo>
                <a:lnTo>
                  <a:pt x="111" y="527"/>
                </a:lnTo>
                <a:lnTo>
                  <a:pt x="114" y="513"/>
                </a:lnTo>
                <a:lnTo>
                  <a:pt x="91" y="492"/>
                </a:lnTo>
                <a:lnTo>
                  <a:pt x="92" y="472"/>
                </a:lnTo>
                <a:lnTo>
                  <a:pt x="344" y="449"/>
                </a:lnTo>
                <a:lnTo>
                  <a:pt x="322" y="362"/>
                </a:lnTo>
                <a:lnTo>
                  <a:pt x="336" y="308"/>
                </a:lnTo>
                <a:lnTo>
                  <a:pt x="303" y="238"/>
                </a:lnTo>
                <a:lnTo>
                  <a:pt x="239" y="0"/>
                </a:lnTo>
                <a:lnTo>
                  <a:pt x="0" y="23"/>
                </a:lnTo>
                <a:lnTo>
                  <a:pt x="9" y="3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Freeform 276">
            <a:extLst>
              <a:ext uri="{FF2B5EF4-FFF2-40B4-BE49-F238E27FC236}">
                <a16:creationId xmlns:a16="http://schemas.microsoft.com/office/drawing/2014/main" id="{361F03BA-E903-5F45-8C7A-FA1ED4DAC133}"/>
              </a:ext>
            </a:extLst>
          </p:cNvPr>
          <p:cNvSpPr>
            <a:spLocks/>
          </p:cNvSpPr>
          <p:nvPr/>
        </p:nvSpPr>
        <p:spPr bwMode="auto">
          <a:xfrm>
            <a:off x="7861630" y="4273077"/>
            <a:ext cx="769938" cy="814387"/>
          </a:xfrm>
          <a:custGeom>
            <a:avLst/>
            <a:gdLst>
              <a:gd name="T0" fmla="*/ 101600 w 485"/>
              <a:gd name="T1" fmla="*/ 422275 h 513"/>
              <a:gd name="T2" fmla="*/ 153988 w 485"/>
              <a:gd name="T3" fmla="*/ 533400 h 513"/>
              <a:gd name="T4" fmla="*/ 131763 w 485"/>
              <a:gd name="T5" fmla="*/ 619125 h 513"/>
              <a:gd name="T6" fmla="*/ 166688 w 485"/>
              <a:gd name="T7" fmla="*/ 757237 h 513"/>
              <a:gd name="T8" fmla="*/ 193675 w 485"/>
              <a:gd name="T9" fmla="*/ 806449 h 513"/>
              <a:gd name="T10" fmla="*/ 608013 w 485"/>
              <a:gd name="T11" fmla="*/ 781049 h 513"/>
              <a:gd name="T12" fmla="*/ 612775 w 485"/>
              <a:gd name="T13" fmla="*/ 811212 h 513"/>
              <a:gd name="T14" fmla="*/ 638175 w 485"/>
              <a:gd name="T15" fmla="*/ 814387 h 513"/>
              <a:gd name="T16" fmla="*/ 628650 w 485"/>
              <a:gd name="T17" fmla="*/ 747712 h 513"/>
              <a:gd name="T18" fmla="*/ 646113 w 485"/>
              <a:gd name="T19" fmla="*/ 728662 h 513"/>
              <a:gd name="T20" fmla="*/ 704850 w 485"/>
              <a:gd name="T21" fmla="*/ 739774 h 513"/>
              <a:gd name="T22" fmla="*/ 715963 w 485"/>
              <a:gd name="T23" fmla="*/ 693737 h 513"/>
              <a:gd name="T24" fmla="*/ 708025 w 485"/>
              <a:gd name="T25" fmla="*/ 628650 h 513"/>
              <a:gd name="T26" fmla="*/ 733425 w 485"/>
              <a:gd name="T27" fmla="*/ 611187 h 513"/>
              <a:gd name="T28" fmla="*/ 769938 w 485"/>
              <a:gd name="T29" fmla="*/ 487362 h 513"/>
              <a:gd name="T30" fmla="*/ 742950 w 485"/>
              <a:gd name="T31" fmla="*/ 482600 h 513"/>
              <a:gd name="T32" fmla="*/ 642938 w 485"/>
              <a:gd name="T33" fmla="*/ 322262 h 513"/>
              <a:gd name="T34" fmla="*/ 428625 w 485"/>
              <a:gd name="T35" fmla="*/ 120650 h 513"/>
              <a:gd name="T36" fmla="*/ 333375 w 485"/>
              <a:gd name="T37" fmla="*/ 60325 h 513"/>
              <a:gd name="T38" fmla="*/ 363538 w 485"/>
              <a:gd name="T39" fmla="*/ 0 h 513"/>
              <a:gd name="T40" fmla="*/ 188913 w 485"/>
              <a:gd name="T41" fmla="*/ 23812 h 513"/>
              <a:gd name="T42" fmla="*/ 0 w 485"/>
              <a:gd name="T43" fmla="*/ 44450 h 513"/>
              <a:gd name="T44" fmla="*/ 101600 w 485"/>
              <a:gd name="T45" fmla="*/ 422275 h 513"/>
              <a:gd name="T46" fmla="*/ 101600 w 485"/>
              <a:gd name="T47" fmla="*/ 422275 h 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5"/>
              <a:gd name="T73" fmla="*/ 0 h 513"/>
              <a:gd name="T74" fmla="*/ 485 w 485"/>
              <a:gd name="T75" fmla="*/ 513 h 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5" h="513">
                <a:moveTo>
                  <a:pt x="64" y="266"/>
                </a:moveTo>
                <a:lnTo>
                  <a:pt x="97" y="336"/>
                </a:lnTo>
                <a:lnTo>
                  <a:pt x="83" y="390"/>
                </a:lnTo>
                <a:lnTo>
                  <a:pt x="105" y="477"/>
                </a:lnTo>
                <a:lnTo>
                  <a:pt x="122" y="508"/>
                </a:lnTo>
                <a:lnTo>
                  <a:pt x="383" y="492"/>
                </a:lnTo>
                <a:lnTo>
                  <a:pt x="386" y="511"/>
                </a:lnTo>
                <a:lnTo>
                  <a:pt x="402" y="513"/>
                </a:lnTo>
                <a:lnTo>
                  <a:pt x="396" y="471"/>
                </a:lnTo>
                <a:lnTo>
                  <a:pt x="407" y="459"/>
                </a:lnTo>
                <a:lnTo>
                  <a:pt x="444" y="466"/>
                </a:lnTo>
                <a:lnTo>
                  <a:pt x="451" y="437"/>
                </a:lnTo>
                <a:lnTo>
                  <a:pt x="446" y="396"/>
                </a:lnTo>
                <a:lnTo>
                  <a:pt x="462" y="385"/>
                </a:lnTo>
                <a:lnTo>
                  <a:pt x="485" y="307"/>
                </a:lnTo>
                <a:lnTo>
                  <a:pt x="468" y="304"/>
                </a:lnTo>
                <a:lnTo>
                  <a:pt x="405" y="203"/>
                </a:lnTo>
                <a:lnTo>
                  <a:pt x="270" y="76"/>
                </a:lnTo>
                <a:lnTo>
                  <a:pt x="210" y="38"/>
                </a:lnTo>
                <a:lnTo>
                  <a:pt x="229" y="0"/>
                </a:lnTo>
                <a:lnTo>
                  <a:pt x="119" y="15"/>
                </a:lnTo>
                <a:lnTo>
                  <a:pt x="0" y="28"/>
                </a:lnTo>
                <a:lnTo>
                  <a:pt x="64" y="266"/>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Freeform 277">
            <a:extLst>
              <a:ext uri="{FF2B5EF4-FFF2-40B4-BE49-F238E27FC236}">
                <a16:creationId xmlns:a16="http://schemas.microsoft.com/office/drawing/2014/main" id="{59516FFA-B4F6-5D4B-AF3A-B30C39A32B27}"/>
              </a:ext>
            </a:extLst>
          </p:cNvPr>
          <p:cNvSpPr>
            <a:spLocks/>
          </p:cNvSpPr>
          <p:nvPr/>
        </p:nvSpPr>
        <p:spPr bwMode="auto">
          <a:xfrm>
            <a:off x="7626680" y="5001739"/>
            <a:ext cx="1301750" cy="990600"/>
          </a:xfrm>
          <a:custGeom>
            <a:avLst/>
            <a:gdLst>
              <a:gd name="T0" fmla="*/ 0 w 820"/>
              <a:gd name="T1" fmla="*/ 96837 h 624"/>
              <a:gd name="T2" fmla="*/ 36513 w 820"/>
              <a:gd name="T3" fmla="*/ 130175 h 624"/>
              <a:gd name="T4" fmla="*/ 31750 w 820"/>
              <a:gd name="T5" fmla="*/ 152400 h 624"/>
              <a:gd name="T6" fmla="*/ 42862 w 820"/>
              <a:gd name="T7" fmla="*/ 165100 h 624"/>
              <a:gd name="T8" fmla="*/ 26988 w 820"/>
              <a:gd name="T9" fmla="*/ 192087 h 624"/>
              <a:gd name="T10" fmla="*/ 179387 w 820"/>
              <a:gd name="T11" fmla="*/ 136525 h 624"/>
              <a:gd name="T12" fmla="*/ 374650 w 820"/>
              <a:gd name="T13" fmla="*/ 263525 h 624"/>
              <a:gd name="T14" fmla="*/ 533400 w 820"/>
              <a:gd name="T15" fmla="*/ 176212 h 624"/>
              <a:gd name="T16" fmla="*/ 625475 w 820"/>
              <a:gd name="T17" fmla="*/ 196850 h 624"/>
              <a:gd name="T18" fmla="*/ 742950 w 820"/>
              <a:gd name="T19" fmla="*/ 314325 h 624"/>
              <a:gd name="T20" fmla="*/ 782637 w 820"/>
              <a:gd name="T21" fmla="*/ 314325 h 624"/>
              <a:gd name="T22" fmla="*/ 823913 w 820"/>
              <a:gd name="T23" fmla="*/ 396875 h 624"/>
              <a:gd name="T24" fmla="*/ 812800 w 820"/>
              <a:gd name="T25" fmla="*/ 554037 h 624"/>
              <a:gd name="T26" fmla="*/ 841375 w 820"/>
              <a:gd name="T27" fmla="*/ 573087 h 624"/>
              <a:gd name="T28" fmla="*/ 846138 w 820"/>
              <a:gd name="T29" fmla="*/ 544512 h 624"/>
              <a:gd name="T30" fmla="*/ 882650 w 820"/>
              <a:gd name="T31" fmla="*/ 544512 h 624"/>
              <a:gd name="T32" fmla="*/ 846138 w 820"/>
              <a:gd name="T33" fmla="*/ 619125 h 624"/>
              <a:gd name="T34" fmla="*/ 946150 w 820"/>
              <a:gd name="T35" fmla="*/ 722312 h 624"/>
              <a:gd name="T36" fmla="*/ 960438 w 820"/>
              <a:gd name="T37" fmla="*/ 690562 h 624"/>
              <a:gd name="T38" fmla="*/ 968375 w 820"/>
              <a:gd name="T39" fmla="*/ 765175 h 624"/>
              <a:gd name="T40" fmla="*/ 1000125 w 820"/>
              <a:gd name="T41" fmla="*/ 781050 h 624"/>
              <a:gd name="T42" fmla="*/ 1035050 w 820"/>
              <a:gd name="T43" fmla="*/ 868363 h 624"/>
              <a:gd name="T44" fmla="*/ 1068388 w 820"/>
              <a:gd name="T45" fmla="*/ 868363 h 624"/>
              <a:gd name="T46" fmla="*/ 1144588 w 820"/>
              <a:gd name="T47" fmla="*/ 950913 h 624"/>
              <a:gd name="T48" fmla="*/ 1187450 w 820"/>
              <a:gd name="T49" fmla="*/ 957263 h 624"/>
              <a:gd name="T50" fmla="*/ 1187450 w 820"/>
              <a:gd name="T51" fmla="*/ 969963 h 624"/>
              <a:gd name="T52" fmla="*/ 1157288 w 820"/>
              <a:gd name="T53" fmla="*/ 990600 h 624"/>
              <a:gd name="T54" fmla="*/ 1225550 w 820"/>
              <a:gd name="T55" fmla="*/ 982663 h 624"/>
              <a:gd name="T56" fmla="*/ 1266825 w 820"/>
              <a:gd name="T57" fmla="*/ 962025 h 624"/>
              <a:gd name="T58" fmla="*/ 1289050 w 820"/>
              <a:gd name="T59" fmla="*/ 847725 h 624"/>
              <a:gd name="T60" fmla="*/ 1301750 w 820"/>
              <a:gd name="T61" fmla="*/ 854075 h 624"/>
              <a:gd name="T62" fmla="*/ 1289050 w 820"/>
              <a:gd name="T63" fmla="*/ 693737 h 624"/>
              <a:gd name="T64" fmla="*/ 1274763 w 820"/>
              <a:gd name="T65" fmla="*/ 647700 h 624"/>
              <a:gd name="T66" fmla="*/ 1135063 w 820"/>
              <a:gd name="T67" fmla="*/ 415925 h 624"/>
              <a:gd name="T68" fmla="*/ 1025525 w 820"/>
              <a:gd name="T69" fmla="*/ 196850 h 624"/>
              <a:gd name="T70" fmla="*/ 957263 w 820"/>
              <a:gd name="T71" fmla="*/ 15875 h 624"/>
              <a:gd name="T72" fmla="*/ 939800 w 820"/>
              <a:gd name="T73" fmla="*/ 11112 h 624"/>
              <a:gd name="T74" fmla="*/ 881063 w 820"/>
              <a:gd name="T75" fmla="*/ 0 h 624"/>
              <a:gd name="T76" fmla="*/ 863600 w 820"/>
              <a:gd name="T77" fmla="*/ 19050 h 624"/>
              <a:gd name="T78" fmla="*/ 873125 w 820"/>
              <a:gd name="T79" fmla="*/ 85725 h 624"/>
              <a:gd name="T80" fmla="*/ 847725 w 820"/>
              <a:gd name="T81" fmla="*/ 82550 h 624"/>
              <a:gd name="T82" fmla="*/ 842963 w 820"/>
              <a:gd name="T83" fmla="*/ 52388 h 624"/>
              <a:gd name="T84" fmla="*/ 428625 w 820"/>
              <a:gd name="T85" fmla="*/ 77787 h 624"/>
              <a:gd name="T86" fmla="*/ 401637 w 820"/>
              <a:gd name="T87" fmla="*/ 28575 h 624"/>
              <a:gd name="T88" fmla="*/ 1588 w 820"/>
              <a:gd name="T89" fmla="*/ 65087 h 624"/>
              <a:gd name="T90" fmla="*/ 0 w 820"/>
              <a:gd name="T91" fmla="*/ 96837 h 624"/>
              <a:gd name="T92" fmla="*/ 0 w 820"/>
              <a:gd name="T93" fmla="*/ 96837 h 6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0"/>
              <a:gd name="T142" fmla="*/ 0 h 624"/>
              <a:gd name="T143" fmla="*/ 820 w 820"/>
              <a:gd name="T144" fmla="*/ 624 h 6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0" h="624">
                <a:moveTo>
                  <a:pt x="0" y="61"/>
                </a:moveTo>
                <a:lnTo>
                  <a:pt x="23" y="82"/>
                </a:lnTo>
                <a:lnTo>
                  <a:pt x="20" y="96"/>
                </a:lnTo>
                <a:lnTo>
                  <a:pt x="27" y="104"/>
                </a:lnTo>
                <a:lnTo>
                  <a:pt x="17" y="121"/>
                </a:lnTo>
                <a:lnTo>
                  <a:pt x="113" y="86"/>
                </a:lnTo>
                <a:lnTo>
                  <a:pt x="236" y="166"/>
                </a:lnTo>
                <a:lnTo>
                  <a:pt x="336" y="111"/>
                </a:lnTo>
                <a:lnTo>
                  <a:pt x="394" y="124"/>
                </a:lnTo>
                <a:lnTo>
                  <a:pt x="468" y="198"/>
                </a:lnTo>
                <a:lnTo>
                  <a:pt x="493" y="198"/>
                </a:lnTo>
                <a:lnTo>
                  <a:pt x="519" y="250"/>
                </a:lnTo>
                <a:lnTo>
                  <a:pt x="512" y="349"/>
                </a:lnTo>
                <a:lnTo>
                  <a:pt x="530" y="361"/>
                </a:lnTo>
                <a:lnTo>
                  <a:pt x="533" y="343"/>
                </a:lnTo>
                <a:lnTo>
                  <a:pt x="556" y="343"/>
                </a:lnTo>
                <a:lnTo>
                  <a:pt x="533" y="390"/>
                </a:lnTo>
                <a:lnTo>
                  <a:pt x="596" y="455"/>
                </a:lnTo>
                <a:lnTo>
                  <a:pt x="605" y="435"/>
                </a:lnTo>
                <a:lnTo>
                  <a:pt x="610" y="482"/>
                </a:lnTo>
                <a:lnTo>
                  <a:pt x="630" y="492"/>
                </a:lnTo>
                <a:lnTo>
                  <a:pt x="652" y="547"/>
                </a:lnTo>
                <a:lnTo>
                  <a:pt x="673" y="547"/>
                </a:lnTo>
                <a:lnTo>
                  <a:pt x="721" y="599"/>
                </a:lnTo>
                <a:lnTo>
                  <a:pt x="748" y="603"/>
                </a:lnTo>
                <a:lnTo>
                  <a:pt x="748" y="611"/>
                </a:lnTo>
                <a:lnTo>
                  <a:pt x="729" y="624"/>
                </a:lnTo>
                <a:lnTo>
                  <a:pt x="772" y="619"/>
                </a:lnTo>
                <a:lnTo>
                  <a:pt x="798" y="606"/>
                </a:lnTo>
                <a:lnTo>
                  <a:pt x="812" y="534"/>
                </a:lnTo>
                <a:lnTo>
                  <a:pt x="820" y="538"/>
                </a:lnTo>
                <a:lnTo>
                  <a:pt x="812" y="437"/>
                </a:lnTo>
                <a:lnTo>
                  <a:pt x="803" y="408"/>
                </a:lnTo>
                <a:lnTo>
                  <a:pt x="715" y="262"/>
                </a:lnTo>
                <a:lnTo>
                  <a:pt x="646" y="124"/>
                </a:lnTo>
                <a:lnTo>
                  <a:pt x="603" y="10"/>
                </a:lnTo>
                <a:lnTo>
                  <a:pt x="592" y="7"/>
                </a:lnTo>
                <a:lnTo>
                  <a:pt x="555" y="0"/>
                </a:lnTo>
                <a:lnTo>
                  <a:pt x="544" y="12"/>
                </a:lnTo>
                <a:lnTo>
                  <a:pt x="550" y="54"/>
                </a:lnTo>
                <a:lnTo>
                  <a:pt x="534" y="52"/>
                </a:lnTo>
                <a:lnTo>
                  <a:pt x="531" y="33"/>
                </a:lnTo>
                <a:lnTo>
                  <a:pt x="270" y="49"/>
                </a:lnTo>
                <a:lnTo>
                  <a:pt x="253" y="18"/>
                </a:lnTo>
                <a:lnTo>
                  <a:pt x="1" y="41"/>
                </a:lnTo>
                <a:lnTo>
                  <a:pt x="0" y="61"/>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278">
            <a:extLst>
              <a:ext uri="{FF2B5EF4-FFF2-40B4-BE49-F238E27FC236}">
                <a16:creationId xmlns:a16="http://schemas.microsoft.com/office/drawing/2014/main" id="{60A9168A-5A26-5148-92E2-DE095C58D230}"/>
              </a:ext>
            </a:extLst>
          </p:cNvPr>
          <p:cNvSpPr>
            <a:spLocks/>
          </p:cNvSpPr>
          <p:nvPr/>
        </p:nvSpPr>
        <p:spPr bwMode="auto">
          <a:xfrm>
            <a:off x="8696655" y="6074889"/>
            <a:ext cx="69850" cy="41275"/>
          </a:xfrm>
          <a:custGeom>
            <a:avLst/>
            <a:gdLst>
              <a:gd name="T0" fmla="*/ 0 w 44"/>
              <a:gd name="T1" fmla="*/ 38100 h 26"/>
              <a:gd name="T2" fmla="*/ 7938 w 44"/>
              <a:gd name="T3" fmla="*/ 20638 h 26"/>
              <a:gd name="T4" fmla="*/ 26988 w 44"/>
              <a:gd name="T5" fmla="*/ 14288 h 26"/>
              <a:gd name="T6" fmla="*/ 60325 w 44"/>
              <a:gd name="T7" fmla="*/ 0 h 26"/>
              <a:gd name="T8" fmla="*/ 69850 w 44"/>
              <a:gd name="T9" fmla="*/ 12700 h 26"/>
              <a:gd name="T10" fmla="*/ 34925 w 44"/>
              <a:gd name="T11" fmla="*/ 22225 h 26"/>
              <a:gd name="T12" fmla="*/ 22225 w 44"/>
              <a:gd name="T13" fmla="*/ 22225 h 26"/>
              <a:gd name="T14" fmla="*/ 22225 w 44"/>
              <a:gd name="T15" fmla="*/ 41275 h 26"/>
              <a:gd name="T16" fmla="*/ 0 w 44"/>
              <a:gd name="T17" fmla="*/ 38100 h 26"/>
              <a:gd name="T18" fmla="*/ 0 w 44"/>
              <a:gd name="T19" fmla="*/ 3810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26"/>
              <a:gd name="T32" fmla="*/ 44 w 44"/>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26">
                <a:moveTo>
                  <a:pt x="0" y="24"/>
                </a:moveTo>
                <a:lnTo>
                  <a:pt x="5" y="13"/>
                </a:lnTo>
                <a:lnTo>
                  <a:pt x="17" y="9"/>
                </a:lnTo>
                <a:lnTo>
                  <a:pt x="38" y="0"/>
                </a:lnTo>
                <a:lnTo>
                  <a:pt x="44" y="8"/>
                </a:lnTo>
                <a:lnTo>
                  <a:pt x="22" y="14"/>
                </a:lnTo>
                <a:lnTo>
                  <a:pt x="14" y="14"/>
                </a:lnTo>
                <a:lnTo>
                  <a:pt x="14" y="26"/>
                </a:lnTo>
                <a:lnTo>
                  <a:pt x="0" y="24"/>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279">
            <a:extLst>
              <a:ext uri="{FF2B5EF4-FFF2-40B4-BE49-F238E27FC236}">
                <a16:creationId xmlns:a16="http://schemas.microsoft.com/office/drawing/2014/main" id="{A819FC5E-89C7-CD48-9C62-35CB4BA0FC7F}"/>
              </a:ext>
            </a:extLst>
          </p:cNvPr>
          <p:cNvSpPr>
            <a:spLocks/>
          </p:cNvSpPr>
          <p:nvPr/>
        </p:nvSpPr>
        <p:spPr bwMode="auto">
          <a:xfrm>
            <a:off x="8783968" y="6019327"/>
            <a:ext cx="90487" cy="61912"/>
          </a:xfrm>
          <a:custGeom>
            <a:avLst/>
            <a:gdLst>
              <a:gd name="T0" fmla="*/ 7937 w 57"/>
              <a:gd name="T1" fmla="*/ 61912 h 39"/>
              <a:gd name="T2" fmla="*/ 90487 w 57"/>
              <a:gd name="T3" fmla="*/ 0 h 39"/>
              <a:gd name="T4" fmla="*/ 0 w 57"/>
              <a:gd name="T5" fmla="*/ 55562 h 39"/>
              <a:gd name="T6" fmla="*/ 7937 w 57"/>
              <a:gd name="T7" fmla="*/ 61912 h 39"/>
              <a:gd name="T8" fmla="*/ 7937 w 57"/>
              <a:gd name="T9" fmla="*/ 61912 h 39"/>
              <a:gd name="T10" fmla="*/ 0 60000 65536"/>
              <a:gd name="T11" fmla="*/ 0 60000 65536"/>
              <a:gd name="T12" fmla="*/ 0 60000 65536"/>
              <a:gd name="T13" fmla="*/ 0 60000 65536"/>
              <a:gd name="T14" fmla="*/ 0 60000 65536"/>
              <a:gd name="T15" fmla="*/ 0 w 57"/>
              <a:gd name="T16" fmla="*/ 0 h 39"/>
              <a:gd name="T17" fmla="*/ 57 w 57"/>
              <a:gd name="T18" fmla="*/ 39 h 39"/>
            </a:gdLst>
            <a:ahLst/>
            <a:cxnLst>
              <a:cxn ang="T10">
                <a:pos x="T0" y="T1"/>
              </a:cxn>
              <a:cxn ang="T11">
                <a:pos x="T2" y="T3"/>
              </a:cxn>
              <a:cxn ang="T12">
                <a:pos x="T4" y="T5"/>
              </a:cxn>
              <a:cxn ang="T13">
                <a:pos x="T6" y="T7"/>
              </a:cxn>
              <a:cxn ang="T14">
                <a:pos x="T8" y="T9"/>
              </a:cxn>
            </a:cxnLst>
            <a:rect l="T15" t="T16" r="T17" b="T18"/>
            <a:pathLst>
              <a:path w="57" h="39">
                <a:moveTo>
                  <a:pt x="5" y="39"/>
                </a:moveTo>
                <a:lnTo>
                  <a:pt x="57" y="0"/>
                </a:lnTo>
                <a:lnTo>
                  <a:pt x="0" y="35"/>
                </a:lnTo>
                <a:lnTo>
                  <a:pt x="5" y="39"/>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280">
            <a:extLst>
              <a:ext uri="{FF2B5EF4-FFF2-40B4-BE49-F238E27FC236}">
                <a16:creationId xmlns:a16="http://schemas.microsoft.com/office/drawing/2014/main" id="{E3B89E2D-689E-644B-B192-A0C50BF65B8E}"/>
              </a:ext>
            </a:extLst>
          </p:cNvPr>
          <p:cNvSpPr>
            <a:spLocks/>
          </p:cNvSpPr>
          <p:nvPr/>
        </p:nvSpPr>
        <p:spPr bwMode="auto">
          <a:xfrm>
            <a:off x="8876043" y="5963764"/>
            <a:ext cx="25400" cy="53975"/>
          </a:xfrm>
          <a:custGeom>
            <a:avLst/>
            <a:gdLst>
              <a:gd name="T0" fmla="*/ 7937 w 16"/>
              <a:gd name="T1" fmla="*/ 53975 h 34"/>
              <a:gd name="T2" fmla="*/ 17462 w 16"/>
              <a:gd name="T3" fmla="*/ 38100 h 34"/>
              <a:gd name="T4" fmla="*/ 25400 w 16"/>
              <a:gd name="T5" fmla="*/ 0 h 34"/>
              <a:gd name="T6" fmla="*/ 12700 w 16"/>
              <a:gd name="T7" fmla="*/ 36512 h 34"/>
              <a:gd name="T8" fmla="*/ 0 w 16"/>
              <a:gd name="T9" fmla="*/ 49212 h 34"/>
              <a:gd name="T10" fmla="*/ 7937 w 16"/>
              <a:gd name="T11" fmla="*/ 53975 h 34"/>
              <a:gd name="T12" fmla="*/ 7937 w 16"/>
              <a:gd name="T13" fmla="*/ 53975 h 34"/>
              <a:gd name="T14" fmla="*/ 0 60000 65536"/>
              <a:gd name="T15" fmla="*/ 0 60000 65536"/>
              <a:gd name="T16" fmla="*/ 0 60000 65536"/>
              <a:gd name="T17" fmla="*/ 0 60000 65536"/>
              <a:gd name="T18" fmla="*/ 0 60000 65536"/>
              <a:gd name="T19" fmla="*/ 0 60000 65536"/>
              <a:gd name="T20" fmla="*/ 0 60000 65536"/>
              <a:gd name="T21" fmla="*/ 0 w 16"/>
              <a:gd name="T22" fmla="*/ 0 h 34"/>
              <a:gd name="T23" fmla="*/ 16 w 16"/>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34">
                <a:moveTo>
                  <a:pt x="5" y="34"/>
                </a:moveTo>
                <a:lnTo>
                  <a:pt x="11" y="24"/>
                </a:lnTo>
                <a:lnTo>
                  <a:pt x="16" y="0"/>
                </a:lnTo>
                <a:lnTo>
                  <a:pt x="8" y="23"/>
                </a:lnTo>
                <a:lnTo>
                  <a:pt x="0" y="31"/>
                </a:lnTo>
                <a:lnTo>
                  <a:pt x="5" y="34"/>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281">
            <a:extLst>
              <a:ext uri="{FF2B5EF4-FFF2-40B4-BE49-F238E27FC236}">
                <a16:creationId xmlns:a16="http://schemas.microsoft.com/office/drawing/2014/main" id="{A8EE9CC7-0852-5B4E-90BE-B1D7262F3FE7}"/>
              </a:ext>
            </a:extLst>
          </p:cNvPr>
          <p:cNvSpPr>
            <a:spLocks/>
          </p:cNvSpPr>
          <p:nvPr/>
        </p:nvSpPr>
        <p:spPr bwMode="auto">
          <a:xfrm>
            <a:off x="7840993" y="2960214"/>
            <a:ext cx="601662" cy="682625"/>
          </a:xfrm>
          <a:custGeom>
            <a:avLst/>
            <a:gdLst>
              <a:gd name="T0" fmla="*/ 0 w 379"/>
              <a:gd name="T1" fmla="*/ 122238 h 430"/>
              <a:gd name="T2" fmla="*/ 49212 w 379"/>
              <a:gd name="T3" fmla="*/ 593725 h 430"/>
              <a:gd name="T4" fmla="*/ 125412 w 379"/>
              <a:gd name="T5" fmla="*/ 604838 h 430"/>
              <a:gd name="T6" fmla="*/ 214312 w 379"/>
              <a:gd name="T7" fmla="*/ 658813 h 430"/>
              <a:gd name="T8" fmla="*/ 279400 w 379"/>
              <a:gd name="T9" fmla="*/ 655638 h 430"/>
              <a:gd name="T10" fmla="*/ 309562 w 379"/>
              <a:gd name="T11" fmla="*/ 635000 h 430"/>
              <a:gd name="T12" fmla="*/ 379412 w 379"/>
              <a:gd name="T13" fmla="*/ 682625 h 430"/>
              <a:gd name="T14" fmla="*/ 423862 w 379"/>
              <a:gd name="T15" fmla="*/ 641350 h 430"/>
              <a:gd name="T16" fmla="*/ 431800 w 379"/>
              <a:gd name="T17" fmla="*/ 568325 h 430"/>
              <a:gd name="T18" fmla="*/ 461962 w 379"/>
              <a:gd name="T19" fmla="*/ 581025 h 430"/>
              <a:gd name="T20" fmla="*/ 474662 w 379"/>
              <a:gd name="T21" fmla="*/ 522288 h 430"/>
              <a:gd name="T22" fmla="*/ 576262 w 379"/>
              <a:gd name="T23" fmla="*/ 431800 h 430"/>
              <a:gd name="T24" fmla="*/ 593725 w 379"/>
              <a:gd name="T25" fmla="*/ 282575 h 430"/>
              <a:gd name="T26" fmla="*/ 581025 w 379"/>
              <a:gd name="T27" fmla="*/ 252413 h 430"/>
              <a:gd name="T28" fmla="*/ 601662 w 379"/>
              <a:gd name="T29" fmla="*/ 236538 h 430"/>
              <a:gd name="T30" fmla="*/ 563562 w 379"/>
              <a:gd name="T31" fmla="*/ 0 h 430"/>
              <a:gd name="T32" fmla="*/ 461962 w 379"/>
              <a:gd name="T33" fmla="*/ 53975 h 430"/>
              <a:gd name="T34" fmla="*/ 409575 w 379"/>
              <a:gd name="T35" fmla="*/ 109538 h 430"/>
              <a:gd name="T36" fmla="*/ 371475 w 379"/>
              <a:gd name="T37" fmla="*/ 112713 h 430"/>
              <a:gd name="T38" fmla="*/ 314325 w 379"/>
              <a:gd name="T39" fmla="*/ 142875 h 430"/>
              <a:gd name="T40" fmla="*/ 182562 w 379"/>
              <a:gd name="T41" fmla="*/ 95250 h 430"/>
              <a:gd name="T42" fmla="*/ 0 w 379"/>
              <a:gd name="T43" fmla="*/ 122238 h 430"/>
              <a:gd name="T44" fmla="*/ 0 w 379"/>
              <a:gd name="T45" fmla="*/ 122238 h 4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9"/>
              <a:gd name="T70" fmla="*/ 0 h 430"/>
              <a:gd name="T71" fmla="*/ 379 w 379"/>
              <a:gd name="T72" fmla="*/ 430 h 4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9" h="430">
                <a:moveTo>
                  <a:pt x="0" y="77"/>
                </a:moveTo>
                <a:lnTo>
                  <a:pt x="31" y="374"/>
                </a:lnTo>
                <a:lnTo>
                  <a:pt x="79" y="381"/>
                </a:lnTo>
                <a:lnTo>
                  <a:pt x="135" y="415"/>
                </a:lnTo>
                <a:lnTo>
                  <a:pt x="176" y="413"/>
                </a:lnTo>
                <a:lnTo>
                  <a:pt x="195" y="400"/>
                </a:lnTo>
                <a:lnTo>
                  <a:pt x="239" y="430"/>
                </a:lnTo>
                <a:lnTo>
                  <a:pt x="267" y="404"/>
                </a:lnTo>
                <a:lnTo>
                  <a:pt x="272" y="358"/>
                </a:lnTo>
                <a:lnTo>
                  <a:pt x="291" y="366"/>
                </a:lnTo>
                <a:lnTo>
                  <a:pt x="299" y="329"/>
                </a:lnTo>
                <a:lnTo>
                  <a:pt x="363" y="272"/>
                </a:lnTo>
                <a:lnTo>
                  <a:pt x="374" y="178"/>
                </a:lnTo>
                <a:lnTo>
                  <a:pt x="366" y="159"/>
                </a:lnTo>
                <a:lnTo>
                  <a:pt x="379" y="149"/>
                </a:lnTo>
                <a:lnTo>
                  <a:pt x="355" y="0"/>
                </a:lnTo>
                <a:lnTo>
                  <a:pt x="291" y="34"/>
                </a:lnTo>
                <a:lnTo>
                  <a:pt x="258" y="69"/>
                </a:lnTo>
                <a:lnTo>
                  <a:pt x="234" y="71"/>
                </a:lnTo>
                <a:lnTo>
                  <a:pt x="198" y="90"/>
                </a:lnTo>
                <a:lnTo>
                  <a:pt x="115" y="60"/>
                </a:lnTo>
                <a:lnTo>
                  <a:pt x="0" y="77"/>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282">
            <a:extLst>
              <a:ext uri="{FF2B5EF4-FFF2-40B4-BE49-F238E27FC236}">
                <a16:creationId xmlns:a16="http://schemas.microsoft.com/office/drawing/2014/main" id="{3D076D70-B486-7E4C-8226-3CD8BE744561}"/>
              </a:ext>
            </a:extLst>
          </p:cNvPr>
          <p:cNvSpPr>
            <a:spLocks/>
          </p:cNvSpPr>
          <p:nvPr/>
        </p:nvSpPr>
        <p:spPr bwMode="auto">
          <a:xfrm>
            <a:off x="8220405" y="3196752"/>
            <a:ext cx="642938" cy="641350"/>
          </a:xfrm>
          <a:custGeom>
            <a:avLst/>
            <a:gdLst>
              <a:gd name="T0" fmla="*/ 0 w 405"/>
              <a:gd name="T1" fmla="*/ 446088 h 404"/>
              <a:gd name="T2" fmla="*/ 25400 w 405"/>
              <a:gd name="T3" fmla="*/ 533400 h 404"/>
              <a:gd name="T4" fmla="*/ 106363 w 405"/>
              <a:gd name="T5" fmla="*/ 595313 h 404"/>
              <a:gd name="T6" fmla="*/ 147638 w 405"/>
              <a:gd name="T7" fmla="*/ 641350 h 404"/>
              <a:gd name="T8" fmla="*/ 269875 w 405"/>
              <a:gd name="T9" fmla="*/ 592138 h 404"/>
              <a:gd name="T10" fmla="*/ 323850 w 405"/>
              <a:gd name="T11" fmla="*/ 582613 h 404"/>
              <a:gd name="T12" fmla="*/ 354013 w 405"/>
              <a:gd name="T13" fmla="*/ 546100 h 404"/>
              <a:gd name="T14" fmla="*/ 401638 w 405"/>
              <a:gd name="T15" fmla="*/ 352425 h 404"/>
              <a:gd name="T16" fmla="*/ 454025 w 405"/>
              <a:gd name="T17" fmla="*/ 376237 h 404"/>
              <a:gd name="T18" fmla="*/ 554038 w 405"/>
              <a:gd name="T19" fmla="*/ 165100 h 404"/>
              <a:gd name="T20" fmla="*/ 631825 w 405"/>
              <a:gd name="T21" fmla="*/ 211138 h 404"/>
              <a:gd name="T22" fmla="*/ 642938 w 405"/>
              <a:gd name="T23" fmla="*/ 173037 h 404"/>
              <a:gd name="T24" fmla="*/ 588963 w 405"/>
              <a:gd name="T25" fmla="*/ 128588 h 404"/>
              <a:gd name="T26" fmla="*/ 546100 w 405"/>
              <a:gd name="T27" fmla="*/ 133350 h 404"/>
              <a:gd name="T28" fmla="*/ 531813 w 405"/>
              <a:gd name="T29" fmla="*/ 157163 h 404"/>
              <a:gd name="T30" fmla="*/ 454025 w 405"/>
              <a:gd name="T31" fmla="*/ 179387 h 404"/>
              <a:gd name="T32" fmla="*/ 404813 w 405"/>
              <a:gd name="T33" fmla="*/ 236538 h 404"/>
              <a:gd name="T34" fmla="*/ 387350 w 405"/>
              <a:gd name="T35" fmla="*/ 144463 h 404"/>
              <a:gd name="T36" fmla="*/ 249238 w 405"/>
              <a:gd name="T37" fmla="*/ 169862 h 404"/>
              <a:gd name="T38" fmla="*/ 222250 w 405"/>
              <a:gd name="T39" fmla="*/ 0 h 404"/>
              <a:gd name="T40" fmla="*/ 201613 w 405"/>
              <a:gd name="T41" fmla="*/ 15875 h 404"/>
              <a:gd name="T42" fmla="*/ 214313 w 405"/>
              <a:gd name="T43" fmla="*/ 46037 h 404"/>
              <a:gd name="T44" fmla="*/ 196850 w 405"/>
              <a:gd name="T45" fmla="*/ 195262 h 404"/>
              <a:gd name="T46" fmla="*/ 95250 w 405"/>
              <a:gd name="T47" fmla="*/ 285750 h 404"/>
              <a:gd name="T48" fmla="*/ 82550 w 405"/>
              <a:gd name="T49" fmla="*/ 344487 h 404"/>
              <a:gd name="T50" fmla="*/ 52388 w 405"/>
              <a:gd name="T51" fmla="*/ 331787 h 404"/>
              <a:gd name="T52" fmla="*/ 44450 w 405"/>
              <a:gd name="T53" fmla="*/ 404812 h 404"/>
              <a:gd name="T54" fmla="*/ 0 w 405"/>
              <a:gd name="T55" fmla="*/ 446088 h 404"/>
              <a:gd name="T56" fmla="*/ 0 w 405"/>
              <a:gd name="T57" fmla="*/ 446088 h 404"/>
              <a:gd name="T58" fmla="*/ 0 w 405"/>
              <a:gd name="T59" fmla="*/ 446088 h 40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5"/>
              <a:gd name="T91" fmla="*/ 0 h 404"/>
              <a:gd name="T92" fmla="*/ 405 w 405"/>
              <a:gd name="T93" fmla="*/ 404 h 40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5" h="404">
                <a:moveTo>
                  <a:pt x="0" y="281"/>
                </a:moveTo>
                <a:lnTo>
                  <a:pt x="16" y="336"/>
                </a:lnTo>
                <a:lnTo>
                  <a:pt x="67" y="375"/>
                </a:lnTo>
                <a:lnTo>
                  <a:pt x="93" y="404"/>
                </a:lnTo>
                <a:lnTo>
                  <a:pt x="170" y="373"/>
                </a:lnTo>
                <a:lnTo>
                  <a:pt x="204" y="367"/>
                </a:lnTo>
                <a:lnTo>
                  <a:pt x="223" y="344"/>
                </a:lnTo>
                <a:lnTo>
                  <a:pt x="253" y="222"/>
                </a:lnTo>
                <a:lnTo>
                  <a:pt x="286" y="237"/>
                </a:lnTo>
                <a:lnTo>
                  <a:pt x="349" y="104"/>
                </a:lnTo>
                <a:lnTo>
                  <a:pt x="398" y="133"/>
                </a:lnTo>
                <a:lnTo>
                  <a:pt x="405" y="109"/>
                </a:lnTo>
                <a:lnTo>
                  <a:pt x="371" y="81"/>
                </a:lnTo>
                <a:lnTo>
                  <a:pt x="344" y="84"/>
                </a:lnTo>
                <a:lnTo>
                  <a:pt x="335" y="99"/>
                </a:lnTo>
                <a:lnTo>
                  <a:pt x="286" y="113"/>
                </a:lnTo>
                <a:lnTo>
                  <a:pt x="255" y="149"/>
                </a:lnTo>
                <a:lnTo>
                  <a:pt x="244" y="91"/>
                </a:lnTo>
                <a:lnTo>
                  <a:pt x="157" y="107"/>
                </a:lnTo>
                <a:lnTo>
                  <a:pt x="140" y="0"/>
                </a:lnTo>
                <a:lnTo>
                  <a:pt x="127" y="10"/>
                </a:lnTo>
                <a:lnTo>
                  <a:pt x="135" y="29"/>
                </a:lnTo>
                <a:lnTo>
                  <a:pt x="124" y="123"/>
                </a:lnTo>
                <a:lnTo>
                  <a:pt x="60" y="180"/>
                </a:lnTo>
                <a:lnTo>
                  <a:pt x="52" y="217"/>
                </a:lnTo>
                <a:lnTo>
                  <a:pt x="33" y="209"/>
                </a:lnTo>
                <a:lnTo>
                  <a:pt x="28" y="255"/>
                </a:lnTo>
                <a:lnTo>
                  <a:pt x="0" y="281"/>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283">
            <a:extLst>
              <a:ext uri="{FF2B5EF4-FFF2-40B4-BE49-F238E27FC236}">
                <a16:creationId xmlns:a16="http://schemas.microsoft.com/office/drawing/2014/main" id="{63D17304-835F-824C-8D7C-2EBC67525D3F}"/>
              </a:ext>
            </a:extLst>
          </p:cNvPr>
          <p:cNvSpPr>
            <a:spLocks/>
          </p:cNvSpPr>
          <p:nvPr/>
        </p:nvSpPr>
        <p:spPr bwMode="auto">
          <a:xfrm>
            <a:off x="8607755" y="3245964"/>
            <a:ext cx="652463" cy="323850"/>
          </a:xfrm>
          <a:custGeom>
            <a:avLst/>
            <a:gdLst>
              <a:gd name="T0" fmla="*/ 0 w 411"/>
              <a:gd name="T1" fmla="*/ 95250 h 204"/>
              <a:gd name="T2" fmla="*/ 17463 w 411"/>
              <a:gd name="T3" fmla="*/ 187325 h 204"/>
              <a:gd name="T4" fmla="*/ 66675 w 411"/>
              <a:gd name="T5" fmla="*/ 130175 h 204"/>
              <a:gd name="T6" fmla="*/ 144463 w 411"/>
              <a:gd name="T7" fmla="*/ 107950 h 204"/>
              <a:gd name="T8" fmla="*/ 158750 w 411"/>
              <a:gd name="T9" fmla="*/ 84137 h 204"/>
              <a:gd name="T10" fmla="*/ 201613 w 411"/>
              <a:gd name="T11" fmla="*/ 79375 h 204"/>
              <a:gd name="T12" fmla="*/ 255588 w 411"/>
              <a:gd name="T13" fmla="*/ 123825 h 204"/>
              <a:gd name="T14" fmla="*/ 293688 w 411"/>
              <a:gd name="T15" fmla="*/ 133350 h 204"/>
              <a:gd name="T16" fmla="*/ 363538 w 411"/>
              <a:gd name="T17" fmla="*/ 200025 h 204"/>
              <a:gd name="T18" fmla="*/ 338138 w 411"/>
              <a:gd name="T19" fmla="*/ 261938 h 204"/>
              <a:gd name="T20" fmla="*/ 349250 w 411"/>
              <a:gd name="T21" fmla="*/ 290513 h 204"/>
              <a:gd name="T22" fmla="*/ 377825 w 411"/>
              <a:gd name="T23" fmla="*/ 277813 h 204"/>
              <a:gd name="T24" fmla="*/ 406400 w 411"/>
              <a:gd name="T25" fmla="*/ 277813 h 204"/>
              <a:gd name="T26" fmla="*/ 420688 w 411"/>
              <a:gd name="T27" fmla="*/ 295275 h 204"/>
              <a:gd name="T28" fmla="*/ 454025 w 411"/>
              <a:gd name="T29" fmla="*/ 295275 h 204"/>
              <a:gd name="T30" fmla="*/ 466725 w 411"/>
              <a:gd name="T31" fmla="*/ 290513 h 204"/>
              <a:gd name="T32" fmla="*/ 442913 w 411"/>
              <a:gd name="T33" fmla="*/ 233363 h 204"/>
              <a:gd name="T34" fmla="*/ 441325 w 411"/>
              <a:gd name="T35" fmla="*/ 130175 h 204"/>
              <a:gd name="T36" fmla="*/ 412750 w 411"/>
              <a:gd name="T37" fmla="*/ 115888 h 204"/>
              <a:gd name="T38" fmla="*/ 466725 w 411"/>
              <a:gd name="T39" fmla="*/ 66675 h 204"/>
              <a:gd name="T40" fmla="*/ 468313 w 411"/>
              <a:gd name="T41" fmla="*/ 38100 h 204"/>
              <a:gd name="T42" fmla="*/ 498475 w 411"/>
              <a:gd name="T43" fmla="*/ 41275 h 204"/>
              <a:gd name="T44" fmla="*/ 460375 w 411"/>
              <a:gd name="T45" fmla="*/ 104775 h 204"/>
              <a:gd name="T46" fmla="*/ 484188 w 411"/>
              <a:gd name="T47" fmla="*/ 179387 h 204"/>
              <a:gd name="T48" fmla="*/ 493713 w 411"/>
              <a:gd name="T49" fmla="*/ 203200 h 204"/>
              <a:gd name="T50" fmla="*/ 508000 w 411"/>
              <a:gd name="T51" fmla="*/ 212725 h 204"/>
              <a:gd name="T52" fmla="*/ 477838 w 411"/>
              <a:gd name="T53" fmla="*/ 211138 h 204"/>
              <a:gd name="T54" fmla="*/ 488950 w 411"/>
              <a:gd name="T55" fmla="*/ 257175 h 204"/>
              <a:gd name="T56" fmla="*/ 541338 w 411"/>
              <a:gd name="T57" fmla="*/ 290513 h 204"/>
              <a:gd name="T58" fmla="*/ 554038 w 411"/>
              <a:gd name="T59" fmla="*/ 295275 h 204"/>
              <a:gd name="T60" fmla="*/ 568325 w 411"/>
              <a:gd name="T61" fmla="*/ 295275 h 204"/>
              <a:gd name="T62" fmla="*/ 560388 w 411"/>
              <a:gd name="T63" fmla="*/ 323850 h 204"/>
              <a:gd name="T64" fmla="*/ 625475 w 411"/>
              <a:gd name="T65" fmla="*/ 290513 h 204"/>
              <a:gd name="T66" fmla="*/ 638175 w 411"/>
              <a:gd name="T67" fmla="*/ 249238 h 204"/>
              <a:gd name="T68" fmla="*/ 652463 w 411"/>
              <a:gd name="T69" fmla="*/ 206375 h 204"/>
              <a:gd name="T70" fmla="*/ 560388 w 411"/>
              <a:gd name="T71" fmla="*/ 223838 h 204"/>
              <a:gd name="T72" fmla="*/ 501650 w 411"/>
              <a:gd name="T73" fmla="*/ 0 h 204"/>
              <a:gd name="T74" fmla="*/ 0 w 411"/>
              <a:gd name="T75" fmla="*/ 95250 h 204"/>
              <a:gd name="T76" fmla="*/ 0 w 411"/>
              <a:gd name="T77" fmla="*/ 95250 h 204"/>
              <a:gd name="T78" fmla="*/ 0 w 411"/>
              <a:gd name="T79" fmla="*/ 95250 h 2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1"/>
              <a:gd name="T121" fmla="*/ 0 h 204"/>
              <a:gd name="T122" fmla="*/ 411 w 411"/>
              <a:gd name="T123" fmla="*/ 204 h 2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1" h="204">
                <a:moveTo>
                  <a:pt x="0" y="60"/>
                </a:moveTo>
                <a:lnTo>
                  <a:pt x="11" y="118"/>
                </a:lnTo>
                <a:lnTo>
                  <a:pt x="42" y="82"/>
                </a:lnTo>
                <a:lnTo>
                  <a:pt x="91" y="68"/>
                </a:lnTo>
                <a:lnTo>
                  <a:pt x="100" y="53"/>
                </a:lnTo>
                <a:lnTo>
                  <a:pt x="127" y="50"/>
                </a:lnTo>
                <a:lnTo>
                  <a:pt x="161" y="78"/>
                </a:lnTo>
                <a:lnTo>
                  <a:pt x="185" y="84"/>
                </a:lnTo>
                <a:lnTo>
                  <a:pt x="229" y="126"/>
                </a:lnTo>
                <a:lnTo>
                  <a:pt x="213" y="165"/>
                </a:lnTo>
                <a:lnTo>
                  <a:pt x="220" y="183"/>
                </a:lnTo>
                <a:lnTo>
                  <a:pt x="238" y="175"/>
                </a:lnTo>
                <a:lnTo>
                  <a:pt x="256" y="175"/>
                </a:lnTo>
                <a:lnTo>
                  <a:pt x="265" y="186"/>
                </a:lnTo>
                <a:lnTo>
                  <a:pt x="286" y="186"/>
                </a:lnTo>
                <a:lnTo>
                  <a:pt x="294" y="183"/>
                </a:lnTo>
                <a:lnTo>
                  <a:pt x="279" y="147"/>
                </a:lnTo>
                <a:lnTo>
                  <a:pt x="278" y="82"/>
                </a:lnTo>
                <a:lnTo>
                  <a:pt x="260" y="73"/>
                </a:lnTo>
                <a:lnTo>
                  <a:pt x="294" y="42"/>
                </a:lnTo>
                <a:lnTo>
                  <a:pt x="295" y="24"/>
                </a:lnTo>
                <a:lnTo>
                  <a:pt x="314" y="26"/>
                </a:lnTo>
                <a:lnTo>
                  <a:pt x="290" y="66"/>
                </a:lnTo>
                <a:lnTo>
                  <a:pt x="305" y="113"/>
                </a:lnTo>
                <a:lnTo>
                  <a:pt x="311" y="128"/>
                </a:lnTo>
                <a:lnTo>
                  <a:pt x="320" y="134"/>
                </a:lnTo>
                <a:lnTo>
                  <a:pt x="301" y="133"/>
                </a:lnTo>
                <a:lnTo>
                  <a:pt x="308" y="162"/>
                </a:lnTo>
                <a:lnTo>
                  <a:pt x="341" y="183"/>
                </a:lnTo>
                <a:lnTo>
                  <a:pt x="349" y="186"/>
                </a:lnTo>
                <a:lnTo>
                  <a:pt x="358" y="186"/>
                </a:lnTo>
                <a:lnTo>
                  <a:pt x="353" y="204"/>
                </a:lnTo>
                <a:lnTo>
                  <a:pt x="394" y="183"/>
                </a:lnTo>
                <a:lnTo>
                  <a:pt x="402" y="157"/>
                </a:lnTo>
                <a:lnTo>
                  <a:pt x="411" y="130"/>
                </a:lnTo>
                <a:lnTo>
                  <a:pt x="353" y="141"/>
                </a:lnTo>
                <a:lnTo>
                  <a:pt x="316" y="0"/>
                </a:lnTo>
                <a:lnTo>
                  <a:pt x="0" y="6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84">
            <a:extLst>
              <a:ext uri="{FF2B5EF4-FFF2-40B4-BE49-F238E27FC236}">
                <a16:creationId xmlns:a16="http://schemas.microsoft.com/office/drawing/2014/main" id="{4519C98E-307A-5A4C-9400-AEB0C8E1E7AE}"/>
              </a:ext>
            </a:extLst>
          </p:cNvPr>
          <p:cNvSpPr>
            <a:spLocks/>
          </p:cNvSpPr>
          <p:nvPr/>
        </p:nvSpPr>
        <p:spPr bwMode="auto">
          <a:xfrm>
            <a:off x="8112455" y="3361852"/>
            <a:ext cx="1108075" cy="630237"/>
          </a:xfrm>
          <a:custGeom>
            <a:avLst/>
            <a:gdLst>
              <a:gd name="T0" fmla="*/ 103188 w 698"/>
              <a:gd name="T1" fmla="*/ 563562 h 397"/>
              <a:gd name="T2" fmla="*/ 103188 w 698"/>
              <a:gd name="T3" fmla="*/ 547687 h 397"/>
              <a:gd name="T4" fmla="*/ 174625 w 698"/>
              <a:gd name="T5" fmla="*/ 476250 h 397"/>
              <a:gd name="T6" fmla="*/ 214313 w 698"/>
              <a:gd name="T7" fmla="*/ 430212 h 397"/>
              <a:gd name="T8" fmla="*/ 255588 w 698"/>
              <a:gd name="T9" fmla="*/ 476250 h 397"/>
              <a:gd name="T10" fmla="*/ 377825 w 698"/>
              <a:gd name="T11" fmla="*/ 427037 h 397"/>
              <a:gd name="T12" fmla="*/ 431800 w 698"/>
              <a:gd name="T13" fmla="*/ 417512 h 397"/>
              <a:gd name="T14" fmla="*/ 461963 w 698"/>
              <a:gd name="T15" fmla="*/ 381000 h 397"/>
              <a:gd name="T16" fmla="*/ 509588 w 698"/>
              <a:gd name="T17" fmla="*/ 187325 h 397"/>
              <a:gd name="T18" fmla="*/ 561975 w 698"/>
              <a:gd name="T19" fmla="*/ 211137 h 397"/>
              <a:gd name="T20" fmla="*/ 661987 w 698"/>
              <a:gd name="T21" fmla="*/ 0 h 397"/>
              <a:gd name="T22" fmla="*/ 739775 w 698"/>
              <a:gd name="T23" fmla="*/ 46037 h 397"/>
              <a:gd name="T24" fmla="*/ 750887 w 698"/>
              <a:gd name="T25" fmla="*/ 7937 h 397"/>
              <a:gd name="T26" fmla="*/ 788987 w 698"/>
              <a:gd name="T27" fmla="*/ 17462 h 397"/>
              <a:gd name="T28" fmla="*/ 858838 w 698"/>
              <a:gd name="T29" fmla="*/ 84137 h 397"/>
              <a:gd name="T30" fmla="*/ 833438 w 698"/>
              <a:gd name="T31" fmla="*/ 146050 h 397"/>
              <a:gd name="T32" fmla="*/ 844550 w 698"/>
              <a:gd name="T33" fmla="*/ 174625 h 397"/>
              <a:gd name="T34" fmla="*/ 873125 w 698"/>
              <a:gd name="T35" fmla="*/ 161925 h 397"/>
              <a:gd name="T36" fmla="*/ 896938 w 698"/>
              <a:gd name="T37" fmla="*/ 190500 h 397"/>
              <a:gd name="T38" fmla="*/ 1003300 w 698"/>
              <a:gd name="T39" fmla="*/ 227012 h 397"/>
              <a:gd name="T40" fmla="*/ 903288 w 698"/>
              <a:gd name="T41" fmla="*/ 220662 h 397"/>
              <a:gd name="T42" fmla="*/ 1008063 w 698"/>
              <a:gd name="T43" fmla="*/ 315912 h 397"/>
              <a:gd name="T44" fmla="*/ 941388 w 698"/>
              <a:gd name="T45" fmla="*/ 306387 h 397"/>
              <a:gd name="T46" fmla="*/ 1076325 w 698"/>
              <a:gd name="T47" fmla="*/ 393700 h 397"/>
              <a:gd name="T48" fmla="*/ 1108075 w 698"/>
              <a:gd name="T49" fmla="*/ 452437 h 397"/>
              <a:gd name="T50" fmla="*/ 1085850 w 698"/>
              <a:gd name="T51" fmla="*/ 444500 h 397"/>
              <a:gd name="T52" fmla="*/ 1081088 w 698"/>
              <a:gd name="T53" fmla="*/ 460375 h 397"/>
              <a:gd name="T54" fmla="*/ 644525 w 698"/>
              <a:gd name="T55" fmla="*/ 546100 h 397"/>
              <a:gd name="T56" fmla="*/ 285750 w 698"/>
              <a:gd name="T57" fmla="*/ 592137 h 397"/>
              <a:gd name="T58" fmla="*/ 0 w 698"/>
              <a:gd name="T59" fmla="*/ 630237 h 397"/>
              <a:gd name="T60" fmla="*/ 103188 w 698"/>
              <a:gd name="T61" fmla="*/ 563562 h 397"/>
              <a:gd name="T62" fmla="*/ 103188 w 698"/>
              <a:gd name="T63" fmla="*/ 563562 h 3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8"/>
              <a:gd name="T97" fmla="*/ 0 h 397"/>
              <a:gd name="T98" fmla="*/ 698 w 698"/>
              <a:gd name="T99" fmla="*/ 397 h 3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8" h="397">
                <a:moveTo>
                  <a:pt x="65" y="355"/>
                </a:moveTo>
                <a:lnTo>
                  <a:pt x="65" y="345"/>
                </a:lnTo>
                <a:lnTo>
                  <a:pt x="110" y="300"/>
                </a:lnTo>
                <a:lnTo>
                  <a:pt x="135" y="271"/>
                </a:lnTo>
                <a:lnTo>
                  <a:pt x="161" y="300"/>
                </a:lnTo>
                <a:lnTo>
                  <a:pt x="238" y="269"/>
                </a:lnTo>
                <a:lnTo>
                  <a:pt x="272" y="263"/>
                </a:lnTo>
                <a:lnTo>
                  <a:pt x="291" y="240"/>
                </a:lnTo>
                <a:lnTo>
                  <a:pt x="321" y="118"/>
                </a:lnTo>
                <a:lnTo>
                  <a:pt x="354" y="133"/>
                </a:lnTo>
                <a:lnTo>
                  <a:pt x="417" y="0"/>
                </a:lnTo>
                <a:lnTo>
                  <a:pt x="466" y="29"/>
                </a:lnTo>
                <a:lnTo>
                  <a:pt x="473" y="5"/>
                </a:lnTo>
                <a:lnTo>
                  <a:pt x="497" y="11"/>
                </a:lnTo>
                <a:lnTo>
                  <a:pt x="541" y="53"/>
                </a:lnTo>
                <a:lnTo>
                  <a:pt x="525" y="92"/>
                </a:lnTo>
                <a:lnTo>
                  <a:pt x="532" y="110"/>
                </a:lnTo>
                <a:lnTo>
                  <a:pt x="550" y="102"/>
                </a:lnTo>
                <a:lnTo>
                  <a:pt x="565" y="120"/>
                </a:lnTo>
                <a:lnTo>
                  <a:pt x="632" y="143"/>
                </a:lnTo>
                <a:lnTo>
                  <a:pt x="569" y="139"/>
                </a:lnTo>
                <a:lnTo>
                  <a:pt x="635" y="199"/>
                </a:lnTo>
                <a:lnTo>
                  <a:pt x="593" y="193"/>
                </a:lnTo>
                <a:lnTo>
                  <a:pt x="678" y="248"/>
                </a:lnTo>
                <a:lnTo>
                  <a:pt x="698" y="285"/>
                </a:lnTo>
                <a:lnTo>
                  <a:pt x="684" y="280"/>
                </a:lnTo>
                <a:lnTo>
                  <a:pt x="681" y="290"/>
                </a:lnTo>
                <a:lnTo>
                  <a:pt x="406" y="344"/>
                </a:lnTo>
                <a:lnTo>
                  <a:pt x="180" y="373"/>
                </a:lnTo>
                <a:lnTo>
                  <a:pt x="0" y="397"/>
                </a:lnTo>
                <a:lnTo>
                  <a:pt x="65" y="355"/>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85">
            <a:extLst>
              <a:ext uri="{FF2B5EF4-FFF2-40B4-BE49-F238E27FC236}">
                <a16:creationId xmlns:a16="http://schemas.microsoft.com/office/drawing/2014/main" id="{BCBF3B55-CA36-D64B-84FE-5EA151FA3D32}"/>
              </a:ext>
            </a:extLst>
          </p:cNvPr>
          <p:cNvSpPr>
            <a:spLocks/>
          </p:cNvSpPr>
          <p:nvPr/>
        </p:nvSpPr>
        <p:spPr bwMode="auto">
          <a:xfrm>
            <a:off x="9172905" y="3536477"/>
            <a:ext cx="60325" cy="157162"/>
          </a:xfrm>
          <a:custGeom>
            <a:avLst/>
            <a:gdLst>
              <a:gd name="T0" fmla="*/ 0 w 38"/>
              <a:gd name="T1" fmla="*/ 157162 h 99"/>
              <a:gd name="T2" fmla="*/ 20637 w 38"/>
              <a:gd name="T3" fmla="*/ 114300 h 99"/>
              <a:gd name="T4" fmla="*/ 42862 w 38"/>
              <a:gd name="T5" fmla="*/ 87312 h 99"/>
              <a:gd name="T6" fmla="*/ 60325 w 38"/>
              <a:gd name="T7" fmla="*/ 0 h 99"/>
              <a:gd name="T8" fmla="*/ 23812 w 38"/>
              <a:gd name="T9" fmla="*/ 20637 h 99"/>
              <a:gd name="T10" fmla="*/ 0 w 38"/>
              <a:gd name="T11" fmla="*/ 103187 h 99"/>
              <a:gd name="T12" fmla="*/ 0 w 38"/>
              <a:gd name="T13" fmla="*/ 157162 h 99"/>
              <a:gd name="T14" fmla="*/ 0 w 38"/>
              <a:gd name="T15" fmla="*/ 157162 h 9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99"/>
              <a:gd name="T26" fmla="*/ 38 w 3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99">
                <a:moveTo>
                  <a:pt x="0" y="99"/>
                </a:moveTo>
                <a:lnTo>
                  <a:pt x="13" y="72"/>
                </a:lnTo>
                <a:lnTo>
                  <a:pt x="27" y="55"/>
                </a:lnTo>
                <a:lnTo>
                  <a:pt x="38" y="0"/>
                </a:lnTo>
                <a:lnTo>
                  <a:pt x="15" y="13"/>
                </a:lnTo>
                <a:lnTo>
                  <a:pt x="0" y="65"/>
                </a:lnTo>
                <a:lnTo>
                  <a:pt x="0" y="99"/>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86">
            <a:extLst>
              <a:ext uri="{FF2B5EF4-FFF2-40B4-BE49-F238E27FC236}">
                <a16:creationId xmlns:a16="http://schemas.microsoft.com/office/drawing/2014/main" id="{0C5CC407-AF7C-1445-B85D-65DD1DAF676A}"/>
              </a:ext>
            </a:extLst>
          </p:cNvPr>
          <p:cNvSpPr>
            <a:spLocks/>
          </p:cNvSpPr>
          <p:nvPr/>
        </p:nvSpPr>
        <p:spPr bwMode="auto">
          <a:xfrm>
            <a:off x="8050543" y="3822227"/>
            <a:ext cx="1222375" cy="552450"/>
          </a:xfrm>
          <a:custGeom>
            <a:avLst/>
            <a:gdLst>
              <a:gd name="T0" fmla="*/ 0 w 770"/>
              <a:gd name="T1" fmla="*/ 474663 h 348"/>
              <a:gd name="T2" fmla="*/ 174625 w 770"/>
              <a:gd name="T3" fmla="*/ 450850 h 348"/>
              <a:gd name="T4" fmla="*/ 279400 w 770"/>
              <a:gd name="T5" fmla="*/ 400050 h 348"/>
              <a:gd name="T6" fmla="*/ 474663 w 770"/>
              <a:gd name="T7" fmla="*/ 379412 h 348"/>
              <a:gd name="T8" fmla="*/ 554038 w 770"/>
              <a:gd name="T9" fmla="*/ 430213 h 348"/>
              <a:gd name="T10" fmla="*/ 681037 w 770"/>
              <a:gd name="T11" fmla="*/ 412750 h 348"/>
              <a:gd name="T12" fmla="*/ 873125 w 770"/>
              <a:gd name="T13" fmla="*/ 552450 h 348"/>
              <a:gd name="T14" fmla="*/ 947738 w 770"/>
              <a:gd name="T15" fmla="*/ 533400 h 348"/>
              <a:gd name="T16" fmla="*/ 1055688 w 770"/>
              <a:gd name="T17" fmla="*/ 374650 h 348"/>
              <a:gd name="T18" fmla="*/ 1143000 w 770"/>
              <a:gd name="T19" fmla="*/ 339725 h 348"/>
              <a:gd name="T20" fmla="*/ 1168400 w 770"/>
              <a:gd name="T21" fmla="*/ 293687 h 348"/>
              <a:gd name="T22" fmla="*/ 1076325 w 770"/>
              <a:gd name="T23" fmla="*/ 309562 h 348"/>
              <a:gd name="T24" fmla="*/ 1050925 w 770"/>
              <a:gd name="T25" fmla="*/ 277812 h 348"/>
              <a:gd name="T26" fmla="*/ 1108075 w 770"/>
              <a:gd name="T27" fmla="*/ 263525 h 348"/>
              <a:gd name="T28" fmla="*/ 1104900 w 770"/>
              <a:gd name="T29" fmla="*/ 242888 h 348"/>
              <a:gd name="T30" fmla="*/ 1042988 w 770"/>
              <a:gd name="T31" fmla="*/ 219075 h 348"/>
              <a:gd name="T32" fmla="*/ 1125538 w 770"/>
              <a:gd name="T33" fmla="*/ 188912 h 348"/>
              <a:gd name="T34" fmla="*/ 1120775 w 770"/>
              <a:gd name="T35" fmla="*/ 222250 h 348"/>
              <a:gd name="T36" fmla="*/ 1173163 w 770"/>
              <a:gd name="T37" fmla="*/ 222250 h 348"/>
              <a:gd name="T38" fmla="*/ 1203325 w 770"/>
              <a:gd name="T39" fmla="*/ 161925 h 348"/>
              <a:gd name="T40" fmla="*/ 1222375 w 770"/>
              <a:gd name="T41" fmla="*/ 160337 h 348"/>
              <a:gd name="T42" fmla="*/ 1209675 w 770"/>
              <a:gd name="T43" fmla="*/ 111125 h 348"/>
              <a:gd name="T44" fmla="*/ 1173163 w 770"/>
              <a:gd name="T45" fmla="*/ 160337 h 348"/>
              <a:gd name="T46" fmla="*/ 1135063 w 770"/>
              <a:gd name="T47" fmla="*/ 49212 h 348"/>
              <a:gd name="T48" fmla="*/ 1160463 w 770"/>
              <a:gd name="T49" fmla="*/ 44450 h 348"/>
              <a:gd name="T50" fmla="*/ 1195388 w 770"/>
              <a:gd name="T51" fmla="*/ 74612 h 348"/>
              <a:gd name="T52" fmla="*/ 1169988 w 770"/>
              <a:gd name="T53" fmla="*/ 23812 h 348"/>
              <a:gd name="T54" fmla="*/ 1143000 w 770"/>
              <a:gd name="T55" fmla="*/ 0 h 348"/>
              <a:gd name="T56" fmla="*/ 706437 w 770"/>
              <a:gd name="T57" fmla="*/ 85725 h 348"/>
              <a:gd name="T58" fmla="*/ 347662 w 770"/>
              <a:gd name="T59" fmla="*/ 131763 h 348"/>
              <a:gd name="T60" fmla="*/ 296863 w 770"/>
              <a:gd name="T61" fmla="*/ 231775 h 348"/>
              <a:gd name="T62" fmla="*/ 217488 w 770"/>
              <a:gd name="T63" fmla="*/ 250825 h 348"/>
              <a:gd name="T64" fmla="*/ 182562 w 770"/>
              <a:gd name="T65" fmla="*/ 298450 h 348"/>
              <a:gd name="T66" fmla="*/ 42862 w 770"/>
              <a:gd name="T67" fmla="*/ 384175 h 348"/>
              <a:gd name="T68" fmla="*/ 34925 w 770"/>
              <a:gd name="T69" fmla="*/ 415925 h 348"/>
              <a:gd name="T70" fmla="*/ 0 w 770"/>
              <a:gd name="T71" fmla="*/ 433388 h 348"/>
              <a:gd name="T72" fmla="*/ 0 w 770"/>
              <a:gd name="T73" fmla="*/ 474663 h 348"/>
              <a:gd name="T74" fmla="*/ 0 w 770"/>
              <a:gd name="T75" fmla="*/ 474663 h 3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0"/>
              <a:gd name="T115" fmla="*/ 0 h 348"/>
              <a:gd name="T116" fmla="*/ 770 w 770"/>
              <a:gd name="T117" fmla="*/ 348 h 3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0" h="348">
                <a:moveTo>
                  <a:pt x="0" y="299"/>
                </a:moveTo>
                <a:lnTo>
                  <a:pt x="110" y="284"/>
                </a:lnTo>
                <a:lnTo>
                  <a:pt x="176" y="252"/>
                </a:lnTo>
                <a:lnTo>
                  <a:pt x="299" y="239"/>
                </a:lnTo>
                <a:lnTo>
                  <a:pt x="349" y="271"/>
                </a:lnTo>
                <a:lnTo>
                  <a:pt x="429" y="260"/>
                </a:lnTo>
                <a:lnTo>
                  <a:pt x="550" y="348"/>
                </a:lnTo>
                <a:lnTo>
                  <a:pt x="597" y="336"/>
                </a:lnTo>
                <a:lnTo>
                  <a:pt x="665" y="236"/>
                </a:lnTo>
                <a:lnTo>
                  <a:pt x="720" y="214"/>
                </a:lnTo>
                <a:lnTo>
                  <a:pt x="736" y="185"/>
                </a:lnTo>
                <a:lnTo>
                  <a:pt x="678" y="195"/>
                </a:lnTo>
                <a:lnTo>
                  <a:pt x="662" y="175"/>
                </a:lnTo>
                <a:lnTo>
                  <a:pt x="698" y="166"/>
                </a:lnTo>
                <a:lnTo>
                  <a:pt x="696" y="153"/>
                </a:lnTo>
                <a:lnTo>
                  <a:pt x="657" y="138"/>
                </a:lnTo>
                <a:lnTo>
                  <a:pt x="709" y="119"/>
                </a:lnTo>
                <a:lnTo>
                  <a:pt x="706" y="140"/>
                </a:lnTo>
                <a:lnTo>
                  <a:pt x="739" y="140"/>
                </a:lnTo>
                <a:lnTo>
                  <a:pt x="758" y="102"/>
                </a:lnTo>
                <a:lnTo>
                  <a:pt x="770" y="101"/>
                </a:lnTo>
                <a:lnTo>
                  <a:pt x="762" y="70"/>
                </a:lnTo>
                <a:lnTo>
                  <a:pt x="739" y="101"/>
                </a:lnTo>
                <a:lnTo>
                  <a:pt x="715" y="31"/>
                </a:lnTo>
                <a:lnTo>
                  <a:pt x="731" y="28"/>
                </a:lnTo>
                <a:lnTo>
                  <a:pt x="753" y="47"/>
                </a:lnTo>
                <a:lnTo>
                  <a:pt x="737" y="15"/>
                </a:lnTo>
                <a:lnTo>
                  <a:pt x="720" y="0"/>
                </a:lnTo>
                <a:lnTo>
                  <a:pt x="445" y="54"/>
                </a:lnTo>
                <a:lnTo>
                  <a:pt x="219" y="83"/>
                </a:lnTo>
                <a:lnTo>
                  <a:pt x="187" y="146"/>
                </a:lnTo>
                <a:lnTo>
                  <a:pt x="137" y="158"/>
                </a:lnTo>
                <a:lnTo>
                  <a:pt x="115" y="188"/>
                </a:lnTo>
                <a:lnTo>
                  <a:pt x="27" y="242"/>
                </a:lnTo>
                <a:lnTo>
                  <a:pt x="22" y="262"/>
                </a:lnTo>
                <a:lnTo>
                  <a:pt x="0" y="273"/>
                </a:lnTo>
                <a:lnTo>
                  <a:pt x="0" y="299"/>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87">
            <a:extLst>
              <a:ext uri="{FF2B5EF4-FFF2-40B4-BE49-F238E27FC236}">
                <a16:creationId xmlns:a16="http://schemas.microsoft.com/office/drawing/2014/main" id="{579F2AA9-09D8-AB45-994A-1AFF7CD78143}"/>
              </a:ext>
            </a:extLst>
          </p:cNvPr>
          <p:cNvSpPr>
            <a:spLocks/>
          </p:cNvSpPr>
          <p:nvPr/>
        </p:nvSpPr>
        <p:spPr bwMode="auto">
          <a:xfrm>
            <a:off x="8195005" y="4201639"/>
            <a:ext cx="728663" cy="558800"/>
          </a:xfrm>
          <a:custGeom>
            <a:avLst/>
            <a:gdLst>
              <a:gd name="T0" fmla="*/ 30163 w 459"/>
              <a:gd name="T1" fmla="*/ 71437 h 352"/>
              <a:gd name="T2" fmla="*/ 134938 w 459"/>
              <a:gd name="T3" fmla="*/ 20637 h 352"/>
              <a:gd name="T4" fmla="*/ 330200 w 459"/>
              <a:gd name="T5" fmla="*/ 0 h 352"/>
              <a:gd name="T6" fmla="*/ 409575 w 459"/>
              <a:gd name="T7" fmla="*/ 50800 h 352"/>
              <a:gd name="T8" fmla="*/ 536575 w 459"/>
              <a:gd name="T9" fmla="*/ 33338 h 352"/>
              <a:gd name="T10" fmla="*/ 728663 w 459"/>
              <a:gd name="T11" fmla="*/ 173037 h 352"/>
              <a:gd name="T12" fmla="*/ 644525 w 459"/>
              <a:gd name="T13" fmla="*/ 277813 h 352"/>
              <a:gd name="T14" fmla="*/ 649288 w 459"/>
              <a:gd name="T15" fmla="*/ 323850 h 352"/>
              <a:gd name="T16" fmla="*/ 501650 w 459"/>
              <a:gd name="T17" fmla="*/ 460375 h 352"/>
              <a:gd name="T18" fmla="*/ 479425 w 459"/>
              <a:gd name="T19" fmla="*/ 466725 h 352"/>
              <a:gd name="T20" fmla="*/ 466725 w 459"/>
              <a:gd name="T21" fmla="*/ 506413 h 352"/>
              <a:gd name="T22" fmla="*/ 436563 w 459"/>
              <a:gd name="T23" fmla="*/ 484188 h 352"/>
              <a:gd name="T24" fmla="*/ 465138 w 459"/>
              <a:gd name="T25" fmla="*/ 520700 h 352"/>
              <a:gd name="T26" fmla="*/ 436563 w 459"/>
              <a:gd name="T27" fmla="*/ 558800 h 352"/>
              <a:gd name="T28" fmla="*/ 409575 w 459"/>
              <a:gd name="T29" fmla="*/ 554038 h 352"/>
              <a:gd name="T30" fmla="*/ 309563 w 459"/>
              <a:gd name="T31" fmla="*/ 393700 h 352"/>
              <a:gd name="T32" fmla="*/ 95250 w 459"/>
              <a:gd name="T33" fmla="*/ 192087 h 352"/>
              <a:gd name="T34" fmla="*/ 0 w 459"/>
              <a:gd name="T35" fmla="*/ 131763 h 352"/>
              <a:gd name="T36" fmla="*/ 30163 w 459"/>
              <a:gd name="T37" fmla="*/ 71437 h 352"/>
              <a:gd name="T38" fmla="*/ 30163 w 459"/>
              <a:gd name="T39" fmla="*/ 71437 h 3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9"/>
              <a:gd name="T61" fmla="*/ 0 h 352"/>
              <a:gd name="T62" fmla="*/ 459 w 459"/>
              <a:gd name="T63" fmla="*/ 352 h 3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9" h="352">
                <a:moveTo>
                  <a:pt x="19" y="45"/>
                </a:moveTo>
                <a:lnTo>
                  <a:pt x="85" y="13"/>
                </a:lnTo>
                <a:lnTo>
                  <a:pt x="208" y="0"/>
                </a:lnTo>
                <a:lnTo>
                  <a:pt x="258" y="32"/>
                </a:lnTo>
                <a:lnTo>
                  <a:pt x="338" y="21"/>
                </a:lnTo>
                <a:lnTo>
                  <a:pt x="459" y="109"/>
                </a:lnTo>
                <a:lnTo>
                  <a:pt x="406" y="175"/>
                </a:lnTo>
                <a:lnTo>
                  <a:pt x="409" y="204"/>
                </a:lnTo>
                <a:lnTo>
                  <a:pt x="316" y="290"/>
                </a:lnTo>
                <a:lnTo>
                  <a:pt x="302" y="294"/>
                </a:lnTo>
                <a:lnTo>
                  <a:pt x="294" y="319"/>
                </a:lnTo>
                <a:lnTo>
                  <a:pt x="275" y="305"/>
                </a:lnTo>
                <a:lnTo>
                  <a:pt x="293" y="328"/>
                </a:lnTo>
                <a:lnTo>
                  <a:pt x="275" y="352"/>
                </a:lnTo>
                <a:lnTo>
                  <a:pt x="258" y="349"/>
                </a:lnTo>
                <a:lnTo>
                  <a:pt x="195" y="248"/>
                </a:lnTo>
                <a:lnTo>
                  <a:pt x="60" y="121"/>
                </a:lnTo>
                <a:lnTo>
                  <a:pt x="0" y="83"/>
                </a:lnTo>
                <a:lnTo>
                  <a:pt x="19" y="45"/>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88">
            <a:extLst>
              <a:ext uri="{FF2B5EF4-FFF2-40B4-BE49-F238E27FC236}">
                <a16:creationId xmlns:a16="http://schemas.microsoft.com/office/drawing/2014/main" id="{1E853370-4850-5940-A19C-6C45A8CA37C9}"/>
              </a:ext>
            </a:extLst>
          </p:cNvPr>
          <p:cNvSpPr>
            <a:spLocks/>
          </p:cNvSpPr>
          <p:nvPr/>
        </p:nvSpPr>
        <p:spPr bwMode="auto">
          <a:xfrm>
            <a:off x="9109405" y="3222152"/>
            <a:ext cx="150813" cy="247650"/>
          </a:xfrm>
          <a:custGeom>
            <a:avLst/>
            <a:gdLst>
              <a:gd name="T0" fmla="*/ 0 w 95"/>
              <a:gd name="T1" fmla="*/ 23812 h 156"/>
              <a:gd name="T2" fmla="*/ 19050 w 95"/>
              <a:gd name="T3" fmla="*/ 0 h 156"/>
              <a:gd name="T4" fmla="*/ 49213 w 95"/>
              <a:gd name="T5" fmla="*/ 0 h 156"/>
              <a:gd name="T6" fmla="*/ 39688 w 95"/>
              <a:gd name="T7" fmla="*/ 23812 h 156"/>
              <a:gd name="T8" fmla="*/ 31750 w 95"/>
              <a:gd name="T9" fmla="*/ 33337 h 156"/>
              <a:gd name="T10" fmla="*/ 36513 w 95"/>
              <a:gd name="T11" fmla="*/ 61913 h 156"/>
              <a:gd name="T12" fmla="*/ 74613 w 95"/>
              <a:gd name="T13" fmla="*/ 100012 h 156"/>
              <a:gd name="T14" fmla="*/ 79375 w 95"/>
              <a:gd name="T15" fmla="*/ 128587 h 156"/>
              <a:gd name="T16" fmla="*/ 109538 w 95"/>
              <a:gd name="T17" fmla="*/ 165100 h 156"/>
              <a:gd name="T18" fmla="*/ 133350 w 95"/>
              <a:gd name="T19" fmla="*/ 173037 h 156"/>
              <a:gd name="T20" fmla="*/ 144463 w 95"/>
              <a:gd name="T21" fmla="*/ 195262 h 156"/>
              <a:gd name="T22" fmla="*/ 123825 w 95"/>
              <a:gd name="T23" fmla="*/ 214313 h 156"/>
              <a:gd name="T24" fmla="*/ 144463 w 95"/>
              <a:gd name="T25" fmla="*/ 211138 h 156"/>
              <a:gd name="T26" fmla="*/ 150813 w 95"/>
              <a:gd name="T27" fmla="*/ 230188 h 156"/>
              <a:gd name="T28" fmla="*/ 58738 w 95"/>
              <a:gd name="T29" fmla="*/ 247650 h 156"/>
              <a:gd name="T30" fmla="*/ 0 w 95"/>
              <a:gd name="T31" fmla="*/ 23812 h 156"/>
              <a:gd name="T32" fmla="*/ 0 w 95"/>
              <a:gd name="T33" fmla="*/ 23812 h 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156"/>
              <a:gd name="T53" fmla="*/ 95 w 95"/>
              <a:gd name="T54" fmla="*/ 156 h 1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156">
                <a:moveTo>
                  <a:pt x="0" y="15"/>
                </a:moveTo>
                <a:lnTo>
                  <a:pt x="12" y="0"/>
                </a:lnTo>
                <a:lnTo>
                  <a:pt x="31" y="0"/>
                </a:lnTo>
                <a:lnTo>
                  <a:pt x="25" y="15"/>
                </a:lnTo>
                <a:lnTo>
                  <a:pt x="20" y="21"/>
                </a:lnTo>
                <a:lnTo>
                  <a:pt x="23" y="39"/>
                </a:lnTo>
                <a:lnTo>
                  <a:pt x="47" y="63"/>
                </a:lnTo>
                <a:lnTo>
                  <a:pt x="50" y="81"/>
                </a:lnTo>
                <a:lnTo>
                  <a:pt x="69" y="104"/>
                </a:lnTo>
                <a:lnTo>
                  <a:pt x="84" y="109"/>
                </a:lnTo>
                <a:lnTo>
                  <a:pt x="91" y="123"/>
                </a:lnTo>
                <a:lnTo>
                  <a:pt x="78" y="135"/>
                </a:lnTo>
                <a:lnTo>
                  <a:pt x="91" y="133"/>
                </a:lnTo>
                <a:lnTo>
                  <a:pt x="95" y="145"/>
                </a:lnTo>
                <a:lnTo>
                  <a:pt x="37" y="156"/>
                </a:lnTo>
                <a:lnTo>
                  <a:pt x="0" y="15"/>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89">
            <a:extLst>
              <a:ext uri="{FF2B5EF4-FFF2-40B4-BE49-F238E27FC236}">
                <a16:creationId xmlns:a16="http://schemas.microsoft.com/office/drawing/2014/main" id="{92F65D05-B185-174E-A646-B12A0A9E3A9F}"/>
              </a:ext>
            </a:extLst>
          </p:cNvPr>
          <p:cNvSpPr>
            <a:spLocks/>
          </p:cNvSpPr>
          <p:nvPr/>
        </p:nvSpPr>
        <p:spPr bwMode="auto">
          <a:xfrm>
            <a:off x="8404555" y="2828452"/>
            <a:ext cx="831850" cy="538162"/>
          </a:xfrm>
          <a:custGeom>
            <a:avLst/>
            <a:gdLst>
              <a:gd name="T0" fmla="*/ 65087 w 524"/>
              <a:gd name="T1" fmla="*/ 538162 h 339"/>
              <a:gd name="T2" fmla="*/ 203200 w 524"/>
              <a:gd name="T3" fmla="*/ 512762 h 339"/>
              <a:gd name="T4" fmla="*/ 704850 w 524"/>
              <a:gd name="T5" fmla="*/ 417512 h 339"/>
              <a:gd name="T6" fmla="*/ 723900 w 524"/>
              <a:gd name="T7" fmla="*/ 393700 h 339"/>
              <a:gd name="T8" fmla="*/ 754062 w 524"/>
              <a:gd name="T9" fmla="*/ 393700 h 339"/>
              <a:gd name="T10" fmla="*/ 785812 w 524"/>
              <a:gd name="T11" fmla="*/ 371475 h 339"/>
              <a:gd name="T12" fmla="*/ 831850 w 524"/>
              <a:gd name="T13" fmla="*/ 309562 h 339"/>
              <a:gd name="T14" fmla="*/ 750887 w 524"/>
              <a:gd name="T15" fmla="*/ 241300 h 339"/>
              <a:gd name="T16" fmla="*/ 749300 w 524"/>
              <a:gd name="T17" fmla="*/ 179387 h 339"/>
              <a:gd name="T18" fmla="*/ 785812 w 524"/>
              <a:gd name="T19" fmla="*/ 92075 h 339"/>
              <a:gd name="T20" fmla="*/ 731837 w 524"/>
              <a:gd name="T21" fmla="*/ 61912 h 339"/>
              <a:gd name="T22" fmla="*/ 671512 w 524"/>
              <a:gd name="T23" fmla="*/ 0 h 339"/>
              <a:gd name="T24" fmla="*/ 117475 w 524"/>
              <a:gd name="T25" fmla="*/ 104775 h 339"/>
              <a:gd name="T26" fmla="*/ 90487 w 524"/>
              <a:gd name="T27" fmla="*/ 61912 h 339"/>
              <a:gd name="T28" fmla="*/ 0 w 524"/>
              <a:gd name="T29" fmla="*/ 131762 h 339"/>
              <a:gd name="T30" fmla="*/ 65087 w 524"/>
              <a:gd name="T31" fmla="*/ 538162 h 339"/>
              <a:gd name="T32" fmla="*/ 65087 w 524"/>
              <a:gd name="T33" fmla="*/ 538162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4"/>
              <a:gd name="T52" fmla="*/ 0 h 339"/>
              <a:gd name="T53" fmla="*/ 524 w 524"/>
              <a:gd name="T54" fmla="*/ 339 h 3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4" h="339">
                <a:moveTo>
                  <a:pt x="41" y="339"/>
                </a:moveTo>
                <a:lnTo>
                  <a:pt x="128" y="323"/>
                </a:lnTo>
                <a:lnTo>
                  <a:pt x="444" y="263"/>
                </a:lnTo>
                <a:lnTo>
                  <a:pt x="456" y="248"/>
                </a:lnTo>
                <a:lnTo>
                  <a:pt x="475" y="248"/>
                </a:lnTo>
                <a:lnTo>
                  <a:pt x="495" y="234"/>
                </a:lnTo>
                <a:lnTo>
                  <a:pt x="524" y="195"/>
                </a:lnTo>
                <a:lnTo>
                  <a:pt x="473" y="152"/>
                </a:lnTo>
                <a:lnTo>
                  <a:pt x="472" y="113"/>
                </a:lnTo>
                <a:lnTo>
                  <a:pt x="495" y="58"/>
                </a:lnTo>
                <a:lnTo>
                  <a:pt x="461" y="39"/>
                </a:lnTo>
                <a:lnTo>
                  <a:pt x="423" y="0"/>
                </a:lnTo>
                <a:lnTo>
                  <a:pt x="74" y="66"/>
                </a:lnTo>
                <a:lnTo>
                  <a:pt x="57" y="39"/>
                </a:lnTo>
                <a:lnTo>
                  <a:pt x="0" y="83"/>
                </a:lnTo>
                <a:lnTo>
                  <a:pt x="41" y="339"/>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90">
            <a:extLst>
              <a:ext uri="{FF2B5EF4-FFF2-40B4-BE49-F238E27FC236}">
                <a16:creationId xmlns:a16="http://schemas.microsoft.com/office/drawing/2014/main" id="{9EF2D925-55DD-A141-A80B-20211857E6FC}"/>
              </a:ext>
            </a:extLst>
          </p:cNvPr>
          <p:cNvSpPr>
            <a:spLocks/>
          </p:cNvSpPr>
          <p:nvPr/>
        </p:nvSpPr>
        <p:spPr bwMode="auto">
          <a:xfrm>
            <a:off x="9149093" y="2920527"/>
            <a:ext cx="179387" cy="441325"/>
          </a:xfrm>
          <a:custGeom>
            <a:avLst/>
            <a:gdLst>
              <a:gd name="T0" fmla="*/ 9525 w 113"/>
              <a:gd name="T1" fmla="*/ 301625 h 278"/>
              <a:gd name="T2" fmla="*/ 41275 w 113"/>
              <a:gd name="T3" fmla="*/ 279400 h 278"/>
              <a:gd name="T4" fmla="*/ 87312 w 113"/>
              <a:gd name="T5" fmla="*/ 217488 h 278"/>
              <a:gd name="T6" fmla="*/ 6350 w 113"/>
              <a:gd name="T7" fmla="*/ 149225 h 278"/>
              <a:gd name="T8" fmla="*/ 4762 w 113"/>
              <a:gd name="T9" fmla="*/ 87312 h 278"/>
              <a:gd name="T10" fmla="*/ 41275 w 113"/>
              <a:gd name="T11" fmla="*/ 0 h 278"/>
              <a:gd name="T12" fmla="*/ 163512 w 113"/>
              <a:gd name="T13" fmla="*/ 41275 h 278"/>
              <a:gd name="T14" fmla="*/ 163512 w 113"/>
              <a:gd name="T15" fmla="*/ 60325 h 278"/>
              <a:gd name="T16" fmla="*/ 152400 w 113"/>
              <a:gd name="T17" fmla="*/ 107950 h 278"/>
              <a:gd name="T18" fmla="*/ 139700 w 113"/>
              <a:gd name="T19" fmla="*/ 119062 h 278"/>
              <a:gd name="T20" fmla="*/ 134937 w 113"/>
              <a:gd name="T21" fmla="*/ 144462 h 278"/>
              <a:gd name="T22" fmla="*/ 149225 w 113"/>
              <a:gd name="T23" fmla="*/ 152400 h 278"/>
              <a:gd name="T24" fmla="*/ 179387 w 113"/>
              <a:gd name="T25" fmla="*/ 144462 h 278"/>
              <a:gd name="T26" fmla="*/ 179387 w 113"/>
              <a:gd name="T27" fmla="*/ 219075 h 278"/>
              <a:gd name="T28" fmla="*/ 179387 w 113"/>
              <a:gd name="T29" fmla="*/ 265112 h 278"/>
              <a:gd name="T30" fmla="*/ 179387 w 113"/>
              <a:gd name="T31" fmla="*/ 292100 h 278"/>
              <a:gd name="T32" fmla="*/ 169862 w 113"/>
              <a:gd name="T33" fmla="*/ 314325 h 278"/>
              <a:gd name="T34" fmla="*/ 157162 w 113"/>
              <a:gd name="T35" fmla="*/ 314325 h 278"/>
              <a:gd name="T36" fmla="*/ 161925 w 113"/>
              <a:gd name="T37" fmla="*/ 338137 h 278"/>
              <a:gd name="T38" fmla="*/ 117475 w 113"/>
              <a:gd name="T39" fmla="*/ 441325 h 278"/>
              <a:gd name="T40" fmla="*/ 104775 w 113"/>
              <a:gd name="T41" fmla="*/ 441325 h 278"/>
              <a:gd name="T42" fmla="*/ 101600 w 113"/>
              <a:gd name="T43" fmla="*/ 401637 h 278"/>
              <a:gd name="T44" fmla="*/ 69850 w 113"/>
              <a:gd name="T45" fmla="*/ 401637 h 278"/>
              <a:gd name="T46" fmla="*/ 6350 w 113"/>
              <a:gd name="T47" fmla="*/ 360362 h 278"/>
              <a:gd name="T48" fmla="*/ 0 w 113"/>
              <a:gd name="T49" fmla="*/ 325437 h 278"/>
              <a:gd name="T50" fmla="*/ 9525 w 113"/>
              <a:gd name="T51" fmla="*/ 301625 h 278"/>
              <a:gd name="T52" fmla="*/ 9525 w 113"/>
              <a:gd name="T53" fmla="*/ 301625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3"/>
              <a:gd name="T82" fmla="*/ 0 h 278"/>
              <a:gd name="T83" fmla="*/ 113 w 113"/>
              <a:gd name="T84" fmla="*/ 278 h 2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3" h="278">
                <a:moveTo>
                  <a:pt x="6" y="190"/>
                </a:moveTo>
                <a:lnTo>
                  <a:pt x="26" y="176"/>
                </a:lnTo>
                <a:lnTo>
                  <a:pt x="55" y="137"/>
                </a:lnTo>
                <a:lnTo>
                  <a:pt x="4" y="94"/>
                </a:lnTo>
                <a:lnTo>
                  <a:pt x="3" y="55"/>
                </a:lnTo>
                <a:lnTo>
                  <a:pt x="26" y="0"/>
                </a:lnTo>
                <a:lnTo>
                  <a:pt x="103" y="26"/>
                </a:lnTo>
                <a:lnTo>
                  <a:pt x="103" y="38"/>
                </a:lnTo>
                <a:lnTo>
                  <a:pt x="96" y="68"/>
                </a:lnTo>
                <a:lnTo>
                  <a:pt x="88" y="75"/>
                </a:lnTo>
                <a:lnTo>
                  <a:pt x="85" y="91"/>
                </a:lnTo>
                <a:lnTo>
                  <a:pt x="94" y="96"/>
                </a:lnTo>
                <a:lnTo>
                  <a:pt x="113" y="91"/>
                </a:lnTo>
                <a:lnTo>
                  <a:pt x="113" y="138"/>
                </a:lnTo>
                <a:lnTo>
                  <a:pt x="113" y="167"/>
                </a:lnTo>
                <a:lnTo>
                  <a:pt x="113" y="184"/>
                </a:lnTo>
                <a:lnTo>
                  <a:pt x="107" y="198"/>
                </a:lnTo>
                <a:lnTo>
                  <a:pt x="99" y="198"/>
                </a:lnTo>
                <a:lnTo>
                  <a:pt x="102" y="213"/>
                </a:lnTo>
                <a:lnTo>
                  <a:pt x="74" y="278"/>
                </a:lnTo>
                <a:lnTo>
                  <a:pt x="66" y="278"/>
                </a:lnTo>
                <a:lnTo>
                  <a:pt x="64" y="253"/>
                </a:lnTo>
                <a:lnTo>
                  <a:pt x="44" y="253"/>
                </a:lnTo>
                <a:lnTo>
                  <a:pt x="4" y="227"/>
                </a:lnTo>
                <a:lnTo>
                  <a:pt x="0" y="205"/>
                </a:lnTo>
                <a:lnTo>
                  <a:pt x="6" y="19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91">
            <a:extLst>
              <a:ext uri="{FF2B5EF4-FFF2-40B4-BE49-F238E27FC236}">
                <a16:creationId xmlns:a16="http://schemas.microsoft.com/office/drawing/2014/main" id="{D9E73F8B-C208-B642-B182-76729D1ED10C}"/>
              </a:ext>
            </a:extLst>
          </p:cNvPr>
          <p:cNvSpPr>
            <a:spLocks/>
          </p:cNvSpPr>
          <p:nvPr/>
        </p:nvSpPr>
        <p:spPr bwMode="auto">
          <a:xfrm>
            <a:off x="8495043" y="2233139"/>
            <a:ext cx="850900" cy="765175"/>
          </a:xfrm>
          <a:custGeom>
            <a:avLst/>
            <a:gdLst>
              <a:gd name="T0" fmla="*/ 26987 w 536"/>
              <a:gd name="T1" fmla="*/ 700088 h 482"/>
              <a:gd name="T2" fmla="*/ 581025 w 536"/>
              <a:gd name="T3" fmla="*/ 595313 h 482"/>
              <a:gd name="T4" fmla="*/ 641350 w 536"/>
              <a:gd name="T5" fmla="*/ 657225 h 482"/>
              <a:gd name="T6" fmla="*/ 695325 w 536"/>
              <a:gd name="T7" fmla="*/ 687388 h 482"/>
              <a:gd name="T8" fmla="*/ 817563 w 536"/>
              <a:gd name="T9" fmla="*/ 728663 h 482"/>
              <a:gd name="T10" fmla="*/ 828675 w 536"/>
              <a:gd name="T11" fmla="*/ 765175 h 482"/>
              <a:gd name="T12" fmla="*/ 847725 w 536"/>
              <a:gd name="T13" fmla="*/ 719138 h 482"/>
              <a:gd name="T14" fmla="*/ 850900 w 536"/>
              <a:gd name="T15" fmla="*/ 652463 h 482"/>
              <a:gd name="T16" fmla="*/ 828675 w 536"/>
              <a:gd name="T17" fmla="*/ 530225 h 482"/>
              <a:gd name="T18" fmla="*/ 825500 w 536"/>
              <a:gd name="T19" fmla="*/ 401637 h 482"/>
              <a:gd name="T20" fmla="*/ 768350 w 536"/>
              <a:gd name="T21" fmla="*/ 214313 h 482"/>
              <a:gd name="T22" fmla="*/ 758825 w 536"/>
              <a:gd name="T23" fmla="*/ 131763 h 482"/>
              <a:gd name="T24" fmla="*/ 720725 w 536"/>
              <a:gd name="T25" fmla="*/ 0 h 482"/>
              <a:gd name="T26" fmla="*/ 541337 w 536"/>
              <a:gd name="T27" fmla="*/ 41275 h 482"/>
              <a:gd name="T28" fmla="*/ 441325 w 536"/>
              <a:gd name="T29" fmla="*/ 152400 h 482"/>
              <a:gd name="T30" fmla="*/ 436562 w 536"/>
              <a:gd name="T31" fmla="*/ 180975 h 482"/>
              <a:gd name="T32" fmla="*/ 379412 w 536"/>
              <a:gd name="T33" fmla="*/ 244475 h 482"/>
              <a:gd name="T34" fmla="*/ 393700 w 536"/>
              <a:gd name="T35" fmla="*/ 268288 h 482"/>
              <a:gd name="T36" fmla="*/ 403225 w 536"/>
              <a:gd name="T37" fmla="*/ 285750 h 482"/>
              <a:gd name="T38" fmla="*/ 396875 w 536"/>
              <a:gd name="T39" fmla="*/ 290513 h 482"/>
              <a:gd name="T40" fmla="*/ 414338 w 536"/>
              <a:gd name="T41" fmla="*/ 317500 h 482"/>
              <a:gd name="T42" fmla="*/ 415925 w 536"/>
              <a:gd name="T43" fmla="*/ 339725 h 482"/>
              <a:gd name="T44" fmla="*/ 361950 w 536"/>
              <a:gd name="T45" fmla="*/ 392112 h 482"/>
              <a:gd name="T46" fmla="*/ 279400 w 536"/>
              <a:gd name="T47" fmla="*/ 417513 h 482"/>
              <a:gd name="T48" fmla="*/ 258762 w 536"/>
              <a:gd name="T49" fmla="*/ 433388 h 482"/>
              <a:gd name="T50" fmla="*/ 227012 w 536"/>
              <a:gd name="T51" fmla="*/ 419100 h 482"/>
              <a:gd name="T52" fmla="*/ 136525 w 536"/>
              <a:gd name="T53" fmla="*/ 430213 h 482"/>
              <a:gd name="T54" fmla="*/ 66675 w 536"/>
              <a:gd name="T55" fmla="*/ 458788 h 482"/>
              <a:gd name="T56" fmla="*/ 66675 w 536"/>
              <a:gd name="T57" fmla="*/ 492125 h 482"/>
              <a:gd name="T58" fmla="*/ 82550 w 536"/>
              <a:gd name="T59" fmla="*/ 517525 h 482"/>
              <a:gd name="T60" fmla="*/ 92075 w 536"/>
              <a:gd name="T61" fmla="*/ 515938 h 482"/>
              <a:gd name="T62" fmla="*/ 101600 w 536"/>
              <a:gd name="T63" fmla="*/ 546100 h 482"/>
              <a:gd name="T64" fmla="*/ 84137 w 536"/>
              <a:gd name="T65" fmla="*/ 558800 h 482"/>
              <a:gd name="T66" fmla="*/ 74612 w 536"/>
              <a:gd name="T67" fmla="*/ 584200 h 482"/>
              <a:gd name="T68" fmla="*/ 0 w 536"/>
              <a:gd name="T69" fmla="*/ 657225 h 482"/>
              <a:gd name="T70" fmla="*/ 26987 w 536"/>
              <a:gd name="T71" fmla="*/ 700088 h 482"/>
              <a:gd name="T72" fmla="*/ 26987 w 536"/>
              <a:gd name="T73" fmla="*/ 700088 h 4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6"/>
              <a:gd name="T112" fmla="*/ 0 h 482"/>
              <a:gd name="T113" fmla="*/ 536 w 536"/>
              <a:gd name="T114" fmla="*/ 482 h 4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6" h="482">
                <a:moveTo>
                  <a:pt x="17" y="441"/>
                </a:moveTo>
                <a:lnTo>
                  <a:pt x="366" y="375"/>
                </a:lnTo>
                <a:lnTo>
                  <a:pt x="404" y="414"/>
                </a:lnTo>
                <a:lnTo>
                  <a:pt x="438" y="433"/>
                </a:lnTo>
                <a:lnTo>
                  <a:pt x="515" y="459"/>
                </a:lnTo>
                <a:lnTo>
                  <a:pt x="522" y="482"/>
                </a:lnTo>
                <a:lnTo>
                  <a:pt x="534" y="453"/>
                </a:lnTo>
                <a:lnTo>
                  <a:pt x="536" y="411"/>
                </a:lnTo>
                <a:lnTo>
                  <a:pt x="522" y="334"/>
                </a:lnTo>
                <a:lnTo>
                  <a:pt x="520" y="253"/>
                </a:lnTo>
                <a:lnTo>
                  <a:pt x="484" y="135"/>
                </a:lnTo>
                <a:lnTo>
                  <a:pt x="478" y="83"/>
                </a:lnTo>
                <a:lnTo>
                  <a:pt x="454" y="0"/>
                </a:lnTo>
                <a:lnTo>
                  <a:pt x="341" y="26"/>
                </a:lnTo>
                <a:lnTo>
                  <a:pt x="278" y="96"/>
                </a:lnTo>
                <a:lnTo>
                  <a:pt x="275" y="114"/>
                </a:lnTo>
                <a:lnTo>
                  <a:pt x="239" y="154"/>
                </a:lnTo>
                <a:lnTo>
                  <a:pt x="248" y="169"/>
                </a:lnTo>
                <a:lnTo>
                  <a:pt x="254" y="180"/>
                </a:lnTo>
                <a:lnTo>
                  <a:pt x="250" y="183"/>
                </a:lnTo>
                <a:lnTo>
                  <a:pt x="261" y="200"/>
                </a:lnTo>
                <a:lnTo>
                  <a:pt x="262" y="214"/>
                </a:lnTo>
                <a:lnTo>
                  <a:pt x="228" y="247"/>
                </a:lnTo>
                <a:lnTo>
                  <a:pt x="176" y="263"/>
                </a:lnTo>
                <a:lnTo>
                  <a:pt x="163" y="273"/>
                </a:lnTo>
                <a:lnTo>
                  <a:pt x="143" y="264"/>
                </a:lnTo>
                <a:lnTo>
                  <a:pt x="86" y="271"/>
                </a:lnTo>
                <a:lnTo>
                  <a:pt x="42" y="289"/>
                </a:lnTo>
                <a:lnTo>
                  <a:pt x="42" y="310"/>
                </a:lnTo>
                <a:lnTo>
                  <a:pt x="52" y="326"/>
                </a:lnTo>
                <a:lnTo>
                  <a:pt x="58" y="325"/>
                </a:lnTo>
                <a:lnTo>
                  <a:pt x="64" y="344"/>
                </a:lnTo>
                <a:lnTo>
                  <a:pt x="53" y="352"/>
                </a:lnTo>
                <a:lnTo>
                  <a:pt x="47" y="368"/>
                </a:lnTo>
                <a:lnTo>
                  <a:pt x="0" y="414"/>
                </a:lnTo>
                <a:lnTo>
                  <a:pt x="17" y="441"/>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92">
            <a:extLst>
              <a:ext uri="{FF2B5EF4-FFF2-40B4-BE49-F238E27FC236}">
                <a16:creationId xmlns:a16="http://schemas.microsoft.com/office/drawing/2014/main" id="{67E0189C-E643-B847-A02C-53B34EA0D5ED}"/>
              </a:ext>
            </a:extLst>
          </p:cNvPr>
          <p:cNvSpPr>
            <a:spLocks/>
          </p:cNvSpPr>
          <p:nvPr/>
        </p:nvSpPr>
        <p:spPr bwMode="auto">
          <a:xfrm>
            <a:off x="9284030" y="3028477"/>
            <a:ext cx="23813" cy="36512"/>
          </a:xfrm>
          <a:custGeom>
            <a:avLst/>
            <a:gdLst>
              <a:gd name="T0" fmla="*/ 0 w 15"/>
              <a:gd name="T1" fmla="*/ 36512 h 23"/>
              <a:gd name="T2" fmla="*/ 4763 w 15"/>
              <a:gd name="T3" fmla="*/ 11112 h 23"/>
              <a:gd name="T4" fmla="*/ 17463 w 15"/>
              <a:gd name="T5" fmla="*/ 0 h 23"/>
              <a:gd name="T6" fmla="*/ 23813 w 15"/>
              <a:gd name="T7" fmla="*/ 7937 h 23"/>
              <a:gd name="T8" fmla="*/ 0 w 15"/>
              <a:gd name="T9" fmla="*/ 36512 h 23"/>
              <a:gd name="T10" fmla="*/ 0 w 15"/>
              <a:gd name="T11" fmla="*/ 36512 h 23"/>
              <a:gd name="T12" fmla="*/ 0 w 15"/>
              <a:gd name="T13" fmla="*/ 36512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0" y="23"/>
                </a:moveTo>
                <a:lnTo>
                  <a:pt x="3" y="7"/>
                </a:lnTo>
                <a:lnTo>
                  <a:pt x="11" y="0"/>
                </a:lnTo>
                <a:lnTo>
                  <a:pt x="15" y="5"/>
                </a:lnTo>
                <a:lnTo>
                  <a:pt x="0" y="23"/>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93">
            <a:extLst>
              <a:ext uri="{FF2B5EF4-FFF2-40B4-BE49-F238E27FC236}">
                <a16:creationId xmlns:a16="http://schemas.microsoft.com/office/drawing/2014/main" id="{025E4159-2EA9-764A-8F89-007E27260201}"/>
              </a:ext>
            </a:extLst>
          </p:cNvPr>
          <p:cNvSpPr>
            <a:spLocks/>
          </p:cNvSpPr>
          <p:nvPr/>
        </p:nvSpPr>
        <p:spPr bwMode="auto">
          <a:xfrm>
            <a:off x="9311018" y="2885602"/>
            <a:ext cx="263525" cy="157162"/>
          </a:xfrm>
          <a:custGeom>
            <a:avLst/>
            <a:gdLst>
              <a:gd name="T0" fmla="*/ 19050 w 166"/>
              <a:gd name="T1" fmla="*/ 157162 h 99"/>
              <a:gd name="T2" fmla="*/ 112713 w 166"/>
              <a:gd name="T3" fmla="*/ 101600 h 99"/>
              <a:gd name="T4" fmla="*/ 174625 w 166"/>
              <a:gd name="T5" fmla="*/ 71437 h 99"/>
              <a:gd name="T6" fmla="*/ 109538 w 166"/>
              <a:gd name="T7" fmla="*/ 120650 h 99"/>
              <a:gd name="T8" fmla="*/ 114300 w 166"/>
              <a:gd name="T9" fmla="*/ 122237 h 99"/>
              <a:gd name="T10" fmla="*/ 214313 w 166"/>
              <a:gd name="T11" fmla="*/ 53975 h 99"/>
              <a:gd name="T12" fmla="*/ 263525 w 166"/>
              <a:gd name="T13" fmla="*/ 6350 h 99"/>
              <a:gd name="T14" fmla="*/ 258763 w 166"/>
              <a:gd name="T15" fmla="*/ 0 h 99"/>
              <a:gd name="T16" fmla="*/ 214313 w 166"/>
              <a:gd name="T17" fmla="*/ 25400 h 99"/>
              <a:gd name="T18" fmla="*/ 209550 w 166"/>
              <a:gd name="T19" fmla="*/ 22225 h 99"/>
              <a:gd name="T20" fmla="*/ 187325 w 166"/>
              <a:gd name="T21" fmla="*/ 53975 h 99"/>
              <a:gd name="T22" fmla="*/ 171450 w 166"/>
              <a:gd name="T23" fmla="*/ 53975 h 99"/>
              <a:gd name="T24" fmla="*/ 206375 w 166"/>
              <a:gd name="T25" fmla="*/ 0 h 99"/>
              <a:gd name="T26" fmla="*/ 171450 w 166"/>
              <a:gd name="T27" fmla="*/ 38100 h 99"/>
              <a:gd name="T28" fmla="*/ 52388 w 166"/>
              <a:gd name="T29" fmla="*/ 80962 h 99"/>
              <a:gd name="T30" fmla="*/ 30163 w 166"/>
              <a:gd name="T31" fmla="*/ 112712 h 99"/>
              <a:gd name="T32" fmla="*/ 9525 w 166"/>
              <a:gd name="T33" fmla="*/ 117475 h 99"/>
              <a:gd name="T34" fmla="*/ 0 w 166"/>
              <a:gd name="T35" fmla="*/ 141287 h 99"/>
              <a:gd name="T36" fmla="*/ 19050 w 166"/>
              <a:gd name="T37" fmla="*/ 157162 h 99"/>
              <a:gd name="T38" fmla="*/ 19050 w 166"/>
              <a:gd name="T39" fmla="*/ 157162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6"/>
              <a:gd name="T61" fmla="*/ 0 h 99"/>
              <a:gd name="T62" fmla="*/ 166 w 166"/>
              <a:gd name="T63" fmla="*/ 99 h 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6" h="99">
                <a:moveTo>
                  <a:pt x="12" y="99"/>
                </a:moveTo>
                <a:lnTo>
                  <a:pt x="71" y="64"/>
                </a:lnTo>
                <a:lnTo>
                  <a:pt x="110" y="45"/>
                </a:lnTo>
                <a:lnTo>
                  <a:pt x="69" y="76"/>
                </a:lnTo>
                <a:lnTo>
                  <a:pt x="72" y="77"/>
                </a:lnTo>
                <a:lnTo>
                  <a:pt x="135" y="34"/>
                </a:lnTo>
                <a:lnTo>
                  <a:pt x="166" y="4"/>
                </a:lnTo>
                <a:lnTo>
                  <a:pt x="163" y="0"/>
                </a:lnTo>
                <a:lnTo>
                  <a:pt x="135" y="16"/>
                </a:lnTo>
                <a:lnTo>
                  <a:pt x="132" y="14"/>
                </a:lnTo>
                <a:lnTo>
                  <a:pt x="118" y="34"/>
                </a:lnTo>
                <a:lnTo>
                  <a:pt x="108" y="34"/>
                </a:lnTo>
                <a:lnTo>
                  <a:pt x="130" y="0"/>
                </a:lnTo>
                <a:lnTo>
                  <a:pt x="108" y="24"/>
                </a:lnTo>
                <a:lnTo>
                  <a:pt x="33" y="51"/>
                </a:lnTo>
                <a:lnTo>
                  <a:pt x="19" y="71"/>
                </a:lnTo>
                <a:lnTo>
                  <a:pt x="6" y="74"/>
                </a:lnTo>
                <a:lnTo>
                  <a:pt x="0" y="89"/>
                </a:lnTo>
                <a:lnTo>
                  <a:pt x="12" y="99"/>
                </a:lnTo>
                <a:close/>
              </a:path>
            </a:pathLst>
          </a:custGeom>
          <a:solidFill>
            <a:sysClr val="window" lastClr="FFFFFF">
              <a:lumMod val="75000"/>
            </a:sysClr>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4" name="Freeform 294">
            <a:extLst>
              <a:ext uri="{FF2B5EF4-FFF2-40B4-BE49-F238E27FC236}">
                <a16:creationId xmlns:a16="http://schemas.microsoft.com/office/drawing/2014/main" id="{708A00A4-FB99-DD4E-99AA-CB3C4CC85E48}"/>
              </a:ext>
            </a:extLst>
          </p:cNvPr>
          <p:cNvSpPr>
            <a:spLocks/>
          </p:cNvSpPr>
          <p:nvPr/>
        </p:nvSpPr>
        <p:spPr bwMode="auto">
          <a:xfrm>
            <a:off x="9323718" y="2714152"/>
            <a:ext cx="246062" cy="238125"/>
          </a:xfrm>
          <a:custGeom>
            <a:avLst/>
            <a:gdLst>
              <a:gd name="T0" fmla="*/ 22225 w 155"/>
              <a:gd name="T1" fmla="*/ 171450 h 150"/>
              <a:gd name="T2" fmla="*/ 19050 w 155"/>
              <a:gd name="T3" fmla="*/ 238125 h 150"/>
              <a:gd name="T4" fmla="*/ 39687 w 155"/>
              <a:gd name="T5" fmla="*/ 231775 h 150"/>
              <a:gd name="T6" fmla="*/ 87312 w 155"/>
              <a:gd name="T7" fmla="*/ 196850 h 150"/>
              <a:gd name="T8" fmla="*/ 101600 w 155"/>
              <a:gd name="T9" fmla="*/ 165100 h 150"/>
              <a:gd name="T10" fmla="*/ 111125 w 155"/>
              <a:gd name="T11" fmla="*/ 171450 h 150"/>
              <a:gd name="T12" fmla="*/ 176212 w 155"/>
              <a:gd name="T13" fmla="*/ 152400 h 150"/>
              <a:gd name="T14" fmla="*/ 176212 w 155"/>
              <a:gd name="T15" fmla="*/ 142875 h 150"/>
              <a:gd name="T16" fmla="*/ 188912 w 155"/>
              <a:gd name="T17" fmla="*/ 147637 h 150"/>
              <a:gd name="T18" fmla="*/ 201612 w 155"/>
              <a:gd name="T19" fmla="*/ 136525 h 150"/>
              <a:gd name="T20" fmla="*/ 219075 w 155"/>
              <a:gd name="T21" fmla="*/ 134937 h 150"/>
              <a:gd name="T22" fmla="*/ 246062 w 155"/>
              <a:gd name="T23" fmla="*/ 122237 h 150"/>
              <a:gd name="T24" fmla="*/ 222250 w 155"/>
              <a:gd name="T25" fmla="*/ 0 h 150"/>
              <a:gd name="T26" fmla="*/ 0 w 155"/>
              <a:gd name="T27" fmla="*/ 49212 h 150"/>
              <a:gd name="T28" fmla="*/ 22225 w 155"/>
              <a:gd name="T29" fmla="*/ 171450 h 150"/>
              <a:gd name="T30" fmla="*/ 22225 w 155"/>
              <a:gd name="T31" fmla="*/ 171450 h 1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150"/>
              <a:gd name="T50" fmla="*/ 155 w 155"/>
              <a:gd name="T51" fmla="*/ 150 h 1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150">
                <a:moveTo>
                  <a:pt x="14" y="108"/>
                </a:moveTo>
                <a:lnTo>
                  <a:pt x="12" y="150"/>
                </a:lnTo>
                <a:lnTo>
                  <a:pt x="25" y="146"/>
                </a:lnTo>
                <a:lnTo>
                  <a:pt x="55" y="124"/>
                </a:lnTo>
                <a:lnTo>
                  <a:pt x="64" y="104"/>
                </a:lnTo>
                <a:lnTo>
                  <a:pt x="70" y="108"/>
                </a:lnTo>
                <a:lnTo>
                  <a:pt x="111" y="96"/>
                </a:lnTo>
                <a:lnTo>
                  <a:pt x="111" y="90"/>
                </a:lnTo>
                <a:lnTo>
                  <a:pt x="119" y="93"/>
                </a:lnTo>
                <a:lnTo>
                  <a:pt x="127" y="86"/>
                </a:lnTo>
                <a:lnTo>
                  <a:pt x="138" y="85"/>
                </a:lnTo>
                <a:lnTo>
                  <a:pt x="155" y="77"/>
                </a:lnTo>
                <a:lnTo>
                  <a:pt x="140" y="0"/>
                </a:lnTo>
                <a:lnTo>
                  <a:pt x="0" y="31"/>
                </a:lnTo>
                <a:lnTo>
                  <a:pt x="14" y="10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295">
            <a:extLst>
              <a:ext uri="{FF2B5EF4-FFF2-40B4-BE49-F238E27FC236}">
                <a16:creationId xmlns:a16="http://schemas.microsoft.com/office/drawing/2014/main" id="{ECECC289-16CB-0F41-86C0-59EA13E9108A}"/>
              </a:ext>
            </a:extLst>
          </p:cNvPr>
          <p:cNvSpPr>
            <a:spLocks/>
          </p:cNvSpPr>
          <p:nvPr/>
        </p:nvSpPr>
        <p:spPr bwMode="auto">
          <a:xfrm>
            <a:off x="9545968" y="2701452"/>
            <a:ext cx="109537" cy="134937"/>
          </a:xfrm>
          <a:custGeom>
            <a:avLst/>
            <a:gdLst>
              <a:gd name="T0" fmla="*/ 23812 w 69"/>
              <a:gd name="T1" fmla="*/ 134937 h 85"/>
              <a:gd name="T2" fmla="*/ 69850 w 69"/>
              <a:gd name="T3" fmla="*/ 115887 h 85"/>
              <a:gd name="T4" fmla="*/ 71437 w 69"/>
              <a:gd name="T5" fmla="*/ 61912 h 85"/>
              <a:gd name="T6" fmla="*/ 84137 w 69"/>
              <a:gd name="T7" fmla="*/ 74612 h 85"/>
              <a:gd name="T8" fmla="*/ 87312 w 69"/>
              <a:gd name="T9" fmla="*/ 101600 h 85"/>
              <a:gd name="T10" fmla="*/ 96837 w 69"/>
              <a:gd name="T11" fmla="*/ 98425 h 85"/>
              <a:gd name="T12" fmla="*/ 109537 w 69"/>
              <a:gd name="T13" fmla="*/ 74612 h 85"/>
              <a:gd name="T14" fmla="*/ 96837 w 69"/>
              <a:gd name="T15" fmla="*/ 47625 h 85"/>
              <a:gd name="T16" fmla="*/ 71437 w 69"/>
              <a:gd name="T17" fmla="*/ 41275 h 85"/>
              <a:gd name="T18" fmla="*/ 53975 w 69"/>
              <a:gd name="T19" fmla="*/ 6350 h 85"/>
              <a:gd name="T20" fmla="*/ 39687 w 69"/>
              <a:gd name="T21" fmla="*/ 0 h 85"/>
              <a:gd name="T22" fmla="*/ 0 w 69"/>
              <a:gd name="T23" fmla="*/ 12700 h 85"/>
              <a:gd name="T24" fmla="*/ 23812 w 69"/>
              <a:gd name="T25" fmla="*/ 134937 h 85"/>
              <a:gd name="T26" fmla="*/ 23812 w 69"/>
              <a:gd name="T27" fmla="*/ 134937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85"/>
              <a:gd name="T44" fmla="*/ 69 w 69"/>
              <a:gd name="T45" fmla="*/ 85 h 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85">
                <a:moveTo>
                  <a:pt x="15" y="85"/>
                </a:moveTo>
                <a:lnTo>
                  <a:pt x="44" y="73"/>
                </a:lnTo>
                <a:lnTo>
                  <a:pt x="45" y="39"/>
                </a:lnTo>
                <a:lnTo>
                  <a:pt x="53" y="47"/>
                </a:lnTo>
                <a:lnTo>
                  <a:pt x="55" y="64"/>
                </a:lnTo>
                <a:lnTo>
                  <a:pt x="61" y="62"/>
                </a:lnTo>
                <a:lnTo>
                  <a:pt x="69" y="47"/>
                </a:lnTo>
                <a:lnTo>
                  <a:pt x="61" y="30"/>
                </a:lnTo>
                <a:lnTo>
                  <a:pt x="45" y="26"/>
                </a:lnTo>
                <a:lnTo>
                  <a:pt x="34" y="4"/>
                </a:lnTo>
                <a:lnTo>
                  <a:pt x="25" y="0"/>
                </a:lnTo>
                <a:lnTo>
                  <a:pt x="0" y="8"/>
                </a:lnTo>
                <a:lnTo>
                  <a:pt x="15" y="85"/>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296">
            <a:extLst>
              <a:ext uri="{FF2B5EF4-FFF2-40B4-BE49-F238E27FC236}">
                <a16:creationId xmlns:a16="http://schemas.microsoft.com/office/drawing/2014/main" id="{07EFC1A5-70D8-D346-BBDB-050C56916DE5}"/>
              </a:ext>
            </a:extLst>
          </p:cNvPr>
          <p:cNvSpPr>
            <a:spLocks/>
          </p:cNvSpPr>
          <p:nvPr/>
        </p:nvSpPr>
        <p:spPr bwMode="auto">
          <a:xfrm>
            <a:off x="9320543" y="2534764"/>
            <a:ext cx="479425" cy="241300"/>
          </a:xfrm>
          <a:custGeom>
            <a:avLst/>
            <a:gdLst>
              <a:gd name="T0" fmla="*/ 3175 w 302"/>
              <a:gd name="T1" fmla="*/ 228600 h 152"/>
              <a:gd name="T2" fmla="*/ 225425 w 302"/>
              <a:gd name="T3" fmla="*/ 179387 h 152"/>
              <a:gd name="T4" fmla="*/ 265112 w 302"/>
              <a:gd name="T5" fmla="*/ 166687 h 152"/>
              <a:gd name="T6" fmla="*/ 279400 w 302"/>
              <a:gd name="T7" fmla="*/ 173037 h 152"/>
              <a:gd name="T8" fmla="*/ 296862 w 302"/>
              <a:gd name="T9" fmla="*/ 207963 h 152"/>
              <a:gd name="T10" fmla="*/ 322262 w 302"/>
              <a:gd name="T11" fmla="*/ 214313 h 152"/>
              <a:gd name="T12" fmla="*/ 334962 w 302"/>
              <a:gd name="T13" fmla="*/ 241300 h 152"/>
              <a:gd name="T14" fmla="*/ 352425 w 302"/>
              <a:gd name="T15" fmla="*/ 241300 h 152"/>
              <a:gd name="T16" fmla="*/ 369887 w 302"/>
              <a:gd name="T17" fmla="*/ 215900 h 152"/>
              <a:gd name="T18" fmla="*/ 374650 w 302"/>
              <a:gd name="T19" fmla="*/ 193675 h 152"/>
              <a:gd name="T20" fmla="*/ 393700 w 302"/>
              <a:gd name="T21" fmla="*/ 223838 h 152"/>
              <a:gd name="T22" fmla="*/ 479425 w 302"/>
              <a:gd name="T23" fmla="*/ 195262 h 152"/>
              <a:gd name="T24" fmla="*/ 476250 w 302"/>
              <a:gd name="T25" fmla="*/ 161925 h 152"/>
              <a:gd name="T26" fmla="*/ 452438 w 302"/>
              <a:gd name="T27" fmla="*/ 117475 h 152"/>
              <a:gd name="T28" fmla="*/ 436563 w 302"/>
              <a:gd name="T29" fmla="*/ 112713 h 152"/>
              <a:gd name="T30" fmla="*/ 423863 w 302"/>
              <a:gd name="T31" fmla="*/ 112713 h 152"/>
              <a:gd name="T32" fmla="*/ 427038 w 302"/>
              <a:gd name="T33" fmla="*/ 123825 h 152"/>
              <a:gd name="T34" fmla="*/ 447675 w 302"/>
              <a:gd name="T35" fmla="*/ 125412 h 152"/>
              <a:gd name="T36" fmla="*/ 454025 w 302"/>
              <a:gd name="T37" fmla="*/ 166687 h 152"/>
              <a:gd name="T38" fmla="*/ 419100 w 302"/>
              <a:gd name="T39" fmla="*/ 182562 h 152"/>
              <a:gd name="T40" fmla="*/ 369887 w 302"/>
              <a:gd name="T41" fmla="*/ 149225 h 152"/>
              <a:gd name="T42" fmla="*/ 352425 w 302"/>
              <a:gd name="T43" fmla="*/ 112713 h 152"/>
              <a:gd name="T44" fmla="*/ 330200 w 302"/>
              <a:gd name="T45" fmla="*/ 100012 h 152"/>
              <a:gd name="T46" fmla="*/ 327025 w 302"/>
              <a:gd name="T47" fmla="*/ 112713 h 152"/>
              <a:gd name="T48" fmla="*/ 306387 w 302"/>
              <a:gd name="T49" fmla="*/ 92075 h 152"/>
              <a:gd name="T50" fmla="*/ 323850 w 302"/>
              <a:gd name="T51" fmla="*/ 66675 h 152"/>
              <a:gd name="T52" fmla="*/ 339725 w 302"/>
              <a:gd name="T53" fmla="*/ 41275 h 152"/>
              <a:gd name="T54" fmla="*/ 309562 w 302"/>
              <a:gd name="T55" fmla="*/ 0 h 152"/>
              <a:gd name="T56" fmla="*/ 265112 w 302"/>
              <a:gd name="T57" fmla="*/ 33337 h 152"/>
              <a:gd name="T58" fmla="*/ 104775 w 302"/>
              <a:gd name="T59" fmla="*/ 77787 h 152"/>
              <a:gd name="T60" fmla="*/ 0 w 302"/>
              <a:gd name="T61" fmla="*/ 100012 h 152"/>
              <a:gd name="T62" fmla="*/ 3175 w 302"/>
              <a:gd name="T63" fmla="*/ 228600 h 152"/>
              <a:gd name="T64" fmla="*/ 3175 w 302"/>
              <a:gd name="T65" fmla="*/ 228600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2"/>
              <a:gd name="T100" fmla="*/ 0 h 152"/>
              <a:gd name="T101" fmla="*/ 302 w 302"/>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2" h="152">
                <a:moveTo>
                  <a:pt x="2" y="144"/>
                </a:moveTo>
                <a:lnTo>
                  <a:pt x="142" y="113"/>
                </a:lnTo>
                <a:lnTo>
                  <a:pt x="167" y="105"/>
                </a:lnTo>
                <a:lnTo>
                  <a:pt x="176" y="109"/>
                </a:lnTo>
                <a:lnTo>
                  <a:pt x="187" y="131"/>
                </a:lnTo>
                <a:lnTo>
                  <a:pt x="203" y="135"/>
                </a:lnTo>
                <a:lnTo>
                  <a:pt x="211" y="152"/>
                </a:lnTo>
                <a:lnTo>
                  <a:pt x="222" y="152"/>
                </a:lnTo>
                <a:lnTo>
                  <a:pt x="233" y="136"/>
                </a:lnTo>
                <a:lnTo>
                  <a:pt x="236" y="122"/>
                </a:lnTo>
                <a:lnTo>
                  <a:pt x="248" y="141"/>
                </a:lnTo>
                <a:lnTo>
                  <a:pt x="302" y="123"/>
                </a:lnTo>
                <a:lnTo>
                  <a:pt x="300" y="102"/>
                </a:lnTo>
                <a:lnTo>
                  <a:pt x="285" y="74"/>
                </a:lnTo>
                <a:lnTo>
                  <a:pt x="275" y="71"/>
                </a:lnTo>
                <a:lnTo>
                  <a:pt x="267" y="71"/>
                </a:lnTo>
                <a:lnTo>
                  <a:pt x="269" y="78"/>
                </a:lnTo>
                <a:lnTo>
                  <a:pt x="282" y="79"/>
                </a:lnTo>
                <a:lnTo>
                  <a:pt x="286" y="105"/>
                </a:lnTo>
                <a:lnTo>
                  <a:pt x="264" y="115"/>
                </a:lnTo>
                <a:lnTo>
                  <a:pt x="233" y="94"/>
                </a:lnTo>
                <a:lnTo>
                  <a:pt x="222" y="71"/>
                </a:lnTo>
                <a:lnTo>
                  <a:pt x="208" y="63"/>
                </a:lnTo>
                <a:lnTo>
                  <a:pt x="206" y="71"/>
                </a:lnTo>
                <a:lnTo>
                  <a:pt x="193" y="58"/>
                </a:lnTo>
                <a:lnTo>
                  <a:pt x="204" y="42"/>
                </a:lnTo>
                <a:lnTo>
                  <a:pt x="214" y="26"/>
                </a:lnTo>
                <a:lnTo>
                  <a:pt x="195" y="0"/>
                </a:lnTo>
                <a:lnTo>
                  <a:pt x="167" y="21"/>
                </a:lnTo>
                <a:lnTo>
                  <a:pt x="66" y="49"/>
                </a:lnTo>
                <a:lnTo>
                  <a:pt x="0" y="63"/>
                </a:lnTo>
                <a:lnTo>
                  <a:pt x="2" y="144"/>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299">
            <a:extLst>
              <a:ext uri="{FF2B5EF4-FFF2-40B4-BE49-F238E27FC236}">
                <a16:creationId xmlns:a16="http://schemas.microsoft.com/office/drawing/2014/main" id="{F5AF3324-E92A-3F41-9884-58D3CFE7C46E}"/>
              </a:ext>
            </a:extLst>
          </p:cNvPr>
          <p:cNvSpPr>
            <a:spLocks/>
          </p:cNvSpPr>
          <p:nvPr/>
        </p:nvSpPr>
        <p:spPr bwMode="auto">
          <a:xfrm>
            <a:off x="9215768" y="2175989"/>
            <a:ext cx="231775" cy="458788"/>
          </a:xfrm>
          <a:custGeom>
            <a:avLst/>
            <a:gdLst>
              <a:gd name="T0" fmla="*/ 38100 w 146"/>
              <a:gd name="T1" fmla="*/ 188913 h 289"/>
              <a:gd name="T2" fmla="*/ 47625 w 146"/>
              <a:gd name="T3" fmla="*/ 271463 h 289"/>
              <a:gd name="T4" fmla="*/ 104775 w 146"/>
              <a:gd name="T5" fmla="*/ 458788 h 289"/>
              <a:gd name="T6" fmla="*/ 209550 w 146"/>
              <a:gd name="T7" fmla="*/ 436563 h 289"/>
              <a:gd name="T8" fmla="*/ 201612 w 146"/>
              <a:gd name="T9" fmla="*/ 168275 h 289"/>
              <a:gd name="T10" fmla="*/ 227013 w 146"/>
              <a:gd name="T11" fmla="*/ 114300 h 289"/>
              <a:gd name="T12" fmla="*/ 231775 w 146"/>
              <a:gd name="T13" fmla="*/ 0 h 289"/>
              <a:gd name="T14" fmla="*/ 0 w 146"/>
              <a:gd name="T15" fmla="*/ 57150 h 289"/>
              <a:gd name="T16" fmla="*/ 38100 w 146"/>
              <a:gd name="T17" fmla="*/ 188913 h 289"/>
              <a:gd name="T18" fmla="*/ 38100 w 146"/>
              <a:gd name="T19" fmla="*/ 188913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89"/>
              <a:gd name="T32" fmla="*/ 146 w 146"/>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89">
                <a:moveTo>
                  <a:pt x="24" y="119"/>
                </a:moveTo>
                <a:lnTo>
                  <a:pt x="30" y="171"/>
                </a:lnTo>
                <a:lnTo>
                  <a:pt x="66" y="289"/>
                </a:lnTo>
                <a:lnTo>
                  <a:pt x="132" y="275"/>
                </a:lnTo>
                <a:lnTo>
                  <a:pt x="127" y="106"/>
                </a:lnTo>
                <a:lnTo>
                  <a:pt x="143" y="72"/>
                </a:lnTo>
                <a:lnTo>
                  <a:pt x="146" y="0"/>
                </a:lnTo>
                <a:lnTo>
                  <a:pt x="0" y="36"/>
                </a:lnTo>
                <a:lnTo>
                  <a:pt x="24" y="119"/>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00">
            <a:extLst>
              <a:ext uri="{FF2B5EF4-FFF2-40B4-BE49-F238E27FC236}">
                <a16:creationId xmlns:a16="http://schemas.microsoft.com/office/drawing/2014/main" id="{EACED11B-8BBC-7547-873B-A0E1A3C0B362}"/>
              </a:ext>
            </a:extLst>
          </p:cNvPr>
          <p:cNvSpPr>
            <a:spLocks/>
          </p:cNvSpPr>
          <p:nvPr/>
        </p:nvSpPr>
        <p:spPr bwMode="auto">
          <a:xfrm>
            <a:off x="9417380" y="2109314"/>
            <a:ext cx="215900" cy="503238"/>
          </a:xfrm>
          <a:custGeom>
            <a:avLst/>
            <a:gdLst>
              <a:gd name="T0" fmla="*/ 0 w 136"/>
              <a:gd name="T1" fmla="*/ 234950 h 317"/>
              <a:gd name="T2" fmla="*/ 25400 w 136"/>
              <a:gd name="T3" fmla="*/ 180975 h 317"/>
              <a:gd name="T4" fmla="*/ 30162 w 136"/>
              <a:gd name="T5" fmla="*/ 66675 h 317"/>
              <a:gd name="T6" fmla="*/ 28575 w 136"/>
              <a:gd name="T7" fmla="*/ 23813 h 317"/>
              <a:gd name="T8" fmla="*/ 69850 w 136"/>
              <a:gd name="T9" fmla="*/ 0 h 317"/>
              <a:gd name="T10" fmla="*/ 168275 w 136"/>
              <a:gd name="T11" fmla="*/ 314325 h 317"/>
              <a:gd name="T12" fmla="*/ 215900 w 136"/>
              <a:gd name="T13" fmla="*/ 381000 h 317"/>
              <a:gd name="T14" fmla="*/ 212725 w 136"/>
              <a:gd name="T15" fmla="*/ 425450 h 317"/>
              <a:gd name="T16" fmla="*/ 168275 w 136"/>
              <a:gd name="T17" fmla="*/ 458788 h 317"/>
              <a:gd name="T18" fmla="*/ 7937 w 136"/>
              <a:gd name="T19" fmla="*/ 503238 h 317"/>
              <a:gd name="T20" fmla="*/ 0 w 136"/>
              <a:gd name="T21" fmla="*/ 234950 h 317"/>
              <a:gd name="T22" fmla="*/ 0 w 136"/>
              <a:gd name="T23" fmla="*/ 234950 h 3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
              <a:gd name="T37" fmla="*/ 0 h 317"/>
              <a:gd name="T38" fmla="*/ 136 w 136"/>
              <a:gd name="T39" fmla="*/ 317 h 3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 h="317">
                <a:moveTo>
                  <a:pt x="0" y="148"/>
                </a:moveTo>
                <a:lnTo>
                  <a:pt x="16" y="114"/>
                </a:lnTo>
                <a:lnTo>
                  <a:pt x="19" y="42"/>
                </a:lnTo>
                <a:lnTo>
                  <a:pt x="18" y="15"/>
                </a:lnTo>
                <a:lnTo>
                  <a:pt x="44" y="0"/>
                </a:lnTo>
                <a:lnTo>
                  <a:pt x="106" y="198"/>
                </a:lnTo>
                <a:lnTo>
                  <a:pt x="136" y="240"/>
                </a:lnTo>
                <a:lnTo>
                  <a:pt x="134" y="268"/>
                </a:lnTo>
                <a:lnTo>
                  <a:pt x="106" y="289"/>
                </a:lnTo>
                <a:lnTo>
                  <a:pt x="5" y="317"/>
                </a:lnTo>
                <a:lnTo>
                  <a:pt x="0" y="14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01">
            <a:extLst>
              <a:ext uri="{FF2B5EF4-FFF2-40B4-BE49-F238E27FC236}">
                <a16:creationId xmlns:a16="http://schemas.microsoft.com/office/drawing/2014/main" id="{EF0C6E4D-75B3-9B4C-B977-61E26F89F16F}"/>
              </a:ext>
            </a:extLst>
          </p:cNvPr>
          <p:cNvSpPr>
            <a:spLocks/>
          </p:cNvSpPr>
          <p:nvPr/>
        </p:nvSpPr>
        <p:spPr bwMode="auto">
          <a:xfrm>
            <a:off x="9487230" y="1661639"/>
            <a:ext cx="525463" cy="828675"/>
          </a:xfrm>
          <a:custGeom>
            <a:avLst/>
            <a:gdLst>
              <a:gd name="T0" fmla="*/ 0 w 331"/>
              <a:gd name="T1" fmla="*/ 447675 h 522"/>
              <a:gd name="T2" fmla="*/ 30163 w 331"/>
              <a:gd name="T3" fmla="*/ 450850 h 522"/>
              <a:gd name="T4" fmla="*/ 33338 w 331"/>
              <a:gd name="T5" fmla="*/ 396875 h 522"/>
              <a:gd name="T6" fmla="*/ 69850 w 331"/>
              <a:gd name="T7" fmla="*/ 322262 h 522"/>
              <a:gd name="T8" fmla="*/ 52388 w 331"/>
              <a:gd name="T9" fmla="*/ 266700 h 522"/>
              <a:gd name="T10" fmla="*/ 128588 w 331"/>
              <a:gd name="T11" fmla="*/ 7937 h 522"/>
              <a:gd name="T12" fmla="*/ 142875 w 331"/>
              <a:gd name="T13" fmla="*/ 7937 h 522"/>
              <a:gd name="T14" fmla="*/ 150813 w 331"/>
              <a:gd name="T15" fmla="*/ 41275 h 522"/>
              <a:gd name="T16" fmla="*/ 225425 w 331"/>
              <a:gd name="T17" fmla="*/ 12700 h 522"/>
              <a:gd name="T18" fmla="*/ 227013 w 331"/>
              <a:gd name="T19" fmla="*/ 0 h 522"/>
              <a:gd name="T20" fmla="*/ 287338 w 331"/>
              <a:gd name="T21" fmla="*/ 12700 h 522"/>
              <a:gd name="T22" fmla="*/ 385763 w 331"/>
              <a:gd name="T23" fmla="*/ 269875 h 522"/>
              <a:gd name="T24" fmla="*/ 430213 w 331"/>
              <a:gd name="T25" fmla="*/ 273050 h 522"/>
              <a:gd name="T26" fmla="*/ 509588 w 331"/>
              <a:gd name="T27" fmla="*/ 368300 h 522"/>
              <a:gd name="T28" fmla="*/ 500063 w 331"/>
              <a:gd name="T29" fmla="*/ 385762 h 522"/>
              <a:gd name="T30" fmla="*/ 525463 w 331"/>
              <a:gd name="T31" fmla="*/ 385762 h 522"/>
              <a:gd name="T32" fmla="*/ 508000 w 331"/>
              <a:gd name="T33" fmla="*/ 431800 h 522"/>
              <a:gd name="T34" fmla="*/ 466725 w 331"/>
              <a:gd name="T35" fmla="*/ 460375 h 522"/>
              <a:gd name="T36" fmla="*/ 420688 w 331"/>
              <a:gd name="T37" fmla="*/ 485775 h 522"/>
              <a:gd name="T38" fmla="*/ 414338 w 331"/>
              <a:gd name="T39" fmla="*/ 517525 h 522"/>
              <a:gd name="T40" fmla="*/ 392113 w 331"/>
              <a:gd name="T41" fmla="*/ 488950 h 522"/>
              <a:gd name="T42" fmla="*/ 350838 w 331"/>
              <a:gd name="T43" fmla="*/ 522287 h 522"/>
              <a:gd name="T44" fmla="*/ 333375 w 331"/>
              <a:gd name="T45" fmla="*/ 522287 h 522"/>
              <a:gd name="T46" fmla="*/ 315913 w 331"/>
              <a:gd name="T47" fmla="*/ 501650 h 522"/>
              <a:gd name="T48" fmla="*/ 304800 w 331"/>
              <a:gd name="T49" fmla="*/ 601662 h 522"/>
              <a:gd name="T50" fmla="*/ 268288 w 331"/>
              <a:gd name="T51" fmla="*/ 617537 h 522"/>
              <a:gd name="T52" fmla="*/ 250825 w 331"/>
              <a:gd name="T53" fmla="*/ 657225 h 522"/>
              <a:gd name="T54" fmla="*/ 227013 w 331"/>
              <a:gd name="T55" fmla="*/ 657225 h 522"/>
              <a:gd name="T56" fmla="*/ 174625 w 331"/>
              <a:gd name="T57" fmla="*/ 712787 h 522"/>
              <a:gd name="T58" fmla="*/ 173038 w 331"/>
              <a:gd name="T59" fmla="*/ 758825 h 522"/>
              <a:gd name="T60" fmla="*/ 160338 w 331"/>
              <a:gd name="T61" fmla="*/ 777875 h 522"/>
              <a:gd name="T62" fmla="*/ 146050 w 331"/>
              <a:gd name="T63" fmla="*/ 828675 h 522"/>
              <a:gd name="T64" fmla="*/ 98425 w 331"/>
              <a:gd name="T65" fmla="*/ 762000 h 522"/>
              <a:gd name="T66" fmla="*/ 0 w 331"/>
              <a:gd name="T67" fmla="*/ 447675 h 522"/>
              <a:gd name="T68" fmla="*/ 0 w 331"/>
              <a:gd name="T69" fmla="*/ 447675 h 5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1"/>
              <a:gd name="T106" fmla="*/ 0 h 522"/>
              <a:gd name="T107" fmla="*/ 331 w 331"/>
              <a:gd name="T108" fmla="*/ 522 h 5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1" h="522">
                <a:moveTo>
                  <a:pt x="0" y="282"/>
                </a:moveTo>
                <a:lnTo>
                  <a:pt x="19" y="284"/>
                </a:lnTo>
                <a:lnTo>
                  <a:pt x="21" y="250"/>
                </a:lnTo>
                <a:lnTo>
                  <a:pt x="44" y="203"/>
                </a:lnTo>
                <a:lnTo>
                  <a:pt x="33" y="168"/>
                </a:lnTo>
                <a:lnTo>
                  <a:pt x="81" y="5"/>
                </a:lnTo>
                <a:lnTo>
                  <a:pt x="90" y="5"/>
                </a:lnTo>
                <a:lnTo>
                  <a:pt x="95" y="26"/>
                </a:lnTo>
                <a:lnTo>
                  <a:pt x="142" y="8"/>
                </a:lnTo>
                <a:lnTo>
                  <a:pt x="143" y="0"/>
                </a:lnTo>
                <a:lnTo>
                  <a:pt x="181" y="8"/>
                </a:lnTo>
                <a:lnTo>
                  <a:pt x="243" y="170"/>
                </a:lnTo>
                <a:lnTo>
                  <a:pt x="271" y="172"/>
                </a:lnTo>
                <a:lnTo>
                  <a:pt x="321" y="232"/>
                </a:lnTo>
                <a:lnTo>
                  <a:pt x="315" y="243"/>
                </a:lnTo>
                <a:lnTo>
                  <a:pt x="331" y="243"/>
                </a:lnTo>
                <a:lnTo>
                  <a:pt x="320" y="272"/>
                </a:lnTo>
                <a:lnTo>
                  <a:pt x="294" y="290"/>
                </a:lnTo>
                <a:lnTo>
                  <a:pt x="265" y="306"/>
                </a:lnTo>
                <a:lnTo>
                  <a:pt x="261" y="326"/>
                </a:lnTo>
                <a:lnTo>
                  <a:pt x="247" y="308"/>
                </a:lnTo>
                <a:lnTo>
                  <a:pt x="221" y="329"/>
                </a:lnTo>
                <a:lnTo>
                  <a:pt x="210" y="329"/>
                </a:lnTo>
                <a:lnTo>
                  <a:pt x="199" y="316"/>
                </a:lnTo>
                <a:lnTo>
                  <a:pt x="192" y="379"/>
                </a:lnTo>
                <a:lnTo>
                  <a:pt x="169" y="389"/>
                </a:lnTo>
                <a:lnTo>
                  <a:pt x="158" y="414"/>
                </a:lnTo>
                <a:lnTo>
                  <a:pt x="143" y="414"/>
                </a:lnTo>
                <a:lnTo>
                  <a:pt x="110" y="449"/>
                </a:lnTo>
                <a:lnTo>
                  <a:pt x="109" y="478"/>
                </a:lnTo>
                <a:lnTo>
                  <a:pt x="101" y="490"/>
                </a:lnTo>
                <a:lnTo>
                  <a:pt x="92" y="522"/>
                </a:lnTo>
                <a:lnTo>
                  <a:pt x="62" y="480"/>
                </a:lnTo>
                <a:lnTo>
                  <a:pt x="0" y="28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302">
            <a:extLst>
              <a:ext uri="{FF2B5EF4-FFF2-40B4-BE49-F238E27FC236}">
                <a16:creationId xmlns:a16="http://schemas.microsoft.com/office/drawing/2014/main" id="{65292EBE-ECFA-FF41-AEA6-2E98E8C7DD2C}"/>
              </a:ext>
            </a:extLst>
          </p:cNvPr>
          <p:cNvSpPr>
            <a:spLocks/>
          </p:cNvSpPr>
          <p:nvPr/>
        </p:nvSpPr>
        <p:spPr bwMode="auto">
          <a:xfrm>
            <a:off x="2841956" y="1340952"/>
            <a:ext cx="958851" cy="701677"/>
          </a:xfrm>
          <a:custGeom>
            <a:avLst/>
            <a:gdLst/>
            <a:ahLst/>
            <a:cxnLst>
              <a:cxn ang="0">
                <a:pos x="22" y="96"/>
              </a:cxn>
              <a:cxn ang="0">
                <a:pos x="15" y="218"/>
              </a:cxn>
              <a:cxn ang="0">
                <a:pos x="29" y="218"/>
              </a:cxn>
              <a:cxn ang="0">
                <a:pos x="21" y="244"/>
              </a:cxn>
              <a:cxn ang="0">
                <a:pos x="10" y="229"/>
              </a:cxn>
              <a:cxn ang="0">
                <a:pos x="0" y="260"/>
              </a:cxn>
              <a:cxn ang="0">
                <a:pos x="43" y="284"/>
              </a:cxn>
              <a:cxn ang="0">
                <a:pos x="44" y="296"/>
              </a:cxn>
              <a:cxn ang="0">
                <a:pos x="55" y="297"/>
              </a:cxn>
              <a:cxn ang="0">
                <a:pos x="110" y="387"/>
              </a:cxn>
              <a:cxn ang="0">
                <a:pos x="172" y="383"/>
              </a:cxn>
              <a:cxn ang="0">
                <a:pos x="217" y="405"/>
              </a:cxn>
              <a:cxn ang="0">
                <a:pos x="239" y="401"/>
              </a:cxn>
              <a:cxn ang="0">
                <a:pos x="378" y="405"/>
              </a:cxn>
              <a:cxn ang="0">
                <a:pos x="535" y="442"/>
              </a:cxn>
              <a:cxn ang="0">
                <a:pos x="538" y="393"/>
              </a:cxn>
              <a:cxn ang="0">
                <a:pos x="604" y="111"/>
              </a:cxn>
              <a:cxn ang="0">
                <a:pos x="186" y="0"/>
              </a:cxn>
              <a:cxn ang="0">
                <a:pos x="189" y="83"/>
              </a:cxn>
              <a:cxn ang="0">
                <a:pos x="169" y="151"/>
              </a:cxn>
              <a:cxn ang="0">
                <a:pos x="165" y="187"/>
              </a:cxn>
              <a:cxn ang="0">
                <a:pos x="121" y="200"/>
              </a:cxn>
              <a:cxn ang="0">
                <a:pos x="118" y="182"/>
              </a:cxn>
              <a:cxn ang="0">
                <a:pos x="154" y="159"/>
              </a:cxn>
              <a:cxn ang="0">
                <a:pos x="151" y="142"/>
              </a:cxn>
              <a:cxn ang="0">
                <a:pos x="120" y="145"/>
              </a:cxn>
              <a:cxn ang="0">
                <a:pos x="143" y="124"/>
              </a:cxn>
              <a:cxn ang="0">
                <a:pos x="161" y="109"/>
              </a:cxn>
              <a:cxn ang="0">
                <a:pos x="26" y="22"/>
              </a:cxn>
              <a:cxn ang="0">
                <a:pos x="15" y="46"/>
              </a:cxn>
              <a:cxn ang="0">
                <a:pos x="22" y="96"/>
              </a:cxn>
              <a:cxn ang="0">
                <a:pos x="22" y="96"/>
              </a:cxn>
            </a:cxnLst>
            <a:rect l="0" t="0" r="r" b="b"/>
            <a:pathLst>
              <a:path w="604" h="442">
                <a:moveTo>
                  <a:pt x="22" y="96"/>
                </a:moveTo>
                <a:lnTo>
                  <a:pt x="15" y="218"/>
                </a:lnTo>
                <a:lnTo>
                  <a:pt x="29" y="218"/>
                </a:lnTo>
                <a:lnTo>
                  <a:pt x="21" y="244"/>
                </a:lnTo>
                <a:lnTo>
                  <a:pt x="10" y="229"/>
                </a:lnTo>
                <a:lnTo>
                  <a:pt x="0" y="260"/>
                </a:lnTo>
                <a:lnTo>
                  <a:pt x="43" y="284"/>
                </a:lnTo>
                <a:lnTo>
                  <a:pt x="44" y="296"/>
                </a:lnTo>
                <a:lnTo>
                  <a:pt x="55" y="297"/>
                </a:lnTo>
                <a:lnTo>
                  <a:pt x="110" y="387"/>
                </a:lnTo>
                <a:lnTo>
                  <a:pt x="172" y="383"/>
                </a:lnTo>
                <a:lnTo>
                  <a:pt x="217" y="405"/>
                </a:lnTo>
                <a:lnTo>
                  <a:pt x="239" y="401"/>
                </a:lnTo>
                <a:lnTo>
                  <a:pt x="378" y="405"/>
                </a:lnTo>
                <a:lnTo>
                  <a:pt x="535" y="442"/>
                </a:lnTo>
                <a:lnTo>
                  <a:pt x="538" y="393"/>
                </a:lnTo>
                <a:lnTo>
                  <a:pt x="604" y="111"/>
                </a:lnTo>
                <a:lnTo>
                  <a:pt x="186" y="0"/>
                </a:lnTo>
                <a:lnTo>
                  <a:pt x="189" y="83"/>
                </a:lnTo>
                <a:lnTo>
                  <a:pt x="169" y="151"/>
                </a:lnTo>
                <a:lnTo>
                  <a:pt x="165" y="187"/>
                </a:lnTo>
                <a:lnTo>
                  <a:pt x="121" y="200"/>
                </a:lnTo>
                <a:lnTo>
                  <a:pt x="118" y="182"/>
                </a:lnTo>
                <a:lnTo>
                  <a:pt x="154" y="159"/>
                </a:lnTo>
                <a:lnTo>
                  <a:pt x="151" y="142"/>
                </a:lnTo>
                <a:lnTo>
                  <a:pt x="120" y="145"/>
                </a:lnTo>
                <a:lnTo>
                  <a:pt x="143" y="124"/>
                </a:lnTo>
                <a:lnTo>
                  <a:pt x="161" y="109"/>
                </a:lnTo>
                <a:lnTo>
                  <a:pt x="26" y="22"/>
                </a:lnTo>
                <a:lnTo>
                  <a:pt x="15" y="46"/>
                </a:lnTo>
                <a:lnTo>
                  <a:pt x="22" y="96"/>
                </a:lnTo>
                <a:lnTo>
                  <a:pt x="22" y="96"/>
                </a:lnTo>
                <a:close/>
              </a:path>
            </a:pathLst>
          </a:custGeom>
          <a:solidFill>
            <a:schemeClr val="accent1"/>
          </a:solidFill>
          <a:ln w="9525">
            <a:solidFill>
              <a:sysClr val="windowText" lastClr="000000"/>
            </a:solidFill>
            <a:round/>
            <a:headEnd/>
            <a:tailEnd/>
          </a:ln>
          <a:scene3d>
            <a:camera prst="orthographicFront"/>
            <a:lightRig rig="threePt" dir="t"/>
          </a:scene3d>
          <a:sp3d>
            <a:bevelT w="44450" h="6350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304">
            <a:extLst>
              <a:ext uri="{FF2B5EF4-FFF2-40B4-BE49-F238E27FC236}">
                <a16:creationId xmlns:a16="http://schemas.microsoft.com/office/drawing/2014/main" id="{82CCEE97-5444-F249-8495-A6DFBDA0839E}"/>
              </a:ext>
            </a:extLst>
          </p:cNvPr>
          <p:cNvSpPr>
            <a:spLocks/>
          </p:cNvSpPr>
          <p:nvPr/>
        </p:nvSpPr>
        <p:spPr bwMode="auto">
          <a:xfrm>
            <a:off x="3727782" y="2830031"/>
            <a:ext cx="811213" cy="1020765"/>
          </a:xfrm>
          <a:custGeom>
            <a:avLst/>
            <a:gdLst/>
            <a:ahLst/>
            <a:cxnLst>
              <a:cxn ang="0">
                <a:pos x="112" y="0"/>
              </a:cxn>
              <a:cxn ang="0">
                <a:pos x="359" y="48"/>
              </a:cxn>
              <a:cxn ang="0">
                <a:pos x="340" y="159"/>
              </a:cxn>
              <a:cxn ang="0">
                <a:pos x="511" y="187"/>
              </a:cxn>
              <a:cxn ang="0">
                <a:pos x="445" y="643"/>
              </a:cxn>
              <a:cxn ang="0">
                <a:pos x="0" y="567"/>
              </a:cxn>
              <a:cxn ang="0">
                <a:pos x="112" y="0"/>
              </a:cxn>
              <a:cxn ang="0">
                <a:pos x="112" y="0"/>
              </a:cxn>
            </a:cxnLst>
            <a:rect l="0" t="0" r="r" b="b"/>
            <a:pathLst>
              <a:path w="511" h="643">
                <a:moveTo>
                  <a:pt x="112" y="0"/>
                </a:moveTo>
                <a:lnTo>
                  <a:pt x="359" y="48"/>
                </a:lnTo>
                <a:lnTo>
                  <a:pt x="340" y="159"/>
                </a:lnTo>
                <a:lnTo>
                  <a:pt x="511" y="187"/>
                </a:lnTo>
                <a:lnTo>
                  <a:pt x="445" y="643"/>
                </a:lnTo>
                <a:lnTo>
                  <a:pt x="0" y="567"/>
                </a:lnTo>
                <a:lnTo>
                  <a:pt x="112" y="0"/>
                </a:lnTo>
                <a:lnTo>
                  <a:pt x="112" y="0"/>
                </a:lnTo>
                <a:close/>
              </a:path>
            </a:pathLst>
          </a:custGeom>
          <a:solidFill>
            <a:schemeClr val="accent1"/>
          </a:solidFill>
          <a:ln w="9525">
            <a:solidFill>
              <a:sysClr val="windowText" lastClr="000000"/>
            </a:solidFill>
            <a:round/>
            <a:headEnd/>
            <a:tailEnd/>
          </a:ln>
          <a:scene3d>
            <a:camera prst="orthographicFront"/>
            <a:lightRig rig="threePt" dir="t"/>
          </a:scene3d>
          <a:sp3d>
            <a:bevelT w="44450" h="6350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305">
            <a:extLst>
              <a:ext uri="{FF2B5EF4-FFF2-40B4-BE49-F238E27FC236}">
                <a16:creationId xmlns:a16="http://schemas.microsoft.com/office/drawing/2014/main" id="{A4B85576-DE9B-394D-8A8C-A1FEC00C8D76}"/>
              </a:ext>
            </a:extLst>
          </p:cNvPr>
          <p:cNvSpPr>
            <a:spLocks/>
          </p:cNvSpPr>
          <p:nvPr/>
        </p:nvSpPr>
        <p:spPr bwMode="auto">
          <a:xfrm>
            <a:off x="2591131" y="1769578"/>
            <a:ext cx="1143001" cy="976315"/>
          </a:xfrm>
          <a:custGeom>
            <a:avLst/>
            <a:gdLst/>
            <a:ahLst/>
            <a:cxnLst>
              <a:cxn ang="0">
                <a:pos x="0" y="459"/>
              </a:cxn>
              <a:cxn ang="0">
                <a:pos x="31" y="303"/>
              </a:cxn>
              <a:cxn ang="0">
                <a:pos x="67" y="258"/>
              </a:cxn>
              <a:cxn ang="0">
                <a:pos x="155" y="0"/>
              </a:cxn>
              <a:cxn ang="0">
                <a:pos x="201" y="13"/>
              </a:cxn>
              <a:cxn ang="0">
                <a:pos x="202" y="24"/>
              </a:cxn>
              <a:cxn ang="0">
                <a:pos x="213" y="26"/>
              </a:cxn>
              <a:cxn ang="0">
                <a:pos x="268" y="115"/>
              </a:cxn>
              <a:cxn ang="0">
                <a:pos x="330" y="113"/>
              </a:cxn>
              <a:cxn ang="0">
                <a:pos x="375" y="135"/>
              </a:cxn>
              <a:cxn ang="0">
                <a:pos x="397" y="130"/>
              </a:cxn>
              <a:cxn ang="0">
                <a:pos x="536" y="135"/>
              </a:cxn>
              <a:cxn ang="0">
                <a:pos x="693" y="170"/>
              </a:cxn>
              <a:cxn ang="0">
                <a:pos x="701" y="191"/>
              </a:cxn>
              <a:cxn ang="0">
                <a:pos x="720" y="219"/>
              </a:cxn>
              <a:cxn ang="0">
                <a:pos x="666" y="302"/>
              </a:cxn>
              <a:cxn ang="0">
                <a:pos x="633" y="333"/>
              </a:cxn>
              <a:cxn ang="0">
                <a:pos x="628" y="355"/>
              </a:cxn>
              <a:cxn ang="0">
                <a:pos x="647" y="380"/>
              </a:cxn>
              <a:cxn ang="0">
                <a:pos x="625" y="430"/>
              </a:cxn>
              <a:cxn ang="0">
                <a:pos x="581" y="615"/>
              </a:cxn>
              <a:cxn ang="0">
                <a:pos x="339" y="555"/>
              </a:cxn>
              <a:cxn ang="0">
                <a:pos x="0" y="459"/>
              </a:cxn>
              <a:cxn ang="0">
                <a:pos x="0" y="459"/>
              </a:cxn>
            </a:cxnLst>
            <a:rect l="0" t="0" r="r" b="b"/>
            <a:pathLst>
              <a:path w="720" h="615">
                <a:moveTo>
                  <a:pt x="0" y="459"/>
                </a:moveTo>
                <a:lnTo>
                  <a:pt x="31" y="303"/>
                </a:lnTo>
                <a:lnTo>
                  <a:pt x="67" y="258"/>
                </a:lnTo>
                <a:lnTo>
                  <a:pt x="155" y="0"/>
                </a:lnTo>
                <a:lnTo>
                  <a:pt x="201" y="13"/>
                </a:lnTo>
                <a:lnTo>
                  <a:pt x="202" y="24"/>
                </a:lnTo>
                <a:lnTo>
                  <a:pt x="213" y="26"/>
                </a:lnTo>
                <a:lnTo>
                  <a:pt x="268" y="115"/>
                </a:lnTo>
                <a:lnTo>
                  <a:pt x="330" y="113"/>
                </a:lnTo>
                <a:lnTo>
                  <a:pt x="375" y="135"/>
                </a:lnTo>
                <a:lnTo>
                  <a:pt x="397" y="130"/>
                </a:lnTo>
                <a:lnTo>
                  <a:pt x="536" y="135"/>
                </a:lnTo>
                <a:lnTo>
                  <a:pt x="693" y="170"/>
                </a:lnTo>
                <a:lnTo>
                  <a:pt x="701" y="191"/>
                </a:lnTo>
                <a:lnTo>
                  <a:pt x="720" y="219"/>
                </a:lnTo>
                <a:lnTo>
                  <a:pt x="666" y="302"/>
                </a:lnTo>
                <a:lnTo>
                  <a:pt x="633" y="333"/>
                </a:lnTo>
                <a:lnTo>
                  <a:pt x="628" y="355"/>
                </a:lnTo>
                <a:lnTo>
                  <a:pt x="647" y="380"/>
                </a:lnTo>
                <a:lnTo>
                  <a:pt x="625" y="430"/>
                </a:lnTo>
                <a:lnTo>
                  <a:pt x="581" y="615"/>
                </a:lnTo>
                <a:lnTo>
                  <a:pt x="339" y="555"/>
                </a:lnTo>
                <a:lnTo>
                  <a:pt x="0" y="459"/>
                </a:lnTo>
                <a:lnTo>
                  <a:pt x="0" y="459"/>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82550" h="1905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306">
            <a:extLst>
              <a:ext uri="{FF2B5EF4-FFF2-40B4-BE49-F238E27FC236}">
                <a16:creationId xmlns:a16="http://schemas.microsoft.com/office/drawing/2014/main" id="{A0DB2A42-375C-614D-B9E6-6E0C440DBF02}"/>
              </a:ext>
            </a:extLst>
          </p:cNvPr>
          <p:cNvSpPr>
            <a:spLocks/>
          </p:cNvSpPr>
          <p:nvPr/>
        </p:nvSpPr>
        <p:spPr bwMode="auto">
          <a:xfrm>
            <a:off x="2483181" y="2498242"/>
            <a:ext cx="1135064" cy="1955805"/>
          </a:xfrm>
          <a:custGeom>
            <a:avLst/>
            <a:gdLst/>
            <a:ahLst/>
            <a:cxnLst>
              <a:cxn ang="0">
                <a:pos x="24" y="250"/>
              </a:cxn>
              <a:cxn ang="0">
                <a:pos x="3" y="346"/>
              </a:cxn>
              <a:cxn ang="0">
                <a:pos x="72" y="500"/>
              </a:cxn>
              <a:cxn ang="0">
                <a:pos x="85" y="490"/>
              </a:cxn>
              <a:cxn ang="0">
                <a:pos x="107" y="555"/>
              </a:cxn>
              <a:cxn ang="0">
                <a:pos x="72" y="510"/>
              </a:cxn>
              <a:cxn ang="0">
                <a:pos x="64" y="581"/>
              </a:cxn>
              <a:cxn ang="0">
                <a:pos x="104" y="625"/>
              </a:cxn>
              <a:cxn ang="0">
                <a:pos x="77" y="685"/>
              </a:cxn>
              <a:cxn ang="0">
                <a:pos x="152" y="849"/>
              </a:cxn>
              <a:cxn ang="0">
                <a:pos x="135" y="909"/>
              </a:cxn>
              <a:cxn ang="0">
                <a:pos x="234" y="956"/>
              </a:cxn>
              <a:cxn ang="0">
                <a:pos x="270" y="1005"/>
              </a:cxn>
              <a:cxn ang="0">
                <a:pos x="313" y="1021"/>
              </a:cxn>
              <a:cxn ang="0">
                <a:pos x="313" y="1050"/>
              </a:cxn>
              <a:cxn ang="0">
                <a:pos x="340" y="1057"/>
              </a:cxn>
              <a:cxn ang="0">
                <a:pos x="398" y="1151"/>
              </a:cxn>
              <a:cxn ang="0">
                <a:pos x="398" y="1217"/>
              </a:cxn>
              <a:cxn ang="0">
                <a:pos x="652" y="1232"/>
              </a:cxn>
              <a:cxn ang="0">
                <a:pos x="637" y="1206"/>
              </a:cxn>
              <a:cxn ang="0">
                <a:pos x="644" y="1165"/>
              </a:cxn>
              <a:cxn ang="0">
                <a:pos x="685" y="1099"/>
              </a:cxn>
              <a:cxn ang="0">
                <a:pos x="715" y="1079"/>
              </a:cxn>
              <a:cxn ang="0">
                <a:pos x="698" y="1055"/>
              </a:cxn>
              <a:cxn ang="0">
                <a:pos x="687" y="990"/>
              </a:cxn>
              <a:cxn ang="0">
                <a:pos x="321" y="424"/>
              </a:cxn>
              <a:cxn ang="0">
                <a:pos x="407" y="96"/>
              </a:cxn>
              <a:cxn ang="0">
                <a:pos x="68" y="0"/>
              </a:cxn>
              <a:cxn ang="0">
                <a:pos x="58" y="20"/>
              </a:cxn>
              <a:cxn ang="0">
                <a:pos x="0" y="164"/>
              </a:cxn>
              <a:cxn ang="0">
                <a:pos x="24" y="250"/>
              </a:cxn>
              <a:cxn ang="0">
                <a:pos x="24" y="250"/>
              </a:cxn>
            </a:cxnLst>
            <a:rect l="0" t="0" r="r" b="b"/>
            <a:pathLst>
              <a:path w="715" h="1232">
                <a:moveTo>
                  <a:pt x="24" y="250"/>
                </a:moveTo>
                <a:lnTo>
                  <a:pt x="3" y="346"/>
                </a:lnTo>
                <a:lnTo>
                  <a:pt x="72" y="500"/>
                </a:lnTo>
                <a:lnTo>
                  <a:pt x="85" y="490"/>
                </a:lnTo>
                <a:lnTo>
                  <a:pt x="107" y="555"/>
                </a:lnTo>
                <a:lnTo>
                  <a:pt x="72" y="510"/>
                </a:lnTo>
                <a:lnTo>
                  <a:pt x="64" y="581"/>
                </a:lnTo>
                <a:lnTo>
                  <a:pt x="104" y="625"/>
                </a:lnTo>
                <a:lnTo>
                  <a:pt x="77" y="685"/>
                </a:lnTo>
                <a:lnTo>
                  <a:pt x="152" y="849"/>
                </a:lnTo>
                <a:lnTo>
                  <a:pt x="135" y="909"/>
                </a:lnTo>
                <a:lnTo>
                  <a:pt x="234" y="956"/>
                </a:lnTo>
                <a:lnTo>
                  <a:pt x="270" y="1005"/>
                </a:lnTo>
                <a:lnTo>
                  <a:pt x="313" y="1021"/>
                </a:lnTo>
                <a:lnTo>
                  <a:pt x="313" y="1050"/>
                </a:lnTo>
                <a:lnTo>
                  <a:pt x="340" y="1057"/>
                </a:lnTo>
                <a:lnTo>
                  <a:pt x="398" y="1151"/>
                </a:lnTo>
                <a:lnTo>
                  <a:pt x="398" y="1217"/>
                </a:lnTo>
                <a:lnTo>
                  <a:pt x="652" y="1232"/>
                </a:lnTo>
                <a:lnTo>
                  <a:pt x="637" y="1206"/>
                </a:lnTo>
                <a:lnTo>
                  <a:pt x="644" y="1165"/>
                </a:lnTo>
                <a:lnTo>
                  <a:pt x="685" y="1099"/>
                </a:lnTo>
                <a:lnTo>
                  <a:pt x="715" y="1079"/>
                </a:lnTo>
                <a:lnTo>
                  <a:pt x="698" y="1055"/>
                </a:lnTo>
                <a:lnTo>
                  <a:pt x="687" y="990"/>
                </a:lnTo>
                <a:lnTo>
                  <a:pt x="321" y="424"/>
                </a:lnTo>
                <a:lnTo>
                  <a:pt x="407" y="96"/>
                </a:lnTo>
                <a:lnTo>
                  <a:pt x="68" y="0"/>
                </a:lnTo>
                <a:lnTo>
                  <a:pt x="58" y="20"/>
                </a:lnTo>
                <a:lnTo>
                  <a:pt x="0" y="164"/>
                </a:lnTo>
                <a:lnTo>
                  <a:pt x="24" y="250"/>
                </a:lnTo>
                <a:lnTo>
                  <a:pt x="24" y="250"/>
                </a:lnTo>
                <a:close/>
              </a:path>
            </a:pathLst>
          </a:custGeom>
          <a:solidFill>
            <a:schemeClr val="accent1"/>
          </a:solidFill>
          <a:ln w="9525">
            <a:solidFill>
              <a:sysClr val="windowText" lastClr="000000"/>
            </a:solidFill>
            <a:round/>
            <a:headEnd/>
            <a:tailEnd/>
          </a:ln>
          <a:scene3d>
            <a:camera prst="orthographicFront"/>
            <a:lightRig rig="threePt" dir="t"/>
          </a:scene3d>
          <a:sp3d>
            <a:bevelT w="44450" h="6350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64" name="Freeform 307">
            <a:extLst>
              <a:ext uri="{FF2B5EF4-FFF2-40B4-BE49-F238E27FC236}">
                <a16:creationId xmlns:a16="http://schemas.microsoft.com/office/drawing/2014/main" id="{2A4F80DE-D021-A04F-A2A4-F0410B0A4041}"/>
              </a:ext>
            </a:extLst>
          </p:cNvPr>
          <p:cNvSpPr>
            <a:spLocks/>
          </p:cNvSpPr>
          <p:nvPr/>
        </p:nvSpPr>
        <p:spPr bwMode="auto">
          <a:xfrm>
            <a:off x="2992769" y="2650643"/>
            <a:ext cx="912813" cy="1419228"/>
          </a:xfrm>
          <a:custGeom>
            <a:avLst/>
            <a:gdLst/>
            <a:ahLst/>
            <a:cxnLst>
              <a:cxn ang="0">
                <a:pos x="0" y="328"/>
              </a:cxn>
              <a:cxn ang="0">
                <a:pos x="366" y="894"/>
              </a:cxn>
              <a:cxn ang="0">
                <a:pos x="379" y="772"/>
              </a:cxn>
              <a:cxn ang="0">
                <a:pos x="399" y="766"/>
              </a:cxn>
              <a:cxn ang="0">
                <a:pos x="434" y="787"/>
              </a:cxn>
              <a:cxn ang="0">
                <a:pos x="463" y="680"/>
              </a:cxn>
              <a:cxn ang="0">
                <a:pos x="575" y="113"/>
              </a:cxn>
              <a:cxn ang="0">
                <a:pos x="328" y="60"/>
              </a:cxn>
              <a:cxn ang="0">
                <a:pos x="86" y="0"/>
              </a:cxn>
              <a:cxn ang="0">
                <a:pos x="0" y="328"/>
              </a:cxn>
              <a:cxn ang="0">
                <a:pos x="0" y="328"/>
              </a:cxn>
            </a:cxnLst>
            <a:rect l="0" t="0" r="r" b="b"/>
            <a:pathLst>
              <a:path w="575" h="894">
                <a:moveTo>
                  <a:pt x="0" y="328"/>
                </a:moveTo>
                <a:lnTo>
                  <a:pt x="366" y="894"/>
                </a:lnTo>
                <a:lnTo>
                  <a:pt x="379" y="772"/>
                </a:lnTo>
                <a:lnTo>
                  <a:pt x="399" y="766"/>
                </a:lnTo>
                <a:lnTo>
                  <a:pt x="434" y="787"/>
                </a:lnTo>
                <a:lnTo>
                  <a:pt x="463" y="680"/>
                </a:lnTo>
                <a:lnTo>
                  <a:pt x="575" y="113"/>
                </a:lnTo>
                <a:lnTo>
                  <a:pt x="328" y="60"/>
                </a:lnTo>
                <a:lnTo>
                  <a:pt x="86" y="0"/>
                </a:lnTo>
                <a:lnTo>
                  <a:pt x="0" y="328"/>
                </a:lnTo>
                <a:lnTo>
                  <a:pt x="0" y="328"/>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44450" h="6350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308">
            <a:extLst>
              <a:ext uri="{FF2B5EF4-FFF2-40B4-BE49-F238E27FC236}">
                <a16:creationId xmlns:a16="http://schemas.microsoft.com/office/drawing/2014/main" id="{B0F1483D-9206-6B44-ACA3-FF6B5CB3F62C}"/>
              </a:ext>
            </a:extLst>
          </p:cNvPr>
          <p:cNvSpPr>
            <a:spLocks/>
          </p:cNvSpPr>
          <p:nvPr/>
        </p:nvSpPr>
        <p:spPr bwMode="auto">
          <a:xfrm>
            <a:off x="3513469" y="1513990"/>
            <a:ext cx="858838" cy="1392241"/>
          </a:xfrm>
          <a:custGeom>
            <a:avLst/>
            <a:gdLst/>
            <a:ahLst/>
            <a:cxnLst>
              <a:cxn ang="0">
                <a:pos x="0" y="776"/>
              </a:cxn>
              <a:cxn ang="0">
                <a:pos x="44" y="591"/>
              </a:cxn>
              <a:cxn ang="0">
                <a:pos x="66" y="541"/>
              </a:cxn>
              <a:cxn ang="0">
                <a:pos x="47" y="516"/>
              </a:cxn>
              <a:cxn ang="0">
                <a:pos x="52" y="494"/>
              </a:cxn>
              <a:cxn ang="0">
                <a:pos x="85" y="463"/>
              </a:cxn>
              <a:cxn ang="0">
                <a:pos x="139" y="380"/>
              </a:cxn>
              <a:cxn ang="0">
                <a:pos x="120" y="352"/>
              </a:cxn>
              <a:cxn ang="0">
                <a:pos x="112" y="331"/>
              </a:cxn>
              <a:cxn ang="0">
                <a:pos x="115" y="284"/>
              </a:cxn>
              <a:cxn ang="0">
                <a:pos x="181" y="0"/>
              </a:cxn>
              <a:cxn ang="0">
                <a:pos x="252" y="16"/>
              </a:cxn>
              <a:cxn ang="0">
                <a:pos x="228" y="127"/>
              </a:cxn>
              <a:cxn ang="0">
                <a:pos x="244" y="166"/>
              </a:cxn>
              <a:cxn ang="0">
                <a:pos x="245" y="190"/>
              </a:cxn>
              <a:cxn ang="0">
                <a:pos x="238" y="195"/>
              </a:cxn>
              <a:cxn ang="0">
                <a:pos x="264" y="221"/>
              </a:cxn>
              <a:cxn ang="0">
                <a:pos x="293" y="292"/>
              </a:cxn>
              <a:cxn ang="0">
                <a:pos x="302" y="356"/>
              </a:cxn>
              <a:cxn ang="0">
                <a:pos x="307" y="390"/>
              </a:cxn>
              <a:cxn ang="0">
                <a:pos x="286" y="422"/>
              </a:cxn>
              <a:cxn ang="0">
                <a:pos x="300" y="437"/>
              </a:cxn>
              <a:cxn ang="0">
                <a:pos x="338" y="416"/>
              </a:cxn>
              <a:cxn ang="0">
                <a:pos x="363" y="528"/>
              </a:cxn>
              <a:cxn ang="0">
                <a:pos x="381" y="534"/>
              </a:cxn>
              <a:cxn ang="0">
                <a:pos x="384" y="567"/>
              </a:cxn>
              <a:cxn ang="0">
                <a:pos x="432" y="580"/>
              </a:cxn>
              <a:cxn ang="0">
                <a:pos x="510" y="580"/>
              </a:cxn>
              <a:cxn ang="0">
                <a:pos x="541" y="594"/>
              </a:cxn>
              <a:cxn ang="0">
                <a:pos x="495" y="877"/>
              </a:cxn>
              <a:cxn ang="0">
                <a:pos x="247" y="829"/>
              </a:cxn>
              <a:cxn ang="0">
                <a:pos x="0" y="776"/>
              </a:cxn>
              <a:cxn ang="0">
                <a:pos x="0" y="776"/>
              </a:cxn>
            </a:cxnLst>
            <a:rect l="0" t="0" r="r" b="b"/>
            <a:pathLst>
              <a:path w="541" h="877">
                <a:moveTo>
                  <a:pt x="0" y="776"/>
                </a:moveTo>
                <a:lnTo>
                  <a:pt x="44" y="591"/>
                </a:lnTo>
                <a:lnTo>
                  <a:pt x="66" y="541"/>
                </a:lnTo>
                <a:lnTo>
                  <a:pt x="47" y="516"/>
                </a:lnTo>
                <a:lnTo>
                  <a:pt x="52" y="494"/>
                </a:lnTo>
                <a:lnTo>
                  <a:pt x="85" y="463"/>
                </a:lnTo>
                <a:lnTo>
                  <a:pt x="139" y="380"/>
                </a:lnTo>
                <a:lnTo>
                  <a:pt x="120" y="352"/>
                </a:lnTo>
                <a:lnTo>
                  <a:pt x="112" y="331"/>
                </a:lnTo>
                <a:lnTo>
                  <a:pt x="115" y="284"/>
                </a:lnTo>
                <a:lnTo>
                  <a:pt x="181" y="0"/>
                </a:lnTo>
                <a:lnTo>
                  <a:pt x="252" y="16"/>
                </a:lnTo>
                <a:lnTo>
                  <a:pt x="228" y="127"/>
                </a:lnTo>
                <a:lnTo>
                  <a:pt x="244" y="166"/>
                </a:lnTo>
                <a:lnTo>
                  <a:pt x="245" y="190"/>
                </a:lnTo>
                <a:lnTo>
                  <a:pt x="238" y="195"/>
                </a:lnTo>
                <a:lnTo>
                  <a:pt x="264" y="221"/>
                </a:lnTo>
                <a:lnTo>
                  <a:pt x="293" y="292"/>
                </a:lnTo>
                <a:lnTo>
                  <a:pt x="302" y="356"/>
                </a:lnTo>
                <a:lnTo>
                  <a:pt x="307" y="390"/>
                </a:lnTo>
                <a:lnTo>
                  <a:pt x="286" y="422"/>
                </a:lnTo>
                <a:lnTo>
                  <a:pt x="300" y="437"/>
                </a:lnTo>
                <a:lnTo>
                  <a:pt x="338" y="416"/>
                </a:lnTo>
                <a:lnTo>
                  <a:pt x="363" y="528"/>
                </a:lnTo>
                <a:lnTo>
                  <a:pt x="381" y="534"/>
                </a:lnTo>
                <a:lnTo>
                  <a:pt x="384" y="567"/>
                </a:lnTo>
                <a:lnTo>
                  <a:pt x="432" y="580"/>
                </a:lnTo>
                <a:lnTo>
                  <a:pt x="510" y="580"/>
                </a:lnTo>
                <a:lnTo>
                  <a:pt x="541" y="594"/>
                </a:lnTo>
                <a:lnTo>
                  <a:pt x="495" y="877"/>
                </a:lnTo>
                <a:lnTo>
                  <a:pt x="247" y="829"/>
                </a:lnTo>
                <a:lnTo>
                  <a:pt x="0" y="776"/>
                </a:lnTo>
                <a:lnTo>
                  <a:pt x="0" y="776"/>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82550" h="1905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309">
            <a:extLst>
              <a:ext uri="{FF2B5EF4-FFF2-40B4-BE49-F238E27FC236}">
                <a16:creationId xmlns:a16="http://schemas.microsoft.com/office/drawing/2014/main" id="{977DA836-24E4-0041-A401-4CE01640BB6C}"/>
              </a:ext>
            </a:extLst>
          </p:cNvPr>
          <p:cNvSpPr>
            <a:spLocks/>
          </p:cNvSpPr>
          <p:nvPr/>
        </p:nvSpPr>
        <p:spPr bwMode="auto">
          <a:xfrm>
            <a:off x="3875420" y="1539390"/>
            <a:ext cx="1466851" cy="938215"/>
          </a:xfrm>
          <a:custGeom>
            <a:avLst/>
            <a:gdLst/>
            <a:ahLst/>
            <a:cxnLst>
              <a:cxn ang="0">
                <a:pos x="16" y="150"/>
              </a:cxn>
              <a:cxn ang="0">
                <a:pos x="17" y="174"/>
              </a:cxn>
              <a:cxn ang="0">
                <a:pos x="10" y="179"/>
              </a:cxn>
              <a:cxn ang="0">
                <a:pos x="36" y="205"/>
              </a:cxn>
              <a:cxn ang="0">
                <a:pos x="65" y="276"/>
              </a:cxn>
              <a:cxn ang="0">
                <a:pos x="74" y="340"/>
              </a:cxn>
              <a:cxn ang="0">
                <a:pos x="79" y="374"/>
              </a:cxn>
              <a:cxn ang="0">
                <a:pos x="58" y="406"/>
              </a:cxn>
              <a:cxn ang="0">
                <a:pos x="72" y="421"/>
              </a:cxn>
              <a:cxn ang="0">
                <a:pos x="110" y="400"/>
              </a:cxn>
              <a:cxn ang="0">
                <a:pos x="135" y="512"/>
              </a:cxn>
              <a:cxn ang="0">
                <a:pos x="153" y="518"/>
              </a:cxn>
              <a:cxn ang="0">
                <a:pos x="156" y="551"/>
              </a:cxn>
              <a:cxn ang="0">
                <a:pos x="170" y="565"/>
              </a:cxn>
              <a:cxn ang="0">
                <a:pos x="204" y="564"/>
              </a:cxn>
              <a:cxn ang="0">
                <a:pos x="282" y="564"/>
              </a:cxn>
              <a:cxn ang="0">
                <a:pos x="313" y="578"/>
              </a:cxn>
              <a:cxn ang="0">
                <a:pos x="322" y="520"/>
              </a:cxn>
              <a:cxn ang="0">
                <a:pos x="574" y="559"/>
              </a:cxn>
              <a:cxn ang="0">
                <a:pos x="884" y="591"/>
              </a:cxn>
              <a:cxn ang="0">
                <a:pos x="893" y="484"/>
              </a:cxn>
              <a:cxn ang="0">
                <a:pos x="924" y="138"/>
              </a:cxn>
              <a:cxn ang="0">
                <a:pos x="514" y="90"/>
              </a:cxn>
              <a:cxn ang="0">
                <a:pos x="311" y="57"/>
              </a:cxn>
              <a:cxn ang="0">
                <a:pos x="24" y="0"/>
              </a:cxn>
              <a:cxn ang="0">
                <a:pos x="0" y="111"/>
              </a:cxn>
              <a:cxn ang="0">
                <a:pos x="16" y="150"/>
              </a:cxn>
              <a:cxn ang="0">
                <a:pos x="16" y="150"/>
              </a:cxn>
            </a:cxnLst>
            <a:rect l="0" t="0" r="r" b="b"/>
            <a:pathLst>
              <a:path w="924" h="591">
                <a:moveTo>
                  <a:pt x="16" y="150"/>
                </a:moveTo>
                <a:lnTo>
                  <a:pt x="17" y="174"/>
                </a:lnTo>
                <a:lnTo>
                  <a:pt x="10" y="179"/>
                </a:lnTo>
                <a:lnTo>
                  <a:pt x="36" y="205"/>
                </a:lnTo>
                <a:lnTo>
                  <a:pt x="65" y="276"/>
                </a:lnTo>
                <a:lnTo>
                  <a:pt x="74" y="340"/>
                </a:lnTo>
                <a:lnTo>
                  <a:pt x="79" y="374"/>
                </a:lnTo>
                <a:lnTo>
                  <a:pt x="58" y="406"/>
                </a:lnTo>
                <a:lnTo>
                  <a:pt x="72" y="421"/>
                </a:lnTo>
                <a:lnTo>
                  <a:pt x="110" y="400"/>
                </a:lnTo>
                <a:lnTo>
                  <a:pt x="135" y="512"/>
                </a:lnTo>
                <a:lnTo>
                  <a:pt x="153" y="518"/>
                </a:lnTo>
                <a:lnTo>
                  <a:pt x="156" y="551"/>
                </a:lnTo>
                <a:lnTo>
                  <a:pt x="170" y="565"/>
                </a:lnTo>
                <a:lnTo>
                  <a:pt x="204" y="564"/>
                </a:lnTo>
                <a:lnTo>
                  <a:pt x="282" y="564"/>
                </a:lnTo>
                <a:lnTo>
                  <a:pt x="313" y="578"/>
                </a:lnTo>
                <a:lnTo>
                  <a:pt x="322" y="520"/>
                </a:lnTo>
                <a:lnTo>
                  <a:pt x="574" y="559"/>
                </a:lnTo>
                <a:lnTo>
                  <a:pt x="884" y="591"/>
                </a:lnTo>
                <a:lnTo>
                  <a:pt x="893" y="484"/>
                </a:lnTo>
                <a:lnTo>
                  <a:pt x="924" y="138"/>
                </a:lnTo>
                <a:lnTo>
                  <a:pt x="514" y="90"/>
                </a:lnTo>
                <a:lnTo>
                  <a:pt x="311" y="57"/>
                </a:lnTo>
                <a:lnTo>
                  <a:pt x="24" y="0"/>
                </a:lnTo>
                <a:lnTo>
                  <a:pt x="0" y="111"/>
                </a:lnTo>
                <a:lnTo>
                  <a:pt x="16" y="150"/>
                </a:lnTo>
                <a:lnTo>
                  <a:pt x="16" y="150"/>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82550" h="1905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310">
            <a:extLst>
              <a:ext uri="{FF2B5EF4-FFF2-40B4-BE49-F238E27FC236}">
                <a16:creationId xmlns:a16="http://schemas.microsoft.com/office/drawing/2014/main" id="{803AC787-AFB5-4B43-9259-311B7CC63394}"/>
              </a:ext>
            </a:extLst>
          </p:cNvPr>
          <p:cNvSpPr>
            <a:spLocks/>
          </p:cNvSpPr>
          <p:nvPr/>
        </p:nvSpPr>
        <p:spPr bwMode="auto">
          <a:xfrm>
            <a:off x="3456319" y="3730146"/>
            <a:ext cx="977901" cy="1138240"/>
          </a:xfrm>
          <a:custGeom>
            <a:avLst/>
            <a:gdLst/>
            <a:ahLst/>
            <a:cxnLst>
              <a:cxn ang="0">
                <a:pos x="39" y="456"/>
              </a:cxn>
              <a:cxn ang="0">
                <a:pos x="24" y="430"/>
              </a:cxn>
              <a:cxn ang="0">
                <a:pos x="31" y="389"/>
              </a:cxn>
              <a:cxn ang="0">
                <a:pos x="72" y="323"/>
              </a:cxn>
              <a:cxn ang="0">
                <a:pos x="102" y="303"/>
              </a:cxn>
              <a:cxn ang="0">
                <a:pos x="85" y="279"/>
              </a:cxn>
              <a:cxn ang="0">
                <a:pos x="74" y="214"/>
              </a:cxn>
              <a:cxn ang="0">
                <a:pos x="87" y="92"/>
              </a:cxn>
              <a:cxn ang="0">
                <a:pos x="107" y="86"/>
              </a:cxn>
              <a:cxn ang="0">
                <a:pos x="142" y="107"/>
              </a:cxn>
              <a:cxn ang="0">
                <a:pos x="171" y="0"/>
              </a:cxn>
              <a:cxn ang="0">
                <a:pos x="616" y="76"/>
              </a:cxn>
              <a:cxn ang="0">
                <a:pos x="524" y="717"/>
              </a:cxn>
              <a:cxn ang="0">
                <a:pos x="387" y="698"/>
              </a:cxn>
              <a:cxn ang="0">
                <a:pos x="302" y="673"/>
              </a:cxn>
              <a:cxn ang="0">
                <a:pos x="127" y="602"/>
              </a:cxn>
              <a:cxn ang="0">
                <a:pos x="0" y="492"/>
              </a:cxn>
              <a:cxn ang="0">
                <a:pos x="39" y="456"/>
              </a:cxn>
              <a:cxn ang="0">
                <a:pos x="39" y="456"/>
              </a:cxn>
            </a:cxnLst>
            <a:rect l="0" t="0" r="r" b="b"/>
            <a:pathLst>
              <a:path w="616" h="717">
                <a:moveTo>
                  <a:pt x="39" y="456"/>
                </a:moveTo>
                <a:lnTo>
                  <a:pt x="24" y="430"/>
                </a:lnTo>
                <a:lnTo>
                  <a:pt x="31" y="389"/>
                </a:lnTo>
                <a:lnTo>
                  <a:pt x="72" y="323"/>
                </a:lnTo>
                <a:lnTo>
                  <a:pt x="102" y="303"/>
                </a:lnTo>
                <a:lnTo>
                  <a:pt x="85" y="279"/>
                </a:lnTo>
                <a:lnTo>
                  <a:pt x="74" y="214"/>
                </a:lnTo>
                <a:lnTo>
                  <a:pt x="87" y="92"/>
                </a:lnTo>
                <a:lnTo>
                  <a:pt x="107" y="86"/>
                </a:lnTo>
                <a:lnTo>
                  <a:pt x="142" y="107"/>
                </a:lnTo>
                <a:lnTo>
                  <a:pt x="171" y="0"/>
                </a:lnTo>
                <a:lnTo>
                  <a:pt x="616" y="76"/>
                </a:lnTo>
                <a:lnTo>
                  <a:pt x="524" y="717"/>
                </a:lnTo>
                <a:lnTo>
                  <a:pt x="387" y="698"/>
                </a:lnTo>
                <a:lnTo>
                  <a:pt x="302" y="673"/>
                </a:lnTo>
                <a:lnTo>
                  <a:pt x="127" y="602"/>
                </a:lnTo>
                <a:lnTo>
                  <a:pt x="0" y="492"/>
                </a:lnTo>
                <a:lnTo>
                  <a:pt x="39" y="456"/>
                </a:lnTo>
                <a:lnTo>
                  <a:pt x="39" y="456"/>
                </a:lnTo>
                <a:close/>
              </a:path>
            </a:pathLst>
          </a:custGeom>
          <a:solidFill>
            <a:schemeClr val="accent1"/>
          </a:solidFill>
          <a:ln w="9525">
            <a:solidFill>
              <a:sysClr val="windowText" lastClr="000000"/>
            </a:solidFill>
            <a:round/>
            <a:headEnd/>
            <a:tailEnd/>
          </a:ln>
          <a:scene3d>
            <a:camera prst="orthographicFront"/>
            <a:lightRig rig="threePt" dir="t"/>
          </a:scene3d>
          <a:sp3d>
            <a:bevelT w="44450" h="6350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311">
            <a:extLst>
              <a:ext uri="{FF2B5EF4-FFF2-40B4-BE49-F238E27FC236}">
                <a16:creationId xmlns:a16="http://schemas.microsoft.com/office/drawing/2014/main" id="{848F4561-F964-9E44-AB47-EA3B65F159E8}"/>
              </a:ext>
            </a:extLst>
          </p:cNvPr>
          <p:cNvSpPr>
            <a:spLocks/>
          </p:cNvSpPr>
          <p:nvPr/>
        </p:nvSpPr>
        <p:spPr bwMode="auto">
          <a:xfrm>
            <a:off x="4267533" y="2364892"/>
            <a:ext cx="1011238" cy="839790"/>
          </a:xfrm>
          <a:custGeom>
            <a:avLst/>
            <a:gdLst/>
            <a:ahLst/>
            <a:cxnLst>
              <a:cxn ang="0">
                <a:pos x="0" y="452"/>
              </a:cxn>
              <a:cxn ang="0">
                <a:pos x="75" y="0"/>
              </a:cxn>
              <a:cxn ang="0">
                <a:pos x="327" y="39"/>
              </a:cxn>
              <a:cxn ang="0">
                <a:pos x="637" y="71"/>
              </a:cxn>
              <a:cxn ang="0">
                <a:pos x="615" y="300"/>
              </a:cxn>
              <a:cxn ang="0">
                <a:pos x="594" y="529"/>
              </a:cxn>
              <a:cxn ang="0">
                <a:pos x="171" y="480"/>
              </a:cxn>
              <a:cxn ang="0">
                <a:pos x="0" y="452"/>
              </a:cxn>
              <a:cxn ang="0">
                <a:pos x="0" y="452"/>
              </a:cxn>
            </a:cxnLst>
            <a:rect l="0" t="0" r="r" b="b"/>
            <a:pathLst>
              <a:path w="637" h="529">
                <a:moveTo>
                  <a:pt x="0" y="452"/>
                </a:moveTo>
                <a:lnTo>
                  <a:pt x="75" y="0"/>
                </a:lnTo>
                <a:lnTo>
                  <a:pt x="327" y="39"/>
                </a:lnTo>
                <a:lnTo>
                  <a:pt x="637" y="71"/>
                </a:lnTo>
                <a:lnTo>
                  <a:pt x="615" y="300"/>
                </a:lnTo>
                <a:lnTo>
                  <a:pt x="594" y="529"/>
                </a:lnTo>
                <a:lnTo>
                  <a:pt x="171" y="480"/>
                </a:lnTo>
                <a:lnTo>
                  <a:pt x="0" y="452"/>
                </a:lnTo>
                <a:lnTo>
                  <a:pt x="0" y="452"/>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82550" h="1905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312">
            <a:extLst>
              <a:ext uri="{FF2B5EF4-FFF2-40B4-BE49-F238E27FC236}">
                <a16:creationId xmlns:a16="http://schemas.microsoft.com/office/drawing/2014/main" id="{C3F2709F-5B7F-FF42-B596-DF33335C298F}"/>
              </a:ext>
            </a:extLst>
          </p:cNvPr>
          <p:cNvSpPr>
            <a:spLocks/>
          </p:cNvSpPr>
          <p:nvPr/>
        </p:nvSpPr>
        <p:spPr bwMode="auto">
          <a:xfrm>
            <a:off x="4434220" y="3126894"/>
            <a:ext cx="1046163" cy="830265"/>
          </a:xfrm>
          <a:custGeom>
            <a:avLst/>
            <a:gdLst/>
            <a:ahLst/>
            <a:cxnLst>
              <a:cxn ang="0">
                <a:pos x="66" y="0"/>
              </a:cxn>
              <a:cxn ang="0">
                <a:pos x="489" y="49"/>
              </a:cxn>
              <a:cxn ang="0">
                <a:pos x="659" y="63"/>
              </a:cxn>
              <a:cxn ang="0">
                <a:pos x="653" y="177"/>
              </a:cxn>
              <a:cxn ang="0">
                <a:pos x="629" y="523"/>
              </a:cxn>
              <a:cxn ang="0">
                <a:pos x="543" y="516"/>
              </a:cxn>
              <a:cxn ang="0">
                <a:pos x="274" y="492"/>
              </a:cxn>
              <a:cxn ang="0">
                <a:pos x="0" y="456"/>
              </a:cxn>
              <a:cxn ang="0">
                <a:pos x="66" y="0"/>
              </a:cxn>
              <a:cxn ang="0">
                <a:pos x="66" y="0"/>
              </a:cxn>
            </a:cxnLst>
            <a:rect l="0" t="0" r="r" b="b"/>
            <a:pathLst>
              <a:path w="659" h="523">
                <a:moveTo>
                  <a:pt x="66" y="0"/>
                </a:moveTo>
                <a:lnTo>
                  <a:pt x="489" y="49"/>
                </a:lnTo>
                <a:lnTo>
                  <a:pt x="659" y="63"/>
                </a:lnTo>
                <a:lnTo>
                  <a:pt x="653" y="177"/>
                </a:lnTo>
                <a:lnTo>
                  <a:pt x="629" y="523"/>
                </a:lnTo>
                <a:lnTo>
                  <a:pt x="543" y="516"/>
                </a:lnTo>
                <a:lnTo>
                  <a:pt x="274" y="492"/>
                </a:lnTo>
                <a:lnTo>
                  <a:pt x="0" y="456"/>
                </a:lnTo>
                <a:lnTo>
                  <a:pt x="66" y="0"/>
                </a:lnTo>
                <a:lnTo>
                  <a:pt x="66" y="0"/>
                </a:lnTo>
                <a:close/>
              </a:path>
            </a:pathLst>
          </a:custGeom>
          <a:solidFill>
            <a:schemeClr val="accent1"/>
          </a:solidFill>
          <a:ln w="9525">
            <a:solidFill>
              <a:sysClr val="windowText" lastClr="000000"/>
            </a:solidFill>
            <a:round/>
            <a:headEnd/>
            <a:tailEnd/>
          </a:ln>
          <a:scene3d>
            <a:camera prst="orthographicFront"/>
            <a:lightRig rig="threePt" dir="t"/>
          </a:scene3d>
          <a:sp3d>
            <a:bevelT w="44450" h="6350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313">
            <a:extLst>
              <a:ext uri="{FF2B5EF4-FFF2-40B4-BE49-F238E27FC236}">
                <a16:creationId xmlns:a16="http://schemas.microsoft.com/office/drawing/2014/main" id="{C11DD07A-8B22-8F4F-8146-C90DFB47EF2D}"/>
              </a:ext>
            </a:extLst>
          </p:cNvPr>
          <p:cNvSpPr>
            <a:spLocks/>
          </p:cNvSpPr>
          <p:nvPr/>
        </p:nvSpPr>
        <p:spPr bwMode="auto">
          <a:xfrm>
            <a:off x="4288170" y="3850796"/>
            <a:ext cx="1008063" cy="1035053"/>
          </a:xfrm>
          <a:custGeom>
            <a:avLst/>
            <a:gdLst/>
            <a:ahLst/>
            <a:cxnLst>
              <a:cxn ang="0">
                <a:pos x="80" y="652"/>
              </a:cxn>
              <a:cxn ang="0">
                <a:pos x="88" y="604"/>
              </a:cxn>
              <a:cxn ang="0">
                <a:pos x="246" y="625"/>
              </a:cxn>
              <a:cxn ang="0">
                <a:pos x="240" y="601"/>
              </a:cxn>
              <a:cxn ang="0">
                <a:pos x="583" y="633"/>
              </a:cxn>
              <a:cxn ang="0">
                <a:pos x="635" y="60"/>
              </a:cxn>
              <a:cxn ang="0">
                <a:pos x="366" y="36"/>
              </a:cxn>
              <a:cxn ang="0">
                <a:pos x="92" y="0"/>
              </a:cxn>
              <a:cxn ang="0">
                <a:pos x="0" y="641"/>
              </a:cxn>
              <a:cxn ang="0">
                <a:pos x="80" y="652"/>
              </a:cxn>
              <a:cxn ang="0">
                <a:pos x="80" y="652"/>
              </a:cxn>
            </a:cxnLst>
            <a:rect l="0" t="0" r="r" b="b"/>
            <a:pathLst>
              <a:path w="635" h="652">
                <a:moveTo>
                  <a:pt x="80" y="652"/>
                </a:moveTo>
                <a:lnTo>
                  <a:pt x="88" y="604"/>
                </a:lnTo>
                <a:lnTo>
                  <a:pt x="246" y="625"/>
                </a:lnTo>
                <a:lnTo>
                  <a:pt x="240" y="601"/>
                </a:lnTo>
                <a:lnTo>
                  <a:pt x="583" y="633"/>
                </a:lnTo>
                <a:lnTo>
                  <a:pt x="635" y="60"/>
                </a:lnTo>
                <a:lnTo>
                  <a:pt x="366" y="36"/>
                </a:lnTo>
                <a:lnTo>
                  <a:pt x="92" y="0"/>
                </a:lnTo>
                <a:lnTo>
                  <a:pt x="0" y="641"/>
                </a:lnTo>
                <a:lnTo>
                  <a:pt x="80" y="652"/>
                </a:lnTo>
                <a:lnTo>
                  <a:pt x="80" y="652"/>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44450" h="6350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314">
            <a:extLst>
              <a:ext uri="{FF2B5EF4-FFF2-40B4-BE49-F238E27FC236}">
                <a16:creationId xmlns:a16="http://schemas.microsoft.com/office/drawing/2014/main" id="{1339258F-2B86-5841-AF46-51A3280AC6F5}"/>
              </a:ext>
            </a:extLst>
          </p:cNvPr>
          <p:cNvSpPr>
            <a:spLocks/>
          </p:cNvSpPr>
          <p:nvPr/>
        </p:nvSpPr>
        <p:spPr bwMode="auto">
          <a:xfrm>
            <a:off x="4669171" y="4041296"/>
            <a:ext cx="2003427" cy="1951042"/>
          </a:xfrm>
          <a:custGeom>
            <a:avLst/>
            <a:gdLst/>
            <a:ahLst/>
            <a:cxnLst>
              <a:cxn ang="0">
                <a:pos x="0" y="481"/>
              </a:cxn>
              <a:cxn ang="0">
                <a:pos x="343" y="513"/>
              </a:cxn>
              <a:cxn ang="0">
                <a:pos x="390" y="0"/>
              </a:cxn>
              <a:cxn ang="0">
                <a:pos x="663" y="16"/>
              </a:cxn>
              <a:cxn ang="0">
                <a:pos x="654" y="237"/>
              </a:cxn>
              <a:cxn ang="0">
                <a:pos x="681" y="260"/>
              </a:cxn>
              <a:cxn ang="0">
                <a:pos x="706" y="260"/>
              </a:cxn>
              <a:cxn ang="0">
                <a:pos x="726" y="281"/>
              </a:cxn>
              <a:cxn ang="0">
                <a:pos x="767" y="291"/>
              </a:cxn>
              <a:cxn ang="0">
                <a:pos x="850" y="328"/>
              </a:cxn>
              <a:cxn ang="0">
                <a:pos x="865" y="312"/>
              </a:cxn>
              <a:cxn ang="0">
                <a:pos x="918" y="344"/>
              </a:cxn>
              <a:cxn ang="0">
                <a:pos x="989" y="343"/>
              </a:cxn>
              <a:cxn ang="0">
                <a:pos x="1038" y="328"/>
              </a:cxn>
              <a:cxn ang="0">
                <a:pos x="1105" y="315"/>
              </a:cxn>
              <a:cxn ang="0">
                <a:pos x="1166" y="349"/>
              </a:cxn>
              <a:cxn ang="0">
                <a:pos x="1176" y="360"/>
              </a:cxn>
              <a:cxn ang="0">
                <a:pos x="1209" y="360"/>
              </a:cxn>
              <a:cxn ang="0">
                <a:pos x="1215" y="542"/>
              </a:cxn>
              <a:cxn ang="0">
                <a:pos x="1262" y="631"/>
              </a:cxn>
              <a:cxn ang="0">
                <a:pos x="1245" y="701"/>
              </a:cxn>
              <a:cxn ang="0">
                <a:pos x="1248" y="760"/>
              </a:cxn>
              <a:cxn ang="0">
                <a:pos x="1228" y="789"/>
              </a:cxn>
              <a:cxn ang="0">
                <a:pos x="1236" y="799"/>
              </a:cxn>
              <a:cxn ang="0">
                <a:pos x="1184" y="815"/>
              </a:cxn>
              <a:cxn ang="0">
                <a:pos x="1143" y="820"/>
              </a:cxn>
              <a:cxn ang="0">
                <a:pos x="1151" y="789"/>
              </a:cxn>
              <a:cxn ang="0">
                <a:pos x="1129" y="807"/>
              </a:cxn>
              <a:cxn ang="0">
                <a:pos x="1130" y="842"/>
              </a:cxn>
              <a:cxn ang="0">
                <a:pos x="1102" y="880"/>
              </a:cxn>
              <a:cxn ang="0">
                <a:pos x="953" y="958"/>
              </a:cxn>
              <a:cxn ang="0">
                <a:pos x="905" y="1008"/>
              </a:cxn>
              <a:cxn ang="0">
                <a:pos x="861" y="1117"/>
              </a:cxn>
              <a:cxn ang="0">
                <a:pos x="898" y="1229"/>
              </a:cxn>
              <a:cxn ang="0">
                <a:pos x="863" y="1229"/>
              </a:cxn>
              <a:cxn ang="0">
                <a:pos x="701" y="1170"/>
              </a:cxn>
              <a:cxn ang="0">
                <a:pos x="684" y="1122"/>
              </a:cxn>
              <a:cxn ang="0">
                <a:pos x="667" y="1100"/>
              </a:cxn>
              <a:cxn ang="0">
                <a:pos x="662" y="1036"/>
              </a:cxn>
              <a:cxn ang="0">
                <a:pos x="630" y="1013"/>
              </a:cxn>
              <a:cxn ang="0">
                <a:pos x="544" y="841"/>
              </a:cxn>
              <a:cxn ang="0">
                <a:pos x="501" y="808"/>
              </a:cxn>
              <a:cxn ang="0">
                <a:pos x="489" y="781"/>
              </a:cxn>
              <a:cxn ang="0">
                <a:pos x="362" y="774"/>
              </a:cxn>
              <a:cxn ang="0">
                <a:pos x="294" y="855"/>
              </a:cxn>
              <a:cxn ang="0">
                <a:pos x="179" y="771"/>
              </a:cxn>
              <a:cxn ang="0">
                <a:pos x="145" y="654"/>
              </a:cxn>
              <a:cxn ang="0">
                <a:pos x="35" y="545"/>
              </a:cxn>
              <a:cxn ang="0">
                <a:pos x="22" y="510"/>
              </a:cxn>
              <a:cxn ang="0">
                <a:pos x="6" y="505"/>
              </a:cxn>
              <a:cxn ang="0">
                <a:pos x="0" y="481"/>
              </a:cxn>
              <a:cxn ang="0">
                <a:pos x="0" y="481"/>
              </a:cxn>
            </a:cxnLst>
            <a:rect l="0" t="0" r="r" b="b"/>
            <a:pathLst>
              <a:path w="1262" h="1229">
                <a:moveTo>
                  <a:pt x="0" y="481"/>
                </a:moveTo>
                <a:lnTo>
                  <a:pt x="343" y="513"/>
                </a:lnTo>
                <a:lnTo>
                  <a:pt x="390" y="0"/>
                </a:lnTo>
                <a:lnTo>
                  <a:pt x="663" y="16"/>
                </a:lnTo>
                <a:lnTo>
                  <a:pt x="654" y="237"/>
                </a:lnTo>
                <a:lnTo>
                  <a:pt x="681" y="260"/>
                </a:lnTo>
                <a:lnTo>
                  <a:pt x="706" y="260"/>
                </a:lnTo>
                <a:lnTo>
                  <a:pt x="726" y="281"/>
                </a:lnTo>
                <a:lnTo>
                  <a:pt x="767" y="291"/>
                </a:lnTo>
                <a:lnTo>
                  <a:pt x="850" y="328"/>
                </a:lnTo>
                <a:lnTo>
                  <a:pt x="865" y="312"/>
                </a:lnTo>
                <a:lnTo>
                  <a:pt x="918" y="344"/>
                </a:lnTo>
                <a:lnTo>
                  <a:pt x="989" y="343"/>
                </a:lnTo>
                <a:lnTo>
                  <a:pt x="1038" y="328"/>
                </a:lnTo>
                <a:lnTo>
                  <a:pt x="1105" y="315"/>
                </a:lnTo>
                <a:lnTo>
                  <a:pt x="1166" y="349"/>
                </a:lnTo>
                <a:lnTo>
                  <a:pt x="1176" y="360"/>
                </a:lnTo>
                <a:lnTo>
                  <a:pt x="1209" y="360"/>
                </a:lnTo>
                <a:lnTo>
                  <a:pt x="1215" y="542"/>
                </a:lnTo>
                <a:lnTo>
                  <a:pt x="1262" y="631"/>
                </a:lnTo>
                <a:lnTo>
                  <a:pt x="1245" y="701"/>
                </a:lnTo>
                <a:lnTo>
                  <a:pt x="1248" y="760"/>
                </a:lnTo>
                <a:lnTo>
                  <a:pt x="1228" y="789"/>
                </a:lnTo>
                <a:lnTo>
                  <a:pt x="1236" y="799"/>
                </a:lnTo>
                <a:lnTo>
                  <a:pt x="1184" y="815"/>
                </a:lnTo>
                <a:lnTo>
                  <a:pt x="1143" y="820"/>
                </a:lnTo>
                <a:lnTo>
                  <a:pt x="1151" y="789"/>
                </a:lnTo>
                <a:lnTo>
                  <a:pt x="1129" y="807"/>
                </a:lnTo>
                <a:lnTo>
                  <a:pt x="1130" y="842"/>
                </a:lnTo>
                <a:lnTo>
                  <a:pt x="1102" y="880"/>
                </a:lnTo>
                <a:lnTo>
                  <a:pt x="953" y="958"/>
                </a:lnTo>
                <a:lnTo>
                  <a:pt x="905" y="1008"/>
                </a:lnTo>
                <a:lnTo>
                  <a:pt x="861" y="1117"/>
                </a:lnTo>
                <a:lnTo>
                  <a:pt x="898" y="1229"/>
                </a:lnTo>
                <a:lnTo>
                  <a:pt x="863" y="1229"/>
                </a:lnTo>
                <a:lnTo>
                  <a:pt x="701" y="1170"/>
                </a:lnTo>
                <a:lnTo>
                  <a:pt x="684" y="1122"/>
                </a:lnTo>
                <a:lnTo>
                  <a:pt x="667" y="1100"/>
                </a:lnTo>
                <a:lnTo>
                  <a:pt x="662" y="1036"/>
                </a:lnTo>
                <a:lnTo>
                  <a:pt x="630" y="1013"/>
                </a:lnTo>
                <a:lnTo>
                  <a:pt x="544" y="841"/>
                </a:lnTo>
                <a:lnTo>
                  <a:pt x="501" y="808"/>
                </a:lnTo>
                <a:lnTo>
                  <a:pt x="489" y="781"/>
                </a:lnTo>
                <a:lnTo>
                  <a:pt x="362" y="774"/>
                </a:lnTo>
                <a:lnTo>
                  <a:pt x="294" y="855"/>
                </a:lnTo>
                <a:lnTo>
                  <a:pt x="179" y="771"/>
                </a:lnTo>
                <a:lnTo>
                  <a:pt x="145" y="654"/>
                </a:lnTo>
                <a:lnTo>
                  <a:pt x="35" y="545"/>
                </a:lnTo>
                <a:lnTo>
                  <a:pt x="22" y="510"/>
                </a:lnTo>
                <a:lnTo>
                  <a:pt x="6" y="505"/>
                </a:lnTo>
                <a:lnTo>
                  <a:pt x="0" y="481"/>
                </a:lnTo>
                <a:lnTo>
                  <a:pt x="0" y="481"/>
                </a:lnTo>
                <a:close/>
              </a:path>
            </a:pathLst>
          </a:custGeom>
          <a:solidFill>
            <a:schemeClr val="accent1"/>
          </a:solidFill>
          <a:ln w="9525">
            <a:solidFill>
              <a:sysClr val="windowText" lastClr="000000"/>
            </a:solidFill>
            <a:round/>
            <a:headEnd/>
            <a:tailEnd/>
          </a:ln>
          <a:scene3d>
            <a:camera prst="orthographicFront"/>
            <a:lightRig rig="threePt" dir="t"/>
          </a:scene3d>
          <a:sp3d>
            <a:bevelT w="44450" h="6350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15">
            <a:extLst>
              <a:ext uri="{FF2B5EF4-FFF2-40B4-BE49-F238E27FC236}">
                <a16:creationId xmlns:a16="http://schemas.microsoft.com/office/drawing/2014/main" id="{064EBCEB-3C0A-D542-891C-58D3E9251250}"/>
              </a:ext>
            </a:extLst>
          </p:cNvPr>
          <p:cNvSpPr>
            <a:spLocks/>
          </p:cNvSpPr>
          <p:nvPr/>
        </p:nvSpPr>
        <p:spPr bwMode="auto">
          <a:xfrm>
            <a:off x="5293059" y="1758466"/>
            <a:ext cx="942976" cy="598489"/>
          </a:xfrm>
          <a:custGeom>
            <a:avLst/>
            <a:gdLst/>
            <a:ahLst/>
            <a:cxnLst>
              <a:cxn ang="0">
                <a:pos x="31" y="0"/>
              </a:cxn>
              <a:cxn ang="0">
                <a:pos x="549" y="28"/>
              </a:cxn>
              <a:cxn ang="0">
                <a:pos x="552" y="122"/>
              </a:cxn>
              <a:cxn ang="0">
                <a:pos x="575" y="200"/>
              </a:cxn>
              <a:cxn ang="0">
                <a:pos x="578" y="297"/>
              </a:cxn>
              <a:cxn ang="0">
                <a:pos x="594" y="377"/>
              </a:cxn>
              <a:cxn ang="0">
                <a:pos x="281" y="367"/>
              </a:cxn>
              <a:cxn ang="0">
                <a:pos x="0" y="346"/>
              </a:cxn>
              <a:cxn ang="0">
                <a:pos x="31" y="0"/>
              </a:cxn>
              <a:cxn ang="0">
                <a:pos x="31" y="0"/>
              </a:cxn>
            </a:cxnLst>
            <a:rect l="0" t="0" r="r" b="b"/>
            <a:pathLst>
              <a:path w="594" h="377">
                <a:moveTo>
                  <a:pt x="31" y="0"/>
                </a:moveTo>
                <a:lnTo>
                  <a:pt x="549" y="28"/>
                </a:lnTo>
                <a:lnTo>
                  <a:pt x="552" y="122"/>
                </a:lnTo>
                <a:lnTo>
                  <a:pt x="575" y="200"/>
                </a:lnTo>
                <a:lnTo>
                  <a:pt x="578" y="297"/>
                </a:lnTo>
                <a:lnTo>
                  <a:pt x="594" y="377"/>
                </a:lnTo>
                <a:lnTo>
                  <a:pt x="281" y="367"/>
                </a:lnTo>
                <a:lnTo>
                  <a:pt x="0" y="346"/>
                </a:lnTo>
                <a:lnTo>
                  <a:pt x="31" y="0"/>
                </a:lnTo>
                <a:lnTo>
                  <a:pt x="31" y="0"/>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82550" h="1905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6">
            <a:extLst>
              <a:ext uri="{FF2B5EF4-FFF2-40B4-BE49-F238E27FC236}">
                <a16:creationId xmlns:a16="http://schemas.microsoft.com/office/drawing/2014/main" id="{9C8CB9DD-FC28-3842-B6BE-C90BF4EF1F51}"/>
              </a:ext>
            </a:extLst>
          </p:cNvPr>
          <p:cNvSpPr>
            <a:spLocks/>
          </p:cNvSpPr>
          <p:nvPr/>
        </p:nvSpPr>
        <p:spPr bwMode="auto">
          <a:xfrm>
            <a:off x="5243846" y="2307742"/>
            <a:ext cx="1008063" cy="679452"/>
          </a:xfrm>
          <a:custGeom>
            <a:avLst/>
            <a:gdLst/>
            <a:ahLst/>
            <a:cxnLst>
              <a:cxn ang="0">
                <a:pos x="31" y="0"/>
              </a:cxn>
              <a:cxn ang="0">
                <a:pos x="312" y="21"/>
              </a:cxn>
              <a:cxn ang="0">
                <a:pos x="625" y="31"/>
              </a:cxn>
              <a:cxn ang="0">
                <a:pos x="605" y="71"/>
              </a:cxn>
              <a:cxn ang="0">
                <a:pos x="635" y="101"/>
              </a:cxn>
              <a:cxn ang="0">
                <a:pos x="633" y="312"/>
              </a:cxn>
              <a:cxn ang="0">
                <a:pos x="620" y="310"/>
              </a:cxn>
              <a:cxn ang="0">
                <a:pos x="622" y="338"/>
              </a:cxn>
              <a:cxn ang="0">
                <a:pos x="631" y="359"/>
              </a:cxn>
              <a:cxn ang="0">
                <a:pos x="625" y="378"/>
              </a:cxn>
              <a:cxn ang="0">
                <a:pos x="631" y="428"/>
              </a:cxn>
              <a:cxn ang="0">
                <a:pos x="617" y="424"/>
              </a:cxn>
              <a:cxn ang="0">
                <a:pos x="602" y="404"/>
              </a:cxn>
              <a:cxn ang="0">
                <a:pos x="545" y="385"/>
              </a:cxn>
              <a:cxn ang="0">
                <a:pos x="490" y="388"/>
              </a:cxn>
              <a:cxn ang="0">
                <a:pos x="459" y="364"/>
              </a:cxn>
              <a:cxn ang="0">
                <a:pos x="0" y="336"/>
              </a:cxn>
              <a:cxn ang="0">
                <a:pos x="31" y="0"/>
              </a:cxn>
              <a:cxn ang="0">
                <a:pos x="31" y="0"/>
              </a:cxn>
            </a:cxnLst>
            <a:rect l="0" t="0" r="r" b="b"/>
            <a:pathLst>
              <a:path w="635" h="428">
                <a:moveTo>
                  <a:pt x="31" y="0"/>
                </a:moveTo>
                <a:lnTo>
                  <a:pt x="312" y="21"/>
                </a:lnTo>
                <a:lnTo>
                  <a:pt x="625" y="31"/>
                </a:lnTo>
                <a:lnTo>
                  <a:pt x="605" y="71"/>
                </a:lnTo>
                <a:lnTo>
                  <a:pt x="635" y="101"/>
                </a:lnTo>
                <a:lnTo>
                  <a:pt x="633" y="312"/>
                </a:lnTo>
                <a:lnTo>
                  <a:pt x="620" y="310"/>
                </a:lnTo>
                <a:lnTo>
                  <a:pt x="622" y="338"/>
                </a:lnTo>
                <a:lnTo>
                  <a:pt x="631" y="359"/>
                </a:lnTo>
                <a:lnTo>
                  <a:pt x="625" y="378"/>
                </a:lnTo>
                <a:lnTo>
                  <a:pt x="631" y="428"/>
                </a:lnTo>
                <a:lnTo>
                  <a:pt x="617" y="424"/>
                </a:lnTo>
                <a:lnTo>
                  <a:pt x="602" y="404"/>
                </a:lnTo>
                <a:lnTo>
                  <a:pt x="545" y="385"/>
                </a:lnTo>
                <a:lnTo>
                  <a:pt x="490" y="388"/>
                </a:lnTo>
                <a:lnTo>
                  <a:pt x="459" y="364"/>
                </a:lnTo>
                <a:lnTo>
                  <a:pt x="0" y="336"/>
                </a:lnTo>
                <a:lnTo>
                  <a:pt x="31" y="0"/>
                </a:lnTo>
                <a:lnTo>
                  <a:pt x="31" y="0"/>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82550" h="1905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17">
            <a:extLst>
              <a:ext uri="{FF2B5EF4-FFF2-40B4-BE49-F238E27FC236}">
                <a16:creationId xmlns:a16="http://schemas.microsoft.com/office/drawing/2014/main" id="{649F8207-E07D-DF4E-B972-5DA479AAE07F}"/>
              </a:ext>
            </a:extLst>
          </p:cNvPr>
          <p:cNvSpPr>
            <a:spLocks/>
          </p:cNvSpPr>
          <p:nvPr/>
        </p:nvSpPr>
        <p:spPr bwMode="auto">
          <a:xfrm>
            <a:off x="5210509" y="2841143"/>
            <a:ext cx="1182689" cy="595314"/>
          </a:xfrm>
          <a:custGeom>
            <a:avLst/>
            <a:gdLst/>
            <a:ahLst/>
            <a:cxnLst>
              <a:cxn ang="0">
                <a:pos x="21" y="0"/>
              </a:cxn>
              <a:cxn ang="0">
                <a:pos x="480" y="28"/>
              </a:cxn>
              <a:cxn ang="0">
                <a:pos x="511" y="52"/>
              </a:cxn>
              <a:cxn ang="0">
                <a:pos x="566" y="49"/>
              </a:cxn>
              <a:cxn ang="0">
                <a:pos x="623" y="68"/>
              </a:cxn>
              <a:cxn ang="0">
                <a:pos x="638" y="88"/>
              </a:cxn>
              <a:cxn ang="0">
                <a:pos x="652" y="92"/>
              </a:cxn>
              <a:cxn ang="0">
                <a:pos x="678" y="164"/>
              </a:cxn>
              <a:cxn ang="0">
                <a:pos x="678" y="185"/>
              </a:cxn>
              <a:cxn ang="0">
                <a:pos x="695" y="219"/>
              </a:cxn>
              <a:cxn ang="0">
                <a:pos x="703" y="273"/>
              </a:cxn>
              <a:cxn ang="0">
                <a:pos x="698" y="289"/>
              </a:cxn>
              <a:cxn ang="0">
                <a:pos x="709" y="307"/>
              </a:cxn>
              <a:cxn ang="0">
                <a:pos x="745" y="375"/>
              </a:cxn>
              <a:cxn ang="0">
                <a:pos x="414" y="372"/>
              </a:cxn>
              <a:cxn ang="0">
                <a:pos x="164" y="357"/>
              </a:cxn>
              <a:cxn ang="0">
                <a:pos x="170" y="243"/>
              </a:cxn>
              <a:cxn ang="0">
                <a:pos x="0" y="229"/>
              </a:cxn>
              <a:cxn ang="0">
                <a:pos x="21" y="0"/>
              </a:cxn>
              <a:cxn ang="0">
                <a:pos x="21" y="0"/>
              </a:cxn>
            </a:cxnLst>
            <a:rect l="0" t="0" r="r" b="b"/>
            <a:pathLst>
              <a:path w="745" h="375">
                <a:moveTo>
                  <a:pt x="21" y="0"/>
                </a:moveTo>
                <a:lnTo>
                  <a:pt x="480" y="28"/>
                </a:lnTo>
                <a:lnTo>
                  <a:pt x="511" y="52"/>
                </a:lnTo>
                <a:lnTo>
                  <a:pt x="566" y="49"/>
                </a:lnTo>
                <a:lnTo>
                  <a:pt x="623" y="68"/>
                </a:lnTo>
                <a:lnTo>
                  <a:pt x="638" y="88"/>
                </a:lnTo>
                <a:lnTo>
                  <a:pt x="652" y="92"/>
                </a:lnTo>
                <a:lnTo>
                  <a:pt x="678" y="164"/>
                </a:lnTo>
                <a:lnTo>
                  <a:pt x="678" y="185"/>
                </a:lnTo>
                <a:lnTo>
                  <a:pt x="695" y="219"/>
                </a:lnTo>
                <a:lnTo>
                  <a:pt x="703" y="273"/>
                </a:lnTo>
                <a:lnTo>
                  <a:pt x="698" y="289"/>
                </a:lnTo>
                <a:lnTo>
                  <a:pt x="709" y="307"/>
                </a:lnTo>
                <a:lnTo>
                  <a:pt x="745" y="375"/>
                </a:lnTo>
                <a:lnTo>
                  <a:pt x="414" y="372"/>
                </a:lnTo>
                <a:lnTo>
                  <a:pt x="164" y="357"/>
                </a:lnTo>
                <a:lnTo>
                  <a:pt x="170" y="243"/>
                </a:lnTo>
                <a:lnTo>
                  <a:pt x="0" y="229"/>
                </a:lnTo>
                <a:lnTo>
                  <a:pt x="21" y="0"/>
                </a:lnTo>
                <a:lnTo>
                  <a:pt x="21" y="0"/>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44450" h="6350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18">
            <a:extLst>
              <a:ext uri="{FF2B5EF4-FFF2-40B4-BE49-F238E27FC236}">
                <a16:creationId xmlns:a16="http://schemas.microsoft.com/office/drawing/2014/main" id="{C0990B74-63EF-3644-BF36-E6142297AD49}"/>
              </a:ext>
            </a:extLst>
          </p:cNvPr>
          <p:cNvSpPr>
            <a:spLocks/>
          </p:cNvSpPr>
          <p:nvPr/>
        </p:nvSpPr>
        <p:spPr bwMode="auto">
          <a:xfrm>
            <a:off x="5432759" y="3407882"/>
            <a:ext cx="1065213" cy="576264"/>
          </a:xfrm>
          <a:custGeom>
            <a:avLst/>
            <a:gdLst/>
            <a:ahLst/>
            <a:cxnLst>
              <a:cxn ang="0">
                <a:pos x="24" y="0"/>
              </a:cxn>
              <a:cxn ang="0">
                <a:pos x="274" y="15"/>
              </a:cxn>
              <a:cxn ang="0">
                <a:pos x="605" y="18"/>
              </a:cxn>
              <a:cxn ang="0">
                <a:pos x="624" y="34"/>
              </a:cxn>
              <a:cxn ang="0">
                <a:pos x="634" y="31"/>
              </a:cxn>
              <a:cxn ang="0">
                <a:pos x="646" y="49"/>
              </a:cxn>
              <a:cxn ang="0">
                <a:pos x="635" y="49"/>
              </a:cxn>
              <a:cxn ang="0">
                <a:pos x="624" y="73"/>
              </a:cxn>
              <a:cxn ang="0">
                <a:pos x="651" y="112"/>
              </a:cxn>
              <a:cxn ang="0">
                <a:pos x="671" y="117"/>
              </a:cxn>
              <a:cxn ang="0">
                <a:pos x="668" y="362"/>
              </a:cxn>
              <a:cxn ang="0">
                <a:pos x="384" y="363"/>
              </a:cxn>
              <a:cxn ang="0">
                <a:pos x="0" y="346"/>
              </a:cxn>
              <a:cxn ang="0">
                <a:pos x="24" y="0"/>
              </a:cxn>
              <a:cxn ang="0">
                <a:pos x="24" y="0"/>
              </a:cxn>
            </a:cxnLst>
            <a:rect l="0" t="0" r="r" b="b"/>
            <a:pathLst>
              <a:path w="671" h="363">
                <a:moveTo>
                  <a:pt x="24" y="0"/>
                </a:moveTo>
                <a:lnTo>
                  <a:pt x="274" y="15"/>
                </a:lnTo>
                <a:lnTo>
                  <a:pt x="605" y="18"/>
                </a:lnTo>
                <a:lnTo>
                  <a:pt x="624" y="34"/>
                </a:lnTo>
                <a:lnTo>
                  <a:pt x="634" y="31"/>
                </a:lnTo>
                <a:lnTo>
                  <a:pt x="646" y="49"/>
                </a:lnTo>
                <a:lnTo>
                  <a:pt x="635" y="49"/>
                </a:lnTo>
                <a:lnTo>
                  <a:pt x="624" y="73"/>
                </a:lnTo>
                <a:lnTo>
                  <a:pt x="651" y="112"/>
                </a:lnTo>
                <a:lnTo>
                  <a:pt x="671" y="117"/>
                </a:lnTo>
                <a:lnTo>
                  <a:pt x="668" y="362"/>
                </a:lnTo>
                <a:lnTo>
                  <a:pt x="384" y="363"/>
                </a:lnTo>
                <a:lnTo>
                  <a:pt x="0" y="346"/>
                </a:lnTo>
                <a:lnTo>
                  <a:pt x="24" y="0"/>
                </a:lnTo>
                <a:lnTo>
                  <a:pt x="24" y="0"/>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44450" h="6350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19">
            <a:extLst>
              <a:ext uri="{FF2B5EF4-FFF2-40B4-BE49-F238E27FC236}">
                <a16:creationId xmlns:a16="http://schemas.microsoft.com/office/drawing/2014/main" id="{AB39258C-7335-C342-9642-0942A6918A9B}"/>
              </a:ext>
            </a:extLst>
          </p:cNvPr>
          <p:cNvSpPr>
            <a:spLocks/>
          </p:cNvSpPr>
          <p:nvPr/>
        </p:nvSpPr>
        <p:spPr bwMode="auto">
          <a:xfrm>
            <a:off x="5288296" y="3946046"/>
            <a:ext cx="1238251" cy="649289"/>
          </a:xfrm>
          <a:custGeom>
            <a:avLst/>
            <a:gdLst/>
            <a:ahLst/>
            <a:cxnLst>
              <a:cxn ang="0">
                <a:pos x="5" y="0"/>
              </a:cxn>
              <a:cxn ang="0">
                <a:pos x="91" y="7"/>
              </a:cxn>
              <a:cxn ang="0">
                <a:pos x="475" y="24"/>
              </a:cxn>
              <a:cxn ang="0">
                <a:pos x="759" y="23"/>
              </a:cxn>
              <a:cxn ang="0">
                <a:pos x="762" y="83"/>
              </a:cxn>
              <a:cxn ang="0">
                <a:pos x="780" y="211"/>
              </a:cxn>
              <a:cxn ang="0">
                <a:pos x="776" y="409"/>
              </a:cxn>
              <a:cxn ang="0">
                <a:pos x="715" y="375"/>
              </a:cxn>
              <a:cxn ang="0">
                <a:pos x="648" y="388"/>
              </a:cxn>
              <a:cxn ang="0">
                <a:pos x="599" y="403"/>
              </a:cxn>
              <a:cxn ang="0">
                <a:pos x="528" y="404"/>
              </a:cxn>
              <a:cxn ang="0">
                <a:pos x="475" y="372"/>
              </a:cxn>
              <a:cxn ang="0">
                <a:pos x="460" y="388"/>
              </a:cxn>
              <a:cxn ang="0">
                <a:pos x="377" y="351"/>
              </a:cxn>
              <a:cxn ang="0">
                <a:pos x="336" y="341"/>
              </a:cxn>
              <a:cxn ang="0">
                <a:pos x="316" y="321"/>
              </a:cxn>
              <a:cxn ang="0">
                <a:pos x="291" y="320"/>
              </a:cxn>
              <a:cxn ang="0">
                <a:pos x="264" y="297"/>
              </a:cxn>
              <a:cxn ang="0">
                <a:pos x="273" y="76"/>
              </a:cxn>
              <a:cxn ang="0">
                <a:pos x="0" y="60"/>
              </a:cxn>
              <a:cxn ang="0">
                <a:pos x="5" y="0"/>
              </a:cxn>
              <a:cxn ang="0">
                <a:pos x="5" y="0"/>
              </a:cxn>
            </a:cxnLst>
            <a:rect l="0" t="0" r="r" b="b"/>
            <a:pathLst>
              <a:path w="780" h="409">
                <a:moveTo>
                  <a:pt x="5" y="0"/>
                </a:moveTo>
                <a:lnTo>
                  <a:pt x="91" y="7"/>
                </a:lnTo>
                <a:lnTo>
                  <a:pt x="475" y="24"/>
                </a:lnTo>
                <a:lnTo>
                  <a:pt x="759" y="23"/>
                </a:lnTo>
                <a:lnTo>
                  <a:pt x="762" y="83"/>
                </a:lnTo>
                <a:lnTo>
                  <a:pt x="780" y="211"/>
                </a:lnTo>
                <a:lnTo>
                  <a:pt x="776" y="409"/>
                </a:lnTo>
                <a:lnTo>
                  <a:pt x="715" y="375"/>
                </a:lnTo>
                <a:lnTo>
                  <a:pt x="648" y="388"/>
                </a:lnTo>
                <a:lnTo>
                  <a:pt x="599" y="403"/>
                </a:lnTo>
                <a:lnTo>
                  <a:pt x="528" y="404"/>
                </a:lnTo>
                <a:lnTo>
                  <a:pt x="475" y="372"/>
                </a:lnTo>
                <a:lnTo>
                  <a:pt x="460" y="388"/>
                </a:lnTo>
                <a:lnTo>
                  <a:pt x="377" y="351"/>
                </a:lnTo>
                <a:lnTo>
                  <a:pt x="336" y="341"/>
                </a:lnTo>
                <a:lnTo>
                  <a:pt x="316" y="321"/>
                </a:lnTo>
                <a:lnTo>
                  <a:pt x="291" y="320"/>
                </a:lnTo>
                <a:lnTo>
                  <a:pt x="264" y="297"/>
                </a:lnTo>
                <a:lnTo>
                  <a:pt x="273" y="76"/>
                </a:lnTo>
                <a:lnTo>
                  <a:pt x="0" y="60"/>
                </a:lnTo>
                <a:lnTo>
                  <a:pt x="5" y="0"/>
                </a:lnTo>
                <a:lnTo>
                  <a:pt x="5" y="0"/>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82550" h="1905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20">
            <a:extLst>
              <a:ext uri="{FF2B5EF4-FFF2-40B4-BE49-F238E27FC236}">
                <a16:creationId xmlns:a16="http://schemas.microsoft.com/office/drawing/2014/main" id="{394573A5-FCB6-794E-80B5-A7AD6093E16F}"/>
              </a:ext>
            </a:extLst>
          </p:cNvPr>
          <p:cNvSpPr>
            <a:spLocks/>
          </p:cNvSpPr>
          <p:nvPr/>
        </p:nvSpPr>
        <p:spPr bwMode="auto">
          <a:xfrm>
            <a:off x="6164597" y="1753703"/>
            <a:ext cx="933451" cy="1049340"/>
          </a:xfrm>
          <a:custGeom>
            <a:avLst/>
            <a:gdLst/>
            <a:ahLst/>
            <a:cxnLst>
              <a:cxn ang="0">
                <a:pos x="3" y="125"/>
              </a:cxn>
              <a:cxn ang="0">
                <a:pos x="26" y="203"/>
              </a:cxn>
              <a:cxn ang="0">
                <a:pos x="29" y="300"/>
              </a:cxn>
              <a:cxn ang="0">
                <a:pos x="45" y="380"/>
              </a:cxn>
              <a:cxn ang="0">
                <a:pos x="25" y="420"/>
              </a:cxn>
              <a:cxn ang="0">
                <a:pos x="55" y="450"/>
              </a:cxn>
              <a:cxn ang="0">
                <a:pos x="53" y="661"/>
              </a:cxn>
              <a:cxn ang="0">
                <a:pos x="482" y="652"/>
              </a:cxn>
              <a:cxn ang="0">
                <a:pos x="476" y="610"/>
              </a:cxn>
              <a:cxn ang="0">
                <a:pos x="429" y="575"/>
              </a:cxn>
              <a:cxn ang="0">
                <a:pos x="407" y="549"/>
              </a:cxn>
              <a:cxn ang="0">
                <a:pos x="349" y="511"/>
              </a:cxn>
              <a:cxn ang="0">
                <a:pos x="350" y="451"/>
              </a:cxn>
              <a:cxn ang="0">
                <a:pos x="338" y="411"/>
              </a:cxn>
              <a:cxn ang="0">
                <a:pos x="385" y="352"/>
              </a:cxn>
              <a:cxn ang="0">
                <a:pos x="382" y="294"/>
              </a:cxn>
              <a:cxn ang="0">
                <a:pos x="460" y="234"/>
              </a:cxn>
              <a:cxn ang="0">
                <a:pos x="479" y="200"/>
              </a:cxn>
              <a:cxn ang="0">
                <a:pos x="588" y="141"/>
              </a:cxn>
              <a:cxn ang="0">
                <a:pos x="539" y="120"/>
              </a:cxn>
              <a:cxn ang="0">
                <a:pos x="496" y="125"/>
              </a:cxn>
              <a:cxn ang="0">
                <a:pos x="487" y="109"/>
              </a:cxn>
              <a:cxn ang="0">
                <a:pos x="408" y="107"/>
              </a:cxn>
              <a:cxn ang="0">
                <a:pos x="356" y="91"/>
              </a:cxn>
              <a:cxn ang="0">
                <a:pos x="248" y="80"/>
              </a:cxn>
              <a:cxn ang="0">
                <a:pos x="232" y="60"/>
              </a:cxn>
              <a:cxn ang="0">
                <a:pos x="188" y="42"/>
              </a:cxn>
              <a:cxn ang="0">
                <a:pos x="180" y="0"/>
              </a:cxn>
              <a:cxn ang="0">
                <a:pos x="154" y="0"/>
              </a:cxn>
              <a:cxn ang="0">
                <a:pos x="154" y="31"/>
              </a:cxn>
              <a:cxn ang="0">
                <a:pos x="0" y="31"/>
              </a:cxn>
              <a:cxn ang="0">
                <a:pos x="3" y="125"/>
              </a:cxn>
              <a:cxn ang="0">
                <a:pos x="3" y="125"/>
              </a:cxn>
            </a:cxnLst>
            <a:rect l="0" t="0" r="r" b="b"/>
            <a:pathLst>
              <a:path w="588" h="661">
                <a:moveTo>
                  <a:pt x="3" y="125"/>
                </a:moveTo>
                <a:lnTo>
                  <a:pt x="26" y="203"/>
                </a:lnTo>
                <a:lnTo>
                  <a:pt x="29" y="300"/>
                </a:lnTo>
                <a:lnTo>
                  <a:pt x="45" y="380"/>
                </a:lnTo>
                <a:lnTo>
                  <a:pt x="25" y="420"/>
                </a:lnTo>
                <a:lnTo>
                  <a:pt x="55" y="450"/>
                </a:lnTo>
                <a:lnTo>
                  <a:pt x="53" y="661"/>
                </a:lnTo>
                <a:lnTo>
                  <a:pt x="482" y="652"/>
                </a:lnTo>
                <a:lnTo>
                  <a:pt x="476" y="610"/>
                </a:lnTo>
                <a:lnTo>
                  <a:pt x="429" y="575"/>
                </a:lnTo>
                <a:lnTo>
                  <a:pt x="407" y="549"/>
                </a:lnTo>
                <a:lnTo>
                  <a:pt x="349" y="511"/>
                </a:lnTo>
                <a:lnTo>
                  <a:pt x="350" y="451"/>
                </a:lnTo>
                <a:lnTo>
                  <a:pt x="338" y="411"/>
                </a:lnTo>
                <a:lnTo>
                  <a:pt x="385" y="352"/>
                </a:lnTo>
                <a:lnTo>
                  <a:pt x="382" y="294"/>
                </a:lnTo>
                <a:lnTo>
                  <a:pt x="460" y="234"/>
                </a:lnTo>
                <a:lnTo>
                  <a:pt x="479" y="200"/>
                </a:lnTo>
                <a:lnTo>
                  <a:pt x="588" y="141"/>
                </a:lnTo>
                <a:lnTo>
                  <a:pt x="539" y="120"/>
                </a:lnTo>
                <a:lnTo>
                  <a:pt x="496" y="125"/>
                </a:lnTo>
                <a:lnTo>
                  <a:pt x="487" y="109"/>
                </a:lnTo>
                <a:lnTo>
                  <a:pt x="408" y="107"/>
                </a:lnTo>
                <a:lnTo>
                  <a:pt x="356" y="91"/>
                </a:lnTo>
                <a:lnTo>
                  <a:pt x="248" y="80"/>
                </a:lnTo>
                <a:lnTo>
                  <a:pt x="232" y="60"/>
                </a:lnTo>
                <a:lnTo>
                  <a:pt x="188" y="42"/>
                </a:lnTo>
                <a:lnTo>
                  <a:pt x="180" y="0"/>
                </a:lnTo>
                <a:lnTo>
                  <a:pt x="154" y="0"/>
                </a:lnTo>
                <a:lnTo>
                  <a:pt x="154" y="31"/>
                </a:lnTo>
                <a:lnTo>
                  <a:pt x="0" y="31"/>
                </a:lnTo>
                <a:lnTo>
                  <a:pt x="3" y="125"/>
                </a:lnTo>
                <a:lnTo>
                  <a:pt x="3" y="125"/>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44450" h="6350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21">
            <a:extLst>
              <a:ext uri="{FF2B5EF4-FFF2-40B4-BE49-F238E27FC236}">
                <a16:creationId xmlns:a16="http://schemas.microsoft.com/office/drawing/2014/main" id="{471D06AD-92FF-9049-923F-9C194A1BFC8F}"/>
              </a:ext>
            </a:extLst>
          </p:cNvPr>
          <p:cNvSpPr>
            <a:spLocks/>
          </p:cNvSpPr>
          <p:nvPr/>
        </p:nvSpPr>
        <p:spPr bwMode="auto">
          <a:xfrm>
            <a:off x="6228097" y="2788756"/>
            <a:ext cx="857251" cy="569914"/>
          </a:xfrm>
          <a:custGeom>
            <a:avLst/>
            <a:gdLst/>
            <a:ahLst/>
            <a:cxnLst>
              <a:cxn ang="0">
                <a:pos x="2" y="35"/>
              </a:cxn>
              <a:cxn ang="0">
                <a:pos x="11" y="56"/>
              </a:cxn>
              <a:cxn ang="0">
                <a:pos x="5" y="75"/>
              </a:cxn>
              <a:cxn ang="0">
                <a:pos x="11" y="125"/>
              </a:cxn>
              <a:cxn ang="0">
                <a:pos x="37" y="197"/>
              </a:cxn>
              <a:cxn ang="0">
                <a:pos x="37" y="218"/>
              </a:cxn>
              <a:cxn ang="0">
                <a:pos x="54" y="252"/>
              </a:cxn>
              <a:cxn ang="0">
                <a:pos x="62" y="306"/>
              </a:cxn>
              <a:cxn ang="0">
                <a:pos x="57" y="322"/>
              </a:cxn>
              <a:cxn ang="0">
                <a:pos x="68" y="340"/>
              </a:cxn>
              <a:cxn ang="0">
                <a:pos x="417" y="332"/>
              </a:cxn>
              <a:cxn ang="0">
                <a:pos x="442" y="359"/>
              </a:cxn>
              <a:cxn ang="0">
                <a:pos x="478" y="278"/>
              </a:cxn>
              <a:cxn ang="0">
                <a:pos x="467" y="247"/>
              </a:cxn>
              <a:cxn ang="0">
                <a:pos x="529" y="198"/>
              </a:cxn>
              <a:cxn ang="0">
                <a:pos x="540" y="163"/>
              </a:cxn>
              <a:cxn ang="0">
                <a:pos x="496" y="111"/>
              </a:cxn>
              <a:cxn ang="0">
                <a:pos x="452" y="57"/>
              </a:cxn>
              <a:cxn ang="0">
                <a:pos x="442" y="0"/>
              </a:cxn>
              <a:cxn ang="0">
                <a:pos x="13" y="9"/>
              </a:cxn>
              <a:cxn ang="0">
                <a:pos x="0" y="7"/>
              </a:cxn>
              <a:cxn ang="0">
                <a:pos x="2" y="35"/>
              </a:cxn>
              <a:cxn ang="0">
                <a:pos x="2" y="35"/>
              </a:cxn>
            </a:cxnLst>
            <a:rect l="0" t="0" r="r" b="b"/>
            <a:pathLst>
              <a:path w="540" h="359">
                <a:moveTo>
                  <a:pt x="2" y="35"/>
                </a:moveTo>
                <a:lnTo>
                  <a:pt x="11" y="56"/>
                </a:lnTo>
                <a:lnTo>
                  <a:pt x="5" y="75"/>
                </a:lnTo>
                <a:lnTo>
                  <a:pt x="11" y="125"/>
                </a:lnTo>
                <a:lnTo>
                  <a:pt x="37" y="197"/>
                </a:lnTo>
                <a:lnTo>
                  <a:pt x="37" y="218"/>
                </a:lnTo>
                <a:lnTo>
                  <a:pt x="54" y="252"/>
                </a:lnTo>
                <a:lnTo>
                  <a:pt x="62" y="306"/>
                </a:lnTo>
                <a:lnTo>
                  <a:pt x="57" y="322"/>
                </a:lnTo>
                <a:lnTo>
                  <a:pt x="68" y="340"/>
                </a:lnTo>
                <a:lnTo>
                  <a:pt x="417" y="332"/>
                </a:lnTo>
                <a:lnTo>
                  <a:pt x="442" y="359"/>
                </a:lnTo>
                <a:lnTo>
                  <a:pt x="478" y="278"/>
                </a:lnTo>
                <a:lnTo>
                  <a:pt x="467" y="247"/>
                </a:lnTo>
                <a:lnTo>
                  <a:pt x="529" y="198"/>
                </a:lnTo>
                <a:lnTo>
                  <a:pt x="540" y="163"/>
                </a:lnTo>
                <a:lnTo>
                  <a:pt x="496" y="111"/>
                </a:lnTo>
                <a:lnTo>
                  <a:pt x="452" y="57"/>
                </a:lnTo>
                <a:lnTo>
                  <a:pt x="442" y="0"/>
                </a:lnTo>
                <a:lnTo>
                  <a:pt x="13" y="9"/>
                </a:lnTo>
                <a:lnTo>
                  <a:pt x="0" y="7"/>
                </a:lnTo>
                <a:lnTo>
                  <a:pt x="2" y="35"/>
                </a:lnTo>
                <a:lnTo>
                  <a:pt x="2" y="35"/>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44450" h="6350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9" name="Freeform 322">
            <a:extLst>
              <a:ext uri="{FF2B5EF4-FFF2-40B4-BE49-F238E27FC236}">
                <a16:creationId xmlns:a16="http://schemas.microsoft.com/office/drawing/2014/main" id="{5AFBA07C-89BE-B344-ABB5-6E380DA0481E}"/>
              </a:ext>
            </a:extLst>
          </p:cNvPr>
          <p:cNvSpPr>
            <a:spLocks/>
          </p:cNvSpPr>
          <p:nvPr/>
        </p:nvSpPr>
        <p:spPr bwMode="auto">
          <a:xfrm>
            <a:off x="6336047" y="3315807"/>
            <a:ext cx="954088" cy="833440"/>
          </a:xfrm>
          <a:custGeom>
            <a:avLst/>
            <a:gdLst/>
            <a:ahLst/>
            <a:cxnLst>
              <a:cxn ang="0">
                <a:pos x="36" y="76"/>
              </a:cxn>
              <a:cxn ang="0">
                <a:pos x="55" y="92"/>
              </a:cxn>
              <a:cxn ang="0">
                <a:pos x="65" y="89"/>
              </a:cxn>
              <a:cxn ang="0">
                <a:pos x="77" y="107"/>
              </a:cxn>
              <a:cxn ang="0">
                <a:pos x="66" y="107"/>
              </a:cxn>
              <a:cxn ang="0">
                <a:pos x="55" y="131"/>
              </a:cxn>
              <a:cxn ang="0">
                <a:pos x="82" y="170"/>
              </a:cxn>
              <a:cxn ang="0">
                <a:pos x="102" y="175"/>
              </a:cxn>
              <a:cxn ang="0">
                <a:pos x="99" y="420"/>
              </a:cxn>
              <a:cxn ang="0">
                <a:pos x="102" y="480"/>
              </a:cxn>
              <a:cxn ang="0">
                <a:pos x="502" y="467"/>
              </a:cxn>
              <a:cxn ang="0">
                <a:pos x="506" y="503"/>
              </a:cxn>
              <a:cxn ang="0">
                <a:pos x="489" y="525"/>
              </a:cxn>
              <a:cxn ang="0">
                <a:pos x="550" y="522"/>
              </a:cxn>
              <a:cxn ang="0">
                <a:pos x="561" y="503"/>
              </a:cxn>
              <a:cxn ang="0">
                <a:pos x="561" y="480"/>
              </a:cxn>
              <a:cxn ang="0">
                <a:pos x="577" y="464"/>
              </a:cxn>
              <a:cxn ang="0">
                <a:pos x="580" y="446"/>
              </a:cxn>
              <a:cxn ang="0">
                <a:pos x="596" y="444"/>
              </a:cxn>
              <a:cxn ang="0">
                <a:pos x="601" y="408"/>
              </a:cxn>
              <a:cxn ang="0">
                <a:pos x="579" y="404"/>
              </a:cxn>
              <a:cxn ang="0">
                <a:pos x="564" y="378"/>
              </a:cxn>
              <a:cxn ang="0">
                <a:pos x="542" y="314"/>
              </a:cxn>
              <a:cxn ang="0">
                <a:pos x="517" y="306"/>
              </a:cxn>
              <a:cxn ang="0">
                <a:pos x="489" y="282"/>
              </a:cxn>
              <a:cxn ang="0">
                <a:pos x="478" y="249"/>
              </a:cxn>
              <a:cxn ang="0">
                <a:pos x="495" y="199"/>
              </a:cxn>
              <a:cxn ang="0">
                <a:pos x="481" y="189"/>
              </a:cxn>
              <a:cxn ang="0">
                <a:pos x="447" y="189"/>
              </a:cxn>
              <a:cxn ang="0">
                <a:pos x="439" y="159"/>
              </a:cxn>
              <a:cxn ang="0">
                <a:pos x="382" y="97"/>
              </a:cxn>
              <a:cxn ang="0">
                <a:pos x="368" y="47"/>
              </a:cxn>
              <a:cxn ang="0">
                <a:pos x="374" y="27"/>
              </a:cxn>
              <a:cxn ang="0">
                <a:pos x="349" y="0"/>
              </a:cxn>
              <a:cxn ang="0">
                <a:pos x="0" y="8"/>
              </a:cxn>
              <a:cxn ang="0">
                <a:pos x="36" y="76"/>
              </a:cxn>
              <a:cxn ang="0">
                <a:pos x="36" y="76"/>
              </a:cxn>
            </a:cxnLst>
            <a:rect l="0" t="0" r="r" b="b"/>
            <a:pathLst>
              <a:path w="601" h="525">
                <a:moveTo>
                  <a:pt x="36" y="76"/>
                </a:moveTo>
                <a:lnTo>
                  <a:pt x="55" y="92"/>
                </a:lnTo>
                <a:lnTo>
                  <a:pt x="65" y="89"/>
                </a:lnTo>
                <a:lnTo>
                  <a:pt x="77" y="107"/>
                </a:lnTo>
                <a:lnTo>
                  <a:pt x="66" y="107"/>
                </a:lnTo>
                <a:lnTo>
                  <a:pt x="55" y="131"/>
                </a:lnTo>
                <a:lnTo>
                  <a:pt x="82" y="170"/>
                </a:lnTo>
                <a:lnTo>
                  <a:pt x="102" y="175"/>
                </a:lnTo>
                <a:lnTo>
                  <a:pt x="99" y="420"/>
                </a:lnTo>
                <a:lnTo>
                  <a:pt x="102" y="480"/>
                </a:lnTo>
                <a:lnTo>
                  <a:pt x="502" y="467"/>
                </a:lnTo>
                <a:lnTo>
                  <a:pt x="506" y="503"/>
                </a:lnTo>
                <a:lnTo>
                  <a:pt x="489" y="525"/>
                </a:lnTo>
                <a:lnTo>
                  <a:pt x="550" y="522"/>
                </a:lnTo>
                <a:lnTo>
                  <a:pt x="561" y="503"/>
                </a:lnTo>
                <a:lnTo>
                  <a:pt x="561" y="480"/>
                </a:lnTo>
                <a:lnTo>
                  <a:pt x="577" y="464"/>
                </a:lnTo>
                <a:lnTo>
                  <a:pt x="580" y="446"/>
                </a:lnTo>
                <a:lnTo>
                  <a:pt x="596" y="444"/>
                </a:lnTo>
                <a:lnTo>
                  <a:pt x="601" y="408"/>
                </a:lnTo>
                <a:lnTo>
                  <a:pt x="579" y="404"/>
                </a:lnTo>
                <a:lnTo>
                  <a:pt x="564" y="378"/>
                </a:lnTo>
                <a:lnTo>
                  <a:pt x="542" y="314"/>
                </a:lnTo>
                <a:lnTo>
                  <a:pt x="517" y="306"/>
                </a:lnTo>
                <a:lnTo>
                  <a:pt x="489" y="282"/>
                </a:lnTo>
                <a:lnTo>
                  <a:pt x="478" y="249"/>
                </a:lnTo>
                <a:lnTo>
                  <a:pt x="495" y="199"/>
                </a:lnTo>
                <a:lnTo>
                  <a:pt x="481" y="189"/>
                </a:lnTo>
                <a:lnTo>
                  <a:pt x="447" y="189"/>
                </a:lnTo>
                <a:lnTo>
                  <a:pt x="439" y="159"/>
                </a:lnTo>
                <a:lnTo>
                  <a:pt x="382" y="97"/>
                </a:lnTo>
                <a:lnTo>
                  <a:pt x="368" y="47"/>
                </a:lnTo>
                <a:lnTo>
                  <a:pt x="374" y="27"/>
                </a:lnTo>
                <a:lnTo>
                  <a:pt x="349" y="0"/>
                </a:lnTo>
                <a:lnTo>
                  <a:pt x="0" y="8"/>
                </a:lnTo>
                <a:lnTo>
                  <a:pt x="36" y="76"/>
                </a:lnTo>
                <a:lnTo>
                  <a:pt x="36" y="76"/>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44450" h="6350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0" name="Freeform 323">
            <a:extLst>
              <a:ext uri="{FF2B5EF4-FFF2-40B4-BE49-F238E27FC236}">
                <a16:creationId xmlns:a16="http://schemas.microsoft.com/office/drawing/2014/main" id="{D407E9A8-E7B6-EC41-A08B-A33ADC776E59}"/>
              </a:ext>
            </a:extLst>
          </p:cNvPr>
          <p:cNvSpPr>
            <a:spLocks/>
          </p:cNvSpPr>
          <p:nvPr/>
        </p:nvSpPr>
        <p:spPr bwMode="auto">
          <a:xfrm>
            <a:off x="6497972" y="4057171"/>
            <a:ext cx="723901" cy="650877"/>
          </a:xfrm>
          <a:custGeom>
            <a:avLst/>
            <a:gdLst/>
            <a:ahLst/>
            <a:cxnLst>
              <a:cxn ang="0">
                <a:pos x="18" y="141"/>
              </a:cxn>
              <a:cxn ang="0">
                <a:pos x="14" y="339"/>
              </a:cxn>
              <a:cxn ang="0">
                <a:pos x="24" y="350"/>
              </a:cxn>
              <a:cxn ang="0">
                <a:pos x="57" y="350"/>
              </a:cxn>
              <a:cxn ang="0">
                <a:pos x="58" y="410"/>
              </a:cxn>
              <a:cxn ang="0">
                <a:pos x="329" y="407"/>
              </a:cxn>
              <a:cxn ang="0">
                <a:pos x="324" y="346"/>
              </a:cxn>
              <a:cxn ang="0">
                <a:pos x="346" y="277"/>
              </a:cxn>
              <a:cxn ang="0">
                <a:pos x="381" y="230"/>
              </a:cxn>
              <a:cxn ang="0">
                <a:pos x="378" y="217"/>
              </a:cxn>
              <a:cxn ang="0">
                <a:pos x="403" y="174"/>
              </a:cxn>
              <a:cxn ang="0">
                <a:pos x="417" y="126"/>
              </a:cxn>
              <a:cxn ang="0">
                <a:pos x="412" y="123"/>
              </a:cxn>
              <a:cxn ang="0">
                <a:pos x="434" y="105"/>
              </a:cxn>
              <a:cxn ang="0">
                <a:pos x="456" y="65"/>
              </a:cxn>
              <a:cxn ang="0">
                <a:pos x="448" y="55"/>
              </a:cxn>
              <a:cxn ang="0">
                <a:pos x="387" y="58"/>
              </a:cxn>
              <a:cxn ang="0">
                <a:pos x="404" y="36"/>
              </a:cxn>
              <a:cxn ang="0">
                <a:pos x="400" y="0"/>
              </a:cxn>
              <a:cxn ang="0">
                <a:pos x="0" y="13"/>
              </a:cxn>
              <a:cxn ang="0">
                <a:pos x="18" y="141"/>
              </a:cxn>
              <a:cxn ang="0">
                <a:pos x="18" y="141"/>
              </a:cxn>
            </a:cxnLst>
            <a:rect l="0" t="0" r="r" b="b"/>
            <a:pathLst>
              <a:path w="456" h="410">
                <a:moveTo>
                  <a:pt x="18" y="141"/>
                </a:moveTo>
                <a:lnTo>
                  <a:pt x="14" y="339"/>
                </a:lnTo>
                <a:lnTo>
                  <a:pt x="24" y="350"/>
                </a:lnTo>
                <a:lnTo>
                  <a:pt x="57" y="350"/>
                </a:lnTo>
                <a:lnTo>
                  <a:pt x="58" y="410"/>
                </a:lnTo>
                <a:lnTo>
                  <a:pt x="329" y="407"/>
                </a:lnTo>
                <a:lnTo>
                  <a:pt x="324" y="346"/>
                </a:lnTo>
                <a:lnTo>
                  <a:pt x="346" y="277"/>
                </a:lnTo>
                <a:lnTo>
                  <a:pt x="381" y="230"/>
                </a:lnTo>
                <a:lnTo>
                  <a:pt x="378" y="217"/>
                </a:lnTo>
                <a:lnTo>
                  <a:pt x="403" y="174"/>
                </a:lnTo>
                <a:lnTo>
                  <a:pt x="417" y="126"/>
                </a:lnTo>
                <a:lnTo>
                  <a:pt x="412" y="123"/>
                </a:lnTo>
                <a:lnTo>
                  <a:pt x="434" y="105"/>
                </a:lnTo>
                <a:lnTo>
                  <a:pt x="456" y="65"/>
                </a:lnTo>
                <a:lnTo>
                  <a:pt x="448" y="55"/>
                </a:lnTo>
                <a:lnTo>
                  <a:pt x="387" y="58"/>
                </a:lnTo>
                <a:lnTo>
                  <a:pt x="404" y="36"/>
                </a:lnTo>
                <a:lnTo>
                  <a:pt x="400" y="0"/>
                </a:lnTo>
                <a:lnTo>
                  <a:pt x="0" y="13"/>
                </a:lnTo>
                <a:lnTo>
                  <a:pt x="18" y="141"/>
                </a:lnTo>
                <a:lnTo>
                  <a:pt x="18" y="141"/>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82550" h="1905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1" name="Freeform 324">
            <a:extLst>
              <a:ext uri="{FF2B5EF4-FFF2-40B4-BE49-F238E27FC236}">
                <a16:creationId xmlns:a16="http://schemas.microsoft.com/office/drawing/2014/main" id="{AAEA661E-C932-BD4C-A12C-02719859925A}"/>
              </a:ext>
            </a:extLst>
          </p:cNvPr>
          <p:cNvSpPr>
            <a:spLocks/>
          </p:cNvSpPr>
          <p:nvPr/>
        </p:nvSpPr>
        <p:spPr bwMode="auto">
          <a:xfrm>
            <a:off x="6590047" y="4703285"/>
            <a:ext cx="819151" cy="715964"/>
          </a:xfrm>
          <a:custGeom>
            <a:avLst/>
            <a:gdLst/>
            <a:ahLst/>
            <a:cxnLst>
              <a:cxn ang="0">
                <a:pos x="0" y="3"/>
              </a:cxn>
              <a:cxn ang="0">
                <a:pos x="5" y="125"/>
              </a:cxn>
              <a:cxn ang="0">
                <a:pos x="52" y="214"/>
              </a:cxn>
              <a:cxn ang="0">
                <a:pos x="35" y="284"/>
              </a:cxn>
              <a:cxn ang="0">
                <a:pos x="38" y="343"/>
              </a:cxn>
              <a:cxn ang="0">
                <a:pos x="18" y="372"/>
              </a:cxn>
              <a:cxn ang="0">
                <a:pos x="26" y="382"/>
              </a:cxn>
              <a:cxn ang="0">
                <a:pos x="95" y="373"/>
              </a:cxn>
              <a:cxn ang="0">
                <a:pos x="180" y="396"/>
              </a:cxn>
              <a:cxn ang="0">
                <a:pos x="208" y="373"/>
              </a:cxn>
              <a:cxn ang="0">
                <a:pos x="291" y="409"/>
              </a:cxn>
              <a:cxn ang="0">
                <a:pos x="298" y="429"/>
              </a:cxn>
              <a:cxn ang="0">
                <a:pos x="329" y="443"/>
              </a:cxn>
              <a:cxn ang="0">
                <a:pos x="346" y="425"/>
              </a:cxn>
              <a:cxn ang="0">
                <a:pos x="386" y="442"/>
              </a:cxn>
              <a:cxn ang="0">
                <a:pos x="411" y="429"/>
              </a:cxn>
              <a:cxn ang="0">
                <a:pos x="406" y="403"/>
              </a:cxn>
              <a:cxn ang="0">
                <a:pos x="474" y="425"/>
              </a:cxn>
              <a:cxn ang="0">
                <a:pos x="470" y="451"/>
              </a:cxn>
              <a:cxn ang="0">
                <a:pos x="516" y="419"/>
              </a:cxn>
              <a:cxn ang="0">
                <a:pos x="475" y="414"/>
              </a:cxn>
              <a:cxn ang="0">
                <a:pos x="445" y="380"/>
              </a:cxn>
              <a:cxn ang="0">
                <a:pos x="483" y="338"/>
              </a:cxn>
              <a:cxn ang="0">
                <a:pos x="483" y="313"/>
              </a:cxn>
              <a:cxn ang="0">
                <a:pos x="441" y="349"/>
              </a:cxn>
              <a:cxn ang="0">
                <a:pos x="420" y="338"/>
              </a:cxn>
              <a:cxn ang="0">
                <a:pos x="437" y="318"/>
              </a:cxn>
              <a:cxn ang="0">
                <a:pos x="390" y="333"/>
              </a:cxn>
              <a:cxn ang="0">
                <a:pos x="360" y="320"/>
              </a:cxn>
              <a:cxn ang="0">
                <a:pos x="368" y="299"/>
              </a:cxn>
              <a:cxn ang="0">
                <a:pos x="448" y="313"/>
              </a:cxn>
              <a:cxn ang="0">
                <a:pos x="417" y="260"/>
              </a:cxn>
              <a:cxn ang="0">
                <a:pos x="422" y="221"/>
              </a:cxn>
              <a:cxn ang="0">
                <a:pos x="239" y="229"/>
              </a:cxn>
              <a:cxn ang="0">
                <a:pos x="261" y="145"/>
              </a:cxn>
              <a:cxn ang="0">
                <a:pos x="293" y="102"/>
              </a:cxn>
              <a:cxn ang="0">
                <a:pos x="283" y="91"/>
              </a:cxn>
              <a:cxn ang="0">
                <a:pos x="271" y="0"/>
              </a:cxn>
              <a:cxn ang="0">
                <a:pos x="0" y="3"/>
              </a:cxn>
              <a:cxn ang="0">
                <a:pos x="0" y="3"/>
              </a:cxn>
              <a:cxn ang="0">
                <a:pos x="0" y="3"/>
              </a:cxn>
            </a:cxnLst>
            <a:rect l="0" t="0" r="r" b="b"/>
            <a:pathLst>
              <a:path w="516" h="451">
                <a:moveTo>
                  <a:pt x="0" y="3"/>
                </a:moveTo>
                <a:lnTo>
                  <a:pt x="5" y="125"/>
                </a:lnTo>
                <a:lnTo>
                  <a:pt x="52" y="214"/>
                </a:lnTo>
                <a:lnTo>
                  <a:pt x="35" y="284"/>
                </a:lnTo>
                <a:lnTo>
                  <a:pt x="38" y="343"/>
                </a:lnTo>
                <a:lnTo>
                  <a:pt x="18" y="372"/>
                </a:lnTo>
                <a:lnTo>
                  <a:pt x="26" y="382"/>
                </a:lnTo>
                <a:lnTo>
                  <a:pt x="95" y="373"/>
                </a:lnTo>
                <a:lnTo>
                  <a:pt x="180" y="396"/>
                </a:lnTo>
                <a:lnTo>
                  <a:pt x="208" y="373"/>
                </a:lnTo>
                <a:lnTo>
                  <a:pt x="291" y="409"/>
                </a:lnTo>
                <a:lnTo>
                  <a:pt x="298" y="429"/>
                </a:lnTo>
                <a:lnTo>
                  <a:pt x="329" y="443"/>
                </a:lnTo>
                <a:lnTo>
                  <a:pt x="346" y="425"/>
                </a:lnTo>
                <a:lnTo>
                  <a:pt x="386" y="442"/>
                </a:lnTo>
                <a:lnTo>
                  <a:pt x="411" y="429"/>
                </a:lnTo>
                <a:lnTo>
                  <a:pt x="406" y="403"/>
                </a:lnTo>
                <a:lnTo>
                  <a:pt x="474" y="425"/>
                </a:lnTo>
                <a:lnTo>
                  <a:pt x="470" y="451"/>
                </a:lnTo>
                <a:lnTo>
                  <a:pt x="516" y="419"/>
                </a:lnTo>
                <a:lnTo>
                  <a:pt x="475" y="414"/>
                </a:lnTo>
                <a:lnTo>
                  <a:pt x="445" y="380"/>
                </a:lnTo>
                <a:lnTo>
                  <a:pt x="483" y="338"/>
                </a:lnTo>
                <a:lnTo>
                  <a:pt x="483" y="313"/>
                </a:lnTo>
                <a:lnTo>
                  <a:pt x="441" y="349"/>
                </a:lnTo>
                <a:lnTo>
                  <a:pt x="420" y="338"/>
                </a:lnTo>
                <a:lnTo>
                  <a:pt x="437" y="318"/>
                </a:lnTo>
                <a:lnTo>
                  <a:pt x="390" y="333"/>
                </a:lnTo>
                <a:lnTo>
                  <a:pt x="360" y="320"/>
                </a:lnTo>
                <a:lnTo>
                  <a:pt x="368" y="299"/>
                </a:lnTo>
                <a:lnTo>
                  <a:pt x="448" y="313"/>
                </a:lnTo>
                <a:lnTo>
                  <a:pt x="417" y="260"/>
                </a:lnTo>
                <a:lnTo>
                  <a:pt x="422" y="221"/>
                </a:lnTo>
                <a:lnTo>
                  <a:pt x="239" y="229"/>
                </a:lnTo>
                <a:lnTo>
                  <a:pt x="261" y="145"/>
                </a:lnTo>
                <a:lnTo>
                  <a:pt x="293" y="102"/>
                </a:lnTo>
                <a:lnTo>
                  <a:pt x="283" y="91"/>
                </a:lnTo>
                <a:lnTo>
                  <a:pt x="271" y="0"/>
                </a:lnTo>
                <a:lnTo>
                  <a:pt x="0" y="3"/>
                </a:lnTo>
                <a:lnTo>
                  <a:pt x="0" y="3"/>
                </a:lnTo>
                <a:lnTo>
                  <a:pt x="0" y="3"/>
                </a:lnTo>
                <a:close/>
              </a:path>
            </a:pathLst>
          </a:custGeom>
          <a:solidFill>
            <a:sysClr val="window" lastClr="FFFFFF">
              <a:lumMod val="75000"/>
            </a:sysClr>
          </a:solidFill>
          <a:ln>
            <a:solidFill>
              <a:sysClr val="windowText" lastClr="000000"/>
            </a:solidFill>
            <a:extLst>
              <a:ext uri="{C807C97D-BFC1-408E-A445-0C87EB9F89A2}">
                <ask:lineSketchStyleProps xmlns:ask="http://schemas.microsoft.com/office/drawing/2018/sketchyshapes">
                  <ask:type>
                    <ask:lineSketchNone/>
                  </ask:type>
                </ask:lineSketchStyleProps>
              </a:ext>
            </a:extLst>
          </a:ln>
          <a:scene3d>
            <a:camera prst="orthographicFront"/>
            <a:lightRig rig="threePt" dir="t"/>
          </a:scene3d>
          <a:sp3d>
            <a:bevelT/>
            <a:bevelB/>
          </a:sp3d>
        </p:spPr>
        <p:style>
          <a:lnRef idx="0">
            <a:scrgbClr r="0" g="0" b="0"/>
          </a:lnRef>
          <a:fillRef idx="0">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2" name="Freeform 325">
            <a:extLst>
              <a:ext uri="{FF2B5EF4-FFF2-40B4-BE49-F238E27FC236}">
                <a16:creationId xmlns:a16="http://schemas.microsoft.com/office/drawing/2014/main" id="{66212B7F-F2A4-1248-93EE-06BDA32ED9C1}"/>
              </a:ext>
            </a:extLst>
          </p:cNvPr>
          <p:cNvSpPr>
            <a:spLocks/>
          </p:cNvSpPr>
          <p:nvPr/>
        </p:nvSpPr>
        <p:spPr bwMode="auto">
          <a:xfrm>
            <a:off x="7007560" y="2047391"/>
            <a:ext cx="815976" cy="420689"/>
          </a:xfrm>
          <a:custGeom>
            <a:avLst/>
            <a:gdLst/>
            <a:ahLst/>
            <a:cxnLst>
              <a:cxn ang="0">
                <a:pos x="185" y="174"/>
              </a:cxn>
              <a:cxn ang="0">
                <a:pos x="192" y="190"/>
              </a:cxn>
              <a:cxn ang="0">
                <a:pos x="209" y="195"/>
              </a:cxn>
              <a:cxn ang="0">
                <a:pos x="234" y="265"/>
              </a:cxn>
              <a:cxn ang="0">
                <a:pos x="280" y="169"/>
              </a:cxn>
              <a:cxn ang="0">
                <a:pos x="303" y="172"/>
              </a:cxn>
              <a:cxn ang="0">
                <a:pos x="333" y="158"/>
              </a:cxn>
              <a:cxn ang="0">
                <a:pos x="382" y="158"/>
              </a:cxn>
              <a:cxn ang="0">
                <a:pos x="399" y="135"/>
              </a:cxn>
              <a:cxn ang="0">
                <a:pos x="495" y="138"/>
              </a:cxn>
              <a:cxn ang="0">
                <a:pos x="514" y="123"/>
              </a:cxn>
              <a:cxn ang="0">
                <a:pos x="483" y="86"/>
              </a:cxn>
              <a:cxn ang="0">
                <a:pos x="424" y="88"/>
              </a:cxn>
              <a:cxn ang="0">
                <a:pos x="377" y="81"/>
              </a:cxn>
              <a:cxn ang="0">
                <a:pos x="317" y="81"/>
              </a:cxn>
              <a:cxn ang="0">
                <a:pos x="297" y="112"/>
              </a:cxn>
              <a:cxn ang="0">
                <a:pos x="267" y="94"/>
              </a:cxn>
              <a:cxn ang="0">
                <a:pos x="236" y="97"/>
              </a:cxn>
              <a:cxn ang="0">
                <a:pos x="225" y="65"/>
              </a:cxn>
              <a:cxn ang="0">
                <a:pos x="157" y="60"/>
              </a:cxn>
              <a:cxn ang="0">
                <a:pos x="149" y="49"/>
              </a:cxn>
              <a:cxn ang="0">
                <a:pos x="179" y="15"/>
              </a:cxn>
              <a:cxn ang="0">
                <a:pos x="204" y="13"/>
              </a:cxn>
              <a:cxn ang="0">
                <a:pos x="179" y="0"/>
              </a:cxn>
              <a:cxn ang="0">
                <a:pos x="141" y="10"/>
              </a:cxn>
              <a:cxn ang="0">
                <a:pos x="79" y="75"/>
              </a:cxn>
              <a:cxn ang="0">
                <a:pos x="47" y="81"/>
              </a:cxn>
              <a:cxn ang="0">
                <a:pos x="0" y="114"/>
              </a:cxn>
              <a:cxn ang="0">
                <a:pos x="185" y="174"/>
              </a:cxn>
              <a:cxn ang="0">
                <a:pos x="185" y="174"/>
              </a:cxn>
            </a:cxnLst>
            <a:rect l="0" t="0" r="r" b="b"/>
            <a:pathLst>
              <a:path w="514" h="265">
                <a:moveTo>
                  <a:pt x="185" y="174"/>
                </a:moveTo>
                <a:lnTo>
                  <a:pt x="192" y="190"/>
                </a:lnTo>
                <a:lnTo>
                  <a:pt x="209" y="195"/>
                </a:lnTo>
                <a:lnTo>
                  <a:pt x="234" y="265"/>
                </a:lnTo>
                <a:lnTo>
                  <a:pt x="280" y="169"/>
                </a:lnTo>
                <a:lnTo>
                  <a:pt x="303" y="172"/>
                </a:lnTo>
                <a:lnTo>
                  <a:pt x="333" y="158"/>
                </a:lnTo>
                <a:lnTo>
                  <a:pt x="382" y="158"/>
                </a:lnTo>
                <a:lnTo>
                  <a:pt x="399" y="135"/>
                </a:lnTo>
                <a:lnTo>
                  <a:pt x="495" y="138"/>
                </a:lnTo>
                <a:lnTo>
                  <a:pt x="514" y="123"/>
                </a:lnTo>
                <a:lnTo>
                  <a:pt x="483" y="86"/>
                </a:lnTo>
                <a:lnTo>
                  <a:pt x="424" y="88"/>
                </a:lnTo>
                <a:lnTo>
                  <a:pt x="377" y="81"/>
                </a:lnTo>
                <a:lnTo>
                  <a:pt x="317" y="81"/>
                </a:lnTo>
                <a:lnTo>
                  <a:pt x="297" y="112"/>
                </a:lnTo>
                <a:lnTo>
                  <a:pt x="267" y="94"/>
                </a:lnTo>
                <a:lnTo>
                  <a:pt x="236" y="97"/>
                </a:lnTo>
                <a:lnTo>
                  <a:pt x="225" y="65"/>
                </a:lnTo>
                <a:lnTo>
                  <a:pt x="157" y="60"/>
                </a:lnTo>
                <a:lnTo>
                  <a:pt x="149" y="49"/>
                </a:lnTo>
                <a:lnTo>
                  <a:pt x="179" y="15"/>
                </a:lnTo>
                <a:lnTo>
                  <a:pt x="204" y="13"/>
                </a:lnTo>
                <a:lnTo>
                  <a:pt x="179" y="0"/>
                </a:lnTo>
                <a:lnTo>
                  <a:pt x="141" y="10"/>
                </a:lnTo>
                <a:lnTo>
                  <a:pt x="79" y="75"/>
                </a:lnTo>
                <a:lnTo>
                  <a:pt x="47" y="81"/>
                </a:lnTo>
                <a:lnTo>
                  <a:pt x="0" y="114"/>
                </a:lnTo>
                <a:lnTo>
                  <a:pt x="185" y="174"/>
                </a:lnTo>
                <a:lnTo>
                  <a:pt x="185" y="174"/>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44450" h="635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3" name="Freeform 326">
            <a:extLst>
              <a:ext uri="{FF2B5EF4-FFF2-40B4-BE49-F238E27FC236}">
                <a16:creationId xmlns:a16="http://schemas.microsoft.com/office/drawing/2014/main" id="{95FFEF0F-2ABA-DF47-A5D8-107209D07961}"/>
              </a:ext>
            </a:extLst>
          </p:cNvPr>
          <p:cNvSpPr>
            <a:spLocks/>
          </p:cNvSpPr>
          <p:nvPr/>
        </p:nvSpPr>
        <p:spPr bwMode="auto">
          <a:xfrm>
            <a:off x="7534611" y="2307742"/>
            <a:ext cx="554038" cy="757239"/>
          </a:xfrm>
          <a:custGeom>
            <a:avLst/>
            <a:gdLst/>
            <a:ahLst/>
            <a:cxnLst>
              <a:cxn ang="0">
                <a:pos x="39" y="396"/>
              </a:cxn>
              <a:cxn ang="0">
                <a:pos x="34" y="316"/>
              </a:cxn>
              <a:cxn ang="0">
                <a:pos x="4" y="258"/>
              </a:cxn>
              <a:cxn ang="0">
                <a:pos x="17" y="136"/>
              </a:cxn>
              <a:cxn ang="0">
                <a:pos x="67" y="73"/>
              </a:cxn>
              <a:cxn ang="0">
                <a:pos x="64" y="120"/>
              </a:cxn>
              <a:cxn ang="0">
                <a:pos x="80" y="110"/>
              </a:cxn>
              <a:cxn ang="0">
                <a:pos x="80" y="71"/>
              </a:cxn>
              <a:cxn ang="0">
                <a:pos x="99" y="49"/>
              </a:cxn>
              <a:cxn ang="0">
                <a:pos x="105" y="7"/>
              </a:cxn>
              <a:cxn ang="0">
                <a:pos x="122" y="0"/>
              </a:cxn>
              <a:cxn ang="0">
                <a:pos x="228" y="37"/>
              </a:cxn>
              <a:cxn ang="0">
                <a:pos x="237" y="68"/>
              </a:cxn>
              <a:cxn ang="0">
                <a:pos x="251" y="97"/>
              </a:cxn>
              <a:cxn ang="0">
                <a:pos x="254" y="149"/>
              </a:cxn>
              <a:cxn ang="0">
                <a:pos x="218" y="195"/>
              </a:cxn>
              <a:cxn ang="0">
                <a:pos x="217" y="229"/>
              </a:cxn>
              <a:cxn ang="0">
                <a:pos x="237" y="240"/>
              </a:cxn>
              <a:cxn ang="0">
                <a:pos x="265" y="193"/>
              </a:cxn>
              <a:cxn ang="0">
                <a:pos x="294" y="177"/>
              </a:cxn>
              <a:cxn ang="0">
                <a:pos x="312" y="187"/>
              </a:cxn>
              <a:cxn ang="0">
                <a:pos x="349" y="292"/>
              </a:cxn>
              <a:cxn ang="0">
                <a:pos x="323" y="338"/>
              </a:cxn>
              <a:cxn ang="0">
                <a:pos x="317" y="370"/>
              </a:cxn>
              <a:cxn ang="0">
                <a:pos x="303" y="380"/>
              </a:cxn>
              <a:cxn ang="0">
                <a:pos x="303" y="409"/>
              </a:cxn>
              <a:cxn ang="0">
                <a:pos x="284" y="448"/>
              </a:cxn>
              <a:cxn ang="0">
                <a:pos x="169" y="464"/>
              </a:cxn>
              <a:cxn ang="0">
                <a:pos x="166" y="458"/>
              </a:cxn>
              <a:cxn ang="0">
                <a:pos x="0" y="477"/>
              </a:cxn>
              <a:cxn ang="0">
                <a:pos x="39" y="396"/>
              </a:cxn>
              <a:cxn ang="0">
                <a:pos x="39" y="396"/>
              </a:cxn>
            </a:cxnLst>
            <a:rect l="0" t="0" r="r" b="b"/>
            <a:pathLst>
              <a:path w="349" h="477">
                <a:moveTo>
                  <a:pt x="39" y="396"/>
                </a:moveTo>
                <a:lnTo>
                  <a:pt x="34" y="316"/>
                </a:lnTo>
                <a:lnTo>
                  <a:pt x="4" y="258"/>
                </a:lnTo>
                <a:lnTo>
                  <a:pt x="17" y="136"/>
                </a:lnTo>
                <a:lnTo>
                  <a:pt x="67" y="73"/>
                </a:lnTo>
                <a:lnTo>
                  <a:pt x="64" y="120"/>
                </a:lnTo>
                <a:lnTo>
                  <a:pt x="80" y="110"/>
                </a:lnTo>
                <a:lnTo>
                  <a:pt x="80" y="71"/>
                </a:lnTo>
                <a:lnTo>
                  <a:pt x="99" y="49"/>
                </a:lnTo>
                <a:lnTo>
                  <a:pt x="105" y="7"/>
                </a:lnTo>
                <a:lnTo>
                  <a:pt x="122" y="0"/>
                </a:lnTo>
                <a:lnTo>
                  <a:pt x="228" y="37"/>
                </a:lnTo>
                <a:lnTo>
                  <a:pt x="237" y="68"/>
                </a:lnTo>
                <a:lnTo>
                  <a:pt x="251" y="97"/>
                </a:lnTo>
                <a:lnTo>
                  <a:pt x="254" y="149"/>
                </a:lnTo>
                <a:lnTo>
                  <a:pt x="218" y="195"/>
                </a:lnTo>
                <a:lnTo>
                  <a:pt x="217" y="229"/>
                </a:lnTo>
                <a:lnTo>
                  <a:pt x="237" y="240"/>
                </a:lnTo>
                <a:lnTo>
                  <a:pt x="265" y="193"/>
                </a:lnTo>
                <a:lnTo>
                  <a:pt x="294" y="177"/>
                </a:lnTo>
                <a:lnTo>
                  <a:pt x="312" y="187"/>
                </a:lnTo>
                <a:lnTo>
                  <a:pt x="349" y="292"/>
                </a:lnTo>
                <a:lnTo>
                  <a:pt x="323" y="338"/>
                </a:lnTo>
                <a:lnTo>
                  <a:pt x="317" y="370"/>
                </a:lnTo>
                <a:lnTo>
                  <a:pt x="303" y="380"/>
                </a:lnTo>
                <a:lnTo>
                  <a:pt x="303" y="409"/>
                </a:lnTo>
                <a:lnTo>
                  <a:pt x="284" y="448"/>
                </a:lnTo>
                <a:lnTo>
                  <a:pt x="169" y="464"/>
                </a:lnTo>
                <a:lnTo>
                  <a:pt x="166" y="458"/>
                </a:lnTo>
                <a:lnTo>
                  <a:pt x="0" y="477"/>
                </a:lnTo>
                <a:lnTo>
                  <a:pt x="39" y="396"/>
                </a:lnTo>
                <a:lnTo>
                  <a:pt x="39" y="396"/>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44450" h="6350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4" name="Freeform 327">
            <a:extLst>
              <a:ext uri="{FF2B5EF4-FFF2-40B4-BE49-F238E27FC236}">
                <a16:creationId xmlns:a16="http://schemas.microsoft.com/office/drawing/2014/main" id="{2555801D-4D6A-1B4D-B36D-303B5E2126CF}"/>
              </a:ext>
            </a:extLst>
          </p:cNvPr>
          <p:cNvSpPr>
            <a:spLocks/>
          </p:cNvSpPr>
          <p:nvPr/>
        </p:nvSpPr>
        <p:spPr bwMode="auto">
          <a:xfrm>
            <a:off x="6701172" y="2163279"/>
            <a:ext cx="757238" cy="801689"/>
          </a:xfrm>
          <a:custGeom>
            <a:avLst/>
            <a:gdLst/>
            <a:ahLst/>
            <a:cxnLst>
              <a:cxn ang="0">
                <a:pos x="12" y="193"/>
              </a:cxn>
              <a:cxn ang="0">
                <a:pos x="11" y="253"/>
              </a:cxn>
              <a:cxn ang="0">
                <a:pos x="69" y="291"/>
              </a:cxn>
              <a:cxn ang="0">
                <a:pos x="91" y="317"/>
              </a:cxn>
              <a:cxn ang="0">
                <a:pos x="138" y="352"/>
              </a:cxn>
              <a:cxn ang="0">
                <a:pos x="144" y="394"/>
              </a:cxn>
              <a:cxn ang="0">
                <a:pos x="154" y="451"/>
              </a:cxn>
              <a:cxn ang="0">
                <a:pos x="198" y="505"/>
              </a:cxn>
              <a:cxn ang="0">
                <a:pos x="435" y="490"/>
              </a:cxn>
              <a:cxn ang="0">
                <a:pos x="422" y="412"/>
              </a:cxn>
              <a:cxn ang="0">
                <a:pos x="443" y="294"/>
              </a:cxn>
              <a:cxn ang="0">
                <a:pos x="443" y="261"/>
              </a:cxn>
              <a:cxn ang="0">
                <a:pos x="477" y="169"/>
              </a:cxn>
              <a:cxn ang="0">
                <a:pos x="468" y="166"/>
              </a:cxn>
              <a:cxn ang="0">
                <a:pos x="446" y="219"/>
              </a:cxn>
              <a:cxn ang="0">
                <a:pos x="427" y="222"/>
              </a:cxn>
              <a:cxn ang="0">
                <a:pos x="419" y="245"/>
              </a:cxn>
              <a:cxn ang="0">
                <a:pos x="399" y="260"/>
              </a:cxn>
              <a:cxn ang="0">
                <a:pos x="413" y="211"/>
              </a:cxn>
              <a:cxn ang="0">
                <a:pos x="427" y="192"/>
              </a:cxn>
              <a:cxn ang="0">
                <a:pos x="402" y="122"/>
              </a:cxn>
              <a:cxn ang="0">
                <a:pos x="385" y="117"/>
              </a:cxn>
              <a:cxn ang="0">
                <a:pos x="378" y="101"/>
              </a:cxn>
              <a:cxn ang="0">
                <a:pos x="193" y="41"/>
              </a:cxn>
              <a:cxn ang="0">
                <a:pos x="169" y="29"/>
              </a:cxn>
              <a:cxn ang="0">
                <a:pos x="157" y="41"/>
              </a:cxn>
              <a:cxn ang="0">
                <a:pos x="152" y="37"/>
              </a:cxn>
              <a:cxn ang="0">
                <a:pos x="158" y="16"/>
              </a:cxn>
              <a:cxn ang="0">
                <a:pos x="163" y="3"/>
              </a:cxn>
              <a:cxn ang="0">
                <a:pos x="157" y="0"/>
              </a:cxn>
              <a:cxn ang="0">
                <a:pos x="81" y="33"/>
              </a:cxn>
              <a:cxn ang="0">
                <a:pos x="73" y="34"/>
              </a:cxn>
              <a:cxn ang="0">
                <a:pos x="58" y="26"/>
              </a:cxn>
              <a:cxn ang="0">
                <a:pos x="44" y="36"/>
              </a:cxn>
              <a:cxn ang="0">
                <a:pos x="47" y="94"/>
              </a:cxn>
              <a:cxn ang="0">
                <a:pos x="0" y="153"/>
              </a:cxn>
              <a:cxn ang="0">
                <a:pos x="12" y="193"/>
              </a:cxn>
              <a:cxn ang="0">
                <a:pos x="12" y="193"/>
              </a:cxn>
            </a:cxnLst>
            <a:rect l="0" t="0" r="r" b="b"/>
            <a:pathLst>
              <a:path w="477" h="505">
                <a:moveTo>
                  <a:pt x="12" y="193"/>
                </a:moveTo>
                <a:lnTo>
                  <a:pt x="11" y="253"/>
                </a:lnTo>
                <a:lnTo>
                  <a:pt x="69" y="291"/>
                </a:lnTo>
                <a:lnTo>
                  <a:pt x="91" y="317"/>
                </a:lnTo>
                <a:lnTo>
                  <a:pt x="138" y="352"/>
                </a:lnTo>
                <a:lnTo>
                  <a:pt x="144" y="394"/>
                </a:lnTo>
                <a:lnTo>
                  <a:pt x="154" y="451"/>
                </a:lnTo>
                <a:lnTo>
                  <a:pt x="198" y="505"/>
                </a:lnTo>
                <a:lnTo>
                  <a:pt x="435" y="490"/>
                </a:lnTo>
                <a:lnTo>
                  <a:pt x="422" y="412"/>
                </a:lnTo>
                <a:lnTo>
                  <a:pt x="443" y="294"/>
                </a:lnTo>
                <a:lnTo>
                  <a:pt x="443" y="261"/>
                </a:lnTo>
                <a:lnTo>
                  <a:pt x="477" y="169"/>
                </a:lnTo>
                <a:lnTo>
                  <a:pt x="468" y="166"/>
                </a:lnTo>
                <a:lnTo>
                  <a:pt x="446" y="219"/>
                </a:lnTo>
                <a:lnTo>
                  <a:pt x="427" y="222"/>
                </a:lnTo>
                <a:lnTo>
                  <a:pt x="419" y="245"/>
                </a:lnTo>
                <a:lnTo>
                  <a:pt x="399" y="260"/>
                </a:lnTo>
                <a:lnTo>
                  <a:pt x="413" y="211"/>
                </a:lnTo>
                <a:lnTo>
                  <a:pt x="427" y="192"/>
                </a:lnTo>
                <a:lnTo>
                  <a:pt x="402" y="122"/>
                </a:lnTo>
                <a:lnTo>
                  <a:pt x="385" y="117"/>
                </a:lnTo>
                <a:lnTo>
                  <a:pt x="378" y="101"/>
                </a:lnTo>
                <a:lnTo>
                  <a:pt x="193" y="41"/>
                </a:lnTo>
                <a:lnTo>
                  <a:pt x="169" y="29"/>
                </a:lnTo>
                <a:lnTo>
                  <a:pt x="157" y="41"/>
                </a:lnTo>
                <a:lnTo>
                  <a:pt x="152" y="37"/>
                </a:lnTo>
                <a:lnTo>
                  <a:pt x="158" y="16"/>
                </a:lnTo>
                <a:lnTo>
                  <a:pt x="163" y="3"/>
                </a:lnTo>
                <a:lnTo>
                  <a:pt x="157" y="0"/>
                </a:lnTo>
                <a:lnTo>
                  <a:pt x="81" y="33"/>
                </a:lnTo>
                <a:lnTo>
                  <a:pt x="73" y="34"/>
                </a:lnTo>
                <a:lnTo>
                  <a:pt x="58" y="26"/>
                </a:lnTo>
                <a:lnTo>
                  <a:pt x="44" y="36"/>
                </a:lnTo>
                <a:lnTo>
                  <a:pt x="47" y="94"/>
                </a:lnTo>
                <a:lnTo>
                  <a:pt x="0" y="153"/>
                </a:lnTo>
                <a:lnTo>
                  <a:pt x="12" y="193"/>
                </a:lnTo>
                <a:lnTo>
                  <a:pt x="12" y="193"/>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82550" h="1905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5" name="Freeform 328">
            <a:extLst>
              <a:ext uri="{FF2B5EF4-FFF2-40B4-BE49-F238E27FC236}">
                <a16:creationId xmlns:a16="http://schemas.microsoft.com/office/drawing/2014/main" id="{3EB62B94-80C9-004B-8F07-45BC0B1E4C36}"/>
              </a:ext>
            </a:extLst>
          </p:cNvPr>
          <p:cNvSpPr>
            <a:spLocks/>
          </p:cNvSpPr>
          <p:nvPr/>
        </p:nvSpPr>
        <p:spPr bwMode="auto">
          <a:xfrm>
            <a:off x="6920248" y="2941156"/>
            <a:ext cx="563563" cy="1020765"/>
          </a:xfrm>
          <a:custGeom>
            <a:avLst/>
            <a:gdLst/>
            <a:ahLst/>
            <a:cxnLst>
              <a:cxn ang="0">
                <a:pos x="6" y="263"/>
              </a:cxn>
              <a:cxn ang="0">
                <a:pos x="42" y="182"/>
              </a:cxn>
              <a:cxn ang="0">
                <a:pos x="31" y="151"/>
              </a:cxn>
              <a:cxn ang="0">
                <a:pos x="93" y="102"/>
              </a:cxn>
              <a:cxn ang="0">
                <a:pos x="104" y="67"/>
              </a:cxn>
              <a:cxn ang="0">
                <a:pos x="60" y="15"/>
              </a:cxn>
              <a:cxn ang="0">
                <a:pos x="297" y="0"/>
              </a:cxn>
              <a:cxn ang="0">
                <a:pos x="303" y="38"/>
              </a:cxn>
              <a:cxn ang="0">
                <a:pos x="327" y="86"/>
              </a:cxn>
              <a:cxn ang="0">
                <a:pos x="347" y="331"/>
              </a:cxn>
              <a:cxn ang="0">
                <a:pos x="343" y="382"/>
              </a:cxn>
              <a:cxn ang="0">
                <a:pos x="355" y="411"/>
              </a:cxn>
              <a:cxn ang="0">
                <a:pos x="341" y="466"/>
              </a:cxn>
              <a:cxn ang="0">
                <a:pos x="322" y="490"/>
              </a:cxn>
              <a:cxn ang="0">
                <a:pos x="313" y="531"/>
              </a:cxn>
              <a:cxn ang="0">
                <a:pos x="324" y="544"/>
              </a:cxn>
              <a:cxn ang="0">
                <a:pos x="314" y="567"/>
              </a:cxn>
              <a:cxn ang="0">
                <a:pos x="319" y="575"/>
              </a:cxn>
              <a:cxn ang="0">
                <a:pos x="291" y="586"/>
              </a:cxn>
              <a:cxn ang="0">
                <a:pos x="284" y="627"/>
              </a:cxn>
              <a:cxn ang="0">
                <a:pos x="244" y="614"/>
              </a:cxn>
              <a:cxn ang="0">
                <a:pos x="223" y="643"/>
              </a:cxn>
              <a:cxn ang="0">
                <a:pos x="211" y="640"/>
              </a:cxn>
              <a:cxn ang="0">
                <a:pos x="196" y="614"/>
              </a:cxn>
              <a:cxn ang="0">
                <a:pos x="174" y="550"/>
              </a:cxn>
              <a:cxn ang="0">
                <a:pos x="121" y="518"/>
              </a:cxn>
              <a:cxn ang="0">
                <a:pos x="110" y="485"/>
              </a:cxn>
              <a:cxn ang="0">
                <a:pos x="127" y="435"/>
              </a:cxn>
              <a:cxn ang="0">
                <a:pos x="113" y="425"/>
              </a:cxn>
              <a:cxn ang="0">
                <a:pos x="79" y="425"/>
              </a:cxn>
              <a:cxn ang="0">
                <a:pos x="71" y="395"/>
              </a:cxn>
              <a:cxn ang="0">
                <a:pos x="14" y="333"/>
              </a:cxn>
              <a:cxn ang="0">
                <a:pos x="0" y="283"/>
              </a:cxn>
              <a:cxn ang="0">
                <a:pos x="6" y="263"/>
              </a:cxn>
              <a:cxn ang="0">
                <a:pos x="6" y="263"/>
              </a:cxn>
            </a:cxnLst>
            <a:rect l="0" t="0" r="r" b="b"/>
            <a:pathLst>
              <a:path w="355" h="643">
                <a:moveTo>
                  <a:pt x="6" y="263"/>
                </a:moveTo>
                <a:lnTo>
                  <a:pt x="42" y="182"/>
                </a:lnTo>
                <a:lnTo>
                  <a:pt x="31" y="151"/>
                </a:lnTo>
                <a:lnTo>
                  <a:pt x="93" y="102"/>
                </a:lnTo>
                <a:lnTo>
                  <a:pt x="104" y="67"/>
                </a:lnTo>
                <a:lnTo>
                  <a:pt x="60" y="15"/>
                </a:lnTo>
                <a:lnTo>
                  <a:pt x="297" y="0"/>
                </a:lnTo>
                <a:lnTo>
                  <a:pt x="303" y="38"/>
                </a:lnTo>
                <a:lnTo>
                  <a:pt x="327" y="86"/>
                </a:lnTo>
                <a:lnTo>
                  <a:pt x="347" y="331"/>
                </a:lnTo>
                <a:lnTo>
                  <a:pt x="343" y="382"/>
                </a:lnTo>
                <a:lnTo>
                  <a:pt x="355" y="411"/>
                </a:lnTo>
                <a:lnTo>
                  <a:pt x="341" y="466"/>
                </a:lnTo>
                <a:lnTo>
                  <a:pt x="322" y="490"/>
                </a:lnTo>
                <a:lnTo>
                  <a:pt x="313" y="531"/>
                </a:lnTo>
                <a:lnTo>
                  <a:pt x="324" y="544"/>
                </a:lnTo>
                <a:lnTo>
                  <a:pt x="314" y="567"/>
                </a:lnTo>
                <a:lnTo>
                  <a:pt x="319" y="575"/>
                </a:lnTo>
                <a:lnTo>
                  <a:pt x="291" y="586"/>
                </a:lnTo>
                <a:lnTo>
                  <a:pt x="284" y="627"/>
                </a:lnTo>
                <a:lnTo>
                  <a:pt x="244" y="614"/>
                </a:lnTo>
                <a:lnTo>
                  <a:pt x="223" y="643"/>
                </a:lnTo>
                <a:lnTo>
                  <a:pt x="211" y="640"/>
                </a:lnTo>
                <a:lnTo>
                  <a:pt x="196" y="614"/>
                </a:lnTo>
                <a:lnTo>
                  <a:pt x="174" y="550"/>
                </a:lnTo>
                <a:lnTo>
                  <a:pt x="121" y="518"/>
                </a:lnTo>
                <a:lnTo>
                  <a:pt x="110" y="485"/>
                </a:lnTo>
                <a:lnTo>
                  <a:pt x="127" y="435"/>
                </a:lnTo>
                <a:lnTo>
                  <a:pt x="113" y="425"/>
                </a:lnTo>
                <a:lnTo>
                  <a:pt x="79" y="425"/>
                </a:lnTo>
                <a:lnTo>
                  <a:pt x="71" y="395"/>
                </a:lnTo>
                <a:lnTo>
                  <a:pt x="14" y="333"/>
                </a:lnTo>
                <a:lnTo>
                  <a:pt x="0" y="283"/>
                </a:lnTo>
                <a:lnTo>
                  <a:pt x="6" y="263"/>
                </a:lnTo>
                <a:lnTo>
                  <a:pt x="6" y="263"/>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44450" h="6350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6" name="Freeform 329">
            <a:extLst>
              <a:ext uri="{FF2B5EF4-FFF2-40B4-BE49-F238E27FC236}">
                <a16:creationId xmlns:a16="http://schemas.microsoft.com/office/drawing/2014/main" id="{DCE6E5BE-5ECB-7847-80AA-5B3059AE7A84}"/>
              </a:ext>
            </a:extLst>
          </p:cNvPr>
          <p:cNvSpPr>
            <a:spLocks/>
          </p:cNvSpPr>
          <p:nvPr/>
        </p:nvSpPr>
        <p:spPr bwMode="auto">
          <a:xfrm>
            <a:off x="7417136" y="3034819"/>
            <a:ext cx="444500" cy="766764"/>
          </a:xfrm>
          <a:custGeom>
            <a:avLst/>
            <a:gdLst/>
            <a:ahLst/>
            <a:cxnLst>
              <a:cxn ang="0">
                <a:pos x="9" y="483"/>
              </a:cxn>
              <a:cxn ang="0">
                <a:pos x="17" y="469"/>
              </a:cxn>
              <a:cxn ang="0">
                <a:pos x="70" y="465"/>
              </a:cxn>
              <a:cxn ang="0">
                <a:pos x="114" y="451"/>
              </a:cxn>
              <a:cxn ang="0">
                <a:pos x="159" y="423"/>
              </a:cxn>
              <a:cxn ang="0">
                <a:pos x="195" y="422"/>
              </a:cxn>
              <a:cxn ang="0">
                <a:pos x="236" y="352"/>
              </a:cxn>
              <a:cxn ang="0">
                <a:pos x="248" y="357"/>
              </a:cxn>
              <a:cxn ang="0">
                <a:pos x="280" y="332"/>
              </a:cxn>
              <a:cxn ang="0">
                <a:pos x="272" y="314"/>
              </a:cxn>
              <a:cxn ang="0">
                <a:pos x="275" y="305"/>
              </a:cxn>
              <a:cxn ang="0">
                <a:pos x="243" y="6"/>
              </a:cxn>
              <a:cxn ang="0">
                <a:pos x="240" y="0"/>
              </a:cxn>
              <a:cxn ang="0">
                <a:pos x="74" y="19"/>
              </a:cxn>
              <a:cxn ang="0">
                <a:pos x="42" y="35"/>
              </a:cxn>
              <a:cxn ang="0">
                <a:pos x="14" y="27"/>
              </a:cxn>
              <a:cxn ang="0">
                <a:pos x="34" y="272"/>
              </a:cxn>
              <a:cxn ang="0">
                <a:pos x="30" y="323"/>
              </a:cxn>
              <a:cxn ang="0">
                <a:pos x="42" y="352"/>
              </a:cxn>
              <a:cxn ang="0">
                <a:pos x="28" y="407"/>
              </a:cxn>
              <a:cxn ang="0">
                <a:pos x="9" y="431"/>
              </a:cxn>
              <a:cxn ang="0">
                <a:pos x="0" y="472"/>
              </a:cxn>
              <a:cxn ang="0">
                <a:pos x="9" y="483"/>
              </a:cxn>
              <a:cxn ang="0">
                <a:pos x="9" y="483"/>
              </a:cxn>
            </a:cxnLst>
            <a:rect l="0" t="0" r="r" b="b"/>
            <a:pathLst>
              <a:path w="280" h="483">
                <a:moveTo>
                  <a:pt x="9" y="483"/>
                </a:moveTo>
                <a:lnTo>
                  <a:pt x="17" y="469"/>
                </a:lnTo>
                <a:lnTo>
                  <a:pt x="70" y="465"/>
                </a:lnTo>
                <a:lnTo>
                  <a:pt x="114" y="451"/>
                </a:lnTo>
                <a:lnTo>
                  <a:pt x="159" y="423"/>
                </a:lnTo>
                <a:lnTo>
                  <a:pt x="195" y="422"/>
                </a:lnTo>
                <a:lnTo>
                  <a:pt x="236" y="352"/>
                </a:lnTo>
                <a:lnTo>
                  <a:pt x="248" y="357"/>
                </a:lnTo>
                <a:lnTo>
                  <a:pt x="280" y="332"/>
                </a:lnTo>
                <a:lnTo>
                  <a:pt x="272" y="314"/>
                </a:lnTo>
                <a:lnTo>
                  <a:pt x="275" y="305"/>
                </a:lnTo>
                <a:lnTo>
                  <a:pt x="243" y="6"/>
                </a:lnTo>
                <a:lnTo>
                  <a:pt x="240" y="0"/>
                </a:lnTo>
                <a:lnTo>
                  <a:pt x="74" y="19"/>
                </a:lnTo>
                <a:lnTo>
                  <a:pt x="42" y="35"/>
                </a:lnTo>
                <a:lnTo>
                  <a:pt x="14" y="27"/>
                </a:lnTo>
                <a:lnTo>
                  <a:pt x="34" y="272"/>
                </a:lnTo>
                <a:lnTo>
                  <a:pt x="30" y="323"/>
                </a:lnTo>
                <a:lnTo>
                  <a:pt x="42" y="352"/>
                </a:lnTo>
                <a:lnTo>
                  <a:pt x="28" y="407"/>
                </a:lnTo>
                <a:lnTo>
                  <a:pt x="9" y="431"/>
                </a:lnTo>
                <a:lnTo>
                  <a:pt x="0" y="472"/>
                </a:lnTo>
                <a:lnTo>
                  <a:pt x="9" y="483"/>
                </a:lnTo>
                <a:lnTo>
                  <a:pt x="9" y="483"/>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82550" h="1905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7" name="Freeform 330">
            <a:extLst>
              <a:ext uri="{FF2B5EF4-FFF2-40B4-BE49-F238E27FC236}">
                <a16:creationId xmlns:a16="http://schemas.microsoft.com/office/drawing/2014/main" id="{5CEBFE89-223F-A641-8BC3-F6F2AFDF24D8}"/>
              </a:ext>
            </a:extLst>
          </p:cNvPr>
          <p:cNvSpPr>
            <a:spLocks/>
          </p:cNvSpPr>
          <p:nvPr/>
        </p:nvSpPr>
        <p:spPr bwMode="auto">
          <a:xfrm>
            <a:off x="7252035" y="3515832"/>
            <a:ext cx="1038226" cy="536576"/>
          </a:xfrm>
          <a:custGeom>
            <a:avLst/>
            <a:gdLst/>
            <a:ahLst/>
            <a:cxnLst>
              <a:cxn ang="0">
                <a:pos x="3" y="320"/>
              </a:cxn>
              <a:cxn ang="0">
                <a:pos x="19" y="318"/>
              </a:cxn>
              <a:cxn ang="0">
                <a:pos x="24" y="282"/>
              </a:cxn>
              <a:cxn ang="0">
                <a:pos x="14" y="281"/>
              </a:cxn>
              <a:cxn ang="0">
                <a:pos x="35" y="252"/>
              </a:cxn>
              <a:cxn ang="0">
                <a:pos x="75" y="265"/>
              </a:cxn>
              <a:cxn ang="0">
                <a:pos x="82" y="224"/>
              </a:cxn>
              <a:cxn ang="0">
                <a:pos x="110" y="213"/>
              </a:cxn>
              <a:cxn ang="0">
                <a:pos x="105" y="205"/>
              </a:cxn>
              <a:cxn ang="0">
                <a:pos x="121" y="166"/>
              </a:cxn>
              <a:cxn ang="0">
                <a:pos x="174" y="162"/>
              </a:cxn>
              <a:cxn ang="0">
                <a:pos x="218" y="148"/>
              </a:cxn>
              <a:cxn ang="0">
                <a:pos x="247" y="128"/>
              </a:cxn>
              <a:cxn ang="0">
                <a:pos x="263" y="120"/>
              </a:cxn>
              <a:cxn ang="0">
                <a:pos x="299" y="119"/>
              </a:cxn>
              <a:cxn ang="0">
                <a:pos x="340" y="49"/>
              </a:cxn>
              <a:cxn ang="0">
                <a:pos x="352" y="54"/>
              </a:cxn>
              <a:cxn ang="0">
                <a:pos x="384" y="29"/>
              </a:cxn>
              <a:cxn ang="0">
                <a:pos x="376" y="11"/>
              </a:cxn>
              <a:cxn ang="0">
                <a:pos x="379" y="2"/>
              </a:cxn>
              <a:cxn ang="0">
                <a:pos x="407" y="0"/>
              </a:cxn>
              <a:cxn ang="0">
                <a:pos x="426" y="7"/>
              </a:cxn>
              <a:cxn ang="0">
                <a:pos x="483" y="41"/>
              </a:cxn>
              <a:cxn ang="0">
                <a:pos x="523" y="39"/>
              </a:cxn>
              <a:cxn ang="0">
                <a:pos x="542" y="26"/>
              </a:cxn>
              <a:cxn ang="0">
                <a:pos x="588" y="55"/>
              </a:cxn>
              <a:cxn ang="0">
                <a:pos x="602" y="110"/>
              </a:cxn>
              <a:cxn ang="0">
                <a:pos x="654" y="149"/>
              </a:cxn>
              <a:cxn ang="0">
                <a:pos x="629" y="180"/>
              </a:cxn>
              <a:cxn ang="0">
                <a:pos x="585" y="224"/>
              </a:cxn>
              <a:cxn ang="0">
                <a:pos x="583" y="234"/>
              </a:cxn>
              <a:cxn ang="0">
                <a:pos x="519" y="276"/>
              </a:cxn>
              <a:cxn ang="0">
                <a:pos x="157" y="312"/>
              </a:cxn>
              <a:cxn ang="0">
                <a:pos x="118" y="308"/>
              </a:cxn>
              <a:cxn ang="0">
                <a:pos x="119" y="328"/>
              </a:cxn>
              <a:cxn ang="0">
                <a:pos x="0" y="338"/>
              </a:cxn>
              <a:cxn ang="0">
                <a:pos x="3" y="320"/>
              </a:cxn>
              <a:cxn ang="0">
                <a:pos x="3" y="320"/>
              </a:cxn>
            </a:cxnLst>
            <a:rect l="0" t="0" r="r" b="b"/>
            <a:pathLst>
              <a:path w="654" h="338">
                <a:moveTo>
                  <a:pt x="3" y="320"/>
                </a:moveTo>
                <a:lnTo>
                  <a:pt x="19" y="318"/>
                </a:lnTo>
                <a:lnTo>
                  <a:pt x="24" y="282"/>
                </a:lnTo>
                <a:lnTo>
                  <a:pt x="14" y="281"/>
                </a:lnTo>
                <a:lnTo>
                  <a:pt x="35" y="252"/>
                </a:lnTo>
                <a:lnTo>
                  <a:pt x="75" y="265"/>
                </a:lnTo>
                <a:lnTo>
                  <a:pt x="82" y="224"/>
                </a:lnTo>
                <a:lnTo>
                  <a:pt x="110" y="213"/>
                </a:lnTo>
                <a:lnTo>
                  <a:pt x="105" y="205"/>
                </a:lnTo>
                <a:lnTo>
                  <a:pt x="121" y="166"/>
                </a:lnTo>
                <a:lnTo>
                  <a:pt x="174" y="162"/>
                </a:lnTo>
                <a:lnTo>
                  <a:pt x="218" y="148"/>
                </a:lnTo>
                <a:lnTo>
                  <a:pt x="247" y="128"/>
                </a:lnTo>
                <a:lnTo>
                  <a:pt x="263" y="120"/>
                </a:lnTo>
                <a:lnTo>
                  <a:pt x="299" y="119"/>
                </a:lnTo>
                <a:lnTo>
                  <a:pt x="340" y="49"/>
                </a:lnTo>
                <a:lnTo>
                  <a:pt x="352" y="54"/>
                </a:lnTo>
                <a:lnTo>
                  <a:pt x="384" y="29"/>
                </a:lnTo>
                <a:lnTo>
                  <a:pt x="376" y="11"/>
                </a:lnTo>
                <a:lnTo>
                  <a:pt x="379" y="2"/>
                </a:lnTo>
                <a:lnTo>
                  <a:pt x="407" y="0"/>
                </a:lnTo>
                <a:lnTo>
                  <a:pt x="426" y="7"/>
                </a:lnTo>
                <a:lnTo>
                  <a:pt x="483" y="41"/>
                </a:lnTo>
                <a:lnTo>
                  <a:pt x="523" y="39"/>
                </a:lnTo>
                <a:lnTo>
                  <a:pt x="542" y="26"/>
                </a:lnTo>
                <a:lnTo>
                  <a:pt x="588" y="55"/>
                </a:lnTo>
                <a:lnTo>
                  <a:pt x="602" y="110"/>
                </a:lnTo>
                <a:lnTo>
                  <a:pt x="654" y="149"/>
                </a:lnTo>
                <a:lnTo>
                  <a:pt x="629" y="180"/>
                </a:lnTo>
                <a:lnTo>
                  <a:pt x="585" y="224"/>
                </a:lnTo>
                <a:lnTo>
                  <a:pt x="583" y="234"/>
                </a:lnTo>
                <a:lnTo>
                  <a:pt x="519" y="276"/>
                </a:lnTo>
                <a:lnTo>
                  <a:pt x="157" y="312"/>
                </a:lnTo>
                <a:lnTo>
                  <a:pt x="118" y="308"/>
                </a:lnTo>
                <a:lnTo>
                  <a:pt x="119" y="328"/>
                </a:lnTo>
                <a:lnTo>
                  <a:pt x="0" y="338"/>
                </a:lnTo>
                <a:lnTo>
                  <a:pt x="3" y="320"/>
                </a:lnTo>
                <a:lnTo>
                  <a:pt x="3" y="320"/>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82550" h="1905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8" name="Freeform 331">
            <a:extLst>
              <a:ext uri="{FF2B5EF4-FFF2-40B4-BE49-F238E27FC236}">
                <a16:creationId xmlns:a16="http://schemas.microsoft.com/office/drawing/2014/main" id="{535965C5-CA57-6A47-942C-BC6A3A111FED}"/>
              </a:ext>
            </a:extLst>
          </p:cNvPr>
          <p:cNvSpPr>
            <a:spLocks/>
          </p:cNvSpPr>
          <p:nvPr/>
        </p:nvSpPr>
        <p:spPr bwMode="auto">
          <a:xfrm>
            <a:off x="7137735" y="3915883"/>
            <a:ext cx="1222376" cy="417514"/>
          </a:xfrm>
          <a:custGeom>
            <a:avLst/>
            <a:gdLst/>
            <a:ahLst/>
            <a:cxnLst>
              <a:cxn ang="0">
                <a:pos x="14" y="215"/>
              </a:cxn>
              <a:cxn ang="0">
                <a:pos x="9" y="212"/>
              </a:cxn>
              <a:cxn ang="0">
                <a:pos x="31" y="194"/>
              </a:cxn>
              <a:cxn ang="0">
                <a:pos x="53" y="154"/>
              </a:cxn>
              <a:cxn ang="0">
                <a:pos x="45" y="144"/>
              </a:cxn>
              <a:cxn ang="0">
                <a:pos x="56" y="125"/>
              </a:cxn>
              <a:cxn ang="0">
                <a:pos x="56" y="102"/>
              </a:cxn>
              <a:cxn ang="0">
                <a:pos x="72" y="86"/>
              </a:cxn>
              <a:cxn ang="0">
                <a:pos x="191" y="76"/>
              </a:cxn>
              <a:cxn ang="0">
                <a:pos x="190" y="56"/>
              </a:cxn>
              <a:cxn ang="0">
                <a:pos x="229" y="60"/>
              </a:cxn>
              <a:cxn ang="0">
                <a:pos x="591" y="24"/>
              </a:cxn>
              <a:cxn ang="0">
                <a:pos x="770" y="0"/>
              </a:cxn>
              <a:cxn ang="0">
                <a:pos x="738" y="63"/>
              </a:cxn>
              <a:cxn ang="0">
                <a:pos x="690" y="74"/>
              </a:cxn>
              <a:cxn ang="0">
                <a:pos x="666" y="107"/>
              </a:cxn>
              <a:cxn ang="0">
                <a:pos x="578" y="159"/>
              </a:cxn>
              <a:cxn ang="0">
                <a:pos x="573" y="178"/>
              </a:cxn>
              <a:cxn ang="0">
                <a:pos x="551" y="190"/>
              </a:cxn>
              <a:cxn ang="0">
                <a:pos x="551" y="215"/>
              </a:cxn>
              <a:cxn ang="0">
                <a:pos x="432" y="230"/>
              </a:cxn>
              <a:cxn ang="0">
                <a:pos x="193" y="251"/>
              </a:cxn>
              <a:cxn ang="0">
                <a:pos x="0" y="263"/>
              </a:cxn>
              <a:cxn ang="0">
                <a:pos x="14" y="215"/>
              </a:cxn>
              <a:cxn ang="0">
                <a:pos x="14" y="215"/>
              </a:cxn>
            </a:cxnLst>
            <a:rect l="0" t="0" r="r" b="b"/>
            <a:pathLst>
              <a:path w="770" h="263">
                <a:moveTo>
                  <a:pt x="14" y="215"/>
                </a:moveTo>
                <a:lnTo>
                  <a:pt x="9" y="212"/>
                </a:lnTo>
                <a:lnTo>
                  <a:pt x="31" y="194"/>
                </a:lnTo>
                <a:lnTo>
                  <a:pt x="53" y="154"/>
                </a:lnTo>
                <a:lnTo>
                  <a:pt x="45" y="144"/>
                </a:lnTo>
                <a:lnTo>
                  <a:pt x="56" y="125"/>
                </a:lnTo>
                <a:lnTo>
                  <a:pt x="56" y="102"/>
                </a:lnTo>
                <a:lnTo>
                  <a:pt x="72" y="86"/>
                </a:lnTo>
                <a:lnTo>
                  <a:pt x="191" y="76"/>
                </a:lnTo>
                <a:lnTo>
                  <a:pt x="190" y="56"/>
                </a:lnTo>
                <a:lnTo>
                  <a:pt x="229" y="60"/>
                </a:lnTo>
                <a:lnTo>
                  <a:pt x="591" y="24"/>
                </a:lnTo>
                <a:lnTo>
                  <a:pt x="770" y="0"/>
                </a:lnTo>
                <a:lnTo>
                  <a:pt x="738" y="63"/>
                </a:lnTo>
                <a:lnTo>
                  <a:pt x="690" y="74"/>
                </a:lnTo>
                <a:lnTo>
                  <a:pt x="666" y="107"/>
                </a:lnTo>
                <a:lnTo>
                  <a:pt x="578" y="159"/>
                </a:lnTo>
                <a:lnTo>
                  <a:pt x="573" y="178"/>
                </a:lnTo>
                <a:lnTo>
                  <a:pt x="551" y="190"/>
                </a:lnTo>
                <a:lnTo>
                  <a:pt x="551" y="215"/>
                </a:lnTo>
                <a:lnTo>
                  <a:pt x="432" y="230"/>
                </a:lnTo>
                <a:lnTo>
                  <a:pt x="193" y="251"/>
                </a:lnTo>
                <a:lnTo>
                  <a:pt x="0" y="263"/>
                </a:lnTo>
                <a:lnTo>
                  <a:pt x="14" y="215"/>
                </a:lnTo>
                <a:lnTo>
                  <a:pt x="14" y="215"/>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82550" h="1905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9" name="Freeform 332">
            <a:extLst>
              <a:ext uri="{FF2B5EF4-FFF2-40B4-BE49-F238E27FC236}">
                <a16:creationId xmlns:a16="http://schemas.microsoft.com/office/drawing/2014/main" id="{4087FC58-2D5D-AA4D-8E38-9BE6896DB6B9}"/>
              </a:ext>
            </a:extLst>
          </p:cNvPr>
          <p:cNvSpPr>
            <a:spLocks/>
          </p:cNvSpPr>
          <p:nvPr/>
        </p:nvSpPr>
        <p:spPr bwMode="auto">
          <a:xfrm>
            <a:off x="6969460" y="4314347"/>
            <a:ext cx="509588" cy="885827"/>
          </a:xfrm>
          <a:custGeom>
            <a:avLst/>
            <a:gdLst/>
            <a:ahLst/>
            <a:cxnLst>
              <a:cxn ang="0">
                <a:pos x="22" y="390"/>
              </a:cxn>
              <a:cxn ang="0">
                <a:pos x="54" y="347"/>
              </a:cxn>
              <a:cxn ang="0">
                <a:pos x="44" y="336"/>
              </a:cxn>
              <a:cxn ang="0">
                <a:pos x="32" y="245"/>
              </a:cxn>
              <a:cxn ang="0">
                <a:pos x="27" y="184"/>
              </a:cxn>
              <a:cxn ang="0">
                <a:pos x="49" y="115"/>
              </a:cxn>
              <a:cxn ang="0">
                <a:pos x="84" y="68"/>
              </a:cxn>
              <a:cxn ang="0">
                <a:pos x="81" y="55"/>
              </a:cxn>
              <a:cxn ang="0">
                <a:pos x="106" y="12"/>
              </a:cxn>
              <a:cxn ang="0">
                <a:pos x="299" y="0"/>
              </a:cxn>
              <a:cxn ang="0">
                <a:pos x="308" y="10"/>
              </a:cxn>
              <a:cxn ang="0">
                <a:pos x="299" y="357"/>
              </a:cxn>
              <a:cxn ang="0">
                <a:pos x="321" y="524"/>
              </a:cxn>
              <a:cxn ang="0">
                <a:pos x="313" y="532"/>
              </a:cxn>
              <a:cxn ang="0">
                <a:pos x="272" y="523"/>
              </a:cxn>
              <a:cxn ang="0">
                <a:pos x="209" y="558"/>
              </a:cxn>
              <a:cxn ang="0">
                <a:pos x="178" y="505"/>
              </a:cxn>
              <a:cxn ang="0">
                <a:pos x="183" y="466"/>
              </a:cxn>
              <a:cxn ang="0">
                <a:pos x="0" y="474"/>
              </a:cxn>
              <a:cxn ang="0">
                <a:pos x="22" y="390"/>
              </a:cxn>
              <a:cxn ang="0">
                <a:pos x="22" y="390"/>
              </a:cxn>
            </a:cxnLst>
            <a:rect l="0" t="0" r="r" b="b"/>
            <a:pathLst>
              <a:path w="321" h="558">
                <a:moveTo>
                  <a:pt x="22" y="390"/>
                </a:moveTo>
                <a:lnTo>
                  <a:pt x="54" y="347"/>
                </a:lnTo>
                <a:lnTo>
                  <a:pt x="44" y="336"/>
                </a:lnTo>
                <a:lnTo>
                  <a:pt x="32" y="245"/>
                </a:lnTo>
                <a:lnTo>
                  <a:pt x="27" y="184"/>
                </a:lnTo>
                <a:lnTo>
                  <a:pt x="49" y="115"/>
                </a:lnTo>
                <a:lnTo>
                  <a:pt x="84" y="68"/>
                </a:lnTo>
                <a:lnTo>
                  <a:pt x="81" y="55"/>
                </a:lnTo>
                <a:lnTo>
                  <a:pt x="106" y="12"/>
                </a:lnTo>
                <a:lnTo>
                  <a:pt x="299" y="0"/>
                </a:lnTo>
                <a:lnTo>
                  <a:pt x="308" y="10"/>
                </a:lnTo>
                <a:lnTo>
                  <a:pt x="299" y="357"/>
                </a:lnTo>
                <a:lnTo>
                  <a:pt x="321" y="524"/>
                </a:lnTo>
                <a:lnTo>
                  <a:pt x="313" y="532"/>
                </a:lnTo>
                <a:lnTo>
                  <a:pt x="272" y="523"/>
                </a:lnTo>
                <a:lnTo>
                  <a:pt x="209" y="558"/>
                </a:lnTo>
                <a:lnTo>
                  <a:pt x="178" y="505"/>
                </a:lnTo>
                <a:lnTo>
                  <a:pt x="183" y="466"/>
                </a:lnTo>
                <a:lnTo>
                  <a:pt x="0" y="474"/>
                </a:lnTo>
                <a:lnTo>
                  <a:pt x="22" y="390"/>
                </a:lnTo>
                <a:lnTo>
                  <a:pt x="22" y="390"/>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44450" h="635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0" name="Freeform 333">
            <a:extLst>
              <a:ext uri="{FF2B5EF4-FFF2-40B4-BE49-F238E27FC236}">
                <a16:creationId xmlns:a16="http://schemas.microsoft.com/office/drawing/2014/main" id="{DD35F56C-8FD1-FE44-918D-29C31879EFEC}"/>
              </a:ext>
            </a:extLst>
          </p:cNvPr>
          <p:cNvSpPr>
            <a:spLocks/>
          </p:cNvSpPr>
          <p:nvPr/>
        </p:nvSpPr>
        <p:spPr bwMode="auto">
          <a:xfrm>
            <a:off x="7444123" y="4281009"/>
            <a:ext cx="546101" cy="893765"/>
          </a:xfrm>
          <a:custGeom>
            <a:avLst/>
            <a:gdLst/>
            <a:ahLst/>
            <a:cxnLst>
              <a:cxn ang="0">
                <a:pos x="9" y="31"/>
              </a:cxn>
              <a:cxn ang="0">
                <a:pos x="0" y="378"/>
              </a:cxn>
              <a:cxn ang="0">
                <a:pos x="22" y="545"/>
              </a:cxn>
              <a:cxn ang="0">
                <a:pos x="46" y="552"/>
              </a:cxn>
              <a:cxn ang="0">
                <a:pos x="68" y="539"/>
              </a:cxn>
              <a:cxn ang="0">
                <a:pos x="80" y="552"/>
              </a:cxn>
              <a:cxn ang="0">
                <a:pos x="61" y="563"/>
              </a:cxn>
              <a:cxn ang="0">
                <a:pos x="108" y="550"/>
              </a:cxn>
              <a:cxn ang="0">
                <a:pos x="118" y="536"/>
              </a:cxn>
              <a:cxn ang="0">
                <a:pos x="112" y="526"/>
              </a:cxn>
              <a:cxn ang="0">
                <a:pos x="115" y="511"/>
              </a:cxn>
              <a:cxn ang="0">
                <a:pos x="93" y="490"/>
              </a:cxn>
              <a:cxn ang="0">
                <a:pos x="93" y="472"/>
              </a:cxn>
              <a:cxn ang="0">
                <a:pos x="344" y="450"/>
              </a:cxn>
              <a:cxn ang="0">
                <a:pos x="324" y="360"/>
              </a:cxn>
              <a:cxn ang="0">
                <a:pos x="336" y="307"/>
              </a:cxn>
              <a:cxn ang="0">
                <a:pos x="305" y="237"/>
              </a:cxn>
              <a:cxn ang="0">
                <a:pos x="239" y="0"/>
              </a:cxn>
              <a:cxn ang="0">
                <a:pos x="0" y="21"/>
              </a:cxn>
              <a:cxn ang="0">
                <a:pos x="9" y="31"/>
              </a:cxn>
              <a:cxn ang="0">
                <a:pos x="9" y="31"/>
              </a:cxn>
            </a:cxnLst>
            <a:rect l="0" t="0" r="r" b="b"/>
            <a:pathLst>
              <a:path w="344" h="563">
                <a:moveTo>
                  <a:pt x="9" y="31"/>
                </a:moveTo>
                <a:lnTo>
                  <a:pt x="0" y="378"/>
                </a:lnTo>
                <a:lnTo>
                  <a:pt x="22" y="545"/>
                </a:lnTo>
                <a:lnTo>
                  <a:pt x="46" y="552"/>
                </a:lnTo>
                <a:lnTo>
                  <a:pt x="68" y="539"/>
                </a:lnTo>
                <a:lnTo>
                  <a:pt x="80" y="552"/>
                </a:lnTo>
                <a:lnTo>
                  <a:pt x="61" y="563"/>
                </a:lnTo>
                <a:lnTo>
                  <a:pt x="108" y="550"/>
                </a:lnTo>
                <a:lnTo>
                  <a:pt x="118" y="536"/>
                </a:lnTo>
                <a:lnTo>
                  <a:pt x="112" y="526"/>
                </a:lnTo>
                <a:lnTo>
                  <a:pt x="115" y="511"/>
                </a:lnTo>
                <a:lnTo>
                  <a:pt x="93" y="490"/>
                </a:lnTo>
                <a:lnTo>
                  <a:pt x="93" y="472"/>
                </a:lnTo>
                <a:lnTo>
                  <a:pt x="344" y="450"/>
                </a:lnTo>
                <a:lnTo>
                  <a:pt x="324" y="360"/>
                </a:lnTo>
                <a:lnTo>
                  <a:pt x="336" y="307"/>
                </a:lnTo>
                <a:lnTo>
                  <a:pt x="305" y="237"/>
                </a:lnTo>
                <a:lnTo>
                  <a:pt x="239" y="0"/>
                </a:lnTo>
                <a:lnTo>
                  <a:pt x="0" y="21"/>
                </a:lnTo>
                <a:lnTo>
                  <a:pt x="9" y="31"/>
                </a:lnTo>
                <a:lnTo>
                  <a:pt x="9" y="31"/>
                </a:lnTo>
                <a:close/>
              </a:path>
            </a:pathLst>
          </a:custGeom>
          <a:solidFill>
            <a:schemeClr val="accent1"/>
          </a:solidFill>
          <a:ln w="9525">
            <a:solidFill>
              <a:sysClr val="windowText" lastClr="000000"/>
            </a:solidFill>
            <a:round/>
            <a:headEnd/>
            <a:tailEnd/>
          </a:ln>
          <a:scene3d>
            <a:camera prst="orthographicFront"/>
            <a:lightRig rig="threePt" dir="t"/>
          </a:scene3d>
          <a:sp3d>
            <a:bevelT w="44450" h="635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1" name="Freeform 334">
            <a:extLst>
              <a:ext uri="{FF2B5EF4-FFF2-40B4-BE49-F238E27FC236}">
                <a16:creationId xmlns:a16="http://schemas.microsoft.com/office/drawing/2014/main" id="{282D0030-7D4D-F04F-B41A-35ADAE581FE0}"/>
              </a:ext>
            </a:extLst>
          </p:cNvPr>
          <p:cNvSpPr>
            <a:spLocks/>
          </p:cNvSpPr>
          <p:nvPr/>
        </p:nvSpPr>
        <p:spPr bwMode="auto">
          <a:xfrm>
            <a:off x="7823536" y="4234972"/>
            <a:ext cx="771526" cy="815977"/>
          </a:xfrm>
          <a:custGeom>
            <a:avLst/>
            <a:gdLst/>
            <a:ahLst/>
            <a:cxnLst>
              <a:cxn ang="0">
                <a:pos x="66" y="266"/>
              </a:cxn>
              <a:cxn ang="0">
                <a:pos x="97" y="336"/>
              </a:cxn>
              <a:cxn ang="0">
                <a:pos x="85" y="389"/>
              </a:cxn>
              <a:cxn ang="0">
                <a:pos x="105" y="479"/>
              </a:cxn>
              <a:cxn ang="0">
                <a:pos x="124" y="508"/>
              </a:cxn>
              <a:cxn ang="0">
                <a:pos x="384" y="493"/>
              </a:cxn>
              <a:cxn ang="0">
                <a:pos x="387" y="511"/>
              </a:cxn>
              <a:cxn ang="0">
                <a:pos x="402" y="514"/>
              </a:cxn>
              <a:cxn ang="0">
                <a:pos x="396" y="471"/>
              </a:cxn>
              <a:cxn ang="0">
                <a:pos x="407" y="459"/>
              </a:cxn>
              <a:cxn ang="0">
                <a:pos x="445" y="467"/>
              </a:cxn>
              <a:cxn ang="0">
                <a:pos x="451" y="436"/>
              </a:cxn>
              <a:cxn ang="0">
                <a:pos x="446" y="396"/>
              </a:cxn>
              <a:cxn ang="0">
                <a:pos x="462" y="384"/>
              </a:cxn>
              <a:cxn ang="0">
                <a:pos x="486" y="307"/>
              </a:cxn>
              <a:cxn ang="0">
                <a:pos x="470" y="303"/>
              </a:cxn>
              <a:cxn ang="0">
                <a:pos x="407" y="203"/>
              </a:cxn>
              <a:cxn ang="0">
                <a:pos x="270" y="76"/>
              </a:cxn>
              <a:cxn ang="0">
                <a:pos x="211" y="37"/>
              </a:cxn>
              <a:cxn ang="0">
                <a:pos x="231" y="0"/>
              </a:cxn>
              <a:cxn ang="0">
                <a:pos x="119" y="14"/>
              </a:cxn>
              <a:cxn ang="0">
                <a:pos x="0" y="29"/>
              </a:cxn>
              <a:cxn ang="0">
                <a:pos x="66" y="266"/>
              </a:cxn>
              <a:cxn ang="0">
                <a:pos x="66" y="266"/>
              </a:cxn>
            </a:cxnLst>
            <a:rect l="0" t="0" r="r" b="b"/>
            <a:pathLst>
              <a:path w="486" h="514">
                <a:moveTo>
                  <a:pt x="66" y="266"/>
                </a:moveTo>
                <a:lnTo>
                  <a:pt x="97" y="336"/>
                </a:lnTo>
                <a:lnTo>
                  <a:pt x="85" y="389"/>
                </a:lnTo>
                <a:lnTo>
                  <a:pt x="105" y="479"/>
                </a:lnTo>
                <a:lnTo>
                  <a:pt x="124" y="508"/>
                </a:lnTo>
                <a:lnTo>
                  <a:pt x="384" y="493"/>
                </a:lnTo>
                <a:lnTo>
                  <a:pt x="387" y="511"/>
                </a:lnTo>
                <a:lnTo>
                  <a:pt x="402" y="514"/>
                </a:lnTo>
                <a:lnTo>
                  <a:pt x="396" y="471"/>
                </a:lnTo>
                <a:lnTo>
                  <a:pt x="407" y="459"/>
                </a:lnTo>
                <a:lnTo>
                  <a:pt x="445" y="467"/>
                </a:lnTo>
                <a:lnTo>
                  <a:pt x="451" y="436"/>
                </a:lnTo>
                <a:lnTo>
                  <a:pt x="446" y="396"/>
                </a:lnTo>
                <a:lnTo>
                  <a:pt x="462" y="384"/>
                </a:lnTo>
                <a:lnTo>
                  <a:pt x="486" y="307"/>
                </a:lnTo>
                <a:lnTo>
                  <a:pt x="470" y="303"/>
                </a:lnTo>
                <a:lnTo>
                  <a:pt x="407" y="203"/>
                </a:lnTo>
                <a:lnTo>
                  <a:pt x="270" y="76"/>
                </a:lnTo>
                <a:lnTo>
                  <a:pt x="211" y="37"/>
                </a:lnTo>
                <a:lnTo>
                  <a:pt x="231" y="0"/>
                </a:lnTo>
                <a:lnTo>
                  <a:pt x="119" y="14"/>
                </a:lnTo>
                <a:lnTo>
                  <a:pt x="0" y="29"/>
                </a:lnTo>
                <a:lnTo>
                  <a:pt x="66" y="266"/>
                </a:lnTo>
                <a:lnTo>
                  <a:pt x="66" y="266"/>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82550" h="1905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2" name="Freeform 335">
            <a:extLst>
              <a:ext uri="{FF2B5EF4-FFF2-40B4-BE49-F238E27FC236}">
                <a16:creationId xmlns:a16="http://schemas.microsoft.com/office/drawing/2014/main" id="{BD77A4AF-84DC-9F40-B8BC-03C86231519A}"/>
              </a:ext>
            </a:extLst>
          </p:cNvPr>
          <p:cNvSpPr>
            <a:spLocks/>
          </p:cNvSpPr>
          <p:nvPr/>
        </p:nvSpPr>
        <p:spPr bwMode="auto">
          <a:xfrm>
            <a:off x="7591761" y="4963636"/>
            <a:ext cx="1300164" cy="992190"/>
          </a:xfrm>
          <a:custGeom>
            <a:avLst/>
            <a:gdLst/>
            <a:ahLst/>
            <a:cxnLst>
              <a:cxn ang="0">
                <a:pos x="0" y="60"/>
              </a:cxn>
              <a:cxn ang="0">
                <a:pos x="22" y="81"/>
              </a:cxn>
              <a:cxn ang="0">
                <a:pos x="19" y="96"/>
              </a:cxn>
              <a:cxn ang="0">
                <a:pos x="25" y="106"/>
              </a:cxn>
              <a:cxn ang="0">
                <a:pos x="15" y="120"/>
              </a:cxn>
              <a:cxn ang="0">
                <a:pos x="111" y="86"/>
              </a:cxn>
              <a:cxn ang="0">
                <a:pos x="234" y="166"/>
              </a:cxn>
              <a:cxn ang="0">
                <a:pos x="335" y="110"/>
              </a:cxn>
              <a:cxn ang="0">
                <a:pos x="393" y="123"/>
              </a:cxn>
              <a:cxn ang="0">
                <a:pos x="467" y="198"/>
              </a:cxn>
              <a:cxn ang="0">
                <a:pos x="493" y="198"/>
              </a:cxn>
              <a:cxn ang="0">
                <a:pos x="517" y="250"/>
              </a:cxn>
              <a:cxn ang="0">
                <a:pos x="511" y="349"/>
              </a:cxn>
              <a:cxn ang="0">
                <a:pos x="528" y="360"/>
              </a:cxn>
              <a:cxn ang="0">
                <a:pos x="531" y="343"/>
              </a:cxn>
              <a:cxn ang="0">
                <a:pos x="555" y="343"/>
              </a:cxn>
              <a:cxn ang="0">
                <a:pos x="531" y="390"/>
              </a:cxn>
              <a:cxn ang="0">
                <a:pos x="594" y="455"/>
              </a:cxn>
              <a:cxn ang="0">
                <a:pos x="603" y="437"/>
              </a:cxn>
              <a:cxn ang="0">
                <a:pos x="608" y="482"/>
              </a:cxn>
              <a:cxn ang="0">
                <a:pos x="629" y="492"/>
              </a:cxn>
              <a:cxn ang="0">
                <a:pos x="651" y="547"/>
              </a:cxn>
              <a:cxn ang="0">
                <a:pos x="673" y="547"/>
              </a:cxn>
              <a:cxn ang="0">
                <a:pos x="720" y="599"/>
              </a:cxn>
              <a:cxn ang="0">
                <a:pos x="746" y="602"/>
              </a:cxn>
              <a:cxn ang="0">
                <a:pos x="746" y="610"/>
              </a:cxn>
              <a:cxn ang="0">
                <a:pos x="728" y="625"/>
              </a:cxn>
              <a:cxn ang="0">
                <a:pos x="770" y="618"/>
              </a:cxn>
              <a:cxn ang="0">
                <a:pos x="797" y="607"/>
              </a:cxn>
              <a:cxn ang="0">
                <a:pos x="811" y="534"/>
              </a:cxn>
              <a:cxn ang="0">
                <a:pos x="819" y="537"/>
              </a:cxn>
              <a:cxn ang="0">
                <a:pos x="812" y="437"/>
              </a:cxn>
              <a:cxn ang="0">
                <a:pos x="801" y="407"/>
              </a:cxn>
              <a:cxn ang="0">
                <a:pos x="713" y="261"/>
              </a:cxn>
              <a:cxn ang="0">
                <a:pos x="644" y="123"/>
              </a:cxn>
              <a:cxn ang="0">
                <a:pos x="602" y="10"/>
              </a:cxn>
              <a:cxn ang="0">
                <a:pos x="591" y="8"/>
              </a:cxn>
              <a:cxn ang="0">
                <a:pos x="553" y="0"/>
              </a:cxn>
              <a:cxn ang="0">
                <a:pos x="542" y="12"/>
              </a:cxn>
              <a:cxn ang="0">
                <a:pos x="548" y="55"/>
              </a:cxn>
              <a:cxn ang="0">
                <a:pos x="533" y="52"/>
              </a:cxn>
              <a:cxn ang="0">
                <a:pos x="530" y="34"/>
              </a:cxn>
              <a:cxn ang="0">
                <a:pos x="270" y="49"/>
              </a:cxn>
              <a:cxn ang="0">
                <a:pos x="251" y="20"/>
              </a:cxn>
              <a:cxn ang="0">
                <a:pos x="0" y="42"/>
              </a:cxn>
              <a:cxn ang="0">
                <a:pos x="0" y="60"/>
              </a:cxn>
              <a:cxn ang="0">
                <a:pos x="0" y="60"/>
              </a:cxn>
            </a:cxnLst>
            <a:rect l="0" t="0" r="r" b="b"/>
            <a:pathLst>
              <a:path w="819" h="625">
                <a:moveTo>
                  <a:pt x="0" y="60"/>
                </a:moveTo>
                <a:lnTo>
                  <a:pt x="22" y="81"/>
                </a:lnTo>
                <a:lnTo>
                  <a:pt x="19" y="96"/>
                </a:lnTo>
                <a:lnTo>
                  <a:pt x="25" y="106"/>
                </a:lnTo>
                <a:lnTo>
                  <a:pt x="15" y="120"/>
                </a:lnTo>
                <a:lnTo>
                  <a:pt x="111" y="86"/>
                </a:lnTo>
                <a:lnTo>
                  <a:pt x="234" y="166"/>
                </a:lnTo>
                <a:lnTo>
                  <a:pt x="335" y="110"/>
                </a:lnTo>
                <a:lnTo>
                  <a:pt x="393" y="123"/>
                </a:lnTo>
                <a:lnTo>
                  <a:pt x="467" y="198"/>
                </a:lnTo>
                <a:lnTo>
                  <a:pt x="493" y="198"/>
                </a:lnTo>
                <a:lnTo>
                  <a:pt x="517" y="250"/>
                </a:lnTo>
                <a:lnTo>
                  <a:pt x="511" y="349"/>
                </a:lnTo>
                <a:lnTo>
                  <a:pt x="528" y="360"/>
                </a:lnTo>
                <a:lnTo>
                  <a:pt x="531" y="343"/>
                </a:lnTo>
                <a:lnTo>
                  <a:pt x="555" y="343"/>
                </a:lnTo>
                <a:lnTo>
                  <a:pt x="531" y="390"/>
                </a:lnTo>
                <a:lnTo>
                  <a:pt x="594" y="455"/>
                </a:lnTo>
                <a:lnTo>
                  <a:pt x="603" y="437"/>
                </a:lnTo>
                <a:lnTo>
                  <a:pt x="608" y="482"/>
                </a:lnTo>
                <a:lnTo>
                  <a:pt x="629" y="492"/>
                </a:lnTo>
                <a:lnTo>
                  <a:pt x="651" y="547"/>
                </a:lnTo>
                <a:lnTo>
                  <a:pt x="673" y="547"/>
                </a:lnTo>
                <a:lnTo>
                  <a:pt x="720" y="599"/>
                </a:lnTo>
                <a:lnTo>
                  <a:pt x="746" y="602"/>
                </a:lnTo>
                <a:lnTo>
                  <a:pt x="746" y="610"/>
                </a:lnTo>
                <a:lnTo>
                  <a:pt x="728" y="625"/>
                </a:lnTo>
                <a:lnTo>
                  <a:pt x="770" y="618"/>
                </a:lnTo>
                <a:lnTo>
                  <a:pt x="797" y="607"/>
                </a:lnTo>
                <a:lnTo>
                  <a:pt x="811" y="534"/>
                </a:lnTo>
                <a:lnTo>
                  <a:pt x="819" y="537"/>
                </a:lnTo>
                <a:lnTo>
                  <a:pt x="812" y="437"/>
                </a:lnTo>
                <a:lnTo>
                  <a:pt x="801" y="407"/>
                </a:lnTo>
                <a:lnTo>
                  <a:pt x="713" y="261"/>
                </a:lnTo>
                <a:lnTo>
                  <a:pt x="644" y="123"/>
                </a:lnTo>
                <a:lnTo>
                  <a:pt x="602" y="10"/>
                </a:lnTo>
                <a:lnTo>
                  <a:pt x="591" y="8"/>
                </a:lnTo>
                <a:lnTo>
                  <a:pt x="553" y="0"/>
                </a:lnTo>
                <a:lnTo>
                  <a:pt x="542" y="12"/>
                </a:lnTo>
                <a:lnTo>
                  <a:pt x="548" y="55"/>
                </a:lnTo>
                <a:lnTo>
                  <a:pt x="533" y="52"/>
                </a:lnTo>
                <a:lnTo>
                  <a:pt x="530" y="34"/>
                </a:lnTo>
                <a:lnTo>
                  <a:pt x="270" y="49"/>
                </a:lnTo>
                <a:lnTo>
                  <a:pt x="251" y="20"/>
                </a:lnTo>
                <a:lnTo>
                  <a:pt x="0" y="42"/>
                </a:lnTo>
                <a:lnTo>
                  <a:pt x="0" y="60"/>
                </a:lnTo>
                <a:lnTo>
                  <a:pt x="0" y="60"/>
                </a:lnTo>
                <a:close/>
              </a:path>
            </a:pathLst>
          </a:custGeom>
          <a:solidFill>
            <a:schemeClr val="accent1"/>
          </a:solidFill>
          <a:ln w="9525">
            <a:solidFill>
              <a:sysClr val="windowText" lastClr="000000"/>
            </a:solidFill>
            <a:round/>
            <a:headEnd/>
            <a:tailEnd/>
          </a:ln>
          <a:scene3d>
            <a:camera prst="orthographicFront"/>
            <a:lightRig rig="threePt" dir="t"/>
          </a:scene3d>
          <a:sp3d>
            <a:bevelT w="44450" h="635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3" name="Freeform 339">
            <a:extLst>
              <a:ext uri="{FF2B5EF4-FFF2-40B4-BE49-F238E27FC236}">
                <a16:creationId xmlns:a16="http://schemas.microsoft.com/office/drawing/2014/main" id="{62C592CA-4E43-DD4D-82C5-C9A86AAB279E}"/>
              </a:ext>
            </a:extLst>
          </p:cNvPr>
          <p:cNvSpPr>
            <a:spLocks/>
          </p:cNvSpPr>
          <p:nvPr/>
        </p:nvSpPr>
        <p:spPr bwMode="auto">
          <a:xfrm>
            <a:off x="7802898" y="2920519"/>
            <a:ext cx="601663" cy="682627"/>
          </a:xfrm>
          <a:custGeom>
            <a:avLst/>
            <a:gdLst/>
            <a:ahLst/>
            <a:cxnLst>
              <a:cxn ang="0">
                <a:pos x="0" y="78"/>
              </a:cxn>
              <a:cxn ang="0">
                <a:pos x="32" y="377"/>
              </a:cxn>
              <a:cxn ang="0">
                <a:pos x="79" y="382"/>
              </a:cxn>
              <a:cxn ang="0">
                <a:pos x="136" y="416"/>
              </a:cxn>
              <a:cxn ang="0">
                <a:pos x="176" y="414"/>
              </a:cxn>
              <a:cxn ang="0">
                <a:pos x="195" y="401"/>
              </a:cxn>
              <a:cxn ang="0">
                <a:pos x="241" y="430"/>
              </a:cxn>
              <a:cxn ang="0">
                <a:pos x="268" y="406"/>
              </a:cxn>
              <a:cxn ang="0">
                <a:pos x="274" y="359"/>
              </a:cxn>
              <a:cxn ang="0">
                <a:pos x="291" y="369"/>
              </a:cxn>
              <a:cxn ang="0">
                <a:pos x="301" y="330"/>
              </a:cxn>
              <a:cxn ang="0">
                <a:pos x="364" y="273"/>
              </a:cxn>
              <a:cxn ang="0">
                <a:pos x="375" y="180"/>
              </a:cxn>
              <a:cxn ang="0">
                <a:pos x="367" y="161"/>
              </a:cxn>
              <a:cxn ang="0">
                <a:pos x="379" y="151"/>
              </a:cxn>
              <a:cxn ang="0">
                <a:pos x="356" y="0"/>
              </a:cxn>
              <a:cxn ang="0">
                <a:pos x="291" y="34"/>
              </a:cxn>
              <a:cxn ang="0">
                <a:pos x="258" y="70"/>
              </a:cxn>
              <a:cxn ang="0">
                <a:pos x="235" y="72"/>
              </a:cxn>
              <a:cxn ang="0">
                <a:pos x="198" y="91"/>
              </a:cxn>
              <a:cxn ang="0">
                <a:pos x="115" y="62"/>
              </a:cxn>
              <a:cxn ang="0">
                <a:pos x="0" y="78"/>
              </a:cxn>
              <a:cxn ang="0">
                <a:pos x="0" y="78"/>
              </a:cxn>
            </a:cxnLst>
            <a:rect l="0" t="0" r="r" b="b"/>
            <a:pathLst>
              <a:path w="379" h="430">
                <a:moveTo>
                  <a:pt x="0" y="78"/>
                </a:moveTo>
                <a:lnTo>
                  <a:pt x="32" y="377"/>
                </a:lnTo>
                <a:lnTo>
                  <a:pt x="79" y="382"/>
                </a:lnTo>
                <a:lnTo>
                  <a:pt x="136" y="416"/>
                </a:lnTo>
                <a:lnTo>
                  <a:pt x="176" y="414"/>
                </a:lnTo>
                <a:lnTo>
                  <a:pt x="195" y="401"/>
                </a:lnTo>
                <a:lnTo>
                  <a:pt x="241" y="430"/>
                </a:lnTo>
                <a:lnTo>
                  <a:pt x="268" y="406"/>
                </a:lnTo>
                <a:lnTo>
                  <a:pt x="274" y="359"/>
                </a:lnTo>
                <a:lnTo>
                  <a:pt x="291" y="369"/>
                </a:lnTo>
                <a:lnTo>
                  <a:pt x="301" y="330"/>
                </a:lnTo>
                <a:lnTo>
                  <a:pt x="364" y="273"/>
                </a:lnTo>
                <a:lnTo>
                  <a:pt x="375" y="180"/>
                </a:lnTo>
                <a:lnTo>
                  <a:pt x="367" y="161"/>
                </a:lnTo>
                <a:lnTo>
                  <a:pt x="379" y="151"/>
                </a:lnTo>
                <a:lnTo>
                  <a:pt x="356" y="0"/>
                </a:lnTo>
                <a:lnTo>
                  <a:pt x="291" y="34"/>
                </a:lnTo>
                <a:lnTo>
                  <a:pt x="258" y="70"/>
                </a:lnTo>
                <a:lnTo>
                  <a:pt x="235" y="72"/>
                </a:lnTo>
                <a:lnTo>
                  <a:pt x="198" y="91"/>
                </a:lnTo>
                <a:lnTo>
                  <a:pt x="115" y="62"/>
                </a:lnTo>
                <a:lnTo>
                  <a:pt x="0" y="78"/>
                </a:lnTo>
                <a:lnTo>
                  <a:pt x="0" y="78"/>
                </a:lnTo>
                <a:close/>
              </a:path>
            </a:pathLst>
          </a:custGeom>
          <a:solidFill>
            <a:schemeClr val="accent1"/>
          </a:solidFill>
          <a:ln w="9525">
            <a:solidFill>
              <a:sysClr val="windowText" lastClr="000000"/>
            </a:solidFill>
            <a:round/>
            <a:headEnd/>
            <a:tailEnd/>
          </a:ln>
          <a:scene3d>
            <a:camera prst="orthographicFront"/>
            <a:lightRig rig="threePt" dir="t"/>
          </a:scene3d>
          <a:sp3d>
            <a:bevelT w="44450" h="635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4" name="Freeform 340">
            <a:extLst>
              <a:ext uri="{FF2B5EF4-FFF2-40B4-BE49-F238E27FC236}">
                <a16:creationId xmlns:a16="http://schemas.microsoft.com/office/drawing/2014/main" id="{F75FC210-DD97-A242-B70B-1E4982BDFC8B}"/>
              </a:ext>
            </a:extLst>
          </p:cNvPr>
          <p:cNvSpPr>
            <a:spLocks/>
          </p:cNvSpPr>
          <p:nvPr/>
        </p:nvSpPr>
        <p:spPr bwMode="auto">
          <a:xfrm>
            <a:off x="8185486" y="3160232"/>
            <a:ext cx="641351" cy="641352"/>
          </a:xfrm>
          <a:custGeom>
            <a:avLst/>
            <a:gdLst/>
            <a:ahLst/>
            <a:cxnLst>
              <a:cxn ang="0">
                <a:pos x="0" y="279"/>
              </a:cxn>
              <a:cxn ang="0">
                <a:pos x="14" y="334"/>
              </a:cxn>
              <a:cxn ang="0">
                <a:pos x="66" y="373"/>
              </a:cxn>
              <a:cxn ang="0">
                <a:pos x="91" y="404"/>
              </a:cxn>
              <a:cxn ang="0">
                <a:pos x="168" y="372"/>
              </a:cxn>
              <a:cxn ang="0">
                <a:pos x="203" y="367"/>
              </a:cxn>
              <a:cxn ang="0">
                <a:pos x="222" y="343"/>
              </a:cxn>
              <a:cxn ang="0">
                <a:pos x="251" y="221"/>
              </a:cxn>
              <a:cxn ang="0">
                <a:pos x="284" y="235"/>
              </a:cxn>
              <a:cxn ang="0">
                <a:pos x="347" y="104"/>
              </a:cxn>
              <a:cxn ang="0">
                <a:pos x="396" y="132"/>
              </a:cxn>
              <a:cxn ang="0">
                <a:pos x="404" y="109"/>
              </a:cxn>
              <a:cxn ang="0">
                <a:pos x="369" y="80"/>
              </a:cxn>
              <a:cxn ang="0">
                <a:pos x="343" y="83"/>
              </a:cxn>
              <a:cxn ang="0">
                <a:pos x="333" y="98"/>
              </a:cxn>
              <a:cxn ang="0">
                <a:pos x="284" y="112"/>
              </a:cxn>
              <a:cxn ang="0">
                <a:pos x="253" y="148"/>
              </a:cxn>
              <a:cxn ang="0">
                <a:pos x="244" y="91"/>
              </a:cxn>
              <a:cxn ang="0">
                <a:pos x="156" y="106"/>
              </a:cxn>
              <a:cxn ang="0">
                <a:pos x="138" y="0"/>
              </a:cxn>
              <a:cxn ang="0">
                <a:pos x="126" y="10"/>
              </a:cxn>
              <a:cxn ang="0">
                <a:pos x="134" y="29"/>
              </a:cxn>
              <a:cxn ang="0">
                <a:pos x="123" y="122"/>
              </a:cxn>
              <a:cxn ang="0">
                <a:pos x="60" y="179"/>
              </a:cxn>
              <a:cxn ang="0">
                <a:pos x="50" y="218"/>
              </a:cxn>
              <a:cxn ang="0">
                <a:pos x="33" y="208"/>
              </a:cxn>
              <a:cxn ang="0">
                <a:pos x="27" y="255"/>
              </a:cxn>
              <a:cxn ang="0">
                <a:pos x="0" y="279"/>
              </a:cxn>
              <a:cxn ang="0">
                <a:pos x="0" y="279"/>
              </a:cxn>
              <a:cxn ang="0">
                <a:pos x="0" y="279"/>
              </a:cxn>
            </a:cxnLst>
            <a:rect l="0" t="0" r="r" b="b"/>
            <a:pathLst>
              <a:path w="404" h="404">
                <a:moveTo>
                  <a:pt x="0" y="279"/>
                </a:moveTo>
                <a:lnTo>
                  <a:pt x="14" y="334"/>
                </a:lnTo>
                <a:lnTo>
                  <a:pt x="66" y="373"/>
                </a:lnTo>
                <a:lnTo>
                  <a:pt x="91" y="404"/>
                </a:lnTo>
                <a:lnTo>
                  <a:pt x="168" y="372"/>
                </a:lnTo>
                <a:lnTo>
                  <a:pt x="203" y="367"/>
                </a:lnTo>
                <a:lnTo>
                  <a:pt x="222" y="343"/>
                </a:lnTo>
                <a:lnTo>
                  <a:pt x="251" y="221"/>
                </a:lnTo>
                <a:lnTo>
                  <a:pt x="284" y="235"/>
                </a:lnTo>
                <a:lnTo>
                  <a:pt x="347" y="104"/>
                </a:lnTo>
                <a:lnTo>
                  <a:pt x="396" y="132"/>
                </a:lnTo>
                <a:lnTo>
                  <a:pt x="404" y="109"/>
                </a:lnTo>
                <a:lnTo>
                  <a:pt x="369" y="80"/>
                </a:lnTo>
                <a:lnTo>
                  <a:pt x="343" y="83"/>
                </a:lnTo>
                <a:lnTo>
                  <a:pt x="333" y="98"/>
                </a:lnTo>
                <a:lnTo>
                  <a:pt x="284" y="112"/>
                </a:lnTo>
                <a:lnTo>
                  <a:pt x="253" y="148"/>
                </a:lnTo>
                <a:lnTo>
                  <a:pt x="244" y="91"/>
                </a:lnTo>
                <a:lnTo>
                  <a:pt x="156" y="106"/>
                </a:lnTo>
                <a:lnTo>
                  <a:pt x="138" y="0"/>
                </a:lnTo>
                <a:lnTo>
                  <a:pt x="126" y="10"/>
                </a:lnTo>
                <a:lnTo>
                  <a:pt x="134" y="29"/>
                </a:lnTo>
                <a:lnTo>
                  <a:pt x="123" y="122"/>
                </a:lnTo>
                <a:lnTo>
                  <a:pt x="60" y="179"/>
                </a:lnTo>
                <a:lnTo>
                  <a:pt x="50" y="218"/>
                </a:lnTo>
                <a:lnTo>
                  <a:pt x="33" y="208"/>
                </a:lnTo>
                <a:lnTo>
                  <a:pt x="27" y="255"/>
                </a:lnTo>
                <a:lnTo>
                  <a:pt x="0" y="279"/>
                </a:lnTo>
                <a:lnTo>
                  <a:pt x="0" y="279"/>
                </a:lnTo>
                <a:lnTo>
                  <a:pt x="0" y="279"/>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82550" h="1905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5" name="Freeform 341">
            <a:extLst>
              <a:ext uri="{FF2B5EF4-FFF2-40B4-BE49-F238E27FC236}">
                <a16:creationId xmlns:a16="http://schemas.microsoft.com/office/drawing/2014/main" id="{68F4133B-4487-5D46-926E-435DC40C8D58}"/>
              </a:ext>
            </a:extLst>
          </p:cNvPr>
          <p:cNvSpPr>
            <a:spLocks/>
          </p:cNvSpPr>
          <p:nvPr/>
        </p:nvSpPr>
        <p:spPr bwMode="auto">
          <a:xfrm>
            <a:off x="8572837" y="3206269"/>
            <a:ext cx="650876" cy="325438"/>
          </a:xfrm>
          <a:custGeom>
            <a:avLst/>
            <a:gdLst/>
            <a:ahLst/>
            <a:cxnLst>
              <a:cxn ang="0">
                <a:pos x="0" y="62"/>
              </a:cxn>
              <a:cxn ang="0">
                <a:pos x="9" y="119"/>
              </a:cxn>
              <a:cxn ang="0">
                <a:pos x="40" y="83"/>
              </a:cxn>
              <a:cxn ang="0">
                <a:pos x="89" y="69"/>
              </a:cxn>
              <a:cxn ang="0">
                <a:pos x="99" y="54"/>
              </a:cxn>
              <a:cxn ang="0">
                <a:pos x="125" y="51"/>
              </a:cxn>
              <a:cxn ang="0">
                <a:pos x="160" y="80"/>
              </a:cxn>
              <a:cxn ang="0">
                <a:pos x="183" y="86"/>
              </a:cxn>
              <a:cxn ang="0">
                <a:pos x="227" y="127"/>
              </a:cxn>
              <a:cxn ang="0">
                <a:pos x="212" y="166"/>
              </a:cxn>
              <a:cxn ang="0">
                <a:pos x="218" y="184"/>
              </a:cxn>
              <a:cxn ang="0">
                <a:pos x="237" y="176"/>
              </a:cxn>
              <a:cxn ang="0">
                <a:pos x="254" y="176"/>
              </a:cxn>
              <a:cxn ang="0">
                <a:pos x="264" y="189"/>
              </a:cxn>
              <a:cxn ang="0">
                <a:pos x="284" y="189"/>
              </a:cxn>
              <a:cxn ang="0">
                <a:pos x="292" y="184"/>
              </a:cxn>
              <a:cxn ang="0">
                <a:pos x="279" y="148"/>
              </a:cxn>
              <a:cxn ang="0">
                <a:pos x="276" y="83"/>
              </a:cxn>
              <a:cxn ang="0">
                <a:pos x="260" y="73"/>
              </a:cxn>
              <a:cxn ang="0">
                <a:pos x="292" y="44"/>
              </a:cxn>
              <a:cxn ang="0">
                <a:pos x="294" y="25"/>
              </a:cxn>
              <a:cxn ang="0">
                <a:pos x="314" y="26"/>
              </a:cxn>
              <a:cxn ang="0">
                <a:pos x="289" y="67"/>
              </a:cxn>
              <a:cxn ang="0">
                <a:pos x="303" y="116"/>
              </a:cxn>
              <a:cxn ang="0">
                <a:pos x="309" y="129"/>
              </a:cxn>
              <a:cxn ang="0">
                <a:pos x="319" y="135"/>
              </a:cxn>
              <a:cxn ang="0">
                <a:pos x="300" y="133"/>
              </a:cxn>
              <a:cxn ang="0">
                <a:pos x="306" y="164"/>
              </a:cxn>
              <a:cxn ang="0">
                <a:pos x="339" y="184"/>
              </a:cxn>
              <a:cxn ang="0">
                <a:pos x="347" y="189"/>
              </a:cxn>
              <a:cxn ang="0">
                <a:pos x="356" y="189"/>
              </a:cxn>
              <a:cxn ang="0">
                <a:pos x="352" y="205"/>
              </a:cxn>
              <a:cxn ang="0">
                <a:pos x="393" y="184"/>
              </a:cxn>
              <a:cxn ang="0">
                <a:pos x="400" y="158"/>
              </a:cxn>
              <a:cxn ang="0">
                <a:pos x="410" y="130"/>
              </a:cxn>
              <a:cxn ang="0">
                <a:pos x="352" y="143"/>
              </a:cxn>
              <a:cxn ang="0">
                <a:pos x="314" y="0"/>
              </a:cxn>
              <a:cxn ang="0">
                <a:pos x="0" y="62"/>
              </a:cxn>
              <a:cxn ang="0">
                <a:pos x="0" y="62"/>
              </a:cxn>
              <a:cxn ang="0">
                <a:pos x="0" y="62"/>
              </a:cxn>
            </a:cxnLst>
            <a:rect l="0" t="0" r="r" b="b"/>
            <a:pathLst>
              <a:path w="410" h="205">
                <a:moveTo>
                  <a:pt x="0" y="62"/>
                </a:moveTo>
                <a:lnTo>
                  <a:pt x="9" y="119"/>
                </a:lnTo>
                <a:lnTo>
                  <a:pt x="40" y="83"/>
                </a:lnTo>
                <a:lnTo>
                  <a:pt x="89" y="69"/>
                </a:lnTo>
                <a:lnTo>
                  <a:pt x="99" y="54"/>
                </a:lnTo>
                <a:lnTo>
                  <a:pt x="125" y="51"/>
                </a:lnTo>
                <a:lnTo>
                  <a:pt x="160" y="80"/>
                </a:lnTo>
                <a:lnTo>
                  <a:pt x="183" y="86"/>
                </a:lnTo>
                <a:lnTo>
                  <a:pt x="227" y="127"/>
                </a:lnTo>
                <a:lnTo>
                  <a:pt x="212" y="166"/>
                </a:lnTo>
                <a:lnTo>
                  <a:pt x="218" y="184"/>
                </a:lnTo>
                <a:lnTo>
                  <a:pt x="237" y="176"/>
                </a:lnTo>
                <a:lnTo>
                  <a:pt x="254" y="176"/>
                </a:lnTo>
                <a:lnTo>
                  <a:pt x="264" y="189"/>
                </a:lnTo>
                <a:lnTo>
                  <a:pt x="284" y="189"/>
                </a:lnTo>
                <a:lnTo>
                  <a:pt x="292" y="184"/>
                </a:lnTo>
                <a:lnTo>
                  <a:pt x="279" y="148"/>
                </a:lnTo>
                <a:lnTo>
                  <a:pt x="276" y="83"/>
                </a:lnTo>
                <a:lnTo>
                  <a:pt x="260" y="73"/>
                </a:lnTo>
                <a:lnTo>
                  <a:pt x="292" y="44"/>
                </a:lnTo>
                <a:lnTo>
                  <a:pt x="294" y="25"/>
                </a:lnTo>
                <a:lnTo>
                  <a:pt x="314" y="26"/>
                </a:lnTo>
                <a:lnTo>
                  <a:pt x="289" y="67"/>
                </a:lnTo>
                <a:lnTo>
                  <a:pt x="303" y="116"/>
                </a:lnTo>
                <a:lnTo>
                  <a:pt x="309" y="129"/>
                </a:lnTo>
                <a:lnTo>
                  <a:pt x="319" y="135"/>
                </a:lnTo>
                <a:lnTo>
                  <a:pt x="300" y="133"/>
                </a:lnTo>
                <a:lnTo>
                  <a:pt x="306" y="164"/>
                </a:lnTo>
                <a:lnTo>
                  <a:pt x="339" y="184"/>
                </a:lnTo>
                <a:lnTo>
                  <a:pt x="347" y="189"/>
                </a:lnTo>
                <a:lnTo>
                  <a:pt x="356" y="189"/>
                </a:lnTo>
                <a:lnTo>
                  <a:pt x="352" y="205"/>
                </a:lnTo>
                <a:lnTo>
                  <a:pt x="393" y="184"/>
                </a:lnTo>
                <a:lnTo>
                  <a:pt x="400" y="158"/>
                </a:lnTo>
                <a:lnTo>
                  <a:pt x="410" y="130"/>
                </a:lnTo>
                <a:lnTo>
                  <a:pt x="352" y="143"/>
                </a:lnTo>
                <a:lnTo>
                  <a:pt x="314" y="0"/>
                </a:lnTo>
                <a:lnTo>
                  <a:pt x="0" y="62"/>
                </a:lnTo>
                <a:lnTo>
                  <a:pt x="0" y="62"/>
                </a:lnTo>
                <a:lnTo>
                  <a:pt x="0" y="62"/>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44450" h="635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Freeform 342">
            <a:extLst>
              <a:ext uri="{FF2B5EF4-FFF2-40B4-BE49-F238E27FC236}">
                <a16:creationId xmlns:a16="http://schemas.microsoft.com/office/drawing/2014/main" id="{48C8D398-591F-6C42-92D0-B852EA852EE3}"/>
              </a:ext>
            </a:extLst>
          </p:cNvPr>
          <p:cNvSpPr>
            <a:spLocks/>
          </p:cNvSpPr>
          <p:nvPr/>
        </p:nvSpPr>
        <p:spPr bwMode="auto">
          <a:xfrm>
            <a:off x="8075949" y="3325332"/>
            <a:ext cx="1108076" cy="628652"/>
          </a:xfrm>
          <a:custGeom>
            <a:avLst/>
            <a:gdLst/>
            <a:ahLst/>
            <a:cxnLst>
              <a:cxn ang="0">
                <a:pos x="64" y="354"/>
              </a:cxn>
              <a:cxn ang="0">
                <a:pos x="66" y="344"/>
              </a:cxn>
              <a:cxn ang="0">
                <a:pos x="110" y="300"/>
              </a:cxn>
              <a:cxn ang="0">
                <a:pos x="135" y="269"/>
              </a:cxn>
              <a:cxn ang="0">
                <a:pos x="160" y="300"/>
              </a:cxn>
              <a:cxn ang="0">
                <a:pos x="237" y="268"/>
              </a:cxn>
              <a:cxn ang="0">
                <a:pos x="272" y="263"/>
              </a:cxn>
              <a:cxn ang="0">
                <a:pos x="291" y="239"/>
              </a:cxn>
              <a:cxn ang="0">
                <a:pos x="320" y="117"/>
              </a:cxn>
              <a:cxn ang="0">
                <a:pos x="353" y="131"/>
              </a:cxn>
              <a:cxn ang="0">
                <a:pos x="416" y="0"/>
              </a:cxn>
              <a:cxn ang="0">
                <a:pos x="465" y="28"/>
              </a:cxn>
              <a:cxn ang="0">
                <a:pos x="473" y="5"/>
              </a:cxn>
              <a:cxn ang="0">
                <a:pos x="496" y="11"/>
              </a:cxn>
              <a:cxn ang="0">
                <a:pos x="540" y="52"/>
              </a:cxn>
              <a:cxn ang="0">
                <a:pos x="525" y="91"/>
              </a:cxn>
              <a:cxn ang="0">
                <a:pos x="531" y="109"/>
              </a:cxn>
              <a:cxn ang="0">
                <a:pos x="550" y="101"/>
              </a:cxn>
              <a:cxn ang="0">
                <a:pos x="564" y="118"/>
              </a:cxn>
              <a:cxn ang="0">
                <a:pos x="632" y="141"/>
              </a:cxn>
              <a:cxn ang="0">
                <a:pos x="569" y="138"/>
              </a:cxn>
              <a:cxn ang="0">
                <a:pos x="635" y="198"/>
              </a:cxn>
              <a:cxn ang="0">
                <a:pos x="594" y="192"/>
              </a:cxn>
              <a:cxn ang="0">
                <a:pos x="677" y="247"/>
              </a:cxn>
              <a:cxn ang="0">
                <a:pos x="698" y="284"/>
              </a:cxn>
              <a:cxn ang="0">
                <a:pos x="684" y="279"/>
              </a:cxn>
              <a:cxn ang="0">
                <a:pos x="680" y="289"/>
              </a:cxn>
              <a:cxn ang="0">
                <a:pos x="407" y="342"/>
              </a:cxn>
              <a:cxn ang="0">
                <a:pos x="179" y="372"/>
              </a:cxn>
              <a:cxn ang="0">
                <a:pos x="0" y="396"/>
              </a:cxn>
              <a:cxn ang="0">
                <a:pos x="64" y="354"/>
              </a:cxn>
              <a:cxn ang="0">
                <a:pos x="64" y="354"/>
              </a:cxn>
            </a:cxnLst>
            <a:rect l="0" t="0" r="r" b="b"/>
            <a:pathLst>
              <a:path w="698" h="396">
                <a:moveTo>
                  <a:pt x="64" y="354"/>
                </a:moveTo>
                <a:lnTo>
                  <a:pt x="66" y="344"/>
                </a:lnTo>
                <a:lnTo>
                  <a:pt x="110" y="300"/>
                </a:lnTo>
                <a:lnTo>
                  <a:pt x="135" y="269"/>
                </a:lnTo>
                <a:lnTo>
                  <a:pt x="160" y="300"/>
                </a:lnTo>
                <a:lnTo>
                  <a:pt x="237" y="268"/>
                </a:lnTo>
                <a:lnTo>
                  <a:pt x="272" y="263"/>
                </a:lnTo>
                <a:lnTo>
                  <a:pt x="291" y="239"/>
                </a:lnTo>
                <a:lnTo>
                  <a:pt x="320" y="117"/>
                </a:lnTo>
                <a:lnTo>
                  <a:pt x="353" y="131"/>
                </a:lnTo>
                <a:lnTo>
                  <a:pt x="416" y="0"/>
                </a:lnTo>
                <a:lnTo>
                  <a:pt x="465" y="28"/>
                </a:lnTo>
                <a:lnTo>
                  <a:pt x="473" y="5"/>
                </a:lnTo>
                <a:lnTo>
                  <a:pt x="496" y="11"/>
                </a:lnTo>
                <a:lnTo>
                  <a:pt x="540" y="52"/>
                </a:lnTo>
                <a:lnTo>
                  <a:pt x="525" y="91"/>
                </a:lnTo>
                <a:lnTo>
                  <a:pt x="531" y="109"/>
                </a:lnTo>
                <a:lnTo>
                  <a:pt x="550" y="101"/>
                </a:lnTo>
                <a:lnTo>
                  <a:pt x="564" y="118"/>
                </a:lnTo>
                <a:lnTo>
                  <a:pt x="632" y="141"/>
                </a:lnTo>
                <a:lnTo>
                  <a:pt x="569" y="138"/>
                </a:lnTo>
                <a:lnTo>
                  <a:pt x="635" y="198"/>
                </a:lnTo>
                <a:lnTo>
                  <a:pt x="594" y="192"/>
                </a:lnTo>
                <a:lnTo>
                  <a:pt x="677" y="247"/>
                </a:lnTo>
                <a:lnTo>
                  <a:pt x="698" y="284"/>
                </a:lnTo>
                <a:lnTo>
                  <a:pt x="684" y="279"/>
                </a:lnTo>
                <a:lnTo>
                  <a:pt x="680" y="289"/>
                </a:lnTo>
                <a:lnTo>
                  <a:pt x="407" y="342"/>
                </a:lnTo>
                <a:lnTo>
                  <a:pt x="179" y="372"/>
                </a:lnTo>
                <a:lnTo>
                  <a:pt x="0" y="396"/>
                </a:lnTo>
                <a:lnTo>
                  <a:pt x="64" y="354"/>
                </a:lnTo>
                <a:lnTo>
                  <a:pt x="64" y="354"/>
                </a:lnTo>
                <a:close/>
              </a:path>
            </a:pathLst>
          </a:custGeom>
          <a:solidFill>
            <a:schemeClr val="accent1"/>
          </a:solidFill>
          <a:ln w="9525">
            <a:solidFill>
              <a:sysClr val="windowText" lastClr="000000"/>
            </a:solidFill>
            <a:round/>
            <a:headEnd/>
            <a:tailEnd/>
          </a:ln>
          <a:scene3d>
            <a:camera prst="orthographicFront"/>
            <a:lightRig rig="threePt" dir="t"/>
          </a:scene3d>
          <a:sp3d>
            <a:bevelT w="44450" h="635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7" name="Freeform 343">
            <a:extLst>
              <a:ext uri="{FF2B5EF4-FFF2-40B4-BE49-F238E27FC236}">
                <a16:creationId xmlns:a16="http://schemas.microsoft.com/office/drawing/2014/main" id="{136B813D-BAB9-D44D-B8D6-82D7165F0CAC}"/>
              </a:ext>
            </a:extLst>
          </p:cNvPr>
          <p:cNvSpPr>
            <a:spLocks/>
          </p:cNvSpPr>
          <p:nvPr/>
        </p:nvSpPr>
        <p:spPr bwMode="auto">
          <a:xfrm>
            <a:off x="9136400" y="3498370"/>
            <a:ext cx="60325" cy="157163"/>
          </a:xfrm>
          <a:custGeom>
            <a:avLst/>
            <a:gdLst/>
            <a:ahLst/>
            <a:cxnLst>
              <a:cxn ang="0">
                <a:pos x="0" y="99"/>
              </a:cxn>
              <a:cxn ang="0">
                <a:pos x="12" y="71"/>
              </a:cxn>
              <a:cxn ang="0">
                <a:pos x="27" y="55"/>
              </a:cxn>
              <a:cxn ang="0">
                <a:pos x="38" y="0"/>
              </a:cxn>
              <a:cxn ang="0">
                <a:pos x="16" y="13"/>
              </a:cxn>
              <a:cxn ang="0">
                <a:pos x="0" y="65"/>
              </a:cxn>
              <a:cxn ang="0">
                <a:pos x="0" y="99"/>
              </a:cxn>
              <a:cxn ang="0">
                <a:pos x="0" y="99"/>
              </a:cxn>
            </a:cxnLst>
            <a:rect l="0" t="0" r="r" b="b"/>
            <a:pathLst>
              <a:path w="38" h="99">
                <a:moveTo>
                  <a:pt x="0" y="99"/>
                </a:moveTo>
                <a:lnTo>
                  <a:pt x="12" y="71"/>
                </a:lnTo>
                <a:lnTo>
                  <a:pt x="27" y="55"/>
                </a:lnTo>
                <a:lnTo>
                  <a:pt x="38" y="0"/>
                </a:lnTo>
                <a:lnTo>
                  <a:pt x="16" y="13"/>
                </a:lnTo>
                <a:lnTo>
                  <a:pt x="0" y="65"/>
                </a:lnTo>
                <a:lnTo>
                  <a:pt x="0" y="99"/>
                </a:lnTo>
                <a:lnTo>
                  <a:pt x="0" y="99"/>
                </a:lnTo>
                <a:close/>
              </a:path>
            </a:pathLst>
          </a:custGeom>
          <a:solidFill>
            <a:srgbClr val="0070C0"/>
          </a:solidFill>
          <a:ln w="9525">
            <a:solidFill>
              <a:sysClr val="windowText" lastClr="000000"/>
            </a:solidFill>
            <a:round/>
            <a:headEnd/>
            <a:tailEnd/>
          </a:ln>
          <a:scene3d>
            <a:camera prst="orthographicFront"/>
            <a:lightRig rig="threePt" dir="t"/>
          </a:scene3d>
          <a:sp3d>
            <a:bevelT/>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8" name="Freeform 344">
            <a:extLst>
              <a:ext uri="{FF2B5EF4-FFF2-40B4-BE49-F238E27FC236}">
                <a16:creationId xmlns:a16="http://schemas.microsoft.com/office/drawing/2014/main" id="{D9B57673-8E1E-B740-9C51-C8D6005651F8}"/>
              </a:ext>
            </a:extLst>
          </p:cNvPr>
          <p:cNvSpPr>
            <a:spLocks/>
          </p:cNvSpPr>
          <p:nvPr/>
        </p:nvSpPr>
        <p:spPr bwMode="auto">
          <a:xfrm>
            <a:off x="8012449" y="3784121"/>
            <a:ext cx="1223964" cy="550864"/>
          </a:xfrm>
          <a:custGeom>
            <a:avLst/>
            <a:gdLst/>
            <a:ahLst/>
            <a:cxnLst>
              <a:cxn ang="0">
                <a:pos x="0" y="298"/>
              </a:cxn>
              <a:cxn ang="0">
                <a:pos x="112" y="284"/>
              </a:cxn>
              <a:cxn ang="0">
                <a:pos x="176" y="251"/>
              </a:cxn>
              <a:cxn ang="0">
                <a:pos x="299" y="238"/>
              </a:cxn>
              <a:cxn ang="0">
                <a:pos x="349" y="271"/>
              </a:cxn>
              <a:cxn ang="0">
                <a:pos x="430" y="260"/>
              </a:cxn>
              <a:cxn ang="0">
                <a:pos x="551" y="347"/>
              </a:cxn>
              <a:cxn ang="0">
                <a:pos x="598" y="336"/>
              </a:cxn>
              <a:cxn ang="0">
                <a:pos x="665" y="235"/>
              </a:cxn>
              <a:cxn ang="0">
                <a:pos x="720" y="214"/>
              </a:cxn>
              <a:cxn ang="0">
                <a:pos x="738" y="185"/>
              </a:cxn>
              <a:cxn ang="0">
                <a:pos x="678" y="196"/>
              </a:cxn>
              <a:cxn ang="0">
                <a:pos x="662" y="175"/>
              </a:cxn>
              <a:cxn ang="0">
                <a:pos x="698" y="165"/>
              </a:cxn>
              <a:cxn ang="0">
                <a:pos x="698" y="152"/>
              </a:cxn>
              <a:cxn ang="0">
                <a:pos x="658" y="138"/>
              </a:cxn>
              <a:cxn ang="0">
                <a:pos x="709" y="118"/>
              </a:cxn>
              <a:cxn ang="0">
                <a:pos x="706" y="139"/>
              </a:cxn>
              <a:cxn ang="0">
                <a:pos x="739" y="139"/>
              </a:cxn>
              <a:cxn ang="0">
                <a:pos x="758" y="104"/>
              </a:cxn>
              <a:cxn ang="0">
                <a:pos x="771" y="102"/>
              </a:cxn>
              <a:cxn ang="0">
                <a:pos x="763" y="70"/>
              </a:cxn>
              <a:cxn ang="0">
                <a:pos x="739" y="102"/>
              </a:cxn>
              <a:cxn ang="0">
                <a:pos x="716" y="31"/>
              </a:cxn>
              <a:cxn ang="0">
                <a:pos x="731" y="27"/>
              </a:cxn>
              <a:cxn ang="0">
                <a:pos x="753" y="47"/>
              </a:cxn>
              <a:cxn ang="0">
                <a:pos x="738" y="14"/>
              </a:cxn>
              <a:cxn ang="0">
                <a:pos x="720" y="0"/>
              </a:cxn>
              <a:cxn ang="0">
                <a:pos x="447" y="53"/>
              </a:cxn>
              <a:cxn ang="0">
                <a:pos x="219" y="83"/>
              </a:cxn>
              <a:cxn ang="0">
                <a:pos x="187" y="146"/>
              </a:cxn>
              <a:cxn ang="0">
                <a:pos x="139" y="157"/>
              </a:cxn>
              <a:cxn ang="0">
                <a:pos x="115" y="190"/>
              </a:cxn>
              <a:cxn ang="0">
                <a:pos x="27" y="242"/>
              </a:cxn>
              <a:cxn ang="0">
                <a:pos x="22" y="261"/>
              </a:cxn>
              <a:cxn ang="0">
                <a:pos x="0" y="273"/>
              </a:cxn>
              <a:cxn ang="0">
                <a:pos x="0" y="298"/>
              </a:cxn>
              <a:cxn ang="0">
                <a:pos x="0" y="298"/>
              </a:cxn>
            </a:cxnLst>
            <a:rect l="0" t="0" r="r" b="b"/>
            <a:pathLst>
              <a:path w="771" h="347">
                <a:moveTo>
                  <a:pt x="0" y="298"/>
                </a:moveTo>
                <a:lnTo>
                  <a:pt x="112" y="284"/>
                </a:lnTo>
                <a:lnTo>
                  <a:pt x="176" y="251"/>
                </a:lnTo>
                <a:lnTo>
                  <a:pt x="299" y="238"/>
                </a:lnTo>
                <a:lnTo>
                  <a:pt x="349" y="271"/>
                </a:lnTo>
                <a:lnTo>
                  <a:pt x="430" y="260"/>
                </a:lnTo>
                <a:lnTo>
                  <a:pt x="551" y="347"/>
                </a:lnTo>
                <a:lnTo>
                  <a:pt x="598" y="336"/>
                </a:lnTo>
                <a:lnTo>
                  <a:pt x="665" y="235"/>
                </a:lnTo>
                <a:lnTo>
                  <a:pt x="720" y="214"/>
                </a:lnTo>
                <a:lnTo>
                  <a:pt x="738" y="185"/>
                </a:lnTo>
                <a:lnTo>
                  <a:pt x="678" y="196"/>
                </a:lnTo>
                <a:lnTo>
                  <a:pt x="662" y="175"/>
                </a:lnTo>
                <a:lnTo>
                  <a:pt x="698" y="165"/>
                </a:lnTo>
                <a:lnTo>
                  <a:pt x="698" y="152"/>
                </a:lnTo>
                <a:lnTo>
                  <a:pt x="658" y="138"/>
                </a:lnTo>
                <a:lnTo>
                  <a:pt x="709" y="118"/>
                </a:lnTo>
                <a:lnTo>
                  <a:pt x="706" y="139"/>
                </a:lnTo>
                <a:lnTo>
                  <a:pt x="739" y="139"/>
                </a:lnTo>
                <a:lnTo>
                  <a:pt x="758" y="104"/>
                </a:lnTo>
                <a:lnTo>
                  <a:pt x="771" y="102"/>
                </a:lnTo>
                <a:lnTo>
                  <a:pt x="763" y="70"/>
                </a:lnTo>
                <a:lnTo>
                  <a:pt x="739" y="102"/>
                </a:lnTo>
                <a:lnTo>
                  <a:pt x="716" y="31"/>
                </a:lnTo>
                <a:lnTo>
                  <a:pt x="731" y="27"/>
                </a:lnTo>
                <a:lnTo>
                  <a:pt x="753" y="47"/>
                </a:lnTo>
                <a:lnTo>
                  <a:pt x="738" y="14"/>
                </a:lnTo>
                <a:lnTo>
                  <a:pt x="720" y="0"/>
                </a:lnTo>
                <a:lnTo>
                  <a:pt x="447" y="53"/>
                </a:lnTo>
                <a:lnTo>
                  <a:pt x="219" y="83"/>
                </a:lnTo>
                <a:lnTo>
                  <a:pt x="187" y="146"/>
                </a:lnTo>
                <a:lnTo>
                  <a:pt x="139" y="157"/>
                </a:lnTo>
                <a:lnTo>
                  <a:pt x="115" y="190"/>
                </a:lnTo>
                <a:lnTo>
                  <a:pt x="27" y="242"/>
                </a:lnTo>
                <a:lnTo>
                  <a:pt x="22" y="261"/>
                </a:lnTo>
                <a:lnTo>
                  <a:pt x="0" y="273"/>
                </a:lnTo>
                <a:lnTo>
                  <a:pt x="0" y="298"/>
                </a:lnTo>
                <a:lnTo>
                  <a:pt x="0" y="298"/>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82550" h="1905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9" name="Freeform 345">
            <a:extLst>
              <a:ext uri="{FF2B5EF4-FFF2-40B4-BE49-F238E27FC236}">
                <a16:creationId xmlns:a16="http://schemas.microsoft.com/office/drawing/2014/main" id="{F751AACA-61FA-7E4E-BF72-1A8234590DC9}"/>
              </a:ext>
            </a:extLst>
          </p:cNvPr>
          <p:cNvSpPr>
            <a:spLocks/>
          </p:cNvSpPr>
          <p:nvPr/>
        </p:nvSpPr>
        <p:spPr bwMode="auto">
          <a:xfrm>
            <a:off x="8158499" y="4161947"/>
            <a:ext cx="728663" cy="560389"/>
          </a:xfrm>
          <a:custGeom>
            <a:avLst/>
            <a:gdLst/>
            <a:ahLst/>
            <a:cxnLst>
              <a:cxn ang="0">
                <a:pos x="20" y="46"/>
              </a:cxn>
              <a:cxn ang="0">
                <a:pos x="84" y="13"/>
              </a:cxn>
              <a:cxn ang="0">
                <a:pos x="207" y="0"/>
              </a:cxn>
              <a:cxn ang="0">
                <a:pos x="257" y="33"/>
              </a:cxn>
              <a:cxn ang="0">
                <a:pos x="338" y="22"/>
              </a:cxn>
              <a:cxn ang="0">
                <a:pos x="459" y="109"/>
              </a:cxn>
              <a:cxn ang="0">
                <a:pos x="405" y="176"/>
              </a:cxn>
              <a:cxn ang="0">
                <a:pos x="408" y="205"/>
              </a:cxn>
              <a:cxn ang="0">
                <a:pos x="317" y="291"/>
              </a:cxn>
              <a:cxn ang="0">
                <a:pos x="301" y="294"/>
              </a:cxn>
              <a:cxn ang="0">
                <a:pos x="295" y="320"/>
              </a:cxn>
              <a:cxn ang="0">
                <a:pos x="275" y="306"/>
              </a:cxn>
              <a:cxn ang="0">
                <a:pos x="292" y="330"/>
              </a:cxn>
              <a:cxn ang="0">
                <a:pos x="275" y="353"/>
              </a:cxn>
              <a:cxn ang="0">
                <a:pos x="259" y="349"/>
              </a:cxn>
              <a:cxn ang="0">
                <a:pos x="196" y="249"/>
              </a:cxn>
              <a:cxn ang="0">
                <a:pos x="59" y="122"/>
              </a:cxn>
              <a:cxn ang="0">
                <a:pos x="0" y="83"/>
              </a:cxn>
              <a:cxn ang="0">
                <a:pos x="20" y="46"/>
              </a:cxn>
              <a:cxn ang="0">
                <a:pos x="20" y="46"/>
              </a:cxn>
            </a:cxnLst>
            <a:rect l="0" t="0" r="r" b="b"/>
            <a:pathLst>
              <a:path w="459" h="353">
                <a:moveTo>
                  <a:pt x="20" y="46"/>
                </a:moveTo>
                <a:lnTo>
                  <a:pt x="84" y="13"/>
                </a:lnTo>
                <a:lnTo>
                  <a:pt x="207" y="0"/>
                </a:lnTo>
                <a:lnTo>
                  <a:pt x="257" y="33"/>
                </a:lnTo>
                <a:lnTo>
                  <a:pt x="338" y="22"/>
                </a:lnTo>
                <a:lnTo>
                  <a:pt x="459" y="109"/>
                </a:lnTo>
                <a:lnTo>
                  <a:pt x="405" y="176"/>
                </a:lnTo>
                <a:lnTo>
                  <a:pt x="408" y="205"/>
                </a:lnTo>
                <a:lnTo>
                  <a:pt x="317" y="291"/>
                </a:lnTo>
                <a:lnTo>
                  <a:pt x="301" y="294"/>
                </a:lnTo>
                <a:lnTo>
                  <a:pt x="295" y="320"/>
                </a:lnTo>
                <a:lnTo>
                  <a:pt x="275" y="306"/>
                </a:lnTo>
                <a:lnTo>
                  <a:pt x="292" y="330"/>
                </a:lnTo>
                <a:lnTo>
                  <a:pt x="275" y="353"/>
                </a:lnTo>
                <a:lnTo>
                  <a:pt x="259" y="349"/>
                </a:lnTo>
                <a:lnTo>
                  <a:pt x="196" y="249"/>
                </a:lnTo>
                <a:lnTo>
                  <a:pt x="59" y="122"/>
                </a:lnTo>
                <a:lnTo>
                  <a:pt x="0" y="83"/>
                </a:lnTo>
                <a:lnTo>
                  <a:pt x="20" y="46"/>
                </a:lnTo>
                <a:lnTo>
                  <a:pt x="20" y="46"/>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82550" h="1905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0" name="Freeform 346">
            <a:extLst>
              <a:ext uri="{FF2B5EF4-FFF2-40B4-BE49-F238E27FC236}">
                <a16:creationId xmlns:a16="http://schemas.microsoft.com/office/drawing/2014/main" id="{62596DFC-E215-BE4F-B613-9749EB7DA391}"/>
              </a:ext>
            </a:extLst>
          </p:cNvPr>
          <p:cNvSpPr>
            <a:spLocks/>
          </p:cNvSpPr>
          <p:nvPr/>
        </p:nvSpPr>
        <p:spPr bwMode="auto">
          <a:xfrm>
            <a:off x="9071312" y="3184044"/>
            <a:ext cx="152400" cy="249238"/>
          </a:xfrm>
          <a:custGeom>
            <a:avLst/>
            <a:gdLst/>
            <a:ahLst/>
            <a:cxnLst>
              <a:cxn ang="0">
                <a:pos x="0" y="14"/>
              </a:cxn>
              <a:cxn ang="0">
                <a:pos x="14" y="0"/>
              </a:cxn>
              <a:cxn ang="0">
                <a:pos x="31" y="0"/>
              </a:cxn>
              <a:cxn ang="0">
                <a:pos x="25" y="16"/>
              </a:cxn>
              <a:cxn ang="0">
                <a:pos x="20" y="21"/>
              </a:cxn>
              <a:cxn ang="0">
                <a:pos x="25" y="39"/>
              </a:cxn>
              <a:cxn ang="0">
                <a:pos x="47" y="63"/>
              </a:cxn>
              <a:cxn ang="0">
                <a:pos x="52" y="83"/>
              </a:cxn>
              <a:cxn ang="0">
                <a:pos x="71" y="104"/>
              </a:cxn>
              <a:cxn ang="0">
                <a:pos x="85" y="109"/>
              </a:cxn>
              <a:cxn ang="0">
                <a:pos x="91" y="123"/>
              </a:cxn>
              <a:cxn ang="0">
                <a:pos x="79" y="134"/>
              </a:cxn>
              <a:cxn ang="0">
                <a:pos x="93" y="133"/>
              </a:cxn>
              <a:cxn ang="0">
                <a:pos x="96" y="144"/>
              </a:cxn>
              <a:cxn ang="0">
                <a:pos x="38" y="157"/>
              </a:cxn>
              <a:cxn ang="0">
                <a:pos x="0" y="14"/>
              </a:cxn>
              <a:cxn ang="0">
                <a:pos x="0" y="14"/>
              </a:cxn>
            </a:cxnLst>
            <a:rect l="0" t="0" r="r" b="b"/>
            <a:pathLst>
              <a:path w="96" h="157">
                <a:moveTo>
                  <a:pt x="0" y="14"/>
                </a:moveTo>
                <a:lnTo>
                  <a:pt x="14" y="0"/>
                </a:lnTo>
                <a:lnTo>
                  <a:pt x="31" y="0"/>
                </a:lnTo>
                <a:lnTo>
                  <a:pt x="25" y="16"/>
                </a:lnTo>
                <a:lnTo>
                  <a:pt x="20" y="21"/>
                </a:lnTo>
                <a:lnTo>
                  <a:pt x="25" y="39"/>
                </a:lnTo>
                <a:lnTo>
                  <a:pt x="47" y="63"/>
                </a:lnTo>
                <a:lnTo>
                  <a:pt x="52" y="83"/>
                </a:lnTo>
                <a:lnTo>
                  <a:pt x="71" y="104"/>
                </a:lnTo>
                <a:lnTo>
                  <a:pt x="85" y="109"/>
                </a:lnTo>
                <a:lnTo>
                  <a:pt x="91" y="123"/>
                </a:lnTo>
                <a:lnTo>
                  <a:pt x="79" y="134"/>
                </a:lnTo>
                <a:lnTo>
                  <a:pt x="93" y="133"/>
                </a:lnTo>
                <a:lnTo>
                  <a:pt x="96" y="144"/>
                </a:lnTo>
                <a:lnTo>
                  <a:pt x="38" y="157"/>
                </a:lnTo>
                <a:lnTo>
                  <a:pt x="0" y="14"/>
                </a:lnTo>
                <a:lnTo>
                  <a:pt x="0" y="14"/>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82550" h="19050" prst="softRound"/>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347">
            <a:extLst>
              <a:ext uri="{FF2B5EF4-FFF2-40B4-BE49-F238E27FC236}">
                <a16:creationId xmlns:a16="http://schemas.microsoft.com/office/drawing/2014/main" id="{79437386-4E35-4440-970B-9E1E30979AB0}"/>
              </a:ext>
            </a:extLst>
          </p:cNvPr>
          <p:cNvSpPr>
            <a:spLocks/>
          </p:cNvSpPr>
          <p:nvPr/>
        </p:nvSpPr>
        <p:spPr bwMode="auto">
          <a:xfrm>
            <a:off x="8368049" y="2788756"/>
            <a:ext cx="833438" cy="539751"/>
          </a:xfrm>
          <a:custGeom>
            <a:avLst/>
            <a:gdLst/>
            <a:ahLst/>
            <a:cxnLst>
              <a:cxn ang="0">
                <a:pos x="41" y="340"/>
              </a:cxn>
              <a:cxn ang="0">
                <a:pos x="129" y="325"/>
              </a:cxn>
              <a:cxn ang="0">
                <a:pos x="443" y="263"/>
              </a:cxn>
              <a:cxn ang="0">
                <a:pos x="457" y="249"/>
              </a:cxn>
              <a:cxn ang="0">
                <a:pos x="474" y="249"/>
              </a:cxn>
              <a:cxn ang="0">
                <a:pos x="495" y="234"/>
              </a:cxn>
              <a:cxn ang="0">
                <a:pos x="525" y="195"/>
              </a:cxn>
              <a:cxn ang="0">
                <a:pos x="473" y="153"/>
              </a:cxn>
              <a:cxn ang="0">
                <a:pos x="471" y="114"/>
              </a:cxn>
              <a:cxn ang="0">
                <a:pos x="495" y="59"/>
              </a:cxn>
              <a:cxn ang="0">
                <a:pos x="460" y="41"/>
              </a:cxn>
              <a:cxn ang="0">
                <a:pos x="423" y="0"/>
              </a:cxn>
              <a:cxn ang="0">
                <a:pos x="74" y="67"/>
              </a:cxn>
              <a:cxn ang="0">
                <a:pos x="56" y="41"/>
              </a:cxn>
              <a:cxn ang="0">
                <a:pos x="0" y="83"/>
              </a:cxn>
              <a:cxn ang="0">
                <a:pos x="41" y="340"/>
              </a:cxn>
              <a:cxn ang="0">
                <a:pos x="41" y="340"/>
              </a:cxn>
            </a:cxnLst>
            <a:rect l="0" t="0" r="r" b="b"/>
            <a:pathLst>
              <a:path w="525" h="340">
                <a:moveTo>
                  <a:pt x="41" y="340"/>
                </a:moveTo>
                <a:lnTo>
                  <a:pt x="129" y="325"/>
                </a:lnTo>
                <a:lnTo>
                  <a:pt x="443" y="263"/>
                </a:lnTo>
                <a:lnTo>
                  <a:pt x="457" y="249"/>
                </a:lnTo>
                <a:lnTo>
                  <a:pt x="474" y="249"/>
                </a:lnTo>
                <a:lnTo>
                  <a:pt x="495" y="234"/>
                </a:lnTo>
                <a:lnTo>
                  <a:pt x="525" y="195"/>
                </a:lnTo>
                <a:lnTo>
                  <a:pt x="473" y="153"/>
                </a:lnTo>
                <a:lnTo>
                  <a:pt x="471" y="114"/>
                </a:lnTo>
                <a:lnTo>
                  <a:pt x="495" y="59"/>
                </a:lnTo>
                <a:lnTo>
                  <a:pt x="460" y="41"/>
                </a:lnTo>
                <a:lnTo>
                  <a:pt x="423" y="0"/>
                </a:lnTo>
                <a:lnTo>
                  <a:pt x="74" y="67"/>
                </a:lnTo>
                <a:lnTo>
                  <a:pt x="56" y="41"/>
                </a:lnTo>
                <a:lnTo>
                  <a:pt x="0" y="83"/>
                </a:lnTo>
                <a:lnTo>
                  <a:pt x="41" y="340"/>
                </a:lnTo>
                <a:lnTo>
                  <a:pt x="41" y="340"/>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44450" h="6350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348">
            <a:extLst>
              <a:ext uri="{FF2B5EF4-FFF2-40B4-BE49-F238E27FC236}">
                <a16:creationId xmlns:a16="http://schemas.microsoft.com/office/drawing/2014/main" id="{EC5796C7-9F92-224F-B55F-DEDE753BAFE6}"/>
              </a:ext>
            </a:extLst>
          </p:cNvPr>
          <p:cNvSpPr>
            <a:spLocks/>
          </p:cNvSpPr>
          <p:nvPr/>
        </p:nvSpPr>
        <p:spPr bwMode="auto">
          <a:xfrm>
            <a:off x="9111000" y="2882418"/>
            <a:ext cx="179388" cy="439739"/>
          </a:xfrm>
          <a:custGeom>
            <a:avLst/>
            <a:gdLst/>
            <a:ahLst/>
            <a:cxnLst>
              <a:cxn ang="0">
                <a:pos x="6" y="190"/>
              </a:cxn>
              <a:cxn ang="0">
                <a:pos x="27" y="175"/>
              </a:cxn>
              <a:cxn ang="0">
                <a:pos x="57" y="136"/>
              </a:cxn>
              <a:cxn ang="0">
                <a:pos x="5" y="94"/>
              </a:cxn>
              <a:cxn ang="0">
                <a:pos x="3" y="55"/>
              </a:cxn>
              <a:cxn ang="0">
                <a:pos x="27" y="0"/>
              </a:cxn>
              <a:cxn ang="0">
                <a:pos x="104" y="27"/>
              </a:cxn>
              <a:cxn ang="0">
                <a:pos x="105" y="37"/>
              </a:cxn>
              <a:cxn ang="0">
                <a:pos x="96" y="68"/>
              </a:cxn>
              <a:cxn ang="0">
                <a:pos x="88" y="75"/>
              </a:cxn>
              <a:cxn ang="0">
                <a:pos x="87" y="91"/>
              </a:cxn>
              <a:cxn ang="0">
                <a:pos x="94" y="96"/>
              </a:cxn>
              <a:cxn ang="0">
                <a:pos x="113" y="91"/>
              </a:cxn>
              <a:cxn ang="0">
                <a:pos x="113" y="138"/>
              </a:cxn>
              <a:cxn ang="0">
                <a:pos x="113" y="167"/>
              </a:cxn>
              <a:cxn ang="0">
                <a:pos x="113" y="183"/>
              </a:cxn>
              <a:cxn ang="0">
                <a:pos x="107" y="198"/>
              </a:cxn>
              <a:cxn ang="0">
                <a:pos x="99" y="200"/>
              </a:cxn>
              <a:cxn ang="0">
                <a:pos x="102" y="212"/>
              </a:cxn>
              <a:cxn ang="0">
                <a:pos x="74" y="277"/>
              </a:cxn>
              <a:cxn ang="0">
                <a:pos x="68" y="277"/>
              </a:cxn>
              <a:cxn ang="0">
                <a:pos x="65" y="253"/>
              </a:cxn>
              <a:cxn ang="0">
                <a:pos x="46" y="253"/>
              </a:cxn>
              <a:cxn ang="0">
                <a:pos x="6" y="227"/>
              </a:cxn>
              <a:cxn ang="0">
                <a:pos x="0" y="206"/>
              </a:cxn>
              <a:cxn ang="0">
                <a:pos x="6" y="190"/>
              </a:cxn>
              <a:cxn ang="0">
                <a:pos x="6" y="190"/>
              </a:cxn>
            </a:cxnLst>
            <a:rect l="0" t="0" r="r" b="b"/>
            <a:pathLst>
              <a:path w="113" h="277">
                <a:moveTo>
                  <a:pt x="6" y="190"/>
                </a:moveTo>
                <a:lnTo>
                  <a:pt x="27" y="175"/>
                </a:lnTo>
                <a:lnTo>
                  <a:pt x="57" y="136"/>
                </a:lnTo>
                <a:lnTo>
                  <a:pt x="5" y="94"/>
                </a:lnTo>
                <a:lnTo>
                  <a:pt x="3" y="55"/>
                </a:lnTo>
                <a:lnTo>
                  <a:pt x="27" y="0"/>
                </a:lnTo>
                <a:lnTo>
                  <a:pt x="104" y="27"/>
                </a:lnTo>
                <a:lnTo>
                  <a:pt x="105" y="37"/>
                </a:lnTo>
                <a:lnTo>
                  <a:pt x="96" y="68"/>
                </a:lnTo>
                <a:lnTo>
                  <a:pt x="88" y="75"/>
                </a:lnTo>
                <a:lnTo>
                  <a:pt x="87" y="91"/>
                </a:lnTo>
                <a:lnTo>
                  <a:pt x="94" y="96"/>
                </a:lnTo>
                <a:lnTo>
                  <a:pt x="113" y="91"/>
                </a:lnTo>
                <a:lnTo>
                  <a:pt x="113" y="138"/>
                </a:lnTo>
                <a:lnTo>
                  <a:pt x="113" y="167"/>
                </a:lnTo>
                <a:lnTo>
                  <a:pt x="113" y="183"/>
                </a:lnTo>
                <a:lnTo>
                  <a:pt x="107" y="198"/>
                </a:lnTo>
                <a:lnTo>
                  <a:pt x="99" y="200"/>
                </a:lnTo>
                <a:lnTo>
                  <a:pt x="102" y="212"/>
                </a:lnTo>
                <a:lnTo>
                  <a:pt x="74" y="277"/>
                </a:lnTo>
                <a:lnTo>
                  <a:pt x="68" y="277"/>
                </a:lnTo>
                <a:lnTo>
                  <a:pt x="65" y="253"/>
                </a:lnTo>
                <a:lnTo>
                  <a:pt x="46" y="253"/>
                </a:lnTo>
                <a:lnTo>
                  <a:pt x="6" y="227"/>
                </a:lnTo>
                <a:lnTo>
                  <a:pt x="0" y="206"/>
                </a:lnTo>
                <a:lnTo>
                  <a:pt x="6" y="190"/>
                </a:lnTo>
                <a:lnTo>
                  <a:pt x="6" y="190"/>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82550" h="1905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349">
            <a:extLst>
              <a:ext uri="{FF2B5EF4-FFF2-40B4-BE49-F238E27FC236}">
                <a16:creationId xmlns:a16="http://schemas.microsoft.com/office/drawing/2014/main" id="{3969E067-FD25-7F41-927F-76A48D8C8A01}"/>
              </a:ext>
            </a:extLst>
          </p:cNvPr>
          <p:cNvSpPr>
            <a:spLocks/>
          </p:cNvSpPr>
          <p:nvPr/>
        </p:nvSpPr>
        <p:spPr bwMode="auto">
          <a:xfrm>
            <a:off x="8456949" y="2195029"/>
            <a:ext cx="850901" cy="765177"/>
          </a:xfrm>
          <a:custGeom>
            <a:avLst/>
            <a:gdLst/>
            <a:ahLst/>
            <a:cxnLst>
              <a:cxn ang="0">
                <a:pos x="18" y="441"/>
              </a:cxn>
              <a:cxn ang="0">
                <a:pos x="367" y="374"/>
              </a:cxn>
              <a:cxn ang="0">
                <a:pos x="404" y="415"/>
              </a:cxn>
              <a:cxn ang="0">
                <a:pos x="439" y="433"/>
              </a:cxn>
              <a:cxn ang="0">
                <a:pos x="516" y="460"/>
              </a:cxn>
              <a:cxn ang="0">
                <a:pos x="522" y="482"/>
              </a:cxn>
              <a:cxn ang="0">
                <a:pos x="535" y="452"/>
              </a:cxn>
              <a:cxn ang="0">
                <a:pos x="536" y="412"/>
              </a:cxn>
              <a:cxn ang="0">
                <a:pos x="522" y="334"/>
              </a:cxn>
              <a:cxn ang="0">
                <a:pos x="522" y="253"/>
              </a:cxn>
              <a:cxn ang="0">
                <a:pos x="484" y="134"/>
              </a:cxn>
              <a:cxn ang="0">
                <a:pos x="478" y="82"/>
              </a:cxn>
              <a:cxn ang="0">
                <a:pos x="455" y="0"/>
              </a:cxn>
              <a:cxn ang="0">
                <a:pos x="341" y="27"/>
              </a:cxn>
              <a:cxn ang="0">
                <a:pos x="278" y="95"/>
              </a:cxn>
              <a:cxn ang="0">
                <a:pos x="275" y="113"/>
              </a:cxn>
              <a:cxn ang="0">
                <a:pos x="239" y="154"/>
              </a:cxn>
              <a:cxn ang="0">
                <a:pos x="249" y="168"/>
              </a:cxn>
              <a:cxn ang="0">
                <a:pos x="256" y="180"/>
              </a:cxn>
              <a:cxn ang="0">
                <a:pos x="250" y="183"/>
              </a:cxn>
              <a:cxn ang="0">
                <a:pos x="261" y="199"/>
              </a:cxn>
              <a:cxn ang="0">
                <a:pos x="263" y="214"/>
              </a:cxn>
              <a:cxn ang="0">
                <a:pos x="228" y="248"/>
              </a:cxn>
              <a:cxn ang="0">
                <a:pos x="176" y="263"/>
              </a:cxn>
              <a:cxn ang="0">
                <a:pos x="164" y="272"/>
              </a:cxn>
              <a:cxn ang="0">
                <a:pos x="145" y="264"/>
              </a:cxn>
              <a:cxn ang="0">
                <a:pos x="87" y="271"/>
              </a:cxn>
              <a:cxn ang="0">
                <a:pos x="44" y="288"/>
              </a:cxn>
              <a:cxn ang="0">
                <a:pos x="44" y="311"/>
              </a:cxn>
              <a:cxn ang="0">
                <a:pos x="52" y="326"/>
              </a:cxn>
              <a:cxn ang="0">
                <a:pos x="58" y="326"/>
              </a:cxn>
              <a:cxn ang="0">
                <a:pos x="65" y="344"/>
              </a:cxn>
              <a:cxn ang="0">
                <a:pos x="54" y="353"/>
              </a:cxn>
              <a:cxn ang="0">
                <a:pos x="49" y="370"/>
              </a:cxn>
              <a:cxn ang="0">
                <a:pos x="0" y="415"/>
              </a:cxn>
              <a:cxn ang="0">
                <a:pos x="18" y="441"/>
              </a:cxn>
              <a:cxn ang="0">
                <a:pos x="18" y="441"/>
              </a:cxn>
            </a:cxnLst>
            <a:rect l="0" t="0" r="r" b="b"/>
            <a:pathLst>
              <a:path w="536" h="482">
                <a:moveTo>
                  <a:pt x="18" y="441"/>
                </a:moveTo>
                <a:lnTo>
                  <a:pt x="367" y="374"/>
                </a:lnTo>
                <a:lnTo>
                  <a:pt x="404" y="415"/>
                </a:lnTo>
                <a:lnTo>
                  <a:pt x="439" y="433"/>
                </a:lnTo>
                <a:lnTo>
                  <a:pt x="516" y="460"/>
                </a:lnTo>
                <a:lnTo>
                  <a:pt x="522" y="482"/>
                </a:lnTo>
                <a:lnTo>
                  <a:pt x="535" y="452"/>
                </a:lnTo>
                <a:lnTo>
                  <a:pt x="536" y="412"/>
                </a:lnTo>
                <a:lnTo>
                  <a:pt x="522" y="334"/>
                </a:lnTo>
                <a:lnTo>
                  <a:pt x="522" y="253"/>
                </a:lnTo>
                <a:lnTo>
                  <a:pt x="484" y="134"/>
                </a:lnTo>
                <a:lnTo>
                  <a:pt x="478" y="82"/>
                </a:lnTo>
                <a:lnTo>
                  <a:pt x="455" y="0"/>
                </a:lnTo>
                <a:lnTo>
                  <a:pt x="341" y="27"/>
                </a:lnTo>
                <a:lnTo>
                  <a:pt x="278" y="95"/>
                </a:lnTo>
                <a:lnTo>
                  <a:pt x="275" y="113"/>
                </a:lnTo>
                <a:lnTo>
                  <a:pt x="239" y="154"/>
                </a:lnTo>
                <a:lnTo>
                  <a:pt x="249" y="168"/>
                </a:lnTo>
                <a:lnTo>
                  <a:pt x="256" y="180"/>
                </a:lnTo>
                <a:lnTo>
                  <a:pt x="250" y="183"/>
                </a:lnTo>
                <a:lnTo>
                  <a:pt x="261" y="199"/>
                </a:lnTo>
                <a:lnTo>
                  <a:pt x="263" y="214"/>
                </a:lnTo>
                <a:lnTo>
                  <a:pt x="228" y="248"/>
                </a:lnTo>
                <a:lnTo>
                  <a:pt x="176" y="263"/>
                </a:lnTo>
                <a:lnTo>
                  <a:pt x="164" y="272"/>
                </a:lnTo>
                <a:lnTo>
                  <a:pt x="145" y="264"/>
                </a:lnTo>
                <a:lnTo>
                  <a:pt x="87" y="271"/>
                </a:lnTo>
                <a:lnTo>
                  <a:pt x="44" y="288"/>
                </a:lnTo>
                <a:lnTo>
                  <a:pt x="44" y="311"/>
                </a:lnTo>
                <a:lnTo>
                  <a:pt x="52" y="326"/>
                </a:lnTo>
                <a:lnTo>
                  <a:pt x="58" y="326"/>
                </a:lnTo>
                <a:lnTo>
                  <a:pt x="65" y="344"/>
                </a:lnTo>
                <a:lnTo>
                  <a:pt x="54" y="353"/>
                </a:lnTo>
                <a:lnTo>
                  <a:pt x="49" y="370"/>
                </a:lnTo>
                <a:lnTo>
                  <a:pt x="0" y="415"/>
                </a:lnTo>
                <a:lnTo>
                  <a:pt x="18" y="441"/>
                </a:lnTo>
                <a:lnTo>
                  <a:pt x="18" y="441"/>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44450" h="6350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350">
            <a:extLst>
              <a:ext uri="{FF2B5EF4-FFF2-40B4-BE49-F238E27FC236}">
                <a16:creationId xmlns:a16="http://schemas.microsoft.com/office/drawing/2014/main" id="{C9D709F4-3C36-8C48-B380-2A50DF703CDE}"/>
              </a:ext>
            </a:extLst>
          </p:cNvPr>
          <p:cNvSpPr>
            <a:spLocks/>
          </p:cNvSpPr>
          <p:nvPr/>
        </p:nvSpPr>
        <p:spPr bwMode="auto">
          <a:xfrm>
            <a:off x="9249105" y="2990377"/>
            <a:ext cx="22225" cy="36512"/>
          </a:xfrm>
          <a:custGeom>
            <a:avLst/>
            <a:gdLst/>
            <a:ahLst/>
            <a:cxnLst>
              <a:cxn ang="0">
                <a:pos x="0" y="23"/>
              </a:cxn>
              <a:cxn ang="0">
                <a:pos x="1" y="7"/>
              </a:cxn>
              <a:cxn ang="0">
                <a:pos x="9" y="0"/>
              </a:cxn>
              <a:cxn ang="0">
                <a:pos x="14" y="5"/>
              </a:cxn>
              <a:cxn ang="0">
                <a:pos x="0" y="23"/>
              </a:cxn>
              <a:cxn ang="0">
                <a:pos x="0" y="23"/>
              </a:cxn>
              <a:cxn ang="0">
                <a:pos x="0" y="23"/>
              </a:cxn>
            </a:cxnLst>
            <a:rect l="0" t="0" r="r" b="b"/>
            <a:pathLst>
              <a:path w="14" h="23">
                <a:moveTo>
                  <a:pt x="0" y="23"/>
                </a:moveTo>
                <a:lnTo>
                  <a:pt x="1" y="7"/>
                </a:lnTo>
                <a:lnTo>
                  <a:pt x="9" y="0"/>
                </a:lnTo>
                <a:lnTo>
                  <a:pt x="14" y="5"/>
                </a:lnTo>
                <a:lnTo>
                  <a:pt x="0" y="23"/>
                </a:lnTo>
                <a:lnTo>
                  <a:pt x="0" y="23"/>
                </a:lnTo>
                <a:lnTo>
                  <a:pt x="0" y="23"/>
                </a:lnTo>
                <a:close/>
              </a:path>
            </a:pathLst>
          </a:custGeom>
          <a:solidFill>
            <a:srgbClr val="4F81BD">
              <a:lumMod val="50000"/>
            </a:srgbClr>
          </a:solid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351">
            <a:extLst>
              <a:ext uri="{FF2B5EF4-FFF2-40B4-BE49-F238E27FC236}">
                <a16:creationId xmlns:a16="http://schemas.microsoft.com/office/drawing/2014/main" id="{68F7987F-D0C5-6146-9D7A-9E9DBA3EEE6F}"/>
              </a:ext>
            </a:extLst>
          </p:cNvPr>
          <p:cNvSpPr>
            <a:spLocks/>
          </p:cNvSpPr>
          <p:nvPr/>
        </p:nvSpPr>
        <p:spPr bwMode="auto">
          <a:xfrm>
            <a:off x="9272925" y="2845906"/>
            <a:ext cx="265113" cy="157163"/>
          </a:xfrm>
          <a:custGeom>
            <a:avLst/>
            <a:gdLst/>
            <a:ahLst/>
            <a:cxnLst>
              <a:cxn ang="0">
                <a:pos x="13" y="99"/>
              </a:cxn>
              <a:cxn ang="0">
                <a:pos x="71" y="65"/>
              </a:cxn>
              <a:cxn ang="0">
                <a:pos x="112" y="46"/>
              </a:cxn>
              <a:cxn ang="0">
                <a:pos x="69" y="76"/>
              </a:cxn>
              <a:cxn ang="0">
                <a:pos x="73" y="78"/>
              </a:cxn>
              <a:cxn ang="0">
                <a:pos x="135" y="34"/>
              </a:cxn>
              <a:cxn ang="0">
                <a:pos x="167" y="5"/>
              </a:cxn>
              <a:cxn ang="0">
                <a:pos x="164" y="0"/>
              </a:cxn>
              <a:cxn ang="0">
                <a:pos x="135" y="16"/>
              </a:cxn>
              <a:cxn ang="0">
                <a:pos x="132" y="15"/>
              </a:cxn>
              <a:cxn ang="0">
                <a:pos x="118" y="34"/>
              </a:cxn>
              <a:cxn ang="0">
                <a:pos x="110" y="34"/>
              </a:cxn>
              <a:cxn ang="0">
                <a:pos x="131" y="0"/>
              </a:cxn>
              <a:cxn ang="0">
                <a:pos x="109" y="26"/>
              </a:cxn>
              <a:cxn ang="0">
                <a:pos x="33" y="52"/>
              </a:cxn>
              <a:cxn ang="0">
                <a:pos x="19" y="72"/>
              </a:cxn>
              <a:cxn ang="0">
                <a:pos x="8" y="75"/>
              </a:cxn>
              <a:cxn ang="0">
                <a:pos x="0" y="89"/>
              </a:cxn>
              <a:cxn ang="0">
                <a:pos x="13" y="99"/>
              </a:cxn>
              <a:cxn ang="0">
                <a:pos x="13" y="99"/>
              </a:cxn>
            </a:cxnLst>
            <a:rect l="0" t="0" r="r" b="b"/>
            <a:pathLst>
              <a:path w="167" h="99">
                <a:moveTo>
                  <a:pt x="13" y="99"/>
                </a:moveTo>
                <a:lnTo>
                  <a:pt x="71" y="65"/>
                </a:lnTo>
                <a:lnTo>
                  <a:pt x="112" y="46"/>
                </a:lnTo>
                <a:lnTo>
                  <a:pt x="69" y="76"/>
                </a:lnTo>
                <a:lnTo>
                  <a:pt x="73" y="78"/>
                </a:lnTo>
                <a:lnTo>
                  <a:pt x="135" y="34"/>
                </a:lnTo>
                <a:lnTo>
                  <a:pt x="167" y="5"/>
                </a:lnTo>
                <a:lnTo>
                  <a:pt x="164" y="0"/>
                </a:lnTo>
                <a:lnTo>
                  <a:pt x="135" y="16"/>
                </a:lnTo>
                <a:lnTo>
                  <a:pt x="132" y="15"/>
                </a:lnTo>
                <a:lnTo>
                  <a:pt x="118" y="34"/>
                </a:lnTo>
                <a:lnTo>
                  <a:pt x="110" y="34"/>
                </a:lnTo>
                <a:lnTo>
                  <a:pt x="131" y="0"/>
                </a:lnTo>
                <a:lnTo>
                  <a:pt x="109" y="26"/>
                </a:lnTo>
                <a:lnTo>
                  <a:pt x="33" y="52"/>
                </a:lnTo>
                <a:lnTo>
                  <a:pt x="19" y="72"/>
                </a:lnTo>
                <a:lnTo>
                  <a:pt x="8" y="75"/>
                </a:lnTo>
                <a:lnTo>
                  <a:pt x="0" y="89"/>
                </a:lnTo>
                <a:lnTo>
                  <a:pt x="13" y="99"/>
                </a:lnTo>
                <a:lnTo>
                  <a:pt x="13" y="99"/>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352">
            <a:extLst>
              <a:ext uri="{FF2B5EF4-FFF2-40B4-BE49-F238E27FC236}">
                <a16:creationId xmlns:a16="http://schemas.microsoft.com/office/drawing/2014/main" id="{EB0DFC4A-7655-2349-BE4C-FE0CBC6FAF41}"/>
              </a:ext>
            </a:extLst>
          </p:cNvPr>
          <p:cNvSpPr>
            <a:spLocks/>
          </p:cNvSpPr>
          <p:nvPr/>
        </p:nvSpPr>
        <p:spPr bwMode="auto">
          <a:xfrm>
            <a:off x="9285625" y="2676043"/>
            <a:ext cx="247650" cy="236538"/>
          </a:xfrm>
          <a:custGeom>
            <a:avLst/>
            <a:gdLst/>
            <a:ahLst/>
            <a:cxnLst>
              <a:cxn ang="0">
                <a:pos x="14" y="109"/>
              </a:cxn>
              <a:cxn ang="0">
                <a:pos x="13" y="149"/>
              </a:cxn>
              <a:cxn ang="0">
                <a:pos x="25" y="146"/>
              </a:cxn>
              <a:cxn ang="0">
                <a:pos x="55" y="123"/>
              </a:cxn>
              <a:cxn ang="0">
                <a:pos x="65" y="104"/>
              </a:cxn>
              <a:cxn ang="0">
                <a:pos x="71" y="109"/>
              </a:cxn>
              <a:cxn ang="0">
                <a:pos x="112" y="97"/>
              </a:cxn>
              <a:cxn ang="0">
                <a:pos x="113" y="89"/>
              </a:cxn>
              <a:cxn ang="0">
                <a:pos x="120" y="93"/>
              </a:cxn>
              <a:cxn ang="0">
                <a:pos x="127" y="86"/>
              </a:cxn>
              <a:cxn ang="0">
                <a:pos x="140" y="84"/>
              </a:cxn>
              <a:cxn ang="0">
                <a:pos x="156" y="76"/>
              </a:cxn>
              <a:cxn ang="0">
                <a:pos x="140" y="0"/>
              </a:cxn>
              <a:cxn ang="0">
                <a:pos x="0" y="31"/>
              </a:cxn>
              <a:cxn ang="0">
                <a:pos x="14" y="109"/>
              </a:cxn>
              <a:cxn ang="0">
                <a:pos x="14" y="109"/>
              </a:cxn>
            </a:cxnLst>
            <a:rect l="0" t="0" r="r" b="b"/>
            <a:pathLst>
              <a:path w="156" h="149">
                <a:moveTo>
                  <a:pt x="14" y="109"/>
                </a:moveTo>
                <a:lnTo>
                  <a:pt x="13" y="149"/>
                </a:lnTo>
                <a:lnTo>
                  <a:pt x="25" y="146"/>
                </a:lnTo>
                <a:lnTo>
                  <a:pt x="55" y="123"/>
                </a:lnTo>
                <a:lnTo>
                  <a:pt x="65" y="104"/>
                </a:lnTo>
                <a:lnTo>
                  <a:pt x="71" y="109"/>
                </a:lnTo>
                <a:lnTo>
                  <a:pt x="112" y="97"/>
                </a:lnTo>
                <a:lnTo>
                  <a:pt x="113" y="89"/>
                </a:lnTo>
                <a:lnTo>
                  <a:pt x="120" y="93"/>
                </a:lnTo>
                <a:lnTo>
                  <a:pt x="127" y="86"/>
                </a:lnTo>
                <a:lnTo>
                  <a:pt x="140" y="84"/>
                </a:lnTo>
                <a:lnTo>
                  <a:pt x="156" y="76"/>
                </a:lnTo>
                <a:lnTo>
                  <a:pt x="140" y="0"/>
                </a:lnTo>
                <a:lnTo>
                  <a:pt x="0" y="31"/>
                </a:lnTo>
                <a:lnTo>
                  <a:pt x="14" y="109"/>
                </a:lnTo>
                <a:lnTo>
                  <a:pt x="14" y="109"/>
                </a:lnTo>
                <a:close/>
              </a:path>
            </a:pathLst>
          </a:custGeom>
          <a:solidFill>
            <a:schemeClr val="accent1"/>
          </a:solidFill>
          <a:ln w="9525">
            <a:solidFill>
              <a:sysClr val="windowText" lastClr="000000"/>
            </a:solidFill>
            <a:round/>
            <a:headEnd/>
            <a:tailEnd/>
          </a:ln>
          <a:scene3d>
            <a:camera prst="orthographicFront"/>
            <a:lightRig rig="threePt" dir="t"/>
          </a:scene3d>
          <a:sp3d>
            <a:bevelT w="44450" h="635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353">
            <a:extLst>
              <a:ext uri="{FF2B5EF4-FFF2-40B4-BE49-F238E27FC236}">
                <a16:creationId xmlns:a16="http://schemas.microsoft.com/office/drawing/2014/main" id="{B4F8AA60-340D-014D-B0EA-8A6A5D30B5C8}"/>
              </a:ext>
            </a:extLst>
          </p:cNvPr>
          <p:cNvSpPr>
            <a:spLocks/>
          </p:cNvSpPr>
          <p:nvPr/>
        </p:nvSpPr>
        <p:spPr bwMode="auto">
          <a:xfrm>
            <a:off x="9507875" y="2663343"/>
            <a:ext cx="112713" cy="133350"/>
          </a:xfrm>
          <a:custGeom>
            <a:avLst/>
            <a:gdLst/>
            <a:ahLst/>
            <a:cxnLst>
              <a:cxn ang="0">
                <a:pos x="16" y="84"/>
              </a:cxn>
              <a:cxn ang="0">
                <a:pos x="46" y="73"/>
              </a:cxn>
              <a:cxn ang="0">
                <a:pos x="46" y="39"/>
              </a:cxn>
              <a:cxn ang="0">
                <a:pos x="53" y="47"/>
              </a:cxn>
              <a:cxn ang="0">
                <a:pos x="55" y="63"/>
              </a:cxn>
              <a:cxn ang="0">
                <a:pos x="61" y="63"/>
              </a:cxn>
              <a:cxn ang="0">
                <a:pos x="71" y="47"/>
              </a:cxn>
              <a:cxn ang="0">
                <a:pos x="61" y="29"/>
              </a:cxn>
              <a:cxn ang="0">
                <a:pos x="46" y="26"/>
              </a:cxn>
              <a:cxn ang="0">
                <a:pos x="35" y="3"/>
              </a:cxn>
              <a:cxn ang="0">
                <a:pos x="25" y="0"/>
              </a:cxn>
              <a:cxn ang="0">
                <a:pos x="0" y="8"/>
              </a:cxn>
              <a:cxn ang="0">
                <a:pos x="16" y="84"/>
              </a:cxn>
              <a:cxn ang="0">
                <a:pos x="16" y="84"/>
              </a:cxn>
            </a:cxnLst>
            <a:rect l="0" t="0" r="r" b="b"/>
            <a:pathLst>
              <a:path w="71" h="84">
                <a:moveTo>
                  <a:pt x="16" y="84"/>
                </a:moveTo>
                <a:lnTo>
                  <a:pt x="46" y="73"/>
                </a:lnTo>
                <a:lnTo>
                  <a:pt x="46" y="39"/>
                </a:lnTo>
                <a:lnTo>
                  <a:pt x="53" y="47"/>
                </a:lnTo>
                <a:lnTo>
                  <a:pt x="55" y="63"/>
                </a:lnTo>
                <a:lnTo>
                  <a:pt x="61" y="63"/>
                </a:lnTo>
                <a:lnTo>
                  <a:pt x="71" y="47"/>
                </a:lnTo>
                <a:lnTo>
                  <a:pt x="61" y="29"/>
                </a:lnTo>
                <a:lnTo>
                  <a:pt x="46" y="26"/>
                </a:lnTo>
                <a:lnTo>
                  <a:pt x="35" y="3"/>
                </a:lnTo>
                <a:lnTo>
                  <a:pt x="25" y="0"/>
                </a:lnTo>
                <a:lnTo>
                  <a:pt x="0" y="8"/>
                </a:lnTo>
                <a:lnTo>
                  <a:pt x="16" y="84"/>
                </a:lnTo>
                <a:lnTo>
                  <a:pt x="16" y="84"/>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82550" h="19050" prst="softRound"/>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354">
            <a:extLst>
              <a:ext uri="{FF2B5EF4-FFF2-40B4-BE49-F238E27FC236}">
                <a16:creationId xmlns:a16="http://schemas.microsoft.com/office/drawing/2014/main" id="{4F1B0090-6872-6B48-A1B7-E0A26E4D56C0}"/>
              </a:ext>
            </a:extLst>
          </p:cNvPr>
          <p:cNvSpPr>
            <a:spLocks/>
          </p:cNvSpPr>
          <p:nvPr/>
        </p:nvSpPr>
        <p:spPr bwMode="auto">
          <a:xfrm>
            <a:off x="9285625" y="2495067"/>
            <a:ext cx="479425" cy="246063"/>
          </a:xfrm>
          <a:custGeom>
            <a:avLst/>
            <a:gdLst/>
            <a:ahLst/>
            <a:cxnLst>
              <a:cxn ang="0">
                <a:pos x="0" y="145"/>
              </a:cxn>
              <a:cxn ang="0">
                <a:pos x="140" y="114"/>
              </a:cxn>
              <a:cxn ang="0">
                <a:pos x="165" y="106"/>
              </a:cxn>
              <a:cxn ang="0">
                <a:pos x="175" y="109"/>
              </a:cxn>
              <a:cxn ang="0">
                <a:pos x="186" y="132"/>
              </a:cxn>
              <a:cxn ang="0">
                <a:pos x="201" y="135"/>
              </a:cxn>
              <a:cxn ang="0">
                <a:pos x="211" y="153"/>
              </a:cxn>
              <a:cxn ang="0">
                <a:pos x="220" y="155"/>
              </a:cxn>
              <a:cxn ang="0">
                <a:pos x="231" y="137"/>
              </a:cxn>
              <a:cxn ang="0">
                <a:pos x="236" y="122"/>
              </a:cxn>
              <a:cxn ang="0">
                <a:pos x="247" y="142"/>
              </a:cxn>
              <a:cxn ang="0">
                <a:pos x="302" y="124"/>
              </a:cxn>
              <a:cxn ang="0">
                <a:pos x="299" y="103"/>
              </a:cxn>
              <a:cxn ang="0">
                <a:pos x="283" y="75"/>
              </a:cxn>
              <a:cxn ang="0">
                <a:pos x="275" y="72"/>
              </a:cxn>
              <a:cxn ang="0">
                <a:pos x="266" y="74"/>
              </a:cxn>
              <a:cxn ang="0">
                <a:pos x="267" y="78"/>
              </a:cxn>
              <a:cxn ang="0">
                <a:pos x="280" y="80"/>
              </a:cxn>
              <a:cxn ang="0">
                <a:pos x="285" y="106"/>
              </a:cxn>
              <a:cxn ang="0">
                <a:pos x="263" y="116"/>
              </a:cxn>
              <a:cxn ang="0">
                <a:pos x="231" y="95"/>
              </a:cxn>
              <a:cxn ang="0">
                <a:pos x="220" y="72"/>
              </a:cxn>
              <a:cxn ang="0">
                <a:pos x="206" y="65"/>
              </a:cxn>
              <a:cxn ang="0">
                <a:pos x="206" y="72"/>
              </a:cxn>
              <a:cxn ang="0">
                <a:pos x="192" y="59"/>
              </a:cxn>
              <a:cxn ang="0">
                <a:pos x="203" y="43"/>
              </a:cxn>
              <a:cxn ang="0">
                <a:pos x="212" y="28"/>
              </a:cxn>
              <a:cxn ang="0">
                <a:pos x="195" y="0"/>
              </a:cxn>
              <a:cxn ang="0">
                <a:pos x="165" y="23"/>
              </a:cxn>
              <a:cxn ang="0">
                <a:pos x="65" y="49"/>
              </a:cxn>
              <a:cxn ang="0">
                <a:pos x="0" y="64"/>
              </a:cxn>
              <a:cxn ang="0">
                <a:pos x="0" y="145"/>
              </a:cxn>
              <a:cxn ang="0">
                <a:pos x="0" y="145"/>
              </a:cxn>
            </a:cxnLst>
            <a:rect l="0" t="0" r="r" b="b"/>
            <a:pathLst>
              <a:path w="302" h="155">
                <a:moveTo>
                  <a:pt x="0" y="145"/>
                </a:moveTo>
                <a:lnTo>
                  <a:pt x="140" y="114"/>
                </a:lnTo>
                <a:lnTo>
                  <a:pt x="165" y="106"/>
                </a:lnTo>
                <a:lnTo>
                  <a:pt x="175" y="109"/>
                </a:lnTo>
                <a:lnTo>
                  <a:pt x="186" y="132"/>
                </a:lnTo>
                <a:lnTo>
                  <a:pt x="201" y="135"/>
                </a:lnTo>
                <a:lnTo>
                  <a:pt x="211" y="153"/>
                </a:lnTo>
                <a:lnTo>
                  <a:pt x="220" y="155"/>
                </a:lnTo>
                <a:lnTo>
                  <a:pt x="231" y="137"/>
                </a:lnTo>
                <a:lnTo>
                  <a:pt x="236" y="122"/>
                </a:lnTo>
                <a:lnTo>
                  <a:pt x="247" y="142"/>
                </a:lnTo>
                <a:lnTo>
                  <a:pt x="302" y="124"/>
                </a:lnTo>
                <a:lnTo>
                  <a:pt x="299" y="103"/>
                </a:lnTo>
                <a:lnTo>
                  <a:pt x="283" y="75"/>
                </a:lnTo>
                <a:lnTo>
                  <a:pt x="275" y="72"/>
                </a:lnTo>
                <a:lnTo>
                  <a:pt x="266" y="74"/>
                </a:lnTo>
                <a:lnTo>
                  <a:pt x="267" y="78"/>
                </a:lnTo>
                <a:lnTo>
                  <a:pt x="280" y="80"/>
                </a:lnTo>
                <a:lnTo>
                  <a:pt x="285" y="106"/>
                </a:lnTo>
                <a:lnTo>
                  <a:pt x="263" y="116"/>
                </a:lnTo>
                <a:lnTo>
                  <a:pt x="231" y="95"/>
                </a:lnTo>
                <a:lnTo>
                  <a:pt x="220" y="72"/>
                </a:lnTo>
                <a:lnTo>
                  <a:pt x="206" y="65"/>
                </a:lnTo>
                <a:lnTo>
                  <a:pt x="206" y="72"/>
                </a:lnTo>
                <a:lnTo>
                  <a:pt x="192" y="59"/>
                </a:lnTo>
                <a:lnTo>
                  <a:pt x="203" y="43"/>
                </a:lnTo>
                <a:lnTo>
                  <a:pt x="212" y="28"/>
                </a:lnTo>
                <a:lnTo>
                  <a:pt x="195" y="0"/>
                </a:lnTo>
                <a:lnTo>
                  <a:pt x="165" y="23"/>
                </a:lnTo>
                <a:lnTo>
                  <a:pt x="65" y="49"/>
                </a:lnTo>
                <a:lnTo>
                  <a:pt x="0" y="64"/>
                </a:lnTo>
                <a:lnTo>
                  <a:pt x="0" y="145"/>
                </a:lnTo>
                <a:lnTo>
                  <a:pt x="0" y="145"/>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44450" h="635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357">
            <a:extLst>
              <a:ext uri="{FF2B5EF4-FFF2-40B4-BE49-F238E27FC236}">
                <a16:creationId xmlns:a16="http://schemas.microsoft.com/office/drawing/2014/main" id="{C211189E-950B-664C-AE59-5A251AB4090B}"/>
              </a:ext>
            </a:extLst>
          </p:cNvPr>
          <p:cNvSpPr>
            <a:spLocks/>
          </p:cNvSpPr>
          <p:nvPr/>
        </p:nvSpPr>
        <p:spPr bwMode="auto">
          <a:xfrm>
            <a:off x="9179262" y="2137879"/>
            <a:ext cx="231775" cy="458789"/>
          </a:xfrm>
          <a:custGeom>
            <a:avLst/>
            <a:gdLst/>
            <a:ahLst/>
            <a:cxnLst>
              <a:cxn ang="0">
                <a:pos x="23" y="118"/>
              </a:cxn>
              <a:cxn ang="0">
                <a:pos x="29" y="170"/>
              </a:cxn>
              <a:cxn ang="0">
                <a:pos x="67" y="289"/>
              </a:cxn>
              <a:cxn ang="0">
                <a:pos x="132" y="274"/>
              </a:cxn>
              <a:cxn ang="0">
                <a:pos x="127" y="105"/>
              </a:cxn>
              <a:cxn ang="0">
                <a:pos x="144" y="73"/>
              </a:cxn>
              <a:cxn ang="0">
                <a:pos x="146" y="0"/>
              </a:cxn>
              <a:cxn ang="0">
                <a:pos x="0" y="36"/>
              </a:cxn>
              <a:cxn ang="0">
                <a:pos x="23" y="118"/>
              </a:cxn>
              <a:cxn ang="0">
                <a:pos x="23" y="118"/>
              </a:cxn>
            </a:cxnLst>
            <a:rect l="0" t="0" r="r" b="b"/>
            <a:pathLst>
              <a:path w="146" h="289">
                <a:moveTo>
                  <a:pt x="23" y="118"/>
                </a:moveTo>
                <a:lnTo>
                  <a:pt x="29" y="170"/>
                </a:lnTo>
                <a:lnTo>
                  <a:pt x="67" y="289"/>
                </a:lnTo>
                <a:lnTo>
                  <a:pt x="132" y="274"/>
                </a:lnTo>
                <a:lnTo>
                  <a:pt x="127" y="105"/>
                </a:lnTo>
                <a:lnTo>
                  <a:pt x="144" y="73"/>
                </a:lnTo>
                <a:lnTo>
                  <a:pt x="146" y="0"/>
                </a:lnTo>
                <a:lnTo>
                  <a:pt x="0" y="36"/>
                </a:lnTo>
                <a:lnTo>
                  <a:pt x="23" y="118"/>
                </a:lnTo>
                <a:lnTo>
                  <a:pt x="23" y="118"/>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82550" h="1905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0" name="Freeform 358">
            <a:extLst>
              <a:ext uri="{FF2B5EF4-FFF2-40B4-BE49-F238E27FC236}">
                <a16:creationId xmlns:a16="http://schemas.microsoft.com/office/drawing/2014/main" id="{530E4BF0-FB9C-7D4B-A6A1-20610D7A0174}"/>
              </a:ext>
            </a:extLst>
          </p:cNvPr>
          <p:cNvSpPr>
            <a:spLocks/>
          </p:cNvSpPr>
          <p:nvPr/>
        </p:nvSpPr>
        <p:spPr bwMode="auto">
          <a:xfrm>
            <a:off x="9380875" y="2071204"/>
            <a:ext cx="214313" cy="501651"/>
          </a:xfrm>
          <a:custGeom>
            <a:avLst/>
            <a:gdLst/>
            <a:ahLst/>
            <a:cxnLst>
              <a:cxn ang="0">
                <a:pos x="0" y="147"/>
              </a:cxn>
              <a:cxn ang="0">
                <a:pos x="17" y="115"/>
              </a:cxn>
              <a:cxn ang="0">
                <a:pos x="19" y="42"/>
              </a:cxn>
              <a:cxn ang="0">
                <a:pos x="17" y="14"/>
              </a:cxn>
              <a:cxn ang="0">
                <a:pos x="44" y="0"/>
              </a:cxn>
              <a:cxn ang="0">
                <a:pos x="105" y="198"/>
              </a:cxn>
              <a:cxn ang="0">
                <a:pos x="135" y="240"/>
              </a:cxn>
              <a:cxn ang="0">
                <a:pos x="135" y="267"/>
              </a:cxn>
              <a:cxn ang="0">
                <a:pos x="105" y="290"/>
              </a:cxn>
              <a:cxn ang="0">
                <a:pos x="5" y="316"/>
              </a:cxn>
              <a:cxn ang="0">
                <a:pos x="0" y="147"/>
              </a:cxn>
              <a:cxn ang="0">
                <a:pos x="0" y="147"/>
              </a:cxn>
            </a:cxnLst>
            <a:rect l="0" t="0" r="r" b="b"/>
            <a:pathLst>
              <a:path w="135" h="316">
                <a:moveTo>
                  <a:pt x="0" y="147"/>
                </a:moveTo>
                <a:lnTo>
                  <a:pt x="17" y="115"/>
                </a:lnTo>
                <a:lnTo>
                  <a:pt x="19" y="42"/>
                </a:lnTo>
                <a:lnTo>
                  <a:pt x="17" y="14"/>
                </a:lnTo>
                <a:lnTo>
                  <a:pt x="44" y="0"/>
                </a:lnTo>
                <a:lnTo>
                  <a:pt x="105" y="198"/>
                </a:lnTo>
                <a:lnTo>
                  <a:pt x="135" y="240"/>
                </a:lnTo>
                <a:lnTo>
                  <a:pt x="135" y="267"/>
                </a:lnTo>
                <a:lnTo>
                  <a:pt x="105" y="290"/>
                </a:lnTo>
                <a:lnTo>
                  <a:pt x="5" y="316"/>
                </a:lnTo>
                <a:lnTo>
                  <a:pt x="0" y="147"/>
                </a:lnTo>
                <a:lnTo>
                  <a:pt x="0" y="147"/>
                </a:lnTo>
                <a:close/>
              </a:path>
            </a:pathLst>
          </a:custGeom>
          <a:solidFill>
            <a:schemeClr val="accent1"/>
          </a:solidFill>
          <a:ln w="9525">
            <a:solidFill>
              <a:sysClr val="windowText" lastClr="000000"/>
            </a:solidFill>
            <a:round/>
            <a:headEnd/>
            <a:tailEnd/>
          </a:ln>
          <a:scene3d>
            <a:camera prst="orthographicFront"/>
            <a:lightRig rig="threePt" dir="t"/>
          </a:scene3d>
          <a:sp3d>
            <a:bevelT w="82550" h="1905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1" name="Freeform 359">
            <a:extLst>
              <a:ext uri="{FF2B5EF4-FFF2-40B4-BE49-F238E27FC236}">
                <a16:creationId xmlns:a16="http://schemas.microsoft.com/office/drawing/2014/main" id="{B358E157-F34C-DB43-801C-357250F324E9}"/>
              </a:ext>
            </a:extLst>
          </p:cNvPr>
          <p:cNvSpPr>
            <a:spLocks/>
          </p:cNvSpPr>
          <p:nvPr/>
        </p:nvSpPr>
        <p:spPr bwMode="auto">
          <a:xfrm>
            <a:off x="9450725" y="1625115"/>
            <a:ext cx="523875" cy="827090"/>
          </a:xfrm>
          <a:custGeom>
            <a:avLst/>
            <a:gdLst/>
            <a:ahLst/>
            <a:cxnLst>
              <a:cxn ang="0">
                <a:pos x="0" y="281"/>
              </a:cxn>
              <a:cxn ang="0">
                <a:pos x="19" y="282"/>
              </a:cxn>
              <a:cxn ang="0">
                <a:pos x="20" y="248"/>
              </a:cxn>
              <a:cxn ang="0">
                <a:pos x="44" y="201"/>
              </a:cxn>
              <a:cxn ang="0">
                <a:pos x="33" y="167"/>
              </a:cxn>
              <a:cxn ang="0">
                <a:pos x="80" y="3"/>
              </a:cxn>
              <a:cxn ang="0">
                <a:pos x="91" y="3"/>
              </a:cxn>
              <a:cxn ang="0">
                <a:pos x="94" y="24"/>
              </a:cxn>
              <a:cxn ang="0">
                <a:pos x="141" y="6"/>
              </a:cxn>
              <a:cxn ang="0">
                <a:pos x="143" y="0"/>
              </a:cxn>
              <a:cxn ang="0">
                <a:pos x="181" y="8"/>
              </a:cxn>
              <a:cxn ang="0">
                <a:pos x="242" y="169"/>
              </a:cxn>
              <a:cxn ang="0">
                <a:pos x="270" y="170"/>
              </a:cxn>
              <a:cxn ang="0">
                <a:pos x="322" y="230"/>
              </a:cxn>
              <a:cxn ang="0">
                <a:pos x="314" y="242"/>
              </a:cxn>
              <a:cxn ang="0">
                <a:pos x="330" y="242"/>
              </a:cxn>
              <a:cxn ang="0">
                <a:pos x="319" y="271"/>
              </a:cxn>
              <a:cxn ang="0">
                <a:pos x="294" y="290"/>
              </a:cxn>
              <a:cxn ang="0">
                <a:pos x="266" y="305"/>
              </a:cxn>
              <a:cxn ang="0">
                <a:pos x="262" y="325"/>
              </a:cxn>
              <a:cxn ang="0">
                <a:pos x="247" y="307"/>
              </a:cxn>
              <a:cxn ang="0">
                <a:pos x="222" y="328"/>
              </a:cxn>
              <a:cxn ang="0">
                <a:pos x="209" y="328"/>
              </a:cxn>
              <a:cxn ang="0">
                <a:pos x="198" y="315"/>
              </a:cxn>
              <a:cxn ang="0">
                <a:pos x="192" y="378"/>
              </a:cxn>
              <a:cxn ang="0">
                <a:pos x="168" y="388"/>
              </a:cxn>
              <a:cxn ang="0">
                <a:pos x="157" y="412"/>
              </a:cxn>
              <a:cxn ang="0">
                <a:pos x="143" y="412"/>
              </a:cxn>
              <a:cxn ang="0">
                <a:pos x="110" y="449"/>
              </a:cxn>
              <a:cxn ang="0">
                <a:pos x="108" y="479"/>
              </a:cxn>
              <a:cxn ang="0">
                <a:pos x="100" y="490"/>
              </a:cxn>
              <a:cxn ang="0">
                <a:pos x="91" y="521"/>
              </a:cxn>
              <a:cxn ang="0">
                <a:pos x="61" y="479"/>
              </a:cxn>
              <a:cxn ang="0">
                <a:pos x="0" y="281"/>
              </a:cxn>
              <a:cxn ang="0">
                <a:pos x="0" y="281"/>
              </a:cxn>
            </a:cxnLst>
            <a:rect l="0" t="0" r="r" b="b"/>
            <a:pathLst>
              <a:path w="330" h="521">
                <a:moveTo>
                  <a:pt x="0" y="281"/>
                </a:moveTo>
                <a:lnTo>
                  <a:pt x="19" y="282"/>
                </a:lnTo>
                <a:lnTo>
                  <a:pt x="20" y="248"/>
                </a:lnTo>
                <a:lnTo>
                  <a:pt x="44" y="201"/>
                </a:lnTo>
                <a:lnTo>
                  <a:pt x="33" y="167"/>
                </a:lnTo>
                <a:lnTo>
                  <a:pt x="80" y="3"/>
                </a:lnTo>
                <a:lnTo>
                  <a:pt x="91" y="3"/>
                </a:lnTo>
                <a:lnTo>
                  <a:pt x="94" y="24"/>
                </a:lnTo>
                <a:lnTo>
                  <a:pt x="141" y="6"/>
                </a:lnTo>
                <a:lnTo>
                  <a:pt x="143" y="0"/>
                </a:lnTo>
                <a:lnTo>
                  <a:pt x="181" y="8"/>
                </a:lnTo>
                <a:lnTo>
                  <a:pt x="242" y="169"/>
                </a:lnTo>
                <a:lnTo>
                  <a:pt x="270" y="170"/>
                </a:lnTo>
                <a:lnTo>
                  <a:pt x="322" y="230"/>
                </a:lnTo>
                <a:lnTo>
                  <a:pt x="314" y="242"/>
                </a:lnTo>
                <a:lnTo>
                  <a:pt x="330" y="242"/>
                </a:lnTo>
                <a:lnTo>
                  <a:pt x="319" y="271"/>
                </a:lnTo>
                <a:lnTo>
                  <a:pt x="294" y="290"/>
                </a:lnTo>
                <a:lnTo>
                  <a:pt x="266" y="305"/>
                </a:lnTo>
                <a:lnTo>
                  <a:pt x="262" y="325"/>
                </a:lnTo>
                <a:lnTo>
                  <a:pt x="247" y="307"/>
                </a:lnTo>
                <a:lnTo>
                  <a:pt x="222" y="328"/>
                </a:lnTo>
                <a:lnTo>
                  <a:pt x="209" y="328"/>
                </a:lnTo>
                <a:lnTo>
                  <a:pt x="198" y="315"/>
                </a:lnTo>
                <a:lnTo>
                  <a:pt x="192" y="378"/>
                </a:lnTo>
                <a:lnTo>
                  <a:pt x="168" y="388"/>
                </a:lnTo>
                <a:lnTo>
                  <a:pt x="157" y="412"/>
                </a:lnTo>
                <a:lnTo>
                  <a:pt x="143" y="412"/>
                </a:lnTo>
                <a:lnTo>
                  <a:pt x="110" y="449"/>
                </a:lnTo>
                <a:lnTo>
                  <a:pt x="108" y="479"/>
                </a:lnTo>
                <a:lnTo>
                  <a:pt x="100" y="490"/>
                </a:lnTo>
                <a:lnTo>
                  <a:pt x="91" y="521"/>
                </a:lnTo>
                <a:lnTo>
                  <a:pt x="61" y="479"/>
                </a:lnTo>
                <a:lnTo>
                  <a:pt x="0" y="281"/>
                </a:lnTo>
                <a:lnTo>
                  <a:pt x="0" y="281"/>
                </a:lnTo>
                <a:close/>
              </a:path>
            </a:pathLst>
          </a:custGeom>
          <a:solidFill>
            <a:sysClr val="window" lastClr="FFFFFF">
              <a:lumMod val="75000"/>
            </a:sysClr>
          </a:solidFill>
          <a:ln w="9525">
            <a:solidFill>
              <a:sysClr val="windowText" lastClr="000000"/>
            </a:solidFill>
            <a:round/>
            <a:headEnd/>
            <a:tailEnd/>
          </a:ln>
          <a:scene3d>
            <a:camera prst="orthographicFront"/>
            <a:lightRig rig="threePt" dir="t"/>
          </a:scene3d>
          <a:sp3d>
            <a:bevelT w="44450" h="63500"/>
            <a:bevelB/>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2" name="Rectangle 10">
            <a:extLst>
              <a:ext uri="{FF2B5EF4-FFF2-40B4-BE49-F238E27FC236}">
                <a16:creationId xmlns:a16="http://schemas.microsoft.com/office/drawing/2014/main" id="{8466F3D5-A5BD-6749-AED7-607D4982EAC2}"/>
              </a:ext>
            </a:extLst>
          </p:cNvPr>
          <p:cNvSpPr>
            <a:spLocks noChangeArrowheads="1"/>
          </p:cNvSpPr>
          <p:nvPr/>
        </p:nvSpPr>
        <p:spPr bwMode="auto">
          <a:xfrm>
            <a:off x="5044305" y="3642064"/>
            <a:ext cx="466725" cy="276999"/>
          </a:xfrm>
          <a:prstGeom prst="rect">
            <a:avLst/>
          </a:prstGeom>
          <a:noFill/>
          <a:ln w="9525">
            <a:noFill/>
            <a:miter lim="800000"/>
            <a:headEnd/>
            <a:tailEnd/>
          </a:ln>
        </p:spPr>
        <p:txBody>
          <a:bodyPr wrap="square">
            <a:spAutoFit/>
          </a:bodyPr>
          <a:lstStyle/>
          <a:p>
            <a:pPr marL="111125" marR="0" lvl="0" indent="-111125" algn="l" defTabSz="914400" rtl="0" eaLnBrk="1" fontAlgn="auto" latinLnBrk="0" hangingPunct="1">
              <a:lnSpc>
                <a:spcPct val="100000"/>
              </a:lnSpc>
              <a:spcBef>
                <a:spcPts val="0"/>
              </a:spcBef>
              <a:spcAft>
                <a:spcPts val="0"/>
              </a:spcAft>
              <a:buClr>
                <a:srgbClr val="FF0000"/>
              </a:buClr>
              <a:buSzTx/>
              <a:buFont typeface="Arial" charset="0"/>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CO</a:t>
            </a:r>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3" name="Rectangle 190">
            <a:extLst>
              <a:ext uri="{FF2B5EF4-FFF2-40B4-BE49-F238E27FC236}">
                <a16:creationId xmlns:a16="http://schemas.microsoft.com/office/drawing/2014/main" id="{AE34BA6C-9B4F-C34F-9A3F-991262F85538}"/>
              </a:ext>
            </a:extLst>
          </p:cNvPr>
          <p:cNvSpPr>
            <a:spLocks noChangeArrowheads="1"/>
          </p:cNvSpPr>
          <p:nvPr/>
        </p:nvSpPr>
        <p:spPr bwMode="auto">
          <a:xfrm>
            <a:off x="4376095" y="3226915"/>
            <a:ext cx="781050" cy="228600"/>
          </a:xfrm>
          <a:prstGeom prst="rect">
            <a:avLst/>
          </a:prstGeom>
          <a:noFill/>
          <a:ln w="9525">
            <a:noFill/>
            <a:miter lim="800000"/>
            <a:headEnd/>
            <a:tailEnd/>
          </a:ln>
        </p:spPr>
        <p:txBody>
          <a:bodyPr lIns="45720" rIns="18288"/>
          <a:lstStyle/>
          <a:p>
            <a:pPr marL="111125" marR="0" lvl="0" indent="-111125"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C000"/>
                </a:solidFill>
                <a:effectLst/>
                <a:uLnTx/>
                <a:uFillTx/>
                <a:latin typeface="Calibri"/>
                <a:ea typeface="+mn-ea"/>
                <a:cs typeface="+mn-cs"/>
              </a:rPr>
              <a:t>Denver</a:t>
            </a:r>
          </a:p>
        </p:txBody>
      </p:sp>
      <p:cxnSp>
        <p:nvCxnSpPr>
          <p:cNvPr id="114" name="Elbow Connector 124">
            <a:extLst>
              <a:ext uri="{FF2B5EF4-FFF2-40B4-BE49-F238E27FC236}">
                <a16:creationId xmlns:a16="http://schemas.microsoft.com/office/drawing/2014/main" id="{B5F71DC9-808D-194B-A8A4-9EFCA707013C}"/>
              </a:ext>
            </a:extLst>
          </p:cNvPr>
          <p:cNvCxnSpPr>
            <a:cxnSpLocks/>
            <a:stCxn id="115" idx="1"/>
            <a:endCxn id="116" idx="0"/>
          </p:cNvCxnSpPr>
          <p:nvPr/>
        </p:nvCxnSpPr>
        <p:spPr>
          <a:xfrm rot="10800000" flipV="1">
            <a:off x="8722204" y="4834497"/>
            <a:ext cx="380161" cy="483093"/>
          </a:xfrm>
          <a:prstGeom prst="bentConnector2">
            <a:avLst/>
          </a:prstGeom>
          <a:noFill/>
          <a:ln w="25400" cap="flat" cmpd="sng" algn="ctr">
            <a:solidFill>
              <a:srgbClr val="FFC000"/>
            </a:solidFill>
            <a:prstDash val="solid"/>
          </a:ln>
          <a:effectLst/>
        </p:spPr>
      </p:cxnSp>
      <p:sp>
        <p:nvSpPr>
          <p:cNvPr id="115" name="Rectangle 190">
            <a:extLst>
              <a:ext uri="{FF2B5EF4-FFF2-40B4-BE49-F238E27FC236}">
                <a16:creationId xmlns:a16="http://schemas.microsoft.com/office/drawing/2014/main" id="{B50D211B-22C2-7143-8AE1-FC2BDFDCFA45}"/>
              </a:ext>
            </a:extLst>
          </p:cNvPr>
          <p:cNvSpPr>
            <a:spLocks noChangeArrowheads="1"/>
          </p:cNvSpPr>
          <p:nvPr/>
        </p:nvSpPr>
        <p:spPr bwMode="auto">
          <a:xfrm>
            <a:off x="9102364" y="4632157"/>
            <a:ext cx="2615131" cy="404681"/>
          </a:xfrm>
          <a:prstGeom prst="rect">
            <a:avLst/>
          </a:prstGeom>
          <a:noFill/>
          <a:ln w="9525">
            <a:noFill/>
            <a:miter lim="800000"/>
            <a:headEnd/>
            <a:tailEnd/>
          </a:ln>
        </p:spPr>
        <p:txBody>
          <a:bodyPr lIns="45720" rIns="18288"/>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NASA Kennedy Space Center</a:t>
            </a: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Cryogenics Lab</a:t>
            </a: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Potential Launch Site (LM)</a:t>
            </a: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Launch Operations</a:t>
            </a:r>
          </a:p>
        </p:txBody>
      </p:sp>
      <p:sp>
        <p:nvSpPr>
          <p:cNvPr id="116" name="Oval 165">
            <a:extLst>
              <a:ext uri="{FF2B5EF4-FFF2-40B4-BE49-F238E27FC236}">
                <a16:creationId xmlns:a16="http://schemas.microsoft.com/office/drawing/2014/main" id="{4A1A27D3-1B22-B54C-B799-A3FE8E80E339}"/>
              </a:ext>
            </a:extLst>
          </p:cNvPr>
          <p:cNvSpPr>
            <a:spLocks noChangeArrowheads="1"/>
          </p:cNvSpPr>
          <p:nvPr/>
        </p:nvSpPr>
        <p:spPr bwMode="auto">
          <a:xfrm>
            <a:off x="8661066" y="5317591"/>
            <a:ext cx="122274" cy="122274"/>
          </a:xfrm>
          <a:prstGeom prst="ellipse">
            <a:avLst/>
          </a:prstGeom>
          <a:solidFill>
            <a:srgbClr val="CC9900"/>
          </a:solidFill>
          <a:ln w="12700">
            <a:noFill/>
            <a:round/>
            <a:headEnd/>
            <a:tailEnd/>
          </a:ln>
          <a:scene3d>
            <a:camera prst="orthographicFront"/>
            <a:lightRig rig="threePt" dir="t"/>
          </a:scene3d>
          <a:sp3d>
            <a:bevelT h="3175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7" name="Rectangle 12">
            <a:extLst>
              <a:ext uri="{FF2B5EF4-FFF2-40B4-BE49-F238E27FC236}">
                <a16:creationId xmlns:a16="http://schemas.microsoft.com/office/drawing/2014/main" id="{6484E9F6-AA19-1D47-9E69-F9745B808697}"/>
              </a:ext>
            </a:extLst>
          </p:cNvPr>
          <p:cNvSpPr>
            <a:spLocks noChangeArrowheads="1"/>
          </p:cNvSpPr>
          <p:nvPr/>
        </p:nvSpPr>
        <p:spPr bwMode="auto">
          <a:xfrm>
            <a:off x="8713284" y="5245428"/>
            <a:ext cx="1767147"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0000"/>
              </a:buClr>
              <a:buSzTx/>
              <a:buFont typeface="Arial" charset="0"/>
              <a:buNone/>
              <a:tabLst/>
              <a:defRPr/>
            </a:pPr>
            <a:r>
              <a:rPr kumimoji="0" lang="en-US" sz="1200" b="1" i="1" u="none" strike="noStrike" kern="1200" cap="none" spc="0" normalizeH="0" baseline="0" noProof="0" dirty="0">
                <a:ln>
                  <a:noFill/>
                </a:ln>
                <a:solidFill>
                  <a:srgbClr val="E2AC00"/>
                </a:solidFill>
                <a:effectLst/>
                <a:uLnTx/>
                <a:uFillTx/>
                <a:latin typeface="Calibri"/>
                <a:ea typeface="+mn-ea"/>
                <a:cs typeface="+mn-cs"/>
              </a:rPr>
              <a:t>KSC</a:t>
            </a:r>
            <a:r>
              <a:rPr kumimoji="0" lang="en-US" sz="1200" b="1" i="1" u="none" strike="noStrike" kern="1200" cap="none" spc="0" normalizeH="0" noProof="0" dirty="0">
                <a:ln>
                  <a:noFill/>
                </a:ln>
                <a:solidFill>
                  <a:srgbClr val="E2AC00"/>
                </a:solidFill>
                <a:effectLst/>
                <a:uLnTx/>
                <a:uFillTx/>
                <a:latin typeface="Calibri"/>
                <a:ea typeface="+mn-ea"/>
                <a:cs typeface="+mn-cs"/>
              </a:rPr>
              <a:t> &amp; Merritt Island, FL</a:t>
            </a:r>
            <a:endParaRPr kumimoji="0" lang="en-US" sz="1200" b="1" i="1" u="none" strike="noStrike" kern="1200" cap="none" spc="0" normalizeH="0" baseline="30000" noProof="0" dirty="0">
              <a:ln>
                <a:noFill/>
              </a:ln>
              <a:solidFill>
                <a:srgbClr val="E2AC00"/>
              </a:solidFill>
              <a:effectLst/>
              <a:uLnTx/>
              <a:uFillTx/>
              <a:latin typeface="Calibri"/>
              <a:ea typeface="+mn-ea"/>
              <a:cs typeface="+mn-cs"/>
            </a:endParaRPr>
          </a:p>
        </p:txBody>
      </p:sp>
      <p:sp>
        <p:nvSpPr>
          <p:cNvPr id="118" name="Rectangle 10">
            <a:extLst>
              <a:ext uri="{FF2B5EF4-FFF2-40B4-BE49-F238E27FC236}">
                <a16:creationId xmlns:a16="http://schemas.microsoft.com/office/drawing/2014/main" id="{2DA47C1D-280D-D048-957D-DA7DBB0ED3FC}"/>
              </a:ext>
            </a:extLst>
          </p:cNvPr>
          <p:cNvSpPr>
            <a:spLocks noChangeArrowheads="1"/>
          </p:cNvSpPr>
          <p:nvPr/>
        </p:nvSpPr>
        <p:spPr bwMode="auto">
          <a:xfrm>
            <a:off x="7852596" y="3315420"/>
            <a:ext cx="542925" cy="276999"/>
          </a:xfrm>
          <a:prstGeom prst="rect">
            <a:avLst/>
          </a:prstGeom>
          <a:noFill/>
          <a:ln w="9525">
            <a:noFill/>
            <a:miter lim="800000"/>
            <a:headEnd/>
            <a:tailEnd/>
          </a:ln>
        </p:spPr>
        <p:txBody>
          <a:bodyPr>
            <a:spAutoFit/>
          </a:bodyPr>
          <a:lstStyle/>
          <a:p>
            <a:pPr marL="111125" marR="0" lvl="0" indent="-111125" algn="l" defTabSz="914400" rtl="0" eaLnBrk="1" fontAlgn="auto" latinLnBrk="0" hangingPunct="1">
              <a:lnSpc>
                <a:spcPct val="100000"/>
              </a:lnSpc>
              <a:spcBef>
                <a:spcPts val="0"/>
              </a:spcBef>
              <a:spcAft>
                <a:spcPts val="0"/>
              </a:spcAft>
              <a:buClr>
                <a:srgbClr val="FF0000"/>
              </a:buClr>
              <a:buSzTx/>
              <a:buFont typeface="Arial" charset="0"/>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OH</a:t>
            </a:r>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9" name="Rectangle 190">
            <a:extLst>
              <a:ext uri="{FF2B5EF4-FFF2-40B4-BE49-F238E27FC236}">
                <a16:creationId xmlns:a16="http://schemas.microsoft.com/office/drawing/2014/main" id="{1F3AC021-88B6-6048-8B82-A0F78CFE5595}"/>
              </a:ext>
            </a:extLst>
          </p:cNvPr>
          <p:cNvSpPr>
            <a:spLocks noChangeArrowheads="1"/>
          </p:cNvSpPr>
          <p:nvPr/>
        </p:nvSpPr>
        <p:spPr bwMode="auto">
          <a:xfrm>
            <a:off x="9765050" y="3652716"/>
            <a:ext cx="2408622" cy="834310"/>
          </a:xfrm>
          <a:prstGeom prst="rect">
            <a:avLst/>
          </a:prstGeom>
          <a:noFill/>
          <a:ln w="9525">
            <a:noFill/>
            <a:miter lim="800000"/>
            <a:headEnd/>
            <a:tailEnd/>
          </a:ln>
        </p:spPr>
        <p:txBody>
          <a:bodyPr lIns="45720" rIns="18288"/>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NASA Marshall Space Flight Center</a:t>
            </a: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NASA Project Office</a:t>
            </a: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prstClr val="black"/>
                </a:solidFill>
                <a:latin typeface="Calibri" panose="020F0502020204030204"/>
              </a:rPr>
              <a:t>Chief Engineer</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CFM Test Facilities (Building 4530, Test Stand 300, etc.)</a:t>
            </a: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Subject Matter Experts</a:t>
            </a:r>
          </a:p>
        </p:txBody>
      </p:sp>
      <p:cxnSp>
        <p:nvCxnSpPr>
          <p:cNvPr id="121" name="Elbow Connector 124">
            <a:extLst>
              <a:ext uri="{FF2B5EF4-FFF2-40B4-BE49-F238E27FC236}">
                <a16:creationId xmlns:a16="http://schemas.microsoft.com/office/drawing/2014/main" id="{F7D7A0DC-6FA2-CB42-8B9B-C65F9F171107}"/>
              </a:ext>
            </a:extLst>
          </p:cNvPr>
          <p:cNvCxnSpPr>
            <a:cxnSpLocks/>
            <a:stCxn id="199" idx="3"/>
            <a:endCxn id="161" idx="0"/>
          </p:cNvCxnSpPr>
          <p:nvPr/>
        </p:nvCxnSpPr>
        <p:spPr>
          <a:xfrm>
            <a:off x="1681376" y="2078151"/>
            <a:ext cx="3375903" cy="1315397"/>
          </a:xfrm>
          <a:prstGeom prst="bentConnector2">
            <a:avLst/>
          </a:prstGeom>
          <a:noFill/>
          <a:ln w="25400" cap="flat" cmpd="sng" algn="ctr">
            <a:solidFill>
              <a:srgbClr val="FFC000"/>
            </a:solidFill>
            <a:prstDash val="solid"/>
          </a:ln>
          <a:effectLst/>
        </p:spPr>
      </p:cxnSp>
      <p:sp>
        <p:nvSpPr>
          <p:cNvPr id="122" name="Rectangle 190">
            <a:extLst>
              <a:ext uri="{FF2B5EF4-FFF2-40B4-BE49-F238E27FC236}">
                <a16:creationId xmlns:a16="http://schemas.microsoft.com/office/drawing/2014/main" id="{F6C20961-E4C2-E74D-A08E-71A186E7648C}"/>
              </a:ext>
            </a:extLst>
          </p:cNvPr>
          <p:cNvSpPr>
            <a:spLocks noChangeArrowheads="1"/>
          </p:cNvSpPr>
          <p:nvPr/>
        </p:nvSpPr>
        <p:spPr bwMode="auto">
          <a:xfrm>
            <a:off x="185278" y="4332612"/>
            <a:ext cx="1222373" cy="716813"/>
          </a:xfrm>
          <a:prstGeom prst="rect">
            <a:avLst/>
          </a:prstGeom>
          <a:noFill/>
          <a:ln w="9525">
            <a:noFill/>
            <a:miter lim="800000"/>
            <a:headEnd/>
            <a:tailEnd/>
          </a:ln>
        </p:spPr>
        <p:txBody>
          <a:bodyPr lIns="45720" rIns="18288"/>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SpaceX</a:t>
            </a: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2020 Tipping Point</a:t>
            </a: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prstClr val="black"/>
                </a:solidFill>
                <a:latin typeface="Calibri" panose="020F0502020204030204"/>
              </a:rPr>
              <a:t>2019 Tipping Point (Cryo-Couplers)</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23" name="Elbow Connector 122">
            <a:extLst>
              <a:ext uri="{FF2B5EF4-FFF2-40B4-BE49-F238E27FC236}">
                <a16:creationId xmlns:a16="http://schemas.microsoft.com/office/drawing/2014/main" id="{5E7A524D-9803-2446-9E3C-1D1E98170F6B}"/>
              </a:ext>
            </a:extLst>
          </p:cNvPr>
          <p:cNvCxnSpPr>
            <a:cxnSpLocks/>
            <a:stCxn id="122" idx="3"/>
            <a:endCxn id="137" idx="4"/>
          </p:cNvCxnSpPr>
          <p:nvPr/>
        </p:nvCxnSpPr>
        <p:spPr>
          <a:xfrm flipV="1">
            <a:off x="1407651" y="4201206"/>
            <a:ext cx="1650333" cy="489813"/>
          </a:xfrm>
          <a:prstGeom prst="bentConnector2">
            <a:avLst/>
          </a:prstGeom>
          <a:noFill/>
          <a:ln w="25400" cap="flat" cmpd="sng" algn="ctr">
            <a:solidFill>
              <a:srgbClr val="FFC000"/>
            </a:solidFill>
            <a:prstDash val="solid"/>
          </a:ln>
          <a:effectLst/>
        </p:spPr>
      </p:cxnSp>
      <p:sp>
        <p:nvSpPr>
          <p:cNvPr id="128" name="Rectangle 10">
            <a:extLst>
              <a:ext uri="{FF2B5EF4-FFF2-40B4-BE49-F238E27FC236}">
                <a16:creationId xmlns:a16="http://schemas.microsoft.com/office/drawing/2014/main" id="{513F35C3-773B-1947-A1C7-E2C3CE3DCCBF}"/>
              </a:ext>
            </a:extLst>
          </p:cNvPr>
          <p:cNvSpPr>
            <a:spLocks noChangeArrowheads="1"/>
          </p:cNvSpPr>
          <p:nvPr/>
        </p:nvSpPr>
        <p:spPr bwMode="auto">
          <a:xfrm>
            <a:off x="8327824" y="5058284"/>
            <a:ext cx="381000" cy="276999"/>
          </a:xfrm>
          <a:prstGeom prst="rect">
            <a:avLst/>
          </a:prstGeom>
          <a:noFill/>
          <a:ln w="9525">
            <a:noFill/>
            <a:miter lim="800000"/>
            <a:headEnd/>
            <a:tailEnd/>
          </a:ln>
        </p:spPr>
        <p:txBody>
          <a:bodyPr>
            <a:spAutoFit/>
          </a:bodyPr>
          <a:lstStyle/>
          <a:p>
            <a:pPr marL="111125" marR="0" lvl="0" indent="-111125" algn="l" defTabSz="914400" rtl="0" eaLnBrk="1" fontAlgn="auto" latinLnBrk="0" hangingPunct="1">
              <a:lnSpc>
                <a:spcPct val="100000"/>
              </a:lnSpc>
              <a:spcBef>
                <a:spcPts val="0"/>
              </a:spcBef>
              <a:spcAft>
                <a:spcPts val="0"/>
              </a:spcAft>
              <a:buClr>
                <a:srgbClr val="FF0000"/>
              </a:buClr>
              <a:buSzTx/>
              <a:buFont typeface="Arial" charset="0"/>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FL</a:t>
            </a:r>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9" name="Rectangle 12">
            <a:extLst>
              <a:ext uri="{FF2B5EF4-FFF2-40B4-BE49-F238E27FC236}">
                <a16:creationId xmlns:a16="http://schemas.microsoft.com/office/drawing/2014/main" id="{5985149A-0900-4C4A-8100-55D9FFFAA090}"/>
              </a:ext>
            </a:extLst>
          </p:cNvPr>
          <p:cNvSpPr>
            <a:spLocks noChangeArrowheads="1"/>
          </p:cNvSpPr>
          <p:nvPr/>
        </p:nvSpPr>
        <p:spPr bwMode="auto">
          <a:xfrm>
            <a:off x="7381059" y="4529486"/>
            <a:ext cx="1173875" cy="28658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0000"/>
              </a:buClr>
              <a:buSzTx/>
              <a:buFont typeface="Arial" charset="0"/>
              <a:buNone/>
              <a:tabLst/>
              <a:defRPr/>
            </a:pPr>
            <a:r>
              <a:rPr kumimoji="0" lang="en-US" sz="1200" b="1" i="1" u="none" strike="noStrike" kern="1200" cap="none" spc="0" normalizeH="0" baseline="0" noProof="0" dirty="0">
                <a:ln>
                  <a:noFill/>
                </a:ln>
                <a:solidFill>
                  <a:srgbClr val="E2AC00"/>
                </a:solidFill>
                <a:effectLst/>
                <a:uLnTx/>
                <a:uFillTx/>
                <a:latin typeface="Calibri"/>
                <a:ea typeface="+mn-ea"/>
                <a:cs typeface="+mn-cs"/>
              </a:rPr>
              <a:t>MSFC</a:t>
            </a:r>
            <a:endParaRPr kumimoji="0" lang="en-US" sz="1200" b="1" i="1" u="none" strike="noStrike" kern="1200" cap="none" spc="0" normalizeH="0" baseline="30000" noProof="0" dirty="0">
              <a:ln>
                <a:noFill/>
              </a:ln>
              <a:solidFill>
                <a:srgbClr val="E2AC00"/>
              </a:solidFill>
              <a:effectLst/>
              <a:uLnTx/>
              <a:uFillTx/>
              <a:latin typeface="Calibri"/>
              <a:ea typeface="+mn-ea"/>
              <a:cs typeface="+mn-cs"/>
            </a:endParaRPr>
          </a:p>
        </p:txBody>
      </p:sp>
      <p:sp>
        <p:nvSpPr>
          <p:cNvPr id="130" name="Oval 165">
            <a:extLst>
              <a:ext uri="{FF2B5EF4-FFF2-40B4-BE49-F238E27FC236}">
                <a16:creationId xmlns:a16="http://schemas.microsoft.com/office/drawing/2014/main" id="{D9D39EC0-E8EF-6447-A58B-DB542C16DD49}"/>
              </a:ext>
            </a:extLst>
          </p:cNvPr>
          <p:cNvSpPr>
            <a:spLocks noChangeArrowheads="1"/>
          </p:cNvSpPr>
          <p:nvPr/>
        </p:nvSpPr>
        <p:spPr bwMode="auto">
          <a:xfrm>
            <a:off x="7628089" y="4408551"/>
            <a:ext cx="122274" cy="122274"/>
          </a:xfrm>
          <a:prstGeom prst="ellipse">
            <a:avLst/>
          </a:prstGeom>
          <a:solidFill>
            <a:srgbClr val="CC9900"/>
          </a:solidFill>
          <a:ln w="12700">
            <a:noFill/>
            <a:round/>
            <a:headEnd/>
            <a:tailEnd/>
          </a:ln>
          <a:scene3d>
            <a:camera prst="orthographicFront"/>
            <a:lightRig rig="threePt" dir="t"/>
          </a:scene3d>
          <a:sp3d>
            <a:bevelT h="3175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1" name="Rectangle 10">
            <a:extLst>
              <a:ext uri="{FF2B5EF4-FFF2-40B4-BE49-F238E27FC236}">
                <a16:creationId xmlns:a16="http://schemas.microsoft.com/office/drawing/2014/main" id="{42259B5B-49A0-EA4B-8E4C-89B4B9BBDC15}"/>
              </a:ext>
            </a:extLst>
          </p:cNvPr>
          <p:cNvSpPr>
            <a:spLocks noChangeArrowheads="1"/>
          </p:cNvSpPr>
          <p:nvPr/>
        </p:nvSpPr>
        <p:spPr bwMode="auto">
          <a:xfrm>
            <a:off x="7425072" y="4731769"/>
            <a:ext cx="542925" cy="276999"/>
          </a:xfrm>
          <a:prstGeom prst="rect">
            <a:avLst/>
          </a:prstGeom>
          <a:noFill/>
          <a:ln w="9525">
            <a:noFill/>
            <a:miter lim="800000"/>
            <a:headEnd/>
            <a:tailEnd/>
          </a:ln>
        </p:spPr>
        <p:txBody>
          <a:bodyPr>
            <a:spAutoFit/>
          </a:bodyPr>
          <a:lstStyle/>
          <a:p>
            <a:pPr marL="111125" marR="0" lvl="0" indent="-111125" algn="l" defTabSz="914400" rtl="0" eaLnBrk="1" fontAlgn="auto" latinLnBrk="0" hangingPunct="1">
              <a:lnSpc>
                <a:spcPct val="100000"/>
              </a:lnSpc>
              <a:spcBef>
                <a:spcPts val="0"/>
              </a:spcBef>
              <a:spcAft>
                <a:spcPts val="0"/>
              </a:spcAft>
              <a:buClr>
                <a:srgbClr val="FF0000"/>
              </a:buClr>
              <a:buSzTx/>
              <a:buFont typeface="Arial" charset="0"/>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AL</a:t>
            </a:r>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32" name="Elbow Connector 124">
            <a:extLst>
              <a:ext uri="{FF2B5EF4-FFF2-40B4-BE49-F238E27FC236}">
                <a16:creationId xmlns:a16="http://schemas.microsoft.com/office/drawing/2014/main" id="{0A6A9D01-AEAF-8A4D-BB01-9EC6EB574263}"/>
              </a:ext>
            </a:extLst>
          </p:cNvPr>
          <p:cNvCxnSpPr>
            <a:cxnSpLocks/>
            <a:stCxn id="119" idx="1"/>
            <a:endCxn id="130" idx="0"/>
          </p:cNvCxnSpPr>
          <p:nvPr/>
        </p:nvCxnSpPr>
        <p:spPr>
          <a:xfrm rot="10800000" flipV="1">
            <a:off x="7689226" y="4069871"/>
            <a:ext cx="2075824" cy="338680"/>
          </a:xfrm>
          <a:prstGeom prst="bentConnector2">
            <a:avLst/>
          </a:prstGeom>
          <a:noFill/>
          <a:ln w="25400" cap="flat" cmpd="sng" algn="ctr">
            <a:solidFill>
              <a:srgbClr val="FFC000"/>
            </a:solidFill>
            <a:prstDash val="solid"/>
          </a:ln>
          <a:effectLst/>
        </p:spPr>
      </p:cxnSp>
      <p:sp>
        <p:nvSpPr>
          <p:cNvPr id="134" name="Rectangle 10">
            <a:extLst>
              <a:ext uri="{FF2B5EF4-FFF2-40B4-BE49-F238E27FC236}">
                <a16:creationId xmlns:a16="http://schemas.microsoft.com/office/drawing/2014/main" id="{490B44E6-9131-164A-9066-32CD1EA1C568}"/>
              </a:ext>
            </a:extLst>
          </p:cNvPr>
          <p:cNvSpPr>
            <a:spLocks noChangeArrowheads="1"/>
          </p:cNvSpPr>
          <p:nvPr/>
        </p:nvSpPr>
        <p:spPr bwMode="auto">
          <a:xfrm>
            <a:off x="2601643" y="2879615"/>
            <a:ext cx="542925" cy="276999"/>
          </a:xfrm>
          <a:prstGeom prst="rect">
            <a:avLst/>
          </a:prstGeom>
          <a:noFill/>
          <a:ln w="9525">
            <a:noFill/>
            <a:miter lim="800000"/>
            <a:headEnd/>
            <a:tailEnd/>
          </a:ln>
        </p:spPr>
        <p:txBody>
          <a:bodyPr>
            <a:spAutoFit/>
          </a:bodyPr>
          <a:lstStyle/>
          <a:p>
            <a:pPr marL="111125" marR="0" lvl="0" indent="-111125" algn="l" defTabSz="914400" rtl="0" eaLnBrk="1" fontAlgn="auto" latinLnBrk="0" hangingPunct="1">
              <a:lnSpc>
                <a:spcPct val="100000"/>
              </a:lnSpc>
              <a:spcBef>
                <a:spcPts val="0"/>
              </a:spcBef>
              <a:spcAft>
                <a:spcPts val="0"/>
              </a:spcAft>
              <a:buClr>
                <a:srgbClr val="FF0000"/>
              </a:buClr>
              <a:buSzTx/>
              <a:buFont typeface="Arial" charset="0"/>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CA</a:t>
            </a:r>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5" name="Rectangle 12">
            <a:extLst>
              <a:ext uri="{FF2B5EF4-FFF2-40B4-BE49-F238E27FC236}">
                <a16:creationId xmlns:a16="http://schemas.microsoft.com/office/drawing/2014/main" id="{C80793B1-1CED-2249-AC71-D75558BC0B57}"/>
              </a:ext>
            </a:extLst>
          </p:cNvPr>
          <p:cNvSpPr>
            <a:spLocks noChangeArrowheads="1"/>
          </p:cNvSpPr>
          <p:nvPr/>
        </p:nvSpPr>
        <p:spPr bwMode="auto">
          <a:xfrm>
            <a:off x="2212831" y="3754445"/>
            <a:ext cx="1209457"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0000"/>
              </a:buClr>
              <a:buSzTx/>
              <a:buFont typeface="Arial" charset="0"/>
              <a:buNone/>
              <a:tabLst/>
              <a:defRPr/>
            </a:pPr>
            <a:r>
              <a:rPr kumimoji="0" lang="en-US" sz="1200" b="1" i="1" u="none" strike="noStrike" kern="1200" cap="none" spc="0" normalizeH="0" baseline="0" noProof="0" dirty="0">
                <a:ln>
                  <a:noFill/>
                </a:ln>
                <a:solidFill>
                  <a:srgbClr val="E2AC00"/>
                </a:solidFill>
                <a:effectLst/>
                <a:uLnTx/>
                <a:uFillTx/>
                <a:latin typeface="Calibri"/>
                <a:ea typeface="+mn-ea"/>
                <a:cs typeface="+mn-cs"/>
              </a:rPr>
              <a:t>VAFB</a:t>
            </a:r>
            <a:endParaRPr kumimoji="0" lang="en-US" sz="1200" b="1" i="1" u="none" strike="noStrike" kern="1200" cap="none" spc="0" normalizeH="0" baseline="30000" noProof="0" dirty="0">
              <a:ln>
                <a:noFill/>
              </a:ln>
              <a:solidFill>
                <a:srgbClr val="E2AC00"/>
              </a:solidFill>
              <a:effectLst/>
              <a:uLnTx/>
              <a:uFillTx/>
              <a:latin typeface="Calibri"/>
              <a:ea typeface="+mn-ea"/>
              <a:cs typeface="+mn-cs"/>
            </a:endParaRPr>
          </a:p>
        </p:txBody>
      </p:sp>
      <p:sp>
        <p:nvSpPr>
          <p:cNvPr id="136" name="Oval 165">
            <a:extLst>
              <a:ext uri="{FF2B5EF4-FFF2-40B4-BE49-F238E27FC236}">
                <a16:creationId xmlns:a16="http://schemas.microsoft.com/office/drawing/2014/main" id="{2965E4D4-46E1-6C40-A9D5-C76702D5A6C6}"/>
              </a:ext>
            </a:extLst>
          </p:cNvPr>
          <p:cNvSpPr>
            <a:spLocks noChangeArrowheads="1"/>
          </p:cNvSpPr>
          <p:nvPr/>
        </p:nvSpPr>
        <p:spPr bwMode="auto">
          <a:xfrm>
            <a:off x="2685567" y="3835399"/>
            <a:ext cx="122274" cy="122274"/>
          </a:xfrm>
          <a:prstGeom prst="ellipse">
            <a:avLst/>
          </a:prstGeom>
          <a:solidFill>
            <a:srgbClr val="CC9900"/>
          </a:solidFill>
          <a:ln w="12700">
            <a:noFill/>
            <a:round/>
            <a:headEnd/>
            <a:tailEnd/>
          </a:ln>
          <a:scene3d>
            <a:camera prst="orthographicFront"/>
            <a:lightRig rig="threePt" dir="t"/>
          </a:scene3d>
          <a:sp3d>
            <a:bevelT h="3175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7" name="Oval 165">
            <a:extLst>
              <a:ext uri="{FF2B5EF4-FFF2-40B4-BE49-F238E27FC236}">
                <a16:creationId xmlns:a16="http://schemas.microsoft.com/office/drawing/2014/main" id="{90BA3930-3919-B24A-9726-A3079DB003EC}"/>
              </a:ext>
            </a:extLst>
          </p:cNvPr>
          <p:cNvSpPr>
            <a:spLocks noChangeArrowheads="1"/>
          </p:cNvSpPr>
          <p:nvPr/>
        </p:nvSpPr>
        <p:spPr bwMode="auto">
          <a:xfrm>
            <a:off x="2996847" y="4078932"/>
            <a:ext cx="122274" cy="122274"/>
          </a:xfrm>
          <a:prstGeom prst="ellipse">
            <a:avLst/>
          </a:prstGeom>
          <a:solidFill>
            <a:srgbClr val="CC9900"/>
          </a:solidFill>
          <a:ln w="12700">
            <a:noFill/>
            <a:round/>
            <a:headEnd/>
            <a:tailEnd/>
          </a:ln>
          <a:scene3d>
            <a:camera prst="orthographicFront"/>
            <a:lightRig rig="threePt" dir="t"/>
          </a:scene3d>
          <a:sp3d>
            <a:bevelT h="3175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8" name="Rectangle 12">
            <a:extLst>
              <a:ext uri="{FF2B5EF4-FFF2-40B4-BE49-F238E27FC236}">
                <a16:creationId xmlns:a16="http://schemas.microsoft.com/office/drawing/2014/main" id="{4AE7508E-9BE7-F746-9B28-68F93F473D02}"/>
              </a:ext>
            </a:extLst>
          </p:cNvPr>
          <p:cNvSpPr>
            <a:spLocks noChangeArrowheads="1"/>
          </p:cNvSpPr>
          <p:nvPr/>
        </p:nvSpPr>
        <p:spPr bwMode="auto">
          <a:xfrm>
            <a:off x="1921716" y="4123430"/>
            <a:ext cx="1172362" cy="276999"/>
          </a:xfrm>
          <a:prstGeom prst="rect">
            <a:avLst/>
          </a:prstGeom>
          <a:noFill/>
          <a:ln w="9525">
            <a:noFill/>
            <a:miter lim="800000"/>
            <a:headEnd/>
            <a:tailEnd/>
          </a:ln>
        </p:spPr>
        <p:txBody>
          <a:bodyPr wrap="square">
            <a:spAutoFit/>
          </a:bodyPr>
          <a:lstStyle/>
          <a:p>
            <a:pPr marL="0" marR="0" lvl="0" indent="0" algn="r" defTabSz="914400" rtl="0" eaLnBrk="1" fontAlgn="auto" latinLnBrk="0" hangingPunct="1">
              <a:lnSpc>
                <a:spcPct val="100000"/>
              </a:lnSpc>
              <a:spcBef>
                <a:spcPts val="0"/>
              </a:spcBef>
              <a:spcAft>
                <a:spcPts val="0"/>
              </a:spcAft>
              <a:buClr>
                <a:srgbClr val="FF0000"/>
              </a:buClr>
              <a:buSzTx/>
              <a:buFont typeface="Arial" charset="0"/>
              <a:buNone/>
              <a:tabLst/>
              <a:defRPr/>
            </a:pPr>
            <a:r>
              <a:rPr kumimoji="0" lang="en-US" sz="1200" b="1" i="1" u="none" strike="noStrike" kern="1200" cap="none" spc="0" normalizeH="0" baseline="0" noProof="0" dirty="0">
                <a:ln>
                  <a:noFill/>
                </a:ln>
                <a:solidFill>
                  <a:srgbClr val="E2AC00"/>
                </a:solidFill>
                <a:effectLst/>
                <a:uLnTx/>
                <a:uFillTx/>
                <a:latin typeface="Calibri"/>
                <a:ea typeface="+mn-ea"/>
                <a:cs typeface="+mn-cs"/>
              </a:rPr>
              <a:t>Hawthorne, CA</a:t>
            </a:r>
            <a:endParaRPr kumimoji="0" lang="en-US" sz="1200" b="1" i="1" u="none" strike="noStrike" kern="1200" cap="none" spc="0" normalizeH="0" baseline="30000" noProof="0" dirty="0">
              <a:ln>
                <a:noFill/>
              </a:ln>
              <a:solidFill>
                <a:srgbClr val="E2AC00"/>
              </a:solidFill>
              <a:effectLst/>
              <a:uLnTx/>
              <a:uFillTx/>
              <a:latin typeface="Calibri"/>
              <a:ea typeface="+mn-ea"/>
              <a:cs typeface="+mn-cs"/>
            </a:endParaRPr>
          </a:p>
        </p:txBody>
      </p:sp>
      <p:cxnSp>
        <p:nvCxnSpPr>
          <p:cNvPr id="139" name="Elbow Connector 124">
            <a:extLst>
              <a:ext uri="{FF2B5EF4-FFF2-40B4-BE49-F238E27FC236}">
                <a16:creationId xmlns:a16="http://schemas.microsoft.com/office/drawing/2014/main" id="{7EB83200-5A52-7349-8C2E-E470DC5EA352}"/>
              </a:ext>
            </a:extLst>
          </p:cNvPr>
          <p:cNvCxnSpPr>
            <a:cxnSpLocks/>
            <a:stCxn id="136" idx="0"/>
            <a:endCxn id="140" idx="3"/>
          </p:cNvCxnSpPr>
          <p:nvPr/>
        </p:nvCxnSpPr>
        <p:spPr>
          <a:xfrm rot="16200000" flipV="1">
            <a:off x="2141400" y="3230094"/>
            <a:ext cx="121419" cy="1089191"/>
          </a:xfrm>
          <a:prstGeom prst="bentConnector2">
            <a:avLst/>
          </a:prstGeom>
          <a:noFill/>
          <a:ln w="25400" cap="flat" cmpd="sng" algn="ctr">
            <a:solidFill>
              <a:schemeClr val="accent6"/>
            </a:solidFill>
            <a:prstDash val="solid"/>
          </a:ln>
          <a:effectLst/>
        </p:spPr>
      </p:cxnSp>
      <p:sp>
        <p:nvSpPr>
          <p:cNvPr id="140" name="Rectangle 190">
            <a:extLst>
              <a:ext uri="{FF2B5EF4-FFF2-40B4-BE49-F238E27FC236}">
                <a16:creationId xmlns:a16="http://schemas.microsoft.com/office/drawing/2014/main" id="{32ECFF97-C4D5-FB49-A5E3-C6BBCA10AFC2}"/>
              </a:ext>
            </a:extLst>
          </p:cNvPr>
          <p:cNvSpPr>
            <a:spLocks noChangeArrowheads="1"/>
          </p:cNvSpPr>
          <p:nvPr/>
        </p:nvSpPr>
        <p:spPr bwMode="auto">
          <a:xfrm>
            <a:off x="185278" y="3539058"/>
            <a:ext cx="1472235" cy="349844"/>
          </a:xfrm>
          <a:prstGeom prst="rect">
            <a:avLst/>
          </a:prstGeom>
          <a:noFill/>
          <a:ln w="9525">
            <a:noFill/>
            <a:miter lim="800000"/>
            <a:headEnd/>
            <a:tailEnd/>
          </a:ln>
        </p:spPr>
        <p:txBody>
          <a:bodyPr lIns="45720" rIns="18288"/>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Vandenberg AFB</a:t>
            </a: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Potential Launch Site (LM)</a:t>
            </a:r>
          </a:p>
        </p:txBody>
      </p:sp>
      <p:sp>
        <p:nvSpPr>
          <p:cNvPr id="141" name="Rectangle 12">
            <a:extLst>
              <a:ext uri="{FF2B5EF4-FFF2-40B4-BE49-F238E27FC236}">
                <a16:creationId xmlns:a16="http://schemas.microsoft.com/office/drawing/2014/main" id="{DAA0DC8D-2F4A-4749-8AE4-3AD1D29B3B41}"/>
              </a:ext>
            </a:extLst>
          </p:cNvPr>
          <p:cNvSpPr>
            <a:spLocks noChangeArrowheads="1"/>
          </p:cNvSpPr>
          <p:nvPr/>
        </p:nvSpPr>
        <p:spPr bwMode="auto">
          <a:xfrm>
            <a:off x="8005237" y="3060583"/>
            <a:ext cx="1173875" cy="28658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0000"/>
              </a:buClr>
              <a:buSzTx/>
              <a:buFont typeface="Arial" charset="0"/>
              <a:buNone/>
              <a:tabLst/>
              <a:defRPr/>
            </a:pPr>
            <a:r>
              <a:rPr kumimoji="0" lang="en-US" sz="1200" b="1" i="1" u="none" strike="noStrike" kern="1200" cap="none" spc="0" normalizeH="0" baseline="0" noProof="0" dirty="0">
                <a:ln>
                  <a:noFill/>
                </a:ln>
                <a:solidFill>
                  <a:srgbClr val="E2AC00"/>
                </a:solidFill>
                <a:effectLst/>
                <a:uLnTx/>
                <a:uFillTx/>
                <a:latin typeface="Calibri"/>
                <a:ea typeface="+mn-ea"/>
                <a:cs typeface="+mn-cs"/>
              </a:rPr>
              <a:t>GRC</a:t>
            </a:r>
            <a:endParaRPr kumimoji="0" lang="en-US" sz="1200" b="1" i="1" u="none" strike="noStrike" kern="1200" cap="none" spc="0" normalizeH="0" baseline="30000" noProof="0" dirty="0">
              <a:ln>
                <a:noFill/>
              </a:ln>
              <a:solidFill>
                <a:srgbClr val="E2AC00"/>
              </a:solidFill>
              <a:effectLst/>
              <a:uLnTx/>
              <a:uFillTx/>
              <a:latin typeface="Calibri"/>
              <a:ea typeface="+mn-ea"/>
              <a:cs typeface="+mn-cs"/>
            </a:endParaRPr>
          </a:p>
        </p:txBody>
      </p:sp>
      <p:sp>
        <p:nvSpPr>
          <p:cNvPr id="142" name="Oval 165">
            <a:extLst>
              <a:ext uri="{FF2B5EF4-FFF2-40B4-BE49-F238E27FC236}">
                <a16:creationId xmlns:a16="http://schemas.microsoft.com/office/drawing/2014/main" id="{12F2BD18-3FD4-A246-8EDB-155059944F41}"/>
              </a:ext>
            </a:extLst>
          </p:cNvPr>
          <p:cNvSpPr>
            <a:spLocks noChangeArrowheads="1"/>
          </p:cNvSpPr>
          <p:nvPr/>
        </p:nvSpPr>
        <p:spPr bwMode="auto">
          <a:xfrm>
            <a:off x="8151942" y="2978741"/>
            <a:ext cx="122274" cy="122274"/>
          </a:xfrm>
          <a:prstGeom prst="ellipse">
            <a:avLst/>
          </a:prstGeom>
          <a:solidFill>
            <a:srgbClr val="CC9900"/>
          </a:solidFill>
          <a:ln w="12700">
            <a:noFill/>
            <a:round/>
            <a:headEnd/>
            <a:tailEnd/>
          </a:ln>
          <a:scene3d>
            <a:camera prst="orthographicFront"/>
            <a:lightRig rig="threePt" dir="t"/>
          </a:scene3d>
          <a:sp3d>
            <a:bevelT h="3175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3" name="Rectangle 190">
            <a:extLst>
              <a:ext uri="{FF2B5EF4-FFF2-40B4-BE49-F238E27FC236}">
                <a16:creationId xmlns:a16="http://schemas.microsoft.com/office/drawing/2014/main" id="{5B33B261-469E-6F4B-A65A-E399F710F981}"/>
              </a:ext>
            </a:extLst>
          </p:cNvPr>
          <p:cNvSpPr>
            <a:spLocks noChangeArrowheads="1"/>
          </p:cNvSpPr>
          <p:nvPr/>
        </p:nvSpPr>
        <p:spPr bwMode="auto">
          <a:xfrm>
            <a:off x="5872987" y="866429"/>
            <a:ext cx="1823551" cy="860303"/>
          </a:xfrm>
          <a:prstGeom prst="rect">
            <a:avLst/>
          </a:prstGeom>
          <a:noFill/>
          <a:ln w="9525">
            <a:noFill/>
            <a:miter lim="800000"/>
            <a:headEnd/>
            <a:tailEnd/>
          </a:ln>
        </p:spPr>
        <p:txBody>
          <a:bodyPr lIns="45720" rIns="18288"/>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prstClr val="black"/>
                </a:solidFill>
                <a:latin typeface="Calibri" panose="020F0502020204030204"/>
              </a:rPr>
              <a:t>NASA Glenn Research Center</a:t>
            </a:r>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 indent="-57150">
              <a:buFont typeface="Arial" panose="020B0604020202020204" pitchFamily="34" charset="0"/>
              <a:buChar char="•"/>
              <a:defRPr/>
            </a:pPr>
            <a:r>
              <a:rPr lang="en-US" sz="1000" dirty="0">
                <a:solidFill>
                  <a:prstClr val="black"/>
                </a:solidFill>
                <a:latin typeface="Calibri" panose="020F0502020204030204"/>
              </a:rPr>
              <a:t>Deputy Project Manager</a:t>
            </a:r>
          </a:p>
          <a:p>
            <a:pPr marL="57150" indent="-57150">
              <a:buFont typeface="Arial" panose="020B0604020202020204" pitchFamily="34" charset="0"/>
              <a:buChar char="•"/>
              <a:defRPr/>
            </a:pPr>
            <a:r>
              <a:rPr lang="en-US" sz="1000" dirty="0">
                <a:solidFill>
                  <a:prstClr val="black"/>
                </a:solidFill>
                <a:latin typeface="Calibri" panose="020F0502020204030204"/>
              </a:rPr>
              <a:t>Deputy Chief Engineer</a:t>
            </a: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Subject Matter Experts</a:t>
            </a: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prstClr val="black"/>
                </a:solidFill>
                <a:latin typeface="Calibri" panose="020F0502020204030204"/>
              </a:rPr>
              <a:t>CFM Test Facilities (</a:t>
            </a:r>
            <a:r>
              <a:rPr lang="en-US" sz="1000" dirty="0" err="1">
                <a:solidFill>
                  <a:prstClr val="black"/>
                </a:solidFill>
                <a:latin typeface="Calibri" panose="020F0502020204030204"/>
              </a:rPr>
              <a:t>SMiRF</a:t>
            </a:r>
            <a:r>
              <a:rPr lang="en-US" sz="1000" dirty="0">
                <a:solidFill>
                  <a:prstClr val="black"/>
                </a:solidFill>
                <a:latin typeface="Calibri" panose="020F0502020204030204"/>
              </a:rPr>
              <a:t>, etc.)</a:t>
            </a:r>
          </a:p>
        </p:txBody>
      </p:sp>
      <p:cxnSp>
        <p:nvCxnSpPr>
          <p:cNvPr id="144" name="Elbow Connector 124">
            <a:extLst>
              <a:ext uri="{FF2B5EF4-FFF2-40B4-BE49-F238E27FC236}">
                <a16:creationId xmlns:a16="http://schemas.microsoft.com/office/drawing/2014/main" id="{9B57201D-4995-CC4E-8BA9-44759CD306B1}"/>
              </a:ext>
            </a:extLst>
          </p:cNvPr>
          <p:cNvCxnSpPr>
            <a:cxnSpLocks/>
            <a:stCxn id="143" idx="3"/>
            <a:endCxn id="142" idx="0"/>
          </p:cNvCxnSpPr>
          <p:nvPr/>
        </p:nvCxnSpPr>
        <p:spPr>
          <a:xfrm>
            <a:off x="7696538" y="1296581"/>
            <a:ext cx="516541" cy="1682160"/>
          </a:xfrm>
          <a:prstGeom prst="bentConnector2">
            <a:avLst/>
          </a:prstGeom>
          <a:noFill/>
          <a:ln w="25400" cap="flat" cmpd="sng" algn="ctr">
            <a:solidFill>
              <a:srgbClr val="FFC000"/>
            </a:solidFill>
            <a:prstDash val="solid"/>
          </a:ln>
          <a:effectLst/>
        </p:spPr>
      </p:cxnSp>
      <p:sp>
        <p:nvSpPr>
          <p:cNvPr id="161" name="Oval 165">
            <a:extLst>
              <a:ext uri="{FF2B5EF4-FFF2-40B4-BE49-F238E27FC236}">
                <a16:creationId xmlns:a16="http://schemas.microsoft.com/office/drawing/2014/main" id="{B35DC6DD-9759-864C-82A1-5850700ADBFD}"/>
              </a:ext>
            </a:extLst>
          </p:cNvPr>
          <p:cNvSpPr>
            <a:spLocks noChangeArrowheads="1"/>
          </p:cNvSpPr>
          <p:nvPr/>
        </p:nvSpPr>
        <p:spPr bwMode="auto">
          <a:xfrm>
            <a:off x="4996142" y="3393548"/>
            <a:ext cx="122274" cy="122274"/>
          </a:xfrm>
          <a:prstGeom prst="ellipse">
            <a:avLst/>
          </a:prstGeom>
          <a:solidFill>
            <a:srgbClr val="CC9900"/>
          </a:solidFill>
          <a:ln w="12700">
            <a:noFill/>
            <a:round/>
            <a:headEnd/>
            <a:tailEnd/>
          </a:ln>
          <a:scene3d>
            <a:camera prst="orthographicFront"/>
            <a:lightRig rig="threePt" dir="t"/>
          </a:scene3d>
          <a:sp3d>
            <a:bevelT h="3175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62" name="Oval 165">
            <a:extLst>
              <a:ext uri="{FF2B5EF4-FFF2-40B4-BE49-F238E27FC236}">
                <a16:creationId xmlns:a16="http://schemas.microsoft.com/office/drawing/2014/main" id="{039138EA-5CC5-0848-9BA6-526BA3664E00}"/>
              </a:ext>
            </a:extLst>
          </p:cNvPr>
          <p:cNvSpPr>
            <a:spLocks noChangeArrowheads="1"/>
          </p:cNvSpPr>
          <p:nvPr/>
        </p:nvSpPr>
        <p:spPr bwMode="auto">
          <a:xfrm>
            <a:off x="2607004" y="3360442"/>
            <a:ext cx="122274" cy="122274"/>
          </a:xfrm>
          <a:prstGeom prst="ellipse">
            <a:avLst/>
          </a:prstGeom>
          <a:solidFill>
            <a:srgbClr val="CC9900"/>
          </a:solidFill>
          <a:ln w="12700">
            <a:noFill/>
            <a:round/>
            <a:headEnd/>
            <a:tailEnd/>
          </a:ln>
          <a:scene3d>
            <a:camera prst="orthographicFront"/>
            <a:lightRig rig="threePt" dir="t"/>
          </a:scene3d>
          <a:sp3d>
            <a:bevelT h="3175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63" name="Rectangle 190">
            <a:extLst>
              <a:ext uri="{FF2B5EF4-FFF2-40B4-BE49-F238E27FC236}">
                <a16:creationId xmlns:a16="http://schemas.microsoft.com/office/drawing/2014/main" id="{9E929833-E6DE-044A-AC25-A24895F1966A}"/>
              </a:ext>
            </a:extLst>
          </p:cNvPr>
          <p:cNvSpPr>
            <a:spLocks noChangeArrowheads="1"/>
          </p:cNvSpPr>
          <p:nvPr/>
        </p:nvSpPr>
        <p:spPr bwMode="auto">
          <a:xfrm>
            <a:off x="185278" y="2937482"/>
            <a:ext cx="1725610" cy="560888"/>
          </a:xfrm>
          <a:prstGeom prst="rect">
            <a:avLst/>
          </a:prstGeom>
          <a:noFill/>
          <a:ln w="9525">
            <a:noFill/>
            <a:miter lim="800000"/>
            <a:headEnd/>
            <a:tailEnd/>
          </a:ln>
        </p:spPr>
        <p:txBody>
          <a:bodyPr lIns="45720" rIns="18288"/>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ARC</a:t>
            </a: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Tipping Point SME (Eta Space)</a:t>
            </a: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Spectral Mass G</a:t>
            </a:r>
            <a:r>
              <a:rPr lang="en-US" sz="1000" dirty="0" err="1">
                <a:solidFill>
                  <a:prstClr val="black"/>
                </a:solidFill>
                <a:latin typeface="Calibri" panose="020F0502020204030204"/>
              </a:rPr>
              <a:t>auging</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64" name="Elbow Connector 124">
            <a:extLst>
              <a:ext uri="{FF2B5EF4-FFF2-40B4-BE49-F238E27FC236}">
                <a16:creationId xmlns:a16="http://schemas.microsoft.com/office/drawing/2014/main" id="{D9DEAA3A-2E5A-2E41-A974-3049229658AF}"/>
              </a:ext>
            </a:extLst>
          </p:cNvPr>
          <p:cNvCxnSpPr>
            <a:cxnSpLocks/>
            <a:stCxn id="162" idx="0"/>
            <a:endCxn id="163" idx="3"/>
          </p:cNvCxnSpPr>
          <p:nvPr/>
        </p:nvCxnSpPr>
        <p:spPr>
          <a:xfrm rot="16200000" flipV="1">
            <a:off x="2218257" y="2910557"/>
            <a:ext cx="142516" cy="757253"/>
          </a:xfrm>
          <a:prstGeom prst="bentConnector2">
            <a:avLst/>
          </a:prstGeom>
          <a:noFill/>
          <a:ln w="25400" cap="flat" cmpd="sng" algn="ctr">
            <a:solidFill>
              <a:schemeClr val="accent6"/>
            </a:solidFill>
            <a:prstDash val="solid"/>
          </a:ln>
          <a:effectLst/>
        </p:spPr>
      </p:cxnSp>
      <p:cxnSp>
        <p:nvCxnSpPr>
          <p:cNvPr id="166" name="Elbow Connector 124">
            <a:extLst>
              <a:ext uri="{FF2B5EF4-FFF2-40B4-BE49-F238E27FC236}">
                <a16:creationId xmlns:a16="http://schemas.microsoft.com/office/drawing/2014/main" id="{5D78158D-B281-BE4B-B61F-4AD2F0A52C82}"/>
              </a:ext>
            </a:extLst>
          </p:cNvPr>
          <p:cNvCxnSpPr>
            <a:cxnSpLocks/>
            <a:stCxn id="171" idx="1"/>
            <a:endCxn id="172" idx="0"/>
          </p:cNvCxnSpPr>
          <p:nvPr/>
        </p:nvCxnSpPr>
        <p:spPr>
          <a:xfrm rot="10800000" flipV="1">
            <a:off x="9412888" y="1410020"/>
            <a:ext cx="595058" cy="856776"/>
          </a:xfrm>
          <a:prstGeom prst="bentConnector2">
            <a:avLst/>
          </a:prstGeom>
          <a:noFill/>
          <a:ln w="25400" cap="flat" cmpd="sng" algn="ctr">
            <a:solidFill>
              <a:srgbClr val="FFC000"/>
            </a:solidFill>
            <a:prstDash val="solid"/>
          </a:ln>
          <a:effectLst/>
        </p:spPr>
      </p:cxnSp>
      <p:sp>
        <p:nvSpPr>
          <p:cNvPr id="171" name="Rectangle 190">
            <a:extLst>
              <a:ext uri="{FF2B5EF4-FFF2-40B4-BE49-F238E27FC236}">
                <a16:creationId xmlns:a16="http://schemas.microsoft.com/office/drawing/2014/main" id="{F5D0B342-81D7-E146-B493-205DCD234DA0}"/>
              </a:ext>
            </a:extLst>
          </p:cNvPr>
          <p:cNvSpPr>
            <a:spLocks noChangeArrowheads="1"/>
          </p:cNvSpPr>
          <p:nvPr/>
        </p:nvSpPr>
        <p:spPr bwMode="auto">
          <a:xfrm>
            <a:off x="10007946" y="1158401"/>
            <a:ext cx="2180134" cy="503238"/>
          </a:xfrm>
          <a:prstGeom prst="rect">
            <a:avLst/>
          </a:prstGeom>
          <a:noFill/>
          <a:ln w="9525">
            <a:noFill/>
            <a:miter lim="800000"/>
            <a:headEnd/>
            <a:tailEnd/>
          </a:ln>
        </p:spPr>
        <p:txBody>
          <a:bodyPr lIns="45720" rIns="18288"/>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err="1">
                <a:ln>
                  <a:noFill/>
                </a:ln>
                <a:solidFill>
                  <a:prstClr val="black"/>
                </a:solidFill>
                <a:effectLst/>
                <a:uLnTx/>
                <a:uFillTx/>
                <a:latin typeface="Calibri" panose="020F0502020204030204"/>
                <a:ea typeface="+mn-ea"/>
                <a:cs typeface="+mn-cs"/>
              </a:rPr>
              <a:t>Creare</a:t>
            </a:r>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1200" cap="none" spc="0" normalizeH="0" baseline="0" noProof="0" dirty="0">
                <a:ln>
                  <a:noFill/>
                </a:ln>
                <a:solidFill>
                  <a:prstClr val="black"/>
                </a:solidFill>
                <a:effectLst/>
                <a:uLnTx/>
                <a:uFillTx/>
                <a:latin typeface="Calibri" panose="020F0502020204030204"/>
                <a:ea typeface="+mn-ea"/>
                <a:cs typeface="+mn-cs"/>
              </a:rPr>
              <a:t>90</a:t>
            </a:r>
            <a:r>
              <a:rPr lang="en-US" sz="1050" dirty="0">
                <a:solidFill>
                  <a:prstClr val="black"/>
                </a:solidFill>
                <a:latin typeface="Calibri" panose="020F0502020204030204"/>
              </a:rPr>
              <a:t>K/150W RTB Cryocooler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1200" cap="none" spc="0" normalizeH="0" baseline="0" noProof="0" dirty="0">
                <a:ln>
                  <a:noFill/>
                </a:ln>
                <a:solidFill>
                  <a:prstClr val="black"/>
                </a:solidFill>
                <a:effectLst/>
                <a:uLnTx/>
                <a:uFillTx/>
                <a:latin typeface="Calibri" panose="020F0502020204030204"/>
                <a:ea typeface="+mn-ea"/>
                <a:cs typeface="+mn-cs"/>
              </a:rPr>
              <a:t>20</a:t>
            </a:r>
            <a:r>
              <a:rPr lang="en-US" sz="1050" dirty="0">
                <a:solidFill>
                  <a:prstClr val="black"/>
                </a:solidFill>
                <a:latin typeface="Calibri" panose="020F0502020204030204"/>
              </a:rPr>
              <a:t>K/20W RTB Cryocooler</a:t>
            </a:r>
            <a:endParaRPr kumimoji="0" lang="en-US"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2" name="Oval 165">
            <a:extLst>
              <a:ext uri="{FF2B5EF4-FFF2-40B4-BE49-F238E27FC236}">
                <a16:creationId xmlns:a16="http://schemas.microsoft.com/office/drawing/2014/main" id="{135142FC-29D3-6D44-A740-AE3EE9F1E06D}"/>
              </a:ext>
            </a:extLst>
          </p:cNvPr>
          <p:cNvSpPr>
            <a:spLocks noChangeArrowheads="1"/>
          </p:cNvSpPr>
          <p:nvPr/>
        </p:nvSpPr>
        <p:spPr bwMode="auto">
          <a:xfrm>
            <a:off x="9351751" y="2266796"/>
            <a:ext cx="122274" cy="122274"/>
          </a:xfrm>
          <a:prstGeom prst="ellipse">
            <a:avLst/>
          </a:prstGeom>
          <a:solidFill>
            <a:srgbClr val="CC9900"/>
          </a:solidFill>
          <a:ln w="12700">
            <a:noFill/>
            <a:round/>
            <a:headEnd/>
            <a:tailEnd/>
          </a:ln>
          <a:scene3d>
            <a:camera prst="orthographicFront"/>
            <a:lightRig rig="threePt" dir="t"/>
          </a:scene3d>
          <a:sp3d>
            <a:bevelT h="3175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74" name="Rectangle 10">
            <a:extLst>
              <a:ext uri="{FF2B5EF4-FFF2-40B4-BE49-F238E27FC236}">
                <a16:creationId xmlns:a16="http://schemas.microsoft.com/office/drawing/2014/main" id="{07763888-ED18-A742-8009-DC21FF959910}"/>
              </a:ext>
            </a:extLst>
          </p:cNvPr>
          <p:cNvSpPr>
            <a:spLocks noChangeArrowheads="1"/>
          </p:cNvSpPr>
          <p:nvPr/>
        </p:nvSpPr>
        <p:spPr bwMode="auto">
          <a:xfrm>
            <a:off x="9313725" y="2332373"/>
            <a:ext cx="542925" cy="276999"/>
          </a:xfrm>
          <a:prstGeom prst="rect">
            <a:avLst/>
          </a:prstGeom>
          <a:noFill/>
          <a:ln w="9525">
            <a:noFill/>
            <a:miter lim="800000"/>
            <a:headEnd/>
            <a:tailEnd/>
          </a:ln>
        </p:spPr>
        <p:txBody>
          <a:bodyPr>
            <a:spAutoFit/>
          </a:bodyPr>
          <a:lstStyle/>
          <a:p>
            <a:pPr marL="111125" marR="0" lvl="0" indent="-111125" algn="l" defTabSz="914400" rtl="0" eaLnBrk="1" fontAlgn="auto" latinLnBrk="0" hangingPunct="1">
              <a:lnSpc>
                <a:spcPct val="100000"/>
              </a:lnSpc>
              <a:spcBef>
                <a:spcPts val="0"/>
              </a:spcBef>
              <a:spcAft>
                <a:spcPts val="0"/>
              </a:spcAft>
              <a:buClr>
                <a:srgbClr val="FF0000"/>
              </a:buClr>
              <a:buSzTx/>
              <a:buFont typeface="Arial" charset="0"/>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NH</a:t>
            </a:r>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5" name="Rectangle 12">
            <a:extLst>
              <a:ext uri="{FF2B5EF4-FFF2-40B4-BE49-F238E27FC236}">
                <a16:creationId xmlns:a16="http://schemas.microsoft.com/office/drawing/2014/main" id="{AB6AFA16-5896-2048-A083-1DD226D38A7F}"/>
              </a:ext>
            </a:extLst>
          </p:cNvPr>
          <p:cNvSpPr>
            <a:spLocks noChangeArrowheads="1"/>
          </p:cNvSpPr>
          <p:nvPr/>
        </p:nvSpPr>
        <p:spPr bwMode="auto">
          <a:xfrm>
            <a:off x="6124550" y="5833552"/>
            <a:ext cx="1173875" cy="28658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0000"/>
              </a:buClr>
              <a:buSzTx/>
              <a:buFont typeface="Arial" charset="0"/>
              <a:buNone/>
              <a:tabLst/>
              <a:defRPr/>
            </a:pPr>
            <a:r>
              <a:rPr kumimoji="0" lang="en-US" sz="1200" b="1" i="1" u="none" strike="noStrike" kern="1200" cap="none" spc="0" normalizeH="0" baseline="0" noProof="0" dirty="0">
                <a:ln>
                  <a:noFill/>
                </a:ln>
                <a:solidFill>
                  <a:srgbClr val="E2AC00"/>
                </a:solidFill>
                <a:effectLst/>
                <a:uLnTx/>
                <a:uFillTx/>
                <a:latin typeface="Calibri"/>
                <a:ea typeface="+mn-ea"/>
                <a:cs typeface="+mn-cs"/>
              </a:rPr>
              <a:t>Boca Chica, TX</a:t>
            </a:r>
            <a:endParaRPr kumimoji="0" lang="en-US" sz="1200" b="1" i="1" u="none" strike="noStrike" kern="1200" cap="none" spc="0" normalizeH="0" baseline="30000" noProof="0" dirty="0">
              <a:ln>
                <a:noFill/>
              </a:ln>
              <a:solidFill>
                <a:srgbClr val="E2AC00"/>
              </a:solidFill>
              <a:effectLst/>
              <a:uLnTx/>
              <a:uFillTx/>
              <a:latin typeface="Calibri"/>
              <a:ea typeface="+mn-ea"/>
              <a:cs typeface="+mn-cs"/>
            </a:endParaRPr>
          </a:p>
        </p:txBody>
      </p:sp>
      <p:sp>
        <p:nvSpPr>
          <p:cNvPr id="176" name="Oval 165">
            <a:extLst>
              <a:ext uri="{FF2B5EF4-FFF2-40B4-BE49-F238E27FC236}">
                <a16:creationId xmlns:a16="http://schemas.microsoft.com/office/drawing/2014/main" id="{48AEE62F-C92C-3144-93DA-59E734A49DAF}"/>
              </a:ext>
            </a:extLst>
          </p:cNvPr>
          <p:cNvSpPr>
            <a:spLocks noChangeArrowheads="1"/>
          </p:cNvSpPr>
          <p:nvPr/>
        </p:nvSpPr>
        <p:spPr bwMode="auto">
          <a:xfrm>
            <a:off x="6029910" y="5906332"/>
            <a:ext cx="122274" cy="122274"/>
          </a:xfrm>
          <a:prstGeom prst="ellipse">
            <a:avLst/>
          </a:prstGeom>
          <a:solidFill>
            <a:srgbClr val="CC9900"/>
          </a:solidFill>
          <a:ln w="12700">
            <a:noFill/>
            <a:round/>
            <a:headEnd/>
            <a:tailEnd/>
          </a:ln>
          <a:scene3d>
            <a:camera prst="orthographicFront"/>
            <a:lightRig rig="threePt" dir="t"/>
          </a:scene3d>
          <a:sp3d>
            <a:bevelT h="3175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77" name="Rectangle 10">
            <a:extLst>
              <a:ext uri="{FF2B5EF4-FFF2-40B4-BE49-F238E27FC236}">
                <a16:creationId xmlns:a16="http://schemas.microsoft.com/office/drawing/2014/main" id="{2FE7BEA8-CE89-5948-A24D-294D82E97116}"/>
              </a:ext>
            </a:extLst>
          </p:cNvPr>
          <p:cNvSpPr>
            <a:spLocks noChangeArrowheads="1"/>
          </p:cNvSpPr>
          <p:nvPr/>
        </p:nvSpPr>
        <p:spPr bwMode="auto">
          <a:xfrm>
            <a:off x="5498640" y="4656243"/>
            <a:ext cx="466725" cy="276999"/>
          </a:xfrm>
          <a:prstGeom prst="rect">
            <a:avLst/>
          </a:prstGeom>
          <a:noFill/>
          <a:ln w="9525">
            <a:noFill/>
            <a:miter lim="800000"/>
            <a:headEnd/>
            <a:tailEnd/>
          </a:ln>
        </p:spPr>
        <p:txBody>
          <a:bodyPr wrap="square">
            <a:spAutoFit/>
          </a:bodyPr>
          <a:lstStyle/>
          <a:p>
            <a:pPr marL="111125" marR="0" lvl="0" indent="-111125" algn="l" defTabSz="914400" rtl="0" eaLnBrk="1" fontAlgn="auto" latinLnBrk="0" hangingPunct="1">
              <a:lnSpc>
                <a:spcPct val="100000"/>
              </a:lnSpc>
              <a:spcBef>
                <a:spcPts val="0"/>
              </a:spcBef>
              <a:spcAft>
                <a:spcPts val="0"/>
              </a:spcAft>
              <a:buClr>
                <a:srgbClr val="FF0000"/>
              </a:buClr>
              <a:buSzTx/>
              <a:buFont typeface="Arial" charset="0"/>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TX</a:t>
            </a:r>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80" name="Rectangle 190">
            <a:extLst>
              <a:ext uri="{FF2B5EF4-FFF2-40B4-BE49-F238E27FC236}">
                <a16:creationId xmlns:a16="http://schemas.microsoft.com/office/drawing/2014/main" id="{AC1FBFE2-6E4E-4849-9A15-9113C74BE7DB}"/>
              </a:ext>
            </a:extLst>
          </p:cNvPr>
          <p:cNvSpPr>
            <a:spLocks noChangeArrowheads="1"/>
          </p:cNvSpPr>
          <p:nvPr/>
        </p:nvSpPr>
        <p:spPr bwMode="auto">
          <a:xfrm>
            <a:off x="9121575" y="5528105"/>
            <a:ext cx="2615131" cy="404681"/>
          </a:xfrm>
          <a:prstGeom prst="rect">
            <a:avLst/>
          </a:prstGeom>
          <a:noFill/>
          <a:ln w="9525">
            <a:noFill/>
            <a:miter lim="800000"/>
            <a:headEnd/>
            <a:tailEnd/>
          </a:ln>
        </p:spPr>
        <p:txBody>
          <a:bodyPr lIns="45720" rIns="18288"/>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Merritt Island, FL</a:t>
            </a: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Eta Space</a:t>
            </a:r>
          </a:p>
        </p:txBody>
      </p:sp>
      <p:cxnSp>
        <p:nvCxnSpPr>
          <p:cNvPr id="181" name="Elbow Connector 124">
            <a:extLst>
              <a:ext uri="{FF2B5EF4-FFF2-40B4-BE49-F238E27FC236}">
                <a16:creationId xmlns:a16="http://schemas.microsoft.com/office/drawing/2014/main" id="{CCD6EE7B-46DB-D344-9900-394FAA4AF750}"/>
              </a:ext>
            </a:extLst>
          </p:cNvPr>
          <p:cNvCxnSpPr>
            <a:cxnSpLocks/>
            <a:stCxn id="180" idx="1"/>
            <a:endCxn id="116" idx="4"/>
          </p:cNvCxnSpPr>
          <p:nvPr/>
        </p:nvCxnSpPr>
        <p:spPr>
          <a:xfrm rot="10800000">
            <a:off x="8722203" y="5439866"/>
            <a:ext cx="399372" cy="290581"/>
          </a:xfrm>
          <a:prstGeom prst="bentConnector2">
            <a:avLst/>
          </a:prstGeom>
          <a:noFill/>
          <a:ln w="25400" cap="flat" cmpd="sng" algn="ctr">
            <a:solidFill>
              <a:schemeClr val="accent6"/>
            </a:solidFill>
            <a:prstDash val="solid"/>
          </a:ln>
          <a:effectLst/>
        </p:spPr>
      </p:cxnSp>
      <p:cxnSp>
        <p:nvCxnSpPr>
          <p:cNvPr id="185" name="Elbow Connector 124">
            <a:extLst>
              <a:ext uri="{FF2B5EF4-FFF2-40B4-BE49-F238E27FC236}">
                <a16:creationId xmlns:a16="http://schemas.microsoft.com/office/drawing/2014/main" id="{CD0B0A8B-E970-A24C-BA44-5CD197715D60}"/>
              </a:ext>
            </a:extLst>
          </p:cNvPr>
          <p:cNvCxnSpPr>
            <a:cxnSpLocks/>
            <a:stCxn id="186" idx="3"/>
            <a:endCxn id="176" idx="0"/>
          </p:cNvCxnSpPr>
          <p:nvPr/>
        </p:nvCxnSpPr>
        <p:spPr>
          <a:xfrm>
            <a:off x="5472441" y="5621590"/>
            <a:ext cx="618606" cy="284742"/>
          </a:xfrm>
          <a:prstGeom prst="bentConnector2">
            <a:avLst/>
          </a:prstGeom>
          <a:noFill/>
          <a:ln w="25400" cap="flat" cmpd="sng" algn="ctr">
            <a:solidFill>
              <a:schemeClr val="accent6"/>
            </a:solidFill>
            <a:prstDash val="solid"/>
          </a:ln>
          <a:effectLst/>
        </p:spPr>
      </p:cxnSp>
      <p:sp>
        <p:nvSpPr>
          <p:cNvPr id="186" name="Rectangle 190">
            <a:extLst>
              <a:ext uri="{FF2B5EF4-FFF2-40B4-BE49-F238E27FC236}">
                <a16:creationId xmlns:a16="http://schemas.microsoft.com/office/drawing/2014/main" id="{7DD23A05-1B0D-B64E-8746-F20B7E7FFD2B}"/>
              </a:ext>
            </a:extLst>
          </p:cNvPr>
          <p:cNvSpPr>
            <a:spLocks noChangeArrowheads="1"/>
          </p:cNvSpPr>
          <p:nvPr/>
        </p:nvSpPr>
        <p:spPr bwMode="auto">
          <a:xfrm>
            <a:off x="4407231" y="5419249"/>
            <a:ext cx="1065210" cy="404681"/>
          </a:xfrm>
          <a:prstGeom prst="rect">
            <a:avLst/>
          </a:prstGeom>
          <a:noFill/>
          <a:ln w="9525">
            <a:noFill/>
            <a:miter lim="800000"/>
            <a:headEnd/>
            <a:tailEnd/>
          </a:ln>
        </p:spPr>
        <p:txBody>
          <a:bodyPr lIns="45720" rIns="18288"/>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err="1">
                <a:ln>
                  <a:noFill/>
                </a:ln>
                <a:solidFill>
                  <a:prstClr val="black"/>
                </a:solidFill>
                <a:effectLst/>
                <a:uLnTx/>
                <a:uFillTx/>
                <a:latin typeface="Calibri" panose="020F0502020204030204"/>
                <a:ea typeface="+mn-ea"/>
                <a:cs typeface="+mn-cs"/>
              </a:rPr>
              <a:t>Starbase</a:t>
            </a:r>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Potential Starship Launch Site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SpX</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92" name="Rectangle 12">
            <a:extLst>
              <a:ext uri="{FF2B5EF4-FFF2-40B4-BE49-F238E27FC236}">
                <a16:creationId xmlns:a16="http://schemas.microsoft.com/office/drawing/2014/main" id="{92A900B9-1DEA-5646-887D-40BFA509528C}"/>
              </a:ext>
            </a:extLst>
          </p:cNvPr>
          <p:cNvSpPr>
            <a:spLocks noChangeArrowheads="1"/>
          </p:cNvSpPr>
          <p:nvPr/>
        </p:nvSpPr>
        <p:spPr bwMode="auto">
          <a:xfrm>
            <a:off x="5533642" y="5090632"/>
            <a:ext cx="1173875" cy="28658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0000"/>
              </a:buClr>
              <a:buSzTx/>
              <a:buFont typeface="Arial" charset="0"/>
              <a:buNone/>
              <a:tabLst/>
              <a:defRPr/>
            </a:pPr>
            <a:r>
              <a:rPr kumimoji="0" lang="en-US" sz="1200" b="1" i="1" u="none" strike="noStrike" kern="1200" cap="none" spc="0" normalizeH="0" baseline="0" noProof="0" dirty="0">
                <a:ln>
                  <a:noFill/>
                </a:ln>
                <a:solidFill>
                  <a:srgbClr val="E2AC00"/>
                </a:solidFill>
                <a:effectLst/>
                <a:uLnTx/>
                <a:uFillTx/>
                <a:latin typeface="Calibri"/>
                <a:ea typeface="+mn-ea"/>
                <a:cs typeface="+mn-cs"/>
              </a:rPr>
              <a:t>Houston, TX</a:t>
            </a:r>
            <a:endParaRPr kumimoji="0" lang="en-US" sz="1200" b="1" i="1" u="none" strike="noStrike" kern="1200" cap="none" spc="0" normalizeH="0" baseline="30000" noProof="0" dirty="0">
              <a:ln>
                <a:noFill/>
              </a:ln>
              <a:solidFill>
                <a:srgbClr val="E2AC00"/>
              </a:solidFill>
              <a:effectLst/>
              <a:uLnTx/>
              <a:uFillTx/>
              <a:latin typeface="Calibri"/>
              <a:ea typeface="+mn-ea"/>
              <a:cs typeface="+mn-cs"/>
            </a:endParaRPr>
          </a:p>
        </p:txBody>
      </p:sp>
      <p:sp>
        <p:nvSpPr>
          <p:cNvPr id="193" name="Oval 165">
            <a:extLst>
              <a:ext uri="{FF2B5EF4-FFF2-40B4-BE49-F238E27FC236}">
                <a16:creationId xmlns:a16="http://schemas.microsoft.com/office/drawing/2014/main" id="{03020C28-1D9A-F249-B162-EF9B16AD665A}"/>
              </a:ext>
            </a:extLst>
          </p:cNvPr>
          <p:cNvSpPr>
            <a:spLocks noChangeArrowheads="1"/>
          </p:cNvSpPr>
          <p:nvPr/>
        </p:nvSpPr>
        <p:spPr bwMode="auto">
          <a:xfrm>
            <a:off x="6427171" y="5200615"/>
            <a:ext cx="122274" cy="122274"/>
          </a:xfrm>
          <a:prstGeom prst="ellipse">
            <a:avLst/>
          </a:prstGeom>
          <a:solidFill>
            <a:srgbClr val="CC9900"/>
          </a:solidFill>
          <a:ln w="12700">
            <a:noFill/>
            <a:round/>
            <a:headEnd/>
            <a:tailEnd/>
          </a:ln>
          <a:scene3d>
            <a:camera prst="orthographicFront"/>
            <a:lightRig rig="threePt" dir="t"/>
          </a:scene3d>
          <a:sp3d>
            <a:bevelT h="3175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cxnSp>
        <p:nvCxnSpPr>
          <p:cNvPr id="194" name="Elbow Connector 124">
            <a:extLst>
              <a:ext uri="{FF2B5EF4-FFF2-40B4-BE49-F238E27FC236}">
                <a16:creationId xmlns:a16="http://schemas.microsoft.com/office/drawing/2014/main" id="{73C6470A-33D9-6042-A137-78432DEE81DD}"/>
              </a:ext>
            </a:extLst>
          </p:cNvPr>
          <p:cNvCxnSpPr>
            <a:cxnSpLocks/>
            <a:stCxn id="197" idx="1"/>
            <a:endCxn id="193" idx="4"/>
          </p:cNvCxnSpPr>
          <p:nvPr/>
        </p:nvCxnSpPr>
        <p:spPr>
          <a:xfrm rot="10800000">
            <a:off x="6488309" y="5322889"/>
            <a:ext cx="113645" cy="318084"/>
          </a:xfrm>
          <a:prstGeom prst="bentConnector2">
            <a:avLst/>
          </a:prstGeom>
          <a:noFill/>
          <a:ln w="25400" cap="flat" cmpd="sng" algn="ctr">
            <a:solidFill>
              <a:schemeClr val="accent6"/>
            </a:solidFill>
            <a:prstDash val="solid"/>
          </a:ln>
          <a:effectLst/>
        </p:spPr>
      </p:cxnSp>
      <p:sp>
        <p:nvSpPr>
          <p:cNvPr id="197" name="Rectangle 190">
            <a:extLst>
              <a:ext uri="{FF2B5EF4-FFF2-40B4-BE49-F238E27FC236}">
                <a16:creationId xmlns:a16="http://schemas.microsoft.com/office/drawing/2014/main" id="{814017CD-FF04-A147-A928-1FCFD1924BDD}"/>
              </a:ext>
            </a:extLst>
          </p:cNvPr>
          <p:cNvSpPr>
            <a:spLocks noChangeArrowheads="1"/>
          </p:cNvSpPr>
          <p:nvPr/>
        </p:nvSpPr>
        <p:spPr bwMode="auto">
          <a:xfrm>
            <a:off x="6601953" y="5438632"/>
            <a:ext cx="1793568" cy="404681"/>
          </a:xfrm>
          <a:prstGeom prst="rect">
            <a:avLst/>
          </a:prstGeom>
          <a:noFill/>
          <a:ln w="9525">
            <a:noFill/>
            <a:miter lim="800000"/>
            <a:headEnd/>
            <a:tailEnd/>
          </a:ln>
        </p:spPr>
        <p:txBody>
          <a:bodyPr lIns="45720" rIns="18288"/>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Intuitive Machines</a:t>
            </a: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prstClr val="black"/>
                </a:solidFill>
                <a:latin typeface="Calibri" panose="020F0502020204030204"/>
              </a:rPr>
              <a:t>Nova-C Lander (RFMG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Demo)</a:t>
            </a:r>
          </a:p>
        </p:txBody>
      </p:sp>
      <p:sp>
        <p:nvSpPr>
          <p:cNvPr id="199" name="Rectangle 190">
            <a:extLst>
              <a:ext uri="{FF2B5EF4-FFF2-40B4-BE49-F238E27FC236}">
                <a16:creationId xmlns:a16="http://schemas.microsoft.com/office/drawing/2014/main" id="{72C38291-541F-C04A-9E42-1E47583CE6A6}"/>
              </a:ext>
            </a:extLst>
          </p:cNvPr>
          <p:cNvSpPr>
            <a:spLocks noChangeArrowheads="1"/>
          </p:cNvSpPr>
          <p:nvPr/>
        </p:nvSpPr>
        <p:spPr bwMode="auto">
          <a:xfrm>
            <a:off x="185278" y="1632431"/>
            <a:ext cx="1496098" cy="891440"/>
          </a:xfrm>
          <a:prstGeom prst="rect">
            <a:avLst/>
          </a:prstGeom>
          <a:noFill/>
          <a:ln w="9525">
            <a:noFill/>
            <a:miter lim="800000"/>
            <a:headEnd/>
            <a:tailEnd/>
          </a:ln>
        </p:spPr>
        <p:txBody>
          <a:bodyPr lIns="45720" rIns="18288"/>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United Launch Alliance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prstClr val="black"/>
                </a:solidFill>
                <a:latin typeface="Calibri" panose="020F0502020204030204"/>
              </a:rPr>
              <a:t>2020 Tipping Point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1200" cap="none" spc="0" normalizeH="0" baseline="0" noProof="0" dirty="0">
                <a:ln>
                  <a:noFill/>
                </a:ln>
                <a:solidFill>
                  <a:prstClr val="black"/>
                </a:solidFill>
                <a:effectLst/>
                <a:uLnTx/>
                <a:uFillTx/>
                <a:latin typeface="Calibri" panose="020F0502020204030204"/>
                <a:ea typeface="+mn-ea"/>
                <a:cs typeface="+mn-cs"/>
              </a:rPr>
              <a:t>Smart Prop (CCSC)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prstClr val="black"/>
                </a:solidFill>
                <a:latin typeface="Calibri" panose="020F0502020204030204"/>
              </a:rPr>
              <a:t>Lockheed Martin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1200" cap="none" spc="0" normalizeH="0" baseline="0" noProof="0" dirty="0">
                <a:ln>
                  <a:noFill/>
                </a:ln>
                <a:solidFill>
                  <a:prstClr val="black"/>
                </a:solidFill>
                <a:effectLst/>
                <a:uLnTx/>
                <a:uFillTx/>
                <a:latin typeface="Calibri" panose="020F0502020204030204"/>
                <a:ea typeface="+mn-ea"/>
                <a:cs typeface="+mn-cs"/>
              </a:rPr>
              <a:t>2020 Tipping Point</a:t>
            </a:r>
          </a:p>
        </p:txBody>
      </p:sp>
      <p:sp>
        <p:nvSpPr>
          <p:cNvPr id="200" name="Rectangle 190">
            <a:extLst>
              <a:ext uri="{FF2B5EF4-FFF2-40B4-BE49-F238E27FC236}">
                <a16:creationId xmlns:a16="http://schemas.microsoft.com/office/drawing/2014/main" id="{5686EE38-71D2-C647-8C05-9D9C643B3483}"/>
              </a:ext>
            </a:extLst>
          </p:cNvPr>
          <p:cNvSpPr>
            <a:spLocks noChangeArrowheads="1"/>
          </p:cNvSpPr>
          <p:nvPr/>
        </p:nvSpPr>
        <p:spPr bwMode="auto">
          <a:xfrm>
            <a:off x="3109515" y="1399967"/>
            <a:ext cx="555629" cy="228600"/>
          </a:xfrm>
          <a:prstGeom prst="rect">
            <a:avLst/>
          </a:prstGeom>
          <a:noFill/>
          <a:ln w="9525">
            <a:noFill/>
            <a:miter lim="800000"/>
            <a:headEnd/>
            <a:tailEnd/>
          </a:ln>
        </p:spPr>
        <p:txBody>
          <a:bodyPr lIns="45720" rIns="18288"/>
          <a:lstStyle/>
          <a:p>
            <a:pPr marL="111125" marR="0" lvl="0" indent="-111125" algn="ctr" defTabSz="914400" rtl="0" eaLnBrk="1" fontAlgn="auto" latinLnBrk="0" hangingPunct="1">
              <a:lnSpc>
                <a:spcPct val="100000"/>
              </a:lnSpc>
              <a:spcBef>
                <a:spcPts val="0"/>
              </a:spcBef>
              <a:spcAft>
                <a:spcPts val="0"/>
              </a:spcAft>
              <a:buClrTx/>
              <a:buSzTx/>
              <a:buFontTx/>
              <a:buNone/>
              <a:tabLst/>
              <a:defRPr/>
            </a:pPr>
            <a:r>
              <a:rPr lang="en-US" sz="1100" dirty="0">
                <a:solidFill>
                  <a:srgbClr val="FFC000"/>
                </a:solidFill>
                <a:latin typeface="Calibri"/>
              </a:rPr>
              <a:t>Kent</a:t>
            </a:r>
            <a:endParaRPr kumimoji="0" lang="en-US" sz="1100" b="0" i="0" u="none" strike="noStrike" kern="1200" cap="none" spc="0" normalizeH="0" baseline="0" noProof="0" dirty="0">
              <a:ln>
                <a:noFill/>
              </a:ln>
              <a:solidFill>
                <a:srgbClr val="FFC000"/>
              </a:solidFill>
              <a:effectLst/>
              <a:uLnTx/>
              <a:uFillTx/>
              <a:latin typeface="Calibri"/>
              <a:ea typeface="+mn-ea"/>
              <a:cs typeface="+mn-cs"/>
            </a:endParaRPr>
          </a:p>
        </p:txBody>
      </p:sp>
      <p:sp>
        <p:nvSpPr>
          <p:cNvPr id="201" name="Oval 165">
            <a:extLst>
              <a:ext uri="{FF2B5EF4-FFF2-40B4-BE49-F238E27FC236}">
                <a16:creationId xmlns:a16="http://schemas.microsoft.com/office/drawing/2014/main" id="{D755D554-F7BC-CD45-A43D-BEBC51143B4F}"/>
              </a:ext>
            </a:extLst>
          </p:cNvPr>
          <p:cNvSpPr>
            <a:spLocks noChangeArrowheads="1"/>
          </p:cNvSpPr>
          <p:nvPr/>
        </p:nvSpPr>
        <p:spPr bwMode="auto">
          <a:xfrm>
            <a:off x="3116191" y="1505921"/>
            <a:ext cx="122274" cy="122274"/>
          </a:xfrm>
          <a:prstGeom prst="ellipse">
            <a:avLst/>
          </a:prstGeom>
          <a:solidFill>
            <a:srgbClr val="CC9900"/>
          </a:solidFill>
          <a:ln w="12700">
            <a:noFill/>
            <a:round/>
            <a:headEnd/>
            <a:tailEnd/>
          </a:ln>
          <a:scene3d>
            <a:camera prst="orthographicFront"/>
            <a:lightRig rig="threePt" dir="t"/>
          </a:scene3d>
          <a:sp3d>
            <a:bevelT h="3175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2" name="Rectangle 10">
            <a:extLst>
              <a:ext uri="{FF2B5EF4-FFF2-40B4-BE49-F238E27FC236}">
                <a16:creationId xmlns:a16="http://schemas.microsoft.com/office/drawing/2014/main" id="{03775A67-FC75-0A41-8272-128F799EA747}"/>
              </a:ext>
            </a:extLst>
          </p:cNvPr>
          <p:cNvSpPr>
            <a:spLocks noChangeArrowheads="1"/>
          </p:cNvSpPr>
          <p:nvPr/>
        </p:nvSpPr>
        <p:spPr bwMode="auto">
          <a:xfrm>
            <a:off x="3369002" y="1720676"/>
            <a:ext cx="542925" cy="276999"/>
          </a:xfrm>
          <a:prstGeom prst="rect">
            <a:avLst/>
          </a:prstGeom>
          <a:noFill/>
          <a:ln w="9525">
            <a:noFill/>
            <a:miter lim="800000"/>
            <a:headEnd/>
            <a:tailEnd/>
          </a:ln>
        </p:spPr>
        <p:txBody>
          <a:bodyPr>
            <a:spAutoFit/>
          </a:bodyPr>
          <a:lstStyle/>
          <a:p>
            <a:pPr marL="111125" marR="0" lvl="0" indent="-111125" algn="l" defTabSz="914400" rtl="0" eaLnBrk="1" fontAlgn="auto" latinLnBrk="0" hangingPunct="1">
              <a:lnSpc>
                <a:spcPct val="100000"/>
              </a:lnSpc>
              <a:spcBef>
                <a:spcPts val="0"/>
              </a:spcBef>
              <a:spcAft>
                <a:spcPts val="0"/>
              </a:spcAft>
              <a:buClr>
                <a:srgbClr val="FF0000"/>
              </a:buClr>
              <a:buSzTx/>
              <a:buFont typeface="Arial" charset="0"/>
              <a:buNone/>
              <a:tabLst/>
              <a:defRPr/>
            </a:pPr>
            <a:r>
              <a:rPr lang="en-US" sz="1200" b="1" dirty="0">
                <a:solidFill>
                  <a:prstClr val="white"/>
                </a:solidFill>
                <a:latin typeface="Calibri"/>
              </a:rPr>
              <a:t>W</a:t>
            </a:r>
            <a:r>
              <a:rPr kumimoji="0" lang="en-US" sz="1200" b="1" i="0" u="none" strike="noStrike" kern="1200" cap="none" spc="0" normalizeH="0" baseline="0" noProof="0" dirty="0">
                <a:ln>
                  <a:noFill/>
                </a:ln>
                <a:solidFill>
                  <a:prstClr val="white"/>
                </a:solidFill>
                <a:effectLst/>
                <a:uLnTx/>
                <a:uFillTx/>
                <a:latin typeface="Calibri"/>
                <a:ea typeface="+mn-ea"/>
                <a:cs typeface="+mn-cs"/>
              </a:rPr>
              <a:t>A</a:t>
            </a:r>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05" name="Elbow Connector 124">
            <a:extLst>
              <a:ext uri="{FF2B5EF4-FFF2-40B4-BE49-F238E27FC236}">
                <a16:creationId xmlns:a16="http://schemas.microsoft.com/office/drawing/2014/main" id="{1B596634-ACE7-9F46-8ADD-8439CF432EB1}"/>
              </a:ext>
            </a:extLst>
          </p:cNvPr>
          <p:cNvCxnSpPr>
            <a:cxnSpLocks/>
            <a:stCxn id="206" idx="3"/>
            <a:endCxn id="201" idx="0"/>
          </p:cNvCxnSpPr>
          <p:nvPr/>
        </p:nvCxnSpPr>
        <p:spPr>
          <a:xfrm>
            <a:off x="2490628" y="1213866"/>
            <a:ext cx="686700" cy="292055"/>
          </a:xfrm>
          <a:prstGeom prst="bentConnector2">
            <a:avLst/>
          </a:prstGeom>
          <a:noFill/>
          <a:ln w="25400" cap="flat" cmpd="sng" algn="ctr">
            <a:solidFill>
              <a:srgbClr val="FFC000"/>
            </a:solidFill>
            <a:prstDash val="solid"/>
          </a:ln>
          <a:effectLst/>
        </p:spPr>
      </p:cxnSp>
      <p:sp>
        <p:nvSpPr>
          <p:cNvPr id="206" name="Rectangle 190">
            <a:extLst>
              <a:ext uri="{FF2B5EF4-FFF2-40B4-BE49-F238E27FC236}">
                <a16:creationId xmlns:a16="http://schemas.microsoft.com/office/drawing/2014/main" id="{A99A6608-E974-734D-891F-8FB1DA37C4EF}"/>
              </a:ext>
            </a:extLst>
          </p:cNvPr>
          <p:cNvSpPr>
            <a:spLocks noChangeArrowheads="1"/>
          </p:cNvSpPr>
          <p:nvPr/>
        </p:nvSpPr>
        <p:spPr bwMode="auto">
          <a:xfrm>
            <a:off x="185278" y="991584"/>
            <a:ext cx="2305350" cy="444564"/>
          </a:xfrm>
          <a:prstGeom prst="rect">
            <a:avLst/>
          </a:prstGeom>
          <a:noFill/>
          <a:ln w="9525">
            <a:noFill/>
            <a:miter lim="800000"/>
            <a:headEnd/>
            <a:tailEnd/>
          </a:ln>
        </p:spPr>
        <p:txBody>
          <a:bodyPr lIns="45720" rIns="18288"/>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Blue Origin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prstClr val="black"/>
                </a:solidFill>
                <a:latin typeface="Calibri" panose="020F0502020204030204"/>
              </a:rPr>
              <a:t>2019 Tipping Point (Liquefaction)</a:t>
            </a:r>
            <a:endParaRPr kumimoji="0" lang="en-US" sz="105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0" name="Rectangle 12">
            <a:extLst>
              <a:ext uri="{FF2B5EF4-FFF2-40B4-BE49-F238E27FC236}">
                <a16:creationId xmlns:a16="http://schemas.microsoft.com/office/drawing/2014/main" id="{C3D19A4D-275D-4E47-97D5-8911C93E955F}"/>
              </a:ext>
            </a:extLst>
          </p:cNvPr>
          <p:cNvSpPr>
            <a:spLocks noChangeArrowheads="1"/>
          </p:cNvSpPr>
          <p:nvPr/>
        </p:nvSpPr>
        <p:spPr bwMode="auto">
          <a:xfrm>
            <a:off x="8572982" y="3565972"/>
            <a:ext cx="1173875" cy="28658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0000"/>
              </a:buClr>
              <a:buSzTx/>
              <a:buFont typeface="Arial" charset="0"/>
              <a:buNone/>
              <a:tabLst/>
              <a:defRPr/>
            </a:pPr>
            <a:r>
              <a:rPr lang="en-US" sz="1200" b="1" i="1" dirty="0" err="1">
                <a:solidFill>
                  <a:srgbClr val="E2AC00"/>
                </a:solidFill>
                <a:latin typeface="Calibri"/>
              </a:rPr>
              <a:t>LaR</a:t>
            </a:r>
            <a:r>
              <a:rPr kumimoji="0" lang="en-US" sz="1200" b="1" i="1" u="none" strike="noStrike" kern="1200" cap="none" spc="0" normalizeH="0" baseline="0" noProof="0" dirty="0">
                <a:ln>
                  <a:noFill/>
                </a:ln>
                <a:solidFill>
                  <a:srgbClr val="E2AC00"/>
                </a:solidFill>
                <a:effectLst/>
                <a:uLnTx/>
                <a:uFillTx/>
                <a:latin typeface="Calibri"/>
                <a:ea typeface="+mn-ea"/>
                <a:cs typeface="+mn-cs"/>
              </a:rPr>
              <a:t>C</a:t>
            </a:r>
            <a:endParaRPr kumimoji="0" lang="en-US" sz="1200" b="1" i="1" u="none" strike="noStrike" kern="1200" cap="none" spc="0" normalizeH="0" baseline="30000" noProof="0" dirty="0">
              <a:ln>
                <a:noFill/>
              </a:ln>
              <a:solidFill>
                <a:srgbClr val="E2AC00"/>
              </a:solidFill>
              <a:effectLst/>
              <a:uLnTx/>
              <a:uFillTx/>
              <a:latin typeface="Calibri"/>
              <a:ea typeface="+mn-ea"/>
              <a:cs typeface="+mn-cs"/>
            </a:endParaRPr>
          </a:p>
        </p:txBody>
      </p:sp>
      <p:sp>
        <p:nvSpPr>
          <p:cNvPr id="211" name="Oval 165">
            <a:extLst>
              <a:ext uri="{FF2B5EF4-FFF2-40B4-BE49-F238E27FC236}">
                <a16:creationId xmlns:a16="http://schemas.microsoft.com/office/drawing/2014/main" id="{E6324DFB-A40D-5041-B0AF-18B886BEB5DF}"/>
              </a:ext>
            </a:extLst>
          </p:cNvPr>
          <p:cNvSpPr>
            <a:spLocks noChangeArrowheads="1"/>
          </p:cNvSpPr>
          <p:nvPr/>
        </p:nvSpPr>
        <p:spPr bwMode="auto">
          <a:xfrm>
            <a:off x="8998899" y="3638371"/>
            <a:ext cx="122274" cy="122274"/>
          </a:xfrm>
          <a:prstGeom prst="ellipse">
            <a:avLst/>
          </a:prstGeom>
          <a:solidFill>
            <a:srgbClr val="CC9900"/>
          </a:solidFill>
          <a:ln w="12700">
            <a:noFill/>
            <a:round/>
            <a:headEnd/>
            <a:tailEnd/>
          </a:ln>
          <a:scene3d>
            <a:camera prst="orthographicFront"/>
            <a:lightRig rig="threePt" dir="t"/>
          </a:scene3d>
          <a:sp3d>
            <a:bevelT h="3175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2" name="Rectangle 12">
            <a:extLst>
              <a:ext uri="{FF2B5EF4-FFF2-40B4-BE49-F238E27FC236}">
                <a16:creationId xmlns:a16="http://schemas.microsoft.com/office/drawing/2014/main" id="{6A0DDA70-C0B3-8D45-8C46-E0003750FC2A}"/>
              </a:ext>
            </a:extLst>
          </p:cNvPr>
          <p:cNvSpPr>
            <a:spLocks noChangeArrowheads="1"/>
          </p:cNvSpPr>
          <p:nvPr/>
        </p:nvSpPr>
        <p:spPr bwMode="auto">
          <a:xfrm>
            <a:off x="3693419" y="4298851"/>
            <a:ext cx="1173875" cy="28658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0000"/>
              </a:buClr>
              <a:buSzTx/>
              <a:buFont typeface="Arial" charset="0"/>
              <a:buNone/>
              <a:tabLst/>
              <a:defRPr/>
            </a:pPr>
            <a:r>
              <a:rPr kumimoji="0" lang="en-US" sz="1200" b="1" i="1" u="none" strike="noStrike" kern="1200" cap="none" spc="0" normalizeH="0" baseline="0" noProof="0" dirty="0">
                <a:ln>
                  <a:noFill/>
                </a:ln>
                <a:solidFill>
                  <a:srgbClr val="E2AC00"/>
                </a:solidFill>
                <a:effectLst/>
                <a:uLnTx/>
                <a:uFillTx/>
                <a:latin typeface="Calibri"/>
                <a:ea typeface="+mn-ea"/>
                <a:cs typeface="+mn-cs"/>
              </a:rPr>
              <a:t>Tucson</a:t>
            </a:r>
            <a:endParaRPr kumimoji="0" lang="en-US" sz="1200" b="1" i="1" u="none" strike="noStrike" kern="1200" cap="none" spc="0" normalizeH="0" baseline="30000" noProof="0" dirty="0">
              <a:ln>
                <a:noFill/>
              </a:ln>
              <a:solidFill>
                <a:srgbClr val="E2AC00"/>
              </a:solidFill>
              <a:effectLst/>
              <a:uLnTx/>
              <a:uFillTx/>
              <a:latin typeface="Calibri"/>
              <a:ea typeface="+mn-ea"/>
              <a:cs typeface="+mn-cs"/>
            </a:endParaRPr>
          </a:p>
        </p:txBody>
      </p:sp>
      <p:sp>
        <p:nvSpPr>
          <p:cNvPr id="213" name="Oval 165">
            <a:extLst>
              <a:ext uri="{FF2B5EF4-FFF2-40B4-BE49-F238E27FC236}">
                <a16:creationId xmlns:a16="http://schemas.microsoft.com/office/drawing/2014/main" id="{719AE643-3A8C-314E-A0C3-FD8ECE59DCFF}"/>
              </a:ext>
            </a:extLst>
          </p:cNvPr>
          <p:cNvSpPr>
            <a:spLocks noChangeArrowheads="1"/>
          </p:cNvSpPr>
          <p:nvPr/>
        </p:nvSpPr>
        <p:spPr bwMode="auto">
          <a:xfrm>
            <a:off x="3957619" y="4515767"/>
            <a:ext cx="122274" cy="122274"/>
          </a:xfrm>
          <a:prstGeom prst="ellipse">
            <a:avLst/>
          </a:prstGeom>
          <a:solidFill>
            <a:srgbClr val="CC9900"/>
          </a:solidFill>
          <a:ln w="12700">
            <a:noFill/>
            <a:round/>
            <a:headEnd/>
            <a:tailEnd/>
          </a:ln>
          <a:scene3d>
            <a:camera prst="orthographicFront"/>
            <a:lightRig rig="threePt" dir="t"/>
          </a:scene3d>
          <a:sp3d>
            <a:bevelT h="3175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4" name="Rectangle 10">
            <a:extLst>
              <a:ext uri="{FF2B5EF4-FFF2-40B4-BE49-F238E27FC236}">
                <a16:creationId xmlns:a16="http://schemas.microsoft.com/office/drawing/2014/main" id="{04217C6A-C072-E64B-98FE-CFA0527477FD}"/>
              </a:ext>
            </a:extLst>
          </p:cNvPr>
          <p:cNvSpPr>
            <a:spLocks noChangeArrowheads="1"/>
          </p:cNvSpPr>
          <p:nvPr/>
        </p:nvSpPr>
        <p:spPr bwMode="auto">
          <a:xfrm>
            <a:off x="4038483" y="3872248"/>
            <a:ext cx="466725" cy="276999"/>
          </a:xfrm>
          <a:prstGeom prst="rect">
            <a:avLst/>
          </a:prstGeom>
          <a:noFill/>
          <a:ln w="9525">
            <a:noFill/>
            <a:miter lim="800000"/>
            <a:headEnd/>
            <a:tailEnd/>
          </a:ln>
        </p:spPr>
        <p:txBody>
          <a:bodyPr wrap="square">
            <a:spAutoFit/>
          </a:bodyPr>
          <a:lstStyle/>
          <a:p>
            <a:pPr marL="111125" marR="0" lvl="0" indent="-111125" algn="l" defTabSz="914400" rtl="0" eaLnBrk="1" fontAlgn="auto" latinLnBrk="0" hangingPunct="1">
              <a:lnSpc>
                <a:spcPct val="100000"/>
              </a:lnSpc>
              <a:spcBef>
                <a:spcPts val="0"/>
              </a:spcBef>
              <a:spcAft>
                <a:spcPts val="0"/>
              </a:spcAft>
              <a:buClr>
                <a:srgbClr val="FF0000"/>
              </a:buClr>
              <a:buSzTx/>
              <a:buFont typeface="Arial" charset="0"/>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AZ</a:t>
            </a:r>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15" name="Elbow Connector 124">
            <a:extLst>
              <a:ext uri="{FF2B5EF4-FFF2-40B4-BE49-F238E27FC236}">
                <a16:creationId xmlns:a16="http://schemas.microsoft.com/office/drawing/2014/main" id="{8B44F1F2-ECB1-044E-AEA0-90FA1B1E7C30}"/>
              </a:ext>
            </a:extLst>
          </p:cNvPr>
          <p:cNvCxnSpPr>
            <a:cxnSpLocks/>
            <a:stCxn id="227" idx="1"/>
            <a:endCxn id="211" idx="0"/>
          </p:cNvCxnSpPr>
          <p:nvPr/>
        </p:nvCxnSpPr>
        <p:spPr>
          <a:xfrm rot="10800000" flipV="1">
            <a:off x="9060036" y="3297951"/>
            <a:ext cx="739932" cy="340419"/>
          </a:xfrm>
          <a:prstGeom prst="bentConnector2">
            <a:avLst/>
          </a:prstGeom>
          <a:noFill/>
          <a:ln w="25400" cap="flat" cmpd="sng" algn="ctr">
            <a:solidFill>
              <a:schemeClr val="accent6"/>
            </a:solidFill>
            <a:prstDash val="solid"/>
          </a:ln>
          <a:effectLst/>
        </p:spPr>
      </p:cxnSp>
      <p:sp>
        <p:nvSpPr>
          <p:cNvPr id="227" name="Rectangle 190">
            <a:extLst>
              <a:ext uri="{FF2B5EF4-FFF2-40B4-BE49-F238E27FC236}">
                <a16:creationId xmlns:a16="http://schemas.microsoft.com/office/drawing/2014/main" id="{EB9AE4E0-C357-4D4B-8D02-493A39A0B9C3}"/>
              </a:ext>
            </a:extLst>
          </p:cNvPr>
          <p:cNvSpPr>
            <a:spLocks noChangeArrowheads="1"/>
          </p:cNvSpPr>
          <p:nvPr/>
        </p:nvSpPr>
        <p:spPr bwMode="auto">
          <a:xfrm>
            <a:off x="9799968" y="3097533"/>
            <a:ext cx="2332456" cy="400837"/>
          </a:xfrm>
          <a:prstGeom prst="rect">
            <a:avLst/>
          </a:prstGeom>
          <a:noFill/>
          <a:ln w="9525">
            <a:noFill/>
            <a:miter lim="800000"/>
            <a:headEnd/>
            <a:tailEnd/>
          </a:ln>
        </p:spPr>
        <p:txBody>
          <a:bodyPr lIns="45720" rIns="18288"/>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NASA </a:t>
            </a:r>
            <a:r>
              <a:rPr lang="en-US" sz="1050" b="1" dirty="0">
                <a:solidFill>
                  <a:prstClr val="black"/>
                </a:solidFill>
                <a:latin typeface="Calibri" panose="020F0502020204030204"/>
              </a:rPr>
              <a:t>Langley Research Center</a:t>
            </a:r>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Contracting Officers (2019 Tipping Points)</a:t>
            </a:r>
          </a:p>
        </p:txBody>
      </p:sp>
      <p:sp>
        <p:nvSpPr>
          <p:cNvPr id="254" name="Rectangle 12">
            <a:extLst>
              <a:ext uri="{FF2B5EF4-FFF2-40B4-BE49-F238E27FC236}">
                <a16:creationId xmlns:a16="http://schemas.microsoft.com/office/drawing/2014/main" id="{2DCC7886-7ADA-EB44-96F8-2AC3BFF464DD}"/>
              </a:ext>
            </a:extLst>
          </p:cNvPr>
          <p:cNvSpPr>
            <a:spLocks noChangeArrowheads="1"/>
          </p:cNvSpPr>
          <p:nvPr/>
        </p:nvSpPr>
        <p:spPr bwMode="auto">
          <a:xfrm>
            <a:off x="2923133" y="3698771"/>
            <a:ext cx="1209457"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0000"/>
              </a:buClr>
              <a:buSzTx/>
              <a:buFont typeface="Arial" charset="0"/>
              <a:buNone/>
              <a:tabLst/>
              <a:defRPr/>
            </a:pPr>
            <a:r>
              <a:rPr kumimoji="0" lang="en-US" sz="1200" b="1" i="1" u="none" strike="noStrike" kern="1200" cap="none" spc="0" normalizeH="0" baseline="0" noProof="0" dirty="0">
                <a:ln>
                  <a:noFill/>
                </a:ln>
                <a:solidFill>
                  <a:srgbClr val="E2AC00"/>
                </a:solidFill>
                <a:effectLst/>
                <a:uLnTx/>
                <a:uFillTx/>
                <a:latin typeface="Calibri"/>
                <a:ea typeface="+mn-ea"/>
                <a:cs typeface="+mn-cs"/>
              </a:rPr>
              <a:t>AFRC</a:t>
            </a:r>
            <a:endParaRPr kumimoji="0" lang="en-US" sz="1200" b="1" i="1" u="none" strike="noStrike" kern="1200" cap="none" spc="0" normalizeH="0" baseline="30000" noProof="0" dirty="0">
              <a:ln>
                <a:noFill/>
              </a:ln>
              <a:solidFill>
                <a:srgbClr val="E2AC00"/>
              </a:solidFill>
              <a:effectLst/>
              <a:uLnTx/>
              <a:uFillTx/>
              <a:latin typeface="Calibri"/>
              <a:ea typeface="+mn-ea"/>
              <a:cs typeface="+mn-cs"/>
            </a:endParaRPr>
          </a:p>
        </p:txBody>
      </p:sp>
      <p:sp>
        <p:nvSpPr>
          <p:cNvPr id="255" name="Oval 165">
            <a:extLst>
              <a:ext uri="{FF2B5EF4-FFF2-40B4-BE49-F238E27FC236}">
                <a16:creationId xmlns:a16="http://schemas.microsoft.com/office/drawing/2014/main" id="{100096A4-9ABB-AC41-965A-0D424D35E32D}"/>
              </a:ext>
            </a:extLst>
          </p:cNvPr>
          <p:cNvSpPr>
            <a:spLocks noChangeArrowheads="1"/>
          </p:cNvSpPr>
          <p:nvPr/>
        </p:nvSpPr>
        <p:spPr bwMode="auto">
          <a:xfrm>
            <a:off x="3180886" y="3934088"/>
            <a:ext cx="122274" cy="122274"/>
          </a:xfrm>
          <a:prstGeom prst="ellipse">
            <a:avLst/>
          </a:prstGeom>
          <a:solidFill>
            <a:srgbClr val="CC9900"/>
          </a:solidFill>
          <a:ln w="12700">
            <a:noFill/>
            <a:round/>
            <a:headEnd/>
            <a:tailEnd/>
          </a:ln>
          <a:scene3d>
            <a:camera prst="orthographicFront"/>
            <a:lightRig rig="threePt" dir="t"/>
          </a:scene3d>
          <a:sp3d>
            <a:bevelT h="3175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cxnSp>
        <p:nvCxnSpPr>
          <p:cNvPr id="256" name="Elbow Connector 124">
            <a:extLst>
              <a:ext uri="{FF2B5EF4-FFF2-40B4-BE49-F238E27FC236}">
                <a16:creationId xmlns:a16="http://schemas.microsoft.com/office/drawing/2014/main" id="{3D4B474A-2996-F840-B35A-738928F8F0B0}"/>
              </a:ext>
            </a:extLst>
          </p:cNvPr>
          <p:cNvCxnSpPr>
            <a:cxnSpLocks/>
            <a:stCxn id="255" idx="4"/>
            <a:endCxn id="257" idx="3"/>
          </p:cNvCxnSpPr>
          <p:nvPr/>
        </p:nvCxnSpPr>
        <p:spPr>
          <a:xfrm rot="5400000">
            <a:off x="2258059" y="4351318"/>
            <a:ext cx="1278921" cy="689009"/>
          </a:xfrm>
          <a:prstGeom prst="bentConnector2">
            <a:avLst/>
          </a:prstGeom>
          <a:noFill/>
          <a:ln w="25400" cap="flat" cmpd="sng" algn="ctr">
            <a:solidFill>
              <a:schemeClr val="accent6"/>
            </a:solidFill>
            <a:prstDash val="solid"/>
          </a:ln>
          <a:effectLst/>
        </p:spPr>
      </p:cxnSp>
      <p:sp>
        <p:nvSpPr>
          <p:cNvPr id="257" name="Rectangle 190">
            <a:extLst>
              <a:ext uri="{FF2B5EF4-FFF2-40B4-BE49-F238E27FC236}">
                <a16:creationId xmlns:a16="http://schemas.microsoft.com/office/drawing/2014/main" id="{53354F33-AC93-DD4D-9A89-31E70FC04E0E}"/>
              </a:ext>
            </a:extLst>
          </p:cNvPr>
          <p:cNvSpPr>
            <a:spLocks noChangeArrowheads="1"/>
          </p:cNvSpPr>
          <p:nvPr/>
        </p:nvSpPr>
        <p:spPr bwMode="auto">
          <a:xfrm>
            <a:off x="185278" y="5127797"/>
            <a:ext cx="2367736" cy="414972"/>
          </a:xfrm>
          <a:prstGeom prst="rect">
            <a:avLst/>
          </a:prstGeom>
          <a:noFill/>
          <a:ln w="9525">
            <a:noFill/>
            <a:miter lim="800000"/>
            <a:headEnd/>
            <a:tailEnd/>
          </a:ln>
        </p:spPr>
        <p:txBody>
          <a:bodyPr lIns="45720" rIns="18288"/>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Armstrong Flight Research Center</a:t>
            </a: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err="1">
                <a:solidFill>
                  <a:prstClr val="black"/>
                </a:solidFill>
                <a:latin typeface="Calibri" panose="020F0502020204030204"/>
              </a:rPr>
              <a:t>Sensuron</a:t>
            </a:r>
            <a:r>
              <a:rPr lang="en-US" sz="1000" dirty="0">
                <a:solidFill>
                  <a:prstClr val="black"/>
                </a:solidFill>
                <a:latin typeface="Calibri" panose="020F0502020204030204"/>
              </a:rPr>
              <a:t> ACO</a:t>
            </a: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Flight Opportunities Program (RGCT Flight)</a:t>
            </a:r>
          </a:p>
        </p:txBody>
      </p:sp>
      <p:cxnSp>
        <p:nvCxnSpPr>
          <p:cNvPr id="270" name="Elbow Connector 124">
            <a:extLst>
              <a:ext uri="{FF2B5EF4-FFF2-40B4-BE49-F238E27FC236}">
                <a16:creationId xmlns:a16="http://schemas.microsoft.com/office/drawing/2014/main" id="{204B2417-4728-7846-ACC4-53222AB93150}"/>
              </a:ext>
            </a:extLst>
          </p:cNvPr>
          <p:cNvCxnSpPr>
            <a:cxnSpLocks/>
            <a:stCxn id="213" idx="4"/>
            <a:endCxn id="271" idx="3"/>
          </p:cNvCxnSpPr>
          <p:nvPr/>
        </p:nvCxnSpPr>
        <p:spPr>
          <a:xfrm rot="5400000">
            <a:off x="2394048" y="4326793"/>
            <a:ext cx="1313460" cy="1935956"/>
          </a:xfrm>
          <a:prstGeom prst="bentConnector2">
            <a:avLst/>
          </a:prstGeom>
          <a:noFill/>
          <a:ln w="25400" cap="flat" cmpd="sng" algn="ctr">
            <a:solidFill>
              <a:srgbClr val="FFC000"/>
            </a:solidFill>
            <a:prstDash val="solid"/>
          </a:ln>
          <a:effectLst/>
        </p:spPr>
      </p:cxnSp>
      <p:sp>
        <p:nvSpPr>
          <p:cNvPr id="271" name="Rectangle 190">
            <a:extLst>
              <a:ext uri="{FF2B5EF4-FFF2-40B4-BE49-F238E27FC236}">
                <a16:creationId xmlns:a16="http://schemas.microsoft.com/office/drawing/2014/main" id="{EDFEE3E1-4BED-1D41-8C79-720F8E2FB5F7}"/>
              </a:ext>
            </a:extLst>
          </p:cNvPr>
          <p:cNvSpPr>
            <a:spLocks noChangeArrowheads="1"/>
          </p:cNvSpPr>
          <p:nvPr/>
        </p:nvSpPr>
        <p:spPr bwMode="auto">
          <a:xfrm>
            <a:off x="185278" y="5744015"/>
            <a:ext cx="1897522" cy="414972"/>
          </a:xfrm>
          <a:prstGeom prst="rect">
            <a:avLst/>
          </a:prstGeom>
          <a:noFill/>
          <a:ln w="9525">
            <a:noFill/>
            <a:miter lim="800000"/>
            <a:headEnd/>
            <a:tailEnd/>
          </a:ln>
        </p:spPr>
        <p:txBody>
          <a:bodyPr lIns="45720" rIns="18288"/>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prstClr val="black"/>
                </a:solidFill>
                <a:latin typeface="Calibri" panose="020F0502020204030204"/>
              </a:rPr>
              <a:t>Paragon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1200" cap="none" spc="0" normalizeH="0" baseline="0" noProof="0" dirty="0">
                <a:ln>
                  <a:noFill/>
                </a:ln>
                <a:solidFill>
                  <a:prstClr val="black"/>
                </a:solidFill>
                <a:effectLst/>
                <a:uLnTx/>
                <a:uFillTx/>
                <a:latin typeface="Calibri" panose="020F0502020204030204"/>
                <a:ea typeface="+mn-ea"/>
                <a:cs typeface="+mn-cs"/>
              </a:rPr>
              <a:t>2019 Tipping Point (CELSIUS)</a:t>
            </a:r>
            <a:endParaRPr kumimoji="0" lang="en-US"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3" name="Rectangle 190">
            <a:extLst>
              <a:ext uri="{FF2B5EF4-FFF2-40B4-BE49-F238E27FC236}">
                <a16:creationId xmlns:a16="http://schemas.microsoft.com/office/drawing/2014/main" id="{47658B9D-FB7A-9F4F-93DF-C44CC4F18D6F}"/>
              </a:ext>
            </a:extLst>
          </p:cNvPr>
          <p:cNvSpPr>
            <a:spLocks noChangeArrowheads="1"/>
          </p:cNvSpPr>
          <p:nvPr/>
        </p:nvSpPr>
        <p:spPr bwMode="auto">
          <a:xfrm>
            <a:off x="3765001" y="3100045"/>
            <a:ext cx="781050" cy="228600"/>
          </a:xfrm>
          <a:prstGeom prst="rect">
            <a:avLst/>
          </a:prstGeom>
          <a:noFill/>
          <a:ln w="9525">
            <a:noFill/>
            <a:miter lim="800000"/>
            <a:headEnd/>
            <a:tailEnd/>
          </a:ln>
        </p:spPr>
        <p:txBody>
          <a:bodyPr lIns="45720" rIns="18288"/>
          <a:lstStyle/>
          <a:p>
            <a:pPr marL="111125" marR="0" lvl="0" indent="-111125"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C000"/>
                </a:solidFill>
                <a:effectLst/>
                <a:uLnTx/>
                <a:uFillTx/>
                <a:latin typeface="Calibri"/>
                <a:ea typeface="+mn-ea"/>
                <a:cs typeface="+mn-cs"/>
              </a:rPr>
              <a:t>Salt Lake City</a:t>
            </a:r>
          </a:p>
        </p:txBody>
      </p:sp>
      <p:sp>
        <p:nvSpPr>
          <p:cNvPr id="284" name="Oval 165">
            <a:extLst>
              <a:ext uri="{FF2B5EF4-FFF2-40B4-BE49-F238E27FC236}">
                <a16:creationId xmlns:a16="http://schemas.microsoft.com/office/drawing/2014/main" id="{005E745A-9729-D244-BBA5-5B3C33BF3C19}"/>
              </a:ext>
            </a:extLst>
          </p:cNvPr>
          <p:cNvSpPr>
            <a:spLocks noChangeArrowheads="1"/>
          </p:cNvSpPr>
          <p:nvPr/>
        </p:nvSpPr>
        <p:spPr bwMode="auto">
          <a:xfrm>
            <a:off x="4117642" y="3037160"/>
            <a:ext cx="122274" cy="122274"/>
          </a:xfrm>
          <a:prstGeom prst="ellipse">
            <a:avLst/>
          </a:prstGeom>
          <a:solidFill>
            <a:srgbClr val="CC9900"/>
          </a:solidFill>
          <a:ln w="12700">
            <a:noFill/>
            <a:round/>
            <a:headEnd/>
            <a:tailEnd/>
          </a:ln>
          <a:scene3d>
            <a:camera prst="orthographicFront"/>
            <a:lightRig rig="threePt" dir="t"/>
          </a:scene3d>
          <a:sp3d>
            <a:bevelT h="3175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85" name="Rectangle 10">
            <a:extLst>
              <a:ext uri="{FF2B5EF4-FFF2-40B4-BE49-F238E27FC236}">
                <a16:creationId xmlns:a16="http://schemas.microsoft.com/office/drawing/2014/main" id="{B98618B5-4ED5-584A-A358-FC2118F566EB}"/>
              </a:ext>
            </a:extLst>
          </p:cNvPr>
          <p:cNvSpPr>
            <a:spLocks noChangeArrowheads="1"/>
          </p:cNvSpPr>
          <p:nvPr/>
        </p:nvSpPr>
        <p:spPr bwMode="auto">
          <a:xfrm>
            <a:off x="4119474" y="3573170"/>
            <a:ext cx="466725" cy="276999"/>
          </a:xfrm>
          <a:prstGeom prst="rect">
            <a:avLst/>
          </a:prstGeom>
          <a:noFill/>
          <a:ln w="9525">
            <a:noFill/>
            <a:miter lim="800000"/>
            <a:headEnd/>
            <a:tailEnd/>
          </a:ln>
        </p:spPr>
        <p:txBody>
          <a:bodyPr wrap="square">
            <a:spAutoFit/>
          </a:bodyPr>
          <a:lstStyle/>
          <a:p>
            <a:pPr marL="111125" marR="0" lvl="0" indent="-111125" algn="l" defTabSz="914400" rtl="0" eaLnBrk="1" fontAlgn="auto" latinLnBrk="0" hangingPunct="1">
              <a:lnSpc>
                <a:spcPct val="100000"/>
              </a:lnSpc>
              <a:spcBef>
                <a:spcPts val="0"/>
              </a:spcBef>
              <a:spcAft>
                <a:spcPts val="0"/>
              </a:spcAft>
              <a:buClr>
                <a:srgbClr val="FF0000"/>
              </a:buClr>
              <a:buSzTx/>
              <a:buFont typeface="Arial" charset="0"/>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UT</a:t>
            </a:r>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289" name="Rectangle 190">
            <a:extLst>
              <a:ext uri="{FF2B5EF4-FFF2-40B4-BE49-F238E27FC236}">
                <a16:creationId xmlns:a16="http://schemas.microsoft.com/office/drawing/2014/main" id="{641578AD-BA24-9745-8C3A-9F88E549E2C3}"/>
              </a:ext>
            </a:extLst>
          </p:cNvPr>
          <p:cNvSpPr>
            <a:spLocks noChangeArrowheads="1"/>
          </p:cNvSpPr>
          <p:nvPr/>
        </p:nvSpPr>
        <p:spPr bwMode="auto">
          <a:xfrm>
            <a:off x="185278" y="2528397"/>
            <a:ext cx="2135975" cy="576839"/>
          </a:xfrm>
          <a:prstGeom prst="rect">
            <a:avLst/>
          </a:prstGeom>
          <a:noFill/>
          <a:ln w="9525">
            <a:noFill/>
            <a:miter lim="800000"/>
            <a:headEnd/>
            <a:tailEnd/>
          </a:ln>
        </p:spPr>
        <p:txBody>
          <a:bodyPr lIns="45720" rIns="18288"/>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err="1">
                <a:ln>
                  <a:noFill/>
                </a:ln>
                <a:solidFill>
                  <a:prstClr val="black"/>
                </a:solidFill>
                <a:effectLst/>
                <a:uLnTx/>
                <a:uFillTx/>
                <a:latin typeface="Calibri" panose="020F0502020204030204"/>
                <a:ea typeface="+mn-ea"/>
                <a:cs typeface="+mn-cs"/>
              </a:rPr>
              <a:t>Oxeon</a:t>
            </a:r>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prstClr val="black"/>
                </a:solidFill>
                <a:latin typeface="Calibri" panose="020F0502020204030204"/>
              </a:rPr>
              <a:t>2019 Tipping Point (Liquefaction)</a:t>
            </a:r>
            <a:endParaRPr kumimoji="0" lang="en-US" sz="105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92" name="Elbow Connector 124">
            <a:extLst>
              <a:ext uri="{FF2B5EF4-FFF2-40B4-BE49-F238E27FC236}">
                <a16:creationId xmlns:a16="http://schemas.microsoft.com/office/drawing/2014/main" id="{58CB200C-0DB5-9F48-AE51-26805D94B98A}"/>
              </a:ext>
            </a:extLst>
          </p:cNvPr>
          <p:cNvCxnSpPr>
            <a:cxnSpLocks/>
            <a:stCxn id="289" idx="3"/>
            <a:endCxn id="284" idx="0"/>
          </p:cNvCxnSpPr>
          <p:nvPr/>
        </p:nvCxnSpPr>
        <p:spPr>
          <a:xfrm>
            <a:off x="2321253" y="2816817"/>
            <a:ext cx="1857526" cy="220343"/>
          </a:xfrm>
          <a:prstGeom prst="bentConnector2">
            <a:avLst/>
          </a:prstGeom>
          <a:noFill/>
          <a:ln w="25400" cap="flat" cmpd="sng" algn="ctr">
            <a:solidFill>
              <a:srgbClr val="FFC000"/>
            </a:solidFill>
            <a:prstDash val="solid"/>
          </a:ln>
          <a:effectLst/>
        </p:spPr>
      </p:cxnSp>
      <p:sp>
        <p:nvSpPr>
          <p:cNvPr id="295" name="Rectangle 12">
            <a:extLst>
              <a:ext uri="{FF2B5EF4-FFF2-40B4-BE49-F238E27FC236}">
                <a16:creationId xmlns:a16="http://schemas.microsoft.com/office/drawing/2014/main" id="{F51C039B-0D0E-1746-941F-40DB763B2675}"/>
              </a:ext>
            </a:extLst>
          </p:cNvPr>
          <p:cNvSpPr>
            <a:spLocks noChangeArrowheads="1"/>
          </p:cNvSpPr>
          <p:nvPr/>
        </p:nvSpPr>
        <p:spPr bwMode="auto">
          <a:xfrm>
            <a:off x="2669137" y="3296991"/>
            <a:ext cx="1209457"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0000"/>
              </a:buClr>
              <a:buSzTx/>
              <a:buFont typeface="Arial" charset="0"/>
              <a:buNone/>
              <a:tabLst/>
              <a:defRPr/>
            </a:pPr>
            <a:r>
              <a:rPr kumimoji="0" lang="en-US" sz="1200" b="1" i="1" u="none" strike="noStrike" kern="1200" cap="none" spc="0" normalizeH="0" baseline="0" noProof="0" dirty="0">
                <a:ln>
                  <a:noFill/>
                </a:ln>
                <a:solidFill>
                  <a:srgbClr val="E2AC00"/>
                </a:solidFill>
                <a:effectLst/>
                <a:uLnTx/>
                <a:uFillTx/>
                <a:latin typeface="Calibri"/>
                <a:ea typeface="+mn-ea"/>
                <a:cs typeface="+mn-cs"/>
              </a:rPr>
              <a:t>ARC</a:t>
            </a:r>
            <a:endParaRPr kumimoji="0" lang="en-US" sz="1200" b="1" i="1" u="none" strike="noStrike" kern="1200" cap="none" spc="0" normalizeH="0" baseline="30000" noProof="0" dirty="0">
              <a:ln>
                <a:noFill/>
              </a:ln>
              <a:solidFill>
                <a:srgbClr val="E2AC00"/>
              </a:solidFill>
              <a:effectLst/>
              <a:uLnTx/>
              <a:uFillTx/>
              <a:latin typeface="Calibri"/>
              <a:ea typeface="+mn-ea"/>
              <a:cs typeface="+mn-cs"/>
            </a:endParaRPr>
          </a:p>
        </p:txBody>
      </p:sp>
      <p:sp>
        <p:nvSpPr>
          <p:cNvPr id="298" name="Rectangle 10">
            <a:extLst>
              <a:ext uri="{FF2B5EF4-FFF2-40B4-BE49-F238E27FC236}">
                <a16:creationId xmlns:a16="http://schemas.microsoft.com/office/drawing/2014/main" id="{736BDF76-6037-3C47-9DE2-8054D198A760}"/>
              </a:ext>
            </a:extLst>
          </p:cNvPr>
          <p:cNvSpPr>
            <a:spLocks noChangeArrowheads="1"/>
          </p:cNvSpPr>
          <p:nvPr/>
        </p:nvSpPr>
        <p:spPr bwMode="auto">
          <a:xfrm>
            <a:off x="8616491" y="3381326"/>
            <a:ext cx="542925" cy="276999"/>
          </a:xfrm>
          <a:prstGeom prst="rect">
            <a:avLst/>
          </a:prstGeom>
          <a:noFill/>
          <a:ln w="9525">
            <a:noFill/>
            <a:miter lim="800000"/>
            <a:headEnd/>
            <a:tailEnd/>
          </a:ln>
        </p:spPr>
        <p:txBody>
          <a:bodyPr>
            <a:spAutoFit/>
          </a:bodyPr>
          <a:lstStyle/>
          <a:p>
            <a:pPr marL="111125" marR="0" lvl="0" indent="-111125" algn="l" defTabSz="914400" rtl="0" eaLnBrk="1" fontAlgn="auto" latinLnBrk="0" hangingPunct="1">
              <a:lnSpc>
                <a:spcPct val="100000"/>
              </a:lnSpc>
              <a:spcBef>
                <a:spcPts val="0"/>
              </a:spcBef>
              <a:spcAft>
                <a:spcPts val="0"/>
              </a:spcAft>
              <a:buClr>
                <a:srgbClr val="FF0000"/>
              </a:buClr>
              <a:buSzTx/>
              <a:buFont typeface="Arial" charset="0"/>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VA</a:t>
            </a:r>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02" name="Elbow Connector 124">
            <a:extLst>
              <a:ext uri="{FF2B5EF4-FFF2-40B4-BE49-F238E27FC236}">
                <a16:creationId xmlns:a16="http://schemas.microsoft.com/office/drawing/2014/main" id="{DB11CC71-666B-D44E-A29A-35AB0AB53181}"/>
              </a:ext>
            </a:extLst>
          </p:cNvPr>
          <p:cNvCxnSpPr>
            <a:cxnSpLocks/>
            <a:stCxn id="303" idx="1"/>
            <a:endCxn id="304" idx="0"/>
          </p:cNvCxnSpPr>
          <p:nvPr/>
        </p:nvCxnSpPr>
        <p:spPr>
          <a:xfrm rot="10800000" flipV="1">
            <a:off x="9418208" y="2615363"/>
            <a:ext cx="648461" cy="99907"/>
          </a:xfrm>
          <a:prstGeom prst="bentConnector2">
            <a:avLst/>
          </a:prstGeom>
          <a:noFill/>
          <a:ln w="25400" cap="flat" cmpd="sng" algn="ctr">
            <a:solidFill>
              <a:srgbClr val="FFC000"/>
            </a:solidFill>
            <a:prstDash val="solid"/>
          </a:ln>
          <a:effectLst/>
        </p:spPr>
      </p:cxnSp>
      <p:sp>
        <p:nvSpPr>
          <p:cNvPr id="303" name="Rectangle 190">
            <a:extLst>
              <a:ext uri="{FF2B5EF4-FFF2-40B4-BE49-F238E27FC236}">
                <a16:creationId xmlns:a16="http://schemas.microsoft.com/office/drawing/2014/main" id="{18D83374-D918-9C40-B941-02230B1FA471}"/>
              </a:ext>
            </a:extLst>
          </p:cNvPr>
          <p:cNvSpPr>
            <a:spLocks noChangeArrowheads="1"/>
          </p:cNvSpPr>
          <p:nvPr/>
        </p:nvSpPr>
        <p:spPr bwMode="auto">
          <a:xfrm>
            <a:off x="10066668" y="2363745"/>
            <a:ext cx="2085977" cy="503238"/>
          </a:xfrm>
          <a:prstGeom prst="rect">
            <a:avLst/>
          </a:prstGeom>
          <a:noFill/>
          <a:ln w="9525">
            <a:noFill/>
            <a:miter lim="800000"/>
            <a:headEnd/>
            <a:tailEnd/>
          </a:ln>
        </p:spPr>
        <p:txBody>
          <a:bodyPr lIns="45720" rIns="18288"/>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Skyre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1200" cap="none" spc="0" normalizeH="0" baseline="0" noProof="0" dirty="0">
                <a:ln>
                  <a:noFill/>
                </a:ln>
                <a:solidFill>
                  <a:prstClr val="black"/>
                </a:solidFill>
                <a:effectLst/>
                <a:uLnTx/>
                <a:uFillTx/>
                <a:latin typeface="Calibri" panose="020F0502020204030204"/>
                <a:ea typeface="+mn-ea"/>
                <a:cs typeface="+mn-cs"/>
              </a:rPr>
              <a:t>2019 Tipping Point (Liquefaction)</a:t>
            </a:r>
            <a:endParaRPr kumimoji="0" lang="en-US"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4" name="Oval 165">
            <a:extLst>
              <a:ext uri="{FF2B5EF4-FFF2-40B4-BE49-F238E27FC236}">
                <a16:creationId xmlns:a16="http://schemas.microsoft.com/office/drawing/2014/main" id="{7D50DE59-B9A8-FF40-A008-45838538A35F}"/>
              </a:ext>
            </a:extLst>
          </p:cNvPr>
          <p:cNvSpPr>
            <a:spLocks noChangeArrowheads="1"/>
          </p:cNvSpPr>
          <p:nvPr/>
        </p:nvSpPr>
        <p:spPr bwMode="auto">
          <a:xfrm>
            <a:off x="9357070" y="2715271"/>
            <a:ext cx="122274" cy="122274"/>
          </a:xfrm>
          <a:prstGeom prst="ellipse">
            <a:avLst/>
          </a:prstGeom>
          <a:solidFill>
            <a:srgbClr val="CC9900"/>
          </a:solidFill>
          <a:ln w="12700">
            <a:noFill/>
            <a:round/>
            <a:headEnd/>
            <a:tailEnd/>
          </a:ln>
          <a:scene3d>
            <a:camera prst="orthographicFront"/>
            <a:lightRig rig="threePt" dir="t"/>
          </a:scene3d>
          <a:sp3d>
            <a:bevelT h="3175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6" name="Rectangle 10">
            <a:extLst>
              <a:ext uri="{FF2B5EF4-FFF2-40B4-BE49-F238E27FC236}">
                <a16:creationId xmlns:a16="http://schemas.microsoft.com/office/drawing/2014/main" id="{9F3E8C61-7D20-5B48-9217-BB34EAA97F06}"/>
              </a:ext>
            </a:extLst>
          </p:cNvPr>
          <p:cNvSpPr>
            <a:spLocks noChangeArrowheads="1"/>
          </p:cNvSpPr>
          <p:nvPr/>
        </p:nvSpPr>
        <p:spPr bwMode="auto">
          <a:xfrm>
            <a:off x="9430081" y="2808396"/>
            <a:ext cx="542925" cy="276999"/>
          </a:xfrm>
          <a:prstGeom prst="rect">
            <a:avLst/>
          </a:prstGeom>
          <a:noFill/>
          <a:ln w="9525">
            <a:noFill/>
            <a:miter lim="800000"/>
            <a:headEnd/>
            <a:tailEnd/>
          </a:ln>
        </p:spPr>
        <p:txBody>
          <a:bodyPr>
            <a:spAutoFit/>
          </a:bodyPr>
          <a:lstStyle/>
          <a:p>
            <a:pPr marL="111125" marR="0" lvl="0" indent="-111125" algn="l" defTabSz="914400" rtl="0" eaLnBrk="1" fontAlgn="auto" latinLnBrk="0" hangingPunct="1">
              <a:lnSpc>
                <a:spcPct val="100000"/>
              </a:lnSpc>
              <a:spcBef>
                <a:spcPts val="0"/>
              </a:spcBef>
              <a:spcAft>
                <a:spcPts val="0"/>
              </a:spcAft>
              <a:buClr>
                <a:srgbClr val="FF0000"/>
              </a:buClr>
              <a:buSzTx/>
              <a:buFont typeface="Arial" charset="0"/>
              <a:buNone/>
              <a:tabLst/>
              <a:defRPr/>
            </a:pPr>
            <a:r>
              <a:rPr kumimoji="0" lang="en-US" sz="1200" b="1" i="0" u="none" strike="noStrike" kern="1200" cap="none" spc="0" normalizeH="0" baseline="0" noProof="0" dirty="0">
                <a:ln>
                  <a:noFill/>
                </a:ln>
                <a:solidFill>
                  <a:schemeClr val="tx2"/>
                </a:solidFill>
                <a:effectLst/>
                <a:uLnTx/>
                <a:uFillTx/>
                <a:latin typeface="Calibri"/>
                <a:ea typeface="+mn-ea"/>
                <a:cs typeface="+mn-cs"/>
              </a:rPr>
              <a:t>CT</a:t>
            </a:r>
            <a:endParaRPr kumimoji="0" lang="en-US" sz="1000" b="1" i="0" u="none" strike="noStrike" kern="1200" cap="none" spc="0" normalizeH="0" baseline="0" noProof="0" dirty="0">
              <a:ln>
                <a:noFill/>
              </a:ln>
              <a:solidFill>
                <a:schemeClr val="tx2"/>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F4A99F6-A184-0864-E41C-1E55840EC7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8847" y="0"/>
            <a:ext cx="859184" cy="713915"/>
          </a:xfrm>
          <a:prstGeom prst="rect">
            <a:avLst/>
          </a:prstGeom>
        </p:spPr>
      </p:pic>
    </p:spTree>
    <p:extLst>
      <p:ext uri="{BB962C8B-B14F-4D97-AF65-F5344CB8AC3E}">
        <p14:creationId xmlns:p14="http://schemas.microsoft.com/office/powerpoint/2010/main" val="617592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BCA02B-DA71-4529-BA1A-CD62DB3969C6}"/>
              </a:ext>
            </a:extLst>
          </p:cNvPr>
          <p:cNvSpPr>
            <a:spLocks noGrp="1"/>
          </p:cNvSpPr>
          <p:nvPr>
            <p:ph type="body" sz="quarter" idx="10"/>
          </p:nvPr>
        </p:nvSpPr>
        <p:spPr>
          <a:xfrm>
            <a:off x="129993" y="115780"/>
            <a:ext cx="7156024" cy="560887"/>
          </a:xfrm>
        </p:spPr>
        <p:txBody>
          <a:bodyPr/>
          <a:lstStyle/>
          <a:p>
            <a:r>
              <a:rPr lang="en-US" dirty="0"/>
              <a:t>What is a tipping point contract?</a:t>
            </a:r>
          </a:p>
        </p:txBody>
      </p:sp>
      <p:sp>
        <p:nvSpPr>
          <p:cNvPr id="3" name="Content Placeholder 2">
            <a:extLst>
              <a:ext uri="{FF2B5EF4-FFF2-40B4-BE49-F238E27FC236}">
                <a16:creationId xmlns:a16="http://schemas.microsoft.com/office/drawing/2014/main" id="{B442B30C-D2BB-47DD-BD25-2D2B3021BEAD}"/>
              </a:ext>
            </a:extLst>
          </p:cNvPr>
          <p:cNvSpPr>
            <a:spLocks noGrp="1"/>
          </p:cNvSpPr>
          <p:nvPr>
            <p:ph sz="quarter" idx="12"/>
          </p:nvPr>
        </p:nvSpPr>
        <p:spPr/>
        <p:txBody>
          <a:bodyPr/>
          <a:lstStyle/>
          <a:p>
            <a:r>
              <a:rPr lang="en-US" dirty="0"/>
              <a:t>Jim Reuter, associate administrator of NASA’s Space Technology Mission Directorate (STMD):</a:t>
            </a:r>
          </a:p>
          <a:p>
            <a:pPr lvl="1"/>
            <a:r>
              <a:rPr lang="en-US" dirty="0"/>
              <a:t>“These promising technologies are at a ‘tipping point’ in their development, meaning NASA’s investment is likely the extra push a company needs to significantly mature a capability,” </a:t>
            </a:r>
          </a:p>
          <a:p>
            <a:pPr lvl="1"/>
            <a:r>
              <a:rPr lang="en-US" dirty="0"/>
              <a:t>“These are important technologies necessary for sustained exploration of the Moon and Mars. As the agency focuses on landing astronauts on the Moon by 2024 with the Artemis program, we continue to prepare for the next phase of lunar exploration that feeds forward to Mars.”</a:t>
            </a:r>
          </a:p>
          <a:p>
            <a:pPr lvl="1"/>
            <a:r>
              <a:rPr lang="en-US" dirty="0"/>
              <a:t>“We are excited to see our investments and collaborative partnerships bring about new technologies for the Moon and beyond while also benefiting the commercial sector.”</a:t>
            </a:r>
          </a:p>
          <a:p>
            <a:r>
              <a:rPr lang="en-US" dirty="0"/>
              <a:t>“The majority of the funding will help mature cryogenic fluid management technologies via in-space demonstrations … The ability to store these super-cold liquids, whether they are launched from Earth or produced in space, for an extended period and transfer propellant from one tank to another, is crucial for establishing sustainable operations on the Moon and enabling human missions to Mars.”</a:t>
            </a:r>
          </a:p>
          <a:p>
            <a:r>
              <a:rPr lang="en-US" dirty="0"/>
              <a:t>These tipping points are truly partnerships with contributions from each company combined with contract award to complete demonstrations. </a:t>
            </a:r>
          </a:p>
          <a:p>
            <a:pPr lvl="1"/>
            <a:r>
              <a:rPr lang="en-US" dirty="0"/>
              <a:t>Much of the scope is intended to advance a commercial capability</a:t>
            </a:r>
          </a:p>
          <a:p>
            <a:pPr lvl="1"/>
            <a:r>
              <a:rPr lang="en-US" dirty="0"/>
              <a:t>Most of specifics are understandably proprietary </a:t>
            </a:r>
          </a:p>
          <a:p>
            <a:pPr lvl="1"/>
            <a:r>
              <a:rPr lang="en-US" dirty="0"/>
              <a:t>Each company had the opportunity to seek expertise within NASA to assist in achieving the tipping point objectives which in the case of SpaceX included advanced modeling and analysis capabilities at MSFC and Glenn.</a:t>
            </a:r>
          </a:p>
        </p:txBody>
      </p:sp>
      <p:pic>
        <p:nvPicPr>
          <p:cNvPr id="5" name="Picture 4">
            <a:extLst>
              <a:ext uri="{FF2B5EF4-FFF2-40B4-BE49-F238E27FC236}">
                <a16:creationId xmlns:a16="http://schemas.microsoft.com/office/drawing/2014/main" id="{13C932FD-F825-EA1A-190A-7A4359E8E9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8847" y="0"/>
            <a:ext cx="859184" cy="713915"/>
          </a:xfrm>
          <a:prstGeom prst="rect">
            <a:avLst/>
          </a:prstGeom>
        </p:spPr>
      </p:pic>
    </p:spTree>
    <p:extLst>
      <p:ext uri="{BB962C8B-B14F-4D97-AF65-F5344CB8AC3E}">
        <p14:creationId xmlns:p14="http://schemas.microsoft.com/office/powerpoint/2010/main" val="2205480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2D14DB8-8B23-6347-8067-06A2CA1B9A44}"/>
              </a:ext>
            </a:extLst>
          </p:cNvPr>
          <p:cNvSpPr>
            <a:spLocks noGrp="1"/>
          </p:cNvSpPr>
          <p:nvPr>
            <p:ph type="body" sz="quarter" idx="10"/>
          </p:nvPr>
        </p:nvSpPr>
        <p:spPr>
          <a:xfrm>
            <a:off x="129993" y="115780"/>
            <a:ext cx="11842932" cy="560887"/>
          </a:xfrm>
        </p:spPr>
        <p:txBody>
          <a:bodyPr/>
          <a:lstStyle/>
          <a:p>
            <a:r>
              <a:rPr lang="en-US" dirty="0"/>
              <a:t>2020 Tipping Points – </a:t>
            </a:r>
            <a:r>
              <a:rPr lang="en-US" dirty="0" err="1"/>
              <a:t>spacex</a:t>
            </a:r>
            <a:r>
              <a:rPr lang="en-US" dirty="0"/>
              <a:t> contract summary</a:t>
            </a:r>
          </a:p>
        </p:txBody>
      </p:sp>
      <p:sp>
        <p:nvSpPr>
          <p:cNvPr id="12" name="TextBox 11">
            <a:extLst>
              <a:ext uri="{FF2B5EF4-FFF2-40B4-BE49-F238E27FC236}">
                <a16:creationId xmlns:a16="http://schemas.microsoft.com/office/drawing/2014/main" id="{9CFFAE5A-2FCE-4911-98AF-3760CAEE8BEB}"/>
              </a:ext>
            </a:extLst>
          </p:cNvPr>
          <p:cNvSpPr txBox="1"/>
          <p:nvPr/>
        </p:nvSpPr>
        <p:spPr>
          <a:xfrm>
            <a:off x="229096" y="1171431"/>
            <a:ext cx="9928946" cy="5262979"/>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SpaceX of Hawthorne, California, $53.2 million</a:t>
            </a:r>
          </a:p>
          <a:p>
            <a:r>
              <a:rPr lang="en-US" dirty="0">
                <a:solidFill>
                  <a:schemeClr val="bg1"/>
                </a:solidFill>
                <a:latin typeface="Arial" panose="020B0604020202020204" pitchFamily="34" charset="0"/>
                <a:cs typeface="Arial" panose="020B0604020202020204" pitchFamily="34" charset="0"/>
              </a:rPr>
              <a:t>Large-scale fs on a Starship vehicle. SpaceX will collaborate with Glenn and Marshall.</a:t>
            </a:r>
          </a:p>
          <a:p>
            <a:pPr marL="285750" indent="-285750">
              <a:buFont typeface="Arial" panose="020B0604020202020204" pitchFamily="34" charset="0"/>
              <a:buChar char="•"/>
            </a:pPr>
            <a:r>
              <a:rPr lang="en-US" u="sng" dirty="0">
                <a:solidFill>
                  <a:schemeClr val="tx2"/>
                </a:solidFill>
                <a:latin typeface="Arial" panose="020B0604020202020204" pitchFamily="34" charset="0"/>
                <a:cs typeface="Arial" panose="020B0604020202020204" pitchFamily="34" charset="0"/>
              </a:rPr>
              <a:t>Contract goals (from contract SOW):</a:t>
            </a:r>
          </a:p>
          <a:p>
            <a:pPr marL="742950" lvl="1" indent="-285750">
              <a:buFont typeface="Arial" panose="020B0604020202020204" pitchFamily="34" charset="0"/>
              <a:buChar char="•"/>
            </a:pPr>
            <a:r>
              <a:rPr lang="en-US" sz="1600" i="1" dirty="0">
                <a:solidFill>
                  <a:schemeClr val="tx2"/>
                </a:solidFill>
                <a:latin typeface="Arial" panose="020B0604020202020204" pitchFamily="34" charset="0"/>
                <a:cs typeface="Arial" panose="020B0604020202020204" pitchFamily="34" charset="0"/>
              </a:rPr>
              <a:t>“…to advance cryogenic fluid transfer and gauging technology through technology risk assessment, design and prototype testing, and on-orbit demonstration.</a:t>
            </a:r>
            <a:endParaRPr lang="en-US" sz="1600" i="1" u="sng"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Tipping Point Objectives will be complemented by a series of ground tests and on-orbit demo.</a:t>
            </a:r>
            <a:endParaRPr lang="en-US" sz="20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Primary demonstration objective will be Header-to-Main LOX tank transfer</a:t>
            </a:r>
            <a:endParaRPr lang="en-US" u="sng"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u="sng"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u="sng" dirty="0">
                <a:solidFill>
                  <a:schemeClr val="tx2"/>
                </a:solidFill>
                <a:latin typeface="Arial" panose="020B0604020202020204" pitchFamily="34" charset="0"/>
                <a:cs typeface="Arial" panose="020B0604020202020204" pitchFamily="34" charset="0"/>
              </a:rPr>
              <a:t>Approach</a:t>
            </a:r>
          </a:p>
          <a:p>
            <a:pPr marL="742950" lvl="1" indent="-28575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Transfer operations: Transfer 10 mT from the LOX header tank to the LOX main tank </a:t>
            </a:r>
          </a:p>
          <a:p>
            <a:pPr marL="1200150" lvl="2" indent="-285750">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Instrumentation and onboard video to characterize performance and monitor propellant fill levels </a:t>
            </a:r>
          </a:p>
          <a:p>
            <a:pPr marL="742950" lvl="1" indent="-28575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Tank pressure control and propellant management (settled)</a:t>
            </a:r>
          </a:p>
          <a:p>
            <a:pPr marL="742950" lvl="1" indent="-28575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Transfer line chill-down and flow-control</a:t>
            </a:r>
          </a:p>
          <a:p>
            <a:pPr marL="742950" lvl="1" indent="-28575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Ground testing for comparison between ground and flight test data as well as anchoring thermal/fluid models</a:t>
            </a:r>
          </a:p>
          <a:p>
            <a:pPr marL="285750" indent="-285750">
              <a:buFont typeface="Arial" panose="020B0604020202020204" pitchFamily="34" charset="0"/>
              <a:buChar char="•"/>
            </a:pPr>
            <a:r>
              <a:rPr lang="en-US" u="sng" dirty="0">
                <a:solidFill>
                  <a:schemeClr val="tx2"/>
                </a:solidFill>
                <a:latin typeface="Arial" panose="020B0604020202020204" pitchFamily="34" charset="0"/>
                <a:cs typeface="Arial" panose="020B0604020202020204" pitchFamily="34" charset="0"/>
              </a:rPr>
              <a:t>Schedule</a:t>
            </a:r>
          </a:p>
          <a:p>
            <a:pPr marL="742950" lvl="1" indent="-28575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Original dates to be updated.  Tipping Point Demonstration is dependent on Starship Orbital Launch Success.</a:t>
            </a:r>
          </a:p>
          <a:p>
            <a:pPr marL="285750" indent="-285750">
              <a:buFont typeface="Arial" panose="020B0604020202020204" pitchFamily="34" charset="0"/>
              <a:buChar char="•"/>
            </a:pPr>
            <a:endParaRPr lang="en-US" u="sng" dirty="0">
              <a:solidFill>
                <a:schemeClr val="tx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FCBFCF3-E784-4B73-922A-9B0C39F1ABFB}"/>
              </a:ext>
            </a:extLst>
          </p:cNvPr>
          <p:cNvPicPr>
            <a:picLocks noChangeAspect="1"/>
          </p:cNvPicPr>
          <p:nvPr/>
        </p:nvPicPr>
        <p:blipFill>
          <a:blip r:embed="rId3"/>
          <a:stretch>
            <a:fillRect/>
          </a:stretch>
        </p:blipFill>
        <p:spPr>
          <a:xfrm>
            <a:off x="129993" y="668912"/>
            <a:ext cx="11572920" cy="839428"/>
          </a:xfrm>
          <a:prstGeom prst="rect">
            <a:avLst/>
          </a:prstGeom>
          <a:ln>
            <a:solidFill>
              <a:schemeClr val="accent1"/>
            </a:solidFill>
          </a:ln>
        </p:spPr>
      </p:pic>
      <p:pic>
        <p:nvPicPr>
          <p:cNvPr id="10" name="Picture 9">
            <a:extLst>
              <a:ext uri="{FF2B5EF4-FFF2-40B4-BE49-F238E27FC236}">
                <a16:creationId xmlns:a16="http://schemas.microsoft.com/office/drawing/2014/main" id="{F1C85B98-323A-4760-A345-08EC322D5A6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597" r="14257"/>
          <a:stretch/>
        </p:blipFill>
        <p:spPr bwMode="auto">
          <a:xfrm>
            <a:off x="10365708" y="1994944"/>
            <a:ext cx="1444999" cy="277264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495F9D3-BD65-422E-AC54-9BB72EF87E39}"/>
              </a:ext>
            </a:extLst>
          </p:cNvPr>
          <p:cNvSpPr txBox="1"/>
          <p:nvPr/>
        </p:nvSpPr>
        <p:spPr>
          <a:xfrm rot="5400000">
            <a:off x="10630896" y="3150435"/>
            <a:ext cx="2772644" cy="461665"/>
          </a:xfrm>
          <a:prstGeom prst="rect">
            <a:avLst/>
          </a:prstGeom>
          <a:noFill/>
        </p:spPr>
        <p:txBody>
          <a:bodyPr wrap="square">
            <a:spAutoFit/>
          </a:bodyPr>
          <a:lstStyle>
            <a:defPPr>
              <a:defRPr lang="en-US"/>
            </a:defPPr>
            <a:lvl1pPr marL="171450" indent="-171450">
              <a:buAutoNum type="arabicParenR"/>
              <a:defRPr sz="900"/>
            </a:lvl1pPr>
          </a:lstStyle>
          <a:p>
            <a:pPr marL="0" indent="0" algn="ctr">
              <a:buNone/>
            </a:pPr>
            <a:r>
              <a:rPr lang="en-US" sz="1200" dirty="0">
                <a:latin typeface="+mj-lt"/>
              </a:rPr>
              <a:t>Photo Source:  </a:t>
            </a:r>
            <a:r>
              <a:rPr lang="en-US" sz="1200" b="0" i="0" dirty="0">
                <a:solidFill>
                  <a:srgbClr val="000000"/>
                </a:solidFill>
                <a:effectLst/>
                <a:latin typeface="+mj-lt"/>
              </a:rPr>
              <a:t> </a:t>
            </a:r>
            <a:r>
              <a:rPr lang="en-US" sz="1200" b="0" i="0" u="none" strike="noStrike" dirty="0">
                <a:solidFill>
                  <a:srgbClr val="0063DC"/>
                </a:solidFill>
                <a:effectLst/>
                <a:latin typeface="+mj-lt"/>
                <a:hlinkClick r:id="rId5" tooltip="Attribution-NonCommercial License"/>
              </a:rPr>
              <a:t>Some rights reserved</a:t>
            </a:r>
            <a:r>
              <a:rPr lang="en-US" sz="1200" b="0" i="0" dirty="0">
                <a:solidFill>
                  <a:srgbClr val="000000"/>
                </a:solidFill>
                <a:effectLst/>
                <a:latin typeface="+mj-lt"/>
              </a:rPr>
              <a:t> </a:t>
            </a:r>
          </a:p>
          <a:p>
            <a:pPr marL="0" indent="0" algn="ctr">
              <a:buNone/>
            </a:pPr>
            <a:r>
              <a:rPr lang="en-US" sz="1200" b="0" i="0" dirty="0">
                <a:solidFill>
                  <a:srgbClr val="000000"/>
                </a:solidFill>
                <a:effectLst/>
                <a:latin typeface="+mj-lt"/>
              </a:rPr>
              <a:t>by </a:t>
            </a:r>
            <a:r>
              <a:rPr lang="en-US" sz="1200" b="0" i="0" u="none" strike="noStrike" dirty="0">
                <a:solidFill>
                  <a:srgbClr val="0063DC"/>
                </a:solidFill>
                <a:effectLst/>
                <a:latin typeface="+mj-lt"/>
                <a:hlinkClick r:id="rId6"/>
              </a:rPr>
              <a:t>Official SpaceX Photos</a:t>
            </a:r>
            <a:r>
              <a:rPr lang="en-US" sz="1200" dirty="0">
                <a:latin typeface="+mj-lt"/>
              </a:rPr>
              <a:t> </a:t>
            </a:r>
          </a:p>
        </p:txBody>
      </p:sp>
      <p:pic>
        <p:nvPicPr>
          <p:cNvPr id="2" name="Picture 1">
            <a:extLst>
              <a:ext uri="{FF2B5EF4-FFF2-40B4-BE49-F238E27FC236}">
                <a16:creationId xmlns:a16="http://schemas.microsoft.com/office/drawing/2014/main" id="{51E91D1F-2ED8-11CF-D17A-D3DC1D4426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38847" y="0"/>
            <a:ext cx="859184" cy="713915"/>
          </a:xfrm>
          <a:prstGeom prst="rect">
            <a:avLst/>
          </a:prstGeom>
        </p:spPr>
      </p:pic>
    </p:spTree>
    <p:extLst>
      <p:ext uri="{BB962C8B-B14F-4D97-AF65-F5344CB8AC3E}">
        <p14:creationId xmlns:p14="http://schemas.microsoft.com/office/powerpoint/2010/main" val="979977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FB9DCF-0AD4-42C2-8CC6-57D968A8C7A5}"/>
              </a:ext>
            </a:extLst>
          </p:cNvPr>
          <p:cNvSpPr>
            <a:spLocks noGrp="1"/>
          </p:cNvSpPr>
          <p:nvPr>
            <p:ph type="body" sz="quarter" idx="10"/>
          </p:nvPr>
        </p:nvSpPr>
        <p:spPr/>
        <p:txBody>
          <a:bodyPr/>
          <a:lstStyle/>
          <a:p>
            <a:r>
              <a:rPr lang="en-US" dirty="0"/>
              <a:t>NASA Benefit Example</a:t>
            </a:r>
          </a:p>
        </p:txBody>
      </p:sp>
      <p:sp>
        <p:nvSpPr>
          <p:cNvPr id="3" name="Content Placeholder 2">
            <a:extLst>
              <a:ext uri="{FF2B5EF4-FFF2-40B4-BE49-F238E27FC236}">
                <a16:creationId xmlns:a16="http://schemas.microsoft.com/office/drawing/2014/main" id="{6EE42AF3-0FEB-4E76-844B-4A27CE4234BC}"/>
              </a:ext>
            </a:extLst>
          </p:cNvPr>
          <p:cNvSpPr>
            <a:spLocks noGrp="1"/>
          </p:cNvSpPr>
          <p:nvPr>
            <p:ph sz="quarter" idx="12"/>
          </p:nvPr>
        </p:nvSpPr>
        <p:spPr>
          <a:xfrm>
            <a:off x="544945" y="932873"/>
            <a:ext cx="10894783" cy="4765912"/>
          </a:xfrm>
        </p:spPr>
        <p:txBody>
          <a:bodyPr/>
          <a:lstStyle/>
          <a:p>
            <a:r>
              <a:rPr lang="en-US" sz="2400" dirty="0">
                <a:solidFill>
                  <a:schemeClr val="tx2"/>
                </a:solidFill>
              </a:rPr>
              <a:t>Use of the data from this CFM Flight Demonstration to validate improved modeling and analysis tools for current and future cryogenic missions</a:t>
            </a:r>
          </a:p>
          <a:p>
            <a:r>
              <a:rPr lang="en-US" sz="2400" dirty="0">
                <a:solidFill>
                  <a:schemeClr val="tx2"/>
                </a:solidFill>
              </a:rPr>
              <a:t>Example: Predicting, Controlling, and Measuring transferred cryogenic propellant</a:t>
            </a:r>
          </a:p>
          <a:p>
            <a:pPr lvl="1"/>
            <a:r>
              <a:rPr lang="en-US" sz="2000" dirty="0">
                <a:solidFill>
                  <a:schemeClr val="tx2"/>
                </a:solidFill>
              </a:rPr>
              <a:t>There is uncertainty in propellant initial thermodynamic state post ascent / pre-transfer</a:t>
            </a:r>
          </a:p>
          <a:p>
            <a:pPr lvl="1"/>
            <a:r>
              <a:rPr lang="en-US" sz="2000" dirty="0">
                <a:solidFill>
                  <a:schemeClr val="tx2"/>
                </a:solidFill>
              </a:rPr>
              <a:t>Temperature and pressure due to:</a:t>
            </a:r>
          </a:p>
          <a:p>
            <a:pPr lvl="2"/>
            <a:r>
              <a:rPr lang="en-US" sz="1800" dirty="0">
                <a:solidFill>
                  <a:schemeClr val="tx2"/>
                </a:solidFill>
              </a:rPr>
              <a:t>Dynamic liquid to gas interactions (Slosh)</a:t>
            </a:r>
          </a:p>
          <a:p>
            <a:pPr lvl="2"/>
            <a:r>
              <a:rPr lang="en-US" sz="1800" dirty="0">
                <a:solidFill>
                  <a:schemeClr val="tx2"/>
                </a:solidFill>
              </a:rPr>
              <a:t>Aero-heating</a:t>
            </a:r>
          </a:p>
          <a:p>
            <a:pPr lvl="2"/>
            <a:r>
              <a:rPr lang="en-US" sz="1800" dirty="0">
                <a:solidFill>
                  <a:schemeClr val="tx2"/>
                </a:solidFill>
              </a:rPr>
              <a:t>Etc.</a:t>
            </a:r>
          </a:p>
          <a:p>
            <a:pPr lvl="1"/>
            <a:r>
              <a:rPr lang="en-US" sz="2000" dirty="0">
                <a:solidFill>
                  <a:schemeClr val="tx2"/>
                </a:solidFill>
              </a:rPr>
              <a:t>There is a possibility of Two-Phase Flow which is a challenge to predict</a:t>
            </a:r>
          </a:p>
          <a:p>
            <a:pPr lvl="2"/>
            <a:r>
              <a:rPr lang="en-US" sz="1800" dirty="0">
                <a:solidFill>
                  <a:schemeClr val="tx2"/>
                </a:solidFill>
              </a:rPr>
              <a:t>Data will improve validation of Dyer’s Model using Thermal Desktop</a:t>
            </a:r>
          </a:p>
          <a:p>
            <a:r>
              <a:rPr lang="en-US" sz="2400" dirty="0">
                <a:solidFill>
                  <a:schemeClr val="tx2"/>
                </a:solidFill>
              </a:rPr>
              <a:t>Just one of many uses for data</a:t>
            </a:r>
          </a:p>
          <a:p>
            <a:endParaRPr lang="en-US" dirty="0"/>
          </a:p>
          <a:p>
            <a:pPr lvl="1"/>
            <a:endParaRPr lang="en-US" sz="2000" dirty="0"/>
          </a:p>
          <a:p>
            <a:pPr marL="914400" lvl="2" indent="0">
              <a:buNone/>
            </a:pPr>
            <a:endParaRPr lang="en-US" sz="1800" dirty="0"/>
          </a:p>
          <a:p>
            <a:pPr lvl="1"/>
            <a:endParaRPr lang="en-US" sz="2000" dirty="0"/>
          </a:p>
          <a:p>
            <a:endParaRPr lang="en-US" sz="2400" dirty="0"/>
          </a:p>
        </p:txBody>
      </p:sp>
      <p:sp>
        <p:nvSpPr>
          <p:cNvPr id="4" name="TextBox 3">
            <a:extLst>
              <a:ext uri="{FF2B5EF4-FFF2-40B4-BE49-F238E27FC236}">
                <a16:creationId xmlns:a16="http://schemas.microsoft.com/office/drawing/2014/main" id="{58122741-53F6-4E3E-9721-74008EE4F44B}"/>
              </a:ext>
            </a:extLst>
          </p:cNvPr>
          <p:cNvSpPr txBox="1"/>
          <p:nvPr/>
        </p:nvSpPr>
        <p:spPr>
          <a:xfrm>
            <a:off x="0" y="5954991"/>
            <a:ext cx="10817157" cy="276999"/>
          </a:xfrm>
          <a:prstGeom prst="rect">
            <a:avLst/>
          </a:prstGeom>
          <a:noFill/>
        </p:spPr>
        <p:txBody>
          <a:bodyPr wrap="square">
            <a:spAutoFit/>
          </a:bodyPr>
          <a:lstStyle>
            <a:defPPr>
              <a:defRPr lang="en-US"/>
            </a:defPPr>
            <a:lvl1pPr marL="171450" indent="-171450">
              <a:buAutoNum type="arabicParenR"/>
              <a:defRPr sz="900"/>
            </a:lvl1pPr>
          </a:lstStyle>
          <a:p>
            <a:r>
              <a:rPr lang="en-US" sz="1100" dirty="0"/>
              <a:t>Modeling of a Large Scale Liquid Oxygen Propellant </a:t>
            </a:r>
            <a:r>
              <a:rPr lang="en-US" sz="1200" dirty="0"/>
              <a:t>Transfer</a:t>
            </a:r>
            <a:r>
              <a:rPr lang="en-US" sz="1100" dirty="0"/>
              <a:t> Test,” D. Hauser, B. Wendt, M. Faykus, L. Blackmore, H. Tani, G. Thome, 2023 Space Cryogenics Workshop, Hawaii</a:t>
            </a:r>
          </a:p>
        </p:txBody>
      </p:sp>
      <p:pic>
        <p:nvPicPr>
          <p:cNvPr id="5" name="Picture 4">
            <a:extLst>
              <a:ext uri="{FF2B5EF4-FFF2-40B4-BE49-F238E27FC236}">
                <a16:creationId xmlns:a16="http://schemas.microsoft.com/office/drawing/2014/main" id="{286DE9DC-8CA0-472C-A0D6-DCB1D23BE19F}"/>
              </a:ext>
            </a:extLst>
          </p:cNvPr>
          <p:cNvPicPr>
            <a:picLocks noChangeAspect="1"/>
          </p:cNvPicPr>
          <p:nvPr/>
        </p:nvPicPr>
        <p:blipFill>
          <a:blip r:embed="rId3"/>
          <a:stretch>
            <a:fillRect/>
          </a:stretch>
        </p:blipFill>
        <p:spPr>
          <a:xfrm>
            <a:off x="8602768" y="2735468"/>
            <a:ext cx="3390002" cy="3042762"/>
          </a:xfrm>
          <a:prstGeom prst="rect">
            <a:avLst/>
          </a:prstGeom>
        </p:spPr>
      </p:pic>
      <p:pic>
        <p:nvPicPr>
          <p:cNvPr id="6" name="Picture 5">
            <a:extLst>
              <a:ext uri="{FF2B5EF4-FFF2-40B4-BE49-F238E27FC236}">
                <a16:creationId xmlns:a16="http://schemas.microsoft.com/office/drawing/2014/main" id="{D3C504D0-86A7-9A14-7D13-E0D8C4EA5B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8847" y="0"/>
            <a:ext cx="859184" cy="713915"/>
          </a:xfrm>
          <a:prstGeom prst="rect">
            <a:avLst/>
          </a:prstGeom>
        </p:spPr>
      </p:pic>
    </p:spTree>
    <p:extLst>
      <p:ext uri="{BB962C8B-B14F-4D97-AF65-F5344CB8AC3E}">
        <p14:creationId xmlns:p14="http://schemas.microsoft.com/office/powerpoint/2010/main" val="973651496"/>
      </p:ext>
    </p:extLst>
  </p:cSld>
  <p:clrMapOvr>
    <a:masterClrMapping/>
  </p:clrMapOvr>
</p:sld>
</file>

<file path=ppt/theme/theme1.xml><?xml version="1.0" encoding="utf-8"?>
<a:theme xmlns:a="http://schemas.openxmlformats.org/drawingml/2006/main" name="Office Theme">
  <a:themeElements>
    <a:clrScheme name="LMTemplate_Colors">
      <a:dk1>
        <a:srgbClr val="63666A"/>
      </a:dk1>
      <a:lt1>
        <a:sysClr val="window" lastClr="FFFFFF"/>
      </a:lt1>
      <a:dk2>
        <a:srgbClr val="000000"/>
      </a:dk2>
      <a:lt2>
        <a:srgbClr val="E7E6E6"/>
      </a:lt2>
      <a:accent1>
        <a:srgbClr val="002F6C"/>
      </a:accent1>
      <a:accent2>
        <a:srgbClr val="00A3E0"/>
      </a:accent2>
      <a:accent3>
        <a:srgbClr val="007396"/>
      </a:accent3>
      <a:accent4>
        <a:srgbClr val="833177"/>
      </a:accent4>
      <a:accent5>
        <a:srgbClr val="43B02A"/>
      </a:accent5>
      <a:accent6>
        <a:srgbClr val="FFCD0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ckheed Martin PowerPoint.PPTX" id="{5F09EA83-9AEC-4857-AC14-D0B7CAC17FED}" vid="{ABD7E0D0-260C-4059-8430-9005EA43B7E8}"/>
    </a:ext>
  </a:extLst>
</a:theme>
</file>

<file path=ppt/theme/theme2.xml><?xml version="1.0" encoding="utf-8"?>
<a:theme xmlns:a="http://schemas.openxmlformats.org/drawingml/2006/main" name="2_Corporate Presentation">
  <a:themeElements>
    <a:clrScheme name="LM">
      <a:dk1>
        <a:srgbClr val="63666A"/>
      </a:dk1>
      <a:lt1>
        <a:sysClr val="window" lastClr="FFFFFF"/>
      </a:lt1>
      <a:dk2>
        <a:srgbClr val="000000"/>
      </a:dk2>
      <a:lt2>
        <a:srgbClr val="E7E6E6"/>
      </a:lt2>
      <a:accent1>
        <a:srgbClr val="002F6C"/>
      </a:accent1>
      <a:accent2>
        <a:srgbClr val="00A3E0"/>
      </a:accent2>
      <a:accent3>
        <a:srgbClr val="007396"/>
      </a:accent3>
      <a:accent4>
        <a:srgbClr val="833177"/>
      </a:accent4>
      <a:accent5>
        <a:srgbClr val="43B02A"/>
      </a:accent5>
      <a:accent6>
        <a:srgbClr val="FFCD00"/>
      </a:accent6>
      <a:hlink>
        <a:srgbClr val="0563C1"/>
      </a:hlink>
      <a:folHlink>
        <a:srgbClr val="954F72"/>
      </a:folHlink>
    </a:clrScheme>
    <a:fontScheme name="LM">
      <a:majorFont>
        <a:latin typeface="Agency FB"/>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defRPr>
        </a:defPPr>
      </a:lstStyle>
    </a:spDef>
    <a:ln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defRPr>
        </a:defPPr>
      </a:lstStyle>
    </a:lnDef>
    <a:txDef>
      <a:spPr bwMode="auto">
        <a:noFill/>
        <a:ln w="9525">
          <a:noFill/>
          <a:miter lim="800000"/>
          <a:headEnd/>
          <a:tailEnd/>
        </a:ln>
      </a:spPr>
      <a:bodyPr vert="horz" wrap="square" lIns="91440" tIns="45720" rIns="91440" bIns="45720" numCol="1" rtlCol="0" anchor="ctr" anchorCtr="0" compatLnSpc="1">
        <a:prstTxWarp prst="textNoShape">
          <a:avLst/>
        </a:prstTxWarp>
        <a:spAutoFit/>
      </a:bodyPr>
      <a:lstStyle>
        <a:defPPr marL="0" marR="0" indent="0" algn="ctr" defTabSz="914400" rtl="0" eaLnBrk="1" fontAlgn="base" latinLnBrk="0" hangingPunct="1">
          <a:lnSpc>
            <a:spcPct val="100000"/>
          </a:lnSpc>
          <a:spcBef>
            <a:spcPts val="0"/>
          </a:spcBef>
          <a:spcAft>
            <a:spcPct val="0"/>
          </a:spcAft>
          <a:buClrTx/>
          <a:buSzTx/>
          <a:buFontTx/>
          <a:buNone/>
          <a:tabLst/>
          <a:defRPr sz="2400" dirty="0" err="1">
            <a:solidFill>
              <a:schemeClr val="tx1"/>
            </a:solidFill>
            <a:latin typeface="Calibri"/>
            <a:cs typeface="Calibri"/>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279F"/>
        </a:dk2>
        <a:lt2>
          <a:srgbClr val="FFFFFF"/>
        </a:lt2>
        <a:accent1>
          <a:srgbClr val="0000FF"/>
        </a:accent1>
        <a:accent2>
          <a:srgbClr val="00AE00"/>
        </a:accent2>
        <a:accent3>
          <a:srgbClr val="AAACCD"/>
        </a:accent3>
        <a:accent4>
          <a:srgbClr val="DADADA"/>
        </a:accent4>
        <a:accent5>
          <a:srgbClr val="AAA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00279F"/>
        </a:dk2>
        <a:lt2>
          <a:srgbClr val="FFFFFF"/>
        </a:lt2>
        <a:accent1>
          <a:srgbClr val="6699FF"/>
        </a:accent1>
        <a:accent2>
          <a:srgbClr val="00AE00"/>
        </a:accent2>
        <a:accent3>
          <a:srgbClr val="AAACCD"/>
        </a:accent3>
        <a:accent4>
          <a:srgbClr val="DADADA"/>
        </a:accent4>
        <a:accent5>
          <a:srgbClr val="B8C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orporate Presentation">
  <a:themeElements>
    <a:clrScheme name="LM">
      <a:dk1>
        <a:srgbClr val="63666A"/>
      </a:dk1>
      <a:lt1>
        <a:sysClr val="window" lastClr="FFFFFF"/>
      </a:lt1>
      <a:dk2>
        <a:srgbClr val="000000"/>
      </a:dk2>
      <a:lt2>
        <a:srgbClr val="E7E6E6"/>
      </a:lt2>
      <a:accent1>
        <a:srgbClr val="002F6C"/>
      </a:accent1>
      <a:accent2>
        <a:srgbClr val="00A3E0"/>
      </a:accent2>
      <a:accent3>
        <a:srgbClr val="007396"/>
      </a:accent3>
      <a:accent4>
        <a:srgbClr val="833177"/>
      </a:accent4>
      <a:accent5>
        <a:srgbClr val="43B02A"/>
      </a:accent5>
      <a:accent6>
        <a:srgbClr val="FFCD00"/>
      </a:accent6>
      <a:hlink>
        <a:srgbClr val="0563C1"/>
      </a:hlink>
      <a:folHlink>
        <a:srgbClr val="954F72"/>
      </a:folHlink>
    </a:clrScheme>
    <a:fontScheme name="LM">
      <a:majorFont>
        <a:latin typeface="Agency FB"/>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defRPr>
        </a:defPPr>
      </a:lstStyle>
    </a:spDef>
    <a:ln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defRPr>
        </a:defPPr>
      </a:lstStyle>
    </a:lnDef>
    <a:txDef>
      <a:spPr bwMode="auto">
        <a:noFill/>
        <a:ln w="9525">
          <a:noFill/>
          <a:miter lim="800000"/>
          <a:headEnd/>
          <a:tailEnd/>
        </a:ln>
      </a:spPr>
      <a:bodyPr vert="horz" wrap="square" lIns="91440" tIns="45720" rIns="91440" bIns="45720" numCol="1" rtlCol="0" anchor="ctr" anchorCtr="0" compatLnSpc="1">
        <a:prstTxWarp prst="textNoShape">
          <a:avLst/>
        </a:prstTxWarp>
        <a:spAutoFit/>
      </a:bodyPr>
      <a:lstStyle>
        <a:defPPr marL="0" marR="0" indent="0" algn="ctr" defTabSz="914400" rtl="0" eaLnBrk="1" fontAlgn="base" latinLnBrk="0" hangingPunct="1">
          <a:lnSpc>
            <a:spcPct val="100000"/>
          </a:lnSpc>
          <a:spcBef>
            <a:spcPts val="0"/>
          </a:spcBef>
          <a:spcAft>
            <a:spcPct val="0"/>
          </a:spcAft>
          <a:buClrTx/>
          <a:buSzTx/>
          <a:buFontTx/>
          <a:buNone/>
          <a:tabLst/>
          <a:defRPr sz="2400" dirty="0" err="1">
            <a:solidFill>
              <a:schemeClr val="tx1"/>
            </a:solidFill>
            <a:latin typeface="Calibri"/>
            <a:cs typeface="Calibri"/>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279F"/>
        </a:dk2>
        <a:lt2>
          <a:srgbClr val="FFFFFF"/>
        </a:lt2>
        <a:accent1>
          <a:srgbClr val="0000FF"/>
        </a:accent1>
        <a:accent2>
          <a:srgbClr val="00AE00"/>
        </a:accent2>
        <a:accent3>
          <a:srgbClr val="AAACCD"/>
        </a:accent3>
        <a:accent4>
          <a:srgbClr val="DADADA"/>
        </a:accent4>
        <a:accent5>
          <a:srgbClr val="AAA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00279F"/>
        </a:dk2>
        <a:lt2>
          <a:srgbClr val="FFFFFF"/>
        </a:lt2>
        <a:accent1>
          <a:srgbClr val="6699FF"/>
        </a:accent1>
        <a:accent2>
          <a:srgbClr val="00AE00"/>
        </a:accent2>
        <a:accent3>
          <a:srgbClr val="AAACCD"/>
        </a:accent3>
        <a:accent4>
          <a:srgbClr val="DADADA"/>
        </a:accent4>
        <a:accent5>
          <a:srgbClr val="B8C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0105B9BF944A47B28F3DE92ABC5398" ma:contentTypeVersion="13" ma:contentTypeDescription="Create a new document." ma:contentTypeScope="" ma:versionID="348da8cf93d68c16f534248a713a3cde">
  <xsd:schema xmlns:xsd="http://www.w3.org/2001/XMLSchema" xmlns:xs="http://www.w3.org/2001/XMLSchema" xmlns:p="http://schemas.microsoft.com/office/2006/metadata/properties" xmlns:ns2="f4687f7d-9d13-46f5-be0a-39504884e170" xmlns:ns3="735c58a1-e787-43bf-bd7a-2302a6c29012" xmlns:ns4="d900e117-17a0-4b24-9e47-511ef1d02c43" targetNamespace="http://schemas.microsoft.com/office/2006/metadata/properties" ma:root="true" ma:fieldsID="a4235492c77c387a2e3a6833d12e2133" ns2:_="" ns3:_="" ns4:_="">
    <xsd:import namespace="f4687f7d-9d13-46f5-be0a-39504884e170"/>
    <xsd:import namespace="735c58a1-e787-43bf-bd7a-2302a6c29012"/>
    <xsd:import namespace="d900e117-17a0-4b24-9e47-511ef1d02c4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687f7d-9d13-46f5-be0a-39504884e17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5c58a1-e787-43bf-bd7a-2302a6c2901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00e117-17a0-4b24-9e47-511ef1d02c4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9a7532b-82a3-4e78-a5c0-fed10b17468a}" ma:internalName="TaxCatchAll" ma:showField="CatchAllData" ma:web="f4687f7d-9d13-46f5-be0a-39504884e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900e117-17a0-4b24-9e47-511ef1d02c43" xsi:nil="true"/>
    <lcf76f155ced4ddcb4097134ff3c332f xmlns="735c58a1-e787-43bf-bd7a-2302a6c2901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89D125-349B-461A-8B4B-863D03E51A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687f7d-9d13-46f5-be0a-39504884e170"/>
    <ds:schemaRef ds:uri="735c58a1-e787-43bf-bd7a-2302a6c29012"/>
    <ds:schemaRef ds:uri="d900e117-17a0-4b24-9e47-511ef1d02c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99D200-8C76-4381-B149-0ABAA83066DA}">
  <ds:schemaRefs>
    <ds:schemaRef ds:uri="http://www.w3.org/XML/1998/namespace"/>
    <ds:schemaRef ds:uri="http://purl.org/dc/terms/"/>
    <ds:schemaRef ds:uri="735c58a1-e787-43bf-bd7a-2302a6c29012"/>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d900e117-17a0-4b24-9e47-511ef1d02c43"/>
    <ds:schemaRef ds:uri="f4687f7d-9d13-46f5-be0a-39504884e170"/>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5D910FE-BA35-46CD-9006-7B6EAFC62712}">
  <ds:schemaRefs>
    <ds:schemaRef ds:uri="http://schemas.microsoft.com/sharepoint/v3/contenttype/fo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
  <TotalTime>60295</TotalTime>
  <Words>2169</Words>
  <Application>Microsoft Office PowerPoint</Application>
  <PresentationFormat>Widescreen</PresentationFormat>
  <Paragraphs>256</Paragraphs>
  <Slides>10</Slides>
  <Notes>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10</vt:i4>
      </vt:variant>
    </vt:vector>
  </HeadingPairs>
  <TitlesOfParts>
    <vt:vector size="21" baseType="lpstr">
      <vt:lpstr>Agency FB</vt:lpstr>
      <vt:lpstr>Arial</vt:lpstr>
      <vt:lpstr>Calibri</vt:lpstr>
      <vt:lpstr>Calibri Light</vt:lpstr>
      <vt:lpstr>Helvetica Neue</vt:lpstr>
      <vt:lpstr>inherit</vt:lpstr>
      <vt:lpstr>source sans pro</vt:lpstr>
      <vt:lpstr>Office Theme</vt:lpstr>
      <vt:lpstr>2_Corporate Presentation</vt:lpstr>
      <vt:lpstr>1_Corporate Presentation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Lockheed Martin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Miles, Jean E (US)</dc:creator>
  <cp:keywords>Lockheed Martin Proprietary Information, template; Official; PowerPoint</cp:keywords>
  <cp:lastModifiedBy>Kenny, Sean M. (MSFC-ST23)</cp:lastModifiedBy>
  <cp:revision>596</cp:revision>
  <dcterms:created xsi:type="dcterms:W3CDTF">2017-06-29T19:00:07Z</dcterms:created>
  <dcterms:modified xsi:type="dcterms:W3CDTF">2023-07-14T19:23:26Z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0x010100E70105B9BF944A47B28F3DE92ABC5398</vt:lpwstr>
  </property>
  <property fmtid="{D5CDD505-2E9C-101B-9397-08002B2CF9AE}" pid="3" name="Enterprise Keywords">
    <vt:lpwstr>34;#Official|cf27d6ae-165f-4fd4-82df-b359670c06e5;#33;#template|aa6d2b24-3068-464c-b8a1-9c0912f06071;#32;#PowerPoint|fdd97a65-f75e-49d0-985b-95654da0a884</vt:lpwstr>
  </property>
  <property fmtid="{D5CDD505-2E9C-101B-9397-08002B2CF9AE}" pid="4" name="checkedProgramsCount">
    <vt:i4>0</vt:i4>
  </property>
  <property fmtid="{D5CDD505-2E9C-101B-9397-08002B2CF9AE}" pid="5" name="lmss_lock_sip_cache">
    <vt:lpwstr>;#Lockheed Martin Proprietary Information (LMPI);#~#~#~#~#</vt:lpwstr>
  </property>
  <property fmtid="{D5CDD505-2E9C-101B-9397-08002B2CF9AE}" pid="6" name="office_lock_sip_cache">
    <vt:lpwstr>;#Lockheed Martin Proprietary Information (LMPI);#~#~#~#~#</vt:lpwstr>
  </property>
  <property fmtid="{D5CDD505-2E9C-101B-9397-08002B2CF9AE}" pid="7" name="sip_cache_lock_id">
    <vt:lpwstr>31637649034170000000</vt:lpwstr>
  </property>
  <property fmtid="{D5CDD505-2E9C-101B-9397-08002B2CF9AE}" pid="8" name="LM SIP Document Sensitivity">
    <vt:lpwstr>Lockheed Martin Proprietary Information</vt:lpwstr>
  </property>
  <property fmtid="{D5CDD505-2E9C-101B-9397-08002B2CF9AE}" pid="9" name="Document Author">
    <vt:lpwstr>ACCT02\wdpratt</vt:lpwstr>
  </property>
  <property fmtid="{D5CDD505-2E9C-101B-9397-08002B2CF9AE}" pid="10" name="Document Sensitivity">
    <vt:lpwstr>2</vt:lpwstr>
  </property>
  <property fmtid="{D5CDD505-2E9C-101B-9397-08002B2CF9AE}" pid="11" name="ThirdParty">
    <vt:lpwstr/>
  </property>
  <property fmtid="{D5CDD505-2E9C-101B-9397-08002B2CF9AE}" pid="12" name="OCI Restriction">
    <vt:bool>false</vt:bool>
  </property>
  <property fmtid="{D5CDD505-2E9C-101B-9397-08002B2CF9AE}" pid="13" name="OCI Additional Info">
    <vt:lpwstr/>
  </property>
  <property fmtid="{D5CDD505-2E9C-101B-9397-08002B2CF9AE}" pid="14" name="Allow Header Overwrite">
    <vt:bool>true</vt:bool>
  </property>
  <property fmtid="{D5CDD505-2E9C-101B-9397-08002B2CF9AE}" pid="15" name="Allow Footer Overwrite">
    <vt:bool>true</vt:bool>
  </property>
  <property fmtid="{D5CDD505-2E9C-101B-9397-08002B2CF9AE}" pid="16" name="Multiple Selected">
    <vt:lpwstr>-1</vt:lpwstr>
  </property>
  <property fmtid="{D5CDD505-2E9C-101B-9397-08002B2CF9AE}" pid="17" name="SIPLongWording">
    <vt:lpwstr>Lockheed Martin Proprietary Information_x000d_
_x000d_
</vt:lpwstr>
  </property>
  <property fmtid="{D5CDD505-2E9C-101B-9397-08002B2CF9AE}" pid="18" name="ExpCountry">
    <vt:lpwstr/>
  </property>
  <property fmtid="{D5CDD505-2E9C-101B-9397-08002B2CF9AE}" pid="19" name="TextBoxAndDropdownValues">
    <vt:lpwstr>TB_Third_PARTY:;</vt:lpwstr>
  </property>
</Properties>
</file>