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19"/>
  </p:notesMasterIdLst>
  <p:handoutMasterIdLst>
    <p:handoutMasterId r:id="rId20"/>
  </p:handoutMasterIdLst>
  <p:sldIdLst>
    <p:sldId id="355" r:id="rId2"/>
    <p:sldId id="406" r:id="rId3"/>
    <p:sldId id="407" r:id="rId4"/>
    <p:sldId id="385" r:id="rId5"/>
    <p:sldId id="409" r:id="rId6"/>
    <p:sldId id="360" r:id="rId7"/>
    <p:sldId id="410" r:id="rId8"/>
    <p:sldId id="411" r:id="rId9"/>
    <p:sldId id="413" r:id="rId10"/>
    <p:sldId id="414" r:id="rId11"/>
    <p:sldId id="415" r:id="rId12"/>
    <p:sldId id="401" r:id="rId13"/>
    <p:sldId id="412" r:id="rId14"/>
    <p:sldId id="365" r:id="rId15"/>
    <p:sldId id="377" r:id="rId16"/>
    <p:sldId id="382" r:id="rId17"/>
    <p:sldId id="402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4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46AF85-EBAF-DE17-17EF-3E753E2BEFED}" name="pjaamma@comcast.net" initials="p" userId="284cb1bd3e7633a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D6A3"/>
    <a:srgbClr val="BAC5E4"/>
    <a:srgbClr val="3399FF"/>
    <a:srgbClr val="CDE9CE"/>
    <a:srgbClr val="9EADD8"/>
    <a:srgbClr val="99CCFF"/>
    <a:srgbClr val="67BD6B"/>
    <a:srgbClr val="4298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94461" autoAdjust="0"/>
  </p:normalViewPr>
  <p:slideViewPr>
    <p:cSldViewPr>
      <p:cViewPr varScale="1">
        <p:scale>
          <a:sx n="59" d="100"/>
          <a:sy n="59" d="100"/>
        </p:scale>
        <p:origin x="16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6" d="100"/>
        <a:sy n="56" d="100"/>
      </p:scale>
      <p:origin x="0" y="-76"/>
    </p:cViewPr>
  </p:sorterViewPr>
  <p:notesViewPr>
    <p:cSldViewPr>
      <p:cViewPr>
        <p:scale>
          <a:sx n="120" d="100"/>
          <a:sy n="120" d="100"/>
        </p:scale>
        <p:origin x="-1980" y="798"/>
      </p:cViewPr>
      <p:guideLst>
        <p:guide orient="horz" pos="2920"/>
        <p:guide pos="2204"/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8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183" y="0"/>
            <a:ext cx="3037628" cy="4648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9C25B480-F265-4EDC-9B4F-9EDCBA66351E}" type="datetimeFigureOut">
              <a:rPr lang="en-US"/>
              <a:pPr>
                <a:defRPr/>
              </a:pPr>
              <a:t>7/12/2023</a:t>
            </a:fld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89"/>
            <a:ext cx="3037628" cy="4648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183" y="8829989"/>
            <a:ext cx="3037628" cy="4648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8B4606E2-C170-44CE-A3DE-9E1529A05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15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8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183" y="0"/>
            <a:ext cx="3037628" cy="4648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F3E77F33-60A6-4348-9557-C063FC5447C7}" type="datetimeFigureOut">
              <a:rPr lang="en-US"/>
              <a:pPr>
                <a:defRPr/>
              </a:pPr>
              <a:t>7/12/2023</a:t>
            </a:fld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59" y="4415790"/>
            <a:ext cx="5607684" cy="41833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89"/>
            <a:ext cx="3037628" cy="4648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183" y="8829989"/>
            <a:ext cx="3037628" cy="4648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D1F852AD-587D-45EC-BFC5-E0BA93343F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5841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F852AD-587D-45EC-BFC5-E0BA93343F6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34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F852AD-587D-45EC-BFC5-E0BA93343F6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9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7924800" y="6618288"/>
            <a:ext cx="1219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1400" dirty="0">
              <a:latin typeface="Arial" pitchFamily="-111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9900" y="1103313"/>
            <a:ext cx="8343900" cy="647700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2225" y="5854700"/>
            <a:ext cx="3708400" cy="889000"/>
          </a:xfrm>
        </p:spPr>
        <p:txBody>
          <a:bodyPr/>
          <a:lstStyle>
            <a:lvl1pPr marL="0" indent="0">
              <a:buFont typeface="Wingdings" pitchFamily="-107" charset="2"/>
              <a:buNone/>
              <a:defRPr sz="1600" b="1">
                <a:solidFill>
                  <a:srgbClr val="104A84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465888" y="63039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33D2C-CE13-420B-95DA-B996F42B51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769B6-FEE2-465E-96D7-E564426151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9FDAC-D3A3-4025-95C3-ED09F0DD43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613" y="1290638"/>
            <a:ext cx="3846512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2525" y="1290638"/>
            <a:ext cx="3846513" cy="5137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38ABF-CEAC-43C0-8780-BAF8872245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2A5D0-806E-4DF3-A3BD-59734EA0D62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7A0DC-7ADC-4DA1-BD0D-C3E9E3CD57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1C933-9A80-4F81-8068-9B5AF49164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24E0B-62FD-460B-B80A-93DF911C69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FE138-7094-432B-8354-0461F484D1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8475" y="36513"/>
            <a:ext cx="1960563" cy="6391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3613" y="36513"/>
            <a:ext cx="5732462" cy="6391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DFC02-283E-413B-A62A-3021EE57F4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438F7-7912-4A34-9628-FD3BB6253204}" type="datetime1">
              <a:rPr lang="en-US"/>
              <a:pPr>
                <a:defRPr/>
              </a:pPr>
              <a:t>7/12/2023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6A66F-646F-483B-95D8-95EED87EC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1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3425" y="6503988"/>
            <a:ext cx="1905000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85609454-2F6F-4568-BB71-ADFB2C553C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63650" y="36513"/>
            <a:ext cx="69500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3613" y="1290638"/>
            <a:ext cx="7845425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1" name="Rectangl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932863" y="0"/>
            <a:ext cx="211137" cy="25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pitchFamily="-111" charset="0"/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152400" y="914400"/>
            <a:ext cx="8915400" cy="77788"/>
            <a:chOff x="281" y="734"/>
            <a:chExt cx="5616" cy="49"/>
          </a:xfrm>
        </p:grpSpPr>
        <p:sp>
          <p:nvSpPr>
            <p:cNvPr id="2" name="Line 7"/>
            <p:cNvSpPr>
              <a:spLocks noChangeShapeType="1"/>
            </p:cNvSpPr>
            <p:nvPr/>
          </p:nvSpPr>
          <p:spPr bwMode="auto">
            <a:xfrm>
              <a:off x="281" y="734"/>
              <a:ext cx="5616" cy="0"/>
            </a:xfrm>
            <a:prstGeom prst="line">
              <a:avLst/>
            </a:prstGeom>
            <a:noFill/>
            <a:ln w="50800">
              <a:solidFill>
                <a:srgbClr val="114FFB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-107" charset="0"/>
                <a:ea typeface="+mn-ea"/>
              </a:endParaRPr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281" y="783"/>
              <a:ext cx="5616" cy="0"/>
            </a:xfrm>
            <a:prstGeom prst="line">
              <a:avLst/>
            </a:prstGeom>
            <a:noFill/>
            <a:ln w="50800">
              <a:solidFill>
                <a:srgbClr val="A2C1FE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-107" charset="0"/>
                <a:ea typeface="+mn-ea"/>
              </a:endParaRPr>
            </a:p>
          </p:txBody>
        </p:sp>
      </p:grpSp>
      <p:pic>
        <p:nvPicPr>
          <p:cNvPr id="1031" name="Picture 9" descr="nasa_3D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77200" y="66675"/>
            <a:ext cx="10668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>
    <p:wipe dir="d"/>
  </p:transition>
  <p:hf hdr="0" ft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9pPr>
    </p:titleStyle>
    <p:bodyStyle>
      <a:lvl1pPr marL="282575" indent="-282575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SzPct val="7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36588" indent="-239713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Times" pitchFamily="29" charset="0"/>
        <a:buChar char="•"/>
        <a:defRPr sz="2000">
          <a:solidFill>
            <a:schemeClr val="tx1"/>
          </a:solidFill>
          <a:latin typeface="+mn-lt"/>
          <a:ea typeface="ＭＳ Ｐゴシック" pitchFamily="-107" charset="-128"/>
        </a:defRPr>
      </a:lvl2pPr>
      <a:lvl3pPr marL="917575" indent="-16668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ヒラギノ角ゴ Pro W3" pitchFamily="-111" charset="-128"/>
          <a:cs typeface="ヒラギノ角ゴ Pro W3" pitchFamily="-111" charset="-128"/>
        </a:defRPr>
      </a:lvl3pPr>
      <a:lvl4pPr marL="1255713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pitchFamily="-111" charset="-128"/>
        </a:defRPr>
      </a:lvl4pPr>
      <a:lvl5pPr marL="15938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5pPr>
      <a:lvl6pPr marL="20510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5082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29654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4226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rthdata.nasa.gov/esdis/esco/standards-and-practices/data-product-development-guide-for-data-producers" TargetMode="External"/><Relationship Id="rId2" Type="http://schemas.openxmlformats.org/officeDocument/2006/relationships/hyperlink" Target="https://doi.org/10.5067/DOC/ESO/RFC-041VERSION1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pleonard@sesda.com" TargetMode="External"/><Relationship Id="rId2" Type="http://schemas.openxmlformats.org/officeDocument/2006/relationships/hyperlink" Target="mailto:Hampapuram.Ramapriyan@ssaihq.com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8801100" cy="1066800"/>
          </a:xfrm>
        </p:spPr>
        <p:txBody>
          <a:bodyPr/>
          <a:lstStyle/>
          <a:p>
            <a:r>
              <a:rPr lang="en-US" dirty="0"/>
              <a:t>Data Product Development Guide for Data Producers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638800"/>
            <a:ext cx="7597775" cy="1066800"/>
          </a:xfrm>
        </p:spPr>
        <p:txBody>
          <a:bodyPr/>
          <a:lstStyle/>
          <a:p>
            <a:pPr algn="ctr"/>
            <a:r>
              <a:rPr lang="en-US" dirty="0"/>
              <a:t>H. K. “Rama” Ramapriyan and Peter J. T. Leonard </a:t>
            </a:r>
          </a:p>
          <a:p>
            <a:pPr algn="ctr"/>
            <a:r>
              <a:rPr lang="en-US" dirty="0"/>
              <a:t>Presented at</a:t>
            </a:r>
          </a:p>
          <a:p>
            <a:pPr algn="ctr"/>
            <a:r>
              <a:rPr lang="en-US" dirty="0"/>
              <a:t>ESIP Summer Meeting – July 18-21, 2023</a:t>
            </a:r>
          </a:p>
          <a:p>
            <a:pPr algn="ctr"/>
            <a:r>
              <a:rPr lang="en-US" dirty="0"/>
              <a:t>Burlington, VT</a:t>
            </a:r>
          </a:p>
        </p:txBody>
      </p:sp>
    </p:spTree>
    <p:extLst>
      <p:ext uri="{BB962C8B-B14F-4D97-AF65-F5344CB8AC3E}">
        <p14:creationId xmlns:p14="http://schemas.microsoft.com/office/powerpoint/2010/main" val="3670984875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13"/>
            <a:ext cx="7832725" cy="854075"/>
          </a:xfrm>
        </p:spPr>
        <p:txBody>
          <a:bodyPr/>
          <a:lstStyle/>
          <a:p>
            <a:r>
              <a:rPr lang="en-US" sz="3600" dirty="0"/>
              <a:t>Topics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0225" y="1188909"/>
            <a:ext cx="8458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What?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Where?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Why?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For whom?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Who?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How?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ESCO review and publication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Why DPDG V2.0?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DPDG V2.0 overview and some detail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DPDG’s future maintenance</a:t>
            </a:r>
          </a:p>
        </p:txBody>
      </p:sp>
    </p:spTree>
    <p:extLst>
      <p:ext uri="{BB962C8B-B14F-4D97-AF65-F5344CB8AC3E}">
        <p14:creationId xmlns:p14="http://schemas.microsoft.com/office/powerpoint/2010/main" val="1437110588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030"/>
            <a:ext cx="7832725" cy="854075"/>
          </a:xfrm>
        </p:spPr>
        <p:txBody>
          <a:bodyPr/>
          <a:lstStyle/>
          <a:p>
            <a:r>
              <a:rPr lang="en-US" sz="3600" dirty="0"/>
              <a:t>What and Where?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0225" y="1480457"/>
            <a:ext cx="8458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Data Product Development Guide for Data Producers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000" dirty="0"/>
              <a:t>Developed by Data Product Development Guide Working Group, one of NASA’s Earth Science Data System Working Groups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000" dirty="0"/>
              <a:t>Ramapriyan, H. K., and P. J. T. Leonard. 2020. Data Product Development Guide (DPDG) for Data Producers version1. NASA Earth Science Data and Information System Standards Office, 21 October 2021. </a:t>
            </a:r>
            <a:r>
              <a:rPr lang="en-US" sz="2000" dirty="0">
                <a:hlinkClick r:id="rId2"/>
              </a:rPr>
              <a:t>https://doi.org/10.5067/DOC/ESO/RFC-041VERSION1</a:t>
            </a:r>
            <a:r>
              <a:rPr lang="en-US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Quick Start Guide to the Data Product Development Guide for Data Producers 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hlinkClick r:id="rId3"/>
              </a:rPr>
              <a:t>https://www.earthdata.nasa.gov/esdis/esco/standards-and-practices/data-product-development-guide-for-data-producers</a:t>
            </a:r>
            <a:r>
              <a:rPr lang="en-US" sz="2800" dirty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18351753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5EF3D-929A-4B9B-A4F3-692FBE41A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DPDG Organization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0E31A6-7022-4B66-9BBC-21CFAFDFEE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899AC0-10AD-4114-9C96-8B19DB48F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98" y="1143001"/>
            <a:ext cx="7287077" cy="4423326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CFDF95-932A-4382-BBF9-3E8AF460A3E8}"/>
              </a:ext>
            </a:extLst>
          </p:cNvPr>
          <p:cNvSpPr txBox="1"/>
          <p:nvPr/>
        </p:nvSpPr>
        <p:spPr>
          <a:xfrm>
            <a:off x="1143000" y="5638800"/>
            <a:ext cx="69500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Flow of activities for data product development, production, and delivery (the numbers in parentheses in the figure indicate the sections where the individual steps are discussed in the document).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36763171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030"/>
            <a:ext cx="7832725" cy="854075"/>
          </a:xfrm>
        </p:spPr>
        <p:txBody>
          <a:bodyPr/>
          <a:lstStyle/>
          <a:p>
            <a:r>
              <a:rPr lang="en-US" sz="3600" dirty="0"/>
              <a:t>Why?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0225" y="1480457"/>
            <a:ext cx="8458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Large number of data products in EOSDIS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Held at 12 DAACs, each with its rules and guidance for data producers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Need was felt to bring more commonality among them to promote interoperability and greater convenience for end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Chris Lynnes proposed in 2018 to develop a guide and publish as “suggested practice” following broad community review led by ESDIS Standards Coordination Office (ESCO)</a:t>
            </a:r>
          </a:p>
        </p:txBody>
      </p:sp>
    </p:spTree>
    <p:extLst>
      <p:ext uri="{BB962C8B-B14F-4D97-AF65-F5344CB8AC3E}">
        <p14:creationId xmlns:p14="http://schemas.microsoft.com/office/powerpoint/2010/main" val="2312320929"/>
      </p:ext>
    </p:extLst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13"/>
            <a:ext cx="7832725" cy="854075"/>
          </a:xfrm>
        </p:spPr>
        <p:txBody>
          <a:bodyPr/>
          <a:lstStyle/>
          <a:p>
            <a:r>
              <a:rPr lang="en-US" sz="3600" dirty="0"/>
              <a:t>For Whom?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1143000"/>
            <a:ext cx="8382000" cy="526297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People involved in producing standard Earth observation data products for NASA: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Science investigators (satellite missions, airborne and field campaign investigators, MEaSUREs projects, etc.)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Algorithm developers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Science processing software developers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Staff at the Distributed Active Archive Centers (DAACs)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Data tool developers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But – the primary </a:t>
            </a:r>
            <a:r>
              <a:rPr lang="en-US" sz="2400" i="1" dirty="0"/>
              <a:t>beneficiaries</a:t>
            </a:r>
            <a:r>
              <a:rPr lang="en-US" sz="2400" dirty="0"/>
              <a:t> of data product development are the end users. 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make recommendations that serve end users, though they may occasionally levy extra (but manageable) effort on data producers or DAACs.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Producers of other Earth observation data products may find these guidelines useful as well.</a:t>
            </a:r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42058655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030"/>
            <a:ext cx="7832725" cy="854075"/>
          </a:xfrm>
        </p:spPr>
        <p:txBody>
          <a:bodyPr/>
          <a:lstStyle/>
          <a:p>
            <a:r>
              <a:rPr lang="en-US" sz="3600" dirty="0"/>
              <a:t>Who and How?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0225" y="1228397"/>
            <a:ext cx="8458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DPDG Working Group was formed with “volunteer” representatives from over 20 organizations including data producers, DAACs, ESDIS Project and 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All contributed to discussions, identification of relevant sources of information, and writing sections of the 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 small number of individuals volunteered to form an editing team to integrate all inputs into a readable 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Submitted to ESCO for review and publication</a:t>
            </a:r>
          </a:p>
        </p:txBody>
      </p:sp>
    </p:spTree>
    <p:extLst>
      <p:ext uri="{BB962C8B-B14F-4D97-AF65-F5344CB8AC3E}">
        <p14:creationId xmlns:p14="http://schemas.microsoft.com/office/powerpoint/2010/main" val="3462926183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030"/>
            <a:ext cx="7832725" cy="854075"/>
          </a:xfrm>
        </p:spPr>
        <p:txBody>
          <a:bodyPr/>
          <a:lstStyle/>
          <a:p>
            <a:r>
              <a:rPr lang="en-US" sz="3600" dirty="0"/>
              <a:t>ESCO Review and Publication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1295400"/>
            <a:ext cx="8458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Broad community review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Thorough reviews by stakeholder representatives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DPDG V1.0 had two rounds of review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Round 1 - ~280 comments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Round 2 - ~40 comments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Editing team (a subset of authors) dispositioned all and resubmitted after each round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Intensive process!!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ESCO assigned DOI, created a landing page and made it publicly available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Landing page includes Strengths, Weaknesses, Applicability, and Limitations (SWAL)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A Quick Start Guide (condensed version of DPDG) was developed and published after internal review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An update (DPDG V1.1) with minor changes was also published after internal review</a:t>
            </a:r>
          </a:p>
        </p:txBody>
      </p:sp>
    </p:spTree>
    <p:extLst>
      <p:ext uri="{BB962C8B-B14F-4D97-AF65-F5344CB8AC3E}">
        <p14:creationId xmlns:p14="http://schemas.microsoft.com/office/powerpoint/2010/main" val="1826538338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030"/>
            <a:ext cx="7832725" cy="854075"/>
          </a:xfrm>
        </p:spPr>
        <p:txBody>
          <a:bodyPr/>
          <a:lstStyle/>
          <a:p>
            <a:r>
              <a:rPr lang="en-US" sz="3600" dirty="0"/>
              <a:t>Why DPDG V2.0?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19339" y="1524000"/>
            <a:ext cx="8458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We recognized need for periodic updates even when we started on V1.0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/>
              <a:t>Technology changes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/>
              <a:t>Information needs of broader classes of data producers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/>
              <a:t>Factoring experience from document’s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In V1.0 and V1.1: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/>
              <a:t>Airborne and field campaigns not covered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/>
              <a:t>Cloud technology was not addressed</a:t>
            </a:r>
          </a:p>
        </p:txBody>
      </p:sp>
    </p:spTree>
    <p:extLst>
      <p:ext uri="{BB962C8B-B14F-4D97-AF65-F5344CB8AC3E}">
        <p14:creationId xmlns:p14="http://schemas.microsoft.com/office/powerpoint/2010/main" val="196846755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030"/>
            <a:ext cx="7832725" cy="854075"/>
          </a:xfrm>
        </p:spPr>
        <p:txBody>
          <a:bodyPr/>
          <a:lstStyle/>
          <a:p>
            <a:r>
              <a:rPr lang="en-US" sz="3600" dirty="0"/>
              <a:t>DPDG V2.0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1066800"/>
            <a:ext cx="8458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V2.0 addresses these topics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Airborne and field campaigns – addressed by adding appropriate terminology and several examples throughout the document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Cloud technology – developed a new section (Section 3.3)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Status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Developed final draft and submitted to ESCO – May 6, 2023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First round of reviews completed – June 23, 2023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Over 450 comments received (editorial, technical and general)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400" dirty="0"/>
              <a:t>Editors reviewing and dispositioning comments</a:t>
            </a:r>
          </a:p>
        </p:txBody>
      </p:sp>
    </p:spTree>
    <p:extLst>
      <p:ext uri="{BB962C8B-B14F-4D97-AF65-F5344CB8AC3E}">
        <p14:creationId xmlns:p14="http://schemas.microsoft.com/office/powerpoint/2010/main" val="2673646367"/>
      </p:ext>
    </p:extLst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030"/>
            <a:ext cx="7832725" cy="854075"/>
          </a:xfrm>
        </p:spPr>
        <p:txBody>
          <a:bodyPr/>
          <a:lstStyle/>
          <a:p>
            <a:r>
              <a:rPr lang="en-US" sz="3600" dirty="0"/>
              <a:t>DPDG V2.0 Section 3.3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1398925"/>
            <a:ext cx="84582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Cloud-Optimized Formats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Cloud-Optimized GeoTIFF (COG)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Zarr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NetCDF-4 and HDF5 in the Cloud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Point-cloud formats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3200" dirty="0"/>
              <a:t>Additional Data Transformation and Access Methods</a:t>
            </a:r>
          </a:p>
          <a:p>
            <a:pPr marL="1371600" lvl="2" indent="-457200">
              <a:buFont typeface="Wingdings" panose="05000000000000000000" pitchFamily="2" charset="2"/>
              <a:buChar char="q"/>
            </a:pPr>
            <a:r>
              <a:rPr lang="en-US" sz="2800" dirty="0"/>
              <a:t>Harmony</a:t>
            </a:r>
          </a:p>
          <a:p>
            <a:pPr marL="1371600" lvl="2" indent="-457200">
              <a:buFont typeface="Wingdings" panose="05000000000000000000" pitchFamily="2" charset="2"/>
              <a:buChar char="q"/>
            </a:pPr>
            <a:r>
              <a:rPr lang="en-US" sz="2800" dirty="0"/>
              <a:t>Kerchunk</a:t>
            </a:r>
          </a:p>
          <a:p>
            <a:pPr marL="1371600" lvl="2" indent="-457200">
              <a:buFont typeface="Wingdings" panose="05000000000000000000" pitchFamily="2" charset="2"/>
              <a:buChar char="q"/>
            </a:pPr>
            <a:r>
              <a:rPr lang="en-US" sz="2800" dirty="0"/>
              <a:t>OPeNDAP in the Cloud</a:t>
            </a:r>
          </a:p>
        </p:txBody>
      </p:sp>
    </p:spTree>
    <p:extLst>
      <p:ext uri="{BB962C8B-B14F-4D97-AF65-F5344CB8AC3E}">
        <p14:creationId xmlns:p14="http://schemas.microsoft.com/office/powerpoint/2010/main" val="1162705288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A1CF8-9830-4E30-BB98-93B77273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33B041-DFEE-4011-8314-376178BE35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B2289F-248D-4DBB-944B-B8CBDFADD4AD}"/>
              </a:ext>
            </a:extLst>
          </p:cNvPr>
          <p:cNvSpPr/>
          <p:nvPr/>
        </p:nvSpPr>
        <p:spPr>
          <a:xfrm>
            <a:off x="1149349" y="2478088"/>
            <a:ext cx="7178675" cy="243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ysClr val="windowText" lastClr="000000"/>
                </a:solidFill>
                <a:hlinkClick r:id="rId2"/>
              </a:rPr>
              <a:t>Hampapuram.Ramapriyan@ssaihq.com</a:t>
            </a:r>
            <a:endParaRPr lang="en-US" sz="2800" dirty="0">
              <a:solidFill>
                <a:sysClr val="windowText" lastClr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ysClr val="windowText" lastClr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ysClr val="windowText" lastClr="000000"/>
                </a:solidFill>
                <a:hlinkClick r:id="rId3"/>
              </a:rPr>
              <a:t>pleonard@sesda.com</a:t>
            </a:r>
            <a:r>
              <a:rPr lang="en-US" sz="2800" dirty="0">
                <a:solidFill>
                  <a:sysClr val="windowText" lastClr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3638417"/>
      </p:ext>
    </p:extLst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030"/>
            <a:ext cx="7832725" cy="854075"/>
          </a:xfrm>
        </p:spPr>
        <p:txBody>
          <a:bodyPr/>
          <a:lstStyle/>
          <a:p>
            <a:r>
              <a:rPr lang="en-US" sz="3600" dirty="0"/>
              <a:t>Back-up Slides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" y="2391006"/>
            <a:ext cx="7527925" cy="2597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DPDG Table of Contents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Contributors and Editors (DPDG-v1.0 &amp; 1.1)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Contributors and Editors (QSG)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Editors (DPDG-v2.0)</a:t>
            </a:r>
          </a:p>
        </p:txBody>
      </p:sp>
    </p:spTree>
    <p:extLst>
      <p:ext uri="{BB962C8B-B14F-4D97-AF65-F5344CB8AC3E}">
        <p14:creationId xmlns:p14="http://schemas.microsoft.com/office/powerpoint/2010/main" val="637531977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13"/>
            <a:ext cx="7832725" cy="854075"/>
          </a:xfrm>
        </p:spPr>
        <p:txBody>
          <a:bodyPr/>
          <a:lstStyle/>
          <a:p>
            <a:r>
              <a:rPr lang="en-US" sz="3600" dirty="0"/>
              <a:t>Table of Contents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D1B1B5-53DB-4081-B44F-C15D726C433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" y="1066800"/>
            <a:ext cx="8839200" cy="563231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Introduction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US" dirty="0"/>
              <a:t>- Intended Audience, Purpose, 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Data Product Design Process </a:t>
            </a:r>
            <a:r>
              <a:rPr lang="en-US" dirty="0"/>
              <a:t>– Requirements, Design, Implementation, Testing, Review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Selecting a Data Format </a:t>
            </a:r>
            <a:r>
              <a:rPr lang="en-US" dirty="0"/>
              <a:t>– Recommended Formats, Recognized Formats, </a:t>
            </a:r>
            <a:r>
              <a:rPr lang="en-US" b="1" i="1" dirty="0"/>
              <a:t>Cloud Optimized Formats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Metadata</a:t>
            </a:r>
            <a:r>
              <a:rPr lang="en-US" b="1" dirty="0"/>
              <a:t> </a:t>
            </a:r>
            <a:r>
              <a:rPr lang="en-US" dirty="0"/>
              <a:t>– Overview, Naming Data Products, Versions, </a:t>
            </a:r>
            <a:r>
              <a:rPr lang="en-GB" dirty="0"/>
              <a:t>Representing Coordinates</a:t>
            </a:r>
            <a:r>
              <a:rPr lang="en-US" dirty="0"/>
              <a:t>, Data Quality, </a:t>
            </a:r>
            <a:r>
              <a:rPr lang="en-GB" dirty="0"/>
              <a:t>Global Attributes</a:t>
            </a:r>
            <a:r>
              <a:rPr lang="en-US" dirty="0"/>
              <a:t>, </a:t>
            </a:r>
            <a:r>
              <a:rPr lang="en-GB" dirty="0"/>
              <a:t>Variable Attributes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Data Compression, Chunking, and Packing</a:t>
            </a:r>
            <a:r>
              <a:rPr lang="en-US" b="1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Tools for Data Product Testing</a:t>
            </a:r>
            <a:r>
              <a:rPr lang="en-US" b="1" dirty="0"/>
              <a:t> </a:t>
            </a:r>
            <a:r>
              <a:rPr lang="en-US" dirty="0"/>
              <a:t>– Data Inspection, Compliance Checkers, Internal Metadata Editors, End-User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Data Product Digital Object Identifiers</a:t>
            </a:r>
            <a:endParaRPr lang="en-US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Product Delivery and Publication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References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Contributors and Editors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Appendix A. Abbreviations and Acronyms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Appendix B. Glossary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Appendix C. Product Testing with Data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Appendix D. Important Global Attributes – </a:t>
            </a:r>
            <a:r>
              <a:rPr lang="en-GB" dirty="0"/>
              <a:t>Interpretability, Discovery, Geolocation, Temporal Location, Usability, Provenance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Appendix E. Important Variable-Level Attributes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740496"/>
      </p:ext>
    </p:extLst>
  </p:cSld>
  <p:clrMapOvr>
    <a:masterClrMapping/>
  </p:clrMapOvr>
  <p:transition>
    <p:wipe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FC421-BF85-4C1E-9CF3-175D94D64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3"/>
            <a:ext cx="7604125" cy="854075"/>
          </a:xfrm>
        </p:spPr>
        <p:txBody>
          <a:bodyPr/>
          <a:lstStyle/>
          <a:p>
            <a:r>
              <a:rPr lang="en-US" sz="2800" dirty="0"/>
              <a:t>Contributors and Editors (DPDG-v1.0 &amp; 1.1)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8C8A0-D7AB-40E4-B3BB-30164D8D8C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422570B-A73E-4539-89FB-31E3659741FF}"/>
              </a:ext>
            </a:extLst>
          </p:cNvPr>
          <p:cNvGrpSpPr/>
          <p:nvPr/>
        </p:nvGrpSpPr>
        <p:grpSpPr>
          <a:xfrm>
            <a:off x="1074736" y="1066800"/>
            <a:ext cx="6994527" cy="4953000"/>
            <a:chOff x="1219199" y="1143000"/>
            <a:chExt cx="6994527" cy="4953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2F44C76-2BC1-4F2F-B25B-E4CFE6AAC259}"/>
                </a:ext>
              </a:extLst>
            </p:cNvPr>
            <p:cNvSpPr/>
            <p:nvPr/>
          </p:nvSpPr>
          <p:spPr>
            <a:xfrm>
              <a:off x="4800600" y="1143000"/>
              <a:ext cx="3413126" cy="4953000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David Moroni, JPL/CalTech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b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John Moses, NASA/GSFC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Dana Ostrenga, ADNET &amp; NASA/GSFC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b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Hampapuram K. Ramapriyan, SSAI &amp; NASA/GSFC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Justin Rice, NASA/GSFC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Elliot Sherman, SSAI &amp; NASA/GSFC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b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Tammy Walker, ORNL DAAC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Lalit Wanchoo, ADNET &amp; NASA/GSFC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Yaxing Wei, ORNL DAAC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b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Jessica N. Welch, ORNL DAAC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Robert Wolfe, NASA/GSFC</a:t>
              </a: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4FF2560-A54B-4C6D-932E-290AB3B93549}"/>
                </a:ext>
              </a:extLst>
            </p:cNvPr>
            <p:cNvSpPr/>
            <p:nvPr/>
          </p:nvSpPr>
          <p:spPr>
            <a:xfrm>
              <a:off x="1219199" y="1143000"/>
              <a:ext cx="3581400" cy="4953000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b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Ed Armstrong, JPL/CalTech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Walter E. Baksin, SSAI &amp; NASA/</a:t>
              </a:r>
              <a:r>
                <a:rPr lang="en-GB" sz="1800" dirty="0" err="1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LaRC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b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Jeanne Beatty, ADNET &amp; NASA/GSFC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Robert R. Downs, SEDAC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George Huffman, NASA/GSFC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Aleksandar Jelenak, The HDF Group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b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Siri Jodha Khalsa, NSIDC DAAC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Amanda Leon, NSIDC DAAC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b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Peter J.T. Leonard, ADNET &amp; NASA/GSFC</a:t>
              </a:r>
            </a:p>
            <a:p>
              <a:pPr marL="285750" marR="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Wen-Hao Li, JPL/CalTech</a:t>
              </a:r>
            </a:p>
            <a:p>
              <a:pPr marL="285750" indent="-28575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Ø"/>
              </a:pPr>
              <a:r>
                <a:rPr lang="en-GB" sz="1800" b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Christopher Lynnes, NASA/GSFC</a:t>
              </a:r>
              <a:endParaRPr lang="en-US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0B2110-6961-4F1F-876F-A03C125156D4}"/>
              </a:ext>
            </a:extLst>
          </p:cNvPr>
          <p:cNvSpPr txBox="1"/>
          <p:nvPr/>
        </p:nvSpPr>
        <p:spPr>
          <a:xfrm>
            <a:off x="609600" y="6211669"/>
            <a:ext cx="7924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Affiliations when DPDG v1.0 was prepared. Editors’ names in </a:t>
            </a:r>
            <a:r>
              <a:rPr lang="en-US" b="1" dirty="0"/>
              <a:t>bold. </a:t>
            </a:r>
          </a:p>
        </p:txBody>
      </p:sp>
    </p:spTree>
    <p:extLst>
      <p:ext uri="{BB962C8B-B14F-4D97-AF65-F5344CB8AC3E}">
        <p14:creationId xmlns:p14="http://schemas.microsoft.com/office/powerpoint/2010/main" val="160860510"/>
      </p:ext>
    </p:extLst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FC421-BF85-4C1E-9CF3-175D94D64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3"/>
            <a:ext cx="7604125" cy="854075"/>
          </a:xfrm>
        </p:spPr>
        <p:txBody>
          <a:bodyPr/>
          <a:lstStyle/>
          <a:p>
            <a:r>
              <a:rPr lang="en-US" dirty="0"/>
              <a:t>Contributors and Editors (QSG)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8C8A0-D7AB-40E4-B3BB-30164D8D8C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FF2560-A54B-4C6D-932E-290AB3B93549}"/>
              </a:ext>
            </a:extLst>
          </p:cNvPr>
          <p:cNvSpPr/>
          <p:nvPr/>
        </p:nvSpPr>
        <p:spPr>
          <a:xfrm>
            <a:off x="685800" y="1752600"/>
            <a:ext cx="7924799" cy="3733800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+mj-lt"/>
              </a:rPr>
              <a:t>Edward M. Armstrong, JPL PO.DAAC/CalTech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Siri Jodha Singh Khalsa, NSIDC DAAC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Peter J.T. Leonard, ADNET &amp; NASA/GSFC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John Moses, NASA/GSFC (Retired)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Hampapuram K. Ramapriyan, SSAI &amp; NASA/GSFC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+mj-lt"/>
              </a:rPr>
              <a:t>Tammy Walker, ORNL DAAC</a:t>
            </a:r>
            <a:br>
              <a:rPr lang="en-US" sz="2800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sz="1800" dirty="0">
              <a:effectLst/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227708"/>
      </p:ext>
    </p:extLst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FC421-BF85-4C1E-9CF3-175D94D64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3"/>
            <a:ext cx="7604125" cy="854075"/>
          </a:xfrm>
        </p:spPr>
        <p:txBody>
          <a:bodyPr/>
          <a:lstStyle/>
          <a:p>
            <a:r>
              <a:rPr lang="en-US" sz="2800" dirty="0"/>
              <a:t>Editors (DPDG-v2.0)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8C8A0-D7AB-40E4-B3BB-30164D8D8C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FF2560-A54B-4C6D-932E-290AB3B93549}"/>
              </a:ext>
            </a:extLst>
          </p:cNvPr>
          <p:cNvSpPr/>
          <p:nvPr/>
        </p:nvSpPr>
        <p:spPr>
          <a:xfrm>
            <a:off x="1074736" y="1600200"/>
            <a:ext cx="6926264" cy="4038600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Ed Armstrong, JPL/CalTech</a:t>
            </a:r>
            <a:endParaRPr lang="en-US" sz="2400" dirty="0">
              <a:effectLst/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George Huffman, NASA/GSFC</a:t>
            </a:r>
            <a:endParaRPr lang="en-US" sz="2400" b="1" dirty="0">
              <a:effectLst/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Siri Jodha Khalsa, NSIDC DAAC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Lena Iredell, ADNET &amp; NASA/GSCF</a:t>
            </a:r>
            <a:endParaRPr lang="en-US" sz="2400" dirty="0">
              <a:effectLst/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Peter J.T. Leonard, ADNET &amp; NASA/GSFC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Hampapuram K. Ramapriyan, SSAI &amp; NASA/GSFC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Deborah Smith, UAH &amp; NASA IMPACT</a:t>
            </a:r>
            <a:endParaRPr lang="en-US" sz="2400" dirty="0">
              <a:effectLst/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Tammy Walker, ORNL DAAC</a:t>
            </a:r>
            <a:endParaRPr lang="en-US" sz="2400" dirty="0">
              <a:effectLst/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Daine Wright, ORNL DAAC</a:t>
            </a:r>
            <a:endParaRPr lang="en-US" sz="2400" b="1" dirty="0"/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GB" sz="2400" b="1" dirty="0">
              <a:effectLst/>
              <a:latin typeface="Calibri" panose="020F0502020204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759257"/>
      </p:ext>
    </p:extLst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 Example</Template>
  <TotalTime>41239</TotalTime>
  <Words>1227</Words>
  <Application>Microsoft Office PowerPoint</Application>
  <PresentationFormat>On-screen Show (4:3)</PresentationFormat>
  <Paragraphs>167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</vt:lpstr>
      <vt:lpstr>Wingdings</vt:lpstr>
      <vt:lpstr>Blank</vt:lpstr>
      <vt:lpstr>Data Product Development Guide for Data Producers</vt:lpstr>
      <vt:lpstr>Topics</vt:lpstr>
      <vt:lpstr>What and Where?</vt:lpstr>
      <vt:lpstr>DPDG Organization</vt:lpstr>
      <vt:lpstr>Why?</vt:lpstr>
      <vt:lpstr>For Whom?</vt:lpstr>
      <vt:lpstr>Who and How?</vt:lpstr>
      <vt:lpstr>ESCO Review and Publication</vt:lpstr>
      <vt:lpstr>Why DPDG V2.0?</vt:lpstr>
      <vt:lpstr>DPDG V2.0</vt:lpstr>
      <vt:lpstr>DPDG V2.0 Section 3.3</vt:lpstr>
      <vt:lpstr>Contact Information</vt:lpstr>
      <vt:lpstr>Back-up Slides</vt:lpstr>
      <vt:lpstr>Table of Contents</vt:lpstr>
      <vt:lpstr>Contributors and Editors (DPDG-v1.0 &amp; 1.1)</vt:lpstr>
      <vt:lpstr>Contributors and Editors (QSG)</vt:lpstr>
      <vt:lpstr>Editors (DPDG-v2.0)</vt:lpstr>
    </vt:vector>
  </TitlesOfParts>
  <Company>Everware-CBDI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ESDSWG Reorganization Notes and Thoughts</dc:title>
  <dc:creator>Authorized User</dc:creator>
  <cp:lastModifiedBy>Hampapuram Ramapriyan</cp:lastModifiedBy>
  <cp:revision>459</cp:revision>
  <cp:lastPrinted>2019-03-15T22:39:27Z</cp:lastPrinted>
  <dcterms:created xsi:type="dcterms:W3CDTF">2012-01-25T17:21:37Z</dcterms:created>
  <dcterms:modified xsi:type="dcterms:W3CDTF">2023-07-12T21:44:48Z</dcterms:modified>
</cp:coreProperties>
</file>