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  <p:sldMasterId id="2147483678" r:id="rId5"/>
    <p:sldMasterId id="2147483672" r:id="rId6"/>
  </p:sldMasterIdLst>
  <p:sldIdLst>
    <p:sldId id="257" r:id="rId7"/>
  </p:sldIdLst>
  <p:sldSz cx="20104100" cy="13404850"/>
  <p:notesSz cx="20104100" cy="13404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7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tzgerald, Diana R. (LARC-B603)[FAIMOS-II]" userId="202825fb-e8e8-4e3a-ad1c-5b06b8421bd8" providerId="ADAL" clId="{390620BC-0F04-4FF4-B98D-5EE83340D8F0}"/>
    <pc:docChg chg="delSld">
      <pc:chgData name="Fitzgerald, Diana R. (LARC-B603)[FAIMOS-II]" userId="202825fb-e8e8-4e3a-ad1c-5b06b8421bd8" providerId="ADAL" clId="{390620BC-0F04-4FF4-B98D-5EE83340D8F0}" dt="2023-06-01T18:07:06.310" v="0" actId="2696"/>
      <pc:docMkLst>
        <pc:docMk/>
      </pc:docMkLst>
      <pc:sldChg chg="del">
        <pc:chgData name="Fitzgerald, Diana R. (LARC-B603)[FAIMOS-II]" userId="202825fb-e8e8-4e3a-ad1c-5b06b8421bd8" providerId="ADAL" clId="{390620BC-0F04-4FF4-B98D-5EE83340D8F0}" dt="2023-06-01T18:07:06.310" v="0" actId="2696"/>
        <pc:sldMkLst>
          <pc:docMk/>
          <pc:sldMk cId="4085208592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-4502150" y="7159625"/>
            <a:ext cx="17088486" cy="28150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506716"/>
            <a:ext cx="14072870" cy="335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207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562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636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4002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02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155503"/>
            <a:ext cx="17088486" cy="28150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506716"/>
            <a:ext cx="14072870" cy="335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602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989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8513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209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827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155503"/>
            <a:ext cx="17088486" cy="28150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506716"/>
            <a:ext cx="14072870" cy="335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6314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9888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083115"/>
            <a:ext cx="8745284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9618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lIns="0" tIns="0" rIns="0" bIns="0"/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4459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615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0"/>
            <a:ext cx="20104098" cy="134027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6119245" y="1444625"/>
            <a:ext cx="3985260" cy="10169525"/>
          </a:xfrm>
          <a:custGeom>
            <a:avLst/>
            <a:gdLst/>
            <a:ahLst/>
            <a:cxnLst/>
            <a:rect l="l" t="t" r="r" b="b"/>
            <a:pathLst>
              <a:path w="3985259" h="10169525">
                <a:moveTo>
                  <a:pt x="0" y="10169214"/>
                </a:moveTo>
                <a:lnTo>
                  <a:pt x="3984854" y="10169214"/>
                </a:lnTo>
                <a:lnTo>
                  <a:pt x="3984854" y="0"/>
                </a:lnTo>
                <a:lnTo>
                  <a:pt x="0" y="0"/>
                </a:lnTo>
                <a:lnTo>
                  <a:pt x="0" y="101692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16119245" y="12906033"/>
            <a:ext cx="3985260" cy="8255"/>
          </a:xfrm>
          <a:custGeom>
            <a:avLst/>
            <a:gdLst/>
            <a:ahLst/>
            <a:cxnLst/>
            <a:rect l="l" t="t" r="r" b="b"/>
            <a:pathLst>
              <a:path w="3985259" h="8254">
                <a:moveTo>
                  <a:pt x="0" y="8058"/>
                </a:moveTo>
                <a:lnTo>
                  <a:pt x="3984854" y="8058"/>
                </a:lnTo>
                <a:lnTo>
                  <a:pt x="3984854" y="0"/>
                </a:lnTo>
                <a:lnTo>
                  <a:pt x="0" y="0"/>
                </a:lnTo>
                <a:lnTo>
                  <a:pt x="0" y="80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11205979" y="0"/>
            <a:ext cx="6347460" cy="5560695"/>
          </a:xfrm>
          <a:custGeom>
            <a:avLst/>
            <a:gdLst/>
            <a:ahLst/>
            <a:cxnLst/>
            <a:rect l="l" t="t" r="r" b="b"/>
            <a:pathLst>
              <a:path w="6347459" h="5560695">
                <a:moveTo>
                  <a:pt x="4452647" y="0"/>
                </a:moveTo>
                <a:lnTo>
                  <a:pt x="1973025" y="0"/>
                </a:lnTo>
                <a:lnTo>
                  <a:pt x="0" y="2043126"/>
                </a:lnTo>
                <a:lnTo>
                  <a:pt x="1870006" y="5560095"/>
                </a:lnTo>
                <a:lnTo>
                  <a:pt x="5792702" y="4868419"/>
                </a:lnTo>
                <a:lnTo>
                  <a:pt x="6347062" y="923967"/>
                </a:lnTo>
                <a:lnTo>
                  <a:pt x="4452647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11541048" y="2712015"/>
            <a:ext cx="6347460" cy="6382385"/>
          </a:xfrm>
          <a:custGeom>
            <a:avLst/>
            <a:gdLst/>
            <a:ahLst/>
            <a:cxnLst/>
            <a:rect l="l" t="t" r="r" b="b"/>
            <a:pathLst>
              <a:path w="6347459" h="6382384">
                <a:moveTo>
                  <a:pt x="2766974" y="0"/>
                </a:moveTo>
                <a:lnTo>
                  <a:pt x="0" y="2865283"/>
                </a:lnTo>
                <a:lnTo>
                  <a:pt x="1870006" y="6382252"/>
                </a:lnTo>
                <a:lnTo>
                  <a:pt x="5792702" y="5690576"/>
                </a:lnTo>
                <a:lnTo>
                  <a:pt x="6347062" y="1746124"/>
                </a:lnTo>
                <a:lnTo>
                  <a:pt x="2766974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20104100" cy="1396365"/>
          </a:xfrm>
          <a:custGeom>
            <a:avLst/>
            <a:gdLst/>
            <a:ahLst/>
            <a:cxnLst/>
            <a:rect l="l" t="t" r="r" b="b"/>
            <a:pathLst>
              <a:path w="20104100" h="1396365">
                <a:moveTo>
                  <a:pt x="0" y="1396117"/>
                </a:moveTo>
                <a:lnTo>
                  <a:pt x="20104099" y="1396117"/>
                </a:lnTo>
                <a:lnTo>
                  <a:pt x="20104099" y="0"/>
                </a:lnTo>
                <a:lnTo>
                  <a:pt x="0" y="0"/>
                </a:lnTo>
                <a:lnTo>
                  <a:pt x="0" y="1396117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0" y="11579225"/>
            <a:ext cx="20104100" cy="1341120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0" y="1340699"/>
                </a:moveTo>
                <a:lnTo>
                  <a:pt x="20104099" y="1340699"/>
                </a:lnTo>
                <a:lnTo>
                  <a:pt x="20104099" y="0"/>
                </a:lnTo>
                <a:lnTo>
                  <a:pt x="0" y="0"/>
                </a:lnTo>
                <a:lnTo>
                  <a:pt x="0" y="1340699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1326315" y="402083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11146156" y="710216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8070619" y="8701361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9082618" y="7668435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1864944" y="492545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ln w="28822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4538948" y="616062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14910348" y="6465829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4910348" y="6465829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363028" y="2551076"/>
            <a:ext cx="1327150" cy="1334135"/>
          </a:xfrm>
          <a:custGeom>
            <a:avLst/>
            <a:gdLst/>
            <a:ahLst/>
            <a:cxnLst/>
            <a:rect l="l" t="t" r="r" b="b"/>
            <a:pathLst>
              <a:path w="1327150" h="1334135">
                <a:moveTo>
                  <a:pt x="748241" y="0"/>
                </a:moveTo>
                <a:lnTo>
                  <a:pt x="0" y="364945"/>
                </a:lnTo>
                <a:lnTo>
                  <a:pt x="115862" y="1189337"/>
                </a:lnTo>
                <a:lnTo>
                  <a:pt x="935709" y="1333897"/>
                </a:lnTo>
                <a:lnTo>
                  <a:pt x="1326544" y="598849"/>
                </a:lnTo>
                <a:lnTo>
                  <a:pt x="748241" y="0"/>
                </a:lnTo>
                <a:close/>
              </a:path>
            </a:pathLst>
          </a:custGeom>
          <a:ln w="8229">
            <a:solidFill>
              <a:schemeClr val="bg1">
                <a:alpha val="8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2466511"/>
            <a:ext cx="6433312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33" name="bk object 21">
            <a:extLst>
              <a:ext uri="{FF2B5EF4-FFF2-40B4-BE49-F238E27FC236}">
                <a16:creationId xmlns:a16="http://schemas.microsoft.com/office/drawing/2014/main" id="{B53BD580-FBB9-4EAC-ADC6-003298BD4394}"/>
              </a:ext>
            </a:extLst>
          </p:cNvPr>
          <p:cNvSpPr/>
          <p:nvPr userDrawn="1"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Holder 2">
            <a:extLst>
              <a:ext uri="{FF2B5EF4-FFF2-40B4-BE49-F238E27FC236}">
                <a16:creationId xmlns:a16="http://schemas.microsoft.com/office/drawing/2014/main" id="{A2081BC6-9831-4E20-936C-3B1AE889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841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2">
            <a:extLst>
              <a:ext uri="{FF2B5EF4-FFF2-40B4-BE49-F238E27FC236}">
                <a16:creationId xmlns:a16="http://schemas.microsoft.com/office/drawing/2014/main" id="{EF5EC61C-B4BC-4BB6-9D65-69913F460953}"/>
              </a:ext>
            </a:extLst>
          </p:cNvPr>
          <p:cNvSpPr/>
          <p:nvPr userDrawn="1"/>
        </p:nvSpPr>
        <p:spPr>
          <a:xfrm rot="16200000">
            <a:off x="3357034" y="-3277657"/>
            <a:ext cx="13402733" cy="201040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6119245" y="1444625"/>
            <a:ext cx="3985260" cy="10169525"/>
          </a:xfrm>
          <a:custGeom>
            <a:avLst/>
            <a:gdLst/>
            <a:ahLst/>
            <a:cxnLst/>
            <a:rect l="l" t="t" r="r" b="b"/>
            <a:pathLst>
              <a:path w="3985259" h="10169525">
                <a:moveTo>
                  <a:pt x="0" y="10169214"/>
                </a:moveTo>
                <a:lnTo>
                  <a:pt x="3984854" y="10169214"/>
                </a:lnTo>
                <a:lnTo>
                  <a:pt x="3984854" y="0"/>
                </a:lnTo>
                <a:lnTo>
                  <a:pt x="0" y="0"/>
                </a:lnTo>
                <a:lnTo>
                  <a:pt x="0" y="101692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16119245" y="12906033"/>
            <a:ext cx="3985260" cy="8255"/>
          </a:xfrm>
          <a:custGeom>
            <a:avLst/>
            <a:gdLst/>
            <a:ahLst/>
            <a:cxnLst/>
            <a:rect l="l" t="t" r="r" b="b"/>
            <a:pathLst>
              <a:path w="3985259" h="8254">
                <a:moveTo>
                  <a:pt x="0" y="8058"/>
                </a:moveTo>
                <a:lnTo>
                  <a:pt x="3984854" y="8058"/>
                </a:lnTo>
                <a:lnTo>
                  <a:pt x="3984854" y="0"/>
                </a:lnTo>
                <a:lnTo>
                  <a:pt x="0" y="0"/>
                </a:lnTo>
                <a:lnTo>
                  <a:pt x="0" y="80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11205979" y="0"/>
            <a:ext cx="6347460" cy="5560695"/>
          </a:xfrm>
          <a:custGeom>
            <a:avLst/>
            <a:gdLst/>
            <a:ahLst/>
            <a:cxnLst/>
            <a:rect l="l" t="t" r="r" b="b"/>
            <a:pathLst>
              <a:path w="6347459" h="5560695">
                <a:moveTo>
                  <a:pt x="4452647" y="0"/>
                </a:moveTo>
                <a:lnTo>
                  <a:pt x="1973025" y="0"/>
                </a:lnTo>
                <a:lnTo>
                  <a:pt x="0" y="2043126"/>
                </a:lnTo>
                <a:lnTo>
                  <a:pt x="1870006" y="5560095"/>
                </a:lnTo>
                <a:lnTo>
                  <a:pt x="5792702" y="4868419"/>
                </a:lnTo>
                <a:lnTo>
                  <a:pt x="6347062" y="923967"/>
                </a:lnTo>
                <a:lnTo>
                  <a:pt x="4452647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11541048" y="2712015"/>
            <a:ext cx="6347460" cy="6382385"/>
          </a:xfrm>
          <a:custGeom>
            <a:avLst/>
            <a:gdLst/>
            <a:ahLst/>
            <a:cxnLst/>
            <a:rect l="l" t="t" r="r" b="b"/>
            <a:pathLst>
              <a:path w="6347459" h="6382384">
                <a:moveTo>
                  <a:pt x="2766974" y="0"/>
                </a:moveTo>
                <a:lnTo>
                  <a:pt x="0" y="2865283"/>
                </a:lnTo>
                <a:lnTo>
                  <a:pt x="1870006" y="6382252"/>
                </a:lnTo>
                <a:lnTo>
                  <a:pt x="5792702" y="5690576"/>
                </a:lnTo>
                <a:lnTo>
                  <a:pt x="6347062" y="1746124"/>
                </a:lnTo>
                <a:lnTo>
                  <a:pt x="2766974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20104100" cy="1396365"/>
          </a:xfrm>
          <a:custGeom>
            <a:avLst/>
            <a:gdLst/>
            <a:ahLst/>
            <a:cxnLst/>
            <a:rect l="l" t="t" r="r" b="b"/>
            <a:pathLst>
              <a:path w="20104100" h="1396365">
                <a:moveTo>
                  <a:pt x="0" y="1396117"/>
                </a:moveTo>
                <a:lnTo>
                  <a:pt x="20104099" y="1396117"/>
                </a:lnTo>
                <a:lnTo>
                  <a:pt x="20104099" y="0"/>
                </a:lnTo>
                <a:lnTo>
                  <a:pt x="0" y="0"/>
                </a:lnTo>
                <a:lnTo>
                  <a:pt x="0" y="1396117"/>
                </a:lnTo>
                <a:close/>
              </a:path>
            </a:pathLst>
          </a:custGeom>
          <a:solidFill>
            <a:srgbClr val="77787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0" y="11579225"/>
            <a:ext cx="20104100" cy="1341120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0" y="1340699"/>
                </a:moveTo>
                <a:lnTo>
                  <a:pt x="20104099" y="1340699"/>
                </a:lnTo>
                <a:lnTo>
                  <a:pt x="20104099" y="0"/>
                </a:lnTo>
                <a:lnTo>
                  <a:pt x="0" y="0"/>
                </a:lnTo>
                <a:lnTo>
                  <a:pt x="0" y="1340699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1326315" y="402083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11146156" y="710216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8070619" y="8701361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9082618" y="7668435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1864944" y="492545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ln w="28822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4538948" y="616062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bk object 30"/>
          <p:cNvSpPr/>
          <p:nvPr/>
        </p:nvSpPr>
        <p:spPr>
          <a:xfrm>
            <a:off x="14910348" y="6465829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bk object 31"/>
          <p:cNvSpPr/>
          <p:nvPr/>
        </p:nvSpPr>
        <p:spPr>
          <a:xfrm>
            <a:off x="14910348" y="6465829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363028" y="2551076"/>
            <a:ext cx="1327150" cy="1334135"/>
          </a:xfrm>
          <a:custGeom>
            <a:avLst/>
            <a:gdLst/>
            <a:ahLst/>
            <a:cxnLst/>
            <a:rect l="l" t="t" r="r" b="b"/>
            <a:pathLst>
              <a:path w="1327150" h="1334135">
                <a:moveTo>
                  <a:pt x="748241" y="0"/>
                </a:moveTo>
                <a:lnTo>
                  <a:pt x="0" y="364945"/>
                </a:lnTo>
                <a:lnTo>
                  <a:pt x="115862" y="1189337"/>
                </a:lnTo>
                <a:lnTo>
                  <a:pt x="935709" y="1333897"/>
                </a:lnTo>
                <a:lnTo>
                  <a:pt x="1326544" y="598849"/>
                </a:lnTo>
                <a:lnTo>
                  <a:pt x="748241" y="0"/>
                </a:lnTo>
                <a:close/>
              </a:path>
            </a:pathLst>
          </a:custGeom>
          <a:ln w="8229">
            <a:solidFill>
              <a:schemeClr val="bg1">
                <a:alpha val="8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2466511"/>
            <a:ext cx="6433312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33" name="bk object 21">
            <a:extLst>
              <a:ext uri="{FF2B5EF4-FFF2-40B4-BE49-F238E27FC236}">
                <a16:creationId xmlns:a16="http://schemas.microsoft.com/office/drawing/2014/main" id="{B53BD580-FBB9-4EAC-ADC6-003298BD4394}"/>
              </a:ext>
            </a:extLst>
          </p:cNvPr>
          <p:cNvSpPr/>
          <p:nvPr userDrawn="1"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Holder 2">
            <a:extLst>
              <a:ext uri="{FF2B5EF4-FFF2-40B4-BE49-F238E27FC236}">
                <a16:creationId xmlns:a16="http://schemas.microsoft.com/office/drawing/2014/main" id="{A2081BC6-9831-4E20-936C-3B1AE889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5" name="Holder 3">
            <a:extLst>
              <a:ext uri="{FF2B5EF4-FFF2-40B4-BE49-F238E27FC236}">
                <a16:creationId xmlns:a16="http://schemas.microsoft.com/office/drawing/2014/main" id="{10AF6068-302B-42CA-B2BC-820D00E93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668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2">
            <a:extLst>
              <a:ext uri="{FF2B5EF4-FFF2-40B4-BE49-F238E27FC236}">
                <a16:creationId xmlns:a16="http://schemas.microsoft.com/office/drawing/2014/main" id="{C52E33CA-C6CA-4261-B9A6-9E84792736F3}"/>
              </a:ext>
            </a:extLst>
          </p:cNvPr>
          <p:cNvSpPr/>
          <p:nvPr userDrawn="1"/>
        </p:nvSpPr>
        <p:spPr>
          <a:xfrm rot="16200000">
            <a:off x="3344334" y="-3345392"/>
            <a:ext cx="13402733" cy="201040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6119245" y="1444625"/>
            <a:ext cx="3985260" cy="10169525"/>
          </a:xfrm>
          <a:custGeom>
            <a:avLst/>
            <a:gdLst/>
            <a:ahLst/>
            <a:cxnLst/>
            <a:rect l="l" t="t" r="r" b="b"/>
            <a:pathLst>
              <a:path w="3985259" h="10169525">
                <a:moveTo>
                  <a:pt x="0" y="10169214"/>
                </a:moveTo>
                <a:lnTo>
                  <a:pt x="3984854" y="10169214"/>
                </a:lnTo>
                <a:lnTo>
                  <a:pt x="3984854" y="0"/>
                </a:lnTo>
                <a:lnTo>
                  <a:pt x="0" y="0"/>
                </a:lnTo>
                <a:lnTo>
                  <a:pt x="0" y="101692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16119245" y="12906033"/>
            <a:ext cx="3985260" cy="8255"/>
          </a:xfrm>
          <a:custGeom>
            <a:avLst/>
            <a:gdLst/>
            <a:ahLst/>
            <a:cxnLst/>
            <a:rect l="l" t="t" r="r" b="b"/>
            <a:pathLst>
              <a:path w="3985259" h="8254">
                <a:moveTo>
                  <a:pt x="0" y="8058"/>
                </a:moveTo>
                <a:lnTo>
                  <a:pt x="3984854" y="8058"/>
                </a:lnTo>
                <a:lnTo>
                  <a:pt x="3984854" y="0"/>
                </a:lnTo>
                <a:lnTo>
                  <a:pt x="0" y="0"/>
                </a:lnTo>
                <a:lnTo>
                  <a:pt x="0" y="80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11205979" y="0"/>
            <a:ext cx="6347460" cy="5560695"/>
          </a:xfrm>
          <a:custGeom>
            <a:avLst/>
            <a:gdLst/>
            <a:ahLst/>
            <a:cxnLst/>
            <a:rect l="l" t="t" r="r" b="b"/>
            <a:pathLst>
              <a:path w="6347459" h="5560695">
                <a:moveTo>
                  <a:pt x="4452647" y="0"/>
                </a:moveTo>
                <a:lnTo>
                  <a:pt x="1973025" y="0"/>
                </a:lnTo>
                <a:lnTo>
                  <a:pt x="0" y="2043126"/>
                </a:lnTo>
                <a:lnTo>
                  <a:pt x="1870006" y="5560095"/>
                </a:lnTo>
                <a:lnTo>
                  <a:pt x="5792702" y="4868419"/>
                </a:lnTo>
                <a:lnTo>
                  <a:pt x="6347062" y="923967"/>
                </a:lnTo>
                <a:lnTo>
                  <a:pt x="4452647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11541048" y="2712015"/>
            <a:ext cx="6347460" cy="6382385"/>
          </a:xfrm>
          <a:custGeom>
            <a:avLst/>
            <a:gdLst/>
            <a:ahLst/>
            <a:cxnLst/>
            <a:rect l="l" t="t" r="r" b="b"/>
            <a:pathLst>
              <a:path w="6347459" h="6382384">
                <a:moveTo>
                  <a:pt x="2766974" y="0"/>
                </a:moveTo>
                <a:lnTo>
                  <a:pt x="0" y="2865283"/>
                </a:lnTo>
                <a:lnTo>
                  <a:pt x="1870006" y="6382252"/>
                </a:lnTo>
                <a:lnTo>
                  <a:pt x="5792702" y="5690576"/>
                </a:lnTo>
                <a:lnTo>
                  <a:pt x="6347062" y="1746124"/>
                </a:lnTo>
                <a:lnTo>
                  <a:pt x="2766974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bk object 22"/>
          <p:cNvSpPr/>
          <p:nvPr/>
        </p:nvSpPr>
        <p:spPr>
          <a:xfrm>
            <a:off x="0" y="0"/>
            <a:ext cx="20104100" cy="1396365"/>
          </a:xfrm>
          <a:custGeom>
            <a:avLst/>
            <a:gdLst/>
            <a:ahLst/>
            <a:cxnLst/>
            <a:rect l="l" t="t" r="r" b="b"/>
            <a:pathLst>
              <a:path w="20104100" h="1396365">
                <a:moveTo>
                  <a:pt x="0" y="1396117"/>
                </a:moveTo>
                <a:lnTo>
                  <a:pt x="20104099" y="1396117"/>
                </a:lnTo>
                <a:lnTo>
                  <a:pt x="20104099" y="0"/>
                </a:lnTo>
                <a:lnTo>
                  <a:pt x="0" y="0"/>
                </a:lnTo>
                <a:lnTo>
                  <a:pt x="0" y="1396117"/>
                </a:lnTo>
                <a:close/>
              </a:path>
            </a:pathLst>
          </a:custGeom>
          <a:solidFill>
            <a:srgbClr val="1F23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bk object 23"/>
          <p:cNvSpPr/>
          <p:nvPr/>
        </p:nvSpPr>
        <p:spPr>
          <a:xfrm>
            <a:off x="0" y="11579225"/>
            <a:ext cx="20104100" cy="1341120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0" y="1340699"/>
                </a:moveTo>
                <a:lnTo>
                  <a:pt x="20104099" y="1340699"/>
                </a:lnTo>
                <a:lnTo>
                  <a:pt x="20104099" y="0"/>
                </a:lnTo>
                <a:lnTo>
                  <a:pt x="0" y="0"/>
                </a:lnTo>
                <a:lnTo>
                  <a:pt x="0" y="1340699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bk object 24"/>
          <p:cNvSpPr/>
          <p:nvPr/>
        </p:nvSpPr>
        <p:spPr>
          <a:xfrm>
            <a:off x="1326315" y="402083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bk object 25"/>
          <p:cNvSpPr/>
          <p:nvPr/>
        </p:nvSpPr>
        <p:spPr>
          <a:xfrm>
            <a:off x="11146156" y="710216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bk object 26"/>
          <p:cNvSpPr/>
          <p:nvPr/>
        </p:nvSpPr>
        <p:spPr>
          <a:xfrm>
            <a:off x="8070619" y="8701361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bk object 27"/>
          <p:cNvSpPr/>
          <p:nvPr/>
        </p:nvSpPr>
        <p:spPr>
          <a:xfrm>
            <a:off x="9082618" y="7668435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79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bk object 28"/>
          <p:cNvSpPr/>
          <p:nvPr/>
        </p:nvSpPr>
        <p:spPr>
          <a:xfrm>
            <a:off x="1864944" y="492545"/>
            <a:ext cx="4647565" cy="4672965"/>
          </a:xfrm>
          <a:custGeom>
            <a:avLst/>
            <a:gdLst/>
            <a:ahLst/>
            <a:cxnLst/>
            <a:rect l="l" t="t" r="r" b="b"/>
            <a:pathLst>
              <a:path w="4647565" h="4672965">
                <a:moveTo>
                  <a:pt x="2621250" y="0"/>
                </a:moveTo>
                <a:lnTo>
                  <a:pt x="0" y="1278471"/>
                </a:lnTo>
                <a:lnTo>
                  <a:pt x="405882" y="4166496"/>
                </a:lnTo>
                <a:lnTo>
                  <a:pt x="3277984" y="4672931"/>
                </a:lnTo>
                <a:lnTo>
                  <a:pt x="4647157" y="2097892"/>
                </a:lnTo>
                <a:lnTo>
                  <a:pt x="2621250" y="0"/>
                </a:lnTo>
                <a:close/>
              </a:path>
            </a:pathLst>
          </a:custGeom>
          <a:ln w="28822">
            <a:solidFill>
              <a:srgbClr val="FFFFFF">
                <a:alpha val="3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bk object 29"/>
          <p:cNvSpPr/>
          <p:nvPr/>
        </p:nvSpPr>
        <p:spPr>
          <a:xfrm>
            <a:off x="14538948" y="6160627"/>
            <a:ext cx="3751579" cy="3772535"/>
          </a:xfrm>
          <a:custGeom>
            <a:avLst/>
            <a:gdLst/>
            <a:ahLst/>
            <a:cxnLst/>
            <a:rect l="l" t="t" r="r" b="b"/>
            <a:pathLst>
              <a:path w="3751580" h="3772534">
                <a:moveTo>
                  <a:pt x="2116049" y="0"/>
                </a:moveTo>
                <a:lnTo>
                  <a:pt x="0" y="1032064"/>
                </a:lnTo>
                <a:lnTo>
                  <a:pt x="327661" y="3363473"/>
                </a:lnTo>
                <a:lnTo>
                  <a:pt x="2646209" y="3772295"/>
                </a:lnTo>
                <a:lnTo>
                  <a:pt x="3751500" y="1693553"/>
                </a:lnTo>
                <a:lnTo>
                  <a:pt x="2116049" y="0"/>
                </a:lnTo>
                <a:close/>
              </a:path>
            </a:pathLst>
          </a:custGeom>
          <a:ln w="23268">
            <a:solidFill>
              <a:srgbClr val="FFFFFF">
                <a:alpha val="20000"/>
              </a:srgb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bk object 32"/>
          <p:cNvSpPr/>
          <p:nvPr/>
        </p:nvSpPr>
        <p:spPr>
          <a:xfrm>
            <a:off x="14363028" y="2551076"/>
            <a:ext cx="1327150" cy="1334135"/>
          </a:xfrm>
          <a:custGeom>
            <a:avLst/>
            <a:gdLst/>
            <a:ahLst/>
            <a:cxnLst/>
            <a:rect l="l" t="t" r="r" b="b"/>
            <a:pathLst>
              <a:path w="1327150" h="1334135">
                <a:moveTo>
                  <a:pt x="748241" y="0"/>
                </a:moveTo>
                <a:lnTo>
                  <a:pt x="0" y="364945"/>
                </a:lnTo>
                <a:lnTo>
                  <a:pt x="115862" y="1189337"/>
                </a:lnTo>
                <a:lnTo>
                  <a:pt x="935709" y="1333897"/>
                </a:lnTo>
                <a:lnTo>
                  <a:pt x="1326544" y="598849"/>
                </a:lnTo>
                <a:lnTo>
                  <a:pt x="748241" y="0"/>
                </a:lnTo>
                <a:close/>
              </a:path>
            </a:pathLst>
          </a:custGeom>
          <a:ln w="8229">
            <a:solidFill>
              <a:schemeClr val="bg1">
                <a:alpha val="8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2466511"/>
            <a:ext cx="6433312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2466511"/>
            <a:ext cx="4623943" cy="670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33" name="bk object 21">
            <a:extLst>
              <a:ext uri="{FF2B5EF4-FFF2-40B4-BE49-F238E27FC236}">
                <a16:creationId xmlns:a16="http://schemas.microsoft.com/office/drawing/2014/main" id="{B53BD580-FBB9-4EAC-ADC6-003298BD4394}"/>
              </a:ext>
            </a:extLst>
          </p:cNvPr>
          <p:cNvSpPr/>
          <p:nvPr userDrawn="1"/>
        </p:nvSpPr>
        <p:spPr>
          <a:xfrm>
            <a:off x="10936" y="1396118"/>
            <a:ext cx="20093305" cy="167640"/>
          </a:xfrm>
          <a:custGeom>
            <a:avLst/>
            <a:gdLst/>
            <a:ahLst/>
            <a:cxnLst/>
            <a:rect l="l" t="t" r="r" b="b"/>
            <a:pathLst>
              <a:path w="20093305" h="167640">
                <a:moveTo>
                  <a:pt x="0" y="167301"/>
                </a:moveTo>
                <a:lnTo>
                  <a:pt x="20093162" y="167301"/>
                </a:lnTo>
                <a:lnTo>
                  <a:pt x="20093162" y="0"/>
                </a:lnTo>
                <a:lnTo>
                  <a:pt x="0" y="0"/>
                </a:lnTo>
                <a:lnTo>
                  <a:pt x="0" y="167301"/>
                </a:lnTo>
                <a:close/>
              </a:path>
            </a:pathLst>
          </a:custGeom>
          <a:solidFill>
            <a:srgbClr val="231F20">
              <a:alpha val="16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Holder 2">
            <a:extLst>
              <a:ext uri="{FF2B5EF4-FFF2-40B4-BE49-F238E27FC236}">
                <a16:creationId xmlns:a16="http://schemas.microsoft.com/office/drawing/2014/main" id="{A2081BC6-9831-4E20-936C-3B1AE889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88" y="1730176"/>
            <a:ext cx="18695123" cy="42786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5" name="Holder 3">
            <a:extLst>
              <a:ext uri="{FF2B5EF4-FFF2-40B4-BE49-F238E27FC236}">
                <a16:creationId xmlns:a16="http://schemas.microsoft.com/office/drawing/2014/main" id="{10AF6068-302B-42CA-B2BC-820D00E93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205" y="3083115"/>
            <a:ext cx="18093690" cy="8847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825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jpeg"/><Relationship Id="rId2" Type="http://schemas.openxmlformats.org/officeDocument/2006/relationships/hyperlink" Target="http://www.nasa.gov/" TargetMode="Externa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emf"/><Relationship Id="rId15" Type="http://schemas.openxmlformats.org/officeDocument/2006/relationships/image" Target="../media/image16.jpe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object 85"/>
          <p:cNvSpPr/>
          <p:nvPr/>
        </p:nvSpPr>
        <p:spPr>
          <a:xfrm>
            <a:off x="635073" y="1443545"/>
            <a:ext cx="7287895" cy="4177665"/>
          </a:xfrm>
          <a:custGeom>
            <a:avLst/>
            <a:gdLst/>
            <a:ahLst/>
            <a:cxnLst/>
            <a:rect l="l" t="t" r="r" b="b"/>
            <a:pathLst>
              <a:path w="7287895" h="4177665">
                <a:moveTo>
                  <a:pt x="0" y="0"/>
                </a:moveTo>
                <a:lnTo>
                  <a:pt x="7287735" y="0"/>
                </a:lnTo>
                <a:lnTo>
                  <a:pt x="7287735" y="4177185"/>
                </a:lnTo>
                <a:lnTo>
                  <a:pt x="0" y="417718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xfrm>
            <a:off x="704489" y="1730176"/>
            <a:ext cx="7287896" cy="3119572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 marR="24765" algn="l">
              <a:lnSpc>
                <a:spcPct val="86600"/>
              </a:lnSpc>
              <a:spcBef>
                <a:spcPts val="1775"/>
              </a:spcBef>
            </a:pPr>
            <a:r>
              <a:rPr lang="en-US" sz="7200" spc="-35" dirty="0">
                <a:latin typeface="Arial Nova" panose="020B0504020202020204" pitchFamily="34" charset="0"/>
              </a:rPr>
              <a:t>SUstainable Manufacturing of AirCraft (SUMAC)</a:t>
            </a:r>
            <a:endParaRPr lang="en-US" sz="7200" spc="-30" dirty="0">
              <a:latin typeface="Arial Nova" panose="020B0504020202020204" pitchFamily="34" charset="0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383905" y="1895502"/>
            <a:ext cx="144145" cy="6338570"/>
          </a:xfrm>
          <a:custGeom>
            <a:avLst/>
            <a:gdLst/>
            <a:ahLst/>
            <a:cxnLst/>
            <a:rect l="l" t="t" r="r" b="b"/>
            <a:pathLst>
              <a:path w="144145" h="6338570">
                <a:moveTo>
                  <a:pt x="143994" y="0"/>
                </a:moveTo>
                <a:lnTo>
                  <a:pt x="0" y="0"/>
                </a:lnTo>
                <a:lnTo>
                  <a:pt x="0" y="6338414"/>
                </a:lnTo>
                <a:lnTo>
                  <a:pt x="143994" y="6338414"/>
                </a:lnTo>
                <a:lnTo>
                  <a:pt x="14399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8" name="object 88"/>
          <p:cNvSpPr txBox="1"/>
          <p:nvPr/>
        </p:nvSpPr>
        <p:spPr>
          <a:xfrm>
            <a:off x="635073" y="4918403"/>
            <a:ext cx="7712653" cy="15844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400" spc="-90" dirty="0">
                <a:solidFill>
                  <a:srgbClr val="E35D1F"/>
                </a:solidFill>
                <a:latin typeface="Arial Nova" panose="020B0504020202020204" pitchFamily="34" charset="0"/>
                <a:cs typeface="Arial"/>
              </a:rPr>
              <a:t>Exploring a paradigm-shift in materials, manufacturing processes, testing &amp; health monitoring focused on sustainability</a:t>
            </a:r>
          </a:p>
        </p:txBody>
      </p:sp>
      <p:sp>
        <p:nvSpPr>
          <p:cNvPr id="92" name="object 92"/>
          <p:cNvSpPr txBox="1"/>
          <p:nvPr/>
        </p:nvSpPr>
        <p:spPr>
          <a:xfrm>
            <a:off x="346506" y="12998139"/>
            <a:ext cx="1341120" cy="2641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50" spc="7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ww</a:t>
            </a:r>
            <a:r>
              <a:rPr sz="1550" spc="-1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w</a:t>
            </a:r>
            <a:r>
              <a:rPr sz="1550" spc="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.nasa.gov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99" name="object 3">
            <a:extLst>
              <a:ext uri="{FF2B5EF4-FFF2-40B4-BE49-F238E27FC236}">
                <a16:creationId xmlns:a16="http://schemas.microsoft.com/office/drawing/2014/main" id="{AA63833F-38D1-4A93-8C45-180E8D31207E}"/>
              </a:ext>
            </a:extLst>
          </p:cNvPr>
          <p:cNvSpPr txBox="1"/>
          <p:nvPr/>
        </p:nvSpPr>
        <p:spPr>
          <a:xfrm>
            <a:off x="635073" y="11772430"/>
            <a:ext cx="5454577" cy="983603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600"/>
              </a:spcBef>
            </a:pPr>
            <a:r>
              <a:rPr lang="en-US" spc="-75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lang="en-US" spc="-55" dirty="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lang="en-US" spc="-50" dirty="0">
                <a:solidFill>
                  <a:srgbClr val="FFFFFF"/>
                </a:solidFill>
                <a:latin typeface="Arial"/>
                <a:cs typeface="Arial"/>
              </a:rPr>
              <a:t>information, </a:t>
            </a:r>
            <a:r>
              <a:rPr lang="en-US" spc="-20" dirty="0">
                <a:solidFill>
                  <a:srgbClr val="FFFFFF"/>
                </a:solidFill>
                <a:latin typeface="Arial"/>
                <a:cs typeface="Arial"/>
              </a:rPr>
              <a:t>contact:</a:t>
            </a:r>
          </a:p>
          <a:p>
            <a:pPr marL="12700" marR="5080">
              <a:lnSpc>
                <a:spcPts val="2090"/>
              </a:lnSpc>
              <a:spcBef>
                <a:spcPts val="600"/>
              </a:spcBef>
            </a:pPr>
            <a:r>
              <a:rPr lang="en-US" spc="-20" dirty="0">
                <a:solidFill>
                  <a:srgbClr val="FFFFFF"/>
                </a:solidFill>
                <a:latin typeface="Arial"/>
                <a:cs typeface="Arial"/>
              </a:rPr>
              <a:t>Chris Wohl - c.j.wohl@nasa.gov</a:t>
            </a:r>
          </a:p>
          <a:p>
            <a:pPr marL="12700" marR="5080">
              <a:lnSpc>
                <a:spcPts val="2090"/>
              </a:lnSpc>
              <a:spcBef>
                <a:spcPts val="600"/>
              </a:spcBef>
            </a:pPr>
            <a:r>
              <a:rPr lang="en-US" spc="-20" dirty="0">
                <a:solidFill>
                  <a:srgbClr val="FFFFFF"/>
                </a:solidFill>
                <a:latin typeface="Arial"/>
                <a:cs typeface="Arial"/>
              </a:rPr>
              <a:t>Sang-Hyun Chu - sang-hyon.chu@nasa.gov </a:t>
            </a:r>
          </a:p>
        </p:txBody>
      </p:sp>
      <p:sp>
        <p:nvSpPr>
          <p:cNvPr id="100" name="object 93">
            <a:extLst>
              <a:ext uri="{FF2B5EF4-FFF2-40B4-BE49-F238E27FC236}">
                <a16:creationId xmlns:a16="http://schemas.microsoft.com/office/drawing/2014/main" id="{00FD596E-27BD-4E8C-AD09-69DB7AF54ECA}"/>
              </a:ext>
            </a:extLst>
          </p:cNvPr>
          <p:cNvSpPr/>
          <p:nvPr/>
        </p:nvSpPr>
        <p:spPr>
          <a:xfrm>
            <a:off x="9176611" y="11350625"/>
            <a:ext cx="1727696" cy="1727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1" name="object 94">
            <a:extLst>
              <a:ext uri="{FF2B5EF4-FFF2-40B4-BE49-F238E27FC236}">
                <a16:creationId xmlns:a16="http://schemas.microsoft.com/office/drawing/2014/main" id="{3C8F9814-563F-49C1-8A3D-EA3A03BCD047}"/>
              </a:ext>
            </a:extLst>
          </p:cNvPr>
          <p:cNvSpPr/>
          <p:nvPr/>
        </p:nvSpPr>
        <p:spPr>
          <a:xfrm>
            <a:off x="11243397" y="11708209"/>
            <a:ext cx="3228253" cy="1090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2" name="object 30">
            <a:extLst>
              <a:ext uri="{FF2B5EF4-FFF2-40B4-BE49-F238E27FC236}">
                <a16:creationId xmlns:a16="http://schemas.microsoft.com/office/drawing/2014/main" id="{5E153704-B27B-41BD-91C9-0A9146D537A4}"/>
              </a:ext>
            </a:extLst>
          </p:cNvPr>
          <p:cNvSpPr/>
          <p:nvPr/>
        </p:nvSpPr>
        <p:spPr>
          <a:xfrm>
            <a:off x="18642006" y="219318"/>
            <a:ext cx="0" cy="904240"/>
          </a:xfrm>
          <a:custGeom>
            <a:avLst/>
            <a:gdLst/>
            <a:ahLst/>
            <a:cxnLst/>
            <a:rect l="l" t="t" r="r" b="b"/>
            <a:pathLst>
              <a:path h="904240">
                <a:moveTo>
                  <a:pt x="0" y="0"/>
                </a:moveTo>
                <a:lnTo>
                  <a:pt x="0" y="904133"/>
                </a:lnTo>
              </a:path>
            </a:pathLst>
          </a:custGeom>
          <a:ln w="145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3" name="Picture 14" descr="NASA insigniaCMYK">
            <a:extLst>
              <a:ext uri="{FF2B5EF4-FFF2-40B4-BE49-F238E27FC236}">
                <a16:creationId xmlns:a16="http://schemas.microsoft.com/office/drawing/2014/main" id="{5CF5C1B1-A760-42EC-A562-CF7F85813AA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15050" y="247470"/>
            <a:ext cx="1028700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4B3AD1E5-E38C-492A-8BCE-9F8F4454102D}"/>
              </a:ext>
            </a:extLst>
          </p:cNvPr>
          <p:cNvSpPr txBox="1"/>
          <p:nvPr/>
        </p:nvSpPr>
        <p:spPr>
          <a:xfrm>
            <a:off x="16208584" y="397340"/>
            <a:ext cx="2301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National Aeronautics and Space Administration</a:t>
            </a:r>
          </a:p>
        </p:txBody>
      </p:sp>
      <p:sp>
        <p:nvSpPr>
          <p:cNvPr id="20" name="object 89">
            <a:extLst>
              <a:ext uri="{FF2B5EF4-FFF2-40B4-BE49-F238E27FC236}">
                <a16:creationId xmlns:a16="http://schemas.microsoft.com/office/drawing/2014/main" id="{A12D42B7-C204-463C-967F-1DF4C82A907F}"/>
              </a:ext>
            </a:extLst>
          </p:cNvPr>
          <p:cNvSpPr txBox="1"/>
          <p:nvPr/>
        </p:nvSpPr>
        <p:spPr>
          <a:xfrm>
            <a:off x="8714938" y="1933346"/>
            <a:ext cx="6949353" cy="2787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lang="en-US" sz="2400" b="1" spc="-65" dirty="0">
                <a:solidFill>
                  <a:srgbClr val="231F20"/>
                </a:solidFill>
                <a:latin typeface="Arial"/>
                <a:cs typeface="Arial"/>
              </a:rPr>
              <a:t>Challenge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World demand for aerospace alloys exceeds the amount of available scrap by 1/3 at least until 2050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Sustainably manufacturing aircraft will require: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Advanced materials technologies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Sensing capabilities throughout vehicle life cycle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Scrap and recycling logistics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Environmental regulations</a:t>
            </a:r>
          </a:p>
        </p:txBody>
      </p:sp>
      <p:sp>
        <p:nvSpPr>
          <p:cNvPr id="24" name="object 89">
            <a:extLst>
              <a:ext uri="{FF2B5EF4-FFF2-40B4-BE49-F238E27FC236}">
                <a16:creationId xmlns:a16="http://schemas.microsoft.com/office/drawing/2014/main" id="{6B3640DF-769E-4B5D-AFEE-3D6A16727BB2}"/>
              </a:ext>
            </a:extLst>
          </p:cNvPr>
          <p:cNvSpPr txBox="1"/>
          <p:nvPr/>
        </p:nvSpPr>
        <p:spPr>
          <a:xfrm>
            <a:off x="8714938" y="5034367"/>
            <a:ext cx="7100229" cy="15895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lang="en-US" sz="2400" b="1" spc="-65" dirty="0">
                <a:solidFill>
                  <a:srgbClr val="231F20"/>
                </a:solidFill>
                <a:latin typeface="Arial"/>
                <a:cs typeface="Arial"/>
              </a:rPr>
              <a:t>Expected Impacts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Minimize the adverse impact of aviation manufacturing and aircraft life cycle on the environment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Assess how NASA could potentially contribute to a paradigm-shift in the manufacturing of aircraft with a focus on sustainability</a:t>
            </a:r>
            <a:endParaRPr kumimoji="0" lang="en-US" altLang="en-US" sz="1800" b="0" u="none" strike="noStrike" kern="1200" cap="none" spc="-65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object 89">
            <a:extLst>
              <a:ext uri="{FF2B5EF4-FFF2-40B4-BE49-F238E27FC236}">
                <a16:creationId xmlns:a16="http://schemas.microsoft.com/office/drawing/2014/main" id="{8322BF52-1940-49BA-8C11-C6258C10C27C}"/>
              </a:ext>
            </a:extLst>
          </p:cNvPr>
          <p:cNvSpPr txBox="1"/>
          <p:nvPr/>
        </p:nvSpPr>
        <p:spPr>
          <a:xfrm>
            <a:off x="8714938" y="6937047"/>
            <a:ext cx="6877162" cy="20488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lang="en-US" sz="2400" b="1" spc="-65" dirty="0">
                <a:solidFill>
                  <a:srgbClr val="231F20"/>
                </a:solidFill>
                <a:latin typeface="Arial"/>
                <a:cs typeface="Arial"/>
              </a:rPr>
              <a:t>Exploration Activities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Conducted internal and external interviews, technical interchange meetings, and workshops to: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Scope areas to propose for further research activities 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Identify key industry and academic partners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Illuminate key relevant NASA capabilities</a:t>
            </a:r>
          </a:p>
        </p:txBody>
      </p:sp>
      <p:sp>
        <p:nvSpPr>
          <p:cNvPr id="26" name="object 89">
            <a:extLst>
              <a:ext uri="{FF2B5EF4-FFF2-40B4-BE49-F238E27FC236}">
                <a16:creationId xmlns:a16="http://schemas.microsoft.com/office/drawing/2014/main" id="{63484255-3769-4874-B0FD-853645C6024E}"/>
              </a:ext>
            </a:extLst>
          </p:cNvPr>
          <p:cNvSpPr txBox="1"/>
          <p:nvPr/>
        </p:nvSpPr>
        <p:spPr>
          <a:xfrm>
            <a:off x="8714938" y="9299019"/>
            <a:ext cx="6877162" cy="17690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lang="en-US" sz="2400" b="1" spc="-65" dirty="0">
                <a:solidFill>
                  <a:srgbClr val="231F20"/>
                </a:solidFill>
                <a:latin typeface="Arial"/>
                <a:cs typeface="Arial"/>
              </a:rPr>
              <a:t>Results</a:t>
            </a:r>
          </a:p>
          <a:p>
            <a:pPr marL="512763" marR="5080" lvl="1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opportunities identified through the activities: 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Sustainably-derived composite materials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Dispersion strengthened metals to improve recyclability</a:t>
            </a:r>
          </a:p>
          <a:p>
            <a:pPr marL="969963" marR="5080" lvl="2" indent="-285750">
              <a:lnSpc>
                <a:spcPct val="100600"/>
              </a:lnSpc>
              <a:spcBef>
                <a:spcPts val="9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pc="-65" dirty="0">
                <a:solidFill>
                  <a:srgbClr val="231F20"/>
                </a:solidFill>
                <a:latin typeface="Arial"/>
                <a:cs typeface="Arial"/>
              </a:rPr>
              <a:t>Integrated sensing and vehicle health monitoring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E07FFF7-EC8A-4F61-AB6C-4EC3BA497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19237" y="11350625"/>
            <a:ext cx="2274419" cy="1757505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6F8BCA5-40DF-47AF-8E59-3A77966BF6A1}"/>
              </a:ext>
            </a:extLst>
          </p:cNvPr>
          <p:cNvGrpSpPr>
            <a:grpSpLocks noChangeAspect="1"/>
          </p:cNvGrpSpPr>
          <p:nvPr/>
        </p:nvGrpSpPr>
        <p:grpSpPr>
          <a:xfrm>
            <a:off x="611778" y="6737342"/>
            <a:ext cx="7078071" cy="4537084"/>
            <a:chOff x="7798292" y="1825625"/>
            <a:chExt cx="4613040" cy="2956985"/>
          </a:xfrm>
        </p:grpSpPr>
        <p:pic>
          <p:nvPicPr>
            <p:cNvPr id="39" name="Graphic 38" descr="Factory outline">
              <a:extLst>
                <a:ext uri="{FF2B5EF4-FFF2-40B4-BE49-F238E27FC236}">
                  <a16:creationId xmlns:a16="http://schemas.microsoft.com/office/drawing/2014/main" id="{EFF41BD2-5CFF-4574-A36D-4666272E0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868142" y="3485702"/>
              <a:ext cx="838374" cy="838374"/>
            </a:xfrm>
            <a:prstGeom prst="rect">
              <a:avLst/>
            </a:prstGeom>
          </p:spPr>
        </p:pic>
        <p:pic>
          <p:nvPicPr>
            <p:cNvPr id="40" name="Graphic 39" descr="Sustainability with solid fill">
              <a:extLst>
                <a:ext uri="{FF2B5EF4-FFF2-40B4-BE49-F238E27FC236}">
                  <a16:creationId xmlns:a16="http://schemas.microsoft.com/office/drawing/2014/main" id="{9CA17D8F-0B45-47AA-BDC2-C0ACB3C3D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439901" y="2263383"/>
              <a:ext cx="669104" cy="669104"/>
            </a:xfrm>
            <a:prstGeom prst="rect">
              <a:avLst/>
            </a:prstGeom>
          </p:spPr>
        </p:pic>
        <p:pic>
          <p:nvPicPr>
            <p:cNvPr id="41" name="Graphic 40" descr="Airplane with solid fill">
              <a:extLst>
                <a:ext uri="{FF2B5EF4-FFF2-40B4-BE49-F238E27FC236}">
                  <a16:creationId xmlns:a16="http://schemas.microsoft.com/office/drawing/2014/main" id="{E7CC9C84-5715-4512-B5CA-9C4955207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131512">
              <a:off x="8524968" y="3468111"/>
              <a:ext cx="914400" cy="914400"/>
            </a:xfrm>
            <a:prstGeom prst="rect">
              <a:avLst/>
            </a:prstGeom>
          </p:spPr>
        </p:pic>
        <p:pic>
          <p:nvPicPr>
            <p:cNvPr id="42" name="Graphic 41" descr="Chemicals with solid fill">
              <a:extLst>
                <a:ext uri="{FF2B5EF4-FFF2-40B4-BE49-F238E27FC236}">
                  <a16:creationId xmlns:a16="http://schemas.microsoft.com/office/drawing/2014/main" id="{83FA6FE0-B13C-424F-A1ED-EC375935B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V="1">
              <a:off x="9685529" y="1825625"/>
              <a:ext cx="805994" cy="805994"/>
            </a:xfrm>
            <a:prstGeom prst="rect">
              <a:avLst/>
            </a:prstGeom>
          </p:spPr>
        </p:pic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0F9D8DE5-0242-42A6-AE48-B16076BB027B}"/>
                </a:ext>
              </a:extLst>
            </p:cNvPr>
            <p:cNvSpPr/>
            <p:nvPr/>
          </p:nvSpPr>
          <p:spPr>
            <a:xfrm rot="15350696">
              <a:off x="8911756" y="2286822"/>
              <a:ext cx="2397760" cy="2397760"/>
            </a:xfrm>
            <a:prstGeom prst="arc">
              <a:avLst>
                <a:gd name="adj1" fmla="val 16746275"/>
                <a:gd name="adj2" fmla="val 21418783"/>
              </a:avLst>
            </a:prstGeom>
            <a:ln w="57150">
              <a:solidFill>
                <a:srgbClr val="00B050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26C78D96-DC3D-414A-BCB4-896186E7D533}"/>
                </a:ext>
              </a:extLst>
            </p:cNvPr>
            <p:cNvSpPr/>
            <p:nvPr/>
          </p:nvSpPr>
          <p:spPr>
            <a:xfrm rot="7854912">
              <a:off x="8997720" y="2356512"/>
              <a:ext cx="2397760" cy="2397760"/>
            </a:xfrm>
            <a:prstGeom prst="arc">
              <a:avLst>
                <a:gd name="adj1" fmla="val 16200000"/>
                <a:gd name="adj2" fmla="val 568000"/>
              </a:avLst>
            </a:prstGeom>
            <a:ln w="5715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0B726B42-C7DF-4E81-9EEB-F07E235C6C8E}"/>
                </a:ext>
              </a:extLst>
            </p:cNvPr>
            <p:cNvSpPr/>
            <p:nvPr/>
          </p:nvSpPr>
          <p:spPr>
            <a:xfrm rot="720762">
              <a:off x="8997721" y="2253307"/>
              <a:ext cx="2397760" cy="2397760"/>
            </a:xfrm>
            <a:prstGeom prst="arc">
              <a:avLst>
                <a:gd name="adj1" fmla="val 16200000"/>
                <a:gd name="adj2" fmla="val 184909"/>
              </a:avLst>
            </a:prstGeom>
            <a:ln w="5715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891ABF-4F6C-4B90-99F4-5AC4BFA3BD0B}"/>
                </a:ext>
              </a:extLst>
            </p:cNvPr>
            <p:cNvSpPr txBox="1"/>
            <p:nvPr/>
          </p:nvSpPr>
          <p:spPr>
            <a:xfrm>
              <a:off x="10423361" y="1932494"/>
              <a:ext cx="1193374" cy="26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Raw Materials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2238502-E14A-478A-9B70-65AD3BCA71A7}"/>
                </a:ext>
              </a:extLst>
            </p:cNvPr>
            <p:cNvSpPr txBox="1"/>
            <p:nvPr/>
          </p:nvSpPr>
          <p:spPr>
            <a:xfrm>
              <a:off x="11217958" y="4314183"/>
              <a:ext cx="1193374" cy="26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Manufacturing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1F459FC-F9CA-4112-AEFE-C747FC70E79B}"/>
                </a:ext>
              </a:extLst>
            </p:cNvPr>
            <p:cNvSpPr txBox="1"/>
            <p:nvPr/>
          </p:nvSpPr>
          <p:spPr>
            <a:xfrm>
              <a:off x="7798292" y="4314183"/>
              <a:ext cx="1175327" cy="468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Product Use &amp; End of Life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C2FA898-C334-4AD7-8CED-CE7F30C94A55}"/>
              </a:ext>
            </a:extLst>
          </p:cNvPr>
          <p:cNvGrpSpPr/>
          <p:nvPr/>
        </p:nvGrpSpPr>
        <p:grpSpPr>
          <a:xfrm>
            <a:off x="16172102" y="7828260"/>
            <a:ext cx="3870533" cy="3598565"/>
            <a:chOff x="9733786" y="4581236"/>
            <a:chExt cx="2447943" cy="2126972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6A82CDF-F4F7-4142-9BDF-18C11499EFC3}"/>
                </a:ext>
              </a:extLst>
            </p:cNvPr>
            <p:cNvSpPr/>
            <p:nvPr/>
          </p:nvSpPr>
          <p:spPr>
            <a:xfrm>
              <a:off x="9733786" y="4581236"/>
              <a:ext cx="1371600" cy="1371600"/>
            </a:xfrm>
            <a:prstGeom prst="ellipse">
              <a:avLst/>
            </a:prstGeom>
            <a:gradFill flip="none" rotWithShape="1">
              <a:gsLst>
                <a:gs pos="58000">
                  <a:srgbClr val="7EACEF">
                    <a:alpha val="70000"/>
                  </a:srgbClr>
                </a:gs>
                <a:gs pos="0">
                  <a:srgbClr val="4472C4">
                    <a:tint val="100000"/>
                    <a:shade val="100000"/>
                    <a:satMod val="130000"/>
                  </a:srgbClr>
                </a:gs>
                <a:gs pos="100000">
                  <a:srgbClr val="4472C4">
                    <a:lumMod val="20000"/>
                    <a:lumOff val="80000"/>
                    <a:alpha val="50000"/>
                  </a:srgbClr>
                </a:gs>
              </a:gsLst>
              <a:lin ang="2700000" scaled="1"/>
              <a:tileRect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R="0" lvl="0" algn="ctr" defTabSz="5127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R="0" lvl="0" algn="ctr" defTabSz="5127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Current Industry Objectives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1C65043-71FA-43D3-B7AC-28F6DCD50AD0}"/>
                </a:ext>
              </a:extLst>
            </p:cNvPr>
            <p:cNvSpPr/>
            <p:nvPr/>
          </p:nvSpPr>
          <p:spPr>
            <a:xfrm>
              <a:off x="10810129" y="4581236"/>
              <a:ext cx="1371600" cy="1371600"/>
            </a:xfrm>
            <a:prstGeom prst="ellipse">
              <a:avLst/>
            </a:prstGeom>
            <a:gradFill flip="none" rotWithShape="1">
              <a:gsLst>
                <a:gs pos="58000">
                  <a:srgbClr val="70AD47">
                    <a:lumMod val="60000"/>
                    <a:lumOff val="40000"/>
                    <a:alpha val="70000"/>
                  </a:srgbClr>
                </a:gs>
                <a:gs pos="0">
                  <a:srgbClr val="70AD47">
                    <a:lumMod val="75000"/>
                  </a:srgbClr>
                </a:gs>
                <a:gs pos="100000">
                  <a:srgbClr val="70AD47">
                    <a:lumMod val="20000"/>
                    <a:lumOff val="80000"/>
                    <a:alpha val="50000"/>
                  </a:srgbClr>
                </a:gs>
              </a:gsLst>
              <a:lin ang="8100000" scaled="1"/>
              <a:tileRect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176213" marR="0" lvl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176213" marR="0" lvl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NASA’s Expertise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F4E8819-B289-4BC6-8882-71C20F84531A}"/>
                </a:ext>
              </a:extLst>
            </p:cNvPr>
            <p:cNvSpPr/>
            <p:nvPr/>
          </p:nvSpPr>
          <p:spPr>
            <a:xfrm>
              <a:off x="10291100" y="5336608"/>
              <a:ext cx="1371600" cy="1371600"/>
            </a:xfrm>
            <a:prstGeom prst="ellipse">
              <a:avLst/>
            </a:prstGeom>
            <a:gradFill flip="none" rotWithShape="1">
              <a:gsLst>
                <a:gs pos="58000">
                  <a:srgbClr val="A5A5A5">
                    <a:lumMod val="60000"/>
                    <a:lumOff val="40000"/>
                    <a:alpha val="70000"/>
                  </a:srgbClr>
                </a:gs>
                <a:gs pos="0">
                  <a:srgbClr val="A5A5A5">
                    <a:lumMod val="75000"/>
                  </a:srgbClr>
                </a:gs>
                <a:gs pos="100000">
                  <a:srgbClr val="A5A5A5">
                    <a:lumMod val="20000"/>
                    <a:lumOff val="80000"/>
                    <a:alpha val="50000"/>
                  </a:srgbClr>
                </a:gs>
              </a:gsLst>
              <a:lin ang="16200000" scaled="1"/>
              <a:tileRect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Future of Commercial Aviation</a:t>
              </a:r>
            </a:p>
          </p:txBody>
        </p:sp>
        <p:sp>
          <p:nvSpPr>
            <p:cNvPr id="61" name="Circle: Hollow 60">
              <a:extLst>
                <a:ext uri="{FF2B5EF4-FFF2-40B4-BE49-F238E27FC236}">
                  <a16:creationId xmlns:a16="http://schemas.microsoft.com/office/drawing/2014/main" id="{8D8AA227-D32C-4F07-ACBD-0ECAAF5134D5}"/>
                </a:ext>
              </a:extLst>
            </p:cNvPr>
            <p:cNvSpPr/>
            <p:nvPr/>
          </p:nvSpPr>
          <p:spPr>
            <a:xfrm>
              <a:off x="10900315" y="5336535"/>
              <a:ext cx="182880" cy="182880"/>
            </a:xfrm>
            <a:prstGeom prst="donut">
              <a:avLst/>
            </a:prstGeom>
            <a:gradFill flip="none" rotWithShape="1">
              <a:gsLst>
                <a:gs pos="47000">
                  <a:srgbClr val="ED7D31">
                    <a:lumMod val="75000"/>
                  </a:srgbClr>
                </a:gs>
                <a:gs pos="97000">
                  <a:srgbClr val="000000"/>
                </a:gs>
                <a:gs pos="20000">
                  <a:srgbClr val="ED7D31"/>
                </a:gs>
              </a:gsLst>
              <a:path path="circle">
                <a:fillToRect l="50000" t="50000" r="50000" b="50000"/>
              </a:path>
              <a:tileRect/>
            </a:gradFill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  <a:scene3d>
              <a:camera prst="obliqueBottomLeft"/>
              <a:lightRig rig="threePt" dir="t"/>
            </a:scene3d>
            <a:sp3d extrusionH="222250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62" name="Picture 1">
            <a:extLst>
              <a:ext uri="{FF2B5EF4-FFF2-40B4-BE49-F238E27FC236}">
                <a16:creationId xmlns:a16="http://schemas.microsoft.com/office/drawing/2014/main" id="{72716524-6D44-4C4D-98AC-0B4D3D70C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805318" y="3514561"/>
            <a:ext cx="22860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">
            <a:extLst>
              <a:ext uri="{FF2B5EF4-FFF2-40B4-BE49-F238E27FC236}">
                <a16:creationId xmlns:a16="http://schemas.microsoft.com/office/drawing/2014/main" id="{BC50F995-61E9-4C02-ACF9-8B0A556CE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48050" y="1453329"/>
            <a:ext cx="22860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">
            <a:extLst>
              <a:ext uri="{FF2B5EF4-FFF2-40B4-BE49-F238E27FC236}">
                <a16:creationId xmlns:a16="http://schemas.microsoft.com/office/drawing/2014/main" id="{E179BA7D-89A3-482A-A6DB-99D064277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48050" y="5407025"/>
            <a:ext cx="2286000" cy="228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8633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3de65fe-2f7d-498a-83d3-2d521f8caaf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9258862925244A63D01E48589A411" ma:contentTypeVersion="11" ma:contentTypeDescription="Create a new document." ma:contentTypeScope="" ma:versionID="39a8446922b7d98f0f10df96cc38aa48">
  <xsd:schema xmlns:xsd="http://www.w3.org/2001/XMLSchema" xmlns:xs="http://www.w3.org/2001/XMLSchema" xmlns:p="http://schemas.microsoft.com/office/2006/metadata/properties" xmlns:ns2="b3de65fe-2f7d-498a-83d3-2d521f8caaff" xmlns:ns3="d0b69626-337c-406c-8b83-cfaf20763906" targetNamespace="http://schemas.microsoft.com/office/2006/metadata/properties" ma:root="true" ma:fieldsID="1d762f9862c7edb58095a2835a745b0d" ns2:_="" ns3:_="">
    <xsd:import namespace="b3de65fe-2f7d-498a-83d3-2d521f8caaff"/>
    <xsd:import namespace="d0b69626-337c-406c-8b83-cfaf207639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de65fe-2f7d-498a-83d3-2d521f8caa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69626-337c-406c-8b83-cfaf2076390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4EA05E-EB73-454D-B175-443EF1361161}">
  <ds:schemaRefs>
    <ds:schemaRef ds:uri="http://schemas.microsoft.com/office/2006/metadata/properties"/>
    <ds:schemaRef ds:uri="http://schemas.microsoft.com/office/infopath/2007/PartnerControls"/>
    <ds:schemaRef ds:uri="b3de65fe-2f7d-498a-83d3-2d521f8caaff"/>
  </ds:schemaRefs>
</ds:datastoreItem>
</file>

<file path=customXml/itemProps2.xml><?xml version="1.0" encoding="utf-8"?>
<ds:datastoreItem xmlns:ds="http://schemas.openxmlformats.org/officeDocument/2006/customXml" ds:itemID="{2D911965-B2F0-497C-A495-553081F89C98}"/>
</file>

<file path=customXml/itemProps3.xml><?xml version="1.0" encoding="utf-8"?>
<ds:datastoreItem xmlns:ds="http://schemas.openxmlformats.org/officeDocument/2006/customXml" ds:itemID="{C9FF4F1B-170E-4347-A82F-62AD96B43E0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4540</TotalTime>
  <Words>211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Nova</vt:lpstr>
      <vt:lpstr>Calibri</vt:lpstr>
      <vt:lpstr>Helvetica</vt:lpstr>
      <vt:lpstr>1_Office Theme</vt:lpstr>
      <vt:lpstr>3_Office Theme</vt:lpstr>
      <vt:lpstr>2_Office Theme</vt:lpstr>
      <vt:lpstr>SUstainable Manufacturing of AirCraft (SUMAC)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Convergent  Aeronautics  Showcase</dc:title>
  <dc:creator>Skaggs, Kelci J. (LARC-E1A)[TEAMS3]</dc:creator>
  <cp:lastModifiedBy>Fitzgerald, Diana R. (LARC-B603)[FAIMOS-II]</cp:lastModifiedBy>
  <cp:revision>6</cp:revision>
  <dcterms:created xsi:type="dcterms:W3CDTF">2023-04-18T13:42:51Z</dcterms:created>
  <dcterms:modified xsi:type="dcterms:W3CDTF">2023-06-01T18:07:09Z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2023-04-18T00:00:00Z</vt:filetime>
  </property>
  <property fmtid="{D5CDD505-2E9C-101B-9397-08002B2CF9AE}" pid="3" name="Creator">
    <vt:lpwstr>PDFium</vt:lpwstr>
  </property>
  <property fmtid="{D5CDD505-2E9C-101B-9397-08002B2CF9AE}" pid="4" name="LastSaved">
    <vt:filetime>2023-04-18T00:00:00Z</vt:filetime>
  </property>
  <property fmtid="{D5CDD505-2E9C-101B-9397-08002B2CF9AE}" pid="5" name="ContentTypeId">
    <vt:lpwstr>0x0101008409258862925244A63D01E48589A411</vt:lpwstr>
  </property>
</Properties>
</file>