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18"/>
  </p:notesMasterIdLst>
  <p:handoutMasterIdLst>
    <p:handoutMasterId r:id="rId19"/>
  </p:handoutMasterIdLst>
  <p:sldIdLst>
    <p:sldId id="681" r:id="rId2"/>
    <p:sldId id="682" r:id="rId3"/>
    <p:sldId id="683" r:id="rId4"/>
    <p:sldId id="684" r:id="rId5"/>
    <p:sldId id="685" r:id="rId6"/>
    <p:sldId id="690" r:id="rId7"/>
    <p:sldId id="686" r:id="rId8"/>
    <p:sldId id="693" r:id="rId9"/>
    <p:sldId id="687" r:id="rId10"/>
    <p:sldId id="692" r:id="rId11"/>
    <p:sldId id="691" r:id="rId12"/>
    <p:sldId id="695" r:id="rId13"/>
    <p:sldId id="696" r:id="rId14"/>
    <p:sldId id="694" r:id="rId15"/>
    <p:sldId id="688" r:id="rId16"/>
    <p:sldId id="689" r:id="rId17"/>
  </p:sldIdLst>
  <p:sldSz cx="9144000" cy="6858000" type="screen4x3"/>
  <p:notesSz cx="7010400" cy="9296400"/>
  <p:defaultTextStyle>
    <a:defPPr>
      <a:defRPr lang="en-US"/>
    </a:defPPr>
    <a:lvl1pPr algn="l" rtl="0" eaLnBrk="0" fontAlgn="base" hangingPunct="0">
      <a:spcBef>
        <a:spcPct val="0"/>
      </a:spcBef>
      <a:spcAft>
        <a:spcPct val="0"/>
      </a:spcAft>
      <a:defRPr sz="3600" kern="1200">
        <a:solidFill>
          <a:schemeClr val="tx1"/>
        </a:solidFill>
        <a:latin typeface="Times New Roman" pitchFamily="18" charset="0"/>
        <a:ea typeface="ＭＳ Ｐゴシック" pitchFamily="-107" charset="-128"/>
        <a:cs typeface="+mn-cs"/>
      </a:defRPr>
    </a:lvl1pPr>
    <a:lvl2pPr marL="457200" algn="l" rtl="0" eaLnBrk="0" fontAlgn="base" hangingPunct="0">
      <a:spcBef>
        <a:spcPct val="0"/>
      </a:spcBef>
      <a:spcAft>
        <a:spcPct val="0"/>
      </a:spcAft>
      <a:defRPr sz="3600" kern="1200">
        <a:solidFill>
          <a:schemeClr val="tx1"/>
        </a:solidFill>
        <a:latin typeface="Times New Roman" pitchFamily="18" charset="0"/>
        <a:ea typeface="ＭＳ Ｐゴシック" pitchFamily="-107" charset="-128"/>
        <a:cs typeface="+mn-cs"/>
      </a:defRPr>
    </a:lvl2pPr>
    <a:lvl3pPr marL="914400" algn="l" rtl="0" eaLnBrk="0" fontAlgn="base" hangingPunct="0">
      <a:spcBef>
        <a:spcPct val="0"/>
      </a:spcBef>
      <a:spcAft>
        <a:spcPct val="0"/>
      </a:spcAft>
      <a:defRPr sz="3600" kern="1200">
        <a:solidFill>
          <a:schemeClr val="tx1"/>
        </a:solidFill>
        <a:latin typeface="Times New Roman" pitchFamily="18" charset="0"/>
        <a:ea typeface="ＭＳ Ｐゴシック" pitchFamily="-107" charset="-128"/>
        <a:cs typeface="+mn-cs"/>
      </a:defRPr>
    </a:lvl3pPr>
    <a:lvl4pPr marL="1371600" algn="l" rtl="0" eaLnBrk="0" fontAlgn="base" hangingPunct="0">
      <a:spcBef>
        <a:spcPct val="0"/>
      </a:spcBef>
      <a:spcAft>
        <a:spcPct val="0"/>
      </a:spcAft>
      <a:defRPr sz="3600" kern="1200">
        <a:solidFill>
          <a:schemeClr val="tx1"/>
        </a:solidFill>
        <a:latin typeface="Times New Roman" pitchFamily="18" charset="0"/>
        <a:ea typeface="ＭＳ Ｐゴシック" pitchFamily="-107" charset="-128"/>
        <a:cs typeface="+mn-cs"/>
      </a:defRPr>
    </a:lvl4pPr>
    <a:lvl5pPr marL="1828800" algn="l" rtl="0" eaLnBrk="0" fontAlgn="base" hangingPunct="0">
      <a:spcBef>
        <a:spcPct val="0"/>
      </a:spcBef>
      <a:spcAft>
        <a:spcPct val="0"/>
      </a:spcAft>
      <a:defRPr sz="3600" kern="1200">
        <a:solidFill>
          <a:schemeClr val="tx1"/>
        </a:solidFill>
        <a:latin typeface="Times New Roman" pitchFamily="18" charset="0"/>
        <a:ea typeface="ＭＳ Ｐゴシック" pitchFamily="-107" charset="-128"/>
        <a:cs typeface="+mn-cs"/>
      </a:defRPr>
    </a:lvl5pPr>
    <a:lvl6pPr marL="2286000" algn="l" defTabSz="914400" rtl="0" eaLnBrk="1" latinLnBrk="0" hangingPunct="1">
      <a:defRPr sz="3600" kern="1200">
        <a:solidFill>
          <a:schemeClr val="tx1"/>
        </a:solidFill>
        <a:latin typeface="Times New Roman" pitchFamily="18" charset="0"/>
        <a:ea typeface="ＭＳ Ｐゴシック" pitchFamily="-107" charset="-128"/>
        <a:cs typeface="+mn-cs"/>
      </a:defRPr>
    </a:lvl6pPr>
    <a:lvl7pPr marL="2743200" algn="l" defTabSz="914400" rtl="0" eaLnBrk="1" latinLnBrk="0" hangingPunct="1">
      <a:defRPr sz="3600" kern="1200">
        <a:solidFill>
          <a:schemeClr val="tx1"/>
        </a:solidFill>
        <a:latin typeface="Times New Roman" pitchFamily="18" charset="0"/>
        <a:ea typeface="ＭＳ Ｐゴシック" pitchFamily="-107" charset="-128"/>
        <a:cs typeface="+mn-cs"/>
      </a:defRPr>
    </a:lvl7pPr>
    <a:lvl8pPr marL="3200400" algn="l" defTabSz="914400" rtl="0" eaLnBrk="1" latinLnBrk="0" hangingPunct="1">
      <a:defRPr sz="3600" kern="1200">
        <a:solidFill>
          <a:schemeClr val="tx1"/>
        </a:solidFill>
        <a:latin typeface="Times New Roman" pitchFamily="18" charset="0"/>
        <a:ea typeface="ＭＳ Ｐゴシック" pitchFamily="-107" charset="-128"/>
        <a:cs typeface="+mn-cs"/>
      </a:defRPr>
    </a:lvl8pPr>
    <a:lvl9pPr marL="3657600" algn="l" defTabSz="914400" rtl="0" eaLnBrk="1" latinLnBrk="0" hangingPunct="1">
      <a:defRPr sz="3600" kern="1200">
        <a:solidFill>
          <a:schemeClr val="tx1"/>
        </a:solidFill>
        <a:latin typeface="Times New Roman" pitchFamily="18" charset="0"/>
        <a:ea typeface="ＭＳ Ｐゴシック" pitchFamily="-107" charset="-128"/>
        <a:cs typeface="+mn-cs"/>
      </a:defRPr>
    </a:lvl9pPr>
  </p:defaultTextStyle>
  <p:extLst>
    <p:ext uri="{EFAFB233-063F-42B5-8137-9DF3F51BA10A}">
      <p15:sldGuideLst xmlns:p15="http://schemas.microsoft.com/office/powerpoint/2012/main">
        <p15:guide id="1" orient="horz" pos="2160">
          <p15:clr>
            <a:srgbClr val="A4A3A4"/>
          </p15:clr>
        </p15:guide>
        <p15:guide id="2" pos="1904">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00"/>
    <a:srgbClr val="3365FB"/>
    <a:srgbClr val="EFFE60"/>
    <a:srgbClr val="FFEF63"/>
    <a:srgbClr val="FDFDFD"/>
    <a:srgbClr val="E8EEFF"/>
    <a:srgbClr val="7D69E4"/>
    <a:srgbClr val="0105B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397" autoAdjust="0"/>
    <p:restoredTop sz="93386" autoAdjust="0"/>
  </p:normalViewPr>
  <p:slideViewPr>
    <p:cSldViewPr snapToGrid="0" showGuides="1">
      <p:cViewPr varScale="1">
        <p:scale>
          <a:sx n="103" d="100"/>
          <a:sy n="103" d="100"/>
        </p:scale>
        <p:origin x="1986" y="102"/>
      </p:cViewPr>
      <p:guideLst>
        <p:guide orient="horz" pos="2160"/>
        <p:guide pos="1904"/>
      </p:guideLst>
    </p:cSldViewPr>
  </p:slideViewPr>
  <p:outlineViewPr>
    <p:cViewPr>
      <p:scale>
        <a:sx n="33" d="100"/>
        <a:sy n="33" d="100"/>
      </p:scale>
      <p:origin x="48" y="103344"/>
    </p:cViewPr>
  </p:outlineViewPr>
  <p:notesTextViewPr>
    <p:cViewPr>
      <p:scale>
        <a:sx n="100" d="100"/>
        <a:sy n="100" d="100"/>
      </p:scale>
      <p:origin x="0" y="0"/>
    </p:cViewPr>
  </p:notesTextViewPr>
  <p:sorterViewPr>
    <p:cViewPr>
      <p:scale>
        <a:sx n="100" d="100"/>
        <a:sy n="100" d="100"/>
      </p:scale>
      <p:origin x="0" y="0"/>
    </p:cViewPr>
  </p:sorterViewPr>
  <p:notesViewPr>
    <p:cSldViewPr snapToGrid="0" showGuides="1">
      <p:cViewPr varScale="1">
        <p:scale>
          <a:sx n="59" d="100"/>
          <a:sy n="59" d="100"/>
        </p:scale>
        <p:origin x="-821" y="-72"/>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8140669"/>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body" sz="quarter" idx="3"/>
          </p:nvPr>
        </p:nvSpPr>
        <p:spPr bwMode="auto">
          <a:xfrm>
            <a:off x="935041" y="4416428"/>
            <a:ext cx="5140325" cy="4183063"/>
          </a:xfrm>
          <a:prstGeom prst="rect">
            <a:avLst/>
          </a:prstGeom>
          <a:noFill/>
          <a:ln w="12700">
            <a:noFill/>
            <a:miter lim="800000"/>
            <a:headEnd/>
            <a:tailEnd/>
          </a:ln>
          <a:effectLst/>
        </p:spPr>
        <p:txBody>
          <a:bodyPr vert="horz" wrap="square" lIns="93379" tIns="45870" rIns="93379" bIns="4587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1443" name="Rectangle 3"/>
          <p:cNvSpPr>
            <a:spLocks noGrp="1" noRot="1" noChangeAspect="1" noChangeArrowheads="1" noTextEdit="1"/>
          </p:cNvSpPr>
          <p:nvPr>
            <p:ph type="sldImg" idx="2"/>
          </p:nvPr>
        </p:nvSpPr>
        <p:spPr bwMode="auto">
          <a:xfrm>
            <a:off x="1181100" y="696913"/>
            <a:ext cx="4648200" cy="3486150"/>
          </a:xfrm>
          <a:prstGeom prst="rect">
            <a:avLst/>
          </a:prstGeom>
          <a:noFill/>
          <a:ln w="12700">
            <a:solidFill>
              <a:schemeClr val="tx1"/>
            </a:solidFill>
            <a:miter lim="800000"/>
            <a:headEnd/>
            <a:tailEnd/>
          </a:ln>
        </p:spPr>
      </p:sp>
    </p:spTree>
    <p:extLst>
      <p:ext uri="{BB962C8B-B14F-4D97-AF65-F5344CB8AC3E}">
        <p14:creationId xmlns:p14="http://schemas.microsoft.com/office/powerpoint/2010/main" val="2179658364"/>
      </p:ext>
    </p:extLst>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Times New Roman" pitchFamily="18" charset="0"/>
        <a:ea typeface="ＭＳ Ｐゴシック" pitchFamily="-106" charset="-128"/>
        <a:cs typeface="ＭＳ Ｐゴシック" pitchFamily="-106" charset="-128"/>
      </a:defRPr>
    </a:lvl1pPr>
    <a:lvl2pPr marL="457200" algn="l" rtl="0" eaLnBrk="0" fontAlgn="base" hangingPunct="0">
      <a:spcBef>
        <a:spcPct val="30000"/>
      </a:spcBef>
      <a:spcAft>
        <a:spcPct val="0"/>
      </a:spcAft>
      <a:defRPr sz="1200" kern="1200">
        <a:solidFill>
          <a:schemeClr val="tx1"/>
        </a:solidFill>
        <a:latin typeface="Times New Roman" pitchFamily="18" charset="0"/>
        <a:ea typeface="ＭＳ Ｐゴシック" pitchFamily="-106"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ＭＳ Ｐゴシック" pitchFamily="-106"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ＭＳ Ｐゴシック" pitchFamily="-106"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ＭＳ Ｐゴシック" pitchFamily="-106"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849415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32610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178205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815303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278602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616359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874345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084761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887397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82910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3779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624526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409414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itchFamily="34" charset="0"/>
              <a:buNone/>
            </a:pPr>
            <a:endParaRPr lang="en-US" sz="1800" dirty="0">
              <a:latin typeface="Times New Roman" panose="02020603050405020304" pitchFamily="18" charset="0"/>
              <a:cs typeface="Times New Roman"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128803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itchFamily="34" charset="0"/>
              <a:buNone/>
            </a:pPr>
            <a:endParaRPr lang="en-US" sz="1800" dirty="0">
              <a:latin typeface="Times New Roman" panose="02020603050405020304" pitchFamily="18" charset="0"/>
              <a:cs typeface="Times New Roman"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186775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120164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solidFill>
                  <a:schemeClr val="tx1"/>
                </a:solidFill>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cSld>
  <p:clrMapOvr>
    <a:masterClrMapping/>
  </p:clrMapOvr>
  <p:transition spd="med">
    <p:wipe dir="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346667" y="223557"/>
            <a:ext cx="6419850" cy="771525"/>
          </a:xfrm>
        </p:spPr>
        <p:txBody>
          <a:bodyPr/>
          <a:lstStyle>
            <a:lvl1pPr>
              <a:defRPr lang="en-US" sz="2400" b="1" kern="1200" dirty="0">
                <a:solidFill>
                  <a:schemeClr val="tx1"/>
                </a:solidFill>
                <a:latin typeface="+mj-lt"/>
                <a:ea typeface="+mj-ea"/>
                <a:cs typeface="+mj-cs"/>
              </a:defRPr>
            </a:lvl1pPr>
          </a:lstStyle>
          <a:p>
            <a:r>
              <a:rPr lang="en-US" dirty="0"/>
              <a:t>Click to edit Master title style</a:t>
            </a:r>
          </a:p>
        </p:txBody>
      </p:sp>
      <p:sp>
        <p:nvSpPr>
          <p:cNvPr id="3" name="Content Placeholder 2"/>
          <p:cNvSpPr>
            <a:spLocks noGrp="1"/>
          </p:cNvSpPr>
          <p:nvPr>
            <p:ph idx="1"/>
          </p:nvPr>
        </p:nvSpPr>
        <p:spPr/>
        <p:txBody>
          <a:bodyPr>
            <a:normAutofit/>
          </a:bodyPr>
          <a:lstStyle>
            <a:lvl1pPr marL="228600" indent="-228600">
              <a:buClr>
                <a:schemeClr val="accent6">
                  <a:lumMod val="50000"/>
                </a:schemeClr>
              </a:buClr>
              <a:defRPr>
                <a:solidFill>
                  <a:schemeClr val="tx1"/>
                </a:solidFill>
              </a:defRPr>
            </a:lvl1pPr>
            <a:lvl2pPr>
              <a:buClr>
                <a:schemeClr val="accent6">
                  <a:lumMod val="50000"/>
                </a:schemeClr>
              </a:buClr>
              <a:defRPr>
                <a:solidFill>
                  <a:schemeClr val="tx1"/>
                </a:solidFill>
              </a:defRPr>
            </a:lvl2pPr>
            <a:lvl3pPr>
              <a:buClr>
                <a:schemeClr val="accent6">
                  <a:lumMod val="50000"/>
                </a:schemeClr>
              </a:buClr>
              <a:defRPr>
                <a:solidFill>
                  <a:schemeClr val="tx1"/>
                </a:solidFill>
              </a:defRPr>
            </a:lvl3pPr>
            <a:lvl4pPr>
              <a:buClr>
                <a:schemeClr val="accent6">
                  <a:lumMod val="50000"/>
                </a:schemeClr>
              </a:buClr>
              <a:defRPr>
                <a:solidFill>
                  <a:schemeClr val="tx1"/>
                </a:solidFill>
              </a:defRPr>
            </a:lvl4pPr>
            <a:lvl5pPr>
              <a:buClr>
                <a:schemeClr val="accent6">
                  <a:lumMod val="50000"/>
                </a:schemeClr>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2"/>
          <p:cNvSpPr>
            <a:spLocks noGrp="1"/>
          </p:cNvSpPr>
          <p:nvPr>
            <p:ph type="ftr" sz="quarter" idx="3"/>
          </p:nvPr>
        </p:nvSpPr>
        <p:spPr>
          <a:xfrm>
            <a:off x="142875" y="6495303"/>
            <a:ext cx="3767274"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5" name="Slide Number Placeholder 3"/>
          <p:cNvSpPr>
            <a:spLocks noGrp="1"/>
          </p:cNvSpPr>
          <p:nvPr>
            <p:ph type="sldNum" sz="quarter" idx="4"/>
          </p:nvPr>
        </p:nvSpPr>
        <p:spPr>
          <a:xfrm>
            <a:off x="8285161" y="6495303"/>
            <a:ext cx="692151"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019ED9-D76A-4F60-88A3-AD7964D421E3}" type="slidenum">
              <a:rPr lang="en-US" smtClean="0"/>
              <a:t>‹#›</a:t>
            </a:fld>
            <a:endParaRPr lang="en-US"/>
          </a:p>
        </p:txBody>
      </p:sp>
    </p:spTree>
  </p:cSld>
  <p:clrMapOvr>
    <a:masterClrMapping/>
  </p:clrMapOvr>
  <p:transition spd="med">
    <p:wipe dir="d"/>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Footer Placeholder 2"/>
          <p:cNvSpPr>
            <a:spLocks noGrp="1"/>
          </p:cNvSpPr>
          <p:nvPr>
            <p:ph type="ftr" sz="quarter" idx="3"/>
          </p:nvPr>
        </p:nvSpPr>
        <p:spPr>
          <a:xfrm>
            <a:off x="142875" y="6495303"/>
            <a:ext cx="3767274"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4" name="Slide Number Placeholder 3"/>
          <p:cNvSpPr>
            <a:spLocks noGrp="1"/>
          </p:cNvSpPr>
          <p:nvPr>
            <p:ph type="sldNum" sz="quarter" idx="4"/>
          </p:nvPr>
        </p:nvSpPr>
        <p:spPr>
          <a:xfrm>
            <a:off x="8285161" y="6495303"/>
            <a:ext cx="692151"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019ED9-D76A-4F60-88A3-AD7964D421E3}" type="slidenum">
              <a:rPr lang="en-US" smtClean="0"/>
              <a:t>‹#›</a:t>
            </a:fld>
            <a:endParaRPr lang="en-US"/>
          </a:p>
        </p:txBody>
      </p:sp>
    </p:spTree>
  </p:cSld>
  <p:clrMapOvr>
    <a:masterClrMapping/>
  </p:clrMapOvr>
  <p:transition spd="med">
    <p:wipe dir="d"/>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2"/>
          <p:cNvSpPr>
            <a:spLocks noGrp="1"/>
          </p:cNvSpPr>
          <p:nvPr>
            <p:ph type="ftr" sz="quarter" idx="3"/>
          </p:nvPr>
        </p:nvSpPr>
        <p:spPr>
          <a:xfrm>
            <a:off x="142875" y="6495303"/>
            <a:ext cx="3767274"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3" name="Slide Number Placeholder 3"/>
          <p:cNvSpPr>
            <a:spLocks noGrp="1"/>
          </p:cNvSpPr>
          <p:nvPr>
            <p:ph type="sldNum" sz="quarter" idx="4"/>
          </p:nvPr>
        </p:nvSpPr>
        <p:spPr>
          <a:xfrm>
            <a:off x="8285161" y="6495303"/>
            <a:ext cx="692151"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019ED9-D76A-4F60-88A3-AD7964D421E3}" type="slidenum">
              <a:rPr lang="en-US" smtClean="0"/>
              <a:t>‹#›</a:t>
            </a:fld>
            <a:endParaRPr lang="en-US"/>
          </a:p>
        </p:txBody>
      </p:sp>
    </p:spTree>
  </p:cSld>
  <p:clrMapOvr>
    <a:masterClrMapping/>
  </p:clrMapOvr>
  <p:transition spd="med">
    <p:wipe dir="d"/>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4_Risk Focus Layout">
    <p:spTree>
      <p:nvGrpSpPr>
        <p:cNvPr id="1" name=""/>
        <p:cNvGrpSpPr/>
        <p:nvPr/>
      </p:nvGrpSpPr>
      <p:grpSpPr>
        <a:xfrm>
          <a:off x="0" y="0"/>
          <a:ext cx="0" cy="0"/>
          <a:chOff x="0" y="0"/>
          <a:chExt cx="0" cy="0"/>
        </a:xfrm>
      </p:grpSpPr>
      <p:sp>
        <p:nvSpPr>
          <p:cNvPr id="15" name="Title 1"/>
          <p:cNvSpPr>
            <a:spLocks noGrp="1"/>
          </p:cNvSpPr>
          <p:nvPr>
            <p:ph type="title"/>
          </p:nvPr>
        </p:nvSpPr>
        <p:spPr>
          <a:xfrm>
            <a:off x="457200" y="274638"/>
            <a:ext cx="8229600" cy="667897"/>
          </a:xfrm>
          <a:prstGeom prst="rect">
            <a:avLst/>
          </a:prstGeom>
        </p:spPr>
        <p:txBody>
          <a:bodyPr vert="horz"/>
          <a:lstStyle>
            <a:lvl1pPr>
              <a:defRPr sz="2800"/>
            </a:lvl1pPr>
          </a:lstStyle>
          <a:p>
            <a:r>
              <a:rPr lang="en-US"/>
              <a:t>Click to edit Master title style</a:t>
            </a:r>
          </a:p>
        </p:txBody>
      </p:sp>
      <p:sp>
        <p:nvSpPr>
          <p:cNvPr id="3" name="Footer Placeholder 2"/>
          <p:cNvSpPr>
            <a:spLocks noGrp="1"/>
          </p:cNvSpPr>
          <p:nvPr>
            <p:ph type="ftr" sz="quarter" idx="3"/>
          </p:nvPr>
        </p:nvSpPr>
        <p:spPr>
          <a:xfrm>
            <a:off x="142875" y="6495303"/>
            <a:ext cx="3767274"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4" name="Slide Number Placeholder 3"/>
          <p:cNvSpPr>
            <a:spLocks noGrp="1"/>
          </p:cNvSpPr>
          <p:nvPr>
            <p:ph type="sldNum" sz="quarter" idx="4"/>
          </p:nvPr>
        </p:nvSpPr>
        <p:spPr>
          <a:xfrm>
            <a:off x="8285161" y="6495303"/>
            <a:ext cx="692151"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019ED9-D76A-4F60-88A3-AD7964D421E3}"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16"/>
          <p:cNvSpPr>
            <a:spLocks noGrp="1" noChangeArrowheads="1"/>
          </p:cNvSpPr>
          <p:nvPr>
            <p:ph type="body" idx="1"/>
          </p:nvPr>
        </p:nvSpPr>
        <p:spPr bwMode="auto">
          <a:xfrm>
            <a:off x="300038" y="1228725"/>
            <a:ext cx="8543925" cy="5359400"/>
          </a:xfrm>
          <a:prstGeom prst="rect">
            <a:avLst/>
          </a:prstGeom>
          <a:noFill/>
          <a:ln w="12700">
            <a:noFill/>
            <a:miter lim="800000"/>
            <a:headEnd/>
            <a:tailEnd/>
          </a:ln>
        </p:spPr>
        <p:txBody>
          <a:bodyPr vert="horz" wrap="square" lIns="90488" tIns="44450" rIns="90488" bIns="4445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149" name="Rectangle 22"/>
          <p:cNvSpPr>
            <a:spLocks noGrp="1" noChangeArrowheads="1"/>
          </p:cNvSpPr>
          <p:nvPr>
            <p:ph type="title"/>
          </p:nvPr>
        </p:nvSpPr>
        <p:spPr bwMode="auto">
          <a:xfrm>
            <a:off x="1346667" y="250451"/>
            <a:ext cx="6419850" cy="771525"/>
          </a:xfrm>
          <a:prstGeom prst="rect">
            <a:avLst/>
          </a:prstGeom>
          <a:noFill/>
          <a:ln w="12700">
            <a:noFill/>
            <a:miter lim="800000"/>
            <a:headEnd/>
            <a:tailEnd/>
          </a:ln>
        </p:spPr>
        <p:txBody>
          <a:bodyPr vert="horz" wrap="square" lIns="90488" tIns="44450" rIns="90488" bIns="44450" numCol="1" anchor="ctr" anchorCtr="0" compatLnSpc="1">
            <a:prstTxWarp prst="textNoShape">
              <a:avLst/>
            </a:prstTxWarp>
          </a:bodyPr>
          <a:lstStyle/>
          <a:p>
            <a:pPr lvl="0"/>
            <a:r>
              <a:rPr lang="en-US" dirty="0"/>
              <a:t>Click to edit Master title style</a:t>
            </a:r>
          </a:p>
        </p:txBody>
      </p:sp>
      <p:sp>
        <p:nvSpPr>
          <p:cNvPr id="1048" name="Line 24"/>
          <p:cNvSpPr>
            <a:spLocks noChangeShapeType="1"/>
          </p:cNvSpPr>
          <p:nvPr/>
        </p:nvSpPr>
        <p:spPr bwMode="auto">
          <a:xfrm>
            <a:off x="142875" y="1020763"/>
            <a:ext cx="8834438" cy="0"/>
          </a:xfrm>
          <a:prstGeom prst="line">
            <a:avLst/>
          </a:prstGeom>
          <a:noFill/>
          <a:ln w="57150" cmpd="thickThin">
            <a:solidFill>
              <a:srgbClr val="6578D4"/>
            </a:solidFill>
            <a:round/>
            <a:headEnd/>
            <a:tailEnd/>
          </a:ln>
          <a:effectLst/>
        </p:spPr>
        <p:txBody>
          <a:bodyPr wrap="none" anchor="ctr"/>
          <a:lstStyle/>
          <a:p>
            <a:pPr>
              <a:defRPr/>
            </a:pPr>
            <a:endParaRPr lang="en-US" dirty="0">
              <a:ea typeface="+mn-ea"/>
            </a:endParaRPr>
          </a:p>
        </p:txBody>
      </p:sp>
      <p:sp>
        <p:nvSpPr>
          <p:cNvPr id="1049" name="Line 25"/>
          <p:cNvSpPr>
            <a:spLocks noChangeShapeType="1"/>
          </p:cNvSpPr>
          <p:nvPr/>
        </p:nvSpPr>
        <p:spPr bwMode="auto">
          <a:xfrm>
            <a:off x="0" y="6523038"/>
            <a:ext cx="9118600" cy="6350"/>
          </a:xfrm>
          <a:prstGeom prst="line">
            <a:avLst/>
          </a:prstGeom>
          <a:noFill/>
          <a:ln w="12700">
            <a:solidFill>
              <a:srgbClr val="6578D4"/>
            </a:solidFill>
            <a:round/>
            <a:headEnd/>
            <a:tailEnd/>
          </a:ln>
          <a:effectLst/>
        </p:spPr>
        <p:txBody>
          <a:bodyPr wrap="none" anchor="ctr"/>
          <a:lstStyle/>
          <a:p>
            <a:pPr>
              <a:defRPr/>
            </a:pPr>
            <a:endParaRPr lang="en-US" dirty="0">
              <a:ea typeface="+mn-ea"/>
            </a:endParaRPr>
          </a:p>
        </p:txBody>
      </p:sp>
      <p:pic>
        <p:nvPicPr>
          <p:cNvPr id="12" name="Picture 32"/>
          <p:cNvPicPr>
            <a:picLocks noChangeAspect="1" noChangeArrowheads="1"/>
          </p:cNvPicPr>
          <p:nvPr userDrawn="1"/>
        </p:nvPicPr>
        <p:blipFill>
          <a:blip r:embed="rId7" cstate="print"/>
          <a:srcRect/>
          <a:stretch>
            <a:fillRect/>
          </a:stretch>
        </p:blipFill>
        <p:spPr bwMode="auto">
          <a:xfrm>
            <a:off x="8285162" y="135292"/>
            <a:ext cx="858838" cy="700088"/>
          </a:xfrm>
          <a:prstGeom prst="rect">
            <a:avLst/>
          </a:prstGeom>
          <a:noFill/>
          <a:ln w="9525">
            <a:noFill/>
            <a:miter lim="800000"/>
            <a:headEnd/>
            <a:tailEnd/>
          </a:ln>
        </p:spPr>
      </p:pic>
      <p:sp>
        <p:nvSpPr>
          <p:cNvPr id="3" name="Footer Placeholder 2"/>
          <p:cNvSpPr>
            <a:spLocks noGrp="1"/>
          </p:cNvSpPr>
          <p:nvPr>
            <p:ph type="ftr" sz="quarter" idx="3"/>
          </p:nvPr>
        </p:nvSpPr>
        <p:spPr>
          <a:xfrm>
            <a:off x="142875" y="6495303"/>
            <a:ext cx="3767274"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4" name="Slide Number Placeholder 3"/>
          <p:cNvSpPr>
            <a:spLocks noGrp="1"/>
          </p:cNvSpPr>
          <p:nvPr>
            <p:ph type="sldNum" sz="quarter" idx="4"/>
          </p:nvPr>
        </p:nvSpPr>
        <p:spPr>
          <a:xfrm>
            <a:off x="8285161" y="6495303"/>
            <a:ext cx="692151"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019ED9-D76A-4F60-88A3-AD7964D421E3}"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6" r:id="rId1"/>
    <p:sldLayoutId id="2147483667" r:id="rId2"/>
    <p:sldLayoutId id="2147483671" r:id="rId3"/>
    <p:sldLayoutId id="2147483672" r:id="rId4"/>
    <p:sldLayoutId id="2147483677" r:id="rId5"/>
  </p:sldLayoutIdLst>
  <p:transition spd="med">
    <p:wipe dir="d"/>
  </p:transition>
  <p:hf hdr="0" ftr="0"/>
  <p:txStyles>
    <p:titleStyle>
      <a:lvl1pPr algn="ctr" rtl="0" eaLnBrk="0" fontAlgn="base" hangingPunct="0">
        <a:lnSpc>
          <a:spcPct val="85000"/>
        </a:lnSpc>
        <a:spcBef>
          <a:spcPct val="0"/>
        </a:spcBef>
        <a:spcAft>
          <a:spcPct val="0"/>
        </a:spcAft>
        <a:defRPr sz="2400" b="1">
          <a:solidFill>
            <a:schemeClr val="tx1"/>
          </a:solidFill>
          <a:latin typeface="+mj-lt"/>
          <a:ea typeface="ＭＳ Ｐゴシック" pitchFamily="-106" charset="-128"/>
          <a:cs typeface="ＭＳ Ｐゴシック" pitchFamily="-106" charset="-128"/>
        </a:defRPr>
      </a:lvl1pPr>
      <a:lvl2pPr algn="ctr" rtl="0" eaLnBrk="0" fontAlgn="base" hangingPunct="0">
        <a:lnSpc>
          <a:spcPct val="85000"/>
        </a:lnSpc>
        <a:spcBef>
          <a:spcPct val="0"/>
        </a:spcBef>
        <a:spcAft>
          <a:spcPct val="0"/>
        </a:spcAft>
        <a:defRPr sz="2000" b="1">
          <a:solidFill>
            <a:schemeClr val="hlink"/>
          </a:solidFill>
          <a:latin typeface="Book Antiqua" pitchFamily="18" charset="0"/>
          <a:ea typeface="ＭＳ Ｐゴシック" pitchFamily="-106" charset="-128"/>
          <a:cs typeface="ＭＳ Ｐゴシック" pitchFamily="-106" charset="-128"/>
        </a:defRPr>
      </a:lvl2pPr>
      <a:lvl3pPr algn="ctr" rtl="0" eaLnBrk="0" fontAlgn="base" hangingPunct="0">
        <a:lnSpc>
          <a:spcPct val="85000"/>
        </a:lnSpc>
        <a:spcBef>
          <a:spcPct val="0"/>
        </a:spcBef>
        <a:spcAft>
          <a:spcPct val="0"/>
        </a:spcAft>
        <a:defRPr sz="2000" b="1">
          <a:solidFill>
            <a:schemeClr val="hlink"/>
          </a:solidFill>
          <a:latin typeface="Book Antiqua" pitchFamily="18" charset="0"/>
          <a:ea typeface="ＭＳ Ｐゴシック" pitchFamily="-106" charset="-128"/>
          <a:cs typeface="ＭＳ Ｐゴシック" pitchFamily="-106" charset="-128"/>
        </a:defRPr>
      </a:lvl3pPr>
      <a:lvl4pPr algn="ctr" rtl="0" eaLnBrk="0" fontAlgn="base" hangingPunct="0">
        <a:lnSpc>
          <a:spcPct val="85000"/>
        </a:lnSpc>
        <a:spcBef>
          <a:spcPct val="0"/>
        </a:spcBef>
        <a:spcAft>
          <a:spcPct val="0"/>
        </a:spcAft>
        <a:defRPr sz="2000" b="1">
          <a:solidFill>
            <a:schemeClr val="hlink"/>
          </a:solidFill>
          <a:latin typeface="Book Antiqua" pitchFamily="18" charset="0"/>
          <a:ea typeface="ＭＳ Ｐゴシック" pitchFamily="-106" charset="-128"/>
          <a:cs typeface="ＭＳ Ｐゴシック" pitchFamily="-106" charset="-128"/>
        </a:defRPr>
      </a:lvl4pPr>
      <a:lvl5pPr algn="ctr" rtl="0" eaLnBrk="0" fontAlgn="base" hangingPunct="0">
        <a:lnSpc>
          <a:spcPct val="85000"/>
        </a:lnSpc>
        <a:spcBef>
          <a:spcPct val="0"/>
        </a:spcBef>
        <a:spcAft>
          <a:spcPct val="0"/>
        </a:spcAft>
        <a:defRPr sz="2000" b="1">
          <a:solidFill>
            <a:schemeClr val="hlink"/>
          </a:solidFill>
          <a:latin typeface="Book Antiqua" pitchFamily="18" charset="0"/>
          <a:ea typeface="ＭＳ Ｐゴシック" pitchFamily="-106" charset="-128"/>
          <a:cs typeface="ＭＳ Ｐゴシック" pitchFamily="-106" charset="-128"/>
        </a:defRPr>
      </a:lvl5pPr>
      <a:lvl6pPr marL="457200" algn="ctr" rtl="0" eaLnBrk="0" fontAlgn="base" hangingPunct="0">
        <a:lnSpc>
          <a:spcPct val="85000"/>
        </a:lnSpc>
        <a:spcBef>
          <a:spcPct val="0"/>
        </a:spcBef>
        <a:spcAft>
          <a:spcPct val="0"/>
        </a:spcAft>
        <a:defRPr sz="2000" b="1">
          <a:solidFill>
            <a:schemeClr val="hlink"/>
          </a:solidFill>
          <a:latin typeface="Book Antiqua" pitchFamily="18" charset="0"/>
        </a:defRPr>
      </a:lvl6pPr>
      <a:lvl7pPr marL="914400" algn="ctr" rtl="0" eaLnBrk="0" fontAlgn="base" hangingPunct="0">
        <a:lnSpc>
          <a:spcPct val="85000"/>
        </a:lnSpc>
        <a:spcBef>
          <a:spcPct val="0"/>
        </a:spcBef>
        <a:spcAft>
          <a:spcPct val="0"/>
        </a:spcAft>
        <a:defRPr sz="2000" b="1">
          <a:solidFill>
            <a:schemeClr val="hlink"/>
          </a:solidFill>
          <a:latin typeface="Book Antiqua" pitchFamily="18" charset="0"/>
        </a:defRPr>
      </a:lvl7pPr>
      <a:lvl8pPr marL="1371600" algn="ctr" rtl="0" eaLnBrk="0" fontAlgn="base" hangingPunct="0">
        <a:lnSpc>
          <a:spcPct val="85000"/>
        </a:lnSpc>
        <a:spcBef>
          <a:spcPct val="0"/>
        </a:spcBef>
        <a:spcAft>
          <a:spcPct val="0"/>
        </a:spcAft>
        <a:defRPr sz="2000" b="1">
          <a:solidFill>
            <a:schemeClr val="hlink"/>
          </a:solidFill>
          <a:latin typeface="Book Antiqua" pitchFamily="18" charset="0"/>
        </a:defRPr>
      </a:lvl8pPr>
      <a:lvl9pPr marL="1828800" algn="ctr" rtl="0" eaLnBrk="0" fontAlgn="base" hangingPunct="0">
        <a:lnSpc>
          <a:spcPct val="85000"/>
        </a:lnSpc>
        <a:spcBef>
          <a:spcPct val="0"/>
        </a:spcBef>
        <a:spcAft>
          <a:spcPct val="0"/>
        </a:spcAft>
        <a:defRPr sz="2000" b="1">
          <a:solidFill>
            <a:schemeClr val="hlink"/>
          </a:solidFill>
          <a:latin typeface="Book Antiqua" pitchFamily="18" charset="0"/>
        </a:defRPr>
      </a:lvl9pPr>
    </p:titleStyle>
    <p:bodyStyle>
      <a:lvl1pPr marL="228600" indent="-228600" algn="l" rtl="0" eaLnBrk="0" fontAlgn="base" hangingPunct="0">
        <a:lnSpc>
          <a:spcPct val="85000"/>
        </a:lnSpc>
        <a:spcBef>
          <a:spcPct val="25000"/>
        </a:spcBef>
        <a:spcAft>
          <a:spcPct val="0"/>
        </a:spcAft>
        <a:buClr>
          <a:schemeClr val="accent6">
            <a:lumMod val="50000"/>
          </a:schemeClr>
        </a:buClr>
        <a:buSzPct val="100000"/>
        <a:buChar char="•"/>
        <a:defRPr lang="en-US" sz="2000" dirty="0" smtClean="0">
          <a:solidFill>
            <a:schemeClr val="tx1"/>
          </a:solidFill>
          <a:latin typeface="+mn-lt"/>
          <a:ea typeface="ＭＳ Ｐゴシック" pitchFamily="-106" charset="-128"/>
          <a:cs typeface="ＭＳ Ｐゴシック" pitchFamily="-106" charset="-128"/>
        </a:defRPr>
      </a:lvl1pPr>
      <a:lvl2pPr marL="515938" indent="-231775" algn="l" rtl="0" eaLnBrk="0" fontAlgn="base" hangingPunct="0">
        <a:lnSpc>
          <a:spcPct val="85000"/>
        </a:lnSpc>
        <a:spcBef>
          <a:spcPct val="25000"/>
        </a:spcBef>
        <a:spcAft>
          <a:spcPct val="0"/>
        </a:spcAft>
        <a:buClr>
          <a:schemeClr val="accent6">
            <a:lumMod val="50000"/>
          </a:schemeClr>
        </a:buClr>
        <a:buSzPct val="100000"/>
        <a:buChar char="–"/>
        <a:defRPr lang="en-US" sz="2000" dirty="0" smtClean="0">
          <a:solidFill>
            <a:schemeClr val="tx1"/>
          </a:solidFill>
          <a:latin typeface="+mn-lt"/>
          <a:ea typeface="ＭＳ Ｐゴシック" pitchFamily="-106" charset="-128"/>
        </a:defRPr>
      </a:lvl2pPr>
      <a:lvl3pPr marL="863600" indent="-233363" algn="l" rtl="0" eaLnBrk="0" fontAlgn="base" hangingPunct="0">
        <a:lnSpc>
          <a:spcPct val="85000"/>
        </a:lnSpc>
        <a:spcBef>
          <a:spcPct val="25000"/>
        </a:spcBef>
        <a:spcAft>
          <a:spcPct val="0"/>
        </a:spcAft>
        <a:buClr>
          <a:schemeClr val="accent6">
            <a:lumMod val="50000"/>
          </a:schemeClr>
        </a:buClr>
        <a:buSzPct val="100000"/>
        <a:buChar char="•"/>
        <a:defRPr lang="en-US" sz="2000" dirty="0" smtClean="0">
          <a:solidFill>
            <a:schemeClr val="tx1"/>
          </a:solidFill>
          <a:latin typeface="+mn-lt"/>
          <a:ea typeface="ＭＳ Ｐゴシック" pitchFamily="-106" charset="-128"/>
        </a:defRPr>
      </a:lvl3pPr>
      <a:lvl4pPr marL="1203325" indent="-225425" algn="l" rtl="0" eaLnBrk="0" fontAlgn="base" hangingPunct="0">
        <a:lnSpc>
          <a:spcPct val="85000"/>
        </a:lnSpc>
        <a:spcBef>
          <a:spcPct val="25000"/>
        </a:spcBef>
        <a:spcAft>
          <a:spcPct val="0"/>
        </a:spcAft>
        <a:buClr>
          <a:schemeClr val="accent6">
            <a:lumMod val="50000"/>
          </a:schemeClr>
        </a:buClr>
        <a:buSzPct val="100000"/>
        <a:buChar char="–"/>
        <a:defRPr lang="en-US" sz="2000" dirty="0" smtClean="0">
          <a:solidFill>
            <a:schemeClr val="tx1"/>
          </a:solidFill>
          <a:latin typeface="+mn-lt"/>
          <a:ea typeface="ＭＳ Ｐゴシック" pitchFamily="-106" charset="-128"/>
        </a:defRPr>
      </a:lvl4pPr>
      <a:lvl5pPr marL="1541463" indent="-223838" algn="l" rtl="0" eaLnBrk="0" fontAlgn="base" hangingPunct="0">
        <a:lnSpc>
          <a:spcPct val="85000"/>
        </a:lnSpc>
        <a:spcBef>
          <a:spcPct val="25000"/>
        </a:spcBef>
        <a:spcAft>
          <a:spcPct val="0"/>
        </a:spcAft>
        <a:buClr>
          <a:schemeClr val="accent6">
            <a:lumMod val="50000"/>
          </a:schemeClr>
        </a:buClr>
        <a:buSzPct val="100000"/>
        <a:buChar char="•"/>
        <a:defRPr lang="en-US" sz="2000" dirty="0" smtClean="0">
          <a:solidFill>
            <a:schemeClr val="tx1"/>
          </a:solidFill>
          <a:latin typeface="+mn-lt"/>
          <a:ea typeface="ＭＳ Ｐゴシック" pitchFamily="-106" charset="-128"/>
        </a:defRPr>
      </a:lvl5pPr>
      <a:lvl6pPr marL="1998663" indent="-223838" algn="l" rtl="0" eaLnBrk="0" fontAlgn="base" hangingPunct="0">
        <a:lnSpc>
          <a:spcPct val="85000"/>
        </a:lnSpc>
        <a:spcBef>
          <a:spcPct val="25000"/>
        </a:spcBef>
        <a:spcAft>
          <a:spcPct val="0"/>
        </a:spcAft>
        <a:buClr>
          <a:schemeClr val="hlink"/>
        </a:buClr>
        <a:buSzPct val="100000"/>
        <a:buChar char="•"/>
        <a:defRPr sz="2000">
          <a:solidFill>
            <a:srgbClr val="0105B3"/>
          </a:solidFill>
          <a:latin typeface="+mn-lt"/>
        </a:defRPr>
      </a:lvl6pPr>
      <a:lvl7pPr marL="2455863" indent="-223838" algn="l" rtl="0" eaLnBrk="0" fontAlgn="base" hangingPunct="0">
        <a:lnSpc>
          <a:spcPct val="85000"/>
        </a:lnSpc>
        <a:spcBef>
          <a:spcPct val="25000"/>
        </a:spcBef>
        <a:spcAft>
          <a:spcPct val="0"/>
        </a:spcAft>
        <a:buClr>
          <a:schemeClr val="hlink"/>
        </a:buClr>
        <a:buSzPct val="100000"/>
        <a:buChar char="•"/>
        <a:defRPr sz="2000">
          <a:solidFill>
            <a:srgbClr val="0105B3"/>
          </a:solidFill>
          <a:latin typeface="+mn-lt"/>
        </a:defRPr>
      </a:lvl7pPr>
      <a:lvl8pPr marL="2913063" indent="-223838" algn="l" rtl="0" eaLnBrk="0" fontAlgn="base" hangingPunct="0">
        <a:lnSpc>
          <a:spcPct val="85000"/>
        </a:lnSpc>
        <a:spcBef>
          <a:spcPct val="25000"/>
        </a:spcBef>
        <a:spcAft>
          <a:spcPct val="0"/>
        </a:spcAft>
        <a:buClr>
          <a:schemeClr val="hlink"/>
        </a:buClr>
        <a:buSzPct val="100000"/>
        <a:buChar char="•"/>
        <a:defRPr sz="2000">
          <a:solidFill>
            <a:srgbClr val="0105B3"/>
          </a:solidFill>
          <a:latin typeface="+mn-lt"/>
        </a:defRPr>
      </a:lvl8pPr>
      <a:lvl9pPr marL="3370263" indent="-223838" algn="l" rtl="0" eaLnBrk="0" fontAlgn="base" hangingPunct="0">
        <a:lnSpc>
          <a:spcPct val="85000"/>
        </a:lnSpc>
        <a:spcBef>
          <a:spcPct val="25000"/>
        </a:spcBef>
        <a:spcAft>
          <a:spcPct val="0"/>
        </a:spcAft>
        <a:buClr>
          <a:schemeClr val="hlink"/>
        </a:buClr>
        <a:buSzPct val="100000"/>
        <a:buChar char="•"/>
        <a:defRPr sz="2000">
          <a:solidFill>
            <a:srgbClr val="0105B3"/>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7303" y="89027"/>
            <a:ext cx="7954602" cy="863098"/>
          </a:xfrm>
        </p:spPr>
        <p:txBody>
          <a:bodyPr/>
          <a:lstStyle/>
          <a:p>
            <a:pPr algn="l"/>
            <a:r>
              <a:rPr lang="en-US" sz="2800" dirty="0"/>
              <a:t>Mechanical Tensile Testing of 3D-Printed Titanium 6Al-4V at Cryogenic Temperature</a:t>
            </a:r>
          </a:p>
        </p:txBody>
      </p:sp>
      <p:sp>
        <p:nvSpPr>
          <p:cNvPr id="3" name="Subtitle 2"/>
          <p:cNvSpPr>
            <a:spLocks noGrp="1"/>
          </p:cNvSpPr>
          <p:nvPr>
            <p:ph type="subTitle" idx="1"/>
          </p:nvPr>
        </p:nvSpPr>
        <p:spPr>
          <a:xfrm>
            <a:off x="157303" y="2464806"/>
            <a:ext cx="8829393" cy="2377782"/>
          </a:xfrm>
        </p:spPr>
        <p:txBody>
          <a:bodyPr/>
          <a:lstStyle/>
          <a:p>
            <a:pPr>
              <a:spcBef>
                <a:spcPts val="0"/>
              </a:spcBef>
            </a:pPr>
            <a:r>
              <a:rPr lang="en-US" b="1" dirty="0"/>
              <a:t>NASA Goddard Space Flight Center</a:t>
            </a:r>
          </a:p>
          <a:p>
            <a:pPr>
              <a:spcBef>
                <a:spcPts val="0"/>
              </a:spcBef>
            </a:pPr>
            <a:endParaRPr lang="en-US" dirty="0"/>
          </a:p>
          <a:p>
            <a:pPr>
              <a:spcBef>
                <a:spcPts val="0"/>
              </a:spcBef>
            </a:pPr>
            <a:r>
              <a:rPr lang="en-US" dirty="0"/>
              <a:t>July 12, 2023</a:t>
            </a:r>
          </a:p>
          <a:p>
            <a:pPr>
              <a:spcBef>
                <a:spcPts val="0"/>
              </a:spcBef>
            </a:pPr>
            <a:endParaRPr lang="en-US" dirty="0"/>
          </a:p>
          <a:p>
            <a:pPr>
              <a:spcBef>
                <a:spcPts val="0"/>
              </a:spcBef>
            </a:pPr>
            <a:r>
              <a:rPr lang="en-US" dirty="0"/>
              <a:t>Bryan L. James, Peter W. Barfknecht, Nathan A. Smith, Antonio Moreno, Steven T. Cale, Matthew B. Francom, Richard S. Ottens, Stephen W. Lebair, Olivia L. DeNonno </a:t>
            </a:r>
          </a:p>
        </p:txBody>
      </p:sp>
    </p:spTree>
  </p:cSld>
  <p:clrMapOvr>
    <a:masterClrMapping/>
  </p:clrMapOvr>
  <p:transition spd="med">
    <p:wipe dir="d"/>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7303" y="89027"/>
            <a:ext cx="7954602" cy="863098"/>
          </a:xfrm>
        </p:spPr>
        <p:txBody>
          <a:bodyPr/>
          <a:lstStyle/>
          <a:p>
            <a:pPr algn="l"/>
            <a:r>
              <a:rPr lang="en-US" dirty="0"/>
              <a:t>Test Results: Load vs. Crosshead Displacement</a:t>
            </a:r>
          </a:p>
        </p:txBody>
      </p:sp>
      <p:sp>
        <p:nvSpPr>
          <p:cNvPr id="3" name="TextBox 2">
            <a:extLst>
              <a:ext uri="{FF2B5EF4-FFF2-40B4-BE49-F238E27FC236}">
                <a16:creationId xmlns:a16="http://schemas.microsoft.com/office/drawing/2014/main" id="{E35DB74A-9445-490B-B173-B556D65781E2}"/>
              </a:ext>
            </a:extLst>
          </p:cNvPr>
          <p:cNvSpPr txBox="1"/>
          <p:nvPr/>
        </p:nvSpPr>
        <p:spPr>
          <a:xfrm>
            <a:off x="1225434" y="6210676"/>
            <a:ext cx="6693132" cy="307777"/>
          </a:xfrm>
          <a:prstGeom prst="rect">
            <a:avLst/>
          </a:prstGeom>
          <a:noFill/>
        </p:spPr>
        <p:txBody>
          <a:bodyPr wrap="square" rtlCol="0">
            <a:spAutoFit/>
          </a:bodyPr>
          <a:lstStyle/>
          <a:p>
            <a:r>
              <a:rPr lang="en-US" sz="1400" b="1" dirty="0"/>
              <a:t>Figure 6</a:t>
            </a:r>
            <a:r>
              <a:rPr lang="en-US" sz="1400" dirty="0"/>
              <a:t>: Load vs. Crosshead Displacement plots for EBM Printed Ti-6Al-4V specimens.</a:t>
            </a:r>
          </a:p>
        </p:txBody>
      </p:sp>
      <p:pic>
        <p:nvPicPr>
          <p:cNvPr id="5" name="Picture 4">
            <a:extLst>
              <a:ext uri="{FF2B5EF4-FFF2-40B4-BE49-F238E27FC236}">
                <a16:creationId xmlns:a16="http://schemas.microsoft.com/office/drawing/2014/main" id="{EA47CDF5-61BD-44A5-B95E-4488F30764C6}"/>
              </a:ext>
            </a:extLst>
          </p:cNvPr>
          <p:cNvPicPr>
            <a:picLocks noChangeAspect="1"/>
          </p:cNvPicPr>
          <p:nvPr/>
        </p:nvPicPr>
        <p:blipFill rotWithShape="1">
          <a:blip r:embed="rId3"/>
          <a:srcRect l="15643" t="28042" r="33960" b="5424"/>
          <a:stretch/>
        </p:blipFill>
        <p:spPr>
          <a:xfrm>
            <a:off x="1225434" y="1240137"/>
            <a:ext cx="6693132" cy="4970539"/>
          </a:xfrm>
          <a:prstGeom prst="rect">
            <a:avLst/>
          </a:prstGeom>
        </p:spPr>
      </p:pic>
      <p:sp>
        <p:nvSpPr>
          <p:cNvPr id="6" name="TextBox 5">
            <a:extLst>
              <a:ext uri="{FF2B5EF4-FFF2-40B4-BE49-F238E27FC236}">
                <a16:creationId xmlns:a16="http://schemas.microsoft.com/office/drawing/2014/main" id="{B50F9724-9CE8-4406-9C28-CEE64DDD87FE}"/>
              </a:ext>
            </a:extLst>
          </p:cNvPr>
          <p:cNvSpPr txBox="1"/>
          <p:nvPr/>
        </p:nvSpPr>
        <p:spPr>
          <a:xfrm>
            <a:off x="8609846" y="6550223"/>
            <a:ext cx="376850" cy="307777"/>
          </a:xfrm>
          <a:prstGeom prst="rect">
            <a:avLst/>
          </a:prstGeom>
          <a:noFill/>
        </p:spPr>
        <p:txBody>
          <a:bodyPr wrap="square" rtlCol="0">
            <a:spAutoFit/>
          </a:bodyPr>
          <a:lstStyle/>
          <a:p>
            <a:pPr algn="ctr"/>
            <a:r>
              <a:rPr lang="en-US" sz="1400" dirty="0"/>
              <a:t>10</a:t>
            </a:r>
          </a:p>
        </p:txBody>
      </p:sp>
    </p:spTree>
    <p:extLst>
      <p:ext uri="{BB962C8B-B14F-4D97-AF65-F5344CB8AC3E}">
        <p14:creationId xmlns:p14="http://schemas.microsoft.com/office/powerpoint/2010/main" val="1866288022"/>
      </p:ext>
    </p:extLst>
  </p:cSld>
  <p:clrMapOvr>
    <a:masterClrMapping/>
  </p:clrMapOvr>
  <p:transition spd="med">
    <p:wipe dir="d"/>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7303" y="89027"/>
            <a:ext cx="7954602" cy="863098"/>
          </a:xfrm>
        </p:spPr>
        <p:txBody>
          <a:bodyPr/>
          <a:lstStyle/>
          <a:p>
            <a:pPr algn="l"/>
            <a:r>
              <a:rPr lang="en-US" dirty="0"/>
              <a:t>Test Results: Data Comparison</a:t>
            </a:r>
          </a:p>
        </p:txBody>
      </p:sp>
      <p:graphicFrame>
        <p:nvGraphicFramePr>
          <p:cNvPr id="8" name="Table 7">
            <a:extLst>
              <a:ext uri="{FF2B5EF4-FFF2-40B4-BE49-F238E27FC236}">
                <a16:creationId xmlns:a16="http://schemas.microsoft.com/office/drawing/2014/main" id="{D6FCA4F6-8637-4B82-B778-5E19D20FF58F}"/>
              </a:ext>
            </a:extLst>
          </p:cNvPr>
          <p:cNvGraphicFramePr>
            <a:graphicFrameLocks noGrp="1"/>
          </p:cNvGraphicFramePr>
          <p:nvPr>
            <p:extLst>
              <p:ext uri="{D42A27DB-BD31-4B8C-83A1-F6EECF244321}">
                <p14:modId xmlns:p14="http://schemas.microsoft.com/office/powerpoint/2010/main" val="474078377"/>
              </p:ext>
            </p:extLst>
          </p:nvPr>
        </p:nvGraphicFramePr>
        <p:xfrm>
          <a:off x="4315109" y="2026169"/>
          <a:ext cx="4671588" cy="3290126"/>
        </p:xfrm>
        <a:graphic>
          <a:graphicData uri="http://schemas.openxmlformats.org/drawingml/2006/table">
            <a:tbl>
              <a:tblPr firstRow="1" firstCol="1" bandRow="1"/>
              <a:tblGrid>
                <a:gridCol w="1158844">
                  <a:extLst>
                    <a:ext uri="{9D8B030D-6E8A-4147-A177-3AD203B41FA5}">
                      <a16:colId xmlns:a16="http://schemas.microsoft.com/office/drawing/2014/main" val="1726285871"/>
                    </a:ext>
                  </a:extLst>
                </a:gridCol>
                <a:gridCol w="1430447">
                  <a:extLst>
                    <a:ext uri="{9D8B030D-6E8A-4147-A177-3AD203B41FA5}">
                      <a16:colId xmlns:a16="http://schemas.microsoft.com/office/drawing/2014/main" val="298863270"/>
                    </a:ext>
                  </a:extLst>
                </a:gridCol>
                <a:gridCol w="1013988">
                  <a:extLst>
                    <a:ext uri="{9D8B030D-6E8A-4147-A177-3AD203B41FA5}">
                      <a16:colId xmlns:a16="http://schemas.microsoft.com/office/drawing/2014/main" val="873001741"/>
                    </a:ext>
                  </a:extLst>
                </a:gridCol>
                <a:gridCol w="1068309">
                  <a:extLst>
                    <a:ext uri="{9D8B030D-6E8A-4147-A177-3AD203B41FA5}">
                      <a16:colId xmlns:a16="http://schemas.microsoft.com/office/drawing/2014/main" val="2205650990"/>
                    </a:ext>
                  </a:extLst>
                </a:gridCol>
              </a:tblGrid>
              <a:tr h="0">
                <a:tc>
                  <a:txBody>
                    <a:bodyPr/>
                    <a:lstStyle/>
                    <a:p>
                      <a:pPr marL="0" marR="0" algn="ctr">
                        <a:lnSpc>
                          <a:spcPct val="107000"/>
                        </a:lnSpc>
                        <a:spcBef>
                          <a:spcPts val="0"/>
                        </a:spcBef>
                        <a:spcAft>
                          <a:spcPts val="0"/>
                        </a:spcAft>
                      </a:pPr>
                      <a:r>
                        <a:rPr lang="en-US" sz="1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Specimen </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ID</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p>
                    <a:p>
                      <a:pPr marL="0" marR="0" algn="ctr">
                        <a:lnSpc>
                          <a:spcPct val="107000"/>
                        </a:lnSpc>
                        <a:spcBef>
                          <a:spcPts val="0"/>
                        </a:spcBef>
                        <a:spcAft>
                          <a:spcPts val="0"/>
                        </a:spcAft>
                      </a:pPr>
                      <a:endParaRPr lang="en-US" sz="16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endParaRPr lang="en-US" sz="16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Elongation </a:t>
                      </a:r>
                    </a:p>
                    <a:p>
                      <a:pPr marL="0" marR="0" algn="ctr">
                        <a:lnSpc>
                          <a:spcPct val="107000"/>
                        </a:lnSpc>
                        <a:spcBef>
                          <a:spcPts val="0"/>
                        </a:spcBef>
                        <a:spcAft>
                          <a:spcPts val="0"/>
                        </a:spcAft>
                      </a:pPr>
                      <a:r>
                        <a:rPr lang="en-US" sz="1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to </a:t>
                      </a:r>
                    </a:p>
                    <a:p>
                      <a:pPr marL="0" marR="0" algn="ctr">
                        <a:lnSpc>
                          <a:spcPct val="107000"/>
                        </a:lnSpc>
                        <a:spcBef>
                          <a:spcPts val="0"/>
                        </a:spcBef>
                        <a:spcAft>
                          <a:spcPts val="0"/>
                        </a:spcAft>
                      </a:pPr>
                      <a:r>
                        <a:rPr lang="en-US" sz="1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Failure</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Percent </a:t>
                      </a:r>
                    </a:p>
                    <a:p>
                      <a:pPr marL="0" marR="0" algn="ctr">
                        <a:lnSpc>
                          <a:spcPct val="107000"/>
                        </a:lnSpc>
                        <a:spcBef>
                          <a:spcPts val="0"/>
                        </a:spcBef>
                        <a:spcAft>
                          <a:spcPts val="0"/>
                        </a:spcAft>
                      </a:pPr>
                      <a:r>
                        <a:rPr lang="en-US" sz="1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Increase</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Ultimate Tensile</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Strength Percent Increase</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Break Strength</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Percent Increase</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p>
                    <a:p>
                      <a:pPr marL="0" marR="0" algn="ctr">
                        <a:lnSpc>
                          <a:spcPct val="107000"/>
                        </a:lnSpc>
                        <a:spcBef>
                          <a:spcPts val="0"/>
                        </a:spcBef>
                        <a:spcAft>
                          <a:spcPts val="0"/>
                        </a:spcAft>
                      </a:pP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50016256"/>
                  </a:ext>
                </a:extLst>
              </a:tr>
              <a:tr h="0">
                <a:tc>
                  <a:txBody>
                    <a:bodyPr/>
                    <a:lstStyle/>
                    <a:p>
                      <a:pPr marL="0" marR="0" algn="ctr">
                        <a:lnSpc>
                          <a:spcPct val="107000"/>
                        </a:lnSpc>
                        <a:spcBef>
                          <a:spcPts val="0"/>
                        </a:spcBef>
                        <a:spcAft>
                          <a:spcPts val="0"/>
                        </a:spcAft>
                      </a:pPr>
                      <a:r>
                        <a:rPr lang="en-US"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X1</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b="1">
                          <a:solidFill>
                            <a:srgbClr val="385723"/>
                          </a:solidFill>
                          <a:effectLst/>
                          <a:latin typeface="Times New Roman" panose="02020603050405020304" pitchFamily="18" charset="0"/>
                          <a:ea typeface="Calibri" panose="020F0502020204030204" pitchFamily="34" charset="0"/>
                          <a:cs typeface="Times New Roman" panose="02020603050405020304" pitchFamily="18" charset="0"/>
                        </a:rPr>
                        <a:t>36.43</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b="1" dirty="0">
                          <a:solidFill>
                            <a:srgbClr val="385723"/>
                          </a:solidFill>
                          <a:effectLst/>
                          <a:latin typeface="Times New Roman" panose="02020603050405020304" pitchFamily="18" charset="0"/>
                          <a:ea typeface="Calibri" panose="020F0502020204030204" pitchFamily="34" charset="0"/>
                          <a:cs typeface="Times New Roman" panose="02020603050405020304" pitchFamily="18" charset="0"/>
                        </a:rPr>
                        <a:t>54.44</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b="1">
                          <a:solidFill>
                            <a:srgbClr val="385723"/>
                          </a:solidFill>
                          <a:effectLst/>
                          <a:latin typeface="Times New Roman" panose="02020603050405020304" pitchFamily="18" charset="0"/>
                          <a:ea typeface="Calibri" panose="020F0502020204030204" pitchFamily="34" charset="0"/>
                          <a:cs typeface="Times New Roman" panose="02020603050405020304" pitchFamily="18" charset="0"/>
                        </a:rPr>
                        <a:t>54.44</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18377174"/>
                  </a:ext>
                </a:extLst>
              </a:tr>
              <a:tr h="0">
                <a:tc>
                  <a:txBody>
                    <a:bodyPr/>
                    <a:lstStyle/>
                    <a:p>
                      <a:pPr marL="0" marR="0" algn="ctr">
                        <a:lnSpc>
                          <a:spcPct val="107000"/>
                        </a:lnSpc>
                        <a:spcBef>
                          <a:spcPts val="0"/>
                        </a:spcBef>
                        <a:spcAft>
                          <a:spcPts val="0"/>
                        </a:spcAft>
                      </a:pPr>
                      <a:r>
                        <a:rPr lang="en-US"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X2</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b="1">
                          <a:solidFill>
                            <a:srgbClr val="385723"/>
                          </a:solidFill>
                          <a:effectLst/>
                          <a:latin typeface="Times New Roman" panose="02020603050405020304" pitchFamily="18" charset="0"/>
                          <a:ea typeface="Calibri" panose="020F0502020204030204" pitchFamily="34" charset="0"/>
                          <a:cs typeface="Times New Roman" panose="02020603050405020304" pitchFamily="18" charset="0"/>
                        </a:rPr>
                        <a:t>40.00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b="1" dirty="0">
                          <a:solidFill>
                            <a:srgbClr val="385723"/>
                          </a:solidFill>
                          <a:effectLst/>
                          <a:latin typeface="Times New Roman" panose="02020603050405020304" pitchFamily="18" charset="0"/>
                          <a:ea typeface="Calibri" panose="020F0502020204030204" pitchFamily="34" charset="0"/>
                          <a:cs typeface="Times New Roman" panose="02020603050405020304" pitchFamily="18" charset="0"/>
                        </a:rPr>
                        <a:t>53.47</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b="1" dirty="0">
                          <a:solidFill>
                            <a:srgbClr val="385723"/>
                          </a:solidFill>
                          <a:effectLst/>
                          <a:latin typeface="Times New Roman" panose="02020603050405020304" pitchFamily="18" charset="0"/>
                          <a:ea typeface="Calibri" panose="020F0502020204030204" pitchFamily="34" charset="0"/>
                          <a:cs typeface="Times New Roman" panose="02020603050405020304" pitchFamily="18" charset="0"/>
                        </a:rPr>
                        <a:t>53.47</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27660045"/>
                  </a:ext>
                </a:extLst>
              </a:tr>
              <a:tr h="0">
                <a:tc>
                  <a:txBody>
                    <a:bodyPr/>
                    <a:lstStyle/>
                    <a:p>
                      <a:pPr marL="0" marR="0" algn="ctr">
                        <a:lnSpc>
                          <a:spcPct val="107000"/>
                        </a:lnSpc>
                        <a:spcBef>
                          <a:spcPts val="0"/>
                        </a:spcBef>
                        <a:spcAft>
                          <a:spcPts val="0"/>
                        </a:spcAft>
                      </a:pPr>
                      <a:r>
                        <a:rPr lang="en-US"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Y1</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b="1">
                          <a:solidFill>
                            <a:srgbClr val="385723"/>
                          </a:solidFill>
                          <a:effectLst/>
                          <a:latin typeface="Times New Roman" panose="02020603050405020304" pitchFamily="18" charset="0"/>
                          <a:ea typeface="Calibri" panose="020F0502020204030204" pitchFamily="34" charset="0"/>
                          <a:cs typeface="Times New Roman" panose="02020603050405020304" pitchFamily="18" charset="0"/>
                        </a:rPr>
                        <a:t>36.43</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b="1" dirty="0">
                          <a:solidFill>
                            <a:srgbClr val="385723"/>
                          </a:solidFill>
                          <a:effectLst/>
                          <a:latin typeface="Times New Roman" panose="02020603050405020304" pitchFamily="18" charset="0"/>
                          <a:ea typeface="Calibri" panose="020F0502020204030204" pitchFamily="34" charset="0"/>
                          <a:cs typeface="Times New Roman" panose="02020603050405020304" pitchFamily="18" charset="0"/>
                        </a:rPr>
                        <a:t>46.65</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b="1" dirty="0">
                          <a:solidFill>
                            <a:srgbClr val="385723"/>
                          </a:solidFill>
                          <a:effectLst/>
                          <a:latin typeface="Times New Roman" panose="02020603050405020304" pitchFamily="18" charset="0"/>
                          <a:ea typeface="Calibri" panose="020F0502020204030204" pitchFamily="34" charset="0"/>
                          <a:cs typeface="Times New Roman" panose="02020603050405020304" pitchFamily="18" charset="0"/>
                        </a:rPr>
                        <a:t>46.65</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10502361"/>
                  </a:ext>
                </a:extLst>
              </a:tr>
              <a:tr h="0">
                <a:tc>
                  <a:txBody>
                    <a:bodyPr/>
                    <a:lstStyle/>
                    <a:p>
                      <a:pPr marL="0" marR="0" algn="ctr">
                        <a:lnSpc>
                          <a:spcPct val="107000"/>
                        </a:lnSpc>
                        <a:spcBef>
                          <a:spcPts val="0"/>
                        </a:spcBef>
                        <a:spcAft>
                          <a:spcPts val="0"/>
                        </a:spcAft>
                      </a:pPr>
                      <a:r>
                        <a:rPr lang="en-US"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Y2</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b="1">
                          <a:solidFill>
                            <a:srgbClr val="385723"/>
                          </a:solidFill>
                          <a:effectLst/>
                          <a:latin typeface="Times New Roman" panose="02020603050405020304" pitchFamily="18" charset="0"/>
                          <a:ea typeface="Calibri" panose="020F0502020204030204" pitchFamily="34" charset="0"/>
                          <a:cs typeface="Times New Roman" panose="02020603050405020304" pitchFamily="18" charset="0"/>
                        </a:rPr>
                        <a:t>45.71</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b="1" dirty="0">
                          <a:solidFill>
                            <a:srgbClr val="385723"/>
                          </a:solidFill>
                          <a:effectLst/>
                          <a:latin typeface="Times New Roman" panose="02020603050405020304" pitchFamily="18" charset="0"/>
                          <a:ea typeface="Calibri" panose="020F0502020204030204" pitchFamily="34" charset="0"/>
                          <a:cs typeface="Times New Roman" panose="02020603050405020304" pitchFamily="18" charset="0"/>
                        </a:rPr>
                        <a:t>47.74</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b="1" dirty="0">
                          <a:solidFill>
                            <a:srgbClr val="385723"/>
                          </a:solidFill>
                          <a:effectLst/>
                          <a:latin typeface="Times New Roman" panose="02020603050405020304" pitchFamily="18" charset="0"/>
                          <a:ea typeface="Calibri" panose="020F0502020204030204" pitchFamily="34" charset="0"/>
                          <a:cs typeface="Times New Roman" panose="02020603050405020304" pitchFamily="18" charset="0"/>
                        </a:rPr>
                        <a:t>47.74</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89279217"/>
                  </a:ext>
                </a:extLst>
              </a:tr>
              <a:tr h="0">
                <a:tc>
                  <a:txBody>
                    <a:bodyPr/>
                    <a:lstStyle/>
                    <a:p>
                      <a:pPr marL="0" marR="0" algn="ctr">
                        <a:lnSpc>
                          <a:spcPct val="107000"/>
                        </a:lnSpc>
                        <a:spcBef>
                          <a:spcPts val="0"/>
                        </a:spcBef>
                        <a:spcAft>
                          <a:spcPts val="0"/>
                        </a:spcAft>
                      </a:pPr>
                      <a:r>
                        <a:rPr lang="en-US"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Z1</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b="1">
                          <a:solidFill>
                            <a:srgbClr val="385723"/>
                          </a:solidFill>
                          <a:effectLst/>
                          <a:latin typeface="Times New Roman" panose="02020603050405020304" pitchFamily="18" charset="0"/>
                          <a:ea typeface="Calibri" panose="020F0502020204030204" pitchFamily="34" charset="0"/>
                          <a:cs typeface="Times New Roman" panose="02020603050405020304" pitchFamily="18" charset="0"/>
                        </a:rPr>
                        <a:t>42.14</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b="1" dirty="0">
                          <a:solidFill>
                            <a:srgbClr val="385723"/>
                          </a:solidFill>
                          <a:effectLst/>
                          <a:latin typeface="Times New Roman" panose="02020603050405020304" pitchFamily="18" charset="0"/>
                          <a:ea typeface="Calibri" panose="020F0502020204030204" pitchFamily="34" charset="0"/>
                          <a:cs typeface="Times New Roman" panose="02020603050405020304" pitchFamily="18" charset="0"/>
                        </a:rPr>
                        <a:t>45.03</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b="1" dirty="0">
                          <a:solidFill>
                            <a:srgbClr val="385723"/>
                          </a:solidFill>
                          <a:effectLst/>
                          <a:latin typeface="Times New Roman" panose="02020603050405020304" pitchFamily="18" charset="0"/>
                          <a:ea typeface="Calibri" panose="020F0502020204030204" pitchFamily="34" charset="0"/>
                          <a:cs typeface="Times New Roman" panose="02020603050405020304" pitchFamily="18" charset="0"/>
                        </a:rPr>
                        <a:t>45.03</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39110890"/>
                  </a:ext>
                </a:extLst>
              </a:tr>
              <a:tr h="0">
                <a:tc>
                  <a:txBody>
                    <a:bodyPr/>
                    <a:lstStyle/>
                    <a:p>
                      <a:pPr marL="0" marR="0" algn="ctr">
                        <a:lnSpc>
                          <a:spcPct val="107000"/>
                        </a:lnSpc>
                        <a:spcBef>
                          <a:spcPts val="0"/>
                        </a:spcBef>
                        <a:spcAft>
                          <a:spcPts val="0"/>
                        </a:spcAft>
                      </a:pPr>
                      <a:r>
                        <a:rPr lang="en-US"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Z2</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b="1">
                          <a:solidFill>
                            <a:srgbClr val="385723"/>
                          </a:solidFill>
                          <a:effectLst/>
                          <a:latin typeface="Times New Roman" panose="02020603050405020304" pitchFamily="18" charset="0"/>
                          <a:ea typeface="Calibri" panose="020F0502020204030204" pitchFamily="34" charset="0"/>
                          <a:cs typeface="Times New Roman" panose="02020603050405020304" pitchFamily="18" charset="0"/>
                        </a:rPr>
                        <a:t>41.43</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b="1">
                          <a:solidFill>
                            <a:srgbClr val="385723"/>
                          </a:solidFill>
                          <a:effectLst/>
                          <a:latin typeface="Times New Roman" panose="02020603050405020304" pitchFamily="18" charset="0"/>
                          <a:ea typeface="Calibri" panose="020F0502020204030204" pitchFamily="34" charset="0"/>
                          <a:cs typeface="Times New Roman" panose="02020603050405020304" pitchFamily="18" charset="0"/>
                        </a:rPr>
                        <a:t>44.06</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b="1" dirty="0">
                          <a:solidFill>
                            <a:srgbClr val="385723"/>
                          </a:solidFill>
                          <a:effectLst/>
                          <a:latin typeface="Times New Roman" panose="02020603050405020304" pitchFamily="18" charset="0"/>
                          <a:ea typeface="Calibri" panose="020F0502020204030204" pitchFamily="34" charset="0"/>
                          <a:cs typeface="Times New Roman" panose="02020603050405020304" pitchFamily="18" charset="0"/>
                        </a:rPr>
                        <a:t>41.43</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49390424"/>
                  </a:ext>
                </a:extLst>
              </a:tr>
              <a:tr h="0">
                <a:tc>
                  <a:txBody>
                    <a:bodyPr/>
                    <a:lstStyle/>
                    <a:p>
                      <a:pPr marL="0" marR="0" algn="ctr">
                        <a:lnSpc>
                          <a:spcPct val="107000"/>
                        </a:lnSpc>
                        <a:spcBef>
                          <a:spcPts val="0"/>
                        </a:spcBef>
                        <a:spcAft>
                          <a:spcPts val="0"/>
                        </a:spcAft>
                      </a:pPr>
                      <a:r>
                        <a:rPr lang="en-US"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Z3</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b="1">
                          <a:solidFill>
                            <a:srgbClr val="385723"/>
                          </a:solidFill>
                          <a:effectLst/>
                          <a:latin typeface="Times New Roman" panose="02020603050405020304" pitchFamily="18" charset="0"/>
                          <a:ea typeface="Calibri" panose="020F0502020204030204" pitchFamily="34" charset="0"/>
                          <a:cs typeface="Times New Roman" panose="02020603050405020304" pitchFamily="18" charset="0"/>
                        </a:rPr>
                        <a:t>42.14</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b="1" dirty="0">
                          <a:solidFill>
                            <a:srgbClr val="385723"/>
                          </a:solidFill>
                          <a:effectLst/>
                          <a:latin typeface="Times New Roman" panose="02020603050405020304" pitchFamily="18" charset="0"/>
                          <a:ea typeface="Calibri" panose="020F0502020204030204" pitchFamily="34" charset="0"/>
                          <a:cs typeface="Times New Roman" panose="02020603050405020304" pitchFamily="18" charset="0"/>
                        </a:rPr>
                        <a:t>44.06</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b="1" dirty="0">
                          <a:solidFill>
                            <a:srgbClr val="385723"/>
                          </a:solidFill>
                          <a:effectLst/>
                          <a:latin typeface="Times New Roman" panose="02020603050405020304" pitchFamily="18" charset="0"/>
                          <a:ea typeface="Calibri" panose="020F0502020204030204" pitchFamily="34" charset="0"/>
                          <a:cs typeface="Times New Roman" panose="02020603050405020304" pitchFamily="18" charset="0"/>
                        </a:rPr>
                        <a:t>41.43</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13577544"/>
                  </a:ext>
                </a:extLst>
              </a:tr>
            </a:tbl>
          </a:graphicData>
        </a:graphic>
      </p:graphicFrame>
      <p:sp>
        <p:nvSpPr>
          <p:cNvPr id="9" name="TextBox 8">
            <a:extLst>
              <a:ext uri="{FF2B5EF4-FFF2-40B4-BE49-F238E27FC236}">
                <a16:creationId xmlns:a16="http://schemas.microsoft.com/office/drawing/2014/main" id="{6CA8C4E9-B79C-48A5-B9F6-3B60EA6E7DFF}"/>
              </a:ext>
            </a:extLst>
          </p:cNvPr>
          <p:cNvSpPr txBox="1"/>
          <p:nvPr/>
        </p:nvSpPr>
        <p:spPr>
          <a:xfrm>
            <a:off x="4315109" y="1092035"/>
            <a:ext cx="4671588" cy="954107"/>
          </a:xfrm>
          <a:prstGeom prst="rect">
            <a:avLst/>
          </a:prstGeom>
          <a:noFill/>
        </p:spPr>
        <p:txBody>
          <a:bodyPr wrap="square" rtlCol="0">
            <a:spAutoFit/>
          </a:bodyPr>
          <a:lstStyle/>
          <a:p>
            <a:r>
              <a:rPr lang="en-US" sz="1400" b="1" dirty="0"/>
              <a:t>Table 3</a:t>
            </a:r>
            <a:r>
              <a:rPr lang="en-US" sz="1400" dirty="0"/>
              <a:t>: EBM Printed Ti-6Al-4V specimen mechanical properties at 77 K (-321 F) compared to their expected mechanical properties at 293 K (68 F) based on the manufacturing standard.</a:t>
            </a:r>
          </a:p>
        </p:txBody>
      </p:sp>
      <p:sp>
        <p:nvSpPr>
          <p:cNvPr id="10" name="Subtitle 4">
            <a:extLst>
              <a:ext uri="{FF2B5EF4-FFF2-40B4-BE49-F238E27FC236}">
                <a16:creationId xmlns:a16="http://schemas.microsoft.com/office/drawing/2014/main" id="{096C6B51-9870-4714-9EDA-E09F41F88B0B}"/>
              </a:ext>
            </a:extLst>
          </p:cNvPr>
          <p:cNvSpPr>
            <a:spLocks noGrp="1"/>
          </p:cNvSpPr>
          <p:nvPr>
            <p:ph type="subTitle" idx="1"/>
          </p:nvPr>
        </p:nvSpPr>
        <p:spPr>
          <a:xfrm>
            <a:off x="157303" y="2026169"/>
            <a:ext cx="4070665" cy="3290126"/>
          </a:xfrm>
        </p:spPr>
        <p:txBody>
          <a:bodyPr/>
          <a:lstStyle/>
          <a:p>
            <a:pPr marL="342900" indent="-342900" algn="l">
              <a:spcAft>
                <a:spcPts val="1200"/>
              </a:spcAft>
              <a:buFont typeface="Arial" panose="020B0604020202020204" pitchFamily="34" charset="0"/>
              <a:buChar char="•"/>
            </a:pPr>
            <a:r>
              <a:rPr lang="en-US" sz="1800" dirty="0"/>
              <a:t>See Table 3 for a comparison of the obtained cryogenic mechanical properties of EBM Printed Ti-6Al-4V to the expected room temperature mechanical properties of Arcam Ti-6Al-4V based on the manufacturing standard.</a:t>
            </a:r>
          </a:p>
          <a:p>
            <a:pPr marL="342900" indent="-342900" algn="l">
              <a:spcAft>
                <a:spcPts val="1200"/>
              </a:spcAft>
              <a:buFont typeface="Arial" panose="020B0604020202020204" pitchFamily="34" charset="0"/>
              <a:buChar char="•"/>
            </a:pPr>
            <a:r>
              <a:rPr lang="en-US" sz="1800" dirty="0"/>
              <a:t>Future work will include testing specimens at room temperature to make a direct comparison.</a:t>
            </a:r>
          </a:p>
        </p:txBody>
      </p:sp>
      <p:sp>
        <p:nvSpPr>
          <p:cNvPr id="12" name="TextBox 11">
            <a:extLst>
              <a:ext uri="{FF2B5EF4-FFF2-40B4-BE49-F238E27FC236}">
                <a16:creationId xmlns:a16="http://schemas.microsoft.com/office/drawing/2014/main" id="{C7EEC0F3-50D0-4611-9166-73C026F121A9}"/>
              </a:ext>
            </a:extLst>
          </p:cNvPr>
          <p:cNvSpPr txBox="1"/>
          <p:nvPr/>
        </p:nvSpPr>
        <p:spPr>
          <a:xfrm>
            <a:off x="8609846" y="6550223"/>
            <a:ext cx="376850" cy="307777"/>
          </a:xfrm>
          <a:prstGeom prst="rect">
            <a:avLst/>
          </a:prstGeom>
          <a:noFill/>
        </p:spPr>
        <p:txBody>
          <a:bodyPr wrap="square" rtlCol="0">
            <a:spAutoFit/>
          </a:bodyPr>
          <a:lstStyle/>
          <a:p>
            <a:pPr algn="ctr"/>
            <a:r>
              <a:rPr lang="en-US" sz="1400" dirty="0"/>
              <a:t>11</a:t>
            </a:r>
          </a:p>
        </p:txBody>
      </p:sp>
    </p:spTree>
    <p:extLst>
      <p:ext uri="{BB962C8B-B14F-4D97-AF65-F5344CB8AC3E}">
        <p14:creationId xmlns:p14="http://schemas.microsoft.com/office/powerpoint/2010/main" val="2404714817"/>
      </p:ext>
    </p:extLst>
  </p:cSld>
  <p:clrMapOvr>
    <a:masterClrMapping/>
  </p:clrMapOvr>
  <p:transition spd="med">
    <p:wipe dir="d"/>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7303" y="89027"/>
            <a:ext cx="7954602" cy="863098"/>
          </a:xfrm>
        </p:spPr>
        <p:txBody>
          <a:bodyPr/>
          <a:lstStyle/>
          <a:p>
            <a:pPr algn="l"/>
            <a:r>
              <a:rPr lang="en-US" dirty="0"/>
              <a:t>Test Results: Specimens Post Testing X</a:t>
            </a:r>
          </a:p>
        </p:txBody>
      </p:sp>
      <p:sp>
        <p:nvSpPr>
          <p:cNvPr id="9" name="TextBox 8">
            <a:extLst>
              <a:ext uri="{FF2B5EF4-FFF2-40B4-BE49-F238E27FC236}">
                <a16:creationId xmlns:a16="http://schemas.microsoft.com/office/drawing/2014/main" id="{6CA8C4E9-B79C-48A5-B9F6-3B60EA6E7DFF}"/>
              </a:ext>
            </a:extLst>
          </p:cNvPr>
          <p:cNvSpPr txBox="1"/>
          <p:nvPr/>
        </p:nvSpPr>
        <p:spPr>
          <a:xfrm>
            <a:off x="157302" y="5714999"/>
            <a:ext cx="5121699" cy="523220"/>
          </a:xfrm>
          <a:prstGeom prst="rect">
            <a:avLst/>
          </a:prstGeom>
          <a:noFill/>
        </p:spPr>
        <p:txBody>
          <a:bodyPr wrap="square" rtlCol="0">
            <a:spAutoFit/>
          </a:bodyPr>
          <a:lstStyle/>
          <a:p>
            <a:r>
              <a:rPr lang="en-US" sz="1400" b="1" dirty="0"/>
              <a:t>Figure 7: </a:t>
            </a:r>
            <a:r>
              <a:rPr lang="en-US" sz="1400" dirty="0"/>
              <a:t>EBM printed Ti-6Al-4V specimen (X2) after tensile testing at 77 K (-321 F). Build direction left image.</a:t>
            </a:r>
          </a:p>
        </p:txBody>
      </p:sp>
      <p:pic>
        <p:nvPicPr>
          <p:cNvPr id="7" name="Picture 6">
            <a:extLst>
              <a:ext uri="{FF2B5EF4-FFF2-40B4-BE49-F238E27FC236}">
                <a16:creationId xmlns:a16="http://schemas.microsoft.com/office/drawing/2014/main" id="{15808FAB-EF33-407C-AA83-0DC661DBFE2C}"/>
              </a:ext>
            </a:extLst>
          </p:cNvPr>
          <p:cNvPicPr>
            <a:picLocks noChangeAspect="1"/>
          </p:cNvPicPr>
          <p:nvPr/>
        </p:nvPicPr>
        <p:blipFill rotWithShape="1">
          <a:blip r:embed="rId3">
            <a:extLst>
              <a:ext uri="{28A0092B-C50C-407E-A947-70E740481C1C}">
                <a14:useLocalDpi xmlns:a14="http://schemas.microsoft.com/office/drawing/2010/main" val="0"/>
              </a:ext>
            </a:extLst>
          </a:blip>
          <a:srcRect r="3131"/>
          <a:stretch/>
        </p:blipFill>
        <p:spPr>
          <a:xfrm rot="5400000">
            <a:off x="912709" y="2493107"/>
            <a:ext cx="4572000" cy="1871789"/>
          </a:xfrm>
          <a:prstGeom prst="rect">
            <a:avLst/>
          </a:prstGeom>
        </p:spPr>
      </p:pic>
      <p:pic>
        <p:nvPicPr>
          <p:cNvPr id="10" name="Picture 9">
            <a:extLst>
              <a:ext uri="{FF2B5EF4-FFF2-40B4-BE49-F238E27FC236}">
                <a16:creationId xmlns:a16="http://schemas.microsoft.com/office/drawing/2014/main" id="{3D8D8A6A-F2AD-41D2-8C53-13A0975CCC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197642" y="2502062"/>
            <a:ext cx="4572000" cy="1853877"/>
          </a:xfrm>
          <a:prstGeom prst="rect">
            <a:avLst/>
          </a:prstGeom>
        </p:spPr>
      </p:pic>
      <p:pic>
        <p:nvPicPr>
          <p:cNvPr id="11" name="Picture 10">
            <a:extLst>
              <a:ext uri="{FF2B5EF4-FFF2-40B4-BE49-F238E27FC236}">
                <a16:creationId xmlns:a16="http://schemas.microsoft.com/office/drawing/2014/main" id="{FAA3C67A-EADA-4E93-803B-30930AF5FC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2544562" y="2980560"/>
            <a:ext cx="4572000" cy="896879"/>
          </a:xfrm>
          <a:prstGeom prst="rect">
            <a:avLst/>
          </a:prstGeom>
        </p:spPr>
      </p:pic>
      <p:sp>
        <p:nvSpPr>
          <p:cNvPr id="12" name="TextBox 11">
            <a:extLst>
              <a:ext uri="{FF2B5EF4-FFF2-40B4-BE49-F238E27FC236}">
                <a16:creationId xmlns:a16="http://schemas.microsoft.com/office/drawing/2014/main" id="{4F9716E4-AF54-4E53-9FD0-230D8FDC829C}"/>
              </a:ext>
            </a:extLst>
          </p:cNvPr>
          <p:cNvSpPr txBox="1"/>
          <p:nvPr/>
        </p:nvSpPr>
        <p:spPr>
          <a:xfrm>
            <a:off x="5613149" y="4043836"/>
            <a:ext cx="3369431" cy="1384995"/>
          </a:xfrm>
          <a:prstGeom prst="rect">
            <a:avLst/>
          </a:prstGeom>
          <a:noFill/>
        </p:spPr>
        <p:txBody>
          <a:bodyPr wrap="square" rtlCol="0">
            <a:spAutoFit/>
          </a:bodyPr>
          <a:lstStyle/>
          <a:p>
            <a:r>
              <a:rPr lang="en-US" sz="1400" b="1" dirty="0"/>
              <a:t>Figure 8: </a:t>
            </a:r>
            <a:r>
              <a:rPr lang="en-US" sz="1400" dirty="0"/>
              <a:t>EBM printed Ti-6Al-4V specimen (X1) fracture surface highlighting pores as a result of gas entrapment during fabrication. These pores contributed to the ductile fracture. Inspected via Scanning Electron Microscope.</a:t>
            </a:r>
          </a:p>
        </p:txBody>
      </p:sp>
      <p:pic>
        <p:nvPicPr>
          <p:cNvPr id="16" name="Picture 15">
            <a:extLst>
              <a:ext uri="{FF2B5EF4-FFF2-40B4-BE49-F238E27FC236}">
                <a16:creationId xmlns:a16="http://schemas.microsoft.com/office/drawing/2014/main" id="{0DF01270-FF91-4566-9A6E-91C374714282}"/>
              </a:ext>
            </a:extLst>
          </p:cNvPr>
          <p:cNvPicPr>
            <a:picLocks noChangeAspect="1"/>
          </p:cNvPicPr>
          <p:nvPr/>
        </p:nvPicPr>
        <p:blipFill rotWithShape="1">
          <a:blip r:embed="rId6"/>
          <a:srcRect l="24746" t="20473" r="47129" b="36579"/>
          <a:stretch/>
        </p:blipFill>
        <p:spPr>
          <a:xfrm>
            <a:off x="5613149" y="1142999"/>
            <a:ext cx="3369430" cy="2894243"/>
          </a:xfrm>
          <a:prstGeom prst="rect">
            <a:avLst/>
          </a:prstGeom>
        </p:spPr>
      </p:pic>
      <p:sp>
        <p:nvSpPr>
          <p:cNvPr id="18" name="TextBox 17">
            <a:extLst>
              <a:ext uri="{FF2B5EF4-FFF2-40B4-BE49-F238E27FC236}">
                <a16:creationId xmlns:a16="http://schemas.microsoft.com/office/drawing/2014/main" id="{7ABF2E05-DE1F-4EAA-A089-3E381AECF899}"/>
              </a:ext>
            </a:extLst>
          </p:cNvPr>
          <p:cNvSpPr txBox="1"/>
          <p:nvPr/>
        </p:nvSpPr>
        <p:spPr>
          <a:xfrm>
            <a:off x="8609846" y="6550223"/>
            <a:ext cx="376850" cy="307777"/>
          </a:xfrm>
          <a:prstGeom prst="rect">
            <a:avLst/>
          </a:prstGeom>
          <a:noFill/>
        </p:spPr>
        <p:txBody>
          <a:bodyPr wrap="square" rtlCol="0">
            <a:spAutoFit/>
          </a:bodyPr>
          <a:lstStyle/>
          <a:p>
            <a:pPr algn="ctr"/>
            <a:r>
              <a:rPr lang="en-US" sz="1400" dirty="0"/>
              <a:t>12</a:t>
            </a:r>
          </a:p>
        </p:txBody>
      </p:sp>
      <p:pic>
        <p:nvPicPr>
          <p:cNvPr id="19" name="Picture 18">
            <a:extLst>
              <a:ext uri="{FF2B5EF4-FFF2-40B4-BE49-F238E27FC236}">
                <a16:creationId xmlns:a16="http://schemas.microsoft.com/office/drawing/2014/main" id="{7DC432FA-7D22-4E6B-88CF-3DD8D0D24F25}"/>
              </a:ext>
            </a:extLst>
          </p:cNvPr>
          <p:cNvPicPr>
            <a:picLocks noChangeAspect="1"/>
          </p:cNvPicPr>
          <p:nvPr/>
        </p:nvPicPr>
        <p:blipFill rotWithShape="1">
          <a:blip r:embed="rId7"/>
          <a:srcRect l="24893" t="26401" r="68590" b="62013"/>
          <a:stretch/>
        </p:blipFill>
        <p:spPr bwMode="auto">
          <a:xfrm>
            <a:off x="1405447" y="2948784"/>
            <a:ext cx="523220" cy="52322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298393619"/>
      </p:ext>
    </p:extLst>
  </p:cSld>
  <p:clrMapOvr>
    <a:masterClrMapping/>
  </p:clrMapOvr>
  <p:transition spd="med">
    <p:wipe dir="d"/>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7303" y="89027"/>
            <a:ext cx="7954602" cy="863098"/>
          </a:xfrm>
        </p:spPr>
        <p:txBody>
          <a:bodyPr/>
          <a:lstStyle/>
          <a:p>
            <a:pPr algn="l"/>
            <a:r>
              <a:rPr lang="en-US" dirty="0"/>
              <a:t>Test Results: Specimens Post Testing Y</a:t>
            </a:r>
          </a:p>
        </p:txBody>
      </p:sp>
      <p:sp>
        <p:nvSpPr>
          <p:cNvPr id="9" name="TextBox 8">
            <a:extLst>
              <a:ext uri="{FF2B5EF4-FFF2-40B4-BE49-F238E27FC236}">
                <a16:creationId xmlns:a16="http://schemas.microsoft.com/office/drawing/2014/main" id="{6CA8C4E9-B79C-48A5-B9F6-3B60EA6E7DFF}"/>
              </a:ext>
            </a:extLst>
          </p:cNvPr>
          <p:cNvSpPr txBox="1"/>
          <p:nvPr/>
        </p:nvSpPr>
        <p:spPr>
          <a:xfrm>
            <a:off x="157302" y="5715000"/>
            <a:ext cx="3977302" cy="738664"/>
          </a:xfrm>
          <a:prstGeom prst="rect">
            <a:avLst/>
          </a:prstGeom>
          <a:noFill/>
        </p:spPr>
        <p:txBody>
          <a:bodyPr wrap="square" rtlCol="0">
            <a:spAutoFit/>
          </a:bodyPr>
          <a:lstStyle/>
          <a:p>
            <a:r>
              <a:rPr lang="en-US" sz="1400" b="1" dirty="0"/>
              <a:t>Figure 9</a:t>
            </a:r>
            <a:r>
              <a:rPr lang="en-US" sz="1400" dirty="0"/>
              <a:t>: EBM printed Ti-6Al-4V specimen (Y2) after tensile testing at 77 K (-321 F). Build direction left image.</a:t>
            </a:r>
          </a:p>
        </p:txBody>
      </p:sp>
      <p:pic>
        <p:nvPicPr>
          <p:cNvPr id="8" name="Picture 7" descr="A picture containing indoor, tiled&#10;&#10;Description automatically generated">
            <a:extLst>
              <a:ext uri="{FF2B5EF4-FFF2-40B4-BE49-F238E27FC236}">
                <a16:creationId xmlns:a16="http://schemas.microsoft.com/office/drawing/2014/main" id="{6FC87486-2E79-45CE-A697-13AEDDBAEC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1150797" y="2451100"/>
            <a:ext cx="4572000" cy="1955800"/>
          </a:xfrm>
          <a:prstGeom prst="rect">
            <a:avLst/>
          </a:prstGeom>
        </p:spPr>
      </p:pic>
      <p:pic>
        <p:nvPicPr>
          <p:cNvPr id="12" name="Picture 11" descr="A picture containing shoji, indoor, toilet, dirty&#10;&#10;Description automatically generated">
            <a:extLst>
              <a:ext uri="{FF2B5EF4-FFF2-40B4-BE49-F238E27FC236}">
                <a16:creationId xmlns:a16="http://schemas.microsoft.com/office/drawing/2014/main" id="{93209AC7-E77C-453E-9563-6D89F034613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1508793" y="3089189"/>
            <a:ext cx="4572000" cy="679622"/>
          </a:xfrm>
          <a:prstGeom prst="rect">
            <a:avLst/>
          </a:prstGeom>
        </p:spPr>
      </p:pic>
      <p:pic>
        <p:nvPicPr>
          <p:cNvPr id="13" name="Picture 12" descr="A picture containing shoji, indoor, toilet, tiled&#10;&#10;Description automatically generated">
            <a:extLst>
              <a:ext uri="{FF2B5EF4-FFF2-40B4-BE49-F238E27FC236}">
                <a16:creationId xmlns:a16="http://schemas.microsoft.com/office/drawing/2014/main" id="{258B056F-5385-4CDF-83F0-7C750F06B18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a:off x="420986" y="3087652"/>
            <a:ext cx="4572000" cy="682697"/>
          </a:xfrm>
          <a:prstGeom prst="rect">
            <a:avLst/>
          </a:prstGeom>
        </p:spPr>
      </p:pic>
      <p:sp>
        <p:nvSpPr>
          <p:cNvPr id="14" name="TextBox 13">
            <a:extLst>
              <a:ext uri="{FF2B5EF4-FFF2-40B4-BE49-F238E27FC236}">
                <a16:creationId xmlns:a16="http://schemas.microsoft.com/office/drawing/2014/main" id="{FA87C13C-B77F-4093-B336-6CCDAEEBEC92}"/>
              </a:ext>
            </a:extLst>
          </p:cNvPr>
          <p:cNvSpPr txBox="1"/>
          <p:nvPr/>
        </p:nvSpPr>
        <p:spPr>
          <a:xfrm>
            <a:off x="5617267" y="4043836"/>
            <a:ext cx="3369431" cy="1384995"/>
          </a:xfrm>
          <a:prstGeom prst="rect">
            <a:avLst/>
          </a:prstGeom>
          <a:noFill/>
        </p:spPr>
        <p:txBody>
          <a:bodyPr wrap="square" rtlCol="0">
            <a:spAutoFit/>
          </a:bodyPr>
          <a:lstStyle/>
          <a:p>
            <a:r>
              <a:rPr lang="en-US" sz="1400" b="1" dirty="0"/>
              <a:t>Figure 10: </a:t>
            </a:r>
            <a:r>
              <a:rPr lang="en-US" sz="1400" dirty="0"/>
              <a:t>EBM printed Ti-6Al-4V specimen (Y2) fracture surface highlighting pores as a result of gas entrapment during fabrication. These pores contributed to the ductile fracture. Inspected via Scanning Electron Microscope.</a:t>
            </a:r>
          </a:p>
        </p:txBody>
      </p:sp>
      <p:pic>
        <p:nvPicPr>
          <p:cNvPr id="6" name="Picture 5">
            <a:extLst>
              <a:ext uri="{FF2B5EF4-FFF2-40B4-BE49-F238E27FC236}">
                <a16:creationId xmlns:a16="http://schemas.microsoft.com/office/drawing/2014/main" id="{218F29C6-1C73-40A5-BB96-5BECA0CCA9FA}"/>
              </a:ext>
            </a:extLst>
          </p:cNvPr>
          <p:cNvPicPr>
            <a:picLocks noChangeAspect="1"/>
          </p:cNvPicPr>
          <p:nvPr/>
        </p:nvPicPr>
        <p:blipFill rotWithShape="1">
          <a:blip r:embed="rId6"/>
          <a:srcRect l="25149" t="20298" r="50000" b="40979"/>
          <a:stretch/>
        </p:blipFill>
        <p:spPr>
          <a:xfrm>
            <a:off x="5613149" y="1086427"/>
            <a:ext cx="3374136" cy="2957409"/>
          </a:xfrm>
          <a:prstGeom prst="rect">
            <a:avLst/>
          </a:prstGeom>
        </p:spPr>
      </p:pic>
      <p:sp>
        <p:nvSpPr>
          <p:cNvPr id="16" name="TextBox 15">
            <a:extLst>
              <a:ext uri="{FF2B5EF4-FFF2-40B4-BE49-F238E27FC236}">
                <a16:creationId xmlns:a16="http://schemas.microsoft.com/office/drawing/2014/main" id="{2EF939B7-1543-4E81-8553-AB0A0CABFCFE}"/>
              </a:ext>
            </a:extLst>
          </p:cNvPr>
          <p:cNvSpPr txBox="1"/>
          <p:nvPr/>
        </p:nvSpPr>
        <p:spPr>
          <a:xfrm>
            <a:off x="8609846" y="6550223"/>
            <a:ext cx="376850" cy="307777"/>
          </a:xfrm>
          <a:prstGeom prst="rect">
            <a:avLst/>
          </a:prstGeom>
          <a:noFill/>
        </p:spPr>
        <p:txBody>
          <a:bodyPr wrap="square" rtlCol="0">
            <a:spAutoFit/>
          </a:bodyPr>
          <a:lstStyle/>
          <a:p>
            <a:pPr algn="ctr"/>
            <a:r>
              <a:rPr lang="en-US" sz="1400" dirty="0"/>
              <a:t>13</a:t>
            </a:r>
          </a:p>
        </p:txBody>
      </p:sp>
      <p:cxnSp>
        <p:nvCxnSpPr>
          <p:cNvPr id="18" name="Straight Arrow Connector 17">
            <a:extLst>
              <a:ext uri="{FF2B5EF4-FFF2-40B4-BE49-F238E27FC236}">
                <a16:creationId xmlns:a16="http://schemas.microsoft.com/office/drawing/2014/main" id="{517D97AA-3B86-422E-9D56-5D96DB0459D3}"/>
              </a:ext>
            </a:extLst>
          </p:cNvPr>
          <p:cNvCxnSpPr/>
          <p:nvPr/>
        </p:nvCxnSpPr>
        <p:spPr bwMode="auto">
          <a:xfrm>
            <a:off x="1348966" y="3612333"/>
            <a:ext cx="561315" cy="0"/>
          </a:xfrm>
          <a:prstGeom prst="straightConnector1">
            <a:avLst/>
          </a:prstGeom>
          <a:solidFill>
            <a:schemeClr val="accent1"/>
          </a:solidFill>
          <a:ln w="28575" cap="flat" cmpd="sng" algn="ctr">
            <a:solidFill>
              <a:schemeClr val="tx1"/>
            </a:solidFill>
            <a:prstDash val="solid"/>
            <a:round/>
            <a:headEnd type="none" w="med" len="med"/>
            <a:tailEnd type="triangle"/>
          </a:ln>
          <a:effectLst/>
        </p:spPr>
      </p:cxnSp>
    </p:spTree>
    <p:extLst>
      <p:ext uri="{BB962C8B-B14F-4D97-AF65-F5344CB8AC3E}">
        <p14:creationId xmlns:p14="http://schemas.microsoft.com/office/powerpoint/2010/main" val="3145113883"/>
      </p:ext>
    </p:extLst>
  </p:cSld>
  <p:clrMapOvr>
    <a:masterClrMapping/>
  </p:clrMapOvr>
  <p:transition spd="med">
    <p:wipe dir="d"/>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7303" y="89027"/>
            <a:ext cx="7954602" cy="863098"/>
          </a:xfrm>
        </p:spPr>
        <p:txBody>
          <a:bodyPr/>
          <a:lstStyle/>
          <a:p>
            <a:pPr algn="l"/>
            <a:r>
              <a:rPr lang="en-US" dirty="0"/>
              <a:t>Test Results: Specimens Post Testing Z</a:t>
            </a:r>
          </a:p>
        </p:txBody>
      </p:sp>
      <p:sp>
        <p:nvSpPr>
          <p:cNvPr id="9" name="TextBox 8">
            <a:extLst>
              <a:ext uri="{FF2B5EF4-FFF2-40B4-BE49-F238E27FC236}">
                <a16:creationId xmlns:a16="http://schemas.microsoft.com/office/drawing/2014/main" id="{6CA8C4E9-B79C-48A5-B9F6-3B60EA6E7DFF}"/>
              </a:ext>
            </a:extLst>
          </p:cNvPr>
          <p:cNvSpPr txBox="1"/>
          <p:nvPr/>
        </p:nvSpPr>
        <p:spPr>
          <a:xfrm>
            <a:off x="157303" y="5715000"/>
            <a:ext cx="3012771" cy="738664"/>
          </a:xfrm>
          <a:prstGeom prst="rect">
            <a:avLst/>
          </a:prstGeom>
          <a:noFill/>
        </p:spPr>
        <p:txBody>
          <a:bodyPr wrap="square" rtlCol="0">
            <a:spAutoFit/>
          </a:bodyPr>
          <a:lstStyle/>
          <a:p>
            <a:r>
              <a:rPr lang="en-US" sz="1400" b="1" dirty="0"/>
              <a:t>Figure 11</a:t>
            </a:r>
            <a:r>
              <a:rPr lang="en-US" sz="1400" dirty="0"/>
              <a:t>: EBM printed Ti-6Al-4V specimen (Z3) after tensile testing at 77 K (-321 F). Build direction left image.</a:t>
            </a:r>
          </a:p>
        </p:txBody>
      </p:sp>
      <p:pic>
        <p:nvPicPr>
          <p:cNvPr id="7" name="Picture 6">
            <a:extLst>
              <a:ext uri="{FF2B5EF4-FFF2-40B4-BE49-F238E27FC236}">
                <a16:creationId xmlns:a16="http://schemas.microsoft.com/office/drawing/2014/main" id="{4611DE89-551F-42C5-9C61-6422D76DCF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239697" y="2540000"/>
            <a:ext cx="4572000" cy="1778000"/>
          </a:xfrm>
          <a:prstGeom prst="rect">
            <a:avLst/>
          </a:prstGeom>
        </p:spPr>
      </p:pic>
      <p:pic>
        <p:nvPicPr>
          <p:cNvPr id="10" name="Picture 9" descr="A picture containing shoji, indoor, window, toilet&#10;&#10;Description automatically generated">
            <a:extLst>
              <a:ext uri="{FF2B5EF4-FFF2-40B4-BE49-F238E27FC236}">
                <a16:creationId xmlns:a16="http://schemas.microsoft.com/office/drawing/2014/main" id="{C736F152-1B1D-4697-A726-E66262FB1C5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347506" y="3134683"/>
            <a:ext cx="4572000" cy="588635"/>
          </a:xfrm>
          <a:prstGeom prst="rect">
            <a:avLst/>
          </a:prstGeom>
        </p:spPr>
      </p:pic>
      <p:pic>
        <p:nvPicPr>
          <p:cNvPr id="4" name="Picture 3">
            <a:extLst>
              <a:ext uri="{FF2B5EF4-FFF2-40B4-BE49-F238E27FC236}">
                <a16:creationId xmlns:a16="http://schemas.microsoft.com/office/drawing/2014/main" id="{DEE53A36-4851-48B7-8560-DC729471E837}"/>
              </a:ext>
            </a:extLst>
          </p:cNvPr>
          <p:cNvPicPr>
            <a:picLocks noChangeAspect="1"/>
          </p:cNvPicPr>
          <p:nvPr/>
        </p:nvPicPr>
        <p:blipFill rotWithShape="1">
          <a:blip r:embed="rId5"/>
          <a:srcRect l="16832" t="20121" r="39703" b="40099"/>
          <a:stretch/>
        </p:blipFill>
        <p:spPr>
          <a:xfrm>
            <a:off x="3170074" y="1143000"/>
            <a:ext cx="5816623" cy="2994434"/>
          </a:xfrm>
          <a:prstGeom prst="rect">
            <a:avLst/>
          </a:prstGeom>
        </p:spPr>
      </p:pic>
      <p:sp>
        <p:nvSpPr>
          <p:cNvPr id="11" name="TextBox 10">
            <a:extLst>
              <a:ext uri="{FF2B5EF4-FFF2-40B4-BE49-F238E27FC236}">
                <a16:creationId xmlns:a16="http://schemas.microsoft.com/office/drawing/2014/main" id="{08E00B9C-8471-4826-85D5-99BA8D00BBCD}"/>
              </a:ext>
            </a:extLst>
          </p:cNvPr>
          <p:cNvSpPr txBox="1"/>
          <p:nvPr/>
        </p:nvSpPr>
        <p:spPr>
          <a:xfrm>
            <a:off x="3170074" y="4137434"/>
            <a:ext cx="5816623" cy="954107"/>
          </a:xfrm>
          <a:prstGeom prst="rect">
            <a:avLst/>
          </a:prstGeom>
          <a:noFill/>
        </p:spPr>
        <p:txBody>
          <a:bodyPr wrap="square" rtlCol="0">
            <a:spAutoFit/>
          </a:bodyPr>
          <a:lstStyle/>
          <a:p>
            <a:r>
              <a:rPr lang="en-US" sz="1400" b="1" dirty="0"/>
              <a:t>Figure 12: </a:t>
            </a:r>
            <a:r>
              <a:rPr lang="en-US" sz="1400" dirty="0"/>
              <a:t>EBM printed Ti-6Al-4V specimen (z1) fracture surface highlighting lack of fusion defects that were formed during fabrication. These lack of fusion defects served as the ductile fracture initiation sites. Inspected via Scanning Electron Microscope.</a:t>
            </a:r>
          </a:p>
        </p:txBody>
      </p:sp>
      <p:sp>
        <p:nvSpPr>
          <p:cNvPr id="13" name="TextBox 12">
            <a:extLst>
              <a:ext uri="{FF2B5EF4-FFF2-40B4-BE49-F238E27FC236}">
                <a16:creationId xmlns:a16="http://schemas.microsoft.com/office/drawing/2014/main" id="{2660B655-852C-415F-8AB8-5537EFCD401D}"/>
              </a:ext>
            </a:extLst>
          </p:cNvPr>
          <p:cNvSpPr txBox="1"/>
          <p:nvPr/>
        </p:nvSpPr>
        <p:spPr>
          <a:xfrm>
            <a:off x="8609846" y="6550223"/>
            <a:ext cx="376850" cy="307777"/>
          </a:xfrm>
          <a:prstGeom prst="rect">
            <a:avLst/>
          </a:prstGeom>
          <a:noFill/>
        </p:spPr>
        <p:txBody>
          <a:bodyPr wrap="square" rtlCol="0">
            <a:spAutoFit/>
          </a:bodyPr>
          <a:lstStyle/>
          <a:p>
            <a:pPr algn="ctr"/>
            <a:r>
              <a:rPr lang="en-US" sz="1400" dirty="0"/>
              <a:t>14</a:t>
            </a:r>
          </a:p>
        </p:txBody>
      </p:sp>
      <p:cxnSp>
        <p:nvCxnSpPr>
          <p:cNvPr id="14" name="Straight Arrow Connector 13">
            <a:extLst>
              <a:ext uri="{FF2B5EF4-FFF2-40B4-BE49-F238E27FC236}">
                <a16:creationId xmlns:a16="http://schemas.microsoft.com/office/drawing/2014/main" id="{E84B9B4E-D6E7-4992-8E38-D4949071AF54}"/>
              </a:ext>
            </a:extLst>
          </p:cNvPr>
          <p:cNvCxnSpPr/>
          <p:nvPr/>
        </p:nvCxnSpPr>
        <p:spPr bwMode="auto">
          <a:xfrm flipV="1">
            <a:off x="1511929" y="2888055"/>
            <a:ext cx="0" cy="540945"/>
          </a:xfrm>
          <a:prstGeom prst="straightConnector1">
            <a:avLst/>
          </a:prstGeom>
          <a:solidFill>
            <a:schemeClr val="accent1"/>
          </a:solidFill>
          <a:ln w="28575" cap="flat" cmpd="sng" algn="ctr">
            <a:solidFill>
              <a:schemeClr val="tx1"/>
            </a:solidFill>
            <a:prstDash val="solid"/>
            <a:round/>
            <a:headEnd type="none" w="med" len="med"/>
            <a:tailEnd type="triangle"/>
          </a:ln>
          <a:effectLst/>
        </p:spPr>
      </p:cxnSp>
    </p:spTree>
    <p:extLst>
      <p:ext uri="{BB962C8B-B14F-4D97-AF65-F5344CB8AC3E}">
        <p14:creationId xmlns:p14="http://schemas.microsoft.com/office/powerpoint/2010/main" val="2833611986"/>
      </p:ext>
    </p:extLst>
  </p:cSld>
  <p:clrMapOvr>
    <a:masterClrMapping/>
  </p:clrMapOvr>
  <p:transition spd="med">
    <p:wipe dir="d"/>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7303" y="89027"/>
            <a:ext cx="7954602" cy="863098"/>
          </a:xfrm>
        </p:spPr>
        <p:txBody>
          <a:bodyPr/>
          <a:lstStyle/>
          <a:p>
            <a:pPr algn="l"/>
            <a:r>
              <a:rPr lang="en-US" dirty="0"/>
              <a:t>Conclusions</a:t>
            </a:r>
          </a:p>
        </p:txBody>
      </p:sp>
      <p:sp>
        <p:nvSpPr>
          <p:cNvPr id="5" name="Subtitle 4">
            <a:extLst>
              <a:ext uri="{FF2B5EF4-FFF2-40B4-BE49-F238E27FC236}">
                <a16:creationId xmlns:a16="http://schemas.microsoft.com/office/drawing/2014/main" id="{6F236992-73AC-401F-93F2-0AF551B6E554}"/>
              </a:ext>
            </a:extLst>
          </p:cNvPr>
          <p:cNvSpPr>
            <a:spLocks noGrp="1"/>
          </p:cNvSpPr>
          <p:nvPr>
            <p:ph type="subTitle" idx="1"/>
          </p:nvPr>
        </p:nvSpPr>
        <p:spPr>
          <a:xfrm>
            <a:off x="157302" y="1179214"/>
            <a:ext cx="8823735" cy="5058624"/>
          </a:xfrm>
        </p:spPr>
        <p:txBody>
          <a:bodyPr/>
          <a:lstStyle/>
          <a:p>
            <a:pPr marL="342900" indent="-342900" algn="l">
              <a:spcAft>
                <a:spcPts val="1200"/>
              </a:spcAft>
              <a:buFont typeface="Arial" panose="020B0604020202020204" pitchFamily="34" charset="0"/>
              <a:buChar char="•"/>
            </a:pPr>
            <a:r>
              <a:rPr lang="en-US" dirty="0"/>
              <a:t>EBM printed Ti-6Al-4V components have significantly increased Ultimate Tensile Strength and Break Strength at 77 K as compared to their manufacturing standard expected room temperature values.</a:t>
            </a:r>
          </a:p>
          <a:p>
            <a:pPr marL="342900" indent="-342900" algn="l">
              <a:spcAft>
                <a:spcPts val="1200"/>
              </a:spcAft>
              <a:buFont typeface="Arial" panose="020B0604020202020204" pitchFamily="34" charset="0"/>
              <a:buChar char="•"/>
            </a:pPr>
            <a:r>
              <a:rPr lang="en-US" dirty="0"/>
              <a:t>EBM printed Ti-6Al-4V components have significantly increased elongation to failure at 77 K as compared to their manufacturing standard expected room temperature values.</a:t>
            </a:r>
          </a:p>
          <a:p>
            <a:pPr marL="342900" indent="-342900" algn="l">
              <a:spcAft>
                <a:spcPts val="1200"/>
              </a:spcAft>
              <a:buFont typeface="Arial" panose="020B0604020202020204" pitchFamily="34" charset="0"/>
              <a:buChar char="•"/>
            </a:pPr>
            <a:r>
              <a:rPr lang="en-US" dirty="0"/>
              <a:t>EBM printed Ti-6Al-4V has significantly increased Ultimate Tensile Strength, Break Strength and elongation to failure at 77 K as compared to Ti-6Al-4V standard mechanical properties at room temperature.</a:t>
            </a:r>
          </a:p>
          <a:p>
            <a:pPr marL="1257300" lvl="2" indent="-342900" algn="l">
              <a:spcAft>
                <a:spcPts val="1200"/>
              </a:spcAft>
              <a:buFont typeface="Arial" panose="020B0604020202020204" pitchFamily="34" charset="0"/>
              <a:buChar char="•"/>
            </a:pPr>
            <a:r>
              <a:rPr lang="en-US" dirty="0"/>
              <a:t>UTS: 131 ksi</a:t>
            </a:r>
          </a:p>
          <a:p>
            <a:pPr marL="1257300" lvl="2" indent="-342900" algn="l">
              <a:spcAft>
                <a:spcPts val="1200"/>
              </a:spcAft>
              <a:buFont typeface="Arial" panose="020B0604020202020204" pitchFamily="34" charset="0"/>
              <a:buChar char="•"/>
            </a:pPr>
            <a:r>
              <a:rPr lang="en-US" dirty="0"/>
              <a:t>Elongation to failure: 10%</a:t>
            </a:r>
          </a:p>
          <a:p>
            <a:pPr marL="342900" indent="-342900" algn="l">
              <a:spcAft>
                <a:spcPts val="1200"/>
              </a:spcAft>
              <a:buFont typeface="Arial" panose="020B0604020202020204" pitchFamily="34" charset="0"/>
              <a:buChar char="•"/>
            </a:pPr>
            <a:endParaRPr lang="en-US" dirty="0"/>
          </a:p>
        </p:txBody>
      </p:sp>
      <p:sp>
        <p:nvSpPr>
          <p:cNvPr id="6" name="TextBox 5">
            <a:extLst>
              <a:ext uri="{FF2B5EF4-FFF2-40B4-BE49-F238E27FC236}">
                <a16:creationId xmlns:a16="http://schemas.microsoft.com/office/drawing/2014/main" id="{4CAB7FF6-BD9C-483E-ADEA-A629388B3847}"/>
              </a:ext>
            </a:extLst>
          </p:cNvPr>
          <p:cNvSpPr txBox="1"/>
          <p:nvPr/>
        </p:nvSpPr>
        <p:spPr>
          <a:xfrm>
            <a:off x="8609846" y="6550223"/>
            <a:ext cx="376850" cy="307777"/>
          </a:xfrm>
          <a:prstGeom prst="rect">
            <a:avLst/>
          </a:prstGeom>
          <a:noFill/>
        </p:spPr>
        <p:txBody>
          <a:bodyPr wrap="square" rtlCol="0">
            <a:spAutoFit/>
          </a:bodyPr>
          <a:lstStyle/>
          <a:p>
            <a:pPr algn="ctr"/>
            <a:r>
              <a:rPr lang="en-US" sz="1400" dirty="0"/>
              <a:t>15</a:t>
            </a:r>
          </a:p>
        </p:txBody>
      </p:sp>
      <p:sp>
        <p:nvSpPr>
          <p:cNvPr id="3" name="TextBox 2">
            <a:extLst>
              <a:ext uri="{FF2B5EF4-FFF2-40B4-BE49-F238E27FC236}">
                <a16:creationId xmlns:a16="http://schemas.microsoft.com/office/drawing/2014/main" id="{9B3E575D-80DE-4B63-A720-DA902007FA2A}"/>
              </a:ext>
            </a:extLst>
          </p:cNvPr>
          <p:cNvSpPr txBox="1"/>
          <p:nvPr/>
        </p:nvSpPr>
        <p:spPr>
          <a:xfrm>
            <a:off x="1462074" y="5141167"/>
            <a:ext cx="3107095" cy="307777"/>
          </a:xfrm>
          <a:prstGeom prst="rect">
            <a:avLst/>
          </a:prstGeom>
          <a:noFill/>
        </p:spPr>
        <p:txBody>
          <a:bodyPr wrap="square" rtlCol="0">
            <a:spAutoFit/>
          </a:bodyPr>
          <a:lstStyle/>
          <a:p>
            <a:r>
              <a:rPr lang="en-US" sz="1400" b="1" dirty="0"/>
              <a:t>Source</a:t>
            </a:r>
            <a:r>
              <a:rPr lang="en-US" sz="1400" dirty="0"/>
              <a:t>: MatWeb Material Property Data</a:t>
            </a:r>
          </a:p>
        </p:txBody>
      </p:sp>
    </p:spTree>
    <p:extLst>
      <p:ext uri="{BB962C8B-B14F-4D97-AF65-F5344CB8AC3E}">
        <p14:creationId xmlns:p14="http://schemas.microsoft.com/office/powerpoint/2010/main" val="4064604054"/>
      </p:ext>
    </p:extLst>
  </p:cSld>
  <p:clrMapOvr>
    <a:masterClrMapping/>
  </p:clrMapOvr>
  <p:transition spd="med">
    <p:wipe dir="d"/>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7303" y="89027"/>
            <a:ext cx="7954602" cy="863098"/>
          </a:xfrm>
        </p:spPr>
        <p:txBody>
          <a:bodyPr/>
          <a:lstStyle/>
          <a:p>
            <a:pPr algn="l"/>
            <a:r>
              <a:rPr lang="en-US" dirty="0"/>
              <a:t>Future Work</a:t>
            </a:r>
          </a:p>
        </p:txBody>
      </p:sp>
      <p:sp>
        <p:nvSpPr>
          <p:cNvPr id="5" name="Subtitle 4">
            <a:extLst>
              <a:ext uri="{FF2B5EF4-FFF2-40B4-BE49-F238E27FC236}">
                <a16:creationId xmlns:a16="http://schemas.microsoft.com/office/drawing/2014/main" id="{6F236992-73AC-401F-93F2-0AF551B6E554}"/>
              </a:ext>
            </a:extLst>
          </p:cNvPr>
          <p:cNvSpPr>
            <a:spLocks noGrp="1"/>
          </p:cNvSpPr>
          <p:nvPr>
            <p:ph type="subTitle" idx="1"/>
          </p:nvPr>
        </p:nvSpPr>
        <p:spPr>
          <a:xfrm>
            <a:off x="157302" y="1179214"/>
            <a:ext cx="8823735" cy="5058624"/>
          </a:xfrm>
        </p:spPr>
        <p:txBody>
          <a:bodyPr/>
          <a:lstStyle/>
          <a:p>
            <a:pPr marL="342900" indent="-342900" algn="l">
              <a:spcAft>
                <a:spcPts val="1200"/>
              </a:spcAft>
              <a:buFont typeface="Arial" panose="020B0604020202020204" pitchFamily="34" charset="0"/>
              <a:buChar char="•"/>
            </a:pPr>
            <a:r>
              <a:rPr lang="en-US" dirty="0"/>
              <a:t>Mechanical tensile test another batch of EBM printed Ti-6Al-4V specimens at room temperature, 77 K and 4.2 K.</a:t>
            </a:r>
          </a:p>
          <a:p>
            <a:pPr marL="800100" lvl="1" indent="-342900" algn="l">
              <a:spcAft>
                <a:spcPts val="1200"/>
              </a:spcAft>
              <a:buFont typeface="Arial" panose="020B0604020202020204" pitchFamily="34" charset="0"/>
              <a:buChar char="•"/>
            </a:pPr>
            <a:r>
              <a:rPr lang="en-US" dirty="0"/>
              <a:t>This will provide a direct comparison of the EBM printed Ti-6Al-4V mechanical properties at different temperatures.</a:t>
            </a:r>
          </a:p>
          <a:p>
            <a:pPr marL="342900" indent="-342900" algn="l">
              <a:spcAft>
                <a:spcPts val="1200"/>
              </a:spcAft>
              <a:buFont typeface="Arial" panose="020B0604020202020204" pitchFamily="34" charset="0"/>
              <a:buChar char="•"/>
            </a:pPr>
            <a:r>
              <a:rPr lang="en-US" dirty="0"/>
              <a:t>Mechanical tensile test another batch of EBM printed Ti-6Al-4V specimens at 77 K </a:t>
            </a:r>
            <a:r>
              <a:rPr lang="en-US" b="1" i="1" dirty="0">
                <a:solidFill>
                  <a:srgbClr val="7030A0"/>
                </a:solidFill>
              </a:rPr>
              <a:t>with</a:t>
            </a:r>
            <a:r>
              <a:rPr lang="en-US" dirty="0"/>
              <a:t> a post-process hot isostatic pressing (HIP) treatment and </a:t>
            </a:r>
            <a:r>
              <a:rPr lang="en-US" b="1" i="1" dirty="0">
                <a:solidFill>
                  <a:srgbClr val="7030A0"/>
                </a:solidFill>
              </a:rPr>
              <a:t>without</a:t>
            </a:r>
            <a:r>
              <a:rPr lang="en-US" dirty="0"/>
              <a:t> a post-process HIP treatment.</a:t>
            </a:r>
          </a:p>
          <a:p>
            <a:pPr marL="800100" lvl="1" indent="-342900" algn="l">
              <a:spcAft>
                <a:spcPts val="1200"/>
              </a:spcAft>
              <a:buFont typeface="Arial" panose="020B0604020202020204" pitchFamily="34" charset="0"/>
              <a:buChar char="•"/>
            </a:pPr>
            <a:r>
              <a:rPr lang="en-US" dirty="0"/>
              <a:t>This will provide a direct comparison of the EBM printed Ti-6Al-4V cryogenic mechanical properties with and without HIP treatment.</a:t>
            </a:r>
          </a:p>
          <a:p>
            <a:pPr marL="800100" lvl="1" indent="-342900" algn="l">
              <a:spcAft>
                <a:spcPts val="1200"/>
              </a:spcAft>
              <a:buFont typeface="Arial" panose="020B0604020202020204" pitchFamily="34" charset="0"/>
              <a:buChar char="•"/>
            </a:pPr>
            <a:r>
              <a:rPr lang="en-US" dirty="0"/>
              <a:t>HIP treatment may decrease the porosity in the EBM printed components and in turn may increase yield strength and fracture toughness.</a:t>
            </a:r>
          </a:p>
        </p:txBody>
      </p:sp>
      <p:sp>
        <p:nvSpPr>
          <p:cNvPr id="7" name="TextBox 6">
            <a:extLst>
              <a:ext uri="{FF2B5EF4-FFF2-40B4-BE49-F238E27FC236}">
                <a16:creationId xmlns:a16="http://schemas.microsoft.com/office/drawing/2014/main" id="{76172C47-33AC-4362-B608-0135C466EE27}"/>
              </a:ext>
            </a:extLst>
          </p:cNvPr>
          <p:cNvSpPr txBox="1"/>
          <p:nvPr/>
        </p:nvSpPr>
        <p:spPr>
          <a:xfrm>
            <a:off x="8609846" y="6550223"/>
            <a:ext cx="376850" cy="307777"/>
          </a:xfrm>
          <a:prstGeom prst="rect">
            <a:avLst/>
          </a:prstGeom>
          <a:noFill/>
        </p:spPr>
        <p:txBody>
          <a:bodyPr wrap="square" rtlCol="0">
            <a:spAutoFit/>
          </a:bodyPr>
          <a:lstStyle/>
          <a:p>
            <a:pPr algn="ctr"/>
            <a:r>
              <a:rPr lang="en-US" sz="1400" dirty="0"/>
              <a:t>16</a:t>
            </a:r>
          </a:p>
        </p:txBody>
      </p:sp>
    </p:spTree>
    <p:extLst>
      <p:ext uri="{BB962C8B-B14F-4D97-AF65-F5344CB8AC3E}">
        <p14:creationId xmlns:p14="http://schemas.microsoft.com/office/powerpoint/2010/main" val="2685283933"/>
      </p:ext>
    </p:extLst>
  </p:cSld>
  <p:clrMapOvr>
    <a:masterClrMapping/>
  </p:clrMapOvr>
  <p:transition spd="med">
    <p:wipe dir="d"/>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7303" y="89027"/>
            <a:ext cx="7954602" cy="863098"/>
          </a:xfrm>
        </p:spPr>
        <p:txBody>
          <a:bodyPr/>
          <a:lstStyle/>
          <a:p>
            <a:pPr algn="l"/>
            <a:r>
              <a:rPr lang="en-US" dirty="0"/>
              <a:t>Agenda</a:t>
            </a:r>
          </a:p>
        </p:txBody>
      </p:sp>
      <p:sp>
        <p:nvSpPr>
          <p:cNvPr id="5" name="Subtitle 4">
            <a:extLst>
              <a:ext uri="{FF2B5EF4-FFF2-40B4-BE49-F238E27FC236}">
                <a16:creationId xmlns:a16="http://schemas.microsoft.com/office/drawing/2014/main" id="{6F236992-73AC-401F-93F2-0AF551B6E554}"/>
              </a:ext>
            </a:extLst>
          </p:cNvPr>
          <p:cNvSpPr>
            <a:spLocks noGrp="1"/>
          </p:cNvSpPr>
          <p:nvPr>
            <p:ph type="subTitle" idx="1"/>
          </p:nvPr>
        </p:nvSpPr>
        <p:spPr>
          <a:xfrm>
            <a:off x="157302" y="1179214"/>
            <a:ext cx="8823735" cy="5058624"/>
          </a:xfrm>
        </p:spPr>
        <p:txBody>
          <a:bodyPr/>
          <a:lstStyle/>
          <a:p>
            <a:pPr marL="342900" indent="-342900" algn="l">
              <a:spcAft>
                <a:spcPts val="1200"/>
              </a:spcAft>
              <a:buFont typeface="Arial" panose="020B0604020202020204" pitchFamily="34" charset="0"/>
              <a:buChar char="•"/>
            </a:pPr>
            <a:r>
              <a:rPr lang="en-US" dirty="0"/>
              <a:t>Introduction</a:t>
            </a:r>
          </a:p>
          <a:p>
            <a:pPr marL="342900" indent="-342900" algn="l">
              <a:spcAft>
                <a:spcPts val="1200"/>
              </a:spcAft>
              <a:buFont typeface="Arial" panose="020B0604020202020204" pitchFamily="34" charset="0"/>
              <a:buChar char="•"/>
            </a:pPr>
            <a:r>
              <a:rPr lang="en-US" dirty="0"/>
              <a:t>Spaceflight Application</a:t>
            </a:r>
          </a:p>
          <a:p>
            <a:pPr marL="342900" indent="-342900" algn="l">
              <a:spcAft>
                <a:spcPts val="1200"/>
              </a:spcAft>
              <a:buFont typeface="Arial" panose="020B0604020202020204" pitchFamily="34" charset="0"/>
              <a:buChar char="•"/>
            </a:pPr>
            <a:r>
              <a:rPr lang="en-US" dirty="0"/>
              <a:t>Specimen Development</a:t>
            </a:r>
          </a:p>
          <a:p>
            <a:pPr marL="342900" indent="-342900" algn="l">
              <a:spcAft>
                <a:spcPts val="1200"/>
              </a:spcAft>
              <a:buFont typeface="Arial" panose="020B0604020202020204" pitchFamily="34" charset="0"/>
              <a:buChar char="•"/>
            </a:pPr>
            <a:r>
              <a:rPr lang="en-US" dirty="0"/>
              <a:t>Experimental Setup</a:t>
            </a:r>
          </a:p>
          <a:p>
            <a:pPr marL="342900" indent="-342900" algn="l">
              <a:spcAft>
                <a:spcPts val="1200"/>
              </a:spcAft>
              <a:buFont typeface="Arial" panose="020B0604020202020204" pitchFamily="34" charset="0"/>
              <a:buChar char="•"/>
            </a:pPr>
            <a:r>
              <a:rPr lang="en-US" dirty="0"/>
              <a:t>Test Results</a:t>
            </a:r>
          </a:p>
          <a:p>
            <a:pPr marL="342900" indent="-342900" algn="l">
              <a:spcAft>
                <a:spcPts val="1200"/>
              </a:spcAft>
              <a:buFont typeface="Arial" panose="020B0604020202020204" pitchFamily="34" charset="0"/>
              <a:buChar char="•"/>
            </a:pPr>
            <a:r>
              <a:rPr lang="en-US" dirty="0"/>
              <a:t>Conclusions</a:t>
            </a:r>
          </a:p>
          <a:p>
            <a:pPr marL="342900" indent="-342900" algn="l">
              <a:spcAft>
                <a:spcPts val="1200"/>
              </a:spcAft>
              <a:buFont typeface="Arial" panose="020B0604020202020204" pitchFamily="34" charset="0"/>
              <a:buChar char="•"/>
            </a:pPr>
            <a:r>
              <a:rPr lang="en-US" dirty="0"/>
              <a:t>Future Work</a:t>
            </a:r>
          </a:p>
        </p:txBody>
      </p:sp>
      <p:sp>
        <p:nvSpPr>
          <p:cNvPr id="6" name="TextBox 5">
            <a:extLst>
              <a:ext uri="{FF2B5EF4-FFF2-40B4-BE49-F238E27FC236}">
                <a16:creationId xmlns:a16="http://schemas.microsoft.com/office/drawing/2014/main" id="{4552CA95-5383-4314-9B66-813A0E477DDB}"/>
              </a:ext>
            </a:extLst>
          </p:cNvPr>
          <p:cNvSpPr txBox="1"/>
          <p:nvPr/>
        </p:nvSpPr>
        <p:spPr>
          <a:xfrm>
            <a:off x="8710566" y="6550223"/>
            <a:ext cx="276130" cy="307777"/>
          </a:xfrm>
          <a:prstGeom prst="rect">
            <a:avLst/>
          </a:prstGeom>
          <a:noFill/>
        </p:spPr>
        <p:txBody>
          <a:bodyPr wrap="square" rtlCol="0">
            <a:spAutoFit/>
          </a:bodyPr>
          <a:lstStyle/>
          <a:p>
            <a:pPr algn="ctr"/>
            <a:r>
              <a:rPr lang="en-US" sz="1400" dirty="0"/>
              <a:t>2</a:t>
            </a:r>
          </a:p>
        </p:txBody>
      </p:sp>
    </p:spTree>
    <p:extLst>
      <p:ext uri="{BB962C8B-B14F-4D97-AF65-F5344CB8AC3E}">
        <p14:creationId xmlns:p14="http://schemas.microsoft.com/office/powerpoint/2010/main" val="810632727"/>
      </p:ext>
    </p:extLst>
  </p:cSld>
  <p:clrMapOvr>
    <a:masterClrMapping/>
  </p:clrMapOvr>
  <p:transition spd="med">
    <p:wipe dir="d"/>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7303" y="89027"/>
            <a:ext cx="7954602" cy="863098"/>
          </a:xfrm>
        </p:spPr>
        <p:txBody>
          <a:bodyPr/>
          <a:lstStyle/>
          <a:p>
            <a:pPr algn="l"/>
            <a:r>
              <a:rPr lang="en-US" dirty="0"/>
              <a:t>Introduction</a:t>
            </a:r>
          </a:p>
        </p:txBody>
      </p:sp>
      <p:sp>
        <p:nvSpPr>
          <p:cNvPr id="5" name="Subtitle 4">
            <a:extLst>
              <a:ext uri="{FF2B5EF4-FFF2-40B4-BE49-F238E27FC236}">
                <a16:creationId xmlns:a16="http://schemas.microsoft.com/office/drawing/2014/main" id="{6F236992-73AC-401F-93F2-0AF551B6E554}"/>
              </a:ext>
            </a:extLst>
          </p:cNvPr>
          <p:cNvSpPr>
            <a:spLocks noGrp="1"/>
          </p:cNvSpPr>
          <p:nvPr>
            <p:ph type="subTitle" idx="1"/>
          </p:nvPr>
        </p:nvSpPr>
        <p:spPr>
          <a:xfrm>
            <a:off x="157302" y="1179213"/>
            <a:ext cx="8823735" cy="5330229"/>
          </a:xfrm>
        </p:spPr>
        <p:txBody>
          <a:bodyPr/>
          <a:lstStyle/>
          <a:p>
            <a:pPr marL="342900" indent="-342900" algn="l">
              <a:spcAft>
                <a:spcPts val="1200"/>
              </a:spcAft>
              <a:buFont typeface="Arial" panose="020B0604020202020204" pitchFamily="34" charset="0"/>
              <a:buChar char="•"/>
            </a:pPr>
            <a:r>
              <a:rPr lang="en-US" sz="1900" dirty="0"/>
              <a:t>Titanium 6Al-4V is a highly desired material for use in space cryogenics applications.</a:t>
            </a:r>
          </a:p>
          <a:p>
            <a:pPr marL="800100" lvl="1" indent="-342900" algn="l">
              <a:spcAft>
                <a:spcPts val="1200"/>
              </a:spcAft>
              <a:buFont typeface="Arial" panose="020B0604020202020204" pitchFamily="34" charset="0"/>
              <a:buChar char="•"/>
            </a:pPr>
            <a:r>
              <a:rPr lang="en-US" sz="1900" dirty="0"/>
              <a:t>Structural applications with good strength-to-weight ratios</a:t>
            </a:r>
          </a:p>
          <a:p>
            <a:pPr marL="800100" lvl="1" indent="-342900" algn="l">
              <a:spcAft>
                <a:spcPts val="1200"/>
              </a:spcAft>
              <a:buFont typeface="Arial" panose="020B0604020202020204" pitchFamily="34" charset="0"/>
              <a:buChar char="•"/>
            </a:pPr>
            <a:r>
              <a:rPr lang="en-US" sz="1900" dirty="0"/>
              <a:t>Thermal isolation applications</a:t>
            </a:r>
          </a:p>
          <a:p>
            <a:pPr marL="342900" indent="-342900" algn="l">
              <a:spcAft>
                <a:spcPts val="1200"/>
              </a:spcAft>
              <a:buFont typeface="Arial" panose="020B0604020202020204" pitchFamily="34" charset="0"/>
              <a:buChar char="•"/>
            </a:pPr>
            <a:r>
              <a:rPr lang="en-US" sz="1900" dirty="0"/>
              <a:t>Titanium 6Al-4V components can be fabricated via 3D-Printing which can be very beneficial to </a:t>
            </a:r>
            <a:r>
              <a:rPr lang="en-US" sz="1800" dirty="0"/>
              <a:t>cryogenic</a:t>
            </a:r>
            <a:r>
              <a:rPr lang="en-US" sz="1900" dirty="0"/>
              <a:t> spaceflight components:</a:t>
            </a:r>
          </a:p>
          <a:p>
            <a:pPr marL="800100" lvl="1" indent="-342900" algn="l">
              <a:spcAft>
                <a:spcPts val="1200"/>
              </a:spcAft>
              <a:buFont typeface="Arial" panose="020B0604020202020204" pitchFamily="34" charset="0"/>
              <a:buChar char="•"/>
            </a:pPr>
            <a:r>
              <a:rPr lang="en-US" sz="1900" dirty="0">
                <a:highlight>
                  <a:srgbClr val="00FF00"/>
                </a:highlight>
              </a:rPr>
              <a:t>3D-Printing allows parts to be made with geometries and features that are very difficult and sometimes impossible via traditional methods.</a:t>
            </a:r>
          </a:p>
          <a:p>
            <a:pPr marL="1257300" lvl="2" indent="-342900" algn="l">
              <a:spcAft>
                <a:spcPts val="1200"/>
              </a:spcAft>
              <a:buFont typeface="Arial" panose="020B0604020202020204" pitchFamily="34" charset="0"/>
              <a:buChar char="•"/>
            </a:pPr>
            <a:r>
              <a:rPr lang="en-US" sz="1900" dirty="0">
                <a:highlight>
                  <a:srgbClr val="00FF00"/>
                </a:highlight>
              </a:rPr>
              <a:t>Mass savings of components</a:t>
            </a:r>
          </a:p>
          <a:p>
            <a:pPr marL="1257300" lvl="2" indent="-342900" algn="l">
              <a:spcAft>
                <a:spcPts val="1200"/>
              </a:spcAft>
              <a:buFont typeface="Arial" panose="020B0604020202020204" pitchFamily="34" charset="0"/>
              <a:buChar char="•"/>
            </a:pPr>
            <a:r>
              <a:rPr lang="en-US" sz="1900" dirty="0">
                <a:highlight>
                  <a:srgbClr val="00FF00"/>
                </a:highlight>
              </a:rPr>
              <a:t>Increasing structural integrity of components</a:t>
            </a:r>
          </a:p>
          <a:p>
            <a:pPr marL="1257300" lvl="2" indent="-342900" algn="l">
              <a:spcAft>
                <a:spcPts val="1200"/>
              </a:spcAft>
              <a:buFont typeface="Arial" panose="020B0604020202020204" pitchFamily="34" charset="0"/>
              <a:buChar char="•"/>
            </a:pPr>
            <a:r>
              <a:rPr lang="en-US" sz="1900" dirty="0">
                <a:highlight>
                  <a:srgbClr val="00FF00"/>
                </a:highlight>
              </a:rPr>
              <a:t>Increasing thermal isolation and/or conduction of components</a:t>
            </a:r>
          </a:p>
          <a:p>
            <a:pPr marL="800100" lvl="1" indent="-342900" algn="l">
              <a:spcAft>
                <a:spcPts val="1200"/>
              </a:spcAft>
              <a:buFont typeface="Arial" panose="020B0604020202020204" pitchFamily="34" charset="0"/>
              <a:buChar char="•"/>
            </a:pPr>
            <a:r>
              <a:rPr lang="en-US" sz="1900" dirty="0"/>
              <a:t>Cost savings</a:t>
            </a:r>
          </a:p>
          <a:p>
            <a:pPr marL="800100" lvl="1" indent="-342900" algn="l">
              <a:spcAft>
                <a:spcPts val="1200"/>
              </a:spcAft>
              <a:buFont typeface="Arial" panose="020B0604020202020204" pitchFamily="34" charset="0"/>
              <a:buChar char="•"/>
            </a:pPr>
            <a:r>
              <a:rPr lang="en-US" sz="1900" dirty="0"/>
              <a:t>Schedule savings</a:t>
            </a:r>
          </a:p>
        </p:txBody>
      </p:sp>
      <p:sp>
        <p:nvSpPr>
          <p:cNvPr id="4" name="TextBox 3">
            <a:extLst>
              <a:ext uri="{FF2B5EF4-FFF2-40B4-BE49-F238E27FC236}">
                <a16:creationId xmlns:a16="http://schemas.microsoft.com/office/drawing/2014/main" id="{CE3F89CE-EAB1-4E0C-A7E7-EFDC7B7C40B9}"/>
              </a:ext>
            </a:extLst>
          </p:cNvPr>
          <p:cNvSpPr txBox="1"/>
          <p:nvPr/>
        </p:nvSpPr>
        <p:spPr>
          <a:xfrm>
            <a:off x="8710566" y="6550223"/>
            <a:ext cx="276130" cy="307777"/>
          </a:xfrm>
          <a:prstGeom prst="rect">
            <a:avLst/>
          </a:prstGeom>
          <a:noFill/>
        </p:spPr>
        <p:txBody>
          <a:bodyPr wrap="square" rtlCol="0">
            <a:spAutoFit/>
          </a:bodyPr>
          <a:lstStyle/>
          <a:p>
            <a:pPr algn="ctr"/>
            <a:r>
              <a:rPr lang="en-US" sz="1400" dirty="0"/>
              <a:t>3</a:t>
            </a:r>
          </a:p>
        </p:txBody>
      </p:sp>
    </p:spTree>
    <p:extLst>
      <p:ext uri="{BB962C8B-B14F-4D97-AF65-F5344CB8AC3E}">
        <p14:creationId xmlns:p14="http://schemas.microsoft.com/office/powerpoint/2010/main" val="3825909980"/>
      </p:ext>
    </p:extLst>
  </p:cSld>
  <p:clrMapOvr>
    <a:masterClrMapping/>
  </p:clrMapOvr>
  <p:transition spd="med">
    <p:wipe dir="d"/>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7303" y="89027"/>
            <a:ext cx="7954602" cy="863098"/>
          </a:xfrm>
        </p:spPr>
        <p:txBody>
          <a:bodyPr/>
          <a:lstStyle/>
          <a:p>
            <a:pPr algn="l"/>
            <a:r>
              <a:rPr lang="en-US" dirty="0"/>
              <a:t>Spaceflight Application</a:t>
            </a:r>
          </a:p>
        </p:txBody>
      </p:sp>
      <p:sp>
        <p:nvSpPr>
          <p:cNvPr id="5" name="Subtitle 4">
            <a:extLst>
              <a:ext uri="{FF2B5EF4-FFF2-40B4-BE49-F238E27FC236}">
                <a16:creationId xmlns:a16="http://schemas.microsoft.com/office/drawing/2014/main" id="{6F236992-73AC-401F-93F2-0AF551B6E554}"/>
              </a:ext>
            </a:extLst>
          </p:cNvPr>
          <p:cNvSpPr>
            <a:spLocks noGrp="1"/>
          </p:cNvSpPr>
          <p:nvPr>
            <p:ph type="subTitle" idx="1"/>
          </p:nvPr>
        </p:nvSpPr>
        <p:spPr>
          <a:xfrm>
            <a:off x="157302" y="1179213"/>
            <a:ext cx="8823735" cy="1474493"/>
          </a:xfrm>
        </p:spPr>
        <p:txBody>
          <a:bodyPr/>
          <a:lstStyle/>
          <a:p>
            <a:pPr marL="342900" indent="-342900" algn="l">
              <a:spcAft>
                <a:spcPts val="1200"/>
              </a:spcAft>
              <a:buFont typeface="Arial" panose="020B0604020202020204" pitchFamily="34" charset="0"/>
              <a:buChar char="•"/>
            </a:pPr>
            <a:r>
              <a:rPr lang="en-US" sz="1700" dirty="0"/>
              <a:t>The specific 3D-printing process used in this work is Electron Beam Melting (EBM) where layers of material powder are melted by an electron beam in a vacuum at elevated temperatures to fabricate components.</a:t>
            </a:r>
          </a:p>
          <a:p>
            <a:pPr marL="342900" indent="-342900" algn="l">
              <a:spcAft>
                <a:spcPts val="1200"/>
              </a:spcAft>
              <a:buFont typeface="Arial" panose="020B0604020202020204" pitchFamily="34" charset="0"/>
              <a:buChar char="•"/>
            </a:pPr>
            <a:r>
              <a:rPr lang="en-US" sz="1700" b="1" dirty="0"/>
              <a:t>The cryogenic mechanical properties of EBM printed Ti-6Al-4V components is not known; knowing these properties are required for spaceflight application use.</a:t>
            </a:r>
          </a:p>
        </p:txBody>
      </p:sp>
      <p:pic>
        <p:nvPicPr>
          <p:cNvPr id="4" name="Picture 3">
            <a:extLst>
              <a:ext uri="{FF2B5EF4-FFF2-40B4-BE49-F238E27FC236}">
                <a16:creationId xmlns:a16="http://schemas.microsoft.com/office/drawing/2014/main" id="{FC2811EB-CD64-4053-A328-A26B67DA5043}"/>
              </a:ext>
            </a:extLst>
          </p:cNvPr>
          <p:cNvPicPr>
            <a:picLocks noChangeAspect="1"/>
          </p:cNvPicPr>
          <p:nvPr/>
        </p:nvPicPr>
        <p:blipFill rotWithShape="1">
          <a:blip r:embed="rId3"/>
          <a:srcRect l="22673" t="22776" r="24852" b="12816"/>
          <a:stretch/>
        </p:blipFill>
        <p:spPr>
          <a:xfrm>
            <a:off x="4687481" y="2802748"/>
            <a:ext cx="3973293" cy="2743200"/>
          </a:xfrm>
          <a:prstGeom prst="rect">
            <a:avLst/>
          </a:prstGeom>
        </p:spPr>
      </p:pic>
      <p:sp>
        <p:nvSpPr>
          <p:cNvPr id="8" name="TextBox 7">
            <a:extLst>
              <a:ext uri="{FF2B5EF4-FFF2-40B4-BE49-F238E27FC236}">
                <a16:creationId xmlns:a16="http://schemas.microsoft.com/office/drawing/2014/main" id="{7BE60E24-C19C-4C41-995C-17D04EB61480}"/>
              </a:ext>
            </a:extLst>
          </p:cNvPr>
          <p:cNvSpPr txBox="1"/>
          <p:nvPr/>
        </p:nvSpPr>
        <p:spPr>
          <a:xfrm>
            <a:off x="483225" y="5694990"/>
            <a:ext cx="3973293" cy="738664"/>
          </a:xfrm>
          <a:prstGeom prst="rect">
            <a:avLst/>
          </a:prstGeom>
          <a:noFill/>
        </p:spPr>
        <p:txBody>
          <a:bodyPr wrap="square" rtlCol="0">
            <a:spAutoFit/>
          </a:bodyPr>
          <a:lstStyle/>
          <a:p>
            <a:r>
              <a:rPr lang="en-US" sz="1400" b="1" dirty="0"/>
              <a:t>Figure 1</a:t>
            </a:r>
            <a:r>
              <a:rPr lang="en-US" sz="1400" dirty="0"/>
              <a:t>: CAD Model of a Ti-6Al-4V thermally isolating and structural support component from NASA’s DraMS Instrument.</a:t>
            </a:r>
          </a:p>
        </p:txBody>
      </p:sp>
      <p:sp>
        <p:nvSpPr>
          <p:cNvPr id="9" name="TextBox 8">
            <a:extLst>
              <a:ext uri="{FF2B5EF4-FFF2-40B4-BE49-F238E27FC236}">
                <a16:creationId xmlns:a16="http://schemas.microsoft.com/office/drawing/2014/main" id="{F1F775CA-B64B-4448-BB79-D25348472BC6}"/>
              </a:ext>
            </a:extLst>
          </p:cNvPr>
          <p:cNvSpPr txBox="1"/>
          <p:nvPr/>
        </p:nvSpPr>
        <p:spPr>
          <a:xfrm>
            <a:off x="4687481" y="5545948"/>
            <a:ext cx="3973293" cy="954107"/>
          </a:xfrm>
          <a:prstGeom prst="rect">
            <a:avLst/>
          </a:prstGeom>
          <a:noFill/>
        </p:spPr>
        <p:txBody>
          <a:bodyPr wrap="square" rtlCol="0">
            <a:spAutoFit/>
          </a:bodyPr>
          <a:lstStyle/>
          <a:p>
            <a:r>
              <a:rPr lang="en-US" sz="1400" b="1" dirty="0"/>
              <a:t>Figure 2</a:t>
            </a:r>
            <a:r>
              <a:rPr lang="en-US" sz="1400" dirty="0"/>
              <a:t>: Hardware photo of the Ti-6Al-4V thermally isolating and structural component from NASA’s DraMS Instrument (from figure 1) fabricated via electron beam melting (EBM). </a:t>
            </a:r>
          </a:p>
        </p:txBody>
      </p:sp>
      <p:pic>
        <p:nvPicPr>
          <p:cNvPr id="15" name="Picture 14">
            <a:extLst>
              <a:ext uri="{FF2B5EF4-FFF2-40B4-BE49-F238E27FC236}">
                <a16:creationId xmlns:a16="http://schemas.microsoft.com/office/drawing/2014/main" id="{97CF16F1-3835-460C-B4EB-E981D3FA50EE}"/>
              </a:ext>
            </a:extLst>
          </p:cNvPr>
          <p:cNvPicPr>
            <a:picLocks noChangeAspect="1"/>
          </p:cNvPicPr>
          <p:nvPr/>
        </p:nvPicPr>
        <p:blipFill rotWithShape="1">
          <a:blip r:embed="rId4"/>
          <a:srcRect l="25940" t="20825" r="21485" b="7712"/>
          <a:stretch/>
        </p:blipFill>
        <p:spPr>
          <a:xfrm>
            <a:off x="478878" y="2653706"/>
            <a:ext cx="3977640" cy="3041284"/>
          </a:xfrm>
          <a:prstGeom prst="rect">
            <a:avLst/>
          </a:prstGeom>
        </p:spPr>
      </p:pic>
      <p:sp>
        <p:nvSpPr>
          <p:cNvPr id="16" name="TextBox 15">
            <a:extLst>
              <a:ext uri="{FF2B5EF4-FFF2-40B4-BE49-F238E27FC236}">
                <a16:creationId xmlns:a16="http://schemas.microsoft.com/office/drawing/2014/main" id="{538619AE-A92A-451F-8200-5A7BB19E0106}"/>
              </a:ext>
            </a:extLst>
          </p:cNvPr>
          <p:cNvSpPr txBox="1"/>
          <p:nvPr/>
        </p:nvSpPr>
        <p:spPr>
          <a:xfrm>
            <a:off x="8710566" y="6550223"/>
            <a:ext cx="276130" cy="307777"/>
          </a:xfrm>
          <a:prstGeom prst="rect">
            <a:avLst/>
          </a:prstGeom>
          <a:noFill/>
        </p:spPr>
        <p:txBody>
          <a:bodyPr wrap="square" rtlCol="0">
            <a:spAutoFit/>
          </a:bodyPr>
          <a:lstStyle/>
          <a:p>
            <a:pPr algn="ctr"/>
            <a:r>
              <a:rPr lang="en-US" sz="1400" dirty="0"/>
              <a:t>4</a:t>
            </a:r>
          </a:p>
        </p:txBody>
      </p:sp>
    </p:spTree>
    <p:extLst>
      <p:ext uri="{BB962C8B-B14F-4D97-AF65-F5344CB8AC3E}">
        <p14:creationId xmlns:p14="http://schemas.microsoft.com/office/powerpoint/2010/main" val="1731647000"/>
      </p:ext>
    </p:extLst>
  </p:cSld>
  <p:clrMapOvr>
    <a:masterClrMapping/>
  </p:clrMapOvr>
  <p:transition spd="med">
    <p:wipe dir="d"/>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7303" y="89027"/>
            <a:ext cx="7954602" cy="863098"/>
          </a:xfrm>
        </p:spPr>
        <p:txBody>
          <a:bodyPr/>
          <a:lstStyle/>
          <a:p>
            <a:pPr algn="l"/>
            <a:r>
              <a:rPr lang="en-US" dirty="0"/>
              <a:t>Specimen Development: Design and build direction</a:t>
            </a:r>
          </a:p>
        </p:txBody>
      </p:sp>
      <p:sp>
        <p:nvSpPr>
          <p:cNvPr id="5" name="Subtitle 4">
            <a:extLst>
              <a:ext uri="{FF2B5EF4-FFF2-40B4-BE49-F238E27FC236}">
                <a16:creationId xmlns:a16="http://schemas.microsoft.com/office/drawing/2014/main" id="{6F236992-73AC-401F-93F2-0AF551B6E554}"/>
              </a:ext>
            </a:extLst>
          </p:cNvPr>
          <p:cNvSpPr>
            <a:spLocks noGrp="1"/>
          </p:cNvSpPr>
          <p:nvPr>
            <p:ph type="subTitle" idx="1"/>
          </p:nvPr>
        </p:nvSpPr>
        <p:spPr>
          <a:xfrm>
            <a:off x="157302" y="1179214"/>
            <a:ext cx="8823735" cy="2415012"/>
          </a:xfrm>
        </p:spPr>
        <p:txBody>
          <a:bodyPr/>
          <a:lstStyle/>
          <a:p>
            <a:pPr marL="342900" indent="-342900" algn="l">
              <a:spcAft>
                <a:spcPts val="1200"/>
              </a:spcAft>
              <a:buFont typeface="Arial" panose="020B0604020202020204" pitchFamily="34" charset="0"/>
              <a:buChar char="•"/>
            </a:pPr>
            <a:r>
              <a:rPr lang="en-US" sz="1800" dirty="0"/>
              <a:t>Seven EBM printed Ti-6Al-4V tensile test specimens were provided by a company called “Linear AMS” printed with a “GE Arcam EBM Q20plus” printer.</a:t>
            </a:r>
          </a:p>
          <a:p>
            <a:pPr marL="800100" lvl="1" indent="-342900" algn="l">
              <a:spcAft>
                <a:spcPts val="1200"/>
              </a:spcAft>
              <a:buFont typeface="Arial" panose="020B0604020202020204" pitchFamily="34" charset="0"/>
              <a:buChar char="•"/>
            </a:pPr>
            <a:r>
              <a:rPr lang="en-US" sz="1800" dirty="0"/>
              <a:t>Specimen IDs: X1, X2, Y1, Y2, Z1, Z2, and Z3</a:t>
            </a:r>
          </a:p>
          <a:p>
            <a:pPr marL="800100" lvl="1" indent="-342900" algn="l">
              <a:spcAft>
                <a:spcPts val="1200"/>
              </a:spcAft>
              <a:buFont typeface="Arial" panose="020B0604020202020204" pitchFamily="34" charset="0"/>
              <a:buChar char="•"/>
            </a:pPr>
            <a:r>
              <a:rPr lang="en-US" sz="1800" dirty="0"/>
              <a:t>The build direction of each specimen is provided in figure 3.</a:t>
            </a:r>
          </a:p>
          <a:p>
            <a:pPr marL="342900" indent="-342900" algn="l">
              <a:spcAft>
                <a:spcPts val="1200"/>
              </a:spcAft>
              <a:buFont typeface="Arial" panose="020B0604020202020204" pitchFamily="34" charset="0"/>
              <a:buChar char="•"/>
            </a:pPr>
            <a:r>
              <a:rPr lang="en-US" sz="1800" dirty="0"/>
              <a:t>These tensile test specimens were designed and analyzed to break in their gauge length sections </a:t>
            </a:r>
            <a:r>
              <a:rPr lang="en-US" sz="1800" b="1" i="1" dirty="0"/>
              <a:t>(required)</a:t>
            </a:r>
            <a:r>
              <a:rPr lang="en-US" sz="1800" dirty="0"/>
              <a:t>;</a:t>
            </a:r>
            <a:r>
              <a:rPr lang="en-US" sz="1800" b="1" i="1" dirty="0"/>
              <a:t> </a:t>
            </a:r>
            <a:r>
              <a:rPr lang="en-US" sz="1800" dirty="0"/>
              <a:t>the gauge length sections were designed per ASTM Standards E8 and E1450.</a:t>
            </a:r>
          </a:p>
          <a:p>
            <a:pPr marL="342900" indent="-342900" algn="l">
              <a:spcAft>
                <a:spcPts val="1200"/>
              </a:spcAft>
              <a:buFont typeface="Arial" panose="020B0604020202020204" pitchFamily="34" charset="0"/>
              <a:buChar char="•"/>
            </a:pPr>
            <a:endParaRPr lang="en-US" dirty="0"/>
          </a:p>
        </p:txBody>
      </p:sp>
      <p:pic>
        <p:nvPicPr>
          <p:cNvPr id="4" name="Picture 3">
            <a:extLst>
              <a:ext uri="{FF2B5EF4-FFF2-40B4-BE49-F238E27FC236}">
                <a16:creationId xmlns:a16="http://schemas.microsoft.com/office/drawing/2014/main" id="{AEA42677-8222-4F5A-87D3-892698626C0D}"/>
              </a:ext>
            </a:extLst>
          </p:cNvPr>
          <p:cNvPicPr>
            <a:picLocks noChangeAspect="1"/>
          </p:cNvPicPr>
          <p:nvPr/>
        </p:nvPicPr>
        <p:blipFill rotWithShape="1">
          <a:blip r:embed="rId3"/>
          <a:srcRect l="29901" t="39483" r="14356" b="21265"/>
          <a:stretch/>
        </p:blipFill>
        <p:spPr>
          <a:xfrm>
            <a:off x="619029" y="3821315"/>
            <a:ext cx="5097102" cy="2018924"/>
          </a:xfrm>
          <a:prstGeom prst="rect">
            <a:avLst/>
          </a:prstGeom>
        </p:spPr>
      </p:pic>
      <p:pic>
        <p:nvPicPr>
          <p:cNvPr id="7" name="Picture 6">
            <a:extLst>
              <a:ext uri="{FF2B5EF4-FFF2-40B4-BE49-F238E27FC236}">
                <a16:creationId xmlns:a16="http://schemas.microsoft.com/office/drawing/2014/main" id="{BB5BF016-EF12-404E-81B7-F9C2E94BB227}"/>
              </a:ext>
            </a:extLst>
          </p:cNvPr>
          <p:cNvPicPr>
            <a:picLocks noChangeAspect="1"/>
          </p:cNvPicPr>
          <p:nvPr/>
        </p:nvPicPr>
        <p:blipFill rotWithShape="1">
          <a:blip r:embed="rId4"/>
          <a:srcRect l="33267" t="57627" r="52773" b="13696"/>
          <a:stretch/>
        </p:blipFill>
        <p:spPr>
          <a:xfrm>
            <a:off x="6563762" y="4093295"/>
            <a:ext cx="1276539" cy="1474963"/>
          </a:xfrm>
          <a:prstGeom prst="rect">
            <a:avLst/>
          </a:prstGeom>
        </p:spPr>
      </p:pic>
      <p:sp>
        <p:nvSpPr>
          <p:cNvPr id="8" name="TextBox 7">
            <a:extLst>
              <a:ext uri="{FF2B5EF4-FFF2-40B4-BE49-F238E27FC236}">
                <a16:creationId xmlns:a16="http://schemas.microsoft.com/office/drawing/2014/main" id="{6E94EB31-5D54-4181-8402-AFB69D45F922}"/>
              </a:ext>
            </a:extLst>
          </p:cNvPr>
          <p:cNvSpPr txBox="1"/>
          <p:nvPr/>
        </p:nvSpPr>
        <p:spPr>
          <a:xfrm>
            <a:off x="595876" y="5840239"/>
            <a:ext cx="7244425" cy="523220"/>
          </a:xfrm>
          <a:prstGeom prst="rect">
            <a:avLst/>
          </a:prstGeom>
          <a:noFill/>
        </p:spPr>
        <p:txBody>
          <a:bodyPr wrap="square" rtlCol="0">
            <a:spAutoFit/>
          </a:bodyPr>
          <a:lstStyle/>
          <a:p>
            <a:r>
              <a:rPr lang="en-US" sz="1400" b="1" dirty="0"/>
              <a:t>Figure 3</a:t>
            </a:r>
            <a:r>
              <a:rPr lang="en-US" sz="1400" dirty="0"/>
              <a:t>: CAD Model of the EBM printed Ti-6Al-4V tensile test specimen (left) and build direction coordinate system (right).</a:t>
            </a:r>
          </a:p>
        </p:txBody>
      </p:sp>
      <p:sp>
        <p:nvSpPr>
          <p:cNvPr id="9" name="TextBox 8">
            <a:extLst>
              <a:ext uri="{FF2B5EF4-FFF2-40B4-BE49-F238E27FC236}">
                <a16:creationId xmlns:a16="http://schemas.microsoft.com/office/drawing/2014/main" id="{E1F29478-377A-4467-AEC9-F8973F897624}"/>
              </a:ext>
            </a:extLst>
          </p:cNvPr>
          <p:cNvSpPr txBox="1"/>
          <p:nvPr/>
        </p:nvSpPr>
        <p:spPr>
          <a:xfrm>
            <a:off x="8710566" y="6550223"/>
            <a:ext cx="276130" cy="307777"/>
          </a:xfrm>
          <a:prstGeom prst="rect">
            <a:avLst/>
          </a:prstGeom>
          <a:noFill/>
        </p:spPr>
        <p:txBody>
          <a:bodyPr wrap="square" rtlCol="0">
            <a:spAutoFit/>
          </a:bodyPr>
          <a:lstStyle/>
          <a:p>
            <a:pPr algn="ctr"/>
            <a:r>
              <a:rPr lang="en-US" sz="1400" dirty="0"/>
              <a:t>5</a:t>
            </a:r>
          </a:p>
        </p:txBody>
      </p:sp>
    </p:spTree>
    <p:extLst>
      <p:ext uri="{BB962C8B-B14F-4D97-AF65-F5344CB8AC3E}">
        <p14:creationId xmlns:p14="http://schemas.microsoft.com/office/powerpoint/2010/main" val="4164156065"/>
      </p:ext>
    </p:extLst>
  </p:cSld>
  <p:clrMapOvr>
    <a:masterClrMapping/>
  </p:clrMapOvr>
  <p:transition spd="med">
    <p:wipe dir="d"/>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7303" y="89027"/>
            <a:ext cx="7954602" cy="863098"/>
          </a:xfrm>
        </p:spPr>
        <p:txBody>
          <a:bodyPr/>
          <a:lstStyle/>
          <a:p>
            <a:pPr algn="l"/>
            <a:r>
              <a:rPr lang="en-US" dirty="0"/>
              <a:t>Specimen Development: Mechanical Properties</a:t>
            </a:r>
          </a:p>
        </p:txBody>
      </p:sp>
      <p:sp>
        <p:nvSpPr>
          <p:cNvPr id="5" name="Subtitle 4">
            <a:extLst>
              <a:ext uri="{FF2B5EF4-FFF2-40B4-BE49-F238E27FC236}">
                <a16:creationId xmlns:a16="http://schemas.microsoft.com/office/drawing/2014/main" id="{6F236992-73AC-401F-93F2-0AF551B6E554}"/>
              </a:ext>
            </a:extLst>
          </p:cNvPr>
          <p:cNvSpPr>
            <a:spLocks noGrp="1"/>
          </p:cNvSpPr>
          <p:nvPr>
            <p:ph type="subTitle" idx="1"/>
          </p:nvPr>
        </p:nvSpPr>
        <p:spPr>
          <a:xfrm>
            <a:off x="157302" y="1179214"/>
            <a:ext cx="8823735" cy="863098"/>
          </a:xfrm>
        </p:spPr>
        <p:txBody>
          <a:bodyPr/>
          <a:lstStyle/>
          <a:p>
            <a:pPr marL="342900" indent="-342900" algn="l">
              <a:spcAft>
                <a:spcPts val="1200"/>
              </a:spcAft>
              <a:buFont typeface="Arial" panose="020B0604020202020204" pitchFamily="34" charset="0"/>
              <a:buChar char="•"/>
            </a:pPr>
            <a:r>
              <a:rPr lang="en-US" sz="1800" dirty="0"/>
              <a:t>The expected room temperature mechanical properties of Arcam Ti-6Al-4V based on the manufacturing standard are provided in Table 1 below.</a:t>
            </a:r>
          </a:p>
        </p:txBody>
      </p:sp>
      <p:graphicFrame>
        <p:nvGraphicFramePr>
          <p:cNvPr id="6" name="Table 5">
            <a:extLst>
              <a:ext uri="{FF2B5EF4-FFF2-40B4-BE49-F238E27FC236}">
                <a16:creationId xmlns:a16="http://schemas.microsoft.com/office/drawing/2014/main" id="{906A2DBB-1529-4350-AEC7-341122910351}"/>
              </a:ext>
            </a:extLst>
          </p:cNvPr>
          <p:cNvGraphicFramePr>
            <a:graphicFrameLocks noGrp="1"/>
          </p:cNvGraphicFramePr>
          <p:nvPr>
            <p:extLst>
              <p:ext uri="{D42A27DB-BD31-4B8C-83A1-F6EECF244321}">
                <p14:modId xmlns:p14="http://schemas.microsoft.com/office/powerpoint/2010/main" val="855650684"/>
              </p:ext>
            </p:extLst>
          </p:nvPr>
        </p:nvGraphicFramePr>
        <p:xfrm>
          <a:off x="1575303" y="3651802"/>
          <a:ext cx="5993394" cy="2026984"/>
        </p:xfrm>
        <a:graphic>
          <a:graphicData uri="http://schemas.openxmlformats.org/drawingml/2006/table">
            <a:tbl>
              <a:tblPr firstRow="1" firstCol="1" bandRow="1"/>
              <a:tblGrid>
                <a:gridCol w="1104523">
                  <a:extLst>
                    <a:ext uri="{9D8B030D-6E8A-4147-A177-3AD203B41FA5}">
                      <a16:colId xmlns:a16="http://schemas.microsoft.com/office/drawing/2014/main" val="4211875314"/>
                    </a:ext>
                  </a:extLst>
                </a:gridCol>
                <a:gridCol w="1077363">
                  <a:extLst>
                    <a:ext uri="{9D8B030D-6E8A-4147-A177-3AD203B41FA5}">
                      <a16:colId xmlns:a16="http://schemas.microsoft.com/office/drawing/2014/main" val="1527324813"/>
                    </a:ext>
                  </a:extLst>
                </a:gridCol>
                <a:gridCol w="1249378">
                  <a:extLst>
                    <a:ext uri="{9D8B030D-6E8A-4147-A177-3AD203B41FA5}">
                      <a16:colId xmlns:a16="http://schemas.microsoft.com/office/drawing/2014/main" val="2785365357"/>
                    </a:ext>
                  </a:extLst>
                </a:gridCol>
                <a:gridCol w="1213164">
                  <a:extLst>
                    <a:ext uri="{9D8B030D-6E8A-4147-A177-3AD203B41FA5}">
                      <a16:colId xmlns:a16="http://schemas.microsoft.com/office/drawing/2014/main" val="846957767"/>
                    </a:ext>
                  </a:extLst>
                </a:gridCol>
                <a:gridCol w="1348966">
                  <a:extLst>
                    <a:ext uri="{9D8B030D-6E8A-4147-A177-3AD203B41FA5}">
                      <a16:colId xmlns:a16="http://schemas.microsoft.com/office/drawing/2014/main" val="648305447"/>
                    </a:ext>
                  </a:extLst>
                </a:gridCol>
              </a:tblGrid>
              <a:tr h="87622">
                <a:tc>
                  <a:txBody>
                    <a:bodyPr/>
                    <a:lstStyle/>
                    <a:p>
                      <a:pPr marL="0" marR="0" algn="ctr">
                        <a:lnSpc>
                          <a:spcPct val="107000"/>
                        </a:lnSpc>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Tensile</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Modulus</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(Msi)</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(GPa)</a:t>
                      </a:r>
                    </a:p>
                    <a:p>
                      <a:pPr marL="0" marR="0" algn="ctr">
                        <a:lnSpc>
                          <a:spcPct val="107000"/>
                        </a:lnSpc>
                        <a:spcBef>
                          <a:spcPts val="0"/>
                        </a:spcBef>
                        <a:spcAft>
                          <a:spcPts val="0"/>
                        </a:spcAft>
                      </a:pP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Yield Strength</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(ksi)</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(MPa)</a:t>
                      </a:r>
                    </a:p>
                    <a:p>
                      <a:pPr marL="0" marR="0" algn="ctr">
                        <a:lnSpc>
                          <a:spcPct val="107000"/>
                        </a:lnSpc>
                        <a:spcBef>
                          <a:spcPts val="0"/>
                        </a:spcBef>
                        <a:spcAft>
                          <a:spcPts val="0"/>
                        </a:spcAft>
                      </a:pP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Elongation to </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Failure</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p>
                    <a:p>
                      <a:pPr marL="0" marR="0" algn="ctr">
                        <a:lnSpc>
                          <a:spcPct val="107000"/>
                        </a:lnSpc>
                        <a:spcBef>
                          <a:spcPts val="0"/>
                        </a:spcBef>
                        <a:spcAft>
                          <a:spcPts val="0"/>
                        </a:spcAft>
                      </a:pP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Ultimate Tensile</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Strength</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(ksi)</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(MPa)</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Break </a:t>
                      </a:r>
                    </a:p>
                    <a:p>
                      <a:pPr marL="0" marR="0" algn="ctr">
                        <a:lnSpc>
                          <a:spcPct val="107000"/>
                        </a:lnSpc>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Strength </a:t>
                      </a:r>
                    </a:p>
                    <a:p>
                      <a:pPr marL="0" marR="0" algn="ctr">
                        <a:lnSpc>
                          <a:spcPct val="107000"/>
                        </a:lnSpc>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(ksi)</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(MPa)</a:t>
                      </a:r>
                    </a:p>
                    <a:p>
                      <a:pPr marL="0" marR="0" algn="ctr">
                        <a:lnSpc>
                          <a:spcPct val="107000"/>
                        </a:lnSpc>
                        <a:spcBef>
                          <a:spcPts val="0"/>
                        </a:spcBef>
                        <a:spcAft>
                          <a:spcPts val="0"/>
                        </a:spcAft>
                      </a:pP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28042561"/>
                  </a:ext>
                </a:extLst>
              </a:tr>
              <a:tr h="0">
                <a:tc>
                  <a:txBody>
                    <a:bodyPr/>
                    <a:lstStyle/>
                    <a:p>
                      <a:pPr marL="0" marR="0" algn="ctr">
                        <a:lnSpc>
                          <a:spcPct val="107000"/>
                        </a:lnSpc>
                        <a:spcBef>
                          <a:spcPts val="0"/>
                        </a:spcBef>
                        <a:spcAft>
                          <a:spcPts val="0"/>
                        </a:spcAft>
                      </a:pPr>
                      <a:r>
                        <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17.40</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120</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137.79</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950</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14.0</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147.94</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1020</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85079575"/>
                  </a:ext>
                </a:extLst>
              </a:tr>
            </a:tbl>
          </a:graphicData>
        </a:graphic>
      </p:graphicFrame>
      <p:sp>
        <p:nvSpPr>
          <p:cNvPr id="8" name="TextBox 7">
            <a:extLst>
              <a:ext uri="{FF2B5EF4-FFF2-40B4-BE49-F238E27FC236}">
                <a16:creationId xmlns:a16="http://schemas.microsoft.com/office/drawing/2014/main" id="{1A7DF353-1D0D-45A9-AD32-F1D1E9802E7C}"/>
              </a:ext>
            </a:extLst>
          </p:cNvPr>
          <p:cNvSpPr txBox="1"/>
          <p:nvPr/>
        </p:nvSpPr>
        <p:spPr>
          <a:xfrm>
            <a:off x="1575304" y="3128582"/>
            <a:ext cx="5993394" cy="523220"/>
          </a:xfrm>
          <a:prstGeom prst="rect">
            <a:avLst/>
          </a:prstGeom>
          <a:noFill/>
        </p:spPr>
        <p:txBody>
          <a:bodyPr wrap="square" rtlCol="0">
            <a:spAutoFit/>
          </a:bodyPr>
          <a:lstStyle/>
          <a:p>
            <a:r>
              <a:rPr lang="en-US" sz="1400" b="1" dirty="0"/>
              <a:t>Table 1</a:t>
            </a:r>
            <a:r>
              <a:rPr lang="en-US" sz="1400" dirty="0"/>
              <a:t>: Expected room temperature mechanical properties of Arcam Ti-6Al-4V  based on the manufacturing standard.</a:t>
            </a:r>
          </a:p>
        </p:txBody>
      </p:sp>
      <p:sp>
        <p:nvSpPr>
          <p:cNvPr id="9" name="TextBox 8">
            <a:extLst>
              <a:ext uri="{FF2B5EF4-FFF2-40B4-BE49-F238E27FC236}">
                <a16:creationId xmlns:a16="http://schemas.microsoft.com/office/drawing/2014/main" id="{53389A1D-36B6-4F52-A4B5-0FA68AB0FBE1}"/>
              </a:ext>
            </a:extLst>
          </p:cNvPr>
          <p:cNvSpPr txBox="1"/>
          <p:nvPr/>
        </p:nvSpPr>
        <p:spPr>
          <a:xfrm>
            <a:off x="8710566" y="6550223"/>
            <a:ext cx="276130" cy="307777"/>
          </a:xfrm>
          <a:prstGeom prst="rect">
            <a:avLst/>
          </a:prstGeom>
          <a:noFill/>
        </p:spPr>
        <p:txBody>
          <a:bodyPr wrap="square" rtlCol="0">
            <a:spAutoFit/>
          </a:bodyPr>
          <a:lstStyle/>
          <a:p>
            <a:pPr algn="ctr"/>
            <a:r>
              <a:rPr lang="en-US" sz="1400" dirty="0"/>
              <a:t>6</a:t>
            </a:r>
          </a:p>
        </p:txBody>
      </p:sp>
      <p:sp>
        <p:nvSpPr>
          <p:cNvPr id="7" name="TextBox 6">
            <a:extLst>
              <a:ext uri="{FF2B5EF4-FFF2-40B4-BE49-F238E27FC236}">
                <a16:creationId xmlns:a16="http://schemas.microsoft.com/office/drawing/2014/main" id="{C443D53D-E054-41DB-AF4F-C2A4C0323B60}"/>
              </a:ext>
            </a:extLst>
          </p:cNvPr>
          <p:cNvSpPr txBox="1"/>
          <p:nvPr/>
        </p:nvSpPr>
        <p:spPr>
          <a:xfrm>
            <a:off x="1572472" y="5678786"/>
            <a:ext cx="5993394" cy="307777"/>
          </a:xfrm>
          <a:prstGeom prst="rect">
            <a:avLst/>
          </a:prstGeom>
          <a:noFill/>
        </p:spPr>
        <p:txBody>
          <a:bodyPr wrap="square" rtlCol="0">
            <a:spAutoFit/>
          </a:bodyPr>
          <a:lstStyle/>
          <a:p>
            <a:r>
              <a:rPr lang="en-US" sz="1400" b="1" dirty="0"/>
              <a:t>Source</a:t>
            </a:r>
            <a:r>
              <a:rPr lang="en-US" sz="1400" dirty="0"/>
              <a:t>: Arcam AB</a:t>
            </a:r>
          </a:p>
        </p:txBody>
      </p:sp>
    </p:spTree>
    <p:extLst>
      <p:ext uri="{BB962C8B-B14F-4D97-AF65-F5344CB8AC3E}">
        <p14:creationId xmlns:p14="http://schemas.microsoft.com/office/powerpoint/2010/main" val="4227309269"/>
      </p:ext>
    </p:extLst>
  </p:cSld>
  <p:clrMapOvr>
    <a:masterClrMapping/>
  </p:clrMapOvr>
  <p:transition spd="med">
    <p:wipe dir="d"/>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7303" y="89027"/>
            <a:ext cx="7954602" cy="863098"/>
          </a:xfrm>
        </p:spPr>
        <p:txBody>
          <a:bodyPr/>
          <a:lstStyle/>
          <a:p>
            <a:pPr algn="l"/>
            <a:r>
              <a:rPr lang="en-US" dirty="0"/>
              <a:t>Experimental Setup: Equipment/Instrumentation</a:t>
            </a:r>
          </a:p>
        </p:txBody>
      </p:sp>
      <p:sp>
        <p:nvSpPr>
          <p:cNvPr id="5" name="Subtitle 4">
            <a:extLst>
              <a:ext uri="{FF2B5EF4-FFF2-40B4-BE49-F238E27FC236}">
                <a16:creationId xmlns:a16="http://schemas.microsoft.com/office/drawing/2014/main" id="{6F236992-73AC-401F-93F2-0AF551B6E554}"/>
              </a:ext>
            </a:extLst>
          </p:cNvPr>
          <p:cNvSpPr>
            <a:spLocks noGrp="1"/>
          </p:cNvSpPr>
          <p:nvPr>
            <p:ph type="subTitle" idx="1"/>
          </p:nvPr>
        </p:nvSpPr>
        <p:spPr>
          <a:xfrm>
            <a:off x="157302" y="1179214"/>
            <a:ext cx="8823735" cy="5149158"/>
          </a:xfrm>
        </p:spPr>
        <p:txBody>
          <a:bodyPr/>
          <a:lstStyle/>
          <a:p>
            <a:pPr marL="342900" indent="-342900" algn="l">
              <a:spcAft>
                <a:spcPts val="1200"/>
              </a:spcAft>
              <a:buFont typeface="Arial" panose="020B0604020202020204" pitchFamily="34" charset="0"/>
              <a:buChar char="•"/>
            </a:pPr>
            <a:r>
              <a:rPr lang="en-US" sz="1800" dirty="0"/>
              <a:t>Each EBM printed Ti-6Al-4V tensile test specimen was instrumented with the following (see figure 4 on slide 8):</a:t>
            </a:r>
          </a:p>
          <a:p>
            <a:pPr marL="800100" lvl="1" indent="-342900" algn="l">
              <a:spcAft>
                <a:spcPts val="1200"/>
              </a:spcAft>
              <a:buFont typeface="Arial" panose="020B0604020202020204" pitchFamily="34" charset="0"/>
              <a:buChar char="•"/>
            </a:pPr>
            <a:r>
              <a:rPr lang="en-US" sz="1800" dirty="0"/>
              <a:t>2X HH147U Omega thermocouples; one at the top pin integrating with the specimens and one at the specimen’s gauge length section.</a:t>
            </a:r>
          </a:p>
          <a:p>
            <a:pPr marL="800100" lvl="1" indent="-342900" algn="l">
              <a:spcAft>
                <a:spcPts val="1200"/>
              </a:spcAft>
              <a:buFont typeface="Arial" panose="020B0604020202020204" pitchFamily="34" charset="0"/>
              <a:buChar char="•"/>
            </a:pPr>
            <a:r>
              <a:rPr lang="en-US" sz="1800" dirty="0"/>
              <a:t>1X HBM P/N 1-LY11-1.5/350 strain gauge with HBM X60 adhesive</a:t>
            </a:r>
          </a:p>
          <a:p>
            <a:pPr marL="342900" indent="-342900" algn="l">
              <a:spcAft>
                <a:spcPts val="1200"/>
              </a:spcAft>
              <a:buFont typeface="Arial" panose="020B0604020202020204" pitchFamily="34" charset="0"/>
              <a:buChar char="•"/>
            </a:pPr>
            <a:r>
              <a:rPr lang="en-US" sz="1800" dirty="0"/>
              <a:t>Each EBM printed Ti-6Al-4V tensile test specimen was cooled down at 3.6 K/min (to avoid thermal shock) to 77 K by a cooling test chamber (figure 5) and liquid nitrogen.</a:t>
            </a:r>
          </a:p>
          <a:p>
            <a:pPr marL="800100" lvl="1" indent="-342900" algn="l">
              <a:spcAft>
                <a:spcPts val="1200"/>
              </a:spcAft>
              <a:buFont typeface="Arial" panose="020B0604020202020204" pitchFamily="34" charset="0"/>
              <a:buChar char="•"/>
            </a:pPr>
            <a:r>
              <a:rPr lang="en-US" sz="1800" dirty="0"/>
              <a:t>Cooling Test Chamber: Cooled specimens from 293 K to 150 K</a:t>
            </a:r>
          </a:p>
          <a:p>
            <a:pPr marL="800100" lvl="1" indent="-342900" algn="l">
              <a:spcAft>
                <a:spcPts val="1200"/>
              </a:spcAft>
              <a:buFont typeface="Arial" panose="020B0604020202020204" pitchFamily="34" charset="0"/>
              <a:buChar char="•"/>
            </a:pPr>
            <a:r>
              <a:rPr lang="en-US" sz="1800" dirty="0"/>
              <a:t>Liquid Nitrogen: Cooled specimens from 150 K to 77 K</a:t>
            </a:r>
          </a:p>
          <a:p>
            <a:pPr marL="342900" indent="-342900" algn="l">
              <a:spcAft>
                <a:spcPts val="1200"/>
              </a:spcAft>
              <a:buFont typeface="Arial" panose="020B0604020202020204" pitchFamily="34" charset="0"/>
              <a:buChar char="•"/>
            </a:pPr>
            <a:r>
              <a:rPr lang="en-US" sz="1800" dirty="0"/>
              <a:t>Each EBM printed Ti-6Al-4V tensile test specimen was preloaded to 100 lbs (1.6 ksi) while being cooled down and pulled to failure by an Instron 5885 and 4400R.</a:t>
            </a:r>
          </a:p>
          <a:p>
            <a:pPr marL="800100" lvl="1" indent="-342900" algn="l">
              <a:spcAft>
                <a:spcPts val="1200"/>
              </a:spcAft>
              <a:buFont typeface="Arial" panose="020B0604020202020204" pitchFamily="34" charset="0"/>
              <a:buChar char="•"/>
            </a:pPr>
            <a:r>
              <a:rPr lang="en-US" sz="1800" dirty="0"/>
              <a:t>Each specimen broke in their gauge length sections </a:t>
            </a:r>
            <a:r>
              <a:rPr lang="en-US" sz="1800" b="1" i="1" dirty="0"/>
              <a:t>(required)</a:t>
            </a:r>
            <a:r>
              <a:rPr lang="en-US" sz="1800" dirty="0"/>
              <a:t>.</a:t>
            </a:r>
          </a:p>
        </p:txBody>
      </p:sp>
      <p:sp>
        <p:nvSpPr>
          <p:cNvPr id="4" name="TextBox 3">
            <a:extLst>
              <a:ext uri="{FF2B5EF4-FFF2-40B4-BE49-F238E27FC236}">
                <a16:creationId xmlns:a16="http://schemas.microsoft.com/office/drawing/2014/main" id="{99558FDF-9EEA-4E5A-883C-2FED1EA7BEA3}"/>
              </a:ext>
            </a:extLst>
          </p:cNvPr>
          <p:cNvSpPr txBox="1"/>
          <p:nvPr/>
        </p:nvSpPr>
        <p:spPr>
          <a:xfrm>
            <a:off x="8710566" y="6550223"/>
            <a:ext cx="276130" cy="307777"/>
          </a:xfrm>
          <a:prstGeom prst="rect">
            <a:avLst/>
          </a:prstGeom>
          <a:noFill/>
        </p:spPr>
        <p:txBody>
          <a:bodyPr wrap="square" rtlCol="0">
            <a:spAutoFit/>
          </a:bodyPr>
          <a:lstStyle/>
          <a:p>
            <a:pPr algn="ctr"/>
            <a:r>
              <a:rPr lang="en-US" sz="1400" dirty="0"/>
              <a:t>7</a:t>
            </a:r>
          </a:p>
        </p:txBody>
      </p:sp>
    </p:spTree>
    <p:extLst>
      <p:ext uri="{BB962C8B-B14F-4D97-AF65-F5344CB8AC3E}">
        <p14:creationId xmlns:p14="http://schemas.microsoft.com/office/powerpoint/2010/main" val="3628627225"/>
      </p:ext>
    </p:extLst>
  </p:cSld>
  <p:clrMapOvr>
    <a:masterClrMapping/>
  </p:clrMapOvr>
  <p:transition spd="med">
    <p:wipe dir="d"/>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7303" y="89027"/>
            <a:ext cx="7954602" cy="863098"/>
          </a:xfrm>
        </p:spPr>
        <p:txBody>
          <a:bodyPr/>
          <a:lstStyle/>
          <a:p>
            <a:pPr algn="l"/>
            <a:r>
              <a:rPr lang="en-US" dirty="0"/>
              <a:t>Experimental Setup: Equipment/Instrumentation cont.</a:t>
            </a:r>
          </a:p>
        </p:txBody>
      </p:sp>
      <p:sp>
        <p:nvSpPr>
          <p:cNvPr id="6" name="TextBox 5">
            <a:extLst>
              <a:ext uri="{FF2B5EF4-FFF2-40B4-BE49-F238E27FC236}">
                <a16:creationId xmlns:a16="http://schemas.microsoft.com/office/drawing/2014/main" id="{6F61FCC1-04B6-4A41-8D49-A146A5E71797}"/>
              </a:ext>
            </a:extLst>
          </p:cNvPr>
          <p:cNvSpPr txBox="1"/>
          <p:nvPr/>
        </p:nvSpPr>
        <p:spPr>
          <a:xfrm>
            <a:off x="157303" y="5876452"/>
            <a:ext cx="2739806" cy="523220"/>
          </a:xfrm>
          <a:prstGeom prst="rect">
            <a:avLst/>
          </a:prstGeom>
          <a:noFill/>
        </p:spPr>
        <p:txBody>
          <a:bodyPr wrap="square" rtlCol="0">
            <a:spAutoFit/>
          </a:bodyPr>
          <a:lstStyle/>
          <a:p>
            <a:r>
              <a:rPr lang="en-US" sz="1400" b="1" dirty="0"/>
              <a:t>Figure 4</a:t>
            </a:r>
            <a:r>
              <a:rPr lang="en-US" sz="1400" dirty="0"/>
              <a:t>: EBM printed Ti-6Al-4V tensile test specimen instrumented.</a:t>
            </a:r>
          </a:p>
        </p:txBody>
      </p:sp>
      <p:sp>
        <p:nvSpPr>
          <p:cNvPr id="7" name="TextBox 6">
            <a:extLst>
              <a:ext uri="{FF2B5EF4-FFF2-40B4-BE49-F238E27FC236}">
                <a16:creationId xmlns:a16="http://schemas.microsoft.com/office/drawing/2014/main" id="{9C77A6EF-9BDB-41C1-9965-4D357097336C}"/>
              </a:ext>
            </a:extLst>
          </p:cNvPr>
          <p:cNvSpPr txBox="1"/>
          <p:nvPr/>
        </p:nvSpPr>
        <p:spPr>
          <a:xfrm>
            <a:off x="3105338" y="5876452"/>
            <a:ext cx="5599095" cy="523220"/>
          </a:xfrm>
          <a:prstGeom prst="rect">
            <a:avLst/>
          </a:prstGeom>
          <a:noFill/>
        </p:spPr>
        <p:txBody>
          <a:bodyPr wrap="square" rtlCol="0">
            <a:spAutoFit/>
          </a:bodyPr>
          <a:lstStyle/>
          <a:p>
            <a:r>
              <a:rPr lang="en-US" sz="1400" b="1" dirty="0"/>
              <a:t>Figure 5</a:t>
            </a:r>
            <a:r>
              <a:rPr lang="en-US" sz="1400" dirty="0"/>
              <a:t>: Cooling test chamber integrated with Instron (left); inside cooling chamber (bottom right) with high strength cryo test fixture(top right).</a:t>
            </a:r>
          </a:p>
        </p:txBody>
      </p:sp>
      <p:sp>
        <p:nvSpPr>
          <p:cNvPr id="10" name="TextBox 9">
            <a:extLst>
              <a:ext uri="{FF2B5EF4-FFF2-40B4-BE49-F238E27FC236}">
                <a16:creationId xmlns:a16="http://schemas.microsoft.com/office/drawing/2014/main" id="{0E785BD9-952E-4C12-8949-D94C13ECBCEA}"/>
              </a:ext>
            </a:extLst>
          </p:cNvPr>
          <p:cNvSpPr txBox="1"/>
          <p:nvPr/>
        </p:nvSpPr>
        <p:spPr>
          <a:xfrm>
            <a:off x="8710566" y="6550223"/>
            <a:ext cx="276130" cy="307777"/>
          </a:xfrm>
          <a:prstGeom prst="rect">
            <a:avLst/>
          </a:prstGeom>
          <a:noFill/>
        </p:spPr>
        <p:txBody>
          <a:bodyPr wrap="square" rtlCol="0">
            <a:spAutoFit/>
          </a:bodyPr>
          <a:lstStyle/>
          <a:p>
            <a:pPr algn="ctr"/>
            <a:r>
              <a:rPr lang="en-US" sz="1400" dirty="0"/>
              <a:t>8</a:t>
            </a:r>
          </a:p>
        </p:txBody>
      </p:sp>
      <p:pic>
        <p:nvPicPr>
          <p:cNvPr id="15" name="Picture 14">
            <a:extLst>
              <a:ext uri="{FF2B5EF4-FFF2-40B4-BE49-F238E27FC236}">
                <a16:creationId xmlns:a16="http://schemas.microsoft.com/office/drawing/2014/main" id="{B5ECE7A7-02C3-4DB8-8766-849D79A9AA3B}"/>
              </a:ext>
            </a:extLst>
          </p:cNvPr>
          <p:cNvPicPr>
            <a:picLocks noChangeAspect="1"/>
          </p:cNvPicPr>
          <p:nvPr/>
        </p:nvPicPr>
        <p:blipFill rotWithShape="1">
          <a:blip r:embed="rId3"/>
          <a:srcRect l="28317" t="20297" r="29703" b="30594"/>
          <a:stretch/>
        </p:blipFill>
        <p:spPr>
          <a:xfrm>
            <a:off x="3105337" y="2009869"/>
            <a:ext cx="5876098" cy="3866583"/>
          </a:xfrm>
          <a:prstGeom prst="rect">
            <a:avLst/>
          </a:prstGeom>
        </p:spPr>
      </p:pic>
      <p:pic>
        <p:nvPicPr>
          <p:cNvPr id="17" name="Picture 16">
            <a:extLst>
              <a:ext uri="{FF2B5EF4-FFF2-40B4-BE49-F238E27FC236}">
                <a16:creationId xmlns:a16="http://schemas.microsoft.com/office/drawing/2014/main" id="{DBEBD2D4-AEC4-48F1-B05F-0B32AD9F731E}"/>
              </a:ext>
            </a:extLst>
          </p:cNvPr>
          <p:cNvPicPr>
            <a:picLocks noChangeAspect="1"/>
          </p:cNvPicPr>
          <p:nvPr/>
        </p:nvPicPr>
        <p:blipFill rotWithShape="1">
          <a:blip r:embed="rId4"/>
          <a:srcRect l="27921" t="29979" r="52871" b="27072"/>
          <a:stretch/>
        </p:blipFill>
        <p:spPr>
          <a:xfrm>
            <a:off x="157303" y="2427082"/>
            <a:ext cx="2742534" cy="3449370"/>
          </a:xfrm>
          <a:prstGeom prst="rect">
            <a:avLst/>
          </a:prstGeom>
        </p:spPr>
      </p:pic>
    </p:spTree>
    <p:extLst>
      <p:ext uri="{BB962C8B-B14F-4D97-AF65-F5344CB8AC3E}">
        <p14:creationId xmlns:p14="http://schemas.microsoft.com/office/powerpoint/2010/main" val="2538710124"/>
      </p:ext>
    </p:extLst>
  </p:cSld>
  <p:clrMapOvr>
    <a:masterClrMapping/>
  </p:clrMapOvr>
  <p:transition spd="med">
    <p:wipe dir="d"/>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7303" y="89027"/>
            <a:ext cx="7954602" cy="863098"/>
          </a:xfrm>
        </p:spPr>
        <p:txBody>
          <a:bodyPr/>
          <a:lstStyle/>
          <a:p>
            <a:pPr algn="l"/>
            <a:r>
              <a:rPr lang="en-US" dirty="0"/>
              <a:t>Test Results: Cryogenic Mechanical Properties</a:t>
            </a:r>
          </a:p>
        </p:txBody>
      </p:sp>
      <p:graphicFrame>
        <p:nvGraphicFramePr>
          <p:cNvPr id="6" name="Table 5">
            <a:extLst>
              <a:ext uri="{FF2B5EF4-FFF2-40B4-BE49-F238E27FC236}">
                <a16:creationId xmlns:a16="http://schemas.microsoft.com/office/drawing/2014/main" id="{4BE5607E-ED7E-477F-A771-4E43FAAD83CD}"/>
              </a:ext>
            </a:extLst>
          </p:cNvPr>
          <p:cNvGraphicFramePr>
            <a:graphicFrameLocks noGrp="1"/>
          </p:cNvGraphicFramePr>
          <p:nvPr>
            <p:extLst>
              <p:ext uri="{D42A27DB-BD31-4B8C-83A1-F6EECF244321}">
                <p14:modId xmlns:p14="http://schemas.microsoft.com/office/powerpoint/2010/main" val="1846782271"/>
              </p:ext>
            </p:extLst>
          </p:nvPr>
        </p:nvGraphicFramePr>
        <p:xfrm>
          <a:off x="878186" y="1517191"/>
          <a:ext cx="7387627" cy="4248598"/>
        </p:xfrm>
        <a:graphic>
          <a:graphicData uri="http://schemas.openxmlformats.org/drawingml/2006/table">
            <a:tbl>
              <a:tblPr firstRow="1" firstCol="1" bandRow="1"/>
              <a:tblGrid>
                <a:gridCol w="950614">
                  <a:extLst>
                    <a:ext uri="{9D8B030D-6E8A-4147-A177-3AD203B41FA5}">
                      <a16:colId xmlns:a16="http://schemas.microsoft.com/office/drawing/2014/main" val="873408608"/>
                    </a:ext>
                  </a:extLst>
                </a:gridCol>
                <a:gridCol w="1213164">
                  <a:extLst>
                    <a:ext uri="{9D8B030D-6E8A-4147-A177-3AD203B41FA5}">
                      <a16:colId xmlns:a16="http://schemas.microsoft.com/office/drawing/2014/main" val="1618392361"/>
                    </a:ext>
                  </a:extLst>
                </a:gridCol>
                <a:gridCol w="968721">
                  <a:extLst>
                    <a:ext uri="{9D8B030D-6E8A-4147-A177-3AD203B41FA5}">
                      <a16:colId xmlns:a16="http://schemas.microsoft.com/office/drawing/2014/main" val="3733593935"/>
                    </a:ext>
                  </a:extLst>
                </a:gridCol>
                <a:gridCol w="995881">
                  <a:extLst>
                    <a:ext uri="{9D8B030D-6E8A-4147-A177-3AD203B41FA5}">
                      <a16:colId xmlns:a16="http://schemas.microsoft.com/office/drawing/2014/main" val="791278080"/>
                    </a:ext>
                  </a:extLst>
                </a:gridCol>
                <a:gridCol w="1104523">
                  <a:extLst>
                    <a:ext uri="{9D8B030D-6E8A-4147-A177-3AD203B41FA5}">
                      <a16:colId xmlns:a16="http://schemas.microsoft.com/office/drawing/2014/main" val="3580243126"/>
                    </a:ext>
                  </a:extLst>
                </a:gridCol>
                <a:gridCol w="1077362">
                  <a:extLst>
                    <a:ext uri="{9D8B030D-6E8A-4147-A177-3AD203B41FA5}">
                      <a16:colId xmlns:a16="http://schemas.microsoft.com/office/drawing/2014/main" val="4111327628"/>
                    </a:ext>
                  </a:extLst>
                </a:gridCol>
                <a:gridCol w="1077362">
                  <a:extLst>
                    <a:ext uri="{9D8B030D-6E8A-4147-A177-3AD203B41FA5}">
                      <a16:colId xmlns:a16="http://schemas.microsoft.com/office/drawing/2014/main" val="3280615760"/>
                    </a:ext>
                  </a:extLst>
                </a:gridCol>
              </a:tblGrid>
              <a:tr h="0">
                <a:tc>
                  <a:txBody>
                    <a:bodyPr/>
                    <a:lstStyle/>
                    <a:p>
                      <a:pPr marL="0" marR="0" algn="ctr">
                        <a:lnSpc>
                          <a:spcPct val="107000"/>
                        </a:lnSpc>
                        <a:spcBef>
                          <a:spcPts val="0"/>
                        </a:spcBef>
                        <a:spcAft>
                          <a:spcPts val="0"/>
                        </a:spcAft>
                      </a:pPr>
                      <a:r>
                        <a:rPr lang="en-US" sz="1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Specimen </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ID </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p>
                    <a:p>
                      <a:pPr marL="0" marR="0" algn="ctr">
                        <a:lnSpc>
                          <a:spcPct val="107000"/>
                        </a:lnSpc>
                        <a:spcBef>
                          <a:spcPts val="0"/>
                        </a:spcBef>
                        <a:spcAft>
                          <a:spcPts val="0"/>
                        </a:spcAft>
                      </a:pPr>
                      <a:endParaRPr lang="en-US" sz="1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Test </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Temperature </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a:t>
                      </a:r>
                    </a:p>
                    <a:p>
                      <a:pPr marL="0" marR="0" algn="ctr">
                        <a:lnSpc>
                          <a:spcPct val="107000"/>
                        </a:lnSpc>
                        <a:spcBef>
                          <a:spcPts val="0"/>
                        </a:spcBef>
                        <a:spcAft>
                          <a:spcPts val="0"/>
                        </a:spcAft>
                      </a:pP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Tensile</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Modulus*</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(Msi)</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(GPa)</a:t>
                      </a:r>
                    </a:p>
                    <a:p>
                      <a:pPr marL="0" marR="0" algn="ctr">
                        <a:lnSpc>
                          <a:spcPct val="107000"/>
                        </a:lnSpc>
                        <a:spcBef>
                          <a:spcPts val="0"/>
                        </a:spcBef>
                        <a:spcAft>
                          <a:spcPts val="0"/>
                        </a:spcAft>
                      </a:pP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Yield Strength*</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(ksi)</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(MPa)</a:t>
                      </a:r>
                    </a:p>
                    <a:p>
                      <a:pPr marL="0" marR="0" algn="ctr">
                        <a:lnSpc>
                          <a:spcPct val="107000"/>
                        </a:lnSpc>
                        <a:spcBef>
                          <a:spcPts val="0"/>
                        </a:spcBef>
                        <a:spcAft>
                          <a:spcPts val="0"/>
                        </a:spcAft>
                      </a:pP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Elongation to </a:t>
                      </a:r>
                    </a:p>
                    <a:p>
                      <a:pPr marL="0" marR="0" algn="ctr">
                        <a:lnSpc>
                          <a:spcPct val="107000"/>
                        </a:lnSpc>
                        <a:spcBef>
                          <a:spcPts val="0"/>
                        </a:spcBef>
                        <a:spcAft>
                          <a:spcPts val="0"/>
                        </a:spcAft>
                      </a:pPr>
                      <a:r>
                        <a:rPr lang="en-US" sz="1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Failure</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p>
                    <a:p>
                      <a:pPr marL="0" marR="0" algn="ctr">
                        <a:lnSpc>
                          <a:spcPct val="107000"/>
                        </a:lnSpc>
                        <a:spcBef>
                          <a:spcPts val="0"/>
                        </a:spcBef>
                        <a:spcAft>
                          <a:spcPts val="0"/>
                        </a:spcAft>
                      </a:pP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Ultimate Tensile</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Strength</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(ksi)</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(MPa)</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Break Strength (ksi)</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(MPa)</a:t>
                      </a:r>
                    </a:p>
                    <a:p>
                      <a:pPr marL="0" marR="0" algn="ctr">
                        <a:lnSpc>
                          <a:spcPct val="107000"/>
                        </a:lnSpc>
                        <a:spcBef>
                          <a:spcPts val="0"/>
                        </a:spcBef>
                        <a:spcAft>
                          <a:spcPts val="0"/>
                        </a:spcAft>
                      </a:pP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46082109"/>
                  </a:ext>
                </a:extLst>
              </a:tr>
              <a:tr h="0">
                <a:tc>
                  <a:txBody>
                    <a:bodyPr/>
                    <a:lstStyle/>
                    <a:p>
                      <a:pPr marL="0" marR="0" algn="ctr">
                        <a:lnSpc>
                          <a:spcPct val="107000"/>
                        </a:lnSpc>
                        <a:spcBef>
                          <a:spcPts val="0"/>
                        </a:spcBef>
                        <a:spcAft>
                          <a:spcPts val="0"/>
                        </a:spcAft>
                      </a:pPr>
                      <a:r>
                        <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X1</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-321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77</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TBD</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TBD</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19.1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228.48</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1575.32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228.48</a:t>
                      </a:r>
                    </a:p>
                    <a:p>
                      <a:pPr marL="0" marR="0" algn="ctr">
                        <a:lnSpc>
                          <a:spcPct val="107000"/>
                        </a:lnSpc>
                        <a:spcBef>
                          <a:spcPts val="0"/>
                        </a:spcBef>
                        <a:spcAft>
                          <a:spcPts val="0"/>
                        </a:spcAft>
                      </a:pPr>
                      <a:r>
                        <a:rPr lang="en-US"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1575.32</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2684607"/>
                  </a:ext>
                </a:extLst>
              </a:tr>
              <a:tr h="0">
                <a:tc>
                  <a:txBody>
                    <a:bodyPr/>
                    <a:lstStyle/>
                    <a:p>
                      <a:pPr marL="0" marR="0" algn="ctr">
                        <a:lnSpc>
                          <a:spcPct val="107000"/>
                        </a:lnSpc>
                        <a:spcBef>
                          <a:spcPts val="0"/>
                        </a:spcBef>
                        <a:spcAft>
                          <a:spcPts val="0"/>
                        </a:spcAft>
                      </a:pPr>
                      <a:r>
                        <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X2</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-321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77</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TBD</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TBD</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19.6</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227.04</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1565.39</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227.04</a:t>
                      </a:r>
                    </a:p>
                    <a:p>
                      <a:pPr marL="0" marR="0" algn="ctr">
                        <a:lnSpc>
                          <a:spcPct val="107000"/>
                        </a:lnSpc>
                        <a:spcBef>
                          <a:spcPts val="0"/>
                        </a:spcBef>
                        <a:spcAft>
                          <a:spcPts val="0"/>
                        </a:spcAft>
                      </a:pPr>
                      <a:r>
                        <a:rPr lang="en-US"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1565.39</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55686979"/>
                  </a:ext>
                </a:extLst>
              </a:tr>
              <a:tr h="0">
                <a:tc>
                  <a:txBody>
                    <a:bodyPr/>
                    <a:lstStyle/>
                    <a:p>
                      <a:pPr marL="0" marR="0" algn="ctr">
                        <a:lnSpc>
                          <a:spcPct val="107000"/>
                        </a:lnSpc>
                        <a:spcBef>
                          <a:spcPts val="0"/>
                        </a:spcBef>
                        <a:spcAft>
                          <a:spcPts val="0"/>
                        </a:spcAft>
                      </a:pPr>
                      <a:r>
                        <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Y1</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-321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77</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TBD</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TBD</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19.1</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216.96</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1495.89</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216.96</a:t>
                      </a:r>
                    </a:p>
                    <a:p>
                      <a:pPr marL="0" marR="0" algn="ctr">
                        <a:lnSpc>
                          <a:spcPct val="107000"/>
                        </a:lnSpc>
                        <a:spcBef>
                          <a:spcPts val="0"/>
                        </a:spcBef>
                        <a:spcAft>
                          <a:spcPts val="0"/>
                        </a:spcAft>
                      </a:pPr>
                      <a:r>
                        <a:rPr lang="en-US"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1495.89</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1055887"/>
                  </a:ext>
                </a:extLst>
              </a:tr>
              <a:tr h="0">
                <a:tc>
                  <a:txBody>
                    <a:bodyPr/>
                    <a:lstStyle/>
                    <a:p>
                      <a:pPr marL="0" marR="0" algn="ctr">
                        <a:lnSpc>
                          <a:spcPct val="107000"/>
                        </a:lnSpc>
                        <a:spcBef>
                          <a:spcPts val="0"/>
                        </a:spcBef>
                        <a:spcAft>
                          <a:spcPts val="0"/>
                        </a:spcAft>
                      </a:pPr>
                      <a:r>
                        <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Y2</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-321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77</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TBD</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TBD</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20.4</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218.56</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1506.92</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218.56</a:t>
                      </a:r>
                    </a:p>
                    <a:p>
                      <a:pPr marL="0" marR="0" algn="ctr">
                        <a:lnSpc>
                          <a:spcPct val="107000"/>
                        </a:lnSpc>
                        <a:spcBef>
                          <a:spcPts val="0"/>
                        </a:spcBef>
                        <a:spcAft>
                          <a:spcPts val="0"/>
                        </a:spcAft>
                      </a:pPr>
                      <a:r>
                        <a:rPr lang="en-US"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1506.92</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04613092"/>
                  </a:ext>
                </a:extLst>
              </a:tr>
              <a:tr h="0">
                <a:tc>
                  <a:txBody>
                    <a:bodyPr/>
                    <a:lstStyle/>
                    <a:p>
                      <a:pPr marL="0" marR="0" algn="ctr">
                        <a:lnSpc>
                          <a:spcPct val="107000"/>
                        </a:lnSpc>
                        <a:spcBef>
                          <a:spcPts val="0"/>
                        </a:spcBef>
                        <a:spcAft>
                          <a:spcPts val="0"/>
                        </a:spcAft>
                      </a:pPr>
                      <a:r>
                        <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Z1</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-321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77</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TBD</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TBD</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19.9</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214.56</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1479.34</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214.56</a:t>
                      </a:r>
                    </a:p>
                    <a:p>
                      <a:pPr marL="0" marR="0" algn="ctr">
                        <a:lnSpc>
                          <a:spcPct val="107000"/>
                        </a:lnSpc>
                        <a:spcBef>
                          <a:spcPts val="0"/>
                        </a:spcBef>
                        <a:spcAft>
                          <a:spcPts val="0"/>
                        </a:spcAft>
                      </a:pPr>
                      <a:r>
                        <a:rPr lang="en-US"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1479.34</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85988338"/>
                  </a:ext>
                </a:extLst>
              </a:tr>
              <a:tr h="0">
                <a:tc>
                  <a:txBody>
                    <a:bodyPr/>
                    <a:lstStyle/>
                    <a:p>
                      <a:pPr marL="0" marR="0" algn="ctr">
                        <a:lnSpc>
                          <a:spcPct val="107000"/>
                        </a:lnSpc>
                        <a:spcBef>
                          <a:spcPts val="0"/>
                        </a:spcBef>
                        <a:spcAft>
                          <a:spcPts val="0"/>
                        </a:spcAft>
                      </a:pPr>
                      <a:r>
                        <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Z2</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-321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77</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TBD</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TBD</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19.8</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213.12</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1469.41</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213.12</a:t>
                      </a:r>
                    </a:p>
                    <a:p>
                      <a:pPr marL="0" marR="0" algn="ctr">
                        <a:lnSpc>
                          <a:spcPct val="107000"/>
                        </a:lnSpc>
                        <a:spcBef>
                          <a:spcPts val="0"/>
                        </a:spcBef>
                        <a:spcAft>
                          <a:spcPts val="0"/>
                        </a:spcAft>
                      </a:pPr>
                      <a:r>
                        <a:rPr lang="en-US"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1469.41</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7201287"/>
                  </a:ext>
                </a:extLst>
              </a:tr>
              <a:tr h="0">
                <a:tc>
                  <a:txBody>
                    <a:bodyPr/>
                    <a:lstStyle/>
                    <a:p>
                      <a:pPr marL="0" marR="0" algn="ctr">
                        <a:lnSpc>
                          <a:spcPct val="107000"/>
                        </a:lnSpc>
                        <a:spcBef>
                          <a:spcPts val="0"/>
                        </a:spcBef>
                        <a:spcAft>
                          <a:spcPts val="0"/>
                        </a:spcAft>
                      </a:pPr>
                      <a:r>
                        <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Z3</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-321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77</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TBD</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TBD</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19.9</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211.52</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1458.37</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211.52</a:t>
                      </a:r>
                    </a:p>
                    <a:p>
                      <a:pPr marL="0" marR="0" algn="ctr">
                        <a:lnSpc>
                          <a:spcPct val="107000"/>
                        </a:lnSpc>
                        <a:spcBef>
                          <a:spcPts val="0"/>
                        </a:spcBef>
                        <a:spcAft>
                          <a:spcPts val="0"/>
                        </a:spcAft>
                      </a:pPr>
                      <a:r>
                        <a:rPr lang="en-US"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1458.37</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62444972"/>
                  </a:ext>
                </a:extLst>
              </a:tr>
            </a:tbl>
          </a:graphicData>
        </a:graphic>
      </p:graphicFrame>
      <p:sp>
        <p:nvSpPr>
          <p:cNvPr id="7" name="TextBox 6">
            <a:extLst>
              <a:ext uri="{FF2B5EF4-FFF2-40B4-BE49-F238E27FC236}">
                <a16:creationId xmlns:a16="http://schemas.microsoft.com/office/drawing/2014/main" id="{A7D53F51-1F0B-49A5-A0B8-33189D4E1854}"/>
              </a:ext>
            </a:extLst>
          </p:cNvPr>
          <p:cNvSpPr txBox="1"/>
          <p:nvPr/>
        </p:nvSpPr>
        <p:spPr>
          <a:xfrm>
            <a:off x="878185" y="1209414"/>
            <a:ext cx="7387627" cy="307777"/>
          </a:xfrm>
          <a:prstGeom prst="rect">
            <a:avLst/>
          </a:prstGeom>
          <a:noFill/>
        </p:spPr>
        <p:txBody>
          <a:bodyPr wrap="square" rtlCol="0">
            <a:spAutoFit/>
          </a:bodyPr>
          <a:lstStyle/>
          <a:p>
            <a:r>
              <a:rPr lang="en-US" sz="1400" b="1" dirty="0"/>
              <a:t>Table 2</a:t>
            </a:r>
            <a:r>
              <a:rPr lang="en-US" sz="1400" dirty="0"/>
              <a:t>: EBM printed Ti-6Al-4V specimen mechanical properties results at 77 K (-321 F)</a:t>
            </a:r>
          </a:p>
        </p:txBody>
      </p:sp>
      <p:sp>
        <p:nvSpPr>
          <p:cNvPr id="8" name="TextBox 7">
            <a:extLst>
              <a:ext uri="{FF2B5EF4-FFF2-40B4-BE49-F238E27FC236}">
                <a16:creationId xmlns:a16="http://schemas.microsoft.com/office/drawing/2014/main" id="{036A6698-0072-4857-9448-6AFCBF0237AF}"/>
              </a:ext>
            </a:extLst>
          </p:cNvPr>
          <p:cNvSpPr txBox="1"/>
          <p:nvPr/>
        </p:nvSpPr>
        <p:spPr>
          <a:xfrm>
            <a:off x="878184" y="5765789"/>
            <a:ext cx="7387627" cy="542008"/>
          </a:xfrm>
          <a:prstGeom prst="rect">
            <a:avLst/>
          </a:prstGeom>
          <a:noFill/>
        </p:spPr>
        <p:txBody>
          <a:bodyPr wrap="square" rtlCol="0">
            <a:spAutoFit/>
          </a:bodyPr>
          <a:lstStyle/>
          <a:p>
            <a:pPr marL="0" marR="0">
              <a:lnSpc>
                <a:spcPct val="107000"/>
              </a:lnSpc>
              <a:spcBef>
                <a:spcPts val="0"/>
              </a:spcBef>
              <a:spcAft>
                <a:spcPts val="800"/>
              </a:spcAft>
            </a:pPr>
            <a:r>
              <a:rPr lang="en-US" sz="14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*The tensile modulus and yield strength were </a:t>
            </a:r>
            <a:r>
              <a:rPr lang="en-US" sz="1400"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NOT</a:t>
            </a:r>
            <a:r>
              <a:rPr lang="en-US" sz="14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obtained because the epoxied cryogenic strain gauges (in their gauge length sections) fell off during cool down from 150 K to 77 K.</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76CEBC6B-B851-4744-A8C0-25DF3BC28BEE}"/>
              </a:ext>
            </a:extLst>
          </p:cNvPr>
          <p:cNvSpPr txBox="1"/>
          <p:nvPr/>
        </p:nvSpPr>
        <p:spPr>
          <a:xfrm>
            <a:off x="8710566" y="6550223"/>
            <a:ext cx="276130" cy="307777"/>
          </a:xfrm>
          <a:prstGeom prst="rect">
            <a:avLst/>
          </a:prstGeom>
          <a:noFill/>
        </p:spPr>
        <p:txBody>
          <a:bodyPr wrap="square" rtlCol="0">
            <a:spAutoFit/>
          </a:bodyPr>
          <a:lstStyle/>
          <a:p>
            <a:pPr algn="ctr"/>
            <a:r>
              <a:rPr lang="en-US" sz="1400" dirty="0"/>
              <a:t>9</a:t>
            </a:r>
          </a:p>
        </p:txBody>
      </p:sp>
    </p:spTree>
    <p:extLst>
      <p:ext uri="{BB962C8B-B14F-4D97-AF65-F5344CB8AC3E}">
        <p14:creationId xmlns:p14="http://schemas.microsoft.com/office/powerpoint/2010/main" val="3161860390"/>
      </p:ext>
    </p:extLst>
  </p:cSld>
  <p:clrMapOvr>
    <a:masterClrMapping/>
  </p:clrMapOvr>
  <p:transition spd="med">
    <p:wipe dir="d"/>
  </p:transition>
</p:sld>
</file>

<file path=ppt/theme/theme1.xml><?xml version="1.0" encoding="utf-8"?>
<a:theme xmlns:a="http://schemas.openxmlformats.org/drawingml/2006/main" name="AETD Center Org w-Functions">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AETD Center Org w-Functions">
      <a:majorFont>
        <a:latin typeface="Book Antiqua"/>
        <a:ea typeface=""/>
        <a:cs typeface=""/>
      </a:majorFont>
      <a:minorFont>
        <a:latin typeface="Book Antiqu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6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6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ETD Center Org w-Functions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AETD Center Org w-Function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AETD Center Org w-Functions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AETD Center Org w-Functions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AETD Center Org w-Function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AETD Center Org w-Function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AETD Center Org w-Function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146668</TotalTime>
  <Pages>10</Pages>
  <Words>1469</Words>
  <Application>Microsoft Office PowerPoint</Application>
  <PresentationFormat>On-screen Show (4:3)</PresentationFormat>
  <Paragraphs>265</Paragraphs>
  <Slides>16</Slides>
  <Notes>16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Book Antiqua</vt:lpstr>
      <vt:lpstr>Calibri</vt:lpstr>
      <vt:lpstr>Times New Roman</vt:lpstr>
      <vt:lpstr>AETD Center Org w-Functions</vt:lpstr>
      <vt:lpstr>Mechanical Tensile Testing of 3D-Printed Titanium 6Al-4V at Cryogenic Temperature</vt:lpstr>
      <vt:lpstr>Agenda</vt:lpstr>
      <vt:lpstr>Introduction</vt:lpstr>
      <vt:lpstr>Spaceflight Application</vt:lpstr>
      <vt:lpstr>Specimen Development: Design and build direction</vt:lpstr>
      <vt:lpstr>Specimen Development: Mechanical Properties</vt:lpstr>
      <vt:lpstr>Experimental Setup: Equipment/Instrumentation</vt:lpstr>
      <vt:lpstr>Experimental Setup: Equipment/Instrumentation cont.</vt:lpstr>
      <vt:lpstr>Test Results: Cryogenic Mechanical Properties</vt:lpstr>
      <vt:lpstr>Test Results: Load vs. Crosshead Displacement</vt:lpstr>
      <vt:lpstr>Test Results: Data Comparison</vt:lpstr>
      <vt:lpstr>Test Results: Specimens Post Testing X</vt:lpstr>
      <vt:lpstr>Test Results: Specimens Post Testing Y</vt:lpstr>
      <vt:lpstr>Test Results: Specimens Post Testing Z</vt:lpstr>
      <vt:lpstr>Conclusions</vt:lpstr>
      <vt:lpstr>Future Work</vt:lpstr>
    </vt:vector>
  </TitlesOfParts>
  <Company>AETD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AETD Organization</dc:title>
  <dc:creator>Sandy Hare</dc:creator>
  <cp:lastModifiedBy>JAMES, BRYAN L. (GSFC-5520)</cp:lastModifiedBy>
  <cp:revision>1917</cp:revision>
  <cp:lastPrinted>2009-10-07T22:32:33Z</cp:lastPrinted>
  <dcterms:created xsi:type="dcterms:W3CDTF">2012-11-20T16:05:50Z</dcterms:created>
  <dcterms:modified xsi:type="dcterms:W3CDTF">2023-07-13T21:09:08Z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5085324</vt:lpwstr>
  </property>
  <property fmtid="{D5CDD505-2E9C-101B-9397-08002B2CF9AE}" pid="3" name="NXPowerLiteVersion">
    <vt:lpwstr>D3.7.2</vt:lpwstr>
  </property>
</Properties>
</file>