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256" r:id="rId5"/>
    <p:sldId id="299" r:id="rId6"/>
    <p:sldId id="300" r:id="rId7"/>
    <p:sldId id="304" r:id="rId8"/>
    <p:sldId id="308" r:id="rId9"/>
    <p:sldId id="325" r:id="rId10"/>
    <p:sldId id="317" r:id="rId11"/>
    <p:sldId id="318" r:id="rId12"/>
    <p:sldId id="319" r:id="rId13"/>
    <p:sldId id="320" r:id="rId14"/>
    <p:sldId id="312" r:id="rId15"/>
    <p:sldId id="302" r:id="rId16"/>
    <p:sldId id="31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130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69" autoAdjust="0"/>
    <p:restoredTop sz="94633" autoAdjust="0"/>
  </p:normalViewPr>
  <p:slideViewPr>
    <p:cSldViewPr snapToGrid="0">
      <p:cViewPr varScale="1">
        <p:scale>
          <a:sx n="150" d="100"/>
          <a:sy n="150" d="100"/>
        </p:scale>
        <p:origin x="1056" y="120"/>
      </p:cViewPr>
      <p:guideLst/>
    </p:cSldViewPr>
  </p:slideViewPr>
  <p:notesTextViewPr>
    <p:cViewPr>
      <p:scale>
        <a:sx n="1" d="1"/>
        <a:sy n="1" d="1"/>
      </p:scale>
      <p:origin x="0" y="0"/>
    </p:cViewPr>
  </p:notesTextViewPr>
  <p:notesViewPr>
    <p:cSldViewPr snapToGrid="0">
      <p:cViewPr varScale="1">
        <p:scale>
          <a:sx n="63" d="100"/>
          <a:sy n="63" d="100"/>
        </p:scale>
        <p:origin x="2323"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6A37E5-B989-49C9-97F9-C442A292D9E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D5647AE-A337-48BB-B415-ACA74C65F41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75ACDBF-FB11-42D1-9542-86E31DBB6E05}" type="datetimeFigureOut">
              <a:rPr lang="en-US" smtClean="0"/>
              <a:t>7/12/2023</a:t>
            </a:fld>
            <a:endParaRPr lang="en-US"/>
          </a:p>
        </p:txBody>
      </p:sp>
      <p:sp>
        <p:nvSpPr>
          <p:cNvPr id="4" name="Footer Placeholder 3">
            <a:extLst>
              <a:ext uri="{FF2B5EF4-FFF2-40B4-BE49-F238E27FC236}">
                <a16:creationId xmlns:a16="http://schemas.microsoft.com/office/drawing/2014/main" id="{D1A65C93-DC51-45BF-BCBE-FF2CA2E802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2CA78C4-D5BB-4344-8F5F-AE41F5391A8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DE91ABB-BC0C-470F-A94B-17CEE995ABDA}" type="slidenum">
              <a:rPr lang="en-US" smtClean="0"/>
              <a:t>‹#›</a:t>
            </a:fld>
            <a:endParaRPr lang="en-US"/>
          </a:p>
        </p:txBody>
      </p:sp>
    </p:spTree>
    <p:extLst>
      <p:ext uri="{BB962C8B-B14F-4D97-AF65-F5344CB8AC3E}">
        <p14:creationId xmlns:p14="http://schemas.microsoft.com/office/powerpoint/2010/main" val="34113980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679BBF-E2AC-0844-BE7D-7BA9041E4FDC}" type="datetimeFigureOut">
              <a:rPr lang="en-US" smtClean="0"/>
              <a:t>7/12/2023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BD9212-4C77-5840-89D3-4CE741FD643B}" type="slidenum">
              <a:rPr lang="en-US" smtClean="0"/>
              <a:t>‹#›</a:t>
            </a:fld>
            <a:endParaRPr lang="en-US"/>
          </a:p>
        </p:txBody>
      </p:sp>
    </p:spTree>
    <p:extLst>
      <p:ext uri="{BB962C8B-B14F-4D97-AF65-F5344CB8AC3E}">
        <p14:creationId xmlns:p14="http://schemas.microsoft.com/office/powerpoint/2010/main" val="2459840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OCI is the primary sensor on the upcoming PACE mission</a:t>
            </a:r>
          </a:p>
          <a:p>
            <a:r>
              <a:rPr lang="en-US" dirty="0"/>
              <a:t>It is a rotating telescope based on the </a:t>
            </a:r>
            <a:r>
              <a:rPr lang="en-US" dirty="0" err="1"/>
              <a:t>SeaWIFS</a:t>
            </a:r>
            <a:r>
              <a:rPr lang="en-US" dirty="0"/>
              <a:t>, MODIS and VIRRS heritage</a:t>
            </a:r>
          </a:p>
          <a:p>
            <a:r>
              <a:rPr lang="en-US" dirty="0"/>
              <a:t>The new part is its two slit grating hyperspectral spectrographs as well as a multiband filter spectrograph</a:t>
            </a:r>
          </a:p>
          <a:p>
            <a:r>
              <a:rPr lang="en-US" dirty="0"/>
              <a:t>The telescope rotates at approximately 6 Hz with a half angle mirror rotating at half that speed.</a:t>
            </a:r>
          </a:p>
          <a:p>
            <a:r>
              <a:rPr lang="en-US" dirty="0"/>
              <a:t>Each scan collects an earth view at plus or minus 56 and half deg and an internal dark view</a:t>
            </a:r>
          </a:p>
          <a:p>
            <a:r>
              <a:rPr lang="en-US" dirty="0"/>
              <a:t>the figure shows a block diagram of the light path</a:t>
            </a:r>
          </a:p>
          <a:p>
            <a:r>
              <a:rPr lang="en-US" dirty="0"/>
              <a:t>The hyperspectral bands </a:t>
            </a:r>
            <a:r>
              <a:rPr lang="en-US" dirty="0" err="1"/>
              <a:t>constist</a:t>
            </a:r>
            <a:r>
              <a:rPr lang="en-US" dirty="0"/>
              <a:t> of two slit grating focal plane arrays that cover from 340nm to 885nm.</a:t>
            </a:r>
          </a:p>
          <a:p>
            <a:r>
              <a:rPr lang="en-US" dirty="0"/>
              <a:t>I will refer to them separately as the UV-VIS FPA and the VIS-NIR FPA</a:t>
            </a:r>
            <a:br>
              <a:rPr lang="en-US" dirty="0"/>
            </a:br>
            <a:r>
              <a:rPr lang="en-US" dirty="0"/>
              <a:t>the multiband filter spectrograph has 9 SWIR channels from 940nm to 2260nm</a:t>
            </a:r>
          </a:p>
          <a:p>
            <a:r>
              <a:rPr lang="en-US" dirty="0"/>
              <a:t>The is called the SWIR detector assembly and I refer to it as the SDA</a:t>
            </a:r>
          </a:p>
          <a:p>
            <a:r>
              <a:rPr lang="en-US" dirty="0"/>
              <a:t>The SDA consists of 32 ingas or </a:t>
            </a:r>
            <a:r>
              <a:rPr lang="en-US" dirty="0" err="1"/>
              <a:t>mercad</a:t>
            </a:r>
            <a:r>
              <a:rPr lang="en-US" dirty="0"/>
              <a:t> detectors that aggregate into 9 bands</a:t>
            </a:r>
          </a:p>
          <a:p>
            <a:r>
              <a:rPr lang="en-US" dirty="0"/>
              <a:t>There are 7 discrete band centers where 2 of those are dual gain</a:t>
            </a:r>
          </a:p>
        </p:txBody>
      </p:sp>
      <p:sp>
        <p:nvSpPr>
          <p:cNvPr id="4" name="Slide Number Placeholder 3"/>
          <p:cNvSpPr>
            <a:spLocks noGrp="1"/>
          </p:cNvSpPr>
          <p:nvPr>
            <p:ph type="sldNum"/>
          </p:nvPr>
        </p:nvSpPr>
        <p:spPr/>
        <p:txBody>
          <a:bodyPr/>
          <a:lstStyle/>
          <a:p>
            <a:pPr>
              <a:defRPr/>
            </a:pPr>
            <a:fld id="{3F849A43-0199-4C59-9631-8399C600D0C2}" type="slidenum">
              <a:rPr lang="en-GB" smtClean="0"/>
              <a:pPr>
                <a:defRPr/>
              </a:pPr>
              <a:t>3</a:t>
            </a:fld>
            <a:endParaRPr lang="en-GB"/>
          </a:p>
        </p:txBody>
      </p:sp>
    </p:spTree>
    <p:extLst>
      <p:ext uri="{BB962C8B-B14F-4D97-AF65-F5344CB8AC3E}">
        <p14:creationId xmlns:p14="http://schemas.microsoft.com/office/powerpoint/2010/main" val="627985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55400-C7A6-46A2-83FC-DF3E584579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895C8E-88E1-4B72-B20D-FB73C91F36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DF0F68-2505-47CC-A6D6-9CB2003E3233}"/>
              </a:ext>
            </a:extLst>
          </p:cNvPr>
          <p:cNvSpPr>
            <a:spLocks noGrp="1"/>
          </p:cNvSpPr>
          <p:nvPr>
            <p:ph type="dt" sz="half" idx="10"/>
          </p:nvPr>
        </p:nvSpPr>
        <p:spPr/>
        <p:txBody>
          <a:bodyPr/>
          <a:lstStyle/>
          <a:p>
            <a:fld id="{FD5856B7-5274-D543-9226-C56A02292471}" type="datetime1">
              <a:rPr lang="en-US" smtClean="0"/>
              <a:t>7/12/2023</a:t>
            </a:fld>
            <a:endParaRPr lang="en-US"/>
          </a:p>
        </p:txBody>
      </p:sp>
      <p:sp>
        <p:nvSpPr>
          <p:cNvPr id="5" name="Footer Placeholder 4">
            <a:extLst>
              <a:ext uri="{FF2B5EF4-FFF2-40B4-BE49-F238E27FC236}">
                <a16:creationId xmlns:a16="http://schemas.microsoft.com/office/drawing/2014/main" id="{869E59AC-908B-49F2-912A-DE541658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26F19A-AA09-4F23-9E0C-7183E411FB03}"/>
              </a:ext>
            </a:extLst>
          </p:cNvPr>
          <p:cNvSpPr>
            <a:spLocks noGrp="1"/>
          </p:cNvSpPr>
          <p:nvPr>
            <p:ph type="sldNum" sz="quarter" idx="12"/>
          </p:nvPr>
        </p:nvSpPr>
        <p:spPr/>
        <p:txBody>
          <a:bodyPr/>
          <a:lstStyle/>
          <a:p>
            <a:fld id="{06C6EF66-87B6-4EAA-814E-CDEB83F01DC2}" type="slidenum">
              <a:rPr lang="en-US" smtClean="0"/>
              <a:t>‹#›</a:t>
            </a:fld>
            <a:endParaRPr lang="en-US"/>
          </a:p>
        </p:txBody>
      </p:sp>
    </p:spTree>
    <p:extLst>
      <p:ext uri="{BB962C8B-B14F-4D97-AF65-F5344CB8AC3E}">
        <p14:creationId xmlns:p14="http://schemas.microsoft.com/office/powerpoint/2010/main" val="1528058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B531A-9048-438C-BD07-0827D1E308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7D2FAE-3FDC-401E-BA4A-C298BA03D5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80217D-3E90-441D-9F75-FD93F958DA61}"/>
              </a:ext>
            </a:extLst>
          </p:cNvPr>
          <p:cNvSpPr>
            <a:spLocks noGrp="1"/>
          </p:cNvSpPr>
          <p:nvPr>
            <p:ph type="dt" sz="half" idx="10"/>
          </p:nvPr>
        </p:nvSpPr>
        <p:spPr/>
        <p:txBody>
          <a:bodyPr/>
          <a:lstStyle/>
          <a:p>
            <a:fld id="{767F8AB7-EA39-1F42-B0C9-E113848A691B}" type="datetime1">
              <a:rPr lang="en-US" smtClean="0"/>
              <a:t>7/12/2023</a:t>
            </a:fld>
            <a:endParaRPr lang="en-US"/>
          </a:p>
        </p:txBody>
      </p:sp>
      <p:sp>
        <p:nvSpPr>
          <p:cNvPr id="5" name="Footer Placeholder 4">
            <a:extLst>
              <a:ext uri="{FF2B5EF4-FFF2-40B4-BE49-F238E27FC236}">
                <a16:creationId xmlns:a16="http://schemas.microsoft.com/office/drawing/2014/main" id="{E66D2BE7-E11F-4508-AC84-8D0F74F75A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31D78D-5F57-4118-8385-BC3E23961232}"/>
              </a:ext>
            </a:extLst>
          </p:cNvPr>
          <p:cNvSpPr>
            <a:spLocks noGrp="1"/>
          </p:cNvSpPr>
          <p:nvPr>
            <p:ph type="sldNum" sz="quarter" idx="12"/>
          </p:nvPr>
        </p:nvSpPr>
        <p:spPr/>
        <p:txBody>
          <a:bodyPr/>
          <a:lstStyle/>
          <a:p>
            <a:fld id="{06C6EF66-87B6-4EAA-814E-CDEB83F01DC2}" type="slidenum">
              <a:rPr lang="en-US" smtClean="0"/>
              <a:t>‹#›</a:t>
            </a:fld>
            <a:endParaRPr lang="en-US"/>
          </a:p>
        </p:txBody>
      </p:sp>
    </p:spTree>
    <p:extLst>
      <p:ext uri="{BB962C8B-B14F-4D97-AF65-F5344CB8AC3E}">
        <p14:creationId xmlns:p14="http://schemas.microsoft.com/office/powerpoint/2010/main" val="1241968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60C78-E0CE-414F-B3BC-1B4B623231AC}"/>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552F8BF0-C7A4-4514-B48B-F2A739C451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F4C82C-4029-45A1-9EAC-CB9767DA0CFF}"/>
              </a:ext>
            </a:extLst>
          </p:cNvPr>
          <p:cNvSpPr>
            <a:spLocks noGrp="1"/>
          </p:cNvSpPr>
          <p:nvPr>
            <p:ph type="dt" sz="half" idx="10"/>
          </p:nvPr>
        </p:nvSpPr>
        <p:spPr/>
        <p:txBody>
          <a:bodyPr/>
          <a:lstStyle/>
          <a:p>
            <a:fld id="{EFCB8337-1694-3848-9A37-E594DCA331B1}" type="datetime1">
              <a:rPr lang="en-US" smtClean="0"/>
              <a:t>7/12/2023</a:t>
            </a:fld>
            <a:endParaRPr lang="en-US"/>
          </a:p>
        </p:txBody>
      </p:sp>
      <p:sp>
        <p:nvSpPr>
          <p:cNvPr id="5" name="Footer Placeholder 4">
            <a:extLst>
              <a:ext uri="{FF2B5EF4-FFF2-40B4-BE49-F238E27FC236}">
                <a16:creationId xmlns:a16="http://schemas.microsoft.com/office/drawing/2014/main" id="{AEB84B12-F3D4-4D3D-8D8E-1878E1EFB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9CAD03-2129-4194-A22F-922CA79BD340}"/>
              </a:ext>
            </a:extLst>
          </p:cNvPr>
          <p:cNvSpPr>
            <a:spLocks noGrp="1"/>
          </p:cNvSpPr>
          <p:nvPr>
            <p:ph type="sldNum" sz="quarter" idx="12"/>
          </p:nvPr>
        </p:nvSpPr>
        <p:spPr/>
        <p:txBody>
          <a:bodyPr/>
          <a:lstStyle/>
          <a:p>
            <a:fld id="{06C6EF66-87B6-4EAA-814E-CDEB83F01DC2}" type="slidenum">
              <a:rPr lang="en-US" smtClean="0"/>
              <a:t>‹#›</a:t>
            </a:fld>
            <a:endParaRPr lang="en-US"/>
          </a:p>
        </p:txBody>
      </p:sp>
    </p:spTree>
    <p:extLst>
      <p:ext uri="{BB962C8B-B14F-4D97-AF65-F5344CB8AC3E}">
        <p14:creationId xmlns:p14="http://schemas.microsoft.com/office/powerpoint/2010/main" val="2430841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0557-FCA1-47EE-8FCA-30F4C80C65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ECB415-3F94-4DF6-A4B3-A7E1D70A9C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C13107-EAB1-4BE7-8CB0-9BE1306765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57B4DC-4C49-4BFA-8769-2EA72FA7212F}"/>
              </a:ext>
            </a:extLst>
          </p:cNvPr>
          <p:cNvSpPr>
            <a:spLocks noGrp="1"/>
          </p:cNvSpPr>
          <p:nvPr>
            <p:ph type="dt" sz="half" idx="10"/>
          </p:nvPr>
        </p:nvSpPr>
        <p:spPr/>
        <p:txBody>
          <a:bodyPr/>
          <a:lstStyle/>
          <a:p>
            <a:fld id="{7FB82C58-5CDC-5042-B1CA-450F6C6442A6}" type="datetime1">
              <a:rPr lang="en-US" smtClean="0"/>
              <a:t>7/12/2023</a:t>
            </a:fld>
            <a:endParaRPr lang="en-US"/>
          </a:p>
        </p:txBody>
      </p:sp>
      <p:sp>
        <p:nvSpPr>
          <p:cNvPr id="6" name="Footer Placeholder 5">
            <a:extLst>
              <a:ext uri="{FF2B5EF4-FFF2-40B4-BE49-F238E27FC236}">
                <a16:creationId xmlns:a16="http://schemas.microsoft.com/office/drawing/2014/main" id="{AA987268-1698-4C6C-95D1-B371C194ED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0D9577-4AC8-49B8-B184-ACA07929A1A0}"/>
              </a:ext>
            </a:extLst>
          </p:cNvPr>
          <p:cNvSpPr>
            <a:spLocks noGrp="1"/>
          </p:cNvSpPr>
          <p:nvPr>
            <p:ph type="sldNum" sz="quarter" idx="12"/>
          </p:nvPr>
        </p:nvSpPr>
        <p:spPr/>
        <p:txBody>
          <a:bodyPr/>
          <a:lstStyle/>
          <a:p>
            <a:fld id="{06C6EF66-87B6-4EAA-814E-CDEB83F01DC2}" type="slidenum">
              <a:rPr lang="en-US" smtClean="0"/>
              <a:t>‹#›</a:t>
            </a:fld>
            <a:endParaRPr lang="en-US"/>
          </a:p>
        </p:txBody>
      </p:sp>
    </p:spTree>
    <p:extLst>
      <p:ext uri="{BB962C8B-B14F-4D97-AF65-F5344CB8AC3E}">
        <p14:creationId xmlns:p14="http://schemas.microsoft.com/office/powerpoint/2010/main" val="2580034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AC40C-1DB5-4E30-BCC2-78C49A0996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C23608-DC19-45E7-9793-4C55571A3A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085A28-7633-4855-9BA2-554F958372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FF3DE1-4E56-4924-ABA1-6CC0C919BB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5E1AB8-1B32-4EDE-BFC8-12FDBDE668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B13E4A-27C2-4269-AAA7-1C56C5503462}"/>
              </a:ext>
            </a:extLst>
          </p:cNvPr>
          <p:cNvSpPr>
            <a:spLocks noGrp="1"/>
          </p:cNvSpPr>
          <p:nvPr>
            <p:ph type="dt" sz="half" idx="10"/>
          </p:nvPr>
        </p:nvSpPr>
        <p:spPr/>
        <p:txBody>
          <a:bodyPr/>
          <a:lstStyle/>
          <a:p>
            <a:fld id="{F7D9AE56-BFBA-2249-B1F1-4513F3110CD8}" type="datetime1">
              <a:rPr lang="en-US" smtClean="0"/>
              <a:t>7/12/2023</a:t>
            </a:fld>
            <a:endParaRPr lang="en-US"/>
          </a:p>
        </p:txBody>
      </p:sp>
      <p:sp>
        <p:nvSpPr>
          <p:cNvPr id="8" name="Footer Placeholder 7">
            <a:extLst>
              <a:ext uri="{FF2B5EF4-FFF2-40B4-BE49-F238E27FC236}">
                <a16:creationId xmlns:a16="http://schemas.microsoft.com/office/drawing/2014/main" id="{6EF431AF-B2B3-4F2F-BB32-BE73973504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7558F06-1292-4387-9A4E-A530CA321917}"/>
              </a:ext>
            </a:extLst>
          </p:cNvPr>
          <p:cNvSpPr>
            <a:spLocks noGrp="1"/>
          </p:cNvSpPr>
          <p:nvPr>
            <p:ph type="sldNum" sz="quarter" idx="12"/>
          </p:nvPr>
        </p:nvSpPr>
        <p:spPr/>
        <p:txBody>
          <a:bodyPr/>
          <a:lstStyle/>
          <a:p>
            <a:fld id="{06C6EF66-87B6-4EAA-814E-CDEB83F01DC2}" type="slidenum">
              <a:rPr lang="en-US" smtClean="0"/>
              <a:t>‹#›</a:t>
            </a:fld>
            <a:endParaRPr lang="en-US"/>
          </a:p>
        </p:txBody>
      </p:sp>
    </p:spTree>
    <p:extLst>
      <p:ext uri="{BB962C8B-B14F-4D97-AF65-F5344CB8AC3E}">
        <p14:creationId xmlns:p14="http://schemas.microsoft.com/office/powerpoint/2010/main" val="11001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925F2-2089-4356-8ABE-94DE53FA2B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3CA743-D37A-4BC4-8798-3382279F74C4}"/>
              </a:ext>
            </a:extLst>
          </p:cNvPr>
          <p:cNvSpPr>
            <a:spLocks noGrp="1"/>
          </p:cNvSpPr>
          <p:nvPr>
            <p:ph type="dt" sz="half" idx="10"/>
          </p:nvPr>
        </p:nvSpPr>
        <p:spPr/>
        <p:txBody>
          <a:bodyPr/>
          <a:lstStyle/>
          <a:p>
            <a:fld id="{B786EF8A-A7EF-3D4D-BA68-0CA1AA935ADB}" type="datetime1">
              <a:rPr lang="en-US" smtClean="0"/>
              <a:t>7/12/2023</a:t>
            </a:fld>
            <a:endParaRPr lang="en-US"/>
          </a:p>
        </p:txBody>
      </p:sp>
      <p:sp>
        <p:nvSpPr>
          <p:cNvPr id="4" name="Footer Placeholder 3">
            <a:extLst>
              <a:ext uri="{FF2B5EF4-FFF2-40B4-BE49-F238E27FC236}">
                <a16:creationId xmlns:a16="http://schemas.microsoft.com/office/drawing/2014/main" id="{5650C3F4-B130-4BED-ACA0-E510FE6EBA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26C154-438D-4F81-A204-E85892583FC0}"/>
              </a:ext>
            </a:extLst>
          </p:cNvPr>
          <p:cNvSpPr>
            <a:spLocks noGrp="1"/>
          </p:cNvSpPr>
          <p:nvPr>
            <p:ph type="sldNum" sz="quarter" idx="12"/>
          </p:nvPr>
        </p:nvSpPr>
        <p:spPr/>
        <p:txBody>
          <a:bodyPr/>
          <a:lstStyle/>
          <a:p>
            <a:fld id="{06C6EF66-87B6-4EAA-814E-CDEB83F01DC2}" type="slidenum">
              <a:rPr lang="en-US" smtClean="0"/>
              <a:t>‹#›</a:t>
            </a:fld>
            <a:endParaRPr lang="en-US"/>
          </a:p>
        </p:txBody>
      </p:sp>
    </p:spTree>
    <p:extLst>
      <p:ext uri="{BB962C8B-B14F-4D97-AF65-F5344CB8AC3E}">
        <p14:creationId xmlns:p14="http://schemas.microsoft.com/office/powerpoint/2010/main" val="2767547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7B85AB-6D06-4E19-859F-E881EFD1102F}"/>
              </a:ext>
            </a:extLst>
          </p:cNvPr>
          <p:cNvSpPr>
            <a:spLocks noGrp="1"/>
          </p:cNvSpPr>
          <p:nvPr>
            <p:ph type="dt" sz="half" idx="10"/>
          </p:nvPr>
        </p:nvSpPr>
        <p:spPr/>
        <p:txBody>
          <a:bodyPr/>
          <a:lstStyle/>
          <a:p>
            <a:fld id="{5C59393A-BB9C-8342-807F-1EBE888E86A7}" type="datetime1">
              <a:rPr lang="en-US" smtClean="0"/>
              <a:t>7/12/2023</a:t>
            </a:fld>
            <a:endParaRPr lang="en-US"/>
          </a:p>
        </p:txBody>
      </p:sp>
      <p:sp>
        <p:nvSpPr>
          <p:cNvPr id="3" name="Footer Placeholder 2">
            <a:extLst>
              <a:ext uri="{FF2B5EF4-FFF2-40B4-BE49-F238E27FC236}">
                <a16:creationId xmlns:a16="http://schemas.microsoft.com/office/drawing/2014/main" id="{CAC15F89-8EE2-4D8D-A880-8610A7DA97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4B6808-ABDA-4CDF-88DA-3AFF6030D489}"/>
              </a:ext>
            </a:extLst>
          </p:cNvPr>
          <p:cNvSpPr>
            <a:spLocks noGrp="1"/>
          </p:cNvSpPr>
          <p:nvPr>
            <p:ph type="sldNum" sz="quarter" idx="12"/>
          </p:nvPr>
        </p:nvSpPr>
        <p:spPr/>
        <p:txBody>
          <a:bodyPr/>
          <a:lstStyle/>
          <a:p>
            <a:fld id="{06C6EF66-87B6-4EAA-814E-CDEB83F01DC2}" type="slidenum">
              <a:rPr lang="en-US" smtClean="0"/>
              <a:t>‹#›</a:t>
            </a:fld>
            <a:endParaRPr lang="en-US"/>
          </a:p>
        </p:txBody>
      </p:sp>
    </p:spTree>
    <p:extLst>
      <p:ext uri="{BB962C8B-B14F-4D97-AF65-F5344CB8AC3E}">
        <p14:creationId xmlns:p14="http://schemas.microsoft.com/office/powerpoint/2010/main" val="3455505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44FAF-1BF4-4355-B7EB-B16B1AB1A2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80A1C5-9F10-4FE2-8D9C-C37D09FBDD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DEACB3-42BA-4846-BCE4-38F0AC67A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673949-A521-4863-8133-828A749D8220}"/>
              </a:ext>
            </a:extLst>
          </p:cNvPr>
          <p:cNvSpPr>
            <a:spLocks noGrp="1"/>
          </p:cNvSpPr>
          <p:nvPr>
            <p:ph type="dt" sz="half" idx="10"/>
          </p:nvPr>
        </p:nvSpPr>
        <p:spPr/>
        <p:txBody>
          <a:bodyPr/>
          <a:lstStyle/>
          <a:p>
            <a:fld id="{E817F792-B691-E844-BDC2-A0274F030DFB}" type="datetime1">
              <a:rPr lang="en-US" smtClean="0"/>
              <a:t>7/12/2023</a:t>
            </a:fld>
            <a:endParaRPr lang="en-US"/>
          </a:p>
        </p:txBody>
      </p:sp>
      <p:sp>
        <p:nvSpPr>
          <p:cNvPr id="6" name="Footer Placeholder 5">
            <a:extLst>
              <a:ext uri="{FF2B5EF4-FFF2-40B4-BE49-F238E27FC236}">
                <a16:creationId xmlns:a16="http://schemas.microsoft.com/office/drawing/2014/main" id="{D0B5F346-6339-4B44-A510-FDB970FD01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C66733-9D78-444F-ADC5-0EF4E8D4930F}"/>
              </a:ext>
            </a:extLst>
          </p:cNvPr>
          <p:cNvSpPr>
            <a:spLocks noGrp="1"/>
          </p:cNvSpPr>
          <p:nvPr>
            <p:ph type="sldNum" sz="quarter" idx="12"/>
          </p:nvPr>
        </p:nvSpPr>
        <p:spPr/>
        <p:txBody>
          <a:bodyPr/>
          <a:lstStyle/>
          <a:p>
            <a:fld id="{06C6EF66-87B6-4EAA-814E-CDEB83F01DC2}" type="slidenum">
              <a:rPr lang="en-US" smtClean="0"/>
              <a:t>‹#›</a:t>
            </a:fld>
            <a:endParaRPr lang="en-US"/>
          </a:p>
        </p:txBody>
      </p:sp>
    </p:spTree>
    <p:extLst>
      <p:ext uri="{BB962C8B-B14F-4D97-AF65-F5344CB8AC3E}">
        <p14:creationId xmlns:p14="http://schemas.microsoft.com/office/powerpoint/2010/main" val="2588275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BC52C-955B-44F7-92A4-BB5DE5D647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48B803-5185-46DF-AC22-F38D8FEE73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304102-1653-433D-89DF-6E89391D5C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8A2FD7-E5AF-48FD-9656-B2A7C2C9E58D}"/>
              </a:ext>
            </a:extLst>
          </p:cNvPr>
          <p:cNvSpPr>
            <a:spLocks noGrp="1"/>
          </p:cNvSpPr>
          <p:nvPr>
            <p:ph type="dt" sz="half" idx="10"/>
          </p:nvPr>
        </p:nvSpPr>
        <p:spPr/>
        <p:txBody>
          <a:bodyPr/>
          <a:lstStyle/>
          <a:p>
            <a:fld id="{2FF7B74A-25AA-E147-AA57-A5FF2A695E05}" type="datetime1">
              <a:rPr lang="en-US" smtClean="0"/>
              <a:t>7/12/2023</a:t>
            </a:fld>
            <a:endParaRPr lang="en-US"/>
          </a:p>
        </p:txBody>
      </p:sp>
      <p:sp>
        <p:nvSpPr>
          <p:cNvPr id="6" name="Footer Placeholder 5">
            <a:extLst>
              <a:ext uri="{FF2B5EF4-FFF2-40B4-BE49-F238E27FC236}">
                <a16:creationId xmlns:a16="http://schemas.microsoft.com/office/drawing/2014/main" id="{36A8DD30-207C-4AD6-98D6-2F799A2101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589490-B745-416B-B0DC-C7200CC3C8C5}"/>
              </a:ext>
            </a:extLst>
          </p:cNvPr>
          <p:cNvSpPr>
            <a:spLocks noGrp="1"/>
          </p:cNvSpPr>
          <p:nvPr>
            <p:ph type="sldNum" sz="quarter" idx="12"/>
          </p:nvPr>
        </p:nvSpPr>
        <p:spPr/>
        <p:txBody>
          <a:bodyPr/>
          <a:lstStyle/>
          <a:p>
            <a:fld id="{06C6EF66-87B6-4EAA-814E-CDEB83F01DC2}" type="slidenum">
              <a:rPr lang="en-US" smtClean="0"/>
              <a:t>‹#›</a:t>
            </a:fld>
            <a:endParaRPr lang="en-US"/>
          </a:p>
        </p:txBody>
      </p:sp>
    </p:spTree>
    <p:extLst>
      <p:ext uri="{BB962C8B-B14F-4D97-AF65-F5344CB8AC3E}">
        <p14:creationId xmlns:p14="http://schemas.microsoft.com/office/powerpoint/2010/main" val="2928305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2B7FA-DF45-40D3-9BEE-2A31EA0EA9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A9E05D-4666-4FDD-A711-ABF65FD889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784C6-0941-4C91-8AF9-25DA1BBE08C8}"/>
              </a:ext>
            </a:extLst>
          </p:cNvPr>
          <p:cNvSpPr>
            <a:spLocks noGrp="1"/>
          </p:cNvSpPr>
          <p:nvPr>
            <p:ph type="dt" sz="half" idx="10"/>
          </p:nvPr>
        </p:nvSpPr>
        <p:spPr/>
        <p:txBody>
          <a:bodyPr/>
          <a:lstStyle/>
          <a:p>
            <a:fld id="{5CA65A12-15E4-394B-80F7-CEA21DEE1DC3}" type="datetime1">
              <a:rPr lang="en-US" smtClean="0"/>
              <a:t>7/12/2023</a:t>
            </a:fld>
            <a:endParaRPr lang="en-US"/>
          </a:p>
        </p:txBody>
      </p:sp>
      <p:sp>
        <p:nvSpPr>
          <p:cNvPr id="5" name="Footer Placeholder 4">
            <a:extLst>
              <a:ext uri="{FF2B5EF4-FFF2-40B4-BE49-F238E27FC236}">
                <a16:creationId xmlns:a16="http://schemas.microsoft.com/office/drawing/2014/main" id="{9C678218-19B2-432C-8B47-E5598184EA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C05BEA-8886-405C-A598-A555FAB2503A}"/>
              </a:ext>
            </a:extLst>
          </p:cNvPr>
          <p:cNvSpPr>
            <a:spLocks noGrp="1"/>
          </p:cNvSpPr>
          <p:nvPr>
            <p:ph type="sldNum" sz="quarter" idx="12"/>
          </p:nvPr>
        </p:nvSpPr>
        <p:spPr/>
        <p:txBody>
          <a:bodyPr/>
          <a:lstStyle/>
          <a:p>
            <a:fld id="{06C6EF66-87B6-4EAA-814E-CDEB83F01DC2}" type="slidenum">
              <a:rPr lang="en-US" smtClean="0"/>
              <a:t>‹#›</a:t>
            </a:fld>
            <a:endParaRPr lang="en-US"/>
          </a:p>
        </p:txBody>
      </p:sp>
    </p:spTree>
    <p:extLst>
      <p:ext uri="{BB962C8B-B14F-4D97-AF65-F5344CB8AC3E}">
        <p14:creationId xmlns:p14="http://schemas.microsoft.com/office/powerpoint/2010/main" val="2303293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19E0F7-F718-4FA4-80EB-242AEBA616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9311D8-70EB-486F-9912-B905D053EB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89CAE9-D1E3-49A9-B06B-79746B717445}"/>
              </a:ext>
            </a:extLst>
          </p:cNvPr>
          <p:cNvSpPr>
            <a:spLocks noGrp="1"/>
          </p:cNvSpPr>
          <p:nvPr>
            <p:ph type="dt" sz="half" idx="10"/>
          </p:nvPr>
        </p:nvSpPr>
        <p:spPr/>
        <p:txBody>
          <a:bodyPr/>
          <a:lstStyle/>
          <a:p>
            <a:fld id="{6865DCBC-3BD5-0D4F-B461-F36F48E0E81D}" type="datetime1">
              <a:rPr lang="en-US" smtClean="0"/>
              <a:t>7/12/2023</a:t>
            </a:fld>
            <a:endParaRPr lang="en-US"/>
          </a:p>
        </p:txBody>
      </p:sp>
      <p:sp>
        <p:nvSpPr>
          <p:cNvPr id="5" name="Footer Placeholder 4">
            <a:extLst>
              <a:ext uri="{FF2B5EF4-FFF2-40B4-BE49-F238E27FC236}">
                <a16:creationId xmlns:a16="http://schemas.microsoft.com/office/drawing/2014/main" id="{4DB5B4B3-46BB-44E1-9D78-82F7258CEE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C627D3-71A4-4C30-8F84-F3949572856F}"/>
              </a:ext>
            </a:extLst>
          </p:cNvPr>
          <p:cNvSpPr>
            <a:spLocks noGrp="1"/>
          </p:cNvSpPr>
          <p:nvPr>
            <p:ph type="sldNum" sz="quarter" idx="12"/>
          </p:nvPr>
        </p:nvSpPr>
        <p:spPr/>
        <p:txBody>
          <a:bodyPr/>
          <a:lstStyle/>
          <a:p>
            <a:fld id="{06C6EF66-87B6-4EAA-814E-CDEB83F01DC2}" type="slidenum">
              <a:rPr lang="en-US" smtClean="0"/>
              <a:t>‹#›</a:t>
            </a:fld>
            <a:endParaRPr lang="en-US"/>
          </a:p>
        </p:txBody>
      </p:sp>
    </p:spTree>
    <p:extLst>
      <p:ext uri="{BB962C8B-B14F-4D97-AF65-F5344CB8AC3E}">
        <p14:creationId xmlns:p14="http://schemas.microsoft.com/office/powerpoint/2010/main" val="3160587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7261E1-0E0C-4917-B635-061D92166B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11B566-712B-4860-B08C-F9846BD7DC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9C0B89-44EB-4FAE-9AD3-5EDE814C8D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336BEE-C85E-DA40-81F8-4AD52C61D17F}" type="datetime1">
              <a:rPr lang="en-US" smtClean="0"/>
              <a:t>7/12/2023</a:t>
            </a:fld>
            <a:endParaRPr lang="en-US"/>
          </a:p>
        </p:txBody>
      </p:sp>
      <p:sp>
        <p:nvSpPr>
          <p:cNvPr id="5" name="Footer Placeholder 4">
            <a:extLst>
              <a:ext uri="{FF2B5EF4-FFF2-40B4-BE49-F238E27FC236}">
                <a16:creationId xmlns:a16="http://schemas.microsoft.com/office/drawing/2014/main" id="{77078A60-6A05-414A-9F91-81044E6798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9A006EB-4AF1-4E14-BCA3-600B42A542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C6EF66-87B6-4EAA-814E-CDEB83F01DC2}" type="slidenum">
              <a:rPr lang="en-US" smtClean="0"/>
              <a:t>‹#›</a:t>
            </a:fld>
            <a:endParaRPr lang="en-US"/>
          </a:p>
        </p:txBody>
      </p:sp>
      <p:pic>
        <p:nvPicPr>
          <p:cNvPr id="8" name="Picture 7" descr="A picture containing text, clipart&#10;&#10;Description automatically generated">
            <a:extLst>
              <a:ext uri="{FF2B5EF4-FFF2-40B4-BE49-F238E27FC236}">
                <a16:creationId xmlns:a16="http://schemas.microsoft.com/office/drawing/2014/main" id="{F636428A-A235-4B37-893D-A001DEE36B9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50306" y="116430"/>
            <a:ext cx="2150769" cy="506352"/>
          </a:xfrm>
          <a:prstGeom prst="rect">
            <a:avLst/>
          </a:prstGeom>
        </p:spPr>
      </p:pic>
      <p:pic>
        <p:nvPicPr>
          <p:cNvPr id="9" name="Picture 8">
            <a:extLst>
              <a:ext uri="{FF2B5EF4-FFF2-40B4-BE49-F238E27FC236}">
                <a16:creationId xmlns:a16="http://schemas.microsoft.com/office/drawing/2014/main" id="{989BA92C-3DF7-4A48-B037-0AB15B18458D}"/>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335140" y="-4147"/>
            <a:ext cx="856860" cy="642645"/>
          </a:xfrm>
          <a:prstGeom prst="rect">
            <a:avLst/>
          </a:prstGeom>
        </p:spPr>
      </p:pic>
    </p:spTree>
    <p:extLst>
      <p:ext uri="{BB962C8B-B14F-4D97-AF65-F5344CB8AC3E}">
        <p14:creationId xmlns:p14="http://schemas.microsoft.com/office/powerpoint/2010/main" val="4192471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lnSpc>
          <a:spcPct val="90000"/>
        </a:lnSpc>
        <a:spcBef>
          <a:spcPct val="0"/>
        </a:spcBef>
        <a:buNone/>
        <a:defRPr sz="36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AADCB-C770-4956-A7F0-5BFDF67E9F00}"/>
              </a:ext>
            </a:extLst>
          </p:cNvPr>
          <p:cNvSpPr>
            <a:spLocks noGrp="1"/>
          </p:cNvSpPr>
          <p:nvPr>
            <p:ph type="ctrTitle"/>
          </p:nvPr>
        </p:nvSpPr>
        <p:spPr>
          <a:xfrm>
            <a:off x="126124" y="694624"/>
            <a:ext cx="11445766" cy="1381125"/>
          </a:xfrm>
        </p:spPr>
        <p:txBody>
          <a:bodyPr>
            <a:normAutofit/>
          </a:bodyPr>
          <a:lstStyle/>
          <a:p>
            <a:r>
              <a:rPr lang="en-US" sz="4400" dirty="0">
                <a:latin typeface="Arial" panose="020B0604020202020204" pitchFamily="34" charset="0"/>
                <a:cs typeface="Arial" panose="020B0604020202020204" pitchFamily="34" charset="0"/>
              </a:rPr>
              <a:t>PACE OCI Flight Unit pre-launch spectral characterization</a:t>
            </a:r>
          </a:p>
        </p:txBody>
      </p:sp>
      <p:sp>
        <p:nvSpPr>
          <p:cNvPr id="3" name="Subtitle 2">
            <a:extLst>
              <a:ext uri="{FF2B5EF4-FFF2-40B4-BE49-F238E27FC236}">
                <a16:creationId xmlns:a16="http://schemas.microsoft.com/office/drawing/2014/main" id="{026EF875-C886-4C91-81B8-015A991E2633}"/>
              </a:ext>
            </a:extLst>
          </p:cNvPr>
          <p:cNvSpPr>
            <a:spLocks noGrp="1"/>
          </p:cNvSpPr>
          <p:nvPr>
            <p:ph type="subTitle" idx="1"/>
          </p:nvPr>
        </p:nvSpPr>
        <p:spPr>
          <a:xfrm>
            <a:off x="620110" y="1847600"/>
            <a:ext cx="10733690" cy="3955323"/>
          </a:xfrm>
        </p:spPr>
        <p:txBody>
          <a:bodyPr>
            <a:noAutofit/>
          </a:bodyPr>
          <a:lstStyle/>
          <a:p>
            <a:endParaRPr lang="en-US" sz="3200" dirty="0">
              <a:latin typeface="Arial" panose="020B0604020202020204" pitchFamily="34" charset="0"/>
              <a:cs typeface="Arial" panose="020B0604020202020204" pitchFamily="34" charset="0"/>
            </a:endParaRPr>
          </a:p>
          <a:p>
            <a:pPr marL="0" marR="0" algn="ctr">
              <a:spcBef>
                <a:spcPts val="0"/>
              </a:spcBef>
              <a:spcAft>
                <a:spcPts val="0"/>
              </a:spcAft>
            </a:pPr>
            <a:r>
              <a:rPr lang="en-US" dirty="0">
                <a:effectLst/>
                <a:latin typeface="Arial" panose="020B0604020202020204" pitchFamily="34" charset="0"/>
                <a:ea typeface="Times New Roman" panose="02020603050405020304" pitchFamily="18" charset="0"/>
                <a:cs typeface="Arial" panose="020B0604020202020204" pitchFamily="34" charset="0"/>
              </a:rPr>
              <a:t>Samuel Kitchen-McKinley</a:t>
            </a:r>
            <a:r>
              <a:rPr lang="en-US" baseline="30000" dirty="0">
                <a:effectLst/>
                <a:latin typeface="Arial" panose="020B0604020202020204" pitchFamily="34" charset="0"/>
                <a:ea typeface="Times New Roman" panose="02020603050405020304" pitchFamily="18" charset="0"/>
                <a:cs typeface="Arial" panose="020B0604020202020204" pitchFamily="34" charset="0"/>
              </a:rPr>
              <a:t>1</a:t>
            </a:r>
            <a:r>
              <a:rPr lang="en-US" dirty="0">
                <a:effectLst/>
                <a:latin typeface="Arial" panose="020B0604020202020204" pitchFamily="34" charset="0"/>
                <a:ea typeface="Times New Roman" panose="02020603050405020304" pitchFamily="18" charset="0"/>
                <a:cs typeface="Arial" panose="020B0604020202020204" pitchFamily="34" charset="0"/>
              </a:rPr>
              <a:t>, Jeff McIntire</a:t>
            </a:r>
            <a:r>
              <a:rPr lang="en-US" baseline="30000" dirty="0">
                <a:effectLst/>
                <a:latin typeface="Arial" panose="020B0604020202020204" pitchFamily="34" charset="0"/>
                <a:ea typeface="Times New Roman" panose="02020603050405020304" pitchFamily="18" charset="0"/>
                <a:cs typeface="Arial" panose="020B0604020202020204" pitchFamily="34" charset="0"/>
              </a:rPr>
              <a:t>1</a:t>
            </a:r>
            <a:r>
              <a:rPr lang="en-US" dirty="0">
                <a:effectLst/>
                <a:latin typeface="Arial" panose="020B0604020202020204" pitchFamily="34" charset="0"/>
                <a:ea typeface="Times New Roman" panose="02020603050405020304" pitchFamily="18" charset="0"/>
                <a:cs typeface="Arial" panose="020B0604020202020204" pitchFamily="34" charset="0"/>
              </a:rPr>
              <a:t>, Hyeungu Choi</a:t>
            </a:r>
            <a:r>
              <a:rPr lang="en-US" baseline="30000" dirty="0">
                <a:effectLst/>
                <a:latin typeface="Arial" panose="020B0604020202020204" pitchFamily="34" charset="0"/>
                <a:ea typeface="Times New Roman" panose="02020603050405020304" pitchFamily="18" charset="0"/>
                <a:cs typeface="Arial" panose="020B0604020202020204" pitchFamily="34" charset="0"/>
              </a:rPr>
              <a:t>2</a:t>
            </a:r>
            <a:r>
              <a:rPr lang="en-US" dirty="0">
                <a:effectLst/>
                <a:latin typeface="Arial" panose="020B0604020202020204" pitchFamily="34" charset="0"/>
                <a:ea typeface="Times New Roman" panose="02020603050405020304" pitchFamily="18" charset="0"/>
                <a:cs typeface="Arial" panose="020B0604020202020204" pitchFamily="34" charset="0"/>
              </a:rPr>
              <a:t>, Gerhard Meister</a:t>
            </a:r>
            <a:r>
              <a:rPr lang="en-US" baseline="30000" dirty="0">
                <a:effectLst/>
                <a:latin typeface="Arial" panose="020B0604020202020204" pitchFamily="34" charset="0"/>
                <a:ea typeface="Times New Roman" panose="02020603050405020304" pitchFamily="18" charset="0"/>
                <a:cs typeface="Arial" panose="020B0604020202020204" pitchFamily="34" charset="0"/>
              </a:rPr>
              <a:t>3</a:t>
            </a:r>
            <a:r>
              <a:rPr lang="en-US" dirty="0">
                <a:effectLst/>
                <a:latin typeface="Arial" panose="020B0604020202020204" pitchFamily="34" charset="0"/>
                <a:ea typeface="Times New Roman" panose="02020603050405020304" pitchFamily="18" charset="0"/>
                <a:cs typeface="Arial" panose="020B0604020202020204" pitchFamily="34" charset="0"/>
              </a:rPr>
              <a:t>, Julia Barsi</a:t>
            </a:r>
            <a:r>
              <a:rPr lang="en-US" baseline="30000" dirty="0">
                <a:effectLst/>
                <a:latin typeface="Arial" panose="020B0604020202020204" pitchFamily="34" charset="0"/>
                <a:ea typeface="Times New Roman" panose="02020603050405020304" pitchFamily="18" charset="0"/>
                <a:cs typeface="Arial" panose="020B0604020202020204" pitchFamily="34" charset="0"/>
              </a:rPr>
              <a:t>1</a:t>
            </a:r>
            <a:r>
              <a:rPr lang="en-US" dirty="0">
                <a:effectLst/>
                <a:latin typeface="Arial" panose="020B0604020202020204" pitchFamily="34" charset="0"/>
                <a:ea typeface="Times New Roman" panose="02020603050405020304" pitchFamily="18" charset="0"/>
                <a:cs typeface="Arial" panose="020B0604020202020204" pitchFamily="34" charset="0"/>
              </a:rPr>
              <a:t>, Brendan McAndrew</a:t>
            </a:r>
            <a:r>
              <a:rPr lang="en-US" baseline="30000" dirty="0">
                <a:effectLst/>
                <a:latin typeface="Arial" panose="020B0604020202020204" pitchFamily="34" charset="0"/>
                <a:ea typeface="Times New Roman" panose="02020603050405020304" pitchFamily="18" charset="0"/>
                <a:cs typeface="Arial" panose="020B0604020202020204" pitchFamily="34" charset="0"/>
              </a:rPr>
              <a:t>3</a:t>
            </a:r>
            <a:r>
              <a:rPr lang="en-US" dirty="0">
                <a:effectLst/>
                <a:latin typeface="Arial" panose="020B0604020202020204" pitchFamily="34" charset="0"/>
                <a:ea typeface="Times New Roman" panose="02020603050405020304" pitchFamily="18" charset="0"/>
                <a:cs typeface="Arial" panose="020B0604020202020204" pitchFamily="34" charset="0"/>
              </a:rPr>
              <a:t>, Andrei Sushkov</a:t>
            </a:r>
            <a:r>
              <a:rPr lang="en-US" baseline="30000" dirty="0">
                <a:effectLst/>
                <a:latin typeface="Arial" panose="020B0604020202020204" pitchFamily="34" charset="0"/>
                <a:ea typeface="Times New Roman" panose="02020603050405020304" pitchFamily="18" charset="0"/>
                <a:cs typeface="Arial" panose="020B0604020202020204" pitchFamily="34" charset="0"/>
              </a:rPr>
              <a:t>4</a:t>
            </a:r>
            <a:r>
              <a:rPr lang="en-US" dirty="0">
                <a:effectLst/>
                <a:latin typeface="Arial" panose="020B0604020202020204" pitchFamily="34" charset="0"/>
                <a:ea typeface="Times New Roman" panose="02020603050405020304" pitchFamily="18" charset="0"/>
                <a:cs typeface="Arial" panose="020B0604020202020204" pitchFamily="34" charset="0"/>
              </a:rPr>
              <a:t>, Barbara Zukowski</a:t>
            </a:r>
            <a:r>
              <a:rPr lang="en-US" baseline="30000" dirty="0">
                <a:effectLst/>
                <a:latin typeface="Arial" panose="020B0604020202020204" pitchFamily="34" charset="0"/>
                <a:ea typeface="Times New Roman" panose="02020603050405020304" pitchFamily="18" charset="0"/>
                <a:cs typeface="Arial" panose="020B0604020202020204" pitchFamily="34" charset="0"/>
              </a:rPr>
              <a:t>5</a:t>
            </a:r>
            <a:r>
              <a:rPr lang="en-US" dirty="0">
                <a:effectLst/>
                <a:latin typeface="Arial" panose="020B0604020202020204" pitchFamily="34" charset="0"/>
                <a:ea typeface="Times New Roman" panose="02020603050405020304" pitchFamily="18" charset="0"/>
                <a:cs typeface="Arial" panose="020B0604020202020204" pitchFamily="34" charset="0"/>
              </a:rPr>
              <a:t>, William B. Cook</a:t>
            </a:r>
            <a:r>
              <a:rPr lang="en-US" baseline="30000" dirty="0">
                <a:effectLst/>
                <a:latin typeface="Arial" panose="020B0604020202020204" pitchFamily="34" charset="0"/>
                <a:ea typeface="Times New Roman" panose="02020603050405020304" pitchFamily="18" charset="0"/>
                <a:cs typeface="Arial" panose="020B0604020202020204" pitchFamily="34" charset="0"/>
              </a:rPr>
              <a:t>3</a:t>
            </a:r>
            <a:r>
              <a:rPr lang="en-US" dirty="0">
                <a:effectLst/>
                <a:latin typeface="Arial" panose="020B0604020202020204" pitchFamily="34" charset="0"/>
                <a:ea typeface="Times New Roman" panose="02020603050405020304" pitchFamily="18" charset="0"/>
                <a:cs typeface="Arial" panose="020B0604020202020204" pitchFamily="34" charset="0"/>
              </a:rPr>
              <a:t>, Ulrik Gliese</a:t>
            </a:r>
            <a:r>
              <a:rPr lang="en-US" baseline="30000" dirty="0">
                <a:effectLst/>
                <a:latin typeface="Arial" panose="020B0604020202020204" pitchFamily="34" charset="0"/>
                <a:ea typeface="Times New Roman" panose="02020603050405020304" pitchFamily="18" charset="0"/>
                <a:cs typeface="Arial" panose="020B0604020202020204" pitchFamily="34" charset="0"/>
              </a:rPr>
              <a:t>6</a:t>
            </a:r>
            <a:r>
              <a:rPr lang="en-US" dirty="0">
                <a:effectLst/>
                <a:latin typeface="Arial" panose="020B0604020202020204" pitchFamily="34" charset="0"/>
                <a:ea typeface="Times New Roman" panose="02020603050405020304" pitchFamily="18" charset="0"/>
                <a:cs typeface="Arial" panose="020B0604020202020204" pitchFamily="34" charset="0"/>
              </a:rPr>
              <a:t>, Kenneth Squire</a:t>
            </a:r>
            <a:r>
              <a:rPr lang="en-US" baseline="30000" dirty="0">
                <a:effectLst/>
                <a:latin typeface="Arial" panose="020B0604020202020204" pitchFamily="34" charset="0"/>
                <a:ea typeface="Times New Roman" panose="02020603050405020304" pitchFamily="18" charset="0"/>
                <a:cs typeface="Arial" panose="020B0604020202020204" pitchFamily="34" charset="0"/>
              </a:rPr>
              <a:t>7</a:t>
            </a:r>
            <a:r>
              <a:rPr lang="en-US" dirty="0">
                <a:effectLst/>
                <a:latin typeface="Arial" panose="020B0604020202020204" pitchFamily="34" charset="0"/>
                <a:ea typeface="Times New Roman" panose="02020603050405020304" pitchFamily="18" charset="0"/>
                <a:cs typeface="Arial" panose="020B0604020202020204" pitchFamily="34" charset="0"/>
              </a:rPr>
              <a:t>, Joseph Knuble</a:t>
            </a:r>
            <a:r>
              <a:rPr lang="en-US" baseline="30000" dirty="0">
                <a:effectLst/>
                <a:latin typeface="Arial" panose="020B0604020202020204" pitchFamily="34" charset="0"/>
                <a:ea typeface="Times New Roman" panose="02020603050405020304" pitchFamily="18" charset="0"/>
                <a:cs typeface="Arial" panose="020B0604020202020204" pitchFamily="34" charset="0"/>
              </a:rPr>
              <a:t>3</a:t>
            </a:r>
            <a:endParaRPr lang="en-US" dirty="0">
              <a:effectLst/>
              <a:latin typeface="Arial" panose="020B0604020202020204" pitchFamily="34" charset="0"/>
              <a:ea typeface="Times New Roman" panose="02020603050405020304" pitchFamily="18" charset="0"/>
              <a:cs typeface="Arial" panose="020B0604020202020204" pitchFamily="34" charset="0"/>
            </a:endParaRPr>
          </a:p>
          <a:p>
            <a:pPr marL="0" marR="0" algn="ctr">
              <a:spcBef>
                <a:spcPts val="0"/>
              </a:spcBef>
              <a:spcAft>
                <a:spcPts val="0"/>
              </a:spcAft>
            </a:pPr>
            <a:r>
              <a:rPr lang="en-US" dirty="0">
                <a:effectLst/>
                <a:latin typeface="Arial" panose="020B0604020202020204" pitchFamily="34" charset="0"/>
                <a:ea typeface="Times New Roman" panose="02020603050405020304" pitchFamily="18" charset="0"/>
                <a:cs typeface="Arial" panose="020B0604020202020204" pitchFamily="34" charset="0"/>
              </a:rPr>
              <a:t> </a:t>
            </a:r>
          </a:p>
          <a:p>
            <a:pPr marL="0" marR="0" algn="ctr">
              <a:spcBef>
                <a:spcPts val="0"/>
              </a:spcBef>
              <a:spcAft>
                <a:spcPts val="0"/>
              </a:spcAft>
            </a:pPr>
            <a:r>
              <a:rPr lang="en-US" baseline="30000" dirty="0">
                <a:effectLst/>
                <a:latin typeface="Arial" panose="020B0604020202020204" pitchFamily="34" charset="0"/>
                <a:ea typeface="Times New Roman" panose="02020603050405020304" pitchFamily="18" charset="0"/>
                <a:cs typeface="Arial" panose="020B0604020202020204" pitchFamily="34" charset="0"/>
              </a:rPr>
              <a:t>1</a:t>
            </a:r>
            <a:r>
              <a:rPr lang="en-US" dirty="0">
                <a:effectLst/>
                <a:latin typeface="Arial" panose="020B0604020202020204" pitchFamily="34" charset="0"/>
                <a:ea typeface="Times New Roman" panose="02020603050405020304" pitchFamily="18" charset="0"/>
                <a:cs typeface="Arial" panose="020B0604020202020204" pitchFamily="34" charset="0"/>
              </a:rPr>
              <a:t>Science Systems and Applications, Inc., Lanham, MD 20706, USA</a:t>
            </a:r>
          </a:p>
          <a:p>
            <a:pPr marL="0" marR="0" algn="ctr">
              <a:spcBef>
                <a:spcPts val="0"/>
              </a:spcBef>
              <a:spcAft>
                <a:spcPts val="0"/>
              </a:spcAft>
            </a:pPr>
            <a:r>
              <a:rPr lang="en-US" baseline="30000" dirty="0">
                <a:effectLst/>
                <a:latin typeface="Arial" panose="020B0604020202020204" pitchFamily="34" charset="0"/>
                <a:ea typeface="Times New Roman" panose="02020603050405020304" pitchFamily="18" charset="0"/>
                <a:cs typeface="Arial" panose="020B0604020202020204" pitchFamily="34" charset="0"/>
              </a:rPr>
              <a:t>2</a:t>
            </a:r>
            <a:r>
              <a:rPr lang="en-US" dirty="0">
                <a:effectLst/>
                <a:latin typeface="Arial" panose="020B0604020202020204" pitchFamily="34" charset="0"/>
                <a:ea typeface="Times New Roman" panose="02020603050405020304" pitchFamily="18" charset="0"/>
                <a:cs typeface="Arial" panose="020B0604020202020204" pitchFamily="34" charset="0"/>
              </a:rPr>
              <a:t>Global Science &amp; Technology, Greenbelt, MD 20707, USA</a:t>
            </a:r>
          </a:p>
          <a:p>
            <a:pPr marL="0" marR="0" algn="ctr">
              <a:spcBef>
                <a:spcPts val="0"/>
              </a:spcBef>
              <a:spcAft>
                <a:spcPts val="0"/>
              </a:spcAft>
            </a:pPr>
            <a:r>
              <a:rPr lang="en-US" baseline="30000" dirty="0">
                <a:effectLst/>
                <a:latin typeface="Arial" panose="020B0604020202020204" pitchFamily="34" charset="0"/>
                <a:ea typeface="Times New Roman" panose="02020603050405020304" pitchFamily="18" charset="0"/>
                <a:cs typeface="Arial" panose="020B0604020202020204" pitchFamily="34" charset="0"/>
              </a:rPr>
              <a:t>3</a:t>
            </a:r>
            <a:r>
              <a:rPr lang="en-US" dirty="0">
                <a:effectLst/>
                <a:latin typeface="Arial" panose="020B0604020202020204" pitchFamily="34" charset="0"/>
                <a:ea typeface="Times New Roman" panose="02020603050405020304" pitchFamily="18" charset="0"/>
                <a:cs typeface="Arial" panose="020B0604020202020204" pitchFamily="34" charset="0"/>
              </a:rPr>
              <a:t>NASA Goddard Space Flight Center, Greenbelt, MD 20771, USA</a:t>
            </a:r>
          </a:p>
          <a:p>
            <a:pPr marL="0" marR="0" algn="ctr">
              <a:spcBef>
                <a:spcPts val="0"/>
              </a:spcBef>
              <a:spcAft>
                <a:spcPts val="0"/>
              </a:spcAft>
            </a:pPr>
            <a:r>
              <a:rPr lang="en-US" baseline="30000" dirty="0">
                <a:effectLst/>
                <a:latin typeface="Arial" panose="020B0604020202020204" pitchFamily="34" charset="0"/>
                <a:ea typeface="Times New Roman" panose="02020603050405020304" pitchFamily="18" charset="0"/>
                <a:cs typeface="Arial" panose="020B0604020202020204" pitchFamily="34" charset="0"/>
              </a:rPr>
              <a:t>4</a:t>
            </a:r>
            <a:r>
              <a:rPr lang="en-US" dirty="0">
                <a:effectLst/>
                <a:latin typeface="Arial" panose="020B0604020202020204" pitchFamily="34" charset="0"/>
                <a:ea typeface="Times New Roman" panose="02020603050405020304" pitchFamily="18" charset="0"/>
                <a:cs typeface="Arial" panose="020B0604020202020204" pitchFamily="34" charset="0"/>
              </a:rPr>
              <a:t>Genesis Engineering Solutions, Inc., Lanham, MD 20706, USA</a:t>
            </a:r>
          </a:p>
          <a:p>
            <a:pPr marL="0" marR="0" algn="ctr">
              <a:spcBef>
                <a:spcPts val="0"/>
              </a:spcBef>
              <a:spcAft>
                <a:spcPts val="0"/>
              </a:spcAft>
            </a:pPr>
            <a:r>
              <a:rPr lang="en-US" baseline="30000" dirty="0">
                <a:effectLst/>
                <a:latin typeface="Arial" panose="020B0604020202020204" pitchFamily="34" charset="0"/>
                <a:ea typeface="Times New Roman" panose="02020603050405020304" pitchFamily="18" charset="0"/>
                <a:cs typeface="Arial" panose="020B0604020202020204" pitchFamily="34" charset="0"/>
              </a:rPr>
              <a:t>5</a:t>
            </a:r>
            <a:r>
              <a:rPr lang="en-US" dirty="0">
                <a:effectLst/>
                <a:latin typeface="Arial" panose="020B0604020202020204" pitchFamily="34" charset="0"/>
                <a:ea typeface="Times New Roman" panose="02020603050405020304" pitchFamily="18" charset="0"/>
                <a:cs typeface="Arial" panose="020B0604020202020204" pitchFamily="34" charset="0"/>
              </a:rPr>
              <a:t>Ball Aerospace, Lanham, MD 20706, USA</a:t>
            </a:r>
          </a:p>
          <a:p>
            <a:pPr marL="0" marR="0" algn="ctr">
              <a:spcBef>
                <a:spcPts val="0"/>
              </a:spcBef>
              <a:spcAft>
                <a:spcPts val="0"/>
              </a:spcAft>
            </a:pPr>
            <a:r>
              <a:rPr lang="en-US" baseline="30000" dirty="0">
                <a:effectLst/>
                <a:latin typeface="Arial" panose="020B0604020202020204" pitchFamily="34" charset="0"/>
                <a:ea typeface="Times New Roman" panose="02020603050405020304" pitchFamily="18" charset="0"/>
                <a:cs typeface="Arial" panose="020B0604020202020204" pitchFamily="34" charset="0"/>
              </a:rPr>
              <a:t>6</a:t>
            </a:r>
            <a:r>
              <a:rPr lang="en-US" dirty="0">
                <a:effectLst/>
                <a:latin typeface="Arial" panose="020B0604020202020204" pitchFamily="34" charset="0"/>
                <a:ea typeface="Times New Roman" panose="02020603050405020304" pitchFamily="18" charset="0"/>
                <a:cs typeface="Arial" panose="020B0604020202020204" pitchFamily="34" charset="0"/>
              </a:rPr>
              <a:t>KBR, 8120 Maple Lawn Blvd, Fulton MD 20759, USA</a:t>
            </a:r>
          </a:p>
          <a:p>
            <a:pPr marL="0" marR="0" algn="ctr">
              <a:spcBef>
                <a:spcPts val="0"/>
              </a:spcBef>
              <a:spcAft>
                <a:spcPts val="0"/>
              </a:spcAft>
            </a:pPr>
            <a:r>
              <a:rPr lang="en-US" baseline="30000" dirty="0">
                <a:effectLst/>
                <a:latin typeface="Arial" panose="020B0604020202020204" pitchFamily="34" charset="0"/>
                <a:ea typeface="Times New Roman" panose="02020603050405020304" pitchFamily="18" charset="0"/>
                <a:cs typeface="Arial" panose="020B0604020202020204" pitchFamily="34" charset="0"/>
              </a:rPr>
              <a:t>7</a:t>
            </a:r>
            <a:r>
              <a:rPr lang="en-US" dirty="0">
                <a:effectLst/>
                <a:latin typeface="Arial" panose="020B0604020202020204" pitchFamily="34" charset="0"/>
                <a:ea typeface="Times New Roman" panose="02020603050405020304" pitchFamily="18" charset="0"/>
                <a:cs typeface="Arial" panose="020B0604020202020204" pitchFamily="34" charset="0"/>
              </a:rPr>
              <a:t>Space Dynamics Laboratory, North Logan, UT, 84341, USA</a:t>
            </a:r>
          </a:p>
          <a:p>
            <a:r>
              <a:rPr lang="en-US" b="1" dirty="0">
                <a:solidFill>
                  <a:schemeClr val="bg1">
                    <a:lumMod val="50000"/>
                  </a:schemeClr>
                </a:solidFill>
                <a:latin typeface="Arial" panose="020B0604020202020204" pitchFamily="34" charset="0"/>
                <a:cs typeface="Arial" panose="020B0604020202020204" pitchFamily="34" charset="0"/>
              </a:rPr>
              <a:t>July 20th, 2023; IGARSS 2023, Pasadena, CA; Session: NASA PACE Mission</a:t>
            </a:r>
          </a:p>
        </p:txBody>
      </p:sp>
      <p:sp>
        <p:nvSpPr>
          <p:cNvPr id="4" name="Slide Number Placeholder 3">
            <a:extLst>
              <a:ext uri="{FF2B5EF4-FFF2-40B4-BE49-F238E27FC236}">
                <a16:creationId xmlns:a16="http://schemas.microsoft.com/office/drawing/2014/main" id="{655BED69-5B0E-689D-9F5E-1E57D3C3C1E3}"/>
              </a:ext>
            </a:extLst>
          </p:cNvPr>
          <p:cNvSpPr>
            <a:spLocks noGrp="1"/>
          </p:cNvSpPr>
          <p:nvPr>
            <p:ph type="sldNum" sz="quarter" idx="12"/>
          </p:nvPr>
        </p:nvSpPr>
        <p:spPr/>
        <p:txBody>
          <a:bodyPr/>
          <a:lstStyle/>
          <a:p>
            <a:fld id="{06C6EF66-87B6-4EAA-814E-CDEB83F01DC2}" type="slidenum">
              <a:rPr lang="en-US" smtClean="0"/>
              <a:t>1</a:t>
            </a:fld>
            <a:endParaRPr lang="en-US" dirty="0"/>
          </a:p>
        </p:txBody>
      </p:sp>
    </p:spTree>
    <p:extLst>
      <p:ext uri="{BB962C8B-B14F-4D97-AF65-F5344CB8AC3E}">
        <p14:creationId xmlns:p14="http://schemas.microsoft.com/office/powerpoint/2010/main" val="193781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04F2-5C60-4DED-BD54-3FA3ACD7AD41}"/>
              </a:ext>
            </a:extLst>
          </p:cNvPr>
          <p:cNvSpPr>
            <a:spLocks noGrp="1"/>
          </p:cNvSpPr>
          <p:nvPr>
            <p:ph type="title"/>
          </p:nvPr>
        </p:nvSpPr>
        <p:spPr/>
        <p:txBody>
          <a:bodyPr/>
          <a:lstStyle/>
          <a:p>
            <a:r>
              <a:rPr lang="en-US" b="1" dirty="0"/>
              <a:t>Outline</a:t>
            </a:r>
          </a:p>
        </p:txBody>
      </p:sp>
      <p:sp>
        <p:nvSpPr>
          <p:cNvPr id="3" name="Slide Number Placeholder 2">
            <a:extLst>
              <a:ext uri="{FF2B5EF4-FFF2-40B4-BE49-F238E27FC236}">
                <a16:creationId xmlns:a16="http://schemas.microsoft.com/office/drawing/2014/main" id="{F3C4C048-4501-4A00-978C-0C0061A4B087}"/>
              </a:ext>
            </a:extLst>
          </p:cNvPr>
          <p:cNvSpPr>
            <a:spLocks noGrp="1"/>
          </p:cNvSpPr>
          <p:nvPr>
            <p:ph type="sldNum" idx="10"/>
          </p:nvPr>
        </p:nvSpPr>
        <p:spPr/>
        <p:txBody>
          <a:bodyPr/>
          <a:lstStyle/>
          <a:p>
            <a:pPr>
              <a:defRPr/>
            </a:pPr>
            <a:fld id="{69BE63BC-8CDE-49D3-9508-5216CBCE1C15}" type="slidenum">
              <a:rPr lang="en-GB" smtClean="0"/>
              <a:pPr>
                <a:defRPr/>
              </a:pPr>
              <a:t>2</a:t>
            </a:fld>
            <a:endParaRPr lang="en-GB"/>
          </a:p>
        </p:txBody>
      </p:sp>
      <p:sp>
        <p:nvSpPr>
          <p:cNvPr id="4" name="Rectangle: Rounded Corners 3">
            <a:extLst>
              <a:ext uri="{FF2B5EF4-FFF2-40B4-BE49-F238E27FC236}">
                <a16:creationId xmlns:a16="http://schemas.microsoft.com/office/drawing/2014/main" id="{A97BCB33-76F2-4DC9-B809-51EACC2AAD74}"/>
              </a:ext>
            </a:extLst>
          </p:cNvPr>
          <p:cNvSpPr/>
          <p:nvPr/>
        </p:nvSpPr>
        <p:spPr bwMode="auto">
          <a:xfrm>
            <a:off x="838200" y="1389185"/>
            <a:ext cx="10399186" cy="2966247"/>
          </a:xfrm>
          <a:prstGeom prst="roundRect">
            <a:avLst/>
          </a:prstGeom>
          <a:solidFill>
            <a:schemeClr val="accent1">
              <a:lumMod val="20000"/>
              <a:lumOff val="8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457200" rtl="0" eaLnBrk="1" fontAlgn="base" latinLnBrk="0" hangingPunct="1">
              <a:spcBef>
                <a:spcPct val="0"/>
              </a:spcBef>
              <a:spcAft>
                <a:spcPct val="0"/>
              </a:spcAft>
              <a:buClr>
                <a:srgbClr val="000000"/>
              </a:buClr>
              <a:buSzPct val="100000"/>
              <a:buFont typeface="+mj-lt"/>
              <a:buAutoNum type="arabicPeriod"/>
              <a:tabLst/>
            </a:pPr>
            <a:r>
              <a:rPr lang="en-US" sz="2000" dirty="0">
                <a:solidFill>
                  <a:schemeClr val="tx1"/>
                </a:solidFill>
                <a:latin typeface="Arial" charset="0"/>
              </a:rPr>
              <a:t>Introduction </a:t>
            </a:r>
          </a:p>
          <a:p>
            <a:pPr marL="342900" marR="0" indent="-342900" algn="l" defTabSz="457200" rtl="0" eaLnBrk="1" fontAlgn="base" latinLnBrk="0" hangingPunct="1">
              <a:spcBef>
                <a:spcPct val="0"/>
              </a:spcBef>
              <a:spcAft>
                <a:spcPct val="0"/>
              </a:spcAft>
              <a:buClr>
                <a:srgbClr val="000000"/>
              </a:buClr>
              <a:buSzPct val="100000"/>
              <a:buFont typeface="+mj-lt"/>
              <a:buAutoNum type="arabicPeriod"/>
              <a:tabLst/>
            </a:pPr>
            <a:r>
              <a:rPr lang="en-US" sz="2000" dirty="0">
                <a:solidFill>
                  <a:schemeClr val="tx1"/>
                </a:solidFill>
                <a:latin typeface="Arial" charset="0"/>
              </a:rPr>
              <a:t>Test setup and measurement description</a:t>
            </a:r>
          </a:p>
          <a:p>
            <a:pPr marL="342900" marR="0" indent="-342900" algn="l" defTabSz="457200" rtl="0" eaLnBrk="1" fontAlgn="base" latinLnBrk="0" hangingPunct="1">
              <a:spcBef>
                <a:spcPct val="0"/>
              </a:spcBef>
              <a:spcAft>
                <a:spcPct val="0"/>
              </a:spcAft>
              <a:buClr>
                <a:srgbClr val="000000"/>
              </a:buClr>
              <a:buSzPct val="100000"/>
              <a:buFont typeface="+mj-lt"/>
              <a:buAutoNum type="arabicPeriod"/>
              <a:tabLst/>
            </a:pPr>
            <a:r>
              <a:rPr lang="en-US" sz="2000" dirty="0">
                <a:solidFill>
                  <a:schemeClr val="tx1"/>
                </a:solidFill>
                <a:latin typeface="Arial" charset="0"/>
              </a:rPr>
              <a:t>Analysis methods</a:t>
            </a:r>
          </a:p>
          <a:p>
            <a:pPr marL="342900" indent="-342900">
              <a:buFont typeface="+mj-lt"/>
              <a:buAutoNum type="arabicPeriod"/>
            </a:pPr>
            <a:r>
              <a:rPr lang="en-US" sz="2000" dirty="0">
                <a:solidFill>
                  <a:schemeClr val="tx1"/>
                </a:solidFill>
                <a:latin typeface="Arial" charset="0"/>
              </a:rPr>
              <a:t>System level characterization the of the Flight Unit</a:t>
            </a:r>
          </a:p>
          <a:p>
            <a:pPr marL="1085850" lvl="1" indent="-342900">
              <a:buFont typeface="Arial" panose="020B0604020202020204" pitchFamily="34" charset="0"/>
              <a:buChar char="•"/>
            </a:pPr>
            <a:r>
              <a:rPr lang="en-US" dirty="0">
                <a:solidFill>
                  <a:schemeClr val="tx1"/>
                </a:solidFill>
                <a:latin typeface="Arial" charset="0"/>
              </a:rPr>
              <a:t>band center, bandwidth, absolute gain, </a:t>
            </a:r>
            <a:br>
              <a:rPr lang="en-US" dirty="0">
                <a:solidFill>
                  <a:schemeClr val="tx1"/>
                </a:solidFill>
                <a:latin typeface="Arial" charset="0"/>
              </a:rPr>
            </a:br>
            <a:r>
              <a:rPr lang="en-US" dirty="0">
                <a:solidFill>
                  <a:schemeClr val="tx1"/>
                </a:solidFill>
                <a:latin typeface="Arial" charset="0"/>
              </a:rPr>
              <a:t>relative spectral response (RSR),</a:t>
            </a:r>
            <a:br>
              <a:rPr lang="en-US" dirty="0">
                <a:solidFill>
                  <a:schemeClr val="tx1"/>
                </a:solidFill>
                <a:latin typeface="Arial" charset="0"/>
              </a:rPr>
            </a:br>
            <a:r>
              <a:rPr lang="en-US" dirty="0">
                <a:solidFill>
                  <a:schemeClr val="tx1"/>
                </a:solidFill>
                <a:latin typeface="Arial" charset="0"/>
              </a:rPr>
              <a:t>integrated out-of-band response ratio (IOOB)</a:t>
            </a:r>
            <a:endParaRPr lang="en-US" sz="2000" dirty="0">
              <a:solidFill>
                <a:schemeClr val="tx1"/>
              </a:solidFill>
              <a:latin typeface="Arial" charset="0"/>
            </a:endParaRPr>
          </a:p>
          <a:p>
            <a:pPr marL="342900" indent="-342900">
              <a:buFont typeface="+mj-lt"/>
              <a:buAutoNum type="arabicPeriod"/>
            </a:pPr>
            <a:r>
              <a:rPr lang="en-US" sz="2000" dirty="0">
                <a:solidFill>
                  <a:schemeClr val="tx1"/>
                </a:solidFill>
                <a:latin typeface="Arial" charset="0"/>
              </a:rPr>
              <a:t>Conclusions</a:t>
            </a:r>
          </a:p>
          <a:p>
            <a:pPr marL="285750" indent="-285750">
              <a:buFont typeface="Arial" panose="020B0604020202020204" pitchFamily="34" charset="0"/>
              <a:buChar char="•"/>
            </a:pPr>
            <a:endParaRPr lang="en-US" sz="2800" dirty="0">
              <a:solidFill>
                <a:schemeClr val="tx1"/>
              </a:solidFill>
              <a:latin typeface="Arial" charset="0"/>
            </a:endParaRPr>
          </a:p>
          <a:p>
            <a:pPr marL="285750" marR="0" indent="-285750" algn="l" defTabSz="457200" rtl="0" eaLnBrk="1" fontAlgn="base" latinLnBrk="0" hangingPunct="1">
              <a:spcBef>
                <a:spcPct val="0"/>
              </a:spcBef>
              <a:spcAft>
                <a:spcPct val="0"/>
              </a:spcAft>
              <a:buClr>
                <a:srgbClr val="000000"/>
              </a:buClr>
              <a:buSzPct val="100000"/>
              <a:buFont typeface="Arial" panose="020B0604020202020204" pitchFamily="34" charset="0"/>
              <a:buChar char="•"/>
              <a:tabLst/>
            </a:pPr>
            <a:endParaRPr kumimoji="0" lang="en-US" sz="2800" b="0" i="0" u="none" strike="noStrike" cap="none" normalizeH="0" baseline="0" dirty="0">
              <a:ln>
                <a:noFill/>
              </a:ln>
              <a:solidFill>
                <a:schemeClr val="tx1"/>
              </a:solidFill>
              <a:effectLst/>
              <a:latin typeface="Arial" charset="0"/>
            </a:endParaRPr>
          </a:p>
        </p:txBody>
      </p:sp>
      <p:sp>
        <p:nvSpPr>
          <p:cNvPr id="6" name="Rectangle: Rounded Corners 5">
            <a:extLst>
              <a:ext uri="{FF2B5EF4-FFF2-40B4-BE49-F238E27FC236}">
                <a16:creationId xmlns:a16="http://schemas.microsoft.com/office/drawing/2014/main" id="{6E588E5F-CC8B-AFFA-2854-F7462A691D74}"/>
              </a:ext>
            </a:extLst>
          </p:cNvPr>
          <p:cNvSpPr/>
          <p:nvPr/>
        </p:nvSpPr>
        <p:spPr bwMode="auto">
          <a:xfrm>
            <a:off x="1317380" y="4708765"/>
            <a:ext cx="9557240" cy="1296131"/>
          </a:xfrm>
          <a:prstGeom prst="roundRect">
            <a:avLst/>
          </a:prstGeom>
          <a:solidFill>
            <a:schemeClr val="accent1">
              <a:lumMod val="20000"/>
              <a:lumOff val="8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ctr" defTabSz="457200" rtl="0" eaLnBrk="1" fontAlgn="base" latinLnBrk="0" hangingPunct="1">
              <a:spcBef>
                <a:spcPct val="0"/>
              </a:spcBef>
              <a:spcAft>
                <a:spcPct val="0"/>
              </a:spcAft>
              <a:buClr>
                <a:srgbClr val="000000"/>
              </a:buClr>
              <a:buSzPct val="100000"/>
              <a:tabLst/>
            </a:pPr>
            <a:r>
              <a:rPr lang="en-US" sz="2000" b="1" dirty="0">
                <a:solidFill>
                  <a:schemeClr val="tx1"/>
                </a:solidFill>
                <a:latin typeface="Arial" charset="0"/>
              </a:rPr>
              <a:t>Acknowledgements</a:t>
            </a:r>
            <a:endParaRPr lang="en-US" dirty="0">
              <a:solidFill>
                <a:schemeClr val="tx1"/>
              </a:solidFill>
              <a:latin typeface="Arial" charset="0"/>
            </a:endParaRPr>
          </a:p>
          <a:p>
            <a:pPr marR="0" algn="l" defTabSz="457200" rtl="0" eaLnBrk="1" fontAlgn="base" latinLnBrk="0" hangingPunct="1">
              <a:spcBef>
                <a:spcPct val="0"/>
              </a:spcBef>
              <a:spcAft>
                <a:spcPct val="0"/>
              </a:spcAft>
              <a:buClr>
                <a:srgbClr val="000000"/>
              </a:buClr>
              <a:buSzPct val="100000"/>
              <a:tabLst/>
            </a:pPr>
            <a:r>
              <a:rPr lang="en-US" dirty="0">
                <a:solidFill>
                  <a:schemeClr val="tx1"/>
                </a:solidFill>
                <a:latin typeface="Arial" charset="0"/>
              </a:rPr>
              <a:t>The authors would like to thank the OCI test team, the GLAMR team, and the XINA team for working to provide all the test data. The GLAMR team was especially helpful to properly understand and verify the test data used in this analysis.</a:t>
            </a:r>
            <a:endParaRPr lang="en-US" sz="2400" dirty="0">
              <a:solidFill>
                <a:schemeClr val="tx1"/>
              </a:solidFill>
              <a:latin typeface="Arial" charset="0"/>
            </a:endParaRPr>
          </a:p>
          <a:p>
            <a:pPr marL="285750" marR="0" indent="-285750" algn="l" defTabSz="457200" rtl="0" eaLnBrk="1" fontAlgn="base" latinLnBrk="0" hangingPunct="1">
              <a:spcBef>
                <a:spcPct val="0"/>
              </a:spcBef>
              <a:spcAft>
                <a:spcPct val="0"/>
              </a:spcAft>
              <a:buClr>
                <a:srgbClr val="000000"/>
              </a:buClr>
              <a:buSzPct val="100000"/>
              <a:buFont typeface="Arial" panose="020B0604020202020204" pitchFamily="34" charset="0"/>
              <a:buChar char="•"/>
              <a:tabLst/>
            </a:pPr>
            <a:endParaRPr kumimoji="0" lang="en-US" sz="24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005033443"/>
      </p:ext>
    </p:extLst>
  </p:cSld>
  <p:clrMapOvr>
    <a:masterClrMapping/>
  </p:clrMapOvr>
  <mc:AlternateContent xmlns:mc="http://schemas.openxmlformats.org/markup-compatibility/2006" xmlns:p14="http://schemas.microsoft.com/office/powerpoint/2010/main">
    <mc:Choice Requires="p14">
      <p:transition spd="slow" p14:dur="2000" advTm="21009"/>
    </mc:Choice>
    <mc:Fallback xmlns="">
      <p:transition spd="slow" advTm="2100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04F2-5C60-4DED-BD54-3FA3ACD7AD41}"/>
              </a:ext>
            </a:extLst>
          </p:cNvPr>
          <p:cNvSpPr>
            <a:spLocks noGrp="1"/>
          </p:cNvSpPr>
          <p:nvPr>
            <p:ph type="title"/>
          </p:nvPr>
        </p:nvSpPr>
        <p:spPr/>
        <p:txBody>
          <a:bodyPr/>
          <a:lstStyle/>
          <a:p>
            <a:r>
              <a:rPr lang="en-US" b="1" dirty="0"/>
              <a:t>OCI Introduction</a:t>
            </a:r>
          </a:p>
        </p:txBody>
      </p:sp>
      <p:sp>
        <p:nvSpPr>
          <p:cNvPr id="3" name="Slide Number Placeholder 2">
            <a:extLst>
              <a:ext uri="{FF2B5EF4-FFF2-40B4-BE49-F238E27FC236}">
                <a16:creationId xmlns:a16="http://schemas.microsoft.com/office/drawing/2014/main" id="{F3C4C048-4501-4A00-978C-0C0061A4B087}"/>
              </a:ext>
            </a:extLst>
          </p:cNvPr>
          <p:cNvSpPr>
            <a:spLocks noGrp="1"/>
          </p:cNvSpPr>
          <p:nvPr>
            <p:ph type="sldNum" idx="10"/>
          </p:nvPr>
        </p:nvSpPr>
        <p:spPr/>
        <p:txBody>
          <a:bodyPr/>
          <a:lstStyle/>
          <a:p>
            <a:pPr>
              <a:defRPr/>
            </a:pPr>
            <a:fld id="{69BE63BC-8CDE-49D3-9508-5216CBCE1C15}" type="slidenum">
              <a:rPr lang="en-GB" smtClean="0"/>
              <a:pPr>
                <a:defRPr/>
              </a:pPr>
              <a:t>3</a:t>
            </a:fld>
            <a:endParaRPr lang="en-GB"/>
          </a:p>
        </p:txBody>
      </p:sp>
      <p:sp>
        <p:nvSpPr>
          <p:cNvPr id="4" name="Rectangle: Rounded Corners 3">
            <a:extLst>
              <a:ext uri="{FF2B5EF4-FFF2-40B4-BE49-F238E27FC236}">
                <a16:creationId xmlns:a16="http://schemas.microsoft.com/office/drawing/2014/main" id="{A97BCB33-76F2-4DC9-B809-51EACC2AAD74}"/>
              </a:ext>
            </a:extLst>
          </p:cNvPr>
          <p:cNvSpPr/>
          <p:nvPr/>
        </p:nvSpPr>
        <p:spPr bwMode="auto">
          <a:xfrm>
            <a:off x="838200" y="1227221"/>
            <a:ext cx="10687050" cy="5265654"/>
          </a:xfrm>
          <a:prstGeom prst="roundRect">
            <a:avLst/>
          </a:prstGeom>
          <a:solidFill>
            <a:schemeClr val="accent1">
              <a:lumMod val="20000"/>
              <a:lumOff val="8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b="1" dirty="0">
                <a:solidFill>
                  <a:srgbClr val="3130CE"/>
                </a:solidFill>
                <a:latin typeface="Arial" charset="0"/>
              </a:rPr>
              <a:t>Rotating telescope</a:t>
            </a:r>
          </a:p>
          <a:p>
            <a:pPr marL="285750" indent="-285750">
              <a:buFont typeface="Arial" panose="020B0604020202020204" pitchFamily="34" charset="0"/>
              <a:buChar char="•"/>
            </a:pPr>
            <a:r>
              <a:rPr lang="en-US" sz="1600" dirty="0">
                <a:solidFill>
                  <a:schemeClr val="tx1"/>
                </a:solidFill>
                <a:latin typeface="Arial" charset="0"/>
              </a:rPr>
              <a:t>OCI uses a rotating telescope assembly with an Earth view (EV) and dark view (DV) on each scan</a:t>
            </a:r>
          </a:p>
          <a:p>
            <a:pPr marL="285750" indent="-285750">
              <a:buFont typeface="Arial" panose="020B0604020202020204" pitchFamily="34" charset="0"/>
              <a:buChar char="•"/>
            </a:pPr>
            <a:r>
              <a:rPr lang="en-US" sz="1600" dirty="0">
                <a:solidFill>
                  <a:schemeClr val="tx1"/>
                </a:solidFill>
                <a:latin typeface="Arial" charset="0"/>
              </a:rPr>
              <a:t>A two-sided Half Angle Mirror (HAM) rotates at half the rate of the telescope</a:t>
            </a:r>
          </a:p>
          <a:p>
            <a:pPr marL="285750" indent="-285750">
              <a:buFont typeface="Arial" panose="020B0604020202020204" pitchFamily="34" charset="0"/>
              <a:buChar char="•"/>
            </a:pPr>
            <a:r>
              <a:rPr lang="en-US" sz="1600" dirty="0">
                <a:solidFill>
                  <a:schemeClr val="tx1"/>
                </a:solidFill>
                <a:latin typeface="Arial" charset="0"/>
              </a:rPr>
              <a:t>Results are calculated separately by HAM side. </a:t>
            </a:r>
          </a:p>
          <a:p>
            <a:pPr marL="742950" lvl="1" indent="-285750">
              <a:buFont typeface="Arial" panose="020B0604020202020204" pitchFamily="34" charset="0"/>
              <a:buChar char="•"/>
            </a:pPr>
            <a:r>
              <a:rPr lang="en-US" sz="1600" b="1" dirty="0">
                <a:solidFill>
                  <a:schemeClr val="tx1"/>
                </a:solidFill>
                <a:latin typeface="Arial" charset="0"/>
              </a:rPr>
              <a:t>HAM side A results are presented</a:t>
            </a:r>
            <a:r>
              <a:rPr lang="en-US" sz="1600" dirty="0">
                <a:solidFill>
                  <a:schemeClr val="tx1"/>
                </a:solidFill>
                <a:latin typeface="Arial" charset="0"/>
              </a:rPr>
              <a:t>. HAM side B showed similar results.</a:t>
            </a:r>
          </a:p>
          <a:p>
            <a:r>
              <a:rPr lang="en-US" sz="1600" b="1" dirty="0">
                <a:solidFill>
                  <a:srgbClr val="3130CE"/>
                </a:solidFill>
                <a:latin typeface="Arial" charset="0"/>
              </a:rPr>
              <a:t>Light path</a:t>
            </a:r>
            <a:endParaRPr lang="en-US" sz="1600" dirty="0">
              <a:solidFill>
                <a:schemeClr val="tx1"/>
              </a:solidFill>
              <a:latin typeface="Arial" charset="0"/>
            </a:endParaRPr>
          </a:p>
          <a:p>
            <a:pPr marL="285750" indent="-285750">
              <a:buFont typeface="Arial" panose="020B0604020202020204" pitchFamily="34" charset="0"/>
              <a:buChar char="•"/>
            </a:pPr>
            <a:r>
              <a:rPr lang="en-US" sz="1600" dirty="0">
                <a:solidFill>
                  <a:schemeClr val="tx1"/>
                </a:solidFill>
                <a:latin typeface="Arial" charset="0"/>
              </a:rPr>
              <a:t>Approximate dichroic regions: UV-VIS (340 – 600nm), VIS-NIR (600 – 905nm), SWIR (905 – 2400nm)</a:t>
            </a:r>
          </a:p>
          <a:p>
            <a:r>
              <a:rPr lang="en-US" sz="1600" b="1" dirty="0">
                <a:solidFill>
                  <a:srgbClr val="3130CE"/>
                </a:solidFill>
                <a:latin typeface="Arial" charset="0"/>
              </a:rPr>
              <a:t>Hyperspectral bands</a:t>
            </a:r>
          </a:p>
          <a:p>
            <a:pPr marL="285750" indent="-285750">
              <a:buFont typeface="Arial" panose="020B0604020202020204" pitchFamily="34" charset="0"/>
              <a:buChar char="•"/>
            </a:pPr>
            <a:r>
              <a:rPr lang="en-US" sz="1600" b="1" dirty="0">
                <a:solidFill>
                  <a:schemeClr val="tx1"/>
                </a:solidFill>
                <a:latin typeface="Arial" charset="0"/>
              </a:rPr>
              <a:t>Two</a:t>
            </a:r>
            <a:r>
              <a:rPr lang="en-US" sz="1600" dirty="0">
                <a:solidFill>
                  <a:schemeClr val="tx1"/>
                </a:solidFill>
                <a:latin typeface="Arial" charset="0"/>
              </a:rPr>
              <a:t> slit grating focal plane assembly’s (</a:t>
            </a:r>
            <a:r>
              <a:rPr lang="en-US" sz="1600" b="1" dirty="0">
                <a:solidFill>
                  <a:schemeClr val="tx1"/>
                </a:solidFill>
                <a:latin typeface="Arial" charset="0"/>
              </a:rPr>
              <a:t>FPAs</a:t>
            </a:r>
            <a:r>
              <a:rPr lang="en-US" sz="1600" dirty="0">
                <a:solidFill>
                  <a:schemeClr val="tx1"/>
                </a:solidFill>
                <a:latin typeface="Arial" charset="0"/>
              </a:rPr>
              <a:t>)</a:t>
            </a:r>
          </a:p>
          <a:p>
            <a:pPr marL="742950" lvl="1" indent="-285750">
              <a:buFont typeface="Arial" panose="020B0604020202020204" pitchFamily="34" charset="0"/>
              <a:buChar char="•"/>
            </a:pPr>
            <a:r>
              <a:rPr lang="en-US" sz="1600" dirty="0">
                <a:solidFill>
                  <a:schemeClr val="tx1"/>
                </a:solidFill>
                <a:latin typeface="Arial" charset="0"/>
              </a:rPr>
              <a:t>Science pixel bands (8x8 aggregation, 5nm bandwidths)</a:t>
            </a:r>
          </a:p>
          <a:p>
            <a:pPr marL="1200150" lvl="2" indent="-285750">
              <a:buFont typeface="Arial" panose="020B0604020202020204" pitchFamily="34" charset="0"/>
              <a:buChar char="•"/>
            </a:pPr>
            <a:r>
              <a:rPr lang="en-US" sz="1600" dirty="0">
                <a:solidFill>
                  <a:schemeClr val="tx1"/>
                </a:solidFill>
                <a:latin typeface="Arial" charset="0"/>
              </a:rPr>
              <a:t>Used for requirement verification</a:t>
            </a:r>
          </a:p>
          <a:p>
            <a:pPr marL="1200150" lvl="2" indent="-285750">
              <a:buFont typeface="Arial" panose="020B0604020202020204" pitchFamily="34" charset="0"/>
              <a:buChar char="•"/>
            </a:pPr>
            <a:r>
              <a:rPr lang="en-US" sz="1600" dirty="0">
                <a:latin typeface="Arial" charset="0"/>
              </a:rPr>
              <a:t>Nominal band centers: </a:t>
            </a:r>
            <a:r>
              <a:rPr lang="en-US" sz="1600" dirty="0">
                <a:solidFill>
                  <a:schemeClr val="tx1"/>
                </a:solidFill>
                <a:latin typeface="Arial" charset="0"/>
              </a:rPr>
              <a:t>UV-VIS </a:t>
            </a:r>
            <a:r>
              <a:rPr lang="en-US" sz="1600" dirty="0">
                <a:latin typeface="Arial" charset="0"/>
              </a:rPr>
              <a:t>(</a:t>
            </a:r>
            <a:r>
              <a:rPr lang="en-US" sz="1600" b="1" dirty="0">
                <a:latin typeface="Arial" charset="0"/>
              </a:rPr>
              <a:t>340nm</a:t>
            </a:r>
            <a:r>
              <a:rPr lang="en-US" sz="1600" dirty="0">
                <a:latin typeface="Arial" charset="0"/>
              </a:rPr>
              <a:t>-595nm) &amp; </a:t>
            </a:r>
            <a:r>
              <a:rPr lang="en-US" sz="1600" dirty="0">
                <a:solidFill>
                  <a:schemeClr val="tx1"/>
                </a:solidFill>
                <a:latin typeface="Arial" charset="0"/>
              </a:rPr>
              <a:t>VIS-NIR (</a:t>
            </a:r>
            <a:r>
              <a:rPr lang="en-US" sz="1600" dirty="0">
                <a:latin typeface="Arial" charset="0"/>
              </a:rPr>
              <a:t>605</a:t>
            </a:r>
            <a:r>
              <a:rPr lang="en-US" sz="1600" dirty="0">
                <a:solidFill>
                  <a:schemeClr val="tx1"/>
                </a:solidFill>
                <a:latin typeface="Arial" charset="0"/>
              </a:rPr>
              <a:t>nm-885nm)</a:t>
            </a:r>
          </a:p>
          <a:p>
            <a:pPr marL="742950" lvl="1" indent="-285750">
              <a:buFont typeface="Arial" panose="020B0604020202020204" pitchFamily="34" charset="0"/>
              <a:buChar char="•"/>
            </a:pPr>
            <a:r>
              <a:rPr lang="en-US" sz="1600" b="1" dirty="0">
                <a:latin typeface="Arial" charset="0"/>
              </a:rPr>
              <a:t>Physical pixel bands </a:t>
            </a:r>
            <a:r>
              <a:rPr lang="en-US" sz="1600" dirty="0">
                <a:latin typeface="Arial" charset="0"/>
              </a:rPr>
              <a:t>(</a:t>
            </a:r>
            <a:r>
              <a:rPr lang="en-US" sz="1600" b="1" dirty="0">
                <a:latin typeface="Arial" charset="0"/>
              </a:rPr>
              <a:t>8x1 </a:t>
            </a:r>
            <a:r>
              <a:rPr lang="en-US" sz="1600" dirty="0">
                <a:latin typeface="Arial" charset="0"/>
              </a:rPr>
              <a:t>aggregation, </a:t>
            </a:r>
            <a:r>
              <a:rPr lang="en-US" sz="1600" b="1" dirty="0">
                <a:latin typeface="Arial" charset="0"/>
              </a:rPr>
              <a:t>480</a:t>
            </a:r>
            <a:r>
              <a:rPr lang="en-US" sz="1600" dirty="0">
                <a:latin typeface="Arial" charset="0"/>
              </a:rPr>
              <a:t> </a:t>
            </a:r>
            <a:r>
              <a:rPr lang="en-US" sz="1600" b="1" dirty="0">
                <a:latin typeface="Arial" charset="0"/>
              </a:rPr>
              <a:t>bands</a:t>
            </a:r>
            <a:r>
              <a:rPr lang="en-US" sz="1600" dirty="0">
                <a:latin typeface="Arial" charset="0"/>
              </a:rPr>
              <a:t> </a:t>
            </a:r>
            <a:r>
              <a:rPr lang="en-US" sz="1600" b="1" dirty="0">
                <a:latin typeface="Arial" charset="0"/>
              </a:rPr>
              <a:t>per FPA</a:t>
            </a:r>
            <a:r>
              <a:rPr lang="en-US" sz="1600" dirty="0">
                <a:latin typeface="Arial" charset="0"/>
              </a:rPr>
              <a:t>. 0.625nm nominal separation)</a:t>
            </a:r>
          </a:p>
          <a:p>
            <a:pPr marL="1200150" lvl="2" indent="-285750">
              <a:buFont typeface="Arial" panose="020B0604020202020204" pitchFamily="34" charset="0"/>
              <a:buChar char="•"/>
            </a:pPr>
            <a:r>
              <a:rPr lang="en-US" sz="1600" dirty="0">
                <a:latin typeface="Arial" charset="0"/>
              </a:rPr>
              <a:t>8x1 RSRs can be used to form RSR of higher aggregations</a:t>
            </a:r>
          </a:p>
          <a:p>
            <a:pPr marL="1200150" lvl="2" indent="-285750">
              <a:buFont typeface="Arial" panose="020B0604020202020204" pitchFamily="34" charset="0"/>
              <a:buChar char="•"/>
            </a:pPr>
            <a:r>
              <a:rPr lang="en-US" sz="1600" b="1" dirty="0">
                <a:latin typeface="Arial" charset="0"/>
              </a:rPr>
              <a:t>highest spectral resolution results presented here</a:t>
            </a:r>
            <a:endParaRPr lang="en-US" sz="1600" b="1" dirty="0">
              <a:solidFill>
                <a:schemeClr val="tx1"/>
              </a:solidFill>
              <a:latin typeface="Arial" charset="0"/>
            </a:endParaRPr>
          </a:p>
          <a:p>
            <a:pPr marL="1200150" lvl="2" indent="-285750">
              <a:buFont typeface="Arial" panose="020B0604020202020204" pitchFamily="34" charset="0"/>
              <a:buChar char="•"/>
            </a:pPr>
            <a:r>
              <a:rPr lang="en-US" sz="1600" dirty="0">
                <a:solidFill>
                  <a:schemeClr val="tx1"/>
                </a:solidFill>
                <a:latin typeface="Arial" charset="0"/>
              </a:rPr>
              <a:t>Nominal band centers: UV-VIS </a:t>
            </a:r>
            <a:r>
              <a:rPr lang="en-US" sz="1600" dirty="0">
                <a:latin typeface="Arial" charset="0"/>
              </a:rPr>
              <a:t>(</a:t>
            </a:r>
            <a:r>
              <a:rPr lang="en-US" sz="1600" b="1" dirty="0">
                <a:latin typeface="Arial" charset="0"/>
              </a:rPr>
              <a:t>307.8125 - 607.1875nm</a:t>
            </a:r>
            <a:r>
              <a:rPr lang="en-US" sz="1600" dirty="0">
                <a:latin typeface="Arial" charset="0"/>
              </a:rPr>
              <a:t>) &amp; </a:t>
            </a:r>
            <a:r>
              <a:rPr lang="en-US" sz="1600" dirty="0">
                <a:solidFill>
                  <a:schemeClr val="tx1"/>
                </a:solidFill>
                <a:latin typeface="Arial" charset="0"/>
              </a:rPr>
              <a:t>VIS-NIR (</a:t>
            </a:r>
            <a:r>
              <a:rPr lang="en-US" sz="1600" b="1" dirty="0">
                <a:solidFill>
                  <a:schemeClr val="tx1"/>
                </a:solidFill>
                <a:latin typeface="Arial" charset="0"/>
              </a:rPr>
              <a:t>597.8125 - 897.1875nm</a:t>
            </a:r>
            <a:r>
              <a:rPr lang="en-US" sz="1600" dirty="0">
                <a:solidFill>
                  <a:schemeClr val="tx1"/>
                </a:solidFill>
                <a:latin typeface="Arial" charset="0"/>
              </a:rPr>
              <a:t>)</a:t>
            </a:r>
            <a:endParaRPr lang="en-US" sz="1600" b="1" dirty="0">
              <a:solidFill>
                <a:srgbClr val="3130CE"/>
              </a:solidFill>
              <a:latin typeface="Arial" charset="0"/>
            </a:endParaRPr>
          </a:p>
          <a:p>
            <a:r>
              <a:rPr lang="en-US" sz="1600" b="1" dirty="0">
                <a:solidFill>
                  <a:srgbClr val="3130CE"/>
                </a:solidFill>
                <a:latin typeface="Arial" charset="0"/>
              </a:rPr>
              <a:t>Multiband filter spectrograph</a:t>
            </a:r>
          </a:p>
          <a:p>
            <a:pPr marL="285750" indent="-285750">
              <a:buFont typeface="Arial" panose="020B0604020202020204" pitchFamily="34" charset="0"/>
              <a:buChar char="•"/>
            </a:pPr>
            <a:r>
              <a:rPr lang="en-US" sz="1600" dirty="0">
                <a:solidFill>
                  <a:schemeClr val="tx1"/>
                </a:solidFill>
                <a:latin typeface="Arial" charset="0"/>
              </a:rPr>
              <a:t>The </a:t>
            </a:r>
            <a:r>
              <a:rPr lang="en-US" sz="1600" b="1" dirty="0">
                <a:solidFill>
                  <a:schemeClr val="tx1"/>
                </a:solidFill>
                <a:latin typeface="Arial" charset="0"/>
              </a:rPr>
              <a:t>SWIR</a:t>
            </a:r>
            <a:r>
              <a:rPr lang="en-US" sz="1600" dirty="0">
                <a:solidFill>
                  <a:schemeClr val="tx1"/>
                </a:solidFill>
                <a:latin typeface="Arial" charset="0"/>
              </a:rPr>
              <a:t> Detector Assembly (SDA) combines 32 detectors into </a:t>
            </a:r>
            <a:r>
              <a:rPr lang="en-US" sz="1600" b="1" dirty="0">
                <a:solidFill>
                  <a:schemeClr val="tx1"/>
                </a:solidFill>
                <a:latin typeface="Arial" charset="0"/>
              </a:rPr>
              <a:t>9 bands</a:t>
            </a:r>
          </a:p>
          <a:p>
            <a:pPr marL="742950" lvl="1" indent="-285750">
              <a:buFont typeface="Arial" panose="020B0604020202020204" pitchFamily="34" charset="0"/>
              <a:buChar char="•"/>
            </a:pPr>
            <a:r>
              <a:rPr lang="en-US" sz="1600" dirty="0">
                <a:latin typeface="Arial" charset="0"/>
              </a:rPr>
              <a:t>Nominal band centers: </a:t>
            </a:r>
            <a:r>
              <a:rPr lang="en-US" sz="1600" b="1" dirty="0">
                <a:latin typeface="Arial" charset="0"/>
              </a:rPr>
              <a:t>940, 1038, 1250, 1378, 1615, 2130, </a:t>
            </a:r>
            <a:r>
              <a:rPr lang="en-US" sz="1600" dirty="0">
                <a:latin typeface="Arial" charset="0"/>
              </a:rPr>
              <a:t>&amp;</a:t>
            </a:r>
            <a:r>
              <a:rPr lang="en-US" sz="1600" b="1" dirty="0">
                <a:latin typeface="Arial" charset="0"/>
              </a:rPr>
              <a:t> 2260 nm</a:t>
            </a:r>
          </a:p>
          <a:p>
            <a:pPr marL="742950" lvl="1" indent="-285750">
              <a:buFont typeface="Arial" panose="020B0604020202020204" pitchFamily="34" charset="0"/>
              <a:buChar char="•"/>
            </a:pPr>
            <a:r>
              <a:rPr lang="en-US" sz="1600" dirty="0">
                <a:solidFill>
                  <a:schemeClr val="tx1"/>
                </a:solidFill>
                <a:latin typeface="Arial" charset="0"/>
              </a:rPr>
              <a:t>1250  &amp; 1615 nm </a:t>
            </a:r>
            <a:r>
              <a:rPr lang="en-US" sz="1600" dirty="0">
                <a:latin typeface="Arial" charset="0"/>
              </a:rPr>
              <a:t>have two separate gain bands. Standard Gain (</a:t>
            </a:r>
            <a:r>
              <a:rPr lang="en-US" sz="1600" dirty="0">
                <a:solidFill>
                  <a:schemeClr val="tx1"/>
                </a:solidFill>
                <a:latin typeface="Arial" charset="0"/>
              </a:rPr>
              <a:t>SG) &amp; High Gain (HG) </a:t>
            </a:r>
          </a:p>
          <a:p>
            <a:endParaRPr lang="en-US" sz="1600" dirty="0">
              <a:solidFill>
                <a:schemeClr val="tx1"/>
              </a:solidFill>
              <a:latin typeface="Arial" charset="0"/>
            </a:endParaRPr>
          </a:p>
          <a:p>
            <a:pPr marL="285750" indent="-285750">
              <a:buFont typeface="Arial" panose="020B0604020202020204" pitchFamily="34" charset="0"/>
              <a:buChar char="•"/>
            </a:pPr>
            <a:endParaRPr lang="en-US" sz="1600" dirty="0">
              <a:solidFill>
                <a:schemeClr val="tx1"/>
              </a:solidFill>
              <a:latin typeface="Arial" charset="0"/>
            </a:endParaRPr>
          </a:p>
          <a:p>
            <a:pPr marL="285750" indent="-285750">
              <a:buFont typeface="Arial" panose="020B0604020202020204" pitchFamily="34" charset="0"/>
              <a:buChar char="•"/>
            </a:pPr>
            <a:endParaRPr lang="en-US" sz="1600" dirty="0">
              <a:solidFill>
                <a:schemeClr val="tx1"/>
              </a:solidFill>
              <a:latin typeface="Arial" charset="0"/>
            </a:endParaRPr>
          </a:p>
        </p:txBody>
      </p:sp>
    </p:spTree>
    <p:extLst>
      <p:ext uri="{BB962C8B-B14F-4D97-AF65-F5344CB8AC3E}">
        <p14:creationId xmlns:p14="http://schemas.microsoft.com/office/powerpoint/2010/main" val="2134066896"/>
      </p:ext>
    </p:extLst>
  </p:cSld>
  <p:clrMapOvr>
    <a:masterClrMapping/>
  </p:clrMapOvr>
  <mc:AlternateContent xmlns:mc="http://schemas.openxmlformats.org/markup-compatibility/2006" xmlns:p14="http://schemas.microsoft.com/office/powerpoint/2010/main">
    <mc:Choice Requires="p14">
      <p:transition spd="slow" p14:dur="2000" advTm="84109"/>
    </mc:Choice>
    <mc:Fallback xmlns="">
      <p:transition spd="slow" advTm="8410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A97BCB33-76F2-4DC9-B809-51EACC2AAD74}"/>
              </a:ext>
            </a:extLst>
          </p:cNvPr>
          <p:cNvSpPr/>
          <p:nvPr/>
        </p:nvSpPr>
        <p:spPr bwMode="auto">
          <a:xfrm>
            <a:off x="838200" y="1304473"/>
            <a:ext cx="10515600" cy="5102677"/>
          </a:xfrm>
          <a:prstGeom prst="roundRect">
            <a:avLst/>
          </a:prstGeom>
          <a:solidFill>
            <a:schemeClr val="accent1">
              <a:lumMod val="20000"/>
              <a:lumOff val="8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b="1" dirty="0">
                <a:solidFill>
                  <a:srgbClr val="3130CE"/>
                </a:solidFill>
                <a:latin typeface="Arial" charset="0"/>
              </a:rPr>
              <a:t>Absolute calibration source &amp; setup</a:t>
            </a:r>
          </a:p>
          <a:p>
            <a:pPr marL="285750" indent="-285750">
              <a:buFont typeface="Arial" panose="020B0604020202020204" pitchFamily="34" charset="0"/>
              <a:buChar char="•"/>
            </a:pPr>
            <a:r>
              <a:rPr lang="en-US" dirty="0">
                <a:solidFill>
                  <a:schemeClr val="tx1"/>
                </a:solidFill>
                <a:latin typeface="Arial" charset="0"/>
              </a:rPr>
              <a:t>The Goddard Laser for Absolute Measurement of Radiance (GLAMR) is a monochromatic source</a:t>
            </a:r>
          </a:p>
          <a:p>
            <a:pPr marL="285750" indent="-285750">
              <a:buFont typeface="Arial" panose="020B0604020202020204" pitchFamily="34" charset="0"/>
              <a:buChar char="•"/>
            </a:pPr>
            <a:r>
              <a:rPr lang="en-US" dirty="0">
                <a:solidFill>
                  <a:schemeClr val="tx1"/>
                </a:solidFill>
                <a:latin typeface="Arial" charset="0"/>
              </a:rPr>
              <a:t>GLAMR is fed to a 20” integrating sphere w. an 8” aperture</a:t>
            </a:r>
          </a:p>
          <a:p>
            <a:pPr marL="285750" indent="-285750">
              <a:buFont typeface="Arial" panose="020B0604020202020204" pitchFamily="34" charset="0"/>
              <a:buChar char="•"/>
            </a:pPr>
            <a:r>
              <a:rPr lang="en-US" dirty="0">
                <a:solidFill>
                  <a:schemeClr val="tx1"/>
                </a:solidFill>
                <a:latin typeface="Arial" charset="0"/>
              </a:rPr>
              <a:t>Radiance is measured in the sphere near the aperture using NIST traceable calibrated radiometers</a:t>
            </a:r>
          </a:p>
          <a:p>
            <a:pPr marL="285750" indent="-285750">
              <a:buFont typeface="Arial" panose="020B0604020202020204" pitchFamily="34" charset="0"/>
              <a:buChar char="•"/>
            </a:pPr>
            <a:r>
              <a:rPr lang="en-US" dirty="0">
                <a:solidFill>
                  <a:schemeClr val="tx1"/>
                </a:solidFill>
                <a:latin typeface="Arial" charset="0"/>
              </a:rPr>
              <a:t>OCI </a:t>
            </a:r>
            <a:r>
              <a:rPr lang="en-US" dirty="0">
                <a:latin typeface="Arial" charset="0"/>
              </a:rPr>
              <a:t>nadir view aligned with chamber window </a:t>
            </a:r>
            <a:r>
              <a:rPr lang="en-US" dirty="0">
                <a:solidFill>
                  <a:schemeClr val="tx1"/>
                </a:solidFill>
                <a:latin typeface="Arial" charset="0"/>
              </a:rPr>
              <a:t>in the TVAC chamber at nominal temperature</a:t>
            </a:r>
          </a:p>
          <a:p>
            <a:pPr marL="285750" indent="-285750">
              <a:buFont typeface="Arial" panose="020B0604020202020204" pitchFamily="34" charset="0"/>
              <a:buChar char="•"/>
            </a:pPr>
            <a:r>
              <a:rPr lang="en-US" dirty="0">
                <a:solidFill>
                  <a:schemeClr val="tx1"/>
                </a:solidFill>
                <a:latin typeface="Arial" charset="0"/>
              </a:rPr>
              <a:t>The integrating sphere aperture is placed 8” from the chamber window and aligned with OCI</a:t>
            </a:r>
          </a:p>
          <a:p>
            <a:pPr marL="285750" indent="-285750">
              <a:buFont typeface="Arial" panose="020B0604020202020204" pitchFamily="34" charset="0"/>
              <a:buChar char="•"/>
            </a:pPr>
            <a:endParaRPr lang="en-US" dirty="0">
              <a:solidFill>
                <a:schemeClr val="tx1"/>
              </a:solidFill>
              <a:latin typeface="Arial" charset="0"/>
            </a:endParaRPr>
          </a:p>
        </p:txBody>
      </p:sp>
      <p:sp>
        <p:nvSpPr>
          <p:cNvPr id="7" name="Rectangle: Rounded Corners 6">
            <a:extLst>
              <a:ext uri="{FF2B5EF4-FFF2-40B4-BE49-F238E27FC236}">
                <a16:creationId xmlns:a16="http://schemas.microsoft.com/office/drawing/2014/main" id="{8818D60B-5939-4B3B-A31B-459C593C55C9}"/>
              </a:ext>
            </a:extLst>
          </p:cNvPr>
          <p:cNvSpPr/>
          <p:nvPr/>
        </p:nvSpPr>
        <p:spPr bwMode="auto">
          <a:xfrm>
            <a:off x="6647392" y="4029883"/>
            <a:ext cx="1955799" cy="2012142"/>
          </a:xfrm>
          <a:prstGeom prst="roundRect">
            <a:avLst/>
          </a:prstGeom>
          <a:solidFill>
            <a:schemeClr val="bg2">
              <a:lumMod val="5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lang="en-US" dirty="0">
                <a:latin typeface="Arial" charset="0"/>
              </a:rPr>
              <a:t>TVAC chamber</a:t>
            </a:r>
            <a:endParaRPr kumimoji="0" lang="en-US" sz="1800" b="0" i="0" u="none" strike="noStrike" cap="none" normalizeH="0" baseline="0" dirty="0">
              <a:ln>
                <a:noFill/>
              </a:ln>
              <a:solidFill>
                <a:schemeClr val="bg1"/>
              </a:solidFill>
              <a:effectLst/>
              <a:latin typeface="Arial" charset="0"/>
            </a:endParaRPr>
          </a:p>
        </p:txBody>
      </p:sp>
      <p:sp>
        <p:nvSpPr>
          <p:cNvPr id="52" name="Rectangle: Rounded Corners 51">
            <a:extLst>
              <a:ext uri="{FF2B5EF4-FFF2-40B4-BE49-F238E27FC236}">
                <a16:creationId xmlns:a16="http://schemas.microsoft.com/office/drawing/2014/main" id="{78A30AE7-9E6B-4496-9B21-9A0603BAB456}"/>
              </a:ext>
            </a:extLst>
          </p:cNvPr>
          <p:cNvSpPr/>
          <p:nvPr/>
        </p:nvSpPr>
        <p:spPr bwMode="auto">
          <a:xfrm>
            <a:off x="7278990" y="4476152"/>
            <a:ext cx="779299" cy="1295400"/>
          </a:xfrm>
          <a:prstGeom prst="roundRect">
            <a:avLst/>
          </a:prstGeom>
          <a:solidFill>
            <a:srgbClr val="00B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a:ln>
                <a:noFill/>
              </a:ln>
              <a:solidFill>
                <a:schemeClr val="bg1"/>
              </a:solidFill>
              <a:effectLst/>
              <a:latin typeface="Arial" charset="0"/>
            </a:endParaRPr>
          </a:p>
        </p:txBody>
      </p:sp>
      <p:sp>
        <p:nvSpPr>
          <p:cNvPr id="2" name="Title 1">
            <a:extLst>
              <a:ext uri="{FF2B5EF4-FFF2-40B4-BE49-F238E27FC236}">
                <a16:creationId xmlns:a16="http://schemas.microsoft.com/office/drawing/2014/main" id="{900D04F2-5C60-4DED-BD54-3FA3ACD7AD41}"/>
              </a:ext>
            </a:extLst>
          </p:cNvPr>
          <p:cNvSpPr>
            <a:spLocks noGrp="1"/>
          </p:cNvSpPr>
          <p:nvPr>
            <p:ph type="title"/>
          </p:nvPr>
        </p:nvSpPr>
        <p:spPr/>
        <p:txBody>
          <a:bodyPr/>
          <a:lstStyle/>
          <a:p>
            <a:r>
              <a:rPr lang="en-US" b="1" dirty="0"/>
              <a:t>Test Setup</a:t>
            </a:r>
          </a:p>
        </p:txBody>
      </p:sp>
      <p:sp>
        <p:nvSpPr>
          <p:cNvPr id="3" name="Slide Number Placeholder 2">
            <a:extLst>
              <a:ext uri="{FF2B5EF4-FFF2-40B4-BE49-F238E27FC236}">
                <a16:creationId xmlns:a16="http://schemas.microsoft.com/office/drawing/2014/main" id="{F3C4C048-4501-4A00-978C-0C0061A4B087}"/>
              </a:ext>
            </a:extLst>
          </p:cNvPr>
          <p:cNvSpPr>
            <a:spLocks noGrp="1"/>
          </p:cNvSpPr>
          <p:nvPr>
            <p:ph type="sldNum" idx="10"/>
          </p:nvPr>
        </p:nvSpPr>
        <p:spPr/>
        <p:txBody>
          <a:bodyPr/>
          <a:lstStyle/>
          <a:p>
            <a:pPr>
              <a:defRPr/>
            </a:pPr>
            <a:fld id="{69BE63BC-8CDE-49D3-9508-5216CBCE1C15}" type="slidenum">
              <a:rPr lang="en-GB" smtClean="0"/>
              <a:pPr>
                <a:defRPr/>
              </a:pPr>
              <a:t>4</a:t>
            </a:fld>
            <a:endParaRPr lang="en-GB"/>
          </a:p>
        </p:txBody>
      </p:sp>
      <p:sp>
        <p:nvSpPr>
          <p:cNvPr id="5" name="Oval 4">
            <a:extLst>
              <a:ext uri="{FF2B5EF4-FFF2-40B4-BE49-F238E27FC236}">
                <a16:creationId xmlns:a16="http://schemas.microsoft.com/office/drawing/2014/main" id="{FA2D511C-AB43-4C90-A14A-CAA628E18034}"/>
              </a:ext>
            </a:extLst>
          </p:cNvPr>
          <p:cNvSpPr/>
          <p:nvPr/>
        </p:nvSpPr>
        <p:spPr bwMode="auto">
          <a:xfrm>
            <a:off x="5141385" y="4590452"/>
            <a:ext cx="1066800" cy="10668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kumimoji="0" lang="en-US" sz="1800" b="0" i="0" u="none" strike="noStrike" cap="none" normalizeH="0" baseline="0" dirty="0">
                <a:ln>
                  <a:noFill/>
                </a:ln>
                <a:solidFill>
                  <a:schemeClr val="bg1"/>
                </a:solidFill>
                <a:effectLst/>
                <a:latin typeface="Arial" charset="0"/>
              </a:rPr>
              <a:t>20”IS</a:t>
            </a:r>
          </a:p>
        </p:txBody>
      </p:sp>
      <p:sp>
        <p:nvSpPr>
          <p:cNvPr id="8" name="Oval 7">
            <a:extLst>
              <a:ext uri="{FF2B5EF4-FFF2-40B4-BE49-F238E27FC236}">
                <a16:creationId xmlns:a16="http://schemas.microsoft.com/office/drawing/2014/main" id="{962117A9-7139-4A95-AE9B-9BA6C717AE6E}"/>
              </a:ext>
            </a:extLst>
          </p:cNvPr>
          <p:cNvSpPr/>
          <p:nvPr/>
        </p:nvSpPr>
        <p:spPr bwMode="auto">
          <a:xfrm>
            <a:off x="6131985" y="4887765"/>
            <a:ext cx="76200" cy="457200"/>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a:ln>
                <a:noFill/>
              </a:ln>
              <a:solidFill>
                <a:schemeClr val="bg1"/>
              </a:solidFill>
              <a:effectLst/>
              <a:latin typeface="Arial" charset="0"/>
            </a:endParaRPr>
          </a:p>
        </p:txBody>
      </p:sp>
      <p:sp>
        <p:nvSpPr>
          <p:cNvPr id="9" name="Rectangle 8">
            <a:extLst>
              <a:ext uri="{FF2B5EF4-FFF2-40B4-BE49-F238E27FC236}">
                <a16:creationId xmlns:a16="http://schemas.microsoft.com/office/drawing/2014/main" id="{3324E4DC-1CFC-45E9-BD9F-DD84452E211C}"/>
              </a:ext>
            </a:extLst>
          </p:cNvPr>
          <p:cNvSpPr/>
          <p:nvPr/>
        </p:nvSpPr>
        <p:spPr bwMode="auto">
          <a:xfrm>
            <a:off x="6618342" y="4895252"/>
            <a:ext cx="76200" cy="457200"/>
          </a:xfrm>
          <a:prstGeom prst="rect">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a:ln>
                <a:noFill/>
              </a:ln>
              <a:solidFill>
                <a:schemeClr val="bg1"/>
              </a:solidFill>
              <a:effectLst/>
              <a:latin typeface="Arial" charset="0"/>
            </a:endParaRPr>
          </a:p>
        </p:txBody>
      </p:sp>
      <p:sp>
        <p:nvSpPr>
          <p:cNvPr id="10" name="Oval 9">
            <a:extLst>
              <a:ext uri="{FF2B5EF4-FFF2-40B4-BE49-F238E27FC236}">
                <a16:creationId xmlns:a16="http://schemas.microsoft.com/office/drawing/2014/main" id="{EA49938B-856B-44EC-A8EC-9746E5A1B40A}"/>
              </a:ext>
            </a:extLst>
          </p:cNvPr>
          <p:cNvSpPr/>
          <p:nvPr/>
        </p:nvSpPr>
        <p:spPr bwMode="auto">
          <a:xfrm>
            <a:off x="7114351" y="4590452"/>
            <a:ext cx="1066800" cy="1066800"/>
          </a:xfrm>
          <a:prstGeom prst="ellipse">
            <a:avLst/>
          </a:prstGeom>
          <a:solidFill>
            <a:srgbClr val="00B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kumimoji="0" lang="en-US" sz="1800" b="0" i="0" u="none" strike="noStrike" cap="none" normalizeH="0" baseline="0" dirty="0">
                <a:ln>
                  <a:noFill/>
                </a:ln>
                <a:solidFill>
                  <a:schemeClr val="bg1"/>
                </a:solidFill>
                <a:effectLst/>
                <a:latin typeface="Arial" charset="0"/>
              </a:rPr>
              <a:t>OCI</a:t>
            </a:r>
          </a:p>
        </p:txBody>
      </p:sp>
      <p:sp>
        <p:nvSpPr>
          <p:cNvPr id="11" name="Rectangle: Rounded Corners 10">
            <a:extLst>
              <a:ext uri="{FF2B5EF4-FFF2-40B4-BE49-F238E27FC236}">
                <a16:creationId xmlns:a16="http://schemas.microsoft.com/office/drawing/2014/main" id="{51A9DCCD-5710-47A9-947B-4C4BF0CFB746}"/>
              </a:ext>
            </a:extLst>
          </p:cNvPr>
          <p:cNvSpPr/>
          <p:nvPr/>
        </p:nvSpPr>
        <p:spPr bwMode="auto">
          <a:xfrm>
            <a:off x="3588389" y="3964753"/>
            <a:ext cx="1606118" cy="762000"/>
          </a:xfrm>
          <a:prstGeom prst="round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kumimoji="0" lang="en-US" sz="1800" b="0" i="0" u="none" strike="noStrike" cap="none" normalizeH="0" baseline="0" dirty="0">
                <a:ln>
                  <a:noFill/>
                </a:ln>
                <a:solidFill>
                  <a:schemeClr val="bg1"/>
                </a:solidFill>
                <a:effectLst/>
                <a:latin typeface="Arial" charset="0"/>
              </a:rPr>
              <a:t>GLAMR</a:t>
            </a:r>
          </a:p>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lang="en-US" dirty="0">
                <a:latin typeface="Arial" charset="0"/>
              </a:rPr>
              <a:t>Laser</a:t>
            </a:r>
            <a:endParaRPr kumimoji="0" lang="en-US" sz="1800" b="0" i="0" u="none" strike="noStrike" cap="none" normalizeH="0" baseline="0" dirty="0">
              <a:ln>
                <a:noFill/>
              </a:ln>
              <a:solidFill>
                <a:schemeClr val="bg1"/>
              </a:solidFill>
              <a:effectLst/>
              <a:latin typeface="Arial" charset="0"/>
            </a:endParaRPr>
          </a:p>
        </p:txBody>
      </p:sp>
      <p:cxnSp>
        <p:nvCxnSpPr>
          <p:cNvPr id="19" name="Straight Connector 18">
            <a:extLst>
              <a:ext uri="{FF2B5EF4-FFF2-40B4-BE49-F238E27FC236}">
                <a16:creationId xmlns:a16="http://schemas.microsoft.com/office/drawing/2014/main" id="{360333FB-36FD-4A43-BDB5-ECD9FF6DCE57}"/>
              </a:ext>
            </a:extLst>
          </p:cNvPr>
          <p:cNvCxnSpPr/>
          <p:nvPr/>
        </p:nvCxnSpPr>
        <p:spPr bwMode="auto">
          <a:xfrm>
            <a:off x="6131985" y="4848004"/>
            <a:ext cx="515407" cy="0"/>
          </a:xfrm>
          <a:prstGeom prst="line">
            <a:avLst/>
          </a:prstGeom>
          <a:solidFill>
            <a:srgbClr val="00B8FF"/>
          </a:solidFill>
          <a:ln w="19050" cap="flat" cmpd="sng" algn="ctr">
            <a:solidFill>
              <a:schemeClr val="tx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0450617-D1E7-4333-837B-03ADBF35A9EC}"/>
              </a:ext>
            </a:extLst>
          </p:cNvPr>
          <p:cNvCxnSpPr/>
          <p:nvPr/>
        </p:nvCxnSpPr>
        <p:spPr bwMode="auto">
          <a:xfrm>
            <a:off x="6131985" y="5406804"/>
            <a:ext cx="515407" cy="0"/>
          </a:xfrm>
          <a:prstGeom prst="line">
            <a:avLst/>
          </a:prstGeom>
          <a:solidFill>
            <a:srgbClr val="00B8FF"/>
          </a:solidFill>
          <a:ln w="19050" cap="flat" cmpd="sng" algn="ctr">
            <a:solidFill>
              <a:schemeClr val="tx1"/>
            </a:solidFill>
            <a:prstDash val="solid"/>
            <a:round/>
            <a:headEnd type="none" w="med" len="med"/>
            <a:tailEnd type="none" w="med" len="med"/>
          </a:ln>
          <a:effectLst/>
        </p:spPr>
      </p:cxnSp>
      <p:sp>
        <p:nvSpPr>
          <p:cNvPr id="21" name="Oval 20">
            <a:extLst>
              <a:ext uri="{FF2B5EF4-FFF2-40B4-BE49-F238E27FC236}">
                <a16:creationId xmlns:a16="http://schemas.microsoft.com/office/drawing/2014/main" id="{687DDEFC-E249-4022-84E0-62688F049E93}"/>
              </a:ext>
            </a:extLst>
          </p:cNvPr>
          <p:cNvSpPr/>
          <p:nvPr/>
        </p:nvSpPr>
        <p:spPr bwMode="auto">
          <a:xfrm>
            <a:off x="7103616" y="4994069"/>
            <a:ext cx="45719" cy="228595"/>
          </a:xfrm>
          <a:prstGeom prst="ellipse">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a:ln>
                <a:noFill/>
              </a:ln>
              <a:solidFill>
                <a:schemeClr val="bg1"/>
              </a:solidFill>
              <a:effectLst/>
              <a:latin typeface="Arial" charset="0"/>
            </a:endParaRPr>
          </a:p>
        </p:txBody>
      </p:sp>
      <p:sp>
        <p:nvSpPr>
          <p:cNvPr id="24" name="Rectangle: Rounded Corners 23">
            <a:extLst>
              <a:ext uri="{FF2B5EF4-FFF2-40B4-BE49-F238E27FC236}">
                <a16:creationId xmlns:a16="http://schemas.microsoft.com/office/drawing/2014/main" id="{F24006FA-90DA-48AB-A9D6-EECD9891DD37}"/>
              </a:ext>
            </a:extLst>
          </p:cNvPr>
          <p:cNvSpPr/>
          <p:nvPr/>
        </p:nvSpPr>
        <p:spPr bwMode="auto">
          <a:xfrm>
            <a:off x="3581400" y="5568816"/>
            <a:ext cx="1606118" cy="670357"/>
          </a:xfrm>
          <a:prstGeom prst="round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kumimoji="0" lang="en-US" sz="1800" b="0" i="0" u="none" strike="noStrike" cap="none" normalizeH="0" baseline="0" dirty="0">
                <a:ln>
                  <a:noFill/>
                </a:ln>
                <a:solidFill>
                  <a:schemeClr val="bg1"/>
                </a:solidFill>
                <a:effectLst/>
                <a:latin typeface="Arial" charset="0"/>
              </a:rPr>
              <a:t>GLAMR</a:t>
            </a:r>
          </a:p>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lang="en-US" dirty="0">
                <a:latin typeface="Arial" charset="0"/>
              </a:rPr>
              <a:t>Radiometers</a:t>
            </a:r>
            <a:endParaRPr kumimoji="0" lang="en-US" sz="1800" b="0" i="0" u="none" strike="noStrike" cap="none" normalizeH="0" baseline="0" dirty="0">
              <a:ln>
                <a:noFill/>
              </a:ln>
              <a:solidFill>
                <a:schemeClr val="bg1"/>
              </a:solidFill>
              <a:effectLst/>
              <a:latin typeface="Arial" charset="0"/>
            </a:endParaRPr>
          </a:p>
        </p:txBody>
      </p:sp>
      <p:cxnSp>
        <p:nvCxnSpPr>
          <p:cNvPr id="28" name="Connector: Elbow 27">
            <a:extLst>
              <a:ext uri="{FF2B5EF4-FFF2-40B4-BE49-F238E27FC236}">
                <a16:creationId xmlns:a16="http://schemas.microsoft.com/office/drawing/2014/main" id="{A6853E78-19E9-4BEF-9F14-72C586B19375}"/>
              </a:ext>
            </a:extLst>
          </p:cNvPr>
          <p:cNvCxnSpPr>
            <a:cxnSpLocks/>
            <a:stCxn id="5" idx="4"/>
            <a:endCxn id="24" idx="3"/>
          </p:cNvCxnSpPr>
          <p:nvPr/>
        </p:nvCxnSpPr>
        <p:spPr bwMode="auto">
          <a:xfrm rot="5400000">
            <a:off x="5307781" y="5536990"/>
            <a:ext cx="246743" cy="487267"/>
          </a:xfrm>
          <a:prstGeom prst="bentConnector2">
            <a:avLst/>
          </a:prstGeom>
          <a:solidFill>
            <a:srgbClr val="00B8FF"/>
          </a:solidFill>
          <a:ln w="19050" cap="flat" cmpd="sng" algn="ctr">
            <a:solidFill>
              <a:srgbClr val="00B0F0"/>
            </a:solidFill>
            <a:prstDash val="solid"/>
            <a:round/>
            <a:headEnd type="none" w="med" len="med"/>
            <a:tailEnd type="triangle"/>
          </a:ln>
          <a:effectLst/>
        </p:spPr>
      </p:cxnSp>
      <p:cxnSp>
        <p:nvCxnSpPr>
          <p:cNvPr id="30" name="Connector: Elbow 29">
            <a:extLst>
              <a:ext uri="{FF2B5EF4-FFF2-40B4-BE49-F238E27FC236}">
                <a16:creationId xmlns:a16="http://schemas.microsoft.com/office/drawing/2014/main" id="{CB9EF56C-EC43-4D82-8A1A-3A2B1975F773}"/>
              </a:ext>
            </a:extLst>
          </p:cNvPr>
          <p:cNvCxnSpPr>
            <a:cxnSpLocks/>
            <a:stCxn id="11" idx="3"/>
            <a:endCxn id="5" idx="0"/>
          </p:cNvCxnSpPr>
          <p:nvPr/>
        </p:nvCxnSpPr>
        <p:spPr bwMode="auto">
          <a:xfrm>
            <a:off x="5194507" y="4345753"/>
            <a:ext cx="480278" cy="244699"/>
          </a:xfrm>
          <a:prstGeom prst="bentConnector2">
            <a:avLst/>
          </a:prstGeom>
          <a:solidFill>
            <a:srgbClr val="00B8FF"/>
          </a:solidFill>
          <a:ln w="19050" cap="flat" cmpd="sng" algn="ctr">
            <a:solidFill>
              <a:srgbClr val="00B0F0"/>
            </a:solidFill>
            <a:prstDash val="solid"/>
            <a:round/>
            <a:headEnd type="none" w="med" len="med"/>
            <a:tailEnd type="triangle"/>
          </a:ln>
          <a:effectLst/>
        </p:spPr>
      </p:cxnSp>
      <p:sp>
        <p:nvSpPr>
          <p:cNvPr id="33" name="TextBox 32">
            <a:extLst>
              <a:ext uri="{FF2B5EF4-FFF2-40B4-BE49-F238E27FC236}">
                <a16:creationId xmlns:a16="http://schemas.microsoft.com/office/drawing/2014/main" id="{154CAFF7-B587-4AA5-B1C5-53D2E9C5AB60}"/>
              </a:ext>
            </a:extLst>
          </p:cNvPr>
          <p:cNvSpPr txBox="1"/>
          <p:nvPr/>
        </p:nvSpPr>
        <p:spPr>
          <a:xfrm>
            <a:off x="6024844" y="4173873"/>
            <a:ext cx="729687" cy="369332"/>
          </a:xfrm>
          <a:prstGeom prst="rect">
            <a:avLst/>
          </a:prstGeom>
          <a:noFill/>
        </p:spPr>
        <p:txBody>
          <a:bodyPr wrap="none" rtlCol="0">
            <a:spAutoFit/>
          </a:bodyPr>
          <a:lstStyle/>
          <a:p>
            <a:pPr algn="ctr"/>
            <a:r>
              <a:rPr lang="en-US" sz="900" dirty="0">
                <a:solidFill>
                  <a:schemeClr val="tx1"/>
                </a:solidFill>
              </a:rPr>
              <a:t>Stray light </a:t>
            </a:r>
          </a:p>
          <a:p>
            <a:pPr algn="ctr"/>
            <a:r>
              <a:rPr lang="en-US" sz="900" dirty="0">
                <a:solidFill>
                  <a:schemeClr val="tx1"/>
                </a:solidFill>
              </a:rPr>
              <a:t>baffle</a:t>
            </a:r>
          </a:p>
        </p:txBody>
      </p:sp>
      <p:sp>
        <p:nvSpPr>
          <p:cNvPr id="34" name="TextBox 33">
            <a:extLst>
              <a:ext uri="{FF2B5EF4-FFF2-40B4-BE49-F238E27FC236}">
                <a16:creationId xmlns:a16="http://schemas.microsoft.com/office/drawing/2014/main" id="{CE1D0A09-A4FB-40BD-B506-F0F931D175BE}"/>
              </a:ext>
            </a:extLst>
          </p:cNvPr>
          <p:cNvSpPr txBox="1"/>
          <p:nvPr/>
        </p:nvSpPr>
        <p:spPr>
          <a:xfrm>
            <a:off x="5984720" y="5672693"/>
            <a:ext cx="659155" cy="369332"/>
          </a:xfrm>
          <a:prstGeom prst="rect">
            <a:avLst/>
          </a:prstGeom>
          <a:noFill/>
        </p:spPr>
        <p:txBody>
          <a:bodyPr wrap="none" rtlCol="0">
            <a:spAutoFit/>
          </a:bodyPr>
          <a:lstStyle/>
          <a:p>
            <a:pPr algn="ctr"/>
            <a:r>
              <a:rPr lang="en-US" sz="900" dirty="0">
                <a:solidFill>
                  <a:schemeClr val="tx1"/>
                </a:solidFill>
              </a:rPr>
              <a:t>Chamber</a:t>
            </a:r>
          </a:p>
          <a:p>
            <a:pPr algn="ctr"/>
            <a:r>
              <a:rPr lang="en-US" sz="900" dirty="0">
                <a:solidFill>
                  <a:schemeClr val="tx1"/>
                </a:solidFill>
              </a:rPr>
              <a:t>window</a:t>
            </a:r>
          </a:p>
        </p:txBody>
      </p:sp>
      <p:cxnSp>
        <p:nvCxnSpPr>
          <p:cNvPr id="36" name="Straight Arrow Connector 35">
            <a:extLst>
              <a:ext uri="{FF2B5EF4-FFF2-40B4-BE49-F238E27FC236}">
                <a16:creationId xmlns:a16="http://schemas.microsoft.com/office/drawing/2014/main" id="{2F51BEFD-E0EA-4AE2-A5B4-9BFB6A3EA304}"/>
              </a:ext>
            </a:extLst>
          </p:cNvPr>
          <p:cNvCxnSpPr>
            <a:cxnSpLocks/>
            <a:stCxn id="34" idx="0"/>
            <a:endCxn id="9" idx="2"/>
          </p:cNvCxnSpPr>
          <p:nvPr/>
        </p:nvCxnSpPr>
        <p:spPr bwMode="auto">
          <a:xfrm flipV="1">
            <a:off x="6314298" y="5352452"/>
            <a:ext cx="342144" cy="320241"/>
          </a:xfrm>
          <a:prstGeom prst="straightConnector1">
            <a:avLst/>
          </a:prstGeom>
          <a:solidFill>
            <a:srgbClr val="00B8FF"/>
          </a:solidFill>
          <a:ln w="9525" cap="flat" cmpd="sng" algn="ctr">
            <a:solidFill>
              <a:schemeClr val="tx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A77CADC0-C787-4279-AB27-C94870D59CA6}"/>
              </a:ext>
            </a:extLst>
          </p:cNvPr>
          <p:cNvCxnSpPr>
            <a:stCxn id="33" idx="2"/>
          </p:cNvCxnSpPr>
          <p:nvPr/>
        </p:nvCxnSpPr>
        <p:spPr bwMode="auto">
          <a:xfrm flipH="1">
            <a:off x="6389687" y="4543205"/>
            <a:ext cx="1" cy="304799"/>
          </a:xfrm>
          <a:prstGeom prst="straightConnector1">
            <a:avLst/>
          </a:prstGeom>
          <a:solidFill>
            <a:srgbClr val="00B8FF"/>
          </a:solidFill>
          <a:ln w="9525" cap="flat" cmpd="sng" algn="ctr">
            <a:solidFill>
              <a:schemeClr val="tx1"/>
            </a:solidFill>
            <a:prstDash val="solid"/>
            <a:round/>
            <a:headEnd type="none" w="med" len="med"/>
            <a:tailEnd type="triangle"/>
          </a:ln>
          <a:effectLst/>
        </p:spPr>
      </p:cxnSp>
      <p:sp>
        <p:nvSpPr>
          <p:cNvPr id="46" name="Arc 45">
            <a:extLst>
              <a:ext uri="{FF2B5EF4-FFF2-40B4-BE49-F238E27FC236}">
                <a16:creationId xmlns:a16="http://schemas.microsoft.com/office/drawing/2014/main" id="{8B1A5F55-4EFF-4F72-A06D-A0DFF886B9F8}"/>
              </a:ext>
            </a:extLst>
          </p:cNvPr>
          <p:cNvSpPr/>
          <p:nvPr/>
        </p:nvSpPr>
        <p:spPr bwMode="auto">
          <a:xfrm>
            <a:off x="7257753" y="4726753"/>
            <a:ext cx="821774" cy="786171"/>
          </a:xfrm>
          <a:prstGeom prst="arc">
            <a:avLst>
              <a:gd name="adj1" fmla="val 7263539"/>
              <a:gd name="adj2" fmla="val 13902894"/>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a:ln>
                <a:noFill/>
              </a:ln>
              <a:solidFill>
                <a:schemeClr val="bg1"/>
              </a:solidFill>
              <a:effectLst/>
              <a:latin typeface="Arial" charset="0"/>
            </a:endParaRPr>
          </a:p>
        </p:txBody>
      </p:sp>
      <p:cxnSp>
        <p:nvCxnSpPr>
          <p:cNvPr id="48" name="Straight Connector 47">
            <a:extLst>
              <a:ext uri="{FF2B5EF4-FFF2-40B4-BE49-F238E27FC236}">
                <a16:creationId xmlns:a16="http://schemas.microsoft.com/office/drawing/2014/main" id="{F8991996-7A6A-449C-A5D1-107500EA2715}"/>
              </a:ext>
            </a:extLst>
          </p:cNvPr>
          <p:cNvCxnSpPr>
            <a:cxnSpLocks/>
          </p:cNvCxnSpPr>
          <p:nvPr/>
        </p:nvCxnSpPr>
        <p:spPr bwMode="auto">
          <a:xfrm flipH="1" flipV="1">
            <a:off x="7443396" y="5388123"/>
            <a:ext cx="26273" cy="81548"/>
          </a:xfrm>
          <a:prstGeom prst="line">
            <a:avLst/>
          </a:prstGeom>
          <a:solidFill>
            <a:srgbClr val="00B8FF"/>
          </a:solidFill>
          <a:ln w="19050" cap="flat" cmpd="sng" algn="ctr">
            <a:solidFill>
              <a:schemeClr val="tx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4C99E51-25A4-4A46-ABF1-C11F06AC2327}"/>
              </a:ext>
            </a:extLst>
          </p:cNvPr>
          <p:cNvCxnSpPr>
            <a:cxnSpLocks/>
          </p:cNvCxnSpPr>
          <p:nvPr/>
        </p:nvCxnSpPr>
        <p:spPr bwMode="auto">
          <a:xfrm>
            <a:off x="7387978" y="5465093"/>
            <a:ext cx="81691" cy="4578"/>
          </a:xfrm>
          <a:prstGeom prst="line">
            <a:avLst/>
          </a:prstGeom>
          <a:solidFill>
            <a:srgbClr val="00B8FF"/>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3627323734"/>
      </p:ext>
    </p:extLst>
  </p:cSld>
  <p:clrMapOvr>
    <a:masterClrMapping/>
  </p:clrMapOvr>
  <mc:AlternateContent xmlns:mc="http://schemas.openxmlformats.org/markup-compatibility/2006" xmlns:p14="http://schemas.microsoft.com/office/powerpoint/2010/main">
    <mc:Choice Requires="p14">
      <p:transition spd="slow" p14:dur="2000" advTm="61174"/>
    </mc:Choice>
    <mc:Fallback xmlns="">
      <p:transition spd="slow" advTm="6117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04F2-5C60-4DED-BD54-3FA3ACD7AD41}"/>
              </a:ext>
            </a:extLst>
          </p:cNvPr>
          <p:cNvSpPr>
            <a:spLocks noGrp="1"/>
          </p:cNvSpPr>
          <p:nvPr>
            <p:ph type="title"/>
          </p:nvPr>
        </p:nvSpPr>
        <p:spPr/>
        <p:txBody>
          <a:bodyPr/>
          <a:lstStyle/>
          <a:p>
            <a:r>
              <a:rPr lang="en-US" b="1" dirty="0"/>
              <a:t>Test Measurements</a:t>
            </a:r>
          </a:p>
        </p:txBody>
      </p:sp>
      <p:sp>
        <p:nvSpPr>
          <p:cNvPr id="3" name="Slide Number Placeholder 2">
            <a:extLst>
              <a:ext uri="{FF2B5EF4-FFF2-40B4-BE49-F238E27FC236}">
                <a16:creationId xmlns:a16="http://schemas.microsoft.com/office/drawing/2014/main" id="{F3C4C048-4501-4A00-978C-0C0061A4B087}"/>
              </a:ext>
            </a:extLst>
          </p:cNvPr>
          <p:cNvSpPr>
            <a:spLocks noGrp="1"/>
          </p:cNvSpPr>
          <p:nvPr>
            <p:ph type="sldNum" idx="10"/>
          </p:nvPr>
        </p:nvSpPr>
        <p:spPr/>
        <p:txBody>
          <a:bodyPr/>
          <a:lstStyle/>
          <a:p>
            <a:pPr>
              <a:defRPr/>
            </a:pPr>
            <a:fld id="{69BE63BC-8CDE-49D3-9508-5216CBCE1C15}" type="slidenum">
              <a:rPr lang="en-GB" smtClean="0"/>
              <a:pPr>
                <a:defRPr/>
              </a:pPr>
              <a:t>5</a:t>
            </a:fld>
            <a:endParaRPr lang="en-GB"/>
          </a:p>
        </p:txBody>
      </p:sp>
      <p:sp>
        <p:nvSpPr>
          <p:cNvPr id="4" name="Rectangle: Rounded Corners 3">
            <a:extLst>
              <a:ext uri="{FF2B5EF4-FFF2-40B4-BE49-F238E27FC236}">
                <a16:creationId xmlns:a16="http://schemas.microsoft.com/office/drawing/2014/main" id="{A97BCB33-76F2-4DC9-B809-51EACC2AAD74}"/>
              </a:ext>
            </a:extLst>
          </p:cNvPr>
          <p:cNvSpPr/>
          <p:nvPr/>
        </p:nvSpPr>
        <p:spPr bwMode="auto">
          <a:xfrm>
            <a:off x="838199" y="1359568"/>
            <a:ext cx="10399188" cy="5269832"/>
          </a:xfrm>
          <a:prstGeom prst="roundRect">
            <a:avLst/>
          </a:prstGeom>
          <a:solidFill>
            <a:schemeClr val="accent1">
              <a:lumMod val="20000"/>
              <a:lumOff val="8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b="1" dirty="0">
                <a:solidFill>
                  <a:srgbClr val="3130CE"/>
                </a:solidFill>
                <a:latin typeface="Arial" charset="0"/>
              </a:rPr>
              <a:t>GLAMR Measurements</a:t>
            </a:r>
            <a:endParaRPr lang="en-US" dirty="0">
              <a:solidFill>
                <a:schemeClr val="tx1"/>
              </a:solidFill>
              <a:latin typeface="Arial" charset="0"/>
            </a:endParaRPr>
          </a:p>
          <a:p>
            <a:pPr marL="285750" indent="-285750">
              <a:buFont typeface="Arial" panose="020B0604020202020204" pitchFamily="34" charset="0"/>
              <a:buChar char="•"/>
            </a:pPr>
            <a:r>
              <a:rPr lang="en-US" dirty="0">
                <a:solidFill>
                  <a:schemeClr val="tx1"/>
                </a:solidFill>
                <a:latin typeface="Arial" charset="0"/>
              </a:rPr>
              <a:t>Wavelengths</a:t>
            </a:r>
          </a:p>
          <a:p>
            <a:pPr marL="742950" lvl="1" indent="-285750">
              <a:buFont typeface="Arial" panose="020B0604020202020204" pitchFamily="34" charset="0"/>
              <a:buChar char="•"/>
            </a:pPr>
            <a:r>
              <a:rPr lang="en-US" sz="1600" dirty="0">
                <a:solidFill>
                  <a:schemeClr val="tx1"/>
                </a:solidFill>
                <a:latin typeface="Arial" charset="0"/>
              </a:rPr>
              <a:t>310 – </a:t>
            </a:r>
            <a:r>
              <a:rPr lang="en-US" sz="1600" dirty="0">
                <a:latin typeface="Arial" charset="0"/>
              </a:rPr>
              <a:t>2400</a:t>
            </a:r>
            <a:r>
              <a:rPr lang="en-US" sz="1600" dirty="0">
                <a:solidFill>
                  <a:schemeClr val="tx1"/>
                </a:solidFill>
                <a:latin typeface="Arial" charset="0"/>
              </a:rPr>
              <a:t>nm in 1nm steps (in-band) / 10nm steps (out-of-band)</a:t>
            </a:r>
          </a:p>
          <a:p>
            <a:pPr marL="742950" lvl="1" indent="-285750">
              <a:buFont typeface="Arial" panose="020B0604020202020204" pitchFamily="34" charset="0"/>
              <a:buChar char="•"/>
            </a:pPr>
            <a:r>
              <a:rPr lang="en-US" sz="1600" dirty="0">
                <a:effectLst/>
                <a:latin typeface="Arial" panose="020B0604020202020204" pitchFamily="34" charset="0"/>
                <a:ea typeface="Times New Roman" panose="02020603050405020304" pitchFamily="18" charset="0"/>
                <a:cs typeface="Arial" panose="020B0604020202020204" pitchFamily="34" charset="0"/>
              </a:rPr>
              <a:t>Four regions 10nm wide centered at 347, 555, 620, and 870 nm</a:t>
            </a:r>
            <a:r>
              <a:rPr lang="en-US" sz="1600" dirty="0">
                <a:solidFill>
                  <a:schemeClr val="tx1"/>
                </a:solidFill>
                <a:latin typeface="Arial" panose="020B0604020202020204" pitchFamily="34" charset="0"/>
                <a:cs typeface="Arial" panose="020B0604020202020204" pitchFamily="34" charset="0"/>
              </a:rPr>
              <a:t> in 0.2nm steps (two per CCD)</a:t>
            </a:r>
            <a:endParaRPr lang="en-US" dirty="0">
              <a:solidFill>
                <a:schemeClr val="tx1"/>
              </a:solidFill>
              <a:latin typeface="Arial" charset="0"/>
            </a:endParaRPr>
          </a:p>
          <a:p>
            <a:pPr marL="285750" indent="-285750">
              <a:buFont typeface="Arial" panose="020B0604020202020204" pitchFamily="34" charset="0"/>
              <a:buChar char="•"/>
            </a:pPr>
            <a:r>
              <a:rPr lang="en-US" dirty="0">
                <a:solidFill>
                  <a:schemeClr val="tx1"/>
                </a:solidFill>
                <a:latin typeface="Arial" charset="0"/>
              </a:rPr>
              <a:t>Radiance</a:t>
            </a:r>
          </a:p>
          <a:p>
            <a:pPr marL="742950" lvl="1" indent="-285750">
              <a:buFont typeface="Arial" panose="020B0604020202020204" pitchFamily="34" charset="0"/>
              <a:buChar char="•"/>
            </a:pPr>
            <a:r>
              <a:rPr lang="en-US" sz="1600" dirty="0">
                <a:solidFill>
                  <a:schemeClr val="tx1"/>
                </a:solidFill>
                <a:latin typeface="Arial" charset="0"/>
              </a:rPr>
              <a:t>90% clipping radiance (in-band high gain bands)</a:t>
            </a:r>
          </a:p>
          <a:p>
            <a:pPr marL="742950" lvl="1" indent="-285750">
              <a:buFont typeface="Arial" panose="020B0604020202020204" pitchFamily="34" charset="0"/>
              <a:buChar char="•"/>
            </a:pPr>
            <a:r>
              <a:rPr lang="en-US" sz="1600" dirty="0">
                <a:solidFill>
                  <a:schemeClr val="tx1"/>
                </a:solidFill>
                <a:latin typeface="Arial" charset="0"/>
              </a:rPr>
              <a:t>90% expected on-orbit maximum radiance (in-band all other bands)</a:t>
            </a:r>
          </a:p>
          <a:p>
            <a:pPr marL="742950" lvl="1" indent="-285750">
              <a:buFont typeface="Arial" panose="020B0604020202020204" pitchFamily="34" charset="0"/>
              <a:buChar char="•"/>
            </a:pPr>
            <a:r>
              <a:rPr lang="en-US" sz="1600" dirty="0">
                <a:solidFill>
                  <a:schemeClr val="tx1"/>
                </a:solidFill>
                <a:latin typeface="Arial" charset="0"/>
              </a:rPr>
              <a:t>Maximum GLAMR radiance (out-of-band)</a:t>
            </a:r>
            <a:endParaRPr lang="en-US" dirty="0">
              <a:solidFill>
                <a:schemeClr val="tx1"/>
              </a:solidFill>
              <a:latin typeface="Arial" charset="0"/>
            </a:endParaRPr>
          </a:p>
          <a:p>
            <a:pPr marL="285750" indent="-285750">
              <a:buFont typeface="Arial" panose="020B0604020202020204" pitchFamily="34" charset="0"/>
              <a:buChar char="•"/>
            </a:pPr>
            <a:r>
              <a:rPr lang="en-US" dirty="0">
                <a:solidFill>
                  <a:schemeClr val="tx1"/>
                </a:solidFill>
                <a:latin typeface="Arial" charset="0"/>
              </a:rPr>
              <a:t>GLAMR radiance and wavemeter averaged per collect </a:t>
            </a:r>
          </a:p>
          <a:p>
            <a:pPr marL="285750" indent="-285750">
              <a:buFont typeface="Arial" panose="020B0604020202020204" pitchFamily="34" charset="0"/>
              <a:buChar char="•"/>
            </a:pPr>
            <a:r>
              <a:rPr lang="en-US" dirty="0">
                <a:solidFill>
                  <a:schemeClr val="tx1"/>
                </a:solidFill>
                <a:latin typeface="Arial" charset="0"/>
              </a:rPr>
              <a:t>Data collected O</a:t>
            </a:r>
            <a:r>
              <a:rPr lang="en-US" dirty="0">
                <a:latin typeface="Arial" charset="0"/>
              </a:rPr>
              <a:t>ct 5-15, 2022</a:t>
            </a:r>
            <a:endParaRPr lang="en-US" dirty="0">
              <a:solidFill>
                <a:schemeClr val="tx1"/>
              </a:solidFill>
              <a:latin typeface="Arial" charset="0"/>
            </a:endParaRPr>
          </a:p>
          <a:p>
            <a:r>
              <a:rPr lang="en-US" b="1" dirty="0">
                <a:solidFill>
                  <a:srgbClr val="3130CE"/>
                </a:solidFill>
                <a:latin typeface="Arial" charset="0"/>
              </a:rPr>
              <a:t>GLAMR measurement monitoring and analysis</a:t>
            </a:r>
            <a:endParaRPr lang="en-US" dirty="0">
              <a:solidFill>
                <a:schemeClr val="tx1"/>
              </a:solidFill>
              <a:latin typeface="Arial" charset="0"/>
            </a:endParaRPr>
          </a:p>
          <a:p>
            <a:pPr marL="285750" marR="0" indent="-2857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kumimoji="0" lang="en-US" sz="1800" b="0" i="0" u="none" strike="noStrike" cap="none" normalizeH="0" baseline="0" dirty="0">
                <a:ln>
                  <a:noFill/>
                </a:ln>
                <a:solidFill>
                  <a:schemeClr val="tx1"/>
                </a:solidFill>
                <a:effectLst/>
                <a:latin typeface="Arial" charset="0"/>
              </a:rPr>
              <a:t>Measurements were repeated if the GLAMR source was unstable. </a:t>
            </a:r>
          </a:p>
          <a:p>
            <a:pPr marL="285750" marR="0" indent="-2857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kumimoji="0" lang="en-US" sz="1800" b="0" i="0" u="none" strike="noStrike" cap="none" normalizeH="0" baseline="0" dirty="0">
                <a:ln>
                  <a:noFill/>
                </a:ln>
                <a:solidFill>
                  <a:schemeClr val="tx1"/>
                </a:solidFill>
                <a:effectLst/>
                <a:latin typeface="Arial" charset="0"/>
              </a:rPr>
              <a:t>Real time monitoring of GLAMR and OCI by test conductors &amp; daily OCI analysis ensured all required data points were recorded stable</a:t>
            </a:r>
            <a:endParaRPr lang="en-US" dirty="0">
              <a:solidFill>
                <a:schemeClr val="tx1"/>
              </a:solidFill>
              <a:latin typeface="Arial" charset="0"/>
            </a:endParaRPr>
          </a:p>
          <a:p>
            <a:pPr marL="285750" indent="-285750">
              <a:buFont typeface="Arial" panose="020B0604020202020204" pitchFamily="34" charset="0"/>
              <a:buChar char="•"/>
            </a:pPr>
            <a:r>
              <a:rPr lang="en-US" dirty="0">
                <a:latin typeface="Arial" charset="0"/>
              </a:rPr>
              <a:t>Automatic flags and then manual data quality checks made post processing to ensure the best collects were used for each wavelength data point</a:t>
            </a:r>
          </a:p>
          <a:p>
            <a:pPr marL="285750" indent="-285750">
              <a:buFont typeface="Arial" panose="020B0604020202020204" pitchFamily="34" charset="0"/>
              <a:buChar char="•"/>
            </a:pPr>
            <a:r>
              <a:rPr lang="en-US" dirty="0">
                <a:solidFill>
                  <a:schemeClr val="tx1"/>
                </a:solidFill>
                <a:latin typeface="Arial" charset="0"/>
              </a:rPr>
              <a:t>1386 collects use in this anal</a:t>
            </a:r>
            <a:r>
              <a:rPr lang="en-US" dirty="0">
                <a:latin typeface="Arial" charset="0"/>
              </a:rPr>
              <a:t>ysis</a:t>
            </a:r>
            <a:endParaRPr lang="en-US" dirty="0">
              <a:solidFill>
                <a:schemeClr val="tx1"/>
              </a:solidFill>
              <a:latin typeface="Arial" charset="0"/>
            </a:endParaRPr>
          </a:p>
        </p:txBody>
      </p:sp>
    </p:spTree>
    <p:extLst>
      <p:ext uri="{BB962C8B-B14F-4D97-AF65-F5344CB8AC3E}">
        <p14:creationId xmlns:p14="http://schemas.microsoft.com/office/powerpoint/2010/main" val="2230599796"/>
      </p:ext>
    </p:extLst>
  </p:cSld>
  <p:clrMapOvr>
    <a:masterClrMapping/>
  </p:clrMapOvr>
  <mc:AlternateContent xmlns:mc="http://schemas.openxmlformats.org/markup-compatibility/2006" xmlns:p14="http://schemas.microsoft.com/office/powerpoint/2010/main">
    <mc:Choice Requires="p14">
      <p:transition spd="slow" p14:dur="2000" advTm="107527"/>
    </mc:Choice>
    <mc:Fallback xmlns="">
      <p:transition spd="slow" advTm="10752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04F2-5C60-4DED-BD54-3FA3ACD7AD41}"/>
              </a:ext>
            </a:extLst>
          </p:cNvPr>
          <p:cNvSpPr>
            <a:spLocks noGrp="1"/>
          </p:cNvSpPr>
          <p:nvPr>
            <p:ph type="title"/>
          </p:nvPr>
        </p:nvSpPr>
        <p:spPr/>
        <p:txBody>
          <a:bodyPr/>
          <a:lstStyle/>
          <a:p>
            <a:r>
              <a:rPr lang="en-US" b="1" dirty="0"/>
              <a:t>Data Analysis</a:t>
            </a:r>
          </a:p>
        </p:txBody>
      </p:sp>
      <p:sp>
        <p:nvSpPr>
          <p:cNvPr id="3" name="Slide Number Placeholder 2">
            <a:extLst>
              <a:ext uri="{FF2B5EF4-FFF2-40B4-BE49-F238E27FC236}">
                <a16:creationId xmlns:a16="http://schemas.microsoft.com/office/drawing/2014/main" id="{F3C4C048-4501-4A00-978C-0C0061A4B087}"/>
              </a:ext>
            </a:extLst>
          </p:cNvPr>
          <p:cNvSpPr>
            <a:spLocks noGrp="1"/>
          </p:cNvSpPr>
          <p:nvPr>
            <p:ph type="sldNum" idx="10"/>
          </p:nvPr>
        </p:nvSpPr>
        <p:spPr/>
        <p:txBody>
          <a:bodyPr/>
          <a:lstStyle/>
          <a:p>
            <a:pPr>
              <a:defRPr/>
            </a:pPr>
            <a:fld id="{69BE63BC-8CDE-49D3-9508-5216CBCE1C15}" type="slidenum">
              <a:rPr lang="en-GB" smtClean="0"/>
              <a:pPr>
                <a:defRPr/>
              </a:pPr>
              <a:t>6</a:t>
            </a:fld>
            <a:endParaRPr lang="en-GB"/>
          </a:p>
        </p:txBody>
      </p:sp>
      <mc:AlternateContent xmlns:mc="http://schemas.openxmlformats.org/markup-compatibility/2006">
        <mc:Choice xmlns:a14="http://schemas.microsoft.com/office/drawing/2010/main" Requires="a14">
          <p:sp>
            <p:nvSpPr>
              <p:cNvPr id="4" name="Rectangle: Rounded Corners 3">
                <a:extLst>
                  <a:ext uri="{FF2B5EF4-FFF2-40B4-BE49-F238E27FC236}">
                    <a16:creationId xmlns:a16="http://schemas.microsoft.com/office/drawing/2014/main" id="{A97BCB33-76F2-4DC9-B809-51EACC2AAD74}"/>
                  </a:ext>
                </a:extLst>
              </p:cNvPr>
              <p:cNvSpPr/>
              <p:nvPr/>
            </p:nvSpPr>
            <p:spPr bwMode="auto">
              <a:xfrm>
                <a:off x="86228" y="1412456"/>
                <a:ext cx="10515599" cy="5026025"/>
              </a:xfrm>
              <a:prstGeom prst="roundRect">
                <a:avLst/>
              </a:prstGeom>
              <a:solidFill>
                <a:schemeClr val="accent1">
                  <a:lumMod val="20000"/>
                  <a:lumOff val="8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b="1" dirty="0">
                    <a:solidFill>
                      <a:srgbClr val="3130CE"/>
                    </a:solidFill>
                    <a:latin typeface="Arial" charset="0"/>
                  </a:rPr>
                  <a:t>OCI response</a:t>
                </a:r>
              </a:p>
              <a:p>
                <a:pPr marL="285750" indent="-285750">
                  <a:buFont typeface="Arial" panose="020B0604020202020204" pitchFamily="34" charset="0"/>
                  <a:buChar char="•"/>
                </a:pPr>
                <a:r>
                  <a:rPr lang="en-US" sz="1600" dirty="0">
                    <a:solidFill>
                      <a:schemeClr val="tx1"/>
                    </a:solidFill>
                    <a:latin typeface="Arial" charset="0"/>
                  </a:rPr>
                  <a:t>35sec collects. OCI exposed to GLAMR for collect at constant radiance and wavelength</a:t>
                </a:r>
              </a:p>
              <a:p>
                <a:pPr marL="285750" indent="-285750">
                  <a:buFont typeface="Arial" panose="020B0604020202020204" pitchFamily="34" charset="0"/>
                  <a:buChar char="•"/>
                </a:pPr>
                <a:r>
                  <a:rPr lang="en-US" sz="1600" dirty="0">
                    <a:latin typeface="Arial" charset="0"/>
                  </a:rPr>
                  <a:t>40 OCI spatial pixels per scan. </a:t>
                </a:r>
                <a:r>
                  <a:rPr lang="en-US" sz="1600" dirty="0">
                    <a:solidFill>
                      <a:schemeClr val="tx1"/>
                    </a:solidFill>
                    <a:latin typeface="Arial" charset="0"/>
                  </a:rPr>
                  <a:t>GLAMR </a:t>
                </a:r>
                <a:r>
                  <a:rPr lang="en-US" sz="1600" dirty="0">
                    <a:latin typeface="Arial" charset="0"/>
                  </a:rPr>
                  <a:t>sphere aperture provides a uniform scene.</a:t>
                </a:r>
              </a:p>
              <a:p>
                <a:pPr marL="285750" indent="-285750">
                  <a:buFont typeface="Arial" panose="020B0604020202020204" pitchFamily="34" charset="0"/>
                  <a:buChar char="•"/>
                </a:pPr>
                <a:r>
                  <a:rPr lang="en-US" sz="1600" dirty="0">
                    <a:solidFill>
                      <a:schemeClr val="tx1"/>
                    </a:solidFill>
                    <a:latin typeface="Arial" charset="0"/>
                  </a:rPr>
                  <a:t>100 scans. OCI gets </a:t>
                </a:r>
                <a:r>
                  <a:rPr lang="en-US" sz="1600" dirty="0">
                    <a:latin typeface="Arial" charset="0"/>
                  </a:rPr>
                  <a:t>~100 scans per HAM side per collect. </a:t>
                </a:r>
              </a:p>
              <a:p>
                <a:pPr marL="742950" lvl="1" indent="-285750">
                  <a:buFont typeface="Arial" panose="020B0604020202020204" pitchFamily="34" charset="0"/>
                  <a:buChar char="•"/>
                </a:pPr>
                <a:r>
                  <a:rPr lang="en-US" sz="1600" dirty="0">
                    <a:latin typeface="Arial" charset="0"/>
                  </a:rPr>
                  <a:t>4000 samples per collect.</a:t>
                </a:r>
                <a:endParaRPr lang="en-US" sz="1600" dirty="0">
                  <a:solidFill>
                    <a:schemeClr val="tx1"/>
                  </a:solidFill>
                  <a:latin typeface="Arial" charset="0"/>
                </a:endParaRPr>
              </a:p>
              <a:p>
                <a:pPr marL="285750" indent="-285750">
                  <a:buFont typeface="Arial" panose="020B0604020202020204" pitchFamily="34" charset="0"/>
                  <a:buChar char="•"/>
                </a:pPr>
                <a:r>
                  <a:rPr lang="en-US" sz="1600" dirty="0">
                    <a:solidFill>
                      <a:schemeClr val="tx1"/>
                    </a:solidFill>
                    <a:latin typeface="Arial" charset="0"/>
                  </a:rPr>
                  <a:t>OCI digital number count (DN) is offset for each scan using the internal Dark View (DV): </a:t>
                </a:r>
              </a:p>
              <a:p>
                <a:pPr lvl="1"/>
                <a:r>
                  <a:rPr lang="en-US" sz="1600" dirty="0">
                    <a:latin typeface="Arial" charset="0"/>
                  </a:rPr>
                  <a:t>	</a:t>
                </a:r>
                <a14:m>
                  <m:oMath xmlns:m="http://schemas.openxmlformats.org/officeDocument/2006/math">
                    <m:r>
                      <a:rPr lang="en-US" sz="1600" b="1" i="1" smtClean="0">
                        <a:solidFill>
                          <a:schemeClr val="tx1"/>
                        </a:solidFill>
                        <a:latin typeface="Cambria Math" panose="02040503050406030204" pitchFamily="18" charset="0"/>
                      </a:rPr>
                      <m:t>𝒅𝒏</m:t>
                    </m:r>
                    <m:r>
                      <a:rPr lang="en-US" sz="1600" b="1" i="1" smtClean="0">
                        <a:solidFill>
                          <a:schemeClr val="tx1"/>
                        </a:solidFill>
                        <a:latin typeface="Cambria Math" panose="02040503050406030204" pitchFamily="18" charset="0"/>
                      </a:rPr>
                      <m:t>=</m:t>
                    </m:r>
                    <m:r>
                      <a:rPr lang="en-US" sz="1600" b="1" i="1" smtClean="0">
                        <a:solidFill>
                          <a:schemeClr val="tx1"/>
                        </a:solidFill>
                        <a:latin typeface="Cambria Math" panose="02040503050406030204" pitchFamily="18" charset="0"/>
                      </a:rPr>
                      <m:t>𝑫</m:t>
                    </m:r>
                    <m:sSub>
                      <m:sSubPr>
                        <m:ctrlPr>
                          <a:rPr lang="en-US" sz="1600" b="1" i="1">
                            <a:solidFill>
                              <a:schemeClr val="tx1"/>
                            </a:solidFill>
                            <a:latin typeface="Cambria Math" panose="02040503050406030204" pitchFamily="18" charset="0"/>
                          </a:rPr>
                        </m:ctrlPr>
                      </m:sSubPr>
                      <m:e>
                        <m:r>
                          <a:rPr lang="en-US" sz="1600" b="1" i="1">
                            <a:solidFill>
                              <a:schemeClr val="tx1"/>
                            </a:solidFill>
                            <a:latin typeface="Cambria Math" panose="02040503050406030204" pitchFamily="18" charset="0"/>
                          </a:rPr>
                          <m:t>𝑵</m:t>
                        </m:r>
                      </m:e>
                      <m:sub>
                        <m:r>
                          <a:rPr lang="en-US" sz="1600" b="1" i="1">
                            <a:solidFill>
                              <a:schemeClr val="tx1"/>
                            </a:solidFill>
                            <a:latin typeface="Cambria Math" panose="02040503050406030204" pitchFamily="18" charset="0"/>
                          </a:rPr>
                          <m:t>𝑬𝑽</m:t>
                        </m:r>
                      </m:sub>
                    </m:sSub>
                    <m:r>
                      <a:rPr lang="en-US" sz="1600" b="1" i="1">
                        <a:solidFill>
                          <a:schemeClr val="tx1"/>
                        </a:solidFill>
                        <a:latin typeface="Cambria Math" panose="02040503050406030204" pitchFamily="18" charset="0"/>
                      </a:rPr>
                      <m:t>−</m:t>
                    </m:r>
                    <m:acc>
                      <m:accPr>
                        <m:chr m:val="̅"/>
                        <m:ctrlPr>
                          <a:rPr lang="en-US" sz="1600" b="1" i="1">
                            <a:solidFill>
                              <a:schemeClr val="tx1"/>
                            </a:solidFill>
                            <a:latin typeface="Cambria Math" panose="02040503050406030204" pitchFamily="18" charset="0"/>
                          </a:rPr>
                        </m:ctrlPr>
                      </m:accPr>
                      <m:e>
                        <m:r>
                          <a:rPr lang="en-US" sz="1600" b="1" i="1">
                            <a:solidFill>
                              <a:schemeClr val="tx1"/>
                            </a:solidFill>
                            <a:latin typeface="Cambria Math" panose="02040503050406030204" pitchFamily="18" charset="0"/>
                          </a:rPr>
                          <m:t>𝑫</m:t>
                        </m:r>
                        <m:sSub>
                          <m:sSubPr>
                            <m:ctrlPr>
                              <a:rPr lang="en-US" sz="1600" b="1" i="1">
                                <a:solidFill>
                                  <a:schemeClr val="tx1"/>
                                </a:solidFill>
                                <a:latin typeface="Cambria Math" panose="02040503050406030204" pitchFamily="18" charset="0"/>
                              </a:rPr>
                            </m:ctrlPr>
                          </m:sSubPr>
                          <m:e>
                            <m:r>
                              <a:rPr lang="en-US" sz="1600" b="1" i="1">
                                <a:solidFill>
                                  <a:schemeClr val="tx1"/>
                                </a:solidFill>
                                <a:latin typeface="Cambria Math" panose="02040503050406030204" pitchFamily="18" charset="0"/>
                              </a:rPr>
                              <m:t>𝑵</m:t>
                            </m:r>
                          </m:e>
                          <m:sub>
                            <m:r>
                              <a:rPr lang="en-US" sz="1600" b="1" i="1">
                                <a:solidFill>
                                  <a:schemeClr val="tx1"/>
                                </a:solidFill>
                                <a:latin typeface="Cambria Math" panose="02040503050406030204" pitchFamily="18" charset="0"/>
                              </a:rPr>
                              <m:t>𝑫𝑽</m:t>
                            </m:r>
                          </m:sub>
                        </m:sSub>
                      </m:e>
                    </m:acc>
                  </m:oMath>
                </a14:m>
                <a:endParaRPr lang="en-US" sz="1600" b="1" dirty="0">
                  <a:solidFill>
                    <a:schemeClr val="tx1"/>
                  </a:solidFill>
                  <a:latin typeface="Arial" charset="0"/>
                </a:endParaRPr>
              </a:p>
              <a:p>
                <a:pPr marL="285750" indent="-285750">
                  <a:buFont typeface="Arial" panose="020B0604020202020204" pitchFamily="34" charset="0"/>
                  <a:buChar char="•"/>
                </a:pPr>
                <a:r>
                  <a:rPr lang="en-US" sz="1600" dirty="0">
                    <a:solidFill>
                      <a:schemeClr val="tx1"/>
                    </a:solidFill>
                    <a:latin typeface="Arial" charset="0"/>
                  </a:rPr>
                  <a:t>OCI</a:t>
                </a:r>
                <a:r>
                  <a:rPr kumimoji="0" lang="en-US" sz="1600" b="0" i="0" u="none" strike="noStrike" cap="none" normalizeH="0" baseline="0" dirty="0">
                    <a:ln>
                      <a:noFill/>
                    </a:ln>
                    <a:solidFill>
                      <a:schemeClr val="tx1"/>
                    </a:solidFill>
                    <a:effectLst/>
                    <a:latin typeface="Arial" charset="0"/>
                  </a:rPr>
                  <a:t> response is averaged over all science pixels and scans per collect, per HAM side, per band</a:t>
                </a:r>
              </a:p>
              <a:p>
                <a:r>
                  <a:rPr lang="en-US" sz="1600" b="1" dirty="0">
                    <a:solidFill>
                      <a:srgbClr val="3130CE"/>
                    </a:solidFill>
                    <a:latin typeface="Arial" charset="0"/>
                  </a:rPr>
                  <a:t>Spectral characterization of each OCI band</a:t>
                </a:r>
              </a:p>
              <a:p>
                <a:pPr marL="285750" indent="-285750">
                  <a:buFont typeface="Arial" panose="020B0604020202020204" pitchFamily="34" charset="0"/>
                  <a:buChar char="•"/>
                </a:pPr>
                <a:r>
                  <a:rPr lang="en-US" sz="1600" dirty="0">
                    <a:solidFill>
                      <a:schemeClr val="tx1"/>
                    </a:solidFill>
                    <a:latin typeface="Arial" charset="0"/>
                  </a:rPr>
                  <a:t>The absolute spectral response (ASR) is calculated for each collect: </a:t>
                </a:r>
              </a:p>
              <a:p>
                <a:r>
                  <a:rPr lang="en-US" sz="1600" dirty="0">
                    <a:solidFill>
                      <a:schemeClr val="tx1"/>
                    </a:solidFill>
                  </a:rPr>
                  <a:t>	</a:t>
                </a:r>
                <a14:m>
                  <m:oMath xmlns:m="http://schemas.openxmlformats.org/officeDocument/2006/math">
                    <m:r>
                      <a:rPr lang="en-US" sz="1600" b="1" i="1" smtClean="0">
                        <a:solidFill>
                          <a:schemeClr val="tx1"/>
                        </a:solidFill>
                        <a:latin typeface="Cambria Math" panose="02040503050406030204" pitchFamily="18" charset="0"/>
                      </a:rPr>
                      <m:t>𝑨𝑺𝑹</m:t>
                    </m:r>
                    <m:d>
                      <m:dPr>
                        <m:ctrlPr>
                          <a:rPr lang="en-US" sz="1600" b="1" i="1">
                            <a:solidFill>
                              <a:schemeClr val="tx1"/>
                            </a:solidFill>
                            <a:latin typeface="Cambria Math" panose="02040503050406030204" pitchFamily="18" charset="0"/>
                          </a:rPr>
                        </m:ctrlPr>
                      </m:dPr>
                      <m:e>
                        <m:r>
                          <a:rPr lang="en-US" sz="1600" b="1" i="1">
                            <a:solidFill>
                              <a:schemeClr val="tx1"/>
                            </a:solidFill>
                            <a:latin typeface="Cambria Math" panose="02040503050406030204" pitchFamily="18" charset="0"/>
                          </a:rPr>
                          <m:t>𝝀</m:t>
                        </m:r>
                      </m:e>
                    </m:d>
                    <m:r>
                      <a:rPr lang="en-US" sz="1600" b="1" i="1">
                        <a:solidFill>
                          <a:schemeClr val="tx1"/>
                        </a:solidFill>
                        <a:latin typeface="Cambria Math" panose="02040503050406030204" pitchFamily="18" charset="0"/>
                      </a:rPr>
                      <m:t>=</m:t>
                    </m:r>
                    <m:f>
                      <m:fPr>
                        <m:type m:val="lin"/>
                        <m:ctrlPr>
                          <a:rPr lang="en-US" sz="1600" b="1" i="1" smtClean="0">
                            <a:solidFill>
                              <a:schemeClr val="tx1"/>
                            </a:solidFill>
                            <a:latin typeface="Cambria Math" panose="02040503050406030204" pitchFamily="18" charset="0"/>
                          </a:rPr>
                        </m:ctrlPr>
                      </m:fPr>
                      <m:num>
                        <m:r>
                          <a:rPr lang="en-US" sz="1600" b="1" i="1">
                            <a:latin typeface="Cambria Math" panose="02040503050406030204" pitchFamily="18" charset="0"/>
                          </a:rPr>
                          <m:t>𝒅𝒏</m:t>
                        </m:r>
                        <m:r>
                          <a:rPr lang="en-US" sz="1600" b="1" i="1">
                            <a:latin typeface="Cambria Math" panose="02040503050406030204" pitchFamily="18" charset="0"/>
                          </a:rPr>
                          <m:t>(</m:t>
                        </m:r>
                        <m:r>
                          <a:rPr lang="en-US" sz="1600" b="1" i="1">
                            <a:latin typeface="Cambria Math" panose="02040503050406030204" pitchFamily="18" charset="0"/>
                          </a:rPr>
                          <m:t>𝝀</m:t>
                        </m:r>
                        <m:r>
                          <a:rPr lang="en-US" sz="1600" b="1" i="1">
                            <a:latin typeface="Cambria Math" panose="02040503050406030204" pitchFamily="18" charset="0"/>
                          </a:rPr>
                          <m:t>)</m:t>
                        </m:r>
                      </m:num>
                      <m:den>
                        <m:r>
                          <a:rPr lang="en-US" sz="1600" b="1" i="1">
                            <a:latin typeface="Cambria Math" panose="02040503050406030204" pitchFamily="18" charset="0"/>
                          </a:rPr>
                          <m:t>𝑳</m:t>
                        </m:r>
                        <m:r>
                          <a:rPr lang="en-US" sz="1600" b="1" i="1">
                            <a:latin typeface="Cambria Math" panose="02040503050406030204" pitchFamily="18" charset="0"/>
                          </a:rPr>
                          <m:t>(</m:t>
                        </m:r>
                        <m:r>
                          <a:rPr lang="en-US" sz="1600" b="1" i="1">
                            <a:latin typeface="Cambria Math" panose="02040503050406030204" pitchFamily="18" charset="0"/>
                          </a:rPr>
                          <m:t>𝝀</m:t>
                        </m:r>
                        <m:r>
                          <a:rPr lang="en-US" sz="1600" b="1" i="1">
                            <a:latin typeface="Cambria Math" panose="02040503050406030204" pitchFamily="18" charset="0"/>
                          </a:rPr>
                          <m:t>)</m:t>
                        </m:r>
                      </m:den>
                    </m:f>
                  </m:oMath>
                </a14:m>
                <a:r>
                  <a:rPr kumimoji="0" lang="en-US" sz="1600" b="0" i="0" u="none" strike="noStrike" cap="none" normalizeH="0" baseline="0" dirty="0">
                    <a:ln>
                      <a:noFill/>
                    </a:ln>
                    <a:solidFill>
                      <a:schemeClr val="tx1"/>
                    </a:solidFill>
                    <a:effectLst/>
                    <a:latin typeface="Arial" charset="0"/>
                  </a:rPr>
                  <a:t>, </a:t>
                </a:r>
                <a14:m>
                  <m:oMath xmlns:m="http://schemas.openxmlformats.org/officeDocument/2006/math">
                    <m:r>
                      <a:rPr lang="en-US" sz="1600" i="1" smtClean="0">
                        <a:solidFill>
                          <a:schemeClr val="tx1"/>
                        </a:solidFill>
                        <a:latin typeface="Cambria Math" panose="02040503050406030204" pitchFamily="18" charset="0"/>
                      </a:rPr>
                      <m:t>𝜆</m:t>
                    </m:r>
                  </m:oMath>
                </a14:m>
                <a:r>
                  <a:rPr lang="en-US" sz="1600" dirty="0">
                    <a:solidFill>
                      <a:schemeClr val="tx1"/>
                    </a:solidFill>
                  </a:rPr>
                  <a:t> GLAMR input wavelength, </a:t>
                </a:r>
                <a14:m>
                  <m:oMath xmlns:m="http://schemas.openxmlformats.org/officeDocument/2006/math">
                    <m:r>
                      <a:rPr lang="en-US" sz="1600" i="1">
                        <a:solidFill>
                          <a:schemeClr val="tx1"/>
                        </a:solidFill>
                        <a:latin typeface="Cambria Math" panose="02040503050406030204" pitchFamily="18" charset="0"/>
                      </a:rPr>
                      <m:t>𝐿</m:t>
                    </m:r>
                  </m:oMath>
                </a14:m>
                <a:r>
                  <a:rPr lang="en-US" sz="1600" dirty="0">
                    <a:solidFill>
                      <a:schemeClr val="tx1"/>
                    </a:solidFill>
                  </a:rPr>
                  <a:t> GLAMR input radiance</a:t>
                </a:r>
                <a:endParaRPr kumimoji="0" lang="en-US" sz="1600" b="0" i="0" u="none" strike="noStrike" cap="none" normalizeH="0" baseline="0" dirty="0">
                  <a:ln>
                    <a:noFill/>
                  </a:ln>
                  <a:solidFill>
                    <a:schemeClr val="tx1"/>
                  </a:solidFill>
                  <a:effectLst/>
                  <a:latin typeface="Arial" charset="0"/>
                </a:endParaRPr>
              </a:p>
              <a:p>
                <a:pPr marL="285750" indent="-285750">
                  <a:buFont typeface="Arial" panose="020B0604020202020204" pitchFamily="34" charset="0"/>
                  <a:buChar char="•"/>
                </a:pPr>
                <a:r>
                  <a:rPr kumimoji="0" lang="en-US" sz="1600" b="0" i="0" u="none" strike="noStrike" cap="none" normalizeH="0" baseline="0" dirty="0">
                    <a:ln>
                      <a:noFill/>
                    </a:ln>
                    <a:solidFill>
                      <a:schemeClr val="tx1"/>
                    </a:solidFill>
                    <a:effectLst/>
                    <a:latin typeface="Arial" charset="0"/>
                  </a:rPr>
                  <a:t>Combining all collects we can calculate the relative spectral response: </a:t>
                </a:r>
                <a14:m>
                  <m:oMath xmlns:m="http://schemas.openxmlformats.org/officeDocument/2006/math">
                    <m:r>
                      <a:rPr lang="en-US" sz="1600" b="1" i="1" smtClean="0">
                        <a:solidFill>
                          <a:schemeClr val="tx1"/>
                        </a:solidFill>
                        <a:latin typeface="Cambria Math" panose="02040503050406030204" pitchFamily="18" charset="0"/>
                      </a:rPr>
                      <m:t>𝑹𝑺𝑹</m:t>
                    </m:r>
                    <m:d>
                      <m:dPr>
                        <m:ctrlPr>
                          <a:rPr lang="en-US" sz="1600" b="1" i="1">
                            <a:solidFill>
                              <a:schemeClr val="tx1"/>
                            </a:solidFill>
                            <a:latin typeface="Cambria Math" panose="02040503050406030204" pitchFamily="18" charset="0"/>
                          </a:rPr>
                        </m:ctrlPr>
                      </m:dPr>
                      <m:e>
                        <m:r>
                          <a:rPr lang="en-US" sz="1600" b="1" i="1">
                            <a:solidFill>
                              <a:schemeClr val="tx1"/>
                            </a:solidFill>
                            <a:latin typeface="Cambria Math" panose="02040503050406030204" pitchFamily="18" charset="0"/>
                          </a:rPr>
                          <m:t>𝝀</m:t>
                        </m:r>
                      </m:e>
                    </m:d>
                    <m:r>
                      <a:rPr lang="en-US" sz="1600" b="1" i="1">
                        <a:solidFill>
                          <a:schemeClr val="tx1"/>
                        </a:solidFill>
                        <a:latin typeface="Cambria Math" panose="02040503050406030204" pitchFamily="18" charset="0"/>
                      </a:rPr>
                      <m:t>=</m:t>
                    </m:r>
                    <m:f>
                      <m:fPr>
                        <m:type m:val="lin"/>
                        <m:ctrlPr>
                          <a:rPr lang="en-US" sz="1600" b="1" i="1" smtClean="0">
                            <a:solidFill>
                              <a:schemeClr val="tx1"/>
                            </a:solidFill>
                            <a:latin typeface="Cambria Math" panose="02040503050406030204" pitchFamily="18" charset="0"/>
                          </a:rPr>
                        </m:ctrlPr>
                      </m:fPr>
                      <m:num>
                        <m:r>
                          <a:rPr lang="en-US" sz="1600" b="1" i="1">
                            <a:latin typeface="Cambria Math" panose="02040503050406030204" pitchFamily="18" charset="0"/>
                          </a:rPr>
                          <m:t>𝑨𝑺𝑹</m:t>
                        </m:r>
                        <m:r>
                          <a:rPr lang="en-US" sz="1600" b="1" i="1">
                            <a:latin typeface="Cambria Math" panose="02040503050406030204" pitchFamily="18" charset="0"/>
                          </a:rPr>
                          <m:t>(</m:t>
                        </m:r>
                        <m:r>
                          <a:rPr lang="en-US" sz="1600" b="1" i="1">
                            <a:latin typeface="Cambria Math" panose="02040503050406030204" pitchFamily="18" charset="0"/>
                          </a:rPr>
                          <m:t>𝝀</m:t>
                        </m:r>
                        <m:r>
                          <a:rPr lang="en-US" sz="1600" b="1" i="1">
                            <a:latin typeface="Cambria Math" panose="02040503050406030204" pitchFamily="18" charset="0"/>
                          </a:rPr>
                          <m:t>)</m:t>
                        </m:r>
                      </m:num>
                      <m:den>
                        <m:func>
                          <m:funcPr>
                            <m:ctrlPr>
                              <a:rPr lang="en-US" sz="1600" b="1" i="1">
                                <a:latin typeface="Cambria Math" panose="02040503050406030204" pitchFamily="18" charset="0"/>
                              </a:rPr>
                            </m:ctrlPr>
                          </m:funcPr>
                          <m:fName>
                            <m:r>
                              <a:rPr lang="en-US" sz="1600" b="1" i="1">
                                <a:latin typeface="Cambria Math" panose="02040503050406030204" pitchFamily="18" charset="0"/>
                              </a:rPr>
                              <m:t>𝒎𝒂𝒙</m:t>
                            </m:r>
                          </m:fName>
                          <m:e>
                            <m:d>
                              <m:dPr>
                                <m:begChr m:val="["/>
                                <m:endChr m:val="]"/>
                                <m:ctrlPr>
                                  <a:rPr lang="en-US" sz="1600" b="1" i="1">
                                    <a:latin typeface="Cambria Math" panose="02040503050406030204" pitchFamily="18" charset="0"/>
                                  </a:rPr>
                                </m:ctrlPr>
                              </m:dPr>
                              <m:e>
                                <m:r>
                                  <a:rPr lang="en-US" sz="1600" b="1" i="1">
                                    <a:latin typeface="Cambria Math" panose="02040503050406030204" pitchFamily="18" charset="0"/>
                                  </a:rPr>
                                  <m:t>𝑨𝑺𝑹</m:t>
                                </m:r>
                                <m:r>
                                  <a:rPr lang="en-US" sz="1600" b="1" i="1">
                                    <a:latin typeface="Cambria Math" panose="02040503050406030204" pitchFamily="18" charset="0"/>
                                  </a:rPr>
                                  <m:t>(</m:t>
                                </m:r>
                                <m:r>
                                  <a:rPr lang="en-US" sz="1600" b="1" i="1">
                                    <a:latin typeface="Cambria Math" panose="02040503050406030204" pitchFamily="18" charset="0"/>
                                  </a:rPr>
                                  <m:t>𝝀</m:t>
                                </m:r>
                                <m:r>
                                  <a:rPr lang="en-US" sz="1600" b="1" i="1">
                                    <a:latin typeface="Cambria Math" panose="02040503050406030204" pitchFamily="18" charset="0"/>
                                  </a:rPr>
                                  <m:t>)</m:t>
                                </m:r>
                              </m:e>
                            </m:d>
                          </m:e>
                        </m:func>
                      </m:den>
                    </m:f>
                  </m:oMath>
                </a14:m>
                <a:endParaRPr lang="en-US" sz="1600" b="1" dirty="0">
                  <a:solidFill>
                    <a:schemeClr val="tx1"/>
                  </a:solidFill>
                  <a:latin typeface="Arial" charset="0"/>
                </a:endParaRPr>
              </a:p>
              <a:p>
                <a:pPr marL="285750" indent="-285750">
                  <a:buFont typeface="Arial" panose="020B0604020202020204" pitchFamily="34" charset="0"/>
                  <a:buChar char="•"/>
                </a:pPr>
                <a:r>
                  <a:rPr lang="en-US" sz="1600" dirty="0">
                    <a:solidFill>
                      <a:schemeClr val="tx1"/>
                    </a:solidFill>
                    <a:latin typeface="Arial" charset="0"/>
                  </a:rPr>
                  <a:t>Absolute system gain: </a:t>
                </a:r>
                <a14:m>
                  <m:oMath xmlns:m="http://schemas.openxmlformats.org/officeDocument/2006/math">
                    <m:r>
                      <a:rPr lang="en-US" sz="1600" b="1" i="1" smtClean="0">
                        <a:solidFill>
                          <a:schemeClr val="tx1"/>
                        </a:solidFill>
                        <a:latin typeface="Cambria Math" panose="02040503050406030204" pitchFamily="18" charset="0"/>
                      </a:rPr>
                      <m:t>𝐠𝐚𝐢𝐧</m:t>
                    </m:r>
                    <m:r>
                      <a:rPr lang="en-US" sz="1600" b="1" i="1">
                        <a:solidFill>
                          <a:schemeClr val="tx1"/>
                        </a:solidFill>
                        <a:latin typeface="Cambria Math" panose="02040503050406030204" pitchFamily="18" charset="0"/>
                      </a:rPr>
                      <m:t>=</m:t>
                    </m:r>
                    <m:nary>
                      <m:naryPr>
                        <m:chr m:val="∑"/>
                        <m:subHide m:val="on"/>
                        <m:supHide m:val="on"/>
                        <m:ctrlPr>
                          <a:rPr lang="en-US" sz="1600" b="1" i="1" smtClean="0">
                            <a:solidFill>
                              <a:schemeClr val="tx1"/>
                            </a:solidFill>
                            <a:latin typeface="Cambria Math" panose="02040503050406030204" pitchFamily="18" charset="0"/>
                          </a:rPr>
                        </m:ctrlPr>
                      </m:naryPr>
                      <m:sub/>
                      <m:sup/>
                      <m:e>
                        <m:r>
                          <a:rPr lang="en-US" sz="1600" b="1" i="1">
                            <a:latin typeface="Cambria Math" panose="02040503050406030204" pitchFamily="18" charset="0"/>
                          </a:rPr>
                          <m:t>𝑨𝑺𝑹</m:t>
                        </m:r>
                        <m:d>
                          <m:dPr>
                            <m:ctrlPr>
                              <a:rPr lang="en-US" sz="1600" b="1" i="1">
                                <a:latin typeface="Cambria Math" panose="02040503050406030204" pitchFamily="18" charset="0"/>
                              </a:rPr>
                            </m:ctrlPr>
                          </m:dPr>
                          <m:e>
                            <m:r>
                              <a:rPr lang="en-US" sz="1600" b="1" i="1">
                                <a:latin typeface="Cambria Math" panose="02040503050406030204" pitchFamily="18" charset="0"/>
                              </a:rPr>
                              <m:t>𝝀</m:t>
                            </m:r>
                          </m:e>
                        </m:d>
                        <m:r>
                          <a:rPr lang="en-US" sz="1600" b="1" i="1">
                            <a:latin typeface="Cambria Math" panose="02040503050406030204" pitchFamily="18" charset="0"/>
                          </a:rPr>
                          <m:t>𝜟𝝀</m:t>
                        </m:r>
                      </m:e>
                    </m:nary>
                  </m:oMath>
                </a14:m>
                <a:r>
                  <a:rPr lang="en-US" sz="1600" dirty="0">
                    <a:solidFill>
                      <a:schemeClr val="tx1"/>
                    </a:solidFill>
                    <a:latin typeface="Arial" charset="0"/>
                  </a:rPr>
                  <a:t>, for all measured </a:t>
                </a:r>
                <a14:m>
                  <m:oMath xmlns:m="http://schemas.openxmlformats.org/officeDocument/2006/math">
                    <m:r>
                      <a:rPr lang="en-US" sz="1600" i="1">
                        <a:latin typeface="Cambria Math" panose="02040503050406030204" pitchFamily="18" charset="0"/>
                      </a:rPr>
                      <m:t>𝜆</m:t>
                    </m:r>
                  </m:oMath>
                </a14:m>
                <a:endParaRPr lang="en-US" sz="1600" dirty="0">
                  <a:solidFill>
                    <a:schemeClr val="tx1"/>
                  </a:solidFill>
                  <a:latin typeface="Arial" charset="0"/>
                </a:endParaRPr>
              </a:p>
              <a:p>
                <a:pPr marL="285750" indent="-285750">
                  <a:buFont typeface="Arial" panose="020B0604020202020204" pitchFamily="34" charset="0"/>
                  <a:buChar char="•"/>
                </a:pPr>
                <a:r>
                  <a:rPr lang="en-US" sz="1600" dirty="0">
                    <a:latin typeface="Arial" charset="0"/>
                  </a:rPr>
                  <a:t>Integrated out-of-band response ratio: </a:t>
                </a:r>
                <a14:m>
                  <m:oMath xmlns:m="http://schemas.openxmlformats.org/officeDocument/2006/math">
                    <m:r>
                      <a:rPr lang="en-US" sz="1600" b="1" i="0" smtClean="0">
                        <a:solidFill>
                          <a:schemeClr val="tx1"/>
                        </a:solidFill>
                        <a:latin typeface="Cambria Math" panose="02040503050406030204" pitchFamily="18" charset="0"/>
                      </a:rPr>
                      <m:t>𝐈𝐎𝐎𝐁</m:t>
                    </m:r>
                    <m:r>
                      <a:rPr lang="en-US" sz="1600" b="1" i="1">
                        <a:solidFill>
                          <a:schemeClr val="tx1"/>
                        </a:solidFill>
                        <a:latin typeface="Cambria Math" panose="02040503050406030204" pitchFamily="18" charset="0"/>
                      </a:rPr>
                      <m:t>=</m:t>
                    </m:r>
                    <m:f>
                      <m:fPr>
                        <m:type m:val="lin"/>
                        <m:ctrlPr>
                          <a:rPr lang="en-US" sz="1600" b="1" i="1" smtClean="0">
                            <a:solidFill>
                              <a:schemeClr val="tx1"/>
                            </a:solidFill>
                            <a:latin typeface="Cambria Math" panose="02040503050406030204" pitchFamily="18" charset="0"/>
                          </a:rPr>
                        </m:ctrlPr>
                      </m:fPr>
                      <m:num>
                        <m:r>
                          <a:rPr lang="en-US" sz="1600" b="1" i="0" smtClean="0">
                            <a:solidFill>
                              <a:schemeClr val="tx1"/>
                            </a:solidFill>
                            <a:latin typeface="Cambria Math" panose="02040503050406030204" pitchFamily="18" charset="0"/>
                          </a:rPr>
                          <m:t>𝐎𝐎𝐁</m:t>
                        </m:r>
                      </m:num>
                      <m:den>
                        <m:r>
                          <a:rPr lang="en-US" sz="1600" b="1" i="0" smtClean="0">
                            <a:solidFill>
                              <a:schemeClr val="tx1"/>
                            </a:solidFill>
                            <a:latin typeface="Cambria Math" panose="02040503050406030204" pitchFamily="18" charset="0"/>
                          </a:rPr>
                          <m:t>𝐈𝐁</m:t>
                        </m:r>
                      </m:den>
                    </m:f>
                  </m:oMath>
                </a14:m>
                <a:endParaRPr lang="en-US" sz="1600" b="1" dirty="0">
                  <a:latin typeface="Arial" charset="0"/>
                </a:endParaRPr>
              </a:p>
              <a:p>
                <a:r>
                  <a:rPr lang="en-US" sz="1600" b="0" dirty="0">
                    <a:solidFill>
                      <a:schemeClr val="tx1"/>
                    </a:solidFill>
                  </a:rPr>
                  <a:t>	</a:t>
                </a:r>
                <a14:m>
                  <m:oMath xmlns:m="http://schemas.openxmlformats.org/officeDocument/2006/math">
                    <m:r>
                      <a:rPr lang="en-US" sz="1600" b="1" i="0" smtClean="0">
                        <a:solidFill>
                          <a:schemeClr val="tx1"/>
                        </a:solidFill>
                        <a:latin typeface="Cambria Math" panose="02040503050406030204" pitchFamily="18" charset="0"/>
                      </a:rPr>
                      <m:t>𝐈𝐁</m:t>
                    </m:r>
                    <m:r>
                      <a:rPr lang="en-US" sz="1600" b="1" i="1">
                        <a:solidFill>
                          <a:schemeClr val="tx1"/>
                        </a:solidFill>
                        <a:latin typeface="Cambria Math" panose="02040503050406030204" pitchFamily="18" charset="0"/>
                      </a:rPr>
                      <m:t>=</m:t>
                    </m:r>
                    <m:nary>
                      <m:naryPr>
                        <m:chr m:val="∑"/>
                        <m:subHide m:val="on"/>
                        <m:supHide m:val="on"/>
                        <m:ctrlPr>
                          <a:rPr lang="en-US" sz="1600" b="1" i="1" smtClean="0">
                            <a:solidFill>
                              <a:schemeClr val="tx1"/>
                            </a:solidFill>
                            <a:latin typeface="Cambria Math" panose="02040503050406030204" pitchFamily="18" charset="0"/>
                          </a:rPr>
                        </m:ctrlPr>
                      </m:naryPr>
                      <m:sub/>
                      <m:sup/>
                      <m:e>
                        <m:r>
                          <a:rPr lang="en-US" sz="1600" b="1" i="1" smtClean="0">
                            <a:solidFill>
                              <a:schemeClr val="tx1"/>
                            </a:solidFill>
                            <a:latin typeface="Cambria Math" panose="02040503050406030204" pitchFamily="18" charset="0"/>
                          </a:rPr>
                          <m:t>𝑹</m:t>
                        </m:r>
                        <m:r>
                          <a:rPr lang="en-US" sz="1600" b="1" i="1" smtClean="0">
                            <a:latin typeface="Cambria Math" panose="02040503050406030204" pitchFamily="18" charset="0"/>
                          </a:rPr>
                          <m:t>𝑺𝑹</m:t>
                        </m:r>
                        <m:d>
                          <m:dPr>
                            <m:ctrlPr>
                              <a:rPr lang="en-US" sz="1600" b="1" i="1">
                                <a:latin typeface="Cambria Math" panose="02040503050406030204" pitchFamily="18" charset="0"/>
                              </a:rPr>
                            </m:ctrlPr>
                          </m:dPr>
                          <m:e>
                            <m:r>
                              <a:rPr lang="en-US" sz="1600" b="1" i="1">
                                <a:latin typeface="Cambria Math" panose="02040503050406030204" pitchFamily="18" charset="0"/>
                              </a:rPr>
                              <m:t>𝝀</m:t>
                            </m:r>
                          </m:e>
                        </m:d>
                        <m:r>
                          <a:rPr lang="en-US" sz="1600" b="1" i="1">
                            <a:latin typeface="Cambria Math" panose="02040503050406030204" pitchFamily="18" charset="0"/>
                          </a:rPr>
                          <m:t>𝜟𝝀</m:t>
                        </m:r>
                      </m:e>
                    </m:nary>
                  </m:oMath>
                </a14:m>
                <a:r>
                  <a:rPr lang="en-US" sz="1600" dirty="0">
                    <a:solidFill>
                      <a:schemeClr val="tx1"/>
                    </a:solidFill>
                    <a:latin typeface="Arial" charset="0"/>
                  </a:rPr>
                  <a:t>, for all measured </a:t>
                </a:r>
                <a14:m>
                  <m:oMath xmlns:m="http://schemas.openxmlformats.org/officeDocument/2006/math">
                    <m:r>
                      <a:rPr lang="en-US" sz="1600" i="1">
                        <a:latin typeface="Cambria Math" panose="02040503050406030204" pitchFamily="18" charset="0"/>
                      </a:rPr>
                      <m:t>𝜆</m:t>
                    </m:r>
                  </m:oMath>
                </a14:m>
                <a:r>
                  <a:rPr lang="en-US" sz="1600" dirty="0">
                    <a:latin typeface="Arial" charset="0"/>
                  </a:rPr>
                  <a:t> in-band, </a:t>
                </a:r>
                <a14:m>
                  <m:oMath xmlns:m="http://schemas.openxmlformats.org/officeDocument/2006/math">
                    <m:r>
                      <a:rPr lang="en-US" sz="1600" b="1" i="0" smtClean="0">
                        <a:solidFill>
                          <a:schemeClr val="tx1"/>
                        </a:solidFill>
                        <a:latin typeface="Cambria Math" panose="02040503050406030204" pitchFamily="18" charset="0"/>
                      </a:rPr>
                      <m:t>𝐎𝐎𝐁</m:t>
                    </m:r>
                    <m:r>
                      <a:rPr lang="en-US" sz="1600" b="1" i="1">
                        <a:solidFill>
                          <a:schemeClr val="tx1"/>
                        </a:solidFill>
                        <a:latin typeface="Cambria Math" panose="02040503050406030204" pitchFamily="18" charset="0"/>
                      </a:rPr>
                      <m:t>=</m:t>
                    </m:r>
                    <m:nary>
                      <m:naryPr>
                        <m:chr m:val="∑"/>
                        <m:subHide m:val="on"/>
                        <m:supHide m:val="on"/>
                        <m:ctrlPr>
                          <a:rPr lang="en-US" sz="1600" b="1" i="1" smtClean="0">
                            <a:solidFill>
                              <a:schemeClr val="tx1"/>
                            </a:solidFill>
                            <a:latin typeface="Cambria Math" panose="02040503050406030204" pitchFamily="18" charset="0"/>
                          </a:rPr>
                        </m:ctrlPr>
                      </m:naryPr>
                      <m:sub/>
                      <m:sup/>
                      <m:e>
                        <m:r>
                          <a:rPr lang="en-US" sz="1600" b="1" i="1" smtClean="0">
                            <a:solidFill>
                              <a:schemeClr val="tx1"/>
                            </a:solidFill>
                            <a:latin typeface="Cambria Math" panose="02040503050406030204" pitchFamily="18" charset="0"/>
                          </a:rPr>
                          <m:t>𝑹</m:t>
                        </m:r>
                        <m:r>
                          <a:rPr lang="en-US" sz="1600" b="1" i="1">
                            <a:latin typeface="Cambria Math" panose="02040503050406030204" pitchFamily="18" charset="0"/>
                          </a:rPr>
                          <m:t>𝑺𝑹</m:t>
                        </m:r>
                        <m:d>
                          <m:dPr>
                            <m:ctrlPr>
                              <a:rPr lang="en-US" sz="1600" b="1" i="1">
                                <a:latin typeface="Cambria Math" panose="02040503050406030204" pitchFamily="18" charset="0"/>
                              </a:rPr>
                            </m:ctrlPr>
                          </m:dPr>
                          <m:e>
                            <m:r>
                              <a:rPr lang="en-US" sz="1600" b="1" i="1">
                                <a:latin typeface="Cambria Math" panose="02040503050406030204" pitchFamily="18" charset="0"/>
                              </a:rPr>
                              <m:t>𝝀</m:t>
                            </m:r>
                          </m:e>
                        </m:d>
                        <m:r>
                          <a:rPr lang="en-US" sz="1600" b="1" i="1">
                            <a:latin typeface="Cambria Math" panose="02040503050406030204" pitchFamily="18" charset="0"/>
                          </a:rPr>
                          <m:t>𝜟𝝀</m:t>
                        </m:r>
                      </m:e>
                    </m:nary>
                  </m:oMath>
                </a14:m>
                <a:r>
                  <a:rPr lang="en-US" sz="1600" dirty="0">
                    <a:solidFill>
                      <a:schemeClr val="tx1"/>
                    </a:solidFill>
                    <a:latin typeface="Arial" charset="0"/>
                  </a:rPr>
                  <a:t>, for all measured </a:t>
                </a:r>
                <a14:m>
                  <m:oMath xmlns:m="http://schemas.openxmlformats.org/officeDocument/2006/math">
                    <m:r>
                      <a:rPr lang="en-US" sz="1600" i="1">
                        <a:latin typeface="Cambria Math" panose="02040503050406030204" pitchFamily="18" charset="0"/>
                      </a:rPr>
                      <m:t>𝜆</m:t>
                    </m:r>
                  </m:oMath>
                </a14:m>
                <a:r>
                  <a:rPr lang="en-US" sz="1600" dirty="0">
                    <a:latin typeface="Arial" charset="0"/>
                  </a:rPr>
                  <a:t> out-of-band</a:t>
                </a:r>
                <a:endParaRPr lang="en-US" sz="1600" dirty="0">
                  <a:solidFill>
                    <a:schemeClr val="tx1"/>
                  </a:solidFill>
                  <a:latin typeface="Arial" charset="0"/>
                </a:endParaRPr>
              </a:p>
              <a:p>
                <a:pPr marL="285750" indent="-285750">
                  <a:buFont typeface="Arial" panose="020B0604020202020204" pitchFamily="34" charset="0"/>
                  <a:buChar char="•"/>
                </a:pPr>
                <a:r>
                  <a:rPr lang="en-US" sz="1600" dirty="0">
                    <a:solidFill>
                      <a:schemeClr val="tx1"/>
                    </a:solidFill>
                    <a:latin typeface="Arial" charset="0"/>
                  </a:rPr>
                  <a:t>Bandwidth is the RSR full width at half max (FWHM)</a:t>
                </a:r>
                <a:endParaRPr kumimoji="0" lang="en-US" sz="1600" b="0" i="0" u="none" strike="noStrike" cap="none" normalizeH="0" baseline="0" dirty="0">
                  <a:ln>
                    <a:noFill/>
                  </a:ln>
                  <a:solidFill>
                    <a:schemeClr val="tx1"/>
                  </a:solidFill>
                  <a:effectLst/>
                  <a:latin typeface="Arial" charset="0"/>
                </a:endParaRPr>
              </a:p>
              <a:p>
                <a:pPr marL="285750" indent="-285750">
                  <a:buFont typeface="Arial" panose="020B0604020202020204" pitchFamily="34" charset="0"/>
                  <a:buChar char="•"/>
                </a:pPr>
                <a:r>
                  <a:rPr lang="en-US" sz="1600" dirty="0">
                    <a:solidFill>
                      <a:schemeClr val="tx1"/>
                    </a:solidFill>
                    <a:latin typeface="Arial" charset="0"/>
                  </a:rPr>
                  <a:t>Band center is the center of FWHM</a:t>
                </a:r>
                <a:endParaRPr kumimoji="0" lang="en-US" b="0" i="0" u="none" strike="noStrike" cap="none" normalizeH="0" baseline="0" dirty="0">
                  <a:ln>
                    <a:noFill/>
                  </a:ln>
                  <a:solidFill>
                    <a:schemeClr val="tx1"/>
                  </a:solidFill>
                  <a:effectLst/>
                  <a:latin typeface="Arial" charset="0"/>
                </a:endParaRPr>
              </a:p>
              <a:p>
                <a:pPr marL="285750" indent="-285750">
                  <a:buFont typeface="Arial" panose="020B0604020202020204" pitchFamily="34" charset="0"/>
                  <a:buChar char="•"/>
                </a:pPr>
                <a:endParaRPr kumimoji="0" lang="en-US" sz="1800" b="0" i="0" u="none" strike="noStrike" cap="none" normalizeH="0" baseline="0" dirty="0">
                  <a:ln>
                    <a:noFill/>
                  </a:ln>
                  <a:solidFill>
                    <a:schemeClr val="tx1"/>
                  </a:solidFill>
                  <a:effectLst/>
                  <a:latin typeface="Arial" charset="0"/>
                </a:endParaRPr>
              </a:p>
            </p:txBody>
          </p:sp>
        </mc:Choice>
        <mc:Fallback>
          <p:sp>
            <p:nvSpPr>
              <p:cNvPr id="4" name="Rectangle: Rounded Corners 3">
                <a:extLst>
                  <a:ext uri="{FF2B5EF4-FFF2-40B4-BE49-F238E27FC236}">
                    <a16:creationId xmlns:a16="http://schemas.microsoft.com/office/drawing/2014/main" id="{A97BCB33-76F2-4DC9-B809-51EACC2AAD74}"/>
                  </a:ext>
                </a:extLst>
              </p:cNvPr>
              <p:cNvSpPr>
                <a:spLocks noRot="1" noChangeAspect="1" noMove="1" noResize="1" noEditPoints="1" noAdjustHandles="1" noChangeArrowheads="1" noChangeShapeType="1" noTextEdit="1"/>
              </p:cNvSpPr>
              <p:nvPr/>
            </p:nvSpPr>
            <p:spPr bwMode="auto">
              <a:xfrm>
                <a:off x="86228" y="1412456"/>
                <a:ext cx="10515599" cy="5026025"/>
              </a:xfrm>
              <a:prstGeom prst="roundRect">
                <a:avLst/>
              </a:prstGeom>
              <a:blipFill>
                <a:blip r:embed="rId2"/>
                <a:stretch>
                  <a:fillRect/>
                </a:stretch>
              </a:blipFill>
              <a:ln w="19050" cap="flat" cmpd="sng" algn="ctr">
                <a:solidFill>
                  <a:schemeClr val="tx1"/>
                </a:solidFill>
                <a:prstDash val="solid"/>
                <a:round/>
                <a:headEnd type="none" w="med" len="med"/>
                <a:tailEnd type="none" w="med" len="med"/>
              </a:ln>
              <a:effectLst/>
            </p:spPr>
            <p:txBody>
              <a:bodyPr/>
              <a:lstStyle/>
              <a:p>
                <a:r>
                  <a:rPr lang="en-US">
                    <a:noFill/>
                  </a:rPr>
                  <a:t> </a:t>
                </a:r>
              </a:p>
            </p:txBody>
          </p:sp>
        </mc:Fallback>
      </mc:AlternateContent>
      <p:pic>
        <p:nvPicPr>
          <p:cNvPr id="5" name="Picture 4">
            <a:extLst>
              <a:ext uri="{FF2B5EF4-FFF2-40B4-BE49-F238E27FC236}">
                <a16:creationId xmlns:a16="http://schemas.microsoft.com/office/drawing/2014/main" id="{EC9A78B9-DC74-0C3D-3560-948D39CB3F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96825" y="854242"/>
            <a:ext cx="3433989" cy="2530308"/>
          </a:xfrm>
          <a:prstGeom prst="rect">
            <a:avLst/>
          </a:prstGeom>
          <a:ln>
            <a:solidFill>
              <a:schemeClr val="tx1"/>
            </a:solidFill>
          </a:ln>
        </p:spPr>
      </p:pic>
    </p:spTree>
    <p:extLst>
      <p:ext uri="{BB962C8B-B14F-4D97-AF65-F5344CB8AC3E}">
        <p14:creationId xmlns:p14="http://schemas.microsoft.com/office/powerpoint/2010/main" val="4056190759"/>
      </p:ext>
    </p:extLst>
  </p:cSld>
  <p:clrMapOvr>
    <a:masterClrMapping/>
  </p:clrMapOvr>
  <mc:AlternateContent xmlns:mc="http://schemas.openxmlformats.org/markup-compatibility/2006" xmlns:p14="http://schemas.microsoft.com/office/powerpoint/2010/main">
    <mc:Choice Requires="p14">
      <p:transition spd="slow" p14:dur="2000" advTm="60876"/>
    </mc:Choice>
    <mc:Fallback xmlns="">
      <p:transition spd="slow" advTm="6087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DFA9335-9D4D-47C4-8351-38E9ABBB7C0B}"/>
              </a:ext>
            </a:extLst>
          </p:cNvPr>
          <p:cNvSpPr>
            <a:spLocks noGrp="1"/>
          </p:cNvSpPr>
          <p:nvPr>
            <p:ph type="sldNum" idx="10"/>
          </p:nvPr>
        </p:nvSpPr>
        <p:spPr/>
        <p:txBody>
          <a:bodyPr/>
          <a:lstStyle/>
          <a:p>
            <a:pPr>
              <a:defRPr/>
            </a:pPr>
            <a:fld id="{69BE63BC-8CDE-49D3-9508-5216CBCE1C15}" type="slidenum">
              <a:rPr lang="en-GB" smtClean="0"/>
              <a:pPr>
                <a:defRPr/>
              </a:pPr>
              <a:t>7</a:t>
            </a:fld>
            <a:endParaRPr lang="en-GB" dirty="0"/>
          </a:p>
        </p:txBody>
      </p:sp>
      <p:sp>
        <p:nvSpPr>
          <p:cNvPr id="11" name="Rectangle: Rounded Corners 10">
            <a:extLst>
              <a:ext uri="{FF2B5EF4-FFF2-40B4-BE49-F238E27FC236}">
                <a16:creationId xmlns:a16="http://schemas.microsoft.com/office/drawing/2014/main" id="{E88C7F8A-75A6-4D7F-ADC2-D2E6ECD7ACC1}"/>
              </a:ext>
            </a:extLst>
          </p:cNvPr>
          <p:cNvSpPr/>
          <p:nvPr/>
        </p:nvSpPr>
        <p:spPr bwMode="auto">
          <a:xfrm>
            <a:off x="78312" y="774700"/>
            <a:ext cx="3700688" cy="5581650"/>
          </a:xfrm>
          <a:prstGeom prst="round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457200" rtl="0" eaLnBrk="1" fontAlgn="base" latinLnBrk="0" hangingPunct="1">
              <a:lnSpc>
                <a:spcPct val="100000"/>
              </a:lnSpc>
              <a:spcBef>
                <a:spcPct val="0"/>
              </a:spcBef>
              <a:spcAft>
                <a:spcPct val="0"/>
              </a:spcAft>
              <a:buClr>
                <a:srgbClr val="000000"/>
              </a:buClr>
              <a:buSzPct val="100000"/>
              <a:tabLst/>
            </a:pPr>
            <a:r>
              <a:rPr lang="en-US" sz="1600" b="1" dirty="0">
                <a:solidFill>
                  <a:srgbClr val="3130CE"/>
                </a:solidFill>
                <a:latin typeface="Arial" charset="0"/>
              </a:rPr>
              <a:t>UV-VIS &amp; VIS-NIR RSR results</a:t>
            </a:r>
            <a:endParaRPr lang="en-US" sz="1200" dirty="0">
              <a:solidFill>
                <a:schemeClr val="tx1"/>
              </a:solidFill>
              <a:latin typeface="Arial" charset="0"/>
            </a:endParaRPr>
          </a:p>
          <a:p>
            <a:pPr marL="171450" marR="0" indent="-1714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lang="en-US" sz="1400" dirty="0">
                <a:solidFill>
                  <a:schemeClr val="tx1"/>
                </a:solidFill>
                <a:latin typeface="Arial" charset="0"/>
              </a:rPr>
              <a:t>OOB RSR in log scale</a:t>
            </a:r>
          </a:p>
          <a:p>
            <a:pPr marL="171450" marR="0" indent="-1714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lang="en-US" sz="1400" dirty="0">
                <a:solidFill>
                  <a:schemeClr val="tx1"/>
                </a:solidFill>
                <a:latin typeface="Arial" charset="0"/>
              </a:rPr>
              <a:t>9 select bands</a:t>
            </a:r>
            <a:r>
              <a:rPr lang="en-US" sz="1400" b="1" dirty="0">
                <a:solidFill>
                  <a:schemeClr val="tx1"/>
                </a:solidFill>
                <a:latin typeface="Arial" charset="0"/>
              </a:rPr>
              <a:t> </a:t>
            </a:r>
            <a:r>
              <a:rPr lang="en-US" sz="1400" dirty="0">
                <a:solidFill>
                  <a:schemeClr val="tx1"/>
                </a:solidFill>
                <a:latin typeface="Arial" charset="0"/>
              </a:rPr>
              <a:t>from the hyperspectral FPAs</a:t>
            </a:r>
          </a:p>
          <a:p>
            <a:pPr marL="171450" indent="-171450">
              <a:buFont typeface="Arial" panose="020B0604020202020204" pitchFamily="34" charset="0"/>
              <a:buChar char="•"/>
            </a:pPr>
            <a:r>
              <a:rPr lang="en-US" sz="1400" dirty="0">
                <a:latin typeface="Arial" charset="0"/>
              </a:rPr>
              <a:t>Dotted red lines are absolute values of negative RSR values</a:t>
            </a:r>
          </a:p>
          <a:p>
            <a:pPr marL="171450" indent="-171450">
              <a:buFont typeface="Arial" panose="020B0604020202020204" pitchFamily="34" charset="0"/>
              <a:buChar char="•"/>
            </a:pPr>
            <a:r>
              <a:rPr lang="en-US" sz="1400" dirty="0">
                <a:solidFill>
                  <a:schemeClr val="tx1"/>
                </a:solidFill>
                <a:latin typeface="Arial" charset="0"/>
              </a:rPr>
              <a:t>Nominal band center (nm) and FPA name shown on each plot</a:t>
            </a:r>
          </a:p>
          <a:p>
            <a:pPr marL="171450" indent="-171450">
              <a:buFont typeface="Arial" panose="020B0604020202020204" pitchFamily="34" charset="0"/>
              <a:buChar char="•"/>
            </a:pPr>
            <a:r>
              <a:rPr lang="en-US" sz="1400" dirty="0">
                <a:solidFill>
                  <a:schemeClr val="tx1"/>
                </a:solidFill>
                <a:latin typeface="Arial" charset="0"/>
              </a:rPr>
              <a:t>Wavelength range chosen to show more detail in the hyperspectral range</a:t>
            </a:r>
          </a:p>
          <a:p>
            <a:endParaRPr lang="en-US" sz="1200" dirty="0">
              <a:solidFill>
                <a:schemeClr val="tx1"/>
              </a:solidFill>
              <a:latin typeface="Arial" charset="0"/>
            </a:endParaRPr>
          </a:p>
          <a:p>
            <a:r>
              <a:rPr lang="en-US" sz="1600" b="1" dirty="0">
                <a:solidFill>
                  <a:srgbClr val="3130CE"/>
                </a:solidFill>
                <a:latin typeface="Arial" charset="0"/>
              </a:rPr>
              <a:t>Features</a:t>
            </a:r>
            <a:endParaRPr lang="en-US" sz="1200" b="1" dirty="0">
              <a:solidFill>
                <a:srgbClr val="3130CE"/>
              </a:solidFill>
              <a:latin typeface="Arial" charset="0"/>
            </a:endParaRPr>
          </a:p>
          <a:p>
            <a:pPr marL="171450" indent="-171450">
              <a:buFont typeface="Arial" panose="020B0604020202020204" pitchFamily="34" charset="0"/>
              <a:buChar char="•"/>
            </a:pPr>
            <a:r>
              <a:rPr lang="en-US" sz="1400" dirty="0">
                <a:solidFill>
                  <a:schemeClr val="tx1"/>
                </a:solidFill>
                <a:latin typeface="Arial" charset="0"/>
              </a:rPr>
              <a:t>Periodic peaks w/in the band’s FPA spectral region is electrical cross-talk</a:t>
            </a:r>
            <a:r>
              <a:rPr lang="en-US" sz="1400" dirty="0">
                <a:latin typeface="Arial" charset="0"/>
              </a:rPr>
              <a:t> w/ t</a:t>
            </a:r>
            <a:r>
              <a:rPr lang="en-US" sz="1400" dirty="0">
                <a:solidFill>
                  <a:schemeClr val="tx1"/>
                </a:solidFill>
                <a:latin typeface="Arial" charset="0"/>
              </a:rPr>
              <a:t>wo negative peaks each side of the central peak in most bands</a:t>
            </a:r>
          </a:p>
          <a:p>
            <a:pPr marL="171450" indent="-171450">
              <a:buFont typeface="Arial" panose="020B0604020202020204" pitchFamily="34" charset="0"/>
              <a:buChar char="•"/>
            </a:pPr>
            <a:r>
              <a:rPr lang="en-US" sz="1400" dirty="0">
                <a:solidFill>
                  <a:schemeClr val="tx1"/>
                </a:solidFill>
                <a:latin typeface="Arial" charset="0"/>
              </a:rPr>
              <a:t>The OOB RSR is based at 10</a:t>
            </a:r>
            <a:r>
              <a:rPr lang="en-US" sz="1400" baseline="30000" dirty="0">
                <a:solidFill>
                  <a:schemeClr val="tx1"/>
                </a:solidFill>
                <a:latin typeface="Arial" charset="0"/>
              </a:rPr>
              <a:t>-5</a:t>
            </a:r>
            <a:r>
              <a:rPr lang="en-US" sz="1400" dirty="0">
                <a:solidFill>
                  <a:schemeClr val="tx1"/>
                </a:solidFill>
                <a:latin typeface="Arial" charset="0"/>
              </a:rPr>
              <a:t> base &amp; 10</a:t>
            </a:r>
            <a:r>
              <a:rPr lang="en-US" sz="1400" baseline="30000" dirty="0">
                <a:solidFill>
                  <a:schemeClr val="tx1"/>
                </a:solidFill>
                <a:latin typeface="Arial" charset="0"/>
              </a:rPr>
              <a:t>-4</a:t>
            </a:r>
            <a:r>
              <a:rPr lang="en-US" sz="1400" dirty="0">
                <a:solidFill>
                  <a:schemeClr val="tx1"/>
                </a:solidFill>
                <a:latin typeface="Arial" charset="0"/>
              </a:rPr>
              <a:t> peaks w/in the band’s FPA spectral region 10</a:t>
            </a:r>
            <a:r>
              <a:rPr lang="en-US" sz="1400" baseline="30000" dirty="0">
                <a:solidFill>
                  <a:schemeClr val="tx1"/>
                </a:solidFill>
                <a:latin typeface="Arial" charset="0"/>
              </a:rPr>
              <a:t>-6</a:t>
            </a:r>
            <a:r>
              <a:rPr lang="en-US" sz="1400" dirty="0">
                <a:solidFill>
                  <a:schemeClr val="tx1"/>
                </a:solidFill>
                <a:latin typeface="Arial" charset="0"/>
              </a:rPr>
              <a:t> outside the band’s FPA spectral region (measurement noise floor)</a:t>
            </a:r>
          </a:p>
          <a:p>
            <a:pPr marL="171450" indent="-171450">
              <a:buFont typeface="Arial" panose="020B0604020202020204" pitchFamily="34" charset="0"/>
              <a:buChar char="•"/>
            </a:pPr>
            <a:r>
              <a:rPr lang="en-US" sz="1400" dirty="0">
                <a:solidFill>
                  <a:schemeClr val="tx1"/>
                </a:solidFill>
                <a:latin typeface="Arial" charset="0"/>
              </a:rPr>
              <a:t>There is iso</a:t>
            </a:r>
            <a:r>
              <a:rPr lang="en-US" sz="1400" dirty="0">
                <a:latin typeface="Arial" charset="0"/>
              </a:rPr>
              <a:t>lated optical cross-talk w/ peaks up to 10</a:t>
            </a:r>
            <a:r>
              <a:rPr lang="en-US" sz="1400" baseline="30000" dirty="0">
                <a:latin typeface="Arial" charset="0"/>
              </a:rPr>
              <a:t>-3</a:t>
            </a:r>
            <a:endParaRPr lang="en-US" sz="1400" baseline="30000" dirty="0">
              <a:solidFill>
                <a:schemeClr val="tx1"/>
              </a:solidFill>
              <a:latin typeface="Arial" charset="0"/>
            </a:endParaRPr>
          </a:p>
          <a:p>
            <a:pPr marL="171450" indent="-171450">
              <a:buFont typeface="Arial" panose="020B0604020202020204" pitchFamily="34" charset="0"/>
              <a:buChar char="•"/>
            </a:pPr>
            <a:endParaRPr lang="en-US" sz="1200" dirty="0">
              <a:solidFill>
                <a:schemeClr val="tx1"/>
              </a:solidFill>
              <a:latin typeface="Arial" charset="0"/>
            </a:endParaRPr>
          </a:p>
          <a:p>
            <a:pPr marL="171450" indent="-171450">
              <a:buFont typeface="Arial" panose="020B0604020202020204" pitchFamily="34" charset="0"/>
              <a:buChar char="•"/>
            </a:pPr>
            <a:endParaRPr lang="en-US" sz="1200" dirty="0">
              <a:solidFill>
                <a:schemeClr val="tx1"/>
              </a:solidFill>
              <a:latin typeface="Arial" charset="0"/>
            </a:endParaRPr>
          </a:p>
          <a:p>
            <a:pPr marL="171450" indent="-171450">
              <a:buFont typeface="Arial" panose="020B0604020202020204" pitchFamily="34" charset="0"/>
              <a:buChar char="•"/>
            </a:pPr>
            <a:endParaRPr lang="en-US" sz="1200" dirty="0">
              <a:solidFill>
                <a:schemeClr val="tx1"/>
              </a:solidFill>
              <a:latin typeface="Arial" charset="0"/>
            </a:endParaRPr>
          </a:p>
          <a:p>
            <a:pPr marL="285750" marR="0" indent="-2857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endParaRPr lang="en-US" sz="1200" dirty="0">
              <a:solidFill>
                <a:schemeClr val="tx1"/>
              </a:solidFill>
              <a:latin typeface="Arial" charset="0"/>
            </a:endParaRPr>
          </a:p>
        </p:txBody>
      </p:sp>
      <p:pic>
        <p:nvPicPr>
          <p:cNvPr id="5" name="Picture 4">
            <a:extLst>
              <a:ext uri="{FF2B5EF4-FFF2-40B4-BE49-F238E27FC236}">
                <a16:creationId xmlns:a16="http://schemas.microsoft.com/office/drawing/2014/main" id="{096B37E3-61A5-44DE-8F38-6DD151400B3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79000" y="625476"/>
            <a:ext cx="8273142" cy="6095999"/>
          </a:xfrm>
          <a:prstGeom prst="rect">
            <a:avLst/>
          </a:prstGeom>
          <a:ln>
            <a:solidFill>
              <a:srgbClr val="00B0F0"/>
            </a:solidFill>
          </a:ln>
        </p:spPr>
      </p:pic>
    </p:spTree>
    <p:extLst>
      <p:ext uri="{BB962C8B-B14F-4D97-AF65-F5344CB8AC3E}">
        <p14:creationId xmlns:p14="http://schemas.microsoft.com/office/powerpoint/2010/main" val="1137906939"/>
      </p:ext>
    </p:extLst>
  </p:cSld>
  <p:clrMapOvr>
    <a:masterClrMapping/>
  </p:clrMapOvr>
  <mc:AlternateContent xmlns:mc="http://schemas.openxmlformats.org/markup-compatibility/2006" xmlns:p14="http://schemas.microsoft.com/office/powerpoint/2010/main">
    <mc:Choice Requires="p14">
      <p:transition spd="slow" p14:dur="2000" advTm="87470"/>
    </mc:Choice>
    <mc:Fallback xmlns="">
      <p:transition spd="slow" advTm="8747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DFA9335-9D4D-47C4-8351-38E9ABBB7C0B}"/>
              </a:ext>
            </a:extLst>
          </p:cNvPr>
          <p:cNvSpPr>
            <a:spLocks noGrp="1"/>
          </p:cNvSpPr>
          <p:nvPr>
            <p:ph type="sldNum" idx="10"/>
          </p:nvPr>
        </p:nvSpPr>
        <p:spPr/>
        <p:txBody>
          <a:bodyPr/>
          <a:lstStyle/>
          <a:p>
            <a:pPr>
              <a:defRPr/>
            </a:pPr>
            <a:fld id="{69BE63BC-8CDE-49D3-9508-5216CBCE1C15}" type="slidenum">
              <a:rPr lang="en-GB" smtClean="0"/>
              <a:pPr>
                <a:defRPr/>
              </a:pPr>
              <a:t>8</a:t>
            </a:fld>
            <a:endParaRPr lang="en-GB"/>
          </a:p>
        </p:txBody>
      </p:sp>
      <p:sp>
        <p:nvSpPr>
          <p:cNvPr id="2" name="Rectangle: Rounded Corners 1">
            <a:extLst>
              <a:ext uri="{FF2B5EF4-FFF2-40B4-BE49-F238E27FC236}">
                <a16:creationId xmlns:a16="http://schemas.microsoft.com/office/drawing/2014/main" id="{32505115-5349-041B-4A89-5A3CB8F84044}"/>
              </a:ext>
            </a:extLst>
          </p:cNvPr>
          <p:cNvSpPr/>
          <p:nvPr/>
        </p:nvSpPr>
        <p:spPr bwMode="auto">
          <a:xfrm>
            <a:off x="78312" y="774700"/>
            <a:ext cx="3700688" cy="5581650"/>
          </a:xfrm>
          <a:prstGeom prst="round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b="1" dirty="0">
                <a:solidFill>
                  <a:srgbClr val="3130CE"/>
                </a:solidFill>
                <a:latin typeface="Arial" charset="0"/>
              </a:rPr>
              <a:t>SWIR RSR results</a:t>
            </a:r>
            <a:endParaRPr lang="en-US" sz="1600" dirty="0">
              <a:solidFill>
                <a:schemeClr val="tx1"/>
              </a:solidFill>
              <a:latin typeface="Arial" charset="0"/>
            </a:endParaRPr>
          </a:p>
          <a:p>
            <a:pPr marL="171450" marR="0" indent="-1714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lang="en-US" sz="1400" dirty="0">
                <a:solidFill>
                  <a:schemeClr val="tx1"/>
                </a:solidFill>
                <a:latin typeface="Arial" charset="0"/>
              </a:rPr>
              <a:t>OOB RSR in log scale</a:t>
            </a:r>
          </a:p>
          <a:p>
            <a:pPr marL="171450" indent="-171450">
              <a:buFont typeface="Arial" panose="020B0604020202020204" pitchFamily="34" charset="0"/>
              <a:buChar char="•"/>
            </a:pPr>
            <a:r>
              <a:rPr lang="en-US" sz="1400" dirty="0">
                <a:solidFill>
                  <a:schemeClr val="tx1"/>
                </a:solidFill>
                <a:latin typeface="Arial" charset="0"/>
              </a:rPr>
              <a:t>All SWIR bands</a:t>
            </a:r>
          </a:p>
          <a:p>
            <a:pPr marL="171450" indent="-171450">
              <a:buFont typeface="Arial" panose="020B0604020202020204" pitchFamily="34" charset="0"/>
              <a:buChar char="•"/>
            </a:pPr>
            <a:r>
              <a:rPr lang="en-US" sz="1400" dirty="0">
                <a:solidFill>
                  <a:schemeClr val="tx1"/>
                </a:solidFill>
                <a:latin typeface="Arial" charset="0"/>
              </a:rPr>
              <a:t>Nominal band center (nm) shown on each plot</a:t>
            </a:r>
          </a:p>
          <a:p>
            <a:pPr marL="171450" indent="-171450">
              <a:buFont typeface="Arial" panose="020B0604020202020204" pitchFamily="34" charset="0"/>
              <a:buChar char="•"/>
            </a:pPr>
            <a:r>
              <a:rPr lang="en-US" sz="1400" dirty="0">
                <a:latin typeface="Arial" charset="0"/>
              </a:rPr>
              <a:t>Dotted red lines are absolute values of negative RSR values</a:t>
            </a:r>
          </a:p>
          <a:p>
            <a:pPr marL="171450" indent="-171450">
              <a:buFont typeface="Arial" panose="020B0604020202020204" pitchFamily="34" charset="0"/>
              <a:buChar char="•"/>
            </a:pPr>
            <a:r>
              <a:rPr lang="en-US" sz="1400" dirty="0">
                <a:solidFill>
                  <a:schemeClr val="tx1"/>
                </a:solidFill>
                <a:latin typeface="Arial" charset="0"/>
              </a:rPr>
              <a:t>Nominal band center (nm) and FPA name shown on each plot</a:t>
            </a:r>
          </a:p>
          <a:p>
            <a:pPr marL="171450" indent="-171450">
              <a:buFont typeface="Arial" panose="020B0604020202020204" pitchFamily="34" charset="0"/>
              <a:buChar char="•"/>
            </a:pPr>
            <a:r>
              <a:rPr lang="en-US" sz="1400" dirty="0">
                <a:solidFill>
                  <a:schemeClr val="tx1"/>
                </a:solidFill>
                <a:latin typeface="Arial" charset="0"/>
              </a:rPr>
              <a:t>Wavelength range chosen  to show more detail in the SWIR range</a:t>
            </a:r>
          </a:p>
          <a:p>
            <a:endParaRPr lang="en-US" sz="1600" dirty="0">
              <a:solidFill>
                <a:schemeClr val="tx1"/>
              </a:solidFill>
              <a:latin typeface="Arial" charset="0"/>
            </a:endParaRPr>
          </a:p>
          <a:p>
            <a:r>
              <a:rPr lang="en-US" sz="1600" b="1" dirty="0">
                <a:solidFill>
                  <a:srgbClr val="3130CE"/>
                </a:solidFill>
                <a:latin typeface="Arial" charset="0"/>
              </a:rPr>
              <a:t>Features</a:t>
            </a:r>
            <a:endParaRPr lang="en-US" sz="1600" dirty="0">
              <a:solidFill>
                <a:schemeClr val="tx1"/>
              </a:solidFill>
              <a:latin typeface="Arial" charset="0"/>
            </a:endParaRPr>
          </a:p>
          <a:p>
            <a:pPr marL="171450" indent="-171450">
              <a:buFont typeface="Arial" panose="020B0604020202020204" pitchFamily="34" charset="0"/>
              <a:buChar char="•"/>
            </a:pPr>
            <a:r>
              <a:rPr lang="en-US" sz="1400" dirty="0">
                <a:solidFill>
                  <a:schemeClr val="tx1"/>
                </a:solidFill>
                <a:latin typeface="Arial" charset="0"/>
              </a:rPr>
              <a:t>Most bands show clear OOB features up to 10</a:t>
            </a:r>
            <a:r>
              <a:rPr lang="en-US" sz="1400" baseline="30000" dirty="0">
                <a:solidFill>
                  <a:schemeClr val="tx1"/>
                </a:solidFill>
                <a:latin typeface="Arial" charset="0"/>
              </a:rPr>
              <a:t>-4</a:t>
            </a:r>
          </a:p>
          <a:p>
            <a:pPr marL="171450" indent="-171450">
              <a:buFont typeface="Arial" panose="020B0604020202020204" pitchFamily="34" charset="0"/>
              <a:buChar char="•"/>
            </a:pPr>
            <a:r>
              <a:rPr lang="en-US" sz="1400" dirty="0">
                <a:solidFill>
                  <a:schemeClr val="tx1"/>
                </a:solidFill>
                <a:latin typeface="Arial" charset="0"/>
              </a:rPr>
              <a:t>OOB measurement noise floor at 10</a:t>
            </a:r>
            <a:r>
              <a:rPr lang="en-US" sz="1400" baseline="30000" dirty="0">
                <a:solidFill>
                  <a:schemeClr val="tx1"/>
                </a:solidFill>
                <a:latin typeface="Arial" charset="0"/>
              </a:rPr>
              <a:t>-6</a:t>
            </a:r>
          </a:p>
          <a:p>
            <a:pPr marL="171450" indent="-171450">
              <a:buFont typeface="Arial" panose="020B0604020202020204" pitchFamily="34" charset="0"/>
              <a:buChar char="•"/>
            </a:pPr>
            <a:r>
              <a:rPr lang="en-US" sz="1400" dirty="0">
                <a:solidFill>
                  <a:schemeClr val="tx1"/>
                </a:solidFill>
                <a:latin typeface="Arial" charset="0"/>
              </a:rPr>
              <a:t>SWIR OOB lower than OOB for UV-VIS &amp; VIS-NIR</a:t>
            </a:r>
          </a:p>
        </p:txBody>
      </p:sp>
      <p:pic>
        <p:nvPicPr>
          <p:cNvPr id="4" name="Picture 3">
            <a:extLst>
              <a:ext uri="{FF2B5EF4-FFF2-40B4-BE49-F238E27FC236}">
                <a16:creationId xmlns:a16="http://schemas.microsoft.com/office/drawing/2014/main" id="{5BDD19A7-4422-922B-20AE-D59CF7B020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79000" y="625476"/>
            <a:ext cx="8273142" cy="6095999"/>
          </a:xfrm>
          <a:prstGeom prst="rect">
            <a:avLst/>
          </a:prstGeom>
          <a:ln>
            <a:solidFill>
              <a:srgbClr val="00B0F0"/>
            </a:solidFill>
          </a:ln>
        </p:spPr>
      </p:pic>
    </p:spTree>
    <p:extLst>
      <p:ext uri="{BB962C8B-B14F-4D97-AF65-F5344CB8AC3E}">
        <p14:creationId xmlns:p14="http://schemas.microsoft.com/office/powerpoint/2010/main" val="1738137269"/>
      </p:ext>
    </p:extLst>
  </p:cSld>
  <p:clrMapOvr>
    <a:masterClrMapping/>
  </p:clrMapOvr>
  <mc:AlternateContent xmlns:mc="http://schemas.openxmlformats.org/markup-compatibility/2006" xmlns:p14="http://schemas.microsoft.com/office/powerpoint/2010/main">
    <mc:Choice Requires="p14">
      <p:transition spd="slow" p14:dur="2000" advTm="15794"/>
    </mc:Choice>
    <mc:Fallback xmlns="">
      <p:transition spd="slow" advTm="1579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DFA9335-9D4D-47C4-8351-38E9ABBB7C0B}"/>
              </a:ext>
            </a:extLst>
          </p:cNvPr>
          <p:cNvSpPr>
            <a:spLocks noGrp="1"/>
          </p:cNvSpPr>
          <p:nvPr>
            <p:ph type="sldNum" idx="10"/>
          </p:nvPr>
        </p:nvSpPr>
        <p:spPr/>
        <p:txBody>
          <a:bodyPr/>
          <a:lstStyle/>
          <a:p>
            <a:pPr>
              <a:defRPr/>
            </a:pPr>
            <a:fld id="{69BE63BC-8CDE-49D3-9508-5216CBCE1C15}" type="slidenum">
              <a:rPr lang="en-GB" smtClean="0"/>
              <a:pPr>
                <a:defRPr/>
              </a:pPr>
              <a:t>9</a:t>
            </a:fld>
            <a:endParaRPr lang="en-GB"/>
          </a:p>
        </p:txBody>
      </p:sp>
      <p:sp>
        <p:nvSpPr>
          <p:cNvPr id="2" name="Rectangle: Rounded Corners 1">
            <a:extLst>
              <a:ext uri="{FF2B5EF4-FFF2-40B4-BE49-F238E27FC236}">
                <a16:creationId xmlns:a16="http://schemas.microsoft.com/office/drawing/2014/main" id="{48AC9EB6-1A8D-3AAA-FAC0-A2FB26A87071}"/>
              </a:ext>
            </a:extLst>
          </p:cNvPr>
          <p:cNvSpPr/>
          <p:nvPr/>
        </p:nvSpPr>
        <p:spPr bwMode="auto">
          <a:xfrm>
            <a:off x="78311" y="774700"/>
            <a:ext cx="3700685" cy="5581650"/>
          </a:xfrm>
          <a:prstGeom prst="round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b="1" dirty="0">
                <a:solidFill>
                  <a:srgbClr val="3130CE"/>
                </a:solidFill>
                <a:latin typeface="Arial" charset="0"/>
              </a:rPr>
              <a:t>UV-VIS &amp; VIS-NIR RSR results</a:t>
            </a:r>
            <a:endParaRPr lang="en-US" sz="1200" dirty="0">
              <a:solidFill>
                <a:schemeClr val="tx1"/>
              </a:solidFill>
              <a:latin typeface="Arial" charset="0"/>
            </a:endParaRPr>
          </a:p>
          <a:p>
            <a:pPr marL="171450" marR="0" indent="-1714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lang="en-US" sz="1400" dirty="0">
                <a:solidFill>
                  <a:schemeClr val="tx1"/>
                </a:solidFill>
                <a:latin typeface="Arial" charset="0"/>
              </a:rPr>
              <a:t>In-band RSR linear scale</a:t>
            </a:r>
          </a:p>
          <a:p>
            <a:pPr marL="171450" marR="0" indent="-1714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lang="en-US" sz="1400" dirty="0">
                <a:solidFill>
                  <a:schemeClr val="tx1"/>
                </a:solidFill>
                <a:latin typeface="Arial" charset="0"/>
              </a:rPr>
              <a:t>9 select bands</a:t>
            </a:r>
            <a:r>
              <a:rPr lang="en-US" sz="1400" b="1" dirty="0">
                <a:solidFill>
                  <a:schemeClr val="tx1"/>
                </a:solidFill>
                <a:latin typeface="Arial" charset="0"/>
              </a:rPr>
              <a:t> </a:t>
            </a:r>
            <a:r>
              <a:rPr lang="en-US" sz="1400" dirty="0">
                <a:solidFill>
                  <a:schemeClr val="tx1"/>
                </a:solidFill>
                <a:latin typeface="Arial" charset="0"/>
              </a:rPr>
              <a:t>from the hyperspectral FPAs</a:t>
            </a:r>
          </a:p>
          <a:p>
            <a:pPr marL="171450" indent="-171450" defTabSz="457200" fontAlgn="base">
              <a:spcBef>
                <a:spcPct val="0"/>
              </a:spcBef>
              <a:spcAft>
                <a:spcPct val="0"/>
              </a:spcAft>
              <a:buClr>
                <a:srgbClr val="000000"/>
              </a:buClr>
              <a:buSzPct val="100000"/>
              <a:buFont typeface="Arial" panose="020B0604020202020204" pitchFamily="34" charset="0"/>
              <a:buChar char="•"/>
            </a:pPr>
            <a:r>
              <a:rPr lang="en-US" sz="1400" dirty="0">
                <a:solidFill>
                  <a:schemeClr val="tx1"/>
                </a:solidFill>
                <a:latin typeface="Arial" charset="0"/>
              </a:rPr>
              <a:t>Nominal band center (nm) and FPA name shown on each plot</a:t>
            </a:r>
          </a:p>
          <a:p>
            <a:pPr marL="171450" indent="-171450">
              <a:buFont typeface="Arial" panose="020B0604020202020204" pitchFamily="34" charset="0"/>
              <a:buChar char="•"/>
            </a:pPr>
            <a:endParaRPr lang="en-US" sz="1400" dirty="0">
              <a:solidFill>
                <a:schemeClr val="tx1"/>
              </a:solidFill>
              <a:latin typeface="Arial" charset="0"/>
            </a:endParaRPr>
          </a:p>
          <a:p>
            <a:pPr marL="171450" indent="-171450">
              <a:buFont typeface="Arial" panose="020B0604020202020204" pitchFamily="34" charset="0"/>
              <a:buChar char="•"/>
            </a:pPr>
            <a:r>
              <a:rPr lang="en-US" sz="1400" dirty="0">
                <a:solidFill>
                  <a:schemeClr val="tx1"/>
                </a:solidFill>
                <a:latin typeface="Arial" charset="0"/>
              </a:rPr>
              <a:t>Circles show measured data points</a:t>
            </a:r>
          </a:p>
          <a:p>
            <a:pPr marL="171450" indent="-171450">
              <a:buFont typeface="Arial" panose="020B0604020202020204" pitchFamily="34" charset="0"/>
              <a:buChar char="•"/>
            </a:pPr>
            <a:r>
              <a:rPr lang="en-US" sz="1400" dirty="0">
                <a:latin typeface="Arial" charset="0"/>
              </a:rPr>
              <a:t>Examples include the four regions with 0.2nm stepped measurements</a:t>
            </a:r>
          </a:p>
          <a:p>
            <a:pPr marL="171450" indent="-171450">
              <a:buFont typeface="Arial" panose="020B0604020202020204" pitchFamily="34" charset="0"/>
              <a:buChar char="•"/>
            </a:pPr>
            <a:r>
              <a:rPr lang="en-US" sz="1400" dirty="0">
                <a:latin typeface="Arial" charset="0"/>
              </a:rPr>
              <a:t>Other regions stepped in 1nm steps</a:t>
            </a:r>
          </a:p>
          <a:p>
            <a:pPr marL="171450" indent="-171450">
              <a:buFont typeface="Arial" panose="020B0604020202020204" pitchFamily="34" charset="0"/>
              <a:buChar char="•"/>
            </a:pPr>
            <a:endParaRPr lang="en-US" sz="1200" dirty="0">
              <a:solidFill>
                <a:schemeClr val="tx1"/>
              </a:solidFill>
              <a:latin typeface="Arial" charset="0"/>
            </a:endParaRPr>
          </a:p>
          <a:p>
            <a:pPr marL="171450" indent="-171450">
              <a:buFont typeface="Arial" panose="020B0604020202020204" pitchFamily="34" charset="0"/>
              <a:buChar char="•"/>
            </a:pPr>
            <a:endParaRPr lang="en-US" sz="1050" dirty="0">
              <a:solidFill>
                <a:schemeClr val="tx1"/>
              </a:solidFill>
              <a:latin typeface="Arial" charset="0"/>
            </a:endParaRPr>
          </a:p>
          <a:p>
            <a:pPr marL="285750" marR="0" indent="-2857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endParaRPr lang="en-US" sz="1050" dirty="0">
              <a:solidFill>
                <a:schemeClr val="tx1"/>
              </a:solidFill>
              <a:latin typeface="Arial" charset="0"/>
            </a:endParaRPr>
          </a:p>
        </p:txBody>
      </p:sp>
      <p:pic>
        <p:nvPicPr>
          <p:cNvPr id="4" name="Picture 3">
            <a:extLst>
              <a:ext uri="{FF2B5EF4-FFF2-40B4-BE49-F238E27FC236}">
                <a16:creationId xmlns:a16="http://schemas.microsoft.com/office/drawing/2014/main" id="{DEC56834-0E41-BE72-FAA4-F2D2E510DD6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79000" y="625476"/>
            <a:ext cx="8273142" cy="6095999"/>
          </a:xfrm>
          <a:prstGeom prst="rect">
            <a:avLst/>
          </a:prstGeom>
          <a:ln>
            <a:solidFill>
              <a:srgbClr val="00B0F0"/>
            </a:solidFill>
          </a:ln>
        </p:spPr>
      </p:pic>
    </p:spTree>
    <p:extLst>
      <p:ext uri="{BB962C8B-B14F-4D97-AF65-F5344CB8AC3E}">
        <p14:creationId xmlns:p14="http://schemas.microsoft.com/office/powerpoint/2010/main" val="595715582"/>
      </p:ext>
    </p:extLst>
  </p:cSld>
  <p:clrMapOvr>
    <a:masterClrMapping/>
  </p:clrMapOvr>
  <mc:AlternateContent xmlns:mc="http://schemas.openxmlformats.org/markup-compatibility/2006" xmlns:p14="http://schemas.microsoft.com/office/powerpoint/2010/main">
    <mc:Choice Requires="p14">
      <p:transition spd="slow" p14:dur="2000" advTm="35073"/>
    </mc:Choice>
    <mc:Fallback xmlns="">
      <p:transition spd="slow" advTm="3507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DFA9335-9D4D-47C4-8351-38E9ABBB7C0B}"/>
              </a:ext>
            </a:extLst>
          </p:cNvPr>
          <p:cNvSpPr>
            <a:spLocks noGrp="1"/>
          </p:cNvSpPr>
          <p:nvPr>
            <p:ph type="sldNum" idx="10"/>
          </p:nvPr>
        </p:nvSpPr>
        <p:spPr/>
        <p:txBody>
          <a:bodyPr/>
          <a:lstStyle/>
          <a:p>
            <a:pPr>
              <a:defRPr/>
            </a:pPr>
            <a:fld id="{69BE63BC-8CDE-49D3-9508-5216CBCE1C15}" type="slidenum">
              <a:rPr lang="en-GB" smtClean="0"/>
              <a:pPr>
                <a:defRPr/>
              </a:pPr>
              <a:t>10</a:t>
            </a:fld>
            <a:endParaRPr lang="en-GB" dirty="0"/>
          </a:p>
        </p:txBody>
      </p:sp>
      <p:sp>
        <p:nvSpPr>
          <p:cNvPr id="2" name="Rectangle: Rounded Corners 1">
            <a:extLst>
              <a:ext uri="{FF2B5EF4-FFF2-40B4-BE49-F238E27FC236}">
                <a16:creationId xmlns:a16="http://schemas.microsoft.com/office/drawing/2014/main" id="{26D99E7A-0487-F1AB-B2F0-A1FC475140B7}"/>
              </a:ext>
            </a:extLst>
          </p:cNvPr>
          <p:cNvSpPr/>
          <p:nvPr/>
        </p:nvSpPr>
        <p:spPr bwMode="auto">
          <a:xfrm>
            <a:off x="78312" y="774700"/>
            <a:ext cx="3700688" cy="5581650"/>
          </a:xfrm>
          <a:prstGeom prst="round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b="1" dirty="0">
                <a:solidFill>
                  <a:srgbClr val="3130CE"/>
                </a:solidFill>
                <a:latin typeface="Arial" charset="0"/>
              </a:rPr>
              <a:t>SWIR RSR results</a:t>
            </a:r>
            <a:endParaRPr lang="en-US" sz="1200" dirty="0">
              <a:solidFill>
                <a:schemeClr val="tx1"/>
              </a:solidFill>
              <a:latin typeface="Arial" charset="0"/>
            </a:endParaRPr>
          </a:p>
          <a:p>
            <a:pPr marL="171450" indent="-171450">
              <a:buFont typeface="Arial" panose="020B0604020202020204" pitchFamily="34" charset="0"/>
              <a:buChar char="•"/>
            </a:pPr>
            <a:r>
              <a:rPr lang="en-US" sz="1400" dirty="0">
                <a:solidFill>
                  <a:schemeClr val="tx1"/>
                </a:solidFill>
                <a:latin typeface="Arial" charset="0"/>
              </a:rPr>
              <a:t>In-band RSR linear scale</a:t>
            </a:r>
          </a:p>
          <a:p>
            <a:pPr marL="171450" marR="0" indent="-1714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lang="en-US" sz="1400" dirty="0">
                <a:solidFill>
                  <a:schemeClr val="tx1"/>
                </a:solidFill>
                <a:latin typeface="Arial" charset="0"/>
              </a:rPr>
              <a:t>All SWIR bands</a:t>
            </a:r>
          </a:p>
          <a:p>
            <a:pPr marL="171450" indent="-171450" defTabSz="457200" fontAlgn="base">
              <a:spcBef>
                <a:spcPct val="0"/>
              </a:spcBef>
              <a:spcAft>
                <a:spcPct val="0"/>
              </a:spcAft>
              <a:buClr>
                <a:srgbClr val="000000"/>
              </a:buClr>
              <a:buSzPct val="100000"/>
              <a:buFont typeface="Arial" panose="020B0604020202020204" pitchFamily="34" charset="0"/>
              <a:buChar char="•"/>
            </a:pPr>
            <a:r>
              <a:rPr lang="en-US" sz="1400" dirty="0">
                <a:solidFill>
                  <a:schemeClr val="tx1"/>
                </a:solidFill>
                <a:latin typeface="Arial" charset="0"/>
              </a:rPr>
              <a:t>Nominal band center (nm) shown on each plot</a:t>
            </a:r>
            <a:endParaRPr lang="en-US" sz="1400" b="1" dirty="0">
              <a:solidFill>
                <a:schemeClr val="tx1"/>
              </a:solidFill>
              <a:latin typeface="Arial" charset="0"/>
            </a:endParaRPr>
          </a:p>
          <a:p>
            <a:pPr marL="171450" marR="0" indent="-1714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lang="en-US" sz="1400" dirty="0">
                <a:solidFill>
                  <a:schemeClr val="tx1"/>
                </a:solidFill>
                <a:latin typeface="Arial" charset="0"/>
              </a:rPr>
              <a:t>All In-band regions captured with 1nm steps</a:t>
            </a:r>
          </a:p>
          <a:p>
            <a:pPr marL="171450" marR="0" indent="-1714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lang="en-US" sz="1400" dirty="0">
                <a:solidFill>
                  <a:schemeClr val="tx1"/>
                </a:solidFill>
                <a:latin typeface="Arial" charset="0"/>
              </a:rPr>
              <a:t>Circles show measured data points</a:t>
            </a:r>
          </a:p>
          <a:p>
            <a:pPr marR="0" algn="l" defTabSz="457200" rtl="0" eaLnBrk="1" fontAlgn="base" latinLnBrk="0" hangingPunct="1">
              <a:lnSpc>
                <a:spcPct val="100000"/>
              </a:lnSpc>
              <a:spcBef>
                <a:spcPct val="0"/>
              </a:spcBef>
              <a:spcAft>
                <a:spcPct val="0"/>
              </a:spcAft>
              <a:buClr>
                <a:srgbClr val="000000"/>
              </a:buClr>
              <a:buSzPct val="100000"/>
              <a:tabLst/>
            </a:pPr>
            <a:endParaRPr lang="en-US" sz="1200" dirty="0">
              <a:solidFill>
                <a:schemeClr val="tx1"/>
              </a:solidFill>
              <a:latin typeface="Arial" charset="0"/>
            </a:endParaRPr>
          </a:p>
          <a:p>
            <a:pPr marR="0" algn="l" defTabSz="457200" rtl="0" eaLnBrk="1" fontAlgn="base" latinLnBrk="0" hangingPunct="1">
              <a:lnSpc>
                <a:spcPct val="100000"/>
              </a:lnSpc>
              <a:spcBef>
                <a:spcPct val="0"/>
              </a:spcBef>
              <a:spcAft>
                <a:spcPct val="0"/>
              </a:spcAft>
              <a:buClr>
                <a:srgbClr val="000000"/>
              </a:buClr>
              <a:buSzPct val="100000"/>
              <a:tabLst/>
            </a:pPr>
            <a:r>
              <a:rPr lang="en-US" sz="1600" b="1" dirty="0">
                <a:solidFill>
                  <a:srgbClr val="3130CE"/>
                </a:solidFill>
                <a:latin typeface="Arial" charset="0"/>
              </a:rPr>
              <a:t>Features</a:t>
            </a:r>
            <a:endParaRPr lang="en-US" sz="1200" dirty="0">
              <a:solidFill>
                <a:schemeClr val="tx1"/>
              </a:solidFill>
              <a:latin typeface="Arial" charset="0"/>
            </a:endParaRPr>
          </a:p>
          <a:p>
            <a:pPr marL="171450" marR="0" indent="-1714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lang="en-US" sz="1400" dirty="0">
                <a:solidFill>
                  <a:schemeClr val="tx1"/>
                </a:solidFill>
                <a:latin typeface="Arial" charset="0"/>
              </a:rPr>
              <a:t>Most bands show a clear “hump” on the longer wavelength edge of the band</a:t>
            </a:r>
          </a:p>
          <a:p>
            <a:pPr marL="171450" indent="-171450">
              <a:buFont typeface="Arial" panose="020B0604020202020204" pitchFamily="34" charset="0"/>
              <a:buChar char="•"/>
            </a:pPr>
            <a:endParaRPr lang="en-US" sz="1400" dirty="0">
              <a:solidFill>
                <a:schemeClr val="tx1"/>
              </a:solidFill>
              <a:latin typeface="Arial" charset="0"/>
            </a:endParaRPr>
          </a:p>
          <a:p>
            <a:pPr marL="171450" indent="-171450">
              <a:buFont typeface="Arial" panose="020B0604020202020204" pitchFamily="34" charset="0"/>
              <a:buChar char="•"/>
            </a:pPr>
            <a:endParaRPr lang="en-US" sz="1400" dirty="0">
              <a:solidFill>
                <a:schemeClr val="tx1"/>
              </a:solidFill>
              <a:latin typeface="Arial" charset="0"/>
            </a:endParaRPr>
          </a:p>
          <a:p>
            <a:pPr marL="285750" marR="0" indent="-2857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endParaRPr lang="en-US" sz="900" dirty="0">
              <a:solidFill>
                <a:schemeClr val="tx1"/>
              </a:solidFill>
              <a:latin typeface="Arial" charset="0"/>
            </a:endParaRPr>
          </a:p>
        </p:txBody>
      </p:sp>
      <p:pic>
        <p:nvPicPr>
          <p:cNvPr id="4" name="Picture 3">
            <a:extLst>
              <a:ext uri="{FF2B5EF4-FFF2-40B4-BE49-F238E27FC236}">
                <a16:creationId xmlns:a16="http://schemas.microsoft.com/office/drawing/2014/main" id="{29ED0D92-C7CC-3562-38C6-FC335348887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79000" y="625476"/>
            <a:ext cx="8273142" cy="6095999"/>
          </a:xfrm>
          <a:prstGeom prst="rect">
            <a:avLst/>
          </a:prstGeom>
          <a:ln>
            <a:solidFill>
              <a:srgbClr val="00B0F0"/>
            </a:solidFill>
          </a:ln>
        </p:spPr>
      </p:pic>
    </p:spTree>
    <p:extLst>
      <p:ext uri="{BB962C8B-B14F-4D97-AF65-F5344CB8AC3E}">
        <p14:creationId xmlns:p14="http://schemas.microsoft.com/office/powerpoint/2010/main" val="613949454"/>
      </p:ext>
    </p:extLst>
  </p:cSld>
  <p:clrMapOvr>
    <a:masterClrMapping/>
  </p:clrMapOvr>
  <mc:AlternateContent xmlns:mc="http://schemas.openxmlformats.org/markup-compatibility/2006" xmlns:p14="http://schemas.microsoft.com/office/powerpoint/2010/main">
    <mc:Choice Requires="p14">
      <p:transition spd="slow" p14:dur="2000" advTm="45836"/>
    </mc:Choice>
    <mc:Fallback xmlns="">
      <p:transition spd="slow" advTm="4583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DFA9335-9D4D-47C4-8351-38E9ABBB7C0B}"/>
              </a:ext>
            </a:extLst>
          </p:cNvPr>
          <p:cNvSpPr>
            <a:spLocks noGrp="1"/>
          </p:cNvSpPr>
          <p:nvPr>
            <p:ph type="sldNum" idx="10"/>
          </p:nvPr>
        </p:nvSpPr>
        <p:spPr/>
        <p:txBody>
          <a:bodyPr/>
          <a:lstStyle/>
          <a:p>
            <a:pPr>
              <a:defRPr/>
            </a:pPr>
            <a:fld id="{69BE63BC-8CDE-49D3-9508-5216CBCE1C15}" type="slidenum">
              <a:rPr lang="en-GB" smtClean="0"/>
              <a:pPr>
                <a:defRPr/>
              </a:pPr>
              <a:t>11</a:t>
            </a:fld>
            <a:endParaRPr lang="en-GB" dirty="0"/>
          </a:p>
        </p:txBody>
      </p:sp>
      <p:sp>
        <p:nvSpPr>
          <p:cNvPr id="2" name="Rectangle: Rounded Corners 1">
            <a:extLst>
              <a:ext uri="{FF2B5EF4-FFF2-40B4-BE49-F238E27FC236}">
                <a16:creationId xmlns:a16="http://schemas.microsoft.com/office/drawing/2014/main" id="{340985DB-204F-5B07-45EB-B460586FEBC5}"/>
              </a:ext>
            </a:extLst>
          </p:cNvPr>
          <p:cNvSpPr/>
          <p:nvPr/>
        </p:nvSpPr>
        <p:spPr bwMode="auto">
          <a:xfrm>
            <a:off x="78312" y="774700"/>
            <a:ext cx="3700688" cy="5581650"/>
          </a:xfrm>
          <a:prstGeom prst="round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457200" rtl="0" eaLnBrk="1" fontAlgn="base" latinLnBrk="0" hangingPunct="1">
              <a:lnSpc>
                <a:spcPct val="100000"/>
              </a:lnSpc>
              <a:spcBef>
                <a:spcPct val="0"/>
              </a:spcBef>
              <a:spcAft>
                <a:spcPct val="0"/>
              </a:spcAft>
              <a:buClr>
                <a:srgbClr val="000000"/>
              </a:buClr>
              <a:buSzPct val="100000"/>
              <a:tabLst/>
            </a:pPr>
            <a:r>
              <a:rPr lang="en-US" sz="1600" b="1" dirty="0">
                <a:solidFill>
                  <a:srgbClr val="3130CE"/>
                </a:solidFill>
                <a:latin typeface="Arial" charset="0"/>
              </a:rPr>
              <a:t>UV-VIS &amp; VIS-NIR Results</a:t>
            </a:r>
          </a:p>
          <a:p>
            <a:pPr marL="171450" indent="-171450">
              <a:buFont typeface="Arial" panose="020B0604020202020204" pitchFamily="34" charset="0"/>
              <a:buChar char="•"/>
            </a:pPr>
            <a:r>
              <a:rPr lang="en-US" sz="1200" dirty="0">
                <a:solidFill>
                  <a:schemeClr val="tx1"/>
                </a:solidFill>
                <a:latin typeface="Arial" charset="0"/>
              </a:rPr>
              <a:t>UV-VIS (</a:t>
            </a:r>
            <a:r>
              <a:rPr lang="en-US" sz="1200" dirty="0">
                <a:solidFill>
                  <a:srgbClr val="3130CE"/>
                </a:solidFill>
                <a:latin typeface="Arial" charset="0"/>
              </a:rPr>
              <a:t>Blue stars</a:t>
            </a:r>
            <a:r>
              <a:rPr lang="en-US" sz="1200" dirty="0">
                <a:solidFill>
                  <a:schemeClr val="tx1"/>
                </a:solidFill>
                <a:latin typeface="Arial" charset="0"/>
              </a:rPr>
              <a:t>) &amp; VIS-NIR (</a:t>
            </a:r>
            <a:r>
              <a:rPr lang="en-US" sz="1200" dirty="0">
                <a:solidFill>
                  <a:srgbClr val="FF0000"/>
                </a:solidFill>
                <a:latin typeface="Arial" charset="0"/>
              </a:rPr>
              <a:t>Red circles</a:t>
            </a:r>
            <a:r>
              <a:rPr lang="en-US" sz="1200" dirty="0">
                <a:solidFill>
                  <a:schemeClr val="tx1"/>
                </a:solidFill>
                <a:latin typeface="Arial" charset="0"/>
              </a:rPr>
              <a:t>)</a:t>
            </a:r>
          </a:p>
          <a:p>
            <a:r>
              <a:rPr lang="en-US" sz="1400" b="1" dirty="0">
                <a:solidFill>
                  <a:schemeClr val="tx1"/>
                </a:solidFill>
                <a:latin typeface="Arial" charset="0"/>
              </a:rPr>
              <a:t>Top Left</a:t>
            </a:r>
          </a:p>
          <a:p>
            <a:pPr marL="171450" indent="-171450">
              <a:buFont typeface="Arial" panose="020B0604020202020204" pitchFamily="34" charset="0"/>
              <a:buChar char="•"/>
            </a:pPr>
            <a:r>
              <a:rPr lang="en-US" sz="1400" dirty="0">
                <a:solidFill>
                  <a:schemeClr val="tx1"/>
                </a:solidFill>
                <a:latin typeface="Arial" charset="0"/>
              </a:rPr>
              <a:t>Spectral dispersion as the difference from the measured center wavelengths to the nominal center wavelengths of each band.</a:t>
            </a:r>
          </a:p>
          <a:p>
            <a:pPr marL="171450" indent="-171450">
              <a:buFont typeface="Arial" panose="020B0604020202020204" pitchFamily="34" charset="0"/>
              <a:buChar char="•"/>
            </a:pPr>
            <a:r>
              <a:rPr lang="en-US" sz="1400" dirty="0">
                <a:solidFill>
                  <a:schemeClr val="tx1"/>
                </a:solidFill>
                <a:latin typeface="Arial" charset="0"/>
              </a:rPr>
              <a:t>Measured band centers &lt;1.1nm from nominal band centers. </a:t>
            </a:r>
          </a:p>
          <a:p>
            <a:pPr marL="171450" indent="-171450">
              <a:buFont typeface="Arial" panose="020B0604020202020204" pitchFamily="34" charset="0"/>
              <a:buChar char="•"/>
            </a:pPr>
            <a:r>
              <a:rPr lang="en-US" sz="1400" dirty="0">
                <a:solidFill>
                  <a:schemeClr val="tx1"/>
                </a:solidFill>
                <a:latin typeface="Arial" charset="0"/>
              </a:rPr>
              <a:t>Spread is because most bands were measured in course 1nm steps</a:t>
            </a:r>
          </a:p>
          <a:p>
            <a:r>
              <a:rPr lang="en-US" sz="1400" b="1" dirty="0">
                <a:solidFill>
                  <a:schemeClr val="tx1"/>
                </a:solidFill>
                <a:latin typeface="Arial" charset="0"/>
              </a:rPr>
              <a:t>Top Right</a:t>
            </a:r>
          </a:p>
          <a:p>
            <a:pPr marL="171450" indent="-171450">
              <a:buFont typeface="Arial" panose="020B0604020202020204" pitchFamily="34" charset="0"/>
              <a:buChar char="•"/>
            </a:pPr>
            <a:r>
              <a:rPr lang="en-US" sz="1400" dirty="0">
                <a:solidFill>
                  <a:schemeClr val="tx1"/>
                </a:solidFill>
                <a:latin typeface="Arial" charset="0"/>
              </a:rPr>
              <a:t>Measured bandwidth</a:t>
            </a:r>
          </a:p>
          <a:p>
            <a:pPr marL="171450" indent="-171450">
              <a:buFont typeface="Arial" panose="020B0604020202020204" pitchFamily="34" charset="0"/>
              <a:buChar char="•"/>
            </a:pPr>
            <a:r>
              <a:rPr lang="en-US" sz="1400" dirty="0">
                <a:solidFill>
                  <a:schemeClr val="tx1"/>
                </a:solidFill>
                <a:latin typeface="Arial" charset="0"/>
              </a:rPr>
              <a:t>UV-VIS: ~4.1nm, VIS-NIR: ~3.6nm. </a:t>
            </a:r>
          </a:p>
          <a:p>
            <a:pPr marL="171450" indent="-171450">
              <a:buFont typeface="Arial" panose="020B0604020202020204" pitchFamily="34" charset="0"/>
              <a:buChar char="•"/>
            </a:pPr>
            <a:r>
              <a:rPr lang="en-US" sz="1400" dirty="0">
                <a:solidFill>
                  <a:schemeClr val="tx1"/>
                </a:solidFill>
                <a:latin typeface="Arial" charset="0"/>
              </a:rPr>
              <a:t>This is based on the bands measured in fine 0.2nm steps. Spread is because most bands were measured in course 1nm steps</a:t>
            </a:r>
          </a:p>
          <a:p>
            <a:r>
              <a:rPr lang="en-US" sz="1400" b="1" dirty="0">
                <a:latin typeface="Arial" charset="0"/>
              </a:rPr>
              <a:t>Bottom Left</a:t>
            </a:r>
          </a:p>
          <a:p>
            <a:pPr marL="171450" indent="-171450">
              <a:buFont typeface="Arial" panose="020B0604020202020204" pitchFamily="34" charset="0"/>
              <a:buChar char="•"/>
            </a:pPr>
            <a:r>
              <a:rPr lang="en-US" sz="1400" dirty="0">
                <a:latin typeface="Arial" charset="0"/>
              </a:rPr>
              <a:t>Measured absolute gain.</a:t>
            </a:r>
            <a:endParaRPr lang="en-US" sz="1400" dirty="0">
              <a:solidFill>
                <a:schemeClr val="tx1"/>
              </a:solidFill>
              <a:latin typeface="Arial" charset="0"/>
            </a:endParaRPr>
          </a:p>
          <a:p>
            <a:r>
              <a:rPr lang="en-US" sz="1400" b="1" dirty="0">
                <a:solidFill>
                  <a:schemeClr val="tx1"/>
                </a:solidFill>
                <a:latin typeface="Arial" charset="0"/>
              </a:rPr>
              <a:t>Bottom Right</a:t>
            </a:r>
          </a:p>
          <a:p>
            <a:pPr marL="171450" indent="-171450">
              <a:buFont typeface="Arial" panose="020B0604020202020204" pitchFamily="34" charset="0"/>
              <a:buChar char="•"/>
            </a:pPr>
            <a:r>
              <a:rPr lang="en-US" sz="1400" dirty="0">
                <a:solidFill>
                  <a:schemeClr val="tx1"/>
                </a:solidFill>
                <a:latin typeface="Arial" charset="0"/>
              </a:rPr>
              <a:t>Measured integrated out-of-band response ratio (IOOB).</a:t>
            </a:r>
          </a:p>
          <a:p>
            <a:pPr marL="171450" indent="-171450">
              <a:buFont typeface="Arial" panose="020B0604020202020204" pitchFamily="34" charset="0"/>
              <a:buChar char="•"/>
            </a:pPr>
            <a:r>
              <a:rPr lang="en-US" sz="1400" dirty="0">
                <a:solidFill>
                  <a:schemeClr val="tx1"/>
                </a:solidFill>
                <a:latin typeface="Arial" charset="0"/>
              </a:rPr>
              <a:t>UV-VIS: 2-4%, VIS-NIR: &lt;1%. </a:t>
            </a:r>
            <a:endParaRPr lang="en-US" sz="900" dirty="0">
              <a:solidFill>
                <a:schemeClr val="tx1"/>
              </a:solidFill>
              <a:latin typeface="Arial" charset="0"/>
            </a:endParaRPr>
          </a:p>
        </p:txBody>
      </p:sp>
      <p:pic>
        <p:nvPicPr>
          <p:cNvPr id="4" name="Picture 3">
            <a:extLst>
              <a:ext uri="{FF2B5EF4-FFF2-40B4-BE49-F238E27FC236}">
                <a16:creationId xmlns:a16="http://schemas.microsoft.com/office/drawing/2014/main" id="{DACC2B3B-2B1C-D811-E8F5-AEA8E15F0A0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79000" y="625475"/>
            <a:ext cx="8273142" cy="6095999"/>
          </a:xfrm>
          <a:prstGeom prst="rect">
            <a:avLst/>
          </a:prstGeom>
          <a:ln>
            <a:solidFill>
              <a:srgbClr val="00B0F0"/>
            </a:solidFill>
          </a:ln>
        </p:spPr>
      </p:pic>
    </p:spTree>
    <p:extLst>
      <p:ext uri="{BB962C8B-B14F-4D97-AF65-F5344CB8AC3E}">
        <p14:creationId xmlns:p14="http://schemas.microsoft.com/office/powerpoint/2010/main" val="1680520427"/>
      </p:ext>
    </p:extLst>
  </p:cSld>
  <p:clrMapOvr>
    <a:masterClrMapping/>
  </p:clrMapOvr>
  <mc:AlternateContent xmlns:mc="http://schemas.openxmlformats.org/markup-compatibility/2006" xmlns:p14="http://schemas.microsoft.com/office/powerpoint/2010/main">
    <mc:Choice Requires="p14">
      <p:transition spd="slow" p14:dur="2000" advTm="78071"/>
    </mc:Choice>
    <mc:Fallback xmlns="">
      <p:transition spd="slow" advTm="7807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3C4C048-4501-4A00-978C-0C0061A4B087}"/>
              </a:ext>
            </a:extLst>
          </p:cNvPr>
          <p:cNvSpPr>
            <a:spLocks noGrp="1"/>
          </p:cNvSpPr>
          <p:nvPr>
            <p:ph type="sldNum" idx="10"/>
          </p:nvPr>
        </p:nvSpPr>
        <p:spPr/>
        <p:txBody>
          <a:bodyPr/>
          <a:lstStyle/>
          <a:p>
            <a:pPr>
              <a:defRPr/>
            </a:pPr>
            <a:fld id="{69BE63BC-8CDE-49D3-9508-5216CBCE1C15}" type="slidenum">
              <a:rPr lang="en-GB" smtClean="0"/>
              <a:pPr>
                <a:defRPr/>
              </a:pPr>
              <a:t>12</a:t>
            </a:fld>
            <a:endParaRPr lang="en-GB"/>
          </a:p>
        </p:txBody>
      </p:sp>
      <p:sp>
        <p:nvSpPr>
          <p:cNvPr id="4" name="Rectangle: Rounded Corners 3">
            <a:extLst>
              <a:ext uri="{FF2B5EF4-FFF2-40B4-BE49-F238E27FC236}">
                <a16:creationId xmlns:a16="http://schemas.microsoft.com/office/drawing/2014/main" id="{A97BCB33-76F2-4DC9-B809-51EACC2AAD74}"/>
              </a:ext>
            </a:extLst>
          </p:cNvPr>
          <p:cNvSpPr/>
          <p:nvPr/>
        </p:nvSpPr>
        <p:spPr bwMode="auto">
          <a:xfrm>
            <a:off x="342896" y="1809749"/>
            <a:ext cx="11506203" cy="1000005"/>
          </a:xfrm>
          <a:prstGeom prst="roundRect">
            <a:avLst/>
          </a:prstGeom>
          <a:solidFill>
            <a:schemeClr val="accent1">
              <a:lumMod val="20000"/>
              <a:lumOff val="80000"/>
            </a:schemeClr>
          </a:soli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pPr>
            <a:r>
              <a:rPr kumimoji="0" lang="en-US" sz="1600" b="1" i="0" u="none" strike="noStrike" cap="none" normalizeH="0" baseline="0" dirty="0">
                <a:ln>
                  <a:noFill/>
                </a:ln>
                <a:solidFill>
                  <a:srgbClr val="3130CE"/>
                </a:solidFill>
                <a:effectLst/>
                <a:latin typeface="Arial" charset="0"/>
              </a:rPr>
              <a:t>SWIR Results</a:t>
            </a:r>
          </a:p>
          <a:p>
            <a:pPr marL="285750" marR="0" indent="-2857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kumimoji="0" lang="en-US" sz="1600" i="0" u="none" strike="noStrike" cap="none" normalizeH="0" baseline="0" dirty="0">
                <a:ln>
                  <a:noFill/>
                </a:ln>
                <a:solidFill>
                  <a:schemeClr val="tx1"/>
                </a:solidFill>
                <a:effectLst/>
                <a:latin typeface="Arial" charset="0"/>
              </a:rPr>
              <a:t>All measured band centers, bandwidths, and IOOB are within requirements.</a:t>
            </a:r>
          </a:p>
        </p:txBody>
      </p:sp>
      <p:graphicFrame>
        <p:nvGraphicFramePr>
          <p:cNvPr id="5" name="Table 4">
            <a:extLst>
              <a:ext uri="{FF2B5EF4-FFF2-40B4-BE49-F238E27FC236}">
                <a16:creationId xmlns:a16="http://schemas.microsoft.com/office/drawing/2014/main" id="{31DB88FD-B438-4714-8338-85F5CB23A73B}"/>
              </a:ext>
            </a:extLst>
          </p:cNvPr>
          <p:cNvGraphicFramePr>
            <a:graphicFrameLocks noGrp="1"/>
          </p:cNvGraphicFramePr>
          <p:nvPr>
            <p:extLst>
              <p:ext uri="{D42A27DB-BD31-4B8C-83A1-F6EECF244321}">
                <p14:modId xmlns:p14="http://schemas.microsoft.com/office/powerpoint/2010/main" val="4166548197"/>
              </p:ext>
            </p:extLst>
          </p:nvPr>
        </p:nvGraphicFramePr>
        <p:xfrm>
          <a:off x="342897" y="2952750"/>
          <a:ext cx="11506203" cy="3260605"/>
        </p:xfrm>
        <a:graphic>
          <a:graphicData uri="http://schemas.openxmlformats.org/drawingml/2006/table">
            <a:tbl>
              <a:tblPr firstRow="1" bandRow="1">
                <a:tableStyleId>{5C22544A-7EE6-4342-B048-85BDC9FD1C3A}</a:tableStyleId>
              </a:tblPr>
              <a:tblGrid>
                <a:gridCol w="1373249">
                  <a:extLst>
                    <a:ext uri="{9D8B030D-6E8A-4147-A177-3AD203B41FA5}">
                      <a16:colId xmlns:a16="http://schemas.microsoft.com/office/drawing/2014/main" val="2196718920"/>
                    </a:ext>
                  </a:extLst>
                </a:gridCol>
                <a:gridCol w="1404106">
                  <a:extLst>
                    <a:ext uri="{9D8B030D-6E8A-4147-A177-3AD203B41FA5}">
                      <a16:colId xmlns:a16="http://schemas.microsoft.com/office/drawing/2014/main" val="1868216110"/>
                    </a:ext>
                  </a:extLst>
                </a:gridCol>
                <a:gridCol w="1454807">
                  <a:extLst>
                    <a:ext uri="{9D8B030D-6E8A-4147-A177-3AD203B41FA5}">
                      <a16:colId xmlns:a16="http://schemas.microsoft.com/office/drawing/2014/main" val="1107192113"/>
                    </a:ext>
                  </a:extLst>
                </a:gridCol>
                <a:gridCol w="1322553">
                  <a:extLst>
                    <a:ext uri="{9D8B030D-6E8A-4147-A177-3AD203B41FA5}">
                      <a16:colId xmlns:a16="http://schemas.microsoft.com/office/drawing/2014/main" val="1105358961"/>
                    </a:ext>
                  </a:extLst>
                </a:gridCol>
                <a:gridCol w="1322553">
                  <a:extLst>
                    <a:ext uri="{9D8B030D-6E8A-4147-A177-3AD203B41FA5}">
                      <a16:colId xmlns:a16="http://schemas.microsoft.com/office/drawing/2014/main" val="2595564883"/>
                    </a:ext>
                  </a:extLst>
                </a:gridCol>
                <a:gridCol w="1454807">
                  <a:extLst>
                    <a:ext uri="{9D8B030D-6E8A-4147-A177-3AD203B41FA5}">
                      <a16:colId xmlns:a16="http://schemas.microsoft.com/office/drawing/2014/main" val="2973184418"/>
                    </a:ext>
                  </a:extLst>
                </a:gridCol>
                <a:gridCol w="1322553">
                  <a:extLst>
                    <a:ext uri="{9D8B030D-6E8A-4147-A177-3AD203B41FA5}">
                      <a16:colId xmlns:a16="http://schemas.microsoft.com/office/drawing/2014/main" val="144193336"/>
                    </a:ext>
                  </a:extLst>
                </a:gridCol>
                <a:gridCol w="1851575">
                  <a:extLst>
                    <a:ext uri="{9D8B030D-6E8A-4147-A177-3AD203B41FA5}">
                      <a16:colId xmlns:a16="http://schemas.microsoft.com/office/drawing/2014/main" val="4004142310"/>
                    </a:ext>
                  </a:extLst>
                </a:gridCol>
              </a:tblGrid>
              <a:tr h="869773">
                <a:tc>
                  <a:txBody>
                    <a:bodyPr/>
                    <a:lstStyle/>
                    <a:p>
                      <a:pPr marL="0" marR="0" algn="ctr">
                        <a:lnSpc>
                          <a:spcPct val="107000"/>
                        </a:lnSpc>
                        <a:spcBef>
                          <a:spcPts val="0"/>
                        </a:spcBef>
                        <a:spcAft>
                          <a:spcPts val="0"/>
                        </a:spcAft>
                      </a:pPr>
                      <a:r>
                        <a:rPr lang="en-US" sz="1600" dirty="0">
                          <a:effectLst/>
                        </a:rPr>
                        <a:t>Band Name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Specified Center </a:t>
                      </a:r>
                    </a:p>
                    <a:p>
                      <a:pPr marL="0" marR="0" algn="ctr">
                        <a:lnSpc>
                          <a:spcPct val="107000"/>
                        </a:lnSpc>
                        <a:spcBef>
                          <a:spcPts val="0"/>
                        </a:spcBef>
                        <a:spcAft>
                          <a:spcPts val="0"/>
                        </a:spcAft>
                      </a:pPr>
                      <a:r>
                        <a:rPr lang="en-US" sz="1600" dirty="0">
                          <a:effectLst/>
                        </a:rPr>
                        <a:t>[nm]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Measured Center</a:t>
                      </a:r>
                    </a:p>
                    <a:p>
                      <a:pPr marL="0" marR="0" algn="ctr">
                        <a:lnSpc>
                          <a:spcPct val="107000"/>
                        </a:lnSpc>
                        <a:spcBef>
                          <a:spcPts val="0"/>
                        </a:spcBef>
                        <a:spcAft>
                          <a:spcPts val="0"/>
                        </a:spcAft>
                      </a:pPr>
                      <a:r>
                        <a:rPr lang="en-US" sz="1600" dirty="0">
                          <a:effectLst/>
                        </a:rPr>
                        <a:t> [nm]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Specified Bandwidth [nm]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Measured Bandwidth [nm]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Specified IOOB  </a:t>
                      </a:r>
                    </a:p>
                    <a:p>
                      <a:pPr marL="0" marR="0" algn="ctr">
                        <a:lnSpc>
                          <a:spcPct val="107000"/>
                        </a:lnSpc>
                        <a:spcBef>
                          <a:spcPts val="0"/>
                        </a:spcBef>
                        <a:spcAft>
                          <a:spcPts val="0"/>
                        </a:spcAft>
                      </a:pPr>
                      <a:r>
                        <a:rPr lang="en-US" sz="1600" dirty="0">
                          <a:effectLst/>
                        </a:rPr>
                        <a:t>requirement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Measured IOOB </a:t>
                      </a:r>
                    </a:p>
                    <a:p>
                      <a:pPr marL="0" marR="0" algn="ctr">
                        <a:lnSpc>
                          <a:spcPct val="107000"/>
                        </a:lnSpc>
                        <a:spcBef>
                          <a:spcPts val="0"/>
                        </a:spcBef>
                        <a:spcAft>
                          <a:spcPts val="0"/>
                        </a:spcAft>
                      </a:pPr>
                      <a:r>
                        <a:rPr lang="en-US" sz="1600" dirty="0">
                          <a:effectLst/>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System Gain [</a:t>
                      </a:r>
                      <a:r>
                        <a:rPr lang="en-US" sz="1600" dirty="0" err="1">
                          <a:effectLst/>
                        </a:rPr>
                        <a:t>dn</a:t>
                      </a:r>
                      <a:r>
                        <a:rPr lang="en-US" sz="1600" dirty="0">
                          <a:effectLst/>
                        </a:rPr>
                        <a:t>/(W/m</a:t>
                      </a:r>
                      <a:r>
                        <a:rPr lang="en-US" sz="1600" baseline="30000" dirty="0">
                          <a:effectLst/>
                        </a:rPr>
                        <a:t>2</a:t>
                      </a:r>
                      <a:r>
                        <a:rPr lang="en-US" sz="1600" dirty="0">
                          <a:effectLst/>
                        </a:rPr>
                        <a:t>/</a:t>
                      </a:r>
                      <a:r>
                        <a:rPr lang="en-US" sz="1600" dirty="0" err="1">
                          <a:effectLst/>
                        </a:rPr>
                        <a:t>sr</a:t>
                      </a:r>
                      <a:r>
                        <a:rPr lang="en-US" sz="1600" dirty="0">
                          <a:effectLst/>
                        </a:rPr>
                        <a:t>/µm)]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66205135"/>
                  </a:ext>
                </a:extLst>
              </a:tr>
              <a:tr h="265648">
                <a:tc>
                  <a:txBody>
                    <a:bodyPr/>
                    <a:lstStyle/>
                    <a:p>
                      <a:pPr marL="0" marR="0" algn="ctr">
                        <a:lnSpc>
                          <a:spcPct val="107000"/>
                        </a:lnSpc>
                        <a:spcBef>
                          <a:spcPts val="0"/>
                        </a:spcBef>
                        <a:spcAft>
                          <a:spcPts val="0"/>
                        </a:spcAft>
                      </a:pPr>
                      <a:r>
                        <a:rPr lang="en-US" sz="1600" dirty="0">
                          <a:effectLst/>
                        </a:rPr>
                        <a:t>940 SG</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940 ± 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dirty="0">
                          <a:solidFill>
                            <a:srgbClr val="000000"/>
                          </a:solidFill>
                          <a:effectLst/>
                          <a:latin typeface="+mn-lt"/>
                          <a:ea typeface="Times New Roman" panose="02020603050405020304" pitchFamily="18" charset="0"/>
                        </a:rPr>
                        <a:t>939.7</a:t>
                      </a:r>
                      <a:endParaRPr lang="en-US" sz="2400" dirty="0">
                        <a:effectLst/>
                        <a:latin typeface="+mn-lt"/>
                        <a:ea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45 ± 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44.3</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 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0.20</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448</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028931463"/>
                  </a:ext>
                </a:extLst>
              </a:tr>
              <a:tr h="265648">
                <a:tc>
                  <a:txBody>
                    <a:bodyPr/>
                    <a:lstStyle/>
                    <a:p>
                      <a:pPr marL="0" marR="0" algn="ctr">
                        <a:lnSpc>
                          <a:spcPct val="107000"/>
                        </a:lnSpc>
                        <a:spcBef>
                          <a:spcPts val="0"/>
                        </a:spcBef>
                        <a:spcAft>
                          <a:spcPts val="0"/>
                        </a:spcAft>
                      </a:pPr>
                      <a:r>
                        <a:rPr lang="en-US" sz="1600" dirty="0">
                          <a:effectLst/>
                        </a:rPr>
                        <a:t>1038 HG</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1038 ± 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dirty="0">
                          <a:solidFill>
                            <a:srgbClr val="000000"/>
                          </a:solidFill>
                          <a:effectLst/>
                          <a:latin typeface="+mn-lt"/>
                          <a:ea typeface="Times New Roman" panose="02020603050405020304" pitchFamily="18" charset="0"/>
                        </a:rPr>
                        <a:t>1038.3</a:t>
                      </a:r>
                      <a:endParaRPr lang="en-US" sz="2400" dirty="0">
                        <a:effectLst/>
                        <a:latin typeface="+mn-lt"/>
                        <a:ea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75 ± 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74.4</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 1.0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0.13</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2028</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10682485"/>
                  </a:ext>
                </a:extLst>
              </a:tr>
              <a:tr h="265648">
                <a:tc>
                  <a:txBody>
                    <a:bodyPr/>
                    <a:lstStyle/>
                    <a:p>
                      <a:pPr marL="0" marR="0" algn="ctr">
                        <a:lnSpc>
                          <a:spcPct val="107000"/>
                        </a:lnSpc>
                        <a:spcBef>
                          <a:spcPts val="0"/>
                        </a:spcBef>
                        <a:spcAft>
                          <a:spcPts val="0"/>
                        </a:spcAft>
                      </a:pPr>
                      <a:r>
                        <a:rPr lang="en-US" sz="1600" dirty="0">
                          <a:effectLst/>
                        </a:rPr>
                        <a:t>1250 SG</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1250 ± 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dirty="0">
                          <a:solidFill>
                            <a:srgbClr val="000000"/>
                          </a:solidFill>
                          <a:effectLst/>
                          <a:latin typeface="+mn-lt"/>
                          <a:ea typeface="Times New Roman" panose="02020603050405020304" pitchFamily="18" charset="0"/>
                        </a:rPr>
                        <a:t>1250.4</a:t>
                      </a:r>
                      <a:endParaRPr lang="en-US" sz="2400" dirty="0">
                        <a:effectLst/>
                        <a:latin typeface="+mn-lt"/>
                        <a:ea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30 ± 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28.5</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 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0.16</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684</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307570331"/>
                  </a:ext>
                </a:extLst>
              </a:tr>
              <a:tr h="265648">
                <a:tc>
                  <a:txBody>
                    <a:bodyPr/>
                    <a:lstStyle/>
                    <a:p>
                      <a:pPr marL="0" marR="0" algn="ctr">
                        <a:lnSpc>
                          <a:spcPct val="107000"/>
                        </a:lnSpc>
                        <a:spcBef>
                          <a:spcPts val="0"/>
                        </a:spcBef>
                        <a:spcAft>
                          <a:spcPts val="0"/>
                        </a:spcAft>
                      </a:pPr>
                      <a:r>
                        <a:rPr lang="en-US" sz="1600" dirty="0">
                          <a:effectLst/>
                        </a:rPr>
                        <a:t>1250 HG</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1250 ± 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rPr>
                        <a:t>1248.5</a:t>
                      </a:r>
                      <a:endParaRPr lang="en-US" sz="2400">
                        <a:effectLst/>
                        <a:latin typeface="+mn-lt"/>
                        <a:ea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30 ± 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28.6</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 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0.13</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5494</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211517356"/>
                  </a:ext>
                </a:extLst>
              </a:tr>
              <a:tr h="265648">
                <a:tc>
                  <a:txBody>
                    <a:bodyPr/>
                    <a:lstStyle/>
                    <a:p>
                      <a:pPr marL="0" marR="0" algn="ctr">
                        <a:lnSpc>
                          <a:spcPct val="107000"/>
                        </a:lnSpc>
                        <a:spcBef>
                          <a:spcPts val="0"/>
                        </a:spcBef>
                        <a:spcAft>
                          <a:spcPts val="0"/>
                        </a:spcAft>
                      </a:pPr>
                      <a:r>
                        <a:rPr lang="en-US" sz="1600" dirty="0">
                          <a:effectLst/>
                        </a:rPr>
                        <a:t>1378 SG</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1378 ± 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dirty="0">
                          <a:solidFill>
                            <a:srgbClr val="000000"/>
                          </a:solidFill>
                          <a:effectLst/>
                          <a:latin typeface="+mn-lt"/>
                          <a:ea typeface="Times New Roman" panose="02020603050405020304" pitchFamily="18" charset="0"/>
                        </a:rPr>
                        <a:t>1378.2</a:t>
                      </a:r>
                      <a:endParaRPr lang="en-US" sz="2400" dirty="0">
                        <a:effectLst/>
                        <a:latin typeface="+mn-lt"/>
                        <a:ea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15 ± 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14.4</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 0.7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0.19</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763</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587457536"/>
                  </a:ext>
                </a:extLst>
              </a:tr>
              <a:tr h="265648">
                <a:tc>
                  <a:txBody>
                    <a:bodyPr/>
                    <a:lstStyle/>
                    <a:p>
                      <a:pPr marL="0" marR="0" algn="ctr">
                        <a:lnSpc>
                          <a:spcPct val="107000"/>
                        </a:lnSpc>
                        <a:spcBef>
                          <a:spcPts val="0"/>
                        </a:spcBef>
                        <a:spcAft>
                          <a:spcPts val="0"/>
                        </a:spcAft>
                      </a:pPr>
                      <a:r>
                        <a:rPr lang="en-US" sz="1600" dirty="0">
                          <a:effectLst/>
                        </a:rPr>
                        <a:t>1615 SG</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1615 ± 10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rPr>
                        <a:t>1619.6</a:t>
                      </a:r>
                      <a:endParaRPr lang="en-US" sz="2400">
                        <a:effectLst/>
                        <a:latin typeface="+mn-lt"/>
                        <a:ea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75 ± 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73.7</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 1.0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0.11</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1571</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44306421"/>
                  </a:ext>
                </a:extLst>
              </a:tr>
              <a:tr h="265648">
                <a:tc>
                  <a:txBody>
                    <a:bodyPr/>
                    <a:lstStyle/>
                    <a:p>
                      <a:pPr marL="0" marR="0" algn="ctr">
                        <a:lnSpc>
                          <a:spcPct val="107000"/>
                        </a:lnSpc>
                        <a:spcBef>
                          <a:spcPts val="0"/>
                        </a:spcBef>
                        <a:spcAft>
                          <a:spcPts val="0"/>
                        </a:spcAft>
                      </a:pPr>
                      <a:r>
                        <a:rPr lang="en-US" sz="1600" dirty="0">
                          <a:effectLst/>
                        </a:rPr>
                        <a:t>1615 HG</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1615 ± 10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dirty="0">
                          <a:solidFill>
                            <a:srgbClr val="000000"/>
                          </a:solidFill>
                          <a:effectLst/>
                          <a:latin typeface="+mn-lt"/>
                          <a:ea typeface="Times New Roman" panose="02020603050405020304" pitchFamily="18" charset="0"/>
                        </a:rPr>
                        <a:t>1618.0</a:t>
                      </a:r>
                      <a:endParaRPr lang="en-US" sz="2400" dirty="0">
                        <a:effectLst/>
                        <a:latin typeface="+mn-lt"/>
                        <a:ea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75 ± 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73.6</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 1.0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0.11</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12186</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006526109"/>
                  </a:ext>
                </a:extLst>
              </a:tr>
              <a:tr h="265648">
                <a:tc>
                  <a:txBody>
                    <a:bodyPr/>
                    <a:lstStyle/>
                    <a:p>
                      <a:pPr marL="0" marR="0" algn="ctr">
                        <a:lnSpc>
                          <a:spcPct val="107000"/>
                        </a:lnSpc>
                        <a:spcBef>
                          <a:spcPts val="0"/>
                        </a:spcBef>
                        <a:spcAft>
                          <a:spcPts val="0"/>
                        </a:spcAft>
                      </a:pPr>
                      <a:r>
                        <a:rPr lang="en-US" sz="1600" dirty="0">
                          <a:effectLst/>
                        </a:rPr>
                        <a:t>2130 SG</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a:effectLst/>
                        </a:rPr>
                        <a:t>2130 ± 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rPr>
                        <a:t>2130.6</a:t>
                      </a:r>
                      <a:endParaRPr lang="en-US" sz="2400">
                        <a:effectLst/>
                        <a:latin typeface="+mn-lt"/>
                        <a:ea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50 ± 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49.3</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a:effectLst/>
                        </a:rPr>
                        <a:t>≤ 1.0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0.12</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a:solidFill>
                            <a:srgbClr val="000000"/>
                          </a:solidFill>
                          <a:effectLst/>
                          <a:latin typeface="+mn-lt"/>
                          <a:ea typeface="Times New Roman" panose="02020603050405020304" pitchFamily="18" charset="0"/>
                          <a:cs typeface="Times New Roman" panose="02020603050405020304" pitchFamily="18" charset="0"/>
                        </a:rPr>
                        <a:t>4652</a:t>
                      </a:r>
                      <a:endParaRPr lang="en-US" sz="1600">
                        <a:effectLst/>
                        <a:latin typeface="+mn-lt"/>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799882362"/>
                  </a:ext>
                </a:extLst>
              </a:tr>
              <a:tr h="265648">
                <a:tc>
                  <a:txBody>
                    <a:bodyPr/>
                    <a:lstStyle/>
                    <a:p>
                      <a:pPr marL="0" marR="0" algn="ctr">
                        <a:lnSpc>
                          <a:spcPct val="107000"/>
                        </a:lnSpc>
                        <a:spcBef>
                          <a:spcPts val="0"/>
                        </a:spcBef>
                        <a:spcAft>
                          <a:spcPts val="0"/>
                        </a:spcAft>
                      </a:pPr>
                      <a:r>
                        <a:rPr lang="en-US" sz="1600" dirty="0">
                          <a:effectLst/>
                        </a:rPr>
                        <a:t>2260 SG</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600" dirty="0">
                          <a:effectLst/>
                        </a:rPr>
                        <a:t>2260 ± 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dirty="0">
                          <a:solidFill>
                            <a:srgbClr val="000000"/>
                          </a:solidFill>
                          <a:effectLst/>
                          <a:latin typeface="+mn-lt"/>
                          <a:ea typeface="Times New Roman" panose="02020603050405020304" pitchFamily="18" charset="0"/>
                        </a:rPr>
                        <a:t>2258.4</a:t>
                      </a:r>
                      <a:endParaRPr lang="en-US" sz="2400" dirty="0">
                        <a:effectLst/>
                        <a:latin typeface="+mn-lt"/>
                        <a:ea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75 ± 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dirty="0">
                          <a:solidFill>
                            <a:srgbClr val="000000"/>
                          </a:solidFill>
                          <a:effectLst/>
                          <a:latin typeface="+mn-lt"/>
                          <a:ea typeface="Times New Roman" panose="02020603050405020304" pitchFamily="18" charset="0"/>
                          <a:cs typeface="Times New Roman" panose="02020603050405020304" pitchFamily="18" charset="0"/>
                        </a:rPr>
                        <a:t>72.8</a:t>
                      </a: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lnSpc>
                          <a:spcPct val="107000"/>
                        </a:lnSpc>
                        <a:spcBef>
                          <a:spcPts val="0"/>
                        </a:spcBef>
                        <a:spcAft>
                          <a:spcPts val="0"/>
                        </a:spcAft>
                      </a:pPr>
                      <a:r>
                        <a:rPr lang="en-US" sz="1600" dirty="0">
                          <a:effectLst/>
                        </a:rPr>
                        <a:t>≤ 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600" dirty="0">
                          <a:solidFill>
                            <a:srgbClr val="000000"/>
                          </a:solidFill>
                          <a:effectLst/>
                          <a:latin typeface="+mn-lt"/>
                          <a:ea typeface="Times New Roman" panose="02020603050405020304" pitchFamily="18" charset="0"/>
                          <a:cs typeface="Times New Roman" panose="02020603050405020304" pitchFamily="18" charset="0"/>
                        </a:rPr>
                        <a:t>0.18</a:t>
                      </a: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nchor="b"/>
                </a:tc>
                <a:tc>
                  <a:txBody>
                    <a:bodyPr/>
                    <a:lstStyle/>
                    <a:p>
                      <a:pPr marL="0" marR="0" algn="ctr">
                        <a:spcBef>
                          <a:spcPts val="0"/>
                        </a:spcBef>
                        <a:spcAft>
                          <a:spcPts val="0"/>
                        </a:spcAft>
                      </a:pPr>
                      <a:r>
                        <a:rPr lang="en-US" sz="1600" dirty="0">
                          <a:solidFill>
                            <a:srgbClr val="000000"/>
                          </a:solidFill>
                          <a:effectLst/>
                          <a:latin typeface="+mn-lt"/>
                          <a:ea typeface="Times New Roman" panose="02020603050405020304" pitchFamily="18" charset="0"/>
                          <a:cs typeface="Times New Roman" panose="02020603050405020304" pitchFamily="18" charset="0"/>
                        </a:rPr>
                        <a:t>6440</a:t>
                      </a:r>
                      <a:endParaRPr lang="en-US" sz="1600" dirty="0">
                        <a:effectLst/>
                        <a:latin typeface="+mn-lt"/>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69926450"/>
                  </a:ext>
                </a:extLst>
              </a:tr>
            </a:tbl>
          </a:graphicData>
        </a:graphic>
      </p:graphicFrame>
    </p:spTree>
    <p:extLst>
      <p:ext uri="{BB962C8B-B14F-4D97-AF65-F5344CB8AC3E}">
        <p14:creationId xmlns:p14="http://schemas.microsoft.com/office/powerpoint/2010/main" val="1787764598"/>
      </p:ext>
    </p:extLst>
  </p:cSld>
  <p:clrMapOvr>
    <a:masterClrMapping/>
  </p:clrMapOvr>
  <mc:AlternateContent xmlns:mc="http://schemas.openxmlformats.org/markup-compatibility/2006" xmlns:p14="http://schemas.microsoft.com/office/powerpoint/2010/main">
    <mc:Choice Requires="p14">
      <p:transition spd="slow" p14:dur="2000" advTm="55679"/>
    </mc:Choice>
    <mc:Fallback xmlns="">
      <p:transition spd="slow" advTm="5567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49197-1169-475C-8C2A-F6223CBAD8A0}"/>
              </a:ext>
            </a:extLst>
          </p:cNvPr>
          <p:cNvSpPr>
            <a:spLocks noGrp="1"/>
          </p:cNvSpPr>
          <p:nvPr>
            <p:ph type="title"/>
          </p:nvPr>
        </p:nvSpPr>
        <p:spPr/>
        <p:txBody>
          <a:bodyPr/>
          <a:lstStyle/>
          <a:p>
            <a:r>
              <a:rPr lang="en-US" b="1" dirty="0"/>
              <a:t>Conclusions</a:t>
            </a:r>
          </a:p>
        </p:txBody>
      </p:sp>
      <p:sp>
        <p:nvSpPr>
          <p:cNvPr id="3" name="Slide Number Placeholder 2">
            <a:extLst>
              <a:ext uri="{FF2B5EF4-FFF2-40B4-BE49-F238E27FC236}">
                <a16:creationId xmlns:a16="http://schemas.microsoft.com/office/drawing/2014/main" id="{3DBC0351-CA7A-4B01-A2FC-5AA404F8EED4}"/>
              </a:ext>
            </a:extLst>
          </p:cNvPr>
          <p:cNvSpPr>
            <a:spLocks noGrp="1"/>
          </p:cNvSpPr>
          <p:nvPr>
            <p:ph type="sldNum" idx="10"/>
          </p:nvPr>
        </p:nvSpPr>
        <p:spPr/>
        <p:txBody>
          <a:bodyPr/>
          <a:lstStyle/>
          <a:p>
            <a:pPr>
              <a:defRPr/>
            </a:pPr>
            <a:fld id="{69BE63BC-8CDE-49D3-9508-5216CBCE1C15}" type="slidenum">
              <a:rPr lang="en-GB" smtClean="0"/>
              <a:pPr>
                <a:defRPr/>
              </a:pPr>
              <a:t>13</a:t>
            </a:fld>
            <a:endParaRPr lang="en-GB"/>
          </a:p>
        </p:txBody>
      </p:sp>
      <p:sp>
        <p:nvSpPr>
          <p:cNvPr id="4" name="Rectangle: Rounded Corners 3">
            <a:extLst>
              <a:ext uri="{FF2B5EF4-FFF2-40B4-BE49-F238E27FC236}">
                <a16:creationId xmlns:a16="http://schemas.microsoft.com/office/drawing/2014/main" id="{5DAC012E-F7DA-477C-B5C9-B4C87464D823}"/>
              </a:ext>
            </a:extLst>
          </p:cNvPr>
          <p:cNvSpPr/>
          <p:nvPr/>
        </p:nvSpPr>
        <p:spPr bwMode="auto">
          <a:xfrm>
            <a:off x="838200" y="1372579"/>
            <a:ext cx="10399186" cy="4793606"/>
          </a:xfrm>
          <a:prstGeom prst="roundRect">
            <a:avLst/>
          </a:prstGeom>
          <a:solidFill>
            <a:schemeClr val="accent1">
              <a:lumMod val="20000"/>
              <a:lumOff val="8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285750" indent="-285750" defTabSz="457200" fontAlgn="base">
              <a:spcBef>
                <a:spcPct val="0"/>
              </a:spcBef>
              <a:spcAft>
                <a:spcPct val="0"/>
              </a:spcAft>
              <a:buClr>
                <a:srgbClr val="000000"/>
              </a:buClr>
              <a:buSzPct val="100000"/>
              <a:buFont typeface="Arial" panose="020B0604020202020204" pitchFamily="34" charset="0"/>
              <a:buChar char="•"/>
            </a:pPr>
            <a:r>
              <a:rPr kumimoji="0" lang="en-US" sz="1600" b="0" i="0" u="none" strike="noStrike" cap="none" normalizeH="0" baseline="0" dirty="0">
                <a:ln>
                  <a:noFill/>
                </a:ln>
                <a:solidFill>
                  <a:schemeClr val="tx1"/>
                </a:solidFill>
                <a:effectLst/>
                <a:latin typeface="Arial" charset="0"/>
              </a:rPr>
              <a:t>The Flight Unit was tested for spectral characterization in TVAC at nominal temperature using GLAMR as a monochromatic source in October 2022.</a:t>
            </a:r>
          </a:p>
          <a:p>
            <a:pPr marL="285750" marR="0" indent="-2857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kumimoji="0" lang="en-US" sz="1600" b="0" i="0" u="none" strike="noStrike" cap="none" normalizeH="0" baseline="0" dirty="0">
                <a:ln>
                  <a:noFill/>
                </a:ln>
                <a:solidFill>
                  <a:schemeClr val="tx1"/>
                </a:solidFill>
                <a:effectLst/>
                <a:latin typeface="Arial" charset="0"/>
              </a:rPr>
              <a:t>All tested OCI bands were found to be within requirements. </a:t>
            </a:r>
          </a:p>
          <a:p>
            <a:pPr marL="285750" marR="0" indent="-2857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endParaRPr lang="en-US" sz="1600" dirty="0">
              <a:latin typeface="Arial" charset="0"/>
            </a:endParaRPr>
          </a:p>
          <a:p>
            <a:pPr marL="285750" marR="0" indent="-2857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kumimoji="0" lang="en-US" sz="1600" b="0" i="0" u="none" strike="noStrike" cap="none" normalizeH="0" baseline="0" dirty="0">
                <a:ln>
                  <a:noFill/>
                </a:ln>
                <a:solidFill>
                  <a:schemeClr val="tx1"/>
                </a:solidFill>
                <a:effectLst/>
                <a:latin typeface="Arial" charset="0"/>
              </a:rPr>
              <a:t>The OCI Flight Unit performed as expected based on modeling and the OCI Engineering Test Unit (ETU) that was characterized in 2020 and 2021. </a:t>
            </a:r>
          </a:p>
          <a:p>
            <a:pPr marL="285750" marR="0" indent="-285750" algn="l"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kumimoji="0" lang="en-US" sz="1600" b="0" i="0" u="none" strike="noStrike" cap="none" normalizeH="0" baseline="0" dirty="0">
                <a:ln>
                  <a:noFill/>
                </a:ln>
                <a:solidFill>
                  <a:schemeClr val="tx1"/>
                </a:solidFill>
                <a:effectLst/>
                <a:latin typeface="Arial" charset="0"/>
              </a:rPr>
              <a:t>The spectral characterization of the Flight Unit went very well based on lessons learned on the ETU. </a:t>
            </a:r>
          </a:p>
          <a:p>
            <a:pPr marL="742950" lvl="1" indent="-285750" defTabSz="457200" fontAlgn="base">
              <a:spcBef>
                <a:spcPct val="0"/>
              </a:spcBef>
              <a:spcAft>
                <a:spcPct val="0"/>
              </a:spcAft>
              <a:buClr>
                <a:srgbClr val="000000"/>
              </a:buClr>
              <a:buSzPct val="100000"/>
              <a:buFont typeface="Arial" panose="020B0604020202020204" pitchFamily="34" charset="0"/>
              <a:buChar char="•"/>
            </a:pPr>
            <a:r>
              <a:rPr kumimoji="0" lang="en-US" sz="1600" b="0" i="0" u="none" strike="noStrike" cap="none" normalizeH="0" baseline="0" dirty="0">
                <a:ln>
                  <a:noFill/>
                </a:ln>
                <a:solidFill>
                  <a:schemeClr val="tx1"/>
                </a:solidFill>
                <a:effectLst/>
                <a:latin typeface="Arial" charset="0"/>
              </a:rPr>
              <a:t>SWIR in-band regions were covered better. </a:t>
            </a:r>
          </a:p>
          <a:p>
            <a:pPr marL="742950" lvl="1" indent="-285750" defTabSz="457200" fontAlgn="base">
              <a:spcBef>
                <a:spcPct val="0"/>
              </a:spcBef>
              <a:spcAft>
                <a:spcPct val="0"/>
              </a:spcAft>
              <a:buClr>
                <a:srgbClr val="000000"/>
              </a:buClr>
              <a:buSzPct val="100000"/>
              <a:buFont typeface="Arial" panose="020B0604020202020204" pitchFamily="34" charset="0"/>
              <a:buChar char="•"/>
            </a:pPr>
            <a:r>
              <a:rPr kumimoji="0" lang="en-US" sz="1600" b="0" i="0" u="none" strike="noStrike" cap="none" normalizeH="0" baseline="0" dirty="0">
                <a:ln>
                  <a:noFill/>
                </a:ln>
                <a:solidFill>
                  <a:schemeClr val="tx1"/>
                </a:solidFill>
                <a:effectLst/>
                <a:latin typeface="Arial" charset="0"/>
              </a:rPr>
              <a:t>GLAMR performance was improved to output higher radiance in the UV region from 340nm to 550nm</a:t>
            </a:r>
            <a:r>
              <a:rPr lang="en-US" sz="1600" dirty="0">
                <a:latin typeface="Arial" charset="0"/>
              </a:rPr>
              <a:t> (results below 340nm not shown).</a:t>
            </a:r>
            <a:endParaRPr kumimoji="0" lang="en-US" sz="1600" b="0" i="0" u="none" strike="noStrike" cap="none" normalizeH="0" baseline="0" dirty="0">
              <a:ln>
                <a:noFill/>
              </a:ln>
              <a:solidFill>
                <a:schemeClr val="tx1"/>
              </a:solidFill>
              <a:effectLst/>
              <a:latin typeface="Arial" charset="0"/>
            </a:endParaRPr>
          </a:p>
          <a:p>
            <a:pPr marL="285750" indent="-285750" defTabSz="457200" fontAlgn="base">
              <a:spcBef>
                <a:spcPct val="0"/>
              </a:spcBef>
              <a:spcAft>
                <a:spcPct val="0"/>
              </a:spcAft>
              <a:buClr>
                <a:srgbClr val="000000"/>
              </a:buClr>
              <a:buSzPct val="100000"/>
              <a:buFont typeface="Arial" panose="020B0604020202020204" pitchFamily="34" charset="0"/>
              <a:buChar char="•"/>
            </a:pPr>
            <a:endParaRPr lang="en-US" sz="1600" dirty="0">
              <a:latin typeface="Arial" charset="0"/>
            </a:endParaRPr>
          </a:p>
          <a:p>
            <a:pPr marL="285750" indent="-285750" defTabSz="457200" fontAlgn="base">
              <a:spcBef>
                <a:spcPct val="0"/>
              </a:spcBef>
              <a:spcAft>
                <a:spcPct val="0"/>
              </a:spcAft>
              <a:buClr>
                <a:srgbClr val="000000"/>
              </a:buClr>
              <a:buSzPct val="100000"/>
              <a:buFont typeface="Arial" panose="020B0604020202020204" pitchFamily="34" charset="0"/>
              <a:buChar char="•"/>
            </a:pPr>
            <a:r>
              <a:rPr lang="en-US" sz="1600" dirty="0">
                <a:latin typeface="Arial" charset="0"/>
              </a:rPr>
              <a:t>Future work </a:t>
            </a:r>
          </a:p>
          <a:p>
            <a:pPr marL="742950" lvl="1" indent="-285750" defTabSz="457200" fontAlgn="base">
              <a:spcBef>
                <a:spcPct val="0"/>
              </a:spcBef>
              <a:spcAft>
                <a:spcPct val="0"/>
              </a:spcAft>
              <a:buClr>
                <a:srgbClr val="000000"/>
              </a:buClr>
              <a:buSzPct val="100000"/>
              <a:buFont typeface="Arial" panose="020B0604020202020204" pitchFamily="34" charset="0"/>
              <a:buChar char="•"/>
            </a:pPr>
            <a:r>
              <a:rPr lang="en-US" sz="1600" dirty="0">
                <a:latin typeface="Arial" charset="0"/>
              </a:rPr>
              <a:t>Use 0.2nm stepped CCD bands as models to interpolate the 1nm stepped CCD bands, which will improve the band center, bandwidth, and gain accuracy.</a:t>
            </a:r>
          </a:p>
          <a:p>
            <a:pPr marL="742950" lvl="1" indent="-285750" defTabSz="457200" fontAlgn="base">
              <a:spcBef>
                <a:spcPct val="0"/>
              </a:spcBef>
              <a:spcAft>
                <a:spcPct val="0"/>
              </a:spcAft>
              <a:buClr>
                <a:srgbClr val="000000"/>
              </a:buClr>
              <a:buSzPct val="100000"/>
              <a:buFont typeface="Arial" panose="020B0604020202020204" pitchFamily="34" charset="0"/>
              <a:buChar char="•"/>
            </a:pPr>
            <a:r>
              <a:rPr kumimoji="0" lang="en-US" sz="1600" b="0" i="0" u="none" strike="noStrike" cap="none" normalizeH="0" baseline="0" dirty="0">
                <a:ln>
                  <a:noFill/>
                </a:ln>
                <a:solidFill>
                  <a:schemeClr val="tx1"/>
                </a:solidFill>
                <a:effectLst/>
                <a:latin typeface="Arial" charset="0"/>
              </a:rPr>
              <a:t>Use </a:t>
            </a:r>
            <a:r>
              <a:rPr lang="en-US" sz="1600" dirty="0">
                <a:latin typeface="Arial" charset="0"/>
              </a:rPr>
              <a:t>SWIR component level RSR measurements to improve OOB accuracy for SWIR bands and use high radiance GLAMR measurements to improve OOB accuracy &lt;340nm.</a:t>
            </a:r>
            <a:endParaRPr kumimoji="0" lang="en-US" sz="16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32857915"/>
      </p:ext>
    </p:extLst>
  </p:cSld>
  <p:clrMapOvr>
    <a:masterClrMapping/>
  </p:clrMapOvr>
  <mc:AlternateContent xmlns:mc="http://schemas.openxmlformats.org/markup-compatibility/2006" xmlns:p14="http://schemas.microsoft.com/office/powerpoint/2010/main">
    <mc:Choice Requires="p14">
      <p:transition spd="slow" p14:dur="2000" advTm="51589"/>
    </mc:Choice>
    <mc:Fallback xmlns="">
      <p:transition spd="slow" advTm="51589"/>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ff86ce8-8b2b-4be5-86b9-8aa765feba67">
      <Terms xmlns="http://schemas.microsoft.com/office/infopath/2007/PartnerControls"/>
    </lcf76f155ced4ddcb4097134ff3c332f>
    <TaxCatchAll xmlns="8150f1b6-ff22-4fc9-b268-14d2a3c82e3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E996563A25A2A4CA5B916640B8C47C5" ma:contentTypeVersion="10" ma:contentTypeDescription="Create a new document." ma:contentTypeScope="" ma:versionID="8dd347221513e038d41a239783c3b295">
  <xsd:schema xmlns:xsd="http://www.w3.org/2001/XMLSchema" xmlns:xs="http://www.w3.org/2001/XMLSchema" xmlns:p="http://schemas.microsoft.com/office/2006/metadata/properties" xmlns:ns2="fff86ce8-8b2b-4be5-86b9-8aa765feba67" xmlns:ns3="8150f1b6-ff22-4fc9-b268-14d2a3c82e39" targetNamespace="http://schemas.microsoft.com/office/2006/metadata/properties" ma:root="true" ma:fieldsID="5f0c2a52e5604cc2cfaa186a101f05ea" ns2:_="" ns3:_="">
    <xsd:import namespace="fff86ce8-8b2b-4be5-86b9-8aa765feba67"/>
    <xsd:import namespace="8150f1b6-ff22-4fc9-b268-14d2a3c82e3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f86ce8-8b2b-4be5-86b9-8aa765feba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150f1b6-ff22-4fc9-b268-14d2a3c82e3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f0222df-7d89-412e-acf2-71599a8074b8}" ma:internalName="TaxCatchAll" ma:showField="CatchAllData" ma:web="8150f1b6-ff22-4fc9-b268-14d2a3c82e39">
      <xsd:complexType>
        <xsd:complexContent>
          <xsd:extension base="dms:MultiChoiceLookup">
            <xsd:sequence>
              <xsd:element name="Value" type="dms:Lookup" maxOccurs="unbounded" minOccurs="0" nillable="true"/>
            </xsd:sequence>
          </xsd:extension>
        </xsd:complexContent>
      </xsd:complex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6A9BA6D-484A-4341-832E-1E955BA5B08B}">
  <ds:schemaRefs>
    <ds:schemaRef ds:uri="http://schemas.microsoft.com/office/2006/metadata/properties"/>
    <ds:schemaRef ds:uri="http://schemas.microsoft.com/office/infopath/2007/PartnerControls"/>
    <ds:schemaRef ds:uri="fff86ce8-8b2b-4be5-86b9-8aa765feba67"/>
    <ds:schemaRef ds:uri="8150f1b6-ff22-4fc9-b268-14d2a3c82e39"/>
  </ds:schemaRefs>
</ds:datastoreItem>
</file>

<file path=customXml/itemProps2.xml><?xml version="1.0" encoding="utf-8"?>
<ds:datastoreItem xmlns:ds="http://schemas.openxmlformats.org/officeDocument/2006/customXml" ds:itemID="{177B14BA-E527-4957-805B-30F3EDDB9D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f86ce8-8b2b-4be5-86b9-8aa765feba67"/>
    <ds:schemaRef ds:uri="8150f1b6-ff22-4fc9-b268-14d2a3c82e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3BEB3D-5D40-4CAC-8AB8-94F06C74CB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27738</TotalTime>
  <Words>1874</Words>
  <Application>Microsoft Office PowerPoint</Application>
  <PresentationFormat>Widescreen</PresentationFormat>
  <Paragraphs>277</Paragraphs>
  <Slides>13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Cambria Math</vt:lpstr>
      <vt:lpstr>Times New Roman</vt:lpstr>
      <vt:lpstr>Office Theme</vt:lpstr>
      <vt:lpstr>PACE OCI Flight Unit pre-launch spectral characterization</vt:lpstr>
      <vt:lpstr>Outline</vt:lpstr>
      <vt:lpstr>OCI Introduction</vt:lpstr>
      <vt:lpstr>Test Setup</vt:lpstr>
      <vt:lpstr>Test Measurements</vt:lpstr>
      <vt:lpstr>Data Analysis</vt:lpstr>
      <vt:lpstr>PowerPoint Presentation</vt:lpstr>
      <vt:lpstr>PowerPoint Presentation</vt:lpstr>
      <vt:lpstr>PowerPoint Presentation</vt:lpstr>
      <vt:lpstr>PowerPoint Presentation</vt:lpstr>
      <vt:lpstr>PowerPoint Presentation</vt:lpstr>
      <vt:lpstr>PowerPoint Presentation</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PACE SDS End-to-End Testing Quarterly Review Stage 1</dc:title>
  <dc:creator>Frederick</dc:creator>
  <cp:lastModifiedBy>Kitchen-McKinley, Samuel J. (GSFC-616.0)[SCIENCE SYSTEMS AND APPLICATIONS INC]</cp:lastModifiedBy>
  <cp:revision>124</cp:revision>
  <cp:lastPrinted>2023-03-03T18:21:36Z</cp:lastPrinted>
  <dcterms:created xsi:type="dcterms:W3CDTF">2022-04-26T12:59:56Z</dcterms:created>
  <dcterms:modified xsi:type="dcterms:W3CDTF">2023-07-12T15:54:08Z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0x0101001E996563A25A2A4CA5B916640B8C47C5</vt:lpwstr>
  </property>
</Properties>
</file>