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701" r:id="rId4"/>
    <p:sldId id="694" r:id="rId5"/>
    <p:sldId id="687" r:id="rId6"/>
    <p:sldId id="695" r:id="rId7"/>
    <p:sldId id="700" r:id="rId8"/>
    <p:sldId id="696" r:id="rId9"/>
    <p:sldId id="697" r:id="rId10"/>
    <p:sldId id="265" r:id="rId11"/>
    <p:sldId id="274" r:id="rId12"/>
    <p:sldId id="693" r:id="rId13"/>
    <p:sldId id="690" r:id="rId14"/>
    <p:sldId id="6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124" d="100"/>
          <a:sy n="124" d="100"/>
        </p:scale>
        <p:origin x="96" y="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264F-17FF-424F-A3F4-BF6584F929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72322-AC66-440D-8100-29F5F86FB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CE7F9-57C6-4C8E-B9B1-FD53A2FC0D83}"/>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F68A0956-09C2-4D34-9ADA-61DE395A7D98}"/>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6" name="Slide Number Placeholder 5">
            <a:extLst>
              <a:ext uri="{FF2B5EF4-FFF2-40B4-BE49-F238E27FC236}">
                <a16:creationId xmlns:a16="http://schemas.microsoft.com/office/drawing/2014/main" id="{5D2F168C-7685-4DD6-9D82-BBC57200504F}"/>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425395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092-1C8A-449D-ABA3-4577182D6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531F4-E105-4A6A-9302-EB3C5EF4D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69CC5-18B0-469E-895D-7C13C6E0863F}"/>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E0D90E29-9A3E-4539-A28C-CD0625E1E460}"/>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6" name="Slide Number Placeholder 5">
            <a:extLst>
              <a:ext uri="{FF2B5EF4-FFF2-40B4-BE49-F238E27FC236}">
                <a16:creationId xmlns:a16="http://schemas.microsoft.com/office/drawing/2014/main" id="{4124FDFC-11F2-4BC1-9880-8B6B02F05064}"/>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277798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13D1A-B4BC-4EB3-8DDE-663F78DA2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70EA62-29BE-43BD-8964-9F757941C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242F3-E328-488F-BE8C-B4A88B1414A3}"/>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6A556BE6-303A-49FF-9372-F18BB74E9E20}"/>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6" name="Slide Number Placeholder 5">
            <a:extLst>
              <a:ext uri="{FF2B5EF4-FFF2-40B4-BE49-F238E27FC236}">
                <a16:creationId xmlns:a16="http://schemas.microsoft.com/office/drawing/2014/main" id="{43B2E5FF-BD66-4274-80CE-46F96E5D75BF}"/>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347404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EAFC-3B87-4892-B09F-71AB52AA3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9A80D-BCA1-41EE-8C50-C529D8B5B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B456E-74E3-4E2E-8BC3-07ACA0125358}"/>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803802E3-17FF-4756-83C9-E9CF0FBC0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C83E0-7346-4705-8335-0D41BE424DB8}"/>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41158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4DF5-3240-4D4F-A799-D13B3BCD4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0CD6A-4CF3-47B1-B258-153E29056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F8C5A-A3AA-49DB-A073-07666C58EA50}"/>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19BAD0ED-8B5F-4D58-89D3-74A31806ABB8}"/>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6" name="Slide Number Placeholder 5">
            <a:extLst>
              <a:ext uri="{FF2B5EF4-FFF2-40B4-BE49-F238E27FC236}">
                <a16:creationId xmlns:a16="http://schemas.microsoft.com/office/drawing/2014/main" id="{BF8A567F-8035-4D0A-92C9-53FA611CB1BE}"/>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78769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2C90-4D99-4B58-AEBB-F6580A6A3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CFA0E-B893-40A4-80D5-1884A7883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C97BE-761F-48C7-BC6E-D93C79A9E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D1F4-5F31-4FDC-B104-BD039F595F88}"/>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6" name="Footer Placeholder 5">
            <a:extLst>
              <a:ext uri="{FF2B5EF4-FFF2-40B4-BE49-F238E27FC236}">
                <a16:creationId xmlns:a16="http://schemas.microsoft.com/office/drawing/2014/main" id="{7F63AA4E-5E27-48B0-9A16-62D9B13F246F}"/>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7" name="Slide Number Placeholder 6">
            <a:extLst>
              <a:ext uri="{FF2B5EF4-FFF2-40B4-BE49-F238E27FC236}">
                <a16:creationId xmlns:a16="http://schemas.microsoft.com/office/drawing/2014/main" id="{71F9D66C-C33E-489E-BE89-58EAE4B360E2}"/>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217467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9914-D6F9-4FF6-A4E0-ED9E364744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D0710-45B8-4905-AE49-AEA57DD8C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9A95AC-506F-4F1C-8D13-CCDF1B245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B4B7E-1C5E-42C6-9B7B-8F46AEAC6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78175-959E-4880-B670-A1FBE73A7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A4FBDE-1935-4A1C-ABAB-7A52D0F6DA17}"/>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8" name="Footer Placeholder 7">
            <a:extLst>
              <a:ext uri="{FF2B5EF4-FFF2-40B4-BE49-F238E27FC236}">
                <a16:creationId xmlns:a16="http://schemas.microsoft.com/office/drawing/2014/main" id="{721CC2FA-4D04-471D-B1A3-C4FE47553E20}"/>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9" name="Slide Number Placeholder 8">
            <a:extLst>
              <a:ext uri="{FF2B5EF4-FFF2-40B4-BE49-F238E27FC236}">
                <a16:creationId xmlns:a16="http://schemas.microsoft.com/office/drawing/2014/main" id="{94DAF77B-ED8C-4953-B085-85796DDA49DF}"/>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222087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6587-3083-4C73-A00D-6EDBD5555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8FC5EC-AD44-4B2D-9553-54D7ABDD6C2B}"/>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4" name="Footer Placeholder 3">
            <a:extLst>
              <a:ext uri="{FF2B5EF4-FFF2-40B4-BE49-F238E27FC236}">
                <a16:creationId xmlns:a16="http://schemas.microsoft.com/office/drawing/2014/main" id="{C106CAF1-A2E1-4C20-946A-38ED13654808}"/>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5" name="Slide Number Placeholder 4">
            <a:extLst>
              <a:ext uri="{FF2B5EF4-FFF2-40B4-BE49-F238E27FC236}">
                <a16:creationId xmlns:a16="http://schemas.microsoft.com/office/drawing/2014/main" id="{7037B955-4E82-4C56-9361-9F0C87B8153F}"/>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220115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A4B64-4546-417E-B6A4-712BB882CD41}"/>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3" name="Footer Placeholder 2">
            <a:extLst>
              <a:ext uri="{FF2B5EF4-FFF2-40B4-BE49-F238E27FC236}">
                <a16:creationId xmlns:a16="http://schemas.microsoft.com/office/drawing/2014/main" id="{52C294D7-785F-4315-8FBA-21066C554656}"/>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4" name="Slide Number Placeholder 3">
            <a:extLst>
              <a:ext uri="{FF2B5EF4-FFF2-40B4-BE49-F238E27FC236}">
                <a16:creationId xmlns:a16="http://schemas.microsoft.com/office/drawing/2014/main" id="{CB662D65-1F4C-4F83-A652-286612D2B82B}"/>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150324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2C93-EE9F-43C7-B29C-F288C2017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5F8BB1-6FD0-4C86-A488-27BE7647C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B92EC-6727-46E7-9E29-D4F963778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EAF48-339E-4922-8088-92D2E30AC97D}"/>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6" name="Footer Placeholder 5">
            <a:extLst>
              <a:ext uri="{FF2B5EF4-FFF2-40B4-BE49-F238E27FC236}">
                <a16:creationId xmlns:a16="http://schemas.microsoft.com/office/drawing/2014/main" id="{4C57963C-DAEB-41E4-82E4-5F4725C55E12}"/>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7" name="Slide Number Placeholder 6">
            <a:extLst>
              <a:ext uri="{FF2B5EF4-FFF2-40B4-BE49-F238E27FC236}">
                <a16:creationId xmlns:a16="http://schemas.microsoft.com/office/drawing/2014/main" id="{7D6977FD-44D0-4ADB-919E-73CE152EC392}"/>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33728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2DEA-6206-41B2-B343-06AD11443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CF4494-47A6-40C3-94C1-3478CA48A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3DD40-07E9-4B72-8A13-8A43CFE4D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D8B6B-7BC8-48BB-8D10-E599305AB17F}"/>
              </a:ext>
            </a:extLst>
          </p:cNvPr>
          <p:cNvSpPr>
            <a:spLocks noGrp="1"/>
          </p:cNvSpPr>
          <p:nvPr>
            <p:ph type="dt" sz="half" idx="10"/>
          </p:nvPr>
        </p:nvSpPr>
        <p:spPr/>
        <p:txBody>
          <a:bodyPr/>
          <a:lstStyle/>
          <a:p>
            <a:fld id="{3831A14C-A0CF-4722-8F7F-2B89F654C880}" type="datetimeFigureOut">
              <a:rPr lang="en-US" smtClean="0"/>
              <a:t>7/13/2023</a:t>
            </a:fld>
            <a:endParaRPr lang="en-US"/>
          </a:p>
        </p:txBody>
      </p:sp>
      <p:sp>
        <p:nvSpPr>
          <p:cNvPr id="6" name="Footer Placeholder 5">
            <a:extLst>
              <a:ext uri="{FF2B5EF4-FFF2-40B4-BE49-F238E27FC236}">
                <a16:creationId xmlns:a16="http://schemas.microsoft.com/office/drawing/2014/main" id="{361E65C3-2316-457D-9216-73751F9605E2}"/>
              </a:ext>
            </a:extLst>
          </p:cNvPr>
          <p:cNvSpPr>
            <a:spLocks noGrp="1"/>
          </p:cNvSpPr>
          <p:nvPr>
            <p:ph type="ftr" sz="quarter" idx="11"/>
          </p:nvPr>
        </p:nvSpPr>
        <p:spPr/>
        <p:txBody>
          <a:bodyPr/>
          <a:lstStyle/>
          <a:p>
            <a:r>
              <a:rPr lang="en-US" sz="1600" dirty="0">
                <a:solidFill>
                  <a:srgbClr val="E3541F"/>
                </a:solidFill>
                <a:latin typeface="Arial" panose="020B0604020202020204" pitchFamily="34" charset="0"/>
              </a:rPr>
              <a:t>U.S. Export Classification: EAR 9E515.a</a:t>
            </a:r>
            <a:endParaRPr lang="en-US" dirty="0"/>
          </a:p>
        </p:txBody>
      </p:sp>
      <p:sp>
        <p:nvSpPr>
          <p:cNvPr id="7" name="Slide Number Placeholder 6">
            <a:extLst>
              <a:ext uri="{FF2B5EF4-FFF2-40B4-BE49-F238E27FC236}">
                <a16:creationId xmlns:a16="http://schemas.microsoft.com/office/drawing/2014/main" id="{A5F9AE73-4C30-47F2-A8C4-26A44FEEA20D}"/>
              </a:ext>
            </a:extLst>
          </p:cNvPr>
          <p:cNvSpPr>
            <a:spLocks noGrp="1"/>
          </p:cNvSpPr>
          <p:nvPr>
            <p:ph type="sldNum" sz="quarter" idx="12"/>
          </p:nvPr>
        </p:nvSpPr>
        <p:spPr/>
        <p:txBody>
          <a:bodyPr/>
          <a:lstStyle/>
          <a:p>
            <a:fld id="{A7BBE3B1-8966-46C4-A28B-A1243563A325}" type="slidenum">
              <a:rPr lang="en-US" smtClean="0"/>
              <a:t>‹#›</a:t>
            </a:fld>
            <a:endParaRPr lang="en-US"/>
          </a:p>
        </p:txBody>
      </p:sp>
    </p:spTree>
    <p:extLst>
      <p:ext uri="{BB962C8B-B14F-4D97-AF65-F5344CB8AC3E}">
        <p14:creationId xmlns:p14="http://schemas.microsoft.com/office/powerpoint/2010/main" val="10171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31B21-A8BA-41A2-BD04-5F64C56E5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FC41A-2E78-4456-B305-B735F9E5D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494-37E6-493A-8FE2-17F510B04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1A14C-A0CF-4722-8F7F-2B89F654C880}" type="datetimeFigureOut">
              <a:rPr lang="en-US" smtClean="0"/>
              <a:t>7/13/2023</a:t>
            </a:fld>
            <a:endParaRPr lang="en-US"/>
          </a:p>
        </p:txBody>
      </p:sp>
      <p:sp>
        <p:nvSpPr>
          <p:cNvPr id="5" name="Footer Placeholder 4">
            <a:extLst>
              <a:ext uri="{FF2B5EF4-FFF2-40B4-BE49-F238E27FC236}">
                <a16:creationId xmlns:a16="http://schemas.microsoft.com/office/drawing/2014/main" id="{0C451706-155A-4B2D-8602-907E33A41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z="1400" dirty="0">
                <a:solidFill>
                  <a:srgbClr val="000000"/>
                </a:solidFill>
                <a:latin typeface="Arial" panose="020B0604020202020204" pitchFamily="34" charset="0"/>
              </a:rPr>
              <a:t> </a:t>
            </a:r>
            <a:r>
              <a:rPr lang="en-US" sz="1400" dirty="0">
                <a:solidFill>
                  <a:srgbClr val="E3541F"/>
                </a:solidFill>
                <a:latin typeface="Arial" panose="020B0604020202020204" pitchFamily="34" charset="0"/>
              </a:rPr>
              <a:t>U.S. Export Classification: EAR 9E515.a</a:t>
            </a:r>
            <a:endParaRPr lang="en-US" sz="1400" dirty="0"/>
          </a:p>
        </p:txBody>
      </p:sp>
      <p:sp>
        <p:nvSpPr>
          <p:cNvPr id="6" name="Slide Number Placeholder 5">
            <a:extLst>
              <a:ext uri="{FF2B5EF4-FFF2-40B4-BE49-F238E27FC236}">
                <a16:creationId xmlns:a16="http://schemas.microsoft.com/office/drawing/2014/main" id="{116F091F-A150-4DA6-8590-AB498F3A2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BE3B1-8966-46C4-A28B-A1243563A325}" type="slidenum">
              <a:rPr lang="en-US" smtClean="0"/>
              <a:t>‹#›</a:t>
            </a:fld>
            <a:endParaRPr lang="en-US"/>
          </a:p>
        </p:txBody>
      </p:sp>
    </p:spTree>
    <p:extLst>
      <p:ext uri="{BB962C8B-B14F-4D97-AF65-F5344CB8AC3E}">
        <p14:creationId xmlns:p14="http://schemas.microsoft.com/office/powerpoint/2010/main" val="180198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51F3-BF76-4E80-83D2-48A24C03B30F}"/>
              </a:ext>
            </a:extLst>
          </p:cNvPr>
          <p:cNvSpPr>
            <a:spLocks noGrp="1"/>
          </p:cNvSpPr>
          <p:nvPr>
            <p:ph type="ctrTitle"/>
          </p:nvPr>
        </p:nvSpPr>
        <p:spPr/>
        <p:txBody>
          <a:bodyPr>
            <a:normAutofit fontScale="90000"/>
          </a:bodyPr>
          <a:lstStyle/>
          <a:p>
            <a:r>
              <a:rPr lang="en-US" dirty="0"/>
              <a:t>ICES-2023-321</a:t>
            </a:r>
            <a:br>
              <a:rPr lang="en-US" dirty="0"/>
            </a:br>
            <a:r>
              <a:rPr lang="en-US" dirty="0"/>
              <a:t>NextSTEP Appendix A Modular ECLSS Effort Lessons Learned </a:t>
            </a:r>
          </a:p>
        </p:txBody>
      </p:sp>
      <p:sp>
        <p:nvSpPr>
          <p:cNvPr id="3" name="Subtitle 2">
            <a:extLst>
              <a:ext uri="{FF2B5EF4-FFF2-40B4-BE49-F238E27FC236}">
                <a16:creationId xmlns:a16="http://schemas.microsoft.com/office/drawing/2014/main" id="{2AC86947-EE34-40A3-A66C-B6707BFBF487}"/>
              </a:ext>
            </a:extLst>
          </p:cNvPr>
          <p:cNvSpPr>
            <a:spLocks noGrp="1"/>
          </p:cNvSpPr>
          <p:nvPr>
            <p:ph type="subTitle" idx="1"/>
          </p:nvPr>
        </p:nvSpPr>
        <p:spPr/>
        <p:txBody>
          <a:bodyPr>
            <a:normAutofit/>
          </a:bodyPr>
          <a:lstStyle/>
          <a:p>
            <a:r>
              <a:rPr lang="en-US" dirty="0"/>
              <a:t>James Clawson</a:t>
            </a:r>
            <a:r>
              <a:rPr lang="en-US" sz="2400" baseline="30000" dirty="0">
                <a:effectLst/>
                <a:latin typeface="Times New Roman" panose="02020603050405020304" pitchFamily="18" charset="0"/>
                <a:ea typeface="Times New Roman" panose="02020603050405020304" pitchFamily="18" charset="0"/>
              </a:rPr>
              <a:t>1</a:t>
            </a:r>
            <a:r>
              <a:rPr lang="en-US" dirty="0"/>
              <a:t>, Daniel Barta</a:t>
            </a:r>
            <a:r>
              <a:rPr lang="en-US" sz="2400" baseline="30000" dirty="0">
                <a:effectLst/>
                <a:latin typeface="Times New Roman" panose="02020603050405020304" pitchFamily="18" charset="0"/>
                <a:ea typeface="Times New Roman" panose="02020603050405020304" pitchFamily="18" charset="0"/>
              </a:rPr>
              <a:t>2</a:t>
            </a:r>
            <a:r>
              <a:rPr lang="en-US" dirty="0"/>
              <a:t>, Walter Schneider</a:t>
            </a:r>
            <a:r>
              <a:rPr lang="en-US" sz="2400" baseline="30000" dirty="0">
                <a:effectLst/>
                <a:latin typeface="Times New Roman" panose="02020603050405020304" pitchFamily="18" charset="0"/>
                <a:ea typeface="Times New Roman" panose="02020603050405020304" pitchFamily="18" charset="0"/>
              </a:rPr>
              <a:t>3</a:t>
            </a:r>
            <a:r>
              <a:rPr lang="en-US" dirty="0"/>
              <a:t>, David Howard</a:t>
            </a:r>
            <a:r>
              <a:rPr lang="en-US" sz="2400" baseline="30000" dirty="0">
                <a:effectLst/>
                <a:latin typeface="Times New Roman" panose="02020603050405020304" pitchFamily="18" charset="0"/>
                <a:ea typeface="Times New Roman" panose="02020603050405020304" pitchFamily="18" charset="0"/>
              </a:rPr>
              <a:t>4</a:t>
            </a:r>
            <a:r>
              <a:rPr lang="en-US" dirty="0"/>
              <a:t>, and Marlon Cox</a:t>
            </a:r>
            <a:r>
              <a:rPr lang="en-US" sz="2400" baseline="30000" dirty="0">
                <a:effectLst/>
                <a:latin typeface="Times New Roman" panose="02020603050405020304" pitchFamily="18" charset="0"/>
                <a:ea typeface="Times New Roman" panose="02020603050405020304" pitchFamily="18" charset="0"/>
              </a:rPr>
              <a:t>5</a:t>
            </a:r>
            <a:endParaRPr lang="en-US" dirty="0"/>
          </a:p>
        </p:txBody>
      </p:sp>
      <p:sp>
        <p:nvSpPr>
          <p:cNvPr id="4" name="TextBox 3">
            <a:extLst>
              <a:ext uri="{FF2B5EF4-FFF2-40B4-BE49-F238E27FC236}">
                <a16:creationId xmlns:a16="http://schemas.microsoft.com/office/drawing/2014/main" id="{93F7680F-51EB-4A15-81B2-222047FD618F}"/>
              </a:ext>
            </a:extLst>
          </p:cNvPr>
          <p:cNvSpPr txBox="1"/>
          <p:nvPr/>
        </p:nvSpPr>
        <p:spPr>
          <a:xfrm>
            <a:off x="2006101" y="5524928"/>
            <a:ext cx="8449685" cy="1200329"/>
          </a:xfrm>
          <a:prstGeom prst="rect">
            <a:avLst/>
          </a:prstGeom>
          <a:noFill/>
        </p:spPr>
        <p:txBody>
          <a:bodyPr wrap="none" rtlCol="0">
            <a:spAutoFit/>
          </a:bodyPr>
          <a:lstStyle/>
          <a:p>
            <a:pPr marL="0" marR="0" algn="just">
              <a:spcBef>
                <a:spcPts val="0"/>
              </a:spcBef>
              <a:spcAft>
                <a:spcPts val="0"/>
              </a:spcAft>
            </a:pPr>
            <a:r>
              <a:rPr lang="en-US" sz="1200" baseline="30000" dirty="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 Technical Advisor, NASA Exploration Systems Development Mission Directorate, 300E St SW, Washington, DC 20546, Mail Code.</a:t>
            </a:r>
          </a:p>
          <a:p>
            <a:pPr marL="0" marR="0" algn="just">
              <a:spcBef>
                <a:spcPts val="0"/>
              </a:spcBef>
              <a:spcAft>
                <a:spcPts val="0"/>
              </a:spcAft>
            </a:pPr>
            <a:r>
              <a:rPr lang="en-US" sz="1200" baseline="30000" dirty="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Life Support Systems Technical Assistant, Life Support Systems Branch, 2101 NASA Parkway, Mail Code EC3</a:t>
            </a:r>
          </a:p>
          <a:p>
            <a:pPr marL="0" marR="0" algn="just">
              <a:spcBef>
                <a:spcPts val="0"/>
              </a:spcBef>
              <a:spcAft>
                <a:spcPts val="0"/>
              </a:spcAft>
            </a:pPr>
            <a:r>
              <a:rPr lang="en-US" sz="1200" baseline="30000" dirty="0">
                <a:effectLst/>
                <a:latin typeface="Times New Roman" panose="02020603050405020304" pitchFamily="18" charset="0"/>
                <a:ea typeface="Times New Roman" panose="02020603050405020304" pitchFamily="18" charset="0"/>
              </a:rPr>
              <a:t>3</a:t>
            </a:r>
            <a:r>
              <a:rPr lang="en-US" sz="1200" dirty="0">
                <a:effectLst/>
                <a:latin typeface="Times New Roman" panose="02020603050405020304" pitchFamily="18" charset="0"/>
                <a:ea typeface="Times New Roman" panose="02020603050405020304" pitchFamily="18" charset="0"/>
              </a:rPr>
              <a:t> Project Manager, Exploration Capabilities Life Support Systems, 4200 Rideout Rd SW, Huntsville, AL 35812Mail Code HP30.</a:t>
            </a:r>
          </a:p>
          <a:p>
            <a:pPr marL="0" marR="0" algn="just">
              <a:spcBef>
                <a:spcPts val="0"/>
              </a:spcBef>
              <a:spcAft>
                <a:spcPts val="0"/>
              </a:spcAft>
            </a:pPr>
            <a:r>
              <a:rPr lang="en-US" sz="1200" baseline="30000" dirty="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Aerospace Engineer, ECLSS Development Branch, MSFC, Huntsville, AL 35812, Mail Code ES62.</a:t>
            </a:r>
          </a:p>
          <a:p>
            <a:pPr marL="0" marR="0" algn="just">
              <a:spcBef>
                <a:spcPts val="0"/>
              </a:spcBef>
              <a:spcAft>
                <a:spcPts val="0"/>
              </a:spcAft>
            </a:pPr>
            <a:r>
              <a:rPr lang="en-US" sz="1200" baseline="30000" dirty="0">
                <a:effectLst/>
                <a:latin typeface="Times New Roman" panose="02020603050405020304" pitchFamily="18" charset="0"/>
                <a:ea typeface="Times New Roman" panose="02020603050405020304" pitchFamily="18" charset="0"/>
              </a:rPr>
              <a:t>5</a:t>
            </a:r>
            <a:r>
              <a:rPr lang="en-US" sz="1200" dirty="0">
                <a:effectLst/>
                <a:latin typeface="Times New Roman" panose="02020603050405020304" pitchFamily="18" charset="0"/>
                <a:ea typeface="Times New Roman" panose="02020603050405020304" pitchFamily="18" charset="0"/>
              </a:rPr>
              <a:t> ECLSS Technology Manager, Exploration Capabilities,  300E ST SW Washington DC 20546, BF000.</a:t>
            </a:r>
          </a:p>
          <a:p>
            <a:endParaRPr lang="en-US" sz="1200" dirty="0"/>
          </a:p>
        </p:txBody>
      </p:sp>
    </p:spTree>
    <p:extLst>
      <p:ext uri="{BB962C8B-B14F-4D97-AF65-F5344CB8AC3E}">
        <p14:creationId xmlns:p14="http://schemas.microsoft.com/office/powerpoint/2010/main" val="113602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EAB0-C026-4651-A974-C2DC19135F95}"/>
              </a:ext>
            </a:extLst>
          </p:cNvPr>
          <p:cNvSpPr>
            <a:spLocks noGrp="1"/>
          </p:cNvSpPr>
          <p:nvPr>
            <p:ph type="title"/>
          </p:nvPr>
        </p:nvSpPr>
        <p:spPr/>
        <p:txBody>
          <a:bodyPr/>
          <a:lstStyle/>
          <a:p>
            <a:r>
              <a:rPr lang="en-US" dirty="0"/>
              <a:t>Maintenance Units (MU)</a:t>
            </a:r>
          </a:p>
        </p:txBody>
      </p:sp>
      <p:sp>
        <p:nvSpPr>
          <p:cNvPr id="3" name="Content Placeholder 2">
            <a:extLst>
              <a:ext uri="{FF2B5EF4-FFF2-40B4-BE49-F238E27FC236}">
                <a16:creationId xmlns:a16="http://schemas.microsoft.com/office/drawing/2014/main" id="{6202D848-1829-4D9E-9C00-09E1E0573F78}"/>
              </a:ext>
            </a:extLst>
          </p:cNvPr>
          <p:cNvSpPr>
            <a:spLocks noGrp="1"/>
          </p:cNvSpPr>
          <p:nvPr>
            <p:ph idx="1"/>
          </p:nvPr>
        </p:nvSpPr>
        <p:spPr>
          <a:xfrm>
            <a:off x="391275" y="1307910"/>
            <a:ext cx="8155898" cy="2760656"/>
          </a:xfrm>
        </p:spPr>
        <p:txBody>
          <a:bodyPr>
            <a:normAutofit fontScale="62500" lnSpcReduction="20000"/>
          </a:bodyPr>
          <a:lstStyle/>
          <a:p>
            <a:r>
              <a:rPr lang="en-US" dirty="0"/>
              <a:t>Learned that component-level removal and replacement resulted in increased weight, volume, complexity, and cost.</a:t>
            </a:r>
          </a:p>
          <a:p>
            <a:r>
              <a:rPr lang="en-US" dirty="0"/>
              <a:t>Maintenance Units, like Orbital Replacement Units, aggregate components but are designed to be fixed onboard.</a:t>
            </a:r>
          </a:p>
          <a:p>
            <a:r>
              <a:rPr lang="en-US" dirty="0"/>
              <a:t>MU boundaries are influenced by:</a:t>
            </a:r>
          </a:p>
          <a:p>
            <a:pPr lvl="1"/>
            <a:r>
              <a:rPr lang="en-US" dirty="0"/>
              <a:t>considering if it is safe to remove a component or if a higher-level removal is required</a:t>
            </a:r>
          </a:p>
          <a:p>
            <a:pPr lvl="1"/>
            <a:r>
              <a:rPr lang="en-US" dirty="0"/>
              <a:t>how many working fluids are interrupted by MU removal; fewer is better</a:t>
            </a:r>
          </a:p>
          <a:p>
            <a:pPr lvl="1"/>
            <a:r>
              <a:rPr lang="en-US" dirty="0"/>
              <a:t>what kind of working fluid is interrupted; is it hazardous?</a:t>
            </a:r>
          </a:p>
          <a:p>
            <a:pPr lvl="1"/>
            <a:r>
              <a:rPr lang="en-US" dirty="0"/>
              <a:t>what testing can be done at the work station to verify acceptance-level performance</a:t>
            </a:r>
          </a:p>
          <a:p>
            <a:pPr lvl="1"/>
            <a:r>
              <a:rPr lang="en-US" dirty="0"/>
              <a:t>how accessible is the hardware; is the MU easily removed (# of Q.D’s)</a:t>
            </a:r>
          </a:p>
          <a:p>
            <a:pPr lvl="1"/>
            <a:r>
              <a:rPr lang="en-US" dirty="0"/>
              <a:t>what type of failure is being addressed (e.g. electrical vs. mechanical)</a:t>
            </a:r>
          </a:p>
        </p:txBody>
      </p:sp>
      <p:pic>
        <p:nvPicPr>
          <p:cNvPr id="4" name="Picture 3">
            <a:extLst>
              <a:ext uri="{FF2B5EF4-FFF2-40B4-BE49-F238E27FC236}">
                <a16:creationId xmlns:a16="http://schemas.microsoft.com/office/drawing/2014/main" id="{19B1666B-8CA2-F951-F986-63952788B742}"/>
              </a:ext>
            </a:extLst>
          </p:cNvPr>
          <p:cNvPicPr>
            <a:picLocks noChangeAspect="1"/>
          </p:cNvPicPr>
          <p:nvPr/>
        </p:nvPicPr>
        <p:blipFill>
          <a:blip r:embed="rId2"/>
          <a:stretch>
            <a:fillRect/>
          </a:stretch>
        </p:blipFill>
        <p:spPr>
          <a:xfrm>
            <a:off x="3135556" y="1773587"/>
            <a:ext cx="9056444" cy="3995218"/>
          </a:xfrm>
          <a:prstGeom prst="rect">
            <a:avLst/>
          </a:prstGeom>
        </p:spPr>
      </p:pic>
      <p:sp>
        <p:nvSpPr>
          <p:cNvPr id="5" name="Rectangle: Rounded Corners 4">
            <a:extLst>
              <a:ext uri="{FF2B5EF4-FFF2-40B4-BE49-F238E27FC236}">
                <a16:creationId xmlns:a16="http://schemas.microsoft.com/office/drawing/2014/main" id="{2443E9F2-C1C7-A48B-C3C3-4BC100B48CF5}"/>
              </a:ext>
            </a:extLst>
          </p:cNvPr>
          <p:cNvSpPr/>
          <p:nvPr/>
        </p:nvSpPr>
        <p:spPr>
          <a:xfrm>
            <a:off x="952571" y="5802963"/>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216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0B7-A132-4A6D-BC07-9D097A307DA3}"/>
              </a:ext>
            </a:extLst>
          </p:cNvPr>
          <p:cNvSpPr>
            <a:spLocks noGrp="1"/>
          </p:cNvSpPr>
          <p:nvPr>
            <p:ph type="title"/>
          </p:nvPr>
        </p:nvSpPr>
        <p:spPr/>
        <p:txBody>
          <a:bodyPr/>
          <a:lstStyle/>
          <a:p>
            <a:r>
              <a:rPr lang="en-US" dirty="0"/>
              <a:t>Augmented Reality</a:t>
            </a:r>
          </a:p>
        </p:txBody>
      </p:sp>
      <p:pic>
        <p:nvPicPr>
          <p:cNvPr id="5" name="Picture 4">
            <a:extLst>
              <a:ext uri="{FF2B5EF4-FFF2-40B4-BE49-F238E27FC236}">
                <a16:creationId xmlns:a16="http://schemas.microsoft.com/office/drawing/2014/main" id="{54C903E5-0D90-414D-87DC-9EDCC8D7C2B0}"/>
              </a:ext>
            </a:extLst>
          </p:cNvPr>
          <p:cNvPicPr>
            <a:picLocks noChangeAspect="1"/>
          </p:cNvPicPr>
          <p:nvPr/>
        </p:nvPicPr>
        <p:blipFill>
          <a:blip r:embed="rId2"/>
          <a:stretch>
            <a:fillRect/>
          </a:stretch>
        </p:blipFill>
        <p:spPr>
          <a:xfrm>
            <a:off x="2455523" y="1442894"/>
            <a:ext cx="7424351" cy="4173212"/>
          </a:xfrm>
          <a:prstGeom prst="rect">
            <a:avLst/>
          </a:prstGeom>
        </p:spPr>
      </p:pic>
      <p:sp>
        <p:nvSpPr>
          <p:cNvPr id="3" name="Rectangle: Rounded Corners 2">
            <a:extLst>
              <a:ext uri="{FF2B5EF4-FFF2-40B4-BE49-F238E27FC236}">
                <a16:creationId xmlns:a16="http://schemas.microsoft.com/office/drawing/2014/main" id="{A2CFF85D-4F61-3193-16F3-5DAE09F03AFC}"/>
              </a:ext>
            </a:extLst>
          </p:cNvPr>
          <p:cNvSpPr/>
          <p:nvPr/>
        </p:nvSpPr>
        <p:spPr>
          <a:xfrm>
            <a:off x="952571" y="5802963"/>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Augmented reality can effectively guide crews during maintenance and repair procedures potentially improving maintenance success and reducing time to repair</a:t>
            </a:r>
          </a:p>
        </p:txBody>
      </p:sp>
    </p:spTree>
    <p:extLst>
      <p:ext uri="{BB962C8B-B14F-4D97-AF65-F5344CB8AC3E}">
        <p14:creationId xmlns:p14="http://schemas.microsoft.com/office/powerpoint/2010/main" val="52712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3D6B-C188-44C0-BBF8-AC34BA9BF418}"/>
              </a:ext>
            </a:extLst>
          </p:cNvPr>
          <p:cNvSpPr>
            <a:spLocks noGrp="1"/>
          </p:cNvSpPr>
          <p:nvPr>
            <p:ph type="title"/>
          </p:nvPr>
        </p:nvSpPr>
        <p:spPr/>
        <p:txBody>
          <a:bodyPr/>
          <a:lstStyle/>
          <a:p>
            <a:r>
              <a:rPr lang="en-US" dirty="0"/>
              <a:t>Integrated Modular Control Architecture</a:t>
            </a:r>
          </a:p>
        </p:txBody>
      </p:sp>
      <p:pic>
        <p:nvPicPr>
          <p:cNvPr id="4" name="Picture 3">
            <a:extLst>
              <a:ext uri="{FF2B5EF4-FFF2-40B4-BE49-F238E27FC236}">
                <a16:creationId xmlns:a16="http://schemas.microsoft.com/office/drawing/2014/main" id="{DE82F359-13AD-4A0B-B585-854B6B74F904}"/>
              </a:ext>
            </a:extLst>
          </p:cNvPr>
          <p:cNvPicPr>
            <a:picLocks noChangeAspect="1"/>
          </p:cNvPicPr>
          <p:nvPr/>
        </p:nvPicPr>
        <p:blipFill>
          <a:blip r:embed="rId2"/>
          <a:stretch>
            <a:fillRect/>
          </a:stretch>
        </p:blipFill>
        <p:spPr>
          <a:xfrm>
            <a:off x="3618217" y="1500616"/>
            <a:ext cx="4038039" cy="4007755"/>
          </a:xfrm>
          <a:prstGeom prst="rect">
            <a:avLst/>
          </a:prstGeom>
        </p:spPr>
      </p:pic>
      <p:sp>
        <p:nvSpPr>
          <p:cNvPr id="5" name="Rectangle: Rounded Corners 4">
            <a:extLst>
              <a:ext uri="{FF2B5EF4-FFF2-40B4-BE49-F238E27FC236}">
                <a16:creationId xmlns:a16="http://schemas.microsoft.com/office/drawing/2014/main" id="{CFCFEC0A-9D14-ABCB-E125-307C29CA83D4}"/>
              </a:ext>
            </a:extLst>
          </p:cNvPr>
          <p:cNvSpPr/>
          <p:nvPr/>
        </p:nvSpPr>
        <p:spPr>
          <a:xfrm>
            <a:off x="952571" y="5802963"/>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distributed control architecture behaves as an Internet of Things with independence and redundancy that provides a more resilient system than the current Federated Systems.</a:t>
            </a:r>
          </a:p>
        </p:txBody>
      </p:sp>
    </p:spTree>
    <p:extLst>
      <p:ext uri="{BB962C8B-B14F-4D97-AF65-F5344CB8AC3E}">
        <p14:creationId xmlns:p14="http://schemas.microsoft.com/office/powerpoint/2010/main" val="25896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DF81-D258-4DD2-9E36-575EF46801C7}"/>
              </a:ext>
            </a:extLst>
          </p:cNvPr>
          <p:cNvSpPr>
            <a:spLocks noGrp="1"/>
          </p:cNvSpPr>
          <p:nvPr>
            <p:ph type="title"/>
          </p:nvPr>
        </p:nvSpPr>
        <p:spPr/>
        <p:txBody>
          <a:bodyPr/>
          <a:lstStyle/>
          <a:p>
            <a:r>
              <a:rPr lang="en-US" dirty="0"/>
              <a:t>Intelligent Systems</a:t>
            </a:r>
          </a:p>
        </p:txBody>
      </p:sp>
      <p:pic>
        <p:nvPicPr>
          <p:cNvPr id="4" name="Picture 3">
            <a:extLst>
              <a:ext uri="{FF2B5EF4-FFF2-40B4-BE49-F238E27FC236}">
                <a16:creationId xmlns:a16="http://schemas.microsoft.com/office/drawing/2014/main" id="{04F69E65-47FF-4FE2-97BB-E7FE6DC19FA6}"/>
              </a:ext>
            </a:extLst>
          </p:cNvPr>
          <p:cNvPicPr>
            <a:picLocks noChangeAspect="1"/>
          </p:cNvPicPr>
          <p:nvPr/>
        </p:nvPicPr>
        <p:blipFill>
          <a:blip r:embed="rId2"/>
          <a:stretch>
            <a:fillRect/>
          </a:stretch>
        </p:blipFill>
        <p:spPr>
          <a:xfrm>
            <a:off x="6284198" y="2704364"/>
            <a:ext cx="5480847" cy="2107239"/>
          </a:xfrm>
          <a:prstGeom prst="rect">
            <a:avLst/>
          </a:prstGeom>
        </p:spPr>
      </p:pic>
      <p:pic>
        <p:nvPicPr>
          <p:cNvPr id="6" name="Picture 5">
            <a:extLst>
              <a:ext uri="{FF2B5EF4-FFF2-40B4-BE49-F238E27FC236}">
                <a16:creationId xmlns:a16="http://schemas.microsoft.com/office/drawing/2014/main" id="{EF1B5512-BDA5-4481-7A23-9C28A4E78901}"/>
              </a:ext>
            </a:extLst>
          </p:cNvPr>
          <p:cNvPicPr>
            <a:picLocks noChangeAspect="1"/>
          </p:cNvPicPr>
          <p:nvPr/>
        </p:nvPicPr>
        <p:blipFill>
          <a:blip r:embed="rId3"/>
          <a:stretch>
            <a:fillRect/>
          </a:stretch>
        </p:blipFill>
        <p:spPr>
          <a:xfrm>
            <a:off x="534833" y="2019503"/>
            <a:ext cx="5095365" cy="3476960"/>
          </a:xfrm>
          <a:prstGeom prst="rect">
            <a:avLst/>
          </a:prstGeom>
        </p:spPr>
      </p:pic>
      <p:sp>
        <p:nvSpPr>
          <p:cNvPr id="9" name="Oval 8">
            <a:extLst>
              <a:ext uri="{FF2B5EF4-FFF2-40B4-BE49-F238E27FC236}">
                <a16:creationId xmlns:a16="http://schemas.microsoft.com/office/drawing/2014/main" id="{75AA13F0-C3EA-3858-3E1B-C59CF35840A9}"/>
              </a:ext>
            </a:extLst>
          </p:cNvPr>
          <p:cNvSpPr/>
          <p:nvPr/>
        </p:nvSpPr>
        <p:spPr>
          <a:xfrm>
            <a:off x="955497" y="3791164"/>
            <a:ext cx="1083923" cy="9195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79A6786-86D4-5139-3498-D7FB0FFEE208}"/>
              </a:ext>
            </a:extLst>
          </p:cNvPr>
          <p:cNvSpPr/>
          <p:nvPr/>
        </p:nvSpPr>
        <p:spPr>
          <a:xfrm>
            <a:off x="952571" y="5802963"/>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ability of intelligent systems to predict inevitable fault conditions before actual failure increases the margin for time to hazardous conditions.</a:t>
            </a:r>
          </a:p>
        </p:txBody>
      </p:sp>
      <p:sp>
        <p:nvSpPr>
          <p:cNvPr id="11" name="Oval 10">
            <a:extLst>
              <a:ext uri="{FF2B5EF4-FFF2-40B4-BE49-F238E27FC236}">
                <a16:creationId xmlns:a16="http://schemas.microsoft.com/office/drawing/2014/main" id="{A3540A61-7ED7-16E5-8433-BF6504246F6C}"/>
              </a:ext>
            </a:extLst>
          </p:cNvPr>
          <p:cNvSpPr/>
          <p:nvPr/>
        </p:nvSpPr>
        <p:spPr>
          <a:xfrm>
            <a:off x="3989798" y="3757984"/>
            <a:ext cx="1732908" cy="6290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6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C61A-628E-4963-5BAA-781ADA2D652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557EBCA-CC7D-3BA5-D110-B74E2EDA4355}"/>
              </a:ext>
            </a:extLst>
          </p:cNvPr>
          <p:cNvSpPr>
            <a:spLocks noGrp="1"/>
          </p:cNvSpPr>
          <p:nvPr>
            <p:ph idx="1"/>
          </p:nvPr>
        </p:nvSpPr>
        <p:spPr>
          <a:xfrm>
            <a:off x="838200" y="1491715"/>
            <a:ext cx="10515600" cy="4867988"/>
          </a:xfrm>
        </p:spPr>
        <p:txBody>
          <a:bodyPr>
            <a:normAutofit fontScale="92500" lnSpcReduction="10000"/>
          </a:bodyPr>
          <a:lstStyle/>
          <a:p>
            <a:r>
              <a:rPr lang="en-US" sz="2000" dirty="0"/>
              <a:t>Initiated with the goal of achieving ECLS systems embodying the key characteristics of Evolvability, Resiliency, Modularity, Affordability, and Intelligence</a:t>
            </a:r>
          </a:p>
          <a:p>
            <a:pPr lvl="1"/>
            <a:r>
              <a:rPr lang="en-US" sz="1400" dirty="0"/>
              <a:t>Evolvability</a:t>
            </a:r>
          </a:p>
          <a:p>
            <a:pPr lvl="2"/>
            <a:r>
              <a:rPr lang="en-US" sz="1200" dirty="0"/>
              <a:t>Palletization offers the flexibility to integrate systems after launch, which can address the evolution of a habitat’s ECLSS from open- to closed-loop</a:t>
            </a:r>
          </a:p>
          <a:p>
            <a:pPr lvl="2"/>
            <a:r>
              <a:rPr lang="en-US" sz="1200" dirty="0"/>
              <a:t>The use of standard rack interfaces allows swapping out of the existing systems with new improved technology and combined with the integrated modular control architecture this essentially enables a plug and play capability to reconfigure the pallets over time</a:t>
            </a:r>
          </a:p>
          <a:p>
            <a:pPr lvl="1"/>
            <a:r>
              <a:rPr lang="en-US" sz="1400" dirty="0"/>
              <a:t>Resiliency</a:t>
            </a:r>
          </a:p>
          <a:p>
            <a:pPr lvl="2"/>
            <a:r>
              <a:rPr lang="en-US" sz="1200" dirty="0"/>
              <a:t>Hazard timeline analysis reveals the potential benefits of various strategies on increasing the time margin to hazardous conditions as a result of failures. </a:t>
            </a:r>
          </a:p>
          <a:p>
            <a:pPr lvl="2"/>
            <a:r>
              <a:rPr lang="en-US" sz="1200" dirty="0"/>
              <a:t>Bayesian network-based intelligent systems can potentially predict and isolate pending faults at the component level prior to the occurrence of a fault condition</a:t>
            </a:r>
          </a:p>
          <a:p>
            <a:pPr lvl="2"/>
            <a:r>
              <a:rPr lang="en-US" sz="1200" dirty="0"/>
              <a:t>Integrated Modular Control Architecture provides extra levels of controller redundancy to improve resiliency</a:t>
            </a:r>
          </a:p>
          <a:p>
            <a:pPr lvl="1"/>
            <a:r>
              <a:rPr lang="en-US" sz="1400" dirty="0"/>
              <a:t>Modularity</a:t>
            </a:r>
          </a:p>
          <a:p>
            <a:pPr lvl="2"/>
            <a:r>
              <a:rPr lang="en-US" sz="1200" dirty="0"/>
              <a:t>Component-level removal and replacement was found to increase weight, volume, complexity, and cost</a:t>
            </a:r>
          </a:p>
          <a:p>
            <a:pPr lvl="2"/>
            <a:r>
              <a:rPr lang="en-US" sz="1200" dirty="0"/>
              <a:t>Maintenance Units limited the interface disruption within the pallet and better balanced the benefits of modularity against the weight and complexity of applying interface controls to every component</a:t>
            </a:r>
          </a:p>
          <a:p>
            <a:pPr lvl="2"/>
            <a:r>
              <a:rPr lang="en-US" sz="1200" dirty="0"/>
              <a:t>Augmented reality efficiently guided crewmembers through the repair, which improved timeliness of repairs with reduced reliance on prior knowledge or training</a:t>
            </a:r>
          </a:p>
          <a:p>
            <a:pPr lvl="1"/>
            <a:r>
              <a:rPr lang="en-US" sz="1400" dirty="0"/>
              <a:t>Affordability</a:t>
            </a:r>
          </a:p>
          <a:p>
            <a:pPr lvl="2"/>
            <a:r>
              <a:rPr lang="en-US" sz="1200" dirty="0"/>
              <a:t>Universal and Advanced pallets enable easy installation of ECLSS in diverse platforms promoting reuse</a:t>
            </a:r>
          </a:p>
          <a:p>
            <a:pPr lvl="2"/>
            <a:r>
              <a:rPr lang="en-US" sz="1200" dirty="0"/>
              <a:t>Commonality reduces unique parts count reducing acquisition and spares/supportability costs</a:t>
            </a:r>
          </a:p>
          <a:p>
            <a:pPr lvl="2"/>
            <a:r>
              <a:rPr lang="en-US" sz="1200" dirty="0"/>
              <a:t>The Integrated Modular Control Architecture and common software approach improves independence and redundancy for a more adaptable architecture</a:t>
            </a:r>
          </a:p>
          <a:p>
            <a:pPr lvl="1"/>
            <a:r>
              <a:rPr lang="en-US" sz="1400" dirty="0"/>
              <a:t>Intelligence</a:t>
            </a:r>
          </a:p>
          <a:p>
            <a:pPr lvl="2"/>
            <a:r>
              <a:rPr lang="en-US" sz="1200" dirty="0"/>
              <a:t>The integrated modular control architecture behaves as an Internet of Things with independence and redundancy that provides a more resilient system than the current Federated Systems</a:t>
            </a:r>
          </a:p>
          <a:p>
            <a:pPr lvl="2"/>
            <a:r>
              <a:rPr lang="en-US" sz="1200" dirty="0"/>
              <a:t>Bayesian Net intelligent health monitoring system proof-of-concept demonstrated the ability to predict and isolate pending faults, which also provides crews extra time to balance workloads while avoiding hazardous conditions</a:t>
            </a:r>
            <a:endParaRPr lang="en-US" sz="600" dirty="0"/>
          </a:p>
        </p:txBody>
      </p:sp>
    </p:spTree>
    <p:extLst>
      <p:ext uri="{BB962C8B-B14F-4D97-AF65-F5344CB8AC3E}">
        <p14:creationId xmlns:p14="http://schemas.microsoft.com/office/powerpoint/2010/main" val="421470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53F5-27BA-4A42-942A-2923F976E417}"/>
              </a:ext>
            </a:extLst>
          </p:cNvPr>
          <p:cNvSpPr>
            <a:spLocks noGrp="1"/>
          </p:cNvSpPr>
          <p:nvPr>
            <p:ph type="title"/>
          </p:nvPr>
        </p:nvSpPr>
        <p:spPr/>
        <p:txBody>
          <a:bodyPr>
            <a:normAutofit/>
          </a:bodyPr>
          <a:lstStyle/>
          <a:p>
            <a:r>
              <a:rPr lang="en-US" sz="3600" dirty="0"/>
              <a:t>Topics</a:t>
            </a:r>
          </a:p>
        </p:txBody>
      </p:sp>
      <p:sp>
        <p:nvSpPr>
          <p:cNvPr id="3" name="Content Placeholder 2">
            <a:extLst>
              <a:ext uri="{FF2B5EF4-FFF2-40B4-BE49-F238E27FC236}">
                <a16:creationId xmlns:a16="http://schemas.microsoft.com/office/drawing/2014/main" id="{8D30087B-E320-4A01-94B3-32CA6904CB7A}"/>
              </a:ext>
            </a:extLst>
          </p:cNvPr>
          <p:cNvSpPr>
            <a:spLocks noGrp="1"/>
          </p:cNvSpPr>
          <p:nvPr>
            <p:ph idx="1"/>
          </p:nvPr>
        </p:nvSpPr>
        <p:spPr/>
        <p:txBody>
          <a:bodyPr>
            <a:normAutofit fontScale="92500" lnSpcReduction="20000"/>
          </a:bodyPr>
          <a:lstStyle/>
          <a:p>
            <a:r>
              <a:rPr lang="en-US" dirty="0"/>
              <a:t>Hazard Timeline Analysis</a:t>
            </a:r>
          </a:p>
          <a:p>
            <a:r>
              <a:rPr lang="en-US" dirty="0"/>
              <a:t>Palletization</a:t>
            </a:r>
          </a:p>
          <a:p>
            <a:r>
              <a:rPr lang="en-US" dirty="0"/>
              <a:t>Functional Groups</a:t>
            </a:r>
          </a:p>
          <a:p>
            <a:r>
              <a:rPr lang="en-US" dirty="0"/>
              <a:t>Commonality</a:t>
            </a:r>
          </a:p>
          <a:p>
            <a:r>
              <a:rPr lang="en-US" dirty="0"/>
              <a:t>Temperature/Humidity Control Scaling and Disaggregation</a:t>
            </a:r>
          </a:p>
          <a:p>
            <a:r>
              <a:rPr lang="en-US" dirty="0"/>
              <a:t>Evolving Open to Closed Loop</a:t>
            </a:r>
          </a:p>
          <a:p>
            <a:r>
              <a:rPr lang="en-US" dirty="0"/>
              <a:t>Maintenance Units</a:t>
            </a:r>
          </a:p>
          <a:p>
            <a:r>
              <a:rPr lang="en-US" dirty="0"/>
              <a:t>Augmented Reality</a:t>
            </a:r>
          </a:p>
          <a:p>
            <a:r>
              <a:rPr lang="en-US" dirty="0"/>
              <a:t>Integrated Modular Control Architecture</a:t>
            </a:r>
          </a:p>
          <a:p>
            <a:r>
              <a:rPr lang="en-US" dirty="0"/>
              <a:t>Intelligent Systems</a:t>
            </a:r>
          </a:p>
        </p:txBody>
      </p:sp>
    </p:spTree>
    <p:extLst>
      <p:ext uri="{BB962C8B-B14F-4D97-AF65-F5344CB8AC3E}">
        <p14:creationId xmlns:p14="http://schemas.microsoft.com/office/powerpoint/2010/main" val="21036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B262-C2EA-7EDC-C858-012A46E065A7}"/>
              </a:ext>
            </a:extLst>
          </p:cNvPr>
          <p:cNvSpPr>
            <a:spLocks noGrp="1"/>
          </p:cNvSpPr>
          <p:nvPr>
            <p:ph type="title"/>
          </p:nvPr>
        </p:nvSpPr>
        <p:spPr/>
        <p:txBody>
          <a:bodyPr/>
          <a:lstStyle/>
          <a:p>
            <a:r>
              <a:rPr lang="en-US" dirty="0"/>
              <a:t>NextSTEP App A Modular ECLSS Effort Intro</a:t>
            </a:r>
          </a:p>
        </p:txBody>
      </p:sp>
      <p:sp>
        <p:nvSpPr>
          <p:cNvPr id="3" name="Content Placeholder 2">
            <a:extLst>
              <a:ext uri="{FF2B5EF4-FFF2-40B4-BE49-F238E27FC236}">
                <a16:creationId xmlns:a16="http://schemas.microsoft.com/office/drawing/2014/main" id="{8D4D6DB2-6A49-C898-4DE0-AFD2FD1D7EDF}"/>
              </a:ext>
            </a:extLst>
          </p:cNvPr>
          <p:cNvSpPr>
            <a:spLocks noGrp="1"/>
          </p:cNvSpPr>
          <p:nvPr>
            <p:ph idx="1"/>
          </p:nvPr>
        </p:nvSpPr>
        <p:spPr/>
        <p:txBody>
          <a:bodyPr>
            <a:normAutofit fontScale="92500" lnSpcReduction="10000"/>
          </a:bodyPr>
          <a:lstStyle/>
          <a:p>
            <a:r>
              <a:rPr lang="en-US" sz="1400" dirty="0"/>
              <a:t>Next Space Technologies for Exploration Partnerships (NextSTEP) Broad Agency Announcement (BAA) effort was a public-private partnership aimed at advancing deep space exploration habitation capabilities.</a:t>
            </a:r>
          </a:p>
          <a:p>
            <a:r>
              <a:rPr lang="en-US" sz="1400" dirty="0"/>
              <a:t>The program was launched in 2015 to leverage available industry existing or planned capabilities in Low Earth Orbit (LEO) to help define feasible potential habitation architecture concepts that address NASA’s objectives for deep space missions. NASA awarded four habitation concept study contracts through the NextSTEP BAA under three areas; Transportation, Habitation, and Operations &amp; Environment.  One contract was awarded to </a:t>
            </a:r>
            <a:r>
              <a:rPr lang="en-US" sz="1400" dirty="0" err="1"/>
              <a:t>Hamiltion</a:t>
            </a:r>
            <a:r>
              <a:rPr lang="en-US" sz="1400" dirty="0"/>
              <a:t> Sundstrand Space Systems International, Inc. (now Collins </a:t>
            </a:r>
            <a:r>
              <a:rPr lang="en-US" sz="1400" dirty="0" err="1"/>
              <a:t>Aerspace</a:t>
            </a:r>
            <a:r>
              <a:rPr lang="en-US" sz="1400" dirty="0"/>
              <a:t>)</a:t>
            </a:r>
          </a:p>
          <a:p>
            <a:pPr lvl="1"/>
            <a:r>
              <a:rPr lang="en-US" sz="1200" dirty="0"/>
              <a:t>“Develop concepts that group ECLS systems into logical modules maximizing the use of common components and the development of unique methods and design concepts that support in-flight maintenance and repair for […] future exploration systems.”</a:t>
            </a:r>
          </a:p>
          <a:p>
            <a:pPr lvl="1"/>
            <a:r>
              <a:rPr lang="en-US" sz="1200" dirty="0"/>
              <a:t>Arose from the notion of a universal environmental control and life support system (ECLSS) that is adaptable to multiple exploration platforms and missions embodying the key characteristics of Evolvability, Resiliency, Modularity, Affordability, and Intelligence. </a:t>
            </a:r>
          </a:p>
          <a:p>
            <a:pPr lvl="1"/>
            <a:r>
              <a:rPr lang="en-US" sz="1200" dirty="0"/>
              <a:t>The initial scope of the effort involved studying various topics such as identifying driving requirements, outlining baseline NextSTEP technologies, developing initial safety considerations, developing a modularized pallet concept, grouping subsystems together, and performing an in-flight maintenance study.</a:t>
            </a:r>
          </a:p>
          <a:p>
            <a:r>
              <a:rPr lang="en-US" sz="1400" dirty="0"/>
              <a:t>Modular ECLSS effort continued under the NextSTEP-2 program in 2017 continuing to mature the concepts addressed in Phase 1 while adding new tasks to the Phase 2 effort</a:t>
            </a:r>
          </a:p>
          <a:p>
            <a:pPr lvl="1"/>
            <a:r>
              <a:rPr lang="en-US" sz="1200" dirty="0"/>
              <a:t>Phase 2 included developing an Integrated Control Architecture, defining ECLSS Standards and Habitat Interface, exploring the use of intelligent systems, developing of a functional Air Revitalization System Prototype, studying methods for in-flight maintenance, and more. </a:t>
            </a:r>
          </a:p>
          <a:p>
            <a:r>
              <a:rPr lang="en-US" sz="1400" dirty="0"/>
              <a:t>A Phase 2 extension continued the development of the functional Atmosphere Revitalization System (ARS) pallet to include a full capacity Thermal Amine Scrubber and added the refinement of the pallet design to decouple the structure required to withstand launch loads from the structure required on-orbit</a:t>
            </a:r>
          </a:p>
          <a:p>
            <a:r>
              <a:rPr lang="en-US" sz="1400" dirty="0"/>
              <a:t>The NextSTEP Modular ECLSS effort came to a close in 2022.</a:t>
            </a:r>
          </a:p>
          <a:p>
            <a:pPr lvl="1"/>
            <a:r>
              <a:rPr lang="en-US" sz="1200" dirty="0"/>
              <a:t>Significant step forward in the development of deep space exploration capabilities</a:t>
            </a:r>
          </a:p>
          <a:p>
            <a:pPr lvl="1"/>
            <a:r>
              <a:rPr lang="en-US" sz="1200" dirty="0"/>
              <a:t>The lessons learned contribute to NASA’s progress towards its goal of enabling long-duration human missions in deep space</a:t>
            </a:r>
          </a:p>
        </p:txBody>
      </p:sp>
    </p:spTree>
    <p:extLst>
      <p:ext uri="{BB962C8B-B14F-4D97-AF65-F5344CB8AC3E}">
        <p14:creationId xmlns:p14="http://schemas.microsoft.com/office/powerpoint/2010/main" val="356273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1548-24EF-A28A-09F7-5F1171770BFA}"/>
              </a:ext>
            </a:extLst>
          </p:cNvPr>
          <p:cNvSpPr>
            <a:spLocks noGrp="1"/>
          </p:cNvSpPr>
          <p:nvPr>
            <p:ph type="title"/>
          </p:nvPr>
        </p:nvSpPr>
        <p:spPr/>
        <p:txBody>
          <a:bodyPr/>
          <a:lstStyle/>
          <a:p>
            <a:r>
              <a:rPr lang="en-US" dirty="0"/>
              <a:t>Analysis of the Hazard Timeline</a:t>
            </a:r>
          </a:p>
        </p:txBody>
      </p:sp>
      <p:pic>
        <p:nvPicPr>
          <p:cNvPr id="4" name="Picture 3">
            <a:extLst>
              <a:ext uri="{FF2B5EF4-FFF2-40B4-BE49-F238E27FC236}">
                <a16:creationId xmlns:a16="http://schemas.microsoft.com/office/drawing/2014/main" id="{39B6CD73-C6D3-D405-DCFA-C3531A3DB11D}"/>
              </a:ext>
            </a:extLst>
          </p:cNvPr>
          <p:cNvPicPr>
            <a:picLocks noChangeAspect="1"/>
          </p:cNvPicPr>
          <p:nvPr/>
        </p:nvPicPr>
        <p:blipFill>
          <a:blip r:embed="rId2"/>
          <a:stretch>
            <a:fillRect/>
          </a:stretch>
        </p:blipFill>
        <p:spPr>
          <a:xfrm>
            <a:off x="2642060" y="1577928"/>
            <a:ext cx="5977294" cy="4083133"/>
          </a:xfrm>
          <a:prstGeom prst="rect">
            <a:avLst/>
          </a:prstGeom>
        </p:spPr>
      </p:pic>
      <p:sp>
        <p:nvSpPr>
          <p:cNvPr id="5" name="Rectangle: Rounded Corners 4">
            <a:extLst>
              <a:ext uri="{FF2B5EF4-FFF2-40B4-BE49-F238E27FC236}">
                <a16:creationId xmlns:a16="http://schemas.microsoft.com/office/drawing/2014/main" id="{C659FD70-062C-93AE-8180-F47AAEF59E61}"/>
              </a:ext>
            </a:extLst>
          </p:cNvPr>
          <p:cNvSpPr/>
          <p:nvPr/>
        </p:nvSpPr>
        <p:spPr>
          <a:xfrm>
            <a:off x="962845" y="5680109"/>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Hazard timeline analysis reveals the potential benefits of various strategies on increasing the time margin to hazardous conditions as a result of failures</a:t>
            </a:r>
          </a:p>
        </p:txBody>
      </p:sp>
    </p:spTree>
    <p:extLst>
      <p:ext uri="{BB962C8B-B14F-4D97-AF65-F5344CB8AC3E}">
        <p14:creationId xmlns:p14="http://schemas.microsoft.com/office/powerpoint/2010/main" val="419452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B391-04B6-43DF-BA6D-2A4E8ED02EB6}"/>
              </a:ext>
            </a:extLst>
          </p:cNvPr>
          <p:cNvSpPr>
            <a:spLocks noGrp="1"/>
          </p:cNvSpPr>
          <p:nvPr>
            <p:ph type="title"/>
          </p:nvPr>
        </p:nvSpPr>
        <p:spPr/>
        <p:txBody>
          <a:bodyPr/>
          <a:lstStyle/>
          <a:p>
            <a:r>
              <a:rPr lang="en-US" dirty="0"/>
              <a:t>Palletization</a:t>
            </a:r>
          </a:p>
        </p:txBody>
      </p:sp>
      <p:pic>
        <p:nvPicPr>
          <p:cNvPr id="4" name="Picture 3">
            <a:extLst>
              <a:ext uri="{FF2B5EF4-FFF2-40B4-BE49-F238E27FC236}">
                <a16:creationId xmlns:a16="http://schemas.microsoft.com/office/drawing/2014/main" id="{C9CB4673-488E-4B2B-AF9E-1F2ED6C1762E}"/>
              </a:ext>
            </a:extLst>
          </p:cNvPr>
          <p:cNvPicPr>
            <a:picLocks noChangeAspect="1"/>
          </p:cNvPicPr>
          <p:nvPr/>
        </p:nvPicPr>
        <p:blipFill>
          <a:blip r:embed="rId2"/>
          <a:stretch>
            <a:fillRect/>
          </a:stretch>
        </p:blipFill>
        <p:spPr>
          <a:xfrm>
            <a:off x="3414310" y="1326684"/>
            <a:ext cx="4142543" cy="2204817"/>
          </a:xfrm>
          <a:prstGeom prst="rect">
            <a:avLst/>
          </a:prstGeom>
        </p:spPr>
      </p:pic>
      <p:pic>
        <p:nvPicPr>
          <p:cNvPr id="5" name="Picture 4">
            <a:extLst>
              <a:ext uri="{FF2B5EF4-FFF2-40B4-BE49-F238E27FC236}">
                <a16:creationId xmlns:a16="http://schemas.microsoft.com/office/drawing/2014/main" id="{D5E1F5A6-4242-48B8-A01D-DEB171BDAA6A}"/>
              </a:ext>
            </a:extLst>
          </p:cNvPr>
          <p:cNvPicPr>
            <a:picLocks noChangeAspect="1"/>
          </p:cNvPicPr>
          <p:nvPr/>
        </p:nvPicPr>
        <p:blipFill>
          <a:blip r:embed="rId3"/>
          <a:stretch>
            <a:fillRect/>
          </a:stretch>
        </p:blipFill>
        <p:spPr>
          <a:xfrm>
            <a:off x="3274146" y="3489282"/>
            <a:ext cx="4561897" cy="2257373"/>
          </a:xfrm>
          <a:prstGeom prst="rect">
            <a:avLst/>
          </a:prstGeom>
        </p:spPr>
      </p:pic>
      <p:pic>
        <p:nvPicPr>
          <p:cNvPr id="6" name="Picture 5">
            <a:extLst>
              <a:ext uri="{FF2B5EF4-FFF2-40B4-BE49-F238E27FC236}">
                <a16:creationId xmlns:a16="http://schemas.microsoft.com/office/drawing/2014/main" id="{4C88E5ED-52DD-44C4-8546-FC0FD595ECE0}"/>
              </a:ext>
            </a:extLst>
          </p:cNvPr>
          <p:cNvPicPr>
            <a:picLocks noChangeAspect="1"/>
          </p:cNvPicPr>
          <p:nvPr/>
        </p:nvPicPr>
        <p:blipFill>
          <a:blip r:embed="rId4"/>
          <a:stretch>
            <a:fillRect/>
          </a:stretch>
        </p:blipFill>
        <p:spPr>
          <a:xfrm>
            <a:off x="8570845" y="1563842"/>
            <a:ext cx="2737341" cy="2158171"/>
          </a:xfrm>
          <a:prstGeom prst="rect">
            <a:avLst/>
          </a:prstGeom>
        </p:spPr>
      </p:pic>
      <p:sp>
        <p:nvSpPr>
          <p:cNvPr id="15" name="TextBox 14">
            <a:extLst>
              <a:ext uri="{FF2B5EF4-FFF2-40B4-BE49-F238E27FC236}">
                <a16:creationId xmlns:a16="http://schemas.microsoft.com/office/drawing/2014/main" id="{A3A057EA-B637-45A4-B1DA-92B510A6B88B}"/>
              </a:ext>
            </a:extLst>
          </p:cNvPr>
          <p:cNvSpPr txBox="1"/>
          <p:nvPr/>
        </p:nvSpPr>
        <p:spPr>
          <a:xfrm>
            <a:off x="259160" y="3635519"/>
            <a:ext cx="3101032" cy="1754326"/>
          </a:xfrm>
          <a:prstGeom prst="rect">
            <a:avLst/>
          </a:prstGeom>
          <a:noFill/>
        </p:spPr>
        <p:txBody>
          <a:bodyPr wrap="square" rtlCol="0">
            <a:spAutoFit/>
          </a:bodyPr>
          <a:lstStyle/>
          <a:p>
            <a:r>
              <a:rPr lang="en-US" dirty="0"/>
              <a:t>Advanced Pallet</a:t>
            </a:r>
          </a:p>
          <a:p>
            <a:pPr marL="285750" indent="-285750">
              <a:buFont typeface="Arial" panose="020B0604020202020204" pitchFamily="34" charset="0"/>
              <a:buChar char="•"/>
            </a:pPr>
            <a:r>
              <a:rPr lang="en-US" dirty="0"/>
              <a:t>Decouples structure required for launch from on-orbit</a:t>
            </a:r>
          </a:p>
          <a:p>
            <a:pPr marL="285750" indent="-285750">
              <a:buFont typeface="Arial" panose="020B0604020202020204" pitchFamily="34" charset="0"/>
              <a:buChar char="•"/>
            </a:pPr>
            <a:r>
              <a:rPr lang="en-US" dirty="0"/>
              <a:t>Lighter weight</a:t>
            </a:r>
          </a:p>
          <a:p>
            <a:pPr marL="285750" indent="-285750">
              <a:buFont typeface="Arial" panose="020B0604020202020204" pitchFamily="34" charset="0"/>
              <a:buChar char="•"/>
            </a:pPr>
            <a:r>
              <a:rPr lang="en-US" dirty="0"/>
              <a:t>Highly configurable</a:t>
            </a:r>
          </a:p>
        </p:txBody>
      </p:sp>
      <p:pic>
        <p:nvPicPr>
          <p:cNvPr id="9" name="Picture 8">
            <a:extLst>
              <a:ext uri="{FF2B5EF4-FFF2-40B4-BE49-F238E27FC236}">
                <a16:creationId xmlns:a16="http://schemas.microsoft.com/office/drawing/2014/main" id="{8B3C30EB-EABB-4930-385E-31EBFD9C4D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36374" y="3784852"/>
            <a:ext cx="1672220" cy="1594114"/>
          </a:xfrm>
          <a:prstGeom prst="rect">
            <a:avLst/>
          </a:prstGeom>
          <a:noFill/>
          <a:ln>
            <a:noFill/>
          </a:ln>
        </p:spPr>
      </p:pic>
      <p:sp>
        <p:nvSpPr>
          <p:cNvPr id="11" name="TextBox 10">
            <a:extLst>
              <a:ext uri="{FF2B5EF4-FFF2-40B4-BE49-F238E27FC236}">
                <a16:creationId xmlns:a16="http://schemas.microsoft.com/office/drawing/2014/main" id="{14F58399-B57C-42E8-0199-A0B7239424F1}"/>
              </a:ext>
            </a:extLst>
          </p:cNvPr>
          <p:cNvSpPr txBox="1"/>
          <p:nvPr/>
        </p:nvSpPr>
        <p:spPr>
          <a:xfrm>
            <a:off x="313279" y="1690688"/>
            <a:ext cx="3101032" cy="2031325"/>
          </a:xfrm>
          <a:prstGeom prst="rect">
            <a:avLst/>
          </a:prstGeom>
          <a:noFill/>
        </p:spPr>
        <p:txBody>
          <a:bodyPr wrap="square" rtlCol="0">
            <a:spAutoFit/>
          </a:bodyPr>
          <a:lstStyle/>
          <a:p>
            <a:r>
              <a:rPr lang="en-US" dirty="0"/>
              <a:t>Universal Pallet</a:t>
            </a:r>
          </a:p>
          <a:p>
            <a:pPr marL="285750" indent="-285750">
              <a:buFont typeface="Arial" panose="020B0604020202020204" pitchFamily="34" charset="0"/>
              <a:buChar char="•"/>
            </a:pPr>
            <a:r>
              <a:rPr lang="en-US" dirty="0"/>
              <a:t>Initial pallet form factor</a:t>
            </a:r>
          </a:p>
          <a:p>
            <a:pPr marL="285750" indent="-285750">
              <a:buFont typeface="Arial" panose="020B0604020202020204" pitchFamily="34" charset="0"/>
              <a:buChar char="•"/>
            </a:pPr>
            <a:r>
              <a:rPr lang="en-US" dirty="0"/>
              <a:t>Translation into and through </a:t>
            </a:r>
            <a:r>
              <a:rPr lang="en-US" dirty="0" err="1"/>
              <a:t>hab</a:t>
            </a:r>
            <a:r>
              <a:rPr lang="en-US" dirty="0"/>
              <a:t> for on-orbit outfitting</a:t>
            </a:r>
          </a:p>
          <a:p>
            <a:pPr marL="285750" indent="-285750">
              <a:buFont typeface="Arial" panose="020B0604020202020204" pitchFamily="34" charset="0"/>
              <a:buChar char="•"/>
            </a:pPr>
            <a:r>
              <a:rPr lang="en-US" dirty="0"/>
              <a:t>Features allow for access to all sides for maintenance</a:t>
            </a:r>
          </a:p>
        </p:txBody>
      </p:sp>
      <p:sp>
        <p:nvSpPr>
          <p:cNvPr id="12" name="Rectangle: Rounded Corners 11">
            <a:extLst>
              <a:ext uri="{FF2B5EF4-FFF2-40B4-BE49-F238E27FC236}">
                <a16:creationId xmlns:a16="http://schemas.microsoft.com/office/drawing/2014/main" id="{D13AD4D9-FFFF-33F8-4E01-32BE970BD0F4}"/>
              </a:ext>
            </a:extLst>
          </p:cNvPr>
          <p:cNvSpPr/>
          <p:nvPr/>
        </p:nvSpPr>
        <p:spPr>
          <a:xfrm>
            <a:off x="962845" y="5680109"/>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Palletization allows integration and testing of ECLSS parallel to habitat production or to enable post-launch outfitting to enable plug and play capability for maintenance or evolution</a:t>
            </a:r>
          </a:p>
        </p:txBody>
      </p:sp>
    </p:spTree>
    <p:extLst>
      <p:ext uri="{BB962C8B-B14F-4D97-AF65-F5344CB8AC3E}">
        <p14:creationId xmlns:p14="http://schemas.microsoft.com/office/powerpoint/2010/main" val="213188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0EB3-7412-B934-962C-8AF9ED1F2368}"/>
              </a:ext>
            </a:extLst>
          </p:cNvPr>
          <p:cNvSpPr>
            <a:spLocks noGrp="1"/>
          </p:cNvSpPr>
          <p:nvPr>
            <p:ph type="title"/>
          </p:nvPr>
        </p:nvSpPr>
        <p:spPr/>
        <p:txBody>
          <a:bodyPr/>
          <a:lstStyle/>
          <a:p>
            <a:r>
              <a:rPr lang="en-US" dirty="0"/>
              <a:t>Functional Groups</a:t>
            </a:r>
          </a:p>
        </p:txBody>
      </p:sp>
      <p:pic>
        <p:nvPicPr>
          <p:cNvPr id="4" name="Picture 3">
            <a:extLst>
              <a:ext uri="{FF2B5EF4-FFF2-40B4-BE49-F238E27FC236}">
                <a16:creationId xmlns:a16="http://schemas.microsoft.com/office/drawing/2014/main" id="{6D58A1E4-A87D-A2A1-E348-6382EC20F348}"/>
              </a:ext>
            </a:extLst>
          </p:cNvPr>
          <p:cNvPicPr>
            <a:picLocks noChangeAspect="1"/>
          </p:cNvPicPr>
          <p:nvPr/>
        </p:nvPicPr>
        <p:blipFill>
          <a:blip r:embed="rId2"/>
          <a:stretch>
            <a:fillRect/>
          </a:stretch>
        </p:blipFill>
        <p:spPr>
          <a:xfrm>
            <a:off x="2404153" y="1390818"/>
            <a:ext cx="7110548" cy="4363631"/>
          </a:xfrm>
          <a:prstGeom prst="rect">
            <a:avLst/>
          </a:prstGeom>
        </p:spPr>
      </p:pic>
      <p:sp>
        <p:nvSpPr>
          <p:cNvPr id="7" name="Rectangle: Rounded Corners 6">
            <a:extLst>
              <a:ext uri="{FF2B5EF4-FFF2-40B4-BE49-F238E27FC236}">
                <a16:creationId xmlns:a16="http://schemas.microsoft.com/office/drawing/2014/main" id="{C5FD5964-D0FD-A1E6-D404-8D1A77079FDA}"/>
              </a:ext>
            </a:extLst>
          </p:cNvPr>
          <p:cNvSpPr/>
          <p:nvPr/>
        </p:nvSpPr>
        <p:spPr>
          <a:xfrm>
            <a:off x="962845" y="5674536"/>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Functional Grouping facilitates the modularization of the ECLSS system and minimizes the interfaces between pallets </a:t>
            </a:r>
          </a:p>
        </p:txBody>
      </p:sp>
    </p:spTree>
    <p:extLst>
      <p:ext uri="{BB962C8B-B14F-4D97-AF65-F5344CB8AC3E}">
        <p14:creationId xmlns:p14="http://schemas.microsoft.com/office/powerpoint/2010/main" val="380494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9D29-D62F-1C67-3F55-F7D384E2C950}"/>
              </a:ext>
            </a:extLst>
          </p:cNvPr>
          <p:cNvSpPr>
            <a:spLocks noGrp="1"/>
          </p:cNvSpPr>
          <p:nvPr>
            <p:ph type="title"/>
          </p:nvPr>
        </p:nvSpPr>
        <p:spPr/>
        <p:txBody>
          <a:bodyPr/>
          <a:lstStyle/>
          <a:p>
            <a:r>
              <a:rPr lang="en-US" dirty="0"/>
              <a:t>Commonality</a:t>
            </a:r>
          </a:p>
        </p:txBody>
      </p:sp>
      <p:sp>
        <p:nvSpPr>
          <p:cNvPr id="3" name="Content Placeholder 2">
            <a:extLst>
              <a:ext uri="{FF2B5EF4-FFF2-40B4-BE49-F238E27FC236}">
                <a16:creationId xmlns:a16="http://schemas.microsoft.com/office/drawing/2014/main" id="{B16AA850-3E4D-629D-8D28-D44E89C9F979}"/>
              </a:ext>
            </a:extLst>
          </p:cNvPr>
          <p:cNvSpPr>
            <a:spLocks noGrp="1"/>
          </p:cNvSpPr>
          <p:nvPr>
            <p:ph idx="1"/>
          </p:nvPr>
        </p:nvSpPr>
        <p:spPr/>
        <p:txBody>
          <a:bodyPr>
            <a:normAutofit/>
          </a:bodyPr>
          <a:lstStyle/>
          <a:p>
            <a:r>
              <a:rPr lang="en-US" sz="2000" dirty="0"/>
              <a:t>Investigated two classes of components for commonality potential, sensors and solenoid valves</a:t>
            </a:r>
          </a:p>
          <a:p>
            <a:r>
              <a:rPr lang="en-US" sz="2000" dirty="0"/>
              <a:t>Existing complement of systems employ 23 unique solenoid valves</a:t>
            </a:r>
          </a:p>
          <a:p>
            <a:pPr lvl="1"/>
            <a:r>
              <a:rPr lang="en-US" sz="1800" dirty="0"/>
              <a:t>Learned it was infeasible to replace all instances with a single valve design</a:t>
            </a:r>
          </a:p>
          <a:p>
            <a:pPr lvl="1"/>
            <a:r>
              <a:rPr lang="en-US" sz="1800" dirty="0"/>
              <a:t>Discovered it was possible to design a common electrical coil assembly that would add initially deployed mass that would likely be offset by the mass savings in reducing the number and types of spares across the system</a:t>
            </a:r>
          </a:p>
          <a:p>
            <a:r>
              <a:rPr lang="en-US" sz="2000" dirty="0"/>
              <a:t>Existing complement of systems employ 24 unique pressure sensors and 13 unique temperature sensors</a:t>
            </a:r>
          </a:p>
          <a:p>
            <a:pPr lvl="1"/>
            <a:r>
              <a:rPr lang="en-US" sz="1800" dirty="0"/>
              <a:t>Learned that existing technology cannot significantly reduce the number of unique sensors</a:t>
            </a:r>
          </a:p>
          <a:p>
            <a:pPr lvl="1"/>
            <a:r>
              <a:rPr lang="en-US" sz="1800" dirty="0"/>
              <a:t>New optical sensor technology conceivably enables replacing with one unique temperature and one unique pressure sensor</a:t>
            </a:r>
          </a:p>
        </p:txBody>
      </p:sp>
      <p:sp>
        <p:nvSpPr>
          <p:cNvPr id="4" name="Rectangle: Rounded Corners 3">
            <a:extLst>
              <a:ext uri="{FF2B5EF4-FFF2-40B4-BE49-F238E27FC236}">
                <a16:creationId xmlns:a16="http://schemas.microsoft.com/office/drawing/2014/main" id="{7E044643-329D-41D9-EC4D-FA27172E5269}"/>
              </a:ext>
            </a:extLst>
          </p:cNvPr>
          <p:cNvSpPr/>
          <p:nvPr/>
        </p:nvSpPr>
        <p:spPr>
          <a:xfrm>
            <a:off x="962845" y="5674536"/>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Commonality reduces unique parts count thus reducing acquisition and spares/supportability costs</a:t>
            </a:r>
          </a:p>
        </p:txBody>
      </p:sp>
    </p:spTree>
    <p:extLst>
      <p:ext uri="{BB962C8B-B14F-4D97-AF65-F5344CB8AC3E}">
        <p14:creationId xmlns:p14="http://schemas.microsoft.com/office/powerpoint/2010/main" val="247618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873B-596C-9CA1-EE9A-D3A4CF0FB785}"/>
              </a:ext>
            </a:extLst>
          </p:cNvPr>
          <p:cNvSpPr>
            <a:spLocks noGrp="1"/>
          </p:cNvSpPr>
          <p:nvPr>
            <p:ph type="title"/>
          </p:nvPr>
        </p:nvSpPr>
        <p:spPr/>
        <p:txBody>
          <a:bodyPr>
            <a:normAutofit/>
          </a:bodyPr>
          <a:lstStyle/>
          <a:p>
            <a:r>
              <a:rPr lang="en-US" sz="3200" dirty="0"/>
              <a:t>Temperature/Humidity Control Scaling and Disaggregation</a:t>
            </a:r>
          </a:p>
        </p:txBody>
      </p:sp>
      <p:pic>
        <p:nvPicPr>
          <p:cNvPr id="4" name="Picture 3">
            <a:extLst>
              <a:ext uri="{FF2B5EF4-FFF2-40B4-BE49-F238E27FC236}">
                <a16:creationId xmlns:a16="http://schemas.microsoft.com/office/drawing/2014/main" id="{D0048139-8ACD-8BC5-A652-8288FEFA7C7F}"/>
              </a:ext>
            </a:extLst>
          </p:cNvPr>
          <p:cNvPicPr>
            <a:picLocks noChangeAspect="1"/>
          </p:cNvPicPr>
          <p:nvPr/>
        </p:nvPicPr>
        <p:blipFill>
          <a:blip r:embed="rId2"/>
          <a:stretch>
            <a:fillRect/>
          </a:stretch>
        </p:blipFill>
        <p:spPr>
          <a:xfrm>
            <a:off x="698645" y="3128481"/>
            <a:ext cx="4823136" cy="2559424"/>
          </a:xfrm>
          <a:prstGeom prst="rect">
            <a:avLst/>
          </a:prstGeom>
        </p:spPr>
      </p:pic>
      <p:pic>
        <p:nvPicPr>
          <p:cNvPr id="5" name="Picture 4">
            <a:extLst>
              <a:ext uri="{FF2B5EF4-FFF2-40B4-BE49-F238E27FC236}">
                <a16:creationId xmlns:a16="http://schemas.microsoft.com/office/drawing/2014/main" id="{6F05B63C-AF2B-67B1-1754-921EFA2121C9}"/>
              </a:ext>
            </a:extLst>
          </p:cNvPr>
          <p:cNvPicPr>
            <a:picLocks noChangeAspect="1"/>
          </p:cNvPicPr>
          <p:nvPr/>
        </p:nvPicPr>
        <p:blipFill>
          <a:blip r:embed="rId3"/>
          <a:stretch>
            <a:fillRect/>
          </a:stretch>
        </p:blipFill>
        <p:spPr>
          <a:xfrm>
            <a:off x="6173521" y="2977374"/>
            <a:ext cx="5291453" cy="2696933"/>
          </a:xfrm>
          <a:prstGeom prst="rect">
            <a:avLst/>
          </a:prstGeom>
        </p:spPr>
      </p:pic>
      <p:pic>
        <p:nvPicPr>
          <p:cNvPr id="6" name="Picture 5">
            <a:extLst>
              <a:ext uri="{FF2B5EF4-FFF2-40B4-BE49-F238E27FC236}">
                <a16:creationId xmlns:a16="http://schemas.microsoft.com/office/drawing/2014/main" id="{D88387FB-7C16-D9D7-61EE-2D5B3758AB11}"/>
              </a:ext>
            </a:extLst>
          </p:cNvPr>
          <p:cNvPicPr>
            <a:picLocks noChangeAspect="1"/>
          </p:cNvPicPr>
          <p:nvPr/>
        </p:nvPicPr>
        <p:blipFill rotWithShape="1">
          <a:blip r:embed="rId4"/>
          <a:srcRect b="8836"/>
          <a:stretch/>
        </p:blipFill>
        <p:spPr>
          <a:xfrm>
            <a:off x="2137024" y="1477228"/>
            <a:ext cx="7338542" cy="1547908"/>
          </a:xfrm>
          <a:prstGeom prst="rect">
            <a:avLst/>
          </a:prstGeom>
        </p:spPr>
      </p:pic>
      <p:sp>
        <p:nvSpPr>
          <p:cNvPr id="7" name="Rectangle: Rounded Corners 6">
            <a:extLst>
              <a:ext uri="{FF2B5EF4-FFF2-40B4-BE49-F238E27FC236}">
                <a16:creationId xmlns:a16="http://schemas.microsoft.com/office/drawing/2014/main" id="{B35F8003-E4E2-0394-10AF-6C5372DBDCEE}"/>
              </a:ext>
            </a:extLst>
          </p:cNvPr>
          <p:cNvSpPr/>
          <p:nvPr/>
        </p:nvSpPr>
        <p:spPr>
          <a:xfrm>
            <a:off x="962845" y="5674536"/>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Palletization enables scaling of temperature / humidity control capability to match habitat volume and internal equipment heat loads</a:t>
            </a:r>
          </a:p>
        </p:txBody>
      </p:sp>
    </p:spTree>
    <p:extLst>
      <p:ext uri="{BB962C8B-B14F-4D97-AF65-F5344CB8AC3E}">
        <p14:creationId xmlns:p14="http://schemas.microsoft.com/office/powerpoint/2010/main" val="302500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FD0C-9CAD-4A70-762F-A612B70FC489}"/>
              </a:ext>
            </a:extLst>
          </p:cNvPr>
          <p:cNvSpPr>
            <a:spLocks noGrp="1"/>
          </p:cNvSpPr>
          <p:nvPr>
            <p:ph type="title"/>
          </p:nvPr>
        </p:nvSpPr>
        <p:spPr/>
        <p:txBody>
          <a:bodyPr/>
          <a:lstStyle/>
          <a:p>
            <a:r>
              <a:rPr lang="en-US" dirty="0"/>
              <a:t>Evolving Open to Closed Loop</a:t>
            </a:r>
          </a:p>
        </p:txBody>
      </p:sp>
      <p:pic>
        <p:nvPicPr>
          <p:cNvPr id="4" name="Picture 3">
            <a:extLst>
              <a:ext uri="{FF2B5EF4-FFF2-40B4-BE49-F238E27FC236}">
                <a16:creationId xmlns:a16="http://schemas.microsoft.com/office/drawing/2014/main" id="{B6BBB6FF-BB21-548A-A2BF-E2643424325B}"/>
              </a:ext>
            </a:extLst>
          </p:cNvPr>
          <p:cNvPicPr>
            <a:picLocks noChangeAspect="1"/>
          </p:cNvPicPr>
          <p:nvPr/>
        </p:nvPicPr>
        <p:blipFill rotWithShape="1">
          <a:blip r:embed="rId2"/>
          <a:srcRect t="49943"/>
          <a:stretch/>
        </p:blipFill>
        <p:spPr>
          <a:xfrm>
            <a:off x="6191638" y="1748297"/>
            <a:ext cx="5639440" cy="3027268"/>
          </a:xfrm>
          <a:prstGeom prst="rect">
            <a:avLst/>
          </a:prstGeom>
        </p:spPr>
      </p:pic>
      <p:pic>
        <p:nvPicPr>
          <p:cNvPr id="5" name="Picture 4">
            <a:extLst>
              <a:ext uri="{FF2B5EF4-FFF2-40B4-BE49-F238E27FC236}">
                <a16:creationId xmlns:a16="http://schemas.microsoft.com/office/drawing/2014/main" id="{87DA1E5D-2703-C249-F1EE-D30BF362929F}"/>
              </a:ext>
            </a:extLst>
          </p:cNvPr>
          <p:cNvPicPr>
            <a:picLocks noChangeAspect="1"/>
          </p:cNvPicPr>
          <p:nvPr/>
        </p:nvPicPr>
        <p:blipFill rotWithShape="1">
          <a:blip r:embed="rId2"/>
          <a:srcRect b="50057"/>
          <a:stretch/>
        </p:blipFill>
        <p:spPr>
          <a:xfrm>
            <a:off x="443717" y="1739210"/>
            <a:ext cx="5652283" cy="3027268"/>
          </a:xfrm>
          <a:prstGeom prst="rect">
            <a:avLst/>
          </a:prstGeom>
        </p:spPr>
      </p:pic>
      <p:sp>
        <p:nvSpPr>
          <p:cNvPr id="6" name="TextBox 5">
            <a:extLst>
              <a:ext uri="{FF2B5EF4-FFF2-40B4-BE49-F238E27FC236}">
                <a16:creationId xmlns:a16="http://schemas.microsoft.com/office/drawing/2014/main" id="{84B310C8-650A-FBA7-ADBA-E9F83CBF7446}"/>
              </a:ext>
            </a:extLst>
          </p:cNvPr>
          <p:cNvSpPr txBox="1"/>
          <p:nvPr/>
        </p:nvSpPr>
        <p:spPr>
          <a:xfrm>
            <a:off x="2231497" y="4829051"/>
            <a:ext cx="2076722" cy="369332"/>
          </a:xfrm>
          <a:prstGeom prst="rect">
            <a:avLst/>
          </a:prstGeom>
          <a:noFill/>
        </p:spPr>
        <p:txBody>
          <a:bodyPr wrap="none" rtlCol="0">
            <a:spAutoFit/>
          </a:bodyPr>
          <a:lstStyle/>
          <a:p>
            <a:r>
              <a:rPr lang="en-US" dirty="0"/>
              <a:t>15x 30-day Missions</a:t>
            </a:r>
          </a:p>
        </p:txBody>
      </p:sp>
      <p:sp>
        <p:nvSpPr>
          <p:cNvPr id="7" name="TextBox 6">
            <a:extLst>
              <a:ext uri="{FF2B5EF4-FFF2-40B4-BE49-F238E27FC236}">
                <a16:creationId xmlns:a16="http://schemas.microsoft.com/office/drawing/2014/main" id="{02446C54-9738-BF64-E424-0DF069D49D95}"/>
              </a:ext>
            </a:extLst>
          </p:cNvPr>
          <p:cNvSpPr txBox="1"/>
          <p:nvPr/>
        </p:nvSpPr>
        <p:spPr>
          <a:xfrm>
            <a:off x="7280826" y="4775565"/>
            <a:ext cx="4072974" cy="369332"/>
          </a:xfrm>
          <a:prstGeom prst="rect">
            <a:avLst/>
          </a:prstGeom>
          <a:noFill/>
        </p:spPr>
        <p:txBody>
          <a:bodyPr wrap="none" rtlCol="0">
            <a:spAutoFit/>
          </a:bodyPr>
          <a:lstStyle/>
          <a:p>
            <a:r>
              <a:rPr lang="en-US" dirty="0"/>
              <a:t>3x 30-day Missions + 12x 90-day Missions</a:t>
            </a:r>
          </a:p>
        </p:txBody>
      </p:sp>
      <p:sp>
        <p:nvSpPr>
          <p:cNvPr id="8" name="Rectangle: Rounded Corners 7">
            <a:extLst>
              <a:ext uri="{FF2B5EF4-FFF2-40B4-BE49-F238E27FC236}">
                <a16:creationId xmlns:a16="http://schemas.microsoft.com/office/drawing/2014/main" id="{CF27231E-53BB-80DA-925E-8AA0FB98560A}"/>
              </a:ext>
            </a:extLst>
          </p:cNvPr>
          <p:cNvSpPr/>
          <p:nvPr/>
        </p:nvSpPr>
        <p:spPr>
          <a:xfrm>
            <a:off x="962845" y="5674536"/>
            <a:ext cx="10003899" cy="812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Closed-loop, or regenerative, life support systems pay for themselves quickly in terms of logistics mass delivery</a:t>
            </a:r>
          </a:p>
        </p:txBody>
      </p:sp>
    </p:spTree>
    <p:extLst>
      <p:ext uri="{BB962C8B-B14F-4D97-AF65-F5344CB8AC3E}">
        <p14:creationId xmlns:p14="http://schemas.microsoft.com/office/powerpoint/2010/main" val="3865801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21967</TotalTime>
  <Words>1371</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ICES-2023-321 NextSTEP Appendix A Modular ECLSS Effort Lessons Learned </vt:lpstr>
      <vt:lpstr>Topics</vt:lpstr>
      <vt:lpstr>NextSTEP App A Modular ECLSS Effort Intro</vt:lpstr>
      <vt:lpstr>Analysis of the Hazard Timeline</vt:lpstr>
      <vt:lpstr>Palletization</vt:lpstr>
      <vt:lpstr>Functional Groups</vt:lpstr>
      <vt:lpstr>Commonality</vt:lpstr>
      <vt:lpstr>Temperature/Humidity Control Scaling and Disaggregation</vt:lpstr>
      <vt:lpstr>Evolving Open to Closed Loop</vt:lpstr>
      <vt:lpstr>Maintenance Units (MU)</vt:lpstr>
      <vt:lpstr>Augmented Reality</vt:lpstr>
      <vt:lpstr>Integrated Modular Control Architecture</vt:lpstr>
      <vt:lpstr>Intelligent Systems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Clawson, James M. (HQ-CQ000)[STELLAR SOLUTIONS, INC]</dc:creator>
  <cp:lastModifiedBy>Clawson, James M. (HQ-CQ000)[STELLAR SOLUTIONS, INC]</cp:lastModifiedBy>
  <cp:revision>7</cp:revision>
  <dcterms:created xsi:type="dcterms:W3CDTF">2023-03-29T17:41:49Z</dcterms:created>
  <dcterms:modified xsi:type="dcterms:W3CDTF">2023-07-14T17:16:22Z</dcterms:modified>
</cp:coreProperties>
</file>