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145706434" r:id="rId2"/>
    <p:sldId id="259" r:id="rId3"/>
    <p:sldId id="287" r:id="rId4"/>
    <p:sldId id="275" r:id="rId5"/>
    <p:sldId id="285" r:id="rId6"/>
    <p:sldId id="2145706425" r:id="rId7"/>
    <p:sldId id="2145706426" r:id="rId8"/>
    <p:sldId id="2145706429" r:id="rId9"/>
    <p:sldId id="2145706435" r:id="rId10"/>
    <p:sldId id="2145706433" r:id="rId11"/>
    <p:sldId id="28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ABF6DC77-3F4F-A0DC-0D91-7F9CE7D982B6}" name="Whiting, Teresa R. (AFRC-280)" initials="W(" userId="S::twhiting@ndc.nasa.gov::e10403f2-64d6-41ae-8289-8d90d84eefe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49F"/>
    <a:srgbClr val="96511B"/>
    <a:srgbClr val="4F7ABD"/>
    <a:srgbClr val="455BA9"/>
    <a:srgbClr val="D8572A"/>
    <a:srgbClr val="071A3A"/>
    <a:srgbClr val="0C7654"/>
    <a:srgbClr val="5DA7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1"/>
    <p:restoredTop sz="94689"/>
  </p:normalViewPr>
  <p:slideViewPr>
    <p:cSldViewPr snapToGrid="0">
      <p:cViewPr varScale="1">
        <p:scale>
          <a:sx n="127" d="100"/>
          <a:sy n="127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0513FF-330B-4CDA-84CC-1653BB3B3973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BE191D9-2085-445E-8378-969AD90C77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AAM operations will enhance mobility and provide publicly beneficial services</a:t>
          </a:r>
        </a:p>
      </dgm:t>
    </dgm:pt>
    <dgm:pt modelId="{C9D57995-2FFA-4E17-B0A3-3B360CD0DB63}" type="parTrans" cxnId="{B820074D-6C7E-4FAF-B6A6-C586F16664E8}">
      <dgm:prSet/>
      <dgm:spPr/>
      <dgm:t>
        <a:bodyPr/>
        <a:lstStyle/>
        <a:p>
          <a:endParaRPr lang="en-US"/>
        </a:p>
      </dgm:t>
    </dgm:pt>
    <dgm:pt modelId="{6458E306-CE58-4CCF-B692-60A6021B24C8}" type="sibTrans" cxnId="{B820074D-6C7E-4FAF-B6A6-C586F16664E8}">
      <dgm:prSet/>
      <dgm:spPr/>
      <dgm:t>
        <a:bodyPr/>
        <a:lstStyle/>
        <a:p>
          <a:endParaRPr lang="en-US"/>
        </a:p>
      </dgm:t>
    </dgm:pt>
    <dgm:pt modelId="{3B609896-3D1A-420F-A698-ADFEC778BF2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AAM operations are being deigned to share the airspace with existing operations</a:t>
          </a:r>
        </a:p>
      </dgm:t>
    </dgm:pt>
    <dgm:pt modelId="{45B33967-A9AA-4FB8-8949-553E5B08051E}" type="parTrans" cxnId="{71839BE5-11BE-4B1F-848D-8A1C22BB9CBE}">
      <dgm:prSet/>
      <dgm:spPr/>
      <dgm:t>
        <a:bodyPr/>
        <a:lstStyle/>
        <a:p>
          <a:endParaRPr lang="en-US"/>
        </a:p>
      </dgm:t>
    </dgm:pt>
    <dgm:pt modelId="{8C4241D3-EBB4-42B4-8D22-2F7A54C676BA}" type="sibTrans" cxnId="{71839BE5-11BE-4B1F-848D-8A1C22BB9CBE}">
      <dgm:prSet/>
      <dgm:spPr/>
      <dgm:t>
        <a:bodyPr/>
        <a:lstStyle/>
        <a:p>
          <a:endParaRPr lang="en-US"/>
        </a:p>
      </dgm:t>
    </dgm:pt>
    <dgm:pt modelId="{BD143638-BDCB-4208-AF4F-F7E1DFDA2D4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Technologies developed for AAM can enhance safety of conventional operations</a:t>
          </a:r>
        </a:p>
      </dgm:t>
    </dgm:pt>
    <dgm:pt modelId="{A68C3F49-B48C-45BB-ABB0-255DC6CF9499}" type="parTrans" cxnId="{A54B9BBB-0593-4409-B108-FFE04DF27E68}">
      <dgm:prSet/>
      <dgm:spPr/>
      <dgm:t>
        <a:bodyPr/>
        <a:lstStyle/>
        <a:p>
          <a:endParaRPr lang="en-US"/>
        </a:p>
      </dgm:t>
    </dgm:pt>
    <dgm:pt modelId="{87455C61-2D5A-4FD3-9600-9948A5825179}" type="sibTrans" cxnId="{A54B9BBB-0593-4409-B108-FFE04DF27E68}">
      <dgm:prSet/>
      <dgm:spPr/>
      <dgm:t>
        <a:bodyPr/>
        <a:lstStyle/>
        <a:p>
          <a:endParaRPr lang="en-US"/>
        </a:p>
      </dgm:t>
    </dgm:pt>
    <dgm:pt modelId="{FA70188A-763E-411A-9A42-292E03374A04}" type="pres">
      <dgm:prSet presAssocID="{220513FF-330B-4CDA-84CC-1653BB3B3973}" presName="root" presStyleCnt="0">
        <dgm:presLayoutVars>
          <dgm:dir/>
          <dgm:resizeHandles val="exact"/>
        </dgm:presLayoutVars>
      </dgm:prSet>
      <dgm:spPr/>
    </dgm:pt>
    <dgm:pt modelId="{E4E6F136-4D6E-4C82-A337-1E94A2368FA8}" type="pres">
      <dgm:prSet presAssocID="{4BE191D9-2085-445E-8378-969AD90C7776}" presName="compNode" presStyleCnt="0"/>
      <dgm:spPr/>
    </dgm:pt>
    <dgm:pt modelId="{B6870B48-37C3-4AE4-8C65-529047777817}" type="pres">
      <dgm:prSet presAssocID="{4BE191D9-2085-445E-8378-969AD90C7776}" presName="bgRect" presStyleLbl="bgShp" presStyleIdx="0" presStyleCnt="3"/>
      <dgm:spPr/>
    </dgm:pt>
    <dgm:pt modelId="{B190D7AB-A721-4717-AB59-1D4900F815B6}" type="pres">
      <dgm:prSet presAssocID="{4BE191D9-2085-445E-8378-969AD90C777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7769DBF3-208D-413A-8AAB-08A8AE19A4BD}" type="pres">
      <dgm:prSet presAssocID="{4BE191D9-2085-445E-8378-969AD90C7776}" presName="spaceRect" presStyleCnt="0"/>
      <dgm:spPr/>
    </dgm:pt>
    <dgm:pt modelId="{C5F6DE2D-5D18-42FF-B768-1A8F06F997C6}" type="pres">
      <dgm:prSet presAssocID="{4BE191D9-2085-445E-8378-969AD90C7776}" presName="parTx" presStyleLbl="revTx" presStyleIdx="0" presStyleCnt="3">
        <dgm:presLayoutVars>
          <dgm:chMax val="0"/>
          <dgm:chPref val="0"/>
        </dgm:presLayoutVars>
      </dgm:prSet>
      <dgm:spPr/>
    </dgm:pt>
    <dgm:pt modelId="{E2840CCA-7405-47A3-B006-7995F6763BCC}" type="pres">
      <dgm:prSet presAssocID="{6458E306-CE58-4CCF-B692-60A6021B24C8}" presName="sibTrans" presStyleCnt="0"/>
      <dgm:spPr/>
    </dgm:pt>
    <dgm:pt modelId="{F9F7B6E6-8D30-43CE-80E4-DBE87F1C0771}" type="pres">
      <dgm:prSet presAssocID="{3B609896-3D1A-420F-A698-ADFEC778BF28}" presName="compNode" presStyleCnt="0"/>
      <dgm:spPr/>
    </dgm:pt>
    <dgm:pt modelId="{4343344A-6463-4B31-8523-97A0BDB50A71}" type="pres">
      <dgm:prSet presAssocID="{3B609896-3D1A-420F-A698-ADFEC778BF28}" presName="bgRect" presStyleLbl="bgShp" presStyleIdx="1" presStyleCnt="3"/>
      <dgm:spPr/>
    </dgm:pt>
    <dgm:pt modelId="{6B552565-1FA5-4FF1-BE6A-BABF263DE990}" type="pres">
      <dgm:prSet presAssocID="{3B609896-3D1A-420F-A698-ADFEC778BF2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7CBCBA01-1901-41CE-90A6-F486B5B260C0}" type="pres">
      <dgm:prSet presAssocID="{3B609896-3D1A-420F-A698-ADFEC778BF28}" presName="spaceRect" presStyleCnt="0"/>
      <dgm:spPr/>
    </dgm:pt>
    <dgm:pt modelId="{086615FE-1B98-48F6-B145-0C30E2E9B0F3}" type="pres">
      <dgm:prSet presAssocID="{3B609896-3D1A-420F-A698-ADFEC778BF28}" presName="parTx" presStyleLbl="revTx" presStyleIdx="1" presStyleCnt="3">
        <dgm:presLayoutVars>
          <dgm:chMax val="0"/>
          <dgm:chPref val="0"/>
        </dgm:presLayoutVars>
      </dgm:prSet>
      <dgm:spPr/>
    </dgm:pt>
    <dgm:pt modelId="{A82F33E3-8270-4D5A-B7E9-1C19A8DCEBC9}" type="pres">
      <dgm:prSet presAssocID="{8C4241D3-EBB4-42B4-8D22-2F7A54C676BA}" presName="sibTrans" presStyleCnt="0"/>
      <dgm:spPr/>
    </dgm:pt>
    <dgm:pt modelId="{14956AA3-428B-4E62-BFF4-BC072E59AA5C}" type="pres">
      <dgm:prSet presAssocID="{BD143638-BDCB-4208-AF4F-F7E1DFDA2D42}" presName="compNode" presStyleCnt="0"/>
      <dgm:spPr/>
    </dgm:pt>
    <dgm:pt modelId="{18460A16-ACAE-42E4-96F2-6D1E808F29EB}" type="pres">
      <dgm:prSet presAssocID="{BD143638-BDCB-4208-AF4F-F7E1DFDA2D42}" presName="bgRect" presStyleLbl="bgShp" presStyleIdx="2" presStyleCnt="3"/>
      <dgm:spPr/>
    </dgm:pt>
    <dgm:pt modelId="{ABF1B1BD-8EB8-4E10-BCD1-4B73C5CD8009}" type="pres">
      <dgm:prSet presAssocID="{BD143638-BDCB-4208-AF4F-F7E1DFDA2D4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4A3C79E6-029F-4BE0-92D1-060AE9038495}" type="pres">
      <dgm:prSet presAssocID="{BD143638-BDCB-4208-AF4F-F7E1DFDA2D42}" presName="spaceRect" presStyleCnt="0"/>
      <dgm:spPr/>
    </dgm:pt>
    <dgm:pt modelId="{9C25B720-EBDD-4E6D-8A38-70D07D0E303D}" type="pres">
      <dgm:prSet presAssocID="{BD143638-BDCB-4208-AF4F-F7E1DFDA2D4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27EDE22-24D1-4F1C-8546-AD50BC04C9D6}" type="presOf" srcId="{220513FF-330B-4CDA-84CC-1653BB3B3973}" destId="{FA70188A-763E-411A-9A42-292E03374A04}" srcOrd="0" destOrd="0" presId="urn:microsoft.com/office/officeart/2018/2/layout/IconVerticalSolidList"/>
    <dgm:cxn modelId="{B820074D-6C7E-4FAF-B6A6-C586F16664E8}" srcId="{220513FF-330B-4CDA-84CC-1653BB3B3973}" destId="{4BE191D9-2085-445E-8378-969AD90C7776}" srcOrd="0" destOrd="0" parTransId="{C9D57995-2FFA-4E17-B0A3-3B360CD0DB63}" sibTransId="{6458E306-CE58-4CCF-B692-60A6021B24C8}"/>
    <dgm:cxn modelId="{B1D89B59-4DA5-49AE-B048-B69B448890B2}" type="presOf" srcId="{4BE191D9-2085-445E-8378-969AD90C7776}" destId="{C5F6DE2D-5D18-42FF-B768-1A8F06F997C6}" srcOrd="0" destOrd="0" presId="urn:microsoft.com/office/officeart/2018/2/layout/IconVerticalSolidList"/>
    <dgm:cxn modelId="{05472CB5-7185-4608-B202-094EBDCADF34}" type="presOf" srcId="{BD143638-BDCB-4208-AF4F-F7E1DFDA2D42}" destId="{9C25B720-EBDD-4E6D-8A38-70D07D0E303D}" srcOrd="0" destOrd="0" presId="urn:microsoft.com/office/officeart/2018/2/layout/IconVerticalSolidList"/>
    <dgm:cxn modelId="{A54B9BBB-0593-4409-B108-FFE04DF27E68}" srcId="{220513FF-330B-4CDA-84CC-1653BB3B3973}" destId="{BD143638-BDCB-4208-AF4F-F7E1DFDA2D42}" srcOrd="2" destOrd="0" parTransId="{A68C3F49-B48C-45BB-ABB0-255DC6CF9499}" sibTransId="{87455C61-2D5A-4FD3-9600-9948A5825179}"/>
    <dgm:cxn modelId="{057D95CA-2047-4152-B49C-E4B6CC0A0463}" type="presOf" srcId="{3B609896-3D1A-420F-A698-ADFEC778BF28}" destId="{086615FE-1B98-48F6-B145-0C30E2E9B0F3}" srcOrd="0" destOrd="0" presId="urn:microsoft.com/office/officeart/2018/2/layout/IconVerticalSolidList"/>
    <dgm:cxn modelId="{71839BE5-11BE-4B1F-848D-8A1C22BB9CBE}" srcId="{220513FF-330B-4CDA-84CC-1653BB3B3973}" destId="{3B609896-3D1A-420F-A698-ADFEC778BF28}" srcOrd="1" destOrd="0" parTransId="{45B33967-A9AA-4FB8-8949-553E5B08051E}" sibTransId="{8C4241D3-EBB4-42B4-8D22-2F7A54C676BA}"/>
    <dgm:cxn modelId="{D5CDDA9D-AE3C-414B-BA29-49FDBC63E4E0}" type="presParOf" srcId="{FA70188A-763E-411A-9A42-292E03374A04}" destId="{E4E6F136-4D6E-4C82-A337-1E94A2368FA8}" srcOrd="0" destOrd="0" presId="urn:microsoft.com/office/officeart/2018/2/layout/IconVerticalSolidList"/>
    <dgm:cxn modelId="{0204F262-4F48-452D-A961-62021575A1B2}" type="presParOf" srcId="{E4E6F136-4D6E-4C82-A337-1E94A2368FA8}" destId="{B6870B48-37C3-4AE4-8C65-529047777817}" srcOrd="0" destOrd="0" presId="urn:microsoft.com/office/officeart/2018/2/layout/IconVerticalSolidList"/>
    <dgm:cxn modelId="{DA1E9740-9198-4198-A432-874F531C3D93}" type="presParOf" srcId="{E4E6F136-4D6E-4C82-A337-1E94A2368FA8}" destId="{B190D7AB-A721-4717-AB59-1D4900F815B6}" srcOrd="1" destOrd="0" presId="urn:microsoft.com/office/officeart/2018/2/layout/IconVerticalSolidList"/>
    <dgm:cxn modelId="{D74E5F39-7707-4BCB-B0A3-EEF4CFF98BAE}" type="presParOf" srcId="{E4E6F136-4D6E-4C82-A337-1E94A2368FA8}" destId="{7769DBF3-208D-413A-8AAB-08A8AE19A4BD}" srcOrd="2" destOrd="0" presId="urn:microsoft.com/office/officeart/2018/2/layout/IconVerticalSolidList"/>
    <dgm:cxn modelId="{7D4C4016-AB7C-4EE1-834B-727652BD61CE}" type="presParOf" srcId="{E4E6F136-4D6E-4C82-A337-1E94A2368FA8}" destId="{C5F6DE2D-5D18-42FF-B768-1A8F06F997C6}" srcOrd="3" destOrd="0" presId="urn:microsoft.com/office/officeart/2018/2/layout/IconVerticalSolidList"/>
    <dgm:cxn modelId="{DC072C21-9441-4954-B602-C9169F62DD54}" type="presParOf" srcId="{FA70188A-763E-411A-9A42-292E03374A04}" destId="{E2840CCA-7405-47A3-B006-7995F6763BCC}" srcOrd="1" destOrd="0" presId="urn:microsoft.com/office/officeart/2018/2/layout/IconVerticalSolidList"/>
    <dgm:cxn modelId="{5DDC844F-F351-4896-AF99-B0CC903BB6D0}" type="presParOf" srcId="{FA70188A-763E-411A-9A42-292E03374A04}" destId="{F9F7B6E6-8D30-43CE-80E4-DBE87F1C0771}" srcOrd="2" destOrd="0" presId="urn:microsoft.com/office/officeart/2018/2/layout/IconVerticalSolidList"/>
    <dgm:cxn modelId="{91FA563C-29D1-4579-9326-556064071D6E}" type="presParOf" srcId="{F9F7B6E6-8D30-43CE-80E4-DBE87F1C0771}" destId="{4343344A-6463-4B31-8523-97A0BDB50A71}" srcOrd="0" destOrd="0" presId="urn:microsoft.com/office/officeart/2018/2/layout/IconVerticalSolidList"/>
    <dgm:cxn modelId="{B8C4C533-77CC-4565-A610-49C987A243F8}" type="presParOf" srcId="{F9F7B6E6-8D30-43CE-80E4-DBE87F1C0771}" destId="{6B552565-1FA5-4FF1-BE6A-BABF263DE990}" srcOrd="1" destOrd="0" presId="urn:microsoft.com/office/officeart/2018/2/layout/IconVerticalSolidList"/>
    <dgm:cxn modelId="{C337D9E2-4313-41EF-9632-16FBCD7DB00C}" type="presParOf" srcId="{F9F7B6E6-8D30-43CE-80E4-DBE87F1C0771}" destId="{7CBCBA01-1901-41CE-90A6-F486B5B260C0}" srcOrd="2" destOrd="0" presId="urn:microsoft.com/office/officeart/2018/2/layout/IconVerticalSolidList"/>
    <dgm:cxn modelId="{E4A9C014-ECA1-4180-A2E5-8AB2CDB5FB5B}" type="presParOf" srcId="{F9F7B6E6-8D30-43CE-80E4-DBE87F1C0771}" destId="{086615FE-1B98-48F6-B145-0C30E2E9B0F3}" srcOrd="3" destOrd="0" presId="urn:microsoft.com/office/officeart/2018/2/layout/IconVerticalSolidList"/>
    <dgm:cxn modelId="{07E56ECD-D80F-4204-B582-FD7B139EC02F}" type="presParOf" srcId="{FA70188A-763E-411A-9A42-292E03374A04}" destId="{A82F33E3-8270-4D5A-B7E9-1C19A8DCEBC9}" srcOrd="3" destOrd="0" presId="urn:microsoft.com/office/officeart/2018/2/layout/IconVerticalSolidList"/>
    <dgm:cxn modelId="{E38C276B-CCC8-4177-A209-3FB93ECAD769}" type="presParOf" srcId="{FA70188A-763E-411A-9A42-292E03374A04}" destId="{14956AA3-428B-4E62-BFF4-BC072E59AA5C}" srcOrd="4" destOrd="0" presId="urn:microsoft.com/office/officeart/2018/2/layout/IconVerticalSolidList"/>
    <dgm:cxn modelId="{FA1F662C-0D4A-4A63-9F34-F1D37D744007}" type="presParOf" srcId="{14956AA3-428B-4E62-BFF4-BC072E59AA5C}" destId="{18460A16-ACAE-42E4-96F2-6D1E808F29EB}" srcOrd="0" destOrd="0" presId="urn:microsoft.com/office/officeart/2018/2/layout/IconVerticalSolidList"/>
    <dgm:cxn modelId="{A06AAEBA-96E0-4808-9178-B8CAF8AC0053}" type="presParOf" srcId="{14956AA3-428B-4E62-BFF4-BC072E59AA5C}" destId="{ABF1B1BD-8EB8-4E10-BCD1-4B73C5CD8009}" srcOrd="1" destOrd="0" presId="urn:microsoft.com/office/officeart/2018/2/layout/IconVerticalSolidList"/>
    <dgm:cxn modelId="{84CAB7F3-D680-419F-8993-B9EB9F1604D5}" type="presParOf" srcId="{14956AA3-428B-4E62-BFF4-BC072E59AA5C}" destId="{4A3C79E6-029F-4BE0-92D1-060AE9038495}" srcOrd="2" destOrd="0" presId="urn:microsoft.com/office/officeart/2018/2/layout/IconVerticalSolidList"/>
    <dgm:cxn modelId="{35DA78A7-12F7-4D2D-8E1D-AFFA830D88CA}" type="presParOf" srcId="{14956AA3-428B-4E62-BFF4-BC072E59AA5C}" destId="{9C25B720-EBDD-4E6D-8A38-70D07D0E303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70B48-37C3-4AE4-8C65-529047777817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90D7AB-A721-4717-AB59-1D4900F815B6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6DE2D-5D18-42FF-B768-1A8F06F997C6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AAM operations will enhance mobility and provide publicly beneficial services</a:t>
          </a:r>
        </a:p>
      </dsp:txBody>
      <dsp:txXfrm>
        <a:off x="1435590" y="531"/>
        <a:ext cx="9080009" cy="1242935"/>
      </dsp:txXfrm>
    </dsp:sp>
    <dsp:sp modelId="{4343344A-6463-4B31-8523-97A0BDB50A71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552565-1FA5-4FF1-BE6A-BABF263DE990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615FE-1B98-48F6-B145-0C30E2E9B0F3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AAM operations are being deigned to share the airspace with existing operations</a:t>
          </a:r>
        </a:p>
      </dsp:txBody>
      <dsp:txXfrm>
        <a:off x="1435590" y="1554201"/>
        <a:ext cx="9080009" cy="1242935"/>
      </dsp:txXfrm>
    </dsp:sp>
    <dsp:sp modelId="{18460A16-ACAE-42E4-96F2-6D1E808F29EB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1B1BD-8EB8-4E10-BCD1-4B73C5CD8009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5B720-EBDD-4E6D-8A38-70D07D0E303D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Technologies developed for AAM can enhance safety of conventional operations</a:t>
          </a:r>
        </a:p>
      </dsp:txBody>
      <dsp:txXfrm>
        <a:off x="1435590" y="3107870"/>
        <a:ext cx="9080009" cy="1242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B15BE-F7D8-5E4F-99F3-55EEC444B273}" type="datetimeFigureOut">
              <a:rPr lang="en-US" smtClean="0"/>
              <a:t>7/15/23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9C4A4-7119-6744-AE07-A33701F6A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04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9C4A4-7119-6744-AE07-A33701F6AB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60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just a few areas of AAM that NASA is researching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9C4A4-7119-6744-AE07-A33701F6AB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84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9C4A4-7119-6744-AE07-A33701F6AB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43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1BB73C-4E1B-02DD-165F-5DE7ED7748D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pct5">
            <a:fgClr>
              <a:schemeClr val="accent3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 dirty="0"/>
              <a:t>Drag and drop photo</a:t>
            </a:r>
          </a:p>
        </p:txBody>
      </p:sp>
      <p:sp>
        <p:nvSpPr>
          <p:cNvPr id="4" name="Text Placeholder 62" descr="NASA Logo">
            <a:extLst>
              <a:ext uri="{FF2B5EF4-FFF2-40B4-BE49-F238E27FC236}">
                <a16:creationId xmlns:a16="http://schemas.microsoft.com/office/drawing/2014/main" id="{A4A62C33-7271-7E4A-A5EA-16218A3804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93463" y="235127"/>
            <a:ext cx="736600" cy="6096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800"/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B18BD3B-814C-F24F-6FF5-3C79FE041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12" y="4533366"/>
            <a:ext cx="4315692" cy="573026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3B449C-094D-0B29-A203-D86CE1AE7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704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1335119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1BB73C-4E1B-02DD-165F-5DE7ED7748D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pattFill prst="pct5">
            <a:fgClr>
              <a:schemeClr val="accent3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 dirty="0"/>
              <a:t>Drag and drop photo</a:t>
            </a:r>
          </a:p>
        </p:txBody>
      </p:sp>
      <p:sp>
        <p:nvSpPr>
          <p:cNvPr id="4" name="Text Placeholder 62" descr="NASA Logo">
            <a:extLst>
              <a:ext uri="{FF2B5EF4-FFF2-40B4-BE49-F238E27FC236}">
                <a16:creationId xmlns:a16="http://schemas.microsoft.com/office/drawing/2014/main" id="{A4A62C33-7271-7E4A-A5EA-16218A3804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93463" y="235127"/>
            <a:ext cx="736600" cy="6096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800"/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B18BD3B-814C-F24F-6FF5-3C79FE041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12" y="4533366"/>
            <a:ext cx="3590092" cy="573026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3B449C-094D-0B29-A203-D86CE1AE7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8812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870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5FF6D77-937B-61FA-7701-95E4B4FC2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1051560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7DBDA50-EEA4-998C-D9D9-26AF27471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" y="10026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21F4CBF-BC6C-AA01-D3B0-F56D399EE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CB45B7-D7E3-9E6F-1789-A5B130246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D0789576-3E9D-402B-DD78-2FCCE0C61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A6855A2-3A8A-B342-0962-5481F9F85DB9}"/>
              </a:ext>
            </a:extLst>
          </p:cNvPr>
          <p:cNvSpPr/>
          <p:nvPr userDrawn="1"/>
        </p:nvSpPr>
        <p:spPr>
          <a:xfrm>
            <a:off x="263741" y="78665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qua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ECE4B64-1838-F58F-5686-FFF612ED8C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3425687"/>
            <a:ext cx="6096000" cy="3432313"/>
          </a:xfrm>
          <a:pattFill prst="pct5">
            <a:fgClr>
              <a:schemeClr val="accent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5691CD5-0CA2-B977-7227-A904C7E94CB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6096000" cy="3432313"/>
          </a:xfrm>
          <a:pattFill prst="pct5">
            <a:fgClr>
              <a:schemeClr val="accent6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21F4CBF-BC6C-AA01-D3B0-F56D399EE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CB45B7-D7E3-9E6F-1789-A5B130246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D0789576-3E9D-402B-DD78-2FCCE0C61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5FF6D77-937B-61FA-7701-95E4B4FC2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478409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1301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4EE86-3980-78EB-F24B-D715C9A7B2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9268F79-FED5-B137-F3D3-22CA5566A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031D00B4-96F8-1357-4A43-69E6C20A19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0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riangle Diamo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04CBDC2-C428-A824-94CA-7C2B10E605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9073"/>
            <a:ext cx="11981468" cy="6848927"/>
          </a:xfrm>
          <a:custGeom>
            <a:avLst/>
            <a:gdLst>
              <a:gd name="connsiteX0" fmla="*/ 0 w 11981468"/>
              <a:gd name="connsiteY0" fmla="*/ 0 h 6631757"/>
              <a:gd name="connsiteX1" fmla="*/ 11981468 w 11981468"/>
              <a:gd name="connsiteY1" fmla="*/ 6631757 h 6631757"/>
              <a:gd name="connsiteX2" fmla="*/ 0 w 11981468"/>
              <a:gd name="connsiteY2" fmla="*/ 6631757 h 6631757"/>
              <a:gd name="connsiteX0" fmla="*/ 0 w 11981468"/>
              <a:gd name="connsiteY0" fmla="*/ 0 h 6723197"/>
              <a:gd name="connsiteX1" fmla="*/ 11981468 w 11981468"/>
              <a:gd name="connsiteY1" fmla="*/ 6723197 h 6723197"/>
              <a:gd name="connsiteX2" fmla="*/ 0 w 11981468"/>
              <a:gd name="connsiteY2" fmla="*/ 6723197 h 6723197"/>
              <a:gd name="connsiteX3" fmla="*/ 0 w 11981468"/>
              <a:gd name="connsiteY3" fmla="*/ 0 h 6723197"/>
              <a:gd name="connsiteX0" fmla="*/ 0 w 11981468"/>
              <a:gd name="connsiteY0" fmla="*/ 0 h 6848927"/>
              <a:gd name="connsiteX1" fmla="*/ 11981468 w 11981468"/>
              <a:gd name="connsiteY1" fmla="*/ 6848927 h 6848927"/>
              <a:gd name="connsiteX2" fmla="*/ 0 w 11981468"/>
              <a:gd name="connsiteY2" fmla="*/ 6848927 h 6848927"/>
              <a:gd name="connsiteX3" fmla="*/ 0 w 11981468"/>
              <a:gd name="connsiteY3" fmla="*/ 0 h 6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81468" h="6848927">
                <a:moveTo>
                  <a:pt x="0" y="0"/>
                </a:moveTo>
                <a:lnTo>
                  <a:pt x="11981468" y="6848927"/>
                </a:lnTo>
                <a:lnTo>
                  <a:pt x="0" y="6848927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l">
              <a:buFontTx/>
              <a:buNone/>
              <a:defRPr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AECB725-C916-FABE-8AC7-7989C1E318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4384" y="0"/>
            <a:ext cx="11947616" cy="6808574"/>
          </a:xfrm>
          <a:custGeom>
            <a:avLst/>
            <a:gdLst>
              <a:gd name="connsiteX0" fmla="*/ 0 w 11392444"/>
              <a:gd name="connsiteY0" fmla="*/ 0 h 6503774"/>
              <a:gd name="connsiteX1" fmla="*/ 11392444 w 11392444"/>
              <a:gd name="connsiteY1" fmla="*/ 0 h 6503774"/>
              <a:gd name="connsiteX2" fmla="*/ 11392444 w 11392444"/>
              <a:gd name="connsiteY2" fmla="*/ 6503774 h 6503774"/>
              <a:gd name="connsiteX0" fmla="*/ 0 w 11947616"/>
              <a:gd name="connsiteY0" fmla="*/ 0 h 6503774"/>
              <a:gd name="connsiteX1" fmla="*/ 11947616 w 11947616"/>
              <a:gd name="connsiteY1" fmla="*/ 0 h 6503774"/>
              <a:gd name="connsiteX2" fmla="*/ 11947616 w 11947616"/>
              <a:gd name="connsiteY2" fmla="*/ 6503774 h 6503774"/>
              <a:gd name="connsiteX3" fmla="*/ 0 w 11947616"/>
              <a:gd name="connsiteY3" fmla="*/ 0 h 6503774"/>
              <a:gd name="connsiteX0" fmla="*/ 0 w 11947616"/>
              <a:gd name="connsiteY0" fmla="*/ 0 h 6808574"/>
              <a:gd name="connsiteX1" fmla="*/ 11947616 w 11947616"/>
              <a:gd name="connsiteY1" fmla="*/ 0 h 6808574"/>
              <a:gd name="connsiteX2" fmla="*/ 11936730 w 11947616"/>
              <a:gd name="connsiteY2" fmla="*/ 6808574 h 6808574"/>
              <a:gd name="connsiteX3" fmla="*/ 0 w 11947616"/>
              <a:gd name="connsiteY3" fmla="*/ 0 h 680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47616" h="6808574">
                <a:moveTo>
                  <a:pt x="0" y="0"/>
                </a:moveTo>
                <a:lnTo>
                  <a:pt x="11947616" y="0"/>
                </a:lnTo>
                <a:cubicBezTo>
                  <a:pt x="11943987" y="2269525"/>
                  <a:pt x="11940359" y="4539049"/>
                  <a:pt x="11936730" y="6808574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r">
              <a:buFontTx/>
              <a:buNone/>
              <a:defRPr/>
            </a:lvl1pPr>
          </a:lstStyle>
          <a:p>
            <a:r>
              <a:rPr lang="en-US" dirty="0"/>
              <a:t>Drag and Drop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F39DCC7-7808-0C7C-6D41-FB877ABC3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FCE319B1-DDD4-E487-C395-C33127D86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0E6B95-ADBB-A442-DE31-D47AA2927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073" y="2422524"/>
            <a:ext cx="2855278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491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riangle Diamo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AECB725-C916-FABE-8AC7-7989C1E318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4384" y="0"/>
            <a:ext cx="11947616" cy="6808574"/>
          </a:xfrm>
          <a:custGeom>
            <a:avLst/>
            <a:gdLst>
              <a:gd name="connsiteX0" fmla="*/ 0 w 11392444"/>
              <a:gd name="connsiteY0" fmla="*/ 0 h 6503774"/>
              <a:gd name="connsiteX1" fmla="*/ 11392444 w 11392444"/>
              <a:gd name="connsiteY1" fmla="*/ 0 h 6503774"/>
              <a:gd name="connsiteX2" fmla="*/ 11392444 w 11392444"/>
              <a:gd name="connsiteY2" fmla="*/ 6503774 h 6503774"/>
              <a:gd name="connsiteX0" fmla="*/ 0 w 11947616"/>
              <a:gd name="connsiteY0" fmla="*/ 0 h 6503774"/>
              <a:gd name="connsiteX1" fmla="*/ 11947616 w 11947616"/>
              <a:gd name="connsiteY1" fmla="*/ 0 h 6503774"/>
              <a:gd name="connsiteX2" fmla="*/ 11947616 w 11947616"/>
              <a:gd name="connsiteY2" fmla="*/ 6503774 h 6503774"/>
              <a:gd name="connsiteX3" fmla="*/ 0 w 11947616"/>
              <a:gd name="connsiteY3" fmla="*/ 0 h 6503774"/>
              <a:gd name="connsiteX0" fmla="*/ 0 w 11947616"/>
              <a:gd name="connsiteY0" fmla="*/ 0 h 6808574"/>
              <a:gd name="connsiteX1" fmla="*/ 11947616 w 11947616"/>
              <a:gd name="connsiteY1" fmla="*/ 0 h 6808574"/>
              <a:gd name="connsiteX2" fmla="*/ 11936730 w 11947616"/>
              <a:gd name="connsiteY2" fmla="*/ 6808574 h 6808574"/>
              <a:gd name="connsiteX3" fmla="*/ 0 w 11947616"/>
              <a:gd name="connsiteY3" fmla="*/ 0 h 680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47616" h="6808574">
                <a:moveTo>
                  <a:pt x="0" y="0"/>
                </a:moveTo>
                <a:lnTo>
                  <a:pt x="11947616" y="0"/>
                </a:lnTo>
                <a:cubicBezTo>
                  <a:pt x="11943987" y="2269525"/>
                  <a:pt x="11940359" y="4539049"/>
                  <a:pt x="11936730" y="6808574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r">
              <a:buFontTx/>
              <a:buNone/>
              <a:defRPr/>
            </a:lvl1pPr>
          </a:lstStyle>
          <a:p>
            <a:r>
              <a:rPr lang="en-US" dirty="0"/>
              <a:t>Drag and Drop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1C5E51EE-022D-5983-CDBE-AC201DA0FB04}"/>
              </a:ext>
            </a:extLst>
          </p:cNvPr>
          <p:cNvSpPr/>
          <p:nvPr userDrawn="1"/>
        </p:nvSpPr>
        <p:spPr>
          <a:xfrm>
            <a:off x="0" y="0"/>
            <a:ext cx="12028714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5F44B2D4-8F2F-2341-E236-BE830F58C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073" y="2422524"/>
            <a:ext cx="2855278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4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F39DCC7-7808-0C7C-6D41-FB877ABC3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FCE319B1-DDD4-E487-C395-C33127D86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9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661E3B-CCA8-E70B-B6E0-68F2454279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and Drop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F39DCC7-7808-0C7C-6D41-FB877ABC3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FCE319B1-DDD4-E487-C395-C33127D86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4DBB394-9399-16EA-CE91-126254300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478409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673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AEE8C67-0C5D-AAD7-C7FC-4ABD1EDE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1051560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FFBC7CE-379D-5D2F-E5CA-4DBEB5B22AE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649009A-EF9F-490B-A328-AFF41959AF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69771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27FDC746-FF4C-DD5B-76BF-7C4CDCA7FC5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9542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88B0CAA6-2FD7-855A-72C1-313BF76253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9314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0371C76-BCA0-3DE1-F872-6184B76C2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D07B80-E934-2109-1F3E-5F07F1C7B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0B82B41F-7357-2AD1-E9DB-A24B58B86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13622D6-0D2A-0980-6063-68F317EFF5FF}"/>
              </a:ext>
            </a:extLst>
          </p:cNvPr>
          <p:cNvSpPr/>
          <p:nvPr userDrawn="1"/>
        </p:nvSpPr>
        <p:spPr>
          <a:xfrm>
            <a:off x="263741" y="78665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43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rid (1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AEE8C67-0C5D-AAD7-C7FC-4ABD1EDE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1051560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FFBC7CE-379D-5D2F-E5CA-4DBEB5B22AE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916760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649009A-EF9F-490B-A328-AFF41959AF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69771" y="916760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27FDC746-FF4C-DD5B-76BF-7C4CDCA7FC5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9542" y="916760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88B0CAA6-2FD7-855A-72C1-313BF76253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9314" y="916760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CF93F685-80B7-9AF5-1F77-E804DCC7276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0" y="2771775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83BC3E44-EE64-B4D3-6567-A584AA87B04B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069771" y="2771775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C00497D7-E3BB-3235-BD2C-6F2B98F4553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139542" y="2771775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AC1399C2-E719-AB81-9002-92FAA7BEB3A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09314" y="2771775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29" name="Picture Placeholder 5">
            <a:extLst>
              <a:ext uri="{FF2B5EF4-FFF2-40B4-BE49-F238E27FC236}">
                <a16:creationId xmlns:a16="http://schemas.microsoft.com/office/drawing/2014/main" id="{153098E3-CAA8-7DF5-1D2F-93666674357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4648200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7BDC08B5-6617-04BF-87C2-A61E3DF2AF2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069771" y="4648200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3EEA0577-10C9-33FD-B390-97BA6F27EC0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139542" y="4648200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E7D17021-3C1E-0C08-CA21-C2AE99C7C0B1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209314" y="4648200"/>
            <a:ext cx="2982686" cy="155497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AC1FA41A-C9EB-C675-4323-E4E21EDE2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5CAE1B1A-5A11-BD9C-5B59-7DFD1393D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5" name="Picture 34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741CC1E9-C83C-0A6D-6A36-596062BABA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E2C39C7-5B7C-8314-3FF5-8D70BB2EBEB8}"/>
              </a:ext>
            </a:extLst>
          </p:cNvPr>
          <p:cNvSpPr/>
          <p:nvPr userDrawn="1"/>
        </p:nvSpPr>
        <p:spPr>
          <a:xfrm>
            <a:off x="263741" y="78665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61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rid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6798BD7F-46A2-BFDD-7AF6-4C3F2A34968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1079500"/>
            <a:ext cx="2420938" cy="2117725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225447DC-50FC-4EEE-29DD-3E6582EBD86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-1" y="3246438"/>
            <a:ext cx="4845051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B8FB458C-04F5-AA38-D48E-AC17B8A0FD1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470150" y="1080056"/>
            <a:ext cx="2376488" cy="2113994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6" name="Picture Placeholder 16">
            <a:extLst>
              <a:ext uri="{FF2B5EF4-FFF2-40B4-BE49-F238E27FC236}">
                <a16:creationId xmlns:a16="http://schemas.microsoft.com/office/drawing/2014/main" id="{A415642A-2C68-CBF8-AAC4-DD37CCDCA31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902200" y="1079500"/>
            <a:ext cx="2374900" cy="2117725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9" name="Picture Placeholder 26">
            <a:extLst>
              <a:ext uri="{FF2B5EF4-FFF2-40B4-BE49-F238E27FC236}">
                <a16:creationId xmlns:a16="http://schemas.microsoft.com/office/drawing/2014/main" id="{F31B5F97-315D-8661-5A71-1316359596A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902200" y="3246438"/>
            <a:ext cx="2384425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A432ED69-1F07-57E0-BFF1-AA98FDCEA09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334250" y="3246438"/>
            <a:ext cx="2384425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572BA7BE-7495-691D-D9EE-098FA801CF1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337426" y="1079500"/>
            <a:ext cx="4854574" cy="2117725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3" name="Picture Placeholder 28">
            <a:extLst>
              <a:ext uri="{FF2B5EF4-FFF2-40B4-BE49-F238E27FC236}">
                <a16:creationId xmlns:a16="http://schemas.microsoft.com/office/drawing/2014/main" id="{FFDA80F0-9EEB-7C70-F187-68EEF58B273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769475" y="3246438"/>
            <a:ext cx="2422526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86EC9877-3BD6-0D2E-7EC3-E2E0CD92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1051560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EC8EC15-04B7-AC93-F2D5-243F81A9A7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C520752-E631-63C1-72C5-8AF9BE669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93C11716-2411-F678-42E2-42091D9100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82C1DAA-C2A4-C88C-F781-EDF529496ED3}"/>
              </a:ext>
            </a:extLst>
          </p:cNvPr>
          <p:cNvSpPr/>
          <p:nvPr userDrawn="1"/>
        </p:nvSpPr>
        <p:spPr>
          <a:xfrm>
            <a:off x="263741" y="78665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Ban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FFBC7CE-379D-5D2F-E5CA-4DBEB5B22AE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"/>
            <a:ext cx="12192000" cy="342246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AC1FA41A-C9EB-C675-4323-E4E21EDE2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5CAE1B1A-5A11-BD9C-5B59-7DFD1393D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5" name="Picture 34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741CC1E9-C83C-0A6D-6A36-596062BABA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E2C39C7-5B7C-8314-3FF5-8D70BB2EBEB8}"/>
              </a:ext>
            </a:extLst>
          </p:cNvPr>
          <p:cNvSpPr/>
          <p:nvPr userDrawn="1"/>
        </p:nvSpPr>
        <p:spPr>
          <a:xfrm>
            <a:off x="263741" y="78665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AEE8C67-0C5D-AAD7-C7FC-4ABD1EDE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1051560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2026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 with Title in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6798BD7F-46A2-BFDD-7AF6-4C3F2A34968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12192000" cy="685800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516DB1-F801-6B82-F679-953D5903C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CBCC3-7891-7D84-A7AD-7F27E6AE2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4573C0-0612-087F-988C-8CED1A02E3F6}"/>
              </a:ext>
            </a:extLst>
          </p:cNvPr>
          <p:cNvSpPr/>
          <p:nvPr userDrawn="1"/>
        </p:nvSpPr>
        <p:spPr>
          <a:xfrm>
            <a:off x="6536204" y="4781142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0F3AA5B5-FC85-C46C-AA92-2F6935968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0423" y="4359609"/>
            <a:ext cx="4432166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7655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 with Title a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6798BD7F-46A2-BFDD-7AF6-4C3F2A34968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12192000" cy="685800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516DB1-F801-6B82-F679-953D5903C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CBCC3-7891-7D84-A7AD-7F27E6AE2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9B5FA8-5F5A-1C70-0DF0-3594C2139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1051560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6A28F4-B50D-3558-286C-94A58A05DB3E}"/>
              </a:ext>
            </a:extLst>
          </p:cNvPr>
          <p:cNvSpPr/>
          <p:nvPr userDrawn="1"/>
        </p:nvSpPr>
        <p:spPr>
          <a:xfrm>
            <a:off x="263741" y="78665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61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Animation/Mov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EF3C569-DEDA-210C-6264-F8EF904B2F49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&amp; Drop Animation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516DB1-F801-6B82-F679-953D5903CE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CBCC3-7891-7D84-A7AD-7F27E6AE2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444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199D92-DF13-F96C-CF9B-0345E004A4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DA7DA"/>
              </a:gs>
              <a:gs pos="59000">
                <a:srgbClr val="455BA9"/>
              </a:gs>
              <a:gs pos="29000">
                <a:srgbClr val="4F7ABD"/>
              </a:gs>
              <a:gs pos="100000">
                <a:srgbClr val="0C76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E730A3-33CE-75BC-8A33-8FC84ED36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5" name="Date Placeholder 3">
            <a:extLst>
              <a:ext uri="{FF2B5EF4-FFF2-40B4-BE49-F238E27FC236}">
                <a16:creationId xmlns:a16="http://schemas.microsoft.com/office/drawing/2014/main" id="{AAAA43F9-9249-2601-1FE8-87686ED0F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49E595E1-279D-2ADC-420A-000E780BD7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FBDF799-0902-00C5-67DF-3A3480B0901D}"/>
              </a:ext>
            </a:extLst>
          </p:cNvPr>
          <p:cNvSpPr/>
          <p:nvPr userDrawn="1"/>
        </p:nvSpPr>
        <p:spPr>
          <a:xfrm>
            <a:off x="263741" y="78665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89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 Right Text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6798BD7F-46A2-BFDD-7AF6-4C3F2A34968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29299" y="0"/>
            <a:ext cx="6362699" cy="685800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F500440-BC13-E1BA-4C15-49D815B5A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4468261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DCA8A-298A-170C-D2AC-7F998D2D37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F9EBB-A837-564F-49D1-950C1FCC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254A1A22-75F6-4AF6-FEB4-070146EBC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E98E8A4-516D-5247-6AB8-E6199D9E93BD}"/>
              </a:ext>
            </a:extLst>
          </p:cNvPr>
          <p:cNvSpPr/>
          <p:nvPr userDrawn="1"/>
        </p:nvSpPr>
        <p:spPr>
          <a:xfrm>
            <a:off x="263741" y="78665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34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 Left, Tex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9E6560-7CE9-2129-51EE-B242571A33D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0"/>
            <a:ext cx="6883400" cy="685800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 dirty="0"/>
              <a:t>Drag &amp; Drop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DCA8A-298A-170C-D2AC-7F998D2D37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F9EBB-A837-564F-49D1-950C1FCC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254A1A22-75F6-4AF6-FEB4-070146EBC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781A15-6196-5D2A-0D8E-72642AF4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317" y="1249545"/>
            <a:ext cx="4468261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83D7CB-F423-7973-1B02-8A7176299316}"/>
              </a:ext>
            </a:extLst>
          </p:cNvPr>
          <p:cNvSpPr/>
          <p:nvPr userDrawn="1"/>
        </p:nvSpPr>
        <p:spPr>
          <a:xfrm>
            <a:off x="7339098" y="167107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74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id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F500440-BC13-E1BA-4C15-49D815B5A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317" y="1249545"/>
            <a:ext cx="4468261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3A70CC-59E5-837E-EBF0-ABFE8424F768}"/>
              </a:ext>
            </a:extLst>
          </p:cNvPr>
          <p:cNvSpPr/>
          <p:nvPr userDrawn="1"/>
        </p:nvSpPr>
        <p:spPr>
          <a:xfrm>
            <a:off x="7339098" y="167107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630A989E-30F9-CB52-A283-1313D5EEA22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367314" cy="3367314"/>
          </a:xfr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and Drop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D1533A7A-126A-D3A2-FE0A-AF1ED9E63C7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505200" y="0"/>
            <a:ext cx="3367314" cy="3367314"/>
          </a:xfr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and Drop</a:t>
            </a:r>
          </a:p>
        </p:txBody>
      </p:sp>
      <p:sp>
        <p:nvSpPr>
          <p:cNvPr id="14" name="Picture Placeholder 1">
            <a:extLst>
              <a:ext uri="{FF2B5EF4-FFF2-40B4-BE49-F238E27FC236}">
                <a16:creationId xmlns:a16="http://schemas.microsoft.com/office/drawing/2014/main" id="{DD82E8CB-EEBC-55F3-50BB-7B70642CE9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505200"/>
            <a:ext cx="3367314" cy="3367314"/>
          </a:xfr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and Drop</a:t>
            </a:r>
          </a:p>
        </p:txBody>
      </p:sp>
      <p:sp>
        <p:nvSpPr>
          <p:cNvPr id="15" name="Picture Placeholder 1">
            <a:extLst>
              <a:ext uri="{FF2B5EF4-FFF2-40B4-BE49-F238E27FC236}">
                <a16:creationId xmlns:a16="http://schemas.microsoft.com/office/drawing/2014/main" id="{1E9B55C9-1722-D1EC-02D2-94DB2BB034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05200" y="3505200"/>
            <a:ext cx="3367314" cy="3367314"/>
          </a:xfrm>
          <a:pattFill prst="pct5">
            <a:fgClr>
              <a:schemeClr val="tx1">
                <a:lumMod val="75000"/>
                <a:lumOff val="2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and Drop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DCA8A-298A-170C-D2AC-7F998D2D37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F9EBB-A837-564F-49D1-950C1FCC6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aircraft, dark&#10;&#10;Description automatically generated">
            <a:extLst>
              <a:ext uri="{FF2B5EF4-FFF2-40B4-BE49-F238E27FC236}">
                <a16:creationId xmlns:a16="http://schemas.microsoft.com/office/drawing/2014/main" id="{254A1A22-75F6-4AF6-FEB4-070146EBC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72224"/>
            <a:ext cx="889602" cy="32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1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Grid 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D41719D-F832-26DD-C877-40A075D2C4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586720" cy="6848927"/>
          </a:xfrm>
          <a:custGeom>
            <a:avLst/>
            <a:gdLst>
              <a:gd name="connsiteX0" fmla="*/ 0 w 11981468"/>
              <a:gd name="connsiteY0" fmla="*/ 0 h 6631757"/>
              <a:gd name="connsiteX1" fmla="*/ 11981468 w 11981468"/>
              <a:gd name="connsiteY1" fmla="*/ 6631757 h 6631757"/>
              <a:gd name="connsiteX2" fmla="*/ 0 w 11981468"/>
              <a:gd name="connsiteY2" fmla="*/ 6631757 h 6631757"/>
              <a:gd name="connsiteX0" fmla="*/ 0 w 11981468"/>
              <a:gd name="connsiteY0" fmla="*/ 0 h 6723197"/>
              <a:gd name="connsiteX1" fmla="*/ 11981468 w 11981468"/>
              <a:gd name="connsiteY1" fmla="*/ 6723197 h 6723197"/>
              <a:gd name="connsiteX2" fmla="*/ 0 w 11981468"/>
              <a:gd name="connsiteY2" fmla="*/ 6723197 h 6723197"/>
              <a:gd name="connsiteX3" fmla="*/ 0 w 11981468"/>
              <a:gd name="connsiteY3" fmla="*/ 0 h 6723197"/>
              <a:gd name="connsiteX0" fmla="*/ 0 w 11981468"/>
              <a:gd name="connsiteY0" fmla="*/ 0 h 6848927"/>
              <a:gd name="connsiteX1" fmla="*/ 11981468 w 11981468"/>
              <a:gd name="connsiteY1" fmla="*/ 6848927 h 6848927"/>
              <a:gd name="connsiteX2" fmla="*/ 0 w 11981468"/>
              <a:gd name="connsiteY2" fmla="*/ 6848927 h 6848927"/>
              <a:gd name="connsiteX3" fmla="*/ 0 w 11981468"/>
              <a:gd name="connsiteY3" fmla="*/ 0 h 6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81468" h="6848927">
                <a:moveTo>
                  <a:pt x="0" y="0"/>
                </a:moveTo>
                <a:lnTo>
                  <a:pt x="11981468" y="6848927"/>
                </a:lnTo>
                <a:lnTo>
                  <a:pt x="0" y="6848927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l">
              <a:buFontTx/>
              <a:buNone/>
              <a:defRPr/>
            </a:lvl1pPr>
          </a:lstStyle>
          <a:p>
            <a:r>
              <a:rPr lang="en-US" dirty="0"/>
              <a:t>Drag and Drop Image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27D9FA3A-204E-4F46-3A03-A641BB5D2AF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7222" y="0"/>
            <a:ext cx="6651814" cy="6858000"/>
          </a:xfrm>
          <a:custGeom>
            <a:avLst/>
            <a:gdLst>
              <a:gd name="connsiteX0" fmla="*/ 0 w 11392444"/>
              <a:gd name="connsiteY0" fmla="*/ 0 h 6503774"/>
              <a:gd name="connsiteX1" fmla="*/ 11392444 w 11392444"/>
              <a:gd name="connsiteY1" fmla="*/ 0 h 6503774"/>
              <a:gd name="connsiteX2" fmla="*/ 11392444 w 11392444"/>
              <a:gd name="connsiteY2" fmla="*/ 6503774 h 6503774"/>
              <a:gd name="connsiteX0" fmla="*/ 0 w 11947616"/>
              <a:gd name="connsiteY0" fmla="*/ 0 h 6503774"/>
              <a:gd name="connsiteX1" fmla="*/ 11947616 w 11947616"/>
              <a:gd name="connsiteY1" fmla="*/ 0 h 6503774"/>
              <a:gd name="connsiteX2" fmla="*/ 11947616 w 11947616"/>
              <a:gd name="connsiteY2" fmla="*/ 6503774 h 6503774"/>
              <a:gd name="connsiteX3" fmla="*/ 0 w 11947616"/>
              <a:gd name="connsiteY3" fmla="*/ 0 h 6503774"/>
              <a:gd name="connsiteX0" fmla="*/ 0 w 11947616"/>
              <a:gd name="connsiteY0" fmla="*/ 0 h 6808574"/>
              <a:gd name="connsiteX1" fmla="*/ 11947616 w 11947616"/>
              <a:gd name="connsiteY1" fmla="*/ 0 h 6808574"/>
              <a:gd name="connsiteX2" fmla="*/ 11936730 w 11947616"/>
              <a:gd name="connsiteY2" fmla="*/ 6808574 h 6808574"/>
              <a:gd name="connsiteX3" fmla="*/ 0 w 11947616"/>
              <a:gd name="connsiteY3" fmla="*/ 0 h 680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47616" h="6808574">
                <a:moveTo>
                  <a:pt x="0" y="0"/>
                </a:moveTo>
                <a:lnTo>
                  <a:pt x="11947616" y="0"/>
                </a:lnTo>
                <a:cubicBezTo>
                  <a:pt x="11943987" y="2269525"/>
                  <a:pt x="11940359" y="4539049"/>
                  <a:pt x="11936730" y="6808574"/>
                </a:cubicBez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r">
              <a:buFontTx/>
              <a:buNone/>
              <a:defRPr/>
            </a:lvl1pPr>
          </a:lstStyle>
          <a:p>
            <a:r>
              <a:rPr lang="en-US" dirty="0"/>
              <a:t>Drag and Drop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828ED1F-B19D-10E5-EEAB-80D27AB19C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E98C206-361B-4056-EBBD-68017C11E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49225F4A-F826-0E90-E20F-61F7D5EC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317" y="1249545"/>
            <a:ext cx="4468261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64A714-B6DC-EAB1-883E-A6E32677D2CC}"/>
              </a:ext>
            </a:extLst>
          </p:cNvPr>
          <p:cNvSpPr/>
          <p:nvPr userDrawn="1"/>
        </p:nvSpPr>
        <p:spPr>
          <a:xfrm>
            <a:off x="7339098" y="1671078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35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F6B9961-0D56-4E1F-AC84-110885CBAD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253" y="-10705"/>
            <a:ext cx="12218986" cy="68731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FC2593-D8B3-42D8-8F49-5142AD8E2610}"/>
              </a:ext>
            </a:extLst>
          </p:cNvPr>
          <p:cNvSpPr/>
          <p:nvPr userDrawn="1"/>
        </p:nvSpPr>
        <p:spPr>
          <a:xfrm>
            <a:off x="-12733" y="-48584"/>
            <a:ext cx="12192002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2000">
                <a:schemeClr val="tx1">
                  <a:alpha val="0"/>
                </a:schemeClr>
              </a:gs>
              <a:gs pos="64000">
                <a:schemeClr val="tx1">
                  <a:alpha val="25234"/>
                </a:schemeClr>
              </a:gs>
              <a:gs pos="100000">
                <a:schemeClr val="tx1"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671E39-23F5-421B-B10B-D399C217B57F}"/>
              </a:ext>
            </a:extLst>
          </p:cNvPr>
          <p:cNvSpPr/>
          <p:nvPr userDrawn="1"/>
        </p:nvSpPr>
        <p:spPr>
          <a:xfrm>
            <a:off x="12731" y="17774"/>
            <a:ext cx="12192002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2000">
                <a:schemeClr val="tx1">
                  <a:alpha val="0"/>
                </a:schemeClr>
              </a:gs>
              <a:gs pos="64000">
                <a:schemeClr val="tx1">
                  <a:alpha val="25234"/>
                </a:schemeClr>
              </a:gs>
              <a:gs pos="100000">
                <a:schemeClr val="tx1"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sp>
        <p:nvSpPr>
          <p:cNvPr id="18" name="Subtitle 34">
            <a:extLst>
              <a:ext uri="{FF2B5EF4-FFF2-40B4-BE49-F238E27FC236}">
                <a16:creationId xmlns:a16="http://schemas.microsoft.com/office/drawing/2014/main" id="{7B5AED51-FBE5-4CFC-9BDC-7800A52498F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2062" y="5263438"/>
            <a:ext cx="6793173" cy="1241365"/>
          </a:xfr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3200" b="1">
                <a:solidFill>
                  <a:schemeClr val="bg1"/>
                </a:solidFill>
              </a:rPr>
              <a:t>Title of Presentation</a:t>
            </a:r>
          </a:p>
          <a:p>
            <a:pPr>
              <a:spcBef>
                <a:spcPts val="400"/>
              </a:spcBef>
            </a:pPr>
            <a:r>
              <a:rPr lang="en-US" sz="1800">
                <a:solidFill>
                  <a:schemeClr val="bg1"/>
                </a:solidFill>
              </a:rPr>
              <a:t> Presenter Name(s)</a:t>
            </a:r>
          </a:p>
          <a:p>
            <a:pPr>
              <a:spcBef>
                <a:spcPts val="400"/>
              </a:spcBef>
            </a:pPr>
            <a:r>
              <a:rPr lang="en-US">
                <a:solidFill>
                  <a:schemeClr val="bg1"/>
                </a:solidFill>
              </a:rPr>
              <a:t> Date</a:t>
            </a:r>
            <a:endParaRPr lang="en-U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7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26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AA424F-266D-245F-1620-5469F455F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10515600" cy="396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38B83-217B-6EAB-4548-959BA7A40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7960" y="100266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9649761-391D-1CA7-6AFA-061FDD1F77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9588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33FBCBA-F061-584C-B6A6-EB6C94B2E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21581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88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49" r:id="rId3"/>
    <p:sldLayoutId id="2147483662" r:id="rId4"/>
    <p:sldLayoutId id="2147483654" r:id="rId5"/>
    <p:sldLayoutId id="2147483658" r:id="rId6"/>
    <p:sldLayoutId id="2147483659" r:id="rId7"/>
    <p:sldLayoutId id="2147483667" r:id="rId8"/>
    <p:sldLayoutId id="2147483656" r:id="rId9"/>
    <p:sldLayoutId id="2147483660" r:id="rId10"/>
    <p:sldLayoutId id="2147483652" r:id="rId11"/>
    <p:sldLayoutId id="2147483665" r:id="rId12"/>
    <p:sldLayoutId id="2147483653" r:id="rId13"/>
    <p:sldLayoutId id="2147483666" r:id="rId14"/>
    <p:sldLayoutId id="2147483657" r:id="rId15"/>
    <p:sldLayoutId id="2147483661" r:id="rId16"/>
    <p:sldLayoutId id="2147483655" r:id="rId17"/>
    <p:sldLayoutId id="2147483668" r:id="rId18"/>
    <p:sldLayoutId id="2147483664" r:id="rId19"/>
    <p:sldLayoutId id="2147483669" r:id="rId20"/>
    <p:sldLayoutId id="2147483670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accent6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deloitte.com/us/en/insights/industry/aerospace-defense/advanced-air-mobility.html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twitter.com/nasaaero" TargetMode="External"/><Relationship Id="rId5" Type="http://schemas.openxmlformats.org/officeDocument/2006/relationships/hyperlink" Target="https://www.nasa.gov/aeroresearch/stem/AAM" TargetMode="External"/><Relationship Id="rId4" Type="http://schemas.openxmlformats.org/officeDocument/2006/relationships/hyperlink" Target="https://www.nasa.gov/feature/nasa-is-creating-an-advanced-air-mobility-playboo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6CA0104-7968-BF64-47A8-32F3AEC5C4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3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00FFE-AED5-5546-DB43-DA692013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Subtitle 34">
            <a:extLst>
              <a:ext uri="{FF2B5EF4-FFF2-40B4-BE49-F238E27FC236}">
                <a16:creationId xmlns:a16="http://schemas.microsoft.com/office/drawing/2014/main" id="{F2AC2AE6-8D7A-5A86-22BE-E292718B6E8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34477" y="4467290"/>
            <a:ext cx="9020841" cy="535531"/>
          </a:xfrm>
        </p:spPr>
        <p:txBody>
          <a:bodyPr wrap="square">
            <a:spAutoFit/>
          </a:bodyPr>
          <a:lstStyle/>
          <a:p>
            <a:pPr marL="0" indent="0">
              <a:spcBef>
                <a:spcPts val="400"/>
              </a:spcBef>
              <a:buNone/>
            </a:pPr>
            <a:r>
              <a:rPr lang="en-US" sz="3200" b="1" dirty="0">
                <a:solidFill>
                  <a:schemeClr val="bg1"/>
                </a:solidFill>
              </a:rPr>
              <a:t>Advanced Air Mobility</a:t>
            </a:r>
          </a:p>
        </p:txBody>
      </p:sp>
    </p:spTree>
    <p:extLst>
      <p:ext uri="{BB962C8B-B14F-4D97-AF65-F5344CB8AC3E}">
        <p14:creationId xmlns:p14="http://schemas.microsoft.com/office/powerpoint/2010/main" val="372384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Placeholder 60" descr="A helicopter flying over a city&#10;&#10;Description automatically generated with medium confidence">
            <a:extLst>
              <a:ext uri="{FF2B5EF4-FFF2-40B4-BE49-F238E27FC236}">
                <a16:creationId xmlns:a16="http://schemas.microsoft.com/office/drawing/2014/main" id="{0F428C96-4CC1-10FD-B839-87776FF81E7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7" name="Picture Placeholder 26" descr="Artist concept of many unmanned vehicles in flight over a city and rural areas.">
            <a:extLst>
              <a:ext uri="{FF2B5EF4-FFF2-40B4-BE49-F238E27FC236}">
                <a16:creationId xmlns:a16="http://schemas.microsoft.com/office/drawing/2014/main" id="{11927206-F00B-AD65-64DE-5DB11F1453D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47" name="Picture Placeholder 46" descr="Artist illustration showing a vertiport on top of a building in the city, with unmanned vehicles taking off and landing. Also near is a tower emitting signals.">
            <a:extLst>
              <a:ext uri="{FF2B5EF4-FFF2-40B4-BE49-F238E27FC236}">
                <a16:creationId xmlns:a16="http://schemas.microsoft.com/office/drawing/2014/main" id="{8D38D812-BCB6-6D71-AF03-4F87E3CAC5FE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3" name="Picture Placeholder 62" descr="A helicopter flying over a city&#10;&#10;Description automatically generated with medium confidence">
            <a:extLst>
              <a:ext uri="{FF2B5EF4-FFF2-40B4-BE49-F238E27FC236}">
                <a16:creationId xmlns:a16="http://schemas.microsoft.com/office/drawing/2014/main" id="{2C4D6C75-6489-E451-98FF-C4326B8E95D3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2200" y="1079500"/>
            <a:ext cx="2374900" cy="2117725"/>
          </a:xfrm>
        </p:spPr>
      </p:pic>
      <p:pic>
        <p:nvPicPr>
          <p:cNvPr id="35" name="Picture Placeholder 34" descr="A small white unmanned passenger aircraft in flight. On the image are 5 green stars indicating the passengers are having a good experience. There are also purple and red/orange lines showing ways of motion / turbulence that the eVTOL might experience that would affect passenger experience. Researchers believe these aircraft will need to be flown in a predictable, repeatable, non-aggressive manner that will not result in sudden accelerations or rotations of the aircraft.">
            <a:extLst>
              <a:ext uri="{FF2B5EF4-FFF2-40B4-BE49-F238E27FC236}">
                <a16:creationId xmlns:a16="http://schemas.microsoft.com/office/drawing/2014/main" id="{833FBD7F-D21A-F08E-4340-06328777D96A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53" name="Picture Placeholder 52" descr="Artist illustration showing and unmanned cargo delivery aircraft an small package delivery drones being used.">
            <a:extLst>
              <a:ext uri="{FF2B5EF4-FFF2-40B4-BE49-F238E27FC236}">
                <a16:creationId xmlns:a16="http://schemas.microsoft.com/office/drawing/2014/main" id="{5B240AC8-2927-B826-45F7-E18FCF0F289A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49" name="Picture Placeholder 48" descr="This concept art represents how the addition of automated technologies on the aircraft like hazard avoidance could help. The image shows an aircraft in flight over land with a warning that says WARNING: ADVERSE WEATHER PREDICTED and shows a red arrow on the current path but a green arrow on the detour path.">
            <a:extLst>
              <a:ext uri="{FF2B5EF4-FFF2-40B4-BE49-F238E27FC236}">
                <a16:creationId xmlns:a16="http://schemas.microsoft.com/office/drawing/2014/main" id="{22B983CF-2B40-F3F2-D5F1-AB2D1D2E8FF3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55" name="Picture Placeholder 54" descr="Unmanned aircraft arriving at a weather related disaster and finding people who need help.">
            <a:extLst>
              <a:ext uri="{FF2B5EF4-FFF2-40B4-BE49-F238E27FC236}">
                <a16:creationId xmlns:a16="http://schemas.microsoft.com/office/drawing/2014/main" id="{374ACC30-C4AC-2778-0913-DEB20E0988F8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E9860CE-8C2F-F7A2-61EC-A96E8DB9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Advanced Air Mobility (AAM) look like?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1742B8-4EDC-A40E-BDA5-C2EE6937134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FD3810-DC50-386F-5136-4C914C9F4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E591E1-5B7A-4F49-9304-F0270AF9BEA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5C236A-4D75-69F7-27FC-22EF67729F6A}"/>
              </a:ext>
            </a:extLst>
          </p:cNvPr>
          <p:cNvSpPr txBox="1"/>
          <p:nvPr/>
        </p:nvSpPr>
        <p:spPr>
          <a:xfrm>
            <a:off x="-241738" y="5892709"/>
            <a:ext cx="120868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accent5"/>
                </a:solidFill>
              </a:rPr>
              <a:t>This air transportation system of the future will include low-altitude passenger transport, cargo delivery, and public service capabilities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96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8CDD4-C382-CB55-E0E9-79B82A36B3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E36D29-A8E4-C6D0-11C6-F341F1EC3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C85EAD-7E46-84A5-47BA-E0617F517B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2087" y="607928"/>
            <a:ext cx="9847826" cy="55484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49BC05-D500-BCF5-A27E-203BE6688779}"/>
              </a:ext>
            </a:extLst>
          </p:cNvPr>
          <p:cNvSpPr txBox="1"/>
          <p:nvPr/>
        </p:nvSpPr>
        <p:spPr>
          <a:xfrm>
            <a:off x="210206" y="108462"/>
            <a:ext cx="73992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455BA9"/>
                </a:solidFill>
                <a:latin typeface="+mj-lt"/>
              </a:rPr>
              <a:t>Strong Domestic AAM Industry Base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DA064F-A89A-46D8-429B-26D3FFE3A12A}"/>
              </a:ext>
            </a:extLst>
          </p:cNvPr>
          <p:cNvSpPr/>
          <p:nvPr/>
        </p:nvSpPr>
        <p:spPr>
          <a:xfrm>
            <a:off x="313943" y="562209"/>
            <a:ext cx="947392" cy="45719"/>
          </a:xfrm>
          <a:prstGeom prst="rect">
            <a:avLst/>
          </a:prstGeom>
          <a:gradFill>
            <a:gsLst>
              <a:gs pos="18000">
                <a:srgbClr val="4F7ABD"/>
              </a:gs>
              <a:gs pos="0">
                <a:srgbClr val="5DA7DA"/>
              </a:gs>
              <a:gs pos="70000">
                <a:schemeClr val="accent2"/>
              </a:gs>
              <a:gs pos="46000">
                <a:srgbClr val="071A3A"/>
              </a:gs>
              <a:gs pos="94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C9BF2F-AA18-D3BB-9390-701680A0E38A}"/>
              </a:ext>
            </a:extLst>
          </p:cNvPr>
          <p:cNvSpPr txBox="1"/>
          <p:nvPr/>
        </p:nvSpPr>
        <p:spPr>
          <a:xfrm>
            <a:off x="305837" y="6111551"/>
            <a:ext cx="1158032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4F7ABD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According to a 2021 Deloitte study</a:t>
            </a:r>
            <a:r>
              <a:rPr lang="en-US" sz="1400" dirty="0">
                <a:solidFill>
                  <a:srgbClr val="4F7ABD"/>
                </a:solidFill>
                <a:ea typeface="+mn-lt"/>
                <a:cs typeface="+mn-lt"/>
              </a:rPr>
              <a:t> the U.S. AAM market could reach $115 billion annually, potentially creating 280,000 jobs </a:t>
            </a:r>
            <a:endParaRPr lang="en-US" sz="1400">
              <a:solidFill>
                <a:srgbClr val="4F7ABD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0116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CAE4-4891-E2E2-CFA9-3833664F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NASA’s Areas of Research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6F7F93-F07F-53CC-B850-BF906B59EA1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8B338-76E8-E633-60DC-C1C8585AC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4A70FA-E9BC-51B1-383E-F2F37992F6D5}"/>
              </a:ext>
            </a:extLst>
          </p:cNvPr>
          <p:cNvSpPr txBox="1"/>
          <p:nvPr/>
        </p:nvSpPr>
        <p:spPr>
          <a:xfrm>
            <a:off x="357188" y="4014788"/>
            <a:ext cx="2057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How these aircraft will fly routinely in cities and rural areas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Integration with already established transportation systems, buildings, and city policy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F87E4-555C-E395-E0C3-D4B30FA9FF22}"/>
              </a:ext>
            </a:extLst>
          </p:cNvPr>
          <p:cNvSpPr txBox="1"/>
          <p:nvPr/>
        </p:nvSpPr>
        <p:spPr>
          <a:xfrm>
            <a:off x="3429000" y="4004114"/>
            <a:ext cx="22860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Communication between aircraft and air traffic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Location of aircraft in the airspace while flying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Automation of air traffic control systems for unexpected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83DEC5-8FA7-D024-9C03-F51F80B8ED78}"/>
              </a:ext>
            </a:extLst>
          </p:cNvPr>
          <p:cNvSpPr txBox="1"/>
          <p:nvPr/>
        </p:nvSpPr>
        <p:spPr>
          <a:xfrm>
            <a:off x="6477000" y="4014788"/>
            <a:ext cx="2057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Vertiport research, where the aircraft will take off and 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Power research, how the aircraft will be powered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Digital support for aircraft and operators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C21534-D34B-C48E-750B-762861F98332}"/>
              </a:ext>
            </a:extLst>
          </p:cNvPr>
          <p:cNvSpPr txBox="1"/>
          <p:nvPr/>
        </p:nvSpPr>
        <p:spPr>
          <a:xfrm>
            <a:off x="9448800" y="4004114"/>
            <a:ext cx="2386012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Safety of the aircraft design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Noise of the aircraft, making sure it is quiet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Ride quality for passengers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Aircraft automation – software and hardware for self flying aircraft</a:t>
            </a:r>
            <a:endParaRPr lang="en-US" sz="1400" dirty="0">
              <a:solidFill>
                <a:schemeClr val="bg1"/>
              </a:solidFill>
              <a:cs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9EB748-CD09-078D-536F-B5CB28413D18}"/>
              </a:ext>
            </a:extLst>
          </p:cNvPr>
          <p:cNvGrpSpPr/>
          <p:nvPr/>
        </p:nvGrpSpPr>
        <p:grpSpPr>
          <a:xfrm>
            <a:off x="371475" y="1628775"/>
            <a:ext cx="2000250" cy="2271713"/>
            <a:chOff x="371475" y="1628775"/>
            <a:chExt cx="2000250" cy="227171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6316BE-5053-4F3C-3086-0C4A1347D8FA}"/>
                </a:ext>
              </a:extLst>
            </p:cNvPr>
            <p:cNvSpPr txBox="1"/>
            <p:nvPr userDrawn="1"/>
          </p:nvSpPr>
          <p:spPr>
            <a:xfrm>
              <a:off x="371475" y="3057525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0C26C06-4DF3-5223-C9C9-303D5D9675E5}"/>
                </a:ext>
              </a:extLst>
            </p:cNvPr>
            <p:cNvSpPr/>
            <p:nvPr userDrawn="1"/>
          </p:nvSpPr>
          <p:spPr>
            <a:xfrm>
              <a:off x="371475" y="1628775"/>
              <a:ext cx="2000250" cy="227171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B4BB519-08DD-DE55-2713-14CE738B01D4}"/>
              </a:ext>
            </a:extLst>
          </p:cNvPr>
          <p:cNvGrpSpPr/>
          <p:nvPr/>
        </p:nvGrpSpPr>
        <p:grpSpPr>
          <a:xfrm>
            <a:off x="3429000" y="1628775"/>
            <a:ext cx="2000250" cy="2271713"/>
            <a:chOff x="3429000" y="1628775"/>
            <a:chExt cx="2000250" cy="227171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433F9D0-EE5B-95B1-A199-64AAB92A8B2C}"/>
                </a:ext>
              </a:extLst>
            </p:cNvPr>
            <p:cNvSpPr txBox="1"/>
            <p:nvPr userDrawn="1"/>
          </p:nvSpPr>
          <p:spPr>
            <a:xfrm>
              <a:off x="3505200" y="3127846"/>
              <a:ext cx="18288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AIRSPACE</a:t>
              </a: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2E35864-9AF4-697E-5B97-C4D8BE115D4B}"/>
                </a:ext>
              </a:extLst>
            </p:cNvPr>
            <p:cNvSpPr/>
            <p:nvPr userDrawn="1"/>
          </p:nvSpPr>
          <p:spPr>
            <a:xfrm>
              <a:off x="3429000" y="1628775"/>
              <a:ext cx="2000250" cy="227171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5C0A70-DA86-E372-CE30-A8894F261F9D}"/>
              </a:ext>
            </a:extLst>
          </p:cNvPr>
          <p:cNvGrpSpPr/>
          <p:nvPr/>
        </p:nvGrpSpPr>
        <p:grpSpPr>
          <a:xfrm>
            <a:off x="6305550" y="1628775"/>
            <a:ext cx="2354974" cy="2271713"/>
            <a:chOff x="6305550" y="1628775"/>
            <a:chExt cx="2354974" cy="227171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A82271E-1C97-0C4F-569C-3FC371A3591D}"/>
                </a:ext>
              </a:extLst>
            </p:cNvPr>
            <p:cNvSpPr txBox="1"/>
            <p:nvPr userDrawn="1"/>
          </p:nvSpPr>
          <p:spPr>
            <a:xfrm>
              <a:off x="6305550" y="3156127"/>
              <a:ext cx="2354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INFRASTRUTURE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0E6878C-1A76-1788-12F0-5F24CA73FEC8}"/>
                </a:ext>
              </a:extLst>
            </p:cNvPr>
            <p:cNvSpPr/>
            <p:nvPr userDrawn="1"/>
          </p:nvSpPr>
          <p:spPr>
            <a:xfrm>
              <a:off x="6477000" y="1628775"/>
              <a:ext cx="2000250" cy="227171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A8F4FC-7256-4862-9181-2EA163F62418}"/>
              </a:ext>
            </a:extLst>
          </p:cNvPr>
          <p:cNvGrpSpPr/>
          <p:nvPr/>
        </p:nvGrpSpPr>
        <p:grpSpPr>
          <a:xfrm>
            <a:off x="9448800" y="1628775"/>
            <a:ext cx="2000250" cy="2271713"/>
            <a:chOff x="9448800" y="1628775"/>
            <a:chExt cx="2000250" cy="227171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126B17-A3B0-AE55-B7EE-767BD13A1795}"/>
                </a:ext>
              </a:extLst>
            </p:cNvPr>
            <p:cNvSpPr txBox="1"/>
            <p:nvPr userDrawn="1"/>
          </p:nvSpPr>
          <p:spPr>
            <a:xfrm>
              <a:off x="9525000" y="3165554"/>
              <a:ext cx="1828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AIRCRAFT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1F4DFCD-E11D-48DD-28B9-A0A5D4C9299A}"/>
                </a:ext>
              </a:extLst>
            </p:cNvPr>
            <p:cNvSpPr/>
            <p:nvPr userDrawn="1"/>
          </p:nvSpPr>
          <p:spPr>
            <a:xfrm>
              <a:off x="9448800" y="1628775"/>
              <a:ext cx="2000250" cy="227171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D20798D-4F5E-6990-58B5-1DACC8CAB42A}"/>
              </a:ext>
            </a:extLst>
          </p:cNvPr>
          <p:cNvSpPr txBox="1"/>
          <p:nvPr/>
        </p:nvSpPr>
        <p:spPr>
          <a:xfrm>
            <a:off x="447675" y="3022563"/>
            <a:ext cx="182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COMMUNITY INTEGRATION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9" name="Graphic 28" descr="City outline">
            <a:extLst>
              <a:ext uri="{FF2B5EF4-FFF2-40B4-BE49-F238E27FC236}">
                <a16:creationId xmlns:a16="http://schemas.microsoft.com/office/drawing/2014/main" id="{4B27A1BD-4B6A-C2C3-5112-B07D88148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9925" y="2159565"/>
            <a:ext cx="914400" cy="914400"/>
          </a:xfrm>
          <a:prstGeom prst="rect">
            <a:avLst/>
          </a:prstGeom>
        </p:spPr>
      </p:pic>
      <p:pic>
        <p:nvPicPr>
          <p:cNvPr id="31" name="Graphic 30" descr="Cell Tower outline">
            <a:extLst>
              <a:ext uri="{FF2B5EF4-FFF2-40B4-BE49-F238E27FC236}">
                <a16:creationId xmlns:a16="http://schemas.microsoft.com/office/drawing/2014/main" id="{239DFAC8-58F9-8756-4A2D-BDDFD4E07E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71925" y="2185165"/>
            <a:ext cx="914400" cy="914400"/>
          </a:xfrm>
          <a:prstGeom prst="rect">
            <a:avLst/>
          </a:prstGeom>
        </p:spPr>
      </p:pic>
      <p:pic>
        <p:nvPicPr>
          <p:cNvPr id="33" name="Graphic 32" descr="Airplane outline">
            <a:extLst>
              <a:ext uri="{FF2B5EF4-FFF2-40B4-BE49-F238E27FC236}">
                <a16:creationId xmlns:a16="http://schemas.microsoft.com/office/drawing/2014/main" id="{B348154F-2EAD-D1A4-5BD5-264D341292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1725" y="2133352"/>
            <a:ext cx="914400" cy="914400"/>
          </a:xfrm>
          <a:prstGeom prst="rect">
            <a:avLst/>
          </a:prstGeom>
        </p:spPr>
      </p:pic>
      <p:pic>
        <p:nvPicPr>
          <p:cNvPr id="35" name="Graphic 34" descr="Neighborhood outline">
            <a:extLst>
              <a:ext uri="{FF2B5EF4-FFF2-40B4-BE49-F238E27FC236}">
                <a16:creationId xmlns:a16="http://schemas.microsoft.com/office/drawing/2014/main" id="{961DA792-7DCD-7C61-80FF-7901D35B73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4875" y="205525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91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F61797C1-E10F-E688-8D72-0987E71E15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2" t="-74837" r="19000" b="7661"/>
          <a:stretch/>
        </p:blipFill>
        <p:spPr>
          <a:xfrm>
            <a:off x="0" y="0"/>
            <a:ext cx="6586720" cy="6848927"/>
          </a:xfrm>
          <a:noFill/>
        </p:spPr>
      </p:pic>
      <p:pic>
        <p:nvPicPr>
          <p:cNvPr id="13" name="Picture Placeholder 12" descr="Icon&#10;&#10;Description automatically generated">
            <a:extLst>
              <a:ext uri="{FF2B5EF4-FFF2-40B4-BE49-F238E27FC236}">
                <a16:creationId xmlns:a16="http://schemas.microsoft.com/office/drawing/2014/main" id="{08288DCE-63F1-48B4-09C4-2F1D544120E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103" t="-26732" r="-20646" b="-251984"/>
          <a:stretch/>
        </p:blipFill>
        <p:spPr>
          <a:xfrm>
            <a:off x="197222" y="0"/>
            <a:ext cx="6651814" cy="6858000"/>
          </a:xfrm>
          <a:solidFill>
            <a:schemeClr val="bg1">
              <a:lumMod val="95000"/>
            </a:schemeClr>
          </a:solidFill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F76611-3A36-72A8-99F7-B002BC03F9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3ADF6-32E9-65B0-2DB8-D71836D15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331276-12BA-DF7D-ADEB-63F9CFEAF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3317" y="1051035"/>
            <a:ext cx="4468261" cy="774061"/>
          </a:xfrm>
        </p:spPr>
        <p:txBody>
          <a:bodyPr>
            <a:normAutofit/>
          </a:bodyPr>
          <a:lstStyle/>
          <a:p>
            <a:r>
              <a:rPr lang="en-US" dirty="0"/>
              <a:t>Transfer Data to the FAA</a:t>
            </a: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1C20BF91-83E2-9AA2-7058-B66BF2C0D88A}"/>
              </a:ext>
            </a:extLst>
          </p:cNvPr>
          <p:cNvSpPr/>
          <p:nvPr/>
        </p:nvSpPr>
        <p:spPr>
          <a:xfrm>
            <a:off x="1614808" y="1738511"/>
            <a:ext cx="3443089" cy="3443089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amond 9">
            <a:extLst>
              <a:ext uri="{FF2B5EF4-FFF2-40B4-BE49-F238E27FC236}">
                <a16:creationId xmlns:a16="http://schemas.microsoft.com/office/drawing/2014/main" id="{997EC110-063A-B917-131E-FA4B3B15BA47}"/>
              </a:ext>
            </a:extLst>
          </p:cNvPr>
          <p:cNvSpPr/>
          <p:nvPr/>
        </p:nvSpPr>
        <p:spPr>
          <a:xfrm>
            <a:off x="1822959" y="1919207"/>
            <a:ext cx="3062172" cy="3076520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 descr="Transfer with solid fill">
            <a:extLst>
              <a:ext uri="{FF2B5EF4-FFF2-40B4-BE49-F238E27FC236}">
                <a16:creationId xmlns:a16="http://schemas.microsoft.com/office/drawing/2014/main" id="{5C468B86-51DC-38F9-C1B9-B94A3DF705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75225">
            <a:off x="2823881" y="2864223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444B175-C081-D7B5-515C-7FB2DBD42A54}"/>
              </a:ext>
            </a:extLst>
          </p:cNvPr>
          <p:cNvSpPr txBox="1"/>
          <p:nvPr/>
        </p:nvSpPr>
        <p:spPr>
          <a:xfrm>
            <a:off x="7263317" y="1915136"/>
            <a:ext cx="4533942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As NASA research is ongoing, the data and results are being transferred to the Federal Aviation Administration to help influence future rules and policy. </a:t>
            </a:r>
          </a:p>
          <a:p>
            <a:endParaRPr lang="en-US" dirty="0"/>
          </a:p>
          <a:p>
            <a:r>
              <a:rPr lang="en-US" dirty="0"/>
              <a:t>NASA is answering questions like: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are the design requirements for safe and quiet vehicles?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are the pilot training qualifications to fly these aircraft? </a:t>
            </a:r>
            <a:endParaRPr lang="en-US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infrastructure would an airport need to include to support these aircraft?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996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7EEBB-1D9A-6CF4-8CDE-2B3FCD4EC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chemeClr val="tx1"/>
                </a:solidFill>
              </a:rPr>
              <a:t>Airspace Integration for Urban Air Mobility</a:t>
            </a: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078CFD5F-B472-2EA2-50A1-89BC2FABF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36" b="12616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FE29E13-99E5-FEBA-8D77-D484C1DD486A}"/>
              </a:ext>
            </a:extLst>
          </p:cNvPr>
          <p:cNvSpPr txBox="1">
            <a:spLocks/>
          </p:cNvSpPr>
          <p:nvPr/>
        </p:nvSpPr>
        <p:spPr>
          <a:xfrm>
            <a:off x="4223982" y="3752850"/>
            <a:ext cx="7485413" cy="2603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Minimalize disruption of current aviation operations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Avoid excessive noise above neighborhoods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Maintain acceptable Air Traffic Controller workload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Routes that enable economic viability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6D008-53D6-595F-1A7D-597A1D973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1013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  <a:cs typeface="+mn-cs"/>
              </a:rPr>
              <a:t>www.nasa.gov   |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BF32F3-322B-6FB5-DF43-92E3F27D5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64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B8AA1CF0-2751-9942-BBAA-4C77DDDF2B1B}" type="slidenum"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  <a:cs typeface="+mn-cs"/>
              </a:rPr>
              <a:pPr algn="r">
                <a:spcAft>
                  <a:spcPts val="600"/>
                </a:spcAft>
                <a:defRPr/>
              </a:pPr>
              <a:t>6</a:t>
            </a:fld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88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9125A-0EC4-F1A7-FB9C-FEAA4C5C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Conflict Management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8C09F-2693-5D73-4AC4-3076960FA5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26F4A-9CA8-ACB6-CB9F-2CFB2526E8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8" name="Picture 4" descr="NASA SIO Flight Demonstration | General Atomics Aeronautical Systems Inc.">
            <a:extLst>
              <a:ext uri="{FF2B5EF4-FFF2-40B4-BE49-F238E27FC236}">
                <a16:creationId xmlns:a16="http://schemas.microsoft.com/office/drawing/2014/main" id="{4A47A238-47A8-FE25-7AEE-AFE5C1F36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9" y="3903377"/>
            <a:ext cx="4538366" cy="189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0211C52-3377-A35E-DC90-8157A44CD684}"/>
              </a:ext>
            </a:extLst>
          </p:cNvPr>
          <p:cNvSpPr txBox="1">
            <a:spLocks/>
          </p:cNvSpPr>
          <p:nvPr/>
        </p:nvSpPr>
        <p:spPr>
          <a:xfrm>
            <a:off x="273270" y="5924600"/>
            <a:ext cx="4538365" cy="5119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Detect and Avoid was developed for Large Uncrewed Aircraft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025379-3FD4-3950-5F7B-32743952248A}"/>
              </a:ext>
            </a:extLst>
          </p:cNvPr>
          <p:cNvSpPr txBox="1">
            <a:spLocks/>
          </p:cNvSpPr>
          <p:nvPr/>
        </p:nvSpPr>
        <p:spPr>
          <a:xfrm>
            <a:off x="6096000" y="5924600"/>
            <a:ext cx="5063359" cy="767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700" dirty="0"/>
              <a:t>NASA’s DANTI activity is investigating the use of Detect and Avoid for UAM and general aviation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50E849-D8FC-2348-6B87-AD14A547C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84196"/>
            <a:ext cx="5063359" cy="1929347"/>
          </a:xfrm>
          <a:prstGeom prst="rect">
            <a:avLst/>
          </a:pr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1497749D-8221-FAA9-0F8B-32697E56C0F3}"/>
              </a:ext>
            </a:extLst>
          </p:cNvPr>
          <p:cNvSpPr/>
          <p:nvPr/>
        </p:nvSpPr>
        <p:spPr>
          <a:xfrm>
            <a:off x="5212079" y="4449476"/>
            <a:ext cx="483476" cy="798786"/>
          </a:xfrm>
          <a:prstGeom prst="rightArrow">
            <a:avLst/>
          </a:prstGeom>
          <a:solidFill>
            <a:srgbClr val="1044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54118E9-B829-DFE3-27C5-43A213290A13}"/>
              </a:ext>
            </a:extLst>
          </p:cNvPr>
          <p:cNvSpPr txBox="1">
            <a:spLocks/>
          </p:cNvSpPr>
          <p:nvPr/>
        </p:nvSpPr>
        <p:spPr>
          <a:xfrm>
            <a:off x="273269" y="3422202"/>
            <a:ext cx="11918730" cy="396875"/>
          </a:xfrm>
          <a:prstGeom prst="rect">
            <a:avLst/>
          </a:prstGeom>
          <a:solidFill>
            <a:srgbClr val="10449F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bg1"/>
                </a:solidFill>
              </a:rPr>
              <a:t>Tactical Conflict Management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90A8847-5D2C-DD9E-13BF-366E8DDB6DAD}"/>
              </a:ext>
            </a:extLst>
          </p:cNvPr>
          <p:cNvSpPr txBox="1">
            <a:spLocks/>
          </p:cNvSpPr>
          <p:nvPr/>
        </p:nvSpPr>
        <p:spPr>
          <a:xfrm>
            <a:off x="273270" y="995524"/>
            <a:ext cx="11918730" cy="396875"/>
          </a:xfrm>
          <a:prstGeom prst="rect">
            <a:avLst/>
          </a:prstGeom>
          <a:solidFill>
            <a:srgbClr val="10449F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bg1"/>
                </a:solidFill>
              </a:rPr>
              <a:t>Strategic Deconfliction</a:t>
            </a:r>
          </a:p>
        </p:txBody>
      </p:sp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217A6F6-5867-9B79-20C7-B7ECAED8A6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9784" y="1601473"/>
            <a:ext cx="2709575" cy="1611654"/>
          </a:xfrm>
          <a:prstGeom prst="rect">
            <a:avLst/>
          </a:prstGeom>
          <a:effectLst>
            <a:softEdge rad="38508"/>
          </a:effectLst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A5FFD5A-C819-A0FB-7A85-E4682D499280}"/>
              </a:ext>
            </a:extLst>
          </p:cNvPr>
          <p:cNvSpPr txBox="1">
            <a:spLocks/>
          </p:cNvSpPr>
          <p:nvPr/>
        </p:nvSpPr>
        <p:spPr>
          <a:xfrm>
            <a:off x="273269" y="1625924"/>
            <a:ext cx="7956331" cy="1711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Minimize the need for inefficient deconfliction maneuvers and holding</a:t>
            </a:r>
          </a:p>
          <a:p>
            <a:r>
              <a:rPr lang="en-US" dirty="0"/>
              <a:t>Shared intent</a:t>
            </a:r>
          </a:p>
          <a:p>
            <a:r>
              <a:rPr lang="en-US" dirty="0"/>
              <a:t>Demand and capacity balancing</a:t>
            </a:r>
          </a:p>
          <a:p>
            <a:r>
              <a:rPr lang="en-US" dirty="0"/>
              <a:t>Scheduling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43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527B6-125E-36F4-035F-35154B12DC8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9E324B-D7CB-8918-7856-02050F280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" name="Untitled.mov">
            <a:hlinkClick r:id="" action="ppaction://media"/>
            <a:extLst>
              <a:ext uri="{FF2B5EF4-FFF2-40B4-BE49-F238E27FC236}">
                <a16:creationId xmlns:a16="http://schemas.microsoft.com/office/drawing/2014/main" id="{B85D0E99-9060-489B-934B-9F2B573EDE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5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9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9C782C-9337-31CE-4E8C-99DF058B53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83EC49-3CCB-5FFC-CBB9-6B613B5C34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vlc-record-2023-07-18-09h28m39s-FL22D1_UAM1_2023-06-13 13-04-19.mkv-.mp4">
            <a:hlinkClick r:id="" action="ppaction://media"/>
            <a:extLst>
              <a:ext uri="{FF2B5EF4-FFF2-40B4-BE49-F238E27FC236}">
                <a16:creationId xmlns:a16="http://schemas.microsoft.com/office/drawing/2014/main" id="{4ACB1305-29AB-5FE8-E863-931199DE84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B5077-CE8D-1EFC-C680-EA1A2431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1C111C6-B937-AFCA-0651-3998C856F3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575162"/>
              </p:ext>
            </p:extLst>
          </p:nvPr>
        </p:nvGraphicFramePr>
        <p:xfrm>
          <a:off x="187960" y="100266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FF559-4C17-3BFF-45F3-09717F21C80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45F1BA-C5D1-A846-6FBF-D965F5175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705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64724DC-1148-F973-599A-0E11C0BD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" y="365125"/>
            <a:ext cx="5392133" cy="396875"/>
          </a:xfrm>
        </p:spPr>
        <p:txBody>
          <a:bodyPr>
            <a:normAutofit fontScale="90000"/>
          </a:bodyPr>
          <a:lstStyle/>
          <a:p>
            <a:r>
              <a:rPr lang="en-US" dirty="0"/>
              <a:t>Want to Learn More?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6B684A-C412-998A-385E-9E71D4CD64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59E24-9B76-3EC4-D26E-573D04874C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7798F470-C0A4-C3CE-A5E2-D939B2E35F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80" t="8306" r="8309" b="30564"/>
          <a:stretch/>
        </p:blipFill>
        <p:spPr>
          <a:xfrm>
            <a:off x="6129338" y="0"/>
            <a:ext cx="5915025" cy="237022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F64E23-73B2-9F2D-8F9B-774C32A47015}"/>
              </a:ext>
            </a:extLst>
          </p:cNvPr>
          <p:cNvSpPr txBox="1"/>
          <p:nvPr/>
        </p:nvSpPr>
        <p:spPr>
          <a:xfrm>
            <a:off x="187960" y="1053013"/>
            <a:ext cx="5392133" cy="5537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700" dirty="0">
                <a:solidFill>
                  <a:srgbClr val="0C7654"/>
                </a:solidFill>
              </a:rPr>
              <a:t>NASA’s AAM website: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nasa.gov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aam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700" dirty="0">
                <a:solidFill>
                  <a:srgbClr val="D8572A"/>
                </a:solidFill>
              </a:rPr>
              <a:t>NASA’s Advanced Air Mobility Playbook series: 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both English and Spanish. Video series and corresponding web articles. Season one in English is live here: 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hlinkClick r:id="rId4"/>
              </a:rPr>
              <a:t>https://www.nasa.gov/feature/nasa-is-creating-an-advanced-air-mobility-playbook/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700" dirty="0">
                <a:solidFill>
                  <a:srgbClr val="4F7ABD"/>
                </a:solidFill>
              </a:rPr>
              <a:t>OSTEM content: 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Students can engage with the principles of AAM in a variety of ways — including hands-on STEM activities, coding activities, math lessons, and more. </a:t>
            </a:r>
            <a:r>
              <a:rPr lang="en-US" sz="1700" dirty="0">
                <a:hlinkClick r:id="rId5"/>
              </a:rPr>
              <a:t>https://www.nasa.gov/aeroresearch/stem/AAM</a:t>
            </a:r>
            <a:endParaRPr lang="en-US" sz="1700" dirty="0"/>
          </a:p>
          <a:p>
            <a:pPr>
              <a:lnSpc>
                <a:spcPct val="110000"/>
              </a:lnSpc>
            </a:pPr>
            <a:endParaRPr lang="en-US" sz="1700" dirty="0"/>
          </a:p>
          <a:p>
            <a:pPr>
              <a:lnSpc>
                <a:spcPct val="110000"/>
              </a:lnSpc>
            </a:pPr>
            <a:r>
              <a:rPr lang="en-US" sz="1700" dirty="0">
                <a:solidFill>
                  <a:schemeClr val="tx2"/>
                </a:solidFill>
              </a:rPr>
              <a:t>Public events: NASA participates in various air shows, conferences, and events each year. Stay tuned to social media to learn more: </a:t>
            </a:r>
            <a:r>
              <a:rPr lang="en-US" sz="1700" dirty="0">
                <a:solidFill>
                  <a:schemeClr val="tx2"/>
                </a:solidFill>
                <a:hlinkClick r:id="rId6"/>
              </a:rPr>
              <a:t>https://twitter.com/nasaaero</a:t>
            </a:r>
            <a:r>
              <a:rPr lang="en-US" sz="1700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Placeholder 7" descr="A group of airplanes flying over a city&#10;&#10;Description automatically generated with low confidence">
            <a:extLst>
              <a:ext uri="{FF2B5EF4-FFF2-40B4-BE49-F238E27FC236}">
                <a16:creationId xmlns:a16="http://schemas.microsoft.com/office/drawing/2014/main" id="{F3314E4A-7D25-288D-C845-A6CB825685E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9299" y="0"/>
            <a:ext cx="6362699" cy="6858000"/>
          </a:xfrm>
        </p:spPr>
      </p:pic>
    </p:spTree>
    <p:extLst>
      <p:ext uri="{BB962C8B-B14F-4D97-AF65-F5344CB8AC3E}">
        <p14:creationId xmlns:p14="http://schemas.microsoft.com/office/powerpoint/2010/main" val="3564703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A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75729"/>
      </a:accent1>
      <a:accent2>
        <a:srgbClr val="097653"/>
      </a:accent2>
      <a:accent3>
        <a:srgbClr val="5DA7D9"/>
      </a:accent3>
      <a:accent4>
        <a:srgbClr val="4F7ABC"/>
      </a:accent4>
      <a:accent5>
        <a:srgbClr val="455BA9"/>
      </a:accent5>
      <a:accent6>
        <a:srgbClr val="06193A"/>
      </a:accent6>
      <a:hlink>
        <a:srgbClr val="0563C1"/>
      </a:hlink>
      <a:folHlink>
        <a:srgbClr val="0462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10187</TotalTime>
  <Words>573</Words>
  <Application>Microsoft Macintosh PowerPoint</Application>
  <PresentationFormat>Widescreen</PresentationFormat>
  <Paragraphs>94</Paragraphs>
  <Slides>11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What does Advanced Air Mobility (AAM) look like?</vt:lpstr>
      <vt:lpstr>PowerPoint Presentation</vt:lpstr>
      <vt:lpstr>NASA’s Areas of Research</vt:lpstr>
      <vt:lpstr>Transfer Data to the FAA</vt:lpstr>
      <vt:lpstr>Airspace Integration for Urban Air Mobility</vt:lpstr>
      <vt:lpstr>Conflict Management</vt:lpstr>
      <vt:lpstr>PowerPoint Presentation</vt:lpstr>
      <vt:lpstr>PowerPoint Presentation</vt:lpstr>
      <vt:lpstr>Conclusions</vt:lpstr>
      <vt:lpstr>Want to Learn More?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Title Goes Here</dc:title>
  <dc:creator>Gipson, Lillian (HQ-JA010)[Venesco &amp; SaiTech Joint Venture LLC]</dc:creator>
  <cp:lastModifiedBy>Swieringa, Kurt A. (LARC-D318)</cp:lastModifiedBy>
  <cp:revision>288</cp:revision>
  <dcterms:created xsi:type="dcterms:W3CDTF">2023-01-27T12:43:18Z</dcterms:created>
  <dcterms:modified xsi:type="dcterms:W3CDTF">2023-07-18T14:00:39Z</dcterms:modified>
</cp:coreProperties>
</file>