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handoutMasterIdLst>
    <p:handoutMasterId r:id="rId12"/>
  </p:handoutMasterIdLst>
  <p:sldIdLst>
    <p:sldId id="259" r:id="rId2"/>
    <p:sldId id="401" r:id="rId3"/>
    <p:sldId id="388" r:id="rId4"/>
    <p:sldId id="750" r:id="rId5"/>
    <p:sldId id="353" r:id="rId6"/>
    <p:sldId id="1919" r:id="rId7"/>
    <p:sldId id="358" r:id="rId8"/>
    <p:sldId id="357" r:id="rId9"/>
    <p:sldId id="1918"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84">
          <p15:clr>
            <a:srgbClr val="A4A3A4"/>
          </p15:clr>
        </p15:guide>
        <p15:guide id="2" pos="215">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8FDDE30-68E4-4493-E3F5-52B6765716E7}" name="Mashiku, Alinda K. (GSFC-5950)" initials="MAK(5" userId="S::aaligawe@ndc.nasa.gov::c4576205-32c4-4d82-8ca8-0d3e4ab971e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shiku, Alinda K. (GSFC-5950)" initials="MAK(" lastIdx="1" clrIdx="0">
    <p:extLst>
      <p:ext uri="{19B8F6BF-5375-455C-9EA6-DF929625EA0E}">
        <p15:presenceInfo xmlns:p15="http://schemas.microsoft.com/office/powerpoint/2012/main" userId="S-1-5-21-330711430-3775241029-4075259233-587188" providerId="AD"/>
      </p:ext>
    </p:extLst>
  </p:cmAuthor>
  <p:cmAuthor id="2" name="Rosa, Joseph D. (GSFC-595.0)[OMITRON]" initials="RJD(" lastIdx="6" clrIdx="1">
    <p:extLst>
      <p:ext uri="{19B8F6BF-5375-455C-9EA6-DF929625EA0E}">
        <p15:presenceInfo xmlns:p15="http://schemas.microsoft.com/office/powerpoint/2012/main" userId="S-1-5-21-330711430-3775241029-4075259233-405354" providerId="AD"/>
      </p:ext>
    </p:extLst>
  </p:cmAuthor>
  <p:cmAuthor id="3" name="Corley, Bryan M. (JSC-CM471)" initials="CBM(" lastIdx="1" clrIdx="2">
    <p:extLst>
      <p:ext uri="{19B8F6BF-5375-455C-9EA6-DF929625EA0E}">
        <p15:presenceInfo xmlns:p15="http://schemas.microsoft.com/office/powerpoint/2012/main" userId="S-1-5-21-330711430-3775241029-4075259233-20327" providerId="AD"/>
      </p:ext>
    </p:extLst>
  </p:cmAuthor>
  <p:cmAuthor id="4" name="Kieffer, Margaret (HQ-TH000)" initials="KM(" lastIdx="3" clrIdx="3">
    <p:extLst>
      <p:ext uri="{19B8F6BF-5375-455C-9EA6-DF929625EA0E}">
        <p15:presenceInfo xmlns:p15="http://schemas.microsoft.com/office/powerpoint/2012/main" userId="S::mkieffer@ndc.nasa.gov::009d36cb-06a3-4c0f-91ca-cb22565805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DF4E"/>
    <a:srgbClr val="0000FF"/>
    <a:srgbClr val="19387A"/>
    <a:srgbClr val="EFEFEF"/>
    <a:srgbClr val="AF3034"/>
    <a:srgbClr val="AF3134"/>
    <a:srgbClr val="CBCDE2"/>
    <a:srgbClr val="E1F2FF"/>
    <a:srgbClr val="000C8A"/>
    <a:srgbClr val="8A91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868" autoAdjust="0"/>
    <p:restoredTop sz="86395" autoAdjust="0"/>
  </p:normalViewPr>
  <p:slideViewPr>
    <p:cSldViewPr snapToGrid="0">
      <p:cViewPr>
        <p:scale>
          <a:sx n="51" d="100"/>
          <a:sy n="51" d="100"/>
        </p:scale>
        <p:origin x="1676" y="40"/>
      </p:cViewPr>
      <p:guideLst>
        <p:guide orient="horz" pos="984"/>
        <p:guide pos="215"/>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99" d="100"/>
          <a:sy n="99" d="100"/>
        </p:scale>
        <p:origin x="306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1C358CA-447C-6444-9BCC-FA916C93F807}" type="datetimeFigureOut">
              <a:rPr lang="en-US" smtClean="0"/>
              <a:t>6/26/2023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9E279E6-37D6-1F46-8ED7-65624E7B026B}" type="slidenum">
              <a:rPr lang="en-US" smtClean="0"/>
              <a:t>‹#›</a:t>
            </a:fld>
            <a:endParaRPr lang="en-US" dirty="0"/>
          </a:p>
        </p:txBody>
      </p:sp>
    </p:spTree>
    <p:extLst>
      <p:ext uri="{BB962C8B-B14F-4D97-AF65-F5344CB8AC3E}">
        <p14:creationId xmlns:p14="http://schemas.microsoft.com/office/powerpoint/2010/main" val="2020892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70B855-4BB0-D049-BF04-D66C443CB33A}" type="datetimeFigureOut">
              <a:rPr lang="en-US" smtClean="0"/>
              <a:pPr/>
              <a:t>6/26/2023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A739EF-F548-F948-9711-AC63F8CE9628}" type="slidenum">
              <a:rPr lang="en-US" smtClean="0"/>
              <a:pPr/>
              <a:t>‹#›</a:t>
            </a:fld>
            <a:endParaRPr lang="en-US" dirty="0"/>
          </a:p>
        </p:txBody>
      </p:sp>
    </p:spTree>
    <p:extLst>
      <p:ext uri="{BB962C8B-B14F-4D97-AF65-F5344CB8AC3E}">
        <p14:creationId xmlns:p14="http://schemas.microsoft.com/office/powerpoint/2010/main" val="4893433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A739EF-F548-F948-9711-AC63F8CE9628}" type="slidenum">
              <a:rPr lang="en-US" smtClean="0"/>
              <a:pPr/>
              <a:t>1</a:t>
            </a:fld>
            <a:endParaRPr lang="en-US" dirty="0"/>
          </a:p>
        </p:txBody>
      </p:sp>
    </p:spTree>
    <p:extLst>
      <p:ext uri="{BB962C8B-B14F-4D97-AF65-F5344CB8AC3E}">
        <p14:creationId xmlns:p14="http://schemas.microsoft.com/office/powerpoint/2010/main" val="4159534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file://localhost/Users/kgammage/Documents/CustomerWork/Meatballs/NASA.gif"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CA0000"/>
              </a:buClr>
              <a:defRPr>
                <a:latin typeface="+mn-lt"/>
              </a:defRPr>
            </a:lvl1pPr>
            <a:lvl2pPr>
              <a:buClr>
                <a:srgbClr val="CA0000"/>
              </a:buClr>
              <a:defRPr>
                <a:latin typeface="+mn-lt"/>
              </a:defRPr>
            </a:lvl2pPr>
            <a:lvl3pPr>
              <a:buClr>
                <a:srgbClr val="CA0000"/>
              </a:buClr>
              <a:defRPr>
                <a:latin typeface="+mn-lt"/>
              </a:defRPr>
            </a:lvl3pPr>
            <a:lvl4pPr>
              <a:buClr>
                <a:srgbClr val="CA0000"/>
              </a:buClr>
              <a:defRPr>
                <a:latin typeface="+mn-lt"/>
              </a:defRPr>
            </a:lvl4pPr>
            <a:lvl5pPr>
              <a:buClr>
                <a:srgbClr val="CA0000"/>
              </a:buCl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08130"/>
            <a:ext cx="8229600" cy="1143000"/>
          </a:xfrm>
        </p:spPr>
        <p:txBody>
          <a:bodyPr/>
          <a:lstStyle>
            <a:lvl1pPr>
              <a:defRPr>
                <a:solidFill>
                  <a:schemeClr val="bg1">
                    <a:lumMod val="85000"/>
                  </a:schemeClr>
                </a:solidFill>
                <a:latin typeface="+mj-lt"/>
              </a:defRPr>
            </a:lvl1pPr>
          </a:lstStyle>
          <a:p>
            <a:r>
              <a:rPr lang="en-US" dirty="0"/>
              <a:t>Click to edit Master title style</a:t>
            </a:r>
          </a:p>
        </p:txBody>
      </p:sp>
      <p:sp>
        <p:nvSpPr>
          <p:cNvPr id="5" name="Slide Number Placeholder 4"/>
          <p:cNvSpPr>
            <a:spLocks noGrp="1"/>
          </p:cNvSpPr>
          <p:nvPr>
            <p:ph type="sldNum" sz="quarter" idx="10"/>
          </p:nvPr>
        </p:nvSpPr>
        <p:spPr/>
        <p:txBody>
          <a:bodyPr/>
          <a:lstStyle/>
          <a:p>
            <a:fld id="{32D37674-C2EF-49DD-B547-2006DC0D39DB}"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6D897B5-F219-4A40-9BCB-5A7083720AEE}"/>
              </a:ext>
            </a:extLst>
          </p:cNvPr>
          <p:cNvSpPr/>
          <p:nvPr userDrawn="1"/>
        </p:nvSpPr>
        <p:spPr>
          <a:xfrm>
            <a:off x="0" y="1367444"/>
            <a:ext cx="9144000" cy="127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8A91BB"/>
              </a:solidFill>
            </a:endParaRPr>
          </a:p>
        </p:txBody>
      </p:sp>
      <p:sp>
        <p:nvSpPr>
          <p:cNvPr id="16" name="Rectangle 15">
            <a:extLst>
              <a:ext uri="{FF2B5EF4-FFF2-40B4-BE49-F238E27FC236}">
                <a16:creationId xmlns:a16="http://schemas.microsoft.com/office/drawing/2014/main" id="{576BFAD3-DB95-FC4C-BEC8-7401C23124FA}"/>
              </a:ext>
            </a:extLst>
          </p:cNvPr>
          <p:cNvSpPr/>
          <p:nvPr userDrawn="1"/>
        </p:nvSpPr>
        <p:spPr>
          <a:xfrm>
            <a:off x="0" y="1367444"/>
            <a:ext cx="9144000" cy="1270038"/>
          </a:xfrm>
          <a:prstGeom prst="rect">
            <a:avLst/>
          </a:prstGeom>
          <a:gradFill>
            <a:gsLst>
              <a:gs pos="75000">
                <a:srgbClr val="8A91BB"/>
              </a:gs>
              <a:gs pos="0">
                <a:srgbClr val="19387A"/>
              </a:gs>
              <a:gs pos="100000">
                <a:srgbClr val="CBCDE2"/>
              </a:gs>
            </a:gsLst>
            <a:lin ang="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8A91BB"/>
              </a:solidFill>
            </a:endParaRPr>
          </a:p>
        </p:txBody>
      </p:sp>
      <p:sp>
        <p:nvSpPr>
          <p:cNvPr id="8" name="Subtitle 2"/>
          <p:cNvSpPr>
            <a:spLocks noGrp="1"/>
          </p:cNvSpPr>
          <p:nvPr>
            <p:ph type="subTitle" idx="1"/>
          </p:nvPr>
        </p:nvSpPr>
        <p:spPr>
          <a:xfrm>
            <a:off x="245539" y="3023226"/>
            <a:ext cx="6400800" cy="2219334"/>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TextBox 8"/>
          <p:cNvSpPr txBox="1"/>
          <p:nvPr userDrawn="1"/>
        </p:nvSpPr>
        <p:spPr>
          <a:xfrm>
            <a:off x="261079" y="621944"/>
            <a:ext cx="2850848" cy="246221"/>
          </a:xfrm>
          <a:prstGeom prst="rect">
            <a:avLst/>
          </a:prstGeom>
          <a:noFill/>
        </p:spPr>
        <p:txBody>
          <a:bodyPr wrap="none" rtlCol="0">
            <a:spAutoFit/>
          </a:bodyPr>
          <a:lstStyle/>
          <a:p>
            <a:r>
              <a:rPr lang="en-US" sz="1000" dirty="0">
                <a:solidFill>
                  <a:schemeClr val="bg1"/>
                </a:solidFill>
                <a:latin typeface="Arial"/>
                <a:cs typeface="Arial"/>
              </a:rPr>
              <a:t>National Aeronautics</a:t>
            </a:r>
            <a:r>
              <a:rPr lang="en-US" sz="1000" baseline="0" dirty="0">
                <a:solidFill>
                  <a:schemeClr val="bg1"/>
                </a:solidFill>
                <a:latin typeface="Arial"/>
                <a:cs typeface="Arial"/>
              </a:rPr>
              <a:t> and Space Administration</a:t>
            </a:r>
            <a:endParaRPr lang="en-US" sz="1000" dirty="0">
              <a:solidFill>
                <a:schemeClr val="bg1"/>
              </a:solidFill>
              <a:latin typeface="Arial"/>
              <a:cs typeface="Arial"/>
            </a:endParaRPr>
          </a:p>
        </p:txBody>
      </p:sp>
      <p:sp>
        <p:nvSpPr>
          <p:cNvPr id="10" name="TextBox 9"/>
          <p:cNvSpPr txBox="1"/>
          <p:nvPr userDrawn="1"/>
        </p:nvSpPr>
        <p:spPr>
          <a:xfrm>
            <a:off x="261079" y="6254779"/>
            <a:ext cx="1082348" cy="246221"/>
          </a:xfrm>
          <a:prstGeom prst="rect">
            <a:avLst/>
          </a:prstGeom>
          <a:noFill/>
        </p:spPr>
        <p:txBody>
          <a:bodyPr wrap="none" rtlCol="0">
            <a:spAutoFit/>
          </a:bodyPr>
          <a:lstStyle/>
          <a:p>
            <a:pPr algn="l"/>
            <a:r>
              <a:rPr lang="en-US" sz="1000" b="1" dirty="0">
                <a:solidFill>
                  <a:schemeClr val="bg1"/>
                </a:solidFill>
                <a:latin typeface="Arial"/>
                <a:cs typeface="Arial"/>
              </a:rPr>
              <a:t>www.nasa.gov</a:t>
            </a:r>
          </a:p>
        </p:txBody>
      </p:sp>
      <p:sp>
        <p:nvSpPr>
          <p:cNvPr id="11" name="TextBox 10"/>
          <p:cNvSpPr txBox="1"/>
          <p:nvPr userDrawn="1"/>
        </p:nvSpPr>
        <p:spPr>
          <a:xfrm>
            <a:off x="251762" y="5839973"/>
            <a:ext cx="5580078" cy="307777"/>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0" spc="200" dirty="0">
                <a:solidFill>
                  <a:srgbClr val="8A91BB"/>
                </a:solidFill>
                <a:latin typeface="Century Gothic" panose="020B0502020202020204" pitchFamily="34" charset="0"/>
                <a:cs typeface="Arial"/>
              </a:rPr>
              <a:t>NASA</a:t>
            </a:r>
            <a:r>
              <a:rPr lang="en-US" sz="1400" b="1" spc="200" dirty="0">
                <a:solidFill>
                  <a:srgbClr val="8A91BB"/>
                </a:solidFill>
                <a:latin typeface="Century Gothic" panose="020B0502020202020204" pitchFamily="34" charset="0"/>
                <a:cs typeface="Arial"/>
              </a:rPr>
              <a:t> Conjunction Assessment Risk Analysis</a:t>
            </a:r>
          </a:p>
        </p:txBody>
      </p:sp>
      <p:sp>
        <p:nvSpPr>
          <p:cNvPr id="7" name="Title 1"/>
          <p:cNvSpPr>
            <a:spLocks noGrp="1"/>
          </p:cNvSpPr>
          <p:nvPr>
            <p:ph type="ctrTitle"/>
          </p:nvPr>
        </p:nvSpPr>
        <p:spPr>
          <a:xfrm>
            <a:off x="245538" y="1267451"/>
            <a:ext cx="8898461" cy="1470025"/>
          </a:xfrm>
        </p:spPr>
        <p:txBody>
          <a:bodyPr/>
          <a:lstStyle>
            <a:lvl1pPr algn="l">
              <a:defRPr>
                <a:solidFill>
                  <a:srgbClr val="CA0000"/>
                </a:solidFill>
                <a:effectLst>
                  <a:outerShdw blurRad="50800" dist="38100" dir="2700000" algn="tl" rotWithShape="0">
                    <a:prstClr val="black"/>
                  </a:outerShdw>
                </a:effectLst>
              </a:defRPr>
            </a:lvl1pPr>
          </a:lstStyle>
          <a:p>
            <a:r>
              <a:rPr lang="en-US" dirty="0"/>
              <a:t>Click to edit Master title style</a:t>
            </a:r>
          </a:p>
        </p:txBody>
      </p:sp>
      <p:pic>
        <p:nvPicPr>
          <p:cNvPr id="13" name="NASA.gif" descr="/Users/kgammage/Documents/CustomerWork/Meatballs/NASA.gif"/>
          <p:cNvPicPr>
            <a:picLocks noChangeAspect="1"/>
          </p:cNvPicPr>
          <p:nvPr userDrawn="1"/>
        </p:nvPicPr>
        <p:blipFill>
          <a:blip r:embed="rId3" r:link="rId4"/>
          <a:stretch>
            <a:fillRect/>
          </a:stretch>
        </p:blipFill>
        <p:spPr>
          <a:xfrm>
            <a:off x="7735889" y="258783"/>
            <a:ext cx="1086856" cy="934696"/>
          </a:xfrm>
          <a:prstGeom prst="rect">
            <a:avLst/>
          </a:prstGeom>
        </p:spPr>
      </p:pic>
      <p:cxnSp>
        <p:nvCxnSpPr>
          <p:cNvPr id="3" name="Straight Connector 2">
            <a:extLst>
              <a:ext uri="{FF2B5EF4-FFF2-40B4-BE49-F238E27FC236}">
                <a16:creationId xmlns:a16="http://schemas.microsoft.com/office/drawing/2014/main" id="{BD33103E-49B1-DB43-BD68-F854FA000F3C}"/>
              </a:ext>
            </a:extLst>
          </p:cNvPr>
          <p:cNvCxnSpPr/>
          <p:nvPr userDrawn="1"/>
        </p:nvCxnSpPr>
        <p:spPr>
          <a:xfrm>
            <a:off x="0" y="1371600"/>
            <a:ext cx="9144000" cy="0"/>
          </a:xfrm>
          <a:prstGeom prst="line">
            <a:avLst/>
          </a:prstGeom>
          <a:ln w="44450">
            <a:solidFill>
              <a:srgbClr val="FADF4E"/>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FAF7AE7E-1AD3-394B-BE79-E771072EC3E3}"/>
              </a:ext>
            </a:extLst>
          </p:cNvPr>
          <p:cNvCxnSpPr/>
          <p:nvPr userDrawn="1"/>
        </p:nvCxnSpPr>
        <p:spPr>
          <a:xfrm>
            <a:off x="0" y="2643149"/>
            <a:ext cx="9144000" cy="0"/>
          </a:xfrm>
          <a:prstGeom prst="line">
            <a:avLst/>
          </a:prstGeom>
          <a:ln w="44450">
            <a:solidFill>
              <a:srgbClr val="FADF4E"/>
            </a:solidFill>
          </a:ln>
          <a:effectLst/>
        </p:spPr>
        <p:style>
          <a:lnRef idx="2">
            <a:schemeClr val="accent1"/>
          </a:lnRef>
          <a:fillRef idx="0">
            <a:schemeClr val="accent1"/>
          </a:fillRef>
          <a:effectRef idx="1">
            <a:schemeClr val="accent1"/>
          </a:effectRef>
          <a:fontRef idx="minor">
            <a:schemeClr val="tx1"/>
          </a:fontRef>
        </p:style>
      </p:cxnSp>
      <p:sp>
        <p:nvSpPr>
          <p:cNvPr id="2" name="Slide Number Placeholder 1"/>
          <p:cNvSpPr>
            <a:spLocks noGrp="1"/>
          </p:cNvSpPr>
          <p:nvPr>
            <p:ph type="sldNum" sz="quarter" idx="10"/>
          </p:nvPr>
        </p:nvSpPr>
        <p:spPr/>
        <p:txBody>
          <a:bodyPr/>
          <a:lstStyle/>
          <a:p>
            <a:fld id="{32D37674-C2EF-49DD-B547-2006DC0D39DB}"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lumMod val="85000"/>
                  </a:schemeClr>
                </a:solidFill>
              </a:defRPr>
            </a:lvl1p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lumMod val="85000"/>
                  </a:schemeClr>
                </a:solidFill>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lumMod val="85000"/>
                  </a:schemeClr>
                </a:solidFill>
              </a:defRPr>
            </a:lvl1pPr>
          </a:lstStyle>
          <a:p>
            <a:r>
              <a:rPr lang="en-US" dirty="0"/>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chemeClr val="bg1">
                    <a:lumMod val="85000"/>
                  </a:schemeClr>
                </a:solidFill>
              </a:defRPr>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bg1">
                    <a:lumMod val="85000"/>
                  </a:schemeClr>
                </a:solidFil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lumMod val="85000"/>
                  </a:schemeClr>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chemeClr val="bg1">
                    <a:lumMod val="85000"/>
                  </a:schemeClr>
                </a:solidFill>
              </a:defRPr>
            </a:lvl1pPr>
          </a:lstStyle>
          <a:p>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Blank Slide (Gray)">
    <p:bg>
      <p:bgPr>
        <a:solidFill>
          <a:srgbClr val="595959"/>
        </a:solidFill>
        <a:effectLst/>
      </p:bgPr>
    </p:bg>
    <p:spTree>
      <p:nvGrpSpPr>
        <p:cNvPr id="1" name=""/>
        <p:cNvGrpSpPr/>
        <p:nvPr/>
      </p:nvGrpSpPr>
      <p:grpSpPr>
        <a:xfrm>
          <a:off x="0" y="0"/>
          <a:ext cx="0" cy="0"/>
          <a:chOff x="0" y="0"/>
          <a:chExt cx="0" cy="0"/>
        </a:xfrm>
      </p:grpSpPr>
      <p:sp>
        <p:nvSpPr>
          <p:cNvPr id="8" name="Text Placeholder 10"/>
          <p:cNvSpPr>
            <a:spLocks noGrp="1"/>
          </p:cNvSpPr>
          <p:nvPr>
            <p:ph type="body" sz="quarter" idx="14" hasCustomPrompt="1"/>
          </p:nvPr>
        </p:nvSpPr>
        <p:spPr>
          <a:xfrm>
            <a:off x="2926080" y="6630591"/>
            <a:ext cx="3291840" cy="235374"/>
          </a:xfrm>
        </p:spPr>
        <p:txBody>
          <a:bodyPr lIns="100584" tIns="9144" rIns="9144" bIns="9144" anchor="b">
            <a:noAutofit/>
          </a:bodyPr>
          <a:lstStyle>
            <a:lvl1pPr marL="0" indent="0" algn="ctr">
              <a:buNone/>
              <a:defRPr sz="751" b="1">
                <a:solidFill>
                  <a:schemeClr val="tx2"/>
                </a:solidFill>
                <a:latin typeface="+mj-lt"/>
              </a:defRPr>
            </a:lvl1pPr>
            <a:lvl2pPr marL="346476" indent="0" algn="r">
              <a:buNone/>
              <a:defRPr sz="751">
                <a:latin typeface="+mj-lt"/>
              </a:defRPr>
            </a:lvl2pPr>
            <a:lvl3pPr marL="604845" indent="0" algn="r">
              <a:buNone/>
              <a:defRPr sz="751">
                <a:latin typeface="+mj-lt"/>
              </a:defRPr>
            </a:lvl3pPr>
            <a:lvl4pPr marL="858451" indent="0" algn="r">
              <a:buNone/>
              <a:defRPr sz="751">
                <a:latin typeface="+mj-lt"/>
              </a:defRPr>
            </a:lvl4pPr>
            <a:lvl5pPr marL="1116821" indent="0" algn="r">
              <a:buNone/>
              <a:defRPr sz="751">
                <a:latin typeface="+mj-lt"/>
              </a:defRPr>
            </a:lvl5pPr>
          </a:lstStyle>
          <a:p>
            <a:pPr lvl="0"/>
            <a:r>
              <a:rPr lang="en-US" dirty="0"/>
              <a:t>Placeholder for Slide Classification</a:t>
            </a:r>
          </a:p>
        </p:txBody>
      </p:sp>
      <p:sp>
        <p:nvSpPr>
          <p:cNvPr id="5" name="Text Placeholder 10"/>
          <p:cNvSpPr>
            <a:spLocks noGrp="1"/>
          </p:cNvSpPr>
          <p:nvPr>
            <p:ph type="body" sz="quarter" idx="13" hasCustomPrompt="1"/>
          </p:nvPr>
        </p:nvSpPr>
        <p:spPr>
          <a:xfrm>
            <a:off x="2926080" y="0"/>
            <a:ext cx="3291840" cy="235374"/>
          </a:xfrm>
        </p:spPr>
        <p:txBody>
          <a:bodyPr lIns="9144" tIns="9144" rIns="9144" bIns="9144">
            <a:noAutofit/>
          </a:bodyPr>
          <a:lstStyle>
            <a:lvl1pPr marL="0" indent="0" algn="ctr">
              <a:buNone/>
              <a:defRPr sz="751" b="1" baseline="0">
                <a:solidFill>
                  <a:schemeClr val="tx1"/>
                </a:solidFill>
                <a:latin typeface="+mj-lt"/>
              </a:defRPr>
            </a:lvl1pPr>
            <a:lvl2pPr marL="346476" indent="0" algn="r">
              <a:buNone/>
              <a:defRPr sz="751">
                <a:latin typeface="+mj-lt"/>
              </a:defRPr>
            </a:lvl2pPr>
            <a:lvl3pPr marL="604845" indent="0" algn="r">
              <a:buNone/>
              <a:defRPr sz="751">
                <a:latin typeface="+mj-lt"/>
              </a:defRPr>
            </a:lvl3pPr>
            <a:lvl4pPr marL="858451" indent="0" algn="r">
              <a:buNone/>
              <a:defRPr sz="751">
                <a:latin typeface="+mj-lt"/>
              </a:defRPr>
            </a:lvl4pPr>
            <a:lvl5pPr marL="1116821" indent="0" algn="r">
              <a:buNone/>
              <a:defRPr sz="751">
                <a:latin typeface="+mj-lt"/>
              </a:defRPr>
            </a:lvl5pPr>
          </a:lstStyle>
          <a:p>
            <a:pPr lvl="0"/>
            <a:r>
              <a:rPr lang="en-US" dirty="0"/>
              <a:t>Placeholder for Presentation Classification</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fld id="{9FDDC7CE-E2F1-F441-A4A9-7168D8559A65}" type="slidenum">
              <a:rPr lang="en-US" smtClean="0"/>
              <a:t>‹#›</a:t>
            </a:fld>
            <a:endParaRPr lang="en-US" dirty="0"/>
          </a:p>
        </p:txBody>
      </p:sp>
    </p:spTree>
    <p:extLst>
      <p:ext uri="{BB962C8B-B14F-4D97-AF65-F5344CB8AC3E}">
        <p14:creationId xmlns:p14="http://schemas.microsoft.com/office/powerpoint/2010/main" val="9291845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3DAB22-9B10-3C4C-B4CB-334CB07393FF}"/>
              </a:ext>
            </a:extLst>
          </p:cNvPr>
          <p:cNvSpPr>
            <a:spLocks noGrp="1"/>
          </p:cNvSpPr>
          <p:nvPr>
            <p:ph type="title"/>
          </p:nvPr>
        </p:nvSpPr>
        <p:spPr/>
        <p:txBody>
          <a:bodyPr/>
          <a:lstStyle/>
          <a:p>
            <a:r>
              <a:rPr lang="en-US"/>
              <a:t>Click to edit Master title style</a:t>
            </a:r>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9FDDC7CE-E2F1-F441-A4A9-7168D8559A65}" type="slidenum">
              <a:rPr lang="en-US" smtClean="0"/>
              <a:t>‹#›</a:t>
            </a:fld>
            <a:endParaRPr lang="en-US" dirty="0"/>
          </a:p>
        </p:txBody>
      </p:sp>
    </p:spTree>
    <p:extLst>
      <p:ext uri="{BB962C8B-B14F-4D97-AF65-F5344CB8AC3E}">
        <p14:creationId xmlns:p14="http://schemas.microsoft.com/office/powerpoint/2010/main" val="1665181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29150" y="1152143"/>
            <a:ext cx="4341115" cy="5468112"/>
          </a:xfrm>
        </p:spPr>
        <p:txBody>
          <a:bodyPr>
            <a:normAutofit/>
          </a:bodyPr>
          <a:lstStyle>
            <a:lvl1pPr marL="0" indent="0">
              <a:buFont typeface="Arial" panose="020B0604020202020204" pitchFamily="34" charset="0"/>
              <a:buNone/>
              <a:defRPr sz="1800" b="1">
                <a:solidFill>
                  <a:schemeClr val="tx1"/>
                </a:solidFill>
              </a:defRPr>
            </a:lvl1pPr>
            <a:lvl2pPr marL="304800" indent="-114300">
              <a:buFont typeface="Arial" panose="020B0604020202020204" pitchFamily="34" charset="0"/>
              <a:buChar char="•"/>
              <a:tabLst/>
              <a:defRPr sz="1500">
                <a:solidFill>
                  <a:schemeClr val="tx1"/>
                </a:solidFill>
              </a:defRPr>
            </a:lvl2pPr>
            <a:lvl3pPr marL="517922" indent="-114300">
              <a:buFont typeface="Arial" panose="020B0604020202020204" pitchFamily="34" charset="0"/>
              <a:buChar char="•"/>
              <a:tabLst/>
              <a:defRPr sz="1351">
                <a:solidFill>
                  <a:schemeClr val="tx1"/>
                </a:solidFill>
              </a:defRPr>
            </a:lvl3pPr>
            <a:lvl4pPr marL="776288" indent="-152400">
              <a:buFont typeface="Arial" panose="020B0604020202020204" pitchFamily="34" charset="0"/>
              <a:buChar char="•"/>
              <a:tabLst/>
              <a:defRPr sz="1200">
                <a:solidFill>
                  <a:schemeClr val="tx1"/>
                </a:solidFill>
              </a:defRPr>
            </a:lvl4pPr>
            <a:lvl5pPr marL="990600" indent="-114300">
              <a:buFont typeface="Arial" panose="020B0604020202020204" pitchFamily="34" charset="0"/>
              <a:buChar char="•"/>
              <a:tabLst/>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sz="half" idx="1"/>
          </p:nvPr>
        </p:nvSpPr>
        <p:spPr>
          <a:xfrm>
            <a:off x="178308" y="1152144"/>
            <a:ext cx="4341115" cy="5468112"/>
          </a:xfrm>
        </p:spPr>
        <p:txBody>
          <a:bodyPr>
            <a:normAutofit/>
          </a:bodyPr>
          <a:lstStyle>
            <a:lvl1pPr marL="0" indent="0">
              <a:buFont typeface="Arial" panose="020B0604020202020204" pitchFamily="34" charset="0"/>
              <a:buNone/>
              <a:defRPr sz="1800" b="1">
                <a:solidFill>
                  <a:schemeClr val="tx1"/>
                </a:solidFill>
              </a:defRPr>
            </a:lvl1pPr>
            <a:lvl2pPr marL="304800" indent="-114300">
              <a:buFont typeface="Arial" panose="020B0604020202020204" pitchFamily="34" charset="0"/>
              <a:buChar char="•"/>
              <a:tabLst/>
              <a:defRPr sz="1500">
                <a:solidFill>
                  <a:schemeClr val="tx1"/>
                </a:solidFill>
              </a:defRPr>
            </a:lvl2pPr>
            <a:lvl3pPr marL="563166" indent="-144066">
              <a:buFont typeface="Arial" panose="020B0604020202020204" pitchFamily="34" charset="0"/>
              <a:buChar char="•"/>
              <a:tabLst/>
              <a:defRPr sz="1351">
                <a:solidFill>
                  <a:schemeClr val="tx1"/>
                </a:solidFill>
              </a:defRPr>
            </a:lvl3pPr>
            <a:lvl4pPr marL="776288" indent="-152400">
              <a:buFont typeface="Arial" panose="020B0604020202020204" pitchFamily="34" charset="0"/>
              <a:buChar char="•"/>
              <a:tabLst/>
              <a:defRPr sz="1200">
                <a:solidFill>
                  <a:schemeClr val="tx1"/>
                </a:solidFill>
              </a:defRPr>
            </a:lvl4pPr>
            <a:lvl5pPr marL="990600" indent="-114300">
              <a:buFont typeface="Arial" panose="020B0604020202020204" pitchFamily="34" charset="0"/>
              <a:buChar char="•"/>
              <a:tabLst/>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1CF1799D-E09F-5143-AFB3-07685A2CA4F8}"/>
              </a:ext>
            </a:extLst>
          </p:cNvPr>
          <p:cNvSpPr>
            <a:spLocks noGrp="1"/>
          </p:cNvSpPr>
          <p:nvPr>
            <p:ph type="title"/>
          </p:nvPr>
        </p:nvSpPr>
        <p:spPr/>
        <p:txBody>
          <a:bodyPr/>
          <a:lstStyle/>
          <a:p>
            <a:r>
              <a:rPr lang="en-US"/>
              <a:t>Click to edit Master title style</a:t>
            </a:r>
          </a:p>
        </p:txBody>
      </p:sp>
      <p:sp>
        <p:nvSpPr>
          <p:cNvPr id="7" name="Slide Number Placeholder 6">
            <a:extLst>
              <a:ext uri="{C183D7F6-B498-43B3-948B-1728B52AA6E4}">
                <adec:decorative xmlns:adec="http://schemas.microsoft.com/office/drawing/2017/decorative" val="1"/>
              </a:ext>
            </a:extLst>
          </p:cNvPr>
          <p:cNvSpPr>
            <a:spLocks noGrp="1"/>
          </p:cNvSpPr>
          <p:nvPr>
            <p:ph type="sldNum" sz="quarter" idx="12"/>
          </p:nvPr>
        </p:nvSpPr>
        <p:spPr/>
        <p:txBody>
          <a:bodyPr/>
          <a:lstStyle/>
          <a:p>
            <a:fld id="{9FDDC7CE-E2F1-F441-A4A9-7168D8559A65}" type="slidenum">
              <a:rPr lang="en-US" smtClean="0"/>
              <a:t>‹#›</a:t>
            </a:fld>
            <a:endParaRPr lang="en-US" dirty="0"/>
          </a:p>
        </p:txBody>
      </p:sp>
    </p:spTree>
    <p:extLst>
      <p:ext uri="{BB962C8B-B14F-4D97-AF65-F5344CB8AC3E}">
        <p14:creationId xmlns:p14="http://schemas.microsoft.com/office/powerpoint/2010/main" val="20477146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lang="en-US" sz="900" kern="1200" smtClean="0">
                <a:solidFill>
                  <a:srgbClr val="65CBF9"/>
                </a:solidFill>
                <a:latin typeface="Arial" panose="020B0604020202020204" pitchFamily="34" charset="0"/>
                <a:ea typeface="+mn-ea"/>
                <a:cs typeface="Arial" panose="020B0604020202020204" pitchFamily="34" charset="0"/>
              </a:defRPr>
            </a:lvl1pPr>
          </a:lstStyle>
          <a:p>
            <a:fld id="{9FDDC7CE-E2F1-F441-A4A9-7168D8559A65}" type="slidenum">
              <a:rPr lang="en-US" smtClean="0"/>
              <a:pPr/>
              <a:t>‹#›</a:t>
            </a:fld>
            <a:endParaRPr lang="en-US" dirty="0"/>
          </a:p>
        </p:txBody>
      </p:sp>
      <p:sp>
        <p:nvSpPr>
          <p:cNvPr id="10" name="Text Placeholder 2"/>
          <p:cNvSpPr>
            <a:spLocks noGrp="1"/>
          </p:cNvSpPr>
          <p:nvPr>
            <p:ph idx="1"/>
          </p:nvPr>
        </p:nvSpPr>
        <p:spPr>
          <a:xfrm>
            <a:off x="171451" y="1152144"/>
            <a:ext cx="8778240" cy="5468112"/>
          </a:xfrm>
          <a:prstGeom prst="rect">
            <a:avLst/>
          </a:prstGeom>
        </p:spPr>
        <p:txBody>
          <a:bodyPr vert="horz" lIns="91440" tIns="45720" rIns="91440" bIns="45720" rtlCol="0">
            <a:normAutofit/>
          </a:bodyPr>
          <a:lstStyle>
            <a:lvl1pPr marL="209550" indent="-209550">
              <a:buFont typeface="Arial" panose="020B0604020202020204" pitchFamily="34" charset="0"/>
              <a:buChar char="•"/>
              <a:tabLst/>
              <a:defRPr>
                <a:solidFill>
                  <a:schemeClr val="tx2"/>
                </a:solidFill>
              </a:defRPr>
            </a:lvl1pPr>
            <a:lvl2pPr marL="514350" indent="-171450">
              <a:buFont typeface="Arial" panose="020B0604020202020204" pitchFamily="34" charset="0"/>
              <a:buChar char="•"/>
              <a:tabLst/>
              <a:defRPr>
                <a:solidFill>
                  <a:schemeClr val="tx2"/>
                </a:solidFill>
              </a:defRPr>
            </a:lvl2pPr>
            <a:lvl3pPr marL="723900" indent="-119063">
              <a:buFont typeface="Arial" panose="020B0604020202020204" pitchFamily="34" charset="0"/>
              <a:buChar char="•"/>
              <a:tabLst/>
              <a:defRPr>
                <a:solidFill>
                  <a:schemeClr val="tx2"/>
                </a:solidFill>
              </a:defRPr>
            </a:lvl3pPr>
            <a:lvl4pPr marL="1028700" indent="-170260">
              <a:buFont typeface="Arial" panose="020B0604020202020204" pitchFamily="34" charset="0"/>
              <a:buChar char="•"/>
              <a:tabLst/>
              <a:defRPr>
                <a:solidFill>
                  <a:schemeClr val="tx2"/>
                </a:solidFill>
              </a:defRPr>
            </a:lvl4pPr>
            <a:lvl5pPr marL="1285875" indent="-169069">
              <a:buFont typeface="Arial" panose="020B0604020202020204" pitchFamily="34" charset="0"/>
              <a:buChar char="•"/>
              <a:tabLs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p:cNvSpPr>
            <a:spLocks noGrp="1"/>
          </p:cNvSpPr>
          <p:nvPr>
            <p:ph type="body" sz="quarter" idx="13" hasCustomPrompt="1"/>
          </p:nvPr>
        </p:nvSpPr>
        <p:spPr>
          <a:xfrm>
            <a:off x="2926080" y="0"/>
            <a:ext cx="3291840" cy="235374"/>
          </a:xfrm>
        </p:spPr>
        <p:txBody>
          <a:bodyPr lIns="9144" tIns="9144" rIns="9144" bIns="9144">
            <a:noAutofit/>
          </a:bodyPr>
          <a:lstStyle>
            <a:lvl1pPr marL="0" indent="0" algn="ctr">
              <a:buNone/>
              <a:defRPr sz="751" b="1" baseline="0">
                <a:solidFill>
                  <a:schemeClr val="tx1"/>
                </a:solidFill>
                <a:latin typeface="+mj-lt"/>
              </a:defRPr>
            </a:lvl1pPr>
            <a:lvl2pPr marL="346476" indent="0" algn="r">
              <a:buNone/>
              <a:defRPr sz="751">
                <a:latin typeface="+mj-lt"/>
              </a:defRPr>
            </a:lvl2pPr>
            <a:lvl3pPr marL="604845" indent="0" algn="r">
              <a:buNone/>
              <a:defRPr sz="751">
                <a:latin typeface="+mj-lt"/>
              </a:defRPr>
            </a:lvl3pPr>
            <a:lvl4pPr marL="858451" indent="0" algn="r">
              <a:buNone/>
              <a:defRPr sz="751">
                <a:latin typeface="+mj-lt"/>
              </a:defRPr>
            </a:lvl4pPr>
            <a:lvl5pPr marL="1116821" indent="0" algn="r">
              <a:buNone/>
              <a:defRPr sz="751">
                <a:latin typeface="+mj-lt"/>
              </a:defRPr>
            </a:lvl5pPr>
          </a:lstStyle>
          <a:p>
            <a:pPr lvl="0"/>
            <a:r>
              <a:rPr lang="en-US" dirty="0"/>
              <a:t>Placeholder for Presentation Classification</a:t>
            </a:r>
          </a:p>
        </p:txBody>
      </p:sp>
      <p:sp>
        <p:nvSpPr>
          <p:cNvPr id="15" name="Text Placeholder 10"/>
          <p:cNvSpPr>
            <a:spLocks noGrp="1"/>
          </p:cNvSpPr>
          <p:nvPr>
            <p:ph type="body" sz="quarter" idx="14" hasCustomPrompt="1"/>
          </p:nvPr>
        </p:nvSpPr>
        <p:spPr>
          <a:xfrm>
            <a:off x="2926080" y="6630591"/>
            <a:ext cx="3291840" cy="235374"/>
          </a:xfrm>
        </p:spPr>
        <p:txBody>
          <a:bodyPr lIns="100584" tIns="9144" rIns="9144" bIns="9144" anchor="b">
            <a:noAutofit/>
          </a:bodyPr>
          <a:lstStyle>
            <a:lvl1pPr marL="0" indent="0" algn="ctr">
              <a:buNone/>
              <a:defRPr sz="751" b="1">
                <a:solidFill>
                  <a:schemeClr val="tx2"/>
                </a:solidFill>
                <a:latin typeface="+mj-lt"/>
              </a:defRPr>
            </a:lvl1pPr>
            <a:lvl2pPr marL="346476" indent="0" algn="r">
              <a:buNone/>
              <a:defRPr sz="751">
                <a:latin typeface="+mj-lt"/>
              </a:defRPr>
            </a:lvl2pPr>
            <a:lvl3pPr marL="604845" indent="0" algn="r">
              <a:buNone/>
              <a:defRPr sz="751">
                <a:latin typeface="+mj-lt"/>
              </a:defRPr>
            </a:lvl3pPr>
            <a:lvl4pPr marL="858451" indent="0" algn="r">
              <a:buNone/>
              <a:defRPr sz="751">
                <a:latin typeface="+mj-lt"/>
              </a:defRPr>
            </a:lvl4pPr>
            <a:lvl5pPr marL="1116821" indent="0" algn="r">
              <a:buNone/>
              <a:defRPr sz="751">
                <a:latin typeface="+mj-lt"/>
              </a:defRPr>
            </a:lvl5pPr>
          </a:lstStyle>
          <a:p>
            <a:pPr lvl="0"/>
            <a:r>
              <a:rPr lang="en-US" dirty="0"/>
              <a:t>Placeholder for Slide Classification</a:t>
            </a:r>
          </a:p>
        </p:txBody>
      </p:sp>
      <p:sp>
        <p:nvSpPr>
          <p:cNvPr id="5" name="Title 4">
            <a:extLst>
              <a:ext uri="{FF2B5EF4-FFF2-40B4-BE49-F238E27FC236}">
                <a16:creationId xmlns:a16="http://schemas.microsoft.com/office/drawing/2014/main" id="{FC2468A5-1707-D549-9E3D-4EC2394DD20D}"/>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26700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388C164-57C2-B84D-AF5B-A37C06E59202}"/>
              </a:ext>
            </a:extLst>
          </p:cNvPr>
          <p:cNvSpPr/>
          <p:nvPr userDrawn="1"/>
        </p:nvSpPr>
        <p:spPr>
          <a:xfrm>
            <a:off x="0" y="0"/>
            <a:ext cx="9144000" cy="1270038"/>
          </a:xfrm>
          <a:prstGeom prst="rect">
            <a:avLst/>
          </a:prstGeom>
          <a:gradFill>
            <a:gsLst>
              <a:gs pos="75000">
                <a:srgbClr val="8A91BB"/>
              </a:gs>
              <a:gs pos="0">
                <a:srgbClr val="19387A"/>
              </a:gs>
              <a:gs pos="100000">
                <a:srgbClr val="CBCDE2"/>
              </a:gs>
            </a:gsLst>
            <a:lin ang="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8A91BB"/>
              </a:solidFill>
            </a:endParaRPr>
          </a:p>
        </p:txBody>
      </p:sp>
      <p:sp>
        <p:nvSpPr>
          <p:cNvPr id="2" name="Title Placeholder 1"/>
          <p:cNvSpPr>
            <a:spLocks noGrp="1"/>
          </p:cNvSpPr>
          <p:nvPr>
            <p:ph type="title"/>
          </p:nvPr>
        </p:nvSpPr>
        <p:spPr>
          <a:xfrm>
            <a:off x="457200" y="168802"/>
            <a:ext cx="8229600" cy="1143000"/>
          </a:xfrm>
          <a:prstGeom prst="rect">
            <a:avLst/>
          </a:prstGeom>
        </p:spPr>
        <p:txBody>
          <a:bodyPr vert="horz" lIns="91440" tIns="45720" rIns="91440" bIns="45720" rtlCol="0" anchor="ctr">
            <a:normAutofit/>
          </a:bodyPr>
          <a:lstStyle/>
          <a:p>
            <a:r>
              <a:rPr lang="en-US" dirty="0"/>
              <a:t>Click to edit title style</a:t>
            </a:r>
          </a:p>
        </p:txBody>
      </p:sp>
      <p:sp>
        <p:nvSpPr>
          <p:cNvPr id="3" name="Text Placeholder 2"/>
          <p:cNvSpPr>
            <a:spLocks noGrp="1"/>
          </p:cNvSpPr>
          <p:nvPr>
            <p:ph type="body" idx="1"/>
          </p:nvPr>
        </p:nvSpPr>
        <p:spPr>
          <a:xfrm>
            <a:off x="457200" y="1475412"/>
            <a:ext cx="8229600" cy="46507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p:cNvSpPr txBox="1"/>
          <p:nvPr userDrawn="1"/>
        </p:nvSpPr>
        <p:spPr>
          <a:xfrm>
            <a:off x="438029" y="6422227"/>
            <a:ext cx="3977371" cy="307777"/>
          </a:xfrm>
          <a:prstGeom prst="rect">
            <a:avLst/>
          </a:prstGeom>
          <a:noFill/>
        </p:spPr>
        <p:txBody>
          <a:bodyPr wrap="non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0" dirty="0">
                <a:solidFill>
                  <a:srgbClr val="8A91BB"/>
                </a:solidFill>
                <a:effectLst>
                  <a:outerShdw blurRad="50800" dist="38100" dir="2700000" algn="tl" rotWithShape="0">
                    <a:schemeClr val="tx1">
                      <a:alpha val="0"/>
                    </a:schemeClr>
                  </a:outerShdw>
                </a:effectLst>
                <a:latin typeface="Century Gothic" panose="020B0502020202020204" pitchFamily="34" charset="0"/>
              </a:rPr>
              <a:t>NASA</a:t>
            </a:r>
            <a:r>
              <a:rPr lang="en-US" sz="1400" b="1" dirty="0">
                <a:solidFill>
                  <a:srgbClr val="8A91BB"/>
                </a:solidFill>
                <a:effectLst>
                  <a:outerShdw blurRad="50800" dist="38100" dir="2700000" algn="tl" rotWithShape="0">
                    <a:schemeClr val="tx1">
                      <a:alpha val="0"/>
                    </a:schemeClr>
                  </a:outerShdw>
                </a:effectLst>
                <a:latin typeface="Century Gothic" panose="020B0502020202020204" pitchFamily="34" charset="0"/>
              </a:rPr>
              <a:t> Conjunction Assessment Risk Analysis</a:t>
            </a:r>
          </a:p>
        </p:txBody>
      </p:sp>
      <p:cxnSp>
        <p:nvCxnSpPr>
          <p:cNvPr id="10" name="Straight Connector 9">
            <a:extLst>
              <a:ext uri="{FF2B5EF4-FFF2-40B4-BE49-F238E27FC236}">
                <a16:creationId xmlns:a16="http://schemas.microsoft.com/office/drawing/2014/main" id="{84D146FF-AA30-844A-86F2-2331A81DC230}"/>
              </a:ext>
            </a:extLst>
          </p:cNvPr>
          <p:cNvCxnSpPr/>
          <p:nvPr userDrawn="1"/>
        </p:nvCxnSpPr>
        <p:spPr>
          <a:xfrm>
            <a:off x="0" y="6319025"/>
            <a:ext cx="9144000" cy="0"/>
          </a:xfrm>
          <a:prstGeom prst="line">
            <a:avLst/>
          </a:prstGeom>
          <a:ln w="38100">
            <a:solidFill>
              <a:srgbClr val="19387A"/>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B65E1555-99A7-0349-AA0D-A43B8CE4B0F4}"/>
              </a:ext>
            </a:extLst>
          </p:cNvPr>
          <p:cNvCxnSpPr/>
          <p:nvPr userDrawn="1"/>
        </p:nvCxnSpPr>
        <p:spPr>
          <a:xfrm>
            <a:off x="0" y="1260089"/>
            <a:ext cx="9144000" cy="0"/>
          </a:xfrm>
          <a:prstGeom prst="line">
            <a:avLst/>
          </a:prstGeom>
          <a:ln w="44450">
            <a:solidFill>
              <a:srgbClr val="FADF4E"/>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4"/>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D37674-C2EF-49DD-B547-2006DC0D39DB}"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2" r:id="rId11"/>
    <p:sldLayoutId id="2147483663" r:id="rId12"/>
    <p:sldLayoutId id="2147483672" r:id="rId13"/>
    <p:sldLayoutId id="2147483673" r:id="rId14"/>
  </p:sldLayoutIdLst>
  <p:hf hdr="0" ftr="0" dt="0"/>
  <p:txStyles>
    <p:titleStyle>
      <a:lvl1pPr algn="l" defTabSz="457200" rtl="0" eaLnBrk="1" latinLnBrk="0" hangingPunct="1">
        <a:spcBef>
          <a:spcPct val="0"/>
        </a:spcBef>
        <a:buNone/>
        <a:defRPr sz="3600" b="1" kern="1200">
          <a:solidFill>
            <a:schemeClr val="bg1">
              <a:lumMod val="85000"/>
            </a:schemeClr>
          </a:solidFill>
          <a:effectLst>
            <a:outerShdw blurRad="50800" dist="38100" dir="2700000" algn="tl" rotWithShape="0">
              <a:schemeClr val="tx1"/>
            </a:outerShdw>
          </a:effectLst>
          <a:latin typeface="+mj-lt"/>
          <a:ea typeface="+mj-ea"/>
          <a:cs typeface="Arial"/>
        </a:defRPr>
      </a:lvl1pPr>
    </p:titleStyle>
    <p:bodyStyle>
      <a:lvl1pPr marL="171450" indent="-171450" algn="l" defTabSz="457200" rtl="0" eaLnBrk="1" latinLnBrk="0" hangingPunct="1">
        <a:spcBef>
          <a:spcPct val="20000"/>
        </a:spcBef>
        <a:buClr>
          <a:srgbClr val="CA0000"/>
        </a:buClr>
        <a:buFont typeface="Arial"/>
        <a:buChar char="•"/>
        <a:defRPr sz="2000" b="1" kern="1200">
          <a:solidFill>
            <a:schemeClr val="tx1"/>
          </a:solidFill>
          <a:effectLst>
            <a:outerShdw blurRad="50800" dist="38100" dir="2700000" algn="tl" rotWithShape="0">
              <a:schemeClr val="tx1">
                <a:alpha val="0"/>
              </a:schemeClr>
            </a:outerShdw>
          </a:effectLst>
          <a:latin typeface="+mj-lt"/>
          <a:ea typeface="+mn-ea"/>
          <a:cs typeface="Arial"/>
        </a:defRPr>
      </a:lvl1pPr>
      <a:lvl2pPr marL="455613" indent="-284163" algn="l" defTabSz="457200" rtl="0" eaLnBrk="1" latinLnBrk="0" hangingPunct="1">
        <a:spcBef>
          <a:spcPct val="20000"/>
        </a:spcBef>
        <a:buClr>
          <a:srgbClr val="CA0000"/>
        </a:buClr>
        <a:buFont typeface="Arial"/>
        <a:buChar char="–"/>
        <a:tabLst>
          <a:tab pos="341313" algn="l"/>
        </a:tabLst>
        <a:defRPr sz="1800" b="1" kern="1200">
          <a:solidFill>
            <a:schemeClr val="tx1"/>
          </a:solidFill>
          <a:effectLst>
            <a:outerShdw blurRad="50800" dist="38100" dir="2700000" algn="tl" rotWithShape="0">
              <a:schemeClr val="tx1">
                <a:alpha val="0"/>
              </a:schemeClr>
            </a:outerShdw>
          </a:effectLst>
          <a:latin typeface="+mj-lt"/>
          <a:ea typeface="+mn-ea"/>
          <a:cs typeface="Arial"/>
        </a:defRPr>
      </a:lvl2pPr>
      <a:lvl3pPr marL="741363" indent="-228600" algn="l" defTabSz="457200" rtl="0" eaLnBrk="1" latinLnBrk="0" hangingPunct="1">
        <a:spcBef>
          <a:spcPct val="20000"/>
        </a:spcBef>
        <a:buClr>
          <a:srgbClr val="CA0000"/>
        </a:buClr>
        <a:buFont typeface="Arial"/>
        <a:buChar char="•"/>
        <a:tabLst>
          <a:tab pos="569913" algn="l"/>
        </a:tabLst>
        <a:defRPr sz="1600" b="1" kern="1200">
          <a:solidFill>
            <a:schemeClr val="tx1"/>
          </a:solidFill>
          <a:effectLst>
            <a:outerShdw blurRad="50800" dist="38100" dir="2700000" algn="tl" rotWithShape="0">
              <a:schemeClr val="tx1">
                <a:alpha val="0"/>
              </a:schemeClr>
            </a:outerShdw>
          </a:effectLst>
          <a:latin typeface="+mj-lt"/>
          <a:ea typeface="+mn-ea"/>
          <a:cs typeface="Arial"/>
        </a:defRPr>
      </a:lvl3pPr>
      <a:lvl4pPr marL="1025525" indent="-284163" algn="l" defTabSz="457200" rtl="0" eaLnBrk="1" latinLnBrk="0" hangingPunct="1">
        <a:spcBef>
          <a:spcPct val="20000"/>
        </a:spcBef>
        <a:buClr>
          <a:srgbClr val="CA0000"/>
        </a:buClr>
        <a:buFont typeface="Arial"/>
        <a:buChar char="–"/>
        <a:defRPr sz="1600" b="1" kern="1200">
          <a:solidFill>
            <a:schemeClr val="tx1"/>
          </a:solidFill>
          <a:effectLst>
            <a:outerShdw blurRad="50800" dist="38100" dir="2700000" algn="tl" rotWithShape="0">
              <a:schemeClr val="tx1">
                <a:alpha val="0"/>
              </a:schemeClr>
            </a:outerShdw>
          </a:effectLst>
          <a:latin typeface="+mj-lt"/>
          <a:ea typeface="+mn-ea"/>
          <a:cs typeface="Arial"/>
        </a:defRPr>
      </a:lvl4pPr>
      <a:lvl5pPr marL="1254125" indent="-228600" algn="l" defTabSz="457200" rtl="0" eaLnBrk="1" latinLnBrk="0" hangingPunct="1">
        <a:spcBef>
          <a:spcPct val="20000"/>
        </a:spcBef>
        <a:buClr>
          <a:srgbClr val="CA0000"/>
        </a:buClr>
        <a:buFont typeface="Arial"/>
        <a:buChar char="»"/>
        <a:defRPr sz="1600" b="1" kern="1200">
          <a:solidFill>
            <a:schemeClr val="tx1"/>
          </a:solidFill>
          <a:effectLst>
            <a:outerShdw blurRad="50800" dist="38100" dir="2700000" algn="tl" rotWithShape="0">
              <a:schemeClr val="tx1">
                <a:alpha val="0"/>
              </a:schemeClr>
            </a:outerShdw>
          </a:effectLst>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file:////Users/aaligawe/Library/Group%20Containers/UBF8T346G9.ms/WebArchiveCopyPasteTempFiles/com.microsoft.Word/cara-conjunction-events-plot-apr-2023.jpg" TargetMode="External"/><Relationship Id="rId2" Type="http://schemas.openxmlformats.org/officeDocument/2006/relationships/image" Target="../media/image3.jpeg"/><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hyperlink" Target="https://www.nasa.gov/sites/default/files/atoms/files/faq-nid-and-hbk-collision-avoidance.pdf" TargetMode="Externa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file://localhost/Users/kgammage/Documents/CustomerWork/Meatballs/NASA.gif" TargetMode="External"/><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lnSpcReduction="10000"/>
          </a:bodyPr>
          <a:lstStyle/>
          <a:p>
            <a:r>
              <a:rPr lang="en-US" dirty="0"/>
              <a:t>Lauri K. Newman</a:t>
            </a:r>
          </a:p>
          <a:p>
            <a:r>
              <a:rPr lang="en-US" dirty="0"/>
              <a:t>NASA Conjunction Assessment Program Officer</a:t>
            </a:r>
          </a:p>
          <a:p>
            <a:r>
              <a:rPr lang="en-US" dirty="0"/>
              <a:t>HQ Science Mission Directorate</a:t>
            </a:r>
          </a:p>
          <a:p>
            <a:r>
              <a:rPr lang="en-US" dirty="0"/>
              <a:t>Office of the Deputy Associate Administrator for Programs</a:t>
            </a:r>
          </a:p>
          <a:p>
            <a:endParaRPr lang="en-US" dirty="0"/>
          </a:p>
          <a:p>
            <a:r>
              <a:rPr lang="en-US" dirty="0"/>
              <a:t>Aug 7, 2023</a:t>
            </a:r>
          </a:p>
        </p:txBody>
      </p:sp>
      <p:sp>
        <p:nvSpPr>
          <p:cNvPr id="3" name="Title 2"/>
          <p:cNvSpPr>
            <a:spLocks noGrp="1"/>
          </p:cNvSpPr>
          <p:nvPr>
            <p:ph type="ctrTitle"/>
          </p:nvPr>
        </p:nvSpPr>
        <p:spPr/>
        <p:txBody>
          <a:bodyPr/>
          <a:lstStyle/>
          <a:p>
            <a:r>
              <a:rPr lang="en-US" dirty="0">
                <a:solidFill>
                  <a:srgbClr val="FADF4E"/>
                </a:solidFill>
              </a:rPr>
              <a:t>Conjunction Assessment NASA Best Practices</a:t>
            </a:r>
          </a:p>
        </p:txBody>
      </p:sp>
      <p:sp>
        <p:nvSpPr>
          <p:cNvPr id="4" name="Slide Number Placeholder 3"/>
          <p:cNvSpPr>
            <a:spLocks noGrp="1"/>
          </p:cNvSpPr>
          <p:nvPr>
            <p:ph type="sldNum" sz="quarter" idx="10"/>
          </p:nvPr>
        </p:nvSpPr>
        <p:spPr/>
        <p:txBody>
          <a:bodyPr/>
          <a:lstStyle/>
          <a:p>
            <a:fld id="{32D37674-C2EF-49DD-B547-2006DC0D39DB}" type="slidenum">
              <a:rPr lang="en-US" smtClean="0"/>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1" descr="Chart, line chart, histogram&#10;&#10;Description automatically generated">
            <a:extLst>
              <a:ext uri="{FF2B5EF4-FFF2-40B4-BE49-F238E27FC236}">
                <a16:creationId xmlns:a16="http://schemas.microsoft.com/office/drawing/2014/main" id="{8B1BD5EC-2C82-2609-C655-8534CE63C223}"/>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3765326" y="3036582"/>
            <a:ext cx="5358000" cy="269044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89B72909-6F40-DEE4-78F6-10AD8E1DB59F}"/>
              </a:ext>
              <a:ext uri="{C183D7F6-B498-43B3-948B-1728B52AA6E4}">
                <adec:decorative xmlns:adec="http://schemas.microsoft.com/office/drawing/2017/decorative" val="1"/>
              </a:ext>
            </a:extLst>
          </p:cNvPr>
          <p:cNvSpPr>
            <a:spLocks noGrp="1"/>
          </p:cNvSpPr>
          <p:nvPr>
            <p:ph type="sldNum" sz="quarter" idx="12"/>
          </p:nvPr>
        </p:nvSpPr>
        <p:spPr/>
        <p:txBody>
          <a:bodyPr/>
          <a:lstStyle/>
          <a:p>
            <a:fld id="{9FDDC7CE-E2F1-F441-A4A9-7168D8559A65}" type="slidenum">
              <a:rPr lang="en-US" smtClean="0"/>
              <a:pPr/>
              <a:t>2</a:t>
            </a:fld>
            <a:endParaRPr lang="en-US" dirty="0"/>
          </a:p>
        </p:txBody>
      </p:sp>
      <p:sp>
        <p:nvSpPr>
          <p:cNvPr id="24" name="Line Callout 1 (Accent Bar) 23">
            <a:extLst>
              <a:ext uri="{FF2B5EF4-FFF2-40B4-BE49-F238E27FC236}">
                <a16:creationId xmlns:a16="http://schemas.microsoft.com/office/drawing/2014/main" id="{7EE1491D-D4C2-8813-0C9E-50D6E4D7CF05}"/>
              </a:ext>
            </a:extLst>
          </p:cNvPr>
          <p:cNvSpPr/>
          <p:nvPr/>
        </p:nvSpPr>
        <p:spPr>
          <a:xfrm>
            <a:off x="3932959" y="4244933"/>
            <a:ext cx="1278082" cy="350999"/>
          </a:xfrm>
          <a:prstGeom prst="accentCallout1">
            <a:avLst>
              <a:gd name="adj1" fmla="val 21570"/>
              <a:gd name="adj2" fmla="val 101431"/>
              <a:gd name="adj3" fmla="val -134515"/>
              <a:gd name="adj4" fmla="val 372884"/>
            </a:avLst>
          </a:prstGeom>
          <a:solidFill>
            <a:srgbClr val="3D6DC2"/>
          </a:solidFill>
          <a:ln>
            <a:solidFill>
              <a:srgbClr val="3D6DC2"/>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34290" tIns="34290" rIns="34290" bIns="34290" rtlCol="0" anchor="ctr"/>
          <a:lstStyle/>
          <a:p>
            <a:r>
              <a:rPr lang="en-US" sz="675" dirty="0">
                <a:solidFill>
                  <a:schemeClr val="tx1"/>
                </a:solidFill>
                <a:latin typeface="Calibri" panose="020F0502020204030204" pitchFamily="34" charset="0"/>
                <a:cs typeface="Calibri" panose="020F0502020204030204" pitchFamily="34" charset="0"/>
              </a:rPr>
              <a:t>Aggregate increase in total events:</a:t>
            </a:r>
          </a:p>
          <a:p>
            <a:r>
              <a:rPr lang="en-US" sz="675" dirty="0">
                <a:solidFill>
                  <a:schemeClr val="tx1"/>
                </a:solidFill>
                <a:latin typeface="Calibri" panose="020F0502020204030204" pitchFamily="34" charset="0"/>
                <a:cs typeface="Calibri" panose="020F0502020204030204" pitchFamily="34" charset="0"/>
              </a:rPr>
              <a:t>• </a:t>
            </a:r>
            <a:r>
              <a:rPr lang="en-US" sz="675" b="1" dirty="0">
                <a:solidFill>
                  <a:schemeClr val="tx1"/>
                </a:solidFill>
                <a:latin typeface="Calibri" panose="020F0502020204030204" pitchFamily="34" charset="0"/>
                <a:cs typeface="Calibri" panose="020F0502020204030204" pitchFamily="34" charset="0"/>
              </a:rPr>
              <a:t>125%</a:t>
            </a:r>
            <a:r>
              <a:rPr lang="en-US" sz="675" dirty="0">
                <a:solidFill>
                  <a:schemeClr val="tx1"/>
                </a:solidFill>
                <a:latin typeface="Calibri" panose="020F0502020204030204" pitchFamily="34" charset="0"/>
                <a:cs typeface="Calibri" panose="020F0502020204030204" pitchFamily="34" charset="0"/>
              </a:rPr>
              <a:t> since Sep. 2020 (~2 years)</a:t>
            </a:r>
          </a:p>
          <a:p>
            <a:r>
              <a:rPr lang="en-US" sz="675" dirty="0">
                <a:solidFill>
                  <a:schemeClr val="tx1"/>
                </a:solidFill>
                <a:latin typeface="Calibri" panose="020F0502020204030204" pitchFamily="34" charset="0"/>
                <a:cs typeface="Calibri" panose="020F0502020204030204" pitchFamily="34" charset="0"/>
              </a:rPr>
              <a:t>• </a:t>
            </a:r>
            <a:r>
              <a:rPr lang="en-US" sz="675" b="1" dirty="0">
                <a:solidFill>
                  <a:schemeClr val="tx1"/>
                </a:solidFill>
                <a:latin typeface="Calibri" panose="020F0502020204030204" pitchFamily="34" charset="0"/>
                <a:cs typeface="Calibri" panose="020F0502020204030204" pitchFamily="34" charset="0"/>
              </a:rPr>
              <a:t>50%</a:t>
            </a:r>
            <a:r>
              <a:rPr lang="en-US" sz="675" dirty="0">
                <a:solidFill>
                  <a:schemeClr val="tx1"/>
                </a:solidFill>
                <a:latin typeface="Calibri" panose="020F0502020204030204" pitchFamily="34" charset="0"/>
                <a:cs typeface="Calibri" panose="020F0502020204030204" pitchFamily="34" charset="0"/>
              </a:rPr>
              <a:t> since Sep. 2021 (~1 year)</a:t>
            </a:r>
          </a:p>
        </p:txBody>
      </p:sp>
      <p:sp>
        <p:nvSpPr>
          <p:cNvPr id="23" name="Line Callout 1 (Accent Bar) 22">
            <a:extLst>
              <a:ext uri="{FF2B5EF4-FFF2-40B4-BE49-F238E27FC236}">
                <a16:creationId xmlns:a16="http://schemas.microsoft.com/office/drawing/2014/main" id="{28859F74-2678-397D-6D96-0D5FE593A8B5}"/>
              </a:ext>
            </a:extLst>
          </p:cNvPr>
          <p:cNvSpPr/>
          <p:nvPr/>
        </p:nvSpPr>
        <p:spPr>
          <a:xfrm>
            <a:off x="4572000" y="3668516"/>
            <a:ext cx="1278082" cy="428154"/>
          </a:xfrm>
          <a:prstGeom prst="accentCallout1">
            <a:avLst>
              <a:gd name="adj1" fmla="val 68650"/>
              <a:gd name="adj2" fmla="val 101668"/>
              <a:gd name="adj3" fmla="val 4225"/>
              <a:gd name="adj4" fmla="val 273425"/>
            </a:avLst>
          </a:prstGeom>
          <a:solidFill>
            <a:schemeClr val="accent1">
              <a:lumMod val="20000"/>
              <a:lumOff val="80000"/>
            </a:schemeClr>
          </a:solidFill>
          <a:ln>
            <a:prstDash val="dash"/>
          </a:ln>
        </p:spPr>
        <p:style>
          <a:lnRef idx="2">
            <a:schemeClr val="dk1">
              <a:shade val="50000"/>
            </a:schemeClr>
          </a:lnRef>
          <a:fillRef idx="1">
            <a:schemeClr val="dk1"/>
          </a:fillRef>
          <a:effectRef idx="0">
            <a:schemeClr val="dk1"/>
          </a:effectRef>
          <a:fontRef idx="minor">
            <a:schemeClr val="lt1"/>
          </a:fontRef>
        </p:style>
        <p:txBody>
          <a:bodyPr lIns="34290" tIns="34290" rIns="34290" bIns="34290" rtlCol="0" anchor="ctr"/>
          <a:lstStyle/>
          <a:p>
            <a:r>
              <a:rPr lang="en-US" sz="675" dirty="0">
                <a:solidFill>
                  <a:schemeClr val="tx1"/>
                </a:solidFill>
                <a:latin typeface="Calibri" panose="020F0502020204030204" pitchFamily="34" charset="0"/>
                <a:cs typeface="Calibri" panose="020F0502020204030204" pitchFamily="34" charset="0"/>
              </a:rPr>
              <a:t>The “</a:t>
            </a:r>
            <a:r>
              <a:rPr lang="en-US" sz="675" b="1" dirty="0">
                <a:solidFill>
                  <a:schemeClr val="tx1"/>
                </a:solidFill>
                <a:latin typeface="Calibri" panose="020F0502020204030204" pitchFamily="34" charset="0"/>
                <a:cs typeface="Calibri" panose="020F0502020204030204" pitchFamily="34" charset="0"/>
              </a:rPr>
              <a:t>dip”</a:t>
            </a:r>
            <a:r>
              <a:rPr lang="en-US" sz="675" dirty="0">
                <a:solidFill>
                  <a:schemeClr val="tx1"/>
                </a:solidFill>
                <a:latin typeface="Calibri" panose="020F0502020204030204" pitchFamily="34" charset="0"/>
                <a:cs typeface="Calibri" panose="020F0502020204030204" pitchFamily="34" charset="0"/>
              </a:rPr>
              <a:t> is for orbital debris (weapons effect) re-entry; </a:t>
            </a:r>
            <a:br>
              <a:rPr lang="en-US" sz="675" dirty="0">
                <a:solidFill>
                  <a:schemeClr val="tx1"/>
                </a:solidFill>
                <a:latin typeface="Calibri" panose="020F0502020204030204" pitchFamily="34" charset="0"/>
                <a:cs typeface="Calibri" panose="020F0502020204030204" pitchFamily="34" charset="0"/>
              </a:rPr>
            </a:br>
            <a:r>
              <a:rPr lang="en-US" sz="675" dirty="0">
                <a:solidFill>
                  <a:schemeClr val="tx1"/>
                </a:solidFill>
                <a:latin typeface="Calibri" panose="020F0502020204030204" pitchFamily="34" charset="0"/>
                <a:cs typeface="Calibri" panose="020F0502020204030204" pitchFamily="34" charset="0"/>
              </a:rPr>
              <a:t>~</a:t>
            </a:r>
            <a:r>
              <a:rPr lang="en-US" sz="675" b="1" dirty="0">
                <a:solidFill>
                  <a:schemeClr val="tx1"/>
                </a:solidFill>
                <a:latin typeface="Calibri" panose="020F0502020204030204" pitchFamily="34" charset="0"/>
                <a:cs typeface="Calibri" panose="020F0502020204030204" pitchFamily="34" charset="0"/>
              </a:rPr>
              <a:t>700</a:t>
            </a:r>
            <a:r>
              <a:rPr lang="en-US" sz="675" dirty="0">
                <a:solidFill>
                  <a:schemeClr val="tx1"/>
                </a:solidFill>
                <a:latin typeface="Calibri" panose="020F0502020204030204" pitchFamily="34" charset="0"/>
                <a:cs typeface="Calibri" panose="020F0502020204030204" pitchFamily="34" charset="0"/>
              </a:rPr>
              <a:t> objects as of 2022-04-27 and</a:t>
            </a:r>
            <a:br>
              <a:rPr lang="en-US" sz="675" dirty="0">
                <a:solidFill>
                  <a:schemeClr val="tx1"/>
                </a:solidFill>
                <a:latin typeface="Calibri" panose="020F0502020204030204" pitchFamily="34" charset="0"/>
                <a:cs typeface="Calibri" panose="020F0502020204030204" pitchFamily="34" charset="0"/>
              </a:rPr>
            </a:br>
            <a:r>
              <a:rPr lang="en-US" sz="675" dirty="0">
                <a:solidFill>
                  <a:schemeClr val="tx1"/>
                </a:solidFill>
                <a:latin typeface="Calibri" panose="020F0502020204030204" pitchFamily="34" charset="0"/>
                <a:cs typeface="Calibri" panose="020F0502020204030204" pitchFamily="34" charset="0"/>
              </a:rPr>
              <a:t> ~</a:t>
            </a:r>
            <a:r>
              <a:rPr lang="en-US" sz="675" b="1" dirty="0">
                <a:solidFill>
                  <a:schemeClr val="tx1"/>
                </a:solidFill>
                <a:latin typeface="Calibri" panose="020F0502020204030204" pitchFamily="34" charset="0"/>
                <a:cs typeface="Calibri" panose="020F0502020204030204" pitchFamily="34" charset="0"/>
              </a:rPr>
              <a:t>1283</a:t>
            </a:r>
            <a:r>
              <a:rPr lang="en-US" sz="675" dirty="0">
                <a:solidFill>
                  <a:schemeClr val="tx1"/>
                </a:solidFill>
                <a:latin typeface="Calibri" panose="020F0502020204030204" pitchFamily="34" charset="0"/>
                <a:cs typeface="Calibri" panose="020F0502020204030204" pitchFamily="34" charset="0"/>
              </a:rPr>
              <a:t> objects as of 2021-10-17</a:t>
            </a:r>
          </a:p>
        </p:txBody>
      </p:sp>
      <p:sp>
        <p:nvSpPr>
          <p:cNvPr id="22" name="Line Callout 1 (Accent Bar) 21">
            <a:extLst>
              <a:ext uri="{FF2B5EF4-FFF2-40B4-BE49-F238E27FC236}">
                <a16:creationId xmlns:a16="http://schemas.microsoft.com/office/drawing/2014/main" id="{2187BF34-1D3A-2D62-D5A8-EBB10FB54491}"/>
              </a:ext>
            </a:extLst>
          </p:cNvPr>
          <p:cNvSpPr/>
          <p:nvPr/>
        </p:nvSpPr>
        <p:spPr>
          <a:xfrm>
            <a:off x="6171742" y="3302634"/>
            <a:ext cx="1171288" cy="428154"/>
          </a:xfrm>
          <a:prstGeom prst="accentCallout1">
            <a:avLst>
              <a:gd name="adj1" fmla="val 22438"/>
              <a:gd name="adj2" fmla="val 101844"/>
              <a:gd name="adj3" fmla="val 48845"/>
              <a:gd name="adj4" fmla="val 159945"/>
            </a:avLst>
          </a:prstGeom>
          <a:solidFill>
            <a:srgbClr val="3D6DC2"/>
          </a:solidFill>
          <a:ln>
            <a:solidFill>
              <a:srgbClr val="3D6DC2"/>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34290" tIns="34290" rIns="34290" bIns="34290" rtlCol="0" anchor="ctr"/>
          <a:lstStyle/>
          <a:p>
            <a:pPr algn="ctr"/>
            <a:r>
              <a:rPr lang="en-US" sz="675" dirty="0">
                <a:solidFill>
                  <a:schemeClr val="tx1"/>
                </a:solidFill>
                <a:latin typeface="Calibri" panose="020F0502020204030204" pitchFamily="34" charset="0"/>
                <a:cs typeface="Calibri" panose="020F0502020204030204" pitchFamily="34" charset="0"/>
              </a:rPr>
              <a:t>Peak increasing in total active space vehicles from constellations and orbital debris activity (weapons effect)</a:t>
            </a:r>
          </a:p>
        </p:txBody>
      </p:sp>
      <p:sp>
        <p:nvSpPr>
          <p:cNvPr id="13" name="TextBox 12">
            <a:extLst>
              <a:ext uri="{FF2B5EF4-FFF2-40B4-BE49-F238E27FC236}">
                <a16:creationId xmlns:a16="http://schemas.microsoft.com/office/drawing/2014/main" id="{CFEFEC8A-5A80-F538-43DA-7E7D5D02179D}"/>
              </a:ext>
            </a:extLst>
          </p:cNvPr>
          <p:cNvSpPr txBox="1"/>
          <p:nvPr/>
        </p:nvSpPr>
        <p:spPr>
          <a:xfrm>
            <a:off x="3932960" y="1319798"/>
            <a:ext cx="4812832" cy="1569660"/>
          </a:xfrm>
          <a:prstGeom prst="rect">
            <a:avLst/>
          </a:prstGeom>
          <a:noFill/>
        </p:spPr>
        <p:txBody>
          <a:bodyPr wrap="square" rtlCol="0">
            <a:spAutoFit/>
          </a:bodyPr>
          <a:lstStyle/>
          <a:p>
            <a:r>
              <a:rPr lang="en-US" sz="1600" dirty="0"/>
              <a:t>Conjunction events (</a:t>
            </a:r>
            <a:r>
              <a:rPr lang="en-US" sz="1600" b="1" dirty="0">
                <a:solidFill>
                  <a:schemeClr val="accent1">
                    <a:lumMod val="75000"/>
                  </a:schemeClr>
                </a:solidFill>
              </a:rPr>
              <a:t>blue line</a:t>
            </a:r>
            <a:r>
              <a:rPr lang="en-US" sz="1600" dirty="0"/>
              <a:t>) have grown significantly, mainly due to:</a:t>
            </a:r>
          </a:p>
          <a:p>
            <a:pPr marL="214313" indent="-214313">
              <a:buFont typeface="Arial" panose="020B0604020202020204" pitchFamily="34" charset="0"/>
              <a:buChar char="•"/>
            </a:pPr>
            <a:r>
              <a:rPr lang="en-US" sz="1600" b="1" dirty="0"/>
              <a:t>orbital debris </a:t>
            </a:r>
            <a:r>
              <a:rPr lang="en-US" sz="1600" dirty="0"/>
              <a:t>(</a:t>
            </a:r>
            <a:r>
              <a:rPr lang="en-US" sz="1600" b="1" dirty="0">
                <a:solidFill>
                  <a:srgbClr val="844CAD"/>
                </a:solidFill>
              </a:rPr>
              <a:t>dark purple area</a:t>
            </a:r>
            <a:r>
              <a:rPr lang="en-US" sz="1600" dirty="0"/>
              <a:t>)</a:t>
            </a:r>
            <a:br>
              <a:rPr lang="en-US" sz="1600" dirty="0"/>
            </a:br>
            <a:r>
              <a:rPr lang="en-US" sz="1600" i="1" dirty="0"/>
              <a:t>[includes effects of anti-satellite weapons demonstrations]</a:t>
            </a:r>
          </a:p>
          <a:p>
            <a:pPr marL="214313" indent="-214313">
              <a:buFont typeface="Arial" panose="020B0604020202020204" pitchFamily="34" charset="0"/>
              <a:buChar char="•"/>
            </a:pPr>
            <a:r>
              <a:rPr lang="en-US" sz="1600" b="1" dirty="0"/>
              <a:t>large constellation deployments </a:t>
            </a:r>
            <a:r>
              <a:rPr lang="en-US" sz="1600" dirty="0"/>
              <a:t>(</a:t>
            </a:r>
            <a:r>
              <a:rPr lang="en-US" sz="1600" b="1" dirty="0">
                <a:solidFill>
                  <a:srgbClr val="F18928"/>
                </a:solidFill>
              </a:rPr>
              <a:t>orange area</a:t>
            </a:r>
            <a:r>
              <a:rPr lang="en-US" sz="1600" dirty="0"/>
              <a:t>)</a:t>
            </a:r>
          </a:p>
        </p:txBody>
      </p:sp>
      <p:pic>
        <p:nvPicPr>
          <p:cNvPr id="7" name="Picture 6" descr="Graph depicting the cumulative number of U.S. satellite license requests from fiscal year 2012 through 2021. The graph shows a steady growth in a logarithmic scale for proposed, approved, and deployed satellites. The FY2021 counts show 61,507 proposed, 20,789 approved, and 1,990 deployed satellites with licenses.">
            <a:extLst>
              <a:ext uri="{FF2B5EF4-FFF2-40B4-BE49-F238E27FC236}">
                <a16:creationId xmlns:a16="http://schemas.microsoft.com/office/drawing/2014/main" id="{8FF2234E-4C51-1C68-E321-4DB8908F89CE}"/>
              </a:ext>
            </a:extLst>
          </p:cNvPr>
          <p:cNvPicPr>
            <a:picLocks noChangeAspect="1"/>
          </p:cNvPicPr>
          <p:nvPr/>
        </p:nvPicPr>
        <p:blipFill rotWithShape="1">
          <a:blip r:embed="rId4"/>
          <a:srcRect l="1205" t="6311" r="1995" b="3484"/>
          <a:stretch/>
        </p:blipFill>
        <p:spPr>
          <a:xfrm>
            <a:off x="234344" y="1373993"/>
            <a:ext cx="3238267" cy="1852637"/>
          </a:xfrm>
          <a:prstGeom prst="rect">
            <a:avLst/>
          </a:prstGeom>
          <a:ln>
            <a:solidFill>
              <a:schemeClr val="accent5"/>
            </a:solidFill>
          </a:ln>
        </p:spPr>
      </p:pic>
      <p:sp>
        <p:nvSpPr>
          <p:cNvPr id="12" name="TextBox 11">
            <a:extLst>
              <a:ext uri="{FF2B5EF4-FFF2-40B4-BE49-F238E27FC236}">
                <a16:creationId xmlns:a16="http://schemas.microsoft.com/office/drawing/2014/main" id="{1759F3CD-6843-F9B0-09FB-34621374F0E4}"/>
              </a:ext>
            </a:extLst>
          </p:cNvPr>
          <p:cNvSpPr txBox="1"/>
          <p:nvPr/>
        </p:nvSpPr>
        <p:spPr>
          <a:xfrm>
            <a:off x="181033" y="3235125"/>
            <a:ext cx="3301618" cy="3046988"/>
          </a:xfrm>
          <a:prstGeom prst="rect">
            <a:avLst/>
          </a:prstGeom>
          <a:noFill/>
        </p:spPr>
        <p:txBody>
          <a:bodyPr wrap="square" rtlCol="0">
            <a:spAutoFit/>
          </a:bodyPr>
          <a:lstStyle/>
          <a:p>
            <a:r>
              <a:rPr lang="en-US" sz="1600" dirty="0"/>
              <a:t>The number of satellites over time continues to grow, as shown by the graph of spacecraft counts listed in license requests to U.S. regulators.</a:t>
            </a:r>
          </a:p>
          <a:p>
            <a:endParaRPr lang="en-US" sz="1600" dirty="0"/>
          </a:p>
          <a:p>
            <a:r>
              <a:rPr lang="en-US" sz="1600" dirty="0"/>
              <a:t>Several ultra-large constellations (up to 30k space vehicles) have been announced (for Low Earth Orbit), though not yet deployed.</a:t>
            </a:r>
          </a:p>
          <a:p>
            <a:endParaRPr lang="en-US" sz="1600" dirty="0"/>
          </a:p>
          <a:p>
            <a:r>
              <a:rPr lang="en-US" sz="1600" dirty="0"/>
              <a:t>One constellation already has ~4000 space vehicles in orbit.</a:t>
            </a:r>
          </a:p>
        </p:txBody>
      </p:sp>
      <p:sp>
        <p:nvSpPr>
          <p:cNvPr id="6" name="Title 5">
            <a:extLst>
              <a:ext uri="{FF2B5EF4-FFF2-40B4-BE49-F238E27FC236}">
                <a16:creationId xmlns:a16="http://schemas.microsoft.com/office/drawing/2014/main" id="{0E0B7719-6357-4A98-BF75-A336AAFBE9DA}"/>
              </a:ext>
            </a:extLst>
          </p:cNvPr>
          <p:cNvSpPr>
            <a:spLocks noGrp="1"/>
          </p:cNvSpPr>
          <p:nvPr>
            <p:ph type="title" idx="4294967295"/>
          </p:nvPr>
        </p:nvSpPr>
        <p:spPr>
          <a:xfrm>
            <a:off x="103695" y="331947"/>
            <a:ext cx="8798719" cy="631031"/>
          </a:xfrm>
        </p:spPr>
        <p:txBody>
          <a:bodyPr>
            <a:normAutofit fontScale="90000"/>
          </a:bodyPr>
          <a:lstStyle/>
          <a:p>
            <a:r>
              <a:rPr lang="en-US" dirty="0"/>
              <a:t>Growth Trends in Earth Orbit </a:t>
            </a:r>
          </a:p>
        </p:txBody>
      </p:sp>
      <p:sp>
        <p:nvSpPr>
          <p:cNvPr id="4" name="TextBox 3">
            <a:extLst>
              <a:ext uri="{FF2B5EF4-FFF2-40B4-BE49-F238E27FC236}">
                <a16:creationId xmlns:a16="http://schemas.microsoft.com/office/drawing/2014/main" id="{F49BCF91-CA07-441D-8CB3-3122DB39A50C}"/>
              </a:ext>
            </a:extLst>
          </p:cNvPr>
          <p:cNvSpPr txBox="1"/>
          <p:nvPr/>
        </p:nvSpPr>
        <p:spPr>
          <a:xfrm>
            <a:off x="3415338" y="5745063"/>
            <a:ext cx="5848076" cy="253916"/>
          </a:xfrm>
          <a:prstGeom prst="rect">
            <a:avLst/>
          </a:prstGeom>
          <a:noFill/>
        </p:spPr>
        <p:txBody>
          <a:bodyPr wrap="none" rtlCol="0">
            <a:spAutoFit/>
          </a:bodyPr>
          <a:lstStyle/>
          <a:p>
            <a:r>
              <a:rPr lang="en-US" sz="1050" dirty="0"/>
              <a:t>https://www.nasa.gov/sites/default/files/thumbnails/image/cara-conjunction-events-plot-apr-2023.jpg</a:t>
            </a:r>
          </a:p>
        </p:txBody>
      </p:sp>
    </p:spTree>
    <p:extLst>
      <p:ext uri="{BB962C8B-B14F-4D97-AF65-F5344CB8AC3E}">
        <p14:creationId xmlns:p14="http://schemas.microsoft.com/office/powerpoint/2010/main" val="3076523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hidden="1">
            <a:extLst>
              <a:ext uri="{FF2B5EF4-FFF2-40B4-BE49-F238E27FC236}">
                <a16:creationId xmlns:a16="http://schemas.microsoft.com/office/drawing/2014/main" id="{8236C35F-BF5A-684F-BC8E-F0D87BA6BB56}"/>
              </a:ext>
            </a:extLst>
          </p:cNvPr>
          <p:cNvSpPr>
            <a:spLocks noGrp="1"/>
          </p:cNvSpPr>
          <p:nvPr>
            <p:ph type="body" sz="quarter" idx="4294967295"/>
          </p:nvPr>
        </p:nvSpPr>
        <p:spPr>
          <a:xfrm>
            <a:off x="2926080" y="0"/>
            <a:ext cx="3291840" cy="235374"/>
          </a:xfrm>
        </p:spPr>
        <p:txBody>
          <a:bodyPr>
            <a:normAutofit fontScale="55000" lnSpcReduction="20000"/>
          </a:bodyPr>
          <a:lstStyle/>
          <a:p>
            <a:endParaRPr lang="en-US" dirty="0"/>
          </a:p>
        </p:txBody>
      </p:sp>
      <p:sp>
        <p:nvSpPr>
          <p:cNvPr id="16" name="Text Placeholder 15" hidden="1">
            <a:extLst>
              <a:ext uri="{FF2B5EF4-FFF2-40B4-BE49-F238E27FC236}">
                <a16:creationId xmlns:a16="http://schemas.microsoft.com/office/drawing/2014/main" id="{849E9127-37B8-8945-9636-9FD2A0384BCB}"/>
              </a:ext>
            </a:extLst>
          </p:cNvPr>
          <p:cNvSpPr>
            <a:spLocks noGrp="1"/>
          </p:cNvSpPr>
          <p:nvPr>
            <p:ph type="body" sz="quarter" idx="4294967295"/>
          </p:nvPr>
        </p:nvSpPr>
        <p:spPr>
          <a:xfrm>
            <a:off x="2926080" y="6630591"/>
            <a:ext cx="3291840" cy="235374"/>
          </a:xfrm>
        </p:spPr>
        <p:txBody>
          <a:bodyPr>
            <a:normAutofit fontScale="55000" lnSpcReduction="20000"/>
          </a:bodyPr>
          <a:lstStyle/>
          <a:p>
            <a:endParaRPr lang="en-US" dirty="0"/>
          </a:p>
        </p:txBody>
      </p:sp>
      <p:sp>
        <p:nvSpPr>
          <p:cNvPr id="70" name="TextBox 69"/>
          <p:cNvSpPr txBox="1"/>
          <p:nvPr/>
        </p:nvSpPr>
        <p:spPr>
          <a:xfrm>
            <a:off x="6139080" y="3545830"/>
            <a:ext cx="2587636" cy="1708160"/>
          </a:xfrm>
          <a:prstGeom prst="rect">
            <a:avLst/>
          </a:prstGeom>
          <a:noFill/>
        </p:spPr>
        <p:txBody>
          <a:bodyPr wrap="square" rtlCol="0">
            <a:spAutoFit/>
          </a:bodyPr>
          <a:lstStyle/>
          <a:p>
            <a:r>
              <a:rPr lang="en-US" sz="1050" b="1" dirty="0">
                <a:latin typeface="Arial" panose="020B0604020202020204" pitchFamily="34" charset="0"/>
                <a:cs typeface="Arial" panose="020B0604020202020204" pitchFamily="34" charset="0"/>
              </a:rPr>
              <a:t>Collision Avoidance </a:t>
            </a:r>
            <a:r>
              <a:rPr lang="en-US" sz="1050" dirty="0">
                <a:latin typeface="Arial" panose="020B0604020202020204" pitchFamily="34" charset="0"/>
                <a:cs typeface="Arial" panose="020B0604020202020204" pitchFamily="34" charset="0"/>
              </a:rPr>
              <a:t>is the process of executing mitigative action, typically in the form of an orbital maneuver, to reduce collision risk.</a:t>
            </a:r>
          </a:p>
          <a:p>
            <a:endParaRPr lang="en-US" sz="1050" dirty="0">
              <a:latin typeface="Arial" panose="020B0604020202020204" pitchFamily="34" charset="0"/>
              <a:cs typeface="Arial" panose="020B0604020202020204" pitchFamily="34" charset="0"/>
            </a:endParaRPr>
          </a:p>
          <a:p>
            <a:r>
              <a:rPr lang="en-US" sz="1050" dirty="0">
                <a:latin typeface="Arial" panose="020B0604020202020204" pitchFamily="34" charset="0"/>
                <a:cs typeface="Arial" panose="020B0604020202020204" pitchFamily="34" charset="0"/>
              </a:rPr>
              <a:t>Each satellite </a:t>
            </a:r>
            <a:r>
              <a:rPr lang="en-US" sz="1050" b="1" dirty="0">
                <a:latin typeface="Arial" panose="020B0604020202020204" pitchFamily="34" charset="0"/>
                <a:cs typeface="Arial" panose="020B0604020202020204" pitchFamily="34" charset="0"/>
              </a:rPr>
              <a:t>Owner/Operator (O/O)</a:t>
            </a:r>
            <a:r>
              <a:rPr lang="en-US" sz="1050" dirty="0">
                <a:latin typeface="Arial" panose="020B0604020202020204" pitchFamily="34" charset="0"/>
                <a:cs typeface="Arial" panose="020B0604020202020204" pitchFamily="34" charset="0"/>
              </a:rPr>
              <a:t> – mission management, flight dynamics, and flight operations – is responsible for making maneuver decisions and executing the maneuvers.</a:t>
            </a:r>
          </a:p>
        </p:txBody>
      </p:sp>
      <p:grpSp>
        <p:nvGrpSpPr>
          <p:cNvPr id="24" name="Group 23" descr="Diagram depicting two intersecting satellite ellipsoids (estimated position, estimated vector, and the estimated uncertainty elipsoid around that). In this diagram, one of the satelliltes is applying a delta-v maneuver to move its ellipsoid out of the other ellipsoid, to avoid the conjunction.">
            <a:extLst>
              <a:ext uri="{FF2B5EF4-FFF2-40B4-BE49-F238E27FC236}">
                <a16:creationId xmlns:a16="http://schemas.microsoft.com/office/drawing/2014/main" id="{7C8538A2-2EB8-8840-BCC4-81695028515C}"/>
              </a:ext>
            </a:extLst>
          </p:cNvPr>
          <p:cNvGrpSpPr/>
          <p:nvPr/>
        </p:nvGrpSpPr>
        <p:grpSpPr>
          <a:xfrm>
            <a:off x="6209449" y="1662113"/>
            <a:ext cx="2446896" cy="1874275"/>
            <a:chOff x="8279265" y="1073150"/>
            <a:chExt cx="3262528" cy="2499033"/>
          </a:xfrm>
        </p:grpSpPr>
        <p:sp>
          <p:nvSpPr>
            <p:cNvPr id="59" name="Oval 58"/>
            <p:cNvSpPr/>
            <p:nvPr/>
          </p:nvSpPr>
          <p:spPr>
            <a:xfrm rot="18439845">
              <a:off x="9403354" y="2360532"/>
              <a:ext cx="1330591" cy="524786"/>
            </a:xfrm>
            <a:prstGeom prst="ellipse">
              <a:avLst/>
            </a:prstGeom>
            <a:solidFill>
              <a:schemeClr val="accent1">
                <a:alpha val="4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60" name="Oval 59"/>
            <p:cNvSpPr/>
            <p:nvPr/>
          </p:nvSpPr>
          <p:spPr>
            <a:xfrm rot="20372102">
              <a:off x="10166408" y="1087024"/>
              <a:ext cx="644934" cy="2270176"/>
            </a:xfrm>
            <a:prstGeom prst="ellipse">
              <a:avLst/>
            </a:prstGeom>
            <a:gradFill>
              <a:gsLst>
                <a:gs pos="91000">
                  <a:schemeClr val="accent2"/>
                </a:gs>
                <a:gs pos="50000">
                  <a:schemeClr val="accent2">
                    <a:lumMod val="40000"/>
                    <a:lumOff val="60000"/>
                    <a:alpha val="74000"/>
                  </a:schemeClr>
                </a:gs>
              </a:gsLst>
              <a:lin ang="5400000" scaled="0"/>
            </a:gradFill>
            <a:ln>
              <a:solidFill>
                <a:schemeClr val="accent2"/>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dirty="0"/>
            </a:p>
          </p:txBody>
        </p:sp>
        <p:sp>
          <p:nvSpPr>
            <p:cNvPr id="62" name="Oval 61"/>
            <p:cNvSpPr/>
            <p:nvPr/>
          </p:nvSpPr>
          <p:spPr>
            <a:xfrm>
              <a:off x="10040786" y="2590995"/>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cxnSp>
          <p:nvCxnSpPr>
            <p:cNvPr id="63" name="Straight Arrow Connector 62"/>
            <p:cNvCxnSpPr>
              <a:cxnSpLocks/>
            </p:cNvCxnSpPr>
            <p:nvPr/>
          </p:nvCxnSpPr>
          <p:spPr>
            <a:xfrm flipH="1" flipV="1">
              <a:off x="10045700" y="1073150"/>
              <a:ext cx="447675" cy="1158875"/>
            </a:xfrm>
            <a:prstGeom prst="straightConnector1">
              <a:avLst/>
            </a:prstGeom>
            <a:ln w="25400">
              <a:solidFill>
                <a:schemeClr val="accent2"/>
              </a:solidFill>
              <a:tailEnd type="triangle"/>
            </a:ln>
          </p:spPr>
          <p:style>
            <a:lnRef idx="2">
              <a:schemeClr val="accent2"/>
            </a:lnRef>
            <a:fillRef idx="0">
              <a:schemeClr val="accent2"/>
            </a:fillRef>
            <a:effectRef idx="1">
              <a:schemeClr val="accent2"/>
            </a:effectRef>
            <a:fontRef idx="minor">
              <a:schemeClr val="tx1"/>
            </a:fontRef>
          </p:style>
        </p:cxnSp>
        <p:cxnSp>
          <p:nvCxnSpPr>
            <p:cNvPr id="64" name="Straight Arrow Connector 63"/>
            <p:cNvCxnSpPr>
              <a:cxnSpLocks/>
              <a:stCxn id="62" idx="2"/>
            </p:cNvCxnSpPr>
            <p:nvPr/>
          </p:nvCxnSpPr>
          <p:spPr>
            <a:xfrm flipH="1">
              <a:off x="8949443" y="2617889"/>
              <a:ext cx="1091343" cy="149362"/>
            </a:xfrm>
            <a:prstGeom prst="straightConnector1">
              <a:avLst/>
            </a:prstGeom>
            <a:ln w="25400">
              <a:prstDash val="sysDash"/>
              <a:tailEnd type="triangle"/>
            </a:ln>
          </p:spPr>
          <p:style>
            <a:lnRef idx="2">
              <a:schemeClr val="accent1"/>
            </a:lnRef>
            <a:fillRef idx="0">
              <a:schemeClr val="accent1"/>
            </a:fillRef>
            <a:effectRef idx="1">
              <a:schemeClr val="accent1"/>
            </a:effectRef>
            <a:fontRef idx="minor">
              <a:schemeClr val="tx1"/>
            </a:fontRef>
          </p:style>
        </p:cxnSp>
        <p:sp>
          <p:nvSpPr>
            <p:cNvPr id="65" name="Oval 64"/>
            <p:cNvSpPr/>
            <p:nvPr/>
          </p:nvSpPr>
          <p:spPr>
            <a:xfrm rot="18439845">
              <a:off x="8228568" y="2509894"/>
              <a:ext cx="1330591" cy="524786"/>
            </a:xfrm>
            <a:prstGeom prst="ellipse">
              <a:avLst/>
            </a:prstGeom>
            <a:solidFill>
              <a:schemeClr val="accent1">
                <a:alpha val="4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cxnSp>
          <p:nvCxnSpPr>
            <p:cNvPr id="67" name="Straight Arrow Connector 66"/>
            <p:cNvCxnSpPr/>
            <p:nvPr/>
          </p:nvCxnSpPr>
          <p:spPr>
            <a:xfrm flipH="1">
              <a:off x="8410104" y="2783108"/>
              <a:ext cx="468145" cy="625169"/>
            </a:xfrm>
            <a:prstGeom prst="straightConnector1">
              <a:avLst/>
            </a:prstGeom>
            <a:ln w="25400">
              <a:tailEnd type="triangle"/>
            </a:ln>
          </p:spPr>
          <p:style>
            <a:lnRef idx="2">
              <a:schemeClr val="accent1"/>
            </a:lnRef>
            <a:fillRef idx="0">
              <a:schemeClr val="accent1"/>
            </a:fillRef>
            <a:effectRef idx="1">
              <a:schemeClr val="accent1"/>
            </a:effectRef>
            <a:fontRef idx="minor">
              <a:schemeClr val="tx1"/>
            </a:fontRef>
          </p:style>
        </p:cxnSp>
        <p:sp>
          <p:nvSpPr>
            <p:cNvPr id="61" name="Oval 60"/>
            <p:cNvSpPr/>
            <p:nvPr/>
          </p:nvSpPr>
          <p:spPr>
            <a:xfrm>
              <a:off x="10457499" y="2195218"/>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66" name="Oval 65"/>
            <p:cNvSpPr/>
            <p:nvPr/>
          </p:nvSpPr>
          <p:spPr>
            <a:xfrm>
              <a:off x="8866000" y="2740357"/>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47" name="Right Brace 46">
              <a:extLst>
                <a:ext uri="{FF2B5EF4-FFF2-40B4-BE49-F238E27FC236}">
                  <a16:creationId xmlns:a16="http://schemas.microsoft.com/office/drawing/2014/main" id="{DC18C752-CA6C-0C4C-8B4B-3FCA3A7CE469}"/>
                </a:ext>
                <a:ext uri="{C183D7F6-B498-43B3-948B-1728B52AA6E4}">
                  <adec:decorative xmlns:adec="http://schemas.microsoft.com/office/drawing/2017/decorative" val="1"/>
                </a:ext>
              </a:extLst>
            </p:cNvPr>
            <p:cNvSpPr/>
            <p:nvPr/>
          </p:nvSpPr>
          <p:spPr>
            <a:xfrm rot="5400000">
              <a:off x="9801565" y="1831955"/>
              <a:ext cx="217928" cy="3262528"/>
            </a:xfrm>
            <a:prstGeom prst="rightBrace">
              <a:avLst/>
            </a:prstGeom>
            <a:ln>
              <a:solidFill>
                <a:schemeClr val="accent5"/>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US" sz="1350" dirty="0"/>
            </a:p>
          </p:txBody>
        </p:sp>
      </p:grpSp>
      <p:sp>
        <p:nvSpPr>
          <p:cNvPr id="41" name="TextBox 40"/>
          <p:cNvSpPr txBox="1"/>
          <p:nvPr/>
        </p:nvSpPr>
        <p:spPr>
          <a:xfrm>
            <a:off x="3206629" y="3545830"/>
            <a:ext cx="2700816" cy="2516073"/>
          </a:xfrm>
          <a:prstGeom prst="rect">
            <a:avLst/>
          </a:prstGeom>
          <a:noFill/>
        </p:spPr>
        <p:txBody>
          <a:bodyPr wrap="square" rtlCol="0">
            <a:spAutoFit/>
          </a:bodyPr>
          <a:lstStyle/>
          <a:p>
            <a:r>
              <a:rPr lang="en-US" sz="1050" b="1" dirty="0">
                <a:latin typeface="Arial" panose="020B0604020202020204" pitchFamily="34" charset="0"/>
                <a:cs typeface="Arial" panose="020B0604020202020204" pitchFamily="34" charset="0"/>
              </a:rPr>
              <a:t>CA Risk Analysis (CARA) </a:t>
            </a:r>
            <a:r>
              <a:rPr lang="en-US" sz="1050" dirty="0">
                <a:latin typeface="Arial" panose="020B0604020202020204" pitchFamily="34" charset="0"/>
                <a:cs typeface="Arial" panose="020B0604020202020204" pitchFamily="34" charset="0"/>
              </a:rPr>
              <a:t>is the process of assessing collision risk and assisting satellites in planning maneuvers to mitigate that risk, if warranted.</a:t>
            </a:r>
          </a:p>
          <a:p>
            <a:endParaRPr lang="en-US" sz="1050" dirty="0">
              <a:latin typeface="Arial" panose="020B0604020202020204" pitchFamily="34" charset="0"/>
              <a:cs typeface="Arial" panose="020B0604020202020204" pitchFamily="34" charset="0"/>
            </a:endParaRPr>
          </a:p>
          <a:p>
            <a:r>
              <a:rPr lang="en-US" sz="1050" dirty="0">
                <a:latin typeface="Arial" panose="020B0604020202020204" pitchFamily="34" charset="0"/>
                <a:cs typeface="Arial" panose="020B0604020202020204" pitchFamily="34" charset="0"/>
              </a:rPr>
              <a:t>The NASA </a:t>
            </a:r>
            <a:r>
              <a:rPr lang="en-US" sz="1050" b="1" dirty="0">
                <a:latin typeface="Arial" panose="020B0604020202020204" pitchFamily="34" charset="0"/>
                <a:cs typeface="Arial" panose="020B0604020202020204" pitchFamily="34" charset="0"/>
              </a:rPr>
              <a:t>CARA </a:t>
            </a:r>
            <a:r>
              <a:rPr lang="en-US" sz="1050" dirty="0">
                <a:latin typeface="Arial" panose="020B0604020202020204" pitchFamily="34" charset="0"/>
                <a:cs typeface="Arial" panose="020B0604020202020204" pitchFamily="34" charset="0"/>
              </a:rPr>
              <a:t>program performs risk assessment for all NASA operational non-HSF satellites, and some partner missions.</a:t>
            </a:r>
            <a:br>
              <a:rPr lang="en-US" sz="1050" dirty="0">
                <a:latin typeface="Arial" panose="020B0604020202020204" pitchFamily="34" charset="0"/>
                <a:cs typeface="Arial" panose="020B0604020202020204" pitchFamily="34" charset="0"/>
              </a:rPr>
            </a:br>
            <a:br>
              <a:rPr lang="en-US" sz="1050" dirty="0">
                <a:latin typeface="Arial" panose="020B0604020202020204" pitchFamily="34" charset="0"/>
                <a:cs typeface="Arial" panose="020B0604020202020204" pitchFamily="34" charset="0"/>
              </a:rPr>
            </a:br>
            <a:r>
              <a:rPr lang="en-US" sz="1050" dirty="0">
                <a:latin typeface="Arial" panose="020B0604020202020204" pitchFamily="34" charset="0"/>
                <a:cs typeface="Arial" panose="020B0604020202020204" pitchFamily="34" charset="0"/>
              </a:rPr>
              <a:t>JSC </a:t>
            </a:r>
            <a:r>
              <a:rPr lang="en-US" sz="1050" b="1" dirty="0">
                <a:latin typeface="Arial" panose="020B0604020202020204" pitchFamily="34" charset="0"/>
                <a:cs typeface="Arial" panose="020B0604020202020204" pitchFamily="34" charset="0"/>
              </a:rPr>
              <a:t>Flight Operations Directorate (FOD)</a:t>
            </a:r>
            <a:r>
              <a:rPr lang="en-US" sz="1050" dirty="0">
                <a:latin typeface="Arial" panose="020B0604020202020204" pitchFamily="34" charset="0"/>
                <a:cs typeface="Arial" panose="020B0604020202020204" pitchFamily="34" charset="0"/>
              </a:rPr>
              <a:t>  performs risk assessment for all NASA Human Spaceflight (HSF) program assets and is the O/O for maneuver decisions and execution.</a:t>
            </a:r>
          </a:p>
        </p:txBody>
      </p:sp>
      <p:grpSp>
        <p:nvGrpSpPr>
          <p:cNvPr id="8" name="Group 7" descr="Diagram depicting two intersecting satellite ellipsoids (estimated position, estimated vector, and the estimated uncertainty elipsoid around that). This identifies a probably conjunction event.">
            <a:extLst>
              <a:ext uri="{FF2B5EF4-FFF2-40B4-BE49-F238E27FC236}">
                <a16:creationId xmlns:a16="http://schemas.microsoft.com/office/drawing/2014/main" id="{DB12129B-4B2F-1147-A37F-065AB2E8E29A}"/>
              </a:ext>
            </a:extLst>
          </p:cNvPr>
          <p:cNvGrpSpPr/>
          <p:nvPr/>
        </p:nvGrpSpPr>
        <p:grpSpPr>
          <a:xfrm>
            <a:off x="3252738" y="1621631"/>
            <a:ext cx="2446896" cy="1914756"/>
            <a:chOff x="4336984" y="1019175"/>
            <a:chExt cx="3262528" cy="2553008"/>
          </a:xfrm>
        </p:grpSpPr>
        <p:sp>
          <p:nvSpPr>
            <p:cNvPr id="30" name="Oval 29"/>
            <p:cNvSpPr/>
            <p:nvPr/>
          </p:nvSpPr>
          <p:spPr>
            <a:xfrm rot="18439845">
              <a:off x="5224576" y="2346654"/>
              <a:ext cx="1330591" cy="524786"/>
            </a:xfrm>
            <a:prstGeom prst="ellipse">
              <a:avLst/>
            </a:prstGeom>
            <a:solidFill>
              <a:schemeClr val="accent1">
                <a:alpha val="4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31" name="Oval 30"/>
            <p:cNvSpPr/>
            <p:nvPr/>
          </p:nvSpPr>
          <p:spPr>
            <a:xfrm rot="20372102">
              <a:off x="5987630" y="1073146"/>
              <a:ext cx="644934" cy="2270176"/>
            </a:xfrm>
            <a:prstGeom prst="ellipse">
              <a:avLst/>
            </a:prstGeom>
            <a:gradFill>
              <a:gsLst>
                <a:gs pos="90000">
                  <a:schemeClr val="accent2"/>
                </a:gs>
                <a:gs pos="50000">
                  <a:schemeClr val="accent2">
                    <a:lumMod val="40000"/>
                    <a:lumOff val="60000"/>
                    <a:alpha val="74000"/>
                  </a:schemeClr>
                </a:gs>
              </a:gsLst>
              <a:lin ang="5400000" scaled="0"/>
            </a:gradFill>
            <a:ln>
              <a:solidFill>
                <a:schemeClr val="accent2"/>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dirty="0"/>
            </a:p>
          </p:txBody>
        </p:sp>
        <p:cxnSp>
          <p:nvCxnSpPr>
            <p:cNvPr id="34" name="Straight Arrow Connector 33"/>
            <p:cNvCxnSpPr>
              <a:cxnSpLocks/>
            </p:cNvCxnSpPr>
            <p:nvPr/>
          </p:nvCxnSpPr>
          <p:spPr>
            <a:xfrm flipH="1" flipV="1">
              <a:off x="5851525" y="1019175"/>
              <a:ext cx="460375" cy="1193802"/>
            </a:xfrm>
            <a:prstGeom prst="straightConnector1">
              <a:avLst/>
            </a:prstGeom>
            <a:ln w="25400">
              <a:solidFill>
                <a:schemeClr val="accent2"/>
              </a:solidFill>
              <a:tailEnd type="triangle"/>
            </a:ln>
          </p:spPr>
          <p:style>
            <a:lnRef idx="2">
              <a:schemeClr val="accent2"/>
            </a:lnRef>
            <a:fillRef idx="0">
              <a:schemeClr val="accent2"/>
            </a:fillRef>
            <a:effectRef idx="1">
              <a:schemeClr val="accent2"/>
            </a:effectRef>
            <a:fontRef idx="minor">
              <a:schemeClr val="tx1"/>
            </a:fontRef>
          </p:style>
        </p:cxnSp>
        <p:cxnSp>
          <p:nvCxnSpPr>
            <p:cNvPr id="37" name="Straight Arrow Connector 36"/>
            <p:cNvCxnSpPr>
              <a:cxnSpLocks/>
            </p:cNvCxnSpPr>
            <p:nvPr/>
          </p:nvCxnSpPr>
          <p:spPr>
            <a:xfrm flipH="1">
              <a:off x="5384800" y="2603500"/>
              <a:ext cx="508001" cy="619125"/>
            </a:xfrm>
            <a:prstGeom prst="straightConnector1">
              <a:avLst/>
            </a:prstGeom>
            <a:ln w="25400">
              <a:tailEnd type="triangle"/>
            </a:ln>
          </p:spPr>
          <p:style>
            <a:lnRef idx="2">
              <a:schemeClr val="accent1"/>
            </a:lnRef>
            <a:fillRef idx="0">
              <a:schemeClr val="accent1"/>
            </a:fillRef>
            <a:effectRef idx="1">
              <a:schemeClr val="accent1"/>
            </a:effectRef>
            <a:fontRef idx="minor">
              <a:schemeClr val="tx1"/>
            </a:fontRef>
          </p:style>
        </p:cxnSp>
        <p:sp>
          <p:nvSpPr>
            <p:cNvPr id="32" name="Oval 31"/>
            <p:cNvSpPr/>
            <p:nvPr/>
          </p:nvSpPr>
          <p:spPr>
            <a:xfrm>
              <a:off x="6278721" y="2181340"/>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33" name="Oval 32"/>
            <p:cNvSpPr/>
            <p:nvPr/>
          </p:nvSpPr>
          <p:spPr>
            <a:xfrm>
              <a:off x="5858495" y="2582153"/>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46" name="Right Brace 45">
              <a:extLst>
                <a:ext uri="{FF2B5EF4-FFF2-40B4-BE49-F238E27FC236}">
                  <a16:creationId xmlns:a16="http://schemas.microsoft.com/office/drawing/2014/main" id="{D98BD1F4-52C2-E54D-A632-B4BA56CD8E13}"/>
                </a:ext>
                <a:ext uri="{C183D7F6-B498-43B3-948B-1728B52AA6E4}">
                  <adec:decorative xmlns:adec="http://schemas.microsoft.com/office/drawing/2017/decorative" val="1"/>
                </a:ext>
              </a:extLst>
            </p:cNvPr>
            <p:cNvSpPr/>
            <p:nvPr/>
          </p:nvSpPr>
          <p:spPr>
            <a:xfrm rot="5400000">
              <a:off x="5859284" y="1831955"/>
              <a:ext cx="217928" cy="3262528"/>
            </a:xfrm>
            <a:prstGeom prst="rightBrace">
              <a:avLst/>
            </a:prstGeom>
            <a:ln>
              <a:solidFill>
                <a:schemeClr val="accent5"/>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US" sz="1350" dirty="0"/>
            </a:p>
          </p:txBody>
        </p:sp>
      </p:grpSp>
      <p:sp>
        <p:nvSpPr>
          <p:cNvPr id="29" name="TextBox 28"/>
          <p:cNvSpPr txBox="1"/>
          <p:nvPr/>
        </p:nvSpPr>
        <p:spPr>
          <a:xfrm>
            <a:off x="278520" y="3545829"/>
            <a:ext cx="2696475" cy="2192908"/>
          </a:xfrm>
          <a:prstGeom prst="rect">
            <a:avLst/>
          </a:prstGeom>
          <a:noFill/>
        </p:spPr>
        <p:txBody>
          <a:bodyPr wrap="square" rtlCol="0">
            <a:spAutoFit/>
          </a:bodyPr>
          <a:lstStyle/>
          <a:p>
            <a:r>
              <a:rPr lang="en-US" sz="1050" b="1" dirty="0">
                <a:latin typeface="Arial" panose="020B0604020202020204" pitchFamily="34" charset="0"/>
                <a:cs typeface="Arial" panose="020B0604020202020204" pitchFamily="34" charset="0"/>
              </a:rPr>
              <a:t>Conjunction Assessment (CA)</a:t>
            </a:r>
            <a:r>
              <a:rPr lang="en-US" sz="1050" dirty="0">
                <a:latin typeface="Arial" panose="020B0604020202020204" pitchFamily="34" charset="0"/>
                <a:cs typeface="Arial" panose="020B0604020202020204" pitchFamily="34" charset="0"/>
              </a:rPr>
              <a:t> is the process of identifying close approaches between two orbiting objects; sometimes called </a:t>
            </a:r>
            <a:r>
              <a:rPr lang="en-US" sz="1050" b="1" dirty="0">
                <a:latin typeface="Arial" panose="020B0604020202020204" pitchFamily="34" charset="0"/>
                <a:cs typeface="Arial" panose="020B0604020202020204" pitchFamily="34" charset="0"/>
              </a:rPr>
              <a:t>conjunction screening</a:t>
            </a:r>
            <a:r>
              <a:rPr lang="en-US" sz="1050" dirty="0">
                <a:latin typeface="Arial" panose="020B0604020202020204" pitchFamily="34" charset="0"/>
                <a:cs typeface="Arial" panose="020B0604020202020204" pitchFamily="34" charset="0"/>
              </a:rPr>
              <a:t>.</a:t>
            </a:r>
          </a:p>
          <a:p>
            <a:endParaRPr lang="en-US" sz="1050" dirty="0">
              <a:latin typeface="Arial" panose="020B0604020202020204" pitchFamily="34" charset="0"/>
              <a:cs typeface="Arial" panose="020B0604020202020204" pitchFamily="34" charset="0"/>
            </a:endParaRPr>
          </a:p>
          <a:p>
            <a:r>
              <a:rPr lang="en-US" sz="1050" dirty="0">
                <a:latin typeface="Arial" panose="020B0604020202020204" pitchFamily="34" charset="0"/>
                <a:cs typeface="Arial" panose="020B0604020202020204" pitchFamily="34" charset="0"/>
              </a:rPr>
              <a:t>The </a:t>
            </a:r>
            <a:r>
              <a:rPr lang="en-US" sz="1050" b="1" dirty="0">
                <a:latin typeface="Arial" panose="020B0604020202020204" pitchFamily="34" charset="0"/>
                <a:cs typeface="Arial" panose="020B0604020202020204" pitchFamily="34" charset="0"/>
              </a:rPr>
              <a:t>18</a:t>
            </a:r>
            <a:r>
              <a:rPr lang="en-US" sz="1050" b="1" baseline="30000" dirty="0">
                <a:latin typeface="Arial" panose="020B0604020202020204" pitchFamily="34" charset="0"/>
                <a:cs typeface="Arial" panose="020B0604020202020204" pitchFamily="34" charset="0"/>
              </a:rPr>
              <a:t>th</a:t>
            </a:r>
            <a:r>
              <a:rPr lang="en-US" sz="1050" b="1" dirty="0">
                <a:latin typeface="Arial" panose="020B0604020202020204" pitchFamily="34" charset="0"/>
                <a:cs typeface="Arial" panose="020B0604020202020204" pitchFamily="34" charset="0"/>
              </a:rPr>
              <a:t> Space Defense Squadron</a:t>
            </a:r>
            <a:r>
              <a:rPr lang="en-US" sz="1050" dirty="0">
                <a:latin typeface="Arial" panose="020B0604020202020204" pitchFamily="34" charset="0"/>
                <a:cs typeface="Arial" panose="020B0604020202020204" pitchFamily="34" charset="0"/>
              </a:rPr>
              <a:t> </a:t>
            </a:r>
            <a:r>
              <a:rPr lang="en-US" sz="1050" b="1" dirty="0">
                <a:latin typeface="Arial" panose="020B0604020202020204" pitchFamily="34" charset="0"/>
                <a:cs typeface="Arial" panose="020B0604020202020204" pitchFamily="34" charset="0"/>
              </a:rPr>
              <a:t>(18 SDS) </a:t>
            </a:r>
            <a:r>
              <a:rPr lang="en-US" sz="1050" dirty="0">
                <a:latin typeface="Arial" panose="020B0604020202020204" pitchFamily="34" charset="0"/>
                <a:cs typeface="Arial" panose="020B0604020202020204" pitchFamily="34" charset="0"/>
              </a:rPr>
              <a:t>at Vandenberg Space Force Base (VSFB) maintains the high accuracy catalog of space objects. Orbital Safety Analysts (OSAs) at VSFB screen protected assets against the catalog, perform tasking requests, and generate close approach data.</a:t>
            </a:r>
          </a:p>
        </p:txBody>
      </p:sp>
      <p:grpSp>
        <p:nvGrpSpPr>
          <p:cNvPr id="5" name="Group 4" descr="Diagram depicting multiple estimated satellite positions with direction vectors, and uncertainty ellipsoids. One satellite may traverse through two other ellipsoids, which could be a conjunction.">
            <a:extLst>
              <a:ext uri="{FF2B5EF4-FFF2-40B4-BE49-F238E27FC236}">
                <a16:creationId xmlns:a16="http://schemas.microsoft.com/office/drawing/2014/main" id="{8BEA29B5-0F74-6040-B337-397BB9C87B0E}"/>
              </a:ext>
            </a:extLst>
          </p:cNvPr>
          <p:cNvGrpSpPr/>
          <p:nvPr/>
        </p:nvGrpSpPr>
        <p:grpSpPr>
          <a:xfrm>
            <a:off x="356112" y="1737313"/>
            <a:ext cx="2446896" cy="1799075"/>
            <a:chOff x="474816" y="1173416"/>
            <a:chExt cx="3262528" cy="2398767"/>
          </a:xfrm>
        </p:grpSpPr>
        <p:sp>
          <p:nvSpPr>
            <p:cNvPr id="6" name="Oval 5"/>
            <p:cNvSpPr/>
            <p:nvPr/>
          </p:nvSpPr>
          <p:spPr>
            <a:xfrm rot="18439845">
              <a:off x="611531" y="2696761"/>
              <a:ext cx="681318" cy="233083"/>
            </a:xfrm>
            <a:prstGeom prst="ellipse">
              <a:avLst/>
            </a:prstGeom>
            <a:gradFill>
              <a:gsLst>
                <a:gs pos="33000">
                  <a:schemeClr val="accent1">
                    <a:lumMod val="60000"/>
                    <a:lumOff val="40000"/>
                  </a:schemeClr>
                </a:gs>
                <a:gs pos="66000">
                  <a:schemeClr val="accent1">
                    <a:lumMod val="99000"/>
                    <a:satMod val="120000"/>
                    <a:shade val="78000"/>
                  </a:schemeClr>
                </a:gs>
              </a:gsLst>
              <a:lin ang="10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9" name="Oval 8"/>
            <p:cNvSpPr/>
            <p:nvPr/>
          </p:nvSpPr>
          <p:spPr>
            <a:xfrm rot="9598983">
              <a:off x="1724797" y="1463283"/>
              <a:ext cx="1232020" cy="175553"/>
            </a:xfrm>
            <a:prstGeom prst="ellipse">
              <a:avLst/>
            </a:prstGeom>
            <a:gradFill>
              <a:gsLst>
                <a:gs pos="90000">
                  <a:schemeClr val="accent2"/>
                </a:gs>
                <a:gs pos="50000">
                  <a:srgbClr val="FFB8AF">
                    <a:alpha val="74118"/>
                  </a:srgbClr>
                </a:gs>
              </a:gsLst>
              <a:lin ang="10800000" scaled="1"/>
            </a:gradFill>
            <a:ln>
              <a:solidFill>
                <a:schemeClr val="accent2"/>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dirty="0"/>
            </a:p>
          </p:txBody>
        </p:sp>
        <p:sp>
          <p:nvSpPr>
            <p:cNvPr id="11" name="Oval 10"/>
            <p:cNvSpPr/>
            <p:nvPr/>
          </p:nvSpPr>
          <p:spPr>
            <a:xfrm rot="13183209">
              <a:off x="730718" y="2041988"/>
              <a:ext cx="1232020" cy="175553"/>
            </a:xfrm>
            <a:prstGeom prst="ellipse">
              <a:avLst/>
            </a:prstGeom>
            <a:gradFill>
              <a:gsLst>
                <a:gs pos="90000">
                  <a:schemeClr val="accent2"/>
                </a:gs>
                <a:gs pos="50000">
                  <a:srgbClr val="FFB8AF">
                    <a:alpha val="74118"/>
                  </a:srgbClr>
                </a:gs>
              </a:gsLst>
              <a:lin ang="10800000" scaled="1"/>
            </a:gradFill>
            <a:ln>
              <a:solidFill>
                <a:schemeClr val="accent2"/>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dirty="0"/>
            </a:p>
          </p:txBody>
        </p:sp>
        <p:sp>
          <p:nvSpPr>
            <p:cNvPr id="12" name="Oval 11"/>
            <p:cNvSpPr/>
            <p:nvPr/>
          </p:nvSpPr>
          <p:spPr>
            <a:xfrm rot="3565253">
              <a:off x="1276236" y="2075664"/>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17" name="Freeform 16"/>
            <p:cNvSpPr/>
            <p:nvPr/>
          </p:nvSpPr>
          <p:spPr>
            <a:xfrm>
              <a:off x="930426" y="1702790"/>
              <a:ext cx="2720140" cy="1138588"/>
            </a:xfrm>
            <a:custGeom>
              <a:avLst/>
              <a:gdLst>
                <a:gd name="connsiteX0" fmla="*/ 0 w 2698376"/>
                <a:gd name="connsiteY0" fmla="*/ 1167133 h 1167133"/>
                <a:gd name="connsiteX1" fmla="*/ 672353 w 2698376"/>
                <a:gd name="connsiteY1" fmla="*/ 414098 h 1167133"/>
                <a:gd name="connsiteX2" fmla="*/ 1945341 w 2698376"/>
                <a:gd name="connsiteY2" fmla="*/ 19650 h 1167133"/>
                <a:gd name="connsiteX3" fmla="*/ 2698376 w 2698376"/>
                <a:gd name="connsiteY3" fmla="*/ 55509 h 1167133"/>
                <a:gd name="connsiteX4" fmla="*/ 2698376 w 2698376"/>
                <a:gd name="connsiteY4" fmla="*/ 55509 h 1167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8376" h="1167133">
                  <a:moveTo>
                    <a:pt x="0" y="1167133"/>
                  </a:moveTo>
                  <a:cubicBezTo>
                    <a:pt x="174065" y="886239"/>
                    <a:pt x="348130" y="605345"/>
                    <a:pt x="672353" y="414098"/>
                  </a:cubicBezTo>
                  <a:cubicBezTo>
                    <a:pt x="996577" y="222851"/>
                    <a:pt x="1607671" y="79415"/>
                    <a:pt x="1945341" y="19650"/>
                  </a:cubicBezTo>
                  <a:cubicBezTo>
                    <a:pt x="2283011" y="-40115"/>
                    <a:pt x="2698376" y="55509"/>
                    <a:pt x="2698376" y="55509"/>
                  </a:cubicBezTo>
                  <a:lnTo>
                    <a:pt x="2698376" y="55509"/>
                  </a:lnTo>
                </a:path>
              </a:pathLst>
            </a:custGeom>
            <a:noFill/>
            <a:ln w="19050">
              <a:headEnd type="none" w="med" len="med"/>
              <a:tailEnd type="arrow"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cxnSp>
          <p:nvCxnSpPr>
            <p:cNvPr id="19" name="Straight Arrow Connector 18"/>
            <p:cNvCxnSpPr/>
            <p:nvPr/>
          </p:nvCxnSpPr>
          <p:spPr>
            <a:xfrm flipH="1" flipV="1">
              <a:off x="652942" y="1551058"/>
              <a:ext cx="629743" cy="524488"/>
            </a:xfrm>
            <a:prstGeom prst="straightConnector1">
              <a:avLst/>
            </a:prstGeom>
            <a:ln w="19050">
              <a:solidFill>
                <a:schemeClr val="accent2"/>
              </a:solidFill>
              <a:tailEnd type="triangle"/>
            </a:ln>
          </p:spPr>
          <p:style>
            <a:lnRef idx="2">
              <a:schemeClr val="accent2"/>
            </a:lnRef>
            <a:fillRef idx="0">
              <a:schemeClr val="accent2"/>
            </a:fillRef>
            <a:effectRef idx="1">
              <a:schemeClr val="accent2"/>
            </a:effectRef>
            <a:fontRef idx="minor">
              <a:schemeClr val="tx1"/>
            </a:fontRef>
          </p:style>
        </p:cxnSp>
        <p:cxnSp>
          <p:nvCxnSpPr>
            <p:cNvPr id="21" name="Straight Arrow Connector 20"/>
            <p:cNvCxnSpPr/>
            <p:nvPr/>
          </p:nvCxnSpPr>
          <p:spPr>
            <a:xfrm flipH="1">
              <a:off x="1533577" y="1537622"/>
              <a:ext cx="856536" cy="311052"/>
            </a:xfrm>
            <a:prstGeom prst="straightConnector1">
              <a:avLst/>
            </a:prstGeom>
            <a:ln w="19050">
              <a:solidFill>
                <a:schemeClr val="accent2"/>
              </a:solidFill>
              <a:tailEnd type="triangle"/>
            </a:ln>
          </p:spPr>
          <p:style>
            <a:lnRef idx="2">
              <a:schemeClr val="accent2"/>
            </a:lnRef>
            <a:fillRef idx="0">
              <a:schemeClr val="accent2"/>
            </a:fillRef>
            <a:effectRef idx="1">
              <a:schemeClr val="accent2"/>
            </a:effectRef>
            <a:fontRef idx="minor">
              <a:schemeClr val="tx1"/>
            </a:fontRef>
          </p:style>
        </p:cxnSp>
        <p:sp>
          <p:nvSpPr>
            <p:cNvPr id="10" name="Oval 9"/>
            <p:cNvSpPr/>
            <p:nvPr/>
          </p:nvSpPr>
          <p:spPr>
            <a:xfrm>
              <a:off x="2358737" y="1506235"/>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14" name="Oval 13"/>
            <p:cNvSpPr/>
            <p:nvPr/>
          </p:nvSpPr>
          <p:spPr>
            <a:xfrm rot="3565253">
              <a:off x="2625258" y="2304106"/>
              <a:ext cx="63457" cy="56997"/>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7" name="Oval 6"/>
            <p:cNvSpPr/>
            <p:nvPr/>
          </p:nvSpPr>
          <p:spPr>
            <a:xfrm>
              <a:off x="906049" y="2795370"/>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27" name="Right Brace 26">
              <a:extLst>
                <a:ext uri="{C183D7F6-B498-43B3-948B-1728B52AA6E4}">
                  <adec:decorative xmlns:adec="http://schemas.microsoft.com/office/drawing/2017/decorative" val="1"/>
                </a:ext>
              </a:extLst>
            </p:cNvPr>
            <p:cNvSpPr/>
            <p:nvPr/>
          </p:nvSpPr>
          <p:spPr>
            <a:xfrm rot="5400000">
              <a:off x="1997116" y="1831955"/>
              <a:ext cx="217928" cy="3262528"/>
            </a:xfrm>
            <a:prstGeom prst="rightBrace">
              <a:avLst/>
            </a:prstGeom>
            <a:ln>
              <a:solidFill>
                <a:schemeClr val="accent5"/>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US" sz="1350" dirty="0"/>
            </a:p>
          </p:txBody>
        </p:sp>
        <p:sp>
          <p:nvSpPr>
            <p:cNvPr id="13" name="Oval 12"/>
            <p:cNvSpPr/>
            <p:nvPr/>
          </p:nvSpPr>
          <p:spPr>
            <a:xfrm rot="17372121">
              <a:off x="1747833" y="2196290"/>
              <a:ext cx="1873381" cy="143550"/>
            </a:xfrm>
            <a:prstGeom prst="ellipse">
              <a:avLst/>
            </a:prstGeom>
            <a:gradFill>
              <a:gsLst>
                <a:gs pos="90000">
                  <a:schemeClr val="accent2"/>
                </a:gs>
                <a:gs pos="50000">
                  <a:srgbClr val="FFB8AF">
                    <a:alpha val="74118"/>
                  </a:srgbClr>
                </a:gs>
              </a:gsLst>
              <a:lin ang="10800000" scaled="1"/>
            </a:gradFill>
            <a:ln>
              <a:solidFill>
                <a:schemeClr val="accent2"/>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dirty="0"/>
            </a:p>
          </p:txBody>
        </p:sp>
        <p:cxnSp>
          <p:nvCxnSpPr>
            <p:cNvPr id="23" name="Straight Arrow Connector 22"/>
            <p:cNvCxnSpPr>
              <a:cxnSpLocks/>
              <a:stCxn id="14" idx="5"/>
            </p:cNvCxnSpPr>
            <p:nvPr/>
          </p:nvCxnSpPr>
          <p:spPr>
            <a:xfrm flipV="1">
              <a:off x="2651051" y="1173416"/>
              <a:ext cx="410877" cy="1188755"/>
            </a:xfrm>
            <a:prstGeom prst="straightConnector1">
              <a:avLst/>
            </a:prstGeom>
            <a:ln w="19050">
              <a:solidFill>
                <a:schemeClr val="accent2"/>
              </a:solidFill>
              <a:tailEnd type="triangle"/>
            </a:ln>
          </p:spPr>
          <p:style>
            <a:lnRef idx="2">
              <a:schemeClr val="accent2"/>
            </a:lnRef>
            <a:fillRef idx="0">
              <a:schemeClr val="accent2"/>
            </a:fillRef>
            <a:effectRef idx="1">
              <a:schemeClr val="accent2"/>
            </a:effectRef>
            <a:fontRef idx="minor">
              <a:schemeClr val="tx1"/>
            </a:fontRef>
          </p:style>
        </p:cxnSp>
      </p:grpSp>
      <p:sp>
        <p:nvSpPr>
          <p:cNvPr id="4" name="Title 3"/>
          <p:cNvSpPr>
            <a:spLocks noGrp="1"/>
          </p:cNvSpPr>
          <p:nvPr>
            <p:ph type="title"/>
          </p:nvPr>
        </p:nvSpPr>
        <p:spPr>
          <a:xfrm>
            <a:off x="176686" y="168802"/>
            <a:ext cx="8828417" cy="1143000"/>
          </a:xfrm>
        </p:spPr>
        <p:txBody>
          <a:bodyPr>
            <a:normAutofit fontScale="90000"/>
          </a:bodyPr>
          <a:lstStyle/>
          <a:p>
            <a:r>
              <a:rPr lang="en-US" dirty="0"/>
              <a:t>Conjunction Assessment:</a:t>
            </a:r>
            <a:br>
              <a:rPr lang="en-US" dirty="0"/>
            </a:br>
            <a:r>
              <a:rPr lang="en-US" dirty="0"/>
              <a:t>Basic Definitions and Responsibilities</a:t>
            </a:r>
          </a:p>
        </p:txBody>
      </p:sp>
      <p:sp>
        <p:nvSpPr>
          <p:cNvPr id="2" name="Slide Number Placeholder 1"/>
          <p:cNvSpPr>
            <a:spLocks noGrp="1"/>
          </p:cNvSpPr>
          <p:nvPr>
            <p:ph type="sldNum" sz="quarter" idx="12"/>
          </p:nvPr>
        </p:nvSpPr>
        <p:spPr/>
        <p:txBody>
          <a:bodyPr/>
          <a:lstStyle/>
          <a:p>
            <a:fld id="{32D37674-C2EF-49DD-B547-2006DC0D39DB}" type="slidenum">
              <a:rPr lang="en-US" smtClean="0"/>
              <a:pPr/>
              <a:t>3</a:t>
            </a:fld>
            <a:endParaRPr lang="en-US" dirty="0"/>
          </a:p>
        </p:txBody>
      </p:sp>
      <p:sp>
        <p:nvSpPr>
          <p:cNvPr id="44" name="TextBox 43">
            <a:extLst>
              <a:ext uri="{FF2B5EF4-FFF2-40B4-BE49-F238E27FC236}">
                <a16:creationId xmlns:a16="http://schemas.microsoft.com/office/drawing/2014/main" id="{F09F069F-194A-E14E-BDC2-9C62DB4B4190}"/>
              </a:ext>
            </a:extLst>
          </p:cNvPr>
          <p:cNvSpPr txBox="1"/>
          <p:nvPr/>
        </p:nvSpPr>
        <p:spPr>
          <a:xfrm>
            <a:off x="2030057" y="2459130"/>
            <a:ext cx="673650" cy="346249"/>
          </a:xfrm>
          <a:prstGeom prst="rect">
            <a:avLst/>
          </a:prstGeom>
          <a:noFill/>
        </p:spPr>
        <p:txBody>
          <a:bodyPr wrap="square" rtlCol="0">
            <a:spAutoFit/>
          </a:bodyPr>
          <a:lstStyle/>
          <a:p>
            <a:pPr algn="ctr"/>
            <a:r>
              <a:rPr lang="en-US" sz="825" b="1" dirty="0">
                <a:solidFill>
                  <a:schemeClr val="accent2">
                    <a:lumMod val="60000"/>
                    <a:lumOff val="40000"/>
                  </a:schemeClr>
                </a:solidFill>
                <a:cs typeface="Arial" panose="020B0604020202020204" pitchFamily="34" charset="0"/>
              </a:rPr>
              <a:t>Catalog Object </a:t>
            </a:r>
            <a:r>
              <a:rPr lang="en-US" sz="825" b="1" i="1" dirty="0">
                <a:solidFill>
                  <a:schemeClr val="accent2">
                    <a:lumMod val="60000"/>
                    <a:lumOff val="40000"/>
                  </a:schemeClr>
                </a:solidFill>
                <a:cs typeface="Arial" panose="020B0604020202020204" pitchFamily="34" charset="0"/>
              </a:rPr>
              <a:t>i+2</a:t>
            </a:r>
          </a:p>
        </p:txBody>
      </p:sp>
      <p:sp>
        <p:nvSpPr>
          <p:cNvPr id="45" name="TextBox 44">
            <a:extLst>
              <a:ext uri="{FF2B5EF4-FFF2-40B4-BE49-F238E27FC236}">
                <a16:creationId xmlns:a16="http://schemas.microsoft.com/office/drawing/2014/main" id="{F781C68D-AAE5-514A-B00A-8100719476A9}"/>
              </a:ext>
            </a:extLst>
          </p:cNvPr>
          <p:cNvSpPr txBox="1"/>
          <p:nvPr/>
        </p:nvSpPr>
        <p:spPr>
          <a:xfrm>
            <a:off x="1111822" y="1673469"/>
            <a:ext cx="733922" cy="346249"/>
          </a:xfrm>
          <a:prstGeom prst="rect">
            <a:avLst/>
          </a:prstGeom>
          <a:noFill/>
        </p:spPr>
        <p:txBody>
          <a:bodyPr wrap="square" rtlCol="0">
            <a:spAutoFit/>
          </a:bodyPr>
          <a:lstStyle/>
          <a:p>
            <a:pPr algn="ctr"/>
            <a:r>
              <a:rPr lang="en-US" sz="825" b="1" dirty="0">
                <a:solidFill>
                  <a:schemeClr val="accent2">
                    <a:lumMod val="60000"/>
                    <a:lumOff val="40000"/>
                  </a:schemeClr>
                </a:solidFill>
                <a:cs typeface="Arial" panose="020B0604020202020204" pitchFamily="34" charset="0"/>
              </a:rPr>
              <a:t>Catalog Object </a:t>
            </a:r>
            <a:r>
              <a:rPr lang="en-US" sz="825" b="1" i="1" dirty="0">
                <a:solidFill>
                  <a:schemeClr val="accent2">
                    <a:lumMod val="60000"/>
                    <a:lumOff val="40000"/>
                  </a:schemeClr>
                </a:solidFill>
                <a:cs typeface="Arial" panose="020B0604020202020204" pitchFamily="34" charset="0"/>
              </a:rPr>
              <a:t>i+1</a:t>
            </a:r>
          </a:p>
        </p:txBody>
      </p:sp>
      <p:sp>
        <p:nvSpPr>
          <p:cNvPr id="48" name="TextBox 47">
            <a:extLst>
              <a:ext uri="{FF2B5EF4-FFF2-40B4-BE49-F238E27FC236}">
                <a16:creationId xmlns:a16="http://schemas.microsoft.com/office/drawing/2014/main" id="{0F601A58-ABE0-5F4B-8324-31EFA95A839D}"/>
              </a:ext>
            </a:extLst>
          </p:cNvPr>
          <p:cNvSpPr txBox="1"/>
          <p:nvPr/>
        </p:nvSpPr>
        <p:spPr>
          <a:xfrm>
            <a:off x="1069367" y="2731843"/>
            <a:ext cx="569587" cy="346249"/>
          </a:xfrm>
          <a:prstGeom prst="rect">
            <a:avLst/>
          </a:prstGeom>
          <a:noFill/>
        </p:spPr>
        <p:txBody>
          <a:bodyPr wrap="square" rtlCol="0">
            <a:spAutoFit/>
          </a:bodyPr>
          <a:lstStyle/>
          <a:p>
            <a:pPr algn="ctr"/>
            <a:r>
              <a:rPr lang="en-US" sz="825" b="1" dirty="0">
                <a:solidFill>
                  <a:schemeClr val="accent2">
                    <a:lumMod val="60000"/>
                    <a:lumOff val="40000"/>
                  </a:schemeClr>
                </a:solidFill>
                <a:cs typeface="Arial" panose="020B0604020202020204" pitchFamily="34" charset="0"/>
              </a:rPr>
              <a:t>Catalog Object</a:t>
            </a:r>
            <a:r>
              <a:rPr lang="en-US" sz="825" b="1" i="1" dirty="0">
                <a:solidFill>
                  <a:schemeClr val="accent2">
                    <a:lumMod val="60000"/>
                    <a:lumOff val="40000"/>
                  </a:schemeClr>
                </a:solidFill>
                <a:cs typeface="Arial" panose="020B0604020202020204" pitchFamily="34" charset="0"/>
              </a:rPr>
              <a:t> i</a:t>
            </a:r>
          </a:p>
        </p:txBody>
      </p:sp>
      <p:sp>
        <p:nvSpPr>
          <p:cNvPr id="49" name="TextBox 48">
            <a:extLst>
              <a:ext uri="{FF2B5EF4-FFF2-40B4-BE49-F238E27FC236}">
                <a16:creationId xmlns:a16="http://schemas.microsoft.com/office/drawing/2014/main" id="{B96AD8C0-2161-9F46-9D55-B61BE648F944}"/>
              </a:ext>
            </a:extLst>
          </p:cNvPr>
          <p:cNvSpPr txBox="1"/>
          <p:nvPr/>
        </p:nvSpPr>
        <p:spPr>
          <a:xfrm>
            <a:off x="3707024" y="2592380"/>
            <a:ext cx="594493" cy="346249"/>
          </a:xfrm>
          <a:prstGeom prst="rect">
            <a:avLst/>
          </a:prstGeom>
          <a:noFill/>
        </p:spPr>
        <p:txBody>
          <a:bodyPr wrap="square" rtlCol="0">
            <a:spAutoFit/>
          </a:bodyPr>
          <a:lstStyle/>
          <a:p>
            <a:pPr algn="ctr"/>
            <a:r>
              <a:rPr lang="en-US" sz="825" b="1" dirty="0">
                <a:solidFill>
                  <a:schemeClr val="accent1">
                    <a:lumMod val="75000"/>
                  </a:schemeClr>
                </a:solidFill>
                <a:cs typeface="Arial" panose="020B0604020202020204" pitchFamily="34" charset="0"/>
              </a:rPr>
              <a:t>Primary S/C</a:t>
            </a:r>
          </a:p>
        </p:txBody>
      </p:sp>
      <p:sp>
        <p:nvSpPr>
          <p:cNvPr id="50" name="TextBox 49">
            <a:extLst>
              <a:ext uri="{FF2B5EF4-FFF2-40B4-BE49-F238E27FC236}">
                <a16:creationId xmlns:a16="http://schemas.microsoft.com/office/drawing/2014/main" id="{F84C977F-A5AF-D247-89D6-5769DD0AC20F}"/>
              </a:ext>
            </a:extLst>
          </p:cNvPr>
          <p:cNvSpPr txBox="1"/>
          <p:nvPr/>
        </p:nvSpPr>
        <p:spPr>
          <a:xfrm>
            <a:off x="4779467" y="1953369"/>
            <a:ext cx="690299" cy="346249"/>
          </a:xfrm>
          <a:prstGeom prst="rect">
            <a:avLst/>
          </a:prstGeom>
          <a:noFill/>
        </p:spPr>
        <p:txBody>
          <a:bodyPr wrap="square" rtlCol="0">
            <a:spAutoFit/>
          </a:bodyPr>
          <a:lstStyle/>
          <a:p>
            <a:pPr algn="ctr"/>
            <a:r>
              <a:rPr lang="en-US" sz="825" b="1" dirty="0">
                <a:solidFill>
                  <a:schemeClr val="accent2">
                    <a:lumMod val="60000"/>
                    <a:lumOff val="40000"/>
                  </a:schemeClr>
                </a:solidFill>
                <a:cs typeface="Arial" panose="020B0604020202020204" pitchFamily="34" charset="0"/>
              </a:rPr>
              <a:t>Secondary Object</a:t>
            </a:r>
          </a:p>
        </p:txBody>
      </p:sp>
      <p:sp>
        <p:nvSpPr>
          <p:cNvPr id="51" name="TextBox 50">
            <a:extLst>
              <a:ext uri="{FF2B5EF4-FFF2-40B4-BE49-F238E27FC236}">
                <a16:creationId xmlns:a16="http://schemas.microsoft.com/office/drawing/2014/main" id="{660A9C18-8BCD-1240-AB54-2B9E0368ACBF}"/>
              </a:ext>
            </a:extLst>
          </p:cNvPr>
          <p:cNvSpPr txBox="1"/>
          <p:nvPr/>
        </p:nvSpPr>
        <p:spPr>
          <a:xfrm>
            <a:off x="7899986" y="1894062"/>
            <a:ext cx="726375" cy="346249"/>
          </a:xfrm>
          <a:prstGeom prst="rect">
            <a:avLst/>
          </a:prstGeom>
          <a:noFill/>
        </p:spPr>
        <p:txBody>
          <a:bodyPr wrap="square" rtlCol="0">
            <a:spAutoFit/>
          </a:bodyPr>
          <a:lstStyle/>
          <a:p>
            <a:pPr algn="ctr"/>
            <a:r>
              <a:rPr lang="en-US" sz="825" b="1" dirty="0">
                <a:solidFill>
                  <a:schemeClr val="accent2">
                    <a:lumMod val="60000"/>
                    <a:lumOff val="40000"/>
                  </a:schemeClr>
                </a:solidFill>
                <a:cs typeface="Arial" panose="020B0604020202020204" pitchFamily="34" charset="0"/>
              </a:rPr>
              <a:t>Secondary Object</a:t>
            </a:r>
          </a:p>
        </p:txBody>
      </p:sp>
      <p:sp>
        <p:nvSpPr>
          <p:cNvPr id="52" name="TextBox 51">
            <a:extLst>
              <a:ext uri="{FF2B5EF4-FFF2-40B4-BE49-F238E27FC236}">
                <a16:creationId xmlns:a16="http://schemas.microsoft.com/office/drawing/2014/main" id="{3C22D14F-6945-CE46-A1B9-055E4BD93FFD}"/>
              </a:ext>
            </a:extLst>
          </p:cNvPr>
          <p:cNvSpPr txBox="1"/>
          <p:nvPr/>
        </p:nvSpPr>
        <p:spPr>
          <a:xfrm>
            <a:off x="7234609" y="3204885"/>
            <a:ext cx="988901" cy="219291"/>
          </a:xfrm>
          <a:prstGeom prst="rect">
            <a:avLst/>
          </a:prstGeom>
          <a:noFill/>
        </p:spPr>
        <p:txBody>
          <a:bodyPr wrap="square" rtlCol="0">
            <a:spAutoFit/>
          </a:bodyPr>
          <a:lstStyle/>
          <a:p>
            <a:r>
              <a:rPr lang="en-US" sz="825" b="1" dirty="0">
                <a:solidFill>
                  <a:schemeClr val="accent1">
                    <a:lumMod val="75000"/>
                  </a:schemeClr>
                </a:solidFill>
                <a:cs typeface="Arial" panose="020B0604020202020204" pitchFamily="34" charset="0"/>
              </a:rPr>
              <a:t>Primary S/C</a:t>
            </a:r>
          </a:p>
        </p:txBody>
      </p:sp>
      <p:sp>
        <p:nvSpPr>
          <p:cNvPr id="53" name="TextBox 52">
            <a:extLst>
              <a:ext uri="{FF2B5EF4-FFF2-40B4-BE49-F238E27FC236}">
                <a16:creationId xmlns:a16="http://schemas.microsoft.com/office/drawing/2014/main" id="{AEDF1077-80C4-A54E-A70A-E64BE996D19A}"/>
              </a:ext>
            </a:extLst>
          </p:cNvPr>
          <p:cNvSpPr txBox="1"/>
          <p:nvPr/>
        </p:nvSpPr>
        <p:spPr>
          <a:xfrm>
            <a:off x="6893526" y="2402169"/>
            <a:ext cx="684832" cy="346249"/>
          </a:xfrm>
          <a:prstGeom prst="rect">
            <a:avLst/>
          </a:prstGeom>
          <a:noFill/>
        </p:spPr>
        <p:txBody>
          <a:bodyPr wrap="square" rtlCol="0">
            <a:spAutoFit/>
          </a:bodyPr>
          <a:lstStyle/>
          <a:p>
            <a:pPr algn="ctr"/>
            <a:r>
              <a:rPr lang="en-US" sz="825" b="1" dirty="0">
                <a:solidFill>
                  <a:schemeClr val="accent1">
                    <a:lumMod val="75000"/>
                  </a:schemeClr>
                </a:solidFill>
                <a:cs typeface="Arial" panose="020B0604020202020204" pitchFamily="34" charset="0"/>
              </a:rPr>
              <a:t>Maneuver</a:t>
            </a:r>
            <a:br>
              <a:rPr lang="en-US" sz="825" b="1" dirty="0">
                <a:solidFill>
                  <a:schemeClr val="accent1">
                    <a:lumMod val="75000"/>
                  </a:schemeClr>
                </a:solidFill>
                <a:cs typeface="Arial" panose="020B0604020202020204" pitchFamily="34" charset="0"/>
              </a:rPr>
            </a:br>
            <a:r>
              <a:rPr lang="en-US" sz="825" dirty="0">
                <a:solidFill>
                  <a:schemeClr val="accent1">
                    <a:lumMod val="75000"/>
                  </a:schemeClr>
                </a:solidFill>
              </a:rPr>
              <a:t>∆V</a:t>
            </a:r>
          </a:p>
        </p:txBody>
      </p:sp>
      <p:sp>
        <p:nvSpPr>
          <p:cNvPr id="54" name="TextBox 53">
            <a:extLst>
              <a:ext uri="{FF2B5EF4-FFF2-40B4-BE49-F238E27FC236}">
                <a16:creationId xmlns:a16="http://schemas.microsoft.com/office/drawing/2014/main" id="{D94FC04F-3F64-E34A-8B23-57B86D329871}"/>
              </a:ext>
            </a:extLst>
          </p:cNvPr>
          <p:cNvSpPr txBox="1"/>
          <p:nvPr/>
        </p:nvSpPr>
        <p:spPr>
          <a:xfrm>
            <a:off x="176686" y="2690765"/>
            <a:ext cx="594493" cy="346249"/>
          </a:xfrm>
          <a:prstGeom prst="rect">
            <a:avLst/>
          </a:prstGeom>
          <a:noFill/>
        </p:spPr>
        <p:txBody>
          <a:bodyPr wrap="square" rtlCol="0">
            <a:spAutoFit/>
          </a:bodyPr>
          <a:lstStyle/>
          <a:p>
            <a:pPr algn="ctr"/>
            <a:r>
              <a:rPr lang="en-US" sz="825" b="1" dirty="0">
                <a:solidFill>
                  <a:schemeClr val="accent1">
                    <a:lumMod val="75000"/>
                  </a:schemeClr>
                </a:solidFill>
                <a:cs typeface="Arial" panose="020B0604020202020204" pitchFamily="34" charset="0"/>
              </a:rPr>
              <a:t>Primary S/C</a:t>
            </a:r>
          </a:p>
        </p:txBody>
      </p:sp>
      <p:sp>
        <p:nvSpPr>
          <p:cNvPr id="55" name="TextBox 54">
            <a:extLst>
              <a:ext uri="{FF2B5EF4-FFF2-40B4-BE49-F238E27FC236}">
                <a16:creationId xmlns:a16="http://schemas.microsoft.com/office/drawing/2014/main" id="{215B3370-8077-1F46-9761-EBAA8E71B710}"/>
              </a:ext>
            </a:extLst>
          </p:cNvPr>
          <p:cNvSpPr txBox="1"/>
          <p:nvPr/>
        </p:nvSpPr>
        <p:spPr>
          <a:xfrm>
            <a:off x="5955560" y="2729803"/>
            <a:ext cx="594493" cy="346249"/>
          </a:xfrm>
          <a:prstGeom prst="rect">
            <a:avLst/>
          </a:prstGeom>
          <a:noFill/>
        </p:spPr>
        <p:txBody>
          <a:bodyPr wrap="square" rtlCol="0">
            <a:spAutoFit/>
          </a:bodyPr>
          <a:lstStyle/>
          <a:p>
            <a:pPr algn="ctr"/>
            <a:r>
              <a:rPr lang="en-US" sz="825" b="1" dirty="0">
                <a:solidFill>
                  <a:schemeClr val="accent1">
                    <a:lumMod val="75000"/>
                  </a:schemeClr>
                </a:solidFill>
                <a:cs typeface="Arial" panose="020B0604020202020204" pitchFamily="34" charset="0"/>
              </a:rPr>
              <a:t>Primary S/C</a:t>
            </a:r>
          </a:p>
        </p:txBody>
      </p:sp>
    </p:spTree>
    <p:extLst>
      <p:ext uri="{BB962C8B-B14F-4D97-AF65-F5344CB8AC3E}">
        <p14:creationId xmlns:p14="http://schemas.microsoft.com/office/powerpoint/2010/main" val="3190847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A6A4392-DDEB-44E3-BCF1-958A1A4C90A2}"/>
              </a:ext>
            </a:extLst>
          </p:cNvPr>
          <p:cNvSpPr txBox="1"/>
          <p:nvPr/>
        </p:nvSpPr>
        <p:spPr>
          <a:xfrm>
            <a:off x="6051550" y="5873866"/>
            <a:ext cx="1836785" cy="369332"/>
          </a:xfrm>
          <a:prstGeom prst="rect">
            <a:avLst/>
          </a:prstGeom>
          <a:noFill/>
        </p:spPr>
        <p:txBody>
          <a:bodyPr wrap="none" rtlCol="0">
            <a:spAutoFit/>
          </a:bodyPr>
          <a:lstStyle/>
          <a:p>
            <a:r>
              <a:rPr lang="en-US" b="1" dirty="0"/>
              <a:t>NASA CA website</a:t>
            </a:r>
          </a:p>
        </p:txBody>
      </p:sp>
      <p:sp>
        <p:nvSpPr>
          <p:cNvPr id="9" name="TextBox 8">
            <a:extLst>
              <a:ext uri="{FF2B5EF4-FFF2-40B4-BE49-F238E27FC236}">
                <a16:creationId xmlns:a16="http://schemas.microsoft.com/office/drawing/2014/main" id="{CDA7136F-F69A-4EB5-B9D3-593FFDF4475D}"/>
              </a:ext>
            </a:extLst>
          </p:cNvPr>
          <p:cNvSpPr txBox="1"/>
          <p:nvPr/>
        </p:nvSpPr>
        <p:spPr>
          <a:xfrm>
            <a:off x="3343215" y="5870533"/>
            <a:ext cx="2247218" cy="369332"/>
          </a:xfrm>
          <a:prstGeom prst="rect">
            <a:avLst/>
          </a:prstGeom>
          <a:noFill/>
        </p:spPr>
        <p:txBody>
          <a:bodyPr wrap="none" rtlCol="0">
            <a:spAutoFit/>
          </a:bodyPr>
          <a:lstStyle/>
          <a:p>
            <a:r>
              <a:rPr lang="en-US" b="1" dirty="0"/>
              <a:t>CARA Tool Repository</a:t>
            </a:r>
          </a:p>
        </p:txBody>
      </p:sp>
      <p:sp>
        <p:nvSpPr>
          <p:cNvPr id="11" name="TextBox 10">
            <a:extLst>
              <a:ext uri="{FF2B5EF4-FFF2-40B4-BE49-F238E27FC236}">
                <a16:creationId xmlns:a16="http://schemas.microsoft.com/office/drawing/2014/main" id="{BE0FCD89-F4E9-49E2-9F96-BB3C38954E8A}"/>
              </a:ext>
            </a:extLst>
          </p:cNvPr>
          <p:cNvSpPr txBox="1"/>
          <p:nvPr/>
        </p:nvSpPr>
        <p:spPr>
          <a:xfrm>
            <a:off x="852062" y="5873866"/>
            <a:ext cx="2076594" cy="369332"/>
          </a:xfrm>
          <a:prstGeom prst="rect">
            <a:avLst/>
          </a:prstGeom>
          <a:noFill/>
        </p:spPr>
        <p:txBody>
          <a:bodyPr wrap="none" rtlCol="0">
            <a:spAutoFit/>
          </a:bodyPr>
          <a:lstStyle/>
          <a:p>
            <a:r>
              <a:rPr lang="en-US" b="1" dirty="0"/>
              <a:t>NASA CA Handbook</a:t>
            </a:r>
          </a:p>
        </p:txBody>
      </p:sp>
      <p:pic>
        <p:nvPicPr>
          <p:cNvPr id="12" name="Picture 11" descr="Qr code&#10;&#10;Description automatically generated">
            <a:extLst>
              <a:ext uri="{FF2B5EF4-FFF2-40B4-BE49-F238E27FC236}">
                <a16:creationId xmlns:a16="http://schemas.microsoft.com/office/drawing/2014/main" id="{2C2A1E40-7A4C-491B-8929-AACD1BD3033B}"/>
              </a:ext>
            </a:extLst>
          </p:cNvPr>
          <p:cNvPicPr>
            <a:picLocks noChangeAspect="1"/>
          </p:cNvPicPr>
          <p:nvPr/>
        </p:nvPicPr>
        <p:blipFill>
          <a:blip r:embed="rId2"/>
          <a:stretch>
            <a:fillRect/>
          </a:stretch>
        </p:blipFill>
        <p:spPr>
          <a:xfrm>
            <a:off x="3554912" y="4097377"/>
            <a:ext cx="1848610" cy="1848610"/>
          </a:xfrm>
          <a:prstGeom prst="rect">
            <a:avLst/>
          </a:prstGeom>
        </p:spPr>
      </p:pic>
      <p:pic>
        <p:nvPicPr>
          <p:cNvPr id="14" name="Picture 13" descr="Qr code Handbook&#10;&#10;Description automatically generated">
            <a:extLst>
              <a:ext uri="{FF2B5EF4-FFF2-40B4-BE49-F238E27FC236}">
                <a16:creationId xmlns:a16="http://schemas.microsoft.com/office/drawing/2014/main" id="{6CA0FC52-C53D-4CAF-8881-A91D628C0751}"/>
              </a:ext>
            </a:extLst>
          </p:cNvPr>
          <p:cNvPicPr>
            <a:picLocks noChangeAspect="1"/>
          </p:cNvPicPr>
          <p:nvPr/>
        </p:nvPicPr>
        <p:blipFill>
          <a:blip r:embed="rId3"/>
          <a:stretch>
            <a:fillRect/>
          </a:stretch>
        </p:blipFill>
        <p:spPr>
          <a:xfrm>
            <a:off x="948828" y="4111674"/>
            <a:ext cx="1848610" cy="1848610"/>
          </a:xfrm>
          <a:prstGeom prst="rect">
            <a:avLst/>
          </a:prstGeom>
        </p:spPr>
      </p:pic>
      <p:pic>
        <p:nvPicPr>
          <p:cNvPr id="8" name="Picture 7" descr="Qr code CARA Website&#10;&#10;Description automatically generated">
            <a:extLst>
              <a:ext uri="{FF2B5EF4-FFF2-40B4-BE49-F238E27FC236}">
                <a16:creationId xmlns:a16="http://schemas.microsoft.com/office/drawing/2014/main" id="{A46DCD69-8EF9-4FBB-9E53-1DA9F477962F}"/>
              </a:ext>
            </a:extLst>
          </p:cNvPr>
          <p:cNvPicPr>
            <a:picLocks noChangeAspect="1"/>
          </p:cNvPicPr>
          <p:nvPr/>
        </p:nvPicPr>
        <p:blipFill>
          <a:blip r:embed="rId4"/>
          <a:stretch>
            <a:fillRect/>
          </a:stretch>
        </p:blipFill>
        <p:spPr>
          <a:xfrm>
            <a:off x="5962038" y="4065553"/>
            <a:ext cx="1912258" cy="1912258"/>
          </a:xfrm>
          <a:prstGeom prst="rect">
            <a:avLst/>
          </a:prstGeom>
        </p:spPr>
      </p:pic>
      <p:sp>
        <p:nvSpPr>
          <p:cNvPr id="6" name="Content Placeholder 5">
            <a:extLst>
              <a:ext uri="{FF2B5EF4-FFF2-40B4-BE49-F238E27FC236}">
                <a16:creationId xmlns:a16="http://schemas.microsoft.com/office/drawing/2014/main" id="{C5002B78-8348-44E3-B2C8-3EAEC2CFC9ED}"/>
              </a:ext>
            </a:extLst>
          </p:cNvPr>
          <p:cNvSpPr>
            <a:spLocks noGrp="1"/>
          </p:cNvSpPr>
          <p:nvPr>
            <p:ph idx="1"/>
          </p:nvPr>
        </p:nvSpPr>
        <p:spPr>
          <a:xfrm>
            <a:off x="287383" y="1272212"/>
            <a:ext cx="8399417" cy="4650752"/>
          </a:xfrm>
        </p:spPr>
        <p:txBody>
          <a:bodyPr/>
          <a:lstStyle/>
          <a:p>
            <a:r>
              <a:rPr lang="en-US" dirty="0"/>
              <a:t>NASA is committed to refining and sharing appropriate best practices</a:t>
            </a:r>
          </a:p>
          <a:p>
            <a:pPr lvl="1"/>
            <a:r>
              <a:rPr lang="en-US" dirty="0"/>
              <a:t>Best practices document available to the public</a:t>
            </a:r>
          </a:p>
          <a:p>
            <a:pPr lvl="1"/>
            <a:r>
              <a:rPr lang="en-US" dirty="0"/>
              <a:t>NASA tool sets with test data available to the public</a:t>
            </a:r>
          </a:p>
          <a:p>
            <a:r>
              <a:rPr lang="en-US" dirty="0"/>
              <a:t>NASA spacecraft are required to follow best practices</a:t>
            </a:r>
          </a:p>
          <a:p>
            <a:pPr lvl="1"/>
            <a:r>
              <a:rPr lang="en-US" dirty="0"/>
              <a:t>Requirements documented in NID 7120.132/NPR 8079.1</a:t>
            </a:r>
          </a:p>
          <a:p>
            <a:r>
              <a:rPr lang="en-US" dirty="0"/>
              <a:t>Accompanying FAQ:  </a:t>
            </a:r>
            <a:r>
              <a:rPr lang="en-US" dirty="0">
                <a:hlinkClick r:id="rId5"/>
              </a:rPr>
              <a:t>https://www.nasa.gov/sites/default/files/atoms/files/faq-nid-and-hbk-collision-avoidance.pdf</a:t>
            </a:r>
            <a:endParaRPr lang="en-US" dirty="0"/>
          </a:p>
          <a:p>
            <a:endParaRPr lang="en-US" dirty="0"/>
          </a:p>
        </p:txBody>
      </p:sp>
      <p:sp>
        <p:nvSpPr>
          <p:cNvPr id="5" name="Title 4">
            <a:extLst>
              <a:ext uri="{FF2B5EF4-FFF2-40B4-BE49-F238E27FC236}">
                <a16:creationId xmlns:a16="http://schemas.microsoft.com/office/drawing/2014/main" id="{7B4DD793-BB29-49E8-BABB-364A9A99776D}"/>
              </a:ext>
            </a:extLst>
          </p:cNvPr>
          <p:cNvSpPr>
            <a:spLocks noGrp="1"/>
          </p:cNvSpPr>
          <p:nvPr>
            <p:ph type="title"/>
          </p:nvPr>
        </p:nvSpPr>
        <p:spPr/>
        <p:txBody>
          <a:bodyPr/>
          <a:lstStyle/>
          <a:p>
            <a:r>
              <a:rPr lang="en-US" dirty="0"/>
              <a:t>Resources</a:t>
            </a:r>
          </a:p>
        </p:txBody>
      </p:sp>
      <p:sp>
        <p:nvSpPr>
          <p:cNvPr id="4" name="Slide Number Placeholder 3">
            <a:extLst>
              <a:ext uri="{FF2B5EF4-FFF2-40B4-BE49-F238E27FC236}">
                <a16:creationId xmlns:a16="http://schemas.microsoft.com/office/drawing/2014/main" id="{2B71D95E-B4EF-4B86-8A4F-7D419CA3286F}"/>
              </a:ext>
            </a:extLst>
          </p:cNvPr>
          <p:cNvSpPr>
            <a:spLocks noGrp="1"/>
          </p:cNvSpPr>
          <p:nvPr>
            <p:ph type="sldNum" sz="quarter" idx="10"/>
          </p:nvPr>
        </p:nvSpPr>
        <p:spPr>
          <a:xfrm>
            <a:off x="6457950" y="6356350"/>
            <a:ext cx="2057400" cy="365125"/>
          </a:xfrm>
        </p:spPr>
        <p:txBody>
          <a:bodyPr/>
          <a:lstStyle/>
          <a:p>
            <a:fld id="{32D37674-C2EF-49DD-B547-2006DC0D39DB}" type="slidenum">
              <a:rPr lang="en-US" smtClean="0"/>
              <a:t>4</a:t>
            </a:fld>
            <a:endParaRPr lang="en-US" dirty="0"/>
          </a:p>
        </p:txBody>
      </p:sp>
    </p:spTree>
    <p:extLst>
      <p:ext uri="{BB962C8B-B14F-4D97-AF65-F5344CB8AC3E}">
        <p14:creationId xmlns:p14="http://schemas.microsoft.com/office/powerpoint/2010/main" val="3358093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NASA.gif" descr="/Users/kgammage/Documents/CustomerWork/Meatballs/NASA.gif">
            <a:extLst>
              <a:ext uri="{FF2B5EF4-FFF2-40B4-BE49-F238E27FC236}">
                <a16:creationId xmlns:a16="http://schemas.microsoft.com/office/drawing/2014/main" id="{9E60C1DA-D642-0648-A514-883083268256}"/>
              </a:ext>
            </a:extLst>
          </p:cNvPr>
          <p:cNvPicPr>
            <a:picLocks noChangeAspect="1"/>
          </p:cNvPicPr>
          <p:nvPr/>
        </p:nvPicPr>
        <p:blipFill>
          <a:blip r:embed="rId2" r:link="rId3"/>
          <a:stretch>
            <a:fillRect/>
          </a:stretch>
        </p:blipFill>
        <p:spPr>
          <a:xfrm>
            <a:off x="3313986" y="2347108"/>
            <a:ext cx="2516027" cy="2163783"/>
          </a:xfrm>
          <a:prstGeom prst="rect">
            <a:avLst/>
          </a:prstGeom>
        </p:spPr>
      </p:pic>
      <p:sp>
        <p:nvSpPr>
          <p:cNvPr id="4" name="Title 2">
            <a:extLst>
              <a:ext uri="{FF2B5EF4-FFF2-40B4-BE49-F238E27FC236}">
                <a16:creationId xmlns:a16="http://schemas.microsoft.com/office/drawing/2014/main" id="{620E7916-502D-410A-96A5-4D942D5F7C48}"/>
              </a:ext>
            </a:extLst>
          </p:cNvPr>
          <p:cNvSpPr txBox="1">
            <a:spLocks/>
          </p:cNvSpPr>
          <p:nvPr/>
        </p:nvSpPr>
        <p:spPr>
          <a:xfrm>
            <a:off x="457200" y="208130"/>
            <a:ext cx="8229600" cy="1143000"/>
          </a:xfrm>
          <a:prstGeom prst="rect">
            <a:avLst/>
          </a:prstGeom>
        </p:spPr>
        <p:txBody>
          <a:bodyPr/>
          <a:lstStyle>
            <a:lvl1pPr algn="l" defTabSz="457200" rtl="0" eaLnBrk="1" latinLnBrk="0" hangingPunct="1">
              <a:spcBef>
                <a:spcPct val="0"/>
              </a:spcBef>
              <a:buNone/>
              <a:defRPr sz="3600" b="1" kern="1200">
                <a:solidFill>
                  <a:schemeClr val="bg1">
                    <a:lumMod val="85000"/>
                  </a:schemeClr>
                </a:solidFill>
                <a:effectLst>
                  <a:outerShdw blurRad="50800" dist="38100" dir="2700000" algn="tl" rotWithShape="0">
                    <a:schemeClr val="tx1"/>
                  </a:outerShdw>
                </a:effectLst>
                <a:latin typeface="+mj-lt"/>
                <a:ea typeface="+mj-ea"/>
                <a:cs typeface="Arial"/>
              </a:defRPr>
            </a:lvl1pPr>
          </a:lstStyle>
          <a:p>
            <a:r>
              <a:rPr lang="en-US" dirty="0"/>
              <a:t>Questions?</a:t>
            </a:r>
          </a:p>
        </p:txBody>
      </p:sp>
    </p:spTree>
    <p:extLst>
      <p:ext uri="{BB962C8B-B14F-4D97-AF65-F5344CB8AC3E}">
        <p14:creationId xmlns:p14="http://schemas.microsoft.com/office/powerpoint/2010/main" val="3149216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4FE827-972F-41D9-8430-CA8E3E26DB68}"/>
              </a:ext>
            </a:extLst>
          </p:cNvPr>
          <p:cNvSpPr>
            <a:spLocks noGrp="1"/>
          </p:cNvSpPr>
          <p:nvPr>
            <p:ph type="ctrTitle"/>
          </p:nvPr>
        </p:nvSpPr>
        <p:spPr/>
        <p:txBody>
          <a:bodyPr/>
          <a:lstStyle/>
          <a:p>
            <a:r>
              <a:rPr lang="en-US" dirty="0">
                <a:solidFill>
                  <a:srgbClr val="FADF4E"/>
                </a:solidFill>
              </a:rPr>
              <a:t>Backup</a:t>
            </a:r>
          </a:p>
        </p:txBody>
      </p:sp>
      <p:sp>
        <p:nvSpPr>
          <p:cNvPr id="4" name="Slide Number Placeholder 3">
            <a:extLst>
              <a:ext uri="{FF2B5EF4-FFF2-40B4-BE49-F238E27FC236}">
                <a16:creationId xmlns:a16="http://schemas.microsoft.com/office/drawing/2014/main" id="{4111D8B7-3B71-4480-854F-3775431F2079}"/>
              </a:ext>
            </a:extLst>
          </p:cNvPr>
          <p:cNvSpPr>
            <a:spLocks noGrp="1"/>
          </p:cNvSpPr>
          <p:nvPr>
            <p:ph type="sldNum" sz="quarter" idx="10"/>
          </p:nvPr>
        </p:nvSpPr>
        <p:spPr/>
        <p:txBody>
          <a:bodyPr/>
          <a:lstStyle/>
          <a:p>
            <a:fld id="{32D37674-C2EF-49DD-B547-2006DC0D39DB}" type="slidenum">
              <a:rPr lang="en-US" smtClean="0"/>
              <a:t>6</a:t>
            </a:fld>
            <a:endParaRPr lang="en-US" dirty="0"/>
          </a:p>
        </p:txBody>
      </p:sp>
    </p:spTree>
    <p:extLst>
      <p:ext uri="{BB962C8B-B14F-4D97-AF65-F5344CB8AC3E}">
        <p14:creationId xmlns:p14="http://schemas.microsoft.com/office/powerpoint/2010/main" val="84261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E8512459-048B-2E48-A34E-55107C4EAFCB}"/>
              </a:ext>
            </a:extLst>
          </p:cNvPr>
          <p:cNvSpPr>
            <a:spLocks noGrp="1"/>
          </p:cNvSpPr>
          <p:nvPr>
            <p:ph sz="half" idx="1"/>
          </p:nvPr>
        </p:nvSpPr>
        <p:spPr>
          <a:xfrm>
            <a:off x="83127" y="1112133"/>
            <a:ext cx="4262558" cy="5468112"/>
          </a:xfrm>
        </p:spPr>
        <p:txBody>
          <a:bodyPr>
            <a:normAutofit fontScale="92500" lnSpcReduction="10000"/>
          </a:bodyPr>
          <a:lstStyle/>
          <a:p>
            <a:br>
              <a:rPr lang="en-US" sz="1600" dirty="0"/>
            </a:br>
            <a:r>
              <a:rPr lang="en-US" dirty="0"/>
              <a:t>Orbital Collision Avoidance Plan (OCAP) contents:</a:t>
            </a:r>
          </a:p>
          <a:p>
            <a:pPr marL="348854" lvl="1" indent="-203597"/>
            <a:r>
              <a:rPr lang="en-US" dirty="0"/>
              <a:t>Orbit selection</a:t>
            </a:r>
          </a:p>
          <a:p>
            <a:pPr marL="348854" lvl="1" indent="-203597"/>
            <a:r>
              <a:rPr lang="en-US" dirty="0"/>
              <a:t>Ascent / descent Plan</a:t>
            </a:r>
          </a:p>
          <a:p>
            <a:pPr marL="348854" lvl="1" indent="-203597"/>
            <a:r>
              <a:rPr lang="en-US" dirty="0"/>
              <a:t>Space Surveillance Network trackability and cataloging</a:t>
            </a:r>
          </a:p>
          <a:p>
            <a:pPr marL="348854" lvl="1" indent="-203597"/>
            <a:r>
              <a:rPr lang="en-US" dirty="0"/>
              <a:t>Ephemeris generation</a:t>
            </a:r>
          </a:p>
          <a:p>
            <a:pPr marL="348854" lvl="1" indent="-203597"/>
            <a:r>
              <a:rPr lang="en-US" dirty="0"/>
              <a:t>Conjunction mitigation action resources</a:t>
            </a:r>
          </a:p>
          <a:p>
            <a:pPr marL="348854" lvl="1" indent="-203597"/>
            <a:r>
              <a:rPr lang="en-US" dirty="0"/>
              <a:t>Spacecraft flight control and navigation paradigm</a:t>
            </a:r>
          </a:p>
          <a:p>
            <a:pPr marL="348854" lvl="1" indent="-203597"/>
            <a:r>
              <a:rPr lang="en-US" dirty="0"/>
              <a:t>Autonomous flight control</a:t>
            </a:r>
            <a:br>
              <a:rPr lang="en-US" sz="1400" dirty="0"/>
            </a:br>
            <a:endParaRPr lang="en-US" sz="1200" dirty="0"/>
          </a:p>
          <a:p>
            <a:r>
              <a:rPr lang="en-US" dirty="0"/>
              <a:t>Lifecycle Integration:</a:t>
            </a:r>
          </a:p>
          <a:p>
            <a:pPr marL="348854" lvl="1" indent="-184547"/>
            <a:r>
              <a:rPr lang="en-US" sz="1400" dirty="0"/>
              <a:t>Baseline plan prior to approval to proceed to the</a:t>
            </a:r>
            <a:br>
              <a:rPr lang="en-US" sz="1400" dirty="0"/>
            </a:br>
            <a:r>
              <a:rPr lang="en-US" sz="1400" dirty="0"/>
              <a:t>Implementation Phase</a:t>
            </a:r>
          </a:p>
          <a:p>
            <a:pPr marL="348854" lvl="1" indent="-184547"/>
            <a:r>
              <a:rPr lang="en-US" sz="1400" dirty="0"/>
              <a:t>NPR 7120.5 missions baseline the plan </a:t>
            </a:r>
            <a:r>
              <a:rPr lang="en-US" sz="1400" dirty="0">
                <a:effectLst/>
                <a:ea typeface="Calibri" panose="020F0502020204030204" pitchFamily="34" charset="0"/>
              </a:rPr>
              <a:t>prior to proceeding into the Implementation Phase</a:t>
            </a:r>
            <a:endParaRPr lang="en-US" sz="1400" dirty="0">
              <a:solidFill>
                <a:srgbClr val="FF0000"/>
              </a:solidFill>
            </a:endParaRPr>
          </a:p>
          <a:p>
            <a:pPr marL="348854" lvl="1" indent="-184547"/>
            <a:r>
              <a:rPr lang="en-US" sz="1400" dirty="0"/>
              <a:t>When updated, provide OCAP for reviews and</a:t>
            </a:r>
            <a:br>
              <a:rPr lang="en-US" sz="1400" dirty="0"/>
            </a:br>
            <a:r>
              <a:rPr lang="en-US" sz="1400" dirty="0"/>
              <a:t>decisions points during the Implementation Phase</a:t>
            </a:r>
          </a:p>
          <a:p>
            <a:pPr marL="348854" lvl="1" indent="-184547"/>
            <a:endParaRPr lang="en-US" sz="900" dirty="0"/>
          </a:p>
          <a:p>
            <a:r>
              <a:rPr lang="en-US" dirty="0"/>
              <a:t>Approval:</a:t>
            </a:r>
          </a:p>
          <a:p>
            <a:pPr marL="348854" lvl="1" indent="-175022"/>
            <a:r>
              <a:rPr lang="en-US" sz="1400" dirty="0"/>
              <a:t>Reviewed and concurred by JSC FOD (for HSF) or</a:t>
            </a:r>
            <a:br>
              <a:rPr lang="en-US" sz="1400" dirty="0"/>
            </a:br>
            <a:r>
              <a:rPr lang="en-US" sz="1400" dirty="0"/>
              <a:t>CARA (for non-HSF)</a:t>
            </a:r>
          </a:p>
          <a:p>
            <a:pPr marL="348854" lvl="1" indent="-175022"/>
            <a:r>
              <a:rPr lang="en-US" sz="1400" dirty="0"/>
              <a:t>Approved by Program Manager</a:t>
            </a:r>
          </a:p>
        </p:txBody>
      </p:sp>
      <p:sp>
        <p:nvSpPr>
          <p:cNvPr id="9" name="Content Placeholder 8">
            <a:extLst>
              <a:ext uri="{FF2B5EF4-FFF2-40B4-BE49-F238E27FC236}">
                <a16:creationId xmlns:a16="http://schemas.microsoft.com/office/drawing/2014/main" id="{C94E2B0E-259D-3C4E-8F2F-AB9CE559BE64}"/>
              </a:ext>
            </a:extLst>
          </p:cNvPr>
          <p:cNvSpPr>
            <a:spLocks noGrp="1"/>
          </p:cNvSpPr>
          <p:nvPr>
            <p:ph sz="half" idx="2"/>
          </p:nvPr>
        </p:nvSpPr>
        <p:spPr>
          <a:xfrm>
            <a:off x="4345685" y="1311802"/>
            <a:ext cx="4798315" cy="5468112"/>
          </a:xfrm>
        </p:spPr>
        <p:txBody>
          <a:bodyPr>
            <a:normAutofit fontScale="92500" lnSpcReduction="20000"/>
          </a:bodyPr>
          <a:lstStyle/>
          <a:p>
            <a:r>
              <a:rPr lang="en-US" dirty="0"/>
              <a:t>Conjunction Assessment Operations Implementation Agreement (CAOIA) contents:</a:t>
            </a:r>
          </a:p>
          <a:p>
            <a:pPr marL="348854" lvl="1" indent="-164306"/>
            <a:r>
              <a:rPr lang="en-US" sz="1400" dirty="0"/>
              <a:t>Ephemeris sharing (post-launch, continuing), for maneuverable spacecraft, specifications for ephemeris sharing</a:t>
            </a:r>
          </a:p>
          <a:p>
            <a:pPr marL="348854" lvl="1" indent="-164306"/>
            <a:r>
              <a:rPr lang="en-US" sz="1400" dirty="0"/>
              <a:t>Maneuver considerations (24-hr advance notice, yield right-of-way to on-station objects, close approaches, mitigations, anomalies)</a:t>
            </a:r>
          </a:p>
          <a:p>
            <a:pPr marL="348854" lvl="1" indent="-164306"/>
            <a:r>
              <a:rPr lang="en-US" sz="1400" dirty="0"/>
              <a:t>Autonomous flight control and navigation (ground awareness, ephemeris planning, abort)</a:t>
            </a:r>
          </a:p>
          <a:p>
            <a:pPr marL="348854" lvl="1" indent="-164306"/>
            <a:r>
              <a:rPr lang="en-US" sz="1400" dirty="0"/>
              <a:t>Deorbit / Descent considerations (coordinate with JSC FOD to avoid ISS)</a:t>
            </a:r>
            <a:br>
              <a:rPr lang="en-US" sz="1400" dirty="0"/>
            </a:br>
            <a:endParaRPr lang="en-US" sz="1400" dirty="0"/>
          </a:p>
          <a:p>
            <a:r>
              <a:rPr lang="en-US" dirty="0"/>
              <a:t>Lifecycle integration:</a:t>
            </a:r>
          </a:p>
          <a:p>
            <a:pPr marL="348854" lvl="1" indent="-175022"/>
            <a:r>
              <a:rPr lang="en-US" sz="1400" dirty="0"/>
              <a:t>Approved agreement required before proceeding to Operations</a:t>
            </a:r>
          </a:p>
          <a:p>
            <a:pPr marL="348854" lvl="1" indent="-175022"/>
            <a:r>
              <a:rPr lang="en-US" sz="1400" dirty="0"/>
              <a:t>NPR 7120.5 missions provide the agreement at Operational Readiness Review (ORR)</a:t>
            </a:r>
          </a:p>
          <a:p>
            <a:pPr marL="348854" lvl="1" indent="-175022"/>
            <a:r>
              <a:rPr lang="en-US" sz="1400" dirty="0"/>
              <a:t>NPR 7120.8 missions provide the agreement at an appropriate pre-launch review (e.g., continuation assessment, periodic project review), determined in coordination with the program manager</a:t>
            </a:r>
            <a:br>
              <a:rPr lang="en-US" sz="1400" dirty="0"/>
            </a:br>
            <a:endParaRPr lang="en-US" sz="1400" dirty="0"/>
          </a:p>
          <a:p>
            <a:r>
              <a:rPr lang="en-US" dirty="0"/>
              <a:t>Approval:</a:t>
            </a:r>
          </a:p>
          <a:p>
            <a:pPr marL="348854" lvl="1" indent="-203597"/>
            <a:r>
              <a:rPr lang="en-US" sz="1400" dirty="0"/>
              <a:t>Approved by project and CARA (for non-HSF)</a:t>
            </a:r>
          </a:p>
          <a:p>
            <a:pPr marL="348854" lvl="1" indent="-203597"/>
            <a:r>
              <a:rPr lang="en-US" sz="1400" dirty="0"/>
              <a:t>Implemented and approved within existing procedural requirements for HSF missions (not a separate plan)</a:t>
            </a:r>
          </a:p>
        </p:txBody>
      </p:sp>
      <p:sp>
        <p:nvSpPr>
          <p:cNvPr id="2" name="Slide Number Placeholder 1">
            <a:extLst>
              <a:ext uri="{FF2B5EF4-FFF2-40B4-BE49-F238E27FC236}">
                <a16:creationId xmlns:a16="http://schemas.microsoft.com/office/drawing/2014/main" id="{CB9B0BB1-E4AB-FD47-9B9C-7736F5565A90}"/>
              </a:ext>
            </a:extLst>
          </p:cNvPr>
          <p:cNvSpPr>
            <a:spLocks noGrp="1"/>
          </p:cNvSpPr>
          <p:nvPr>
            <p:ph type="sldNum" sz="quarter" idx="12"/>
          </p:nvPr>
        </p:nvSpPr>
        <p:spPr/>
        <p:txBody>
          <a:bodyPr/>
          <a:lstStyle/>
          <a:p>
            <a:fld id="{9FDDC7CE-E2F1-F441-A4A9-7168D8559A65}" type="slidenum">
              <a:rPr lang="en-US" smtClean="0"/>
              <a:pPr/>
              <a:t>7</a:t>
            </a:fld>
            <a:endParaRPr lang="en-US" dirty="0"/>
          </a:p>
        </p:txBody>
      </p:sp>
      <p:sp>
        <p:nvSpPr>
          <p:cNvPr id="7" name="Title 6">
            <a:extLst>
              <a:ext uri="{FF2B5EF4-FFF2-40B4-BE49-F238E27FC236}">
                <a16:creationId xmlns:a16="http://schemas.microsoft.com/office/drawing/2014/main" id="{8D78AAF8-6128-3142-87F8-22466E6B5CD4}"/>
              </a:ext>
            </a:extLst>
          </p:cNvPr>
          <p:cNvSpPr>
            <a:spLocks noGrp="1"/>
          </p:cNvSpPr>
          <p:nvPr>
            <p:ph type="title"/>
          </p:nvPr>
        </p:nvSpPr>
        <p:spPr/>
        <p:txBody>
          <a:bodyPr>
            <a:normAutofit fontScale="90000"/>
          </a:bodyPr>
          <a:lstStyle/>
          <a:p>
            <a:r>
              <a:rPr lang="en-US" dirty="0"/>
              <a:t>NID: Project Deliverables During Formulation and Implementation</a:t>
            </a:r>
          </a:p>
        </p:txBody>
      </p:sp>
    </p:spTree>
    <p:extLst>
      <p:ext uri="{BB962C8B-B14F-4D97-AF65-F5344CB8AC3E}">
        <p14:creationId xmlns:p14="http://schemas.microsoft.com/office/powerpoint/2010/main" val="1871661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1F6F60-508A-014B-B2DD-8E2516AAD964}"/>
              </a:ext>
            </a:extLst>
          </p:cNvPr>
          <p:cNvSpPr>
            <a:spLocks noGrp="1"/>
          </p:cNvSpPr>
          <p:nvPr>
            <p:ph type="sldNum" sz="quarter" idx="12"/>
          </p:nvPr>
        </p:nvSpPr>
        <p:spPr>
          <a:xfrm>
            <a:off x="8284464" y="5833697"/>
            <a:ext cx="685800" cy="167054"/>
          </a:xfrm>
        </p:spPr>
        <p:txBody>
          <a:bodyPr/>
          <a:lstStyle/>
          <a:p>
            <a:fld id="{9FDDC7CE-E2F1-F441-A4A9-7168D8559A65}" type="slidenum">
              <a:rPr lang="en-US" smtClean="0"/>
              <a:pPr/>
              <a:t>8</a:t>
            </a:fld>
            <a:endParaRPr lang="en-US" dirty="0"/>
          </a:p>
        </p:txBody>
      </p:sp>
      <p:sp>
        <p:nvSpPr>
          <p:cNvPr id="4" name="Title 3">
            <a:extLst>
              <a:ext uri="{FF2B5EF4-FFF2-40B4-BE49-F238E27FC236}">
                <a16:creationId xmlns:a16="http://schemas.microsoft.com/office/drawing/2014/main" id="{84E86A29-D145-43BE-8D9A-6A36F84106F5}"/>
              </a:ext>
            </a:extLst>
          </p:cNvPr>
          <p:cNvSpPr>
            <a:spLocks noGrp="1"/>
          </p:cNvSpPr>
          <p:nvPr>
            <p:ph type="title"/>
          </p:nvPr>
        </p:nvSpPr>
        <p:spPr/>
        <p:txBody>
          <a:bodyPr/>
          <a:lstStyle/>
          <a:p>
            <a:r>
              <a:rPr lang="en-US" dirty="0"/>
              <a:t>Spacecraft Design Considerations</a:t>
            </a:r>
          </a:p>
        </p:txBody>
      </p:sp>
      <p:sp>
        <p:nvSpPr>
          <p:cNvPr id="9" name="Content Placeholder 1">
            <a:extLst>
              <a:ext uri="{FF2B5EF4-FFF2-40B4-BE49-F238E27FC236}">
                <a16:creationId xmlns:a16="http://schemas.microsoft.com/office/drawing/2014/main" id="{970AADC3-A53D-4666-8C4E-326FF361B23A}"/>
              </a:ext>
            </a:extLst>
          </p:cNvPr>
          <p:cNvSpPr txBox="1">
            <a:spLocks/>
          </p:cNvSpPr>
          <p:nvPr/>
        </p:nvSpPr>
        <p:spPr>
          <a:xfrm>
            <a:off x="333161" y="1311802"/>
            <a:ext cx="8637103" cy="5028038"/>
          </a:xfrm>
          <a:prstGeom prst="rect">
            <a:avLst/>
          </a:prstGeom>
        </p:spPr>
        <p:txBody>
          <a:bodyPr vert="horz" lIns="91440" tIns="45720" rIns="91440" bIns="45720" rtlCol="0">
            <a:normAutofit/>
          </a:bodyPr>
          <a:lstStyle>
            <a:lvl1pPr marL="209550" indent="-209550" algn="l" defTabSz="457200" rtl="0" eaLnBrk="1" latinLnBrk="0" hangingPunct="1">
              <a:spcBef>
                <a:spcPct val="20000"/>
              </a:spcBef>
              <a:buClr>
                <a:srgbClr val="CA0000"/>
              </a:buClr>
              <a:buFont typeface="Arial" panose="020B0604020202020204" pitchFamily="34" charset="0"/>
              <a:buChar char="•"/>
              <a:tabLst/>
              <a:defRPr sz="2000" b="1" kern="1200">
                <a:solidFill>
                  <a:schemeClr val="tx2"/>
                </a:solidFill>
                <a:effectLst>
                  <a:outerShdw blurRad="50800" dist="38100" dir="2700000" algn="tl" rotWithShape="0">
                    <a:schemeClr val="tx1">
                      <a:alpha val="0"/>
                    </a:schemeClr>
                  </a:outerShdw>
                </a:effectLst>
                <a:latin typeface="+mj-lt"/>
                <a:ea typeface="+mn-ea"/>
                <a:cs typeface="Arial"/>
              </a:defRPr>
            </a:lvl1pPr>
            <a:lvl2pPr marL="514350" indent="-171450" algn="l" defTabSz="457200" rtl="0" eaLnBrk="1" latinLnBrk="0" hangingPunct="1">
              <a:spcBef>
                <a:spcPct val="20000"/>
              </a:spcBef>
              <a:buClr>
                <a:srgbClr val="CA0000"/>
              </a:buClr>
              <a:buFont typeface="Arial" panose="020B0604020202020204" pitchFamily="34" charset="0"/>
              <a:buChar char="•"/>
              <a:tabLst/>
              <a:defRPr sz="1800" b="1" kern="1200">
                <a:solidFill>
                  <a:schemeClr val="tx2"/>
                </a:solidFill>
                <a:effectLst>
                  <a:outerShdw blurRad="50800" dist="38100" dir="2700000" algn="tl" rotWithShape="0">
                    <a:schemeClr val="tx1">
                      <a:alpha val="0"/>
                    </a:schemeClr>
                  </a:outerShdw>
                </a:effectLst>
                <a:latin typeface="+mj-lt"/>
                <a:ea typeface="+mn-ea"/>
                <a:cs typeface="Arial"/>
              </a:defRPr>
            </a:lvl2pPr>
            <a:lvl3pPr marL="723900" indent="-119063" algn="l" defTabSz="457200" rtl="0" eaLnBrk="1" latinLnBrk="0" hangingPunct="1">
              <a:spcBef>
                <a:spcPct val="20000"/>
              </a:spcBef>
              <a:buClr>
                <a:srgbClr val="CA0000"/>
              </a:buClr>
              <a:buFont typeface="Arial" panose="020B0604020202020204" pitchFamily="34" charset="0"/>
              <a:buChar char="•"/>
              <a:tabLst/>
              <a:defRPr sz="1600" b="1" kern="1200">
                <a:solidFill>
                  <a:schemeClr val="tx2"/>
                </a:solidFill>
                <a:effectLst>
                  <a:outerShdw blurRad="50800" dist="38100" dir="2700000" algn="tl" rotWithShape="0">
                    <a:schemeClr val="tx1">
                      <a:alpha val="0"/>
                    </a:schemeClr>
                  </a:outerShdw>
                </a:effectLst>
                <a:latin typeface="+mj-lt"/>
                <a:ea typeface="+mn-ea"/>
                <a:cs typeface="Arial"/>
              </a:defRPr>
            </a:lvl3pPr>
            <a:lvl4pPr marL="1028700" indent="-170260" algn="l" defTabSz="457200" rtl="0" eaLnBrk="1" latinLnBrk="0" hangingPunct="1">
              <a:spcBef>
                <a:spcPct val="20000"/>
              </a:spcBef>
              <a:buClr>
                <a:srgbClr val="CA0000"/>
              </a:buClr>
              <a:buFont typeface="Arial" panose="020B0604020202020204" pitchFamily="34" charset="0"/>
              <a:buChar char="•"/>
              <a:tabLst/>
              <a:defRPr sz="1600" b="1" kern="1200">
                <a:solidFill>
                  <a:schemeClr val="tx2"/>
                </a:solidFill>
                <a:effectLst>
                  <a:outerShdw blurRad="50800" dist="38100" dir="2700000" algn="tl" rotWithShape="0">
                    <a:schemeClr val="tx1">
                      <a:alpha val="0"/>
                    </a:schemeClr>
                  </a:outerShdw>
                </a:effectLst>
                <a:latin typeface="+mj-lt"/>
                <a:ea typeface="+mn-ea"/>
                <a:cs typeface="Arial"/>
              </a:defRPr>
            </a:lvl4pPr>
            <a:lvl5pPr marL="1285875" indent="-169069" algn="l" defTabSz="457200" rtl="0" eaLnBrk="1" latinLnBrk="0" hangingPunct="1">
              <a:spcBef>
                <a:spcPct val="20000"/>
              </a:spcBef>
              <a:buClr>
                <a:srgbClr val="CA0000"/>
              </a:buClr>
              <a:buFont typeface="Arial" panose="020B0604020202020204" pitchFamily="34" charset="0"/>
              <a:buChar char="•"/>
              <a:tabLst/>
              <a:defRPr sz="1600" b="1" kern="1200">
                <a:solidFill>
                  <a:schemeClr val="tx2"/>
                </a:solidFill>
                <a:effectLst>
                  <a:outerShdw blurRad="50800" dist="38100" dir="2700000" algn="tl" rotWithShape="0">
                    <a:schemeClr val="tx1">
                      <a:alpha val="0"/>
                    </a:schemeClr>
                  </a:outerShdw>
                </a:effectLst>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solidFill>
                  <a:schemeClr val="tx1"/>
                </a:solidFill>
              </a:rPr>
              <a:t>It is important (and efficient) to make plans for conjunction assessment during spacecraft planning and design </a:t>
            </a:r>
          </a:p>
          <a:p>
            <a:pPr lvl="1"/>
            <a:r>
              <a:rPr lang="en-US" dirty="0">
                <a:solidFill>
                  <a:schemeClr val="tx1"/>
                </a:solidFill>
              </a:rPr>
              <a:t>CA process needs can be accommodated more easily prior to spacecraft fabrication</a:t>
            </a:r>
          </a:p>
          <a:p>
            <a:pPr lvl="1"/>
            <a:r>
              <a:rPr lang="en-US" dirty="0">
                <a:solidFill>
                  <a:schemeClr val="tx1"/>
                </a:solidFill>
              </a:rPr>
              <a:t>All processes and tools must be developed and validated well in advance of launch</a:t>
            </a:r>
          </a:p>
          <a:p>
            <a:r>
              <a:rPr lang="en-US" dirty="0">
                <a:solidFill>
                  <a:schemeClr val="tx1"/>
                </a:solidFill>
              </a:rPr>
              <a:t>Key items to consider during design:</a:t>
            </a:r>
          </a:p>
          <a:p>
            <a:pPr lvl="1"/>
            <a:r>
              <a:rPr lang="en-US" dirty="0">
                <a:solidFill>
                  <a:schemeClr val="tx1"/>
                </a:solidFill>
              </a:rPr>
              <a:t>Orbit selection </a:t>
            </a:r>
          </a:p>
          <a:p>
            <a:pPr lvl="1"/>
            <a:r>
              <a:rPr lang="en-US" dirty="0">
                <a:solidFill>
                  <a:schemeClr val="tx1"/>
                </a:solidFill>
              </a:rPr>
              <a:t>Trackability</a:t>
            </a:r>
          </a:p>
          <a:p>
            <a:pPr lvl="1"/>
            <a:r>
              <a:rPr lang="en-US" dirty="0">
                <a:solidFill>
                  <a:schemeClr val="tx1"/>
                </a:solidFill>
              </a:rPr>
              <a:t>Deployment plan</a:t>
            </a:r>
          </a:p>
          <a:p>
            <a:pPr lvl="1"/>
            <a:r>
              <a:rPr lang="en-US" dirty="0">
                <a:solidFill>
                  <a:schemeClr val="tx1"/>
                </a:solidFill>
              </a:rPr>
              <a:t>Ephemeris generation process and tools</a:t>
            </a:r>
          </a:p>
          <a:p>
            <a:r>
              <a:rPr lang="en-US" dirty="0">
                <a:solidFill>
                  <a:schemeClr val="tx1"/>
                </a:solidFill>
              </a:rPr>
              <a:t>Lesson learned example:  </a:t>
            </a:r>
          </a:p>
          <a:p>
            <a:pPr lvl="1"/>
            <a:r>
              <a:rPr lang="en-US" dirty="0">
                <a:solidFill>
                  <a:schemeClr val="tx1"/>
                </a:solidFill>
              </a:rPr>
              <a:t>A NASA spacecraft assumed that two-line elements (TLEs) would be available from DOD for use as acquisition data for tracking radars. </a:t>
            </a:r>
          </a:p>
          <a:p>
            <a:pPr lvl="1"/>
            <a:r>
              <a:rPr lang="en-US" dirty="0">
                <a:solidFill>
                  <a:schemeClr val="tx1"/>
                </a:solidFill>
              </a:rPr>
              <a:t>After launch, it was discovered that the orbit was too low an inclination for DOD CA sensors to track and maintain it appropriately, so TLEs were not regularly available</a:t>
            </a:r>
          </a:p>
          <a:p>
            <a:pPr lvl="1"/>
            <a:r>
              <a:rPr lang="en-US" dirty="0">
                <a:solidFill>
                  <a:schemeClr val="tx1"/>
                </a:solidFill>
              </a:rPr>
              <a:t>This situation could have been prevented through pre-launch analysis</a:t>
            </a:r>
          </a:p>
          <a:p>
            <a:endParaRPr lang="en-US" dirty="0"/>
          </a:p>
        </p:txBody>
      </p:sp>
    </p:spTree>
    <p:extLst>
      <p:ext uri="{BB962C8B-B14F-4D97-AF65-F5344CB8AC3E}">
        <p14:creationId xmlns:p14="http://schemas.microsoft.com/office/powerpoint/2010/main" val="1984932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088" y="1268578"/>
            <a:ext cx="8839200" cy="5174458"/>
          </a:xfrm>
        </p:spPr>
        <p:txBody>
          <a:bodyPr>
            <a:normAutofit fontScale="92500"/>
          </a:bodyPr>
          <a:lstStyle/>
          <a:p>
            <a:r>
              <a:rPr lang="en-US" sz="2800" dirty="0"/>
              <a:t>Catalog of non-cooperatively/passively tracked objects used in CA includes only Earth-orbiting objects</a:t>
            </a:r>
          </a:p>
          <a:p>
            <a:r>
              <a:rPr lang="en-US" sz="2800" dirty="0"/>
              <a:t>Activity at Moon, Mars, and Libration points increasing risk of collision; screening of orbits in these regimes now needed</a:t>
            </a:r>
          </a:p>
          <a:p>
            <a:pPr lvl="1"/>
            <a:r>
              <a:rPr lang="en-US" sz="2400" dirty="0"/>
              <a:t>NASA MADCAP provides ephem-on-ephem screening for missions</a:t>
            </a:r>
          </a:p>
          <a:p>
            <a:pPr lvl="1"/>
            <a:r>
              <a:rPr lang="en-US" sz="2400" dirty="0"/>
              <a:t>Relies on sharing of data</a:t>
            </a:r>
          </a:p>
          <a:p>
            <a:pPr lvl="1"/>
            <a:r>
              <a:rPr lang="en-US" sz="2400" dirty="0"/>
              <a:t>Open to non-NASA entities</a:t>
            </a:r>
          </a:p>
          <a:p>
            <a:r>
              <a:rPr lang="en-US" sz="2800" dirty="0"/>
              <a:t>DoD developing cis-lunar catalog and screening capability</a:t>
            </a:r>
          </a:p>
          <a:p>
            <a:pPr lvl="1"/>
            <a:r>
              <a:rPr lang="en-US" sz="2400" dirty="0"/>
              <a:t>Requirements not yet defined</a:t>
            </a:r>
          </a:p>
          <a:p>
            <a:pPr lvl="1"/>
            <a:r>
              <a:rPr lang="en-US" sz="2400" dirty="0"/>
              <a:t>Implementation is still in early stages of development</a:t>
            </a:r>
          </a:p>
          <a:p>
            <a:r>
              <a:rPr lang="en-US" sz="2800" dirty="0">
                <a:effectLst/>
              </a:rPr>
              <a:t>NASA continues to work with DoD on beyond GEO SSA capabilities.</a:t>
            </a:r>
          </a:p>
        </p:txBody>
      </p:sp>
      <p:sp>
        <p:nvSpPr>
          <p:cNvPr id="3" name="Title 2"/>
          <p:cNvSpPr>
            <a:spLocks noGrp="1"/>
          </p:cNvSpPr>
          <p:nvPr>
            <p:ph type="title"/>
          </p:nvPr>
        </p:nvSpPr>
        <p:spPr/>
        <p:txBody>
          <a:bodyPr/>
          <a:lstStyle/>
          <a:p>
            <a:r>
              <a:rPr lang="en-US" dirty="0"/>
              <a:t>Cis-lunar CA</a:t>
            </a:r>
          </a:p>
        </p:txBody>
      </p:sp>
      <p:sp>
        <p:nvSpPr>
          <p:cNvPr id="4" name="Slide Number Placeholder 3"/>
          <p:cNvSpPr>
            <a:spLocks noGrp="1"/>
          </p:cNvSpPr>
          <p:nvPr>
            <p:ph type="sldNum" sz="quarter" idx="10"/>
          </p:nvPr>
        </p:nvSpPr>
        <p:spPr/>
        <p:txBody>
          <a:bodyPr/>
          <a:lstStyle/>
          <a:p>
            <a:fld id="{32D37674-C2EF-49DD-B547-2006DC0D39DB}" type="slidenum">
              <a:rPr lang="en-US" smtClean="0"/>
              <a:t>9</a:t>
            </a:fld>
            <a:endParaRPr lang="en-US" dirty="0"/>
          </a:p>
        </p:txBody>
      </p:sp>
    </p:spTree>
    <p:extLst>
      <p:ext uri="{BB962C8B-B14F-4D97-AF65-F5344CB8AC3E}">
        <p14:creationId xmlns:p14="http://schemas.microsoft.com/office/powerpoint/2010/main" val="18955386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69074</TotalTime>
  <Words>1058</Words>
  <Application>Microsoft Office PowerPoint</Application>
  <PresentationFormat>On-screen Show (4:3)</PresentationFormat>
  <Paragraphs>115</Paragraphs>
  <Slides>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Century Gothic</vt:lpstr>
      <vt:lpstr>Office Theme</vt:lpstr>
      <vt:lpstr>Conjunction Assessment NASA Best Practices</vt:lpstr>
      <vt:lpstr>Growth Trends in Earth Orbit </vt:lpstr>
      <vt:lpstr>Conjunction Assessment: Basic Definitions and Responsibilities</vt:lpstr>
      <vt:lpstr>Resources</vt:lpstr>
      <vt:lpstr>PowerPoint Presentation</vt:lpstr>
      <vt:lpstr>Backup</vt:lpstr>
      <vt:lpstr>NID: Project Deliverables During Formulation and Implementation</vt:lpstr>
      <vt:lpstr>Spacecraft Design Considerations</vt:lpstr>
      <vt:lpstr>Cis-lunar CA</vt:lpstr>
    </vt:vector>
  </TitlesOfParts>
  <Company>NASA/GSFC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Employees Since January 2010</dc:title>
  <dc:creator>NASA ODIN</dc:creator>
  <cp:lastModifiedBy>Lauri Newman</cp:lastModifiedBy>
  <cp:revision>686</cp:revision>
  <dcterms:created xsi:type="dcterms:W3CDTF">2013-01-29T13:50:35Z</dcterms:created>
  <dcterms:modified xsi:type="dcterms:W3CDTF">2023-06-26T13:54:20Z</dcterms:modified>
</cp:coreProperties>
</file>