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6"/>
  </p:notesMasterIdLst>
  <p:sldIdLst>
    <p:sldId id="256" r:id="rId2"/>
    <p:sldId id="872" r:id="rId3"/>
    <p:sldId id="258" r:id="rId4"/>
    <p:sldId id="878" r:id="rId5"/>
    <p:sldId id="269" r:id="rId6"/>
    <p:sldId id="879" r:id="rId7"/>
    <p:sldId id="704" r:id="rId8"/>
    <p:sldId id="7297" r:id="rId9"/>
    <p:sldId id="295" r:id="rId10"/>
    <p:sldId id="7310" r:id="rId11"/>
    <p:sldId id="710" r:id="rId12"/>
    <p:sldId id="419" r:id="rId13"/>
    <p:sldId id="7311" r:id="rId14"/>
    <p:sldId id="866" r:id="rId15"/>
  </p:sldIdLst>
  <p:sldSz cx="10058400" cy="7772400"/>
  <p:notesSz cx="10058400" cy="7772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496"/>
    <p:restoredTop sz="94615"/>
  </p:normalViewPr>
  <p:slideViewPr>
    <p:cSldViewPr showGuides="1">
      <p:cViewPr varScale="1">
        <p:scale>
          <a:sx n="91" d="100"/>
          <a:sy n="91" d="100"/>
        </p:scale>
        <p:origin x="200" y="2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EF431B-65DE-9944-A7FA-F54E5B7E80F0}" type="datetimeFigureOut">
              <a:rPr lang="en-US" smtClean="0"/>
              <a:t>7/18/23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839A4-A224-8740-93FB-469FC5EA1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313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>
            <a:extLst>
              <a:ext uri="{FF2B5EF4-FFF2-40B4-BE49-F238E27FC236}">
                <a16:creationId xmlns:a16="http://schemas.microsoft.com/office/drawing/2014/main" id="{E2F28B72-C107-F090-F880-662BA5F747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9838" y="696913"/>
            <a:ext cx="4506912" cy="3481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0" name="Rectangle 3">
            <a:extLst>
              <a:ext uri="{FF2B5EF4-FFF2-40B4-BE49-F238E27FC236}">
                <a16:creationId xmlns:a16="http://schemas.microsoft.com/office/drawing/2014/main" id="{571BC83F-B800-9DF0-D3F5-0656E96C54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4410075"/>
            <a:ext cx="5588000" cy="41767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3" rIns="91427" bIns="45713"/>
          <a:lstStyle/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</a:rPr>
              <a:t>Flow diagram shown as applied to NAST-I, but has analogous applicability to all sensors.</a:t>
            </a:r>
          </a:p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</a:rPr>
              <a:t>Bottom QC is for spot checking in spectral domain, if desired; entire loop stays in PC domain (fast).</a:t>
            </a:r>
          </a:p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  <a:p>
            <a:r>
              <a:rPr lang="en-US" altLang="en-US">
                <a:latin typeface="Helvetica" pitchFamily="2" charset="0"/>
                <a:ea typeface="ＭＳ Ｐゴシック" panose="020B0600070205080204" pitchFamily="34" charset="-128"/>
              </a:rPr>
              <a:t>Super channels = PCs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27C4753C-60B4-8043-BF9B-67E263D65D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39838" y="696913"/>
            <a:ext cx="4505325" cy="3481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A2F9E859-3273-4848-87CB-83E3C9C0A5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4410075"/>
            <a:ext cx="5588000" cy="41767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0399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DB6410E-E3D6-5445-9B29-9D7EC6BEE8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2199" y="7442200"/>
            <a:ext cx="2248715" cy="197966"/>
          </a:xfrm>
        </p:spPr>
        <p:txBody>
          <a:bodyPr/>
          <a:lstStyle/>
          <a:p>
            <a:pPr>
              <a:defRPr/>
            </a:pPr>
            <a:fld id="{5EA151B7-9506-A04C-B1AA-C51589E88670}" type="datetime1">
              <a:rPr lang="en-US" smtClean="0"/>
              <a:t>7/18/23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D51E443-6700-3E47-BE67-BB72BF78F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(</a:t>
            </a:r>
            <a:r>
              <a:rPr lang="en-US" u="sng">
                <a:solidFill>
                  <a:srgbClr val="996633"/>
                </a:solidFill>
              </a:rPr>
              <a:t>Xu.Liu-1@nasa.gov</a:t>
            </a:r>
            <a:r>
              <a:rPr lang="en-US" u="sng" spc="-55">
                <a:solidFill>
                  <a:srgbClr val="996633"/>
                </a:solidFill>
              </a:rPr>
              <a:t> </a:t>
            </a:r>
            <a:r>
              <a:rPr lang="en-US" spc="5"/>
              <a:t>)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92181-94E2-5247-A11F-0473CED6B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49DD09-CC96-7D49-B0F8-D6AD9811906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199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76200" y="283581"/>
            <a:ext cx="9188450" cy="1187450"/>
          </a:xfrm>
        </p:spPr>
        <p:txBody>
          <a:bodyPr/>
          <a:lstStyle>
            <a:lvl1pPr>
              <a:defRPr sz="21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639763" y="1536700"/>
            <a:ext cx="8778875" cy="3779838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  <a:lvl3pPr>
              <a:defRPr/>
            </a:lvl3pPr>
          </a:lstStyle>
          <a:p>
            <a:r>
              <a:rPr lang="en-US" dirty="0"/>
              <a:t>		</a:t>
            </a:r>
            <a:endParaRPr dirty="0"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88E23271-68C4-2147-B617-BB551BDE450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95787" y="7502524"/>
            <a:ext cx="1266825" cy="161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(</a:t>
            </a:r>
            <a:r>
              <a:rPr u="sng">
                <a:solidFill>
                  <a:srgbClr val="996633"/>
                </a:solidFill>
              </a:rPr>
              <a:t>Xu.Liu-1@nasa.gov</a:t>
            </a:r>
            <a:r>
              <a:rPr u="sng" spc="-55">
                <a:solidFill>
                  <a:srgbClr val="996633"/>
                </a:solidFill>
              </a:rPr>
              <a:t> </a:t>
            </a:r>
            <a:r>
              <a:rPr spc="5"/>
              <a:t>)</a:t>
            </a: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150041BA-4FE7-F440-BFC9-FC5DE4A2CC1D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434975" y="7353300"/>
            <a:ext cx="2312987" cy="3889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D86B7C-1739-BF45-81B7-3A407C826454}" type="datetime1">
              <a:rPr lang="en-US" smtClean="0"/>
              <a:t>7/18/23</a:t>
            </a:fld>
            <a:endParaRPr 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02E305FB-0431-CE42-B518-33079625B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3B6F7F-135A-D148-9F7E-05910C70CF6F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1428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1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4">
            <a:extLst>
              <a:ext uri="{FF2B5EF4-FFF2-40B4-BE49-F238E27FC236}">
                <a16:creationId xmlns:a16="http://schemas.microsoft.com/office/drawing/2014/main" id="{65D97B55-0DE8-124B-BA69-F9273F6F4E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95787" y="7371426"/>
            <a:ext cx="1266825" cy="161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(</a:t>
            </a:r>
            <a:r>
              <a:rPr u="sng">
                <a:solidFill>
                  <a:srgbClr val="996633"/>
                </a:solidFill>
              </a:rPr>
              <a:t>Xu.Liu-1@nasa.gov</a:t>
            </a:r>
            <a:r>
              <a:rPr u="sng" spc="-55">
                <a:solidFill>
                  <a:srgbClr val="996633"/>
                </a:solidFill>
              </a:rPr>
              <a:t> </a:t>
            </a:r>
            <a:r>
              <a:rPr spc="5"/>
              <a:t>)</a:t>
            </a:r>
          </a:p>
        </p:txBody>
      </p:sp>
      <p:sp>
        <p:nvSpPr>
          <p:cNvPr id="6" name="Holder 5">
            <a:extLst>
              <a:ext uri="{FF2B5EF4-FFF2-40B4-BE49-F238E27FC236}">
                <a16:creationId xmlns:a16="http://schemas.microsoft.com/office/drawing/2014/main" id="{F505A87C-A0D9-5343-AE6E-C63D310BAE55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502920" y="7328725"/>
            <a:ext cx="2312987" cy="3889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0A2EDB-F827-064E-BAC8-CAAFBD681B95}" type="datetime1">
              <a:rPr lang="en-US" smtClean="0"/>
              <a:t>7/18/23</a:t>
            </a:fld>
            <a:endParaRPr lang="en-US"/>
          </a:p>
        </p:txBody>
      </p:sp>
      <p:sp>
        <p:nvSpPr>
          <p:cNvPr id="7" name="Holder 6">
            <a:extLst>
              <a:ext uri="{FF2B5EF4-FFF2-40B4-BE49-F238E27FC236}">
                <a16:creationId xmlns:a16="http://schemas.microsoft.com/office/drawing/2014/main" id="{77336786-805B-7F4D-A143-16A902442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66888-F414-D34F-A590-5810CAFCE1BD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36168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1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id="{804B13C3-9B2A-1248-B9B6-D1C30F7D525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95787" y="7361237"/>
            <a:ext cx="1266825" cy="161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/>
              <a:t>(</a:t>
            </a:r>
            <a:r>
              <a:rPr u="sng" dirty="0">
                <a:solidFill>
                  <a:srgbClr val="996633"/>
                </a:solidFill>
              </a:rPr>
              <a:t>Xu.Liu-1@nasa.gov</a:t>
            </a:r>
            <a:r>
              <a:rPr u="sng" spc="-55" dirty="0">
                <a:solidFill>
                  <a:srgbClr val="996633"/>
                </a:solidFill>
              </a:rPr>
              <a:t> </a:t>
            </a:r>
            <a:r>
              <a:rPr spc="5" dirty="0"/>
              <a:t>)</a:t>
            </a:r>
          </a:p>
        </p:txBody>
      </p:sp>
      <p:sp>
        <p:nvSpPr>
          <p:cNvPr id="4" name="Holder 5">
            <a:extLst>
              <a:ext uri="{FF2B5EF4-FFF2-40B4-BE49-F238E27FC236}">
                <a16:creationId xmlns:a16="http://schemas.microsoft.com/office/drawing/2014/main" id="{00EDCBDA-E2F4-BA46-AFD9-D67ED02EB658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485825" y="7328693"/>
            <a:ext cx="2312987" cy="3889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0E074E-87EE-7145-B6AA-F2DE0FBB377C}" type="datetime1">
              <a:rPr lang="en-US" smtClean="0"/>
              <a:t>7/18/23</a:t>
            </a:fld>
            <a:endParaRPr lang="en-US"/>
          </a:p>
        </p:txBody>
      </p:sp>
      <p:sp>
        <p:nvSpPr>
          <p:cNvPr id="5" name="Holder 6">
            <a:extLst>
              <a:ext uri="{FF2B5EF4-FFF2-40B4-BE49-F238E27FC236}">
                <a16:creationId xmlns:a16="http://schemas.microsoft.com/office/drawing/2014/main" id="{62F9AF6C-91FA-0F46-9D00-009416A5F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51DCC-2C3E-7447-8DB3-DD8121BEF928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3242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4">
            <a:extLst>
              <a:ext uri="{FF2B5EF4-FFF2-40B4-BE49-F238E27FC236}">
                <a16:creationId xmlns:a16="http://schemas.microsoft.com/office/drawing/2014/main" id="{5D7B1507-0C2B-3E4F-877D-20C7E2F311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95787" y="7368251"/>
            <a:ext cx="1266825" cy="161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/>
              <a:t>(</a:t>
            </a:r>
            <a:r>
              <a:rPr u="sng" dirty="0">
                <a:solidFill>
                  <a:srgbClr val="996633"/>
                </a:solidFill>
              </a:rPr>
              <a:t>Xu.Liu-1@nasa.gov</a:t>
            </a:r>
            <a:r>
              <a:rPr u="sng" spc="-55" dirty="0">
                <a:solidFill>
                  <a:srgbClr val="996633"/>
                </a:solidFill>
              </a:rPr>
              <a:t> </a:t>
            </a:r>
            <a:r>
              <a:rPr spc="5" dirty="0"/>
              <a:t>)</a:t>
            </a:r>
          </a:p>
        </p:txBody>
      </p:sp>
      <p:sp>
        <p:nvSpPr>
          <p:cNvPr id="3" name="Holder 5">
            <a:extLst>
              <a:ext uri="{FF2B5EF4-FFF2-40B4-BE49-F238E27FC236}">
                <a16:creationId xmlns:a16="http://schemas.microsoft.com/office/drawing/2014/main" id="{C2AF73DF-7BD9-3941-90E4-939BBA24F292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503236" y="7335707"/>
            <a:ext cx="2312987" cy="3889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2233E4-1B7D-0A47-A49E-C560592E17EA}" type="datetime1">
              <a:rPr lang="en-US" smtClean="0"/>
              <a:t>7/18/23</a:t>
            </a:fld>
            <a:endParaRPr lang="en-US"/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BC8B5E06-0860-D243-B449-721887741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7FFC9-0FCD-E249-B305-D7564B952327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3074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2341" y="258763"/>
            <a:ext cx="8632825" cy="863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03242" y="1641475"/>
            <a:ext cx="4421187" cy="561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6828" y="1641475"/>
            <a:ext cx="4422776" cy="561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41AE3552-4197-5F43-9BBF-57A6D7938D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F73B9A-7EF7-F741-8FDB-B6AC216F8761}" type="datetime1">
              <a:rPr lang="en-US" altLang="en-US" smtClean="0"/>
              <a:t>7/18/23</a:t>
            </a:fld>
            <a:endParaRPr lang="en-US" altLang="en-US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5A45A02F-F12F-BF48-A662-35BBCF12B46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marL="0">
              <a:spcBef>
                <a:spcPts val="0"/>
              </a:spcBef>
              <a:defRPr spc="0"/>
            </a:lvl1pPr>
          </a:lstStyle>
          <a:p>
            <a:pPr>
              <a:defRPr/>
            </a:pPr>
            <a:fld id="{7BF0E14F-BD05-274B-8675-040AE0C5522B}" type="slidenum">
              <a:rPr lang="en-US" altLang="en-US"/>
              <a:pPr>
                <a:defRPr/>
              </a:pPr>
              <a:t>‹#›</a:t>
            </a:fld>
            <a:br>
              <a:rPr lang="en-US" altLang="en-US"/>
            </a:b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5634759"/>
      </p:ext>
    </p:extLst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44537" y="457200"/>
            <a:ext cx="8937625" cy="430887"/>
          </a:xfrm>
        </p:spPr>
        <p:txBody>
          <a:bodyPr/>
          <a:lstStyle>
            <a:lvl1pPr algn="ctr"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CA1DA24D-47A0-E647-9E61-1981B39244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425155" y="7422356"/>
            <a:ext cx="1266825" cy="161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dirty="0"/>
              <a:t>(</a:t>
            </a:r>
            <a:r>
              <a:rPr u="sng" dirty="0">
                <a:solidFill>
                  <a:srgbClr val="996633"/>
                </a:solidFill>
              </a:rPr>
              <a:t>Xu.Liu-1@nasa.gov</a:t>
            </a:r>
            <a:r>
              <a:rPr u="sng" spc="-55" dirty="0">
                <a:solidFill>
                  <a:srgbClr val="996633"/>
                </a:solidFill>
              </a:rPr>
              <a:t> </a:t>
            </a:r>
            <a:r>
              <a:rPr spc="5" dirty="0"/>
              <a:t>)</a:t>
            </a: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FE7D6F62-9E42-9B40-B7F4-4409F469D51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6D68C-BAE7-FA4E-9180-67C5177D15C0}" type="datetimeFigureOut">
              <a:rPr lang="en-US"/>
              <a:pPr>
                <a:defRPr/>
              </a:pPr>
              <a:t>7/16/23</a:t>
            </a:fld>
            <a:endParaRPr 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FCA0F695-8D81-7A46-A61C-C9E5CE8C7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1546F-C5CE-2C4A-8440-7CED9D604B63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D620971-ACCC-B549-A65E-C0DDC191BB11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434975" y="1376363"/>
            <a:ext cx="9247187" cy="1237262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 typeface="Lucida Grande" panose="020B0600040502020204" pitchFamily="34" charset="0"/>
              <a:buChar char="−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00150" indent="-285750">
              <a:buFont typeface="Wingdings" pitchFamily="2" charset="2"/>
              <a:buChar char="q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39731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bk object 18">
            <a:extLst>
              <a:ext uri="{FF2B5EF4-FFF2-40B4-BE49-F238E27FC236}">
                <a16:creationId xmlns:a16="http://schemas.microsoft.com/office/drawing/2014/main" id="{6B42BAA8-017E-7549-B489-74EAFD198CBD}"/>
              </a:ext>
            </a:extLst>
          </p:cNvPr>
          <p:cNvSpPr>
            <a:spLocks/>
          </p:cNvSpPr>
          <p:nvPr/>
        </p:nvSpPr>
        <p:spPr bwMode="auto">
          <a:xfrm>
            <a:off x="593725" y="1230313"/>
            <a:ext cx="9099550" cy="84137"/>
          </a:xfrm>
          <a:custGeom>
            <a:avLst/>
            <a:gdLst>
              <a:gd name="T0" fmla="*/ 0 w 9100820"/>
              <a:gd name="T1" fmla="*/ 0 h 84455"/>
              <a:gd name="T2" fmla="*/ 9100315 w 9100820"/>
              <a:gd name="T3" fmla="*/ 0 h 84455"/>
              <a:gd name="T4" fmla="*/ 9100315 w 9100820"/>
              <a:gd name="T5" fmla="*/ 83887 h 84455"/>
              <a:gd name="T6" fmla="*/ 0 w 9100820"/>
              <a:gd name="T7" fmla="*/ 83887 h 84455"/>
              <a:gd name="T8" fmla="*/ 0 w 9100820"/>
              <a:gd name="T9" fmla="*/ 0 h 844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00820" h="84455">
                <a:moveTo>
                  <a:pt x="0" y="0"/>
                </a:moveTo>
                <a:lnTo>
                  <a:pt x="9100315" y="0"/>
                </a:lnTo>
                <a:lnTo>
                  <a:pt x="9100315" y="83887"/>
                </a:lnTo>
                <a:lnTo>
                  <a:pt x="0" y="83887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29" name="bk object 19">
            <a:extLst>
              <a:ext uri="{FF2B5EF4-FFF2-40B4-BE49-F238E27FC236}">
                <a16:creationId xmlns:a16="http://schemas.microsoft.com/office/drawing/2014/main" id="{7D79AC11-A810-3B4A-819D-1998A2A8D6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00" y="368300"/>
            <a:ext cx="736600" cy="609600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31" name="Holder 2">
            <a:extLst>
              <a:ext uri="{FF2B5EF4-FFF2-40B4-BE49-F238E27FC236}">
                <a16:creationId xmlns:a16="http://schemas.microsoft.com/office/drawing/2014/main" id="{4361A68E-CBAF-724E-8C7F-83329B6FD7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34975" y="188913"/>
            <a:ext cx="918845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US" altLang="en-US" dirty="0"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C86092BA-5E6D-9C46-8A94-90531EB6A465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4395787" y="7502524"/>
            <a:ext cx="1266825" cy="161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2700" eaLnBrk="1" fontAlgn="auto" hangingPunct="1">
              <a:spcBef>
                <a:spcPts val="25"/>
              </a:spcBef>
              <a:spcAft>
                <a:spcPts val="0"/>
              </a:spcAft>
              <a:defRPr sz="950" b="1" i="0" u="none" dirty="0">
                <a:solidFill>
                  <a:srgbClr val="0000CC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dirty="0"/>
              <a:t>(</a:t>
            </a:r>
            <a:r>
              <a:rPr u="sng" dirty="0">
                <a:solidFill>
                  <a:srgbClr val="996633"/>
                </a:solidFill>
              </a:rPr>
              <a:t>Xu.Liu-1@nasa.gov</a:t>
            </a:r>
            <a:r>
              <a:rPr u="sng" spc="-55" dirty="0">
                <a:solidFill>
                  <a:srgbClr val="996633"/>
                </a:solidFill>
              </a:rPr>
              <a:t> </a:t>
            </a:r>
            <a:r>
              <a:rPr spc="5" dirty="0"/>
              <a:t>)</a:t>
            </a: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5E95A598-88AE-AB48-9B8E-001BDD63A502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482601" y="7480643"/>
            <a:ext cx="1879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2866453-EF71-424D-8B53-28D008A4E0D1}" type="datetime1">
              <a:rPr lang="en-US" smtClean="0"/>
              <a:t>7/18/23</a:t>
            </a:fld>
            <a:endParaRPr 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8C27FAE7-2C5F-5841-A1A6-E8A3E4B9BC2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551430" y="7349438"/>
            <a:ext cx="127000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400" eaLnBrk="1" fontAlgn="auto" hangingPunct="1">
              <a:spcBef>
                <a:spcPts val="15"/>
              </a:spcBef>
              <a:spcAft>
                <a:spcPts val="0"/>
              </a:spcAft>
              <a:defRPr sz="1050" b="1" i="0" spc="5" dirty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0E49DD09-CC96-7D49-B0F8-D6AD98119069}" type="slidenum">
              <a:rPr/>
              <a:pPr>
                <a:defRPr/>
              </a:pPr>
              <a:t>‹#›</a:t>
            </a:fld>
            <a:endParaRPr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65997BF-314B-4BB4-DD2E-00083C697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2150" y="2068513"/>
            <a:ext cx="8674100" cy="4932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2857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System Font Regular"/>
        <a:buChar char="⁃"/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85750" algn="l" rtl="0" eaLnBrk="0" fontAlgn="base" hangingPunct="0"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(Xu.Liu-1@nasa.gov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(Xu.Liu-1@nasa.gov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file:///Users/xliu/Desktop/iasi_paper_plots/iasi_paper_xu_ver2.doc&#20208;&#39472;&#32767;!OLE_LINK11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emf"/><Relationship Id="rId5" Type="http://schemas.openxmlformats.org/officeDocument/2006/relationships/oleObject" Target="file:///Users/xliu/Desktop/iasi_paper_plots/iasi_paper_xu_ver2.doc&#20208;&#39472;&#32767;!OLE_LINK12" TargetMode="External"/><Relationship Id="rId4" Type="http://schemas.openxmlformats.org/officeDocument/2006/relationships/image" Target="../media/image2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jp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BEF92DE3-422A-D145-93FD-56B4A7F9ED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28700" y="990600"/>
            <a:ext cx="8191500" cy="738664"/>
          </a:xfrm>
        </p:spPr>
        <p:txBody>
          <a:bodyPr/>
          <a:lstStyle/>
          <a:p>
            <a:r>
              <a:rPr lang="en-US" sz="24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Forward and Inverse Models for Satellite Remote Sensors Using Principal Component Analysis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A03B4A2A-2170-E64B-A83B-B3FEA8E4D1AF}"/>
              </a:ext>
            </a:extLst>
          </p:cNvPr>
          <p:cNvSpPr txBox="1"/>
          <p:nvPr/>
        </p:nvSpPr>
        <p:spPr>
          <a:xfrm>
            <a:off x="304800" y="2147868"/>
            <a:ext cx="9296400" cy="29700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900" spc="15" dirty="0">
              <a:latin typeface="Arial"/>
              <a:cs typeface="Arial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1600" b="1" spc="15" dirty="0">
                <a:latin typeface="Arial"/>
                <a:cs typeface="Arial"/>
              </a:rPr>
              <a:t>Xu</a:t>
            </a:r>
            <a:r>
              <a:rPr sz="1600" b="1" spc="-100" dirty="0">
                <a:latin typeface="Arial"/>
                <a:cs typeface="Arial"/>
              </a:rPr>
              <a:t> </a:t>
            </a:r>
            <a:r>
              <a:rPr sz="1600" b="1" spc="10" dirty="0">
                <a:latin typeface="Arial"/>
                <a:cs typeface="Arial"/>
              </a:rPr>
              <a:t>Liu</a:t>
            </a:r>
            <a:endParaRPr lang="en-US" sz="1600" b="1" spc="10" dirty="0">
              <a:latin typeface="Arial"/>
              <a:cs typeface="Arial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spc="15" dirty="0">
                <a:latin typeface="Arial"/>
                <a:cs typeface="Arial"/>
              </a:rPr>
              <a:t>NASA </a:t>
            </a:r>
            <a:r>
              <a:rPr lang="en-US" sz="1600" spc="10" dirty="0">
                <a:latin typeface="Arial"/>
                <a:cs typeface="Arial"/>
              </a:rPr>
              <a:t>Langley Research</a:t>
            </a:r>
            <a:r>
              <a:rPr lang="en-US" sz="1600" spc="-135" dirty="0">
                <a:latin typeface="Arial"/>
                <a:cs typeface="Arial"/>
              </a:rPr>
              <a:t> </a:t>
            </a:r>
            <a:r>
              <a:rPr lang="en-US" sz="1600" spc="10" dirty="0">
                <a:latin typeface="Arial"/>
                <a:cs typeface="Arial"/>
              </a:rPr>
              <a:t>Center, Hampton, VA, USA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b="1" spc="10" dirty="0">
              <a:latin typeface="Arial"/>
              <a:cs typeface="Arial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b="1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 b="1" spc="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spc="10" dirty="0">
                <a:latin typeface="Arial" panose="020B0604020202020204" pitchFamily="34" charset="0"/>
                <a:cs typeface="Arial" panose="020B0604020202020204" pitchFamily="34" charset="0"/>
              </a:rPr>
              <a:t>Acknowledgement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b="1" spc="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spc="10" dirty="0">
                <a:latin typeface="Arial" panose="020B0604020202020204" pitchFamily="34" charset="0"/>
                <a:cs typeface="Arial" panose="020B0604020202020204" pitchFamily="34" charset="0"/>
              </a:rPr>
              <a:t>Colleagues and collaborators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spc="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spc="10" dirty="0">
                <a:latin typeface="Arial" panose="020B0604020202020204" pitchFamily="34" charset="0"/>
                <a:cs typeface="Arial" panose="020B0604020202020204" pitchFamily="34" charset="0"/>
              </a:rPr>
              <a:t>NASA Sounder SIPS, NOAA NUCAPS Team, NASA NAS and NCCS, NASA DACC, NASA Science of Terra, Aqua, and Suomi NPP, NAST-I, CPF, TEMPO, and SBG programs</a:t>
            </a:r>
          </a:p>
        </p:txBody>
      </p:sp>
    </p:spTree>
    <p:extLst>
      <p:ext uri="{BB962C8B-B14F-4D97-AF65-F5344CB8AC3E}">
        <p14:creationId xmlns:p14="http://schemas.microsoft.com/office/powerpoint/2010/main" val="4206032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81"/>
    </mc:Choice>
    <mc:Fallback xmlns="">
      <p:transition spd="slow" advTm="2208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60C3A468-64BE-E545-B618-288C71034B8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6263" y="312738"/>
            <a:ext cx="4217987" cy="414337"/>
          </a:xfrm>
        </p:spPr>
        <p:txBody>
          <a:bodyPr rtlCol="0"/>
          <a:lstStyle/>
          <a:p>
            <a:pPr marL="127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spc="-5" dirty="0"/>
              <a:t>Introduction</a:t>
            </a:r>
            <a:endParaRPr sz="2600" dirty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47E16668-69B6-764C-8699-43921FF34BF3}"/>
              </a:ext>
            </a:extLst>
          </p:cNvPr>
          <p:cNvSpPr txBox="1"/>
          <p:nvPr/>
        </p:nvSpPr>
        <p:spPr>
          <a:xfrm>
            <a:off x="457200" y="990600"/>
            <a:ext cx="9139881" cy="41036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387985" indent="-342900" eaLnBrk="1" fontAlgn="auto" hangingPunct="1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tabLst>
                <a:tab pos="804545" algn="l"/>
                <a:tab pos="805180" algn="l"/>
              </a:tabLst>
              <a:defRPr/>
            </a:pPr>
            <a:r>
              <a:rPr lang="en-US" spc="10" dirty="0">
                <a:latin typeface="Arial"/>
                <a:cs typeface="Arial"/>
              </a:rPr>
              <a:t>Fast and accurate forward models are needed to invert hyperspectral data</a:t>
            </a:r>
          </a:p>
          <a:p>
            <a:pPr marL="845185" lvl="1" indent="-342900" eaLnBrk="1" fontAlgn="auto" hangingPunct="1">
              <a:spcBef>
                <a:spcPts val="200"/>
              </a:spcBef>
              <a:spcAft>
                <a:spcPts val="200"/>
              </a:spcAft>
              <a:buFont typeface="System Font Regular"/>
              <a:buChar char="⁃"/>
              <a:tabLst>
                <a:tab pos="804545" algn="l"/>
                <a:tab pos="805180" algn="l"/>
              </a:tabLst>
              <a:defRPr/>
            </a:pPr>
            <a:r>
              <a:rPr lang="en-US" sz="1600" spc="10" dirty="0">
                <a:latin typeface="Arial"/>
                <a:cs typeface="Arial"/>
              </a:rPr>
              <a:t>Hundreds to thousands of spectral channels with millions of observations each day</a:t>
            </a:r>
          </a:p>
          <a:p>
            <a:pPr marL="845185" lvl="1" indent="-342900" eaLnBrk="1" fontAlgn="auto" hangingPunct="1">
              <a:spcBef>
                <a:spcPts val="200"/>
              </a:spcBef>
              <a:spcAft>
                <a:spcPts val="200"/>
              </a:spcAft>
              <a:buFont typeface="System Font Regular"/>
              <a:buChar char="⁃"/>
              <a:tabLst>
                <a:tab pos="804545" algn="l"/>
                <a:tab pos="805180" algn="l"/>
              </a:tabLst>
              <a:defRPr/>
            </a:pPr>
            <a:r>
              <a:rPr lang="en-US" sz="1600" spc="10" dirty="0">
                <a:latin typeface="Arial"/>
                <a:cs typeface="Arial"/>
              </a:rPr>
              <a:t>Line-by-line (LBL) radiative transfer model (RTM) is too slow (needs millions of LBL RT calculations to account for atmospheric gas spectral contributions)</a:t>
            </a:r>
          </a:p>
          <a:p>
            <a:pPr marL="845185" lvl="1" indent="-342900" eaLnBrk="1" fontAlgn="auto" hangingPunct="1">
              <a:spcBef>
                <a:spcPts val="200"/>
              </a:spcBef>
              <a:spcAft>
                <a:spcPts val="200"/>
              </a:spcAft>
              <a:buFont typeface="System Font Regular"/>
              <a:buChar char="⁃"/>
              <a:tabLst>
                <a:tab pos="804545" algn="l"/>
                <a:tab pos="805180" algn="l"/>
              </a:tabLst>
              <a:defRPr/>
            </a:pPr>
            <a:r>
              <a:rPr lang="en-US" sz="1600" spc="10" dirty="0">
                <a:latin typeface="Arial"/>
                <a:cs typeface="Arial"/>
              </a:rPr>
              <a:t>Traditional channel-based forward models are also too slow (at least one RT calculations needed for each channel</a:t>
            </a:r>
          </a:p>
          <a:p>
            <a:pPr marL="387985" indent="-342900" eaLnBrk="1" fontAlgn="auto" hangingPunct="1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tabLst>
                <a:tab pos="804545" algn="l"/>
                <a:tab pos="805180" algn="l"/>
              </a:tabLst>
              <a:defRPr/>
            </a:pPr>
            <a:r>
              <a:rPr lang="en-US" spc="10" dirty="0">
                <a:latin typeface="Arial"/>
                <a:cs typeface="Arial"/>
              </a:rPr>
              <a:t>Principal Component Analysis (PCA) converts hyperspectral data into super-channels</a:t>
            </a:r>
          </a:p>
          <a:p>
            <a:pPr marL="845185" lvl="1" indent="-342900" eaLnBrk="1" fontAlgn="auto" hangingPunct="1">
              <a:spcBef>
                <a:spcPts val="200"/>
              </a:spcBef>
              <a:spcAft>
                <a:spcPts val="200"/>
              </a:spcAft>
              <a:buFont typeface="System Font Regular"/>
              <a:buChar char="⁃"/>
              <a:tabLst>
                <a:tab pos="804545" algn="l"/>
                <a:tab pos="805180" algn="l"/>
              </a:tabLst>
              <a:defRPr/>
            </a:pPr>
            <a:r>
              <a:rPr lang="en-US" sz="1600" spc="10" dirty="0">
                <a:latin typeface="Arial"/>
                <a:cs typeface="Arial"/>
              </a:rPr>
              <a:t>Principal Components (PCs) capture the spectral correlations (remove redundant info)</a:t>
            </a:r>
          </a:p>
          <a:p>
            <a:pPr marL="845185" lvl="1" indent="-342900" eaLnBrk="1" fontAlgn="auto" hangingPunct="1">
              <a:spcBef>
                <a:spcPts val="200"/>
              </a:spcBef>
              <a:spcAft>
                <a:spcPts val="200"/>
              </a:spcAft>
              <a:buFont typeface="System Font Regular"/>
              <a:buChar char="⁃"/>
              <a:tabLst>
                <a:tab pos="804545" algn="l"/>
                <a:tab pos="805180" algn="l"/>
              </a:tabLst>
              <a:defRPr/>
            </a:pPr>
            <a:r>
              <a:rPr lang="en-US" sz="1600" spc="10" dirty="0">
                <a:latin typeface="Arial"/>
                <a:cs typeface="Arial"/>
              </a:rPr>
              <a:t>Super channels (PC-scores) capture all original spectral information </a:t>
            </a:r>
          </a:p>
          <a:p>
            <a:pPr marL="845185" lvl="1" indent="-342900" eaLnBrk="1" fontAlgn="auto" hangingPunct="1">
              <a:spcBef>
                <a:spcPts val="200"/>
              </a:spcBef>
              <a:spcAft>
                <a:spcPts val="200"/>
              </a:spcAft>
              <a:buFont typeface="System Font Regular"/>
              <a:buChar char="⁃"/>
              <a:tabLst>
                <a:tab pos="804545" algn="l"/>
                <a:tab pos="805180" algn="l"/>
              </a:tabLst>
              <a:defRPr/>
            </a:pPr>
            <a:r>
              <a:rPr lang="en-US" sz="1600" spc="10" dirty="0">
                <a:latin typeface="Arial"/>
                <a:cs typeface="Arial"/>
              </a:rPr>
              <a:t>Reduced data dimension (super-channel number &lt;&lt; than the original channel numbers)</a:t>
            </a:r>
          </a:p>
          <a:p>
            <a:pPr marL="387985" indent="-342900" eaLnBrk="1" fontAlgn="auto" hangingPunct="1"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tabLst>
                <a:tab pos="804545" algn="l"/>
                <a:tab pos="805180" algn="l"/>
              </a:tabLst>
              <a:defRPr/>
            </a:pPr>
            <a:r>
              <a:rPr lang="en-US" spc="10" dirty="0">
                <a:latin typeface="Arial"/>
                <a:cs typeface="Arial"/>
              </a:rPr>
              <a:t>Many future IR hyperspectral sounder data will be delivered as PC-scores</a:t>
            </a:r>
          </a:p>
          <a:p>
            <a:pPr marL="845185" lvl="1" indent="-342900" eaLnBrk="1" fontAlgn="auto" hangingPunct="1">
              <a:spcBef>
                <a:spcPts val="200"/>
              </a:spcBef>
              <a:spcAft>
                <a:spcPts val="200"/>
              </a:spcAft>
              <a:buFont typeface="System Font Regular"/>
              <a:buChar char="⁃"/>
              <a:tabLst>
                <a:tab pos="804545" algn="l"/>
                <a:tab pos="805180" algn="l"/>
              </a:tabLst>
              <a:defRPr/>
            </a:pPr>
            <a:r>
              <a:rPr lang="en-US" sz="1600" spc="10" dirty="0">
                <a:latin typeface="Arial"/>
                <a:cs typeface="Arial"/>
              </a:rPr>
              <a:t>For efficient data transfer</a:t>
            </a:r>
          </a:p>
          <a:p>
            <a:pPr marL="845185" lvl="1" indent="-342900" eaLnBrk="1" fontAlgn="auto" hangingPunct="1">
              <a:spcBef>
                <a:spcPts val="200"/>
              </a:spcBef>
              <a:spcAft>
                <a:spcPts val="200"/>
              </a:spcAft>
              <a:buFont typeface="System Font Regular"/>
              <a:buChar char="⁃"/>
              <a:tabLst>
                <a:tab pos="804545" algn="l"/>
                <a:tab pos="805180" algn="l"/>
              </a:tabLst>
              <a:defRPr/>
            </a:pPr>
            <a:r>
              <a:rPr lang="en-US" sz="1600" spc="10" dirty="0">
                <a:latin typeface="Arial"/>
                <a:cs typeface="Arial"/>
              </a:rPr>
              <a:t>Forward model and inversion models in PC-domains are desired</a:t>
            </a:r>
          </a:p>
          <a:p>
            <a:pPr marL="45085" eaLnBrk="1" fontAlgn="auto" hangingPunct="1">
              <a:spcBef>
                <a:spcPts val="200"/>
              </a:spcBef>
              <a:spcAft>
                <a:spcPts val="200"/>
              </a:spcAft>
              <a:tabLst>
                <a:tab pos="804545" algn="l"/>
                <a:tab pos="805180" algn="l"/>
              </a:tabLst>
              <a:defRPr/>
            </a:pPr>
            <a:endParaRPr lang="en-US" sz="1600" spc="10" dirty="0">
              <a:latin typeface="Arial"/>
              <a:cs typeface="Arial"/>
            </a:endParaRPr>
          </a:p>
        </p:txBody>
      </p:sp>
      <p:pic>
        <p:nvPicPr>
          <p:cNvPr id="1033" name="Picture 9">
            <a:extLst>
              <a:ext uri="{FF2B5EF4-FFF2-40B4-BE49-F238E27FC236}">
                <a16:creationId xmlns:a16="http://schemas.microsoft.com/office/drawing/2014/main" id="{63686013-8BE5-7A25-9316-1B973896C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0175" y="5176666"/>
            <a:ext cx="3010842" cy="240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>
            <a:extLst>
              <a:ext uri="{FF2B5EF4-FFF2-40B4-BE49-F238E27FC236}">
                <a16:creationId xmlns:a16="http://schemas.microsoft.com/office/drawing/2014/main" id="{AD18DD85-0237-8465-4C98-D37AD84B4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20" y="5145727"/>
            <a:ext cx="2883368" cy="240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>
            <a:extLst>
              <a:ext uri="{FF2B5EF4-FFF2-40B4-BE49-F238E27FC236}">
                <a16:creationId xmlns:a16="http://schemas.microsoft.com/office/drawing/2014/main" id="{C931BBBD-BCD5-25BD-9D6E-DA485E569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592" y="5162774"/>
            <a:ext cx="2902489" cy="2331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3CE02E-8CC2-C4E6-7019-A3F2A7DF7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3B6F7F-135A-D148-9F7E-05910C70CF6F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239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7832"/>
    </mc:Choice>
    <mc:Fallback>
      <p:transition spd="slow" advTm="29783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4975" y="188913"/>
            <a:ext cx="9188450" cy="863616"/>
          </a:xfrm>
          <a:prstGeom prst="rect">
            <a:avLst/>
          </a:prstGeom>
        </p:spPr>
        <p:txBody>
          <a:bodyPr vert="horz" wrap="square" lIns="0" tIns="123744" rIns="0" bIns="0" rtlCol="0">
            <a:spAutoFit/>
          </a:bodyPr>
          <a:lstStyle/>
          <a:p>
            <a:pPr marL="7938" marR="5080" indent="1112838">
              <a:lnSpc>
                <a:spcPct val="100000"/>
              </a:lnSpc>
            </a:pPr>
            <a:r>
              <a:rPr sz="2400" spc="-5" dirty="0"/>
              <a:t>Introduction </a:t>
            </a:r>
            <a:r>
              <a:rPr sz="2400" dirty="0"/>
              <a:t>to a </a:t>
            </a:r>
            <a:r>
              <a:rPr sz="2400" spc="-10" dirty="0"/>
              <a:t>Principal </a:t>
            </a:r>
            <a:r>
              <a:rPr sz="2400" spc="-5" dirty="0"/>
              <a:t>Component-based  Transfer Model</a:t>
            </a:r>
            <a:r>
              <a:rPr sz="2400" spc="-95" dirty="0"/>
              <a:t> </a:t>
            </a:r>
            <a:r>
              <a:rPr sz="2400" spc="-5" dirty="0"/>
              <a:t>(PCRTM)</a:t>
            </a:r>
            <a:endParaRPr sz="2400" dirty="0"/>
          </a:p>
        </p:txBody>
      </p:sp>
      <p:sp>
        <p:nvSpPr>
          <p:cNvPr id="4" name="object 4"/>
          <p:cNvSpPr txBox="1"/>
          <p:nvPr/>
        </p:nvSpPr>
        <p:spPr>
          <a:xfrm>
            <a:off x="465867" y="1380257"/>
            <a:ext cx="9296400" cy="5602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7190" indent="-364490">
              <a:lnSpc>
                <a:spcPct val="100000"/>
              </a:lnSpc>
              <a:spcBef>
                <a:spcPts val="464"/>
              </a:spcBef>
              <a:buChar char="•"/>
              <a:tabLst>
                <a:tab pos="377190" algn="l"/>
                <a:tab pos="377825" algn="l"/>
              </a:tabLst>
            </a:pPr>
            <a:r>
              <a:rPr lang="en-US" altLang="en-US" b="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Channel-based fast radiative transfer models may be too slow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1688" lvl="1" indent="-284163">
              <a:lnSpc>
                <a:spcPct val="100000"/>
              </a:lnSpc>
              <a:spcBef>
                <a:spcPts val="395"/>
              </a:spcBef>
              <a:buChar char="–"/>
              <a:tabLst>
                <a:tab pos="744538" algn="l"/>
              </a:tabLst>
            </a:pPr>
            <a:r>
              <a:rPr lang="en-US" sz="1600" spc="15" dirty="0">
                <a:latin typeface="Arial"/>
                <a:cs typeface="Arial"/>
              </a:rPr>
              <a:t>Not taking advantages of spectral correlations across the whole spectral regions</a:t>
            </a:r>
          </a:p>
          <a:p>
            <a:pPr marL="801688" lvl="1" indent="-284163">
              <a:spcBef>
                <a:spcPts val="395"/>
              </a:spcBef>
              <a:buFontTx/>
              <a:buChar char="–"/>
              <a:tabLst>
                <a:tab pos="744538" algn="l"/>
              </a:tabLst>
            </a:pPr>
            <a:r>
              <a:rPr lang="en-US" altLang="en-US" sz="1600" dirty="0">
                <a:ea typeface="ＭＳ Ｐゴシック" panose="020B0600070205080204" pitchFamily="34" charset="-128"/>
                <a:cs typeface="Arial" panose="020B0604020202020204" pitchFamily="34" charset="0"/>
              </a:rPr>
              <a:t>Reductant RT calculations performed</a:t>
            </a:r>
            <a:endParaRPr lang="en-US" sz="1600" spc="15" dirty="0">
              <a:latin typeface="Arial"/>
              <a:cs typeface="Arial"/>
            </a:endParaRPr>
          </a:p>
          <a:p>
            <a:pPr marL="377190" indent="-364490">
              <a:lnSpc>
                <a:spcPct val="100000"/>
              </a:lnSpc>
              <a:spcBef>
                <a:spcPts val="464"/>
              </a:spcBef>
              <a:buChar char="•"/>
              <a:tabLst>
                <a:tab pos="377190" algn="l"/>
                <a:tab pos="377825" algn="l"/>
              </a:tabLst>
            </a:pPr>
            <a:r>
              <a:rPr spc="15" dirty="0">
                <a:latin typeface="Arial"/>
                <a:cs typeface="Arial"/>
              </a:rPr>
              <a:t>PCRTM was </a:t>
            </a:r>
            <a:r>
              <a:rPr spc="5" dirty="0">
                <a:latin typeface="Arial"/>
                <a:cs typeface="Arial"/>
              </a:rPr>
              <a:t>first </a:t>
            </a:r>
            <a:r>
              <a:rPr spc="10" dirty="0">
                <a:latin typeface="Arial"/>
                <a:cs typeface="Arial"/>
              </a:rPr>
              <a:t>developed in</a:t>
            </a:r>
            <a:r>
              <a:rPr spc="-45" dirty="0">
                <a:latin typeface="Arial"/>
                <a:cs typeface="Arial"/>
              </a:rPr>
              <a:t> </a:t>
            </a:r>
            <a:r>
              <a:rPr spc="10" dirty="0">
                <a:latin typeface="Arial"/>
                <a:cs typeface="Arial"/>
              </a:rPr>
              <a:t>2004</a:t>
            </a:r>
            <a:r>
              <a:rPr lang="en-US" spc="10" dirty="0">
                <a:latin typeface="Arial"/>
                <a:cs typeface="Arial"/>
              </a:rPr>
              <a:t> and has been extensively used by many projects</a:t>
            </a:r>
            <a:endParaRPr lang="en-US" dirty="0">
              <a:latin typeface="Arial"/>
              <a:cs typeface="Arial"/>
            </a:endParaRPr>
          </a:p>
          <a:p>
            <a:pPr marL="804545" lvl="1" indent="-302260">
              <a:lnSpc>
                <a:spcPct val="100000"/>
              </a:lnSpc>
              <a:spcBef>
                <a:spcPts val="395"/>
              </a:spcBef>
              <a:buChar char="–"/>
              <a:tabLst>
                <a:tab pos="804545" algn="l"/>
                <a:tab pos="805180" algn="l"/>
              </a:tabLst>
            </a:pPr>
            <a:r>
              <a:rPr lang="en-US" sz="1600" spc="15" dirty="0">
                <a:latin typeface="Arial"/>
                <a:cs typeface="Arial"/>
              </a:rPr>
              <a:t>Compress spectra </a:t>
            </a:r>
            <a:r>
              <a:rPr lang="en-US" sz="1600" spc="10" dirty="0">
                <a:latin typeface="Arial"/>
                <a:cs typeface="Arial"/>
              </a:rPr>
              <a:t>into Principal </a:t>
            </a:r>
            <a:r>
              <a:rPr lang="en-US" sz="1600" spc="15" dirty="0">
                <a:latin typeface="Arial"/>
                <a:cs typeface="Arial"/>
              </a:rPr>
              <a:t>Component (PC)</a:t>
            </a:r>
            <a:r>
              <a:rPr lang="en-US" sz="1600" spc="60" dirty="0">
                <a:latin typeface="Arial"/>
                <a:cs typeface="Arial"/>
              </a:rPr>
              <a:t> </a:t>
            </a:r>
            <a:r>
              <a:rPr lang="en-US" sz="1600" spc="15" dirty="0">
                <a:latin typeface="Arial"/>
                <a:cs typeface="Arial"/>
              </a:rPr>
              <a:t>domain</a:t>
            </a:r>
            <a:endParaRPr lang="en-US" sz="1600" dirty="0">
              <a:latin typeface="Arial"/>
              <a:cs typeface="Arial"/>
            </a:endParaRPr>
          </a:p>
          <a:p>
            <a:pPr marL="804545" lvl="1" indent="-302260">
              <a:lnSpc>
                <a:spcPct val="100000"/>
              </a:lnSpc>
              <a:spcBef>
                <a:spcPts val="430"/>
              </a:spcBef>
              <a:buChar char="–"/>
              <a:tabLst>
                <a:tab pos="804545" algn="l"/>
                <a:tab pos="805180" algn="l"/>
              </a:tabLst>
            </a:pPr>
            <a:r>
              <a:rPr sz="1600" spc="15" dirty="0">
                <a:latin typeface="Arial"/>
                <a:cs typeface="Arial"/>
              </a:rPr>
              <a:t>Performs minimum number </a:t>
            </a:r>
            <a:r>
              <a:rPr sz="1600" spc="10" dirty="0">
                <a:latin typeface="Arial"/>
                <a:cs typeface="Arial"/>
              </a:rPr>
              <a:t>of </a:t>
            </a:r>
            <a:r>
              <a:rPr sz="1600" spc="15" dirty="0">
                <a:latin typeface="Arial"/>
                <a:cs typeface="Arial"/>
              </a:rPr>
              <a:t>monochromatic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10" dirty="0">
                <a:latin typeface="Arial"/>
                <a:cs typeface="Arial"/>
              </a:rPr>
              <a:t>calculations</a:t>
            </a:r>
            <a:endParaRPr sz="1600" dirty="0">
              <a:latin typeface="Arial"/>
              <a:cs typeface="Arial"/>
            </a:endParaRPr>
          </a:p>
          <a:p>
            <a:pPr marL="804545" lvl="1" indent="-302260">
              <a:lnSpc>
                <a:spcPct val="100000"/>
              </a:lnSpc>
              <a:spcBef>
                <a:spcPts val="395"/>
              </a:spcBef>
              <a:buChar char="–"/>
              <a:tabLst>
                <a:tab pos="804545" algn="l"/>
                <a:tab pos="805180" algn="l"/>
              </a:tabLst>
            </a:pPr>
            <a:r>
              <a:rPr sz="1600" spc="15" dirty="0">
                <a:latin typeface="Arial"/>
                <a:cs typeface="Arial"/>
              </a:rPr>
              <a:t>Covers spectral range from </a:t>
            </a:r>
            <a:r>
              <a:rPr sz="1600" spc="10" dirty="0">
                <a:latin typeface="Arial"/>
                <a:cs typeface="Arial"/>
              </a:rPr>
              <a:t>far </a:t>
            </a:r>
            <a:r>
              <a:rPr sz="1600" spc="15" dirty="0">
                <a:latin typeface="Arial"/>
                <a:cs typeface="Arial"/>
              </a:rPr>
              <a:t>infrared</a:t>
            </a:r>
            <a:r>
              <a:rPr lang="en-US" sz="1600" spc="15" dirty="0">
                <a:latin typeface="Arial"/>
                <a:cs typeface="Arial"/>
              </a:rPr>
              <a:t>, IR, mid-IR, Near-IR, Visible,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10" dirty="0">
                <a:latin typeface="Arial"/>
                <a:cs typeface="Arial"/>
              </a:rPr>
              <a:t>UV-Vis spectral</a:t>
            </a:r>
            <a:r>
              <a:rPr sz="1600" spc="60" dirty="0">
                <a:latin typeface="Arial"/>
                <a:cs typeface="Arial"/>
              </a:rPr>
              <a:t> </a:t>
            </a:r>
            <a:r>
              <a:rPr sz="1600" spc="10" dirty="0">
                <a:latin typeface="Arial"/>
                <a:cs typeface="Arial"/>
              </a:rPr>
              <a:t>regions</a:t>
            </a:r>
            <a:endParaRPr lang="en-US" sz="1600" spc="10" dirty="0">
              <a:latin typeface="Arial"/>
              <a:cs typeface="Arial"/>
            </a:endParaRPr>
          </a:p>
          <a:p>
            <a:pPr marL="349250" indent="-3492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 marL="349250" indent="-3492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 Calculates channel radiances (or transmittances ) by linearly combining a set of PCs:</a:t>
            </a:r>
          </a:p>
          <a:p>
            <a:pPr marL="182563" indent="-182563">
              <a:lnSpc>
                <a:spcPct val="90000"/>
              </a:lnSpc>
              <a:buFontTx/>
              <a:buNone/>
            </a:pPr>
            <a:endParaRPr lang="en-US" altLang="en-US" sz="2000" dirty="0">
              <a:ea typeface="ＭＳ Ｐゴシック" panose="020B0600070205080204" pitchFamily="34" charset="-128"/>
            </a:endParaRPr>
          </a:p>
          <a:p>
            <a:pPr marL="182563" indent="-182563">
              <a:lnSpc>
                <a:spcPct val="90000"/>
              </a:lnSpc>
              <a:buFontTx/>
              <a:buNone/>
            </a:pPr>
            <a:endParaRPr lang="en-US" altLang="en-US" sz="2000" dirty="0">
              <a:ea typeface="ＭＳ Ｐゴシック" panose="020B0600070205080204" pitchFamily="34" charset="-128"/>
            </a:endParaRPr>
          </a:p>
          <a:p>
            <a:pPr marL="182563" indent="-182563">
              <a:lnSpc>
                <a:spcPct val="90000"/>
              </a:lnSpc>
              <a:buFontTx/>
              <a:buNone/>
            </a:pPr>
            <a:endParaRPr lang="en-US" altLang="en-US" sz="2000" dirty="0">
              <a:ea typeface="ＭＳ Ｐゴシック" panose="020B0600070205080204" pitchFamily="34" charset="-128"/>
            </a:endParaRPr>
          </a:p>
          <a:p>
            <a:pPr marL="463550" indent="-4635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Channel radiance/reflectance/flux can be obtained by a linear combination of PC-scores (</a:t>
            </a:r>
            <a:r>
              <a:rPr lang="en-US" altLang="en-US" i="1" dirty="0">
                <a:ea typeface="ＭＳ Ｐゴシック" panose="020B0600070205080204" pitchFamily="34" charset="-128"/>
              </a:rPr>
              <a:t>c</a:t>
            </a:r>
            <a:r>
              <a:rPr lang="en-US" altLang="en-US" dirty="0">
                <a:ea typeface="ＭＳ Ｐゴシック" panose="020B0600070205080204" pitchFamily="34" charset="-128"/>
              </a:rPr>
              <a:t>) and corresponding PCs (</a:t>
            </a:r>
            <a:r>
              <a:rPr lang="en-US" altLang="en-US" i="1" dirty="0">
                <a:ea typeface="ＭＳ Ｐゴシック" panose="020B0600070205080204" pitchFamily="34" charset="-128"/>
              </a:rPr>
              <a:t>U</a:t>
            </a:r>
            <a:r>
              <a:rPr lang="en-US" altLang="en-US" dirty="0">
                <a:ea typeface="ＭＳ Ｐゴシック" panose="020B0600070205080204" pitchFamily="34" charset="-128"/>
              </a:rPr>
              <a:t>)</a:t>
            </a:r>
          </a:p>
          <a:p>
            <a:pPr marL="450850" indent="-442913">
              <a:lnSpc>
                <a:spcPct val="100000"/>
              </a:lnSpc>
              <a:spcBef>
                <a:spcPts val="625"/>
              </a:spcBef>
              <a:buChar char="•"/>
              <a:tabLst>
                <a:tab pos="450850" algn="l"/>
                <a:tab pos="452438" algn="l"/>
              </a:tabLst>
            </a:pPr>
            <a:r>
              <a:rPr lang="en-US" spc="10" dirty="0"/>
              <a:t>Selected publication related to</a:t>
            </a:r>
            <a:r>
              <a:rPr lang="en-US" spc="-70" dirty="0"/>
              <a:t> </a:t>
            </a:r>
            <a:r>
              <a:rPr lang="en-US" spc="15" dirty="0"/>
              <a:t>PCRTM</a:t>
            </a:r>
          </a:p>
          <a:p>
            <a:pPr marL="878840" marR="5080" lvl="1" indent="-302260">
              <a:lnSpc>
                <a:spcPct val="103699"/>
              </a:lnSpc>
              <a:spcBef>
                <a:spcPts val="355"/>
              </a:spcBef>
              <a:buChar char="–"/>
              <a:tabLst>
                <a:tab pos="879475" algn="l"/>
                <a:tab pos="880110" algn="l"/>
              </a:tabLst>
            </a:pPr>
            <a:r>
              <a:rPr lang="en-US" sz="1600" spc="10" dirty="0">
                <a:latin typeface="Arial"/>
                <a:cs typeface="Arial"/>
              </a:rPr>
              <a:t>Liu et al. 2004, </a:t>
            </a:r>
            <a:r>
              <a:rPr lang="en-US" sz="1600" spc="15" dirty="0">
                <a:latin typeface="Arial"/>
                <a:cs typeface="Arial"/>
              </a:rPr>
              <a:t>2006, 2007, 2009, 2016, 2017, 2018, Yang </a:t>
            </a:r>
            <a:r>
              <a:rPr lang="en-US" sz="1600" spc="10" dirty="0">
                <a:latin typeface="Arial"/>
                <a:cs typeface="Arial"/>
              </a:rPr>
              <a:t>et al. </a:t>
            </a:r>
            <a:r>
              <a:rPr lang="en-US" sz="1600" spc="15" dirty="0">
                <a:latin typeface="Arial"/>
                <a:cs typeface="Arial"/>
              </a:rPr>
              <a:t>2016, 2023,</a:t>
            </a:r>
            <a:r>
              <a:rPr lang="en-US" sz="1600" spc="5" dirty="0">
                <a:latin typeface="Arial"/>
                <a:cs typeface="Arial"/>
              </a:rPr>
              <a:t> </a:t>
            </a:r>
            <a:r>
              <a:rPr lang="en-US" sz="1600" spc="25" dirty="0">
                <a:latin typeface="Arial"/>
                <a:cs typeface="Arial"/>
              </a:rPr>
              <a:t>Wu </a:t>
            </a:r>
            <a:r>
              <a:rPr lang="en-US" sz="1600" spc="10" dirty="0">
                <a:latin typeface="Arial"/>
                <a:cs typeface="Arial"/>
              </a:rPr>
              <a:t>et al </a:t>
            </a:r>
            <a:r>
              <a:rPr lang="en-US" sz="1600" spc="15" dirty="0">
                <a:latin typeface="Arial"/>
                <a:cs typeface="Arial"/>
              </a:rPr>
              <a:t>2017,2020, 2022, 2023, </a:t>
            </a:r>
            <a:r>
              <a:rPr lang="en-US" sz="1600" spc="15" dirty="0">
                <a:latin typeface="Arial" panose="020B0604020202020204" pitchFamily="34" charset="0"/>
                <a:cs typeface="Arial" panose="020B0604020202020204" pitchFamily="34" charset="0"/>
              </a:rPr>
              <a:t>Chen  </a:t>
            </a:r>
            <a:r>
              <a:rPr lang="en-US" sz="1600" spc="10" dirty="0">
                <a:latin typeface="Arial" panose="020B0604020202020204" pitchFamily="34" charset="0"/>
                <a:cs typeface="Arial" panose="020B0604020202020204" pitchFamily="34" charset="0"/>
              </a:rPr>
              <a:t>et al </a:t>
            </a:r>
            <a:r>
              <a:rPr lang="en-US" sz="1600" spc="15" dirty="0">
                <a:latin typeface="Arial" panose="020B0604020202020204" pitchFamily="34" charset="0"/>
                <a:cs typeface="Arial" panose="020B0604020202020204" pitchFamily="34" charset="0"/>
              </a:rPr>
              <a:t>2013, Pan </a:t>
            </a:r>
            <a:r>
              <a:rPr lang="en-US" sz="1600" spc="10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US" sz="1600" spc="15" dirty="0"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lang="en-US" sz="1600" spc="5" dirty="0">
                <a:latin typeface="Arial" panose="020B0604020202020204" pitchFamily="34" charset="0"/>
                <a:cs typeface="Arial" panose="020B0604020202020204" pitchFamily="34" charset="0"/>
              </a:rPr>
              <a:t>Seiji </a:t>
            </a:r>
            <a:r>
              <a:rPr lang="en-US" sz="1600" spc="10" dirty="0">
                <a:latin typeface="Arial" panose="020B0604020202020204" pitchFamily="34" charset="0"/>
                <a:cs typeface="Arial" panose="020B0604020202020204" pitchFamily="34" charset="0"/>
              </a:rPr>
              <a:t>et al </a:t>
            </a:r>
            <a:r>
              <a:rPr lang="en-US" sz="1600" spc="15" dirty="0">
                <a:latin typeface="Arial" panose="020B0604020202020204" pitchFamily="34" charset="0"/>
                <a:cs typeface="Arial" panose="020B0604020202020204" pitchFamily="34" charset="0"/>
              </a:rPr>
              <a:t>2011, 2014, Huang </a:t>
            </a:r>
            <a:r>
              <a:rPr lang="en-US" sz="1600" spc="10" dirty="0">
                <a:latin typeface="Arial" panose="020B0604020202020204" pitchFamily="34" charset="0"/>
                <a:cs typeface="Arial" panose="020B0604020202020204" pitchFamily="34" charset="0"/>
              </a:rPr>
              <a:t>et.</a:t>
            </a:r>
            <a:r>
              <a:rPr lang="en-US" sz="1600" spc="1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spc="10" dirty="0">
                <a:latin typeface="Arial" panose="020B0604020202020204" pitchFamily="34" charset="0"/>
                <a:cs typeface="Arial" panose="020B0604020202020204" pitchFamily="34" charset="0"/>
              </a:rPr>
              <a:t>al.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spc="15" dirty="0">
                <a:latin typeface="Arial" panose="020B0604020202020204" pitchFamily="34" charset="0"/>
                <a:cs typeface="Arial" panose="020B0604020202020204" pitchFamily="34" charset="0"/>
              </a:rPr>
              <a:t>2014. Pan </a:t>
            </a:r>
            <a:r>
              <a:rPr lang="en-US" sz="1600" spc="10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US" sz="1600" spc="15" dirty="0">
                <a:latin typeface="Arial" panose="020B0604020202020204" pitchFamily="34" charset="0"/>
                <a:cs typeface="Arial" panose="020B0604020202020204" pitchFamily="34" charset="0"/>
              </a:rPr>
              <a:t>2015, 2017, 2020, Feldman </a:t>
            </a:r>
            <a:r>
              <a:rPr lang="en-US" sz="1600" spc="10" dirty="0">
                <a:latin typeface="Arial" panose="020B0604020202020204" pitchFamily="34" charset="0"/>
                <a:cs typeface="Arial" panose="020B0604020202020204" pitchFamily="34" charset="0"/>
              </a:rPr>
              <a:t>et al.2013,</a:t>
            </a:r>
            <a:r>
              <a:rPr lang="en-US" sz="16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spc="10" dirty="0" err="1">
                <a:latin typeface="Arial" panose="020B0604020202020204" pitchFamily="34" charset="0"/>
                <a:cs typeface="Arial" panose="020B0604020202020204" pitchFamily="34" charset="0"/>
              </a:rPr>
              <a:t>Bantges</a:t>
            </a:r>
            <a:r>
              <a:rPr lang="en-US" sz="1600" spc="10" dirty="0">
                <a:latin typeface="Arial" panose="020B0604020202020204" pitchFamily="34" charset="0"/>
                <a:cs typeface="Arial" panose="020B0604020202020204" pitchFamily="34" charset="0"/>
              </a:rPr>
              <a:t> et al. </a:t>
            </a:r>
            <a:r>
              <a:rPr lang="en-US" sz="1600" spc="15" dirty="0">
                <a:latin typeface="Arial" panose="020B0604020202020204" pitchFamily="34" charset="0"/>
                <a:cs typeface="Arial" panose="020B0604020202020204" pitchFamily="34" charset="0"/>
              </a:rPr>
              <a:t>2016,  Rose </a:t>
            </a:r>
            <a:r>
              <a:rPr lang="en-US" sz="1600" spc="10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US" sz="1600" spc="15" dirty="0">
                <a:latin typeface="Arial" panose="020B0604020202020204" pitchFamily="34" charset="0"/>
                <a:cs typeface="Arial" panose="020B0604020202020204" pitchFamily="34" charset="0"/>
              </a:rPr>
              <a:t>2013, Sergio </a:t>
            </a:r>
            <a:r>
              <a:rPr lang="en-US" sz="1600" spc="10" dirty="0">
                <a:latin typeface="Arial" panose="020B0604020202020204" pitchFamily="34" charset="0"/>
                <a:cs typeface="Arial" panose="020B0604020202020204" pitchFamily="34" charset="0"/>
              </a:rPr>
              <a:t>et al </a:t>
            </a:r>
            <a:r>
              <a:rPr lang="en-US" sz="1600" spc="20" dirty="0">
                <a:latin typeface="Arial" panose="020B0604020202020204" pitchFamily="34" charset="0"/>
                <a:cs typeface="Arial" panose="020B0604020202020204" pitchFamily="34" charset="0"/>
              </a:rPr>
              <a:t>AMT </a:t>
            </a:r>
            <a:r>
              <a:rPr lang="en-US" sz="1600" spc="15" dirty="0">
                <a:latin typeface="Arial" panose="020B0604020202020204" pitchFamily="34" charset="0"/>
                <a:cs typeface="Arial" panose="020B0604020202020204" pitchFamily="34" charset="0"/>
              </a:rPr>
              <a:t>2018,Aunman </a:t>
            </a:r>
            <a:r>
              <a:rPr lang="en-US" sz="1600" spc="10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US" sz="1600" spc="60" dirty="0">
                <a:latin typeface="Arial" panose="020B0604020202020204" pitchFamily="34" charset="0"/>
                <a:cs typeface="Arial" panose="020B0604020202020204" pitchFamily="34" charset="0"/>
              </a:rPr>
              <a:t> JGR, </a:t>
            </a:r>
            <a:r>
              <a:rPr lang="en-US" sz="1600" spc="15" dirty="0">
                <a:latin typeface="Arial" panose="020B0604020202020204" pitchFamily="34" charset="0"/>
                <a:cs typeface="Arial" panose="020B0604020202020204" pitchFamily="34" charset="0"/>
              </a:rPr>
              <a:t>2018, 2023, Jang et al, 2023, </a:t>
            </a:r>
            <a:r>
              <a:rPr lang="en-US" sz="1600" spc="15" dirty="0" err="1">
                <a:latin typeface="Arial" panose="020B0604020202020204" pitchFamily="34" charset="0"/>
                <a:cs typeface="Arial" panose="020B0604020202020204" pitchFamily="34" charset="0"/>
              </a:rPr>
              <a:t>Xiong</a:t>
            </a:r>
            <a:r>
              <a:rPr lang="en-US" sz="1600" spc="15" dirty="0">
                <a:latin typeface="Arial" panose="020B0604020202020204" pitchFamily="34" charset="0"/>
                <a:cs typeface="Arial" panose="020B0604020202020204" pitchFamily="34" charset="0"/>
              </a:rPr>
              <a:t> et al. 2022, 2023...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E44A4B87-531C-E74E-851C-347C7D9DD8C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3200" y="4038600"/>
          <a:ext cx="3284538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0274200" imgH="11112500" progId="Equation.3">
                  <p:embed/>
                </p:oleObj>
              </mc:Choice>
              <mc:Fallback>
                <p:oleObj name="Equation" r:id="rId2" imgW="60274200" imgH="11112500" progId="Equation.3">
                  <p:embed/>
                  <p:pic>
                    <p:nvPicPr>
                      <p:cNvPr id="5" name="Object 2">
                        <a:extLst>
                          <a:ext uri="{FF2B5EF4-FFF2-40B4-BE49-F238E27FC236}">
                            <a16:creationId xmlns:a16="http://schemas.microsoft.com/office/drawing/2014/main" id="{E44A4B87-531C-E74E-851C-347C7D9DD8C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038600"/>
                        <a:ext cx="3284538" cy="623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83470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8E438555-A0A3-EA45-ABAF-05E3C31D44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71600" y="233090"/>
            <a:ext cx="7772401" cy="863616"/>
          </a:xfrm>
        </p:spPr>
        <p:txBody>
          <a:bodyPr tIns="123744"/>
          <a:lstStyle/>
          <a:p>
            <a:pPr marL="11113" indent="-11113" eaLnBrk="1" hangingPunct="1"/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Demonstration of Speed and Accuracy of PCRTM for IR sounders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E9A7C0D-D907-994F-A1AA-5EA37EA6B8B5}"/>
              </a:ext>
            </a:extLst>
          </p:cNvPr>
          <p:cNvGrpSpPr/>
          <p:nvPr/>
        </p:nvGrpSpPr>
        <p:grpSpPr>
          <a:xfrm>
            <a:off x="248591" y="1332198"/>
            <a:ext cx="9561217" cy="3030667"/>
            <a:chOff x="0" y="0"/>
            <a:chExt cx="5828479" cy="137287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58A23C9-CEA0-0843-9209-228D96F87D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83" t="5529" r="7620" b="5517"/>
            <a:stretch/>
          </p:blipFill>
          <p:spPr bwMode="auto">
            <a:xfrm>
              <a:off x="1939460" y="0"/>
              <a:ext cx="1943100" cy="137287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AA68803-C105-B343-BA1C-F2A5E98687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1" t="5281" r="7253"/>
            <a:stretch/>
          </p:blipFill>
          <p:spPr bwMode="auto">
            <a:xfrm>
              <a:off x="3884744" y="0"/>
              <a:ext cx="1943735" cy="136715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3DBC923B-2EE5-ED4A-AA34-7D413443B2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002155" cy="1366520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l="-5230" t="-6868" r="-8837" b="-30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 </a:t>
              </a:r>
            </a:p>
          </p:txBody>
        </p:sp>
      </p:grpSp>
      <p:sp>
        <p:nvSpPr>
          <p:cNvPr id="13" name="Text Box 17">
            <a:extLst>
              <a:ext uri="{FF2B5EF4-FFF2-40B4-BE49-F238E27FC236}">
                <a16:creationId xmlns:a16="http://schemas.microsoft.com/office/drawing/2014/main" id="{4DD2BA3F-3AE0-CC4A-BC16-D8DDC2A6D2F7}"/>
              </a:ext>
            </a:extLst>
          </p:cNvPr>
          <p:cNvSpPr txBox="1"/>
          <p:nvPr/>
        </p:nvSpPr>
        <p:spPr>
          <a:xfrm>
            <a:off x="5073755" y="1477833"/>
            <a:ext cx="591548" cy="246221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CrIS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Text Box 17">
            <a:extLst>
              <a:ext uri="{FF2B5EF4-FFF2-40B4-BE49-F238E27FC236}">
                <a16:creationId xmlns:a16="http://schemas.microsoft.com/office/drawing/2014/main" id="{AC410724-7032-F74D-8C0F-73221F97505F}"/>
              </a:ext>
            </a:extLst>
          </p:cNvPr>
          <p:cNvSpPr txBox="1"/>
          <p:nvPr/>
        </p:nvSpPr>
        <p:spPr>
          <a:xfrm>
            <a:off x="7924800" y="1477833"/>
            <a:ext cx="685890" cy="246221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AIRS</a:t>
            </a:r>
          </a:p>
        </p:txBody>
      </p:sp>
      <p:sp>
        <p:nvSpPr>
          <p:cNvPr id="15" name="Text Box 17">
            <a:extLst>
              <a:ext uri="{FF2B5EF4-FFF2-40B4-BE49-F238E27FC236}">
                <a16:creationId xmlns:a16="http://schemas.microsoft.com/office/drawing/2014/main" id="{F26445B4-5B22-2B47-8FB9-BA365B7DAD5D}"/>
              </a:ext>
            </a:extLst>
          </p:cNvPr>
          <p:cNvSpPr txBox="1"/>
          <p:nvPr/>
        </p:nvSpPr>
        <p:spPr>
          <a:xfrm>
            <a:off x="1685727" y="1469366"/>
            <a:ext cx="502252" cy="246221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IASI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0D39A4F-1AE1-D042-8DC4-25E5B52D781E}"/>
              </a:ext>
            </a:extLst>
          </p:cNvPr>
          <p:cNvGraphicFramePr>
            <a:graphicFrameLocks noGrp="1"/>
          </p:cNvGraphicFramePr>
          <p:nvPr/>
        </p:nvGraphicFramePr>
        <p:xfrm>
          <a:off x="533400" y="4423003"/>
          <a:ext cx="4540355" cy="2841398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224877">
                  <a:extLst>
                    <a:ext uri="{9D8B030D-6E8A-4147-A177-3AD203B41FA5}">
                      <a16:colId xmlns:a16="http://schemas.microsoft.com/office/drawing/2014/main" val="2417765232"/>
                    </a:ext>
                  </a:extLst>
                </a:gridCol>
                <a:gridCol w="1042678">
                  <a:extLst>
                    <a:ext uri="{9D8B030D-6E8A-4147-A177-3AD203B41FA5}">
                      <a16:colId xmlns:a16="http://schemas.microsoft.com/office/drawing/2014/main" val="2278648147"/>
                    </a:ext>
                  </a:extLst>
                </a:gridCol>
                <a:gridCol w="1272800">
                  <a:extLst>
                    <a:ext uri="{9D8B030D-6E8A-4147-A177-3AD203B41FA5}">
                      <a16:colId xmlns:a16="http://schemas.microsoft.com/office/drawing/2014/main" val="2695338516"/>
                    </a:ext>
                  </a:extLst>
                </a:gridCol>
              </a:tblGrid>
              <a:tr h="44842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Sensor 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Channel Number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PC score (seconds) 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extLst>
                  <a:ext uri="{0D108BD9-81ED-4DB2-BD59-A6C34878D82A}">
                    <a16:rowId xmlns:a16="http://schemas.microsoft.com/office/drawing/2014/main" val="2143625475"/>
                  </a:ext>
                </a:extLst>
              </a:tr>
              <a:tr h="26016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CLARREO, 0.1 cm</a:t>
                      </a:r>
                      <a:r>
                        <a:rPr kumimoji="0" lang="en-US" sz="120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-1</a:t>
                      </a:r>
                      <a:endParaRPr kumimoji="0" lang="en-US" sz="1200" b="0" i="0" u="none" strike="noStrike" cap="none" normalizeH="0" baseline="300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19901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0.014 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extLst>
                  <a:ext uri="{0D108BD9-81ED-4DB2-BD59-A6C34878D82A}">
                    <a16:rowId xmlns:a16="http://schemas.microsoft.com/office/drawing/2014/main" val="1956447485"/>
                  </a:ext>
                </a:extLst>
              </a:tr>
              <a:tr h="26016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CLARREO, 0.5 cm</a:t>
                      </a:r>
                      <a:r>
                        <a:rPr kumimoji="0" lang="en-US" sz="120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-1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5421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0.011 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extLst>
                  <a:ext uri="{0D108BD9-81ED-4DB2-BD59-A6C34878D82A}">
                    <a16:rowId xmlns:a16="http://schemas.microsoft.com/office/drawing/2014/main" val="3506770453"/>
                  </a:ext>
                </a:extLst>
              </a:tr>
              <a:tr h="26016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CLARREO, 1.0 cm</a:t>
                      </a:r>
                      <a:r>
                        <a:rPr kumimoji="0" lang="en-US" sz="1200" u="none" strike="noStrike" cap="none" normalizeH="0" baseline="30000">
                          <a:ln>
                            <a:noFill/>
                          </a:ln>
                          <a:effectLst/>
                        </a:rPr>
                        <a:t>-1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2711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0.0096 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extLst>
                  <a:ext uri="{0D108BD9-81ED-4DB2-BD59-A6C34878D82A}">
                    <a16:rowId xmlns:a16="http://schemas.microsoft.com/office/drawing/2014/main" val="1931195739"/>
                  </a:ext>
                </a:extLst>
              </a:tr>
              <a:tr h="26016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IASI, 0.25 cm</a:t>
                      </a:r>
                      <a:r>
                        <a:rPr kumimoji="0" lang="en-US" sz="120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-1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8461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0.011 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extLst>
                  <a:ext uri="{0D108BD9-81ED-4DB2-BD59-A6C34878D82A}">
                    <a16:rowId xmlns:a16="http://schemas.microsoft.com/office/drawing/2014/main" val="703296459"/>
                  </a:ext>
                </a:extLst>
              </a:tr>
              <a:tr h="26016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AIRS, 0.5-2.5 cm</a:t>
                      </a:r>
                      <a:r>
                        <a:rPr kumimoji="0" lang="en-US" sz="1200" u="none" strike="noStrike" cap="none" normalizeH="0" baseline="30000">
                          <a:ln>
                            <a:noFill/>
                          </a:ln>
                          <a:effectLst/>
                        </a:rPr>
                        <a:t>-1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2378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0.0060 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extLst>
                  <a:ext uri="{0D108BD9-81ED-4DB2-BD59-A6C34878D82A}">
                    <a16:rowId xmlns:a16="http://schemas.microsoft.com/office/drawing/2014/main" val="3851431949"/>
                  </a:ext>
                </a:extLst>
              </a:tr>
              <a:tr h="26016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CrIS,0.625-2.5  cm</a:t>
                      </a:r>
                      <a:r>
                        <a:rPr kumimoji="0" lang="en-US" sz="120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-1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1317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0.0050 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extLst>
                  <a:ext uri="{0D108BD9-81ED-4DB2-BD59-A6C34878D82A}">
                    <a16:rowId xmlns:a16="http://schemas.microsoft.com/office/drawing/2014/main" val="637393742"/>
                  </a:ext>
                </a:extLst>
              </a:tr>
              <a:tr h="26016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NAST-I, 0.25 cm</a:t>
                      </a:r>
                      <a:r>
                        <a:rPr kumimoji="0" lang="en-US" sz="120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-1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8632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0.010 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extLst>
                  <a:ext uri="{0D108BD9-81ED-4DB2-BD59-A6C34878D82A}">
                    <a16:rowId xmlns:a16="http://schemas.microsoft.com/office/drawing/2014/main" val="2956615982"/>
                  </a:ext>
                </a:extLst>
              </a:tr>
              <a:tr h="26016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DejaVu LGC Sans" charset="0"/>
                          <a:ea typeface="ＭＳ Ｐゴシック" charset="0"/>
                          <a:cs typeface="Times New Roman" charset="0"/>
                        </a:rPr>
                        <a:t>S-HIS, </a:t>
                      </a: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0.5 cm</a:t>
                      </a:r>
                      <a:r>
                        <a:rPr kumimoji="0" lang="en-US" sz="120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-1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DejaVu LGC Sans" charset="0"/>
                          <a:ea typeface="ＭＳ Ｐゴシック" charset="0"/>
                          <a:cs typeface="Times New Roman" charset="0"/>
                        </a:rPr>
                        <a:t>4316</a:t>
                      </a: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DejaVu LGC Sans" charset="0"/>
                          <a:ea typeface="ＭＳ Ｐゴシック" charset="0"/>
                          <a:cs typeface="Times New Roman" charset="0"/>
                        </a:rPr>
                        <a:t>0.008 s</a:t>
                      </a:r>
                    </a:p>
                  </a:txBody>
                  <a:tcPr marL="34925" marR="34925" marT="34925" marB="34925" horzOverflow="overflow"/>
                </a:tc>
                <a:extLst>
                  <a:ext uri="{0D108BD9-81ED-4DB2-BD59-A6C34878D82A}">
                    <a16:rowId xmlns:a16="http://schemas.microsoft.com/office/drawing/2014/main" val="736327022"/>
                  </a:ext>
                </a:extLst>
              </a:tr>
              <a:tr h="31166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DejaVu LGC Sans" charset="0"/>
                          <a:ea typeface="ＭＳ Ｐゴシック" charset="0"/>
                          <a:cs typeface="Times New Roman" charset="0"/>
                        </a:rPr>
                        <a:t>CrIS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DejaVu LGC Sans" charset="0"/>
                          <a:ea typeface="ＭＳ Ｐゴシック" charset="0"/>
                          <a:cs typeface="Times New Roman" charset="0"/>
                        </a:rPr>
                        <a:t>, </a:t>
                      </a: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0.625  cm</a:t>
                      </a:r>
                      <a:r>
                        <a:rPr kumimoji="0" lang="en-US" sz="120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-1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DejaVu LGC Sans" charset="0"/>
                          <a:ea typeface="ＭＳ Ｐゴシック" charset="0"/>
                          <a:cs typeface="Times New Roman" charset="0"/>
                        </a:rPr>
                        <a:t>2211</a:t>
                      </a: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DejaVu LGC Sans" charset="0"/>
                          <a:ea typeface="ＭＳ Ｐゴシック" charset="0"/>
                          <a:cs typeface="Times New Roman" charset="0"/>
                        </a:rPr>
                        <a:t>0.009 s</a:t>
                      </a:r>
                    </a:p>
                  </a:txBody>
                  <a:tcPr marL="34925" marR="34925" marT="34925" marB="34925" horzOverflow="overflow"/>
                </a:tc>
                <a:extLst>
                  <a:ext uri="{0D108BD9-81ED-4DB2-BD59-A6C34878D82A}">
                    <a16:rowId xmlns:a16="http://schemas.microsoft.com/office/drawing/2014/main" val="1237210894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26954901-F3F6-1D41-891F-5431F6D189D7}"/>
              </a:ext>
            </a:extLst>
          </p:cNvPr>
          <p:cNvSpPr/>
          <p:nvPr/>
        </p:nvSpPr>
        <p:spPr>
          <a:xfrm>
            <a:off x="5454052" y="5097344"/>
            <a:ext cx="4343399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PCRTM calculated TOA radiance spectra match IASI, </a:t>
            </a:r>
            <a:r>
              <a:rPr lang="en-US" altLang="en-US" sz="1400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CrIS</a:t>
            </a:r>
            <a:r>
              <a:rPr lang="en-US" altLang="en-US" sz="1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and AIRS observations very well for both clear and cloudy conditions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PCRTM IR speed: Milliseconds/spectrum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Channel-based IR RTMs: seconds or fractional seconds per spectrum</a:t>
            </a:r>
            <a:endParaRPr lang="en-US" altLang="en-US" sz="14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9F8D73FF-7FD1-DF45-B803-564552449ADB}"/>
              </a:ext>
            </a:extLst>
          </p:cNvPr>
          <p:cNvSpPr txBox="1"/>
          <p:nvPr/>
        </p:nvSpPr>
        <p:spPr>
          <a:xfrm>
            <a:off x="4386263" y="7359650"/>
            <a:ext cx="1266825" cy="1587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950" b="1" dirty="0">
                <a:solidFill>
                  <a:srgbClr val="0000CC"/>
                </a:solidFill>
                <a:latin typeface="Arial"/>
                <a:cs typeface="Arial"/>
                <a:hlinkClick r:id="rId2"/>
              </a:rPr>
              <a:t>(</a:t>
            </a:r>
            <a:r>
              <a:rPr sz="950" b="1" u="sng" dirty="0">
                <a:solidFill>
                  <a:srgbClr val="996633"/>
                </a:solidFill>
                <a:latin typeface="Arial"/>
                <a:cs typeface="Arial"/>
                <a:hlinkClick r:id="rId2"/>
              </a:rPr>
              <a:t>Xu.Liu-1@nasa.gov</a:t>
            </a:r>
            <a:r>
              <a:rPr sz="950" b="1" u="sng" spc="-55" dirty="0">
                <a:solidFill>
                  <a:srgbClr val="996633"/>
                </a:solidFill>
                <a:latin typeface="Arial"/>
                <a:cs typeface="Arial"/>
                <a:hlinkClick r:id="rId2"/>
              </a:rPr>
              <a:t> </a:t>
            </a:r>
            <a:r>
              <a:rPr sz="950" b="1" spc="5" dirty="0">
                <a:solidFill>
                  <a:srgbClr val="0000CC"/>
                </a:solidFill>
                <a:latin typeface="Arial"/>
                <a:cs typeface="Arial"/>
              </a:rPr>
              <a:t>)</a:t>
            </a:r>
            <a:endParaRPr sz="950"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B44B0ECA-05F1-AE43-AFB1-1F1D87548C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19199" y="304800"/>
            <a:ext cx="8229601" cy="782347"/>
          </a:xfrm>
        </p:spPr>
        <p:txBody>
          <a:bodyPr tIns="52532"/>
          <a:lstStyle/>
          <a:p>
            <a:pPr marL="742950" indent="-735013" eaLnBrk="1" hangingPunct="1">
              <a:lnSpc>
                <a:spcPct val="102000"/>
              </a:lnSpc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Recent Results on Simulating AIRS spectra in the using  ECMWF cloud fields (</a:t>
            </a:r>
            <a:r>
              <a:rPr lang="en-US" alt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Aunman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al, 2018 JGR)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3191AE7-54D4-2443-9372-018324A7885E}"/>
              </a:ext>
            </a:extLst>
          </p:cNvPr>
          <p:cNvSpPr txBox="1"/>
          <p:nvPr/>
        </p:nvSpPr>
        <p:spPr>
          <a:xfrm>
            <a:off x="533400" y="1376363"/>
            <a:ext cx="8763000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eaLnBrk="1" hangingPunct="1">
              <a:spcBef>
                <a:spcPts val="600"/>
              </a:spcBef>
            </a:pPr>
            <a:r>
              <a:rPr lang="en-US" altLang="en-US" sz="1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Studies using AIRS Spectra and ECMWF Cloud Fields (</a:t>
            </a:r>
            <a:r>
              <a:rPr lang="en-US" altLang="en-US" sz="1600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Aumann</a:t>
            </a:r>
            <a:r>
              <a:rPr lang="en-US" altLang="en-US" sz="1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et al., 2018, JGR) show PCRTM (out of 6 fast RTMs) has the best performance for multiple scattering cloud modeling for solar spectral region</a:t>
            </a:r>
            <a:endParaRPr lang="en-US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graphicFrame>
        <p:nvGraphicFramePr>
          <p:cNvPr id="6" name="Content Placeholder 10">
            <a:extLst>
              <a:ext uri="{FF2B5EF4-FFF2-40B4-BE49-F238E27FC236}">
                <a16:creationId xmlns:a16="http://schemas.microsoft.com/office/drawing/2014/main" id="{097F8ED4-737B-8F40-96E2-D1A644CC736D}"/>
              </a:ext>
            </a:extLst>
          </p:cNvPr>
          <p:cNvGraphicFramePr>
            <a:graphicFrameLocks noGrp="1"/>
          </p:cNvGraphicFramePr>
          <p:nvPr/>
        </p:nvGraphicFramePr>
        <p:xfrm>
          <a:off x="703263" y="2133600"/>
          <a:ext cx="8364538" cy="5106513"/>
        </p:xfrm>
        <a:graphic>
          <a:graphicData uri="http://schemas.openxmlformats.org/drawingml/2006/table">
            <a:tbl>
              <a:tblPr/>
              <a:tblGrid>
                <a:gridCol w="2512426">
                  <a:extLst>
                    <a:ext uri="{9D8B030D-6E8A-4147-A177-3AD203B41FA5}">
                      <a16:colId xmlns:a16="http://schemas.microsoft.com/office/drawing/2014/main" val="1790171320"/>
                    </a:ext>
                  </a:extLst>
                </a:gridCol>
                <a:gridCol w="1444426">
                  <a:extLst>
                    <a:ext uri="{9D8B030D-6E8A-4147-A177-3AD203B41FA5}">
                      <a16:colId xmlns:a16="http://schemas.microsoft.com/office/drawing/2014/main" val="2752987957"/>
                    </a:ext>
                  </a:extLst>
                </a:gridCol>
                <a:gridCol w="2050647">
                  <a:extLst>
                    <a:ext uri="{9D8B030D-6E8A-4147-A177-3AD203B41FA5}">
                      <a16:colId xmlns:a16="http://schemas.microsoft.com/office/drawing/2014/main" val="550484798"/>
                    </a:ext>
                  </a:extLst>
                </a:gridCol>
                <a:gridCol w="315147">
                  <a:extLst>
                    <a:ext uri="{9D8B030D-6E8A-4147-A177-3AD203B41FA5}">
                      <a16:colId xmlns:a16="http://schemas.microsoft.com/office/drawing/2014/main" val="4174575302"/>
                    </a:ext>
                  </a:extLst>
                </a:gridCol>
                <a:gridCol w="2041892">
                  <a:extLst>
                    <a:ext uri="{9D8B030D-6E8A-4147-A177-3AD203B41FA5}">
                      <a16:colId xmlns:a16="http://schemas.microsoft.com/office/drawing/2014/main" val="4261893157"/>
                    </a:ext>
                  </a:extLst>
                </a:gridCol>
              </a:tblGrid>
              <a:tr h="851135"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bt2616 (AIRS</a:t>
                      </a:r>
                    </a:p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observed –calculated)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day PDF correlation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day bias ± </a:t>
                      </a:r>
                      <a:r>
                        <a:rPr kumimoji="0" lang="en-US" alt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stddev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[K] 1437 cases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day-night [K]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2008940"/>
                  </a:ext>
                </a:extLst>
              </a:tr>
              <a:tr h="212393"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SARTA_pM1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0.8744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+5.00±14.79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8.0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9787586"/>
                  </a:ext>
                </a:extLst>
              </a:tr>
              <a:tr h="212393"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SARTA_p999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0.8779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+7.05±15.57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7.4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9494530"/>
                  </a:ext>
                </a:extLst>
              </a:tr>
              <a:tr h="212393"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PCRTM_ERO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0.9855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+1.55±15.90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1.84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3489937"/>
                  </a:ext>
                </a:extLst>
              </a:tr>
              <a:tr h="212393"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PCRTM_MRO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0.9846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+0.73±15.84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2.61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051459"/>
                  </a:ext>
                </a:extLst>
              </a:tr>
              <a:tr h="212393"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PCRTM_ERO2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0.9804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+2.52±16.79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1.94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4821688"/>
                  </a:ext>
                </a:extLst>
              </a:tr>
              <a:tr h="21239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PCRTM_MRO4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0.9766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+0.91±16.22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2.1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8842531"/>
                  </a:ext>
                </a:extLst>
              </a:tr>
              <a:tr h="281109"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HT_CMO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0.6669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+15.04±20.11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35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35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17.5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383751"/>
                  </a:ext>
                </a:extLst>
              </a:tr>
              <a:tr h="281109"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HT_CRO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0.6492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+15.97±19.76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35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35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17.4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624726"/>
                  </a:ext>
                </a:extLst>
              </a:tr>
              <a:tr h="281109"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HT_CMRO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0.6653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+15.13±20.10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35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35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17.5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5364612"/>
                  </a:ext>
                </a:extLst>
              </a:tr>
              <a:tr h="212393"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HT_SMO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0.9215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+3.69±15.86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35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35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5.7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6379"/>
                  </a:ext>
                </a:extLst>
              </a:tr>
              <a:tr h="212393"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HT_SRO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0.9628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+3.87±15.83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35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35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4.7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4766300"/>
                  </a:ext>
                </a:extLst>
              </a:tr>
              <a:tr h="212393"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HT_SMRO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0.9245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+3.65±15.88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35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35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5.7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365542"/>
                  </a:ext>
                </a:extLst>
              </a:tr>
              <a:tr h="212393"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RTTOV_MRO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0.8948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+4.81±15.86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11.3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4957678"/>
                  </a:ext>
                </a:extLst>
              </a:tr>
              <a:tr h="212393"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RTTOV_CMSS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0.8803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+8.07±15.26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10.5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683768"/>
                  </a:ext>
                </a:extLst>
              </a:tr>
              <a:tr h="252998"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σ-IASI_as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0.4809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+20.94±18.94*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15.6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696042"/>
                  </a:ext>
                </a:extLst>
              </a:tr>
              <a:tr h="281109"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CRTM2_tcc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0.3991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+20.55±17.60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14.1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849915"/>
                  </a:ext>
                </a:extLst>
              </a:tr>
              <a:tr h="249875"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CRTM_mro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0.6680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+13.90±18.74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16.1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434958"/>
                  </a:ext>
                </a:extLst>
              </a:tr>
              <a:tr h="281109"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CRTM_2col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0.6410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+15.33±18.59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650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50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16.4</a:t>
                      </a:r>
                      <a:endParaRPr kumimoji="0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969723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tle 1">
            <a:extLst>
              <a:ext uri="{FF2B5EF4-FFF2-40B4-BE49-F238E27FC236}">
                <a16:creationId xmlns:a16="http://schemas.microsoft.com/office/drawing/2014/main" id="{B95C2519-D415-4B43-A015-3822368D01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41839" y="245162"/>
            <a:ext cx="8436591" cy="738664"/>
          </a:xfrm>
        </p:spPr>
        <p:txBody>
          <a:bodyPr/>
          <a:lstStyle/>
          <a:p>
            <a:pPr eaLnBrk="1" hangingPunct="1"/>
            <a:r>
              <a:rPr lang="en-US" altLang="en-US" sz="2400" b="1" dirty="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PCRTM for Reflected Solar Region under the CLARREO and CPF Projects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F5B569-CB3C-B04A-90BE-6AF80D1126F4}"/>
              </a:ext>
            </a:extLst>
          </p:cNvPr>
          <p:cNvSpPr txBox="1"/>
          <p:nvPr/>
        </p:nvSpPr>
        <p:spPr>
          <a:xfrm>
            <a:off x="638693" y="4866193"/>
            <a:ext cx="929090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dirty="0"/>
              <a:t>PCRTM calculated </a:t>
            </a:r>
            <a:r>
              <a:rPr lang="en-US" dirty="0" err="1"/>
              <a:t>reflectances</a:t>
            </a:r>
            <a:r>
              <a:rPr lang="en-US" dirty="0"/>
              <a:t> agree well with those observed by SCHIAMACHY and MODIS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dirty="0"/>
              <a:t>PCRTM is 3-4 orders of magnitude faster than MODTRAN  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spc="5" dirty="0"/>
              <a:t>A Climate OSSE, which will take MODTRAN 10 years to run on one CPU, can be accomplished with PCRTM in 10-20 hours using one CPU</a:t>
            </a:r>
            <a:endParaRPr lang="en-US" dirty="0"/>
          </a:p>
          <a:p>
            <a:endParaRPr lang="en-US" sz="1600" dirty="0"/>
          </a:p>
        </p:txBody>
      </p:sp>
      <p:sp>
        <p:nvSpPr>
          <p:cNvPr id="14" name="object 6">
            <a:extLst>
              <a:ext uri="{FF2B5EF4-FFF2-40B4-BE49-F238E27FC236}">
                <a16:creationId xmlns:a16="http://schemas.microsoft.com/office/drawing/2014/main" id="{55D74761-C5B5-FD43-8F45-4841E4A98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794683"/>
            <a:ext cx="3892550" cy="2921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A7B868-CB7D-DE4E-ADCA-A225EECAAF01}"/>
              </a:ext>
            </a:extLst>
          </p:cNvPr>
          <p:cNvSpPr/>
          <p:nvPr/>
        </p:nvSpPr>
        <p:spPr>
          <a:xfrm>
            <a:off x="1524000" y="1564144"/>
            <a:ext cx="1616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SCIAMACHY 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9F1F66-26F1-1C41-A477-D1DAF7859B19}"/>
              </a:ext>
            </a:extLst>
          </p:cNvPr>
          <p:cNvSpPr/>
          <p:nvPr/>
        </p:nvSpPr>
        <p:spPr>
          <a:xfrm>
            <a:off x="739943" y="9291935"/>
            <a:ext cx="53206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MODIS L2  + CPF simulator @646nm 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549E47E-1813-5B41-865A-F837CCE06364}"/>
              </a:ext>
            </a:extLst>
          </p:cNvPr>
          <p:cNvGrpSpPr/>
          <p:nvPr/>
        </p:nvGrpSpPr>
        <p:grpSpPr>
          <a:xfrm>
            <a:off x="3886200" y="1415240"/>
            <a:ext cx="6043400" cy="3054942"/>
            <a:chOff x="7893716" y="1031540"/>
            <a:chExt cx="11448998" cy="6237843"/>
          </a:xfrm>
        </p:grpSpPr>
        <p:pic>
          <p:nvPicPr>
            <p:cNvPr id="26" name="Picture 2">
              <a:extLst>
                <a:ext uri="{FF2B5EF4-FFF2-40B4-BE49-F238E27FC236}">
                  <a16:creationId xmlns:a16="http://schemas.microsoft.com/office/drawing/2014/main" id="{C4BF0046-22B3-894E-85BC-1E0822B318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97129" y="2722260"/>
              <a:ext cx="5645585" cy="45471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F26023B-FB3C-704A-9CCF-BCFE6B5A20C3}"/>
                </a:ext>
              </a:extLst>
            </p:cNvPr>
            <p:cNvSpPr/>
            <p:nvPr/>
          </p:nvSpPr>
          <p:spPr>
            <a:xfrm>
              <a:off x="7893716" y="1031540"/>
              <a:ext cx="6496114" cy="13197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/>
                <a:t>PCRTM Simulated Reflectance @646 nm using MODIS L2 data</a:t>
              </a:r>
            </a:p>
          </p:txBody>
        </p:sp>
      </p:grpSp>
      <p:pic>
        <p:nvPicPr>
          <p:cNvPr id="28" name="Picture 1">
            <a:extLst>
              <a:ext uri="{FF2B5EF4-FFF2-40B4-BE49-F238E27FC236}">
                <a16:creationId xmlns:a16="http://schemas.microsoft.com/office/drawing/2014/main" id="{8ED54DB3-3897-6D44-B53C-D5572D72E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4171" y="2228897"/>
            <a:ext cx="2885584" cy="226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3723A699-0530-F044-8B92-52037A5794E9}"/>
              </a:ext>
            </a:extLst>
          </p:cNvPr>
          <p:cNvSpPr/>
          <p:nvPr/>
        </p:nvSpPr>
        <p:spPr>
          <a:xfrm>
            <a:off x="7290512" y="1425644"/>
            <a:ext cx="22981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MODIS L1  Observed</a:t>
            </a:r>
          </a:p>
          <a:p>
            <a:pPr algn="ctr"/>
            <a:r>
              <a:rPr lang="en-US" dirty="0"/>
              <a:t>Reflectance @646 nm </a:t>
            </a:r>
          </a:p>
        </p:txBody>
      </p:sp>
      <p:graphicFrame>
        <p:nvGraphicFramePr>
          <p:cNvPr id="3" name="object 5">
            <a:extLst>
              <a:ext uri="{FF2B5EF4-FFF2-40B4-BE49-F238E27FC236}">
                <a16:creationId xmlns:a16="http://schemas.microsoft.com/office/drawing/2014/main" id="{6A810433-FA3A-818C-3DC7-946CFA018991}"/>
              </a:ext>
            </a:extLst>
          </p:cNvPr>
          <p:cNvGraphicFramePr>
            <a:graphicFrameLocks noGrp="1"/>
          </p:cNvGraphicFramePr>
          <p:nvPr/>
        </p:nvGraphicFramePr>
        <p:xfrm>
          <a:off x="566846" y="6131162"/>
          <a:ext cx="8924708" cy="9384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453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19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19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55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5811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PCRTM</a:t>
                      </a:r>
                      <a:endParaRPr sz="16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12201">
                      <a:solidFill>
                        <a:srgbClr val="FFFFFF"/>
                      </a:solidFill>
                      <a:prstDash val="solid"/>
                    </a:lnT>
                    <a:lnB w="36605">
                      <a:solidFill>
                        <a:srgbClr val="FFFFFF"/>
                      </a:solidFill>
                      <a:prstDash val="soli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sz="1600" b="0" spc="5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M1</a:t>
                      </a:r>
                      <a:endParaRPr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12201">
                      <a:solidFill>
                        <a:srgbClr val="FFFFFF"/>
                      </a:solidFill>
                      <a:prstDash val="solid"/>
                    </a:lnT>
                    <a:lnB w="36605">
                      <a:solidFill>
                        <a:srgbClr val="FFFFFF"/>
                      </a:solidFill>
                      <a:prstDash val="soli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R="290830" algn="ctr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sz="1600" b="0" spc="-15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M2</a:t>
                      </a:r>
                      <a:endParaRPr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12201">
                      <a:solidFill>
                        <a:srgbClr val="FFFFFF"/>
                      </a:solidFill>
                      <a:prstDash val="solid"/>
                    </a:lnT>
                    <a:lnB w="36605">
                      <a:solidFill>
                        <a:srgbClr val="FFFFFF"/>
                      </a:solidFill>
                      <a:prstDash val="soli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224154" marR="215900" indent="27305" algn="ctr">
                        <a:lnSpc>
                          <a:spcPct val="117000"/>
                        </a:lnSpc>
                      </a:pPr>
                      <a:r>
                        <a:rPr sz="1600" b="1" i="1" spc="1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Speed</a:t>
                      </a:r>
                      <a:r>
                        <a:rPr lang="en-US" sz="1600" b="1" i="1" spc="1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sz="1600" b="1" i="1" spc="1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 to  </a:t>
                      </a:r>
                      <a:r>
                        <a:rPr sz="1600" b="1" i="1" spc="-15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</a:t>
                      </a:r>
                      <a:r>
                        <a:rPr sz="1600" b="1" i="1" spc="-5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DTRAN</a:t>
                      </a:r>
                      <a:endParaRPr sz="16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810" marB="0" anchor="ctr">
                    <a:lnL w="1220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12201">
                      <a:solidFill>
                        <a:srgbClr val="FFFFFF"/>
                      </a:solidFill>
                      <a:prstDash val="solid"/>
                    </a:lnT>
                    <a:lnB w="3660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599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225"/>
                        </a:spcBef>
                      </a:pPr>
                      <a:r>
                        <a:rPr lang="en-US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CPF spectral resolution</a:t>
                      </a:r>
                      <a:endParaRPr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55575" marB="0" anchor="ctr">
                    <a:lnL w="12202">
                      <a:solidFill>
                        <a:srgbClr val="FFFFFF"/>
                      </a:solidFill>
                      <a:prstDash val="solid"/>
                    </a:lnL>
                    <a:lnR w="1220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60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01">
                      <a:solidFill>
                        <a:srgbClr val="FFFFFF"/>
                      </a:solidFill>
                      <a:prstDash val="soli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25"/>
                        </a:spcBef>
                      </a:pPr>
                      <a:r>
                        <a:rPr sz="1600" b="0" spc="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241</a:t>
                      </a:r>
                      <a:endParaRPr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55575" marB="0" anchor="ctr">
                    <a:lnL w="1220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0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60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01">
                      <a:solidFill>
                        <a:srgbClr val="FFFFFF"/>
                      </a:solidFill>
                      <a:prstDash val="solid"/>
                    </a:lnB>
                    <a:solidFill>
                      <a:srgbClr val="FFEAE7"/>
                    </a:solidFill>
                  </a:tcPr>
                </a:tc>
                <a:tc>
                  <a:txBody>
                    <a:bodyPr/>
                    <a:lstStyle/>
                    <a:p>
                      <a:pPr marR="322580" algn="ctr">
                        <a:lnSpc>
                          <a:spcPct val="100000"/>
                        </a:lnSpc>
                        <a:spcBef>
                          <a:spcPts val="1225"/>
                        </a:spcBef>
                      </a:pPr>
                      <a:r>
                        <a:rPr sz="1600" b="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55575" marB="0" anchor="ctr">
                    <a:lnL w="1220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0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60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01">
                      <a:solidFill>
                        <a:srgbClr val="FFFFFF"/>
                      </a:solidFill>
                      <a:prstDash val="solid"/>
                    </a:lnB>
                    <a:solidFill>
                      <a:srgbClr val="FFEAE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225"/>
                        </a:spcBef>
                      </a:pPr>
                      <a:r>
                        <a:rPr sz="1600" b="0" spc="-1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11,262</a:t>
                      </a:r>
                      <a:endParaRPr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55575" marB="0" anchor="ctr">
                    <a:lnL w="1220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3660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01">
                      <a:solidFill>
                        <a:srgbClr val="FFFFFF"/>
                      </a:solidFill>
                      <a:prstDash val="solid"/>
                    </a:lnB>
                    <a:solidFill>
                      <a:srgbClr val="FFEA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Slide Number Placeholder 4">
            <a:extLst>
              <a:ext uri="{FF2B5EF4-FFF2-40B4-BE49-F238E27FC236}">
                <a16:creationId xmlns:a16="http://schemas.microsoft.com/office/drawing/2014/main" id="{4DEC4F98-7390-F5E2-CBEC-576F8076DC5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7366692" y="7238912"/>
            <a:ext cx="2312987" cy="3889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algn="ctr"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algn="ctr"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algn="ctr"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algn="ctr"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CBFCFBDD-8411-A546-97A1-7C54033A106C}" type="slidenum">
              <a:rPr kumimoji="0" lang="en-US" altLang="en-US" sz="1100"/>
              <a:pPr algn="r"/>
              <a:t>6</a:t>
            </a:fld>
            <a:br>
              <a:rPr kumimoji="0" lang="en-US" altLang="en-US" sz="1100" dirty="0"/>
            </a:br>
            <a:endParaRPr kumimoji="0" lang="en-US" altLang="en-US" sz="1100" dirty="0"/>
          </a:p>
        </p:txBody>
      </p:sp>
      <p:sp>
        <p:nvSpPr>
          <p:cNvPr id="72706" name="Rectangle 2">
            <a:extLst>
              <a:ext uri="{FF2B5EF4-FFF2-40B4-BE49-F238E27FC236}">
                <a16:creationId xmlns:a16="http://schemas.microsoft.com/office/drawing/2014/main" id="{0EEF92D7-C937-F3F6-F1D6-B15E1AE7E5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258763"/>
            <a:ext cx="7742238" cy="415498"/>
          </a:xfrm>
        </p:spPr>
        <p:txBody>
          <a:bodyPr/>
          <a:lstStyle/>
          <a:p>
            <a:r>
              <a:rPr lang="en-US" altLang="en-US" sz="2700" dirty="0">
                <a:ea typeface="ＭＳ Ｐゴシック" panose="020B0600070205080204" pitchFamily="34" charset="-128"/>
              </a:rPr>
              <a:t>PCA-based Inversion Algorithms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B0E21FA-87DC-6722-2E38-FD58E8ECEB67}"/>
                  </a:ext>
                </a:extLst>
              </p:cNvPr>
              <p:cNvSpPr txBox="1"/>
              <p:nvPr/>
            </p:nvSpPr>
            <p:spPr>
              <a:xfrm>
                <a:off x="623266" y="1423817"/>
                <a:ext cx="7968908" cy="404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b="0" i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𝑲</m:t>
                                  </m:r>
                                </m:e>
                                <m:sup>
                                  <m:r>
                                    <a:rPr lang="en-US" b="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lang="en-US" b="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𝑺</m:t>
                                  </m:r>
                                </m:e>
                                <m:sub>
                                  <m:r>
                                    <a:rPr lang="en-US" b="0" i="1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sub>
                                <m:sup>
                                  <m:r>
                                    <a:rPr lang="en-US" b="0" i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b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𝑲</m:t>
                              </m:r>
                              <m:r>
                                <a:rPr lang="en-US" b="0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b="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𝑺</m:t>
                                  </m:r>
                                </m:e>
                                <m:sub>
                                  <m:r>
                                    <a:rPr lang="en-US" b="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  <m:sup>
                                  <m:r>
                                    <a:rPr lang="en-US" b="0" i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bSup>
                            </m:e>
                          </m:d>
                        </m:e>
                        <m:sup>
                          <m:r>
                            <a:rPr lang="en-US" b="0" i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b="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𝑲</m:t>
                              </m:r>
                            </m:e>
                            <m:sup>
                              <m:r>
                                <a:rPr lang="en-US" b="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US" b="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e>
                            <m:sub>
                              <m:r>
                                <a:rPr lang="en-US" b="0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sub>
                            <m:sup>
                              <m:r>
                                <a:rPr lang="en-US" b="0" i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  <m:r>
                                <a:rPr lang="en-US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US" b="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0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b="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e>
                            <m:sub>
                              <m:r>
                                <a:rPr lang="en-US" b="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  <m:sup>
                              <m:r>
                                <a:rPr lang="en-US" b="0" i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  <m:r>
                                <a:rPr lang="en-US" b="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US" b="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B0E21FA-87DC-6722-2E38-FD58E8ECEB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266" y="1423817"/>
                <a:ext cx="7968908" cy="404983"/>
              </a:xfrm>
              <a:prstGeom prst="rect">
                <a:avLst/>
              </a:prstGeom>
              <a:blipFill>
                <a:blip r:embed="rId3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E45CE0-1DBD-858F-F88E-1CF3866A1D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2301" y="1104900"/>
            <a:ext cx="8812833" cy="2475518"/>
          </a:xfrm>
        </p:spPr>
        <p:txBody>
          <a:bodyPr/>
          <a:lstStyle/>
          <a:p>
            <a:r>
              <a:rPr lang="en-US" sz="1800" dirty="0"/>
              <a:t>Iterative Optimal Estimation Inversion:</a:t>
            </a:r>
          </a:p>
          <a:p>
            <a:endParaRPr lang="en-US" dirty="0"/>
          </a:p>
          <a:p>
            <a:r>
              <a:rPr lang="en-US" sz="1800" dirty="0"/>
              <a:t>PCRTM compresses </a:t>
            </a:r>
            <a:r>
              <a:rPr lang="en-US" sz="1800" b="1" i="1" dirty="0"/>
              <a:t>R</a:t>
            </a:r>
            <a:r>
              <a:rPr lang="en-US" sz="1800" dirty="0"/>
              <a:t>, </a:t>
            </a:r>
            <a:r>
              <a:rPr lang="en-US" sz="1800" b="1" i="1" dirty="0"/>
              <a:t>Se</a:t>
            </a:r>
            <a:r>
              <a:rPr lang="en-US" sz="1800" dirty="0"/>
              <a:t>, and </a:t>
            </a:r>
            <a:r>
              <a:rPr lang="en-US" sz="1800" b="1" i="1" dirty="0"/>
              <a:t>K</a:t>
            </a:r>
            <a:r>
              <a:rPr lang="en-US" sz="1800" dirty="0"/>
              <a:t> into smaller dimensions</a:t>
            </a:r>
          </a:p>
          <a:p>
            <a:r>
              <a:rPr lang="en-US" sz="1800" dirty="0"/>
              <a:t>Applying PCA to </a:t>
            </a:r>
            <a:r>
              <a:rPr lang="en-US" sz="1800" b="1" i="1" dirty="0"/>
              <a:t>X</a:t>
            </a:r>
            <a:r>
              <a:rPr lang="en-US" sz="1800" dirty="0"/>
              <a:t> will further reduce the dimension of </a:t>
            </a:r>
            <a:r>
              <a:rPr lang="en-US" sz="1800" b="1" i="1" dirty="0"/>
              <a:t>X, K </a:t>
            </a:r>
            <a:r>
              <a:rPr lang="en-US" sz="1800" dirty="0"/>
              <a:t>and </a:t>
            </a:r>
            <a:r>
              <a:rPr lang="en-US" sz="1800" b="1" i="1" dirty="0"/>
              <a:t>Sa</a:t>
            </a:r>
          </a:p>
          <a:p>
            <a:r>
              <a:rPr lang="en-US" sz="1800" dirty="0"/>
              <a:t>Advantages of using PCA </a:t>
            </a:r>
          </a:p>
          <a:p>
            <a:pPr lvl="1">
              <a:spcBef>
                <a:spcPts val="0"/>
              </a:spcBef>
            </a:pPr>
            <a:r>
              <a:rPr lang="en-US" sz="1600" dirty="0"/>
              <a:t>reduces the ill-condition of the inversion process </a:t>
            </a:r>
          </a:p>
          <a:p>
            <a:pPr lvl="1">
              <a:spcBef>
                <a:spcPts val="0"/>
              </a:spcBef>
            </a:pPr>
            <a:r>
              <a:rPr lang="en-US" sz="1600" dirty="0"/>
              <a:t>Speed up the inversion</a:t>
            </a:r>
          </a:p>
          <a:p>
            <a:pPr lvl="1">
              <a:spcBef>
                <a:spcPts val="0"/>
              </a:spcBef>
            </a:pPr>
            <a:r>
              <a:rPr lang="en-US" sz="1600" dirty="0"/>
              <a:t>Easy to store the retrieved parameters with associated error covariance matrix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5FEB1B7-FEED-3DB7-4043-727F6A53A7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996430"/>
              </p:ext>
            </p:extLst>
          </p:nvPr>
        </p:nvGraphicFramePr>
        <p:xfrm>
          <a:off x="5223157" y="4783777"/>
          <a:ext cx="4174565" cy="25782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86335">
                  <a:extLst>
                    <a:ext uri="{9D8B030D-6E8A-4147-A177-3AD203B41FA5}">
                      <a16:colId xmlns:a16="http://schemas.microsoft.com/office/drawing/2014/main" val="3772826075"/>
                    </a:ext>
                  </a:extLst>
                </a:gridCol>
                <a:gridCol w="1085387">
                  <a:extLst>
                    <a:ext uri="{9D8B030D-6E8A-4147-A177-3AD203B41FA5}">
                      <a16:colId xmlns:a16="http://schemas.microsoft.com/office/drawing/2014/main" val="3364169250"/>
                    </a:ext>
                  </a:extLst>
                </a:gridCol>
                <a:gridCol w="1502843">
                  <a:extLst>
                    <a:ext uri="{9D8B030D-6E8A-4147-A177-3AD203B41FA5}">
                      <a16:colId xmlns:a16="http://schemas.microsoft.com/office/drawing/2014/main" val="3717482146"/>
                    </a:ext>
                  </a:extLst>
                </a:gridCol>
              </a:tblGrid>
              <a:tr h="3459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Geophysical Parameters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Original Dimension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PC-compressed Dimension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9722192"/>
                  </a:ext>
                </a:extLst>
              </a:tr>
              <a:tr h="2108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Temperature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101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06625828"/>
                  </a:ext>
                </a:extLst>
              </a:tr>
              <a:tr h="210808">
                <a:tc>
                  <a:txBody>
                    <a:bodyPr/>
                    <a:lstStyle/>
                    <a:p>
                      <a:pPr marL="5715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H2O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1113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101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1113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6437979"/>
                  </a:ext>
                </a:extLst>
              </a:tr>
              <a:tr h="210808">
                <a:tc>
                  <a:txBody>
                    <a:bodyPr/>
                    <a:lstStyle/>
                    <a:p>
                      <a:pPr marL="57150" marR="0" indent="-46038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CO2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73100" marR="292100" indent="-40005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101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73100" marR="292100" indent="-40005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45253967"/>
                  </a:ext>
                </a:extLst>
              </a:tr>
              <a:tr h="2108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O3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101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7347445"/>
                  </a:ext>
                </a:extLst>
              </a:tr>
              <a:tr h="2108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101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5191366"/>
                  </a:ext>
                </a:extLst>
              </a:tr>
              <a:tr h="2134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CH4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101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48465213"/>
                  </a:ext>
                </a:extLst>
              </a:tr>
              <a:tr h="2134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N2O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101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9258675"/>
                  </a:ext>
                </a:extLst>
              </a:tr>
              <a:tr h="3459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 Surface Emissivity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Hundreds -thousands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1352888"/>
                  </a:ext>
                </a:extLst>
              </a:tr>
              <a:tr h="3459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MW Surface Emissivity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15-22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4919448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4FDCEDB-3396-C302-0477-8770F0BA2B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0870500"/>
              </p:ext>
            </p:extLst>
          </p:nvPr>
        </p:nvGraphicFramePr>
        <p:xfrm>
          <a:off x="5223157" y="3636349"/>
          <a:ext cx="4177334" cy="10760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92475">
                  <a:extLst>
                    <a:ext uri="{9D8B030D-6E8A-4147-A177-3AD203B41FA5}">
                      <a16:colId xmlns:a16="http://schemas.microsoft.com/office/drawing/2014/main" val="3772826075"/>
                    </a:ext>
                  </a:extLst>
                </a:gridCol>
                <a:gridCol w="1192036">
                  <a:extLst>
                    <a:ext uri="{9D8B030D-6E8A-4147-A177-3AD203B41FA5}">
                      <a16:colId xmlns:a16="http://schemas.microsoft.com/office/drawing/2014/main" val="3364169250"/>
                    </a:ext>
                  </a:extLst>
                </a:gridCol>
                <a:gridCol w="1392823">
                  <a:extLst>
                    <a:ext uri="{9D8B030D-6E8A-4147-A177-3AD203B41FA5}">
                      <a16:colId xmlns:a16="http://schemas.microsoft.com/office/drawing/2014/main" val="37174821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Satellite Sensors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Original Dim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PC-compressed Dim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9722192"/>
                  </a:ext>
                </a:extLst>
              </a:tr>
              <a:tr h="23675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CrIS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2211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06625828"/>
                  </a:ext>
                </a:extLst>
              </a:tr>
              <a:tr h="236756">
                <a:tc>
                  <a:txBody>
                    <a:bodyPr/>
                    <a:lstStyle/>
                    <a:p>
                      <a:pPr marL="5715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AIRS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1113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2378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1113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120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6437979"/>
                  </a:ext>
                </a:extLst>
              </a:tr>
              <a:tr h="236756">
                <a:tc>
                  <a:txBody>
                    <a:bodyPr/>
                    <a:lstStyle/>
                    <a:p>
                      <a:pPr marL="57150" marR="0" indent="-46038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IASI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73100" marR="292100" indent="-40005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8461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73100" marR="292100" indent="-40005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190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45253967"/>
                  </a:ext>
                </a:extLst>
              </a:tr>
            </a:tbl>
          </a:graphicData>
        </a:graphic>
      </p:graphicFrame>
      <p:pic>
        <p:nvPicPr>
          <p:cNvPr id="5122" name="Picture 2">
            <a:extLst>
              <a:ext uri="{FF2B5EF4-FFF2-40B4-BE49-F238E27FC236}">
                <a16:creationId xmlns:a16="http://schemas.microsoft.com/office/drawing/2014/main" id="{9CA3C9FE-BBE8-B3B6-D8D2-1341B2B163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21" y="3868132"/>
            <a:ext cx="4764368" cy="3467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3171C49-CF03-4D29-0F6E-16F439A23D41}"/>
              </a:ext>
            </a:extLst>
          </p:cNvPr>
          <p:cNvSpPr txBox="1"/>
          <p:nvPr/>
        </p:nvSpPr>
        <p:spPr>
          <a:xfrm>
            <a:off x="434975" y="3674432"/>
            <a:ext cx="48131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 of PCs representing H2O vertical profiles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CE85D-A980-6648-A5C6-1EE2A6A53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28600"/>
            <a:ext cx="8153401" cy="430887"/>
          </a:xfrm>
        </p:spPr>
        <p:txBody>
          <a:bodyPr/>
          <a:lstStyle/>
          <a:p>
            <a:pPr marL="12700" eaLnBrk="1" fontAlgn="auto" hangingPunct="1">
              <a:spcBef>
                <a:spcPts val="0"/>
              </a:spcBef>
              <a:spcAft>
                <a:spcPts val="0"/>
              </a:spcAft>
              <a:tabLst>
                <a:tab pos="377190" algn="l"/>
                <a:tab pos="377825" algn="l"/>
              </a:tabLst>
              <a:defRPr/>
            </a:pPr>
            <a:r>
              <a:rPr lang="en-US" sz="2800" spc="15" dirty="0">
                <a:latin typeface="Arial" panose="020B0604020202020204" pitchFamily="34" charset="0"/>
                <a:cs typeface="Arial" panose="020B0604020202020204" pitchFamily="34" charset="0"/>
              </a:rPr>
              <a:t>Two PCRTM-based Inversion Algorithms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2AA298-7C76-9C40-B3F0-2B37CAF8E1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698" y="1141591"/>
            <a:ext cx="9205732" cy="3201809"/>
          </a:xfrm>
        </p:spPr>
        <p:txBody>
          <a:bodyPr>
            <a:normAutofit lnSpcReduction="10000"/>
          </a:bodyPr>
          <a:lstStyle/>
          <a:p>
            <a:pPr marL="298450" indent="-285750" eaLnBrk="1" fontAlgn="auto" hangingPunct="1"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377190" algn="l"/>
                <a:tab pos="377825" algn="l"/>
              </a:tabLst>
              <a:defRPr/>
            </a:pPr>
            <a:r>
              <a:rPr lang="en-US" sz="1800" spc="15" dirty="0">
                <a:latin typeface="Arial" panose="020B0604020202020204" pitchFamily="34" charset="0"/>
                <a:cs typeface="Arial" panose="020B0604020202020204" pitchFamily="34" charset="0"/>
              </a:rPr>
              <a:t>L2 products: Single Field-of-view Sounder Atmospheric Product (</a:t>
            </a:r>
            <a:r>
              <a:rPr lang="en-US" sz="1800" spc="15" dirty="0" err="1">
                <a:latin typeface="Arial" panose="020B0604020202020204" pitchFamily="34" charset="0"/>
                <a:cs typeface="Arial" panose="020B0604020202020204" pitchFamily="34" charset="0"/>
              </a:rPr>
              <a:t>SiFSAP</a:t>
            </a:r>
            <a:r>
              <a:rPr lang="en-US" sz="1800" spc="15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755650" lvl="1" eaLnBrk="1" fontAlgn="auto" hangingPunct="1"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377190" algn="l"/>
                <a:tab pos="377825" algn="l"/>
              </a:tabLst>
              <a:defRPr/>
            </a:pPr>
            <a:r>
              <a:rPr lang="en-US" sz="1600" spc="15" dirty="0">
                <a:latin typeface="Arial" panose="020B0604020202020204" pitchFamily="34" charset="0"/>
                <a:cs typeface="Arial" panose="020B0604020202020204" pitchFamily="34" charset="0"/>
              </a:rPr>
              <a:t>3-times higher spatial resolution</a:t>
            </a:r>
          </a:p>
          <a:p>
            <a:pPr marL="755650" lvl="1" eaLnBrk="1" fontAlgn="auto" hangingPunct="1"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377190" algn="l"/>
                <a:tab pos="377825" algn="l"/>
              </a:tabLst>
              <a:defRPr/>
            </a:pPr>
            <a:r>
              <a:rPr lang="en-US" sz="1600" spc="15" dirty="0">
                <a:latin typeface="Arial" panose="020B0604020202020204" pitchFamily="34" charset="0"/>
                <a:cs typeface="Arial" panose="020B0604020202020204" pitchFamily="34" charset="0"/>
              </a:rPr>
              <a:t>Uses all spectral channel</a:t>
            </a:r>
          </a:p>
          <a:p>
            <a:pPr marL="755650" lvl="1" eaLnBrk="1" fontAlgn="auto" hangingPunct="1"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377190" algn="l"/>
                <a:tab pos="377825" algn="l"/>
              </a:tabLst>
              <a:defRPr/>
            </a:pPr>
            <a:r>
              <a:rPr lang="en-US" sz="1600" spc="15" dirty="0">
                <a:latin typeface="Arial" panose="020B0604020202020204" pitchFamily="34" charset="0"/>
                <a:cs typeface="Arial" panose="020B0604020202020204" pitchFamily="34" charset="0"/>
              </a:rPr>
              <a:t>All sky algorithm-retrieves cloud explicitly</a:t>
            </a:r>
          </a:p>
          <a:p>
            <a:pPr marL="755650" lvl="1" eaLnBrk="1" fontAlgn="auto" hangingPunct="1"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377190" algn="l"/>
                <a:tab pos="377825" algn="l"/>
              </a:tabLst>
              <a:defRPr/>
            </a:pPr>
            <a:r>
              <a:rPr lang="en-US" sz="1600" spc="15" dirty="0">
                <a:latin typeface="Arial" panose="020B0604020202020204" pitchFamily="34" charset="0"/>
                <a:cs typeface="Arial" panose="020B0604020202020204" pitchFamily="34" charset="0"/>
              </a:rPr>
              <a:t>Retrieve temperature, clouds, trace gases, and surface properties simultaneously</a:t>
            </a:r>
          </a:p>
          <a:p>
            <a:pPr marL="298450" eaLnBrk="1" fontAlgn="auto" hangingPunct="1">
              <a:spcBef>
                <a:spcPts val="200"/>
              </a:spcBef>
              <a:spcAft>
                <a:spcPts val="0"/>
              </a:spcAft>
              <a:tabLst>
                <a:tab pos="377190" algn="l"/>
                <a:tab pos="377825" algn="l"/>
              </a:tabLst>
              <a:defRPr/>
            </a:pPr>
            <a:r>
              <a:rPr lang="en-US" sz="1800" spc="15" dirty="0">
                <a:latin typeface="Arial" panose="020B0604020202020204" pitchFamily="34" charset="0"/>
                <a:cs typeface="Arial" panose="020B0604020202020204" pitchFamily="34" charset="0"/>
              </a:rPr>
              <a:t>L3 Products: Climate Fingerprinting Sounder Products (</a:t>
            </a:r>
            <a:r>
              <a:rPr lang="en-US" sz="1800" spc="15" dirty="0" err="1">
                <a:latin typeface="Arial" panose="020B0604020202020204" pitchFamily="34" charset="0"/>
                <a:cs typeface="Arial" panose="020B0604020202020204" pitchFamily="34" charset="0"/>
              </a:rPr>
              <a:t>ClimFiSP</a:t>
            </a:r>
            <a:r>
              <a:rPr lang="en-US" sz="1800" spc="15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755650" lvl="1" eaLnBrk="1" fontAlgn="auto" hangingPunct="1">
              <a:spcBef>
                <a:spcPts val="200"/>
              </a:spcBef>
              <a:spcAft>
                <a:spcPts val="0"/>
              </a:spcAft>
              <a:tabLst>
                <a:tab pos="377190" algn="l"/>
                <a:tab pos="377825" algn="l"/>
              </a:tabLst>
              <a:defRPr/>
            </a:pPr>
            <a:r>
              <a:rPr lang="en-US" sz="1600" spc="15" dirty="0">
                <a:latin typeface="Arial" panose="020B0604020202020204" pitchFamily="34" charset="0"/>
                <a:cs typeface="Arial" panose="020B0604020202020204" pitchFamily="34" charset="0"/>
              </a:rPr>
              <a:t>Works on spatiotemporally averaged radiance spectra</a:t>
            </a:r>
          </a:p>
          <a:p>
            <a:pPr marL="755650" lvl="1" eaLnBrk="1" fontAlgn="auto" hangingPunct="1">
              <a:spcBef>
                <a:spcPts val="200"/>
              </a:spcBef>
              <a:spcAft>
                <a:spcPts val="0"/>
              </a:spcAft>
              <a:tabLst>
                <a:tab pos="377190" algn="l"/>
                <a:tab pos="377825" algn="l"/>
              </a:tabLst>
              <a:defRPr/>
            </a:pPr>
            <a:r>
              <a:rPr lang="en-US" sz="1600" spc="15" dirty="0">
                <a:latin typeface="Arial" panose="020B0604020202020204" pitchFamily="34" charset="0"/>
                <a:cs typeface="Arial" panose="020B0604020202020204" pitchFamily="34" charset="0"/>
              </a:rPr>
              <a:t>High quality climate product from multiple satellite data fusion </a:t>
            </a:r>
          </a:p>
          <a:p>
            <a:pPr marL="1212850" lvl="2" eaLnBrk="1" fontAlgn="auto" hangingPunct="1">
              <a:spcBef>
                <a:spcPts val="200"/>
              </a:spcBef>
              <a:spcAft>
                <a:spcPts val="0"/>
              </a:spcAft>
              <a:tabLst>
                <a:tab pos="377190" algn="l"/>
                <a:tab pos="377825" algn="l"/>
              </a:tabLst>
              <a:defRPr/>
            </a:pPr>
            <a:r>
              <a:rPr lang="en-US" sz="1400" spc="15" dirty="0">
                <a:latin typeface="Arial" panose="020B0604020202020204" pitchFamily="34" charset="0"/>
                <a:cs typeface="Arial" panose="020B0604020202020204" pitchFamily="34" charset="0"/>
              </a:rPr>
              <a:t>Use consistent radiative kernels</a:t>
            </a:r>
          </a:p>
          <a:p>
            <a:pPr marL="1212850" lvl="2" eaLnBrk="1" fontAlgn="auto" hangingPunct="1">
              <a:spcBef>
                <a:spcPts val="200"/>
              </a:spcBef>
              <a:spcAft>
                <a:spcPts val="0"/>
              </a:spcAft>
              <a:tabLst>
                <a:tab pos="377190" algn="l"/>
                <a:tab pos="377825" algn="l"/>
              </a:tabLst>
              <a:defRPr/>
            </a:pPr>
            <a:r>
              <a:rPr lang="en-US" sz="1400" spc="15" dirty="0">
                <a:latin typeface="Arial" panose="020B0604020202020204" pitchFamily="34" charset="0"/>
                <a:cs typeface="Arial" panose="020B0604020202020204" pitchFamily="34" charset="0"/>
              </a:rPr>
              <a:t>Ensure radiometric closures</a:t>
            </a:r>
          </a:p>
          <a:p>
            <a:pPr marL="298450" indent="-285750" eaLnBrk="1" fontAlgn="auto" hangingPunct="1"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377190" algn="l"/>
                <a:tab pos="377825" algn="l"/>
              </a:tabLst>
              <a:defRPr/>
            </a:pPr>
            <a:r>
              <a:rPr lang="en-US" sz="1800" spc="15" dirty="0">
                <a:latin typeface="Arial" panose="020B0604020202020204" pitchFamily="34" charset="0"/>
                <a:cs typeface="Arial" panose="020B0604020202020204" pitchFamily="34" charset="0"/>
              </a:rPr>
              <a:t>Both products w</a:t>
            </a:r>
            <a:r>
              <a:rPr lang="en-US" sz="1600" spc="15" dirty="0">
                <a:latin typeface="Arial" panose="020B0604020202020204" pitchFamily="34" charset="0"/>
                <a:cs typeface="Arial" panose="020B0604020202020204" pitchFamily="34" charset="0"/>
              </a:rPr>
              <a:t>ill be available at NASA GES DISC for public access</a:t>
            </a:r>
          </a:p>
          <a:p>
            <a:pPr marL="298450" indent="-285750" eaLnBrk="1" fontAlgn="auto" hangingPunct="1"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377190" algn="l"/>
                <a:tab pos="377825" algn="l"/>
              </a:tabLst>
              <a:defRPr/>
            </a:pPr>
            <a:r>
              <a:rPr lang="en-US" sz="1600" spc="15" dirty="0">
                <a:latin typeface="Arial" panose="020B0604020202020204" pitchFamily="34" charset="0"/>
                <a:cs typeface="Arial" panose="020B0604020202020204" pitchFamily="34" charset="0"/>
              </a:rPr>
              <a:t>The PCRTM based algorithm has been extended to solar spectral region</a:t>
            </a:r>
            <a:endParaRPr lang="en-US" sz="1400" spc="1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eaLnBrk="1" fontAlgn="auto" hangingPunct="1">
              <a:spcBef>
                <a:spcPts val="0"/>
              </a:spcBef>
              <a:spcAft>
                <a:spcPts val="0"/>
              </a:spcAft>
              <a:tabLst>
                <a:tab pos="377190" algn="l"/>
                <a:tab pos="377825" algn="l"/>
              </a:tabLst>
              <a:defRPr/>
            </a:pPr>
            <a:endParaRPr lang="en-US" sz="1800" spc="1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36B216-7A18-B143-99A3-12D95271C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3B6F7F-135A-D148-9F7E-05910C70CF6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05F853F6-E3DB-278B-6C03-7B177FF33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4263985"/>
            <a:ext cx="4072127" cy="30540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C39FE4E-55B1-E274-660D-35DDECD40E1B}"/>
              </a:ext>
            </a:extLst>
          </p:cNvPr>
          <p:cNvSpPr txBox="1"/>
          <p:nvPr/>
        </p:nvSpPr>
        <p:spPr>
          <a:xfrm>
            <a:off x="990600" y="4343400"/>
            <a:ext cx="3150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 of </a:t>
            </a:r>
            <a:r>
              <a:rPr lang="en-US" dirty="0" err="1"/>
              <a:t>SiFSAP</a:t>
            </a:r>
            <a:r>
              <a:rPr lang="en-US" dirty="0"/>
              <a:t> H</a:t>
            </a:r>
            <a:r>
              <a:rPr lang="en-US" baseline="-25000" dirty="0"/>
              <a:t>2</a:t>
            </a:r>
            <a:r>
              <a:rPr lang="en-US" dirty="0"/>
              <a:t>O product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F7E41F-BB74-4AA2-4CD8-CB31FBDD3377}"/>
              </a:ext>
            </a:extLst>
          </p:cNvPr>
          <p:cNvSpPr txBox="1"/>
          <p:nvPr/>
        </p:nvSpPr>
        <p:spPr>
          <a:xfrm>
            <a:off x="4958844" y="4314785"/>
            <a:ext cx="4580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Example of </a:t>
            </a:r>
            <a:r>
              <a:rPr lang="en-US" dirty="0" err="1"/>
              <a:t>ClimFiSP</a:t>
            </a:r>
            <a:r>
              <a:rPr lang="en-US" dirty="0"/>
              <a:t> derived global surface temperature trend</a:t>
            </a:r>
          </a:p>
        </p:txBody>
      </p:sp>
      <p:pic>
        <p:nvPicPr>
          <p:cNvPr id="4" name="Picture 3" descr="A picture containing engineering drawing&#10;&#10;Description automatically generated">
            <a:extLst>
              <a:ext uri="{FF2B5EF4-FFF2-40B4-BE49-F238E27FC236}">
                <a16:creationId xmlns:a16="http://schemas.microsoft.com/office/drawing/2014/main" id="{AE7AC4F8-7F0C-A35A-B0B0-363497156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73" y="4854907"/>
            <a:ext cx="4072127" cy="261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056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F42E8EBC-247D-744A-88FE-3DD4590A39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600" y="188913"/>
            <a:ext cx="9394825" cy="1344179"/>
          </a:xfrm>
        </p:spPr>
        <p:txBody>
          <a:bodyPr tIns="245837"/>
          <a:lstStyle/>
          <a:p>
            <a:pPr marL="795338" indent="593725" eaLnBrk="1" hangingPunct="1">
              <a:lnSpc>
                <a:spcPct val="101000"/>
              </a:lnSpc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Comparison of PCRTM-RA Retrieved and ECMWF  Atmospheric Temperature from focus day </a:t>
            </a:r>
            <a:r>
              <a:rPr lang="en-US" alt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CrIS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/ATMS data</a:t>
            </a:r>
          </a:p>
        </p:txBody>
      </p:sp>
      <p:sp>
        <p:nvSpPr>
          <p:cNvPr id="32770" name="object 3">
            <a:extLst>
              <a:ext uri="{FF2B5EF4-FFF2-40B4-BE49-F238E27FC236}">
                <a16:creationId xmlns:a16="http://schemas.microsoft.com/office/drawing/2014/main" id="{AA8FDE21-4188-4C49-9E28-375FBFDF1C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575" y="2819401"/>
            <a:ext cx="4467226" cy="3379788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771" name="object 4">
            <a:extLst>
              <a:ext uri="{FF2B5EF4-FFF2-40B4-BE49-F238E27FC236}">
                <a16:creationId xmlns:a16="http://schemas.microsoft.com/office/drawing/2014/main" id="{7E16B287-468E-654C-A8F3-CE35411E73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2819400"/>
            <a:ext cx="4467225" cy="35052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2CD80DB1-D083-E742-B96E-4063278942BD}"/>
              </a:ext>
            </a:extLst>
          </p:cNvPr>
          <p:cNvSpPr txBox="1"/>
          <p:nvPr/>
        </p:nvSpPr>
        <p:spPr>
          <a:xfrm>
            <a:off x="5622196" y="2058065"/>
            <a:ext cx="3138487" cy="24447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1500" spc="15" dirty="0">
                <a:latin typeface="Arial"/>
                <a:cs typeface="Arial"/>
              </a:rPr>
              <a:t>500 hPa </a:t>
            </a:r>
            <a:r>
              <a:rPr sz="1500" dirty="0">
                <a:latin typeface="Arial"/>
                <a:cs typeface="Arial"/>
              </a:rPr>
              <a:t>Temperature </a:t>
            </a:r>
            <a:r>
              <a:rPr sz="1500" spc="15" dirty="0">
                <a:latin typeface="Arial"/>
                <a:cs typeface="Arial"/>
              </a:rPr>
              <a:t>from</a:t>
            </a:r>
            <a:r>
              <a:rPr sz="1500" spc="-30" dirty="0">
                <a:latin typeface="Arial"/>
                <a:cs typeface="Arial"/>
              </a:rPr>
              <a:t> </a:t>
            </a:r>
            <a:r>
              <a:rPr sz="1500" spc="25" dirty="0">
                <a:latin typeface="Arial"/>
                <a:cs typeface="Arial"/>
              </a:rPr>
              <a:t>ECMWF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EFB12F4A-1E7B-BE4D-888D-1C82BCF0FF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vert="horz" tIns="3175" rtlCol="0"/>
          <a:lstStyle/>
          <a:p>
            <a:pPr>
              <a:defRPr/>
            </a:pPr>
            <a:r>
              <a:rPr>
                <a:hlinkClick r:id="rId4"/>
              </a:rPr>
              <a:t>(</a:t>
            </a:r>
            <a:r>
              <a:rPr u="sng">
                <a:solidFill>
                  <a:srgbClr val="996633"/>
                </a:solidFill>
                <a:hlinkClick r:id="rId4"/>
              </a:rPr>
              <a:t>Xu.Liu-1@nasa.gov</a:t>
            </a:r>
            <a:r>
              <a:rPr u="sng" spc="-55">
                <a:solidFill>
                  <a:srgbClr val="996633"/>
                </a:solidFill>
                <a:hlinkClick r:id="rId4"/>
              </a:rPr>
              <a:t> </a:t>
            </a:r>
            <a:r>
              <a:rPr spc="5"/>
              <a:t>)</a:t>
            </a: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F228DDA-8436-7447-9F18-A35EDBFF3F5F}"/>
              </a:ext>
            </a:extLst>
          </p:cNvPr>
          <p:cNvSpPr txBox="1"/>
          <p:nvPr/>
        </p:nvSpPr>
        <p:spPr>
          <a:xfrm>
            <a:off x="1104900" y="1951038"/>
            <a:ext cx="3105150" cy="48260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57238" indent="-7461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2000"/>
              </a:lnSpc>
            </a:pPr>
            <a:r>
              <a:rPr lang="en-US" altLang="en-US" sz="1500">
                <a:latin typeface="Arial" panose="020B0604020202020204" pitchFamily="34" charset="0"/>
                <a:cs typeface="Arial" panose="020B0604020202020204" pitchFamily="34" charset="0"/>
              </a:rPr>
              <a:t>500 hPa Retrieved from ATMS/CrIS  using PCRTM_RA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0B8AF37-BB76-0247-BEA0-98827CEDCFC4}"/>
              </a:ext>
            </a:extLst>
          </p:cNvPr>
          <p:cNvSpPr txBox="1"/>
          <p:nvPr/>
        </p:nvSpPr>
        <p:spPr>
          <a:xfrm>
            <a:off x="1295400" y="212783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PCRTM-RA Retrieved CO from </a:t>
            </a:r>
            <a:r>
              <a:rPr lang="en-US" sz="2400" b="1" dirty="0" err="1"/>
              <a:t>CrIS</a:t>
            </a:r>
            <a:r>
              <a:rPr lang="en-US" sz="2400" b="1" dirty="0"/>
              <a:t> and comparison with TROPOMI for Australia Fires on December 30, 2019</a:t>
            </a:r>
          </a:p>
        </p:txBody>
      </p:sp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B453ED32-F3AB-F145-9472-02FE565BE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8638" y="7469980"/>
            <a:ext cx="258762" cy="161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25400" algn="l" rtl="0" eaLnBrk="1" fontAlgn="auto" hangingPunct="1">
              <a:spcBef>
                <a:spcPts val="15"/>
              </a:spcBef>
              <a:spcAft>
                <a:spcPts val="0"/>
              </a:spcAft>
              <a:defRPr sz="1050" b="1" i="0" kern="1200" spc="5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E8E250-64F4-7903-811C-840079B00F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3" t="5909" r="5789" b="7841"/>
          <a:stretch/>
        </p:blipFill>
        <p:spPr>
          <a:xfrm>
            <a:off x="5410200" y="1260541"/>
            <a:ext cx="3940779" cy="3080565"/>
          </a:xfrm>
          <a:prstGeom prst="rect">
            <a:avLst/>
          </a:prstGeom>
        </p:spPr>
      </p:pic>
      <p:pic>
        <p:nvPicPr>
          <p:cNvPr id="17" name="Picture 1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EA0379A-C11A-B482-4AA8-AF433B9E27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1" t="6482" r="6263" b="4169"/>
          <a:stretch/>
        </p:blipFill>
        <p:spPr bwMode="auto">
          <a:xfrm>
            <a:off x="677176" y="1254000"/>
            <a:ext cx="3742424" cy="308710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Picture 1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286D6A5-AB78-8EFD-3A91-3ED5BF4D8F4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8" t="5466" r="6309" b="3667"/>
          <a:stretch/>
        </p:blipFill>
        <p:spPr bwMode="auto">
          <a:xfrm>
            <a:off x="510052" y="4341106"/>
            <a:ext cx="3909548" cy="327238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179E083-E375-828E-A244-E5791F6E94B3}"/>
              </a:ext>
            </a:extLst>
          </p:cNvPr>
          <p:cNvSpPr txBox="1">
            <a:spLocks/>
          </p:cNvSpPr>
          <p:nvPr/>
        </p:nvSpPr>
        <p:spPr>
          <a:xfrm>
            <a:off x="862446" y="3145620"/>
            <a:ext cx="1447800" cy="396228"/>
          </a:xfrm>
          <a:prstGeom prst="rect">
            <a:avLst/>
          </a:prstGeom>
          <a:ln>
            <a:noFill/>
          </a:ln>
        </p:spPr>
        <p:txBody>
          <a:bodyPr vert="horz" lIns="54914" tIns="27457" rIns="54914" bIns="2745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6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TROPOMI total CO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C34D127F-98A5-8567-5EE8-0DAF68C1D104}"/>
              </a:ext>
            </a:extLst>
          </p:cNvPr>
          <p:cNvSpPr txBox="1">
            <a:spLocks/>
          </p:cNvSpPr>
          <p:nvPr/>
        </p:nvSpPr>
        <p:spPr>
          <a:xfrm>
            <a:off x="6720842" y="1566519"/>
            <a:ext cx="2711651" cy="258917"/>
          </a:xfrm>
          <a:prstGeom prst="rect">
            <a:avLst/>
          </a:prstGeom>
          <a:ln>
            <a:noFill/>
          </a:ln>
        </p:spPr>
        <p:txBody>
          <a:bodyPr vert="horz" lIns="54914" tIns="27457" rIns="54914" bIns="2745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65" dirty="0">
                <a:latin typeface="Arial" panose="020B0604020202020204" pitchFamily="34" charset="0"/>
                <a:cs typeface="Arial" panose="020B0604020202020204" pitchFamily="34" charset="0"/>
              </a:rPr>
              <a:t>CLIMCAPS total CO from </a:t>
            </a:r>
            <a:r>
              <a:rPr lang="en-US" sz="1165" dirty="0" err="1">
                <a:latin typeface="Arial" panose="020B0604020202020204" pitchFamily="34" charset="0"/>
                <a:cs typeface="Arial" panose="020B0604020202020204" pitchFamily="34" charset="0"/>
              </a:rPr>
              <a:t>CrIS</a:t>
            </a:r>
            <a:endParaRPr lang="en-US" sz="11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005426E2-99F0-8A31-6E6E-413EC578AD57}"/>
              </a:ext>
            </a:extLst>
          </p:cNvPr>
          <p:cNvSpPr txBox="1">
            <a:spLocks/>
          </p:cNvSpPr>
          <p:nvPr/>
        </p:nvSpPr>
        <p:spPr>
          <a:xfrm>
            <a:off x="838201" y="6343572"/>
            <a:ext cx="1295400" cy="362028"/>
          </a:xfrm>
          <a:prstGeom prst="rect">
            <a:avLst/>
          </a:prstGeom>
          <a:ln>
            <a:noFill/>
          </a:ln>
        </p:spPr>
        <p:txBody>
          <a:bodyPr vert="horz" lIns="54914" tIns="27457" rIns="54914" bIns="2745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65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SiFSAP</a:t>
            </a:r>
            <a:r>
              <a:rPr lang="en-US" sz="116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total CO from </a:t>
            </a:r>
            <a:r>
              <a:rPr lang="en-US" sz="1165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CrIS</a:t>
            </a:r>
            <a:endParaRPr lang="en-US" sz="1165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410FE7B-E74F-829C-7675-BE30907DD2F4}"/>
              </a:ext>
            </a:extLst>
          </p:cNvPr>
          <p:cNvSpPr txBox="1"/>
          <p:nvPr/>
        </p:nvSpPr>
        <p:spPr>
          <a:xfrm>
            <a:off x="5029200" y="4586492"/>
            <a:ext cx="451914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Both TROPOMI (4 km resolution) and </a:t>
            </a:r>
            <a:r>
              <a:rPr lang="en-US" sz="1600" dirty="0" err="1"/>
              <a:t>SiFSAP</a:t>
            </a:r>
            <a:r>
              <a:rPr lang="en-US" sz="1600" dirty="0"/>
              <a:t> (14 km) capture fine CO plume spatial distributions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CLIMCAPS cannot capture the fine CO features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sz="1400" dirty="0"/>
              <a:t>Low resolution retrieval (45 km)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sz="1400" dirty="0"/>
              <a:t>Less coherent CO due to errors in cloud clearing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/>
              <a:t>SiFSAP</a:t>
            </a:r>
            <a:r>
              <a:rPr lang="en-US" sz="1600" dirty="0"/>
              <a:t> is less affected by the fire particular (dust) emission relative to TROPOMI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sz="1400" dirty="0" err="1"/>
              <a:t>SiFSAP</a:t>
            </a:r>
            <a:r>
              <a:rPr lang="en-US" sz="1400" dirty="0"/>
              <a:t> retrieves effective cloud optical depth to compensate for fire particular contributions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sz="1400" dirty="0"/>
              <a:t>TROPOMI has many non-successful retrievals due to clouds and fire dust emissions</a:t>
            </a:r>
          </a:p>
        </p:txBody>
      </p:sp>
    </p:spTree>
    <p:extLst>
      <p:ext uri="{BB962C8B-B14F-4D97-AF65-F5344CB8AC3E}">
        <p14:creationId xmlns:p14="http://schemas.microsoft.com/office/powerpoint/2010/main" val="1756234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11">
            <a:extLst>
              <a:ext uri="{FF2B5EF4-FFF2-40B4-BE49-F238E27FC236}">
                <a16:creationId xmlns:a16="http://schemas.microsoft.com/office/drawing/2014/main" id="{1BAD5B79-E7F0-A14A-A2BB-B0204DD3980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0F3272C-6B9F-9548-8079-A44FF30B732B}" type="slidenum">
              <a:rPr kumimoji="0" lang="en-US" altLang="en-US" sz="1100"/>
              <a:pPr/>
              <a:t>10</a:t>
            </a:fld>
            <a:br>
              <a:rPr kumimoji="0" lang="en-US" altLang="en-US" sz="1100"/>
            </a:br>
            <a:endParaRPr kumimoji="0" lang="en-US" altLang="en-US" sz="1100"/>
          </a:p>
        </p:txBody>
      </p:sp>
      <p:sp>
        <p:nvSpPr>
          <p:cNvPr id="83973" name="Rectangle 2">
            <a:extLst>
              <a:ext uri="{FF2B5EF4-FFF2-40B4-BE49-F238E27FC236}">
                <a16:creationId xmlns:a16="http://schemas.microsoft.com/office/drawing/2014/main" id="{924A552A-8B15-5645-A4F3-59B867F30CF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258763"/>
            <a:ext cx="8991600" cy="841529"/>
          </a:xfrm>
        </p:spPr>
        <p:txBody>
          <a:bodyPr lIns="101870" tIns="50935" rIns="101870" bIns="50935"/>
          <a:lstStyle/>
          <a:p>
            <a:pPr defTabSz="1135063"/>
            <a:r>
              <a:rPr lang="en-US" altLang="en-US" sz="2400" b="1" dirty="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Example of retrieved surface temperature and </a:t>
            </a:r>
            <a:r>
              <a:rPr lang="en-US" altLang="en-US" sz="2400" b="1" dirty="0" err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emssivity</a:t>
            </a:r>
            <a:r>
              <a:rPr lang="en-US" altLang="en-US" sz="2400" b="1" dirty="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and comparison with field validation data</a:t>
            </a:r>
          </a:p>
        </p:txBody>
      </p:sp>
      <p:graphicFrame>
        <p:nvGraphicFramePr>
          <p:cNvPr id="83970" name="Object 2">
            <a:extLst>
              <a:ext uri="{FF2B5EF4-FFF2-40B4-BE49-F238E27FC236}">
                <a16:creationId xmlns:a16="http://schemas.microsoft.com/office/drawing/2014/main" id="{6B8FC172-0B56-0148-8461-A0997C8EC4A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71600" y="1768475"/>
          <a:ext cx="7010400" cy="204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16243300" imgH="4610100" progId="Word.Document.12">
                  <p:link updateAutomatic="1"/>
                </p:oleObj>
              </mc:Choice>
              <mc:Fallback>
                <p:oleObj name="Document" r:id="rId3" imgW="16243300" imgH="4610100" progId="Word.Document.12">
                  <p:link updateAutomatic="1"/>
                  <p:pic>
                    <p:nvPicPr>
                      <p:cNvPr id="83970" name="Object 2">
                        <a:extLst>
                          <a:ext uri="{FF2B5EF4-FFF2-40B4-BE49-F238E27FC236}">
                            <a16:creationId xmlns:a16="http://schemas.microsoft.com/office/drawing/2014/main" id="{6B8FC172-0B56-0148-8461-A0997C8EC4A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768475"/>
                        <a:ext cx="7010400" cy="2049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974" name="Text Box 4">
            <a:extLst>
              <a:ext uri="{FF2B5EF4-FFF2-40B4-BE49-F238E27FC236}">
                <a16:creationId xmlns:a16="http://schemas.microsoft.com/office/drawing/2014/main" id="{9BE0572E-57B1-7247-994C-B810D4C81F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295400"/>
            <a:ext cx="88011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70" tIns="50935" rIns="101870" bIns="50935">
            <a:spAutoFit/>
          </a:bodyPr>
          <a:lstStyle>
            <a:lvl1pPr marL="195263" indent="-195263"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 b="0"/>
              <a:t>Comparison of PCRTM retrieved surface skin temperature with ARIES measured Tskin</a:t>
            </a:r>
          </a:p>
        </p:txBody>
      </p:sp>
      <p:graphicFrame>
        <p:nvGraphicFramePr>
          <p:cNvPr id="83971" name="Object 3">
            <a:extLst>
              <a:ext uri="{FF2B5EF4-FFF2-40B4-BE49-F238E27FC236}">
                <a16:creationId xmlns:a16="http://schemas.microsoft.com/office/drawing/2014/main" id="{7BCE46F8-B2FC-254E-BE76-1D9B7C795E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0" y="4430713"/>
          <a:ext cx="5867400" cy="304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5" imgW="7899400" imgH="3695700" progId="Word.Document.12">
                  <p:link updateAutomatic="1"/>
                </p:oleObj>
              </mc:Choice>
              <mc:Fallback>
                <p:oleObj name="Document" r:id="rId5" imgW="7899400" imgH="3695700" progId="Word.Document.12">
                  <p:link updateAutomatic="1"/>
                  <p:pic>
                    <p:nvPicPr>
                      <p:cNvPr id="83971" name="Object 3">
                        <a:extLst>
                          <a:ext uri="{FF2B5EF4-FFF2-40B4-BE49-F238E27FC236}">
                            <a16:creationId xmlns:a16="http://schemas.microsoft.com/office/drawing/2014/main" id="{7BCE46F8-B2FC-254E-BE76-1D9B7C795E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334" r="6667"/>
                      <a:stretch>
                        <a:fillRect/>
                      </a:stretch>
                    </p:blipFill>
                    <p:spPr bwMode="auto">
                      <a:xfrm>
                        <a:off x="1905000" y="4430713"/>
                        <a:ext cx="5867400" cy="304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975" name="Text Box 4">
            <a:extLst>
              <a:ext uri="{FF2B5EF4-FFF2-40B4-BE49-F238E27FC236}">
                <a16:creationId xmlns:a16="http://schemas.microsoft.com/office/drawing/2014/main" id="{EA47BA83-8787-0444-A839-64B9DDA62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4073525"/>
            <a:ext cx="7316788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70" tIns="50935" rIns="101870" bIns="50935">
            <a:spAutoFit/>
          </a:bodyPr>
          <a:lstStyle>
            <a:lvl1pPr marL="195263" indent="-195263"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 b="0"/>
              <a:t>Comparison of retrieved ocean emissivity with ARIES aircraft measurements</a:t>
            </a:r>
          </a:p>
        </p:txBody>
      </p:sp>
    </p:spTree>
    <p:extLst>
      <p:ext uri="{BB962C8B-B14F-4D97-AF65-F5344CB8AC3E}">
        <p14:creationId xmlns:p14="http://schemas.microsoft.com/office/powerpoint/2010/main" val="2449374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7738A-A0DC-95E6-27CA-4C8EFCFD0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799" y="304799"/>
            <a:ext cx="8175625" cy="1071563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PCRTM-based Climate Products from AIRS and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CrIS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(SNPP/NOAA20) Sep. 2002 – June 2022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5E0C22C-5533-EB72-546F-C05442A2A0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605" t="4435" r="7179" b="5835"/>
          <a:stretch/>
        </p:blipFill>
        <p:spPr>
          <a:xfrm>
            <a:off x="1577727" y="2128914"/>
            <a:ext cx="4426639" cy="3937864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C941CAF-930F-9DC3-EB8A-57091330B334}"/>
              </a:ext>
            </a:extLst>
          </p:cNvPr>
          <p:cNvGraphicFramePr>
            <a:graphicFrameLocks noGrp="1"/>
          </p:cNvGraphicFramePr>
          <p:nvPr/>
        </p:nvGraphicFramePr>
        <p:xfrm>
          <a:off x="314896" y="2288289"/>
          <a:ext cx="1222096" cy="33623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2096">
                  <a:extLst>
                    <a:ext uri="{9D8B030D-6E8A-4147-A177-3AD203B41FA5}">
                      <a16:colId xmlns:a16="http://schemas.microsoft.com/office/drawing/2014/main" val="1482657149"/>
                    </a:ext>
                  </a:extLst>
                </a:gridCol>
              </a:tblGrid>
              <a:tr h="668549">
                <a:tc>
                  <a:txBody>
                    <a:bodyPr/>
                    <a:lstStyle/>
                    <a:p>
                      <a:r>
                        <a:rPr lang="en-US" sz="1500" dirty="0"/>
                        <a:t>(-60</a:t>
                      </a:r>
                      <a:r>
                        <a:rPr lang="en-US" sz="1500" baseline="30000" dirty="0"/>
                        <a:t>o</a:t>
                      </a:r>
                      <a:r>
                        <a:rPr lang="en-US" sz="1500" dirty="0"/>
                        <a:t> – -90</a:t>
                      </a:r>
                      <a:r>
                        <a:rPr lang="en-US" sz="1500" baseline="30000" dirty="0"/>
                        <a:t>o</a:t>
                      </a:r>
                      <a:r>
                        <a:rPr lang="en-US" sz="1500" dirty="0"/>
                        <a:t>) </a:t>
                      </a:r>
                    </a:p>
                  </a:txBody>
                  <a:tcPr marL="75438" marR="75438" marT="37719" marB="37719"/>
                </a:tc>
                <a:extLst>
                  <a:ext uri="{0D108BD9-81ED-4DB2-BD59-A6C34878D82A}">
                    <a16:rowId xmlns:a16="http://schemas.microsoft.com/office/drawing/2014/main" val="947697004"/>
                  </a:ext>
                </a:extLst>
              </a:tr>
              <a:tr h="6659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(-60</a:t>
                      </a:r>
                      <a:r>
                        <a:rPr lang="en-US" sz="1500" baseline="30000" dirty="0"/>
                        <a:t>o</a:t>
                      </a:r>
                      <a:r>
                        <a:rPr lang="en-US" sz="1500" dirty="0"/>
                        <a:t> – -30</a:t>
                      </a:r>
                      <a:r>
                        <a:rPr lang="en-US" sz="1500" baseline="30000" dirty="0"/>
                        <a:t>o</a:t>
                      </a:r>
                      <a:r>
                        <a:rPr lang="en-US" sz="1500" dirty="0"/>
                        <a:t>) </a:t>
                      </a:r>
                    </a:p>
                  </a:txBody>
                  <a:tcPr marL="75438" marR="75438" marT="37719" marB="37719"/>
                </a:tc>
                <a:extLst>
                  <a:ext uri="{0D108BD9-81ED-4DB2-BD59-A6C34878D82A}">
                    <a16:rowId xmlns:a16="http://schemas.microsoft.com/office/drawing/2014/main" val="3437148466"/>
                  </a:ext>
                </a:extLst>
              </a:tr>
              <a:tr h="665903">
                <a:tc>
                  <a:txBody>
                    <a:bodyPr/>
                    <a:lstStyle/>
                    <a:p>
                      <a:r>
                        <a:rPr lang="en-US" sz="1500" dirty="0"/>
                        <a:t>(-30</a:t>
                      </a:r>
                      <a:r>
                        <a:rPr lang="en-US" sz="1500" baseline="30000" dirty="0"/>
                        <a:t>o</a:t>
                      </a:r>
                      <a:r>
                        <a:rPr lang="en-US" sz="1500" dirty="0"/>
                        <a:t> – 30</a:t>
                      </a:r>
                      <a:r>
                        <a:rPr lang="en-US" sz="1500" baseline="30000" dirty="0"/>
                        <a:t>o</a:t>
                      </a:r>
                      <a:r>
                        <a:rPr lang="en-US" sz="1500" dirty="0"/>
                        <a:t>) </a:t>
                      </a:r>
                    </a:p>
                  </a:txBody>
                  <a:tcPr marL="75438" marR="75438" marT="37719" marB="37719"/>
                </a:tc>
                <a:extLst>
                  <a:ext uri="{0D108BD9-81ED-4DB2-BD59-A6C34878D82A}">
                    <a16:rowId xmlns:a16="http://schemas.microsoft.com/office/drawing/2014/main" val="104704630"/>
                  </a:ext>
                </a:extLst>
              </a:tr>
              <a:tr h="665903">
                <a:tc>
                  <a:txBody>
                    <a:bodyPr/>
                    <a:lstStyle/>
                    <a:p>
                      <a:r>
                        <a:rPr lang="en-US" sz="1500" dirty="0"/>
                        <a:t>(30</a:t>
                      </a:r>
                      <a:r>
                        <a:rPr lang="en-US" sz="1500" baseline="30000" dirty="0"/>
                        <a:t>o</a:t>
                      </a:r>
                      <a:r>
                        <a:rPr lang="en-US" sz="1500" dirty="0"/>
                        <a:t> – 60</a:t>
                      </a:r>
                      <a:r>
                        <a:rPr lang="en-US" sz="1500" baseline="30000" dirty="0"/>
                        <a:t>o</a:t>
                      </a:r>
                      <a:r>
                        <a:rPr lang="en-US" sz="1500" dirty="0"/>
                        <a:t>) </a:t>
                      </a:r>
                    </a:p>
                  </a:txBody>
                  <a:tcPr marL="75438" marR="75438" marT="37719" marB="37719"/>
                </a:tc>
                <a:extLst>
                  <a:ext uri="{0D108BD9-81ED-4DB2-BD59-A6C34878D82A}">
                    <a16:rowId xmlns:a16="http://schemas.microsoft.com/office/drawing/2014/main" val="4115291707"/>
                  </a:ext>
                </a:extLst>
              </a:tr>
              <a:tr h="696063">
                <a:tc>
                  <a:txBody>
                    <a:bodyPr/>
                    <a:lstStyle/>
                    <a:p>
                      <a:r>
                        <a:rPr lang="en-US" sz="1500" dirty="0"/>
                        <a:t>(-90</a:t>
                      </a:r>
                      <a:r>
                        <a:rPr lang="en-US" sz="1500" baseline="30000" dirty="0"/>
                        <a:t>o</a:t>
                      </a:r>
                      <a:r>
                        <a:rPr lang="en-US" sz="1500" dirty="0"/>
                        <a:t> – -60</a:t>
                      </a:r>
                      <a:r>
                        <a:rPr lang="en-US" sz="1500" baseline="30000" dirty="0"/>
                        <a:t>o</a:t>
                      </a:r>
                      <a:r>
                        <a:rPr lang="en-US" sz="1500" dirty="0"/>
                        <a:t>) </a:t>
                      </a:r>
                    </a:p>
                  </a:txBody>
                  <a:tcPr marL="75438" marR="75438" marT="37719" marB="37719"/>
                </a:tc>
                <a:extLst>
                  <a:ext uri="{0D108BD9-81ED-4DB2-BD59-A6C34878D82A}">
                    <a16:rowId xmlns:a16="http://schemas.microsoft.com/office/drawing/2014/main" val="3464163020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0ADBA288-175B-04B5-A7A6-35A812E579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3479802"/>
            <a:ext cx="2693986" cy="1866742"/>
          </a:xfrm>
          <a:prstGeom prst="rect">
            <a:avLst/>
          </a:prstGeom>
        </p:spPr>
      </p:pic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12F6FCF8-4242-17E5-D4BC-9EAD1E3D38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0171" y="5222991"/>
            <a:ext cx="2786015" cy="1866742"/>
          </a:xfrm>
          <a:prstGeom prst="rect">
            <a:avLst/>
          </a:prstGeom>
        </p:spPr>
      </p:pic>
      <p:pic>
        <p:nvPicPr>
          <p:cNvPr id="11" name="Picture 10" descr="A picture containing engineering drawing&#10;&#10;Description automatically generated">
            <a:extLst>
              <a:ext uri="{FF2B5EF4-FFF2-40B4-BE49-F238E27FC236}">
                <a16:creationId xmlns:a16="http://schemas.microsoft.com/office/drawing/2014/main" id="{EAC5964F-4D31-1708-B534-BC447C7247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0" y="1931634"/>
            <a:ext cx="2585291" cy="166063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D3F5BD4-C569-4D6E-8E0B-41261FFB3351}"/>
              </a:ext>
            </a:extLst>
          </p:cNvPr>
          <p:cNvSpPr txBox="1"/>
          <p:nvPr/>
        </p:nvSpPr>
        <p:spPr>
          <a:xfrm>
            <a:off x="8937559" y="2407127"/>
            <a:ext cx="1040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PCRTM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3E6494-15CF-5D20-BFD8-D5128C268BEC}"/>
              </a:ext>
            </a:extLst>
          </p:cNvPr>
          <p:cNvSpPr txBox="1"/>
          <p:nvPr/>
        </p:nvSpPr>
        <p:spPr>
          <a:xfrm>
            <a:off x="8757492" y="4037248"/>
            <a:ext cx="1258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HadCRUT5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BF31279-92C6-5FEE-17D7-6C40349030B4}"/>
              </a:ext>
            </a:extLst>
          </p:cNvPr>
          <p:cNvSpPr txBox="1"/>
          <p:nvPr/>
        </p:nvSpPr>
        <p:spPr>
          <a:xfrm>
            <a:off x="9051619" y="5604755"/>
            <a:ext cx="812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GISS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D00B55-1DF0-BAD2-F049-9095CA51AC96}"/>
              </a:ext>
            </a:extLst>
          </p:cNvPr>
          <p:cNvSpPr txBox="1"/>
          <p:nvPr/>
        </p:nvSpPr>
        <p:spPr>
          <a:xfrm>
            <a:off x="6304623" y="1479747"/>
            <a:ext cx="3635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Surface Temperature Warming Trend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216056-D70A-2C90-6FCB-40FE6784A2BB}"/>
              </a:ext>
            </a:extLst>
          </p:cNvPr>
          <p:cNvSpPr txBox="1"/>
          <p:nvPr/>
        </p:nvSpPr>
        <p:spPr>
          <a:xfrm>
            <a:off x="1447799" y="1567972"/>
            <a:ext cx="3895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Zonally Surface Temperature Anomalies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C5740FE-FE89-5A74-280D-BFB04B0BBD4B}"/>
              </a:ext>
            </a:extLst>
          </p:cNvPr>
          <p:cNvSpPr txBox="1"/>
          <p:nvPr/>
        </p:nvSpPr>
        <p:spPr>
          <a:xfrm>
            <a:off x="990600" y="6191682"/>
            <a:ext cx="50137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PCRTM-based </a:t>
            </a:r>
            <a:r>
              <a:rPr lang="en-US" dirty="0" err="1"/>
              <a:t>SiFSAP</a:t>
            </a:r>
            <a:r>
              <a:rPr lang="en-US" dirty="0"/>
              <a:t> and </a:t>
            </a:r>
            <a:r>
              <a:rPr lang="en-US" dirty="0" err="1"/>
              <a:t>ClimFiSP</a:t>
            </a:r>
            <a:r>
              <a:rPr lang="en-US" dirty="0"/>
              <a:t> sounder products will be generated at NASA GES DISC for public access</a:t>
            </a:r>
          </a:p>
        </p:txBody>
      </p:sp>
    </p:spTree>
    <p:extLst>
      <p:ext uri="{BB962C8B-B14F-4D97-AF65-F5344CB8AC3E}">
        <p14:creationId xmlns:p14="http://schemas.microsoft.com/office/powerpoint/2010/main" val="573160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4FB7A-5A84-E94F-9A4F-DCC161B25757}"/>
              </a:ext>
            </a:extLst>
          </p:cNvPr>
          <p:cNvSpPr txBox="1">
            <a:spLocks/>
          </p:cNvSpPr>
          <p:nvPr/>
        </p:nvSpPr>
        <p:spPr bwMode="auto">
          <a:xfrm>
            <a:off x="1189573" y="381000"/>
            <a:ext cx="825182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700" b="1" kern="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PCRTM-based Cloud Retrieval for EMIT data</a:t>
            </a:r>
          </a:p>
        </p:txBody>
      </p:sp>
      <p:pic>
        <p:nvPicPr>
          <p:cNvPr id="4" name="Picture 3" descr="A high angle view of clouds&#10;&#10;Description automatically generated">
            <a:extLst>
              <a:ext uri="{FF2B5EF4-FFF2-40B4-BE49-F238E27FC236}">
                <a16:creationId xmlns:a16="http://schemas.microsoft.com/office/drawing/2014/main" id="{827BCEF1-7EE2-81FF-90CF-E49181BBA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276" y="4333104"/>
            <a:ext cx="3458411" cy="2776522"/>
          </a:xfrm>
          <a:prstGeom prst="rect">
            <a:avLst/>
          </a:prstGeom>
        </p:spPr>
      </p:pic>
      <p:pic>
        <p:nvPicPr>
          <p:cNvPr id="6" name="Picture 5" descr="A close-up of a blue and yellow image&#10;&#10;Description automatically generated">
            <a:extLst>
              <a:ext uri="{FF2B5EF4-FFF2-40B4-BE49-F238E27FC236}">
                <a16:creationId xmlns:a16="http://schemas.microsoft.com/office/drawing/2014/main" id="{51B0AED5-25E9-B313-6A1C-18641A24F9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0" t="7900" r="8006" b="5375"/>
          <a:stretch/>
        </p:blipFill>
        <p:spPr>
          <a:xfrm>
            <a:off x="5315486" y="4353211"/>
            <a:ext cx="3923228" cy="2971799"/>
          </a:xfrm>
          <a:prstGeom prst="rect">
            <a:avLst/>
          </a:prstGeom>
        </p:spPr>
      </p:pic>
      <p:pic>
        <p:nvPicPr>
          <p:cNvPr id="8" name="Picture 7" descr="A satellite view of a desert&#10;&#10;Description automatically generated">
            <a:extLst>
              <a:ext uri="{FF2B5EF4-FFF2-40B4-BE49-F238E27FC236}">
                <a16:creationId xmlns:a16="http://schemas.microsoft.com/office/drawing/2014/main" id="{B88F1590-738C-CBDC-5DE0-E954045EEC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741" y="1355124"/>
            <a:ext cx="3460470" cy="2531075"/>
          </a:xfrm>
          <a:prstGeom prst="rect">
            <a:avLst/>
          </a:prstGeom>
        </p:spPr>
      </p:pic>
      <p:pic>
        <p:nvPicPr>
          <p:cNvPr id="10" name="Picture 9" descr="A blue and yellow clouds&#10;&#10;Description automatically generated">
            <a:extLst>
              <a:ext uri="{FF2B5EF4-FFF2-40B4-BE49-F238E27FC236}">
                <a16:creationId xmlns:a16="http://schemas.microsoft.com/office/drawing/2014/main" id="{39CF6160-3339-C9D3-379A-58B1D7CFA27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2" t="9140" r="7326" b="7481"/>
          <a:stretch/>
        </p:blipFill>
        <p:spPr>
          <a:xfrm>
            <a:off x="5181600" y="1371601"/>
            <a:ext cx="4070102" cy="28956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ABA076-E34D-3E97-B0AD-59C73C92B0EB}"/>
              </a:ext>
            </a:extLst>
          </p:cNvPr>
          <p:cNvSpPr txBox="1"/>
          <p:nvPr/>
        </p:nvSpPr>
        <p:spPr>
          <a:xfrm>
            <a:off x="1083276" y="1466507"/>
            <a:ext cx="1738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RGB EMIT Image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376A9F-E945-5CD2-85F9-1E27C413ECDA}"/>
              </a:ext>
            </a:extLst>
          </p:cNvPr>
          <p:cNvSpPr txBox="1"/>
          <p:nvPr/>
        </p:nvSpPr>
        <p:spPr>
          <a:xfrm>
            <a:off x="1236439" y="4513300"/>
            <a:ext cx="1738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RGB EMIT Image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BF5BA9-E5DB-831C-1FCB-F90A4E50F7E4}"/>
              </a:ext>
            </a:extLst>
          </p:cNvPr>
          <p:cNvSpPr txBox="1"/>
          <p:nvPr/>
        </p:nvSpPr>
        <p:spPr>
          <a:xfrm>
            <a:off x="5562600" y="1466507"/>
            <a:ext cx="1080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Retr</a:t>
            </a:r>
            <a:r>
              <a:rPr lang="en-US" dirty="0">
                <a:solidFill>
                  <a:schemeClr val="bg1"/>
                </a:solidFill>
              </a:rPr>
              <a:t>. COD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0DEBD7B-B2ED-E94C-731C-AC585D6152D4}"/>
              </a:ext>
            </a:extLst>
          </p:cNvPr>
          <p:cNvSpPr txBox="1"/>
          <p:nvPr/>
        </p:nvSpPr>
        <p:spPr>
          <a:xfrm>
            <a:off x="5867400" y="4507664"/>
            <a:ext cx="1080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Retr</a:t>
            </a:r>
            <a:r>
              <a:rPr lang="en-US" dirty="0">
                <a:solidFill>
                  <a:schemeClr val="bg1"/>
                </a:solidFill>
              </a:rPr>
              <a:t>. COD</a:t>
            </a:r>
          </a:p>
        </p:txBody>
      </p:sp>
    </p:spTree>
    <p:extLst>
      <p:ext uri="{BB962C8B-B14F-4D97-AF65-F5344CB8AC3E}">
        <p14:creationId xmlns:p14="http://schemas.microsoft.com/office/powerpoint/2010/main" val="1168907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60C3A468-64BE-E545-B618-288C71034B8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09801" y="312738"/>
            <a:ext cx="5124450" cy="800219"/>
          </a:xfrm>
        </p:spPr>
        <p:txBody>
          <a:bodyPr rtlCol="0"/>
          <a:lstStyle/>
          <a:p>
            <a:pPr marL="127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2600" spc="-5" dirty="0"/>
              <a:t>Summary and</a:t>
            </a:r>
            <a:r>
              <a:rPr sz="2600" spc="-95" dirty="0"/>
              <a:t> </a:t>
            </a:r>
            <a:r>
              <a:rPr lang="en-US" sz="2600" spc="-5" dirty="0"/>
              <a:t>C</a:t>
            </a:r>
            <a:r>
              <a:rPr sz="2600" spc="-5" dirty="0"/>
              <a:t>onclusions</a:t>
            </a:r>
            <a:endParaRPr sz="2600" dirty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47E16668-69B6-764C-8699-43921FF34BF3}"/>
              </a:ext>
            </a:extLst>
          </p:cNvPr>
          <p:cNvSpPr txBox="1"/>
          <p:nvPr/>
        </p:nvSpPr>
        <p:spPr>
          <a:xfrm>
            <a:off x="377826" y="1371600"/>
            <a:ext cx="9302750" cy="3852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387985" indent="-342900" eaLnBrk="1" fontAlgn="auto" hangingPunct="1"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804545" algn="l"/>
                <a:tab pos="805180" algn="l"/>
              </a:tabLst>
              <a:defRPr/>
            </a:pPr>
            <a:r>
              <a:rPr lang="en-US" spc="10" dirty="0">
                <a:latin typeface="Arial"/>
                <a:cs typeface="Arial"/>
              </a:rPr>
              <a:t>PCA can be used to compress both the satellite observed data and the state vector in an inversion process</a:t>
            </a:r>
          </a:p>
          <a:p>
            <a:pPr marL="844550" lvl="1" indent="-342900" eaLnBrk="1" fontAlgn="auto" hangingPunct="1">
              <a:spcBef>
                <a:spcPts val="200"/>
              </a:spcBef>
              <a:spcAft>
                <a:spcPts val="0"/>
              </a:spcAft>
              <a:buFont typeface="System Font Regular"/>
              <a:buChar char="⁃"/>
              <a:tabLst>
                <a:tab pos="731838" algn="l"/>
              </a:tabLst>
              <a:defRPr/>
            </a:pPr>
            <a:r>
              <a:rPr lang="en-US" sz="1600" spc="10" dirty="0">
                <a:latin typeface="Arial"/>
                <a:cs typeface="Arial"/>
              </a:rPr>
              <a:t>Stabilize inversion solution by reduce random noise</a:t>
            </a:r>
          </a:p>
          <a:p>
            <a:pPr marL="844550" lvl="1" indent="-342900" eaLnBrk="1" fontAlgn="auto" hangingPunct="1">
              <a:spcBef>
                <a:spcPts val="200"/>
              </a:spcBef>
              <a:spcAft>
                <a:spcPts val="0"/>
              </a:spcAft>
              <a:buFont typeface="System Font Regular"/>
              <a:buChar char="⁃"/>
              <a:tabLst>
                <a:tab pos="731838" algn="l"/>
              </a:tabLst>
              <a:defRPr/>
            </a:pPr>
            <a:r>
              <a:rPr lang="en-US" sz="1600" spc="10" dirty="0">
                <a:latin typeface="Arial"/>
                <a:cs typeface="Arial"/>
              </a:rPr>
              <a:t>Speed up inversion process by reducing the matrix and vector dimensions</a:t>
            </a:r>
          </a:p>
          <a:p>
            <a:pPr marL="845185" lvl="1" indent="-342900" eaLnBrk="1" fontAlgn="auto" hangingPunct="1"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804545" algn="l"/>
                <a:tab pos="805180" algn="l"/>
              </a:tabLst>
              <a:defRPr/>
            </a:pPr>
            <a:endParaRPr lang="en-US" sz="1600" spc="10" dirty="0">
              <a:latin typeface="Arial"/>
              <a:cs typeface="Arial"/>
            </a:endParaRPr>
          </a:p>
          <a:p>
            <a:pPr marL="387985" indent="-342900" eaLnBrk="1" fontAlgn="auto" hangingPunct="1"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804545" algn="l"/>
                <a:tab pos="805180" algn="l"/>
              </a:tabLst>
              <a:defRPr/>
            </a:pPr>
            <a:r>
              <a:rPr lang="en-US" spc="10" dirty="0">
                <a:latin typeface="Arial"/>
                <a:cs typeface="Arial"/>
              </a:rPr>
              <a:t>PCRTM is a fast and accurate forward model for analyzing satellite data</a:t>
            </a:r>
          </a:p>
          <a:p>
            <a:pPr marL="844550" lvl="1" indent="-342900" eaLnBrk="1" fontAlgn="auto" hangingPunct="1">
              <a:spcBef>
                <a:spcPts val="200"/>
              </a:spcBef>
              <a:spcAft>
                <a:spcPts val="0"/>
              </a:spcAft>
              <a:buFont typeface="System Font Regular"/>
              <a:buChar char="⁃"/>
              <a:tabLst>
                <a:tab pos="788988" algn="l"/>
              </a:tabLst>
              <a:defRPr/>
            </a:pPr>
            <a:r>
              <a:rPr lang="en-US" sz="1600" spc="10" dirty="0">
                <a:latin typeface="Arial"/>
                <a:cs typeface="Arial"/>
              </a:rPr>
              <a:t>Enable all sky retrievals due to accurate cloud calculations</a:t>
            </a:r>
          </a:p>
          <a:p>
            <a:pPr marL="844550" lvl="1" indent="-342900" eaLnBrk="1" fontAlgn="auto" hangingPunct="1">
              <a:spcBef>
                <a:spcPts val="200"/>
              </a:spcBef>
              <a:spcAft>
                <a:spcPts val="0"/>
              </a:spcAft>
              <a:buFont typeface="System Font Regular"/>
              <a:buChar char="⁃"/>
              <a:tabLst>
                <a:tab pos="788988" algn="l"/>
              </a:tabLst>
              <a:defRPr/>
            </a:pPr>
            <a:r>
              <a:rPr lang="en-US" sz="1600" spc="10" dirty="0">
                <a:latin typeface="Arial"/>
                <a:cs typeface="Arial"/>
              </a:rPr>
              <a:t>Uses all spectral channels instead limited selected channels</a:t>
            </a:r>
          </a:p>
          <a:p>
            <a:pPr marL="844550" lvl="1" indent="-342900" eaLnBrk="1" fontAlgn="auto" hangingPunct="1">
              <a:spcBef>
                <a:spcPts val="200"/>
              </a:spcBef>
              <a:spcAft>
                <a:spcPts val="0"/>
              </a:spcAft>
              <a:buFont typeface="System Font Regular"/>
              <a:buChar char="⁃"/>
              <a:tabLst>
                <a:tab pos="788988" algn="l"/>
              </a:tabLst>
              <a:defRPr/>
            </a:pPr>
            <a:r>
              <a:rPr lang="en-US" sz="1600" spc="10" dirty="0">
                <a:latin typeface="Arial"/>
                <a:cs typeface="Arial"/>
              </a:rPr>
              <a:t>Can be used for pre-launch sensor design and post-launch data analysis</a:t>
            </a:r>
          </a:p>
          <a:p>
            <a:pPr marL="845185" lvl="1" indent="-342900" eaLnBrk="1" fontAlgn="auto" hangingPunct="1"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804545" algn="l"/>
                <a:tab pos="805180" algn="l"/>
              </a:tabLst>
              <a:defRPr/>
            </a:pPr>
            <a:endParaRPr lang="en-US" sz="1600" spc="10" dirty="0">
              <a:latin typeface="Arial"/>
              <a:cs typeface="Arial"/>
            </a:endParaRPr>
          </a:p>
          <a:p>
            <a:pPr marL="330835" indent="-285750" eaLnBrk="1" fontAlgn="auto" hangingPunct="1"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804545" algn="l"/>
                <a:tab pos="805180" algn="l"/>
              </a:tabLst>
              <a:defRPr/>
            </a:pPr>
            <a:r>
              <a:rPr lang="en-US" spc="10" dirty="0">
                <a:latin typeface="Arial"/>
                <a:cs typeface="Arial"/>
              </a:rPr>
              <a:t>PCRTM-based inversion algorithms provide radiometrically consistent products</a:t>
            </a:r>
          </a:p>
          <a:p>
            <a:pPr marL="788035" lvl="1" indent="-285750" eaLnBrk="1" fontAlgn="auto" hangingPunct="1">
              <a:spcBef>
                <a:spcPts val="200"/>
              </a:spcBef>
              <a:spcAft>
                <a:spcPts val="0"/>
              </a:spcAft>
              <a:buFont typeface="System Font Regular"/>
              <a:buChar char="⁃"/>
              <a:tabLst>
                <a:tab pos="804545" algn="l"/>
                <a:tab pos="805180" algn="l"/>
              </a:tabLst>
              <a:defRPr/>
            </a:pPr>
            <a:r>
              <a:rPr lang="en-US" sz="1600" spc="10" dirty="0">
                <a:latin typeface="Arial"/>
                <a:cs typeface="Arial"/>
              </a:rPr>
              <a:t>High-spatial resolution L2 products for weather, air quality, and atmospheric dynamic studies</a:t>
            </a:r>
          </a:p>
          <a:p>
            <a:pPr marL="788035" lvl="1" indent="-285750" eaLnBrk="1" fontAlgn="auto" hangingPunct="1">
              <a:spcBef>
                <a:spcPts val="200"/>
              </a:spcBef>
              <a:spcAft>
                <a:spcPts val="0"/>
              </a:spcAft>
              <a:buFont typeface="System Font Regular"/>
              <a:buChar char="⁃"/>
              <a:tabLst>
                <a:tab pos="804545" algn="l"/>
                <a:tab pos="805180" algn="l"/>
              </a:tabLst>
              <a:defRPr/>
            </a:pPr>
            <a:r>
              <a:rPr lang="en-US" sz="1600" spc="10" dirty="0">
                <a:latin typeface="Arial"/>
                <a:cs typeface="Arial"/>
              </a:rPr>
              <a:t>Consistent long-term climate data records (T, Q, cloud …) from multiple satellite IR hyperspectral sounders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F8AA2D-AEB2-1F6A-F9B5-8DD2C296E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3B6F7F-135A-D148-9F7E-05910C70CF6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53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621"/>
    </mc:Choice>
    <mc:Fallback xmlns="">
      <p:transition spd="slow" advTm="55621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37625</TotalTime>
  <Words>1602</Words>
  <Application>Microsoft Macintosh PowerPoint</Application>
  <PresentationFormat>Custom</PresentationFormat>
  <Paragraphs>321</Paragraphs>
  <Slides>14</Slides>
  <Notes>2</Notes>
  <HiddenSlides>0</HiddenSlides>
  <MMClips>0</MMClips>
  <ScaleCrop>false</ScaleCrop>
  <HeadingPairs>
    <vt:vector size="10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Links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8" baseType="lpstr">
      <vt:lpstr>Arial</vt:lpstr>
      <vt:lpstr>Calibri</vt:lpstr>
      <vt:lpstr>Cambria Math</vt:lpstr>
      <vt:lpstr>Courier New</vt:lpstr>
      <vt:lpstr>DejaVu LGC Sans</vt:lpstr>
      <vt:lpstr>Helvetica</vt:lpstr>
      <vt:lpstr>Lucida Grande</vt:lpstr>
      <vt:lpstr>System Font Regular</vt:lpstr>
      <vt:lpstr>Times New Roman</vt:lpstr>
      <vt:lpstr>Wingdings</vt:lpstr>
      <vt:lpstr>Office Theme</vt:lpstr>
      <vt:lpstr>file:///Users/xliu/Desktop/iasi_paper_plots/iasi_paper_xu_ver2.doc仰騰翿!OLE_LINK11</vt:lpstr>
      <vt:lpstr>file:///Users/xliu/Desktop/iasi_paper_plots/iasi_paper_xu_ver2.doc仰騰翿!OLE_LINK12</vt:lpstr>
      <vt:lpstr>Equation</vt:lpstr>
      <vt:lpstr>Forward and Inverse Models for Satellite Remote Sensors Using Principal Component Analysis</vt:lpstr>
      <vt:lpstr>Introduction</vt:lpstr>
      <vt:lpstr>Introduction to a Principal Component-based  Transfer Model (PCRTM)</vt:lpstr>
      <vt:lpstr>Demonstration of Speed and Accuracy of PCRTM for IR sounders</vt:lpstr>
      <vt:lpstr>Recent Results on Simulating AIRS spectra in the using  ECMWF cloud fields (Aunman et al, 2018 JGR)</vt:lpstr>
      <vt:lpstr>PCRTM for Reflected Solar Region under the CLARREO and CPF Projects</vt:lpstr>
      <vt:lpstr>PCA-based Inversion Algorithms</vt:lpstr>
      <vt:lpstr>Two PCRTM-based Inversion Algorithms</vt:lpstr>
      <vt:lpstr>Comparison of PCRTM-RA Retrieved and ECMWF  Atmospheric Temperature from focus day CrIS/ATMS data</vt:lpstr>
      <vt:lpstr>PowerPoint Presentation</vt:lpstr>
      <vt:lpstr>Example of retrieved surface temperature and emssivity and comparison with field validation data</vt:lpstr>
      <vt:lpstr>PCRTM-based Climate Products from AIRS and CrIS (SNPP/NOAA20) Sep. 2002 – June 2022</vt:lpstr>
      <vt:lpstr>PowerPoint Presentation</vt:lpstr>
      <vt:lpstr>Summary and 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Fast Radiative Transfer Model and Retrieval Algorithms  for Hyperspectral Satellite Hyperspectral Remote Sensors</dc:title>
  <cp:lastModifiedBy>Liu, Xu (LARC-E303)</cp:lastModifiedBy>
  <cp:revision>177</cp:revision>
  <dcterms:created xsi:type="dcterms:W3CDTF">2018-05-07T11:15:27Z</dcterms:created>
  <dcterms:modified xsi:type="dcterms:W3CDTF">2023-07-18T21:24:58Z</dcterms:modified>
</cp:coreProperties>
</file>