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76" r:id="rId4"/>
    <p:sldMasterId id="2147483765" r:id="rId5"/>
  </p:sldMasterIdLst>
  <p:notesMasterIdLst>
    <p:notesMasterId r:id="rId14"/>
  </p:notesMasterIdLst>
  <p:sldIdLst>
    <p:sldId id="435" r:id="rId6"/>
    <p:sldId id="470" r:id="rId7"/>
    <p:sldId id="471" r:id="rId8"/>
    <p:sldId id="475" r:id="rId9"/>
    <p:sldId id="472" r:id="rId10"/>
    <p:sldId id="473" r:id="rId11"/>
    <p:sldId id="474" r:id="rId12"/>
    <p:sldId id="43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mill, Doris Lynn (LARC-E5)" initials="HDL(" lastIdx="1" clrIdx="0">
    <p:extLst>
      <p:ext uri="{19B8F6BF-5375-455C-9EA6-DF929625EA0E}">
        <p15:presenceInfo xmlns:p15="http://schemas.microsoft.com/office/powerpoint/2012/main" userId="S-1-5-21-330711430-3775241029-4075259233-78309" providerId="AD"/>
      </p:ext>
    </p:extLst>
  </p:cmAuthor>
  <p:cmAuthor id="2" name="Mcgowan, David M. (LARC-A)" initials="MDM(" lastIdx="2" clrIdx="1">
    <p:extLst>
      <p:ext uri="{19B8F6BF-5375-455C-9EA6-DF929625EA0E}">
        <p15:presenceInfo xmlns:p15="http://schemas.microsoft.com/office/powerpoint/2012/main" userId="S::dmmcgowa@ndc.nasa.gov::e0090bb2-9895-4476-91a3-581892b7ed10" providerId="AD"/>
      </p:ext>
    </p:extLst>
  </p:cmAuthor>
  <p:cmAuthor id="3" name="Williams-Byrd, Julie A. (LARC-E402)" initials="WJA(" lastIdx="3" clrIdx="2">
    <p:extLst>
      <p:ext uri="{19B8F6BF-5375-455C-9EA6-DF929625EA0E}">
        <p15:presenceInfo xmlns:p15="http://schemas.microsoft.com/office/powerpoint/2012/main" userId="S-1-5-21-330711430-3775241029-4075259233-803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94D7"/>
    <a:srgbClr val="6AA1E2"/>
    <a:srgbClr val="008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6327" autoAdjust="0"/>
  </p:normalViewPr>
  <p:slideViewPr>
    <p:cSldViewPr snapToGrid="0">
      <p:cViewPr>
        <p:scale>
          <a:sx n="100" d="100"/>
          <a:sy n="100" d="100"/>
        </p:scale>
        <p:origin x="1470" y="22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4C72E5-9C3A-4796-9CBE-CAAA2932BDFB}" type="datetimeFigureOut">
              <a:rPr lang="en-US" smtClean="0"/>
              <a:t>7/19/2023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EF1F7-DB27-4629-9F82-C23FA722E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9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9591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/>
            <a:fld id="{744C59DE-4FA3-4E4C-97B3-4BF4A11E27FD}" type="slidenum">
              <a:rPr lang="en-US" sz="1000">
                <a:solidFill>
                  <a:srgbClr val="000000"/>
                </a:solidFill>
                <a:latin typeface="Calibri" charset="0"/>
              </a:rPr>
              <a:pPr algn="r"/>
              <a:t>‹#›</a:t>
            </a:fld>
            <a:endParaRPr lang="en-US" sz="1000">
              <a:solidFill>
                <a:srgbClr val="000000"/>
              </a:solidFill>
              <a:latin typeface="Calibri" charset="0"/>
            </a:endParaRPr>
          </a:p>
        </p:txBody>
      </p:sp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304800" y="955675"/>
            <a:ext cx="102129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221190"/>
            <a:ext cx="11988800" cy="538085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304801" y="167508"/>
            <a:ext cx="10212939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36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49292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203200" y="955675"/>
            <a:ext cx="103145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203201" y="167508"/>
            <a:ext cx="10314539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5784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9C0E0-A320-4D96-A973-4401A9A85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4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Calibri" charset="0"/>
              </a:defRPr>
            </a:lvl1pPr>
          </a:lstStyle>
          <a:p>
            <a:fld id="{8589C0E0-A320-4D96-A973-4401A9A85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659680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Wingdings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00C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0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Courier New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471991" y="0"/>
            <a:ext cx="2720009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Calibri" charset="0"/>
              </a:defRPr>
            </a:lvl1pPr>
          </a:lstStyle>
          <a:p>
            <a:fld id="{8589C0E0-A320-4D96-A973-4401A9A854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030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75" r:id="rId4"/>
  </p:sldLayoutIdLst>
  <p:hf sldNum="0"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Wingdings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00C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0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Courier New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hyperlink" Target="https://ntrs.nasa.gov/citations/2020500740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6623" y="818372"/>
            <a:ext cx="7276069" cy="5221256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b="0" dirty="0">
                <a:solidFill>
                  <a:schemeClr val="tx1"/>
                </a:solidFill>
                <a:ea typeface="ヒラギノ角ゴ Pro W3"/>
              </a:rPr>
              <a:t>Early Career Initiative (ECI) Project FY23</a:t>
            </a:r>
            <a:br>
              <a:rPr lang="en-US" sz="3600" dirty="0"/>
            </a:br>
            <a:r>
              <a:rPr lang="en-US" sz="3100" dirty="0">
                <a:solidFill>
                  <a:schemeClr val="tx1"/>
                </a:solidFill>
                <a:ea typeface="ヒラギノ角ゴ Pro W3"/>
              </a:rPr>
              <a:t>Thermal Protection Design for Uranus Orbiter Flagship Mission: </a:t>
            </a:r>
            <a:br>
              <a:rPr lang="en-US" sz="3100" dirty="0">
                <a:solidFill>
                  <a:schemeClr val="tx1"/>
                </a:solidFill>
                <a:ea typeface="ヒラギノ角ゴ Pro W3"/>
              </a:rPr>
            </a:br>
            <a:r>
              <a:rPr lang="en-US" sz="3100" dirty="0">
                <a:solidFill>
                  <a:schemeClr val="tx1"/>
                </a:solidFill>
                <a:ea typeface="ヒラギノ角ゴ Pro W3"/>
              </a:rPr>
              <a:t>Probes and Aerocapture</a:t>
            </a:r>
            <a:br>
              <a:rPr lang="en-US" sz="1400" dirty="0"/>
            </a:br>
            <a:br>
              <a:rPr lang="en-US" sz="1400" dirty="0"/>
            </a:br>
            <a:r>
              <a:rPr lang="en-US" sz="1800" dirty="0">
                <a:solidFill>
                  <a:schemeClr val="tx1"/>
                </a:solidFill>
                <a:ea typeface="ヒラギノ角ゴ Pro W3"/>
              </a:rPr>
              <a:t>Joseph Williams</a:t>
            </a:r>
            <a:br>
              <a:rPr lang="en-US" sz="1800" dirty="0">
                <a:solidFill>
                  <a:schemeClr val="tx1"/>
                </a:solidFill>
                <a:ea typeface="ヒラギノ角ゴ Pro W3"/>
              </a:rPr>
            </a:br>
            <a:r>
              <a:rPr lang="en-US" sz="1800" dirty="0">
                <a:solidFill>
                  <a:schemeClr val="tx1"/>
                </a:solidFill>
                <a:ea typeface="ヒラギノ角ゴ Pro W3"/>
              </a:rPr>
              <a:t>Jonathan Morgan</a:t>
            </a:r>
            <a:br>
              <a:rPr lang="en-US" sz="1800" dirty="0"/>
            </a:br>
            <a:r>
              <a:rPr lang="en-US" sz="1800" dirty="0">
                <a:solidFill>
                  <a:schemeClr val="tx1"/>
                </a:solidFill>
              </a:rPr>
              <a:t>Uranus Flagship Workshop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07/27/23</a:t>
            </a:r>
            <a:br>
              <a:rPr lang="en-US" sz="1800" dirty="0"/>
            </a:br>
            <a:endParaRPr lang="en-US" sz="1600" dirty="0">
              <a:solidFill>
                <a:schemeClr val="tx1"/>
              </a:solidFill>
              <a:ea typeface="ヒラギノ角ゴ Pro W3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55244C-B124-454A-82C8-3D55E6DB6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974" y="4227755"/>
            <a:ext cx="2492052" cy="249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318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494549-B7BD-3237-BAF3-73EC5D386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221190"/>
            <a:ext cx="11598787" cy="5380856"/>
          </a:xfrm>
        </p:spPr>
        <p:txBody>
          <a:bodyPr/>
          <a:lstStyle/>
          <a:p>
            <a:pPr algn="just"/>
            <a:r>
              <a:rPr lang="en-US" dirty="0"/>
              <a:t>Thermal Project Systems (TPS) are essential when spacecraft engage planetary atmospheres which generates significant heating and thermal soak back to the spacecraft.</a:t>
            </a:r>
          </a:p>
          <a:p>
            <a:pPr algn="just"/>
            <a:r>
              <a:rPr lang="en-US" dirty="0"/>
              <a:t>Over the last two decades, NASA has developed new ablative TPS solutions that are robust against the extreme environments experienced at the outer planets. </a:t>
            </a:r>
          </a:p>
          <a:p>
            <a:pPr algn="just"/>
            <a:r>
              <a:rPr lang="en-US" dirty="0"/>
              <a:t>These carbon-phenolic based systems dissipate thermal energy through chemical decomposition while insulating the spacecraft.</a:t>
            </a:r>
          </a:p>
          <a:p>
            <a:pPr algn="just"/>
            <a:r>
              <a:rPr lang="en-US" dirty="0"/>
              <a:t>For Uranus, a TPS subsystem is relevant to: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US" dirty="0"/>
              <a:t>An aerocapture mission phase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US" dirty="0"/>
              <a:t>Atmospheric entry probe:</a:t>
            </a:r>
          </a:p>
          <a:p>
            <a:pPr lvl="2" algn="just"/>
            <a:r>
              <a:rPr lang="en-US" dirty="0"/>
              <a:t>Probe deployment on hyperbolic approach [UOP Considered]</a:t>
            </a:r>
          </a:p>
          <a:p>
            <a:pPr lvl="2" algn="just"/>
            <a:r>
              <a:rPr lang="en-US" dirty="0"/>
              <a:t>Probe deployment on elliptic post-capture [UOP Considered]</a:t>
            </a:r>
          </a:p>
          <a:p>
            <a:pPr lvl="2" algn="just"/>
            <a:r>
              <a:rPr lang="en-US" dirty="0"/>
              <a:t>Aerocapture orbit insertion followed by probe deployment [ECI Focus]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7AB934F-2C01-0F2C-DA6D-A38AEF086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TPS &amp; Applications in a Uranus Flagship Mission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CDA9221-B5FE-85FA-67CD-6635BDC52F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5" t="-14"/>
          <a:stretch/>
        </p:blipFill>
        <p:spPr bwMode="auto">
          <a:xfrm>
            <a:off x="8141110" y="3687960"/>
            <a:ext cx="3873910" cy="276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4FDCBD-A399-6D99-D062-001C5636DF07}"/>
              </a:ext>
            </a:extLst>
          </p:cNvPr>
          <p:cNvSpPr txBox="1"/>
          <p:nvPr/>
        </p:nvSpPr>
        <p:spPr>
          <a:xfrm>
            <a:off x="8052526" y="6396335"/>
            <a:ext cx="4037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Flowfield</a:t>
            </a:r>
            <a:r>
              <a:rPr lang="en-US" sz="1200" dirty="0"/>
              <a:t> Analysis of a Small Entry Probe (SPRITE) Tested in an Arc Jet. Dinesh K. Prabhu	</a:t>
            </a:r>
          </a:p>
        </p:txBody>
      </p:sp>
    </p:spTree>
    <p:extLst>
      <p:ext uri="{BB962C8B-B14F-4D97-AF65-F5344CB8AC3E}">
        <p14:creationId xmlns:p14="http://schemas.microsoft.com/office/powerpoint/2010/main" val="280821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F18B09-0982-C024-6D6A-76B827170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221190"/>
            <a:ext cx="7509691" cy="5380856"/>
          </a:xfrm>
        </p:spPr>
        <p:txBody>
          <a:bodyPr/>
          <a:lstStyle/>
          <a:p>
            <a:pPr algn="just"/>
            <a:r>
              <a:rPr lang="en-US" dirty="0"/>
              <a:t>Aerocapture is a method of orbit insertion that does not require significant use of a propellant burn. </a:t>
            </a:r>
          </a:p>
          <a:p>
            <a:pPr lvl="1" algn="just"/>
            <a:r>
              <a:rPr lang="en-US" dirty="0"/>
              <a:t>ΔV is achieved by dipping into the planet’s atmosphere, slowing the spacecraft through atmospheric drag before exiting into a target orbit. </a:t>
            </a:r>
          </a:p>
          <a:p>
            <a:pPr lvl="1" algn="just"/>
            <a:r>
              <a:rPr lang="en-US" dirty="0"/>
              <a:t>Heritage entry vehicle geometries are enabling at Uranus. ECI design closed with a 5 m diameter, 4000 kg capsule.</a:t>
            </a:r>
          </a:p>
          <a:p>
            <a:pPr algn="just"/>
            <a:r>
              <a:rPr lang="en-US" dirty="0"/>
              <a:t>Performance Metrics: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US" u="sng" dirty="0"/>
              <a:t>Interplanetary Transit Time</a:t>
            </a:r>
            <a:r>
              <a:rPr lang="en-US" i="1" dirty="0"/>
              <a:t>: </a:t>
            </a:r>
            <a:r>
              <a:rPr lang="en-US" dirty="0"/>
              <a:t>UOP baselined a 13-year trajectory compared to ECI 8-year transit time.</a:t>
            </a:r>
            <a:endParaRPr lang="en-US" u="sng" dirty="0"/>
          </a:p>
          <a:p>
            <a:pPr marL="914400" lvl="1" indent="-457200" algn="just">
              <a:buFont typeface="+mj-lt"/>
              <a:buAutoNum type="arabicPeriod"/>
            </a:pPr>
            <a:r>
              <a:rPr lang="en-US" u="sng" dirty="0"/>
              <a:t>Mass</a:t>
            </a:r>
            <a:r>
              <a:rPr lang="en-US" dirty="0"/>
              <a:t>: despite requiring an aeroshell (structure and TPS), aerocapture eliminates most propellant</a:t>
            </a:r>
            <a:r>
              <a:rPr lang="en-US" i="1" dirty="0"/>
              <a:t> offering a net mass savings </a:t>
            </a:r>
            <a:r>
              <a:rPr lang="en-US" dirty="0"/>
              <a:t>allowing for more science payload. </a:t>
            </a:r>
            <a:endParaRPr lang="en-US" i="1" dirty="0"/>
          </a:p>
          <a:p>
            <a:pPr algn="just"/>
            <a:r>
              <a:rPr lang="en-US" i="1" dirty="0"/>
              <a:t>Rohan Deshmukh has a poster discussing the aerocapture concept and its impact to mission design.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6FAA7CF-ADBA-B845-05C2-B4BDF4768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Aerocapture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646752E-6067-EDB7-0E1E-53250E129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122" y="4142977"/>
            <a:ext cx="2746740" cy="2715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4" descr="A diagram of a solar system&#10;&#10;Description automatically generated with low confidence">
            <a:extLst>
              <a:ext uri="{FF2B5EF4-FFF2-40B4-BE49-F238E27FC236}">
                <a16:creationId xmlns:a16="http://schemas.microsoft.com/office/drawing/2014/main" id="{2732754C-B868-7453-D07D-40B4B63629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560" y="1301233"/>
            <a:ext cx="4434840" cy="249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071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5A445EE6-1EFB-F95F-0A8E-4A0BA2716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1" y="1078803"/>
            <a:ext cx="5829299" cy="5380856"/>
          </a:xfrm>
        </p:spPr>
        <p:txBody>
          <a:bodyPr/>
          <a:lstStyle/>
          <a:p>
            <a:r>
              <a:rPr lang="en-US" u="sng" dirty="0"/>
              <a:t>Aerocapture TPS</a:t>
            </a:r>
            <a:r>
              <a:rPr lang="en-US" dirty="0"/>
              <a:t>: vehicle stays higher in the atmosphere leading to:</a:t>
            </a:r>
          </a:p>
          <a:p>
            <a:pPr lvl="1"/>
            <a:r>
              <a:rPr lang="en-US" dirty="0"/>
              <a:t>Lower heat rates</a:t>
            </a:r>
          </a:p>
          <a:p>
            <a:pPr lvl="1"/>
            <a:r>
              <a:rPr lang="en-US" dirty="0"/>
              <a:t>Lower peak surface pressures</a:t>
            </a:r>
          </a:p>
          <a:p>
            <a:pPr lvl="1"/>
            <a:r>
              <a:rPr lang="en-US" dirty="0"/>
              <a:t>Longer durations: emphasizes better insulators</a:t>
            </a:r>
          </a:p>
          <a:p>
            <a:pPr lvl="1"/>
            <a:r>
              <a:rPr lang="en-US" dirty="0"/>
              <a:t>Larger vehicles to break in atmosphere and insert orbiters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1A3CB4-AEDC-7AF5-6A41-DB09F469C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TPS Sub-Families by Application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9A06A59-E763-99B7-05BD-39BDAEF05F4A}"/>
              </a:ext>
            </a:extLst>
          </p:cNvPr>
          <p:cNvCxnSpPr>
            <a:cxnSpLocks/>
          </p:cNvCxnSpPr>
          <p:nvPr/>
        </p:nvCxnSpPr>
        <p:spPr>
          <a:xfrm>
            <a:off x="6096000" y="1209675"/>
            <a:ext cx="0" cy="27336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67F94BF-4360-6542-EA5B-4EF8541F289A}"/>
              </a:ext>
            </a:extLst>
          </p:cNvPr>
          <p:cNvSpPr txBox="1"/>
          <p:nvPr/>
        </p:nvSpPr>
        <p:spPr>
          <a:xfrm>
            <a:off x="4214463" y="6459659"/>
            <a:ext cx="4085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2"/>
              </a:rPr>
              <a:t>*Based on White Paper to the NRC Decadal Survey</a:t>
            </a:r>
          </a:p>
          <a:p>
            <a:r>
              <a:rPr lang="en-US" sz="1200" dirty="0">
                <a:hlinkClick r:id="rId2"/>
              </a:rPr>
              <a:t>TPS and Entry Technologies for Future Outer Planet Exploration</a:t>
            </a:r>
            <a:endParaRPr lang="en-US" sz="1200" dirty="0"/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704D8FA7-2392-0637-9FDA-465DB62A3E81}"/>
              </a:ext>
            </a:extLst>
          </p:cNvPr>
          <p:cNvSpPr txBox="1">
            <a:spLocks/>
          </p:cNvSpPr>
          <p:nvPr/>
        </p:nvSpPr>
        <p:spPr>
          <a:xfrm>
            <a:off x="6096000" y="1078803"/>
            <a:ext cx="5917790" cy="538085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u="sng" dirty="0"/>
              <a:t>Direct Entry TPS</a:t>
            </a:r>
            <a:r>
              <a:rPr lang="en-US" dirty="0"/>
              <a:t>: probes dive into atmosphere to deliver science equipment:</a:t>
            </a:r>
          </a:p>
          <a:p>
            <a:pPr lvl="1"/>
            <a:r>
              <a:rPr lang="en-US" dirty="0"/>
              <a:t>Higher heat rates: denser materials for ablation performance</a:t>
            </a:r>
          </a:p>
          <a:p>
            <a:pPr lvl="1"/>
            <a:r>
              <a:rPr lang="en-US" dirty="0"/>
              <a:t>Higher surface pressures</a:t>
            </a:r>
          </a:p>
          <a:p>
            <a:pPr lvl="1"/>
            <a:r>
              <a:rPr lang="en-US" dirty="0"/>
              <a:t>Shorter duration</a:t>
            </a:r>
          </a:p>
          <a:p>
            <a:pPr lvl="1"/>
            <a:r>
              <a:rPr lang="en-US" dirty="0"/>
              <a:t>Smaller probes</a:t>
            </a:r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090DAA-32DD-5922-E238-ABD19CABC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4010847"/>
            <a:ext cx="7772400" cy="2438272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ACCE2EE2-BC60-B0C2-DCE1-4052999F62BD}"/>
              </a:ext>
            </a:extLst>
          </p:cNvPr>
          <p:cNvGrpSpPr/>
          <p:nvPr/>
        </p:nvGrpSpPr>
        <p:grpSpPr>
          <a:xfrm>
            <a:off x="1348094" y="5294811"/>
            <a:ext cx="794216" cy="484386"/>
            <a:chOff x="1348094" y="5294811"/>
            <a:chExt cx="794216" cy="484386"/>
          </a:xfrm>
        </p:grpSpPr>
        <p:sp>
          <p:nvSpPr>
            <p:cNvPr id="8" name="Left Brace 7">
              <a:extLst>
                <a:ext uri="{FF2B5EF4-FFF2-40B4-BE49-F238E27FC236}">
                  <a16:creationId xmlns:a16="http://schemas.microsoft.com/office/drawing/2014/main" id="{28ACFCDE-CC79-7E61-1340-D98BECE2B4A8}"/>
                </a:ext>
              </a:extLst>
            </p:cNvPr>
            <p:cNvSpPr/>
            <p:nvPr/>
          </p:nvSpPr>
          <p:spPr>
            <a:xfrm>
              <a:off x="1968137" y="5294811"/>
              <a:ext cx="174173" cy="484386"/>
            </a:xfrm>
            <a:prstGeom prst="lef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438C75A-772D-56ED-51A5-080D098DACDA}"/>
                </a:ext>
              </a:extLst>
            </p:cNvPr>
            <p:cNvSpPr txBox="1"/>
            <p:nvPr/>
          </p:nvSpPr>
          <p:spPr>
            <a:xfrm>
              <a:off x="1348094" y="5306171"/>
              <a:ext cx="6200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Woven</a:t>
              </a:r>
            </a:p>
            <a:p>
              <a:r>
                <a:rPr lang="en-US" sz="1200" dirty="0"/>
                <a:t>Fibers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F2141DA-72B3-E9A6-1112-293EA843E2F8}"/>
              </a:ext>
            </a:extLst>
          </p:cNvPr>
          <p:cNvGrpSpPr/>
          <p:nvPr/>
        </p:nvGrpSpPr>
        <p:grpSpPr>
          <a:xfrm>
            <a:off x="1362607" y="4662753"/>
            <a:ext cx="794216" cy="495745"/>
            <a:chOff x="1362607" y="4662753"/>
            <a:chExt cx="794216" cy="495745"/>
          </a:xfrm>
        </p:grpSpPr>
        <p:sp>
          <p:nvSpPr>
            <p:cNvPr id="10" name="Left Brace 9">
              <a:extLst>
                <a:ext uri="{FF2B5EF4-FFF2-40B4-BE49-F238E27FC236}">
                  <a16:creationId xmlns:a16="http://schemas.microsoft.com/office/drawing/2014/main" id="{C49CA6FB-0D51-A8D2-6914-B3F287248237}"/>
                </a:ext>
              </a:extLst>
            </p:cNvPr>
            <p:cNvSpPr/>
            <p:nvPr/>
          </p:nvSpPr>
          <p:spPr>
            <a:xfrm>
              <a:off x="1982650" y="4662753"/>
              <a:ext cx="174173" cy="484386"/>
            </a:xfrm>
            <a:prstGeom prst="lef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1F77750-283C-3447-1E25-A02F7257823F}"/>
                </a:ext>
              </a:extLst>
            </p:cNvPr>
            <p:cNvSpPr txBox="1"/>
            <p:nvPr/>
          </p:nvSpPr>
          <p:spPr>
            <a:xfrm>
              <a:off x="1362607" y="4696833"/>
              <a:ext cx="5587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Loose</a:t>
              </a:r>
            </a:p>
            <a:p>
              <a:r>
                <a:rPr lang="en-US" sz="1200" dirty="0"/>
                <a:t>Fibers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3880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27F2F15F-A676-3D4B-8268-092A53F881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3" r="5643"/>
          <a:stretch/>
        </p:blipFill>
        <p:spPr>
          <a:xfrm>
            <a:off x="8928100" y="1264124"/>
            <a:ext cx="3200400" cy="2133600"/>
          </a:xfrm>
          <a:prstGeom prst="rect">
            <a:avLst/>
          </a:prstGeom>
        </p:spPr>
      </p:pic>
      <p:pic>
        <p:nvPicPr>
          <p:cNvPr id="11" name="Picture 10" descr="Chart, line chart&#10;&#10;Description automatically generated">
            <a:extLst>
              <a:ext uri="{FF2B5EF4-FFF2-40B4-BE49-F238E27FC236}">
                <a16:creationId xmlns:a16="http://schemas.microsoft.com/office/drawing/2014/main" id="{A4BC1084-DA58-8AA3-8307-6B9D10AB88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3" r="5643"/>
          <a:stretch/>
        </p:blipFill>
        <p:spPr>
          <a:xfrm>
            <a:off x="8928100" y="3556000"/>
            <a:ext cx="3200400" cy="213360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A81A42-C67B-1626-5A23-CCE402AAE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99" y="954490"/>
            <a:ext cx="9033691" cy="5380856"/>
          </a:xfrm>
        </p:spPr>
        <p:txBody>
          <a:bodyPr/>
          <a:lstStyle/>
          <a:p>
            <a:r>
              <a:rPr lang="en-US" dirty="0"/>
              <a:t>The ECI considered 8-year interplanetary trajectory results in a UOI aerocapture heating pulse that lasts ~10-12 min.</a:t>
            </a:r>
          </a:p>
          <a:p>
            <a:pPr lvl="1"/>
            <a:r>
              <a:rPr lang="en-US" dirty="0"/>
              <a:t>Bounding forebody conditions from guided trajectories yield peak conditions: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The lowest density TPS options are most mass efficient:</a:t>
            </a:r>
          </a:p>
          <a:p>
            <a:pPr lvl="1"/>
            <a:r>
              <a:rPr lang="en-US" dirty="0"/>
              <a:t>C-PICA: 14 kg/m</a:t>
            </a:r>
            <a:r>
              <a:rPr lang="en-US" baseline="30000" dirty="0"/>
              <a:t>2 </a:t>
            </a:r>
            <a:r>
              <a:rPr lang="en-US" dirty="0"/>
              <a:t>| PICA-D: 21 kg/m</a:t>
            </a:r>
            <a:r>
              <a:rPr lang="en-US" baseline="30000" dirty="0"/>
              <a:t>2 </a:t>
            </a:r>
            <a:r>
              <a:rPr lang="en-US" dirty="0"/>
              <a:t>| Woven TPS: 65 kg/m</a:t>
            </a:r>
            <a:r>
              <a:rPr lang="en-US" baseline="30000" dirty="0"/>
              <a:t>2</a:t>
            </a:r>
          </a:p>
          <a:p>
            <a:r>
              <a:rPr lang="en-US" dirty="0"/>
              <a:t>Sized C-PICA heatshield is 5.28 cm thick (low mass fraction of 6.5%)</a:t>
            </a:r>
          </a:p>
          <a:p>
            <a:pPr lvl="1"/>
            <a:r>
              <a:rPr lang="en-US" dirty="0"/>
              <a:t>Aeroshell and UOI Propellant have a total mass fraction of ~33% </a:t>
            </a:r>
          </a:p>
          <a:p>
            <a:r>
              <a:rPr lang="en-US" dirty="0"/>
              <a:t>TPS Technology is already a high TRL for these environments:</a:t>
            </a:r>
          </a:p>
          <a:p>
            <a:pPr lvl="1"/>
            <a:r>
              <a:rPr lang="en-US" dirty="0"/>
              <a:t>C-PICA tested in arc-jet ground test facilities to 1300 W/cm</a:t>
            </a:r>
            <a:r>
              <a:rPr lang="en-US" baseline="30000" dirty="0"/>
              <a:t>2 </a:t>
            </a:r>
            <a:r>
              <a:rPr lang="en-US" dirty="0"/>
              <a:t>&amp; 132 kPa</a:t>
            </a:r>
          </a:p>
          <a:p>
            <a:pPr lvl="1"/>
            <a:r>
              <a:rPr lang="en-US" dirty="0"/>
              <a:t>Option for nitrogen test gas to simulate the lack of TPS surface oxidation expected from Uranus’ reducing atmosphere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1A3CB4-AEDC-7AF5-6A41-DB09F469C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Aerocapture TPS Design</a:t>
            </a:r>
          </a:p>
        </p:txBody>
      </p:sp>
      <p:graphicFrame>
        <p:nvGraphicFramePr>
          <p:cNvPr id="13" name="Table 13">
            <a:extLst>
              <a:ext uri="{FF2B5EF4-FFF2-40B4-BE49-F238E27FC236}">
                <a16:creationId xmlns:a16="http://schemas.microsoft.com/office/drawing/2014/main" id="{5C834EBD-268F-59ED-9070-8232C7E99D1F}"/>
              </a:ext>
            </a:extLst>
          </p:cNvPr>
          <p:cNvGraphicFramePr>
            <a:graphicFrameLocks noGrp="1"/>
          </p:cNvGraphicFramePr>
          <p:nvPr/>
        </p:nvGraphicFramePr>
        <p:xfrm>
          <a:off x="1111250" y="2115394"/>
          <a:ext cx="7816850" cy="741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908425">
                  <a:extLst>
                    <a:ext uri="{9D8B030D-6E8A-4147-A177-3AD203B41FA5}">
                      <a16:colId xmlns:a16="http://schemas.microsoft.com/office/drawing/2014/main" val="234096902"/>
                    </a:ext>
                  </a:extLst>
                </a:gridCol>
                <a:gridCol w="3908425">
                  <a:extLst>
                    <a:ext uri="{9D8B030D-6E8A-4147-A177-3AD203B41FA5}">
                      <a16:colId xmlns:a16="http://schemas.microsoft.com/office/drawing/2014/main" val="4167429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Heating rates of ~500 W/cm</a:t>
                      </a:r>
                      <a:r>
                        <a:rPr lang="en-US" baseline="30000" dirty="0"/>
                        <a:t>2</a:t>
                      </a:r>
                      <a:r>
                        <a:rPr lang="en-US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Integrated heat load 103 kJ/cm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841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Surface pressures of ~12 kPa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Flank shear of 250 Pa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0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43FD89CD-0AF6-6E41-E3A1-EF82A6419E36}"/>
              </a:ext>
            </a:extLst>
          </p:cNvPr>
          <p:cNvSpPr txBox="1"/>
          <p:nvPr/>
        </p:nvSpPr>
        <p:spPr>
          <a:xfrm>
            <a:off x="101600" y="5921771"/>
            <a:ext cx="122301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FAB16">
                  <a:lumMod val="75000"/>
                </a:srgbClr>
              </a:buClr>
              <a:buSzTx/>
              <a:buFont typeface="Wingdings" charset="2"/>
              <a:buChar char="Ø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pitchFamily="-109" charset="-128"/>
              </a:rPr>
              <a:t>C-PICA is being transferred for commercial LEO &amp; lunar return mission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pitchFamily="-109" charset="-128"/>
                <a:cs typeface="+mn-cs"/>
              </a:rPr>
              <a:t>VARDA to demonstrate a 1m C-PICA aeroshell recovery from LEO at end of July 2023: ~250 W/cm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pitchFamily="-109" charset="-128"/>
                <a:cs typeface="+mn-cs"/>
              </a:rPr>
              <a:t>2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pitchFamily="-109" charset="-128"/>
                <a:cs typeface="+mn-cs"/>
              </a:rPr>
              <a:t>&amp; 40 kPa</a:t>
            </a:r>
          </a:p>
        </p:txBody>
      </p:sp>
    </p:spTree>
    <p:extLst>
      <p:ext uri="{BB962C8B-B14F-4D97-AF65-F5344CB8AC3E}">
        <p14:creationId xmlns:p14="http://schemas.microsoft.com/office/powerpoint/2010/main" val="1945893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70770CD-14BE-9118-0912-E3EA4D1F1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1982" y="3816887"/>
            <a:ext cx="5839002" cy="280507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41A3CB4-AEDC-7AF5-6A41-DB09F469C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Probe TPS (analysis from Josh Monk &amp; Helen Hwang)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28D962-F217-BA8E-1AE4-76CF88740A25}"/>
              </a:ext>
            </a:extLst>
          </p:cNvPr>
          <p:cNvSpPr txBox="1"/>
          <p:nvPr/>
        </p:nvSpPr>
        <p:spPr>
          <a:xfrm>
            <a:off x="100855" y="3828570"/>
            <a:ext cx="6291982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FAB16">
                  <a:lumMod val="75000"/>
                </a:srgbClr>
              </a:buClr>
              <a:buSzTx/>
              <a:buFont typeface="Wingdings" charset="2"/>
              <a:buChar char="Ø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pitchFamily="-109" charset="-128"/>
              </a:rPr>
              <a:t>Significant development </a:t>
            </a:r>
            <a:r>
              <a:rPr lang="en-US" sz="2400" b="1" dirty="0">
                <a:solidFill>
                  <a:prstClr val="black"/>
                </a:solidFill>
                <a:latin typeface="Calibri"/>
                <a:ea typeface="ヒラギノ角ゴ Pro W3" pitchFamily="-109" charset="-128"/>
              </a:rPr>
              <a:t>in Woven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pitchFamily="-109" charset="-128"/>
              </a:rPr>
              <a:t>TPS is completed for these environments: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Font typeface="Arial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pitchFamily="-109" charset="-128"/>
                <a:cs typeface="+mn-cs"/>
              </a:rPr>
              <a:t>The Earth Entry System for the Mars Sample Return mission is manufacturing heatshields of relevant dimensions and further characterizing material.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pitchFamily="-109" charset="-128"/>
                <a:cs typeface="+mn-cs"/>
              </a:rPr>
              <a:t>Venus mission led by Rocket Lab is using woven TPS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135CE5-1BC4-AE41-9FC0-0F29C1602326}"/>
              </a:ext>
            </a:extLst>
          </p:cNvPr>
          <p:cNvSpPr txBox="1"/>
          <p:nvPr/>
        </p:nvSpPr>
        <p:spPr>
          <a:xfrm>
            <a:off x="6493692" y="5667209"/>
            <a:ext cx="328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Credit: Uranus Orbiter &amp; Probe Planetary Mission Concept Study for the 2023-2032 Decadal Survey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7C173C5A-F015-6BB9-CC81-4F2D6DF4E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967190"/>
            <a:ext cx="11988800" cy="2997744"/>
          </a:xfrm>
        </p:spPr>
        <p:txBody>
          <a:bodyPr/>
          <a:lstStyle/>
          <a:p>
            <a:r>
              <a:rPr lang="en-US" dirty="0"/>
              <a:t>The probe design from the UOP decadal survey study is quite different from the aerocapture problem due to diving much deeper into the atmosphere. </a:t>
            </a:r>
          </a:p>
          <a:p>
            <a:pPr lvl="1"/>
            <a:r>
              <a:rPr lang="en-US" dirty="0"/>
              <a:t>The time of flight is halved, and the heatshield is separated much sooner</a:t>
            </a:r>
          </a:p>
          <a:p>
            <a:pPr lvl="1"/>
            <a:r>
              <a:rPr lang="en-US" dirty="0"/>
              <a:t>Peak heating rates are nearly 1900 W/cm2 and peak surface pressure during entry is ~450 kPa</a:t>
            </a:r>
          </a:p>
          <a:p>
            <a:r>
              <a:rPr lang="en-US" dirty="0"/>
              <a:t>TPS materials are ready for Flagship Uranus Probes</a:t>
            </a:r>
          </a:p>
          <a:p>
            <a:pPr lvl="1"/>
            <a:r>
              <a:rPr lang="en-US" dirty="0"/>
              <a:t>Woven TPS – up to 3500 W/cm</a:t>
            </a:r>
            <a:r>
              <a:rPr lang="en-US" baseline="30000" dirty="0"/>
              <a:t>2 </a:t>
            </a:r>
            <a:r>
              <a:rPr lang="en-US" dirty="0"/>
              <a:t>&amp; 540 kPa</a:t>
            </a:r>
          </a:p>
          <a:p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pitchFamily="-109" charset="-128"/>
              </a:rPr>
              <a:t>Sized woven TPS heatshield is 1.9 cm thick (mass fraction of 10%)</a:t>
            </a:r>
          </a:p>
        </p:txBody>
      </p:sp>
    </p:spTree>
    <p:extLst>
      <p:ext uri="{BB962C8B-B14F-4D97-AF65-F5344CB8AC3E}">
        <p14:creationId xmlns:p14="http://schemas.microsoft.com/office/powerpoint/2010/main" val="2130383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A81A42-C67B-1626-5A23-CCE402AAE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Aerocapture can significantly reduce mission interplanetary transit time while saving mass</a:t>
            </a:r>
          </a:p>
          <a:p>
            <a:r>
              <a:rPr lang="en-US" dirty="0"/>
              <a:t>TPS materials are ready for a Uranus Flagship Mission and enable:</a:t>
            </a:r>
          </a:p>
          <a:p>
            <a:pPr lvl="1"/>
            <a:r>
              <a:rPr lang="en-US" dirty="0"/>
              <a:t>Orbit insertion through aerocapture</a:t>
            </a:r>
          </a:p>
          <a:p>
            <a:pPr lvl="1"/>
            <a:r>
              <a:rPr lang="en-US" dirty="0"/>
              <a:t>Delivery of atmospheric science probes</a:t>
            </a:r>
          </a:p>
          <a:p>
            <a:r>
              <a:rPr lang="en-US" dirty="0"/>
              <a:t>Today, NASA Ames is actively supporting a broad spectrum of missions that will use the same TPS systems needed for Uranus Flagship.</a:t>
            </a:r>
          </a:p>
          <a:p>
            <a:pPr lvl="1"/>
            <a:r>
              <a:rPr lang="en-US" dirty="0"/>
              <a:t>Experience working with these materials will only grow</a:t>
            </a:r>
          </a:p>
          <a:p>
            <a:pPr lvl="1"/>
            <a:r>
              <a:rPr lang="en-US" dirty="0"/>
              <a:t>Commercial involvement is likely to grow</a:t>
            </a:r>
          </a:p>
          <a:p>
            <a:pPr lvl="1"/>
            <a:r>
              <a:rPr lang="en-US" dirty="0"/>
              <a:t>Manufacturing facilities will be supported bridging to Uranus Flagship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1A3CB4-AEDC-7AF5-6A41-DB09F469C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377102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913310-B146-7C43-B200-59B1606D2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pic>
        <p:nvPicPr>
          <p:cNvPr id="5" name="Content Placeholder 4" descr="A diagram of a solar system&#10;&#10;Description automatically generated with low confidence">
            <a:extLst>
              <a:ext uri="{FF2B5EF4-FFF2-40B4-BE49-F238E27FC236}">
                <a16:creationId xmlns:a16="http://schemas.microsoft.com/office/drawing/2014/main" id="{C239FEEB-1689-3AEE-203F-B1C1F679B4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382714"/>
            <a:ext cx="8991600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564069"/>
      </p:ext>
    </p:extLst>
  </p:cSld>
  <p:clrMapOvr>
    <a:masterClrMapping/>
  </p:clrMapOvr>
</p:sld>
</file>

<file path=ppt/theme/theme1.xml><?xml version="1.0" encoding="utf-8"?>
<a:theme xmlns:a="http://schemas.openxmlformats.org/drawingml/2006/main" name="1_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367b486-fb5d-4759-9e9b-fce559b0f0ff" xsi:nil="true"/>
    <lcf76f155ced4ddcb4097134ff3c332f xmlns="dad9c190-04b0-4db8-ac05-190e2b740dda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E475B4522AC4418C82BE81E02AAABF" ma:contentTypeVersion="12" ma:contentTypeDescription="Create a new document." ma:contentTypeScope="" ma:versionID="3222cd44cd11976e0843a8d43d1dd737">
  <xsd:schema xmlns:xsd="http://www.w3.org/2001/XMLSchema" xmlns:xs="http://www.w3.org/2001/XMLSchema" xmlns:p="http://schemas.microsoft.com/office/2006/metadata/properties" xmlns:ns2="dad9c190-04b0-4db8-ac05-190e2b740dda" xmlns:ns3="f367b486-fb5d-4759-9e9b-fce559b0f0ff" targetNamespace="http://schemas.microsoft.com/office/2006/metadata/properties" ma:root="true" ma:fieldsID="0dd2841c59f41edc06a3c5511ed56564" ns2:_="" ns3:_="">
    <xsd:import namespace="dad9c190-04b0-4db8-ac05-190e2b740dda"/>
    <xsd:import namespace="f367b486-fb5d-4759-9e9b-fce559b0f0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d9c190-04b0-4db8-ac05-190e2b740d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67b486-fb5d-4759-9e9b-fce559b0f0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e5a0d649-cfee-4760-a69c-818fdf81df2e}" ma:internalName="TaxCatchAll" ma:showField="CatchAllData" ma:web="f367b486-fb5d-4759-9e9b-fce559b0f0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2D69CA-6816-41CD-84FC-B2831A166B1A}">
  <ds:schemaRefs>
    <ds:schemaRef ds:uri="dad9c190-04b0-4db8-ac05-190e2b740dda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f367b486-fb5d-4759-9e9b-fce559b0f0ff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7CEF047-5F55-43A8-B66F-EFE6623D12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d9c190-04b0-4db8-ac05-190e2b740dda"/>
    <ds:schemaRef ds:uri="f367b486-fb5d-4759-9e9b-fce559b0f0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91AF95-3E58-4625-AC76-6DC6A98EC30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5237</TotalTime>
  <Words>832</Words>
  <Application>Microsoft Office PowerPoint</Application>
  <PresentationFormat>Widescreen</PresentationFormat>
  <Paragraphs>76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Courier New</vt:lpstr>
      <vt:lpstr>Wingdings</vt:lpstr>
      <vt:lpstr>1_ED PPT Template 7 12 11</vt:lpstr>
      <vt:lpstr>ED PPT Template 7 12 11</vt:lpstr>
      <vt:lpstr>Early Career Initiative (ECI) Project FY23 Thermal Protection Design for Uranus Orbiter Flagship Mission:  Probes and Aerocapture  Joseph Williams Jonathan Morgan Uranus Flagship Workshop 07/27/23 </vt:lpstr>
      <vt:lpstr>TPS &amp; Applications in a Uranus Flagship Mission</vt:lpstr>
      <vt:lpstr>Introduction to Aerocapture</vt:lpstr>
      <vt:lpstr>TPS Sub-Families by Application</vt:lpstr>
      <vt:lpstr>Aerocapture TPS Design</vt:lpstr>
      <vt:lpstr>Probe TPS (analysis from Josh Monk &amp; Helen Hwang)</vt:lpstr>
      <vt:lpstr>Conclusion</vt:lpstr>
      <vt:lpstr>Questions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&lt;Title of research effort&gt;</dc:title>
  <dc:creator>Hamill, Doris Lynn (LARC-E5)</dc:creator>
  <cp:lastModifiedBy>Joseph Williams</cp:lastModifiedBy>
  <cp:revision>63</cp:revision>
  <dcterms:created xsi:type="dcterms:W3CDTF">2017-07-25T14:11:21Z</dcterms:created>
  <dcterms:modified xsi:type="dcterms:W3CDTF">2023-07-19T17:10:45Z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0x0101002BE475B4522AC4418C82BE81E02AAABF</vt:lpwstr>
  </property>
</Properties>
</file>