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9"/>
  </p:notesMasterIdLst>
  <p:sldIdLst>
    <p:sldId id="256" r:id="rId6"/>
    <p:sldId id="295" r:id="rId7"/>
    <p:sldId id="288" r:id="rId8"/>
    <p:sldId id="331" r:id="rId9"/>
    <p:sldId id="305" r:id="rId10"/>
    <p:sldId id="332" r:id="rId11"/>
    <p:sldId id="273" r:id="rId12"/>
    <p:sldId id="321" r:id="rId13"/>
    <p:sldId id="333" r:id="rId14"/>
    <p:sldId id="311" r:id="rId15"/>
    <p:sldId id="315" r:id="rId16"/>
    <p:sldId id="312" r:id="rId17"/>
    <p:sldId id="316" r:id="rId18"/>
    <p:sldId id="317" r:id="rId19"/>
    <p:sldId id="319" r:id="rId20"/>
    <p:sldId id="318" r:id="rId21"/>
    <p:sldId id="320" r:id="rId22"/>
    <p:sldId id="322" r:id="rId23"/>
    <p:sldId id="325" r:id="rId24"/>
    <p:sldId id="323" r:id="rId25"/>
    <p:sldId id="326" r:id="rId26"/>
    <p:sldId id="309"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 id="295"/>
            <p14:sldId id="288"/>
            <p14:sldId id="331"/>
            <p14:sldId id="305"/>
            <p14:sldId id="332"/>
            <p14:sldId id="273"/>
            <p14:sldId id="321"/>
            <p14:sldId id="333"/>
            <p14:sldId id="311"/>
            <p14:sldId id="315"/>
            <p14:sldId id="312"/>
            <p14:sldId id="316"/>
            <p14:sldId id="317"/>
            <p14:sldId id="319"/>
            <p14:sldId id="318"/>
            <p14:sldId id="320"/>
            <p14:sldId id="322"/>
            <p14:sldId id="325"/>
            <p14:sldId id="323"/>
            <p14:sldId id="326"/>
            <p14:sldId id="309"/>
            <p14:sldId id="281"/>
          </p14:sldIdLst>
        </p14:section>
        <p14:section name="Backup" id="{0784997B-A260-884F-905C-01CEDB8EC8DC}">
          <p14:sldIdLst/>
        </p14:section>
      </p14:sectionLst>
    </p:ext>
    <p:ext uri="{EFAFB233-063F-42B5-8137-9DF3F51BA10A}">
      <p15:sldGuideLst xmlns:p15="http://schemas.microsoft.com/office/powerpoint/2012/main">
        <p15:guide id="1" orient="horz" pos="144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FFE"/>
    <a:srgbClr val="2F5497"/>
    <a:srgbClr val="ADD8E7"/>
    <a:srgbClr val="F77F51"/>
    <a:srgbClr val="ED7D30"/>
    <a:srgbClr val="F2DCDB"/>
    <a:srgbClr val="248102"/>
    <a:srgbClr val="2777B4"/>
    <a:srgbClr val="2AA02B"/>
    <a:srgbClr val="F77F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6C6DD-9E24-4CBA-B8B4-A1752AA0C9A6}" v="32" dt="2020-06-01T20:08:50.192"/>
    <p1510:client id="{EC9393D1-65BD-D742-864A-2972C39D02AF}" v="500" dt="2020-06-01T21:25:06.4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40"/>
    <p:restoredTop sz="86531"/>
  </p:normalViewPr>
  <p:slideViewPr>
    <p:cSldViewPr snapToGrid="0">
      <p:cViewPr varScale="1">
        <p:scale>
          <a:sx n="105" d="100"/>
          <a:sy n="105" d="100"/>
        </p:scale>
        <p:origin x="944" y="200"/>
      </p:cViewPr>
      <p:guideLst>
        <p:guide orient="horz" pos="14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ner, James E. (LARC-D309)" userId="b0f5035a-483f-41c3-a8ff-0f3c601f4208" providerId="ADAL" clId="{EC9393D1-65BD-D742-864A-2972C39D02AF}"/>
    <pc:docChg chg="undo custSel addSld modSld">
      <pc:chgData name="Warner, James E. (LARC-D309)" userId="b0f5035a-483f-41c3-a8ff-0f3c601f4208" providerId="ADAL" clId="{EC9393D1-65BD-D742-864A-2972C39D02AF}" dt="2020-06-01T21:25:06.477" v="1688" actId="1076"/>
      <pc:docMkLst>
        <pc:docMk/>
      </pc:docMkLst>
      <pc:sldChg chg="modSp">
        <pc:chgData name="Warner, James E. (LARC-D309)" userId="b0f5035a-483f-41c3-a8ff-0f3c601f4208" providerId="ADAL" clId="{EC9393D1-65BD-D742-864A-2972C39D02AF}" dt="2020-06-01T21:18:33.287" v="1284" actId="1037"/>
        <pc:sldMkLst>
          <pc:docMk/>
          <pc:sldMk cId="1659162601" sldId="273"/>
        </pc:sldMkLst>
        <pc:spChg chg="mod">
          <ac:chgData name="Warner, James E. (LARC-D309)" userId="b0f5035a-483f-41c3-a8ff-0f3c601f4208" providerId="ADAL" clId="{EC9393D1-65BD-D742-864A-2972C39D02AF}" dt="2020-06-01T21:18:27.638" v="1270" actId="1076"/>
          <ac:spMkLst>
            <pc:docMk/>
            <pc:sldMk cId="1659162601" sldId="273"/>
            <ac:spMk id="3" creationId="{AEC8DE33-F054-F94F-8E1E-2DCCF13B47C9}"/>
          </ac:spMkLst>
        </pc:spChg>
        <pc:grpChg chg="mod">
          <ac:chgData name="Warner, James E. (LARC-D309)" userId="b0f5035a-483f-41c3-a8ff-0f3c601f4208" providerId="ADAL" clId="{EC9393D1-65BD-D742-864A-2972C39D02AF}" dt="2020-06-01T21:18:33.287" v="1284" actId="1037"/>
          <ac:grpSpMkLst>
            <pc:docMk/>
            <pc:sldMk cId="1659162601" sldId="273"/>
            <ac:grpSpMk id="6" creationId="{8C727988-23F1-3241-98CF-77A1B38D9338}"/>
          </ac:grpSpMkLst>
        </pc:grpChg>
      </pc:sldChg>
      <pc:sldChg chg="modSp">
        <pc:chgData name="Warner, James E. (LARC-D309)" userId="b0f5035a-483f-41c3-a8ff-0f3c601f4208" providerId="ADAL" clId="{EC9393D1-65BD-D742-864A-2972C39D02AF}" dt="2020-06-01T21:17:07.066" v="1194" actId="27636"/>
        <pc:sldMkLst>
          <pc:docMk/>
          <pc:sldMk cId="4007107811" sldId="275"/>
        </pc:sldMkLst>
        <pc:spChg chg="mod">
          <ac:chgData name="Warner, James E. (LARC-D309)" userId="b0f5035a-483f-41c3-a8ff-0f3c601f4208" providerId="ADAL" clId="{EC9393D1-65BD-D742-864A-2972C39D02AF}" dt="2020-06-01T21:17:07.066" v="1194" actId="27636"/>
          <ac:spMkLst>
            <pc:docMk/>
            <pc:sldMk cId="4007107811" sldId="275"/>
            <ac:spMk id="3" creationId="{241BF6C9-7F96-B445-A0AE-2A48B324ABF5}"/>
          </ac:spMkLst>
        </pc:spChg>
      </pc:sldChg>
      <pc:sldChg chg="modSp add">
        <pc:chgData name="Warner, James E. (LARC-D309)" userId="b0f5035a-483f-41c3-a8ff-0f3c601f4208" providerId="ADAL" clId="{EC9393D1-65BD-D742-864A-2972C39D02AF}" dt="2020-06-01T21:07:57.557" v="240" actId="20577"/>
        <pc:sldMkLst>
          <pc:docMk/>
          <pc:sldMk cId="1804289601" sldId="277"/>
        </pc:sldMkLst>
        <pc:spChg chg="mod">
          <ac:chgData name="Warner, James E. (LARC-D309)" userId="b0f5035a-483f-41c3-a8ff-0f3c601f4208" providerId="ADAL" clId="{EC9393D1-65BD-D742-864A-2972C39D02AF}" dt="2020-06-01T20:31:45.447" v="67" actId="20577"/>
          <ac:spMkLst>
            <pc:docMk/>
            <pc:sldMk cId="1804289601" sldId="277"/>
            <ac:spMk id="2" creationId="{8CFAC91C-F56F-A44D-8FBD-9C5B30179EF4}"/>
          </ac:spMkLst>
        </pc:spChg>
        <pc:spChg chg="mod">
          <ac:chgData name="Warner, James E. (LARC-D309)" userId="b0f5035a-483f-41c3-a8ff-0f3c601f4208" providerId="ADAL" clId="{EC9393D1-65BD-D742-864A-2972C39D02AF}" dt="2020-06-01T21:07:57.557" v="240" actId="20577"/>
          <ac:spMkLst>
            <pc:docMk/>
            <pc:sldMk cId="1804289601" sldId="277"/>
            <ac:spMk id="3" creationId="{EB412B78-0273-6845-8D94-2F158F0D0341}"/>
          </ac:spMkLst>
        </pc:spChg>
      </pc:sldChg>
      <pc:sldChg chg="modSp add">
        <pc:chgData name="Warner, James E. (LARC-D309)" userId="b0f5035a-483f-41c3-a8ff-0f3c601f4208" providerId="ADAL" clId="{EC9393D1-65BD-D742-864A-2972C39D02AF}" dt="2020-06-01T21:25:06.477" v="1688" actId="1076"/>
        <pc:sldMkLst>
          <pc:docMk/>
          <pc:sldMk cId="168330714" sldId="278"/>
        </pc:sldMkLst>
        <pc:spChg chg="mod">
          <ac:chgData name="Warner, James E. (LARC-D309)" userId="b0f5035a-483f-41c3-a8ff-0f3c601f4208" providerId="ADAL" clId="{EC9393D1-65BD-D742-864A-2972C39D02AF}" dt="2020-06-01T20:31:40.027" v="61" actId="20577"/>
          <ac:spMkLst>
            <pc:docMk/>
            <pc:sldMk cId="168330714" sldId="278"/>
            <ac:spMk id="2" creationId="{42510FAC-0789-2F45-81F2-EF809A2CAD1C}"/>
          </ac:spMkLst>
        </pc:spChg>
        <pc:spChg chg="mod">
          <ac:chgData name="Warner, James E. (LARC-D309)" userId="b0f5035a-483f-41c3-a8ff-0f3c601f4208" providerId="ADAL" clId="{EC9393D1-65BD-D742-864A-2972C39D02AF}" dt="2020-06-01T21:25:06.477" v="1688" actId="1076"/>
          <ac:spMkLst>
            <pc:docMk/>
            <pc:sldMk cId="168330714" sldId="278"/>
            <ac:spMk id="3" creationId="{DCD45420-88F7-D541-A4AD-37E02C5842CC}"/>
          </ac:spMkLst>
        </pc:spChg>
      </pc:sldChg>
    </pc:docChg>
  </pc:docChgLst>
  <pc:docChgLst>
    <pc:chgData name="Leser, Patrick E. (LARC-D309)" userId="S::pleser@ndc.nasa.gov::cc162b1c-6ae0-4345-9dcc-c7fc0cc6a770" providerId="AD" clId="Web-{3AC6C6DD-9E24-4CBA-B8B4-A1752AA0C9A6}"/>
    <pc:docChg chg="modSld">
      <pc:chgData name="Leser, Patrick E. (LARC-D309)" userId="S::pleser@ndc.nasa.gov::cc162b1c-6ae0-4345-9dcc-c7fc0cc6a770" providerId="AD" clId="Web-{3AC6C6DD-9E24-4CBA-B8B4-A1752AA0C9A6}" dt="2020-06-01T20:08:50.192" v="31" actId="20577"/>
      <pc:docMkLst>
        <pc:docMk/>
      </pc:docMkLst>
      <pc:sldChg chg="modSp">
        <pc:chgData name="Leser, Patrick E. (LARC-D309)" userId="S::pleser@ndc.nasa.gov::cc162b1c-6ae0-4345-9dcc-c7fc0cc6a770" providerId="AD" clId="Web-{3AC6C6DD-9E24-4CBA-B8B4-A1752AA0C9A6}" dt="2020-06-01T20:08:50.192" v="30" actId="20577"/>
        <pc:sldMkLst>
          <pc:docMk/>
          <pc:sldMk cId="4007107811" sldId="275"/>
        </pc:sldMkLst>
        <pc:spChg chg="mod">
          <ac:chgData name="Leser, Patrick E. (LARC-D309)" userId="S::pleser@ndc.nasa.gov::cc162b1c-6ae0-4345-9dcc-c7fc0cc6a770" providerId="AD" clId="Web-{3AC6C6DD-9E24-4CBA-B8B4-A1752AA0C9A6}" dt="2020-06-01T20:08:50.192" v="30" actId="20577"/>
          <ac:spMkLst>
            <pc:docMk/>
            <pc:sldMk cId="4007107811" sldId="275"/>
            <ac:spMk id="3" creationId="{241BF6C9-7F96-B445-A0AE-2A48B324AB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“EDL” somewhere..</a:t>
            </a:r>
          </a:p>
        </p:txBody>
      </p:sp>
      <p:sp>
        <p:nvSpPr>
          <p:cNvPr id="4" name="Slide Number Placeholder 3"/>
          <p:cNvSpPr>
            <a:spLocks noGrp="1"/>
          </p:cNvSpPr>
          <p:nvPr>
            <p:ph type="sldNum" sz="quarter" idx="5"/>
          </p:nvPr>
        </p:nvSpPr>
        <p:spPr/>
        <p:txBody>
          <a:bodyPr/>
          <a:lstStyle/>
          <a:p>
            <a:fld id="{7B3E9E18-F207-E64A-9E5E-A745EA363019}" type="slidenum">
              <a:rPr lang="en-US" smtClean="0"/>
              <a:t>2</a:t>
            </a:fld>
            <a:endParaRPr lang="en-US"/>
          </a:p>
        </p:txBody>
      </p:sp>
    </p:spTree>
    <p:extLst>
      <p:ext uri="{BB962C8B-B14F-4D97-AF65-F5344CB8AC3E}">
        <p14:creationId xmlns:p14="http://schemas.microsoft.com/office/powerpoint/2010/main" val="310150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Uncertainty propagation problem &amp; characteristics</a:t>
            </a:r>
          </a:p>
        </p:txBody>
      </p:sp>
      <p:sp>
        <p:nvSpPr>
          <p:cNvPr id="4" name="Slide Number Placeholder 3"/>
          <p:cNvSpPr>
            <a:spLocks noGrp="1"/>
          </p:cNvSpPr>
          <p:nvPr>
            <p:ph type="sldNum" sz="quarter" idx="5"/>
          </p:nvPr>
        </p:nvSpPr>
        <p:spPr/>
        <p:txBody>
          <a:bodyPr/>
          <a:lstStyle/>
          <a:p>
            <a:fld id="{7B3E9E18-F207-E64A-9E5E-A745EA363019}" type="slidenum">
              <a:rPr lang="en-US" smtClean="0"/>
              <a:t>3</a:t>
            </a:fld>
            <a:endParaRPr lang="en-US"/>
          </a:p>
        </p:txBody>
      </p:sp>
    </p:spTree>
    <p:extLst>
      <p:ext uri="{BB962C8B-B14F-4D97-AF65-F5344CB8AC3E}">
        <p14:creationId xmlns:p14="http://schemas.microsoft.com/office/powerpoint/2010/main" val="73376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approach for EDL/ACVs – SciTech 2021 overview &amp; short comings</a:t>
            </a:r>
          </a:p>
        </p:txBody>
      </p:sp>
      <p:sp>
        <p:nvSpPr>
          <p:cNvPr id="4" name="Slide Number Placeholder 3"/>
          <p:cNvSpPr>
            <a:spLocks noGrp="1"/>
          </p:cNvSpPr>
          <p:nvPr>
            <p:ph type="sldNum" sz="quarter" idx="5"/>
          </p:nvPr>
        </p:nvSpPr>
        <p:spPr/>
        <p:txBody>
          <a:bodyPr/>
          <a:lstStyle/>
          <a:p>
            <a:fld id="{7B3E9E18-F207-E64A-9E5E-A745EA363019}" type="slidenum">
              <a:rPr lang="en-US" smtClean="0"/>
              <a:t>4</a:t>
            </a:fld>
            <a:endParaRPr lang="en-US"/>
          </a:p>
        </p:txBody>
      </p:sp>
    </p:spTree>
    <p:extLst>
      <p:ext uri="{BB962C8B-B14F-4D97-AF65-F5344CB8AC3E}">
        <p14:creationId xmlns:p14="http://schemas.microsoft.com/office/powerpoint/2010/main" val="1334329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improvement on original work via model tuning</a:t>
            </a:r>
          </a:p>
        </p:txBody>
      </p:sp>
      <p:sp>
        <p:nvSpPr>
          <p:cNvPr id="4" name="Slide Number Placeholder 3"/>
          <p:cNvSpPr>
            <a:spLocks noGrp="1"/>
          </p:cNvSpPr>
          <p:nvPr>
            <p:ph type="sldNum" sz="quarter" idx="5"/>
          </p:nvPr>
        </p:nvSpPr>
        <p:spPr/>
        <p:txBody>
          <a:bodyPr/>
          <a:lstStyle/>
          <a:p>
            <a:fld id="{7B3E9E18-F207-E64A-9E5E-A745EA363019}" type="slidenum">
              <a:rPr lang="en-US" smtClean="0"/>
              <a:t>5</a:t>
            </a:fld>
            <a:endParaRPr lang="en-US"/>
          </a:p>
        </p:txBody>
      </p:sp>
    </p:spTree>
    <p:extLst>
      <p:ext uri="{BB962C8B-B14F-4D97-AF65-F5344CB8AC3E}">
        <p14:creationId xmlns:p14="http://schemas.microsoft.com/office/powerpoint/2010/main" val="3899318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7</a:t>
            </a:fld>
            <a:endParaRPr lang="en-US"/>
          </a:p>
        </p:txBody>
      </p:sp>
    </p:spTree>
    <p:extLst>
      <p:ext uri="{BB962C8B-B14F-4D97-AF65-F5344CB8AC3E}">
        <p14:creationId xmlns:p14="http://schemas.microsoft.com/office/powerpoint/2010/main" val="62604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8</a:t>
            </a:fld>
            <a:endParaRPr lang="en-US"/>
          </a:p>
        </p:txBody>
      </p:sp>
    </p:spTree>
    <p:extLst>
      <p:ext uri="{BB962C8B-B14F-4D97-AF65-F5344CB8AC3E}">
        <p14:creationId xmlns:p14="http://schemas.microsoft.com/office/powerpoint/2010/main" val="3913287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9</a:t>
            </a:fld>
            <a:endParaRPr lang="en-US"/>
          </a:p>
        </p:txBody>
      </p:sp>
    </p:spTree>
    <p:extLst>
      <p:ext uri="{BB962C8B-B14F-4D97-AF65-F5344CB8AC3E}">
        <p14:creationId xmlns:p14="http://schemas.microsoft.com/office/powerpoint/2010/main" val="2262967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interesting/challenging aspects of model tuning optimization problem:</a:t>
            </a:r>
          </a:p>
          <a:p>
            <a:pPr marL="228600" indent="-228600">
              <a:buAutoNum type="arabicParenR"/>
            </a:pPr>
            <a:r>
              <a:rPr lang="en-US" dirty="0"/>
              <a:t>Noisiness of objective function</a:t>
            </a:r>
          </a:p>
          <a:p>
            <a:pPr marL="228600" indent="-228600">
              <a:buAutoNum type="arabicParenR"/>
            </a:pPr>
            <a:r>
              <a:rPr lang="en-US" dirty="0"/>
              <a:t>Cost of objective evaluation depends on design variables</a:t>
            </a:r>
          </a:p>
        </p:txBody>
      </p:sp>
      <p:sp>
        <p:nvSpPr>
          <p:cNvPr id="4" name="Slide Number Placeholder 3"/>
          <p:cNvSpPr>
            <a:spLocks noGrp="1"/>
          </p:cNvSpPr>
          <p:nvPr>
            <p:ph type="sldNum" sz="quarter" idx="5"/>
          </p:nvPr>
        </p:nvSpPr>
        <p:spPr/>
        <p:txBody>
          <a:bodyPr/>
          <a:lstStyle/>
          <a:p>
            <a:fld id="{7B3E9E18-F207-E64A-9E5E-A745EA363019}" type="slidenum">
              <a:rPr lang="en-US" smtClean="0"/>
              <a:t>10</a:t>
            </a:fld>
            <a:endParaRPr lang="en-US"/>
          </a:p>
        </p:txBody>
      </p:sp>
    </p:spTree>
    <p:extLst>
      <p:ext uri="{BB962C8B-B14F-4D97-AF65-F5344CB8AC3E}">
        <p14:creationId xmlns:p14="http://schemas.microsoft.com/office/powerpoint/2010/main" val="1982946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11</a:t>
            </a:fld>
            <a:endParaRPr lang="en-US"/>
          </a:p>
        </p:txBody>
      </p:sp>
    </p:spTree>
    <p:extLst>
      <p:ext uri="{BB962C8B-B14F-4D97-AF65-F5344CB8AC3E}">
        <p14:creationId xmlns:p14="http://schemas.microsoft.com/office/powerpoint/2010/main" val="1107762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16</a:t>
            </a:fld>
            <a:endParaRPr lang="en-US"/>
          </a:p>
        </p:txBody>
      </p:sp>
    </p:spTree>
    <p:extLst>
      <p:ext uri="{BB962C8B-B14F-4D97-AF65-F5344CB8AC3E}">
        <p14:creationId xmlns:p14="http://schemas.microsoft.com/office/powerpoint/2010/main" val="3646308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 flight time; remind of models; tuning one;</a:t>
            </a:r>
          </a:p>
          <a:p>
            <a:r>
              <a:rPr lang="en-US" dirty="0"/>
              <a:t>Show 1d param sweep reference plot; show correlations/cost vs time step (show 2d param sweep as reference?)</a:t>
            </a:r>
          </a:p>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18</a:t>
            </a:fld>
            <a:endParaRPr lang="en-US"/>
          </a:p>
        </p:txBody>
      </p:sp>
    </p:spTree>
    <p:extLst>
      <p:ext uri="{BB962C8B-B14F-4D97-AF65-F5344CB8AC3E}">
        <p14:creationId xmlns:p14="http://schemas.microsoft.com/office/powerpoint/2010/main" val="4235680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6D93D73B-D769-7646-ABE8-587E7F53D6B0}" type="datetime1">
              <a:rPr lang="en-US" smtClean="0"/>
              <a:t>7/20/23</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838200" y="-19301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838200" y="158812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p:txBody>
          <a:bodyPr/>
          <a:lstStyle/>
          <a:p>
            <a:fld id="{81C82D5A-F390-A744-8CFB-6C93822223FB}" type="datetime1">
              <a:rPr lang="en-US" smtClean="0"/>
              <a:t>7/20/23</a:t>
            </a:fld>
            <a:endParaRPr lang="en-US"/>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pic>
        <p:nvPicPr>
          <p:cNvPr id="10" name="Picture 24" descr="MEATBALL">
            <a:extLst>
              <a:ext uri="{FF2B5EF4-FFF2-40B4-BE49-F238E27FC236}">
                <a16:creationId xmlns:a16="http://schemas.microsoft.com/office/drawing/2014/main" id="{1F4C0129-4A77-4E44-A094-21EC6FFB9061}"/>
              </a:ext>
            </a:extLst>
          </p:cNvPr>
          <p:cNvPicPr>
            <a:picLocks noChangeAspect="1" noChangeArrowheads="1"/>
          </p:cNvPicPr>
          <p:nvPr userDrawn="1"/>
        </p:nvPicPr>
        <p:blipFill>
          <a:blip r:embed="rId2" cstate="print">
            <a:clrChange>
              <a:clrFrom>
                <a:srgbClr val="FFFFFF"/>
              </a:clrFrom>
              <a:clrTo>
                <a:srgbClr val="FFFFFF">
                  <a:alpha val="0"/>
                </a:srgbClr>
              </a:clrTo>
            </a:clrChange>
          </a:blip>
          <a:srcRect l="1376"/>
          <a:stretch>
            <a:fillRect/>
          </a:stretch>
        </p:blipFill>
        <p:spPr bwMode="auto">
          <a:xfrm>
            <a:off x="11341274" y="73764"/>
            <a:ext cx="758596" cy="662551"/>
          </a:xfrm>
          <a:prstGeom prst="rect">
            <a:avLst/>
          </a:prstGeom>
          <a:noFill/>
          <a:ln w="9525">
            <a:noFill/>
            <a:miter lim="800000"/>
            <a:headEnd/>
            <a:tailEnd/>
          </a:ln>
        </p:spPr>
      </p:pic>
    </p:spTree>
    <p:extLst>
      <p:ext uri="{BB962C8B-B14F-4D97-AF65-F5344CB8AC3E}">
        <p14:creationId xmlns:p14="http://schemas.microsoft.com/office/powerpoint/2010/main" val="1559762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3988587C-6787-244B-B1CD-B85E6F64E9C8}" type="datetime1">
              <a:rPr lang="en-US" smtClean="0"/>
              <a:t>7/20/23</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14D4468E-2C6E-AA49-A56F-C16893ECAB82}" type="datetime1">
              <a:rPr lang="en-US" smtClean="0"/>
              <a:t>7/20/23</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1DDCE1B2-06F2-1649-BE0D-E17623BB4166}" type="datetime1">
              <a:rPr lang="en-US" smtClean="0"/>
              <a:t>7/20/23</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F6659B75-7790-1F4D-A784-0658E69562D1}" type="datetime1">
              <a:rPr lang="en-US" smtClean="0"/>
              <a:t>7/20/23</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81914884-0F67-5C45-BBE6-6FCE872D8AC0}" type="datetime1">
              <a:rPr lang="en-US" smtClean="0"/>
              <a:t>7/20/23</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98776E73-FCD5-564C-ADC0-06D105A105D2}" type="datetime1">
              <a:rPr lang="en-US" smtClean="0"/>
              <a:t>7/20/23</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0CA60787-0CD4-A54C-B528-2C782FF090A3}" type="datetime1">
              <a:rPr lang="en-US" smtClean="0"/>
              <a:t>7/20/23</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F664F5BF-E830-CF4D-8BCD-31A3F90DB3E1}" type="datetime1">
              <a:rPr lang="en-US" smtClean="0"/>
              <a:t>7/20/23</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04603BDD-E009-2547-BB9C-A6EEA209D0F9}" type="datetime1">
              <a:rPr lang="en-US" smtClean="0"/>
              <a:t>7/20/23</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ADB2B024-A8F4-C840-8C17-E542A03A50C8}" type="datetime1">
              <a:rPr lang="en-US" smtClean="0"/>
              <a:t>7/20/23</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2BAA96F9-DEDF-B449-BC78-F9C424516962}" type="datetime1">
              <a:rPr lang="en-US" smtClean="0"/>
              <a:t>7/20/23</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59F179A4-F183-D046-8E2A-B74A20899CD2}" type="datetime1">
              <a:rPr lang="en-US" smtClean="0"/>
              <a:t>7/20/23</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66054079-C64B-E147-8A4F-56A64D4629B6}" type="datetime1">
              <a:rPr lang="en-US" smtClean="0"/>
              <a:t>7/20/23</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5099DA3B-E927-5A49-9156-ACCC2BE5C4F6}" type="datetime1">
              <a:rPr lang="en-US" smtClean="0"/>
              <a:t>7/20/23</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836134DE-D150-6C48-A786-7DA298D8A429}" type="datetime1">
              <a:rPr lang="en-US" smtClean="0"/>
              <a:t>7/20/23</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731C521B-875D-DC41-BCD6-67F593C3B859}" type="datetime1">
              <a:rPr lang="en-US" smtClean="0"/>
              <a:t>7/20/23</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77DA2AFA-0E40-E941-B7C3-34BE55857E75}" type="datetime1">
              <a:rPr lang="en-US" smtClean="0"/>
              <a:t>7/20/23</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BB888189-8ED0-C943-AD9B-5BA4C00D33B4}" type="datetime1">
              <a:rPr lang="en-US" smtClean="0"/>
              <a:t>7/20/23</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1F4A2F5D-1372-4F44-9BBA-4A57657C87AE}" type="datetime1">
              <a:rPr lang="en-US" smtClean="0"/>
              <a:t>7/20/23</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14F06BB9-79DD-604F-939B-B5B92CEAC199}" type="datetime1">
              <a:rPr lang="en-US" smtClean="0"/>
              <a:t>7/20/23</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838200" y="-22863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838200" y="146936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2B6F4-35EF-934C-9C57-C79B0387F4B3}" type="datetime1">
              <a:rPr lang="en-US" smtClean="0"/>
              <a:t>7/20/23</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851061"/>
            <a:ext cx="12194250" cy="0"/>
            <a:chOff x="-2252" y="806819"/>
            <a:chExt cx="9146252" cy="6724"/>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0" y="806819"/>
              <a:ext cx="9144000" cy="6724"/>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pic>
        <p:nvPicPr>
          <p:cNvPr id="10" name="Picture 24" descr="MEATBALL">
            <a:extLst>
              <a:ext uri="{FF2B5EF4-FFF2-40B4-BE49-F238E27FC236}">
                <a16:creationId xmlns:a16="http://schemas.microsoft.com/office/drawing/2014/main" id="{76F25A46-3FA4-B644-BECE-DD2979456336}"/>
              </a:ext>
            </a:extLst>
          </p:cNvPr>
          <p:cNvPicPr>
            <a:picLocks noChangeAspect="1" noChangeArrowheads="1"/>
          </p:cNvPicPr>
          <p:nvPr userDrawn="1"/>
        </p:nvPicPr>
        <p:blipFill>
          <a:blip r:embed="rId13" cstate="print">
            <a:clrChange>
              <a:clrFrom>
                <a:srgbClr val="FFFFFF"/>
              </a:clrFrom>
              <a:clrTo>
                <a:srgbClr val="FFFFFF">
                  <a:alpha val="0"/>
                </a:srgbClr>
              </a:clrTo>
            </a:clrChange>
          </a:blip>
          <a:srcRect l="1376"/>
          <a:stretch>
            <a:fillRect/>
          </a:stretch>
        </p:blipFill>
        <p:spPr bwMode="auto">
          <a:xfrm>
            <a:off x="11341274" y="73764"/>
            <a:ext cx="758596" cy="662551"/>
          </a:xfrm>
          <a:prstGeom prst="rect">
            <a:avLst/>
          </a:prstGeom>
          <a:noFill/>
          <a:ln w="9525">
            <a:noFill/>
            <a:miter lim="800000"/>
            <a:headEnd/>
            <a:tailEnd/>
          </a:ln>
        </p:spPr>
      </p:pic>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47E293-AF4F-4B48-B6C9-34C612B00AE2}" type="datetime1">
              <a:rPr lang="en-US" smtClean="0"/>
              <a:t>7/20/23</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emf"/><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emf"/><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2.png"/><Relationship Id="rId3" Type="http://schemas.openxmlformats.org/officeDocument/2006/relationships/image" Target="../media/image17.png"/><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1.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james.e.warner@nasa.govReferen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041F-9850-E24F-8D87-6868054CAE9B}"/>
              </a:ext>
            </a:extLst>
          </p:cNvPr>
          <p:cNvSpPr>
            <a:spLocks noGrp="1"/>
          </p:cNvSpPr>
          <p:nvPr>
            <p:ph type="ctrTitle"/>
          </p:nvPr>
        </p:nvSpPr>
        <p:spPr>
          <a:xfrm>
            <a:off x="772886" y="967503"/>
            <a:ext cx="10624457" cy="2387600"/>
          </a:xfrm>
        </p:spPr>
        <p:txBody>
          <a:bodyPr anchor="ctr">
            <a:normAutofit/>
          </a:bodyPr>
          <a:lstStyle/>
          <a:p>
            <a:r>
              <a:rPr lang="en-US" sz="4400" dirty="0"/>
              <a:t>Automated Model Tuning for </a:t>
            </a:r>
            <a:r>
              <a:rPr lang="en-US" sz="4400" dirty="0" err="1"/>
              <a:t>Multifidelity</a:t>
            </a:r>
            <a:r>
              <a:rPr lang="en-US" sz="4400" dirty="0"/>
              <a:t> Trajectory Simulation Estimators </a:t>
            </a:r>
          </a:p>
        </p:txBody>
      </p:sp>
      <p:sp>
        <p:nvSpPr>
          <p:cNvPr id="4" name="Slide Number Placeholder 3">
            <a:extLst>
              <a:ext uri="{FF2B5EF4-FFF2-40B4-BE49-F238E27FC236}">
                <a16:creationId xmlns:a16="http://schemas.microsoft.com/office/drawing/2014/main" id="{832DC48D-9E48-804C-BF85-DC09F131513F}"/>
              </a:ext>
            </a:extLst>
          </p:cNvPr>
          <p:cNvSpPr>
            <a:spLocks noGrp="1"/>
          </p:cNvSpPr>
          <p:nvPr>
            <p:ph type="sldNum" sz="quarter" idx="12"/>
          </p:nvPr>
        </p:nvSpPr>
        <p:spPr/>
        <p:txBody>
          <a:bodyPr/>
          <a:lstStyle/>
          <a:p>
            <a:fld id="{1F57BF9A-7B35-9447-9112-EAE7E91B4E99}" type="slidenum">
              <a:rPr lang="en-US" smtClean="0"/>
              <a:t>1</a:t>
            </a:fld>
            <a:endParaRPr lang="en-US"/>
          </a:p>
        </p:txBody>
      </p:sp>
      <p:sp>
        <p:nvSpPr>
          <p:cNvPr id="5" name="Subtitle 2">
            <a:extLst>
              <a:ext uri="{FF2B5EF4-FFF2-40B4-BE49-F238E27FC236}">
                <a16:creationId xmlns:a16="http://schemas.microsoft.com/office/drawing/2014/main" id="{6AD7EF61-6860-BF49-9EBD-781006606D7D}"/>
              </a:ext>
            </a:extLst>
          </p:cNvPr>
          <p:cNvSpPr txBox="1">
            <a:spLocks/>
          </p:cNvSpPr>
          <p:nvPr/>
        </p:nvSpPr>
        <p:spPr>
          <a:xfrm>
            <a:off x="13648" y="3156137"/>
            <a:ext cx="12178352" cy="6463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James Warner</a:t>
            </a:r>
            <a:r>
              <a:rPr lang="en-US" sz="2000" baseline="30000" dirty="0"/>
              <a:t>1</a:t>
            </a:r>
            <a:r>
              <a:rPr lang="en-US" sz="2000" dirty="0"/>
              <a:t>, Marten Thompson</a:t>
            </a:r>
            <a:r>
              <a:rPr lang="en-US" sz="2000" baseline="30000" dirty="0"/>
              <a:t>2</a:t>
            </a:r>
            <a:r>
              <a:rPr lang="en-US" sz="2000" dirty="0"/>
              <a:t>, Gianluca Geraci</a:t>
            </a:r>
            <a:r>
              <a:rPr lang="en-US" sz="2000" baseline="30000" dirty="0"/>
              <a:t>3</a:t>
            </a:r>
            <a:r>
              <a:rPr lang="en-US" sz="2000" dirty="0"/>
              <a:t>, Geoffrey Bomarito</a:t>
            </a:r>
            <a:r>
              <a:rPr lang="en-US" sz="2000" baseline="30000" dirty="0"/>
              <a:t>1</a:t>
            </a:r>
            <a:r>
              <a:rPr lang="en-US" sz="2000" dirty="0"/>
              <a:t>, </a:t>
            </a:r>
          </a:p>
          <a:p>
            <a:r>
              <a:rPr lang="en-US" sz="2000" dirty="0"/>
              <a:t>Michael Eldred</a:t>
            </a:r>
            <a:r>
              <a:rPr lang="en-US" sz="2000" baseline="30000" dirty="0"/>
              <a:t>3</a:t>
            </a:r>
            <a:r>
              <a:rPr lang="en-US" sz="2000" dirty="0"/>
              <a:t>, John Jakeman</a:t>
            </a:r>
            <a:r>
              <a:rPr lang="en-US" sz="2000" baseline="30000" dirty="0"/>
              <a:t>3</a:t>
            </a:r>
            <a:r>
              <a:rPr lang="en-US" sz="2000" dirty="0"/>
              <a:t>, Alex Gorodetsky</a:t>
            </a:r>
            <a:r>
              <a:rPr lang="en-US" sz="2000" baseline="30000" dirty="0"/>
              <a:t>4</a:t>
            </a:r>
          </a:p>
        </p:txBody>
      </p:sp>
      <p:sp>
        <p:nvSpPr>
          <p:cNvPr id="7" name="TextBox 6">
            <a:extLst>
              <a:ext uri="{FF2B5EF4-FFF2-40B4-BE49-F238E27FC236}">
                <a16:creationId xmlns:a16="http://schemas.microsoft.com/office/drawing/2014/main" id="{5FFCBF67-599D-864E-97E0-E90C11F86633}"/>
              </a:ext>
            </a:extLst>
          </p:cNvPr>
          <p:cNvSpPr txBox="1"/>
          <p:nvPr/>
        </p:nvSpPr>
        <p:spPr>
          <a:xfrm>
            <a:off x="13648" y="5354894"/>
            <a:ext cx="12192000" cy="1600438"/>
          </a:xfrm>
          <a:prstGeom prst="rect">
            <a:avLst/>
          </a:prstGeom>
          <a:noFill/>
        </p:spPr>
        <p:txBody>
          <a:bodyPr wrap="square" rtlCol="0">
            <a:spAutoFit/>
          </a:bodyPr>
          <a:lstStyle/>
          <a:p>
            <a:pPr algn="ctr"/>
            <a:r>
              <a:rPr lang="en-US" sz="2000" dirty="0"/>
              <a:t>MS418: Data-Enhanced Modeling and Uncertainty Quantification </a:t>
            </a:r>
          </a:p>
          <a:p>
            <a:pPr algn="ctr"/>
            <a:r>
              <a:rPr lang="en-US" sz="2000" dirty="0"/>
              <a:t>of Systems with Multiple Fidelities</a:t>
            </a:r>
          </a:p>
          <a:p>
            <a:pPr algn="ctr"/>
            <a:r>
              <a:rPr lang="en-US" sz="2000" dirty="0"/>
              <a:t>17</a:t>
            </a:r>
            <a:r>
              <a:rPr lang="en-US" sz="2000" baseline="30000" dirty="0"/>
              <a:t>th</a:t>
            </a:r>
            <a:r>
              <a:rPr lang="en-US" sz="2000" dirty="0"/>
              <a:t> U.S. National Congress on Computational Mechanics</a:t>
            </a:r>
          </a:p>
          <a:p>
            <a:pPr algn="ctr"/>
            <a:r>
              <a:rPr lang="en-US" sz="2000" dirty="0"/>
              <a:t>July 26</a:t>
            </a:r>
            <a:r>
              <a:rPr lang="en-US" sz="2000" baseline="30000" dirty="0"/>
              <a:t>th</a:t>
            </a:r>
            <a:r>
              <a:rPr lang="en-US" sz="2000" dirty="0"/>
              <a:t>, 2023</a:t>
            </a:r>
          </a:p>
          <a:p>
            <a:endParaRPr lang="en-US" dirty="0"/>
          </a:p>
        </p:txBody>
      </p:sp>
      <p:sp>
        <p:nvSpPr>
          <p:cNvPr id="10" name="TextBox 9">
            <a:extLst>
              <a:ext uri="{FF2B5EF4-FFF2-40B4-BE49-F238E27FC236}">
                <a16:creationId xmlns:a16="http://schemas.microsoft.com/office/drawing/2014/main" id="{B81CDD0B-42CD-6744-9EC3-99659EB9C508}"/>
              </a:ext>
            </a:extLst>
          </p:cNvPr>
          <p:cNvSpPr txBox="1"/>
          <p:nvPr/>
        </p:nvSpPr>
        <p:spPr>
          <a:xfrm>
            <a:off x="3556192" y="4106685"/>
            <a:ext cx="5106911" cy="1077218"/>
          </a:xfrm>
          <a:prstGeom prst="rect">
            <a:avLst/>
          </a:prstGeom>
          <a:noFill/>
        </p:spPr>
        <p:txBody>
          <a:bodyPr wrap="none" rtlCol="0">
            <a:spAutoFit/>
          </a:bodyPr>
          <a:lstStyle/>
          <a:p>
            <a:pPr marL="457200" indent="-457200">
              <a:buAutoNum type="arabicPeriod"/>
            </a:pPr>
            <a:r>
              <a:rPr lang="en-US" sz="1600" dirty="0"/>
              <a:t>NASA Langley Research Center, Hampton, VA</a:t>
            </a:r>
          </a:p>
          <a:p>
            <a:pPr marL="457200" indent="-457200">
              <a:buFontTx/>
              <a:buAutoNum type="arabicPeriod"/>
            </a:pPr>
            <a:r>
              <a:rPr lang="en-US" sz="1600" dirty="0"/>
              <a:t>University of Minnesota Twin Cities, Minneapolis, MN</a:t>
            </a:r>
          </a:p>
          <a:p>
            <a:pPr marL="457200" indent="-457200">
              <a:buAutoNum type="arabicPeriod"/>
            </a:pPr>
            <a:r>
              <a:rPr lang="en-US" sz="1600" dirty="0"/>
              <a:t>Sandia National Laboratories, Albuquerque, NM</a:t>
            </a:r>
          </a:p>
          <a:p>
            <a:pPr marL="457200" indent="-457200">
              <a:buAutoNum type="arabicPeriod"/>
            </a:pPr>
            <a:r>
              <a:rPr lang="en-US" sz="1600" dirty="0"/>
              <a:t>University of Michigan, Ann Arbor, MI </a:t>
            </a:r>
          </a:p>
        </p:txBody>
      </p:sp>
    </p:spTree>
    <p:extLst>
      <p:ext uri="{BB962C8B-B14F-4D97-AF65-F5344CB8AC3E}">
        <p14:creationId xmlns:p14="http://schemas.microsoft.com/office/powerpoint/2010/main" val="54244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93DD0-DC14-5742-96A5-97F76E251087}"/>
              </a:ext>
            </a:extLst>
          </p:cNvPr>
          <p:cNvSpPr>
            <a:spLocks noGrp="1"/>
          </p:cNvSpPr>
          <p:nvPr>
            <p:ph type="title"/>
          </p:nvPr>
        </p:nvSpPr>
        <p:spPr/>
        <p:txBody>
          <a:bodyPr/>
          <a:lstStyle/>
          <a:p>
            <a:pPr algn="ctr"/>
            <a:r>
              <a:rPr lang="en-US" dirty="0"/>
              <a:t>Motivation: Trajectory Guidance</a:t>
            </a:r>
          </a:p>
        </p:txBody>
      </p:sp>
      <p:sp>
        <p:nvSpPr>
          <p:cNvPr id="4" name="Slide Number Placeholder 3">
            <a:extLst>
              <a:ext uri="{FF2B5EF4-FFF2-40B4-BE49-F238E27FC236}">
                <a16:creationId xmlns:a16="http://schemas.microsoft.com/office/drawing/2014/main" id="{43119E9B-DD91-5947-83A7-B4EB3396E03A}"/>
              </a:ext>
            </a:extLst>
          </p:cNvPr>
          <p:cNvSpPr>
            <a:spLocks noGrp="1"/>
          </p:cNvSpPr>
          <p:nvPr>
            <p:ph type="sldNum" sz="quarter" idx="12"/>
          </p:nvPr>
        </p:nvSpPr>
        <p:spPr/>
        <p:txBody>
          <a:bodyPr/>
          <a:lstStyle/>
          <a:p>
            <a:fld id="{1F57BF9A-7B35-9447-9112-EAE7E91B4E99}" type="slidenum">
              <a:rPr lang="en-US" smtClean="0"/>
              <a:t>2</a:t>
            </a:fld>
            <a:endParaRPr lang="en-US"/>
          </a:p>
        </p:txBody>
      </p:sp>
      <p:sp>
        <p:nvSpPr>
          <p:cNvPr id="5" name="TextBox 4">
            <a:extLst>
              <a:ext uri="{FF2B5EF4-FFF2-40B4-BE49-F238E27FC236}">
                <a16:creationId xmlns:a16="http://schemas.microsoft.com/office/drawing/2014/main" id="{5434DC04-EB55-3745-867C-AEAAC94DCA40}"/>
              </a:ext>
            </a:extLst>
          </p:cNvPr>
          <p:cNvSpPr txBox="1"/>
          <p:nvPr/>
        </p:nvSpPr>
        <p:spPr>
          <a:xfrm>
            <a:off x="1311439" y="1007179"/>
            <a:ext cx="9831481" cy="1138773"/>
          </a:xfrm>
          <a:prstGeom prst="rect">
            <a:avLst/>
          </a:prstGeom>
          <a:noFill/>
        </p:spPr>
        <p:txBody>
          <a:bodyPr wrap="square" rtlCol="0">
            <a:spAutoFit/>
          </a:bodyPr>
          <a:lstStyle/>
          <a:p>
            <a:pPr marL="342900" indent="-342900">
              <a:buFont typeface="Arial" panose="020B0604020202020204" pitchFamily="34" charset="0"/>
              <a:buChar char="•"/>
            </a:pPr>
            <a:r>
              <a:rPr lang="en-US" sz="2400" dirty="0"/>
              <a:t>Orders of magnitude improvement in landing precision for entry, descent, and landing (EDL) systems is required to enable human Mars missions</a:t>
            </a:r>
            <a:endParaRPr lang="en-US" sz="2400" b="1" dirty="0">
              <a:solidFill>
                <a:srgbClr val="FF0000"/>
              </a:solidFill>
            </a:endParaRPr>
          </a:p>
          <a:p>
            <a:pPr marL="800100" lvl="1" indent="-342900">
              <a:buFont typeface="Wingdings" pitchFamily="2" charset="2"/>
              <a:buChar char="Ø"/>
            </a:pPr>
            <a:r>
              <a:rPr lang="en-US" sz="2000" b="1" dirty="0"/>
              <a:t>Long-term goal</a:t>
            </a:r>
            <a:r>
              <a:rPr lang="en-US" sz="2000" dirty="0"/>
              <a:t>: robust trajectory optimization with uncertainty quantification (UQ)</a:t>
            </a:r>
            <a:endParaRPr lang="en-US" sz="2000" b="1" dirty="0">
              <a:solidFill>
                <a:srgbClr val="FF0000"/>
              </a:solidFill>
            </a:endParaRPr>
          </a:p>
        </p:txBody>
      </p:sp>
      <p:pic>
        <p:nvPicPr>
          <p:cNvPr id="36" name="Picture 35">
            <a:extLst>
              <a:ext uri="{FF2B5EF4-FFF2-40B4-BE49-F238E27FC236}">
                <a16:creationId xmlns:a16="http://schemas.microsoft.com/office/drawing/2014/main" id="{ABFEA69D-FD85-3043-B1B1-356F2E1CDBA9}"/>
              </a:ext>
            </a:extLst>
          </p:cNvPr>
          <p:cNvPicPr>
            <a:picLocks noChangeAspect="1"/>
          </p:cNvPicPr>
          <p:nvPr/>
        </p:nvPicPr>
        <p:blipFill>
          <a:blip r:embed="rId3"/>
          <a:stretch>
            <a:fillRect/>
          </a:stretch>
        </p:blipFill>
        <p:spPr>
          <a:xfrm>
            <a:off x="3803543" y="2602988"/>
            <a:ext cx="4584914" cy="3441108"/>
          </a:xfrm>
          <a:prstGeom prst="rect">
            <a:avLst/>
          </a:prstGeom>
        </p:spPr>
      </p:pic>
      <p:sp>
        <p:nvSpPr>
          <p:cNvPr id="39" name="TextBox 38">
            <a:extLst>
              <a:ext uri="{FF2B5EF4-FFF2-40B4-BE49-F238E27FC236}">
                <a16:creationId xmlns:a16="http://schemas.microsoft.com/office/drawing/2014/main" id="{3F9838D3-B3C5-434B-BD24-348205BEC770}"/>
              </a:ext>
            </a:extLst>
          </p:cNvPr>
          <p:cNvSpPr txBox="1"/>
          <p:nvPr/>
        </p:nvSpPr>
        <p:spPr>
          <a:xfrm>
            <a:off x="4465906" y="6044096"/>
            <a:ext cx="3260188" cy="369332"/>
          </a:xfrm>
          <a:prstGeom prst="rect">
            <a:avLst/>
          </a:prstGeom>
          <a:noFill/>
        </p:spPr>
        <p:txBody>
          <a:bodyPr wrap="none" rtlCol="0">
            <a:spAutoFit/>
          </a:bodyPr>
          <a:lstStyle/>
          <a:p>
            <a:r>
              <a:rPr lang="en-US" dirty="0"/>
              <a:t>Mars landing precision over time</a:t>
            </a:r>
          </a:p>
        </p:txBody>
      </p:sp>
      <p:sp>
        <p:nvSpPr>
          <p:cNvPr id="6" name="Rectangle 5">
            <a:extLst>
              <a:ext uri="{FF2B5EF4-FFF2-40B4-BE49-F238E27FC236}">
                <a16:creationId xmlns:a16="http://schemas.microsoft.com/office/drawing/2014/main" id="{F7F339E4-B9DE-4BAC-EB93-C0287EE6FE5B}"/>
              </a:ext>
            </a:extLst>
          </p:cNvPr>
          <p:cNvSpPr/>
          <p:nvPr/>
        </p:nvSpPr>
        <p:spPr>
          <a:xfrm>
            <a:off x="6623437" y="5518205"/>
            <a:ext cx="1232452" cy="1192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7553D8A-D672-4E25-3B7F-A6C4110A0B23}"/>
              </a:ext>
            </a:extLst>
          </p:cNvPr>
          <p:cNvSpPr txBox="1"/>
          <p:nvPr/>
        </p:nvSpPr>
        <p:spPr>
          <a:xfrm>
            <a:off x="6544628" y="5450971"/>
            <a:ext cx="1497526" cy="246221"/>
          </a:xfrm>
          <a:prstGeom prst="rect">
            <a:avLst/>
          </a:prstGeom>
          <a:noFill/>
        </p:spPr>
        <p:txBody>
          <a:bodyPr wrap="none" rtlCol="0">
            <a:spAutoFit/>
          </a:bodyPr>
          <a:lstStyle/>
          <a:p>
            <a:r>
              <a:rPr lang="en-US" sz="1000" b="1" dirty="0"/>
              <a:t>Surface Elevation (miles)</a:t>
            </a:r>
          </a:p>
        </p:txBody>
      </p:sp>
    </p:spTree>
    <p:extLst>
      <p:ext uri="{BB962C8B-B14F-4D97-AF65-F5344CB8AC3E}">
        <p14:creationId xmlns:p14="http://schemas.microsoft.com/office/powerpoint/2010/main" val="4051508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B6AE1516-7117-EA44-96BC-87FB0D18079E}"/>
              </a:ext>
            </a:extLst>
          </p:cNvPr>
          <p:cNvPicPr>
            <a:picLocks noChangeAspect="1"/>
          </p:cNvPicPr>
          <p:nvPr/>
        </p:nvPicPr>
        <p:blipFill>
          <a:blip r:embed="rId3">
            <a:alphaModFix amt="72000"/>
            <a:extLst>
              <a:ext uri="{28A0092B-C50C-407E-A947-70E740481C1C}">
                <a14:useLocalDpi xmlns:a14="http://schemas.microsoft.com/office/drawing/2010/main" val="0"/>
              </a:ext>
            </a:extLst>
          </a:blip>
          <a:stretch>
            <a:fillRect/>
          </a:stretch>
        </p:blipFill>
        <p:spPr>
          <a:xfrm>
            <a:off x="6568526" y="3328370"/>
            <a:ext cx="2437509" cy="2368446"/>
          </a:xfrm>
          <a:prstGeom prst="rect">
            <a:avLst/>
          </a:prstGeom>
        </p:spPr>
      </p:pic>
      <p:sp>
        <p:nvSpPr>
          <p:cNvPr id="2" name="Title 1">
            <a:extLst>
              <a:ext uri="{FF2B5EF4-FFF2-40B4-BE49-F238E27FC236}">
                <a16:creationId xmlns:a16="http://schemas.microsoft.com/office/drawing/2014/main" id="{53493DD0-DC14-5742-96A5-97F76E251087}"/>
              </a:ext>
            </a:extLst>
          </p:cNvPr>
          <p:cNvSpPr>
            <a:spLocks noGrp="1"/>
          </p:cNvSpPr>
          <p:nvPr>
            <p:ph type="title"/>
          </p:nvPr>
        </p:nvSpPr>
        <p:spPr/>
        <p:txBody>
          <a:bodyPr/>
          <a:lstStyle/>
          <a:p>
            <a:pPr algn="ctr"/>
            <a:r>
              <a:rPr lang="en-US" dirty="0"/>
              <a:t>Inner Loop: Trajectory Simulation UQ </a:t>
            </a:r>
          </a:p>
        </p:txBody>
      </p:sp>
      <p:sp>
        <p:nvSpPr>
          <p:cNvPr id="4" name="Slide Number Placeholder 3">
            <a:extLst>
              <a:ext uri="{FF2B5EF4-FFF2-40B4-BE49-F238E27FC236}">
                <a16:creationId xmlns:a16="http://schemas.microsoft.com/office/drawing/2014/main" id="{43119E9B-DD91-5947-83A7-B4EB3396E03A}"/>
              </a:ext>
            </a:extLst>
          </p:cNvPr>
          <p:cNvSpPr>
            <a:spLocks noGrp="1"/>
          </p:cNvSpPr>
          <p:nvPr>
            <p:ph type="sldNum" sz="quarter" idx="12"/>
          </p:nvPr>
        </p:nvSpPr>
        <p:spPr/>
        <p:txBody>
          <a:bodyPr/>
          <a:lstStyle/>
          <a:p>
            <a:fld id="{1F57BF9A-7B35-9447-9112-EAE7E91B4E99}" type="slidenum">
              <a:rPr lang="en-US" smtClean="0"/>
              <a:t>3</a:t>
            </a:fld>
            <a:endParaRPr lang="en-US"/>
          </a:p>
        </p:txBody>
      </p:sp>
      <p:grpSp>
        <p:nvGrpSpPr>
          <p:cNvPr id="9" name="Group 8">
            <a:extLst>
              <a:ext uri="{FF2B5EF4-FFF2-40B4-BE49-F238E27FC236}">
                <a16:creationId xmlns:a16="http://schemas.microsoft.com/office/drawing/2014/main" id="{855475CA-1474-9E4C-A4E0-7E664DF43470}"/>
              </a:ext>
            </a:extLst>
          </p:cNvPr>
          <p:cNvGrpSpPr/>
          <p:nvPr/>
        </p:nvGrpSpPr>
        <p:grpSpPr>
          <a:xfrm>
            <a:off x="3224478" y="3514491"/>
            <a:ext cx="2400115" cy="1984220"/>
            <a:chOff x="650528" y="2969156"/>
            <a:chExt cx="2400115" cy="1984220"/>
          </a:xfrm>
        </p:grpSpPr>
        <p:pic>
          <p:nvPicPr>
            <p:cNvPr id="10" name="Picture 9" descr="adept-rear.jpeg">
              <a:extLst>
                <a:ext uri="{FF2B5EF4-FFF2-40B4-BE49-F238E27FC236}">
                  <a16:creationId xmlns:a16="http://schemas.microsoft.com/office/drawing/2014/main" id="{098A53A2-C9AE-3B44-B38C-6E0211E13425}"/>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1474" b="98737" l="9800" r="98664"/>
                      </a14:imgEffect>
                    </a14:imgLayer>
                  </a14:imgProps>
                </a:ext>
                <a:ext uri="{28A0092B-C50C-407E-A947-70E740481C1C}">
                  <a14:useLocalDpi xmlns:a14="http://schemas.microsoft.com/office/drawing/2010/main"/>
                </a:ext>
              </a:extLst>
            </a:blip>
            <a:srcRect l="9715"/>
            <a:stretch/>
          </p:blipFill>
          <p:spPr>
            <a:xfrm>
              <a:off x="1095651" y="3330981"/>
              <a:ext cx="1426568" cy="1622395"/>
            </a:xfrm>
            <a:prstGeom prst="rect">
              <a:avLst/>
            </a:prstGeom>
          </p:spPr>
        </p:pic>
        <p:cxnSp>
          <p:nvCxnSpPr>
            <p:cNvPr id="11" name="Straight Arrow Connector 10">
              <a:extLst>
                <a:ext uri="{FF2B5EF4-FFF2-40B4-BE49-F238E27FC236}">
                  <a16:creationId xmlns:a16="http://schemas.microsoft.com/office/drawing/2014/main" id="{50BED53F-9079-6E4A-BC73-56C5CEEBFA35}"/>
                </a:ext>
              </a:extLst>
            </p:cNvPr>
            <p:cNvCxnSpPr>
              <a:cxnSpLocks/>
            </p:cNvCxnSpPr>
            <p:nvPr/>
          </p:nvCxnSpPr>
          <p:spPr>
            <a:xfrm>
              <a:off x="1199030" y="3227292"/>
              <a:ext cx="371217" cy="47988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02712B7-0409-AF4B-A22A-0142D7F91758}"/>
                </a:ext>
              </a:extLst>
            </p:cNvPr>
            <p:cNvSpPr txBox="1"/>
            <p:nvPr/>
          </p:nvSpPr>
          <p:spPr>
            <a:xfrm>
              <a:off x="650528" y="2971638"/>
              <a:ext cx="1064868" cy="307777"/>
            </a:xfrm>
            <a:prstGeom prst="rect">
              <a:avLst/>
            </a:prstGeom>
            <a:noFill/>
          </p:spPr>
          <p:txBody>
            <a:bodyPr wrap="square" rtlCol="0">
              <a:spAutoFit/>
            </a:bodyPr>
            <a:lstStyle/>
            <a:p>
              <a:r>
                <a:rPr lang="en-US" sz="1400" dirty="0"/>
                <a:t>Heatshield</a:t>
              </a:r>
            </a:p>
          </p:txBody>
        </p:sp>
        <p:cxnSp>
          <p:nvCxnSpPr>
            <p:cNvPr id="13" name="Straight Arrow Connector 12">
              <a:extLst>
                <a:ext uri="{FF2B5EF4-FFF2-40B4-BE49-F238E27FC236}">
                  <a16:creationId xmlns:a16="http://schemas.microsoft.com/office/drawing/2014/main" id="{4635C8FA-9D41-D94E-B6EE-F72E8352EAB5}"/>
                </a:ext>
              </a:extLst>
            </p:cNvPr>
            <p:cNvCxnSpPr>
              <a:cxnSpLocks/>
            </p:cNvCxnSpPr>
            <p:nvPr/>
          </p:nvCxnSpPr>
          <p:spPr>
            <a:xfrm flipH="1">
              <a:off x="1873804" y="3259563"/>
              <a:ext cx="368717" cy="72161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D1B756-F45F-7B4F-BC0D-1A994923CF5F}"/>
                </a:ext>
              </a:extLst>
            </p:cNvPr>
            <p:cNvSpPr txBox="1"/>
            <p:nvPr/>
          </p:nvSpPr>
          <p:spPr>
            <a:xfrm>
              <a:off x="1564743" y="2969156"/>
              <a:ext cx="1485900" cy="307777"/>
            </a:xfrm>
            <a:prstGeom prst="rect">
              <a:avLst/>
            </a:prstGeom>
            <a:noFill/>
          </p:spPr>
          <p:txBody>
            <a:bodyPr wrap="square" rtlCol="0">
              <a:spAutoFit/>
            </a:bodyPr>
            <a:lstStyle/>
            <a:p>
              <a:pPr algn="ctr"/>
              <a:r>
                <a:rPr lang="en-US" sz="1400" dirty="0"/>
                <a:t>Payload</a:t>
              </a:r>
            </a:p>
          </p:txBody>
        </p:sp>
      </p:grpSp>
      <p:sp>
        <p:nvSpPr>
          <p:cNvPr id="16" name="Freeform 15">
            <a:extLst>
              <a:ext uri="{FF2B5EF4-FFF2-40B4-BE49-F238E27FC236}">
                <a16:creationId xmlns:a16="http://schemas.microsoft.com/office/drawing/2014/main" id="{6CF25F7E-3753-7040-8A2B-AF845ED8B611}"/>
              </a:ext>
            </a:extLst>
          </p:cNvPr>
          <p:cNvSpPr/>
          <p:nvPr/>
        </p:nvSpPr>
        <p:spPr>
          <a:xfrm>
            <a:off x="4983864" y="3802134"/>
            <a:ext cx="2168030" cy="417576"/>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35F12312-2995-2B48-BF2A-12419DF604E2}"/>
              </a:ext>
            </a:extLst>
          </p:cNvPr>
          <p:cNvGrpSpPr/>
          <p:nvPr/>
        </p:nvGrpSpPr>
        <p:grpSpPr>
          <a:xfrm>
            <a:off x="4789871" y="3843190"/>
            <a:ext cx="2403733" cy="555114"/>
            <a:chOff x="2384384" y="3353309"/>
            <a:chExt cx="4274405" cy="737986"/>
          </a:xfrm>
        </p:grpSpPr>
        <p:sp>
          <p:nvSpPr>
            <p:cNvPr id="18" name="Freeform 17">
              <a:extLst>
                <a:ext uri="{FF2B5EF4-FFF2-40B4-BE49-F238E27FC236}">
                  <a16:creationId xmlns:a16="http://schemas.microsoft.com/office/drawing/2014/main" id="{770EEC29-7E30-3045-9DA0-B825A9B4F1DC}"/>
                </a:ext>
              </a:extLst>
            </p:cNvPr>
            <p:cNvSpPr/>
            <p:nvPr/>
          </p:nvSpPr>
          <p:spPr>
            <a:xfrm>
              <a:off x="2413001" y="3441700"/>
              <a:ext cx="4000499" cy="304799"/>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22719D78-1A3E-0149-9EAC-172D5AA8D6AE}"/>
                </a:ext>
              </a:extLst>
            </p:cNvPr>
            <p:cNvSpPr/>
            <p:nvPr/>
          </p:nvSpPr>
          <p:spPr>
            <a:xfrm rot="21426931">
              <a:off x="2409659" y="3353309"/>
              <a:ext cx="3865122" cy="307226"/>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6C4824F7-0A43-3244-9449-EB9B7DAABD08}"/>
                </a:ext>
              </a:extLst>
            </p:cNvPr>
            <p:cNvSpPr/>
            <p:nvPr/>
          </p:nvSpPr>
          <p:spPr>
            <a:xfrm rot="21281094" flipV="1">
              <a:off x="2508489" y="3801936"/>
              <a:ext cx="3951546" cy="272886"/>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EB20B908-93B7-9F43-BA87-5CCFA6DD160D}"/>
                </a:ext>
              </a:extLst>
            </p:cNvPr>
            <p:cNvSpPr/>
            <p:nvPr/>
          </p:nvSpPr>
          <p:spPr>
            <a:xfrm>
              <a:off x="2494722" y="3587553"/>
              <a:ext cx="4005469" cy="484730"/>
            </a:xfrm>
            <a:custGeom>
              <a:avLst/>
              <a:gdLst>
                <a:gd name="connsiteX0" fmla="*/ 0 w 4005469"/>
                <a:gd name="connsiteY0" fmla="*/ 484730 h 484730"/>
                <a:gd name="connsiteX1" fmla="*/ 387626 w 4005469"/>
                <a:gd name="connsiteY1" fmla="*/ 355521 h 484730"/>
                <a:gd name="connsiteX2" fmla="*/ 1759226 w 4005469"/>
                <a:gd name="connsiteY2" fmla="*/ 87164 h 484730"/>
                <a:gd name="connsiteX3" fmla="*/ 3419061 w 4005469"/>
                <a:gd name="connsiteY3" fmla="*/ 7651 h 484730"/>
                <a:gd name="connsiteX4" fmla="*/ 4005469 w 4005469"/>
                <a:gd name="connsiteY4" fmla="*/ 7651 h 48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469" h="484730">
                  <a:moveTo>
                    <a:pt x="0" y="484730"/>
                  </a:moveTo>
                  <a:cubicBezTo>
                    <a:pt x="47211" y="453256"/>
                    <a:pt x="94422" y="421782"/>
                    <a:pt x="387626" y="355521"/>
                  </a:cubicBezTo>
                  <a:cubicBezTo>
                    <a:pt x="680830" y="289260"/>
                    <a:pt x="1253987" y="145142"/>
                    <a:pt x="1759226" y="87164"/>
                  </a:cubicBezTo>
                  <a:cubicBezTo>
                    <a:pt x="2264465" y="29186"/>
                    <a:pt x="3044687" y="20903"/>
                    <a:pt x="3419061" y="7651"/>
                  </a:cubicBezTo>
                  <a:cubicBezTo>
                    <a:pt x="3793435" y="-5601"/>
                    <a:pt x="3899452" y="1025"/>
                    <a:pt x="4005469" y="7651"/>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Freeform 21">
              <a:extLst>
                <a:ext uri="{FF2B5EF4-FFF2-40B4-BE49-F238E27FC236}">
                  <a16:creationId xmlns:a16="http://schemas.microsoft.com/office/drawing/2014/main" id="{147C62D1-352F-914C-A133-3BC19D5C1775}"/>
                </a:ext>
              </a:extLst>
            </p:cNvPr>
            <p:cNvSpPr/>
            <p:nvPr/>
          </p:nvSpPr>
          <p:spPr>
            <a:xfrm>
              <a:off x="2450352" y="3529153"/>
              <a:ext cx="3834701" cy="394587"/>
            </a:xfrm>
            <a:custGeom>
              <a:avLst/>
              <a:gdLst>
                <a:gd name="connsiteX0" fmla="*/ 0 w 4005469"/>
                <a:gd name="connsiteY0" fmla="*/ 484730 h 484730"/>
                <a:gd name="connsiteX1" fmla="*/ 387626 w 4005469"/>
                <a:gd name="connsiteY1" fmla="*/ 355521 h 484730"/>
                <a:gd name="connsiteX2" fmla="*/ 1759226 w 4005469"/>
                <a:gd name="connsiteY2" fmla="*/ 87164 h 484730"/>
                <a:gd name="connsiteX3" fmla="*/ 3419061 w 4005469"/>
                <a:gd name="connsiteY3" fmla="*/ 7651 h 484730"/>
                <a:gd name="connsiteX4" fmla="*/ 4005469 w 4005469"/>
                <a:gd name="connsiteY4" fmla="*/ 7651 h 48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469" h="484730">
                  <a:moveTo>
                    <a:pt x="0" y="484730"/>
                  </a:moveTo>
                  <a:cubicBezTo>
                    <a:pt x="47211" y="453256"/>
                    <a:pt x="94422" y="421782"/>
                    <a:pt x="387626" y="355521"/>
                  </a:cubicBezTo>
                  <a:cubicBezTo>
                    <a:pt x="680830" y="289260"/>
                    <a:pt x="1253987" y="145142"/>
                    <a:pt x="1759226" y="87164"/>
                  </a:cubicBezTo>
                  <a:cubicBezTo>
                    <a:pt x="2264465" y="29186"/>
                    <a:pt x="3044687" y="20903"/>
                    <a:pt x="3419061" y="7651"/>
                  </a:cubicBezTo>
                  <a:cubicBezTo>
                    <a:pt x="3793435" y="-5601"/>
                    <a:pt x="3899452" y="1025"/>
                    <a:pt x="4005469" y="7651"/>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Freeform 22">
              <a:extLst>
                <a:ext uri="{FF2B5EF4-FFF2-40B4-BE49-F238E27FC236}">
                  <a16:creationId xmlns:a16="http://schemas.microsoft.com/office/drawing/2014/main" id="{3BAABF00-060F-3B4A-B103-DC142C0D7603}"/>
                </a:ext>
              </a:extLst>
            </p:cNvPr>
            <p:cNvSpPr/>
            <p:nvPr/>
          </p:nvSpPr>
          <p:spPr>
            <a:xfrm>
              <a:off x="2417557" y="3679624"/>
              <a:ext cx="4156863" cy="141873"/>
            </a:xfrm>
            <a:custGeom>
              <a:avLst/>
              <a:gdLst>
                <a:gd name="connsiteX0" fmla="*/ 0 w 4005469"/>
                <a:gd name="connsiteY0" fmla="*/ 484730 h 484730"/>
                <a:gd name="connsiteX1" fmla="*/ 387626 w 4005469"/>
                <a:gd name="connsiteY1" fmla="*/ 355521 h 484730"/>
                <a:gd name="connsiteX2" fmla="*/ 1759226 w 4005469"/>
                <a:gd name="connsiteY2" fmla="*/ 87164 h 484730"/>
                <a:gd name="connsiteX3" fmla="*/ 3419061 w 4005469"/>
                <a:gd name="connsiteY3" fmla="*/ 7651 h 484730"/>
                <a:gd name="connsiteX4" fmla="*/ 4005469 w 4005469"/>
                <a:gd name="connsiteY4" fmla="*/ 7651 h 48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469" h="484730">
                  <a:moveTo>
                    <a:pt x="0" y="484730"/>
                  </a:moveTo>
                  <a:cubicBezTo>
                    <a:pt x="47211" y="453256"/>
                    <a:pt x="94422" y="421782"/>
                    <a:pt x="387626" y="355521"/>
                  </a:cubicBezTo>
                  <a:cubicBezTo>
                    <a:pt x="680830" y="289260"/>
                    <a:pt x="1253987" y="145142"/>
                    <a:pt x="1759226" y="87164"/>
                  </a:cubicBezTo>
                  <a:cubicBezTo>
                    <a:pt x="2264465" y="29186"/>
                    <a:pt x="3044687" y="20903"/>
                    <a:pt x="3419061" y="7651"/>
                  </a:cubicBezTo>
                  <a:cubicBezTo>
                    <a:pt x="3793435" y="-5601"/>
                    <a:pt x="3899452" y="1025"/>
                    <a:pt x="4005469" y="7651"/>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Freeform 23">
              <a:extLst>
                <a:ext uri="{FF2B5EF4-FFF2-40B4-BE49-F238E27FC236}">
                  <a16:creationId xmlns:a16="http://schemas.microsoft.com/office/drawing/2014/main" id="{3FDAABAD-4ED4-304A-B117-205EDCFE28A2}"/>
                </a:ext>
              </a:extLst>
            </p:cNvPr>
            <p:cNvSpPr/>
            <p:nvPr/>
          </p:nvSpPr>
          <p:spPr>
            <a:xfrm>
              <a:off x="2534856" y="3355532"/>
              <a:ext cx="3923817" cy="694481"/>
            </a:xfrm>
            <a:custGeom>
              <a:avLst/>
              <a:gdLst>
                <a:gd name="connsiteX0" fmla="*/ 0 w 4005469"/>
                <a:gd name="connsiteY0" fmla="*/ 484730 h 484730"/>
                <a:gd name="connsiteX1" fmla="*/ 387626 w 4005469"/>
                <a:gd name="connsiteY1" fmla="*/ 355521 h 484730"/>
                <a:gd name="connsiteX2" fmla="*/ 1759226 w 4005469"/>
                <a:gd name="connsiteY2" fmla="*/ 87164 h 484730"/>
                <a:gd name="connsiteX3" fmla="*/ 3419061 w 4005469"/>
                <a:gd name="connsiteY3" fmla="*/ 7651 h 484730"/>
                <a:gd name="connsiteX4" fmla="*/ 4005469 w 4005469"/>
                <a:gd name="connsiteY4" fmla="*/ 7651 h 484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5469" h="484730">
                  <a:moveTo>
                    <a:pt x="0" y="484730"/>
                  </a:moveTo>
                  <a:cubicBezTo>
                    <a:pt x="47211" y="453256"/>
                    <a:pt x="94422" y="421782"/>
                    <a:pt x="387626" y="355521"/>
                  </a:cubicBezTo>
                  <a:cubicBezTo>
                    <a:pt x="680830" y="289260"/>
                    <a:pt x="1253987" y="145142"/>
                    <a:pt x="1759226" y="87164"/>
                  </a:cubicBezTo>
                  <a:cubicBezTo>
                    <a:pt x="2264465" y="29186"/>
                    <a:pt x="3044687" y="20903"/>
                    <a:pt x="3419061" y="7651"/>
                  </a:cubicBezTo>
                  <a:cubicBezTo>
                    <a:pt x="3793435" y="-5601"/>
                    <a:pt x="3899452" y="1025"/>
                    <a:pt x="4005469" y="7651"/>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Freeform 24">
              <a:extLst>
                <a:ext uri="{FF2B5EF4-FFF2-40B4-BE49-F238E27FC236}">
                  <a16:creationId xmlns:a16="http://schemas.microsoft.com/office/drawing/2014/main" id="{D0EE4528-2D60-4442-8995-7FD446F44059}"/>
                </a:ext>
              </a:extLst>
            </p:cNvPr>
            <p:cNvSpPr/>
            <p:nvPr/>
          </p:nvSpPr>
          <p:spPr>
            <a:xfrm>
              <a:off x="2384384" y="3432111"/>
              <a:ext cx="3946967" cy="247513"/>
            </a:xfrm>
            <a:custGeom>
              <a:avLst/>
              <a:gdLst>
                <a:gd name="connsiteX0" fmla="*/ 0 w 3993266"/>
                <a:gd name="connsiteY0" fmla="*/ 143341 h 212789"/>
                <a:gd name="connsiteX1" fmla="*/ 1111170 w 3993266"/>
                <a:gd name="connsiteY1" fmla="*/ 4445 h 212789"/>
                <a:gd name="connsiteX2" fmla="*/ 2546430 w 3993266"/>
                <a:gd name="connsiteY2" fmla="*/ 50743 h 212789"/>
                <a:gd name="connsiteX3" fmla="*/ 3993266 w 3993266"/>
                <a:gd name="connsiteY3" fmla="*/ 212789 h 212789"/>
              </a:gdLst>
              <a:ahLst/>
              <a:cxnLst>
                <a:cxn ang="0">
                  <a:pos x="connsiteX0" y="connsiteY0"/>
                </a:cxn>
                <a:cxn ang="0">
                  <a:pos x="connsiteX1" y="connsiteY1"/>
                </a:cxn>
                <a:cxn ang="0">
                  <a:pos x="connsiteX2" y="connsiteY2"/>
                </a:cxn>
                <a:cxn ang="0">
                  <a:pos x="connsiteX3" y="connsiteY3"/>
                </a:cxn>
              </a:cxnLst>
              <a:rect l="l" t="t" r="r" b="b"/>
              <a:pathLst>
                <a:path w="3993266" h="212789">
                  <a:moveTo>
                    <a:pt x="0" y="143341"/>
                  </a:moveTo>
                  <a:cubicBezTo>
                    <a:pt x="343382" y="81609"/>
                    <a:pt x="686765" y="19878"/>
                    <a:pt x="1111170" y="4445"/>
                  </a:cubicBezTo>
                  <a:cubicBezTo>
                    <a:pt x="1535575" y="-10988"/>
                    <a:pt x="2066081" y="16019"/>
                    <a:pt x="2546430" y="50743"/>
                  </a:cubicBezTo>
                  <a:cubicBezTo>
                    <a:pt x="3026779" y="85467"/>
                    <a:pt x="3510022" y="149128"/>
                    <a:pt x="3993266" y="212789"/>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5CF127DD-79B6-9840-AAEA-748BFDA37AF1}"/>
                </a:ext>
              </a:extLst>
            </p:cNvPr>
            <p:cNvSpPr/>
            <p:nvPr/>
          </p:nvSpPr>
          <p:spPr>
            <a:xfrm>
              <a:off x="2384385" y="3587027"/>
              <a:ext cx="4178461" cy="397312"/>
            </a:xfrm>
            <a:custGeom>
              <a:avLst/>
              <a:gdLst>
                <a:gd name="connsiteX0" fmla="*/ 0 w 4178461"/>
                <a:gd name="connsiteY0" fmla="*/ 173620 h 397312"/>
                <a:gd name="connsiteX1" fmla="*/ 925974 w 4178461"/>
                <a:gd name="connsiteY1" fmla="*/ 370389 h 397312"/>
                <a:gd name="connsiteX2" fmla="*/ 2199190 w 4178461"/>
                <a:gd name="connsiteY2" fmla="*/ 381964 h 397312"/>
                <a:gd name="connsiteX3" fmla="*/ 3368233 w 4178461"/>
                <a:gd name="connsiteY3" fmla="*/ 243068 h 397312"/>
                <a:gd name="connsiteX4" fmla="*/ 4178461 w 4178461"/>
                <a:gd name="connsiteY4" fmla="*/ 0 h 397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461" h="397312">
                  <a:moveTo>
                    <a:pt x="0" y="173620"/>
                  </a:moveTo>
                  <a:cubicBezTo>
                    <a:pt x="279721" y="254642"/>
                    <a:pt x="559442" y="335665"/>
                    <a:pt x="925974" y="370389"/>
                  </a:cubicBezTo>
                  <a:cubicBezTo>
                    <a:pt x="1292506" y="405113"/>
                    <a:pt x="1792147" y="403184"/>
                    <a:pt x="2199190" y="381964"/>
                  </a:cubicBezTo>
                  <a:cubicBezTo>
                    <a:pt x="2606233" y="360744"/>
                    <a:pt x="3038354" y="306729"/>
                    <a:pt x="3368233" y="243068"/>
                  </a:cubicBezTo>
                  <a:cubicBezTo>
                    <a:pt x="3698112" y="179407"/>
                    <a:pt x="3938286" y="89703"/>
                    <a:pt x="4178461" y="0"/>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542A9C41-C724-3A49-98EB-7CAED2B405D6}"/>
                </a:ext>
              </a:extLst>
            </p:cNvPr>
            <p:cNvSpPr/>
            <p:nvPr/>
          </p:nvSpPr>
          <p:spPr>
            <a:xfrm>
              <a:off x="2536784" y="3584511"/>
              <a:ext cx="3946967" cy="247513"/>
            </a:xfrm>
            <a:custGeom>
              <a:avLst/>
              <a:gdLst>
                <a:gd name="connsiteX0" fmla="*/ 0 w 3993266"/>
                <a:gd name="connsiteY0" fmla="*/ 143341 h 212789"/>
                <a:gd name="connsiteX1" fmla="*/ 1111170 w 3993266"/>
                <a:gd name="connsiteY1" fmla="*/ 4445 h 212789"/>
                <a:gd name="connsiteX2" fmla="*/ 2546430 w 3993266"/>
                <a:gd name="connsiteY2" fmla="*/ 50743 h 212789"/>
                <a:gd name="connsiteX3" fmla="*/ 3993266 w 3993266"/>
                <a:gd name="connsiteY3" fmla="*/ 212789 h 212789"/>
              </a:gdLst>
              <a:ahLst/>
              <a:cxnLst>
                <a:cxn ang="0">
                  <a:pos x="connsiteX0" y="connsiteY0"/>
                </a:cxn>
                <a:cxn ang="0">
                  <a:pos x="connsiteX1" y="connsiteY1"/>
                </a:cxn>
                <a:cxn ang="0">
                  <a:pos x="connsiteX2" y="connsiteY2"/>
                </a:cxn>
                <a:cxn ang="0">
                  <a:pos x="connsiteX3" y="connsiteY3"/>
                </a:cxn>
              </a:cxnLst>
              <a:rect l="l" t="t" r="r" b="b"/>
              <a:pathLst>
                <a:path w="3993266" h="212789">
                  <a:moveTo>
                    <a:pt x="0" y="143341"/>
                  </a:moveTo>
                  <a:cubicBezTo>
                    <a:pt x="343382" y="81609"/>
                    <a:pt x="686765" y="19878"/>
                    <a:pt x="1111170" y="4445"/>
                  </a:cubicBezTo>
                  <a:cubicBezTo>
                    <a:pt x="1535575" y="-10988"/>
                    <a:pt x="2066081" y="16019"/>
                    <a:pt x="2546430" y="50743"/>
                  </a:cubicBezTo>
                  <a:cubicBezTo>
                    <a:pt x="3026779" y="85467"/>
                    <a:pt x="3510022" y="149128"/>
                    <a:pt x="3993266" y="212789"/>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EDA1FE11-7ABD-7B4C-80A8-3DD9D2CF9F77}"/>
                </a:ext>
              </a:extLst>
            </p:cNvPr>
            <p:cNvSpPr/>
            <p:nvPr/>
          </p:nvSpPr>
          <p:spPr>
            <a:xfrm rot="21426931" flipV="1">
              <a:off x="2422537" y="3662190"/>
              <a:ext cx="3865122" cy="127949"/>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12515668-6C14-334F-8402-D9AA1A5F0250}"/>
                </a:ext>
              </a:extLst>
            </p:cNvPr>
            <p:cNvSpPr/>
            <p:nvPr/>
          </p:nvSpPr>
          <p:spPr>
            <a:xfrm rot="21329096">
              <a:off x="2502094" y="3693983"/>
              <a:ext cx="4156695" cy="397312"/>
            </a:xfrm>
            <a:custGeom>
              <a:avLst/>
              <a:gdLst>
                <a:gd name="connsiteX0" fmla="*/ 0 w 4178461"/>
                <a:gd name="connsiteY0" fmla="*/ 173620 h 397312"/>
                <a:gd name="connsiteX1" fmla="*/ 925974 w 4178461"/>
                <a:gd name="connsiteY1" fmla="*/ 370389 h 397312"/>
                <a:gd name="connsiteX2" fmla="*/ 2199190 w 4178461"/>
                <a:gd name="connsiteY2" fmla="*/ 381964 h 397312"/>
                <a:gd name="connsiteX3" fmla="*/ 3368233 w 4178461"/>
                <a:gd name="connsiteY3" fmla="*/ 243068 h 397312"/>
                <a:gd name="connsiteX4" fmla="*/ 4178461 w 4178461"/>
                <a:gd name="connsiteY4" fmla="*/ 0 h 397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461" h="397312">
                  <a:moveTo>
                    <a:pt x="0" y="173620"/>
                  </a:moveTo>
                  <a:cubicBezTo>
                    <a:pt x="279721" y="254642"/>
                    <a:pt x="559442" y="335665"/>
                    <a:pt x="925974" y="370389"/>
                  </a:cubicBezTo>
                  <a:cubicBezTo>
                    <a:pt x="1292506" y="405113"/>
                    <a:pt x="1792147" y="403184"/>
                    <a:pt x="2199190" y="381964"/>
                  </a:cubicBezTo>
                  <a:cubicBezTo>
                    <a:pt x="2606233" y="360744"/>
                    <a:pt x="3038354" y="306729"/>
                    <a:pt x="3368233" y="243068"/>
                  </a:cubicBezTo>
                  <a:cubicBezTo>
                    <a:pt x="3698112" y="179407"/>
                    <a:pt x="3938286" y="89703"/>
                    <a:pt x="4178461" y="0"/>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F7D8C4F3-CDD7-F64B-AC81-B7343A175F35}"/>
                </a:ext>
              </a:extLst>
            </p:cNvPr>
            <p:cNvSpPr/>
            <p:nvPr/>
          </p:nvSpPr>
          <p:spPr>
            <a:xfrm rot="21426931" flipV="1">
              <a:off x="2540212" y="3791440"/>
              <a:ext cx="3865122" cy="127949"/>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952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EBDEF78-A7A8-9D48-8EFF-6439F596CC39}"/>
                </a:ext>
              </a:extLst>
            </p:cNvPr>
            <p:cNvSpPr/>
            <p:nvPr/>
          </p:nvSpPr>
          <p:spPr>
            <a:xfrm rot="21415059" flipV="1">
              <a:off x="2428950" y="3536826"/>
              <a:ext cx="4167462" cy="275337"/>
            </a:xfrm>
            <a:custGeom>
              <a:avLst/>
              <a:gdLst>
                <a:gd name="connsiteX0" fmla="*/ 0 w 3993266"/>
                <a:gd name="connsiteY0" fmla="*/ 143341 h 212789"/>
                <a:gd name="connsiteX1" fmla="*/ 1111170 w 3993266"/>
                <a:gd name="connsiteY1" fmla="*/ 4445 h 212789"/>
                <a:gd name="connsiteX2" fmla="*/ 2546430 w 3993266"/>
                <a:gd name="connsiteY2" fmla="*/ 50743 h 212789"/>
                <a:gd name="connsiteX3" fmla="*/ 3993266 w 3993266"/>
                <a:gd name="connsiteY3" fmla="*/ 212789 h 212789"/>
              </a:gdLst>
              <a:ahLst/>
              <a:cxnLst>
                <a:cxn ang="0">
                  <a:pos x="connsiteX0" y="connsiteY0"/>
                </a:cxn>
                <a:cxn ang="0">
                  <a:pos x="connsiteX1" y="connsiteY1"/>
                </a:cxn>
                <a:cxn ang="0">
                  <a:pos x="connsiteX2" y="connsiteY2"/>
                </a:cxn>
                <a:cxn ang="0">
                  <a:pos x="connsiteX3" y="connsiteY3"/>
                </a:cxn>
              </a:cxnLst>
              <a:rect l="l" t="t" r="r" b="b"/>
              <a:pathLst>
                <a:path w="3993266" h="212789">
                  <a:moveTo>
                    <a:pt x="0" y="143341"/>
                  </a:moveTo>
                  <a:cubicBezTo>
                    <a:pt x="343382" y="81609"/>
                    <a:pt x="686765" y="19878"/>
                    <a:pt x="1111170" y="4445"/>
                  </a:cubicBezTo>
                  <a:cubicBezTo>
                    <a:pt x="1535575" y="-10988"/>
                    <a:pt x="2066081" y="16019"/>
                    <a:pt x="2546430" y="50743"/>
                  </a:cubicBezTo>
                  <a:cubicBezTo>
                    <a:pt x="3026779" y="85467"/>
                    <a:pt x="3510022" y="149128"/>
                    <a:pt x="3993266" y="212789"/>
                  </a:cubicBezTo>
                </a:path>
              </a:pathLst>
            </a:custGeom>
            <a:noFill/>
            <a:ln>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TextBox 31">
            <a:extLst>
              <a:ext uri="{FF2B5EF4-FFF2-40B4-BE49-F238E27FC236}">
                <a16:creationId xmlns:a16="http://schemas.microsoft.com/office/drawing/2014/main" id="{22A8C0F4-AC42-6A40-9424-FDAEA5B3F22C}"/>
              </a:ext>
            </a:extLst>
          </p:cNvPr>
          <p:cNvSpPr txBox="1"/>
          <p:nvPr/>
        </p:nvSpPr>
        <p:spPr>
          <a:xfrm>
            <a:off x="1311440" y="1007179"/>
            <a:ext cx="9321118" cy="1754326"/>
          </a:xfrm>
          <a:prstGeom prst="rect">
            <a:avLst/>
          </a:prstGeom>
          <a:noFill/>
        </p:spPr>
        <p:txBody>
          <a:bodyPr wrap="square" rtlCol="0">
            <a:spAutoFit/>
          </a:bodyPr>
          <a:lstStyle/>
          <a:p>
            <a:pPr marL="342900" indent="-342900">
              <a:buFont typeface="Arial" panose="020B0604020202020204" pitchFamily="34" charset="0"/>
              <a:buChar char="•"/>
            </a:pPr>
            <a:r>
              <a:rPr lang="en-US" sz="2400" dirty="0"/>
              <a:t>The uncertainty propagation problem for trajectory simulation is characterized by:</a:t>
            </a:r>
          </a:p>
          <a:p>
            <a:pPr marL="800100" lvl="1" indent="-342900">
              <a:buFont typeface="Arial" panose="020B0604020202020204" pitchFamily="34" charset="0"/>
              <a:buChar char="•"/>
            </a:pPr>
            <a:r>
              <a:rPr lang="en-US" sz="2000" dirty="0"/>
              <a:t>High dimensional input – e.g., atmosphere conditions, vehicle state</a:t>
            </a:r>
          </a:p>
          <a:p>
            <a:pPr marL="800100" lvl="1" indent="-342900">
              <a:buFont typeface="Arial" panose="020B0604020202020204" pitchFamily="34" charset="0"/>
              <a:buChar char="•"/>
            </a:pPr>
            <a:r>
              <a:rPr lang="en-US" sz="2000" dirty="0"/>
              <a:t>Multiple quantities of interest (</a:t>
            </a:r>
            <a:r>
              <a:rPr lang="en-US" sz="2000" dirty="0" err="1"/>
              <a:t>QoIs</a:t>
            </a:r>
            <a:r>
              <a:rPr lang="en-US" sz="2000" dirty="0"/>
              <a:t>) – e.g., landing location, flight time</a:t>
            </a:r>
          </a:p>
          <a:p>
            <a:pPr marL="800100" lvl="1" indent="-342900">
              <a:buFont typeface="Arial" panose="020B0604020202020204" pitchFamily="34" charset="0"/>
              <a:buChar char="•"/>
            </a:pPr>
            <a:r>
              <a:rPr lang="en-US" sz="2000" dirty="0"/>
              <a:t>High-fidelity model: Program to Optimize Simulated Trajectories II (POST2)</a:t>
            </a:r>
          </a:p>
        </p:txBody>
      </p:sp>
      <p:sp>
        <p:nvSpPr>
          <p:cNvPr id="5" name="TextBox 4">
            <a:extLst>
              <a:ext uri="{FF2B5EF4-FFF2-40B4-BE49-F238E27FC236}">
                <a16:creationId xmlns:a16="http://schemas.microsoft.com/office/drawing/2014/main" id="{04A3086B-DE06-5C47-80ED-53BCAC5060E0}"/>
              </a:ext>
            </a:extLst>
          </p:cNvPr>
          <p:cNvSpPr txBox="1"/>
          <p:nvPr/>
        </p:nvSpPr>
        <p:spPr>
          <a:xfrm>
            <a:off x="5047320" y="3163526"/>
            <a:ext cx="2097360" cy="523220"/>
          </a:xfrm>
          <a:prstGeom prst="rect">
            <a:avLst/>
          </a:prstGeom>
          <a:noFill/>
        </p:spPr>
        <p:txBody>
          <a:bodyPr wrap="square" rtlCol="0">
            <a:spAutoFit/>
          </a:bodyPr>
          <a:lstStyle/>
          <a:p>
            <a:pPr algn="ctr"/>
            <a:r>
              <a:rPr lang="en-US" sz="1400" b="1" dirty="0"/>
              <a:t>Monte Carlo (MC) simulation</a:t>
            </a:r>
          </a:p>
        </p:txBody>
      </p:sp>
    </p:spTree>
    <p:extLst>
      <p:ext uri="{BB962C8B-B14F-4D97-AF65-F5344CB8AC3E}">
        <p14:creationId xmlns:p14="http://schemas.microsoft.com/office/powerpoint/2010/main" val="1663537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CD6C1809-A27D-9EBB-0A1C-3FD14D8174BE}"/>
              </a:ext>
            </a:extLst>
          </p:cNvPr>
          <p:cNvGrpSpPr/>
          <p:nvPr/>
        </p:nvGrpSpPr>
        <p:grpSpPr>
          <a:xfrm>
            <a:off x="6412890" y="4254611"/>
            <a:ext cx="5043804" cy="1662849"/>
            <a:chOff x="6412890" y="4221953"/>
            <a:chExt cx="5043804" cy="1662849"/>
          </a:xfrm>
        </p:grpSpPr>
        <p:pic>
          <p:nvPicPr>
            <p:cNvPr id="60" name="Picture 59">
              <a:extLst>
                <a:ext uri="{FF2B5EF4-FFF2-40B4-BE49-F238E27FC236}">
                  <a16:creationId xmlns:a16="http://schemas.microsoft.com/office/drawing/2014/main" id="{C855BFFC-54AA-6549-BDE0-05D1405FC968}"/>
                </a:ext>
              </a:extLst>
            </p:cNvPr>
            <p:cNvPicPr>
              <a:picLocks noChangeAspect="1"/>
            </p:cNvPicPr>
            <p:nvPr/>
          </p:nvPicPr>
          <p:blipFill rotWithShape="1">
            <a:blip r:embed="rId3"/>
            <a:srcRect t="17580"/>
            <a:stretch/>
          </p:blipFill>
          <p:spPr>
            <a:xfrm>
              <a:off x="6412890" y="4221953"/>
              <a:ext cx="5043804" cy="1662849"/>
            </a:xfrm>
            <a:prstGeom prst="rect">
              <a:avLst/>
            </a:prstGeom>
          </p:spPr>
        </p:pic>
        <p:grpSp>
          <p:nvGrpSpPr>
            <p:cNvPr id="28" name="Group 27">
              <a:extLst>
                <a:ext uri="{FF2B5EF4-FFF2-40B4-BE49-F238E27FC236}">
                  <a16:creationId xmlns:a16="http://schemas.microsoft.com/office/drawing/2014/main" id="{1A3919FF-01B9-922E-9396-1B74C501E97F}"/>
                </a:ext>
              </a:extLst>
            </p:cNvPr>
            <p:cNvGrpSpPr/>
            <p:nvPr/>
          </p:nvGrpSpPr>
          <p:grpSpPr>
            <a:xfrm>
              <a:off x="10363419" y="4288363"/>
              <a:ext cx="1050150" cy="498353"/>
              <a:chOff x="10363419" y="4305949"/>
              <a:chExt cx="1050150" cy="498353"/>
            </a:xfrm>
          </p:grpSpPr>
          <p:pic>
            <p:nvPicPr>
              <p:cNvPr id="65" name="Picture 64">
                <a:extLst>
                  <a:ext uri="{FF2B5EF4-FFF2-40B4-BE49-F238E27FC236}">
                    <a16:creationId xmlns:a16="http://schemas.microsoft.com/office/drawing/2014/main" id="{87EC009F-7963-7641-848D-F68D418DBFDB}"/>
                  </a:ext>
                </a:extLst>
              </p:cNvPr>
              <p:cNvPicPr>
                <a:picLocks noChangeAspect="1"/>
              </p:cNvPicPr>
              <p:nvPr/>
            </p:nvPicPr>
            <p:blipFill rotWithShape="1">
              <a:blip r:embed="rId4"/>
              <a:srcRect l="79254" t="5071" r="18175" b="89658"/>
              <a:stretch/>
            </p:blipFill>
            <p:spPr>
              <a:xfrm>
                <a:off x="10363419" y="4633358"/>
                <a:ext cx="202503" cy="166095"/>
              </a:xfrm>
              <a:prstGeom prst="rect">
                <a:avLst/>
              </a:prstGeom>
            </p:spPr>
          </p:pic>
          <p:pic>
            <p:nvPicPr>
              <p:cNvPr id="66" name="Picture 65">
                <a:extLst>
                  <a:ext uri="{FF2B5EF4-FFF2-40B4-BE49-F238E27FC236}">
                    <a16:creationId xmlns:a16="http://schemas.microsoft.com/office/drawing/2014/main" id="{8F13A40E-15BC-5046-85B6-998063B1BFAC}"/>
                  </a:ext>
                </a:extLst>
              </p:cNvPr>
              <p:cNvPicPr>
                <a:picLocks noChangeAspect="1"/>
              </p:cNvPicPr>
              <p:nvPr/>
            </p:nvPicPr>
            <p:blipFill rotWithShape="1">
              <a:blip r:embed="rId4"/>
              <a:srcRect l="79254" t="11065" r="18236" b="84401"/>
              <a:stretch/>
            </p:blipFill>
            <p:spPr>
              <a:xfrm>
                <a:off x="10369769" y="4485809"/>
                <a:ext cx="193098" cy="139531"/>
              </a:xfrm>
              <a:prstGeom prst="rect">
                <a:avLst/>
              </a:prstGeom>
            </p:spPr>
          </p:pic>
          <p:pic>
            <p:nvPicPr>
              <p:cNvPr id="67" name="Picture 66">
                <a:extLst>
                  <a:ext uri="{FF2B5EF4-FFF2-40B4-BE49-F238E27FC236}">
                    <a16:creationId xmlns:a16="http://schemas.microsoft.com/office/drawing/2014/main" id="{A752E42B-9426-594A-9306-6B99BB3F6A15}"/>
                  </a:ext>
                </a:extLst>
              </p:cNvPr>
              <p:cNvPicPr>
                <a:picLocks noChangeAspect="1"/>
              </p:cNvPicPr>
              <p:nvPr/>
            </p:nvPicPr>
            <p:blipFill rotWithShape="1">
              <a:blip r:embed="rId4"/>
              <a:srcRect l="79254" t="16065" r="18236" b="78538"/>
              <a:stretch/>
            </p:blipFill>
            <p:spPr>
              <a:xfrm>
                <a:off x="10369769" y="4313951"/>
                <a:ext cx="193098" cy="166094"/>
              </a:xfrm>
              <a:prstGeom prst="rect">
                <a:avLst/>
              </a:prstGeom>
            </p:spPr>
          </p:pic>
          <p:sp>
            <p:nvSpPr>
              <p:cNvPr id="69" name="TextBox 68">
                <a:extLst>
                  <a:ext uri="{FF2B5EF4-FFF2-40B4-BE49-F238E27FC236}">
                    <a16:creationId xmlns:a16="http://schemas.microsoft.com/office/drawing/2014/main" id="{983916B4-6D7E-DB4C-8E8B-1B7C384CC18D}"/>
                  </a:ext>
                </a:extLst>
              </p:cNvPr>
              <p:cNvSpPr txBox="1"/>
              <p:nvPr/>
            </p:nvSpPr>
            <p:spPr>
              <a:xfrm>
                <a:off x="10486162" y="4305949"/>
                <a:ext cx="873957" cy="215444"/>
              </a:xfrm>
              <a:prstGeom prst="rect">
                <a:avLst/>
              </a:prstGeom>
              <a:noFill/>
            </p:spPr>
            <p:txBody>
              <a:bodyPr wrap="none" rtlCol="0">
                <a:spAutoFit/>
              </a:bodyPr>
              <a:lstStyle/>
              <a:p>
                <a:r>
                  <a:rPr lang="en-US" sz="800" dirty="0"/>
                  <a:t>Reduced Physics</a:t>
                </a:r>
              </a:p>
            </p:txBody>
          </p:sp>
          <p:sp>
            <p:nvSpPr>
              <p:cNvPr id="70" name="TextBox 69">
                <a:extLst>
                  <a:ext uri="{FF2B5EF4-FFF2-40B4-BE49-F238E27FC236}">
                    <a16:creationId xmlns:a16="http://schemas.microsoft.com/office/drawing/2014/main" id="{D27A18F3-D587-6A4E-8A99-4684C2A48263}"/>
                  </a:ext>
                </a:extLst>
              </p:cNvPr>
              <p:cNvSpPr txBox="1"/>
              <p:nvPr/>
            </p:nvSpPr>
            <p:spPr>
              <a:xfrm>
                <a:off x="10474441" y="4446561"/>
                <a:ext cx="907621" cy="215444"/>
              </a:xfrm>
              <a:prstGeom prst="rect">
                <a:avLst/>
              </a:prstGeom>
              <a:noFill/>
            </p:spPr>
            <p:txBody>
              <a:bodyPr wrap="none" rtlCol="0">
                <a:spAutoFit/>
              </a:bodyPr>
              <a:lstStyle/>
              <a:p>
                <a:r>
                  <a:rPr lang="en-US" sz="800" dirty="0"/>
                  <a:t>Coarse Time Step</a:t>
                </a:r>
              </a:p>
            </p:txBody>
          </p:sp>
          <p:sp>
            <p:nvSpPr>
              <p:cNvPr id="27" name="Rectangle 26">
                <a:extLst>
                  <a:ext uri="{FF2B5EF4-FFF2-40B4-BE49-F238E27FC236}">
                    <a16:creationId xmlns:a16="http://schemas.microsoft.com/office/drawing/2014/main" id="{336DBA87-D379-34CB-323F-FE30DEC20512}"/>
                  </a:ext>
                </a:extLst>
              </p:cNvPr>
              <p:cNvSpPr/>
              <p:nvPr/>
            </p:nvSpPr>
            <p:spPr>
              <a:xfrm>
                <a:off x="11010900" y="4618892"/>
                <a:ext cx="331177" cy="1348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1685B340-2B8C-534A-B1E6-7A41E0729F86}"/>
                  </a:ext>
                </a:extLst>
              </p:cNvPr>
              <p:cNvSpPr txBox="1"/>
              <p:nvPr/>
            </p:nvSpPr>
            <p:spPr>
              <a:xfrm>
                <a:off x="10480300" y="4588858"/>
                <a:ext cx="933269" cy="215444"/>
              </a:xfrm>
              <a:prstGeom prst="rect">
                <a:avLst/>
              </a:prstGeom>
              <a:noFill/>
            </p:spPr>
            <p:txBody>
              <a:bodyPr wrap="none" rtlCol="0">
                <a:spAutoFit/>
              </a:bodyPr>
              <a:lstStyle/>
              <a:p>
                <a:r>
                  <a:rPr lang="en-US" sz="800" dirty="0"/>
                  <a:t>Machine Learning</a:t>
                </a:r>
              </a:p>
            </p:txBody>
          </p:sp>
        </p:grpSp>
      </p:grpSp>
      <p:grpSp>
        <p:nvGrpSpPr>
          <p:cNvPr id="30" name="Group 29">
            <a:extLst>
              <a:ext uri="{FF2B5EF4-FFF2-40B4-BE49-F238E27FC236}">
                <a16:creationId xmlns:a16="http://schemas.microsoft.com/office/drawing/2014/main" id="{870147B0-A017-88C2-1EEA-1E4F6CE40414}"/>
              </a:ext>
            </a:extLst>
          </p:cNvPr>
          <p:cNvGrpSpPr/>
          <p:nvPr/>
        </p:nvGrpSpPr>
        <p:grpSpPr>
          <a:xfrm>
            <a:off x="6382604" y="1914333"/>
            <a:ext cx="5055063" cy="2199587"/>
            <a:chOff x="6382604" y="1883511"/>
            <a:chExt cx="5055063" cy="2199587"/>
          </a:xfrm>
        </p:grpSpPr>
        <p:pic>
          <p:nvPicPr>
            <p:cNvPr id="18" name="Picture 17">
              <a:extLst>
                <a:ext uri="{FF2B5EF4-FFF2-40B4-BE49-F238E27FC236}">
                  <a16:creationId xmlns:a16="http://schemas.microsoft.com/office/drawing/2014/main" id="{D6A8B551-F9A9-D826-FCF8-BAB55169E546}"/>
                </a:ext>
              </a:extLst>
            </p:cNvPr>
            <p:cNvPicPr>
              <a:picLocks noChangeAspect="1"/>
            </p:cNvPicPr>
            <p:nvPr/>
          </p:nvPicPr>
          <p:blipFill>
            <a:blip r:embed="rId5"/>
            <a:stretch>
              <a:fillRect/>
            </a:stretch>
          </p:blipFill>
          <p:spPr>
            <a:xfrm>
              <a:off x="6382604" y="2062274"/>
              <a:ext cx="5052060" cy="2020824"/>
            </a:xfrm>
            <a:prstGeom prst="rect">
              <a:avLst/>
            </a:prstGeom>
          </p:spPr>
        </p:pic>
        <p:sp>
          <p:nvSpPr>
            <p:cNvPr id="63" name="TextBox 62">
              <a:extLst>
                <a:ext uri="{FF2B5EF4-FFF2-40B4-BE49-F238E27FC236}">
                  <a16:creationId xmlns:a16="http://schemas.microsoft.com/office/drawing/2014/main" id="{83A5866F-3B05-8D47-B8CB-C171FC17FD2E}"/>
                </a:ext>
              </a:extLst>
            </p:cNvPr>
            <p:cNvSpPr txBox="1"/>
            <p:nvPr/>
          </p:nvSpPr>
          <p:spPr>
            <a:xfrm>
              <a:off x="7476178" y="1883511"/>
              <a:ext cx="3355727" cy="307777"/>
            </a:xfrm>
            <a:prstGeom prst="rect">
              <a:avLst/>
            </a:prstGeom>
            <a:noFill/>
          </p:spPr>
          <p:txBody>
            <a:bodyPr wrap="none" rtlCol="0">
              <a:spAutoFit/>
            </a:bodyPr>
            <a:lstStyle/>
            <a:p>
              <a:r>
                <a:rPr lang="en-US" sz="1400" b="1" dirty="0"/>
                <a:t>Variance Reduction for Each Trajectory QoI</a:t>
              </a:r>
            </a:p>
          </p:txBody>
        </p:sp>
        <p:sp>
          <p:nvSpPr>
            <p:cNvPr id="19" name="TextBox 18">
              <a:extLst>
                <a:ext uri="{FF2B5EF4-FFF2-40B4-BE49-F238E27FC236}">
                  <a16:creationId xmlns:a16="http://schemas.microsoft.com/office/drawing/2014/main" id="{FC37C763-FB68-34FA-9A0F-6EA0EC78B15F}"/>
                </a:ext>
              </a:extLst>
            </p:cNvPr>
            <p:cNvSpPr txBox="1"/>
            <p:nvPr/>
          </p:nvSpPr>
          <p:spPr>
            <a:xfrm>
              <a:off x="10936015" y="2815216"/>
              <a:ext cx="383438" cy="246221"/>
            </a:xfrm>
            <a:prstGeom prst="rect">
              <a:avLst/>
            </a:prstGeom>
            <a:noFill/>
          </p:spPr>
          <p:txBody>
            <a:bodyPr wrap="none" rtlCol="0">
              <a:spAutoFit/>
            </a:bodyPr>
            <a:lstStyle/>
            <a:p>
              <a:r>
                <a:rPr lang="en-US" sz="1000" dirty="0">
                  <a:solidFill>
                    <a:schemeClr val="tx1">
                      <a:lumMod val="50000"/>
                      <a:lumOff val="50000"/>
                    </a:schemeClr>
                  </a:solidFill>
                </a:rPr>
                <a:t>10X</a:t>
              </a:r>
            </a:p>
          </p:txBody>
        </p:sp>
        <p:sp>
          <p:nvSpPr>
            <p:cNvPr id="21" name="TextBox 20">
              <a:extLst>
                <a:ext uri="{FF2B5EF4-FFF2-40B4-BE49-F238E27FC236}">
                  <a16:creationId xmlns:a16="http://schemas.microsoft.com/office/drawing/2014/main" id="{EC8C2885-3625-98FB-3EFF-CA09A437951A}"/>
                </a:ext>
              </a:extLst>
            </p:cNvPr>
            <p:cNvSpPr txBox="1"/>
            <p:nvPr/>
          </p:nvSpPr>
          <p:spPr>
            <a:xfrm>
              <a:off x="10932669" y="2471060"/>
              <a:ext cx="449162" cy="246221"/>
            </a:xfrm>
            <a:prstGeom prst="rect">
              <a:avLst/>
            </a:prstGeom>
            <a:noFill/>
          </p:spPr>
          <p:txBody>
            <a:bodyPr wrap="none" rtlCol="0">
              <a:spAutoFit/>
            </a:bodyPr>
            <a:lstStyle/>
            <a:p>
              <a:r>
                <a:rPr lang="en-US" sz="1000" dirty="0">
                  <a:solidFill>
                    <a:schemeClr val="tx1">
                      <a:lumMod val="50000"/>
                      <a:lumOff val="50000"/>
                    </a:schemeClr>
                  </a:solidFill>
                </a:rPr>
                <a:t>100X</a:t>
              </a:r>
            </a:p>
          </p:txBody>
        </p:sp>
        <p:sp>
          <p:nvSpPr>
            <p:cNvPr id="22" name="TextBox 21">
              <a:extLst>
                <a:ext uri="{FF2B5EF4-FFF2-40B4-BE49-F238E27FC236}">
                  <a16:creationId xmlns:a16="http://schemas.microsoft.com/office/drawing/2014/main" id="{D3613154-31B3-2705-B57B-18B9CCA66591}"/>
                </a:ext>
              </a:extLst>
            </p:cNvPr>
            <p:cNvSpPr txBox="1"/>
            <p:nvPr/>
          </p:nvSpPr>
          <p:spPr>
            <a:xfrm>
              <a:off x="10922782" y="2127913"/>
              <a:ext cx="514885" cy="246221"/>
            </a:xfrm>
            <a:prstGeom prst="rect">
              <a:avLst/>
            </a:prstGeom>
            <a:noFill/>
          </p:spPr>
          <p:txBody>
            <a:bodyPr wrap="none" rtlCol="0">
              <a:spAutoFit/>
            </a:bodyPr>
            <a:lstStyle/>
            <a:p>
              <a:r>
                <a:rPr lang="en-US" sz="1000" dirty="0">
                  <a:solidFill>
                    <a:schemeClr val="tx1">
                      <a:lumMod val="50000"/>
                      <a:lumOff val="50000"/>
                    </a:schemeClr>
                  </a:solidFill>
                </a:rPr>
                <a:t>1000X</a:t>
              </a:r>
            </a:p>
          </p:txBody>
        </p:sp>
        <p:sp>
          <p:nvSpPr>
            <p:cNvPr id="23" name="TextBox 22">
              <a:extLst>
                <a:ext uri="{FF2B5EF4-FFF2-40B4-BE49-F238E27FC236}">
                  <a16:creationId xmlns:a16="http://schemas.microsoft.com/office/drawing/2014/main" id="{B066890F-1B80-FDD3-5006-B24BEB66D3D2}"/>
                </a:ext>
              </a:extLst>
            </p:cNvPr>
            <p:cNvSpPr txBox="1"/>
            <p:nvPr/>
          </p:nvSpPr>
          <p:spPr>
            <a:xfrm>
              <a:off x="10934698" y="3156860"/>
              <a:ext cx="455574" cy="246221"/>
            </a:xfrm>
            <a:prstGeom prst="rect">
              <a:avLst/>
            </a:prstGeom>
            <a:noFill/>
          </p:spPr>
          <p:txBody>
            <a:bodyPr wrap="none" rtlCol="0">
              <a:spAutoFit/>
            </a:bodyPr>
            <a:lstStyle/>
            <a:p>
              <a:r>
                <a:rPr lang="en-US" sz="1000" dirty="0"/>
                <a:t>= MC</a:t>
              </a:r>
            </a:p>
          </p:txBody>
        </p:sp>
      </p:grpSp>
      <p:pic>
        <p:nvPicPr>
          <p:cNvPr id="76" name="Picture 75">
            <a:extLst>
              <a:ext uri="{FF2B5EF4-FFF2-40B4-BE49-F238E27FC236}">
                <a16:creationId xmlns:a16="http://schemas.microsoft.com/office/drawing/2014/main" id="{E9F8FBED-C77B-3048-BC68-12111668F0C9}"/>
              </a:ext>
            </a:extLst>
          </p:cNvPr>
          <p:cNvPicPr>
            <a:picLocks noChangeAspect="1"/>
          </p:cNvPicPr>
          <p:nvPr/>
        </p:nvPicPr>
        <p:blipFill>
          <a:blip r:embed="rId6">
            <a:alphaModFix amt="72000"/>
            <a:extLst>
              <a:ext uri="{28A0092B-C50C-407E-A947-70E740481C1C}">
                <a14:useLocalDpi xmlns:a14="http://schemas.microsoft.com/office/drawing/2010/main" val="0"/>
              </a:ext>
            </a:extLst>
          </a:blip>
          <a:stretch>
            <a:fillRect/>
          </a:stretch>
        </p:blipFill>
        <p:spPr>
          <a:xfrm>
            <a:off x="3912372" y="2176269"/>
            <a:ext cx="1614827" cy="1569074"/>
          </a:xfrm>
          <a:prstGeom prst="rect">
            <a:avLst/>
          </a:prstGeom>
        </p:spPr>
      </p:pic>
      <p:sp>
        <p:nvSpPr>
          <p:cNvPr id="2" name="Title 1">
            <a:extLst>
              <a:ext uri="{FF2B5EF4-FFF2-40B4-BE49-F238E27FC236}">
                <a16:creationId xmlns:a16="http://schemas.microsoft.com/office/drawing/2014/main" id="{53493DD0-DC14-5742-96A5-97F76E251087}"/>
              </a:ext>
            </a:extLst>
          </p:cNvPr>
          <p:cNvSpPr>
            <a:spLocks noGrp="1"/>
          </p:cNvSpPr>
          <p:nvPr>
            <p:ph type="title"/>
          </p:nvPr>
        </p:nvSpPr>
        <p:spPr/>
        <p:txBody>
          <a:bodyPr/>
          <a:lstStyle/>
          <a:p>
            <a:pPr algn="ctr"/>
            <a:r>
              <a:rPr lang="en-US" dirty="0" err="1"/>
              <a:t>Multifidelity</a:t>
            </a:r>
            <a:r>
              <a:rPr lang="en-US" dirty="0"/>
              <a:t> Trajectory Simulation</a:t>
            </a:r>
          </a:p>
        </p:txBody>
      </p:sp>
      <p:sp>
        <p:nvSpPr>
          <p:cNvPr id="4" name="Slide Number Placeholder 3">
            <a:extLst>
              <a:ext uri="{FF2B5EF4-FFF2-40B4-BE49-F238E27FC236}">
                <a16:creationId xmlns:a16="http://schemas.microsoft.com/office/drawing/2014/main" id="{43119E9B-DD91-5947-83A7-B4EB3396E03A}"/>
              </a:ext>
            </a:extLst>
          </p:cNvPr>
          <p:cNvSpPr>
            <a:spLocks noGrp="1"/>
          </p:cNvSpPr>
          <p:nvPr>
            <p:ph type="sldNum" sz="quarter" idx="12"/>
          </p:nvPr>
        </p:nvSpPr>
        <p:spPr/>
        <p:txBody>
          <a:bodyPr/>
          <a:lstStyle/>
          <a:p>
            <a:fld id="{1F57BF9A-7B35-9447-9112-EAE7E91B4E99}" type="slidenum">
              <a:rPr lang="en-US" smtClean="0"/>
              <a:t>4</a:t>
            </a:fld>
            <a:endParaRPr lang="en-US"/>
          </a:p>
        </p:txBody>
      </p:sp>
      <p:grpSp>
        <p:nvGrpSpPr>
          <p:cNvPr id="9" name="Group 8">
            <a:extLst>
              <a:ext uri="{FF2B5EF4-FFF2-40B4-BE49-F238E27FC236}">
                <a16:creationId xmlns:a16="http://schemas.microsoft.com/office/drawing/2014/main" id="{855475CA-1474-9E4C-A4E0-7E664DF43470}"/>
              </a:ext>
            </a:extLst>
          </p:cNvPr>
          <p:cNvGrpSpPr/>
          <p:nvPr/>
        </p:nvGrpSpPr>
        <p:grpSpPr>
          <a:xfrm>
            <a:off x="950330" y="2199305"/>
            <a:ext cx="1688123" cy="1350500"/>
            <a:chOff x="422603" y="2860848"/>
            <a:chExt cx="2618511" cy="2092528"/>
          </a:xfrm>
        </p:grpSpPr>
        <p:pic>
          <p:nvPicPr>
            <p:cNvPr id="10" name="Picture 9" descr="adept-rear.jpeg">
              <a:extLst>
                <a:ext uri="{FF2B5EF4-FFF2-40B4-BE49-F238E27FC236}">
                  <a16:creationId xmlns:a16="http://schemas.microsoft.com/office/drawing/2014/main" id="{098A53A2-C9AE-3B44-B38C-6E0211E13425}"/>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1474" b="98737" l="9800" r="98664"/>
                      </a14:imgEffect>
                    </a14:imgLayer>
                  </a14:imgProps>
                </a:ext>
                <a:ext uri="{28A0092B-C50C-407E-A947-70E740481C1C}">
                  <a14:useLocalDpi xmlns:a14="http://schemas.microsoft.com/office/drawing/2010/main"/>
                </a:ext>
              </a:extLst>
            </a:blip>
            <a:srcRect l="9715"/>
            <a:stretch/>
          </p:blipFill>
          <p:spPr>
            <a:xfrm>
              <a:off x="1095651" y="3330981"/>
              <a:ext cx="1426568" cy="1622395"/>
            </a:xfrm>
            <a:prstGeom prst="rect">
              <a:avLst/>
            </a:prstGeom>
          </p:spPr>
        </p:pic>
        <p:cxnSp>
          <p:nvCxnSpPr>
            <p:cNvPr id="11" name="Straight Arrow Connector 10">
              <a:extLst>
                <a:ext uri="{FF2B5EF4-FFF2-40B4-BE49-F238E27FC236}">
                  <a16:creationId xmlns:a16="http://schemas.microsoft.com/office/drawing/2014/main" id="{50BED53F-9079-6E4A-BC73-56C5CEEBFA35}"/>
                </a:ext>
              </a:extLst>
            </p:cNvPr>
            <p:cNvCxnSpPr>
              <a:cxnSpLocks/>
            </p:cNvCxnSpPr>
            <p:nvPr/>
          </p:nvCxnSpPr>
          <p:spPr>
            <a:xfrm>
              <a:off x="1199030" y="3227292"/>
              <a:ext cx="371217" cy="47988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02712B7-0409-AF4B-A22A-0142D7F91758}"/>
                </a:ext>
              </a:extLst>
            </p:cNvPr>
            <p:cNvSpPr txBox="1"/>
            <p:nvPr/>
          </p:nvSpPr>
          <p:spPr>
            <a:xfrm>
              <a:off x="422603" y="2860848"/>
              <a:ext cx="1447885" cy="429195"/>
            </a:xfrm>
            <a:prstGeom prst="rect">
              <a:avLst/>
            </a:prstGeom>
            <a:noFill/>
          </p:spPr>
          <p:txBody>
            <a:bodyPr wrap="square" rtlCol="0">
              <a:spAutoFit/>
            </a:bodyPr>
            <a:lstStyle/>
            <a:p>
              <a:r>
                <a:rPr lang="en-US" sz="1200" dirty="0"/>
                <a:t>Heatshield</a:t>
              </a:r>
            </a:p>
          </p:txBody>
        </p:sp>
        <p:cxnSp>
          <p:nvCxnSpPr>
            <p:cNvPr id="13" name="Straight Arrow Connector 12">
              <a:extLst>
                <a:ext uri="{FF2B5EF4-FFF2-40B4-BE49-F238E27FC236}">
                  <a16:creationId xmlns:a16="http://schemas.microsoft.com/office/drawing/2014/main" id="{4635C8FA-9D41-D94E-B6EE-F72E8352EAB5}"/>
                </a:ext>
              </a:extLst>
            </p:cNvPr>
            <p:cNvCxnSpPr>
              <a:cxnSpLocks/>
            </p:cNvCxnSpPr>
            <p:nvPr/>
          </p:nvCxnSpPr>
          <p:spPr>
            <a:xfrm flipH="1">
              <a:off x="1873804" y="3259563"/>
              <a:ext cx="368717" cy="72161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D1B756-F45F-7B4F-BC0D-1A994923CF5F}"/>
                </a:ext>
              </a:extLst>
            </p:cNvPr>
            <p:cNvSpPr txBox="1"/>
            <p:nvPr/>
          </p:nvSpPr>
          <p:spPr>
            <a:xfrm>
              <a:off x="1555214" y="2877529"/>
              <a:ext cx="1485900" cy="363757"/>
            </a:xfrm>
            <a:prstGeom prst="rect">
              <a:avLst/>
            </a:prstGeom>
            <a:noFill/>
          </p:spPr>
          <p:txBody>
            <a:bodyPr wrap="square" rtlCol="0">
              <a:spAutoFit/>
            </a:bodyPr>
            <a:lstStyle/>
            <a:p>
              <a:pPr algn="ctr"/>
              <a:r>
                <a:rPr lang="en-US" sz="1200" dirty="0"/>
                <a:t>Payload</a:t>
              </a:r>
            </a:p>
          </p:txBody>
        </p:sp>
      </p:grpSp>
      <p:sp>
        <p:nvSpPr>
          <p:cNvPr id="32" name="TextBox 31">
            <a:extLst>
              <a:ext uri="{FF2B5EF4-FFF2-40B4-BE49-F238E27FC236}">
                <a16:creationId xmlns:a16="http://schemas.microsoft.com/office/drawing/2014/main" id="{22A8C0F4-AC42-6A40-9424-FDAEA5B3F22C}"/>
              </a:ext>
            </a:extLst>
          </p:cNvPr>
          <p:cNvSpPr txBox="1"/>
          <p:nvPr/>
        </p:nvSpPr>
        <p:spPr>
          <a:xfrm>
            <a:off x="1311440" y="1007179"/>
            <a:ext cx="970069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Original work [1] demonstrated approximate control variates (ACVs) [2, 3] with three hand-selected low-fidelity models</a:t>
            </a:r>
            <a:endParaRPr lang="en-US" sz="2000" dirty="0"/>
          </a:p>
        </p:txBody>
      </p:sp>
      <p:sp>
        <p:nvSpPr>
          <p:cNvPr id="34" name="Freeform 33">
            <a:extLst>
              <a:ext uri="{FF2B5EF4-FFF2-40B4-BE49-F238E27FC236}">
                <a16:creationId xmlns:a16="http://schemas.microsoft.com/office/drawing/2014/main" id="{85D74E58-B12F-5748-98E5-3A5B06B58758}"/>
              </a:ext>
            </a:extLst>
          </p:cNvPr>
          <p:cNvSpPr/>
          <p:nvPr/>
        </p:nvSpPr>
        <p:spPr>
          <a:xfrm>
            <a:off x="2177056" y="2659409"/>
            <a:ext cx="2035553" cy="106718"/>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2857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C0339964-77E0-044C-9B66-F9281166BCFC}"/>
              </a:ext>
            </a:extLst>
          </p:cNvPr>
          <p:cNvSpPr/>
          <p:nvPr/>
        </p:nvSpPr>
        <p:spPr>
          <a:xfrm>
            <a:off x="2253251" y="2916231"/>
            <a:ext cx="2035553" cy="115611"/>
          </a:xfrm>
          <a:custGeom>
            <a:avLst/>
            <a:gdLst>
              <a:gd name="connsiteX0" fmla="*/ 0 w 4178461"/>
              <a:gd name="connsiteY0" fmla="*/ 173620 h 397312"/>
              <a:gd name="connsiteX1" fmla="*/ 925974 w 4178461"/>
              <a:gd name="connsiteY1" fmla="*/ 370389 h 397312"/>
              <a:gd name="connsiteX2" fmla="*/ 2199190 w 4178461"/>
              <a:gd name="connsiteY2" fmla="*/ 381964 h 397312"/>
              <a:gd name="connsiteX3" fmla="*/ 3368233 w 4178461"/>
              <a:gd name="connsiteY3" fmla="*/ 243068 h 397312"/>
              <a:gd name="connsiteX4" fmla="*/ 4178461 w 4178461"/>
              <a:gd name="connsiteY4" fmla="*/ 0 h 397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461" h="397312">
                <a:moveTo>
                  <a:pt x="0" y="173620"/>
                </a:moveTo>
                <a:cubicBezTo>
                  <a:pt x="279721" y="254642"/>
                  <a:pt x="559442" y="335665"/>
                  <a:pt x="925974" y="370389"/>
                </a:cubicBezTo>
                <a:cubicBezTo>
                  <a:pt x="1292506" y="405113"/>
                  <a:pt x="1792147" y="403184"/>
                  <a:pt x="2199190" y="381964"/>
                </a:cubicBezTo>
                <a:cubicBezTo>
                  <a:pt x="2606233" y="360744"/>
                  <a:pt x="3038354" y="306729"/>
                  <a:pt x="3368233" y="243068"/>
                </a:cubicBezTo>
                <a:cubicBezTo>
                  <a:pt x="3698112" y="179407"/>
                  <a:pt x="3938286" y="89703"/>
                  <a:pt x="4178461" y="0"/>
                </a:cubicBezTo>
              </a:path>
            </a:pathLst>
          </a:custGeom>
          <a:noFill/>
          <a:ln w="2857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63C0AA74-A092-0149-A073-0038E6D05FD4}"/>
              </a:ext>
            </a:extLst>
          </p:cNvPr>
          <p:cNvSpPr/>
          <p:nvPr/>
        </p:nvSpPr>
        <p:spPr>
          <a:xfrm>
            <a:off x="2265572" y="2748308"/>
            <a:ext cx="1996781" cy="226776"/>
          </a:xfrm>
          <a:custGeom>
            <a:avLst/>
            <a:gdLst>
              <a:gd name="connsiteX0" fmla="*/ 0 w 3924300"/>
              <a:gd name="connsiteY0" fmla="*/ 647700 h 647700"/>
              <a:gd name="connsiteX1" fmla="*/ 965200 w 3924300"/>
              <a:gd name="connsiteY1" fmla="*/ 368300 h 647700"/>
              <a:gd name="connsiteX2" fmla="*/ 2209800 w 3924300"/>
              <a:gd name="connsiteY2" fmla="*/ 279400 h 647700"/>
              <a:gd name="connsiteX3" fmla="*/ 3086100 w 3924300"/>
              <a:gd name="connsiteY3" fmla="*/ 0 h 647700"/>
              <a:gd name="connsiteX4" fmla="*/ 3924300 w 3924300"/>
              <a:gd name="connsiteY4" fmla="*/ 177800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4300" h="647700">
                <a:moveTo>
                  <a:pt x="0" y="647700"/>
                </a:moveTo>
                <a:lnTo>
                  <a:pt x="965200" y="368300"/>
                </a:lnTo>
                <a:lnTo>
                  <a:pt x="2209800" y="279400"/>
                </a:lnTo>
                <a:lnTo>
                  <a:pt x="3086100" y="0"/>
                </a:lnTo>
                <a:lnTo>
                  <a:pt x="3924300" y="1778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3A1670ED-EADD-ED48-A058-9A12D5B9994B}"/>
              </a:ext>
            </a:extLst>
          </p:cNvPr>
          <p:cNvSpPr/>
          <p:nvPr/>
        </p:nvSpPr>
        <p:spPr>
          <a:xfrm>
            <a:off x="2230009" y="3092701"/>
            <a:ext cx="2142440" cy="45719"/>
          </a:xfrm>
          <a:custGeom>
            <a:avLst/>
            <a:gdLst>
              <a:gd name="connsiteX0" fmla="*/ 0 w 4127500"/>
              <a:gd name="connsiteY0" fmla="*/ 0 h 342900"/>
              <a:gd name="connsiteX1" fmla="*/ 1143000 w 4127500"/>
              <a:gd name="connsiteY1" fmla="*/ 317500 h 342900"/>
              <a:gd name="connsiteX2" fmla="*/ 2197100 w 4127500"/>
              <a:gd name="connsiteY2" fmla="*/ 342900 h 342900"/>
              <a:gd name="connsiteX3" fmla="*/ 3187700 w 4127500"/>
              <a:gd name="connsiteY3" fmla="*/ 63500 h 342900"/>
              <a:gd name="connsiteX4" fmla="*/ 4127500 w 4127500"/>
              <a:gd name="connsiteY4" fmla="*/ 152400 h 34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342900">
                <a:moveTo>
                  <a:pt x="0" y="0"/>
                </a:moveTo>
                <a:lnTo>
                  <a:pt x="1143000" y="317500"/>
                </a:lnTo>
                <a:lnTo>
                  <a:pt x="2197100" y="342900"/>
                </a:lnTo>
                <a:lnTo>
                  <a:pt x="3187700" y="63500"/>
                </a:lnTo>
                <a:lnTo>
                  <a:pt x="4127500" y="1524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6A8153B8-D922-FB43-84BA-0681D67A2067}"/>
              </a:ext>
            </a:extLst>
          </p:cNvPr>
          <p:cNvSpPr/>
          <p:nvPr/>
        </p:nvSpPr>
        <p:spPr>
          <a:xfrm>
            <a:off x="2279341" y="2879541"/>
            <a:ext cx="2009705" cy="169239"/>
          </a:xfrm>
          <a:custGeom>
            <a:avLst/>
            <a:gdLst>
              <a:gd name="connsiteX0" fmla="*/ 0 w 3949700"/>
              <a:gd name="connsiteY0" fmla="*/ 355600 h 533400"/>
              <a:gd name="connsiteX1" fmla="*/ 762000 w 3949700"/>
              <a:gd name="connsiteY1" fmla="*/ 533400 h 533400"/>
              <a:gd name="connsiteX2" fmla="*/ 1828800 w 3949700"/>
              <a:gd name="connsiteY2" fmla="*/ 508000 h 533400"/>
              <a:gd name="connsiteX3" fmla="*/ 2768600 w 3949700"/>
              <a:gd name="connsiteY3" fmla="*/ 76200 h 533400"/>
              <a:gd name="connsiteX4" fmla="*/ 3949700 w 3949700"/>
              <a:gd name="connsiteY4" fmla="*/ 0 h 533400"/>
              <a:gd name="connsiteX5" fmla="*/ 3949700 w 39497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700" h="533400">
                <a:moveTo>
                  <a:pt x="0" y="355600"/>
                </a:moveTo>
                <a:lnTo>
                  <a:pt x="762000" y="533400"/>
                </a:lnTo>
                <a:lnTo>
                  <a:pt x="1828800" y="508000"/>
                </a:lnTo>
                <a:lnTo>
                  <a:pt x="2768600" y="76200"/>
                </a:lnTo>
                <a:lnTo>
                  <a:pt x="3949700" y="0"/>
                </a:lnTo>
                <a:lnTo>
                  <a:pt x="39497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reeform 38">
            <a:extLst>
              <a:ext uri="{FF2B5EF4-FFF2-40B4-BE49-F238E27FC236}">
                <a16:creationId xmlns:a16="http://schemas.microsoft.com/office/drawing/2014/main" id="{7AFB6516-DE66-B548-9385-6A56D4230359}"/>
              </a:ext>
            </a:extLst>
          </p:cNvPr>
          <p:cNvSpPr/>
          <p:nvPr/>
        </p:nvSpPr>
        <p:spPr>
          <a:xfrm>
            <a:off x="2177070" y="2820881"/>
            <a:ext cx="1951546" cy="137844"/>
          </a:xfrm>
          <a:custGeom>
            <a:avLst/>
            <a:gdLst>
              <a:gd name="connsiteX0" fmla="*/ 0 w 3835400"/>
              <a:gd name="connsiteY0" fmla="*/ 393700 h 393700"/>
              <a:gd name="connsiteX1" fmla="*/ 952500 w 3835400"/>
              <a:gd name="connsiteY1" fmla="*/ 38100 h 393700"/>
              <a:gd name="connsiteX2" fmla="*/ 1993900 w 3835400"/>
              <a:gd name="connsiteY2" fmla="*/ 0 h 393700"/>
              <a:gd name="connsiteX3" fmla="*/ 2971800 w 3835400"/>
              <a:gd name="connsiteY3" fmla="*/ 355600 h 393700"/>
              <a:gd name="connsiteX4" fmla="*/ 3835400 w 3835400"/>
              <a:gd name="connsiteY4" fmla="*/ 35560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5400" h="393700">
                <a:moveTo>
                  <a:pt x="0" y="393700"/>
                </a:moveTo>
                <a:lnTo>
                  <a:pt x="952500" y="38100"/>
                </a:lnTo>
                <a:lnTo>
                  <a:pt x="1993900" y="0"/>
                </a:lnTo>
                <a:lnTo>
                  <a:pt x="2971800" y="355600"/>
                </a:lnTo>
                <a:lnTo>
                  <a:pt x="3835400" y="3556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39">
            <a:extLst>
              <a:ext uri="{FF2B5EF4-FFF2-40B4-BE49-F238E27FC236}">
                <a16:creationId xmlns:a16="http://schemas.microsoft.com/office/drawing/2014/main" id="{70820BBA-F8A8-154C-B8B8-4E9652B1CFCE}"/>
              </a:ext>
            </a:extLst>
          </p:cNvPr>
          <p:cNvSpPr/>
          <p:nvPr/>
        </p:nvSpPr>
        <p:spPr>
          <a:xfrm>
            <a:off x="2266065" y="2974506"/>
            <a:ext cx="2131784" cy="260144"/>
          </a:xfrm>
          <a:custGeom>
            <a:avLst/>
            <a:gdLst>
              <a:gd name="connsiteX0" fmla="*/ 0 w 4127500"/>
              <a:gd name="connsiteY0" fmla="*/ 355600 h 596900"/>
              <a:gd name="connsiteX1" fmla="*/ 1143000 w 4127500"/>
              <a:gd name="connsiteY1" fmla="*/ 596900 h 596900"/>
              <a:gd name="connsiteX2" fmla="*/ 2095500 w 4127500"/>
              <a:gd name="connsiteY2" fmla="*/ 165100 h 596900"/>
              <a:gd name="connsiteX3" fmla="*/ 3187700 w 4127500"/>
              <a:gd name="connsiteY3" fmla="*/ 444500 h 596900"/>
              <a:gd name="connsiteX4" fmla="*/ 4127500 w 4127500"/>
              <a:gd name="connsiteY4" fmla="*/ 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596900">
                <a:moveTo>
                  <a:pt x="0" y="355600"/>
                </a:moveTo>
                <a:lnTo>
                  <a:pt x="1143000" y="596900"/>
                </a:lnTo>
                <a:lnTo>
                  <a:pt x="2095500" y="165100"/>
                </a:lnTo>
                <a:lnTo>
                  <a:pt x="3187700" y="444500"/>
                </a:lnTo>
                <a:lnTo>
                  <a:pt x="41275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F58DC022-0885-E345-9844-D278D41C42EF}"/>
              </a:ext>
            </a:extLst>
          </p:cNvPr>
          <p:cNvSpPr/>
          <p:nvPr/>
        </p:nvSpPr>
        <p:spPr>
          <a:xfrm>
            <a:off x="2221903" y="2634006"/>
            <a:ext cx="2100174" cy="204544"/>
          </a:xfrm>
          <a:custGeom>
            <a:avLst/>
            <a:gdLst>
              <a:gd name="connsiteX0" fmla="*/ 0 w 4127500"/>
              <a:gd name="connsiteY0" fmla="*/ 571500 h 571500"/>
              <a:gd name="connsiteX1" fmla="*/ 965200 w 4127500"/>
              <a:gd name="connsiteY1" fmla="*/ 127000 h 571500"/>
              <a:gd name="connsiteX2" fmla="*/ 2044700 w 4127500"/>
              <a:gd name="connsiteY2" fmla="*/ 330200 h 571500"/>
              <a:gd name="connsiteX3" fmla="*/ 2946400 w 4127500"/>
              <a:gd name="connsiteY3" fmla="*/ 0 h 571500"/>
              <a:gd name="connsiteX4" fmla="*/ 4127500 w 4127500"/>
              <a:gd name="connsiteY4" fmla="*/ 24130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571500">
                <a:moveTo>
                  <a:pt x="0" y="571500"/>
                </a:moveTo>
                <a:lnTo>
                  <a:pt x="965200" y="127000"/>
                </a:lnTo>
                <a:lnTo>
                  <a:pt x="2044700" y="330200"/>
                </a:lnTo>
                <a:lnTo>
                  <a:pt x="2946400" y="0"/>
                </a:lnTo>
                <a:lnTo>
                  <a:pt x="4127500" y="2413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EEAC9D95-4587-D344-92C8-EC644C3AF2EC}"/>
              </a:ext>
            </a:extLst>
          </p:cNvPr>
          <p:cNvSpPr/>
          <p:nvPr/>
        </p:nvSpPr>
        <p:spPr>
          <a:xfrm>
            <a:off x="2291494" y="3002308"/>
            <a:ext cx="2065714" cy="240116"/>
          </a:xfrm>
          <a:custGeom>
            <a:avLst/>
            <a:gdLst>
              <a:gd name="connsiteX0" fmla="*/ 0 w 4076700"/>
              <a:gd name="connsiteY0" fmla="*/ 609600 h 609600"/>
              <a:gd name="connsiteX1" fmla="*/ 927100 w 4076700"/>
              <a:gd name="connsiteY1" fmla="*/ 0 h 609600"/>
              <a:gd name="connsiteX2" fmla="*/ 1943100 w 4076700"/>
              <a:gd name="connsiteY2" fmla="*/ 495300 h 609600"/>
              <a:gd name="connsiteX3" fmla="*/ 3009900 w 4076700"/>
              <a:gd name="connsiteY3" fmla="*/ 139700 h 609600"/>
              <a:gd name="connsiteX4" fmla="*/ 4076700 w 4076700"/>
              <a:gd name="connsiteY4" fmla="*/ 10160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00" h="609600">
                <a:moveTo>
                  <a:pt x="0" y="609600"/>
                </a:moveTo>
                <a:lnTo>
                  <a:pt x="927100" y="0"/>
                </a:lnTo>
                <a:lnTo>
                  <a:pt x="1943100" y="495300"/>
                </a:lnTo>
                <a:lnTo>
                  <a:pt x="3009900" y="139700"/>
                </a:lnTo>
                <a:lnTo>
                  <a:pt x="4076700" y="1016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Freeform 42">
            <a:extLst>
              <a:ext uri="{FF2B5EF4-FFF2-40B4-BE49-F238E27FC236}">
                <a16:creationId xmlns:a16="http://schemas.microsoft.com/office/drawing/2014/main" id="{D3F53CFF-A80E-CD4E-A0D3-087D1D0B5F96}"/>
              </a:ext>
            </a:extLst>
          </p:cNvPr>
          <p:cNvSpPr/>
          <p:nvPr/>
        </p:nvSpPr>
        <p:spPr>
          <a:xfrm>
            <a:off x="2216318" y="2964207"/>
            <a:ext cx="1938621" cy="204543"/>
          </a:xfrm>
          <a:custGeom>
            <a:avLst/>
            <a:gdLst>
              <a:gd name="connsiteX0" fmla="*/ 0 w 3810000"/>
              <a:gd name="connsiteY0" fmla="*/ 355600 h 584200"/>
              <a:gd name="connsiteX1" fmla="*/ 1295400 w 3810000"/>
              <a:gd name="connsiteY1" fmla="*/ 0 h 584200"/>
              <a:gd name="connsiteX2" fmla="*/ 2184400 w 3810000"/>
              <a:gd name="connsiteY2" fmla="*/ 127000 h 584200"/>
              <a:gd name="connsiteX3" fmla="*/ 2844800 w 3810000"/>
              <a:gd name="connsiteY3" fmla="*/ 584200 h 584200"/>
              <a:gd name="connsiteX4" fmla="*/ 3810000 w 3810000"/>
              <a:gd name="connsiteY4" fmla="*/ 342900 h 5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84200">
                <a:moveTo>
                  <a:pt x="0" y="355600"/>
                </a:moveTo>
                <a:lnTo>
                  <a:pt x="1295400" y="0"/>
                </a:lnTo>
                <a:lnTo>
                  <a:pt x="2184400" y="127000"/>
                </a:lnTo>
                <a:lnTo>
                  <a:pt x="2844800" y="584200"/>
                </a:lnTo>
                <a:lnTo>
                  <a:pt x="3810000" y="3429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Freeform 43">
            <a:extLst>
              <a:ext uri="{FF2B5EF4-FFF2-40B4-BE49-F238E27FC236}">
                <a16:creationId xmlns:a16="http://schemas.microsoft.com/office/drawing/2014/main" id="{91F601C5-B64F-AE43-9442-DCE8912B33C1}"/>
              </a:ext>
            </a:extLst>
          </p:cNvPr>
          <p:cNvSpPr/>
          <p:nvPr/>
        </p:nvSpPr>
        <p:spPr>
          <a:xfrm>
            <a:off x="2188762" y="2634006"/>
            <a:ext cx="2059811" cy="272154"/>
          </a:xfrm>
          <a:custGeom>
            <a:avLst/>
            <a:gdLst>
              <a:gd name="connsiteX0" fmla="*/ 0 w 4330700"/>
              <a:gd name="connsiteY0" fmla="*/ 330200 h 977900"/>
              <a:gd name="connsiteX1" fmla="*/ 876300 w 4330700"/>
              <a:gd name="connsiteY1" fmla="*/ 977900 h 977900"/>
              <a:gd name="connsiteX2" fmla="*/ 1752600 w 4330700"/>
              <a:gd name="connsiteY2" fmla="*/ 965200 h 977900"/>
              <a:gd name="connsiteX3" fmla="*/ 2654300 w 4330700"/>
              <a:gd name="connsiteY3" fmla="*/ 0 h 977900"/>
              <a:gd name="connsiteX4" fmla="*/ 4330700 w 4330700"/>
              <a:gd name="connsiteY4" fmla="*/ 215900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0700" h="977900">
                <a:moveTo>
                  <a:pt x="0" y="330200"/>
                </a:moveTo>
                <a:lnTo>
                  <a:pt x="876300" y="977900"/>
                </a:lnTo>
                <a:lnTo>
                  <a:pt x="1752600" y="965200"/>
                </a:lnTo>
                <a:lnTo>
                  <a:pt x="2654300" y="0"/>
                </a:lnTo>
                <a:lnTo>
                  <a:pt x="4330700" y="2159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Freeform 44">
            <a:extLst>
              <a:ext uri="{FF2B5EF4-FFF2-40B4-BE49-F238E27FC236}">
                <a16:creationId xmlns:a16="http://schemas.microsoft.com/office/drawing/2014/main" id="{60C0F1CB-5F44-0346-8F18-81E772C63126}"/>
              </a:ext>
            </a:extLst>
          </p:cNvPr>
          <p:cNvSpPr/>
          <p:nvPr/>
        </p:nvSpPr>
        <p:spPr>
          <a:xfrm>
            <a:off x="2271769" y="2697508"/>
            <a:ext cx="2029091" cy="315708"/>
          </a:xfrm>
          <a:custGeom>
            <a:avLst/>
            <a:gdLst>
              <a:gd name="connsiteX0" fmla="*/ 0 w 4013200"/>
              <a:gd name="connsiteY0" fmla="*/ 1193800 h 1193800"/>
              <a:gd name="connsiteX1" fmla="*/ 1016000 w 4013200"/>
              <a:gd name="connsiteY1" fmla="*/ 0 h 1193800"/>
              <a:gd name="connsiteX2" fmla="*/ 2133600 w 4013200"/>
              <a:gd name="connsiteY2" fmla="*/ 800100 h 1193800"/>
              <a:gd name="connsiteX3" fmla="*/ 3136900 w 4013200"/>
              <a:gd name="connsiteY3" fmla="*/ 1193800 h 1193800"/>
              <a:gd name="connsiteX4" fmla="*/ 4013200 w 4013200"/>
              <a:gd name="connsiteY4" fmla="*/ 800100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200" h="1193800">
                <a:moveTo>
                  <a:pt x="0" y="1193800"/>
                </a:moveTo>
                <a:lnTo>
                  <a:pt x="1016000" y="0"/>
                </a:lnTo>
                <a:lnTo>
                  <a:pt x="2133600" y="800100"/>
                </a:lnTo>
                <a:lnTo>
                  <a:pt x="3136900" y="1193800"/>
                </a:lnTo>
                <a:lnTo>
                  <a:pt x="4013200" y="8001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EF9145D6-7E8B-EC4F-911F-A1628E53C01C}"/>
              </a:ext>
            </a:extLst>
          </p:cNvPr>
          <p:cNvSpPr/>
          <p:nvPr/>
        </p:nvSpPr>
        <p:spPr>
          <a:xfrm>
            <a:off x="2348903" y="2657229"/>
            <a:ext cx="2100174" cy="324870"/>
          </a:xfrm>
          <a:custGeom>
            <a:avLst/>
            <a:gdLst>
              <a:gd name="connsiteX0" fmla="*/ 0 w 4229100"/>
              <a:gd name="connsiteY0" fmla="*/ 939800 h 1028700"/>
              <a:gd name="connsiteX1" fmla="*/ 1104900 w 4229100"/>
              <a:gd name="connsiteY1" fmla="*/ 787400 h 1028700"/>
              <a:gd name="connsiteX2" fmla="*/ 2133600 w 4229100"/>
              <a:gd name="connsiteY2" fmla="*/ 0 h 1028700"/>
              <a:gd name="connsiteX3" fmla="*/ 3111500 w 4229100"/>
              <a:gd name="connsiteY3" fmla="*/ 1028700 h 1028700"/>
              <a:gd name="connsiteX4" fmla="*/ 4229100 w 4229100"/>
              <a:gd name="connsiteY4" fmla="*/ 584200 h 1028700"/>
              <a:gd name="connsiteX5" fmla="*/ 4229100 w 4229100"/>
              <a:gd name="connsiteY5" fmla="*/ 58420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9100" h="1028700">
                <a:moveTo>
                  <a:pt x="0" y="939800"/>
                </a:moveTo>
                <a:lnTo>
                  <a:pt x="1104900" y="787400"/>
                </a:lnTo>
                <a:lnTo>
                  <a:pt x="2133600" y="0"/>
                </a:lnTo>
                <a:lnTo>
                  <a:pt x="3111500" y="1028700"/>
                </a:lnTo>
                <a:lnTo>
                  <a:pt x="4229100" y="584200"/>
                </a:lnTo>
                <a:lnTo>
                  <a:pt x="4229100" y="5842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C5C18C43-44F2-AE48-9B34-24A72F9A34FF}"/>
              </a:ext>
            </a:extLst>
          </p:cNvPr>
          <p:cNvSpPr/>
          <p:nvPr/>
        </p:nvSpPr>
        <p:spPr>
          <a:xfrm>
            <a:off x="2302395" y="2777513"/>
            <a:ext cx="1938621" cy="210128"/>
          </a:xfrm>
          <a:custGeom>
            <a:avLst/>
            <a:gdLst>
              <a:gd name="connsiteX0" fmla="*/ 0 w 3810000"/>
              <a:gd name="connsiteY0" fmla="*/ 355600 h 584200"/>
              <a:gd name="connsiteX1" fmla="*/ 1295400 w 3810000"/>
              <a:gd name="connsiteY1" fmla="*/ 0 h 584200"/>
              <a:gd name="connsiteX2" fmla="*/ 2184400 w 3810000"/>
              <a:gd name="connsiteY2" fmla="*/ 127000 h 584200"/>
              <a:gd name="connsiteX3" fmla="*/ 2844800 w 3810000"/>
              <a:gd name="connsiteY3" fmla="*/ 584200 h 584200"/>
              <a:gd name="connsiteX4" fmla="*/ 3810000 w 3810000"/>
              <a:gd name="connsiteY4" fmla="*/ 342900 h 5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84200">
                <a:moveTo>
                  <a:pt x="0" y="355600"/>
                </a:moveTo>
                <a:lnTo>
                  <a:pt x="1295400" y="0"/>
                </a:lnTo>
                <a:lnTo>
                  <a:pt x="2184400" y="127000"/>
                </a:lnTo>
                <a:lnTo>
                  <a:pt x="2844800" y="584200"/>
                </a:lnTo>
                <a:lnTo>
                  <a:pt x="3810000" y="3429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C4274DC7-03A0-8D4F-B5E4-E09FBDD5262C}"/>
              </a:ext>
            </a:extLst>
          </p:cNvPr>
          <p:cNvSpPr/>
          <p:nvPr/>
        </p:nvSpPr>
        <p:spPr>
          <a:xfrm>
            <a:off x="2370584" y="2659407"/>
            <a:ext cx="2080788" cy="208990"/>
          </a:xfrm>
          <a:custGeom>
            <a:avLst/>
            <a:gdLst>
              <a:gd name="connsiteX0" fmla="*/ 0 w 3949700"/>
              <a:gd name="connsiteY0" fmla="*/ 355600 h 533400"/>
              <a:gd name="connsiteX1" fmla="*/ 762000 w 3949700"/>
              <a:gd name="connsiteY1" fmla="*/ 533400 h 533400"/>
              <a:gd name="connsiteX2" fmla="*/ 1828800 w 3949700"/>
              <a:gd name="connsiteY2" fmla="*/ 508000 h 533400"/>
              <a:gd name="connsiteX3" fmla="*/ 2768600 w 3949700"/>
              <a:gd name="connsiteY3" fmla="*/ 76200 h 533400"/>
              <a:gd name="connsiteX4" fmla="*/ 3949700 w 3949700"/>
              <a:gd name="connsiteY4" fmla="*/ 0 h 533400"/>
              <a:gd name="connsiteX5" fmla="*/ 3949700 w 39497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700" h="533400">
                <a:moveTo>
                  <a:pt x="0" y="355600"/>
                </a:moveTo>
                <a:lnTo>
                  <a:pt x="762000" y="533400"/>
                </a:lnTo>
                <a:lnTo>
                  <a:pt x="1828800" y="508000"/>
                </a:lnTo>
                <a:lnTo>
                  <a:pt x="2768600" y="76200"/>
                </a:lnTo>
                <a:lnTo>
                  <a:pt x="3949700" y="0"/>
                </a:lnTo>
                <a:lnTo>
                  <a:pt x="39497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9F2AC04F-4EF7-4946-A9DC-4E34F1763B0C}"/>
              </a:ext>
            </a:extLst>
          </p:cNvPr>
          <p:cNvSpPr/>
          <p:nvPr/>
        </p:nvSpPr>
        <p:spPr>
          <a:xfrm>
            <a:off x="2216421" y="2739762"/>
            <a:ext cx="2222953" cy="302134"/>
          </a:xfrm>
          <a:custGeom>
            <a:avLst/>
            <a:gdLst>
              <a:gd name="connsiteX0" fmla="*/ 0 w 4368800"/>
              <a:gd name="connsiteY0" fmla="*/ 355600 h 1435100"/>
              <a:gd name="connsiteX1" fmla="*/ 1320800 w 4368800"/>
              <a:gd name="connsiteY1" fmla="*/ 1435100 h 1435100"/>
              <a:gd name="connsiteX2" fmla="*/ 2286000 w 4368800"/>
              <a:gd name="connsiteY2" fmla="*/ 1358900 h 1435100"/>
              <a:gd name="connsiteX3" fmla="*/ 2959100 w 4368800"/>
              <a:gd name="connsiteY3" fmla="*/ 0 h 1435100"/>
              <a:gd name="connsiteX4" fmla="*/ 4368800 w 4368800"/>
              <a:gd name="connsiteY4" fmla="*/ 1016000 h 143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8800" h="1435100">
                <a:moveTo>
                  <a:pt x="0" y="355600"/>
                </a:moveTo>
                <a:lnTo>
                  <a:pt x="1320800" y="1435100"/>
                </a:lnTo>
                <a:lnTo>
                  <a:pt x="2286000" y="1358900"/>
                </a:lnTo>
                <a:lnTo>
                  <a:pt x="2959100" y="0"/>
                </a:lnTo>
                <a:lnTo>
                  <a:pt x="4368800" y="10160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7C6B6317-3D7F-6549-872B-33E17E096585}"/>
              </a:ext>
            </a:extLst>
          </p:cNvPr>
          <p:cNvSpPr/>
          <p:nvPr/>
        </p:nvSpPr>
        <p:spPr>
          <a:xfrm>
            <a:off x="2146206" y="2852756"/>
            <a:ext cx="2143795" cy="193008"/>
          </a:xfrm>
          <a:custGeom>
            <a:avLst/>
            <a:gdLst>
              <a:gd name="connsiteX0" fmla="*/ 0 w 4533900"/>
              <a:gd name="connsiteY0" fmla="*/ 609600 h 1435100"/>
              <a:gd name="connsiteX1" fmla="*/ 1244600 w 4533900"/>
              <a:gd name="connsiteY1" fmla="*/ 1295400 h 1435100"/>
              <a:gd name="connsiteX2" fmla="*/ 2705100 w 4533900"/>
              <a:gd name="connsiteY2" fmla="*/ 1435100 h 1435100"/>
              <a:gd name="connsiteX3" fmla="*/ 3683000 w 4533900"/>
              <a:gd name="connsiteY3" fmla="*/ 0 h 1435100"/>
              <a:gd name="connsiteX4" fmla="*/ 4533900 w 4533900"/>
              <a:gd name="connsiteY4" fmla="*/ 1003300 h 143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0" h="1435100">
                <a:moveTo>
                  <a:pt x="0" y="609600"/>
                </a:moveTo>
                <a:lnTo>
                  <a:pt x="1244600" y="1295400"/>
                </a:lnTo>
                <a:lnTo>
                  <a:pt x="2705100" y="1435100"/>
                </a:lnTo>
                <a:lnTo>
                  <a:pt x="3683000" y="0"/>
                </a:lnTo>
                <a:lnTo>
                  <a:pt x="4533900" y="10033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Freeform 50">
            <a:extLst>
              <a:ext uri="{FF2B5EF4-FFF2-40B4-BE49-F238E27FC236}">
                <a16:creationId xmlns:a16="http://schemas.microsoft.com/office/drawing/2014/main" id="{33E41861-A009-4145-A73A-7C7D885FADB7}"/>
              </a:ext>
            </a:extLst>
          </p:cNvPr>
          <p:cNvSpPr/>
          <p:nvPr/>
        </p:nvSpPr>
        <p:spPr>
          <a:xfrm>
            <a:off x="2239583" y="2864018"/>
            <a:ext cx="1912774" cy="222330"/>
          </a:xfrm>
          <a:custGeom>
            <a:avLst/>
            <a:gdLst>
              <a:gd name="connsiteX0" fmla="*/ 0 w 3759200"/>
              <a:gd name="connsiteY0" fmla="*/ 584200 h 635000"/>
              <a:gd name="connsiteX1" fmla="*/ 1155700 w 3759200"/>
              <a:gd name="connsiteY1" fmla="*/ 635000 h 635000"/>
              <a:gd name="connsiteX2" fmla="*/ 2146300 w 3759200"/>
              <a:gd name="connsiteY2" fmla="*/ 0 h 635000"/>
              <a:gd name="connsiteX3" fmla="*/ 3251200 w 3759200"/>
              <a:gd name="connsiteY3" fmla="*/ 508000 h 635000"/>
              <a:gd name="connsiteX4" fmla="*/ 3759200 w 3759200"/>
              <a:gd name="connsiteY4" fmla="*/ 215900 h 63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9200" h="635000">
                <a:moveTo>
                  <a:pt x="0" y="584200"/>
                </a:moveTo>
                <a:lnTo>
                  <a:pt x="1155700" y="635000"/>
                </a:lnTo>
                <a:lnTo>
                  <a:pt x="2146300" y="0"/>
                </a:lnTo>
                <a:lnTo>
                  <a:pt x="3251200" y="508000"/>
                </a:lnTo>
                <a:lnTo>
                  <a:pt x="3759200" y="2159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2DCA2844-C548-D947-A539-AF9E34E27215}"/>
              </a:ext>
            </a:extLst>
          </p:cNvPr>
          <p:cNvSpPr/>
          <p:nvPr/>
        </p:nvSpPr>
        <p:spPr>
          <a:xfrm>
            <a:off x="2271692" y="2707769"/>
            <a:ext cx="1977183" cy="261226"/>
          </a:xfrm>
          <a:custGeom>
            <a:avLst/>
            <a:gdLst>
              <a:gd name="connsiteX0" fmla="*/ 0 w 4254500"/>
              <a:gd name="connsiteY0" fmla="*/ 914400 h 914400"/>
              <a:gd name="connsiteX1" fmla="*/ 1231900 w 4254500"/>
              <a:gd name="connsiteY1" fmla="*/ 889000 h 914400"/>
              <a:gd name="connsiteX2" fmla="*/ 2527300 w 4254500"/>
              <a:gd name="connsiteY2" fmla="*/ 0 h 914400"/>
              <a:gd name="connsiteX3" fmla="*/ 3454400 w 4254500"/>
              <a:gd name="connsiteY3" fmla="*/ 266700 h 914400"/>
              <a:gd name="connsiteX4" fmla="*/ 4254500 w 4254500"/>
              <a:gd name="connsiteY4" fmla="*/ 5207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0" h="914400">
                <a:moveTo>
                  <a:pt x="0" y="914400"/>
                </a:moveTo>
                <a:lnTo>
                  <a:pt x="1231900" y="889000"/>
                </a:lnTo>
                <a:lnTo>
                  <a:pt x="2527300" y="0"/>
                </a:lnTo>
                <a:lnTo>
                  <a:pt x="3454400" y="266700"/>
                </a:lnTo>
                <a:lnTo>
                  <a:pt x="4254500" y="5207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Freeform: Shape 3">
            <a:extLst>
              <a:ext uri="{FF2B5EF4-FFF2-40B4-BE49-F238E27FC236}">
                <a16:creationId xmlns:a16="http://schemas.microsoft.com/office/drawing/2014/main" id="{FB8508C1-9B47-9B4D-8001-FAC115828650}"/>
              </a:ext>
            </a:extLst>
          </p:cNvPr>
          <p:cNvSpPr/>
          <p:nvPr/>
        </p:nvSpPr>
        <p:spPr>
          <a:xfrm>
            <a:off x="2215342" y="2716911"/>
            <a:ext cx="2054940" cy="120058"/>
          </a:xfrm>
          <a:custGeom>
            <a:avLst/>
            <a:gdLst>
              <a:gd name="connsiteX0" fmla="*/ 0 w 4038600"/>
              <a:gd name="connsiteY0" fmla="*/ 342900 h 342900"/>
              <a:gd name="connsiteX1" fmla="*/ 323850 w 4038600"/>
              <a:gd name="connsiteY1" fmla="*/ 161925 h 342900"/>
              <a:gd name="connsiteX2" fmla="*/ 581025 w 4038600"/>
              <a:gd name="connsiteY2" fmla="*/ 114300 h 342900"/>
              <a:gd name="connsiteX3" fmla="*/ 1038225 w 4038600"/>
              <a:gd name="connsiteY3" fmla="*/ 38100 h 342900"/>
              <a:gd name="connsiteX4" fmla="*/ 1314450 w 4038600"/>
              <a:gd name="connsiteY4" fmla="*/ 0 h 342900"/>
              <a:gd name="connsiteX5" fmla="*/ 1666875 w 4038600"/>
              <a:gd name="connsiteY5" fmla="*/ 0 h 342900"/>
              <a:gd name="connsiteX6" fmla="*/ 1971675 w 4038600"/>
              <a:gd name="connsiteY6" fmla="*/ 38100 h 342900"/>
              <a:gd name="connsiteX7" fmla="*/ 2219325 w 4038600"/>
              <a:gd name="connsiteY7" fmla="*/ 76200 h 342900"/>
              <a:gd name="connsiteX8" fmla="*/ 2695575 w 4038600"/>
              <a:gd name="connsiteY8" fmla="*/ 190500 h 342900"/>
              <a:gd name="connsiteX9" fmla="*/ 3171825 w 4038600"/>
              <a:gd name="connsiteY9" fmla="*/ 247650 h 342900"/>
              <a:gd name="connsiteX10" fmla="*/ 3590925 w 4038600"/>
              <a:gd name="connsiteY10" fmla="*/ 123825 h 342900"/>
              <a:gd name="connsiteX11" fmla="*/ 4038600 w 4038600"/>
              <a:gd name="connsiteY11" fmla="*/ 152400 h 342900"/>
              <a:gd name="connsiteX12" fmla="*/ 4038600 w 4038600"/>
              <a:gd name="connsiteY1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600" h="342900">
                <a:moveTo>
                  <a:pt x="0" y="342900"/>
                </a:moveTo>
                <a:lnTo>
                  <a:pt x="323850" y="161925"/>
                </a:lnTo>
                <a:lnTo>
                  <a:pt x="581025" y="114300"/>
                </a:lnTo>
                <a:lnTo>
                  <a:pt x="1038225" y="38100"/>
                </a:lnTo>
                <a:lnTo>
                  <a:pt x="1314450" y="0"/>
                </a:lnTo>
                <a:lnTo>
                  <a:pt x="1666875" y="0"/>
                </a:lnTo>
                <a:lnTo>
                  <a:pt x="1971675" y="38100"/>
                </a:lnTo>
                <a:lnTo>
                  <a:pt x="2219325" y="76200"/>
                </a:lnTo>
                <a:lnTo>
                  <a:pt x="2695575" y="190500"/>
                </a:lnTo>
                <a:lnTo>
                  <a:pt x="3171825" y="247650"/>
                </a:lnTo>
                <a:lnTo>
                  <a:pt x="3590925" y="123825"/>
                </a:lnTo>
                <a:lnTo>
                  <a:pt x="4038600" y="152400"/>
                </a:lnTo>
                <a:lnTo>
                  <a:pt x="4038600" y="152400"/>
                </a:lnTo>
              </a:path>
            </a:pathLst>
          </a:custGeom>
          <a:noFill/>
          <a:ln w="19050">
            <a:solidFill>
              <a:srgbClr val="2AA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4">
            <a:extLst>
              <a:ext uri="{FF2B5EF4-FFF2-40B4-BE49-F238E27FC236}">
                <a16:creationId xmlns:a16="http://schemas.microsoft.com/office/drawing/2014/main" id="{550D10CA-460A-5940-B1F5-6166EFF08DC6}"/>
              </a:ext>
            </a:extLst>
          </p:cNvPr>
          <p:cNvSpPr/>
          <p:nvPr/>
        </p:nvSpPr>
        <p:spPr>
          <a:xfrm>
            <a:off x="2224706" y="3059106"/>
            <a:ext cx="2074326" cy="76704"/>
          </a:xfrm>
          <a:custGeom>
            <a:avLst/>
            <a:gdLst>
              <a:gd name="connsiteX0" fmla="*/ 0 w 4076700"/>
              <a:gd name="connsiteY0" fmla="*/ 219075 h 219075"/>
              <a:gd name="connsiteX1" fmla="*/ 390525 w 4076700"/>
              <a:gd name="connsiteY1" fmla="*/ 114300 h 219075"/>
              <a:gd name="connsiteX2" fmla="*/ 542925 w 4076700"/>
              <a:gd name="connsiteY2" fmla="*/ 161925 h 219075"/>
              <a:gd name="connsiteX3" fmla="*/ 933450 w 4076700"/>
              <a:gd name="connsiteY3" fmla="*/ 104775 h 219075"/>
              <a:gd name="connsiteX4" fmla="*/ 1028700 w 4076700"/>
              <a:gd name="connsiteY4" fmla="*/ 28575 h 219075"/>
              <a:gd name="connsiteX5" fmla="*/ 1562100 w 4076700"/>
              <a:gd name="connsiteY5" fmla="*/ 9525 h 219075"/>
              <a:gd name="connsiteX6" fmla="*/ 1981200 w 4076700"/>
              <a:gd name="connsiteY6" fmla="*/ 0 h 219075"/>
              <a:gd name="connsiteX7" fmla="*/ 2324100 w 4076700"/>
              <a:gd name="connsiteY7" fmla="*/ 85725 h 219075"/>
              <a:gd name="connsiteX8" fmla="*/ 2714625 w 4076700"/>
              <a:gd name="connsiteY8" fmla="*/ 57150 h 219075"/>
              <a:gd name="connsiteX9" fmla="*/ 3114675 w 4076700"/>
              <a:gd name="connsiteY9" fmla="*/ 133350 h 219075"/>
              <a:gd name="connsiteX10" fmla="*/ 3390900 w 4076700"/>
              <a:gd name="connsiteY10" fmla="*/ 76200 h 219075"/>
              <a:gd name="connsiteX11" fmla="*/ 3857625 w 4076700"/>
              <a:gd name="connsiteY11" fmla="*/ 76200 h 219075"/>
              <a:gd name="connsiteX12" fmla="*/ 4076700 w 4076700"/>
              <a:gd name="connsiteY12" fmla="*/ 190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6700" h="219075">
                <a:moveTo>
                  <a:pt x="0" y="219075"/>
                </a:moveTo>
                <a:lnTo>
                  <a:pt x="390525" y="114300"/>
                </a:lnTo>
                <a:lnTo>
                  <a:pt x="542925" y="161925"/>
                </a:lnTo>
                <a:lnTo>
                  <a:pt x="933450" y="104775"/>
                </a:lnTo>
                <a:lnTo>
                  <a:pt x="1028700" y="28575"/>
                </a:lnTo>
                <a:lnTo>
                  <a:pt x="1562100" y="9525"/>
                </a:lnTo>
                <a:lnTo>
                  <a:pt x="1981200" y="0"/>
                </a:lnTo>
                <a:lnTo>
                  <a:pt x="2324100" y="85725"/>
                </a:lnTo>
                <a:lnTo>
                  <a:pt x="2714625" y="57150"/>
                </a:lnTo>
                <a:lnTo>
                  <a:pt x="3114675" y="133350"/>
                </a:lnTo>
                <a:lnTo>
                  <a:pt x="3390900" y="76200"/>
                </a:lnTo>
                <a:lnTo>
                  <a:pt x="3857625" y="76200"/>
                </a:lnTo>
                <a:lnTo>
                  <a:pt x="4076700" y="19050"/>
                </a:lnTo>
              </a:path>
            </a:pathLst>
          </a:custGeom>
          <a:noFill/>
          <a:ln w="19050">
            <a:solidFill>
              <a:srgbClr val="2AA02B"/>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
            <a:extLst>
              <a:ext uri="{FF2B5EF4-FFF2-40B4-BE49-F238E27FC236}">
                <a16:creationId xmlns:a16="http://schemas.microsoft.com/office/drawing/2014/main" id="{AEEB9FD7-CB5E-BF41-99B7-493D2C060988}"/>
              </a:ext>
            </a:extLst>
          </p:cNvPr>
          <p:cNvSpPr/>
          <p:nvPr/>
        </p:nvSpPr>
        <p:spPr>
          <a:xfrm>
            <a:off x="2264493" y="2836502"/>
            <a:ext cx="1904697" cy="113388"/>
          </a:xfrm>
          <a:custGeom>
            <a:avLst/>
            <a:gdLst>
              <a:gd name="connsiteX0" fmla="*/ 0 w 3743325"/>
              <a:gd name="connsiteY0" fmla="*/ 323850 h 323850"/>
              <a:gd name="connsiteX1" fmla="*/ 314325 w 3743325"/>
              <a:gd name="connsiteY1" fmla="*/ 247650 h 323850"/>
              <a:gd name="connsiteX2" fmla="*/ 1019175 w 3743325"/>
              <a:gd name="connsiteY2" fmla="*/ 190500 h 323850"/>
              <a:gd name="connsiteX3" fmla="*/ 1295400 w 3743325"/>
              <a:gd name="connsiteY3" fmla="*/ 247650 h 323850"/>
              <a:gd name="connsiteX4" fmla="*/ 1762125 w 3743325"/>
              <a:gd name="connsiteY4" fmla="*/ 190500 h 323850"/>
              <a:gd name="connsiteX5" fmla="*/ 2152650 w 3743325"/>
              <a:gd name="connsiteY5" fmla="*/ 104775 h 323850"/>
              <a:gd name="connsiteX6" fmla="*/ 2724150 w 3743325"/>
              <a:gd name="connsiteY6" fmla="*/ 76200 h 323850"/>
              <a:gd name="connsiteX7" fmla="*/ 2876550 w 3743325"/>
              <a:gd name="connsiteY7" fmla="*/ 123825 h 323850"/>
              <a:gd name="connsiteX8" fmla="*/ 3257550 w 3743325"/>
              <a:gd name="connsiteY8" fmla="*/ 133350 h 323850"/>
              <a:gd name="connsiteX9" fmla="*/ 3743325 w 3743325"/>
              <a:gd name="connsiteY9"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3325" h="323850">
                <a:moveTo>
                  <a:pt x="0" y="323850"/>
                </a:moveTo>
                <a:lnTo>
                  <a:pt x="314325" y="247650"/>
                </a:lnTo>
                <a:lnTo>
                  <a:pt x="1019175" y="190500"/>
                </a:lnTo>
                <a:lnTo>
                  <a:pt x="1295400" y="247650"/>
                </a:lnTo>
                <a:lnTo>
                  <a:pt x="1762125" y="190500"/>
                </a:lnTo>
                <a:lnTo>
                  <a:pt x="2152650" y="104775"/>
                </a:lnTo>
                <a:lnTo>
                  <a:pt x="2724150" y="76200"/>
                </a:lnTo>
                <a:lnTo>
                  <a:pt x="2876550" y="123825"/>
                </a:lnTo>
                <a:lnTo>
                  <a:pt x="3257550" y="133350"/>
                </a:lnTo>
                <a:lnTo>
                  <a:pt x="3743325" y="0"/>
                </a:lnTo>
              </a:path>
            </a:pathLst>
          </a:custGeom>
          <a:noFill/>
          <a:ln w="19050">
            <a:solidFill>
              <a:srgbClr val="2AA02B"/>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AC5C18-4017-684F-8365-18D58AF363D0}"/>
              </a:ext>
            </a:extLst>
          </p:cNvPr>
          <p:cNvSpPr txBox="1"/>
          <p:nvPr/>
        </p:nvSpPr>
        <p:spPr>
          <a:xfrm>
            <a:off x="553822" y="5963193"/>
            <a:ext cx="4386778" cy="646331"/>
          </a:xfrm>
          <a:prstGeom prst="rect">
            <a:avLst/>
          </a:prstGeom>
          <a:noFill/>
        </p:spPr>
        <p:txBody>
          <a:bodyPr wrap="none" rtlCol="0">
            <a:spAutoFit/>
          </a:bodyPr>
          <a:lstStyle/>
          <a:p>
            <a:r>
              <a:rPr lang="en-US" sz="1200" dirty="0">
                <a:solidFill>
                  <a:schemeClr val="tx1">
                    <a:lumMod val="65000"/>
                    <a:lumOff val="35000"/>
                  </a:schemeClr>
                </a:solidFill>
              </a:rPr>
              <a:t>[1] Warner, J. E., et al. AIAA SciTech (2021).</a:t>
            </a:r>
          </a:p>
          <a:p>
            <a:r>
              <a:rPr lang="en-US" sz="1200" dirty="0">
                <a:solidFill>
                  <a:schemeClr val="tx1">
                    <a:lumMod val="65000"/>
                    <a:lumOff val="35000"/>
                  </a:schemeClr>
                </a:solidFill>
              </a:rPr>
              <a:t>[2] </a:t>
            </a:r>
            <a:r>
              <a:rPr lang="en-US" sz="1200" dirty="0" err="1">
                <a:solidFill>
                  <a:schemeClr val="tx1">
                    <a:lumMod val="65000"/>
                    <a:lumOff val="35000"/>
                  </a:schemeClr>
                </a:solidFill>
              </a:rPr>
              <a:t>Gorodetsky</a:t>
            </a:r>
            <a:r>
              <a:rPr lang="en-US" sz="1200" dirty="0">
                <a:solidFill>
                  <a:schemeClr val="tx1">
                    <a:lumMod val="65000"/>
                    <a:lumOff val="35000"/>
                  </a:schemeClr>
                </a:solidFill>
              </a:rPr>
              <a:t>, A A., et al. Journal of Computational Physics (2020) </a:t>
            </a:r>
          </a:p>
          <a:p>
            <a:r>
              <a:rPr lang="en-US" sz="1200" dirty="0">
                <a:solidFill>
                  <a:schemeClr val="tx1">
                    <a:lumMod val="65000"/>
                    <a:lumOff val="35000"/>
                  </a:schemeClr>
                </a:solidFill>
              </a:rPr>
              <a:t>[3] </a:t>
            </a:r>
            <a:r>
              <a:rPr lang="en-US" sz="1200" dirty="0" err="1">
                <a:solidFill>
                  <a:schemeClr val="tx1">
                    <a:lumMod val="65000"/>
                    <a:lumOff val="35000"/>
                  </a:schemeClr>
                </a:solidFill>
              </a:rPr>
              <a:t>Bomarito</a:t>
            </a:r>
            <a:r>
              <a:rPr lang="en-US" sz="1200" dirty="0">
                <a:solidFill>
                  <a:schemeClr val="tx1">
                    <a:lumMod val="65000"/>
                    <a:lumOff val="35000"/>
                  </a:schemeClr>
                </a:solidFill>
              </a:rPr>
              <a:t>, G. F., et al. Journal of Computational Physics (2022)</a:t>
            </a:r>
          </a:p>
        </p:txBody>
      </p:sp>
      <p:sp>
        <p:nvSpPr>
          <p:cNvPr id="74" name="Rectangle 73">
            <a:extLst>
              <a:ext uri="{FF2B5EF4-FFF2-40B4-BE49-F238E27FC236}">
                <a16:creationId xmlns:a16="http://schemas.microsoft.com/office/drawing/2014/main" id="{74973CC0-4D5F-2D45-A1CC-99DB82730916}"/>
              </a:ext>
            </a:extLst>
          </p:cNvPr>
          <p:cNvSpPr/>
          <p:nvPr/>
        </p:nvSpPr>
        <p:spPr>
          <a:xfrm>
            <a:off x="9225887" y="3134089"/>
            <a:ext cx="2124221" cy="367424"/>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6198C071-3F51-AE46-9B8B-3FC8F5FC7FB8}"/>
              </a:ext>
            </a:extLst>
          </p:cNvPr>
          <p:cNvSpPr txBox="1"/>
          <p:nvPr/>
        </p:nvSpPr>
        <p:spPr>
          <a:xfrm>
            <a:off x="2574673" y="1910743"/>
            <a:ext cx="1458206" cy="307777"/>
          </a:xfrm>
          <a:prstGeom prst="rect">
            <a:avLst/>
          </a:prstGeom>
          <a:noFill/>
        </p:spPr>
        <p:txBody>
          <a:bodyPr wrap="square" rtlCol="0">
            <a:spAutoFit/>
          </a:bodyPr>
          <a:lstStyle/>
          <a:p>
            <a:pPr algn="ctr"/>
            <a:r>
              <a:rPr lang="en-US" sz="1400" b="1" dirty="0" err="1"/>
              <a:t>Multifidelity</a:t>
            </a:r>
            <a:r>
              <a:rPr lang="en-US" sz="1400" b="1" dirty="0"/>
              <a:t> UQ</a:t>
            </a:r>
          </a:p>
        </p:txBody>
      </p:sp>
      <mc:AlternateContent xmlns:mc="http://schemas.openxmlformats.org/markup-compatibility/2006" xmlns:a14="http://schemas.microsoft.com/office/drawing/2010/main">
        <mc:Choice Requires="a14">
          <p:graphicFrame>
            <p:nvGraphicFramePr>
              <p:cNvPr id="20" name="Table 5">
                <a:extLst>
                  <a:ext uri="{FF2B5EF4-FFF2-40B4-BE49-F238E27FC236}">
                    <a16:creationId xmlns:a16="http://schemas.microsoft.com/office/drawing/2014/main" id="{B76AA8F6-84FC-8ED2-9F70-794D7A473261}"/>
                  </a:ext>
                </a:extLst>
              </p:cNvPr>
              <p:cNvGraphicFramePr>
                <a:graphicFrameLocks noGrp="1"/>
              </p:cNvGraphicFramePr>
              <p:nvPr>
                <p:extLst>
                  <p:ext uri="{D42A27DB-BD31-4B8C-83A1-F6EECF244321}">
                    <p14:modId xmlns:p14="http://schemas.microsoft.com/office/powerpoint/2010/main" val="3862414588"/>
                  </p:ext>
                </p:extLst>
              </p:nvPr>
            </p:nvGraphicFramePr>
            <p:xfrm>
              <a:off x="619023" y="3913252"/>
              <a:ext cx="5165550" cy="1737360"/>
            </p:xfrm>
            <a:graphic>
              <a:graphicData uri="http://schemas.openxmlformats.org/drawingml/2006/table">
                <a:tbl>
                  <a:tblPr firstRow="1" bandRow="1">
                    <a:tableStyleId>{F5AB1C69-6EDB-4FF4-983F-18BD219EF322}</a:tableStyleId>
                  </a:tblPr>
                  <a:tblGrid>
                    <a:gridCol w="1522349">
                      <a:extLst>
                        <a:ext uri="{9D8B030D-6E8A-4147-A177-3AD203B41FA5}">
                          <a16:colId xmlns:a16="http://schemas.microsoft.com/office/drawing/2014/main" val="602912963"/>
                        </a:ext>
                      </a:extLst>
                    </a:gridCol>
                    <a:gridCol w="2690877">
                      <a:extLst>
                        <a:ext uri="{9D8B030D-6E8A-4147-A177-3AD203B41FA5}">
                          <a16:colId xmlns:a16="http://schemas.microsoft.com/office/drawing/2014/main" val="3595630942"/>
                        </a:ext>
                      </a:extLst>
                    </a:gridCol>
                    <a:gridCol w="952324">
                      <a:extLst>
                        <a:ext uri="{9D8B030D-6E8A-4147-A177-3AD203B41FA5}">
                          <a16:colId xmlns:a16="http://schemas.microsoft.com/office/drawing/2014/main" val="4155335603"/>
                        </a:ext>
                      </a:extLst>
                    </a:gridCol>
                  </a:tblGrid>
                  <a:tr h="0">
                    <a:tc>
                      <a:txBody>
                        <a:bodyPr/>
                        <a:lstStyle/>
                        <a:p>
                          <a:pPr algn="ctr"/>
                          <a:r>
                            <a:rPr lang="en-US" sz="1400" dirty="0"/>
                            <a:t>Model</a:t>
                          </a:r>
                        </a:p>
                      </a:txBody>
                      <a:tcPr/>
                    </a:tc>
                    <a:tc>
                      <a:txBody>
                        <a:bodyPr/>
                        <a:lstStyle/>
                        <a:p>
                          <a:pPr algn="ctr"/>
                          <a:r>
                            <a:rPr lang="en-US" sz="1400" dirty="0"/>
                            <a:t>Description</a:t>
                          </a:r>
                        </a:p>
                      </a:txBody>
                      <a:tcPr/>
                    </a:tc>
                    <a:tc>
                      <a:txBody>
                        <a:bodyPr/>
                        <a:lstStyle/>
                        <a:p>
                          <a:pPr algn="ctr"/>
                          <a:r>
                            <a:rPr lang="en-US" sz="1400" dirty="0"/>
                            <a:t>Speedup</a:t>
                          </a:r>
                        </a:p>
                      </a:txBody>
                      <a:tcPr/>
                    </a:tc>
                    <a:extLst>
                      <a:ext uri="{0D108BD9-81ED-4DB2-BD59-A6C34878D82A}">
                        <a16:rowId xmlns:a16="http://schemas.microsoft.com/office/drawing/2014/main" val="3046940042"/>
                      </a:ext>
                    </a:extLst>
                  </a:tr>
                  <a:tr h="0">
                    <a:tc>
                      <a:txBody>
                        <a:bodyPr/>
                        <a:lstStyle/>
                        <a:p>
                          <a:pPr algn="ctr"/>
                          <a:r>
                            <a:rPr lang="en-US" sz="1400" b="1" i="1" dirty="0">
                              <a:solidFill>
                                <a:srgbClr val="FF0000"/>
                              </a:solidFill>
                            </a:rPr>
                            <a:t>High Fidelity</a:t>
                          </a:r>
                        </a:p>
                      </a:txBody>
                      <a:tcPr anchor="ctr"/>
                    </a:tc>
                    <a:tc>
                      <a:txBody>
                        <a:bodyPr/>
                        <a:lstStyle/>
                        <a:p>
                          <a:pPr algn="ctr"/>
                          <a:r>
                            <a:rPr lang="en-US" sz="1400" dirty="0">
                              <a:solidFill>
                                <a:srgbClr val="FF0000"/>
                              </a:solidFill>
                            </a:rPr>
                            <a:t>POST2 (</a:t>
                          </a:r>
                          <a14:m>
                            <m:oMath xmlns:m="http://schemas.openxmlformats.org/officeDocument/2006/math">
                              <m:r>
                                <a:rPr lang="en-US" sz="1400" smtClean="0">
                                  <a:solidFill>
                                    <a:srgbClr val="FF0000"/>
                                  </a:solidFill>
                                  <a:latin typeface="Cambria Math" panose="02040503050406030204" pitchFamily="18" charset="0"/>
                                </a:rPr>
                                <m:t>∆</m:t>
                              </m:r>
                              <m:r>
                                <a:rPr lang="en-US" sz="1400" b="0" smtClean="0">
                                  <a:solidFill>
                                    <a:srgbClr val="FF0000"/>
                                  </a:solidFill>
                                  <a:latin typeface="Cambria Math" panose="02040503050406030204" pitchFamily="18" charset="0"/>
                                </a:rPr>
                                <m:t>𝑡</m:t>
                              </m:r>
                              <m:r>
                                <a:rPr lang="en-US" sz="1400" b="0" smtClean="0">
                                  <a:solidFill>
                                    <a:srgbClr val="FF0000"/>
                                  </a:solidFill>
                                  <a:latin typeface="Cambria Math" panose="02040503050406030204" pitchFamily="18" charset="0"/>
                                </a:rPr>
                                <m:t>=0.001)</m:t>
                              </m:r>
                            </m:oMath>
                          </a14:m>
                          <a:endParaRPr lang="en-US" sz="1400" dirty="0">
                            <a:solidFill>
                              <a:srgbClr val="FF0000"/>
                            </a:solidFill>
                          </a:endParaRPr>
                        </a:p>
                      </a:txBody>
                      <a:tcPr anchor="ctr"/>
                    </a:tc>
                    <a:tc>
                      <a:txBody>
                        <a:bodyPr/>
                        <a:lstStyle/>
                        <a:p>
                          <a:pPr algn="ctr"/>
                          <a:r>
                            <a:rPr lang="en-US" sz="1400" b="0" dirty="0">
                              <a:solidFill>
                                <a:srgbClr val="FF0000"/>
                              </a:solidFill>
                            </a:rPr>
                            <a:t>1X</a:t>
                          </a:r>
                          <a:endParaRPr lang="en-US" sz="1400" b="0" baseline="30000" dirty="0">
                            <a:solidFill>
                              <a:srgbClr val="FF0000"/>
                            </a:solidFill>
                          </a:endParaRPr>
                        </a:p>
                      </a:txBody>
                      <a:tcPr anchor="ctr"/>
                    </a:tc>
                    <a:extLst>
                      <a:ext uri="{0D108BD9-81ED-4DB2-BD59-A6C34878D82A}">
                        <a16:rowId xmlns:a16="http://schemas.microsoft.com/office/drawing/2014/main" val="1182883784"/>
                      </a:ext>
                    </a:extLst>
                  </a:tr>
                  <a:tr h="0">
                    <a:tc>
                      <a:txBody>
                        <a:bodyPr/>
                        <a:lstStyle/>
                        <a:p>
                          <a:pPr algn="ctr"/>
                          <a:r>
                            <a:rPr lang="en-US" sz="1400" b="1" i="1" dirty="0">
                              <a:solidFill>
                                <a:srgbClr val="2AA02B"/>
                              </a:solidFill>
                            </a:rPr>
                            <a:t>Reduced Physics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2AA02B"/>
                              </a:solidFill>
                            </a:rPr>
                            <a:t>POST2 with simplified atmosphere model (</a:t>
                          </a:r>
                          <a14:m>
                            <m:oMath xmlns:m="http://schemas.openxmlformats.org/officeDocument/2006/math">
                              <m:r>
                                <a:rPr lang="en-US" sz="1400" smtClean="0">
                                  <a:solidFill>
                                    <a:srgbClr val="2AA02B"/>
                                  </a:solidFill>
                                  <a:latin typeface="Cambria Math" panose="02040503050406030204" pitchFamily="18" charset="0"/>
                                </a:rPr>
                                <m:t>∆</m:t>
                              </m:r>
                              <m:r>
                                <a:rPr lang="en-US" sz="1400" b="0" smtClean="0">
                                  <a:solidFill>
                                    <a:srgbClr val="2AA02B"/>
                                  </a:solidFill>
                                  <a:latin typeface="Cambria Math" panose="02040503050406030204" pitchFamily="18" charset="0"/>
                                </a:rPr>
                                <m:t>𝑡</m:t>
                              </m:r>
                              <m:r>
                                <a:rPr lang="en-US" sz="1400" b="0" smtClean="0">
                                  <a:solidFill>
                                    <a:srgbClr val="2AA02B"/>
                                  </a:solidFill>
                                  <a:latin typeface="Cambria Math" panose="02040503050406030204" pitchFamily="18" charset="0"/>
                                </a:rPr>
                                <m:t>=0.001)</m:t>
                              </m:r>
                            </m:oMath>
                          </a14:m>
                          <a:endParaRPr lang="en-US" sz="1400" dirty="0">
                            <a:solidFill>
                              <a:srgbClr val="2AA02B"/>
                            </a:solidFill>
                          </a:endParaRPr>
                        </a:p>
                      </a:txBody>
                      <a:tcPr anchor="ctr"/>
                    </a:tc>
                    <a:tc>
                      <a:txBody>
                        <a:bodyPr/>
                        <a:lstStyle/>
                        <a:p>
                          <a:pPr algn="ctr"/>
                          <a:r>
                            <a:rPr lang="en-US" sz="1400" b="0" dirty="0">
                              <a:solidFill>
                                <a:srgbClr val="2AA02B"/>
                              </a:solidFill>
                            </a:rPr>
                            <a:t>~5X</a:t>
                          </a:r>
                        </a:p>
                      </a:txBody>
                      <a:tcPr anchor="ctr"/>
                    </a:tc>
                    <a:extLst>
                      <a:ext uri="{0D108BD9-81ED-4DB2-BD59-A6C34878D82A}">
                        <a16:rowId xmlns:a16="http://schemas.microsoft.com/office/drawing/2014/main" val="2285759334"/>
                      </a:ext>
                    </a:extLst>
                  </a:tr>
                  <a:tr h="0">
                    <a:tc>
                      <a:txBody>
                        <a:bodyPr/>
                        <a:lstStyle/>
                        <a:p>
                          <a:pPr algn="ctr"/>
                          <a:r>
                            <a:rPr lang="en-US" sz="1400" b="1" i="1" dirty="0">
                              <a:solidFill>
                                <a:srgbClr val="F77F0F"/>
                              </a:solidFill>
                            </a:rPr>
                            <a:t>Coarse Time Step </a:t>
                          </a:r>
                        </a:p>
                      </a:txBody>
                      <a:tcPr anchor="ctr"/>
                    </a:tc>
                    <a:tc>
                      <a:txBody>
                        <a:bodyPr/>
                        <a:lstStyle/>
                        <a:p>
                          <a:pPr algn="ctr"/>
                          <a:r>
                            <a:rPr lang="en-US" sz="1400" dirty="0">
                              <a:solidFill>
                                <a:srgbClr val="F77F0F"/>
                              </a:solidFill>
                            </a:rPr>
                            <a:t>POST2 (</a:t>
                          </a:r>
                          <a14:m>
                            <m:oMath xmlns:m="http://schemas.openxmlformats.org/officeDocument/2006/math">
                              <m:r>
                                <a:rPr lang="en-US" sz="1400" smtClean="0">
                                  <a:solidFill>
                                    <a:srgbClr val="F77F0F"/>
                                  </a:solidFill>
                                  <a:latin typeface="Cambria Math" panose="02040503050406030204" pitchFamily="18" charset="0"/>
                                </a:rPr>
                                <m:t>∆</m:t>
                              </m:r>
                              <m:r>
                                <a:rPr lang="en-US" sz="1400" b="0" smtClean="0">
                                  <a:solidFill>
                                    <a:srgbClr val="F77F0F"/>
                                  </a:solidFill>
                                  <a:latin typeface="Cambria Math" panose="02040503050406030204" pitchFamily="18" charset="0"/>
                                </a:rPr>
                                <m:t>𝑡</m:t>
                              </m:r>
                              <m:r>
                                <a:rPr lang="en-US" sz="1400" b="0" smtClean="0">
                                  <a:solidFill>
                                    <a:srgbClr val="F77F0F"/>
                                  </a:solidFill>
                                  <a:latin typeface="Cambria Math" panose="02040503050406030204" pitchFamily="18" charset="0"/>
                                </a:rPr>
                                <m:t>=0.1)</m:t>
                              </m:r>
                            </m:oMath>
                          </a14:m>
                          <a:endParaRPr lang="en-US" sz="1400" dirty="0">
                            <a:solidFill>
                              <a:srgbClr val="F77F0F"/>
                            </a:solidFill>
                          </a:endParaRPr>
                        </a:p>
                      </a:txBody>
                      <a:tcPr anchor="ctr"/>
                    </a:tc>
                    <a:tc>
                      <a:txBody>
                        <a:bodyPr/>
                        <a:lstStyle/>
                        <a:p>
                          <a:pPr algn="ctr"/>
                          <a:r>
                            <a:rPr lang="en-US" sz="1400" b="0" dirty="0">
                              <a:solidFill>
                                <a:srgbClr val="F77F0F"/>
                              </a:solidFill>
                            </a:rPr>
                            <a:t>~78X</a:t>
                          </a:r>
                          <a:endParaRPr lang="en-US" sz="1400" b="0" baseline="30000" dirty="0">
                            <a:solidFill>
                              <a:srgbClr val="F77F0F"/>
                            </a:solidFill>
                          </a:endParaRPr>
                        </a:p>
                      </a:txBody>
                      <a:tcPr anchor="ctr"/>
                    </a:tc>
                    <a:extLst>
                      <a:ext uri="{0D108BD9-81ED-4DB2-BD59-A6C34878D82A}">
                        <a16:rowId xmlns:a16="http://schemas.microsoft.com/office/drawing/2014/main" val="2265610832"/>
                      </a:ext>
                    </a:extLst>
                  </a:tr>
                  <a:tr h="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tc>
                      <a:txBody>
                        <a:bodyPr/>
                        <a:lstStyle/>
                        <a:p>
                          <a:pPr algn="ctr"/>
                          <a:r>
                            <a:rPr lang="en-US" sz="1400" b="0" dirty="0">
                              <a:solidFill>
                                <a:srgbClr val="2777B4"/>
                              </a:solidFill>
                            </a:rPr>
                            <a:t>~310000X</a:t>
                          </a:r>
                          <a:endParaRPr lang="en-US" sz="1400" b="0" baseline="30000" dirty="0">
                            <a:solidFill>
                              <a:srgbClr val="2777B4"/>
                            </a:solidFill>
                          </a:endParaRPr>
                        </a:p>
                      </a:txBody>
                      <a:tcPr anchor="ctr"/>
                    </a:tc>
                    <a:extLst>
                      <a:ext uri="{0D108BD9-81ED-4DB2-BD59-A6C34878D82A}">
                        <a16:rowId xmlns:a16="http://schemas.microsoft.com/office/drawing/2014/main" val="2685496221"/>
                      </a:ext>
                    </a:extLst>
                  </a:tr>
                </a:tbl>
              </a:graphicData>
            </a:graphic>
          </p:graphicFrame>
        </mc:Choice>
        <mc:Fallback xmlns="">
          <p:graphicFrame>
            <p:nvGraphicFramePr>
              <p:cNvPr id="20" name="Table 5">
                <a:extLst>
                  <a:ext uri="{FF2B5EF4-FFF2-40B4-BE49-F238E27FC236}">
                    <a16:creationId xmlns:a16="http://schemas.microsoft.com/office/drawing/2014/main" id="{B76AA8F6-84FC-8ED2-9F70-794D7A473261}"/>
                  </a:ext>
                </a:extLst>
              </p:cNvPr>
              <p:cNvGraphicFramePr>
                <a:graphicFrameLocks noGrp="1"/>
              </p:cNvGraphicFramePr>
              <p:nvPr>
                <p:extLst>
                  <p:ext uri="{D42A27DB-BD31-4B8C-83A1-F6EECF244321}">
                    <p14:modId xmlns:p14="http://schemas.microsoft.com/office/powerpoint/2010/main" val="3862414588"/>
                  </p:ext>
                </p:extLst>
              </p:nvPr>
            </p:nvGraphicFramePr>
            <p:xfrm>
              <a:off x="619023" y="3913252"/>
              <a:ext cx="5165550" cy="1737360"/>
            </p:xfrm>
            <a:graphic>
              <a:graphicData uri="http://schemas.openxmlformats.org/drawingml/2006/table">
                <a:tbl>
                  <a:tblPr firstRow="1" bandRow="1">
                    <a:tableStyleId>{F5AB1C69-6EDB-4FF4-983F-18BD219EF322}</a:tableStyleId>
                  </a:tblPr>
                  <a:tblGrid>
                    <a:gridCol w="1522349">
                      <a:extLst>
                        <a:ext uri="{9D8B030D-6E8A-4147-A177-3AD203B41FA5}">
                          <a16:colId xmlns:a16="http://schemas.microsoft.com/office/drawing/2014/main" val="602912963"/>
                        </a:ext>
                      </a:extLst>
                    </a:gridCol>
                    <a:gridCol w="2690877">
                      <a:extLst>
                        <a:ext uri="{9D8B030D-6E8A-4147-A177-3AD203B41FA5}">
                          <a16:colId xmlns:a16="http://schemas.microsoft.com/office/drawing/2014/main" val="3595630942"/>
                        </a:ext>
                      </a:extLst>
                    </a:gridCol>
                    <a:gridCol w="952324">
                      <a:extLst>
                        <a:ext uri="{9D8B030D-6E8A-4147-A177-3AD203B41FA5}">
                          <a16:colId xmlns:a16="http://schemas.microsoft.com/office/drawing/2014/main" val="4155335603"/>
                        </a:ext>
                      </a:extLst>
                    </a:gridCol>
                  </a:tblGrid>
                  <a:tr h="304800">
                    <a:tc>
                      <a:txBody>
                        <a:bodyPr/>
                        <a:lstStyle/>
                        <a:p>
                          <a:pPr algn="ctr"/>
                          <a:r>
                            <a:rPr lang="en-US" sz="1400" dirty="0"/>
                            <a:t>Model</a:t>
                          </a:r>
                        </a:p>
                      </a:txBody>
                      <a:tcPr/>
                    </a:tc>
                    <a:tc>
                      <a:txBody>
                        <a:bodyPr/>
                        <a:lstStyle/>
                        <a:p>
                          <a:pPr algn="ctr"/>
                          <a:r>
                            <a:rPr lang="en-US" sz="1400" dirty="0"/>
                            <a:t>Description</a:t>
                          </a:r>
                        </a:p>
                      </a:txBody>
                      <a:tcPr/>
                    </a:tc>
                    <a:tc>
                      <a:txBody>
                        <a:bodyPr/>
                        <a:lstStyle/>
                        <a:p>
                          <a:pPr algn="ctr"/>
                          <a:r>
                            <a:rPr lang="en-US" sz="1400" dirty="0"/>
                            <a:t>Speedup</a:t>
                          </a:r>
                        </a:p>
                      </a:txBody>
                      <a:tcPr/>
                    </a:tc>
                    <a:extLst>
                      <a:ext uri="{0D108BD9-81ED-4DB2-BD59-A6C34878D82A}">
                        <a16:rowId xmlns:a16="http://schemas.microsoft.com/office/drawing/2014/main" val="3046940042"/>
                      </a:ext>
                    </a:extLst>
                  </a:tr>
                  <a:tr h="304800">
                    <a:tc>
                      <a:txBody>
                        <a:bodyPr/>
                        <a:lstStyle/>
                        <a:p>
                          <a:pPr algn="ctr"/>
                          <a:r>
                            <a:rPr lang="en-US" sz="1400" b="1" i="1" dirty="0">
                              <a:solidFill>
                                <a:srgbClr val="FF0000"/>
                              </a:solidFill>
                            </a:rPr>
                            <a:t>High Fidelity</a:t>
                          </a:r>
                        </a:p>
                      </a:txBody>
                      <a:tcPr anchor="ctr"/>
                    </a:tc>
                    <a:tc>
                      <a:txBody>
                        <a:bodyPr/>
                        <a:lstStyle/>
                        <a:p>
                          <a:endParaRPr lang="en-US"/>
                        </a:p>
                      </a:txBody>
                      <a:tcPr anchor="ctr">
                        <a:blipFill>
                          <a:blip r:embed="rId9"/>
                          <a:stretch>
                            <a:fillRect l="-56338" t="-104167" r="-36150" b="-395833"/>
                          </a:stretch>
                        </a:blipFill>
                      </a:tcPr>
                    </a:tc>
                    <a:tc>
                      <a:txBody>
                        <a:bodyPr/>
                        <a:lstStyle/>
                        <a:p>
                          <a:pPr algn="ctr"/>
                          <a:r>
                            <a:rPr lang="en-US" sz="1400" b="0" dirty="0">
                              <a:solidFill>
                                <a:srgbClr val="FF0000"/>
                              </a:solidFill>
                            </a:rPr>
                            <a:t>1X</a:t>
                          </a:r>
                          <a:endParaRPr lang="en-US" sz="1400" b="0" baseline="30000" dirty="0">
                            <a:solidFill>
                              <a:srgbClr val="FF0000"/>
                            </a:solidFill>
                          </a:endParaRPr>
                        </a:p>
                      </a:txBody>
                      <a:tcPr anchor="ctr"/>
                    </a:tc>
                    <a:extLst>
                      <a:ext uri="{0D108BD9-81ED-4DB2-BD59-A6C34878D82A}">
                        <a16:rowId xmlns:a16="http://schemas.microsoft.com/office/drawing/2014/main" val="1182883784"/>
                      </a:ext>
                    </a:extLst>
                  </a:tr>
                  <a:tr h="518160">
                    <a:tc>
                      <a:txBody>
                        <a:bodyPr/>
                        <a:lstStyle/>
                        <a:p>
                          <a:pPr algn="ctr"/>
                          <a:r>
                            <a:rPr lang="en-US" sz="1400" b="1" i="1" dirty="0">
                              <a:solidFill>
                                <a:srgbClr val="2AA02B"/>
                              </a:solidFill>
                            </a:rPr>
                            <a:t>Reduced Physics</a:t>
                          </a:r>
                        </a:p>
                      </a:txBody>
                      <a:tcPr anchor="ctr"/>
                    </a:tc>
                    <a:tc>
                      <a:txBody>
                        <a:bodyPr/>
                        <a:lstStyle/>
                        <a:p>
                          <a:endParaRPr lang="en-US"/>
                        </a:p>
                      </a:txBody>
                      <a:tcPr anchor="ctr">
                        <a:blipFill>
                          <a:blip r:embed="rId9"/>
                          <a:stretch>
                            <a:fillRect l="-56338" t="-119512" r="-36150" b="-131707"/>
                          </a:stretch>
                        </a:blipFill>
                      </a:tcPr>
                    </a:tc>
                    <a:tc>
                      <a:txBody>
                        <a:bodyPr/>
                        <a:lstStyle/>
                        <a:p>
                          <a:pPr algn="ctr"/>
                          <a:r>
                            <a:rPr lang="en-US" sz="1400" b="0" dirty="0">
                              <a:solidFill>
                                <a:srgbClr val="2AA02B"/>
                              </a:solidFill>
                            </a:rPr>
                            <a:t>~5X</a:t>
                          </a:r>
                        </a:p>
                      </a:txBody>
                      <a:tcPr anchor="ctr"/>
                    </a:tc>
                    <a:extLst>
                      <a:ext uri="{0D108BD9-81ED-4DB2-BD59-A6C34878D82A}">
                        <a16:rowId xmlns:a16="http://schemas.microsoft.com/office/drawing/2014/main" val="2285759334"/>
                      </a:ext>
                    </a:extLst>
                  </a:tr>
                  <a:tr h="304800">
                    <a:tc>
                      <a:txBody>
                        <a:bodyPr/>
                        <a:lstStyle/>
                        <a:p>
                          <a:pPr algn="ctr"/>
                          <a:r>
                            <a:rPr lang="en-US" sz="1400" b="1" i="1" dirty="0">
                              <a:solidFill>
                                <a:srgbClr val="F77F0F"/>
                              </a:solidFill>
                            </a:rPr>
                            <a:t>Coarse Time Step </a:t>
                          </a:r>
                        </a:p>
                      </a:txBody>
                      <a:tcPr anchor="ctr"/>
                    </a:tc>
                    <a:tc>
                      <a:txBody>
                        <a:bodyPr/>
                        <a:lstStyle/>
                        <a:p>
                          <a:endParaRPr lang="en-US"/>
                        </a:p>
                      </a:txBody>
                      <a:tcPr anchor="ctr">
                        <a:blipFill>
                          <a:blip r:embed="rId9"/>
                          <a:stretch>
                            <a:fillRect l="-56338" t="-375000" r="-36150" b="-125000"/>
                          </a:stretch>
                        </a:blipFill>
                      </a:tcPr>
                    </a:tc>
                    <a:tc>
                      <a:txBody>
                        <a:bodyPr/>
                        <a:lstStyle/>
                        <a:p>
                          <a:pPr algn="ctr"/>
                          <a:r>
                            <a:rPr lang="en-US" sz="1400" b="0" dirty="0">
                              <a:solidFill>
                                <a:srgbClr val="F77F0F"/>
                              </a:solidFill>
                            </a:rPr>
                            <a:t>~78X</a:t>
                          </a:r>
                          <a:endParaRPr lang="en-US" sz="1400" b="0" baseline="30000" dirty="0">
                            <a:solidFill>
                              <a:srgbClr val="F77F0F"/>
                            </a:solidFill>
                          </a:endParaRPr>
                        </a:p>
                      </a:txBody>
                      <a:tcPr anchor="ctr"/>
                    </a:tc>
                    <a:extLst>
                      <a:ext uri="{0D108BD9-81ED-4DB2-BD59-A6C34878D82A}">
                        <a16:rowId xmlns:a16="http://schemas.microsoft.com/office/drawing/2014/main" val="2265610832"/>
                      </a:ext>
                    </a:extLst>
                  </a:tr>
                  <a:tr h="30480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tc>
                      <a:txBody>
                        <a:bodyPr/>
                        <a:lstStyle/>
                        <a:p>
                          <a:pPr algn="ctr"/>
                          <a:r>
                            <a:rPr lang="en-US" sz="1400" b="0" dirty="0">
                              <a:solidFill>
                                <a:srgbClr val="2777B4"/>
                              </a:solidFill>
                            </a:rPr>
                            <a:t>~310000X</a:t>
                          </a:r>
                          <a:endParaRPr lang="en-US" sz="1400" b="0" baseline="30000" dirty="0">
                            <a:solidFill>
                              <a:srgbClr val="2777B4"/>
                            </a:solidFill>
                          </a:endParaRPr>
                        </a:p>
                      </a:txBody>
                      <a:tcPr anchor="ctr"/>
                    </a:tc>
                    <a:extLst>
                      <a:ext uri="{0D108BD9-81ED-4DB2-BD59-A6C34878D82A}">
                        <a16:rowId xmlns:a16="http://schemas.microsoft.com/office/drawing/2014/main" val="2685496221"/>
                      </a:ext>
                    </a:extLst>
                  </a:tr>
                </a:tbl>
              </a:graphicData>
            </a:graphic>
          </p:graphicFrame>
        </mc:Fallback>
      </mc:AlternateContent>
      <p:sp>
        <p:nvSpPr>
          <p:cNvPr id="16" name="TextBox 15">
            <a:extLst>
              <a:ext uri="{FF2B5EF4-FFF2-40B4-BE49-F238E27FC236}">
                <a16:creationId xmlns:a16="http://schemas.microsoft.com/office/drawing/2014/main" id="{07B929D5-C9CC-76FA-9285-3B6894AC48AA}"/>
              </a:ext>
            </a:extLst>
          </p:cNvPr>
          <p:cNvSpPr txBox="1"/>
          <p:nvPr/>
        </p:nvSpPr>
        <p:spPr>
          <a:xfrm>
            <a:off x="6553200" y="5923280"/>
            <a:ext cx="4960910" cy="769441"/>
          </a:xfrm>
          <a:prstGeom prst="rect">
            <a:avLst/>
          </a:prstGeom>
          <a:noFill/>
        </p:spPr>
        <p:txBody>
          <a:bodyPr wrap="none" rtlCol="0">
            <a:spAutoFit/>
          </a:bodyPr>
          <a:lstStyle/>
          <a:p>
            <a:r>
              <a:rPr lang="en-US" sz="1600" dirty="0">
                <a:solidFill>
                  <a:srgbClr val="FF0000"/>
                </a:solidFill>
              </a:rPr>
              <a:t>Avenues of research to increase performance for all </a:t>
            </a:r>
            <a:r>
              <a:rPr lang="en-US" sz="1600" dirty="0" err="1">
                <a:solidFill>
                  <a:srgbClr val="FF0000"/>
                </a:solidFill>
              </a:rPr>
              <a:t>QoIs</a:t>
            </a:r>
            <a:r>
              <a:rPr lang="en-US" sz="1600" dirty="0">
                <a:solidFill>
                  <a:srgbClr val="FF0000"/>
                </a:solidFill>
              </a:rPr>
              <a:t>:</a:t>
            </a:r>
          </a:p>
          <a:p>
            <a:pPr marL="285750" indent="-285750">
              <a:buFont typeface="Wingdings" pitchFamily="2" charset="2"/>
              <a:buChar char="Ø"/>
            </a:pPr>
            <a:r>
              <a:rPr lang="en-US" sz="1400" dirty="0">
                <a:solidFill>
                  <a:srgbClr val="FF0000"/>
                </a:solidFill>
              </a:rPr>
              <a:t>Multi-output ACVs (MOACVs) with University of Michigan</a:t>
            </a:r>
          </a:p>
          <a:p>
            <a:pPr marL="285750" indent="-285750">
              <a:buFont typeface="Wingdings" pitchFamily="2" charset="2"/>
              <a:buChar char="Ø"/>
            </a:pPr>
            <a:r>
              <a:rPr lang="en-US" sz="1400" b="1" i="1" dirty="0">
                <a:solidFill>
                  <a:srgbClr val="FF0000"/>
                </a:solidFill>
              </a:rPr>
              <a:t>Model tuning with Sandia National Labs</a:t>
            </a:r>
          </a:p>
        </p:txBody>
      </p:sp>
      <p:sp>
        <p:nvSpPr>
          <p:cNvPr id="75" name="Rectangle 74">
            <a:extLst>
              <a:ext uri="{FF2B5EF4-FFF2-40B4-BE49-F238E27FC236}">
                <a16:creationId xmlns:a16="http://schemas.microsoft.com/office/drawing/2014/main" id="{8A8809D7-DE23-0C46-82CA-96956F443EF7}"/>
              </a:ext>
            </a:extLst>
          </p:cNvPr>
          <p:cNvSpPr/>
          <p:nvPr/>
        </p:nvSpPr>
        <p:spPr>
          <a:xfrm>
            <a:off x="9231922" y="4326156"/>
            <a:ext cx="2151185" cy="948926"/>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7FA2B24-F948-084D-B2E0-F4605AD400E2}"/>
              </a:ext>
            </a:extLst>
          </p:cNvPr>
          <p:cNvSpPr txBox="1"/>
          <p:nvPr/>
        </p:nvSpPr>
        <p:spPr>
          <a:xfrm>
            <a:off x="6768394" y="4044989"/>
            <a:ext cx="4589141" cy="307777"/>
          </a:xfrm>
          <a:prstGeom prst="rect">
            <a:avLst/>
          </a:prstGeom>
          <a:noFill/>
        </p:spPr>
        <p:txBody>
          <a:bodyPr wrap="none" rtlCol="0">
            <a:spAutoFit/>
          </a:bodyPr>
          <a:lstStyle/>
          <a:p>
            <a:r>
              <a:rPr lang="en-US" sz="1400" b="1" dirty="0"/>
              <a:t>Correlation </a:t>
            </a:r>
            <a:r>
              <a:rPr lang="en-US" sz="1400" b="1" dirty="0" err="1"/>
              <a:t>w.r.t</a:t>
            </a:r>
            <a:r>
              <a:rPr lang="en-US" sz="1400" b="1" dirty="0"/>
              <a:t> High-Fidelity Model for Each Trajectory QoI</a:t>
            </a:r>
          </a:p>
        </p:txBody>
      </p:sp>
    </p:spTree>
    <p:extLst>
      <p:ext uri="{BB962C8B-B14F-4D97-AF65-F5344CB8AC3E}">
        <p14:creationId xmlns:p14="http://schemas.microsoft.com/office/powerpoint/2010/main" val="85960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16" grpId="0"/>
      <p:bldP spid="75" grpId="0" animBg="1"/>
      <p:bldP spid="75" grpId="1"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A diagram of a graph&#10;&#10;Description automatically generated">
            <a:extLst>
              <a:ext uri="{FF2B5EF4-FFF2-40B4-BE49-F238E27FC236}">
                <a16:creationId xmlns:a16="http://schemas.microsoft.com/office/drawing/2014/main" id="{91624CBC-E495-00E3-B614-599FDDF1C677}"/>
              </a:ext>
            </a:extLst>
          </p:cNvPr>
          <p:cNvPicPr>
            <a:picLocks noChangeAspect="1"/>
          </p:cNvPicPr>
          <p:nvPr/>
        </p:nvPicPr>
        <p:blipFill rotWithShape="1">
          <a:blip r:embed="rId3"/>
          <a:srcRect r="16369"/>
          <a:stretch/>
        </p:blipFill>
        <p:spPr>
          <a:xfrm>
            <a:off x="8015205" y="4236064"/>
            <a:ext cx="1784350" cy="1600200"/>
          </a:xfrm>
          <a:prstGeom prst="rect">
            <a:avLst/>
          </a:prstGeom>
        </p:spPr>
      </p:pic>
      <p:pic>
        <p:nvPicPr>
          <p:cNvPr id="65" name="Picture 64" descr="A diagram of a graph&#10;&#10;Description automatically generated">
            <a:extLst>
              <a:ext uri="{FF2B5EF4-FFF2-40B4-BE49-F238E27FC236}">
                <a16:creationId xmlns:a16="http://schemas.microsoft.com/office/drawing/2014/main" id="{D1E5D9C9-2F66-4848-62C1-153599103435}"/>
              </a:ext>
            </a:extLst>
          </p:cNvPr>
          <p:cNvPicPr>
            <a:picLocks noChangeAspect="1"/>
          </p:cNvPicPr>
          <p:nvPr/>
        </p:nvPicPr>
        <p:blipFill rotWithShape="1">
          <a:blip r:embed="rId4"/>
          <a:srcRect r="16369"/>
          <a:stretch/>
        </p:blipFill>
        <p:spPr>
          <a:xfrm>
            <a:off x="6167078" y="4229714"/>
            <a:ext cx="1784350" cy="1600200"/>
          </a:xfrm>
          <a:prstGeom prst="rect">
            <a:avLst/>
          </a:prstGeom>
        </p:spPr>
      </p:pic>
      <p:pic>
        <p:nvPicPr>
          <p:cNvPr id="76" name="Picture 75">
            <a:extLst>
              <a:ext uri="{FF2B5EF4-FFF2-40B4-BE49-F238E27FC236}">
                <a16:creationId xmlns:a16="http://schemas.microsoft.com/office/drawing/2014/main" id="{E9F8FBED-C77B-3048-BC68-12111668F0C9}"/>
              </a:ext>
            </a:extLst>
          </p:cNvPr>
          <p:cNvPicPr>
            <a:picLocks noChangeAspect="1"/>
          </p:cNvPicPr>
          <p:nvPr/>
        </p:nvPicPr>
        <p:blipFill>
          <a:blip r:embed="rId5">
            <a:alphaModFix amt="72000"/>
            <a:extLst>
              <a:ext uri="{28A0092B-C50C-407E-A947-70E740481C1C}">
                <a14:useLocalDpi xmlns:a14="http://schemas.microsoft.com/office/drawing/2010/main" val="0"/>
              </a:ext>
            </a:extLst>
          </a:blip>
          <a:stretch>
            <a:fillRect/>
          </a:stretch>
        </p:blipFill>
        <p:spPr>
          <a:xfrm>
            <a:off x="3931501" y="2165383"/>
            <a:ext cx="1614827" cy="1569074"/>
          </a:xfrm>
          <a:prstGeom prst="rect">
            <a:avLst/>
          </a:prstGeom>
        </p:spPr>
      </p:pic>
      <p:sp>
        <p:nvSpPr>
          <p:cNvPr id="2" name="Title 1">
            <a:extLst>
              <a:ext uri="{FF2B5EF4-FFF2-40B4-BE49-F238E27FC236}">
                <a16:creationId xmlns:a16="http://schemas.microsoft.com/office/drawing/2014/main" id="{53493DD0-DC14-5742-96A5-97F76E251087}"/>
              </a:ext>
            </a:extLst>
          </p:cNvPr>
          <p:cNvSpPr>
            <a:spLocks noGrp="1"/>
          </p:cNvSpPr>
          <p:nvPr>
            <p:ph type="title"/>
          </p:nvPr>
        </p:nvSpPr>
        <p:spPr/>
        <p:txBody>
          <a:bodyPr/>
          <a:lstStyle/>
          <a:p>
            <a:pPr algn="ctr"/>
            <a:r>
              <a:rPr lang="en-US" dirty="0"/>
              <a:t>Model Tuning for Trajectory Simulation</a:t>
            </a:r>
          </a:p>
        </p:txBody>
      </p:sp>
      <p:sp>
        <p:nvSpPr>
          <p:cNvPr id="4" name="Slide Number Placeholder 3">
            <a:extLst>
              <a:ext uri="{FF2B5EF4-FFF2-40B4-BE49-F238E27FC236}">
                <a16:creationId xmlns:a16="http://schemas.microsoft.com/office/drawing/2014/main" id="{43119E9B-DD91-5947-83A7-B4EB3396E03A}"/>
              </a:ext>
            </a:extLst>
          </p:cNvPr>
          <p:cNvSpPr>
            <a:spLocks noGrp="1"/>
          </p:cNvSpPr>
          <p:nvPr>
            <p:ph type="sldNum" sz="quarter" idx="12"/>
          </p:nvPr>
        </p:nvSpPr>
        <p:spPr/>
        <p:txBody>
          <a:bodyPr/>
          <a:lstStyle/>
          <a:p>
            <a:fld id="{1F57BF9A-7B35-9447-9112-EAE7E91B4E99}" type="slidenum">
              <a:rPr lang="en-US" smtClean="0"/>
              <a:t>5</a:t>
            </a:fld>
            <a:endParaRPr lang="en-US"/>
          </a:p>
        </p:txBody>
      </p:sp>
      <p:grpSp>
        <p:nvGrpSpPr>
          <p:cNvPr id="9" name="Group 8">
            <a:extLst>
              <a:ext uri="{FF2B5EF4-FFF2-40B4-BE49-F238E27FC236}">
                <a16:creationId xmlns:a16="http://schemas.microsoft.com/office/drawing/2014/main" id="{855475CA-1474-9E4C-A4E0-7E664DF43470}"/>
              </a:ext>
            </a:extLst>
          </p:cNvPr>
          <p:cNvGrpSpPr/>
          <p:nvPr/>
        </p:nvGrpSpPr>
        <p:grpSpPr>
          <a:xfrm>
            <a:off x="969459" y="2188419"/>
            <a:ext cx="1688123" cy="1350500"/>
            <a:chOff x="422603" y="2860848"/>
            <a:chExt cx="2618511" cy="2092528"/>
          </a:xfrm>
        </p:grpSpPr>
        <p:pic>
          <p:nvPicPr>
            <p:cNvPr id="10" name="Picture 9" descr="adept-rear.jpeg">
              <a:extLst>
                <a:ext uri="{FF2B5EF4-FFF2-40B4-BE49-F238E27FC236}">
                  <a16:creationId xmlns:a16="http://schemas.microsoft.com/office/drawing/2014/main" id="{098A53A2-C9AE-3B44-B38C-6E0211E13425}"/>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1474" b="98737" l="9800" r="98664"/>
                      </a14:imgEffect>
                    </a14:imgLayer>
                  </a14:imgProps>
                </a:ext>
                <a:ext uri="{28A0092B-C50C-407E-A947-70E740481C1C}">
                  <a14:useLocalDpi xmlns:a14="http://schemas.microsoft.com/office/drawing/2010/main"/>
                </a:ext>
              </a:extLst>
            </a:blip>
            <a:srcRect l="9715"/>
            <a:stretch/>
          </p:blipFill>
          <p:spPr>
            <a:xfrm>
              <a:off x="1095651" y="3330981"/>
              <a:ext cx="1426568" cy="1622395"/>
            </a:xfrm>
            <a:prstGeom prst="rect">
              <a:avLst/>
            </a:prstGeom>
          </p:spPr>
        </p:pic>
        <p:cxnSp>
          <p:nvCxnSpPr>
            <p:cNvPr id="11" name="Straight Arrow Connector 10">
              <a:extLst>
                <a:ext uri="{FF2B5EF4-FFF2-40B4-BE49-F238E27FC236}">
                  <a16:creationId xmlns:a16="http://schemas.microsoft.com/office/drawing/2014/main" id="{50BED53F-9079-6E4A-BC73-56C5CEEBFA35}"/>
                </a:ext>
              </a:extLst>
            </p:cNvPr>
            <p:cNvCxnSpPr>
              <a:cxnSpLocks/>
            </p:cNvCxnSpPr>
            <p:nvPr/>
          </p:nvCxnSpPr>
          <p:spPr>
            <a:xfrm>
              <a:off x="1199030" y="3227292"/>
              <a:ext cx="371217" cy="479882"/>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02712B7-0409-AF4B-A22A-0142D7F91758}"/>
                </a:ext>
              </a:extLst>
            </p:cNvPr>
            <p:cNvSpPr txBox="1"/>
            <p:nvPr/>
          </p:nvSpPr>
          <p:spPr>
            <a:xfrm>
              <a:off x="422603" y="2860848"/>
              <a:ext cx="1447885" cy="429195"/>
            </a:xfrm>
            <a:prstGeom prst="rect">
              <a:avLst/>
            </a:prstGeom>
            <a:noFill/>
          </p:spPr>
          <p:txBody>
            <a:bodyPr wrap="square" rtlCol="0">
              <a:spAutoFit/>
            </a:bodyPr>
            <a:lstStyle/>
            <a:p>
              <a:r>
                <a:rPr lang="en-US" sz="1200" dirty="0"/>
                <a:t>Heatshield</a:t>
              </a:r>
            </a:p>
          </p:txBody>
        </p:sp>
        <p:cxnSp>
          <p:nvCxnSpPr>
            <p:cNvPr id="13" name="Straight Arrow Connector 12">
              <a:extLst>
                <a:ext uri="{FF2B5EF4-FFF2-40B4-BE49-F238E27FC236}">
                  <a16:creationId xmlns:a16="http://schemas.microsoft.com/office/drawing/2014/main" id="{4635C8FA-9D41-D94E-B6EE-F72E8352EAB5}"/>
                </a:ext>
              </a:extLst>
            </p:cNvPr>
            <p:cNvCxnSpPr>
              <a:cxnSpLocks/>
            </p:cNvCxnSpPr>
            <p:nvPr/>
          </p:nvCxnSpPr>
          <p:spPr>
            <a:xfrm flipH="1">
              <a:off x="1873804" y="3259563"/>
              <a:ext cx="368717" cy="72161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D1B756-F45F-7B4F-BC0D-1A994923CF5F}"/>
                </a:ext>
              </a:extLst>
            </p:cNvPr>
            <p:cNvSpPr txBox="1"/>
            <p:nvPr/>
          </p:nvSpPr>
          <p:spPr>
            <a:xfrm>
              <a:off x="1555214" y="2877529"/>
              <a:ext cx="1485900" cy="363757"/>
            </a:xfrm>
            <a:prstGeom prst="rect">
              <a:avLst/>
            </a:prstGeom>
            <a:noFill/>
          </p:spPr>
          <p:txBody>
            <a:bodyPr wrap="square" rtlCol="0">
              <a:spAutoFit/>
            </a:bodyPr>
            <a:lstStyle/>
            <a:p>
              <a:pPr algn="ctr"/>
              <a:r>
                <a:rPr lang="en-US" sz="1200" dirty="0"/>
                <a:t>Payload</a:t>
              </a:r>
            </a:p>
          </p:txBody>
        </p:sp>
      </p:grpSp>
      <p:sp>
        <p:nvSpPr>
          <p:cNvPr id="32" name="TextBox 31">
            <a:extLst>
              <a:ext uri="{FF2B5EF4-FFF2-40B4-BE49-F238E27FC236}">
                <a16:creationId xmlns:a16="http://schemas.microsoft.com/office/drawing/2014/main" id="{22A8C0F4-AC42-6A40-9424-FDAEA5B3F22C}"/>
              </a:ext>
            </a:extLst>
          </p:cNvPr>
          <p:cNvSpPr txBox="1"/>
          <p:nvPr/>
        </p:nvSpPr>
        <p:spPr>
          <a:xfrm>
            <a:off x="1311439" y="1007179"/>
            <a:ext cx="9740019"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Considering low-fidelity model hyperparameters (i.e., time steps) as tunable rather than fixed can yield substantial performance improvement </a:t>
            </a:r>
            <a:endParaRPr lang="en-US" sz="2000" dirty="0"/>
          </a:p>
        </p:txBody>
      </p:sp>
      <p:sp>
        <p:nvSpPr>
          <p:cNvPr id="34" name="Freeform 33">
            <a:extLst>
              <a:ext uri="{FF2B5EF4-FFF2-40B4-BE49-F238E27FC236}">
                <a16:creationId xmlns:a16="http://schemas.microsoft.com/office/drawing/2014/main" id="{85D74E58-B12F-5748-98E5-3A5B06B58758}"/>
              </a:ext>
            </a:extLst>
          </p:cNvPr>
          <p:cNvSpPr/>
          <p:nvPr/>
        </p:nvSpPr>
        <p:spPr>
          <a:xfrm>
            <a:off x="2196185" y="2648523"/>
            <a:ext cx="2035553" cy="106718"/>
          </a:xfrm>
          <a:custGeom>
            <a:avLst/>
            <a:gdLst>
              <a:gd name="connsiteX0" fmla="*/ 0 w 4077148"/>
              <a:gd name="connsiteY0" fmla="*/ 417576 h 417576"/>
              <a:gd name="connsiteX1" fmla="*/ 451821 w 4077148"/>
              <a:gd name="connsiteY1" fmla="*/ 245454 h 417576"/>
              <a:gd name="connsiteX2" fmla="*/ 1785769 w 4077148"/>
              <a:gd name="connsiteY2" fmla="*/ 19543 h 417576"/>
              <a:gd name="connsiteX3" fmla="*/ 3238052 w 4077148"/>
              <a:gd name="connsiteY3" fmla="*/ 41058 h 417576"/>
              <a:gd name="connsiteX4" fmla="*/ 4077148 w 4077148"/>
              <a:gd name="connsiteY4" fmla="*/ 277727 h 41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7148" h="417576">
                <a:moveTo>
                  <a:pt x="0" y="417576"/>
                </a:moveTo>
                <a:cubicBezTo>
                  <a:pt x="77096" y="364684"/>
                  <a:pt x="154193" y="311793"/>
                  <a:pt x="451821" y="245454"/>
                </a:cubicBezTo>
                <a:cubicBezTo>
                  <a:pt x="749449" y="179115"/>
                  <a:pt x="1321397" y="53609"/>
                  <a:pt x="1785769" y="19543"/>
                </a:cubicBezTo>
                <a:cubicBezTo>
                  <a:pt x="2250141" y="-14523"/>
                  <a:pt x="2856156" y="-1973"/>
                  <a:pt x="3238052" y="41058"/>
                </a:cubicBezTo>
                <a:cubicBezTo>
                  <a:pt x="3619949" y="84089"/>
                  <a:pt x="3848548" y="180908"/>
                  <a:pt x="4077148" y="277727"/>
                </a:cubicBezTo>
              </a:path>
            </a:pathLst>
          </a:custGeom>
          <a:noFill/>
          <a:ln w="2857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C0339964-77E0-044C-9B66-F9281166BCFC}"/>
              </a:ext>
            </a:extLst>
          </p:cNvPr>
          <p:cNvSpPr/>
          <p:nvPr/>
        </p:nvSpPr>
        <p:spPr>
          <a:xfrm>
            <a:off x="2272380" y="2905345"/>
            <a:ext cx="2035553" cy="115611"/>
          </a:xfrm>
          <a:custGeom>
            <a:avLst/>
            <a:gdLst>
              <a:gd name="connsiteX0" fmla="*/ 0 w 4178461"/>
              <a:gd name="connsiteY0" fmla="*/ 173620 h 397312"/>
              <a:gd name="connsiteX1" fmla="*/ 925974 w 4178461"/>
              <a:gd name="connsiteY1" fmla="*/ 370389 h 397312"/>
              <a:gd name="connsiteX2" fmla="*/ 2199190 w 4178461"/>
              <a:gd name="connsiteY2" fmla="*/ 381964 h 397312"/>
              <a:gd name="connsiteX3" fmla="*/ 3368233 w 4178461"/>
              <a:gd name="connsiteY3" fmla="*/ 243068 h 397312"/>
              <a:gd name="connsiteX4" fmla="*/ 4178461 w 4178461"/>
              <a:gd name="connsiteY4" fmla="*/ 0 h 397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461" h="397312">
                <a:moveTo>
                  <a:pt x="0" y="173620"/>
                </a:moveTo>
                <a:cubicBezTo>
                  <a:pt x="279721" y="254642"/>
                  <a:pt x="559442" y="335665"/>
                  <a:pt x="925974" y="370389"/>
                </a:cubicBezTo>
                <a:cubicBezTo>
                  <a:pt x="1292506" y="405113"/>
                  <a:pt x="1792147" y="403184"/>
                  <a:pt x="2199190" y="381964"/>
                </a:cubicBezTo>
                <a:cubicBezTo>
                  <a:pt x="2606233" y="360744"/>
                  <a:pt x="3038354" y="306729"/>
                  <a:pt x="3368233" y="243068"/>
                </a:cubicBezTo>
                <a:cubicBezTo>
                  <a:pt x="3698112" y="179407"/>
                  <a:pt x="3938286" y="89703"/>
                  <a:pt x="4178461" y="0"/>
                </a:cubicBezTo>
              </a:path>
            </a:pathLst>
          </a:custGeom>
          <a:noFill/>
          <a:ln w="28575">
            <a:solidFill>
              <a:srgbClr val="FF0000"/>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Freeform 35">
            <a:extLst>
              <a:ext uri="{FF2B5EF4-FFF2-40B4-BE49-F238E27FC236}">
                <a16:creationId xmlns:a16="http://schemas.microsoft.com/office/drawing/2014/main" id="{63C0AA74-A092-0149-A073-0038E6D05FD4}"/>
              </a:ext>
            </a:extLst>
          </p:cNvPr>
          <p:cNvSpPr/>
          <p:nvPr/>
        </p:nvSpPr>
        <p:spPr>
          <a:xfrm>
            <a:off x="2284701" y="2737422"/>
            <a:ext cx="1996781" cy="226776"/>
          </a:xfrm>
          <a:custGeom>
            <a:avLst/>
            <a:gdLst>
              <a:gd name="connsiteX0" fmla="*/ 0 w 3924300"/>
              <a:gd name="connsiteY0" fmla="*/ 647700 h 647700"/>
              <a:gd name="connsiteX1" fmla="*/ 965200 w 3924300"/>
              <a:gd name="connsiteY1" fmla="*/ 368300 h 647700"/>
              <a:gd name="connsiteX2" fmla="*/ 2209800 w 3924300"/>
              <a:gd name="connsiteY2" fmla="*/ 279400 h 647700"/>
              <a:gd name="connsiteX3" fmla="*/ 3086100 w 3924300"/>
              <a:gd name="connsiteY3" fmla="*/ 0 h 647700"/>
              <a:gd name="connsiteX4" fmla="*/ 3924300 w 3924300"/>
              <a:gd name="connsiteY4" fmla="*/ 177800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4300" h="647700">
                <a:moveTo>
                  <a:pt x="0" y="647700"/>
                </a:moveTo>
                <a:lnTo>
                  <a:pt x="965200" y="368300"/>
                </a:lnTo>
                <a:lnTo>
                  <a:pt x="2209800" y="279400"/>
                </a:lnTo>
                <a:lnTo>
                  <a:pt x="3086100" y="0"/>
                </a:lnTo>
                <a:lnTo>
                  <a:pt x="3924300" y="1778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3A1670ED-EADD-ED48-A058-9A12D5B9994B}"/>
              </a:ext>
            </a:extLst>
          </p:cNvPr>
          <p:cNvSpPr/>
          <p:nvPr/>
        </p:nvSpPr>
        <p:spPr>
          <a:xfrm>
            <a:off x="2249138" y="3081815"/>
            <a:ext cx="2142440" cy="45719"/>
          </a:xfrm>
          <a:custGeom>
            <a:avLst/>
            <a:gdLst>
              <a:gd name="connsiteX0" fmla="*/ 0 w 4127500"/>
              <a:gd name="connsiteY0" fmla="*/ 0 h 342900"/>
              <a:gd name="connsiteX1" fmla="*/ 1143000 w 4127500"/>
              <a:gd name="connsiteY1" fmla="*/ 317500 h 342900"/>
              <a:gd name="connsiteX2" fmla="*/ 2197100 w 4127500"/>
              <a:gd name="connsiteY2" fmla="*/ 342900 h 342900"/>
              <a:gd name="connsiteX3" fmla="*/ 3187700 w 4127500"/>
              <a:gd name="connsiteY3" fmla="*/ 63500 h 342900"/>
              <a:gd name="connsiteX4" fmla="*/ 4127500 w 4127500"/>
              <a:gd name="connsiteY4" fmla="*/ 152400 h 34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342900">
                <a:moveTo>
                  <a:pt x="0" y="0"/>
                </a:moveTo>
                <a:lnTo>
                  <a:pt x="1143000" y="317500"/>
                </a:lnTo>
                <a:lnTo>
                  <a:pt x="2197100" y="342900"/>
                </a:lnTo>
                <a:lnTo>
                  <a:pt x="3187700" y="63500"/>
                </a:lnTo>
                <a:lnTo>
                  <a:pt x="4127500" y="1524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6A8153B8-D922-FB43-84BA-0681D67A2067}"/>
              </a:ext>
            </a:extLst>
          </p:cNvPr>
          <p:cNvSpPr/>
          <p:nvPr/>
        </p:nvSpPr>
        <p:spPr>
          <a:xfrm>
            <a:off x="2298470" y="2868655"/>
            <a:ext cx="2009705" cy="169239"/>
          </a:xfrm>
          <a:custGeom>
            <a:avLst/>
            <a:gdLst>
              <a:gd name="connsiteX0" fmla="*/ 0 w 3949700"/>
              <a:gd name="connsiteY0" fmla="*/ 355600 h 533400"/>
              <a:gd name="connsiteX1" fmla="*/ 762000 w 3949700"/>
              <a:gd name="connsiteY1" fmla="*/ 533400 h 533400"/>
              <a:gd name="connsiteX2" fmla="*/ 1828800 w 3949700"/>
              <a:gd name="connsiteY2" fmla="*/ 508000 h 533400"/>
              <a:gd name="connsiteX3" fmla="*/ 2768600 w 3949700"/>
              <a:gd name="connsiteY3" fmla="*/ 76200 h 533400"/>
              <a:gd name="connsiteX4" fmla="*/ 3949700 w 3949700"/>
              <a:gd name="connsiteY4" fmla="*/ 0 h 533400"/>
              <a:gd name="connsiteX5" fmla="*/ 3949700 w 39497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700" h="533400">
                <a:moveTo>
                  <a:pt x="0" y="355600"/>
                </a:moveTo>
                <a:lnTo>
                  <a:pt x="762000" y="533400"/>
                </a:lnTo>
                <a:lnTo>
                  <a:pt x="1828800" y="508000"/>
                </a:lnTo>
                <a:lnTo>
                  <a:pt x="2768600" y="76200"/>
                </a:lnTo>
                <a:lnTo>
                  <a:pt x="3949700" y="0"/>
                </a:lnTo>
                <a:lnTo>
                  <a:pt x="39497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Freeform 38">
            <a:extLst>
              <a:ext uri="{FF2B5EF4-FFF2-40B4-BE49-F238E27FC236}">
                <a16:creationId xmlns:a16="http://schemas.microsoft.com/office/drawing/2014/main" id="{7AFB6516-DE66-B548-9385-6A56D4230359}"/>
              </a:ext>
            </a:extLst>
          </p:cNvPr>
          <p:cNvSpPr/>
          <p:nvPr/>
        </p:nvSpPr>
        <p:spPr>
          <a:xfrm>
            <a:off x="2196199" y="2809995"/>
            <a:ext cx="1951546" cy="137844"/>
          </a:xfrm>
          <a:custGeom>
            <a:avLst/>
            <a:gdLst>
              <a:gd name="connsiteX0" fmla="*/ 0 w 3835400"/>
              <a:gd name="connsiteY0" fmla="*/ 393700 h 393700"/>
              <a:gd name="connsiteX1" fmla="*/ 952500 w 3835400"/>
              <a:gd name="connsiteY1" fmla="*/ 38100 h 393700"/>
              <a:gd name="connsiteX2" fmla="*/ 1993900 w 3835400"/>
              <a:gd name="connsiteY2" fmla="*/ 0 h 393700"/>
              <a:gd name="connsiteX3" fmla="*/ 2971800 w 3835400"/>
              <a:gd name="connsiteY3" fmla="*/ 355600 h 393700"/>
              <a:gd name="connsiteX4" fmla="*/ 3835400 w 3835400"/>
              <a:gd name="connsiteY4" fmla="*/ 35560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35400" h="393700">
                <a:moveTo>
                  <a:pt x="0" y="393700"/>
                </a:moveTo>
                <a:lnTo>
                  <a:pt x="952500" y="38100"/>
                </a:lnTo>
                <a:lnTo>
                  <a:pt x="1993900" y="0"/>
                </a:lnTo>
                <a:lnTo>
                  <a:pt x="2971800" y="355600"/>
                </a:lnTo>
                <a:lnTo>
                  <a:pt x="3835400" y="3556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39">
            <a:extLst>
              <a:ext uri="{FF2B5EF4-FFF2-40B4-BE49-F238E27FC236}">
                <a16:creationId xmlns:a16="http://schemas.microsoft.com/office/drawing/2014/main" id="{70820BBA-F8A8-154C-B8B8-4E9652B1CFCE}"/>
              </a:ext>
            </a:extLst>
          </p:cNvPr>
          <p:cNvSpPr/>
          <p:nvPr/>
        </p:nvSpPr>
        <p:spPr>
          <a:xfrm>
            <a:off x="2285194" y="2963620"/>
            <a:ext cx="2131784" cy="260144"/>
          </a:xfrm>
          <a:custGeom>
            <a:avLst/>
            <a:gdLst>
              <a:gd name="connsiteX0" fmla="*/ 0 w 4127500"/>
              <a:gd name="connsiteY0" fmla="*/ 355600 h 596900"/>
              <a:gd name="connsiteX1" fmla="*/ 1143000 w 4127500"/>
              <a:gd name="connsiteY1" fmla="*/ 596900 h 596900"/>
              <a:gd name="connsiteX2" fmla="*/ 2095500 w 4127500"/>
              <a:gd name="connsiteY2" fmla="*/ 165100 h 596900"/>
              <a:gd name="connsiteX3" fmla="*/ 3187700 w 4127500"/>
              <a:gd name="connsiteY3" fmla="*/ 444500 h 596900"/>
              <a:gd name="connsiteX4" fmla="*/ 4127500 w 4127500"/>
              <a:gd name="connsiteY4" fmla="*/ 0 h 596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596900">
                <a:moveTo>
                  <a:pt x="0" y="355600"/>
                </a:moveTo>
                <a:lnTo>
                  <a:pt x="1143000" y="596900"/>
                </a:lnTo>
                <a:lnTo>
                  <a:pt x="2095500" y="165100"/>
                </a:lnTo>
                <a:lnTo>
                  <a:pt x="3187700" y="444500"/>
                </a:lnTo>
                <a:lnTo>
                  <a:pt x="41275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F58DC022-0885-E345-9844-D278D41C42EF}"/>
              </a:ext>
            </a:extLst>
          </p:cNvPr>
          <p:cNvSpPr/>
          <p:nvPr/>
        </p:nvSpPr>
        <p:spPr>
          <a:xfrm>
            <a:off x="2241032" y="2623120"/>
            <a:ext cx="2100174" cy="204544"/>
          </a:xfrm>
          <a:custGeom>
            <a:avLst/>
            <a:gdLst>
              <a:gd name="connsiteX0" fmla="*/ 0 w 4127500"/>
              <a:gd name="connsiteY0" fmla="*/ 571500 h 571500"/>
              <a:gd name="connsiteX1" fmla="*/ 965200 w 4127500"/>
              <a:gd name="connsiteY1" fmla="*/ 127000 h 571500"/>
              <a:gd name="connsiteX2" fmla="*/ 2044700 w 4127500"/>
              <a:gd name="connsiteY2" fmla="*/ 330200 h 571500"/>
              <a:gd name="connsiteX3" fmla="*/ 2946400 w 4127500"/>
              <a:gd name="connsiteY3" fmla="*/ 0 h 571500"/>
              <a:gd name="connsiteX4" fmla="*/ 4127500 w 4127500"/>
              <a:gd name="connsiteY4" fmla="*/ 24130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7500" h="571500">
                <a:moveTo>
                  <a:pt x="0" y="571500"/>
                </a:moveTo>
                <a:lnTo>
                  <a:pt x="965200" y="127000"/>
                </a:lnTo>
                <a:lnTo>
                  <a:pt x="2044700" y="330200"/>
                </a:lnTo>
                <a:lnTo>
                  <a:pt x="2946400" y="0"/>
                </a:lnTo>
                <a:lnTo>
                  <a:pt x="4127500" y="2413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EEAC9D95-4587-D344-92C8-EC644C3AF2EC}"/>
              </a:ext>
            </a:extLst>
          </p:cNvPr>
          <p:cNvSpPr/>
          <p:nvPr/>
        </p:nvSpPr>
        <p:spPr>
          <a:xfrm>
            <a:off x="2310623" y="2991422"/>
            <a:ext cx="2065714" cy="240116"/>
          </a:xfrm>
          <a:custGeom>
            <a:avLst/>
            <a:gdLst>
              <a:gd name="connsiteX0" fmla="*/ 0 w 4076700"/>
              <a:gd name="connsiteY0" fmla="*/ 609600 h 609600"/>
              <a:gd name="connsiteX1" fmla="*/ 927100 w 4076700"/>
              <a:gd name="connsiteY1" fmla="*/ 0 h 609600"/>
              <a:gd name="connsiteX2" fmla="*/ 1943100 w 4076700"/>
              <a:gd name="connsiteY2" fmla="*/ 495300 h 609600"/>
              <a:gd name="connsiteX3" fmla="*/ 3009900 w 4076700"/>
              <a:gd name="connsiteY3" fmla="*/ 139700 h 609600"/>
              <a:gd name="connsiteX4" fmla="*/ 4076700 w 4076700"/>
              <a:gd name="connsiteY4" fmla="*/ 10160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00" h="609600">
                <a:moveTo>
                  <a:pt x="0" y="609600"/>
                </a:moveTo>
                <a:lnTo>
                  <a:pt x="927100" y="0"/>
                </a:lnTo>
                <a:lnTo>
                  <a:pt x="1943100" y="495300"/>
                </a:lnTo>
                <a:lnTo>
                  <a:pt x="3009900" y="139700"/>
                </a:lnTo>
                <a:lnTo>
                  <a:pt x="4076700" y="1016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Freeform 42">
            <a:extLst>
              <a:ext uri="{FF2B5EF4-FFF2-40B4-BE49-F238E27FC236}">
                <a16:creationId xmlns:a16="http://schemas.microsoft.com/office/drawing/2014/main" id="{D3F53CFF-A80E-CD4E-A0D3-087D1D0B5F96}"/>
              </a:ext>
            </a:extLst>
          </p:cNvPr>
          <p:cNvSpPr/>
          <p:nvPr/>
        </p:nvSpPr>
        <p:spPr>
          <a:xfrm>
            <a:off x="2235447" y="2953321"/>
            <a:ext cx="1938621" cy="204543"/>
          </a:xfrm>
          <a:custGeom>
            <a:avLst/>
            <a:gdLst>
              <a:gd name="connsiteX0" fmla="*/ 0 w 3810000"/>
              <a:gd name="connsiteY0" fmla="*/ 355600 h 584200"/>
              <a:gd name="connsiteX1" fmla="*/ 1295400 w 3810000"/>
              <a:gd name="connsiteY1" fmla="*/ 0 h 584200"/>
              <a:gd name="connsiteX2" fmla="*/ 2184400 w 3810000"/>
              <a:gd name="connsiteY2" fmla="*/ 127000 h 584200"/>
              <a:gd name="connsiteX3" fmla="*/ 2844800 w 3810000"/>
              <a:gd name="connsiteY3" fmla="*/ 584200 h 584200"/>
              <a:gd name="connsiteX4" fmla="*/ 3810000 w 3810000"/>
              <a:gd name="connsiteY4" fmla="*/ 342900 h 5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84200">
                <a:moveTo>
                  <a:pt x="0" y="355600"/>
                </a:moveTo>
                <a:lnTo>
                  <a:pt x="1295400" y="0"/>
                </a:lnTo>
                <a:lnTo>
                  <a:pt x="2184400" y="127000"/>
                </a:lnTo>
                <a:lnTo>
                  <a:pt x="2844800" y="584200"/>
                </a:lnTo>
                <a:lnTo>
                  <a:pt x="3810000" y="3429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Freeform 43">
            <a:extLst>
              <a:ext uri="{FF2B5EF4-FFF2-40B4-BE49-F238E27FC236}">
                <a16:creationId xmlns:a16="http://schemas.microsoft.com/office/drawing/2014/main" id="{91F601C5-B64F-AE43-9442-DCE8912B33C1}"/>
              </a:ext>
            </a:extLst>
          </p:cNvPr>
          <p:cNvSpPr/>
          <p:nvPr/>
        </p:nvSpPr>
        <p:spPr>
          <a:xfrm>
            <a:off x="2207891" y="2623120"/>
            <a:ext cx="2059811" cy="272154"/>
          </a:xfrm>
          <a:custGeom>
            <a:avLst/>
            <a:gdLst>
              <a:gd name="connsiteX0" fmla="*/ 0 w 4330700"/>
              <a:gd name="connsiteY0" fmla="*/ 330200 h 977900"/>
              <a:gd name="connsiteX1" fmla="*/ 876300 w 4330700"/>
              <a:gd name="connsiteY1" fmla="*/ 977900 h 977900"/>
              <a:gd name="connsiteX2" fmla="*/ 1752600 w 4330700"/>
              <a:gd name="connsiteY2" fmla="*/ 965200 h 977900"/>
              <a:gd name="connsiteX3" fmla="*/ 2654300 w 4330700"/>
              <a:gd name="connsiteY3" fmla="*/ 0 h 977900"/>
              <a:gd name="connsiteX4" fmla="*/ 4330700 w 4330700"/>
              <a:gd name="connsiteY4" fmla="*/ 215900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0700" h="977900">
                <a:moveTo>
                  <a:pt x="0" y="330200"/>
                </a:moveTo>
                <a:lnTo>
                  <a:pt x="876300" y="977900"/>
                </a:lnTo>
                <a:lnTo>
                  <a:pt x="1752600" y="965200"/>
                </a:lnTo>
                <a:lnTo>
                  <a:pt x="2654300" y="0"/>
                </a:lnTo>
                <a:lnTo>
                  <a:pt x="4330700" y="2159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Freeform 44">
            <a:extLst>
              <a:ext uri="{FF2B5EF4-FFF2-40B4-BE49-F238E27FC236}">
                <a16:creationId xmlns:a16="http://schemas.microsoft.com/office/drawing/2014/main" id="{60C0F1CB-5F44-0346-8F18-81E772C63126}"/>
              </a:ext>
            </a:extLst>
          </p:cNvPr>
          <p:cNvSpPr/>
          <p:nvPr/>
        </p:nvSpPr>
        <p:spPr>
          <a:xfrm>
            <a:off x="2290898" y="2686622"/>
            <a:ext cx="2029091" cy="315708"/>
          </a:xfrm>
          <a:custGeom>
            <a:avLst/>
            <a:gdLst>
              <a:gd name="connsiteX0" fmla="*/ 0 w 4013200"/>
              <a:gd name="connsiteY0" fmla="*/ 1193800 h 1193800"/>
              <a:gd name="connsiteX1" fmla="*/ 1016000 w 4013200"/>
              <a:gd name="connsiteY1" fmla="*/ 0 h 1193800"/>
              <a:gd name="connsiteX2" fmla="*/ 2133600 w 4013200"/>
              <a:gd name="connsiteY2" fmla="*/ 800100 h 1193800"/>
              <a:gd name="connsiteX3" fmla="*/ 3136900 w 4013200"/>
              <a:gd name="connsiteY3" fmla="*/ 1193800 h 1193800"/>
              <a:gd name="connsiteX4" fmla="*/ 4013200 w 4013200"/>
              <a:gd name="connsiteY4" fmla="*/ 800100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200" h="1193800">
                <a:moveTo>
                  <a:pt x="0" y="1193800"/>
                </a:moveTo>
                <a:lnTo>
                  <a:pt x="1016000" y="0"/>
                </a:lnTo>
                <a:lnTo>
                  <a:pt x="2133600" y="800100"/>
                </a:lnTo>
                <a:lnTo>
                  <a:pt x="3136900" y="1193800"/>
                </a:lnTo>
                <a:lnTo>
                  <a:pt x="4013200" y="8001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EF9145D6-7E8B-EC4F-911F-A1628E53C01C}"/>
              </a:ext>
            </a:extLst>
          </p:cNvPr>
          <p:cNvSpPr/>
          <p:nvPr/>
        </p:nvSpPr>
        <p:spPr>
          <a:xfrm>
            <a:off x="2368032" y="2646343"/>
            <a:ext cx="2100174" cy="324870"/>
          </a:xfrm>
          <a:custGeom>
            <a:avLst/>
            <a:gdLst>
              <a:gd name="connsiteX0" fmla="*/ 0 w 4229100"/>
              <a:gd name="connsiteY0" fmla="*/ 939800 h 1028700"/>
              <a:gd name="connsiteX1" fmla="*/ 1104900 w 4229100"/>
              <a:gd name="connsiteY1" fmla="*/ 787400 h 1028700"/>
              <a:gd name="connsiteX2" fmla="*/ 2133600 w 4229100"/>
              <a:gd name="connsiteY2" fmla="*/ 0 h 1028700"/>
              <a:gd name="connsiteX3" fmla="*/ 3111500 w 4229100"/>
              <a:gd name="connsiteY3" fmla="*/ 1028700 h 1028700"/>
              <a:gd name="connsiteX4" fmla="*/ 4229100 w 4229100"/>
              <a:gd name="connsiteY4" fmla="*/ 584200 h 1028700"/>
              <a:gd name="connsiteX5" fmla="*/ 4229100 w 4229100"/>
              <a:gd name="connsiteY5" fmla="*/ 58420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9100" h="1028700">
                <a:moveTo>
                  <a:pt x="0" y="939800"/>
                </a:moveTo>
                <a:lnTo>
                  <a:pt x="1104900" y="787400"/>
                </a:lnTo>
                <a:lnTo>
                  <a:pt x="2133600" y="0"/>
                </a:lnTo>
                <a:lnTo>
                  <a:pt x="3111500" y="1028700"/>
                </a:lnTo>
                <a:lnTo>
                  <a:pt x="4229100" y="584200"/>
                </a:lnTo>
                <a:lnTo>
                  <a:pt x="4229100" y="5842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C5C18C43-44F2-AE48-9B34-24A72F9A34FF}"/>
              </a:ext>
            </a:extLst>
          </p:cNvPr>
          <p:cNvSpPr/>
          <p:nvPr/>
        </p:nvSpPr>
        <p:spPr>
          <a:xfrm>
            <a:off x="2321524" y="2766627"/>
            <a:ext cx="1938621" cy="210128"/>
          </a:xfrm>
          <a:custGeom>
            <a:avLst/>
            <a:gdLst>
              <a:gd name="connsiteX0" fmla="*/ 0 w 3810000"/>
              <a:gd name="connsiteY0" fmla="*/ 355600 h 584200"/>
              <a:gd name="connsiteX1" fmla="*/ 1295400 w 3810000"/>
              <a:gd name="connsiteY1" fmla="*/ 0 h 584200"/>
              <a:gd name="connsiteX2" fmla="*/ 2184400 w 3810000"/>
              <a:gd name="connsiteY2" fmla="*/ 127000 h 584200"/>
              <a:gd name="connsiteX3" fmla="*/ 2844800 w 3810000"/>
              <a:gd name="connsiteY3" fmla="*/ 584200 h 584200"/>
              <a:gd name="connsiteX4" fmla="*/ 3810000 w 3810000"/>
              <a:gd name="connsiteY4" fmla="*/ 342900 h 58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84200">
                <a:moveTo>
                  <a:pt x="0" y="355600"/>
                </a:moveTo>
                <a:lnTo>
                  <a:pt x="1295400" y="0"/>
                </a:lnTo>
                <a:lnTo>
                  <a:pt x="2184400" y="127000"/>
                </a:lnTo>
                <a:lnTo>
                  <a:pt x="2844800" y="584200"/>
                </a:lnTo>
                <a:lnTo>
                  <a:pt x="3810000" y="3429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C4274DC7-03A0-8D4F-B5E4-E09FBDD5262C}"/>
              </a:ext>
            </a:extLst>
          </p:cNvPr>
          <p:cNvSpPr/>
          <p:nvPr/>
        </p:nvSpPr>
        <p:spPr>
          <a:xfrm>
            <a:off x="2389713" y="2648521"/>
            <a:ext cx="2080788" cy="208990"/>
          </a:xfrm>
          <a:custGeom>
            <a:avLst/>
            <a:gdLst>
              <a:gd name="connsiteX0" fmla="*/ 0 w 3949700"/>
              <a:gd name="connsiteY0" fmla="*/ 355600 h 533400"/>
              <a:gd name="connsiteX1" fmla="*/ 762000 w 3949700"/>
              <a:gd name="connsiteY1" fmla="*/ 533400 h 533400"/>
              <a:gd name="connsiteX2" fmla="*/ 1828800 w 3949700"/>
              <a:gd name="connsiteY2" fmla="*/ 508000 h 533400"/>
              <a:gd name="connsiteX3" fmla="*/ 2768600 w 3949700"/>
              <a:gd name="connsiteY3" fmla="*/ 76200 h 533400"/>
              <a:gd name="connsiteX4" fmla="*/ 3949700 w 3949700"/>
              <a:gd name="connsiteY4" fmla="*/ 0 h 533400"/>
              <a:gd name="connsiteX5" fmla="*/ 3949700 w 3949700"/>
              <a:gd name="connsiteY5"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9700" h="533400">
                <a:moveTo>
                  <a:pt x="0" y="355600"/>
                </a:moveTo>
                <a:lnTo>
                  <a:pt x="762000" y="533400"/>
                </a:lnTo>
                <a:lnTo>
                  <a:pt x="1828800" y="508000"/>
                </a:lnTo>
                <a:lnTo>
                  <a:pt x="2768600" y="76200"/>
                </a:lnTo>
                <a:lnTo>
                  <a:pt x="3949700" y="0"/>
                </a:lnTo>
                <a:lnTo>
                  <a:pt x="3949700" y="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9F2AC04F-4EF7-4946-A9DC-4E34F1763B0C}"/>
              </a:ext>
            </a:extLst>
          </p:cNvPr>
          <p:cNvSpPr/>
          <p:nvPr/>
        </p:nvSpPr>
        <p:spPr>
          <a:xfrm>
            <a:off x="2235550" y="2728876"/>
            <a:ext cx="2222953" cy="302134"/>
          </a:xfrm>
          <a:custGeom>
            <a:avLst/>
            <a:gdLst>
              <a:gd name="connsiteX0" fmla="*/ 0 w 4368800"/>
              <a:gd name="connsiteY0" fmla="*/ 355600 h 1435100"/>
              <a:gd name="connsiteX1" fmla="*/ 1320800 w 4368800"/>
              <a:gd name="connsiteY1" fmla="*/ 1435100 h 1435100"/>
              <a:gd name="connsiteX2" fmla="*/ 2286000 w 4368800"/>
              <a:gd name="connsiteY2" fmla="*/ 1358900 h 1435100"/>
              <a:gd name="connsiteX3" fmla="*/ 2959100 w 4368800"/>
              <a:gd name="connsiteY3" fmla="*/ 0 h 1435100"/>
              <a:gd name="connsiteX4" fmla="*/ 4368800 w 4368800"/>
              <a:gd name="connsiteY4" fmla="*/ 1016000 h 143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8800" h="1435100">
                <a:moveTo>
                  <a:pt x="0" y="355600"/>
                </a:moveTo>
                <a:lnTo>
                  <a:pt x="1320800" y="1435100"/>
                </a:lnTo>
                <a:lnTo>
                  <a:pt x="2286000" y="1358900"/>
                </a:lnTo>
                <a:lnTo>
                  <a:pt x="2959100" y="0"/>
                </a:lnTo>
                <a:lnTo>
                  <a:pt x="4368800" y="1016000"/>
                </a:lnTo>
              </a:path>
            </a:pathLst>
          </a:custGeom>
          <a:noFill/>
          <a:ln w="6350">
            <a:solidFill>
              <a:srgbClr val="2777B4"/>
            </a:solidFill>
            <a:prstDash val="dash"/>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7C6B6317-3D7F-6549-872B-33E17E096585}"/>
              </a:ext>
            </a:extLst>
          </p:cNvPr>
          <p:cNvSpPr/>
          <p:nvPr/>
        </p:nvSpPr>
        <p:spPr>
          <a:xfrm>
            <a:off x="2165335" y="2841870"/>
            <a:ext cx="2143795" cy="193008"/>
          </a:xfrm>
          <a:custGeom>
            <a:avLst/>
            <a:gdLst>
              <a:gd name="connsiteX0" fmla="*/ 0 w 4533900"/>
              <a:gd name="connsiteY0" fmla="*/ 609600 h 1435100"/>
              <a:gd name="connsiteX1" fmla="*/ 1244600 w 4533900"/>
              <a:gd name="connsiteY1" fmla="*/ 1295400 h 1435100"/>
              <a:gd name="connsiteX2" fmla="*/ 2705100 w 4533900"/>
              <a:gd name="connsiteY2" fmla="*/ 1435100 h 1435100"/>
              <a:gd name="connsiteX3" fmla="*/ 3683000 w 4533900"/>
              <a:gd name="connsiteY3" fmla="*/ 0 h 1435100"/>
              <a:gd name="connsiteX4" fmla="*/ 4533900 w 4533900"/>
              <a:gd name="connsiteY4" fmla="*/ 1003300 h 1435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0" h="1435100">
                <a:moveTo>
                  <a:pt x="0" y="609600"/>
                </a:moveTo>
                <a:lnTo>
                  <a:pt x="1244600" y="1295400"/>
                </a:lnTo>
                <a:lnTo>
                  <a:pt x="2705100" y="1435100"/>
                </a:lnTo>
                <a:lnTo>
                  <a:pt x="3683000" y="0"/>
                </a:lnTo>
                <a:lnTo>
                  <a:pt x="4533900" y="10033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Freeform 50">
            <a:extLst>
              <a:ext uri="{FF2B5EF4-FFF2-40B4-BE49-F238E27FC236}">
                <a16:creationId xmlns:a16="http://schemas.microsoft.com/office/drawing/2014/main" id="{33E41861-A009-4145-A73A-7C7D885FADB7}"/>
              </a:ext>
            </a:extLst>
          </p:cNvPr>
          <p:cNvSpPr/>
          <p:nvPr/>
        </p:nvSpPr>
        <p:spPr>
          <a:xfrm>
            <a:off x="2258712" y="2853132"/>
            <a:ext cx="1912774" cy="222330"/>
          </a:xfrm>
          <a:custGeom>
            <a:avLst/>
            <a:gdLst>
              <a:gd name="connsiteX0" fmla="*/ 0 w 3759200"/>
              <a:gd name="connsiteY0" fmla="*/ 584200 h 635000"/>
              <a:gd name="connsiteX1" fmla="*/ 1155700 w 3759200"/>
              <a:gd name="connsiteY1" fmla="*/ 635000 h 635000"/>
              <a:gd name="connsiteX2" fmla="*/ 2146300 w 3759200"/>
              <a:gd name="connsiteY2" fmla="*/ 0 h 635000"/>
              <a:gd name="connsiteX3" fmla="*/ 3251200 w 3759200"/>
              <a:gd name="connsiteY3" fmla="*/ 508000 h 635000"/>
              <a:gd name="connsiteX4" fmla="*/ 3759200 w 3759200"/>
              <a:gd name="connsiteY4" fmla="*/ 215900 h 63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9200" h="635000">
                <a:moveTo>
                  <a:pt x="0" y="584200"/>
                </a:moveTo>
                <a:lnTo>
                  <a:pt x="1155700" y="635000"/>
                </a:lnTo>
                <a:lnTo>
                  <a:pt x="2146300" y="0"/>
                </a:lnTo>
                <a:lnTo>
                  <a:pt x="3251200" y="508000"/>
                </a:lnTo>
                <a:lnTo>
                  <a:pt x="3759200" y="2159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2DCA2844-C548-D947-A539-AF9E34E27215}"/>
              </a:ext>
            </a:extLst>
          </p:cNvPr>
          <p:cNvSpPr/>
          <p:nvPr/>
        </p:nvSpPr>
        <p:spPr>
          <a:xfrm>
            <a:off x="2290821" y="2696883"/>
            <a:ext cx="1977183" cy="261226"/>
          </a:xfrm>
          <a:custGeom>
            <a:avLst/>
            <a:gdLst>
              <a:gd name="connsiteX0" fmla="*/ 0 w 4254500"/>
              <a:gd name="connsiteY0" fmla="*/ 914400 h 914400"/>
              <a:gd name="connsiteX1" fmla="*/ 1231900 w 4254500"/>
              <a:gd name="connsiteY1" fmla="*/ 889000 h 914400"/>
              <a:gd name="connsiteX2" fmla="*/ 2527300 w 4254500"/>
              <a:gd name="connsiteY2" fmla="*/ 0 h 914400"/>
              <a:gd name="connsiteX3" fmla="*/ 3454400 w 4254500"/>
              <a:gd name="connsiteY3" fmla="*/ 266700 h 914400"/>
              <a:gd name="connsiteX4" fmla="*/ 4254500 w 4254500"/>
              <a:gd name="connsiteY4" fmla="*/ 5207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0" h="914400">
                <a:moveTo>
                  <a:pt x="0" y="914400"/>
                </a:moveTo>
                <a:lnTo>
                  <a:pt x="1231900" y="889000"/>
                </a:lnTo>
                <a:lnTo>
                  <a:pt x="2527300" y="0"/>
                </a:lnTo>
                <a:lnTo>
                  <a:pt x="3454400" y="266700"/>
                </a:lnTo>
                <a:lnTo>
                  <a:pt x="4254500" y="520700"/>
                </a:lnTo>
              </a:path>
            </a:pathLst>
          </a:custGeom>
          <a:noFill/>
          <a:ln w="15875">
            <a:solidFill>
              <a:srgbClr val="F77F0F"/>
            </a:solidFill>
            <a:prstDash val="sysDot"/>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Freeform: Shape 3">
            <a:extLst>
              <a:ext uri="{FF2B5EF4-FFF2-40B4-BE49-F238E27FC236}">
                <a16:creationId xmlns:a16="http://schemas.microsoft.com/office/drawing/2014/main" id="{FB8508C1-9B47-9B4D-8001-FAC115828650}"/>
              </a:ext>
            </a:extLst>
          </p:cNvPr>
          <p:cNvSpPr/>
          <p:nvPr/>
        </p:nvSpPr>
        <p:spPr>
          <a:xfrm>
            <a:off x="2234471" y="2706025"/>
            <a:ext cx="2054940" cy="120058"/>
          </a:xfrm>
          <a:custGeom>
            <a:avLst/>
            <a:gdLst>
              <a:gd name="connsiteX0" fmla="*/ 0 w 4038600"/>
              <a:gd name="connsiteY0" fmla="*/ 342900 h 342900"/>
              <a:gd name="connsiteX1" fmla="*/ 323850 w 4038600"/>
              <a:gd name="connsiteY1" fmla="*/ 161925 h 342900"/>
              <a:gd name="connsiteX2" fmla="*/ 581025 w 4038600"/>
              <a:gd name="connsiteY2" fmla="*/ 114300 h 342900"/>
              <a:gd name="connsiteX3" fmla="*/ 1038225 w 4038600"/>
              <a:gd name="connsiteY3" fmla="*/ 38100 h 342900"/>
              <a:gd name="connsiteX4" fmla="*/ 1314450 w 4038600"/>
              <a:gd name="connsiteY4" fmla="*/ 0 h 342900"/>
              <a:gd name="connsiteX5" fmla="*/ 1666875 w 4038600"/>
              <a:gd name="connsiteY5" fmla="*/ 0 h 342900"/>
              <a:gd name="connsiteX6" fmla="*/ 1971675 w 4038600"/>
              <a:gd name="connsiteY6" fmla="*/ 38100 h 342900"/>
              <a:gd name="connsiteX7" fmla="*/ 2219325 w 4038600"/>
              <a:gd name="connsiteY7" fmla="*/ 76200 h 342900"/>
              <a:gd name="connsiteX8" fmla="*/ 2695575 w 4038600"/>
              <a:gd name="connsiteY8" fmla="*/ 190500 h 342900"/>
              <a:gd name="connsiteX9" fmla="*/ 3171825 w 4038600"/>
              <a:gd name="connsiteY9" fmla="*/ 247650 h 342900"/>
              <a:gd name="connsiteX10" fmla="*/ 3590925 w 4038600"/>
              <a:gd name="connsiteY10" fmla="*/ 123825 h 342900"/>
              <a:gd name="connsiteX11" fmla="*/ 4038600 w 4038600"/>
              <a:gd name="connsiteY11" fmla="*/ 152400 h 342900"/>
              <a:gd name="connsiteX12" fmla="*/ 4038600 w 4038600"/>
              <a:gd name="connsiteY1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8600" h="342900">
                <a:moveTo>
                  <a:pt x="0" y="342900"/>
                </a:moveTo>
                <a:lnTo>
                  <a:pt x="323850" y="161925"/>
                </a:lnTo>
                <a:lnTo>
                  <a:pt x="581025" y="114300"/>
                </a:lnTo>
                <a:lnTo>
                  <a:pt x="1038225" y="38100"/>
                </a:lnTo>
                <a:lnTo>
                  <a:pt x="1314450" y="0"/>
                </a:lnTo>
                <a:lnTo>
                  <a:pt x="1666875" y="0"/>
                </a:lnTo>
                <a:lnTo>
                  <a:pt x="1971675" y="38100"/>
                </a:lnTo>
                <a:lnTo>
                  <a:pt x="2219325" y="76200"/>
                </a:lnTo>
                <a:lnTo>
                  <a:pt x="2695575" y="190500"/>
                </a:lnTo>
                <a:lnTo>
                  <a:pt x="3171825" y="247650"/>
                </a:lnTo>
                <a:lnTo>
                  <a:pt x="3590925" y="123825"/>
                </a:lnTo>
                <a:lnTo>
                  <a:pt x="4038600" y="152400"/>
                </a:lnTo>
                <a:lnTo>
                  <a:pt x="4038600" y="152400"/>
                </a:lnTo>
              </a:path>
            </a:pathLst>
          </a:custGeom>
          <a:noFill/>
          <a:ln w="19050">
            <a:solidFill>
              <a:srgbClr val="2AA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4">
            <a:extLst>
              <a:ext uri="{FF2B5EF4-FFF2-40B4-BE49-F238E27FC236}">
                <a16:creationId xmlns:a16="http://schemas.microsoft.com/office/drawing/2014/main" id="{550D10CA-460A-5940-B1F5-6166EFF08DC6}"/>
              </a:ext>
            </a:extLst>
          </p:cNvPr>
          <p:cNvSpPr/>
          <p:nvPr/>
        </p:nvSpPr>
        <p:spPr>
          <a:xfrm>
            <a:off x="2243835" y="3048220"/>
            <a:ext cx="2074326" cy="76704"/>
          </a:xfrm>
          <a:custGeom>
            <a:avLst/>
            <a:gdLst>
              <a:gd name="connsiteX0" fmla="*/ 0 w 4076700"/>
              <a:gd name="connsiteY0" fmla="*/ 219075 h 219075"/>
              <a:gd name="connsiteX1" fmla="*/ 390525 w 4076700"/>
              <a:gd name="connsiteY1" fmla="*/ 114300 h 219075"/>
              <a:gd name="connsiteX2" fmla="*/ 542925 w 4076700"/>
              <a:gd name="connsiteY2" fmla="*/ 161925 h 219075"/>
              <a:gd name="connsiteX3" fmla="*/ 933450 w 4076700"/>
              <a:gd name="connsiteY3" fmla="*/ 104775 h 219075"/>
              <a:gd name="connsiteX4" fmla="*/ 1028700 w 4076700"/>
              <a:gd name="connsiteY4" fmla="*/ 28575 h 219075"/>
              <a:gd name="connsiteX5" fmla="*/ 1562100 w 4076700"/>
              <a:gd name="connsiteY5" fmla="*/ 9525 h 219075"/>
              <a:gd name="connsiteX6" fmla="*/ 1981200 w 4076700"/>
              <a:gd name="connsiteY6" fmla="*/ 0 h 219075"/>
              <a:gd name="connsiteX7" fmla="*/ 2324100 w 4076700"/>
              <a:gd name="connsiteY7" fmla="*/ 85725 h 219075"/>
              <a:gd name="connsiteX8" fmla="*/ 2714625 w 4076700"/>
              <a:gd name="connsiteY8" fmla="*/ 57150 h 219075"/>
              <a:gd name="connsiteX9" fmla="*/ 3114675 w 4076700"/>
              <a:gd name="connsiteY9" fmla="*/ 133350 h 219075"/>
              <a:gd name="connsiteX10" fmla="*/ 3390900 w 4076700"/>
              <a:gd name="connsiteY10" fmla="*/ 76200 h 219075"/>
              <a:gd name="connsiteX11" fmla="*/ 3857625 w 4076700"/>
              <a:gd name="connsiteY11" fmla="*/ 76200 h 219075"/>
              <a:gd name="connsiteX12" fmla="*/ 4076700 w 4076700"/>
              <a:gd name="connsiteY12" fmla="*/ 190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6700" h="219075">
                <a:moveTo>
                  <a:pt x="0" y="219075"/>
                </a:moveTo>
                <a:lnTo>
                  <a:pt x="390525" y="114300"/>
                </a:lnTo>
                <a:lnTo>
                  <a:pt x="542925" y="161925"/>
                </a:lnTo>
                <a:lnTo>
                  <a:pt x="933450" y="104775"/>
                </a:lnTo>
                <a:lnTo>
                  <a:pt x="1028700" y="28575"/>
                </a:lnTo>
                <a:lnTo>
                  <a:pt x="1562100" y="9525"/>
                </a:lnTo>
                <a:lnTo>
                  <a:pt x="1981200" y="0"/>
                </a:lnTo>
                <a:lnTo>
                  <a:pt x="2324100" y="85725"/>
                </a:lnTo>
                <a:lnTo>
                  <a:pt x="2714625" y="57150"/>
                </a:lnTo>
                <a:lnTo>
                  <a:pt x="3114675" y="133350"/>
                </a:lnTo>
                <a:lnTo>
                  <a:pt x="3390900" y="76200"/>
                </a:lnTo>
                <a:lnTo>
                  <a:pt x="3857625" y="76200"/>
                </a:lnTo>
                <a:lnTo>
                  <a:pt x="4076700" y="19050"/>
                </a:lnTo>
              </a:path>
            </a:pathLst>
          </a:custGeom>
          <a:noFill/>
          <a:ln w="19050">
            <a:solidFill>
              <a:srgbClr val="2AA02B"/>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
            <a:extLst>
              <a:ext uri="{FF2B5EF4-FFF2-40B4-BE49-F238E27FC236}">
                <a16:creationId xmlns:a16="http://schemas.microsoft.com/office/drawing/2014/main" id="{AEEB9FD7-CB5E-BF41-99B7-493D2C060988}"/>
              </a:ext>
            </a:extLst>
          </p:cNvPr>
          <p:cNvSpPr/>
          <p:nvPr/>
        </p:nvSpPr>
        <p:spPr>
          <a:xfrm>
            <a:off x="2283622" y="2825616"/>
            <a:ext cx="1904697" cy="113388"/>
          </a:xfrm>
          <a:custGeom>
            <a:avLst/>
            <a:gdLst>
              <a:gd name="connsiteX0" fmla="*/ 0 w 3743325"/>
              <a:gd name="connsiteY0" fmla="*/ 323850 h 323850"/>
              <a:gd name="connsiteX1" fmla="*/ 314325 w 3743325"/>
              <a:gd name="connsiteY1" fmla="*/ 247650 h 323850"/>
              <a:gd name="connsiteX2" fmla="*/ 1019175 w 3743325"/>
              <a:gd name="connsiteY2" fmla="*/ 190500 h 323850"/>
              <a:gd name="connsiteX3" fmla="*/ 1295400 w 3743325"/>
              <a:gd name="connsiteY3" fmla="*/ 247650 h 323850"/>
              <a:gd name="connsiteX4" fmla="*/ 1762125 w 3743325"/>
              <a:gd name="connsiteY4" fmla="*/ 190500 h 323850"/>
              <a:gd name="connsiteX5" fmla="*/ 2152650 w 3743325"/>
              <a:gd name="connsiteY5" fmla="*/ 104775 h 323850"/>
              <a:gd name="connsiteX6" fmla="*/ 2724150 w 3743325"/>
              <a:gd name="connsiteY6" fmla="*/ 76200 h 323850"/>
              <a:gd name="connsiteX7" fmla="*/ 2876550 w 3743325"/>
              <a:gd name="connsiteY7" fmla="*/ 123825 h 323850"/>
              <a:gd name="connsiteX8" fmla="*/ 3257550 w 3743325"/>
              <a:gd name="connsiteY8" fmla="*/ 133350 h 323850"/>
              <a:gd name="connsiteX9" fmla="*/ 3743325 w 3743325"/>
              <a:gd name="connsiteY9"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3325" h="323850">
                <a:moveTo>
                  <a:pt x="0" y="323850"/>
                </a:moveTo>
                <a:lnTo>
                  <a:pt x="314325" y="247650"/>
                </a:lnTo>
                <a:lnTo>
                  <a:pt x="1019175" y="190500"/>
                </a:lnTo>
                <a:lnTo>
                  <a:pt x="1295400" y="247650"/>
                </a:lnTo>
                <a:lnTo>
                  <a:pt x="1762125" y="190500"/>
                </a:lnTo>
                <a:lnTo>
                  <a:pt x="2152650" y="104775"/>
                </a:lnTo>
                <a:lnTo>
                  <a:pt x="2724150" y="76200"/>
                </a:lnTo>
                <a:lnTo>
                  <a:pt x="2876550" y="123825"/>
                </a:lnTo>
                <a:lnTo>
                  <a:pt x="3257550" y="133350"/>
                </a:lnTo>
                <a:lnTo>
                  <a:pt x="3743325" y="0"/>
                </a:lnTo>
              </a:path>
            </a:pathLst>
          </a:custGeom>
          <a:noFill/>
          <a:ln w="19050">
            <a:solidFill>
              <a:srgbClr val="2AA02B"/>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B87DA100-BAA0-AD85-2473-A1937F115B3D}"/>
                  </a:ext>
                </a:extLst>
              </p:cNvPr>
              <p:cNvGraphicFramePr>
                <a:graphicFrameLocks noGrp="1"/>
              </p:cNvGraphicFramePr>
              <p:nvPr>
                <p:extLst>
                  <p:ext uri="{D42A27DB-BD31-4B8C-83A1-F6EECF244321}">
                    <p14:modId xmlns:p14="http://schemas.microsoft.com/office/powerpoint/2010/main" val="2180774425"/>
                  </p:ext>
                </p:extLst>
              </p:nvPr>
            </p:nvGraphicFramePr>
            <p:xfrm>
              <a:off x="642201" y="3898265"/>
              <a:ext cx="4211320" cy="1737360"/>
            </p:xfrm>
            <a:graphic>
              <a:graphicData uri="http://schemas.openxmlformats.org/drawingml/2006/table">
                <a:tbl>
                  <a:tblPr firstRow="1" bandRow="1">
                    <a:tableStyleId>{F5AB1C69-6EDB-4FF4-983F-18BD219EF322}</a:tableStyleId>
                  </a:tblPr>
                  <a:tblGrid>
                    <a:gridCol w="1518920">
                      <a:extLst>
                        <a:ext uri="{9D8B030D-6E8A-4147-A177-3AD203B41FA5}">
                          <a16:colId xmlns:a16="http://schemas.microsoft.com/office/drawing/2014/main" val="1602406576"/>
                        </a:ext>
                      </a:extLst>
                    </a:gridCol>
                    <a:gridCol w="2692400">
                      <a:extLst>
                        <a:ext uri="{9D8B030D-6E8A-4147-A177-3AD203B41FA5}">
                          <a16:colId xmlns:a16="http://schemas.microsoft.com/office/drawing/2014/main" val="2143957645"/>
                        </a:ext>
                      </a:extLst>
                    </a:gridCol>
                  </a:tblGrid>
                  <a:tr h="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0">
                    <a:tc>
                      <a:txBody>
                        <a:bodyPr/>
                        <a:lstStyle/>
                        <a:p>
                          <a:pPr algn="ctr"/>
                          <a:r>
                            <a:rPr lang="en-US" sz="1400" b="1" i="1" dirty="0">
                              <a:solidFill>
                                <a:srgbClr val="FF0000"/>
                              </a:solidFill>
                            </a:rPr>
                            <a:t>High Fidelity</a:t>
                          </a:r>
                        </a:p>
                      </a:txBody>
                      <a:tcPr anchor="ctr"/>
                    </a:tc>
                    <a:tc>
                      <a:txBody>
                        <a:bodyPr/>
                        <a:lstStyle/>
                        <a:p>
                          <a:pPr algn="ctr"/>
                          <a:r>
                            <a:rPr lang="en-US" sz="1400" dirty="0">
                              <a:solidFill>
                                <a:srgbClr val="FF0000"/>
                              </a:solidFill>
                            </a:rPr>
                            <a:t>POST2 (</a:t>
                          </a:r>
                          <a14:m>
                            <m:oMath xmlns:m="http://schemas.openxmlformats.org/officeDocument/2006/math">
                              <m:r>
                                <a:rPr lang="en-US" sz="1400" smtClean="0">
                                  <a:solidFill>
                                    <a:srgbClr val="FF0000"/>
                                  </a:solidFill>
                                  <a:latin typeface="Cambria Math" panose="02040503050406030204" pitchFamily="18" charset="0"/>
                                </a:rPr>
                                <m:t>∆</m:t>
                              </m:r>
                              <m:r>
                                <a:rPr lang="en-US" sz="1400" b="0" smtClean="0">
                                  <a:solidFill>
                                    <a:srgbClr val="FF0000"/>
                                  </a:solidFill>
                                  <a:latin typeface="Cambria Math" panose="02040503050406030204" pitchFamily="18" charset="0"/>
                                </a:rPr>
                                <m:t>𝑡</m:t>
                              </m:r>
                              <m:r>
                                <a:rPr lang="en-US" sz="1400" b="0" smtClean="0">
                                  <a:solidFill>
                                    <a:srgbClr val="FF0000"/>
                                  </a:solidFill>
                                  <a:latin typeface="Cambria Math" panose="02040503050406030204" pitchFamily="18" charset="0"/>
                                </a:rPr>
                                <m:t>=0.001)</m:t>
                              </m:r>
                            </m:oMath>
                          </a14:m>
                          <a:endParaRPr lang="en-US" sz="1400" dirty="0">
                            <a:solidFill>
                              <a:srgbClr val="FF0000"/>
                            </a:solidFill>
                          </a:endParaRPr>
                        </a:p>
                      </a:txBody>
                      <a:tcPr anchor="ctr"/>
                    </a:tc>
                    <a:extLst>
                      <a:ext uri="{0D108BD9-81ED-4DB2-BD59-A6C34878D82A}">
                        <a16:rowId xmlns:a16="http://schemas.microsoft.com/office/drawing/2014/main" val="2218401224"/>
                      </a:ext>
                    </a:extLst>
                  </a:tr>
                  <a:tr h="0">
                    <a:tc>
                      <a:txBody>
                        <a:bodyPr/>
                        <a:lstStyle/>
                        <a:p>
                          <a:pPr algn="ctr"/>
                          <a:r>
                            <a:rPr lang="en-US" sz="1400" b="1" i="1" dirty="0">
                              <a:solidFill>
                                <a:srgbClr val="2AA02B"/>
                              </a:solidFill>
                            </a:rPr>
                            <a:t>Reduced Physics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2AA02B"/>
                              </a:solidFill>
                            </a:rPr>
                            <a:t>POST2 with simplified atmosphere model (</a:t>
                          </a:r>
                          <a14:m>
                            <m:oMath xmlns:m="http://schemas.openxmlformats.org/officeDocument/2006/math">
                              <m:r>
                                <a:rPr lang="en-US" sz="1400" b="1" i="1" smtClean="0">
                                  <a:solidFill>
                                    <a:srgbClr val="2AA02B"/>
                                  </a:solidFill>
                                  <a:latin typeface="Cambria Math" panose="02040503050406030204" pitchFamily="18" charset="0"/>
                                  <a:ea typeface="Cambria Math" panose="02040503050406030204" pitchFamily="18" charset="0"/>
                                </a:rPr>
                                <m:t>∆</m:t>
                              </m:r>
                              <m:r>
                                <a:rPr lang="en-US" sz="1400" b="1" i="0" smtClean="0">
                                  <a:solidFill>
                                    <a:srgbClr val="2AA02B"/>
                                  </a:solidFill>
                                  <a:latin typeface="Cambria Math" panose="02040503050406030204" pitchFamily="18" charset="0"/>
                                  <a:ea typeface="Cambria Math" panose="02040503050406030204" pitchFamily="18" charset="0"/>
                                </a:rPr>
                                <m:t>𝐭</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i="1" smtClean="0">
                                  <a:solidFill>
                                    <a:srgbClr val="2AA02B"/>
                                  </a:solidFill>
                                  <a:latin typeface="Cambria Math" panose="02040503050406030204" pitchFamily="18" charset="0"/>
                                  <a:ea typeface="Cambria Math" panose="02040503050406030204" pitchFamily="18" charset="0"/>
                                </a:rPr>
                                <m:t>𝟎</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i="1" smtClean="0">
                                  <a:solidFill>
                                    <a:srgbClr val="2AA02B"/>
                                  </a:solidFill>
                                  <a:latin typeface="Cambria Math" panose="02040503050406030204" pitchFamily="18" charset="0"/>
                                  <a:ea typeface="Cambria Math" panose="02040503050406030204" pitchFamily="18" charset="0"/>
                                </a:rPr>
                                <m:t>𝟎𝟎𝟏</m:t>
                              </m:r>
                              <m:r>
                                <a:rPr lang="en-US" sz="1400" b="1" i="1" smtClean="0">
                                  <a:solidFill>
                                    <a:srgbClr val="2AA02B"/>
                                  </a:solidFill>
                                  <a:latin typeface="Cambria Math" panose="02040503050406030204" pitchFamily="18" charset="0"/>
                                  <a:ea typeface="Cambria Math" panose="02040503050406030204" pitchFamily="18" charset="0"/>
                                </a:rPr>
                                <m:t>, </m:t>
                              </m:r>
                              <m:r>
                                <a:rPr lang="en-US" sz="1400" b="1" i="1" smtClean="0">
                                  <a:solidFill>
                                    <a:srgbClr val="2AA02B"/>
                                  </a:solidFill>
                                  <a:latin typeface="Cambria Math" panose="02040503050406030204" pitchFamily="18" charset="0"/>
                                  <a:ea typeface="Cambria Math" panose="02040503050406030204" pitchFamily="18" charset="0"/>
                                </a:rPr>
                                <m:t>𝟎</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i="1" smtClean="0">
                                  <a:solidFill>
                                    <a:srgbClr val="2AA02B"/>
                                  </a:solidFill>
                                  <a:latin typeface="Cambria Math" panose="02040503050406030204" pitchFamily="18" charset="0"/>
                                  <a:ea typeface="Cambria Math" panose="02040503050406030204" pitchFamily="18" charset="0"/>
                                </a:rPr>
                                <m:t>𝟐𝟓</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smtClean="0">
                                  <a:solidFill>
                                    <a:srgbClr val="2AA02B"/>
                                  </a:solidFill>
                                  <a:latin typeface="Cambria Math" panose="02040503050406030204" pitchFamily="18" charset="0"/>
                                </a:rPr>
                                <m:t>)</m:t>
                              </m:r>
                            </m:oMath>
                          </a14:m>
                          <a:endParaRPr lang="en-US" sz="1400" b="1" dirty="0">
                            <a:solidFill>
                              <a:srgbClr val="2AA02B"/>
                            </a:solidFill>
                          </a:endParaRPr>
                        </a:p>
                      </a:txBody>
                      <a:tcPr anchor="ctr"/>
                    </a:tc>
                    <a:extLst>
                      <a:ext uri="{0D108BD9-81ED-4DB2-BD59-A6C34878D82A}">
                        <a16:rowId xmlns:a16="http://schemas.microsoft.com/office/drawing/2014/main" val="3181066571"/>
                      </a:ext>
                    </a:extLst>
                  </a:tr>
                  <a:tr h="0">
                    <a:tc>
                      <a:txBody>
                        <a:bodyPr/>
                        <a:lstStyle/>
                        <a:p>
                          <a:pPr algn="ctr"/>
                          <a:r>
                            <a:rPr lang="en-US" sz="1400" b="1" i="1" dirty="0">
                              <a:solidFill>
                                <a:srgbClr val="F77F0F"/>
                              </a:solidFill>
                            </a:rPr>
                            <a:t>Coarse Time Step </a:t>
                          </a:r>
                        </a:p>
                      </a:txBody>
                      <a:tcPr anchor="ctr"/>
                    </a:tc>
                    <a:tc>
                      <a:txBody>
                        <a:bodyPr/>
                        <a:lstStyle/>
                        <a:p>
                          <a:pPr algn="ctr"/>
                          <a:r>
                            <a:rPr lang="en-US" sz="1400" dirty="0">
                              <a:solidFill>
                                <a:srgbClr val="F77F0F"/>
                              </a:solidFill>
                            </a:rPr>
                            <a:t>POST2 (</a:t>
                          </a:r>
                          <a14:m>
                            <m:oMath xmlns:m="http://schemas.openxmlformats.org/officeDocument/2006/math">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𝒕</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𝟎𝟎𝟏</m:t>
                              </m:r>
                              <m:r>
                                <a:rPr lang="en-US" sz="1400" b="1" i="1" smtClean="0">
                                  <a:solidFill>
                                    <a:srgbClr val="F77F0F"/>
                                  </a:solidFill>
                                  <a:latin typeface="Cambria Math" panose="02040503050406030204" pitchFamily="18" charset="0"/>
                                </a:rPr>
                                <m:t>, </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𝟐𝟓</m:t>
                              </m:r>
                              <m:r>
                                <a:rPr lang="en-US" sz="1400" b="1" i="1" smtClean="0">
                                  <a:solidFill>
                                    <a:srgbClr val="F77F0F"/>
                                  </a:solidFill>
                                  <a:latin typeface="Cambria Math" panose="02040503050406030204" pitchFamily="18" charset="0"/>
                                </a:rPr>
                                <m:t>]</m:t>
                              </m:r>
                              <m:r>
                                <a:rPr lang="en-US" sz="1400" b="1" smtClean="0">
                                  <a:solidFill>
                                    <a:srgbClr val="F77F0F"/>
                                  </a:solidFill>
                                  <a:latin typeface="Cambria Math" panose="02040503050406030204" pitchFamily="18" charset="0"/>
                                </a:rPr>
                                <m:t>)</m:t>
                              </m:r>
                            </m:oMath>
                          </a14:m>
                          <a:endParaRPr lang="en-US" sz="1400" b="1" dirty="0">
                            <a:solidFill>
                              <a:srgbClr val="F77F0F"/>
                            </a:solidFill>
                          </a:endParaRPr>
                        </a:p>
                      </a:txBody>
                      <a:tcPr anchor="ctr"/>
                    </a:tc>
                    <a:extLst>
                      <a:ext uri="{0D108BD9-81ED-4DB2-BD59-A6C34878D82A}">
                        <a16:rowId xmlns:a16="http://schemas.microsoft.com/office/drawing/2014/main" val="360476720"/>
                      </a:ext>
                    </a:extLst>
                  </a:tr>
                  <a:tr h="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Choice>
        <mc:Fallback xmlns="">
          <p:graphicFrame>
            <p:nvGraphicFramePr>
              <p:cNvPr id="5" name="Table 4">
                <a:extLst>
                  <a:ext uri="{FF2B5EF4-FFF2-40B4-BE49-F238E27FC236}">
                    <a16:creationId xmlns:a16="http://schemas.microsoft.com/office/drawing/2014/main" id="{B87DA100-BAA0-AD85-2473-A1937F115B3D}"/>
                  </a:ext>
                </a:extLst>
              </p:cNvPr>
              <p:cNvGraphicFramePr>
                <a:graphicFrameLocks noGrp="1"/>
              </p:cNvGraphicFramePr>
              <p:nvPr>
                <p:extLst>
                  <p:ext uri="{D42A27DB-BD31-4B8C-83A1-F6EECF244321}">
                    <p14:modId xmlns:p14="http://schemas.microsoft.com/office/powerpoint/2010/main" val="2180774425"/>
                  </p:ext>
                </p:extLst>
              </p:nvPr>
            </p:nvGraphicFramePr>
            <p:xfrm>
              <a:off x="642201" y="3898265"/>
              <a:ext cx="4211320" cy="1737360"/>
            </p:xfrm>
            <a:graphic>
              <a:graphicData uri="http://schemas.openxmlformats.org/drawingml/2006/table">
                <a:tbl>
                  <a:tblPr firstRow="1" bandRow="1">
                    <a:tableStyleId>{F5AB1C69-6EDB-4FF4-983F-18BD219EF322}</a:tableStyleId>
                  </a:tblPr>
                  <a:tblGrid>
                    <a:gridCol w="1518920">
                      <a:extLst>
                        <a:ext uri="{9D8B030D-6E8A-4147-A177-3AD203B41FA5}">
                          <a16:colId xmlns:a16="http://schemas.microsoft.com/office/drawing/2014/main" val="1602406576"/>
                        </a:ext>
                      </a:extLst>
                    </a:gridCol>
                    <a:gridCol w="2692400">
                      <a:extLst>
                        <a:ext uri="{9D8B030D-6E8A-4147-A177-3AD203B41FA5}">
                          <a16:colId xmlns:a16="http://schemas.microsoft.com/office/drawing/2014/main" val="2143957645"/>
                        </a:ext>
                      </a:extLst>
                    </a:gridCol>
                  </a:tblGrid>
                  <a:tr h="30480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304800">
                    <a:tc>
                      <a:txBody>
                        <a:bodyPr/>
                        <a:lstStyle/>
                        <a:p>
                          <a:pPr algn="ctr"/>
                          <a:r>
                            <a:rPr lang="en-US" sz="1400" b="1" i="1" dirty="0">
                              <a:solidFill>
                                <a:srgbClr val="FF0000"/>
                              </a:solidFill>
                            </a:rPr>
                            <a:t>High Fidelity</a:t>
                          </a:r>
                        </a:p>
                      </a:txBody>
                      <a:tcPr anchor="ctr"/>
                    </a:tc>
                    <a:tc>
                      <a:txBody>
                        <a:bodyPr/>
                        <a:lstStyle/>
                        <a:p>
                          <a:endParaRPr lang="en-US"/>
                        </a:p>
                      </a:txBody>
                      <a:tcPr anchor="ctr">
                        <a:blipFill>
                          <a:blip r:embed="rId8"/>
                          <a:stretch>
                            <a:fillRect l="-56808" t="-100000" r="-939" b="-400000"/>
                          </a:stretch>
                        </a:blipFill>
                      </a:tcPr>
                    </a:tc>
                    <a:extLst>
                      <a:ext uri="{0D108BD9-81ED-4DB2-BD59-A6C34878D82A}">
                        <a16:rowId xmlns:a16="http://schemas.microsoft.com/office/drawing/2014/main" val="2218401224"/>
                      </a:ext>
                    </a:extLst>
                  </a:tr>
                  <a:tr h="518160">
                    <a:tc>
                      <a:txBody>
                        <a:bodyPr/>
                        <a:lstStyle/>
                        <a:p>
                          <a:pPr algn="ctr"/>
                          <a:r>
                            <a:rPr lang="en-US" sz="1400" b="1" i="1" dirty="0">
                              <a:solidFill>
                                <a:srgbClr val="2AA02B"/>
                              </a:solidFill>
                            </a:rPr>
                            <a:t>Reduced Physics</a:t>
                          </a:r>
                        </a:p>
                      </a:txBody>
                      <a:tcPr anchor="ctr"/>
                    </a:tc>
                    <a:tc>
                      <a:txBody>
                        <a:bodyPr/>
                        <a:lstStyle/>
                        <a:p>
                          <a:endParaRPr lang="en-US"/>
                        </a:p>
                      </a:txBody>
                      <a:tcPr anchor="ctr">
                        <a:blipFill>
                          <a:blip r:embed="rId8"/>
                          <a:stretch>
                            <a:fillRect l="-56808" t="-114286" r="-939" b="-128571"/>
                          </a:stretch>
                        </a:blipFill>
                      </a:tcPr>
                    </a:tc>
                    <a:extLst>
                      <a:ext uri="{0D108BD9-81ED-4DB2-BD59-A6C34878D82A}">
                        <a16:rowId xmlns:a16="http://schemas.microsoft.com/office/drawing/2014/main" val="3181066571"/>
                      </a:ext>
                    </a:extLst>
                  </a:tr>
                  <a:tr h="304800">
                    <a:tc>
                      <a:txBody>
                        <a:bodyPr/>
                        <a:lstStyle/>
                        <a:p>
                          <a:pPr algn="ctr"/>
                          <a:r>
                            <a:rPr lang="en-US" sz="1400" b="1" i="1" dirty="0">
                              <a:solidFill>
                                <a:srgbClr val="F77F0F"/>
                              </a:solidFill>
                            </a:rPr>
                            <a:t>Coarse Time Step </a:t>
                          </a:r>
                        </a:p>
                      </a:txBody>
                      <a:tcPr anchor="ctr"/>
                    </a:tc>
                    <a:tc>
                      <a:txBody>
                        <a:bodyPr/>
                        <a:lstStyle/>
                        <a:p>
                          <a:endParaRPr lang="en-US"/>
                        </a:p>
                      </a:txBody>
                      <a:tcPr anchor="ctr">
                        <a:blipFill>
                          <a:blip r:embed="rId8"/>
                          <a:stretch>
                            <a:fillRect l="-56808" t="-375000" r="-939" b="-125000"/>
                          </a:stretch>
                        </a:blipFill>
                      </a:tcPr>
                    </a:tc>
                    <a:extLst>
                      <a:ext uri="{0D108BD9-81ED-4DB2-BD59-A6C34878D82A}">
                        <a16:rowId xmlns:a16="http://schemas.microsoft.com/office/drawing/2014/main" val="360476720"/>
                      </a:ext>
                    </a:extLst>
                  </a:tr>
                  <a:tr h="30480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Fallback>
      </mc:AlternateContent>
      <p:sp>
        <p:nvSpPr>
          <p:cNvPr id="19" name="TextBox 18">
            <a:extLst>
              <a:ext uri="{FF2B5EF4-FFF2-40B4-BE49-F238E27FC236}">
                <a16:creationId xmlns:a16="http://schemas.microsoft.com/office/drawing/2014/main" id="{7B8EC111-CB57-CFB9-6D73-CD42AB84B1FB}"/>
              </a:ext>
            </a:extLst>
          </p:cNvPr>
          <p:cNvSpPr txBox="1"/>
          <p:nvPr/>
        </p:nvSpPr>
        <p:spPr>
          <a:xfrm>
            <a:off x="4965281" y="4653280"/>
            <a:ext cx="1076960" cy="523220"/>
          </a:xfrm>
          <a:prstGeom prst="rect">
            <a:avLst/>
          </a:prstGeom>
          <a:noFill/>
        </p:spPr>
        <p:txBody>
          <a:bodyPr wrap="square" rtlCol="0">
            <a:spAutoFit/>
          </a:bodyPr>
          <a:lstStyle/>
          <a:p>
            <a:pPr algn="ctr"/>
            <a:r>
              <a:rPr lang="en-US" sz="1400" dirty="0"/>
              <a:t>Tunable time step </a:t>
            </a:r>
          </a:p>
        </p:txBody>
      </p:sp>
      <p:sp>
        <p:nvSpPr>
          <p:cNvPr id="21" name="TextBox 20">
            <a:extLst>
              <a:ext uri="{FF2B5EF4-FFF2-40B4-BE49-F238E27FC236}">
                <a16:creationId xmlns:a16="http://schemas.microsoft.com/office/drawing/2014/main" id="{E05F1867-D016-C469-930C-88712553D712}"/>
              </a:ext>
            </a:extLst>
          </p:cNvPr>
          <p:cNvSpPr txBox="1"/>
          <p:nvPr/>
        </p:nvSpPr>
        <p:spPr>
          <a:xfrm>
            <a:off x="4589361" y="4196080"/>
            <a:ext cx="1076960" cy="307777"/>
          </a:xfrm>
          <a:prstGeom prst="rect">
            <a:avLst/>
          </a:prstGeom>
          <a:noFill/>
        </p:spPr>
        <p:txBody>
          <a:bodyPr wrap="square" rtlCol="0">
            <a:spAutoFit/>
          </a:bodyPr>
          <a:lstStyle/>
          <a:p>
            <a:pPr algn="ctr"/>
            <a:r>
              <a:rPr lang="en-US" sz="1400" dirty="0"/>
              <a:t>Fixed</a:t>
            </a:r>
          </a:p>
        </p:txBody>
      </p:sp>
      <p:sp>
        <p:nvSpPr>
          <p:cNvPr id="22" name="TextBox 21">
            <a:extLst>
              <a:ext uri="{FF2B5EF4-FFF2-40B4-BE49-F238E27FC236}">
                <a16:creationId xmlns:a16="http://schemas.microsoft.com/office/drawing/2014/main" id="{630BDF9D-FE32-D828-DC44-7508087CA8EA}"/>
              </a:ext>
            </a:extLst>
          </p:cNvPr>
          <p:cNvSpPr txBox="1"/>
          <p:nvPr/>
        </p:nvSpPr>
        <p:spPr>
          <a:xfrm>
            <a:off x="4589361" y="5334000"/>
            <a:ext cx="1076960" cy="307777"/>
          </a:xfrm>
          <a:prstGeom prst="rect">
            <a:avLst/>
          </a:prstGeom>
          <a:noFill/>
        </p:spPr>
        <p:txBody>
          <a:bodyPr wrap="square" rtlCol="0">
            <a:spAutoFit/>
          </a:bodyPr>
          <a:lstStyle/>
          <a:p>
            <a:pPr algn="ctr"/>
            <a:r>
              <a:rPr lang="en-US" sz="1400" dirty="0"/>
              <a:t>Fixed</a:t>
            </a:r>
          </a:p>
        </p:txBody>
      </p:sp>
      <p:sp>
        <p:nvSpPr>
          <p:cNvPr id="7" name="Right Brace 6">
            <a:extLst>
              <a:ext uri="{FF2B5EF4-FFF2-40B4-BE49-F238E27FC236}">
                <a16:creationId xmlns:a16="http://schemas.microsoft.com/office/drawing/2014/main" id="{916CC733-D2E7-7D9E-C432-4CD5B34D78F3}"/>
              </a:ext>
            </a:extLst>
          </p:cNvPr>
          <p:cNvSpPr/>
          <p:nvPr/>
        </p:nvSpPr>
        <p:spPr>
          <a:xfrm>
            <a:off x="4914481" y="4541520"/>
            <a:ext cx="193040" cy="731520"/>
          </a:xfrm>
          <a:prstGeom prst="righ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57D83DD5-1ACC-EBDC-D599-C0236CEE5534}"/>
              </a:ext>
            </a:extLst>
          </p:cNvPr>
          <p:cNvSpPr txBox="1"/>
          <p:nvPr/>
        </p:nvSpPr>
        <p:spPr>
          <a:xfrm>
            <a:off x="2593802" y="1910743"/>
            <a:ext cx="1458206" cy="307777"/>
          </a:xfrm>
          <a:prstGeom prst="rect">
            <a:avLst/>
          </a:prstGeom>
          <a:noFill/>
        </p:spPr>
        <p:txBody>
          <a:bodyPr wrap="square" rtlCol="0">
            <a:spAutoFit/>
          </a:bodyPr>
          <a:lstStyle/>
          <a:p>
            <a:pPr algn="ctr"/>
            <a:r>
              <a:rPr lang="en-US" sz="1400" b="1" dirty="0" err="1"/>
              <a:t>Multifidelity</a:t>
            </a:r>
            <a:r>
              <a:rPr lang="en-US" sz="1400" b="1" dirty="0"/>
              <a:t> UQ</a:t>
            </a:r>
          </a:p>
        </p:txBody>
      </p:sp>
      <p:grpSp>
        <p:nvGrpSpPr>
          <p:cNvPr id="89" name="Group 88">
            <a:extLst>
              <a:ext uri="{FF2B5EF4-FFF2-40B4-BE49-F238E27FC236}">
                <a16:creationId xmlns:a16="http://schemas.microsoft.com/office/drawing/2014/main" id="{37F9329E-B3AA-7F53-A4A7-7413311D044A}"/>
              </a:ext>
            </a:extLst>
          </p:cNvPr>
          <p:cNvGrpSpPr/>
          <p:nvPr/>
        </p:nvGrpSpPr>
        <p:grpSpPr>
          <a:xfrm>
            <a:off x="6079030" y="1893803"/>
            <a:ext cx="5778352" cy="2251547"/>
            <a:chOff x="6068342" y="1893803"/>
            <a:chExt cx="5778352" cy="2251547"/>
          </a:xfrm>
        </p:grpSpPr>
        <p:pic>
          <p:nvPicPr>
            <p:cNvPr id="29" name="Picture 28">
              <a:extLst>
                <a:ext uri="{FF2B5EF4-FFF2-40B4-BE49-F238E27FC236}">
                  <a16:creationId xmlns:a16="http://schemas.microsoft.com/office/drawing/2014/main" id="{A3EA221B-66C6-0B4F-C405-B75CB51E1747}"/>
                </a:ext>
              </a:extLst>
            </p:cNvPr>
            <p:cNvPicPr>
              <a:picLocks noChangeAspect="1"/>
            </p:cNvPicPr>
            <p:nvPr/>
          </p:nvPicPr>
          <p:blipFill>
            <a:blip r:embed="rId9"/>
            <a:stretch>
              <a:fillRect/>
            </a:stretch>
          </p:blipFill>
          <p:spPr>
            <a:xfrm>
              <a:off x="6068342" y="2066175"/>
              <a:ext cx="5778352" cy="2079175"/>
            </a:xfrm>
            <a:prstGeom prst="rect">
              <a:avLst/>
            </a:prstGeom>
          </p:spPr>
        </p:pic>
        <p:sp>
          <p:nvSpPr>
            <p:cNvPr id="63" name="TextBox 62">
              <a:extLst>
                <a:ext uri="{FF2B5EF4-FFF2-40B4-BE49-F238E27FC236}">
                  <a16:creationId xmlns:a16="http://schemas.microsoft.com/office/drawing/2014/main" id="{83A5866F-3B05-8D47-B8CB-C171FC17FD2E}"/>
                </a:ext>
              </a:extLst>
            </p:cNvPr>
            <p:cNvSpPr txBox="1"/>
            <p:nvPr/>
          </p:nvSpPr>
          <p:spPr>
            <a:xfrm>
              <a:off x="7013335" y="1893803"/>
              <a:ext cx="4425892" cy="307777"/>
            </a:xfrm>
            <a:prstGeom prst="rect">
              <a:avLst/>
            </a:prstGeom>
            <a:noFill/>
          </p:spPr>
          <p:txBody>
            <a:bodyPr wrap="none" rtlCol="0">
              <a:spAutoFit/>
            </a:bodyPr>
            <a:lstStyle/>
            <a:p>
              <a:r>
                <a:rPr lang="en-US" sz="1400" b="1" dirty="0"/>
                <a:t>Potential Performance Improvement Using Model Tuning</a:t>
              </a:r>
            </a:p>
          </p:txBody>
        </p:sp>
        <p:sp>
          <p:nvSpPr>
            <p:cNvPr id="30" name="TextBox 29">
              <a:extLst>
                <a:ext uri="{FF2B5EF4-FFF2-40B4-BE49-F238E27FC236}">
                  <a16:creationId xmlns:a16="http://schemas.microsoft.com/office/drawing/2014/main" id="{EA4C52D8-31E3-4094-D8A2-F20C72ED331E}"/>
                </a:ext>
              </a:extLst>
            </p:cNvPr>
            <p:cNvSpPr txBox="1"/>
            <p:nvPr/>
          </p:nvSpPr>
          <p:spPr>
            <a:xfrm>
              <a:off x="10541191" y="2795520"/>
              <a:ext cx="1234439" cy="369332"/>
            </a:xfrm>
            <a:prstGeom prst="rect">
              <a:avLst/>
            </a:prstGeom>
            <a:noFill/>
          </p:spPr>
          <p:txBody>
            <a:bodyPr wrap="square" rtlCol="0">
              <a:spAutoFit/>
            </a:bodyPr>
            <a:lstStyle/>
            <a:p>
              <a:r>
                <a:rPr lang="en-US" sz="900" dirty="0">
                  <a:solidFill>
                    <a:srgbClr val="248102"/>
                  </a:solidFill>
                </a:rPr>
                <a:t>Max. % Improvement via Model Tuning</a:t>
              </a:r>
            </a:p>
          </p:txBody>
        </p:sp>
      </p:grpSp>
      <p:pic>
        <p:nvPicPr>
          <p:cNvPr id="69" name="Picture 68" descr="A graph of a graph showing different colored shapes&#10;&#10;Description automatically generated">
            <a:extLst>
              <a:ext uri="{FF2B5EF4-FFF2-40B4-BE49-F238E27FC236}">
                <a16:creationId xmlns:a16="http://schemas.microsoft.com/office/drawing/2014/main" id="{C0657433-FD50-6475-D9DF-E2D2899393FC}"/>
              </a:ext>
            </a:extLst>
          </p:cNvPr>
          <p:cNvPicPr>
            <a:picLocks noChangeAspect="1"/>
          </p:cNvPicPr>
          <p:nvPr/>
        </p:nvPicPr>
        <p:blipFill>
          <a:blip r:embed="rId10"/>
          <a:stretch>
            <a:fillRect/>
          </a:stretch>
        </p:blipFill>
        <p:spPr>
          <a:xfrm>
            <a:off x="9821366" y="4236064"/>
            <a:ext cx="2133600" cy="1600200"/>
          </a:xfrm>
          <a:prstGeom prst="rect">
            <a:avLst/>
          </a:prstGeom>
        </p:spPr>
      </p:pic>
      <p:grpSp>
        <p:nvGrpSpPr>
          <p:cNvPr id="71" name="Group 70">
            <a:extLst>
              <a:ext uri="{FF2B5EF4-FFF2-40B4-BE49-F238E27FC236}">
                <a16:creationId xmlns:a16="http://schemas.microsoft.com/office/drawing/2014/main" id="{008353F1-D287-2AB3-3967-8850CEFD11FC}"/>
              </a:ext>
            </a:extLst>
          </p:cNvPr>
          <p:cNvGrpSpPr/>
          <p:nvPr/>
        </p:nvGrpSpPr>
        <p:grpSpPr>
          <a:xfrm>
            <a:off x="1900995" y="5959075"/>
            <a:ext cx="8937522" cy="677335"/>
            <a:chOff x="1855839" y="5915376"/>
            <a:chExt cx="8937522" cy="677335"/>
          </a:xfrm>
        </p:grpSpPr>
        <p:sp>
          <p:nvSpPr>
            <p:cNvPr id="20" name="TextBox 19">
              <a:extLst>
                <a:ext uri="{FF2B5EF4-FFF2-40B4-BE49-F238E27FC236}">
                  <a16:creationId xmlns:a16="http://schemas.microsoft.com/office/drawing/2014/main" id="{1AAADEA8-9D86-0EF7-5B75-641E221896E3}"/>
                </a:ext>
              </a:extLst>
            </p:cNvPr>
            <p:cNvSpPr txBox="1"/>
            <p:nvPr/>
          </p:nvSpPr>
          <p:spPr>
            <a:xfrm>
              <a:off x="1855839" y="5969017"/>
              <a:ext cx="8937522" cy="584775"/>
            </a:xfrm>
            <a:prstGeom prst="rect">
              <a:avLst/>
            </a:prstGeom>
            <a:noFill/>
          </p:spPr>
          <p:txBody>
            <a:bodyPr wrap="square" rtlCol="0">
              <a:spAutoFit/>
            </a:bodyPr>
            <a:lstStyle/>
            <a:p>
              <a:r>
                <a:rPr lang="en-US" sz="1600" b="1" dirty="0"/>
                <a:t>Automated model tuning for trajectory simulation: </a:t>
              </a:r>
            </a:p>
            <a:p>
              <a:pPr marL="742950" lvl="1" indent="-285750">
                <a:buFont typeface="Wingdings" pitchFamily="2" charset="2"/>
                <a:buChar char="Ø"/>
              </a:pPr>
              <a:r>
                <a:rPr lang="en-US" sz="1600" dirty="0"/>
                <a:t>Can we identify near-optimal time step values efficiently enough to realize performance gains?</a:t>
              </a:r>
              <a:endParaRPr lang="en-US" sz="1400" i="1" dirty="0"/>
            </a:p>
          </p:txBody>
        </p:sp>
        <p:sp>
          <p:nvSpPr>
            <p:cNvPr id="70" name="Rounded Rectangle 69">
              <a:extLst>
                <a:ext uri="{FF2B5EF4-FFF2-40B4-BE49-F238E27FC236}">
                  <a16:creationId xmlns:a16="http://schemas.microsoft.com/office/drawing/2014/main" id="{28297FE0-7782-7190-6F5E-40ECECCAA5E7}"/>
                </a:ext>
              </a:extLst>
            </p:cNvPr>
            <p:cNvSpPr/>
            <p:nvPr/>
          </p:nvSpPr>
          <p:spPr>
            <a:xfrm>
              <a:off x="1862302" y="5915376"/>
              <a:ext cx="8740877" cy="677335"/>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 name="Freeform 84">
            <a:extLst>
              <a:ext uri="{FF2B5EF4-FFF2-40B4-BE49-F238E27FC236}">
                <a16:creationId xmlns:a16="http://schemas.microsoft.com/office/drawing/2014/main" id="{8F0C7A24-A2C4-BAF2-B32A-23EB977A7F0F}"/>
              </a:ext>
            </a:extLst>
          </p:cNvPr>
          <p:cNvSpPr/>
          <p:nvPr/>
        </p:nvSpPr>
        <p:spPr>
          <a:xfrm>
            <a:off x="9092500" y="3962400"/>
            <a:ext cx="82819" cy="237067"/>
          </a:xfrm>
          <a:custGeom>
            <a:avLst/>
            <a:gdLst>
              <a:gd name="connsiteX0" fmla="*/ 82819 w 82819"/>
              <a:gd name="connsiteY0" fmla="*/ 0 h 237067"/>
              <a:gd name="connsiteX1" fmla="*/ 3797 w 82819"/>
              <a:gd name="connsiteY1" fmla="*/ 90311 h 237067"/>
              <a:gd name="connsiteX2" fmla="*/ 15086 w 82819"/>
              <a:gd name="connsiteY2" fmla="*/ 180622 h 237067"/>
              <a:gd name="connsiteX3" fmla="*/ 37664 w 82819"/>
              <a:gd name="connsiteY3" fmla="*/ 237067 h 237067"/>
            </a:gdLst>
            <a:ahLst/>
            <a:cxnLst>
              <a:cxn ang="0">
                <a:pos x="connsiteX0" y="connsiteY0"/>
              </a:cxn>
              <a:cxn ang="0">
                <a:pos x="connsiteX1" y="connsiteY1"/>
              </a:cxn>
              <a:cxn ang="0">
                <a:pos x="connsiteX2" y="connsiteY2"/>
              </a:cxn>
              <a:cxn ang="0">
                <a:pos x="connsiteX3" y="connsiteY3"/>
              </a:cxn>
            </a:cxnLst>
            <a:rect l="l" t="t" r="r" b="b"/>
            <a:pathLst>
              <a:path w="82819" h="237067">
                <a:moveTo>
                  <a:pt x="82819" y="0"/>
                </a:moveTo>
                <a:cubicBezTo>
                  <a:pt x="48952" y="30103"/>
                  <a:pt x="15086" y="60207"/>
                  <a:pt x="3797" y="90311"/>
                </a:cubicBezTo>
                <a:cubicBezTo>
                  <a:pt x="-7492" y="120415"/>
                  <a:pt x="9442" y="156163"/>
                  <a:pt x="15086" y="180622"/>
                </a:cubicBezTo>
                <a:cubicBezTo>
                  <a:pt x="20730" y="205081"/>
                  <a:pt x="29197" y="221074"/>
                  <a:pt x="37664" y="237067"/>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86">
            <a:extLst>
              <a:ext uri="{FF2B5EF4-FFF2-40B4-BE49-F238E27FC236}">
                <a16:creationId xmlns:a16="http://schemas.microsoft.com/office/drawing/2014/main" id="{69FE1C9E-C96E-E8A2-40C7-CE328842649C}"/>
              </a:ext>
            </a:extLst>
          </p:cNvPr>
          <p:cNvSpPr/>
          <p:nvPr/>
        </p:nvSpPr>
        <p:spPr>
          <a:xfrm>
            <a:off x="9921843" y="3973689"/>
            <a:ext cx="746159" cy="259645"/>
          </a:xfrm>
          <a:custGeom>
            <a:avLst/>
            <a:gdLst>
              <a:gd name="connsiteX0" fmla="*/ 0 w 575733"/>
              <a:gd name="connsiteY0" fmla="*/ 0 h 259645"/>
              <a:gd name="connsiteX1" fmla="*/ 135466 w 575733"/>
              <a:gd name="connsiteY1" fmla="*/ 135467 h 259645"/>
              <a:gd name="connsiteX2" fmla="*/ 417689 w 575733"/>
              <a:gd name="connsiteY2" fmla="*/ 180622 h 259645"/>
              <a:gd name="connsiteX3" fmla="*/ 575733 w 575733"/>
              <a:gd name="connsiteY3" fmla="*/ 259645 h 259645"/>
            </a:gdLst>
            <a:ahLst/>
            <a:cxnLst>
              <a:cxn ang="0">
                <a:pos x="connsiteX0" y="connsiteY0"/>
              </a:cxn>
              <a:cxn ang="0">
                <a:pos x="connsiteX1" y="connsiteY1"/>
              </a:cxn>
              <a:cxn ang="0">
                <a:pos x="connsiteX2" y="connsiteY2"/>
              </a:cxn>
              <a:cxn ang="0">
                <a:pos x="connsiteX3" y="connsiteY3"/>
              </a:cxn>
            </a:cxnLst>
            <a:rect l="l" t="t" r="r" b="b"/>
            <a:pathLst>
              <a:path w="575733" h="259645">
                <a:moveTo>
                  <a:pt x="0" y="0"/>
                </a:moveTo>
                <a:cubicBezTo>
                  <a:pt x="32925" y="52681"/>
                  <a:pt x="65851" y="105363"/>
                  <a:pt x="135466" y="135467"/>
                </a:cubicBezTo>
                <a:cubicBezTo>
                  <a:pt x="205081" y="165571"/>
                  <a:pt x="344311" y="159926"/>
                  <a:pt x="417689" y="180622"/>
                </a:cubicBezTo>
                <a:cubicBezTo>
                  <a:pt x="491067" y="201318"/>
                  <a:pt x="533400" y="230481"/>
                  <a:pt x="575733" y="259645"/>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87">
            <a:extLst>
              <a:ext uri="{FF2B5EF4-FFF2-40B4-BE49-F238E27FC236}">
                <a16:creationId xmlns:a16="http://schemas.microsoft.com/office/drawing/2014/main" id="{418CC52D-692F-9250-BB21-3F76FAD6207C}"/>
              </a:ext>
            </a:extLst>
          </p:cNvPr>
          <p:cNvSpPr/>
          <p:nvPr/>
        </p:nvSpPr>
        <p:spPr>
          <a:xfrm>
            <a:off x="6937512" y="3924299"/>
            <a:ext cx="171211" cy="293739"/>
          </a:xfrm>
          <a:custGeom>
            <a:avLst/>
            <a:gdLst>
              <a:gd name="connsiteX0" fmla="*/ 0 w 245806"/>
              <a:gd name="connsiteY0" fmla="*/ 0 h 363794"/>
              <a:gd name="connsiteX1" fmla="*/ 58993 w 245806"/>
              <a:gd name="connsiteY1" fmla="*/ 127820 h 363794"/>
              <a:gd name="connsiteX2" fmla="*/ 206477 w 245806"/>
              <a:gd name="connsiteY2" fmla="*/ 245807 h 363794"/>
              <a:gd name="connsiteX3" fmla="*/ 245806 w 245806"/>
              <a:gd name="connsiteY3" fmla="*/ 363794 h 363794"/>
            </a:gdLst>
            <a:ahLst/>
            <a:cxnLst>
              <a:cxn ang="0">
                <a:pos x="connsiteX0" y="connsiteY0"/>
              </a:cxn>
              <a:cxn ang="0">
                <a:pos x="connsiteX1" y="connsiteY1"/>
              </a:cxn>
              <a:cxn ang="0">
                <a:pos x="connsiteX2" y="connsiteY2"/>
              </a:cxn>
              <a:cxn ang="0">
                <a:pos x="connsiteX3" y="connsiteY3"/>
              </a:cxn>
            </a:cxnLst>
            <a:rect l="l" t="t" r="r" b="b"/>
            <a:pathLst>
              <a:path w="245806" h="363794">
                <a:moveTo>
                  <a:pt x="0" y="0"/>
                </a:moveTo>
                <a:cubicBezTo>
                  <a:pt x="12290" y="43426"/>
                  <a:pt x="24580" y="86852"/>
                  <a:pt x="58993" y="127820"/>
                </a:cubicBezTo>
                <a:cubicBezTo>
                  <a:pt x="93406" y="168788"/>
                  <a:pt x="175342" y="206478"/>
                  <a:pt x="206477" y="245807"/>
                </a:cubicBezTo>
                <a:cubicBezTo>
                  <a:pt x="237612" y="285136"/>
                  <a:pt x="241709" y="324465"/>
                  <a:pt x="245806" y="363794"/>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943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7" grpId="0" animBg="1"/>
      <p:bldP spid="8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DFE8-70B1-F14B-A21B-D39824E130B0}"/>
              </a:ext>
            </a:extLst>
          </p:cNvPr>
          <p:cNvSpPr>
            <a:spLocks noGrp="1"/>
          </p:cNvSpPr>
          <p:nvPr>
            <p:ph type="title"/>
          </p:nvPr>
        </p:nvSpPr>
        <p:spPr/>
        <p:txBody>
          <a:bodyPr/>
          <a:lstStyle/>
          <a:p>
            <a:pPr algn="ctr"/>
            <a:r>
              <a:rPr lang="en-US" dirty="0"/>
              <a:t>Model Tuning for Trajectory Simulation</a:t>
            </a:r>
          </a:p>
        </p:txBody>
      </p:sp>
      <p:sp>
        <p:nvSpPr>
          <p:cNvPr id="4" name="Slide Number Placeholder 3">
            <a:extLst>
              <a:ext uri="{FF2B5EF4-FFF2-40B4-BE49-F238E27FC236}">
                <a16:creationId xmlns:a16="http://schemas.microsoft.com/office/drawing/2014/main" id="{2025A18D-AE6E-634F-B76C-20C16907BD66}"/>
              </a:ext>
            </a:extLst>
          </p:cNvPr>
          <p:cNvSpPr>
            <a:spLocks noGrp="1"/>
          </p:cNvSpPr>
          <p:nvPr>
            <p:ph type="sldNum" sz="quarter" idx="12"/>
          </p:nvPr>
        </p:nvSpPr>
        <p:spPr>
          <a:xfrm>
            <a:off x="9448800" y="6492875"/>
            <a:ext cx="2743200" cy="365125"/>
          </a:xfrm>
        </p:spPr>
        <p:txBody>
          <a:bodyPr/>
          <a:lstStyle/>
          <a:p>
            <a:fld id="{1F57BF9A-7B35-9447-9112-EAE7E91B4E99}" type="slidenum">
              <a:rPr lang="en-US" smtClean="0"/>
              <a:t>6</a:t>
            </a:fld>
            <a:endParaRPr lang="en-US"/>
          </a:p>
        </p:txBody>
      </p:sp>
      <p:sp>
        <p:nvSpPr>
          <p:cNvPr id="5" name="Content Placeholder 20">
            <a:extLst>
              <a:ext uri="{FF2B5EF4-FFF2-40B4-BE49-F238E27FC236}">
                <a16:creationId xmlns:a16="http://schemas.microsoft.com/office/drawing/2014/main" id="{2DE7C07E-1BE6-E348-BD62-8F36AC9FE840}"/>
              </a:ext>
            </a:extLst>
          </p:cNvPr>
          <p:cNvSpPr>
            <a:spLocks noGrp="1"/>
          </p:cNvSpPr>
          <p:nvPr>
            <p:ph idx="1"/>
          </p:nvPr>
        </p:nvSpPr>
        <p:spPr>
          <a:xfrm>
            <a:off x="838200" y="1034744"/>
            <a:ext cx="10419080" cy="4946956"/>
          </a:xfrm>
        </p:spPr>
        <p:txBody>
          <a:bodyPr>
            <a:normAutofit/>
          </a:bodyPr>
          <a:lstStyle/>
          <a:p>
            <a:r>
              <a:rPr lang="en-US" dirty="0"/>
              <a:t>The current work explores the practicality and challenges of automated model tuning in a realistic context</a:t>
            </a:r>
          </a:p>
          <a:p>
            <a:pPr lvl="1"/>
            <a:r>
              <a:rPr lang="en-US" dirty="0"/>
              <a:t>Efficient, online analysis is important for EDL applications</a:t>
            </a:r>
          </a:p>
          <a:p>
            <a:pPr lvl="1"/>
            <a:r>
              <a:rPr lang="en-US" dirty="0"/>
              <a:t>Optimization landscape for hyperparameters is non-trivial</a:t>
            </a:r>
          </a:p>
          <a:p>
            <a:r>
              <a:rPr lang="en-US" dirty="0"/>
              <a:t>Uses hand-selected models from original ACV+EDL work as a baseline</a:t>
            </a:r>
          </a:p>
          <a:p>
            <a:r>
              <a:rPr lang="en-US" dirty="0"/>
              <a:t>Leverages Sandia </a:t>
            </a:r>
            <a:r>
              <a:rPr lang="en-US" i="1" dirty="0"/>
              <a:t>Dakota</a:t>
            </a:r>
            <a:r>
              <a:rPr lang="en-US" dirty="0"/>
              <a:t> UQ software for optimization</a:t>
            </a:r>
          </a:p>
          <a:p>
            <a:endParaRPr lang="en-US" dirty="0"/>
          </a:p>
          <a:p>
            <a:endParaRPr lang="en-US" dirty="0"/>
          </a:p>
        </p:txBody>
      </p:sp>
      <p:pic>
        <p:nvPicPr>
          <p:cNvPr id="3" name="Picture 2" descr="A graph of a graph showing different colored shapes&#10;&#10;Description automatically generated">
            <a:extLst>
              <a:ext uri="{FF2B5EF4-FFF2-40B4-BE49-F238E27FC236}">
                <a16:creationId xmlns:a16="http://schemas.microsoft.com/office/drawing/2014/main" id="{B06BD6DE-0D44-10E8-8A28-DDE02E172276}"/>
              </a:ext>
            </a:extLst>
          </p:cNvPr>
          <p:cNvPicPr>
            <a:picLocks noChangeAspect="1"/>
          </p:cNvPicPr>
          <p:nvPr/>
        </p:nvPicPr>
        <p:blipFill>
          <a:blip r:embed="rId2"/>
          <a:stretch>
            <a:fillRect/>
          </a:stretch>
        </p:blipFill>
        <p:spPr>
          <a:xfrm>
            <a:off x="2300282" y="3971799"/>
            <a:ext cx="3460337" cy="2595253"/>
          </a:xfrm>
          <a:prstGeom prst="rect">
            <a:avLst/>
          </a:prstGeom>
        </p:spPr>
      </p:pic>
      <p:grpSp>
        <p:nvGrpSpPr>
          <p:cNvPr id="63" name="Group 62">
            <a:extLst>
              <a:ext uri="{FF2B5EF4-FFF2-40B4-BE49-F238E27FC236}">
                <a16:creationId xmlns:a16="http://schemas.microsoft.com/office/drawing/2014/main" id="{B32ABF40-9253-A153-520E-C6A36FDD169E}"/>
              </a:ext>
            </a:extLst>
          </p:cNvPr>
          <p:cNvGrpSpPr/>
          <p:nvPr/>
        </p:nvGrpSpPr>
        <p:grpSpPr>
          <a:xfrm>
            <a:off x="6515956" y="3948306"/>
            <a:ext cx="3011671" cy="2700636"/>
            <a:chOff x="6515956" y="3948306"/>
            <a:chExt cx="3011671" cy="2700636"/>
          </a:xfrm>
        </p:grpSpPr>
        <p:grpSp>
          <p:nvGrpSpPr>
            <p:cNvPr id="60" name="Group 59">
              <a:extLst>
                <a:ext uri="{FF2B5EF4-FFF2-40B4-BE49-F238E27FC236}">
                  <a16:creationId xmlns:a16="http://schemas.microsoft.com/office/drawing/2014/main" id="{1F7AB706-759A-5D6B-F04E-60F2A1D7DAE9}"/>
                </a:ext>
              </a:extLst>
            </p:cNvPr>
            <p:cNvGrpSpPr/>
            <p:nvPr/>
          </p:nvGrpSpPr>
          <p:grpSpPr>
            <a:xfrm>
              <a:off x="6515956" y="3948306"/>
              <a:ext cx="3011671" cy="2559731"/>
              <a:chOff x="6575590" y="3888672"/>
              <a:chExt cx="3011671" cy="2559731"/>
            </a:xfrm>
          </p:grpSpPr>
          <p:grpSp>
            <p:nvGrpSpPr>
              <p:cNvPr id="52" name="Group 51">
                <a:extLst>
                  <a:ext uri="{FF2B5EF4-FFF2-40B4-BE49-F238E27FC236}">
                    <a16:creationId xmlns:a16="http://schemas.microsoft.com/office/drawing/2014/main" id="{EE5247CC-30F5-AB0F-4B20-3A3984732887}"/>
                  </a:ext>
                </a:extLst>
              </p:cNvPr>
              <p:cNvGrpSpPr/>
              <p:nvPr/>
            </p:nvGrpSpPr>
            <p:grpSpPr>
              <a:xfrm>
                <a:off x="6575590" y="4310737"/>
                <a:ext cx="3011671" cy="2137666"/>
                <a:chOff x="6694342" y="4168236"/>
                <a:chExt cx="3011671" cy="2137666"/>
              </a:xfrm>
            </p:grpSpPr>
            <p:cxnSp>
              <p:nvCxnSpPr>
                <p:cNvPr id="38" name="Straight Arrow Connector 37">
                  <a:extLst>
                    <a:ext uri="{FF2B5EF4-FFF2-40B4-BE49-F238E27FC236}">
                      <a16:creationId xmlns:a16="http://schemas.microsoft.com/office/drawing/2014/main" id="{AA647B4F-8D17-C559-59A2-18465B6EE458}"/>
                    </a:ext>
                  </a:extLst>
                </p:cNvPr>
                <p:cNvCxnSpPr>
                  <a:cxnSpLocks/>
                </p:cNvCxnSpPr>
                <p:nvPr/>
              </p:nvCxnSpPr>
              <p:spPr>
                <a:xfrm flipV="1">
                  <a:off x="7026428" y="4251369"/>
                  <a:ext cx="0" cy="19091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8C41BC9-F33A-2677-5ECC-154BA4E9B89C}"/>
                    </a:ext>
                  </a:extLst>
                </p:cNvPr>
                <p:cNvCxnSpPr>
                  <a:cxnSpLocks/>
                </p:cNvCxnSpPr>
                <p:nvPr/>
              </p:nvCxnSpPr>
              <p:spPr>
                <a:xfrm>
                  <a:off x="7026428" y="6163318"/>
                  <a:ext cx="2425167" cy="0"/>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294C586C-2338-C4DD-F318-6F58E9614C53}"/>
                    </a:ext>
                  </a:extLst>
                </p:cNvPr>
                <p:cNvGrpSpPr/>
                <p:nvPr/>
              </p:nvGrpSpPr>
              <p:grpSpPr>
                <a:xfrm>
                  <a:off x="7211464" y="4876760"/>
                  <a:ext cx="562332" cy="1429142"/>
                  <a:chOff x="9182765" y="4864885"/>
                  <a:chExt cx="562332" cy="1429142"/>
                </a:xfrm>
              </p:grpSpPr>
              <p:sp>
                <p:nvSpPr>
                  <p:cNvPr id="6" name="Rectangle 5">
                    <a:extLst>
                      <a:ext uri="{FF2B5EF4-FFF2-40B4-BE49-F238E27FC236}">
                        <a16:creationId xmlns:a16="http://schemas.microsoft.com/office/drawing/2014/main" id="{DE40EDDF-A042-ACC8-3782-224BDA73C3FF}"/>
                      </a:ext>
                    </a:extLst>
                  </p:cNvPr>
                  <p:cNvSpPr/>
                  <p:nvPr/>
                </p:nvSpPr>
                <p:spPr>
                  <a:xfrm>
                    <a:off x="9182765" y="5023911"/>
                    <a:ext cx="547644" cy="1118020"/>
                  </a:xfrm>
                  <a:prstGeom prst="rect">
                    <a:avLst/>
                  </a:prstGeom>
                  <a:solidFill>
                    <a:srgbClr val="F77F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7F476EA2-308E-A494-D02C-92FA360C1FB0}"/>
                      </a:ext>
                    </a:extLst>
                  </p:cNvPr>
                  <p:cNvSpPr txBox="1"/>
                  <p:nvPr/>
                </p:nvSpPr>
                <p:spPr>
                  <a:xfrm rot="16200000">
                    <a:off x="8768916" y="5317846"/>
                    <a:ext cx="1429142" cy="523220"/>
                  </a:xfrm>
                  <a:prstGeom prst="rect">
                    <a:avLst/>
                  </a:prstGeom>
                  <a:noFill/>
                </p:spPr>
                <p:txBody>
                  <a:bodyPr wrap="square" rtlCol="0">
                    <a:spAutoFit/>
                  </a:bodyPr>
                  <a:lstStyle/>
                  <a:p>
                    <a:pPr algn="ctr"/>
                    <a:r>
                      <a:rPr lang="en-US" sz="1400" dirty="0"/>
                      <a:t>Hand Selected Models</a:t>
                    </a:r>
                  </a:p>
                </p:txBody>
              </p:sp>
            </p:grpSp>
            <p:grpSp>
              <p:nvGrpSpPr>
                <p:cNvPr id="50" name="Group 49">
                  <a:extLst>
                    <a:ext uri="{FF2B5EF4-FFF2-40B4-BE49-F238E27FC236}">
                      <a16:creationId xmlns:a16="http://schemas.microsoft.com/office/drawing/2014/main" id="{51D4598C-107B-990F-E077-6B97AE566869}"/>
                    </a:ext>
                  </a:extLst>
                </p:cNvPr>
                <p:cNvGrpSpPr/>
                <p:nvPr/>
              </p:nvGrpSpPr>
              <p:grpSpPr>
                <a:xfrm>
                  <a:off x="7908433" y="4382565"/>
                  <a:ext cx="546801" cy="1774923"/>
                  <a:chOff x="9689731" y="4370690"/>
                  <a:chExt cx="546801" cy="1774923"/>
                </a:xfrm>
              </p:grpSpPr>
              <p:sp>
                <p:nvSpPr>
                  <p:cNvPr id="40" name="Rectangle 39">
                    <a:extLst>
                      <a:ext uri="{FF2B5EF4-FFF2-40B4-BE49-F238E27FC236}">
                        <a16:creationId xmlns:a16="http://schemas.microsoft.com/office/drawing/2014/main" id="{41013C09-D1E8-4221-8696-D61F049A09E6}"/>
                      </a:ext>
                    </a:extLst>
                  </p:cNvPr>
                  <p:cNvSpPr/>
                  <p:nvPr/>
                </p:nvSpPr>
                <p:spPr>
                  <a:xfrm>
                    <a:off x="9689731" y="4370690"/>
                    <a:ext cx="546801" cy="1774923"/>
                  </a:xfrm>
                  <a:prstGeom prst="rect">
                    <a:avLst/>
                  </a:prstGeom>
                  <a:solidFill>
                    <a:srgbClr val="ADD8E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828A92E-8145-6957-9F5C-96468C95A218}"/>
                      </a:ext>
                    </a:extLst>
                  </p:cNvPr>
                  <p:cNvSpPr txBox="1"/>
                  <p:nvPr/>
                </p:nvSpPr>
                <p:spPr>
                  <a:xfrm rot="16200000">
                    <a:off x="9310922" y="5016332"/>
                    <a:ext cx="1316877" cy="523220"/>
                  </a:xfrm>
                  <a:prstGeom prst="rect">
                    <a:avLst/>
                  </a:prstGeom>
                  <a:noFill/>
                </p:spPr>
                <p:txBody>
                  <a:bodyPr wrap="square" rtlCol="0">
                    <a:spAutoFit/>
                  </a:bodyPr>
                  <a:lstStyle/>
                  <a:p>
                    <a:pPr algn="ctr"/>
                    <a:r>
                      <a:rPr lang="en-US" sz="1400" dirty="0"/>
                      <a:t>Model Tuning: Best Case</a:t>
                    </a:r>
                  </a:p>
                </p:txBody>
              </p:sp>
            </p:grpSp>
            <p:sp>
              <p:nvSpPr>
                <p:cNvPr id="43" name="TextBox 42">
                  <a:extLst>
                    <a:ext uri="{FF2B5EF4-FFF2-40B4-BE49-F238E27FC236}">
                      <a16:creationId xmlns:a16="http://schemas.microsoft.com/office/drawing/2014/main" id="{4A0668BD-4990-DDCB-8269-C3ED91701E1D}"/>
                    </a:ext>
                  </a:extLst>
                </p:cNvPr>
                <p:cNvSpPr txBox="1"/>
                <p:nvPr/>
              </p:nvSpPr>
              <p:spPr>
                <a:xfrm rot="16200000">
                  <a:off x="5912427" y="4950151"/>
                  <a:ext cx="1871608" cy="307777"/>
                </a:xfrm>
                <a:prstGeom prst="rect">
                  <a:avLst/>
                </a:prstGeom>
                <a:noFill/>
              </p:spPr>
              <p:txBody>
                <a:bodyPr wrap="square" rtlCol="0">
                  <a:spAutoFit/>
                </a:bodyPr>
                <a:lstStyle/>
                <a:p>
                  <a:r>
                    <a:rPr lang="en-US" sz="1400" dirty="0"/>
                    <a:t>Variance Reduction</a:t>
                  </a:r>
                </a:p>
              </p:txBody>
            </p:sp>
            <p:grpSp>
              <p:nvGrpSpPr>
                <p:cNvPr id="44" name="Group 43">
                  <a:extLst>
                    <a:ext uri="{FF2B5EF4-FFF2-40B4-BE49-F238E27FC236}">
                      <a16:creationId xmlns:a16="http://schemas.microsoft.com/office/drawing/2014/main" id="{2924E559-7383-0A45-4480-BA45DF8D3881}"/>
                    </a:ext>
                  </a:extLst>
                </p:cNvPr>
                <p:cNvGrpSpPr/>
                <p:nvPr/>
              </p:nvGrpSpPr>
              <p:grpSpPr>
                <a:xfrm>
                  <a:off x="8628394" y="4563313"/>
                  <a:ext cx="285008" cy="709333"/>
                  <a:chOff x="3954200" y="3058743"/>
                  <a:chExt cx="285008" cy="709333"/>
                </a:xfrm>
              </p:grpSpPr>
              <p:cxnSp>
                <p:nvCxnSpPr>
                  <p:cNvPr id="45" name="Straight Connector 44">
                    <a:extLst>
                      <a:ext uri="{FF2B5EF4-FFF2-40B4-BE49-F238E27FC236}">
                        <a16:creationId xmlns:a16="http://schemas.microsoft.com/office/drawing/2014/main" id="{D6FF3FF5-7CA6-E350-07F6-0C76A5051C65}"/>
                      </a:ext>
                    </a:extLst>
                  </p:cNvPr>
                  <p:cNvCxnSpPr>
                    <a:cxnSpLocks/>
                  </p:cNvCxnSpPr>
                  <p:nvPr/>
                </p:nvCxnSpPr>
                <p:spPr>
                  <a:xfrm>
                    <a:off x="4093594" y="3058743"/>
                    <a:ext cx="0" cy="70933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730B7E4-0A17-D856-C25C-72E8940A8E06}"/>
                      </a:ext>
                    </a:extLst>
                  </p:cNvPr>
                  <p:cNvCxnSpPr>
                    <a:cxnSpLocks/>
                  </p:cNvCxnSpPr>
                  <p:nvPr/>
                </p:nvCxnSpPr>
                <p:spPr>
                  <a:xfrm flipH="1">
                    <a:off x="3954200" y="3061854"/>
                    <a:ext cx="27680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DD661DC-7E3C-9704-B8F6-EDEAF71632C6}"/>
                      </a:ext>
                    </a:extLst>
                  </p:cNvPr>
                  <p:cNvCxnSpPr>
                    <a:cxnSpLocks/>
                  </p:cNvCxnSpPr>
                  <p:nvPr/>
                </p:nvCxnSpPr>
                <p:spPr>
                  <a:xfrm flipH="1">
                    <a:off x="3962399" y="3765610"/>
                    <a:ext cx="27680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3BE4521A-9BA6-B489-6B0D-006D4997DB0E}"/>
                    </a:ext>
                  </a:extLst>
                </p:cNvPr>
                <p:cNvSpPr txBox="1"/>
                <p:nvPr/>
              </p:nvSpPr>
              <p:spPr>
                <a:xfrm>
                  <a:off x="8735403" y="4561617"/>
                  <a:ext cx="970610" cy="738664"/>
                </a:xfrm>
                <a:prstGeom prst="rect">
                  <a:avLst/>
                </a:prstGeom>
                <a:noFill/>
              </p:spPr>
              <p:txBody>
                <a:bodyPr wrap="square" rtlCol="0">
                  <a:spAutoFit/>
                </a:bodyPr>
                <a:lstStyle/>
                <a:p>
                  <a:pPr algn="ctr"/>
                  <a:r>
                    <a:rPr lang="en-US" sz="1400" dirty="0">
                      <a:solidFill>
                        <a:srgbClr val="FF0000"/>
                      </a:solidFill>
                    </a:rPr>
                    <a:t>Model Tuning: Actual</a:t>
                  </a:r>
                </a:p>
              </p:txBody>
            </p:sp>
          </p:grpSp>
          <p:sp>
            <p:nvSpPr>
              <p:cNvPr id="54" name="TextBox 53">
                <a:extLst>
                  <a:ext uri="{FF2B5EF4-FFF2-40B4-BE49-F238E27FC236}">
                    <a16:creationId xmlns:a16="http://schemas.microsoft.com/office/drawing/2014/main" id="{E1486801-48D4-0867-DC6F-C3BB2FD1A44F}"/>
                  </a:ext>
                </a:extLst>
              </p:cNvPr>
              <p:cNvSpPr txBox="1"/>
              <p:nvPr/>
            </p:nvSpPr>
            <p:spPr>
              <a:xfrm>
                <a:off x="7137071" y="3888672"/>
                <a:ext cx="2410691" cy="523220"/>
              </a:xfrm>
              <a:prstGeom prst="rect">
                <a:avLst/>
              </a:prstGeom>
              <a:noFill/>
            </p:spPr>
            <p:txBody>
              <a:bodyPr wrap="square" rtlCol="0">
                <a:spAutoFit/>
              </a:bodyPr>
              <a:lstStyle/>
              <a:p>
                <a:pPr algn="ctr"/>
                <a:r>
                  <a:rPr lang="en-US" sz="1400" b="1" dirty="0"/>
                  <a:t>Model Tuning Performance:</a:t>
                </a:r>
              </a:p>
              <a:p>
                <a:pPr algn="ctr"/>
                <a:r>
                  <a:rPr lang="en-US" sz="1400" b="1" dirty="0"/>
                  <a:t>Best Case vs. In Practice</a:t>
                </a:r>
              </a:p>
            </p:txBody>
          </p:sp>
          <p:sp>
            <p:nvSpPr>
              <p:cNvPr id="57" name="TextBox 56">
                <a:extLst>
                  <a:ext uri="{FF2B5EF4-FFF2-40B4-BE49-F238E27FC236}">
                    <a16:creationId xmlns:a16="http://schemas.microsoft.com/office/drawing/2014/main" id="{374B5A07-8E36-E02B-3766-3C73877F007D}"/>
                  </a:ext>
                </a:extLst>
              </p:cNvPr>
              <p:cNvSpPr txBox="1"/>
              <p:nvPr/>
            </p:nvSpPr>
            <p:spPr>
              <a:xfrm>
                <a:off x="8524548" y="4451569"/>
                <a:ext cx="268022" cy="307777"/>
              </a:xfrm>
              <a:prstGeom prst="rect">
                <a:avLst/>
              </a:prstGeom>
              <a:noFill/>
            </p:spPr>
            <p:txBody>
              <a:bodyPr wrap="none" rtlCol="0">
                <a:spAutoFit/>
              </a:bodyPr>
              <a:lstStyle/>
              <a:p>
                <a:r>
                  <a:rPr lang="en-US" sz="1400" dirty="0">
                    <a:solidFill>
                      <a:srgbClr val="FF0000"/>
                    </a:solidFill>
                  </a:rPr>
                  <a:t>?</a:t>
                </a:r>
              </a:p>
            </p:txBody>
          </p:sp>
        </p:grpSp>
        <p:sp>
          <p:nvSpPr>
            <p:cNvPr id="61" name="TextBox 60">
              <a:extLst>
                <a:ext uri="{FF2B5EF4-FFF2-40B4-BE49-F238E27FC236}">
                  <a16:creationId xmlns:a16="http://schemas.microsoft.com/office/drawing/2014/main" id="{04198130-B56F-D00F-66B5-3D7C2594E382}"/>
                </a:ext>
              </a:extLst>
            </p:cNvPr>
            <p:cNvSpPr txBox="1"/>
            <p:nvPr/>
          </p:nvSpPr>
          <p:spPr>
            <a:xfrm>
              <a:off x="7682946" y="6341165"/>
              <a:ext cx="758541" cy="307777"/>
            </a:xfrm>
            <a:prstGeom prst="rect">
              <a:avLst/>
            </a:prstGeom>
            <a:noFill/>
          </p:spPr>
          <p:txBody>
            <a:bodyPr wrap="none" rtlCol="0">
              <a:spAutoFit/>
            </a:bodyPr>
            <a:lstStyle/>
            <a:p>
              <a:r>
                <a:rPr lang="en-US" sz="1400" dirty="0"/>
                <a:t>EDL QoI</a:t>
              </a:r>
            </a:p>
          </p:txBody>
        </p:sp>
      </p:grpSp>
    </p:spTree>
    <p:extLst>
      <p:ext uri="{BB962C8B-B14F-4D97-AF65-F5344CB8AC3E}">
        <p14:creationId xmlns:p14="http://schemas.microsoft.com/office/powerpoint/2010/main" val="116318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ontent Placeholder 20">
                <a:extLst>
                  <a:ext uri="{FF2B5EF4-FFF2-40B4-BE49-F238E27FC236}">
                    <a16:creationId xmlns:a16="http://schemas.microsoft.com/office/drawing/2014/main" id="{FD6FC327-8332-5623-E0AD-9A1082F205B6}"/>
                  </a:ext>
                </a:extLst>
              </p:cNvPr>
              <p:cNvSpPr>
                <a:spLocks noGrp="1"/>
              </p:cNvSpPr>
              <p:nvPr>
                <p:ph idx="1"/>
              </p:nvPr>
            </p:nvSpPr>
            <p:spPr>
              <a:xfrm>
                <a:off x="838200" y="1034744"/>
                <a:ext cx="10539714" cy="1435187"/>
              </a:xfrm>
            </p:spPr>
            <p:txBody>
              <a:bodyPr>
                <a:normAutofit fontScale="92500"/>
              </a:bodyPr>
              <a:lstStyle/>
              <a:p>
                <a:r>
                  <a:rPr lang="en-US" sz="2800" dirty="0"/>
                  <a:t>Consider hyperparameters, </a:t>
                </a:r>
                <a14:m>
                  <m:oMath xmlns:m="http://schemas.openxmlformats.org/officeDocument/2006/math">
                    <m:acc>
                      <m:accPr>
                        <m:chr m:val="⃗"/>
                        <m:ctrlPr>
                          <a:rPr lang="en-US" sz="2800" i="1">
                            <a:latin typeface="Cambria Math" panose="02040503050406030204" pitchFamily="18" charset="0"/>
                          </a:rPr>
                        </m:ctrlPr>
                      </m:accPr>
                      <m:e>
                        <m:r>
                          <a:rPr lang="en-US" sz="2800" b="0" i="1" smtClean="0">
                            <a:latin typeface="Cambria Math" panose="02040503050406030204" pitchFamily="18" charset="0"/>
                          </a:rPr>
                          <m:t> </m:t>
                        </m:r>
                        <m:r>
                          <a:rPr lang="en-US" sz="2800" i="1">
                            <a:latin typeface="Cambria Math" panose="02040503050406030204" pitchFamily="18" charset="0"/>
                          </a:rPr>
                          <m:t>𝛽</m:t>
                        </m:r>
                      </m:e>
                    </m:acc>
                  </m:oMath>
                </a14:m>
                <a:r>
                  <a:rPr lang="en-US" sz="2800" dirty="0"/>
                  <a:t>, that affect low-fidelity model predictions</a:t>
                </a:r>
              </a:p>
              <a:p>
                <a:r>
                  <a:rPr lang="en-US" dirty="0"/>
                  <a:t>Model tuning automates the selection of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 </m:t>
                        </m:r>
                        <m:r>
                          <a:rPr lang="en-US" sz="2800" i="1">
                            <a:latin typeface="Cambria Math" panose="02040503050406030204" pitchFamily="18" charset="0"/>
                          </a:rPr>
                          <m:t>𝛽</m:t>
                        </m:r>
                      </m:e>
                    </m:acc>
                  </m:oMath>
                </a14:m>
                <a:r>
                  <a:rPr lang="en-US" dirty="0"/>
                  <a:t> through an augmented ACV sample allocation optimization problem:</a:t>
                </a:r>
                <a:endParaRPr lang="en-US" sz="2800" dirty="0"/>
              </a:p>
              <a:p>
                <a:pPr marL="457200" lvl="1" indent="0">
                  <a:buNone/>
                </a:pPr>
                <a:endParaRPr lang="en-US" dirty="0"/>
              </a:p>
              <a:p>
                <a:endParaRPr lang="en-US" dirty="0"/>
              </a:p>
            </p:txBody>
          </p:sp>
        </mc:Choice>
        <mc:Fallback xmlns="">
          <p:sp>
            <p:nvSpPr>
              <p:cNvPr id="10" name="Content Placeholder 20">
                <a:extLst>
                  <a:ext uri="{FF2B5EF4-FFF2-40B4-BE49-F238E27FC236}">
                    <a16:creationId xmlns:a16="http://schemas.microsoft.com/office/drawing/2014/main" id="{FD6FC327-8332-5623-E0AD-9A1082F205B6}"/>
                  </a:ext>
                </a:extLst>
              </p:cNvPr>
              <p:cNvSpPr>
                <a:spLocks noGrp="1" noRot="1" noChangeAspect="1" noMove="1" noResize="1" noEditPoints="1" noAdjustHandles="1" noChangeArrowheads="1" noChangeShapeType="1" noTextEdit="1"/>
              </p:cNvSpPr>
              <p:nvPr>
                <p:ph idx="1"/>
              </p:nvPr>
            </p:nvSpPr>
            <p:spPr>
              <a:xfrm>
                <a:off x="838200" y="1034744"/>
                <a:ext cx="10539714" cy="1435187"/>
              </a:xfrm>
              <a:blipFill>
                <a:blip r:embed="rId3"/>
                <a:stretch>
                  <a:fillRect l="-964" t="-1754" b="-8772"/>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207DA0B3-6631-A147-BE04-B432AC4575A9}"/>
              </a:ext>
            </a:extLst>
          </p:cNvPr>
          <p:cNvSpPr>
            <a:spLocks noGrp="1"/>
          </p:cNvSpPr>
          <p:nvPr>
            <p:ph type="title"/>
          </p:nvPr>
        </p:nvSpPr>
        <p:spPr/>
        <p:txBody>
          <a:bodyPr/>
          <a:lstStyle/>
          <a:p>
            <a:pPr algn="ctr"/>
            <a:r>
              <a:rPr lang="en-US" dirty="0"/>
              <a:t>Model Tuning for ACVs</a:t>
            </a:r>
          </a:p>
        </p:txBody>
      </p:sp>
      <p:sp>
        <p:nvSpPr>
          <p:cNvPr id="4" name="Slide Number Placeholder 3">
            <a:extLst>
              <a:ext uri="{FF2B5EF4-FFF2-40B4-BE49-F238E27FC236}">
                <a16:creationId xmlns:a16="http://schemas.microsoft.com/office/drawing/2014/main" id="{E66B5AB6-D01A-CE42-9D00-31008ABD1ABF}"/>
              </a:ext>
            </a:extLst>
          </p:cNvPr>
          <p:cNvSpPr>
            <a:spLocks noGrp="1"/>
          </p:cNvSpPr>
          <p:nvPr>
            <p:ph type="sldNum" sz="quarter" idx="12"/>
          </p:nvPr>
        </p:nvSpPr>
        <p:spPr/>
        <p:txBody>
          <a:bodyPr/>
          <a:lstStyle/>
          <a:p>
            <a:fld id="{1F57BF9A-7B35-9447-9112-EAE7E91B4E99}" type="slidenum">
              <a:rPr lang="en-US" smtClean="0"/>
              <a:t>7</a:t>
            </a:fld>
            <a:endParaRPr lang="en-US"/>
          </a:p>
        </p:txBody>
      </p:sp>
      <p:sp>
        <p:nvSpPr>
          <p:cNvPr id="5" name="TextBox 4">
            <a:extLst>
              <a:ext uri="{FF2B5EF4-FFF2-40B4-BE49-F238E27FC236}">
                <a16:creationId xmlns:a16="http://schemas.microsoft.com/office/drawing/2014/main" id="{1F533706-7803-3628-FEBB-29DD36585245}"/>
              </a:ext>
            </a:extLst>
          </p:cNvPr>
          <p:cNvSpPr txBox="1"/>
          <p:nvPr/>
        </p:nvSpPr>
        <p:spPr>
          <a:xfrm>
            <a:off x="1678675" y="7055892"/>
            <a:ext cx="5289653" cy="369332"/>
          </a:xfrm>
          <a:prstGeom prst="rect">
            <a:avLst/>
          </a:prstGeom>
          <a:noFill/>
        </p:spPr>
        <p:txBody>
          <a:bodyPr wrap="none" rtlCol="0">
            <a:spAutoFit/>
          </a:bodyPr>
          <a:lstStyle/>
          <a:p>
            <a:r>
              <a:rPr lang="en-US" dirty="0">
                <a:solidFill>
                  <a:srgbClr val="FF0000"/>
                </a:solidFill>
              </a:rPr>
              <a:t>Could introduce solution modes here under first bullet</a:t>
            </a:r>
          </a:p>
        </p:txBody>
      </p:sp>
      <p:grpSp>
        <p:nvGrpSpPr>
          <p:cNvPr id="8" name="Group 7">
            <a:extLst>
              <a:ext uri="{FF2B5EF4-FFF2-40B4-BE49-F238E27FC236}">
                <a16:creationId xmlns:a16="http://schemas.microsoft.com/office/drawing/2014/main" id="{63C5BB46-CAC1-74DC-CDCA-74E85D232413}"/>
              </a:ext>
            </a:extLst>
          </p:cNvPr>
          <p:cNvGrpSpPr/>
          <p:nvPr/>
        </p:nvGrpSpPr>
        <p:grpSpPr>
          <a:xfrm>
            <a:off x="2875893" y="2603675"/>
            <a:ext cx="7430814" cy="1032900"/>
            <a:chOff x="2875893" y="1016619"/>
            <a:chExt cx="7430814" cy="103290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DAB6789-FD03-BB23-92FD-905E859F9CF9}"/>
                    </a:ext>
                  </a:extLst>
                </p:cNvPr>
                <p:cNvSpPr txBox="1"/>
                <p:nvPr/>
              </p:nvSpPr>
              <p:spPr>
                <a:xfrm>
                  <a:off x="3235092" y="1135117"/>
                  <a:ext cx="6712415" cy="7225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eqArr>
                          <m:eqArrPr>
                            <m:ctrlPr>
                              <a:rPr lang="en-US" sz="2200" i="1" smtClean="0">
                                <a:latin typeface="Cambria Math" panose="02040503050406030204" pitchFamily="18" charset="0"/>
                              </a:rPr>
                            </m:ctrlPr>
                          </m:eqArrPr>
                          <m:e>
                            <m:func>
                              <m:funcPr>
                                <m:ctrlPr>
                                  <a:rPr lang="en-US" sz="2200" i="1">
                                    <a:latin typeface="Cambria Math" panose="02040503050406030204" pitchFamily="18" charset="0"/>
                                  </a:rPr>
                                </m:ctrlPr>
                              </m:funcPr>
                              <m:fName>
                                <m:r>
                                  <m:rPr>
                                    <m:sty m:val="p"/>
                                  </m:rPr>
                                  <a:rPr lang="en-US" sz="2200">
                                    <a:latin typeface="Cambria Math" panose="02040503050406030204" pitchFamily="18" charset="0"/>
                                  </a:rPr>
                                  <m:t>arg</m:t>
                                </m:r>
                                <m:r>
                                  <a:rPr lang="en-US" sz="2200">
                                    <a:latin typeface="Cambria Math" panose="02040503050406030204" pitchFamily="18" charset="0"/>
                                  </a:rPr>
                                  <m:t> </m:t>
                                </m:r>
                                <m:r>
                                  <m:rPr>
                                    <m:sty m:val="p"/>
                                  </m:rPr>
                                  <a:rPr lang="en-US" sz="2200">
                                    <a:latin typeface="Cambria Math" panose="02040503050406030204" pitchFamily="18" charset="0"/>
                                  </a:rPr>
                                  <m:t>min</m:t>
                                </m:r>
                              </m:fName>
                              <m:e>
                                <m:r>
                                  <a:rPr lang="en-US" sz="2200" i="1">
                                    <a:latin typeface="Cambria Math" panose="02040503050406030204" pitchFamily="18" charset="0"/>
                                  </a:rPr>
                                  <m:t> </m:t>
                                </m:r>
                              </m:e>
                            </m:func>
                          </m:e>
                          <m:e>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r>
                              <a:rPr lang="en-US" sz="2200" b="0" i="1" smtClean="0">
                                <a:latin typeface="Cambria Math" panose="02040503050406030204" pitchFamily="18" charset="0"/>
                              </a:rPr>
                              <m:t>,</m:t>
                            </m:r>
                            <m:r>
                              <a:rPr lang="en-US" sz="2200" i="1">
                                <a:latin typeface="Cambria Math" panose="02040503050406030204" pitchFamily="18" charset="0"/>
                              </a:rPr>
                              <m:t>𝑁</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𝑟</m:t>
                                </m:r>
                              </m:e>
                            </m:acc>
                          </m:e>
                        </m:eqArr>
                        <m:d>
                          <m:dPr>
                            <m:begChr m:val="["/>
                            <m:endChr m:val="]"/>
                            <m:ctrlPr>
                              <a:rPr lang="en-US" sz="2200" i="1">
                                <a:latin typeface="Cambria Math" panose="02040503050406030204" pitchFamily="18" charset="0"/>
                              </a:rPr>
                            </m:ctrlPr>
                          </m:dPr>
                          <m:e>
                            <m:r>
                              <m:rPr>
                                <m:sty m:val="p"/>
                              </m:rPr>
                              <a:rPr lang="en-US" sz="2200">
                                <a:latin typeface="Cambria Math" panose="02040503050406030204" pitchFamily="18" charset="0"/>
                              </a:rPr>
                              <m:t>Var</m:t>
                            </m:r>
                            <m:r>
                              <a:rPr lang="en-US" sz="2200" i="1">
                                <a:latin typeface="Cambria Math" panose="02040503050406030204" pitchFamily="18" charset="0"/>
                              </a:rPr>
                              <m:t>(</m:t>
                            </m:r>
                            <m:r>
                              <a:rPr lang="en-US" sz="2200" i="1">
                                <a:latin typeface="Cambria Math" panose="02040503050406030204" pitchFamily="18" charset="0"/>
                              </a:rPr>
                              <m:t>𝑁</m:t>
                            </m:r>
                            <m:r>
                              <a:rPr lang="en-US" sz="2200" i="1">
                                <a:latin typeface="Cambria Math" panose="02040503050406030204" pitchFamily="18" charset="0"/>
                              </a:rPr>
                              <m:t>,</m:t>
                            </m:r>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𝑟</m:t>
                                </m:r>
                              </m:e>
                            </m:acc>
                            <m:r>
                              <a:rPr lang="en-US" sz="2200" b="0" i="1">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i="1">
                                    <a:latin typeface="Cambria Math" panose="02040503050406030204" pitchFamily="18" charset="0"/>
                                  </a:rPr>
                                  <m:t>𝛽</m:t>
                                </m:r>
                              </m:e>
                            </m:acc>
                            <m:r>
                              <a:rPr lang="en-US" sz="2200" i="1">
                                <a:latin typeface="Cambria Math" panose="02040503050406030204" pitchFamily="18" charset="0"/>
                              </a:rPr>
                              <m:t>)</m:t>
                            </m:r>
                          </m:e>
                        </m:d>
                        <m:r>
                          <a:rPr lang="en-US" sz="2200" b="0" i="1" smtClean="0">
                            <a:latin typeface="Cambria Math" panose="02040503050406030204" pitchFamily="18" charset="0"/>
                          </a:rPr>
                          <m:t>        </m:t>
                        </m:r>
                        <m:r>
                          <a:rPr lang="en-US" sz="2200" b="0" i="1" smtClean="0">
                            <a:latin typeface="Cambria Math" panose="02040503050406030204" pitchFamily="18" charset="0"/>
                          </a:rPr>
                          <m:t>𝑠</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r>
                          <a:rPr lang="en-US" sz="2200" b="0" i="0" smtClean="0">
                            <a:latin typeface="Cambria Math" panose="02040503050406030204" pitchFamily="18" charset="0"/>
                          </a:rPr>
                          <m:t>     </m:t>
                        </m:r>
                        <m:r>
                          <m:rPr>
                            <m:sty m:val="p"/>
                          </m:rPr>
                          <a:rPr lang="en-US" sz="2200">
                            <a:latin typeface="Cambria Math" panose="02040503050406030204" pitchFamily="18" charset="0"/>
                          </a:rPr>
                          <m:t>Cost</m:t>
                        </m:r>
                        <m:r>
                          <a:rPr lang="en-US" sz="2200" b="0" i="1" smtClean="0">
                            <a:latin typeface="Cambria Math" panose="02040503050406030204" pitchFamily="18" charset="0"/>
                          </a:rPr>
                          <m:t>(</m:t>
                        </m:r>
                        <m:r>
                          <a:rPr lang="en-US" sz="2200" i="1">
                            <a:latin typeface="Cambria Math" panose="02040503050406030204" pitchFamily="18" charset="0"/>
                          </a:rPr>
                          <m:t>𝑁</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𝑟</m:t>
                            </m:r>
                          </m:e>
                        </m:acc>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r>
                          <a:rPr lang="en-US" sz="2200" b="0" i="1" smtClean="0">
                            <a:latin typeface="Cambria Math" panose="02040503050406030204" pitchFamily="18" charset="0"/>
                          </a:rPr>
                          <m:t>)</m:t>
                        </m:r>
                        <m:r>
                          <a:rPr lang="en-US" sz="2200" i="1">
                            <a:latin typeface="Cambria Math" panose="02040503050406030204" pitchFamily="18" charset="0"/>
                          </a:rPr>
                          <m:t>&lt;</m:t>
                        </m:r>
                        <m:r>
                          <a:rPr lang="en-US" sz="2200" b="0" i="1" smtClean="0">
                            <a:latin typeface="Cambria Math" panose="02040503050406030204" pitchFamily="18" charset="0"/>
                          </a:rPr>
                          <m:t>𝐵𝑢𝑑𝑔𝑒𝑡</m:t>
                        </m:r>
                      </m:oMath>
                    </m:oMathPara>
                  </a14:m>
                  <a:endParaRPr lang="en-US" sz="2200" dirty="0"/>
                </a:p>
              </p:txBody>
            </p:sp>
          </mc:Choice>
          <mc:Fallback xmlns="">
            <p:sp>
              <p:nvSpPr>
                <p:cNvPr id="6" name="TextBox 5">
                  <a:extLst>
                    <a:ext uri="{FF2B5EF4-FFF2-40B4-BE49-F238E27FC236}">
                      <a16:creationId xmlns:a16="http://schemas.microsoft.com/office/drawing/2014/main" id="{5DAB6789-FD03-BB23-92FD-905E859F9CF9}"/>
                    </a:ext>
                  </a:extLst>
                </p:cNvPr>
                <p:cNvSpPr txBox="1">
                  <a:spLocks noRot="1" noChangeAspect="1" noMove="1" noResize="1" noEditPoints="1" noAdjustHandles="1" noChangeArrowheads="1" noChangeShapeType="1" noTextEdit="1"/>
                </p:cNvSpPr>
                <p:nvPr/>
              </p:nvSpPr>
              <p:spPr>
                <a:xfrm>
                  <a:off x="3235092" y="1135117"/>
                  <a:ext cx="6712415" cy="722570"/>
                </a:xfrm>
                <a:prstGeom prst="rect">
                  <a:avLst/>
                </a:prstGeom>
                <a:blipFill>
                  <a:blip r:embed="rId4"/>
                  <a:stretch>
                    <a:fillRect l="-377" t="-8621" r="-755" b="-17241"/>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10B5DC06-4005-EB21-AF6C-175A9EE07C2B}"/>
                </a:ext>
              </a:extLst>
            </p:cNvPr>
            <p:cNvSpPr/>
            <p:nvPr/>
          </p:nvSpPr>
          <p:spPr>
            <a:xfrm>
              <a:off x="2875893" y="1016619"/>
              <a:ext cx="7430814" cy="103290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1D931DA6-B02C-B210-0FFA-7DC283DBFFD0}"/>
              </a:ext>
            </a:extLst>
          </p:cNvPr>
          <p:cNvSpPr txBox="1"/>
          <p:nvPr/>
        </p:nvSpPr>
        <p:spPr>
          <a:xfrm>
            <a:off x="7325169" y="3815312"/>
            <a:ext cx="1156677" cy="646331"/>
          </a:xfrm>
          <a:prstGeom prst="rect">
            <a:avLst/>
          </a:prstGeom>
          <a:noFill/>
        </p:spPr>
        <p:txBody>
          <a:bodyPr wrap="square" rtlCol="0">
            <a:spAutoFit/>
          </a:bodyPr>
          <a:lstStyle/>
          <a:p>
            <a:pPr algn="ctr"/>
            <a:r>
              <a:rPr lang="en-US" dirty="0">
                <a:solidFill>
                  <a:srgbClr val="004FFE"/>
                </a:solidFill>
              </a:rPr>
              <a:t>Estimator cost</a:t>
            </a:r>
          </a:p>
        </p:txBody>
      </p:sp>
      <p:sp>
        <p:nvSpPr>
          <p:cNvPr id="12" name="TextBox 11">
            <a:extLst>
              <a:ext uri="{FF2B5EF4-FFF2-40B4-BE49-F238E27FC236}">
                <a16:creationId xmlns:a16="http://schemas.microsoft.com/office/drawing/2014/main" id="{06AE2233-6A42-AAD8-9203-38647CE174F2}"/>
              </a:ext>
            </a:extLst>
          </p:cNvPr>
          <p:cNvSpPr txBox="1"/>
          <p:nvPr/>
        </p:nvSpPr>
        <p:spPr>
          <a:xfrm>
            <a:off x="8473065" y="3815846"/>
            <a:ext cx="1827071" cy="646331"/>
          </a:xfrm>
          <a:prstGeom prst="rect">
            <a:avLst/>
          </a:prstGeom>
          <a:noFill/>
        </p:spPr>
        <p:txBody>
          <a:bodyPr wrap="square" rtlCol="0">
            <a:spAutoFit/>
          </a:bodyPr>
          <a:lstStyle/>
          <a:p>
            <a:pPr algn="ctr"/>
            <a:r>
              <a:rPr lang="en-US" dirty="0">
                <a:solidFill>
                  <a:srgbClr val="004FFE"/>
                </a:solidFill>
              </a:rPr>
              <a:t>Computational budget</a:t>
            </a:r>
          </a:p>
        </p:txBody>
      </p:sp>
      <p:sp>
        <p:nvSpPr>
          <p:cNvPr id="13" name="Freeform: Shape 17">
            <a:extLst>
              <a:ext uri="{FF2B5EF4-FFF2-40B4-BE49-F238E27FC236}">
                <a16:creationId xmlns:a16="http://schemas.microsoft.com/office/drawing/2014/main" id="{61AB6184-E6B9-04C6-05D5-031A9AE864E8}"/>
              </a:ext>
            </a:extLst>
          </p:cNvPr>
          <p:cNvSpPr/>
          <p:nvPr/>
        </p:nvSpPr>
        <p:spPr>
          <a:xfrm flipH="1">
            <a:off x="7533778" y="3345974"/>
            <a:ext cx="401532" cy="458772"/>
          </a:xfrm>
          <a:custGeom>
            <a:avLst/>
            <a:gdLst>
              <a:gd name="connsiteX0" fmla="*/ 0 w 619433"/>
              <a:gd name="connsiteY0" fmla="*/ 540774 h 540774"/>
              <a:gd name="connsiteX1" fmla="*/ 511278 w 619433"/>
              <a:gd name="connsiteY1" fmla="*/ 216310 h 540774"/>
              <a:gd name="connsiteX2" fmla="*/ 619433 w 619433"/>
              <a:gd name="connsiteY2" fmla="*/ 0 h 540774"/>
            </a:gdLst>
            <a:ahLst/>
            <a:cxnLst>
              <a:cxn ang="0">
                <a:pos x="connsiteX0" y="connsiteY0"/>
              </a:cxn>
              <a:cxn ang="0">
                <a:pos x="connsiteX1" y="connsiteY1"/>
              </a:cxn>
              <a:cxn ang="0">
                <a:pos x="connsiteX2" y="connsiteY2"/>
              </a:cxn>
            </a:cxnLst>
            <a:rect l="l" t="t" r="r" b="b"/>
            <a:pathLst>
              <a:path w="619433" h="540774">
                <a:moveTo>
                  <a:pt x="0" y="540774"/>
                </a:moveTo>
                <a:cubicBezTo>
                  <a:pt x="204019" y="423606"/>
                  <a:pt x="408039" y="306439"/>
                  <a:pt x="511278" y="216310"/>
                </a:cubicBezTo>
                <a:cubicBezTo>
                  <a:pt x="614517" y="126181"/>
                  <a:pt x="616975" y="63090"/>
                  <a:pt x="619433" y="0"/>
                </a:cubicBezTo>
              </a:path>
            </a:pathLst>
          </a:custGeom>
          <a:noFill/>
          <a:ln w="28575">
            <a:solidFill>
              <a:srgbClr val="004FFE"/>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5">
            <a:extLst>
              <a:ext uri="{FF2B5EF4-FFF2-40B4-BE49-F238E27FC236}">
                <a16:creationId xmlns:a16="http://schemas.microsoft.com/office/drawing/2014/main" id="{D58F7A93-7658-2C7A-09D3-9488EA761BA7}"/>
              </a:ext>
            </a:extLst>
          </p:cNvPr>
          <p:cNvSpPr/>
          <p:nvPr/>
        </p:nvSpPr>
        <p:spPr>
          <a:xfrm flipH="1">
            <a:off x="9385738" y="3318732"/>
            <a:ext cx="172743" cy="452284"/>
          </a:xfrm>
          <a:custGeom>
            <a:avLst/>
            <a:gdLst>
              <a:gd name="connsiteX0" fmla="*/ 808070 w 808070"/>
              <a:gd name="connsiteY0" fmla="*/ 452284 h 452284"/>
              <a:gd name="connsiteX1" fmla="*/ 109980 w 808070"/>
              <a:gd name="connsiteY1" fmla="*/ 255639 h 452284"/>
              <a:gd name="connsiteX2" fmla="*/ 11657 w 808070"/>
              <a:gd name="connsiteY2" fmla="*/ 0 h 452284"/>
            </a:gdLst>
            <a:ahLst/>
            <a:cxnLst>
              <a:cxn ang="0">
                <a:pos x="connsiteX0" y="connsiteY0"/>
              </a:cxn>
              <a:cxn ang="0">
                <a:pos x="connsiteX1" y="connsiteY1"/>
              </a:cxn>
              <a:cxn ang="0">
                <a:pos x="connsiteX2" y="connsiteY2"/>
              </a:cxn>
            </a:cxnLst>
            <a:rect l="l" t="t" r="r" b="b"/>
            <a:pathLst>
              <a:path w="808070" h="452284">
                <a:moveTo>
                  <a:pt x="808070" y="452284"/>
                </a:moveTo>
                <a:cubicBezTo>
                  <a:pt x="525392" y="391652"/>
                  <a:pt x="242715" y="331020"/>
                  <a:pt x="109980" y="255639"/>
                </a:cubicBezTo>
                <a:cubicBezTo>
                  <a:pt x="-22756" y="180258"/>
                  <a:pt x="-5550" y="90129"/>
                  <a:pt x="11657" y="0"/>
                </a:cubicBezTo>
              </a:path>
            </a:pathLst>
          </a:custGeom>
          <a:noFill/>
          <a:ln w="28575">
            <a:solidFill>
              <a:srgbClr val="004FFE"/>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512650-0E1C-07DB-47AE-7C9158A9D2EF}"/>
              </a:ext>
            </a:extLst>
          </p:cNvPr>
          <p:cNvSpPr txBox="1"/>
          <p:nvPr/>
        </p:nvSpPr>
        <p:spPr>
          <a:xfrm>
            <a:off x="3684723" y="3841170"/>
            <a:ext cx="1358329" cy="646331"/>
          </a:xfrm>
          <a:prstGeom prst="rect">
            <a:avLst/>
          </a:prstGeom>
          <a:noFill/>
        </p:spPr>
        <p:txBody>
          <a:bodyPr wrap="square" rtlCol="0">
            <a:spAutoFit/>
          </a:bodyPr>
          <a:lstStyle/>
          <a:p>
            <a:pPr algn="ctr"/>
            <a:r>
              <a:rPr lang="en-US" dirty="0">
                <a:solidFill>
                  <a:schemeClr val="accent2"/>
                </a:solidFill>
              </a:rPr>
              <a:t>Sampling ratios</a:t>
            </a:r>
          </a:p>
        </p:txBody>
      </p:sp>
      <p:cxnSp>
        <p:nvCxnSpPr>
          <p:cNvPr id="16" name="Straight Arrow Connector 15">
            <a:extLst>
              <a:ext uri="{FF2B5EF4-FFF2-40B4-BE49-F238E27FC236}">
                <a16:creationId xmlns:a16="http://schemas.microsoft.com/office/drawing/2014/main" id="{583A1269-31DE-04B4-9C83-1950AA3CB006}"/>
              </a:ext>
            </a:extLst>
          </p:cNvPr>
          <p:cNvCxnSpPr>
            <a:cxnSpLocks/>
          </p:cNvCxnSpPr>
          <p:nvPr/>
        </p:nvCxnSpPr>
        <p:spPr>
          <a:xfrm flipH="1" flipV="1">
            <a:off x="4134921" y="3431992"/>
            <a:ext cx="159988" cy="492308"/>
          </a:xfrm>
          <a:prstGeom prst="straightConnector1">
            <a:avLst/>
          </a:prstGeom>
          <a:ln w="28575">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62EBE7A-DE27-CE77-FA48-C1BF28703C7A}"/>
              </a:ext>
            </a:extLst>
          </p:cNvPr>
          <p:cNvSpPr txBox="1"/>
          <p:nvPr/>
        </p:nvSpPr>
        <p:spPr>
          <a:xfrm>
            <a:off x="2313601" y="3834697"/>
            <a:ext cx="1549426" cy="646331"/>
          </a:xfrm>
          <a:prstGeom prst="rect">
            <a:avLst/>
          </a:prstGeom>
          <a:noFill/>
        </p:spPr>
        <p:txBody>
          <a:bodyPr wrap="square" rtlCol="0">
            <a:spAutoFit/>
          </a:bodyPr>
          <a:lstStyle/>
          <a:p>
            <a:pPr algn="ctr"/>
            <a:r>
              <a:rPr lang="en-US" dirty="0">
                <a:solidFill>
                  <a:schemeClr val="accent2"/>
                </a:solidFill>
              </a:rPr>
              <a:t># high-fidelity evaluations</a:t>
            </a:r>
          </a:p>
        </p:txBody>
      </p:sp>
      <p:sp>
        <p:nvSpPr>
          <p:cNvPr id="34" name="Freeform 33">
            <a:extLst>
              <a:ext uri="{FF2B5EF4-FFF2-40B4-BE49-F238E27FC236}">
                <a16:creationId xmlns:a16="http://schemas.microsoft.com/office/drawing/2014/main" id="{672AE979-3B92-7BAA-F71E-AC3446717469}"/>
              </a:ext>
            </a:extLst>
          </p:cNvPr>
          <p:cNvSpPr/>
          <p:nvPr/>
        </p:nvSpPr>
        <p:spPr>
          <a:xfrm>
            <a:off x="3247697" y="3468414"/>
            <a:ext cx="551724" cy="424713"/>
          </a:xfrm>
          <a:custGeom>
            <a:avLst/>
            <a:gdLst>
              <a:gd name="connsiteX0" fmla="*/ 0 w 551724"/>
              <a:gd name="connsiteY0" fmla="*/ 462455 h 462455"/>
              <a:gd name="connsiteX1" fmla="*/ 472965 w 551724"/>
              <a:gd name="connsiteY1" fmla="*/ 231227 h 462455"/>
              <a:gd name="connsiteX2" fmla="*/ 546537 w 551724"/>
              <a:gd name="connsiteY2" fmla="*/ 0 h 462455"/>
            </a:gdLst>
            <a:ahLst/>
            <a:cxnLst>
              <a:cxn ang="0">
                <a:pos x="connsiteX0" y="connsiteY0"/>
              </a:cxn>
              <a:cxn ang="0">
                <a:pos x="connsiteX1" y="connsiteY1"/>
              </a:cxn>
              <a:cxn ang="0">
                <a:pos x="connsiteX2" y="connsiteY2"/>
              </a:cxn>
            </a:cxnLst>
            <a:rect l="l" t="t" r="r" b="b"/>
            <a:pathLst>
              <a:path w="551724" h="462455">
                <a:moveTo>
                  <a:pt x="0" y="462455"/>
                </a:moveTo>
                <a:cubicBezTo>
                  <a:pt x="190938" y="385379"/>
                  <a:pt x="381876" y="308303"/>
                  <a:pt x="472965" y="231227"/>
                </a:cubicBezTo>
                <a:cubicBezTo>
                  <a:pt x="564054" y="154151"/>
                  <a:pt x="555295" y="77075"/>
                  <a:pt x="546537" y="0"/>
                </a:cubicBezTo>
              </a:path>
            </a:pathLst>
          </a:custGeom>
          <a:noFill/>
          <a:ln w="28575">
            <a:solidFill>
              <a:srgbClr val="ED7D30"/>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1FE37EDE-0F09-8154-627C-47D8376F1045}"/>
              </a:ext>
            </a:extLst>
          </p:cNvPr>
          <p:cNvSpPr txBox="1"/>
          <p:nvPr/>
        </p:nvSpPr>
        <p:spPr>
          <a:xfrm>
            <a:off x="5366985" y="3826435"/>
            <a:ext cx="1200073" cy="646331"/>
          </a:xfrm>
          <a:prstGeom prst="rect">
            <a:avLst/>
          </a:prstGeom>
          <a:noFill/>
        </p:spPr>
        <p:txBody>
          <a:bodyPr wrap="square" rtlCol="0">
            <a:spAutoFit/>
          </a:bodyPr>
          <a:lstStyle/>
          <a:p>
            <a:pPr algn="ctr"/>
            <a:r>
              <a:rPr lang="en-US" dirty="0">
                <a:solidFill>
                  <a:srgbClr val="C00000"/>
                </a:solidFill>
              </a:rPr>
              <a:t>Estimator variance</a:t>
            </a:r>
          </a:p>
        </p:txBody>
      </p:sp>
      <p:sp>
        <p:nvSpPr>
          <p:cNvPr id="38" name="Freeform: Shape 7">
            <a:extLst>
              <a:ext uri="{FF2B5EF4-FFF2-40B4-BE49-F238E27FC236}">
                <a16:creationId xmlns:a16="http://schemas.microsoft.com/office/drawing/2014/main" id="{1B9D44BB-0B4D-D95B-9FB4-BB3FB4EEF2B3}"/>
              </a:ext>
            </a:extLst>
          </p:cNvPr>
          <p:cNvSpPr/>
          <p:nvPr/>
        </p:nvSpPr>
        <p:spPr>
          <a:xfrm flipH="1" flipV="1">
            <a:off x="5017291" y="3387792"/>
            <a:ext cx="1023292" cy="536507"/>
          </a:xfrm>
          <a:custGeom>
            <a:avLst/>
            <a:gdLst>
              <a:gd name="connsiteX0" fmla="*/ 0 w 1549341"/>
              <a:gd name="connsiteY0" fmla="*/ 0 h 344129"/>
              <a:gd name="connsiteX1" fmla="*/ 894736 w 1549341"/>
              <a:gd name="connsiteY1" fmla="*/ 98323 h 344129"/>
              <a:gd name="connsiteX2" fmla="*/ 1455175 w 1549341"/>
              <a:gd name="connsiteY2" fmla="*/ 186813 h 344129"/>
              <a:gd name="connsiteX3" fmla="*/ 1543665 w 1549341"/>
              <a:gd name="connsiteY3" fmla="*/ 344129 h 344129"/>
            </a:gdLst>
            <a:ahLst/>
            <a:cxnLst>
              <a:cxn ang="0">
                <a:pos x="connsiteX0" y="connsiteY0"/>
              </a:cxn>
              <a:cxn ang="0">
                <a:pos x="connsiteX1" y="connsiteY1"/>
              </a:cxn>
              <a:cxn ang="0">
                <a:pos x="connsiteX2" y="connsiteY2"/>
              </a:cxn>
              <a:cxn ang="0">
                <a:pos x="connsiteX3" y="connsiteY3"/>
              </a:cxn>
            </a:cxnLst>
            <a:rect l="l" t="t" r="r" b="b"/>
            <a:pathLst>
              <a:path w="1549341" h="344129">
                <a:moveTo>
                  <a:pt x="0" y="0"/>
                </a:moveTo>
                <a:lnTo>
                  <a:pt x="894736" y="98323"/>
                </a:lnTo>
                <a:cubicBezTo>
                  <a:pt x="1137265" y="129458"/>
                  <a:pt x="1347020" y="145845"/>
                  <a:pt x="1455175" y="186813"/>
                </a:cubicBezTo>
                <a:cubicBezTo>
                  <a:pt x="1563330" y="227781"/>
                  <a:pt x="1553497" y="285955"/>
                  <a:pt x="1543665" y="344129"/>
                </a:cubicBezTo>
              </a:path>
            </a:pathLst>
          </a:custGeom>
          <a:noFill/>
          <a:ln w="28575">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9F7B89CC-D7D5-8B48-80BB-821D6639B742}"/>
                  </a:ext>
                </a:extLst>
              </p:cNvPr>
              <p:cNvSpPr txBox="1"/>
              <p:nvPr/>
            </p:nvSpPr>
            <p:spPr>
              <a:xfrm>
                <a:off x="1894608" y="4679889"/>
                <a:ext cx="8079709" cy="1339213"/>
              </a:xfrm>
              <a:prstGeom prst="rect">
                <a:avLst/>
              </a:prstGeom>
              <a:noFill/>
            </p:spPr>
            <p:txBody>
              <a:bodyPr wrap="square">
                <a:spAutoFit/>
              </a:bodyPr>
              <a:lstStyle/>
              <a:p>
                <a:pPr marL="285750" indent="-285750">
                  <a:buFont typeface="Arial" panose="020B0604020202020204" pitchFamily="34" charset="0"/>
                  <a:buChar char="•"/>
                </a:pPr>
                <a:r>
                  <a:rPr lang="en-US" sz="2200" dirty="0"/>
                  <a:t>Estimator variance, </a:t>
                </a:r>
                <a14:m>
                  <m:oMath xmlns:m="http://schemas.openxmlformats.org/officeDocument/2006/math">
                    <m:r>
                      <m:rPr>
                        <m:sty m:val="p"/>
                      </m:rPr>
                      <a:rPr lang="en-US" sz="2200" smtClean="0">
                        <a:latin typeface="Cambria Math" panose="02040503050406030204" pitchFamily="18" charset="0"/>
                      </a:rPr>
                      <m:t>Var</m:t>
                    </m:r>
                    <m:d>
                      <m:dPr>
                        <m:ctrlPr>
                          <a:rPr lang="en-US" sz="2200" i="1">
                            <a:latin typeface="Cambria Math" panose="02040503050406030204" pitchFamily="18" charset="0"/>
                          </a:rPr>
                        </m:ctrlPr>
                      </m:dPr>
                      <m:e>
                        <m:r>
                          <a:rPr lang="en-US" sz="2200" i="1">
                            <a:latin typeface="Cambria Math" panose="02040503050406030204" pitchFamily="18" charset="0"/>
                          </a:rPr>
                          <m:t>𝑁</m:t>
                        </m:r>
                        <m:r>
                          <a:rPr lang="en-US" sz="2200" i="1">
                            <a:latin typeface="Cambria Math" panose="02040503050406030204" pitchFamily="18" charset="0"/>
                          </a:rPr>
                          <m:t>,</m:t>
                        </m:r>
                        <m:acc>
                          <m:accPr>
                            <m:chr m:val="⃗"/>
                            <m:ctrlPr>
                              <a:rPr lang="en-US" sz="2200" i="1" smtClean="0">
                                <a:latin typeface="Cambria Math" panose="02040503050406030204" pitchFamily="18" charset="0"/>
                              </a:rPr>
                            </m:ctrlPr>
                          </m:accPr>
                          <m:e>
                            <m:r>
                              <a:rPr lang="en-US" sz="2200" b="0" i="1" smtClean="0">
                                <a:latin typeface="Cambria Math" panose="02040503050406030204" pitchFamily="18" charset="0"/>
                              </a:rPr>
                              <m:t>𝑟</m:t>
                            </m:r>
                          </m:e>
                        </m:acc>
                        <m:r>
                          <a:rPr lang="en-US" sz="2200" b="0" i="1">
                            <a:latin typeface="Cambria Math" panose="02040503050406030204" pitchFamily="18" charset="0"/>
                          </a:rPr>
                          <m:t>,</m:t>
                        </m:r>
                        <m:acc>
                          <m:accPr>
                            <m:chr m:val="⃗"/>
                            <m:ctrlPr>
                              <a:rPr lang="en-US" sz="2200" b="0" i="1" smtClean="0">
                                <a:latin typeface="Cambria Math" panose="02040503050406030204" pitchFamily="18" charset="0"/>
                              </a:rPr>
                            </m:ctrlPr>
                          </m:accPr>
                          <m:e>
                            <m:r>
                              <a:rPr lang="en-US" sz="2200" i="1">
                                <a:latin typeface="Cambria Math" panose="02040503050406030204" pitchFamily="18" charset="0"/>
                              </a:rPr>
                              <m:t>𝛽</m:t>
                            </m:r>
                          </m:e>
                        </m:acc>
                      </m:e>
                    </m:d>
                    <m:r>
                      <a:rPr lang="en-US" sz="2200" b="0" i="1" smtClean="0">
                        <a:latin typeface="Cambria Math" panose="02040503050406030204" pitchFamily="18" charset="0"/>
                      </a:rPr>
                      <m:t>:</m:t>
                    </m:r>
                  </m:oMath>
                </a14:m>
                <a:endParaRPr lang="en-US" sz="2200" b="0" dirty="0"/>
              </a:p>
              <a:p>
                <a:pPr marL="742950" lvl="1" indent="-285750">
                  <a:buFont typeface="Arial" panose="020B0604020202020204" pitchFamily="34" charset="0"/>
                  <a:buChar char="•"/>
                </a:pPr>
                <a:r>
                  <a:rPr lang="en-US" dirty="0"/>
                  <a:t>depends on sampling strategy </a:t>
                </a:r>
                <a:r>
                  <a:rPr lang="en-US" sz="1200" dirty="0"/>
                  <a:t>[1,2,3,4]: </a:t>
                </a:r>
              </a:p>
              <a:p>
                <a:pPr marL="742950" lvl="1" indent="-285750">
                  <a:buFont typeface="Arial" panose="020B0604020202020204" pitchFamily="34" charset="0"/>
                  <a:buChar char="•"/>
                </a:pPr>
                <a:r>
                  <a:rPr lang="en-US" dirty="0"/>
                  <a:t>must be approximated with pilot samples via </a:t>
                </a:r>
                <a:r>
                  <a:rPr lang="en-US" i="1" dirty="0"/>
                  <a:t>offline pilot</a:t>
                </a:r>
                <a:r>
                  <a:rPr lang="en-US" dirty="0"/>
                  <a:t>, </a:t>
                </a:r>
                <a:r>
                  <a:rPr lang="en-US" i="1" dirty="0"/>
                  <a:t>pilot projection</a:t>
                </a:r>
                <a:r>
                  <a:rPr lang="en-US" dirty="0"/>
                  <a:t>, or </a:t>
                </a:r>
                <a:r>
                  <a:rPr lang="en-US" i="1" dirty="0"/>
                  <a:t>online pilot </a:t>
                </a:r>
                <a:r>
                  <a:rPr lang="en-US" dirty="0"/>
                  <a:t>solution modes</a:t>
                </a:r>
              </a:p>
            </p:txBody>
          </p:sp>
        </mc:Choice>
        <mc:Fallback xmlns="">
          <p:sp>
            <p:nvSpPr>
              <p:cNvPr id="40" name="TextBox 39">
                <a:extLst>
                  <a:ext uri="{FF2B5EF4-FFF2-40B4-BE49-F238E27FC236}">
                    <a16:creationId xmlns:a16="http://schemas.microsoft.com/office/drawing/2014/main" id="{9F7B89CC-D7D5-8B48-80BB-821D6639B742}"/>
                  </a:ext>
                </a:extLst>
              </p:cNvPr>
              <p:cNvSpPr txBox="1">
                <a:spLocks noRot="1" noChangeAspect="1" noMove="1" noResize="1" noEditPoints="1" noAdjustHandles="1" noChangeArrowheads="1" noChangeShapeType="1" noTextEdit="1"/>
              </p:cNvSpPr>
              <p:nvPr/>
            </p:nvSpPr>
            <p:spPr>
              <a:xfrm>
                <a:off x="1894608" y="4679889"/>
                <a:ext cx="8079709" cy="1339213"/>
              </a:xfrm>
              <a:prstGeom prst="rect">
                <a:avLst/>
              </a:prstGeom>
              <a:blipFill>
                <a:blip r:embed="rId5"/>
                <a:stretch>
                  <a:fillRect l="-942" t="-5660" r="-628" b="-6604"/>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F2B9E446-DFE3-0008-C068-E821147969CF}"/>
              </a:ext>
            </a:extLst>
          </p:cNvPr>
          <p:cNvSpPr txBox="1"/>
          <p:nvPr/>
        </p:nvSpPr>
        <p:spPr>
          <a:xfrm>
            <a:off x="1049699" y="6159445"/>
            <a:ext cx="10472034" cy="461665"/>
          </a:xfrm>
          <a:prstGeom prst="rect">
            <a:avLst/>
          </a:prstGeom>
          <a:noFill/>
        </p:spPr>
        <p:txBody>
          <a:bodyPr wrap="none" rtlCol="0">
            <a:spAutoFit/>
          </a:bodyPr>
          <a:lstStyle/>
          <a:p>
            <a:r>
              <a:rPr lang="en-US" sz="1200" dirty="0">
                <a:solidFill>
                  <a:schemeClr val="tx1">
                    <a:lumMod val="65000"/>
                    <a:lumOff val="35000"/>
                  </a:schemeClr>
                </a:solidFill>
              </a:rPr>
              <a:t>[1] Multi-level Monte Carlo (MLMC) - Giles, M B. (2008)                                                           	  	[3] ACVs - </a:t>
            </a:r>
            <a:r>
              <a:rPr lang="en-US" sz="1200" dirty="0" err="1">
                <a:solidFill>
                  <a:schemeClr val="tx1">
                    <a:lumMod val="65000"/>
                    <a:lumOff val="35000"/>
                  </a:schemeClr>
                </a:solidFill>
              </a:rPr>
              <a:t>Gorodetsky</a:t>
            </a:r>
            <a:r>
              <a:rPr lang="en-US" sz="1200" dirty="0">
                <a:solidFill>
                  <a:schemeClr val="tx1">
                    <a:lumMod val="65000"/>
                    <a:lumOff val="35000"/>
                  </a:schemeClr>
                </a:solidFill>
              </a:rPr>
              <a:t>, A A., et al. (2020)</a:t>
            </a:r>
          </a:p>
          <a:p>
            <a:r>
              <a:rPr lang="en-US" sz="1200" dirty="0">
                <a:solidFill>
                  <a:schemeClr val="tx1">
                    <a:lumMod val="65000"/>
                    <a:lumOff val="35000"/>
                  </a:schemeClr>
                </a:solidFill>
              </a:rPr>
              <a:t>[2] </a:t>
            </a:r>
            <a:r>
              <a:rPr lang="en-US" sz="1200" dirty="0" err="1">
                <a:solidFill>
                  <a:schemeClr val="tx1">
                    <a:lumMod val="65000"/>
                    <a:lumOff val="35000"/>
                  </a:schemeClr>
                </a:solidFill>
              </a:rPr>
              <a:t>Multifidelity</a:t>
            </a:r>
            <a:r>
              <a:rPr lang="en-US" sz="1200" dirty="0">
                <a:solidFill>
                  <a:schemeClr val="tx1">
                    <a:lumMod val="65000"/>
                    <a:lumOff val="35000"/>
                  </a:schemeClr>
                </a:solidFill>
              </a:rPr>
              <a:t> Monte Carlo (MFMC) - </a:t>
            </a:r>
            <a:r>
              <a:rPr lang="en-US" sz="1200" dirty="0" err="1">
                <a:solidFill>
                  <a:schemeClr val="tx1">
                    <a:lumMod val="65000"/>
                    <a:lumOff val="35000"/>
                  </a:schemeClr>
                </a:solidFill>
              </a:rPr>
              <a:t>Peherstorfer</a:t>
            </a:r>
            <a:r>
              <a:rPr lang="en-US" sz="1200" dirty="0">
                <a:solidFill>
                  <a:schemeClr val="tx1">
                    <a:lumMod val="65000"/>
                    <a:lumOff val="35000"/>
                  </a:schemeClr>
                </a:solidFill>
              </a:rPr>
              <a:t>, B, et al. (2016)			[4] Parametrically-defined ACVs - </a:t>
            </a:r>
            <a:r>
              <a:rPr lang="en-US" sz="1200" dirty="0" err="1">
                <a:solidFill>
                  <a:schemeClr val="tx1">
                    <a:lumMod val="65000"/>
                    <a:lumOff val="35000"/>
                  </a:schemeClr>
                </a:solidFill>
              </a:rPr>
              <a:t>Bomarito</a:t>
            </a:r>
            <a:r>
              <a:rPr lang="en-US" sz="1200" dirty="0">
                <a:solidFill>
                  <a:schemeClr val="tx1">
                    <a:lumMod val="65000"/>
                    <a:lumOff val="35000"/>
                  </a:schemeClr>
                </a:solidFill>
              </a:rPr>
              <a:t>, G. F., et al. (2022)</a:t>
            </a:r>
          </a:p>
        </p:txBody>
      </p:sp>
    </p:spTree>
    <p:extLst>
      <p:ext uri="{BB962C8B-B14F-4D97-AF65-F5344CB8AC3E}">
        <p14:creationId xmlns:p14="http://schemas.microsoft.com/office/powerpoint/2010/main" val="70375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animBg="1"/>
      <p:bldP spid="15" grpId="0"/>
      <p:bldP spid="33" grpId="0"/>
      <p:bldP spid="34" grpId="0" animBg="1"/>
      <p:bldP spid="37" grpId="0"/>
      <p:bldP spid="38" grpId="0" animBg="1"/>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4E84EBF5-C3A9-FCA4-44B9-02B0208212A6}"/>
              </a:ext>
            </a:extLst>
          </p:cNvPr>
          <p:cNvGrpSpPr/>
          <p:nvPr/>
        </p:nvGrpSpPr>
        <p:grpSpPr>
          <a:xfrm>
            <a:off x="7237955" y="3052909"/>
            <a:ext cx="4197128" cy="2982167"/>
            <a:chOff x="7237955" y="3052909"/>
            <a:chExt cx="4197128" cy="2982167"/>
          </a:xfrm>
        </p:grpSpPr>
        <p:grpSp>
          <p:nvGrpSpPr>
            <p:cNvPr id="21" name="Group 20">
              <a:extLst>
                <a:ext uri="{FF2B5EF4-FFF2-40B4-BE49-F238E27FC236}">
                  <a16:creationId xmlns:a16="http://schemas.microsoft.com/office/drawing/2014/main" id="{75A0BD38-EB06-6A21-D734-8073B9D5F5BE}"/>
                </a:ext>
              </a:extLst>
            </p:cNvPr>
            <p:cNvGrpSpPr/>
            <p:nvPr/>
          </p:nvGrpSpPr>
          <p:grpSpPr>
            <a:xfrm>
              <a:off x="7614923" y="3052909"/>
              <a:ext cx="3820160" cy="2580640"/>
              <a:chOff x="8737600" y="2580640"/>
              <a:chExt cx="3129280" cy="2072640"/>
            </a:xfrm>
          </p:grpSpPr>
          <p:cxnSp>
            <p:nvCxnSpPr>
              <p:cNvPr id="16" name="Straight Arrow Connector 15">
                <a:extLst>
                  <a:ext uri="{FF2B5EF4-FFF2-40B4-BE49-F238E27FC236}">
                    <a16:creationId xmlns:a16="http://schemas.microsoft.com/office/drawing/2014/main" id="{E771E550-798E-0054-FA4E-E8FF30B786BF}"/>
                  </a:ext>
                </a:extLst>
              </p:cNvPr>
              <p:cNvCxnSpPr>
                <a:cxnSpLocks/>
              </p:cNvCxnSpPr>
              <p:nvPr/>
            </p:nvCxnSpPr>
            <p:spPr>
              <a:xfrm flipV="1">
                <a:off x="8737600" y="2580640"/>
                <a:ext cx="0" cy="20726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2239BA3-D79E-4586-C086-FD06E06B93BA}"/>
                  </a:ext>
                </a:extLst>
              </p:cNvPr>
              <p:cNvCxnSpPr>
                <a:cxnSpLocks/>
              </p:cNvCxnSpPr>
              <p:nvPr/>
            </p:nvCxnSpPr>
            <p:spPr>
              <a:xfrm>
                <a:off x="8737600" y="4653280"/>
                <a:ext cx="31292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93B2B64-7BE7-2EE2-2923-831A115B81C0}"/>
                    </a:ext>
                  </a:extLst>
                </p:cNvPr>
                <p:cNvSpPr txBox="1"/>
                <p:nvPr/>
              </p:nvSpPr>
              <p:spPr>
                <a:xfrm>
                  <a:off x="9260843" y="5665744"/>
                  <a:ext cx="3840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𝛽</m:t>
                        </m:r>
                      </m:oMath>
                    </m:oMathPara>
                  </a14:m>
                  <a:endParaRPr lang="en-US" dirty="0"/>
                </a:p>
              </p:txBody>
            </p:sp>
          </mc:Choice>
          <mc:Fallback xmlns="">
            <p:sp>
              <p:nvSpPr>
                <p:cNvPr id="27" name="TextBox 26">
                  <a:extLst>
                    <a:ext uri="{FF2B5EF4-FFF2-40B4-BE49-F238E27FC236}">
                      <a16:creationId xmlns:a16="http://schemas.microsoft.com/office/drawing/2014/main" id="{093B2B64-7BE7-2EE2-2923-831A115B81C0}"/>
                    </a:ext>
                  </a:extLst>
                </p:cNvPr>
                <p:cNvSpPr txBox="1">
                  <a:spLocks noRot="1" noChangeAspect="1" noMove="1" noResize="1" noEditPoints="1" noAdjustHandles="1" noChangeArrowheads="1" noChangeShapeType="1" noTextEdit="1"/>
                </p:cNvSpPr>
                <p:nvPr/>
              </p:nvSpPr>
              <p:spPr>
                <a:xfrm>
                  <a:off x="9260843" y="5665744"/>
                  <a:ext cx="384016" cy="369332"/>
                </a:xfrm>
                <a:prstGeom prst="rect">
                  <a:avLst/>
                </a:prstGeom>
                <a:blipFill>
                  <a:blip r:embed="rId3"/>
                  <a:stretch>
                    <a:fillRect b="-12903"/>
                  </a:stretch>
                </a:blipFill>
              </p:spPr>
              <p:txBody>
                <a:bodyPr/>
                <a:lstStyle/>
                <a:p>
                  <a:r>
                    <a:rPr lang="en-US">
                      <a:noFill/>
                    </a:rPr>
                    <a:t> </a:t>
                  </a:r>
                </a:p>
              </p:txBody>
            </p:sp>
          </mc:Fallback>
        </mc:AlternateContent>
        <p:sp>
          <p:nvSpPr>
            <p:cNvPr id="28" name="Freeform 27">
              <a:extLst>
                <a:ext uri="{FF2B5EF4-FFF2-40B4-BE49-F238E27FC236}">
                  <a16:creationId xmlns:a16="http://schemas.microsoft.com/office/drawing/2014/main" id="{6A941994-383B-B801-4A88-ACA52F10E8CF}"/>
                </a:ext>
              </a:extLst>
            </p:cNvPr>
            <p:cNvSpPr/>
            <p:nvPr/>
          </p:nvSpPr>
          <p:spPr>
            <a:xfrm>
              <a:off x="7807963" y="3379744"/>
              <a:ext cx="3352800" cy="1930400"/>
            </a:xfrm>
            <a:custGeom>
              <a:avLst/>
              <a:gdLst>
                <a:gd name="connsiteX0" fmla="*/ 0 w 3220720"/>
                <a:gd name="connsiteY0" fmla="*/ 0 h 1885385"/>
                <a:gd name="connsiteX1" fmla="*/ 81280 w 3220720"/>
                <a:gd name="connsiteY1" fmla="*/ 386080 h 1885385"/>
                <a:gd name="connsiteX2" fmla="*/ 274320 w 3220720"/>
                <a:gd name="connsiteY2" fmla="*/ 914400 h 1885385"/>
                <a:gd name="connsiteX3" fmla="*/ 497840 w 3220720"/>
                <a:gd name="connsiteY3" fmla="*/ 1188720 h 1885385"/>
                <a:gd name="connsiteX4" fmla="*/ 579120 w 3220720"/>
                <a:gd name="connsiteY4" fmla="*/ 1473200 h 1885385"/>
                <a:gd name="connsiteX5" fmla="*/ 1209040 w 3220720"/>
                <a:gd name="connsiteY5" fmla="*/ 1838960 h 1885385"/>
                <a:gd name="connsiteX6" fmla="*/ 1615440 w 3220720"/>
                <a:gd name="connsiteY6" fmla="*/ 1859280 h 1885385"/>
                <a:gd name="connsiteX7" fmla="*/ 2174240 w 3220720"/>
                <a:gd name="connsiteY7" fmla="*/ 1645920 h 1885385"/>
                <a:gd name="connsiteX8" fmla="*/ 2834640 w 3220720"/>
                <a:gd name="connsiteY8" fmla="*/ 1371600 h 1885385"/>
                <a:gd name="connsiteX9" fmla="*/ 3220720 w 3220720"/>
                <a:gd name="connsiteY9" fmla="*/ 1188720 h 188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20720" h="1885385">
                  <a:moveTo>
                    <a:pt x="0" y="0"/>
                  </a:moveTo>
                  <a:cubicBezTo>
                    <a:pt x="17780" y="116840"/>
                    <a:pt x="35560" y="233680"/>
                    <a:pt x="81280" y="386080"/>
                  </a:cubicBezTo>
                  <a:cubicBezTo>
                    <a:pt x="127000" y="538480"/>
                    <a:pt x="204893" y="780627"/>
                    <a:pt x="274320" y="914400"/>
                  </a:cubicBezTo>
                  <a:cubicBezTo>
                    <a:pt x="343747" y="1048173"/>
                    <a:pt x="447040" y="1095587"/>
                    <a:pt x="497840" y="1188720"/>
                  </a:cubicBezTo>
                  <a:cubicBezTo>
                    <a:pt x="548640" y="1281853"/>
                    <a:pt x="460587" y="1364827"/>
                    <a:pt x="579120" y="1473200"/>
                  </a:cubicBezTo>
                  <a:cubicBezTo>
                    <a:pt x="697653" y="1581573"/>
                    <a:pt x="1036320" y="1774613"/>
                    <a:pt x="1209040" y="1838960"/>
                  </a:cubicBezTo>
                  <a:cubicBezTo>
                    <a:pt x="1381760" y="1903307"/>
                    <a:pt x="1454573" y="1891453"/>
                    <a:pt x="1615440" y="1859280"/>
                  </a:cubicBezTo>
                  <a:cubicBezTo>
                    <a:pt x="1776307" y="1827107"/>
                    <a:pt x="1971040" y="1727200"/>
                    <a:pt x="2174240" y="1645920"/>
                  </a:cubicBezTo>
                  <a:cubicBezTo>
                    <a:pt x="2377440" y="1564640"/>
                    <a:pt x="2660227" y="1447800"/>
                    <a:pt x="2834640" y="1371600"/>
                  </a:cubicBezTo>
                  <a:cubicBezTo>
                    <a:pt x="3009053" y="1295400"/>
                    <a:pt x="3114886" y="1242060"/>
                    <a:pt x="3220720" y="1188720"/>
                  </a:cubicBezTo>
                </a:path>
              </a:pathLst>
            </a:custGeom>
            <a:noFill/>
            <a:ln w="2222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EDFE24D-B295-4667-6667-D4BD6D6403AC}"/>
                    </a:ext>
                  </a:extLst>
                </p:cNvPr>
                <p:cNvSpPr txBox="1"/>
                <p:nvPr/>
              </p:nvSpPr>
              <p:spPr>
                <a:xfrm>
                  <a:off x="9514842" y="4619264"/>
                  <a:ext cx="1120027" cy="369332"/>
                </a:xfrm>
                <a:prstGeom prst="rect">
                  <a:avLst/>
                </a:prstGeom>
                <a:noFill/>
              </p:spPr>
              <p:txBody>
                <a:bodyPr wrap="square" rtlCol="0">
                  <a:spAutoFit/>
                </a:bodyPr>
                <a:lstStyle/>
                <a:p>
                  <a14:m>
                    <m:oMath xmlns:m="http://schemas.openxmlformats.org/officeDocument/2006/math">
                      <m:r>
                        <a:rPr lang="en-US" sz="1800" i="1" smtClean="0">
                          <a:solidFill>
                            <a:schemeClr val="bg1">
                              <a:lumMod val="50000"/>
                            </a:schemeClr>
                          </a:solidFill>
                          <a:latin typeface="Cambria Math" panose="02040503050406030204" pitchFamily="18" charset="0"/>
                        </a:rPr>
                        <m:t>𝑉𝑎𝑟</m:t>
                      </m:r>
                      <m:r>
                        <a:rPr lang="en-US" sz="1800" b="0" i="1" smtClean="0">
                          <a:solidFill>
                            <a:schemeClr val="bg1">
                              <a:lumMod val="50000"/>
                            </a:schemeClr>
                          </a:solidFill>
                          <a:latin typeface="Cambria Math" panose="02040503050406030204" pitchFamily="18" charset="0"/>
                        </a:rPr>
                        <m:t>(</m:t>
                      </m:r>
                      <m:r>
                        <a:rPr lang="en-US" i="1">
                          <a:solidFill>
                            <a:schemeClr val="bg1">
                              <a:lumMod val="50000"/>
                            </a:schemeClr>
                          </a:solidFill>
                          <a:latin typeface="Cambria Math" panose="02040503050406030204" pitchFamily="18" charset="0"/>
                          <a:ea typeface="Cambria Math" panose="02040503050406030204" pitchFamily="18" charset="0"/>
                        </a:rPr>
                        <m:t>𝛽</m:t>
                      </m:r>
                    </m:oMath>
                  </a14:m>
                  <a:r>
                    <a:rPr lang="en-US" dirty="0">
                      <a:solidFill>
                        <a:schemeClr val="bg1">
                          <a:lumMod val="50000"/>
                        </a:schemeClr>
                      </a:solidFill>
                    </a:rPr>
                    <a:t>)</a:t>
                  </a:r>
                </a:p>
              </p:txBody>
            </p:sp>
          </mc:Choice>
          <mc:Fallback xmlns="">
            <p:sp>
              <p:nvSpPr>
                <p:cNvPr id="38" name="TextBox 37">
                  <a:extLst>
                    <a:ext uri="{FF2B5EF4-FFF2-40B4-BE49-F238E27FC236}">
                      <a16:creationId xmlns:a16="http://schemas.microsoft.com/office/drawing/2014/main" id="{FEDFE24D-B295-4667-6667-D4BD6D6403AC}"/>
                    </a:ext>
                  </a:extLst>
                </p:cNvPr>
                <p:cNvSpPr txBox="1">
                  <a:spLocks noRot="1" noChangeAspect="1" noMove="1" noResize="1" noEditPoints="1" noAdjustHandles="1" noChangeArrowheads="1" noChangeShapeType="1" noTextEdit="1"/>
                </p:cNvSpPr>
                <p:nvPr/>
              </p:nvSpPr>
              <p:spPr>
                <a:xfrm>
                  <a:off x="9514842" y="4619264"/>
                  <a:ext cx="1120027" cy="369332"/>
                </a:xfrm>
                <a:prstGeom prst="rect">
                  <a:avLst/>
                </a:prstGeom>
                <a:blipFill>
                  <a:blip r:embed="rId4"/>
                  <a:stretch>
                    <a:fillRect t="-6667" b="-26667"/>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B9C6A5B3-0E8F-AB85-4048-EB40DE1EA665}"/>
                </a:ext>
              </a:extLst>
            </p:cNvPr>
            <p:cNvSpPr txBox="1"/>
            <p:nvPr/>
          </p:nvSpPr>
          <p:spPr>
            <a:xfrm rot="16200000">
              <a:off x="6450496" y="4224130"/>
              <a:ext cx="1944250" cy="369332"/>
            </a:xfrm>
            <a:prstGeom prst="rect">
              <a:avLst/>
            </a:prstGeom>
            <a:noFill/>
          </p:spPr>
          <p:txBody>
            <a:bodyPr wrap="none" rtlCol="0">
              <a:spAutoFit/>
            </a:bodyPr>
            <a:lstStyle/>
            <a:p>
              <a:r>
                <a:rPr lang="en-US" dirty="0"/>
                <a:t>Estimator Variance</a:t>
              </a:r>
            </a:p>
          </p:txBody>
        </p:sp>
      </p:grpSp>
      <p:sp>
        <p:nvSpPr>
          <p:cNvPr id="2" name="Title 1">
            <a:extLst>
              <a:ext uri="{FF2B5EF4-FFF2-40B4-BE49-F238E27FC236}">
                <a16:creationId xmlns:a16="http://schemas.microsoft.com/office/drawing/2014/main" id="{8046FF9D-C586-6241-A1A6-12B5C7B538F9}"/>
              </a:ext>
            </a:extLst>
          </p:cNvPr>
          <p:cNvSpPr>
            <a:spLocks noGrp="1"/>
          </p:cNvSpPr>
          <p:nvPr>
            <p:ph type="title"/>
          </p:nvPr>
        </p:nvSpPr>
        <p:spPr/>
        <p:txBody>
          <a:bodyPr/>
          <a:lstStyle/>
          <a:p>
            <a:pPr algn="ctr"/>
            <a:r>
              <a:rPr lang="en-US" dirty="0"/>
              <a:t>Bi-Level Optimization Approach</a:t>
            </a:r>
          </a:p>
        </p:txBody>
      </p:sp>
      <p:sp>
        <p:nvSpPr>
          <p:cNvPr id="4" name="Slide Number Placeholder 3">
            <a:extLst>
              <a:ext uri="{FF2B5EF4-FFF2-40B4-BE49-F238E27FC236}">
                <a16:creationId xmlns:a16="http://schemas.microsoft.com/office/drawing/2014/main" id="{78857652-1D79-3445-966E-6F91A66CC01E}"/>
              </a:ext>
            </a:extLst>
          </p:cNvPr>
          <p:cNvSpPr>
            <a:spLocks noGrp="1"/>
          </p:cNvSpPr>
          <p:nvPr>
            <p:ph type="sldNum" sz="quarter" idx="12"/>
          </p:nvPr>
        </p:nvSpPr>
        <p:spPr/>
        <p:txBody>
          <a:bodyPr/>
          <a:lstStyle/>
          <a:p>
            <a:fld id="{1F57BF9A-7B35-9447-9112-EAE7E91B4E99}" type="slidenum">
              <a:rPr lang="en-US" smtClean="0"/>
              <a:t>8</a:t>
            </a:fld>
            <a:endParaRPr lang="en-US" dirty="0"/>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5D41DBD-772F-7949-B505-8F04AE9874A7}"/>
                  </a:ext>
                </a:extLst>
              </p:cNvPr>
              <p:cNvSpPr>
                <a:spLocks noGrp="1"/>
              </p:cNvSpPr>
              <p:nvPr>
                <p:ph idx="1"/>
              </p:nvPr>
            </p:nvSpPr>
            <p:spPr>
              <a:xfrm>
                <a:off x="778370" y="2931945"/>
                <a:ext cx="6262510" cy="3144419"/>
              </a:xfrm>
            </p:spPr>
            <p:txBody>
              <a:bodyPr>
                <a:normAutofit/>
              </a:bodyPr>
              <a:lstStyle/>
              <a:p>
                <a:r>
                  <a:rPr lang="en-US" dirty="0"/>
                  <a:t>Surrogate-based solution strategy:</a:t>
                </a:r>
              </a:p>
              <a:p>
                <a:pPr marL="914400" lvl="1" indent="-457200">
                  <a:buFont typeface="+mj-lt"/>
                  <a:buAutoNum type="arabicPeriod"/>
                </a:pPr>
                <a:r>
                  <a:rPr lang="en-US" sz="2200" dirty="0"/>
                  <a:t>Sample </a:t>
                </a: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𝑁</m:t>
                        </m:r>
                      </m:e>
                      <m:sub>
                        <m:r>
                          <a:rPr lang="en-US" sz="2200" b="0" i="1" smtClean="0">
                            <a:latin typeface="Cambria Math" panose="02040503050406030204" pitchFamily="18" charset="0"/>
                          </a:rPr>
                          <m:t>𝑡𝑢𝑛𝑒</m:t>
                        </m:r>
                      </m:sub>
                    </m:sSub>
                  </m:oMath>
                </a14:m>
                <a:r>
                  <a:rPr lang="en-US" sz="2200" dirty="0"/>
                  <a:t> random values of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oMath>
                </a14:m>
                <a:r>
                  <a:rPr lang="en-US" sz="2200" dirty="0"/>
                  <a:t> within feasible bounds</a:t>
                </a:r>
              </a:p>
              <a:p>
                <a:pPr marL="914400" lvl="1" indent="-457200">
                  <a:buFont typeface="+mj-lt"/>
                  <a:buAutoNum type="arabicPeriod"/>
                </a:pPr>
                <a:r>
                  <a:rPr lang="en-US" sz="2200" dirty="0"/>
                  <a:t>Estimate </a:t>
                </a:r>
                <a14:m>
                  <m:oMath xmlns:m="http://schemas.openxmlformats.org/officeDocument/2006/math">
                    <m:r>
                      <a:rPr lang="en-US" sz="2200" i="1" smtClean="0">
                        <a:latin typeface="Cambria Math" panose="02040503050406030204" pitchFamily="18" charset="0"/>
                      </a:rPr>
                      <m:t>𝑉𝑎𝑟</m:t>
                    </m:r>
                    <m:r>
                      <a:rPr lang="en-US" sz="2200" b="0" i="0" smtClean="0">
                        <a:latin typeface="Cambria Math" panose="02040503050406030204" pitchFamily="18" charset="0"/>
                      </a:rPr>
                      <m:t> </m:t>
                    </m:r>
                  </m:oMath>
                </a14:m>
                <a:r>
                  <a:rPr lang="en-US" sz="2200" dirty="0"/>
                  <a:t>at each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oMath>
                </a14:m>
                <a:r>
                  <a:rPr lang="en-US" sz="2200" dirty="0"/>
                  <a:t> with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𝑝𝑖𝑙𝑜𝑡</m:t>
                        </m:r>
                      </m:sub>
                    </m:sSub>
                  </m:oMath>
                </a14:m>
                <a:r>
                  <a:rPr lang="en-US" sz="2200" dirty="0"/>
                  <a:t> samples</a:t>
                </a:r>
                <a:r>
                  <a:rPr lang="en-US" sz="2200" baseline="30000" dirty="0"/>
                  <a:t>*</a:t>
                </a:r>
              </a:p>
              <a:p>
                <a:pPr marL="914400" lvl="1" indent="-457200">
                  <a:buFont typeface="+mj-lt"/>
                  <a:buAutoNum type="arabicPeriod"/>
                </a:pPr>
                <a:r>
                  <a:rPr lang="en-US" sz="2200" dirty="0"/>
                  <a:t>Construct global polynomial surrogate,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panose="02040503050406030204" pitchFamily="18" charset="0"/>
                          </a:rPr>
                          <m:t>𝑉𝑎𝑟</m:t>
                        </m:r>
                      </m:e>
                    </m:acc>
                    <m:r>
                      <a:rPr lang="en-US" sz="2200">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oMath>
                </a14:m>
                <a:r>
                  <a:rPr lang="en-US" sz="2200" dirty="0"/>
                  <a:t> ), to approximate </a:t>
                </a:r>
                <a14:m>
                  <m:oMath xmlns:m="http://schemas.openxmlformats.org/officeDocument/2006/math">
                    <m:r>
                      <a:rPr lang="en-US" sz="2200" i="1">
                        <a:latin typeface="Cambria Math" panose="02040503050406030204" pitchFamily="18" charset="0"/>
                      </a:rPr>
                      <m:t>𝑉𝑎𝑟</m:t>
                    </m:r>
                  </m:oMath>
                </a14:m>
                <a:endParaRPr lang="en-US" sz="2200" dirty="0"/>
              </a:p>
              <a:p>
                <a:pPr marL="914400" lvl="1" indent="-457200">
                  <a:buFont typeface="+mj-lt"/>
                  <a:buAutoNum type="arabicPeriod"/>
                </a:pPr>
                <a:r>
                  <a:rPr lang="en-US" sz="2200" dirty="0"/>
                  <a:t>Use gradient-based optimizer to find minimum,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oMath>
                </a14:m>
                <a:r>
                  <a:rPr lang="en-US" sz="2200" baseline="30000" dirty="0"/>
                  <a:t>*</a:t>
                </a:r>
                <a:r>
                  <a:rPr lang="en-US" sz="2200" dirty="0"/>
                  <a:t> </a:t>
                </a:r>
              </a:p>
              <a:p>
                <a:pPr marL="0" indent="0">
                  <a:buNone/>
                </a:pPr>
                <a:endParaRPr lang="en-US" dirty="0"/>
              </a:p>
              <a:p>
                <a:pPr lvl="1"/>
                <a:endParaRPr lang="en-US" sz="2000" dirty="0"/>
              </a:p>
            </p:txBody>
          </p:sp>
        </mc:Choice>
        <mc:Fallback xmlns="">
          <p:sp>
            <p:nvSpPr>
              <p:cNvPr id="7" name="Content Placeholder 2">
                <a:extLst>
                  <a:ext uri="{FF2B5EF4-FFF2-40B4-BE49-F238E27FC236}">
                    <a16:creationId xmlns:a16="http://schemas.microsoft.com/office/drawing/2014/main" id="{15D41DBD-772F-7949-B505-8F04AE9874A7}"/>
                  </a:ext>
                </a:extLst>
              </p:cNvPr>
              <p:cNvSpPr>
                <a:spLocks noGrp="1" noRot="1" noChangeAspect="1" noMove="1" noResize="1" noEditPoints="1" noAdjustHandles="1" noChangeArrowheads="1" noChangeShapeType="1" noTextEdit="1"/>
              </p:cNvSpPr>
              <p:nvPr>
                <p:ph idx="1"/>
              </p:nvPr>
            </p:nvSpPr>
            <p:spPr>
              <a:xfrm>
                <a:off x="778370" y="2931945"/>
                <a:ext cx="6262510" cy="3144419"/>
              </a:xfrm>
              <a:blipFill>
                <a:blip r:embed="rId5"/>
                <a:stretch>
                  <a:fillRect l="-1822" t="-3213"/>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44A266E3-DCD6-DAB2-B413-F8CB4EF139A8}"/>
              </a:ext>
            </a:extLst>
          </p:cNvPr>
          <p:cNvSpPr txBox="1"/>
          <p:nvPr/>
        </p:nvSpPr>
        <p:spPr>
          <a:xfrm>
            <a:off x="1480589" y="6429034"/>
            <a:ext cx="5201920" cy="369332"/>
          </a:xfrm>
          <a:prstGeom prst="rect">
            <a:avLst/>
          </a:prstGeom>
          <a:noFill/>
        </p:spPr>
        <p:txBody>
          <a:bodyPr wrap="square" rtlCol="0">
            <a:spAutoFit/>
          </a:bodyPr>
          <a:lstStyle/>
          <a:p>
            <a:r>
              <a:rPr lang="en-US" dirty="0"/>
              <a:t>*Using pilot projection solution mode </a:t>
            </a:r>
          </a:p>
        </p:txBody>
      </p:sp>
      <p:grpSp>
        <p:nvGrpSpPr>
          <p:cNvPr id="29" name="Group 28">
            <a:extLst>
              <a:ext uri="{FF2B5EF4-FFF2-40B4-BE49-F238E27FC236}">
                <a16:creationId xmlns:a16="http://schemas.microsoft.com/office/drawing/2014/main" id="{16D96BF4-F58A-D6F3-7368-2ACBF1188C71}"/>
              </a:ext>
            </a:extLst>
          </p:cNvPr>
          <p:cNvGrpSpPr/>
          <p:nvPr/>
        </p:nvGrpSpPr>
        <p:grpSpPr>
          <a:xfrm>
            <a:off x="7757163" y="3786144"/>
            <a:ext cx="3281680" cy="1554480"/>
            <a:chOff x="7757163" y="3786144"/>
            <a:chExt cx="3281680" cy="1554480"/>
          </a:xfrm>
        </p:grpSpPr>
        <p:sp>
          <p:nvSpPr>
            <p:cNvPr id="31" name="Oval 30">
              <a:extLst>
                <a:ext uri="{FF2B5EF4-FFF2-40B4-BE49-F238E27FC236}">
                  <a16:creationId xmlns:a16="http://schemas.microsoft.com/office/drawing/2014/main" id="{844077F2-7865-9C95-C4E6-98DAB123E391}"/>
                </a:ext>
              </a:extLst>
            </p:cNvPr>
            <p:cNvSpPr/>
            <p:nvPr/>
          </p:nvSpPr>
          <p:spPr>
            <a:xfrm>
              <a:off x="7757163" y="3786144"/>
              <a:ext cx="121920" cy="121920"/>
            </a:xfrm>
            <a:prstGeom prst="ellipse">
              <a:avLst/>
            </a:prstGeom>
            <a:solidFill>
              <a:srgbClr val="004F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1BAAF475-C91B-9D71-3530-E62C9769FE60}"/>
                </a:ext>
              </a:extLst>
            </p:cNvPr>
            <p:cNvSpPr/>
            <p:nvPr/>
          </p:nvSpPr>
          <p:spPr>
            <a:xfrm>
              <a:off x="8448043" y="4517664"/>
              <a:ext cx="121920" cy="121920"/>
            </a:xfrm>
            <a:prstGeom prst="ellipse">
              <a:avLst/>
            </a:prstGeom>
            <a:solidFill>
              <a:srgbClr val="004F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256FCC3-82AB-6D2E-6765-4F16341CF2EC}"/>
                </a:ext>
              </a:extLst>
            </p:cNvPr>
            <p:cNvSpPr/>
            <p:nvPr/>
          </p:nvSpPr>
          <p:spPr>
            <a:xfrm>
              <a:off x="8702043" y="4883424"/>
              <a:ext cx="121920" cy="121920"/>
            </a:xfrm>
            <a:prstGeom prst="ellipse">
              <a:avLst/>
            </a:prstGeom>
            <a:solidFill>
              <a:srgbClr val="004F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09F96F6-C4BD-879E-7B9E-52AFC3C56D0F}"/>
                </a:ext>
              </a:extLst>
            </p:cNvPr>
            <p:cNvSpPr/>
            <p:nvPr/>
          </p:nvSpPr>
          <p:spPr>
            <a:xfrm>
              <a:off x="10916923" y="4659904"/>
              <a:ext cx="121920" cy="121920"/>
            </a:xfrm>
            <a:prstGeom prst="ellipse">
              <a:avLst/>
            </a:prstGeom>
            <a:solidFill>
              <a:srgbClr val="004F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3B302ED-01C5-4962-F85D-C38F592203D9}"/>
                </a:ext>
              </a:extLst>
            </p:cNvPr>
            <p:cNvSpPr/>
            <p:nvPr/>
          </p:nvSpPr>
          <p:spPr>
            <a:xfrm>
              <a:off x="10134603" y="5218704"/>
              <a:ext cx="121920" cy="121920"/>
            </a:xfrm>
            <a:prstGeom prst="ellipse">
              <a:avLst/>
            </a:prstGeom>
            <a:solidFill>
              <a:srgbClr val="004FF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18F21723-9370-C8EF-5BD0-13951956CDAF}"/>
              </a:ext>
            </a:extLst>
          </p:cNvPr>
          <p:cNvGrpSpPr/>
          <p:nvPr/>
        </p:nvGrpSpPr>
        <p:grpSpPr>
          <a:xfrm>
            <a:off x="7807963" y="3613424"/>
            <a:ext cx="3631977" cy="1771266"/>
            <a:chOff x="7807963" y="3613424"/>
            <a:chExt cx="3631977" cy="1771266"/>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35EAAE5-DB11-6A18-2CCF-47AFD72E9989}"/>
                    </a:ext>
                  </a:extLst>
                </p:cNvPr>
                <p:cNvSpPr txBox="1"/>
                <p:nvPr/>
              </p:nvSpPr>
              <p:spPr>
                <a:xfrm>
                  <a:off x="10499700" y="4994742"/>
                  <a:ext cx="940240" cy="376513"/>
                </a:xfrm>
                <a:prstGeom prst="rect">
                  <a:avLst/>
                </a:prstGeom>
                <a:noFill/>
              </p:spPr>
              <p:txBody>
                <a:bodyPr wrap="square" rtlCol="0">
                  <a:spAutoFit/>
                </a:bodyPr>
                <a:lstStyle/>
                <a:p>
                  <a14:m>
                    <m:oMath xmlns:m="http://schemas.openxmlformats.org/officeDocument/2006/math">
                      <m:acc>
                        <m:accPr>
                          <m:chr m:val="̂"/>
                          <m:ctrlPr>
                            <a:rPr lang="en-US" sz="1800" i="1" smtClean="0">
                              <a:solidFill>
                                <a:srgbClr val="004FFE"/>
                              </a:solidFill>
                              <a:latin typeface="Cambria Math" panose="02040503050406030204" pitchFamily="18" charset="0"/>
                            </a:rPr>
                          </m:ctrlPr>
                        </m:accPr>
                        <m:e>
                          <m:r>
                            <a:rPr lang="en-US" sz="1800" b="0" i="1" smtClean="0">
                              <a:solidFill>
                                <a:srgbClr val="004FFE"/>
                              </a:solidFill>
                              <a:latin typeface="Cambria Math" panose="02040503050406030204" pitchFamily="18" charset="0"/>
                            </a:rPr>
                            <m:t>𝑉𝑎𝑟</m:t>
                          </m:r>
                        </m:e>
                      </m:acc>
                      <m:r>
                        <a:rPr lang="en-US" sz="1800" b="0" i="1" smtClean="0">
                          <a:solidFill>
                            <a:srgbClr val="004FFE"/>
                          </a:solidFill>
                          <a:latin typeface="Cambria Math" panose="02040503050406030204" pitchFamily="18" charset="0"/>
                        </a:rPr>
                        <m:t>(</m:t>
                      </m:r>
                      <m:r>
                        <a:rPr lang="en-US" i="1">
                          <a:solidFill>
                            <a:srgbClr val="004FFE"/>
                          </a:solidFill>
                          <a:latin typeface="Cambria Math" panose="02040503050406030204" pitchFamily="18" charset="0"/>
                          <a:ea typeface="Cambria Math" panose="02040503050406030204" pitchFamily="18" charset="0"/>
                        </a:rPr>
                        <m:t>𝛽</m:t>
                      </m:r>
                    </m:oMath>
                  </a14:m>
                  <a:r>
                    <a:rPr lang="en-US" dirty="0">
                      <a:solidFill>
                        <a:srgbClr val="004FFE"/>
                      </a:solidFill>
                    </a:rPr>
                    <a:t>)</a:t>
                  </a:r>
                  <a:endParaRPr lang="en-US" dirty="0"/>
                </a:p>
              </p:txBody>
            </p:sp>
          </mc:Choice>
          <mc:Fallback xmlns="">
            <p:sp>
              <p:nvSpPr>
                <p:cNvPr id="37" name="TextBox 36">
                  <a:extLst>
                    <a:ext uri="{FF2B5EF4-FFF2-40B4-BE49-F238E27FC236}">
                      <a16:creationId xmlns:a16="http://schemas.microsoft.com/office/drawing/2014/main" id="{D35EAAE5-DB11-6A18-2CCF-47AFD72E9989}"/>
                    </a:ext>
                  </a:extLst>
                </p:cNvPr>
                <p:cNvSpPr txBox="1">
                  <a:spLocks noRot="1" noChangeAspect="1" noMove="1" noResize="1" noEditPoints="1" noAdjustHandles="1" noChangeArrowheads="1" noChangeShapeType="1" noTextEdit="1"/>
                </p:cNvSpPr>
                <p:nvPr/>
              </p:nvSpPr>
              <p:spPr>
                <a:xfrm>
                  <a:off x="10499700" y="4994742"/>
                  <a:ext cx="940240" cy="376513"/>
                </a:xfrm>
                <a:prstGeom prst="rect">
                  <a:avLst/>
                </a:prstGeom>
                <a:blipFill>
                  <a:blip r:embed="rId6"/>
                  <a:stretch>
                    <a:fillRect t="-3333" b="-30000"/>
                  </a:stretch>
                </a:blipFill>
              </p:spPr>
              <p:txBody>
                <a:bodyPr/>
                <a:lstStyle/>
                <a:p>
                  <a:r>
                    <a:rPr lang="en-US">
                      <a:noFill/>
                    </a:rPr>
                    <a:t> </a:t>
                  </a:r>
                </a:p>
              </p:txBody>
            </p:sp>
          </mc:Fallback>
        </mc:AlternateContent>
        <p:sp>
          <p:nvSpPr>
            <p:cNvPr id="39" name="Freeform 38">
              <a:extLst>
                <a:ext uri="{FF2B5EF4-FFF2-40B4-BE49-F238E27FC236}">
                  <a16:creationId xmlns:a16="http://schemas.microsoft.com/office/drawing/2014/main" id="{57BF436A-2A37-50F2-54D9-483A4615FAC5}"/>
                </a:ext>
              </a:extLst>
            </p:cNvPr>
            <p:cNvSpPr/>
            <p:nvPr/>
          </p:nvSpPr>
          <p:spPr>
            <a:xfrm>
              <a:off x="7807963" y="3613424"/>
              <a:ext cx="3291840" cy="1771266"/>
            </a:xfrm>
            <a:custGeom>
              <a:avLst/>
              <a:gdLst>
                <a:gd name="connsiteX0" fmla="*/ 0 w 3291840"/>
                <a:gd name="connsiteY0" fmla="*/ 0 h 1771266"/>
                <a:gd name="connsiteX1" fmla="*/ 284480 w 3291840"/>
                <a:gd name="connsiteY1" fmla="*/ 467360 h 1771266"/>
                <a:gd name="connsiteX2" fmla="*/ 650240 w 3291840"/>
                <a:gd name="connsiteY2" fmla="*/ 1066800 h 1771266"/>
                <a:gd name="connsiteX3" fmla="*/ 1117600 w 3291840"/>
                <a:gd name="connsiteY3" fmla="*/ 1412240 h 1771266"/>
                <a:gd name="connsiteX4" fmla="*/ 1910080 w 3291840"/>
                <a:gd name="connsiteY4" fmla="*/ 1757680 h 1771266"/>
                <a:gd name="connsiteX5" fmla="*/ 2468880 w 3291840"/>
                <a:gd name="connsiteY5" fmla="*/ 1635760 h 1771266"/>
                <a:gd name="connsiteX6" fmla="*/ 3291840 w 3291840"/>
                <a:gd name="connsiteY6" fmla="*/ 1036320 h 1771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1840" h="1771266">
                  <a:moveTo>
                    <a:pt x="0" y="0"/>
                  </a:moveTo>
                  <a:lnTo>
                    <a:pt x="284480" y="467360"/>
                  </a:lnTo>
                  <a:cubicBezTo>
                    <a:pt x="392853" y="645160"/>
                    <a:pt x="511387" y="909320"/>
                    <a:pt x="650240" y="1066800"/>
                  </a:cubicBezTo>
                  <a:cubicBezTo>
                    <a:pt x="789093" y="1224280"/>
                    <a:pt x="907627" y="1297093"/>
                    <a:pt x="1117600" y="1412240"/>
                  </a:cubicBezTo>
                  <a:cubicBezTo>
                    <a:pt x="1327573" y="1527387"/>
                    <a:pt x="1684867" y="1720427"/>
                    <a:pt x="1910080" y="1757680"/>
                  </a:cubicBezTo>
                  <a:cubicBezTo>
                    <a:pt x="2135293" y="1794933"/>
                    <a:pt x="2238587" y="1755987"/>
                    <a:pt x="2468880" y="1635760"/>
                  </a:cubicBezTo>
                  <a:cubicBezTo>
                    <a:pt x="2699173" y="1515533"/>
                    <a:pt x="2995506" y="1275926"/>
                    <a:pt x="3291840" y="1036320"/>
                  </a:cubicBezTo>
                </a:path>
              </a:pathLst>
            </a:custGeom>
            <a:noFill/>
            <a:ln w="25400">
              <a:solidFill>
                <a:srgbClr val="004F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5-Point Star 39">
            <a:extLst>
              <a:ext uri="{FF2B5EF4-FFF2-40B4-BE49-F238E27FC236}">
                <a16:creationId xmlns:a16="http://schemas.microsoft.com/office/drawing/2014/main" id="{4B3F7B11-4D62-8557-44E1-FB79A4F082D4}"/>
              </a:ext>
            </a:extLst>
          </p:cNvPr>
          <p:cNvSpPr/>
          <p:nvPr/>
        </p:nvSpPr>
        <p:spPr>
          <a:xfrm>
            <a:off x="9768843" y="5289824"/>
            <a:ext cx="182880" cy="182880"/>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E014E5F3-1E8C-F968-72D6-D46C6F29651D}"/>
              </a:ext>
            </a:extLst>
          </p:cNvPr>
          <p:cNvGrpSpPr/>
          <p:nvPr/>
        </p:nvGrpSpPr>
        <p:grpSpPr>
          <a:xfrm>
            <a:off x="7819468" y="5546812"/>
            <a:ext cx="3153335" cy="204914"/>
            <a:chOff x="7819468" y="5546812"/>
            <a:chExt cx="3153335" cy="204914"/>
          </a:xfrm>
        </p:grpSpPr>
        <p:cxnSp>
          <p:nvCxnSpPr>
            <p:cNvPr id="48" name="Straight Connector 47">
              <a:extLst>
                <a:ext uri="{FF2B5EF4-FFF2-40B4-BE49-F238E27FC236}">
                  <a16:creationId xmlns:a16="http://schemas.microsoft.com/office/drawing/2014/main" id="{1BD8EFD0-0CDB-A485-BD2E-80127DD1AE58}"/>
                </a:ext>
              </a:extLst>
            </p:cNvPr>
            <p:cNvCxnSpPr/>
            <p:nvPr/>
          </p:nvCxnSpPr>
          <p:spPr>
            <a:xfrm>
              <a:off x="7819468" y="5546812"/>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FBEC42B-6B0F-2E56-B6F8-284901C9C814}"/>
                </a:ext>
              </a:extLst>
            </p:cNvPr>
            <p:cNvCxnSpPr/>
            <p:nvPr/>
          </p:nvCxnSpPr>
          <p:spPr>
            <a:xfrm>
              <a:off x="8496303" y="5546812"/>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C300893-975C-0BBA-25DE-15C9FE04B007}"/>
                </a:ext>
              </a:extLst>
            </p:cNvPr>
            <p:cNvCxnSpPr/>
            <p:nvPr/>
          </p:nvCxnSpPr>
          <p:spPr>
            <a:xfrm>
              <a:off x="10972803" y="5546812"/>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3A66F53-4755-3870-FC64-47D280E236FB}"/>
                </a:ext>
              </a:extLst>
            </p:cNvPr>
            <p:cNvCxnSpPr/>
            <p:nvPr/>
          </p:nvCxnSpPr>
          <p:spPr>
            <a:xfrm>
              <a:off x="10210803" y="5568846"/>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1639C3D-F383-54CC-87EB-4FA21E143944}"/>
                </a:ext>
              </a:extLst>
            </p:cNvPr>
            <p:cNvCxnSpPr/>
            <p:nvPr/>
          </p:nvCxnSpPr>
          <p:spPr>
            <a:xfrm>
              <a:off x="8769727" y="5546813"/>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092DA9B2-1699-AD10-57B5-357F3B4D64A1}"/>
              </a:ext>
            </a:extLst>
          </p:cNvPr>
          <p:cNvGrpSpPr/>
          <p:nvPr/>
        </p:nvGrpSpPr>
        <p:grpSpPr>
          <a:xfrm>
            <a:off x="1291811" y="1079679"/>
            <a:ext cx="8531551" cy="1310640"/>
            <a:chOff x="1269275" y="1018719"/>
            <a:chExt cx="8531551" cy="1310640"/>
          </a:xfrm>
        </p:grpSpPr>
        <p:grpSp>
          <p:nvGrpSpPr>
            <p:cNvPr id="6" name="Group 5">
              <a:extLst>
                <a:ext uri="{FF2B5EF4-FFF2-40B4-BE49-F238E27FC236}">
                  <a16:creationId xmlns:a16="http://schemas.microsoft.com/office/drawing/2014/main" id="{0661D967-61E2-184D-AB0F-25AE5A627191}"/>
                </a:ext>
              </a:extLst>
            </p:cNvPr>
            <p:cNvGrpSpPr/>
            <p:nvPr/>
          </p:nvGrpSpPr>
          <p:grpSpPr>
            <a:xfrm>
              <a:off x="1635800" y="1367883"/>
              <a:ext cx="8165026" cy="764280"/>
              <a:chOff x="1673316" y="5770493"/>
              <a:chExt cx="8165026" cy="76428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12D6F8E-7A8E-E047-8A61-43FD2CCEC85B}"/>
                      </a:ext>
                    </a:extLst>
                  </p:cNvPr>
                  <p:cNvSpPr txBox="1"/>
                  <p:nvPr/>
                </p:nvSpPr>
                <p:spPr>
                  <a:xfrm>
                    <a:off x="1673316" y="5770493"/>
                    <a:ext cx="8165026" cy="508216"/>
                  </a:xfrm>
                  <a:prstGeom prst="rect">
                    <a:avLst/>
                  </a:prstGeom>
                  <a:noFill/>
                </p:spPr>
                <p:txBody>
                  <a:bodyPr wrap="square">
                    <a:spAutoFit/>
                  </a:bodyPr>
                  <a:lstStyle/>
                  <a:p>
                    <a:r>
                      <a:rPr lang="en-US" sz="2200" dirty="0"/>
                      <a:t>arg min   </a:t>
                    </a:r>
                    <a:r>
                      <a:rPr lang="en-US" sz="2200" dirty="0" err="1"/>
                      <a:t>a</a:t>
                    </a:r>
                    <a:r>
                      <a:rPr lang="en-US" sz="2200" b="0" dirty="0" err="1"/>
                      <a:t>rg</a:t>
                    </a:r>
                    <a:r>
                      <a:rPr lang="en-US" sz="2200" b="0" dirty="0"/>
                      <a:t> min  </a:t>
                    </a:r>
                    <a14:m>
                      <m:oMath xmlns:m="http://schemas.openxmlformats.org/officeDocument/2006/math">
                        <m:r>
                          <a:rPr lang="en-US" sz="2200" i="1" smtClean="0">
                            <a:latin typeface="Cambria Math" panose="02040503050406030204" pitchFamily="18" charset="0"/>
                          </a:rPr>
                          <m:t>𝑉𝑎𝑟</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𝑁</m:t>
                            </m:r>
                            <m:r>
                              <a:rPr lang="en-US" sz="2200" b="0" i="1" smtClean="0">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𝑟</m:t>
                                </m:r>
                                <m:r>
                                  <a:rPr lang="en-US" sz="2200" b="0" i="1" smtClean="0">
                                    <a:latin typeface="Cambria Math" panose="02040503050406030204" pitchFamily="18" charset="0"/>
                                  </a:rPr>
                                  <m:t>,</m:t>
                                </m:r>
                              </m:e>
                            </m:acc>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e>
                        </m:d>
                      </m:oMath>
                    </a14:m>
                    <a:r>
                      <a:rPr lang="en-US" sz="2200" dirty="0"/>
                      <a:t>     </a:t>
                    </a:r>
                    <a:r>
                      <a:rPr lang="en-US" sz="2200" dirty="0" err="1"/>
                      <a:t>s.t.</a:t>
                    </a:r>
                    <a14:m>
                      <m:oMath xmlns:m="http://schemas.openxmlformats.org/officeDocument/2006/math">
                        <m:r>
                          <a:rPr lang="en-US" sz="2200" b="0" i="0" smtClean="0">
                            <a:latin typeface="Cambria Math" panose="02040503050406030204" pitchFamily="18" charset="0"/>
                          </a:rPr>
                          <m:t>         </m:t>
                        </m:r>
                        <m:r>
                          <m:rPr>
                            <m:sty m:val="p"/>
                          </m:rPr>
                          <a:rPr lang="en-US" sz="2200">
                            <a:latin typeface="Cambria Math" panose="02040503050406030204" pitchFamily="18" charset="0"/>
                          </a:rPr>
                          <m:t>Cost</m:t>
                        </m:r>
                        <m:r>
                          <a:rPr lang="en-US" sz="2200" i="1">
                            <a:latin typeface="Cambria Math" panose="02040503050406030204" pitchFamily="18" charset="0"/>
                          </a:rPr>
                          <m:t>(</m:t>
                        </m:r>
                        <m:r>
                          <a:rPr lang="en-US" sz="2200" i="1">
                            <a:latin typeface="Cambria Math" panose="02040503050406030204" pitchFamily="18" charset="0"/>
                          </a:rPr>
                          <m:t>𝑁</m:t>
                        </m:r>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𝑟</m:t>
                            </m:r>
                          </m:e>
                        </m:acc>
                        <m:r>
                          <a:rPr lang="en-US" sz="2200" i="1">
                            <a:latin typeface="Cambria Math" panose="02040503050406030204" pitchFamily="18" charset="0"/>
                          </a:rPr>
                          <m:t>,</m:t>
                        </m:r>
                        <m:acc>
                          <m:accPr>
                            <m:chr m:val="⃗"/>
                            <m:ctrlPr>
                              <a:rPr lang="en-US" sz="2200" i="1">
                                <a:latin typeface="Cambria Math" panose="02040503050406030204" pitchFamily="18" charset="0"/>
                              </a:rPr>
                            </m:ctrlPr>
                          </m:accPr>
                          <m:e>
                            <m:r>
                              <a:rPr lang="en-US" sz="2200" i="1">
                                <a:latin typeface="Cambria Math" panose="02040503050406030204" pitchFamily="18" charset="0"/>
                              </a:rPr>
                              <m:t>𝛽</m:t>
                            </m:r>
                          </m:e>
                        </m:acc>
                        <m:r>
                          <a:rPr lang="en-US" sz="2200" i="1">
                            <a:latin typeface="Cambria Math" panose="02040503050406030204" pitchFamily="18" charset="0"/>
                          </a:rPr>
                          <m:t>)&lt;</m:t>
                        </m:r>
                        <m:r>
                          <a:rPr lang="en-US" sz="2200" i="1">
                            <a:latin typeface="Cambria Math" panose="02040503050406030204" pitchFamily="18" charset="0"/>
                          </a:rPr>
                          <m:t>𝐵𝑢𝑑𝑔𝑒𝑡</m:t>
                        </m:r>
                      </m:oMath>
                    </a14:m>
                    <a:endParaRPr lang="en-US" sz="2200" dirty="0"/>
                  </a:p>
                </p:txBody>
              </p:sp>
            </mc:Choice>
            <mc:Fallback xmlns="">
              <p:sp>
                <p:nvSpPr>
                  <p:cNvPr id="8" name="TextBox 7">
                    <a:extLst>
                      <a:ext uri="{FF2B5EF4-FFF2-40B4-BE49-F238E27FC236}">
                        <a16:creationId xmlns:a16="http://schemas.microsoft.com/office/drawing/2014/main" id="{412D6F8E-7A8E-E047-8A61-43FD2CCEC85B}"/>
                      </a:ext>
                    </a:extLst>
                  </p:cNvPr>
                  <p:cNvSpPr txBox="1">
                    <a:spLocks noRot="1" noChangeAspect="1" noMove="1" noResize="1" noEditPoints="1" noAdjustHandles="1" noChangeArrowheads="1" noChangeShapeType="1" noTextEdit="1"/>
                  </p:cNvSpPr>
                  <p:nvPr/>
                </p:nvSpPr>
                <p:spPr>
                  <a:xfrm>
                    <a:off x="1673316" y="5770493"/>
                    <a:ext cx="8165026" cy="508216"/>
                  </a:xfrm>
                  <a:prstGeom prst="rect">
                    <a:avLst/>
                  </a:prstGeom>
                  <a:blipFill>
                    <a:blip r:embed="rId8"/>
                    <a:stretch>
                      <a:fillRect l="-932" t="-12195" b="-195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E3BA2B8-E993-1740-ABE0-CFE3680C1DA6}"/>
                      </a:ext>
                    </a:extLst>
                  </p:cNvPr>
                  <p:cNvSpPr txBox="1"/>
                  <p:nvPr/>
                </p:nvSpPr>
                <p:spPr>
                  <a:xfrm>
                    <a:off x="2373591" y="6134663"/>
                    <a:ext cx="170944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𝑁</m:t>
                          </m:r>
                          <m:r>
                            <a:rPr lang="en-US" sz="2000" b="0" i="1" smtClean="0">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𝑟</m:t>
                              </m:r>
                            </m:e>
                          </m:acc>
                        </m:oMath>
                      </m:oMathPara>
                    </a14:m>
                    <a:endParaRPr lang="en-US" sz="2000" dirty="0"/>
                  </a:p>
                </p:txBody>
              </p:sp>
            </mc:Choice>
            <mc:Fallback xmlns="">
              <p:sp>
                <p:nvSpPr>
                  <p:cNvPr id="9" name="TextBox 8">
                    <a:extLst>
                      <a:ext uri="{FF2B5EF4-FFF2-40B4-BE49-F238E27FC236}">
                        <a16:creationId xmlns:a16="http://schemas.microsoft.com/office/drawing/2014/main" id="{BE3BA2B8-E993-1740-ABE0-CFE3680C1DA6}"/>
                      </a:ext>
                    </a:extLst>
                  </p:cNvPr>
                  <p:cNvSpPr txBox="1">
                    <a:spLocks noRot="1" noChangeAspect="1" noMove="1" noResize="1" noEditPoints="1" noAdjustHandles="1" noChangeArrowheads="1" noChangeShapeType="1" noTextEdit="1"/>
                  </p:cNvSpPr>
                  <p:nvPr/>
                </p:nvSpPr>
                <p:spPr>
                  <a:xfrm>
                    <a:off x="2373591" y="6134663"/>
                    <a:ext cx="1709446" cy="400110"/>
                  </a:xfrm>
                  <a:prstGeom prst="rect">
                    <a:avLst/>
                  </a:prstGeom>
                  <a:blipFill>
                    <a:blip r:embed="rId9"/>
                    <a:stretch>
                      <a:fillRect t="-1875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6B37383-64F6-7F54-7FE5-FC8CAE7188D9}"/>
                    </a:ext>
                  </a:extLst>
                </p:cNvPr>
                <p:cNvSpPr txBox="1"/>
                <p:nvPr/>
              </p:nvSpPr>
              <p:spPr>
                <a:xfrm>
                  <a:off x="1269275" y="1711733"/>
                  <a:ext cx="1709446" cy="4457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000" i="1">
                                <a:latin typeface="Cambria Math" panose="02040503050406030204" pitchFamily="18" charset="0"/>
                              </a:rPr>
                            </m:ctrlPr>
                          </m:accPr>
                          <m:e>
                            <m:r>
                              <a:rPr lang="en-US" sz="2000" i="1">
                                <a:latin typeface="Cambria Math" panose="02040503050406030204" pitchFamily="18" charset="0"/>
                              </a:rPr>
                              <m:t>𝛽</m:t>
                            </m:r>
                          </m:e>
                        </m:acc>
                      </m:oMath>
                    </m:oMathPara>
                  </a14:m>
                  <a:endParaRPr lang="en-US" sz="2000" dirty="0"/>
                </a:p>
              </p:txBody>
            </p:sp>
          </mc:Choice>
          <mc:Fallback xmlns="">
            <p:sp>
              <p:nvSpPr>
                <p:cNvPr id="5" name="TextBox 4">
                  <a:extLst>
                    <a:ext uri="{FF2B5EF4-FFF2-40B4-BE49-F238E27FC236}">
                      <a16:creationId xmlns:a16="http://schemas.microsoft.com/office/drawing/2014/main" id="{F6B37383-64F6-7F54-7FE5-FC8CAE7188D9}"/>
                    </a:ext>
                  </a:extLst>
                </p:cNvPr>
                <p:cNvSpPr txBox="1">
                  <a:spLocks noRot="1" noChangeAspect="1" noMove="1" noResize="1" noEditPoints="1" noAdjustHandles="1" noChangeArrowheads="1" noChangeShapeType="1" noTextEdit="1"/>
                </p:cNvSpPr>
                <p:nvPr/>
              </p:nvSpPr>
              <p:spPr>
                <a:xfrm>
                  <a:off x="1269275" y="1711733"/>
                  <a:ext cx="1709446" cy="445763"/>
                </a:xfrm>
                <a:prstGeom prst="rect">
                  <a:avLst/>
                </a:prstGeom>
                <a:blipFill>
                  <a:blip r:embed="rId10"/>
                  <a:stretch>
                    <a:fillRect t="-19444" b="-11111"/>
                  </a:stretch>
                </a:blipFill>
              </p:spPr>
              <p:txBody>
                <a:bodyPr/>
                <a:lstStyle/>
                <a:p>
                  <a:r>
                    <a:rPr lang="en-US">
                      <a:noFill/>
                    </a:rPr>
                    <a:t> </a:t>
                  </a:r>
                </a:p>
              </p:txBody>
            </p:sp>
          </mc:Fallback>
        </mc:AlternateContent>
        <p:sp>
          <p:nvSpPr>
            <p:cNvPr id="10" name="Left Bracket 9">
              <a:extLst>
                <a:ext uri="{FF2B5EF4-FFF2-40B4-BE49-F238E27FC236}">
                  <a16:creationId xmlns:a16="http://schemas.microsoft.com/office/drawing/2014/main" id="{D5D3603E-5FE7-3813-5E27-40AB1326AD91}"/>
                </a:ext>
              </a:extLst>
            </p:cNvPr>
            <p:cNvSpPr/>
            <p:nvPr/>
          </p:nvSpPr>
          <p:spPr>
            <a:xfrm>
              <a:off x="2670684" y="1223492"/>
              <a:ext cx="85396" cy="914401"/>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7BE285AE-69EC-B171-663E-E9B5187002DB}"/>
                </a:ext>
              </a:extLst>
            </p:cNvPr>
            <p:cNvSpPr/>
            <p:nvPr/>
          </p:nvSpPr>
          <p:spPr>
            <a:xfrm>
              <a:off x="1596980" y="1018719"/>
              <a:ext cx="7993114" cy="131064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Left Bracket 66">
              <a:extLst>
                <a:ext uri="{FF2B5EF4-FFF2-40B4-BE49-F238E27FC236}">
                  <a16:creationId xmlns:a16="http://schemas.microsoft.com/office/drawing/2014/main" id="{AAF53502-7220-10FD-F14F-F5E48BB66D86}"/>
                </a:ext>
              </a:extLst>
            </p:cNvPr>
            <p:cNvSpPr/>
            <p:nvPr/>
          </p:nvSpPr>
          <p:spPr>
            <a:xfrm rot="10800000">
              <a:off x="9210362" y="1206320"/>
              <a:ext cx="85396" cy="914401"/>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ACFD9E9E-DF88-AF2C-DBA3-FA9DAACB87A3}"/>
              </a:ext>
            </a:extLst>
          </p:cNvPr>
          <p:cNvGrpSpPr/>
          <p:nvPr/>
        </p:nvGrpSpPr>
        <p:grpSpPr>
          <a:xfrm>
            <a:off x="10339295" y="1112492"/>
            <a:ext cx="1341841" cy="2091055"/>
            <a:chOff x="10339295" y="1112492"/>
            <a:chExt cx="1341841" cy="2091055"/>
          </a:xfrm>
        </p:grpSpPr>
        <p:grpSp>
          <p:nvGrpSpPr>
            <p:cNvPr id="66" name="Group 65">
              <a:extLst>
                <a:ext uri="{FF2B5EF4-FFF2-40B4-BE49-F238E27FC236}">
                  <a16:creationId xmlns:a16="http://schemas.microsoft.com/office/drawing/2014/main" id="{1F194B8E-5D71-B69A-0603-A3B0E01E6695}"/>
                </a:ext>
              </a:extLst>
            </p:cNvPr>
            <p:cNvGrpSpPr/>
            <p:nvPr/>
          </p:nvGrpSpPr>
          <p:grpSpPr>
            <a:xfrm>
              <a:off x="10339295" y="1112492"/>
              <a:ext cx="1341841" cy="1267691"/>
              <a:chOff x="10442327" y="1025774"/>
              <a:chExt cx="1341841" cy="1267691"/>
            </a:xfrm>
          </p:grpSpPr>
          <mc:AlternateContent xmlns:mc="http://schemas.openxmlformats.org/markup-compatibility/2006" xmlns:a14="http://schemas.microsoft.com/office/drawing/2010/main">
            <mc:Choice Requires="a14">
              <p:sp>
                <p:nvSpPr>
                  <p:cNvPr id="54" name="Rounded Rectangle 53">
                    <a:extLst>
                      <a:ext uri="{FF2B5EF4-FFF2-40B4-BE49-F238E27FC236}">
                        <a16:creationId xmlns:a16="http://schemas.microsoft.com/office/drawing/2014/main" id="{9D61AABA-EA11-8376-710F-C90284343D35}"/>
                      </a:ext>
                    </a:extLst>
                  </p:cNvPr>
                  <p:cNvSpPr/>
                  <p:nvPr/>
                </p:nvSpPr>
                <p:spPr>
                  <a:xfrm>
                    <a:off x="10442863" y="1025774"/>
                    <a:ext cx="1340427" cy="529936"/>
                  </a:xfrm>
                  <a:prstGeom prst="roundRect">
                    <a:avLst/>
                  </a:prstGeom>
                  <a:solidFill>
                    <a:srgbClr val="F2DCDB"/>
                  </a:solid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Optimization over </a:t>
                    </a:r>
                    <a14:m>
                      <m:oMath xmlns:m="http://schemas.openxmlformats.org/officeDocument/2006/math">
                        <m:acc>
                          <m:accPr>
                            <m:chr m:val="⃗"/>
                            <m:ctrlPr>
                              <a:rPr lang="en-US" sz="1400" i="1" smtClean="0">
                                <a:solidFill>
                                  <a:schemeClr val="tx1"/>
                                </a:solidFill>
                                <a:latin typeface="Cambria Math" panose="02040503050406030204" pitchFamily="18" charset="0"/>
                              </a:rPr>
                            </m:ctrlPr>
                          </m:accPr>
                          <m:e>
                            <m:r>
                              <a:rPr lang="en-US" sz="1400" i="1">
                                <a:solidFill>
                                  <a:schemeClr val="tx1"/>
                                </a:solidFill>
                                <a:latin typeface="Cambria Math" panose="02040503050406030204" pitchFamily="18" charset="0"/>
                              </a:rPr>
                              <m:t>𝛽</m:t>
                            </m:r>
                          </m:e>
                        </m:acc>
                      </m:oMath>
                    </a14:m>
                    <a:r>
                      <a:rPr lang="en-US" sz="1400" dirty="0">
                        <a:solidFill>
                          <a:schemeClr val="tx1"/>
                        </a:solidFill>
                      </a:rPr>
                      <a:t> </a:t>
                    </a:r>
                  </a:p>
                </p:txBody>
              </p:sp>
            </mc:Choice>
            <mc:Fallback xmlns="">
              <p:sp>
                <p:nvSpPr>
                  <p:cNvPr id="54" name="Rounded Rectangle 53">
                    <a:extLst>
                      <a:ext uri="{FF2B5EF4-FFF2-40B4-BE49-F238E27FC236}">
                        <a16:creationId xmlns:a16="http://schemas.microsoft.com/office/drawing/2014/main" id="{9D61AABA-EA11-8376-710F-C90284343D35}"/>
                      </a:ext>
                    </a:extLst>
                  </p:cNvPr>
                  <p:cNvSpPr>
                    <a:spLocks noRot="1" noChangeAspect="1" noMove="1" noResize="1" noEditPoints="1" noAdjustHandles="1" noChangeArrowheads="1" noChangeShapeType="1" noTextEdit="1"/>
                  </p:cNvSpPr>
                  <p:nvPr/>
                </p:nvSpPr>
                <p:spPr>
                  <a:xfrm>
                    <a:off x="10442863" y="1025774"/>
                    <a:ext cx="1340427" cy="529936"/>
                  </a:xfrm>
                  <a:prstGeom prst="roundRect">
                    <a:avLst/>
                  </a:prstGeom>
                  <a:blipFill>
                    <a:blip r:embed="rId11"/>
                    <a:stretch>
                      <a:fillRect t="-2222" b="-13333"/>
                    </a:stretch>
                  </a:blipFill>
                  <a:ln w="254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Rounded Rectangle 54">
                    <a:extLst>
                      <a:ext uri="{FF2B5EF4-FFF2-40B4-BE49-F238E27FC236}">
                        <a16:creationId xmlns:a16="http://schemas.microsoft.com/office/drawing/2014/main" id="{1BAB9AF4-7525-E22D-915E-35E681D7DA56}"/>
                      </a:ext>
                    </a:extLst>
                  </p:cNvPr>
                  <p:cNvSpPr/>
                  <p:nvPr/>
                </p:nvSpPr>
                <p:spPr>
                  <a:xfrm>
                    <a:off x="10442327" y="1760065"/>
                    <a:ext cx="1341841" cy="533400"/>
                  </a:xfrm>
                  <a:prstGeom prst="roundRect">
                    <a:avLst/>
                  </a:prstGeom>
                  <a:solidFill>
                    <a:srgbClr val="F2DCDB"/>
                  </a:solid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ACV problem for </a:t>
                    </a:r>
                    <a14:m>
                      <m:oMath xmlns:m="http://schemas.openxmlformats.org/officeDocument/2006/math">
                        <m:r>
                          <a:rPr lang="en-US" sz="1400" b="0" i="1" smtClean="0">
                            <a:solidFill>
                              <a:schemeClr val="tx1"/>
                            </a:solidFill>
                            <a:latin typeface="Cambria Math" panose="02040503050406030204" pitchFamily="18" charset="0"/>
                          </a:rPr>
                          <m:t>𝑁</m:t>
                        </m:r>
                        <m:r>
                          <a:rPr lang="en-US" sz="1400" b="0" i="1" smtClean="0">
                            <a:solidFill>
                              <a:schemeClr val="tx1"/>
                            </a:solidFill>
                            <a:latin typeface="Cambria Math" panose="02040503050406030204" pitchFamily="18" charset="0"/>
                          </a:rPr>
                          <m:t>,</m:t>
                        </m:r>
                        <m:acc>
                          <m:accPr>
                            <m:chr m:val="⃗"/>
                            <m:ctrlPr>
                              <a:rPr lang="en-US" sz="1400" i="1">
                                <a:solidFill>
                                  <a:schemeClr val="tx1"/>
                                </a:solidFill>
                                <a:latin typeface="Cambria Math" panose="02040503050406030204" pitchFamily="18" charset="0"/>
                              </a:rPr>
                            </m:ctrlPr>
                          </m:accPr>
                          <m:e>
                            <m:r>
                              <a:rPr lang="en-US" sz="1400" i="1">
                                <a:solidFill>
                                  <a:schemeClr val="tx1"/>
                                </a:solidFill>
                                <a:latin typeface="Cambria Math" panose="02040503050406030204" pitchFamily="18" charset="0"/>
                              </a:rPr>
                              <m:t>𝑟</m:t>
                            </m:r>
                            <m:r>
                              <a:rPr lang="en-US" sz="1400" b="0" i="1" smtClean="0">
                                <a:solidFill>
                                  <a:schemeClr val="tx1"/>
                                </a:solidFill>
                                <a:latin typeface="Cambria Math" panose="02040503050406030204" pitchFamily="18" charset="0"/>
                              </a:rPr>
                              <m:t>,</m:t>
                            </m:r>
                          </m:e>
                        </m:acc>
                      </m:oMath>
                    </a14:m>
                    <a:endParaRPr lang="en-US" sz="1400" dirty="0">
                      <a:solidFill>
                        <a:schemeClr val="tx1"/>
                      </a:solidFill>
                    </a:endParaRPr>
                  </a:p>
                </p:txBody>
              </p:sp>
            </mc:Choice>
            <mc:Fallback xmlns="">
              <p:sp>
                <p:nvSpPr>
                  <p:cNvPr id="55" name="Rounded Rectangle 54">
                    <a:extLst>
                      <a:ext uri="{FF2B5EF4-FFF2-40B4-BE49-F238E27FC236}">
                        <a16:creationId xmlns:a16="http://schemas.microsoft.com/office/drawing/2014/main" id="{1BAB9AF4-7525-E22D-915E-35E681D7DA56}"/>
                      </a:ext>
                    </a:extLst>
                  </p:cNvPr>
                  <p:cNvSpPr>
                    <a:spLocks noRot="1" noChangeAspect="1" noMove="1" noResize="1" noEditPoints="1" noAdjustHandles="1" noChangeArrowheads="1" noChangeShapeType="1" noTextEdit="1"/>
                  </p:cNvSpPr>
                  <p:nvPr/>
                </p:nvSpPr>
                <p:spPr>
                  <a:xfrm>
                    <a:off x="10442327" y="1760065"/>
                    <a:ext cx="1341841" cy="533400"/>
                  </a:xfrm>
                  <a:prstGeom prst="roundRect">
                    <a:avLst/>
                  </a:prstGeom>
                  <a:blipFill>
                    <a:blip r:embed="rId12"/>
                    <a:stretch>
                      <a:fillRect b="-8889"/>
                    </a:stretch>
                  </a:blipFill>
                  <a:ln w="25400">
                    <a:solidFill>
                      <a:srgbClr val="C00000"/>
                    </a:solidFill>
                  </a:ln>
                </p:spPr>
                <p:txBody>
                  <a:bodyPr/>
                  <a:lstStyle/>
                  <a:p>
                    <a:r>
                      <a:rPr lang="en-US">
                        <a:noFill/>
                      </a:rPr>
                      <a:t> </a:t>
                    </a:r>
                  </a:p>
                </p:txBody>
              </p:sp>
            </mc:Fallback>
          </mc:AlternateContent>
          <p:cxnSp>
            <p:nvCxnSpPr>
              <p:cNvPr id="57" name="Elbow Connector 56">
                <a:extLst>
                  <a:ext uri="{FF2B5EF4-FFF2-40B4-BE49-F238E27FC236}">
                    <a16:creationId xmlns:a16="http://schemas.microsoft.com/office/drawing/2014/main" id="{58DB851E-A7A7-EB59-F87A-AD0D6737A62A}"/>
                  </a:ext>
                </a:extLst>
              </p:cNvPr>
              <p:cNvCxnSpPr>
                <a:cxnSpLocks/>
                <a:stCxn id="54" idx="3"/>
                <a:endCxn id="55" idx="3"/>
              </p:cNvCxnSpPr>
              <p:nvPr/>
            </p:nvCxnSpPr>
            <p:spPr>
              <a:xfrm>
                <a:off x="11783290" y="1290742"/>
                <a:ext cx="878" cy="736023"/>
              </a:xfrm>
              <a:prstGeom prst="bentConnector3">
                <a:avLst>
                  <a:gd name="adj1" fmla="val 2026902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Elbow Connector 59">
                <a:extLst>
                  <a:ext uri="{FF2B5EF4-FFF2-40B4-BE49-F238E27FC236}">
                    <a16:creationId xmlns:a16="http://schemas.microsoft.com/office/drawing/2014/main" id="{931CA5A1-E7EF-8B06-E0BE-ADE012DDC927}"/>
                  </a:ext>
                </a:extLst>
              </p:cNvPr>
              <p:cNvCxnSpPr>
                <a:stCxn id="55" idx="1"/>
                <a:endCxn id="54" idx="1"/>
              </p:cNvCxnSpPr>
              <p:nvPr/>
            </p:nvCxnSpPr>
            <p:spPr>
              <a:xfrm rot="10800000" flipH="1">
                <a:off x="10442327" y="1290743"/>
                <a:ext cx="536" cy="736023"/>
              </a:xfrm>
              <a:prstGeom prst="bentConnector3">
                <a:avLst>
                  <a:gd name="adj1" fmla="val -33038246"/>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3" name="Rounded Rectangle 2">
              <a:extLst>
                <a:ext uri="{FF2B5EF4-FFF2-40B4-BE49-F238E27FC236}">
                  <a16:creationId xmlns:a16="http://schemas.microsoft.com/office/drawing/2014/main" id="{7B90B672-87EA-D321-4794-5D1B1BC8F697}"/>
                </a:ext>
              </a:extLst>
            </p:cNvPr>
            <p:cNvSpPr/>
            <p:nvPr/>
          </p:nvSpPr>
          <p:spPr>
            <a:xfrm>
              <a:off x="10342658" y="2671820"/>
              <a:ext cx="1334813" cy="531727"/>
            </a:xfrm>
            <a:prstGeom prst="roundRect">
              <a:avLst/>
            </a:prstGeom>
            <a:solidFill>
              <a:schemeClr val="accent1">
                <a:lumMod val="20000"/>
                <a:lumOff val="80000"/>
              </a:schemeClr>
            </a:solidFill>
            <a:ln w="254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Pilot Sampling</a:t>
              </a:r>
            </a:p>
          </p:txBody>
        </p:sp>
        <p:cxnSp>
          <p:nvCxnSpPr>
            <p:cNvPr id="13" name="Straight Arrow Connector 12">
              <a:extLst>
                <a:ext uri="{FF2B5EF4-FFF2-40B4-BE49-F238E27FC236}">
                  <a16:creationId xmlns:a16="http://schemas.microsoft.com/office/drawing/2014/main" id="{7395FC11-F558-1763-D7EA-6D84DDE4D02B}"/>
                </a:ext>
              </a:extLst>
            </p:cNvPr>
            <p:cNvCxnSpPr>
              <a:cxnSpLocks/>
            </p:cNvCxnSpPr>
            <p:nvPr/>
          </p:nvCxnSpPr>
          <p:spPr>
            <a:xfrm>
              <a:off x="11249891" y="2392921"/>
              <a:ext cx="0" cy="27076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2AF6349-2294-6A45-76E2-E20447F022D1}"/>
                </a:ext>
              </a:extLst>
            </p:cNvPr>
            <p:cNvCxnSpPr>
              <a:cxnSpLocks/>
            </p:cNvCxnSpPr>
            <p:nvPr/>
          </p:nvCxnSpPr>
          <p:spPr>
            <a:xfrm flipV="1">
              <a:off x="10820400" y="2382982"/>
              <a:ext cx="0" cy="28070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A783337D-157D-3437-C81F-DE54E243C1E1}"/>
              </a:ext>
            </a:extLst>
          </p:cNvPr>
          <p:cNvSpPr txBox="1"/>
          <p:nvPr/>
        </p:nvSpPr>
        <p:spPr>
          <a:xfrm rot="16200000">
            <a:off x="9591260" y="1550504"/>
            <a:ext cx="840936" cy="369332"/>
          </a:xfrm>
          <a:prstGeom prst="rect">
            <a:avLst/>
          </a:prstGeom>
          <a:noFill/>
        </p:spPr>
        <p:txBody>
          <a:bodyPr wrap="none" rtlCol="0">
            <a:spAutoFit/>
          </a:bodyPr>
          <a:lstStyle/>
          <a:p>
            <a:r>
              <a:rPr lang="en-US" dirty="0">
                <a:solidFill>
                  <a:srgbClr val="C00000"/>
                </a:solidFill>
              </a:rPr>
              <a:t>Dakota</a:t>
            </a:r>
          </a:p>
        </p:txBody>
      </p:sp>
      <p:sp>
        <p:nvSpPr>
          <p:cNvPr id="24" name="TextBox 23">
            <a:extLst>
              <a:ext uri="{FF2B5EF4-FFF2-40B4-BE49-F238E27FC236}">
                <a16:creationId xmlns:a16="http://schemas.microsoft.com/office/drawing/2014/main" id="{C468DF28-7C26-8D06-16F9-E6535FB22EDF}"/>
              </a:ext>
            </a:extLst>
          </p:cNvPr>
          <p:cNvSpPr txBox="1"/>
          <p:nvPr/>
        </p:nvSpPr>
        <p:spPr>
          <a:xfrm rot="16200000">
            <a:off x="9729871" y="2746512"/>
            <a:ext cx="788999" cy="369332"/>
          </a:xfrm>
          <a:prstGeom prst="rect">
            <a:avLst/>
          </a:prstGeom>
          <a:noFill/>
        </p:spPr>
        <p:txBody>
          <a:bodyPr wrap="none" rtlCol="0">
            <a:spAutoFit/>
          </a:bodyPr>
          <a:lstStyle/>
          <a:p>
            <a:r>
              <a:rPr lang="en-US" dirty="0">
                <a:solidFill>
                  <a:srgbClr val="2F5497"/>
                </a:solidFill>
              </a:rPr>
              <a:t>POST2</a:t>
            </a:r>
          </a:p>
        </p:txBody>
      </p:sp>
      <p:grpSp>
        <p:nvGrpSpPr>
          <p:cNvPr id="46" name="Group 45">
            <a:extLst>
              <a:ext uri="{FF2B5EF4-FFF2-40B4-BE49-F238E27FC236}">
                <a16:creationId xmlns:a16="http://schemas.microsoft.com/office/drawing/2014/main" id="{45A6F84F-4C4C-BC70-B3ED-E143590B0694}"/>
              </a:ext>
            </a:extLst>
          </p:cNvPr>
          <p:cNvGrpSpPr/>
          <p:nvPr/>
        </p:nvGrpSpPr>
        <p:grpSpPr>
          <a:xfrm>
            <a:off x="9683827" y="5533959"/>
            <a:ext cx="473726" cy="473121"/>
            <a:chOff x="9683827" y="5533959"/>
            <a:chExt cx="473726" cy="473121"/>
          </a:xfrm>
        </p:grpSpPr>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686600EB-7A09-C18F-26F2-AD9667BA194C}"/>
                    </a:ext>
                  </a:extLst>
                </p:cNvPr>
                <p:cNvSpPr txBox="1"/>
                <p:nvPr/>
              </p:nvSpPr>
              <p:spPr>
                <a:xfrm>
                  <a:off x="9683827" y="5637748"/>
                  <a:ext cx="473726" cy="369332"/>
                </a:xfrm>
                <a:prstGeom prst="rect">
                  <a:avLst/>
                </a:prstGeom>
                <a:noFill/>
              </p:spPr>
              <p:txBody>
                <a:bodyPr wrap="square">
                  <a:spAutoFit/>
                </a:bodyPr>
                <a:lstStyle/>
                <a:p>
                  <a14:m>
                    <m:oMath xmlns:m="http://schemas.openxmlformats.org/officeDocument/2006/math">
                      <m:r>
                        <a:rPr lang="en-US" i="1" smtClean="0">
                          <a:solidFill>
                            <a:srgbClr val="004FFE"/>
                          </a:solidFill>
                          <a:latin typeface="Cambria Math" panose="02040503050406030204" pitchFamily="18" charset="0"/>
                          <a:ea typeface="Cambria Math" panose="02040503050406030204" pitchFamily="18" charset="0"/>
                        </a:rPr>
                        <m:t>𝛽</m:t>
                      </m:r>
                    </m:oMath>
                  </a14:m>
                  <a:r>
                    <a:rPr lang="en-US" baseline="30000" dirty="0">
                      <a:solidFill>
                        <a:srgbClr val="004FFE"/>
                      </a:solidFill>
                    </a:rPr>
                    <a:t>*</a:t>
                  </a:r>
                </a:p>
              </p:txBody>
            </p:sp>
          </mc:Choice>
          <mc:Fallback xmlns="">
            <p:sp>
              <p:nvSpPr>
                <p:cNvPr id="44" name="TextBox 43">
                  <a:extLst>
                    <a:ext uri="{FF2B5EF4-FFF2-40B4-BE49-F238E27FC236}">
                      <a16:creationId xmlns:a16="http://schemas.microsoft.com/office/drawing/2014/main" id="{686600EB-7A09-C18F-26F2-AD9667BA194C}"/>
                    </a:ext>
                  </a:extLst>
                </p:cNvPr>
                <p:cNvSpPr txBox="1">
                  <a:spLocks noRot="1" noChangeAspect="1" noMove="1" noResize="1" noEditPoints="1" noAdjustHandles="1" noChangeArrowheads="1" noChangeShapeType="1" noTextEdit="1"/>
                </p:cNvSpPr>
                <p:nvPr/>
              </p:nvSpPr>
              <p:spPr>
                <a:xfrm>
                  <a:off x="9683827" y="5637748"/>
                  <a:ext cx="473726" cy="369332"/>
                </a:xfrm>
                <a:prstGeom prst="rect">
                  <a:avLst/>
                </a:prstGeom>
                <a:blipFill>
                  <a:blip r:embed="rId13"/>
                  <a:stretch>
                    <a:fillRect l="-5263" b="-17241"/>
                  </a:stretch>
                </a:blipFill>
              </p:spPr>
              <p:txBody>
                <a:bodyPr/>
                <a:lstStyle/>
                <a:p>
                  <a:r>
                    <a:rPr lang="en-US">
                      <a:noFill/>
                    </a:rPr>
                    <a:t> </a:t>
                  </a:r>
                </a:p>
              </p:txBody>
            </p:sp>
          </mc:Fallback>
        </mc:AlternateContent>
        <p:cxnSp>
          <p:nvCxnSpPr>
            <p:cNvPr id="45" name="Straight Connector 44">
              <a:extLst>
                <a:ext uri="{FF2B5EF4-FFF2-40B4-BE49-F238E27FC236}">
                  <a16:creationId xmlns:a16="http://schemas.microsoft.com/office/drawing/2014/main" id="{A8A89E95-2C80-59CB-94C8-F502BA1C7350}"/>
                </a:ext>
              </a:extLst>
            </p:cNvPr>
            <p:cNvCxnSpPr/>
            <p:nvPr/>
          </p:nvCxnSpPr>
          <p:spPr>
            <a:xfrm>
              <a:off x="9856427" y="5533959"/>
              <a:ext cx="0" cy="182880"/>
            </a:xfrm>
            <a:prstGeom prst="line">
              <a:avLst/>
            </a:prstGeom>
            <a:ln w="25400">
              <a:solidFill>
                <a:srgbClr val="004FF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6877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aph of a graph of a number of different colored lines&#10;&#10;Description automatically generated">
            <a:extLst>
              <a:ext uri="{FF2B5EF4-FFF2-40B4-BE49-F238E27FC236}">
                <a16:creationId xmlns:a16="http://schemas.microsoft.com/office/drawing/2014/main" id="{F1B3755E-E256-7B53-96A5-87E0F546FEB2}"/>
              </a:ext>
            </a:extLst>
          </p:cNvPr>
          <p:cNvPicPr>
            <a:picLocks noChangeAspect="1"/>
          </p:cNvPicPr>
          <p:nvPr/>
        </p:nvPicPr>
        <p:blipFill>
          <a:blip r:embed="rId3"/>
          <a:stretch>
            <a:fillRect/>
          </a:stretch>
        </p:blipFill>
        <p:spPr>
          <a:xfrm>
            <a:off x="4575536" y="3881375"/>
            <a:ext cx="3474720" cy="2606040"/>
          </a:xfrm>
          <a:prstGeom prst="rect">
            <a:avLst/>
          </a:prstGeom>
        </p:spPr>
      </p:pic>
      <p:pic>
        <p:nvPicPr>
          <p:cNvPr id="31" name="Picture 30" descr="A graph with a line and a dotted line&#10;&#10;Description automatically generated">
            <a:extLst>
              <a:ext uri="{FF2B5EF4-FFF2-40B4-BE49-F238E27FC236}">
                <a16:creationId xmlns:a16="http://schemas.microsoft.com/office/drawing/2014/main" id="{E0D836E9-96EE-3D57-2774-1B7921436637}"/>
              </a:ext>
            </a:extLst>
          </p:cNvPr>
          <p:cNvPicPr>
            <a:picLocks noChangeAspect="1"/>
          </p:cNvPicPr>
          <p:nvPr/>
        </p:nvPicPr>
        <p:blipFill>
          <a:blip r:embed="rId4"/>
          <a:stretch>
            <a:fillRect/>
          </a:stretch>
        </p:blipFill>
        <p:spPr>
          <a:xfrm>
            <a:off x="8268460" y="3878652"/>
            <a:ext cx="3474720" cy="2606040"/>
          </a:xfrm>
          <a:prstGeom prst="rect">
            <a:avLst/>
          </a:prstGeom>
        </p:spPr>
      </p:pic>
      <p:sp>
        <p:nvSpPr>
          <p:cNvPr id="2" name="Title 1">
            <a:extLst>
              <a:ext uri="{FF2B5EF4-FFF2-40B4-BE49-F238E27FC236}">
                <a16:creationId xmlns:a16="http://schemas.microsoft.com/office/drawing/2014/main" id="{20C52C70-E4DE-3A8E-9B3A-E38879FDC1C4}"/>
              </a:ext>
            </a:extLst>
          </p:cNvPr>
          <p:cNvSpPr>
            <a:spLocks noGrp="1"/>
          </p:cNvSpPr>
          <p:nvPr>
            <p:ph type="title"/>
          </p:nvPr>
        </p:nvSpPr>
        <p:spPr/>
        <p:txBody>
          <a:bodyPr/>
          <a:lstStyle/>
          <a:p>
            <a:pPr algn="ctr"/>
            <a:r>
              <a:rPr lang="en-US" dirty="0"/>
              <a:t>Example 1: Single Tuning Parameter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C9EE0B6-378F-3344-917E-19F2F121AF40}"/>
                  </a:ext>
                </a:extLst>
              </p:cNvPr>
              <p:cNvSpPr>
                <a:spLocks noGrp="1"/>
              </p:cNvSpPr>
              <p:nvPr>
                <p:ph idx="1"/>
              </p:nvPr>
            </p:nvSpPr>
            <p:spPr>
              <a:xfrm>
                <a:off x="997224" y="1202040"/>
                <a:ext cx="6128790" cy="2171781"/>
              </a:xfrm>
            </p:spPr>
            <p:txBody>
              <a:bodyPr>
                <a:normAutofit fontScale="85000" lnSpcReduction="10000"/>
              </a:bodyPr>
              <a:lstStyle/>
              <a:p>
                <a:r>
                  <a:rPr lang="en-US" b="1" dirty="0"/>
                  <a:t>Goal</a:t>
                </a:r>
                <a:r>
                  <a:rPr lang="en-US" dirty="0"/>
                  <a:t>: tune ∆𝒕 for the coarse time step model to minimize flight time estimator variance</a:t>
                </a:r>
              </a:p>
              <a:p>
                <a:pPr lvl="1"/>
                <a:r>
                  <a:rPr lang="en-US" dirty="0"/>
                  <a:t>ACV-</a:t>
                </a:r>
                <a:r>
                  <a:rPr lang="en-US" dirty="0" err="1"/>
                  <a:t>Multifidelity</a:t>
                </a:r>
                <a:r>
                  <a:rPr lang="en-US" dirty="0"/>
                  <a:t> (ACV-MF) sampling strategy</a:t>
                </a:r>
              </a:p>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𝑁</m:t>
                        </m:r>
                      </m:e>
                      <m:sub>
                        <m:r>
                          <a:rPr lang="en-US" sz="2400" b="0" i="1" smtClean="0">
                            <a:latin typeface="Cambria Math" panose="02040503050406030204" pitchFamily="18" charset="0"/>
                          </a:rPr>
                          <m:t>𝑡𝑢𝑛𝑒</m:t>
                        </m:r>
                      </m:sub>
                    </m:sSub>
                    <m:r>
                      <a:rPr lang="en-US" sz="2400" b="0" i="1" smtClean="0">
                        <a:latin typeface="Cambria Math" panose="02040503050406030204" pitchFamily="18" charset="0"/>
                      </a:rPr>
                      <m:t>=10</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𝑝𝑖𝑙𝑜𝑡</m:t>
                        </m:r>
                      </m:sub>
                    </m:sSub>
                    <m:r>
                      <a:rPr lang="en-US" b="0" i="0" smtClean="0">
                        <a:latin typeface="Cambria Math" panose="02040503050406030204" pitchFamily="18" charset="0"/>
                      </a:rPr>
                      <m:t>={10, 25, 50}</m:t>
                    </m:r>
                  </m:oMath>
                </a14:m>
                <a:endParaRPr lang="en-US" dirty="0"/>
              </a:p>
              <a:p>
                <a:pPr lvl="1"/>
                <a:r>
                  <a:rPr lang="en-US" dirty="0"/>
                  <a:t>Budget = 1000 equivalent high-fidelity simulations</a:t>
                </a:r>
              </a:p>
              <a:p>
                <a:pPr lvl="1"/>
                <a:endParaRPr lang="en-US" dirty="0"/>
              </a:p>
            </p:txBody>
          </p:sp>
        </mc:Choice>
        <mc:Fallback>
          <p:sp>
            <p:nvSpPr>
              <p:cNvPr id="3" name="Content Placeholder 2">
                <a:extLst>
                  <a:ext uri="{FF2B5EF4-FFF2-40B4-BE49-F238E27FC236}">
                    <a16:creationId xmlns:a16="http://schemas.microsoft.com/office/drawing/2014/main" id="{3C9EE0B6-378F-3344-917E-19F2F121AF40}"/>
                  </a:ext>
                </a:extLst>
              </p:cNvPr>
              <p:cNvSpPr>
                <a:spLocks noGrp="1" noRot="1" noChangeAspect="1" noMove="1" noResize="1" noEditPoints="1" noAdjustHandles="1" noChangeArrowheads="1" noChangeShapeType="1" noTextEdit="1"/>
              </p:cNvSpPr>
              <p:nvPr>
                <p:ph idx="1"/>
              </p:nvPr>
            </p:nvSpPr>
            <p:spPr>
              <a:xfrm>
                <a:off x="997224" y="1202040"/>
                <a:ext cx="6128790" cy="2171781"/>
              </a:xfrm>
              <a:blipFill>
                <a:blip r:embed="rId5"/>
                <a:stretch>
                  <a:fillRect l="-1240" t="-523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DA5197A-8A8A-634B-F10E-D2FB93E219AD}"/>
              </a:ext>
            </a:extLst>
          </p:cNvPr>
          <p:cNvSpPr>
            <a:spLocks noGrp="1"/>
          </p:cNvSpPr>
          <p:nvPr>
            <p:ph type="sldNum" sz="quarter" idx="12"/>
          </p:nvPr>
        </p:nvSpPr>
        <p:spPr/>
        <p:txBody>
          <a:bodyPr/>
          <a:lstStyle/>
          <a:p>
            <a:fld id="{1F57BF9A-7B35-9447-9112-EAE7E91B4E99}" type="slidenum">
              <a:rPr lang="en-US" smtClean="0"/>
              <a:t>9</a:t>
            </a:fld>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E82F0C96-CDB9-C179-A322-02602EE70BE0}"/>
                  </a:ext>
                </a:extLst>
              </p:cNvPr>
              <p:cNvGraphicFramePr>
                <a:graphicFrameLocks noGrp="1"/>
              </p:cNvGraphicFramePr>
              <p:nvPr/>
            </p:nvGraphicFramePr>
            <p:xfrm>
              <a:off x="7293993" y="1315174"/>
              <a:ext cx="4087210" cy="1737360"/>
            </p:xfrm>
            <a:graphic>
              <a:graphicData uri="http://schemas.openxmlformats.org/drawingml/2006/table">
                <a:tbl>
                  <a:tblPr firstRow="1" bandRow="1">
                    <a:tableStyleId>{F5AB1C69-6EDB-4FF4-983F-18BD219EF322}</a:tableStyleId>
                  </a:tblPr>
                  <a:tblGrid>
                    <a:gridCol w="1564068">
                      <a:extLst>
                        <a:ext uri="{9D8B030D-6E8A-4147-A177-3AD203B41FA5}">
                          <a16:colId xmlns:a16="http://schemas.microsoft.com/office/drawing/2014/main" val="1602406576"/>
                        </a:ext>
                      </a:extLst>
                    </a:gridCol>
                    <a:gridCol w="2523142">
                      <a:extLst>
                        <a:ext uri="{9D8B030D-6E8A-4147-A177-3AD203B41FA5}">
                          <a16:colId xmlns:a16="http://schemas.microsoft.com/office/drawing/2014/main" val="2143957645"/>
                        </a:ext>
                      </a:extLst>
                    </a:gridCol>
                  </a:tblGrid>
                  <a:tr h="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0">
                    <a:tc>
                      <a:txBody>
                        <a:bodyPr/>
                        <a:lstStyle/>
                        <a:p>
                          <a:pPr algn="ctr"/>
                          <a:r>
                            <a:rPr lang="en-US" sz="1400" b="1" i="1" dirty="0">
                              <a:solidFill>
                                <a:srgbClr val="FF0000"/>
                              </a:solidFill>
                            </a:rPr>
                            <a:t>High Fidelity</a:t>
                          </a:r>
                        </a:p>
                      </a:txBody>
                      <a:tcPr anchor="ctr"/>
                    </a:tc>
                    <a:tc>
                      <a:txBody>
                        <a:bodyPr/>
                        <a:lstStyle/>
                        <a:p>
                          <a:pPr algn="ctr"/>
                          <a:r>
                            <a:rPr lang="en-US" sz="1400" dirty="0">
                              <a:solidFill>
                                <a:srgbClr val="FF0000"/>
                              </a:solidFill>
                            </a:rPr>
                            <a:t>POST2 (</a:t>
                          </a:r>
                          <a14:m>
                            <m:oMath xmlns:m="http://schemas.openxmlformats.org/officeDocument/2006/math">
                              <m:r>
                                <a:rPr lang="en-US" sz="1400" smtClean="0">
                                  <a:solidFill>
                                    <a:srgbClr val="FF0000"/>
                                  </a:solidFill>
                                  <a:latin typeface="Cambria Math" panose="02040503050406030204" pitchFamily="18" charset="0"/>
                                </a:rPr>
                                <m:t>∆</m:t>
                              </m:r>
                              <m:r>
                                <a:rPr lang="en-US" sz="1400" b="0" smtClean="0">
                                  <a:solidFill>
                                    <a:srgbClr val="FF0000"/>
                                  </a:solidFill>
                                  <a:latin typeface="Cambria Math" panose="02040503050406030204" pitchFamily="18" charset="0"/>
                                </a:rPr>
                                <m:t>𝑡</m:t>
                              </m:r>
                              <m:r>
                                <a:rPr lang="en-US" sz="1400" b="0" smtClean="0">
                                  <a:solidFill>
                                    <a:srgbClr val="FF0000"/>
                                  </a:solidFill>
                                  <a:latin typeface="Cambria Math" panose="02040503050406030204" pitchFamily="18" charset="0"/>
                                </a:rPr>
                                <m:t>=0.001)</m:t>
                              </m:r>
                            </m:oMath>
                          </a14:m>
                          <a:endParaRPr lang="en-US" sz="1400" dirty="0">
                            <a:solidFill>
                              <a:srgbClr val="FF0000"/>
                            </a:solidFill>
                          </a:endParaRPr>
                        </a:p>
                      </a:txBody>
                      <a:tcPr anchor="ctr"/>
                    </a:tc>
                    <a:extLst>
                      <a:ext uri="{0D108BD9-81ED-4DB2-BD59-A6C34878D82A}">
                        <a16:rowId xmlns:a16="http://schemas.microsoft.com/office/drawing/2014/main" val="2218401224"/>
                      </a:ext>
                    </a:extLst>
                  </a:tr>
                  <a:tr h="0">
                    <a:tc>
                      <a:txBody>
                        <a:bodyPr/>
                        <a:lstStyle/>
                        <a:p>
                          <a:pPr algn="ctr"/>
                          <a:r>
                            <a:rPr lang="en-US" sz="1400" b="1" i="1" dirty="0">
                              <a:solidFill>
                                <a:srgbClr val="2AA02B"/>
                              </a:solidFill>
                            </a:rPr>
                            <a:t>Reduced Physics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2AA02B"/>
                              </a:solidFill>
                            </a:rPr>
                            <a:t>POST2 with simplified atmosphere model </a:t>
                          </a:r>
                          <a14:m>
                            <m:oMath xmlns:m="http://schemas.openxmlformats.org/officeDocument/2006/math">
                              <m:r>
                                <a:rPr lang="en-US" sz="1400" b="1" i="1" smtClean="0">
                                  <a:solidFill>
                                    <a:srgbClr val="2AA02B"/>
                                  </a:solidFill>
                                  <a:latin typeface="Cambria Math" panose="02040503050406030204" pitchFamily="18" charset="0"/>
                                  <a:ea typeface="Cambria Math" panose="02040503050406030204" pitchFamily="18" charset="0"/>
                                </a:rPr>
                                <m:t>∆</m:t>
                              </m:r>
                              <m:r>
                                <a:rPr lang="en-US" sz="1400" b="1" i="0" smtClean="0">
                                  <a:solidFill>
                                    <a:srgbClr val="2AA02B"/>
                                  </a:solidFill>
                                  <a:latin typeface="Cambria Math" panose="02040503050406030204" pitchFamily="18" charset="0"/>
                                  <a:ea typeface="Cambria Math" panose="02040503050406030204" pitchFamily="18" charset="0"/>
                                </a:rPr>
                                <m:t>𝐭</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i="1" smtClean="0">
                                  <a:solidFill>
                                    <a:srgbClr val="2AA02B"/>
                                  </a:solidFill>
                                  <a:latin typeface="Cambria Math" panose="02040503050406030204" pitchFamily="18" charset="0"/>
                                  <a:ea typeface="Cambria Math" panose="02040503050406030204" pitchFamily="18" charset="0"/>
                                </a:rPr>
                                <m:t>𝟎</m:t>
                              </m:r>
                              <m:r>
                                <a:rPr lang="en-US" sz="1400" b="1" i="1" smtClean="0">
                                  <a:solidFill>
                                    <a:srgbClr val="2AA02B"/>
                                  </a:solidFill>
                                  <a:latin typeface="Cambria Math" panose="02040503050406030204" pitchFamily="18" charset="0"/>
                                  <a:ea typeface="Cambria Math" panose="02040503050406030204" pitchFamily="18" charset="0"/>
                                </a:rPr>
                                <m:t>.</m:t>
                              </m:r>
                              <m:r>
                                <a:rPr lang="en-US" sz="1400" b="1" i="1" smtClean="0">
                                  <a:solidFill>
                                    <a:srgbClr val="2AA02B"/>
                                  </a:solidFill>
                                  <a:latin typeface="Cambria Math" panose="02040503050406030204" pitchFamily="18" charset="0"/>
                                  <a:ea typeface="Cambria Math" panose="02040503050406030204" pitchFamily="18" charset="0"/>
                                </a:rPr>
                                <m:t>𝟎𝟎𝟏</m:t>
                              </m:r>
                            </m:oMath>
                          </a14:m>
                          <a:endParaRPr lang="en-US" sz="1400" b="1" dirty="0">
                            <a:solidFill>
                              <a:srgbClr val="2AA02B"/>
                            </a:solidFill>
                          </a:endParaRPr>
                        </a:p>
                      </a:txBody>
                      <a:tcPr anchor="ctr"/>
                    </a:tc>
                    <a:extLst>
                      <a:ext uri="{0D108BD9-81ED-4DB2-BD59-A6C34878D82A}">
                        <a16:rowId xmlns:a16="http://schemas.microsoft.com/office/drawing/2014/main" val="3181066571"/>
                      </a:ext>
                    </a:extLst>
                  </a:tr>
                  <a:tr h="0">
                    <a:tc>
                      <a:txBody>
                        <a:bodyPr/>
                        <a:lstStyle/>
                        <a:p>
                          <a:pPr algn="ctr"/>
                          <a:r>
                            <a:rPr lang="en-US" sz="1400" b="1" i="1" dirty="0">
                              <a:solidFill>
                                <a:srgbClr val="F77F0F"/>
                              </a:solidFill>
                            </a:rPr>
                            <a:t>Coarse Time Step </a:t>
                          </a:r>
                        </a:p>
                      </a:txBody>
                      <a:tcPr anchor="ctr"/>
                    </a:tc>
                    <a:tc>
                      <a:txBody>
                        <a:bodyPr/>
                        <a:lstStyle/>
                        <a:p>
                          <a:pPr algn="ctr"/>
                          <a:r>
                            <a:rPr lang="en-US" sz="1400" dirty="0">
                              <a:solidFill>
                                <a:srgbClr val="F77F0F"/>
                              </a:solidFill>
                            </a:rPr>
                            <a:t>POST2 (</a:t>
                          </a:r>
                          <a14:m>
                            <m:oMath xmlns:m="http://schemas.openxmlformats.org/officeDocument/2006/math">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𝒕</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𝟎𝟎𝟏</m:t>
                              </m:r>
                              <m:r>
                                <a:rPr lang="en-US" sz="1400" b="1" i="1" smtClean="0">
                                  <a:solidFill>
                                    <a:srgbClr val="F77F0F"/>
                                  </a:solidFill>
                                  <a:latin typeface="Cambria Math" panose="02040503050406030204" pitchFamily="18" charset="0"/>
                                </a:rPr>
                                <m:t>, </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𝟐𝟓</m:t>
                              </m:r>
                              <m:r>
                                <a:rPr lang="en-US" sz="1400" b="1" i="1" smtClean="0">
                                  <a:solidFill>
                                    <a:srgbClr val="F77F0F"/>
                                  </a:solidFill>
                                  <a:latin typeface="Cambria Math" panose="02040503050406030204" pitchFamily="18" charset="0"/>
                                </a:rPr>
                                <m:t>]</m:t>
                              </m:r>
                              <m:r>
                                <a:rPr lang="en-US" sz="1400" b="1" smtClean="0">
                                  <a:solidFill>
                                    <a:srgbClr val="F77F0F"/>
                                  </a:solidFill>
                                  <a:latin typeface="Cambria Math" panose="02040503050406030204" pitchFamily="18" charset="0"/>
                                </a:rPr>
                                <m:t>)</m:t>
                              </m:r>
                            </m:oMath>
                          </a14:m>
                          <a:endParaRPr lang="en-US" sz="1400" b="1" dirty="0">
                            <a:solidFill>
                              <a:srgbClr val="F77F0F"/>
                            </a:solidFill>
                          </a:endParaRPr>
                        </a:p>
                      </a:txBody>
                      <a:tcPr anchor="ctr"/>
                    </a:tc>
                    <a:extLst>
                      <a:ext uri="{0D108BD9-81ED-4DB2-BD59-A6C34878D82A}">
                        <a16:rowId xmlns:a16="http://schemas.microsoft.com/office/drawing/2014/main" val="360476720"/>
                      </a:ext>
                    </a:extLst>
                  </a:tr>
                  <a:tr h="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Choice>
        <mc:Fallback xmlns="">
          <p:graphicFrame>
            <p:nvGraphicFramePr>
              <p:cNvPr id="5" name="Table 4">
                <a:extLst>
                  <a:ext uri="{FF2B5EF4-FFF2-40B4-BE49-F238E27FC236}">
                    <a16:creationId xmlns:a16="http://schemas.microsoft.com/office/drawing/2014/main" id="{E82F0C96-CDB9-C179-A322-02602EE70BE0}"/>
                  </a:ext>
                </a:extLst>
              </p:cNvPr>
              <p:cNvGraphicFramePr>
                <a:graphicFrameLocks noGrp="1"/>
              </p:cNvGraphicFramePr>
              <p:nvPr/>
            </p:nvGraphicFramePr>
            <p:xfrm>
              <a:off x="7293993" y="1315174"/>
              <a:ext cx="4087210" cy="1737360"/>
            </p:xfrm>
            <a:graphic>
              <a:graphicData uri="http://schemas.openxmlformats.org/drawingml/2006/table">
                <a:tbl>
                  <a:tblPr firstRow="1" bandRow="1">
                    <a:tableStyleId>{F5AB1C69-6EDB-4FF4-983F-18BD219EF322}</a:tableStyleId>
                  </a:tblPr>
                  <a:tblGrid>
                    <a:gridCol w="1564068">
                      <a:extLst>
                        <a:ext uri="{9D8B030D-6E8A-4147-A177-3AD203B41FA5}">
                          <a16:colId xmlns:a16="http://schemas.microsoft.com/office/drawing/2014/main" val="1602406576"/>
                        </a:ext>
                      </a:extLst>
                    </a:gridCol>
                    <a:gridCol w="2523142">
                      <a:extLst>
                        <a:ext uri="{9D8B030D-6E8A-4147-A177-3AD203B41FA5}">
                          <a16:colId xmlns:a16="http://schemas.microsoft.com/office/drawing/2014/main" val="2143957645"/>
                        </a:ext>
                      </a:extLst>
                    </a:gridCol>
                  </a:tblGrid>
                  <a:tr h="30480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304800">
                    <a:tc>
                      <a:txBody>
                        <a:bodyPr/>
                        <a:lstStyle/>
                        <a:p>
                          <a:pPr algn="ctr"/>
                          <a:r>
                            <a:rPr lang="en-US" sz="1400" b="1" i="1" dirty="0">
                              <a:solidFill>
                                <a:srgbClr val="FF0000"/>
                              </a:solidFill>
                            </a:rPr>
                            <a:t>High Fidelity</a:t>
                          </a:r>
                        </a:p>
                      </a:txBody>
                      <a:tcPr anchor="ctr"/>
                    </a:tc>
                    <a:tc>
                      <a:txBody>
                        <a:bodyPr/>
                        <a:lstStyle/>
                        <a:p>
                          <a:endParaRPr lang="en-US"/>
                        </a:p>
                      </a:txBody>
                      <a:tcPr anchor="ctr">
                        <a:blipFill>
                          <a:blip r:embed="rId6"/>
                          <a:stretch>
                            <a:fillRect l="-62814" t="-104167" r="-1005" b="-395833"/>
                          </a:stretch>
                        </a:blipFill>
                      </a:tcPr>
                    </a:tc>
                    <a:extLst>
                      <a:ext uri="{0D108BD9-81ED-4DB2-BD59-A6C34878D82A}">
                        <a16:rowId xmlns:a16="http://schemas.microsoft.com/office/drawing/2014/main" val="2218401224"/>
                      </a:ext>
                    </a:extLst>
                  </a:tr>
                  <a:tr h="518160">
                    <a:tc>
                      <a:txBody>
                        <a:bodyPr/>
                        <a:lstStyle/>
                        <a:p>
                          <a:pPr algn="ctr"/>
                          <a:r>
                            <a:rPr lang="en-US" sz="1400" b="1" i="1" dirty="0">
                              <a:solidFill>
                                <a:srgbClr val="2AA02B"/>
                              </a:solidFill>
                            </a:rPr>
                            <a:t>Reduced Physics</a:t>
                          </a:r>
                        </a:p>
                      </a:txBody>
                      <a:tcPr anchor="ctr"/>
                    </a:tc>
                    <a:tc>
                      <a:txBody>
                        <a:bodyPr/>
                        <a:lstStyle/>
                        <a:p>
                          <a:endParaRPr lang="en-US"/>
                        </a:p>
                      </a:txBody>
                      <a:tcPr anchor="ctr">
                        <a:blipFill>
                          <a:blip r:embed="rId6"/>
                          <a:stretch>
                            <a:fillRect l="-62814" t="-116667" r="-1005" b="-126190"/>
                          </a:stretch>
                        </a:blipFill>
                      </a:tcPr>
                    </a:tc>
                    <a:extLst>
                      <a:ext uri="{0D108BD9-81ED-4DB2-BD59-A6C34878D82A}">
                        <a16:rowId xmlns:a16="http://schemas.microsoft.com/office/drawing/2014/main" val="3181066571"/>
                      </a:ext>
                    </a:extLst>
                  </a:tr>
                  <a:tr h="304800">
                    <a:tc>
                      <a:txBody>
                        <a:bodyPr/>
                        <a:lstStyle/>
                        <a:p>
                          <a:pPr algn="ctr"/>
                          <a:r>
                            <a:rPr lang="en-US" sz="1400" b="1" i="1" dirty="0">
                              <a:solidFill>
                                <a:srgbClr val="F77F0F"/>
                              </a:solidFill>
                            </a:rPr>
                            <a:t>Coarse Time Step </a:t>
                          </a:r>
                        </a:p>
                      </a:txBody>
                      <a:tcPr anchor="ctr"/>
                    </a:tc>
                    <a:tc>
                      <a:txBody>
                        <a:bodyPr/>
                        <a:lstStyle/>
                        <a:p>
                          <a:endParaRPr lang="en-US"/>
                        </a:p>
                      </a:txBody>
                      <a:tcPr anchor="ctr">
                        <a:blipFill>
                          <a:blip r:embed="rId6"/>
                          <a:stretch>
                            <a:fillRect l="-62814" t="-379167" r="-1005" b="-120833"/>
                          </a:stretch>
                        </a:blipFill>
                      </a:tcPr>
                    </a:tc>
                    <a:extLst>
                      <a:ext uri="{0D108BD9-81ED-4DB2-BD59-A6C34878D82A}">
                        <a16:rowId xmlns:a16="http://schemas.microsoft.com/office/drawing/2014/main" val="360476720"/>
                      </a:ext>
                    </a:extLst>
                  </a:tr>
                  <a:tr h="30480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Fallback>
      </mc:AlternateContent>
      <p:sp>
        <p:nvSpPr>
          <p:cNvPr id="6" name="TextBox 5">
            <a:extLst>
              <a:ext uri="{FF2B5EF4-FFF2-40B4-BE49-F238E27FC236}">
                <a16:creationId xmlns:a16="http://schemas.microsoft.com/office/drawing/2014/main" id="{1E7000A6-3B4D-8511-C323-E6898E251016}"/>
              </a:ext>
            </a:extLst>
          </p:cNvPr>
          <p:cNvSpPr txBox="1"/>
          <p:nvPr/>
        </p:nvSpPr>
        <p:spPr>
          <a:xfrm>
            <a:off x="11238700" y="2430448"/>
            <a:ext cx="943359" cy="307777"/>
          </a:xfrm>
          <a:prstGeom prst="rect">
            <a:avLst/>
          </a:prstGeom>
          <a:noFill/>
        </p:spPr>
        <p:txBody>
          <a:bodyPr wrap="square" rtlCol="0">
            <a:spAutoFit/>
          </a:bodyPr>
          <a:lstStyle/>
          <a:p>
            <a:pPr algn="ctr"/>
            <a:r>
              <a:rPr lang="en-US" sz="1400" b="1" dirty="0"/>
              <a:t>Tunable</a:t>
            </a:r>
          </a:p>
        </p:txBody>
      </p:sp>
      <p:sp>
        <p:nvSpPr>
          <p:cNvPr id="7" name="TextBox 6">
            <a:extLst>
              <a:ext uri="{FF2B5EF4-FFF2-40B4-BE49-F238E27FC236}">
                <a16:creationId xmlns:a16="http://schemas.microsoft.com/office/drawing/2014/main" id="{92A591B2-904F-9C0D-8BCE-1D0EDB9482EC}"/>
              </a:ext>
            </a:extLst>
          </p:cNvPr>
          <p:cNvSpPr txBox="1"/>
          <p:nvPr/>
        </p:nvSpPr>
        <p:spPr>
          <a:xfrm>
            <a:off x="11083765" y="1623149"/>
            <a:ext cx="1076960" cy="307777"/>
          </a:xfrm>
          <a:prstGeom prst="rect">
            <a:avLst/>
          </a:prstGeom>
          <a:noFill/>
        </p:spPr>
        <p:txBody>
          <a:bodyPr wrap="square" rtlCol="0">
            <a:spAutoFit/>
          </a:bodyPr>
          <a:lstStyle/>
          <a:p>
            <a:pPr algn="ctr"/>
            <a:r>
              <a:rPr lang="en-US" sz="1400" dirty="0"/>
              <a:t>Fixed</a:t>
            </a:r>
          </a:p>
        </p:txBody>
      </p:sp>
      <p:sp>
        <p:nvSpPr>
          <p:cNvPr id="8" name="TextBox 7">
            <a:extLst>
              <a:ext uri="{FF2B5EF4-FFF2-40B4-BE49-F238E27FC236}">
                <a16:creationId xmlns:a16="http://schemas.microsoft.com/office/drawing/2014/main" id="{58D99E4C-EDF4-0776-17C0-7FED4ACCDD6F}"/>
              </a:ext>
            </a:extLst>
          </p:cNvPr>
          <p:cNvSpPr txBox="1"/>
          <p:nvPr/>
        </p:nvSpPr>
        <p:spPr>
          <a:xfrm>
            <a:off x="11070886" y="2750909"/>
            <a:ext cx="1076960" cy="307777"/>
          </a:xfrm>
          <a:prstGeom prst="rect">
            <a:avLst/>
          </a:prstGeom>
          <a:noFill/>
        </p:spPr>
        <p:txBody>
          <a:bodyPr wrap="square" rtlCol="0">
            <a:spAutoFit/>
          </a:bodyPr>
          <a:lstStyle/>
          <a:p>
            <a:pPr algn="ctr"/>
            <a:r>
              <a:rPr lang="en-US" sz="1400" dirty="0"/>
              <a:t>Fixed</a:t>
            </a:r>
          </a:p>
        </p:txBody>
      </p:sp>
      <p:sp>
        <p:nvSpPr>
          <p:cNvPr id="10" name="TextBox 9">
            <a:extLst>
              <a:ext uri="{FF2B5EF4-FFF2-40B4-BE49-F238E27FC236}">
                <a16:creationId xmlns:a16="http://schemas.microsoft.com/office/drawing/2014/main" id="{258C949D-3BFB-0A72-06CA-336355F0B264}"/>
              </a:ext>
            </a:extLst>
          </p:cNvPr>
          <p:cNvSpPr txBox="1"/>
          <p:nvPr/>
        </p:nvSpPr>
        <p:spPr>
          <a:xfrm>
            <a:off x="11081619" y="2033127"/>
            <a:ext cx="1076960" cy="307777"/>
          </a:xfrm>
          <a:prstGeom prst="rect">
            <a:avLst/>
          </a:prstGeom>
          <a:noFill/>
        </p:spPr>
        <p:txBody>
          <a:bodyPr wrap="square" rtlCol="0">
            <a:spAutoFit/>
          </a:bodyPr>
          <a:lstStyle/>
          <a:p>
            <a:pPr algn="ctr"/>
            <a:r>
              <a:rPr lang="en-US" sz="1400" dirty="0"/>
              <a:t>Fixed</a:t>
            </a:r>
          </a:p>
        </p:txBody>
      </p:sp>
      <p:pic>
        <p:nvPicPr>
          <p:cNvPr id="22" name="Picture 21" descr="A graph of a graph with numbers and lines&#10;&#10;Description automatically generated">
            <a:extLst>
              <a:ext uri="{FF2B5EF4-FFF2-40B4-BE49-F238E27FC236}">
                <a16:creationId xmlns:a16="http://schemas.microsoft.com/office/drawing/2014/main" id="{9CFB9162-2049-EBA6-2800-5A1889975F3E}"/>
              </a:ext>
            </a:extLst>
          </p:cNvPr>
          <p:cNvPicPr>
            <a:picLocks noChangeAspect="1"/>
          </p:cNvPicPr>
          <p:nvPr/>
        </p:nvPicPr>
        <p:blipFill>
          <a:blip r:embed="rId7"/>
          <a:stretch>
            <a:fillRect/>
          </a:stretch>
        </p:blipFill>
        <p:spPr>
          <a:xfrm>
            <a:off x="845219" y="3888812"/>
            <a:ext cx="3474720" cy="2606040"/>
          </a:xfrm>
          <a:prstGeom prst="rect">
            <a:avLst/>
          </a:prstGeom>
        </p:spPr>
      </p:pic>
      <p:sp>
        <p:nvSpPr>
          <p:cNvPr id="23" name="TextBox 22">
            <a:extLst>
              <a:ext uri="{FF2B5EF4-FFF2-40B4-BE49-F238E27FC236}">
                <a16:creationId xmlns:a16="http://schemas.microsoft.com/office/drawing/2014/main" id="{3690C107-059B-BE2E-9FD7-21C8DE6B49AA}"/>
              </a:ext>
            </a:extLst>
          </p:cNvPr>
          <p:cNvSpPr txBox="1"/>
          <p:nvPr/>
        </p:nvSpPr>
        <p:spPr>
          <a:xfrm>
            <a:off x="5016231" y="3697042"/>
            <a:ext cx="2911951" cy="276999"/>
          </a:xfrm>
          <a:prstGeom prst="rect">
            <a:avLst/>
          </a:prstGeom>
          <a:noFill/>
        </p:spPr>
        <p:txBody>
          <a:bodyPr wrap="none" rtlCol="0">
            <a:spAutoFit/>
          </a:bodyPr>
          <a:lstStyle/>
          <a:p>
            <a:r>
              <a:rPr lang="en-US" sz="1200" b="1" dirty="0"/>
              <a:t>Correlations </a:t>
            </a:r>
            <a:r>
              <a:rPr lang="en-US" sz="1200" b="1" dirty="0" err="1"/>
              <a:t>w.r.t.</a:t>
            </a:r>
            <a:r>
              <a:rPr lang="en-US" sz="1200" b="1" dirty="0"/>
              <a:t> Coarse Time Step Model</a:t>
            </a:r>
          </a:p>
        </p:txBody>
      </p:sp>
      <p:sp>
        <p:nvSpPr>
          <p:cNvPr id="24" name="TextBox 23">
            <a:extLst>
              <a:ext uri="{FF2B5EF4-FFF2-40B4-BE49-F238E27FC236}">
                <a16:creationId xmlns:a16="http://schemas.microsoft.com/office/drawing/2014/main" id="{936D7BB4-7938-A0AB-2F1A-22B7B90C6379}"/>
              </a:ext>
            </a:extLst>
          </p:cNvPr>
          <p:cNvSpPr txBox="1"/>
          <p:nvPr/>
        </p:nvSpPr>
        <p:spPr>
          <a:xfrm>
            <a:off x="1578700" y="3707202"/>
            <a:ext cx="2544799" cy="276999"/>
          </a:xfrm>
          <a:prstGeom prst="rect">
            <a:avLst/>
          </a:prstGeom>
          <a:noFill/>
        </p:spPr>
        <p:txBody>
          <a:bodyPr wrap="none" rtlCol="0">
            <a:spAutoFit/>
          </a:bodyPr>
          <a:lstStyle/>
          <a:p>
            <a:r>
              <a:rPr lang="en-US" sz="1200" b="1" dirty="0"/>
              <a:t>Model Costs vs. Coarse Time Step ∆𝒕 </a:t>
            </a:r>
          </a:p>
        </p:txBody>
      </p:sp>
      <p:sp>
        <p:nvSpPr>
          <p:cNvPr id="27" name="TextBox 26">
            <a:extLst>
              <a:ext uri="{FF2B5EF4-FFF2-40B4-BE49-F238E27FC236}">
                <a16:creationId xmlns:a16="http://schemas.microsoft.com/office/drawing/2014/main" id="{8C601908-F008-5AC2-0D0F-A59EC7A2EB7F}"/>
              </a:ext>
            </a:extLst>
          </p:cNvPr>
          <p:cNvSpPr txBox="1"/>
          <p:nvPr/>
        </p:nvSpPr>
        <p:spPr>
          <a:xfrm>
            <a:off x="8727621" y="3686882"/>
            <a:ext cx="2955040" cy="276999"/>
          </a:xfrm>
          <a:prstGeom prst="rect">
            <a:avLst/>
          </a:prstGeom>
          <a:noFill/>
        </p:spPr>
        <p:txBody>
          <a:bodyPr wrap="none" rtlCol="0">
            <a:spAutoFit/>
          </a:bodyPr>
          <a:lstStyle/>
          <a:p>
            <a:r>
              <a:rPr lang="en-US" sz="1200" b="1" dirty="0"/>
              <a:t>Estimator Variance vs. Coarse Time Step ∆𝒕 </a:t>
            </a:r>
          </a:p>
        </p:txBody>
      </p:sp>
    </p:spTree>
    <p:extLst>
      <p:ext uri="{BB962C8B-B14F-4D97-AF65-F5344CB8AC3E}">
        <p14:creationId xmlns:p14="http://schemas.microsoft.com/office/powerpoint/2010/main" val="21935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22" descr="A graph with colorful lines and text&#10;&#10;Description automatically generated">
            <a:extLst>
              <a:ext uri="{FF2B5EF4-FFF2-40B4-BE49-F238E27FC236}">
                <a16:creationId xmlns:a16="http://schemas.microsoft.com/office/drawing/2014/main" id="{7FED50D9-24FD-49F1-5A6D-7E895C7D4090}"/>
              </a:ext>
            </a:extLst>
          </p:cNvPr>
          <p:cNvPicPr>
            <a:picLocks noGrp="1" noChangeAspect="1"/>
          </p:cNvPicPr>
          <p:nvPr>
            <p:ph idx="1"/>
          </p:nvPr>
        </p:nvPicPr>
        <p:blipFill>
          <a:blip r:embed="rId3"/>
          <a:stretch>
            <a:fillRect/>
          </a:stretch>
        </p:blipFill>
        <p:spPr>
          <a:xfrm>
            <a:off x="2438400" y="1934369"/>
            <a:ext cx="7315200" cy="3657600"/>
          </a:xfrm>
        </p:spPr>
      </p:pic>
      <p:sp>
        <p:nvSpPr>
          <p:cNvPr id="2" name="Title 1">
            <a:extLst>
              <a:ext uri="{FF2B5EF4-FFF2-40B4-BE49-F238E27FC236}">
                <a16:creationId xmlns:a16="http://schemas.microsoft.com/office/drawing/2014/main" id="{701AA3DE-919D-244A-2402-C5D0321FF0C3}"/>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AC1D43B4-045B-021C-0494-792C487EBB10}"/>
              </a:ext>
            </a:extLst>
          </p:cNvPr>
          <p:cNvSpPr>
            <a:spLocks noGrp="1"/>
          </p:cNvSpPr>
          <p:nvPr>
            <p:ph type="sldNum" sz="quarter" idx="12"/>
          </p:nvPr>
        </p:nvSpPr>
        <p:spPr/>
        <p:txBody>
          <a:bodyPr/>
          <a:lstStyle/>
          <a:p>
            <a:fld id="{1F57BF9A-7B35-9447-9112-EAE7E91B4E99}" type="slidenum">
              <a:rPr lang="en-US" smtClean="0"/>
              <a:t>10</a:t>
            </a:fld>
            <a:endParaRPr lang="en-US"/>
          </a:p>
        </p:txBody>
      </p:sp>
      <p:sp>
        <p:nvSpPr>
          <p:cNvPr id="15" name="TextBox 14">
            <a:extLst>
              <a:ext uri="{FF2B5EF4-FFF2-40B4-BE49-F238E27FC236}">
                <a16:creationId xmlns:a16="http://schemas.microsoft.com/office/drawing/2014/main" id="{F4DC72EC-196B-F413-3117-05A7BFE85DA4}"/>
              </a:ext>
            </a:extLst>
          </p:cNvPr>
          <p:cNvSpPr txBox="1"/>
          <p:nvPr/>
        </p:nvSpPr>
        <p:spPr>
          <a:xfrm>
            <a:off x="1247887" y="1130500"/>
            <a:ext cx="9283479" cy="769441"/>
          </a:xfrm>
          <a:prstGeom prst="rect">
            <a:avLst/>
          </a:prstGeom>
          <a:noFill/>
        </p:spPr>
        <p:txBody>
          <a:bodyPr wrap="square" rtlCol="0">
            <a:spAutoFit/>
          </a:bodyPr>
          <a:lstStyle/>
          <a:p>
            <a:pPr marL="285750" indent="-285750">
              <a:buFont typeface="Arial" panose="020B0604020202020204" pitchFamily="34" charset="0"/>
              <a:buChar char="•"/>
            </a:pPr>
            <a:r>
              <a:rPr lang="en-US" sz="2200" dirty="0"/>
              <a:t>Estimates of the optimization objective function (variance vs. time step) using different numbers of pilot samples</a:t>
            </a:r>
          </a:p>
        </p:txBody>
      </p:sp>
      <p:sp>
        <p:nvSpPr>
          <p:cNvPr id="26" name="TextBox 25">
            <a:extLst>
              <a:ext uri="{FF2B5EF4-FFF2-40B4-BE49-F238E27FC236}">
                <a16:creationId xmlns:a16="http://schemas.microsoft.com/office/drawing/2014/main" id="{D430FC4E-4394-6B70-BDC5-E2DF86A6DBD6}"/>
              </a:ext>
            </a:extLst>
          </p:cNvPr>
          <p:cNvSpPr txBox="1"/>
          <p:nvPr/>
        </p:nvSpPr>
        <p:spPr>
          <a:xfrm>
            <a:off x="1949560" y="5741798"/>
            <a:ext cx="7888123" cy="646331"/>
          </a:xfrm>
          <a:prstGeom prst="rect">
            <a:avLst/>
          </a:prstGeom>
          <a:noFill/>
        </p:spPr>
        <p:txBody>
          <a:bodyPr wrap="square" rtlCol="0">
            <a:spAutoFit/>
          </a:bodyPr>
          <a:lstStyle/>
          <a:p>
            <a:pPr marL="285750" indent="-285750">
              <a:buFont typeface="Arial" panose="020B0604020202020204" pitchFamily="34" charset="0"/>
              <a:buChar char="•"/>
            </a:pPr>
            <a:r>
              <a:rPr lang="en-US" dirty="0"/>
              <a:t>ACV-MF Reference uses offline pilot solution mode with 5000 samples</a:t>
            </a:r>
          </a:p>
          <a:p>
            <a:pPr marL="285750" indent="-285750">
              <a:buFont typeface="Arial" panose="020B0604020202020204" pitchFamily="34" charset="0"/>
              <a:buChar char="•"/>
            </a:pPr>
            <a:r>
              <a:rPr lang="en-US" dirty="0"/>
              <a:t>Variance estimated at 25 equally (log) spaced time steps</a:t>
            </a:r>
          </a:p>
        </p:txBody>
      </p:sp>
    </p:spTree>
    <p:extLst>
      <p:ext uri="{BB962C8B-B14F-4D97-AF65-F5344CB8AC3E}">
        <p14:creationId xmlns:p14="http://schemas.microsoft.com/office/powerpoint/2010/main" val="128942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descr="A chart with colorful dots and text&#10;&#10;Description automatically generated">
            <a:extLst>
              <a:ext uri="{FF2B5EF4-FFF2-40B4-BE49-F238E27FC236}">
                <a16:creationId xmlns:a16="http://schemas.microsoft.com/office/drawing/2014/main" id="{E141B0A5-3FC5-CA94-49DC-34A74EEC7575}"/>
              </a:ext>
            </a:extLst>
          </p:cNvPr>
          <p:cNvPicPr>
            <a:picLocks noGrp="1" noChangeAspect="1"/>
          </p:cNvPicPr>
          <p:nvPr>
            <p:ph idx="1"/>
          </p:nvPr>
        </p:nvPicPr>
        <p:blipFill>
          <a:blip r:embed="rId3"/>
          <a:stretch>
            <a:fillRect/>
          </a:stretch>
        </p:blipFill>
        <p:spPr>
          <a:xfrm>
            <a:off x="2403675" y="2142717"/>
            <a:ext cx="7315200" cy="3657600"/>
          </a:xfrm>
        </p:spPr>
      </p:pic>
      <p:sp>
        <p:nvSpPr>
          <p:cNvPr id="2" name="Title 1">
            <a:extLst>
              <a:ext uri="{FF2B5EF4-FFF2-40B4-BE49-F238E27FC236}">
                <a16:creationId xmlns:a16="http://schemas.microsoft.com/office/drawing/2014/main" id="{701AA3DE-919D-244A-2402-C5D0321FF0C3}"/>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AC1D43B4-045B-021C-0494-792C487EBB10}"/>
              </a:ext>
            </a:extLst>
          </p:cNvPr>
          <p:cNvSpPr>
            <a:spLocks noGrp="1"/>
          </p:cNvSpPr>
          <p:nvPr>
            <p:ph type="sldNum" sz="quarter" idx="12"/>
          </p:nvPr>
        </p:nvSpPr>
        <p:spPr/>
        <p:txBody>
          <a:bodyPr/>
          <a:lstStyle/>
          <a:p>
            <a:fld id="{1F57BF9A-7B35-9447-9112-EAE7E91B4E99}" type="slidenum">
              <a:rPr lang="en-US" smtClean="0"/>
              <a:t>11</a:t>
            </a:fld>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4DC72EC-196B-F413-3117-05A7BFE85DA4}"/>
                  </a:ext>
                </a:extLst>
              </p:cNvPr>
              <p:cNvSpPr txBox="1"/>
              <p:nvPr/>
            </p:nvSpPr>
            <p:spPr>
              <a:xfrm>
                <a:off x="1247888" y="1123416"/>
                <a:ext cx="9293398" cy="795539"/>
              </a:xfrm>
              <a:prstGeom prst="rect">
                <a:avLst/>
              </a:prstGeom>
              <a:noFill/>
            </p:spPr>
            <p:txBody>
              <a:bodyPr wrap="square" rtlCol="0">
                <a:spAutoFit/>
              </a:bodyPr>
              <a:lstStyle/>
              <a:p>
                <a:pPr marL="285750" indent="-285750">
                  <a:buFont typeface="Arial" panose="020B0604020202020204" pitchFamily="34" charset="0"/>
                  <a:buChar char="•"/>
                </a:pPr>
                <a:r>
                  <a:rPr lang="en-US" sz="2200" dirty="0"/>
                  <a:t>Model tuning optimization results with </a:t>
                </a: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𝑁</m:t>
                        </m:r>
                      </m:e>
                      <m:sub>
                        <m:r>
                          <a:rPr lang="en-US" sz="2200" b="0" i="1" smtClean="0">
                            <a:latin typeface="Cambria Math" panose="02040503050406030204" pitchFamily="18" charset="0"/>
                          </a:rPr>
                          <m:t>𝑡𝑢𝑛𝑒</m:t>
                        </m:r>
                      </m:sub>
                    </m:sSub>
                    <m:r>
                      <a:rPr lang="en-US" sz="2200" b="0" i="1" smtClean="0">
                        <a:latin typeface="Cambria Math" panose="02040503050406030204" pitchFamily="18" charset="0"/>
                      </a:rPr>
                      <m:t>=10</m:t>
                    </m:r>
                  </m:oMath>
                </a14:m>
                <a:r>
                  <a:rPr lang="en-US" sz="2200" dirty="0"/>
                  <a:t> and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𝑝𝑖𝑙𝑜𝑡</m:t>
                        </m:r>
                      </m:sub>
                    </m:sSub>
                    <m:r>
                      <a:rPr lang="en-US" sz="2200" b="0" i="1" smtClean="0">
                        <a:latin typeface="Cambria Math" panose="02040503050406030204" pitchFamily="18" charset="0"/>
                      </a:rPr>
                      <m:t>=[10, 25, 50]</m:t>
                    </m:r>
                  </m:oMath>
                </a14:m>
                <a:r>
                  <a:rPr lang="en-US" sz="2200" dirty="0"/>
                  <a:t> for 50 random seeds  </a:t>
                </a:r>
              </a:p>
            </p:txBody>
          </p:sp>
        </mc:Choice>
        <mc:Fallback xmlns="">
          <p:sp>
            <p:nvSpPr>
              <p:cNvPr id="15" name="TextBox 14">
                <a:extLst>
                  <a:ext uri="{FF2B5EF4-FFF2-40B4-BE49-F238E27FC236}">
                    <a16:creationId xmlns:a16="http://schemas.microsoft.com/office/drawing/2014/main" id="{F4DC72EC-196B-F413-3117-05A7BFE85DA4}"/>
                  </a:ext>
                </a:extLst>
              </p:cNvPr>
              <p:cNvSpPr txBox="1">
                <a:spLocks noRot="1" noChangeAspect="1" noMove="1" noResize="1" noEditPoints="1" noAdjustHandles="1" noChangeArrowheads="1" noChangeShapeType="1" noTextEdit="1"/>
              </p:cNvSpPr>
              <p:nvPr/>
            </p:nvSpPr>
            <p:spPr>
              <a:xfrm>
                <a:off x="1247888" y="1123416"/>
                <a:ext cx="9293398" cy="795539"/>
              </a:xfrm>
              <a:prstGeom prst="rect">
                <a:avLst/>
              </a:prstGeom>
              <a:blipFill>
                <a:blip r:embed="rId4"/>
                <a:stretch>
                  <a:fillRect l="-820" t="-4688" b="-14063"/>
                </a:stretch>
              </a:blipFill>
            </p:spPr>
            <p:txBody>
              <a:bodyPr/>
              <a:lstStyle/>
              <a:p>
                <a:r>
                  <a:rPr lang="en-US">
                    <a:noFill/>
                  </a:rPr>
                  <a:t> </a:t>
                </a:r>
              </a:p>
            </p:txBody>
          </p:sp>
        </mc:Fallback>
      </mc:AlternateContent>
      <p:sp>
        <p:nvSpPr>
          <p:cNvPr id="12" name="Oval 11">
            <a:extLst>
              <a:ext uri="{FF2B5EF4-FFF2-40B4-BE49-F238E27FC236}">
                <a16:creationId xmlns:a16="http://schemas.microsoft.com/office/drawing/2014/main" id="{EF19DF2B-8CE9-67BE-83B8-9DEC9EAB87E9}"/>
              </a:ext>
            </a:extLst>
          </p:cNvPr>
          <p:cNvSpPr/>
          <p:nvPr/>
        </p:nvSpPr>
        <p:spPr>
          <a:xfrm>
            <a:off x="6023175" y="4358346"/>
            <a:ext cx="299250" cy="793676"/>
          </a:xfrm>
          <a:prstGeom prst="ellipse">
            <a:avLst/>
          </a:prstGeom>
          <a:no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CD8C109-5604-D30A-D63B-73AA70D5C40F}"/>
              </a:ext>
            </a:extLst>
          </p:cNvPr>
          <p:cNvSpPr txBox="1"/>
          <p:nvPr/>
        </p:nvSpPr>
        <p:spPr>
          <a:xfrm>
            <a:off x="6431299" y="5065119"/>
            <a:ext cx="1509486" cy="646331"/>
          </a:xfrm>
          <a:prstGeom prst="rect">
            <a:avLst/>
          </a:prstGeom>
          <a:noFill/>
        </p:spPr>
        <p:txBody>
          <a:bodyPr wrap="square" rtlCol="0">
            <a:spAutoFit/>
          </a:bodyPr>
          <a:lstStyle/>
          <a:p>
            <a:pPr algn="ctr"/>
            <a:r>
              <a:rPr lang="en-US" dirty="0"/>
              <a:t>Optimization failed</a:t>
            </a:r>
          </a:p>
        </p:txBody>
      </p:sp>
      <p:sp>
        <p:nvSpPr>
          <p:cNvPr id="14" name="Freeform 13">
            <a:extLst>
              <a:ext uri="{FF2B5EF4-FFF2-40B4-BE49-F238E27FC236}">
                <a16:creationId xmlns:a16="http://schemas.microsoft.com/office/drawing/2014/main" id="{1382B689-EE80-4D8E-EA04-B276B5922490}"/>
              </a:ext>
            </a:extLst>
          </p:cNvPr>
          <p:cNvSpPr/>
          <p:nvPr/>
        </p:nvSpPr>
        <p:spPr>
          <a:xfrm>
            <a:off x="6344213" y="4760503"/>
            <a:ext cx="783771" cy="319314"/>
          </a:xfrm>
          <a:custGeom>
            <a:avLst/>
            <a:gdLst>
              <a:gd name="connsiteX0" fmla="*/ 783771 w 783771"/>
              <a:gd name="connsiteY0" fmla="*/ 319314 h 319314"/>
              <a:gd name="connsiteX1" fmla="*/ 551543 w 783771"/>
              <a:gd name="connsiteY1" fmla="*/ 58057 h 319314"/>
              <a:gd name="connsiteX2" fmla="*/ 0 w 783771"/>
              <a:gd name="connsiteY2" fmla="*/ 0 h 319314"/>
            </a:gdLst>
            <a:ahLst/>
            <a:cxnLst>
              <a:cxn ang="0">
                <a:pos x="connsiteX0" y="connsiteY0"/>
              </a:cxn>
              <a:cxn ang="0">
                <a:pos x="connsiteX1" y="connsiteY1"/>
              </a:cxn>
              <a:cxn ang="0">
                <a:pos x="connsiteX2" y="connsiteY2"/>
              </a:cxn>
            </a:cxnLst>
            <a:rect l="l" t="t" r="r" b="b"/>
            <a:pathLst>
              <a:path w="783771" h="319314">
                <a:moveTo>
                  <a:pt x="783771" y="319314"/>
                </a:moveTo>
                <a:cubicBezTo>
                  <a:pt x="732971" y="215295"/>
                  <a:pt x="682171" y="111276"/>
                  <a:pt x="551543" y="58057"/>
                </a:cubicBezTo>
                <a:cubicBezTo>
                  <a:pt x="420915" y="4838"/>
                  <a:pt x="210457" y="2419"/>
                  <a:pt x="0"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1984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EEF3D729-F467-63E0-34C8-C1702499D611}"/>
              </a:ext>
            </a:extLst>
          </p:cNvPr>
          <p:cNvPicPr>
            <a:picLocks noGrp="1" noChangeAspect="1"/>
          </p:cNvPicPr>
          <p:nvPr>
            <p:ph idx="1"/>
          </p:nvPr>
        </p:nvPicPr>
        <p:blipFill>
          <a:blip r:embed="rId2"/>
          <a:stretch>
            <a:fillRect/>
          </a:stretch>
        </p:blipFill>
        <p:spPr>
          <a:xfrm>
            <a:off x="2438400" y="2119565"/>
            <a:ext cx="7315200" cy="3657600"/>
          </a:xfrm>
        </p:spPr>
      </p:pic>
      <p:sp>
        <p:nvSpPr>
          <p:cNvPr id="2" name="Title 1">
            <a:extLst>
              <a:ext uri="{FF2B5EF4-FFF2-40B4-BE49-F238E27FC236}">
                <a16:creationId xmlns:a16="http://schemas.microsoft.com/office/drawing/2014/main" id="{701AA3DE-919D-244A-2402-C5D0321FF0C3}"/>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AC1D43B4-045B-021C-0494-792C487EBB10}"/>
              </a:ext>
            </a:extLst>
          </p:cNvPr>
          <p:cNvSpPr>
            <a:spLocks noGrp="1"/>
          </p:cNvSpPr>
          <p:nvPr>
            <p:ph type="sldNum" sz="quarter" idx="12"/>
          </p:nvPr>
        </p:nvSpPr>
        <p:spPr/>
        <p:txBody>
          <a:bodyPr/>
          <a:lstStyle/>
          <a:p>
            <a:fld id="{1F57BF9A-7B35-9447-9112-EAE7E91B4E99}" type="slidenum">
              <a:rPr lang="en-US" smtClean="0"/>
              <a:t>12</a:t>
            </a:fld>
            <a:endParaRPr lang="en-US"/>
          </a:p>
        </p:txBody>
      </p:sp>
      <p:sp>
        <p:nvSpPr>
          <p:cNvPr id="14" name="TextBox 13">
            <a:extLst>
              <a:ext uri="{FF2B5EF4-FFF2-40B4-BE49-F238E27FC236}">
                <a16:creationId xmlns:a16="http://schemas.microsoft.com/office/drawing/2014/main" id="{1B8872AE-D57D-AE2E-86F6-B5D47EFC5F5F}"/>
              </a:ext>
            </a:extLst>
          </p:cNvPr>
          <p:cNvSpPr txBox="1"/>
          <p:nvPr/>
        </p:nvSpPr>
        <p:spPr>
          <a:xfrm>
            <a:off x="1247887" y="1133355"/>
            <a:ext cx="6297621" cy="430887"/>
          </a:xfrm>
          <a:prstGeom prst="rect">
            <a:avLst/>
          </a:prstGeom>
          <a:noFill/>
        </p:spPr>
        <p:txBody>
          <a:bodyPr wrap="none" rtlCol="0">
            <a:spAutoFit/>
          </a:bodyPr>
          <a:lstStyle/>
          <a:p>
            <a:pPr marL="285750" indent="-285750">
              <a:buFont typeface="Arial" panose="020B0604020202020204" pitchFamily="34" charset="0"/>
              <a:buChar char="•"/>
            </a:pPr>
            <a:r>
              <a:rPr lang="en-US" sz="2200" dirty="0"/>
              <a:t>Optimized time step values across 50 random trials</a:t>
            </a:r>
          </a:p>
        </p:txBody>
      </p:sp>
    </p:spTree>
    <p:extLst>
      <p:ext uri="{BB962C8B-B14F-4D97-AF65-F5344CB8AC3E}">
        <p14:creationId xmlns:p14="http://schemas.microsoft.com/office/powerpoint/2010/main" val="143165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A graph with a line and a line&#10;&#10;Description automatically generated">
            <a:extLst>
              <a:ext uri="{FF2B5EF4-FFF2-40B4-BE49-F238E27FC236}">
                <a16:creationId xmlns:a16="http://schemas.microsoft.com/office/drawing/2014/main" id="{046C74E5-3CD8-BEB3-3AA6-A2DDE9CF8016}"/>
              </a:ext>
            </a:extLst>
          </p:cNvPr>
          <p:cNvPicPr>
            <a:picLocks noGrp="1" noChangeAspect="1"/>
          </p:cNvPicPr>
          <p:nvPr>
            <p:ph idx="1"/>
          </p:nvPr>
        </p:nvPicPr>
        <p:blipFill>
          <a:blip r:embed="rId2"/>
          <a:stretch>
            <a:fillRect/>
          </a:stretch>
        </p:blipFill>
        <p:spPr>
          <a:xfrm>
            <a:off x="2438400" y="2119565"/>
            <a:ext cx="7315200" cy="3657600"/>
          </a:xfrm>
        </p:spPr>
      </p:pic>
      <p:sp>
        <p:nvSpPr>
          <p:cNvPr id="2" name="Title 1">
            <a:extLst>
              <a:ext uri="{FF2B5EF4-FFF2-40B4-BE49-F238E27FC236}">
                <a16:creationId xmlns:a16="http://schemas.microsoft.com/office/drawing/2014/main" id="{6E862476-A81D-839C-50B2-74BCE5A33A08}"/>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5862567B-BC97-9F15-6CD0-AA5C03627B15}"/>
              </a:ext>
            </a:extLst>
          </p:cNvPr>
          <p:cNvSpPr>
            <a:spLocks noGrp="1"/>
          </p:cNvSpPr>
          <p:nvPr>
            <p:ph type="sldNum" sz="quarter" idx="12"/>
          </p:nvPr>
        </p:nvSpPr>
        <p:spPr/>
        <p:txBody>
          <a:bodyPr/>
          <a:lstStyle/>
          <a:p>
            <a:fld id="{1F57BF9A-7B35-9447-9112-EAE7E91B4E99}" type="slidenum">
              <a:rPr lang="en-US" smtClean="0"/>
              <a:t>13</a:t>
            </a:fld>
            <a:endParaRPr lang="en-US"/>
          </a:p>
        </p:txBody>
      </p:sp>
      <p:sp>
        <p:nvSpPr>
          <p:cNvPr id="7" name="TextBox 6">
            <a:extLst>
              <a:ext uri="{FF2B5EF4-FFF2-40B4-BE49-F238E27FC236}">
                <a16:creationId xmlns:a16="http://schemas.microsoft.com/office/drawing/2014/main" id="{380B7CE1-6A64-6474-D6B9-24419C62BFC9}"/>
              </a:ext>
            </a:extLst>
          </p:cNvPr>
          <p:cNvSpPr txBox="1"/>
          <p:nvPr/>
        </p:nvSpPr>
        <p:spPr>
          <a:xfrm>
            <a:off x="1247887" y="1133355"/>
            <a:ext cx="6297621" cy="430887"/>
          </a:xfrm>
          <a:prstGeom prst="rect">
            <a:avLst/>
          </a:prstGeom>
          <a:noFill/>
        </p:spPr>
        <p:txBody>
          <a:bodyPr wrap="none" rtlCol="0">
            <a:spAutoFit/>
          </a:bodyPr>
          <a:lstStyle/>
          <a:p>
            <a:pPr marL="285750" indent="-285750">
              <a:buFont typeface="Arial" panose="020B0604020202020204" pitchFamily="34" charset="0"/>
              <a:buChar char="•"/>
            </a:pPr>
            <a:r>
              <a:rPr lang="en-US" sz="2200" dirty="0"/>
              <a:t>Optimized time step values across 50 random trials</a:t>
            </a:r>
          </a:p>
        </p:txBody>
      </p:sp>
    </p:spTree>
    <p:extLst>
      <p:ext uri="{BB962C8B-B14F-4D97-AF65-F5344CB8AC3E}">
        <p14:creationId xmlns:p14="http://schemas.microsoft.com/office/powerpoint/2010/main" val="3818735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A graph with a line and a line&#10;&#10;Description automatically generated">
            <a:extLst>
              <a:ext uri="{FF2B5EF4-FFF2-40B4-BE49-F238E27FC236}">
                <a16:creationId xmlns:a16="http://schemas.microsoft.com/office/drawing/2014/main" id="{A045A1BB-4884-D463-4884-66F3D6D997B9}"/>
              </a:ext>
            </a:extLst>
          </p:cNvPr>
          <p:cNvPicPr>
            <a:picLocks noGrp="1" noChangeAspect="1"/>
          </p:cNvPicPr>
          <p:nvPr>
            <p:ph idx="1"/>
          </p:nvPr>
        </p:nvPicPr>
        <p:blipFill>
          <a:blip r:embed="rId2"/>
          <a:stretch>
            <a:fillRect/>
          </a:stretch>
        </p:blipFill>
        <p:spPr>
          <a:xfrm>
            <a:off x="2438400" y="2107991"/>
            <a:ext cx="7315200" cy="3657600"/>
          </a:xfrm>
        </p:spPr>
      </p:pic>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14</a:t>
            </a:fld>
            <a:endParaRPr lang="en-US"/>
          </a:p>
        </p:txBody>
      </p:sp>
      <p:sp>
        <p:nvSpPr>
          <p:cNvPr id="7" name="TextBox 6">
            <a:extLst>
              <a:ext uri="{FF2B5EF4-FFF2-40B4-BE49-F238E27FC236}">
                <a16:creationId xmlns:a16="http://schemas.microsoft.com/office/drawing/2014/main" id="{27BAE532-5F2C-660A-F329-E9F44CB11472}"/>
              </a:ext>
            </a:extLst>
          </p:cNvPr>
          <p:cNvSpPr txBox="1"/>
          <p:nvPr/>
        </p:nvSpPr>
        <p:spPr>
          <a:xfrm>
            <a:off x="1247887" y="1133355"/>
            <a:ext cx="6297621" cy="430887"/>
          </a:xfrm>
          <a:prstGeom prst="rect">
            <a:avLst/>
          </a:prstGeom>
          <a:noFill/>
        </p:spPr>
        <p:txBody>
          <a:bodyPr wrap="none" rtlCol="0">
            <a:spAutoFit/>
          </a:bodyPr>
          <a:lstStyle/>
          <a:p>
            <a:pPr marL="285750" indent="-285750">
              <a:buFont typeface="Arial" panose="020B0604020202020204" pitchFamily="34" charset="0"/>
              <a:buChar char="•"/>
            </a:pPr>
            <a:r>
              <a:rPr lang="en-US" sz="2200" dirty="0"/>
              <a:t>Optimized time step values across 50 random trials</a:t>
            </a:r>
          </a:p>
        </p:txBody>
      </p:sp>
    </p:spTree>
    <p:extLst>
      <p:ext uri="{BB962C8B-B14F-4D97-AF65-F5344CB8AC3E}">
        <p14:creationId xmlns:p14="http://schemas.microsoft.com/office/powerpoint/2010/main" val="1581681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graph of a number of columns&#10;&#10;Description automatically generated">
            <a:extLst>
              <a:ext uri="{FF2B5EF4-FFF2-40B4-BE49-F238E27FC236}">
                <a16:creationId xmlns:a16="http://schemas.microsoft.com/office/drawing/2014/main" id="{99455AF3-0047-6742-1A4B-0CD17A3CD8D1}"/>
              </a:ext>
            </a:extLst>
          </p:cNvPr>
          <p:cNvPicPr>
            <a:picLocks noGrp="1" noChangeAspect="1"/>
          </p:cNvPicPr>
          <p:nvPr>
            <p:ph idx="1"/>
          </p:nvPr>
        </p:nvPicPr>
        <p:blipFill>
          <a:blip r:embed="rId2"/>
          <a:stretch>
            <a:fillRect/>
          </a:stretch>
        </p:blipFill>
        <p:spPr>
          <a:xfrm>
            <a:off x="3195108" y="1691674"/>
            <a:ext cx="5801784" cy="4351338"/>
          </a:xfrm>
        </p:spPr>
      </p:pic>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15</a:t>
            </a:fld>
            <a:endParaRPr lang="en-US"/>
          </a:p>
        </p:txBody>
      </p:sp>
      <p:sp>
        <p:nvSpPr>
          <p:cNvPr id="5" name="TextBox 4">
            <a:extLst>
              <a:ext uri="{FF2B5EF4-FFF2-40B4-BE49-F238E27FC236}">
                <a16:creationId xmlns:a16="http://schemas.microsoft.com/office/drawing/2014/main" id="{38F83263-C25D-C005-E9F0-309607C7A61E}"/>
              </a:ext>
            </a:extLst>
          </p:cNvPr>
          <p:cNvSpPr txBox="1"/>
          <p:nvPr/>
        </p:nvSpPr>
        <p:spPr>
          <a:xfrm>
            <a:off x="1247887" y="1133355"/>
            <a:ext cx="9129012" cy="769441"/>
          </a:xfrm>
          <a:prstGeom prst="rect">
            <a:avLst/>
          </a:prstGeom>
          <a:noFill/>
        </p:spPr>
        <p:txBody>
          <a:bodyPr wrap="square" rtlCol="0">
            <a:spAutoFit/>
          </a:bodyPr>
          <a:lstStyle/>
          <a:p>
            <a:pPr marL="285750" indent="-285750">
              <a:buFont typeface="Arial" panose="020B0604020202020204" pitchFamily="34" charset="0"/>
              <a:buChar char="•"/>
            </a:pPr>
            <a:r>
              <a:rPr lang="en-US" sz="2200" dirty="0"/>
              <a:t>Model tuning optimization cost across 50 random trials with a total computational budget of </a:t>
            </a:r>
            <a:r>
              <a:rPr lang="en-US" sz="2200" b="1" dirty="0"/>
              <a:t>1000</a:t>
            </a:r>
            <a:r>
              <a:rPr lang="en-US" sz="2200" dirty="0"/>
              <a:t> equivalent high-fidelity simulations</a:t>
            </a:r>
          </a:p>
        </p:txBody>
      </p:sp>
    </p:spTree>
    <p:extLst>
      <p:ext uri="{BB962C8B-B14F-4D97-AF65-F5344CB8AC3E}">
        <p14:creationId xmlns:p14="http://schemas.microsoft.com/office/powerpoint/2010/main" val="119187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aph of different colored bars&#10;&#10;Description automatically generated">
            <a:extLst>
              <a:ext uri="{FF2B5EF4-FFF2-40B4-BE49-F238E27FC236}">
                <a16:creationId xmlns:a16="http://schemas.microsoft.com/office/drawing/2014/main" id="{2A5B2B2B-17A0-787E-B35F-D33783F29648}"/>
              </a:ext>
            </a:extLst>
          </p:cNvPr>
          <p:cNvPicPr>
            <a:picLocks noChangeAspect="1"/>
          </p:cNvPicPr>
          <p:nvPr/>
        </p:nvPicPr>
        <p:blipFill>
          <a:blip r:embed="rId3"/>
          <a:stretch>
            <a:fillRect/>
          </a:stretch>
        </p:blipFill>
        <p:spPr>
          <a:xfrm>
            <a:off x="3989408" y="2317830"/>
            <a:ext cx="7315200" cy="3657600"/>
          </a:xfrm>
          <a:prstGeom prst="rect">
            <a:avLst/>
          </a:prstGeom>
        </p:spPr>
      </p:pic>
      <p:pic>
        <p:nvPicPr>
          <p:cNvPr id="9" name="Content Placeholder 10" descr="A graph of a number of columns&#10;&#10;Description automatically generated">
            <a:extLst>
              <a:ext uri="{FF2B5EF4-FFF2-40B4-BE49-F238E27FC236}">
                <a16:creationId xmlns:a16="http://schemas.microsoft.com/office/drawing/2014/main" id="{A14B4251-0E12-6813-9BF1-7F002122BFBD}"/>
              </a:ext>
            </a:extLst>
          </p:cNvPr>
          <p:cNvPicPr>
            <a:picLocks noChangeAspect="1"/>
          </p:cNvPicPr>
          <p:nvPr/>
        </p:nvPicPr>
        <p:blipFill>
          <a:blip r:embed="rId4"/>
          <a:stretch>
            <a:fillRect/>
          </a:stretch>
        </p:blipFill>
        <p:spPr>
          <a:xfrm>
            <a:off x="625528" y="4110783"/>
            <a:ext cx="2743200" cy="2057400"/>
          </a:xfrm>
          <a:prstGeom prst="rect">
            <a:avLst/>
          </a:prstGeom>
        </p:spPr>
      </p:pic>
      <p:pic>
        <p:nvPicPr>
          <p:cNvPr id="12" name="Content Placeholder 11" descr="A graph with a line and a line&#10;&#10;Description automatically generated">
            <a:extLst>
              <a:ext uri="{FF2B5EF4-FFF2-40B4-BE49-F238E27FC236}">
                <a16:creationId xmlns:a16="http://schemas.microsoft.com/office/drawing/2014/main" id="{A045A1BB-4884-D463-4884-66F3D6D997B9}"/>
              </a:ext>
            </a:extLst>
          </p:cNvPr>
          <p:cNvPicPr>
            <a:picLocks noGrp="1" noChangeAspect="1"/>
          </p:cNvPicPr>
          <p:nvPr>
            <p:ph idx="1"/>
          </p:nvPr>
        </p:nvPicPr>
        <p:blipFill rotWithShape="1">
          <a:blip r:embed="rId5"/>
          <a:srcRect r="32771"/>
          <a:stretch/>
        </p:blipFill>
        <p:spPr>
          <a:xfrm>
            <a:off x="527403" y="2095926"/>
            <a:ext cx="2766317" cy="2057400"/>
          </a:xfrm>
        </p:spPr>
      </p:pic>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16</a:t>
            </a:fld>
            <a:endParaRPr lang="en-US"/>
          </a:p>
        </p:txBody>
      </p:sp>
      <p:sp>
        <p:nvSpPr>
          <p:cNvPr id="13" name="TextBox 12">
            <a:extLst>
              <a:ext uri="{FF2B5EF4-FFF2-40B4-BE49-F238E27FC236}">
                <a16:creationId xmlns:a16="http://schemas.microsoft.com/office/drawing/2014/main" id="{2D7A484D-5291-42D9-4730-9FE4D25900D7}"/>
              </a:ext>
            </a:extLst>
          </p:cNvPr>
          <p:cNvSpPr txBox="1"/>
          <p:nvPr/>
        </p:nvSpPr>
        <p:spPr>
          <a:xfrm>
            <a:off x="1247886" y="1133355"/>
            <a:ext cx="10549861" cy="707886"/>
          </a:xfrm>
          <a:prstGeom prst="rect">
            <a:avLst/>
          </a:prstGeom>
          <a:noFill/>
        </p:spPr>
        <p:txBody>
          <a:bodyPr wrap="square" rtlCol="0">
            <a:spAutoFit/>
          </a:bodyPr>
          <a:lstStyle/>
          <a:p>
            <a:pPr marL="285750" indent="-285750">
              <a:buFont typeface="Arial" panose="020B0604020202020204" pitchFamily="34" charset="0"/>
              <a:buChar char="•"/>
            </a:pPr>
            <a:r>
              <a:rPr lang="en-US" sz="2200" dirty="0"/>
              <a:t>Variance reduction from model tuning accounting for upfront optimization cost </a:t>
            </a:r>
          </a:p>
          <a:p>
            <a:pPr marL="742950" lvl="1" indent="-285750">
              <a:buFont typeface="Arial" panose="020B0604020202020204" pitchFamily="34" charset="0"/>
              <a:buChar char="•"/>
            </a:pPr>
            <a:r>
              <a:rPr lang="en-US" dirty="0"/>
              <a:t>Budget: </a:t>
            </a:r>
            <a:r>
              <a:rPr lang="en-US" b="1" dirty="0"/>
              <a:t>1000</a:t>
            </a:r>
            <a:r>
              <a:rPr lang="en-US" dirty="0"/>
              <a:t> equivalent high-fidelity simulations </a:t>
            </a:r>
          </a:p>
        </p:txBody>
      </p:sp>
      <p:sp>
        <p:nvSpPr>
          <p:cNvPr id="5" name="TextBox 4">
            <a:extLst>
              <a:ext uri="{FF2B5EF4-FFF2-40B4-BE49-F238E27FC236}">
                <a16:creationId xmlns:a16="http://schemas.microsoft.com/office/drawing/2014/main" id="{AA1CB7B7-CE0F-599C-CF79-6DE0D7A1F16C}"/>
              </a:ext>
            </a:extLst>
          </p:cNvPr>
          <p:cNvSpPr txBox="1"/>
          <p:nvPr/>
        </p:nvSpPr>
        <p:spPr>
          <a:xfrm>
            <a:off x="1958006" y="6397566"/>
            <a:ext cx="8274958" cy="307777"/>
          </a:xfrm>
          <a:prstGeom prst="rect">
            <a:avLst/>
          </a:prstGeom>
          <a:noFill/>
        </p:spPr>
        <p:txBody>
          <a:bodyPr wrap="none" rtlCol="0">
            <a:spAutoFit/>
          </a:bodyPr>
          <a:lstStyle/>
          <a:p>
            <a:pPr marL="285750" indent="-285750">
              <a:buFont typeface="Wingdings" pitchFamily="2" charset="2"/>
              <a:buChar char="Ø"/>
            </a:pPr>
            <a:r>
              <a:rPr lang="en-US" sz="1400" dirty="0"/>
              <a:t>Note: variance reduction estimates ignore the effects of pilot sampling error (i.e., use offline pilot solutions)</a:t>
            </a:r>
          </a:p>
        </p:txBody>
      </p:sp>
      <p:sp>
        <p:nvSpPr>
          <p:cNvPr id="6" name="TextBox 5">
            <a:extLst>
              <a:ext uri="{FF2B5EF4-FFF2-40B4-BE49-F238E27FC236}">
                <a16:creationId xmlns:a16="http://schemas.microsoft.com/office/drawing/2014/main" id="{95DF90AC-5B47-F345-802D-98BE2081C7B2}"/>
              </a:ext>
            </a:extLst>
          </p:cNvPr>
          <p:cNvSpPr txBox="1"/>
          <p:nvPr/>
        </p:nvSpPr>
        <p:spPr>
          <a:xfrm>
            <a:off x="1150367" y="1952087"/>
            <a:ext cx="1925527" cy="276999"/>
          </a:xfrm>
          <a:prstGeom prst="rect">
            <a:avLst/>
          </a:prstGeom>
          <a:noFill/>
        </p:spPr>
        <p:txBody>
          <a:bodyPr wrap="none" rtlCol="0">
            <a:spAutoFit/>
          </a:bodyPr>
          <a:lstStyle/>
          <a:p>
            <a:r>
              <a:rPr lang="en-US" sz="1200" dirty="0"/>
              <a:t>Optimized Time Step Values</a:t>
            </a:r>
          </a:p>
        </p:txBody>
      </p:sp>
      <p:sp>
        <p:nvSpPr>
          <p:cNvPr id="7" name="TextBox 6">
            <a:extLst>
              <a:ext uri="{FF2B5EF4-FFF2-40B4-BE49-F238E27FC236}">
                <a16:creationId xmlns:a16="http://schemas.microsoft.com/office/drawing/2014/main" id="{17EF20AC-84EF-A2D5-297E-94F71C5C0428}"/>
              </a:ext>
            </a:extLst>
          </p:cNvPr>
          <p:cNvSpPr txBox="1"/>
          <p:nvPr/>
        </p:nvSpPr>
        <p:spPr>
          <a:xfrm>
            <a:off x="1412096" y="4117162"/>
            <a:ext cx="1361270" cy="276999"/>
          </a:xfrm>
          <a:prstGeom prst="rect">
            <a:avLst/>
          </a:prstGeom>
          <a:noFill/>
        </p:spPr>
        <p:txBody>
          <a:bodyPr wrap="none" rtlCol="0">
            <a:spAutoFit/>
          </a:bodyPr>
          <a:lstStyle/>
          <a:p>
            <a:r>
              <a:rPr lang="en-US" sz="1200" dirty="0"/>
              <a:t>Optimization Costs</a:t>
            </a:r>
          </a:p>
        </p:txBody>
      </p:sp>
      <p:sp>
        <p:nvSpPr>
          <p:cNvPr id="8" name="TextBox 7">
            <a:extLst>
              <a:ext uri="{FF2B5EF4-FFF2-40B4-BE49-F238E27FC236}">
                <a16:creationId xmlns:a16="http://schemas.microsoft.com/office/drawing/2014/main" id="{3802AF78-1BB4-369B-7D24-228B6F410B7F}"/>
              </a:ext>
            </a:extLst>
          </p:cNvPr>
          <p:cNvSpPr txBox="1"/>
          <p:nvPr/>
        </p:nvSpPr>
        <p:spPr>
          <a:xfrm>
            <a:off x="5330686" y="2170042"/>
            <a:ext cx="2339102" cy="276999"/>
          </a:xfrm>
          <a:prstGeom prst="rect">
            <a:avLst/>
          </a:prstGeom>
          <a:noFill/>
        </p:spPr>
        <p:txBody>
          <a:bodyPr wrap="none" rtlCol="0">
            <a:spAutoFit/>
          </a:bodyPr>
          <a:lstStyle/>
          <a:p>
            <a:r>
              <a:rPr lang="en-US" sz="1200" dirty="0"/>
              <a:t>Model Tuning Variance Reductions</a:t>
            </a:r>
          </a:p>
        </p:txBody>
      </p:sp>
    </p:spTree>
    <p:extLst>
      <p:ext uri="{BB962C8B-B14F-4D97-AF65-F5344CB8AC3E}">
        <p14:creationId xmlns:p14="http://schemas.microsoft.com/office/powerpoint/2010/main" val="65912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aph of different colored bars&#10;&#10;Description automatically generated">
            <a:extLst>
              <a:ext uri="{FF2B5EF4-FFF2-40B4-BE49-F238E27FC236}">
                <a16:creationId xmlns:a16="http://schemas.microsoft.com/office/drawing/2014/main" id="{FFC74AAF-51D4-A206-45F9-60925795A6C8}"/>
              </a:ext>
            </a:extLst>
          </p:cNvPr>
          <p:cNvPicPr>
            <a:picLocks noChangeAspect="1"/>
          </p:cNvPicPr>
          <p:nvPr/>
        </p:nvPicPr>
        <p:blipFill>
          <a:blip r:embed="rId2"/>
          <a:stretch>
            <a:fillRect/>
          </a:stretch>
        </p:blipFill>
        <p:spPr>
          <a:xfrm>
            <a:off x="3989408" y="2317830"/>
            <a:ext cx="7315200" cy="3657600"/>
          </a:xfrm>
          <a:prstGeom prst="rect">
            <a:avLst/>
          </a:prstGeom>
        </p:spPr>
      </p:pic>
      <p:pic>
        <p:nvPicPr>
          <p:cNvPr id="19" name="Picture 18" descr="A graph of a graph of a model tuning cost&#10;&#10;Description automatically generated">
            <a:extLst>
              <a:ext uri="{FF2B5EF4-FFF2-40B4-BE49-F238E27FC236}">
                <a16:creationId xmlns:a16="http://schemas.microsoft.com/office/drawing/2014/main" id="{7AB50101-417C-249E-4E0B-70A7370213D9}"/>
              </a:ext>
            </a:extLst>
          </p:cNvPr>
          <p:cNvPicPr>
            <a:picLocks noChangeAspect="1"/>
          </p:cNvPicPr>
          <p:nvPr/>
        </p:nvPicPr>
        <p:blipFill>
          <a:blip r:embed="rId3"/>
          <a:stretch>
            <a:fillRect/>
          </a:stretch>
        </p:blipFill>
        <p:spPr>
          <a:xfrm>
            <a:off x="616995" y="4097197"/>
            <a:ext cx="2743200" cy="2057400"/>
          </a:xfrm>
          <a:prstGeom prst="rect">
            <a:avLst/>
          </a:prstGeom>
        </p:spPr>
      </p:pic>
      <p:pic>
        <p:nvPicPr>
          <p:cNvPr id="12" name="Content Placeholder 11" descr="A graph with a line and a line&#10;&#10;Description automatically generated">
            <a:extLst>
              <a:ext uri="{FF2B5EF4-FFF2-40B4-BE49-F238E27FC236}">
                <a16:creationId xmlns:a16="http://schemas.microsoft.com/office/drawing/2014/main" id="{A045A1BB-4884-D463-4884-66F3D6D997B9}"/>
              </a:ext>
            </a:extLst>
          </p:cNvPr>
          <p:cNvPicPr>
            <a:picLocks noGrp="1" noChangeAspect="1"/>
          </p:cNvPicPr>
          <p:nvPr>
            <p:ph idx="1"/>
          </p:nvPr>
        </p:nvPicPr>
        <p:blipFill rotWithShape="1">
          <a:blip r:embed="rId4"/>
          <a:srcRect r="32771"/>
          <a:stretch/>
        </p:blipFill>
        <p:spPr>
          <a:xfrm>
            <a:off x="517129" y="2075378"/>
            <a:ext cx="2766317" cy="2057400"/>
          </a:xfrm>
        </p:spPr>
      </p:pic>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1: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17</a:t>
            </a:fld>
            <a:endParaRPr lang="en-US"/>
          </a:p>
        </p:txBody>
      </p:sp>
      <p:sp>
        <p:nvSpPr>
          <p:cNvPr id="8" name="Rectangle 7">
            <a:extLst>
              <a:ext uri="{FF2B5EF4-FFF2-40B4-BE49-F238E27FC236}">
                <a16:creationId xmlns:a16="http://schemas.microsoft.com/office/drawing/2014/main" id="{0AC0D0B0-0055-1560-FDCE-7A0402FAB3D8}"/>
              </a:ext>
            </a:extLst>
          </p:cNvPr>
          <p:cNvSpPr/>
          <p:nvPr/>
        </p:nvSpPr>
        <p:spPr>
          <a:xfrm>
            <a:off x="912549" y="5917621"/>
            <a:ext cx="2204720" cy="2540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82F36A0-3DD8-53EC-632D-0FB5AFB855B7}"/>
              </a:ext>
            </a:extLst>
          </p:cNvPr>
          <p:cNvSpPr txBox="1"/>
          <p:nvPr/>
        </p:nvSpPr>
        <p:spPr>
          <a:xfrm>
            <a:off x="1958006" y="6430617"/>
            <a:ext cx="8274958" cy="307777"/>
          </a:xfrm>
          <a:prstGeom prst="rect">
            <a:avLst/>
          </a:prstGeom>
          <a:noFill/>
        </p:spPr>
        <p:txBody>
          <a:bodyPr wrap="none" rtlCol="0">
            <a:spAutoFit/>
          </a:bodyPr>
          <a:lstStyle/>
          <a:p>
            <a:pPr marL="285750" indent="-285750">
              <a:buFont typeface="Wingdings" pitchFamily="2" charset="2"/>
              <a:buChar char="Ø"/>
            </a:pPr>
            <a:r>
              <a:rPr lang="en-US" sz="1400" dirty="0"/>
              <a:t>Note: variance reduction estimates ignore the effects of pilot sampling error (i.e., use offline pilot solutions)</a:t>
            </a:r>
          </a:p>
        </p:txBody>
      </p:sp>
      <p:sp>
        <p:nvSpPr>
          <p:cNvPr id="11" name="TextBox 10">
            <a:extLst>
              <a:ext uri="{FF2B5EF4-FFF2-40B4-BE49-F238E27FC236}">
                <a16:creationId xmlns:a16="http://schemas.microsoft.com/office/drawing/2014/main" id="{C882648A-76E8-3529-B928-B80C0AA51FB9}"/>
              </a:ext>
            </a:extLst>
          </p:cNvPr>
          <p:cNvSpPr txBox="1"/>
          <p:nvPr/>
        </p:nvSpPr>
        <p:spPr>
          <a:xfrm>
            <a:off x="1140093" y="1931539"/>
            <a:ext cx="1925527" cy="276999"/>
          </a:xfrm>
          <a:prstGeom prst="rect">
            <a:avLst/>
          </a:prstGeom>
          <a:noFill/>
        </p:spPr>
        <p:txBody>
          <a:bodyPr wrap="none" rtlCol="0">
            <a:spAutoFit/>
          </a:bodyPr>
          <a:lstStyle/>
          <a:p>
            <a:r>
              <a:rPr lang="en-US" sz="1200" dirty="0"/>
              <a:t>Optimized Time Step Values</a:t>
            </a:r>
          </a:p>
        </p:txBody>
      </p:sp>
      <p:sp>
        <p:nvSpPr>
          <p:cNvPr id="13" name="TextBox 12">
            <a:extLst>
              <a:ext uri="{FF2B5EF4-FFF2-40B4-BE49-F238E27FC236}">
                <a16:creationId xmlns:a16="http://schemas.microsoft.com/office/drawing/2014/main" id="{F0A1F315-0D18-5BD1-D5B2-9E04FC648156}"/>
              </a:ext>
            </a:extLst>
          </p:cNvPr>
          <p:cNvSpPr txBox="1"/>
          <p:nvPr/>
        </p:nvSpPr>
        <p:spPr>
          <a:xfrm>
            <a:off x="1401822" y="4096614"/>
            <a:ext cx="1361270" cy="276999"/>
          </a:xfrm>
          <a:prstGeom prst="rect">
            <a:avLst/>
          </a:prstGeom>
          <a:noFill/>
        </p:spPr>
        <p:txBody>
          <a:bodyPr wrap="none" rtlCol="0">
            <a:spAutoFit/>
          </a:bodyPr>
          <a:lstStyle/>
          <a:p>
            <a:r>
              <a:rPr lang="en-US" sz="1200" dirty="0"/>
              <a:t>Optimization Costs</a:t>
            </a:r>
          </a:p>
        </p:txBody>
      </p:sp>
      <p:sp>
        <p:nvSpPr>
          <p:cNvPr id="14" name="TextBox 13">
            <a:extLst>
              <a:ext uri="{FF2B5EF4-FFF2-40B4-BE49-F238E27FC236}">
                <a16:creationId xmlns:a16="http://schemas.microsoft.com/office/drawing/2014/main" id="{C151EAEF-EDEA-250A-E377-34E969BD202F}"/>
              </a:ext>
            </a:extLst>
          </p:cNvPr>
          <p:cNvSpPr txBox="1"/>
          <p:nvPr/>
        </p:nvSpPr>
        <p:spPr>
          <a:xfrm>
            <a:off x="5271052" y="2168282"/>
            <a:ext cx="2339102" cy="276999"/>
          </a:xfrm>
          <a:prstGeom prst="rect">
            <a:avLst/>
          </a:prstGeom>
          <a:noFill/>
        </p:spPr>
        <p:txBody>
          <a:bodyPr wrap="none" rtlCol="0">
            <a:spAutoFit/>
          </a:bodyPr>
          <a:lstStyle/>
          <a:p>
            <a:r>
              <a:rPr lang="en-US" sz="1200" dirty="0"/>
              <a:t>Model Tuning Variance Reductions</a:t>
            </a:r>
          </a:p>
        </p:txBody>
      </p:sp>
      <p:sp>
        <p:nvSpPr>
          <p:cNvPr id="17" name="TextBox 16">
            <a:extLst>
              <a:ext uri="{FF2B5EF4-FFF2-40B4-BE49-F238E27FC236}">
                <a16:creationId xmlns:a16="http://schemas.microsoft.com/office/drawing/2014/main" id="{CDE9AABF-3CC5-C69E-D8BB-BB6D6F8028A0}"/>
              </a:ext>
            </a:extLst>
          </p:cNvPr>
          <p:cNvSpPr txBox="1"/>
          <p:nvPr/>
        </p:nvSpPr>
        <p:spPr>
          <a:xfrm>
            <a:off x="1247886" y="1133355"/>
            <a:ext cx="10549861" cy="707886"/>
          </a:xfrm>
          <a:prstGeom prst="rect">
            <a:avLst/>
          </a:prstGeom>
          <a:noFill/>
        </p:spPr>
        <p:txBody>
          <a:bodyPr wrap="square" rtlCol="0">
            <a:spAutoFit/>
          </a:bodyPr>
          <a:lstStyle/>
          <a:p>
            <a:pPr marL="285750" indent="-285750">
              <a:buFont typeface="Arial" panose="020B0604020202020204" pitchFamily="34" charset="0"/>
              <a:buChar char="•"/>
            </a:pPr>
            <a:r>
              <a:rPr lang="en-US" sz="2200" dirty="0"/>
              <a:t>Variance reduction from model tuning accounting for upfront optimization cost </a:t>
            </a:r>
          </a:p>
          <a:p>
            <a:pPr marL="742950" lvl="1" indent="-285750">
              <a:buFont typeface="Arial" panose="020B0604020202020204" pitchFamily="34" charset="0"/>
              <a:buChar char="•"/>
            </a:pPr>
            <a:r>
              <a:rPr lang="en-US" dirty="0"/>
              <a:t>Budget: </a:t>
            </a:r>
            <a:r>
              <a:rPr lang="en-US" b="1" dirty="0"/>
              <a:t>5000</a:t>
            </a:r>
            <a:r>
              <a:rPr lang="en-US" dirty="0"/>
              <a:t> equivalent high-fidelity simulations </a:t>
            </a:r>
          </a:p>
        </p:txBody>
      </p:sp>
    </p:spTree>
    <p:extLst>
      <p:ext uri="{BB962C8B-B14F-4D97-AF65-F5344CB8AC3E}">
        <p14:creationId xmlns:p14="http://schemas.microsoft.com/office/powerpoint/2010/main" val="1667175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2C70-E4DE-3A8E-9B3A-E38879FDC1C4}"/>
              </a:ext>
            </a:extLst>
          </p:cNvPr>
          <p:cNvSpPr>
            <a:spLocks noGrp="1"/>
          </p:cNvSpPr>
          <p:nvPr>
            <p:ph type="title"/>
          </p:nvPr>
        </p:nvSpPr>
        <p:spPr/>
        <p:txBody>
          <a:bodyPr/>
          <a:lstStyle/>
          <a:p>
            <a:pPr algn="ctr"/>
            <a:r>
              <a:rPr lang="en-US" dirty="0"/>
              <a:t>Example 2: Multiple Tuning Parameters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9EE0B6-378F-3344-917E-19F2F121AF40}"/>
                  </a:ext>
                </a:extLst>
              </p:cNvPr>
              <p:cNvSpPr>
                <a:spLocks noGrp="1"/>
              </p:cNvSpPr>
              <p:nvPr>
                <p:ph idx="1"/>
              </p:nvPr>
            </p:nvSpPr>
            <p:spPr>
              <a:xfrm>
                <a:off x="838200" y="1122528"/>
                <a:ext cx="6280230" cy="2272680"/>
              </a:xfrm>
            </p:spPr>
            <p:txBody>
              <a:bodyPr>
                <a:normAutofit fontScale="92500" lnSpcReduction="20000"/>
              </a:bodyPr>
              <a:lstStyle/>
              <a:p>
                <a:r>
                  <a:rPr lang="en-US" b="1" dirty="0"/>
                  <a:t>Goal</a:t>
                </a:r>
                <a:r>
                  <a:rPr lang="en-US" dirty="0"/>
                  <a:t>: select ∆𝒕 for two low-fidelity models to minimize flight time estimator variance</a:t>
                </a:r>
              </a:p>
              <a:p>
                <a:pPr lvl="1"/>
                <a:r>
                  <a:rPr lang="en-US" dirty="0"/>
                  <a:t>ACV-MF sampling strategy</a:t>
                </a:r>
              </a:p>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𝑁</m:t>
                        </m:r>
                      </m:e>
                      <m:sub>
                        <m:r>
                          <a:rPr lang="en-US" sz="2400" b="0" i="1" smtClean="0">
                            <a:latin typeface="Cambria Math" panose="02040503050406030204" pitchFamily="18" charset="0"/>
                          </a:rPr>
                          <m:t>𝑡𝑢𝑛𝑒</m:t>
                        </m:r>
                      </m:sub>
                    </m:sSub>
                    <m:r>
                      <a:rPr lang="en-US" sz="2400" b="0" i="1" smtClean="0">
                        <a:latin typeface="Cambria Math" panose="02040503050406030204" pitchFamily="18" charset="0"/>
                      </a:rPr>
                      <m:t>=20</m:t>
                    </m:r>
                  </m:oMath>
                </a14:m>
                <a:endParaRPr lang="en-US" sz="2400" b="0" i="1" dirty="0">
                  <a:latin typeface="Cambria Math" panose="02040503050406030204" pitchFamily="18" charset="0"/>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𝑝𝑖𝑙𝑜𝑡</m:t>
                        </m:r>
                      </m:sub>
                    </m:sSub>
                    <m:r>
                      <a:rPr lang="en-US" b="0" i="0" smtClean="0">
                        <a:latin typeface="Cambria Math" panose="02040503050406030204" pitchFamily="18" charset="0"/>
                      </a:rPr>
                      <m:t>={10, 25, 50}</m:t>
                    </m:r>
                  </m:oMath>
                </a14:m>
                <a:endParaRPr lang="en-US" dirty="0"/>
              </a:p>
              <a:p>
                <a:pPr lvl="1"/>
                <a:r>
                  <a:rPr lang="en-US" dirty="0"/>
                  <a:t>Budget = 1000 equivalent high-fidelity simulations</a:t>
                </a:r>
              </a:p>
              <a:p>
                <a:pPr lvl="1"/>
                <a:endParaRPr lang="en-US" dirty="0"/>
              </a:p>
            </p:txBody>
          </p:sp>
        </mc:Choice>
        <mc:Fallback xmlns="">
          <p:sp>
            <p:nvSpPr>
              <p:cNvPr id="3" name="Content Placeholder 2">
                <a:extLst>
                  <a:ext uri="{FF2B5EF4-FFF2-40B4-BE49-F238E27FC236}">
                    <a16:creationId xmlns:a16="http://schemas.microsoft.com/office/drawing/2014/main" id="{3C9EE0B6-378F-3344-917E-19F2F121AF40}"/>
                  </a:ext>
                </a:extLst>
              </p:cNvPr>
              <p:cNvSpPr>
                <a:spLocks noGrp="1" noRot="1" noChangeAspect="1" noMove="1" noResize="1" noEditPoints="1" noAdjustHandles="1" noChangeArrowheads="1" noChangeShapeType="1" noTextEdit="1"/>
              </p:cNvSpPr>
              <p:nvPr>
                <p:ph idx="1"/>
              </p:nvPr>
            </p:nvSpPr>
            <p:spPr>
              <a:xfrm>
                <a:off x="838200" y="1122528"/>
                <a:ext cx="6280230" cy="2272680"/>
              </a:xfrm>
              <a:blipFill>
                <a:blip r:embed="rId3"/>
                <a:stretch>
                  <a:fillRect l="-1616" t="-7222" b="-444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DA5197A-8A8A-634B-F10E-D2FB93E219AD}"/>
              </a:ext>
            </a:extLst>
          </p:cNvPr>
          <p:cNvSpPr>
            <a:spLocks noGrp="1"/>
          </p:cNvSpPr>
          <p:nvPr>
            <p:ph type="sldNum" sz="quarter" idx="12"/>
          </p:nvPr>
        </p:nvSpPr>
        <p:spPr/>
        <p:txBody>
          <a:bodyPr/>
          <a:lstStyle/>
          <a:p>
            <a:fld id="{1F57BF9A-7B35-9447-9112-EAE7E91B4E99}" type="slidenum">
              <a:rPr lang="en-US" smtClean="0"/>
              <a:t>18</a:t>
            </a:fld>
            <a:endParaRPr lang="en-US"/>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E82F0C96-CDB9-C179-A322-02602EE70BE0}"/>
                  </a:ext>
                </a:extLst>
              </p:cNvPr>
              <p:cNvGraphicFramePr>
                <a:graphicFrameLocks noGrp="1"/>
              </p:cNvGraphicFramePr>
              <p:nvPr>
                <p:extLst>
                  <p:ext uri="{D42A27DB-BD31-4B8C-83A1-F6EECF244321}">
                    <p14:modId xmlns:p14="http://schemas.microsoft.com/office/powerpoint/2010/main" val="1939533269"/>
                  </p:ext>
                </p:extLst>
              </p:nvPr>
            </p:nvGraphicFramePr>
            <p:xfrm>
              <a:off x="7047200" y="1239660"/>
              <a:ext cx="4211320" cy="1737360"/>
            </p:xfrm>
            <a:graphic>
              <a:graphicData uri="http://schemas.openxmlformats.org/drawingml/2006/table">
                <a:tbl>
                  <a:tblPr firstRow="1" bandRow="1">
                    <a:tableStyleId>{F5AB1C69-6EDB-4FF4-983F-18BD219EF322}</a:tableStyleId>
                  </a:tblPr>
                  <a:tblGrid>
                    <a:gridCol w="1518920">
                      <a:extLst>
                        <a:ext uri="{9D8B030D-6E8A-4147-A177-3AD203B41FA5}">
                          <a16:colId xmlns:a16="http://schemas.microsoft.com/office/drawing/2014/main" val="1602406576"/>
                        </a:ext>
                      </a:extLst>
                    </a:gridCol>
                    <a:gridCol w="2692400">
                      <a:extLst>
                        <a:ext uri="{9D8B030D-6E8A-4147-A177-3AD203B41FA5}">
                          <a16:colId xmlns:a16="http://schemas.microsoft.com/office/drawing/2014/main" val="2143957645"/>
                        </a:ext>
                      </a:extLst>
                    </a:gridCol>
                  </a:tblGrid>
                  <a:tr h="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0">
                    <a:tc>
                      <a:txBody>
                        <a:bodyPr/>
                        <a:lstStyle/>
                        <a:p>
                          <a:pPr algn="ctr"/>
                          <a:r>
                            <a:rPr lang="en-US" sz="1400" b="1" i="1" dirty="0">
                              <a:solidFill>
                                <a:srgbClr val="FF0000"/>
                              </a:solidFill>
                            </a:rPr>
                            <a:t>High Fidelity</a:t>
                          </a:r>
                        </a:p>
                      </a:txBody>
                      <a:tcPr anchor="ctr"/>
                    </a:tc>
                    <a:tc>
                      <a:txBody>
                        <a:bodyPr/>
                        <a:lstStyle/>
                        <a:p>
                          <a:pPr algn="ctr"/>
                          <a:r>
                            <a:rPr lang="en-US" sz="1400" dirty="0">
                              <a:solidFill>
                                <a:srgbClr val="FF0000"/>
                              </a:solidFill>
                            </a:rPr>
                            <a:t>POST2 (</a:t>
                          </a:r>
                          <a14:m>
                            <m:oMath xmlns:m="http://schemas.openxmlformats.org/officeDocument/2006/math">
                              <m:r>
                                <a:rPr lang="en-US" sz="1400" smtClean="0">
                                  <a:solidFill>
                                    <a:srgbClr val="FF0000"/>
                                  </a:solidFill>
                                  <a:latin typeface="Cambria Math" panose="02040503050406030204" pitchFamily="18" charset="0"/>
                                </a:rPr>
                                <m:t>∆</m:t>
                              </m:r>
                              <m:r>
                                <a:rPr lang="en-US" sz="1400" b="0" smtClean="0">
                                  <a:solidFill>
                                    <a:srgbClr val="FF0000"/>
                                  </a:solidFill>
                                  <a:latin typeface="Cambria Math" panose="02040503050406030204" pitchFamily="18" charset="0"/>
                                </a:rPr>
                                <m:t>𝑡</m:t>
                              </m:r>
                              <m:r>
                                <a:rPr lang="en-US" sz="1400" b="0" smtClean="0">
                                  <a:solidFill>
                                    <a:srgbClr val="FF0000"/>
                                  </a:solidFill>
                                  <a:latin typeface="Cambria Math" panose="02040503050406030204" pitchFamily="18" charset="0"/>
                                </a:rPr>
                                <m:t>=0.001)</m:t>
                              </m:r>
                            </m:oMath>
                          </a14:m>
                          <a:endParaRPr lang="en-US" sz="1400" dirty="0">
                            <a:solidFill>
                              <a:srgbClr val="FF0000"/>
                            </a:solidFill>
                          </a:endParaRPr>
                        </a:p>
                      </a:txBody>
                      <a:tcPr anchor="ctr"/>
                    </a:tc>
                    <a:extLst>
                      <a:ext uri="{0D108BD9-81ED-4DB2-BD59-A6C34878D82A}">
                        <a16:rowId xmlns:a16="http://schemas.microsoft.com/office/drawing/2014/main" val="2218401224"/>
                      </a:ext>
                    </a:extLst>
                  </a:tr>
                  <a:tr h="0">
                    <a:tc>
                      <a:txBody>
                        <a:bodyPr/>
                        <a:lstStyle/>
                        <a:p>
                          <a:pPr algn="ctr"/>
                          <a:r>
                            <a:rPr lang="en-US" sz="1400" b="1" i="1" dirty="0">
                              <a:solidFill>
                                <a:srgbClr val="2AA02B"/>
                              </a:solidFill>
                            </a:rPr>
                            <a:t>Reduced Physics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2AA02B"/>
                              </a:solidFill>
                            </a:rPr>
                            <a:t>POST2 with simplified atmosphere model (∆𝒕∈[𝟎.𝟎𝟎𝟏, 𝟎.𝟐𝟓])</a:t>
                          </a:r>
                          <a:endParaRPr lang="en-US" sz="1400" b="1" dirty="0">
                            <a:solidFill>
                              <a:srgbClr val="2AA02B"/>
                            </a:solidFill>
                          </a:endParaRPr>
                        </a:p>
                      </a:txBody>
                      <a:tcPr anchor="ctr"/>
                    </a:tc>
                    <a:extLst>
                      <a:ext uri="{0D108BD9-81ED-4DB2-BD59-A6C34878D82A}">
                        <a16:rowId xmlns:a16="http://schemas.microsoft.com/office/drawing/2014/main" val="3181066571"/>
                      </a:ext>
                    </a:extLst>
                  </a:tr>
                  <a:tr h="0">
                    <a:tc>
                      <a:txBody>
                        <a:bodyPr/>
                        <a:lstStyle/>
                        <a:p>
                          <a:pPr algn="ctr"/>
                          <a:r>
                            <a:rPr lang="en-US" sz="1400" b="1" i="1" dirty="0">
                              <a:solidFill>
                                <a:srgbClr val="F77F0F"/>
                              </a:solidFill>
                            </a:rPr>
                            <a:t>Coarse Time Step </a:t>
                          </a:r>
                        </a:p>
                      </a:txBody>
                      <a:tcPr anchor="ctr"/>
                    </a:tc>
                    <a:tc>
                      <a:txBody>
                        <a:bodyPr/>
                        <a:lstStyle/>
                        <a:p>
                          <a:pPr algn="ctr"/>
                          <a:r>
                            <a:rPr lang="en-US" sz="1400" dirty="0">
                              <a:solidFill>
                                <a:srgbClr val="F77F0F"/>
                              </a:solidFill>
                            </a:rPr>
                            <a:t>POST2 (</a:t>
                          </a:r>
                          <a14:m>
                            <m:oMath xmlns:m="http://schemas.openxmlformats.org/officeDocument/2006/math">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𝒕</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𝟎𝟎𝟏</m:t>
                              </m:r>
                              <m:r>
                                <a:rPr lang="en-US" sz="1400" b="1" i="1" smtClean="0">
                                  <a:solidFill>
                                    <a:srgbClr val="F77F0F"/>
                                  </a:solidFill>
                                  <a:latin typeface="Cambria Math" panose="02040503050406030204" pitchFamily="18" charset="0"/>
                                </a:rPr>
                                <m:t>, </m:t>
                              </m:r>
                              <m:r>
                                <a:rPr lang="en-US" sz="1400" b="1" i="1" smtClean="0">
                                  <a:solidFill>
                                    <a:srgbClr val="F77F0F"/>
                                  </a:solidFill>
                                  <a:latin typeface="Cambria Math" panose="02040503050406030204" pitchFamily="18" charset="0"/>
                                </a:rPr>
                                <m:t>𝟎</m:t>
                              </m:r>
                              <m:r>
                                <a:rPr lang="en-US" sz="1400" b="1" i="1" smtClean="0">
                                  <a:solidFill>
                                    <a:srgbClr val="F77F0F"/>
                                  </a:solidFill>
                                  <a:latin typeface="Cambria Math" panose="02040503050406030204" pitchFamily="18" charset="0"/>
                                </a:rPr>
                                <m:t>.</m:t>
                              </m:r>
                              <m:r>
                                <a:rPr lang="en-US" sz="1400" b="1" i="1" smtClean="0">
                                  <a:solidFill>
                                    <a:srgbClr val="F77F0F"/>
                                  </a:solidFill>
                                  <a:latin typeface="Cambria Math" panose="02040503050406030204" pitchFamily="18" charset="0"/>
                                </a:rPr>
                                <m:t>𝟐𝟓</m:t>
                              </m:r>
                              <m:r>
                                <a:rPr lang="en-US" sz="1400" b="1" i="1" smtClean="0">
                                  <a:solidFill>
                                    <a:srgbClr val="F77F0F"/>
                                  </a:solidFill>
                                  <a:latin typeface="Cambria Math" panose="02040503050406030204" pitchFamily="18" charset="0"/>
                                </a:rPr>
                                <m:t>]</m:t>
                              </m:r>
                              <m:r>
                                <a:rPr lang="en-US" sz="1400" b="1" smtClean="0">
                                  <a:solidFill>
                                    <a:srgbClr val="F77F0F"/>
                                  </a:solidFill>
                                  <a:latin typeface="Cambria Math" panose="02040503050406030204" pitchFamily="18" charset="0"/>
                                </a:rPr>
                                <m:t>)</m:t>
                              </m:r>
                            </m:oMath>
                          </a14:m>
                          <a:endParaRPr lang="en-US" sz="1400" b="1" dirty="0">
                            <a:solidFill>
                              <a:srgbClr val="F77F0F"/>
                            </a:solidFill>
                          </a:endParaRPr>
                        </a:p>
                      </a:txBody>
                      <a:tcPr anchor="ctr"/>
                    </a:tc>
                    <a:extLst>
                      <a:ext uri="{0D108BD9-81ED-4DB2-BD59-A6C34878D82A}">
                        <a16:rowId xmlns:a16="http://schemas.microsoft.com/office/drawing/2014/main" val="360476720"/>
                      </a:ext>
                    </a:extLst>
                  </a:tr>
                  <a:tr h="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Choice>
        <mc:Fallback xmlns="">
          <p:graphicFrame>
            <p:nvGraphicFramePr>
              <p:cNvPr id="5" name="Table 4">
                <a:extLst>
                  <a:ext uri="{FF2B5EF4-FFF2-40B4-BE49-F238E27FC236}">
                    <a16:creationId xmlns:a16="http://schemas.microsoft.com/office/drawing/2014/main" id="{E82F0C96-CDB9-C179-A322-02602EE70BE0}"/>
                  </a:ext>
                </a:extLst>
              </p:cNvPr>
              <p:cNvGraphicFramePr>
                <a:graphicFrameLocks noGrp="1"/>
              </p:cNvGraphicFramePr>
              <p:nvPr>
                <p:extLst>
                  <p:ext uri="{D42A27DB-BD31-4B8C-83A1-F6EECF244321}">
                    <p14:modId xmlns:p14="http://schemas.microsoft.com/office/powerpoint/2010/main" val="1939533269"/>
                  </p:ext>
                </p:extLst>
              </p:nvPr>
            </p:nvGraphicFramePr>
            <p:xfrm>
              <a:off x="7047200" y="1239660"/>
              <a:ext cx="4211320" cy="1737360"/>
            </p:xfrm>
            <a:graphic>
              <a:graphicData uri="http://schemas.openxmlformats.org/drawingml/2006/table">
                <a:tbl>
                  <a:tblPr firstRow="1" bandRow="1">
                    <a:tableStyleId>{F5AB1C69-6EDB-4FF4-983F-18BD219EF322}</a:tableStyleId>
                  </a:tblPr>
                  <a:tblGrid>
                    <a:gridCol w="1518920">
                      <a:extLst>
                        <a:ext uri="{9D8B030D-6E8A-4147-A177-3AD203B41FA5}">
                          <a16:colId xmlns:a16="http://schemas.microsoft.com/office/drawing/2014/main" val="1602406576"/>
                        </a:ext>
                      </a:extLst>
                    </a:gridCol>
                    <a:gridCol w="2692400">
                      <a:extLst>
                        <a:ext uri="{9D8B030D-6E8A-4147-A177-3AD203B41FA5}">
                          <a16:colId xmlns:a16="http://schemas.microsoft.com/office/drawing/2014/main" val="2143957645"/>
                        </a:ext>
                      </a:extLst>
                    </a:gridCol>
                  </a:tblGrid>
                  <a:tr h="304800">
                    <a:tc>
                      <a:txBody>
                        <a:bodyPr/>
                        <a:lstStyle/>
                        <a:p>
                          <a:pPr algn="ctr"/>
                          <a:r>
                            <a:rPr lang="en-US" sz="1400" dirty="0"/>
                            <a:t>Model</a:t>
                          </a:r>
                        </a:p>
                      </a:txBody>
                      <a:tcPr/>
                    </a:tc>
                    <a:tc>
                      <a:txBody>
                        <a:bodyPr/>
                        <a:lstStyle/>
                        <a:p>
                          <a:pPr algn="ctr"/>
                          <a:r>
                            <a:rPr lang="en-US" sz="1400" dirty="0"/>
                            <a:t>Description</a:t>
                          </a:r>
                        </a:p>
                      </a:txBody>
                      <a:tcPr/>
                    </a:tc>
                    <a:extLst>
                      <a:ext uri="{0D108BD9-81ED-4DB2-BD59-A6C34878D82A}">
                        <a16:rowId xmlns:a16="http://schemas.microsoft.com/office/drawing/2014/main" val="907289955"/>
                      </a:ext>
                    </a:extLst>
                  </a:tr>
                  <a:tr h="304800">
                    <a:tc>
                      <a:txBody>
                        <a:bodyPr/>
                        <a:lstStyle/>
                        <a:p>
                          <a:pPr algn="ctr"/>
                          <a:r>
                            <a:rPr lang="en-US" sz="1400" b="1" i="1" dirty="0">
                              <a:solidFill>
                                <a:srgbClr val="FF0000"/>
                              </a:solidFill>
                            </a:rPr>
                            <a:t>High Fidelity</a:t>
                          </a:r>
                        </a:p>
                      </a:txBody>
                      <a:tcPr anchor="ctr"/>
                    </a:tc>
                    <a:tc>
                      <a:txBody>
                        <a:bodyPr/>
                        <a:lstStyle/>
                        <a:p>
                          <a:endParaRPr lang="en-US"/>
                        </a:p>
                      </a:txBody>
                      <a:tcPr anchor="ctr">
                        <a:blipFill>
                          <a:blip r:embed="rId4"/>
                          <a:stretch>
                            <a:fillRect l="-56808" t="-104167" r="-939" b="-395833"/>
                          </a:stretch>
                        </a:blipFill>
                      </a:tcPr>
                    </a:tc>
                    <a:extLst>
                      <a:ext uri="{0D108BD9-81ED-4DB2-BD59-A6C34878D82A}">
                        <a16:rowId xmlns:a16="http://schemas.microsoft.com/office/drawing/2014/main" val="2218401224"/>
                      </a:ext>
                    </a:extLst>
                  </a:tr>
                  <a:tr h="518160">
                    <a:tc>
                      <a:txBody>
                        <a:bodyPr/>
                        <a:lstStyle/>
                        <a:p>
                          <a:pPr algn="ctr"/>
                          <a:r>
                            <a:rPr lang="en-US" sz="1400" b="1" i="1" dirty="0">
                              <a:solidFill>
                                <a:srgbClr val="2AA02B"/>
                              </a:solidFill>
                            </a:rPr>
                            <a:t>Reduced Physics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2AA02B"/>
                              </a:solidFill>
                            </a:rPr>
                            <a:t>POST2 with simplified atmosphere model (∆𝒕∈[𝟎.𝟎𝟎𝟏, 𝟎.𝟐𝟓])</a:t>
                          </a:r>
                          <a:endParaRPr lang="en-US" sz="1400" b="1" dirty="0">
                            <a:solidFill>
                              <a:srgbClr val="2AA02B"/>
                            </a:solidFill>
                          </a:endParaRPr>
                        </a:p>
                      </a:txBody>
                      <a:tcPr anchor="ctr"/>
                    </a:tc>
                    <a:extLst>
                      <a:ext uri="{0D108BD9-81ED-4DB2-BD59-A6C34878D82A}">
                        <a16:rowId xmlns:a16="http://schemas.microsoft.com/office/drawing/2014/main" val="3181066571"/>
                      </a:ext>
                    </a:extLst>
                  </a:tr>
                  <a:tr h="304800">
                    <a:tc>
                      <a:txBody>
                        <a:bodyPr/>
                        <a:lstStyle/>
                        <a:p>
                          <a:pPr algn="ctr"/>
                          <a:r>
                            <a:rPr lang="en-US" sz="1400" b="1" i="1" dirty="0">
                              <a:solidFill>
                                <a:srgbClr val="F77F0F"/>
                              </a:solidFill>
                            </a:rPr>
                            <a:t>Coarse Time Step </a:t>
                          </a:r>
                        </a:p>
                      </a:txBody>
                      <a:tcPr anchor="ctr"/>
                    </a:tc>
                    <a:tc>
                      <a:txBody>
                        <a:bodyPr/>
                        <a:lstStyle/>
                        <a:p>
                          <a:endParaRPr lang="en-US"/>
                        </a:p>
                      </a:txBody>
                      <a:tcPr anchor="ctr">
                        <a:blipFill>
                          <a:blip r:embed="rId4"/>
                          <a:stretch>
                            <a:fillRect l="-56808" t="-379167" r="-939" b="-120833"/>
                          </a:stretch>
                        </a:blipFill>
                      </a:tcPr>
                    </a:tc>
                    <a:extLst>
                      <a:ext uri="{0D108BD9-81ED-4DB2-BD59-A6C34878D82A}">
                        <a16:rowId xmlns:a16="http://schemas.microsoft.com/office/drawing/2014/main" val="360476720"/>
                      </a:ext>
                    </a:extLst>
                  </a:tr>
                  <a:tr h="304800">
                    <a:tc>
                      <a:txBody>
                        <a:bodyPr/>
                        <a:lstStyle/>
                        <a:p>
                          <a:pPr algn="ctr"/>
                          <a:r>
                            <a:rPr lang="en-US" sz="1400" b="1" i="1" dirty="0">
                              <a:solidFill>
                                <a:srgbClr val="2777B4"/>
                              </a:solidFill>
                            </a:rPr>
                            <a:t>Machine Learning</a:t>
                          </a:r>
                        </a:p>
                      </a:txBody>
                      <a:tcPr anchor="ctr"/>
                    </a:tc>
                    <a:tc>
                      <a:txBody>
                        <a:bodyPr/>
                        <a:lstStyle/>
                        <a:p>
                          <a:pPr algn="ctr"/>
                          <a:r>
                            <a:rPr lang="en-US" sz="1400" dirty="0">
                              <a:solidFill>
                                <a:srgbClr val="2777B4"/>
                              </a:solidFill>
                            </a:rPr>
                            <a:t>Support vector machine </a:t>
                          </a:r>
                          <a:endParaRPr lang="en-US" sz="1400" baseline="30000" dirty="0">
                            <a:solidFill>
                              <a:srgbClr val="2777B4"/>
                            </a:solidFill>
                          </a:endParaRPr>
                        </a:p>
                      </a:txBody>
                      <a:tcPr anchor="ctr"/>
                    </a:tc>
                    <a:extLst>
                      <a:ext uri="{0D108BD9-81ED-4DB2-BD59-A6C34878D82A}">
                        <a16:rowId xmlns:a16="http://schemas.microsoft.com/office/drawing/2014/main" val="2726445558"/>
                      </a:ext>
                    </a:extLst>
                  </a:tr>
                </a:tbl>
              </a:graphicData>
            </a:graphic>
          </p:graphicFrame>
        </mc:Fallback>
      </mc:AlternateContent>
      <p:sp>
        <p:nvSpPr>
          <p:cNvPr id="6" name="TextBox 5">
            <a:extLst>
              <a:ext uri="{FF2B5EF4-FFF2-40B4-BE49-F238E27FC236}">
                <a16:creationId xmlns:a16="http://schemas.microsoft.com/office/drawing/2014/main" id="{1E7000A6-3B4D-8511-C323-E6898E251016}"/>
              </a:ext>
            </a:extLst>
          </p:cNvPr>
          <p:cNvSpPr txBox="1"/>
          <p:nvPr/>
        </p:nvSpPr>
        <p:spPr>
          <a:xfrm>
            <a:off x="11048308" y="2365444"/>
            <a:ext cx="1076960" cy="307777"/>
          </a:xfrm>
          <a:prstGeom prst="rect">
            <a:avLst/>
          </a:prstGeom>
          <a:noFill/>
        </p:spPr>
        <p:txBody>
          <a:bodyPr wrap="square" rtlCol="0">
            <a:spAutoFit/>
          </a:bodyPr>
          <a:lstStyle/>
          <a:p>
            <a:pPr algn="ctr"/>
            <a:r>
              <a:rPr lang="en-US" sz="1400" b="1" dirty="0"/>
              <a:t>Tunable</a:t>
            </a:r>
          </a:p>
        </p:txBody>
      </p:sp>
      <p:sp>
        <p:nvSpPr>
          <p:cNvPr id="7" name="TextBox 6">
            <a:extLst>
              <a:ext uri="{FF2B5EF4-FFF2-40B4-BE49-F238E27FC236}">
                <a16:creationId xmlns:a16="http://schemas.microsoft.com/office/drawing/2014/main" id="{92A591B2-904F-9C0D-8BCE-1D0EDB9482EC}"/>
              </a:ext>
            </a:extLst>
          </p:cNvPr>
          <p:cNvSpPr txBox="1"/>
          <p:nvPr/>
        </p:nvSpPr>
        <p:spPr>
          <a:xfrm>
            <a:off x="10955723" y="1547635"/>
            <a:ext cx="1076960" cy="307777"/>
          </a:xfrm>
          <a:prstGeom prst="rect">
            <a:avLst/>
          </a:prstGeom>
          <a:noFill/>
        </p:spPr>
        <p:txBody>
          <a:bodyPr wrap="square" rtlCol="0">
            <a:spAutoFit/>
          </a:bodyPr>
          <a:lstStyle/>
          <a:p>
            <a:pPr algn="ctr"/>
            <a:r>
              <a:rPr lang="en-US" sz="1400" dirty="0"/>
              <a:t>Fixed</a:t>
            </a:r>
          </a:p>
        </p:txBody>
      </p:sp>
      <p:sp>
        <p:nvSpPr>
          <p:cNvPr id="8" name="TextBox 7">
            <a:extLst>
              <a:ext uri="{FF2B5EF4-FFF2-40B4-BE49-F238E27FC236}">
                <a16:creationId xmlns:a16="http://schemas.microsoft.com/office/drawing/2014/main" id="{58D99E4C-EDF4-0776-17C0-7FED4ACCDD6F}"/>
              </a:ext>
            </a:extLst>
          </p:cNvPr>
          <p:cNvSpPr txBox="1"/>
          <p:nvPr/>
        </p:nvSpPr>
        <p:spPr>
          <a:xfrm>
            <a:off x="10942844" y="2675395"/>
            <a:ext cx="1076960" cy="307777"/>
          </a:xfrm>
          <a:prstGeom prst="rect">
            <a:avLst/>
          </a:prstGeom>
          <a:noFill/>
        </p:spPr>
        <p:txBody>
          <a:bodyPr wrap="square" rtlCol="0">
            <a:spAutoFit/>
          </a:bodyPr>
          <a:lstStyle/>
          <a:p>
            <a:pPr algn="ctr"/>
            <a:r>
              <a:rPr lang="en-US" sz="1400" dirty="0"/>
              <a:t>Fixed</a:t>
            </a:r>
          </a:p>
        </p:txBody>
      </p:sp>
      <p:sp>
        <p:nvSpPr>
          <p:cNvPr id="9" name="TextBox 8">
            <a:extLst>
              <a:ext uri="{FF2B5EF4-FFF2-40B4-BE49-F238E27FC236}">
                <a16:creationId xmlns:a16="http://schemas.microsoft.com/office/drawing/2014/main" id="{2D38DDC0-4741-31D7-718F-1AF605CCC72A}"/>
              </a:ext>
            </a:extLst>
          </p:cNvPr>
          <p:cNvSpPr txBox="1"/>
          <p:nvPr/>
        </p:nvSpPr>
        <p:spPr>
          <a:xfrm>
            <a:off x="11043052" y="1940918"/>
            <a:ext cx="1076960" cy="307777"/>
          </a:xfrm>
          <a:prstGeom prst="rect">
            <a:avLst/>
          </a:prstGeom>
          <a:noFill/>
        </p:spPr>
        <p:txBody>
          <a:bodyPr wrap="square" rtlCol="0">
            <a:spAutoFit/>
          </a:bodyPr>
          <a:lstStyle/>
          <a:p>
            <a:pPr algn="ctr"/>
            <a:r>
              <a:rPr lang="en-US" sz="1400" b="1" dirty="0"/>
              <a:t>Tunable</a:t>
            </a:r>
          </a:p>
        </p:txBody>
      </p:sp>
      <p:pic>
        <p:nvPicPr>
          <p:cNvPr id="14" name="Picture 13" descr="A diagram of a graph&#10;&#10;Description automatically generated">
            <a:extLst>
              <a:ext uri="{FF2B5EF4-FFF2-40B4-BE49-F238E27FC236}">
                <a16:creationId xmlns:a16="http://schemas.microsoft.com/office/drawing/2014/main" id="{343F6A40-C032-4390-C460-1AC7C7B97C7D}"/>
              </a:ext>
            </a:extLst>
          </p:cNvPr>
          <p:cNvPicPr>
            <a:picLocks noChangeAspect="1"/>
          </p:cNvPicPr>
          <p:nvPr/>
        </p:nvPicPr>
        <p:blipFill>
          <a:blip r:embed="rId5"/>
          <a:stretch>
            <a:fillRect/>
          </a:stretch>
        </p:blipFill>
        <p:spPr>
          <a:xfrm>
            <a:off x="3964980" y="3502572"/>
            <a:ext cx="4266324" cy="3199743"/>
          </a:xfrm>
          <a:prstGeom prst="rect">
            <a:avLst/>
          </a:prstGeom>
        </p:spPr>
      </p:pic>
    </p:spTree>
    <p:extLst>
      <p:ext uri="{BB962C8B-B14F-4D97-AF65-F5344CB8AC3E}">
        <p14:creationId xmlns:p14="http://schemas.microsoft.com/office/powerpoint/2010/main" val="723871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4BB0D-071C-2A1C-D7F2-3197C9595505}"/>
              </a:ext>
            </a:extLst>
          </p:cNvPr>
          <p:cNvSpPr>
            <a:spLocks noGrp="1"/>
          </p:cNvSpPr>
          <p:nvPr>
            <p:ph type="title"/>
          </p:nvPr>
        </p:nvSpPr>
        <p:spPr/>
        <p:txBody>
          <a:bodyPr/>
          <a:lstStyle/>
          <a:p>
            <a:pPr algn="ctr"/>
            <a:r>
              <a:rPr lang="en-US" dirty="0"/>
              <a:t>Example 2: Results</a:t>
            </a:r>
          </a:p>
        </p:txBody>
      </p:sp>
      <p:pic>
        <p:nvPicPr>
          <p:cNvPr id="6" name="Content Placeholder 5" descr="A map of a number of colored squares&#10;&#10;Description automatically generated">
            <a:extLst>
              <a:ext uri="{FF2B5EF4-FFF2-40B4-BE49-F238E27FC236}">
                <a16:creationId xmlns:a16="http://schemas.microsoft.com/office/drawing/2014/main" id="{12F6B6F5-6B84-2595-5D57-8945F62CEA51}"/>
              </a:ext>
            </a:extLst>
          </p:cNvPr>
          <p:cNvPicPr>
            <a:picLocks noGrp="1" noChangeAspect="1"/>
          </p:cNvPicPr>
          <p:nvPr>
            <p:ph idx="1"/>
          </p:nvPr>
        </p:nvPicPr>
        <p:blipFill>
          <a:blip r:embed="rId2"/>
          <a:stretch>
            <a:fillRect/>
          </a:stretch>
        </p:blipFill>
        <p:spPr>
          <a:xfrm>
            <a:off x="3392146" y="2437654"/>
            <a:ext cx="5947062" cy="3303924"/>
          </a:xfrm>
        </p:spPr>
      </p:pic>
      <p:sp>
        <p:nvSpPr>
          <p:cNvPr id="4" name="Slide Number Placeholder 3">
            <a:extLst>
              <a:ext uri="{FF2B5EF4-FFF2-40B4-BE49-F238E27FC236}">
                <a16:creationId xmlns:a16="http://schemas.microsoft.com/office/drawing/2014/main" id="{9E97F131-1846-5B1B-58C9-32168CE37600}"/>
              </a:ext>
            </a:extLst>
          </p:cNvPr>
          <p:cNvSpPr>
            <a:spLocks noGrp="1"/>
          </p:cNvSpPr>
          <p:nvPr>
            <p:ph type="sldNum" sz="quarter" idx="12"/>
          </p:nvPr>
        </p:nvSpPr>
        <p:spPr/>
        <p:txBody>
          <a:bodyPr/>
          <a:lstStyle/>
          <a:p>
            <a:fld id="{1F57BF9A-7B35-9447-9112-EAE7E91B4E99}" type="slidenum">
              <a:rPr lang="en-US" smtClean="0"/>
              <a:t>19</a:t>
            </a:fld>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1FDFDF9-E5A9-2C0A-D02D-524BF7FD3844}"/>
                  </a:ext>
                </a:extLst>
              </p:cNvPr>
              <p:cNvSpPr txBox="1"/>
              <p:nvPr/>
            </p:nvSpPr>
            <p:spPr>
              <a:xfrm>
                <a:off x="1247887" y="1091315"/>
                <a:ext cx="9814365" cy="795539"/>
              </a:xfrm>
              <a:prstGeom prst="rect">
                <a:avLst/>
              </a:prstGeom>
              <a:noFill/>
            </p:spPr>
            <p:txBody>
              <a:bodyPr wrap="square" rtlCol="0">
                <a:spAutoFit/>
              </a:bodyPr>
              <a:lstStyle/>
              <a:p>
                <a:pPr marL="285750" indent="-285750">
                  <a:buFont typeface="Arial" panose="020B0604020202020204" pitchFamily="34" charset="0"/>
                  <a:buChar char="•"/>
                </a:pPr>
                <a:r>
                  <a:rPr lang="en-US" sz="2200" dirty="0"/>
                  <a:t>25 model tuning optimization trials with </a:t>
                </a: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𝑁</m:t>
                        </m:r>
                      </m:e>
                      <m:sub>
                        <m:r>
                          <a:rPr lang="en-US" sz="2200" b="0" i="1" smtClean="0">
                            <a:latin typeface="Cambria Math" panose="02040503050406030204" pitchFamily="18" charset="0"/>
                          </a:rPr>
                          <m:t>𝑡𝑢𝑛𝑒</m:t>
                        </m:r>
                      </m:sub>
                    </m:sSub>
                    <m:r>
                      <a:rPr lang="en-US" sz="2200" b="0" i="1" smtClean="0">
                        <a:latin typeface="Cambria Math" panose="02040503050406030204" pitchFamily="18" charset="0"/>
                      </a:rPr>
                      <m:t>=20</m:t>
                    </m:r>
                  </m:oMath>
                </a14:m>
                <a:r>
                  <a:rPr lang="en-US" sz="2200" dirty="0"/>
                  <a:t>,</a:t>
                </a:r>
                <a14:m>
                  <m:oMath xmlns:m="http://schemas.openxmlformats.org/officeDocument/2006/math">
                    <m:r>
                      <a:rPr lang="en-US" sz="2200" b="0" i="0" smtClean="0">
                        <a:latin typeface="Cambria Math" panose="02040503050406030204" pitchFamily="18" charset="0"/>
                      </a:rPr>
                      <m:t>   </m:t>
                    </m:r>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𝑝𝑖𝑙𝑜𝑡</m:t>
                        </m:r>
                      </m:sub>
                    </m:sSub>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10, 25, 50</m:t>
                        </m:r>
                      </m:e>
                    </m:d>
                    <m:r>
                      <a:rPr lang="en-US" sz="2200" b="0" i="0" smtClean="0">
                        <a:latin typeface="Cambria Math" panose="02040503050406030204" pitchFamily="18" charset="0"/>
                      </a:rPr>
                      <m:t>,</m:t>
                    </m:r>
                  </m:oMath>
                </a14:m>
                <a:r>
                  <a:rPr lang="en-US" sz="2200" dirty="0"/>
                  <a:t> and  budget = </a:t>
                </a:r>
                <a:r>
                  <a:rPr lang="en-US" sz="2200" b="1" dirty="0"/>
                  <a:t>1000 </a:t>
                </a:r>
                <a:r>
                  <a:rPr lang="en-US" sz="2200" dirty="0"/>
                  <a:t>equivalent high-fidelity simulations</a:t>
                </a:r>
              </a:p>
            </p:txBody>
          </p:sp>
        </mc:Choice>
        <mc:Fallback xmlns="">
          <p:sp>
            <p:nvSpPr>
              <p:cNvPr id="3" name="TextBox 2">
                <a:extLst>
                  <a:ext uri="{FF2B5EF4-FFF2-40B4-BE49-F238E27FC236}">
                    <a16:creationId xmlns:a16="http://schemas.microsoft.com/office/drawing/2014/main" id="{81FDFDF9-E5A9-2C0A-D02D-524BF7FD3844}"/>
                  </a:ext>
                </a:extLst>
              </p:cNvPr>
              <p:cNvSpPr txBox="1">
                <a:spLocks noRot="1" noChangeAspect="1" noMove="1" noResize="1" noEditPoints="1" noAdjustHandles="1" noChangeArrowheads="1" noChangeShapeType="1" noTextEdit="1"/>
              </p:cNvSpPr>
              <p:nvPr/>
            </p:nvSpPr>
            <p:spPr>
              <a:xfrm>
                <a:off x="1247887" y="1091315"/>
                <a:ext cx="9814365" cy="795539"/>
              </a:xfrm>
              <a:prstGeom prst="rect">
                <a:avLst/>
              </a:prstGeom>
              <a:blipFill>
                <a:blip r:embed="rId3"/>
                <a:stretch>
                  <a:fillRect l="-775" t="-4688" b="-14063"/>
                </a:stretch>
              </a:blipFill>
            </p:spPr>
            <p:txBody>
              <a:bodyPr/>
              <a:lstStyle/>
              <a:p>
                <a:r>
                  <a:rPr lang="en-US">
                    <a:noFill/>
                  </a:rPr>
                  <a:t> </a:t>
                </a:r>
              </a:p>
            </p:txBody>
          </p:sp>
        </mc:Fallback>
      </mc:AlternateContent>
    </p:spTree>
    <p:extLst>
      <p:ext uri="{BB962C8B-B14F-4D97-AF65-F5344CB8AC3E}">
        <p14:creationId xmlns:p14="http://schemas.microsoft.com/office/powerpoint/2010/main" val="1492792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aph with different colored bars&#10;&#10;Description automatically generated">
            <a:extLst>
              <a:ext uri="{FF2B5EF4-FFF2-40B4-BE49-F238E27FC236}">
                <a16:creationId xmlns:a16="http://schemas.microsoft.com/office/drawing/2014/main" id="{E1F3F93A-FE94-7629-3256-57537610BFC8}"/>
              </a:ext>
            </a:extLst>
          </p:cNvPr>
          <p:cNvPicPr>
            <a:picLocks noChangeAspect="1"/>
          </p:cNvPicPr>
          <p:nvPr/>
        </p:nvPicPr>
        <p:blipFill>
          <a:blip r:embed="rId2"/>
          <a:stretch>
            <a:fillRect/>
          </a:stretch>
        </p:blipFill>
        <p:spPr>
          <a:xfrm>
            <a:off x="3260203" y="2422001"/>
            <a:ext cx="7315200" cy="3657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DCA34F4-C2EA-E114-FC6F-29E94600116A}"/>
                  </a:ext>
                </a:extLst>
              </p:cNvPr>
              <p:cNvSpPr txBox="1"/>
              <p:nvPr/>
            </p:nvSpPr>
            <p:spPr>
              <a:xfrm>
                <a:off x="1247887" y="1091315"/>
                <a:ext cx="9814365" cy="795539"/>
              </a:xfrm>
              <a:prstGeom prst="rect">
                <a:avLst/>
              </a:prstGeom>
              <a:noFill/>
            </p:spPr>
            <p:txBody>
              <a:bodyPr wrap="square" rtlCol="0">
                <a:spAutoFit/>
              </a:bodyPr>
              <a:lstStyle/>
              <a:p>
                <a:pPr marL="285750" indent="-285750">
                  <a:buFont typeface="Arial" panose="020B0604020202020204" pitchFamily="34" charset="0"/>
                  <a:buChar char="•"/>
                </a:pPr>
                <a:r>
                  <a:rPr lang="en-US" sz="2200" dirty="0"/>
                  <a:t>25 model tuning optimization trials with </a:t>
                </a: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𝑁</m:t>
                        </m:r>
                      </m:e>
                      <m:sub>
                        <m:r>
                          <a:rPr lang="en-US" sz="2200" b="0" i="1" smtClean="0">
                            <a:latin typeface="Cambria Math" panose="02040503050406030204" pitchFamily="18" charset="0"/>
                          </a:rPr>
                          <m:t>𝑡𝑢𝑛𝑒</m:t>
                        </m:r>
                      </m:sub>
                    </m:sSub>
                    <m:r>
                      <a:rPr lang="en-US" sz="2200" b="0" i="1" smtClean="0">
                        <a:latin typeface="Cambria Math" panose="02040503050406030204" pitchFamily="18" charset="0"/>
                      </a:rPr>
                      <m:t>=20</m:t>
                    </m:r>
                  </m:oMath>
                </a14:m>
                <a:r>
                  <a:rPr lang="en-US" sz="2200" dirty="0"/>
                  <a:t>,</a:t>
                </a:r>
                <a14:m>
                  <m:oMath xmlns:m="http://schemas.openxmlformats.org/officeDocument/2006/math">
                    <m:r>
                      <a:rPr lang="en-US" sz="2200" b="0" i="0" smtClean="0">
                        <a:latin typeface="Cambria Math" panose="02040503050406030204" pitchFamily="18" charset="0"/>
                      </a:rPr>
                      <m:t>   </m:t>
                    </m:r>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𝑝𝑖𝑙𝑜𝑡</m:t>
                        </m:r>
                      </m:sub>
                    </m:sSub>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10, 25, 50</m:t>
                        </m:r>
                      </m:e>
                    </m:d>
                    <m:r>
                      <a:rPr lang="en-US" sz="2200" b="0" i="0" smtClean="0">
                        <a:latin typeface="Cambria Math" panose="02040503050406030204" pitchFamily="18" charset="0"/>
                      </a:rPr>
                      <m:t>,</m:t>
                    </m:r>
                  </m:oMath>
                </a14:m>
                <a:r>
                  <a:rPr lang="en-US" sz="2200" dirty="0"/>
                  <a:t> and  budget = </a:t>
                </a:r>
                <a:r>
                  <a:rPr lang="en-US" sz="2200" b="1" dirty="0"/>
                  <a:t>1000 </a:t>
                </a:r>
                <a:r>
                  <a:rPr lang="en-US" sz="2200" dirty="0"/>
                  <a:t>equivalent high-fidelity simulations</a:t>
                </a:r>
              </a:p>
            </p:txBody>
          </p:sp>
        </mc:Choice>
        <mc:Fallback xmlns="">
          <p:sp>
            <p:nvSpPr>
              <p:cNvPr id="7" name="TextBox 6">
                <a:extLst>
                  <a:ext uri="{FF2B5EF4-FFF2-40B4-BE49-F238E27FC236}">
                    <a16:creationId xmlns:a16="http://schemas.microsoft.com/office/drawing/2014/main" id="{6DCA34F4-C2EA-E114-FC6F-29E94600116A}"/>
                  </a:ext>
                </a:extLst>
              </p:cNvPr>
              <p:cNvSpPr txBox="1">
                <a:spLocks noRot="1" noChangeAspect="1" noMove="1" noResize="1" noEditPoints="1" noAdjustHandles="1" noChangeArrowheads="1" noChangeShapeType="1" noTextEdit="1"/>
              </p:cNvSpPr>
              <p:nvPr/>
            </p:nvSpPr>
            <p:spPr>
              <a:xfrm>
                <a:off x="1247887" y="1091315"/>
                <a:ext cx="9814365" cy="795539"/>
              </a:xfrm>
              <a:prstGeom prst="rect">
                <a:avLst/>
              </a:prstGeom>
              <a:blipFill>
                <a:blip r:embed="rId3"/>
                <a:stretch>
                  <a:fillRect l="-775" t="-4688" b="-14063"/>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2: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20</a:t>
            </a:fld>
            <a:endParaRPr lang="en-US"/>
          </a:p>
        </p:txBody>
      </p:sp>
      <p:sp>
        <p:nvSpPr>
          <p:cNvPr id="3" name="TextBox 2">
            <a:extLst>
              <a:ext uri="{FF2B5EF4-FFF2-40B4-BE49-F238E27FC236}">
                <a16:creationId xmlns:a16="http://schemas.microsoft.com/office/drawing/2014/main" id="{C8667174-4FA7-47A7-1E0D-E340B132A8C2}"/>
              </a:ext>
            </a:extLst>
          </p:cNvPr>
          <p:cNvSpPr txBox="1"/>
          <p:nvPr/>
        </p:nvSpPr>
        <p:spPr>
          <a:xfrm>
            <a:off x="1958006" y="6430617"/>
            <a:ext cx="8274958" cy="307777"/>
          </a:xfrm>
          <a:prstGeom prst="rect">
            <a:avLst/>
          </a:prstGeom>
          <a:noFill/>
        </p:spPr>
        <p:txBody>
          <a:bodyPr wrap="none" rtlCol="0">
            <a:spAutoFit/>
          </a:bodyPr>
          <a:lstStyle/>
          <a:p>
            <a:pPr marL="285750" indent="-285750">
              <a:buFont typeface="Wingdings" pitchFamily="2" charset="2"/>
              <a:buChar char="Ø"/>
            </a:pPr>
            <a:r>
              <a:rPr lang="en-US" sz="1400" dirty="0"/>
              <a:t>Note: variance reduction estimates ignore the effects of pilot sampling error (i.e., use offline pilot solutions)</a:t>
            </a:r>
          </a:p>
        </p:txBody>
      </p:sp>
      <p:sp>
        <p:nvSpPr>
          <p:cNvPr id="5" name="TextBox 4">
            <a:extLst>
              <a:ext uri="{FF2B5EF4-FFF2-40B4-BE49-F238E27FC236}">
                <a16:creationId xmlns:a16="http://schemas.microsoft.com/office/drawing/2014/main" id="{C5570F19-7AB8-A496-246E-04106AC16B9D}"/>
              </a:ext>
            </a:extLst>
          </p:cNvPr>
          <p:cNvSpPr txBox="1"/>
          <p:nvPr/>
        </p:nvSpPr>
        <p:spPr>
          <a:xfrm>
            <a:off x="4724399" y="2339007"/>
            <a:ext cx="2339102" cy="276999"/>
          </a:xfrm>
          <a:prstGeom prst="rect">
            <a:avLst/>
          </a:prstGeom>
          <a:noFill/>
        </p:spPr>
        <p:txBody>
          <a:bodyPr wrap="none" rtlCol="0">
            <a:spAutoFit/>
          </a:bodyPr>
          <a:lstStyle/>
          <a:p>
            <a:r>
              <a:rPr lang="en-US" sz="1200" dirty="0"/>
              <a:t>Model Tuning Variance Reductions</a:t>
            </a:r>
          </a:p>
        </p:txBody>
      </p:sp>
    </p:spTree>
    <p:extLst>
      <p:ext uri="{BB962C8B-B14F-4D97-AF65-F5344CB8AC3E}">
        <p14:creationId xmlns:p14="http://schemas.microsoft.com/office/powerpoint/2010/main" val="4093693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aph of different colored bars&#10;&#10;Description automatically generated">
            <a:extLst>
              <a:ext uri="{FF2B5EF4-FFF2-40B4-BE49-F238E27FC236}">
                <a16:creationId xmlns:a16="http://schemas.microsoft.com/office/drawing/2014/main" id="{6802FB17-8859-3A6F-2804-878E39403468}"/>
              </a:ext>
            </a:extLst>
          </p:cNvPr>
          <p:cNvPicPr>
            <a:picLocks noChangeAspect="1"/>
          </p:cNvPicPr>
          <p:nvPr/>
        </p:nvPicPr>
        <p:blipFill>
          <a:blip r:embed="rId2"/>
          <a:stretch>
            <a:fillRect/>
          </a:stretch>
        </p:blipFill>
        <p:spPr>
          <a:xfrm>
            <a:off x="3156030" y="2468302"/>
            <a:ext cx="7315200" cy="3657600"/>
          </a:xfrm>
          <a:prstGeom prst="rect">
            <a:avLst/>
          </a:prstGeom>
        </p:spPr>
      </p:pic>
      <p:sp>
        <p:nvSpPr>
          <p:cNvPr id="2" name="Title 1">
            <a:extLst>
              <a:ext uri="{FF2B5EF4-FFF2-40B4-BE49-F238E27FC236}">
                <a16:creationId xmlns:a16="http://schemas.microsoft.com/office/drawing/2014/main" id="{BE611B58-02CD-396A-DB17-67B723E051CF}"/>
              </a:ext>
            </a:extLst>
          </p:cNvPr>
          <p:cNvSpPr>
            <a:spLocks noGrp="1"/>
          </p:cNvSpPr>
          <p:nvPr>
            <p:ph type="title"/>
          </p:nvPr>
        </p:nvSpPr>
        <p:spPr/>
        <p:txBody>
          <a:bodyPr/>
          <a:lstStyle/>
          <a:p>
            <a:pPr algn="ctr"/>
            <a:r>
              <a:rPr lang="en-US" dirty="0"/>
              <a:t>Example 2: Results</a:t>
            </a:r>
          </a:p>
        </p:txBody>
      </p:sp>
      <p:sp>
        <p:nvSpPr>
          <p:cNvPr id="4" name="Slide Number Placeholder 3">
            <a:extLst>
              <a:ext uri="{FF2B5EF4-FFF2-40B4-BE49-F238E27FC236}">
                <a16:creationId xmlns:a16="http://schemas.microsoft.com/office/drawing/2014/main" id="{5E8AA5F2-423E-1115-0941-960282DEF1FB}"/>
              </a:ext>
            </a:extLst>
          </p:cNvPr>
          <p:cNvSpPr>
            <a:spLocks noGrp="1"/>
          </p:cNvSpPr>
          <p:nvPr>
            <p:ph type="sldNum" sz="quarter" idx="12"/>
          </p:nvPr>
        </p:nvSpPr>
        <p:spPr/>
        <p:txBody>
          <a:bodyPr/>
          <a:lstStyle/>
          <a:p>
            <a:fld id="{1F57BF9A-7B35-9447-9112-EAE7E91B4E99}" type="slidenum">
              <a:rPr lang="en-US" smtClean="0"/>
              <a:t>21</a:t>
            </a:fld>
            <a:endParaRPr lang="en-US"/>
          </a:p>
        </p:txBody>
      </p:sp>
      <p:sp>
        <p:nvSpPr>
          <p:cNvPr id="3" name="TextBox 2">
            <a:extLst>
              <a:ext uri="{FF2B5EF4-FFF2-40B4-BE49-F238E27FC236}">
                <a16:creationId xmlns:a16="http://schemas.microsoft.com/office/drawing/2014/main" id="{7A9381C2-472D-1FCE-02B8-74A070607946}"/>
              </a:ext>
            </a:extLst>
          </p:cNvPr>
          <p:cNvSpPr txBox="1"/>
          <p:nvPr/>
        </p:nvSpPr>
        <p:spPr>
          <a:xfrm>
            <a:off x="1958006" y="6430617"/>
            <a:ext cx="8274958" cy="307777"/>
          </a:xfrm>
          <a:prstGeom prst="rect">
            <a:avLst/>
          </a:prstGeom>
          <a:noFill/>
        </p:spPr>
        <p:txBody>
          <a:bodyPr wrap="none" rtlCol="0">
            <a:spAutoFit/>
          </a:bodyPr>
          <a:lstStyle/>
          <a:p>
            <a:pPr marL="285750" indent="-285750">
              <a:buFont typeface="Wingdings" pitchFamily="2" charset="2"/>
              <a:buChar char="Ø"/>
            </a:pPr>
            <a:r>
              <a:rPr lang="en-US" sz="1400" dirty="0"/>
              <a:t>Note: variance reduction estimates ignore the effects of pilot sampling error (i.e., use offline pilot solutions)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D1C5870-E893-AD03-F0FE-624C4BC2BAD6}"/>
                  </a:ext>
                </a:extLst>
              </p:cNvPr>
              <p:cNvSpPr txBox="1"/>
              <p:nvPr/>
            </p:nvSpPr>
            <p:spPr>
              <a:xfrm>
                <a:off x="1247887" y="1091315"/>
                <a:ext cx="9814365" cy="795539"/>
              </a:xfrm>
              <a:prstGeom prst="rect">
                <a:avLst/>
              </a:prstGeom>
              <a:noFill/>
            </p:spPr>
            <p:txBody>
              <a:bodyPr wrap="square" rtlCol="0">
                <a:spAutoFit/>
              </a:bodyPr>
              <a:lstStyle/>
              <a:p>
                <a:pPr marL="285750" indent="-285750">
                  <a:buFont typeface="Arial" panose="020B0604020202020204" pitchFamily="34" charset="0"/>
                  <a:buChar char="•"/>
                </a:pPr>
                <a:r>
                  <a:rPr lang="en-US" sz="2200" dirty="0"/>
                  <a:t>25 model tuning optimization trials with </a:t>
                </a:r>
                <a14:m>
                  <m:oMath xmlns:m="http://schemas.openxmlformats.org/officeDocument/2006/math">
                    <m:sSub>
                      <m:sSubPr>
                        <m:ctrlPr>
                          <a:rPr lang="en-US" sz="2200" b="0" i="1" smtClean="0">
                            <a:latin typeface="Cambria Math" panose="02040503050406030204" pitchFamily="18" charset="0"/>
                          </a:rPr>
                        </m:ctrlPr>
                      </m:sSubPr>
                      <m:e>
                        <m:r>
                          <a:rPr lang="en-US" sz="2200" b="0" i="1" smtClean="0">
                            <a:latin typeface="Cambria Math" panose="02040503050406030204" pitchFamily="18" charset="0"/>
                          </a:rPr>
                          <m:t>𝑁</m:t>
                        </m:r>
                      </m:e>
                      <m:sub>
                        <m:r>
                          <a:rPr lang="en-US" sz="2200" b="0" i="1" smtClean="0">
                            <a:latin typeface="Cambria Math" panose="02040503050406030204" pitchFamily="18" charset="0"/>
                          </a:rPr>
                          <m:t>𝑡𝑢𝑛𝑒</m:t>
                        </m:r>
                      </m:sub>
                    </m:sSub>
                    <m:r>
                      <a:rPr lang="en-US" sz="2200" b="0" i="1" smtClean="0">
                        <a:latin typeface="Cambria Math" panose="02040503050406030204" pitchFamily="18" charset="0"/>
                      </a:rPr>
                      <m:t>=20</m:t>
                    </m:r>
                  </m:oMath>
                </a14:m>
                <a:r>
                  <a:rPr lang="en-US" sz="2200" dirty="0"/>
                  <a:t>,</a:t>
                </a:r>
                <a14:m>
                  <m:oMath xmlns:m="http://schemas.openxmlformats.org/officeDocument/2006/math">
                    <m:r>
                      <a:rPr lang="en-US" sz="2200" b="0" i="0" smtClean="0">
                        <a:latin typeface="Cambria Math" panose="02040503050406030204" pitchFamily="18" charset="0"/>
                      </a:rPr>
                      <m:t>   </m:t>
                    </m:r>
                    <m:sSub>
                      <m:sSubPr>
                        <m:ctrlPr>
                          <a:rPr lang="en-US" sz="2200" i="1">
                            <a:latin typeface="Cambria Math" panose="02040503050406030204" pitchFamily="18" charset="0"/>
                          </a:rPr>
                        </m:ctrlPr>
                      </m:sSubPr>
                      <m:e>
                        <m:r>
                          <a:rPr lang="en-US" sz="2200" i="1">
                            <a:latin typeface="Cambria Math" panose="02040503050406030204" pitchFamily="18" charset="0"/>
                          </a:rPr>
                          <m:t>𝑁</m:t>
                        </m:r>
                      </m:e>
                      <m:sub>
                        <m:r>
                          <a:rPr lang="en-US" sz="2200" i="1">
                            <a:latin typeface="Cambria Math" panose="02040503050406030204" pitchFamily="18" charset="0"/>
                          </a:rPr>
                          <m:t>𝑝𝑖𝑙𝑜𝑡</m:t>
                        </m:r>
                      </m:sub>
                    </m:sSub>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10, 25, 50</m:t>
                        </m:r>
                      </m:e>
                    </m:d>
                    <m:r>
                      <a:rPr lang="en-US" sz="2200" b="0" i="0" smtClean="0">
                        <a:latin typeface="Cambria Math" panose="02040503050406030204" pitchFamily="18" charset="0"/>
                      </a:rPr>
                      <m:t>,</m:t>
                    </m:r>
                  </m:oMath>
                </a14:m>
                <a:r>
                  <a:rPr lang="en-US" sz="2200" dirty="0"/>
                  <a:t> and  budget = </a:t>
                </a:r>
                <a:r>
                  <a:rPr lang="en-US" sz="2200" b="1" dirty="0"/>
                  <a:t>5000 </a:t>
                </a:r>
                <a:r>
                  <a:rPr lang="en-US" sz="2200" dirty="0"/>
                  <a:t>equivalent high-fidelity simulations</a:t>
                </a:r>
              </a:p>
            </p:txBody>
          </p:sp>
        </mc:Choice>
        <mc:Fallback xmlns="">
          <p:sp>
            <p:nvSpPr>
              <p:cNvPr id="8" name="TextBox 7">
                <a:extLst>
                  <a:ext uri="{FF2B5EF4-FFF2-40B4-BE49-F238E27FC236}">
                    <a16:creationId xmlns:a16="http://schemas.microsoft.com/office/drawing/2014/main" id="{3D1C5870-E893-AD03-F0FE-624C4BC2BAD6}"/>
                  </a:ext>
                </a:extLst>
              </p:cNvPr>
              <p:cNvSpPr txBox="1">
                <a:spLocks noRot="1" noChangeAspect="1" noMove="1" noResize="1" noEditPoints="1" noAdjustHandles="1" noChangeArrowheads="1" noChangeShapeType="1" noTextEdit="1"/>
              </p:cNvSpPr>
              <p:nvPr/>
            </p:nvSpPr>
            <p:spPr>
              <a:xfrm>
                <a:off x="1247887" y="1091315"/>
                <a:ext cx="9814365" cy="795539"/>
              </a:xfrm>
              <a:prstGeom prst="rect">
                <a:avLst/>
              </a:prstGeom>
              <a:blipFill>
                <a:blip r:embed="rId3"/>
                <a:stretch>
                  <a:fillRect l="-775" t="-4688" b="-1406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07B8E9E3-93F2-82A4-C95A-2BF2EA57C9E5}"/>
              </a:ext>
            </a:extLst>
          </p:cNvPr>
          <p:cNvSpPr txBox="1"/>
          <p:nvPr/>
        </p:nvSpPr>
        <p:spPr>
          <a:xfrm>
            <a:off x="4724399" y="2339007"/>
            <a:ext cx="2339102" cy="276999"/>
          </a:xfrm>
          <a:prstGeom prst="rect">
            <a:avLst/>
          </a:prstGeom>
          <a:noFill/>
        </p:spPr>
        <p:txBody>
          <a:bodyPr wrap="none" rtlCol="0">
            <a:spAutoFit/>
          </a:bodyPr>
          <a:lstStyle/>
          <a:p>
            <a:r>
              <a:rPr lang="en-US" sz="1200" dirty="0"/>
              <a:t>Model Tuning Variance Reductions</a:t>
            </a:r>
          </a:p>
        </p:txBody>
      </p:sp>
    </p:spTree>
    <p:extLst>
      <p:ext uri="{BB962C8B-B14F-4D97-AF65-F5344CB8AC3E}">
        <p14:creationId xmlns:p14="http://schemas.microsoft.com/office/powerpoint/2010/main" val="3359302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60D10-85B0-41B1-130E-25DACC4D8084}"/>
              </a:ext>
            </a:extLst>
          </p:cNvPr>
          <p:cNvSpPr>
            <a:spLocks noGrp="1"/>
          </p:cNvSpPr>
          <p:nvPr>
            <p:ph type="title"/>
          </p:nvPr>
        </p:nvSpPr>
        <p:spPr/>
        <p:txBody>
          <a:bodyPr/>
          <a:lstStyle/>
          <a:p>
            <a:pPr algn="ctr"/>
            <a:r>
              <a:rPr lang="en-US" dirty="0"/>
              <a:t>Conclusions and Future Work</a:t>
            </a:r>
          </a:p>
        </p:txBody>
      </p:sp>
      <p:sp>
        <p:nvSpPr>
          <p:cNvPr id="3" name="Content Placeholder 2">
            <a:extLst>
              <a:ext uri="{FF2B5EF4-FFF2-40B4-BE49-F238E27FC236}">
                <a16:creationId xmlns:a16="http://schemas.microsoft.com/office/drawing/2014/main" id="{CFEE1EEF-C4FA-E754-F4D6-4116C9585E12}"/>
              </a:ext>
            </a:extLst>
          </p:cNvPr>
          <p:cNvSpPr>
            <a:spLocks noGrp="1"/>
          </p:cNvSpPr>
          <p:nvPr>
            <p:ph idx="1"/>
          </p:nvPr>
        </p:nvSpPr>
        <p:spPr>
          <a:xfrm>
            <a:off x="857864" y="1332481"/>
            <a:ext cx="10515600" cy="4847981"/>
          </a:xfrm>
        </p:spPr>
        <p:txBody>
          <a:bodyPr>
            <a:normAutofit fontScale="92500"/>
          </a:bodyPr>
          <a:lstStyle/>
          <a:p>
            <a:r>
              <a:rPr lang="en-US" dirty="0"/>
              <a:t>Model tuning can significantly enhance ACV performance for realistic applications (e.g., trajectory simulation) </a:t>
            </a:r>
          </a:p>
          <a:p>
            <a:r>
              <a:rPr lang="en-US" dirty="0"/>
              <a:t>In practice, performance improvements are problem-dependent and may require thoughtful optimization strategies</a:t>
            </a:r>
          </a:p>
          <a:p>
            <a:pPr lvl="1"/>
            <a:r>
              <a:rPr lang="en-US" dirty="0"/>
              <a:t>Feasibility of model tuning problem is affected by overall computational budget, number of tunable models, degree of variability in model statistics, amount of </a:t>
            </a:r>
            <a:r>
              <a:rPr lang="en-US" i="1" dirty="0"/>
              <a:t>a priori</a:t>
            </a:r>
            <a:r>
              <a:rPr lang="en-US" dirty="0"/>
              <a:t> knowledge of low-fidelity model behavior, etc. </a:t>
            </a:r>
          </a:p>
          <a:p>
            <a:r>
              <a:rPr lang="en-US" dirty="0"/>
              <a:t>Future work</a:t>
            </a:r>
          </a:p>
          <a:p>
            <a:pPr lvl="1"/>
            <a:r>
              <a:rPr lang="en-US" dirty="0"/>
              <a:t>Account for pilot sampling error in hand-selected vs. model tuned solutions </a:t>
            </a:r>
          </a:p>
          <a:p>
            <a:pPr lvl="2"/>
            <a:r>
              <a:rPr lang="en-US" dirty="0"/>
              <a:t>Compare variance of online ACV </a:t>
            </a:r>
            <a:r>
              <a:rPr lang="en-US" i="1" dirty="0"/>
              <a:t>estimators </a:t>
            </a:r>
          </a:p>
          <a:p>
            <a:pPr lvl="1"/>
            <a:r>
              <a:rPr lang="en-US" dirty="0"/>
              <a:t>Perform model tuning in conjunction with ACV graph search and multi-output ACVs</a:t>
            </a:r>
          </a:p>
          <a:p>
            <a:pPr lvl="1"/>
            <a:r>
              <a:rPr lang="en-US" dirty="0"/>
              <a:t>Leverage more advanced optimization approaches, e.g., efficient global optimization (EGO), all-at-once optimization (model tuning + sample allocation)</a:t>
            </a:r>
          </a:p>
          <a:p>
            <a:pPr marL="4572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7F244CEF-EC9D-CAD9-5384-931DA81D36B0}"/>
              </a:ext>
            </a:extLst>
          </p:cNvPr>
          <p:cNvSpPr>
            <a:spLocks noGrp="1"/>
          </p:cNvSpPr>
          <p:nvPr>
            <p:ph type="sldNum" sz="quarter" idx="12"/>
          </p:nvPr>
        </p:nvSpPr>
        <p:spPr/>
        <p:txBody>
          <a:bodyPr/>
          <a:lstStyle/>
          <a:p>
            <a:fld id="{1F57BF9A-7B35-9447-9112-EAE7E91B4E99}" type="slidenum">
              <a:rPr lang="en-US" smtClean="0"/>
              <a:t>22</a:t>
            </a:fld>
            <a:endParaRPr lang="en-US"/>
          </a:p>
        </p:txBody>
      </p:sp>
    </p:spTree>
    <p:extLst>
      <p:ext uri="{BB962C8B-B14F-4D97-AF65-F5344CB8AC3E}">
        <p14:creationId xmlns:p14="http://schemas.microsoft.com/office/powerpoint/2010/main" val="47022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196B-6642-6B49-B01D-F700D5FBEED1}"/>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0B14FE5B-4ADC-6F4D-B0E0-50970CB72C4A}"/>
              </a:ext>
            </a:extLst>
          </p:cNvPr>
          <p:cNvSpPr>
            <a:spLocks noGrp="1"/>
          </p:cNvSpPr>
          <p:nvPr>
            <p:ph idx="1"/>
          </p:nvPr>
        </p:nvSpPr>
        <p:spPr>
          <a:xfrm>
            <a:off x="838200" y="1588119"/>
            <a:ext cx="10515600" cy="4430843"/>
          </a:xfrm>
        </p:spPr>
        <p:txBody>
          <a:bodyPr>
            <a:normAutofit fontScale="92500" lnSpcReduction="20000"/>
          </a:bodyPr>
          <a:lstStyle/>
          <a:p>
            <a:r>
              <a:rPr lang="en-US" dirty="0"/>
              <a:t>Email: </a:t>
            </a:r>
            <a:r>
              <a:rPr lang="en-US" dirty="0">
                <a:solidFill>
                  <a:srgbClr val="0563C1"/>
                </a:solidFill>
                <a:hlinkClick r:id="rId2">
                  <a:extLst>
                    <a:ext uri="{A12FA001-AC4F-418D-AE19-62706E023703}">
                      <ahyp:hlinkClr xmlns:ahyp="http://schemas.microsoft.com/office/drawing/2018/hyperlinkcolor" val="tx"/>
                    </a:ext>
                  </a:extLst>
                </a:hlinkClick>
              </a:rPr>
              <a:t>james.e.warner@nasa.gov</a:t>
            </a:r>
          </a:p>
          <a:p>
            <a:pPr marL="0" indent="0">
              <a:buNone/>
            </a:pPr>
            <a:endParaRPr lang="en-US" sz="600" dirty="0">
              <a:solidFill>
                <a:srgbClr val="0563C1"/>
              </a:solidFill>
              <a:hlinkClick r:id="rId2">
                <a:extLst>
                  <a:ext uri="{A12FA001-AC4F-418D-AE19-62706E023703}">
                    <ahyp:hlinkClr xmlns:ahyp="http://schemas.microsoft.com/office/drawing/2018/hyperlinkcolor" val="tx"/>
                  </a:ext>
                </a:extLst>
              </a:hlinkClick>
            </a:endParaRPr>
          </a:p>
          <a:p>
            <a:r>
              <a:rPr lang="en-US" dirty="0"/>
              <a:t>Reference:</a:t>
            </a:r>
          </a:p>
          <a:p>
            <a:pPr lvl="1"/>
            <a:r>
              <a:rPr lang="en-US" dirty="0"/>
              <a:t>M. Thompson, G. F. </a:t>
            </a:r>
            <a:r>
              <a:rPr lang="en-US" dirty="0" err="1"/>
              <a:t>Bomarito</a:t>
            </a:r>
            <a:r>
              <a:rPr lang="en-US" dirty="0"/>
              <a:t>, G. Geraci, J. E. Warner, P. E. </a:t>
            </a:r>
            <a:r>
              <a:rPr lang="en-US" dirty="0" err="1"/>
              <a:t>Leser</a:t>
            </a:r>
            <a:r>
              <a:rPr lang="en-US" dirty="0"/>
              <a:t>, W. P. </a:t>
            </a:r>
            <a:r>
              <a:rPr lang="en-US" dirty="0" err="1"/>
              <a:t>Leser</a:t>
            </a:r>
            <a:r>
              <a:rPr lang="en-US" dirty="0"/>
              <a:t>, M. S. Eldred, J. D. </a:t>
            </a:r>
            <a:r>
              <a:rPr lang="en-US" dirty="0" err="1"/>
              <a:t>Jakeman</a:t>
            </a:r>
            <a:r>
              <a:rPr lang="en-US" dirty="0"/>
              <a:t>, A. A. </a:t>
            </a:r>
            <a:r>
              <a:rPr lang="en-US" dirty="0" err="1"/>
              <a:t>Gorodetsky</a:t>
            </a:r>
            <a:r>
              <a:rPr lang="en-US" dirty="0"/>
              <a:t>. </a:t>
            </a:r>
            <a:r>
              <a:rPr lang="en-US" i="1" dirty="0"/>
              <a:t>Strategies for Automation of Model Tuning in Multi-fidelity Trajectory Uncertainty Propagation</a:t>
            </a:r>
            <a:r>
              <a:rPr lang="en-US" dirty="0"/>
              <a:t>. 2023 AIAA </a:t>
            </a:r>
            <a:r>
              <a:rPr lang="en-US" dirty="0" err="1"/>
              <a:t>Scitech</a:t>
            </a:r>
            <a:r>
              <a:rPr lang="en-US" dirty="0"/>
              <a:t> Proceedings. </a:t>
            </a:r>
            <a:endParaRPr lang="en-US" sz="600" dirty="0"/>
          </a:p>
          <a:p>
            <a:r>
              <a:rPr lang="en-US" dirty="0"/>
              <a:t>Acknowledgement:</a:t>
            </a:r>
          </a:p>
          <a:p>
            <a:pPr lvl="1"/>
            <a:r>
              <a:rPr lang="en-US" i="1" dirty="0"/>
              <a:t>NASA researchers supported by the Entry Systems Modeling (ESM) project</a:t>
            </a:r>
          </a:p>
          <a:p>
            <a:pPr lvl="1"/>
            <a:r>
              <a:rPr lang="en-US" i="1" dirty="0"/>
              <a:t>Sandia National Laboratories is a </a:t>
            </a:r>
            <a:r>
              <a:rPr lang="en-US" i="1" dirty="0" err="1"/>
              <a:t>multimission</a:t>
            </a:r>
            <a:r>
              <a:rPr lang="en-US" i="1" dirty="0"/>
              <a:t> laboratory managed and operated by National Technology and Engineering Solutions of Sandia LLC, a wholly owned subsidiary of Honeywell International Inc. for the U.S. Department of Energy’s National Nuclear Security Administration under contract DE-NA0003525. This paper describes objective technical results and analysis. Any subjective views or opinions that might be expressed in the paper do not necessarily represent the views of the U.S. Department of Energy or the United States Government.</a:t>
            </a:r>
            <a:endParaRPr lang="en-US" dirty="0"/>
          </a:p>
        </p:txBody>
      </p:sp>
      <p:sp>
        <p:nvSpPr>
          <p:cNvPr id="4" name="Slide Number Placeholder 3">
            <a:extLst>
              <a:ext uri="{FF2B5EF4-FFF2-40B4-BE49-F238E27FC236}">
                <a16:creationId xmlns:a16="http://schemas.microsoft.com/office/drawing/2014/main" id="{00716CD7-0355-234B-BDA4-EBFDB2FADB4B}"/>
              </a:ext>
            </a:extLst>
          </p:cNvPr>
          <p:cNvSpPr>
            <a:spLocks noGrp="1"/>
          </p:cNvSpPr>
          <p:nvPr>
            <p:ph type="sldNum" sz="quarter" idx="12"/>
          </p:nvPr>
        </p:nvSpPr>
        <p:spPr/>
        <p:txBody>
          <a:bodyPr/>
          <a:lstStyle/>
          <a:p>
            <a:fld id="{1F57BF9A-7B35-9447-9112-EAE7E91B4E99}" type="slidenum">
              <a:rPr lang="en-US" smtClean="0"/>
              <a:t>23</a:t>
            </a:fld>
            <a:endParaRPr lang="en-US"/>
          </a:p>
        </p:txBody>
      </p:sp>
    </p:spTree>
    <p:extLst>
      <p:ext uri="{BB962C8B-B14F-4D97-AF65-F5344CB8AC3E}">
        <p14:creationId xmlns:p14="http://schemas.microsoft.com/office/powerpoint/2010/main" val="22503001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991D47-3926-48A1-8BC1-320FB99AB8DB}">
  <ds:schemaRefs>
    <ds:schemaRef ds:uri="http://schemas.microsoft.com/sharepoint/v3/contenttype/forms"/>
  </ds:schemaRefs>
</ds:datastoreItem>
</file>

<file path=customXml/itemProps2.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12144</TotalTime>
  <Words>1885</Words>
  <Application>Microsoft Macintosh PowerPoint</Application>
  <PresentationFormat>Widescreen</PresentationFormat>
  <Paragraphs>272</Paragraphs>
  <Slides>23</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Calibri Light</vt:lpstr>
      <vt:lpstr>Cambria Math</vt:lpstr>
      <vt:lpstr>Wingdings</vt:lpstr>
      <vt:lpstr>Office Theme</vt:lpstr>
      <vt:lpstr>Custom Design</vt:lpstr>
      <vt:lpstr>Automated Model Tuning for Multifidelity Trajectory Simulation Estimators </vt:lpstr>
      <vt:lpstr>Motivation: Trajectory Guidance</vt:lpstr>
      <vt:lpstr>Inner Loop: Trajectory Simulation UQ </vt:lpstr>
      <vt:lpstr>Multifidelity Trajectory Simulation</vt:lpstr>
      <vt:lpstr>Model Tuning for Trajectory Simulation</vt:lpstr>
      <vt:lpstr>Model Tuning for Trajectory Simulation</vt:lpstr>
      <vt:lpstr>Model Tuning for ACVs</vt:lpstr>
      <vt:lpstr>Bi-Level Optimization Approach</vt:lpstr>
      <vt:lpstr>Example 1: Single Tuning Parameter</vt:lpstr>
      <vt:lpstr>Example 1: Results</vt:lpstr>
      <vt:lpstr>Example 1: Results</vt:lpstr>
      <vt:lpstr>Example 1: Results</vt:lpstr>
      <vt:lpstr>Example 1: Results</vt:lpstr>
      <vt:lpstr>Example 1: Results</vt:lpstr>
      <vt:lpstr>Example 1: Results</vt:lpstr>
      <vt:lpstr>Example 1: Results</vt:lpstr>
      <vt:lpstr>Example 1: Results</vt:lpstr>
      <vt:lpstr>Example 2: Multiple Tuning Parameters</vt:lpstr>
      <vt:lpstr>Example 2: Results</vt:lpstr>
      <vt:lpstr>Example 2: Results</vt:lpstr>
      <vt:lpstr>Example 2: Results</vt:lpstr>
      <vt:lpstr>Conclusions and Future Work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James E. (LARC-D309)</dc:creator>
  <cp:lastModifiedBy>Warner, James E. (LARC-D309)</cp:lastModifiedBy>
  <cp:revision>969</cp:revision>
  <dcterms:created xsi:type="dcterms:W3CDTF">2020-05-28T21:34:29Z</dcterms:created>
  <dcterms:modified xsi:type="dcterms:W3CDTF">2023-07-20T13:35:47Z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