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4"/>
  </p:sldMasterIdLst>
  <p:notesMasterIdLst>
    <p:notesMasterId r:id="rId19"/>
  </p:notesMasterIdLst>
  <p:sldIdLst>
    <p:sldId id="330" r:id="rId5"/>
    <p:sldId id="312" r:id="rId6"/>
    <p:sldId id="292" r:id="rId7"/>
    <p:sldId id="333" r:id="rId8"/>
    <p:sldId id="320" r:id="rId9"/>
    <p:sldId id="335" r:id="rId10"/>
    <p:sldId id="321" r:id="rId11"/>
    <p:sldId id="288" r:id="rId12"/>
    <p:sldId id="327" r:id="rId13"/>
    <p:sldId id="322" r:id="rId14"/>
    <p:sldId id="328" r:id="rId15"/>
    <p:sldId id="329" r:id="rId16"/>
    <p:sldId id="332" r:id="rId17"/>
    <p:sldId id="32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76D02E-FB84-818F-58B9-BC0999E613B7}" name="Uguccini, Nicholas R. (GRC-LEP0)" initials="UNR(L" userId="S::nuguccin@ndc.nasa.gov::2900bba8-8e7d-4b71-a22a-0e555cd03939" providerId="AD"/>
  <p188:author id="{591A87C3-B566-55B4-06A0-2902383B5D4C}" name="Richard Oeftering" initials="RO" userId="S::roefteri@ndc.nasa.gov::fa62e181-032a-4947-861b-232c89753ab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2B3AA6-5156-4BDA-8774-1C45F42A9C5A}" v="2356" dt="2023-07-20T14:17:56.032"/>
    <p1510:client id="{8DB4EAF5-84DE-4E00-A3BA-20BF123B05AA}" v="3487" vWet="3489" dt="2023-07-20T14:10:25.7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1FEF4-D8EB-450D-BEE8-CD25E17C1AE7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8632D-E0A9-4E4B-AFFF-910391640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7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6A5020-6C28-4A95-9148-A5B2D2646C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43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8632D-E0A9-4E4B-AFFF-9103916405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0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06828-9A2D-80D7-A0D7-F081BB87B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6154B-81F2-7301-F40D-A0BE87458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1FFD2-5228-AB78-53EF-D4C7C197D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02D1-01CF-4A3E-A7AE-3D091D0F66C1}" type="datetime1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5C6B3-9CFF-67CE-6F7D-DCBB1E661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BA4CD-C059-F578-9FDB-3A9C3BCF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7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11A35-3B39-CF4A-86A8-59582504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1849F-6176-00AA-F4A6-AD0174D35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4792A-7F52-8696-B30B-333901899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D950-887C-4341-B085-615CAF12643F}" type="datetime1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8298C-7C7D-E688-3575-774CCFE6D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303C8-41C4-92E2-E2BF-E6A517DA6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39464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1A862-B6C5-DD3B-2D42-D211F5B99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18C7D-AA59-8681-54BF-812E64D76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C7ECF-6041-615F-F51D-64E7A213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F025-CB08-49B9-8D5C-7E955145E90E}" type="datetime1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D277C-B5AA-BFE2-4C7A-82026C216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9A82C-462C-2163-BF7D-FB9A7CE7A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C7A223-6100-E416-C691-B2A7C052B952}"/>
              </a:ext>
            </a:extLst>
          </p:cNvPr>
          <p:cNvSpPr/>
          <p:nvPr userDrawn="1"/>
        </p:nvSpPr>
        <p:spPr>
          <a:xfrm>
            <a:off x="1010805" y="112186"/>
            <a:ext cx="105042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>
                    <a:lumMod val="75000"/>
                  </a:schemeClr>
                </a:solidFill>
              </a:rPr>
              <a:t>Power Hibernation For Surviving the Lunar Night</a:t>
            </a:r>
            <a:endParaRPr lang="en-US" sz="40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24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39E2D-F760-D79D-74C2-33EB9E11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FE8DE-7D63-CE68-802A-E2F997542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694F5-6B6E-8D9C-26FB-FEDF2D98C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81F789-B485-9A3C-BADB-DFD77E84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070D-A0D3-485E-894E-DC7DE5690964}" type="datetime1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4B0AA-FA48-8F78-E35D-655CD2F05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8CDC3-7C05-335D-1F9A-CBD57F215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1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A02C-A283-859B-44C9-6DEBCEBDE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D60CC-E17E-D632-9047-56E245C95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66AD5-A3D1-5EA5-048B-C4F0ED3F0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D0269B-0F66-5A7A-277A-E238ABEFA4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4091C-4487-DB0D-1ACE-FD395DC14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6A2DB0-A414-93CF-726D-A1FCF6F9F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7030D-FF2D-4D48-A690-652BEB012FA9}" type="datetime1">
              <a:rPr lang="en-US" smtClean="0"/>
              <a:t>7/20/2023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A6C1C4-F7CB-BD17-5531-5B1DC419F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AADDC3-0573-53D1-BF1C-6DA18B7F4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3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20D8-77C1-B8B1-E1A9-CD0596C10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E1D1C5-946F-829D-95C8-AE3C36038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264B7-0CF8-40BE-B245-E70A3951A093}" type="datetime1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2A05A-86E2-5557-8462-216C7557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C8649-56A2-EB47-783C-C52573E5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7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ABDD7B-3086-F800-663D-2D522585A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2F6E-2153-4FD9-ACEC-50A53FAA518A}" type="datetime1">
              <a:rPr lang="en-US" smtClean="0"/>
              <a:t>7/20/2023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1A1A83-F63F-A938-8B49-4427895FE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1A008-7C3A-BA08-97F1-EF3461C82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990502-E415-4A74-BE02-11AD38E59E91}"/>
              </a:ext>
            </a:extLst>
          </p:cNvPr>
          <p:cNvSpPr/>
          <p:nvPr userDrawn="1"/>
        </p:nvSpPr>
        <p:spPr>
          <a:xfrm>
            <a:off x="1010805" y="61386"/>
            <a:ext cx="105042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Power Hibernation For Surviving the Lunar Night</a:t>
            </a:r>
            <a:endParaRPr lang="en-US" sz="4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3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E4F23-DEDB-98E0-8531-195579FE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AB31D-49A5-F9AC-85A0-AFC15DD3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3F53E-675F-A2D4-3F78-76A556725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86C1D-6C45-9A37-29A4-2FC07B099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3DF9-06C1-4F78-8809-BB99B0D92A6B}" type="datetime1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1CBA2-DA38-67AF-6260-DFACCD7B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BF89F-620F-F565-CD56-F3B60C9C4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91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5F529-8988-8252-3B30-B6F4A9637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AB9D4-2A9F-7C7A-946A-CB391CF50E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0CFE1-A02C-B316-A6DB-753A053D5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B265F-013F-412B-8F7B-50FC5E00F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0BF68-6341-46B9-91CE-81FEECD0F36C}" type="datetime1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61C92-DF42-1E7D-6373-4AC796FA8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298EB-5069-E6B8-6893-0BB1DDF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22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678C3-829D-7EF9-E28D-3B11C667D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BCFF0-8D5A-8666-60A7-4C5050397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1794E-4E30-AB3F-FE2D-554CAC5E6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73682-55DF-4D0C-B663-11610DA6906C}" type="datetime1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748C4-D36D-A5AE-4A63-1BF997880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417E8-05C7-7D62-B1AF-21DB93DBE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8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B07C9-5F70-9D7D-7EEC-2E8EB6CA7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E598A-51BA-EAAC-5295-26FF02020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8A154-33B2-058F-8FD5-96A74B40C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41EC-F9A0-47FD-952F-F2466D55DBA6}" type="datetime1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81BDF-5498-7C66-43DC-AC0028BE8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0543C-86F2-201B-7646-589FE86E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88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AA1D6B-1549-AFB0-DB1E-3183E5FF4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DDE7F-6CE2-A091-06D3-DFC4ACC58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D1264-D834-BD63-FD13-F7FEC64F0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DD950-887C-4341-B085-615CAF12643F}" type="datetime1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3F997-A7D3-7199-9377-FB8D4ED4F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795E4-D51F-ACAC-2CC7-A86E0C6D9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F38CC-49A5-48E7-ACAB-1476F17AD3E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D4DAD7-FD98-DDD5-0288-7C9FD8C2A53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7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19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1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thomas.b.miller@nasa.gov" TargetMode="External"/><Relationship Id="rId3" Type="http://schemas.microsoft.com/office/2007/relationships/hdphoto" Target="../media/hdphoto2.wdp"/><Relationship Id="rId7" Type="http://schemas.openxmlformats.org/officeDocument/2006/relationships/hyperlink" Target="mailto:richard.c.oeftering@nasa.gov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nicholas.r.Uguccini@nasa.gov" TargetMode="External"/><Relationship Id="rId5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hyperlink" Target="mailto:brian.a.holler@nasa.go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92e8f3d1-82bf-41a8-b50a-09402e52d52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thomas.b.miller@nasa.gov" TargetMode="External"/><Relationship Id="rId3" Type="http://schemas.microsoft.com/office/2007/relationships/hdphoto" Target="../media/hdphoto2.wdp"/><Relationship Id="rId7" Type="http://schemas.openxmlformats.org/officeDocument/2006/relationships/hyperlink" Target="mailto:richard.c.oeftering@nasa.gov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nicholas.r.Uguccini@nasa.gov" TargetMode="External"/><Relationship Id="rId5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hyperlink" Target="mailto:brian.a.holler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6E50C7-8F0F-4872-A3F4-FBB968E9C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871" y="673185"/>
            <a:ext cx="11146367" cy="2520587"/>
          </a:xfrm>
        </p:spPr>
        <p:txBody>
          <a:bodyPr anchor="t">
            <a:normAutofit fontScale="90000"/>
          </a:bodyPr>
          <a:lstStyle/>
          <a:p>
            <a:pPr lvl="0" defTabSz="914293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b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LSIC Surface Power Reliability Workshop </a:t>
            </a:r>
            <a:br>
              <a:rPr lang="en-US" sz="3100" b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Arial"/>
              </a:rPr>
              <a:t>July 27, 2023</a:t>
            </a:r>
            <a:b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Arial"/>
              </a:rPr>
            </a:br>
            <a:br>
              <a:rPr lang="en-US" sz="4000" b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i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Reliable Power Hibernation and Recovery for Solar Powered Lunar Missions</a:t>
            </a:r>
            <a:endParaRPr lang="en-US" sz="48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F4AAF2-9B48-4ECA-8B8C-EED065B3E9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" r="7289" b="494"/>
          <a:stretch/>
        </p:blipFill>
        <p:spPr>
          <a:xfrm>
            <a:off x="9091762" y="3173299"/>
            <a:ext cx="1343019" cy="1956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CEACA9-0826-4CFE-939E-7D7CAD9700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4286" t="7072" r="6679" b="7937"/>
          <a:stretch/>
        </p:blipFill>
        <p:spPr>
          <a:xfrm>
            <a:off x="8742313" y="4128540"/>
            <a:ext cx="3007667" cy="24533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785D85-DC9E-4771-8E66-4011C16E49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" r="7289" b="494"/>
          <a:stretch/>
        </p:blipFill>
        <p:spPr>
          <a:xfrm>
            <a:off x="10135110" y="3221755"/>
            <a:ext cx="1343019" cy="1956473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098D1ED-AA0D-17B6-5FF0-D19685019859}"/>
              </a:ext>
            </a:extLst>
          </p:cNvPr>
          <p:cNvSpPr txBox="1">
            <a:spLocks/>
          </p:cNvSpPr>
          <p:nvPr/>
        </p:nvSpPr>
        <p:spPr>
          <a:xfrm>
            <a:off x="789755" y="3823980"/>
            <a:ext cx="6392221" cy="2453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Nicholas R. Uguccini, Presenter </a:t>
            </a:r>
            <a:r>
              <a:rPr lang="en-US" sz="2000" u="sng">
                <a:hlinkClick r:id="rId6"/>
              </a:rPr>
              <a:t>nicholas.r.uguccini@nasa.gov</a:t>
            </a:r>
            <a:endParaRPr lang="en-US" sz="2000" u="sng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Richard C. Oeftering, </a:t>
            </a:r>
            <a:r>
              <a:rPr lang="en-US" sz="2000" u="sng">
                <a:hlinkClick r:id="rId7"/>
              </a:rPr>
              <a:t>richard.c.oeftering@nasa.gov</a:t>
            </a:r>
            <a:endParaRPr lang="en-US" sz="2000" u="sng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latin typeface="+mn-lt"/>
              </a:rPr>
              <a:t>Thomas B. Miller,  </a:t>
            </a:r>
            <a:r>
              <a:rPr lang="en-US" sz="2400">
                <a:latin typeface="+mn-lt"/>
                <a:hlinkClick r:id="rId8"/>
              </a:rPr>
              <a:t>thomas.b.miller@nasa.gov</a:t>
            </a:r>
            <a:endParaRPr lang="en-US" sz="2400">
              <a:latin typeface="+mn-lt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latin typeface="+mn-lt"/>
              </a:rPr>
              <a:t>Brian A. Holler,  </a:t>
            </a:r>
            <a:r>
              <a:rPr lang="en-US" sz="2400">
                <a:latin typeface="+mn-lt"/>
                <a:hlinkClick r:id="rId9"/>
              </a:rPr>
              <a:t>brian.a.holler@nasa.gov</a:t>
            </a:r>
            <a:endParaRPr lang="en-US" sz="2400">
              <a:latin typeface="+mn-lt"/>
            </a:endParaRPr>
          </a:p>
          <a:p>
            <a:r>
              <a:rPr lang="en-US"/>
              <a:t>NASA Glenn Research Center</a:t>
            </a:r>
          </a:p>
          <a:p>
            <a:r>
              <a:rPr lang="en-US"/>
              <a:t>Cleveland, Ohio 44135</a:t>
            </a:r>
          </a:p>
          <a:p>
            <a:endParaRPr lang="en-US" u="sng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9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6278E0-6D76-4204-9672-D06554A7DFBC}"/>
              </a:ext>
            </a:extLst>
          </p:cNvPr>
          <p:cNvSpPr/>
          <p:nvPr/>
        </p:nvSpPr>
        <p:spPr>
          <a:xfrm>
            <a:off x="467112" y="6768359"/>
            <a:ext cx="3723338" cy="2539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permissions per Dr. N Petro/NASA GSFC, Dr. D Paige/UCLA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CFF7EA-51E5-4708-ABD8-E78A651A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6624" y="6459699"/>
            <a:ext cx="7048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B0011E-92F2-4501-94EE-C3AE5763F8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DDE809-5FCA-487A-A66F-E29C97DE0512}"/>
              </a:ext>
            </a:extLst>
          </p:cNvPr>
          <p:cNvSpPr txBox="1"/>
          <p:nvPr/>
        </p:nvSpPr>
        <p:spPr>
          <a:xfrm>
            <a:off x="8602350" y="1285590"/>
            <a:ext cx="3518214" cy="174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marR="0" lvl="0" indent="-173038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Day: 150-400 K highs based on latitude</a:t>
            </a:r>
          </a:p>
          <a:p>
            <a:pPr marL="173038" marR="0" lvl="0" indent="-173038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Night: 50-100 K lows at </a:t>
            </a: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latitudes</a:t>
            </a:r>
          </a:p>
          <a:p>
            <a:pPr marL="171450" lvl="2">
              <a:lnSpc>
                <a:spcPct val="90000"/>
              </a:lnSpc>
              <a:spcBef>
                <a:spcPts val="600"/>
              </a:spcBef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Duration (non-polar): ~354 </a:t>
            </a:r>
            <a:r>
              <a:rPr kumimoji="0" lang="en-US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hrs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(~14.75 Earth days)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7D0EDB-A01B-4847-82E6-79D87D132222}"/>
              </a:ext>
            </a:extLst>
          </p:cNvPr>
          <p:cNvSpPr txBox="1"/>
          <p:nvPr/>
        </p:nvSpPr>
        <p:spPr>
          <a:xfrm>
            <a:off x="333612" y="6460582"/>
            <a:ext cx="8078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Thermal model calculations of monthly &amp; annual lunar surface temperature variations at various latitudes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6278E0-6D76-4204-9672-D06554A7DFBC}"/>
              </a:ext>
            </a:extLst>
          </p:cNvPr>
          <p:cNvSpPr/>
          <p:nvPr/>
        </p:nvSpPr>
        <p:spPr>
          <a:xfrm>
            <a:off x="9102556" y="4338029"/>
            <a:ext cx="2545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Range of lunar night low </a:t>
            </a:r>
            <a:r>
              <a:rPr lang="en-US" b="1">
                <a:solidFill>
                  <a:srgbClr val="FFFF00"/>
                </a:solidFill>
                <a:latin typeface="Calibri" panose="020F0502020204030204"/>
              </a:rPr>
              <a:t>t</a:t>
            </a:r>
            <a:r>
              <a:rPr kumimoji="0" lang="en-US" b="1" i="0" u="none" strike="noStrike" kern="1200" cap="none" spc="0" normalizeH="0" baseline="0" noProof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emperatures</a:t>
            </a:r>
            <a:endParaRPr kumimoji="0" lang="en-US" b="1" i="1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6278E0-6D76-4204-9672-D06554A7DFBC}"/>
              </a:ext>
            </a:extLst>
          </p:cNvPr>
          <p:cNvSpPr/>
          <p:nvPr/>
        </p:nvSpPr>
        <p:spPr>
          <a:xfrm>
            <a:off x="9056638" y="3591242"/>
            <a:ext cx="26674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Li-ion battery approx. freeze temperature</a:t>
            </a:r>
            <a:endParaRPr kumimoji="0" lang="en-US" b="1" i="1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69C997-C9B7-4F5E-9262-E26CB1D4FF2F}"/>
              </a:ext>
            </a:extLst>
          </p:cNvPr>
          <p:cNvSpPr txBox="1"/>
          <p:nvPr/>
        </p:nvSpPr>
        <p:spPr>
          <a:xfrm>
            <a:off x="514349" y="968868"/>
            <a:ext cx="752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LRO DIVINER: Lunar Day/Night Temperature Range by Latitude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0947"/>
          <a:stretch/>
        </p:blipFill>
        <p:spPr>
          <a:xfrm>
            <a:off x="333612" y="1389056"/>
            <a:ext cx="8364125" cy="50625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9037" y="4966439"/>
            <a:ext cx="7052282" cy="614851"/>
          </a:xfrm>
          <a:prstGeom prst="rect">
            <a:avLst/>
          </a:prstGeom>
          <a:noFill/>
          <a:ln w="2857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1076477" y="3779369"/>
            <a:ext cx="7362053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266044-1CBA-41D9-B9F4-A4350DBB3CD4}"/>
              </a:ext>
            </a:extLst>
          </p:cNvPr>
          <p:cNvCxnSpPr>
            <a:cxnSpLocks/>
          </p:cNvCxnSpPr>
          <p:nvPr/>
        </p:nvCxnSpPr>
        <p:spPr>
          <a:xfrm>
            <a:off x="2831789" y="5303722"/>
            <a:ext cx="0" cy="563653"/>
          </a:xfrm>
          <a:prstGeom prst="line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CC3D7C-23A2-4E42-B50B-3C1C490530DE}"/>
              </a:ext>
            </a:extLst>
          </p:cNvPr>
          <p:cNvCxnSpPr>
            <a:cxnSpLocks/>
          </p:cNvCxnSpPr>
          <p:nvPr/>
        </p:nvCxnSpPr>
        <p:spPr>
          <a:xfrm>
            <a:off x="5359783" y="5474668"/>
            <a:ext cx="0" cy="465706"/>
          </a:xfrm>
          <a:prstGeom prst="line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EA7B2E88-AB30-400C-9DAA-722AEBB88A36}"/>
              </a:ext>
            </a:extLst>
          </p:cNvPr>
          <p:cNvSpPr/>
          <p:nvPr/>
        </p:nvSpPr>
        <p:spPr>
          <a:xfrm>
            <a:off x="2877157" y="5581290"/>
            <a:ext cx="2454047" cy="457226"/>
          </a:xfrm>
          <a:prstGeom prst="leftRightArrow">
            <a:avLst>
              <a:gd name="adj1" fmla="val 52126"/>
              <a:gd name="adj2" fmla="val 50000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FCEB31-ADF7-4215-9E61-785F6466B0BF}"/>
              </a:ext>
            </a:extLst>
          </p:cNvPr>
          <p:cNvCxnSpPr>
            <a:cxnSpLocks/>
          </p:cNvCxnSpPr>
          <p:nvPr/>
        </p:nvCxnSpPr>
        <p:spPr>
          <a:xfrm flipH="1">
            <a:off x="8667263" y="3769598"/>
            <a:ext cx="59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DAED4A3-A368-4A74-AE4D-1A42C3109F50}"/>
              </a:ext>
            </a:extLst>
          </p:cNvPr>
          <p:cNvCxnSpPr>
            <a:cxnSpLocks/>
          </p:cNvCxnSpPr>
          <p:nvPr/>
        </p:nvCxnSpPr>
        <p:spPr>
          <a:xfrm flipH="1" flipV="1">
            <a:off x="5399853" y="5809903"/>
            <a:ext cx="3372372" cy="175988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6645616-C73E-42E0-B28E-E3DB7AD4E5D1}"/>
              </a:ext>
            </a:extLst>
          </p:cNvPr>
          <p:cNvSpPr txBox="1"/>
          <p:nvPr/>
        </p:nvSpPr>
        <p:spPr>
          <a:xfrm>
            <a:off x="2802669" y="5640626"/>
            <a:ext cx="2415089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Polar winter </a:t>
            </a:r>
            <a:r>
              <a:rPr kumimoji="0" lang="en-US" sz="11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(4.5 months)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F2A065-361C-41CD-8AC2-84D7D26D46AB}"/>
              </a:ext>
            </a:extLst>
          </p:cNvPr>
          <p:cNvCxnSpPr>
            <a:cxnSpLocks/>
          </p:cNvCxnSpPr>
          <p:nvPr/>
        </p:nvCxnSpPr>
        <p:spPr>
          <a:xfrm flipH="1">
            <a:off x="8191500" y="4600575"/>
            <a:ext cx="814388" cy="365864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4B9AE4A-E2BD-4D1A-87A2-424EB8AC1198}"/>
              </a:ext>
            </a:extLst>
          </p:cNvPr>
          <p:cNvSpPr txBox="1"/>
          <p:nvPr/>
        </p:nvSpPr>
        <p:spPr>
          <a:xfrm>
            <a:off x="8667264" y="5604742"/>
            <a:ext cx="3453300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Lunar Polar Winter: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Sun is below horizon for ~4.5 months; temps drop to 50 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2D488-B516-182C-6650-F7B151E917B1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The Extreme Lunar Environment</a:t>
            </a:r>
          </a:p>
        </p:txBody>
      </p:sp>
    </p:spTree>
    <p:extLst>
      <p:ext uri="{BB962C8B-B14F-4D97-AF65-F5344CB8AC3E}">
        <p14:creationId xmlns:p14="http://schemas.microsoft.com/office/powerpoint/2010/main" val="306982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A150C3-19B2-424A-8718-13EE88F03DDF}"/>
              </a:ext>
            </a:extLst>
          </p:cNvPr>
          <p:cNvSpPr txBox="1">
            <a:spLocks/>
          </p:cNvSpPr>
          <p:nvPr/>
        </p:nvSpPr>
        <p:spPr>
          <a:xfrm>
            <a:off x="581524" y="1204546"/>
            <a:ext cx="11401469" cy="5264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bg1"/>
                </a:solidFill>
              </a:rPr>
              <a:t>Commercial Lunar Payload Services </a:t>
            </a:r>
            <a:r>
              <a:rPr lang="en-US" sz="2800">
                <a:solidFill>
                  <a:schemeClr val="bg1"/>
                </a:solidFill>
              </a:rPr>
              <a:t>(CLPS): commercially-developed lunar landers to provide a low-cost delivery to the lunar surface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Most likely near-term user of hibernation technology</a:t>
            </a:r>
            <a:endParaRPr lang="en-US" b="1">
              <a:solidFill>
                <a:schemeClr val="bg1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Currently, all CLPS missions are solar powered and do not require lunar night survival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CLPS program is seeking options for surviving the lunar night 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Existing non-nuclear survival options require generating and/or retaining heat throughout the night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Heaters powered via large mass batteries</a:t>
            </a:r>
            <a:endParaRPr lang="en-US" sz="2400">
              <a:solidFill>
                <a:schemeClr val="bg1"/>
              </a:solidFill>
              <a:cs typeface="Calibri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Heavy insulation with heating via consumable chemicals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cs typeface="Calibri"/>
              </a:rPr>
              <a:t>An alternate option is to disconnect power throughout the night, allow all systems to cool to the lunar environmental temperature, and restore operation at lunar dawn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7B1E3B9-2409-A36E-3F8A-E9F9B706151A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Current Lunar Night Survivability Options</a:t>
            </a:r>
          </a:p>
        </p:txBody>
      </p:sp>
    </p:spTree>
    <p:extLst>
      <p:ext uri="{BB962C8B-B14F-4D97-AF65-F5344CB8AC3E}">
        <p14:creationId xmlns:p14="http://schemas.microsoft.com/office/powerpoint/2010/main" val="66682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1B0BC0E-CF49-E28D-2200-4134D7CA0E83}"/>
              </a:ext>
            </a:extLst>
          </p:cNvPr>
          <p:cNvSpPr/>
          <p:nvPr/>
        </p:nvSpPr>
        <p:spPr>
          <a:xfrm>
            <a:off x="6151151" y="2982009"/>
            <a:ext cx="180718" cy="19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6059E8-AF06-001E-D4C7-BC81512C5BCE}"/>
              </a:ext>
            </a:extLst>
          </p:cNvPr>
          <p:cNvSpPr/>
          <p:nvPr/>
        </p:nvSpPr>
        <p:spPr>
          <a:xfrm>
            <a:off x="6163282" y="3400955"/>
            <a:ext cx="180718" cy="19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004B72-90B5-8C19-5CBE-773D62615965}"/>
              </a:ext>
            </a:extLst>
          </p:cNvPr>
          <p:cNvSpPr/>
          <p:nvPr/>
        </p:nvSpPr>
        <p:spPr>
          <a:xfrm>
            <a:off x="6173290" y="5268909"/>
            <a:ext cx="180718" cy="191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EA9A59-7770-4426-A208-63A6ED9E4F4B}"/>
              </a:ext>
            </a:extLst>
          </p:cNvPr>
          <p:cNvSpPr txBox="1"/>
          <p:nvPr/>
        </p:nvSpPr>
        <p:spPr>
          <a:xfrm>
            <a:off x="119376" y="1429473"/>
            <a:ext cx="2209323" cy="86177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400" b="1" i="1" u="sng">
                <a:solidFill>
                  <a:schemeClr val="bg1"/>
                </a:solidFill>
              </a:rPr>
              <a:t>Key</a:t>
            </a:r>
          </a:p>
          <a:p>
            <a:r>
              <a:rPr lang="en-US" sz="1200" b="1" i="1">
                <a:solidFill>
                  <a:schemeClr val="accent1"/>
                </a:solidFill>
              </a:rPr>
              <a:t>Cryo-tolerant</a:t>
            </a:r>
            <a:endParaRPr lang="en-US" sz="1200" b="1" i="1">
              <a:solidFill>
                <a:schemeClr val="accent1"/>
              </a:solidFill>
              <a:cs typeface="Calibri"/>
            </a:endParaRPr>
          </a:p>
          <a:p>
            <a:r>
              <a:rPr lang="en-US" sz="1200" b="1" i="1">
                <a:solidFill>
                  <a:schemeClr val="accent4">
                    <a:lumMod val="75000"/>
                  </a:schemeClr>
                </a:solidFill>
              </a:rPr>
              <a:t>Cryo-operable (“Dawn Mode”)</a:t>
            </a:r>
            <a:endParaRPr lang="en-US" sz="1200" b="1" i="1">
              <a:solidFill>
                <a:schemeClr val="accent4">
                  <a:lumMod val="75000"/>
                </a:schemeClr>
              </a:solidFill>
              <a:cs typeface="Calibri"/>
            </a:endParaRPr>
          </a:p>
          <a:p>
            <a:r>
              <a:rPr lang="en-US" sz="1200" b="1" i="1">
                <a:solidFill>
                  <a:schemeClr val="bg1"/>
                </a:solidFill>
                <a:cs typeface="Calibri"/>
              </a:rPr>
              <a:t>(#) – Dawn start-up sequence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AC6ADFA-3C05-0E8B-72DA-B80590848618}"/>
              </a:ext>
            </a:extLst>
          </p:cNvPr>
          <p:cNvSpPr/>
          <p:nvPr/>
        </p:nvSpPr>
        <p:spPr>
          <a:xfrm>
            <a:off x="5000755" y="1897379"/>
            <a:ext cx="1334568" cy="46972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Solar Arrays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E89D242-D4D1-75C5-0A83-8BDBF8A2563F}"/>
              </a:ext>
            </a:extLst>
          </p:cNvPr>
          <p:cNvSpPr/>
          <p:nvPr/>
        </p:nvSpPr>
        <p:spPr>
          <a:xfrm>
            <a:off x="8360405" y="2964971"/>
            <a:ext cx="1347216" cy="646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Power Distribution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D362D67-A9DD-419E-3329-3FEB6B11CC24}"/>
              </a:ext>
            </a:extLst>
          </p:cNvPr>
          <p:cNvCxnSpPr>
            <a:cxnSpLocks/>
            <a:stCxn id="48" idx="2"/>
            <a:endCxn id="83" idx="0"/>
          </p:cNvCxnSpPr>
          <p:nvPr/>
        </p:nvCxnSpPr>
        <p:spPr>
          <a:xfrm>
            <a:off x="5668039" y="2367104"/>
            <a:ext cx="0" cy="600993"/>
          </a:xfrm>
          <a:prstGeom prst="straightConnector1">
            <a:avLst/>
          </a:prstGeom>
          <a:ln w="41275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C283234-38F9-41CF-B83E-B45D31163812}"/>
              </a:ext>
            </a:extLst>
          </p:cNvPr>
          <p:cNvCxnSpPr>
            <a:cxnSpLocks/>
            <a:stCxn id="83" idx="2"/>
            <a:endCxn id="84" idx="0"/>
          </p:cNvCxnSpPr>
          <p:nvPr/>
        </p:nvCxnSpPr>
        <p:spPr>
          <a:xfrm>
            <a:off x="5668039" y="3608177"/>
            <a:ext cx="0" cy="548660"/>
          </a:xfrm>
          <a:prstGeom prst="straightConnector1">
            <a:avLst/>
          </a:prstGeom>
          <a:ln w="41275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443D347-A1B0-C684-615E-498A438017D8}"/>
              </a:ext>
            </a:extLst>
          </p:cNvPr>
          <p:cNvCxnSpPr>
            <a:cxnSpLocks/>
            <a:stCxn id="83" idx="3"/>
            <a:endCxn id="49" idx="1"/>
          </p:cNvCxnSpPr>
          <p:nvPr/>
        </p:nvCxnSpPr>
        <p:spPr>
          <a:xfrm>
            <a:off x="6353839" y="3288137"/>
            <a:ext cx="2006566" cy="1"/>
          </a:xfrm>
          <a:prstGeom prst="straightConnector1">
            <a:avLst/>
          </a:prstGeom>
          <a:ln w="66675">
            <a:solidFill>
              <a:schemeClr val="bg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E4C4DAEF-8450-DF2F-F6DB-0411F8B9D7CD}"/>
              </a:ext>
            </a:extLst>
          </p:cNvPr>
          <p:cNvSpPr/>
          <p:nvPr/>
        </p:nvSpPr>
        <p:spPr>
          <a:xfrm>
            <a:off x="10208046" y="2802065"/>
            <a:ext cx="1527301" cy="972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Spacecraft Avionics &amp; Payloads 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27839F7-08EB-2D45-88CB-C1F98E89FF97}"/>
              </a:ext>
            </a:extLst>
          </p:cNvPr>
          <p:cNvCxnSpPr>
            <a:cxnSpLocks/>
            <a:stCxn id="49" idx="3"/>
            <a:endCxn id="53" idx="1"/>
          </p:cNvCxnSpPr>
          <p:nvPr/>
        </p:nvCxnSpPr>
        <p:spPr>
          <a:xfrm flipV="1">
            <a:off x="9707621" y="3288137"/>
            <a:ext cx="500425" cy="1"/>
          </a:xfrm>
          <a:prstGeom prst="straightConnector1">
            <a:avLst/>
          </a:prstGeom>
          <a:ln w="41275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4BA5715E-538E-4A03-26DC-663B1DF565CC}"/>
              </a:ext>
            </a:extLst>
          </p:cNvPr>
          <p:cNvSpPr/>
          <p:nvPr/>
        </p:nvSpPr>
        <p:spPr>
          <a:xfrm>
            <a:off x="4771051" y="5186240"/>
            <a:ext cx="1583125" cy="495256"/>
          </a:xfrm>
          <a:prstGeom prst="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Isolation Relay</a:t>
            </a: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9791F9FC-0442-7F4F-0F8D-2BF715F7119A}"/>
              </a:ext>
            </a:extLst>
          </p:cNvPr>
          <p:cNvCxnSpPr>
            <a:cxnSpLocks/>
            <a:stCxn id="76" idx="4"/>
            <a:endCxn id="55" idx="3"/>
          </p:cNvCxnSpPr>
          <p:nvPr/>
        </p:nvCxnSpPr>
        <p:spPr>
          <a:xfrm rot="5400000">
            <a:off x="5701683" y="4029823"/>
            <a:ext cx="2056539" cy="751551"/>
          </a:xfrm>
          <a:prstGeom prst="bentConnector2">
            <a:avLst/>
          </a:prstGeom>
          <a:ln w="41275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EA9F1695-46BD-B350-3851-3243D00B0F4B}"/>
              </a:ext>
            </a:extLst>
          </p:cNvPr>
          <p:cNvCxnSpPr>
            <a:cxnSpLocks/>
            <a:stCxn id="55" idx="1"/>
            <a:endCxn id="82" idx="2"/>
          </p:cNvCxnSpPr>
          <p:nvPr/>
        </p:nvCxnSpPr>
        <p:spPr>
          <a:xfrm rot="10800000">
            <a:off x="3116015" y="5157226"/>
            <a:ext cx="1655036" cy="276642"/>
          </a:xfrm>
          <a:prstGeom prst="bentConnector2">
            <a:avLst/>
          </a:prstGeom>
          <a:ln w="41275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E3CDCFD3-3AEA-6C2A-08B5-BFC4468DEBE4}"/>
              </a:ext>
            </a:extLst>
          </p:cNvPr>
          <p:cNvSpPr txBox="1"/>
          <p:nvPr/>
        </p:nvSpPr>
        <p:spPr>
          <a:xfrm>
            <a:off x="4587321" y="1936920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(1)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0EAEA65-8C24-8B49-D932-8C941BDA111D}"/>
              </a:ext>
            </a:extLst>
          </p:cNvPr>
          <p:cNvSpPr txBox="1"/>
          <p:nvPr/>
        </p:nvSpPr>
        <p:spPr>
          <a:xfrm>
            <a:off x="4559519" y="2833840"/>
            <a:ext cx="44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(2)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A546F74-11C3-1849-3882-F43179B048E3}"/>
              </a:ext>
            </a:extLst>
          </p:cNvPr>
          <p:cNvSpPr txBox="1"/>
          <p:nvPr/>
        </p:nvSpPr>
        <p:spPr>
          <a:xfrm>
            <a:off x="4408036" y="4084780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(3)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5D6DE6C-B0AF-31AD-AE39-E7734D5394DA}"/>
              </a:ext>
            </a:extLst>
          </p:cNvPr>
          <p:cNvSpPr txBox="1"/>
          <p:nvPr/>
        </p:nvSpPr>
        <p:spPr>
          <a:xfrm>
            <a:off x="1720748" y="3072814"/>
            <a:ext cx="452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(3)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C2E3EA0-89DA-F67C-1D5B-9D6A60E4ACEE}"/>
              </a:ext>
            </a:extLst>
          </p:cNvPr>
          <p:cNvCxnSpPr>
            <a:cxnSpLocks/>
            <a:stCxn id="81" idx="2"/>
            <a:endCxn id="82" idx="0"/>
          </p:cNvCxnSpPr>
          <p:nvPr/>
        </p:nvCxnSpPr>
        <p:spPr>
          <a:xfrm>
            <a:off x="3113654" y="3608177"/>
            <a:ext cx="2361" cy="1079657"/>
          </a:xfrm>
          <a:prstGeom prst="straightConnector1">
            <a:avLst/>
          </a:prstGeom>
          <a:ln w="2540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5E32EEB9-B631-981D-46DC-D75B303E7C9A}"/>
              </a:ext>
            </a:extLst>
          </p:cNvPr>
          <p:cNvSpPr txBox="1"/>
          <p:nvPr/>
        </p:nvSpPr>
        <p:spPr>
          <a:xfrm>
            <a:off x="1572562" y="3723091"/>
            <a:ext cx="1520902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 i="1">
                <a:solidFill>
                  <a:schemeClr val="bg1"/>
                </a:solidFill>
              </a:rPr>
              <a:t>Monitoring </a:t>
            </a:r>
          </a:p>
          <a:p>
            <a:pPr algn="r"/>
            <a:r>
              <a:rPr lang="en-US" sz="1400" i="1">
                <a:solidFill>
                  <a:schemeClr val="bg1"/>
                </a:solidFill>
              </a:rPr>
              <a:t>Pre-heat control</a:t>
            </a:r>
          </a:p>
          <a:p>
            <a:pPr algn="r"/>
            <a:r>
              <a:rPr lang="en-US" sz="1400" i="1">
                <a:solidFill>
                  <a:schemeClr val="bg1"/>
                </a:solidFill>
              </a:rPr>
              <a:t>Pre-charging</a:t>
            </a:r>
            <a:endParaRPr lang="en-US" sz="1400" i="1">
              <a:solidFill>
                <a:schemeClr val="bg1"/>
              </a:solidFill>
              <a:cs typeface="Calibri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039D131-9292-1DE1-2892-CC0C873A3913}"/>
              </a:ext>
            </a:extLst>
          </p:cNvPr>
          <p:cNvSpPr txBox="1"/>
          <p:nvPr/>
        </p:nvSpPr>
        <p:spPr>
          <a:xfrm>
            <a:off x="4421834" y="5755244"/>
            <a:ext cx="2281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>
                <a:solidFill>
                  <a:schemeClr val="bg1"/>
                </a:solidFill>
              </a:rPr>
              <a:t>Closed during nominal ops for battery charge/discharge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3B2D228-760F-F4D4-6EEF-219C074089F2}"/>
              </a:ext>
            </a:extLst>
          </p:cNvPr>
          <p:cNvSpPr txBox="1"/>
          <p:nvPr/>
        </p:nvSpPr>
        <p:spPr>
          <a:xfrm>
            <a:off x="7180778" y="3336106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Main Bus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79BA38-92C7-AB4B-CEEC-5EEA836B5859}"/>
              </a:ext>
            </a:extLst>
          </p:cNvPr>
          <p:cNvSpPr txBox="1"/>
          <p:nvPr/>
        </p:nvSpPr>
        <p:spPr>
          <a:xfrm>
            <a:off x="4359385" y="5043421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(5)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40418E9-3C83-8941-1C47-874B6EA5EAE0}"/>
              </a:ext>
            </a:extLst>
          </p:cNvPr>
          <p:cNvSpPr txBox="1"/>
          <p:nvPr/>
        </p:nvSpPr>
        <p:spPr>
          <a:xfrm>
            <a:off x="2196090" y="4694941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(4)</a:t>
            </a:r>
          </a:p>
        </p:txBody>
      </p:sp>
      <p:cxnSp>
        <p:nvCxnSpPr>
          <p:cNvPr id="68" name="Connector: Curved 67">
            <a:extLst>
              <a:ext uri="{FF2B5EF4-FFF2-40B4-BE49-F238E27FC236}">
                <a16:creationId xmlns:a16="http://schemas.microsoft.com/office/drawing/2014/main" id="{D0F1162E-6EDA-97C9-5FD4-3FDF31EBF3D4}"/>
              </a:ext>
            </a:extLst>
          </p:cNvPr>
          <p:cNvCxnSpPr>
            <a:cxnSpLocks/>
            <a:stCxn id="75" idx="3"/>
            <a:endCxn id="82" idx="3"/>
          </p:cNvCxnSpPr>
          <p:nvPr/>
        </p:nvCxnSpPr>
        <p:spPr>
          <a:xfrm rot="5400000">
            <a:off x="4196845" y="4164147"/>
            <a:ext cx="182550" cy="1334216"/>
          </a:xfrm>
          <a:prstGeom prst="curvedConnector2">
            <a:avLst/>
          </a:prstGeom>
          <a:ln w="31750">
            <a:solidFill>
              <a:srgbClr val="FF0000"/>
            </a:solidFill>
            <a:prstDash val="dash"/>
            <a:headEnd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Curved 68">
            <a:extLst>
              <a:ext uri="{FF2B5EF4-FFF2-40B4-BE49-F238E27FC236}">
                <a16:creationId xmlns:a16="http://schemas.microsoft.com/office/drawing/2014/main" id="{62BA14DB-4D68-46EC-7EBA-C0305341A6F7}"/>
              </a:ext>
            </a:extLst>
          </p:cNvPr>
          <p:cNvCxnSpPr>
            <a:cxnSpLocks/>
            <a:stCxn id="49" idx="2"/>
            <a:endCxn id="74" idx="6"/>
          </p:cNvCxnSpPr>
          <p:nvPr/>
        </p:nvCxnSpPr>
        <p:spPr>
          <a:xfrm rot="5400000">
            <a:off x="7419040" y="2722909"/>
            <a:ext cx="726579" cy="2503368"/>
          </a:xfrm>
          <a:prstGeom prst="curvedConnector2">
            <a:avLst/>
          </a:prstGeom>
          <a:ln w="31750">
            <a:solidFill>
              <a:srgbClr val="FF0000"/>
            </a:solidFill>
            <a:prstDash val="dash"/>
            <a:headEnd type="triangl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Curved 69">
            <a:extLst>
              <a:ext uri="{FF2B5EF4-FFF2-40B4-BE49-F238E27FC236}">
                <a16:creationId xmlns:a16="http://schemas.microsoft.com/office/drawing/2014/main" id="{D5CEE90B-B7D8-73AE-3049-7F33DFF6FB77}"/>
              </a:ext>
            </a:extLst>
          </p:cNvPr>
          <p:cNvCxnSpPr>
            <a:cxnSpLocks/>
            <a:stCxn id="53" idx="2"/>
            <a:endCxn id="73" idx="6"/>
          </p:cNvCxnSpPr>
          <p:nvPr/>
        </p:nvCxnSpPr>
        <p:spPr>
          <a:xfrm rot="5400000">
            <a:off x="8365410" y="1937865"/>
            <a:ext cx="769944" cy="4442631"/>
          </a:xfrm>
          <a:prstGeom prst="curvedConnector2">
            <a:avLst/>
          </a:prstGeom>
          <a:ln w="28575">
            <a:solidFill>
              <a:srgbClr val="FF0000"/>
            </a:solidFill>
            <a:prstDash val="dash"/>
            <a:headEnd type="triangl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2D66150F-2FA2-C954-AD1A-DE22C18270EC}"/>
              </a:ext>
            </a:extLst>
          </p:cNvPr>
          <p:cNvSpPr txBox="1"/>
          <p:nvPr/>
        </p:nvSpPr>
        <p:spPr>
          <a:xfrm>
            <a:off x="8868797" y="4400460"/>
            <a:ext cx="1654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Pre-heat as needed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8994CF9-B94E-42A3-7765-4E0E351DCF55}"/>
              </a:ext>
            </a:extLst>
          </p:cNvPr>
          <p:cNvGrpSpPr/>
          <p:nvPr/>
        </p:nvGrpSpPr>
        <p:grpSpPr>
          <a:xfrm>
            <a:off x="6437626" y="4292163"/>
            <a:ext cx="93019" cy="297709"/>
            <a:chOff x="6430473" y="4249851"/>
            <a:chExt cx="93019" cy="297709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1CB2905-E3D0-7DE4-D259-B4389B7A42A7}"/>
                </a:ext>
              </a:extLst>
            </p:cNvPr>
            <p:cNvSpPr/>
            <p:nvPr/>
          </p:nvSpPr>
          <p:spPr>
            <a:xfrm>
              <a:off x="6430473" y="4456120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4C1CFC49-C6B8-AA96-8A66-10F7B1486078}"/>
                </a:ext>
              </a:extLst>
            </p:cNvPr>
            <p:cNvSpPr/>
            <p:nvPr/>
          </p:nvSpPr>
          <p:spPr>
            <a:xfrm>
              <a:off x="6432052" y="4249851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B02CFA1D-2B8B-5B16-5ED6-894B31960BC8}"/>
              </a:ext>
            </a:extLst>
          </p:cNvPr>
          <p:cNvSpPr/>
          <p:nvPr/>
        </p:nvSpPr>
        <p:spPr>
          <a:xfrm>
            <a:off x="4941837" y="4661931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8A4ECD9-1D89-3910-1E4D-8B9C23AF794E}"/>
              </a:ext>
            </a:extLst>
          </p:cNvPr>
          <p:cNvSpPr/>
          <p:nvPr/>
        </p:nvSpPr>
        <p:spPr>
          <a:xfrm>
            <a:off x="7037147" y="3240169"/>
            <a:ext cx="137160" cy="1371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668998A-A6D5-31DB-3F62-438AFE2DA308}"/>
              </a:ext>
            </a:extLst>
          </p:cNvPr>
          <p:cNvSpPr txBox="1"/>
          <p:nvPr/>
        </p:nvSpPr>
        <p:spPr>
          <a:xfrm>
            <a:off x="3847330" y="4554349"/>
            <a:ext cx="868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>
                <a:solidFill>
                  <a:srgbClr val="FF0000"/>
                </a:solidFill>
              </a:rPr>
              <a:t>Pre-heat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2E2F8C6-CECB-86D4-0120-07B32F904138}"/>
              </a:ext>
            </a:extLst>
          </p:cNvPr>
          <p:cNvCxnSpPr>
            <a:cxnSpLocks/>
          </p:cNvCxnSpPr>
          <p:nvPr/>
        </p:nvCxnSpPr>
        <p:spPr>
          <a:xfrm>
            <a:off x="3276220" y="3593510"/>
            <a:ext cx="2361" cy="1073776"/>
          </a:xfrm>
          <a:prstGeom prst="straightConnector1">
            <a:avLst/>
          </a:prstGeom>
          <a:ln w="12700">
            <a:solidFill>
              <a:schemeClr val="accent6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6A8117D9-0835-D991-1C60-78B853308DBE}"/>
              </a:ext>
            </a:extLst>
          </p:cNvPr>
          <p:cNvCxnSpPr>
            <a:cxnSpLocks/>
          </p:cNvCxnSpPr>
          <p:nvPr/>
        </p:nvCxnSpPr>
        <p:spPr>
          <a:xfrm flipH="1">
            <a:off x="4089075" y="3422545"/>
            <a:ext cx="887607" cy="0"/>
          </a:xfrm>
          <a:prstGeom prst="straightConnector1">
            <a:avLst/>
          </a:prstGeom>
          <a:solidFill>
            <a:schemeClr val="tx1"/>
          </a:solidFill>
          <a:ln w="12700">
            <a:solidFill>
              <a:schemeClr val="accent6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926852C-0EE9-091B-3AED-9D2E008F99A3}"/>
              </a:ext>
            </a:extLst>
          </p:cNvPr>
          <p:cNvCxnSpPr>
            <a:cxnSpLocks/>
            <a:stCxn id="83" idx="1"/>
            <a:endCxn id="81" idx="3"/>
          </p:cNvCxnSpPr>
          <p:nvPr/>
        </p:nvCxnSpPr>
        <p:spPr>
          <a:xfrm flipH="1">
            <a:off x="4089075" y="3288137"/>
            <a:ext cx="893164" cy="0"/>
          </a:xfrm>
          <a:prstGeom prst="straightConnector1">
            <a:avLst/>
          </a:prstGeom>
          <a:ln w="25400">
            <a:solidFill>
              <a:schemeClr val="bg1"/>
            </a:solidFill>
            <a:headEnd type="none" w="med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8BE65898-0FA1-F259-8356-EF0A54101E9A}"/>
              </a:ext>
            </a:extLst>
          </p:cNvPr>
          <p:cNvSpPr/>
          <p:nvPr/>
        </p:nvSpPr>
        <p:spPr>
          <a:xfrm>
            <a:off x="2138232" y="2968097"/>
            <a:ext cx="1950843" cy="640080"/>
          </a:xfrm>
          <a:prstGeom prst="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Battery Management System (BMS)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33535B3-3F27-1E62-3879-6C5E1CA7FEA3}"/>
              </a:ext>
            </a:extLst>
          </p:cNvPr>
          <p:cNvSpPr/>
          <p:nvPr/>
        </p:nvSpPr>
        <p:spPr>
          <a:xfrm>
            <a:off x="2611018" y="4687834"/>
            <a:ext cx="1009994" cy="469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Battery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8CE7C8C-E12E-58BE-500A-14DDBB988C42}"/>
              </a:ext>
            </a:extLst>
          </p:cNvPr>
          <p:cNvSpPr/>
          <p:nvPr/>
        </p:nvSpPr>
        <p:spPr>
          <a:xfrm>
            <a:off x="4845079" y="4156837"/>
            <a:ext cx="1645920" cy="548640"/>
          </a:xfrm>
          <a:prstGeom prst="rect">
            <a:avLst/>
          </a:prstGeom>
          <a:solidFill>
            <a:srgbClr val="FFC000"/>
          </a:solidFill>
          <a:ln w="254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Heater Control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0157E0E-72AD-4438-D41D-E39FA84F6E20}"/>
              </a:ext>
            </a:extLst>
          </p:cNvPr>
          <p:cNvSpPr txBox="1"/>
          <p:nvPr/>
        </p:nvSpPr>
        <p:spPr>
          <a:xfrm>
            <a:off x="119376" y="2308605"/>
            <a:ext cx="902811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b="1" i="1">
                <a:solidFill>
                  <a:schemeClr val="bg1"/>
                </a:solidFill>
                <a:cs typeface="Calibri"/>
                <a:sym typeface="Wingdings" panose="05000000000000000000" pitchFamily="2" charset="2"/>
              </a:rPr>
              <a:t></a:t>
            </a:r>
            <a:r>
              <a:rPr lang="en-US" sz="1200" b="1" i="1">
                <a:solidFill>
                  <a:schemeClr val="bg1"/>
                </a:solidFill>
                <a:cs typeface="Calibri"/>
              </a:rPr>
              <a:t> Power</a:t>
            </a:r>
          </a:p>
          <a:p>
            <a:r>
              <a:rPr lang="en-US" sz="1200" b="1" i="1">
                <a:solidFill>
                  <a:srgbClr val="FF0000"/>
                </a:solidFill>
                <a:cs typeface="Calibri"/>
                <a:sym typeface="Wingdings" panose="05000000000000000000" pitchFamily="2" charset="2"/>
              </a:rPr>
              <a:t></a:t>
            </a:r>
            <a:r>
              <a:rPr lang="en-US" sz="1200" b="1" i="1">
                <a:cs typeface="Calibri"/>
              </a:rPr>
              <a:t> </a:t>
            </a:r>
            <a:r>
              <a:rPr lang="en-US" sz="1200" b="1" i="1">
                <a:solidFill>
                  <a:srgbClr val="FF0000"/>
                </a:solidFill>
                <a:cs typeface="Calibri"/>
              </a:rPr>
              <a:t>Thermal</a:t>
            </a:r>
          </a:p>
          <a:p>
            <a:r>
              <a:rPr lang="en-US" sz="1200" b="1" i="1">
                <a:solidFill>
                  <a:schemeClr val="accent6"/>
                </a:solidFill>
                <a:cs typeface="Calibri"/>
                <a:sym typeface="Wingdings" panose="05000000000000000000" pitchFamily="2" charset="2"/>
              </a:rPr>
              <a:t></a:t>
            </a:r>
            <a:r>
              <a:rPr lang="en-US" sz="1200" b="1" i="1">
                <a:cs typeface="Calibri"/>
              </a:rPr>
              <a:t> </a:t>
            </a:r>
            <a:r>
              <a:rPr lang="en-US" sz="1200" b="1" i="1">
                <a:solidFill>
                  <a:schemeClr val="accent6"/>
                </a:solidFill>
                <a:cs typeface="Calibri"/>
              </a:rPr>
              <a:t>C&amp;DH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E399EE2-D386-02AA-0844-DC68C77C3FB0}"/>
              </a:ext>
            </a:extLst>
          </p:cNvPr>
          <p:cNvSpPr txBox="1"/>
          <p:nvPr/>
        </p:nvSpPr>
        <p:spPr>
          <a:xfrm>
            <a:off x="9363316" y="2605679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(6)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18B9822-67A6-244C-9601-939AD36F4AED}"/>
              </a:ext>
            </a:extLst>
          </p:cNvPr>
          <p:cNvSpPr txBox="1"/>
          <p:nvPr/>
        </p:nvSpPr>
        <p:spPr>
          <a:xfrm>
            <a:off x="11371552" y="2447104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(7)</a:t>
            </a:r>
          </a:p>
        </p:txBody>
      </p:sp>
      <p:sp>
        <p:nvSpPr>
          <p:cNvPr id="88" name="Title 1">
            <a:extLst>
              <a:ext uri="{FF2B5EF4-FFF2-40B4-BE49-F238E27FC236}">
                <a16:creationId xmlns:a16="http://schemas.microsoft.com/office/drawing/2014/main" id="{B0579090-98C1-1D8D-9B94-9317E8BB7BC4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Example Dawn Start-Up Sequence</a:t>
            </a:r>
            <a:endParaRPr lang="en-US" sz="4000" b="1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4082F1-7B84-3E82-A6E3-8EDDC0684C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353839" y="3100839"/>
            <a:ext cx="2006568" cy="320"/>
          </a:xfrm>
          <a:prstGeom prst="bentConnector3">
            <a:avLst>
              <a:gd name="adj1" fmla="val 50000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2">
            <a:extLst>
              <a:ext uri="{FF2B5EF4-FFF2-40B4-BE49-F238E27FC236}">
                <a16:creationId xmlns:a16="http://schemas.microsoft.com/office/drawing/2014/main" id="{7D21E395-BF6D-5130-C602-ED766C384D73}"/>
              </a:ext>
            </a:extLst>
          </p:cNvPr>
          <p:cNvCxnSpPr>
            <a:cxnSpLocks/>
          </p:cNvCxnSpPr>
          <p:nvPr/>
        </p:nvCxnSpPr>
        <p:spPr>
          <a:xfrm>
            <a:off x="6344000" y="3424816"/>
            <a:ext cx="10008" cy="1867954"/>
          </a:xfrm>
          <a:prstGeom prst="bentConnector3">
            <a:avLst>
              <a:gd name="adj1" fmla="val 6285232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5319569E-D47F-C756-B405-3406D34C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352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7AA5EA5-7D14-1120-C001-FEF734101166}"/>
              </a:ext>
            </a:extLst>
          </p:cNvPr>
          <p:cNvSpPr/>
          <p:nvPr/>
        </p:nvSpPr>
        <p:spPr>
          <a:xfrm>
            <a:off x="4982239" y="2968097"/>
            <a:ext cx="1371600" cy="640080"/>
          </a:xfrm>
          <a:prstGeom prst="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Main Bus Controller</a:t>
            </a:r>
          </a:p>
        </p:txBody>
      </p:sp>
    </p:spTree>
    <p:extLst>
      <p:ext uri="{BB962C8B-B14F-4D97-AF65-F5344CB8AC3E}">
        <p14:creationId xmlns:p14="http://schemas.microsoft.com/office/powerpoint/2010/main" val="33302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352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A150C3-19B2-424A-8718-13EE88F03DDF}"/>
              </a:ext>
            </a:extLst>
          </p:cNvPr>
          <p:cNvSpPr txBox="1">
            <a:spLocks/>
          </p:cNvSpPr>
          <p:nvPr/>
        </p:nvSpPr>
        <p:spPr>
          <a:xfrm>
            <a:off x="581525" y="1239610"/>
            <a:ext cx="10868524" cy="5333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bg1"/>
                </a:solidFill>
              </a:rPr>
              <a:t>Hibernation strategy utilizes widely-available 18650 lithium-ion cells  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Tests at GRC show 18650 cells can passively tolerate a freeze/thaw cycle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Charge capacity recovers when cells return to operational temperatures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400">
              <a:solidFill>
                <a:schemeClr val="bg1"/>
              </a:solidFill>
            </a:endParaRPr>
          </a:p>
          <a:p>
            <a:pPr algn="l"/>
            <a:r>
              <a:rPr lang="en-US" sz="2800" b="1">
                <a:solidFill>
                  <a:schemeClr val="bg1"/>
                </a:solidFill>
              </a:rPr>
              <a:t>Prior tests at GRC involved a small set of test cells, and raised several questions regarding reliability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Are there effects that are not evident with simple tests?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What are potential degradation mechanisms?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How many freeze/thaw cycles can be tolerated?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What is the best state of charge for hibernation?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How does rate of temperature change affect reliability?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Can we detect and isolate faults while still frozen?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Are other cell formats capable of survival?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A0C2027-A7E6-72A8-DFB5-DD3AC51BF8E3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Battery Technology for Power Hibernation</a:t>
            </a:r>
          </a:p>
        </p:txBody>
      </p:sp>
    </p:spTree>
    <p:extLst>
      <p:ext uri="{BB962C8B-B14F-4D97-AF65-F5344CB8AC3E}">
        <p14:creationId xmlns:p14="http://schemas.microsoft.com/office/powerpoint/2010/main" val="259846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C1314D-3F5C-4989-B05C-C6D343F7CBC3}"/>
              </a:ext>
            </a:extLst>
          </p:cNvPr>
          <p:cNvSpPr txBox="1">
            <a:spLocks/>
          </p:cNvSpPr>
          <p:nvPr/>
        </p:nvSpPr>
        <p:spPr>
          <a:xfrm>
            <a:off x="759907" y="1212574"/>
            <a:ext cx="10515600" cy="540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1E1E98-A354-42A8-90E6-AF542EBDCADA}"/>
              </a:ext>
            </a:extLst>
          </p:cNvPr>
          <p:cNvSpPr txBox="1">
            <a:spLocks/>
          </p:cNvSpPr>
          <p:nvPr/>
        </p:nvSpPr>
        <p:spPr>
          <a:xfrm>
            <a:off x="575046" y="1312015"/>
            <a:ext cx="7469623" cy="5154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Glenn is testing lithium-ion batteries across multiple freeze/thaw cycles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Tested </a:t>
            </a:r>
            <a:r>
              <a:rPr lang="en-US">
                <a:solidFill>
                  <a:prstClr val="white"/>
                </a:solidFill>
                <a:latin typeface="Calibri" panose="020F0502020204030204"/>
              </a:rPr>
              <a:t>single cells 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50 K with 0%, 20%, and 40% state-of-charge under multiple lunar hibernation sequences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Acquired high-power and high-energy NASA Strategic Reserve 18650 Li-ion cells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Built and tested series-connected and parallel-connected cell string survivability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Preliminary Results: High-energy cells (LG INR18650-M36 and the </a:t>
            </a:r>
            <a:r>
              <a:rPr lang="en-US" sz="240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Molicel</a:t>
            </a:r>
            <a:r>
              <a:rPr lang="en-US" sz="240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INR18650-M35A) both successfully survived two cryogenic exposures under vacuum at ~50K with 14-day dwell times without degradation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EE7-D689-B26B-3E7C-08A12720A0E8}"/>
              </a:ext>
            </a:extLst>
          </p:cNvPr>
          <p:cNvPicPr>
            <a:picLocks noChangeAspect="1"/>
          </p:cNvPicPr>
          <p:nvPr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1" b="16515"/>
          <a:stretch>
            <a:fillRect/>
          </a:stretch>
        </p:blipFill>
        <p:spPr bwMode="auto">
          <a:xfrm>
            <a:off x="8180057" y="2233908"/>
            <a:ext cx="3474940" cy="32663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DF861E-694D-60A2-C88D-133133CE7729}"/>
              </a:ext>
            </a:extLst>
          </p:cNvPr>
          <p:cNvSpPr txBox="1"/>
          <p:nvPr/>
        </p:nvSpPr>
        <p:spPr>
          <a:xfrm>
            <a:off x="8241456" y="5500266"/>
            <a:ext cx="3548928" cy="966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Interior of cryo-cooled chamber with 4 Li-ion cells inserted into a copper cold block</a:t>
            </a:r>
            <a:endParaRPr lang="en-US" sz="18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2B52241-61F0-72E8-A8F7-57CD62A8E325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Battery Technology for Power Hibernation</a:t>
            </a:r>
          </a:p>
        </p:txBody>
      </p:sp>
    </p:spTree>
    <p:extLst>
      <p:ext uri="{BB962C8B-B14F-4D97-AF65-F5344CB8AC3E}">
        <p14:creationId xmlns:p14="http://schemas.microsoft.com/office/powerpoint/2010/main" val="1281132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C1314D-3F5C-4989-B05C-C6D343F7CBC3}"/>
              </a:ext>
            </a:extLst>
          </p:cNvPr>
          <p:cNvSpPr txBox="1">
            <a:spLocks/>
          </p:cNvSpPr>
          <p:nvPr/>
        </p:nvSpPr>
        <p:spPr>
          <a:xfrm>
            <a:off x="759907" y="1212574"/>
            <a:ext cx="10515600" cy="540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200" i="1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1E1E98-A354-42A8-90E6-AF542EBDCADA}"/>
              </a:ext>
            </a:extLst>
          </p:cNvPr>
          <p:cNvSpPr txBox="1">
            <a:spLocks/>
          </p:cNvSpPr>
          <p:nvPr/>
        </p:nvSpPr>
        <p:spPr>
          <a:xfrm>
            <a:off x="581525" y="1263315"/>
            <a:ext cx="11041906" cy="540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bg1"/>
                </a:solidFill>
              </a:rPr>
              <a:t>STMD Space Technology Research Grant (Early Career Faculty Program)</a:t>
            </a:r>
          </a:p>
          <a:p>
            <a:pPr algn="l"/>
            <a:r>
              <a:rPr lang="en-US" b="1">
                <a:solidFill>
                  <a:schemeClr val="bg1"/>
                </a:solidFill>
              </a:rPr>
              <a:t>Investigators funded under ECF22 Topic 2: </a:t>
            </a:r>
            <a:r>
              <a:rPr lang="en-US" b="1" i="1">
                <a:solidFill>
                  <a:schemeClr val="bg1"/>
                </a:solidFill>
              </a:rPr>
              <a:t>Hibernation and Recovery of Solar-Powered Systems for Lunar Missions </a:t>
            </a:r>
            <a:endParaRPr lang="en-US" b="1">
              <a:solidFill>
                <a:schemeClr val="bg1"/>
              </a:solidFill>
            </a:endParaRPr>
          </a:p>
          <a:p>
            <a:pPr algn="l"/>
            <a:r>
              <a:rPr lang="en-US" sz="2400" b="1">
                <a:solidFill>
                  <a:schemeClr val="bg1"/>
                </a:solidFill>
              </a:rPr>
              <a:t>Dr. Kelsey </a:t>
            </a:r>
            <a:r>
              <a:rPr lang="en-US" sz="2400" b="1" err="1">
                <a:solidFill>
                  <a:schemeClr val="bg1"/>
                </a:solidFill>
              </a:rPr>
              <a:t>Hatzel</a:t>
            </a:r>
            <a:r>
              <a:rPr lang="en-US" sz="2400" b="1">
                <a:solidFill>
                  <a:schemeClr val="bg1"/>
                </a:solidFill>
              </a:rPr>
              <a:t>, </a:t>
            </a:r>
            <a:r>
              <a:rPr lang="en-US" sz="2400">
                <a:solidFill>
                  <a:schemeClr val="bg1"/>
                </a:solidFill>
              </a:rPr>
              <a:t>Princeton University: </a:t>
            </a:r>
            <a:r>
              <a:rPr lang="en-US" sz="2400" i="1">
                <a:solidFill>
                  <a:schemeClr val="bg1"/>
                </a:solidFill>
              </a:rPr>
              <a:t>Advanced in-situ and operando Characterization of Batteries Under Ultra-Low Temperature Conditions</a:t>
            </a:r>
          </a:p>
          <a:p>
            <a:pPr algn="l"/>
            <a:r>
              <a:rPr lang="en-US" sz="2400" b="1">
                <a:solidFill>
                  <a:schemeClr val="bg1"/>
                </a:solidFill>
              </a:rPr>
              <a:t>Dr. Yangying Zho</a:t>
            </a:r>
            <a:r>
              <a:rPr lang="en-US" sz="2400">
                <a:solidFill>
                  <a:schemeClr val="bg1"/>
                </a:solidFill>
              </a:rPr>
              <a:t>, University of California, Santa Barbara: </a:t>
            </a:r>
            <a:r>
              <a:rPr lang="en-US" sz="2400" i="1">
                <a:solidFill>
                  <a:schemeClr val="bg1"/>
                </a:solidFill>
              </a:rPr>
              <a:t>Characterization of Lithium-ion Battery Cycling Through the Freeze-Thaw Process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endParaRPr lang="en-US" sz="2400">
              <a:solidFill>
                <a:schemeClr val="bg1"/>
              </a:solidFill>
            </a:endParaRP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Thorough characterization of the freeze/thaw process in Li-ion cells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Electrochemical and thermal-mechanical characterization and modelling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Characterize degradation mechanisms and effect on cell cycle life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Potential imaging of the electrolyte freeze front in real-time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B51AA1E-DFB2-9079-CAE4-AFFD5A02967B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Battery Technology for Power Hibernation</a:t>
            </a:r>
          </a:p>
        </p:txBody>
      </p:sp>
    </p:spTree>
    <p:extLst>
      <p:ext uri="{BB962C8B-B14F-4D97-AF65-F5344CB8AC3E}">
        <p14:creationId xmlns:p14="http://schemas.microsoft.com/office/powerpoint/2010/main" val="364037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A150C3-19B2-424A-8718-13EE88F03DDF}"/>
              </a:ext>
            </a:extLst>
          </p:cNvPr>
          <p:cNvSpPr txBox="1">
            <a:spLocks/>
          </p:cNvSpPr>
          <p:nvPr/>
        </p:nvSpPr>
        <p:spPr>
          <a:xfrm>
            <a:off x="581524" y="942975"/>
            <a:ext cx="11163231" cy="5630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bg1"/>
                </a:solidFill>
              </a:rPr>
              <a:t>Revival from hibernation requires power electronics that survive and operate in cryogenic vacuum conditions</a:t>
            </a:r>
          </a:p>
          <a:p>
            <a:pPr algn="l"/>
            <a:r>
              <a:rPr lang="en-US" sz="2800" b="1">
                <a:solidFill>
                  <a:schemeClr val="bg1"/>
                </a:solidFill>
              </a:rPr>
              <a:t>Cryo-tolerance </a:t>
            </a:r>
            <a:r>
              <a:rPr lang="en-US" sz="2800">
                <a:solidFill>
                  <a:schemeClr val="bg1"/>
                </a:solidFill>
              </a:rPr>
              <a:t>is essential for passive night survival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Circuit board and device packaging must tolerate repeated exposure to extreme low temperatures (thermal–mechanical stress)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Conventional circuit boards can tolerate exposure, but we have only found research based on limited thermal cycles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Physical size of boards and devices can influence reliability</a:t>
            </a:r>
          </a:p>
          <a:p>
            <a:pPr algn="l">
              <a:defRPr/>
            </a:pPr>
            <a:r>
              <a:rPr kumimoji="0" lang="en-US" sz="2800" b="1" i="0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lang="en-US" sz="2800" b="1" err="1">
                <a:solidFill>
                  <a:schemeClr val="bg1"/>
                </a:solidFill>
                <a:latin typeface="Calibri" panose="020F0502020204030204"/>
              </a:rPr>
              <a:t>ryo</a:t>
            </a:r>
            <a:r>
              <a:rPr lang="en-US" sz="2800" b="1">
                <a:solidFill>
                  <a:schemeClr val="bg1"/>
                </a:solidFill>
                <a:latin typeface="Calibri" panose="020F0502020204030204"/>
              </a:rPr>
              <a:t>-operable </a:t>
            </a:r>
            <a:r>
              <a:rPr lang="en-US" sz="2800">
                <a:solidFill>
                  <a:schemeClr val="bg1"/>
                </a:solidFill>
              </a:rPr>
              <a:t>electronics assures reliable power recovery at lunar dawn 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chemeClr val="bg1"/>
                </a:solidFill>
              </a:rPr>
              <a:t>Cryo-operability requires stable “cold start” operation at 50 K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Begins operation when solar arrays are first illuminated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Capable of managing power on solar array output alone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Preheats batteries and passive avionics for restart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May perform battery diagnostics and pre-charging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C4948975-D1BA-1216-33EC-0185B9C450DE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Power Electronics Technology for Hibernation</a:t>
            </a:r>
          </a:p>
        </p:txBody>
      </p:sp>
    </p:spTree>
    <p:extLst>
      <p:ext uri="{BB962C8B-B14F-4D97-AF65-F5344CB8AC3E}">
        <p14:creationId xmlns:p14="http://schemas.microsoft.com/office/powerpoint/2010/main" val="1005015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C1314D-3F5C-4989-B05C-C6D343F7CBC3}"/>
              </a:ext>
            </a:extLst>
          </p:cNvPr>
          <p:cNvSpPr txBox="1">
            <a:spLocks/>
          </p:cNvSpPr>
          <p:nvPr/>
        </p:nvSpPr>
        <p:spPr>
          <a:xfrm>
            <a:off x="759907" y="1212574"/>
            <a:ext cx="10515600" cy="540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200" i="1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1E1E98-A354-42A8-90E6-AF542EBDCADA}"/>
              </a:ext>
            </a:extLst>
          </p:cNvPr>
          <p:cNvSpPr txBox="1">
            <a:spLocks/>
          </p:cNvSpPr>
          <p:nvPr/>
        </p:nvSpPr>
        <p:spPr>
          <a:xfrm>
            <a:off x="581524" y="1263315"/>
            <a:ext cx="7563993" cy="5810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chemeClr val="bg1"/>
                </a:solidFill>
              </a:rPr>
              <a:t>NASA Glenn is developing a cryo-operable power supply demonstrator</a:t>
            </a:r>
          </a:p>
          <a:p>
            <a:pPr marL="346075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Shunt regulator capable of delivering power to an external load via eight “solar strings”</a:t>
            </a:r>
          </a:p>
          <a:p>
            <a:pPr marL="346075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Designed with component types that have been shown to be operable at low temperatures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Based on prior analytical assessments of published research</a:t>
            </a:r>
          </a:p>
          <a:p>
            <a:pPr marL="346075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Calibri"/>
              </a:rPr>
              <a:t>Current accomplishments: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Stable operation throughout temperature ramp from 300 K down to 50 K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Cold start capability at 50 K after a 16-hour cold soak</a:t>
            </a:r>
          </a:p>
          <a:p>
            <a:pPr marL="346075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Future work:</a:t>
            </a:r>
          </a:p>
          <a:p>
            <a:pPr marL="803275" lvl="1" indent="-346075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Investigation of microcontroller/FPGA operation at cryogenic temperatures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E1AA325-DFB8-4663-B9D5-C7F701D07AD8}"/>
              </a:ext>
            </a:extLst>
          </p:cNvPr>
          <p:cNvSpPr txBox="1">
            <a:spLocks/>
          </p:cNvSpPr>
          <p:nvPr/>
        </p:nvSpPr>
        <p:spPr>
          <a:xfrm>
            <a:off x="581525" y="284747"/>
            <a:ext cx="10868525" cy="8213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1B6E9E-6388-BF9F-8B51-A2C08516C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692" y="4356169"/>
            <a:ext cx="4153566" cy="257851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39CEA3B-57CF-C425-42E9-0D3CF543A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1" t="12514" r="9950" b="11705"/>
          <a:stretch/>
        </p:blipFill>
        <p:spPr bwMode="auto">
          <a:xfrm>
            <a:off x="8625560" y="983335"/>
            <a:ext cx="3108193" cy="332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BF0E337-F7A9-CC1D-BDDF-280F0FD4795B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Power Electronics Technology for Hibernation</a:t>
            </a:r>
          </a:p>
        </p:txBody>
      </p:sp>
    </p:spTree>
    <p:extLst>
      <p:ext uri="{BB962C8B-B14F-4D97-AF65-F5344CB8AC3E}">
        <p14:creationId xmlns:p14="http://schemas.microsoft.com/office/powerpoint/2010/main" val="206250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C1314D-3F5C-4989-B05C-C6D343F7CBC3}"/>
              </a:ext>
            </a:extLst>
          </p:cNvPr>
          <p:cNvSpPr txBox="1">
            <a:spLocks/>
          </p:cNvSpPr>
          <p:nvPr/>
        </p:nvSpPr>
        <p:spPr>
          <a:xfrm>
            <a:off x="782881" y="1192038"/>
            <a:ext cx="10515600" cy="540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200" i="1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1E1E98-A354-42A8-90E6-AF542EBDCADA}"/>
              </a:ext>
            </a:extLst>
          </p:cNvPr>
          <p:cNvSpPr txBox="1">
            <a:spLocks/>
          </p:cNvSpPr>
          <p:nvPr/>
        </p:nvSpPr>
        <p:spPr>
          <a:xfrm>
            <a:off x="581525" y="1292622"/>
            <a:ext cx="10601784" cy="4977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bg1"/>
                </a:solidFill>
              </a:rPr>
              <a:t>STMD Space Technology Research Grant (Early Career Faculty)  </a:t>
            </a:r>
          </a:p>
          <a:p>
            <a:pPr algn="l"/>
            <a:r>
              <a:rPr lang="en-US" sz="2800" b="1">
                <a:solidFill>
                  <a:schemeClr val="bg1"/>
                </a:solidFill>
              </a:rPr>
              <a:t>ECF22 Topic 2: Hibernation and Recovery of Solar-Powered Systems for Lunar Missions </a:t>
            </a:r>
          </a:p>
          <a:p>
            <a:pPr algn="l"/>
            <a:r>
              <a:rPr lang="en-US" sz="2600">
                <a:solidFill>
                  <a:schemeClr val="bg1"/>
                </a:solidFill>
              </a:rPr>
              <a:t>Dr </a:t>
            </a:r>
            <a:r>
              <a:rPr lang="en-US" sz="2600" err="1">
                <a:solidFill>
                  <a:schemeClr val="bg1"/>
                </a:solidFill>
              </a:rPr>
              <a:t>Zheyu</a:t>
            </a:r>
            <a:r>
              <a:rPr lang="en-US" sz="2600">
                <a:solidFill>
                  <a:schemeClr val="bg1"/>
                </a:solidFill>
              </a:rPr>
              <a:t> Zhang, Clemson University,  </a:t>
            </a:r>
          </a:p>
          <a:p>
            <a:pPr algn="l"/>
            <a:r>
              <a:rPr lang="en-US" sz="2600" i="1">
                <a:solidFill>
                  <a:schemeClr val="bg1"/>
                </a:solidFill>
              </a:rPr>
              <a:t>Characterization and Application of Cryogenic Power Semiconductors in Lightweight, Fault-tolerant Systems for Lunar Missions</a:t>
            </a:r>
          </a:p>
          <a:p>
            <a:pPr marL="803275" lvl="1" indent="-346075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Focused on </a:t>
            </a:r>
            <a:r>
              <a:rPr lang="en-US" sz="2600" err="1">
                <a:solidFill>
                  <a:schemeClr val="bg1"/>
                </a:solidFill>
              </a:rPr>
              <a:t>GaN</a:t>
            </a:r>
            <a:r>
              <a:rPr lang="en-US" sz="2600">
                <a:solidFill>
                  <a:schemeClr val="bg1"/>
                </a:solidFill>
              </a:rPr>
              <a:t> HEMT to exploit its flat response to wide temperature range</a:t>
            </a:r>
          </a:p>
          <a:p>
            <a:pPr marL="803275" lvl="1" indent="-346075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Thorough characterization of Gallium-Nitride devices from 400 K to 50 K</a:t>
            </a:r>
          </a:p>
          <a:p>
            <a:pPr marL="803275" lvl="1" indent="-346075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Identify degradation mechanisms and potential mitigations</a:t>
            </a:r>
          </a:p>
          <a:p>
            <a:pPr marL="803275" lvl="1" indent="-346075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Develop “physics-informed” models of </a:t>
            </a:r>
            <a:r>
              <a:rPr lang="en-US" sz="2600" err="1">
                <a:solidFill>
                  <a:schemeClr val="bg1"/>
                </a:solidFill>
              </a:rPr>
              <a:t>GaN</a:t>
            </a:r>
            <a:r>
              <a:rPr lang="en-US" sz="2600">
                <a:solidFill>
                  <a:schemeClr val="bg1"/>
                </a:solidFill>
              </a:rPr>
              <a:t> circuits </a:t>
            </a:r>
          </a:p>
          <a:p>
            <a:pPr marL="803275" lvl="1" indent="-346075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Develop </a:t>
            </a:r>
            <a:r>
              <a:rPr lang="en-US" sz="2600" err="1">
                <a:solidFill>
                  <a:schemeClr val="bg1"/>
                </a:solidFill>
              </a:rPr>
              <a:t>GaN</a:t>
            </a:r>
            <a:r>
              <a:rPr lang="en-US" sz="2600">
                <a:solidFill>
                  <a:schemeClr val="bg1"/>
                </a:solidFill>
              </a:rPr>
              <a:t> based power circuits suited to hibernation and recovery</a:t>
            </a:r>
          </a:p>
          <a:p>
            <a:pPr marL="803275" lvl="1" indent="-346075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0C5B3-954F-DE3A-BD7B-13AB3C440CAD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Power Electronics Technology for Hibernation</a:t>
            </a:r>
          </a:p>
        </p:txBody>
      </p:sp>
    </p:spTree>
    <p:extLst>
      <p:ext uri="{BB962C8B-B14F-4D97-AF65-F5344CB8AC3E}">
        <p14:creationId xmlns:p14="http://schemas.microsoft.com/office/powerpoint/2010/main" val="117026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C1314D-3F5C-4989-B05C-C6D343F7CBC3}"/>
              </a:ext>
            </a:extLst>
          </p:cNvPr>
          <p:cNvSpPr txBox="1">
            <a:spLocks/>
          </p:cNvSpPr>
          <p:nvPr/>
        </p:nvSpPr>
        <p:spPr>
          <a:xfrm>
            <a:off x="663657" y="1165320"/>
            <a:ext cx="10690143" cy="5407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200" i="1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1E1E98-A354-42A8-90E6-AF542EBDCADA}"/>
              </a:ext>
            </a:extLst>
          </p:cNvPr>
          <p:cNvSpPr txBox="1">
            <a:spLocks/>
          </p:cNvSpPr>
          <p:nvPr/>
        </p:nvSpPr>
        <p:spPr>
          <a:xfrm>
            <a:off x="575047" y="1285997"/>
            <a:ext cx="11041906" cy="5093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bg1"/>
                </a:solidFill>
              </a:rPr>
              <a:t>Related work:</a:t>
            </a:r>
          </a:p>
          <a:p>
            <a:pPr algn="l"/>
            <a:r>
              <a:rPr lang="en-US" b="1">
                <a:solidFill>
                  <a:schemeClr val="bg1"/>
                </a:solidFill>
              </a:rPr>
              <a:t>STMD STRG Program, LuSTR (Lunar Surface Technology Research)</a:t>
            </a:r>
          </a:p>
          <a:p>
            <a:pPr algn="l"/>
            <a:r>
              <a:rPr lang="en-US" b="1">
                <a:solidFill>
                  <a:schemeClr val="bg1"/>
                </a:solidFill>
              </a:rPr>
              <a:t>LuSTR21 Topic 3</a:t>
            </a:r>
            <a:r>
              <a:rPr lang="en-US">
                <a:solidFill>
                  <a:schemeClr val="bg1"/>
                </a:solidFill>
              </a:rPr>
              <a:t>:</a:t>
            </a:r>
            <a:r>
              <a:rPr lang="en-US" b="0" i="0" u="none" strike="noStrike" baseline="0">
                <a:solidFill>
                  <a:schemeClr val="bg1"/>
                </a:solidFill>
              </a:rPr>
              <a:t> “</a:t>
            </a:r>
            <a:r>
              <a:rPr lang="en-US" b="1" i="0" u="none" strike="noStrike" baseline="0">
                <a:solidFill>
                  <a:schemeClr val="bg1"/>
                </a:solidFill>
              </a:rPr>
              <a:t>Cold-Tolerant Electronics and Packaging for Lunar Surface Exploration” 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Work involves both cryo-tolerance and cryo-operability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Developing custom devices in silicon, and silicon-germanium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A silicon-germanium foundry fabricating custom designs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Investigation also addresses radiation tolerance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Developing “physics-based” device models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Seeks to improve circuit and packaging reliability (cryo-tolerance)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Developing thermo-mechanical package models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We hope to infuse LuSTR work into our hibernation research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8CF8A7-E014-1A2C-0043-A013B6F924FC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Power Electronics Technology for Hibernation</a:t>
            </a:r>
          </a:p>
        </p:txBody>
      </p:sp>
    </p:spTree>
    <p:extLst>
      <p:ext uri="{BB962C8B-B14F-4D97-AF65-F5344CB8AC3E}">
        <p14:creationId xmlns:p14="http://schemas.microsoft.com/office/powerpoint/2010/main" val="398406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1E1E98-A354-42A8-90E6-AF542EBDCADA}"/>
              </a:ext>
            </a:extLst>
          </p:cNvPr>
          <p:cNvSpPr txBox="1">
            <a:spLocks/>
          </p:cNvSpPr>
          <p:nvPr/>
        </p:nvSpPr>
        <p:spPr>
          <a:xfrm>
            <a:off x="581525" y="1224682"/>
            <a:ext cx="11041906" cy="5215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bg1"/>
                </a:solidFill>
              </a:rPr>
              <a:t>Develop design and operational guidelines for cryo-electronics for spacecraft applications in concert with: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bg1"/>
                </a:solidFill>
              </a:rPr>
              <a:t>NESC: </a:t>
            </a:r>
            <a:r>
              <a:rPr lang="en-US" sz="2400">
                <a:solidFill>
                  <a:schemeClr val="bg1"/>
                </a:solidFill>
              </a:rPr>
              <a:t>NASA Engineering &amp; Safety Center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bg1"/>
                </a:solidFill>
              </a:rPr>
              <a:t>NEPP: </a:t>
            </a:r>
            <a:r>
              <a:rPr lang="en-US" sz="2400">
                <a:solidFill>
                  <a:schemeClr val="bg1"/>
                </a:solidFill>
              </a:rPr>
              <a:t>NASA Electronics Parts and Packaging Program </a:t>
            </a:r>
            <a:endParaRPr lang="en-US" sz="2400" b="1">
              <a:solidFill>
                <a:schemeClr val="bg1"/>
              </a:solidFill>
            </a:endParaRPr>
          </a:p>
          <a:p>
            <a:pPr algn="l"/>
            <a:r>
              <a:rPr lang="en-US" sz="2800" b="1">
                <a:solidFill>
                  <a:schemeClr val="bg1"/>
                </a:solidFill>
              </a:rPr>
              <a:t>Ground-based technology demonstration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Demonstrate CLPS “robotic lander scale” power system capable of operating at cryogenic conditions on photovoltaic output alone, and perform power recovery functions</a:t>
            </a:r>
            <a:endParaRPr lang="en-US" b="1">
              <a:solidFill>
                <a:schemeClr val="bg1"/>
              </a:solidFill>
            </a:endParaRPr>
          </a:p>
          <a:p>
            <a:pPr algn="l"/>
            <a:r>
              <a:rPr lang="en-US" sz="2800" b="1">
                <a:solidFill>
                  <a:schemeClr val="bg1"/>
                </a:solidFill>
              </a:rPr>
              <a:t>Potential flight technology demonstration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Flight demonstrator as a CLPS payload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Potentially, embed hibernation technologies in a future CLPS lander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E1AA325-DFB8-4663-B9D5-C7F701D07AD8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Hibernation Technology Infusion</a:t>
            </a:r>
          </a:p>
        </p:txBody>
      </p:sp>
    </p:spTree>
    <p:extLst>
      <p:ext uri="{BB962C8B-B14F-4D97-AF65-F5344CB8AC3E}">
        <p14:creationId xmlns:p14="http://schemas.microsoft.com/office/powerpoint/2010/main" val="3960822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1E1E98-A354-42A8-90E6-AF542EBDCADA}"/>
              </a:ext>
            </a:extLst>
          </p:cNvPr>
          <p:cNvSpPr txBox="1">
            <a:spLocks/>
          </p:cNvSpPr>
          <p:nvPr/>
        </p:nvSpPr>
        <p:spPr>
          <a:xfrm>
            <a:off x="581525" y="1224682"/>
            <a:ext cx="11041906" cy="5215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Utilizing cryo-operable and cryo-tolerant electronics to revive frozen Li-ion cells will enable robust, low-cost robotic missions to operate over multiple lunar cycles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Successful hibernation integration will have minimal impact to the design of the existing spacecraft or payload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Battery capacity/mass is unchanged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Changes are limited to the spacecraft main bus controls and battery management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Minimum impact on payload capacity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Minimum impact on development cost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E1AA325-DFB8-4663-B9D5-C7F701D07AD8}"/>
              </a:ext>
            </a:extLst>
          </p:cNvPr>
          <p:cNvSpPr txBox="1">
            <a:spLocks/>
          </p:cNvSpPr>
          <p:nvPr/>
        </p:nvSpPr>
        <p:spPr>
          <a:xfrm>
            <a:off x="581525" y="284748"/>
            <a:ext cx="10868525" cy="686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+mn-lt"/>
              </a:rPr>
              <a:t>Hibernation Technology Summary</a:t>
            </a:r>
          </a:p>
        </p:txBody>
      </p:sp>
    </p:spTree>
    <p:extLst>
      <p:ext uri="{BB962C8B-B14F-4D97-AF65-F5344CB8AC3E}">
        <p14:creationId xmlns:p14="http://schemas.microsoft.com/office/powerpoint/2010/main" val="2148543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66E50C7-8F0F-4872-A3F4-FBB968E9C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871" y="652711"/>
            <a:ext cx="11146367" cy="2520587"/>
          </a:xfrm>
        </p:spPr>
        <p:txBody>
          <a:bodyPr anchor="t">
            <a:normAutofit fontScale="90000"/>
          </a:bodyPr>
          <a:lstStyle/>
          <a:p>
            <a:pPr lvl="0" defTabSz="914293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b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LSIC Surface Power Reliability Workshop </a:t>
            </a:r>
            <a:br>
              <a:rPr lang="en-US" sz="3100" b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Arial"/>
              </a:rPr>
              <a:t>July 27, 2023</a:t>
            </a:r>
            <a:b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lt"/>
                <a:cs typeface="Arial"/>
              </a:rPr>
            </a:br>
            <a:br>
              <a:rPr lang="en-US" sz="4000" b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i="1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Reliable Power Hibernation and Recovery for Solar Powered Lunar Missions</a:t>
            </a:r>
            <a:endParaRPr lang="en-US" sz="48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D6D90-DD3A-724E-9FB4-8EF18FBC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202D1-01CF-4A3E-A7AE-3D091D0F66C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18922-8FBE-D742-A239-08C00463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1F38CC-49A5-48E7-ACAB-1476F17AD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F4AAF2-9B48-4ECA-8B8C-EED065B3E9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" r="7289" b="494"/>
          <a:stretch/>
        </p:blipFill>
        <p:spPr>
          <a:xfrm>
            <a:off x="9091762" y="3173299"/>
            <a:ext cx="1343019" cy="1956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CEACA9-0826-4CFE-939E-7D7CAD9700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4286" t="7072" r="6679" b="7937"/>
          <a:stretch/>
        </p:blipFill>
        <p:spPr>
          <a:xfrm>
            <a:off x="8742313" y="4128540"/>
            <a:ext cx="3007667" cy="24533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785D85-DC9E-4771-8E66-4011C16E49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" r="7289" b="494"/>
          <a:stretch/>
        </p:blipFill>
        <p:spPr>
          <a:xfrm>
            <a:off x="10135110" y="3221755"/>
            <a:ext cx="1343019" cy="1956473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098D1ED-AA0D-17B6-5FF0-D19685019859}"/>
              </a:ext>
            </a:extLst>
          </p:cNvPr>
          <p:cNvSpPr txBox="1">
            <a:spLocks/>
          </p:cNvSpPr>
          <p:nvPr/>
        </p:nvSpPr>
        <p:spPr>
          <a:xfrm>
            <a:off x="789755" y="3823980"/>
            <a:ext cx="6392221" cy="24533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Nicholas R. Uguccini, </a:t>
            </a:r>
            <a:r>
              <a:rPr lang="en-US" sz="2000" u="sng">
                <a:hlinkClick r:id="rId6"/>
              </a:rPr>
              <a:t>nicholas.r.uguccini@nasa.gov</a:t>
            </a:r>
            <a:endParaRPr lang="en-US" sz="2000" u="sng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Richard C. Oeftering, </a:t>
            </a:r>
            <a:r>
              <a:rPr lang="en-US" sz="2000" u="sng">
                <a:hlinkClick r:id="rId7"/>
              </a:rPr>
              <a:t>richard.c.oeftering@nasa.gov</a:t>
            </a:r>
            <a:endParaRPr lang="en-US" sz="2000" u="sng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latin typeface="+mn-lt"/>
              </a:rPr>
              <a:t>Thomas B. Miller,  </a:t>
            </a:r>
            <a:r>
              <a:rPr lang="en-US" sz="2400">
                <a:latin typeface="+mn-lt"/>
                <a:hlinkClick r:id="rId8"/>
              </a:rPr>
              <a:t>thomas.b.miller@nasa.gov</a:t>
            </a:r>
            <a:endParaRPr lang="en-US" sz="2400">
              <a:latin typeface="+mn-lt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>
                <a:latin typeface="+mn-lt"/>
              </a:rPr>
              <a:t>Brian A. Holler,  </a:t>
            </a:r>
            <a:r>
              <a:rPr lang="en-US" sz="2400">
                <a:latin typeface="+mn-lt"/>
                <a:hlinkClick r:id="rId9"/>
              </a:rPr>
              <a:t>brian.a.holler@nasa.gov</a:t>
            </a:r>
            <a:endParaRPr lang="en-US" sz="2400">
              <a:latin typeface="+mn-lt"/>
            </a:endParaRPr>
          </a:p>
          <a:p>
            <a:r>
              <a:rPr lang="en-US"/>
              <a:t>NASA Glenn Research Center</a:t>
            </a:r>
          </a:p>
          <a:p>
            <a:r>
              <a:rPr lang="en-US"/>
              <a:t>Cleveland, Ohio 44135</a:t>
            </a:r>
          </a:p>
          <a:p>
            <a:endParaRPr lang="en-US" u="sng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46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CD192846927D468FA4DF81B161B511" ma:contentTypeVersion="10" ma:contentTypeDescription="Create a new document." ma:contentTypeScope="" ma:versionID="18da446d026412a4af23253ad08af56b">
  <xsd:schema xmlns:xsd="http://www.w3.org/2001/XMLSchema" xmlns:xs="http://www.w3.org/2001/XMLSchema" xmlns:p="http://schemas.microsoft.com/office/2006/metadata/properties" xmlns:ns2="29e98754-3ebb-48e9-81db-932c96ae1a2d" xmlns:ns3="4500c8ad-f562-41e1-87e7-375824d957fa" targetNamespace="http://schemas.microsoft.com/office/2006/metadata/properties" ma:root="true" ma:fieldsID="0c5e19f09af751534af71f4e69421796" ns2:_="" ns3:_="">
    <xsd:import namespace="29e98754-3ebb-48e9-81db-932c96ae1a2d"/>
    <xsd:import namespace="4500c8ad-f562-41e1-87e7-375824d957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e98754-3ebb-48e9-81db-932c96ae1a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00c8ad-f562-41e1-87e7-375824d957f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500c8ad-f562-41e1-87e7-375824d957fa">
      <UserInfo>
        <DisplayName>Tian, Lucia (GSFC-LEP0)</DisplayName>
        <AccountId>9</AccountId>
        <AccountType/>
      </UserInfo>
      <UserInfo>
        <DisplayName>Cataldo, Robert L. (GRC-LEP0)</DisplayName>
        <AccountId>15</AccountId>
        <AccountType/>
      </UserInfo>
      <UserInfo>
        <DisplayName>Hogan, Kandee R. (GRC-LEP0)</DisplayName>
        <AccountId>41</AccountId>
        <AccountType/>
      </UserInfo>
      <UserInfo>
        <DisplayName>Oeftering, Richard C. (GRC-LEP0)</DisplayName>
        <AccountId>13</AccountId>
        <AccountType/>
      </UserInfo>
      <UserInfo>
        <DisplayName>Uguccini, Nicholas R. (GRC-LEP0)</DisplayName>
        <AccountId>12</AccountId>
        <AccountType/>
      </UserInfo>
      <UserInfo>
        <DisplayName>Nowden, Terrian V. (GRC-LEP0)</DisplayName>
        <AccountId>14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2D20CAC-A404-4CA6-B237-1AA3BC4876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029677-CDB6-46B7-8858-823C8D57CC27}">
  <ds:schemaRefs>
    <ds:schemaRef ds:uri="29e98754-3ebb-48e9-81db-932c96ae1a2d"/>
    <ds:schemaRef ds:uri="4500c8ad-f562-41e1-87e7-375824d957f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2F1810-DBD3-48C3-9B42-022F5A4F9D0B}">
  <ds:schemaRefs>
    <ds:schemaRef ds:uri="4500c8ad-f562-41e1-87e7-375824d957fa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29e98754-3ebb-48e9-81db-932c96ae1a2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1383</Words>
  <Application>Microsoft Office PowerPoint</Application>
  <PresentationFormat>Widescreen</PresentationFormat>
  <Paragraphs>183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LSIC Surface Power Reliability Workshop  July 27, 2023  Reliable Power Hibernation and Recovery for Solar Powered Lunar Missions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LSIC Surface Power Reliability Workshop  July 27, 2023  Reliable Power Hibernation and Recovery for Solar Powered Lunar Missions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Oeftering, Richard C. (GRC-LEP0)</dc:creator>
  <cp:lastModifiedBy>Oeftering, Richard C. (GRC-LEP0)</cp:lastModifiedBy>
  <cp:revision>1</cp:revision>
  <dcterms:created xsi:type="dcterms:W3CDTF">2022-07-26T18:36:30Z</dcterms:created>
  <dcterms:modified xsi:type="dcterms:W3CDTF">2023-07-20T14:17:56Z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0x010100E4CD192846927D468FA4DF81B161B511</vt:lpwstr>
  </property>
</Properties>
</file>