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handoutMasterIdLst>
    <p:handoutMasterId r:id="rId26"/>
  </p:handoutMasterIdLst>
  <p:sldIdLst>
    <p:sldId id="256" r:id="rId2"/>
    <p:sldId id="3579" r:id="rId3"/>
    <p:sldId id="285" r:id="rId4"/>
    <p:sldId id="280" r:id="rId5"/>
    <p:sldId id="3580" r:id="rId6"/>
    <p:sldId id="3577" r:id="rId7"/>
    <p:sldId id="326" r:id="rId8"/>
    <p:sldId id="337" r:id="rId9"/>
    <p:sldId id="334" r:id="rId10"/>
    <p:sldId id="335" r:id="rId11"/>
    <p:sldId id="287" r:id="rId12"/>
    <p:sldId id="333" r:id="rId13"/>
    <p:sldId id="286" r:id="rId14"/>
    <p:sldId id="289" r:id="rId15"/>
    <p:sldId id="288" r:id="rId16"/>
    <p:sldId id="3515" r:id="rId17"/>
    <p:sldId id="3546" r:id="rId18"/>
    <p:sldId id="3544" r:id="rId19"/>
    <p:sldId id="1691" r:id="rId20"/>
    <p:sldId id="3541" r:id="rId21"/>
    <p:sldId id="3581" r:id="rId22"/>
    <p:sldId id="385" r:id="rId23"/>
    <p:sldId id="26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4"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C9D6"/>
    <a:srgbClr val="000000"/>
    <a:srgbClr val="925A3E"/>
    <a:srgbClr val="44838C"/>
    <a:srgbClr val="A9EAFA"/>
    <a:srgbClr val="EEFBFE"/>
    <a:srgbClr val="92E388"/>
    <a:srgbClr val="00B050"/>
    <a:srgbClr val="473825"/>
    <a:srgbClr val="726E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71" autoAdjust="0"/>
    <p:restoredTop sz="86993" autoAdjust="0"/>
  </p:normalViewPr>
  <p:slideViewPr>
    <p:cSldViewPr snapToGrid="0" snapToObjects="1" showGuides="1">
      <p:cViewPr varScale="1">
        <p:scale>
          <a:sx n="103" d="100"/>
          <a:sy n="103" d="100"/>
        </p:scale>
        <p:origin x="1504"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21" d="100"/>
        <a:sy n="121" d="100"/>
      </p:scale>
      <p:origin x="0" y="0"/>
    </p:cViewPr>
  </p:sorterViewPr>
  <p:notesViewPr>
    <p:cSldViewPr snapToGrid="0" snapToObjects="1">
      <p:cViewPr varScale="1">
        <p:scale>
          <a:sx n="108" d="100"/>
          <a:sy n="108" d="100"/>
        </p:scale>
        <p:origin x="4552"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 Id="rId4" Type="http://schemas.openxmlformats.org/officeDocument/2006/relationships/image" Target="../media/image1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jpeg"/><Relationship Id="rId1" Type="http://schemas.openxmlformats.org/officeDocument/2006/relationships/image" Target="../media/image14.jpeg"/><Relationship Id="rId4"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43992C-759F-0C4D-B4D6-0AA587D5A2D8}" type="doc">
      <dgm:prSet loTypeId="urn:microsoft.com/office/officeart/2008/layout/CircularPictureCallout" loCatId="" qsTypeId="urn:microsoft.com/office/officeart/2005/8/quickstyle/simple1" qsCatId="simple" csTypeId="urn:microsoft.com/office/officeart/2005/8/colors/accent1_2" csCatId="accent1" phldr="1"/>
      <dgm:spPr/>
    </dgm:pt>
    <dgm:pt modelId="{9736374B-EEB0-4942-A11E-C6E83F40AB3C}">
      <dgm:prSet phldrT="[Text]"/>
      <dgm:spPr/>
      <dgm:t>
        <a:bodyPr/>
        <a:lstStyle/>
        <a:p>
          <a:endParaRPr lang="en-US" dirty="0">
            <a:effectLst>
              <a:outerShdw blurRad="50800" dist="88900" dir="2700000" algn="tl" rotWithShape="0">
                <a:prstClr val="black">
                  <a:alpha val="40000"/>
                </a:prstClr>
              </a:outerShdw>
            </a:effectLst>
          </a:endParaRPr>
        </a:p>
      </dgm:t>
    </dgm:pt>
    <dgm:pt modelId="{D96136A3-3DAB-DD4F-BBCC-9FD791799319}" type="parTrans" cxnId="{2EF34B47-D6CB-2543-B436-7F1AF8A1BF4A}">
      <dgm:prSet/>
      <dgm:spPr/>
      <dgm:t>
        <a:bodyPr/>
        <a:lstStyle/>
        <a:p>
          <a:endParaRPr lang="en-US"/>
        </a:p>
      </dgm:t>
    </dgm:pt>
    <dgm:pt modelId="{E614E178-D1CC-AB4C-BC45-AE396DE845DE}" type="sibTrans" cxnId="{2EF34B47-D6CB-2543-B436-7F1AF8A1BF4A}">
      <dgm:prSet/>
      <dgm:spPr>
        <a:blipFill>
          <a:blip xmlns:r="http://schemas.openxmlformats.org/officeDocument/2006/relationships" r:embed="rId1" cstate="email">
            <a:extLst>
              <a:ext uri="{28A0092B-C50C-407E-A947-70E740481C1C}">
                <a14:useLocalDpi xmlns:a14="http://schemas.microsoft.com/office/drawing/2010/main"/>
              </a:ext>
            </a:extLst>
          </a:blip>
          <a:stretch>
            <a:fillRect/>
          </a:stretch>
        </a:blipFill>
        <a:ln w="47625">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dgm:spPr>
      <dgm:t>
        <a:bodyPr/>
        <a:lstStyle/>
        <a:p>
          <a:endParaRPr lang="en-US"/>
        </a:p>
      </dgm:t>
    </dgm:pt>
    <dgm:pt modelId="{51ADC323-2B3D-CB40-8D22-BEB647349C5B}">
      <dgm:prSet phldrT="[Text]"/>
      <dgm:spPr/>
      <dgm:t>
        <a:bodyPr/>
        <a:lstStyle/>
        <a:p>
          <a:r>
            <a:rPr lang="en-US" dirty="0">
              <a:solidFill>
                <a:schemeClr val="bg1"/>
              </a:solidFill>
            </a:rPr>
            <a:t>UNDERSTAND</a:t>
          </a:r>
        </a:p>
      </dgm:t>
    </dgm:pt>
    <dgm:pt modelId="{E954060A-593A-244A-862F-A5A116A10F77}" type="parTrans" cxnId="{AC0E0CDE-6BC9-344C-854F-99C196118926}">
      <dgm:prSet/>
      <dgm:spPr/>
      <dgm:t>
        <a:bodyPr/>
        <a:lstStyle/>
        <a:p>
          <a:endParaRPr lang="en-US"/>
        </a:p>
      </dgm:t>
    </dgm:pt>
    <dgm:pt modelId="{A9D8E008-45F0-4B41-85EB-CB6D7AE9D1F6}" type="sibTrans" cxnId="{AC0E0CDE-6BC9-344C-854F-99C196118926}">
      <dgm:prSet/>
      <dgm:spPr>
        <a:blipFill>
          <a:blip xmlns:r="http://schemas.openxmlformats.org/officeDocument/2006/relationships" r:embed="rId2" cstate="screen">
            <a:extLst>
              <a:ext uri="{28A0092B-C50C-407E-A947-70E740481C1C}">
                <a14:useLocalDpi xmlns:a14="http://schemas.microsoft.com/office/drawing/2010/main"/>
              </a:ext>
            </a:extLst>
          </a:blip>
          <a:stretch>
            <a:fillRect/>
          </a:stretch>
        </a:blipFill>
        <a:ln w="47625">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dgm:spPr>
      <dgm:t>
        <a:bodyPr/>
        <a:lstStyle/>
        <a:p>
          <a:endParaRPr lang="en-US"/>
        </a:p>
      </dgm:t>
    </dgm:pt>
    <dgm:pt modelId="{4E1F9C59-856A-A841-9B09-C973A46B48A7}">
      <dgm:prSet phldrT="[Text]"/>
      <dgm:spPr/>
      <dgm:t>
        <a:bodyPr/>
        <a:lstStyle/>
        <a:p>
          <a:r>
            <a:rPr lang="en-US" dirty="0">
              <a:solidFill>
                <a:schemeClr val="bg1"/>
              </a:solidFill>
            </a:rPr>
            <a:t>DISCOVER</a:t>
          </a:r>
        </a:p>
      </dgm:t>
    </dgm:pt>
    <dgm:pt modelId="{B512A88F-F6CE-964F-A0B8-4C8C6F1E2306}" type="parTrans" cxnId="{2978BDD2-2A8F-EC46-A999-C8E059FAF385}">
      <dgm:prSet/>
      <dgm:spPr/>
      <dgm:t>
        <a:bodyPr/>
        <a:lstStyle/>
        <a:p>
          <a:endParaRPr lang="en-US"/>
        </a:p>
      </dgm:t>
    </dgm:pt>
    <dgm:pt modelId="{4F0D0DF0-8E48-9340-89C7-71FC5FB81933}" type="sibTrans" cxnId="{2978BDD2-2A8F-EC46-A999-C8E059FAF385}">
      <dgm:prSet/>
      <dgm:spPr>
        <a:blipFill>
          <a:blip xmlns:r="http://schemas.openxmlformats.org/officeDocument/2006/relationships" r:embed="rId3" cstate="email">
            <a:extLst>
              <a:ext uri="{28A0092B-C50C-407E-A947-70E740481C1C}">
                <a14:useLocalDpi xmlns:a14="http://schemas.microsoft.com/office/drawing/2010/main"/>
              </a:ext>
            </a:extLst>
          </a:blip>
          <a:stretch>
            <a:fillRect/>
          </a:stretch>
        </a:blipFill>
        <a:ln w="47625">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dgm:spPr>
      <dgm:t>
        <a:bodyPr/>
        <a:lstStyle/>
        <a:p>
          <a:endParaRPr lang="en-US"/>
        </a:p>
      </dgm:t>
    </dgm:pt>
    <dgm:pt modelId="{CF1C0F7D-3FBA-7349-B1FE-4983F8DB323E}">
      <dgm:prSet/>
      <dgm:spPr/>
      <dgm:t>
        <a:bodyPr/>
        <a:lstStyle/>
        <a:p>
          <a:r>
            <a:rPr lang="en-US" dirty="0">
              <a:solidFill>
                <a:schemeClr val="bg1"/>
              </a:solidFill>
            </a:rPr>
            <a:t>EXPLORE</a:t>
          </a:r>
        </a:p>
      </dgm:t>
    </dgm:pt>
    <dgm:pt modelId="{1D2B72B8-7945-CD4E-ACE2-15940C079600}" type="parTrans" cxnId="{F1791FF5-47F4-A84B-B7A0-9EC916AFB4C0}">
      <dgm:prSet/>
      <dgm:spPr/>
      <dgm:t>
        <a:bodyPr/>
        <a:lstStyle/>
        <a:p>
          <a:endParaRPr lang="en-US"/>
        </a:p>
      </dgm:t>
    </dgm:pt>
    <dgm:pt modelId="{7C572077-64ED-9941-8F8D-38E5848B7124}" type="sibTrans" cxnId="{F1791FF5-47F4-A84B-B7A0-9EC916AFB4C0}">
      <dgm:prSet/>
      <dgm:spPr>
        <a:blipFill>
          <a:blip xmlns:r="http://schemas.openxmlformats.org/officeDocument/2006/relationships" r:embed="rId4" cstate="screen">
            <a:extLst>
              <a:ext uri="{28A0092B-C50C-407E-A947-70E740481C1C}">
                <a14:useLocalDpi xmlns:a14="http://schemas.microsoft.com/office/drawing/2010/main"/>
              </a:ext>
            </a:extLst>
          </a:blip>
          <a:stretch>
            <a:fillRect/>
          </a:stretch>
        </a:blipFill>
        <a:ln w="47625">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dgm:spPr>
      <dgm:t>
        <a:bodyPr/>
        <a:lstStyle/>
        <a:p>
          <a:endParaRPr lang="en-US"/>
        </a:p>
      </dgm:t>
    </dgm:pt>
    <dgm:pt modelId="{0622A396-32C1-D048-8969-80DBEF5F5E65}" type="pres">
      <dgm:prSet presAssocID="{D543992C-759F-0C4D-B4D6-0AA587D5A2D8}" presName="Name0" presStyleCnt="0">
        <dgm:presLayoutVars>
          <dgm:chMax val="7"/>
          <dgm:chPref val="7"/>
          <dgm:dir/>
        </dgm:presLayoutVars>
      </dgm:prSet>
      <dgm:spPr/>
    </dgm:pt>
    <dgm:pt modelId="{9F464030-DAFC-7543-AC47-B538300C451A}" type="pres">
      <dgm:prSet presAssocID="{D543992C-759F-0C4D-B4D6-0AA587D5A2D8}" presName="Name1" presStyleCnt="0"/>
      <dgm:spPr/>
    </dgm:pt>
    <dgm:pt modelId="{5C7D4D3C-BE7B-4647-B230-6E42047AEB92}" type="pres">
      <dgm:prSet presAssocID="{E614E178-D1CC-AB4C-BC45-AE396DE845DE}" presName="picture_1" presStyleCnt="0"/>
      <dgm:spPr/>
    </dgm:pt>
    <dgm:pt modelId="{25D67EC3-5208-FE4F-AB57-9390B39080D9}" type="pres">
      <dgm:prSet presAssocID="{E614E178-D1CC-AB4C-BC45-AE396DE845DE}" presName="pictureRepeatNode" presStyleLbl="alignImgPlace1" presStyleIdx="0" presStyleCnt="4"/>
      <dgm:spPr/>
    </dgm:pt>
    <dgm:pt modelId="{80DF8E33-0F52-944C-B05C-8D875F96709C}" type="pres">
      <dgm:prSet presAssocID="{9736374B-EEB0-4942-A11E-C6E83F40AB3C}" presName="text_1" presStyleLbl="node1" presStyleIdx="0" presStyleCnt="0" custScaleX="121157" custLinFactY="-48027" custLinFactNeighborX="7465" custLinFactNeighborY="-100000">
        <dgm:presLayoutVars>
          <dgm:bulletEnabled val="1"/>
        </dgm:presLayoutVars>
      </dgm:prSet>
      <dgm:spPr/>
    </dgm:pt>
    <dgm:pt modelId="{AB93241F-E98D-3746-AE7F-0CE771223D1E}" type="pres">
      <dgm:prSet presAssocID="{7C572077-64ED-9941-8F8D-38E5848B7124}" presName="picture_2" presStyleCnt="0"/>
      <dgm:spPr/>
    </dgm:pt>
    <dgm:pt modelId="{A4E244B6-EBC0-5848-A5FD-F967AA3056DB}" type="pres">
      <dgm:prSet presAssocID="{7C572077-64ED-9941-8F8D-38E5848B7124}" presName="pictureRepeatNode" presStyleLbl="alignImgPlace1" presStyleIdx="1" presStyleCnt="4"/>
      <dgm:spPr/>
    </dgm:pt>
    <dgm:pt modelId="{61B213F1-FC51-AE4A-9F0F-F43E7C0036DB}" type="pres">
      <dgm:prSet presAssocID="{CF1C0F7D-3FBA-7349-B1FE-4983F8DB323E}" presName="line_2" presStyleLbl="parChTrans1D1" presStyleIdx="0" presStyleCnt="3"/>
      <dgm:spPr>
        <a:ln w="25400">
          <a:solidFill>
            <a:schemeClr val="accent1"/>
          </a:solidFill>
        </a:ln>
        <a:effectLst>
          <a:glow rad="63500">
            <a:schemeClr val="accent6">
              <a:satMod val="175000"/>
              <a:alpha val="40000"/>
            </a:schemeClr>
          </a:glow>
        </a:effectLst>
      </dgm:spPr>
    </dgm:pt>
    <dgm:pt modelId="{AEEC13F4-A701-ED4E-81FE-26C06584F12C}" type="pres">
      <dgm:prSet presAssocID="{CF1C0F7D-3FBA-7349-B1FE-4983F8DB323E}" presName="textparent_2" presStyleLbl="node1" presStyleIdx="0" presStyleCnt="0"/>
      <dgm:spPr/>
    </dgm:pt>
    <dgm:pt modelId="{855AE097-BCB1-DC47-9AE7-8CE91FE3ADBC}" type="pres">
      <dgm:prSet presAssocID="{CF1C0F7D-3FBA-7349-B1FE-4983F8DB323E}" presName="text_2" presStyleLbl="revTx" presStyleIdx="0" presStyleCnt="3" custLinFactNeighborX="4000">
        <dgm:presLayoutVars>
          <dgm:bulletEnabled val="1"/>
        </dgm:presLayoutVars>
      </dgm:prSet>
      <dgm:spPr/>
    </dgm:pt>
    <dgm:pt modelId="{829F9A43-F22B-7849-B47C-516396DE55B6}" type="pres">
      <dgm:prSet presAssocID="{4F0D0DF0-8E48-9340-89C7-71FC5FB81933}" presName="picture_3" presStyleCnt="0"/>
      <dgm:spPr/>
    </dgm:pt>
    <dgm:pt modelId="{9FF65EA6-1E63-7E46-BF3C-73D8EFDEFC34}" type="pres">
      <dgm:prSet presAssocID="{4F0D0DF0-8E48-9340-89C7-71FC5FB81933}" presName="pictureRepeatNode" presStyleLbl="alignImgPlace1" presStyleIdx="2" presStyleCnt="4"/>
      <dgm:spPr/>
    </dgm:pt>
    <dgm:pt modelId="{6FEE70DC-FF19-5545-ABC4-F0D93ED03CC2}" type="pres">
      <dgm:prSet presAssocID="{4E1F9C59-856A-A841-9B09-C973A46B48A7}" presName="line_3" presStyleLbl="parChTrans1D1" presStyleIdx="1" presStyleCnt="3"/>
      <dgm:spPr>
        <a:ln w="25400">
          <a:solidFill>
            <a:schemeClr val="accent1"/>
          </a:solidFill>
        </a:ln>
        <a:effectLst>
          <a:glow rad="63500">
            <a:schemeClr val="accent6">
              <a:satMod val="175000"/>
              <a:alpha val="40000"/>
            </a:schemeClr>
          </a:glow>
        </a:effectLst>
      </dgm:spPr>
    </dgm:pt>
    <dgm:pt modelId="{9ACDEA26-CE32-E049-99E3-0969BDE6D809}" type="pres">
      <dgm:prSet presAssocID="{4E1F9C59-856A-A841-9B09-C973A46B48A7}" presName="textparent_3" presStyleLbl="node1" presStyleIdx="0" presStyleCnt="0"/>
      <dgm:spPr/>
    </dgm:pt>
    <dgm:pt modelId="{938E8A53-6EAB-1647-A3EE-6CC2B7BBB092}" type="pres">
      <dgm:prSet presAssocID="{4E1F9C59-856A-A841-9B09-C973A46B48A7}" presName="text_3" presStyleLbl="revTx" presStyleIdx="1" presStyleCnt="3" custLinFactNeighborX="3372">
        <dgm:presLayoutVars>
          <dgm:bulletEnabled val="1"/>
        </dgm:presLayoutVars>
      </dgm:prSet>
      <dgm:spPr/>
    </dgm:pt>
    <dgm:pt modelId="{EBBF95D5-02B6-2C47-AEB9-EB89B04908CF}" type="pres">
      <dgm:prSet presAssocID="{A9D8E008-45F0-4B41-85EB-CB6D7AE9D1F6}" presName="picture_4" presStyleCnt="0"/>
      <dgm:spPr/>
    </dgm:pt>
    <dgm:pt modelId="{A8E8CC7F-592A-9A48-AC47-68CCD482B10B}" type="pres">
      <dgm:prSet presAssocID="{A9D8E008-45F0-4B41-85EB-CB6D7AE9D1F6}" presName="pictureRepeatNode" presStyleLbl="alignImgPlace1" presStyleIdx="3" presStyleCnt="4"/>
      <dgm:spPr/>
    </dgm:pt>
    <dgm:pt modelId="{DE36D569-5240-6144-BCD2-4F21B1B3B229}" type="pres">
      <dgm:prSet presAssocID="{51ADC323-2B3D-CB40-8D22-BEB647349C5B}" presName="line_4" presStyleLbl="parChTrans1D1" presStyleIdx="2" presStyleCnt="3"/>
      <dgm:spPr>
        <a:ln w="22225">
          <a:solidFill>
            <a:schemeClr val="accent1"/>
          </a:solidFill>
        </a:ln>
        <a:effectLst>
          <a:glow rad="63500">
            <a:schemeClr val="accent6">
              <a:satMod val="175000"/>
              <a:alpha val="40000"/>
            </a:schemeClr>
          </a:glow>
        </a:effectLst>
      </dgm:spPr>
    </dgm:pt>
    <dgm:pt modelId="{4925B1D7-BBF1-E047-8981-E938FA6B9D42}" type="pres">
      <dgm:prSet presAssocID="{51ADC323-2B3D-CB40-8D22-BEB647349C5B}" presName="textparent_4" presStyleLbl="node1" presStyleIdx="0" presStyleCnt="0"/>
      <dgm:spPr/>
    </dgm:pt>
    <dgm:pt modelId="{189968EB-60AA-9445-A04C-388090AE02DD}" type="pres">
      <dgm:prSet presAssocID="{51ADC323-2B3D-CB40-8D22-BEB647349C5B}" presName="text_4" presStyleLbl="revTx" presStyleIdx="2" presStyleCnt="3" custLinFactNeighborX="691">
        <dgm:presLayoutVars>
          <dgm:bulletEnabled val="1"/>
        </dgm:presLayoutVars>
      </dgm:prSet>
      <dgm:spPr/>
    </dgm:pt>
  </dgm:ptLst>
  <dgm:cxnLst>
    <dgm:cxn modelId="{2EF34B47-D6CB-2543-B436-7F1AF8A1BF4A}" srcId="{D543992C-759F-0C4D-B4D6-0AA587D5A2D8}" destId="{9736374B-EEB0-4942-A11E-C6E83F40AB3C}" srcOrd="0" destOrd="0" parTransId="{D96136A3-3DAB-DD4F-BBCC-9FD791799319}" sibTransId="{E614E178-D1CC-AB4C-BC45-AE396DE845DE}"/>
    <dgm:cxn modelId="{C723034B-DB61-7641-A75F-D238DA4A7CF3}" type="presOf" srcId="{51ADC323-2B3D-CB40-8D22-BEB647349C5B}" destId="{189968EB-60AA-9445-A04C-388090AE02DD}" srcOrd="0" destOrd="0" presId="urn:microsoft.com/office/officeart/2008/layout/CircularPictureCallout"/>
    <dgm:cxn modelId="{E6725180-4D50-4C4D-83FF-B11A5565EDFC}" type="presOf" srcId="{4F0D0DF0-8E48-9340-89C7-71FC5FB81933}" destId="{9FF65EA6-1E63-7E46-BF3C-73D8EFDEFC34}" srcOrd="0" destOrd="0" presId="urn:microsoft.com/office/officeart/2008/layout/CircularPictureCallout"/>
    <dgm:cxn modelId="{56B28B9C-528F-DA4B-BD02-596C3F84E970}" type="presOf" srcId="{A9D8E008-45F0-4B41-85EB-CB6D7AE9D1F6}" destId="{A8E8CC7F-592A-9A48-AC47-68CCD482B10B}" srcOrd="0" destOrd="0" presId="urn:microsoft.com/office/officeart/2008/layout/CircularPictureCallout"/>
    <dgm:cxn modelId="{09C90BAA-48DF-6F42-9623-DCD957A2FBF5}" type="presOf" srcId="{9736374B-EEB0-4942-A11E-C6E83F40AB3C}" destId="{80DF8E33-0F52-944C-B05C-8D875F96709C}" srcOrd="0" destOrd="0" presId="urn:microsoft.com/office/officeart/2008/layout/CircularPictureCallout"/>
    <dgm:cxn modelId="{297B71BD-F0AC-474F-80EF-7421ED936EFB}" type="presOf" srcId="{7C572077-64ED-9941-8F8D-38E5848B7124}" destId="{A4E244B6-EBC0-5848-A5FD-F967AA3056DB}" srcOrd="0" destOrd="0" presId="urn:microsoft.com/office/officeart/2008/layout/CircularPictureCallout"/>
    <dgm:cxn modelId="{2978BDD2-2A8F-EC46-A999-C8E059FAF385}" srcId="{D543992C-759F-0C4D-B4D6-0AA587D5A2D8}" destId="{4E1F9C59-856A-A841-9B09-C973A46B48A7}" srcOrd="2" destOrd="0" parTransId="{B512A88F-F6CE-964F-A0B8-4C8C6F1E2306}" sibTransId="{4F0D0DF0-8E48-9340-89C7-71FC5FB81933}"/>
    <dgm:cxn modelId="{A86F19D5-192C-3A4C-B64A-EDF2E5E1572D}" type="presOf" srcId="{4E1F9C59-856A-A841-9B09-C973A46B48A7}" destId="{938E8A53-6EAB-1647-A3EE-6CC2B7BBB092}" srcOrd="0" destOrd="0" presId="urn:microsoft.com/office/officeart/2008/layout/CircularPictureCallout"/>
    <dgm:cxn modelId="{AC0E0CDE-6BC9-344C-854F-99C196118926}" srcId="{D543992C-759F-0C4D-B4D6-0AA587D5A2D8}" destId="{51ADC323-2B3D-CB40-8D22-BEB647349C5B}" srcOrd="3" destOrd="0" parTransId="{E954060A-593A-244A-862F-A5A116A10F77}" sibTransId="{A9D8E008-45F0-4B41-85EB-CB6D7AE9D1F6}"/>
    <dgm:cxn modelId="{90D05BE0-E785-1544-ABEA-84117D87F9BF}" type="presOf" srcId="{CF1C0F7D-3FBA-7349-B1FE-4983F8DB323E}" destId="{855AE097-BCB1-DC47-9AE7-8CE91FE3ADBC}" srcOrd="0" destOrd="0" presId="urn:microsoft.com/office/officeart/2008/layout/CircularPictureCallout"/>
    <dgm:cxn modelId="{871D77EF-7D35-EA48-94B3-C015845ECDC5}" type="presOf" srcId="{D543992C-759F-0C4D-B4D6-0AA587D5A2D8}" destId="{0622A396-32C1-D048-8969-80DBEF5F5E65}" srcOrd="0" destOrd="0" presId="urn:microsoft.com/office/officeart/2008/layout/CircularPictureCallout"/>
    <dgm:cxn modelId="{F1791FF5-47F4-A84B-B7A0-9EC916AFB4C0}" srcId="{D543992C-759F-0C4D-B4D6-0AA587D5A2D8}" destId="{CF1C0F7D-3FBA-7349-B1FE-4983F8DB323E}" srcOrd="1" destOrd="0" parTransId="{1D2B72B8-7945-CD4E-ACE2-15940C079600}" sibTransId="{7C572077-64ED-9941-8F8D-38E5848B7124}"/>
    <dgm:cxn modelId="{8F633AFE-E151-CF4E-BB16-50AAF860DDF0}" type="presOf" srcId="{E614E178-D1CC-AB4C-BC45-AE396DE845DE}" destId="{25D67EC3-5208-FE4F-AB57-9390B39080D9}" srcOrd="0" destOrd="0" presId="urn:microsoft.com/office/officeart/2008/layout/CircularPictureCallout"/>
    <dgm:cxn modelId="{4493879D-2D0E-5145-9839-14965100DD36}" type="presParOf" srcId="{0622A396-32C1-D048-8969-80DBEF5F5E65}" destId="{9F464030-DAFC-7543-AC47-B538300C451A}" srcOrd="0" destOrd="0" presId="urn:microsoft.com/office/officeart/2008/layout/CircularPictureCallout"/>
    <dgm:cxn modelId="{E4ABAB3C-B382-D147-B54E-4F2EB2B3D125}" type="presParOf" srcId="{9F464030-DAFC-7543-AC47-B538300C451A}" destId="{5C7D4D3C-BE7B-4647-B230-6E42047AEB92}" srcOrd="0" destOrd="0" presId="urn:microsoft.com/office/officeart/2008/layout/CircularPictureCallout"/>
    <dgm:cxn modelId="{396183B6-F057-C342-82CD-63772AFB5C24}" type="presParOf" srcId="{5C7D4D3C-BE7B-4647-B230-6E42047AEB92}" destId="{25D67EC3-5208-FE4F-AB57-9390B39080D9}" srcOrd="0" destOrd="0" presId="urn:microsoft.com/office/officeart/2008/layout/CircularPictureCallout"/>
    <dgm:cxn modelId="{14D09513-846B-B245-B49F-81D1C93A4A01}" type="presParOf" srcId="{9F464030-DAFC-7543-AC47-B538300C451A}" destId="{80DF8E33-0F52-944C-B05C-8D875F96709C}" srcOrd="1" destOrd="0" presId="urn:microsoft.com/office/officeart/2008/layout/CircularPictureCallout"/>
    <dgm:cxn modelId="{EC0C5FC4-A886-584D-9544-22DDF87A7518}" type="presParOf" srcId="{9F464030-DAFC-7543-AC47-B538300C451A}" destId="{AB93241F-E98D-3746-AE7F-0CE771223D1E}" srcOrd="2" destOrd="0" presId="urn:microsoft.com/office/officeart/2008/layout/CircularPictureCallout"/>
    <dgm:cxn modelId="{BA827ADC-0EBD-3B4E-9B5F-027A187D1DA0}" type="presParOf" srcId="{AB93241F-E98D-3746-AE7F-0CE771223D1E}" destId="{A4E244B6-EBC0-5848-A5FD-F967AA3056DB}" srcOrd="0" destOrd="0" presId="urn:microsoft.com/office/officeart/2008/layout/CircularPictureCallout"/>
    <dgm:cxn modelId="{3BEA1A4A-8CD4-F140-B37F-615EAEE8D2DC}" type="presParOf" srcId="{9F464030-DAFC-7543-AC47-B538300C451A}" destId="{61B213F1-FC51-AE4A-9F0F-F43E7C0036DB}" srcOrd="3" destOrd="0" presId="urn:microsoft.com/office/officeart/2008/layout/CircularPictureCallout"/>
    <dgm:cxn modelId="{76D7F2B5-5A17-8946-A10A-582207D08343}" type="presParOf" srcId="{9F464030-DAFC-7543-AC47-B538300C451A}" destId="{AEEC13F4-A701-ED4E-81FE-26C06584F12C}" srcOrd="4" destOrd="0" presId="urn:microsoft.com/office/officeart/2008/layout/CircularPictureCallout"/>
    <dgm:cxn modelId="{CE659438-1A97-C843-B15A-13138D8EE04D}" type="presParOf" srcId="{AEEC13F4-A701-ED4E-81FE-26C06584F12C}" destId="{855AE097-BCB1-DC47-9AE7-8CE91FE3ADBC}" srcOrd="0" destOrd="0" presId="urn:microsoft.com/office/officeart/2008/layout/CircularPictureCallout"/>
    <dgm:cxn modelId="{D3E3859C-BC99-E14C-8AD4-E199CD61C479}" type="presParOf" srcId="{9F464030-DAFC-7543-AC47-B538300C451A}" destId="{829F9A43-F22B-7849-B47C-516396DE55B6}" srcOrd="5" destOrd="0" presId="urn:microsoft.com/office/officeart/2008/layout/CircularPictureCallout"/>
    <dgm:cxn modelId="{A71BFF89-391F-5A44-86F0-2549152F11E4}" type="presParOf" srcId="{829F9A43-F22B-7849-B47C-516396DE55B6}" destId="{9FF65EA6-1E63-7E46-BF3C-73D8EFDEFC34}" srcOrd="0" destOrd="0" presId="urn:microsoft.com/office/officeart/2008/layout/CircularPictureCallout"/>
    <dgm:cxn modelId="{411EC0BF-5B6B-3447-BCFF-EBCC29AC41B1}" type="presParOf" srcId="{9F464030-DAFC-7543-AC47-B538300C451A}" destId="{6FEE70DC-FF19-5545-ABC4-F0D93ED03CC2}" srcOrd="6" destOrd="0" presId="urn:microsoft.com/office/officeart/2008/layout/CircularPictureCallout"/>
    <dgm:cxn modelId="{B5D67CD9-241A-E043-9B42-18362F0F50BB}" type="presParOf" srcId="{9F464030-DAFC-7543-AC47-B538300C451A}" destId="{9ACDEA26-CE32-E049-99E3-0969BDE6D809}" srcOrd="7" destOrd="0" presId="urn:microsoft.com/office/officeart/2008/layout/CircularPictureCallout"/>
    <dgm:cxn modelId="{071B0432-41BF-934E-A65E-4C4B7B6A1E3B}" type="presParOf" srcId="{9ACDEA26-CE32-E049-99E3-0969BDE6D809}" destId="{938E8A53-6EAB-1647-A3EE-6CC2B7BBB092}" srcOrd="0" destOrd="0" presId="urn:microsoft.com/office/officeart/2008/layout/CircularPictureCallout"/>
    <dgm:cxn modelId="{0BE70D10-ACD6-8C4E-A419-D6B320525548}" type="presParOf" srcId="{9F464030-DAFC-7543-AC47-B538300C451A}" destId="{EBBF95D5-02B6-2C47-AEB9-EB89B04908CF}" srcOrd="8" destOrd="0" presId="urn:microsoft.com/office/officeart/2008/layout/CircularPictureCallout"/>
    <dgm:cxn modelId="{623F09B0-6B78-1C4C-8183-3597647C5819}" type="presParOf" srcId="{EBBF95D5-02B6-2C47-AEB9-EB89B04908CF}" destId="{A8E8CC7F-592A-9A48-AC47-68CCD482B10B}" srcOrd="0" destOrd="0" presId="urn:microsoft.com/office/officeart/2008/layout/CircularPictureCallout"/>
    <dgm:cxn modelId="{78EE3C71-A8F4-F84A-981A-A6359DFB61A5}" type="presParOf" srcId="{9F464030-DAFC-7543-AC47-B538300C451A}" destId="{DE36D569-5240-6144-BCD2-4F21B1B3B229}" srcOrd="9" destOrd="0" presId="urn:microsoft.com/office/officeart/2008/layout/CircularPictureCallout"/>
    <dgm:cxn modelId="{C9C316B7-6D02-3141-8AF7-EFC7C10B792F}" type="presParOf" srcId="{9F464030-DAFC-7543-AC47-B538300C451A}" destId="{4925B1D7-BBF1-E047-8981-E938FA6B9D42}" srcOrd="10" destOrd="0" presId="urn:microsoft.com/office/officeart/2008/layout/CircularPictureCallout"/>
    <dgm:cxn modelId="{DF1F6B3D-7955-4541-B9D9-3665B52EF7E7}" type="presParOf" srcId="{4925B1D7-BBF1-E047-8981-E938FA6B9D42}" destId="{189968EB-60AA-9445-A04C-388090AE02DD}" srcOrd="0" destOrd="0" presId="urn:microsoft.com/office/officeart/2008/layout/CircularPictureCallout"/>
  </dgm:cxnLst>
  <dgm:bg>
    <a:effectLst>
      <a:glow rad="63500">
        <a:schemeClr val="accent2">
          <a:satMod val="175000"/>
          <a:alpha val="40000"/>
        </a:schemeClr>
      </a:glo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36D569-5240-6144-BCD2-4F21B1B3B229}">
      <dsp:nvSpPr>
        <dsp:cNvPr id="0" name=""/>
        <dsp:cNvSpPr/>
      </dsp:nvSpPr>
      <dsp:spPr>
        <a:xfrm>
          <a:off x="2789190" y="4741623"/>
          <a:ext cx="5600694" cy="0"/>
        </a:xfrm>
        <a:prstGeom prst="line">
          <a:avLst/>
        </a:prstGeom>
        <a:noFill/>
        <a:ln w="22225" cap="flat" cmpd="sng" algn="ctr">
          <a:solidFill>
            <a:schemeClr val="accent1"/>
          </a:solidFill>
          <a:prstDash val="solid"/>
          <a:miter lim="800000"/>
        </a:ln>
        <a:effectLst>
          <a:glow rad="63500">
            <a:schemeClr val="accent6">
              <a:satMod val="175000"/>
              <a:alpha val="40000"/>
            </a:schemeClr>
          </a:glow>
        </a:effectLst>
      </dsp:spPr>
      <dsp:style>
        <a:lnRef idx="2">
          <a:scrgbClr r="0" g="0" b="0"/>
        </a:lnRef>
        <a:fillRef idx="0">
          <a:scrgbClr r="0" g="0" b="0"/>
        </a:fillRef>
        <a:effectRef idx="0">
          <a:scrgbClr r="0" g="0" b="0"/>
        </a:effectRef>
        <a:fontRef idx="minor"/>
      </dsp:style>
    </dsp:sp>
    <dsp:sp modelId="{6FEE70DC-FF19-5545-ABC4-F0D93ED03CC2}">
      <dsp:nvSpPr>
        <dsp:cNvPr id="0" name=""/>
        <dsp:cNvSpPr/>
      </dsp:nvSpPr>
      <dsp:spPr>
        <a:xfrm>
          <a:off x="2789190" y="2789190"/>
          <a:ext cx="4797407" cy="0"/>
        </a:xfrm>
        <a:prstGeom prst="line">
          <a:avLst/>
        </a:prstGeom>
        <a:noFill/>
        <a:ln w="25400" cap="flat" cmpd="sng" algn="ctr">
          <a:solidFill>
            <a:schemeClr val="accent1"/>
          </a:solidFill>
          <a:prstDash val="solid"/>
          <a:miter lim="800000"/>
        </a:ln>
        <a:effectLst>
          <a:glow rad="63500">
            <a:schemeClr val="accent6">
              <a:satMod val="175000"/>
              <a:alpha val="40000"/>
            </a:schemeClr>
          </a:glow>
        </a:effectLst>
      </dsp:spPr>
      <dsp:style>
        <a:lnRef idx="2">
          <a:scrgbClr r="0" g="0" b="0"/>
        </a:lnRef>
        <a:fillRef idx="0">
          <a:scrgbClr r="0" g="0" b="0"/>
        </a:fillRef>
        <a:effectRef idx="0">
          <a:scrgbClr r="0" g="0" b="0"/>
        </a:effectRef>
        <a:fontRef idx="minor"/>
      </dsp:style>
    </dsp:sp>
    <dsp:sp modelId="{61B213F1-FC51-AE4A-9F0F-F43E7C0036DB}">
      <dsp:nvSpPr>
        <dsp:cNvPr id="0" name=""/>
        <dsp:cNvSpPr/>
      </dsp:nvSpPr>
      <dsp:spPr>
        <a:xfrm>
          <a:off x="2789190" y="836757"/>
          <a:ext cx="5600694" cy="0"/>
        </a:xfrm>
        <a:prstGeom prst="line">
          <a:avLst/>
        </a:prstGeom>
        <a:noFill/>
        <a:ln w="25400" cap="flat" cmpd="sng" algn="ctr">
          <a:solidFill>
            <a:schemeClr val="accent1"/>
          </a:solidFill>
          <a:prstDash val="solid"/>
          <a:miter lim="800000"/>
        </a:ln>
        <a:effectLst>
          <a:glow rad="63500">
            <a:schemeClr val="accent6">
              <a:satMod val="175000"/>
              <a:alpha val="40000"/>
            </a:schemeClr>
          </a:glow>
        </a:effectLst>
      </dsp:spPr>
      <dsp:style>
        <a:lnRef idx="2">
          <a:scrgbClr r="0" g="0" b="0"/>
        </a:lnRef>
        <a:fillRef idx="0">
          <a:scrgbClr r="0" g="0" b="0"/>
        </a:fillRef>
        <a:effectRef idx="0">
          <a:scrgbClr r="0" g="0" b="0"/>
        </a:effectRef>
        <a:fontRef idx="minor"/>
      </dsp:style>
    </dsp:sp>
    <dsp:sp modelId="{25D67EC3-5208-FE4F-AB57-9390B39080D9}">
      <dsp:nvSpPr>
        <dsp:cNvPr id="0" name=""/>
        <dsp:cNvSpPr/>
      </dsp:nvSpPr>
      <dsp:spPr>
        <a:xfrm>
          <a:off x="0" y="0"/>
          <a:ext cx="5578381" cy="5578381"/>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tretch>
            <a:fillRect/>
          </a:stretch>
        </a:blipFill>
        <a:ln w="47625" cap="flat" cmpd="sng" algn="ctr">
          <a:solidFill>
            <a:schemeClr val="accent1"/>
          </a:solidFill>
          <a:prstDash val="solid"/>
          <a:miter lim="800000"/>
        </a:ln>
        <a:effectLst>
          <a:outerShdw blurRad="50800" dist="38100" dir="2700000" algn="tl" rotWithShape="0">
            <a:prstClr val="black">
              <a:alpha val="40000"/>
            </a:prstClr>
          </a:outerShdw>
          <a:reflection blurRad="6350" stA="50000" endA="300" endPos="38500" dist="50800" dir="5400000" sy="-100000" algn="bl" rotWithShape="0"/>
        </a:effectLst>
      </dsp:spPr>
      <dsp:style>
        <a:lnRef idx="2">
          <a:scrgbClr r="0" g="0" b="0"/>
        </a:lnRef>
        <a:fillRef idx="1">
          <a:scrgbClr r="0" g="0" b="0"/>
        </a:fillRef>
        <a:effectRef idx="0">
          <a:scrgbClr r="0" g="0" b="0"/>
        </a:effectRef>
        <a:fontRef idx="minor"/>
      </dsp:style>
    </dsp:sp>
    <dsp:sp modelId="{80DF8E33-0F52-944C-B05C-8D875F96709C}">
      <dsp:nvSpPr>
        <dsp:cNvPr id="0" name=""/>
        <dsp:cNvSpPr/>
      </dsp:nvSpPr>
      <dsp:spPr>
        <a:xfrm>
          <a:off x="892951" y="237141"/>
          <a:ext cx="4325503" cy="184086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en-US" sz="6500" kern="1200" dirty="0">
            <a:effectLst>
              <a:outerShdw blurRad="50800" dist="88900" dir="2700000" algn="tl" rotWithShape="0">
                <a:prstClr val="black">
                  <a:alpha val="40000"/>
                </a:prstClr>
              </a:outerShdw>
            </a:effectLst>
          </a:endParaRPr>
        </a:p>
      </dsp:txBody>
      <dsp:txXfrm>
        <a:off x="892951" y="237141"/>
        <a:ext cx="4325503" cy="1840865"/>
      </dsp:txXfrm>
    </dsp:sp>
    <dsp:sp modelId="{A4E244B6-EBC0-5848-A5FD-F967AA3056DB}">
      <dsp:nvSpPr>
        <dsp:cNvPr id="0" name=""/>
        <dsp:cNvSpPr/>
      </dsp:nvSpPr>
      <dsp:spPr>
        <a:xfrm>
          <a:off x="7553127" y="0"/>
          <a:ext cx="1673514" cy="1673514"/>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tretch>
            <a:fillRect/>
          </a:stretch>
        </a:blipFill>
        <a:ln w="47625" cap="flat" cmpd="sng" algn="ctr">
          <a:solidFill>
            <a:schemeClr val="accent1"/>
          </a:solidFill>
          <a:prstDash val="solid"/>
          <a:miter lim="800000"/>
        </a:ln>
        <a:effectLst>
          <a:outerShdw blurRad="50800" dist="38100" dir="2700000" algn="tl" rotWithShape="0">
            <a:prstClr val="black">
              <a:alpha val="40000"/>
            </a:prstClr>
          </a:outerShdw>
          <a:reflection blurRad="6350" stA="50000" endA="300" endPos="38500" dist="50800" dir="5400000" sy="-100000" algn="bl" rotWithShape="0"/>
        </a:effectLst>
      </dsp:spPr>
      <dsp:style>
        <a:lnRef idx="2">
          <a:scrgbClr r="0" g="0" b="0"/>
        </a:lnRef>
        <a:fillRef idx="1">
          <a:scrgbClr r="0" g="0" b="0"/>
        </a:fillRef>
        <a:effectRef idx="0">
          <a:scrgbClr r="0" g="0" b="0"/>
        </a:effectRef>
        <a:fontRef idx="minor"/>
      </dsp:style>
    </dsp:sp>
    <dsp:sp modelId="{855AE097-BCB1-DC47-9AE7-8CE91FE3ADBC}">
      <dsp:nvSpPr>
        <dsp:cNvPr id="0" name=""/>
        <dsp:cNvSpPr/>
      </dsp:nvSpPr>
      <dsp:spPr>
        <a:xfrm>
          <a:off x="9288480" y="0"/>
          <a:ext cx="1545964" cy="1673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0" rIns="95250" bIns="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bg1"/>
              </a:solidFill>
            </a:rPr>
            <a:t>EXPLORE</a:t>
          </a:r>
        </a:p>
      </dsp:txBody>
      <dsp:txXfrm>
        <a:off x="9288480" y="0"/>
        <a:ext cx="1545964" cy="1673514"/>
      </dsp:txXfrm>
    </dsp:sp>
    <dsp:sp modelId="{9FF65EA6-1E63-7E46-BF3C-73D8EFDEFC34}">
      <dsp:nvSpPr>
        <dsp:cNvPr id="0" name=""/>
        <dsp:cNvSpPr/>
      </dsp:nvSpPr>
      <dsp:spPr>
        <a:xfrm>
          <a:off x="6749841" y="1952433"/>
          <a:ext cx="1673514" cy="1673514"/>
        </a:xfrm>
        <a:prstGeom prst="ellipse">
          <a:avLst/>
        </a:prstGeom>
        <a:blipFill>
          <a:blip xmlns:r="http://schemas.openxmlformats.org/officeDocument/2006/relationships" r:embed="rId3" cstate="email">
            <a:extLst>
              <a:ext uri="{28A0092B-C50C-407E-A947-70E740481C1C}">
                <a14:useLocalDpi xmlns:a14="http://schemas.microsoft.com/office/drawing/2010/main"/>
              </a:ext>
            </a:extLst>
          </a:blip>
          <a:stretch>
            <a:fillRect/>
          </a:stretch>
        </a:blipFill>
        <a:ln w="47625" cap="flat" cmpd="sng" algn="ctr">
          <a:solidFill>
            <a:schemeClr val="accent1"/>
          </a:solidFill>
          <a:prstDash val="solid"/>
          <a:miter lim="800000"/>
        </a:ln>
        <a:effectLst>
          <a:outerShdw blurRad="50800" dist="38100" dir="2700000" algn="tl" rotWithShape="0">
            <a:prstClr val="black">
              <a:alpha val="40000"/>
            </a:prstClr>
          </a:outerShdw>
          <a:reflection blurRad="6350" stA="50000" endA="300" endPos="38500" dist="50800" dir="5400000" sy="-100000" algn="bl" rotWithShape="0"/>
        </a:effectLst>
      </dsp:spPr>
      <dsp:style>
        <a:lnRef idx="2">
          <a:scrgbClr r="0" g="0" b="0"/>
        </a:lnRef>
        <a:fillRef idx="1">
          <a:scrgbClr r="0" g="0" b="0"/>
        </a:fillRef>
        <a:effectRef idx="0">
          <a:scrgbClr r="0" g="0" b="0"/>
        </a:effectRef>
        <a:fontRef idx="minor"/>
      </dsp:style>
    </dsp:sp>
    <dsp:sp modelId="{938E8A53-6EAB-1647-A3EE-6CC2B7BBB092}">
      <dsp:nvSpPr>
        <dsp:cNvPr id="0" name=""/>
        <dsp:cNvSpPr/>
      </dsp:nvSpPr>
      <dsp:spPr>
        <a:xfrm>
          <a:off x="8485537" y="1952433"/>
          <a:ext cx="1844083" cy="1673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0" rIns="95250" bIns="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bg1"/>
              </a:solidFill>
            </a:rPr>
            <a:t>DISCOVER</a:t>
          </a:r>
        </a:p>
      </dsp:txBody>
      <dsp:txXfrm>
        <a:off x="8485537" y="1952433"/>
        <a:ext cx="1844083" cy="1673514"/>
      </dsp:txXfrm>
    </dsp:sp>
    <dsp:sp modelId="{A8E8CC7F-592A-9A48-AC47-68CCD482B10B}">
      <dsp:nvSpPr>
        <dsp:cNvPr id="0" name=""/>
        <dsp:cNvSpPr/>
      </dsp:nvSpPr>
      <dsp:spPr>
        <a:xfrm>
          <a:off x="7553127" y="3904866"/>
          <a:ext cx="1673514" cy="1673514"/>
        </a:xfrm>
        <a:prstGeom prst="ellipse">
          <a:avLst/>
        </a:prstGeom>
        <a:blipFill>
          <a:blip xmlns:r="http://schemas.openxmlformats.org/officeDocument/2006/relationships" r:embed="rId4" cstate="screen">
            <a:extLst>
              <a:ext uri="{28A0092B-C50C-407E-A947-70E740481C1C}">
                <a14:useLocalDpi xmlns:a14="http://schemas.microsoft.com/office/drawing/2010/main"/>
              </a:ext>
            </a:extLst>
          </a:blip>
          <a:stretch>
            <a:fillRect/>
          </a:stretch>
        </a:blipFill>
        <a:ln w="47625" cap="flat" cmpd="sng" algn="ctr">
          <a:solidFill>
            <a:schemeClr val="accent1"/>
          </a:solidFill>
          <a:prstDash val="solid"/>
          <a:miter lim="800000"/>
        </a:ln>
        <a:effectLst>
          <a:outerShdw blurRad="50800" dist="38100" dir="2700000" algn="tl" rotWithShape="0">
            <a:prstClr val="black">
              <a:alpha val="40000"/>
            </a:prstClr>
          </a:outerShdw>
          <a:reflection blurRad="6350" stA="50000" endA="300" endPos="38500" dist="50800" dir="5400000" sy="-100000" algn="bl" rotWithShape="0"/>
        </a:effectLst>
      </dsp:spPr>
      <dsp:style>
        <a:lnRef idx="2">
          <a:scrgbClr r="0" g="0" b="0"/>
        </a:lnRef>
        <a:fillRef idx="1">
          <a:scrgbClr r="0" g="0" b="0"/>
        </a:fillRef>
        <a:effectRef idx="0">
          <a:scrgbClr r="0" g="0" b="0"/>
        </a:effectRef>
        <a:fontRef idx="minor"/>
      </dsp:style>
    </dsp:sp>
    <dsp:sp modelId="{189968EB-60AA-9445-A04C-388090AE02DD}">
      <dsp:nvSpPr>
        <dsp:cNvPr id="0" name=""/>
        <dsp:cNvSpPr/>
      </dsp:nvSpPr>
      <dsp:spPr>
        <a:xfrm>
          <a:off x="9226642" y="3904866"/>
          <a:ext cx="2238500" cy="1673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0" rIns="95250" bIns="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bg1"/>
              </a:solidFill>
            </a:rPr>
            <a:t>UNDERSTAND</a:t>
          </a:r>
        </a:p>
      </dsp:txBody>
      <dsp:txXfrm>
        <a:off x="9226642" y="3904866"/>
        <a:ext cx="2238500" cy="1673514"/>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DF326F-7F09-8F47-828A-FB8D562F923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FE54EE0-0EC5-E341-98A1-E7F11BED73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8C846F-62F0-7045-AB94-F70450BFCE12}" type="datetimeFigureOut">
              <a:rPr lang="en-US" smtClean="0"/>
              <a:t>8/1/23</a:t>
            </a:fld>
            <a:endParaRPr lang="en-US"/>
          </a:p>
        </p:txBody>
      </p:sp>
      <p:sp>
        <p:nvSpPr>
          <p:cNvPr id="4" name="Footer Placeholder 3">
            <a:extLst>
              <a:ext uri="{FF2B5EF4-FFF2-40B4-BE49-F238E27FC236}">
                <a16:creationId xmlns:a16="http://schemas.microsoft.com/office/drawing/2014/main" id="{71E22D78-9C22-9747-B688-839E996F6D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B1CC425-9FD3-3B47-A607-9B29CADA7CC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AEC229-B08F-484D-939C-D10773789FD9}" type="slidenum">
              <a:rPr lang="en-US" smtClean="0"/>
              <a:t>‹#›</a:t>
            </a:fld>
            <a:endParaRPr lang="en-US"/>
          </a:p>
        </p:txBody>
      </p:sp>
    </p:spTree>
    <p:extLst>
      <p:ext uri="{BB962C8B-B14F-4D97-AF65-F5344CB8AC3E}">
        <p14:creationId xmlns:p14="http://schemas.microsoft.com/office/powerpoint/2010/main" val="2718386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32FD1C-04C1-874B-BA67-19EFCA1AA6D2}" type="datetimeFigureOut">
              <a:rPr lang="en-US" smtClean="0"/>
              <a:t>8/1/23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BD35E9-A8D7-0E4B-942B-FFCA0E849F9D}" type="slidenum">
              <a:rPr lang="en-US" smtClean="0"/>
              <a:t>‹#›</a:t>
            </a:fld>
            <a:endParaRPr lang="en-US"/>
          </a:p>
        </p:txBody>
      </p:sp>
    </p:spTree>
    <p:extLst>
      <p:ext uri="{BB962C8B-B14F-4D97-AF65-F5344CB8AC3E}">
        <p14:creationId xmlns:p14="http://schemas.microsoft.com/office/powerpoint/2010/main" val="1403993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D35E9-A8D7-0E4B-942B-FFCA0E849F9D}" type="slidenum">
              <a:rPr lang="en-US" smtClean="0"/>
              <a:t>1</a:t>
            </a:fld>
            <a:endParaRPr lang="en-US" dirty="0"/>
          </a:p>
        </p:txBody>
      </p:sp>
    </p:spTree>
    <p:extLst>
      <p:ext uri="{BB962C8B-B14F-4D97-AF65-F5344CB8AC3E}">
        <p14:creationId xmlns:p14="http://schemas.microsoft.com/office/powerpoint/2010/main" val="1955938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BD35E9-A8D7-0E4B-942B-FFCA0E849F9D}" type="slidenum">
              <a:rPr lang="en-US" smtClean="0"/>
              <a:t>4</a:t>
            </a:fld>
            <a:endParaRPr lang="en-US" dirty="0"/>
          </a:p>
        </p:txBody>
      </p:sp>
    </p:spTree>
    <p:extLst>
      <p:ext uri="{BB962C8B-B14F-4D97-AF65-F5344CB8AC3E}">
        <p14:creationId xmlns:p14="http://schemas.microsoft.com/office/powerpoint/2010/main" val="1369853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 more than five decades, radioisotope power systems have played a critical role in the exploration of space, enabling missions of scientific discovery to destinations across the solar system. These amazing voyages have helped to reveal the nature of Earth's moon, allowed us to witness icy geysers and sulfur volcanoes on moons of the outer planets, and sustained long journeys to the outer reaches of our sun's influence.</a:t>
            </a:r>
          </a:p>
        </p:txBody>
      </p:sp>
      <p:sp>
        <p:nvSpPr>
          <p:cNvPr id="4" name="Slide Number Placeholder 3"/>
          <p:cNvSpPr>
            <a:spLocks noGrp="1"/>
          </p:cNvSpPr>
          <p:nvPr>
            <p:ph type="sldNum" sz="quarter" idx="10"/>
          </p:nvPr>
        </p:nvSpPr>
        <p:spPr/>
        <p:txBody>
          <a:bodyPr/>
          <a:lstStyle/>
          <a:p>
            <a:pPr>
              <a:defRPr/>
            </a:pPr>
            <a:fld id="{2BD04C6A-36B5-9248-AEEA-10196705F758}"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2077054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D35E9-A8D7-0E4B-942B-FFCA0E849F9D}" type="slidenum">
              <a:rPr lang="en-US" smtClean="0"/>
              <a:t>7</a:t>
            </a:fld>
            <a:endParaRPr lang="en-US" dirty="0"/>
          </a:p>
        </p:txBody>
      </p:sp>
    </p:spTree>
    <p:extLst>
      <p:ext uri="{BB962C8B-B14F-4D97-AF65-F5344CB8AC3E}">
        <p14:creationId xmlns:p14="http://schemas.microsoft.com/office/powerpoint/2010/main" val="1778036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D35E9-A8D7-0E4B-942B-FFCA0E849F9D}" type="slidenum">
              <a:rPr lang="en-US" smtClean="0"/>
              <a:t>8</a:t>
            </a:fld>
            <a:endParaRPr lang="en-US"/>
          </a:p>
        </p:txBody>
      </p:sp>
      <p:pic>
        <p:nvPicPr>
          <p:cNvPr id="7" name="Picture 6">
            <a:extLst>
              <a:ext uri="{FF2B5EF4-FFF2-40B4-BE49-F238E27FC236}">
                <a16:creationId xmlns:a16="http://schemas.microsoft.com/office/drawing/2014/main" id="{49D7A60F-9502-BB4B-8FA2-25EE9D4FDED3}"/>
              </a:ext>
            </a:extLst>
          </p:cNvPr>
          <p:cNvPicPr>
            <a:picLocks noChangeAspect="1"/>
          </p:cNvPicPr>
          <p:nvPr/>
        </p:nvPicPr>
        <p:blipFill>
          <a:blip r:embed="rId3"/>
          <a:stretch>
            <a:fillRect/>
          </a:stretch>
        </p:blipFill>
        <p:spPr>
          <a:xfrm>
            <a:off x="3236181" y="2317184"/>
            <a:ext cx="2763520" cy="1554480"/>
          </a:xfrm>
          <a:prstGeom prst="rect">
            <a:avLst/>
          </a:prstGeom>
        </p:spPr>
      </p:pic>
    </p:spTree>
    <p:extLst>
      <p:ext uri="{BB962C8B-B14F-4D97-AF65-F5344CB8AC3E}">
        <p14:creationId xmlns:p14="http://schemas.microsoft.com/office/powerpoint/2010/main" val="1708879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D35E9-A8D7-0E4B-942B-FFCA0E849F9D}" type="slidenum">
              <a:rPr lang="en-US" smtClean="0"/>
              <a:t>9</a:t>
            </a:fld>
            <a:endParaRPr lang="en-US"/>
          </a:p>
        </p:txBody>
      </p:sp>
      <p:pic>
        <p:nvPicPr>
          <p:cNvPr id="7" name="Picture 6">
            <a:extLst>
              <a:ext uri="{FF2B5EF4-FFF2-40B4-BE49-F238E27FC236}">
                <a16:creationId xmlns:a16="http://schemas.microsoft.com/office/drawing/2014/main" id="{49D7A60F-9502-BB4B-8FA2-25EE9D4FDED3}"/>
              </a:ext>
            </a:extLst>
          </p:cNvPr>
          <p:cNvPicPr>
            <a:picLocks noChangeAspect="1"/>
          </p:cNvPicPr>
          <p:nvPr/>
        </p:nvPicPr>
        <p:blipFill>
          <a:blip r:embed="rId3"/>
          <a:stretch>
            <a:fillRect/>
          </a:stretch>
        </p:blipFill>
        <p:spPr>
          <a:xfrm>
            <a:off x="3236181" y="2317184"/>
            <a:ext cx="2763520" cy="1554480"/>
          </a:xfrm>
          <a:prstGeom prst="rect">
            <a:avLst/>
          </a:prstGeom>
        </p:spPr>
      </p:pic>
    </p:spTree>
    <p:extLst>
      <p:ext uri="{BB962C8B-B14F-4D97-AF65-F5344CB8AC3E}">
        <p14:creationId xmlns:p14="http://schemas.microsoft.com/office/powerpoint/2010/main" val="3778528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D35E9-A8D7-0E4B-942B-FFCA0E849F9D}" type="slidenum">
              <a:rPr lang="en-US" smtClean="0"/>
              <a:t>10</a:t>
            </a:fld>
            <a:endParaRPr lang="en-US"/>
          </a:p>
        </p:txBody>
      </p:sp>
      <p:pic>
        <p:nvPicPr>
          <p:cNvPr id="7" name="Picture 6">
            <a:extLst>
              <a:ext uri="{FF2B5EF4-FFF2-40B4-BE49-F238E27FC236}">
                <a16:creationId xmlns:a16="http://schemas.microsoft.com/office/drawing/2014/main" id="{49D7A60F-9502-BB4B-8FA2-25EE9D4FDED3}"/>
              </a:ext>
            </a:extLst>
          </p:cNvPr>
          <p:cNvPicPr>
            <a:picLocks noChangeAspect="1"/>
          </p:cNvPicPr>
          <p:nvPr/>
        </p:nvPicPr>
        <p:blipFill>
          <a:blip r:embed="rId3"/>
          <a:stretch>
            <a:fillRect/>
          </a:stretch>
        </p:blipFill>
        <p:spPr>
          <a:xfrm>
            <a:off x="3236181" y="2317184"/>
            <a:ext cx="2763520" cy="1554480"/>
          </a:xfrm>
          <a:prstGeom prst="rect">
            <a:avLst/>
          </a:prstGeom>
        </p:spPr>
      </p:pic>
    </p:spTree>
    <p:extLst>
      <p:ext uri="{BB962C8B-B14F-4D97-AF65-F5344CB8AC3E}">
        <p14:creationId xmlns:p14="http://schemas.microsoft.com/office/powerpoint/2010/main" val="1708879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D35E9-A8D7-0E4B-942B-FFCA0E849F9D}" type="slidenum">
              <a:rPr lang="en-US" smtClean="0"/>
              <a:t>11</a:t>
            </a:fld>
            <a:endParaRPr lang="en-US"/>
          </a:p>
        </p:txBody>
      </p:sp>
    </p:spTree>
    <p:extLst>
      <p:ext uri="{BB962C8B-B14F-4D97-AF65-F5344CB8AC3E}">
        <p14:creationId xmlns:p14="http://schemas.microsoft.com/office/powerpoint/2010/main" val="2988380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D35E9-A8D7-0E4B-942B-FFCA0E849F9D}" type="slidenum">
              <a:rPr lang="en-US" smtClean="0"/>
              <a:t>12</a:t>
            </a:fld>
            <a:endParaRPr lang="en-US"/>
          </a:p>
        </p:txBody>
      </p:sp>
      <p:pic>
        <p:nvPicPr>
          <p:cNvPr id="7" name="Picture 6">
            <a:extLst>
              <a:ext uri="{FF2B5EF4-FFF2-40B4-BE49-F238E27FC236}">
                <a16:creationId xmlns:a16="http://schemas.microsoft.com/office/drawing/2014/main" id="{49D7A60F-9502-BB4B-8FA2-25EE9D4FDED3}"/>
              </a:ext>
            </a:extLst>
          </p:cNvPr>
          <p:cNvPicPr>
            <a:picLocks noChangeAspect="1"/>
          </p:cNvPicPr>
          <p:nvPr/>
        </p:nvPicPr>
        <p:blipFill>
          <a:blip r:embed="rId3"/>
          <a:stretch>
            <a:fillRect/>
          </a:stretch>
        </p:blipFill>
        <p:spPr>
          <a:xfrm>
            <a:off x="3236181" y="2317184"/>
            <a:ext cx="2763520" cy="1554480"/>
          </a:xfrm>
          <a:prstGeom prst="rect">
            <a:avLst/>
          </a:prstGeom>
        </p:spPr>
      </p:pic>
    </p:spTree>
    <p:extLst>
      <p:ext uri="{BB962C8B-B14F-4D97-AF65-F5344CB8AC3E}">
        <p14:creationId xmlns:p14="http://schemas.microsoft.com/office/powerpoint/2010/main" val="958477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D35E9-A8D7-0E4B-942B-FFCA0E849F9D}" type="slidenum">
              <a:rPr lang="en-US" smtClean="0"/>
              <a:t>13</a:t>
            </a:fld>
            <a:endParaRPr lang="en-US"/>
          </a:p>
        </p:txBody>
      </p:sp>
    </p:spTree>
    <p:extLst>
      <p:ext uri="{BB962C8B-B14F-4D97-AF65-F5344CB8AC3E}">
        <p14:creationId xmlns:p14="http://schemas.microsoft.com/office/powerpoint/2010/main" val="688841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D35E9-A8D7-0E4B-942B-FFCA0E849F9D}" type="slidenum">
              <a:rPr lang="en-US" smtClean="0"/>
              <a:t>14</a:t>
            </a:fld>
            <a:endParaRPr lang="en-US"/>
          </a:p>
        </p:txBody>
      </p:sp>
    </p:spTree>
    <p:extLst>
      <p:ext uri="{BB962C8B-B14F-4D97-AF65-F5344CB8AC3E}">
        <p14:creationId xmlns:p14="http://schemas.microsoft.com/office/powerpoint/2010/main" val="161769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As you can see by this graph,</a:t>
            </a:r>
            <a:r>
              <a:rPr lang="en-US" baseline="0" dirty="0"/>
              <a:t> as a mission travels away from the sun as source of energy, it is essential to use a different source of energy to power discovery.</a:t>
            </a:r>
          </a:p>
          <a:p>
            <a:r>
              <a:rPr lang="en-US" baseline="0" dirty="0"/>
              <a:t>The same is true of the dark sides of planets or in harsh environments that are too rough on solar technology. NASA works closely with the Department of Energy to develop nuclear power systems for space exploration.</a:t>
            </a:r>
          </a:p>
          <a:p>
            <a:endParaRPr lang="en-US" baseline="0" dirty="0"/>
          </a:p>
          <a:p>
            <a:pPr eaLnBrk="1" hangingPunct="1">
              <a:spcAft>
                <a:spcPct val="15000"/>
              </a:spcAft>
              <a:defRPr/>
            </a:pPr>
            <a:r>
              <a:rPr lang="en-US" sz="1400" b="1" dirty="0">
                <a:solidFill>
                  <a:schemeClr val="accent3">
                    <a:lumMod val="50000"/>
                  </a:schemeClr>
                </a:solidFill>
              </a:rPr>
              <a:t>(Radioisotope power is an enabler:</a:t>
            </a:r>
          </a:p>
          <a:p>
            <a:pPr eaLnBrk="1" hangingPunct="1">
              <a:spcAft>
                <a:spcPct val="40000"/>
              </a:spcAft>
              <a:buSzPct val="70000"/>
              <a:buFontTx/>
              <a:buChar char="•"/>
              <a:defRPr/>
            </a:pPr>
            <a:r>
              <a:rPr lang="en-US" sz="1200" dirty="0">
                <a:solidFill>
                  <a:schemeClr val="accent3">
                    <a:lumMod val="50000"/>
                  </a:schemeClr>
                </a:solidFill>
              </a:rPr>
              <a:t>Science and human surface operations in sun starved areas</a:t>
            </a:r>
            <a:endParaRPr lang="en-US" sz="1200" b="1" u="sng" dirty="0">
              <a:solidFill>
                <a:schemeClr val="accent3">
                  <a:lumMod val="50000"/>
                </a:schemeClr>
              </a:solidFill>
            </a:endParaRPr>
          </a:p>
          <a:p>
            <a:pPr eaLnBrk="1" hangingPunct="1">
              <a:spcAft>
                <a:spcPct val="40000"/>
              </a:spcAft>
              <a:buSzPct val="70000"/>
              <a:buFontTx/>
              <a:buChar char="•"/>
              <a:defRPr/>
            </a:pPr>
            <a:r>
              <a:rPr lang="en-US" sz="1200" dirty="0">
                <a:solidFill>
                  <a:schemeClr val="accent3">
                    <a:lumMod val="50000"/>
                  </a:schemeClr>
                </a:solidFill>
              </a:rPr>
              <a:t>Near the sun where solar flux is beyond solar energy technology</a:t>
            </a:r>
          </a:p>
          <a:p>
            <a:pPr eaLnBrk="1" hangingPunct="1">
              <a:spcAft>
                <a:spcPct val="40000"/>
              </a:spcAft>
              <a:buSzPct val="70000"/>
              <a:buFontTx/>
              <a:buChar char="•"/>
              <a:defRPr/>
            </a:pPr>
            <a:r>
              <a:rPr lang="en-US" sz="1200" dirty="0">
                <a:solidFill>
                  <a:schemeClr val="accent3">
                    <a:lumMod val="50000"/>
                  </a:schemeClr>
                </a:solidFill>
              </a:rPr>
              <a:t>Outer solar system missions where solar energy or other internal power sources will not meet mission requirements</a:t>
            </a:r>
            <a:endParaRPr lang="en-US" sz="1200" b="1" u="sng" dirty="0">
              <a:solidFill>
                <a:schemeClr val="accent3">
                  <a:lumMod val="50000"/>
                </a:schemeClr>
              </a:solidFill>
            </a:endParaRPr>
          </a:p>
          <a:p>
            <a:pPr eaLnBrk="1" hangingPunct="1">
              <a:defRPr/>
            </a:pPr>
            <a:endParaRPr lang="en-US" sz="700" b="1" u="sng" dirty="0">
              <a:solidFill>
                <a:schemeClr val="accent3">
                  <a:lumMod val="50000"/>
                </a:schemeClr>
              </a:solidFill>
            </a:endParaRPr>
          </a:p>
          <a:p>
            <a:pPr eaLnBrk="1" hangingPunct="1">
              <a:defRPr/>
            </a:pPr>
            <a:r>
              <a:rPr lang="en-US" sz="1200" dirty="0">
                <a:solidFill>
                  <a:schemeClr val="accent3">
                    <a:lumMod val="50000"/>
                  </a:schemeClr>
                </a:solidFill>
              </a:rPr>
              <a:t>	Solar flux drops as inverse square of distance from Sun (4% of Earth at Jupiter) forcing spacecraft solar arrays to become too large for distant missions.)</a:t>
            </a:r>
            <a:endParaRPr lang="en-US" sz="1200" u="sng" dirty="0">
              <a:solidFill>
                <a:schemeClr val="accent3">
                  <a:lumMod val="50000"/>
                </a:schemeClr>
              </a:solidFill>
            </a:endParaRPr>
          </a:p>
          <a:p>
            <a:endParaRPr lang="en-US" dirty="0"/>
          </a:p>
        </p:txBody>
      </p:sp>
      <p:sp>
        <p:nvSpPr>
          <p:cNvPr id="4" name="Slide Number Placeholder 3"/>
          <p:cNvSpPr>
            <a:spLocks noGrp="1"/>
          </p:cNvSpPr>
          <p:nvPr>
            <p:ph type="sldNum" sz="quarter" idx="10"/>
          </p:nvPr>
        </p:nvSpPr>
        <p:spPr/>
        <p:txBody>
          <a:bodyPr/>
          <a:lstStyle/>
          <a:p>
            <a:fld id="{B88D1FE7-6EDA-6D43-91F9-B125B3B1F395}" type="slidenum">
              <a:rPr lang="en-US" smtClean="0"/>
              <a:t>15</a:t>
            </a:fld>
            <a:endParaRPr lang="en-US"/>
          </a:p>
        </p:txBody>
      </p:sp>
    </p:spTree>
    <p:extLst>
      <p:ext uri="{BB962C8B-B14F-4D97-AF65-F5344CB8AC3E}">
        <p14:creationId xmlns:p14="http://schemas.microsoft.com/office/powerpoint/2010/main" val="1430964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BD35E9-A8D7-0E4B-942B-FFCA0E849F9D}" type="slidenum">
              <a:rPr lang="en-US" smtClean="0"/>
              <a:t>16</a:t>
            </a:fld>
            <a:endParaRPr lang="en-US"/>
          </a:p>
        </p:txBody>
      </p:sp>
    </p:spTree>
    <p:extLst>
      <p:ext uri="{BB962C8B-B14F-4D97-AF65-F5344CB8AC3E}">
        <p14:creationId xmlns:p14="http://schemas.microsoft.com/office/powerpoint/2010/main" val="1207180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 on Galileo</a:t>
            </a:r>
          </a:p>
          <a:p>
            <a:r>
              <a:rPr lang="en-US" dirty="0"/>
              <a:t>117 on Cassini</a:t>
            </a:r>
          </a:p>
          <a:p>
            <a:r>
              <a:rPr lang="en-US" dirty="0"/>
              <a:t>9 on Voyager</a:t>
            </a:r>
          </a:p>
        </p:txBody>
      </p:sp>
      <p:sp>
        <p:nvSpPr>
          <p:cNvPr id="4" name="Slide Number Placeholder 3"/>
          <p:cNvSpPr>
            <a:spLocks noGrp="1"/>
          </p:cNvSpPr>
          <p:nvPr>
            <p:ph type="sldNum" sz="quarter" idx="5"/>
          </p:nvPr>
        </p:nvSpPr>
        <p:spPr/>
        <p:txBody>
          <a:bodyPr/>
          <a:lstStyle/>
          <a:p>
            <a:fld id="{DEBD35E9-A8D7-0E4B-942B-FFCA0E849F9D}" type="slidenum">
              <a:rPr lang="en-US" smtClean="0"/>
              <a:t>17</a:t>
            </a:fld>
            <a:endParaRPr lang="en-US"/>
          </a:p>
        </p:txBody>
      </p:sp>
    </p:spTree>
    <p:extLst>
      <p:ext uri="{BB962C8B-B14F-4D97-AF65-F5344CB8AC3E}">
        <p14:creationId xmlns:p14="http://schemas.microsoft.com/office/powerpoint/2010/main" val="1128701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BD35E9-A8D7-0E4B-942B-FFCA0E849F9D}" type="slidenum">
              <a:rPr lang="en-US" smtClean="0"/>
              <a:t>18</a:t>
            </a:fld>
            <a:endParaRPr lang="en-US"/>
          </a:p>
        </p:txBody>
      </p:sp>
    </p:spTree>
    <p:extLst>
      <p:ext uri="{BB962C8B-B14F-4D97-AF65-F5344CB8AC3E}">
        <p14:creationId xmlns:p14="http://schemas.microsoft.com/office/powerpoint/2010/main" val="1153947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D35E9-A8D7-0E4B-942B-FFCA0E849F9D}" type="slidenum">
              <a:rPr lang="en-US" smtClean="0"/>
              <a:t>19</a:t>
            </a:fld>
            <a:endParaRPr lang="en-US"/>
          </a:p>
        </p:txBody>
      </p:sp>
    </p:spTree>
    <p:extLst>
      <p:ext uri="{BB962C8B-B14F-4D97-AF65-F5344CB8AC3E}">
        <p14:creationId xmlns:p14="http://schemas.microsoft.com/office/powerpoint/2010/main" val="2788583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BD35E9-A8D7-0E4B-942B-FFCA0E849F9D}" type="slidenum">
              <a:rPr lang="en-US" smtClean="0"/>
              <a:t>20</a:t>
            </a:fld>
            <a:endParaRPr lang="en-US"/>
          </a:p>
        </p:txBody>
      </p:sp>
    </p:spTree>
    <p:extLst>
      <p:ext uri="{BB962C8B-B14F-4D97-AF65-F5344CB8AC3E}">
        <p14:creationId xmlns:p14="http://schemas.microsoft.com/office/powerpoint/2010/main" val="2912982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95313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BD35E9-A8D7-0E4B-942B-FFCA0E849F9D}" type="slidenum">
              <a:rPr lang="en-US" smtClean="0"/>
              <a:t>23</a:t>
            </a:fld>
            <a:endParaRPr lang="en-US"/>
          </a:p>
        </p:txBody>
      </p:sp>
    </p:spTree>
    <p:extLst>
      <p:ext uri="{BB962C8B-B14F-4D97-AF65-F5344CB8AC3E}">
        <p14:creationId xmlns:p14="http://schemas.microsoft.com/office/powerpoint/2010/main" val="40438013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descr="NASA insigniaVertical_CMR.png">
            <a:extLst>
              <a:ext uri="{FF2B5EF4-FFF2-40B4-BE49-F238E27FC236}">
                <a16:creationId xmlns:a16="http://schemas.microsoft.com/office/drawing/2014/main" id="{C56DDF35-324F-5F46-8D0C-94C951F77F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28669" y="277363"/>
            <a:ext cx="2819400" cy="838200"/>
          </a:xfrm>
          <a:prstGeom prst="rect">
            <a:avLst/>
          </a:prstGeom>
        </p:spPr>
      </p:pic>
      <p:sp>
        <p:nvSpPr>
          <p:cNvPr id="8" name="Title 1">
            <a:extLst>
              <a:ext uri="{FF2B5EF4-FFF2-40B4-BE49-F238E27FC236}">
                <a16:creationId xmlns:a16="http://schemas.microsoft.com/office/drawing/2014/main" id="{CACFDD3A-8644-104E-9D8F-52E83A113E21}"/>
              </a:ext>
            </a:extLst>
          </p:cNvPr>
          <p:cNvSpPr>
            <a:spLocks noGrp="1"/>
          </p:cNvSpPr>
          <p:nvPr>
            <p:ph type="ctrTitle"/>
          </p:nvPr>
        </p:nvSpPr>
        <p:spPr>
          <a:xfrm>
            <a:off x="914400" y="4018070"/>
            <a:ext cx="10363200" cy="643945"/>
          </a:xfrm>
        </p:spPr>
        <p:txBody>
          <a:bodyPr>
            <a:normAutofit/>
          </a:bodyPr>
          <a:lstStyle>
            <a:lvl1pPr algn="ctr">
              <a:defRPr sz="2800">
                <a:solidFill>
                  <a:schemeClr val="bg1"/>
                </a:solidFill>
                <a:effectLst>
                  <a:outerShdw blurRad="50800" dist="38100" dir="2700000" algn="tl" rotWithShape="0">
                    <a:prstClr val="black">
                      <a:alpha val="40000"/>
                    </a:prstClr>
                  </a:outerShdw>
                </a:effectLst>
              </a:defRPr>
            </a:lvl1pPr>
          </a:lstStyle>
          <a:p>
            <a:r>
              <a:rPr lang="en-US"/>
              <a:t>Click to edit Master title style</a:t>
            </a:r>
            <a:endParaRPr lang="en-US" dirty="0"/>
          </a:p>
        </p:txBody>
      </p:sp>
      <p:sp>
        <p:nvSpPr>
          <p:cNvPr id="9" name="Subtitle 2">
            <a:extLst>
              <a:ext uri="{FF2B5EF4-FFF2-40B4-BE49-F238E27FC236}">
                <a16:creationId xmlns:a16="http://schemas.microsoft.com/office/drawing/2014/main" id="{CE788FFF-1BD6-9B43-8C1B-22B136184BE0}"/>
              </a:ext>
            </a:extLst>
          </p:cNvPr>
          <p:cNvSpPr>
            <a:spLocks noGrp="1"/>
          </p:cNvSpPr>
          <p:nvPr>
            <p:ph type="subTitle" idx="1"/>
          </p:nvPr>
        </p:nvSpPr>
        <p:spPr>
          <a:xfrm>
            <a:off x="1828800" y="4871073"/>
            <a:ext cx="8534400" cy="767727"/>
          </a:xfrm>
        </p:spPr>
        <p:txBody>
          <a:bodyPr>
            <a:normAutofit/>
          </a:bodyPr>
          <a:lstStyle>
            <a:lvl1pPr marL="0" indent="0" algn="ctr">
              <a:buNone/>
              <a:defRPr sz="1800">
                <a:solidFill>
                  <a:schemeClr val="bg1">
                    <a:lumMod val="85000"/>
                  </a:schemeClr>
                </a:solidFill>
                <a:effectLst>
                  <a:outerShdw blurRad="38100" dist="38100" dir="2700000" algn="tl">
                    <a:srgbClr val="000000">
                      <a:alpha val="43137"/>
                    </a:srgbClr>
                  </a:outerShdw>
                </a:effectLst>
              </a:defRPr>
            </a:lvl1pPr>
            <a:lvl2pPr marL="456986" indent="0" algn="ctr">
              <a:buNone/>
              <a:defRPr>
                <a:solidFill>
                  <a:schemeClr val="tx1">
                    <a:tint val="75000"/>
                  </a:schemeClr>
                </a:solidFill>
              </a:defRPr>
            </a:lvl2pPr>
            <a:lvl3pPr marL="913972" indent="0" algn="ctr">
              <a:buNone/>
              <a:defRPr>
                <a:solidFill>
                  <a:schemeClr val="tx1">
                    <a:tint val="75000"/>
                  </a:schemeClr>
                </a:solidFill>
              </a:defRPr>
            </a:lvl3pPr>
            <a:lvl4pPr marL="1370959" indent="0" algn="ctr">
              <a:buNone/>
              <a:defRPr>
                <a:solidFill>
                  <a:schemeClr val="tx1">
                    <a:tint val="75000"/>
                  </a:schemeClr>
                </a:solidFill>
              </a:defRPr>
            </a:lvl4pPr>
            <a:lvl5pPr marL="1827945" indent="0" algn="ctr">
              <a:buNone/>
              <a:defRPr>
                <a:solidFill>
                  <a:schemeClr val="tx1">
                    <a:tint val="75000"/>
                  </a:schemeClr>
                </a:solidFill>
              </a:defRPr>
            </a:lvl5pPr>
            <a:lvl6pPr marL="2284932" indent="0" algn="ctr">
              <a:buNone/>
              <a:defRPr>
                <a:solidFill>
                  <a:schemeClr val="tx1">
                    <a:tint val="75000"/>
                  </a:schemeClr>
                </a:solidFill>
              </a:defRPr>
            </a:lvl6pPr>
            <a:lvl7pPr marL="2741916" indent="0" algn="ctr">
              <a:buNone/>
              <a:defRPr>
                <a:solidFill>
                  <a:schemeClr val="tx1">
                    <a:tint val="75000"/>
                  </a:schemeClr>
                </a:solidFill>
              </a:defRPr>
            </a:lvl7pPr>
            <a:lvl8pPr marL="3198904" indent="0" algn="ctr">
              <a:buNone/>
              <a:defRPr>
                <a:solidFill>
                  <a:schemeClr val="tx1">
                    <a:tint val="75000"/>
                  </a:schemeClr>
                </a:solidFill>
              </a:defRPr>
            </a:lvl8pPr>
            <a:lvl9pPr marL="3655888" indent="0" algn="ctr">
              <a:buNone/>
              <a:defRPr>
                <a:solidFill>
                  <a:schemeClr val="tx1">
                    <a:tint val="75000"/>
                  </a:schemeClr>
                </a:solidFill>
              </a:defRPr>
            </a:lvl9pPr>
          </a:lstStyle>
          <a:p>
            <a:r>
              <a:rPr lang="en-US"/>
              <a:t>Click to edit Master subtitle style</a:t>
            </a:r>
            <a:endParaRPr lang="en-US" dirty="0"/>
          </a:p>
        </p:txBody>
      </p:sp>
      <p:sp>
        <p:nvSpPr>
          <p:cNvPr id="3" name="Footer Placeholder 2">
            <a:extLst>
              <a:ext uri="{FF2B5EF4-FFF2-40B4-BE49-F238E27FC236}">
                <a16:creationId xmlns:a16="http://schemas.microsoft.com/office/drawing/2014/main" id="{B55330BE-5766-0B48-A497-C9BE1AC9C93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01970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4B995F-1A2A-694E-AD7A-58B381166C9B}" type="datetimeFigureOut">
              <a:rPr lang="en-US" smtClean="0"/>
              <a:t>8/1/23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E02DA4-D1C4-0E4A-A4DB-13396DAC002B}" type="slidenum">
              <a:rPr lang="en-US" smtClean="0"/>
              <a:t>‹#›</a:t>
            </a:fld>
            <a:endParaRPr lang="en-US"/>
          </a:p>
        </p:txBody>
      </p:sp>
    </p:spTree>
    <p:extLst>
      <p:ext uri="{BB962C8B-B14F-4D97-AF65-F5344CB8AC3E}">
        <p14:creationId xmlns:p14="http://schemas.microsoft.com/office/powerpoint/2010/main" val="950718890"/>
      </p:ext>
    </p:extLst>
  </p:cSld>
  <p:clrMapOvr>
    <a:masterClrMapping/>
  </p:clrMapOvr>
  <p:extLst>
    <p:ext uri="{DCECCB84-F9BA-43D5-87BE-67443E8EF086}">
      <p15:sldGuideLst xmlns:p15="http://schemas.microsoft.com/office/powerpoint/2012/main">
        <p15:guide id="1" orient="horz" pos="48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F4B995F-1A2A-694E-AD7A-58B381166C9B}" type="datetimeFigureOut">
              <a:rPr lang="en-US" smtClean="0"/>
              <a:t>8/1/23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E02DA4-D1C4-0E4A-A4DB-13396DAC002B}" type="slidenum">
              <a:rPr lang="en-US" smtClean="0"/>
              <a:t>‹#›</a:t>
            </a:fld>
            <a:endParaRPr lang="en-US"/>
          </a:p>
        </p:txBody>
      </p:sp>
      <p:sp>
        <p:nvSpPr>
          <p:cNvPr id="7" name="Title 1">
            <a:extLst>
              <a:ext uri="{FF2B5EF4-FFF2-40B4-BE49-F238E27FC236}">
                <a16:creationId xmlns:a16="http://schemas.microsoft.com/office/drawing/2014/main" id="{E202FC74-7E70-0E49-B067-1C528ECD9C70}"/>
              </a:ext>
            </a:extLst>
          </p:cNvPr>
          <p:cNvSpPr>
            <a:spLocks noGrp="1"/>
          </p:cNvSpPr>
          <p:nvPr>
            <p:ph type="title"/>
          </p:nvPr>
        </p:nvSpPr>
        <p:spPr>
          <a:xfrm>
            <a:off x="963084" y="2783610"/>
            <a:ext cx="10363200" cy="1362075"/>
          </a:xfrm>
        </p:spPr>
        <p:txBody>
          <a:bodyPr anchor="t">
            <a:normAutofit/>
          </a:bodyPr>
          <a:lstStyle>
            <a:lvl1pPr algn="ctr">
              <a:lnSpc>
                <a:spcPts val="3800"/>
              </a:lnSpc>
              <a:spcAft>
                <a:spcPts val="600"/>
              </a:spcAft>
              <a:defRPr sz="4000" b="1" cap="all"/>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079C406E-A84C-D141-9BD1-9589BCFB0407}"/>
              </a:ext>
            </a:extLst>
          </p:cNvPr>
          <p:cNvSpPr>
            <a:spLocks noGrp="1"/>
          </p:cNvSpPr>
          <p:nvPr>
            <p:ph type="body" idx="1" hasCustomPrompt="1"/>
          </p:nvPr>
        </p:nvSpPr>
        <p:spPr>
          <a:xfrm>
            <a:off x="963084" y="1266596"/>
            <a:ext cx="10363200" cy="1500187"/>
          </a:xfrm>
        </p:spPr>
        <p:txBody>
          <a:bodyPr anchor="b">
            <a:normAutofit/>
          </a:bodyPr>
          <a:lstStyle>
            <a:lvl1pPr marL="0" indent="0" algn="ctr">
              <a:buNone/>
              <a:defRPr sz="3200" cap="small">
                <a:solidFill>
                  <a:schemeClr val="tx1">
                    <a:tint val="75000"/>
                  </a:schemeClr>
                </a:solidFill>
              </a:defRPr>
            </a:lvl1pPr>
            <a:lvl2pPr marL="456986" indent="0">
              <a:buNone/>
              <a:defRPr sz="1800">
                <a:solidFill>
                  <a:schemeClr val="tx1">
                    <a:tint val="75000"/>
                  </a:schemeClr>
                </a:solidFill>
              </a:defRPr>
            </a:lvl2pPr>
            <a:lvl3pPr marL="913972" indent="0">
              <a:buNone/>
              <a:defRPr sz="1600">
                <a:solidFill>
                  <a:schemeClr val="tx1">
                    <a:tint val="75000"/>
                  </a:schemeClr>
                </a:solidFill>
              </a:defRPr>
            </a:lvl3pPr>
            <a:lvl4pPr marL="1370959" indent="0">
              <a:buNone/>
              <a:defRPr sz="1400">
                <a:solidFill>
                  <a:schemeClr val="tx1">
                    <a:tint val="75000"/>
                  </a:schemeClr>
                </a:solidFill>
              </a:defRPr>
            </a:lvl4pPr>
            <a:lvl5pPr marL="1827945" indent="0">
              <a:buNone/>
              <a:defRPr sz="1400">
                <a:solidFill>
                  <a:schemeClr val="tx1">
                    <a:tint val="75000"/>
                  </a:schemeClr>
                </a:solidFill>
              </a:defRPr>
            </a:lvl5pPr>
            <a:lvl6pPr marL="2284932" indent="0">
              <a:buNone/>
              <a:defRPr sz="1400">
                <a:solidFill>
                  <a:schemeClr val="tx1">
                    <a:tint val="75000"/>
                  </a:schemeClr>
                </a:solidFill>
              </a:defRPr>
            </a:lvl6pPr>
            <a:lvl7pPr marL="2741916" indent="0">
              <a:buNone/>
              <a:defRPr sz="1400">
                <a:solidFill>
                  <a:schemeClr val="tx1">
                    <a:tint val="75000"/>
                  </a:schemeClr>
                </a:solidFill>
              </a:defRPr>
            </a:lvl7pPr>
            <a:lvl8pPr marL="3198904" indent="0">
              <a:buNone/>
              <a:defRPr sz="1400">
                <a:solidFill>
                  <a:schemeClr val="tx1">
                    <a:tint val="75000"/>
                  </a:schemeClr>
                </a:solidFill>
              </a:defRPr>
            </a:lvl8pPr>
            <a:lvl9pPr marL="3655888"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904071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sz="half" idx="1"/>
          </p:nvPr>
        </p:nvSpPr>
        <p:spPr>
          <a:xfrm>
            <a:off x="297365" y="769434"/>
            <a:ext cx="5722435" cy="5832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769434"/>
            <a:ext cx="5722435" cy="5832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4B995F-1A2A-694E-AD7A-58B381166C9B}" type="datetimeFigureOut">
              <a:rPr lang="en-US" smtClean="0"/>
              <a:t>8/1/23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E02DA4-D1C4-0E4A-A4DB-13396DAC002B}" type="slidenum">
              <a:rPr lang="en-US" smtClean="0"/>
              <a:t>‹#›</a:t>
            </a:fld>
            <a:endParaRPr lang="en-US"/>
          </a:p>
        </p:txBody>
      </p:sp>
    </p:spTree>
    <p:extLst>
      <p:ext uri="{BB962C8B-B14F-4D97-AF65-F5344CB8AC3E}">
        <p14:creationId xmlns:p14="http://schemas.microsoft.com/office/powerpoint/2010/main" val="2686831546"/>
      </p:ext>
    </p:extLst>
  </p:cSld>
  <p:clrMapOvr>
    <a:masterClrMapping/>
  </p:clrMapOvr>
  <p:extLst>
    <p:ext uri="{DCECCB84-F9BA-43D5-87BE-67443E8EF086}">
      <p15:sldGuideLst xmlns:p15="http://schemas.microsoft.com/office/powerpoint/2012/main">
        <p15:guide id="1" orient="horz" pos="48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3F4B995F-1A2A-694E-AD7A-58B381166C9B}" type="datetimeFigureOut">
              <a:rPr lang="en-US" smtClean="0"/>
              <a:t>8/1/23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E02DA4-D1C4-0E4A-A4DB-13396DAC002B}" type="slidenum">
              <a:rPr lang="en-US" smtClean="0"/>
              <a:t>‹#›</a:t>
            </a:fld>
            <a:endParaRPr lang="en-US"/>
          </a:p>
        </p:txBody>
      </p:sp>
      <p:sp>
        <p:nvSpPr>
          <p:cNvPr id="10" name="Title 1">
            <a:extLst>
              <a:ext uri="{FF2B5EF4-FFF2-40B4-BE49-F238E27FC236}">
                <a16:creationId xmlns:a16="http://schemas.microsoft.com/office/drawing/2014/main" id="{8B7B61F2-D8CC-A24A-8C94-6A6162245EED}"/>
              </a:ext>
            </a:extLst>
          </p:cNvPr>
          <p:cNvSpPr>
            <a:spLocks noGrp="1"/>
          </p:cNvSpPr>
          <p:nvPr>
            <p:ph type="title"/>
          </p:nvPr>
        </p:nvSpPr>
        <p:spPr>
          <a:xfrm>
            <a:off x="297366" y="123244"/>
            <a:ext cx="11597269" cy="642145"/>
          </a:xfrm>
        </p:spPr>
        <p:txBody>
          <a:bodyPr/>
          <a:lstStyle>
            <a:lvl1pPr algn="ctr">
              <a:defRPr/>
            </a:lvl1pPr>
          </a:lstStyle>
          <a:p>
            <a:r>
              <a:rPr lang="en-US"/>
              <a:t>Click to edit Master title style</a:t>
            </a:r>
            <a:endParaRPr lang="en-US" dirty="0"/>
          </a:p>
        </p:txBody>
      </p:sp>
      <p:sp>
        <p:nvSpPr>
          <p:cNvPr id="11" name="Text Placeholder 2">
            <a:extLst>
              <a:ext uri="{FF2B5EF4-FFF2-40B4-BE49-F238E27FC236}">
                <a16:creationId xmlns:a16="http://schemas.microsoft.com/office/drawing/2014/main" id="{F99E1C6D-665C-7240-8246-9419CA355EF6}"/>
              </a:ext>
            </a:extLst>
          </p:cNvPr>
          <p:cNvSpPr>
            <a:spLocks noGrp="1"/>
          </p:cNvSpPr>
          <p:nvPr>
            <p:ph type="body" idx="1"/>
          </p:nvPr>
        </p:nvSpPr>
        <p:spPr>
          <a:xfrm>
            <a:off x="297366" y="769725"/>
            <a:ext cx="5699153" cy="639762"/>
          </a:xfrm>
        </p:spPr>
        <p:txBody>
          <a:bodyPr anchor="b">
            <a:normAutofit/>
          </a:bodyPr>
          <a:lstStyle>
            <a:lvl1pPr marL="0" indent="0">
              <a:buNone/>
              <a:defRPr sz="1800" b="1"/>
            </a:lvl1pPr>
            <a:lvl2pPr marL="456986" indent="0">
              <a:buNone/>
              <a:defRPr sz="2000" b="1"/>
            </a:lvl2pPr>
            <a:lvl3pPr marL="913972" indent="0">
              <a:buNone/>
              <a:defRPr sz="1800" b="1"/>
            </a:lvl3pPr>
            <a:lvl4pPr marL="1370959" indent="0">
              <a:buNone/>
              <a:defRPr sz="1600" b="1"/>
            </a:lvl4pPr>
            <a:lvl5pPr marL="1827945" indent="0">
              <a:buNone/>
              <a:defRPr sz="1600" b="1"/>
            </a:lvl5pPr>
            <a:lvl6pPr marL="2284932" indent="0">
              <a:buNone/>
              <a:defRPr sz="1600" b="1"/>
            </a:lvl6pPr>
            <a:lvl7pPr marL="2741916" indent="0">
              <a:buNone/>
              <a:defRPr sz="1600" b="1"/>
            </a:lvl7pPr>
            <a:lvl8pPr marL="3198904" indent="0">
              <a:buNone/>
              <a:defRPr sz="1600" b="1"/>
            </a:lvl8pPr>
            <a:lvl9pPr marL="3655888"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FEEDA142-1D79-EA4C-A726-7FF16DED0392}"/>
              </a:ext>
            </a:extLst>
          </p:cNvPr>
          <p:cNvSpPr>
            <a:spLocks noGrp="1"/>
          </p:cNvSpPr>
          <p:nvPr>
            <p:ph sz="half" idx="2"/>
          </p:nvPr>
        </p:nvSpPr>
        <p:spPr>
          <a:xfrm>
            <a:off x="297366" y="1421434"/>
            <a:ext cx="5699153" cy="5180088"/>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4">
            <a:extLst>
              <a:ext uri="{FF2B5EF4-FFF2-40B4-BE49-F238E27FC236}">
                <a16:creationId xmlns:a16="http://schemas.microsoft.com/office/drawing/2014/main" id="{C676403D-3BE8-7D42-B838-E9E452A5E6CF}"/>
              </a:ext>
            </a:extLst>
          </p:cNvPr>
          <p:cNvSpPr>
            <a:spLocks noGrp="1"/>
          </p:cNvSpPr>
          <p:nvPr>
            <p:ph type="body" sz="quarter" idx="3"/>
          </p:nvPr>
        </p:nvSpPr>
        <p:spPr>
          <a:xfrm>
            <a:off x="6193373" y="769725"/>
            <a:ext cx="5701263" cy="639762"/>
          </a:xfrm>
        </p:spPr>
        <p:txBody>
          <a:bodyPr anchor="b">
            <a:normAutofit/>
          </a:bodyPr>
          <a:lstStyle>
            <a:lvl1pPr marL="0" indent="0">
              <a:buNone/>
              <a:defRPr sz="1800" b="1"/>
            </a:lvl1pPr>
            <a:lvl2pPr marL="456986" indent="0">
              <a:buNone/>
              <a:defRPr sz="2000" b="1"/>
            </a:lvl2pPr>
            <a:lvl3pPr marL="913972" indent="0">
              <a:buNone/>
              <a:defRPr sz="1800" b="1"/>
            </a:lvl3pPr>
            <a:lvl4pPr marL="1370959" indent="0">
              <a:buNone/>
              <a:defRPr sz="1600" b="1"/>
            </a:lvl4pPr>
            <a:lvl5pPr marL="1827945" indent="0">
              <a:buNone/>
              <a:defRPr sz="1600" b="1"/>
            </a:lvl5pPr>
            <a:lvl6pPr marL="2284932" indent="0">
              <a:buNone/>
              <a:defRPr sz="1600" b="1"/>
            </a:lvl6pPr>
            <a:lvl7pPr marL="2741916" indent="0">
              <a:buNone/>
              <a:defRPr sz="1600" b="1"/>
            </a:lvl7pPr>
            <a:lvl8pPr marL="3198904" indent="0">
              <a:buNone/>
              <a:defRPr sz="1600" b="1"/>
            </a:lvl8pPr>
            <a:lvl9pPr marL="3655888" indent="0">
              <a:buNone/>
              <a:defRPr sz="1600" b="1"/>
            </a:lvl9pPr>
          </a:lstStyle>
          <a:p>
            <a:pPr lvl="0"/>
            <a:r>
              <a:rPr lang="en-US"/>
              <a:t>Click to edit Master text styles</a:t>
            </a:r>
          </a:p>
        </p:txBody>
      </p:sp>
      <p:sp>
        <p:nvSpPr>
          <p:cNvPr id="14" name="Content Placeholder 5">
            <a:extLst>
              <a:ext uri="{FF2B5EF4-FFF2-40B4-BE49-F238E27FC236}">
                <a16:creationId xmlns:a16="http://schemas.microsoft.com/office/drawing/2014/main" id="{1A7B87C5-1827-C244-947D-753A2D1B31C0}"/>
              </a:ext>
            </a:extLst>
          </p:cNvPr>
          <p:cNvSpPr>
            <a:spLocks noGrp="1"/>
          </p:cNvSpPr>
          <p:nvPr>
            <p:ph sz="quarter" idx="4"/>
          </p:nvPr>
        </p:nvSpPr>
        <p:spPr>
          <a:xfrm>
            <a:off x="6193373" y="1421434"/>
            <a:ext cx="5701263" cy="5180088"/>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8987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4B995F-1A2A-694E-AD7A-58B381166C9B}" type="datetimeFigureOut">
              <a:rPr lang="en-US" smtClean="0"/>
              <a:t>8/1/23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E02DA4-D1C4-0E4A-A4DB-13396DAC002B}" type="slidenum">
              <a:rPr lang="en-US" smtClean="0"/>
              <a:t>‹#›</a:t>
            </a:fld>
            <a:endParaRPr lang="en-US"/>
          </a:p>
        </p:txBody>
      </p:sp>
    </p:spTree>
    <p:extLst>
      <p:ext uri="{BB962C8B-B14F-4D97-AF65-F5344CB8AC3E}">
        <p14:creationId xmlns:p14="http://schemas.microsoft.com/office/powerpoint/2010/main" val="215054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4B995F-1A2A-694E-AD7A-58B381166C9B}" type="datetimeFigureOut">
              <a:rPr lang="en-US" smtClean="0"/>
              <a:t>8/1/23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E02DA4-D1C4-0E4A-A4DB-13396DAC002B}" type="slidenum">
              <a:rPr lang="en-US" smtClean="0"/>
              <a:t>‹#›</a:t>
            </a:fld>
            <a:endParaRPr lang="en-US"/>
          </a:p>
        </p:txBody>
      </p:sp>
    </p:spTree>
    <p:extLst>
      <p:ext uri="{BB962C8B-B14F-4D97-AF65-F5344CB8AC3E}">
        <p14:creationId xmlns:p14="http://schemas.microsoft.com/office/powerpoint/2010/main" val="3157651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5381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90675"/>
            <a:ext cx="10972800" cy="4876800"/>
          </a:xfrm>
          <a:prstGeom prst="rect">
            <a:avLst/>
          </a:prstGeom>
        </p:spPr>
        <p:txBody>
          <a:bodyPr/>
          <a:lstStyle>
            <a:lvl1pPr>
              <a:defRPr sz="2400"/>
            </a:lvl1pPr>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911452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590675"/>
            <a:ext cx="53848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590675"/>
            <a:ext cx="53848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69616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5480050" y="1574800"/>
            <a:ext cx="6972300" cy="46482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844550" y="1574800"/>
            <a:ext cx="5111750" cy="4648200"/>
          </a:xfrm>
          <a:prstGeom prst="rect">
            <a:avLst/>
          </a:prstGeom>
        </p:spPr>
        <p:txBody>
          <a:bodyPr/>
          <a:lstStyle>
            <a:lvl1pPr marL="279400" indent="-279400">
              <a:spcBef>
                <a:spcPts val="2250"/>
              </a:spcBef>
              <a:defRPr sz="1900"/>
            </a:lvl1pPr>
            <a:lvl2pPr marL="558800" indent="-279400">
              <a:spcBef>
                <a:spcPts val="2250"/>
              </a:spcBef>
              <a:defRPr sz="1900"/>
            </a:lvl2pPr>
            <a:lvl3pPr marL="838200" indent="-279400">
              <a:spcBef>
                <a:spcPts val="2250"/>
              </a:spcBef>
              <a:defRPr sz="1900"/>
            </a:lvl3pPr>
            <a:lvl4pPr marL="1117600" indent="-279400">
              <a:spcBef>
                <a:spcPts val="2250"/>
              </a:spcBef>
              <a:defRPr sz="1900"/>
            </a:lvl4pPr>
            <a:lvl5pPr marL="1397000" indent="-279400">
              <a:spcBef>
                <a:spcPts val="2250"/>
              </a:spcBef>
              <a:defRPr sz="19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6409362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7366" y="108649"/>
            <a:ext cx="11597269" cy="49351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7366" y="769434"/>
            <a:ext cx="11597269" cy="58320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7365" y="6601523"/>
            <a:ext cx="2743200" cy="234331"/>
          </a:xfrm>
          <a:prstGeom prst="rect">
            <a:avLst/>
          </a:prstGeom>
        </p:spPr>
        <p:txBody>
          <a:bodyPr vert="horz" lIns="91440" tIns="45720" rIns="91440" bIns="45720" rtlCol="0" anchor="b"/>
          <a:lstStyle>
            <a:lvl1pPr algn="l">
              <a:defRPr sz="900">
                <a:solidFill>
                  <a:schemeClr val="tx1">
                    <a:tint val="75000"/>
                  </a:schemeClr>
                </a:solidFill>
              </a:defRPr>
            </a:lvl1pPr>
          </a:lstStyle>
          <a:p>
            <a:fld id="{3F4B995F-1A2A-694E-AD7A-58B381166C9B}" type="datetimeFigureOut">
              <a:rPr lang="en-US" smtClean="0"/>
              <a:t>8/1/23</a:t>
            </a:fld>
            <a:endParaRPr lang="en-US"/>
          </a:p>
        </p:txBody>
      </p:sp>
      <p:sp>
        <p:nvSpPr>
          <p:cNvPr id="5" name="Footer Placeholder 4"/>
          <p:cNvSpPr>
            <a:spLocks noGrp="1"/>
          </p:cNvSpPr>
          <p:nvPr>
            <p:ph type="ftr" sz="quarter" idx="3"/>
          </p:nvPr>
        </p:nvSpPr>
        <p:spPr>
          <a:xfrm>
            <a:off x="4038600" y="6601523"/>
            <a:ext cx="4114800" cy="234331"/>
          </a:xfrm>
          <a:prstGeom prst="rect">
            <a:avLst/>
          </a:prstGeom>
        </p:spPr>
        <p:txBody>
          <a:bodyPr vert="horz" lIns="91440" tIns="45720" rIns="91440" bIns="45720" rtlCol="0" anchor="b"/>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51435" y="6601523"/>
            <a:ext cx="2743200" cy="234331"/>
          </a:xfrm>
          <a:prstGeom prst="rect">
            <a:avLst/>
          </a:prstGeom>
        </p:spPr>
        <p:txBody>
          <a:bodyPr vert="horz" lIns="91440" tIns="45720" rIns="91440" bIns="45720" rtlCol="0" anchor="b"/>
          <a:lstStyle>
            <a:lvl1pPr algn="r">
              <a:defRPr sz="900">
                <a:solidFill>
                  <a:schemeClr val="tx1">
                    <a:tint val="75000"/>
                  </a:schemeClr>
                </a:solidFill>
              </a:defRPr>
            </a:lvl1pPr>
          </a:lstStyle>
          <a:p>
            <a:fld id="{D6E02DA4-D1C4-0E4A-A4DB-13396DAC002B}" type="slidenum">
              <a:rPr lang="en-US" smtClean="0"/>
              <a:t>‹#›</a:t>
            </a:fld>
            <a:endParaRPr lang="en-US"/>
          </a:p>
        </p:txBody>
      </p:sp>
    </p:spTree>
    <p:extLst>
      <p:ext uri="{BB962C8B-B14F-4D97-AF65-F5344CB8AC3E}">
        <p14:creationId xmlns:p14="http://schemas.microsoft.com/office/powerpoint/2010/main" val="1290583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80" r:id="rId9"/>
    <p:sldLayoutId id="2147483682" r:id="rId10"/>
    <p:sldLayoutId id="2147483683" r:id="rId11"/>
  </p:sldLayoutIdLst>
  <p:txStyles>
    <p:titleStyle>
      <a:lvl1pPr algn="l" defTabSz="914400" rtl="0" eaLnBrk="1" latinLnBrk="0" hangingPunct="1">
        <a:lnSpc>
          <a:spcPts val="2500"/>
        </a:lnSpc>
        <a:spcBef>
          <a:spcPct val="0"/>
        </a:spcBef>
        <a:buNone/>
        <a:defRPr sz="28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jpeg"/><Relationship Id="rId11" Type="http://schemas.openxmlformats.org/officeDocument/2006/relationships/image" Target="../media/image31.tiff"/><Relationship Id="rId5" Type="http://schemas.openxmlformats.org/officeDocument/2006/relationships/image" Target="../media/image25.tiff"/><Relationship Id="rId10" Type="http://schemas.openxmlformats.org/officeDocument/2006/relationships/image" Target="../media/image30.png"/><Relationship Id="rId4" Type="http://schemas.openxmlformats.org/officeDocument/2006/relationships/image" Target="../media/image24.jpeg"/><Relationship Id="rId9" Type="http://schemas.openxmlformats.org/officeDocument/2006/relationships/image" Target="../media/image29.tiff"/></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12"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jpeg"/><Relationship Id="rId5" Type="http://schemas.openxmlformats.org/officeDocument/2006/relationships/image" Target="../media/image36.pn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jpeg"/></Relationships>
</file>

<file path=ppt/slides/_rels/slide10.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s>
</file>

<file path=ppt/slides/_rels/slide11.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jpeg"/><Relationship Id="rId10" Type="http://schemas.openxmlformats.org/officeDocument/2006/relationships/image" Target="../media/image59.jpeg"/><Relationship Id="rId4" Type="http://schemas.openxmlformats.org/officeDocument/2006/relationships/image" Target="../media/image53.jpeg"/><Relationship Id="rId9" Type="http://schemas.openxmlformats.org/officeDocument/2006/relationships/image" Target="../media/image58.jpeg"/></Relationships>
</file>

<file path=ppt/slides/_rels/slide12.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13.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10" Type="http://schemas.openxmlformats.org/officeDocument/2006/relationships/image" Target="../media/image73.jpeg"/><Relationship Id="rId4" Type="http://schemas.openxmlformats.org/officeDocument/2006/relationships/image" Target="../media/image67.jpeg"/><Relationship Id="rId9" Type="http://schemas.openxmlformats.org/officeDocument/2006/relationships/image" Target="../media/image72.jpeg"/></Relationships>
</file>

<file path=ppt/slides/_rels/slide14.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15.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png"/></Relationships>
</file>

<file path=ppt/slides/_rels/slide1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17.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0.jpeg"/></Relationships>
</file>

<file path=ppt/slides/_rels/slide1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jpeg"/></Relationships>
</file>

<file path=ppt/slides/_rels/slide1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6.jpeg"/><Relationship Id="rId4" Type="http://schemas.openxmlformats.org/officeDocument/2006/relationships/image" Target="../media/image95.jpeg"/></Relationships>
</file>

<file path=ppt/slides/_rels/slide20.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98.emf"/></Relationships>
</file>

<file path=ppt/slides/_rels/slide2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102.tiff"/><Relationship Id="rId7" Type="http://schemas.microsoft.com/office/2007/relationships/hdphoto" Target="../media/hdphoto1.wdp"/><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105.png"/><Relationship Id="rId5" Type="http://schemas.openxmlformats.org/officeDocument/2006/relationships/image" Target="../media/image104.tiff"/><Relationship Id="rId4" Type="http://schemas.openxmlformats.org/officeDocument/2006/relationships/image" Target="../media/image103.tiff"/><Relationship Id="rId9" Type="http://schemas.openxmlformats.org/officeDocument/2006/relationships/image" Target="../media/image9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8FF720-3945-CA46-86E4-1AC08B7136C2}"/>
              </a:ext>
            </a:extLst>
          </p:cNvPr>
          <p:cNvSpPr>
            <a:spLocks noGrp="1"/>
          </p:cNvSpPr>
          <p:nvPr>
            <p:ph type="ctrTitle"/>
          </p:nvPr>
        </p:nvSpPr>
        <p:spPr>
          <a:xfrm>
            <a:off x="914400" y="3561252"/>
            <a:ext cx="10363200" cy="2868988"/>
          </a:xfrm>
          <a:effectLst>
            <a:outerShdw blurRad="50800" dist="38100" dir="2700000" algn="tl" rotWithShape="0">
              <a:prstClr val="black">
                <a:alpha val="40000"/>
              </a:prstClr>
            </a:outerShdw>
          </a:effectLst>
        </p:spPr>
        <p:txBody>
          <a:bodyPr>
            <a:normAutofit/>
          </a:bodyPr>
          <a:lstStyle/>
          <a:p>
            <a:pPr>
              <a:lnSpc>
                <a:spcPts val="3300"/>
              </a:lnSpc>
              <a:spcBef>
                <a:spcPts val="0"/>
              </a:spcBef>
            </a:pPr>
            <a:br>
              <a:rPr lang="en-US" sz="2200" dirty="0">
                <a:solidFill>
                  <a:schemeClr val="accent2"/>
                </a:solidFill>
              </a:rPr>
            </a:br>
            <a:r>
              <a:rPr lang="en-US" sz="2200" dirty="0">
                <a:solidFill>
                  <a:schemeClr val="accent2"/>
                </a:solidFill>
              </a:rPr>
              <a:t>U.S. Women in Nuclear Conference</a:t>
            </a:r>
            <a:br>
              <a:rPr lang="en-US" sz="2200" dirty="0">
                <a:solidFill>
                  <a:schemeClr val="accent2"/>
                </a:solidFill>
              </a:rPr>
            </a:br>
            <a:br>
              <a:rPr lang="en-US" dirty="0">
                <a:solidFill>
                  <a:schemeClr val="accent2"/>
                </a:solidFill>
              </a:rPr>
            </a:br>
            <a:r>
              <a:rPr lang="en-US" sz="3100" b="1" dirty="0">
                <a:solidFill>
                  <a:schemeClr val="accent2"/>
                </a:solidFill>
              </a:rPr>
              <a:t>Power to Explore</a:t>
            </a:r>
            <a:br>
              <a:rPr lang="en-US" sz="3100" b="1" dirty="0">
                <a:solidFill>
                  <a:schemeClr val="accent2"/>
                </a:solidFill>
              </a:rPr>
            </a:br>
            <a:r>
              <a:rPr lang="en-US" sz="2400" b="1" dirty="0">
                <a:solidFill>
                  <a:schemeClr val="accent2">
                    <a:lumMod val="90000"/>
                  </a:schemeClr>
                </a:solidFill>
              </a:rPr>
              <a:t>July 24, 2023</a:t>
            </a:r>
            <a:endParaRPr lang="en-US" b="1" dirty="0">
              <a:solidFill>
                <a:schemeClr val="accent2">
                  <a:lumMod val="90000"/>
                </a:schemeClr>
              </a:solidFill>
            </a:endParaRPr>
          </a:p>
        </p:txBody>
      </p:sp>
      <p:sp>
        <p:nvSpPr>
          <p:cNvPr id="7" name="Subtitle 6">
            <a:extLst>
              <a:ext uri="{FF2B5EF4-FFF2-40B4-BE49-F238E27FC236}">
                <a16:creationId xmlns:a16="http://schemas.microsoft.com/office/drawing/2014/main" id="{5139D96A-E44D-084D-BBF5-B095C4ED6AA3}"/>
              </a:ext>
            </a:extLst>
          </p:cNvPr>
          <p:cNvSpPr>
            <a:spLocks noGrp="1"/>
          </p:cNvSpPr>
          <p:nvPr>
            <p:ph type="subTitle" idx="1"/>
          </p:nvPr>
        </p:nvSpPr>
        <p:spPr>
          <a:xfrm>
            <a:off x="3459892" y="5786882"/>
            <a:ext cx="8534400" cy="1071118"/>
          </a:xfrm>
        </p:spPr>
        <p:txBody>
          <a:bodyPr>
            <a:noAutofit/>
          </a:bodyPr>
          <a:lstStyle/>
          <a:p>
            <a:pPr algn="r"/>
            <a:r>
              <a:rPr lang="en-US" sz="2800" b="1" dirty="0"/>
              <a:t>Kristin Jansen</a:t>
            </a:r>
          </a:p>
          <a:p>
            <a:pPr algn="r">
              <a:spcBef>
                <a:spcPts val="500"/>
              </a:spcBef>
            </a:pPr>
            <a:r>
              <a:rPr lang="en-US" dirty="0"/>
              <a:t>RPS Stakeholder Engagement Lead</a:t>
            </a:r>
          </a:p>
          <a:p>
            <a:pPr algn="r">
              <a:spcBef>
                <a:spcPts val="200"/>
              </a:spcBef>
            </a:pPr>
            <a:r>
              <a:rPr lang="en-US" sz="1600" dirty="0"/>
              <a:t>NASA Glenn Research Center</a:t>
            </a:r>
          </a:p>
        </p:txBody>
      </p:sp>
    </p:spTree>
    <p:extLst>
      <p:ext uri="{BB962C8B-B14F-4D97-AF65-F5344CB8AC3E}">
        <p14:creationId xmlns:p14="http://schemas.microsoft.com/office/powerpoint/2010/main" val="3714982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CEC7B-B641-0110-9E40-C9B46A48DB55}"/>
              </a:ext>
            </a:extLst>
          </p:cNvPr>
          <p:cNvSpPr>
            <a:spLocks noGrp="1"/>
          </p:cNvSpPr>
          <p:nvPr>
            <p:ph type="title"/>
          </p:nvPr>
        </p:nvSpPr>
        <p:spPr/>
        <p:txBody>
          <a:bodyPr>
            <a:normAutofit fontScale="90000"/>
          </a:bodyPr>
          <a:lstStyle/>
          <a:p>
            <a:r>
              <a:rPr lang="en-US" dirty="0"/>
              <a:t>Kristin Jansen  |  </a:t>
            </a:r>
            <a:r>
              <a:rPr lang="en-US" sz="2700" dirty="0"/>
              <a:t>Public Affairs Specialist and Stakeholder Engagement Lead</a:t>
            </a:r>
            <a:endParaRPr lang="en-US" dirty="0"/>
          </a:p>
        </p:txBody>
      </p:sp>
      <p:sp>
        <p:nvSpPr>
          <p:cNvPr id="3" name="Content Placeholder 2">
            <a:extLst>
              <a:ext uri="{FF2B5EF4-FFF2-40B4-BE49-F238E27FC236}">
                <a16:creationId xmlns:a16="http://schemas.microsoft.com/office/drawing/2014/main" id="{FCBB6C84-2F69-F004-D72F-5A270F985618}"/>
              </a:ext>
            </a:extLst>
          </p:cNvPr>
          <p:cNvSpPr>
            <a:spLocks noGrp="1"/>
          </p:cNvSpPr>
          <p:nvPr>
            <p:ph idx="1"/>
          </p:nvPr>
        </p:nvSpPr>
        <p:spPr>
          <a:xfrm>
            <a:off x="297367" y="769434"/>
            <a:ext cx="8153459" cy="5832088"/>
          </a:xfrm>
        </p:spPr>
        <p:txBody>
          <a:bodyPr>
            <a:normAutofit/>
          </a:bodyPr>
          <a:lstStyle/>
          <a:p>
            <a:r>
              <a:rPr lang="en-US" dirty="0"/>
              <a:t>Bachelor Fine Arts, Bowling Green State University, 1999</a:t>
            </a:r>
          </a:p>
          <a:p>
            <a:r>
              <a:rPr lang="en-US" dirty="0"/>
              <a:t>Master of Business Administration, Marketing, Walsh University, 2021</a:t>
            </a:r>
          </a:p>
          <a:p>
            <a:r>
              <a:rPr lang="en-US" dirty="0"/>
              <a:t>NASA Glenn Research Center, 24 years</a:t>
            </a:r>
          </a:p>
          <a:p>
            <a:pPr lvl="1"/>
            <a:r>
              <a:rPr lang="en-US" dirty="0"/>
              <a:t>Graphic Design, Education and Public Outreach, Stakeholder Engagement, Public Affairs</a:t>
            </a:r>
          </a:p>
          <a:p>
            <a:pPr lvl="2"/>
            <a:r>
              <a:rPr lang="en-US" dirty="0"/>
              <a:t>Space Transportation Project Office</a:t>
            </a:r>
          </a:p>
          <a:p>
            <a:pPr lvl="3"/>
            <a:r>
              <a:rPr lang="en-US" dirty="0"/>
              <a:t>Nuclear Thermal Propulsion</a:t>
            </a:r>
          </a:p>
          <a:p>
            <a:pPr lvl="3"/>
            <a:r>
              <a:rPr lang="en-US" dirty="0"/>
              <a:t>Nuclear Electric Propulsion</a:t>
            </a:r>
          </a:p>
          <a:p>
            <a:pPr lvl="3"/>
            <a:r>
              <a:rPr lang="en-US" dirty="0"/>
              <a:t>Jupiter Icy Moons Orbiter</a:t>
            </a:r>
          </a:p>
          <a:p>
            <a:pPr lvl="2"/>
            <a:r>
              <a:rPr lang="en-US" dirty="0"/>
              <a:t>Exploration</a:t>
            </a:r>
          </a:p>
          <a:p>
            <a:pPr lvl="2"/>
            <a:r>
              <a:rPr lang="en-US" dirty="0"/>
              <a:t>Fission Surface Power</a:t>
            </a:r>
          </a:p>
          <a:p>
            <a:pPr lvl="2"/>
            <a:r>
              <a:rPr lang="en-US" dirty="0"/>
              <a:t>Thermal Energy Conversion</a:t>
            </a:r>
          </a:p>
          <a:p>
            <a:pPr lvl="2"/>
            <a:r>
              <a:rPr lang="en-US" dirty="0"/>
              <a:t>Radioisotope Power Systems</a:t>
            </a:r>
          </a:p>
          <a:p>
            <a:pPr lvl="1"/>
            <a:endParaRPr lang="en-US" dirty="0"/>
          </a:p>
        </p:txBody>
      </p:sp>
      <p:pic>
        <p:nvPicPr>
          <p:cNvPr id="4" name="Picture 3">
            <a:extLst>
              <a:ext uri="{FF2B5EF4-FFF2-40B4-BE49-F238E27FC236}">
                <a16:creationId xmlns:a16="http://schemas.microsoft.com/office/drawing/2014/main" id="{5F8714F0-B777-C1F8-0840-98272E44224D}"/>
              </a:ext>
            </a:extLst>
          </p:cNvPr>
          <p:cNvPicPr>
            <a:picLocks noChangeAspect="1"/>
          </p:cNvPicPr>
          <p:nvPr/>
        </p:nvPicPr>
        <p:blipFill rotWithShape="1">
          <a:blip r:embed="rId2"/>
          <a:srcRect l="13140" t="24700" r="9309" b="-24700"/>
          <a:stretch/>
        </p:blipFill>
        <p:spPr>
          <a:xfrm>
            <a:off x="8657964" y="4350774"/>
            <a:ext cx="3310407" cy="2845846"/>
          </a:xfrm>
          <a:prstGeom prst="rect">
            <a:avLst/>
          </a:prstGeom>
        </p:spPr>
      </p:pic>
      <p:pic>
        <p:nvPicPr>
          <p:cNvPr id="5" name="Picture 4">
            <a:extLst>
              <a:ext uri="{FF2B5EF4-FFF2-40B4-BE49-F238E27FC236}">
                <a16:creationId xmlns:a16="http://schemas.microsoft.com/office/drawing/2014/main" id="{CFFC183B-49C4-FEC2-ED5F-AF9895F4277C}"/>
              </a:ext>
            </a:extLst>
          </p:cNvPr>
          <p:cNvPicPr>
            <a:picLocks noChangeAspect="1"/>
          </p:cNvPicPr>
          <p:nvPr/>
        </p:nvPicPr>
        <p:blipFill rotWithShape="1">
          <a:blip r:embed="rId3"/>
          <a:srcRect l="4207" t="633" r="49873" b="18195"/>
          <a:stretch/>
        </p:blipFill>
        <p:spPr>
          <a:xfrm>
            <a:off x="9067075" y="602167"/>
            <a:ext cx="2827557" cy="3748607"/>
          </a:xfrm>
          <a:prstGeom prst="rect">
            <a:avLst/>
          </a:prstGeom>
        </p:spPr>
      </p:pic>
      <p:pic>
        <p:nvPicPr>
          <p:cNvPr id="6" name="Picture 5">
            <a:extLst>
              <a:ext uri="{FF2B5EF4-FFF2-40B4-BE49-F238E27FC236}">
                <a16:creationId xmlns:a16="http://schemas.microsoft.com/office/drawing/2014/main" id="{CD9B9BDF-A91C-35F5-CBF2-F7E87B5F3E46}"/>
              </a:ext>
            </a:extLst>
          </p:cNvPr>
          <p:cNvPicPr>
            <a:picLocks noChangeAspect="1"/>
          </p:cNvPicPr>
          <p:nvPr/>
        </p:nvPicPr>
        <p:blipFill>
          <a:blip r:embed="rId4"/>
          <a:stretch>
            <a:fillRect/>
          </a:stretch>
        </p:blipFill>
        <p:spPr>
          <a:xfrm>
            <a:off x="5554360" y="4350774"/>
            <a:ext cx="2933335" cy="2200002"/>
          </a:xfrm>
          <a:prstGeom prst="rect">
            <a:avLst/>
          </a:prstGeom>
        </p:spPr>
      </p:pic>
    </p:spTree>
    <p:extLst>
      <p:ext uri="{BB962C8B-B14F-4D97-AF65-F5344CB8AC3E}">
        <p14:creationId xmlns:p14="http://schemas.microsoft.com/office/powerpoint/2010/main" val="117643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51B2D5-CC06-0C44-80AE-49CA5834B3EA}"/>
              </a:ext>
            </a:extLst>
          </p:cNvPr>
          <p:cNvSpPr>
            <a:spLocks noGrp="1"/>
          </p:cNvSpPr>
          <p:nvPr>
            <p:ph type="title"/>
          </p:nvPr>
        </p:nvSpPr>
        <p:spPr/>
        <p:txBody>
          <a:bodyPr/>
          <a:lstStyle/>
          <a:p>
            <a:r>
              <a:rPr lang="en-US" dirty="0"/>
              <a:t>Stakeholders</a:t>
            </a:r>
          </a:p>
        </p:txBody>
      </p:sp>
      <p:grpSp>
        <p:nvGrpSpPr>
          <p:cNvPr id="2" name="Group 1">
            <a:extLst>
              <a:ext uri="{FF2B5EF4-FFF2-40B4-BE49-F238E27FC236}">
                <a16:creationId xmlns:a16="http://schemas.microsoft.com/office/drawing/2014/main" id="{FAAB8078-B9F7-B445-B086-A16A7665F77D}"/>
              </a:ext>
            </a:extLst>
          </p:cNvPr>
          <p:cNvGrpSpPr/>
          <p:nvPr/>
        </p:nvGrpSpPr>
        <p:grpSpPr>
          <a:xfrm>
            <a:off x="197766" y="769938"/>
            <a:ext cx="11834907" cy="5830887"/>
            <a:chOff x="197767" y="769938"/>
            <a:chExt cx="11813304" cy="5830887"/>
          </a:xfrm>
        </p:grpSpPr>
        <p:sp>
          <p:nvSpPr>
            <p:cNvPr id="4" name="Freeform 3">
              <a:extLst>
                <a:ext uri="{FF2B5EF4-FFF2-40B4-BE49-F238E27FC236}">
                  <a16:creationId xmlns:a16="http://schemas.microsoft.com/office/drawing/2014/main" id="{AD691730-EFB8-1848-8945-E5596B6F636C}"/>
                </a:ext>
              </a:extLst>
            </p:cNvPr>
            <p:cNvSpPr/>
            <p:nvPr/>
          </p:nvSpPr>
          <p:spPr>
            <a:xfrm>
              <a:off x="197767" y="769938"/>
              <a:ext cx="1630428" cy="5830887"/>
            </a:xfrm>
            <a:custGeom>
              <a:avLst/>
              <a:gdLst>
                <a:gd name="connsiteX0" fmla="*/ 0 w 1614017"/>
                <a:gd name="connsiteY0" fmla="*/ 161402 h 5830887"/>
                <a:gd name="connsiteX1" fmla="*/ 161402 w 1614017"/>
                <a:gd name="connsiteY1" fmla="*/ 0 h 5830887"/>
                <a:gd name="connsiteX2" fmla="*/ 1452615 w 1614017"/>
                <a:gd name="connsiteY2" fmla="*/ 0 h 5830887"/>
                <a:gd name="connsiteX3" fmla="*/ 1614017 w 1614017"/>
                <a:gd name="connsiteY3" fmla="*/ 161402 h 5830887"/>
                <a:gd name="connsiteX4" fmla="*/ 1614017 w 1614017"/>
                <a:gd name="connsiteY4" fmla="*/ 5669485 h 5830887"/>
                <a:gd name="connsiteX5" fmla="*/ 1452615 w 1614017"/>
                <a:gd name="connsiteY5" fmla="*/ 5830887 h 5830887"/>
                <a:gd name="connsiteX6" fmla="*/ 161402 w 1614017"/>
                <a:gd name="connsiteY6" fmla="*/ 5830887 h 5830887"/>
                <a:gd name="connsiteX7" fmla="*/ 0 w 1614017"/>
                <a:gd name="connsiteY7" fmla="*/ 5669485 h 5830887"/>
                <a:gd name="connsiteX8" fmla="*/ 0 w 1614017"/>
                <a:gd name="connsiteY8" fmla="*/ 161402 h 5830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4017" h="5830887">
                  <a:moveTo>
                    <a:pt x="0" y="161402"/>
                  </a:moveTo>
                  <a:cubicBezTo>
                    <a:pt x="0" y="72262"/>
                    <a:pt x="72262" y="0"/>
                    <a:pt x="161402" y="0"/>
                  </a:cubicBezTo>
                  <a:lnTo>
                    <a:pt x="1452615" y="0"/>
                  </a:lnTo>
                  <a:cubicBezTo>
                    <a:pt x="1541755" y="0"/>
                    <a:pt x="1614017" y="72262"/>
                    <a:pt x="1614017" y="161402"/>
                  </a:cubicBezTo>
                  <a:lnTo>
                    <a:pt x="1614017" y="5669485"/>
                  </a:lnTo>
                  <a:cubicBezTo>
                    <a:pt x="1614017" y="5758625"/>
                    <a:pt x="1541755" y="5830887"/>
                    <a:pt x="1452615" y="5830887"/>
                  </a:cubicBezTo>
                  <a:lnTo>
                    <a:pt x="161402" y="5830887"/>
                  </a:lnTo>
                  <a:cubicBezTo>
                    <a:pt x="72262" y="5830887"/>
                    <a:pt x="0" y="5758625"/>
                    <a:pt x="0" y="5669485"/>
                  </a:cubicBezTo>
                  <a:lnTo>
                    <a:pt x="0" y="161402"/>
                  </a:lnTo>
                  <a:close/>
                </a:path>
              </a:pathLst>
            </a:custGeom>
            <a:gradFill>
              <a:gsLst>
                <a:gs pos="0">
                  <a:schemeClr val="accent1">
                    <a:lumMod val="5000"/>
                    <a:lumOff val="95000"/>
                    <a:alpha val="0"/>
                  </a:schemeClr>
                </a:gs>
                <a:gs pos="22000">
                  <a:schemeClr val="accent2">
                    <a:lumMod val="75000"/>
                  </a:schemeClr>
                </a:gs>
                <a:gs pos="59000">
                  <a:schemeClr val="accent1"/>
                </a:gs>
                <a:gs pos="100000">
                  <a:schemeClr val="accent1">
                    <a:lumMod val="30000"/>
                    <a:lumOff val="70000"/>
                    <a:alpha val="0"/>
                  </a:schemeClr>
                </a:gs>
              </a:gsLst>
              <a:lin ang="5400000" scaled="1"/>
            </a:gradFill>
            <a:ln>
              <a:solidFill>
                <a:schemeClr val="accent2">
                  <a:lumMod val="9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2" tIns="2446146" rIns="113792" bIns="1279971" numCol="1" spcCol="1270" anchor="t" anchorCtr="1">
              <a:noAutofit/>
            </a:bodyPr>
            <a:lstStyle/>
            <a:p>
              <a:pPr marL="0" lvl="0" indent="0" algn="ctr" defTabSz="711200">
                <a:lnSpc>
                  <a:spcPct val="90000"/>
                </a:lnSpc>
                <a:spcBef>
                  <a:spcPct val="0"/>
                </a:spcBef>
                <a:spcAft>
                  <a:spcPct val="35000"/>
                </a:spcAft>
                <a:buNone/>
              </a:pPr>
              <a:r>
                <a:rPr lang="en-US" sz="1600" b="1" kern="1200" dirty="0">
                  <a:effectLst>
                    <a:outerShdw blurRad="50800" dist="38100" dir="2700000" algn="tl" rotWithShape="0">
                      <a:prstClr val="black">
                        <a:alpha val="40000"/>
                      </a:prstClr>
                    </a:outerShdw>
                  </a:effectLst>
                </a:rPr>
                <a:t>Missions/ Planners</a:t>
              </a:r>
            </a:p>
            <a:p>
              <a:pPr marL="114300" lvl="1" indent="-114300" algn="l" defTabSz="533400">
                <a:lnSpc>
                  <a:spcPct val="90000"/>
                </a:lnSpc>
                <a:spcBef>
                  <a:spcPct val="0"/>
                </a:spcBef>
                <a:spcAft>
                  <a:spcPct val="15000"/>
                </a:spcAft>
                <a:buChar char="•"/>
              </a:pPr>
              <a:r>
                <a:rPr lang="en-US" sz="1200" kern="1200" dirty="0">
                  <a:effectLst>
                    <a:outerShdw blurRad="50800" dist="38100" dir="2700000" algn="tl" rotWithShape="0">
                      <a:prstClr val="black">
                        <a:alpha val="40000"/>
                      </a:prstClr>
                    </a:outerShdw>
                  </a:effectLst>
                </a:rPr>
                <a:t>Launch Services Program</a:t>
              </a:r>
            </a:p>
            <a:p>
              <a:pPr marL="114300" lvl="1" indent="-114300" algn="l" defTabSz="533400">
                <a:lnSpc>
                  <a:spcPct val="90000"/>
                </a:lnSpc>
                <a:spcBef>
                  <a:spcPct val="0"/>
                </a:spcBef>
                <a:spcAft>
                  <a:spcPct val="15000"/>
                </a:spcAft>
                <a:buChar char="•"/>
              </a:pPr>
              <a:r>
                <a:rPr lang="en-US" sz="1200" kern="1200" dirty="0">
                  <a:effectLst>
                    <a:outerShdw blurRad="50800" dist="38100" dir="2700000" algn="tl" rotWithShape="0">
                      <a:prstClr val="black">
                        <a:alpha val="40000"/>
                      </a:prstClr>
                    </a:outerShdw>
                  </a:effectLst>
                </a:rPr>
                <a:t>Documentation Support</a:t>
              </a:r>
            </a:p>
            <a:p>
              <a:pPr marL="114300" lvl="1" indent="-114300" algn="l" defTabSz="533400">
                <a:lnSpc>
                  <a:spcPct val="90000"/>
                </a:lnSpc>
                <a:spcBef>
                  <a:spcPct val="0"/>
                </a:spcBef>
                <a:spcAft>
                  <a:spcPct val="15000"/>
                </a:spcAft>
                <a:buChar char="•"/>
              </a:pPr>
              <a:r>
                <a:rPr lang="en-US" sz="1200" kern="1200" dirty="0">
                  <a:effectLst>
                    <a:outerShdw blurRad="50800" dist="38100" dir="2700000" algn="tl" rotWithShape="0">
                      <a:prstClr val="black">
                        <a:alpha val="40000"/>
                      </a:prstClr>
                    </a:outerShdw>
                  </a:effectLst>
                </a:rPr>
                <a:t>Planning and Integration</a:t>
              </a:r>
            </a:p>
            <a:p>
              <a:pPr marL="114300" lvl="1" indent="-114300" algn="l"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Decadal Survey</a:t>
              </a:r>
              <a:endParaRPr lang="en-US" sz="1200" kern="1200" dirty="0">
                <a:effectLst>
                  <a:outerShdw blurRad="50800" dist="38100" dir="2700000" algn="tl" rotWithShape="0">
                    <a:prstClr val="black">
                      <a:alpha val="40000"/>
                    </a:prstClr>
                  </a:outerShdw>
                </a:effectLst>
              </a:endParaRPr>
            </a:p>
          </p:txBody>
        </p:sp>
        <p:sp>
          <p:nvSpPr>
            <p:cNvPr id="6" name="Oval 5">
              <a:extLst>
                <a:ext uri="{FF2B5EF4-FFF2-40B4-BE49-F238E27FC236}">
                  <a16:creationId xmlns:a16="http://schemas.microsoft.com/office/drawing/2014/main" id="{B67E5C83-5469-5247-87AF-F8DECAEE7483}"/>
                </a:ext>
              </a:extLst>
            </p:cNvPr>
            <p:cNvSpPr/>
            <p:nvPr/>
          </p:nvSpPr>
          <p:spPr>
            <a:xfrm>
              <a:off x="246187" y="1331677"/>
              <a:ext cx="1517176" cy="1517912"/>
            </a:xfrm>
            <a:prstGeom prst="ellipse">
              <a:avLst/>
            </a:prstGeom>
            <a:blipFill>
              <a:blip r:embed="rId2" cstate="screen">
                <a:extLst>
                  <a:ext uri="{28A0092B-C50C-407E-A947-70E740481C1C}">
                    <a14:useLocalDpi xmlns:a14="http://schemas.microsoft.com/office/drawing/2010/main"/>
                  </a:ext>
                </a:extLst>
              </a:blip>
              <a:srcRect/>
              <a:stretch>
                <a:fillRect/>
              </a:stretch>
            </a:blipFill>
            <a:ln w="28575">
              <a:solidFill>
                <a:schemeClr val="accent2"/>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Freeform 6">
              <a:extLst>
                <a:ext uri="{FF2B5EF4-FFF2-40B4-BE49-F238E27FC236}">
                  <a16:creationId xmlns:a16="http://schemas.microsoft.com/office/drawing/2014/main" id="{8826BBBB-9A93-784F-AEA5-A8FDF81D308F}"/>
                </a:ext>
              </a:extLst>
            </p:cNvPr>
            <p:cNvSpPr/>
            <p:nvPr/>
          </p:nvSpPr>
          <p:spPr>
            <a:xfrm>
              <a:off x="3592058" y="769938"/>
              <a:ext cx="1630428" cy="5830887"/>
            </a:xfrm>
            <a:custGeom>
              <a:avLst/>
              <a:gdLst>
                <a:gd name="connsiteX0" fmla="*/ 0 w 1614017"/>
                <a:gd name="connsiteY0" fmla="*/ 161402 h 5830887"/>
                <a:gd name="connsiteX1" fmla="*/ 161402 w 1614017"/>
                <a:gd name="connsiteY1" fmla="*/ 0 h 5830887"/>
                <a:gd name="connsiteX2" fmla="*/ 1452615 w 1614017"/>
                <a:gd name="connsiteY2" fmla="*/ 0 h 5830887"/>
                <a:gd name="connsiteX3" fmla="*/ 1614017 w 1614017"/>
                <a:gd name="connsiteY3" fmla="*/ 161402 h 5830887"/>
                <a:gd name="connsiteX4" fmla="*/ 1614017 w 1614017"/>
                <a:gd name="connsiteY4" fmla="*/ 5669485 h 5830887"/>
                <a:gd name="connsiteX5" fmla="*/ 1452615 w 1614017"/>
                <a:gd name="connsiteY5" fmla="*/ 5830887 h 5830887"/>
                <a:gd name="connsiteX6" fmla="*/ 161402 w 1614017"/>
                <a:gd name="connsiteY6" fmla="*/ 5830887 h 5830887"/>
                <a:gd name="connsiteX7" fmla="*/ 0 w 1614017"/>
                <a:gd name="connsiteY7" fmla="*/ 5669485 h 5830887"/>
                <a:gd name="connsiteX8" fmla="*/ 0 w 1614017"/>
                <a:gd name="connsiteY8" fmla="*/ 161402 h 5830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4017" h="5830887">
                  <a:moveTo>
                    <a:pt x="0" y="161402"/>
                  </a:moveTo>
                  <a:cubicBezTo>
                    <a:pt x="0" y="72262"/>
                    <a:pt x="72262" y="0"/>
                    <a:pt x="161402" y="0"/>
                  </a:cubicBezTo>
                  <a:lnTo>
                    <a:pt x="1452615" y="0"/>
                  </a:lnTo>
                  <a:cubicBezTo>
                    <a:pt x="1541755" y="0"/>
                    <a:pt x="1614017" y="72262"/>
                    <a:pt x="1614017" y="161402"/>
                  </a:cubicBezTo>
                  <a:lnTo>
                    <a:pt x="1614017" y="5669485"/>
                  </a:lnTo>
                  <a:cubicBezTo>
                    <a:pt x="1614017" y="5758625"/>
                    <a:pt x="1541755" y="5830887"/>
                    <a:pt x="1452615" y="5830887"/>
                  </a:cubicBezTo>
                  <a:lnTo>
                    <a:pt x="161402" y="5830887"/>
                  </a:lnTo>
                  <a:cubicBezTo>
                    <a:pt x="72262" y="5830887"/>
                    <a:pt x="0" y="5758625"/>
                    <a:pt x="0" y="5669485"/>
                  </a:cubicBezTo>
                  <a:lnTo>
                    <a:pt x="0" y="161402"/>
                  </a:lnTo>
                  <a:close/>
                </a:path>
              </a:pathLst>
            </a:custGeom>
            <a:gradFill>
              <a:gsLst>
                <a:gs pos="0">
                  <a:schemeClr val="accent1">
                    <a:lumMod val="5000"/>
                    <a:lumOff val="95000"/>
                    <a:alpha val="0"/>
                  </a:schemeClr>
                </a:gs>
                <a:gs pos="22000">
                  <a:schemeClr val="accent2">
                    <a:lumMod val="75000"/>
                  </a:schemeClr>
                </a:gs>
                <a:gs pos="59000">
                  <a:schemeClr val="accent1"/>
                </a:gs>
                <a:gs pos="100000">
                  <a:schemeClr val="accent1">
                    <a:lumMod val="30000"/>
                    <a:lumOff val="70000"/>
                    <a:alpha val="0"/>
                  </a:schemeClr>
                </a:gs>
              </a:gsLst>
              <a:lin ang="5400000" scaled="1"/>
            </a:gradFill>
            <a:ln>
              <a:solidFill>
                <a:schemeClr val="accent2">
                  <a:lumMod val="9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2" tIns="2446146" rIns="113792" bIns="1279971" numCol="1" spcCol="1270" anchor="t" anchorCtr="1">
              <a:noAutofit/>
            </a:bodyPr>
            <a:lstStyle/>
            <a:p>
              <a:pPr marL="0" lvl="0" indent="0" algn="ctr" defTabSz="711200">
                <a:lnSpc>
                  <a:spcPct val="90000"/>
                </a:lnSpc>
                <a:spcBef>
                  <a:spcPct val="0"/>
                </a:spcBef>
                <a:spcAft>
                  <a:spcPct val="35000"/>
                </a:spcAft>
                <a:buNone/>
              </a:pPr>
              <a:r>
                <a:rPr lang="en-US" sz="1600" b="1" kern="1200" dirty="0">
                  <a:effectLst>
                    <a:outerShdw blurRad="50800" dist="38100" dir="2700000" algn="tl" rotWithShape="0">
                      <a:prstClr val="black">
                        <a:alpha val="40000"/>
                      </a:prstClr>
                    </a:outerShdw>
                  </a:effectLst>
                </a:rPr>
                <a:t>Policy Makers</a:t>
              </a:r>
            </a:p>
            <a:p>
              <a:pPr marL="114300" lvl="1" indent="-114300" algn="l" defTabSz="533400">
                <a:lnSpc>
                  <a:spcPct val="90000"/>
                </a:lnSpc>
                <a:spcBef>
                  <a:spcPct val="0"/>
                </a:spcBef>
                <a:spcAft>
                  <a:spcPct val="15000"/>
                </a:spcAft>
                <a:buChar char="•"/>
              </a:pPr>
              <a:r>
                <a:rPr lang="en-US" sz="1200" kern="1200" dirty="0">
                  <a:effectLst>
                    <a:outerShdw blurRad="50800" dist="38100" dir="2700000" algn="tl" rotWithShape="0">
                      <a:prstClr val="black">
                        <a:alpha val="40000"/>
                      </a:prstClr>
                    </a:outerShdw>
                  </a:effectLst>
                </a:rPr>
                <a:t>National Research Council</a:t>
              </a:r>
            </a:p>
            <a:p>
              <a:pPr marL="114300" lvl="1" indent="-114300" algn="l" defTabSz="533400">
                <a:lnSpc>
                  <a:spcPct val="90000"/>
                </a:lnSpc>
                <a:spcBef>
                  <a:spcPct val="0"/>
                </a:spcBef>
                <a:spcAft>
                  <a:spcPct val="15000"/>
                </a:spcAft>
                <a:buChar char="•"/>
              </a:pPr>
              <a:r>
                <a:rPr lang="en-US" sz="1200" kern="1200" dirty="0">
                  <a:effectLst>
                    <a:outerShdw blurRad="50800" dist="38100" dir="2700000" algn="tl" rotWithShape="0">
                      <a:prstClr val="black">
                        <a:alpha val="40000"/>
                      </a:prstClr>
                    </a:outerShdw>
                  </a:effectLst>
                </a:rPr>
                <a:t>Office of Science &amp; Technology Policy</a:t>
              </a:r>
            </a:p>
            <a:p>
              <a:pPr marL="114300" lvl="1" indent="-114300" algn="l" defTabSz="533400">
                <a:lnSpc>
                  <a:spcPct val="90000"/>
                </a:lnSpc>
                <a:spcBef>
                  <a:spcPct val="0"/>
                </a:spcBef>
                <a:spcAft>
                  <a:spcPct val="15000"/>
                </a:spcAft>
                <a:buChar char="•"/>
              </a:pPr>
              <a:r>
                <a:rPr lang="en-US" sz="1200" kern="1200" dirty="0">
                  <a:effectLst>
                    <a:outerShdw blurRad="50800" dist="38100" dir="2700000" algn="tl" rotWithShape="0">
                      <a:prstClr val="black">
                        <a:alpha val="40000"/>
                      </a:prstClr>
                    </a:outerShdw>
                  </a:effectLst>
                </a:rPr>
                <a:t>National Environmental Policy Act (NEPA)</a:t>
              </a:r>
            </a:p>
          </p:txBody>
        </p:sp>
        <p:sp>
          <p:nvSpPr>
            <p:cNvPr id="9" name="Oval 8">
              <a:extLst>
                <a:ext uri="{FF2B5EF4-FFF2-40B4-BE49-F238E27FC236}">
                  <a16:creationId xmlns:a16="http://schemas.microsoft.com/office/drawing/2014/main" id="{2B1CE325-5B24-5842-A092-F1703F249702}"/>
                </a:ext>
              </a:extLst>
            </p:cNvPr>
            <p:cNvSpPr/>
            <p:nvPr/>
          </p:nvSpPr>
          <p:spPr>
            <a:xfrm>
              <a:off x="3640478" y="1331677"/>
              <a:ext cx="1517176" cy="1517912"/>
            </a:xfrm>
            <a:prstGeom prst="ellipse">
              <a:avLst/>
            </a:prstGeom>
            <a:blipFill>
              <a:blip r:embed="rId3" cstate="screen">
                <a:extLst>
                  <a:ext uri="{28A0092B-C50C-407E-A947-70E740481C1C}">
                    <a14:useLocalDpi xmlns:a14="http://schemas.microsoft.com/office/drawing/2010/main"/>
                  </a:ext>
                </a:extLst>
              </a:blip>
              <a:stretch>
                <a:fillRect/>
              </a:stretch>
            </a:blipFill>
            <a:ln w="28575">
              <a:solidFill>
                <a:schemeClr val="accent2"/>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Freeform 9">
              <a:extLst>
                <a:ext uri="{FF2B5EF4-FFF2-40B4-BE49-F238E27FC236}">
                  <a16:creationId xmlns:a16="http://schemas.microsoft.com/office/drawing/2014/main" id="{5C4D1DB3-2280-E044-9CC4-3856CFDC240D}"/>
                </a:ext>
              </a:extLst>
            </p:cNvPr>
            <p:cNvSpPr/>
            <p:nvPr/>
          </p:nvSpPr>
          <p:spPr>
            <a:xfrm>
              <a:off x="10380643" y="769938"/>
              <a:ext cx="1630428" cy="5830887"/>
            </a:xfrm>
            <a:custGeom>
              <a:avLst/>
              <a:gdLst>
                <a:gd name="connsiteX0" fmla="*/ 0 w 1614017"/>
                <a:gd name="connsiteY0" fmla="*/ 161402 h 5830887"/>
                <a:gd name="connsiteX1" fmla="*/ 161402 w 1614017"/>
                <a:gd name="connsiteY1" fmla="*/ 0 h 5830887"/>
                <a:gd name="connsiteX2" fmla="*/ 1452615 w 1614017"/>
                <a:gd name="connsiteY2" fmla="*/ 0 h 5830887"/>
                <a:gd name="connsiteX3" fmla="*/ 1614017 w 1614017"/>
                <a:gd name="connsiteY3" fmla="*/ 161402 h 5830887"/>
                <a:gd name="connsiteX4" fmla="*/ 1614017 w 1614017"/>
                <a:gd name="connsiteY4" fmla="*/ 5669485 h 5830887"/>
                <a:gd name="connsiteX5" fmla="*/ 1452615 w 1614017"/>
                <a:gd name="connsiteY5" fmla="*/ 5830887 h 5830887"/>
                <a:gd name="connsiteX6" fmla="*/ 161402 w 1614017"/>
                <a:gd name="connsiteY6" fmla="*/ 5830887 h 5830887"/>
                <a:gd name="connsiteX7" fmla="*/ 0 w 1614017"/>
                <a:gd name="connsiteY7" fmla="*/ 5669485 h 5830887"/>
                <a:gd name="connsiteX8" fmla="*/ 0 w 1614017"/>
                <a:gd name="connsiteY8" fmla="*/ 161402 h 5830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4017" h="5830887">
                  <a:moveTo>
                    <a:pt x="0" y="161402"/>
                  </a:moveTo>
                  <a:cubicBezTo>
                    <a:pt x="0" y="72262"/>
                    <a:pt x="72262" y="0"/>
                    <a:pt x="161402" y="0"/>
                  </a:cubicBezTo>
                  <a:lnTo>
                    <a:pt x="1452615" y="0"/>
                  </a:lnTo>
                  <a:cubicBezTo>
                    <a:pt x="1541755" y="0"/>
                    <a:pt x="1614017" y="72262"/>
                    <a:pt x="1614017" y="161402"/>
                  </a:cubicBezTo>
                  <a:lnTo>
                    <a:pt x="1614017" y="5669485"/>
                  </a:lnTo>
                  <a:cubicBezTo>
                    <a:pt x="1614017" y="5758625"/>
                    <a:pt x="1541755" y="5830887"/>
                    <a:pt x="1452615" y="5830887"/>
                  </a:cubicBezTo>
                  <a:lnTo>
                    <a:pt x="161402" y="5830887"/>
                  </a:lnTo>
                  <a:cubicBezTo>
                    <a:pt x="72262" y="5830887"/>
                    <a:pt x="0" y="5758625"/>
                    <a:pt x="0" y="5669485"/>
                  </a:cubicBezTo>
                  <a:lnTo>
                    <a:pt x="0" y="161402"/>
                  </a:lnTo>
                  <a:close/>
                </a:path>
              </a:pathLst>
            </a:custGeom>
            <a:gradFill>
              <a:gsLst>
                <a:gs pos="0">
                  <a:schemeClr val="accent1">
                    <a:lumMod val="5000"/>
                    <a:lumOff val="95000"/>
                    <a:alpha val="0"/>
                  </a:schemeClr>
                </a:gs>
                <a:gs pos="22000">
                  <a:schemeClr val="accent2">
                    <a:lumMod val="75000"/>
                  </a:schemeClr>
                </a:gs>
                <a:gs pos="59000">
                  <a:schemeClr val="accent1"/>
                </a:gs>
                <a:gs pos="100000">
                  <a:schemeClr val="accent1">
                    <a:lumMod val="30000"/>
                    <a:lumOff val="70000"/>
                    <a:alpha val="0"/>
                  </a:schemeClr>
                </a:gs>
              </a:gsLst>
              <a:lin ang="5400000" scaled="1"/>
            </a:gradFill>
            <a:ln>
              <a:solidFill>
                <a:schemeClr val="accent2">
                  <a:lumMod val="9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2" tIns="2446146" rIns="113792" bIns="1279971" numCol="1" spcCol="1270" anchor="t" anchorCtr="1">
              <a:noAutofit/>
            </a:bodyPr>
            <a:lstStyle/>
            <a:p>
              <a:pPr marL="0" lvl="0" indent="0" algn="ctr" defTabSz="711200">
                <a:lnSpc>
                  <a:spcPct val="90000"/>
                </a:lnSpc>
                <a:spcBef>
                  <a:spcPct val="0"/>
                </a:spcBef>
                <a:spcAft>
                  <a:spcPct val="35000"/>
                </a:spcAft>
                <a:buNone/>
              </a:pPr>
              <a:r>
                <a:rPr lang="en-US" sz="1600" b="1" kern="1200" dirty="0">
                  <a:effectLst>
                    <a:outerShdw blurRad="50800" dist="38100" dir="2700000" algn="tl" rotWithShape="0">
                      <a:prstClr val="black">
                        <a:alpha val="40000"/>
                      </a:prstClr>
                    </a:outerShdw>
                  </a:effectLst>
                </a:rPr>
                <a:t>STEM</a:t>
              </a:r>
            </a:p>
            <a:p>
              <a:pPr marL="114300" lvl="1" indent="-114300" algn="l" defTabSz="533400">
                <a:lnSpc>
                  <a:spcPct val="90000"/>
                </a:lnSpc>
                <a:spcBef>
                  <a:spcPct val="0"/>
                </a:spcBef>
                <a:spcAft>
                  <a:spcPct val="15000"/>
                </a:spcAft>
                <a:buChar char="•"/>
              </a:pPr>
              <a:r>
                <a:rPr lang="en-US" sz="1200" kern="1200" dirty="0">
                  <a:effectLst>
                    <a:outerShdw blurRad="50800" dist="38100" dir="2700000" algn="tl" rotWithShape="0">
                      <a:prstClr val="black">
                        <a:alpha val="40000"/>
                      </a:prstClr>
                    </a:outerShdw>
                  </a:effectLst>
                </a:rPr>
                <a:t>Classroom visits</a:t>
              </a:r>
            </a:p>
            <a:p>
              <a:pPr marL="114300" lvl="1" indent="-114300" algn="l" defTabSz="533400">
                <a:lnSpc>
                  <a:spcPct val="90000"/>
                </a:lnSpc>
                <a:spcBef>
                  <a:spcPct val="0"/>
                </a:spcBef>
                <a:spcAft>
                  <a:spcPct val="15000"/>
                </a:spcAft>
                <a:buChar char="•"/>
              </a:pPr>
              <a:r>
                <a:rPr lang="en-US" sz="1200" kern="1200" dirty="0">
                  <a:effectLst>
                    <a:outerShdw blurRad="50800" dist="38100" dir="2700000" algn="tl" rotWithShape="0">
                      <a:prstClr val="black">
                        <a:alpha val="40000"/>
                      </a:prstClr>
                    </a:outerShdw>
                  </a:effectLst>
                </a:rPr>
                <a:t>Essay Contests</a:t>
              </a:r>
            </a:p>
            <a:p>
              <a:pPr marL="114300" lvl="1" indent="-114300" algn="l" defTabSz="533400">
                <a:lnSpc>
                  <a:spcPct val="90000"/>
                </a:lnSpc>
                <a:spcBef>
                  <a:spcPct val="0"/>
                </a:spcBef>
                <a:spcAft>
                  <a:spcPct val="15000"/>
                </a:spcAft>
                <a:buChar char="•"/>
              </a:pPr>
              <a:r>
                <a:rPr lang="en-US" sz="1200" kern="1200" dirty="0">
                  <a:effectLst>
                    <a:outerShdw blurRad="50800" dist="38100" dir="2700000" algn="tl" rotWithShape="0">
                      <a:prstClr val="black">
                        <a:alpha val="40000"/>
                      </a:prstClr>
                    </a:outerShdw>
                  </a:effectLst>
                </a:rPr>
                <a:t>Educational Materials</a:t>
              </a:r>
            </a:p>
            <a:p>
              <a:pPr marL="114300" lvl="1" indent="-114300" algn="l"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Scouts, 4-H, etc.</a:t>
              </a:r>
            </a:p>
            <a:p>
              <a:pPr marL="114300" lvl="1" indent="-114300" algn="l" defTabSz="533400">
                <a:lnSpc>
                  <a:spcPct val="90000"/>
                </a:lnSpc>
                <a:spcBef>
                  <a:spcPct val="0"/>
                </a:spcBef>
                <a:spcAft>
                  <a:spcPct val="15000"/>
                </a:spcAft>
                <a:buChar char="•"/>
              </a:pPr>
              <a:r>
                <a:rPr lang="en-US" sz="1200" kern="1200" dirty="0">
                  <a:effectLst>
                    <a:outerShdw blurRad="50800" dist="38100" dir="2700000" algn="tl" rotWithShape="0">
                      <a:prstClr val="black">
                        <a:alpha val="40000"/>
                      </a:prstClr>
                    </a:outerShdw>
                  </a:effectLst>
                </a:rPr>
                <a:t>Distance Learning Network</a:t>
              </a:r>
            </a:p>
            <a:p>
              <a:pPr marL="0" lvl="1" algn="l" defTabSz="533400">
                <a:lnSpc>
                  <a:spcPct val="90000"/>
                </a:lnSpc>
                <a:spcBef>
                  <a:spcPct val="0"/>
                </a:spcBef>
                <a:spcAft>
                  <a:spcPct val="15000"/>
                </a:spcAft>
              </a:pPr>
              <a:endParaRPr lang="en-US" sz="1200" kern="1200" dirty="0">
                <a:effectLst>
                  <a:outerShdw blurRad="50800" dist="38100" dir="2700000" algn="tl" rotWithShape="0">
                    <a:prstClr val="black">
                      <a:alpha val="40000"/>
                    </a:prstClr>
                  </a:outerShdw>
                </a:effectLst>
              </a:endParaRPr>
            </a:p>
          </p:txBody>
        </p:sp>
        <p:sp>
          <p:nvSpPr>
            <p:cNvPr id="11" name="Oval 10">
              <a:extLst>
                <a:ext uri="{FF2B5EF4-FFF2-40B4-BE49-F238E27FC236}">
                  <a16:creationId xmlns:a16="http://schemas.microsoft.com/office/drawing/2014/main" id="{7A7FA1DF-CFFC-5842-96ED-BA39B3C9C26A}"/>
                </a:ext>
              </a:extLst>
            </p:cNvPr>
            <p:cNvSpPr/>
            <p:nvPr/>
          </p:nvSpPr>
          <p:spPr>
            <a:xfrm>
              <a:off x="10429058" y="1331677"/>
              <a:ext cx="1517176" cy="1517912"/>
            </a:xfrm>
            <a:prstGeom prst="ellipse">
              <a:avLst/>
            </a:prstGeom>
            <a:blipFill>
              <a:blip r:embed="rId4" cstate="screen">
                <a:extLst>
                  <a:ext uri="{28A0092B-C50C-407E-A947-70E740481C1C}">
                    <a14:useLocalDpi xmlns:a14="http://schemas.microsoft.com/office/drawing/2010/main"/>
                  </a:ext>
                </a:extLst>
              </a:blip>
              <a:srcRect/>
              <a:stretch>
                <a:fillRect/>
              </a:stretch>
            </a:blipFill>
            <a:ln w="28575">
              <a:solidFill>
                <a:schemeClr val="accent2"/>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Freeform 11">
              <a:extLst>
                <a:ext uri="{FF2B5EF4-FFF2-40B4-BE49-F238E27FC236}">
                  <a16:creationId xmlns:a16="http://schemas.microsoft.com/office/drawing/2014/main" id="{EEC9750A-095F-8D42-A9D8-002C84AEF268}"/>
                </a:ext>
              </a:extLst>
            </p:cNvPr>
            <p:cNvSpPr/>
            <p:nvPr/>
          </p:nvSpPr>
          <p:spPr>
            <a:xfrm>
              <a:off x="1894912" y="769938"/>
              <a:ext cx="1630428" cy="5830887"/>
            </a:xfrm>
            <a:custGeom>
              <a:avLst/>
              <a:gdLst>
                <a:gd name="connsiteX0" fmla="*/ 0 w 1614017"/>
                <a:gd name="connsiteY0" fmla="*/ 161402 h 5830887"/>
                <a:gd name="connsiteX1" fmla="*/ 161402 w 1614017"/>
                <a:gd name="connsiteY1" fmla="*/ 0 h 5830887"/>
                <a:gd name="connsiteX2" fmla="*/ 1452615 w 1614017"/>
                <a:gd name="connsiteY2" fmla="*/ 0 h 5830887"/>
                <a:gd name="connsiteX3" fmla="*/ 1614017 w 1614017"/>
                <a:gd name="connsiteY3" fmla="*/ 161402 h 5830887"/>
                <a:gd name="connsiteX4" fmla="*/ 1614017 w 1614017"/>
                <a:gd name="connsiteY4" fmla="*/ 5669485 h 5830887"/>
                <a:gd name="connsiteX5" fmla="*/ 1452615 w 1614017"/>
                <a:gd name="connsiteY5" fmla="*/ 5830887 h 5830887"/>
                <a:gd name="connsiteX6" fmla="*/ 161402 w 1614017"/>
                <a:gd name="connsiteY6" fmla="*/ 5830887 h 5830887"/>
                <a:gd name="connsiteX7" fmla="*/ 0 w 1614017"/>
                <a:gd name="connsiteY7" fmla="*/ 5669485 h 5830887"/>
                <a:gd name="connsiteX8" fmla="*/ 0 w 1614017"/>
                <a:gd name="connsiteY8" fmla="*/ 161402 h 5830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4017" h="5830887">
                  <a:moveTo>
                    <a:pt x="0" y="161402"/>
                  </a:moveTo>
                  <a:cubicBezTo>
                    <a:pt x="0" y="72262"/>
                    <a:pt x="72262" y="0"/>
                    <a:pt x="161402" y="0"/>
                  </a:cubicBezTo>
                  <a:lnTo>
                    <a:pt x="1452615" y="0"/>
                  </a:lnTo>
                  <a:cubicBezTo>
                    <a:pt x="1541755" y="0"/>
                    <a:pt x="1614017" y="72262"/>
                    <a:pt x="1614017" y="161402"/>
                  </a:cubicBezTo>
                  <a:lnTo>
                    <a:pt x="1614017" y="5669485"/>
                  </a:lnTo>
                  <a:cubicBezTo>
                    <a:pt x="1614017" y="5758625"/>
                    <a:pt x="1541755" y="5830887"/>
                    <a:pt x="1452615" y="5830887"/>
                  </a:cubicBezTo>
                  <a:lnTo>
                    <a:pt x="161402" y="5830887"/>
                  </a:lnTo>
                  <a:cubicBezTo>
                    <a:pt x="72262" y="5830887"/>
                    <a:pt x="0" y="5758625"/>
                    <a:pt x="0" y="5669485"/>
                  </a:cubicBezTo>
                  <a:lnTo>
                    <a:pt x="0" y="161402"/>
                  </a:lnTo>
                  <a:close/>
                </a:path>
              </a:pathLst>
            </a:custGeom>
            <a:gradFill>
              <a:gsLst>
                <a:gs pos="0">
                  <a:schemeClr val="accent1">
                    <a:lumMod val="5000"/>
                    <a:lumOff val="95000"/>
                    <a:alpha val="0"/>
                  </a:schemeClr>
                </a:gs>
                <a:gs pos="22000">
                  <a:schemeClr val="accent2">
                    <a:lumMod val="75000"/>
                  </a:schemeClr>
                </a:gs>
                <a:gs pos="59000">
                  <a:schemeClr val="accent1"/>
                </a:gs>
                <a:gs pos="100000">
                  <a:schemeClr val="accent1">
                    <a:lumMod val="30000"/>
                    <a:lumOff val="70000"/>
                    <a:alpha val="0"/>
                  </a:schemeClr>
                </a:gs>
              </a:gsLst>
              <a:lin ang="5400000" scaled="1"/>
            </a:gradFill>
            <a:ln>
              <a:solidFill>
                <a:schemeClr val="accent2">
                  <a:lumMod val="9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2" tIns="2446146" rIns="113792" bIns="1279971" numCol="1" spcCol="1270" anchor="t" anchorCtr="0">
              <a:noAutofit/>
            </a:bodyPr>
            <a:lstStyle/>
            <a:p>
              <a:pPr marL="0" lvl="0" indent="0" algn="ctr" defTabSz="711200">
                <a:lnSpc>
                  <a:spcPct val="90000"/>
                </a:lnSpc>
                <a:spcBef>
                  <a:spcPct val="0"/>
                </a:spcBef>
                <a:spcAft>
                  <a:spcPct val="35000"/>
                </a:spcAft>
                <a:buNone/>
              </a:pPr>
              <a:r>
                <a:rPr lang="en-US" sz="1600" b="1" kern="1200" dirty="0">
                  <a:effectLst>
                    <a:outerShdw blurRad="50800" dist="38100" dir="2700000" algn="tl" rotWithShape="0">
                      <a:prstClr val="black">
                        <a:alpha val="40000"/>
                      </a:prstClr>
                    </a:outerShdw>
                  </a:effectLst>
                </a:rPr>
                <a:t>Science &amp; Engineering Community</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Technical Conferences</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Assessment Groups</a:t>
              </a:r>
            </a:p>
            <a:p>
              <a:pPr marL="114300" lvl="1" indent="-114300" defTabSz="533400">
                <a:lnSpc>
                  <a:spcPct val="90000"/>
                </a:lnSpc>
                <a:spcBef>
                  <a:spcPct val="0"/>
                </a:spcBef>
                <a:spcAft>
                  <a:spcPct val="15000"/>
                </a:spcAft>
                <a:buFontTx/>
                <a:buChar char="•"/>
              </a:pPr>
              <a:r>
                <a:rPr lang="en-US" sz="1200" dirty="0">
                  <a:effectLst>
                    <a:outerShdw blurRad="50800" dist="38100" dir="2700000" algn="tl" rotWithShape="0">
                      <a:prstClr val="black">
                        <a:alpha val="40000"/>
                      </a:prstClr>
                    </a:outerShdw>
                  </a:effectLst>
                </a:rPr>
                <a:t>International</a:t>
              </a:r>
            </a:p>
            <a:p>
              <a:pPr marL="0" lvl="0" indent="0" algn="ctr" defTabSz="711200">
                <a:lnSpc>
                  <a:spcPct val="90000"/>
                </a:lnSpc>
                <a:spcBef>
                  <a:spcPct val="0"/>
                </a:spcBef>
                <a:spcAft>
                  <a:spcPct val="35000"/>
                </a:spcAft>
                <a:buNone/>
              </a:pPr>
              <a:endParaRPr lang="en-US" sz="1600" kern="1200" dirty="0">
                <a:effectLst>
                  <a:outerShdw blurRad="50800" dist="38100" dir="2700000" algn="tl" rotWithShape="0">
                    <a:prstClr val="black">
                      <a:alpha val="40000"/>
                    </a:prstClr>
                  </a:outerShdw>
                </a:effectLst>
              </a:endParaRPr>
            </a:p>
            <a:p>
              <a:pPr marL="0" lvl="0" indent="0" algn="ctr" defTabSz="711200">
                <a:lnSpc>
                  <a:spcPct val="90000"/>
                </a:lnSpc>
                <a:spcBef>
                  <a:spcPct val="0"/>
                </a:spcBef>
                <a:spcAft>
                  <a:spcPct val="35000"/>
                </a:spcAft>
                <a:buNone/>
              </a:pPr>
              <a:endParaRPr lang="en-US" sz="1600" kern="1200" dirty="0">
                <a:effectLst>
                  <a:outerShdw blurRad="50800" dist="38100" dir="2700000" algn="tl" rotWithShape="0">
                    <a:prstClr val="black">
                      <a:alpha val="40000"/>
                    </a:prstClr>
                  </a:outerShdw>
                </a:effectLst>
              </a:endParaRPr>
            </a:p>
          </p:txBody>
        </p:sp>
        <p:sp>
          <p:nvSpPr>
            <p:cNvPr id="13" name="Oval 12">
              <a:extLst>
                <a:ext uri="{FF2B5EF4-FFF2-40B4-BE49-F238E27FC236}">
                  <a16:creationId xmlns:a16="http://schemas.microsoft.com/office/drawing/2014/main" id="{1A0C34B6-F687-5944-93D0-0CDDAEC48AE7}"/>
                </a:ext>
              </a:extLst>
            </p:cNvPr>
            <p:cNvSpPr/>
            <p:nvPr/>
          </p:nvSpPr>
          <p:spPr>
            <a:xfrm>
              <a:off x="1943333" y="1331677"/>
              <a:ext cx="1517176" cy="1517912"/>
            </a:xfrm>
            <a:prstGeom prst="ellipse">
              <a:avLst/>
            </a:prstGeom>
            <a:blipFill>
              <a:blip r:embed="rId5" cstate="screen">
                <a:extLst>
                  <a:ext uri="{28A0092B-C50C-407E-A947-70E740481C1C}">
                    <a14:useLocalDpi xmlns:a14="http://schemas.microsoft.com/office/drawing/2010/main"/>
                  </a:ext>
                </a:extLst>
              </a:blip>
              <a:srcRect/>
              <a:stretch>
                <a:fillRect/>
              </a:stretch>
            </a:blipFill>
            <a:ln w="28575">
              <a:solidFill>
                <a:schemeClr val="accent2"/>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Freeform 13">
              <a:extLst>
                <a:ext uri="{FF2B5EF4-FFF2-40B4-BE49-F238E27FC236}">
                  <a16:creationId xmlns:a16="http://schemas.microsoft.com/office/drawing/2014/main" id="{3E6268B9-603E-4E42-A144-E87D24FA109A}"/>
                </a:ext>
              </a:extLst>
            </p:cNvPr>
            <p:cNvSpPr/>
            <p:nvPr/>
          </p:nvSpPr>
          <p:spPr>
            <a:xfrm>
              <a:off x="5289203" y="769938"/>
              <a:ext cx="1630428" cy="5830887"/>
            </a:xfrm>
            <a:custGeom>
              <a:avLst/>
              <a:gdLst>
                <a:gd name="connsiteX0" fmla="*/ 0 w 1614017"/>
                <a:gd name="connsiteY0" fmla="*/ 161402 h 5830887"/>
                <a:gd name="connsiteX1" fmla="*/ 161402 w 1614017"/>
                <a:gd name="connsiteY1" fmla="*/ 0 h 5830887"/>
                <a:gd name="connsiteX2" fmla="*/ 1452615 w 1614017"/>
                <a:gd name="connsiteY2" fmla="*/ 0 h 5830887"/>
                <a:gd name="connsiteX3" fmla="*/ 1614017 w 1614017"/>
                <a:gd name="connsiteY3" fmla="*/ 161402 h 5830887"/>
                <a:gd name="connsiteX4" fmla="*/ 1614017 w 1614017"/>
                <a:gd name="connsiteY4" fmla="*/ 5669485 h 5830887"/>
                <a:gd name="connsiteX5" fmla="*/ 1452615 w 1614017"/>
                <a:gd name="connsiteY5" fmla="*/ 5830887 h 5830887"/>
                <a:gd name="connsiteX6" fmla="*/ 161402 w 1614017"/>
                <a:gd name="connsiteY6" fmla="*/ 5830887 h 5830887"/>
                <a:gd name="connsiteX7" fmla="*/ 0 w 1614017"/>
                <a:gd name="connsiteY7" fmla="*/ 5669485 h 5830887"/>
                <a:gd name="connsiteX8" fmla="*/ 0 w 1614017"/>
                <a:gd name="connsiteY8" fmla="*/ 161402 h 5830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4017" h="5830887">
                  <a:moveTo>
                    <a:pt x="0" y="161402"/>
                  </a:moveTo>
                  <a:cubicBezTo>
                    <a:pt x="0" y="72262"/>
                    <a:pt x="72262" y="0"/>
                    <a:pt x="161402" y="0"/>
                  </a:cubicBezTo>
                  <a:lnTo>
                    <a:pt x="1452615" y="0"/>
                  </a:lnTo>
                  <a:cubicBezTo>
                    <a:pt x="1541755" y="0"/>
                    <a:pt x="1614017" y="72262"/>
                    <a:pt x="1614017" y="161402"/>
                  </a:cubicBezTo>
                  <a:lnTo>
                    <a:pt x="1614017" y="5669485"/>
                  </a:lnTo>
                  <a:cubicBezTo>
                    <a:pt x="1614017" y="5758625"/>
                    <a:pt x="1541755" y="5830887"/>
                    <a:pt x="1452615" y="5830887"/>
                  </a:cubicBezTo>
                  <a:lnTo>
                    <a:pt x="161402" y="5830887"/>
                  </a:lnTo>
                  <a:cubicBezTo>
                    <a:pt x="72262" y="5830887"/>
                    <a:pt x="0" y="5758625"/>
                    <a:pt x="0" y="5669485"/>
                  </a:cubicBezTo>
                  <a:lnTo>
                    <a:pt x="0" y="161402"/>
                  </a:lnTo>
                  <a:close/>
                </a:path>
              </a:pathLst>
            </a:custGeom>
            <a:gradFill>
              <a:gsLst>
                <a:gs pos="0">
                  <a:schemeClr val="accent1">
                    <a:lumMod val="5000"/>
                    <a:lumOff val="95000"/>
                    <a:alpha val="0"/>
                  </a:schemeClr>
                </a:gs>
                <a:gs pos="22000">
                  <a:schemeClr val="accent2">
                    <a:lumMod val="75000"/>
                  </a:schemeClr>
                </a:gs>
                <a:gs pos="59000">
                  <a:schemeClr val="accent1"/>
                </a:gs>
                <a:gs pos="100000">
                  <a:schemeClr val="accent1">
                    <a:lumMod val="30000"/>
                    <a:lumOff val="70000"/>
                    <a:alpha val="0"/>
                  </a:schemeClr>
                </a:gs>
              </a:gsLst>
              <a:lin ang="5400000" scaled="1"/>
            </a:gradFill>
            <a:ln>
              <a:solidFill>
                <a:schemeClr val="accent2">
                  <a:lumMod val="9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2" tIns="2446146" rIns="113792" bIns="1279971" numCol="1" spcCol="1270" anchor="t" anchorCtr="0">
              <a:noAutofit/>
            </a:bodyPr>
            <a:lstStyle/>
            <a:p>
              <a:pPr marL="0" lvl="0" indent="0" algn="ctr" defTabSz="711200">
                <a:lnSpc>
                  <a:spcPct val="90000"/>
                </a:lnSpc>
                <a:spcBef>
                  <a:spcPct val="0"/>
                </a:spcBef>
                <a:spcAft>
                  <a:spcPct val="35000"/>
                </a:spcAft>
                <a:buNone/>
              </a:pPr>
              <a:r>
                <a:rPr lang="en-US" sz="1600" b="1" kern="1200" dirty="0">
                  <a:effectLst>
                    <a:outerShdw blurRad="50800" dist="38100" dir="2700000" algn="tl" rotWithShape="0">
                      <a:prstClr val="black">
                        <a:alpha val="40000"/>
                      </a:prstClr>
                    </a:outerShdw>
                  </a:effectLst>
                </a:rPr>
                <a:t>Launch Support</a:t>
              </a:r>
            </a:p>
            <a:p>
              <a:pPr marL="120650" lvl="0" indent="-120650" defTabSz="711200">
                <a:lnSpc>
                  <a:spcPct val="90000"/>
                </a:lnSpc>
                <a:spcBef>
                  <a:spcPct val="0"/>
                </a:spcBef>
                <a:spcAft>
                  <a:spcPct val="35000"/>
                </a:spcAft>
                <a:buFont typeface="Arial" panose="020B0604020202020204" pitchFamily="34" charset="0"/>
                <a:buChar char="•"/>
              </a:pPr>
              <a:r>
                <a:rPr lang="en-US" sz="1200" dirty="0">
                  <a:effectLst>
                    <a:outerShdw blurRad="50800" dist="38100" dir="2700000" algn="tl" rotWithShape="0">
                      <a:prstClr val="black">
                        <a:alpha val="40000"/>
                      </a:prstClr>
                    </a:outerShdw>
                  </a:effectLst>
                </a:rPr>
                <a:t>Support to Nuclear NEPA Management</a:t>
              </a:r>
            </a:p>
            <a:p>
              <a:pPr marL="120650" lvl="1" indent="-12065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Launch Services Program</a:t>
              </a:r>
            </a:p>
            <a:p>
              <a:pPr marL="120650" lvl="1" indent="-12065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Mission Specific NEPA Teams</a:t>
              </a:r>
            </a:p>
            <a:p>
              <a:pPr marL="120650" lvl="1" indent="-120650" defTabSz="533400">
                <a:lnSpc>
                  <a:spcPct val="90000"/>
                </a:lnSpc>
                <a:spcBef>
                  <a:spcPct val="0"/>
                </a:spcBef>
                <a:spcAft>
                  <a:spcPct val="15000"/>
                </a:spcAft>
                <a:buFontTx/>
                <a:buChar char="•"/>
              </a:pPr>
              <a:r>
                <a:rPr lang="en-US" sz="1200" dirty="0">
                  <a:effectLst>
                    <a:outerShdw blurRad="50800" dist="38100" dir="2700000" algn="tl" rotWithShape="0">
                      <a:prstClr val="black">
                        <a:alpha val="40000"/>
                      </a:prstClr>
                    </a:outerShdw>
                  </a:effectLst>
                </a:rPr>
                <a:t>Local Public Populations</a:t>
              </a:r>
            </a:p>
            <a:p>
              <a:pPr marL="120650" lvl="1" indent="-120650" defTabSz="533400">
                <a:lnSpc>
                  <a:spcPct val="90000"/>
                </a:lnSpc>
                <a:spcBef>
                  <a:spcPct val="0"/>
                </a:spcBef>
                <a:spcAft>
                  <a:spcPct val="15000"/>
                </a:spcAft>
                <a:buFontTx/>
                <a:buChar char="•"/>
              </a:pPr>
              <a:r>
                <a:rPr lang="en-US" sz="1200" dirty="0">
                  <a:effectLst>
                    <a:outerShdw blurRad="50800" dist="38100" dir="2700000" algn="tl" rotWithShape="0">
                      <a:prstClr val="black">
                        <a:alpha val="40000"/>
                      </a:prstClr>
                    </a:outerShdw>
                  </a:effectLst>
                </a:rPr>
                <a:t>Environmental Impact</a:t>
              </a:r>
            </a:p>
            <a:p>
              <a:pPr marL="0" lvl="0" indent="0" algn="ctr" defTabSz="711200">
                <a:lnSpc>
                  <a:spcPct val="90000"/>
                </a:lnSpc>
                <a:spcBef>
                  <a:spcPct val="0"/>
                </a:spcBef>
                <a:spcAft>
                  <a:spcPct val="35000"/>
                </a:spcAft>
                <a:buNone/>
              </a:pPr>
              <a:endParaRPr lang="en-US" sz="1600" kern="1200" dirty="0">
                <a:effectLst>
                  <a:outerShdw blurRad="50800" dist="38100" dir="2700000" algn="tl" rotWithShape="0">
                    <a:prstClr val="black">
                      <a:alpha val="40000"/>
                    </a:prstClr>
                  </a:outerShdw>
                </a:effectLst>
              </a:endParaRPr>
            </a:p>
            <a:p>
              <a:pPr marL="0" lvl="0" indent="0" algn="ctr" defTabSz="711200">
                <a:lnSpc>
                  <a:spcPct val="90000"/>
                </a:lnSpc>
                <a:spcBef>
                  <a:spcPct val="0"/>
                </a:spcBef>
                <a:spcAft>
                  <a:spcPct val="35000"/>
                </a:spcAft>
                <a:buNone/>
              </a:pPr>
              <a:endParaRPr lang="en-US" sz="1600" kern="1200" dirty="0">
                <a:effectLst>
                  <a:outerShdw blurRad="50800" dist="38100" dir="2700000" algn="tl" rotWithShape="0">
                    <a:prstClr val="black">
                      <a:alpha val="40000"/>
                    </a:prstClr>
                  </a:outerShdw>
                </a:effectLst>
              </a:endParaRPr>
            </a:p>
          </p:txBody>
        </p:sp>
        <p:sp>
          <p:nvSpPr>
            <p:cNvPr id="15" name="Oval 14">
              <a:extLst>
                <a:ext uri="{FF2B5EF4-FFF2-40B4-BE49-F238E27FC236}">
                  <a16:creationId xmlns:a16="http://schemas.microsoft.com/office/drawing/2014/main" id="{B7163993-B443-1C4C-AA0C-DC4C0EFC43B3}"/>
                </a:ext>
              </a:extLst>
            </p:cNvPr>
            <p:cNvSpPr/>
            <p:nvPr/>
          </p:nvSpPr>
          <p:spPr>
            <a:xfrm>
              <a:off x="5337624" y="1331677"/>
              <a:ext cx="1517176" cy="1517912"/>
            </a:xfrm>
            <a:prstGeom prst="ellipse">
              <a:avLst/>
            </a:prstGeom>
            <a:blipFill>
              <a:blip r:embed="rId6" cstate="screen">
                <a:extLst>
                  <a:ext uri="{28A0092B-C50C-407E-A947-70E740481C1C}">
                    <a14:useLocalDpi xmlns:a14="http://schemas.microsoft.com/office/drawing/2010/main"/>
                  </a:ext>
                </a:extLst>
              </a:blip>
              <a:stretch>
                <a:fillRect/>
              </a:stretch>
            </a:blipFill>
            <a:ln w="28575">
              <a:solidFill>
                <a:schemeClr val="accent2"/>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6" name="Freeform 15">
              <a:extLst>
                <a:ext uri="{FF2B5EF4-FFF2-40B4-BE49-F238E27FC236}">
                  <a16:creationId xmlns:a16="http://schemas.microsoft.com/office/drawing/2014/main" id="{5961AA92-235E-4F49-8CF1-0B43435DF9FE}"/>
                </a:ext>
              </a:extLst>
            </p:cNvPr>
            <p:cNvSpPr/>
            <p:nvPr/>
          </p:nvSpPr>
          <p:spPr>
            <a:xfrm>
              <a:off x="8683494" y="769938"/>
              <a:ext cx="1630428" cy="5830887"/>
            </a:xfrm>
            <a:custGeom>
              <a:avLst/>
              <a:gdLst>
                <a:gd name="connsiteX0" fmla="*/ 0 w 1614017"/>
                <a:gd name="connsiteY0" fmla="*/ 161402 h 5830887"/>
                <a:gd name="connsiteX1" fmla="*/ 161402 w 1614017"/>
                <a:gd name="connsiteY1" fmla="*/ 0 h 5830887"/>
                <a:gd name="connsiteX2" fmla="*/ 1452615 w 1614017"/>
                <a:gd name="connsiteY2" fmla="*/ 0 h 5830887"/>
                <a:gd name="connsiteX3" fmla="*/ 1614017 w 1614017"/>
                <a:gd name="connsiteY3" fmla="*/ 161402 h 5830887"/>
                <a:gd name="connsiteX4" fmla="*/ 1614017 w 1614017"/>
                <a:gd name="connsiteY4" fmla="*/ 5669485 h 5830887"/>
                <a:gd name="connsiteX5" fmla="*/ 1452615 w 1614017"/>
                <a:gd name="connsiteY5" fmla="*/ 5830887 h 5830887"/>
                <a:gd name="connsiteX6" fmla="*/ 161402 w 1614017"/>
                <a:gd name="connsiteY6" fmla="*/ 5830887 h 5830887"/>
                <a:gd name="connsiteX7" fmla="*/ 0 w 1614017"/>
                <a:gd name="connsiteY7" fmla="*/ 5669485 h 5830887"/>
                <a:gd name="connsiteX8" fmla="*/ 0 w 1614017"/>
                <a:gd name="connsiteY8" fmla="*/ 161402 h 5830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4017" h="5830887">
                  <a:moveTo>
                    <a:pt x="0" y="161402"/>
                  </a:moveTo>
                  <a:cubicBezTo>
                    <a:pt x="0" y="72262"/>
                    <a:pt x="72262" y="0"/>
                    <a:pt x="161402" y="0"/>
                  </a:cubicBezTo>
                  <a:lnTo>
                    <a:pt x="1452615" y="0"/>
                  </a:lnTo>
                  <a:cubicBezTo>
                    <a:pt x="1541755" y="0"/>
                    <a:pt x="1614017" y="72262"/>
                    <a:pt x="1614017" y="161402"/>
                  </a:cubicBezTo>
                  <a:lnTo>
                    <a:pt x="1614017" y="5669485"/>
                  </a:lnTo>
                  <a:cubicBezTo>
                    <a:pt x="1614017" y="5758625"/>
                    <a:pt x="1541755" y="5830887"/>
                    <a:pt x="1452615" y="5830887"/>
                  </a:cubicBezTo>
                  <a:lnTo>
                    <a:pt x="161402" y="5830887"/>
                  </a:lnTo>
                  <a:cubicBezTo>
                    <a:pt x="72262" y="5830887"/>
                    <a:pt x="0" y="5758625"/>
                    <a:pt x="0" y="5669485"/>
                  </a:cubicBezTo>
                  <a:lnTo>
                    <a:pt x="0" y="161402"/>
                  </a:lnTo>
                  <a:close/>
                </a:path>
              </a:pathLst>
            </a:custGeom>
            <a:gradFill>
              <a:gsLst>
                <a:gs pos="0">
                  <a:schemeClr val="accent1">
                    <a:lumMod val="5000"/>
                    <a:lumOff val="95000"/>
                    <a:alpha val="0"/>
                  </a:schemeClr>
                </a:gs>
                <a:gs pos="22000">
                  <a:schemeClr val="accent2">
                    <a:lumMod val="75000"/>
                  </a:schemeClr>
                </a:gs>
                <a:gs pos="59000">
                  <a:schemeClr val="accent1"/>
                </a:gs>
                <a:gs pos="100000">
                  <a:schemeClr val="accent1">
                    <a:lumMod val="30000"/>
                    <a:lumOff val="70000"/>
                    <a:alpha val="0"/>
                  </a:schemeClr>
                </a:gs>
              </a:gsLst>
              <a:lin ang="5400000" scaled="1"/>
            </a:gradFill>
            <a:ln>
              <a:solidFill>
                <a:schemeClr val="accent2">
                  <a:lumMod val="9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2" tIns="2446146" rIns="113792" bIns="1279971" numCol="1" spcCol="1270" anchor="t" anchorCtr="0">
              <a:noAutofit/>
            </a:bodyPr>
            <a:lstStyle/>
            <a:p>
              <a:pPr marL="0" lvl="0" indent="0" algn="ctr" defTabSz="711200">
                <a:lnSpc>
                  <a:spcPct val="90000"/>
                </a:lnSpc>
                <a:spcBef>
                  <a:spcPct val="0"/>
                </a:spcBef>
                <a:spcAft>
                  <a:spcPct val="35000"/>
                </a:spcAft>
                <a:buNone/>
              </a:pPr>
              <a:r>
                <a:rPr lang="en-US" sz="1600" b="1" kern="1200" dirty="0">
                  <a:effectLst>
                    <a:outerShdw blurRad="50800" dist="38100" dir="2700000" algn="tl" rotWithShape="0">
                      <a:prstClr val="black">
                        <a:alpha val="40000"/>
                      </a:prstClr>
                    </a:outerShdw>
                  </a:effectLst>
                </a:rPr>
                <a:t>Public Engagement</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National Events</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Science Festivals</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Local Fairs &amp; Air Shows</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Amusement Parks</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Social Media</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Website</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Museum Consortium</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News Media</a:t>
              </a:r>
            </a:p>
            <a:p>
              <a:pPr marL="0" lvl="0" indent="0" algn="ctr" defTabSz="711200">
                <a:lnSpc>
                  <a:spcPct val="90000"/>
                </a:lnSpc>
                <a:spcBef>
                  <a:spcPct val="0"/>
                </a:spcBef>
                <a:spcAft>
                  <a:spcPct val="35000"/>
                </a:spcAft>
                <a:buNone/>
              </a:pPr>
              <a:endParaRPr lang="en-US" sz="1600" kern="1200" dirty="0">
                <a:effectLst>
                  <a:outerShdw blurRad="50800" dist="38100" dir="2700000" algn="tl" rotWithShape="0">
                    <a:prstClr val="black">
                      <a:alpha val="40000"/>
                    </a:prstClr>
                  </a:outerShdw>
                </a:effectLst>
              </a:endParaRPr>
            </a:p>
          </p:txBody>
        </p:sp>
        <p:sp>
          <p:nvSpPr>
            <p:cNvPr id="17" name="Oval 16">
              <a:extLst>
                <a:ext uri="{FF2B5EF4-FFF2-40B4-BE49-F238E27FC236}">
                  <a16:creationId xmlns:a16="http://schemas.microsoft.com/office/drawing/2014/main" id="{9EED7BF6-B4FE-CB46-AEFE-554BBEFD49FE}"/>
                </a:ext>
              </a:extLst>
            </p:cNvPr>
            <p:cNvSpPr/>
            <p:nvPr/>
          </p:nvSpPr>
          <p:spPr>
            <a:xfrm>
              <a:off x="8731915" y="1331677"/>
              <a:ext cx="1517176" cy="1517912"/>
            </a:xfrm>
            <a:prstGeom prst="ellipse">
              <a:avLst/>
            </a:prstGeom>
            <a:blipFill>
              <a:blip r:embed="rId7" cstate="screen">
                <a:extLst>
                  <a:ext uri="{28A0092B-C50C-407E-A947-70E740481C1C}">
                    <a14:useLocalDpi xmlns:a14="http://schemas.microsoft.com/office/drawing/2010/main"/>
                  </a:ext>
                </a:extLst>
              </a:blip>
              <a:srcRect/>
              <a:stretch>
                <a:fillRect/>
              </a:stretch>
            </a:blipFill>
            <a:ln w="28575">
              <a:solidFill>
                <a:schemeClr val="accent2"/>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Freeform 17">
              <a:extLst>
                <a:ext uri="{FF2B5EF4-FFF2-40B4-BE49-F238E27FC236}">
                  <a16:creationId xmlns:a16="http://schemas.microsoft.com/office/drawing/2014/main" id="{E62B4476-F4B4-444A-822E-4C946B361330}"/>
                </a:ext>
              </a:extLst>
            </p:cNvPr>
            <p:cNvSpPr/>
            <p:nvPr/>
          </p:nvSpPr>
          <p:spPr>
            <a:xfrm>
              <a:off x="6986349" y="769938"/>
              <a:ext cx="1630428" cy="5830887"/>
            </a:xfrm>
            <a:custGeom>
              <a:avLst/>
              <a:gdLst>
                <a:gd name="connsiteX0" fmla="*/ 0 w 1614017"/>
                <a:gd name="connsiteY0" fmla="*/ 161402 h 5830887"/>
                <a:gd name="connsiteX1" fmla="*/ 161402 w 1614017"/>
                <a:gd name="connsiteY1" fmla="*/ 0 h 5830887"/>
                <a:gd name="connsiteX2" fmla="*/ 1452615 w 1614017"/>
                <a:gd name="connsiteY2" fmla="*/ 0 h 5830887"/>
                <a:gd name="connsiteX3" fmla="*/ 1614017 w 1614017"/>
                <a:gd name="connsiteY3" fmla="*/ 161402 h 5830887"/>
                <a:gd name="connsiteX4" fmla="*/ 1614017 w 1614017"/>
                <a:gd name="connsiteY4" fmla="*/ 5669485 h 5830887"/>
                <a:gd name="connsiteX5" fmla="*/ 1452615 w 1614017"/>
                <a:gd name="connsiteY5" fmla="*/ 5830887 h 5830887"/>
                <a:gd name="connsiteX6" fmla="*/ 161402 w 1614017"/>
                <a:gd name="connsiteY6" fmla="*/ 5830887 h 5830887"/>
                <a:gd name="connsiteX7" fmla="*/ 0 w 1614017"/>
                <a:gd name="connsiteY7" fmla="*/ 5669485 h 5830887"/>
                <a:gd name="connsiteX8" fmla="*/ 0 w 1614017"/>
                <a:gd name="connsiteY8" fmla="*/ 161402 h 5830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4017" h="5830887">
                  <a:moveTo>
                    <a:pt x="0" y="161402"/>
                  </a:moveTo>
                  <a:cubicBezTo>
                    <a:pt x="0" y="72262"/>
                    <a:pt x="72262" y="0"/>
                    <a:pt x="161402" y="0"/>
                  </a:cubicBezTo>
                  <a:lnTo>
                    <a:pt x="1452615" y="0"/>
                  </a:lnTo>
                  <a:cubicBezTo>
                    <a:pt x="1541755" y="0"/>
                    <a:pt x="1614017" y="72262"/>
                    <a:pt x="1614017" y="161402"/>
                  </a:cubicBezTo>
                  <a:lnTo>
                    <a:pt x="1614017" y="5669485"/>
                  </a:lnTo>
                  <a:cubicBezTo>
                    <a:pt x="1614017" y="5758625"/>
                    <a:pt x="1541755" y="5830887"/>
                    <a:pt x="1452615" y="5830887"/>
                  </a:cubicBezTo>
                  <a:lnTo>
                    <a:pt x="161402" y="5830887"/>
                  </a:lnTo>
                  <a:cubicBezTo>
                    <a:pt x="72262" y="5830887"/>
                    <a:pt x="0" y="5758625"/>
                    <a:pt x="0" y="5669485"/>
                  </a:cubicBezTo>
                  <a:lnTo>
                    <a:pt x="0" y="161402"/>
                  </a:lnTo>
                  <a:close/>
                </a:path>
              </a:pathLst>
            </a:custGeom>
            <a:gradFill>
              <a:gsLst>
                <a:gs pos="0">
                  <a:schemeClr val="accent1">
                    <a:lumMod val="5000"/>
                    <a:lumOff val="95000"/>
                    <a:alpha val="0"/>
                  </a:schemeClr>
                </a:gs>
                <a:gs pos="22000">
                  <a:schemeClr val="accent2">
                    <a:lumMod val="75000"/>
                  </a:schemeClr>
                </a:gs>
                <a:gs pos="59000">
                  <a:schemeClr val="accent1"/>
                </a:gs>
                <a:gs pos="100000">
                  <a:schemeClr val="accent1">
                    <a:lumMod val="30000"/>
                    <a:lumOff val="70000"/>
                    <a:alpha val="0"/>
                  </a:schemeClr>
                </a:gs>
              </a:gsLst>
              <a:lin ang="5400000" scaled="1"/>
            </a:gradFill>
            <a:ln>
              <a:solidFill>
                <a:schemeClr val="accent2">
                  <a:lumMod val="90000"/>
                </a:schemeClr>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2" tIns="2446146" rIns="113792" bIns="1279971" numCol="1" spcCol="1270" anchor="t" anchorCtr="0">
              <a:noAutofit/>
            </a:bodyPr>
            <a:lstStyle/>
            <a:p>
              <a:pPr marL="0" lvl="0" indent="0" algn="ctr" defTabSz="711200">
                <a:lnSpc>
                  <a:spcPct val="90000"/>
                </a:lnSpc>
                <a:spcBef>
                  <a:spcPct val="0"/>
                </a:spcBef>
                <a:spcAft>
                  <a:spcPct val="35000"/>
                </a:spcAft>
                <a:buNone/>
              </a:pPr>
              <a:r>
                <a:rPr lang="en-US" sz="1600" b="1" kern="1200" dirty="0">
                  <a:effectLst>
                    <a:outerShdw blurRad="50800" dist="38100" dir="2700000" algn="tl" rotWithShape="0">
                      <a:prstClr val="black">
                        <a:alpha val="40000"/>
                      </a:prstClr>
                    </a:outerShdw>
                  </a:effectLst>
                </a:rPr>
                <a:t>Partnerships</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NASA Centers</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NASA Directorates</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Department of Energy</a:t>
              </a:r>
            </a:p>
            <a:p>
              <a:pPr marL="114300" lvl="1" indent="-114300" defTabSz="533400">
                <a:lnSpc>
                  <a:spcPct val="90000"/>
                </a:lnSpc>
                <a:spcBef>
                  <a:spcPct val="0"/>
                </a:spcBef>
                <a:spcAft>
                  <a:spcPct val="15000"/>
                </a:spcAft>
                <a:buFontTx/>
                <a:buChar char="•"/>
              </a:pPr>
              <a:r>
                <a:rPr lang="en-US" sz="1200" dirty="0">
                  <a:effectLst>
                    <a:outerShdw blurRad="50800" dist="38100" dir="2700000" algn="tl" rotWithShape="0">
                      <a:prstClr val="black">
                        <a:alpha val="40000"/>
                      </a:prstClr>
                    </a:outerShdw>
                  </a:effectLst>
                </a:rPr>
                <a:t>Academia</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Commercial</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Department of Defense</a:t>
              </a:r>
            </a:p>
            <a:p>
              <a:pPr marL="114300" lvl="1" indent="-114300" defTabSz="533400">
                <a:lnSpc>
                  <a:spcPct val="90000"/>
                </a:lnSpc>
                <a:spcBef>
                  <a:spcPct val="0"/>
                </a:spcBef>
                <a:spcAft>
                  <a:spcPct val="15000"/>
                </a:spcAft>
                <a:buChar char="•"/>
              </a:pPr>
              <a:r>
                <a:rPr lang="en-US" sz="1200" dirty="0">
                  <a:effectLst>
                    <a:outerShdw blurRad="50800" dist="38100" dir="2700000" algn="tl" rotWithShape="0">
                      <a:prstClr val="black">
                        <a:alpha val="40000"/>
                      </a:prstClr>
                    </a:outerShdw>
                  </a:effectLst>
                </a:rPr>
                <a:t>DARPA</a:t>
              </a:r>
            </a:p>
          </p:txBody>
        </p:sp>
        <p:sp>
          <p:nvSpPr>
            <p:cNvPr id="19" name="Oval 18">
              <a:extLst>
                <a:ext uri="{FF2B5EF4-FFF2-40B4-BE49-F238E27FC236}">
                  <a16:creationId xmlns:a16="http://schemas.microsoft.com/office/drawing/2014/main" id="{C0D5BD7B-F66F-0B43-84C2-58483C979D51}"/>
                </a:ext>
              </a:extLst>
            </p:cNvPr>
            <p:cNvSpPr/>
            <p:nvPr/>
          </p:nvSpPr>
          <p:spPr>
            <a:xfrm>
              <a:off x="7034769" y="1331677"/>
              <a:ext cx="1517176" cy="1517912"/>
            </a:xfrm>
            <a:prstGeom prst="ellipse">
              <a:avLst/>
            </a:prstGeom>
            <a:blipFill>
              <a:blip r:embed="rId8" cstate="screen">
                <a:extLst>
                  <a:ext uri="{28A0092B-C50C-407E-A947-70E740481C1C}">
                    <a14:useLocalDpi xmlns:a14="http://schemas.microsoft.com/office/drawing/2010/main"/>
                  </a:ext>
                </a:extLst>
              </a:blip>
              <a:srcRect/>
              <a:stretch>
                <a:fillRect/>
              </a:stretch>
            </a:blipFill>
            <a:ln w="28575">
              <a:solidFill>
                <a:schemeClr val="accent2"/>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0" name="Left-Right Arrow 19">
              <a:extLst>
                <a:ext uri="{FF2B5EF4-FFF2-40B4-BE49-F238E27FC236}">
                  <a16:creationId xmlns:a16="http://schemas.microsoft.com/office/drawing/2014/main" id="{0476914D-F699-514F-B147-D10427D98697}"/>
                </a:ext>
              </a:extLst>
            </p:cNvPr>
            <p:cNvSpPr/>
            <p:nvPr/>
          </p:nvSpPr>
          <p:spPr>
            <a:xfrm>
              <a:off x="992235" y="5457685"/>
              <a:ext cx="10670413" cy="874633"/>
            </a:xfrm>
            <a:prstGeom prst="leftRightArrow">
              <a:avLst/>
            </a:prstGeom>
            <a:noFill/>
            <a:ln>
              <a:noFill/>
            </a:ln>
          </p:spPr>
          <p:style>
            <a:lnRef idx="2">
              <a:scrgbClr r="0" g="0" b="0"/>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sp>
      </p:grpSp>
    </p:spTree>
    <p:extLst>
      <p:ext uri="{BB962C8B-B14F-4D97-AF65-F5344CB8AC3E}">
        <p14:creationId xmlns:p14="http://schemas.microsoft.com/office/powerpoint/2010/main" val="2180475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D4F2079-CE5A-2D4E-89E6-1D15A11C3203}"/>
              </a:ext>
            </a:extLst>
          </p:cNvPr>
          <p:cNvGraphicFramePr>
            <a:graphicFrameLocks noGrp="1"/>
          </p:cNvGraphicFramePr>
          <p:nvPr>
            <p:ph idx="1"/>
          </p:nvPr>
        </p:nvGraphicFramePr>
        <p:xfrm>
          <a:off x="297366" y="702298"/>
          <a:ext cx="11465143" cy="55783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FEA83613-E337-FC48-8E38-8A0EEC1A4294}"/>
              </a:ext>
            </a:extLst>
          </p:cNvPr>
          <p:cNvSpPr/>
          <p:nvPr/>
        </p:nvSpPr>
        <p:spPr>
          <a:xfrm>
            <a:off x="252084" y="0"/>
            <a:ext cx="2903359" cy="707886"/>
          </a:xfrm>
          <a:prstGeom prst="rect">
            <a:avLst/>
          </a:prstGeom>
        </p:spPr>
        <p:txBody>
          <a:bodyPr wrap="none">
            <a:spAutoFit/>
          </a:bodyPr>
          <a:lstStyle/>
          <a:p>
            <a:pPr lvl="0"/>
            <a:r>
              <a:rPr lang="en-US" sz="4000" dirty="0">
                <a:solidFill>
                  <a:schemeClr val="bg1">
                    <a:lumMod val="85000"/>
                  </a:schemeClr>
                </a:solidFill>
                <a:effectLst>
                  <a:outerShdw blurRad="50800" dist="88900" dir="2700000" algn="tl" rotWithShape="0">
                    <a:prstClr val="black">
                      <a:alpha val="40000"/>
                    </a:prstClr>
                  </a:outerShdw>
                </a:effectLst>
              </a:rPr>
              <a:t>Power to…</a:t>
            </a:r>
          </a:p>
        </p:txBody>
      </p:sp>
    </p:spTree>
    <p:extLst>
      <p:ext uri="{BB962C8B-B14F-4D97-AF65-F5344CB8AC3E}">
        <p14:creationId xmlns:p14="http://schemas.microsoft.com/office/powerpoint/2010/main" val="1483545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AF604F-086B-1760-192A-ED4E6A95DF63}"/>
              </a:ext>
            </a:extLst>
          </p:cNvPr>
          <p:cNvSpPr txBox="1"/>
          <p:nvPr/>
        </p:nvSpPr>
        <p:spPr>
          <a:xfrm>
            <a:off x="0" y="1605484"/>
            <a:ext cx="12192000" cy="1392689"/>
          </a:xfrm>
          <a:prstGeom prst="rect">
            <a:avLst/>
          </a:prstGeom>
          <a:gradFill flip="none" rotWithShape="1">
            <a:gsLst>
              <a:gs pos="100000">
                <a:schemeClr val="accent2">
                  <a:lumMod val="25000"/>
                  <a:alpha val="0"/>
                </a:schemeClr>
              </a:gs>
              <a:gs pos="0">
                <a:schemeClr val="accent2">
                  <a:lumMod val="25000"/>
                </a:schemeClr>
              </a:gs>
              <a:gs pos="0">
                <a:schemeClr val="accent2">
                  <a:lumMod val="25000"/>
                  <a:shade val="100000"/>
                  <a:satMod val="115000"/>
                </a:schemeClr>
              </a:gs>
            </a:gsLst>
            <a:path path="circle">
              <a:fillToRect l="50000" t="50000" r="50000" b="50000"/>
            </a:path>
            <a:tileRect/>
          </a:gradFill>
          <a:effectLst>
            <a:outerShdw blurRad="50800" dist="38100" dir="2700000" algn="tl" rotWithShape="0">
              <a:prstClr val="black">
                <a:alpha val="40000"/>
              </a:prstClr>
            </a:outerShdw>
          </a:effectLst>
        </p:spPr>
        <p:txBody>
          <a:bodyPr wrap="square" rtlCol="0" anchor="ctr">
            <a:spAutoFit/>
          </a:bodyPr>
          <a:lstStyle/>
          <a:p>
            <a:pPr algn="ctr">
              <a:spcAft>
                <a:spcPts val="500"/>
              </a:spcAft>
            </a:pPr>
            <a:endParaRPr lang="en-US" b="1">
              <a:solidFill>
                <a:schemeClr val="bg1"/>
              </a:solidFill>
            </a:endParaRPr>
          </a:p>
          <a:p>
            <a:pPr algn="ctr">
              <a:spcAft>
                <a:spcPts val="500"/>
              </a:spcAft>
            </a:pPr>
            <a:endParaRPr lang="en-US" b="1">
              <a:solidFill>
                <a:schemeClr val="bg1"/>
              </a:solidFill>
            </a:endParaRPr>
          </a:p>
          <a:p>
            <a:pPr algn="ctr">
              <a:spcAft>
                <a:spcPts val="500"/>
              </a:spcAft>
            </a:pPr>
            <a:endParaRPr lang="en-US" b="1">
              <a:solidFill>
                <a:schemeClr val="bg1"/>
              </a:solidFill>
            </a:endParaRPr>
          </a:p>
          <a:p>
            <a:pPr algn="ctr">
              <a:spcAft>
                <a:spcPts val="500"/>
              </a:spcAft>
            </a:pPr>
            <a:endParaRPr lang="en-US" b="1">
              <a:solidFill>
                <a:schemeClr val="bg1"/>
              </a:solidFill>
            </a:endParaRPr>
          </a:p>
        </p:txBody>
      </p:sp>
      <p:sp>
        <p:nvSpPr>
          <p:cNvPr id="15362" name="Title 3"/>
          <p:cNvSpPr>
            <a:spLocks noGrp="1"/>
          </p:cNvSpPr>
          <p:nvPr>
            <p:ph type="title"/>
          </p:nvPr>
        </p:nvSpPr>
        <p:spPr>
          <a:xfrm>
            <a:off x="297367" y="108650"/>
            <a:ext cx="11597269" cy="493519"/>
          </a:xfrm>
        </p:spPr>
        <p:txBody>
          <a:bodyPr>
            <a:normAutofit/>
          </a:bodyPr>
          <a:lstStyle/>
          <a:p>
            <a:pPr algn="ctr"/>
            <a:r>
              <a:rPr lang="en-US" dirty="0"/>
              <a:t>Radioisotope Power Systems</a:t>
            </a:r>
          </a:p>
        </p:txBody>
      </p:sp>
      <p:sp>
        <p:nvSpPr>
          <p:cNvPr id="15363" name="Content Placeholder 4"/>
          <p:cNvSpPr>
            <a:spLocks noGrp="1"/>
          </p:cNvSpPr>
          <p:nvPr>
            <p:ph idx="1"/>
          </p:nvPr>
        </p:nvSpPr>
        <p:spPr>
          <a:xfrm>
            <a:off x="297367" y="769435"/>
            <a:ext cx="11597269" cy="5832088"/>
          </a:xfrm>
          <a:noFill/>
        </p:spPr>
        <p:txBody>
          <a:bodyPr>
            <a:normAutofit fontScale="85000"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a:lnSpc>
                <a:spcPts val="2533"/>
              </a:lnSpc>
              <a:spcBef>
                <a:spcPts val="667"/>
              </a:spcBef>
            </a:pPr>
            <a:r>
              <a:rPr lang="en-US" dirty="0"/>
              <a:t>Enable and enhance missions by providing electrical power for to explore remote and challenging environments where solar power is unavailable</a:t>
            </a:r>
          </a:p>
          <a:p>
            <a:pPr lvl="1">
              <a:lnSpc>
                <a:spcPts val="2533"/>
              </a:lnSpc>
              <a:spcBef>
                <a:spcPts val="667"/>
              </a:spcBef>
            </a:pPr>
            <a:r>
              <a:rPr lang="en-US" dirty="0"/>
              <a:t>Spacecraft operation</a:t>
            </a:r>
          </a:p>
          <a:p>
            <a:pPr lvl="1">
              <a:lnSpc>
                <a:spcPts val="2533"/>
              </a:lnSpc>
              <a:spcBef>
                <a:spcPts val="667"/>
              </a:spcBef>
            </a:pPr>
            <a:r>
              <a:rPr lang="en-US" dirty="0"/>
              <a:t>Instrumentation</a:t>
            </a:r>
          </a:p>
          <a:p>
            <a:pPr>
              <a:lnSpc>
                <a:spcPts val="2533"/>
              </a:lnSpc>
              <a:spcBef>
                <a:spcPts val="667"/>
              </a:spcBef>
            </a:pPr>
            <a:r>
              <a:rPr lang="en-US" dirty="0"/>
              <a:t>Converts heat from a Radioisotope into electricity</a:t>
            </a:r>
          </a:p>
          <a:p>
            <a:pPr lvl="1">
              <a:lnSpc>
                <a:spcPts val="2533"/>
              </a:lnSpc>
              <a:spcBef>
                <a:spcPts val="667"/>
              </a:spcBef>
            </a:pPr>
            <a:r>
              <a:rPr lang="en-US" dirty="0"/>
              <a:t>Heat is the product of the natural decay process of the isotope</a:t>
            </a:r>
          </a:p>
        </p:txBody>
      </p:sp>
      <p:pic>
        <p:nvPicPr>
          <p:cNvPr id="15364"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8467109" y="806429"/>
            <a:ext cx="2944852" cy="2990801"/>
          </a:xfrm>
          <a:prstGeom prst="rect">
            <a:avLst/>
          </a:prstGeom>
          <a:noFill/>
          <a:ln w="9525">
            <a:noFill/>
            <a:miter lim="800000"/>
            <a:headEnd/>
            <a:tailEnd/>
          </a:ln>
        </p:spPr>
      </p:pic>
      <p:pic>
        <p:nvPicPr>
          <p:cNvPr id="15365" name="Picture 6" descr="TitanSaturnSystemMissionConcept.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689397" y="815168"/>
            <a:ext cx="3057792" cy="2979496"/>
          </a:xfrm>
          <a:prstGeom prst="rect">
            <a:avLst/>
          </a:prstGeom>
          <a:noFill/>
          <a:ln w="9525">
            <a:noFill/>
            <a:miter lim="800000"/>
            <a:headEnd/>
            <a:tailEnd/>
          </a:ln>
        </p:spPr>
      </p:pic>
      <p:pic>
        <p:nvPicPr>
          <p:cNvPr id="2" name="Picture 1" descr="msl20110602_PIA14175-br2.jp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974019" y="808142"/>
            <a:ext cx="4266260" cy="2988583"/>
          </a:xfrm>
          <a:prstGeom prst="rect">
            <a:avLst/>
          </a:prstGeom>
        </p:spPr>
      </p:pic>
    </p:spTree>
    <p:extLst>
      <p:ext uri="{BB962C8B-B14F-4D97-AF65-F5344CB8AC3E}">
        <p14:creationId xmlns:p14="http://schemas.microsoft.com/office/powerpoint/2010/main" val="87371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10;&#10;Description automatically generated">
            <a:extLst>
              <a:ext uri="{FF2B5EF4-FFF2-40B4-BE49-F238E27FC236}">
                <a16:creationId xmlns:a16="http://schemas.microsoft.com/office/drawing/2014/main" id="{6525BD88-192F-CF0C-5F64-334895288FED}"/>
              </a:ext>
            </a:extLst>
          </p:cNvPr>
          <p:cNvPicPr>
            <a:picLocks noChangeAspect="1"/>
          </p:cNvPicPr>
          <p:nvPr/>
        </p:nvPicPr>
        <p:blipFill>
          <a:blip r:embed="rId2"/>
          <a:stretch>
            <a:fillRect/>
          </a:stretch>
        </p:blipFill>
        <p:spPr>
          <a:xfrm>
            <a:off x="38099" y="0"/>
            <a:ext cx="12115802" cy="6858000"/>
          </a:xfrm>
          <a:prstGeom prst="rect">
            <a:avLst/>
          </a:prstGeom>
        </p:spPr>
      </p:pic>
    </p:spTree>
    <p:extLst>
      <p:ext uri="{BB962C8B-B14F-4D97-AF65-F5344CB8AC3E}">
        <p14:creationId xmlns:p14="http://schemas.microsoft.com/office/powerpoint/2010/main" val="1761352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C55A1F-9944-344C-B008-E6182F49FF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
            <a:ext cx="12192890" cy="6857499"/>
          </a:xfrm>
          <a:prstGeom prst="rect">
            <a:avLst/>
          </a:prstGeom>
        </p:spPr>
      </p:pic>
    </p:spTree>
    <p:extLst>
      <p:ext uri="{BB962C8B-B14F-4D97-AF65-F5344CB8AC3E}">
        <p14:creationId xmlns:p14="http://schemas.microsoft.com/office/powerpoint/2010/main" val="224392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8C23423-73EF-384B-AA28-BBEA7C60438D}"/>
              </a:ext>
            </a:extLst>
          </p:cNvPr>
          <p:cNvGrpSpPr/>
          <p:nvPr/>
        </p:nvGrpSpPr>
        <p:grpSpPr>
          <a:xfrm>
            <a:off x="2140900" y="588432"/>
            <a:ext cx="9670100" cy="1166177"/>
            <a:chOff x="809327" y="583088"/>
            <a:chExt cx="10708481" cy="1166177"/>
          </a:xfrm>
        </p:grpSpPr>
        <p:sp>
          <p:nvSpPr>
            <p:cNvPr id="9" name="Rectangle 8">
              <a:extLst>
                <a:ext uri="{FF2B5EF4-FFF2-40B4-BE49-F238E27FC236}">
                  <a16:creationId xmlns:a16="http://schemas.microsoft.com/office/drawing/2014/main" id="{87311FE9-B657-FA43-BEB1-379F88D1C373}"/>
                </a:ext>
              </a:extLst>
            </p:cNvPr>
            <p:cNvSpPr/>
            <p:nvPr/>
          </p:nvSpPr>
          <p:spPr>
            <a:xfrm>
              <a:off x="809327" y="583088"/>
              <a:ext cx="10708481" cy="1166177"/>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lin ang="2700000" scaled="1"/>
              <a:tileRect/>
            </a:gradFill>
            <a:ln>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10" name="TextBox 9">
              <a:extLst>
                <a:ext uri="{FF2B5EF4-FFF2-40B4-BE49-F238E27FC236}">
                  <a16:creationId xmlns:a16="http://schemas.microsoft.com/office/drawing/2014/main" id="{44439906-5D6D-7C4F-B3D2-C36A0371A61A}"/>
                </a:ext>
              </a:extLst>
            </p:cNvPr>
            <p:cNvSpPr txBox="1"/>
            <p:nvPr/>
          </p:nvSpPr>
          <p:spPr>
            <a:xfrm>
              <a:off x="809327" y="583088"/>
              <a:ext cx="10708481" cy="1166177"/>
            </a:xfrm>
            <a:prstGeom prst="rect">
              <a:avLst/>
            </a:prstGeom>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925653" tIns="88900" rIns="88900" bIns="88900" numCol="1" spcCol="1270" anchor="ctr" anchorCtr="0">
              <a:noAutofit/>
            </a:bodyPr>
            <a:lstStyle/>
            <a:p>
              <a:pPr lvl="0" defTabSz="1555750">
                <a:lnSpc>
                  <a:spcPct val="90000"/>
                </a:lnSpc>
                <a:spcBef>
                  <a:spcPct val="0"/>
                </a:spcBef>
                <a:spcAft>
                  <a:spcPct val="35000"/>
                </a:spcAft>
              </a:pPr>
              <a:r>
                <a:rPr lang="en-US" sz="3500" dirty="0">
                  <a:solidFill>
                    <a:prstClr val="white"/>
                  </a:solidFill>
                  <a:effectLst>
                    <a:outerShdw blurRad="50800" dist="38100" dir="2700000" algn="tl" rotWithShape="0">
                      <a:prstClr val="black">
                        <a:alpha val="40000"/>
                      </a:prstClr>
                    </a:outerShdw>
                  </a:effectLst>
                  <a:latin typeface="Century Gothic" panose="020F0302020204030204"/>
                </a:rPr>
                <a:t>Apollo</a:t>
              </a:r>
              <a:endParaRPr lang="en-US" sz="3500" kern="1200" dirty="0">
                <a:solidFill>
                  <a:prstClr val="white"/>
                </a:solidFill>
                <a:effectLst>
                  <a:outerShdw blurRad="50800" dist="38100" dir="2700000" algn="tl" rotWithShape="0">
                    <a:prstClr val="black">
                      <a:alpha val="40000"/>
                    </a:prstClr>
                  </a:outerShdw>
                </a:effectLst>
                <a:latin typeface="Century Gothic" panose="020F0302020204030204"/>
              </a:endParaRPr>
            </a:p>
          </p:txBody>
        </p:sp>
      </p:grpSp>
      <p:pic>
        <p:nvPicPr>
          <p:cNvPr id="27" name="Picture 10">
            <a:extLst>
              <a:ext uri="{FF2B5EF4-FFF2-40B4-BE49-F238E27FC236}">
                <a16:creationId xmlns:a16="http://schemas.microsoft.com/office/drawing/2014/main" id="{1816F578-5F55-1145-BBF7-2A4DC2FBE1C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85952" y="4540641"/>
            <a:ext cx="4047828" cy="219062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a:extLst>
              <a:ext uri="{FF2B5EF4-FFF2-40B4-BE49-F238E27FC236}">
                <a16:creationId xmlns:a16="http://schemas.microsoft.com/office/drawing/2014/main" id="{51067985-AA8D-7847-8B6B-765426C10A62}"/>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616571" y="1932844"/>
            <a:ext cx="2057033" cy="263989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1F457859-A8B4-EA4C-A2FB-0EA3931C9CB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645468" y="4552928"/>
            <a:ext cx="1353578" cy="2178338"/>
          </a:xfrm>
          <a:prstGeom prst="rect">
            <a:avLst/>
          </a:prstGeom>
        </p:spPr>
      </p:pic>
      <p:pic>
        <p:nvPicPr>
          <p:cNvPr id="30" name="Picture 2" descr="Apollo surface experiments">
            <a:extLst>
              <a:ext uri="{FF2B5EF4-FFF2-40B4-BE49-F238E27FC236}">
                <a16:creationId xmlns:a16="http://schemas.microsoft.com/office/drawing/2014/main" id="{9F3FC345-BA68-FF4A-B08F-2E12E53D8CE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615160" y="4540641"/>
            <a:ext cx="2030308" cy="219062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a:extLst>
              <a:ext uri="{FF2B5EF4-FFF2-40B4-BE49-F238E27FC236}">
                <a16:creationId xmlns:a16="http://schemas.microsoft.com/office/drawing/2014/main" id="{387D1490-C149-0647-B585-901106C1E466}"/>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b="-2"/>
          <a:stretch/>
        </p:blipFill>
        <p:spPr bwMode="auto">
          <a:xfrm>
            <a:off x="1163143" y="3930092"/>
            <a:ext cx="1784457" cy="280117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C8A5D022-25FB-914C-9167-2E41AC62BC54}"/>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2935356" y="3930092"/>
            <a:ext cx="1679803" cy="280117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E8A254D4-262C-624F-9F72-3EB083230AC2}"/>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673956" y="1932844"/>
            <a:ext cx="3410431" cy="2603786"/>
          </a:xfrm>
          <a:prstGeom prst="rect">
            <a:avLst/>
          </a:prstGeom>
        </p:spPr>
      </p:pic>
      <p:sp>
        <p:nvSpPr>
          <p:cNvPr id="14" name="Oval 13">
            <a:extLst>
              <a:ext uri="{FF2B5EF4-FFF2-40B4-BE49-F238E27FC236}">
                <a16:creationId xmlns:a16="http://schemas.microsoft.com/office/drawing/2014/main" id="{550A4E1D-5010-674D-BDEF-24ED6A61663A}"/>
              </a:ext>
            </a:extLst>
          </p:cNvPr>
          <p:cNvSpPr/>
          <p:nvPr/>
        </p:nvSpPr>
        <p:spPr>
          <a:xfrm>
            <a:off x="8440400" y="3547849"/>
            <a:ext cx="830292" cy="818620"/>
          </a:xfrm>
          <a:prstGeom prst="ellipse">
            <a:avLst/>
          </a:prstGeom>
          <a:noFill/>
          <a:ln w="28575">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A8883849-B562-DE4D-9461-A8165B1E581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969166" y="3079581"/>
            <a:ext cx="1841834" cy="1841836"/>
          </a:xfrm>
          <a:prstGeom prst="rect">
            <a:avLst/>
          </a:prstGeom>
        </p:spPr>
      </p:pic>
      <p:sp>
        <p:nvSpPr>
          <p:cNvPr id="18" name="Oval 17">
            <a:extLst>
              <a:ext uri="{FF2B5EF4-FFF2-40B4-BE49-F238E27FC236}">
                <a16:creationId xmlns:a16="http://schemas.microsoft.com/office/drawing/2014/main" id="{62C6113B-EEB0-AD48-96E2-8C96D0B17EAA}"/>
              </a:ext>
            </a:extLst>
          </p:cNvPr>
          <p:cNvSpPr/>
          <p:nvPr/>
        </p:nvSpPr>
        <p:spPr>
          <a:xfrm>
            <a:off x="9990456" y="3084116"/>
            <a:ext cx="1802909" cy="1849287"/>
          </a:xfrm>
          <a:prstGeom prst="ellipse">
            <a:avLst/>
          </a:prstGeom>
          <a:noFill/>
          <a:ln w="28575">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44FEBF93-BD4C-F84F-9829-2D407648F9FD}"/>
              </a:ext>
            </a:extLst>
          </p:cNvPr>
          <p:cNvCxnSpPr>
            <a:cxnSpLocks/>
            <a:endCxn id="18" idx="2"/>
          </p:cNvCxnSpPr>
          <p:nvPr/>
        </p:nvCxnSpPr>
        <p:spPr>
          <a:xfrm>
            <a:off x="9270692" y="4008760"/>
            <a:ext cx="71976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924D9A48-A51A-9B42-9BB4-5B486685078F}"/>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1155677" y="1932844"/>
            <a:ext cx="3459130" cy="2077929"/>
          </a:xfrm>
          <a:prstGeom prst="rect">
            <a:avLst/>
          </a:prstGeom>
        </p:spPr>
      </p:pic>
      <p:pic>
        <p:nvPicPr>
          <p:cNvPr id="35" name="Picture 34">
            <a:extLst>
              <a:ext uri="{FF2B5EF4-FFF2-40B4-BE49-F238E27FC236}">
                <a16:creationId xmlns:a16="http://schemas.microsoft.com/office/drawing/2014/main" id="{217B6DDB-F9B6-3C47-903F-72E5FD87EA18}"/>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16899" y="213269"/>
            <a:ext cx="1913160" cy="1913160"/>
          </a:xfrm>
          <a:prstGeom prst="rect">
            <a:avLst/>
          </a:prstGeom>
        </p:spPr>
      </p:pic>
      <p:sp>
        <p:nvSpPr>
          <p:cNvPr id="38" name="Donut 37">
            <a:extLst>
              <a:ext uri="{FF2B5EF4-FFF2-40B4-BE49-F238E27FC236}">
                <a16:creationId xmlns:a16="http://schemas.microsoft.com/office/drawing/2014/main" id="{5B852944-7A29-8947-BD88-0E5AA96B69AD}"/>
              </a:ext>
            </a:extLst>
          </p:cNvPr>
          <p:cNvSpPr/>
          <p:nvPr/>
        </p:nvSpPr>
        <p:spPr>
          <a:xfrm>
            <a:off x="381000" y="177370"/>
            <a:ext cx="1984959" cy="1984959"/>
          </a:xfrm>
          <a:prstGeom prst="donut">
            <a:avLst>
              <a:gd name="adj" fmla="val 1999"/>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84430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8C23423-73EF-384B-AA28-BBEA7C60438D}"/>
              </a:ext>
            </a:extLst>
          </p:cNvPr>
          <p:cNvGrpSpPr/>
          <p:nvPr/>
        </p:nvGrpSpPr>
        <p:grpSpPr>
          <a:xfrm>
            <a:off x="2140900" y="588432"/>
            <a:ext cx="9670100" cy="1166177"/>
            <a:chOff x="809327" y="583088"/>
            <a:chExt cx="10708481" cy="1166177"/>
          </a:xfrm>
        </p:grpSpPr>
        <p:sp>
          <p:nvSpPr>
            <p:cNvPr id="9" name="Rectangle 8">
              <a:extLst>
                <a:ext uri="{FF2B5EF4-FFF2-40B4-BE49-F238E27FC236}">
                  <a16:creationId xmlns:a16="http://schemas.microsoft.com/office/drawing/2014/main" id="{87311FE9-B657-FA43-BEB1-379F88D1C373}"/>
                </a:ext>
              </a:extLst>
            </p:cNvPr>
            <p:cNvSpPr/>
            <p:nvPr/>
          </p:nvSpPr>
          <p:spPr>
            <a:xfrm>
              <a:off x="809327" y="583088"/>
              <a:ext cx="10708481" cy="1166177"/>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lin ang="2700000" scaled="1"/>
              <a:tileRect/>
            </a:gradFill>
            <a:ln>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10" name="TextBox 9">
              <a:extLst>
                <a:ext uri="{FF2B5EF4-FFF2-40B4-BE49-F238E27FC236}">
                  <a16:creationId xmlns:a16="http://schemas.microsoft.com/office/drawing/2014/main" id="{44439906-5D6D-7C4F-B3D2-C36A0371A61A}"/>
                </a:ext>
              </a:extLst>
            </p:cNvPr>
            <p:cNvSpPr txBox="1"/>
            <p:nvPr/>
          </p:nvSpPr>
          <p:spPr>
            <a:xfrm>
              <a:off x="809327" y="583088"/>
              <a:ext cx="10708481" cy="1166177"/>
            </a:xfrm>
            <a:prstGeom prst="rect">
              <a:avLst/>
            </a:prstGeom>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925653" tIns="88900" rIns="88900" bIns="88900" numCol="1" spcCol="1270" anchor="ctr" anchorCtr="0">
              <a:noAutofit/>
            </a:bodyPr>
            <a:lstStyle/>
            <a:p>
              <a:pPr lvl="0" defTabSz="1555750">
                <a:lnSpc>
                  <a:spcPct val="90000"/>
                </a:lnSpc>
                <a:spcBef>
                  <a:spcPct val="0"/>
                </a:spcBef>
                <a:spcAft>
                  <a:spcPct val="35000"/>
                </a:spcAft>
              </a:pPr>
              <a:r>
                <a:rPr lang="en-US" sz="3500" kern="1200" dirty="0">
                  <a:solidFill>
                    <a:prstClr val="white"/>
                  </a:solidFill>
                  <a:effectLst>
                    <a:outerShdw blurRad="50800" dist="38100" dir="2700000" algn="tl" rotWithShape="0">
                      <a:prstClr val="black">
                        <a:alpha val="40000"/>
                      </a:prstClr>
                    </a:outerShdw>
                  </a:effectLst>
                  <a:latin typeface="Century Gothic" panose="020F0302020204030204"/>
                </a:rPr>
                <a:t>Voyagers 1 &amp; </a:t>
              </a:r>
              <a:r>
                <a:rPr lang="en-US" sz="3500" dirty="0">
                  <a:solidFill>
                    <a:prstClr val="white"/>
                  </a:solidFill>
                  <a:effectLst>
                    <a:outerShdw blurRad="50800" dist="38100" dir="2700000" algn="tl" rotWithShape="0">
                      <a:prstClr val="black">
                        <a:alpha val="40000"/>
                      </a:prstClr>
                    </a:outerShdw>
                  </a:effectLst>
                  <a:latin typeface="Century Gothic" panose="020F0302020204030204"/>
                </a:rPr>
                <a:t>2</a:t>
              </a:r>
              <a:endParaRPr lang="en-US" sz="3500" kern="1200" dirty="0">
                <a:solidFill>
                  <a:prstClr val="white"/>
                </a:solidFill>
                <a:effectLst>
                  <a:outerShdw blurRad="50800" dist="38100" dir="2700000" algn="tl" rotWithShape="0">
                    <a:prstClr val="black">
                      <a:alpha val="40000"/>
                    </a:prstClr>
                  </a:outerShdw>
                </a:effectLst>
                <a:latin typeface="Century Gothic" panose="020F0302020204030204"/>
              </a:endParaRPr>
            </a:p>
          </p:txBody>
        </p:sp>
      </p:grpSp>
      <p:sp>
        <p:nvSpPr>
          <p:cNvPr id="5" name="Oval 4">
            <a:extLst>
              <a:ext uri="{FF2B5EF4-FFF2-40B4-BE49-F238E27FC236}">
                <a16:creationId xmlns:a16="http://schemas.microsoft.com/office/drawing/2014/main" id="{83F1362D-EF22-4747-A9A8-DD8B844051DC}"/>
              </a:ext>
            </a:extLst>
          </p:cNvPr>
          <p:cNvSpPr>
            <a:spLocks noChangeAspect="1"/>
          </p:cNvSpPr>
          <p:nvPr/>
        </p:nvSpPr>
        <p:spPr>
          <a:xfrm>
            <a:off x="411407" y="211400"/>
            <a:ext cx="1920240" cy="1920240"/>
          </a:xfrm>
          <a:prstGeom prst="ellipse">
            <a:avLst/>
          </a:prstGeom>
          <a:blipFill>
            <a:blip r:embed="rId3" cstate="screen">
              <a:extLst>
                <a:ext uri="{28A0092B-C50C-407E-A947-70E740481C1C}">
                  <a14:useLocalDpi xmlns:a14="http://schemas.microsoft.com/office/drawing/2010/main"/>
                </a:ext>
              </a:extLst>
            </a:blip>
            <a:stretch>
              <a:fillRect/>
            </a:stretch>
          </a:blipFill>
          <a:ln w="47625">
            <a:solidFill>
              <a:schemeClr val="accent1"/>
            </a:solidFill>
          </a:ln>
          <a:effectLst>
            <a:outerShdw blurRad="50800" dist="38100" dir="2700000" algn="tl" rotWithShape="0">
              <a:prstClr val="black">
                <a:alpha val="40000"/>
              </a:prstClr>
            </a:outerShdw>
            <a:reflection blurRad="6350" stA="52000" endA="300" endPos="35000" dir="5400000" sy="-100000" algn="bl" rotWithShape="0"/>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pPr lvl="0"/>
            <a:endParaRPr lang="en-US" dirty="0"/>
          </a:p>
        </p:txBody>
      </p:sp>
      <p:pic>
        <p:nvPicPr>
          <p:cNvPr id="7" name="Picture 5">
            <a:extLst>
              <a:ext uri="{FF2B5EF4-FFF2-40B4-BE49-F238E27FC236}">
                <a16:creationId xmlns:a16="http://schemas.microsoft.com/office/drawing/2014/main" id="{9A4C04F4-DB86-3845-B584-7AF922ECCA9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22077" y="2022900"/>
            <a:ext cx="3398903" cy="2877346"/>
          </a:xfrm>
          <a:prstGeom prst="rect">
            <a:avLst/>
          </a:prstGeom>
          <a:noFill/>
          <a:ln w="9525">
            <a:noFill/>
            <a:miter lim="800000"/>
            <a:headEnd/>
            <a:tailEnd/>
          </a:ln>
        </p:spPr>
      </p:pic>
      <p:pic>
        <p:nvPicPr>
          <p:cNvPr id="1026" name="Picture 2" descr="This illustration shows the position of NASA’s Voyager 1 and Voyager 2 probes, outside of the heliosphere">
            <a:extLst>
              <a:ext uri="{FF2B5EF4-FFF2-40B4-BE49-F238E27FC236}">
                <a16:creationId xmlns:a16="http://schemas.microsoft.com/office/drawing/2014/main" id="{174417ED-AE43-7049-B403-712E215AA25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059724" y="1992922"/>
            <a:ext cx="5210256" cy="293076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98432FFC-FAE7-B742-995E-F55557ECAF92}"/>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106616" y="4974941"/>
            <a:ext cx="2246261" cy="1883059"/>
          </a:xfrm>
          <a:prstGeom prst="rect">
            <a:avLst/>
          </a:prstGeom>
          <a:noFill/>
          <a:ln w="9525">
            <a:noFill/>
            <a:miter lim="800000"/>
            <a:headEnd/>
            <a:tailEnd/>
          </a:ln>
        </p:spPr>
      </p:pic>
      <p:pic>
        <p:nvPicPr>
          <p:cNvPr id="1030" name="Picture 6">
            <a:extLst>
              <a:ext uri="{FF2B5EF4-FFF2-40B4-BE49-F238E27FC236}">
                <a16:creationId xmlns:a16="http://schemas.microsoft.com/office/drawing/2014/main" id="{B65A242D-03EB-364A-A428-845AB06E3292}"/>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450622" y="4959994"/>
            <a:ext cx="1923193" cy="18980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DF543BB-BA75-5045-80D1-12D939187E60}"/>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427426" y="4994030"/>
            <a:ext cx="2386053" cy="186396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stronomy Photograph - Voyager 2 Image Of Neptune by Nasa/science Photo Library">
            <a:extLst>
              <a:ext uri="{FF2B5EF4-FFF2-40B4-BE49-F238E27FC236}">
                <a16:creationId xmlns:a16="http://schemas.microsoft.com/office/drawing/2014/main" id="{01C4B136-A296-6E4E-B32B-425DEE24E0A5}"/>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9921360" y="5064368"/>
            <a:ext cx="2043578" cy="179363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786E695B-2737-D345-A959-1D581E8F94D8}"/>
              </a:ext>
            </a:extLst>
          </p:cNvPr>
          <p:cNvGrpSpPr/>
          <p:nvPr/>
        </p:nvGrpSpPr>
        <p:grpSpPr>
          <a:xfrm>
            <a:off x="156117" y="2274849"/>
            <a:ext cx="2758317" cy="1494263"/>
            <a:chOff x="0" y="2587083"/>
            <a:chExt cx="2449551" cy="1326995"/>
          </a:xfrm>
        </p:grpSpPr>
        <p:pic>
          <p:nvPicPr>
            <p:cNvPr id="1036" name="Picture 12">
              <a:extLst>
                <a:ext uri="{FF2B5EF4-FFF2-40B4-BE49-F238E27FC236}">
                  <a16:creationId xmlns:a16="http://schemas.microsoft.com/office/drawing/2014/main" id="{D32B3DB5-0FDA-5F4D-B992-5680EA92DA7F}"/>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0" y="2587083"/>
              <a:ext cx="1326995" cy="13269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2E807574-EFFF-9A49-B8D5-FF0F49A1E35A}"/>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1315844" y="2587083"/>
              <a:ext cx="1133707" cy="1326995"/>
            </a:xfrm>
            <a:prstGeom prst="rect">
              <a:avLst/>
            </a:prstGeom>
            <a:noFill/>
            <a:extLst>
              <a:ext uri="{909E8E84-426E-40DD-AFC4-6F175D3DCCD1}">
                <a14:hiddenFill xmlns:a14="http://schemas.microsoft.com/office/drawing/2010/main">
                  <a:solidFill>
                    <a:srgbClr val="FFFFFF"/>
                  </a:solidFill>
                </a14:hiddenFill>
              </a:ext>
            </a:extLst>
          </p:spPr>
        </p:pic>
      </p:grpSp>
      <p:pic>
        <p:nvPicPr>
          <p:cNvPr id="1038" name="Picture 14">
            <a:extLst>
              <a:ext uri="{FF2B5EF4-FFF2-40B4-BE49-F238E27FC236}">
                <a16:creationId xmlns:a16="http://schemas.microsoft.com/office/drawing/2014/main" id="{387FCB04-A5B7-0B4C-B1C3-8210A6F50122}"/>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03768" y="3757682"/>
            <a:ext cx="2213820" cy="2677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002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8C23423-73EF-384B-AA28-BBEA7C60438D}"/>
              </a:ext>
            </a:extLst>
          </p:cNvPr>
          <p:cNvGrpSpPr/>
          <p:nvPr/>
        </p:nvGrpSpPr>
        <p:grpSpPr>
          <a:xfrm>
            <a:off x="2140900" y="588432"/>
            <a:ext cx="9670100" cy="1166177"/>
            <a:chOff x="809327" y="583088"/>
            <a:chExt cx="10708481" cy="1166177"/>
          </a:xfrm>
        </p:grpSpPr>
        <p:sp>
          <p:nvSpPr>
            <p:cNvPr id="9" name="Rectangle 8">
              <a:extLst>
                <a:ext uri="{FF2B5EF4-FFF2-40B4-BE49-F238E27FC236}">
                  <a16:creationId xmlns:a16="http://schemas.microsoft.com/office/drawing/2014/main" id="{87311FE9-B657-FA43-BEB1-379F88D1C373}"/>
                </a:ext>
              </a:extLst>
            </p:cNvPr>
            <p:cNvSpPr/>
            <p:nvPr/>
          </p:nvSpPr>
          <p:spPr>
            <a:xfrm>
              <a:off x="809327" y="583088"/>
              <a:ext cx="10708481" cy="1166177"/>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lin ang="2700000" scaled="1"/>
              <a:tileRect/>
            </a:gradFill>
            <a:ln>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10" name="TextBox 9">
              <a:extLst>
                <a:ext uri="{FF2B5EF4-FFF2-40B4-BE49-F238E27FC236}">
                  <a16:creationId xmlns:a16="http://schemas.microsoft.com/office/drawing/2014/main" id="{44439906-5D6D-7C4F-B3D2-C36A0371A61A}"/>
                </a:ext>
              </a:extLst>
            </p:cNvPr>
            <p:cNvSpPr txBox="1"/>
            <p:nvPr/>
          </p:nvSpPr>
          <p:spPr>
            <a:xfrm>
              <a:off x="809327" y="583088"/>
              <a:ext cx="10708481" cy="1166177"/>
            </a:xfrm>
            <a:prstGeom prst="rect">
              <a:avLst/>
            </a:prstGeom>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925653" tIns="88900" rIns="88900" bIns="88900" numCol="1" spcCol="1270" anchor="ctr" anchorCtr="0">
              <a:noAutofit/>
            </a:bodyPr>
            <a:lstStyle/>
            <a:p>
              <a:pPr lvl="0" defTabSz="1555750">
                <a:lnSpc>
                  <a:spcPct val="90000"/>
                </a:lnSpc>
                <a:spcBef>
                  <a:spcPct val="0"/>
                </a:spcBef>
                <a:spcAft>
                  <a:spcPct val="35000"/>
                </a:spcAft>
              </a:pPr>
              <a:r>
                <a:rPr lang="en-US" sz="3500" dirty="0">
                  <a:solidFill>
                    <a:prstClr val="white"/>
                  </a:solidFill>
                  <a:effectLst>
                    <a:outerShdw blurRad="50800" dist="38100" dir="2700000" algn="tl" rotWithShape="0">
                      <a:prstClr val="black">
                        <a:alpha val="40000"/>
                      </a:prstClr>
                    </a:outerShdw>
                  </a:effectLst>
                  <a:latin typeface="Century Gothic" panose="020F0302020204030204"/>
                </a:rPr>
                <a:t>Cassini</a:t>
              </a:r>
              <a:endParaRPr lang="en-US" sz="3500" kern="1200" dirty="0">
                <a:solidFill>
                  <a:prstClr val="white"/>
                </a:solidFill>
                <a:effectLst>
                  <a:outerShdw blurRad="50800" dist="38100" dir="2700000" algn="tl" rotWithShape="0">
                    <a:prstClr val="black">
                      <a:alpha val="40000"/>
                    </a:prstClr>
                  </a:outerShdw>
                </a:effectLst>
                <a:latin typeface="Century Gothic" panose="020F0302020204030204"/>
              </a:endParaRPr>
            </a:p>
          </p:txBody>
        </p:sp>
      </p:grpSp>
      <p:sp>
        <p:nvSpPr>
          <p:cNvPr id="5" name="Oval 4">
            <a:extLst>
              <a:ext uri="{FF2B5EF4-FFF2-40B4-BE49-F238E27FC236}">
                <a16:creationId xmlns:a16="http://schemas.microsoft.com/office/drawing/2014/main" id="{83F1362D-EF22-4747-A9A8-DD8B844051DC}"/>
              </a:ext>
            </a:extLst>
          </p:cNvPr>
          <p:cNvSpPr>
            <a:spLocks noChangeAspect="1"/>
          </p:cNvSpPr>
          <p:nvPr/>
        </p:nvSpPr>
        <p:spPr>
          <a:xfrm>
            <a:off x="411407" y="211400"/>
            <a:ext cx="1920240" cy="1920240"/>
          </a:xfrm>
          <a:prstGeom prst="ellipse">
            <a:avLst/>
          </a:prstGeom>
          <a:blipFill>
            <a:blip r:embed="rId3" cstate="screen">
              <a:extLst>
                <a:ext uri="{28A0092B-C50C-407E-A947-70E740481C1C}">
                  <a14:useLocalDpi xmlns:a14="http://schemas.microsoft.com/office/drawing/2010/main"/>
                </a:ext>
              </a:extLst>
            </a:blip>
            <a:stretch>
              <a:fillRect/>
            </a:stretch>
          </a:blipFill>
          <a:ln w="47625">
            <a:solidFill>
              <a:schemeClr val="accent1"/>
            </a:solidFill>
          </a:ln>
          <a:effectLst>
            <a:outerShdw blurRad="50800" dist="38100" dir="2700000" algn="tl" rotWithShape="0">
              <a:prstClr val="black">
                <a:alpha val="40000"/>
              </a:prstClr>
            </a:outerShdw>
            <a:reflection blurRad="6350" stA="52000" endA="300" endPos="35000" dir="5400000" sy="-100000" algn="bl" rotWithShape="0"/>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pPr lvl="0"/>
            <a:endParaRPr lang="en-US" dirty="0"/>
          </a:p>
        </p:txBody>
      </p:sp>
      <p:pic>
        <p:nvPicPr>
          <p:cNvPr id="7" name="Picture 6">
            <a:extLst>
              <a:ext uri="{FF2B5EF4-FFF2-40B4-BE49-F238E27FC236}">
                <a16:creationId xmlns:a16="http://schemas.microsoft.com/office/drawing/2014/main" id="{CAFD046B-0F3E-4145-97DA-27AED383E42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96829" y="1896175"/>
            <a:ext cx="3122342" cy="2083373"/>
          </a:xfrm>
          <a:prstGeom prst="rect">
            <a:avLst/>
          </a:prstGeom>
        </p:spPr>
      </p:pic>
      <p:pic>
        <p:nvPicPr>
          <p:cNvPr id="4098" name="Picture 2" descr="Imaging Science Subsystem (ISS) | Cassini Orbiter – NASA Solar System  Exploration">
            <a:extLst>
              <a:ext uri="{FF2B5EF4-FFF2-40B4-BE49-F238E27FC236}">
                <a16:creationId xmlns:a16="http://schemas.microsoft.com/office/drawing/2014/main" id="{0861FFEB-C8CD-1942-804C-BF2204489406}"/>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711605" y="4348975"/>
            <a:ext cx="5304603" cy="235562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etails of Hyperion’s Surface">
            <a:extLst>
              <a:ext uri="{FF2B5EF4-FFF2-40B4-BE49-F238E27FC236}">
                <a16:creationId xmlns:a16="http://schemas.microsoft.com/office/drawing/2014/main" id="{098A5D56-A138-774F-8563-E4452D52A860}"/>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23746" y="4280814"/>
            <a:ext cx="2272561" cy="241221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pecular Spectacular">
            <a:extLst>
              <a:ext uri="{FF2B5EF4-FFF2-40B4-BE49-F238E27FC236}">
                <a16:creationId xmlns:a16="http://schemas.microsoft.com/office/drawing/2014/main" id="{9181E7FD-7031-D848-A619-1EA49BD38EDC}"/>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60509" y="2385789"/>
            <a:ext cx="2335798" cy="181707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water geysers spouting from Saturn's moon Enceladus">
            <a:extLst>
              <a:ext uri="{FF2B5EF4-FFF2-40B4-BE49-F238E27FC236}">
                <a16:creationId xmlns:a16="http://schemas.microsoft.com/office/drawing/2014/main" id="{A06275FA-D9AA-C240-BB16-1FDDAE477774}"/>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792828" y="1880887"/>
            <a:ext cx="2381338" cy="208367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ADA0B78A-9B25-E948-9FA6-5BBDBE8992AA}"/>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792828" y="4071829"/>
            <a:ext cx="3850054" cy="2621201"/>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a:extLst>
              <a:ext uri="{FF2B5EF4-FFF2-40B4-BE49-F238E27FC236}">
                <a16:creationId xmlns:a16="http://schemas.microsoft.com/office/drawing/2014/main" id="{2D1FA833-4A41-BD49-BBEF-B68DB3BC45C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485863" y="1905626"/>
            <a:ext cx="3490548" cy="2376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9903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858E07-0576-7F44-A9C4-50AFADC35C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15407" y="1837757"/>
            <a:ext cx="2116922" cy="3024175"/>
          </a:xfrm>
          <a:prstGeom prst="rect">
            <a:avLst/>
          </a:prstGeom>
        </p:spPr>
      </p:pic>
      <p:grpSp>
        <p:nvGrpSpPr>
          <p:cNvPr id="12" name="Group 11">
            <a:extLst>
              <a:ext uri="{FF2B5EF4-FFF2-40B4-BE49-F238E27FC236}">
                <a16:creationId xmlns:a16="http://schemas.microsoft.com/office/drawing/2014/main" id="{5FACEE84-1050-B543-AF31-EC038B392707}"/>
              </a:ext>
            </a:extLst>
          </p:cNvPr>
          <p:cNvGrpSpPr/>
          <p:nvPr/>
        </p:nvGrpSpPr>
        <p:grpSpPr>
          <a:xfrm>
            <a:off x="2140900" y="588432"/>
            <a:ext cx="9670100" cy="1166177"/>
            <a:chOff x="809327" y="583088"/>
            <a:chExt cx="10708481" cy="1166177"/>
          </a:xfrm>
        </p:grpSpPr>
        <p:sp>
          <p:nvSpPr>
            <p:cNvPr id="13" name="Rectangle 12">
              <a:extLst>
                <a:ext uri="{FF2B5EF4-FFF2-40B4-BE49-F238E27FC236}">
                  <a16:creationId xmlns:a16="http://schemas.microsoft.com/office/drawing/2014/main" id="{279B34BB-C8E8-4C48-BB65-A151DEA87D28}"/>
                </a:ext>
              </a:extLst>
            </p:cNvPr>
            <p:cNvSpPr/>
            <p:nvPr/>
          </p:nvSpPr>
          <p:spPr>
            <a:xfrm>
              <a:off x="809327" y="583088"/>
              <a:ext cx="10708481" cy="1166177"/>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lin ang="2700000" scaled="1"/>
              <a:tileRect/>
            </a:gradFill>
            <a:ln>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14" name="TextBox 13">
              <a:extLst>
                <a:ext uri="{FF2B5EF4-FFF2-40B4-BE49-F238E27FC236}">
                  <a16:creationId xmlns:a16="http://schemas.microsoft.com/office/drawing/2014/main" id="{D1782992-C77D-8541-B3AB-9BA69255C2CB}"/>
                </a:ext>
              </a:extLst>
            </p:cNvPr>
            <p:cNvSpPr txBox="1"/>
            <p:nvPr/>
          </p:nvSpPr>
          <p:spPr>
            <a:xfrm>
              <a:off x="809327" y="583088"/>
              <a:ext cx="10708481" cy="1166177"/>
            </a:xfrm>
            <a:prstGeom prst="rect">
              <a:avLst/>
            </a:prstGeom>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925653" tIns="88900" rIns="88900" bIns="88900" numCol="1" spcCol="1270" anchor="ctr" anchorCtr="0">
              <a:noAutofit/>
            </a:bodyPr>
            <a:lstStyle/>
            <a:p>
              <a:pPr lvl="0" defTabSz="1555750">
                <a:lnSpc>
                  <a:spcPct val="90000"/>
                </a:lnSpc>
                <a:spcBef>
                  <a:spcPct val="0"/>
                </a:spcBef>
                <a:spcAft>
                  <a:spcPct val="35000"/>
                </a:spcAft>
              </a:pPr>
              <a:r>
                <a:rPr lang="en-US" sz="3500" dirty="0">
                  <a:solidFill>
                    <a:prstClr val="white"/>
                  </a:solidFill>
                  <a:effectLst>
                    <a:outerShdw blurRad="50800" dist="88900" dir="2700000" algn="tl" rotWithShape="0">
                      <a:prstClr val="black">
                        <a:alpha val="40000"/>
                      </a:prstClr>
                    </a:outerShdw>
                  </a:effectLst>
                </a:rPr>
                <a:t>New Horizons</a:t>
              </a:r>
            </a:p>
          </p:txBody>
        </p:sp>
      </p:grpSp>
      <p:pic>
        <p:nvPicPr>
          <p:cNvPr id="2050" name="Picture 2" descr="Pluto, as seen by NASA's New Horizons spacecraft during its historic flyby of the dwarf planet in July 2015.">
            <a:extLst>
              <a:ext uri="{FF2B5EF4-FFF2-40B4-BE49-F238E27FC236}">
                <a16:creationId xmlns:a16="http://schemas.microsoft.com/office/drawing/2014/main" id="{3AC51105-87E8-F346-A24B-980BF16439B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6829" y="4850779"/>
            <a:ext cx="2555247" cy="16609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ossible Ice Volcano on Pluto Has the 'Wright Stuff' | NASA">
            <a:extLst>
              <a:ext uri="{FF2B5EF4-FFF2-40B4-BE49-F238E27FC236}">
                <a16:creationId xmlns:a16="http://schemas.microsoft.com/office/drawing/2014/main" id="{08A45541-46A3-3142-BE52-6FDB245416A0}"/>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877014" y="1851102"/>
            <a:ext cx="3111190" cy="466120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ASA's New Horizons Yields Wealth of Discovery | NASA">
            <a:extLst>
              <a:ext uri="{FF2B5EF4-FFF2-40B4-BE49-F238E27FC236}">
                <a16:creationId xmlns:a16="http://schemas.microsoft.com/office/drawing/2014/main" id="{B6EF3D8F-E1DD-9841-8A6E-6EA42688319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106937" y="4964439"/>
            <a:ext cx="3625392" cy="154787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putnik">
            <a:extLst>
              <a:ext uri="{FF2B5EF4-FFF2-40B4-BE49-F238E27FC236}">
                <a16:creationId xmlns:a16="http://schemas.microsoft.com/office/drawing/2014/main" id="{6E75C55D-0428-D848-B4F7-A5D4DAFDE7D7}"/>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134801" y="4765797"/>
            <a:ext cx="1894076" cy="174651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Global mosaic of pluto in true color">
            <a:extLst>
              <a:ext uri="{FF2B5EF4-FFF2-40B4-BE49-F238E27FC236}">
                <a16:creationId xmlns:a16="http://schemas.microsoft.com/office/drawing/2014/main" id="{EFB3E1FB-7D1B-664D-8E1A-11B60B16FFCF}"/>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6134801" y="1851102"/>
            <a:ext cx="2968401" cy="284356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1E61F1B9-5B67-3449-B6BB-AF6C9B33F36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16829" y="2397511"/>
            <a:ext cx="2561595" cy="2497874"/>
          </a:xfrm>
          <a:prstGeom prst="rect">
            <a:avLst/>
          </a:prstGeom>
        </p:spPr>
      </p:pic>
      <p:sp>
        <p:nvSpPr>
          <p:cNvPr id="15" name="Oval 14">
            <a:extLst>
              <a:ext uri="{FF2B5EF4-FFF2-40B4-BE49-F238E27FC236}">
                <a16:creationId xmlns:a16="http://schemas.microsoft.com/office/drawing/2014/main" id="{3AD5BA39-DDCA-DC42-9D11-95EDBE407097}"/>
              </a:ext>
            </a:extLst>
          </p:cNvPr>
          <p:cNvSpPr>
            <a:spLocks noChangeAspect="1"/>
          </p:cNvSpPr>
          <p:nvPr/>
        </p:nvSpPr>
        <p:spPr>
          <a:xfrm>
            <a:off x="411407" y="211400"/>
            <a:ext cx="1920240" cy="1920240"/>
          </a:xfrm>
          <a:prstGeom prst="ellipse">
            <a:avLst/>
          </a:prstGeom>
          <a:blipFill>
            <a:blip r:embed="rId10" cstate="screen">
              <a:extLst>
                <a:ext uri="{28A0092B-C50C-407E-A947-70E740481C1C}">
                  <a14:useLocalDpi xmlns:a14="http://schemas.microsoft.com/office/drawing/2010/main"/>
                </a:ext>
              </a:extLst>
            </a:blip>
            <a:stretch>
              <a:fillRect/>
            </a:stretch>
          </a:blipFill>
          <a:ln w="47625">
            <a:solidFill>
              <a:schemeClr val="accent1"/>
            </a:solidFill>
          </a:ln>
          <a:effectLst>
            <a:outerShdw blurRad="50800" dist="38100" dir="2700000" algn="tl" rotWithShape="0">
              <a:prstClr val="black">
                <a:alpha val="40000"/>
              </a:prstClr>
            </a:outerShdw>
            <a:reflection blurRad="6350" stA="52000" endA="300" endPos="35000" dir="5400000" sy="-100000" algn="bl" rotWithShape="0"/>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pPr lvl="0"/>
            <a:endParaRPr lang="en-US" dirty="0"/>
          </a:p>
        </p:txBody>
      </p:sp>
    </p:spTree>
    <p:extLst>
      <p:ext uri="{BB962C8B-B14F-4D97-AF65-F5344CB8AC3E}">
        <p14:creationId xmlns:p14="http://schemas.microsoft.com/office/powerpoint/2010/main" val="1489839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8C23423-73EF-384B-AA28-BBEA7C60438D}"/>
              </a:ext>
            </a:extLst>
          </p:cNvPr>
          <p:cNvGrpSpPr/>
          <p:nvPr/>
        </p:nvGrpSpPr>
        <p:grpSpPr>
          <a:xfrm>
            <a:off x="2140900" y="588432"/>
            <a:ext cx="9670100" cy="1166177"/>
            <a:chOff x="809327" y="583088"/>
            <a:chExt cx="10708481" cy="1166177"/>
          </a:xfrm>
        </p:grpSpPr>
        <p:sp>
          <p:nvSpPr>
            <p:cNvPr id="9" name="Rectangle 8">
              <a:extLst>
                <a:ext uri="{FF2B5EF4-FFF2-40B4-BE49-F238E27FC236}">
                  <a16:creationId xmlns:a16="http://schemas.microsoft.com/office/drawing/2014/main" id="{87311FE9-B657-FA43-BEB1-379F88D1C373}"/>
                </a:ext>
              </a:extLst>
            </p:cNvPr>
            <p:cNvSpPr/>
            <p:nvPr/>
          </p:nvSpPr>
          <p:spPr>
            <a:xfrm>
              <a:off x="809327" y="583088"/>
              <a:ext cx="10708481" cy="1166177"/>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lin ang="2700000" scaled="1"/>
              <a:tileRect/>
            </a:gradFill>
            <a:ln>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10" name="TextBox 9">
              <a:extLst>
                <a:ext uri="{FF2B5EF4-FFF2-40B4-BE49-F238E27FC236}">
                  <a16:creationId xmlns:a16="http://schemas.microsoft.com/office/drawing/2014/main" id="{44439906-5D6D-7C4F-B3D2-C36A0371A61A}"/>
                </a:ext>
              </a:extLst>
            </p:cNvPr>
            <p:cNvSpPr txBox="1"/>
            <p:nvPr/>
          </p:nvSpPr>
          <p:spPr>
            <a:xfrm>
              <a:off x="809327" y="583088"/>
              <a:ext cx="10708481" cy="1166177"/>
            </a:xfrm>
            <a:prstGeom prst="rect">
              <a:avLst/>
            </a:prstGeom>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925653" tIns="88900" rIns="88900" bIns="88900" numCol="1" spcCol="1270" anchor="ctr" anchorCtr="0">
              <a:noAutofit/>
            </a:bodyPr>
            <a:lstStyle/>
            <a:p>
              <a:pPr lvl="0" defTabSz="1555750">
                <a:lnSpc>
                  <a:spcPct val="90000"/>
                </a:lnSpc>
                <a:spcBef>
                  <a:spcPct val="0"/>
                </a:spcBef>
                <a:spcAft>
                  <a:spcPct val="35000"/>
                </a:spcAft>
              </a:pPr>
              <a:r>
                <a:rPr lang="en-US" sz="3500" dirty="0">
                  <a:solidFill>
                    <a:prstClr val="white"/>
                  </a:solidFill>
                  <a:effectLst>
                    <a:outerShdw blurRad="50800" dist="38100" dir="2700000" algn="tl" rotWithShape="0">
                      <a:prstClr val="black">
                        <a:alpha val="40000"/>
                      </a:prstClr>
                    </a:outerShdw>
                  </a:effectLst>
                  <a:latin typeface="Century Gothic" panose="020F0302020204030204"/>
                </a:rPr>
                <a:t>Mars Science Lab | Curiosity</a:t>
              </a:r>
              <a:endParaRPr lang="en-US" sz="3500" kern="1200" dirty="0">
                <a:solidFill>
                  <a:prstClr val="white"/>
                </a:solidFill>
                <a:effectLst>
                  <a:outerShdw blurRad="50800" dist="38100" dir="2700000" algn="tl" rotWithShape="0">
                    <a:prstClr val="black">
                      <a:alpha val="40000"/>
                    </a:prstClr>
                  </a:outerShdw>
                </a:effectLst>
                <a:latin typeface="Century Gothic" panose="020F0302020204030204"/>
              </a:endParaRPr>
            </a:p>
          </p:txBody>
        </p:sp>
      </p:grpSp>
      <p:sp>
        <p:nvSpPr>
          <p:cNvPr id="5" name="Oval 4">
            <a:extLst>
              <a:ext uri="{FF2B5EF4-FFF2-40B4-BE49-F238E27FC236}">
                <a16:creationId xmlns:a16="http://schemas.microsoft.com/office/drawing/2014/main" id="{83F1362D-EF22-4747-A9A8-DD8B844051DC}"/>
              </a:ext>
            </a:extLst>
          </p:cNvPr>
          <p:cNvSpPr>
            <a:spLocks noChangeAspect="1"/>
          </p:cNvSpPr>
          <p:nvPr/>
        </p:nvSpPr>
        <p:spPr>
          <a:xfrm>
            <a:off x="411407" y="211400"/>
            <a:ext cx="1920240" cy="1920240"/>
          </a:xfrm>
          <a:prstGeom prst="ellipse">
            <a:avLst/>
          </a:prstGeom>
          <a:blipFill>
            <a:blip r:embed="rId3" cstate="screen">
              <a:extLst>
                <a:ext uri="{28A0092B-C50C-407E-A947-70E740481C1C}">
                  <a14:useLocalDpi xmlns:a14="http://schemas.microsoft.com/office/drawing/2010/main"/>
                </a:ext>
              </a:extLst>
            </a:blip>
            <a:stretch>
              <a:fillRect/>
            </a:stretch>
          </a:blipFill>
          <a:ln w="47625">
            <a:solidFill>
              <a:schemeClr val="accent1"/>
            </a:solidFill>
          </a:ln>
          <a:effectLst>
            <a:outerShdw blurRad="50800" dist="38100" dir="2700000" algn="tl" rotWithShape="0">
              <a:prstClr val="black">
                <a:alpha val="40000"/>
              </a:prstClr>
            </a:outerShdw>
            <a:reflection blurRad="6350" stA="52000" endA="300" endPos="35000" dir="5400000" sy="-100000" algn="bl" rotWithShape="0"/>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endParaRPr lang="en-US" dirty="0"/>
          </a:p>
        </p:txBody>
      </p:sp>
      <p:pic>
        <p:nvPicPr>
          <p:cNvPr id="4" name="Picture 3">
            <a:extLst>
              <a:ext uri="{FF2B5EF4-FFF2-40B4-BE49-F238E27FC236}">
                <a16:creationId xmlns:a16="http://schemas.microsoft.com/office/drawing/2014/main" id="{5544A7E4-BC8F-0A43-9D66-4C40506B44E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57639" y="2021159"/>
            <a:ext cx="5029200" cy="4505148"/>
          </a:xfrm>
          <a:prstGeom prst="rect">
            <a:avLst/>
          </a:prstGeom>
        </p:spPr>
      </p:pic>
      <p:pic>
        <p:nvPicPr>
          <p:cNvPr id="7" name="Picture 6">
            <a:extLst>
              <a:ext uri="{FF2B5EF4-FFF2-40B4-BE49-F238E27FC236}">
                <a16:creationId xmlns:a16="http://schemas.microsoft.com/office/drawing/2014/main" id="{47AF8A4C-C541-BD49-8961-DC957BE78D3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46310" y="4142990"/>
            <a:ext cx="4230741" cy="2383317"/>
          </a:xfrm>
          <a:prstGeom prst="rect">
            <a:avLst/>
          </a:prstGeom>
        </p:spPr>
      </p:pic>
      <p:pic>
        <p:nvPicPr>
          <p:cNvPr id="11" name="Picture 10">
            <a:extLst>
              <a:ext uri="{FF2B5EF4-FFF2-40B4-BE49-F238E27FC236}">
                <a16:creationId xmlns:a16="http://schemas.microsoft.com/office/drawing/2014/main" id="{40BCB308-9F3F-A04D-885D-78A25CFD79E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446310" y="2032309"/>
            <a:ext cx="1929160" cy="2062272"/>
          </a:xfrm>
          <a:prstGeom prst="rect">
            <a:avLst/>
          </a:prstGeom>
        </p:spPr>
      </p:pic>
      <p:pic>
        <p:nvPicPr>
          <p:cNvPr id="12" name="Picture 11">
            <a:extLst>
              <a:ext uri="{FF2B5EF4-FFF2-40B4-BE49-F238E27FC236}">
                <a16:creationId xmlns:a16="http://schemas.microsoft.com/office/drawing/2014/main" id="{69B28974-BF14-494B-BE48-67C49362D49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24616" y="2284141"/>
            <a:ext cx="1672171" cy="4408628"/>
          </a:xfrm>
          <a:prstGeom prst="rect">
            <a:avLst/>
          </a:prstGeom>
        </p:spPr>
      </p:pic>
      <p:pic>
        <p:nvPicPr>
          <p:cNvPr id="6146" name="Picture 2" descr="Curiosity holding sample">
            <a:extLst>
              <a:ext uri="{FF2B5EF4-FFF2-40B4-BE49-F238E27FC236}">
                <a16:creationId xmlns:a16="http://schemas.microsoft.com/office/drawing/2014/main" id="{0A281519-2736-0940-A8EA-F2359C3B3330}"/>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4460489" y="2021159"/>
            <a:ext cx="2216562" cy="2071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187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8C23423-73EF-384B-AA28-BBEA7C60438D}"/>
              </a:ext>
            </a:extLst>
          </p:cNvPr>
          <p:cNvGrpSpPr/>
          <p:nvPr/>
        </p:nvGrpSpPr>
        <p:grpSpPr>
          <a:xfrm>
            <a:off x="2140900" y="588432"/>
            <a:ext cx="9670100" cy="1166177"/>
            <a:chOff x="809327" y="583088"/>
            <a:chExt cx="10708481" cy="1166177"/>
          </a:xfrm>
        </p:grpSpPr>
        <p:sp>
          <p:nvSpPr>
            <p:cNvPr id="9" name="Rectangle 8">
              <a:extLst>
                <a:ext uri="{FF2B5EF4-FFF2-40B4-BE49-F238E27FC236}">
                  <a16:creationId xmlns:a16="http://schemas.microsoft.com/office/drawing/2014/main" id="{87311FE9-B657-FA43-BEB1-379F88D1C373}"/>
                </a:ext>
              </a:extLst>
            </p:cNvPr>
            <p:cNvSpPr/>
            <p:nvPr/>
          </p:nvSpPr>
          <p:spPr>
            <a:xfrm>
              <a:off x="809327" y="583088"/>
              <a:ext cx="10708481" cy="1166177"/>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lin ang="2700000" scaled="1"/>
              <a:tileRect/>
            </a:gradFill>
            <a:ln>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10" name="TextBox 9">
              <a:extLst>
                <a:ext uri="{FF2B5EF4-FFF2-40B4-BE49-F238E27FC236}">
                  <a16:creationId xmlns:a16="http://schemas.microsoft.com/office/drawing/2014/main" id="{44439906-5D6D-7C4F-B3D2-C36A0371A61A}"/>
                </a:ext>
              </a:extLst>
            </p:cNvPr>
            <p:cNvSpPr txBox="1"/>
            <p:nvPr/>
          </p:nvSpPr>
          <p:spPr>
            <a:xfrm>
              <a:off x="809327" y="583088"/>
              <a:ext cx="10708481" cy="1166177"/>
            </a:xfrm>
            <a:prstGeom prst="rect">
              <a:avLst/>
            </a:prstGeom>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925653" tIns="88900" rIns="88900" bIns="88900" numCol="1" spcCol="1270" anchor="ctr" anchorCtr="0">
              <a:noAutofit/>
            </a:bodyPr>
            <a:lstStyle/>
            <a:p>
              <a:pPr lvl="0" defTabSz="1555750">
                <a:lnSpc>
                  <a:spcPct val="90000"/>
                </a:lnSpc>
                <a:spcBef>
                  <a:spcPct val="0"/>
                </a:spcBef>
                <a:spcAft>
                  <a:spcPct val="35000"/>
                </a:spcAft>
              </a:pPr>
              <a:r>
                <a:rPr lang="en-US" sz="3500" dirty="0">
                  <a:solidFill>
                    <a:prstClr val="white"/>
                  </a:solidFill>
                  <a:effectLst>
                    <a:outerShdw blurRad="50800" dist="38100" dir="2700000" algn="tl" rotWithShape="0">
                      <a:prstClr val="black">
                        <a:alpha val="40000"/>
                      </a:prstClr>
                    </a:outerShdw>
                  </a:effectLst>
                  <a:latin typeface="Century Gothic" panose="020F0302020204030204"/>
                </a:rPr>
                <a:t>Mars 2020 |  </a:t>
              </a:r>
              <a:r>
                <a:rPr lang="en-US" sz="3500" dirty="0">
                  <a:effectLst>
                    <a:outerShdw blurRad="50800" dist="38100" dir="2700000" algn="tl" rotWithShape="0">
                      <a:prstClr val="black">
                        <a:alpha val="40000"/>
                      </a:prstClr>
                    </a:outerShdw>
                  </a:effectLst>
                </a:rPr>
                <a:t>Perseverance Rover</a:t>
              </a:r>
              <a:endParaRPr lang="en-US" sz="3500" kern="1200" dirty="0">
                <a:solidFill>
                  <a:prstClr val="white"/>
                </a:solidFill>
                <a:effectLst>
                  <a:outerShdw blurRad="50800" dist="38100" dir="2700000" algn="tl" rotWithShape="0">
                    <a:prstClr val="black">
                      <a:alpha val="40000"/>
                    </a:prstClr>
                  </a:outerShdw>
                </a:effectLst>
                <a:latin typeface="Century Gothic" panose="020F0302020204030204"/>
              </a:endParaRPr>
            </a:p>
          </p:txBody>
        </p:sp>
      </p:grpSp>
      <p:sp>
        <p:nvSpPr>
          <p:cNvPr id="5" name="Oval 4">
            <a:extLst>
              <a:ext uri="{FF2B5EF4-FFF2-40B4-BE49-F238E27FC236}">
                <a16:creationId xmlns:a16="http://schemas.microsoft.com/office/drawing/2014/main" id="{83F1362D-EF22-4747-A9A8-DD8B844051DC}"/>
              </a:ext>
            </a:extLst>
          </p:cNvPr>
          <p:cNvSpPr>
            <a:spLocks noChangeAspect="1"/>
          </p:cNvSpPr>
          <p:nvPr/>
        </p:nvSpPr>
        <p:spPr>
          <a:xfrm>
            <a:off x="411407" y="211400"/>
            <a:ext cx="1920240" cy="1920240"/>
          </a:xfrm>
          <a:prstGeom prst="ellipse">
            <a:avLst/>
          </a:prstGeom>
          <a:blipFill>
            <a:blip r:embed="rId3" cstate="screen">
              <a:extLst>
                <a:ext uri="{28A0092B-C50C-407E-A947-70E740481C1C}">
                  <a14:useLocalDpi xmlns:a14="http://schemas.microsoft.com/office/drawing/2010/main"/>
                </a:ext>
              </a:extLst>
            </a:blip>
            <a:stretch>
              <a:fillRect/>
            </a:stretch>
          </a:blipFill>
          <a:ln w="47625">
            <a:solidFill>
              <a:schemeClr val="accent1"/>
            </a:solidFill>
          </a:ln>
          <a:effectLst>
            <a:outerShdw blurRad="50800" dist="38100" dir="2700000" algn="tl" rotWithShape="0">
              <a:prstClr val="black">
                <a:alpha val="40000"/>
              </a:prstClr>
            </a:outerShdw>
            <a:reflection blurRad="6350" stA="52000" endA="300" endPos="35000" dir="5400000" sy="-100000" algn="bl" rotWithShape="0"/>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endParaRPr lang="en-US" dirty="0"/>
          </a:p>
        </p:txBody>
      </p:sp>
      <p:pic>
        <p:nvPicPr>
          <p:cNvPr id="12" name="Picture 11">
            <a:extLst>
              <a:ext uri="{FF2B5EF4-FFF2-40B4-BE49-F238E27FC236}">
                <a16:creationId xmlns:a16="http://schemas.microsoft.com/office/drawing/2014/main" id="{610BC6DB-9FBE-F840-83A0-2FC216EAB7E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1132" y="4613717"/>
            <a:ext cx="3362558" cy="2156423"/>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5A6E8E5C-54A4-0F4D-A82E-55431B260CD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1132" y="2225087"/>
            <a:ext cx="3386991" cy="2259123"/>
          </a:xfrm>
          <a:prstGeom prst="rect">
            <a:avLst/>
          </a:prstGeom>
          <a:effectLst>
            <a:outerShdw blurRad="50800" dist="38100" dir="2700000" algn="tl" rotWithShape="0">
              <a:prstClr val="black">
                <a:alpha val="40000"/>
              </a:prstClr>
            </a:outerShdw>
          </a:effectLst>
        </p:spPr>
      </p:pic>
      <p:pic>
        <p:nvPicPr>
          <p:cNvPr id="5122" name="Picture 2" descr="Image">
            <a:extLst>
              <a:ext uri="{FF2B5EF4-FFF2-40B4-BE49-F238E27FC236}">
                <a16:creationId xmlns:a16="http://schemas.microsoft.com/office/drawing/2014/main" id="{4D8CC1BA-AC3C-8A4C-9305-531E094DC0F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289522" y="1873404"/>
            <a:ext cx="3541922" cy="28398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8E188843-DF38-0B48-8A43-47D8BA6982C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318810" y="4750419"/>
            <a:ext cx="2018371" cy="2018371"/>
          </a:xfrm>
          <a:prstGeom prst="rect">
            <a:avLst/>
          </a:prstGeom>
        </p:spPr>
      </p:pic>
      <p:pic>
        <p:nvPicPr>
          <p:cNvPr id="5124" name="Picture 4" descr="Perseverance's Sky Crane Maneuver">
            <a:extLst>
              <a:ext uri="{FF2B5EF4-FFF2-40B4-BE49-F238E27FC236}">
                <a16:creationId xmlns:a16="http://schemas.microsoft.com/office/drawing/2014/main" id="{86EC275D-A1BA-F141-A68A-8E65E300B326}"/>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3657599" y="1873403"/>
            <a:ext cx="4510431" cy="2196791"/>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Perseverance rover near a rock formation, as it heads up a hill.">
            <a:extLst>
              <a:ext uri="{FF2B5EF4-FFF2-40B4-BE49-F238E27FC236}">
                <a16:creationId xmlns:a16="http://schemas.microsoft.com/office/drawing/2014/main" id="{28A287CA-74AF-0946-871C-AB916A352530}"/>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657599" y="4228760"/>
            <a:ext cx="4516244" cy="254138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This image shows a backward-looking view of an astronaut in a white spacesuit hiking over reddish sand and rocks on Mars. A gray plume of smoke rises from a fumarole behind the astronaut.">
            <a:extLst>
              <a:ext uri="{FF2B5EF4-FFF2-40B4-BE49-F238E27FC236}">
                <a16:creationId xmlns:a16="http://schemas.microsoft.com/office/drawing/2014/main" id="{0945E3C3-55D2-6E44-B6E5-2B9E2635A001}"/>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0459844" y="4772721"/>
            <a:ext cx="1371600" cy="1996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0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FA83090-8E53-E54C-A5D3-AF2BD51CA3A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3024" y="4010079"/>
            <a:ext cx="5096108" cy="2613746"/>
          </a:xfrm>
          <a:prstGeom prst="rect">
            <a:avLst/>
          </a:prstGeom>
          <a:ln>
            <a:noFill/>
          </a:ln>
        </p:spPr>
      </p:pic>
      <p:pic>
        <p:nvPicPr>
          <p:cNvPr id="14" name="Picture 13">
            <a:extLst>
              <a:ext uri="{FF2B5EF4-FFF2-40B4-BE49-F238E27FC236}">
                <a16:creationId xmlns:a16="http://schemas.microsoft.com/office/drawing/2014/main" id="{71999E56-C7C2-7E42-8209-F527B1A47B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31095" y="1996068"/>
            <a:ext cx="6427441" cy="4627757"/>
          </a:xfrm>
          <a:prstGeom prst="rect">
            <a:avLst/>
          </a:prstGeom>
          <a:ln>
            <a:noFill/>
          </a:ln>
        </p:spPr>
      </p:pic>
      <p:grpSp>
        <p:nvGrpSpPr>
          <p:cNvPr id="12" name="Group 11">
            <a:extLst>
              <a:ext uri="{FF2B5EF4-FFF2-40B4-BE49-F238E27FC236}">
                <a16:creationId xmlns:a16="http://schemas.microsoft.com/office/drawing/2014/main" id="{FE17511C-B37A-2B48-A21D-B4561BFE3E26}"/>
              </a:ext>
            </a:extLst>
          </p:cNvPr>
          <p:cNvGrpSpPr/>
          <p:nvPr/>
        </p:nvGrpSpPr>
        <p:grpSpPr>
          <a:xfrm>
            <a:off x="2140900" y="588432"/>
            <a:ext cx="9670100" cy="1166177"/>
            <a:chOff x="809327" y="583088"/>
            <a:chExt cx="10708481" cy="1166177"/>
          </a:xfrm>
        </p:grpSpPr>
        <p:sp>
          <p:nvSpPr>
            <p:cNvPr id="13" name="Rectangle 12">
              <a:extLst>
                <a:ext uri="{FF2B5EF4-FFF2-40B4-BE49-F238E27FC236}">
                  <a16:creationId xmlns:a16="http://schemas.microsoft.com/office/drawing/2014/main" id="{88151938-32B9-A544-9F46-6ED5252FC966}"/>
                </a:ext>
              </a:extLst>
            </p:cNvPr>
            <p:cNvSpPr/>
            <p:nvPr/>
          </p:nvSpPr>
          <p:spPr>
            <a:xfrm>
              <a:off x="809327" y="583088"/>
              <a:ext cx="10708481" cy="1166177"/>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lin ang="2700000" scaled="1"/>
              <a:tileRect/>
            </a:gradFill>
            <a:ln>
              <a:solidFill>
                <a:schemeClr val="accent1"/>
              </a:solidFill>
            </a:ln>
            <a:effectLst>
              <a:outerShdw blurRad="50800" dist="38100" dir="2700000" algn="tl" rotWithShape="0">
                <a:prstClr val="black">
                  <a:alpha val="40000"/>
                </a:prstClr>
              </a:outerShdw>
              <a:reflection blurRad="6350" stA="50000" endA="300" endPos="38500" dist="50800" dir="5400000" sy="-100000" algn="bl" rotWithShape="0"/>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15" name="TextBox 14">
              <a:extLst>
                <a:ext uri="{FF2B5EF4-FFF2-40B4-BE49-F238E27FC236}">
                  <a16:creationId xmlns:a16="http://schemas.microsoft.com/office/drawing/2014/main" id="{AF41FBC8-2D56-7148-97CB-2DEC2CE1320D}"/>
                </a:ext>
              </a:extLst>
            </p:cNvPr>
            <p:cNvSpPr txBox="1"/>
            <p:nvPr/>
          </p:nvSpPr>
          <p:spPr>
            <a:xfrm>
              <a:off x="809327" y="583088"/>
              <a:ext cx="10708481" cy="1166177"/>
            </a:xfrm>
            <a:prstGeom prst="rect">
              <a:avLst/>
            </a:prstGeom>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925653" tIns="88900" rIns="88900" bIns="88900" numCol="1" spcCol="1270" anchor="ctr" anchorCtr="0">
              <a:noAutofit/>
            </a:bodyPr>
            <a:lstStyle/>
            <a:p>
              <a:pPr lvl="0" defTabSz="1555750">
                <a:lnSpc>
                  <a:spcPct val="90000"/>
                </a:lnSpc>
                <a:spcBef>
                  <a:spcPct val="0"/>
                </a:spcBef>
                <a:spcAft>
                  <a:spcPct val="35000"/>
                </a:spcAft>
              </a:pPr>
              <a:r>
                <a:rPr lang="en-US" sz="3500" kern="1200" dirty="0">
                  <a:solidFill>
                    <a:prstClr val="white"/>
                  </a:solidFill>
                  <a:effectLst>
                    <a:outerShdw blurRad="50800" dist="38100" dir="2700000" algn="tl" rotWithShape="0">
                      <a:prstClr val="black">
                        <a:alpha val="40000"/>
                      </a:prstClr>
                    </a:outerShdw>
                  </a:effectLst>
                  <a:latin typeface="Century Gothic" panose="020F0302020204030204"/>
                </a:rPr>
                <a:t>Dragonfly</a:t>
              </a:r>
            </a:p>
          </p:txBody>
        </p:sp>
      </p:grpSp>
      <p:sp>
        <p:nvSpPr>
          <p:cNvPr id="16" name="Oval 15">
            <a:extLst>
              <a:ext uri="{FF2B5EF4-FFF2-40B4-BE49-F238E27FC236}">
                <a16:creationId xmlns:a16="http://schemas.microsoft.com/office/drawing/2014/main" id="{3FA7DA72-64EC-FF4A-A188-EB287A4BB58E}"/>
              </a:ext>
            </a:extLst>
          </p:cNvPr>
          <p:cNvSpPr>
            <a:spLocks noChangeAspect="1"/>
          </p:cNvSpPr>
          <p:nvPr/>
        </p:nvSpPr>
        <p:spPr>
          <a:xfrm>
            <a:off x="411407" y="211400"/>
            <a:ext cx="1920240" cy="1920240"/>
          </a:xfrm>
          <a:prstGeom prst="ellipse">
            <a:avLst/>
          </a:prstGeom>
          <a:blipFill>
            <a:blip r:embed="rId5" cstate="screen">
              <a:extLst>
                <a:ext uri="{28A0092B-C50C-407E-A947-70E740481C1C}">
                  <a14:useLocalDpi xmlns:a14="http://schemas.microsoft.com/office/drawing/2010/main"/>
                </a:ext>
              </a:extLst>
            </a:blip>
            <a:stretch>
              <a:fillRect/>
            </a:stretch>
          </a:blipFill>
          <a:ln w="47625">
            <a:solidFill>
              <a:schemeClr val="accent1"/>
            </a:solidFill>
          </a:ln>
          <a:effectLst>
            <a:outerShdw blurRad="50800" dist="38100" dir="2700000" algn="tl" rotWithShape="0">
              <a:prstClr val="black">
                <a:alpha val="40000"/>
              </a:prstClr>
            </a:outerShdw>
            <a:reflection blurRad="6350" stA="52000" endA="300" endPos="35000" dir="5400000" sy="-100000" algn="bl" rotWithShape="0"/>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pPr lvl="0"/>
            <a:endParaRPr lang="en-US" dirty="0"/>
          </a:p>
        </p:txBody>
      </p:sp>
      <p:pic>
        <p:nvPicPr>
          <p:cNvPr id="3074" name="Picture 2">
            <a:extLst>
              <a:ext uri="{FF2B5EF4-FFF2-40B4-BE49-F238E27FC236}">
                <a16:creationId xmlns:a16="http://schemas.microsoft.com/office/drawing/2014/main" id="{27100595-E6A9-7041-B626-9942B6CEC81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23024" y="2217233"/>
            <a:ext cx="3456879" cy="172844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aturn's moon Titan is the only moon in the solar system with a thick atmosphere.">
            <a:extLst>
              <a:ext uri="{FF2B5EF4-FFF2-40B4-BE49-F238E27FC236}">
                <a16:creationId xmlns:a16="http://schemas.microsoft.com/office/drawing/2014/main" id="{3A4E1B8F-702F-C14D-A113-22FFE0FFABD5}"/>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3691057" y="2217233"/>
            <a:ext cx="1714349" cy="1650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6405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114CB6D4-C06E-25EE-ABD5-A8642A1B8EC3}"/>
              </a:ext>
            </a:extLst>
          </p:cNvPr>
          <p:cNvSpPr txBox="1"/>
          <p:nvPr/>
        </p:nvSpPr>
        <p:spPr>
          <a:xfrm>
            <a:off x="-118945" y="5382124"/>
            <a:ext cx="12310945" cy="1392689"/>
          </a:xfrm>
          <a:prstGeom prst="rect">
            <a:avLst/>
          </a:prstGeom>
          <a:gradFill flip="none" rotWithShape="1">
            <a:gsLst>
              <a:gs pos="100000">
                <a:schemeClr val="accent2">
                  <a:lumMod val="25000"/>
                  <a:alpha val="0"/>
                </a:schemeClr>
              </a:gs>
              <a:gs pos="0">
                <a:schemeClr val="accent2">
                  <a:lumMod val="25000"/>
                </a:schemeClr>
              </a:gs>
              <a:gs pos="0">
                <a:schemeClr val="accent2">
                  <a:lumMod val="25000"/>
                  <a:shade val="100000"/>
                  <a:satMod val="115000"/>
                </a:schemeClr>
              </a:gs>
            </a:gsLst>
            <a:path path="circle">
              <a:fillToRect l="50000" t="50000" r="50000" b="50000"/>
            </a:path>
            <a:tileRect/>
          </a:gradFill>
          <a:effectLst>
            <a:outerShdw blurRad="50800" dist="38100" dir="2700000" algn="tl" rotWithShape="0">
              <a:prstClr val="black">
                <a:alpha val="40000"/>
              </a:prstClr>
            </a:outerShdw>
          </a:effectLst>
        </p:spPr>
        <p:txBody>
          <a:bodyPr wrap="square" rtlCol="0" anchor="ctr">
            <a:spAutoFit/>
          </a:bodyPr>
          <a:lstStyle/>
          <a:p>
            <a:pPr algn="ctr">
              <a:spcAft>
                <a:spcPts val="500"/>
              </a:spcAft>
            </a:pPr>
            <a:endParaRPr lang="en-US" b="1">
              <a:solidFill>
                <a:schemeClr val="bg1"/>
              </a:solidFill>
            </a:endParaRPr>
          </a:p>
          <a:p>
            <a:pPr algn="ctr">
              <a:spcAft>
                <a:spcPts val="500"/>
              </a:spcAft>
            </a:pPr>
            <a:endParaRPr lang="en-US" b="1">
              <a:solidFill>
                <a:schemeClr val="bg1"/>
              </a:solidFill>
            </a:endParaRPr>
          </a:p>
          <a:p>
            <a:pPr algn="ctr">
              <a:spcAft>
                <a:spcPts val="500"/>
              </a:spcAft>
            </a:pPr>
            <a:endParaRPr lang="en-US" b="1">
              <a:solidFill>
                <a:schemeClr val="bg1"/>
              </a:solidFill>
            </a:endParaRPr>
          </a:p>
          <a:p>
            <a:pPr algn="ctr">
              <a:spcAft>
                <a:spcPts val="500"/>
              </a:spcAft>
            </a:pPr>
            <a:endParaRPr lang="en-US" b="1">
              <a:solidFill>
                <a:schemeClr val="bg1"/>
              </a:solidFill>
            </a:endParaRPr>
          </a:p>
        </p:txBody>
      </p:sp>
      <p:sp>
        <p:nvSpPr>
          <p:cNvPr id="6" name="Rectangle 5"/>
          <p:cNvSpPr>
            <a:spLocks noGrp="1" noChangeArrowheads="1"/>
          </p:cNvSpPr>
          <p:nvPr>
            <p:ph type="title"/>
          </p:nvPr>
        </p:nvSpPr>
        <p:spPr>
          <a:xfrm>
            <a:off x="297366" y="108649"/>
            <a:ext cx="11597269" cy="493518"/>
          </a:xfrm>
        </p:spPr>
        <p:txBody>
          <a:bodyPr anchor="t">
            <a:normAutofit/>
          </a:bodyPr>
          <a:lstStyle/>
          <a:p>
            <a:r>
              <a:rPr lang="en-US" dirty="0"/>
              <a:t>How NASA chooses a power source</a:t>
            </a:r>
          </a:p>
        </p:txBody>
      </p:sp>
      <p:pic>
        <p:nvPicPr>
          <p:cNvPr id="12" name="Picture 11">
            <a:extLst>
              <a:ext uri="{FF2B5EF4-FFF2-40B4-BE49-F238E27FC236}">
                <a16:creationId xmlns:a16="http://schemas.microsoft.com/office/drawing/2014/main" id="{73B54153-68FF-D7FF-940C-3D6CDDA86E64}"/>
              </a:ext>
            </a:extLst>
          </p:cNvPr>
          <p:cNvPicPr>
            <a:picLocks noChangeAspect="1"/>
          </p:cNvPicPr>
          <p:nvPr/>
        </p:nvPicPr>
        <p:blipFill>
          <a:blip r:embed="rId3"/>
          <a:stretch>
            <a:fillRect/>
          </a:stretch>
        </p:blipFill>
        <p:spPr>
          <a:xfrm>
            <a:off x="4850824" y="2177616"/>
            <a:ext cx="7196915" cy="3204508"/>
          </a:xfrm>
          <a:prstGeom prst="rect">
            <a:avLst/>
          </a:prstGeom>
        </p:spPr>
      </p:pic>
      <p:pic>
        <p:nvPicPr>
          <p:cNvPr id="13" name="Picture 12" descr="RPSVennChart.psd">
            <a:extLst>
              <a:ext uri="{FF2B5EF4-FFF2-40B4-BE49-F238E27FC236}">
                <a16:creationId xmlns:a16="http://schemas.microsoft.com/office/drawing/2014/main" id="{A623B988-1B5C-996D-CABD-6EB0DB9791A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4849" y="1803387"/>
            <a:ext cx="4548187"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RPSVennChart_Chemical.png">
            <a:extLst>
              <a:ext uri="{FF2B5EF4-FFF2-40B4-BE49-F238E27FC236}">
                <a16:creationId xmlns:a16="http://schemas.microsoft.com/office/drawing/2014/main" id="{C7E0E1ED-68EF-09D5-7248-758C913B474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1936" y="2168512"/>
            <a:ext cx="1971675"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RPSVennChart_big solar.psd">
            <a:extLst>
              <a:ext uri="{FF2B5EF4-FFF2-40B4-BE49-F238E27FC236}">
                <a16:creationId xmlns:a16="http://schemas.microsoft.com/office/drawing/2014/main" id="{8DCB60C0-946D-1C72-58E2-36E55EC62D1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88599" y="3379775"/>
            <a:ext cx="234315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RPSVennChart_sm solar.psd">
            <a:extLst>
              <a:ext uri="{FF2B5EF4-FFF2-40B4-BE49-F238E27FC236}">
                <a16:creationId xmlns:a16="http://schemas.microsoft.com/office/drawing/2014/main" id="{A2831DE6-624E-30DC-CD6E-22C32952FDD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85424" y="3871900"/>
            <a:ext cx="2344737"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RPSVennChart_lg asrg.psd">
            <a:extLst>
              <a:ext uri="{FF2B5EF4-FFF2-40B4-BE49-F238E27FC236}">
                <a16:creationId xmlns:a16="http://schemas.microsoft.com/office/drawing/2014/main" id="{405C2EC8-5E2F-7805-5160-7C9FC55C7FB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26724" y="3878250"/>
            <a:ext cx="2128837"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RPSVennChart_rtg.psd">
            <a:extLst>
              <a:ext uri="{FF2B5EF4-FFF2-40B4-BE49-F238E27FC236}">
                <a16:creationId xmlns:a16="http://schemas.microsoft.com/office/drawing/2014/main" id="{9238F02C-4488-5DF1-728A-0E4F29F336A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41061" y="4487850"/>
            <a:ext cx="171291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a:extLst>
              <a:ext uri="{FF2B5EF4-FFF2-40B4-BE49-F238E27FC236}">
                <a16:creationId xmlns:a16="http://schemas.microsoft.com/office/drawing/2014/main" id="{CE1041F8-F5E1-3A4E-1A57-1C9D001F479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34374" y="1854187"/>
            <a:ext cx="4616450" cy="371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28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rctx="PPT">
                                        <p:cTn id="20" dur="indefinite"/>
                                        <p:tgtEl>
                                          <p:spTgt spid="15"/>
                                        </p:tgtEl>
                                        <p:attrNameLst>
                                          <p:attrName>style.opacity</p:attrName>
                                        </p:attrNameLst>
                                      </p:cBhvr>
                                      <p:to>
                                        <p:strVal val="0.5"/>
                                      </p:to>
                                    </p:set>
                                    <p:animEffect filter="image" prLst="opacity: 0.5">
                                      <p:cBhvr rctx="IE">
                                        <p:cTn id="21" dur="indefinite"/>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4EBBAC99-2C84-EC4A-B723-8D14C6AA1A35}"/>
              </a:ext>
            </a:extLst>
          </p:cNvPr>
          <p:cNvSpPr txBox="1"/>
          <p:nvPr/>
        </p:nvSpPr>
        <p:spPr>
          <a:xfrm>
            <a:off x="2030013" y="4439794"/>
            <a:ext cx="8259964" cy="1392689"/>
          </a:xfrm>
          <a:prstGeom prst="rect">
            <a:avLst/>
          </a:prstGeom>
          <a:gradFill flip="none" rotWithShape="1">
            <a:gsLst>
              <a:gs pos="100000">
                <a:schemeClr val="accent2">
                  <a:lumMod val="25000"/>
                  <a:alpha val="0"/>
                </a:schemeClr>
              </a:gs>
              <a:gs pos="0">
                <a:schemeClr val="accent2">
                  <a:lumMod val="25000"/>
                </a:schemeClr>
              </a:gs>
              <a:gs pos="0">
                <a:schemeClr val="accent2">
                  <a:lumMod val="25000"/>
                  <a:shade val="100000"/>
                  <a:satMod val="115000"/>
                </a:schemeClr>
              </a:gs>
            </a:gsLst>
            <a:path path="circle">
              <a:fillToRect l="50000" t="50000" r="50000" b="50000"/>
            </a:path>
            <a:tileRect/>
          </a:gradFill>
          <a:effectLst>
            <a:outerShdw blurRad="50800" dist="38100" dir="2700000" algn="tl" rotWithShape="0">
              <a:prstClr val="black">
                <a:alpha val="40000"/>
              </a:prstClr>
            </a:outerShdw>
          </a:effectLst>
        </p:spPr>
        <p:txBody>
          <a:bodyPr wrap="square" rtlCol="0" anchor="ctr">
            <a:spAutoFit/>
          </a:bodyPr>
          <a:lstStyle/>
          <a:p>
            <a:pPr algn="ctr">
              <a:spcAft>
                <a:spcPts val="500"/>
              </a:spcAft>
            </a:pPr>
            <a:endParaRPr lang="en-US" b="1">
              <a:solidFill>
                <a:schemeClr val="bg1"/>
              </a:solidFill>
            </a:endParaRPr>
          </a:p>
          <a:p>
            <a:pPr algn="ctr">
              <a:spcAft>
                <a:spcPts val="500"/>
              </a:spcAft>
            </a:pPr>
            <a:endParaRPr lang="en-US" b="1">
              <a:solidFill>
                <a:schemeClr val="bg1"/>
              </a:solidFill>
            </a:endParaRPr>
          </a:p>
          <a:p>
            <a:pPr algn="ctr">
              <a:spcAft>
                <a:spcPts val="500"/>
              </a:spcAft>
            </a:pPr>
            <a:endParaRPr lang="en-US" b="1">
              <a:solidFill>
                <a:schemeClr val="bg1"/>
              </a:solidFill>
            </a:endParaRPr>
          </a:p>
          <a:p>
            <a:pPr algn="ctr">
              <a:spcAft>
                <a:spcPts val="500"/>
              </a:spcAft>
            </a:pPr>
            <a:endParaRPr lang="en-US" b="1">
              <a:solidFill>
                <a:schemeClr val="bg1"/>
              </a:solidFill>
            </a:endParaRPr>
          </a:p>
        </p:txBody>
      </p:sp>
      <p:sp>
        <p:nvSpPr>
          <p:cNvPr id="2" name="Title 1">
            <a:extLst>
              <a:ext uri="{FF2B5EF4-FFF2-40B4-BE49-F238E27FC236}">
                <a16:creationId xmlns:a16="http://schemas.microsoft.com/office/drawing/2014/main" id="{AF4D1B82-0D32-1D4E-A894-7A4DF17BED2E}"/>
              </a:ext>
            </a:extLst>
          </p:cNvPr>
          <p:cNvSpPr>
            <a:spLocks noGrp="1"/>
          </p:cNvSpPr>
          <p:nvPr>
            <p:ph type="title"/>
          </p:nvPr>
        </p:nvSpPr>
        <p:spPr/>
        <p:txBody>
          <a:bodyPr>
            <a:normAutofit fontScale="90000"/>
          </a:bodyPr>
          <a:lstStyle/>
          <a:p>
            <a:r>
              <a:rPr lang="en-US" dirty="0"/>
              <a:t>Current Radioisotope Power Systems</a:t>
            </a:r>
            <a:br>
              <a:rPr lang="en-US" dirty="0"/>
            </a:br>
            <a:endParaRPr lang="en-US" dirty="0"/>
          </a:p>
        </p:txBody>
      </p:sp>
      <p:sp>
        <p:nvSpPr>
          <p:cNvPr id="6" name="Freeform 5">
            <a:extLst>
              <a:ext uri="{FF2B5EF4-FFF2-40B4-BE49-F238E27FC236}">
                <a16:creationId xmlns:a16="http://schemas.microsoft.com/office/drawing/2014/main" id="{8F036D0B-7F9D-1D4B-8FB6-A0A843622E31}"/>
              </a:ext>
            </a:extLst>
          </p:cNvPr>
          <p:cNvSpPr/>
          <p:nvPr/>
        </p:nvSpPr>
        <p:spPr>
          <a:xfrm>
            <a:off x="6385107" y="1592613"/>
            <a:ext cx="2743474" cy="2743474"/>
          </a:xfrm>
          <a:custGeom>
            <a:avLst/>
            <a:gdLst>
              <a:gd name="connsiteX0" fmla="*/ 0 w 2743474"/>
              <a:gd name="connsiteY0" fmla="*/ 1371737 h 2743474"/>
              <a:gd name="connsiteX1" fmla="*/ 1371737 w 2743474"/>
              <a:gd name="connsiteY1" fmla="*/ 0 h 2743474"/>
              <a:gd name="connsiteX2" fmla="*/ 2743474 w 2743474"/>
              <a:gd name="connsiteY2" fmla="*/ 1371737 h 2743474"/>
              <a:gd name="connsiteX3" fmla="*/ 1371737 w 2743474"/>
              <a:gd name="connsiteY3" fmla="*/ 2743474 h 2743474"/>
              <a:gd name="connsiteX4" fmla="*/ 0 w 2743474"/>
              <a:gd name="connsiteY4" fmla="*/ 1371737 h 274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474" h="2743474">
                <a:moveTo>
                  <a:pt x="0" y="1371737"/>
                </a:moveTo>
                <a:cubicBezTo>
                  <a:pt x="0" y="614148"/>
                  <a:pt x="614148" y="0"/>
                  <a:pt x="1371737" y="0"/>
                </a:cubicBezTo>
                <a:cubicBezTo>
                  <a:pt x="2129326" y="0"/>
                  <a:pt x="2743474" y="614148"/>
                  <a:pt x="2743474" y="1371737"/>
                </a:cubicBezTo>
                <a:cubicBezTo>
                  <a:pt x="2743474" y="2129326"/>
                  <a:pt x="2129326" y="2743474"/>
                  <a:pt x="1371737" y="2743474"/>
                </a:cubicBezTo>
                <a:cubicBezTo>
                  <a:pt x="614148" y="2743474"/>
                  <a:pt x="0" y="2129326"/>
                  <a:pt x="0" y="1371737"/>
                </a:cubicBezTo>
                <a:close/>
              </a:path>
            </a:pathLst>
          </a:custGeom>
          <a:blipFill rotWithShape="0">
            <a:blip r:embed="rId3" cstate="screen">
              <a:extLst>
                <a:ext uri="{28A0092B-C50C-407E-A947-70E740481C1C}">
                  <a14:useLocalDpi xmlns:a14="http://schemas.microsoft.com/office/drawing/2010/main"/>
                </a:ext>
              </a:extLst>
            </a:blip>
            <a:stretch>
              <a:fillRect/>
            </a:stretch>
          </a:blipFill>
          <a:ln w="47625">
            <a:solidFill>
              <a:schemeClr val="accent1"/>
            </a:solidFill>
          </a:ln>
          <a:effectLst>
            <a:reflection blurRad="6350" stA="11000" endPos="35000" dir="5400000" sy="-100000" algn="bl" rotWithShape="0"/>
          </a:effectLst>
        </p:spPr>
        <p:style>
          <a:lnRef idx="2">
            <a:scrgbClr r="0" g="0" b="0"/>
          </a:lnRef>
          <a:fillRef idx="1">
            <a:scrgbClr r="0" g="0" b="0"/>
          </a:fillRef>
          <a:effectRef idx="0">
            <a:scrgbClr r="0" g="0" b="0"/>
          </a:effectRef>
          <a:fontRef idx="minor">
            <a:schemeClr val="tx1"/>
          </a:fontRef>
        </p:style>
        <p:txBody>
          <a:bodyPr spcFirstLastPara="0" vert="horz" wrap="square" lIns="1040122" tIns="484322" rIns="1040122" bIns="484322" numCol="1" spcCol="1270" anchor="ctr" anchorCtr="0">
            <a:noAutofit/>
          </a:bodyPr>
          <a:lstStyle/>
          <a:p>
            <a:pPr marL="0" lvl="0" indent="0" algn="ctr" defTabSz="2889250">
              <a:lnSpc>
                <a:spcPct val="90000"/>
              </a:lnSpc>
              <a:spcBef>
                <a:spcPct val="0"/>
              </a:spcBef>
              <a:spcAft>
                <a:spcPct val="35000"/>
              </a:spcAft>
              <a:buNone/>
            </a:pPr>
            <a:r>
              <a:rPr lang="en-US" sz="6500" kern="1200"/>
              <a:t> </a:t>
            </a:r>
          </a:p>
        </p:txBody>
      </p:sp>
      <p:sp>
        <p:nvSpPr>
          <p:cNvPr id="7" name="Freeform 6">
            <a:extLst>
              <a:ext uri="{FF2B5EF4-FFF2-40B4-BE49-F238E27FC236}">
                <a16:creationId xmlns:a16="http://schemas.microsoft.com/office/drawing/2014/main" id="{7C55ED06-CDC8-594E-AB61-DCFDA8B9348E}"/>
              </a:ext>
            </a:extLst>
          </p:cNvPr>
          <p:cNvSpPr/>
          <p:nvPr/>
        </p:nvSpPr>
        <p:spPr>
          <a:xfrm rot="21215894">
            <a:off x="2835823" y="1633301"/>
            <a:ext cx="2743474" cy="2743474"/>
          </a:xfrm>
          <a:custGeom>
            <a:avLst/>
            <a:gdLst>
              <a:gd name="connsiteX0" fmla="*/ 0 w 2743474"/>
              <a:gd name="connsiteY0" fmla="*/ 1371737 h 2743474"/>
              <a:gd name="connsiteX1" fmla="*/ 1371737 w 2743474"/>
              <a:gd name="connsiteY1" fmla="*/ 0 h 2743474"/>
              <a:gd name="connsiteX2" fmla="*/ 2743474 w 2743474"/>
              <a:gd name="connsiteY2" fmla="*/ 1371737 h 2743474"/>
              <a:gd name="connsiteX3" fmla="*/ 1371737 w 2743474"/>
              <a:gd name="connsiteY3" fmla="*/ 2743474 h 2743474"/>
              <a:gd name="connsiteX4" fmla="*/ 0 w 2743474"/>
              <a:gd name="connsiteY4" fmla="*/ 1371737 h 274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474" h="2743474">
                <a:moveTo>
                  <a:pt x="0" y="1371737"/>
                </a:moveTo>
                <a:cubicBezTo>
                  <a:pt x="0" y="614148"/>
                  <a:pt x="614148" y="0"/>
                  <a:pt x="1371737" y="0"/>
                </a:cubicBezTo>
                <a:cubicBezTo>
                  <a:pt x="2129326" y="0"/>
                  <a:pt x="2743474" y="614148"/>
                  <a:pt x="2743474" y="1371737"/>
                </a:cubicBezTo>
                <a:cubicBezTo>
                  <a:pt x="2743474" y="2129326"/>
                  <a:pt x="2129326" y="2743474"/>
                  <a:pt x="1371737" y="2743474"/>
                </a:cubicBezTo>
                <a:cubicBezTo>
                  <a:pt x="614148" y="2743474"/>
                  <a:pt x="0" y="2129326"/>
                  <a:pt x="0" y="1371737"/>
                </a:cubicBezTo>
                <a:close/>
              </a:path>
            </a:pathLst>
          </a:custGeom>
          <a:blipFill dpi="0" rotWithShape="0">
            <a:blip r:embed="rId4" cstate="screen">
              <a:extLst>
                <a:ext uri="{28A0092B-C50C-407E-A947-70E740481C1C}">
                  <a14:useLocalDpi xmlns:a14="http://schemas.microsoft.com/office/drawing/2010/main"/>
                </a:ext>
              </a:extLst>
            </a:blip>
            <a:srcRect/>
            <a:stretch>
              <a:fillRect/>
            </a:stretch>
          </a:blipFill>
          <a:ln w="47625" cap="flat" cmpd="sng" algn="ctr">
            <a:solidFill>
              <a:srgbClr val="44838C"/>
            </a:solidFill>
            <a:prstDash val="solid"/>
            <a:miter lim="800000"/>
          </a:ln>
          <a:effectLst>
            <a:reflection blurRad="6350" stA="11000" endPos="35000" dir="5400000" sy="-100000" algn="bl" rotWithShape="0"/>
          </a:effectLst>
        </p:spPr>
        <p:style>
          <a:lnRef idx="2">
            <a:scrgbClr r="0" g="0" b="0"/>
          </a:lnRef>
          <a:fillRef idx="1">
            <a:scrgbClr r="0" g="0" b="0"/>
          </a:fillRef>
          <a:effectRef idx="0">
            <a:scrgbClr r="0" g="0" b="0"/>
          </a:effectRef>
          <a:fontRef idx="minor">
            <a:schemeClr val="tx1"/>
          </a:fontRef>
        </p:style>
        <p:txBody>
          <a:bodyPr spcFirstLastPara="0" vert="horz" wrap="square" lIns="1040063" tIns="484322" rIns="1040064" bIns="484322" numCol="1" spcCol="1270" anchor="ctr" anchorCtr="0">
            <a:noAutofit/>
          </a:bodyPr>
          <a:lstStyle/>
          <a:p>
            <a:pPr marL="0" lvl="0" indent="0" algn="ctr" defTabSz="2889250">
              <a:lnSpc>
                <a:spcPct val="90000"/>
              </a:lnSpc>
              <a:spcBef>
                <a:spcPct val="0"/>
              </a:spcBef>
              <a:spcAft>
                <a:spcPct val="35000"/>
              </a:spcAft>
              <a:buNone/>
            </a:pPr>
            <a:r>
              <a:rPr lang="en-US" sz="6500" kern="1200">
                <a:solidFill>
                  <a:prstClr val="black"/>
                </a:solidFill>
                <a:latin typeface="Century Gothic" panose="020F0302020204030204"/>
                <a:ea typeface="+mn-ea"/>
                <a:cs typeface="+mn-cs"/>
              </a:rPr>
              <a:t> </a:t>
            </a:r>
          </a:p>
        </p:txBody>
      </p:sp>
      <p:sp>
        <p:nvSpPr>
          <p:cNvPr id="8" name="TextBox 7">
            <a:extLst>
              <a:ext uri="{FF2B5EF4-FFF2-40B4-BE49-F238E27FC236}">
                <a16:creationId xmlns:a16="http://schemas.microsoft.com/office/drawing/2014/main" id="{81C38BDF-F287-2B42-A452-C75D603577E4}"/>
              </a:ext>
            </a:extLst>
          </p:cNvPr>
          <p:cNvSpPr txBox="1"/>
          <p:nvPr/>
        </p:nvSpPr>
        <p:spPr>
          <a:xfrm>
            <a:off x="3132502" y="4471474"/>
            <a:ext cx="1989573" cy="461665"/>
          </a:xfrm>
          <a:prstGeom prst="rect">
            <a:avLst/>
          </a:prstGeom>
          <a:noFill/>
        </p:spPr>
        <p:txBody>
          <a:bodyPr wrap="square" rtlCol="0">
            <a:spAutoFit/>
          </a:bodyPr>
          <a:lstStyle/>
          <a:p>
            <a:pPr algn="ctr"/>
            <a:r>
              <a:rPr lang="en-US" sz="2400" dirty="0">
                <a:solidFill>
                  <a:schemeClr val="bg1"/>
                </a:solidFill>
                <a:effectLst>
                  <a:outerShdw blurRad="50800" dist="38100" dir="2700000" algn="tl" rotWithShape="0">
                    <a:prstClr val="black">
                      <a:alpha val="40000"/>
                    </a:prstClr>
                  </a:outerShdw>
                </a:effectLst>
                <a:latin typeface="Arial" panose="020B0604020202020204" pitchFamily="34" charset="0"/>
              </a:rPr>
              <a:t>LWRHU</a:t>
            </a:r>
          </a:p>
        </p:txBody>
      </p:sp>
      <p:sp>
        <p:nvSpPr>
          <p:cNvPr id="9" name="TextBox 8">
            <a:extLst>
              <a:ext uri="{FF2B5EF4-FFF2-40B4-BE49-F238E27FC236}">
                <a16:creationId xmlns:a16="http://schemas.microsoft.com/office/drawing/2014/main" id="{126DD28F-E1C2-F541-BA3F-404F3E042DCF}"/>
              </a:ext>
            </a:extLst>
          </p:cNvPr>
          <p:cNvSpPr txBox="1"/>
          <p:nvPr/>
        </p:nvSpPr>
        <p:spPr>
          <a:xfrm>
            <a:off x="6159995" y="4471474"/>
            <a:ext cx="2724336" cy="830997"/>
          </a:xfrm>
          <a:prstGeom prst="rect">
            <a:avLst/>
          </a:prstGeom>
          <a:noFill/>
        </p:spPr>
        <p:txBody>
          <a:bodyPr wrap="square" rtlCol="0">
            <a:spAutoFit/>
          </a:bodyPr>
          <a:lstStyle/>
          <a:p>
            <a:pPr algn="ctr"/>
            <a:r>
              <a:rPr lang="en-US" sz="2400" dirty="0">
                <a:solidFill>
                  <a:schemeClr val="bg1"/>
                </a:solidFill>
                <a:effectLst>
                  <a:outerShdw blurRad="50800" dist="38100" dir="2700000" algn="tl" rotWithShape="0">
                    <a:prstClr val="black">
                      <a:alpha val="40000"/>
                    </a:prstClr>
                  </a:outerShdw>
                </a:effectLst>
                <a:latin typeface="Arial" panose="020B0604020202020204" pitchFamily="34" charset="0"/>
              </a:rPr>
              <a:t>MMRTG</a:t>
            </a:r>
          </a:p>
          <a:p>
            <a:pPr algn="ctr"/>
            <a:r>
              <a:rPr lang="en-US" sz="2400" dirty="0">
                <a:solidFill>
                  <a:schemeClr val="bg1"/>
                </a:solidFill>
                <a:effectLst>
                  <a:outerShdw blurRad="50800" dist="38100" dir="2700000" algn="tl" rotWithShape="0">
                    <a:prstClr val="black">
                      <a:alpha val="40000"/>
                    </a:prstClr>
                  </a:outerShdw>
                </a:effectLst>
                <a:latin typeface="Arial" panose="020B0604020202020204" pitchFamily="34" charset="0"/>
              </a:rPr>
              <a:t> </a:t>
            </a:r>
          </a:p>
        </p:txBody>
      </p:sp>
      <p:sp>
        <p:nvSpPr>
          <p:cNvPr id="10" name="TextBox 9">
            <a:extLst>
              <a:ext uri="{FF2B5EF4-FFF2-40B4-BE49-F238E27FC236}">
                <a16:creationId xmlns:a16="http://schemas.microsoft.com/office/drawing/2014/main" id="{0156FF53-AE67-344B-8FAE-B4A51429CF8C}"/>
              </a:ext>
            </a:extLst>
          </p:cNvPr>
          <p:cNvSpPr txBox="1"/>
          <p:nvPr/>
        </p:nvSpPr>
        <p:spPr>
          <a:xfrm>
            <a:off x="2836075" y="4879040"/>
            <a:ext cx="2582427" cy="584775"/>
          </a:xfrm>
          <a:prstGeom prst="rect">
            <a:avLst/>
          </a:prstGeom>
          <a:noFill/>
        </p:spPr>
        <p:txBody>
          <a:bodyPr wrap="square" rtlCol="0">
            <a:spAutoFit/>
          </a:bodyPr>
          <a:lstStyle/>
          <a:p>
            <a:pPr algn="ctr"/>
            <a:r>
              <a:rPr lang="en-US" sz="1600" dirty="0">
                <a:solidFill>
                  <a:schemeClr val="bg1"/>
                </a:solidFill>
                <a:effectLst>
                  <a:outerShdw blurRad="50800" dist="38100" dir="2700000" algn="tl" rotWithShape="0">
                    <a:prstClr val="black">
                      <a:alpha val="40000"/>
                    </a:prstClr>
                  </a:outerShdw>
                </a:effectLst>
                <a:latin typeface="Arial" panose="020B0604020202020204" pitchFamily="34" charset="0"/>
              </a:rPr>
              <a:t>Light Weight Radioisotope Heater Units</a:t>
            </a:r>
          </a:p>
        </p:txBody>
      </p:sp>
      <p:sp>
        <p:nvSpPr>
          <p:cNvPr id="11" name="TextBox 10">
            <a:extLst>
              <a:ext uri="{FF2B5EF4-FFF2-40B4-BE49-F238E27FC236}">
                <a16:creationId xmlns:a16="http://schemas.microsoft.com/office/drawing/2014/main" id="{BCDC0F7F-3528-704E-B5C8-D5B6C110D730}"/>
              </a:ext>
            </a:extLst>
          </p:cNvPr>
          <p:cNvSpPr txBox="1"/>
          <p:nvPr/>
        </p:nvSpPr>
        <p:spPr>
          <a:xfrm>
            <a:off x="6230950" y="4879040"/>
            <a:ext cx="2582427" cy="830997"/>
          </a:xfrm>
          <a:prstGeom prst="rect">
            <a:avLst/>
          </a:prstGeom>
          <a:noFill/>
        </p:spPr>
        <p:txBody>
          <a:bodyPr wrap="square" rtlCol="0">
            <a:spAutoFit/>
          </a:bodyPr>
          <a:lstStyle/>
          <a:p>
            <a:pPr algn="ctr"/>
            <a:r>
              <a:rPr lang="en-US" sz="1600" dirty="0">
                <a:solidFill>
                  <a:schemeClr val="bg1"/>
                </a:solidFill>
                <a:effectLst>
                  <a:outerShdw blurRad="50800" dist="38100" dir="2700000" algn="tl" rotWithShape="0">
                    <a:prstClr val="black">
                      <a:alpha val="40000"/>
                    </a:prstClr>
                  </a:outerShdw>
                </a:effectLst>
                <a:latin typeface="Arial" panose="020B0604020202020204" pitchFamily="34" charset="0"/>
              </a:rPr>
              <a:t>Multi-Mission Radioisotope Power System</a:t>
            </a:r>
          </a:p>
        </p:txBody>
      </p:sp>
    </p:spTree>
    <p:extLst>
      <p:ext uri="{BB962C8B-B14F-4D97-AF65-F5344CB8AC3E}">
        <p14:creationId xmlns:p14="http://schemas.microsoft.com/office/powerpoint/2010/main" val="2846859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2919-09FC-714E-A293-21235C675BF3}"/>
              </a:ext>
            </a:extLst>
          </p:cNvPr>
          <p:cNvSpPr>
            <a:spLocks noGrp="1"/>
          </p:cNvSpPr>
          <p:nvPr>
            <p:ph type="title"/>
          </p:nvPr>
        </p:nvSpPr>
        <p:spPr>
          <a:xfrm>
            <a:off x="297366" y="157783"/>
            <a:ext cx="11597269" cy="493518"/>
          </a:xfrm>
        </p:spPr>
        <p:txBody>
          <a:bodyPr>
            <a:normAutofit/>
          </a:bodyPr>
          <a:lstStyle/>
          <a:p>
            <a:r>
              <a:rPr lang="en-US" dirty="0"/>
              <a:t>Lightweight Radioisotope Heater Units (LWRHU)</a:t>
            </a:r>
          </a:p>
        </p:txBody>
      </p:sp>
      <p:sp>
        <p:nvSpPr>
          <p:cNvPr id="11" name="Content Placeholder 10">
            <a:extLst>
              <a:ext uri="{FF2B5EF4-FFF2-40B4-BE49-F238E27FC236}">
                <a16:creationId xmlns:a16="http://schemas.microsoft.com/office/drawing/2014/main" id="{3A286E46-60E8-DC4B-931C-3376AAF2F46F}"/>
              </a:ext>
            </a:extLst>
          </p:cNvPr>
          <p:cNvSpPr>
            <a:spLocks noGrp="1"/>
          </p:cNvSpPr>
          <p:nvPr>
            <p:ph idx="1"/>
          </p:nvPr>
        </p:nvSpPr>
        <p:spPr>
          <a:xfrm>
            <a:off x="297366" y="710871"/>
            <a:ext cx="8241153" cy="5832088"/>
          </a:xfrm>
        </p:spPr>
        <p:txBody>
          <a:bodyPr>
            <a:normAutofit/>
          </a:bodyPr>
          <a:lstStyle/>
          <a:p>
            <a:r>
              <a:rPr lang="en-US" sz="2400" dirty="0"/>
              <a:t>Provides heat to ensure optimal operability</a:t>
            </a:r>
          </a:p>
          <a:p>
            <a:r>
              <a:rPr lang="en-US" sz="2400" dirty="0"/>
              <a:t>300 RHUs have been used on 9 separate missions</a:t>
            </a:r>
          </a:p>
          <a:p>
            <a:r>
              <a:rPr lang="en-US" sz="2400" dirty="0"/>
              <a:t>Current Cassini-era LWRHUs available (~.8 </a:t>
            </a:r>
            <a:r>
              <a:rPr lang="en-US" sz="2400" dirty="0" err="1"/>
              <a:t>W</a:t>
            </a:r>
            <a:r>
              <a:rPr lang="en-US" sz="2400" baseline="-25000" dirty="0" err="1"/>
              <a:t>th</a:t>
            </a:r>
            <a:r>
              <a:rPr lang="en-US" sz="2400" dirty="0"/>
              <a:t>)</a:t>
            </a:r>
          </a:p>
          <a:p>
            <a:r>
              <a:rPr lang="en-US" sz="2400" dirty="0"/>
              <a:t>DOE reconstituting ~ 1 </a:t>
            </a:r>
            <a:r>
              <a:rPr lang="en-US" sz="2400" dirty="0" err="1"/>
              <a:t>W</a:t>
            </a:r>
            <a:r>
              <a:rPr lang="en-US" sz="2400" baseline="-25000" dirty="0" err="1"/>
              <a:t>th</a:t>
            </a:r>
            <a:r>
              <a:rPr lang="en-US" sz="2400" dirty="0"/>
              <a:t> LWRHU production capability </a:t>
            </a:r>
          </a:p>
          <a:p>
            <a:pPr lvl="1"/>
            <a:r>
              <a:rPr lang="en-US" sz="2000" dirty="0"/>
              <a:t>Capability completed at ORNL </a:t>
            </a:r>
          </a:p>
          <a:p>
            <a:pPr lvl="1"/>
            <a:r>
              <a:rPr lang="en-US" sz="2000" dirty="0"/>
              <a:t>Capability at INL and LANL to be completed by 2026</a:t>
            </a:r>
          </a:p>
          <a:p>
            <a:pPr lvl="1"/>
            <a:r>
              <a:rPr lang="en-US" sz="2000" dirty="0"/>
              <a:t>Dedicated run is planned for 2027</a:t>
            </a:r>
          </a:p>
        </p:txBody>
      </p:sp>
      <p:pic>
        <p:nvPicPr>
          <p:cNvPr id="15" name="Picture 14">
            <a:extLst>
              <a:ext uri="{FF2B5EF4-FFF2-40B4-BE49-F238E27FC236}">
                <a16:creationId xmlns:a16="http://schemas.microsoft.com/office/drawing/2014/main" id="{25F92557-C642-4A4B-B5D9-863948343AB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882"/>
          <a:stretch/>
        </p:blipFill>
        <p:spPr>
          <a:xfrm>
            <a:off x="8067368" y="779916"/>
            <a:ext cx="3827267" cy="5761410"/>
          </a:xfrm>
          <a:prstGeom prst="rect">
            <a:avLst/>
          </a:prstGeom>
        </p:spPr>
      </p:pic>
      <p:pic>
        <p:nvPicPr>
          <p:cNvPr id="1026" name="Picture 2">
            <a:extLst>
              <a:ext uri="{FF2B5EF4-FFF2-40B4-BE49-F238E27FC236}">
                <a16:creationId xmlns:a16="http://schemas.microsoft.com/office/drawing/2014/main" id="{38035F17-2A60-6136-4797-8F8CEA3213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2508" y="3875997"/>
            <a:ext cx="3566983" cy="2665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956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AC938-FA8A-4E91-AAA1-7D197C1A3AAF}"/>
              </a:ext>
            </a:extLst>
          </p:cNvPr>
          <p:cNvSpPr>
            <a:spLocks noGrp="1"/>
          </p:cNvSpPr>
          <p:nvPr>
            <p:ph type="title"/>
          </p:nvPr>
        </p:nvSpPr>
        <p:spPr/>
        <p:txBody>
          <a:bodyPr>
            <a:normAutofit/>
          </a:bodyPr>
          <a:lstStyle/>
          <a:p>
            <a:r>
              <a:rPr lang="en-US" dirty="0"/>
              <a:t>Multi-Mission Radioisotope (MMRTG) Power Systems</a:t>
            </a:r>
          </a:p>
        </p:txBody>
      </p:sp>
      <p:sp>
        <p:nvSpPr>
          <p:cNvPr id="3" name="Content Placeholder 2">
            <a:extLst>
              <a:ext uri="{FF2B5EF4-FFF2-40B4-BE49-F238E27FC236}">
                <a16:creationId xmlns:a16="http://schemas.microsoft.com/office/drawing/2014/main" id="{37781490-BE57-4D65-BE6F-E79CDF87C653}"/>
              </a:ext>
            </a:extLst>
          </p:cNvPr>
          <p:cNvSpPr>
            <a:spLocks noGrp="1"/>
          </p:cNvSpPr>
          <p:nvPr>
            <p:ph idx="1"/>
          </p:nvPr>
        </p:nvSpPr>
        <p:spPr>
          <a:xfrm>
            <a:off x="297366" y="769434"/>
            <a:ext cx="8719043" cy="5832088"/>
          </a:xfrm>
        </p:spPr>
        <p:txBody>
          <a:bodyPr>
            <a:normAutofit/>
          </a:bodyPr>
          <a:lstStyle/>
          <a:p>
            <a:r>
              <a:rPr lang="en-US" b="1" dirty="0"/>
              <a:t>F1</a:t>
            </a:r>
            <a:r>
              <a:rPr lang="en-US" dirty="0"/>
              <a:t> on Mars on Curiosity </a:t>
            </a:r>
          </a:p>
          <a:p>
            <a:pPr lvl="1"/>
            <a:r>
              <a:rPr lang="en-US" dirty="0"/>
              <a:t>Current Power 79.6 W</a:t>
            </a:r>
            <a:r>
              <a:rPr lang="en-US" baseline="-25000" dirty="0"/>
              <a:t>e </a:t>
            </a:r>
            <a:r>
              <a:rPr lang="en-US" dirty="0"/>
              <a:t>(fueled 2008)</a:t>
            </a:r>
          </a:p>
          <a:p>
            <a:r>
              <a:rPr lang="en-US" b="1" dirty="0"/>
              <a:t>F2</a:t>
            </a:r>
            <a:r>
              <a:rPr lang="en-US" dirty="0"/>
              <a:t> on Mars on Perseverance</a:t>
            </a:r>
          </a:p>
          <a:p>
            <a:pPr lvl="1"/>
            <a:r>
              <a:rPr lang="en-US" dirty="0"/>
              <a:t>Current Power 105.6 W</a:t>
            </a:r>
            <a:r>
              <a:rPr lang="en-US" baseline="-25000" dirty="0"/>
              <a:t>e </a:t>
            </a:r>
            <a:r>
              <a:rPr lang="en-US" dirty="0"/>
              <a:t>(fueled 2019)</a:t>
            </a:r>
            <a:endParaRPr lang="en-US" dirty="0">
              <a:solidFill>
                <a:srgbClr val="FFFFFF"/>
              </a:solidFill>
            </a:endParaRPr>
          </a:p>
          <a:p>
            <a:r>
              <a:rPr lang="en-US" b="1" dirty="0"/>
              <a:t>F3</a:t>
            </a:r>
            <a:r>
              <a:rPr lang="en-US" dirty="0"/>
              <a:t> at INL ready for a mission</a:t>
            </a:r>
          </a:p>
          <a:p>
            <a:r>
              <a:rPr lang="en-US" b="1" dirty="0"/>
              <a:t>F4</a:t>
            </a:r>
            <a:r>
              <a:rPr lang="en-US" dirty="0"/>
              <a:t> in fabrication for Dragonfly</a:t>
            </a:r>
          </a:p>
          <a:p>
            <a:pPr marL="0" indent="0">
              <a:buNone/>
            </a:pPr>
            <a:r>
              <a:rPr lang="en-US" dirty="0"/>
              <a:t> </a:t>
            </a:r>
          </a:p>
          <a:p>
            <a:endParaRPr lang="en-US" dirty="0"/>
          </a:p>
          <a:p>
            <a:endParaRPr lang="en-US" dirty="0"/>
          </a:p>
        </p:txBody>
      </p:sp>
      <p:pic>
        <p:nvPicPr>
          <p:cNvPr id="7" name="Picture 6">
            <a:extLst>
              <a:ext uri="{FF2B5EF4-FFF2-40B4-BE49-F238E27FC236}">
                <a16:creationId xmlns:a16="http://schemas.microsoft.com/office/drawing/2014/main" id="{1C607B0E-11D0-3C44-8BC6-89639017517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36365" y="595838"/>
            <a:ext cx="3239494" cy="2901932"/>
          </a:xfrm>
          <a:prstGeom prst="rect">
            <a:avLst/>
          </a:prstGeom>
        </p:spPr>
      </p:pic>
      <p:sp>
        <p:nvSpPr>
          <p:cNvPr id="8" name="TextBox 7">
            <a:extLst>
              <a:ext uri="{FF2B5EF4-FFF2-40B4-BE49-F238E27FC236}">
                <a16:creationId xmlns:a16="http://schemas.microsoft.com/office/drawing/2014/main" id="{E11116B5-A180-F54D-B6D9-496F269F2FDB}"/>
              </a:ext>
            </a:extLst>
          </p:cNvPr>
          <p:cNvSpPr txBox="1"/>
          <p:nvPr/>
        </p:nvSpPr>
        <p:spPr>
          <a:xfrm>
            <a:off x="120598" y="6396335"/>
            <a:ext cx="2575931" cy="461665"/>
          </a:xfrm>
          <a:prstGeom prst="rect">
            <a:avLst/>
          </a:prstGeom>
          <a:noFill/>
        </p:spPr>
        <p:txBody>
          <a:bodyPr wrap="square" rtlCol="0">
            <a:spAutoFit/>
          </a:bodyPr>
          <a:lstStyle/>
          <a:p>
            <a:r>
              <a:rPr lang="en-US" sz="1200" dirty="0">
                <a:solidFill>
                  <a:schemeClr val="accent2">
                    <a:lumMod val="75000"/>
                  </a:schemeClr>
                </a:solidFill>
              </a:rPr>
              <a:t>* Current as of January 2023</a:t>
            </a:r>
          </a:p>
          <a:p>
            <a:endParaRPr lang="en-US" sz="1200" dirty="0">
              <a:solidFill>
                <a:schemeClr val="accent2">
                  <a:lumMod val="75000"/>
                </a:schemeClr>
              </a:solidFill>
            </a:endParaRPr>
          </a:p>
        </p:txBody>
      </p:sp>
      <p:pic>
        <p:nvPicPr>
          <p:cNvPr id="1026" name="Picture 2">
            <a:extLst>
              <a:ext uri="{FF2B5EF4-FFF2-40B4-BE49-F238E27FC236}">
                <a16:creationId xmlns:a16="http://schemas.microsoft.com/office/drawing/2014/main" id="{8D1AA446-EC40-CE56-F60E-B9CD2790EB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000" t="20000" r="5919"/>
          <a:stretch/>
        </p:blipFill>
        <p:spPr bwMode="auto">
          <a:xfrm>
            <a:off x="8516661" y="3671585"/>
            <a:ext cx="3259198" cy="298820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e 8">
            <a:extLst>
              <a:ext uri="{FF2B5EF4-FFF2-40B4-BE49-F238E27FC236}">
                <a16:creationId xmlns:a16="http://schemas.microsoft.com/office/drawing/2014/main" id="{CB8FFC38-8E80-4B30-9915-BB27EED79909}"/>
              </a:ext>
            </a:extLst>
          </p:cNvPr>
          <p:cNvGraphicFramePr>
            <a:graphicFrameLocks noGrp="1"/>
          </p:cNvGraphicFramePr>
          <p:nvPr>
            <p:extLst>
              <p:ext uri="{D42A27DB-BD31-4B8C-83A1-F6EECF244321}">
                <p14:modId xmlns:p14="http://schemas.microsoft.com/office/powerpoint/2010/main" val="1004902137"/>
              </p:ext>
            </p:extLst>
          </p:nvPr>
        </p:nvGraphicFramePr>
        <p:xfrm>
          <a:off x="3373556" y="4001842"/>
          <a:ext cx="4466078" cy="2595880"/>
        </p:xfrm>
        <a:graphic>
          <a:graphicData uri="http://schemas.openxmlformats.org/drawingml/2006/table">
            <a:tbl>
              <a:tblPr firstRow="1" bandRow="1">
                <a:tableStyleId>{5C22544A-7EE6-4342-B048-85BDC9FD1C3A}</a:tableStyleId>
              </a:tblPr>
              <a:tblGrid>
                <a:gridCol w="2233039">
                  <a:extLst>
                    <a:ext uri="{9D8B030D-6E8A-4147-A177-3AD203B41FA5}">
                      <a16:colId xmlns:a16="http://schemas.microsoft.com/office/drawing/2014/main" val="466984118"/>
                    </a:ext>
                  </a:extLst>
                </a:gridCol>
                <a:gridCol w="2233039">
                  <a:extLst>
                    <a:ext uri="{9D8B030D-6E8A-4147-A177-3AD203B41FA5}">
                      <a16:colId xmlns:a16="http://schemas.microsoft.com/office/drawing/2014/main" val="3961288467"/>
                    </a:ext>
                  </a:extLst>
                </a:gridCol>
              </a:tblGrid>
              <a:tr h="370840">
                <a:tc>
                  <a:txBody>
                    <a:bodyPr/>
                    <a:lstStyle/>
                    <a:p>
                      <a:pPr algn="ctr"/>
                      <a:r>
                        <a:rPr lang="en-US" dirty="0"/>
                        <a:t>Parameter</a:t>
                      </a:r>
                    </a:p>
                  </a:txBody>
                  <a:tcPr anchor="ctr"/>
                </a:tc>
                <a:tc>
                  <a:txBody>
                    <a:bodyPr/>
                    <a:lstStyle/>
                    <a:p>
                      <a:pPr algn="ctr"/>
                      <a:r>
                        <a:rPr lang="en-US" dirty="0"/>
                        <a:t>Nominal MMRTG</a:t>
                      </a:r>
                    </a:p>
                  </a:txBody>
                  <a:tcPr/>
                </a:tc>
                <a:extLst>
                  <a:ext uri="{0D108BD9-81ED-4DB2-BD59-A6C34878D82A}">
                    <a16:rowId xmlns:a16="http://schemas.microsoft.com/office/drawing/2014/main" val="224748991"/>
                  </a:ext>
                </a:extLst>
              </a:tr>
              <a:tr h="370840">
                <a:tc>
                  <a:txBody>
                    <a:bodyPr/>
                    <a:lstStyle/>
                    <a:p>
                      <a:r>
                        <a:rPr lang="en-US" dirty="0"/>
                        <a:t>Output Voltage</a:t>
                      </a:r>
                    </a:p>
                  </a:txBody>
                  <a:tcPr/>
                </a:tc>
                <a:tc>
                  <a:txBody>
                    <a:bodyPr/>
                    <a:lstStyle/>
                    <a:p>
                      <a:r>
                        <a:rPr lang="en-US" dirty="0"/>
                        <a:t>22 to 36 Vdc</a:t>
                      </a:r>
                    </a:p>
                  </a:txBody>
                  <a:tcPr/>
                </a:tc>
                <a:extLst>
                  <a:ext uri="{0D108BD9-81ED-4DB2-BD59-A6C34878D82A}">
                    <a16:rowId xmlns:a16="http://schemas.microsoft.com/office/drawing/2014/main" val="3627745503"/>
                  </a:ext>
                </a:extLst>
              </a:tr>
              <a:tr h="370840">
                <a:tc>
                  <a:txBody>
                    <a:bodyPr/>
                    <a:lstStyle/>
                    <a:p>
                      <a:r>
                        <a:rPr lang="en-US" dirty="0"/>
                        <a:t>Electrical Power</a:t>
                      </a:r>
                    </a:p>
                  </a:txBody>
                  <a:tcPr/>
                </a:tc>
                <a:tc>
                  <a:txBody>
                    <a:bodyPr/>
                    <a:lstStyle/>
                    <a:p>
                      <a:r>
                        <a:rPr lang="en-US" dirty="0"/>
                        <a:t>110 W</a:t>
                      </a:r>
                      <a:r>
                        <a:rPr lang="en-US" baseline="-25000" dirty="0"/>
                        <a:t>e</a:t>
                      </a:r>
                      <a:r>
                        <a:rPr lang="en-US" baseline="0" dirty="0"/>
                        <a:t> BOM</a:t>
                      </a:r>
                      <a:endParaRPr lang="en-US" dirty="0"/>
                    </a:p>
                  </a:txBody>
                  <a:tcPr/>
                </a:tc>
                <a:extLst>
                  <a:ext uri="{0D108BD9-81ED-4DB2-BD59-A6C34878D82A}">
                    <a16:rowId xmlns:a16="http://schemas.microsoft.com/office/drawing/2014/main" val="440330176"/>
                  </a:ext>
                </a:extLst>
              </a:tr>
              <a:tr h="370840">
                <a:tc>
                  <a:txBody>
                    <a:bodyPr/>
                    <a:lstStyle/>
                    <a:p>
                      <a:r>
                        <a:rPr lang="en-US" dirty="0"/>
                        <a:t>Waste Heat</a:t>
                      </a:r>
                    </a:p>
                  </a:txBody>
                  <a:tcPr/>
                </a:tc>
                <a:tc>
                  <a:txBody>
                    <a:bodyPr/>
                    <a:lstStyle/>
                    <a:p>
                      <a:r>
                        <a:rPr lang="en-US" dirty="0"/>
                        <a:t>2000 W</a:t>
                      </a:r>
                      <a:r>
                        <a:rPr lang="en-US" baseline="-25000" dirty="0"/>
                        <a:t>th</a:t>
                      </a:r>
                      <a:r>
                        <a:rPr lang="en-US" baseline="0" dirty="0"/>
                        <a:t> BOM</a:t>
                      </a:r>
                      <a:endParaRPr lang="en-US" dirty="0"/>
                    </a:p>
                  </a:txBody>
                  <a:tcPr/>
                </a:tc>
                <a:extLst>
                  <a:ext uri="{0D108BD9-81ED-4DB2-BD59-A6C34878D82A}">
                    <a16:rowId xmlns:a16="http://schemas.microsoft.com/office/drawing/2014/main" val="2749757839"/>
                  </a:ext>
                </a:extLst>
              </a:tr>
              <a:tr h="370840">
                <a:tc>
                  <a:txBody>
                    <a:bodyPr/>
                    <a:lstStyle/>
                    <a:p>
                      <a:r>
                        <a:rPr lang="en-US" dirty="0"/>
                        <a:t>Mass</a:t>
                      </a:r>
                    </a:p>
                  </a:txBody>
                  <a:tcPr/>
                </a:tc>
                <a:tc>
                  <a:txBody>
                    <a:bodyPr/>
                    <a:lstStyle/>
                    <a:p>
                      <a:r>
                        <a:rPr lang="en-US" dirty="0"/>
                        <a:t>45 kg</a:t>
                      </a:r>
                    </a:p>
                  </a:txBody>
                  <a:tcPr/>
                </a:tc>
                <a:extLst>
                  <a:ext uri="{0D108BD9-81ED-4DB2-BD59-A6C34878D82A}">
                    <a16:rowId xmlns:a16="http://schemas.microsoft.com/office/drawing/2014/main" val="2655266003"/>
                  </a:ext>
                </a:extLst>
              </a:tr>
              <a:tr h="370840">
                <a:tc>
                  <a:txBody>
                    <a:bodyPr/>
                    <a:lstStyle/>
                    <a:p>
                      <a:r>
                        <a:rPr lang="en-US" dirty="0"/>
                        <a:t>Length</a:t>
                      </a:r>
                    </a:p>
                  </a:txBody>
                  <a:tcPr/>
                </a:tc>
                <a:tc>
                  <a:txBody>
                    <a:bodyPr/>
                    <a:lstStyle/>
                    <a:p>
                      <a:r>
                        <a:rPr lang="en-US" dirty="0"/>
                        <a:t>69 cm</a:t>
                      </a:r>
                    </a:p>
                  </a:txBody>
                  <a:tcPr/>
                </a:tc>
                <a:extLst>
                  <a:ext uri="{0D108BD9-81ED-4DB2-BD59-A6C34878D82A}">
                    <a16:rowId xmlns:a16="http://schemas.microsoft.com/office/drawing/2014/main" val="510367349"/>
                  </a:ext>
                </a:extLst>
              </a:tr>
              <a:tr h="370840">
                <a:tc>
                  <a:txBody>
                    <a:bodyPr/>
                    <a:lstStyle/>
                    <a:p>
                      <a:r>
                        <a:rPr lang="en-US" dirty="0"/>
                        <a:t>Width</a:t>
                      </a:r>
                    </a:p>
                  </a:txBody>
                  <a:tcPr/>
                </a:tc>
                <a:tc>
                  <a:txBody>
                    <a:bodyPr/>
                    <a:lstStyle/>
                    <a:p>
                      <a:r>
                        <a:rPr lang="en-US" dirty="0"/>
                        <a:t>65 cm</a:t>
                      </a:r>
                    </a:p>
                  </a:txBody>
                  <a:tcPr/>
                </a:tc>
                <a:extLst>
                  <a:ext uri="{0D108BD9-81ED-4DB2-BD59-A6C34878D82A}">
                    <a16:rowId xmlns:a16="http://schemas.microsoft.com/office/drawing/2014/main" val="3220389995"/>
                  </a:ext>
                </a:extLst>
              </a:tr>
            </a:tbl>
          </a:graphicData>
        </a:graphic>
      </p:graphicFrame>
      <p:sp>
        <p:nvSpPr>
          <p:cNvPr id="12" name="TextBox 11">
            <a:extLst>
              <a:ext uri="{FF2B5EF4-FFF2-40B4-BE49-F238E27FC236}">
                <a16:creationId xmlns:a16="http://schemas.microsoft.com/office/drawing/2014/main" id="{084C9EA5-515C-433E-AAD8-B19B1BF0617A}"/>
              </a:ext>
            </a:extLst>
          </p:cNvPr>
          <p:cNvSpPr txBox="1"/>
          <p:nvPr/>
        </p:nvSpPr>
        <p:spPr>
          <a:xfrm>
            <a:off x="4169551" y="3560698"/>
            <a:ext cx="2874088" cy="369332"/>
          </a:xfrm>
          <a:prstGeom prst="rect">
            <a:avLst/>
          </a:prstGeom>
          <a:noFill/>
        </p:spPr>
        <p:txBody>
          <a:bodyPr wrap="square">
            <a:spAutoFit/>
          </a:bodyPr>
          <a:lstStyle/>
          <a:p>
            <a:pPr algn="ctr"/>
            <a:r>
              <a:rPr lang="en-US" b="1" dirty="0">
                <a:solidFill>
                  <a:schemeClr val="bg1"/>
                </a:solidFill>
              </a:rPr>
              <a:t>Nominal Characteristics </a:t>
            </a:r>
          </a:p>
        </p:txBody>
      </p:sp>
      <p:pic>
        <p:nvPicPr>
          <p:cNvPr id="2052" name="Picture 4" descr="Multi-Mission Radioisotope Thermoelectric Generator ">
            <a:extLst>
              <a:ext uri="{FF2B5EF4-FFF2-40B4-BE49-F238E27FC236}">
                <a16:creationId xmlns:a16="http://schemas.microsoft.com/office/drawing/2014/main" id="{3B423961-4C20-B1E9-C19A-453DF31222C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531" t="7480" r="36668" b="47312"/>
          <a:stretch/>
        </p:blipFill>
        <p:spPr bwMode="auto">
          <a:xfrm>
            <a:off x="336448" y="3578218"/>
            <a:ext cx="2575932" cy="2778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942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1CAC-4324-4548-8455-29D946AB6BF5}"/>
              </a:ext>
            </a:extLst>
          </p:cNvPr>
          <p:cNvSpPr>
            <a:spLocks noGrp="1"/>
          </p:cNvSpPr>
          <p:nvPr>
            <p:ph type="title"/>
          </p:nvPr>
        </p:nvSpPr>
        <p:spPr/>
        <p:txBody>
          <a:bodyPr/>
          <a:lstStyle/>
          <a:p>
            <a:r>
              <a:rPr lang="en-US" dirty="0"/>
              <a:t>Current RPS Missions</a:t>
            </a:r>
          </a:p>
        </p:txBody>
      </p:sp>
      <p:graphicFrame>
        <p:nvGraphicFramePr>
          <p:cNvPr id="7" name="Table 6">
            <a:extLst>
              <a:ext uri="{FF2B5EF4-FFF2-40B4-BE49-F238E27FC236}">
                <a16:creationId xmlns:a16="http://schemas.microsoft.com/office/drawing/2014/main" id="{383087B5-81FA-486C-AE4C-CA91D045BD77}"/>
              </a:ext>
            </a:extLst>
          </p:cNvPr>
          <p:cNvGraphicFramePr>
            <a:graphicFrameLocks noGrp="1"/>
          </p:cNvGraphicFramePr>
          <p:nvPr>
            <p:extLst>
              <p:ext uri="{D42A27DB-BD31-4B8C-83A1-F6EECF244321}">
                <p14:modId xmlns:p14="http://schemas.microsoft.com/office/powerpoint/2010/main" val="2237790157"/>
              </p:ext>
            </p:extLst>
          </p:nvPr>
        </p:nvGraphicFramePr>
        <p:xfrm>
          <a:off x="452045" y="815110"/>
          <a:ext cx="8580195" cy="3331232"/>
        </p:xfrm>
        <a:graphic>
          <a:graphicData uri="http://schemas.openxmlformats.org/drawingml/2006/table">
            <a:tbl>
              <a:tblPr firstRow="1" bandRow="1">
                <a:tableStyleId>{5C22544A-7EE6-4342-B048-85BDC9FD1C3A}</a:tableStyleId>
              </a:tblPr>
              <a:tblGrid>
                <a:gridCol w="1635350">
                  <a:extLst>
                    <a:ext uri="{9D8B030D-6E8A-4147-A177-3AD203B41FA5}">
                      <a16:colId xmlns:a16="http://schemas.microsoft.com/office/drawing/2014/main" val="3895344243"/>
                    </a:ext>
                  </a:extLst>
                </a:gridCol>
                <a:gridCol w="1448285">
                  <a:extLst>
                    <a:ext uri="{9D8B030D-6E8A-4147-A177-3AD203B41FA5}">
                      <a16:colId xmlns:a16="http://schemas.microsoft.com/office/drawing/2014/main" val="2006783172"/>
                    </a:ext>
                  </a:extLst>
                </a:gridCol>
                <a:gridCol w="1351280">
                  <a:extLst>
                    <a:ext uri="{9D8B030D-6E8A-4147-A177-3AD203B41FA5}">
                      <a16:colId xmlns:a16="http://schemas.microsoft.com/office/drawing/2014/main" val="3055730110"/>
                    </a:ext>
                  </a:extLst>
                </a:gridCol>
                <a:gridCol w="1300480">
                  <a:extLst>
                    <a:ext uri="{9D8B030D-6E8A-4147-A177-3AD203B41FA5}">
                      <a16:colId xmlns:a16="http://schemas.microsoft.com/office/drawing/2014/main" val="2350862541"/>
                    </a:ext>
                  </a:extLst>
                </a:gridCol>
                <a:gridCol w="1622030">
                  <a:extLst>
                    <a:ext uri="{9D8B030D-6E8A-4147-A177-3AD203B41FA5}">
                      <a16:colId xmlns:a16="http://schemas.microsoft.com/office/drawing/2014/main" val="2877718262"/>
                    </a:ext>
                  </a:extLst>
                </a:gridCol>
                <a:gridCol w="1222770">
                  <a:extLst>
                    <a:ext uri="{9D8B030D-6E8A-4147-A177-3AD203B41FA5}">
                      <a16:colId xmlns:a16="http://schemas.microsoft.com/office/drawing/2014/main" val="4092346795"/>
                    </a:ext>
                  </a:extLst>
                </a:gridCol>
              </a:tblGrid>
              <a:tr h="853440">
                <a:tc>
                  <a:txBody>
                    <a:bodyPr/>
                    <a:lstStyle/>
                    <a:p>
                      <a:pPr algn="ctr"/>
                      <a:r>
                        <a:rPr lang="en-US" sz="1800" dirty="0"/>
                        <a:t>Mission</a:t>
                      </a:r>
                    </a:p>
                  </a:txBody>
                  <a:tcPr marL="121920" marR="121920" marT="60960" marB="60960" anchor="ctr"/>
                </a:tc>
                <a:tc>
                  <a:txBody>
                    <a:bodyPr/>
                    <a:lstStyle/>
                    <a:p>
                      <a:pPr algn="ctr"/>
                      <a:r>
                        <a:rPr lang="en-US" sz="1800" dirty="0"/>
                        <a:t>Launch Date</a:t>
                      </a:r>
                    </a:p>
                  </a:txBody>
                  <a:tcPr marL="121920" marR="121920" marT="60960" marB="60960" anchor="ctr"/>
                </a:tc>
                <a:tc>
                  <a:txBody>
                    <a:bodyPr/>
                    <a:lstStyle/>
                    <a:p>
                      <a:pPr algn="ctr"/>
                      <a:r>
                        <a:rPr lang="en-US" sz="1800" dirty="0"/>
                        <a:t>Type of RPS</a:t>
                      </a:r>
                    </a:p>
                  </a:txBody>
                  <a:tcPr marL="121920" marR="121920" marT="60960" marB="60960" anchor="ctr"/>
                </a:tc>
                <a:tc>
                  <a:txBody>
                    <a:bodyPr/>
                    <a:lstStyle/>
                    <a:p>
                      <a:pPr algn="ctr"/>
                      <a:r>
                        <a:rPr lang="en-US" sz="1800" dirty="0"/>
                        <a:t>Quantity</a:t>
                      </a:r>
                    </a:p>
                  </a:txBody>
                  <a:tcPr marL="121920" marR="121920" marT="60960" marB="60960" anchor="ctr"/>
                </a:tc>
                <a:tc>
                  <a:txBody>
                    <a:bodyPr/>
                    <a:lstStyle/>
                    <a:p>
                      <a:pPr algn="ctr"/>
                      <a:r>
                        <a:rPr lang="en-US" sz="1800" dirty="0"/>
                        <a:t>Current Tot. Avg Power (W</a:t>
                      </a:r>
                      <a:r>
                        <a:rPr lang="en-US" sz="1800" baseline="-25000" dirty="0"/>
                        <a:t>e</a:t>
                      </a:r>
                      <a:r>
                        <a:rPr lang="en-US" sz="1800" dirty="0"/>
                        <a:t>)</a:t>
                      </a:r>
                    </a:p>
                  </a:txBody>
                  <a:tcPr marL="121920" marR="121920" marT="60960" marB="60960" anchor="ctr"/>
                </a:tc>
                <a:tc>
                  <a:txBody>
                    <a:bodyPr/>
                    <a:lstStyle/>
                    <a:p>
                      <a:pPr algn="ctr"/>
                      <a:r>
                        <a:rPr lang="en-US" sz="1800" dirty="0"/>
                        <a:t>Power Reading Date</a:t>
                      </a:r>
                    </a:p>
                  </a:txBody>
                  <a:tcPr marL="121920" marR="121920" marT="60960" marB="60960" anchor="ctr"/>
                </a:tc>
                <a:extLst>
                  <a:ext uri="{0D108BD9-81ED-4DB2-BD59-A6C34878D82A}">
                    <a16:rowId xmlns:a16="http://schemas.microsoft.com/office/drawing/2014/main" val="3612002769"/>
                  </a:ext>
                </a:extLst>
              </a:tr>
              <a:tr h="609600">
                <a:tc>
                  <a:txBody>
                    <a:bodyPr/>
                    <a:lstStyle/>
                    <a:p>
                      <a:pPr algn="ctr"/>
                      <a:r>
                        <a:rPr lang="en-US" sz="1600" dirty="0"/>
                        <a:t>Perseverance</a:t>
                      </a:r>
                    </a:p>
                  </a:txBody>
                  <a:tcPr marL="121920" marR="121920" marT="60960" marB="60960" anchor="ctr"/>
                </a:tc>
                <a:tc>
                  <a:txBody>
                    <a:bodyPr/>
                    <a:lstStyle/>
                    <a:p>
                      <a:pPr algn="ctr"/>
                      <a:r>
                        <a:rPr lang="en-US" sz="1600" dirty="0"/>
                        <a:t>7/30/2020</a:t>
                      </a:r>
                    </a:p>
                  </a:txBody>
                  <a:tcPr marL="121920" marR="121920" marT="60960" marB="60960" anchor="ctr"/>
                </a:tc>
                <a:tc>
                  <a:txBody>
                    <a:bodyPr/>
                    <a:lstStyle/>
                    <a:p>
                      <a:pPr algn="ctr"/>
                      <a:r>
                        <a:rPr lang="en-US" sz="1600" dirty="0"/>
                        <a:t>MMRTG</a:t>
                      </a:r>
                    </a:p>
                  </a:txBody>
                  <a:tcPr marL="121920" marR="121920" marT="60960" marB="60960" anchor="ctr"/>
                </a:tc>
                <a:tc>
                  <a:txBody>
                    <a:bodyPr/>
                    <a:lstStyle/>
                    <a:p>
                      <a:pPr algn="ctr"/>
                      <a:r>
                        <a:rPr lang="en-US" sz="1600" dirty="0"/>
                        <a:t>1</a:t>
                      </a:r>
                    </a:p>
                  </a:txBody>
                  <a:tcPr marL="121920" marR="121920" marT="60960" marB="60960" anchor="ctr"/>
                </a:tc>
                <a:tc>
                  <a:txBody>
                    <a:bodyPr/>
                    <a:lstStyle/>
                    <a:p>
                      <a:pPr marL="0" algn="ctr" defTabSz="685800" rtl="0" eaLnBrk="1" latinLnBrk="0" hangingPunct="1"/>
                      <a:r>
                        <a:rPr lang="en-US" sz="1600" kern="1200" dirty="0">
                          <a:solidFill>
                            <a:schemeClr val="tx1"/>
                          </a:solidFill>
                          <a:latin typeface="+mn-lt"/>
                          <a:ea typeface="+mn-ea"/>
                          <a:cs typeface="+mn-cs"/>
                        </a:rPr>
                        <a:t>106.0</a:t>
                      </a:r>
                    </a:p>
                  </a:txBody>
                  <a:tcPr marL="121920" marR="121920" marT="60960" marB="60960" anchor="ctr"/>
                </a:tc>
                <a:tc>
                  <a:txBody>
                    <a:bodyPr/>
                    <a:lstStyle/>
                    <a:p>
                      <a:pPr algn="ctr"/>
                      <a:r>
                        <a:rPr lang="en-US" sz="1600" dirty="0"/>
                        <a:t>12/2022</a:t>
                      </a:r>
                    </a:p>
                  </a:txBody>
                  <a:tcPr marL="121920" marR="121920" marT="60960" marB="60960" anchor="ctr"/>
                </a:tc>
                <a:extLst>
                  <a:ext uri="{0D108BD9-81ED-4DB2-BD59-A6C34878D82A}">
                    <a16:rowId xmlns:a16="http://schemas.microsoft.com/office/drawing/2014/main" val="4109758074"/>
                  </a:ext>
                </a:extLst>
              </a:tr>
              <a:tr h="609600">
                <a:tc>
                  <a:txBody>
                    <a:bodyPr/>
                    <a:lstStyle/>
                    <a:p>
                      <a:pPr algn="ctr"/>
                      <a:r>
                        <a:rPr lang="en-US" sz="1600" dirty="0"/>
                        <a:t>Curiosity</a:t>
                      </a:r>
                    </a:p>
                  </a:txBody>
                  <a:tcPr marL="121920" marR="121920" marT="60960" marB="60960" anchor="ctr"/>
                </a:tc>
                <a:tc>
                  <a:txBody>
                    <a:bodyPr/>
                    <a:lstStyle/>
                    <a:p>
                      <a:pPr algn="ctr"/>
                      <a:r>
                        <a:rPr lang="en-US" sz="1600" dirty="0"/>
                        <a:t>11/26/2011</a:t>
                      </a:r>
                    </a:p>
                  </a:txBody>
                  <a:tcPr marL="121920" marR="121920" marT="60960" marB="60960" anchor="ctr"/>
                </a:tc>
                <a:tc>
                  <a:txBody>
                    <a:bodyPr/>
                    <a:lstStyle/>
                    <a:p>
                      <a:pPr algn="ctr"/>
                      <a:r>
                        <a:rPr lang="en-US" sz="1600" dirty="0"/>
                        <a:t>MMRTG</a:t>
                      </a:r>
                    </a:p>
                  </a:txBody>
                  <a:tcPr marL="121920" marR="121920" marT="60960" marB="60960" anchor="ctr"/>
                </a:tc>
                <a:tc>
                  <a:txBody>
                    <a:bodyPr/>
                    <a:lstStyle/>
                    <a:p>
                      <a:pPr algn="ctr"/>
                      <a:r>
                        <a:rPr lang="en-US" sz="1600" dirty="0"/>
                        <a:t>1</a:t>
                      </a:r>
                    </a:p>
                  </a:txBody>
                  <a:tcPr marL="121920" marR="121920" marT="60960" marB="60960" anchor="ctr"/>
                </a:tc>
                <a:tc>
                  <a:txBody>
                    <a:bodyPr/>
                    <a:lstStyle/>
                    <a:p>
                      <a:pPr algn="ctr"/>
                      <a:r>
                        <a:rPr lang="en-US" sz="1600" dirty="0">
                          <a:solidFill>
                            <a:schemeClr val="tx1"/>
                          </a:solidFill>
                        </a:rPr>
                        <a:t>79.3</a:t>
                      </a:r>
                    </a:p>
                  </a:txBody>
                  <a:tcPr marL="121920" marR="121920" marT="60960" marB="60960" anchor="ctr"/>
                </a:tc>
                <a:tc>
                  <a:txBody>
                    <a:bodyPr/>
                    <a:lstStyle/>
                    <a:p>
                      <a:pPr algn="ctr"/>
                      <a:r>
                        <a:rPr lang="en-US" sz="1600" dirty="0"/>
                        <a:t>12/2022</a:t>
                      </a:r>
                    </a:p>
                  </a:txBody>
                  <a:tcPr marL="121920" marR="121920" marT="60960" marB="60960" anchor="ctr"/>
                </a:tc>
                <a:extLst>
                  <a:ext uri="{0D108BD9-81ED-4DB2-BD59-A6C34878D82A}">
                    <a16:rowId xmlns:a16="http://schemas.microsoft.com/office/drawing/2014/main" val="2531945412"/>
                  </a:ext>
                </a:extLst>
              </a:tr>
              <a:tr h="431539">
                <a:tc>
                  <a:txBody>
                    <a:bodyPr/>
                    <a:lstStyle/>
                    <a:p>
                      <a:pPr algn="ctr"/>
                      <a:r>
                        <a:rPr lang="en-US" sz="1600" dirty="0"/>
                        <a:t>New Horizons</a:t>
                      </a:r>
                    </a:p>
                  </a:txBody>
                  <a:tcPr marL="121920" marR="121920" marT="60960" marB="60960" anchor="ctr"/>
                </a:tc>
                <a:tc>
                  <a:txBody>
                    <a:bodyPr/>
                    <a:lstStyle/>
                    <a:p>
                      <a:pPr algn="ctr"/>
                      <a:r>
                        <a:rPr lang="en-US" sz="1600" dirty="0"/>
                        <a:t>1/19/2006</a:t>
                      </a:r>
                    </a:p>
                  </a:txBody>
                  <a:tcPr marL="121920" marR="121920" marT="60960" marB="60960" anchor="ctr"/>
                </a:tc>
                <a:tc>
                  <a:txBody>
                    <a:bodyPr/>
                    <a:lstStyle/>
                    <a:p>
                      <a:pPr algn="ctr"/>
                      <a:r>
                        <a:rPr lang="en-US" sz="1600" dirty="0"/>
                        <a:t>GPHS-RTG</a:t>
                      </a:r>
                    </a:p>
                  </a:txBody>
                  <a:tcPr marL="121920" marR="121920" marT="60960" marB="60960" anchor="ctr"/>
                </a:tc>
                <a:tc>
                  <a:txBody>
                    <a:bodyPr/>
                    <a:lstStyle/>
                    <a:p>
                      <a:pPr algn="ctr"/>
                      <a:r>
                        <a:rPr lang="en-US" sz="1600" dirty="0"/>
                        <a:t>1</a:t>
                      </a:r>
                    </a:p>
                  </a:txBody>
                  <a:tcPr marL="121920" marR="121920" marT="60960" marB="60960" anchor="ctr"/>
                </a:tc>
                <a:tc>
                  <a:txBody>
                    <a:bodyPr/>
                    <a:lstStyle/>
                    <a:p>
                      <a:pPr algn="ctr"/>
                      <a:r>
                        <a:rPr lang="en-US" sz="1600" dirty="0"/>
                        <a:t>178.7</a:t>
                      </a:r>
                    </a:p>
                  </a:txBody>
                  <a:tcPr marL="121920" marR="121920" marT="60960" marB="60960" anchor="ctr"/>
                </a:tc>
                <a:tc>
                  <a:txBody>
                    <a:bodyPr/>
                    <a:lstStyle/>
                    <a:p>
                      <a:pPr algn="ctr"/>
                      <a:r>
                        <a:rPr lang="en-US" sz="1600" dirty="0"/>
                        <a:t>6/2022</a:t>
                      </a:r>
                    </a:p>
                  </a:txBody>
                  <a:tcPr marL="121920" marR="121920" marT="60960" marB="60960" anchor="ctr"/>
                </a:tc>
                <a:extLst>
                  <a:ext uri="{0D108BD9-81ED-4DB2-BD59-A6C34878D82A}">
                    <a16:rowId xmlns:a16="http://schemas.microsoft.com/office/drawing/2014/main" val="1078209949"/>
                  </a:ext>
                </a:extLst>
              </a:tr>
              <a:tr h="369853">
                <a:tc>
                  <a:txBody>
                    <a:bodyPr/>
                    <a:lstStyle/>
                    <a:p>
                      <a:pPr algn="ctr"/>
                      <a:r>
                        <a:rPr lang="en-US" sz="1600" dirty="0"/>
                        <a:t>Voyager 1</a:t>
                      </a:r>
                    </a:p>
                  </a:txBody>
                  <a:tcPr marL="121920" marR="121920" marT="60960" marB="60960" anchor="ctr"/>
                </a:tc>
                <a:tc>
                  <a:txBody>
                    <a:bodyPr/>
                    <a:lstStyle/>
                    <a:p>
                      <a:pPr algn="ctr"/>
                      <a:r>
                        <a:rPr lang="en-US" sz="1600" dirty="0"/>
                        <a:t>9/5/1977</a:t>
                      </a:r>
                    </a:p>
                  </a:txBody>
                  <a:tcPr marL="121920" marR="121920" marT="60960" marB="60960" anchor="ctr"/>
                </a:tc>
                <a:tc>
                  <a:txBody>
                    <a:bodyPr/>
                    <a:lstStyle/>
                    <a:p>
                      <a:pPr algn="ctr"/>
                      <a:r>
                        <a:rPr lang="en-US" sz="1600" dirty="0"/>
                        <a:t>MHW RTG</a:t>
                      </a:r>
                    </a:p>
                  </a:txBody>
                  <a:tcPr marL="121920" marR="121920" marT="60960" marB="60960" anchor="ctr"/>
                </a:tc>
                <a:tc>
                  <a:txBody>
                    <a:bodyPr/>
                    <a:lstStyle/>
                    <a:p>
                      <a:pPr algn="ctr"/>
                      <a:r>
                        <a:rPr lang="en-US" sz="1600" dirty="0"/>
                        <a:t>3</a:t>
                      </a:r>
                    </a:p>
                  </a:txBody>
                  <a:tcPr marL="121920" marR="121920" marT="60960" marB="60960" anchor="ctr"/>
                </a:tc>
                <a:tc>
                  <a:txBody>
                    <a:bodyPr/>
                    <a:lstStyle/>
                    <a:p>
                      <a:pPr algn="ctr"/>
                      <a:r>
                        <a:rPr lang="en-US" sz="1600" dirty="0"/>
                        <a:t>231.9</a:t>
                      </a:r>
                    </a:p>
                  </a:txBody>
                  <a:tcPr marL="121920" marR="121920" marT="60960" marB="60960" anchor="ctr"/>
                </a:tc>
                <a:tc>
                  <a:txBody>
                    <a:bodyPr/>
                    <a:lstStyle/>
                    <a:p>
                      <a:pPr algn="ctr"/>
                      <a:r>
                        <a:rPr lang="en-US" sz="1600" dirty="0"/>
                        <a:t>9/2021</a:t>
                      </a:r>
                    </a:p>
                  </a:txBody>
                  <a:tcPr marL="121920" marR="121920" marT="60960" marB="60960" anchor="ctr"/>
                </a:tc>
                <a:extLst>
                  <a:ext uri="{0D108BD9-81ED-4DB2-BD59-A6C34878D82A}">
                    <a16:rowId xmlns:a16="http://schemas.microsoft.com/office/drawing/2014/main" val="3386292258"/>
                  </a:ext>
                </a:extLst>
              </a:tr>
              <a:tr h="365760">
                <a:tc>
                  <a:txBody>
                    <a:bodyPr/>
                    <a:lstStyle/>
                    <a:p>
                      <a:pPr algn="ctr"/>
                      <a:r>
                        <a:rPr lang="en-US" sz="1600" dirty="0"/>
                        <a:t>Voyager 2</a:t>
                      </a:r>
                    </a:p>
                  </a:txBody>
                  <a:tcPr marL="121920" marR="121920" marT="60960" marB="60960" anchor="ctr"/>
                </a:tc>
                <a:tc>
                  <a:txBody>
                    <a:bodyPr/>
                    <a:lstStyle/>
                    <a:p>
                      <a:pPr algn="ctr"/>
                      <a:r>
                        <a:rPr lang="en-US" sz="1600" dirty="0"/>
                        <a:t>8/20/1977</a:t>
                      </a:r>
                    </a:p>
                  </a:txBody>
                  <a:tcPr marL="121920" marR="121920" marT="60960" marB="60960" anchor="ctr"/>
                </a:tc>
                <a:tc>
                  <a:txBody>
                    <a:bodyPr/>
                    <a:lstStyle/>
                    <a:p>
                      <a:pPr algn="ctr"/>
                      <a:r>
                        <a:rPr lang="en-US" sz="1600" dirty="0"/>
                        <a:t> MHW RTG</a:t>
                      </a:r>
                    </a:p>
                  </a:txBody>
                  <a:tcPr marL="121920" marR="121920" marT="60960" marB="60960" anchor="ctr"/>
                </a:tc>
                <a:tc>
                  <a:txBody>
                    <a:bodyPr/>
                    <a:lstStyle/>
                    <a:p>
                      <a:pPr algn="ctr"/>
                      <a:r>
                        <a:rPr lang="en-US" sz="1600" dirty="0"/>
                        <a:t>3</a:t>
                      </a:r>
                    </a:p>
                  </a:txBody>
                  <a:tcPr marL="121920" marR="121920" marT="60960" marB="60960" anchor="ctr"/>
                </a:tc>
                <a:tc>
                  <a:txBody>
                    <a:bodyPr/>
                    <a:lstStyle/>
                    <a:p>
                      <a:pPr algn="ctr"/>
                      <a:r>
                        <a:rPr lang="en-US" sz="1600" dirty="0"/>
                        <a:t>234.6</a:t>
                      </a:r>
                    </a:p>
                  </a:txBody>
                  <a:tcPr marL="121920" marR="121920" marT="60960" marB="60960" anchor="ctr"/>
                </a:tc>
                <a:tc>
                  <a:txBody>
                    <a:bodyPr/>
                    <a:lstStyle/>
                    <a:p>
                      <a:pPr algn="ctr"/>
                      <a:r>
                        <a:rPr lang="en-US" sz="1600" dirty="0"/>
                        <a:t>9/2021</a:t>
                      </a:r>
                    </a:p>
                  </a:txBody>
                  <a:tcPr marL="121920" marR="121920" marT="60960" marB="60960" anchor="ctr"/>
                </a:tc>
                <a:extLst>
                  <a:ext uri="{0D108BD9-81ED-4DB2-BD59-A6C34878D82A}">
                    <a16:rowId xmlns:a16="http://schemas.microsoft.com/office/drawing/2014/main" val="3225841544"/>
                  </a:ext>
                </a:extLst>
              </a:tr>
            </a:tbl>
          </a:graphicData>
        </a:graphic>
      </p:graphicFrame>
      <p:pic>
        <p:nvPicPr>
          <p:cNvPr id="21" name="Picture 20">
            <a:extLst>
              <a:ext uri="{FF2B5EF4-FFF2-40B4-BE49-F238E27FC236}">
                <a16:creationId xmlns:a16="http://schemas.microsoft.com/office/drawing/2014/main" id="{8617CF41-08BB-4A48-BEA6-D1BAED16A8C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96412" y="2806535"/>
            <a:ext cx="2131432" cy="1950435"/>
          </a:xfrm>
          <a:prstGeom prst="rect">
            <a:avLst/>
          </a:prstGeom>
          <a:ln w="28575">
            <a:solidFill>
              <a:schemeClr val="accent2">
                <a:lumMod val="90000"/>
              </a:schemeClr>
            </a:solidFill>
          </a:ln>
        </p:spPr>
      </p:pic>
      <p:pic>
        <p:nvPicPr>
          <p:cNvPr id="22" name="Content Placeholder 11" descr="A satellite in space&#10;&#10;Description automatically generated">
            <a:extLst>
              <a:ext uri="{FF2B5EF4-FFF2-40B4-BE49-F238E27FC236}">
                <a16:creationId xmlns:a16="http://schemas.microsoft.com/office/drawing/2014/main" id="{C1E652C2-2EAB-4840-ABCE-ED0D1730649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296412" y="4863364"/>
            <a:ext cx="2131433" cy="1687703"/>
          </a:xfrm>
          <a:prstGeom prst="rect">
            <a:avLst/>
          </a:prstGeom>
          <a:ln w="28575">
            <a:solidFill>
              <a:schemeClr val="accent2">
                <a:lumMod val="90000"/>
              </a:schemeClr>
            </a:solidFill>
          </a:ln>
        </p:spPr>
      </p:pic>
      <p:pic>
        <p:nvPicPr>
          <p:cNvPr id="24" name="Picture 23">
            <a:extLst>
              <a:ext uri="{FF2B5EF4-FFF2-40B4-BE49-F238E27FC236}">
                <a16:creationId xmlns:a16="http://schemas.microsoft.com/office/drawing/2014/main" id="{D2DC0BF7-9EE4-4476-9F96-B9040B2F18FD}"/>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9296412" y="815110"/>
            <a:ext cx="2131432" cy="1885031"/>
          </a:xfrm>
          <a:prstGeom prst="rect">
            <a:avLst/>
          </a:prstGeom>
          <a:ln w="28575">
            <a:solidFill>
              <a:schemeClr val="accent2">
                <a:lumMod val="90000"/>
              </a:schemeClr>
            </a:solidFill>
          </a:ln>
        </p:spPr>
      </p:pic>
    </p:spTree>
    <p:extLst>
      <p:ext uri="{BB962C8B-B14F-4D97-AF65-F5344CB8AC3E}">
        <p14:creationId xmlns:p14="http://schemas.microsoft.com/office/powerpoint/2010/main" val="2327779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366" y="438966"/>
            <a:ext cx="11597269" cy="493518"/>
          </a:xfrm>
        </p:spPr>
        <p:txBody>
          <a:bodyPr>
            <a:noAutofit/>
          </a:bodyPr>
          <a:lstStyle/>
          <a:p>
            <a:pPr algn="l"/>
            <a:r>
              <a:rPr lang="en-US" dirty="0"/>
              <a:t>Together, NASA &amp; DOE are Ready to Support Missions</a:t>
            </a:r>
          </a:p>
        </p:txBody>
      </p:sp>
      <p:sp>
        <p:nvSpPr>
          <p:cNvPr id="3" name="Content Placeholder 2"/>
          <p:cNvSpPr>
            <a:spLocks noGrp="1"/>
          </p:cNvSpPr>
          <p:nvPr>
            <p:ph sz="half" idx="1"/>
          </p:nvPr>
        </p:nvSpPr>
        <p:spPr>
          <a:xfrm>
            <a:off x="297365" y="1068404"/>
            <a:ext cx="11370760" cy="5533118"/>
          </a:xfrm>
        </p:spPr>
        <p:txBody>
          <a:bodyPr>
            <a:normAutofit/>
          </a:bodyPr>
          <a:lstStyle/>
          <a:p>
            <a:endParaRPr lang="en-US" sz="1100" dirty="0"/>
          </a:p>
          <a:p>
            <a:r>
              <a:rPr lang="en-US" sz="2400" dirty="0"/>
              <a:t>Constant Rate Production in Place</a:t>
            </a:r>
          </a:p>
          <a:p>
            <a:pPr lvl="1"/>
            <a:r>
              <a:rPr lang="en-US" sz="2000" dirty="0"/>
              <a:t>Plutonium-238 heat source production scaling up</a:t>
            </a:r>
          </a:p>
          <a:p>
            <a:pPr lvl="1"/>
            <a:r>
              <a:rPr lang="en-US" sz="2000" dirty="0"/>
              <a:t>Fueled clad production meets rate required</a:t>
            </a:r>
          </a:p>
          <a:p>
            <a:pPr lvl="1"/>
            <a:r>
              <a:rPr lang="en-US" sz="2000" dirty="0"/>
              <a:t>Maintaining essential infrastructure </a:t>
            </a:r>
          </a:p>
          <a:p>
            <a:pPr lvl="1"/>
            <a:r>
              <a:rPr lang="en-US" sz="2000" dirty="0"/>
              <a:t>Capacity in the system for increased production</a:t>
            </a:r>
          </a:p>
          <a:p>
            <a:r>
              <a:rPr lang="en-US" sz="2400" dirty="0"/>
              <a:t>Power System</a:t>
            </a:r>
          </a:p>
          <a:p>
            <a:pPr lvl="1"/>
            <a:r>
              <a:rPr lang="en-US" sz="2000" dirty="0"/>
              <a:t>MMRTG available now for missions, can supply up to two for NF5</a:t>
            </a:r>
          </a:p>
          <a:p>
            <a:pPr lvl="1"/>
            <a:r>
              <a:rPr lang="en-US" sz="2000" dirty="0"/>
              <a:t>Reestablishing LWRHUs production capability and production run planned</a:t>
            </a:r>
          </a:p>
          <a:p>
            <a:pPr lvl="1"/>
            <a:r>
              <a:rPr lang="en-US" sz="2000" dirty="0"/>
              <a:t>Next Gen GPHS RTG planned to be available late 2020s for missions</a:t>
            </a:r>
          </a:p>
        </p:txBody>
      </p:sp>
      <p:pic>
        <p:nvPicPr>
          <p:cNvPr id="6" name="Picture 8" descr="!DOE_Color_Seal_Yellow Eagle_Illustrator.eps">
            <a:extLst>
              <a:ext uri="{FF2B5EF4-FFF2-40B4-BE49-F238E27FC236}">
                <a16:creationId xmlns:a16="http://schemas.microsoft.com/office/drawing/2014/main" id="{ADBDBD3E-BB01-2F40-AEA7-DB85D9F2D2B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63168" y="1452450"/>
            <a:ext cx="981045" cy="98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NASA insigniaCMYK">
            <a:extLst>
              <a:ext uri="{FF2B5EF4-FFF2-40B4-BE49-F238E27FC236}">
                <a16:creationId xmlns:a16="http://schemas.microsoft.com/office/drawing/2014/main" id="{FE1527CD-71CD-7A4F-AE6B-58E1259786AC}"/>
              </a:ext>
            </a:extLst>
          </p:cNvPr>
          <p:cNvPicPr preferRelativeResize="0">
            <a:picLocks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8234732" y="1452450"/>
            <a:ext cx="1207639" cy="100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7D71E736-BD9A-F74A-AEC1-48B7E4EEC272}"/>
              </a:ext>
            </a:extLst>
          </p:cNvPr>
          <p:cNvSpPr txBox="1"/>
          <p:nvPr/>
        </p:nvSpPr>
        <p:spPr>
          <a:xfrm>
            <a:off x="1966018" y="4989424"/>
            <a:ext cx="8259964" cy="1418337"/>
          </a:xfrm>
          <a:prstGeom prst="rect">
            <a:avLst/>
          </a:prstGeom>
          <a:gradFill flip="none" rotWithShape="1">
            <a:gsLst>
              <a:gs pos="100000">
                <a:schemeClr val="accent2">
                  <a:lumMod val="25000"/>
                  <a:alpha val="0"/>
                </a:schemeClr>
              </a:gs>
              <a:gs pos="0">
                <a:schemeClr val="accent2">
                  <a:lumMod val="25000"/>
                </a:schemeClr>
              </a:gs>
              <a:gs pos="0">
                <a:schemeClr val="accent2">
                  <a:lumMod val="25000"/>
                  <a:shade val="100000"/>
                  <a:satMod val="115000"/>
                </a:schemeClr>
              </a:gs>
            </a:gsLst>
            <a:path path="circle">
              <a:fillToRect l="50000" t="50000" r="50000" b="50000"/>
            </a:path>
            <a:tileRect/>
          </a:gradFill>
          <a:effectLst>
            <a:outerShdw blurRad="50800" dist="38100" dir="2700000" algn="tl" rotWithShape="0">
              <a:prstClr val="black">
                <a:alpha val="40000"/>
              </a:prstClr>
            </a:outerShdw>
          </a:effectLst>
        </p:spPr>
        <p:txBody>
          <a:bodyPr wrap="square" rtlCol="0" anchor="ctr">
            <a:spAutoFit/>
          </a:bodyPr>
          <a:lstStyle/>
          <a:p>
            <a:pPr algn="ctr">
              <a:spcAft>
                <a:spcPts val="500"/>
              </a:spcAft>
            </a:pPr>
            <a:r>
              <a:rPr lang="en-US" sz="2800" b="1" dirty="0">
                <a:solidFill>
                  <a:schemeClr val="accent2">
                    <a:lumMod val="90000"/>
                  </a:schemeClr>
                </a:solidFill>
                <a:effectLst>
                  <a:outerShdw blurRad="50800" dist="38100" dir="2700000" algn="tl" rotWithShape="0">
                    <a:prstClr val="black">
                      <a:alpha val="40000"/>
                    </a:prstClr>
                  </a:outerShdw>
                </a:effectLst>
              </a:rPr>
              <a:t>Mission Demand Oriented:</a:t>
            </a:r>
          </a:p>
          <a:p>
            <a:pPr marL="1200150" lvl="2" indent="-285750">
              <a:buFont typeface="Wingdings" panose="05000000000000000000" pitchFamily="2" charset="2"/>
              <a:buChar char="Ø"/>
            </a:pPr>
            <a:r>
              <a:rPr lang="en-US" b="1" dirty="0">
                <a:solidFill>
                  <a:schemeClr val="bg1"/>
                </a:solidFill>
              </a:rPr>
              <a:t>Decadal Provides the Vision, PSD Decides the Mission</a:t>
            </a:r>
          </a:p>
          <a:p>
            <a:pPr marL="1200150" lvl="2" indent="-285750">
              <a:buFont typeface="Wingdings" panose="05000000000000000000" pitchFamily="2" charset="2"/>
              <a:buChar char="Ø"/>
            </a:pPr>
            <a:r>
              <a:rPr lang="en-US" b="1" dirty="0">
                <a:solidFill>
                  <a:schemeClr val="bg1"/>
                </a:solidFill>
              </a:rPr>
              <a:t>Congress Provides the Funding</a:t>
            </a:r>
          </a:p>
          <a:p>
            <a:pPr marL="1200150" lvl="2" indent="-285750">
              <a:buFont typeface="Wingdings" panose="05000000000000000000" pitchFamily="2" charset="2"/>
              <a:buChar char="Ø"/>
            </a:pPr>
            <a:r>
              <a:rPr lang="en-US" b="1" dirty="0">
                <a:solidFill>
                  <a:schemeClr val="bg1"/>
                </a:solidFill>
              </a:rPr>
              <a:t>RPS Program and DOE Provide the Fueled Systems</a:t>
            </a:r>
          </a:p>
        </p:txBody>
      </p:sp>
    </p:spTree>
    <p:extLst>
      <p:ext uri="{BB962C8B-B14F-4D97-AF65-F5344CB8AC3E}">
        <p14:creationId xmlns:p14="http://schemas.microsoft.com/office/powerpoint/2010/main" val="4149004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rsFootprint.png">
            <a:extLst>
              <a:ext uri="{FF2B5EF4-FFF2-40B4-BE49-F238E27FC236}">
                <a16:creationId xmlns:a16="http://schemas.microsoft.com/office/drawing/2014/main" id="{23711AE2-40B7-11A0-EC58-7C61E5D229B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52841"/>
            <a:ext cx="12192000" cy="7163684"/>
          </a:xfrm>
          <a:prstGeom prst="rect">
            <a:avLst/>
          </a:prstGeom>
        </p:spPr>
      </p:pic>
      <p:pic>
        <p:nvPicPr>
          <p:cNvPr id="7" name="Picture 6">
            <a:extLst>
              <a:ext uri="{FF2B5EF4-FFF2-40B4-BE49-F238E27FC236}">
                <a16:creationId xmlns:a16="http://schemas.microsoft.com/office/drawing/2014/main" id="{E4894431-2C64-1387-47C2-071ACBA7C975}"/>
              </a:ext>
            </a:extLst>
          </p:cNvPr>
          <p:cNvPicPr>
            <a:picLocks noChangeAspect="1"/>
          </p:cNvPicPr>
          <p:nvPr/>
        </p:nvPicPr>
        <p:blipFill rotWithShape="1">
          <a:blip r:embed="rId3"/>
          <a:srcRect t="8420"/>
          <a:stretch/>
        </p:blipFill>
        <p:spPr>
          <a:xfrm>
            <a:off x="0" y="-132732"/>
            <a:ext cx="12192000" cy="7163684"/>
          </a:xfrm>
          <a:prstGeom prst="rect">
            <a:avLst/>
          </a:prstGeom>
        </p:spPr>
      </p:pic>
    </p:spTree>
    <p:extLst>
      <p:ext uri="{BB962C8B-B14F-4D97-AF65-F5344CB8AC3E}">
        <p14:creationId xmlns:p14="http://schemas.microsoft.com/office/powerpoint/2010/main" val="138118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llustration of NASA astronauts on the lunar South Pole. ">
            <a:extLst>
              <a:ext uri="{FF2B5EF4-FFF2-40B4-BE49-F238E27FC236}">
                <a16:creationId xmlns:a16="http://schemas.microsoft.com/office/drawing/2014/main" id="{AE724DAC-55FC-5385-E0DF-130EEF39DD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72096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0570D75-86AA-C642-BF75-11542A214181}"/>
              </a:ext>
            </a:extLst>
          </p:cNvPr>
          <p:cNvSpPr txBox="1"/>
          <p:nvPr/>
        </p:nvSpPr>
        <p:spPr>
          <a:xfrm>
            <a:off x="3335950" y="4583247"/>
            <a:ext cx="5520101" cy="707886"/>
          </a:xfrm>
          <a:prstGeom prst="rect">
            <a:avLst/>
          </a:prstGeom>
          <a:noFill/>
          <a:effectLst>
            <a:glow rad="508000">
              <a:schemeClr val="accent2">
                <a:satMod val="175000"/>
                <a:alpha val="5000"/>
              </a:schemeClr>
            </a:glow>
          </a:effectLst>
        </p:spPr>
        <p:txBody>
          <a:bodyPr wrap="none" rtlCol="0">
            <a:spAutoFit/>
          </a:bodyPr>
          <a:lstStyle/>
          <a:p>
            <a:r>
              <a:rPr lang="en-US" sz="4000">
                <a:ln w="0"/>
                <a:solidFill>
                  <a:schemeClr val="accent2">
                    <a:lumMod val="75000"/>
                  </a:schemeClr>
                </a:solidFill>
                <a:effectLst>
                  <a:glow rad="139700">
                    <a:schemeClr val="accent1">
                      <a:satMod val="175000"/>
                      <a:alpha val="40000"/>
                    </a:schemeClr>
                  </a:glow>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POWER TO EXPLORE</a:t>
            </a:r>
          </a:p>
        </p:txBody>
      </p:sp>
      <p:grpSp>
        <p:nvGrpSpPr>
          <p:cNvPr id="5" name="Group 4">
            <a:extLst>
              <a:ext uri="{FF2B5EF4-FFF2-40B4-BE49-F238E27FC236}">
                <a16:creationId xmlns:a16="http://schemas.microsoft.com/office/drawing/2014/main" id="{F98C35CB-4DA8-F640-8C15-93E473626AE9}"/>
              </a:ext>
            </a:extLst>
          </p:cNvPr>
          <p:cNvGrpSpPr/>
          <p:nvPr/>
        </p:nvGrpSpPr>
        <p:grpSpPr>
          <a:xfrm>
            <a:off x="3217452" y="3650591"/>
            <a:ext cx="5757096" cy="543996"/>
            <a:chOff x="2552262" y="5979385"/>
            <a:chExt cx="7539603" cy="712428"/>
          </a:xfrm>
          <a:effectLst>
            <a:outerShdw blurRad="50800" dist="38100" dir="2700000" algn="tl" rotWithShape="0">
              <a:prstClr val="black">
                <a:alpha val="40000"/>
              </a:prstClr>
            </a:outerShdw>
          </a:effectLst>
        </p:grpSpPr>
        <p:pic>
          <p:nvPicPr>
            <p:cNvPr id="6" name="Picture 5">
              <a:extLst>
                <a:ext uri="{FF2B5EF4-FFF2-40B4-BE49-F238E27FC236}">
                  <a16:creationId xmlns:a16="http://schemas.microsoft.com/office/drawing/2014/main" id="{736ACCD3-0475-FA40-9CEB-B5BA2CB09C8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54665" y="5983388"/>
              <a:ext cx="704423" cy="704423"/>
            </a:xfrm>
            <a:prstGeom prst="rect">
              <a:avLst/>
            </a:prstGeom>
          </p:spPr>
        </p:pic>
        <p:pic>
          <p:nvPicPr>
            <p:cNvPr id="8" name="Picture 7">
              <a:extLst>
                <a:ext uri="{FF2B5EF4-FFF2-40B4-BE49-F238E27FC236}">
                  <a16:creationId xmlns:a16="http://schemas.microsoft.com/office/drawing/2014/main" id="{912993F6-887D-614B-992D-D72DBCA685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92366" y="5979385"/>
              <a:ext cx="712428" cy="712428"/>
            </a:xfrm>
            <a:prstGeom prst="rect">
              <a:avLst/>
            </a:prstGeom>
          </p:spPr>
        </p:pic>
        <p:pic>
          <p:nvPicPr>
            <p:cNvPr id="10" name="Picture 9">
              <a:extLst>
                <a:ext uri="{FF2B5EF4-FFF2-40B4-BE49-F238E27FC236}">
                  <a16:creationId xmlns:a16="http://schemas.microsoft.com/office/drawing/2014/main" id="{6577EB36-CBD2-8D41-A9A7-51AE02D6A4F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504691" y="5979385"/>
              <a:ext cx="704423" cy="712428"/>
            </a:xfrm>
            <a:prstGeom prst="rect">
              <a:avLst/>
            </a:prstGeom>
          </p:spPr>
        </p:pic>
        <p:pic>
          <p:nvPicPr>
            <p:cNvPr id="11" name="Picture 10">
              <a:extLst>
                <a:ext uri="{FF2B5EF4-FFF2-40B4-BE49-F238E27FC236}">
                  <a16:creationId xmlns:a16="http://schemas.microsoft.com/office/drawing/2014/main" id="{266B1414-0392-7848-B859-5E2A4B7F3EAB}"/>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5333" b="98667" l="3738" r="90654">
                          <a14:foregroundMark x1="19649" y1="22500" x2="19649" y2="22500"/>
                          <a14:foregroundMark x1="4561" y1="46000" x2="4561" y2="46000"/>
                          <a14:foregroundMark x1="42807" y1="6000" x2="42807" y2="6000"/>
                          <a14:foregroundMark x1="91228" y1="38500" x2="91228" y2="38500"/>
                          <a14:foregroundMark x1="48070" y1="42000" x2="48070" y2="42000"/>
                          <a14:foregroundMark x1="44912" y1="52500" x2="44912" y2="52500"/>
                          <a14:foregroundMark x1="57193" y1="46000" x2="57193" y2="46000"/>
                          <a14:foregroundMark x1="51930" y1="41000" x2="51930" y2="41000"/>
                          <a14:foregroundMark x1="45614" y1="37000" x2="45614" y2="37000"/>
                          <a14:foregroundMark x1="48421" y1="37000" x2="48421" y2="37000"/>
                          <a14:foregroundMark x1="41404" y1="34000" x2="43158" y2="38000"/>
                          <a14:foregroundMark x1="38318" y1="98667" x2="39253" y2="98667"/>
                          <a14:backgroundMark x1="2456" y1="4500" x2="2456" y2="4500"/>
                          <a14:backgroundMark x1="3860" y1="5500" x2="1404" y2="23000"/>
                          <a14:backgroundMark x1="8772" y1="92500" x2="8772" y2="92500"/>
                          <a14:backgroundMark x1="935" y1="46667" x2="935" y2="50667"/>
                          <a14:backgroundMark x1="0" y1="46667" x2="0" y2="46667"/>
                          <a14:backgroundMark x1="1869" y1="45333" x2="935" y2="49333"/>
                          <a14:backgroundMark x1="45794" y1="97333" x2="44177" y2="98103"/>
                          <a14:backgroundMark x1="36449" y1="98667" x2="36449" y2="98667"/>
                          <a14:backgroundMark x1="42991" y1="98667" x2="42991" y2="98667"/>
                          <a14:backgroundMark x1="44860" y1="97333" x2="39252" y2="98667"/>
                          <a14:backgroundMark x1="42056" y1="96000" x2="42056" y2="96000"/>
                          <a14:backgroundMark x1="41121" y1="96000" x2="44860" y2="97333"/>
                        </a14:backgroundRemoval>
                      </a14:imgEffect>
                    </a14:imgLayer>
                  </a14:imgProps>
                </a:ext>
                <a:ext uri="{28A0092B-C50C-407E-A947-70E740481C1C}">
                  <a14:useLocalDpi xmlns:a14="http://schemas.microsoft.com/office/drawing/2010/main"/>
                </a:ext>
              </a:extLst>
            </a:blip>
            <a:stretch>
              <a:fillRect/>
            </a:stretch>
          </p:blipFill>
          <p:spPr>
            <a:xfrm>
              <a:off x="2552262" y="6035664"/>
              <a:ext cx="854816" cy="599871"/>
            </a:xfrm>
            <a:prstGeom prst="rect">
              <a:avLst/>
            </a:prstGeom>
          </p:spPr>
        </p:pic>
        <p:sp>
          <p:nvSpPr>
            <p:cNvPr id="12" name="TextBox 11">
              <a:extLst>
                <a:ext uri="{FF2B5EF4-FFF2-40B4-BE49-F238E27FC236}">
                  <a16:creationId xmlns:a16="http://schemas.microsoft.com/office/drawing/2014/main" id="{CE649F13-D98C-734F-8236-3764E930DB7C}"/>
                </a:ext>
              </a:extLst>
            </p:cNvPr>
            <p:cNvSpPr txBox="1"/>
            <p:nvPr/>
          </p:nvSpPr>
          <p:spPr>
            <a:xfrm>
              <a:off x="7162460" y="6150933"/>
              <a:ext cx="1015022" cy="369332"/>
            </a:xfrm>
            <a:prstGeom prst="rect">
              <a:avLst/>
            </a:prstGeom>
            <a:noFill/>
          </p:spPr>
          <p:txBody>
            <a:bodyPr wrap="none" rtlCol="0">
              <a:spAutoFit/>
            </a:bodyPr>
            <a:lstStyle/>
            <a:p>
              <a:r>
                <a:rPr lang="en-US" dirty="0">
                  <a:solidFill>
                    <a:schemeClr val="bg1"/>
                  </a:solidFill>
                </a:rPr>
                <a:t>@NASA</a:t>
              </a:r>
            </a:p>
          </p:txBody>
        </p:sp>
        <p:sp>
          <p:nvSpPr>
            <p:cNvPr id="13" name="TextBox 12">
              <a:extLst>
                <a:ext uri="{FF2B5EF4-FFF2-40B4-BE49-F238E27FC236}">
                  <a16:creationId xmlns:a16="http://schemas.microsoft.com/office/drawing/2014/main" id="{5A0830FE-CC81-2643-BC56-408910BC9213}"/>
                </a:ext>
              </a:extLst>
            </p:cNvPr>
            <p:cNvSpPr txBox="1"/>
            <p:nvPr/>
          </p:nvSpPr>
          <p:spPr>
            <a:xfrm>
              <a:off x="5368896" y="6150933"/>
              <a:ext cx="814647" cy="369332"/>
            </a:xfrm>
            <a:prstGeom prst="rect">
              <a:avLst/>
            </a:prstGeom>
            <a:noFill/>
          </p:spPr>
          <p:txBody>
            <a:bodyPr wrap="none" rtlCol="0">
              <a:spAutoFit/>
            </a:bodyPr>
            <a:lstStyle/>
            <a:p>
              <a:pPr>
                <a:spcAft>
                  <a:spcPts val="600"/>
                </a:spcAft>
              </a:pPr>
              <a:r>
                <a:rPr lang="en-US">
                  <a:solidFill>
                    <a:schemeClr val="bg1"/>
                  </a:solidFill>
                </a:rPr>
                <a:t>NASA</a:t>
              </a:r>
            </a:p>
          </p:txBody>
        </p:sp>
        <p:sp>
          <p:nvSpPr>
            <p:cNvPr id="14" name="TextBox 13">
              <a:extLst>
                <a:ext uri="{FF2B5EF4-FFF2-40B4-BE49-F238E27FC236}">
                  <a16:creationId xmlns:a16="http://schemas.microsoft.com/office/drawing/2014/main" id="{8E04092A-1FBF-7F48-948C-2D1FAA01BBCF}"/>
                </a:ext>
              </a:extLst>
            </p:cNvPr>
            <p:cNvSpPr txBox="1"/>
            <p:nvPr/>
          </p:nvSpPr>
          <p:spPr>
            <a:xfrm>
              <a:off x="9277218" y="6150933"/>
              <a:ext cx="814647" cy="369332"/>
            </a:xfrm>
            <a:prstGeom prst="rect">
              <a:avLst/>
            </a:prstGeom>
            <a:noFill/>
          </p:spPr>
          <p:txBody>
            <a:bodyPr wrap="none" rtlCol="0">
              <a:spAutoFit/>
            </a:bodyPr>
            <a:lstStyle/>
            <a:p>
              <a:r>
                <a:rPr lang="en-US">
                  <a:solidFill>
                    <a:schemeClr val="bg1"/>
                  </a:solidFill>
                </a:rPr>
                <a:t>NASA</a:t>
              </a:r>
            </a:p>
          </p:txBody>
        </p:sp>
        <p:sp>
          <p:nvSpPr>
            <p:cNvPr id="15" name="TextBox 14">
              <a:extLst>
                <a:ext uri="{FF2B5EF4-FFF2-40B4-BE49-F238E27FC236}">
                  <a16:creationId xmlns:a16="http://schemas.microsoft.com/office/drawing/2014/main" id="{0E5A9868-8BB6-424A-9087-051CF9A991B6}"/>
                </a:ext>
              </a:extLst>
            </p:cNvPr>
            <p:cNvSpPr txBox="1"/>
            <p:nvPr/>
          </p:nvSpPr>
          <p:spPr>
            <a:xfrm>
              <a:off x="3399986" y="6150933"/>
              <a:ext cx="814647" cy="369332"/>
            </a:xfrm>
            <a:prstGeom prst="rect">
              <a:avLst/>
            </a:prstGeom>
            <a:noFill/>
          </p:spPr>
          <p:txBody>
            <a:bodyPr wrap="none" rtlCol="0">
              <a:spAutoFit/>
            </a:bodyPr>
            <a:lstStyle/>
            <a:p>
              <a:r>
                <a:rPr lang="en-US">
                  <a:solidFill>
                    <a:schemeClr val="bg1"/>
                  </a:solidFill>
                </a:rPr>
                <a:t>NASA</a:t>
              </a:r>
            </a:p>
          </p:txBody>
        </p:sp>
      </p:grpSp>
      <p:grpSp>
        <p:nvGrpSpPr>
          <p:cNvPr id="2" name="Group 1">
            <a:extLst>
              <a:ext uri="{FF2B5EF4-FFF2-40B4-BE49-F238E27FC236}">
                <a16:creationId xmlns:a16="http://schemas.microsoft.com/office/drawing/2014/main" id="{AD3D1660-D6B1-5440-A975-11B13D5290FF}"/>
              </a:ext>
            </a:extLst>
          </p:cNvPr>
          <p:cNvGrpSpPr/>
          <p:nvPr/>
        </p:nvGrpSpPr>
        <p:grpSpPr>
          <a:xfrm>
            <a:off x="3938486" y="1139556"/>
            <a:ext cx="4315029" cy="1312976"/>
            <a:chOff x="3824865" y="1139556"/>
            <a:chExt cx="4315029" cy="1312976"/>
          </a:xfrm>
        </p:grpSpPr>
        <p:pic>
          <p:nvPicPr>
            <p:cNvPr id="16" name="Picture 8" descr="!DOE_Color_Seal_Yellow Eagle_Illustrator.eps">
              <a:extLst>
                <a:ext uri="{FF2B5EF4-FFF2-40B4-BE49-F238E27FC236}">
                  <a16:creationId xmlns:a16="http://schemas.microsoft.com/office/drawing/2014/main" id="{A41DF444-DF22-B447-9EB5-6B3A727548B4}"/>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6853680" y="1152937"/>
              <a:ext cx="1286214" cy="128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NASA insigniaCMYK">
              <a:extLst>
                <a:ext uri="{FF2B5EF4-FFF2-40B4-BE49-F238E27FC236}">
                  <a16:creationId xmlns:a16="http://schemas.microsoft.com/office/drawing/2014/main" id="{75E4DC66-4BC5-C545-9734-50AE6DE62FD6}"/>
                </a:ext>
              </a:extLst>
            </p:cNvPr>
            <p:cNvPicPr preferRelativeResize="0">
              <a:picLocks noChangeArrowheads="1"/>
            </p:cNvPicPr>
            <p:nvPr/>
          </p:nvPicPr>
          <p:blipFill>
            <a:blip r:embed="rId9" cstate="email">
              <a:extLst>
                <a:ext uri="{28A0092B-C50C-407E-A947-70E740481C1C}">
                  <a14:useLocalDpi xmlns:a14="http://schemas.microsoft.com/office/drawing/2010/main"/>
                </a:ext>
              </a:extLst>
            </a:blip>
            <a:stretch>
              <a:fillRect/>
            </a:stretch>
          </p:blipFill>
          <p:spPr bwMode="auto">
            <a:xfrm>
              <a:off x="3824865" y="1139556"/>
              <a:ext cx="1583294" cy="131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TextBox 18">
            <a:extLst>
              <a:ext uri="{FF2B5EF4-FFF2-40B4-BE49-F238E27FC236}">
                <a16:creationId xmlns:a16="http://schemas.microsoft.com/office/drawing/2014/main" id="{C5FAE722-E1FC-D049-84CB-3CDD8E59D323}"/>
              </a:ext>
            </a:extLst>
          </p:cNvPr>
          <p:cNvSpPr txBox="1"/>
          <p:nvPr/>
        </p:nvSpPr>
        <p:spPr>
          <a:xfrm>
            <a:off x="3175298" y="5233102"/>
            <a:ext cx="5841403" cy="954107"/>
          </a:xfrm>
          <a:prstGeom prst="rect">
            <a:avLst/>
          </a:prstGeom>
          <a:noFill/>
        </p:spPr>
        <p:txBody>
          <a:bodyPr wrap="square" rtlCol="0">
            <a:spAutoFit/>
          </a:bodyPr>
          <a:lstStyle/>
          <a:p>
            <a:pPr algn="ctr"/>
            <a:r>
              <a:rPr lang="en-US" sz="2800">
                <a:solidFill>
                  <a:schemeClr val="accent2"/>
                </a:solidFill>
                <a:latin typeface="Arial" panose="020B0604020202020204" pitchFamily="34" charset="0"/>
                <a:cs typeface="Arial" panose="020B0604020202020204" pitchFamily="34" charset="0"/>
              </a:rPr>
              <a:t>https://rps.nasa.gov</a:t>
            </a:r>
          </a:p>
          <a:p>
            <a:pPr algn="ctr"/>
            <a:r>
              <a:rPr lang="en-US" sz="2800">
                <a:solidFill>
                  <a:schemeClr val="accent2"/>
                </a:solidFill>
                <a:latin typeface="Arial" panose="020B0604020202020204" pitchFamily="34" charset="0"/>
                <a:cs typeface="Arial" panose="020B0604020202020204" pitchFamily="34" charset="0"/>
              </a:rPr>
              <a:t>nasa-rps@mail.nasa.gov</a:t>
            </a:r>
          </a:p>
        </p:txBody>
      </p:sp>
    </p:spTree>
    <p:extLst>
      <p:ext uri="{BB962C8B-B14F-4D97-AF65-F5344CB8AC3E}">
        <p14:creationId xmlns:p14="http://schemas.microsoft.com/office/powerpoint/2010/main" val="3076069149"/>
      </p:ext>
    </p:extLst>
  </p:cSld>
  <p:clrMapOvr>
    <a:masterClrMapping/>
  </p:clrMapOvr>
</p:sld>
</file>

<file path=ppt/theme/theme1.xml><?xml version="1.0" encoding="utf-8"?>
<a:theme xmlns:a="http://schemas.openxmlformats.org/drawingml/2006/main" name="RPS_2019_standard-external-teal">
  <a:themeElements>
    <a:clrScheme name="RPS Teal">
      <a:dk1>
        <a:sysClr val="windowText" lastClr="000000"/>
      </a:dk1>
      <a:lt1>
        <a:sysClr val="window" lastClr="FFFFFF"/>
      </a:lt1>
      <a:dk2>
        <a:srgbClr val="000000"/>
      </a:dk2>
      <a:lt2>
        <a:srgbClr val="F8F8F8"/>
      </a:lt2>
      <a:accent1>
        <a:srgbClr val="44838C"/>
      </a:accent1>
      <a:accent2>
        <a:srgbClr val="A9EAFA"/>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B916BD7-5A33-B141-BFAE-5E21B97E8E11}" vid="{0D10FA9B-AD98-2745-B46F-07E4E61407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RPS_2019_standard-external-teal</Template>
  <TotalTime>71676</TotalTime>
  <Words>875</Words>
  <Application>Microsoft Macintosh PowerPoint</Application>
  <PresentationFormat>Widescreen</PresentationFormat>
  <Paragraphs>222</Paragraphs>
  <Slides>23</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Century Gothic</vt:lpstr>
      <vt:lpstr>Wingdings</vt:lpstr>
      <vt:lpstr>RPS_2019_standard-external-teal</vt:lpstr>
      <vt:lpstr> U.S. Women in Nuclear Conference  Power to Explore July 24, 2023</vt:lpstr>
      <vt:lpstr>Kristin Jansen  |  Public Affairs Specialist and Stakeholder Engagement Lead</vt:lpstr>
      <vt:lpstr>Stakeholders</vt:lpstr>
      <vt:lpstr>PowerPoint Presentation</vt:lpstr>
      <vt:lpstr>Radioisotope Power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NASA chooses a power source</vt:lpstr>
      <vt:lpstr>Current Radioisotope Power Systems </vt:lpstr>
      <vt:lpstr>Lightweight Radioisotope Heater Units (LWRHU)</vt:lpstr>
      <vt:lpstr>Multi-Mission Radioisotope (MMRTG) Power Systems</vt:lpstr>
      <vt:lpstr>Current RPS Missions</vt:lpstr>
      <vt:lpstr>Together, NASA &amp; DOE are Ready to Support Missions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to Explore</dc:title>
  <dc:creator>Spear, Kristin M (GRC-MR00)[Alcyon Technical Services (JV), LLC]</dc:creator>
  <cp:lastModifiedBy>Jansen, Kristin (GRC-ACC0)</cp:lastModifiedBy>
  <cp:revision>656</cp:revision>
  <dcterms:created xsi:type="dcterms:W3CDTF">2020-06-26T19:43:48Z</dcterms:created>
  <dcterms:modified xsi:type="dcterms:W3CDTF">2023-08-01T14:14:20Z</dcterms:modified>
</cp:coreProperties>
</file>