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75" r:id="rId5"/>
    <p:sldId id="274" r:id="rId6"/>
    <p:sldId id="273" r:id="rId7"/>
    <p:sldId id="270" r:id="rId8"/>
    <p:sldId id="269" r:id="rId9"/>
    <p:sldId id="268" r:id="rId10"/>
    <p:sldId id="267" r:id="rId11"/>
    <p:sldId id="266" r:id="rId12"/>
    <p:sldId id="265" r:id="rId13"/>
    <p:sldId id="264" r:id="rId14"/>
    <p:sldId id="263" r:id="rId15"/>
    <p:sldId id="262" r:id="rId16"/>
    <p:sldId id="258" r:id="rId17"/>
    <p:sldId id="257"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57779-518C-F1DD-9001-6FB5A52BAC21}" name="Abby Sgan" initials="AS" userId="S::abby.sgan@ssaihq.com::2706f5d6-0930-4dc3-a93c-c8cb600691af" providerId="AD"/>
  <p188:author id="{E436C8A9-673A-30C9-DC3C-A7C688FF2D6E}" name="Tallis Monteiro" initials="TM" userId="S::tallis.monteiro@ssaihq.com::48cda132-8078-42c9-be63-cfed8ed61298" providerId="AD"/>
  <p188:author id="{E29EC2B0-3F46-C5E7-0677-9AE486704459}" name="Greta Bolinger" initials="GB" userId="S::greta.bolinger@ssaihq.com::082cd95c-eafa-4dc9-845f-48e600f0f18b" providerId="AD"/>
  <p188:author id="{20CF4CBA-F1DC-6998-E973-BDAC3034247E}" name="Cristina Villalobos" initials="CV" userId="S::cristina.villalobos@ssaihq.com::e986ea44-1a4e-4a5f-aed7-af7dd2c63818" providerId="AD"/>
  <p188:author id="{99D411C5-EF6C-7ADC-7819-5C50B35BBE48}" name="Clayton, Amanda L. (LARC-E3)[Science Systems &amp; Applications, Inc.]" initials="CAL(ES&amp;AI" userId="S::alclayt1@ndc.nasa.gov::bd45d00a-0375-4579-a58c-94f9a1ccd07c" providerId="AD"/>
  <p188:author id="{25D407F7-E43F-155B-A3F7-5998938A2966}" name="Katie Caruso" initials="KC" userId="S::katie.caruso@ssaihq.com::b5a78299-8271-4897-8859-8e50d5b2bf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253A6"/>
    <a:srgbClr val="67A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66D49C-3FB7-4065-B1A7-A26EDC8C268E}" v="17" dt="2023-07-24T15:44:56.182"/>
    <p1510:client id="{FFA9698D-10B2-4BE6-89B7-C26B9390821C}" v="2" dt="2023-07-24T23:20: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18" autoAdjust="0"/>
  </p:normalViewPr>
  <p:slideViewPr>
    <p:cSldViewPr snapToGrid="0">
      <p:cViewPr varScale="1">
        <p:scale>
          <a:sx n="64" d="100"/>
          <a:sy n="64" d="100"/>
        </p:scale>
        <p:origin x="1320"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userId="f737b570-fd3f-4a44-b43d-fb2f4c4849a4" providerId="ADAL" clId="{FFA9698D-10B2-4BE6-89B7-C26B9390821C}"/>
    <pc:docChg chg="custSel modSld">
      <pc:chgData name="Amanda" userId="f737b570-fd3f-4a44-b43d-fb2f4c4849a4" providerId="ADAL" clId="{FFA9698D-10B2-4BE6-89B7-C26B9390821C}" dt="2023-07-24T23:20:01.142" v="17" actId="164"/>
      <pc:docMkLst>
        <pc:docMk/>
      </pc:docMkLst>
      <pc:sldChg chg="addSp delSp modSp mod">
        <pc:chgData name="Amanda" userId="f737b570-fd3f-4a44-b43d-fb2f4c4849a4" providerId="ADAL" clId="{FFA9698D-10B2-4BE6-89B7-C26B9390821C}" dt="2023-07-24T23:20:01.142" v="17" actId="164"/>
        <pc:sldMkLst>
          <pc:docMk/>
          <pc:sldMk cId="2199687648" sldId="273"/>
        </pc:sldMkLst>
        <pc:spChg chg="mod">
          <ac:chgData name="Amanda" userId="f737b570-fd3f-4a44-b43d-fb2f4c4849a4" providerId="ADAL" clId="{FFA9698D-10B2-4BE6-89B7-C26B9390821C}" dt="2023-07-24T23:19:21.187" v="1"/>
          <ac:spMkLst>
            <pc:docMk/>
            <pc:sldMk cId="2199687648" sldId="273"/>
            <ac:spMk id="5" creationId="{2DC18596-C47D-441A-C700-32DC14B31B2D}"/>
          </ac:spMkLst>
        </pc:spChg>
        <pc:spChg chg="mod">
          <ac:chgData name="Amanda" userId="f737b570-fd3f-4a44-b43d-fb2f4c4849a4" providerId="ADAL" clId="{FFA9698D-10B2-4BE6-89B7-C26B9390821C}" dt="2023-07-24T23:19:21.187" v="1"/>
          <ac:spMkLst>
            <pc:docMk/>
            <pc:sldMk cId="2199687648" sldId="273"/>
            <ac:spMk id="9" creationId="{9905CC89-72D7-D097-0F9E-6739D11AFCCF}"/>
          </ac:spMkLst>
        </pc:spChg>
        <pc:spChg chg="mod">
          <ac:chgData name="Amanda" userId="f737b570-fd3f-4a44-b43d-fb2f4c4849a4" providerId="ADAL" clId="{FFA9698D-10B2-4BE6-89B7-C26B9390821C}" dt="2023-07-24T23:19:21.187" v="1"/>
          <ac:spMkLst>
            <pc:docMk/>
            <pc:sldMk cId="2199687648" sldId="273"/>
            <ac:spMk id="20" creationId="{FBD8272C-419D-2E48-AD97-6942CA271015}"/>
          </ac:spMkLst>
        </pc:spChg>
        <pc:spChg chg="mod">
          <ac:chgData name="Amanda" userId="f737b570-fd3f-4a44-b43d-fb2f4c4849a4" providerId="ADAL" clId="{FFA9698D-10B2-4BE6-89B7-C26B9390821C}" dt="2023-07-24T23:19:21.187" v="1"/>
          <ac:spMkLst>
            <pc:docMk/>
            <pc:sldMk cId="2199687648" sldId="273"/>
            <ac:spMk id="22" creationId="{FB3689E5-1F93-226F-524F-53652BE6C62F}"/>
          </ac:spMkLst>
        </pc:spChg>
        <pc:spChg chg="mod">
          <ac:chgData name="Amanda" userId="f737b570-fd3f-4a44-b43d-fb2f4c4849a4" providerId="ADAL" clId="{FFA9698D-10B2-4BE6-89B7-C26B9390821C}" dt="2023-07-24T23:19:21.187" v="1"/>
          <ac:spMkLst>
            <pc:docMk/>
            <pc:sldMk cId="2199687648" sldId="273"/>
            <ac:spMk id="24" creationId="{268F9C92-FE71-774B-469C-AEEE38C928CE}"/>
          </ac:spMkLst>
        </pc:spChg>
        <pc:spChg chg="mod">
          <ac:chgData name="Amanda" userId="f737b570-fd3f-4a44-b43d-fb2f4c4849a4" providerId="ADAL" clId="{FFA9698D-10B2-4BE6-89B7-C26B9390821C}" dt="2023-07-24T23:19:21.187" v="1"/>
          <ac:spMkLst>
            <pc:docMk/>
            <pc:sldMk cId="2199687648" sldId="273"/>
            <ac:spMk id="26" creationId="{98DD1C1A-BFBE-B793-6170-194ECF9E796B}"/>
          </ac:spMkLst>
        </pc:spChg>
        <pc:spChg chg="mod">
          <ac:chgData name="Amanda" userId="f737b570-fd3f-4a44-b43d-fb2f4c4849a4" providerId="ADAL" clId="{FFA9698D-10B2-4BE6-89B7-C26B9390821C}" dt="2023-07-24T23:19:21.187" v="1"/>
          <ac:spMkLst>
            <pc:docMk/>
            <pc:sldMk cId="2199687648" sldId="273"/>
            <ac:spMk id="27" creationId="{B7AFE599-8321-B541-86E7-D24DB764AD5E}"/>
          </ac:spMkLst>
        </pc:spChg>
        <pc:spChg chg="mod">
          <ac:chgData name="Amanda" userId="f737b570-fd3f-4a44-b43d-fb2f4c4849a4" providerId="ADAL" clId="{FFA9698D-10B2-4BE6-89B7-C26B9390821C}" dt="2023-07-24T23:19:21.187" v="1"/>
          <ac:spMkLst>
            <pc:docMk/>
            <pc:sldMk cId="2199687648" sldId="273"/>
            <ac:spMk id="29" creationId="{B09EA495-B3D4-0A18-B7CD-1FA5996AFFD8}"/>
          </ac:spMkLst>
        </pc:spChg>
        <pc:spChg chg="mod">
          <ac:chgData name="Amanda" userId="f737b570-fd3f-4a44-b43d-fb2f4c4849a4" providerId="ADAL" clId="{FFA9698D-10B2-4BE6-89B7-C26B9390821C}" dt="2023-07-24T23:19:21.187" v="1"/>
          <ac:spMkLst>
            <pc:docMk/>
            <pc:sldMk cId="2199687648" sldId="273"/>
            <ac:spMk id="31" creationId="{1ADE9F4C-FEA6-A7AE-1425-A64DC4DD282E}"/>
          </ac:spMkLst>
        </pc:spChg>
        <pc:spChg chg="mod">
          <ac:chgData name="Amanda" userId="f737b570-fd3f-4a44-b43d-fb2f4c4849a4" providerId="ADAL" clId="{FFA9698D-10B2-4BE6-89B7-C26B9390821C}" dt="2023-07-24T23:19:21.187" v="1"/>
          <ac:spMkLst>
            <pc:docMk/>
            <pc:sldMk cId="2199687648" sldId="273"/>
            <ac:spMk id="32" creationId="{F26EAC06-DC68-9939-0FEC-7DB9AE34ED8D}"/>
          </ac:spMkLst>
        </pc:spChg>
        <pc:grpChg chg="add mod">
          <ac:chgData name="Amanda" userId="f737b570-fd3f-4a44-b43d-fb2f4c4849a4" providerId="ADAL" clId="{FFA9698D-10B2-4BE6-89B7-C26B9390821C}" dt="2023-07-24T23:20:01.142" v="17" actId="164"/>
          <ac:grpSpMkLst>
            <pc:docMk/>
            <pc:sldMk cId="2199687648" sldId="273"/>
            <ac:grpSpMk id="4" creationId="{1252289B-6238-B563-220D-06215E503DE2}"/>
          </ac:grpSpMkLst>
        </pc:grpChg>
        <pc:grpChg chg="add mod">
          <ac:chgData name="Amanda" userId="f737b570-fd3f-4a44-b43d-fb2f4c4849a4" providerId="ADAL" clId="{FFA9698D-10B2-4BE6-89B7-C26B9390821C}" dt="2023-07-24T23:20:01.142" v="17" actId="164"/>
          <ac:grpSpMkLst>
            <pc:docMk/>
            <pc:sldMk cId="2199687648" sldId="273"/>
            <ac:grpSpMk id="33" creationId="{80688EDA-137F-74E1-A027-40F7E77E7322}"/>
          </ac:grpSpMkLst>
        </pc:grpChg>
        <pc:grpChg chg="del">
          <ac:chgData name="Amanda" userId="f737b570-fd3f-4a44-b43d-fb2f4c4849a4" providerId="ADAL" clId="{FFA9698D-10B2-4BE6-89B7-C26B9390821C}" dt="2023-07-24T23:19:19.568" v="0" actId="478"/>
          <ac:grpSpMkLst>
            <pc:docMk/>
            <pc:sldMk cId="2199687648" sldId="273"/>
            <ac:grpSpMk id="74" creationId="{7D28E4F8-66FB-2389-973B-C5B2F6E55125}"/>
          </ac:grpSpMkLst>
        </pc:grpChg>
        <pc:picChg chg="mod">
          <ac:chgData name="Amanda" userId="f737b570-fd3f-4a44-b43d-fb2f4c4849a4" providerId="ADAL" clId="{FFA9698D-10B2-4BE6-89B7-C26B9390821C}" dt="2023-07-24T23:20:01.142" v="17" actId="164"/>
          <ac:picMkLst>
            <pc:docMk/>
            <pc:sldMk cId="2199687648" sldId="273"/>
            <ac:picMk id="19" creationId="{73BD9CC4-0B32-ECE0-4E3F-D6903FC414F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D96C41-090C-41DA-815D-60B6BD0B7155}" type="doc">
      <dgm:prSet loTypeId="urn:microsoft.com/office/officeart/2005/8/layout/hChevron3" loCatId="process" qsTypeId="urn:microsoft.com/office/officeart/2005/8/quickstyle/simple1" qsCatId="simple" csTypeId="urn:microsoft.com/office/officeart/2005/8/colors/accent0_1" csCatId="mainScheme" phldr="1"/>
      <dgm:spPr/>
    </dgm:pt>
    <dgm:pt modelId="{5D797E1D-E20E-4A4D-9347-ADE2ED4DA620}">
      <dgm:prSet phldrT="[Text]" phldr="0"/>
      <dgm:spPr>
        <a:solidFill>
          <a:srgbClr val="8A5A9A">
            <a:alpha val="25098"/>
          </a:srgbClr>
        </a:solidFill>
      </dgm:spPr>
      <dgm:t>
        <a:bodyPr/>
        <a:lstStyle/>
        <a:p>
          <a:pPr rtl="0"/>
          <a:r>
            <a:rPr lang="en-US" dirty="0">
              <a:solidFill>
                <a:schemeClr val="tx1">
                  <a:lumMod val="75000"/>
                  <a:lumOff val="25000"/>
                </a:schemeClr>
              </a:solidFill>
              <a:latin typeface="Century Gothic"/>
            </a:rPr>
            <a:t>Integrate satellite observations with ground-based monitoring </a:t>
          </a:r>
          <a:endParaRPr lang="en-US" b="0" u="none" dirty="0">
            <a:solidFill>
              <a:schemeClr val="tx1">
                <a:lumMod val="75000"/>
                <a:lumOff val="25000"/>
              </a:schemeClr>
            </a:solidFill>
            <a:latin typeface="Century Gothic"/>
          </a:endParaRPr>
        </a:p>
      </dgm:t>
    </dgm:pt>
    <dgm:pt modelId="{3B84F07C-C15C-4B56-B32D-371B8D7A4340}" type="parTrans" cxnId="{456E7E89-A0B3-46A4-BB7A-027BD2752BF4}">
      <dgm:prSet/>
      <dgm:spPr/>
      <dgm:t>
        <a:bodyPr/>
        <a:lstStyle/>
        <a:p>
          <a:endParaRPr lang="en-US"/>
        </a:p>
      </dgm:t>
    </dgm:pt>
    <dgm:pt modelId="{97D65A97-6AFD-4EE3-A097-3D193DB58377}" type="sibTrans" cxnId="{456E7E89-A0B3-46A4-BB7A-027BD2752BF4}">
      <dgm:prSet/>
      <dgm:spPr/>
      <dgm:t>
        <a:bodyPr/>
        <a:lstStyle/>
        <a:p>
          <a:endParaRPr lang="en-US"/>
        </a:p>
      </dgm:t>
    </dgm:pt>
    <dgm:pt modelId="{18B897E2-EBAB-4469-84ED-5E92ED97E2FC}">
      <dgm:prSet phldrT="[Text]" phldr="0"/>
      <dgm:spPr>
        <a:solidFill>
          <a:srgbClr val="8A5A9A">
            <a:alpha val="50196"/>
          </a:srgbClr>
        </a:solidFill>
      </dgm:spPr>
      <dgm:t>
        <a:bodyPr/>
        <a:lstStyle/>
        <a:p>
          <a:pPr rtl="0"/>
          <a:r>
            <a:rPr lang="en-US" b="0" dirty="0">
              <a:solidFill>
                <a:schemeClr val="tx1">
                  <a:lumMod val="75000"/>
                  <a:lumOff val="25000"/>
                </a:schemeClr>
              </a:solidFill>
              <a:latin typeface="Century Gothic"/>
            </a:rPr>
            <a:t>Time series of PNW air quality and drought conditions</a:t>
          </a:r>
          <a:endParaRPr lang="en-US" b="0" dirty="0">
            <a:solidFill>
              <a:schemeClr val="tx1">
                <a:lumMod val="75000"/>
                <a:lumOff val="25000"/>
              </a:schemeClr>
            </a:solidFill>
            <a:latin typeface="Century Gothic"/>
            <a:cs typeface="Calibri Light" panose="020F0302020204030204"/>
          </a:endParaRPr>
        </a:p>
      </dgm:t>
    </dgm:pt>
    <dgm:pt modelId="{08B92DED-E714-4E93-B06A-DE345074E122}" type="parTrans" cxnId="{9B3F36ED-C7CF-4BF9-8E0E-44C0999EC823}">
      <dgm:prSet/>
      <dgm:spPr/>
      <dgm:t>
        <a:bodyPr/>
        <a:lstStyle/>
        <a:p>
          <a:endParaRPr lang="en-US"/>
        </a:p>
      </dgm:t>
    </dgm:pt>
    <dgm:pt modelId="{13E2805D-BB04-41E5-AFB4-B59E8E8BC5F9}" type="sibTrans" cxnId="{9B3F36ED-C7CF-4BF9-8E0E-44C0999EC823}">
      <dgm:prSet/>
      <dgm:spPr/>
      <dgm:t>
        <a:bodyPr/>
        <a:lstStyle/>
        <a:p>
          <a:endParaRPr lang="en-US"/>
        </a:p>
      </dgm:t>
    </dgm:pt>
    <dgm:pt modelId="{E10C7A76-D986-434B-947F-520DEDCB02AC}">
      <dgm:prSet phldrT="[Text]"/>
      <dgm:spPr>
        <a:solidFill>
          <a:srgbClr val="8A5A9A"/>
        </a:solidFill>
      </dgm:spPr>
      <dgm:t>
        <a:bodyPr/>
        <a:lstStyle/>
        <a:p>
          <a:pPr rtl="0"/>
          <a:r>
            <a:rPr lang="en-US" dirty="0">
              <a:solidFill>
                <a:schemeClr val="tx1">
                  <a:lumMod val="75000"/>
                  <a:lumOff val="25000"/>
                </a:schemeClr>
              </a:solidFill>
              <a:latin typeface="Century Gothic"/>
            </a:rPr>
            <a:t>Map air quality and drought severity</a:t>
          </a:r>
        </a:p>
      </dgm:t>
    </dgm:pt>
    <dgm:pt modelId="{8262A584-39F6-4A56-BC47-FA2002444120}" type="parTrans" cxnId="{1DFEC19C-6339-4AF5-A8AB-9072E24328D1}">
      <dgm:prSet/>
      <dgm:spPr/>
      <dgm:t>
        <a:bodyPr/>
        <a:lstStyle/>
        <a:p>
          <a:endParaRPr lang="en-US"/>
        </a:p>
      </dgm:t>
    </dgm:pt>
    <dgm:pt modelId="{F14A80B9-D246-4E22-B45C-554FB8281D08}" type="sibTrans" cxnId="{1DFEC19C-6339-4AF5-A8AB-9072E24328D1}">
      <dgm:prSet/>
      <dgm:spPr/>
      <dgm:t>
        <a:bodyPr/>
        <a:lstStyle/>
        <a:p>
          <a:endParaRPr lang="en-US"/>
        </a:p>
      </dgm:t>
    </dgm:pt>
    <dgm:pt modelId="{8A783EBC-BCA9-4C61-B557-CDCA0238E661}" type="pres">
      <dgm:prSet presAssocID="{D2D96C41-090C-41DA-815D-60B6BD0B7155}" presName="Name0" presStyleCnt="0">
        <dgm:presLayoutVars>
          <dgm:dir/>
          <dgm:resizeHandles val="exact"/>
        </dgm:presLayoutVars>
      </dgm:prSet>
      <dgm:spPr/>
    </dgm:pt>
    <dgm:pt modelId="{7DF39450-5265-4D08-B5D9-1FCD729F6B99}" type="pres">
      <dgm:prSet presAssocID="{5D797E1D-E20E-4A4D-9347-ADE2ED4DA620}" presName="parTxOnly" presStyleLbl="node1" presStyleIdx="0" presStyleCnt="3">
        <dgm:presLayoutVars>
          <dgm:bulletEnabled val="1"/>
        </dgm:presLayoutVars>
      </dgm:prSet>
      <dgm:spPr/>
    </dgm:pt>
    <dgm:pt modelId="{42B3C321-FD98-4EC1-A101-A647BC170A4A}" type="pres">
      <dgm:prSet presAssocID="{97D65A97-6AFD-4EE3-A097-3D193DB58377}" presName="parSpace" presStyleCnt="0"/>
      <dgm:spPr/>
    </dgm:pt>
    <dgm:pt modelId="{B47B8120-7142-420D-AA1D-015ED441B57B}" type="pres">
      <dgm:prSet presAssocID="{18B897E2-EBAB-4469-84ED-5E92ED97E2FC}" presName="parTxOnly" presStyleLbl="node1" presStyleIdx="1" presStyleCnt="3">
        <dgm:presLayoutVars>
          <dgm:bulletEnabled val="1"/>
        </dgm:presLayoutVars>
      </dgm:prSet>
      <dgm:spPr/>
    </dgm:pt>
    <dgm:pt modelId="{43C2FDDD-6C36-4ABA-81BD-DB05EE8F7C12}" type="pres">
      <dgm:prSet presAssocID="{13E2805D-BB04-41E5-AFB4-B59E8E8BC5F9}" presName="parSpace" presStyleCnt="0"/>
      <dgm:spPr/>
    </dgm:pt>
    <dgm:pt modelId="{60C8A6F0-E7DE-43D1-8A36-D2E04D552EEA}" type="pres">
      <dgm:prSet presAssocID="{E10C7A76-D986-434B-947F-520DEDCB02AC}" presName="parTxOnly" presStyleLbl="node1" presStyleIdx="2" presStyleCnt="3">
        <dgm:presLayoutVars>
          <dgm:bulletEnabled val="1"/>
        </dgm:presLayoutVars>
      </dgm:prSet>
      <dgm:spPr/>
    </dgm:pt>
  </dgm:ptLst>
  <dgm:cxnLst>
    <dgm:cxn modelId="{7CBC0D72-A1C2-4A8D-8107-1BC34FB41772}" type="presOf" srcId="{E10C7A76-D986-434B-947F-520DEDCB02AC}" destId="{60C8A6F0-E7DE-43D1-8A36-D2E04D552EEA}" srcOrd="0" destOrd="0" presId="urn:microsoft.com/office/officeart/2005/8/layout/hChevron3"/>
    <dgm:cxn modelId="{67E47F57-5873-4A49-B9AB-4819CB752769}" type="presOf" srcId="{D2D96C41-090C-41DA-815D-60B6BD0B7155}" destId="{8A783EBC-BCA9-4C61-B557-CDCA0238E661}" srcOrd="0" destOrd="0" presId="urn:microsoft.com/office/officeart/2005/8/layout/hChevron3"/>
    <dgm:cxn modelId="{456E7E89-A0B3-46A4-BB7A-027BD2752BF4}" srcId="{D2D96C41-090C-41DA-815D-60B6BD0B7155}" destId="{5D797E1D-E20E-4A4D-9347-ADE2ED4DA620}" srcOrd="0" destOrd="0" parTransId="{3B84F07C-C15C-4B56-B32D-371B8D7A4340}" sibTransId="{97D65A97-6AFD-4EE3-A097-3D193DB58377}"/>
    <dgm:cxn modelId="{ED22919C-852F-437B-BAB8-9D11756B0B36}" type="presOf" srcId="{5D797E1D-E20E-4A4D-9347-ADE2ED4DA620}" destId="{7DF39450-5265-4D08-B5D9-1FCD729F6B99}" srcOrd="0" destOrd="0" presId="urn:microsoft.com/office/officeart/2005/8/layout/hChevron3"/>
    <dgm:cxn modelId="{1DFEC19C-6339-4AF5-A8AB-9072E24328D1}" srcId="{D2D96C41-090C-41DA-815D-60B6BD0B7155}" destId="{E10C7A76-D986-434B-947F-520DEDCB02AC}" srcOrd="2" destOrd="0" parTransId="{8262A584-39F6-4A56-BC47-FA2002444120}" sibTransId="{F14A80B9-D246-4E22-B45C-554FB8281D08}"/>
    <dgm:cxn modelId="{AE1EF29D-3685-4352-AAD9-6AEA824F322C}" type="presOf" srcId="{18B897E2-EBAB-4469-84ED-5E92ED97E2FC}" destId="{B47B8120-7142-420D-AA1D-015ED441B57B}" srcOrd="0" destOrd="0" presId="urn:microsoft.com/office/officeart/2005/8/layout/hChevron3"/>
    <dgm:cxn modelId="{9B3F36ED-C7CF-4BF9-8E0E-44C0999EC823}" srcId="{D2D96C41-090C-41DA-815D-60B6BD0B7155}" destId="{18B897E2-EBAB-4469-84ED-5E92ED97E2FC}" srcOrd="1" destOrd="0" parTransId="{08B92DED-E714-4E93-B06A-DE345074E122}" sibTransId="{13E2805D-BB04-41E5-AFB4-B59E8E8BC5F9}"/>
    <dgm:cxn modelId="{61091726-2273-4FAB-A802-D379ACFB713B}" type="presParOf" srcId="{8A783EBC-BCA9-4C61-B557-CDCA0238E661}" destId="{7DF39450-5265-4D08-B5D9-1FCD729F6B99}" srcOrd="0" destOrd="0" presId="urn:microsoft.com/office/officeart/2005/8/layout/hChevron3"/>
    <dgm:cxn modelId="{75BC082D-2D75-492A-84C0-A5DD0ECBE28B}" type="presParOf" srcId="{8A783EBC-BCA9-4C61-B557-CDCA0238E661}" destId="{42B3C321-FD98-4EC1-A101-A647BC170A4A}" srcOrd="1" destOrd="0" presId="urn:microsoft.com/office/officeart/2005/8/layout/hChevron3"/>
    <dgm:cxn modelId="{140C02F7-1F44-4C6B-BCCB-4759F0604BC5}" type="presParOf" srcId="{8A783EBC-BCA9-4C61-B557-CDCA0238E661}" destId="{B47B8120-7142-420D-AA1D-015ED441B57B}" srcOrd="2" destOrd="0" presId="urn:microsoft.com/office/officeart/2005/8/layout/hChevron3"/>
    <dgm:cxn modelId="{F2527353-7981-460B-96D7-15A678414783}" type="presParOf" srcId="{8A783EBC-BCA9-4C61-B557-CDCA0238E661}" destId="{43C2FDDD-6C36-4ABA-81BD-DB05EE8F7C12}" srcOrd="3" destOrd="0" presId="urn:microsoft.com/office/officeart/2005/8/layout/hChevron3"/>
    <dgm:cxn modelId="{CA8CD0B2-1B20-412A-A1A0-DA774502F613}" type="presParOf" srcId="{8A783EBC-BCA9-4C61-B557-CDCA0238E661}" destId="{60C8A6F0-E7DE-43D1-8A36-D2E04D552EEA}"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39450-5265-4D08-B5D9-1FCD729F6B99}">
      <dsp:nvSpPr>
        <dsp:cNvPr id="0" name=""/>
        <dsp:cNvSpPr/>
      </dsp:nvSpPr>
      <dsp:spPr>
        <a:xfrm>
          <a:off x="4477" y="2041662"/>
          <a:ext cx="3915090" cy="1566036"/>
        </a:xfrm>
        <a:prstGeom prst="homePlate">
          <a:avLst/>
        </a:prstGeom>
        <a:solidFill>
          <a:srgbClr val="8A5A9A">
            <a:alpha val="25098"/>
          </a:srgb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lumMod val="75000"/>
                  <a:lumOff val="25000"/>
                </a:schemeClr>
              </a:solidFill>
              <a:latin typeface="Century Gothic"/>
            </a:rPr>
            <a:t>Integrate satellite observations with ground-based monitoring </a:t>
          </a:r>
          <a:endParaRPr lang="en-US" sz="2400" b="0" u="none" kern="1200" dirty="0">
            <a:solidFill>
              <a:schemeClr val="tx1">
                <a:lumMod val="75000"/>
                <a:lumOff val="25000"/>
              </a:schemeClr>
            </a:solidFill>
            <a:latin typeface="Century Gothic"/>
          </a:endParaRPr>
        </a:p>
      </dsp:txBody>
      <dsp:txXfrm>
        <a:off x="4477" y="2041662"/>
        <a:ext cx="3523581" cy="1566036"/>
      </dsp:txXfrm>
    </dsp:sp>
    <dsp:sp modelId="{B47B8120-7142-420D-AA1D-015ED441B57B}">
      <dsp:nvSpPr>
        <dsp:cNvPr id="0" name=""/>
        <dsp:cNvSpPr/>
      </dsp:nvSpPr>
      <dsp:spPr>
        <a:xfrm>
          <a:off x="3136550" y="2041662"/>
          <a:ext cx="3915090" cy="1566036"/>
        </a:xfrm>
        <a:prstGeom prst="chevron">
          <a:avLst/>
        </a:prstGeom>
        <a:solidFill>
          <a:srgbClr val="8A5A9A">
            <a:alpha val="50196"/>
          </a:srgb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rtl="0">
            <a:lnSpc>
              <a:spcPct val="90000"/>
            </a:lnSpc>
            <a:spcBef>
              <a:spcPct val="0"/>
            </a:spcBef>
            <a:spcAft>
              <a:spcPct val="35000"/>
            </a:spcAft>
            <a:buNone/>
          </a:pPr>
          <a:r>
            <a:rPr lang="en-US" sz="2400" b="0" kern="1200">
              <a:solidFill>
                <a:schemeClr val="tx1">
                  <a:lumMod val="75000"/>
                  <a:lumOff val="25000"/>
                </a:schemeClr>
              </a:solidFill>
              <a:latin typeface="Century Gothic"/>
            </a:rPr>
            <a:t>Time series of PNW air quality and drought conditions</a:t>
          </a:r>
          <a:endParaRPr lang="en-US" sz="2400" b="0" kern="1200">
            <a:solidFill>
              <a:schemeClr val="tx1">
                <a:lumMod val="75000"/>
                <a:lumOff val="25000"/>
              </a:schemeClr>
            </a:solidFill>
            <a:latin typeface="Century Gothic"/>
            <a:cs typeface="Calibri Light" panose="020F0302020204030204"/>
          </a:endParaRPr>
        </a:p>
      </dsp:txBody>
      <dsp:txXfrm>
        <a:off x="3919568" y="2041662"/>
        <a:ext cx="2349054" cy="1566036"/>
      </dsp:txXfrm>
    </dsp:sp>
    <dsp:sp modelId="{60C8A6F0-E7DE-43D1-8A36-D2E04D552EEA}">
      <dsp:nvSpPr>
        <dsp:cNvPr id="0" name=""/>
        <dsp:cNvSpPr/>
      </dsp:nvSpPr>
      <dsp:spPr>
        <a:xfrm>
          <a:off x="6268622" y="2041662"/>
          <a:ext cx="3915090" cy="1566036"/>
        </a:xfrm>
        <a:prstGeom prst="chevron">
          <a:avLst/>
        </a:prstGeom>
        <a:solidFill>
          <a:srgbClr val="8A5A9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1">
                  <a:lumMod val="75000"/>
                  <a:lumOff val="25000"/>
                </a:schemeClr>
              </a:solidFill>
              <a:latin typeface="Century Gothic"/>
            </a:rPr>
            <a:t>Map air quality and drought severity</a:t>
          </a:r>
        </a:p>
      </dsp:txBody>
      <dsp:txXfrm>
        <a:off x="7051640" y="2041662"/>
        <a:ext cx="2349054" cy="156603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CF009-5201-413A-ACCF-D0F1F83C052A}" type="datetimeFigureOut">
              <a:t>7/24/2023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04A0F-0BB8-41A8-9313-EA59BC960462}" type="slidenum">
              <a:t>‹#›</a:t>
            </a:fld>
            <a:endParaRPr lang="en-US" dirty="0"/>
          </a:p>
        </p:txBody>
      </p:sp>
    </p:spTree>
    <p:extLst>
      <p:ext uri="{BB962C8B-B14F-4D97-AF65-F5344CB8AC3E}">
        <p14:creationId xmlns:p14="http://schemas.microsoft.com/office/powerpoint/2010/main" val="184333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arthdata.nasa.gov/learn/articles/modis-to-viirs-transiti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accuweather.com/en/weather-forecasts/big-improvements-in-air-quality-expected-for-pacific-northwest/1266756"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File:Smokey_skyline_view_of_Downtown_Seattle_from_Rizal_Bridge_-_Sept_11,_2020.jpg#fil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ommons.wikimedia.org/wiki/File:Smoke_in_SE_Portland,_Oregon,_September_9,_2020_-_8.jp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lickr.com/photos/forestservicenw/24498327384/in/photolist-DjQkdU-CYNfPA-2duqRJp-TGLpoH-jkU8qf-8KmDQD-EhFWDM-wuBbb-adv3Cf-zawY4Q-5nsBub-2nUXSnD-DjkPXA-NeeaUn-QVBKmT-8Kji2W-URuU6c-hLmbVm-7C3eJ-fu1795-VQVp6U-8vwcZb-xMY7ha-F6bXEb-ChnJS8-2djxhMQ-AtLy1n-2ci2G6Q-QGuEMm-zJpa9n-2EPMhW-CqGVvV-CsNBwF-2dp1ZQH-2dp1PVH-CZdboB-2aCrCM5-JzhUG2-Rgbqgm-Bu3dBp-2nTYNYt-StQWBf-2aCrCay-2ci2yiA-2djxn1j-kopWH-RgbrjU-Rgbv61-N3YjPo-iz8p8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Abby</a:t>
            </a:r>
          </a:p>
          <a:p>
            <a:r>
              <a:rPr lang="en-US" b="1" dirty="0">
                <a:ea typeface="Calibri"/>
                <a:cs typeface="Calibri"/>
              </a:rPr>
              <a:t>Back up presenter</a:t>
            </a:r>
            <a:r>
              <a:rPr lang="en-US" dirty="0">
                <a:ea typeface="Calibri"/>
                <a:cs typeface="Calibri"/>
              </a:rPr>
              <a:t>: Taylor</a:t>
            </a:r>
          </a:p>
          <a:p>
            <a:endParaRPr lang="en-US" dirty="0">
              <a:ea typeface="Calibri"/>
              <a:cs typeface="Calibri"/>
            </a:endParaRPr>
          </a:p>
          <a:p>
            <a:r>
              <a:rPr lang="en-US" b="1" dirty="0">
                <a:ea typeface="Calibri"/>
                <a:cs typeface="Calibri"/>
              </a:rPr>
              <a:t>Speaker Notes</a:t>
            </a:r>
            <a:r>
              <a:rPr lang="en-US" dirty="0">
                <a:ea typeface="Calibri"/>
                <a:cs typeface="Calibri"/>
              </a:rPr>
              <a:t>:</a:t>
            </a: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Cristina</a:t>
            </a:r>
          </a:p>
          <a:p>
            <a:r>
              <a:rPr lang="en-US" b="1" dirty="0">
                <a:ea typeface="Calibri"/>
                <a:cs typeface="Calibri"/>
              </a:rPr>
              <a:t>Back up presenter</a:t>
            </a:r>
            <a:r>
              <a:rPr lang="en-US" dirty="0">
                <a:ea typeface="Calibri"/>
                <a:cs typeface="Calibri"/>
              </a:rPr>
              <a:t>: Tallis</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ea typeface="Calibri"/>
                <a:cs typeface="Calibri"/>
              </a:rPr>
              <a:t>Finally, we uploaded our processed data to R and ArcGIS in order to visualize the correlations observed between drought and air quality. These visualizations included time series, maps, and simple statistics correlating the datasets to each other. </a:t>
            </a:r>
          </a:p>
          <a:p>
            <a:endParaRPr lang="en-US" dirty="0">
              <a:ea typeface="Calibri"/>
              <a:cs typeface="Calibri"/>
            </a:endParaRPr>
          </a:p>
          <a:p>
            <a:r>
              <a:rPr lang="en-US" b="1" dirty="0"/>
              <a:t>Image Credits:</a:t>
            </a:r>
            <a:endParaRPr lang="en-US" dirty="0"/>
          </a:p>
          <a:p>
            <a:r>
              <a:rPr lang="en-US" dirty="0"/>
              <a:t>Office 365 PowerPoint Icons</a:t>
            </a:r>
          </a:p>
        </p:txBody>
      </p:sp>
      <p:sp>
        <p:nvSpPr>
          <p:cNvPr id="4" name="Slide Number Placeholder 3"/>
          <p:cNvSpPr>
            <a:spLocks noGrp="1"/>
          </p:cNvSpPr>
          <p:nvPr>
            <p:ph type="sldNum" sz="quarter" idx="5"/>
          </p:nvPr>
        </p:nvSpPr>
        <p:spPr/>
        <p:txBody>
          <a:bodyPr/>
          <a:lstStyle/>
          <a:p>
            <a:fld id="{2571D29A-5769-8349-B73B-E44E887898FA}" type="slidenum">
              <a:rPr lang="en-US" smtClean="0"/>
              <a:t>10</a:t>
            </a:fld>
            <a:endParaRPr lang="en-US" dirty="0"/>
          </a:p>
        </p:txBody>
      </p:sp>
    </p:spTree>
    <p:extLst>
      <p:ext uri="{BB962C8B-B14F-4D97-AF65-F5344CB8AC3E}">
        <p14:creationId xmlns:p14="http://schemas.microsoft.com/office/powerpoint/2010/main" val="394987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Greta/Tallis?</a:t>
            </a:r>
          </a:p>
          <a:p>
            <a:r>
              <a:rPr lang="en-US" b="1" dirty="0">
                <a:ea typeface="Calibri"/>
                <a:cs typeface="Calibri"/>
              </a:rPr>
              <a:t>Back up presenter</a:t>
            </a:r>
            <a:r>
              <a:rPr lang="en-US" dirty="0">
                <a:ea typeface="Calibri"/>
                <a:cs typeface="Calibri"/>
              </a:rPr>
              <a:t>:</a:t>
            </a:r>
          </a:p>
          <a:p>
            <a:endParaRPr lang="en-US" dirty="0">
              <a:ea typeface="Calibri"/>
              <a:cs typeface="Calibri"/>
            </a:endParaRPr>
          </a:p>
          <a:p>
            <a:r>
              <a:rPr lang="en-US" b="1" dirty="0">
                <a:ea typeface="Calibri"/>
                <a:cs typeface="Calibri"/>
              </a:rPr>
              <a:t>Speaker Notes</a:t>
            </a:r>
            <a:r>
              <a:rPr lang="en-US" dirty="0">
                <a:ea typeface="Calibri" panose="020F0502020204030204"/>
                <a:cs typeface="Calibri" panose="020F0502020204030204"/>
              </a:rPr>
              <a:t>:</a:t>
            </a:r>
          </a:p>
          <a:p>
            <a:r>
              <a:rPr lang="en-US" dirty="0">
                <a:ea typeface="Calibri" panose="020F0502020204030204"/>
                <a:cs typeface="Calibri" panose="020F0502020204030204"/>
              </a:rPr>
              <a:t>We processed our datasets into a timeseries for each county of interest. This timeseries is of Harney County in OR, one of the only counties in OR that showed PM10, and is also a quite rural, dry county, home to the Burns Paiute tribe. </a:t>
            </a:r>
          </a:p>
        </p:txBody>
      </p:sp>
      <p:sp>
        <p:nvSpPr>
          <p:cNvPr id="4" name="Slide Number Placeholder 3"/>
          <p:cNvSpPr>
            <a:spLocks noGrp="1"/>
          </p:cNvSpPr>
          <p:nvPr>
            <p:ph type="sldNum" sz="quarter" idx="5"/>
          </p:nvPr>
        </p:nvSpPr>
        <p:spPr/>
        <p:txBody>
          <a:bodyPr/>
          <a:lstStyle/>
          <a:p>
            <a:fld id="{2571D29A-5769-8349-B73B-E44E887898FA}" type="slidenum">
              <a:rPr lang="en-US" smtClean="0"/>
              <a:t>11</a:t>
            </a:fld>
            <a:endParaRPr lang="en-US" dirty="0"/>
          </a:p>
        </p:txBody>
      </p:sp>
    </p:spTree>
    <p:extLst>
      <p:ext uri="{BB962C8B-B14F-4D97-AF65-F5344CB8AC3E}">
        <p14:creationId xmlns:p14="http://schemas.microsoft.com/office/powerpoint/2010/main" val="124538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Greta/Tallis?</a:t>
            </a:r>
          </a:p>
          <a:p>
            <a:r>
              <a:rPr lang="en-US" b="1" dirty="0">
                <a:ea typeface="Calibri"/>
                <a:cs typeface="Calibri"/>
              </a:rPr>
              <a:t>Back up presenter</a:t>
            </a:r>
            <a:r>
              <a:rPr lang="en-US" dirty="0">
                <a:ea typeface="Calibri"/>
                <a:cs typeface="Calibri"/>
              </a:rPr>
              <a:t>:</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t>We processed our datasets into a timeseries for each county of interest. This timeseries is of Yakima County in Washington is more populous, and also in the drier part of WA and home to the Yakama Nation.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571D29A-5769-8349-B73B-E44E887898FA}" type="slidenum">
              <a:rPr lang="en-US" smtClean="0"/>
              <a:t>12</a:t>
            </a:fld>
            <a:endParaRPr lang="en-US" dirty="0"/>
          </a:p>
        </p:txBody>
      </p:sp>
    </p:spTree>
    <p:extLst>
      <p:ext uri="{BB962C8B-B14F-4D97-AF65-F5344CB8AC3E}">
        <p14:creationId xmlns:p14="http://schemas.microsoft.com/office/powerpoint/2010/main" val="109912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Cristina</a:t>
            </a:r>
          </a:p>
          <a:p>
            <a:r>
              <a:rPr lang="en-US" b="1" dirty="0">
                <a:ea typeface="Calibri"/>
                <a:cs typeface="Calibri"/>
              </a:rPr>
              <a:t>Back up presenter</a:t>
            </a:r>
            <a:r>
              <a:rPr lang="en-US" dirty="0">
                <a:ea typeface="Calibri"/>
                <a:cs typeface="Calibri"/>
              </a:rPr>
              <a:t>: Taylor</a:t>
            </a:r>
          </a:p>
          <a:p>
            <a:endParaRPr lang="en-US" dirty="0">
              <a:ea typeface="Calibri"/>
              <a:cs typeface="Calibri"/>
            </a:endParaRPr>
          </a:p>
          <a:p>
            <a:r>
              <a:rPr lang="en-US" b="1" dirty="0">
                <a:ea typeface="Calibri"/>
                <a:cs typeface="Calibri"/>
              </a:rPr>
              <a:t>Speaker Notes</a:t>
            </a:r>
            <a:r>
              <a:rPr lang="en-US" dirty="0">
                <a:ea typeface="Calibri"/>
                <a:cs typeface="Calibri"/>
              </a:rPr>
              <a:t>: Partners were interested in differentiating between wildfires and drought influences on air quality, however given the time constraints of the project we were only able to look at effects of drought on air quality.  PM 2.5 is associated with Wildfire debris and smoke as well as particulate matter from various other emissions to the atmosphere. Identifying particulate matter resulting from wildfires would have been difficult given the duration of the project. Additionally, </a:t>
            </a:r>
            <a:r>
              <a:rPr lang="en-US" dirty="0"/>
              <a:t>our counties shapefile was too large to be processed by Google Earth Engine. </a:t>
            </a:r>
            <a:r>
              <a:rPr lang="en-US" dirty="0">
                <a:ea typeface="Calibri"/>
                <a:cs typeface="Calibri"/>
              </a:rPr>
              <a:t>The team had to reduce the scope of our analysis by selecting only a few counties. Lastly, some counties lacked PM 10 monitoring sites which meant we could not create timeseries reflecting comparisons of PM 10 and 2.5 trends.</a:t>
            </a:r>
          </a:p>
          <a:p>
            <a:endParaRPr lang="en-US" dirty="0">
              <a:ea typeface="Calibri"/>
              <a:cs typeface="Calibri"/>
            </a:endParaRPr>
          </a:p>
          <a:p>
            <a:r>
              <a:rPr lang="en-US" b="1" dirty="0">
                <a:ea typeface="Calibri"/>
                <a:cs typeface="Calibri"/>
              </a:rPr>
              <a:t>Image Credit:</a:t>
            </a:r>
          </a:p>
          <a:p>
            <a:r>
              <a:rPr lang="en-US" b="0" dirty="0">
                <a:ea typeface="Calibri"/>
                <a:cs typeface="Calibri"/>
              </a:rPr>
              <a:t>https://citizentruth.org/as-customers-lose-electrical-power-bankrupt-utility-continues-to-pay-for-political-power/; Source: Eric Coulter, BLM</a:t>
            </a:r>
          </a:p>
        </p:txBody>
      </p:sp>
      <p:sp>
        <p:nvSpPr>
          <p:cNvPr id="4" name="Slide Number Placeholder 3"/>
          <p:cNvSpPr>
            <a:spLocks noGrp="1"/>
          </p:cNvSpPr>
          <p:nvPr>
            <p:ph type="sldNum" sz="quarter" idx="5"/>
          </p:nvPr>
        </p:nvSpPr>
        <p:spPr/>
        <p:txBody>
          <a:bodyPr/>
          <a:lstStyle/>
          <a:p>
            <a:fld id="{2571D29A-5769-8349-B73B-E44E887898FA}" type="slidenum">
              <a:rPr lang="en-US" smtClean="0"/>
              <a:t>13</a:t>
            </a:fld>
            <a:endParaRPr lang="en-US" dirty="0"/>
          </a:p>
        </p:txBody>
      </p:sp>
    </p:spTree>
    <p:extLst>
      <p:ext uri="{BB962C8B-B14F-4D97-AF65-F5344CB8AC3E}">
        <p14:creationId xmlns:p14="http://schemas.microsoft.com/office/powerpoint/2010/main" val="3673605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Abby</a:t>
            </a:r>
          </a:p>
          <a:p>
            <a:r>
              <a:rPr lang="en-US" b="1" dirty="0">
                <a:ea typeface="Calibri"/>
                <a:cs typeface="Calibri"/>
              </a:rPr>
              <a:t>Back up presenter</a:t>
            </a:r>
            <a:r>
              <a:rPr lang="en-US" dirty="0">
                <a:ea typeface="Calibri"/>
                <a:cs typeface="Calibri"/>
              </a:rPr>
              <a:t>: Tallis</a:t>
            </a:r>
          </a:p>
          <a:p>
            <a:endParaRPr lang="en-US" dirty="0">
              <a:ea typeface="Calibri"/>
              <a:cs typeface="Calibri"/>
            </a:endParaRPr>
          </a:p>
          <a:p>
            <a:r>
              <a:rPr lang="en-US" b="1" dirty="0">
                <a:ea typeface="Calibri"/>
                <a:cs typeface="Calibri"/>
              </a:rPr>
              <a:t>Speaker Notes</a:t>
            </a:r>
            <a:r>
              <a:rPr lang="en-US" dirty="0">
                <a:ea typeface="Calibri"/>
                <a:cs typeface="Calibri"/>
              </a:rPr>
              <a:t>: Future work of this project will allow our health department partners to incorporate data to health outcomes. </a:t>
            </a:r>
          </a:p>
          <a:p>
            <a:r>
              <a:rPr lang="en-US" dirty="0">
                <a:ea typeface="Calibri"/>
                <a:cs typeface="Calibri"/>
              </a:rPr>
              <a:t>Based on this project, future develop terms will have the opportunity to expand results by investigating the relation of wildfire events to air quality and drought. The analysis has the potential to extend to all counties in OR and WA with more time.</a:t>
            </a:r>
          </a:p>
          <a:p>
            <a:r>
              <a:rPr lang="en-US" dirty="0">
                <a:ea typeface="Calibri"/>
                <a:cs typeface="Calibri"/>
              </a:rPr>
              <a:t>Another future work could be the incorporation of Sentinel 5-p TROPOMI satellite data to assess air quality in the region.</a:t>
            </a:r>
          </a:p>
          <a:p>
            <a:r>
              <a:rPr lang="en-US" dirty="0">
                <a:ea typeface="Calibri"/>
                <a:cs typeface="Calibri"/>
              </a:rPr>
              <a:t>Finally, given that the VIIRS satellite will eventually replace MODIS for land science, applications and long-term data records, it will become important that this work eventually establish continuity between MODIS Climate Data Record (CDR), and VIIRS CDR.</a:t>
            </a:r>
          </a:p>
        </p:txBody>
      </p:sp>
      <p:sp>
        <p:nvSpPr>
          <p:cNvPr id="4" name="Slide Number Placeholder 3"/>
          <p:cNvSpPr>
            <a:spLocks noGrp="1"/>
          </p:cNvSpPr>
          <p:nvPr>
            <p:ph type="sldNum" sz="quarter" idx="5"/>
          </p:nvPr>
        </p:nvSpPr>
        <p:spPr/>
        <p:txBody>
          <a:bodyPr/>
          <a:lstStyle/>
          <a:p>
            <a:fld id="{2571D29A-5769-8349-B73B-E44E887898FA}" type="slidenum">
              <a:rPr lang="en-US" smtClean="0"/>
              <a:t>14</a:t>
            </a:fld>
            <a:endParaRPr lang="en-US" dirty="0"/>
          </a:p>
        </p:txBody>
      </p:sp>
    </p:spTree>
    <p:extLst>
      <p:ext uri="{BB962C8B-B14F-4D97-AF65-F5344CB8AC3E}">
        <p14:creationId xmlns:p14="http://schemas.microsoft.com/office/powerpoint/2010/main" val="3416507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Abby</a:t>
            </a:r>
          </a:p>
          <a:p>
            <a:r>
              <a:rPr lang="en-US" b="1" dirty="0">
                <a:ea typeface="Calibri"/>
                <a:cs typeface="Calibri"/>
              </a:rPr>
              <a:t>Back up presenter</a:t>
            </a:r>
            <a:r>
              <a:rPr lang="en-US" dirty="0">
                <a:ea typeface="Calibri"/>
                <a:cs typeface="Calibri"/>
              </a:rPr>
              <a:t>: Cristina</a:t>
            </a:r>
          </a:p>
          <a:p>
            <a:endParaRPr lang="en-US" dirty="0">
              <a:ea typeface="Calibri"/>
              <a:cs typeface="Calibri"/>
            </a:endParaRPr>
          </a:p>
          <a:p>
            <a:r>
              <a:rPr lang="en-US" b="1" dirty="0">
                <a:ea typeface="Calibri"/>
                <a:cs typeface="Calibri"/>
              </a:rPr>
              <a:t>Speaker Notes</a:t>
            </a:r>
            <a:r>
              <a:rPr lang="en-US" dirty="0">
                <a:ea typeface="Calibri"/>
                <a:cs typeface="Calibri"/>
              </a:rPr>
              <a:t>:</a:t>
            </a:r>
          </a:p>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a:t>
            </a:r>
          </a:p>
          <a:p>
            <a:r>
              <a:rPr lang="en-US" b="1" dirty="0">
                <a:ea typeface="Calibri"/>
                <a:cs typeface="Calibri"/>
              </a:rPr>
              <a:t>Back up presenter</a:t>
            </a:r>
            <a:r>
              <a:rPr lang="en-US" dirty="0">
                <a:ea typeface="Calibri"/>
                <a:cs typeface="Calibri"/>
              </a:rPr>
              <a:t>:</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t>Atmospheric PM concentrations can be monitored both remotely and </a:t>
            </a:r>
            <a:r>
              <a:rPr lang="en-US" i="1" dirty="0"/>
              <a:t>in situ, </a:t>
            </a:r>
            <a:r>
              <a:rPr lang="en-US" dirty="0"/>
              <a:t>or ground based</a:t>
            </a:r>
            <a:r>
              <a:rPr lang="en-US" i="1" dirty="0"/>
              <a:t>. </a:t>
            </a:r>
            <a:r>
              <a:rPr lang="en-US" dirty="0"/>
              <a:t>Remote monitoring of atmospheric PM is achievable via NASA satellite observations of aerosol optical depth (AOD). AOD is not a direct measurement of atmospheric PM but is rather a reflection of the extent to which electromagnetic radiation is blocked by airborne aerosols in the atmosphere. To measure AOD, the team used data processed by MAIAC, an algorithm applied to data collected by NASA’s Moderate Resolution Imaging Spectroradiometer (MODIS) sensor aboard the Terra and Aqua satellites.</a:t>
            </a:r>
          </a:p>
          <a:p>
            <a:r>
              <a:rPr lang="en-US" dirty="0"/>
              <a:t>In addition to remotely sensed observations of air quality, the team also used </a:t>
            </a:r>
            <a:r>
              <a:rPr lang="en-US" i="1" dirty="0"/>
              <a:t>in situ</a:t>
            </a:r>
            <a:r>
              <a:rPr lang="en-US" dirty="0"/>
              <a:t> data collected by the EPA’s Air Quality System (AQS) ground monitors. AQS ground monitor data were then integrated with satellite observations of AOD to analyze the prevalence of PM in the atmosphere during the study period. </a:t>
            </a:r>
            <a:endParaRPr lang="en-US" dirty="0">
              <a:cs typeface="Calibri"/>
            </a:endParaRPr>
          </a:p>
          <a:p>
            <a:endParaRPr lang="en-US" dirty="0"/>
          </a:p>
          <a:p>
            <a:r>
              <a:rPr lang="en-US" b="1" dirty="0"/>
              <a:t>Layout Credit:</a:t>
            </a:r>
            <a:r>
              <a:rPr lang="en-US" dirty="0"/>
              <a:t> Adapted from Fall 2021 JPL Oklahoma Health &amp; Air Quality Closeout Presentation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44658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Taylor</a:t>
            </a:r>
          </a:p>
          <a:p>
            <a:r>
              <a:rPr lang="en-US" b="1" dirty="0">
                <a:ea typeface="Calibri"/>
                <a:cs typeface="Calibri"/>
              </a:rPr>
              <a:t>Back up presenter</a:t>
            </a:r>
            <a:r>
              <a:rPr lang="en-US" dirty="0">
                <a:ea typeface="Calibri"/>
                <a:cs typeface="Calibri"/>
              </a:rPr>
              <a:t>: Abby</a:t>
            </a:r>
          </a:p>
          <a:p>
            <a:endParaRPr lang="en-US" dirty="0">
              <a:ea typeface="Calibri"/>
              <a:cs typeface="Calibri"/>
            </a:endParaRPr>
          </a:p>
          <a:p>
            <a:r>
              <a:rPr lang="en-US" b="1" dirty="0">
                <a:ea typeface="Calibri"/>
                <a:cs typeface="Calibri"/>
              </a:rPr>
              <a:t>Speaker Notes</a:t>
            </a:r>
            <a:r>
              <a:rPr lang="en-US" dirty="0">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Our study area was broadly the states of Washington and Oregon, defined in this study as the Pacific Northwest. The area is populated with over 12 million people and has endured prolonged drought conditions in the past. The area is especially prone to environmental disasters like wildfires, earthquakes, droughts, and flooding.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further condensed the study area to 12 counties of interest based on partner feedback, population, and drought diversity. </a:t>
            </a:r>
          </a:p>
          <a:p>
            <a:endParaRPr lang="en-US" dirty="0">
              <a:ea typeface="Calibri"/>
              <a:cs typeface="Calibri"/>
            </a:endParaRPr>
          </a:p>
          <a:p>
            <a:r>
              <a:rPr lang="en-US" b="1" dirty="0">
                <a:ea typeface="Calibri"/>
                <a:cs typeface="Calibri"/>
              </a:rPr>
              <a:t>Image Credits:</a:t>
            </a:r>
          </a:p>
          <a:p>
            <a:r>
              <a:rPr lang="en-US" dirty="0">
                <a:ea typeface="Calibri"/>
                <a:cs typeface="Calibri"/>
              </a:rPr>
              <a:t>Office 365 PowerPoint Icons</a:t>
            </a:r>
          </a:p>
          <a:p>
            <a:endParaRPr lang="en-US" b="1" dirty="0">
              <a:ea typeface="Calibri"/>
              <a:cs typeface="Calibri"/>
            </a:endParaRPr>
          </a:p>
          <a:p>
            <a:r>
              <a:rPr lang="en-US" b="1" dirty="0">
                <a:ea typeface="Calibri"/>
                <a:cs typeface="Calibri"/>
              </a:rPr>
              <a:t>Image Credits:</a:t>
            </a:r>
          </a:p>
          <a:p>
            <a:r>
              <a:rPr lang="en-US" dirty="0">
                <a:ea typeface="Calibri"/>
                <a:cs typeface="Calibri"/>
              </a:rPr>
              <a:t>Earthstar Geographies</a:t>
            </a: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2571D29A-5769-8349-B73B-E44E887898FA}" type="slidenum">
              <a:rPr lang="en-US" smtClean="0"/>
              <a:t>3</a:t>
            </a:fld>
            <a:endParaRPr lang="en-US" dirty="0"/>
          </a:p>
        </p:txBody>
      </p:sp>
    </p:spTree>
    <p:extLst>
      <p:ext uri="{BB962C8B-B14F-4D97-AF65-F5344CB8AC3E}">
        <p14:creationId xmlns:p14="http://schemas.microsoft.com/office/powerpoint/2010/main" val="4181634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Tallis</a:t>
            </a:r>
          </a:p>
          <a:p>
            <a:r>
              <a:rPr lang="en-US" b="1" dirty="0">
                <a:ea typeface="Calibri"/>
                <a:cs typeface="Calibri"/>
              </a:rPr>
              <a:t>Back up presenter</a:t>
            </a:r>
            <a:r>
              <a:rPr lang="en-US" dirty="0">
                <a:ea typeface="Calibri"/>
                <a:cs typeface="Calibri"/>
              </a:rPr>
              <a:t>: Taylor</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ea typeface="Calibri"/>
                <a:cs typeface="Calibri"/>
              </a:rPr>
              <a:t>The objectives for this project were to integrate satellites observations with ground-based monitoring to observe changes in air quality. We did this by creating multiple time series that showed our overlapping datasets to get a better idea of the relationships between air quality and drought. Finally, we aimed to express air quality and drought severity using maps that could be handed off to partners at the end of the project. </a:t>
            </a:r>
          </a:p>
          <a:p>
            <a:endParaRPr lang="en-US" dirty="0"/>
          </a:p>
          <a:p>
            <a:r>
              <a:rPr lang="en-US" b="1" dirty="0"/>
              <a:t>Image Credits</a:t>
            </a:r>
            <a:r>
              <a:rPr lang="en-US" dirty="0"/>
              <a:t>:</a:t>
            </a:r>
            <a:endParaRPr lang="en-US" dirty="0">
              <a:ea typeface="Calibri" panose="020F0502020204030204"/>
              <a:cs typeface="Calibri" panose="020F0502020204030204"/>
            </a:endParaRPr>
          </a:p>
          <a:p>
            <a:r>
              <a:rPr lang="en-US" dirty="0"/>
              <a:t>1st Image (satellite): NOAA found @ </a:t>
            </a:r>
            <a:r>
              <a:rPr lang="en-US" dirty="0">
                <a:hlinkClick r:id="rId3"/>
              </a:rPr>
              <a:t>https://www.earthdata.nasa.gov/learn/articles/modis-to-viirs-transition</a:t>
            </a:r>
            <a:r>
              <a:rPr lang="en-US" dirty="0"/>
              <a:t> </a:t>
            </a:r>
            <a:endParaRPr lang="en-US" dirty="0">
              <a:ea typeface="Calibri"/>
              <a:cs typeface="Calibri"/>
            </a:endParaRPr>
          </a:p>
          <a:p>
            <a:r>
              <a:rPr lang="en-US" dirty="0">
                <a:ea typeface="Calibri"/>
                <a:cs typeface="Calibri"/>
              </a:rPr>
              <a:t>2nd Image: Greta Bolinger, NASA DEVELOP PNW HAQ team member</a:t>
            </a:r>
          </a:p>
          <a:p>
            <a:r>
              <a:rPr lang="en-US" dirty="0">
                <a:ea typeface="Calibri"/>
                <a:cs typeface="Calibri"/>
              </a:rPr>
              <a:t>3rd Image: NOAA GOES West found @ </a:t>
            </a:r>
            <a:r>
              <a:rPr lang="en-US" dirty="0">
                <a:hlinkClick r:id="rId4"/>
              </a:rPr>
              <a:t>https://www.accuweather.com/en/weather-forecasts/big-improvements-in-air-quality-expected-for-pacific-northwest/1266756</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62177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Cristina</a:t>
            </a:r>
          </a:p>
          <a:p>
            <a:r>
              <a:rPr lang="en-US" b="1" dirty="0">
                <a:ea typeface="Calibri"/>
                <a:cs typeface="Calibri"/>
              </a:rPr>
              <a:t>Back up presenter</a:t>
            </a:r>
            <a:r>
              <a:rPr lang="en-US" dirty="0">
                <a:ea typeface="Calibri"/>
                <a:cs typeface="Calibri"/>
              </a:rPr>
              <a:t>: Greta</a:t>
            </a:r>
          </a:p>
          <a:p>
            <a:endParaRPr lang="en-US" dirty="0">
              <a:ea typeface="Calibri"/>
              <a:cs typeface="Calibri"/>
            </a:endParaRPr>
          </a:p>
          <a:p>
            <a:r>
              <a:rPr lang="en-US" b="1" dirty="0">
                <a:ea typeface="Calibri"/>
                <a:cs typeface="Calibri"/>
              </a:rPr>
              <a:t>Speaker Notes</a:t>
            </a:r>
            <a:r>
              <a:rPr lang="en-US" dirty="0">
                <a:ea typeface="Calibri"/>
                <a:cs typeface="Calibri"/>
              </a:rPr>
              <a:t>:</a:t>
            </a:r>
            <a:endParaRPr lang="en-US" dirty="0"/>
          </a:p>
          <a:p>
            <a:r>
              <a:rPr lang="en-US" dirty="0">
                <a:ea typeface="Calibri"/>
                <a:cs typeface="Calibri"/>
              </a:rPr>
              <a:t>Our project partners fell under two categories: collaborators and end users. Our collaborators were the University of Nebraska Medical Center's Water, Climate, and Health Program and the NOAA National Integrated Drought Information System, or NIDIS. These organizations acted as advising partners who provided guidance on project methodology, development, and end products. Our project end users were the Oregon Health Authority and the Washington State Department of Health. Our end users served as advisors as well but they are different from collaborators in which they will be using our project to support their research examining correlations between drought and health. </a:t>
            </a:r>
          </a:p>
          <a:p>
            <a:endParaRPr lang="en-US" dirty="0">
              <a:ea typeface="Calibri"/>
              <a:cs typeface="Calibri"/>
            </a:endParaRPr>
          </a:p>
          <a:p>
            <a:endParaRPr lang="en-US" dirty="0"/>
          </a:p>
          <a:p>
            <a:r>
              <a:rPr lang="en-US" dirty="0"/>
              <a:t>•Image Credit: Bruce Englehardt – Wikimedia Commons</a:t>
            </a:r>
            <a:endParaRPr lang="en-US" dirty="0">
              <a:ea typeface="Calibri"/>
              <a:cs typeface="Calibri"/>
            </a:endParaRPr>
          </a:p>
          <a:p>
            <a:r>
              <a:rPr lang="en-US" dirty="0"/>
              <a:t>•Image Source: </a:t>
            </a:r>
            <a:r>
              <a:rPr lang="en-US" dirty="0">
                <a:hlinkClick r:id="rId3"/>
              </a:rPr>
              <a:t>https://en.wikipedia.org/wiki/File:Smokey_skyline_view_of_Downtown_Seattle_from_Rizal_Bridge_-_Sept_11,_2020.jpg#file</a:t>
            </a:r>
            <a:r>
              <a:rPr lang="en-US" dirty="0"/>
              <a:t>  (Wikimedia Commons - Public Domain/Creative Commons)</a:t>
            </a:r>
            <a:endParaRPr lang="en-US" dirty="0">
              <a:cs typeface="Calibri"/>
            </a:endParaRPr>
          </a:p>
          <a:p>
            <a:pPr marL="171450" indent="-171450">
              <a:buFont typeface="Arial"/>
              <a:buChar char="•"/>
            </a:pPr>
            <a:r>
              <a:rPr lang="en-US" dirty="0">
                <a:ea typeface="Calibri"/>
                <a:cs typeface="Calibri"/>
              </a:rPr>
              <a:t>Image Credit: Another Believer – Wikimedia Commons</a:t>
            </a:r>
          </a:p>
          <a:p>
            <a:pPr marL="171450" indent="-171450">
              <a:buFont typeface="Arial"/>
              <a:buChar char="•"/>
            </a:pPr>
            <a:r>
              <a:rPr lang="en-US" dirty="0">
                <a:ea typeface="Calibri"/>
                <a:cs typeface="Calibri"/>
              </a:rPr>
              <a:t>Image Source: </a:t>
            </a:r>
            <a:r>
              <a:rPr lang="en-US" dirty="0">
                <a:hlinkClick r:id="rId4"/>
              </a:rPr>
              <a:t>https://commons.wikimedia.org/wiki/File:Smoke_in_SE_Portland,_Oregon,_September_9,_2020_-_8.jpg</a:t>
            </a:r>
            <a:r>
              <a:rPr lang="en-US" dirty="0"/>
              <a:t> (Wikimedia Commons – Public Domain/Creative Commons)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571D29A-5769-8349-B73B-E44E887898FA}" type="slidenum">
              <a:rPr lang="en-US" smtClean="0"/>
              <a:t>5</a:t>
            </a:fld>
            <a:endParaRPr lang="en-US" dirty="0"/>
          </a:p>
        </p:txBody>
      </p:sp>
    </p:spTree>
    <p:extLst>
      <p:ext uri="{BB962C8B-B14F-4D97-AF65-F5344CB8AC3E}">
        <p14:creationId xmlns:p14="http://schemas.microsoft.com/office/powerpoint/2010/main" val="413021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Greta</a:t>
            </a:r>
          </a:p>
          <a:p>
            <a:r>
              <a:rPr lang="en-US" b="1" dirty="0">
                <a:ea typeface="Calibri"/>
                <a:cs typeface="Calibri"/>
              </a:rPr>
              <a:t>Back up presenter</a:t>
            </a:r>
            <a:r>
              <a:rPr lang="en-US" dirty="0">
                <a:ea typeface="Calibri"/>
                <a:cs typeface="Calibri"/>
              </a:rPr>
              <a:t>: Taylor</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t>Exposure to poor air quality is a public health concern in the Pacific Northwest. Acute and chronic exposure to poor quality air are known to impact respiratory, cardiovascular, renal, metabolic, neurologic and reproductive systems. Poor air quality has been shown to be significantly correlated with severe drought, as well as with the secondary impacts of drought, such as wildland fires and dust storms. These secondary events are known to elevate concentrations of airborne particulate matter in the atmosphere, leading to increased health risk for impacted communities. Communities of color, individuals with pre-existing health conditions, the elderly, and children are particularly at risk. </a:t>
            </a:r>
            <a:endParaRPr lang="en-US" dirty="0">
              <a:cs typeface="Calibri"/>
            </a:endParaRPr>
          </a:p>
          <a:p>
            <a:endParaRPr lang="en-US" dirty="0"/>
          </a:p>
          <a:p>
            <a:r>
              <a:rPr lang="en-US" dirty="0"/>
              <a:t>•Image Credit: U.S. Forest Service – Pacific Northwest Region</a:t>
            </a:r>
          </a:p>
          <a:p>
            <a:r>
              <a:rPr lang="en-US" dirty="0"/>
              <a:t>•Image Source: </a:t>
            </a:r>
            <a:r>
              <a:rPr lang="en-US" dirty="0">
                <a:hlinkClick r:id="rId3"/>
              </a:rPr>
              <a:t>https://flickr.com/photos/forestservicenw/24498327384/in/photolist-DjQkdU-CYNfPA-2duqRJp-TGLpoH-jkU8qf-8KmDQD-EhFWDM-wuBbb-adv3Cf-zawY4Q-5nsBub-2nUXSnD-DjkPXA-NeeaUn-QVBKmT-8Kji2W-URuU6c-hLmbVm-7C3eJ-fu1795-VQVp6U-8vwcZb-xMY7ha-F6bXEb-ChnJS8-2djxhMQ-AtLy1n-2ci2G6Q-QGuEMm-zJpa9n-2EPMhW-CqGVvV-CsNBwF-2dp1ZQH-2dp1PVH-CZdboB-2aCrCM5-JzhUG2-Rgbqgm-Bu3dBp-2nTYNYt-StQWBf-2aCrCay-2ci2yiA-2djxn1j-kopWH-RgbrjU-Rgbv61-N3YjPo-iz8p8a/</a:t>
            </a:r>
            <a:r>
              <a:rPr lang="en-US" dirty="0"/>
              <a:t>  (Federal Agency – Public Domain/Creative Commons)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2869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Abby</a:t>
            </a:r>
          </a:p>
          <a:p>
            <a:r>
              <a:rPr lang="en-US" b="1" dirty="0">
                <a:ea typeface="Calibri"/>
                <a:cs typeface="Calibri"/>
              </a:rPr>
              <a:t>Back up presenter</a:t>
            </a:r>
            <a:r>
              <a:rPr lang="en-US" dirty="0">
                <a:ea typeface="Calibri"/>
                <a:cs typeface="Calibri"/>
              </a:rPr>
              <a:t>: Cristina</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ea typeface="Calibri"/>
                <a:cs typeface="Calibri"/>
              </a:rPr>
              <a:t>One of our primary datasets, MODIS MAIAC aerosol optical depth (AOD), was measured using the MODIS (Moderate Resolution Imaging Spectrometer) sensor aboard NASA's Terra and Aqua satellites. The data were </a:t>
            </a:r>
            <a:r>
              <a:rPr lang="en-US">
                <a:ea typeface="Calibri"/>
                <a:cs typeface="Calibri"/>
              </a:rPr>
              <a:t>processed using MAIAC </a:t>
            </a:r>
            <a:r>
              <a:rPr lang="en-US" dirty="0">
                <a:ea typeface="Calibri"/>
                <a:cs typeface="Calibri"/>
              </a:rPr>
              <a:t>(Multi-Angle Implementation of Atmospheric Correction), an algorithm used to sense aerosols throughout the atmosphere. </a:t>
            </a:r>
            <a:endParaRPr lang="en-US" dirty="0"/>
          </a:p>
          <a:p>
            <a:endParaRPr lang="en-US" dirty="0"/>
          </a:p>
          <a:p>
            <a:r>
              <a:rPr lang="en-US" b="1" dirty="0">
                <a:ea typeface="Calibri" panose="020F0502020204030204"/>
                <a:cs typeface="Calibri" panose="020F0502020204030204"/>
              </a:rPr>
              <a:t>Image 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dirty="0">
                <a:cs typeface="Calibri"/>
              </a:rPr>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DEVELOPedia</a:t>
            </a:r>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96182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Tallis and Greta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cs typeface="Calibri"/>
              </a:rPr>
              <a:t>Back up presenter</a:t>
            </a:r>
            <a:r>
              <a:rPr lang="en-US" dirty="0">
                <a:ea typeface="Calibri"/>
                <a:cs typeface="Calibri"/>
              </a:rPr>
              <a:t>: Tallis and Greta</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ea typeface="Calibri"/>
                <a:cs typeface="Calibri"/>
              </a:rPr>
              <a:t>SPEI (Tallis): In addition to our remote observations, we used ancillary datasets to carry out our analysis. The Standardized Precipitation-Evapotranspiration Index (SPEI) served as the drought indicator dataset for this study. It allowed us to observe the water balance between precipitation and evapotranspiration which further allowed us to draw conclusions about drought conditions in our study area. </a:t>
            </a:r>
          </a:p>
          <a:p>
            <a:endParaRPr lang="en-US" dirty="0">
              <a:ea typeface="Calibri"/>
              <a:cs typeface="Calibri"/>
            </a:endParaRPr>
          </a:p>
          <a:p>
            <a:r>
              <a:rPr lang="en-US" dirty="0">
                <a:ea typeface="Calibri"/>
                <a:cs typeface="Calibri"/>
              </a:rPr>
              <a:t>EPA (Greta): We also used data collected by the Environmental Protection Agency's Air Quality System (AQS) ground-based monitoring stations, equipped with air quality sensors to detect particulate matter concentrations. This measurement was our ground-based indicator of air quality in the region throughout our study period. We specifically chose to include measurements of PM2.5 and PM10 in our analysis, to both maximize data availability and drought-induced aerosol measurement accuracy (PM2.5 had greater spatiotemporal data availability, however PM10 is a more inclusive measurement of drought-sourced aerosols with its larger diameter specification).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48488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Presenter</a:t>
            </a:r>
            <a:r>
              <a:rPr lang="en-US" dirty="0">
                <a:ea typeface="Calibri"/>
                <a:cs typeface="Calibri"/>
              </a:rPr>
              <a:t>: Cristina</a:t>
            </a:r>
          </a:p>
          <a:p>
            <a:r>
              <a:rPr lang="en-US" b="1" dirty="0">
                <a:ea typeface="Calibri"/>
                <a:cs typeface="Calibri"/>
              </a:rPr>
              <a:t>Back up presenter</a:t>
            </a:r>
            <a:r>
              <a:rPr lang="en-US" dirty="0">
                <a:ea typeface="Calibri"/>
                <a:cs typeface="Calibri"/>
              </a:rPr>
              <a:t>: Greta</a:t>
            </a:r>
          </a:p>
          <a:p>
            <a:endParaRPr lang="en-US" dirty="0">
              <a:ea typeface="Calibri"/>
              <a:cs typeface="Calibri"/>
            </a:endParaRPr>
          </a:p>
          <a:p>
            <a:r>
              <a:rPr lang="en-US" b="1" dirty="0">
                <a:ea typeface="Calibri"/>
                <a:cs typeface="Calibri"/>
              </a:rPr>
              <a:t>Speaker Notes</a:t>
            </a:r>
            <a:r>
              <a:rPr lang="en-US" dirty="0">
                <a:ea typeface="Calibri"/>
                <a:cs typeface="Calibri"/>
              </a:rPr>
              <a:t>:</a:t>
            </a:r>
          </a:p>
          <a:p>
            <a:r>
              <a:rPr lang="en-US" dirty="0">
                <a:ea typeface="Calibri"/>
                <a:cs typeface="Calibri"/>
              </a:rPr>
              <a:t>We began with initiating the processing of our three primary datasets. EPA in-situ data was manipulated in R and cleaned up to extract data by counties with available data. We then averaged PM10 by each monitoring station in the select counties that we used. MODIS AOD and SPEI data were both processed in GOogle Earth Engine. Using code, we filtered the data by study area and study period, applied additional functions to limit the dataset, and downloaded data as CSV filed to combine with in-situ datasets in time series.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90896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E5FD-695F-E2CF-C242-2482C1587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A6778-75E6-495B-E6DB-D7ECC9453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2E66F9-C807-7F54-9ABD-1C09EB3B5C6A}"/>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5" name="Footer Placeholder 4">
            <a:extLst>
              <a:ext uri="{FF2B5EF4-FFF2-40B4-BE49-F238E27FC236}">
                <a16:creationId xmlns:a16="http://schemas.microsoft.com/office/drawing/2014/main" id="{670D1B6D-C1F1-0A2C-51B1-7F3D8113BE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B5EBD1-6F5E-2F79-A150-FB9492DB5DA6}"/>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604854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00B03-8704-39C6-7690-998D789EF8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806F0E-6F1A-8391-9294-5C29C77218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12EC1-923C-0816-BDC8-97E747CA10CD}"/>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5" name="Footer Placeholder 4">
            <a:extLst>
              <a:ext uri="{FF2B5EF4-FFF2-40B4-BE49-F238E27FC236}">
                <a16:creationId xmlns:a16="http://schemas.microsoft.com/office/drawing/2014/main" id="{D9AA2C44-4C8E-7122-E5BA-2DF01BCA45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20A830-84AF-4EE6-87CB-0F7082EA5919}"/>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381206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80DAF6-DEED-8092-D33A-3465A1D39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7B7ED5-938B-37A2-2577-215FE5AC92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0EA53-9161-C3A9-95F6-0420B71E41CA}"/>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5" name="Footer Placeholder 4">
            <a:extLst>
              <a:ext uri="{FF2B5EF4-FFF2-40B4-BE49-F238E27FC236}">
                <a16:creationId xmlns:a16="http://schemas.microsoft.com/office/drawing/2014/main" id="{532FCA91-C312-39F6-B76E-AE858A6F06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C12BCD-3597-0DBD-564A-F5B02BD3A339}"/>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51694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6367629"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Study Area </a:t>
            </a:r>
            <a:r>
              <a:rPr lang="en-US" sz="3200" b="0" spc="0" baseline="0" dirty="0">
                <a:solidFill>
                  <a:srgbClr val="8A5A9A"/>
                </a:solidFill>
              </a:rPr>
              <a:t>Health &amp; Air Quality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C21217F4-5364-4286-9050-70D02B10229D}"/>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1" name="TextBox 30">
            <a:extLst>
              <a:ext uri="{FF2B5EF4-FFF2-40B4-BE49-F238E27FC236}">
                <a16:creationId xmlns:a16="http://schemas.microsoft.com/office/drawing/2014/main" id="{5FFB6318-6F07-4FB0-8C6A-8C3492792B61}"/>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2" name="TextBox 31">
            <a:extLst>
              <a:ext uri="{FF2B5EF4-FFF2-40B4-BE49-F238E27FC236}">
                <a16:creationId xmlns:a16="http://schemas.microsoft.com/office/drawing/2014/main" id="{8D42009C-3D66-4E9E-BB09-3E73FC731C4D}"/>
              </a:ext>
            </a:extLst>
          </p:cNvPr>
          <p:cNvSpPr txBox="1"/>
          <p:nvPr userDrawn="1"/>
        </p:nvSpPr>
        <p:spPr>
          <a:xfrm>
            <a:off x="4048503"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3" name="TextBox 32">
            <a:extLst>
              <a:ext uri="{FF2B5EF4-FFF2-40B4-BE49-F238E27FC236}">
                <a16:creationId xmlns:a16="http://schemas.microsoft.com/office/drawing/2014/main" id="{1066DBD1-6F13-4B62-BC08-A14E2CC0C316}"/>
              </a:ext>
            </a:extLst>
          </p:cNvPr>
          <p:cNvSpPr txBox="1"/>
          <p:nvPr userDrawn="1"/>
        </p:nvSpPr>
        <p:spPr>
          <a:xfrm>
            <a:off x="6524625"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4" name="TextBox 33">
            <a:extLst>
              <a:ext uri="{FF2B5EF4-FFF2-40B4-BE49-F238E27FC236}">
                <a16:creationId xmlns:a16="http://schemas.microsoft.com/office/drawing/2014/main" id="{FF036A76-4FC0-4861-803B-1538BBC0B42F}"/>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5" name="TextBox 34">
            <a:extLst>
              <a:ext uri="{FF2B5EF4-FFF2-40B4-BE49-F238E27FC236}">
                <a16:creationId xmlns:a16="http://schemas.microsoft.com/office/drawing/2014/main" id="{42F19AA8-61C9-46B5-915D-FF37294D3D36}"/>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6" name="TextBox 35">
            <a:extLst>
              <a:ext uri="{FF2B5EF4-FFF2-40B4-BE49-F238E27FC236}">
                <a16:creationId xmlns:a16="http://schemas.microsoft.com/office/drawing/2014/main" id="{7A45C486-22D6-415C-A45F-F2581A3DDDA7}"/>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15026195"/>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7" orient="horz" pos="672">
          <p15:clr>
            <a:srgbClr val="FBAE40"/>
          </p15:clr>
        </p15:guide>
        <p15:guide id="8" orient="horz" pos="744">
          <p15:clr>
            <a:srgbClr val="FBAE40"/>
          </p15:clr>
        </p15:guide>
        <p15:guide id="9" orient="horz" pos="2520">
          <p15:clr>
            <a:srgbClr val="FBAE40"/>
          </p15:clr>
        </p15:guide>
        <p15:guide id="10" orient="horz" pos="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Title">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DE331E15-500F-1F6B-23DB-5D566EF7EF1A}"/>
              </a:ext>
            </a:extLst>
          </p:cNvPr>
          <p:cNvPicPr>
            <a:picLocks/>
          </p:cNvPicPr>
          <p:nvPr userDrawn="1"/>
        </p:nvPicPr>
        <p:blipFill rotWithShape="1">
          <a:blip r:embed="rId2">
            <a:extLst>
              <a:ext uri="{28A0092B-C50C-407E-A947-70E740481C1C}">
                <a14:useLocalDpi xmlns:a14="http://schemas.microsoft.com/office/drawing/2010/main" val="0"/>
              </a:ext>
            </a:extLst>
          </a:blip>
          <a:srcRect t="20358" b="49349"/>
          <a:stretch/>
        </p:blipFill>
        <p:spPr>
          <a:xfrm>
            <a:off x="1524" y="1240450"/>
            <a:ext cx="12188952" cy="2752344"/>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8" name="Group 7">
            <a:extLst>
              <a:ext uri="{FF2B5EF4-FFF2-40B4-BE49-F238E27FC236}">
                <a16:creationId xmlns:a16="http://schemas.microsoft.com/office/drawing/2014/main" id="{C8161D97-9320-4D1A-9538-0B84AB6D5EC9}"/>
              </a:ext>
            </a:extLst>
          </p:cNvPr>
          <p:cNvGrpSpPr/>
          <p:nvPr userDrawn="1"/>
        </p:nvGrpSpPr>
        <p:grpSpPr>
          <a:xfrm>
            <a:off x="-1" y="5426529"/>
            <a:ext cx="12192002" cy="1283863"/>
            <a:chOff x="-1" y="5426529"/>
            <a:chExt cx="12192002" cy="128386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Tree>
    <p:extLst>
      <p:ext uri="{BB962C8B-B14F-4D97-AF65-F5344CB8AC3E}">
        <p14:creationId xmlns:p14="http://schemas.microsoft.com/office/powerpoint/2010/main" val="156508023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4" pos="48">
          <p15:clr>
            <a:srgbClr val="FBAE40"/>
          </p15:clr>
        </p15:guide>
        <p15:guide id="7" orient="horz" pos="672">
          <p15:clr>
            <a:srgbClr val="FBAE40"/>
          </p15:clr>
        </p15:guide>
        <p15:guide id="8" orient="horz" pos="744">
          <p15:clr>
            <a:srgbClr val="FBAE40"/>
          </p15:clr>
        </p15:guide>
        <p15:guide id="9" orient="horz" pos="2520">
          <p15:clr>
            <a:srgbClr val="FBAE40"/>
          </p15:clr>
        </p15:guide>
        <p15:guide id="10" orient="horz" pos="792">
          <p15:clr>
            <a:srgbClr val="FBAE40"/>
          </p15:clr>
        </p15:guide>
        <p15:guide id="11" orient="horz" pos="1896">
          <p15:clr>
            <a:srgbClr val="FBAE40"/>
          </p15:clr>
        </p15:guide>
        <p15:guide id="12" orient="horz" pos="1968">
          <p15:clr>
            <a:srgbClr val="FBAE40"/>
          </p15:clr>
        </p15:guide>
        <p15:guide id="14" orient="horz" pos="2616">
          <p15:clr>
            <a:srgbClr val="FBAE40"/>
          </p15:clr>
        </p15:guide>
        <p15:guide id="15" pos="6000">
          <p15:clr>
            <a:srgbClr val="FBAE40"/>
          </p15:clr>
        </p15:guide>
        <p15:guide id="16"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771734888"/>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104">
          <p15:clr>
            <a:srgbClr val="FBAE40"/>
          </p15:clr>
        </p15:guide>
        <p15:guide id="3" pos="75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12192000" cy="11465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34629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2103307" y="1939388"/>
            <a:ext cx="7685312" cy="3131624"/>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895999">
                    <a:alpha val="10000"/>
                  </a:srgbClr>
                </a:solidFill>
                <a:latin typeface="Century Gothic" panose="020B0502020202020204" pitchFamily="34" charset="0"/>
              </a:rPr>
              <a:t>ANNIVERSARY</a:t>
            </a:r>
            <a:endParaRPr lang="en-US" sz="2400" b="1" spc="4000" baseline="0" dirty="0">
              <a:solidFill>
                <a:srgbClr val="895999">
                  <a:alpha val="10000"/>
                </a:srgbClr>
              </a:solidFill>
              <a:latin typeface="Century Gothic" panose="020B0502020202020204" pitchFamily="34" charset="0"/>
            </a:endParaRPr>
          </a:p>
        </p:txBody>
      </p:sp>
    </p:spTree>
    <p:extLst>
      <p:ext uri="{BB962C8B-B14F-4D97-AF65-F5344CB8AC3E}">
        <p14:creationId xmlns:p14="http://schemas.microsoft.com/office/powerpoint/2010/main" val="1312693366"/>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72">
          <p15:clr>
            <a:srgbClr val="FBAE40"/>
          </p15:clr>
        </p15:guide>
        <p15:guide id="3" orient="horz" pos="3816">
          <p15:clr>
            <a:srgbClr val="FBAE40"/>
          </p15:clr>
        </p15:guide>
        <p15:guide id="4" pos="52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05D2F46-6B6D-4327-96E5-69EA042789D7}"/>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3879216777"/>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2286-1C8D-21F1-FF43-69B7D5C6D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5AD44-0EB0-1336-F7E7-1B9A376DF0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AFFAD-316D-5A7F-148D-21D17DFB45E6}"/>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5" name="Footer Placeholder 4">
            <a:extLst>
              <a:ext uri="{FF2B5EF4-FFF2-40B4-BE49-F238E27FC236}">
                <a16:creationId xmlns:a16="http://schemas.microsoft.com/office/drawing/2014/main" id="{0C61ED33-2925-73DB-D9F6-086540B308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0DD377-27BC-E1F4-1688-C9440969BDDC}"/>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116445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5F67-FC80-2317-F74B-657143943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93F49-C79D-F446-177B-7F7CCFCE9E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A9FD94-5D7A-7D44-DDCE-DA727B0F9ED7}"/>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5" name="Footer Placeholder 4">
            <a:extLst>
              <a:ext uri="{FF2B5EF4-FFF2-40B4-BE49-F238E27FC236}">
                <a16:creationId xmlns:a16="http://schemas.microsoft.com/office/drawing/2014/main" id="{EAA43F3E-4F14-1BFA-5BC7-065D965EBC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6510EB-974C-DF04-FB32-E628EA66523B}"/>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182085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10A7-C14E-5A94-A059-73FF0EA7F8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D2CC0-1E1F-D859-7B97-72713AD44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714514-7E26-D9B2-B0E2-A4C21695E0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9C18DD-8A57-1484-9027-3FCD0F3AB27D}"/>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6" name="Footer Placeholder 5">
            <a:extLst>
              <a:ext uri="{FF2B5EF4-FFF2-40B4-BE49-F238E27FC236}">
                <a16:creationId xmlns:a16="http://schemas.microsoft.com/office/drawing/2014/main" id="{4D4185F7-AC17-916A-59AB-E35DB28DCA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B3F62F-CAB7-6917-AE58-EEA27352C462}"/>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36592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CAD-4CF2-6B53-8EE3-A5B2105DBE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7EFB4-A0E4-EDEF-6743-5CF72F6B0B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E88686-F6B3-7C6B-6852-6D3AC1E3BA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86390F-8643-34F3-2145-7B776F830F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CECEC3-9730-4859-DA13-CFEC6A139E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442010-7DB8-A58E-6E82-6FFEA82E78DE}"/>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8" name="Footer Placeholder 7">
            <a:extLst>
              <a:ext uri="{FF2B5EF4-FFF2-40B4-BE49-F238E27FC236}">
                <a16:creationId xmlns:a16="http://schemas.microsoft.com/office/drawing/2014/main" id="{C591EA98-4C11-DB63-14C1-479E52919B1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24BFA2-C27B-85DF-5FA1-4C69EB8D1876}"/>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97744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192E-E40C-407F-0392-8985CD62A5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79D2F6-7CAE-F3C5-16C2-295E88520FE2}"/>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4" name="Footer Placeholder 3">
            <a:extLst>
              <a:ext uri="{FF2B5EF4-FFF2-40B4-BE49-F238E27FC236}">
                <a16:creationId xmlns:a16="http://schemas.microsoft.com/office/drawing/2014/main" id="{A8EA04ED-261F-8CB4-2B82-87BE3ACB48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EA98F4-FF83-F593-D9CD-4B4C737511D2}"/>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283962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A552D-4F3B-5F79-D0AC-94BBF95F1D4E}"/>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3" name="Footer Placeholder 2">
            <a:extLst>
              <a:ext uri="{FF2B5EF4-FFF2-40B4-BE49-F238E27FC236}">
                <a16:creationId xmlns:a16="http://schemas.microsoft.com/office/drawing/2014/main" id="{B496C0DF-8A9A-A81E-0B97-A8632DEC31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E741B29-F4A8-7242-7594-9A9FA2E7013D}"/>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385946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DC15-7E8A-2F32-2827-33065F647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E12CC6-EA01-DA4B-F6C4-9F2E1B033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266AF4-9FD4-63F6-0659-E5E9AC49D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7D671-04DE-2881-C5CD-BAC119F70B0C}"/>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6" name="Footer Placeholder 5">
            <a:extLst>
              <a:ext uri="{FF2B5EF4-FFF2-40B4-BE49-F238E27FC236}">
                <a16:creationId xmlns:a16="http://schemas.microsoft.com/office/drawing/2014/main" id="{9B82C841-D3A2-388B-C669-138554DF7F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AE216C-78A2-ADDA-E87E-1DE3198550AA}"/>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258540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4226-797F-5E5B-0563-B83A8AB9F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A5D83C-53F0-A6D7-9A2A-7CECA1CB9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6018AF3-08F4-4E1B-0884-67D21EE5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EE105-202C-9D4C-4F51-A56E8C06D839}"/>
              </a:ext>
            </a:extLst>
          </p:cNvPr>
          <p:cNvSpPr>
            <a:spLocks noGrp="1"/>
          </p:cNvSpPr>
          <p:nvPr>
            <p:ph type="dt" sz="half" idx="10"/>
          </p:nvPr>
        </p:nvSpPr>
        <p:spPr/>
        <p:txBody>
          <a:bodyPr/>
          <a:lstStyle/>
          <a:p>
            <a:fld id="{A99D5AD1-9635-0948-BF80-5B5E7BA5EE7A}" type="datetimeFigureOut">
              <a:rPr lang="en-US" smtClean="0"/>
              <a:t>7/24/2023</a:t>
            </a:fld>
            <a:endParaRPr lang="en-US" dirty="0"/>
          </a:p>
        </p:txBody>
      </p:sp>
      <p:sp>
        <p:nvSpPr>
          <p:cNvPr id="6" name="Footer Placeholder 5">
            <a:extLst>
              <a:ext uri="{FF2B5EF4-FFF2-40B4-BE49-F238E27FC236}">
                <a16:creationId xmlns:a16="http://schemas.microsoft.com/office/drawing/2014/main" id="{16784F43-9D36-D966-42A9-C400B9D25F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CB1177-01DE-F971-F770-88658FEB6AE9}"/>
              </a:ext>
            </a:extLst>
          </p:cNvPr>
          <p:cNvSpPr>
            <a:spLocks noGrp="1"/>
          </p:cNvSpPr>
          <p:nvPr>
            <p:ph type="sldNum" sz="quarter" idx="12"/>
          </p:nvPr>
        </p:nvSpPr>
        <p:spPr/>
        <p:txBody>
          <a:bodyPr/>
          <a:lstStyle/>
          <a:p>
            <a:fld id="{FF9016F6-3BCC-DE4C-8242-7127A6D0BCCD}" type="slidenum">
              <a:rPr lang="en-US" smtClean="0"/>
              <a:t>‹#›</a:t>
            </a:fld>
            <a:endParaRPr lang="en-US" dirty="0"/>
          </a:p>
        </p:txBody>
      </p:sp>
    </p:spTree>
    <p:extLst>
      <p:ext uri="{BB962C8B-B14F-4D97-AF65-F5344CB8AC3E}">
        <p14:creationId xmlns:p14="http://schemas.microsoft.com/office/powerpoint/2010/main" val="3402890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492F2-8DBA-53AA-FB38-DDBF02259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1A532A-8C3D-C799-F093-493F42F03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A5CA6-8C8B-7B65-0143-E8364EC5E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D5AD1-9635-0948-BF80-5B5E7BA5EE7A}" type="datetimeFigureOut">
              <a:rPr lang="en-US" smtClean="0"/>
              <a:t>7/24/2023</a:t>
            </a:fld>
            <a:endParaRPr lang="en-US" dirty="0"/>
          </a:p>
        </p:txBody>
      </p:sp>
      <p:sp>
        <p:nvSpPr>
          <p:cNvPr id="5" name="Footer Placeholder 4">
            <a:extLst>
              <a:ext uri="{FF2B5EF4-FFF2-40B4-BE49-F238E27FC236}">
                <a16:creationId xmlns:a16="http://schemas.microsoft.com/office/drawing/2014/main" id="{644EAA42-AC5D-475C-5831-BF1DEBC2A9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F8C508-C142-18B4-EB9F-DE46524F1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016F6-3BCC-DE4C-8242-7127A6D0BCCD}" type="slidenum">
              <a:rPr lang="en-US" smtClean="0"/>
              <a:t>‹#›</a:t>
            </a:fld>
            <a:endParaRPr lang="en-US" dirty="0"/>
          </a:p>
        </p:txBody>
      </p:sp>
    </p:spTree>
    <p:extLst>
      <p:ext uri="{BB962C8B-B14F-4D97-AF65-F5344CB8AC3E}">
        <p14:creationId xmlns:p14="http://schemas.microsoft.com/office/powerpoint/2010/main" val="162063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citizentruth.org/as-customers-lose-electrical-power-bankrupt-utility-continues-to-pay-for-political-power/"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svg"/><Relationship Id="rId34" Type="http://schemas.openxmlformats.org/officeDocument/2006/relationships/image" Target="../media/image40.sv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svg"/><Relationship Id="rId25" Type="http://schemas.openxmlformats.org/officeDocument/2006/relationships/image" Target="../media/image31.svg"/><Relationship Id="rId33"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svg"/><Relationship Id="rId1" Type="http://schemas.openxmlformats.org/officeDocument/2006/relationships/slideLayout" Target="../slideLayouts/slideLayout14.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svg"/><Relationship Id="rId5" Type="http://schemas.openxmlformats.org/officeDocument/2006/relationships/image" Target="../media/image11.pn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36" Type="http://schemas.openxmlformats.org/officeDocument/2006/relationships/image" Target="../media/image42.svg"/><Relationship Id="rId10" Type="http://schemas.openxmlformats.org/officeDocument/2006/relationships/image" Target="../media/image16.svg"/><Relationship Id="rId19" Type="http://schemas.openxmlformats.org/officeDocument/2006/relationships/image" Target="../media/image25.svg"/><Relationship Id="rId31" Type="http://schemas.openxmlformats.org/officeDocument/2006/relationships/image" Target="../media/image37.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 Id="rId30" Type="http://schemas.openxmlformats.org/officeDocument/2006/relationships/image" Target="../media/image36.svg"/><Relationship Id="rId35" Type="http://schemas.openxmlformats.org/officeDocument/2006/relationships/image" Target="../media/image41.png"/><Relationship Id="rId8"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6.jpeg"/><Relationship Id="rId4" Type="http://schemas.openxmlformats.org/officeDocument/2006/relationships/diagramLayout" Target="../diagrams/layout1.xml"/><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89622" y="4288442"/>
            <a:ext cx="7683441" cy="537562"/>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Pacific Northwest </a:t>
            </a:r>
            <a:r>
              <a:rPr lang="en-US" sz="3200" b="0" spc="0" baseline="0" dirty="0">
                <a:solidFill>
                  <a:srgbClr val="8A5A9A"/>
                </a:solidFill>
                <a:latin typeface="Century Gothic"/>
              </a:rPr>
              <a:t>Health &amp; Air Quality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89622" y="479679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Monitoring Trends in Air Quality During a Drought Case Study to Improve Public Health Response to Drought Threats</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89622" y="5713918"/>
            <a:ext cx="9837565" cy="369332"/>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sym typeface="Wingdings" panose="05000000000000000000" pitchFamily="2" charset="2"/>
              </a:rPr>
              <a:t>Abby Sgan</a:t>
            </a:r>
            <a:r>
              <a:rPr lang="en-US" dirty="0">
                <a:solidFill>
                  <a:srgbClr val="88419D"/>
                </a:solidFill>
                <a:latin typeface="Century Gothic"/>
                <a:sym typeface="Wingdings" panose="05000000000000000000" pitchFamily="2" charset="2"/>
              </a:rPr>
              <a:t> </a:t>
            </a:r>
            <a:r>
              <a:rPr lang="en-US" dirty="0">
                <a:solidFill>
                  <a:schemeClr val="tx1">
                    <a:lumMod val="75000"/>
                    <a:lumOff val="25000"/>
                  </a:schemeClr>
                </a:solidFill>
                <a:latin typeface="Century Gothic"/>
              </a:rPr>
              <a:t> Greta Bolinger </a:t>
            </a:r>
            <a:r>
              <a:rPr lang="en-US" dirty="0">
                <a:solidFill>
                  <a:srgbClr val="88419D"/>
                </a:solidFill>
                <a:latin typeface="Century Gothic"/>
                <a:sym typeface="Wingdings" panose="05000000000000000000" pitchFamily="2" charset="2"/>
              </a:rPr>
              <a:t></a:t>
            </a:r>
            <a:r>
              <a:rPr lang="en-US" dirty="0">
                <a:solidFill>
                  <a:schemeClr val="tx1">
                    <a:lumMod val="75000"/>
                    <a:lumOff val="25000"/>
                  </a:schemeClr>
                </a:solidFill>
                <a:latin typeface="Century Gothic"/>
              </a:rPr>
              <a:t> Tallis Monteiro </a:t>
            </a:r>
            <a:r>
              <a:rPr lang="en-US" dirty="0">
                <a:solidFill>
                  <a:srgbClr val="88419D"/>
                </a:solidFill>
                <a:latin typeface="Century Gothic"/>
                <a:sym typeface="Wingdings" panose="05000000000000000000" pitchFamily="2" charset="2"/>
              </a:rPr>
              <a:t></a:t>
            </a:r>
            <a:r>
              <a:rPr lang="en-US" dirty="0">
                <a:solidFill>
                  <a:schemeClr val="tx1">
                    <a:lumMod val="75000"/>
                    <a:lumOff val="25000"/>
                  </a:schemeClr>
                </a:solidFill>
                <a:latin typeface="Century Gothic"/>
              </a:rPr>
              <a:t> Cristina Villalobos-Heredia </a:t>
            </a:r>
            <a:r>
              <a:rPr lang="en-US" dirty="0">
                <a:solidFill>
                  <a:srgbClr val="88419D"/>
                </a:solidFill>
                <a:latin typeface="Century Gothic"/>
                <a:sym typeface="Wingdings" panose="05000000000000000000" pitchFamily="2" charset="2"/>
              </a:rPr>
              <a:t></a:t>
            </a:r>
            <a:r>
              <a:rPr lang="en-US" dirty="0">
                <a:solidFill>
                  <a:schemeClr val="tx1">
                    <a:lumMod val="75000"/>
                    <a:lumOff val="25000"/>
                  </a:schemeClr>
                </a:solidFill>
                <a:latin typeface="Century Gothic"/>
              </a:rPr>
              <a:t> </a:t>
            </a:r>
            <a:r>
              <a:rPr lang="en-US" dirty="0">
                <a:solidFill>
                  <a:schemeClr val="tx1">
                    <a:lumMod val="75000"/>
                    <a:lumOff val="25000"/>
                  </a:schemeClr>
                </a:solidFill>
                <a:latin typeface="Century Gothic"/>
                <a:cs typeface="Calibri"/>
              </a:rPr>
              <a:t>Taylor</a:t>
            </a:r>
            <a:r>
              <a:rPr lang="en-US" dirty="0">
                <a:solidFill>
                  <a:schemeClr val="tx1">
                    <a:lumMod val="75000"/>
                    <a:lumOff val="25000"/>
                  </a:schemeClr>
                </a:solidFill>
                <a:latin typeface="Century Gothic"/>
                <a:ea typeface="+mn-lt"/>
                <a:cs typeface="+mn-lt"/>
              </a:rPr>
              <a:t> West</a:t>
            </a:r>
            <a:endParaRPr lang="en-US" dirty="0">
              <a:solidFill>
                <a:schemeClr val="tx1">
                  <a:lumMod val="75000"/>
                  <a:lumOff val="25000"/>
                </a:schemeClr>
              </a:solidFill>
              <a:latin typeface="Century Gothic"/>
              <a:cs typeface="Calibri"/>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2586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a:rPr>
              <a:t>North Carolina – NCEI | Summer 2023 </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50311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55840-ED78-A927-E012-7256E71BEBF2}"/>
              </a:ext>
            </a:extLst>
          </p:cNvPr>
          <p:cNvSpPr txBox="1"/>
          <p:nvPr/>
        </p:nvSpPr>
        <p:spPr>
          <a:xfrm>
            <a:off x="529772" y="341086"/>
            <a:ext cx="41075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95999"/>
                </a:solidFill>
                <a:latin typeface="Century Gothic"/>
              </a:rPr>
              <a:t>Methodology </a:t>
            </a:r>
            <a:r>
              <a:rPr lang="en-US" sz="4000" dirty="0">
                <a:solidFill>
                  <a:srgbClr val="895999"/>
                </a:solidFill>
                <a:latin typeface="Century Gothic"/>
              </a:rPr>
              <a:t>​</a:t>
            </a:r>
            <a:endParaRPr lang="en-US" dirty="0"/>
          </a:p>
        </p:txBody>
      </p:sp>
      <p:sp>
        <p:nvSpPr>
          <p:cNvPr id="3" name="TextBox 2">
            <a:extLst>
              <a:ext uri="{FF2B5EF4-FFF2-40B4-BE49-F238E27FC236}">
                <a16:creationId xmlns:a16="http://schemas.microsoft.com/office/drawing/2014/main" id="{1E3CD5F1-620B-BCC1-F39C-7908326C692B}"/>
              </a:ext>
            </a:extLst>
          </p:cNvPr>
          <p:cNvSpPr txBox="1"/>
          <p:nvPr/>
        </p:nvSpPr>
        <p:spPr>
          <a:xfrm>
            <a:off x="4114800" y="5152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8253A6"/>
                </a:solidFill>
                <a:latin typeface="Century Gothic"/>
              </a:rPr>
              <a:t>Data Analysis</a:t>
            </a:r>
            <a:r>
              <a:rPr lang="en-US" dirty="0">
                <a:solidFill>
                  <a:srgbClr val="8253A6"/>
                </a:solidFill>
                <a:latin typeface="Century Gothic"/>
              </a:rPr>
              <a:t>​</a:t>
            </a:r>
            <a:endParaRPr lang="en-US" dirty="0"/>
          </a:p>
        </p:txBody>
      </p:sp>
      <p:pic>
        <p:nvPicPr>
          <p:cNvPr id="17" name="Graphic 17" descr="Folder Search outline">
            <a:extLst>
              <a:ext uri="{FF2B5EF4-FFF2-40B4-BE49-F238E27FC236}">
                <a16:creationId xmlns:a16="http://schemas.microsoft.com/office/drawing/2014/main" id="{7B72F3A8-6EC9-BE91-B1AA-1D4A4DF9F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5344" y="5224687"/>
            <a:ext cx="914400" cy="914400"/>
          </a:xfrm>
          <a:prstGeom prst="rect">
            <a:avLst/>
          </a:prstGeom>
        </p:spPr>
      </p:pic>
      <p:pic>
        <p:nvPicPr>
          <p:cNvPr id="18" name="Graphic 18" descr="Bar chart outline">
            <a:extLst>
              <a:ext uri="{FF2B5EF4-FFF2-40B4-BE49-F238E27FC236}">
                <a16:creationId xmlns:a16="http://schemas.microsoft.com/office/drawing/2014/main" id="{24FCF44B-975F-8CF5-05E7-840B03EE00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4779" y="5224688"/>
            <a:ext cx="914400" cy="914400"/>
          </a:xfrm>
          <a:prstGeom prst="rect">
            <a:avLst/>
          </a:prstGeom>
        </p:spPr>
      </p:pic>
      <p:grpSp>
        <p:nvGrpSpPr>
          <p:cNvPr id="32" name="Group 31">
            <a:extLst>
              <a:ext uri="{FF2B5EF4-FFF2-40B4-BE49-F238E27FC236}">
                <a16:creationId xmlns:a16="http://schemas.microsoft.com/office/drawing/2014/main" id="{C74F2CE5-4D3F-9EFF-7A9D-A5C56F04FE48}"/>
              </a:ext>
            </a:extLst>
          </p:cNvPr>
          <p:cNvGrpSpPr/>
          <p:nvPr/>
        </p:nvGrpSpPr>
        <p:grpSpPr>
          <a:xfrm>
            <a:off x="367476" y="1629734"/>
            <a:ext cx="11419641" cy="3532830"/>
            <a:chOff x="408008" y="1913457"/>
            <a:chExt cx="11419641" cy="3532830"/>
          </a:xfrm>
        </p:grpSpPr>
        <p:cxnSp>
          <p:nvCxnSpPr>
            <p:cNvPr id="19" name="Straight Arrow Connector 18">
              <a:extLst>
                <a:ext uri="{FF2B5EF4-FFF2-40B4-BE49-F238E27FC236}">
                  <a16:creationId xmlns:a16="http://schemas.microsoft.com/office/drawing/2014/main" id="{E9E22C3C-87EC-2ACD-C6EA-12282E6EE43D}"/>
                </a:ext>
              </a:extLst>
            </p:cNvPr>
            <p:cNvCxnSpPr>
              <a:cxnSpLocks/>
              <a:stCxn id="22" idx="3"/>
            </p:cNvCxnSpPr>
            <p:nvPr/>
          </p:nvCxnSpPr>
          <p:spPr>
            <a:xfrm>
              <a:off x="3149708" y="2278082"/>
              <a:ext cx="2367647" cy="1435476"/>
            </a:xfrm>
            <a:prstGeom prst="straightConnector1">
              <a:avLst/>
            </a:prstGeom>
            <a:ln w="28575">
              <a:solidFill>
                <a:srgbClr val="8253A6"/>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74654D-CB04-70FE-48EC-B8019F57BBF1}"/>
                </a:ext>
              </a:extLst>
            </p:cNvPr>
            <p:cNvCxnSpPr>
              <a:cxnSpLocks/>
              <a:stCxn id="23" idx="3"/>
            </p:cNvCxnSpPr>
            <p:nvPr/>
          </p:nvCxnSpPr>
          <p:spPr>
            <a:xfrm flipV="1">
              <a:off x="3151406" y="3713558"/>
              <a:ext cx="3610152" cy="7152"/>
            </a:xfrm>
            <a:prstGeom prst="straightConnector1">
              <a:avLst/>
            </a:prstGeom>
            <a:ln w="28575">
              <a:solidFill>
                <a:srgbClr val="8253A6"/>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E95A44-5640-4BED-8C87-095B4E776391}"/>
                </a:ext>
              </a:extLst>
            </p:cNvPr>
            <p:cNvCxnSpPr>
              <a:cxnSpLocks/>
              <a:stCxn id="24" idx="3"/>
            </p:cNvCxnSpPr>
            <p:nvPr/>
          </p:nvCxnSpPr>
          <p:spPr>
            <a:xfrm flipV="1">
              <a:off x="3147970" y="3723817"/>
              <a:ext cx="2371538" cy="1358348"/>
            </a:xfrm>
            <a:prstGeom prst="straightConnector1">
              <a:avLst/>
            </a:prstGeom>
            <a:ln w="28575">
              <a:solidFill>
                <a:srgbClr val="8253A6"/>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4202A89E-B191-E453-92B2-0FC97431BC11}"/>
                </a:ext>
              </a:extLst>
            </p:cNvPr>
            <p:cNvSpPr/>
            <p:nvPr/>
          </p:nvSpPr>
          <p:spPr>
            <a:xfrm>
              <a:off x="409707" y="1913457"/>
              <a:ext cx="2740001" cy="729249"/>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Processed EPA PM2.5 &amp; PM10</a:t>
              </a:r>
              <a:endParaRPr lang="en-US" dirty="0">
                <a:latin typeface="Century Gothic"/>
              </a:endParaRPr>
            </a:p>
          </p:txBody>
        </p:sp>
        <p:sp>
          <p:nvSpPr>
            <p:cNvPr id="23" name="Rectangle: Rounded Corners 22">
              <a:extLst>
                <a:ext uri="{FF2B5EF4-FFF2-40B4-BE49-F238E27FC236}">
                  <a16:creationId xmlns:a16="http://schemas.microsoft.com/office/drawing/2014/main" id="{879F327F-01A8-4ACD-22DE-236CB931D682}"/>
                </a:ext>
              </a:extLst>
            </p:cNvPr>
            <p:cNvSpPr/>
            <p:nvPr/>
          </p:nvSpPr>
          <p:spPr>
            <a:xfrm>
              <a:off x="408008" y="3352534"/>
              <a:ext cx="2743398" cy="736352"/>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 Processed MODIS</a:t>
              </a:r>
              <a:endParaRPr lang="en-US" dirty="0">
                <a:latin typeface="Century Gothic"/>
              </a:endParaRPr>
            </a:p>
          </p:txBody>
        </p:sp>
        <p:sp>
          <p:nvSpPr>
            <p:cNvPr id="24" name="Rectangle: Rounded Corners 23">
              <a:extLst>
                <a:ext uri="{FF2B5EF4-FFF2-40B4-BE49-F238E27FC236}">
                  <a16:creationId xmlns:a16="http://schemas.microsoft.com/office/drawing/2014/main" id="{A731635A-DE6F-8704-6887-08D4CB8CD236}"/>
                </a:ext>
              </a:extLst>
            </p:cNvPr>
            <p:cNvSpPr/>
            <p:nvPr/>
          </p:nvSpPr>
          <p:spPr>
            <a:xfrm>
              <a:off x="411444" y="4718467"/>
              <a:ext cx="2736526" cy="727395"/>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 Processed SPEI</a:t>
              </a:r>
              <a:endParaRPr lang="en-US" dirty="0">
                <a:latin typeface="Century Gothic"/>
              </a:endParaRPr>
            </a:p>
          </p:txBody>
        </p:sp>
        <p:cxnSp>
          <p:nvCxnSpPr>
            <p:cNvPr id="25" name="Straight Arrow Connector 24">
              <a:extLst>
                <a:ext uri="{FF2B5EF4-FFF2-40B4-BE49-F238E27FC236}">
                  <a16:creationId xmlns:a16="http://schemas.microsoft.com/office/drawing/2014/main" id="{CE692E8B-84E4-3118-A701-5083D845A45D}"/>
                </a:ext>
              </a:extLst>
            </p:cNvPr>
            <p:cNvCxnSpPr>
              <a:cxnSpLocks/>
              <a:endCxn id="30" idx="1"/>
            </p:cNvCxnSpPr>
            <p:nvPr/>
          </p:nvCxnSpPr>
          <p:spPr>
            <a:xfrm flipV="1">
              <a:off x="6746083" y="2278082"/>
              <a:ext cx="2338168" cy="1435476"/>
            </a:xfrm>
            <a:prstGeom prst="straightConnector1">
              <a:avLst/>
            </a:prstGeom>
            <a:ln w="28575">
              <a:solidFill>
                <a:srgbClr val="8253A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D71FF4A-EDBB-D5BA-408F-54F82BF4F7B8}"/>
                </a:ext>
              </a:extLst>
            </p:cNvPr>
            <p:cNvCxnSpPr>
              <a:cxnSpLocks/>
              <a:endCxn id="29" idx="1"/>
            </p:cNvCxnSpPr>
            <p:nvPr/>
          </p:nvCxnSpPr>
          <p:spPr>
            <a:xfrm>
              <a:off x="6762295" y="3699498"/>
              <a:ext cx="2321956" cy="1382667"/>
            </a:xfrm>
            <a:prstGeom prst="straightConnector1">
              <a:avLst/>
            </a:prstGeom>
            <a:ln w="28575">
              <a:solidFill>
                <a:srgbClr val="8253A6"/>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60E77E-72F9-B9DE-C70F-733E3C988A7C}"/>
                </a:ext>
              </a:extLst>
            </p:cNvPr>
            <p:cNvCxnSpPr>
              <a:cxnSpLocks/>
              <a:endCxn id="28" idx="1"/>
            </p:cNvCxnSpPr>
            <p:nvPr/>
          </p:nvCxnSpPr>
          <p:spPr>
            <a:xfrm>
              <a:off x="6761789" y="3707603"/>
              <a:ext cx="2322462" cy="13108"/>
            </a:xfrm>
            <a:prstGeom prst="straightConnector1">
              <a:avLst/>
            </a:prstGeom>
            <a:ln w="28575">
              <a:solidFill>
                <a:srgbClr val="8253A6"/>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517A06DF-072B-F3A9-0E24-E2AF472382A6}"/>
                </a:ext>
              </a:extLst>
            </p:cNvPr>
            <p:cNvSpPr/>
            <p:nvPr/>
          </p:nvSpPr>
          <p:spPr>
            <a:xfrm>
              <a:off x="9084251" y="3352535"/>
              <a:ext cx="2743398" cy="736351"/>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Time Series</a:t>
              </a:r>
              <a:endParaRPr lang="en-US" dirty="0">
                <a:latin typeface="Century Gothic"/>
              </a:endParaRPr>
            </a:p>
          </p:txBody>
        </p:sp>
        <p:sp>
          <p:nvSpPr>
            <p:cNvPr id="29" name="Rectangle: Rounded Corners 28">
              <a:extLst>
                <a:ext uri="{FF2B5EF4-FFF2-40B4-BE49-F238E27FC236}">
                  <a16:creationId xmlns:a16="http://schemas.microsoft.com/office/drawing/2014/main" id="{49CD4D36-64AE-29A0-8B25-2F0FF532C9AF}"/>
                </a:ext>
              </a:extLst>
            </p:cNvPr>
            <p:cNvSpPr/>
            <p:nvPr/>
          </p:nvSpPr>
          <p:spPr>
            <a:xfrm>
              <a:off x="9084251" y="4718042"/>
              <a:ext cx="2743398" cy="728245"/>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Maps</a:t>
              </a:r>
              <a:endParaRPr lang="en-US" dirty="0">
                <a:latin typeface="Century Gothic"/>
              </a:endParaRPr>
            </a:p>
          </p:txBody>
        </p:sp>
        <p:sp>
          <p:nvSpPr>
            <p:cNvPr id="30" name="Rectangle: Rounded Corners 29">
              <a:extLst>
                <a:ext uri="{FF2B5EF4-FFF2-40B4-BE49-F238E27FC236}">
                  <a16:creationId xmlns:a16="http://schemas.microsoft.com/office/drawing/2014/main" id="{DEC964AC-1C6F-B78E-54F2-5EC9E89BC473}"/>
                </a:ext>
              </a:extLst>
            </p:cNvPr>
            <p:cNvSpPr/>
            <p:nvPr/>
          </p:nvSpPr>
          <p:spPr>
            <a:xfrm>
              <a:off x="9084251" y="1913959"/>
              <a:ext cx="2743398" cy="728245"/>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Statistics</a:t>
              </a:r>
            </a:p>
          </p:txBody>
        </p:sp>
        <p:sp>
          <p:nvSpPr>
            <p:cNvPr id="31" name="Arrow: Right 30">
              <a:extLst>
                <a:ext uri="{FF2B5EF4-FFF2-40B4-BE49-F238E27FC236}">
                  <a16:creationId xmlns:a16="http://schemas.microsoft.com/office/drawing/2014/main" id="{0D07F79C-787D-9911-1878-4E8BA2B48885}"/>
                </a:ext>
              </a:extLst>
            </p:cNvPr>
            <p:cNvSpPr/>
            <p:nvPr/>
          </p:nvSpPr>
          <p:spPr>
            <a:xfrm>
              <a:off x="5810249" y="3577827"/>
              <a:ext cx="797719" cy="273843"/>
            </a:xfrm>
            <a:prstGeom prst="rightArrow">
              <a:avLst/>
            </a:prstGeom>
            <a:solidFill>
              <a:srgbClr val="B06DE3"/>
            </a:solidFill>
            <a:ln>
              <a:solidFill>
                <a:srgbClr val="B06D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1625559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E92663-FE7F-1AC5-C6FC-9335407A826A}"/>
              </a:ext>
            </a:extLst>
          </p:cNvPr>
          <p:cNvSpPr txBox="1"/>
          <p:nvPr/>
        </p:nvSpPr>
        <p:spPr>
          <a:xfrm>
            <a:off x="529772" y="341086"/>
            <a:ext cx="41075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95999"/>
                </a:solidFill>
                <a:latin typeface="Century Gothic"/>
              </a:rPr>
              <a:t>Results</a:t>
            </a:r>
            <a:endParaRPr lang="en-US" dirty="0"/>
          </a:p>
        </p:txBody>
      </p:sp>
      <p:pic>
        <p:nvPicPr>
          <p:cNvPr id="7" name="Picture 7" descr="A graph of a number of different colored lines&#10;&#10;Description automatically generated">
            <a:extLst>
              <a:ext uri="{FF2B5EF4-FFF2-40B4-BE49-F238E27FC236}">
                <a16:creationId xmlns:a16="http://schemas.microsoft.com/office/drawing/2014/main" id="{4020B719-6250-93DC-1323-180B128829F9}"/>
              </a:ext>
            </a:extLst>
          </p:cNvPr>
          <p:cNvPicPr>
            <a:picLocks noChangeAspect="1"/>
          </p:cNvPicPr>
          <p:nvPr/>
        </p:nvPicPr>
        <p:blipFill rotWithShape="1">
          <a:blip r:embed="rId3"/>
          <a:srcRect l="10130" r="10954" b="2311"/>
          <a:stretch/>
        </p:blipFill>
        <p:spPr>
          <a:xfrm>
            <a:off x="2471530" y="446634"/>
            <a:ext cx="8928956" cy="6192424"/>
          </a:xfrm>
          <a:prstGeom prst="rect">
            <a:avLst/>
          </a:prstGeom>
        </p:spPr>
      </p:pic>
      <p:sp>
        <p:nvSpPr>
          <p:cNvPr id="18" name="TextBox 17">
            <a:extLst>
              <a:ext uri="{FF2B5EF4-FFF2-40B4-BE49-F238E27FC236}">
                <a16:creationId xmlns:a16="http://schemas.microsoft.com/office/drawing/2014/main" id="{B192CA52-A39D-480C-75E1-3A5EB3FB4C42}"/>
              </a:ext>
            </a:extLst>
          </p:cNvPr>
          <p:cNvSpPr txBox="1"/>
          <p:nvPr/>
        </p:nvSpPr>
        <p:spPr>
          <a:xfrm rot="5400000">
            <a:off x="11225246" y="1831060"/>
            <a:ext cx="741110" cy="369332"/>
          </a:xfrm>
          <a:prstGeom prst="rect">
            <a:avLst/>
          </a:prstGeom>
          <a:solidFill>
            <a:schemeClr val="bg1"/>
          </a:solidFill>
        </p:spPr>
        <p:txBody>
          <a:bodyPr wrap="square" lIns="91440" tIns="45720" rIns="91440" bIns="45720" rtlCol="0" anchor="t">
            <a:spAutoFit/>
          </a:bodyPr>
          <a:lstStyle/>
          <a:p>
            <a:r>
              <a:rPr lang="en-US" b="1" dirty="0">
                <a:solidFill>
                  <a:schemeClr val="tx1">
                    <a:lumMod val="75000"/>
                    <a:lumOff val="25000"/>
                  </a:schemeClr>
                </a:solidFill>
                <a:latin typeface="Century Gothic"/>
              </a:rPr>
              <a:t>AOD</a:t>
            </a:r>
          </a:p>
        </p:txBody>
      </p:sp>
      <p:sp>
        <p:nvSpPr>
          <p:cNvPr id="2" name="TextBox 1">
            <a:extLst>
              <a:ext uri="{FF2B5EF4-FFF2-40B4-BE49-F238E27FC236}">
                <a16:creationId xmlns:a16="http://schemas.microsoft.com/office/drawing/2014/main" id="{EAEEC5B8-4C3E-2A16-8697-3B6078004540}"/>
              </a:ext>
            </a:extLst>
          </p:cNvPr>
          <p:cNvSpPr txBox="1"/>
          <p:nvPr/>
        </p:nvSpPr>
        <p:spPr>
          <a:xfrm>
            <a:off x="5391305" y="338346"/>
            <a:ext cx="3084641" cy="461665"/>
          </a:xfrm>
          <a:prstGeom prst="rect">
            <a:avLst/>
          </a:prstGeom>
          <a:solidFill>
            <a:schemeClr val="bg1"/>
          </a:solidFill>
        </p:spPr>
        <p:txBody>
          <a:bodyPr wrap="square" lIns="91440" tIns="45720" rIns="91440" bIns="45720" rtlCol="0" anchor="t">
            <a:spAutoFit/>
          </a:bodyPr>
          <a:lstStyle/>
          <a:p>
            <a:r>
              <a:rPr lang="en-US" sz="2400" b="1" dirty="0">
                <a:solidFill>
                  <a:schemeClr val="tx1">
                    <a:lumMod val="75000"/>
                    <a:lumOff val="25000"/>
                  </a:schemeClr>
                </a:solidFill>
                <a:latin typeface="Century Gothic"/>
              </a:rPr>
              <a:t>Harney County, OR</a:t>
            </a:r>
          </a:p>
        </p:txBody>
      </p:sp>
      <p:sp>
        <p:nvSpPr>
          <p:cNvPr id="4" name="TextBox 3">
            <a:extLst>
              <a:ext uri="{FF2B5EF4-FFF2-40B4-BE49-F238E27FC236}">
                <a16:creationId xmlns:a16="http://schemas.microsoft.com/office/drawing/2014/main" id="{B59E9FFF-C318-770C-5234-29501F53C904}"/>
              </a:ext>
            </a:extLst>
          </p:cNvPr>
          <p:cNvSpPr txBox="1"/>
          <p:nvPr/>
        </p:nvSpPr>
        <p:spPr>
          <a:xfrm rot="16200000">
            <a:off x="1401122" y="1807691"/>
            <a:ext cx="2229397" cy="646331"/>
          </a:xfrm>
          <a:prstGeom prst="rect">
            <a:avLst/>
          </a:prstGeom>
          <a:solidFill>
            <a:schemeClr val="bg1"/>
          </a:solid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PM Concentration (microns/m</a:t>
            </a:r>
            <a:r>
              <a:rPr lang="en-US" b="1" baseline="30000" dirty="0">
                <a:solidFill>
                  <a:schemeClr val="tx1">
                    <a:lumMod val="75000"/>
                    <a:lumOff val="25000"/>
                  </a:schemeClr>
                </a:solidFill>
                <a:latin typeface="Century Gothic"/>
              </a:rPr>
              <a:t>3</a:t>
            </a:r>
            <a:r>
              <a:rPr lang="en-US" b="1" dirty="0">
                <a:solidFill>
                  <a:schemeClr val="tx1">
                    <a:lumMod val="75000"/>
                    <a:lumOff val="25000"/>
                  </a:schemeClr>
                </a:solidFill>
                <a:latin typeface="Century Gothic"/>
              </a:rPr>
              <a:t>)</a:t>
            </a:r>
            <a:endParaRPr lang="en-US" sz="2400" b="1" dirty="0">
              <a:solidFill>
                <a:schemeClr val="tx1">
                  <a:lumMod val="75000"/>
                  <a:lumOff val="25000"/>
                </a:schemeClr>
              </a:solidFill>
            </a:endParaRPr>
          </a:p>
        </p:txBody>
      </p:sp>
      <p:sp>
        <p:nvSpPr>
          <p:cNvPr id="5" name="TextBox 4">
            <a:extLst>
              <a:ext uri="{FF2B5EF4-FFF2-40B4-BE49-F238E27FC236}">
                <a16:creationId xmlns:a16="http://schemas.microsoft.com/office/drawing/2014/main" id="{A9994191-1CEE-1B27-A760-F1E7CC6A89CD}"/>
              </a:ext>
            </a:extLst>
          </p:cNvPr>
          <p:cNvSpPr txBox="1"/>
          <p:nvPr/>
        </p:nvSpPr>
        <p:spPr>
          <a:xfrm>
            <a:off x="4199399" y="3295575"/>
            <a:ext cx="587917" cy="307777"/>
          </a:xfrm>
          <a:prstGeom prst="rect">
            <a:avLst/>
          </a:prstGeom>
          <a:solidFill>
            <a:schemeClr val="bg1"/>
          </a:solid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2016</a:t>
            </a:r>
          </a:p>
        </p:txBody>
      </p:sp>
      <p:sp>
        <p:nvSpPr>
          <p:cNvPr id="6" name="TextBox 5">
            <a:extLst>
              <a:ext uri="{FF2B5EF4-FFF2-40B4-BE49-F238E27FC236}">
                <a16:creationId xmlns:a16="http://schemas.microsoft.com/office/drawing/2014/main" id="{049B2EE4-1018-81E1-CC03-8C119CB0033D}"/>
              </a:ext>
            </a:extLst>
          </p:cNvPr>
          <p:cNvSpPr txBox="1"/>
          <p:nvPr/>
        </p:nvSpPr>
        <p:spPr>
          <a:xfrm>
            <a:off x="6002424" y="3295575"/>
            <a:ext cx="587917" cy="307777"/>
          </a:xfrm>
          <a:prstGeom prst="rect">
            <a:avLst/>
          </a:prstGeom>
          <a:solidFill>
            <a:schemeClr val="bg1"/>
          </a:solid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2018</a:t>
            </a:r>
          </a:p>
        </p:txBody>
      </p:sp>
      <p:sp>
        <p:nvSpPr>
          <p:cNvPr id="8" name="TextBox 7">
            <a:extLst>
              <a:ext uri="{FF2B5EF4-FFF2-40B4-BE49-F238E27FC236}">
                <a16:creationId xmlns:a16="http://schemas.microsoft.com/office/drawing/2014/main" id="{F9CCFD96-8AC7-8FDB-D86B-70C8D72679E5}"/>
              </a:ext>
            </a:extLst>
          </p:cNvPr>
          <p:cNvSpPr txBox="1"/>
          <p:nvPr/>
        </p:nvSpPr>
        <p:spPr>
          <a:xfrm>
            <a:off x="7792923" y="3295575"/>
            <a:ext cx="587917" cy="307777"/>
          </a:xfrm>
          <a:prstGeom prst="rect">
            <a:avLst/>
          </a:prstGeom>
          <a:solidFill>
            <a:schemeClr val="bg1"/>
          </a:solid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2020</a:t>
            </a:r>
          </a:p>
        </p:txBody>
      </p:sp>
      <p:sp>
        <p:nvSpPr>
          <p:cNvPr id="9" name="TextBox 8">
            <a:extLst>
              <a:ext uri="{FF2B5EF4-FFF2-40B4-BE49-F238E27FC236}">
                <a16:creationId xmlns:a16="http://schemas.microsoft.com/office/drawing/2014/main" id="{6F0F9AC4-467D-6215-3606-F17308017D58}"/>
              </a:ext>
            </a:extLst>
          </p:cNvPr>
          <p:cNvSpPr txBox="1"/>
          <p:nvPr/>
        </p:nvSpPr>
        <p:spPr>
          <a:xfrm>
            <a:off x="9585795" y="3295575"/>
            <a:ext cx="587917" cy="307777"/>
          </a:xfrm>
          <a:prstGeom prst="rect">
            <a:avLst/>
          </a:prstGeom>
          <a:solidFill>
            <a:schemeClr val="bg1"/>
          </a:solid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2022</a:t>
            </a:r>
          </a:p>
        </p:txBody>
      </p:sp>
      <p:sp>
        <p:nvSpPr>
          <p:cNvPr id="10" name="TextBox 9">
            <a:extLst>
              <a:ext uri="{FF2B5EF4-FFF2-40B4-BE49-F238E27FC236}">
                <a16:creationId xmlns:a16="http://schemas.microsoft.com/office/drawing/2014/main" id="{88C9F5A6-2403-1AC7-DA9A-D2F8EF27C93E}"/>
              </a:ext>
            </a:extLst>
          </p:cNvPr>
          <p:cNvSpPr txBox="1"/>
          <p:nvPr/>
        </p:nvSpPr>
        <p:spPr>
          <a:xfrm rot="16200000">
            <a:off x="2934401" y="3003094"/>
            <a:ext cx="201206"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0</a:t>
            </a:r>
          </a:p>
        </p:txBody>
      </p:sp>
      <p:sp>
        <p:nvSpPr>
          <p:cNvPr id="11" name="TextBox 10">
            <a:extLst>
              <a:ext uri="{FF2B5EF4-FFF2-40B4-BE49-F238E27FC236}">
                <a16:creationId xmlns:a16="http://schemas.microsoft.com/office/drawing/2014/main" id="{5C82DA4D-4241-F3F9-EAEA-FC7A451CD8BF}"/>
              </a:ext>
            </a:extLst>
          </p:cNvPr>
          <p:cNvSpPr txBox="1"/>
          <p:nvPr/>
        </p:nvSpPr>
        <p:spPr>
          <a:xfrm rot="16200000">
            <a:off x="2823078" y="2492739"/>
            <a:ext cx="423851"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50</a:t>
            </a:r>
          </a:p>
        </p:txBody>
      </p:sp>
      <p:sp>
        <p:nvSpPr>
          <p:cNvPr id="12" name="TextBox 11">
            <a:extLst>
              <a:ext uri="{FF2B5EF4-FFF2-40B4-BE49-F238E27FC236}">
                <a16:creationId xmlns:a16="http://schemas.microsoft.com/office/drawing/2014/main" id="{61AFD64D-64E4-0699-AA59-FBD05B8594A4}"/>
              </a:ext>
            </a:extLst>
          </p:cNvPr>
          <p:cNvSpPr txBox="1"/>
          <p:nvPr/>
        </p:nvSpPr>
        <p:spPr>
          <a:xfrm rot="16200000">
            <a:off x="2802251" y="2048061"/>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100</a:t>
            </a:r>
          </a:p>
        </p:txBody>
      </p:sp>
      <p:sp>
        <p:nvSpPr>
          <p:cNvPr id="13" name="TextBox 12">
            <a:extLst>
              <a:ext uri="{FF2B5EF4-FFF2-40B4-BE49-F238E27FC236}">
                <a16:creationId xmlns:a16="http://schemas.microsoft.com/office/drawing/2014/main" id="{C4946313-8670-DF2A-3213-F396B2C87A27}"/>
              </a:ext>
            </a:extLst>
          </p:cNvPr>
          <p:cNvSpPr txBox="1"/>
          <p:nvPr/>
        </p:nvSpPr>
        <p:spPr>
          <a:xfrm rot="16200000">
            <a:off x="2817804" y="1574780"/>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150</a:t>
            </a:r>
          </a:p>
        </p:txBody>
      </p:sp>
      <p:sp>
        <p:nvSpPr>
          <p:cNvPr id="14" name="TextBox 13">
            <a:extLst>
              <a:ext uri="{FF2B5EF4-FFF2-40B4-BE49-F238E27FC236}">
                <a16:creationId xmlns:a16="http://schemas.microsoft.com/office/drawing/2014/main" id="{61108D14-FA8C-7F6E-B99A-E345020DEAA1}"/>
              </a:ext>
            </a:extLst>
          </p:cNvPr>
          <p:cNvSpPr txBox="1"/>
          <p:nvPr/>
        </p:nvSpPr>
        <p:spPr>
          <a:xfrm rot="16200000">
            <a:off x="2817803" y="1132602"/>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200</a:t>
            </a:r>
          </a:p>
        </p:txBody>
      </p:sp>
      <p:sp>
        <p:nvSpPr>
          <p:cNvPr id="15" name="TextBox 14">
            <a:extLst>
              <a:ext uri="{FF2B5EF4-FFF2-40B4-BE49-F238E27FC236}">
                <a16:creationId xmlns:a16="http://schemas.microsoft.com/office/drawing/2014/main" id="{DFEF053B-FE13-B90B-2363-C027AF74DC18}"/>
              </a:ext>
            </a:extLst>
          </p:cNvPr>
          <p:cNvSpPr txBox="1"/>
          <p:nvPr/>
        </p:nvSpPr>
        <p:spPr>
          <a:xfrm rot="16200000">
            <a:off x="11026590" y="2964107"/>
            <a:ext cx="465504"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0</a:t>
            </a:r>
          </a:p>
        </p:txBody>
      </p:sp>
      <p:sp>
        <p:nvSpPr>
          <p:cNvPr id="16" name="TextBox 15">
            <a:extLst>
              <a:ext uri="{FF2B5EF4-FFF2-40B4-BE49-F238E27FC236}">
                <a16:creationId xmlns:a16="http://schemas.microsoft.com/office/drawing/2014/main" id="{709609AE-AED3-4F53-0BF2-B5C608702B5E}"/>
              </a:ext>
            </a:extLst>
          </p:cNvPr>
          <p:cNvSpPr txBox="1"/>
          <p:nvPr/>
        </p:nvSpPr>
        <p:spPr>
          <a:xfrm rot="5400000">
            <a:off x="11044408" y="2551198"/>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200</a:t>
            </a:r>
          </a:p>
        </p:txBody>
      </p:sp>
      <p:sp>
        <p:nvSpPr>
          <p:cNvPr id="17" name="TextBox 16">
            <a:extLst>
              <a:ext uri="{FF2B5EF4-FFF2-40B4-BE49-F238E27FC236}">
                <a16:creationId xmlns:a16="http://schemas.microsoft.com/office/drawing/2014/main" id="{1EA09685-AA7B-2FE8-D1CA-4EA15719B029}"/>
              </a:ext>
            </a:extLst>
          </p:cNvPr>
          <p:cNvSpPr txBox="1"/>
          <p:nvPr/>
        </p:nvSpPr>
        <p:spPr>
          <a:xfrm rot="5400000">
            <a:off x="11051618" y="2127246"/>
            <a:ext cx="465506"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400</a:t>
            </a:r>
          </a:p>
        </p:txBody>
      </p:sp>
      <p:sp>
        <p:nvSpPr>
          <p:cNvPr id="19" name="TextBox 18">
            <a:extLst>
              <a:ext uri="{FF2B5EF4-FFF2-40B4-BE49-F238E27FC236}">
                <a16:creationId xmlns:a16="http://schemas.microsoft.com/office/drawing/2014/main" id="{4BE62787-FB9A-8532-F51A-FC3A23AFD92C}"/>
              </a:ext>
            </a:extLst>
          </p:cNvPr>
          <p:cNvSpPr txBox="1"/>
          <p:nvPr/>
        </p:nvSpPr>
        <p:spPr>
          <a:xfrm rot="5400000">
            <a:off x="11044408" y="1749068"/>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600</a:t>
            </a:r>
          </a:p>
        </p:txBody>
      </p:sp>
      <p:sp>
        <p:nvSpPr>
          <p:cNvPr id="21" name="TextBox 20">
            <a:extLst>
              <a:ext uri="{FF2B5EF4-FFF2-40B4-BE49-F238E27FC236}">
                <a16:creationId xmlns:a16="http://schemas.microsoft.com/office/drawing/2014/main" id="{D79013EC-846D-5772-3CCF-5447429D5239}"/>
              </a:ext>
            </a:extLst>
          </p:cNvPr>
          <p:cNvSpPr txBox="1"/>
          <p:nvPr/>
        </p:nvSpPr>
        <p:spPr>
          <a:xfrm rot="5400000">
            <a:off x="11051620" y="1314595"/>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800</a:t>
            </a:r>
          </a:p>
        </p:txBody>
      </p:sp>
      <p:sp>
        <p:nvSpPr>
          <p:cNvPr id="22" name="TextBox 21">
            <a:extLst>
              <a:ext uri="{FF2B5EF4-FFF2-40B4-BE49-F238E27FC236}">
                <a16:creationId xmlns:a16="http://schemas.microsoft.com/office/drawing/2014/main" id="{4DAB356E-AAA0-AAE7-C383-C4F718AF322E}"/>
              </a:ext>
            </a:extLst>
          </p:cNvPr>
          <p:cNvSpPr txBox="1"/>
          <p:nvPr/>
        </p:nvSpPr>
        <p:spPr>
          <a:xfrm rot="5400000">
            <a:off x="11000106" y="877659"/>
            <a:ext cx="540075"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1000</a:t>
            </a:r>
          </a:p>
        </p:txBody>
      </p:sp>
      <p:sp>
        <p:nvSpPr>
          <p:cNvPr id="23" name="TextBox 22">
            <a:extLst>
              <a:ext uri="{FF2B5EF4-FFF2-40B4-BE49-F238E27FC236}">
                <a16:creationId xmlns:a16="http://schemas.microsoft.com/office/drawing/2014/main" id="{CD0E5A64-0CC5-950D-F711-3EC2E1F6289D}"/>
              </a:ext>
            </a:extLst>
          </p:cNvPr>
          <p:cNvSpPr txBox="1"/>
          <p:nvPr/>
        </p:nvSpPr>
        <p:spPr>
          <a:xfrm rot="16200000">
            <a:off x="10950401" y="1999267"/>
            <a:ext cx="327700" cy="155648"/>
          </a:xfrm>
          <a:prstGeom prst="rect">
            <a:avLst/>
          </a:prstGeom>
          <a:solidFill>
            <a:schemeClr val="bg1"/>
          </a:solidFill>
        </p:spPr>
        <p:txBody>
          <a:bodyPr wrap="square" lIns="91440" tIns="45720" rIns="91440" bIns="45720" rtlCol="0" anchor="t">
            <a:spAutoFit/>
          </a:bodyPr>
          <a:lstStyle/>
          <a:p>
            <a:endParaRPr lang="en-US" sz="1400" dirty="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id="{58AFF725-193D-665A-29C4-95A6BE1B5C0B}"/>
              </a:ext>
            </a:extLst>
          </p:cNvPr>
          <p:cNvSpPr txBox="1"/>
          <p:nvPr/>
        </p:nvSpPr>
        <p:spPr>
          <a:xfrm>
            <a:off x="3702908" y="1465375"/>
            <a:ext cx="607122"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AOD</a:t>
            </a:r>
          </a:p>
        </p:txBody>
      </p:sp>
      <p:sp>
        <p:nvSpPr>
          <p:cNvPr id="26" name="TextBox 25">
            <a:extLst>
              <a:ext uri="{FF2B5EF4-FFF2-40B4-BE49-F238E27FC236}">
                <a16:creationId xmlns:a16="http://schemas.microsoft.com/office/drawing/2014/main" id="{DE7730AD-13C8-0DEC-4060-B80026ADFD17}"/>
              </a:ext>
            </a:extLst>
          </p:cNvPr>
          <p:cNvSpPr txBox="1"/>
          <p:nvPr/>
        </p:nvSpPr>
        <p:spPr>
          <a:xfrm>
            <a:off x="3702908" y="1024079"/>
            <a:ext cx="762632" cy="275053"/>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PM2.5</a:t>
            </a:r>
          </a:p>
        </p:txBody>
      </p:sp>
      <p:sp>
        <p:nvSpPr>
          <p:cNvPr id="27" name="TextBox 26">
            <a:extLst>
              <a:ext uri="{FF2B5EF4-FFF2-40B4-BE49-F238E27FC236}">
                <a16:creationId xmlns:a16="http://schemas.microsoft.com/office/drawing/2014/main" id="{1155058B-4BD8-289A-ECD6-3E60E0D356D4}"/>
              </a:ext>
            </a:extLst>
          </p:cNvPr>
          <p:cNvSpPr txBox="1"/>
          <p:nvPr/>
        </p:nvSpPr>
        <p:spPr>
          <a:xfrm>
            <a:off x="3716535" y="1241493"/>
            <a:ext cx="607122"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PM10</a:t>
            </a:r>
          </a:p>
        </p:txBody>
      </p:sp>
      <p:sp>
        <p:nvSpPr>
          <p:cNvPr id="28" name="TextBox 27">
            <a:extLst>
              <a:ext uri="{FF2B5EF4-FFF2-40B4-BE49-F238E27FC236}">
                <a16:creationId xmlns:a16="http://schemas.microsoft.com/office/drawing/2014/main" id="{6D7BF18A-1348-3406-4165-9277F2F298F4}"/>
              </a:ext>
            </a:extLst>
          </p:cNvPr>
          <p:cNvSpPr txBox="1"/>
          <p:nvPr/>
        </p:nvSpPr>
        <p:spPr>
          <a:xfrm rot="16200000">
            <a:off x="3234699" y="1238583"/>
            <a:ext cx="607122" cy="307777"/>
          </a:xfrm>
          <a:prstGeom prst="rect">
            <a:avLst/>
          </a:prstGeom>
          <a:solidFill>
            <a:schemeClr val="bg1"/>
          </a:solidFill>
        </p:spPr>
        <p:txBody>
          <a:bodyPr wrap="square" lIns="91440" tIns="45720" rIns="91440" bIns="45720" rtlCol="0" anchor="t">
            <a:spAutoFit/>
          </a:bodyPr>
          <a:lstStyle/>
          <a:p>
            <a:endParaRPr lang="en-US" sz="1400" dirty="0">
              <a:solidFill>
                <a:schemeClr val="tx1">
                  <a:lumMod val="75000"/>
                  <a:lumOff val="25000"/>
                </a:schemeClr>
              </a:solidFill>
              <a:latin typeface="Century Gothic"/>
            </a:endParaRPr>
          </a:p>
        </p:txBody>
      </p:sp>
      <p:cxnSp>
        <p:nvCxnSpPr>
          <p:cNvPr id="30" name="Straight Connector 29">
            <a:extLst>
              <a:ext uri="{FF2B5EF4-FFF2-40B4-BE49-F238E27FC236}">
                <a16:creationId xmlns:a16="http://schemas.microsoft.com/office/drawing/2014/main" id="{A3811BE5-9EE4-0D28-3EB5-46F543106F88}"/>
              </a:ext>
            </a:extLst>
          </p:cNvPr>
          <p:cNvCxnSpPr>
            <a:cxnSpLocks/>
          </p:cNvCxnSpPr>
          <p:nvPr/>
        </p:nvCxnSpPr>
        <p:spPr>
          <a:xfrm>
            <a:off x="3385770" y="1139421"/>
            <a:ext cx="33076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3D71A88-3829-9305-2A88-70CE6D3768A8}"/>
              </a:ext>
            </a:extLst>
          </p:cNvPr>
          <p:cNvCxnSpPr>
            <a:cxnSpLocks/>
          </p:cNvCxnSpPr>
          <p:nvPr/>
        </p:nvCxnSpPr>
        <p:spPr>
          <a:xfrm>
            <a:off x="3403147" y="1379992"/>
            <a:ext cx="330765" cy="0"/>
          </a:xfrm>
          <a:prstGeom prst="line">
            <a:avLst/>
          </a:prstGeom>
          <a:ln w="25400">
            <a:solidFill>
              <a:srgbClr val="156E0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BF825F-BA13-8047-1EB4-C6738541E8B7}"/>
              </a:ext>
            </a:extLst>
          </p:cNvPr>
          <p:cNvCxnSpPr>
            <a:cxnSpLocks/>
          </p:cNvCxnSpPr>
          <p:nvPr/>
        </p:nvCxnSpPr>
        <p:spPr>
          <a:xfrm>
            <a:off x="3403147" y="1600668"/>
            <a:ext cx="33076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BAA860D-3EFD-E600-DFCE-F7BE0B05F6B6}"/>
              </a:ext>
            </a:extLst>
          </p:cNvPr>
          <p:cNvSpPr txBox="1"/>
          <p:nvPr/>
        </p:nvSpPr>
        <p:spPr>
          <a:xfrm rot="-5400000">
            <a:off x="1946264" y="4563169"/>
            <a:ext cx="1323236" cy="457200"/>
          </a:xfrm>
          <a:prstGeom prst="rect">
            <a:avLst/>
          </a:prstGeom>
          <a:solidFill>
            <a:schemeClr val="bg1"/>
          </a:solid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SPEI Index</a:t>
            </a:r>
            <a:endParaRPr lang="en-US" sz="2400" b="1" dirty="0">
              <a:solidFill>
                <a:schemeClr val="tx1">
                  <a:lumMod val="75000"/>
                  <a:lumOff val="25000"/>
                </a:schemeClr>
              </a:solidFill>
              <a:ea typeface="Calibri" panose="020F0502020204030204"/>
              <a:cs typeface="Calibri" panose="020F0502020204030204"/>
            </a:endParaRPr>
          </a:p>
        </p:txBody>
      </p:sp>
      <p:sp>
        <p:nvSpPr>
          <p:cNvPr id="35" name="TextBox 34">
            <a:extLst>
              <a:ext uri="{FF2B5EF4-FFF2-40B4-BE49-F238E27FC236}">
                <a16:creationId xmlns:a16="http://schemas.microsoft.com/office/drawing/2014/main" id="{A1C15F25-0ECD-91ED-2BC5-60F08AF6D7DC}"/>
              </a:ext>
            </a:extLst>
          </p:cNvPr>
          <p:cNvSpPr txBox="1"/>
          <p:nvPr/>
        </p:nvSpPr>
        <p:spPr>
          <a:xfrm rot="16200000">
            <a:off x="2805432" y="5181306"/>
            <a:ext cx="486055"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-1.0</a:t>
            </a:r>
          </a:p>
        </p:txBody>
      </p:sp>
      <p:sp>
        <p:nvSpPr>
          <p:cNvPr id="37" name="TextBox 36">
            <a:extLst>
              <a:ext uri="{FF2B5EF4-FFF2-40B4-BE49-F238E27FC236}">
                <a16:creationId xmlns:a16="http://schemas.microsoft.com/office/drawing/2014/main" id="{CA4BBF2D-1A31-DD16-FEB1-F8F86C2E3667}"/>
              </a:ext>
            </a:extLst>
          </p:cNvPr>
          <p:cNvSpPr txBox="1"/>
          <p:nvPr/>
        </p:nvSpPr>
        <p:spPr>
          <a:xfrm rot="16200000">
            <a:off x="2815706" y="4480038"/>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0.0</a:t>
            </a:r>
            <a:endParaRPr lang="en-US" dirty="0"/>
          </a:p>
        </p:txBody>
      </p:sp>
      <p:sp>
        <p:nvSpPr>
          <p:cNvPr id="39" name="TextBox 38">
            <a:extLst>
              <a:ext uri="{FF2B5EF4-FFF2-40B4-BE49-F238E27FC236}">
                <a16:creationId xmlns:a16="http://schemas.microsoft.com/office/drawing/2014/main" id="{56779678-BC24-E30F-9A8B-8BE9C467A404}"/>
              </a:ext>
            </a:extLst>
          </p:cNvPr>
          <p:cNvSpPr txBox="1"/>
          <p:nvPr/>
        </p:nvSpPr>
        <p:spPr>
          <a:xfrm rot="16200000">
            <a:off x="2815708" y="3859023"/>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1.0</a:t>
            </a:r>
            <a:endParaRPr lang="en-US" dirty="0"/>
          </a:p>
        </p:txBody>
      </p:sp>
      <p:sp>
        <p:nvSpPr>
          <p:cNvPr id="42" name="TextBox 41">
            <a:extLst>
              <a:ext uri="{FF2B5EF4-FFF2-40B4-BE49-F238E27FC236}">
                <a16:creationId xmlns:a16="http://schemas.microsoft.com/office/drawing/2014/main" id="{F7228499-39B9-F9BD-B087-B0B1697042B1}"/>
              </a:ext>
            </a:extLst>
          </p:cNvPr>
          <p:cNvSpPr txBox="1"/>
          <p:nvPr/>
        </p:nvSpPr>
        <p:spPr>
          <a:xfrm rot="16200000">
            <a:off x="2815706" y="5778548"/>
            <a:ext cx="465504"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-2.0</a:t>
            </a:r>
            <a:endParaRPr lang="en-US" dirty="0"/>
          </a:p>
        </p:txBody>
      </p:sp>
      <p:sp>
        <p:nvSpPr>
          <p:cNvPr id="69" name="TextBox 68">
            <a:extLst>
              <a:ext uri="{FF2B5EF4-FFF2-40B4-BE49-F238E27FC236}">
                <a16:creationId xmlns:a16="http://schemas.microsoft.com/office/drawing/2014/main" id="{CB773283-35F3-379B-6986-24EF1CFED3E7}"/>
              </a:ext>
            </a:extLst>
          </p:cNvPr>
          <p:cNvSpPr txBox="1"/>
          <p:nvPr/>
        </p:nvSpPr>
        <p:spPr>
          <a:xfrm>
            <a:off x="4167673" y="6056553"/>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2016</a:t>
            </a:r>
          </a:p>
        </p:txBody>
      </p:sp>
      <p:sp>
        <p:nvSpPr>
          <p:cNvPr id="70" name="TextBox 69">
            <a:extLst>
              <a:ext uri="{FF2B5EF4-FFF2-40B4-BE49-F238E27FC236}">
                <a16:creationId xmlns:a16="http://schemas.microsoft.com/office/drawing/2014/main" id="{9C3B43D6-7245-C589-B08D-E2DCFFECF4D1}"/>
              </a:ext>
            </a:extLst>
          </p:cNvPr>
          <p:cNvSpPr txBox="1"/>
          <p:nvPr/>
        </p:nvSpPr>
        <p:spPr>
          <a:xfrm>
            <a:off x="5940489" y="6056553"/>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2018</a:t>
            </a:r>
          </a:p>
        </p:txBody>
      </p:sp>
      <p:sp>
        <p:nvSpPr>
          <p:cNvPr id="71" name="TextBox 70">
            <a:extLst>
              <a:ext uri="{FF2B5EF4-FFF2-40B4-BE49-F238E27FC236}">
                <a16:creationId xmlns:a16="http://schemas.microsoft.com/office/drawing/2014/main" id="{957891F9-46BC-136B-36B8-ACD6375B6BD8}"/>
              </a:ext>
            </a:extLst>
          </p:cNvPr>
          <p:cNvSpPr txBox="1"/>
          <p:nvPr/>
        </p:nvSpPr>
        <p:spPr>
          <a:xfrm>
            <a:off x="7775509" y="6056553"/>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2020</a:t>
            </a:r>
            <a:endParaRPr lang="en-US" dirty="0">
              <a:solidFill>
                <a:schemeClr val="tx1">
                  <a:lumMod val="75000"/>
                  <a:lumOff val="25000"/>
                </a:schemeClr>
              </a:solidFill>
              <a:cs typeface="Calibri" panose="020F0502020204030204"/>
            </a:endParaRPr>
          </a:p>
        </p:txBody>
      </p:sp>
      <p:sp>
        <p:nvSpPr>
          <p:cNvPr id="72" name="TextBox 71">
            <a:extLst>
              <a:ext uri="{FF2B5EF4-FFF2-40B4-BE49-F238E27FC236}">
                <a16:creationId xmlns:a16="http://schemas.microsoft.com/office/drawing/2014/main" id="{08147157-8977-9241-0684-17A1B6F3F867}"/>
              </a:ext>
            </a:extLst>
          </p:cNvPr>
          <p:cNvSpPr txBox="1"/>
          <p:nvPr/>
        </p:nvSpPr>
        <p:spPr>
          <a:xfrm>
            <a:off x="9563876" y="6056553"/>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2022</a:t>
            </a:r>
            <a:endParaRPr lang="en-US" dirty="0">
              <a:solidFill>
                <a:schemeClr val="tx1">
                  <a:lumMod val="75000"/>
                  <a:lumOff val="25000"/>
                </a:schemeClr>
              </a:solidFill>
            </a:endParaRPr>
          </a:p>
        </p:txBody>
      </p:sp>
      <p:sp>
        <p:nvSpPr>
          <p:cNvPr id="73" name="TextBox 72">
            <a:extLst>
              <a:ext uri="{FF2B5EF4-FFF2-40B4-BE49-F238E27FC236}">
                <a16:creationId xmlns:a16="http://schemas.microsoft.com/office/drawing/2014/main" id="{008146DA-CA0B-3AE4-792F-C1596E69511B}"/>
              </a:ext>
            </a:extLst>
          </p:cNvPr>
          <p:cNvSpPr txBox="1"/>
          <p:nvPr/>
        </p:nvSpPr>
        <p:spPr>
          <a:xfrm>
            <a:off x="6501700" y="6318428"/>
            <a:ext cx="1323236" cy="307777"/>
          </a:xfrm>
          <a:prstGeom prst="rect">
            <a:avLst/>
          </a:prstGeom>
          <a:solidFill>
            <a:schemeClr val="bg1"/>
          </a:solid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Date</a:t>
            </a:r>
            <a:endParaRPr lang="en-US" dirty="0"/>
          </a:p>
        </p:txBody>
      </p:sp>
      <p:sp>
        <p:nvSpPr>
          <p:cNvPr id="75" name="TextBox 74">
            <a:extLst>
              <a:ext uri="{FF2B5EF4-FFF2-40B4-BE49-F238E27FC236}">
                <a16:creationId xmlns:a16="http://schemas.microsoft.com/office/drawing/2014/main" id="{C924DFBC-43F5-71CF-9848-0E3E759D8CD4}"/>
              </a:ext>
            </a:extLst>
          </p:cNvPr>
          <p:cNvSpPr txBox="1"/>
          <p:nvPr/>
        </p:nvSpPr>
        <p:spPr>
          <a:xfrm>
            <a:off x="3663913" y="3853152"/>
            <a:ext cx="607122"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SPEI</a:t>
            </a:r>
            <a:endParaRPr lang="en-US" dirty="0">
              <a:solidFill>
                <a:schemeClr val="tx1">
                  <a:lumMod val="75000"/>
                  <a:lumOff val="25000"/>
                </a:schemeClr>
              </a:solidFill>
            </a:endParaRPr>
          </a:p>
        </p:txBody>
      </p:sp>
      <p:cxnSp>
        <p:nvCxnSpPr>
          <p:cNvPr id="77" name="Straight Connector 76">
            <a:extLst>
              <a:ext uri="{FF2B5EF4-FFF2-40B4-BE49-F238E27FC236}">
                <a16:creationId xmlns:a16="http://schemas.microsoft.com/office/drawing/2014/main" id="{01231FEA-6473-7C4F-6268-74261A8E652E}"/>
              </a:ext>
            </a:extLst>
          </p:cNvPr>
          <p:cNvCxnSpPr>
            <a:cxnSpLocks/>
          </p:cNvCxnSpPr>
          <p:nvPr/>
        </p:nvCxnSpPr>
        <p:spPr>
          <a:xfrm>
            <a:off x="3386899" y="3994131"/>
            <a:ext cx="3307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07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E92663-FE7F-1AC5-C6FC-9335407A826A}"/>
              </a:ext>
            </a:extLst>
          </p:cNvPr>
          <p:cNvSpPr txBox="1"/>
          <p:nvPr/>
        </p:nvSpPr>
        <p:spPr>
          <a:xfrm>
            <a:off x="529772" y="341086"/>
            <a:ext cx="41075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95999"/>
                </a:solidFill>
                <a:latin typeface="Century Gothic"/>
              </a:rPr>
              <a:t>Results</a:t>
            </a:r>
            <a:endParaRPr lang="en-US" dirty="0"/>
          </a:p>
        </p:txBody>
      </p:sp>
      <p:pic>
        <p:nvPicPr>
          <p:cNvPr id="6" name="Picture 6" descr="A graph of a number of different colored lines&#10;&#10;Description automatically generated">
            <a:extLst>
              <a:ext uri="{FF2B5EF4-FFF2-40B4-BE49-F238E27FC236}">
                <a16:creationId xmlns:a16="http://schemas.microsoft.com/office/drawing/2014/main" id="{90B4622C-E20C-EB49-344E-7CBE73D3914D}"/>
              </a:ext>
            </a:extLst>
          </p:cNvPr>
          <p:cNvPicPr>
            <a:picLocks noChangeAspect="1"/>
          </p:cNvPicPr>
          <p:nvPr/>
        </p:nvPicPr>
        <p:blipFill rotWithShape="1">
          <a:blip r:embed="rId3"/>
          <a:srcRect l="9241" r="10011" b="195"/>
          <a:stretch/>
        </p:blipFill>
        <p:spPr>
          <a:xfrm>
            <a:off x="2405271" y="446246"/>
            <a:ext cx="8939869" cy="6203403"/>
          </a:xfrm>
          <a:prstGeom prst="rect">
            <a:avLst/>
          </a:prstGeom>
        </p:spPr>
      </p:pic>
      <p:sp>
        <p:nvSpPr>
          <p:cNvPr id="7" name="TextBox 6">
            <a:extLst>
              <a:ext uri="{FF2B5EF4-FFF2-40B4-BE49-F238E27FC236}">
                <a16:creationId xmlns:a16="http://schemas.microsoft.com/office/drawing/2014/main" id="{DABFF4CA-940F-A6AF-FA80-D4BC0785F290}"/>
              </a:ext>
            </a:extLst>
          </p:cNvPr>
          <p:cNvSpPr txBox="1"/>
          <p:nvPr/>
        </p:nvSpPr>
        <p:spPr>
          <a:xfrm rot="16200000">
            <a:off x="2809299" y="3011202"/>
            <a:ext cx="258071"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0</a:t>
            </a:r>
          </a:p>
        </p:txBody>
      </p:sp>
      <p:sp>
        <p:nvSpPr>
          <p:cNvPr id="9" name="TextBox 8">
            <a:extLst>
              <a:ext uri="{FF2B5EF4-FFF2-40B4-BE49-F238E27FC236}">
                <a16:creationId xmlns:a16="http://schemas.microsoft.com/office/drawing/2014/main" id="{D2F71EE9-39F0-7DA8-12CF-7950C59D825A}"/>
              </a:ext>
            </a:extLst>
          </p:cNvPr>
          <p:cNvSpPr txBox="1"/>
          <p:nvPr/>
        </p:nvSpPr>
        <p:spPr>
          <a:xfrm rot="16200000">
            <a:off x="2663856" y="2500846"/>
            <a:ext cx="548955"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100</a:t>
            </a:r>
            <a:endParaRPr lang="en-US" dirty="0"/>
          </a:p>
        </p:txBody>
      </p:sp>
      <p:sp>
        <p:nvSpPr>
          <p:cNvPr id="11" name="TextBox 10">
            <a:extLst>
              <a:ext uri="{FF2B5EF4-FFF2-40B4-BE49-F238E27FC236}">
                <a16:creationId xmlns:a16="http://schemas.microsoft.com/office/drawing/2014/main" id="{1AE7F2E0-031F-E636-9E1F-610165835601}"/>
              </a:ext>
            </a:extLst>
          </p:cNvPr>
          <p:cNvSpPr txBox="1"/>
          <p:nvPr/>
        </p:nvSpPr>
        <p:spPr>
          <a:xfrm rot="16200000">
            <a:off x="2643030" y="1970870"/>
            <a:ext cx="601980"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200</a:t>
            </a:r>
          </a:p>
        </p:txBody>
      </p:sp>
      <p:sp>
        <p:nvSpPr>
          <p:cNvPr id="13" name="TextBox 12">
            <a:extLst>
              <a:ext uri="{FF2B5EF4-FFF2-40B4-BE49-F238E27FC236}">
                <a16:creationId xmlns:a16="http://schemas.microsoft.com/office/drawing/2014/main" id="{D064B34B-AE44-E793-6ABC-FAC5D9631A0A}"/>
              </a:ext>
            </a:extLst>
          </p:cNvPr>
          <p:cNvSpPr txBox="1"/>
          <p:nvPr/>
        </p:nvSpPr>
        <p:spPr>
          <a:xfrm rot="16200000">
            <a:off x="2637345" y="1459873"/>
            <a:ext cx="601980"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300</a:t>
            </a:r>
          </a:p>
        </p:txBody>
      </p:sp>
      <p:sp>
        <p:nvSpPr>
          <p:cNvPr id="15" name="TextBox 14">
            <a:extLst>
              <a:ext uri="{FF2B5EF4-FFF2-40B4-BE49-F238E27FC236}">
                <a16:creationId xmlns:a16="http://schemas.microsoft.com/office/drawing/2014/main" id="{E2F564B3-0D7A-A7D1-0C03-340438DBAD07}"/>
              </a:ext>
            </a:extLst>
          </p:cNvPr>
          <p:cNvSpPr txBox="1"/>
          <p:nvPr/>
        </p:nvSpPr>
        <p:spPr>
          <a:xfrm rot="16200000">
            <a:off x="2643031" y="926129"/>
            <a:ext cx="601980"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400</a:t>
            </a:r>
            <a:endParaRPr lang="en-US" dirty="0"/>
          </a:p>
        </p:txBody>
      </p:sp>
      <p:sp>
        <p:nvSpPr>
          <p:cNvPr id="29" name="TextBox 28">
            <a:extLst>
              <a:ext uri="{FF2B5EF4-FFF2-40B4-BE49-F238E27FC236}">
                <a16:creationId xmlns:a16="http://schemas.microsoft.com/office/drawing/2014/main" id="{38C6D01D-5649-D729-87B7-C570056FAFC1}"/>
              </a:ext>
            </a:extLst>
          </p:cNvPr>
          <p:cNvSpPr txBox="1"/>
          <p:nvPr/>
        </p:nvSpPr>
        <p:spPr>
          <a:xfrm rot="16200000">
            <a:off x="10950401" y="1933450"/>
            <a:ext cx="327700" cy="155648"/>
          </a:xfrm>
          <a:prstGeom prst="rect">
            <a:avLst/>
          </a:prstGeom>
          <a:solidFill>
            <a:schemeClr val="bg1"/>
          </a:solidFill>
        </p:spPr>
        <p:txBody>
          <a:bodyPr wrap="square" lIns="91440" tIns="45720" rIns="91440" bIns="45720" rtlCol="0" anchor="t">
            <a:spAutoFit/>
          </a:bodyPr>
          <a:lstStyle/>
          <a:p>
            <a:endParaRPr lang="en-US" sz="1400" dirty="0">
              <a:solidFill>
                <a:schemeClr val="tx1">
                  <a:lumMod val="75000"/>
                  <a:lumOff val="25000"/>
                </a:schemeClr>
              </a:solidFill>
              <a:latin typeface="Century Gothic"/>
            </a:endParaRPr>
          </a:p>
        </p:txBody>
      </p:sp>
      <p:sp>
        <p:nvSpPr>
          <p:cNvPr id="30" name="TextBox 29">
            <a:extLst>
              <a:ext uri="{FF2B5EF4-FFF2-40B4-BE49-F238E27FC236}">
                <a16:creationId xmlns:a16="http://schemas.microsoft.com/office/drawing/2014/main" id="{3C51B6A6-0E63-BC84-C3D6-55448471C345}"/>
              </a:ext>
            </a:extLst>
          </p:cNvPr>
          <p:cNvSpPr txBox="1"/>
          <p:nvPr/>
        </p:nvSpPr>
        <p:spPr>
          <a:xfrm rot="16200000">
            <a:off x="10950401" y="2308763"/>
            <a:ext cx="327700" cy="155648"/>
          </a:xfrm>
          <a:prstGeom prst="rect">
            <a:avLst/>
          </a:prstGeom>
          <a:solidFill>
            <a:schemeClr val="bg1"/>
          </a:solidFill>
        </p:spPr>
        <p:txBody>
          <a:bodyPr wrap="square" lIns="91440" tIns="45720" rIns="91440" bIns="45720" rtlCol="0" anchor="t">
            <a:spAutoFit/>
          </a:bodyPr>
          <a:lstStyle/>
          <a:p>
            <a:endParaRPr lang="en-US" sz="1400" dirty="0">
              <a:solidFill>
                <a:schemeClr val="tx1">
                  <a:lumMod val="75000"/>
                  <a:lumOff val="25000"/>
                </a:schemeClr>
              </a:solidFill>
              <a:latin typeface="Century Gothic"/>
            </a:endParaRPr>
          </a:p>
        </p:txBody>
      </p:sp>
      <p:sp>
        <p:nvSpPr>
          <p:cNvPr id="31" name="TextBox 30">
            <a:extLst>
              <a:ext uri="{FF2B5EF4-FFF2-40B4-BE49-F238E27FC236}">
                <a16:creationId xmlns:a16="http://schemas.microsoft.com/office/drawing/2014/main" id="{5155B0AC-1CD2-11FD-5464-14D47D59EB4F}"/>
              </a:ext>
            </a:extLst>
          </p:cNvPr>
          <p:cNvSpPr txBox="1"/>
          <p:nvPr/>
        </p:nvSpPr>
        <p:spPr>
          <a:xfrm flipH="1">
            <a:off x="11081914" y="2101204"/>
            <a:ext cx="93105" cy="149961"/>
          </a:xfrm>
          <a:prstGeom prst="rect">
            <a:avLst/>
          </a:prstGeom>
          <a:solidFill>
            <a:schemeClr val="bg1"/>
          </a:solidFill>
        </p:spPr>
        <p:txBody>
          <a:bodyPr wrap="square" lIns="91440" tIns="45720" rIns="91440" bIns="45720" rtlCol="0" anchor="t">
            <a:spAutoFit/>
          </a:bodyPr>
          <a:lstStyle/>
          <a:p>
            <a:endParaRPr lang="en-US" sz="1400" dirty="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EA9B184A-F776-FDF6-7863-39BBE09E18F6}"/>
              </a:ext>
            </a:extLst>
          </p:cNvPr>
          <p:cNvSpPr txBox="1"/>
          <p:nvPr/>
        </p:nvSpPr>
        <p:spPr>
          <a:xfrm rot="5400000">
            <a:off x="11077567" y="3011202"/>
            <a:ext cx="258071"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0</a:t>
            </a:r>
          </a:p>
        </p:txBody>
      </p:sp>
      <p:sp>
        <p:nvSpPr>
          <p:cNvPr id="33" name="TextBox 32">
            <a:extLst>
              <a:ext uri="{FF2B5EF4-FFF2-40B4-BE49-F238E27FC236}">
                <a16:creationId xmlns:a16="http://schemas.microsoft.com/office/drawing/2014/main" id="{0CB2F4BF-18B3-EA53-71D3-AF5C749EF630}"/>
              </a:ext>
            </a:extLst>
          </p:cNvPr>
          <p:cNvSpPr txBox="1"/>
          <p:nvPr/>
        </p:nvSpPr>
        <p:spPr>
          <a:xfrm rot="5400000">
            <a:off x="10932124" y="2608891"/>
            <a:ext cx="548955"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200</a:t>
            </a:r>
            <a:endParaRPr lang="en-US" dirty="0"/>
          </a:p>
        </p:txBody>
      </p:sp>
      <p:sp>
        <p:nvSpPr>
          <p:cNvPr id="34" name="TextBox 33">
            <a:extLst>
              <a:ext uri="{FF2B5EF4-FFF2-40B4-BE49-F238E27FC236}">
                <a16:creationId xmlns:a16="http://schemas.microsoft.com/office/drawing/2014/main" id="{C4C96409-AA49-5609-39DA-F7F0E3978495}"/>
              </a:ext>
            </a:extLst>
          </p:cNvPr>
          <p:cNvSpPr txBox="1"/>
          <p:nvPr/>
        </p:nvSpPr>
        <p:spPr>
          <a:xfrm rot="5400000">
            <a:off x="10932124" y="2080040"/>
            <a:ext cx="548955"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400</a:t>
            </a:r>
            <a:endParaRPr lang="en-US" dirty="0"/>
          </a:p>
        </p:txBody>
      </p:sp>
      <p:sp>
        <p:nvSpPr>
          <p:cNvPr id="35" name="TextBox 34">
            <a:extLst>
              <a:ext uri="{FF2B5EF4-FFF2-40B4-BE49-F238E27FC236}">
                <a16:creationId xmlns:a16="http://schemas.microsoft.com/office/drawing/2014/main" id="{73EA024D-632E-FF65-B67A-52C96DC8E41D}"/>
              </a:ext>
            </a:extLst>
          </p:cNvPr>
          <p:cNvSpPr txBox="1"/>
          <p:nvPr/>
        </p:nvSpPr>
        <p:spPr>
          <a:xfrm rot="5400000">
            <a:off x="10932124" y="1590995"/>
            <a:ext cx="548955"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600</a:t>
            </a:r>
            <a:endParaRPr lang="en-US" dirty="0"/>
          </a:p>
        </p:txBody>
      </p:sp>
      <p:sp>
        <p:nvSpPr>
          <p:cNvPr id="36" name="TextBox 35">
            <a:extLst>
              <a:ext uri="{FF2B5EF4-FFF2-40B4-BE49-F238E27FC236}">
                <a16:creationId xmlns:a16="http://schemas.microsoft.com/office/drawing/2014/main" id="{7E00B564-0C02-7D82-38C2-0467DA396BB8}"/>
              </a:ext>
            </a:extLst>
          </p:cNvPr>
          <p:cNvSpPr txBox="1"/>
          <p:nvPr/>
        </p:nvSpPr>
        <p:spPr>
          <a:xfrm rot="5400000">
            <a:off x="10932124" y="1135654"/>
            <a:ext cx="548955"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800</a:t>
            </a:r>
            <a:endParaRPr lang="en-US" dirty="0"/>
          </a:p>
        </p:txBody>
      </p:sp>
      <p:sp>
        <p:nvSpPr>
          <p:cNvPr id="49" name="TextBox 48">
            <a:extLst>
              <a:ext uri="{FF2B5EF4-FFF2-40B4-BE49-F238E27FC236}">
                <a16:creationId xmlns:a16="http://schemas.microsoft.com/office/drawing/2014/main" id="{B9C732D0-1D6E-87B3-8736-BD0D730A61BB}"/>
              </a:ext>
            </a:extLst>
          </p:cNvPr>
          <p:cNvSpPr txBox="1"/>
          <p:nvPr/>
        </p:nvSpPr>
        <p:spPr>
          <a:xfrm>
            <a:off x="4071001" y="3300990"/>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2016</a:t>
            </a:r>
          </a:p>
        </p:txBody>
      </p:sp>
      <p:sp>
        <p:nvSpPr>
          <p:cNvPr id="50" name="TextBox 49">
            <a:extLst>
              <a:ext uri="{FF2B5EF4-FFF2-40B4-BE49-F238E27FC236}">
                <a16:creationId xmlns:a16="http://schemas.microsoft.com/office/drawing/2014/main" id="{6201E9CC-5BB4-3482-B09E-15CF3CC0E34F}"/>
              </a:ext>
            </a:extLst>
          </p:cNvPr>
          <p:cNvSpPr txBox="1"/>
          <p:nvPr/>
        </p:nvSpPr>
        <p:spPr>
          <a:xfrm>
            <a:off x="5843817" y="3300990"/>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2018</a:t>
            </a:r>
          </a:p>
        </p:txBody>
      </p:sp>
      <p:sp>
        <p:nvSpPr>
          <p:cNvPr id="51" name="TextBox 50">
            <a:extLst>
              <a:ext uri="{FF2B5EF4-FFF2-40B4-BE49-F238E27FC236}">
                <a16:creationId xmlns:a16="http://schemas.microsoft.com/office/drawing/2014/main" id="{E77A9D38-9FC8-B487-193B-7225FDD7956D}"/>
              </a:ext>
            </a:extLst>
          </p:cNvPr>
          <p:cNvSpPr txBox="1"/>
          <p:nvPr/>
        </p:nvSpPr>
        <p:spPr>
          <a:xfrm>
            <a:off x="7678837" y="3300990"/>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2020</a:t>
            </a:r>
            <a:endParaRPr lang="en-US" dirty="0">
              <a:solidFill>
                <a:schemeClr val="tx1">
                  <a:lumMod val="75000"/>
                  <a:lumOff val="25000"/>
                </a:schemeClr>
              </a:solidFill>
              <a:cs typeface="Calibri" panose="020F0502020204030204"/>
            </a:endParaRPr>
          </a:p>
        </p:txBody>
      </p:sp>
      <p:sp>
        <p:nvSpPr>
          <p:cNvPr id="52" name="TextBox 51">
            <a:extLst>
              <a:ext uri="{FF2B5EF4-FFF2-40B4-BE49-F238E27FC236}">
                <a16:creationId xmlns:a16="http://schemas.microsoft.com/office/drawing/2014/main" id="{6629F1E1-D0D8-923D-456F-1535C7B28F0D}"/>
              </a:ext>
            </a:extLst>
          </p:cNvPr>
          <p:cNvSpPr txBox="1"/>
          <p:nvPr/>
        </p:nvSpPr>
        <p:spPr>
          <a:xfrm>
            <a:off x="9467204" y="3300990"/>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2022</a:t>
            </a:r>
            <a:endParaRPr lang="en-US" dirty="0">
              <a:solidFill>
                <a:schemeClr val="tx1">
                  <a:lumMod val="75000"/>
                  <a:lumOff val="25000"/>
                </a:schemeClr>
              </a:solidFill>
            </a:endParaRPr>
          </a:p>
        </p:txBody>
      </p:sp>
      <p:sp>
        <p:nvSpPr>
          <p:cNvPr id="86" name="TextBox 85">
            <a:extLst>
              <a:ext uri="{FF2B5EF4-FFF2-40B4-BE49-F238E27FC236}">
                <a16:creationId xmlns:a16="http://schemas.microsoft.com/office/drawing/2014/main" id="{E868D226-3BE9-8352-4FA2-A10A78CE93B8}"/>
              </a:ext>
            </a:extLst>
          </p:cNvPr>
          <p:cNvSpPr txBox="1"/>
          <p:nvPr/>
        </p:nvSpPr>
        <p:spPr>
          <a:xfrm>
            <a:off x="3275462" y="1077426"/>
            <a:ext cx="943970" cy="6710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73" name="TextBox 72">
            <a:extLst>
              <a:ext uri="{FF2B5EF4-FFF2-40B4-BE49-F238E27FC236}">
                <a16:creationId xmlns:a16="http://schemas.microsoft.com/office/drawing/2014/main" id="{2C3C636C-F97F-153D-02D4-7CDC0943C074}"/>
              </a:ext>
            </a:extLst>
          </p:cNvPr>
          <p:cNvSpPr txBox="1"/>
          <p:nvPr/>
        </p:nvSpPr>
        <p:spPr>
          <a:xfrm>
            <a:off x="3537997" y="1507602"/>
            <a:ext cx="607122"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AOD</a:t>
            </a:r>
          </a:p>
        </p:txBody>
      </p:sp>
      <p:sp>
        <p:nvSpPr>
          <p:cNvPr id="75" name="TextBox 74">
            <a:extLst>
              <a:ext uri="{FF2B5EF4-FFF2-40B4-BE49-F238E27FC236}">
                <a16:creationId xmlns:a16="http://schemas.microsoft.com/office/drawing/2014/main" id="{F7CCDE51-0392-D579-7E84-8EADA238FEC0}"/>
              </a:ext>
            </a:extLst>
          </p:cNvPr>
          <p:cNvSpPr txBox="1"/>
          <p:nvPr/>
        </p:nvSpPr>
        <p:spPr>
          <a:xfrm>
            <a:off x="3543683" y="1054933"/>
            <a:ext cx="762632" cy="275053"/>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PM2.5</a:t>
            </a:r>
          </a:p>
        </p:txBody>
      </p:sp>
      <p:sp>
        <p:nvSpPr>
          <p:cNvPr id="77" name="TextBox 76">
            <a:extLst>
              <a:ext uri="{FF2B5EF4-FFF2-40B4-BE49-F238E27FC236}">
                <a16:creationId xmlns:a16="http://schemas.microsoft.com/office/drawing/2014/main" id="{E38ACD9E-CF11-2671-EEA6-821928C1CC4C}"/>
              </a:ext>
            </a:extLst>
          </p:cNvPr>
          <p:cNvSpPr txBox="1"/>
          <p:nvPr/>
        </p:nvSpPr>
        <p:spPr>
          <a:xfrm>
            <a:off x="3545937" y="1295093"/>
            <a:ext cx="607122"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PM10</a:t>
            </a:r>
          </a:p>
        </p:txBody>
      </p:sp>
      <p:cxnSp>
        <p:nvCxnSpPr>
          <p:cNvPr id="79" name="Straight Connector 78">
            <a:extLst>
              <a:ext uri="{FF2B5EF4-FFF2-40B4-BE49-F238E27FC236}">
                <a16:creationId xmlns:a16="http://schemas.microsoft.com/office/drawing/2014/main" id="{DDF29E15-72D0-389B-CAC1-B85D520E8A9C}"/>
              </a:ext>
            </a:extLst>
          </p:cNvPr>
          <p:cNvCxnSpPr>
            <a:cxnSpLocks/>
          </p:cNvCxnSpPr>
          <p:nvPr/>
        </p:nvCxnSpPr>
        <p:spPr>
          <a:xfrm>
            <a:off x="3272038" y="1210081"/>
            <a:ext cx="33076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91E413-4805-8B00-BDA6-E148CD2C8402}"/>
              </a:ext>
            </a:extLst>
          </p:cNvPr>
          <p:cNvCxnSpPr>
            <a:cxnSpLocks/>
          </p:cNvCxnSpPr>
          <p:nvPr/>
        </p:nvCxnSpPr>
        <p:spPr>
          <a:xfrm>
            <a:off x="3272354" y="1433592"/>
            <a:ext cx="330765" cy="0"/>
          </a:xfrm>
          <a:prstGeom prst="line">
            <a:avLst/>
          </a:prstGeom>
          <a:ln w="25400">
            <a:solidFill>
              <a:srgbClr val="156E0E"/>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0FB3D3D-9C8B-8774-0C62-A38DA1960498}"/>
              </a:ext>
            </a:extLst>
          </p:cNvPr>
          <p:cNvCxnSpPr>
            <a:cxnSpLocks/>
          </p:cNvCxnSpPr>
          <p:nvPr/>
        </p:nvCxnSpPr>
        <p:spPr>
          <a:xfrm>
            <a:off x="3266669" y="1642895"/>
            <a:ext cx="33076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6AD39C3-1DA4-FF56-983E-0408821F536A}"/>
              </a:ext>
            </a:extLst>
          </p:cNvPr>
          <p:cNvGrpSpPr/>
          <p:nvPr/>
        </p:nvGrpSpPr>
        <p:grpSpPr>
          <a:xfrm>
            <a:off x="2761559" y="3709179"/>
            <a:ext cx="7367492" cy="2899337"/>
            <a:chOff x="2761559" y="3416499"/>
            <a:chExt cx="7367492" cy="2899337"/>
          </a:xfrm>
        </p:grpSpPr>
        <p:sp>
          <p:nvSpPr>
            <p:cNvPr id="40" name="TextBox 39">
              <a:extLst>
                <a:ext uri="{FF2B5EF4-FFF2-40B4-BE49-F238E27FC236}">
                  <a16:creationId xmlns:a16="http://schemas.microsoft.com/office/drawing/2014/main" id="{BF7BA05A-5301-7881-0500-E7E845195AF7}"/>
                </a:ext>
              </a:extLst>
            </p:cNvPr>
            <p:cNvSpPr txBox="1"/>
            <p:nvPr/>
          </p:nvSpPr>
          <p:spPr>
            <a:xfrm>
              <a:off x="4110807" y="5698056"/>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2016</a:t>
              </a:r>
            </a:p>
          </p:txBody>
        </p:sp>
        <p:sp>
          <p:nvSpPr>
            <p:cNvPr id="42" name="TextBox 41">
              <a:extLst>
                <a:ext uri="{FF2B5EF4-FFF2-40B4-BE49-F238E27FC236}">
                  <a16:creationId xmlns:a16="http://schemas.microsoft.com/office/drawing/2014/main" id="{78018E4D-EF46-976F-B50E-E6449E839CFE}"/>
                </a:ext>
              </a:extLst>
            </p:cNvPr>
            <p:cNvSpPr txBox="1"/>
            <p:nvPr/>
          </p:nvSpPr>
          <p:spPr>
            <a:xfrm>
              <a:off x="5883623" y="5698056"/>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2018</a:t>
              </a:r>
              <a:endParaRPr lang="en-US" sz="1400" dirty="0">
                <a:latin typeface="Century Gothic"/>
                <a:ea typeface="Calibri"/>
                <a:cs typeface="Calibri"/>
              </a:endParaRPr>
            </a:p>
          </p:txBody>
        </p:sp>
        <p:sp>
          <p:nvSpPr>
            <p:cNvPr id="44" name="TextBox 43">
              <a:extLst>
                <a:ext uri="{FF2B5EF4-FFF2-40B4-BE49-F238E27FC236}">
                  <a16:creationId xmlns:a16="http://schemas.microsoft.com/office/drawing/2014/main" id="{9C09D274-8260-AD7D-59A6-76E8332F1D7B}"/>
                </a:ext>
              </a:extLst>
            </p:cNvPr>
            <p:cNvSpPr txBox="1"/>
            <p:nvPr/>
          </p:nvSpPr>
          <p:spPr>
            <a:xfrm>
              <a:off x="7718643" y="5698056"/>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2020</a:t>
              </a:r>
              <a:endParaRPr lang="en-US" dirty="0">
                <a:solidFill>
                  <a:schemeClr val="tx1">
                    <a:lumMod val="75000"/>
                    <a:lumOff val="25000"/>
                  </a:schemeClr>
                </a:solidFill>
              </a:endParaRPr>
            </a:p>
          </p:txBody>
        </p:sp>
        <p:sp>
          <p:nvSpPr>
            <p:cNvPr id="46" name="TextBox 45">
              <a:extLst>
                <a:ext uri="{FF2B5EF4-FFF2-40B4-BE49-F238E27FC236}">
                  <a16:creationId xmlns:a16="http://schemas.microsoft.com/office/drawing/2014/main" id="{404B1374-BA8F-9028-7BAD-7D8E4496902F}"/>
                </a:ext>
              </a:extLst>
            </p:cNvPr>
            <p:cNvSpPr txBox="1"/>
            <p:nvPr/>
          </p:nvSpPr>
          <p:spPr>
            <a:xfrm>
              <a:off x="9507010" y="5698056"/>
              <a:ext cx="6220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a:cs typeface="Calibri"/>
                </a:rPr>
                <a:t>2022</a:t>
              </a:r>
              <a:endParaRPr lang="en-US" dirty="0">
                <a:solidFill>
                  <a:schemeClr val="tx1">
                    <a:lumMod val="75000"/>
                    <a:lumOff val="25000"/>
                  </a:schemeClr>
                </a:solidFill>
              </a:endParaRPr>
            </a:p>
          </p:txBody>
        </p:sp>
        <p:sp>
          <p:nvSpPr>
            <p:cNvPr id="48" name="TextBox 47">
              <a:extLst>
                <a:ext uri="{FF2B5EF4-FFF2-40B4-BE49-F238E27FC236}">
                  <a16:creationId xmlns:a16="http://schemas.microsoft.com/office/drawing/2014/main" id="{0328B4A3-6C63-80D7-971D-C714988C7453}"/>
                </a:ext>
              </a:extLst>
            </p:cNvPr>
            <p:cNvSpPr txBox="1"/>
            <p:nvPr/>
          </p:nvSpPr>
          <p:spPr>
            <a:xfrm>
              <a:off x="6444834" y="6008059"/>
              <a:ext cx="1323236" cy="307777"/>
            </a:xfrm>
            <a:prstGeom prst="rect">
              <a:avLst/>
            </a:prstGeom>
            <a:solidFill>
              <a:schemeClr val="bg1"/>
            </a:solid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Date</a:t>
              </a:r>
              <a:endParaRPr lang="en-US" dirty="0"/>
            </a:p>
          </p:txBody>
        </p:sp>
        <p:sp>
          <p:nvSpPr>
            <p:cNvPr id="84" name="TextBox 83">
              <a:extLst>
                <a:ext uri="{FF2B5EF4-FFF2-40B4-BE49-F238E27FC236}">
                  <a16:creationId xmlns:a16="http://schemas.microsoft.com/office/drawing/2014/main" id="{EAC6D9E3-1A73-9F66-089D-6EC57E35DE41}"/>
                </a:ext>
              </a:extLst>
            </p:cNvPr>
            <p:cNvSpPr txBox="1"/>
            <p:nvPr/>
          </p:nvSpPr>
          <p:spPr>
            <a:xfrm>
              <a:off x="3555056" y="3416499"/>
              <a:ext cx="607122" cy="276999"/>
            </a:xfrm>
            <a:prstGeom prst="rect">
              <a:avLst/>
            </a:prstGeom>
            <a:solidFill>
              <a:schemeClr val="bg1"/>
            </a:solidFill>
          </p:spPr>
          <p:txBody>
            <a:bodyPr wrap="square" lIns="91440" tIns="45720" rIns="91440" bIns="45720" rtlCol="0" anchor="t">
              <a:spAutoFit/>
            </a:bodyPr>
            <a:lstStyle/>
            <a:p>
              <a:r>
                <a:rPr lang="en-US" sz="1200" dirty="0">
                  <a:solidFill>
                    <a:schemeClr val="tx1">
                      <a:lumMod val="75000"/>
                      <a:lumOff val="25000"/>
                    </a:schemeClr>
                  </a:solidFill>
                  <a:latin typeface="Century Gothic"/>
                </a:rPr>
                <a:t>SPEI</a:t>
              </a:r>
              <a:endParaRPr lang="en-US" dirty="0">
                <a:solidFill>
                  <a:schemeClr val="tx1">
                    <a:lumMod val="75000"/>
                    <a:lumOff val="25000"/>
                  </a:schemeClr>
                </a:solidFill>
              </a:endParaRPr>
            </a:p>
          </p:txBody>
        </p:sp>
        <p:cxnSp>
          <p:nvCxnSpPr>
            <p:cNvPr id="85" name="Straight Connector 84">
              <a:extLst>
                <a:ext uri="{FF2B5EF4-FFF2-40B4-BE49-F238E27FC236}">
                  <a16:creationId xmlns:a16="http://schemas.microsoft.com/office/drawing/2014/main" id="{789BDA6F-A016-175D-5553-092873ABCFBC}"/>
                </a:ext>
              </a:extLst>
            </p:cNvPr>
            <p:cNvCxnSpPr>
              <a:cxnSpLocks/>
            </p:cNvCxnSpPr>
            <p:nvPr/>
          </p:nvCxnSpPr>
          <p:spPr>
            <a:xfrm>
              <a:off x="3278042" y="3528170"/>
              <a:ext cx="3307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EB0590C-2B2B-4CCD-921D-2BECBE85BC65}"/>
                </a:ext>
              </a:extLst>
            </p:cNvPr>
            <p:cNvSpPr txBox="1"/>
            <p:nvPr/>
          </p:nvSpPr>
          <p:spPr>
            <a:xfrm rot="16200000">
              <a:off x="2599069" y="5351988"/>
              <a:ext cx="601980"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-2</a:t>
              </a:r>
            </a:p>
          </p:txBody>
        </p:sp>
        <p:sp>
          <p:nvSpPr>
            <p:cNvPr id="8" name="TextBox 7">
              <a:extLst>
                <a:ext uri="{FF2B5EF4-FFF2-40B4-BE49-F238E27FC236}">
                  <a16:creationId xmlns:a16="http://schemas.microsoft.com/office/drawing/2014/main" id="{E9FC6FD0-F74C-4944-C223-FE24CA8C1DFF}"/>
                </a:ext>
              </a:extLst>
            </p:cNvPr>
            <p:cNvSpPr txBox="1"/>
            <p:nvPr/>
          </p:nvSpPr>
          <p:spPr>
            <a:xfrm rot="16200000">
              <a:off x="2599069" y="4773161"/>
              <a:ext cx="601980"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-1</a:t>
              </a:r>
            </a:p>
          </p:txBody>
        </p:sp>
        <p:sp>
          <p:nvSpPr>
            <p:cNvPr id="10" name="TextBox 9">
              <a:extLst>
                <a:ext uri="{FF2B5EF4-FFF2-40B4-BE49-F238E27FC236}">
                  <a16:creationId xmlns:a16="http://schemas.microsoft.com/office/drawing/2014/main" id="{6FD8FCCF-E62D-A55B-4E5D-30E82BE1B3E5}"/>
                </a:ext>
              </a:extLst>
            </p:cNvPr>
            <p:cNvSpPr txBox="1"/>
            <p:nvPr/>
          </p:nvSpPr>
          <p:spPr>
            <a:xfrm rot="16200000">
              <a:off x="2606395" y="4172352"/>
              <a:ext cx="601980"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0</a:t>
              </a:r>
            </a:p>
          </p:txBody>
        </p:sp>
        <p:sp>
          <p:nvSpPr>
            <p:cNvPr id="12" name="TextBox 11">
              <a:extLst>
                <a:ext uri="{FF2B5EF4-FFF2-40B4-BE49-F238E27FC236}">
                  <a16:creationId xmlns:a16="http://schemas.microsoft.com/office/drawing/2014/main" id="{D244F8FC-1B22-3EA0-CEC2-FC323003377A}"/>
                </a:ext>
              </a:extLst>
            </p:cNvPr>
            <p:cNvSpPr txBox="1"/>
            <p:nvPr/>
          </p:nvSpPr>
          <p:spPr>
            <a:xfrm rot="16200000">
              <a:off x="2599069" y="3600853"/>
              <a:ext cx="601980" cy="276999"/>
            </a:xfrm>
            <a:prstGeom prst="rect">
              <a:avLst/>
            </a:prstGeom>
            <a:solidFill>
              <a:schemeClr val="bg1"/>
            </a:solidFill>
          </p:spPr>
          <p:txBody>
            <a:bodyPr wrap="square" lIns="91440" tIns="45720" rIns="91440" bIns="45720" rtlCol="0" anchor="t">
              <a:spAutoFit/>
            </a:bodyPr>
            <a:lstStyle/>
            <a:p>
              <a:pPr algn="ctr"/>
              <a:r>
                <a:rPr lang="en-US" sz="1200" dirty="0">
                  <a:solidFill>
                    <a:schemeClr val="tx1">
                      <a:lumMod val="75000"/>
                      <a:lumOff val="25000"/>
                    </a:schemeClr>
                  </a:solidFill>
                  <a:latin typeface="Century Gothic"/>
                </a:rPr>
                <a:t>1</a:t>
              </a:r>
            </a:p>
          </p:txBody>
        </p:sp>
      </p:grpSp>
      <p:sp>
        <p:nvSpPr>
          <p:cNvPr id="17" name="TextBox 16">
            <a:extLst>
              <a:ext uri="{FF2B5EF4-FFF2-40B4-BE49-F238E27FC236}">
                <a16:creationId xmlns:a16="http://schemas.microsoft.com/office/drawing/2014/main" id="{8278036F-8360-27D7-59E4-18AF0DD07723}"/>
              </a:ext>
            </a:extLst>
          </p:cNvPr>
          <p:cNvSpPr txBox="1"/>
          <p:nvPr/>
        </p:nvSpPr>
        <p:spPr>
          <a:xfrm rot="5400000">
            <a:off x="11225246" y="2035604"/>
            <a:ext cx="741110" cy="369332"/>
          </a:xfrm>
          <a:prstGeom prst="rect">
            <a:avLst/>
          </a:prstGeom>
          <a:solidFill>
            <a:schemeClr val="bg1"/>
          </a:solidFill>
        </p:spPr>
        <p:txBody>
          <a:bodyPr wrap="square" lIns="91440" tIns="45720" rIns="91440" bIns="45720" rtlCol="0" anchor="t">
            <a:spAutoFit/>
          </a:bodyPr>
          <a:lstStyle/>
          <a:p>
            <a:r>
              <a:rPr lang="en-US" b="1" dirty="0">
                <a:solidFill>
                  <a:schemeClr val="tx1">
                    <a:lumMod val="75000"/>
                    <a:lumOff val="25000"/>
                  </a:schemeClr>
                </a:solidFill>
                <a:latin typeface="Century Gothic"/>
              </a:rPr>
              <a:t>AOD</a:t>
            </a:r>
          </a:p>
        </p:txBody>
      </p:sp>
      <p:sp>
        <p:nvSpPr>
          <p:cNvPr id="18" name="TextBox 17">
            <a:extLst>
              <a:ext uri="{FF2B5EF4-FFF2-40B4-BE49-F238E27FC236}">
                <a16:creationId xmlns:a16="http://schemas.microsoft.com/office/drawing/2014/main" id="{D41755ED-5FC9-32AB-F015-8D36E063CC39}"/>
              </a:ext>
            </a:extLst>
          </p:cNvPr>
          <p:cNvSpPr txBox="1"/>
          <p:nvPr/>
        </p:nvSpPr>
        <p:spPr>
          <a:xfrm rot="16200000">
            <a:off x="1304866" y="1807691"/>
            <a:ext cx="2229397" cy="646331"/>
          </a:xfrm>
          <a:prstGeom prst="rect">
            <a:avLst/>
          </a:prstGeom>
          <a:solidFill>
            <a:schemeClr val="bg1"/>
          </a:solid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PM Concentration (microns/m</a:t>
            </a:r>
            <a:r>
              <a:rPr lang="en-US" b="1" baseline="30000" dirty="0">
                <a:solidFill>
                  <a:schemeClr val="tx1">
                    <a:lumMod val="75000"/>
                    <a:lumOff val="25000"/>
                  </a:schemeClr>
                </a:solidFill>
                <a:latin typeface="Century Gothic"/>
              </a:rPr>
              <a:t>3</a:t>
            </a:r>
            <a:r>
              <a:rPr lang="en-US" b="1" dirty="0">
                <a:solidFill>
                  <a:schemeClr val="tx1">
                    <a:lumMod val="75000"/>
                    <a:lumOff val="25000"/>
                  </a:schemeClr>
                </a:solidFill>
                <a:latin typeface="Century Gothic"/>
              </a:rPr>
              <a:t>)</a:t>
            </a:r>
            <a:endParaRPr lang="en-US" sz="2400" b="1" dirty="0">
              <a:solidFill>
                <a:schemeClr val="tx1">
                  <a:lumMod val="75000"/>
                  <a:lumOff val="25000"/>
                </a:schemeClr>
              </a:solidFill>
            </a:endParaRPr>
          </a:p>
        </p:txBody>
      </p:sp>
      <p:sp>
        <p:nvSpPr>
          <p:cNvPr id="19" name="TextBox 18">
            <a:extLst>
              <a:ext uri="{FF2B5EF4-FFF2-40B4-BE49-F238E27FC236}">
                <a16:creationId xmlns:a16="http://schemas.microsoft.com/office/drawing/2014/main" id="{FAA1B129-3F4B-7FF5-22B5-6D1D8C1270E0}"/>
              </a:ext>
            </a:extLst>
          </p:cNvPr>
          <p:cNvSpPr txBox="1"/>
          <p:nvPr/>
        </p:nvSpPr>
        <p:spPr>
          <a:xfrm rot="-5400000">
            <a:off x="1854202" y="4611297"/>
            <a:ext cx="1323236" cy="457200"/>
          </a:xfrm>
          <a:prstGeom prst="rect">
            <a:avLst/>
          </a:prstGeom>
          <a:solidFill>
            <a:schemeClr val="bg1"/>
          </a:solid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SPEI Index</a:t>
            </a:r>
            <a:endParaRPr lang="en-US" sz="2400" b="1" dirty="0">
              <a:solidFill>
                <a:schemeClr val="tx1">
                  <a:lumMod val="75000"/>
                  <a:lumOff val="25000"/>
                </a:schemeClr>
              </a:solidFill>
              <a:ea typeface="Calibri" panose="020F0502020204030204"/>
              <a:cs typeface="Calibri" panose="020F0502020204030204"/>
            </a:endParaRPr>
          </a:p>
        </p:txBody>
      </p:sp>
      <p:sp>
        <p:nvSpPr>
          <p:cNvPr id="20" name="TextBox 19">
            <a:extLst>
              <a:ext uri="{FF2B5EF4-FFF2-40B4-BE49-F238E27FC236}">
                <a16:creationId xmlns:a16="http://schemas.microsoft.com/office/drawing/2014/main" id="{45A7E88F-8222-1ACC-48DE-65A8D1326D1F}"/>
              </a:ext>
            </a:extLst>
          </p:cNvPr>
          <p:cNvSpPr txBox="1"/>
          <p:nvPr/>
        </p:nvSpPr>
        <p:spPr>
          <a:xfrm>
            <a:off x="5391305" y="338346"/>
            <a:ext cx="3211274" cy="461665"/>
          </a:xfrm>
          <a:prstGeom prst="rect">
            <a:avLst/>
          </a:prstGeom>
          <a:solidFill>
            <a:schemeClr val="bg1"/>
          </a:solidFill>
        </p:spPr>
        <p:txBody>
          <a:bodyPr wrap="square" lIns="91440" tIns="45720" rIns="91440" bIns="45720" rtlCol="0" anchor="t">
            <a:spAutoFit/>
          </a:bodyPr>
          <a:lstStyle/>
          <a:p>
            <a:r>
              <a:rPr lang="en-US" sz="2400" b="1" dirty="0">
                <a:solidFill>
                  <a:schemeClr val="tx1">
                    <a:lumMod val="75000"/>
                    <a:lumOff val="25000"/>
                  </a:schemeClr>
                </a:solidFill>
                <a:latin typeface="Century Gothic"/>
              </a:rPr>
              <a:t>Yakima County, WA</a:t>
            </a:r>
          </a:p>
        </p:txBody>
      </p:sp>
    </p:spTree>
    <p:extLst>
      <p:ext uri="{BB962C8B-B14F-4D97-AF65-F5344CB8AC3E}">
        <p14:creationId xmlns:p14="http://schemas.microsoft.com/office/powerpoint/2010/main" val="414703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1645EB-AC49-4A3C-34DD-60ECC417540D}"/>
              </a:ext>
            </a:extLst>
          </p:cNvPr>
          <p:cNvSpPr txBox="1"/>
          <p:nvPr/>
        </p:nvSpPr>
        <p:spPr>
          <a:xfrm>
            <a:off x="529772" y="341086"/>
            <a:ext cx="53127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95999"/>
                </a:solidFill>
                <a:latin typeface="Century Gothic"/>
              </a:rPr>
              <a:t>Limitations</a:t>
            </a:r>
            <a:endParaRPr lang="en-US" dirty="0"/>
          </a:p>
        </p:txBody>
      </p:sp>
      <p:sp>
        <p:nvSpPr>
          <p:cNvPr id="2" name="TextBox 1">
            <a:extLst>
              <a:ext uri="{FF2B5EF4-FFF2-40B4-BE49-F238E27FC236}">
                <a16:creationId xmlns:a16="http://schemas.microsoft.com/office/drawing/2014/main" id="{0F120D96-7276-8F6E-1BAB-B6C4FCE3CEE1}"/>
              </a:ext>
            </a:extLst>
          </p:cNvPr>
          <p:cNvSpPr txBox="1"/>
          <p:nvPr/>
        </p:nvSpPr>
        <p:spPr>
          <a:xfrm>
            <a:off x="813786" y="1390834"/>
            <a:ext cx="10909146"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895999"/>
              </a:buClr>
              <a:buFont typeface="Arial"/>
              <a:buChar char="•"/>
            </a:pPr>
            <a:r>
              <a:rPr lang="en-US" sz="2200" dirty="0">
                <a:solidFill>
                  <a:schemeClr val="tx1">
                    <a:lumMod val="75000"/>
                    <a:lumOff val="25000"/>
                  </a:schemeClr>
                </a:solidFill>
                <a:latin typeface="Century Gothic"/>
                <a:ea typeface="Calibri"/>
                <a:cs typeface="Calibri"/>
              </a:rPr>
              <a:t>Wildfire vs drought influences on air quality </a:t>
            </a:r>
            <a:endParaRPr lang="en-US" sz="2400" dirty="0">
              <a:solidFill>
                <a:schemeClr val="tx1">
                  <a:lumMod val="75000"/>
                  <a:lumOff val="25000"/>
                </a:schemeClr>
              </a:solidFill>
              <a:latin typeface="Century Gothic"/>
            </a:endParaRPr>
          </a:p>
          <a:p>
            <a:pPr marL="285750" indent="-285750">
              <a:buClr>
                <a:srgbClr val="895999"/>
              </a:buClr>
              <a:buFont typeface="Arial"/>
              <a:buChar char="•"/>
            </a:pPr>
            <a:endParaRPr lang="en-US" sz="2200" dirty="0">
              <a:latin typeface="Century Gothic"/>
              <a:ea typeface="Calibri"/>
              <a:cs typeface="Calibri"/>
            </a:endParaRPr>
          </a:p>
          <a:p>
            <a:pPr marL="285750" indent="-285750">
              <a:buClr>
                <a:srgbClr val="895999"/>
              </a:buClr>
              <a:buFont typeface="Arial"/>
              <a:buChar char="•"/>
            </a:pPr>
            <a:r>
              <a:rPr lang="en-US" sz="2200" dirty="0">
                <a:solidFill>
                  <a:schemeClr val="tx1">
                    <a:lumMod val="75000"/>
                    <a:lumOff val="25000"/>
                  </a:schemeClr>
                </a:solidFill>
                <a:latin typeface="Century Gothic"/>
                <a:ea typeface="Calibri"/>
                <a:cs typeface="Calibri"/>
              </a:rPr>
              <a:t>County shapefile size </a:t>
            </a:r>
          </a:p>
          <a:p>
            <a:pPr marL="285750" indent="-285750">
              <a:buClr>
                <a:srgbClr val="895999"/>
              </a:buClr>
              <a:buFont typeface="Arial"/>
              <a:buChar char="•"/>
            </a:pPr>
            <a:endParaRPr lang="en-US" sz="2200" dirty="0">
              <a:latin typeface="Century Gothic"/>
              <a:ea typeface="Calibri"/>
              <a:cs typeface="Calibri"/>
            </a:endParaRPr>
          </a:p>
          <a:p>
            <a:pPr marL="285750" indent="-285750">
              <a:buClr>
                <a:srgbClr val="895999"/>
              </a:buClr>
              <a:buFont typeface="Arial"/>
              <a:buChar char="•"/>
            </a:pPr>
            <a:r>
              <a:rPr lang="en-US" sz="2200" dirty="0">
                <a:solidFill>
                  <a:schemeClr val="tx1">
                    <a:lumMod val="75000"/>
                    <a:lumOff val="25000"/>
                  </a:schemeClr>
                </a:solidFill>
                <a:latin typeface="Century Gothic"/>
                <a:ea typeface="Calibri"/>
                <a:cs typeface="Calibri"/>
              </a:rPr>
              <a:t>Missing PM10 monitoring sites</a:t>
            </a:r>
            <a:r>
              <a:rPr lang="en-US" sz="2200" dirty="0">
                <a:latin typeface="Century Gothic"/>
                <a:ea typeface="Calibri"/>
                <a:cs typeface="Calibri"/>
              </a:rPr>
              <a:t> </a:t>
            </a:r>
            <a:endParaRPr lang="en-US" dirty="0"/>
          </a:p>
          <a:p>
            <a:pPr marL="285750" indent="-285750">
              <a:buFont typeface="Arial"/>
              <a:buChar char="•"/>
            </a:pPr>
            <a:endParaRPr lang="en-US" sz="2200" dirty="0">
              <a:latin typeface="Century Gothic"/>
              <a:ea typeface="Calibri"/>
              <a:cs typeface="Calibri"/>
            </a:endParaRPr>
          </a:p>
          <a:p>
            <a:pPr marL="285750" indent="-285750">
              <a:buFont typeface="Arial"/>
              <a:buChar char="•"/>
            </a:pPr>
            <a:endParaRPr lang="en-US" sz="2200" dirty="0">
              <a:latin typeface="Century Gothic"/>
              <a:ea typeface="Calibri"/>
              <a:cs typeface="Calibri"/>
            </a:endParaRPr>
          </a:p>
          <a:p>
            <a:endParaRPr lang="en-US" dirty="0">
              <a:ea typeface="Calibri"/>
              <a:cs typeface="Calibri"/>
            </a:endParaRPr>
          </a:p>
          <a:p>
            <a:endParaRPr lang="en-US" dirty="0">
              <a:ea typeface="Calibri"/>
              <a:cs typeface="Calibri"/>
            </a:endParaRPr>
          </a:p>
        </p:txBody>
      </p:sp>
      <p:sp>
        <p:nvSpPr>
          <p:cNvPr id="5" name="TextBox 4">
            <a:extLst>
              <a:ext uri="{FF2B5EF4-FFF2-40B4-BE49-F238E27FC236}">
                <a16:creationId xmlns:a16="http://schemas.microsoft.com/office/drawing/2014/main" id="{1A3FC1FA-6753-A71A-4BF7-6B1C58A4D167}"/>
              </a:ext>
            </a:extLst>
          </p:cNvPr>
          <p:cNvSpPr txBox="1"/>
          <p:nvPr/>
        </p:nvSpPr>
        <p:spPr>
          <a:xfrm>
            <a:off x="0" y="6422181"/>
            <a:ext cx="66674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Image Credit: Eric Coulter, BLM</a:t>
            </a:r>
          </a:p>
        </p:txBody>
      </p:sp>
      <p:pic>
        <p:nvPicPr>
          <p:cNvPr id="4" name="Picture 13">
            <a:extLst>
              <a:ext uri="{FF2B5EF4-FFF2-40B4-BE49-F238E27FC236}">
                <a16:creationId xmlns:a16="http://schemas.microsoft.com/office/drawing/2014/main" id="{540FA9EE-D107-9ECA-48B4-A9800C0789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89611" y="2404244"/>
            <a:ext cx="5288603" cy="3524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7362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55840-ED78-A927-E012-7256E71BEBF2}"/>
              </a:ext>
            </a:extLst>
          </p:cNvPr>
          <p:cNvSpPr txBox="1"/>
          <p:nvPr/>
        </p:nvSpPr>
        <p:spPr>
          <a:xfrm>
            <a:off x="529772" y="341086"/>
            <a:ext cx="41075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95999"/>
                </a:solidFill>
                <a:latin typeface="Century Gothic"/>
              </a:rPr>
              <a:t>Future Work</a:t>
            </a:r>
            <a:endParaRPr lang="en-US" dirty="0"/>
          </a:p>
        </p:txBody>
      </p:sp>
      <p:sp>
        <p:nvSpPr>
          <p:cNvPr id="3" name="Text Placeholder 1">
            <a:extLst>
              <a:ext uri="{FF2B5EF4-FFF2-40B4-BE49-F238E27FC236}">
                <a16:creationId xmlns:a16="http://schemas.microsoft.com/office/drawing/2014/main" id="{14D77413-A587-77C7-CD1B-7DDA80A855CF}"/>
              </a:ext>
            </a:extLst>
          </p:cNvPr>
          <p:cNvSpPr txBox="1">
            <a:spLocks/>
          </p:cNvSpPr>
          <p:nvPr/>
        </p:nvSpPr>
        <p:spPr>
          <a:xfrm>
            <a:off x="2144713" y="5656263"/>
            <a:ext cx="8170863" cy="63182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defRPr/>
            </a:pPr>
            <a:r>
              <a:rPr lang="en-US" sz="2200" b="1" dirty="0">
                <a:solidFill>
                  <a:srgbClr val="895999"/>
                </a:solidFill>
                <a:latin typeface="Century Gothic"/>
                <a:cs typeface="Arial"/>
              </a:rPr>
              <a:t>Analyze</a:t>
            </a:r>
            <a:r>
              <a:rPr lang="en-US" sz="2200" dirty="0">
                <a:solidFill>
                  <a:srgbClr val="404040"/>
                </a:solidFill>
                <a:latin typeface="Century Gothic"/>
                <a:cs typeface="Arial"/>
              </a:rPr>
              <a:t> atmospheric gases using Sentinel-5P TROPOMI to assess air quality in the region.</a:t>
            </a:r>
            <a:endParaRPr lang="en-US" sz="2200" dirty="0">
              <a:solidFill>
                <a:srgbClr val="404040"/>
              </a:solidFill>
              <a:cs typeface="Arial"/>
            </a:endParaRPr>
          </a:p>
        </p:txBody>
      </p:sp>
      <p:sp>
        <p:nvSpPr>
          <p:cNvPr id="8" name="TextBox 6">
            <a:extLst>
              <a:ext uri="{FF2B5EF4-FFF2-40B4-BE49-F238E27FC236}">
                <a16:creationId xmlns:a16="http://schemas.microsoft.com/office/drawing/2014/main" id="{59CD5FDC-073D-7463-F3D4-97DE003907B1}"/>
              </a:ext>
            </a:extLst>
          </p:cNvPr>
          <p:cNvSpPr txBox="1"/>
          <p:nvPr/>
        </p:nvSpPr>
        <p:spPr>
          <a:xfrm>
            <a:off x="2144713" y="2227263"/>
            <a:ext cx="8170863"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rgbClr val="895999"/>
                </a:solidFill>
                <a:latin typeface="Century Gothic"/>
              </a:rPr>
              <a:t>Investigate</a:t>
            </a:r>
            <a:r>
              <a:rPr lang="en-US" sz="2200" dirty="0">
                <a:solidFill>
                  <a:srgbClr val="404040"/>
                </a:solidFill>
                <a:latin typeface="Arial"/>
              </a:rPr>
              <a:t> </a:t>
            </a:r>
            <a:r>
              <a:rPr lang="en-US" sz="2200" dirty="0">
                <a:solidFill>
                  <a:srgbClr val="404040"/>
                </a:solidFill>
                <a:latin typeface="Century Gothic"/>
              </a:rPr>
              <a:t>the relation of wildfire events to air quality and  drought.</a:t>
            </a:r>
            <a:endParaRPr lang="en-US" dirty="0">
              <a:solidFill>
                <a:srgbClr val="000000"/>
              </a:solidFill>
              <a:latin typeface="Calibri" panose="020F0502020204030204"/>
              <a:ea typeface="Calibri" panose="020F0502020204030204"/>
              <a:cs typeface="Calibri" panose="020F0502020204030204"/>
            </a:endParaRPr>
          </a:p>
        </p:txBody>
      </p:sp>
      <p:sp>
        <p:nvSpPr>
          <p:cNvPr id="9" name="TextBox 7">
            <a:extLst>
              <a:ext uri="{FF2B5EF4-FFF2-40B4-BE49-F238E27FC236}">
                <a16:creationId xmlns:a16="http://schemas.microsoft.com/office/drawing/2014/main" id="{2E8D6BF3-337F-7644-AB14-9CCD6FAD2B7A}"/>
              </a:ext>
            </a:extLst>
          </p:cNvPr>
          <p:cNvSpPr txBox="1"/>
          <p:nvPr/>
        </p:nvSpPr>
        <p:spPr>
          <a:xfrm>
            <a:off x="2144713" y="3478157"/>
            <a:ext cx="8170863" cy="4206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rgbClr val="895999"/>
                </a:solidFill>
                <a:latin typeface="Century Gothic"/>
              </a:rPr>
              <a:t>Extend analysis </a:t>
            </a:r>
            <a:r>
              <a:rPr lang="en-US" sz="2200" dirty="0">
                <a:solidFill>
                  <a:srgbClr val="404040"/>
                </a:solidFill>
                <a:latin typeface="Century Gothic"/>
              </a:rPr>
              <a:t>to all counties in OR and WA.​</a:t>
            </a:r>
            <a:endParaRPr lang="en-US" dirty="0"/>
          </a:p>
        </p:txBody>
      </p:sp>
      <p:sp>
        <p:nvSpPr>
          <p:cNvPr id="10" name="TextBox 8">
            <a:extLst>
              <a:ext uri="{FF2B5EF4-FFF2-40B4-BE49-F238E27FC236}">
                <a16:creationId xmlns:a16="http://schemas.microsoft.com/office/drawing/2014/main" id="{4EB87B7C-962E-7AFA-788D-B14DBCCE47D7}"/>
              </a:ext>
            </a:extLst>
          </p:cNvPr>
          <p:cNvSpPr txBox="1"/>
          <p:nvPr/>
        </p:nvSpPr>
        <p:spPr>
          <a:xfrm>
            <a:off x="2144713" y="4405369"/>
            <a:ext cx="8170863"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rgbClr val="895999"/>
                </a:solidFill>
                <a:latin typeface="Century Gothic"/>
              </a:rPr>
              <a:t>Establish continuity </a:t>
            </a:r>
            <a:r>
              <a:rPr lang="en-US" sz="2200" dirty="0">
                <a:solidFill>
                  <a:srgbClr val="404040"/>
                </a:solidFill>
                <a:latin typeface="Century Gothic"/>
              </a:rPr>
              <a:t>between MODIS Climate Data Record (CDR) and VIIRS MAIAC Aerosol Optical Thickness (AOT).​</a:t>
            </a:r>
            <a:endParaRPr lang="en-US" dirty="0"/>
          </a:p>
        </p:txBody>
      </p:sp>
      <p:pic>
        <p:nvPicPr>
          <p:cNvPr id="4" name="Graphic 5" descr="Fire outline">
            <a:extLst>
              <a:ext uri="{FF2B5EF4-FFF2-40B4-BE49-F238E27FC236}">
                <a16:creationId xmlns:a16="http://schemas.microsoft.com/office/drawing/2014/main" id="{708146D2-49A8-7C85-509D-6771891FE3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825" y="2227263"/>
            <a:ext cx="684213" cy="631825"/>
          </a:xfrm>
          <a:prstGeom prst="rect">
            <a:avLst/>
          </a:prstGeom>
        </p:spPr>
      </p:pic>
      <p:pic>
        <p:nvPicPr>
          <p:cNvPr id="5" name="Graphic 6" descr="Research outline">
            <a:extLst>
              <a:ext uri="{FF2B5EF4-FFF2-40B4-BE49-F238E27FC236}">
                <a16:creationId xmlns:a16="http://schemas.microsoft.com/office/drawing/2014/main" id="{3251011A-7943-BE49-20DC-44B7C7B6F4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413" y="5656263"/>
            <a:ext cx="682625" cy="631825"/>
          </a:xfrm>
          <a:prstGeom prst="rect">
            <a:avLst/>
          </a:prstGeom>
        </p:spPr>
      </p:pic>
      <p:pic>
        <p:nvPicPr>
          <p:cNvPr id="6" name="Graphic 7" descr="End outline">
            <a:extLst>
              <a:ext uri="{FF2B5EF4-FFF2-40B4-BE49-F238E27FC236}">
                <a16:creationId xmlns:a16="http://schemas.microsoft.com/office/drawing/2014/main" id="{5A8BCE3C-8A94-E0EB-CCEA-F88F2BEEA4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825" y="4513263"/>
            <a:ext cx="684213" cy="631825"/>
          </a:xfrm>
          <a:prstGeom prst="rect">
            <a:avLst/>
          </a:prstGeom>
        </p:spPr>
      </p:pic>
      <p:pic>
        <p:nvPicPr>
          <p:cNvPr id="7" name="Graphic 9" descr="Layers Design outline">
            <a:extLst>
              <a:ext uri="{FF2B5EF4-FFF2-40B4-BE49-F238E27FC236}">
                <a16:creationId xmlns:a16="http://schemas.microsoft.com/office/drawing/2014/main" id="{839B61CE-D86F-FFF2-E3F6-5447BAE360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3413" y="3370263"/>
            <a:ext cx="682625" cy="631825"/>
          </a:xfrm>
          <a:prstGeom prst="rect">
            <a:avLst/>
          </a:prstGeom>
        </p:spPr>
      </p:pic>
      <p:pic>
        <p:nvPicPr>
          <p:cNvPr id="11" name="Graphic 11" descr="Heartbeat outline">
            <a:extLst>
              <a:ext uri="{FF2B5EF4-FFF2-40B4-BE49-F238E27FC236}">
                <a16:creationId xmlns:a16="http://schemas.microsoft.com/office/drawing/2014/main" id="{ACB5D041-EF49-CAD3-53B9-AD55101EF7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588" y="1192157"/>
            <a:ext cx="679450" cy="631825"/>
          </a:xfrm>
          <a:prstGeom prst="rect">
            <a:avLst/>
          </a:prstGeom>
        </p:spPr>
      </p:pic>
      <p:sp>
        <p:nvSpPr>
          <p:cNvPr id="13" name="TextBox 12">
            <a:extLst>
              <a:ext uri="{FF2B5EF4-FFF2-40B4-BE49-F238E27FC236}">
                <a16:creationId xmlns:a16="http://schemas.microsoft.com/office/drawing/2014/main" id="{B8ABE1DB-3A81-406A-DD64-9965849104EB}"/>
              </a:ext>
            </a:extLst>
          </p:cNvPr>
          <p:cNvSpPr txBox="1"/>
          <p:nvPr/>
        </p:nvSpPr>
        <p:spPr>
          <a:xfrm>
            <a:off x="2144713" y="1295400"/>
            <a:ext cx="8170863" cy="420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8A5A9A"/>
                </a:solidFill>
                <a:latin typeface="Century Gothic"/>
                <a:ea typeface="+mn-lt"/>
                <a:cs typeface="+mn-lt"/>
              </a:rPr>
              <a:t>Incorporate</a:t>
            </a:r>
            <a:r>
              <a:rPr lang="en-US" sz="2200" b="1" dirty="0">
                <a:solidFill>
                  <a:srgbClr val="404040"/>
                </a:solidFill>
                <a:latin typeface="Century Gothic"/>
                <a:ea typeface="+mn-lt"/>
                <a:cs typeface="+mn-lt"/>
              </a:rPr>
              <a:t> </a:t>
            </a:r>
            <a:r>
              <a:rPr lang="en-US" sz="2200" dirty="0">
                <a:solidFill>
                  <a:srgbClr val="404040"/>
                </a:solidFill>
                <a:latin typeface="Century Gothic"/>
                <a:ea typeface="+mn-lt"/>
                <a:cs typeface="+mn-lt"/>
              </a:rPr>
              <a:t>data to health outcomes.</a:t>
            </a:r>
          </a:p>
        </p:txBody>
      </p:sp>
    </p:spTree>
    <p:extLst>
      <p:ext uri="{BB962C8B-B14F-4D97-AF65-F5344CB8AC3E}">
        <p14:creationId xmlns:p14="http://schemas.microsoft.com/office/powerpoint/2010/main" val="762238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694293" y="982731"/>
            <a:ext cx="10439399" cy="52304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95999"/>
              </a:buClr>
              <a:buFont typeface="Arial" panose="020B0604020202020204" pitchFamily="34" charset="0"/>
              <a:buChar char="•"/>
              <a:defRPr/>
            </a:pPr>
            <a:r>
              <a:rPr lang="en-US" sz="2200" b="1" dirty="0">
                <a:solidFill>
                  <a:srgbClr val="895999"/>
                </a:solidFill>
                <a:latin typeface="Century Gothic"/>
              </a:rPr>
              <a:t>Project Partners</a:t>
            </a:r>
            <a:endParaRPr lang="en-US" sz="2200" dirty="0"/>
          </a:p>
          <a:p>
            <a:pPr marL="1028700" lvl="1">
              <a:lnSpc>
                <a:spcPct val="100000"/>
              </a:lnSpc>
              <a:spcBef>
                <a:spcPts val="0"/>
              </a:spcBef>
              <a:spcAft>
                <a:spcPts val="600"/>
              </a:spcAft>
              <a:buClr>
                <a:srgbClr val="895999"/>
              </a:buClr>
              <a:buChar char="•"/>
              <a:defRPr/>
            </a:pPr>
            <a:r>
              <a:rPr lang="en-US" sz="2200" dirty="0">
                <a:solidFill>
                  <a:schemeClr val="tx1">
                    <a:lumMod val="75000"/>
                    <a:lumOff val="25000"/>
                  </a:schemeClr>
                </a:solidFill>
                <a:latin typeface="Century Gothic"/>
                <a:cs typeface="Arial"/>
              </a:rPr>
              <a:t>Amber Blanchard, Victoria Clemons, Curtis Cude, Dr. Carol Trenga, Sarah Worthington, Marnie Boardman, Dr. Anne Doubleday, Dr. Julie Fox, Britt Parker, Dr. Jesse E. Bell, and Rachel Lookadoo.</a:t>
            </a:r>
          </a:p>
          <a:p>
            <a:pPr marL="342900" indent="-342900">
              <a:lnSpc>
                <a:spcPct val="100000"/>
              </a:lnSpc>
              <a:spcBef>
                <a:spcPts val="0"/>
              </a:spcBef>
              <a:spcAft>
                <a:spcPts val="600"/>
              </a:spcAft>
              <a:buClr>
                <a:srgbClr val="895999"/>
              </a:buClr>
              <a:buChar char="•"/>
              <a:defRPr/>
            </a:pPr>
            <a:endParaRPr lang="en-US" sz="2200" b="1" dirty="0">
              <a:solidFill>
                <a:srgbClr val="895999"/>
              </a:solidFill>
              <a:latin typeface="Century Gothic"/>
            </a:endParaRPr>
          </a:p>
          <a:p>
            <a:pPr marL="342900" indent="-342900">
              <a:lnSpc>
                <a:spcPct val="100000"/>
              </a:lnSpc>
              <a:spcBef>
                <a:spcPts val="0"/>
              </a:spcBef>
              <a:spcAft>
                <a:spcPts val="600"/>
              </a:spcAft>
              <a:buClr>
                <a:srgbClr val="895999"/>
              </a:buClr>
              <a:buChar char="•"/>
              <a:defRPr/>
            </a:pPr>
            <a:r>
              <a:rPr lang="en-US" sz="2200" b="1" dirty="0">
                <a:solidFill>
                  <a:srgbClr val="895999"/>
                </a:solidFill>
                <a:latin typeface="Century Gothic"/>
              </a:rPr>
              <a:t>Science Advisors </a:t>
            </a:r>
            <a:endParaRPr lang="en-US" dirty="0"/>
          </a:p>
          <a:p>
            <a:pPr marL="1028700" lvl="1">
              <a:lnSpc>
                <a:spcPct val="100000"/>
              </a:lnSpc>
              <a:spcBef>
                <a:spcPts val="0"/>
              </a:spcBef>
              <a:spcAft>
                <a:spcPts val="600"/>
              </a:spcAft>
              <a:buClr>
                <a:srgbClr val="895999"/>
              </a:buClr>
              <a:defRPr/>
            </a:pPr>
            <a:r>
              <a:rPr lang="en-US" sz="2200" dirty="0">
                <a:solidFill>
                  <a:schemeClr val="tx1">
                    <a:lumMod val="75000"/>
                    <a:lumOff val="25000"/>
                  </a:schemeClr>
                </a:solidFill>
                <a:latin typeface="Century Gothic"/>
                <a:cs typeface="Arial"/>
              </a:rPr>
              <a:t>Molly Woloszyn, Dr. Jesse Berman, Dr. Babak Fard, Ronald Leeper, and Jared Rennie.</a:t>
            </a:r>
          </a:p>
          <a:p>
            <a:pPr marL="342900" indent="-342900">
              <a:lnSpc>
                <a:spcPct val="100000"/>
              </a:lnSpc>
              <a:spcBef>
                <a:spcPts val="0"/>
              </a:spcBef>
              <a:spcAft>
                <a:spcPts val="600"/>
              </a:spcAft>
              <a:buClr>
                <a:srgbClr val="895999"/>
              </a:buClr>
              <a:buChar char="•"/>
              <a:defRPr/>
            </a:pPr>
            <a:endParaRPr lang="en-US" sz="2200" b="1" dirty="0">
              <a:solidFill>
                <a:srgbClr val="895999"/>
              </a:solidFill>
              <a:latin typeface="Century Gothic"/>
              <a:cs typeface="Arial"/>
            </a:endParaRPr>
          </a:p>
          <a:p>
            <a:pPr marL="342900" indent="-342900">
              <a:lnSpc>
                <a:spcPct val="100000"/>
              </a:lnSpc>
              <a:spcBef>
                <a:spcPts val="0"/>
              </a:spcBef>
              <a:spcAft>
                <a:spcPts val="600"/>
              </a:spcAft>
              <a:buClr>
                <a:srgbClr val="895999"/>
              </a:buClr>
              <a:buChar char="•"/>
              <a:defRPr/>
            </a:pPr>
            <a:r>
              <a:rPr lang="en-US" sz="2200" b="1" dirty="0">
                <a:solidFill>
                  <a:srgbClr val="895999"/>
                </a:solidFill>
                <a:latin typeface="Century Gothic"/>
                <a:cs typeface="Arial"/>
              </a:rPr>
              <a:t>Fellow</a:t>
            </a:r>
            <a:r>
              <a:rPr lang="en-US" sz="2200" dirty="0">
                <a:solidFill>
                  <a:srgbClr val="404040"/>
                </a:solidFill>
                <a:latin typeface="Century Gothic"/>
                <a:cs typeface="Arial"/>
              </a:rPr>
              <a:t> – Katie Caruso</a:t>
            </a:r>
            <a:endParaRPr lang="en-US" dirty="0"/>
          </a:p>
          <a:p>
            <a:pPr marL="342900" indent="-342900">
              <a:lnSpc>
                <a:spcPct val="100000"/>
              </a:lnSpc>
              <a:spcBef>
                <a:spcPts val="0"/>
              </a:spcBef>
              <a:spcAft>
                <a:spcPts val="600"/>
              </a:spcAft>
              <a:buClr>
                <a:srgbClr val="895999"/>
              </a:buClr>
              <a:buChar char="•"/>
              <a:defRPr/>
            </a:pPr>
            <a:endParaRPr lang="en-US" sz="2200" b="1" dirty="0">
              <a:solidFill>
                <a:srgbClr val="895999"/>
              </a:solidFill>
              <a:latin typeface="Century Gothic"/>
              <a:cs typeface="Arial"/>
            </a:endParaRPr>
          </a:p>
          <a:p>
            <a:pPr marL="342900" indent="-342900">
              <a:lnSpc>
                <a:spcPct val="100000"/>
              </a:lnSpc>
              <a:spcBef>
                <a:spcPts val="0"/>
              </a:spcBef>
              <a:spcAft>
                <a:spcPts val="600"/>
              </a:spcAft>
              <a:buClr>
                <a:srgbClr val="895999"/>
              </a:buClr>
              <a:buChar char="•"/>
              <a:defRPr/>
            </a:pPr>
            <a:r>
              <a:rPr lang="en-US" sz="2200" b="1" dirty="0">
                <a:solidFill>
                  <a:srgbClr val="895999"/>
                </a:solidFill>
                <a:latin typeface="Century Gothic"/>
                <a:cs typeface="Arial"/>
              </a:rPr>
              <a:t>Special Thanks</a:t>
            </a:r>
            <a:r>
              <a:rPr lang="en-US" sz="2200" dirty="0">
                <a:solidFill>
                  <a:srgbClr val="404040"/>
                </a:solidFill>
                <a:latin typeface="Century Gothic"/>
                <a:cs typeface="Arial"/>
              </a:rPr>
              <a:t> – Ryan Healey, Britnay Beaudry, Annie Britton, Kristen O'Shea, Steve Ansari, and Dr. Kenton Ross.</a:t>
            </a:r>
            <a:endParaRPr lang="en-US" sz="2200" dirty="0">
              <a:solidFill>
                <a:srgbClr val="404040"/>
              </a:solidFill>
              <a:cs typeface="Arial"/>
            </a:endParaRPr>
          </a:p>
        </p:txBody>
      </p:sp>
    </p:spTree>
    <p:extLst>
      <p:ext uri="{BB962C8B-B14F-4D97-AF65-F5344CB8AC3E}">
        <p14:creationId xmlns:p14="http://schemas.microsoft.com/office/powerpoint/2010/main" val="339017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260">
            <a:extLst>
              <a:ext uri="{FF2B5EF4-FFF2-40B4-BE49-F238E27FC236}">
                <a16:creationId xmlns:a16="http://schemas.microsoft.com/office/drawing/2014/main" id="{0D9F0A60-CA9E-FCF2-14B1-823D83E3C311}"/>
              </a:ext>
            </a:extLst>
          </p:cNvPr>
          <p:cNvSpPr/>
          <p:nvPr/>
        </p:nvSpPr>
        <p:spPr>
          <a:xfrm>
            <a:off x="7936529" y="1961987"/>
            <a:ext cx="1423824" cy="3929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6B13C0BA-36E1-C46C-233E-B6D2E2F1D328}"/>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Aerosol Optical Depth</a:t>
            </a:r>
          </a:p>
        </p:txBody>
      </p:sp>
      <p:sp>
        <p:nvSpPr>
          <p:cNvPr id="2" name="TextBox 1">
            <a:extLst>
              <a:ext uri="{FF2B5EF4-FFF2-40B4-BE49-F238E27FC236}">
                <a16:creationId xmlns:a16="http://schemas.microsoft.com/office/drawing/2014/main" id="{3C30E3FD-0EF8-89A3-E06C-71738505D368}"/>
              </a:ext>
            </a:extLst>
          </p:cNvPr>
          <p:cNvSpPr txBox="1"/>
          <p:nvPr/>
        </p:nvSpPr>
        <p:spPr>
          <a:xfrm>
            <a:off x="427789" y="1149684"/>
            <a:ext cx="2713789" cy="855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4" name="Graphic 3" descr="Forest scene with solid fill">
            <a:extLst>
              <a:ext uri="{FF2B5EF4-FFF2-40B4-BE49-F238E27FC236}">
                <a16:creationId xmlns:a16="http://schemas.microsoft.com/office/drawing/2014/main" id="{51865B6B-35A7-6D1C-B88A-3D9FCF0964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50769" y="4835161"/>
            <a:ext cx="1174488" cy="1174488"/>
          </a:xfrm>
          <a:prstGeom prst="rect">
            <a:avLst/>
          </a:prstGeom>
        </p:spPr>
      </p:pic>
      <p:pic>
        <p:nvPicPr>
          <p:cNvPr id="5" name="Graphic 6" descr="Dim (Smaller Sun) with solid fill">
            <a:extLst>
              <a:ext uri="{FF2B5EF4-FFF2-40B4-BE49-F238E27FC236}">
                <a16:creationId xmlns:a16="http://schemas.microsoft.com/office/drawing/2014/main" id="{37763DA3-5412-00F1-FCF0-18D0403308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591" y="706258"/>
            <a:ext cx="1484970" cy="1485594"/>
          </a:xfrm>
          <a:prstGeom prst="rect">
            <a:avLst/>
          </a:prstGeom>
        </p:spPr>
      </p:pic>
      <p:pic>
        <p:nvPicPr>
          <p:cNvPr id="6" name="Picture 17" descr="Shape, rectangle&#10;&#10;Description automatically generated">
            <a:extLst>
              <a:ext uri="{FF2B5EF4-FFF2-40B4-BE49-F238E27FC236}">
                <a16:creationId xmlns:a16="http://schemas.microsoft.com/office/drawing/2014/main" id="{C342E506-CB78-E613-1EFA-7537E64CFDBE}"/>
              </a:ext>
            </a:extLst>
          </p:cNvPr>
          <p:cNvPicPr>
            <a:picLocks noChangeAspect="1"/>
          </p:cNvPicPr>
          <p:nvPr/>
        </p:nvPicPr>
        <p:blipFill>
          <a:blip r:embed="rId7"/>
          <a:stretch>
            <a:fillRect/>
          </a:stretch>
        </p:blipFill>
        <p:spPr>
          <a:xfrm flipH="1">
            <a:off x="-8239" y="6448856"/>
            <a:ext cx="4677721" cy="269101"/>
          </a:xfrm>
          <a:prstGeom prst="rect">
            <a:avLst/>
          </a:prstGeom>
        </p:spPr>
      </p:pic>
      <p:pic>
        <p:nvPicPr>
          <p:cNvPr id="7" name="Picture 15" descr="A picture containing silhouette&#10;&#10;Description automatically generated">
            <a:extLst>
              <a:ext uri="{FF2B5EF4-FFF2-40B4-BE49-F238E27FC236}">
                <a16:creationId xmlns:a16="http://schemas.microsoft.com/office/drawing/2014/main" id="{A239DE81-BA00-6806-F983-DE98F536F797}"/>
              </a:ext>
            </a:extLst>
          </p:cNvPr>
          <p:cNvPicPr>
            <a:picLocks noChangeAspect="1"/>
          </p:cNvPicPr>
          <p:nvPr/>
        </p:nvPicPr>
        <p:blipFill>
          <a:blip r:embed="rId8"/>
          <a:stretch>
            <a:fillRect/>
          </a:stretch>
        </p:blipFill>
        <p:spPr>
          <a:xfrm flipH="1">
            <a:off x="-8240" y="6126880"/>
            <a:ext cx="5432855" cy="599989"/>
          </a:xfrm>
          <a:prstGeom prst="rect">
            <a:avLst/>
          </a:prstGeom>
        </p:spPr>
      </p:pic>
      <p:pic>
        <p:nvPicPr>
          <p:cNvPr id="8" name="Graphic 3" descr="City with solid fill">
            <a:extLst>
              <a:ext uri="{FF2B5EF4-FFF2-40B4-BE49-F238E27FC236}">
                <a16:creationId xmlns:a16="http://schemas.microsoft.com/office/drawing/2014/main" id="{57F9730C-3156-BB40-E871-FED6B66457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435083">
            <a:off x="7121490" y="4581203"/>
            <a:ext cx="1212986" cy="1591566"/>
          </a:xfrm>
          <a:prstGeom prst="rect">
            <a:avLst/>
          </a:prstGeom>
        </p:spPr>
      </p:pic>
      <p:pic>
        <p:nvPicPr>
          <p:cNvPr id="10" name="Graphic 7" descr="Take Off with solid fill">
            <a:extLst>
              <a:ext uri="{FF2B5EF4-FFF2-40B4-BE49-F238E27FC236}">
                <a16:creationId xmlns:a16="http://schemas.microsoft.com/office/drawing/2014/main" id="{E44F198F-8612-9C9D-54DA-8E94DA94642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16661" r="-267" b="42836"/>
          <a:stretch/>
        </p:blipFill>
        <p:spPr>
          <a:xfrm rot="536366">
            <a:off x="5503348" y="2653023"/>
            <a:ext cx="825370" cy="367608"/>
          </a:xfrm>
          <a:prstGeom prst="rect">
            <a:avLst/>
          </a:prstGeom>
        </p:spPr>
      </p:pic>
      <p:pic>
        <p:nvPicPr>
          <p:cNvPr id="11" name="Picture 5">
            <a:extLst>
              <a:ext uri="{FF2B5EF4-FFF2-40B4-BE49-F238E27FC236}">
                <a16:creationId xmlns:a16="http://schemas.microsoft.com/office/drawing/2014/main" id="{D9A2BD2A-26CC-94D5-4DD5-F80BD5B093DA}"/>
              </a:ext>
            </a:extLst>
          </p:cNvPr>
          <p:cNvPicPr>
            <a:picLocks noChangeAspect="1"/>
          </p:cNvPicPr>
          <p:nvPr/>
        </p:nvPicPr>
        <p:blipFill>
          <a:blip r:embed="rId13"/>
          <a:stretch>
            <a:fillRect/>
          </a:stretch>
        </p:blipFill>
        <p:spPr>
          <a:xfrm flipH="1">
            <a:off x="1213294" y="5812772"/>
            <a:ext cx="10984145" cy="905809"/>
          </a:xfrm>
          <a:prstGeom prst="rect">
            <a:avLst/>
          </a:prstGeom>
        </p:spPr>
      </p:pic>
      <p:pic>
        <p:nvPicPr>
          <p:cNvPr id="13" name="Graphic 12" descr="Deciduous tree with solid fill">
            <a:extLst>
              <a:ext uri="{FF2B5EF4-FFF2-40B4-BE49-F238E27FC236}">
                <a16:creationId xmlns:a16="http://schemas.microsoft.com/office/drawing/2014/main" id="{872B572B-4828-C747-1AB3-5B07240192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5363834" y="5534119"/>
            <a:ext cx="464676" cy="523666"/>
          </a:xfrm>
          <a:prstGeom prst="rect">
            <a:avLst/>
          </a:prstGeom>
        </p:spPr>
      </p:pic>
      <p:pic>
        <p:nvPicPr>
          <p:cNvPr id="15" name="Graphic 22" descr="Cruise ship with solid fill">
            <a:extLst>
              <a:ext uri="{FF2B5EF4-FFF2-40B4-BE49-F238E27FC236}">
                <a16:creationId xmlns:a16="http://schemas.microsoft.com/office/drawing/2014/main" id="{4FBB3104-EEA3-B1E8-6A50-3500CC947E0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411479" y="5669680"/>
            <a:ext cx="801816" cy="914400"/>
          </a:xfrm>
          <a:prstGeom prst="rect">
            <a:avLst/>
          </a:prstGeom>
        </p:spPr>
      </p:pic>
      <p:cxnSp>
        <p:nvCxnSpPr>
          <p:cNvPr id="16" name="Straight Arrow Connector 15">
            <a:extLst>
              <a:ext uri="{FF2B5EF4-FFF2-40B4-BE49-F238E27FC236}">
                <a16:creationId xmlns:a16="http://schemas.microsoft.com/office/drawing/2014/main" id="{5E3328E4-54B2-8A80-E75F-5F89F12A31CB}"/>
              </a:ext>
            </a:extLst>
          </p:cNvPr>
          <p:cNvCxnSpPr/>
          <p:nvPr/>
        </p:nvCxnSpPr>
        <p:spPr>
          <a:xfrm flipV="1">
            <a:off x="33848" y="2165536"/>
            <a:ext cx="12173183" cy="56443"/>
          </a:xfrm>
          <a:prstGeom prst="straightConnector1">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Rectangle: Rounded Corners 22">
            <a:extLst>
              <a:ext uri="{FF2B5EF4-FFF2-40B4-BE49-F238E27FC236}">
                <a16:creationId xmlns:a16="http://schemas.microsoft.com/office/drawing/2014/main" id="{08C7F161-32A4-A84A-6EAC-F51501D2DBF2}"/>
              </a:ext>
            </a:extLst>
          </p:cNvPr>
          <p:cNvSpPr/>
          <p:nvPr/>
        </p:nvSpPr>
        <p:spPr>
          <a:xfrm>
            <a:off x="10366608" y="2258687"/>
            <a:ext cx="1810731" cy="40580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dirty="0">
                <a:solidFill>
                  <a:srgbClr val="BFBFBF"/>
                </a:solidFill>
                <a:latin typeface="Century Gothic"/>
                <a:cs typeface="Calibri"/>
              </a:rPr>
              <a:t>troposphere</a:t>
            </a:r>
          </a:p>
        </p:txBody>
      </p:sp>
      <p:sp>
        <p:nvSpPr>
          <p:cNvPr id="18" name="Rectangle: Rounded Corners 25">
            <a:extLst>
              <a:ext uri="{FF2B5EF4-FFF2-40B4-BE49-F238E27FC236}">
                <a16:creationId xmlns:a16="http://schemas.microsoft.com/office/drawing/2014/main" id="{A5AE686F-560B-9FEF-871C-CB57E2C3A997}"/>
              </a:ext>
            </a:extLst>
          </p:cNvPr>
          <p:cNvSpPr/>
          <p:nvPr/>
        </p:nvSpPr>
        <p:spPr>
          <a:xfrm>
            <a:off x="10367965" y="1640926"/>
            <a:ext cx="1824461" cy="412674"/>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dirty="0">
                <a:solidFill>
                  <a:srgbClr val="BFBFBF"/>
                </a:solidFill>
                <a:latin typeface="Century Gothic"/>
                <a:cs typeface="Calibri"/>
              </a:rPr>
              <a:t>stratosphere</a:t>
            </a:r>
            <a:endParaRPr lang="en-US" dirty="0">
              <a:latin typeface="Century Gothic"/>
            </a:endParaRPr>
          </a:p>
        </p:txBody>
      </p:sp>
      <p:pic>
        <p:nvPicPr>
          <p:cNvPr id="19" name="Graphic 7" descr="Car with solid fill">
            <a:extLst>
              <a:ext uri="{FF2B5EF4-FFF2-40B4-BE49-F238E27FC236}">
                <a16:creationId xmlns:a16="http://schemas.microsoft.com/office/drawing/2014/main" id="{D408C6C3-290F-1C87-079E-D9356B9688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287966" flipH="1">
            <a:off x="6450069" y="5650052"/>
            <a:ext cx="430987" cy="416767"/>
          </a:xfrm>
          <a:prstGeom prst="rect">
            <a:avLst/>
          </a:prstGeom>
        </p:spPr>
      </p:pic>
      <p:sp>
        <p:nvSpPr>
          <p:cNvPr id="20" name="Rectangle: Rounded Corners 23">
            <a:extLst>
              <a:ext uri="{FF2B5EF4-FFF2-40B4-BE49-F238E27FC236}">
                <a16:creationId xmlns:a16="http://schemas.microsoft.com/office/drawing/2014/main" id="{7C069D75-4DE2-5D20-F62D-103AC2D97593}"/>
              </a:ext>
            </a:extLst>
          </p:cNvPr>
          <p:cNvSpPr/>
          <p:nvPr/>
        </p:nvSpPr>
        <p:spPr>
          <a:xfrm>
            <a:off x="4631407" y="6193465"/>
            <a:ext cx="2891113" cy="380115"/>
          </a:xfrm>
          <a:prstGeom prst="roundRect">
            <a:avLst/>
          </a:prstGeom>
          <a:solidFill>
            <a:schemeClr val="bg1">
              <a:lumMod val="95000"/>
            </a:schemeClr>
          </a:solidFill>
          <a:ln w="1270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anthropogenic sources</a:t>
            </a:r>
          </a:p>
        </p:txBody>
      </p:sp>
      <p:cxnSp>
        <p:nvCxnSpPr>
          <p:cNvPr id="21" name="Straight Arrow Connector 20">
            <a:extLst>
              <a:ext uri="{FF2B5EF4-FFF2-40B4-BE49-F238E27FC236}">
                <a16:creationId xmlns:a16="http://schemas.microsoft.com/office/drawing/2014/main" id="{F4FAD799-8CCA-EEC2-D0DE-7FDF09F8E7AE}"/>
              </a:ext>
            </a:extLst>
          </p:cNvPr>
          <p:cNvCxnSpPr>
            <a:cxnSpLocks/>
          </p:cNvCxnSpPr>
          <p:nvPr/>
        </p:nvCxnSpPr>
        <p:spPr>
          <a:xfrm>
            <a:off x="1552167" y="1982160"/>
            <a:ext cx="724021" cy="1019810"/>
          </a:xfrm>
          <a:prstGeom prst="straightConnector1">
            <a:avLst/>
          </a:prstGeom>
          <a:ln w="5715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C9E7F23-FFB8-22D0-225F-98CFB63655FD}"/>
              </a:ext>
            </a:extLst>
          </p:cNvPr>
          <p:cNvCxnSpPr>
            <a:cxnSpLocks/>
          </p:cNvCxnSpPr>
          <p:nvPr/>
        </p:nvCxnSpPr>
        <p:spPr>
          <a:xfrm>
            <a:off x="1190436" y="2099990"/>
            <a:ext cx="599700" cy="2341979"/>
          </a:xfrm>
          <a:prstGeom prst="straightConnector1">
            <a:avLst/>
          </a:prstGeom>
          <a:ln w="5715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F7AF727-F1CE-1F7F-C2AC-8970B64A5B0C}"/>
              </a:ext>
            </a:extLst>
          </p:cNvPr>
          <p:cNvCxnSpPr>
            <a:cxnSpLocks/>
          </p:cNvCxnSpPr>
          <p:nvPr/>
        </p:nvCxnSpPr>
        <p:spPr>
          <a:xfrm>
            <a:off x="1703593" y="1549070"/>
            <a:ext cx="2003905" cy="1056506"/>
          </a:xfrm>
          <a:prstGeom prst="straightConnector1">
            <a:avLst/>
          </a:prstGeom>
          <a:ln w="5715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5" name="Graphic 27" descr="Cloud outline">
            <a:extLst>
              <a:ext uri="{FF2B5EF4-FFF2-40B4-BE49-F238E27FC236}">
                <a16:creationId xmlns:a16="http://schemas.microsoft.com/office/drawing/2014/main" id="{A7F328E3-3F44-5D3B-53E6-BE3442C8593B}"/>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t="14368" r="-546" b="13069"/>
          <a:stretch/>
        </p:blipFill>
        <p:spPr>
          <a:xfrm flipH="1">
            <a:off x="8956625" y="2083726"/>
            <a:ext cx="1481944" cy="1154526"/>
          </a:xfrm>
          <a:prstGeom prst="rect">
            <a:avLst/>
          </a:prstGeom>
        </p:spPr>
      </p:pic>
      <p:sp>
        <p:nvSpPr>
          <p:cNvPr id="26" name="Oval 25">
            <a:extLst>
              <a:ext uri="{FF2B5EF4-FFF2-40B4-BE49-F238E27FC236}">
                <a16:creationId xmlns:a16="http://schemas.microsoft.com/office/drawing/2014/main" id="{20E3ED58-83D9-02FD-88F5-958904B6DF72}"/>
              </a:ext>
            </a:extLst>
          </p:cNvPr>
          <p:cNvSpPr>
            <a:spLocks noChangeAspect="1"/>
          </p:cNvSpPr>
          <p:nvPr/>
        </p:nvSpPr>
        <p:spPr>
          <a:xfrm>
            <a:off x="4984235" y="4839483"/>
            <a:ext cx="176858" cy="176858"/>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CEDE8293-E24D-D800-BF0C-89E3C877193F}"/>
              </a:ext>
            </a:extLst>
          </p:cNvPr>
          <p:cNvGrpSpPr>
            <a:grpSpLocks noChangeAspect="1"/>
          </p:cNvGrpSpPr>
          <p:nvPr/>
        </p:nvGrpSpPr>
        <p:grpSpPr>
          <a:xfrm rot="21227779">
            <a:off x="2883671" y="5107538"/>
            <a:ext cx="1365113" cy="1256229"/>
            <a:chOff x="3595908" y="4432311"/>
            <a:chExt cx="2000675" cy="1841098"/>
          </a:xfrm>
        </p:grpSpPr>
        <p:pic>
          <p:nvPicPr>
            <p:cNvPr id="28" name="Graphic 4" descr="Factory with solid fill">
              <a:extLst>
                <a:ext uri="{FF2B5EF4-FFF2-40B4-BE49-F238E27FC236}">
                  <a16:creationId xmlns:a16="http://schemas.microsoft.com/office/drawing/2014/main" id="{BEF8DAFF-ED4D-DCC0-F439-06D6037F3C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628435" y="5058864"/>
              <a:ext cx="968148" cy="1214545"/>
            </a:xfrm>
            <a:prstGeom prst="rect">
              <a:avLst/>
            </a:prstGeom>
          </p:spPr>
        </p:pic>
        <p:pic>
          <p:nvPicPr>
            <p:cNvPr id="29" name="Graphic 28" descr="Smoking with solid fill">
              <a:extLst>
                <a:ext uri="{FF2B5EF4-FFF2-40B4-BE49-F238E27FC236}">
                  <a16:creationId xmlns:a16="http://schemas.microsoft.com/office/drawing/2014/main" id="{D7E657E7-FA7A-3483-AC89-F4511E19D4C4}"/>
                </a:ext>
              </a:extLst>
            </p:cNvPr>
            <p:cNvPicPr>
              <a:picLocks noChangeAspect="1"/>
            </p:cNvPicPr>
            <p:nvPr/>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b="31853"/>
            <a:stretch/>
          </p:blipFill>
          <p:spPr>
            <a:xfrm>
              <a:off x="3595908" y="4432311"/>
              <a:ext cx="1350989" cy="920657"/>
            </a:xfrm>
            <a:prstGeom prst="rect">
              <a:avLst/>
            </a:prstGeom>
          </p:spPr>
        </p:pic>
      </p:grpSp>
      <p:sp>
        <p:nvSpPr>
          <p:cNvPr id="30" name="Rectangle: Rounded Corners 23">
            <a:extLst>
              <a:ext uri="{FF2B5EF4-FFF2-40B4-BE49-F238E27FC236}">
                <a16:creationId xmlns:a16="http://schemas.microsoft.com/office/drawing/2014/main" id="{C14666C6-047B-F0DA-BC35-10F1081D7258}"/>
              </a:ext>
            </a:extLst>
          </p:cNvPr>
          <p:cNvSpPr/>
          <p:nvPr/>
        </p:nvSpPr>
        <p:spPr>
          <a:xfrm>
            <a:off x="8924551" y="5965850"/>
            <a:ext cx="1842120" cy="608581"/>
          </a:xfrm>
          <a:prstGeom prst="roundRect">
            <a:avLst/>
          </a:prstGeom>
          <a:solidFill>
            <a:schemeClr val="bg1">
              <a:lumMod val="95000"/>
            </a:schemeClr>
          </a:solidFill>
          <a:ln w="2540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natural disasters</a:t>
            </a:r>
          </a:p>
        </p:txBody>
      </p:sp>
      <p:sp>
        <p:nvSpPr>
          <p:cNvPr id="32" name="Freeform 31">
            <a:extLst>
              <a:ext uri="{FF2B5EF4-FFF2-40B4-BE49-F238E27FC236}">
                <a16:creationId xmlns:a16="http://schemas.microsoft.com/office/drawing/2014/main" id="{092BFC8F-CCF1-F4A1-0930-79CC16680FA1}"/>
              </a:ext>
            </a:extLst>
          </p:cNvPr>
          <p:cNvSpPr/>
          <p:nvPr/>
        </p:nvSpPr>
        <p:spPr>
          <a:xfrm>
            <a:off x="11289681" y="5829251"/>
            <a:ext cx="781659" cy="678698"/>
          </a:xfrm>
          <a:custGeom>
            <a:avLst/>
            <a:gdLst>
              <a:gd name="connsiteX0" fmla="*/ 58318 w 781659"/>
              <a:gd name="connsiteY0" fmla="*/ 0 h 678698"/>
              <a:gd name="connsiteX1" fmla="*/ 137411 w 781659"/>
              <a:gd name="connsiteY1" fmla="*/ 197714 h 678698"/>
              <a:gd name="connsiteX2" fmla="*/ 454581 w 781659"/>
              <a:gd name="connsiteY2" fmla="*/ 367506 h 678698"/>
              <a:gd name="connsiteX3" fmla="*/ 461378 w 781659"/>
              <a:gd name="connsiteY3" fmla="*/ 563219 h 678698"/>
              <a:gd name="connsiteX4" fmla="*/ 729072 w 781659"/>
              <a:gd name="connsiteY4" fmla="*/ 668098 h 67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59" h="678698" extrusionOk="0">
                <a:moveTo>
                  <a:pt x="58318" y="0"/>
                </a:moveTo>
                <a:cubicBezTo>
                  <a:pt x="375905" y="77578"/>
                  <a:pt x="-332602" y="303790"/>
                  <a:pt x="137411" y="197714"/>
                </a:cubicBezTo>
                <a:cubicBezTo>
                  <a:pt x="562859" y="301099"/>
                  <a:pt x="197084" y="289933"/>
                  <a:pt x="454581" y="367506"/>
                </a:cubicBezTo>
                <a:cubicBezTo>
                  <a:pt x="437876" y="480363"/>
                  <a:pt x="465178" y="561222"/>
                  <a:pt x="461378" y="563219"/>
                </a:cubicBezTo>
                <a:cubicBezTo>
                  <a:pt x="293531" y="533008"/>
                  <a:pt x="993298" y="736033"/>
                  <a:pt x="729072" y="668098"/>
                </a:cubicBezTo>
              </a:path>
            </a:pathLst>
          </a:custGeom>
          <a:noFill/>
          <a:ln w="38100" cap="rnd">
            <a:solidFill>
              <a:schemeClr val="bg1">
                <a:lumMod val="75000"/>
              </a:schemeClr>
            </a:solidFill>
            <a:round/>
            <a:extLst>
              <a:ext uri="{C807C97D-BFC1-408E-A445-0C87EB9F89A2}">
                <ask:lineSketchStyleProps xmlns:ask="http://schemas.microsoft.com/office/drawing/2018/sketchyshapes" sd="1219033472">
                  <a:custGeom>
                    <a:avLst/>
                    <a:gdLst>
                      <a:gd name="connsiteX0" fmla="*/ 12249 w 722294"/>
                      <a:gd name="connsiteY0" fmla="*/ 87313 h 959633"/>
                      <a:gd name="connsiteX1" fmla="*/ 91342 w 722294"/>
                      <a:gd name="connsiteY1" fmla="*/ 343059 h 959633"/>
                      <a:gd name="connsiteX2" fmla="*/ 408512 w 722294"/>
                      <a:gd name="connsiteY2" fmla="*/ 562687 h 959633"/>
                      <a:gd name="connsiteX3" fmla="*/ 415309 w 722294"/>
                      <a:gd name="connsiteY3" fmla="*/ 815843 h 959633"/>
                      <a:gd name="connsiteX4" fmla="*/ 683003 w 722294"/>
                      <a:gd name="connsiteY4" fmla="*/ 951506 h 959633"/>
                      <a:gd name="connsiteX0" fmla="*/ 58318 w 781659"/>
                      <a:gd name="connsiteY0" fmla="*/ 0 h 877903"/>
                      <a:gd name="connsiteX1" fmla="*/ 137411 w 781659"/>
                      <a:gd name="connsiteY1" fmla="*/ 255746 h 877903"/>
                      <a:gd name="connsiteX2" fmla="*/ 454581 w 781659"/>
                      <a:gd name="connsiteY2" fmla="*/ 475374 h 877903"/>
                      <a:gd name="connsiteX3" fmla="*/ 461378 w 781659"/>
                      <a:gd name="connsiteY3" fmla="*/ 728530 h 877903"/>
                      <a:gd name="connsiteX4" fmla="*/ 729072 w 781659"/>
                      <a:gd name="connsiteY4" fmla="*/ 864193 h 87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59" h="877903" extrusionOk="0">
                        <a:moveTo>
                          <a:pt x="58318" y="0"/>
                        </a:moveTo>
                        <a:cubicBezTo>
                          <a:pt x="397899" y="117896"/>
                          <a:pt x="-272204" y="363633"/>
                          <a:pt x="137411" y="255746"/>
                        </a:cubicBezTo>
                        <a:cubicBezTo>
                          <a:pt x="537082" y="382456"/>
                          <a:pt x="208400" y="374566"/>
                          <a:pt x="454581" y="475374"/>
                        </a:cubicBezTo>
                        <a:cubicBezTo>
                          <a:pt x="438387" y="620710"/>
                          <a:pt x="465322" y="724920"/>
                          <a:pt x="461378" y="728530"/>
                        </a:cubicBezTo>
                        <a:cubicBezTo>
                          <a:pt x="315139" y="704744"/>
                          <a:pt x="966368" y="935423"/>
                          <a:pt x="729072" y="864193"/>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a:extLst>
              <a:ext uri="{FF2B5EF4-FFF2-40B4-BE49-F238E27FC236}">
                <a16:creationId xmlns:a16="http://schemas.microsoft.com/office/drawing/2014/main" id="{EDAE90A2-20B9-9B65-0EFF-F594DC419F3D}"/>
              </a:ext>
            </a:extLst>
          </p:cNvPr>
          <p:cNvSpPr/>
          <p:nvPr/>
        </p:nvSpPr>
        <p:spPr>
          <a:xfrm flipV="1">
            <a:off x="10942713" y="5829251"/>
            <a:ext cx="296812" cy="405718"/>
          </a:xfrm>
          <a:custGeom>
            <a:avLst/>
            <a:gdLst>
              <a:gd name="connsiteX0" fmla="*/ 22144 w 296812"/>
              <a:gd name="connsiteY0" fmla="*/ 0 h 405718"/>
              <a:gd name="connsiteX1" fmla="*/ 52177 w 296812"/>
              <a:gd name="connsiteY1" fmla="*/ 118191 h 405718"/>
              <a:gd name="connsiteX2" fmla="*/ 172613 w 296812"/>
              <a:gd name="connsiteY2" fmla="*/ 219691 h 405718"/>
              <a:gd name="connsiteX3" fmla="*/ 175194 w 296812"/>
              <a:gd name="connsiteY3" fmla="*/ 336686 h 405718"/>
              <a:gd name="connsiteX4" fmla="*/ 276843 w 296812"/>
              <a:gd name="connsiteY4" fmla="*/ 399381 h 40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12" h="405718" extrusionOk="0">
                <a:moveTo>
                  <a:pt x="22144" y="0"/>
                </a:moveTo>
                <a:cubicBezTo>
                  <a:pt x="116616" y="33220"/>
                  <a:pt x="-133294" y="179284"/>
                  <a:pt x="52177" y="118191"/>
                </a:cubicBezTo>
                <a:cubicBezTo>
                  <a:pt x="206440" y="177275"/>
                  <a:pt x="74275" y="173257"/>
                  <a:pt x="172613" y="219691"/>
                </a:cubicBezTo>
                <a:cubicBezTo>
                  <a:pt x="166295" y="287022"/>
                  <a:pt x="176658" y="335203"/>
                  <a:pt x="175194" y="336686"/>
                </a:cubicBezTo>
                <a:cubicBezTo>
                  <a:pt x="99427" y="314621"/>
                  <a:pt x="371351" y="434403"/>
                  <a:pt x="276843" y="399381"/>
                </a:cubicBezTo>
              </a:path>
            </a:pathLst>
          </a:custGeom>
          <a:noFill/>
          <a:ln w="38100" cap="rnd">
            <a:solidFill>
              <a:schemeClr val="bg1">
                <a:lumMod val="75000"/>
              </a:schemeClr>
            </a:solidFill>
            <a:round/>
            <a:extLst>
              <a:ext uri="{C807C97D-BFC1-408E-A445-0C87EB9F89A2}">
                <ask:lineSketchStyleProps xmlns:ask="http://schemas.microsoft.com/office/drawing/2018/sketchyshapes" sd="1219033472">
                  <a:custGeom>
                    <a:avLst/>
                    <a:gdLst>
                      <a:gd name="connsiteX0" fmla="*/ 12249 w 722294"/>
                      <a:gd name="connsiteY0" fmla="*/ 87313 h 959633"/>
                      <a:gd name="connsiteX1" fmla="*/ 91342 w 722294"/>
                      <a:gd name="connsiteY1" fmla="*/ 343059 h 959633"/>
                      <a:gd name="connsiteX2" fmla="*/ 408512 w 722294"/>
                      <a:gd name="connsiteY2" fmla="*/ 562687 h 959633"/>
                      <a:gd name="connsiteX3" fmla="*/ 415309 w 722294"/>
                      <a:gd name="connsiteY3" fmla="*/ 815843 h 959633"/>
                      <a:gd name="connsiteX4" fmla="*/ 683003 w 722294"/>
                      <a:gd name="connsiteY4" fmla="*/ 951506 h 959633"/>
                      <a:gd name="connsiteX0" fmla="*/ 58318 w 781659"/>
                      <a:gd name="connsiteY0" fmla="*/ 0 h 877903"/>
                      <a:gd name="connsiteX1" fmla="*/ 137411 w 781659"/>
                      <a:gd name="connsiteY1" fmla="*/ 255746 h 877903"/>
                      <a:gd name="connsiteX2" fmla="*/ 454581 w 781659"/>
                      <a:gd name="connsiteY2" fmla="*/ 475374 h 877903"/>
                      <a:gd name="connsiteX3" fmla="*/ 461378 w 781659"/>
                      <a:gd name="connsiteY3" fmla="*/ 728530 h 877903"/>
                      <a:gd name="connsiteX4" fmla="*/ 729072 w 781659"/>
                      <a:gd name="connsiteY4" fmla="*/ 864193 h 87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59" h="877903" extrusionOk="0">
                        <a:moveTo>
                          <a:pt x="58318" y="0"/>
                        </a:moveTo>
                        <a:cubicBezTo>
                          <a:pt x="397899" y="117896"/>
                          <a:pt x="-272204" y="363633"/>
                          <a:pt x="137411" y="255746"/>
                        </a:cubicBezTo>
                        <a:cubicBezTo>
                          <a:pt x="537082" y="382456"/>
                          <a:pt x="208400" y="374566"/>
                          <a:pt x="454581" y="475374"/>
                        </a:cubicBezTo>
                        <a:cubicBezTo>
                          <a:pt x="438387" y="620710"/>
                          <a:pt x="465322" y="724920"/>
                          <a:pt x="461378" y="728530"/>
                        </a:cubicBezTo>
                        <a:cubicBezTo>
                          <a:pt x="315139" y="704744"/>
                          <a:pt x="966368" y="935423"/>
                          <a:pt x="729072" y="864193"/>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a:extLst>
              <a:ext uri="{FF2B5EF4-FFF2-40B4-BE49-F238E27FC236}">
                <a16:creationId xmlns:a16="http://schemas.microsoft.com/office/drawing/2014/main" id="{36ECA396-F562-CB7F-AF44-114ECBDFB60D}"/>
              </a:ext>
            </a:extLst>
          </p:cNvPr>
          <p:cNvSpPr/>
          <p:nvPr/>
        </p:nvSpPr>
        <p:spPr>
          <a:xfrm>
            <a:off x="11557796" y="5829878"/>
            <a:ext cx="462744" cy="273179"/>
          </a:xfrm>
          <a:custGeom>
            <a:avLst/>
            <a:gdLst>
              <a:gd name="connsiteX0" fmla="*/ 34524 w 462744"/>
              <a:gd name="connsiteY0" fmla="*/ 0 h 273179"/>
              <a:gd name="connsiteX1" fmla="*/ 81347 w 462744"/>
              <a:gd name="connsiteY1" fmla="*/ 79581 h 273179"/>
              <a:gd name="connsiteX2" fmla="*/ 269113 w 462744"/>
              <a:gd name="connsiteY2" fmla="*/ 147923 h 273179"/>
              <a:gd name="connsiteX3" fmla="*/ 273136 w 462744"/>
              <a:gd name="connsiteY3" fmla="*/ 226698 h 273179"/>
              <a:gd name="connsiteX4" fmla="*/ 431612 w 462744"/>
              <a:gd name="connsiteY4" fmla="*/ 268912 h 27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44" h="273179" extrusionOk="0">
                <a:moveTo>
                  <a:pt x="34524" y="0"/>
                </a:moveTo>
                <a:cubicBezTo>
                  <a:pt x="199586" y="14497"/>
                  <a:pt x="-185465" y="122279"/>
                  <a:pt x="81347" y="79581"/>
                </a:cubicBezTo>
                <a:cubicBezTo>
                  <a:pt x="338480" y="123330"/>
                  <a:pt x="87262" y="117702"/>
                  <a:pt x="269113" y="147923"/>
                </a:cubicBezTo>
                <a:cubicBezTo>
                  <a:pt x="259105" y="193558"/>
                  <a:pt x="275450" y="225690"/>
                  <a:pt x="273136" y="226698"/>
                </a:cubicBezTo>
                <a:cubicBezTo>
                  <a:pt x="178474" y="214871"/>
                  <a:pt x="597832" y="303376"/>
                  <a:pt x="431612" y="268912"/>
                </a:cubicBezTo>
              </a:path>
            </a:pathLst>
          </a:custGeom>
          <a:noFill/>
          <a:ln w="38100" cap="rnd">
            <a:solidFill>
              <a:schemeClr val="bg1">
                <a:lumMod val="75000"/>
              </a:schemeClr>
            </a:solidFill>
            <a:round/>
            <a:extLst>
              <a:ext uri="{C807C97D-BFC1-408E-A445-0C87EB9F89A2}">
                <ask:lineSketchStyleProps xmlns:ask="http://schemas.microsoft.com/office/drawing/2018/sketchyshapes" sd="1219033472">
                  <a:custGeom>
                    <a:avLst/>
                    <a:gdLst>
                      <a:gd name="connsiteX0" fmla="*/ 12249 w 722294"/>
                      <a:gd name="connsiteY0" fmla="*/ 87313 h 959633"/>
                      <a:gd name="connsiteX1" fmla="*/ 91342 w 722294"/>
                      <a:gd name="connsiteY1" fmla="*/ 343059 h 959633"/>
                      <a:gd name="connsiteX2" fmla="*/ 408512 w 722294"/>
                      <a:gd name="connsiteY2" fmla="*/ 562687 h 959633"/>
                      <a:gd name="connsiteX3" fmla="*/ 415309 w 722294"/>
                      <a:gd name="connsiteY3" fmla="*/ 815843 h 959633"/>
                      <a:gd name="connsiteX4" fmla="*/ 683003 w 722294"/>
                      <a:gd name="connsiteY4" fmla="*/ 951506 h 959633"/>
                      <a:gd name="connsiteX0" fmla="*/ 58318 w 781659"/>
                      <a:gd name="connsiteY0" fmla="*/ 0 h 877903"/>
                      <a:gd name="connsiteX1" fmla="*/ 137411 w 781659"/>
                      <a:gd name="connsiteY1" fmla="*/ 255746 h 877903"/>
                      <a:gd name="connsiteX2" fmla="*/ 454581 w 781659"/>
                      <a:gd name="connsiteY2" fmla="*/ 475374 h 877903"/>
                      <a:gd name="connsiteX3" fmla="*/ 461378 w 781659"/>
                      <a:gd name="connsiteY3" fmla="*/ 728530 h 877903"/>
                      <a:gd name="connsiteX4" fmla="*/ 729072 w 781659"/>
                      <a:gd name="connsiteY4" fmla="*/ 864193 h 87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59" h="877903" extrusionOk="0">
                        <a:moveTo>
                          <a:pt x="58318" y="0"/>
                        </a:moveTo>
                        <a:cubicBezTo>
                          <a:pt x="397899" y="117896"/>
                          <a:pt x="-272204" y="363633"/>
                          <a:pt x="137411" y="255746"/>
                        </a:cubicBezTo>
                        <a:cubicBezTo>
                          <a:pt x="537082" y="382456"/>
                          <a:pt x="208400" y="374566"/>
                          <a:pt x="454581" y="475374"/>
                        </a:cubicBezTo>
                        <a:cubicBezTo>
                          <a:pt x="438387" y="620710"/>
                          <a:pt x="465322" y="724920"/>
                          <a:pt x="461378" y="728530"/>
                        </a:cubicBezTo>
                        <a:cubicBezTo>
                          <a:pt x="315139" y="704744"/>
                          <a:pt x="966368" y="935423"/>
                          <a:pt x="729072" y="864193"/>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Fire with solid fill">
            <a:extLst>
              <a:ext uri="{FF2B5EF4-FFF2-40B4-BE49-F238E27FC236}">
                <a16:creationId xmlns:a16="http://schemas.microsoft.com/office/drawing/2014/main" id="{286F118C-1DA4-11EC-B239-9AC3C63D180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flipH="1">
            <a:off x="10436019" y="5212626"/>
            <a:ext cx="356629" cy="356629"/>
          </a:xfrm>
          <a:prstGeom prst="rect">
            <a:avLst/>
          </a:prstGeom>
        </p:spPr>
      </p:pic>
      <p:pic>
        <p:nvPicPr>
          <p:cNvPr id="36" name="Graphic 35" descr="Tree Stump with solid fill">
            <a:extLst>
              <a:ext uri="{FF2B5EF4-FFF2-40B4-BE49-F238E27FC236}">
                <a16:creationId xmlns:a16="http://schemas.microsoft.com/office/drawing/2014/main" id="{279065D4-D4A0-258C-80FE-E25BEA325A4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410944" y="5510221"/>
            <a:ext cx="405718" cy="405718"/>
          </a:xfrm>
          <a:prstGeom prst="rect">
            <a:avLst/>
          </a:prstGeom>
        </p:spPr>
      </p:pic>
      <p:pic>
        <p:nvPicPr>
          <p:cNvPr id="37" name="Graphic 36" descr="Smoking with solid fill">
            <a:extLst>
              <a:ext uri="{FF2B5EF4-FFF2-40B4-BE49-F238E27FC236}">
                <a16:creationId xmlns:a16="http://schemas.microsoft.com/office/drawing/2014/main" id="{90AC1E01-191B-4653-5DFD-063B4803AEA3}"/>
              </a:ext>
            </a:extLst>
          </p:cNvPr>
          <p:cNvPicPr>
            <a:picLocks noChangeAspect="1"/>
          </p:cNvPicPr>
          <p:nvPr/>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30"/>
              </a:ext>
            </a:extLst>
          </a:blip>
          <a:srcRect b="31853"/>
          <a:stretch/>
        </p:blipFill>
        <p:spPr>
          <a:xfrm flipH="1">
            <a:off x="10527567" y="4601730"/>
            <a:ext cx="924810" cy="695576"/>
          </a:xfrm>
          <a:prstGeom prst="rect">
            <a:avLst/>
          </a:prstGeom>
        </p:spPr>
      </p:pic>
      <p:sp>
        <p:nvSpPr>
          <p:cNvPr id="38" name="Oval 37">
            <a:extLst>
              <a:ext uri="{FF2B5EF4-FFF2-40B4-BE49-F238E27FC236}">
                <a16:creationId xmlns:a16="http://schemas.microsoft.com/office/drawing/2014/main" id="{B816E493-4FB8-F633-9F2E-767826821C4C}"/>
              </a:ext>
            </a:extLst>
          </p:cNvPr>
          <p:cNvSpPr>
            <a:spLocks noChangeAspect="1"/>
          </p:cNvSpPr>
          <p:nvPr/>
        </p:nvSpPr>
        <p:spPr>
          <a:xfrm flipH="1">
            <a:off x="5478813" y="4493509"/>
            <a:ext cx="183970" cy="183970"/>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ABD02B34-54C6-6983-19A5-6056AAE94825}"/>
              </a:ext>
            </a:extLst>
          </p:cNvPr>
          <p:cNvSpPr>
            <a:spLocks noChangeAspect="1"/>
          </p:cNvSpPr>
          <p:nvPr/>
        </p:nvSpPr>
        <p:spPr>
          <a:xfrm flipH="1">
            <a:off x="2912845" y="5263453"/>
            <a:ext cx="183970" cy="183970"/>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2C4DE3B-CE89-0254-A646-DB504A3F228B}"/>
              </a:ext>
            </a:extLst>
          </p:cNvPr>
          <p:cNvSpPr>
            <a:spLocks noChangeAspect="1"/>
          </p:cNvSpPr>
          <p:nvPr/>
        </p:nvSpPr>
        <p:spPr>
          <a:xfrm flipH="1">
            <a:off x="4629886" y="3930116"/>
            <a:ext cx="225334" cy="225334"/>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B77045A3-F2E2-4C86-30B5-3D1E5DEFE7D2}"/>
              </a:ext>
            </a:extLst>
          </p:cNvPr>
          <p:cNvSpPr>
            <a:spLocks noChangeAspect="1"/>
          </p:cNvSpPr>
          <p:nvPr/>
        </p:nvSpPr>
        <p:spPr>
          <a:xfrm>
            <a:off x="11072863" y="3926753"/>
            <a:ext cx="197264" cy="197264"/>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2ED38BE3-033A-FB30-2CD2-D2B7E1999C18}"/>
              </a:ext>
            </a:extLst>
          </p:cNvPr>
          <p:cNvSpPr>
            <a:spLocks noChangeAspect="1"/>
          </p:cNvSpPr>
          <p:nvPr/>
        </p:nvSpPr>
        <p:spPr>
          <a:xfrm>
            <a:off x="11508096" y="5276473"/>
            <a:ext cx="242322" cy="242322"/>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64A3B25E-EFBF-28F5-8BD3-28899F551AEB}"/>
              </a:ext>
            </a:extLst>
          </p:cNvPr>
          <p:cNvSpPr>
            <a:spLocks noChangeAspect="1"/>
          </p:cNvSpPr>
          <p:nvPr/>
        </p:nvSpPr>
        <p:spPr>
          <a:xfrm>
            <a:off x="11005288" y="4312267"/>
            <a:ext cx="120896" cy="120896"/>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306E04A7-86D1-6C79-2E7E-86963315DA56}"/>
              </a:ext>
            </a:extLst>
          </p:cNvPr>
          <p:cNvSpPr>
            <a:spLocks noChangeAspect="1"/>
          </p:cNvSpPr>
          <p:nvPr/>
        </p:nvSpPr>
        <p:spPr>
          <a:xfrm>
            <a:off x="11789169" y="5045101"/>
            <a:ext cx="231371" cy="231371"/>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1C7D2719-C0FC-DDD1-7267-4D60A0A068CA}"/>
              </a:ext>
            </a:extLst>
          </p:cNvPr>
          <p:cNvSpPr>
            <a:spLocks noChangeAspect="1"/>
          </p:cNvSpPr>
          <p:nvPr/>
        </p:nvSpPr>
        <p:spPr>
          <a:xfrm>
            <a:off x="6879306" y="5496625"/>
            <a:ext cx="126049" cy="126049"/>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10C930AF-506A-E264-81A6-F66F1AF6257C}"/>
              </a:ext>
            </a:extLst>
          </p:cNvPr>
          <p:cNvSpPr>
            <a:spLocks noChangeAspect="1"/>
          </p:cNvSpPr>
          <p:nvPr/>
        </p:nvSpPr>
        <p:spPr>
          <a:xfrm>
            <a:off x="7018455" y="5211858"/>
            <a:ext cx="112642" cy="112642"/>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63F3F422-954C-B7BB-A18D-2763936A707C}"/>
              </a:ext>
            </a:extLst>
          </p:cNvPr>
          <p:cNvSpPr>
            <a:spLocks noChangeAspect="1"/>
          </p:cNvSpPr>
          <p:nvPr/>
        </p:nvSpPr>
        <p:spPr>
          <a:xfrm>
            <a:off x="7111218" y="4936152"/>
            <a:ext cx="189565" cy="189565"/>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E43F8B0D-36D6-2877-FABF-835DFA01CAA8}"/>
              </a:ext>
            </a:extLst>
          </p:cNvPr>
          <p:cNvSpPr>
            <a:spLocks noChangeAspect="1"/>
          </p:cNvSpPr>
          <p:nvPr/>
        </p:nvSpPr>
        <p:spPr>
          <a:xfrm>
            <a:off x="6892557" y="4810202"/>
            <a:ext cx="189622" cy="189622"/>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2DD1B96B-7350-F73E-D36E-73181FDCB358}"/>
              </a:ext>
            </a:extLst>
          </p:cNvPr>
          <p:cNvSpPr>
            <a:spLocks noChangeAspect="1"/>
          </p:cNvSpPr>
          <p:nvPr/>
        </p:nvSpPr>
        <p:spPr>
          <a:xfrm>
            <a:off x="5101264" y="2633593"/>
            <a:ext cx="135701" cy="135701"/>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A27B1348-A3F9-7171-BA0C-7719B36936E4}"/>
              </a:ext>
            </a:extLst>
          </p:cNvPr>
          <p:cNvSpPr>
            <a:spLocks noChangeAspect="1"/>
          </p:cNvSpPr>
          <p:nvPr/>
        </p:nvSpPr>
        <p:spPr>
          <a:xfrm>
            <a:off x="8014547" y="4580472"/>
            <a:ext cx="167562" cy="167562"/>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108A5CC3-5ECD-8D23-1F20-32FB49257E1C}"/>
              </a:ext>
            </a:extLst>
          </p:cNvPr>
          <p:cNvSpPr>
            <a:spLocks noChangeAspect="1"/>
          </p:cNvSpPr>
          <p:nvPr/>
        </p:nvSpPr>
        <p:spPr>
          <a:xfrm>
            <a:off x="7763961" y="4322339"/>
            <a:ext cx="120896" cy="120896"/>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EB486C29-BE81-8E29-6FE0-D283179A4AC3}"/>
              </a:ext>
            </a:extLst>
          </p:cNvPr>
          <p:cNvSpPr>
            <a:spLocks noChangeAspect="1"/>
          </p:cNvSpPr>
          <p:nvPr/>
        </p:nvSpPr>
        <p:spPr>
          <a:xfrm>
            <a:off x="8140442" y="4311127"/>
            <a:ext cx="231498" cy="231498"/>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FA8A0322-D78F-56A7-78E7-602DC7C69BFE}"/>
              </a:ext>
            </a:extLst>
          </p:cNvPr>
          <p:cNvSpPr>
            <a:spLocks noChangeAspect="1"/>
          </p:cNvSpPr>
          <p:nvPr/>
        </p:nvSpPr>
        <p:spPr>
          <a:xfrm flipH="1">
            <a:off x="5295829" y="2710251"/>
            <a:ext cx="183970" cy="183970"/>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C7DB9BF2-5D46-B50C-379B-4EE9F37E6BDA}"/>
              </a:ext>
            </a:extLst>
          </p:cNvPr>
          <p:cNvSpPr>
            <a:spLocks noChangeAspect="1"/>
          </p:cNvSpPr>
          <p:nvPr/>
        </p:nvSpPr>
        <p:spPr>
          <a:xfrm>
            <a:off x="7477833" y="4474739"/>
            <a:ext cx="120896" cy="120896"/>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Oval 257">
            <a:extLst>
              <a:ext uri="{FF2B5EF4-FFF2-40B4-BE49-F238E27FC236}">
                <a16:creationId xmlns:a16="http://schemas.microsoft.com/office/drawing/2014/main" id="{1807BC0C-4C8F-E308-EACA-6CFC5D0CC20C}"/>
              </a:ext>
            </a:extLst>
          </p:cNvPr>
          <p:cNvSpPr>
            <a:spLocks noChangeAspect="1"/>
          </p:cNvSpPr>
          <p:nvPr/>
        </p:nvSpPr>
        <p:spPr>
          <a:xfrm flipH="1">
            <a:off x="1252990" y="5939346"/>
            <a:ext cx="159087" cy="159087"/>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Oval 258">
            <a:extLst>
              <a:ext uri="{FF2B5EF4-FFF2-40B4-BE49-F238E27FC236}">
                <a16:creationId xmlns:a16="http://schemas.microsoft.com/office/drawing/2014/main" id="{80C4D1D4-3450-A5DC-0357-218CEBA63ABA}"/>
              </a:ext>
            </a:extLst>
          </p:cNvPr>
          <p:cNvSpPr>
            <a:spLocks noChangeAspect="1"/>
          </p:cNvSpPr>
          <p:nvPr/>
        </p:nvSpPr>
        <p:spPr>
          <a:xfrm>
            <a:off x="1461344" y="5829251"/>
            <a:ext cx="125037" cy="125037"/>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val 259">
            <a:extLst>
              <a:ext uri="{FF2B5EF4-FFF2-40B4-BE49-F238E27FC236}">
                <a16:creationId xmlns:a16="http://schemas.microsoft.com/office/drawing/2014/main" id="{93EC0C7E-AA7C-8D2B-88F1-089AEAA93A37}"/>
              </a:ext>
            </a:extLst>
          </p:cNvPr>
          <p:cNvSpPr>
            <a:spLocks noChangeAspect="1"/>
          </p:cNvSpPr>
          <p:nvPr/>
        </p:nvSpPr>
        <p:spPr>
          <a:xfrm>
            <a:off x="1693185" y="5934971"/>
            <a:ext cx="87495" cy="87495"/>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8AADF996-D410-6697-90B5-2B8BE636FF1D}"/>
              </a:ext>
            </a:extLst>
          </p:cNvPr>
          <p:cNvSpPr/>
          <p:nvPr/>
        </p:nvSpPr>
        <p:spPr>
          <a:xfrm>
            <a:off x="7936528" y="1323951"/>
            <a:ext cx="1412450" cy="6380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Oval 272">
            <a:extLst>
              <a:ext uri="{FF2B5EF4-FFF2-40B4-BE49-F238E27FC236}">
                <a16:creationId xmlns:a16="http://schemas.microsoft.com/office/drawing/2014/main" id="{34B064DA-55F8-6A02-EB1A-EDE0A6F5256E}"/>
              </a:ext>
            </a:extLst>
          </p:cNvPr>
          <p:cNvSpPr>
            <a:spLocks noChangeAspect="1"/>
          </p:cNvSpPr>
          <p:nvPr/>
        </p:nvSpPr>
        <p:spPr>
          <a:xfrm>
            <a:off x="9592114" y="5004995"/>
            <a:ext cx="120896" cy="120896"/>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Oval 273">
            <a:extLst>
              <a:ext uri="{FF2B5EF4-FFF2-40B4-BE49-F238E27FC236}">
                <a16:creationId xmlns:a16="http://schemas.microsoft.com/office/drawing/2014/main" id="{C7098193-7E28-C5D4-EB2F-CFF70B3C8F59}"/>
              </a:ext>
            </a:extLst>
          </p:cNvPr>
          <p:cNvSpPr>
            <a:spLocks noChangeAspect="1"/>
          </p:cNvSpPr>
          <p:nvPr/>
        </p:nvSpPr>
        <p:spPr>
          <a:xfrm>
            <a:off x="9442649" y="4798351"/>
            <a:ext cx="156184" cy="156184"/>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Oval 274">
            <a:extLst>
              <a:ext uri="{FF2B5EF4-FFF2-40B4-BE49-F238E27FC236}">
                <a16:creationId xmlns:a16="http://schemas.microsoft.com/office/drawing/2014/main" id="{6DCF3C49-8770-B779-A399-A0EA6D1D82BA}"/>
              </a:ext>
            </a:extLst>
          </p:cNvPr>
          <p:cNvSpPr>
            <a:spLocks noChangeAspect="1"/>
          </p:cNvSpPr>
          <p:nvPr/>
        </p:nvSpPr>
        <p:spPr>
          <a:xfrm>
            <a:off x="10631211" y="4617067"/>
            <a:ext cx="120896" cy="120896"/>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7" name="Graphic 276" descr="Power Plant with solid fill">
            <a:extLst>
              <a:ext uri="{FF2B5EF4-FFF2-40B4-BE49-F238E27FC236}">
                <a16:creationId xmlns:a16="http://schemas.microsoft.com/office/drawing/2014/main" id="{FCA0EB8A-F1B8-0D4D-789F-8F1258043D4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21243933">
            <a:off x="4305198" y="5199287"/>
            <a:ext cx="957423" cy="957423"/>
          </a:xfrm>
          <a:prstGeom prst="rect">
            <a:avLst/>
          </a:prstGeom>
        </p:spPr>
      </p:pic>
      <p:pic>
        <p:nvPicPr>
          <p:cNvPr id="281" name="Graphic 280" descr="Cell Tower outline">
            <a:extLst>
              <a:ext uri="{FF2B5EF4-FFF2-40B4-BE49-F238E27FC236}">
                <a16:creationId xmlns:a16="http://schemas.microsoft.com/office/drawing/2014/main" id="{649B181A-8845-D4AB-E782-FB6AF29069F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21431210">
            <a:off x="8392336" y="5091011"/>
            <a:ext cx="852257" cy="864547"/>
          </a:xfrm>
          <a:prstGeom prst="rect">
            <a:avLst/>
          </a:prstGeom>
        </p:spPr>
      </p:pic>
      <p:pic>
        <p:nvPicPr>
          <p:cNvPr id="283" name="Graphic 282" descr="Satellite outline">
            <a:extLst>
              <a:ext uri="{FF2B5EF4-FFF2-40B4-BE49-F238E27FC236}">
                <a16:creationId xmlns:a16="http://schemas.microsoft.com/office/drawing/2014/main" id="{5652BA8A-715E-83DF-0919-5DE1316D12B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525044" y="552211"/>
            <a:ext cx="914400" cy="914400"/>
          </a:xfrm>
          <a:prstGeom prst="rect">
            <a:avLst/>
          </a:prstGeom>
        </p:spPr>
      </p:pic>
      <p:sp>
        <p:nvSpPr>
          <p:cNvPr id="285" name="Oval 284">
            <a:extLst>
              <a:ext uri="{FF2B5EF4-FFF2-40B4-BE49-F238E27FC236}">
                <a16:creationId xmlns:a16="http://schemas.microsoft.com/office/drawing/2014/main" id="{D16B470C-2C0B-E04C-57F9-A002113B667F}"/>
              </a:ext>
            </a:extLst>
          </p:cNvPr>
          <p:cNvSpPr>
            <a:spLocks noChangeAspect="1"/>
          </p:cNvSpPr>
          <p:nvPr/>
        </p:nvSpPr>
        <p:spPr>
          <a:xfrm>
            <a:off x="9177332" y="5030934"/>
            <a:ext cx="156184" cy="156184"/>
          </a:xfrm>
          <a:prstGeom prst="ellipse">
            <a:avLst/>
          </a:prstGeom>
          <a:gradFill flip="none" rotWithShape="1">
            <a:gsLst>
              <a:gs pos="79000">
                <a:srgbClr val="D9DBDD"/>
              </a:gs>
              <a:gs pos="59000">
                <a:srgbClr val="BBBDBE"/>
              </a:gs>
              <a:gs pos="95000">
                <a:schemeClr val="accent1">
                  <a:lumMod val="5000"/>
                  <a:lumOff val="95000"/>
                </a:schemeClr>
              </a:gs>
              <a:gs pos="1000">
                <a:schemeClr val="tx1">
                  <a:lumMod val="50000"/>
                  <a:lumOff val="50000"/>
                </a:schemeClr>
              </a:gs>
              <a:gs pos="14995">
                <a:srgbClr val="7F7F7F"/>
              </a:gs>
              <a:gs pos="40000">
                <a:srgbClr val="9D9E9F"/>
              </a:gs>
              <a:gs pos="16000">
                <a:schemeClr val="bg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25">
            <a:extLst>
              <a:ext uri="{FF2B5EF4-FFF2-40B4-BE49-F238E27FC236}">
                <a16:creationId xmlns:a16="http://schemas.microsoft.com/office/drawing/2014/main" id="{920B176C-5E0C-7F2B-20E6-735BE147EEE1}"/>
              </a:ext>
            </a:extLst>
          </p:cNvPr>
          <p:cNvSpPr/>
          <p:nvPr/>
        </p:nvSpPr>
        <p:spPr>
          <a:xfrm>
            <a:off x="9071335" y="485636"/>
            <a:ext cx="1160785" cy="437254"/>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FF0000"/>
                </a:solidFill>
                <a:latin typeface="Century Gothic"/>
                <a:cs typeface="Calibri"/>
              </a:rPr>
              <a:t>MODIS</a:t>
            </a:r>
            <a:endParaRPr lang="en-US" dirty="0">
              <a:solidFill>
                <a:srgbClr val="FF0000"/>
              </a:solidFill>
              <a:latin typeface="Century Gothic"/>
            </a:endParaRPr>
          </a:p>
        </p:txBody>
      </p:sp>
      <p:sp>
        <p:nvSpPr>
          <p:cNvPr id="12" name="Rectangle: Rounded Corners 25">
            <a:extLst>
              <a:ext uri="{FF2B5EF4-FFF2-40B4-BE49-F238E27FC236}">
                <a16:creationId xmlns:a16="http://schemas.microsoft.com/office/drawing/2014/main" id="{ADAED6CF-856A-0824-0F32-098A3B51FFFD}"/>
              </a:ext>
            </a:extLst>
          </p:cNvPr>
          <p:cNvSpPr/>
          <p:nvPr/>
        </p:nvSpPr>
        <p:spPr>
          <a:xfrm>
            <a:off x="8235592" y="4750378"/>
            <a:ext cx="1160785" cy="437254"/>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FF0000"/>
                </a:solidFill>
                <a:latin typeface="Century Gothic"/>
                <a:cs typeface="Calibri"/>
              </a:rPr>
              <a:t>EPA</a:t>
            </a:r>
            <a:endParaRPr lang="en-US" dirty="0">
              <a:solidFill>
                <a:srgbClr val="FF0000"/>
              </a:solidFill>
              <a:latin typeface="Century Gothic"/>
            </a:endParaRPr>
          </a:p>
        </p:txBody>
      </p:sp>
    </p:spTree>
    <p:extLst>
      <p:ext uri="{BB962C8B-B14F-4D97-AF65-F5344CB8AC3E}">
        <p14:creationId xmlns:p14="http://schemas.microsoft.com/office/powerpoint/2010/main" val="3175332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C72FBF-2BA4-2A9F-1F12-13000B0162D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a:rPr>
              <a:t>Study Area</a:t>
            </a:r>
            <a:endParaRPr lang="en-US" sz="4000" dirty="0">
              <a:latin typeface="Century Gothic"/>
            </a:endParaRPr>
          </a:p>
        </p:txBody>
      </p:sp>
      <p:sp>
        <p:nvSpPr>
          <p:cNvPr id="6" name="TextBox 5">
            <a:extLst>
              <a:ext uri="{FF2B5EF4-FFF2-40B4-BE49-F238E27FC236}">
                <a16:creationId xmlns:a16="http://schemas.microsoft.com/office/drawing/2014/main" id="{A7AA037B-57D8-CB73-FA5A-1EBA67BF000B}"/>
              </a:ext>
            </a:extLst>
          </p:cNvPr>
          <p:cNvSpPr txBox="1"/>
          <p:nvPr/>
        </p:nvSpPr>
        <p:spPr>
          <a:xfrm>
            <a:off x="1318065" y="1239155"/>
            <a:ext cx="306091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404040"/>
                </a:solidFill>
                <a:latin typeface="Century Gothic"/>
                <a:ea typeface="+mn-lt"/>
                <a:cs typeface="+mn-lt"/>
              </a:rPr>
              <a:t>Pacific Northwest</a:t>
            </a:r>
            <a:endParaRPr lang="en-US" sz="2200" dirty="0">
              <a:latin typeface="Century Gothic"/>
            </a:endParaRPr>
          </a:p>
        </p:txBody>
      </p:sp>
      <p:pic>
        <p:nvPicPr>
          <p:cNvPr id="7" name="Graphic 7" descr="Compass outline">
            <a:extLst>
              <a:ext uri="{FF2B5EF4-FFF2-40B4-BE49-F238E27FC236}">
                <a16:creationId xmlns:a16="http://schemas.microsoft.com/office/drawing/2014/main" id="{15DED1B5-90AD-A6C1-FCD5-731A85B1A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761" y="1395481"/>
            <a:ext cx="804863" cy="773113"/>
          </a:xfrm>
          <a:prstGeom prst="rect">
            <a:avLst/>
          </a:prstGeom>
        </p:spPr>
      </p:pic>
      <p:sp>
        <p:nvSpPr>
          <p:cNvPr id="11" name="TextBox 10">
            <a:extLst>
              <a:ext uri="{FF2B5EF4-FFF2-40B4-BE49-F238E27FC236}">
                <a16:creationId xmlns:a16="http://schemas.microsoft.com/office/drawing/2014/main" id="{831155B3-8A49-3BAF-094D-8D652AFB4036}"/>
              </a:ext>
            </a:extLst>
          </p:cNvPr>
          <p:cNvSpPr txBox="1"/>
          <p:nvPr/>
        </p:nvSpPr>
        <p:spPr>
          <a:xfrm>
            <a:off x="1753104" y="1641848"/>
            <a:ext cx="27796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Calibri"/>
                <a:cs typeface="Calibri"/>
              </a:rPr>
              <a:t>Washington + Oregon</a:t>
            </a:r>
            <a:endParaRPr lang="en-US" dirty="0">
              <a:solidFill>
                <a:schemeClr val="tx1">
                  <a:lumMod val="75000"/>
                  <a:lumOff val="25000"/>
                </a:schemeClr>
              </a:solidFill>
              <a:latin typeface="Century Gothic"/>
            </a:endParaRPr>
          </a:p>
        </p:txBody>
      </p:sp>
      <p:cxnSp>
        <p:nvCxnSpPr>
          <p:cNvPr id="12" name="Straight Arrow Connector 11">
            <a:extLst>
              <a:ext uri="{FF2B5EF4-FFF2-40B4-BE49-F238E27FC236}">
                <a16:creationId xmlns:a16="http://schemas.microsoft.com/office/drawing/2014/main" id="{DAC1C9DF-6886-7C3F-704E-FB87E04240BD}"/>
              </a:ext>
            </a:extLst>
          </p:cNvPr>
          <p:cNvCxnSpPr/>
          <p:nvPr/>
        </p:nvCxnSpPr>
        <p:spPr>
          <a:xfrm flipV="1">
            <a:off x="1477196" y="1823606"/>
            <a:ext cx="292892" cy="6697"/>
          </a:xfrm>
          <a:prstGeom prst="straightConnector1">
            <a:avLst/>
          </a:prstGeom>
          <a:ln w="28575">
            <a:solidFill>
              <a:srgbClr val="6E016B"/>
            </a:solidFill>
          </a:ln>
        </p:spPr>
        <p:style>
          <a:lnRef idx="1">
            <a:schemeClr val="accent1"/>
          </a:lnRef>
          <a:fillRef idx="0">
            <a:schemeClr val="accent1"/>
          </a:fillRef>
          <a:effectRef idx="0">
            <a:schemeClr val="accent1"/>
          </a:effectRef>
          <a:fontRef idx="minor">
            <a:schemeClr val="tx1"/>
          </a:fontRef>
        </p:style>
      </p:cxnSp>
      <p:pic>
        <p:nvPicPr>
          <p:cNvPr id="13" name="Graphic 13" descr="Group of people outline">
            <a:extLst>
              <a:ext uri="{FF2B5EF4-FFF2-40B4-BE49-F238E27FC236}">
                <a16:creationId xmlns:a16="http://schemas.microsoft.com/office/drawing/2014/main" id="{75A6A85F-167C-6F17-7F69-69BBBCAA63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761" y="2744788"/>
            <a:ext cx="773113" cy="773113"/>
          </a:xfrm>
          <a:prstGeom prst="rect">
            <a:avLst/>
          </a:prstGeom>
        </p:spPr>
      </p:pic>
      <p:sp>
        <p:nvSpPr>
          <p:cNvPr id="14" name="TextBox 13">
            <a:extLst>
              <a:ext uri="{FF2B5EF4-FFF2-40B4-BE49-F238E27FC236}">
                <a16:creationId xmlns:a16="http://schemas.microsoft.com/office/drawing/2014/main" id="{F1F92BE6-0051-510E-28EE-08AD2A318D89}"/>
              </a:ext>
            </a:extLst>
          </p:cNvPr>
          <p:cNvSpPr txBox="1"/>
          <p:nvPr/>
        </p:nvSpPr>
        <p:spPr>
          <a:xfrm>
            <a:off x="1316722" y="2915897"/>
            <a:ext cx="590496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1">
                    <a:lumMod val="75000"/>
                    <a:lumOff val="25000"/>
                  </a:schemeClr>
                </a:solidFill>
                <a:latin typeface="Century Gothic"/>
                <a:ea typeface="Calibri"/>
                <a:cs typeface="Calibri"/>
              </a:rPr>
              <a:t>Population of over 12 million people </a:t>
            </a:r>
          </a:p>
        </p:txBody>
      </p:sp>
      <p:pic>
        <p:nvPicPr>
          <p:cNvPr id="15" name="Graphic 15" descr="Watering Plant outline">
            <a:extLst>
              <a:ext uri="{FF2B5EF4-FFF2-40B4-BE49-F238E27FC236}">
                <a16:creationId xmlns:a16="http://schemas.microsoft.com/office/drawing/2014/main" id="{8C93B2D6-2C18-832B-92BC-2CB0C6585D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761" y="4094163"/>
            <a:ext cx="773113" cy="773113"/>
          </a:xfrm>
          <a:prstGeom prst="rect">
            <a:avLst/>
          </a:prstGeom>
        </p:spPr>
      </p:pic>
      <p:sp>
        <p:nvSpPr>
          <p:cNvPr id="16" name="TextBox 15">
            <a:extLst>
              <a:ext uri="{FF2B5EF4-FFF2-40B4-BE49-F238E27FC236}">
                <a16:creationId xmlns:a16="http://schemas.microsoft.com/office/drawing/2014/main" id="{3CCD9351-2190-7CB4-49A7-C6AF82FEAD1A}"/>
              </a:ext>
            </a:extLst>
          </p:cNvPr>
          <p:cNvSpPr txBox="1"/>
          <p:nvPr/>
        </p:nvSpPr>
        <p:spPr>
          <a:xfrm>
            <a:off x="1317900" y="4264311"/>
            <a:ext cx="569286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1">
                    <a:lumMod val="75000"/>
                    <a:lumOff val="25000"/>
                  </a:schemeClr>
                </a:solidFill>
                <a:latin typeface="Century Gothic"/>
                <a:ea typeface="Calibri"/>
                <a:cs typeface="Calibri"/>
              </a:rPr>
              <a:t>Enduring prolonged drought</a:t>
            </a:r>
          </a:p>
        </p:txBody>
      </p:sp>
      <p:pic>
        <p:nvPicPr>
          <p:cNvPr id="17" name="Graphic 17" descr="Fire outline">
            <a:extLst>
              <a:ext uri="{FF2B5EF4-FFF2-40B4-BE49-F238E27FC236}">
                <a16:creationId xmlns:a16="http://schemas.microsoft.com/office/drawing/2014/main" id="{722AACCE-4662-F132-13EC-6167319A91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761" y="5444314"/>
            <a:ext cx="773113" cy="773113"/>
          </a:xfrm>
          <a:prstGeom prst="rect">
            <a:avLst/>
          </a:prstGeom>
        </p:spPr>
      </p:pic>
      <p:sp>
        <p:nvSpPr>
          <p:cNvPr id="18" name="TextBox 17">
            <a:extLst>
              <a:ext uri="{FF2B5EF4-FFF2-40B4-BE49-F238E27FC236}">
                <a16:creationId xmlns:a16="http://schemas.microsoft.com/office/drawing/2014/main" id="{DE11B60A-9435-7F96-1F54-2FF6105AE40E}"/>
              </a:ext>
            </a:extLst>
          </p:cNvPr>
          <p:cNvSpPr txBox="1"/>
          <p:nvPr/>
        </p:nvSpPr>
        <p:spPr>
          <a:xfrm>
            <a:off x="1322023" y="5614105"/>
            <a:ext cx="521366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1">
                    <a:lumMod val="75000"/>
                    <a:lumOff val="25000"/>
                  </a:schemeClr>
                </a:solidFill>
                <a:latin typeface="Century Gothic"/>
                <a:ea typeface="Calibri"/>
                <a:cs typeface="Calibri"/>
              </a:rPr>
              <a:t>Prone to environmental disasters</a:t>
            </a:r>
          </a:p>
        </p:txBody>
      </p:sp>
      <p:sp>
        <p:nvSpPr>
          <p:cNvPr id="2" name="TextBox 1">
            <a:extLst>
              <a:ext uri="{FF2B5EF4-FFF2-40B4-BE49-F238E27FC236}">
                <a16:creationId xmlns:a16="http://schemas.microsoft.com/office/drawing/2014/main" id="{A385C486-067D-7654-7415-5DAFB11152AA}"/>
              </a:ext>
            </a:extLst>
          </p:cNvPr>
          <p:cNvSpPr txBox="1"/>
          <p:nvPr/>
        </p:nvSpPr>
        <p:spPr>
          <a:xfrm>
            <a:off x="1775032" y="2113301"/>
            <a:ext cx="27796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Jan. 2015 – Dec. 2022</a:t>
            </a:r>
          </a:p>
        </p:txBody>
      </p:sp>
      <p:cxnSp>
        <p:nvCxnSpPr>
          <p:cNvPr id="8" name="Straight Arrow Connector 7">
            <a:extLst>
              <a:ext uri="{FF2B5EF4-FFF2-40B4-BE49-F238E27FC236}">
                <a16:creationId xmlns:a16="http://schemas.microsoft.com/office/drawing/2014/main" id="{6B5DDA80-6BC0-F00B-5D2D-D76089A42813}"/>
              </a:ext>
            </a:extLst>
          </p:cNvPr>
          <p:cNvCxnSpPr>
            <a:cxnSpLocks/>
          </p:cNvCxnSpPr>
          <p:nvPr/>
        </p:nvCxnSpPr>
        <p:spPr>
          <a:xfrm flipV="1">
            <a:off x="1477195" y="2295319"/>
            <a:ext cx="292892" cy="6697"/>
          </a:xfrm>
          <a:prstGeom prst="straightConnector1">
            <a:avLst/>
          </a:prstGeom>
          <a:ln w="28575">
            <a:solidFill>
              <a:srgbClr val="6E016B"/>
            </a:solidFill>
          </a:ln>
        </p:spPr>
        <p:style>
          <a:lnRef idx="1">
            <a:schemeClr val="accent1"/>
          </a:lnRef>
          <a:fillRef idx="0">
            <a:schemeClr val="accent1"/>
          </a:fillRef>
          <a:effectRef idx="0">
            <a:schemeClr val="accent1"/>
          </a:effectRef>
          <a:fontRef idx="minor">
            <a:schemeClr val="tx1"/>
          </a:fontRef>
        </p:style>
      </p:cxnSp>
      <p:pic>
        <p:nvPicPr>
          <p:cNvPr id="21" name="Picture 9" descr="A map of the united states&#10;&#10;Description automatically generated">
            <a:extLst>
              <a:ext uri="{FF2B5EF4-FFF2-40B4-BE49-F238E27FC236}">
                <a16:creationId xmlns:a16="http://schemas.microsoft.com/office/drawing/2014/main" id="{15F42552-BBC0-E915-41D8-3C5C4626B3DC}"/>
              </a:ext>
            </a:extLst>
          </p:cNvPr>
          <p:cNvPicPr>
            <a:picLocks noChangeAspect="1"/>
          </p:cNvPicPr>
          <p:nvPr/>
        </p:nvPicPr>
        <p:blipFill>
          <a:blip r:embed="rId11"/>
          <a:stretch>
            <a:fillRect/>
          </a:stretch>
        </p:blipFill>
        <p:spPr>
          <a:xfrm>
            <a:off x="5294641" y="967110"/>
            <a:ext cx="2109232" cy="1551675"/>
          </a:xfrm>
          <a:prstGeom prst="rect">
            <a:avLst/>
          </a:prstGeom>
          <a:ln w="12700">
            <a:solidFill>
              <a:schemeClr val="bg1"/>
            </a:solidFill>
          </a:ln>
        </p:spPr>
      </p:pic>
      <p:cxnSp>
        <p:nvCxnSpPr>
          <p:cNvPr id="23" name="Straight Arrow Connector 22">
            <a:extLst>
              <a:ext uri="{FF2B5EF4-FFF2-40B4-BE49-F238E27FC236}">
                <a16:creationId xmlns:a16="http://schemas.microsoft.com/office/drawing/2014/main" id="{1CBD6F8D-87F8-D58A-7875-93CD6D650D00}"/>
              </a:ext>
            </a:extLst>
          </p:cNvPr>
          <p:cNvCxnSpPr>
            <a:cxnSpLocks/>
          </p:cNvCxnSpPr>
          <p:nvPr/>
        </p:nvCxnSpPr>
        <p:spPr>
          <a:xfrm>
            <a:off x="5377695" y="1659760"/>
            <a:ext cx="2495257" cy="330257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D6753E3-D5A4-971A-854C-E8AE3D258151}"/>
              </a:ext>
            </a:extLst>
          </p:cNvPr>
          <p:cNvCxnSpPr>
            <a:cxnSpLocks/>
          </p:cNvCxnSpPr>
          <p:nvPr/>
        </p:nvCxnSpPr>
        <p:spPr>
          <a:xfrm flipV="1">
            <a:off x="5435245" y="710569"/>
            <a:ext cx="2920735" cy="636829"/>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7D29E0FF-CAF2-32C8-347D-BED25365734E}"/>
              </a:ext>
            </a:extLst>
          </p:cNvPr>
          <p:cNvSpPr txBox="1">
            <a:spLocks/>
          </p:cNvSpPr>
          <p:nvPr/>
        </p:nvSpPr>
        <p:spPr>
          <a:xfrm>
            <a:off x="7495674" y="5110594"/>
            <a:ext cx="3060915" cy="182880"/>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a:rPr>
              <a:t>Basemap credit: Earthstar Geographics</a:t>
            </a:r>
            <a:endParaRPr lang="en-US" sz="900" dirty="0">
              <a:solidFill>
                <a:schemeClr val="tx1">
                  <a:lumMod val="75000"/>
                  <a:lumOff val="25000"/>
                </a:schemeClr>
              </a:solidFill>
              <a:latin typeface="Century Gothic" panose="020B0502020202020204" pitchFamily="34" charset="0"/>
            </a:endParaRPr>
          </a:p>
        </p:txBody>
      </p:sp>
      <p:grpSp>
        <p:nvGrpSpPr>
          <p:cNvPr id="94" name="Group 93">
            <a:extLst>
              <a:ext uri="{FF2B5EF4-FFF2-40B4-BE49-F238E27FC236}">
                <a16:creationId xmlns:a16="http://schemas.microsoft.com/office/drawing/2014/main" id="{9894C4E6-8778-11B2-9DEC-3DECF4A3E901}"/>
              </a:ext>
            </a:extLst>
          </p:cNvPr>
          <p:cNvGrpSpPr/>
          <p:nvPr/>
        </p:nvGrpSpPr>
        <p:grpSpPr>
          <a:xfrm>
            <a:off x="7682133" y="5750590"/>
            <a:ext cx="3630778" cy="523910"/>
            <a:chOff x="9204294" y="5737542"/>
            <a:chExt cx="3630778" cy="523910"/>
          </a:xfrm>
        </p:grpSpPr>
        <p:sp>
          <p:nvSpPr>
            <p:cNvPr id="28" name="TextBox 27">
              <a:extLst>
                <a:ext uri="{FF2B5EF4-FFF2-40B4-BE49-F238E27FC236}">
                  <a16:creationId xmlns:a16="http://schemas.microsoft.com/office/drawing/2014/main" id="{E61D7F02-F53F-47B8-B3AA-1E7513DFB99E}"/>
                </a:ext>
              </a:extLst>
            </p:cNvPr>
            <p:cNvSpPr txBox="1"/>
            <p:nvPr/>
          </p:nvSpPr>
          <p:spPr>
            <a:xfrm>
              <a:off x="9485897" y="5737542"/>
              <a:ext cx="18923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Calibri"/>
                  <a:cs typeface="Calibri"/>
                </a:rPr>
                <a:t>Counties of Interest</a:t>
              </a:r>
              <a:endParaRPr lang="en-US" sz="1200" dirty="0">
                <a:solidFill>
                  <a:schemeClr val="tx1">
                    <a:lumMod val="75000"/>
                    <a:lumOff val="25000"/>
                  </a:schemeClr>
                </a:solidFill>
                <a:ea typeface="Calibri"/>
                <a:cs typeface="Calibri"/>
              </a:endParaRPr>
            </a:p>
          </p:txBody>
        </p:sp>
        <p:sp>
          <p:nvSpPr>
            <p:cNvPr id="30" name="TextBox 29">
              <a:extLst>
                <a:ext uri="{FF2B5EF4-FFF2-40B4-BE49-F238E27FC236}">
                  <a16:creationId xmlns:a16="http://schemas.microsoft.com/office/drawing/2014/main" id="{2EC2347C-79BA-227F-11B4-780A9828AAED}"/>
                </a:ext>
              </a:extLst>
            </p:cNvPr>
            <p:cNvSpPr txBox="1"/>
            <p:nvPr/>
          </p:nvSpPr>
          <p:spPr>
            <a:xfrm>
              <a:off x="9485896" y="5984453"/>
              <a:ext cx="33491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Calibri"/>
                  <a:cs typeface="Calibri"/>
                </a:rPr>
                <a:t>County Boundaries</a:t>
              </a:r>
              <a:endParaRPr lang="en-US" sz="1200" dirty="0">
                <a:solidFill>
                  <a:schemeClr val="tx1">
                    <a:lumMod val="75000"/>
                    <a:lumOff val="25000"/>
                  </a:schemeClr>
                </a:solidFill>
                <a:ea typeface="Calibri"/>
                <a:cs typeface="Calibri"/>
              </a:endParaRPr>
            </a:p>
          </p:txBody>
        </p:sp>
        <p:sp>
          <p:nvSpPr>
            <p:cNvPr id="10" name="Rectangle 9">
              <a:extLst>
                <a:ext uri="{FF2B5EF4-FFF2-40B4-BE49-F238E27FC236}">
                  <a16:creationId xmlns:a16="http://schemas.microsoft.com/office/drawing/2014/main" id="{72BD68F3-6995-EA32-3518-2300CABBF7C9}"/>
                </a:ext>
              </a:extLst>
            </p:cNvPr>
            <p:cNvSpPr/>
            <p:nvPr/>
          </p:nvSpPr>
          <p:spPr>
            <a:xfrm>
              <a:off x="9204294" y="5817358"/>
              <a:ext cx="286853" cy="130567"/>
            </a:xfrm>
            <a:prstGeom prst="rect">
              <a:avLst/>
            </a:prstGeom>
            <a:solidFill>
              <a:srgbClr val="67A0E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5" name="Rectangle 84">
              <a:extLst>
                <a:ext uri="{FF2B5EF4-FFF2-40B4-BE49-F238E27FC236}">
                  <a16:creationId xmlns:a16="http://schemas.microsoft.com/office/drawing/2014/main" id="{FEC36D4C-DFD3-A21F-1742-E85957BA3836}"/>
                </a:ext>
              </a:extLst>
            </p:cNvPr>
            <p:cNvSpPr/>
            <p:nvPr/>
          </p:nvSpPr>
          <p:spPr>
            <a:xfrm>
              <a:off x="9204294" y="6057668"/>
              <a:ext cx="286853" cy="13056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86" name="Group 85">
            <a:extLst>
              <a:ext uri="{FF2B5EF4-FFF2-40B4-BE49-F238E27FC236}">
                <a16:creationId xmlns:a16="http://schemas.microsoft.com/office/drawing/2014/main" id="{EDBE6AEB-F22A-E67E-8B50-04C04BD575A1}"/>
              </a:ext>
            </a:extLst>
          </p:cNvPr>
          <p:cNvGrpSpPr/>
          <p:nvPr/>
        </p:nvGrpSpPr>
        <p:grpSpPr>
          <a:xfrm>
            <a:off x="10831391" y="5306387"/>
            <a:ext cx="413405" cy="656448"/>
            <a:chOff x="11389103" y="2119420"/>
            <a:chExt cx="413405" cy="656448"/>
          </a:xfrm>
        </p:grpSpPr>
        <p:pic>
          <p:nvPicPr>
            <p:cNvPr id="87" name="Picture 86" descr="A close up of a logo&#10;&#10;Description automatically generated">
              <a:extLst>
                <a:ext uri="{FF2B5EF4-FFF2-40B4-BE49-F238E27FC236}">
                  <a16:creationId xmlns:a16="http://schemas.microsoft.com/office/drawing/2014/main" id="{ED268E55-4029-42DA-FEBC-AFF2363BE64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434698" y="2357857"/>
              <a:ext cx="322216" cy="418011"/>
            </a:xfrm>
            <a:prstGeom prst="rect">
              <a:avLst/>
            </a:prstGeom>
          </p:spPr>
        </p:pic>
        <p:sp>
          <p:nvSpPr>
            <p:cNvPr id="88" name="TextBox 87">
              <a:extLst>
                <a:ext uri="{FF2B5EF4-FFF2-40B4-BE49-F238E27FC236}">
                  <a16:creationId xmlns:a16="http://schemas.microsoft.com/office/drawing/2014/main" id="{605A4547-9C8C-BB86-4A8F-DE2F7553AC48}"/>
                </a:ext>
              </a:extLst>
            </p:cNvPr>
            <p:cNvSpPr txBox="1"/>
            <p:nvPr/>
          </p:nvSpPr>
          <p:spPr>
            <a:xfrm>
              <a:off x="11389103" y="2119420"/>
              <a:ext cx="413405" cy="261610"/>
            </a:xfrm>
            <a:prstGeom prst="rect">
              <a:avLst/>
            </a:prstGeom>
            <a:noFill/>
          </p:spPr>
          <p:txBody>
            <a:bodyPr wrap="square" rtlCol="0">
              <a:spAutoFit/>
            </a:bodyPr>
            <a:lstStyle/>
            <a:p>
              <a:pPr algn="ctr"/>
              <a:r>
                <a:rPr lang="en-US" sz="1100" dirty="0">
                  <a:solidFill>
                    <a:schemeClr val="tx1">
                      <a:lumMod val="75000"/>
                      <a:lumOff val="25000"/>
                    </a:schemeClr>
                  </a:solidFill>
                  <a:latin typeface="Century Gothic" panose="020B0502020202020204" pitchFamily="34" charset="0"/>
                </a:rPr>
                <a:t>N</a:t>
              </a:r>
            </a:p>
          </p:txBody>
        </p:sp>
      </p:grpSp>
      <p:sp>
        <p:nvSpPr>
          <p:cNvPr id="98" name="TextBox 97">
            <a:extLst>
              <a:ext uri="{FF2B5EF4-FFF2-40B4-BE49-F238E27FC236}">
                <a16:creationId xmlns:a16="http://schemas.microsoft.com/office/drawing/2014/main" id="{471B50E5-477D-2000-5011-593B9AF5E7F1}"/>
              </a:ext>
            </a:extLst>
          </p:cNvPr>
          <p:cNvSpPr txBox="1"/>
          <p:nvPr/>
        </p:nvSpPr>
        <p:spPr>
          <a:xfrm>
            <a:off x="7963735" y="6247205"/>
            <a:ext cx="323546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Calibri"/>
                <a:cs typeface="Calibri"/>
              </a:rPr>
              <a:t>Washington &amp; Oregon State Boundaries</a:t>
            </a:r>
            <a:endParaRPr lang="en-US" sz="1200" dirty="0">
              <a:solidFill>
                <a:schemeClr val="tx1">
                  <a:lumMod val="75000"/>
                  <a:lumOff val="25000"/>
                </a:schemeClr>
              </a:solidFill>
              <a:ea typeface="Calibri"/>
              <a:cs typeface="Calibri"/>
            </a:endParaRPr>
          </a:p>
        </p:txBody>
      </p:sp>
      <p:sp>
        <p:nvSpPr>
          <p:cNvPr id="99" name="Rectangle 98">
            <a:extLst>
              <a:ext uri="{FF2B5EF4-FFF2-40B4-BE49-F238E27FC236}">
                <a16:creationId xmlns:a16="http://schemas.microsoft.com/office/drawing/2014/main" id="{C5B001D8-93E1-DF19-0724-57C447879F22}"/>
              </a:ext>
            </a:extLst>
          </p:cNvPr>
          <p:cNvSpPr/>
          <p:nvPr/>
        </p:nvSpPr>
        <p:spPr>
          <a:xfrm>
            <a:off x="7682133" y="6320422"/>
            <a:ext cx="286853" cy="130567"/>
          </a:xfrm>
          <a:prstGeom prst="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33" name="Group 32">
            <a:extLst>
              <a:ext uri="{FF2B5EF4-FFF2-40B4-BE49-F238E27FC236}">
                <a16:creationId xmlns:a16="http://schemas.microsoft.com/office/drawing/2014/main" id="{80688EDA-137F-74E1-A027-40F7E77E7322}"/>
              </a:ext>
            </a:extLst>
          </p:cNvPr>
          <p:cNvGrpSpPr/>
          <p:nvPr/>
        </p:nvGrpSpPr>
        <p:grpSpPr>
          <a:xfrm>
            <a:off x="7608842" y="556227"/>
            <a:ext cx="3728901" cy="5121813"/>
            <a:chOff x="7608842" y="556227"/>
            <a:chExt cx="3728901" cy="5121813"/>
          </a:xfrm>
        </p:grpSpPr>
        <p:pic>
          <p:nvPicPr>
            <p:cNvPr id="19" name="Picture 8" descr="A map of the state of washington&#10;&#10;Description automatically generated">
              <a:extLst>
                <a:ext uri="{FF2B5EF4-FFF2-40B4-BE49-F238E27FC236}">
                  <a16:creationId xmlns:a16="http://schemas.microsoft.com/office/drawing/2014/main" id="{73BD9CC4-0B32-ECE0-4E3F-D6903FC414F7}"/>
                </a:ext>
              </a:extLst>
            </p:cNvPr>
            <p:cNvPicPr>
              <a:picLocks noChangeAspect="1"/>
            </p:cNvPicPr>
            <p:nvPr/>
          </p:nvPicPr>
          <p:blipFill rotWithShape="1">
            <a:blip r:embed="rId13"/>
            <a:srcRect r="13619" b="10394"/>
            <a:stretch/>
          </p:blipFill>
          <p:spPr>
            <a:xfrm>
              <a:off x="7608842" y="556227"/>
              <a:ext cx="3728901" cy="4541790"/>
            </a:xfrm>
            <a:prstGeom prst="rect">
              <a:avLst/>
            </a:prstGeom>
            <a:ln w="28575">
              <a:solidFill>
                <a:schemeClr val="tx1"/>
              </a:solidFill>
            </a:ln>
          </p:spPr>
        </p:pic>
        <p:grpSp>
          <p:nvGrpSpPr>
            <p:cNvPr id="4" name="Group 3">
              <a:extLst>
                <a:ext uri="{FF2B5EF4-FFF2-40B4-BE49-F238E27FC236}">
                  <a16:creationId xmlns:a16="http://schemas.microsoft.com/office/drawing/2014/main" id="{1252289B-6238-B563-220D-06215E503DE2}"/>
                </a:ext>
              </a:extLst>
            </p:cNvPr>
            <p:cNvGrpSpPr/>
            <p:nvPr/>
          </p:nvGrpSpPr>
          <p:grpSpPr>
            <a:xfrm>
              <a:off x="7672799" y="5340955"/>
              <a:ext cx="990706" cy="337085"/>
              <a:chOff x="5357439" y="5470992"/>
              <a:chExt cx="2113477" cy="373698"/>
            </a:xfrm>
          </p:grpSpPr>
          <p:sp>
            <p:nvSpPr>
              <p:cNvPr id="5" name="Rectangle 412">
                <a:extLst>
                  <a:ext uri="{FF2B5EF4-FFF2-40B4-BE49-F238E27FC236}">
                    <a16:creationId xmlns:a16="http://schemas.microsoft.com/office/drawing/2014/main" id="{2DC18596-C47D-441A-C700-32DC14B31B2D}"/>
                  </a:ext>
                </a:extLst>
              </p:cNvPr>
              <p:cNvSpPr>
                <a:spLocks noChangeArrowheads="1"/>
              </p:cNvSpPr>
              <p:nvPr/>
            </p:nvSpPr>
            <p:spPr bwMode="auto">
              <a:xfrm>
                <a:off x="7036614" y="5471011"/>
                <a:ext cx="434302" cy="125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9" name="Line 413">
                <a:extLst>
                  <a:ext uri="{FF2B5EF4-FFF2-40B4-BE49-F238E27FC236}">
                    <a16:creationId xmlns:a16="http://schemas.microsoft.com/office/drawing/2014/main" id="{9905CC89-72D7-D097-0F9E-6739D11AFCCF}"/>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414">
                <a:extLst>
                  <a:ext uri="{FF2B5EF4-FFF2-40B4-BE49-F238E27FC236}">
                    <a16:creationId xmlns:a16="http://schemas.microsoft.com/office/drawing/2014/main" id="{FBD8272C-419D-2E48-AD97-6942CA271015}"/>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415">
                <a:extLst>
                  <a:ext uri="{FF2B5EF4-FFF2-40B4-BE49-F238E27FC236}">
                    <a16:creationId xmlns:a16="http://schemas.microsoft.com/office/drawing/2014/main" id="{FB3689E5-1F93-226F-524F-53652BE6C62F}"/>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416">
                <a:extLst>
                  <a:ext uri="{FF2B5EF4-FFF2-40B4-BE49-F238E27FC236}">
                    <a16:creationId xmlns:a16="http://schemas.microsoft.com/office/drawing/2014/main" id="{268F9C92-FE71-774B-469C-AEEE38C928CE}"/>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417">
                <a:extLst>
                  <a:ext uri="{FF2B5EF4-FFF2-40B4-BE49-F238E27FC236}">
                    <a16:creationId xmlns:a16="http://schemas.microsoft.com/office/drawing/2014/main" id="{98DD1C1A-BFBE-B793-6170-194ECF9E796B}"/>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418">
                <a:extLst>
                  <a:ext uri="{FF2B5EF4-FFF2-40B4-BE49-F238E27FC236}">
                    <a16:creationId xmlns:a16="http://schemas.microsoft.com/office/drawing/2014/main" id="{B7AFE599-8321-B541-86E7-D24DB764AD5E}"/>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419">
                <a:extLst>
                  <a:ext uri="{FF2B5EF4-FFF2-40B4-BE49-F238E27FC236}">
                    <a16:creationId xmlns:a16="http://schemas.microsoft.com/office/drawing/2014/main" id="{B09EA495-B3D4-0A18-B7CD-1FA5996AFFD8}"/>
                  </a:ext>
                </a:extLst>
              </p:cNvPr>
              <p:cNvSpPr>
                <a:spLocks noChangeArrowheads="1"/>
              </p:cNvSpPr>
              <p:nvPr/>
            </p:nvSpPr>
            <p:spPr bwMode="auto">
              <a:xfrm>
                <a:off x="5357439" y="5470999"/>
                <a:ext cx="104884" cy="105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1" name="Rectangle 420">
                <a:extLst>
                  <a:ext uri="{FF2B5EF4-FFF2-40B4-BE49-F238E27FC236}">
                    <a16:creationId xmlns:a16="http://schemas.microsoft.com/office/drawing/2014/main" id="{1ADE9F4C-FEA6-A7AE-1425-A64DC4DD282E}"/>
                  </a:ext>
                </a:extLst>
              </p:cNvPr>
              <p:cNvSpPr>
                <a:spLocks noChangeArrowheads="1"/>
              </p:cNvSpPr>
              <p:nvPr/>
            </p:nvSpPr>
            <p:spPr bwMode="auto">
              <a:xfrm>
                <a:off x="5901389" y="5501466"/>
                <a:ext cx="41" cy="343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endParaRPr>
              </a:p>
            </p:txBody>
          </p:sp>
          <p:sp>
            <p:nvSpPr>
              <p:cNvPr id="32" name="Rectangle 421">
                <a:extLst>
                  <a:ext uri="{FF2B5EF4-FFF2-40B4-BE49-F238E27FC236}">
                    <a16:creationId xmlns:a16="http://schemas.microsoft.com/office/drawing/2014/main" id="{F26EAC06-DC68-9939-0FEC-7DB9AE34ED8D}"/>
                  </a:ext>
                </a:extLst>
              </p:cNvPr>
              <p:cNvSpPr>
                <a:spLocks noChangeArrowheads="1"/>
              </p:cNvSpPr>
              <p:nvPr/>
            </p:nvSpPr>
            <p:spPr bwMode="auto">
              <a:xfrm>
                <a:off x="6468477" y="5470992"/>
                <a:ext cx="502695" cy="125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100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spTree>
    <p:extLst>
      <p:ext uri="{BB962C8B-B14F-4D97-AF65-F5344CB8AC3E}">
        <p14:creationId xmlns:p14="http://schemas.microsoft.com/office/powerpoint/2010/main" val="21996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13C0BA-36E1-C46C-233E-B6D2E2F1D328}"/>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a:rPr>
              <a:t>Objectives</a:t>
            </a:r>
            <a:endParaRPr lang="en-US" dirty="0"/>
          </a:p>
        </p:txBody>
      </p:sp>
      <p:sp>
        <p:nvSpPr>
          <p:cNvPr id="2" name="TextBox 1">
            <a:extLst>
              <a:ext uri="{FF2B5EF4-FFF2-40B4-BE49-F238E27FC236}">
                <a16:creationId xmlns:a16="http://schemas.microsoft.com/office/drawing/2014/main" id="{3C30E3FD-0EF8-89A3-E06C-71738505D368}"/>
              </a:ext>
            </a:extLst>
          </p:cNvPr>
          <p:cNvSpPr txBox="1"/>
          <p:nvPr/>
        </p:nvSpPr>
        <p:spPr>
          <a:xfrm>
            <a:off x="427789" y="1149684"/>
            <a:ext cx="2713789" cy="855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graphicFrame>
        <p:nvGraphicFramePr>
          <p:cNvPr id="9" name="Diagram 9">
            <a:extLst>
              <a:ext uri="{FF2B5EF4-FFF2-40B4-BE49-F238E27FC236}">
                <a16:creationId xmlns:a16="http://schemas.microsoft.com/office/drawing/2014/main" id="{EB7CE8FA-FC4E-F171-DF9D-C42BCC86E52B}"/>
              </a:ext>
            </a:extLst>
          </p:cNvPr>
          <p:cNvGraphicFramePr/>
          <p:nvPr>
            <p:extLst>
              <p:ext uri="{D42A27DB-BD31-4B8C-83A1-F6EECF244321}">
                <p14:modId xmlns:p14="http://schemas.microsoft.com/office/powerpoint/2010/main" val="756050181"/>
              </p:ext>
            </p:extLst>
          </p:nvPr>
        </p:nvGraphicFramePr>
        <p:xfrm>
          <a:off x="1085797" y="1960210"/>
          <a:ext cx="10188191" cy="5649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6" name="Picture 306">
            <a:extLst>
              <a:ext uri="{FF2B5EF4-FFF2-40B4-BE49-F238E27FC236}">
                <a16:creationId xmlns:a16="http://schemas.microsoft.com/office/drawing/2014/main" id="{3C0398C8-577C-C3E5-21DE-B76621FAA6CB}"/>
              </a:ext>
            </a:extLst>
          </p:cNvPr>
          <p:cNvPicPr>
            <a:picLocks noChangeAspect="1"/>
          </p:cNvPicPr>
          <p:nvPr/>
        </p:nvPicPr>
        <p:blipFill>
          <a:blip r:embed="rId8"/>
          <a:stretch>
            <a:fillRect/>
          </a:stretch>
        </p:blipFill>
        <p:spPr>
          <a:xfrm>
            <a:off x="1085797" y="1438423"/>
            <a:ext cx="3103605" cy="2482884"/>
          </a:xfrm>
          <a:prstGeom prst="rect">
            <a:avLst/>
          </a:prstGeom>
          <a:ln>
            <a:noFill/>
          </a:ln>
          <a:effectLst>
            <a:outerShdw blurRad="292100" dist="139700" dir="2700000" algn="tl" rotWithShape="0">
              <a:srgbClr val="333333">
                <a:alpha val="65000"/>
              </a:srgbClr>
            </a:outerShdw>
          </a:effectLst>
        </p:spPr>
      </p:pic>
      <p:pic>
        <p:nvPicPr>
          <p:cNvPr id="308" name="Picture 308" descr="A picture containing outdoor, grass, ground, rock&#10;&#10;Description automatically generated">
            <a:extLst>
              <a:ext uri="{FF2B5EF4-FFF2-40B4-BE49-F238E27FC236}">
                <a16:creationId xmlns:a16="http://schemas.microsoft.com/office/drawing/2014/main" id="{27B4436E-9DA4-7A4F-2D3C-228D209595E1}"/>
              </a:ext>
            </a:extLst>
          </p:cNvPr>
          <p:cNvPicPr>
            <a:picLocks noChangeAspect="1"/>
          </p:cNvPicPr>
          <p:nvPr/>
        </p:nvPicPr>
        <p:blipFill rotWithShape="1">
          <a:blip r:embed="rId9"/>
          <a:srcRect l="-662" t="39690" r="662" b="-500"/>
          <a:stretch/>
        </p:blipFill>
        <p:spPr>
          <a:xfrm>
            <a:off x="4276085" y="1427508"/>
            <a:ext cx="3104979" cy="2504714"/>
          </a:xfrm>
          <a:prstGeom prst="rect">
            <a:avLst/>
          </a:prstGeom>
          <a:ln>
            <a:noFill/>
          </a:ln>
          <a:effectLst>
            <a:outerShdw blurRad="292100" dist="139700" dir="2700000" algn="tl" rotWithShape="0">
              <a:srgbClr val="333333">
                <a:alpha val="65000"/>
              </a:srgbClr>
            </a:outerShdw>
          </a:effectLst>
        </p:spPr>
      </p:pic>
      <p:pic>
        <p:nvPicPr>
          <p:cNvPr id="310" name="Picture 310" descr="A picture containing nature&#10;&#10;Description automatically generated">
            <a:extLst>
              <a:ext uri="{FF2B5EF4-FFF2-40B4-BE49-F238E27FC236}">
                <a16:creationId xmlns:a16="http://schemas.microsoft.com/office/drawing/2014/main" id="{8D0A00D4-581E-2C82-D3AF-8B4552BC63B0}"/>
              </a:ext>
            </a:extLst>
          </p:cNvPr>
          <p:cNvPicPr>
            <a:picLocks noChangeAspect="1"/>
          </p:cNvPicPr>
          <p:nvPr/>
        </p:nvPicPr>
        <p:blipFill rotWithShape="1">
          <a:blip r:embed="rId10"/>
          <a:srcRect l="19731" t="747" r="14126" b="-690"/>
          <a:stretch/>
        </p:blipFill>
        <p:spPr>
          <a:xfrm>
            <a:off x="7467747" y="1434603"/>
            <a:ext cx="3033664" cy="2490525"/>
          </a:xfrm>
          <a:prstGeom prst="rect">
            <a:avLst/>
          </a:prstGeom>
          <a:ln>
            <a:noFill/>
          </a:ln>
          <a:effectLst>
            <a:outerShdw blurRad="292100" dist="139700" dir="2700000" algn="tl" rotWithShape="0">
              <a:srgbClr val="333333">
                <a:alpha val="65000"/>
              </a:srgbClr>
            </a:outerShdw>
          </a:effectLst>
        </p:spPr>
      </p:pic>
      <p:sp>
        <p:nvSpPr>
          <p:cNvPr id="270" name="TextBox 269">
            <a:extLst>
              <a:ext uri="{FF2B5EF4-FFF2-40B4-BE49-F238E27FC236}">
                <a16:creationId xmlns:a16="http://schemas.microsoft.com/office/drawing/2014/main" id="{F96CF2D8-B806-8D79-4BC1-7429E15F87F3}"/>
              </a:ext>
            </a:extLst>
          </p:cNvPr>
          <p:cNvSpPr txBox="1"/>
          <p:nvPr/>
        </p:nvSpPr>
        <p:spPr>
          <a:xfrm>
            <a:off x="-26737" y="6420570"/>
            <a:ext cx="66674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Image Credit: NOAA / Greta Bolinger / NOAA GOES West</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630618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5140E2-06AB-F91E-F6E0-B679FF82A193}"/>
              </a:ext>
            </a:extLst>
          </p:cNvPr>
          <p:cNvSpPr txBox="1">
            <a:spLocks/>
          </p:cNvSpPr>
          <p:nvPr/>
        </p:nvSpPr>
        <p:spPr>
          <a:xfrm>
            <a:off x="344311" y="4064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a:rPr>
              <a:t>Partners</a:t>
            </a:r>
            <a:endParaRPr lang="en-US" dirty="0"/>
          </a:p>
        </p:txBody>
      </p:sp>
      <p:sp>
        <p:nvSpPr>
          <p:cNvPr id="42" name="TextBox 41">
            <a:extLst>
              <a:ext uri="{FF2B5EF4-FFF2-40B4-BE49-F238E27FC236}">
                <a16:creationId xmlns:a16="http://schemas.microsoft.com/office/drawing/2014/main" id="{7D000643-2609-CE25-F022-188CE410DA89}"/>
              </a:ext>
            </a:extLst>
          </p:cNvPr>
          <p:cNvSpPr txBox="1"/>
          <p:nvPr/>
        </p:nvSpPr>
        <p:spPr>
          <a:xfrm>
            <a:off x="0" y="6422181"/>
            <a:ext cx="66674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Image Credit: Bruce Englehardt / Another Believer – Wikimedia Commons</a:t>
            </a:r>
          </a:p>
        </p:txBody>
      </p:sp>
      <p:grpSp>
        <p:nvGrpSpPr>
          <p:cNvPr id="50" name="Group 49">
            <a:extLst>
              <a:ext uri="{FF2B5EF4-FFF2-40B4-BE49-F238E27FC236}">
                <a16:creationId xmlns:a16="http://schemas.microsoft.com/office/drawing/2014/main" id="{50257FC2-687F-CDC7-F441-382FD90A3BA8}"/>
              </a:ext>
            </a:extLst>
          </p:cNvPr>
          <p:cNvGrpSpPr/>
          <p:nvPr/>
        </p:nvGrpSpPr>
        <p:grpSpPr>
          <a:xfrm>
            <a:off x="2801958" y="2685544"/>
            <a:ext cx="2841356" cy="2376405"/>
            <a:chOff x="5022000" y="1709717"/>
            <a:chExt cx="2841356" cy="2376405"/>
          </a:xfrm>
        </p:grpSpPr>
        <p:sp>
          <p:nvSpPr>
            <p:cNvPr id="30" name="Hexagon 29">
              <a:extLst>
                <a:ext uri="{FF2B5EF4-FFF2-40B4-BE49-F238E27FC236}">
                  <a16:creationId xmlns:a16="http://schemas.microsoft.com/office/drawing/2014/main" id="{6C80B499-5D49-C933-BF2A-41CD9A3265AD}"/>
                </a:ext>
              </a:extLst>
            </p:cNvPr>
            <p:cNvSpPr/>
            <p:nvPr/>
          </p:nvSpPr>
          <p:spPr>
            <a:xfrm>
              <a:off x="5022000" y="1709717"/>
              <a:ext cx="2841356" cy="2376405"/>
            </a:xfrm>
            <a:prstGeom prst="hexagon">
              <a:avLst/>
            </a:prstGeom>
            <a:no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C7AA149-4830-F079-41E7-4871B6EFFFEE}"/>
                </a:ext>
              </a:extLst>
            </p:cNvPr>
            <p:cNvSpPr txBox="1"/>
            <p:nvPr/>
          </p:nvSpPr>
          <p:spPr>
            <a:xfrm>
              <a:off x="5415318" y="2349260"/>
              <a:ext cx="20470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Washington State Department of Health (DOH)</a:t>
              </a:r>
            </a:p>
          </p:txBody>
        </p:sp>
      </p:grpSp>
      <p:grpSp>
        <p:nvGrpSpPr>
          <p:cNvPr id="51" name="Group 50">
            <a:extLst>
              <a:ext uri="{FF2B5EF4-FFF2-40B4-BE49-F238E27FC236}">
                <a16:creationId xmlns:a16="http://schemas.microsoft.com/office/drawing/2014/main" id="{181F6915-CC8B-E0A2-EAEB-12E1025DE308}"/>
              </a:ext>
            </a:extLst>
          </p:cNvPr>
          <p:cNvGrpSpPr/>
          <p:nvPr/>
        </p:nvGrpSpPr>
        <p:grpSpPr>
          <a:xfrm>
            <a:off x="470610" y="1466394"/>
            <a:ext cx="2841356" cy="2376405"/>
            <a:chOff x="7372575" y="2949581"/>
            <a:chExt cx="2841356" cy="2376405"/>
          </a:xfrm>
        </p:grpSpPr>
        <p:sp>
          <p:nvSpPr>
            <p:cNvPr id="34" name="Hexagon 33">
              <a:extLst>
                <a:ext uri="{FF2B5EF4-FFF2-40B4-BE49-F238E27FC236}">
                  <a16:creationId xmlns:a16="http://schemas.microsoft.com/office/drawing/2014/main" id="{7A2B1256-0E35-339C-0726-4865E790C9FA}"/>
                </a:ext>
              </a:extLst>
            </p:cNvPr>
            <p:cNvSpPr/>
            <p:nvPr/>
          </p:nvSpPr>
          <p:spPr>
            <a:xfrm>
              <a:off x="7372575" y="2949581"/>
              <a:ext cx="2841356" cy="2376405"/>
            </a:xfrm>
            <a:prstGeom prst="hexagon">
              <a:avLst/>
            </a:prstGeom>
            <a:no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F4CBC4DF-FF56-7971-6E51-5D8A90E14CFB}"/>
                </a:ext>
              </a:extLst>
            </p:cNvPr>
            <p:cNvSpPr txBox="1"/>
            <p:nvPr/>
          </p:nvSpPr>
          <p:spPr>
            <a:xfrm>
              <a:off x="7571087" y="3766470"/>
              <a:ext cx="2447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Oregon Health Authority (OHA)</a:t>
              </a:r>
            </a:p>
          </p:txBody>
        </p:sp>
      </p:grpSp>
      <p:grpSp>
        <p:nvGrpSpPr>
          <p:cNvPr id="52" name="Group 51">
            <a:extLst>
              <a:ext uri="{FF2B5EF4-FFF2-40B4-BE49-F238E27FC236}">
                <a16:creationId xmlns:a16="http://schemas.microsoft.com/office/drawing/2014/main" id="{9F897A0D-EABA-CFF2-711F-FEEF22DFE85D}"/>
              </a:ext>
            </a:extLst>
          </p:cNvPr>
          <p:cNvGrpSpPr/>
          <p:nvPr/>
        </p:nvGrpSpPr>
        <p:grpSpPr>
          <a:xfrm>
            <a:off x="2803870" y="194323"/>
            <a:ext cx="2841356" cy="2376405"/>
            <a:chOff x="7372575" y="495683"/>
            <a:chExt cx="2841356" cy="2376405"/>
          </a:xfrm>
        </p:grpSpPr>
        <p:sp>
          <p:nvSpPr>
            <p:cNvPr id="38" name="Hexagon 37">
              <a:extLst>
                <a:ext uri="{FF2B5EF4-FFF2-40B4-BE49-F238E27FC236}">
                  <a16:creationId xmlns:a16="http://schemas.microsoft.com/office/drawing/2014/main" id="{F0CA2833-B223-83E2-CB01-E8A43AF294E8}"/>
                </a:ext>
              </a:extLst>
            </p:cNvPr>
            <p:cNvSpPr/>
            <p:nvPr/>
          </p:nvSpPr>
          <p:spPr>
            <a:xfrm>
              <a:off x="7372575" y="495683"/>
              <a:ext cx="2841356" cy="2376405"/>
            </a:xfrm>
            <a:prstGeom prst="hexagon">
              <a:avLst/>
            </a:prstGeom>
            <a:solidFill>
              <a:srgbClr val="8253A6"/>
            </a:solid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B48AC768-1996-4FAC-ADC2-2BCED421B6BB}"/>
                </a:ext>
              </a:extLst>
            </p:cNvPr>
            <p:cNvSpPr txBox="1"/>
            <p:nvPr/>
          </p:nvSpPr>
          <p:spPr>
            <a:xfrm>
              <a:off x="7766492" y="1361004"/>
              <a:ext cx="20470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rPr>
                <a:t>Project </a:t>
              </a:r>
            </a:p>
            <a:p>
              <a:pPr algn="ctr"/>
              <a:r>
                <a:rPr lang="en-US" dirty="0">
                  <a:solidFill>
                    <a:schemeClr val="bg1"/>
                  </a:solidFill>
                  <a:latin typeface="Century Gothic"/>
                </a:rPr>
                <a:t>End Users</a:t>
              </a:r>
            </a:p>
          </p:txBody>
        </p:sp>
      </p:grpSp>
      <p:grpSp>
        <p:nvGrpSpPr>
          <p:cNvPr id="47" name="Group 46">
            <a:extLst>
              <a:ext uri="{FF2B5EF4-FFF2-40B4-BE49-F238E27FC236}">
                <a16:creationId xmlns:a16="http://schemas.microsoft.com/office/drawing/2014/main" id="{B038E82A-E38C-1723-AFD2-E8AC62FEE697}"/>
              </a:ext>
            </a:extLst>
          </p:cNvPr>
          <p:cNvGrpSpPr/>
          <p:nvPr/>
        </p:nvGrpSpPr>
        <p:grpSpPr>
          <a:xfrm>
            <a:off x="470610" y="3937492"/>
            <a:ext cx="2841356" cy="2387726"/>
            <a:chOff x="5023075" y="4184303"/>
            <a:chExt cx="2841356" cy="2387726"/>
          </a:xfrm>
        </p:grpSpPr>
        <p:pic>
          <p:nvPicPr>
            <p:cNvPr id="16" name="Picture 16" descr="A city with a bridge and trees&#10;&#10;Description automatically generated">
              <a:extLst>
                <a:ext uri="{FF2B5EF4-FFF2-40B4-BE49-F238E27FC236}">
                  <a16:creationId xmlns:a16="http://schemas.microsoft.com/office/drawing/2014/main" id="{92277364-926B-3ED6-A353-CF714B548B53}"/>
                </a:ext>
              </a:extLst>
            </p:cNvPr>
            <p:cNvPicPr>
              <a:picLocks noChangeAspect="1"/>
            </p:cNvPicPr>
            <p:nvPr/>
          </p:nvPicPr>
          <p:blipFill>
            <a:blip r:embed="rId3"/>
            <a:stretch>
              <a:fillRect/>
            </a:stretch>
          </p:blipFill>
          <p:spPr>
            <a:xfrm>
              <a:off x="5025243" y="4187694"/>
              <a:ext cx="2829719" cy="2384335"/>
            </a:xfrm>
            <a:prstGeom prst="hexagon">
              <a:avLst/>
            </a:prstGeom>
            <a:ln>
              <a:noFill/>
            </a:ln>
            <a:effectLst>
              <a:outerShdw blurRad="292100" dist="139700" dir="2700000" algn="tl" rotWithShape="0">
                <a:srgbClr val="333333">
                  <a:alpha val="65000"/>
                </a:srgbClr>
              </a:outerShdw>
            </a:effectLst>
          </p:spPr>
        </p:pic>
        <p:sp>
          <p:nvSpPr>
            <p:cNvPr id="46" name="Hexagon 45">
              <a:extLst>
                <a:ext uri="{FF2B5EF4-FFF2-40B4-BE49-F238E27FC236}">
                  <a16:creationId xmlns:a16="http://schemas.microsoft.com/office/drawing/2014/main" id="{DEF4F283-BDE7-054C-72A3-8BA639BC991C}"/>
                </a:ext>
              </a:extLst>
            </p:cNvPr>
            <p:cNvSpPr/>
            <p:nvPr/>
          </p:nvSpPr>
          <p:spPr>
            <a:xfrm>
              <a:off x="5023075" y="4184303"/>
              <a:ext cx="2841356" cy="2376405"/>
            </a:xfrm>
            <a:prstGeom prst="hexagon">
              <a:avLst/>
            </a:prstGeom>
            <a:no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297B5838-BFAD-F590-260D-E086B3C972A2}"/>
              </a:ext>
            </a:extLst>
          </p:cNvPr>
          <p:cNvGrpSpPr/>
          <p:nvPr/>
        </p:nvGrpSpPr>
        <p:grpSpPr>
          <a:xfrm>
            <a:off x="6697690" y="1475111"/>
            <a:ext cx="2841356" cy="2376405"/>
            <a:chOff x="617241" y="1381805"/>
            <a:chExt cx="2841356" cy="2376405"/>
          </a:xfrm>
        </p:grpSpPr>
        <p:sp>
          <p:nvSpPr>
            <p:cNvPr id="13" name="Hexagon 12">
              <a:extLst>
                <a:ext uri="{FF2B5EF4-FFF2-40B4-BE49-F238E27FC236}">
                  <a16:creationId xmlns:a16="http://schemas.microsoft.com/office/drawing/2014/main" id="{F3007DAD-4109-43F0-850D-C9430AE9DB35}"/>
                </a:ext>
              </a:extLst>
            </p:cNvPr>
            <p:cNvSpPr/>
            <p:nvPr/>
          </p:nvSpPr>
          <p:spPr>
            <a:xfrm>
              <a:off x="617241" y="1381805"/>
              <a:ext cx="2841356" cy="2376405"/>
            </a:xfrm>
            <a:prstGeom prst="hexagon">
              <a:avLst/>
            </a:prstGeom>
            <a:no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TextBox 3">
              <a:extLst>
                <a:ext uri="{FF2B5EF4-FFF2-40B4-BE49-F238E27FC236}">
                  <a16:creationId xmlns:a16="http://schemas.microsoft.com/office/drawing/2014/main" id="{BBB8F766-3568-5055-F931-4FB97734CFAD}"/>
                </a:ext>
              </a:extLst>
            </p:cNvPr>
            <p:cNvSpPr txBox="1"/>
            <p:nvPr/>
          </p:nvSpPr>
          <p:spPr>
            <a:xfrm>
              <a:off x="1018213" y="2110559"/>
              <a:ext cx="2047065"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UNMC Water, Climate, and Health Program</a:t>
              </a:r>
            </a:p>
          </p:txBody>
        </p:sp>
      </p:grpSp>
      <p:grpSp>
        <p:nvGrpSpPr>
          <p:cNvPr id="4" name="Group 3">
            <a:extLst>
              <a:ext uri="{FF2B5EF4-FFF2-40B4-BE49-F238E27FC236}">
                <a16:creationId xmlns:a16="http://schemas.microsoft.com/office/drawing/2014/main" id="{EA86ECC9-1A2F-6333-01E9-7E61E14247EC}"/>
              </a:ext>
            </a:extLst>
          </p:cNvPr>
          <p:cNvGrpSpPr/>
          <p:nvPr/>
        </p:nvGrpSpPr>
        <p:grpSpPr>
          <a:xfrm>
            <a:off x="9041836" y="237302"/>
            <a:ext cx="2841356" cy="2376405"/>
            <a:chOff x="2945836" y="175098"/>
            <a:chExt cx="2841356" cy="2376405"/>
          </a:xfrm>
        </p:grpSpPr>
        <p:sp>
          <p:nvSpPr>
            <p:cNvPr id="11" name="Hexagon 10">
              <a:extLst>
                <a:ext uri="{FF2B5EF4-FFF2-40B4-BE49-F238E27FC236}">
                  <a16:creationId xmlns:a16="http://schemas.microsoft.com/office/drawing/2014/main" id="{1D3DDBE0-5ADF-EF69-A596-1CFE227EC2A0}"/>
                </a:ext>
              </a:extLst>
            </p:cNvPr>
            <p:cNvSpPr/>
            <p:nvPr/>
          </p:nvSpPr>
          <p:spPr>
            <a:xfrm>
              <a:off x="2945836" y="175098"/>
              <a:ext cx="2841356" cy="2376405"/>
            </a:xfrm>
            <a:prstGeom prst="hexagon">
              <a:avLst/>
            </a:prstGeom>
            <a:solidFill>
              <a:srgbClr val="8253A6"/>
            </a:solid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TextBox 6">
              <a:extLst>
                <a:ext uri="{FF2B5EF4-FFF2-40B4-BE49-F238E27FC236}">
                  <a16:creationId xmlns:a16="http://schemas.microsoft.com/office/drawing/2014/main" id="{79762450-D7EE-943B-26ED-564849A9532A}"/>
                </a:ext>
              </a:extLst>
            </p:cNvPr>
            <p:cNvSpPr txBox="1"/>
            <p:nvPr/>
          </p:nvSpPr>
          <p:spPr>
            <a:xfrm>
              <a:off x="3339752" y="1040419"/>
              <a:ext cx="204706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Century Gothic"/>
                </a:rPr>
                <a:t>Project Collaborators</a:t>
              </a:r>
            </a:p>
          </p:txBody>
        </p:sp>
      </p:grpSp>
      <p:grpSp>
        <p:nvGrpSpPr>
          <p:cNvPr id="5" name="Group 4">
            <a:extLst>
              <a:ext uri="{FF2B5EF4-FFF2-40B4-BE49-F238E27FC236}">
                <a16:creationId xmlns:a16="http://schemas.microsoft.com/office/drawing/2014/main" id="{9DAD0CD6-7929-43DE-857D-A47C3AA0FD9C}"/>
              </a:ext>
            </a:extLst>
          </p:cNvPr>
          <p:cNvGrpSpPr/>
          <p:nvPr/>
        </p:nvGrpSpPr>
        <p:grpSpPr>
          <a:xfrm>
            <a:off x="6709995" y="3946699"/>
            <a:ext cx="2821628" cy="2339610"/>
            <a:chOff x="613995" y="3853393"/>
            <a:chExt cx="2821628" cy="2339610"/>
          </a:xfrm>
        </p:grpSpPr>
        <p:pic>
          <p:nvPicPr>
            <p:cNvPr id="9" name="Picture 8" descr="A street with cars and power lines&#10;&#10;Description automatically generated">
              <a:extLst>
                <a:ext uri="{FF2B5EF4-FFF2-40B4-BE49-F238E27FC236}">
                  <a16:creationId xmlns:a16="http://schemas.microsoft.com/office/drawing/2014/main" id="{ED6486A8-DF80-0637-0617-86C300936378}"/>
                </a:ext>
              </a:extLst>
            </p:cNvPr>
            <p:cNvPicPr>
              <a:picLocks noChangeAspect="1"/>
            </p:cNvPicPr>
            <p:nvPr/>
          </p:nvPicPr>
          <p:blipFill>
            <a:blip r:embed="rId4"/>
            <a:stretch>
              <a:fillRect/>
            </a:stretch>
          </p:blipFill>
          <p:spPr>
            <a:xfrm>
              <a:off x="613995" y="3853393"/>
              <a:ext cx="2821628" cy="2339509"/>
            </a:xfrm>
            <a:prstGeom prst="hexagon">
              <a:avLst/>
            </a:prstGeom>
            <a:ln>
              <a:noFill/>
            </a:ln>
            <a:effectLst>
              <a:outerShdw blurRad="292100" dist="139700" dir="2700000" algn="tl" rotWithShape="0">
                <a:srgbClr val="333333">
                  <a:alpha val="65000"/>
                </a:srgbClr>
              </a:outerShdw>
            </a:effectLst>
          </p:spPr>
        </p:pic>
        <p:sp>
          <p:nvSpPr>
            <p:cNvPr id="10" name="Hexagon 9">
              <a:extLst>
                <a:ext uri="{FF2B5EF4-FFF2-40B4-BE49-F238E27FC236}">
                  <a16:creationId xmlns:a16="http://schemas.microsoft.com/office/drawing/2014/main" id="{B1E147B9-EFD6-2250-C0E6-1E16B876627E}"/>
                </a:ext>
              </a:extLst>
            </p:cNvPr>
            <p:cNvSpPr/>
            <p:nvPr/>
          </p:nvSpPr>
          <p:spPr>
            <a:xfrm>
              <a:off x="616066" y="3880098"/>
              <a:ext cx="2813133" cy="2312905"/>
            </a:xfrm>
            <a:prstGeom prst="hexagon">
              <a:avLst/>
            </a:prstGeom>
            <a:no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6" name="Group 5">
            <a:extLst>
              <a:ext uri="{FF2B5EF4-FFF2-40B4-BE49-F238E27FC236}">
                <a16:creationId xmlns:a16="http://schemas.microsoft.com/office/drawing/2014/main" id="{A3AF30AB-0C37-EE9C-BEFB-B9BC4BE90685}"/>
              </a:ext>
            </a:extLst>
          </p:cNvPr>
          <p:cNvGrpSpPr/>
          <p:nvPr/>
        </p:nvGrpSpPr>
        <p:grpSpPr>
          <a:xfrm>
            <a:off x="9033593" y="2728732"/>
            <a:ext cx="2841356" cy="2376405"/>
            <a:chOff x="2937593" y="2650977"/>
            <a:chExt cx="2841356" cy="2376405"/>
          </a:xfrm>
        </p:grpSpPr>
        <p:sp>
          <p:nvSpPr>
            <p:cNvPr id="7" name="Hexagon 6">
              <a:extLst>
                <a:ext uri="{FF2B5EF4-FFF2-40B4-BE49-F238E27FC236}">
                  <a16:creationId xmlns:a16="http://schemas.microsoft.com/office/drawing/2014/main" id="{C241273F-7952-E322-22E1-7726661D5267}"/>
                </a:ext>
              </a:extLst>
            </p:cNvPr>
            <p:cNvSpPr/>
            <p:nvPr/>
          </p:nvSpPr>
          <p:spPr>
            <a:xfrm>
              <a:off x="2937593" y="2650977"/>
              <a:ext cx="2841356" cy="2376405"/>
            </a:xfrm>
            <a:prstGeom prst="hexagon">
              <a:avLst/>
            </a:prstGeom>
            <a:noFill/>
            <a:ln w="28575">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12">
              <a:extLst>
                <a:ext uri="{FF2B5EF4-FFF2-40B4-BE49-F238E27FC236}">
                  <a16:creationId xmlns:a16="http://schemas.microsoft.com/office/drawing/2014/main" id="{725A7DCD-AE2A-CB0E-1F1D-E3E0A6AEC7D0}"/>
                </a:ext>
              </a:extLst>
            </p:cNvPr>
            <p:cNvSpPr txBox="1"/>
            <p:nvPr/>
          </p:nvSpPr>
          <p:spPr>
            <a:xfrm>
              <a:off x="3330434" y="3050033"/>
              <a:ext cx="2047065"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NOAA National Integrated Drought Information System (NIDIS)</a:t>
              </a:r>
            </a:p>
          </p:txBody>
        </p:sp>
      </p:grpSp>
    </p:spTree>
    <p:extLst>
      <p:ext uri="{BB962C8B-B14F-4D97-AF65-F5344CB8AC3E}">
        <p14:creationId xmlns:p14="http://schemas.microsoft.com/office/powerpoint/2010/main" val="4096962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C6EB68-9956-19F2-8A60-0BBA6C8B3F8D}"/>
              </a:ext>
            </a:extLst>
          </p:cNvPr>
          <p:cNvSpPr txBox="1"/>
          <p:nvPr/>
        </p:nvSpPr>
        <p:spPr>
          <a:xfrm>
            <a:off x="322580" y="1064920"/>
            <a:ext cx="5559272" cy="53270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342900">
              <a:lnSpc>
                <a:spcPct val="90000"/>
              </a:lnSpc>
              <a:spcBef>
                <a:spcPts val="500"/>
              </a:spcBef>
              <a:spcAft>
                <a:spcPts val="500"/>
              </a:spcAft>
              <a:buClr>
                <a:srgbClr val="895999"/>
              </a:buClr>
              <a:buFont typeface="Arial"/>
              <a:buChar char="•"/>
            </a:pPr>
            <a:r>
              <a:rPr lang="en-US" sz="2200" dirty="0">
                <a:solidFill>
                  <a:srgbClr val="404040"/>
                </a:solidFill>
                <a:latin typeface="Century Gothic"/>
                <a:ea typeface="+mn-lt"/>
                <a:cs typeface="+mn-lt"/>
              </a:rPr>
              <a:t>Exposure</a:t>
            </a:r>
            <a:r>
              <a:rPr lang="en-US" sz="2200" dirty="0">
                <a:solidFill>
                  <a:srgbClr val="404040"/>
                </a:solidFill>
                <a:latin typeface="Century Gothic"/>
                <a:cs typeface="Calibri"/>
              </a:rPr>
              <a:t> to poor air quality is a </a:t>
            </a:r>
            <a:r>
              <a:rPr lang="en-US" sz="2200" b="1" dirty="0">
                <a:solidFill>
                  <a:srgbClr val="8A599A"/>
                </a:solidFill>
                <a:latin typeface="Century Gothic"/>
                <a:cs typeface="Calibri"/>
              </a:rPr>
              <a:t>public</a:t>
            </a:r>
            <a:r>
              <a:rPr lang="en-US" sz="2200" b="1" dirty="0">
                <a:solidFill>
                  <a:srgbClr val="8A599A"/>
                </a:solidFill>
                <a:latin typeface="Century Gothic"/>
              </a:rPr>
              <a:t> </a:t>
            </a:r>
            <a:r>
              <a:rPr lang="en-US" sz="2200" b="1" dirty="0">
                <a:solidFill>
                  <a:srgbClr val="8253A6"/>
                </a:solidFill>
                <a:latin typeface="Century Gothic"/>
              </a:rPr>
              <a:t>health</a:t>
            </a:r>
            <a:r>
              <a:rPr lang="en-US" sz="2200" dirty="0">
                <a:latin typeface="Century Gothic"/>
              </a:rPr>
              <a:t> </a:t>
            </a:r>
            <a:r>
              <a:rPr lang="en-US" sz="2200" dirty="0">
                <a:solidFill>
                  <a:schemeClr val="tx1">
                    <a:lumMod val="75000"/>
                    <a:lumOff val="25000"/>
                  </a:schemeClr>
                </a:solidFill>
                <a:latin typeface="Century Gothic"/>
              </a:rPr>
              <a:t>concern</a:t>
            </a:r>
            <a:r>
              <a:rPr lang="en-US" sz="2200" dirty="0">
                <a:latin typeface="Century Gothic"/>
              </a:rPr>
              <a:t> </a:t>
            </a:r>
            <a:endParaRPr lang="en-US" sz="2200" b="1" dirty="0">
              <a:latin typeface="Century Gothic"/>
            </a:endParaRPr>
          </a:p>
          <a:p>
            <a:pPr marL="342900" indent="-228600">
              <a:lnSpc>
                <a:spcPct val="90000"/>
              </a:lnSpc>
              <a:spcBef>
                <a:spcPts val="500"/>
              </a:spcBef>
              <a:spcAft>
                <a:spcPts val="500"/>
              </a:spcAft>
              <a:buFont typeface="Arial" panose="020B0604020202020204" pitchFamily="34" charset="0"/>
              <a:buChar char="•"/>
            </a:pPr>
            <a:endParaRPr lang="en-US" sz="2200" dirty="0">
              <a:solidFill>
                <a:schemeClr val="tx1">
                  <a:lumMod val="75000"/>
                  <a:lumOff val="25000"/>
                </a:schemeClr>
              </a:solidFill>
              <a:latin typeface="Century Gothic"/>
            </a:endParaRPr>
          </a:p>
          <a:p>
            <a:pPr marL="342900" indent="-228600">
              <a:lnSpc>
                <a:spcPct val="90000"/>
              </a:lnSpc>
              <a:spcBef>
                <a:spcPts val="500"/>
              </a:spcBef>
              <a:spcAft>
                <a:spcPts val="500"/>
              </a:spcAft>
              <a:buClr>
                <a:srgbClr val="895999"/>
              </a:buClr>
              <a:buFont typeface="Arial" panose="020B0604020202020204" pitchFamily="34" charset="0"/>
              <a:buChar char="•"/>
            </a:pPr>
            <a:r>
              <a:rPr lang="en-US" sz="2200" dirty="0">
                <a:solidFill>
                  <a:schemeClr val="tx1">
                    <a:lumMod val="75000"/>
                    <a:lumOff val="25000"/>
                  </a:schemeClr>
                </a:solidFill>
                <a:latin typeface="Century Gothic"/>
              </a:rPr>
              <a:t>Air quality is correlated with </a:t>
            </a:r>
            <a:r>
              <a:rPr lang="en-US" sz="2200" b="1" dirty="0">
                <a:solidFill>
                  <a:srgbClr val="8A599A"/>
                </a:solidFill>
                <a:latin typeface="Century Gothic"/>
              </a:rPr>
              <a:t>drought severity</a:t>
            </a:r>
            <a:endParaRPr lang="en-US" sz="2200" dirty="0">
              <a:solidFill>
                <a:schemeClr val="tx1">
                  <a:lumMod val="75000"/>
                  <a:lumOff val="25000"/>
                </a:schemeClr>
              </a:solidFill>
              <a:latin typeface="Century Gothic"/>
              <a:ea typeface="Calibri"/>
              <a:cs typeface="Calibri"/>
            </a:endParaRPr>
          </a:p>
          <a:p>
            <a:pPr marL="342900" indent="-228600">
              <a:lnSpc>
                <a:spcPct val="90000"/>
              </a:lnSpc>
              <a:spcBef>
                <a:spcPts val="500"/>
              </a:spcBef>
              <a:spcAft>
                <a:spcPts val="500"/>
              </a:spcAft>
              <a:buFont typeface="Arial" panose="020B0604020202020204" pitchFamily="34" charset="0"/>
              <a:buChar char="•"/>
            </a:pPr>
            <a:endParaRPr lang="en-US" sz="2200" b="1" dirty="0">
              <a:solidFill>
                <a:srgbClr val="8A599A"/>
              </a:solidFill>
              <a:latin typeface="Century Gothic"/>
              <a:ea typeface="+mn-lt"/>
              <a:cs typeface="+mn-lt"/>
            </a:endParaRPr>
          </a:p>
          <a:p>
            <a:pPr marL="457200" indent="-342900">
              <a:lnSpc>
                <a:spcPct val="90000"/>
              </a:lnSpc>
              <a:spcBef>
                <a:spcPts val="500"/>
              </a:spcBef>
              <a:spcAft>
                <a:spcPts val="500"/>
              </a:spcAft>
              <a:buClr>
                <a:srgbClr val="895999"/>
              </a:buClr>
              <a:buFont typeface="Arial" panose="020B0604020202020204" pitchFamily="34" charset="0"/>
              <a:buChar char="•"/>
            </a:pPr>
            <a:r>
              <a:rPr lang="en-US" sz="2200" dirty="0">
                <a:solidFill>
                  <a:schemeClr val="tx1">
                    <a:lumMod val="75000"/>
                    <a:lumOff val="25000"/>
                  </a:schemeClr>
                </a:solidFill>
                <a:latin typeface="Century Gothic"/>
                <a:ea typeface="+mn-lt"/>
                <a:cs typeface="+mn-lt"/>
              </a:rPr>
              <a:t>Air quality is also driven by </a:t>
            </a:r>
            <a:r>
              <a:rPr lang="en-US" sz="2200" b="1" dirty="0">
                <a:solidFill>
                  <a:srgbClr val="8A599A"/>
                </a:solidFill>
                <a:latin typeface="Century Gothic"/>
                <a:ea typeface="+mn-lt"/>
                <a:cs typeface="+mn-lt"/>
              </a:rPr>
              <a:t>secondary impacts of drought</a:t>
            </a:r>
          </a:p>
          <a:p>
            <a:pPr marL="914400" lvl="1" indent="-342900">
              <a:lnSpc>
                <a:spcPct val="90000"/>
              </a:lnSpc>
              <a:spcBef>
                <a:spcPts val="500"/>
              </a:spcBef>
              <a:spcAft>
                <a:spcPts val="500"/>
              </a:spcAft>
              <a:buClr>
                <a:srgbClr val="895999"/>
              </a:buClr>
              <a:buFont typeface="Arial" panose="020B0604020202020204" pitchFamily="34" charset="0"/>
              <a:buChar char="•"/>
            </a:pPr>
            <a:r>
              <a:rPr lang="en-US" sz="2200" dirty="0">
                <a:solidFill>
                  <a:schemeClr val="tx1">
                    <a:lumMod val="75000"/>
                    <a:lumOff val="25000"/>
                  </a:schemeClr>
                </a:solidFill>
                <a:latin typeface="Century Gothic"/>
                <a:ea typeface="+mn-lt"/>
                <a:cs typeface="+mn-lt"/>
              </a:rPr>
              <a:t>Wildland fires, dust storms</a:t>
            </a:r>
          </a:p>
          <a:p>
            <a:pPr marL="914400" lvl="1" indent="-342900">
              <a:lnSpc>
                <a:spcPct val="90000"/>
              </a:lnSpc>
              <a:spcBef>
                <a:spcPts val="500"/>
              </a:spcBef>
              <a:spcAft>
                <a:spcPts val="500"/>
              </a:spcAft>
              <a:buClr>
                <a:srgbClr val="895999"/>
              </a:buClr>
              <a:buFont typeface="Arial" panose="020B0604020202020204" pitchFamily="34" charset="0"/>
              <a:buChar char="•"/>
            </a:pPr>
            <a:endParaRPr lang="en-US" sz="2200" dirty="0">
              <a:solidFill>
                <a:schemeClr val="tx1">
                  <a:lumMod val="75000"/>
                  <a:lumOff val="25000"/>
                </a:schemeClr>
              </a:solidFill>
              <a:latin typeface="Century Gothic"/>
              <a:ea typeface="+mn-lt"/>
              <a:cs typeface="+mn-lt"/>
            </a:endParaRPr>
          </a:p>
          <a:p>
            <a:pPr marL="457200" indent="-342900">
              <a:lnSpc>
                <a:spcPct val="90000"/>
              </a:lnSpc>
              <a:spcBef>
                <a:spcPts val="500"/>
              </a:spcBef>
              <a:spcAft>
                <a:spcPts val="500"/>
              </a:spcAft>
              <a:buClr>
                <a:srgbClr val="895999"/>
              </a:buClr>
              <a:buFont typeface="Arial" panose="020B0604020202020204" pitchFamily="34" charset="0"/>
              <a:buChar char="•"/>
            </a:pPr>
            <a:r>
              <a:rPr lang="en-US" sz="2200" dirty="0">
                <a:solidFill>
                  <a:schemeClr val="tx1">
                    <a:lumMod val="75000"/>
                    <a:lumOff val="25000"/>
                  </a:schemeClr>
                </a:solidFill>
                <a:latin typeface="Century Gothic"/>
                <a:ea typeface="+mn-lt"/>
                <a:cs typeface="+mn-lt"/>
              </a:rPr>
              <a:t>Poor air quality </a:t>
            </a:r>
            <a:r>
              <a:rPr lang="en-US" sz="2200" b="1" dirty="0">
                <a:solidFill>
                  <a:srgbClr val="8253A6"/>
                </a:solidFill>
                <a:latin typeface="Century Gothic"/>
                <a:ea typeface="+mn-lt"/>
                <a:cs typeface="+mn-lt"/>
              </a:rPr>
              <a:t>disproportionately</a:t>
            </a:r>
            <a:r>
              <a:rPr lang="en-US" sz="2200" b="1" dirty="0">
                <a:solidFill>
                  <a:srgbClr val="8253A6"/>
                </a:solidFill>
                <a:latin typeface="Century Gothic"/>
              </a:rPr>
              <a:t> impacts</a:t>
            </a:r>
            <a:r>
              <a:rPr lang="en-US" sz="2200" dirty="0">
                <a:solidFill>
                  <a:schemeClr val="tx1">
                    <a:lumMod val="75000"/>
                    <a:lumOff val="25000"/>
                  </a:schemeClr>
                </a:solidFill>
                <a:latin typeface="Century Gothic"/>
              </a:rPr>
              <a:t> </a:t>
            </a:r>
            <a:r>
              <a:rPr lang="en-US" sz="2200" b="1" dirty="0">
                <a:solidFill>
                  <a:srgbClr val="8A599A"/>
                </a:solidFill>
                <a:latin typeface="Century Gothic"/>
              </a:rPr>
              <a:t>certain geographies</a:t>
            </a:r>
            <a:endParaRPr lang="en-US" b="1" dirty="0">
              <a:solidFill>
                <a:srgbClr val="8A599A"/>
              </a:solidFill>
              <a:latin typeface="Century Gothic"/>
            </a:endParaRPr>
          </a:p>
          <a:p>
            <a:pPr marL="914400" lvl="1" indent="-342900">
              <a:lnSpc>
                <a:spcPct val="90000"/>
              </a:lnSpc>
              <a:spcBef>
                <a:spcPts val="500"/>
              </a:spcBef>
              <a:spcAft>
                <a:spcPts val="500"/>
              </a:spcAft>
              <a:buClr>
                <a:srgbClr val="895999"/>
              </a:buClr>
              <a:buFont typeface="Arial" panose="020B0604020202020204" pitchFamily="34" charset="0"/>
              <a:buChar char="•"/>
            </a:pPr>
            <a:r>
              <a:rPr lang="en-US" sz="2200" dirty="0">
                <a:solidFill>
                  <a:schemeClr val="tx1">
                    <a:lumMod val="75000"/>
                    <a:lumOff val="25000"/>
                  </a:schemeClr>
                </a:solidFill>
                <a:latin typeface="Century Gothic"/>
              </a:rPr>
              <a:t>Vulnerable populations </a:t>
            </a:r>
            <a:endParaRPr lang="en-US" sz="2200" dirty="0">
              <a:solidFill>
                <a:schemeClr val="tx1">
                  <a:lumMod val="75000"/>
                  <a:lumOff val="25000"/>
                </a:schemeClr>
              </a:solidFill>
              <a:latin typeface="Century Gothic"/>
              <a:ea typeface="Calibri"/>
              <a:cs typeface="Calibri"/>
            </a:endParaRPr>
          </a:p>
          <a:p>
            <a:pPr marL="285750" indent="-228600">
              <a:lnSpc>
                <a:spcPct val="90000"/>
              </a:lnSpc>
              <a:buFont typeface="Arial" panose="020B0604020202020204" pitchFamily="34" charset="0"/>
              <a:buChar char="•"/>
            </a:pPr>
            <a:endParaRPr lang="en-US" sz="2200" dirty="0">
              <a:latin typeface="Century Gothic"/>
              <a:ea typeface="Calibri"/>
              <a:cs typeface="Calibri"/>
            </a:endParaRPr>
          </a:p>
        </p:txBody>
      </p:sp>
      <p:sp>
        <p:nvSpPr>
          <p:cNvPr id="7" name="Title 1">
            <a:extLst>
              <a:ext uri="{FF2B5EF4-FFF2-40B4-BE49-F238E27FC236}">
                <a16:creationId xmlns:a16="http://schemas.microsoft.com/office/drawing/2014/main" id="{420B94FB-A445-696B-045B-DB16C2D0C61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a:rPr>
              <a:t>Community Concerns</a:t>
            </a:r>
          </a:p>
        </p:txBody>
      </p:sp>
      <p:pic>
        <p:nvPicPr>
          <p:cNvPr id="5" name="Picture 5" descr="A picture containing outdoor, tree, sky, grass&#10;&#10;Description automatically generated">
            <a:extLst>
              <a:ext uri="{FF2B5EF4-FFF2-40B4-BE49-F238E27FC236}">
                <a16:creationId xmlns:a16="http://schemas.microsoft.com/office/drawing/2014/main" id="{3D7D6F70-18DA-6818-91F0-B3650FF9CEF6}"/>
              </a:ext>
            </a:extLst>
          </p:cNvPr>
          <p:cNvPicPr>
            <a:picLocks noChangeAspect="1"/>
          </p:cNvPicPr>
          <p:nvPr/>
        </p:nvPicPr>
        <p:blipFill rotWithShape="1">
          <a:blip r:embed="rId3"/>
          <a:srcRect l="7495" r="11884" b="-142"/>
          <a:stretch/>
        </p:blipFill>
        <p:spPr>
          <a:xfrm>
            <a:off x="6485837" y="1144729"/>
            <a:ext cx="4861561" cy="457421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48298B9-4CE7-EBA3-F009-45AEF43E6E69}"/>
              </a:ext>
            </a:extLst>
          </p:cNvPr>
          <p:cNvSpPr txBox="1"/>
          <p:nvPr/>
        </p:nvSpPr>
        <p:spPr>
          <a:xfrm>
            <a:off x="0" y="6411164"/>
            <a:ext cx="66674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Image Credit: U.S. Forest Service – Pacific Northwest Region</a:t>
            </a:r>
          </a:p>
        </p:txBody>
      </p:sp>
    </p:spTree>
    <p:extLst>
      <p:ext uri="{BB962C8B-B14F-4D97-AF65-F5344CB8AC3E}">
        <p14:creationId xmlns:p14="http://schemas.microsoft.com/office/powerpoint/2010/main" val="2498952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0B94FB-A445-696B-045B-DB16C2D0C616}"/>
              </a:ext>
            </a:extLst>
          </p:cNvPr>
          <p:cNvSpPr txBox="1">
            <a:spLocks/>
          </p:cNvSpPr>
          <p:nvPr/>
        </p:nvSpPr>
        <p:spPr>
          <a:xfrm>
            <a:off x="266700" y="359287"/>
            <a:ext cx="10445872" cy="40271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a:rPr>
              <a:t>Earth Observations: Satellites &amp; Sensors</a:t>
            </a:r>
            <a:endParaRPr lang="en-US" dirty="0"/>
          </a:p>
        </p:txBody>
      </p:sp>
      <p:pic>
        <p:nvPicPr>
          <p:cNvPr id="2" name="Picture 2" descr="A satellite in space&#10;&#10;Description automatically generated">
            <a:extLst>
              <a:ext uri="{FF2B5EF4-FFF2-40B4-BE49-F238E27FC236}">
                <a16:creationId xmlns:a16="http://schemas.microsoft.com/office/drawing/2014/main" id="{F578E1F1-E197-FE08-F748-34A117224458}"/>
              </a:ext>
            </a:extLst>
          </p:cNvPr>
          <p:cNvPicPr>
            <a:picLocks noChangeAspect="1"/>
          </p:cNvPicPr>
          <p:nvPr/>
        </p:nvPicPr>
        <p:blipFill>
          <a:blip r:embed="rId3"/>
          <a:stretch>
            <a:fillRect/>
          </a:stretch>
        </p:blipFill>
        <p:spPr>
          <a:xfrm>
            <a:off x="892957" y="1667843"/>
            <a:ext cx="4215606" cy="3176269"/>
          </a:xfrm>
          <a:prstGeom prst="rect">
            <a:avLst/>
          </a:prstGeom>
          <a:ln>
            <a:noFill/>
          </a:ln>
          <a:effectLst>
            <a:outerShdw blurRad="292100" dist="139700" dir="2700000" algn="tl" rotWithShape="0">
              <a:srgbClr val="333333">
                <a:alpha val="65000"/>
              </a:srgbClr>
            </a:outerShdw>
          </a:effectLst>
        </p:spPr>
      </p:pic>
      <p:pic>
        <p:nvPicPr>
          <p:cNvPr id="3" name="Picture 3" descr="A satellite with a solar panel&#10;&#10;Description automatically generated">
            <a:extLst>
              <a:ext uri="{FF2B5EF4-FFF2-40B4-BE49-F238E27FC236}">
                <a16:creationId xmlns:a16="http://schemas.microsoft.com/office/drawing/2014/main" id="{D590A7DE-B8A0-3359-DE62-7B03911E3BCB}"/>
              </a:ext>
            </a:extLst>
          </p:cNvPr>
          <p:cNvPicPr>
            <a:picLocks noChangeAspect="1"/>
          </p:cNvPicPr>
          <p:nvPr/>
        </p:nvPicPr>
        <p:blipFill>
          <a:blip r:embed="rId4"/>
          <a:stretch>
            <a:fillRect/>
          </a:stretch>
        </p:blipFill>
        <p:spPr>
          <a:xfrm>
            <a:off x="6245380" y="2182833"/>
            <a:ext cx="5498754" cy="286682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55F0212-8FA8-C5A8-A512-3D705686B305}"/>
              </a:ext>
            </a:extLst>
          </p:cNvPr>
          <p:cNvSpPr txBox="1"/>
          <p:nvPr/>
        </p:nvSpPr>
        <p:spPr>
          <a:xfrm>
            <a:off x="1497584" y="5229411"/>
            <a:ext cx="30140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tx1">
                    <a:lumMod val="75000"/>
                    <a:lumOff val="25000"/>
                  </a:schemeClr>
                </a:solidFill>
                <a:latin typeface="Century Gothic"/>
                <a:ea typeface="Calibri"/>
                <a:cs typeface="Calibri"/>
              </a:rPr>
              <a:t>Terra MODIS (MAIAC)</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C0282F6D-B3C6-08F1-4D80-A796FCA0331A}"/>
              </a:ext>
            </a:extLst>
          </p:cNvPr>
          <p:cNvSpPr txBox="1"/>
          <p:nvPr/>
        </p:nvSpPr>
        <p:spPr>
          <a:xfrm>
            <a:off x="7490869" y="5229412"/>
            <a:ext cx="30140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tx1">
                    <a:lumMod val="75000"/>
                    <a:lumOff val="25000"/>
                  </a:schemeClr>
                </a:solidFill>
                <a:latin typeface="Century Gothic"/>
                <a:ea typeface="Calibri"/>
                <a:cs typeface="Calibri"/>
              </a:rPr>
              <a:t>Aqua MODIS (MAIAC)</a:t>
            </a: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95E26254-F7DA-7B14-3018-183AE6EF5123}"/>
              </a:ext>
            </a:extLst>
          </p:cNvPr>
          <p:cNvSpPr txBox="1"/>
          <p:nvPr/>
        </p:nvSpPr>
        <p:spPr>
          <a:xfrm>
            <a:off x="0" y="6404281"/>
            <a:ext cx="19304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Image credit: NASA</a:t>
            </a:r>
          </a:p>
        </p:txBody>
      </p:sp>
    </p:spTree>
    <p:extLst>
      <p:ext uri="{BB962C8B-B14F-4D97-AF65-F5344CB8AC3E}">
        <p14:creationId xmlns:p14="http://schemas.microsoft.com/office/powerpoint/2010/main" val="841013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0B94FB-A445-696B-045B-DB16C2D0C61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a:rPr>
              <a:t>Ancillary</a:t>
            </a:r>
            <a:r>
              <a:rPr lang="en-US" sz="4000" b="1" i="1" dirty="0">
                <a:solidFill>
                  <a:srgbClr val="895999"/>
                </a:solidFill>
                <a:latin typeface="Century Gothic"/>
              </a:rPr>
              <a:t> </a:t>
            </a:r>
            <a:r>
              <a:rPr lang="en-US" sz="4000" b="1" dirty="0">
                <a:solidFill>
                  <a:srgbClr val="895999"/>
                </a:solidFill>
                <a:latin typeface="Century Gothic"/>
              </a:rPr>
              <a:t>Datasets</a:t>
            </a:r>
            <a:endParaRPr lang="en-US" dirty="0"/>
          </a:p>
        </p:txBody>
      </p:sp>
      <p:graphicFrame>
        <p:nvGraphicFramePr>
          <p:cNvPr id="29" name="Table 29">
            <a:extLst>
              <a:ext uri="{FF2B5EF4-FFF2-40B4-BE49-F238E27FC236}">
                <a16:creationId xmlns:a16="http://schemas.microsoft.com/office/drawing/2014/main" id="{1CD48035-B6F8-B234-793C-6D5035E4D4DF}"/>
              </a:ext>
            </a:extLst>
          </p:cNvPr>
          <p:cNvGraphicFramePr>
            <a:graphicFrameLocks noGrp="1"/>
          </p:cNvGraphicFramePr>
          <p:nvPr>
            <p:extLst>
              <p:ext uri="{D42A27DB-BD31-4B8C-83A1-F6EECF244321}">
                <p14:modId xmlns:p14="http://schemas.microsoft.com/office/powerpoint/2010/main" val="1882700370"/>
              </p:ext>
            </p:extLst>
          </p:nvPr>
        </p:nvGraphicFramePr>
        <p:xfrm>
          <a:off x="454925" y="1108880"/>
          <a:ext cx="10835937" cy="5275825"/>
        </p:xfrm>
        <a:graphic>
          <a:graphicData uri="http://schemas.openxmlformats.org/drawingml/2006/table">
            <a:tbl>
              <a:tblPr firstRow="1" bandRow="1">
                <a:tableStyleId>{5C22544A-7EE6-4342-B048-85BDC9FD1C3A}</a:tableStyleId>
              </a:tblPr>
              <a:tblGrid>
                <a:gridCol w="2708984">
                  <a:extLst>
                    <a:ext uri="{9D8B030D-6E8A-4147-A177-3AD203B41FA5}">
                      <a16:colId xmlns:a16="http://schemas.microsoft.com/office/drawing/2014/main" val="2980782695"/>
                    </a:ext>
                  </a:extLst>
                </a:gridCol>
                <a:gridCol w="2888746">
                  <a:extLst>
                    <a:ext uri="{9D8B030D-6E8A-4147-A177-3AD203B41FA5}">
                      <a16:colId xmlns:a16="http://schemas.microsoft.com/office/drawing/2014/main" val="3440615532"/>
                    </a:ext>
                  </a:extLst>
                </a:gridCol>
                <a:gridCol w="2529223">
                  <a:extLst>
                    <a:ext uri="{9D8B030D-6E8A-4147-A177-3AD203B41FA5}">
                      <a16:colId xmlns:a16="http://schemas.microsoft.com/office/drawing/2014/main" val="3388571964"/>
                    </a:ext>
                  </a:extLst>
                </a:gridCol>
                <a:gridCol w="2708984">
                  <a:extLst>
                    <a:ext uri="{9D8B030D-6E8A-4147-A177-3AD203B41FA5}">
                      <a16:colId xmlns:a16="http://schemas.microsoft.com/office/drawing/2014/main" val="3440463666"/>
                    </a:ext>
                  </a:extLst>
                </a:gridCol>
              </a:tblGrid>
              <a:tr h="1106925">
                <a:tc>
                  <a:txBody>
                    <a:bodyPr/>
                    <a:lstStyle/>
                    <a:p>
                      <a:pPr algn="ctr"/>
                      <a:r>
                        <a:rPr lang="en-US" sz="2400" dirty="0">
                          <a:latin typeface="Century Gothic"/>
                        </a:rPr>
                        <a:t>Dataset</a:t>
                      </a:r>
                    </a:p>
                  </a:txBody>
                  <a:tcPr anchor="ctr">
                    <a:solidFill>
                      <a:srgbClr val="8253A6"/>
                    </a:solidFill>
                  </a:tcPr>
                </a:tc>
                <a:tc>
                  <a:txBody>
                    <a:bodyPr/>
                    <a:lstStyle/>
                    <a:p>
                      <a:pPr algn="ctr"/>
                      <a:r>
                        <a:rPr lang="en-US" sz="2400" dirty="0">
                          <a:latin typeface="Century Gothic"/>
                        </a:rPr>
                        <a:t>Measurement</a:t>
                      </a:r>
                    </a:p>
                  </a:txBody>
                  <a:tcPr anchor="ctr">
                    <a:solidFill>
                      <a:srgbClr val="8253A6"/>
                    </a:solidFill>
                  </a:tcPr>
                </a:tc>
                <a:tc>
                  <a:txBody>
                    <a:bodyPr/>
                    <a:lstStyle/>
                    <a:p>
                      <a:pPr lvl="0" algn="ctr">
                        <a:buNone/>
                      </a:pPr>
                      <a:r>
                        <a:rPr lang="en-US" sz="2400" dirty="0">
                          <a:latin typeface="Century Gothic"/>
                        </a:rPr>
                        <a:t>Spatial &amp; Temporal Resolution</a:t>
                      </a:r>
                    </a:p>
                  </a:txBody>
                  <a:tcPr anchor="ctr">
                    <a:solidFill>
                      <a:srgbClr val="8253A6"/>
                    </a:solidFill>
                  </a:tcPr>
                </a:tc>
                <a:tc>
                  <a:txBody>
                    <a:bodyPr/>
                    <a:lstStyle/>
                    <a:p>
                      <a:pPr lvl="0" algn="ctr">
                        <a:buNone/>
                      </a:pPr>
                      <a:r>
                        <a:rPr lang="en-US" sz="2400" dirty="0">
                          <a:latin typeface="Century Gothic"/>
                        </a:rPr>
                        <a:t>Indicates</a:t>
                      </a:r>
                    </a:p>
                  </a:txBody>
                  <a:tcPr anchor="ctr">
                    <a:solidFill>
                      <a:srgbClr val="8253A6"/>
                    </a:solidFill>
                  </a:tcPr>
                </a:tc>
                <a:extLst>
                  <a:ext uri="{0D108BD9-81ED-4DB2-BD59-A6C34878D82A}">
                    <a16:rowId xmlns:a16="http://schemas.microsoft.com/office/drawing/2014/main" val="3915038728"/>
                  </a:ext>
                </a:extLst>
              </a:tr>
              <a:tr h="2077605">
                <a:tc>
                  <a:txBody>
                    <a:bodyPr/>
                    <a:lstStyle/>
                    <a:p>
                      <a:pPr lvl="0">
                        <a:buNone/>
                      </a:pPr>
                      <a:r>
                        <a:rPr lang="en-US" sz="2000" b="1" dirty="0">
                          <a:solidFill>
                            <a:srgbClr val="8253A6"/>
                          </a:solidFill>
                          <a:effectLst/>
                          <a:latin typeface="Century Gothic"/>
                        </a:rPr>
                        <a:t>Standardized Precipitation-Evapotranspiration Index (SPEI)</a:t>
                      </a:r>
                    </a:p>
                  </a:txBody>
                  <a:tcPr anchor="ctr">
                    <a:solidFill>
                      <a:srgbClr val="8253A6">
                        <a:alpha val="32000"/>
                      </a:srgbClr>
                    </a:solidFill>
                  </a:tcPr>
                </a:tc>
                <a:tc>
                  <a:txBody>
                    <a:bodyPr/>
                    <a:lstStyle/>
                    <a:p>
                      <a:pPr lvl="0">
                        <a:buNone/>
                      </a:pPr>
                      <a:r>
                        <a:rPr lang="en-US" sz="2000" b="0" i="0" u="none" strike="noStrike" baseline="0" noProof="0" dirty="0">
                          <a:solidFill>
                            <a:schemeClr val="tx1">
                              <a:lumMod val="75000"/>
                              <a:lumOff val="25000"/>
                            </a:schemeClr>
                          </a:solidFill>
                          <a:effectLst/>
                          <a:latin typeface="Century Gothic"/>
                        </a:rPr>
                        <a:t>Water balance between precipitation &amp; </a:t>
                      </a:r>
                    </a:p>
                    <a:p>
                      <a:pPr lvl="0">
                        <a:buNone/>
                      </a:pPr>
                      <a:r>
                        <a:rPr lang="en-US" sz="2000" b="0" i="0" u="none" strike="noStrike" baseline="0" noProof="0" dirty="0">
                          <a:solidFill>
                            <a:schemeClr val="tx1">
                              <a:lumMod val="75000"/>
                              <a:lumOff val="25000"/>
                            </a:schemeClr>
                          </a:solidFill>
                          <a:effectLst/>
                          <a:latin typeface="Century Gothic"/>
                        </a:rPr>
                        <a:t>evapotranspiration</a:t>
                      </a:r>
                      <a:endParaRPr lang="en-US" dirty="0">
                        <a:solidFill>
                          <a:schemeClr val="tx1">
                            <a:lumMod val="75000"/>
                            <a:lumOff val="25000"/>
                          </a:schemeClr>
                        </a:solidFill>
                      </a:endParaRPr>
                    </a:p>
                  </a:txBody>
                  <a:tcPr anchor="ctr">
                    <a:solidFill>
                      <a:schemeClr val="bg1">
                        <a:lumMod val="85000"/>
                      </a:schemeClr>
                    </a:solidFill>
                  </a:tcPr>
                </a:tc>
                <a:tc>
                  <a:txBody>
                    <a:bodyPr/>
                    <a:lstStyle/>
                    <a:p>
                      <a:pPr marL="0" lvl="0" indent="0" algn="l">
                        <a:lnSpc>
                          <a:spcPct val="100000"/>
                        </a:lnSpc>
                        <a:buNone/>
                      </a:pPr>
                      <a:r>
                        <a:rPr lang="en-US" sz="2000" b="0" i="0" u="none" strike="noStrike" baseline="0" noProof="0" dirty="0">
                          <a:solidFill>
                            <a:schemeClr val="tx1">
                              <a:lumMod val="75000"/>
                              <a:lumOff val="25000"/>
                            </a:schemeClr>
                          </a:solidFill>
                          <a:effectLst/>
                          <a:latin typeface="Century Gothic"/>
                        </a:rPr>
                        <a:t>4 km / 270-day </a:t>
                      </a:r>
                    </a:p>
                    <a:p>
                      <a:pPr marL="0" lvl="0" indent="0" algn="l">
                        <a:lnSpc>
                          <a:spcPct val="100000"/>
                        </a:lnSpc>
                        <a:buNone/>
                      </a:pPr>
                      <a:endParaRPr lang="en-US" sz="2000" b="0" i="0" u="none" strike="noStrike" baseline="0" noProof="0" dirty="0">
                        <a:solidFill>
                          <a:schemeClr val="tx1">
                            <a:lumMod val="75000"/>
                            <a:lumOff val="25000"/>
                          </a:schemeClr>
                        </a:solidFill>
                        <a:effectLst/>
                        <a:latin typeface="Century Gothic"/>
                      </a:endParaRPr>
                    </a:p>
                    <a:p>
                      <a:pPr lvl="0" algn="l">
                        <a:buNone/>
                      </a:pPr>
                      <a:r>
                        <a:rPr lang="en-US" sz="2000" b="0" i="0" u="none" strike="noStrike" baseline="0" noProof="0" dirty="0">
                          <a:solidFill>
                            <a:schemeClr val="tx1">
                              <a:lumMod val="75000"/>
                              <a:lumOff val="25000"/>
                            </a:schemeClr>
                          </a:solidFill>
                          <a:effectLst/>
                          <a:latin typeface="Century Gothic"/>
                        </a:rPr>
                        <a:t>2015 – 2022  </a:t>
                      </a:r>
                      <a:endParaRPr lang="en-US" dirty="0">
                        <a:solidFill>
                          <a:schemeClr val="tx1">
                            <a:lumMod val="75000"/>
                            <a:lumOff val="25000"/>
                          </a:schemeClr>
                        </a:solidFill>
                      </a:endParaRPr>
                    </a:p>
                  </a:txBody>
                  <a:tcPr anchor="ctr">
                    <a:solidFill>
                      <a:schemeClr val="bg1">
                        <a:lumMod val="85000"/>
                      </a:schemeClr>
                    </a:solidFill>
                  </a:tcPr>
                </a:tc>
                <a:tc>
                  <a:txBody>
                    <a:bodyPr/>
                    <a:lstStyle/>
                    <a:p>
                      <a:pPr lvl="0" algn="l" rtl="0">
                        <a:buNone/>
                      </a:pPr>
                      <a:r>
                        <a:rPr lang="en-US" sz="2000" dirty="0">
                          <a:solidFill>
                            <a:schemeClr val="tx1">
                              <a:lumMod val="75000"/>
                              <a:lumOff val="25000"/>
                            </a:schemeClr>
                          </a:solidFill>
                          <a:effectLst/>
                          <a:latin typeface="Century Gothic"/>
                        </a:rPr>
                        <a:t>Drought</a:t>
                      </a:r>
                    </a:p>
                    <a:p>
                      <a:pPr lvl="0" algn="l">
                        <a:buNone/>
                      </a:pPr>
                      <a:r>
                        <a:rPr lang="en-US" sz="2000" dirty="0">
                          <a:solidFill>
                            <a:schemeClr val="tx1">
                              <a:lumMod val="75000"/>
                              <a:lumOff val="25000"/>
                            </a:schemeClr>
                          </a:solidFill>
                          <a:effectLst/>
                          <a:latin typeface="Century Gothic"/>
                        </a:rPr>
                        <a:t>(Ancillary)</a:t>
                      </a:r>
                    </a:p>
                  </a:txBody>
                  <a:tcPr anchor="ctr">
                    <a:solidFill>
                      <a:schemeClr val="bg1">
                        <a:lumMod val="85000"/>
                      </a:schemeClr>
                    </a:solidFill>
                  </a:tcPr>
                </a:tc>
                <a:extLst>
                  <a:ext uri="{0D108BD9-81ED-4DB2-BD59-A6C34878D82A}">
                    <a16:rowId xmlns:a16="http://schemas.microsoft.com/office/drawing/2014/main" val="2632133692"/>
                  </a:ext>
                </a:extLst>
              </a:tr>
              <a:tr h="2009500">
                <a:tc>
                  <a:txBody>
                    <a:bodyPr/>
                    <a:lstStyle/>
                    <a:p>
                      <a:pPr lvl="0">
                        <a:buNone/>
                      </a:pPr>
                      <a:r>
                        <a:rPr lang="en-US" sz="2000" b="1" dirty="0">
                          <a:solidFill>
                            <a:srgbClr val="8253A6"/>
                          </a:solidFill>
                          <a:effectLst/>
                          <a:latin typeface="Century Gothic"/>
                        </a:rPr>
                        <a:t>Environmental Protection Agency Air Quality System (EPA AQS)</a:t>
                      </a:r>
                    </a:p>
                  </a:txBody>
                  <a:tcPr anchor="ctr">
                    <a:solidFill>
                      <a:srgbClr val="8253A6">
                        <a:alpha val="32000"/>
                      </a:srgbClr>
                    </a:solidFill>
                  </a:tcPr>
                </a:tc>
                <a:tc>
                  <a:txBody>
                    <a:bodyPr/>
                    <a:lstStyle/>
                    <a:p>
                      <a:pPr lvl="0">
                        <a:buNone/>
                      </a:pPr>
                      <a:r>
                        <a:rPr lang="en-US" sz="2000" dirty="0">
                          <a:solidFill>
                            <a:schemeClr val="tx1">
                              <a:lumMod val="75000"/>
                              <a:lumOff val="25000"/>
                            </a:schemeClr>
                          </a:solidFill>
                          <a:effectLst/>
                          <a:latin typeface="Century Gothic"/>
                        </a:rPr>
                        <a:t>PM2.5 and PM10</a:t>
                      </a:r>
                    </a:p>
                  </a:txBody>
                  <a:tcPr anchor="ctr">
                    <a:solidFill>
                      <a:schemeClr val="bg1">
                        <a:lumMod val="85000"/>
                      </a:schemeClr>
                    </a:solidFill>
                  </a:tcPr>
                </a:tc>
                <a:tc>
                  <a:txBody>
                    <a:bodyPr/>
                    <a:lstStyle/>
                    <a:p>
                      <a:pPr marL="0" lvl="0" indent="0" algn="l">
                        <a:lnSpc>
                          <a:spcPct val="100000"/>
                        </a:lnSpc>
                        <a:buNone/>
                      </a:pPr>
                      <a:r>
                        <a:rPr lang="en-US" sz="2000" b="0" i="0" u="none" strike="noStrike" baseline="0" noProof="0" dirty="0">
                          <a:solidFill>
                            <a:schemeClr val="tx1">
                              <a:lumMod val="75000"/>
                              <a:lumOff val="25000"/>
                            </a:schemeClr>
                          </a:solidFill>
                          <a:effectLst/>
                          <a:latin typeface="Century Gothic"/>
                        </a:rPr>
                        <a:t>Daily</a:t>
                      </a:r>
                    </a:p>
                    <a:p>
                      <a:pPr marL="0" lvl="0" indent="0" algn="l">
                        <a:lnSpc>
                          <a:spcPct val="100000"/>
                        </a:lnSpc>
                        <a:buNone/>
                      </a:pPr>
                      <a:endParaRPr lang="en-US" sz="2000" b="0" i="0" u="none" strike="noStrike" baseline="0" noProof="0" dirty="0">
                        <a:solidFill>
                          <a:schemeClr val="tx1">
                            <a:lumMod val="75000"/>
                            <a:lumOff val="25000"/>
                          </a:schemeClr>
                        </a:solidFill>
                        <a:effectLst/>
                        <a:latin typeface="Century Gothic"/>
                      </a:endParaRPr>
                    </a:p>
                    <a:p>
                      <a:pPr lvl="0" algn="l">
                        <a:buNone/>
                      </a:pPr>
                      <a:r>
                        <a:rPr lang="en-US" sz="2000" b="0" i="0" u="none" strike="noStrike" baseline="0" noProof="0" dirty="0">
                          <a:solidFill>
                            <a:schemeClr val="tx1">
                              <a:lumMod val="75000"/>
                              <a:lumOff val="25000"/>
                            </a:schemeClr>
                          </a:solidFill>
                          <a:effectLst/>
                          <a:latin typeface="Century Gothic"/>
                        </a:rPr>
                        <a:t>2015 – 2022  </a:t>
                      </a:r>
                    </a:p>
                  </a:txBody>
                  <a:tcPr anchor="ctr">
                    <a:solidFill>
                      <a:schemeClr val="bg1">
                        <a:lumMod val="85000"/>
                      </a:schemeClr>
                    </a:solidFill>
                  </a:tcPr>
                </a:tc>
                <a:tc>
                  <a:txBody>
                    <a:bodyPr/>
                    <a:lstStyle/>
                    <a:p>
                      <a:pPr lvl="0">
                        <a:buNone/>
                      </a:pPr>
                      <a:r>
                        <a:rPr lang="en-US" sz="2000" dirty="0">
                          <a:solidFill>
                            <a:schemeClr val="tx1">
                              <a:lumMod val="75000"/>
                              <a:lumOff val="25000"/>
                            </a:schemeClr>
                          </a:solidFill>
                          <a:effectLst/>
                          <a:latin typeface="Century Gothic"/>
                        </a:rPr>
                        <a:t>Air quality</a:t>
                      </a:r>
                    </a:p>
                    <a:p>
                      <a:pPr lvl="0">
                        <a:buNone/>
                      </a:pPr>
                      <a:r>
                        <a:rPr lang="en-US" sz="2000" i="0" dirty="0">
                          <a:solidFill>
                            <a:schemeClr val="tx1">
                              <a:lumMod val="75000"/>
                              <a:lumOff val="25000"/>
                            </a:schemeClr>
                          </a:solidFill>
                          <a:effectLst/>
                          <a:latin typeface="Century Gothic"/>
                        </a:rPr>
                        <a:t>(Ground-based)</a:t>
                      </a:r>
                      <a:endParaRPr lang="en-US" sz="2000" dirty="0">
                        <a:solidFill>
                          <a:schemeClr val="tx1">
                            <a:lumMod val="75000"/>
                            <a:lumOff val="25000"/>
                          </a:schemeClr>
                        </a:solidFill>
                        <a:effectLst/>
                        <a:latin typeface="Century Gothic"/>
                      </a:endParaRPr>
                    </a:p>
                  </a:txBody>
                  <a:tcPr anchor="ctr">
                    <a:solidFill>
                      <a:schemeClr val="bg1">
                        <a:lumMod val="85000"/>
                      </a:schemeClr>
                    </a:solidFill>
                  </a:tcPr>
                </a:tc>
                <a:extLst>
                  <a:ext uri="{0D108BD9-81ED-4DB2-BD59-A6C34878D82A}">
                    <a16:rowId xmlns:a16="http://schemas.microsoft.com/office/drawing/2014/main" val="1390432970"/>
                  </a:ext>
                </a:extLst>
              </a:tr>
            </a:tbl>
          </a:graphicData>
        </a:graphic>
      </p:graphicFrame>
    </p:spTree>
    <p:extLst>
      <p:ext uri="{BB962C8B-B14F-4D97-AF65-F5344CB8AC3E}">
        <p14:creationId xmlns:p14="http://schemas.microsoft.com/office/powerpoint/2010/main" val="30493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0B94FB-A445-696B-045B-DB16C2D0C61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a:rPr>
              <a:t>Methodology </a:t>
            </a:r>
          </a:p>
        </p:txBody>
      </p:sp>
      <p:sp>
        <p:nvSpPr>
          <p:cNvPr id="10" name="TextBox 9">
            <a:extLst>
              <a:ext uri="{FF2B5EF4-FFF2-40B4-BE49-F238E27FC236}">
                <a16:creationId xmlns:a16="http://schemas.microsoft.com/office/drawing/2014/main" id="{A41DECB3-1839-40DA-67B9-1F332DECA4B7}"/>
              </a:ext>
            </a:extLst>
          </p:cNvPr>
          <p:cNvSpPr txBox="1"/>
          <p:nvPr/>
        </p:nvSpPr>
        <p:spPr>
          <a:xfrm>
            <a:off x="3809999" y="391886"/>
            <a:ext cx="2757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8253A6"/>
                </a:solidFill>
                <a:latin typeface="Century Gothic"/>
                <a:ea typeface="Calibri"/>
                <a:cs typeface="Calibri"/>
              </a:rPr>
              <a:t>Data Processing </a:t>
            </a:r>
            <a:endParaRPr lang="en-US" i="1" dirty="0">
              <a:solidFill>
                <a:srgbClr val="8253A6"/>
              </a:solidFill>
              <a:latin typeface="Century Gothic"/>
            </a:endParaRPr>
          </a:p>
        </p:txBody>
      </p:sp>
      <p:grpSp>
        <p:nvGrpSpPr>
          <p:cNvPr id="3" name="Group 2">
            <a:extLst>
              <a:ext uri="{FF2B5EF4-FFF2-40B4-BE49-F238E27FC236}">
                <a16:creationId xmlns:a16="http://schemas.microsoft.com/office/drawing/2014/main" id="{72DFF015-7EE5-52A4-45BC-73EE770A4711}"/>
              </a:ext>
            </a:extLst>
          </p:cNvPr>
          <p:cNvGrpSpPr/>
          <p:nvPr/>
        </p:nvGrpSpPr>
        <p:grpSpPr>
          <a:xfrm>
            <a:off x="1284595" y="1381837"/>
            <a:ext cx="9622809" cy="4509447"/>
            <a:chOff x="1434419" y="1363907"/>
            <a:chExt cx="9622809" cy="4509447"/>
          </a:xfrm>
        </p:grpSpPr>
        <p:sp>
          <p:nvSpPr>
            <p:cNvPr id="40" name="Arrow: Down 39">
              <a:extLst>
                <a:ext uri="{FF2B5EF4-FFF2-40B4-BE49-F238E27FC236}">
                  <a16:creationId xmlns:a16="http://schemas.microsoft.com/office/drawing/2014/main" id="{D7F7D7B4-E003-D938-408C-F0C58539C5CC}"/>
                </a:ext>
              </a:extLst>
            </p:cNvPr>
            <p:cNvSpPr/>
            <p:nvPr/>
          </p:nvSpPr>
          <p:spPr>
            <a:xfrm>
              <a:off x="6779769" y="4612838"/>
              <a:ext cx="261257" cy="4209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1" name="Arrow: Down 40">
              <a:extLst>
                <a:ext uri="{FF2B5EF4-FFF2-40B4-BE49-F238E27FC236}">
                  <a16:creationId xmlns:a16="http://schemas.microsoft.com/office/drawing/2014/main" id="{9A8A59F9-BC32-2848-635B-A1F6586214A7}"/>
                </a:ext>
              </a:extLst>
            </p:cNvPr>
            <p:cNvSpPr/>
            <p:nvPr/>
          </p:nvSpPr>
          <p:spPr>
            <a:xfrm>
              <a:off x="9361290" y="4612838"/>
              <a:ext cx="261257" cy="4209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 name="Arrow: Down 37">
              <a:extLst>
                <a:ext uri="{FF2B5EF4-FFF2-40B4-BE49-F238E27FC236}">
                  <a16:creationId xmlns:a16="http://schemas.microsoft.com/office/drawing/2014/main" id="{4988CC50-E713-0CAE-6EF7-3C436E1C486A}"/>
                </a:ext>
              </a:extLst>
            </p:cNvPr>
            <p:cNvSpPr/>
            <p:nvPr/>
          </p:nvSpPr>
          <p:spPr>
            <a:xfrm>
              <a:off x="9361290" y="3585009"/>
              <a:ext cx="261257" cy="4209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2" name="Arrow: Down 41">
              <a:extLst>
                <a:ext uri="{FF2B5EF4-FFF2-40B4-BE49-F238E27FC236}">
                  <a16:creationId xmlns:a16="http://schemas.microsoft.com/office/drawing/2014/main" id="{956C04CB-F54A-BDEF-375C-E4FB571CD393}"/>
                </a:ext>
              </a:extLst>
            </p:cNvPr>
            <p:cNvSpPr/>
            <p:nvPr/>
          </p:nvSpPr>
          <p:spPr>
            <a:xfrm>
              <a:off x="6779769" y="3585009"/>
              <a:ext cx="261257" cy="4209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 name="Arrow: Down 35">
              <a:extLst>
                <a:ext uri="{FF2B5EF4-FFF2-40B4-BE49-F238E27FC236}">
                  <a16:creationId xmlns:a16="http://schemas.microsoft.com/office/drawing/2014/main" id="{C468A678-F7C3-4AC0-84C0-B8058A06B588}"/>
                </a:ext>
              </a:extLst>
            </p:cNvPr>
            <p:cNvSpPr/>
            <p:nvPr/>
          </p:nvSpPr>
          <p:spPr>
            <a:xfrm>
              <a:off x="6779769" y="1907975"/>
              <a:ext cx="261257" cy="4209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 name="Arrow: Down 36">
              <a:extLst>
                <a:ext uri="{FF2B5EF4-FFF2-40B4-BE49-F238E27FC236}">
                  <a16:creationId xmlns:a16="http://schemas.microsoft.com/office/drawing/2014/main" id="{D763F72D-9A89-AC12-84DA-539CBC083175}"/>
                </a:ext>
              </a:extLst>
            </p:cNvPr>
            <p:cNvSpPr/>
            <p:nvPr/>
          </p:nvSpPr>
          <p:spPr>
            <a:xfrm>
              <a:off x="9361290" y="1907975"/>
              <a:ext cx="261257" cy="4209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Rounded Corners 10">
              <a:extLst>
                <a:ext uri="{FF2B5EF4-FFF2-40B4-BE49-F238E27FC236}">
                  <a16:creationId xmlns:a16="http://schemas.microsoft.com/office/drawing/2014/main" id="{BCCA2F8E-1EFC-5829-91B9-DBEE90A933ED}"/>
                </a:ext>
              </a:extLst>
            </p:cNvPr>
            <p:cNvSpPr/>
            <p:nvPr/>
          </p:nvSpPr>
          <p:spPr>
            <a:xfrm>
              <a:off x="1434419" y="1363907"/>
              <a:ext cx="3434686" cy="4509447"/>
            </a:xfrm>
            <a:prstGeom prst="roundRect">
              <a:avLst/>
            </a:prstGeom>
            <a:noFill/>
            <a:ln w="12700">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8D48F400-4B04-B8B2-CB2E-57BE02401D10}"/>
                </a:ext>
              </a:extLst>
            </p:cNvPr>
            <p:cNvSpPr/>
            <p:nvPr/>
          </p:nvSpPr>
          <p:spPr>
            <a:xfrm>
              <a:off x="1610845" y="1566396"/>
              <a:ext cx="3038475" cy="463550"/>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EPA PM2.5 and PM10</a:t>
              </a:r>
              <a:endParaRPr lang="en-US" dirty="0">
                <a:latin typeface="Century Gothic"/>
              </a:endParaRPr>
            </a:p>
          </p:txBody>
        </p:sp>
        <p:sp>
          <p:nvSpPr>
            <p:cNvPr id="25" name="Rectangle: Rounded Corners 24">
              <a:extLst>
                <a:ext uri="{FF2B5EF4-FFF2-40B4-BE49-F238E27FC236}">
                  <a16:creationId xmlns:a16="http://schemas.microsoft.com/office/drawing/2014/main" id="{63F7ACC1-D5B2-0D97-0E47-A9255176F8D7}"/>
                </a:ext>
              </a:extLst>
            </p:cNvPr>
            <p:cNvSpPr/>
            <p:nvPr/>
          </p:nvSpPr>
          <p:spPr>
            <a:xfrm>
              <a:off x="6030922" y="1502896"/>
              <a:ext cx="1758950" cy="450638"/>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MODIS AOD</a:t>
              </a:r>
              <a:endParaRPr lang="en-US" dirty="0">
                <a:latin typeface="Century Gothic"/>
              </a:endParaRPr>
            </a:p>
          </p:txBody>
        </p:sp>
        <p:sp>
          <p:nvSpPr>
            <p:cNvPr id="26" name="Rectangle: Rounded Corners 25">
              <a:extLst>
                <a:ext uri="{FF2B5EF4-FFF2-40B4-BE49-F238E27FC236}">
                  <a16:creationId xmlns:a16="http://schemas.microsoft.com/office/drawing/2014/main" id="{02C2B7E6-EC4B-72CB-12DC-A2EDAE139A07}"/>
                </a:ext>
              </a:extLst>
            </p:cNvPr>
            <p:cNvSpPr/>
            <p:nvPr/>
          </p:nvSpPr>
          <p:spPr>
            <a:xfrm>
              <a:off x="8612443" y="1502896"/>
              <a:ext cx="1758950" cy="450638"/>
            </a:xfrm>
            <a:prstGeom prst="roundRect">
              <a:avLst/>
            </a:prstGeom>
            <a:solidFill>
              <a:srgbClr val="8253A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cs typeface="Calibri"/>
                </a:rPr>
                <a:t>GRIDMET SPEI</a:t>
              </a:r>
              <a:endParaRPr lang="en-US" dirty="0">
                <a:latin typeface="Century Gothic"/>
              </a:endParaRPr>
            </a:p>
          </p:txBody>
        </p:sp>
        <p:sp>
          <p:nvSpPr>
            <p:cNvPr id="28" name="Rectangle: Rounded Corners 27">
              <a:extLst>
                <a:ext uri="{FF2B5EF4-FFF2-40B4-BE49-F238E27FC236}">
                  <a16:creationId xmlns:a16="http://schemas.microsoft.com/office/drawing/2014/main" id="{329AD448-D479-2007-0E48-BF0F04473DAC}"/>
                </a:ext>
              </a:extLst>
            </p:cNvPr>
            <p:cNvSpPr/>
            <p:nvPr/>
          </p:nvSpPr>
          <p:spPr>
            <a:xfrm>
              <a:off x="5271246" y="1363907"/>
              <a:ext cx="5785982" cy="4509447"/>
            </a:xfrm>
            <a:prstGeom prst="roundRect">
              <a:avLst/>
            </a:prstGeom>
            <a:noFill/>
            <a:ln w="12700">
              <a:solidFill>
                <a:srgbClr val="7233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 name="Rectangle: Rounded Corners 28">
              <a:extLst>
                <a:ext uri="{FF2B5EF4-FFF2-40B4-BE49-F238E27FC236}">
                  <a16:creationId xmlns:a16="http://schemas.microsoft.com/office/drawing/2014/main" id="{3A30E19F-3B17-986C-FCF4-2D0D10A19FA4}"/>
                </a:ext>
              </a:extLst>
            </p:cNvPr>
            <p:cNvSpPr/>
            <p:nvPr/>
          </p:nvSpPr>
          <p:spPr>
            <a:xfrm>
              <a:off x="1610845" y="2398246"/>
              <a:ext cx="3038475" cy="46355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R-Studio</a:t>
              </a:r>
              <a:endParaRPr lang="en-US" dirty="0">
                <a:latin typeface="Century Gothic"/>
              </a:endParaRPr>
            </a:p>
          </p:txBody>
        </p:sp>
        <p:sp>
          <p:nvSpPr>
            <p:cNvPr id="30" name="Rectangle: Rounded Corners 29">
              <a:extLst>
                <a:ext uri="{FF2B5EF4-FFF2-40B4-BE49-F238E27FC236}">
                  <a16:creationId xmlns:a16="http://schemas.microsoft.com/office/drawing/2014/main" id="{5593191A-A6B6-2237-4E87-D33588AABAB4}"/>
                </a:ext>
              </a:extLst>
            </p:cNvPr>
            <p:cNvSpPr/>
            <p:nvPr/>
          </p:nvSpPr>
          <p:spPr>
            <a:xfrm>
              <a:off x="1610845" y="3230096"/>
              <a:ext cx="3038475" cy="1041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panose="020F0502020204030204"/>
                  <a:cs typeface="Calibri" panose="020F0502020204030204"/>
                </a:rPr>
                <a:t>Cleanup and extract data by counties with available data</a:t>
              </a:r>
              <a:endParaRPr lang="en-US" dirty="0">
                <a:latin typeface="Century Gothic"/>
              </a:endParaRPr>
            </a:p>
          </p:txBody>
        </p:sp>
        <p:sp>
          <p:nvSpPr>
            <p:cNvPr id="31" name="Rectangle: Rounded Corners 30">
              <a:extLst>
                <a:ext uri="{FF2B5EF4-FFF2-40B4-BE49-F238E27FC236}">
                  <a16:creationId xmlns:a16="http://schemas.microsoft.com/office/drawing/2014/main" id="{408AA3A2-2DD9-BF04-2133-2FBEBA821E0B}"/>
                </a:ext>
              </a:extLst>
            </p:cNvPr>
            <p:cNvSpPr/>
            <p:nvPr/>
          </p:nvSpPr>
          <p:spPr>
            <a:xfrm>
              <a:off x="1610845" y="4639796"/>
              <a:ext cx="3038475" cy="1041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Average PM10 by each monitoring station in each county</a:t>
              </a:r>
              <a:endParaRPr lang="en-US" dirty="0">
                <a:latin typeface="Century Gothic"/>
              </a:endParaRPr>
            </a:p>
          </p:txBody>
        </p:sp>
        <p:sp>
          <p:nvSpPr>
            <p:cNvPr id="32" name="Rectangle: Rounded Corners 31">
              <a:extLst>
                <a:ext uri="{FF2B5EF4-FFF2-40B4-BE49-F238E27FC236}">
                  <a16:creationId xmlns:a16="http://schemas.microsoft.com/office/drawing/2014/main" id="{C0CD0A01-3F85-7E00-D2FE-4E5A9D72D211}"/>
                </a:ext>
              </a:extLst>
            </p:cNvPr>
            <p:cNvSpPr/>
            <p:nvPr/>
          </p:nvSpPr>
          <p:spPr>
            <a:xfrm>
              <a:off x="6614011" y="2328396"/>
              <a:ext cx="3108960" cy="598488"/>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Google Earth Engine </a:t>
              </a:r>
              <a:endParaRPr lang="en-US" dirty="0">
                <a:latin typeface="Century Gothic"/>
              </a:endParaRPr>
            </a:p>
          </p:txBody>
        </p:sp>
        <p:sp>
          <p:nvSpPr>
            <p:cNvPr id="33" name="Rectangle: Rounded Corners 32">
              <a:extLst>
                <a:ext uri="{FF2B5EF4-FFF2-40B4-BE49-F238E27FC236}">
                  <a16:creationId xmlns:a16="http://schemas.microsoft.com/office/drawing/2014/main" id="{AB9CA626-B2A6-A08A-F5D9-E67BB1438A47}"/>
                </a:ext>
              </a:extLst>
            </p:cNvPr>
            <p:cNvSpPr/>
            <p:nvPr/>
          </p:nvSpPr>
          <p:spPr>
            <a:xfrm>
              <a:off x="6612322" y="5054190"/>
              <a:ext cx="3108960" cy="64398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ea typeface="Calibri"/>
                  <a:cs typeface="Calibri"/>
                </a:rPr>
                <a:t>Create timeseries and download as a CSV</a:t>
              </a:r>
              <a:endParaRPr lang="en-US" dirty="0">
                <a:latin typeface="Century Gothic"/>
              </a:endParaRPr>
            </a:p>
          </p:txBody>
        </p:sp>
        <p:sp>
          <p:nvSpPr>
            <p:cNvPr id="34" name="Rectangle: Rounded Corners 33">
              <a:extLst>
                <a:ext uri="{FF2B5EF4-FFF2-40B4-BE49-F238E27FC236}">
                  <a16:creationId xmlns:a16="http://schemas.microsoft.com/office/drawing/2014/main" id="{3611B657-F0A6-A62F-2593-556CA4677C8D}"/>
                </a:ext>
              </a:extLst>
            </p:cNvPr>
            <p:cNvSpPr/>
            <p:nvPr/>
          </p:nvSpPr>
          <p:spPr>
            <a:xfrm>
              <a:off x="6614011" y="2982075"/>
              <a:ext cx="3108960" cy="63901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cs typeface="Calibri"/>
                </a:rPr>
                <a:t>Filter to study period date and study area site</a:t>
              </a:r>
            </a:p>
          </p:txBody>
        </p:sp>
        <p:sp>
          <p:nvSpPr>
            <p:cNvPr id="35" name="Rectangle: Rounded Corners 34">
              <a:extLst>
                <a:ext uri="{FF2B5EF4-FFF2-40B4-BE49-F238E27FC236}">
                  <a16:creationId xmlns:a16="http://schemas.microsoft.com/office/drawing/2014/main" id="{C1FEE599-D857-30D0-07B8-BE3BA92797EE}"/>
                </a:ext>
              </a:extLst>
            </p:cNvPr>
            <p:cNvSpPr/>
            <p:nvPr/>
          </p:nvSpPr>
          <p:spPr>
            <a:xfrm>
              <a:off x="8097904" y="4005395"/>
              <a:ext cx="2788028" cy="64008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cs typeface="Calibri"/>
                </a:rPr>
                <a:t>Select SPEI band from gridMET dataset</a:t>
              </a:r>
            </a:p>
          </p:txBody>
        </p:sp>
        <p:sp>
          <p:nvSpPr>
            <p:cNvPr id="39" name="Rectangle: Rounded Corners 38">
              <a:extLst>
                <a:ext uri="{FF2B5EF4-FFF2-40B4-BE49-F238E27FC236}">
                  <a16:creationId xmlns:a16="http://schemas.microsoft.com/office/drawing/2014/main" id="{0FF5FFE0-67FE-A6A5-7B08-404180C04C61}"/>
                </a:ext>
              </a:extLst>
            </p:cNvPr>
            <p:cNvSpPr/>
            <p:nvPr/>
          </p:nvSpPr>
          <p:spPr>
            <a:xfrm>
              <a:off x="5994055" y="4006289"/>
              <a:ext cx="1832685" cy="63829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cs typeface="Calibri"/>
                </a:rPr>
                <a:t>Mask clouds</a:t>
              </a:r>
            </a:p>
          </p:txBody>
        </p:sp>
      </p:grpSp>
    </p:spTree>
    <p:extLst>
      <p:ext uri="{BB962C8B-B14F-4D97-AF65-F5344CB8AC3E}">
        <p14:creationId xmlns:p14="http://schemas.microsoft.com/office/powerpoint/2010/main" val="947036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8239E750EC8C448078F608640D8AD8" ma:contentTypeVersion="5" ma:contentTypeDescription="Create a new document." ma:contentTypeScope="" ma:versionID="72652ea4015ad2937c4bfdd20e9e2076">
  <xsd:schema xmlns:xsd="http://www.w3.org/2001/XMLSchema" xmlns:xs="http://www.w3.org/2001/XMLSchema" xmlns:p="http://schemas.microsoft.com/office/2006/metadata/properties" xmlns:ns2="ef4f160d-e074-44bc-abe6-560e107f3478" xmlns:ns3="1fdf4d86-0b19-4025-902f-944da1307e54" targetNamespace="http://schemas.microsoft.com/office/2006/metadata/properties" ma:root="true" ma:fieldsID="a8fbc6f81a287820d25c72714c2f2fec" ns2:_="" ns3:_="">
    <xsd:import namespace="ef4f160d-e074-44bc-abe6-560e107f3478"/>
    <xsd:import namespace="1fdf4d86-0b19-4025-902f-944da1307e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4f160d-e074-44bc-abe6-560e107f3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df4d86-0b19-4025-902f-944da1307e5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fdf4d86-0b19-4025-902f-944da1307e54">
      <UserInfo>
        <DisplayName>Cecil Byles</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884FEE-7790-4DCE-AA9A-32032114F66F}">
  <ds:schemaRefs>
    <ds:schemaRef ds:uri="1fdf4d86-0b19-4025-902f-944da1307e54"/>
    <ds:schemaRef ds:uri="ef4f160d-e074-44bc-abe6-560e107f34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2FD0BD-BE1E-40A3-B227-978AA7EE47CC}">
  <ds:schemaRefs>
    <ds:schemaRef ds:uri="1fdf4d86-0b19-4025-902f-944da1307e5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FEB170-52D8-4725-8473-25DA3D656501}">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3088</TotalTime>
  <Words>2397</Words>
  <Application>Microsoft Office PowerPoint</Application>
  <PresentationFormat>Widescreen</PresentationFormat>
  <Paragraphs>312</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Century Gothic</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Amanda Clayton</cp:lastModifiedBy>
  <cp:revision>7</cp:revision>
  <dcterms:created xsi:type="dcterms:W3CDTF">2023-07-20T18:34:24Z</dcterms:created>
  <dcterms:modified xsi:type="dcterms:W3CDTF">2023-07-24T23:20:01Z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0x010100148239E750EC8C448078F608640D8AD8</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